
<file path=[Content_Types].xml><?xml version="1.0" encoding="utf-8"?>
<Types xmlns="http://schemas.openxmlformats.org/package/2006/content-types">
  <Default Extension="jpg" ContentType="image/jpeg"/>
  <Default Extension="emf" ContentType="image/x-emf"/>
  <Default Extension="xlsx" ContentType="application/vnd.openxmlformats-officedocument.spreadsheetml.sheet"/>
  <Default Extension="xls" ContentType="application/vnd.ms-excel"/>
  <Default Extension="jpeg" ContentType="image/jpeg"/>
  <Default Extension="xml" ContentType="application/xml"/>
  <Default Extension="vml" ContentType="application/vnd.openxmlformats-officedocument.vmlDrawing"/>
  <Default Extension="bin" ContentType="application/vnd.openxmlformats-officedocument.oleObject"/>
  <Default Extension="png" ContentType="image/png"/>
  <Default Extension="wdp" ContentType="image/vnd.ms-photo"/>
  <Default Extension="wmf" ContentType="image/x-wmf"/>
  <Default Extension="rels" ContentType="application/vnd.openxmlformats-package.relationships+xml"/>
  <Default Extension="gif" ContentType="image/gif"/>
  <Default Extension="tiff" ContentType="image/tif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notesSlides/notesSlide154.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7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93477" r:id="rId1"/>
    <p:sldMasterId id="2147493502" r:id="rId2"/>
    <p:sldMasterId id="2147493507" r:id="rId3"/>
    <p:sldMasterId id="2147493519" r:id="rId4"/>
  </p:sldMasterIdLst>
  <p:notesMasterIdLst>
    <p:notesMasterId r:id="rId262"/>
  </p:notesMasterIdLst>
  <p:handoutMasterIdLst>
    <p:handoutMasterId r:id="rId263"/>
  </p:handoutMasterIdLst>
  <p:sldIdLst>
    <p:sldId id="375" r:id="rId5"/>
    <p:sldId id="476" r:id="rId6"/>
    <p:sldId id="622" r:id="rId7"/>
    <p:sldId id="624" r:id="rId8"/>
    <p:sldId id="623" r:id="rId9"/>
    <p:sldId id="625" r:id="rId10"/>
    <p:sldId id="626" r:id="rId11"/>
    <p:sldId id="627" r:id="rId12"/>
    <p:sldId id="628" r:id="rId13"/>
    <p:sldId id="629" r:id="rId14"/>
    <p:sldId id="630" r:id="rId15"/>
    <p:sldId id="602" r:id="rId16"/>
    <p:sldId id="603" r:id="rId17"/>
    <p:sldId id="604" r:id="rId18"/>
    <p:sldId id="605" r:id="rId19"/>
    <p:sldId id="606" r:id="rId20"/>
    <p:sldId id="607" r:id="rId21"/>
    <p:sldId id="608" r:id="rId22"/>
    <p:sldId id="609" r:id="rId23"/>
    <p:sldId id="610" r:id="rId24"/>
    <p:sldId id="611" r:id="rId25"/>
    <p:sldId id="612" r:id="rId26"/>
    <p:sldId id="613" r:id="rId27"/>
    <p:sldId id="614" r:id="rId28"/>
    <p:sldId id="615" r:id="rId29"/>
    <p:sldId id="616" r:id="rId30"/>
    <p:sldId id="631" r:id="rId31"/>
    <p:sldId id="618" r:id="rId32"/>
    <p:sldId id="619" r:id="rId33"/>
    <p:sldId id="620" r:id="rId34"/>
    <p:sldId id="632" r:id="rId35"/>
    <p:sldId id="633" r:id="rId36"/>
    <p:sldId id="634" r:id="rId37"/>
    <p:sldId id="635" r:id="rId38"/>
    <p:sldId id="637" r:id="rId39"/>
    <p:sldId id="621" r:id="rId40"/>
    <p:sldId id="636" r:id="rId41"/>
    <p:sldId id="642" r:id="rId42"/>
    <p:sldId id="643" r:id="rId43"/>
    <p:sldId id="644" r:id="rId44"/>
    <p:sldId id="655" r:id="rId45"/>
    <p:sldId id="676" r:id="rId46"/>
    <p:sldId id="673" r:id="rId47"/>
    <p:sldId id="674" r:id="rId48"/>
    <p:sldId id="675" r:id="rId49"/>
    <p:sldId id="480" r:id="rId50"/>
    <p:sldId id="544" r:id="rId51"/>
    <p:sldId id="546" r:id="rId52"/>
    <p:sldId id="547" r:id="rId53"/>
    <p:sldId id="548" r:id="rId54"/>
    <p:sldId id="549" r:id="rId55"/>
    <p:sldId id="550" r:id="rId56"/>
    <p:sldId id="551" r:id="rId57"/>
    <p:sldId id="598" r:id="rId58"/>
    <p:sldId id="581" r:id="rId59"/>
    <p:sldId id="582" r:id="rId60"/>
    <p:sldId id="583" r:id="rId61"/>
    <p:sldId id="584" r:id="rId62"/>
    <p:sldId id="585" r:id="rId63"/>
    <p:sldId id="587" r:id="rId64"/>
    <p:sldId id="586" r:id="rId65"/>
    <p:sldId id="591" r:id="rId66"/>
    <p:sldId id="592" r:id="rId67"/>
    <p:sldId id="593" r:id="rId68"/>
    <p:sldId id="595" r:id="rId69"/>
    <p:sldId id="594" r:id="rId70"/>
    <p:sldId id="596" r:id="rId71"/>
    <p:sldId id="597" r:id="rId72"/>
    <p:sldId id="599" r:id="rId73"/>
    <p:sldId id="600" r:id="rId74"/>
    <p:sldId id="552" r:id="rId75"/>
    <p:sldId id="553" r:id="rId76"/>
    <p:sldId id="554" r:id="rId77"/>
    <p:sldId id="555" r:id="rId78"/>
    <p:sldId id="556" r:id="rId79"/>
    <p:sldId id="557" r:id="rId80"/>
    <p:sldId id="558" r:id="rId81"/>
    <p:sldId id="559" r:id="rId82"/>
    <p:sldId id="560" r:id="rId83"/>
    <p:sldId id="561" r:id="rId84"/>
    <p:sldId id="562" r:id="rId85"/>
    <p:sldId id="563" r:id="rId86"/>
    <p:sldId id="427" r:id="rId87"/>
    <p:sldId id="496" r:id="rId88"/>
    <p:sldId id="497" r:id="rId89"/>
    <p:sldId id="498" r:id="rId90"/>
    <p:sldId id="499" r:id="rId91"/>
    <p:sldId id="530" r:id="rId92"/>
    <p:sldId id="503" r:id="rId93"/>
    <p:sldId id="504" r:id="rId94"/>
    <p:sldId id="506" r:id="rId95"/>
    <p:sldId id="505" r:id="rId96"/>
    <p:sldId id="531" r:id="rId97"/>
    <p:sldId id="752" r:id="rId98"/>
    <p:sldId id="479" r:id="rId99"/>
    <p:sldId id="420" r:id="rId100"/>
    <p:sldId id="289" r:id="rId101"/>
    <p:sldId id="290" r:id="rId102"/>
    <p:sldId id="327" r:id="rId103"/>
    <p:sldId id="699" r:id="rId104"/>
    <p:sldId id="700" r:id="rId105"/>
    <p:sldId id="701" r:id="rId106"/>
    <p:sldId id="704" r:id="rId107"/>
    <p:sldId id="705" r:id="rId108"/>
    <p:sldId id="692" r:id="rId109"/>
    <p:sldId id="528" r:id="rId110"/>
    <p:sldId id="526" r:id="rId111"/>
    <p:sldId id="567" r:id="rId112"/>
    <p:sldId id="588" r:id="rId113"/>
    <p:sldId id="532" r:id="rId114"/>
    <p:sldId id="694" r:id="rId115"/>
    <p:sldId id="695" r:id="rId116"/>
    <p:sldId id="696" r:id="rId117"/>
    <p:sldId id="697" r:id="rId118"/>
    <p:sldId id="698" r:id="rId119"/>
    <p:sldId id="292" r:id="rId120"/>
    <p:sldId id="565" r:id="rId121"/>
    <p:sldId id="659" r:id="rId122"/>
    <p:sldId id="670" r:id="rId123"/>
    <p:sldId id="570" r:id="rId124"/>
    <p:sldId id="671" r:id="rId125"/>
    <p:sldId id="661" r:id="rId126"/>
    <p:sldId id="527" r:id="rId127"/>
    <p:sldId id="662" r:id="rId128"/>
    <p:sldId id="663" r:id="rId129"/>
    <p:sldId id="664" r:id="rId130"/>
    <p:sldId id="667" r:id="rId131"/>
    <p:sldId id="668" r:id="rId132"/>
    <p:sldId id="669" r:id="rId133"/>
    <p:sldId id="693" r:id="rId134"/>
    <p:sldId id="666" r:id="rId135"/>
    <p:sldId id="569" r:id="rId136"/>
    <p:sldId id="571" r:id="rId137"/>
    <p:sldId id="572" r:id="rId138"/>
    <p:sldId id="573" r:id="rId139"/>
    <p:sldId id="574" r:id="rId140"/>
    <p:sldId id="575" r:id="rId141"/>
    <p:sldId id="576" r:id="rId142"/>
    <p:sldId id="577" r:id="rId143"/>
    <p:sldId id="578" r:id="rId144"/>
    <p:sldId id="579" r:id="rId145"/>
    <p:sldId id="580" r:id="rId146"/>
    <p:sldId id="492" r:id="rId147"/>
    <p:sldId id="437" r:id="rId148"/>
    <p:sldId id="445" r:id="rId149"/>
    <p:sldId id="438" r:id="rId150"/>
    <p:sldId id="439" r:id="rId151"/>
    <p:sldId id="440" r:id="rId152"/>
    <p:sldId id="441" r:id="rId153"/>
    <p:sldId id="510" r:id="rId154"/>
    <p:sldId id="442" r:id="rId155"/>
    <p:sldId id="443" r:id="rId156"/>
    <p:sldId id="446" r:id="rId157"/>
    <p:sldId id="447" r:id="rId158"/>
    <p:sldId id="448" r:id="rId159"/>
    <p:sldId id="449" r:id="rId160"/>
    <p:sldId id="450" r:id="rId161"/>
    <p:sldId id="467" r:id="rId162"/>
    <p:sldId id="468" r:id="rId163"/>
    <p:sldId id="507" r:id="rId164"/>
    <p:sldId id="508" r:id="rId165"/>
    <p:sldId id="509" r:id="rId166"/>
    <p:sldId id="511" r:id="rId167"/>
    <p:sldId id="469" r:id="rId168"/>
    <p:sldId id="495" r:id="rId169"/>
    <p:sldId id="457" r:id="rId170"/>
    <p:sldId id="458" r:id="rId171"/>
    <p:sldId id="459" r:id="rId172"/>
    <p:sldId id="460" r:id="rId173"/>
    <p:sldId id="461" r:id="rId174"/>
    <p:sldId id="462" r:id="rId175"/>
    <p:sldId id="463" r:id="rId176"/>
    <p:sldId id="464" r:id="rId177"/>
    <p:sldId id="465" r:id="rId178"/>
    <p:sldId id="683" r:id="rId179"/>
    <p:sldId id="748" r:id="rId180"/>
    <p:sldId id="749" r:id="rId181"/>
    <p:sldId id="750" r:id="rId182"/>
    <p:sldId id="751" r:id="rId183"/>
    <p:sldId id="677" r:id="rId184"/>
    <p:sldId id="678" r:id="rId185"/>
    <p:sldId id="679" r:id="rId186"/>
    <p:sldId id="680" r:id="rId187"/>
    <p:sldId id="681" r:id="rId188"/>
    <p:sldId id="682" r:id="rId189"/>
    <p:sldId id="684" r:id="rId190"/>
    <p:sldId id="685" r:id="rId191"/>
    <p:sldId id="686" r:id="rId192"/>
    <p:sldId id="687" r:id="rId193"/>
    <p:sldId id="688" r:id="rId194"/>
    <p:sldId id="689" r:id="rId195"/>
    <p:sldId id="690" r:id="rId196"/>
    <p:sldId id="691" r:id="rId197"/>
    <p:sldId id="746" r:id="rId198"/>
    <p:sldId id="747" r:id="rId199"/>
    <p:sldId id="707" r:id="rId200"/>
    <p:sldId id="708" r:id="rId201"/>
    <p:sldId id="709" r:id="rId202"/>
    <p:sldId id="710" r:id="rId203"/>
    <p:sldId id="711" r:id="rId204"/>
    <p:sldId id="712" r:id="rId205"/>
    <p:sldId id="713" r:id="rId206"/>
    <p:sldId id="564" r:id="rId207"/>
    <p:sldId id="706" r:id="rId208"/>
    <p:sldId id="656" r:id="rId209"/>
    <p:sldId id="657" r:id="rId210"/>
    <p:sldId id="658" r:id="rId211"/>
    <p:sldId id="566" r:id="rId212"/>
    <p:sldId id="729" r:id="rId213"/>
    <p:sldId id="730" r:id="rId214"/>
    <p:sldId id="731" r:id="rId215"/>
    <p:sldId id="732" r:id="rId216"/>
    <p:sldId id="733" r:id="rId217"/>
    <p:sldId id="734" r:id="rId218"/>
    <p:sldId id="735" r:id="rId219"/>
    <p:sldId id="736" r:id="rId220"/>
    <p:sldId id="737" r:id="rId221"/>
    <p:sldId id="738" r:id="rId222"/>
    <p:sldId id="739" r:id="rId223"/>
    <p:sldId id="740" r:id="rId224"/>
    <p:sldId id="741" r:id="rId225"/>
    <p:sldId id="742" r:id="rId226"/>
    <p:sldId id="743" r:id="rId227"/>
    <p:sldId id="744" r:id="rId228"/>
    <p:sldId id="745" r:id="rId229"/>
    <p:sldId id="720" r:id="rId230"/>
    <p:sldId id="721" r:id="rId231"/>
    <p:sldId id="722" r:id="rId232"/>
    <p:sldId id="723" r:id="rId233"/>
    <p:sldId id="724" r:id="rId234"/>
    <p:sldId id="725" r:id="rId235"/>
    <p:sldId id="726" r:id="rId236"/>
    <p:sldId id="727" r:id="rId237"/>
    <p:sldId id="728" r:id="rId238"/>
    <p:sldId id="645" r:id="rId239"/>
    <p:sldId id="753" r:id="rId240"/>
    <p:sldId id="512" r:id="rId241"/>
    <p:sldId id="519" r:id="rId242"/>
    <p:sldId id="514" r:id="rId243"/>
    <p:sldId id="517" r:id="rId244"/>
    <p:sldId id="520" r:id="rId245"/>
    <p:sldId id="521" r:id="rId246"/>
    <p:sldId id="522" r:id="rId247"/>
    <p:sldId id="523" r:id="rId248"/>
    <p:sldId id="502" r:id="rId249"/>
    <p:sldId id="486" r:id="rId250"/>
    <p:sldId id="493" r:id="rId251"/>
    <p:sldId id="501" r:id="rId252"/>
    <p:sldId id="482" r:id="rId253"/>
    <p:sldId id="568" r:id="rId254"/>
    <p:sldId id="524" r:id="rId255"/>
    <p:sldId id="525" r:id="rId256"/>
    <p:sldId id="601" r:id="rId257"/>
    <p:sldId id="368" r:id="rId258"/>
    <p:sldId id="483" r:id="rId259"/>
    <p:sldId id="432" r:id="rId260"/>
    <p:sldId id="433" r:id="rId261"/>
  </p:sldIdLst>
  <p:sldSz cx="9144000" cy="5143500" type="screen16x9"/>
  <p:notesSz cx="6858000" cy="9144000"/>
  <p:defaultTextStyle>
    <a:defPPr>
      <a:defRPr lang="en-US"/>
    </a:defPPr>
    <a:lvl1pPr algn="l" defTabSz="457200"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defTabSz="457200"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defTabSz="457200"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defTabSz="457200"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defTabSz="457200"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DMINIBM" initials="A" lastIdx="1"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68FF6B"/>
    <a:srgbClr val="60B127"/>
    <a:srgbClr val="EB6E20"/>
    <a:srgbClr val="2B8D93"/>
    <a:srgbClr val="2F939A"/>
    <a:srgbClr val="2D888D"/>
    <a:srgbClr val="000000"/>
    <a:srgbClr val="2C969C"/>
    <a:srgbClr val="2FB7E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7089" autoAdjust="0"/>
    <p:restoredTop sz="89018"/>
  </p:normalViewPr>
  <p:slideViewPr>
    <p:cSldViewPr snapToGrid="0" snapToObjects="1">
      <p:cViewPr varScale="1">
        <p:scale>
          <a:sx n="147" d="100"/>
          <a:sy n="147" d="100"/>
        </p:scale>
        <p:origin x="208" y="40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06" Type="http://schemas.openxmlformats.org/officeDocument/2006/relationships/slide" Target="slides/slide102.xml"/><Relationship Id="rId107" Type="http://schemas.openxmlformats.org/officeDocument/2006/relationships/slide" Target="slides/slide103.xml"/><Relationship Id="rId108" Type="http://schemas.openxmlformats.org/officeDocument/2006/relationships/slide" Target="slides/slide104.xml"/><Relationship Id="rId109" Type="http://schemas.openxmlformats.org/officeDocument/2006/relationships/slide" Target="slides/slide105.xml"/><Relationship Id="rId70" Type="http://schemas.openxmlformats.org/officeDocument/2006/relationships/slide" Target="slides/slide66.xml"/><Relationship Id="rId71" Type="http://schemas.openxmlformats.org/officeDocument/2006/relationships/slide" Target="slides/slide67.xml"/><Relationship Id="rId72" Type="http://schemas.openxmlformats.org/officeDocument/2006/relationships/slide" Target="slides/slide68.xml"/><Relationship Id="rId73" Type="http://schemas.openxmlformats.org/officeDocument/2006/relationships/slide" Target="slides/slide69.xml"/><Relationship Id="rId74" Type="http://schemas.openxmlformats.org/officeDocument/2006/relationships/slide" Target="slides/slide70.xml"/><Relationship Id="rId75" Type="http://schemas.openxmlformats.org/officeDocument/2006/relationships/slide" Target="slides/slide71.xml"/><Relationship Id="rId76" Type="http://schemas.openxmlformats.org/officeDocument/2006/relationships/slide" Target="slides/slide72.xml"/><Relationship Id="rId77" Type="http://schemas.openxmlformats.org/officeDocument/2006/relationships/slide" Target="slides/slide73.xml"/><Relationship Id="rId78" Type="http://schemas.openxmlformats.org/officeDocument/2006/relationships/slide" Target="slides/slide74.xml"/><Relationship Id="rId79" Type="http://schemas.openxmlformats.org/officeDocument/2006/relationships/slide" Target="slides/slide75.xml"/><Relationship Id="rId170" Type="http://schemas.openxmlformats.org/officeDocument/2006/relationships/slide" Target="slides/slide166.xml"/><Relationship Id="rId171" Type="http://schemas.openxmlformats.org/officeDocument/2006/relationships/slide" Target="slides/slide167.xml"/><Relationship Id="rId172" Type="http://schemas.openxmlformats.org/officeDocument/2006/relationships/slide" Target="slides/slide168.xml"/><Relationship Id="rId173" Type="http://schemas.openxmlformats.org/officeDocument/2006/relationships/slide" Target="slides/slide169.xml"/><Relationship Id="rId174" Type="http://schemas.openxmlformats.org/officeDocument/2006/relationships/slide" Target="slides/slide170.xml"/><Relationship Id="rId175" Type="http://schemas.openxmlformats.org/officeDocument/2006/relationships/slide" Target="slides/slide171.xml"/><Relationship Id="rId176" Type="http://schemas.openxmlformats.org/officeDocument/2006/relationships/slide" Target="slides/slide172.xml"/><Relationship Id="rId177" Type="http://schemas.openxmlformats.org/officeDocument/2006/relationships/slide" Target="slides/slide173.xml"/><Relationship Id="rId178" Type="http://schemas.openxmlformats.org/officeDocument/2006/relationships/slide" Target="slides/slide174.xml"/><Relationship Id="rId179" Type="http://schemas.openxmlformats.org/officeDocument/2006/relationships/slide" Target="slides/slide175.xml"/><Relationship Id="rId260" Type="http://schemas.openxmlformats.org/officeDocument/2006/relationships/slide" Target="slides/slide256.xml"/><Relationship Id="rId10" Type="http://schemas.openxmlformats.org/officeDocument/2006/relationships/slide" Target="slides/slide6.xml"/><Relationship Id="rId11" Type="http://schemas.openxmlformats.org/officeDocument/2006/relationships/slide" Target="slides/slide7.xml"/><Relationship Id="rId12" Type="http://schemas.openxmlformats.org/officeDocument/2006/relationships/slide" Target="slides/slide8.xml"/><Relationship Id="rId13" Type="http://schemas.openxmlformats.org/officeDocument/2006/relationships/slide" Target="slides/slide9.xml"/><Relationship Id="rId14" Type="http://schemas.openxmlformats.org/officeDocument/2006/relationships/slide" Target="slides/slide10.xml"/><Relationship Id="rId15" Type="http://schemas.openxmlformats.org/officeDocument/2006/relationships/slide" Target="slides/slide11.xml"/><Relationship Id="rId16" Type="http://schemas.openxmlformats.org/officeDocument/2006/relationships/slide" Target="slides/slide12.xml"/><Relationship Id="rId17" Type="http://schemas.openxmlformats.org/officeDocument/2006/relationships/slide" Target="slides/slide13.xml"/><Relationship Id="rId18" Type="http://schemas.openxmlformats.org/officeDocument/2006/relationships/slide" Target="slides/slide14.xml"/><Relationship Id="rId19" Type="http://schemas.openxmlformats.org/officeDocument/2006/relationships/slide" Target="slides/slide15.xml"/><Relationship Id="rId261" Type="http://schemas.openxmlformats.org/officeDocument/2006/relationships/slide" Target="slides/slide257.xml"/><Relationship Id="rId262" Type="http://schemas.openxmlformats.org/officeDocument/2006/relationships/notesMaster" Target="notesMasters/notesMaster1.xml"/><Relationship Id="rId263" Type="http://schemas.openxmlformats.org/officeDocument/2006/relationships/handoutMaster" Target="handoutMasters/handoutMaster1.xml"/><Relationship Id="rId264" Type="http://schemas.openxmlformats.org/officeDocument/2006/relationships/commentAuthors" Target="commentAuthors.xml"/><Relationship Id="rId110" Type="http://schemas.openxmlformats.org/officeDocument/2006/relationships/slide" Target="slides/slide106.xml"/><Relationship Id="rId111" Type="http://schemas.openxmlformats.org/officeDocument/2006/relationships/slide" Target="slides/slide107.xml"/><Relationship Id="rId112" Type="http://schemas.openxmlformats.org/officeDocument/2006/relationships/slide" Target="slides/slide108.xml"/><Relationship Id="rId113" Type="http://schemas.openxmlformats.org/officeDocument/2006/relationships/slide" Target="slides/slide109.xml"/><Relationship Id="rId114" Type="http://schemas.openxmlformats.org/officeDocument/2006/relationships/slide" Target="slides/slide110.xml"/><Relationship Id="rId115" Type="http://schemas.openxmlformats.org/officeDocument/2006/relationships/slide" Target="slides/slide111.xml"/><Relationship Id="rId116" Type="http://schemas.openxmlformats.org/officeDocument/2006/relationships/slide" Target="slides/slide112.xml"/><Relationship Id="rId117" Type="http://schemas.openxmlformats.org/officeDocument/2006/relationships/slide" Target="slides/slide113.xml"/><Relationship Id="rId118" Type="http://schemas.openxmlformats.org/officeDocument/2006/relationships/slide" Target="slides/slide114.xml"/><Relationship Id="rId119" Type="http://schemas.openxmlformats.org/officeDocument/2006/relationships/slide" Target="slides/slide115.xml"/><Relationship Id="rId200" Type="http://schemas.openxmlformats.org/officeDocument/2006/relationships/slide" Target="slides/slide196.xml"/><Relationship Id="rId201" Type="http://schemas.openxmlformats.org/officeDocument/2006/relationships/slide" Target="slides/slide197.xml"/><Relationship Id="rId202" Type="http://schemas.openxmlformats.org/officeDocument/2006/relationships/slide" Target="slides/slide198.xml"/><Relationship Id="rId203" Type="http://schemas.openxmlformats.org/officeDocument/2006/relationships/slide" Target="slides/slide199.xml"/><Relationship Id="rId204" Type="http://schemas.openxmlformats.org/officeDocument/2006/relationships/slide" Target="slides/slide200.xml"/><Relationship Id="rId205" Type="http://schemas.openxmlformats.org/officeDocument/2006/relationships/slide" Target="slides/slide201.xml"/><Relationship Id="rId206" Type="http://schemas.openxmlformats.org/officeDocument/2006/relationships/slide" Target="slides/slide202.xml"/><Relationship Id="rId207" Type="http://schemas.openxmlformats.org/officeDocument/2006/relationships/slide" Target="slides/slide203.xml"/><Relationship Id="rId208" Type="http://schemas.openxmlformats.org/officeDocument/2006/relationships/slide" Target="slides/slide204.xml"/><Relationship Id="rId209" Type="http://schemas.openxmlformats.org/officeDocument/2006/relationships/slide" Target="slides/slide205.xml"/><Relationship Id="rId265" Type="http://schemas.openxmlformats.org/officeDocument/2006/relationships/presProps" Target="presProps.xml"/><Relationship Id="rId266" Type="http://schemas.openxmlformats.org/officeDocument/2006/relationships/viewProps" Target="viewProps.xml"/><Relationship Id="rId267" Type="http://schemas.openxmlformats.org/officeDocument/2006/relationships/theme" Target="theme/theme1.xml"/><Relationship Id="rId268" Type="http://schemas.openxmlformats.org/officeDocument/2006/relationships/tableStyles" Target="tableStyles.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9" Type="http://schemas.openxmlformats.org/officeDocument/2006/relationships/slide" Target="slides/slide5.xml"/><Relationship Id="rId80" Type="http://schemas.openxmlformats.org/officeDocument/2006/relationships/slide" Target="slides/slide76.xml"/><Relationship Id="rId81" Type="http://schemas.openxmlformats.org/officeDocument/2006/relationships/slide" Target="slides/slide77.xml"/><Relationship Id="rId82" Type="http://schemas.openxmlformats.org/officeDocument/2006/relationships/slide" Target="slides/slide78.xml"/><Relationship Id="rId83" Type="http://schemas.openxmlformats.org/officeDocument/2006/relationships/slide" Target="slides/slide79.xml"/><Relationship Id="rId84" Type="http://schemas.openxmlformats.org/officeDocument/2006/relationships/slide" Target="slides/slide80.xml"/><Relationship Id="rId85" Type="http://schemas.openxmlformats.org/officeDocument/2006/relationships/slide" Target="slides/slide81.xml"/><Relationship Id="rId86" Type="http://schemas.openxmlformats.org/officeDocument/2006/relationships/slide" Target="slides/slide82.xml"/><Relationship Id="rId87" Type="http://schemas.openxmlformats.org/officeDocument/2006/relationships/slide" Target="slides/slide83.xml"/><Relationship Id="rId88" Type="http://schemas.openxmlformats.org/officeDocument/2006/relationships/slide" Target="slides/slide84.xml"/><Relationship Id="rId89" Type="http://schemas.openxmlformats.org/officeDocument/2006/relationships/slide" Target="slides/slide85.xml"/><Relationship Id="rId180" Type="http://schemas.openxmlformats.org/officeDocument/2006/relationships/slide" Target="slides/slide176.xml"/><Relationship Id="rId181" Type="http://schemas.openxmlformats.org/officeDocument/2006/relationships/slide" Target="slides/slide177.xml"/><Relationship Id="rId182" Type="http://schemas.openxmlformats.org/officeDocument/2006/relationships/slide" Target="slides/slide178.xml"/><Relationship Id="rId183" Type="http://schemas.openxmlformats.org/officeDocument/2006/relationships/slide" Target="slides/slide179.xml"/><Relationship Id="rId184" Type="http://schemas.openxmlformats.org/officeDocument/2006/relationships/slide" Target="slides/slide180.xml"/><Relationship Id="rId185" Type="http://schemas.openxmlformats.org/officeDocument/2006/relationships/slide" Target="slides/slide181.xml"/><Relationship Id="rId186" Type="http://schemas.openxmlformats.org/officeDocument/2006/relationships/slide" Target="slides/slide182.xml"/><Relationship Id="rId187" Type="http://schemas.openxmlformats.org/officeDocument/2006/relationships/slide" Target="slides/slide183.xml"/><Relationship Id="rId188" Type="http://schemas.openxmlformats.org/officeDocument/2006/relationships/slide" Target="slides/slide184.xml"/><Relationship Id="rId189" Type="http://schemas.openxmlformats.org/officeDocument/2006/relationships/slide" Target="slides/slide185.xml"/><Relationship Id="rId20" Type="http://schemas.openxmlformats.org/officeDocument/2006/relationships/slide" Target="slides/slide16.xml"/><Relationship Id="rId21" Type="http://schemas.openxmlformats.org/officeDocument/2006/relationships/slide" Target="slides/slide17.xml"/><Relationship Id="rId22" Type="http://schemas.openxmlformats.org/officeDocument/2006/relationships/slide" Target="slides/slide18.xml"/><Relationship Id="rId23" Type="http://schemas.openxmlformats.org/officeDocument/2006/relationships/slide" Target="slides/slide19.xml"/><Relationship Id="rId24" Type="http://schemas.openxmlformats.org/officeDocument/2006/relationships/slide" Target="slides/slide20.xml"/><Relationship Id="rId25" Type="http://schemas.openxmlformats.org/officeDocument/2006/relationships/slide" Target="slides/slide21.xml"/><Relationship Id="rId26" Type="http://schemas.openxmlformats.org/officeDocument/2006/relationships/slide" Target="slides/slide22.xml"/><Relationship Id="rId27" Type="http://schemas.openxmlformats.org/officeDocument/2006/relationships/slide" Target="slides/slide23.xml"/><Relationship Id="rId28" Type="http://schemas.openxmlformats.org/officeDocument/2006/relationships/slide" Target="slides/slide24.xml"/><Relationship Id="rId29" Type="http://schemas.openxmlformats.org/officeDocument/2006/relationships/slide" Target="slides/slide25.xml"/><Relationship Id="rId120" Type="http://schemas.openxmlformats.org/officeDocument/2006/relationships/slide" Target="slides/slide116.xml"/><Relationship Id="rId121" Type="http://schemas.openxmlformats.org/officeDocument/2006/relationships/slide" Target="slides/slide117.xml"/><Relationship Id="rId122" Type="http://schemas.openxmlformats.org/officeDocument/2006/relationships/slide" Target="slides/slide118.xml"/><Relationship Id="rId123" Type="http://schemas.openxmlformats.org/officeDocument/2006/relationships/slide" Target="slides/slide119.xml"/><Relationship Id="rId124" Type="http://schemas.openxmlformats.org/officeDocument/2006/relationships/slide" Target="slides/slide120.xml"/><Relationship Id="rId125" Type="http://schemas.openxmlformats.org/officeDocument/2006/relationships/slide" Target="slides/slide121.xml"/><Relationship Id="rId126" Type="http://schemas.openxmlformats.org/officeDocument/2006/relationships/slide" Target="slides/slide122.xml"/><Relationship Id="rId127" Type="http://schemas.openxmlformats.org/officeDocument/2006/relationships/slide" Target="slides/slide123.xml"/><Relationship Id="rId128" Type="http://schemas.openxmlformats.org/officeDocument/2006/relationships/slide" Target="slides/slide124.xml"/><Relationship Id="rId129" Type="http://schemas.openxmlformats.org/officeDocument/2006/relationships/slide" Target="slides/slide125.xml"/><Relationship Id="rId210" Type="http://schemas.openxmlformats.org/officeDocument/2006/relationships/slide" Target="slides/slide206.xml"/><Relationship Id="rId211" Type="http://schemas.openxmlformats.org/officeDocument/2006/relationships/slide" Target="slides/slide207.xml"/><Relationship Id="rId212" Type="http://schemas.openxmlformats.org/officeDocument/2006/relationships/slide" Target="slides/slide208.xml"/><Relationship Id="rId213" Type="http://schemas.openxmlformats.org/officeDocument/2006/relationships/slide" Target="slides/slide209.xml"/><Relationship Id="rId214" Type="http://schemas.openxmlformats.org/officeDocument/2006/relationships/slide" Target="slides/slide210.xml"/><Relationship Id="rId215" Type="http://schemas.openxmlformats.org/officeDocument/2006/relationships/slide" Target="slides/slide211.xml"/><Relationship Id="rId216" Type="http://schemas.openxmlformats.org/officeDocument/2006/relationships/slide" Target="slides/slide212.xml"/><Relationship Id="rId217" Type="http://schemas.openxmlformats.org/officeDocument/2006/relationships/slide" Target="slides/slide213.xml"/><Relationship Id="rId218" Type="http://schemas.openxmlformats.org/officeDocument/2006/relationships/slide" Target="slides/slide214.xml"/><Relationship Id="rId219" Type="http://schemas.openxmlformats.org/officeDocument/2006/relationships/slide" Target="slides/slide215.xml"/><Relationship Id="rId90" Type="http://schemas.openxmlformats.org/officeDocument/2006/relationships/slide" Target="slides/slide86.xml"/><Relationship Id="rId91" Type="http://schemas.openxmlformats.org/officeDocument/2006/relationships/slide" Target="slides/slide87.xml"/><Relationship Id="rId92" Type="http://schemas.openxmlformats.org/officeDocument/2006/relationships/slide" Target="slides/slide88.xml"/><Relationship Id="rId93" Type="http://schemas.openxmlformats.org/officeDocument/2006/relationships/slide" Target="slides/slide89.xml"/><Relationship Id="rId94" Type="http://schemas.openxmlformats.org/officeDocument/2006/relationships/slide" Target="slides/slide90.xml"/><Relationship Id="rId95" Type="http://schemas.openxmlformats.org/officeDocument/2006/relationships/slide" Target="slides/slide91.xml"/><Relationship Id="rId96" Type="http://schemas.openxmlformats.org/officeDocument/2006/relationships/slide" Target="slides/slide92.xml"/><Relationship Id="rId97" Type="http://schemas.openxmlformats.org/officeDocument/2006/relationships/slide" Target="slides/slide93.xml"/><Relationship Id="rId98" Type="http://schemas.openxmlformats.org/officeDocument/2006/relationships/slide" Target="slides/slide94.xml"/><Relationship Id="rId99" Type="http://schemas.openxmlformats.org/officeDocument/2006/relationships/slide" Target="slides/slide95.xml"/><Relationship Id="rId190" Type="http://schemas.openxmlformats.org/officeDocument/2006/relationships/slide" Target="slides/slide186.xml"/><Relationship Id="rId191" Type="http://schemas.openxmlformats.org/officeDocument/2006/relationships/slide" Target="slides/slide187.xml"/><Relationship Id="rId192" Type="http://schemas.openxmlformats.org/officeDocument/2006/relationships/slide" Target="slides/slide188.xml"/><Relationship Id="rId193" Type="http://schemas.openxmlformats.org/officeDocument/2006/relationships/slide" Target="slides/slide189.xml"/><Relationship Id="rId194" Type="http://schemas.openxmlformats.org/officeDocument/2006/relationships/slide" Target="slides/slide190.xml"/><Relationship Id="rId195" Type="http://schemas.openxmlformats.org/officeDocument/2006/relationships/slide" Target="slides/slide191.xml"/><Relationship Id="rId196" Type="http://schemas.openxmlformats.org/officeDocument/2006/relationships/slide" Target="slides/slide192.xml"/><Relationship Id="rId197" Type="http://schemas.openxmlformats.org/officeDocument/2006/relationships/slide" Target="slides/slide193.xml"/><Relationship Id="rId198" Type="http://schemas.openxmlformats.org/officeDocument/2006/relationships/slide" Target="slides/slide194.xml"/><Relationship Id="rId199" Type="http://schemas.openxmlformats.org/officeDocument/2006/relationships/slide" Target="slides/slide195.xml"/><Relationship Id="rId30" Type="http://schemas.openxmlformats.org/officeDocument/2006/relationships/slide" Target="slides/slide26.xml"/><Relationship Id="rId31" Type="http://schemas.openxmlformats.org/officeDocument/2006/relationships/slide" Target="slides/slide27.xml"/><Relationship Id="rId32" Type="http://schemas.openxmlformats.org/officeDocument/2006/relationships/slide" Target="slides/slide28.xml"/><Relationship Id="rId33" Type="http://schemas.openxmlformats.org/officeDocument/2006/relationships/slide" Target="slides/slide29.xml"/><Relationship Id="rId34" Type="http://schemas.openxmlformats.org/officeDocument/2006/relationships/slide" Target="slides/slide30.xml"/><Relationship Id="rId35" Type="http://schemas.openxmlformats.org/officeDocument/2006/relationships/slide" Target="slides/slide31.xml"/><Relationship Id="rId36" Type="http://schemas.openxmlformats.org/officeDocument/2006/relationships/slide" Target="slides/slide32.xml"/><Relationship Id="rId37" Type="http://schemas.openxmlformats.org/officeDocument/2006/relationships/slide" Target="slides/slide33.xml"/><Relationship Id="rId38" Type="http://schemas.openxmlformats.org/officeDocument/2006/relationships/slide" Target="slides/slide34.xml"/><Relationship Id="rId39" Type="http://schemas.openxmlformats.org/officeDocument/2006/relationships/slide" Target="slides/slide35.xml"/><Relationship Id="rId130" Type="http://schemas.openxmlformats.org/officeDocument/2006/relationships/slide" Target="slides/slide126.xml"/><Relationship Id="rId131" Type="http://schemas.openxmlformats.org/officeDocument/2006/relationships/slide" Target="slides/slide127.xml"/><Relationship Id="rId132" Type="http://schemas.openxmlformats.org/officeDocument/2006/relationships/slide" Target="slides/slide128.xml"/><Relationship Id="rId133" Type="http://schemas.openxmlformats.org/officeDocument/2006/relationships/slide" Target="slides/slide129.xml"/><Relationship Id="rId220" Type="http://schemas.openxmlformats.org/officeDocument/2006/relationships/slide" Target="slides/slide216.xml"/><Relationship Id="rId221" Type="http://schemas.openxmlformats.org/officeDocument/2006/relationships/slide" Target="slides/slide217.xml"/><Relationship Id="rId222" Type="http://schemas.openxmlformats.org/officeDocument/2006/relationships/slide" Target="slides/slide218.xml"/><Relationship Id="rId223" Type="http://schemas.openxmlformats.org/officeDocument/2006/relationships/slide" Target="slides/slide219.xml"/><Relationship Id="rId224" Type="http://schemas.openxmlformats.org/officeDocument/2006/relationships/slide" Target="slides/slide220.xml"/><Relationship Id="rId225" Type="http://schemas.openxmlformats.org/officeDocument/2006/relationships/slide" Target="slides/slide221.xml"/><Relationship Id="rId226" Type="http://schemas.openxmlformats.org/officeDocument/2006/relationships/slide" Target="slides/slide222.xml"/><Relationship Id="rId227" Type="http://schemas.openxmlformats.org/officeDocument/2006/relationships/slide" Target="slides/slide223.xml"/><Relationship Id="rId228" Type="http://schemas.openxmlformats.org/officeDocument/2006/relationships/slide" Target="slides/slide224.xml"/><Relationship Id="rId229" Type="http://schemas.openxmlformats.org/officeDocument/2006/relationships/slide" Target="slides/slide225.xml"/><Relationship Id="rId134" Type="http://schemas.openxmlformats.org/officeDocument/2006/relationships/slide" Target="slides/slide130.xml"/><Relationship Id="rId135" Type="http://schemas.openxmlformats.org/officeDocument/2006/relationships/slide" Target="slides/slide131.xml"/><Relationship Id="rId136" Type="http://schemas.openxmlformats.org/officeDocument/2006/relationships/slide" Target="slides/slide132.xml"/><Relationship Id="rId137" Type="http://schemas.openxmlformats.org/officeDocument/2006/relationships/slide" Target="slides/slide133.xml"/><Relationship Id="rId138" Type="http://schemas.openxmlformats.org/officeDocument/2006/relationships/slide" Target="slides/slide134.xml"/><Relationship Id="rId139" Type="http://schemas.openxmlformats.org/officeDocument/2006/relationships/slide" Target="slides/slide135.xml"/><Relationship Id="rId40" Type="http://schemas.openxmlformats.org/officeDocument/2006/relationships/slide" Target="slides/slide36.xml"/><Relationship Id="rId41" Type="http://schemas.openxmlformats.org/officeDocument/2006/relationships/slide" Target="slides/slide37.xml"/><Relationship Id="rId42" Type="http://schemas.openxmlformats.org/officeDocument/2006/relationships/slide" Target="slides/slide38.xml"/><Relationship Id="rId43" Type="http://schemas.openxmlformats.org/officeDocument/2006/relationships/slide" Target="slides/slide39.xml"/><Relationship Id="rId44" Type="http://schemas.openxmlformats.org/officeDocument/2006/relationships/slide" Target="slides/slide40.xml"/><Relationship Id="rId45" Type="http://schemas.openxmlformats.org/officeDocument/2006/relationships/slide" Target="slides/slide41.xml"/><Relationship Id="rId46" Type="http://schemas.openxmlformats.org/officeDocument/2006/relationships/slide" Target="slides/slide42.xml"/><Relationship Id="rId47" Type="http://schemas.openxmlformats.org/officeDocument/2006/relationships/slide" Target="slides/slide43.xml"/><Relationship Id="rId48" Type="http://schemas.openxmlformats.org/officeDocument/2006/relationships/slide" Target="slides/slide44.xml"/><Relationship Id="rId49" Type="http://schemas.openxmlformats.org/officeDocument/2006/relationships/slide" Target="slides/slide45.xml"/><Relationship Id="rId140" Type="http://schemas.openxmlformats.org/officeDocument/2006/relationships/slide" Target="slides/slide136.xml"/><Relationship Id="rId141" Type="http://schemas.openxmlformats.org/officeDocument/2006/relationships/slide" Target="slides/slide137.xml"/><Relationship Id="rId142" Type="http://schemas.openxmlformats.org/officeDocument/2006/relationships/slide" Target="slides/slide138.xml"/><Relationship Id="rId143" Type="http://schemas.openxmlformats.org/officeDocument/2006/relationships/slide" Target="slides/slide139.xml"/><Relationship Id="rId144" Type="http://schemas.openxmlformats.org/officeDocument/2006/relationships/slide" Target="slides/slide140.xml"/><Relationship Id="rId145" Type="http://schemas.openxmlformats.org/officeDocument/2006/relationships/slide" Target="slides/slide141.xml"/><Relationship Id="rId146" Type="http://schemas.openxmlformats.org/officeDocument/2006/relationships/slide" Target="slides/slide142.xml"/><Relationship Id="rId147" Type="http://schemas.openxmlformats.org/officeDocument/2006/relationships/slide" Target="slides/slide143.xml"/><Relationship Id="rId148" Type="http://schemas.openxmlformats.org/officeDocument/2006/relationships/slide" Target="slides/slide144.xml"/><Relationship Id="rId149" Type="http://schemas.openxmlformats.org/officeDocument/2006/relationships/slide" Target="slides/slide145.xml"/><Relationship Id="rId230" Type="http://schemas.openxmlformats.org/officeDocument/2006/relationships/slide" Target="slides/slide226.xml"/><Relationship Id="rId231" Type="http://schemas.openxmlformats.org/officeDocument/2006/relationships/slide" Target="slides/slide227.xml"/><Relationship Id="rId232" Type="http://schemas.openxmlformats.org/officeDocument/2006/relationships/slide" Target="slides/slide228.xml"/><Relationship Id="rId233" Type="http://schemas.openxmlformats.org/officeDocument/2006/relationships/slide" Target="slides/slide229.xml"/><Relationship Id="rId234" Type="http://schemas.openxmlformats.org/officeDocument/2006/relationships/slide" Target="slides/slide230.xml"/><Relationship Id="rId235" Type="http://schemas.openxmlformats.org/officeDocument/2006/relationships/slide" Target="slides/slide231.xml"/><Relationship Id="rId236" Type="http://schemas.openxmlformats.org/officeDocument/2006/relationships/slide" Target="slides/slide232.xml"/><Relationship Id="rId237" Type="http://schemas.openxmlformats.org/officeDocument/2006/relationships/slide" Target="slides/slide233.xml"/><Relationship Id="rId238" Type="http://schemas.openxmlformats.org/officeDocument/2006/relationships/slide" Target="slides/slide234.xml"/><Relationship Id="rId239" Type="http://schemas.openxmlformats.org/officeDocument/2006/relationships/slide" Target="slides/slide235.xml"/><Relationship Id="rId50" Type="http://schemas.openxmlformats.org/officeDocument/2006/relationships/slide" Target="slides/slide46.xml"/><Relationship Id="rId51" Type="http://schemas.openxmlformats.org/officeDocument/2006/relationships/slide" Target="slides/slide47.xml"/><Relationship Id="rId52" Type="http://schemas.openxmlformats.org/officeDocument/2006/relationships/slide" Target="slides/slide48.xml"/><Relationship Id="rId53" Type="http://schemas.openxmlformats.org/officeDocument/2006/relationships/slide" Target="slides/slide49.xml"/><Relationship Id="rId54" Type="http://schemas.openxmlformats.org/officeDocument/2006/relationships/slide" Target="slides/slide50.xml"/><Relationship Id="rId55" Type="http://schemas.openxmlformats.org/officeDocument/2006/relationships/slide" Target="slides/slide51.xml"/><Relationship Id="rId56" Type="http://schemas.openxmlformats.org/officeDocument/2006/relationships/slide" Target="slides/slide52.xml"/><Relationship Id="rId57" Type="http://schemas.openxmlformats.org/officeDocument/2006/relationships/slide" Target="slides/slide53.xml"/><Relationship Id="rId58" Type="http://schemas.openxmlformats.org/officeDocument/2006/relationships/slide" Target="slides/slide54.xml"/><Relationship Id="rId59" Type="http://schemas.openxmlformats.org/officeDocument/2006/relationships/slide" Target="slides/slide55.xml"/><Relationship Id="rId150" Type="http://schemas.openxmlformats.org/officeDocument/2006/relationships/slide" Target="slides/slide146.xml"/><Relationship Id="rId151" Type="http://schemas.openxmlformats.org/officeDocument/2006/relationships/slide" Target="slides/slide147.xml"/><Relationship Id="rId152" Type="http://schemas.openxmlformats.org/officeDocument/2006/relationships/slide" Target="slides/slide148.xml"/><Relationship Id="rId153" Type="http://schemas.openxmlformats.org/officeDocument/2006/relationships/slide" Target="slides/slide149.xml"/><Relationship Id="rId154" Type="http://schemas.openxmlformats.org/officeDocument/2006/relationships/slide" Target="slides/slide150.xml"/><Relationship Id="rId155" Type="http://schemas.openxmlformats.org/officeDocument/2006/relationships/slide" Target="slides/slide151.xml"/><Relationship Id="rId156" Type="http://schemas.openxmlformats.org/officeDocument/2006/relationships/slide" Target="slides/slide152.xml"/><Relationship Id="rId157" Type="http://schemas.openxmlformats.org/officeDocument/2006/relationships/slide" Target="slides/slide153.xml"/><Relationship Id="rId158" Type="http://schemas.openxmlformats.org/officeDocument/2006/relationships/slide" Target="slides/slide154.xml"/><Relationship Id="rId159" Type="http://schemas.openxmlformats.org/officeDocument/2006/relationships/slide" Target="slides/slide155.xml"/><Relationship Id="rId240" Type="http://schemas.openxmlformats.org/officeDocument/2006/relationships/slide" Target="slides/slide236.xml"/><Relationship Id="rId241" Type="http://schemas.openxmlformats.org/officeDocument/2006/relationships/slide" Target="slides/slide237.xml"/><Relationship Id="rId242" Type="http://schemas.openxmlformats.org/officeDocument/2006/relationships/slide" Target="slides/slide238.xml"/><Relationship Id="rId243" Type="http://schemas.openxmlformats.org/officeDocument/2006/relationships/slide" Target="slides/slide239.xml"/><Relationship Id="rId244" Type="http://schemas.openxmlformats.org/officeDocument/2006/relationships/slide" Target="slides/slide240.xml"/><Relationship Id="rId245" Type="http://schemas.openxmlformats.org/officeDocument/2006/relationships/slide" Target="slides/slide241.xml"/><Relationship Id="rId246" Type="http://schemas.openxmlformats.org/officeDocument/2006/relationships/slide" Target="slides/slide242.xml"/><Relationship Id="rId247" Type="http://schemas.openxmlformats.org/officeDocument/2006/relationships/slide" Target="slides/slide243.xml"/><Relationship Id="rId248" Type="http://schemas.openxmlformats.org/officeDocument/2006/relationships/slide" Target="slides/slide244.xml"/><Relationship Id="rId249" Type="http://schemas.openxmlformats.org/officeDocument/2006/relationships/slide" Target="slides/slide245.xml"/><Relationship Id="rId60" Type="http://schemas.openxmlformats.org/officeDocument/2006/relationships/slide" Target="slides/slide56.xml"/><Relationship Id="rId61" Type="http://schemas.openxmlformats.org/officeDocument/2006/relationships/slide" Target="slides/slide57.xml"/><Relationship Id="rId62" Type="http://schemas.openxmlformats.org/officeDocument/2006/relationships/slide" Target="slides/slide58.xml"/><Relationship Id="rId63" Type="http://schemas.openxmlformats.org/officeDocument/2006/relationships/slide" Target="slides/slide59.xml"/><Relationship Id="rId64" Type="http://schemas.openxmlformats.org/officeDocument/2006/relationships/slide" Target="slides/slide60.xml"/><Relationship Id="rId65" Type="http://schemas.openxmlformats.org/officeDocument/2006/relationships/slide" Target="slides/slide61.xml"/><Relationship Id="rId66" Type="http://schemas.openxmlformats.org/officeDocument/2006/relationships/slide" Target="slides/slide62.xml"/><Relationship Id="rId67" Type="http://schemas.openxmlformats.org/officeDocument/2006/relationships/slide" Target="slides/slide63.xml"/><Relationship Id="rId68" Type="http://schemas.openxmlformats.org/officeDocument/2006/relationships/slide" Target="slides/slide64.xml"/><Relationship Id="rId69" Type="http://schemas.openxmlformats.org/officeDocument/2006/relationships/slide" Target="slides/slide65.xml"/><Relationship Id="rId160" Type="http://schemas.openxmlformats.org/officeDocument/2006/relationships/slide" Target="slides/slide156.xml"/><Relationship Id="rId161" Type="http://schemas.openxmlformats.org/officeDocument/2006/relationships/slide" Target="slides/slide157.xml"/><Relationship Id="rId162" Type="http://schemas.openxmlformats.org/officeDocument/2006/relationships/slide" Target="slides/slide158.xml"/><Relationship Id="rId163" Type="http://schemas.openxmlformats.org/officeDocument/2006/relationships/slide" Target="slides/slide159.xml"/><Relationship Id="rId164" Type="http://schemas.openxmlformats.org/officeDocument/2006/relationships/slide" Target="slides/slide160.xml"/><Relationship Id="rId165" Type="http://schemas.openxmlformats.org/officeDocument/2006/relationships/slide" Target="slides/slide161.xml"/><Relationship Id="rId166" Type="http://schemas.openxmlformats.org/officeDocument/2006/relationships/slide" Target="slides/slide162.xml"/><Relationship Id="rId167" Type="http://schemas.openxmlformats.org/officeDocument/2006/relationships/slide" Target="slides/slide163.xml"/><Relationship Id="rId168" Type="http://schemas.openxmlformats.org/officeDocument/2006/relationships/slide" Target="slides/slide164.xml"/><Relationship Id="rId169" Type="http://schemas.openxmlformats.org/officeDocument/2006/relationships/slide" Target="slides/slide165.xml"/><Relationship Id="rId250" Type="http://schemas.openxmlformats.org/officeDocument/2006/relationships/slide" Target="slides/slide246.xml"/><Relationship Id="rId251" Type="http://schemas.openxmlformats.org/officeDocument/2006/relationships/slide" Target="slides/slide247.xml"/><Relationship Id="rId252" Type="http://schemas.openxmlformats.org/officeDocument/2006/relationships/slide" Target="slides/slide248.xml"/><Relationship Id="rId253" Type="http://schemas.openxmlformats.org/officeDocument/2006/relationships/slide" Target="slides/slide249.xml"/><Relationship Id="rId254" Type="http://schemas.openxmlformats.org/officeDocument/2006/relationships/slide" Target="slides/slide250.xml"/><Relationship Id="rId255" Type="http://schemas.openxmlformats.org/officeDocument/2006/relationships/slide" Target="slides/slide251.xml"/><Relationship Id="rId256" Type="http://schemas.openxmlformats.org/officeDocument/2006/relationships/slide" Target="slides/slide252.xml"/><Relationship Id="rId257" Type="http://schemas.openxmlformats.org/officeDocument/2006/relationships/slide" Target="slides/slide253.xml"/><Relationship Id="rId258" Type="http://schemas.openxmlformats.org/officeDocument/2006/relationships/slide" Target="slides/slide254.xml"/><Relationship Id="rId259" Type="http://schemas.openxmlformats.org/officeDocument/2006/relationships/slide" Target="slides/slide255.xml"/><Relationship Id="rId100" Type="http://schemas.openxmlformats.org/officeDocument/2006/relationships/slide" Target="slides/slide96.xml"/><Relationship Id="rId101" Type="http://schemas.openxmlformats.org/officeDocument/2006/relationships/slide" Target="slides/slide97.xml"/><Relationship Id="rId102" Type="http://schemas.openxmlformats.org/officeDocument/2006/relationships/slide" Target="slides/slide98.xml"/><Relationship Id="rId103" Type="http://schemas.openxmlformats.org/officeDocument/2006/relationships/slide" Target="slides/slide99.xml"/><Relationship Id="rId104" Type="http://schemas.openxmlformats.org/officeDocument/2006/relationships/slide" Target="slides/slide100.xml"/><Relationship Id="rId105" Type="http://schemas.openxmlformats.org/officeDocument/2006/relationships/slide" Target="slides/slide10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 Id="rId2"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4" Type="http://schemas.openxmlformats.org/officeDocument/2006/relationships/package" Target="../embeddings/Microsoft_Excel_Worksheet3.xlsx"/><Relationship Id="rId1" Type="http://schemas.microsoft.com/office/2011/relationships/chartStyle" Target="style2.xml"/><Relationship Id="rId2" Type="http://schemas.microsoft.com/office/2011/relationships/chartColorStyle" Target="colors2.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2.xml"/><Relationship Id="rId4" Type="http://schemas.openxmlformats.org/officeDocument/2006/relationships/package" Target="../embeddings/Microsoft_Excel_Worksheet4.xlsx"/><Relationship Id="rId1" Type="http://schemas.microsoft.com/office/2011/relationships/chartStyle" Target="style3.xml"/><Relationship Id="rId2" Type="http://schemas.microsoft.com/office/2011/relationships/chartColorStyle" Target="colors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3.xml"/><Relationship Id="rId4" Type="http://schemas.openxmlformats.org/officeDocument/2006/relationships/package" Target="../embeddings/Microsoft_Excel_Worksheet5.xlsx"/><Relationship Id="rId1" Type="http://schemas.microsoft.com/office/2011/relationships/chartStyle" Target="style4.xml"/><Relationship Id="rId2" Type="http://schemas.microsoft.com/office/2011/relationships/chartColorStyle" Target="colors4.xm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4.xml"/><Relationship Id="rId4" Type="http://schemas.openxmlformats.org/officeDocument/2006/relationships/package" Target="../embeddings/Microsoft_Excel_Worksheet6.xlsx"/><Relationship Id="rId1" Type="http://schemas.microsoft.com/office/2011/relationships/chartStyle" Target="style5.xml"/><Relationship Id="rId2" Type="http://schemas.microsoft.com/office/2011/relationships/chartColorStyle" Target="colors5.xml"/></Relationships>
</file>

<file path=ppt/charts/_rels/chart7.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Worksheet7.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0115283267457181"/>
          <c:y val="0.00625"/>
          <c:w val="0.988471673254282"/>
          <c:h val="0.959375"/>
        </c:manualLayout>
      </c:layout>
      <c:lineChart>
        <c:grouping val="standard"/>
        <c:varyColors val="0"/>
        <c:ser>
          <c:idx val="0"/>
          <c:order val="0"/>
          <c:tx>
            <c:strRef>
              <c:f>Sheet1!$B$1</c:f>
              <c:strCache>
                <c:ptCount val="1"/>
                <c:pt idx="0">
                  <c:v>IBMers Contributing to Open Source</c:v>
                </c:pt>
              </c:strCache>
            </c:strRef>
          </c:tx>
          <c:cat>
            <c:numRef>
              <c:f>Sheet1!$A$2:$A$5</c:f>
              <c:numCache>
                <c:formatCode>General</c:formatCode>
                <c:ptCount val="4"/>
                <c:pt idx="0">
                  <c:v>1999.0</c:v>
                </c:pt>
                <c:pt idx="1">
                  <c:v>2003.0</c:v>
                </c:pt>
                <c:pt idx="2">
                  <c:v>2008.0</c:v>
                </c:pt>
                <c:pt idx="3">
                  <c:v>2015.0</c:v>
                </c:pt>
              </c:numCache>
            </c:numRef>
          </c:cat>
          <c:val>
            <c:numRef>
              <c:f>Sheet1!$B$2:$B$5</c:f>
              <c:numCache>
                <c:formatCode>General</c:formatCode>
                <c:ptCount val="4"/>
                <c:pt idx="0">
                  <c:v>5.0</c:v>
                </c:pt>
                <c:pt idx="1">
                  <c:v>1000.0</c:v>
                </c:pt>
                <c:pt idx="2">
                  <c:v>15000.0</c:v>
                </c:pt>
                <c:pt idx="3">
                  <c:v>62000.0</c:v>
                </c:pt>
              </c:numCache>
            </c:numRef>
          </c:val>
          <c:smooth val="0"/>
        </c:ser>
        <c:dLbls>
          <c:showLegendKey val="0"/>
          <c:showVal val="0"/>
          <c:showCatName val="0"/>
          <c:showSerName val="0"/>
          <c:showPercent val="0"/>
          <c:showBubbleSize val="0"/>
        </c:dLbls>
        <c:marker val="1"/>
        <c:smooth val="0"/>
        <c:axId val="-1902798848"/>
        <c:axId val="-1902818000"/>
      </c:lineChart>
      <c:catAx>
        <c:axId val="-1902798848"/>
        <c:scaling>
          <c:orientation val="minMax"/>
        </c:scaling>
        <c:delete val="1"/>
        <c:axPos val="b"/>
        <c:numFmt formatCode="General" sourceLinked="1"/>
        <c:majorTickMark val="none"/>
        <c:minorTickMark val="none"/>
        <c:tickLblPos val="nextTo"/>
        <c:crossAx val="-1902818000"/>
        <c:crosses val="autoZero"/>
        <c:auto val="1"/>
        <c:lblAlgn val="ctr"/>
        <c:lblOffset val="100"/>
        <c:noMultiLvlLbl val="0"/>
      </c:catAx>
      <c:valAx>
        <c:axId val="-1902818000"/>
        <c:scaling>
          <c:orientation val="minMax"/>
        </c:scaling>
        <c:delete val="1"/>
        <c:axPos val="l"/>
        <c:numFmt formatCode="General" sourceLinked="1"/>
        <c:majorTickMark val="none"/>
        <c:minorTickMark val="none"/>
        <c:tickLblPos val="nextTo"/>
        <c:crossAx val="-1902798848"/>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No comp</c:v>
                </c:pt>
              </c:strCache>
            </c:strRef>
          </c:tx>
          <c:spPr>
            <a:ln w="28575" cap="rnd">
              <a:solidFill>
                <a:schemeClr val="accent1"/>
              </a:solidFill>
              <a:round/>
            </a:ln>
            <a:effectLst/>
          </c:spPr>
          <c:marker>
            <c:symbol val="none"/>
          </c:marker>
          <c:cat>
            <c:numRef>
              <c:f>Sheet1!$A$2:$A$14</c:f>
              <c:numCache>
                <c:formatCode>General</c:formatCode>
                <c:ptCount val="13"/>
              </c:numCache>
            </c:numRef>
          </c:cat>
          <c:val>
            <c:numRef>
              <c:f>Sheet1!$B$2:$B$14</c:f>
              <c:numCache>
                <c:formatCode>General</c:formatCode>
                <c:ptCount val="13"/>
                <c:pt idx="0">
                  <c:v>1.0</c:v>
                </c:pt>
                <c:pt idx="1">
                  <c:v>1.0</c:v>
                </c:pt>
                <c:pt idx="2">
                  <c:v>2.0</c:v>
                </c:pt>
                <c:pt idx="3">
                  <c:v>2.0</c:v>
                </c:pt>
                <c:pt idx="4">
                  <c:v>2.0</c:v>
                </c:pt>
                <c:pt idx="5">
                  <c:v>2.0</c:v>
                </c:pt>
                <c:pt idx="6">
                  <c:v>2.0</c:v>
                </c:pt>
                <c:pt idx="7">
                  <c:v>1.0</c:v>
                </c:pt>
                <c:pt idx="8">
                  <c:v>1.0</c:v>
                </c:pt>
                <c:pt idx="9">
                  <c:v>1.0</c:v>
                </c:pt>
                <c:pt idx="10">
                  <c:v>1.0</c:v>
                </c:pt>
                <c:pt idx="11">
                  <c:v>1.0</c:v>
                </c:pt>
                <c:pt idx="12">
                  <c:v>1.0</c:v>
                </c:pt>
              </c:numCache>
            </c:numRef>
          </c:val>
          <c:smooth val="0"/>
          <c:extLst xmlns:c16r2="http://schemas.microsoft.com/office/drawing/2015/06/chart">
            <c:ext xmlns:c16="http://schemas.microsoft.com/office/drawing/2014/chart" uri="{C3380CC4-5D6E-409C-BE32-E72D297353CC}">
              <c16:uniqueId val="{00000000-6A4D-490F-A529-AB26F5C703F0}"/>
            </c:ext>
          </c:extLst>
        </c:ser>
        <c:ser>
          <c:idx val="1"/>
          <c:order val="1"/>
          <c:tx>
            <c:strRef>
              <c:f>Sheet1!$C$1</c:f>
              <c:strCache>
                <c:ptCount val="1"/>
                <c:pt idx="0">
                  <c:v>gzip</c:v>
                </c:pt>
              </c:strCache>
            </c:strRef>
          </c:tx>
          <c:spPr>
            <a:ln w="28575" cap="rnd">
              <a:solidFill>
                <a:schemeClr val="accent2"/>
              </a:solidFill>
              <a:round/>
            </a:ln>
            <a:effectLst/>
          </c:spPr>
          <c:marker>
            <c:symbol val="none"/>
          </c:marker>
          <c:cat>
            <c:numRef>
              <c:f>Sheet1!$A$2:$A$14</c:f>
              <c:numCache>
                <c:formatCode>General</c:formatCode>
                <c:ptCount val="13"/>
              </c:numCache>
            </c:numRef>
          </c:cat>
          <c:val>
            <c:numRef>
              <c:f>Sheet1!$C$2:$C$14</c:f>
              <c:numCache>
                <c:formatCode>General</c:formatCode>
                <c:ptCount val="13"/>
                <c:pt idx="0">
                  <c:v>1.0</c:v>
                </c:pt>
                <c:pt idx="1">
                  <c:v>1.0</c:v>
                </c:pt>
                <c:pt idx="2">
                  <c:v>4.0</c:v>
                </c:pt>
                <c:pt idx="3">
                  <c:v>4.0</c:v>
                </c:pt>
                <c:pt idx="4">
                  <c:v>4.0</c:v>
                </c:pt>
                <c:pt idx="5">
                  <c:v>4.0</c:v>
                </c:pt>
                <c:pt idx="6">
                  <c:v>4.0</c:v>
                </c:pt>
                <c:pt idx="7">
                  <c:v>4.0</c:v>
                </c:pt>
                <c:pt idx="8">
                  <c:v>4.0</c:v>
                </c:pt>
                <c:pt idx="9">
                  <c:v>4.0</c:v>
                </c:pt>
                <c:pt idx="10">
                  <c:v>4.0</c:v>
                </c:pt>
                <c:pt idx="11">
                  <c:v>1.0</c:v>
                </c:pt>
                <c:pt idx="12">
                  <c:v>1.0</c:v>
                </c:pt>
              </c:numCache>
            </c:numRef>
          </c:val>
          <c:smooth val="0"/>
          <c:extLst xmlns:c16r2="http://schemas.microsoft.com/office/drawing/2015/06/chart">
            <c:ext xmlns:c16="http://schemas.microsoft.com/office/drawing/2014/chart" uri="{C3380CC4-5D6E-409C-BE32-E72D297353CC}">
              <c16:uniqueId val="{00000001-6A4D-490F-A529-AB26F5C703F0}"/>
            </c:ext>
          </c:extLst>
        </c:ser>
        <c:ser>
          <c:idx val="2"/>
          <c:order val="2"/>
          <c:tx>
            <c:strRef>
              <c:f>Sheet1!$D$1</c:f>
              <c:strCache>
                <c:ptCount val="1"/>
                <c:pt idx="0">
                  <c:v>pigz</c:v>
                </c:pt>
              </c:strCache>
            </c:strRef>
          </c:tx>
          <c:spPr>
            <a:ln w="28575" cap="rnd">
              <a:solidFill>
                <a:schemeClr val="accent3"/>
              </a:solidFill>
              <a:round/>
            </a:ln>
            <a:effectLst/>
          </c:spPr>
          <c:marker>
            <c:symbol val="none"/>
          </c:marker>
          <c:cat>
            <c:numRef>
              <c:f>Sheet1!$A$2:$A$14</c:f>
              <c:numCache>
                <c:formatCode>General</c:formatCode>
                <c:ptCount val="13"/>
              </c:numCache>
            </c:numRef>
          </c:cat>
          <c:val>
            <c:numRef>
              <c:f>Sheet1!$D$2:$D$14</c:f>
              <c:numCache>
                <c:formatCode>General</c:formatCode>
                <c:ptCount val="13"/>
                <c:pt idx="0">
                  <c:v>1.0</c:v>
                </c:pt>
                <c:pt idx="1">
                  <c:v>1.0</c:v>
                </c:pt>
                <c:pt idx="2">
                  <c:v>5.0</c:v>
                </c:pt>
                <c:pt idx="3">
                  <c:v>5.0</c:v>
                </c:pt>
                <c:pt idx="4">
                  <c:v>5.0</c:v>
                </c:pt>
                <c:pt idx="5">
                  <c:v>5.0</c:v>
                </c:pt>
                <c:pt idx="6">
                  <c:v>5.0</c:v>
                </c:pt>
                <c:pt idx="7">
                  <c:v>5.0</c:v>
                </c:pt>
                <c:pt idx="8">
                  <c:v>5.0</c:v>
                </c:pt>
                <c:pt idx="9">
                  <c:v>1.0</c:v>
                </c:pt>
                <c:pt idx="10">
                  <c:v>1.0</c:v>
                </c:pt>
                <c:pt idx="11">
                  <c:v>1.0</c:v>
                </c:pt>
                <c:pt idx="12">
                  <c:v>1.0</c:v>
                </c:pt>
              </c:numCache>
            </c:numRef>
          </c:val>
          <c:smooth val="0"/>
          <c:extLst xmlns:c16r2="http://schemas.microsoft.com/office/drawing/2015/06/chart">
            <c:ext xmlns:c16="http://schemas.microsoft.com/office/drawing/2014/chart" uri="{C3380CC4-5D6E-409C-BE32-E72D297353CC}">
              <c16:uniqueId val="{00000002-6A4D-490F-A529-AB26F5C703F0}"/>
            </c:ext>
          </c:extLst>
        </c:ser>
        <c:ser>
          <c:idx val="3"/>
          <c:order val="3"/>
          <c:tx>
            <c:strRef>
              <c:f>Sheet1!$E$1</c:f>
              <c:strCache>
                <c:ptCount val="1"/>
                <c:pt idx="0">
                  <c:v>zEDC</c:v>
                </c:pt>
              </c:strCache>
            </c:strRef>
          </c:tx>
          <c:spPr>
            <a:ln w="28575" cap="rnd">
              <a:solidFill>
                <a:schemeClr val="accent4"/>
              </a:solidFill>
              <a:round/>
            </a:ln>
            <a:effectLst/>
          </c:spPr>
          <c:marker>
            <c:symbol val="none"/>
          </c:marker>
          <c:cat>
            <c:numRef>
              <c:f>Sheet1!$A$2:$A$14</c:f>
              <c:numCache>
                <c:formatCode>General</c:formatCode>
                <c:ptCount val="13"/>
              </c:numCache>
            </c:numRef>
          </c:cat>
          <c:val>
            <c:numRef>
              <c:f>Sheet1!$E$2:$E$14</c:f>
              <c:numCache>
                <c:formatCode>General</c:formatCode>
                <c:ptCount val="13"/>
                <c:pt idx="0">
                  <c:v>1.0</c:v>
                </c:pt>
                <c:pt idx="1">
                  <c:v>1.0</c:v>
                </c:pt>
                <c:pt idx="2">
                  <c:v>3.0</c:v>
                </c:pt>
                <c:pt idx="3">
                  <c:v>3.0</c:v>
                </c:pt>
                <c:pt idx="4">
                  <c:v>3.0</c:v>
                </c:pt>
                <c:pt idx="5">
                  <c:v>3.0</c:v>
                </c:pt>
                <c:pt idx="6">
                  <c:v>3.0</c:v>
                </c:pt>
                <c:pt idx="7">
                  <c:v>3.0</c:v>
                </c:pt>
                <c:pt idx="8">
                  <c:v>1.0</c:v>
                </c:pt>
                <c:pt idx="9">
                  <c:v>1.0</c:v>
                </c:pt>
                <c:pt idx="10">
                  <c:v>1.0</c:v>
                </c:pt>
                <c:pt idx="11">
                  <c:v>1.0</c:v>
                </c:pt>
                <c:pt idx="12">
                  <c:v>1.0</c:v>
                </c:pt>
              </c:numCache>
            </c:numRef>
          </c:val>
          <c:smooth val="0"/>
          <c:extLst xmlns:c16r2="http://schemas.microsoft.com/office/drawing/2015/06/chart">
            <c:ext xmlns:c16="http://schemas.microsoft.com/office/drawing/2014/chart" uri="{C3380CC4-5D6E-409C-BE32-E72D297353CC}">
              <c16:uniqueId val="{00000003-6A4D-490F-A529-AB26F5C703F0}"/>
            </c:ext>
          </c:extLst>
        </c:ser>
        <c:dLbls>
          <c:showLegendKey val="0"/>
          <c:showVal val="0"/>
          <c:showCatName val="0"/>
          <c:showSerName val="0"/>
          <c:showPercent val="0"/>
          <c:showBubbleSize val="0"/>
        </c:dLbls>
        <c:smooth val="0"/>
        <c:axId val="-993839264"/>
        <c:axId val="-993836976"/>
      </c:lineChart>
      <c:catAx>
        <c:axId val="-9938392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3836976"/>
        <c:crosses val="autoZero"/>
        <c:auto val="1"/>
        <c:lblAlgn val="ctr"/>
        <c:lblOffset val="100"/>
        <c:noMultiLvlLbl val="0"/>
      </c:catAx>
      <c:valAx>
        <c:axId val="-993836976"/>
        <c:scaling>
          <c:orientation val="minMax"/>
        </c:scaling>
        <c:delete val="1"/>
        <c:axPos val="l"/>
        <c:numFmt formatCode="General" sourceLinked="1"/>
        <c:majorTickMark val="none"/>
        <c:minorTickMark val="none"/>
        <c:tickLblPos val="nextTo"/>
        <c:crossAx val="-993839264"/>
        <c:crosses val="autoZero"/>
        <c:crossBetween val="between"/>
      </c:valAx>
      <c:spPr>
        <a:solidFill>
          <a:schemeClr val="bg1"/>
        </a:solidFill>
        <a:ln>
          <a:solidFill>
            <a:schemeClr val="tx1"/>
          </a:solid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320" b="1" i="0" u="none" strike="noStrike" kern="1200" baseline="0">
                <a:solidFill>
                  <a:schemeClr val="tx1">
                    <a:lumMod val="65000"/>
                    <a:lumOff val="35000"/>
                  </a:schemeClr>
                </a:solidFill>
                <a:latin typeface="+mn-lt"/>
                <a:ea typeface="+mn-ea"/>
                <a:cs typeface="+mn-cs"/>
              </a:defRPr>
            </a:pPr>
            <a:r>
              <a:rPr lang="en-US"/>
              <a:t>MongoDB Dump Time</a:t>
            </a:r>
            <a:br>
              <a:rPr lang="en-US"/>
            </a:br>
            <a:r>
              <a:rPr lang="en-US"/>
              <a:t>with Compression</a:t>
            </a:r>
          </a:p>
        </c:rich>
      </c:tx>
      <c:overlay val="0"/>
      <c:spPr>
        <a:noFill/>
        <a:ln>
          <a:noFill/>
        </a:ln>
        <a:effectLst/>
      </c:spPr>
      <c:txPr>
        <a:bodyPr rot="0" spcFirstLastPara="1" vertOverflow="ellipsis" vert="horz" wrap="square" anchor="ctr" anchorCtr="1"/>
        <a:lstStyle/>
        <a:p>
          <a:pPr>
            <a:defRPr sz="132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11410001574071"/>
          <c:y val="0.248180648325358"/>
          <c:w val="0.863020495868979"/>
          <c:h val="0.471032608783329"/>
        </c:manualLayout>
      </c:layout>
      <c:barChart>
        <c:barDir val="col"/>
        <c:grouping val="clustered"/>
        <c:varyColors val="0"/>
        <c:ser>
          <c:idx val="0"/>
          <c:order val="0"/>
          <c:tx>
            <c:strRef>
              <c:f>Sheet1!$B$1</c:f>
              <c:strCache>
                <c:ptCount val="1"/>
                <c:pt idx="0">
                  <c:v>x86 
Platform</c:v>
                </c:pt>
              </c:strCache>
            </c:strRef>
          </c:tx>
          <c:spPr>
            <a:gradFill rotWithShape="1">
              <a:gsLst>
                <a:gs pos="0">
                  <a:schemeClr val="accent1">
                    <a:tint val="100000"/>
                    <a:shade val="100000"/>
                    <a:satMod val="130000"/>
                  </a:schemeClr>
                </a:gs>
                <a:gs pos="100000">
                  <a:schemeClr val="accent1">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Sheet1!$B$2:$B$5</c:f>
              <c:numCache>
                <c:formatCode>General</c:formatCode>
                <c:ptCount val="4"/>
                <c:pt idx="0">
                  <c:v>100.0</c:v>
                </c:pt>
                <c:pt idx="1">
                  <c:v>62.00901481004507</c:v>
                </c:pt>
                <c:pt idx="2">
                  <c:v>43.59304571796523</c:v>
                </c:pt>
                <c:pt idx="3">
                  <c:v>34.25627817128139</c:v>
                </c:pt>
              </c:numCache>
            </c:numRef>
          </c:val>
          <c:extLst xmlns:c16r2="http://schemas.microsoft.com/office/drawing/2015/06/chart">
            <c:ext xmlns:c16="http://schemas.microsoft.com/office/drawing/2014/chart" uri="{C3380CC4-5D6E-409C-BE32-E72D297353CC}">
              <c16:uniqueId val="{00000000-3152-4ADE-89AC-DCE1B5C0057F}"/>
            </c:ext>
          </c:extLst>
        </c:ser>
        <c:ser>
          <c:idx val="1"/>
          <c:order val="1"/>
          <c:tx>
            <c:strRef>
              <c:f>Sheet1!$C$1</c:f>
              <c:strCache>
                <c:ptCount val="1"/>
                <c:pt idx="0">
                  <c:v>LinuxONE
Emperor</c:v>
                </c:pt>
              </c:strCache>
            </c:strRef>
          </c:tx>
          <c:spPr>
            <a:gradFill rotWithShape="1">
              <a:gsLst>
                <a:gs pos="0">
                  <a:schemeClr val="accent2">
                    <a:tint val="100000"/>
                    <a:shade val="100000"/>
                    <a:satMod val="130000"/>
                  </a:schemeClr>
                </a:gs>
                <a:gs pos="100000">
                  <a:schemeClr val="accent2">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Sheet1!$C$2:$C$5</c:f>
              <c:numCache>
                <c:formatCode>General</c:formatCode>
                <c:ptCount val="4"/>
                <c:pt idx="0">
                  <c:v>99.42047649710238</c:v>
                </c:pt>
                <c:pt idx="1">
                  <c:v>57.30843528654218</c:v>
                </c:pt>
                <c:pt idx="2">
                  <c:v>36.76754668383774</c:v>
                </c:pt>
                <c:pt idx="3">
                  <c:v>27.04443013522215</c:v>
                </c:pt>
              </c:numCache>
            </c:numRef>
          </c:val>
          <c:extLst xmlns:c16r2="http://schemas.microsoft.com/office/drawing/2015/06/chart">
            <c:ext xmlns:c16="http://schemas.microsoft.com/office/drawing/2014/chart" uri="{C3380CC4-5D6E-409C-BE32-E72D297353CC}">
              <c16:uniqueId val="{00000001-3152-4ADE-89AC-DCE1B5C0057F}"/>
            </c:ext>
          </c:extLst>
        </c:ser>
        <c:ser>
          <c:idx val="2"/>
          <c:order val="2"/>
          <c:tx>
            <c:strRef>
              <c:f>Sheet1!$D$1</c:f>
              <c:strCache>
                <c:ptCount val="1"/>
                <c:pt idx="0">
                  <c:v>LinuxONE
Emperor+zEDC</c:v>
                </c:pt>
              </c:strCache>
            </c:strRef>
          </c:tx>
          <c:spPr>
            <a:gradFill rotWithShape="1">
              <a:gsLst>
                <a:gs pos="0">
                  <a:schemeClr val="accent3">
                    <a:tint val="100000"/>
                    <a:shade val="100000"/>
                    <a:satMod val="130000"/>
                  </a:schemeClr>
                </a:gs>
                <a:gs pos="100000">
                  <a:schemeClr val="accent3">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Sheet1!$D$2:$D$5</c:f>
              <c:numCache>
                <c:formatCode>General</c:formatCode>
                <c:ptCount val="4"/>
                <c:pt idx="0">
                  <c:v>26.14294913071474</c:v>
                </c:pt>
                <c:pt idx="1">
                  <c:v>24.59755312298777</c:v>
                </c:pt>
                <c:pt idx="2">
                  <c:v>22.98776561493883</c:v>
                </c:pt>
                <c:pt idx="3">
                  <c:v>22.60141661300709</c:v>
                </c:pt>
              </c:numCache>
            </c:numRef>
          </c:val>
          <c:extLst xmlns:c16r2="http://schemas.microsoft.com/office/drawing/2015/06/chart">
            <c:ext xmlns:c16="http://schemas.microsoft.com/office/drawing/2014/chart" uri="{C3380CC4-5D6E-409C-BE32-E72D297353CC}">
              <c16:uniqueId val="{00000002-3152-4ADE-89AC-DCE1B5C0057F}"/>
            </c:ext>
          </c:extLst>
        </c:ser>
        <c:dLbls>
          <c:showLegendKey val="0"/>
          <c:showVal val="0"/>
          <c:showCatName val="0"/>
          <c:showSerName val="0"/>
          <c:showPercent val="0"/>
          <c:showBubbleSize val="0"/>
        </c:dLbls>
        <c:gapWidth val="100"/>
        <c:overlap val="-24"/>
        <c:axId val="-1902425856"/>
        <c:axId val="-1903613696"/>
      </c:barChart>
      <c:catAx>
        <c:axId val="-1902425856"/>
        <c:scaling>
          <c:orientation val="minMax"/>
        </c:scaling>
        <c:delete val="0"/>
        <c:axPos val="b"/>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r>
                  <a:rPr lang="en-US"/>
                  <a:t>Cores</a:t>
                </a:r>
              </a:p>
            </c:rich>
          </c:tx>
          <c:layout>
            <c:manualLayout>
              <c:xMode val="edge"/>
              <c:yMode val="edge"/>
              <c:x val="0.0760531177235795"/>
              <c:y val="0.739170333691656"/>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222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1903613696"/>
        <c:crosses val="autoZero"/>
        <c:auto val="1"/>
        <c:lblAlgn val="ctr"/>
        <c:lblOffset val="100"/>
        <c:noMultiLvlLbl val="0"/>
      </c:catAx>
      <c:valAx>
        <c:axId val="-190361369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r>
                  <a:rPr lang="en-US"/>
                  <a:t>Time [%]</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22225">
            <a:solidFill>
              <a:schemeClr val="tx1"/>
            </a:solid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1902425856"/>
        <c:crosses val="autoZero"/>
        <c:crossBetween val="between"/>
      </c:valAx>
      <c:spPr>
        <a:solidFill>
          <a:schemeClr val="bg1"/>
        </a:solidFill>
        <a:ln>
          <a:noFill/>
        </a:ln>
        <a:effectLst/>
      </c:spPr>
    </c:plotArea>
    <c:legend>
      <c:legendPos val="b"/>
      <c:layout>
        <c:manualLayout>
          <c:xMode val="edge"/>
          <c:yMode val="edge"/>
          <c:x val="0.180697337496682"/>
          <c:y val="0.815632846147352"/>
          <c:w val="0.655529437317396"/>
          <c:h val="0.160464048277283"/>
        </c:manualLayout>
      </c:layout>
      <c:overlay val="0"/>
      <c:spPr>
        <a:solidFill>
          <a:schemeClr val="bg1"/>
        </a:solidFill>
        <a:ln>
          <a:solidFill>
            <a:schemeClr val="tx1"/>
          </a:solid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100"/>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320" b="1" i="0" u="none" strike="noStrike" kern="1200" baseline="0">
                <a:solidFill>
                  <a:schemeClr val="tx1">
                    <a:lumMod val="65000"/>
                    <a:lumOff val="35000"/>
                  </a:schemeClr>
                </a:solidFill>
                <a:latin typeface="+mn-lt"/>
                <a:ea typeface="+mn-ea"/>
                <a:cs typeface="+mn-cs"/>
              </a:defRPr>
            </a:pPr>
            <a:r>
              <a:rPr lang="en-GB"/>
              <a:t>MongoDB Dump CPU Utilization </a:t>
            </a:r>
            <a:br>
              <a:rPr lang="en-GB"/>
            </a:br>
            <a:r>
              <a:rPr lang="en-GB"/>
              <a:t>with Compression</a:t>
            </a:r>
          </a:p>
        </c:rich>
      </c:tx>
      <c:overlay val="0"/>
      <c:spPr>
        <a:noFill/>
        <a:ln>
          <a:noFill/>
        </a:ln>
        <a:effectLst/>
      </c:spPr>
      <c:txPr>
        <a:bodyPr rot="0" spcFirstLastPara="1" vertOverflow="ellipsis" vert="horz" wrap="square" anchor="ctr" anchorCtr="1"/>
        <a:lstStyle/>
        <a:p>
          <a:pPr>
            <a:defRPr sz="132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11410001574071"/>
          <c:y val="0.251562188679652"/>
          <c:w val="0.863020495868979"/>
          <c:h val="0.474385436804325"/>
        </c:manualLayout>
      </c:layout>
      <c:barChart>
        <c:barDir val="col"/>
        <c:grouping val="clustered"/>
        <c:varyColors val="0"/>
        <c:ser>
          <c:idx val="0"/>
          <c:order val="0"/>
          <c:tx>
            <c:strRef>
              <c:f>Sheet1!$B$1</c:f>
              <c:strCache>
                <c:ptCount val="1"/>
                <c:pt idx="0">
                  <c:v>x86
Platform</c:v>
                </c:pt>
              </c:strCache>
            </c:strRef>
          </c:tx>
          <c:spPr>
            <a:gradFill rotWithShape="1">
              <a:gsLst>
                <a:gs pos="0">
                  <a:schemeClr val="accent1">
                    <a:tint val="100000"/>
                    <a:shade val="100000"/>
                    <a:satMod val="130000"/>
                  </a:schemeClr>
                </a:gs>
                <a:gs pos="100000">
                  <a:schemeClr val="accent1">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Sheet1!$B$2:$B$5</c:f>
              <c:numCache>
                <c:formatCode>General</c:formatCode>
                <c:ptCount val="4"/>
                <c:pt idx="0">
                  <c:v>91.46</c:v>
                </c:pt>
                <c:pt idx="1">
                  <c:v>72.41</c:v>
                </c:pt>
                <c:pt idx="2">
                  <c:v>54.35</c:v>
                </c:pt>
                <c:pt idx="3">
                  <c:v>38.36</c:v>
                </c:pt>
              </c:numCache>
            </c:numRef>
          </c:val>
          <c:extLst xmlns:c16r2="http://schemas.microsoft.com/office/drawing/2015/06/chart">
            <c:ext xmlns:c16="http://schemas.microsoft.com/office/drawing/2014/chart" uri="{C3380CC4-5D6E-409C-BE32-E72D297353CC}">
              <c16:uniqueId val="{00000000-CB30-4528-9390-0A34E00E6CB6}"/>
            </c:ext>
          </c:extLst>
        </c:ser>
        <c:ser>
          <c:idx val="1"/>
          <c:order val="1"/>
          <c:tx>
            <c:strRef>
              <c:f>Sheet1!$C$1</c:f>
              <c:strCache>
                <c:ptCount val="1"/>
                <c:pt idx="0">
                  <c:v>LinuxONE
Emperor</c:v>
                </c:pt>
              </c:strCache>
            </c:strRef>
          </c:tx>
          <c:spPr>
            <a:gradFill rotWithShape="1">
              <a:gsLst>
                <a:gs pos="0">
                  <a:schemeClr val="accent2">
                    <a:tint val="100000"/>
                    <a:shade val="100000"/>
                    <a:satMod val="130000"/>
                  </a:schemeClr>
                </a:gs>
                <a:gs pos="100000">
                  <a:schemeClr val="accent2">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Sheet1!$C$2:$C$5</c:f>
              <c:numCache>
                <c:formatCode>General</c:formatCode>
                <c:ptCount val="4"/>
                <c:pt idx="0">
                  <c:v>94.78</c:v>
                </c:pt>
                <c:pt idx="1">
                  <c:v>80.98</c:v>
                </c:pt>
                <c:pt idx="2">
                  <c:v>63.38</c:v>
                </c:pt>
                <c:pt idx="3">
                  <c:v>42.6</c:v>
                </c:pt>
              </c:numCache>
            </c:numRef>
          </c:val>
          <c:extLst xmlns:c16r2="http://schemas.microsoft.com/office/drawing/2015/06/chart">
            <c:ext xmlns:c16="http://schemas.microsoft.com/office/drawing/2014/chart" uri="{C3380CC4-5D6E-409C-BE32-E72D297353CC}">
              <c16:uniqueId val="{00000001-CB30-4528-9390-0A34E00E6CB6}"/>
            </c:ext>
          </c:extLst>
        </c:ser>
        <c:ser>
          <c:idx val="2"/>
          <c:order val="2"/>
          <c:tx>
            <c:strRef>
              <c:f>Sheet1!$D$1</c:f>
              <c:strCache>
                <c:ptCount val="1"/>
                <c:pt idx="0">
                  <c:v>LinuxONE
Emperor+zEDC</c:v>
                </c:pt>
              </c:strCache>
            </c:strRef>
          </c:tx>
          <c:spPr>
            <a:gradFill rotWithShape="1">
              <a:gsLst>
                <a:gs pos="0">
                  <a:schemeClr val="accent3">
                    <a:tint val="100000"/>
                    <a:shade val="100000"/>
                    <a:satMod val="130000"/>
                  </a:schemeClr>
                </a:gs>
                <a:gs pos="100000">
                  <a:schemeClr val="accent3">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Sheet1!$D$2:$D$5</c:f>
              <c:numCache>
                <c:formatCode>General</c:formatCode>
                <c:ptCount val="4"/>
                <c:pt idx="0">
                  <c:v>59.76</c:v>
                </c:pt>
                <c:pt idx="1">
                  <c:v>34.21</c:v>
                </c:pt>
                <c:pt idx="2">
                  <c:v>19.65</c:v>
                </c:pt>
                <c:pt idx="3">
                  <c:v>9.84</c:v>
                </c:pt>
              </c:numCache>
            </c:numRef>
          </c:val>
          <c:extLst xmlns:c16r2="http://schemas.microsoft.com/office/drawing/2015/06/chart">
            <c:ext xmlns:c16="http://schemas.microsoft.com/office/drawing/2014/chart" uri="{C3380CC4-5D6E-409C-BE32-E72D297353CC}">
              <c16:uniqueId val="{00000002-CB30-4528-9390-0A34E00E6CB6}"/>
            </c:ext>
          </c:extLst>
        </c:ser>
        <c:dLbls>
          <c:showLegendKey val="0"/>
          <c:showVal val="0"/>
          <c:showCatName val="0"/>
          <c:showSerName val="0"/>
          <c:showPercent val="0"/>
          <c:showBubbleSize val="0"/>
        </c:dLbls>
        <c:gapWidth val="100"/>
        <c:overlap val="-24"/>
        <c:axId val="-997859888"/>
        <c:axId val="-998233952"/>
      </c:barChart>
      <c:catAx>
        <c:axId val="-997859888"/>
        <c:scaling>
          <c:orientation val="minMax"/>
        </c:scaling>
        <c:delete val="0"/>
        <c:axPos val="b"/>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r>
                  <a:rPr lang="en-US"/>
                  <a:t>Cores</a:t>
                </a:r>
              </a:p>
            </c:rich>
          </c:tx>
          <c:layout>
            <c:manualLayout>
              <c:xMode val="edge"/>
              <c:yMode val="edge"/>
              <c:x val="0.0785248138832254"/>
              <c:y val="0.73635306218060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222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98233952"/>
        <c:crosses val="autoZero"/>
        <c:auto val="1"/>
        <c:lblAlgn val="ctr"/>
        <c:lblOffset val="100"/>
        <c:noMultiLvlLbl val="0"/>
      </c:catAx>
      <c:valAx>
        <c:axId val="-99823395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r>
                  <a:rPr lang="en-US"/>
                  <a:t>Avg. CPU [%]</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22225">
            <a:solidFill>
              <a:schemeClr val="tx1"/>
            </a:solid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97859888"/>
        <c:crosses val="autoZero"/>
        <c:crossBetween val="between"/>
      </c:valAx>
      <c:spPr>
        <a:solidFill>
          <a:schemeClr val="bg1"/>
        </a:solidFill>
        <a:ln>
          <a:noFill/>
        </a:ln>
        <a:effectLst/>
      </c:spPr>
    </c:plotArea>
    <c:legend>
      <c:legendPos val="b"/>
      <c:layout>
        <c:manualLayout>
          <c:xMode val="edge"/>
          <c:yMode val="edge"/>
          <c:x val="0.183169033656328"/>
          <c:y val="0.810880393751245"/>
          <c:w val="0.729680322106773"/>
          <c:h val="0.161422394063575"/>
        </c:manualLayout>
      </c:layout>
      <c:overlay val="0"/>
      <c:spPr>
        <a:solidFill>
          <a:schemeClr val="bg1"/>
        </a:solidFill>
        <a:ln>
          <a:solidFill>
            <a:schemeClr val="tx1"/>
          </a:solid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100"/>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320" b="1" i="0" u="none" strike="noStrike" kern="1200" baseline="0">
                <a:solidFill>
                  <a:schemeClr val="tx1">
                    <a:lumMod val="65000"/>
                    <a:lumOff val="35000"/>
                  </a:schemeClr>
                </a:solidFill>
                <a:latin typeface="+mn-lt"/>
                <a:ea typeface="+mn-ea"/>
                <a:cs typeface="+mn-cs"/>
              </a:defRPr>
            </a:pPr>
            <a:r>
              <a:rPr lang="en-US"/>
              <a:t>MongoDB Restore Time</a:t>
            </a:r>
          </a:p>
        </c:rich>
      </c:tx>
      <c:overlay val="0"/>
      <c:spPr>
        <a:noFill/>
        <a:ln>
          <a:noFill/>
        </a:ln>
        <a:effectLst/>
      </c:spPr>
      <c:txPr>
        <a:bodyPr rot="0" spcFirstLastPara="1" vertOverflow="ellipsis" vert="horz" wrap="square" anchor="ctr" anchorCtr="1"/>
        <a:lstStyle/>
        <a:p>
          <a:pPr>
            <a:defRPr sz="132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34606019663116"/>
          <c:y val="0.196889299518812"/>
          <c:w val="0.839824578506461"/>
          <c:h val="0.535204805441522"/>
        </c:manualLayout>
      </c:layout>
      <c:barChart>
        <c:barDir val="col"/>
        <c:grouping val="clustered"/>
        <c:varyColors val="0"/>
        <c:ser>
          <c:idx val="0"/>
          <c:order val="0"/>
          <c:tx>
            <c:strRef>
              <c:f>Sheet1!$B$1</c:f>
              <c:strCache>
                <c:ptCount val="1"/>
                <c:pt idx="0">
                  <c:v>x86
Platform</c:v>
                </c:pt>
              </c:strCache>
            </c:strRef>
          </c:tx>
          <c:spPr>
            <a:gradFill rotWithShape="1">
              <a:gsLst>
                <a:gs pos="0">
                  <a:schemeClr val="accent1">
                    <a:tint val="100000"/>
                    <a:shade val="100000"/>
                    <a:satMod val="130000"/>
                  </a:schemeClr>
                </a:gs>
                <a:gs pos="100000">
                  <a:schemeClr val="accent1">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Sheet1!$B$2:$B$5</c:f>
              <c:numCache>
                <c:formatCode>General</c:formatCode>
                <c:ptCount val="4"/>
                <c:pt idx="0">
                  <c:v>100.0</c:v>
                </c:pt>
                <c:pt idx="1">
                  <c:v>90.22911051212925</c:v>
                </c:pt>
                <c:pt idx="2">
                  <c:v>88.94878706199461</c:v>
                </c:pt>
                <c:pt idx="3">
                  <c:v>86.9272237196766</c:v>
                </c:pt>
              </c:numCache>
            </c:numRef>
          </c:val>
          <c:extLst xmlns:c16r2="http://schemas.microsoft.com/office/drawing/2015/06/chart">
            <c:ext xmlns:c16="http://schemas.microsoft.com/office/drawing/2014/chart" uri="{C3380CC4-5D6E-409C-BE32-E72D297353CC}">
              <c16:uniqueId val="{00000000-4DA6-4E75-B71D-2D5FFB199340}"/>
            </c:ext>
          </c:extLst>
        </c:ser>
        <c:ser>
          <c:idx val="1"/>
          <c:order val="1"/>
          <c:tx>
            <c:strRef>
              <c:f>Sheet1!$C$1</c:f>
              <c:strCache>
                <c:ptCount val="1"/>
                <c:pt idx="0">
                  <c:v>LinuxONE
Emperor</c:v>
                </c:pt>
              </c:strCache>
            </c:strRef>
          </c:tx>
          <c:spPr>
            <a:gradFill rotWithShape="1">
              <a:gsLst>
                <a:gs pos="0">
                  <a:schemeClr val="accent2">
                    <a:tint val="100000"/>
                    <a:shade val="100000"/>
                    <a:satMod val="130000"/>
                  </a:schemeClr>
                </a:gs>
                <a:gs pos="100000">
                  <a:schemeClr val="accent2">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Sheet1!$C$2:$C$5</c:f>
              <c:numCache>
                <c:formatCode>General</c:formatCode>
                <c:ptCount val="4"/>
                <c:pt idx="0">
                  <c:v>92.58760107816712</c:v>
                </c:pt>
                <c:pt idx="1">
                  <c:v>80.05390835579503</c:v>
                </c:pt>
                <c:pt idx="2">
                  <c:v>74.46091644204852</c:v>
                </c:pt>
                <c:pt idx="3">
                  <c:v>69.87870619946065</c:v>
                </c:pt>
              </c:numCache>
            </c:numRef>
          </c:val>
          <c:extLst xmlns:c16r2="http://schemas.microsoft.com/office/drawing/2015/06/chart">
            <c:ext xmlns:c16="http://schemas.microsoft.com/office/drawing/2014/chart" uri="{C3380CC4-5D6E-409C-BE32-E72D297353CC}">
              <c16:uniqueId val="{00000001-4DA6-4E75-B71D-2D5FFB199340}"/>
            </c:ext>
          </c:extLst>
        </c:ser>
        <c:ser>
          <c:idx val="2"/>
          <c:order val="2"/>
          <c:tx>
            <c:strRef>
              <c:f>Sheet1!$D$1</c:f>
              <c:strCache>
                <c:ptCount val="1"/>
                <c:pt idx="0">
                  <c:v>LinuxONE
Emperor+zEDC</c:v>
                </c:pt>
              </c:strCache>
            </c:strRef>
          </c:tx>
          <c:spPr>
            <a:gradFill rotWithShape="1">
              <a:gsLst>
                <a:gs pos="0">
                  <a:schemeClr val="accent3">
                    <a:tint val="100000"/>
                    <a:shade val="100000"/>
                    <a:satMod val="130000"/>
                  </a:schemeClr>
                </a:gs>
                <a:gs pos="100000">
                  <a:schemeClr val="accent3">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Sheet1!$D$2:$D$5</c:f>
              <c:numCache>
                <c:formatCode>General</c:formatCode>
                <c:ptCount val="4"/>
                <c:pt idx="0">
                  <c:v>86.72506738544465</c:v>
                </c:pt>
                <c:pt idx="1">
                  <c:v>77.49326145552562</c:v>
                </c:pt>
                <c:pt idx="2">
                  <c:v>72.37196765498651</c:v>
                </c:pt>
                <c:pt idx="3">
                  <c:v>70.95687331536388</c:v>
                </c:pt>
              </c:numCache>
            </c:numRef>
          </c:val>
          <c:extLst xmlns:c16r2="http://schemas.microsoft.com/office/drawing/2015/06/chart">
            <c:ext xmlns:c16="http://schemas.microsoft.com/office/drawing/2014/chart" uri="{C3380CC4-5D6E-409C-BE32-E72D297353CC}">
              <c16:uniqueId val="{00000002-4DA6-4E75-B71D-2D5FFB199340}"/>
            </c:ext>
          </c:extLst>
        </c:ser>
        <c:dLbls>
          <c:showLegendKey val="0"/>
          <c:showVal val="0"/>
          <c:showCatName val="0"/>
          <c:showSerName val="0"/>
          <c:showPercent val="0"/>
          <c:showBubbleSize val="0"/>
        </c:dLbls>
        <c:gapWidth val="100"/>
        <c:overlap val="-24"/>
        <c:axId val="-1903475760"/>
        <c:axId val="-1903472368"/>
      </c:barChart>
      <c:catAx>
        <c:axId val="-1903475760"/>
        <c:scaling>
          <c:orientation val="minMax"/>
        </c:scaling>
        <c:delete val="0"/>
        <c:axPos val="b"/>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r>
                  <a:rPr lang="en-US"/>
                  <a:t>Cores</a:t>
                </a:r>
              </a:p>
            </c:rich>
          </c:tx>
          <c:layout>
            <c:manualLayout>
              <c:xMode val="edge"/>
              <c:yMode val="edge"/>
              <c:x val="0.117025971449373"/>
              <c:y val="0.753781442590046"/>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222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1903472368"/>
        <c:crosses val="autoZero"/>
        <c:auto val="1"/>
        <c:lblAlgn val="ctr"/>
        <c:lblOffset val="100"/>
        <c:noMultiLvlLbl val="0"/>
      </c:catAx>
      <c:valAx>
        <c:axId val="-1903472368"/>
        <c:scaling>
          <c:orientation val="minMax"/>
          <c:max val="100.0"/>
          <c:min val="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r>
                  <a:rPr lang="en-US"/>
                  <a:t>Time [%]</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22225">
            <a:solidFill>
              <a:schemeClr val="tx1"/>
            </a:solid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1903475760"/>
        <c:crosses val="autoZero"/>
        <c:crossBetween val="between"/>
      </c:valAx>
      <c:spPr>
        <a:solidFill>
          <a:schemeClr val="bg1"/>
        </a:solidFill>
        <a:ln>
          <a:noFill/>
        </a:ln>
        <a:effectLst/>
      </c:spPr>
    </c:plotArea>
    <c:legend>
      <c:legendPos val="b"/>
      <c:layout>
        <c:manualLayout>
          <c:xMode val="edge"/>
          <c:yMode val="edge"/>
          <c:x val="0.19058419635886"/>
          <c:y val="0.838226151774953"/>
          <c:w val="0.768086603004192"/>
          <c:h val="0.158013235096191"/>
        </c:manualLayout>
      </c:layout>
      <c:overlay val="0"/>
      <c:spPr>
        <a:solidFill>
          <a:schemeClr val="bg1"/>
        </a:solidFill>
        <a:ln>
          <a:solidFill>
            <a:schemeClr val="tx1"/>
          </a:solid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100"/>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320" b="1" i="0" u="none" strike="noStrike" kern="1200" baseline="0">
                <a:solidFill>
                  <a:schemeClr val="tx1">
                    <a:lumMod val="65000"/>
                    <a:lumOff val="35000"/>
                  </a:schemeClr>
                </a:solidFill>
                <a:latin typeface="+mn-lt"/>
                <a:ea typeface="+mn-ea"/>
                <a:cs typeface="+mn-cs"/>
              </a:defRPr>
            </a:pPr>
            <a:r>
              <a:rPr lang="en-US" dirty="0"/>
              <a:t>MongoDB Restore CPU </a:t>
            </a:r>
            <a:r>
              <a:rPr lang="en-US" dirty="0" smtClean="0"/>
              <a:t>Utilization</a:t>
            </a:r>
            <a:endParaRPr lang="en-US" dirty="0"/>
          </a:p>
        </c:rich>
      </c:tx>
      <c:overlay val="0"/>
      <c:spPr>
        <a:noFill/>
        <a:ln>
          <a:noFill/>
        </a:ln>
        <a:effectLst/>
      </c:spPr>
      <c:txPr>
        <a:bodyPr rot="0" spcFirstLastPara="1" vertOverflow="ellipsis" vert="horz" wrap="square" anchor="ctr" anchorCtr="1"/>
        <a:lstStyle/>
        <a:p>
          <a:pPr>
            <a:defRPr sz="132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28807037498639"/>
          <c:y val="0.196889299518812"/>
          <c:w val="0.845623560670938"/>
          <c:h val="0.530416856896512"/>
        </c:manualLayout>
      </c:layout>
      <c:barChart>
        <c:barDir val="col"/>
        <c:grouping val="clustered"/>
        <c:varyColors val="0"/>
        <c:ser>
          <c:idx val="0"/>
          <c:order val="0"/>
          <c:tx>
            <c:strRef>
              <c:f>Sheet1!$B$1</c:f>
              <c:strCache>
                <c:ptCount val="1"/>
                <c:pt idx="0">
                  <c:v>x86
Platform</c:v>
                </c:pt>
              </c:strCache>
            </c:strRef>
          </c:tx>
          <c:spPr>
            <a:gradFill rotWithShape="1">
              <a:gsLst>
                <a:gs pos="0">
                  <a:schemeClr val="accent1">
                    <a:tint val="100000"/>
                    <a:shade val="100000"/>
                    <a:satMod val="130000"/>
                  </a:schemeClr>
                </a:gs>
                <a:gs pos="100000">
                  <a:schemeClr val="accent1">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Sheet1!$B$2:$B$5</c:f>
              <c:numCache>
                <c:formatCode>General</c:formatCode>
                <c:ptCount val="4"/>
                <c:pt idx="0">
                  <c:v>69.17999999999998</c:v>
                </c:pt>
                <c:pt idx="1">
                  <c:v>36.62</c:v>
                </c:pt>
                <c:pt idx="2">
                  <c:v>19.04</c:v>
                </c:pt>
                <c:pt idx="3">
                  <c:v>9.700000000000001</c:v>
                </c:pt>
              </c:numCache>
            </c:numRef>
          </c:val>
          <c:extLst xmlns:c16r2="http://schemas.microsoft.com/office/drawing/2015/06/chart">
            <c:ext xmlns:c16="http://schemas.microsoft.com/office/drawing/2014/chart" uri="{C3380CC4-5D6E-409C-BE32-E72D297353CC}">
              <c16:uniqueId val="{00000000-6801-4097-9CED-FAB289207C93}"/>
            </c:ext>
          </c:extLst>
        </c:ser>
        <c:ser>
          <c:idx val="1"/>
          <c:order val="1"/>
          <c:tx>
            <c:strRef>
              <c:f>Sheet1!$C$1</c:f>
              <c:strCache>
                <c:ptCount val="1"/>
                <c:pt idx="0">
                  <c:v>LinuxONE
Emperor</c:v>
                </c:pt>
              </c:strCache>
            </c:strRef>
          </c:tx>
          <c:spPr>
            <a:gradFill rotWithShape="1">
              <a:gsLst>
                <a:gs pos="0">
                  <a:schemeClr val="accent2">
                    <a:tint val="100000"/>
                    <a:shade val="100000"/>
                    <a:satMod val="130000"/>
                  </a:schemeClr>
                </a:gs>
                <a:gs pos="100000">
                  <a:schemeClr val="accent2">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Sheet1!$C$2:$C$5</c:f>
              <c:numCache>
                <c:formatCode>General</c:formatCode>
                <c:ptCount val="4"/>
                <c:pt idx="0">
                  <c:v>73.0</c:v>
                </c:pt>
                <c:pt idx="1">
                  <c:v>38.68</c:v>
                </c:pt>
                <c:pt idx="2">
                  <c:v>23.22</c:v>
                </c:pt>
                <c:pt idx="3">
                  <c:v>12.0</c:v>
                </c:pt>
              </c:numCache>
            </c:numRef>
          </c:val>
          <c:extLst xmlns:c16r2="http://schemas.microsoft.com/office/drawing/2015/06/chart">
            <c:ext xmlns:c16="http://schemas.microsoft.com/office/drawing/2014/chart" uri="{C3380CC4-5D6E-409C-BE32-E72D297353CC}">
              <c16:uniqueId val="{00000001-6801-4097-9CED-FAB289207C93}"/>
            </c:ext>
          </c:extLst>
        </c:ser>
        <c:ser>
          <c:idx val="2"/>
          <c:order val="2"/>
          <c:tx>
            <c:strRef>
              <c:f>Sheet1!$D$1</c:f>
              <c:strCache>
                <c:ptCount val="1"/>
                <c:pt idx="0">
                  <c:v>LinuxONE
Emperor+zEDC</c:v>
                </c:pt>
              </c:strCache>
            </c:strRef>
          </c:tx>
          <c:spPr>
            <a:gradFill rotWithShape="1">
              <a:gsLst>
                <a:gs pos="0">
                  <a:schemeClr val="accent3">
                    <a:tint val="100000"/>
                    <a:shade val="100000"/>
                    <a:satMod val="130000"/>
                  </a:schemeClr>
                </a:gs>
                <a:gs pos="100000">
                  <a:schemeClr val="accent3">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cat>
            <c:numRef>
              <c:f>Sheet1!$A$2:$A$5</c:f>
              <c:numCache>
                <c:formatCode>General</c:formatCode>
                <c:ptCount val="4"/>
                <c:pt idx="0">
                  <c:v>1.0</c:v>
                </c:pt>
                <c:pt idx="1">
                  <c:v>2.0</c:v>
                </c:pt>
                <c:pt idx="2">
                  <c:v>4.0</c:v>
                </c:pt>
                <c:pt idx="3">
                  <c:v>8.0</c:v>
                </c:pt>
              </c:numCache>
            </c:numRef>
          </c:cat>
          <c:val>
            <c:numRef>
              <c:f>Sheet1!$D$2:$D$5</c:f>
              <c:numCache>
                <c:formatCode>General</c:formatCode>
                <c:ptCount val="4"/>
                <c:pt idx="0">
                  <c:v>67.37</c:v>
                </c:pt>
                <c:pt idx="1">
                  <c:v>36.33</c:v>
                </c:pt>
                <c:pt idx="2">
                  <c:v>20.73</c:v>
                </c:pt>
                <c:pt idx="3">
                  <c:v>10.34</c:v>
                </c:pt>
              </c:numCache>
            </c:numRef>
          </c:val>
          <c:extLst xmlns:c16r2="http://schemas.microsoft.com/office/drawing/2015/06/chart">
            <c:ext xmlns:c16="http://schemas.microsoft.com/office/drawing/2014/chart" uri="{C3380CC4-5D6E-409C-BE32-E72D297353CC}">
              <c16:uniqueId val="{00000002-6801-4097-9CED-FAB289207C93}"/>
            </c:ext>
          </c:extLst>
        </c:ser>
        <c:dLbls>
          <c:showLegendKey val="0"/>
          <c:showVal val="0"/>
          <c:showCatName val="0"/>
          <c:showSerName val="0"/>
          <c:showPercent val="0"/>
          <c:showBubbleSize val="0"/>
        </c:dLbls>
        <c:gapWidth val="100"/>
        <c:overlap val="-24"/>
        <c:axId val="-1903446016"/>
        <c:axId val="-1081151920"/>
      </c:barChart>
      <c:catAx>
        <c:axId val="-1903446016"/>
        <c:scaling>
          <c:orientation val="minMax"/>
        </c:scaling>
        <c:delete val="0"/>
        <c:axPos val="b"/>
        <c:title>
          <c:tx>
            <c:rich>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r>
                  <a:rPr lang="en-US"/>
                  <a:t>Cores</a:t>
                </a:r>
              </a:p>
            </c:rich>
          </c:tx>
          <c:layout>
            <c:manualLayout>
              <c:xMode val="edge"/>
              <c:yMode val="edge"/>
              <c:x val="0.0909305517092272"/>
              <c:y val="0.753329038003116"/>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222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1081151920"/>
        <c:crosses val="autoZero"/>
        <c:auto val="1"/>
        <c:lblAlgn val="ctr"/>
        <c:lblOffset val="100"/>
        <c:noMultiLvlLbl val="0"/>
      </c:catAx>
      <c:valAx>
        <c:axId val="-1081151920"/>
        <c:scaling>
          <c:orientation val="minMax"/>
          <c:max val="10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r>
                  <a:rPr lang="en-US"/>
                  <a:t>Avg. CPU [%]</a:t>
                </a:r>
              </a:p>
            </c:rich>
          </c:tx>
          <c:overlay val="0"/>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22225">
            <a:solidFill>
              <a:schemeClr val="tx1"/>
            </a:solid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1903446016"/>
        <c:crosses val="autoZero"/>
        <c:crossBetween val="between"/>
      </c:valAx>
      <c:spPr>
        <a:solidFill>
          <a:schemeClr val="bg1"/>
        </a:solidFill>
        <a:ln>
          <a:noFill/>
        </a:ln>
        <a:effectLst/>
      </c:spPr>
    </c:plotArea>
    <c:legend>
      <c:legendPos val="b"/>
      <c:layout>
        <c:manualLayout>
          <c:xMode val="edge"/>
          <c:yMode val="edge"/>
          <c:x val="0.19058419635886"/>
          <c:y val="0.843014100319963"/>
          <c:w val="0.765187111921954"/>
          <c:h val="0.15322528655118"/>
        </c:manualLayout>
      </c:layout>
      <c:overlay val="0"/>
      <c:spPr>
        <a:solidFill>
          <a:schemeClr val="bg1"/>
        </a:solidFill>
        <a:ln>
          <a:solidFill>
            <a:schemeClr val="tx1"/>
          </a:solid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100"/>
      </a:pPr>
      <a:endParaRPr lang="en-US"/>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60" b="1" i="0" u="none" strike="noStrike" kern="1200" baseline="0">
                <a:solidFill>
                  <a:schemeClr val="tx1">
                    <a:lumMod val="65000"/>
                    <a:lumOff val="35000"/>
                  </a:schemeClr>
                </a:solidFill>
                <a:latin typeface="+mn-lt"/>
                <a:ea typeface="+mn-ea"/>
                <a:cs typeface="+mn-cs"/>
              </a:defRPr>
            </a:pPr>
            <a:r>
              <a:rPr lang="en-GB"/>
              <a:t>MongoDB Dump Time with Compression on 4 Shards</a:t>
            </a:r>
          </a:p>
        </c:rich>
      </c:tx>
      <c:overlay val="0"/>
      <c:spPr>
        <a:noFill/>
        <a:ln>
          <a:noFill/>
        </a:ln>
        <a:effectLst/>
      </c:spPr>
      <c:txPr>
        <a:bodyPr rot="0" spcFirstLastPara="1" vertOverflow="ellipsis" vert="horz" wrap="square" anchor="ctr" anchorCtr="1"/>
        <a:lstStyle/>
        <a:p>
          <a:pPr>
            <a:defRPr sz="126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11410001574071"/>
          <c:y val="0.178350373223022"/>
          <c:w val="0.863020495868979"/>
          <c:h val="0.615986983445143"/>
        </c:manualLayout>
      </c:layout>
      <c:barChart>
        <c:barDir val="col"/>
        <c:grouping val="clustered"/>
        <c:varyColors val="0"/>
        <c:ser>
          <c:idx val="0"/>
          <c:order val="0"/>
          <c:tx>
            <c:strRef>
              <c:f>Sheet1!$B$1</c:f>
              <c:strCache>
                <c:ptCount val="1"/>
                <c:pt idx="0">
                  <c:v>Column4</c:v>
                </c:pt>
              </c:strCache>
            </c:strRef>
          </c:tx>
          <c:spPr>
            <a:gradFill rotWithShape="1">
              <a:gsLst>
                <a:gs pos="0">
                  <a:schemeClr val="accent1">
                    <a:tint val="100000"/>
                    <a:shade val="100000"/>
                    <a:satMod val="130000"/>
                  </a:schemeClr>
                </a:gs>
                <a:gs pos="100000">
                  <a:schemeClr val="accent1">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invertIfNegative val="0"/>
          <c:dPt>
            <c:idx val="1"/>
            <c:invertIfNegative val="0"/>
            <c:bubble3D val="0"/>
            <c:spPr>
              <a:solidFill>
                <a:srgbClr val="FF989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extLst xmlns:c16r2="http://schemas.microsoft.com/office/drawing/2015/06/chart">
              <c:ext xmlns:c16="http://schemas.microsoft.com/office/drawing/2014/chart" uri="{C3380CC4-5D6E-409C-BE32-E72D297353CC}">
                <c16:uniqueId val="{00000001-3EF3-489F-B569-E8CD1FB7C74C}"/>
              </c:ext>
            </c:extLst>
          </c:dPt>
          <c:dPt>
            <c:idx val="2"/>
            <c:invertIfNegative val="0"/>
            <c:bubble3D val="0"/>
            <c:spPr>
              <a:solidFill>
                <a:srgbClr val="E4FFA4"/>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c:spPr>
            <c:extLst xmlns:c16r2="http://schemas.microsoft.com/office/drawing/2015/06/chart">
              <c:ext xmlns:c16="http://schemas.microsoft.com/office/drawing/2014/chart" uri="{C3380CC4-5D6E-409C-BE32-E72D297353CC}">
                <c16:uniqueId val="{00000003-3EF3-489F-B569-E8CD1FB7C74C}"/>
              </c:ext>
            </c:extLst>
          </c:dPt>
          <c:cat>
            <c:strRef>
              <c:f>Sheet1!$A$2:$A$4</c:f>
              <c:strCache>
                <c:ptCount val="3"/>
                <c:pt idx="0">
                  <c:v>x86 Platform</c:v>
                </c:pt>
                <c:pt idx="1">
                  <c:v>LinuxONE
Emperor</c:v>
                </c:pt>
                <c:pt idx="2">
                  <c:v>LinuxONE
Emperor
+zEDC</c:v>
                </c:pt>
              </c:strCache>
            </c:strRef>
          </c:cat>
          <c:val>
            <c:numRef>
              <c:f>Sheet1!$B$2:$B$4</c:f>
              <c:numCache>
                <c:formatCode>General</c:formatCode>
                <c:ptCount val="3"/>
                <c:pt idx="0">
                  <c:v>100.0</c:v>
                </c:pt>
                <c:pt idx="1">
                  <c:v>78.83364</c:v>
                </c:pt>
                <c:pt idx="2">
                  <c:v>58.41078</c:v>
                </c:pt>
              </c:numCache>
            </c:numRef>
          </c:val>
          <c:extLst xmlns:c16r2="http://schemas.microsoft.com/office/drawing/2015/06/chart">
            <c:ext xmlns:c16="http://schemas.microsoft.com/office/drawing/2014/chart" uri="{C3380CC4-5D6E-409C-BE32-E72D297353CC}">
              <c16:uniqueId val="{00000004-3EF3-489F-B569-E8CD1FB7C74C}"/>
            </c:ext>
          </c:extLst>
        </c:ser>
        <c:dLbls>
          <c:showLegendKey val="0"/>
          <c:showVal val="0"/>
          <c:showCatName val="0"/>
          <c:showSerName val="0"/>
          <c:showPercent val="0"/>
          <c:showBubbleSize val="0"/>
        </c:dLbls>
        <c:gapWidth val="100"/>
        <c:overlap val="-24"/>
        <c:axId val="-990667200"/>
        <c:axId val="-1007467472"/>
      </c:barChart>
      <c:catAx>
        <c:axId val="-990667200"/>
        <c:scaling>
          <c:orientation val="minMax"/>
        </c:scaling>
        <c:delete val="0"/>
        <c:axPos val="b"/>
        <c:numFmt formatCode="General" sourceLinked="1"/>
        <c:majorTickMark val="none"/>
        <c:minorTickMark val="none"/>
        <c:tickLblPos val="nextTo"/>
        <c:spPr>
          <a:noFill/>
          <a:ln w="22225" cap="flat" cmpd="sng" algn="ctr">
            <a:solidFill>
              <a:schemeClr val="tx1"/>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007467472"/>
        <c:crosses val="autoZero"/>
        <c:auto val="1"/>
        <c:lblAlgn val="ctr"/>
        <c:lblOffset val="100"/>
        <c:noMultiLvlLbl val="0"/>
      </c:catAx>
      <c:valAx>
        <c:axId val="-100746747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a:t>Time [%]</a:t>
                </a:r>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22225">
            <a:solidFill>
              <a:schemeClr val="tx1"/>
            </a:solid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990667200"/>
        <c:crosses val="autoZero"/>
        <c:crossBetween val="between"/>
      </c:valAx>
      <c:spPr>
        <a:solidFill>
          <a:schemeClr val="bg1"/>
        </a:solidFill>
        <a:ln>
          <a:noFill/>
        </a:ln>
        <a:effectLst/>
      </c:spPr>
    </c:plotArea>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4.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5.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6.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diagrams/_rels/data4.xml.rels><?xml version="1.0" encoding="UTF-8" standalone="yes"?>
<Relationships xmlns="http://schemas.openxmlformats.org/package/2006/relationships"><Relationship Id="rId1" Type="http://schemas.openxmlformats.org/officeDocument/2006/relationships/image" Target="../media/image437.png"/><Relationship Id="rId2" Type="http://schemas.openxmlformats.org/officeDocument/2006/relationships/image" Target="../media/image438.jpg"/></Relationships>
</file>

<file path=ppt/diagrams/_rels/drawing4.xml.rels><?xml version="1.0" encoding="UTF-8" standalone="yes"?>
<Relationships xmlns="http://schemas.openxmlformats.org/package/2006/relationships"><Relationship Id="rId1" Type="http://schemas.openxmlformats.org/officeDocument/2006/relationships/image" Target="../media/image437.png"/><Relationship Id="rId2" Type="http://schemas.openxmlformats.org/officeDocument/2006/relationships/image" Target="../media/image438.jp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B022D6E-F2D2-4F3C-9E0C-4723619C11CD}"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US"/>
        </a:p>
      </dgm:t>
    </dgm:pt>
    <dgm:pt modelId="{36329E75-F901-49D6-BB43-0E33A92A91EC}">
      <dgm:prSet phldrT="[Text]"/>
      <dgm:spPr>
        <a:solidFill>
          <a:srgbClr val="EA462A"/>
        </a:solidFill>
      </dgm:spPr>
      <dgm:t>
        <a:bodyPr/>
        <a:lstStyle/>
        <a:p>
          <a:r>
            <a:rPr lang="en-US" dirty="0" smtClean="0"/>
            <a:t>Line of Business Frustration</a:t>
          </a:r>
          <a:endParaRPr lang="en-US" dirty="0"/>
        </a:p>
      </dgm:t>
    </dgm:pt>
    <dgm:pt modelId="{5E634F0B-4A22-49F2-9A84-95FFBCCD8552}" type="parTrans" cxnId="{E55A3355-5230-4146-A5E4-5B824B38F8F0}">
      <dgm:prSet/>
      <dgm:spPr/>
      <dgm:t>
        <a:bodyPr/>
        <a:lstStyle/>
        <a:p>
          <a:endParaRPr lang="en-US"/>
        </a:p>
      </dgm:t>
    </dgm:pt>
    <dgm:pt modelId="{BD3F7BF5-A0EF-4C6B-AF0D-2132C80C4532}" type="sibTrans" cxnId="{E55A3355-5230-4146-A5E4-5B824B38F8F0}">
      <dgm:prSet/>
      <dgm:spPr/>
      <dgm:t>
        <a:bodyPr/>
        <a:lstStyle/>
        <a:p>
          <a:endParaRPr lang="en-US"/>
        </a:p>
      </dgm:t>
    </dgm:pt>
    <dgm:pt modelId="{FC998911-823B-4B82-93DD-204072EC2324}">
      <dgm:prSet phldrT="[Text]"/>
      <dgm:spPr/>
      <dgm:t>
        <a:bodyPr/>
        <a:lstStyle/>
        <a:p>
          <a:r>
            <a:rPr lang="en-US" dirty="0" smtClean="0"/>
            <a:t>Constant upgrades to x86 servers</a:t>
          </a:r>
          <a:endParaRPr lang="en-US" dirty="0"/>
        </a:p>
      </dgm:t>
    </dgm:pt>
    <dgm:pt modelId="{C34EB532-4C37-4ED3-BA1A-E60F23CDA33F}" type="parTrans" cxnId="{F3A058D8-AC03-4C01-9974-17DAEC9E91C5}">
      <dgm:prSet/>
      <dgm:spPr/>
      <dgm:t>
        <a:bodyPr/>
        <a:lstStyle/>
        <a:p>
          <a:endParaRPr lang="en-US"/>
        </a:p>
      </dgm:t>
    </dgm:pt>
    <dgm:pt modelId="{1789344B-DDE1-4411-92CD-CFB0F2EEA02C}" type="sibTrans" cxnId="{F3A058D8-AC03-4C01-9974-17DAEC9E91C5}">
      <dgm:prSet/>
      <dgm:spPr/>
      <dgm:t>
        <a:bodyPr/>
        <a:lstStyle/>
        <a:p>
          <a:endParaRPr lang="en-US"/>
        </a:p>
      </dgm:t>
    </dgm:pt>
    <dgm:pt modelId="{43BC17C2-CBCD-4BF3-9D2D-6F399B33174B}">
      <dgm:prSet phldrT="[Text]"/>
      <dgm:spPr/>
      <dgm:t>
        <a:bodyPr/>
        <a:lstStyle/>
        <a:p>
          <a:r>
            <a:rPr lang="en-US" dirty="0" smtClean="0"/>
            <a:t>Long provisioning times</a:t>
          </a:r>
          <a:endParaRPr lang="en-US" dirty="0"/>
        </a:p>
      </dgm:t>
    </dgm:pt>
    <dgm:pt modelId="{5C60D6E4-D635-4836-9142-000F69989948}" type="parTrans" cxnId="{4221D0CB-1099-4B15-823D-6757319D688B}">
      <dgm:prSet/>
      <dgm:spPr/>
      <dgm:t>
        <a:bodyPr/>
        <a:lstStyle/>
        <a:p>
          <a:endParaRPr lang="en-US"/>
        </a:p>
      </dgm:t>
    </dgm:pt>
    <dgm:pt modelId="{F7016E7B-BE75-4A46-8E05-88EC4C4D2C66}" type="sibTrans" cxnId="{4221D0CB-1099-4B15-823D-6757319D688B}">
      <dgm:prSet/>
      <dgm:spPr/>
      <dgm:t>
        <a:bodyPr/>
        <a:lstStyle/>
        <a:p>
          <a:endParaRPr lang="en-US"/>
        </a:p>
      </dgm:t>
    </dgm:pt>
    <dgm:pt modelId="{CEBA26C9-C59F-45D7-B34D-4B2B34D98F8E}">
      <dgm:prSet phldrT="[Text]"/>
      <dgm:spPr>
        <a:solidFill>
          <a:srgbClr val="E6261A"/>
        </a:solidFill>
      </dgm:spPr>
      <dgm:t>
        <a:bodyPr/>
        <a:lstStyle/>
        <a:p>
          <a:r>
            <a:rPr lang="en-US" dirty="0" smtClean="0"/>
            <a:t>The most reliable and scalable virtualization technology available</a:t>
          </a:r>
          <a:endParaRPr lang="en-US" dirty="0"/>
        </a:p>
      </dgm:t>
    </dgm:pt>
    <dgm:pt modelId="{E751B3DC-0E83-4F49-B55B-3832BF5B0004}" type="parTrans" cxnId="{3E6D0B60-7093-46CC-BAA6-C7B56EF23EB7}">
      <dgm:prSet/>
      <dgm:spPr/>
      <dgm:t>
        <a:bodyPr/>
        <a:lstStyle/>
        <a:p>
          <a:endParaRPr lang="en-US"/>
        </a:p>
      </dgm:t>
    </dgm:pt>
    <dgm:pt modelId="{C56C019D-BFA5-4654-83CF-6FA115BD5709}" type="sibTrans" cxnId="{3E6D0B60-7093-46CC-BAA6-C7B56EF23EB7}">
      <dgm:prSet/>
      <dgm:spPr/>
      <dgm:t>
        <a:bodyPr/>
        <a:lstStyle/>
        <a:p>
          <a:endParaRPr lang="en-US"/>
        </a:p>
      </dgm:t>
    </dgm:pt>
    <dgm:pt modelId="{E3B3337E-674B-487A-A44F-EFAA08565928}">
      <dgm:prSet phldrT="[Text]"/>
      <dgm:spPr/>
      <dgm:t>
        <a:bodyPr/>
        <a:lstStyle/>
        <a:p>
          <a:r>
            <a:rPr lang="en-US" dirty="0" smtClean="0"/>
            <a:t>Invisible tech refreshes</a:t>
          </a:r>
          <a:endParaRPr lang="en-US" dirty="0"/>
        </a:p>
      </dgm:t>
    </dgm:pt>
    <dgm:pt modelId="{C80CA194-30F0-4E72-B18C-6B5E9E6EB2DF}" type="parTrans" cxnId="{38336156-A5EC-4D25-BA00-DB7339089C34}">
      <dgm:prSet/>
      <dgm:spPr/>
      <dgm:t>
        <a:bodyPr/>
        <a:lstStyle/>
        <a:p>
          <a:endParaRPr lang="en-US"/>
        </a:p>
      </dgm:t>
    </dgm:pt>
    <dgm:pt modelId="{561F1A58-5A8E-4ED8-AA7F-B8173BB04B76}" type="sibTrans" cxnId="{38336156-A5EC-4D25-BA00-DB7339089C34}">
      <dgm:prSet/>
      <dgm:spPr/>
      <dgm:t>
        <a:bodyPr/>
        <a:lstStyle/>
        <a:p>
          <a:endParaRPr lang="en-US"/>
        </a:p>
      </dgm:t>
    </dgm:pt>
    <dgm:pt modelId="{653E3A78-842A-4F88-824B-7435E7E69E49}">
      <dgm:prSet phldrT="[Text]"/>
      <dgm:spPr/>
      <dgm:t>
        <a:bodyPr/>
        <a:lstStyle/>
        <a:p>
          <a:r>
            <a:rPr lang="en-US" dirty="0" smtClean="0"/>
            <a:t>Invisible server maintenance</a:t>
          </a:r>
          <a:endParaRPr lang="en-US" dirty="0"/>
        </a:p>
      </dgm:t>
    </dgm:pt>
    <dgm:pt modelId="{C1265DD5-576D-4AF1-B897-77F6AB976E18}" type="parTrans" cxnId="{47A7745A-E194-41EB-AC8F-C8E283518AFC}">
      <dgm:prSet/>
      <dgm:spPr/>
      <dgm:t>
        <a:bodyPr/>
        <a:lstStyle/>
        <a:p>
          <a:endParaRPr lang="en-US"/>
        </a:p>
      </dgm:t>
    </dgm:pt>
    <dgm:pt modelId="{74CDA700-7B43-4AB2-A03E-25BEB1603C09}" type="sibTrans" cxnId="{47A7745A-E194-41EB-AC8F-C8E283518AFC}">
      <dgm:prSet/>
      <dgm:spPr/>
      <dgm:t>
        <a:bodyPr/>
        <a:lstStyle/>
        <a:p>
          <a:endParaRPr lang="en-US"/>
        </a:p>
      </dgm:t>
    </dgm:pt>
    <dgm:pt modelId="{5950B7F6-5FD6-47D6-B47F-085CF0E4D0FC}">
      <dgm:prSet phldrT="[Text]"/>
      <dgm:spPr>
        <a:solidFill>
          <a:srgbClr val="A52061"/>
        </a:solidFill>
      </dgm:spPr>
      <dgm:t>
        <a:bodyPr/>
        <a:lstStyle/>
        <a:p>
          <a:r>
            <a:rPr lang="en-US" dirty="0" smtClean="0"/>
            <a:t>z/VM + </a:t>
          </a:r>
          <a:r>
            <a:rPr lang="en-US" dirty="0" err="1" smtClean="0"/>
            <a:t>zLinux</a:t>
          </a:r>
          <a:r>
            <a:rPr lang="en-US" dirty="0" smtClean="0"/>
            <a:t> Team very easy to work with</a:t>
          </a:r>
          <a:endParaRPr lang="en-US" dirty="0"/>
        </a:p>
      </dgm:t>
    </dgm:pt>
    <dgm:pt modelId="{B9071BF2-204A-400D-90B0-37FB5409D40D}" type="parTrans" cxnId="{15E375E6-9385-4917-8F17-611D48444AF9}">
      <dgm:prSet/>
      <dgm:spPr/>
      <dgm:t>
        <a:bodyPr/>
        <a:lstStyle/>
        <a:p>
          <a:endParaRPr lang="en-US"/>
        </a:p>
      </dgm:t>
    </dgm:pt>
    <dgm:pt modelId="{AE23470C-2AEE-4CE8-9090-428224F5E9A0}" type="sibTrans" cxnId="{15E375E6-9385-4917-8F17-611D48444AF9}">
      <dgm:prSet/>
      <dgm:spPr/>
      <dgm:t>
        <a:bodyPr/>
        <a:lstStyle/>
        <a:p>
          <a:endParaRPr lang="en-US"/>
        </a:p>
      </dgm:t>
    </dgm:pt>
    <dgm:pt modelId="{E4B8F365-45B2-432D-8D1B-CBCB1A328D75}">
      <dgm:prSet phldrT="[Text]"/>
      <dgm:spPr/>
      <dgm:t>
        <a:bodyPr/>
        <a:lstStyle/>
        <a:p>
          <a:r>
            <a:rPr lang="en-US" dirty="0" smtClean="0"/>
            <a:t>One person to call for support</a:t>
          </a:r>
          <a:endParaRPr lang="en-US" dirty="0"/>
        </a:p>
      </dgm:t>
    </dgm:pt>
    <dgm:pt modelId="{8653D4EE-C5D3-4524-B19C-FA5EFF71D59E}" type="parTrans" cxnId="{04073A9F-ED96-43DC-B972-F438C34C3540}">
      <dgm:prSet/>
      <dgm:spPr/>
      <dgm:t>
        <a:bodyPr/>
        <a:lstStyle/>
        <a:p>
          <a:endParaRPr lang="en-US"/>
        </a:p>
      </dgm:t>
    </dgm:pt>
    <dgm:pt modelId="{B77368BE-7314-4716-9300-17998CA604B8}" type="sibTrans" cxnId="{04073A9F-ED96-43DC-B972-F438C34C3540}">
      <dgm:prSet/>
      <dgm:spPr/>
      <dgm:t>
        <a:bodyPr/>
        <a:lstStyle/>
        <a:p>
          <a:endParaRPr lang="en-US"/>
        </a:p>
      </dgm:t>
    </dgm:pt>
    <dgm:pt modelId="{89242F45-0197-4DAF-B973-FAEEFBD24029}">
      <dgm:prSet phldrT="[Text]"/>
      <dgm:spPr/>
      <dgm:t>
        <a:bodyPr/>
        <a:lstStyle/>
        <a:p>
          <a:r>
            <a:rPr lang="en-US" dirty="0" smtClean="0"/>
            <a:t>Highly motivated team, highly skilled team</a:t>
          </a:r>
          <a:endParaRPr lang="en-US" dirty="0"/>
        </a:p>
      </dgm:t>
    </dgm:pt>
    <dgm:pt modelId="{70F43C0C-C3D3-4A4B-B57D-9A88879D07D0}" type="parTrans" cxnId="{9127BDD5-91B2-407D-BFCC-32D3073380AF}">
      <dgm:prSet/>
      <dgm:spPr/>
      <dgm:t>
        <a:bodyPr/>
        <a:lstStyle/>
        <a:p>
          <a:endParaRPr lang="en-US"/>
        </a:p>
      </dgm:t>
    </dgm:pt>
    <dgm:pt modelId="{43BF3DD0-7049-4087-B0F1-751D9D1CDC94}" type="sibTrans" cxnId="{9127BDD5-91B2-407D-BFCC-32D3073380AF}">
      <dgm:prSet/>
      <dgm:spPr/>
      <dgm:t>
        <a:bodyPr/>
        <a:lstStyle/>
        <a:p>
          <a:endParaRPr lang="en-US"/>
        </a:p>
      </dgm:t>
    </dgm:pt>
    <dgm:pt modelId="{A55FC5A0-F66E-4887-8049-2C05FF5188CB}">
      <dgm:prSet phldrT="[Text]"/>
      <dgm:spPr/>
      <dgm:t>
        <a:bodyPr/>
        <a:lstStyle/>
        <a:p>
          <a:r>
            <a:rPr lang="en-US" dirty="0" smtClean="0"/>
            <a:t>Stability</a:t>
          </a:r>
          <a:endParaRPr lang="en-US" dirty="0"/>
        </a:p>
      </dgm:t>
    </dgm:pt>
    <dgm:pt modelId="{B11A8769-D50E-4A26-80B0-0A8ABED10519}" type="parTrans" cxnId="{4F8EBD9D-B399-430B-B096-C1C84A7891AB}">
      <dgm:prSet/>
      <dgm:spPr/>
      <dgm:t>
        <a:bodyPr/>
        <a:lstStyle/>
        <a:p>
          <a:endParaRPr lang="en-US"/>
        </a:p>
      </dgm:t>
    </dgm:pt>
    <dgm:pt modelId="{14396F87-724B-4F60-952E-AA32BD4DC50D}" type="sibTrans" cxnId="{4F8EBD9D-B399-430B-B096-C1C84A7891AB}">
      <dgm:prSet/>
      <dgm:spPr/>
      <dgm:t>
        <a:bodyPr/>
        <a:lstStyle/>
        <a:p>
          <a:endParaRPr lang="en-US"/>
        </a:p>
      </dgm:t>
    </dgm:pt>
    <dgm:pt modelId="{DB4E9DCA-3DCB-4017-87F8-48D8321E002A}">
      <dgm:prSet phldrT="[Text]"/>
      <dgm:spPr/>
      <dgm:t>
        <a:bodyPr/>
        <a:lstStyle/>
        <a:p>
          <a:r>
            <a:rPr lang="en-US" dirty="0" smtClean="0"/>
            <a:t>Scalable, capacity on the fly</a:t>
          </a:r>
          <a:endParaRPr lang="en-US" dirty="0"/>
        </a:p>
      </dgm:t>
    </dgm:pt>
    <dgm:pt modelId="{37EDE8CD-39E9-4187-92EF-226312C40F09}" type="parTrans" cxnId="{F0E0E4E7-90E2-4EFD-9C14-2830160CBEA7}">
      <dgm:prSet/>
      <dgm:spPr/>
      <dgm:t>
        <a:bodyPr/>
        <a:lstStyle/>
        <a:p>
          <a:endParaRPr lang="en-US"/>
        </a:p>
      </dgm:t>
    </dgm:pt>
    <dgm:pt modelId="{E9F8A1F7-D3DA-4078-A9F2-1464FB28C7A3}" type="sibTrans" cxnId="{F0E0E4E7-90E2-4EFD-9C14-2830160CBEA7}">
      <dgm:prSet/>
      <dgm:spPr/>
      <dgm:t>
        <a:bodyPr/>
        <a:lstStyle/>
        <a:p>
          <a:endParaRPr lang="en-US"/>
        </a:p>
      </dgm:t>
    </dgm:pt>
    <dgm:pt modelId="{17F5B441-EC20-41A2-9C4E-C5CC56ACEAF5}">
      <dgm:prSet phldrT="[Text]"/>
      <dgm:spPr/>
      <dgm:t>
        <a:bodyPr/>
        <a:lstStyle/>
        <a:p>
          <a:r>
            <a:rPr lang="en-US" dirty="0" smtClean="0"/>
            <a:t>Software costs per server / per core</a:t>
          </a:r>
          <a:endParaRPr lang="en-US" dirty="0"/>
        </a:p>
      </dgm:t>
    </dgm:pt>
    <dgm:pt modelId="{1709AB8A-A023-4B03-8E57-B9D9B8291ECD}" type="parTrans" cxnId="{B851886A-966B-45CF-BCA5-848B03FD9092}">
      <dgm:prSet/>
      <dgm:spPr/>
      <dgm:t>
        <a:bodyPr/>
        <a:lstStyle/>
        <a:p>
          <a:endParaRPr lang="en-US"/>
        </a:p>
      </dgm:t>
    </dgm:pt>
    <dgm:pt modelId="{C68FE916-82EE-4CEB-B28C-C7E6D01B652F}" type="sibTrans" cxnId="{B851886A-966B-45CF-BCA5-848B03FD9092}">
      <dgm:prSet/>
      <dgm:spPr/>
      <dgm:t>
        <a:bodyPr/>
        <a:lstStyle/>
        <a:p>
          <a:endParaRPr lang="en-US"/>
        </a:p>
      </dgm:t>
    </dgm:pt>
    <dgm:pt modelId="{B3582B38-248C-4E67-91C3-57E706D5C1D0}" type="pres">
      <dgm:prSet presAssocID="{DB022D6E-F2D2-4F3C-9E0C-4723619C11CD}" presName="Name0" presStyleCnt="0">
        <dgm:presLayoutVars>
          <dgm:dir/>
          <dgm:animLvl val="lvl"/>
          <dgm:resizeHandles val="exact"/>
        </dgm:presLayoutVars>
      </dgm:prSet>
      <dgm:spPr/>
      <dgm:t>
        <a:bodyPr/>
        <a:lstStyle/>
        <a:p>
          <a:endParaRPr lang="en-US"/>
        </a:p>
      </dgm:t>
    </dgm:pt>
    <dgm:pt modelId="{EB266B71-6495-4274-8425-35493C6AE830}" type="pres">
      <dgm:prSet presAssocID="{36329E75-F901-49D6-BB43-0E33A92A91EC}" presName="composite" presStyleCnt="0"/>
      <dgm:spPr/>
    </dgm:pt>
    <dgm:pt modelId="{42A79B69-D2C8-49C1-98B1-0BAC25111E87}" type="pres">
      <dgm:prSet presAssocID="{36329E75-F901-49D6-BB43-0E33A92A91EC}" presName="parTx" presStyleLbl="alignNode1" presStyleIdx="0" presStyleCnt="3">
        <dgm:presLayoutVars>
          <dgm:chMax val="0"/>
          <dgm:chPref val="0"/>
          <dgm:bulletEnabled val="1"/>
        </dgm:presLayoutVars>
      </dgm:prSet>
      <dgm:spPr/>
      <dgm:t>
        <a:bodyPr/>
        <a:lstStyle/>
        <a:p>
          <a:endParaRPr lang="en-US"/>
        </a:p>
      </dgm:t>
    </dgm:pt>
    <dgm:pt modelId="{CE97D24B-73D7-4FDF-8BF6-FD41C61CC89C}" type="pres">
      <dgm:prSet presAssocID="{36329E75-F901-49D6-BB43-0E33A92A91EC}" presName="desTx" presStyleLbl="alignAccFollowNode1" presStyleIdx="0" presStyleCnt="3">
        <dgm:presLayoutVars>
          <dgm:bulletEnabled val="1"/>
        </dgm:presLayoutVars>
      </dgm:prSet>
      <dgm:spPr/>
      <dgm:t>
        <a:bodyPr/>
        <a:lstStyle/>
        <a:p>
          <a:endParaRPr lang="en-US"/>
        </a:p>
      </dgm:t>
    </dgm:pt>
    <dgm:pt modelId="{B49BFFC4-84BD-4281-BB18-BD5C9DB56F06}" type="pres">
      <dgm:prSet presAssocID="{BD3F7BF5-A0EF-4C6B-AF0D-2132C80C4532}" presName="space" presStyleCnt="0"/>
      <dgm:spPr/>
    </dgm:pt>
    <dgm:pt modelId="{8A0C9EC3-072B-4AD1-991A-DE2B298BEBBE}" type="pres">
      <dgm:prSet presAssocID="{CEBA26C9-C59F-45D7-B34D-4B2B34D98F8E}" presName="composite" presStyleCnt="0"/>
      <dgm:spPr/>
    </dgm:pt>
    <dgm:pt modelId="{4E2CC1F7-3D54-4846-8347-8EA4F5D79FFA}" type="pres">
      <dgm:prSet presAssocID="{CEBA26C9-C59F-45D7-B34D-4B2B34D98F8E}" presName="parTx" presStyleLbl="alignNode1" presStyleIdx="1" presStyleCnt="3">
        <dgm:presLayoutVars>
          <dgm:chMax val="0"/>
          <dgm:chPref val="0"/>
          <dgm:bulletEnabled val="1"/>
        </dgm:presLayoutVars>
      </dgm:prSet>
      <dgm:spPr/>
      <dgm:t>
        <a:bodyPr/>
        <a:lstStyle/>
        <a:p>
          <a:endParaRPr lang="en-US"/>
        </a:p>
      </dgm:t>
    </dgm:pt>
    <dgm:pt modelId="{99D89EE6-EF5F-4D60-A0FF-5ED2E7889B8F}" type="pres">
      <dgm:prSet presAssocID="{CEBA26C9-C59F-45D7-B34D-4B2B34D98F8E}" presName="desTx" presStyleLbl="alignAccFollowNode1" presStyleIdx="1" presStyleCnt="3">
        <dgm:presLayoutVars>
          <dgm:bulletEnabled val="1"/>
        </dgm:presLayoutVars>
      </dgm:prSet>
      <dgm:spPr/>
      <dgm:t>
        <a:bodyPr/>
        <a:lstStyle/>
        <a:p>
          <a:endParaRPr lang="en-US"/>
        </a:p>
      </dgm:t>
    </dgm:pt>
    <dgm:pt modelId="{715DA959-E070-4077-A0AC-E448D6956653}" type="pres">
      <dgm:prSet presAssocID="{C56C019D-BFA5-4654-83CF-6FA115BD5709}" presName="space" presStyleCnt="0"/>
      <dgm:spPr/>
    </dgm:pt>
    <dgm:pt modelId="{262816F5-6189-41BB-A55C-738078EF2058}" type="pres">
      <dgm:prSet presAssocID="{5950B7F6-5FD6-47D6-B47F-085CF0E4D0FC}" presName="composite" presStyleCnt="0"/>
      <dgm:spPr/>
    </dgm:pt>
    <dgm:pt modelId="{1C6C1A2F-A635-41FB-AF21-0CA9997A81E0}" type="pres">
      <dgm:prSet presAssocID="{5950B7F6-5FD6-47D6-B47F-085CF0E4D0FC}" presName="parTx" presStyleLbl="alignNode1" presStyleIdx="2" presStyleCnt="3">
        <dgm:presLayoutVars>
          <dgm:chMax val="0"/>
          <dgm:chPref val="0"/>
          <dgm:bulletEnabled val="1"/>
        </dgm:presLayoutVars>
      </dgm:prSet>
      <dgm:spPr/>
      <dgm:t>
        <a:bodyPr/>
        <a:lstStyle/>
        <a:p>
          <a:endParaRPr lang="en-US"/>
        </a:p>
      </dgm:t>
    </dgm:pt>
    <dgm:pt modelId="{01C8F6E5-7076-4D1D-A144-F3A7BB05A0A4}" type="pres">
      <dgm:prSet presAssocID="{5950B7F6-5FD6-47D6-B47F-085CF0E4D0FC}" presName="desTx" presStyleLbl="alignAccFollowNode1" presStyleIdx="2" presStyleCnt="3">
        <dgm:presLayoutVars>
          <dgm:bulletEnabled val="1"/>
        </dgm:presLayoutVars>
      </dgm:prSet>
      <dgm:spPr/>
      <dgm:t>
        <a:bodyPr/>
        <a:lstStyle/>
        <a:p>
          <a:endParaRPr lang="en-US"/>
        </a:p>
      </dgm:t>
    </dgm:pt>
  </dgm:ptLst>
  <dgm:cxnLst>
    <dgm:cxn modelId="{47A7745A-E194-41EB-AC8F-C8E283518AFC}" srcId="{CEBA26C9-C59F-45D7-B34D-4B2B34D98F8E}" destId="{653E3A78-842A-4F88-824B-7435E7E69E49}" srcOrd="1" destOrd="0" parTransId="{C1265DD5-576D-4AF1-B897-77F6AB976E18}" sibTransId="{74CDA700-7B43-4AB2-A03E-25BEB1603C09}"/>
    <dgm:cxn modelId="{E67C75F6-2FD7-6B4A-8DBC-5EADF26853DB}" type="presOf" srcId="{653E3A78-842A-4F88-824B-7435E7E69E49}" destId="{99D89EE6-EF5F-4D60-A0FF-5ED2E7889B8F}" srcOrd="0" destOrd="1" presId="urn:microsoft.com/office/officeart/2005/8/layout/hList1"/>
    <dgm:cxn modelId="{75358F6D-6FB5-EA4E-9190-EECF5C678669}" type="presOf" srcId="{FC998911-823B-4B82-93DD-204072EC2324}" destId="{CE97D24B-73D7-4FDF-8BF6-FD41C61CC89C}" srcOrd="0" destOrd="0" presId="urn:microsoft.com/office/officeart/2005/8/layout/hList1"/>
    <dgm:cxn modelId="{6877158E-720A-B940-9350-E68075F689F2}" type="presOf" srcId="{CEBA26C9-C59F-45D7-B34D-4B2B34D98F8E}" destId="{4E2CC1F7-3D54-4846-8347-8EA4F5D79FFA}" srcOrd="0" destOrd="0" presId="urn:microsoft.com/office/officeart/2005/8/layout/hList1"/>
    <dgm:cxn modelId="{9919695C-29E7-F644-A706-F1BF0F99F823}" type="presOf" srcId="{36329E75-F901-49D6-BB43-0E33A92A91EC}" destId="{42A79B69-D2C8-49C1-98B1-0BAC25111E87}" srcOrd="0" destOrd="0" presId="urn:microsoft.com/office/officeart/2005/8/layout/hList1"/>
    <dgm:cxn modelId="{15E375E6-9385-4917-8F17-611D48444AF9}" srcId="{DB022D6E-F2D2-4F3C-9E0C-4723619C11CD}" destId="{5950B7F6-5FD6-47D6-B47F-085CF0E4D0FC}" srcOrd="2" destOrd="0" parTransId="{B9071BF2-204A-400D-90B0-37FB5409D40D}" sibTransId="{AE23470C-2AEE-4CE8-9090-428224F5E9A0}"/>
    <dgm:cxn modelId="{EF9D1FC1-7420-A040-8D65-505C08055F25}" type="presOf" srcId="{43BC17C2-CBCD-4BF3-9D2D-6F399B33174B}" destId="{CE97D24B-73D7-4FDF-8BF6-FD41C61CC89C}" srcOrd="0" destOrd="1" presId="urn:microsoft.com/office/officeart/2005/8/layout/hList1"/>
    <dgm:cxn modelId="{98F5CEE5-FBF8-6749-95FF-7D26B07211C9}" type="presOf" srcId="{5950B7F6-5FD6-47D6-B47F-085CF0E4D0FC}" destId="{1C6C1A2F-A635-41FB-AF21-0CA9997A81E0}" srcOrd="0" destOrd="0" presId="urn:microsoft.com/office/officeart/2005/8/layout/hList1"/>
    <dgm:cxn modelId="{518D1C6D-1C29-6843-8C85-33C212C39D99}" type="presOf" srcId="{DB022D6E-F2D2-4F3C-9E0C-4723619C11CD}" destId="{B3582B38-248C-4E67-91C3-57E706D5C1D0}" srcOrd="0" destOrd="0" presId="urn:microsoft.com/office/officeart/2005/8/layout/hList1"/>
    <dgm:cxn modelId="{0E7DBCD8-48EB-054B-AF17-B3B85F54410F}" type="presOf" srcId="{DB4E9DCA-3DCB-4017-87F8-48D8321E002A}" destId="{99D89EE6-EF5F-4D60-A0FF-5ED2E7889B8F}" srcOrd="0" destOrd="3" presId="urn:microsoft.com/office/officeart/2005/8/layout/hList1"/>
    <dgm:cxn modelId="{3E6D0B60-7093-46CC-BAA6-C7B56EF23EB7}" srcId="{DB022D6E-F2D2-4F3C-9E0C-4723619C11CD}" destId="{CEBA26C9-C59F-45D7-B34D-4B2B34D98F8E}" srcOrd="1" destOrd="0" parTransId="{E751B3DC-0E83-4F49-B55B-3832BF5B0004}" sibTransId="{C56C019D-BFA5-4654-83CF-6FA115BD5709}"/>
    <dgm:cxn modelId="{E55A3355-5230-4146-A5E4-5B824B38F8F0}" srcId="{DB022D6E-F2D2-4F3C-9E0C-4723619C11CD}" destId="{36329E75-F901-49D6-BB43-0E33A92A91EC}" srcOrd="0" destOrd="0" parTransId="{5E634F0B-4A22-49F2-9A84-95FFBCCD8552}" sibTransId="{BD3F7BF5-A0EF-4C6B-AF0D-2132C80C4532}"/>
    <dgm:cxn modelId="{4F8EBD9D-B399-430B-B096-C1C84A7891AB}" srcId="{CEBA26C9-C59F-45D7-B34D-4B2B34D98F8E}" destId="{A55FC5A0-F66E-4887-8049-2C05FF5188CB}" srcOrd="2" destOrd="0" parTransId="{B11A8769-D50E-4A26-80B0-0A8ABED10519}" sibTransId="{14396F87-724B-4F60-952E-AA32BD4DC50D}"/>
    <dgm:cxn modelId="{7A928DAE-AA36-5143-A8D9-0617D62E5A11}" type="presOf" srcId="{A55FC5A0-F66E-4887-8049-2C05FF5188CB}" destId="{99D89EE6-EF5F-4D60-A0FF-5ED2E7889B8F}" srcOrd="0" destOrd="2" presId="urn:microsoft.com/office/officeart/2005/8/layout/hList1"/>
    <dgm:cxn modelId="{B851886A-966B-45CF-BCA5-848B03FD9092}" srcId="{36329E75-F901-49D6-BB43-0E33A92A91EC}" destId="{17F5B441-EC20-41A2-9C4E-C5CC56ACEAF5}" srcOrd="2" destOrd="0" parTransId="{1709AB8A-A023-4B03-8E57-B9D9B8291ECD}" sibTransId="{C68FE916-82EE-4CEB-B28C-C7E6D01B652F}"/>
    <dgm:cxn modelId="{F3A058D8-AC03-4C01-9974-17DAEC9E91C5}" srcId="{36329E75-F901-49D6-BB43-0E33A92A91EC}" destId="{FC998911-823B-4B82-93DD-204072EC2324}" srcOrd="0" destOrd="0" parTransId="{C34EB532-4C37-4ED3-BA1A-E60F23CDA33F}" sibTransId="{1789344B-DDE1-4411-92CD-CFB0F2EEA02C}"/>
    <dgm:cxn modelId="{38336156-A5EC-4D25-BA00-DB7339089C34}" srcId="{CEBA26C9-C59F-45D7-B34D-4B2B34D98F8E}" destId="{E3B3337E-674B-487A-A44F-EFAA08565928}" srcOrd="0" destOrd="0" parTransId="{C80CA194-30F0-4E72-B18C-6B5E9E6EB2DF}" sibTransId="{561F1A58-5A8E-4ED8-AA7F-B8173BB04B76}"/>
    <dgm:cxn modelId="{9127BDD5-91B2-407D-BFCC-32D3073380AF}" srcId="{5950B7F6-5FD6-47D6-B47F-085CF0E4D0FC}" destId="{89242F45-0197-4DAF-B973-FAEEFBD24029}" srcOrd="1" destOrd="0" parTransId="{70F43C0C-C3D3-4A4B-B57D-9A88879D07D0}" sibTransId="{43BF3DD0-7049-4087-B0F1-751D9D1CDC94}"/>
    <dgm:cxn modelId="{4221D0CB-1099-4B15-823D-6757319D688B}" srcId="{36329E75-F901-49D6-BB43-0E33A92A91EC}" destId="{43BC17C2-CBCD-4BF3-9D2D-6F399B33174B}" srcOrd="1" destOrd="0" parTransId="{5C60D6E4-D635-4836-9142-000F69989948}" sibTransId="{F7016E7B-BE75-4A46-8E05-88EC4C4D2C66}"/>
    <dgm:cxn modelId="{3FE3084E-AFDF-3047-BA76-E0E7B483CEE2}" type="presOf" srcId="{89242F45-0197-4DAF-B973-FAEEFBD24029}" destId="{01C8F6E5-7076-4D1D-A144-F3A7BB05A0A4}" srcOrd="0" destOrd="1" presId="urn:microsoft.com/office/officeart/2005/8/layout/hList1"/>
    <dgm:cxn modelId="{C85AB80B-6B58-264A-8760-541C174278D2}" type="presOf" srcId="{E4B8F365-45B2-432D-8D1B-CBCB1A328D75}" destId="{01C8F6E5-7076-4D1D-A144-F3A7BB05A0A4}" srcOrd="0" destOrd="0" presId="urn:microsoft.com/office/officeart/2005/8/layout/hList1"/>
    <dgm:cxn modelId="{63468A09-F43D-A643-8793-143B8F41CB05}" type="presOf" srcId="{17F5B441-EC20-41A2-9C4E-C5CC56ACEAF5}" destId="{CE97D24B-73D7-4FDF-8BF6-FD41C61CC89C}" srcOrd="0" destOrd="2" presId="urn:microsoft.com/office/officeart/2005/8/layout/hList1"/>
    <dgm:cxn modelId="{04073A9F-ED96-43DC-B972-F438C34C3540}" srcId="{5950B7F6-5FD6-47D6-B47F-085CF0E4D0FC}" destId="{E4B8F365-45B2-432D-8D1B-CBCB1A328D75}" srcOrd="0" destOrd="0" parTransId="{8653D4EE-C5D3-4524-B19C-FA5EFF71D59E}" sibTransId="{B77368BE-7314-4716-9300-17998CA604B8}"/>
    <dgm:cxn modelId="{E8D5125B-73B8-B54F-85ED-F5A9447A97EC}" type="presOf" srcId="{E3B3337E-674B-487A-A44F-EFAA08565928}" destId="{99D89EE6-EF5F-4D60-A0FF-5ED2E7889B8F}" srcOrd="0" destOrd="0" presId="urn:microsoft.com/office/officeart/2005/8/layout/hList1"/>
    <dgm:cxn modelId="{F0E0E4E7-90E2-4EFD-9C14-2830160CBEA7}" srcId="{CEBA26C9-C59F-45D7-B34D-4B2B34D98F8E}" destId="{DB4E9DCA-3DCB-4017-87F8-48D8321E002A}" srcOrd="3" destOrd="0" parTransId="{37EDE8CD-39E9-4187-92EF-226312C40F09}" sibTransId="{E9F8A1F7-D3DA-4078-A9F2-1464FB28C7A3}"/>
    <dgm:cxn modelId="{60722F74-0F02-D44B-9EF3-65D8FFCF251C}" type="presParOf" srcId="{B3582B38-248C-4E67-91C3-57E706D5C1D0}" destId="{EB266B71-6495-4274-8425-35493C6AE830}" srcOrd="0" destOrd="0" presId="urn:microsoft.com/office/officeart/2005/8/layout/hList1"/>
    <dgm:cxn modelId="{51DA1D7F-C347-8240-8C12-029E40B64C37}" type="presParOf" srcId="{EB266B71-6495-4274-8425-35493C6AE830}" destId="{42A79B69-D2C8-49C1-98B1-0BAC25111E87}" srcOrd="0" destOrd="0" presId="urn:microsoft.com/office/officeart/2005/8/layout/hList1"/>
    <dgm:cxn modelId="{0DDB8817-9194-374F-80A1-630ED83B28FA}" type="presParOf" srcId="{EB266B71-6495-4274-8425-35493C6AE830}" destId="{CE97D24B-73D7-4FDF-8BF6-FD41C61CC89C}" srcOrd="1" destOrd="0" presId="urn:microsoft.com/office/officeart/2005/8/layout/hList1"/>
    <dgm:cxn modelId="{6EB85E44-5B75-314A-9EF8-246D546C09C7}" type="presParOf" srcId="{B3582B38-248C-4E67-91C3-57E706D5C1D0}" destId="{B49BFFC4-84BD-4281-BB18-BD5C9DB56F06}" srcOrd="1" destOrd="0" presId="urn:microsoft.com/office/officeart/2005/8/layout/hList1"/>
    <dgm:cxn modelId="{DE35883D-D97A-7846-B7DB-376E760F4FE9}" type="presParOf" srcId="{B3582B38-248C-4E67-91C3-57E706D5C1D0}" destId="{8A0C9EC3-072B-4AD1-991A-DE2B298BEBBE}" srcOrd="2" destOrd="0" presId="urn:microsoft.com/office/officeart/2005/8/layout/hList1"/>
    <dgm:cxn modelId="{93B2903F-5776-C942-AE30-353DAD9920B1}" type="presParOf" srcId="{8A0C9EC3-072B-4AD1-991A-DE2B298BEBBE}" destId="{4E2CC1F7-3D54-4846-8347-8EA4F5D79FFA}" srcOrd="0" destOrd="0" presId="urn:microsoft.com/office/officeart/2005/8/layout/hList1"/>
    <dgm:cxn modelId="{3F3DA3A5-D67F-EC40-A89A-FC357E210696}" type="presParOf" srcId="{8A0C9EC3-072B-4AD1-991A-DE2B298BEBBE}" destId="{99D89EE6-EF5F-4D60-A0FF-5ED2E7889B8F}" srcOrd="1" destOrd="0" presId="urn:microsoft.com/office/officeart/2005/8/layout/hList1"/>
    <dgm:cxn modelId="{6F02B41A-64DD-7448-916E-7055CFF33E29}" type="presParOf" srcId="{B3582B38-248C-4E67-91C3-57E706D5C1D0}" destId="{715DA959-E070-4077-A0AC-E448D6956653}" srcOrd="3" destOrd="0" presId="urn:microsoft.com/office/officeart/2005/8/layout/hList1"/>
    <dgm:cxn modelId="{C43AD133-3B93-C84C-A015-D9B7F70D6C4D}" type="presParOf" srcId="{B3582B38-248C-4E67-91C3-57E706D5C1D0}" destId="{262816F5-6189-41BB-A55C-738078EF2058}" srcOrd="4" destOrd="0" presId="urn:microsoft.com/office/officeart/2005/8/layout/hList1"/>
    <dgm:cxn modelId="{46ACDA2B-DAEC-B44F-940E-18609EEB0D11}" type="presParOf" srcId="{262816F5-6189-41BB-A55C-738078EF2058}" destId="{1C6C1A2F-A635-41FB-AF21-0CA9997A81E0}" srcOrd="0" destOrd="0" presId="urn:microsoft.com/office/officeart/2005/8/layout/hList1"/>
    <dgm:cxn modelId="{A3DD1F9D-8AB2-F440-A069-010CAFE9ED9A}" type="presParOf" srcId="{262816F5-6189-41BB-A55C-738078EF2058}" destId="{01C8F6E5-7076-4D1D-A144-F3A7BB05A0A4}"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728AB2D-AC25-4BC5-ADD3-03CB55E420B7}" type="doc">
      <dgm:prSet loTypeId="urn:microsoft.com/office/officeart/2005/8/layout/hList6" loCatId="list" qsTypeId="urn:microsoft.com/office/officeart/2005/8/quickstyle/simple1" qsCatId="simple" csTypeId="urn:microsoft.com/office/officeart/2005/8/colors/accent1_2" csCatId="accent1" phldr="1"/>
      <dgm:spPr/>
      <dgm:t>
        <a:bodyPr/>
        <a:lstStyle/>
        <a:p>
          <a:endParaRPr lang="en-US"/>
        </a:p>
      </dgm:t>
    </dgm:pt>
    <dgm:pt modelId="{7FF46636-F672-47B1-AC91-C8CF2C31EE56}">
      <dgm:prSet phldrT="[Text]" custT="1"/>
      <dgm:spPr>
        <a:solidFill>
          <a:srgbClr val="A52061"/>
        </a:solidFill>
      </dgm:spPr>
      <dgm:t>
        <a:bodyPr/>
        <a:lstStyle/>
        <a:p>
          <a:r>
            <a:rPr lang="en-US" sz="1100" dirty="0" smtClean="0"/>
            <a:t>Custom and Packaged Applications</a:t>
          </a:r>
          <a:endParaRPr lang="en-US" sz="1100" dirty="0"/>
        </a:p>
      </dgm:t>
    </dgm:pt>
    <dgm:pt modelId="{471AF14E-2408-4D8B-9A64-432180955B80}" type="parTrans" cxnId="{A1EFB0F1-BA60-4580-BCA4-56AB26EBF5B7}">
      <dgm:prSet/>
      <dgm:spPr/>
      <dgm:t>
        <a:bodyPr/>
        <a:lstStyle/>
        <a:p>
          <a:endParaRPr lang="en-US" sz="1600"/>
        </a:p>
      </dgm:t>
    </dgm:pt>
    <dgm:pt modelId="{4EE5EC41-17CE-4BDF-908F-93B3AB222362}" type="sibTrans" cxnId="{A1EFB0F1-BA60-4580-BCA4-56AB26EBF5B7}">
      <dgm:prSet/>
      <dgm:spPr/>
      <dgm:t>
        <a:bodyPr/>
        <a:lstStyle/>
        <a:p>
          <a:endParaRPr lang="en-US" sz="1600"/>
        </a:p>
      </dgm:t>
    </dgm:pt>
    <dgm:pt modelId="{EF7875DD-3ED7-4D4C-9EDA-474F1E9D8E55}">
      <dgm:prSet phldrT="[Text]" custT="1"/>
      <dgm:spPr>
        <a:solidFill>
          <a:srgbClr val="A52061"/>
        </a:solidFill>
      </dgm:spPr>
      <dgm:t>
        <a:bodyPr/>
        <a:lstStyle/>
        <a:p>
          <a:r>
            <a:rPr lang="en-US" sz="900" dirty="0" smtClean="0"/>
            <a:t>Transaction Risk Authorization / Fraud</a:t>
          </a:r>
          <a:endParaRPr lang="en-US" sz="900" dirty="0"/>
        </a:p>
      </dgm:t>
    </dgm:pt>
    <dgm:pt modelId="{75A4A899-452C-41B1-BAA6-598B93E35A69}" type="parTrans" cxnId="{0A2957E8-DCCB-4194-9F93-E1CA580AFE7B}">
      <dgm:prSet/>
      <dgm:spPr/>
      <dgm:t>
        <a:bodyPr/>
        <a:lstStyle/>
        <a:p>
          <a:endParaRPr lang="en-US" sz="1600"/>
        </a:p>
      </dgm:t>
    </dgm:pt>
    <dgm:pt modelId="{12988A30-DD8F-44E0-9543-7B13252D208A}" type="sibTrans" cxnId="{0A2957E8-DCCB-4194-9F93-E1CA580AFE7B}">
      <dgm:prSet/>
      <dgm:spPr/>
      <dgm:t>
        <a:bodyPr/>
        <a:lstStyle/>
        <a:p>
          <a:endParaRPr lang="en-US" sz="1600"/>
        </a:p>
      </dgm:t>
    </dgm:pt>
    <dgm:pt modelId="{ABFD5696-F9D9-4EE2-A8F2-D866CB338B34}">
      <dgm:prSet phldrT="[Text]" custT="1"/>
      <dgm:spPr>
        <a:solidFill>
          <a:srgbClr val="A52061"/>
        </a:solidFill>
      </dgm:spPr>
      <dgm:t>
        <a:bodyPr/>
        <a:lstStyle/>
        <a:p>
          <a:r>
            <a:rPr lang="en-US" sz="900" dirty="0" smtClean="0"/>
            <a:t>Tomcat</a:t>
          </a:r>
          <a:endParaRPr lang="en-US" sz="900" dirty="0"/>
        </a:p>
      </dgm:t>
    </dgm:pt>
    <dgm:pt modelId="{6BB4140C-48D0-4FDD-A966-2405A840A532}" type="parTrans" cxnId="{97F31613-CD7F-48FF-80CF-173CC4B5854C}">
      <dgm:prSet/>
      <dgm:spPr/>
      <dgm:t>
        <a:bodyPr/>
        <a:lstStyle/>
        <a:p>
          <a:endParaRPr lang="en-US" sz="1600"/>
        </a:p>
      </dgm:t>
    </dgm:pt>
    <dgm:pt modelId="{2446389E-086C-4B09-819C-AEBB534920FD}" type="sibTrans" cxnId="{97F31613-CD7F-48FF-80CF-173CC4B5854C}">
      <dgm:prSet/>
      <dgm:spPr/>
      <dgm:t>
        <a:bodyPr/>
        <a:lstStyle/>
        <a:p>
          <a:endParaRPr lang="en-US" sz="1600"/>
        </a:p>
      </dgm:t>
    </dgm:pt>
    <dgm:pt modelId="{E3351617-7159-48C6-90E0-892EF9C5C142}">
      <dgm:prSet phldrT="[Text]" custT="1"/>
      <dgm:spPr>
        <a:solidFill>
          <a:srgbClr val="E6261A"/>
        </a:solidFill>
      </dgm:spPr>
      <dgm:t>
        <a:bodyPr/>
        <a:lstStyle/>
        <a:p>
          <a:r>
            <a:rPr lang="en-US" sz="1100" dirty="0" smtClean="0"/>
            <a:t>Integration</a:t>
          </a:r>
          <a:endParaRPr lang="en-US" sz="1100" dirty="0"/>
        </a:p>
      </dgm:t>
    </dgm:pt>
    <dgm:pt modelId="{8ABF2ADC-D4BA-4341-856A-A50FA905652D}" type="parTrans" cxnId="{765F8BD1-0C0A-4645-880A-919C4540E1D1}">
      <dgm:prSet/>
      <dgm:spPr/>
      <dgm:t>
        <a:bodyPr/>
        <a:lstStyle/>
        <a:p>
          <a:endParaRPr lang="en-US" sz="1600"/>
        </a:p>
      </dgm:t>
    </dgm:pt>
    <dgm:pt modelId="{7B3887B1-A4A9-45E8-97EE-F47BFF539C5E}" type="sibTrans" cxnId="{765F8BD1-0C0A-4645-880A-919C4540E1D1}">
      <dgm:prSet/>
      <dgm:spPr/>
      <dgm:t>
        <a:bodyPr/>
        <a:lstStyle/>
        <a:p>
          <a:endParaRPr lang="en-US" sz="1600"/>
        </a:p>
      </dgm:t>
    </dgm:pt>
    <dgm:pt modelId="{E6332CC2-08BA-4A75-A64C-5004EECA48D2}">
      <dgm:prSet phldrT="[Text]" custT="1"/>
      <dgm:spPr>
        <a:solidFill>
          <a:srgbClr val="E6261A"/>
        </a:solidFill>
      </dgm:spPr>
      <dgm:t>
        <a:bodyPr/>
        <a:lstStyle/>
        <a:p>
          <a:r>
            <a:rPr lang="en-US" sz="900" dirty="0" smtClean="0"/>
            <a:t>IIB	</a:t>
          </a:r>
          <a:endParaRPr lang="en-US" sz="900" dirty="0"/>
        </a:p>
      </dgm:t>
    </dgm:pt>
    <dgm:pt modelId="{E57BD9B2-5633-4BFE-91DC-EE2A46A33961}" type="parTrans" cxnId="{A2ECAF73-89D7-4D1F-9174-75563C55C661}">
      <dgm:prSet/>
      <dgm:spPr/>
      <dgm:t>
        <a:bodyPr/>
        <a:lstStyle/>
        <a:p>
          <a:endParaRPr lang="en-US" sz="1600"/>
        </a:p>
      </dgm:t>
    </dgm:pt>
    <dgm:pt modelId="{3318C132-1657-4A49-AC67-0DF914483D33}" type="sibTrans" cxnId="{A2ECAF73-89D7-4D1F-9174-75563C55C661}">
      <dgm:prSet/>
      <dgm:spPr/>
      <dgm:t>
        <a:bodyPr/>
        <a:lstStyle/>
        <a:p>
          <a:endParaRPr lang="en-US" sz="1600"/>
        </a:p>
      </dgm:t>
    </dgm:pt>
    <dgm:pt modelId="{458095C3-1CA3-4025-A458-987416DE7977}">
      <dgm:prSet phldrT="[Text]" custT="1"/>
      <dgm:spPr>
        <a:solidFill>
          <a:srgbClr val="E6261A"/>
        </a:solidFill>
      </dgm:spPr>
      <dgm:t>
        <a:bodyPr/>
        <a:lstStyle/>
        <a:p>
          <a:r>
            <a:rPr lang="en-US" sz="900" dirty="0" smtClean="0"/>
            <a:t>MQ</a:t>
          </a:r>
          <a:endParaRPr lang="en-US" sz="900" dirty="0"/>
        </a:p>
      </dgm:t>
    </dgm:pt>
    <dgm:pt modelId="{D05472ED-4025-47F6-98E5-5275657AAD34}" type="parTrans" cxnId="{9A71BEBD-6E4F-4008-8AC3-8EFCC68F60D7}">
      <dgm:prSet/>
      <dgm:spPr/>
      <dgm:t>
        <a:bodyPr/>
        <a:lstStyle/>
        <a:p>
          <a:endParaRPr lang="en-US" sz="1600"/>
        </a:p>
      </dgm:t>
    </dgm:pt>
    <dgm:pt modelId="{0CC9295A-1144-45AB-BF2D-3001931962E0}" type="sibTrans" cxnId="{9A71BEBD-6E4F-4008-8AC3-8EFCC68F60D7}">
      <dgm:prSet/>
      <dgm:spPr/>
      <dgm:t>
        <a:bodyPr/>
        <a:lstStyle/>
        <a:p>
          <a:endParaRPr lang="en-US" sz="1600"/>
        </a:p>
      </dgm:t>
    </dgm:pt>
    <dgm:pt modelId="{AB6BFD83-521D-47F9-B3FE-103CFCB69C65}">
      <dgm:prSet phldrT="[Text]" custT="1"/>
      <dgm:spPr>
        <a:solidFill>
          <a:srgbClr val="451F5C"/>
        </a:solidFill>
        <a:ln>
          <a:solidFill>
            <a:srgbClr val="451F5C"/>
          </a:solidFill>
        </a:ln>
      </dgm:spPr>
      <dgm:t>
        <a:bodyPr/>
        <a:lstStyle/>
        <a:p>
          <a:r>
            <a:rPr lang="en-US" sz="1100" dirty="0" smtClean="0"/>
            <a:t>Content Management &amp; Workflow</a:t>
          </a:r>
          <a:endParaRPr lang="en-US" sz="1100" dirty="0"/>
        </a:p>
      </dgm:t>
    </dgm:pt>
    <dgm:pt modelId="{BA4EBCF3-147F-48C8-96BE-9E6EBCB5AD8B}" type="parTrans" cxnId="{FE69491D-5A81-4DEF-89A9-195793D0F1EB}">
      <dgm:prSet/>
      <dgm:spPr/>
      <dgm:t>
        <a:bodyPr/>
        <a:lstStyle/>
        <a:p>
          <a:endParaRPr lang="en-US" sz="1600"/>
        </a:p>
      </dgm:t>
    </dgm:pt>
    <dgm:pt modelId="{4E424E52-8BB5-48BD-AB71-522A95EB5CEF}" type="sibTrans" cxnId="{FE69491D-5A81-4DEF-89A9-195793D0F1EB}">
      <dgm:prSet/>
      <dgm:spPr/>
      <dgm:t>
        <a:bodyPr/>
        <a:lstStyle/>
        <a:p>
          <a:endParaRPr lang="en-US" sz="1600"/>
        </a:p>
      </dgm:t>
    </dgm:pt>
    <dgm:pt modelId="{0898A760-53BD-4D28-8449-45A097930F7D}">
      <dgm:prSet phldrT="[Text]" custT="1"/>
      <dgm:spPr>
        <a:solidFill>
          <a:srgbClr val="451F5C"/>
        </a:solidFill>
        <a:ln>
          <a:solidFill>
            <a:srgbClr val="451F5C"/>
          </a:solidFill>
        </a:ln>
      </dgm:spPr>
      <dgm:t>
        <a:bodyPr/>
        <a:lstStyle/>
        <a:p>
          <a:r>
            <a:rPr lang="en-US" sz="900" dirty="0" err="1" smtClean="0"/>
            <a:t>FileNet</a:t>
          </a:r>
          <a:endParaRPr lang="en-US" sz="900" dirty="0"/>
        </a:p>
      </dgm:t>
    </dgm:pt>
    <dgm:pt modelId="{AE032E65-EA19-4621-97C3-66D798DFE9F2}" type="parTrans" cxnId="{68F0F421-F14B-4799-9994-DDD036111538}">
      <dgm:prSet/>
      <dgm:spPr/>
      <dgm:t>
        <a:bodyPr/>
        <a:lstStyle/>
        <a:p>
          <a:endParaRPr lang="en-US" sz="1600"/>
        </a:p>
      </dgm:t>
    </dgm:pt>
    <dgm:pt modelId="{975A203B-D517-4227-A4D5-C44D4485422F}" type="sibTrans" cxnId="{68F0F421-F14B-4799-9994-DDD036111538}">
      <dgm:prSet/>
      <dgm:spPr/>
      <dgm:t>
        <a:bodyPr/>
        <a:lstStyle/>
        <a:p>
          <a:endParaRPr lang="en-US" sz="1600"/>
        </a:p>
      </dgm:t>
    </dgm:pt>
    <dgm:pt modelId="{9FFF71B4-0176-4C7A-9E58-3664C2103418}">
      <dgm:prSet phldrT="[Text]" custT="1"/>
      <dgm:spPr>
        <a:solidFill>
          <a:srgbClr val="451F5C"/>
        </a:solidFill>
        <a:ln>
          <a:solidFill>
            <a:srgbClr val="451F5C"/>
          </a:solidFill>
        </a:ln>
      </dgm:spPr>
      <dgm:t>
        <a:bodyPr/>
        <a:lstStyle/>
        <a:p>
          <a:r>
            <a:rPr lang="en-US" sz="900" dirty="0" smtClean="0"/>
            <a:t>IBM BPM</a:t>
          </a:r>
          <a:endParaRPr lang="en-US" sz="900" dirty="0"/>
        </a:p>
      </dgm:t>
    </dgm:pt>
    <dgm:pt modelId="{4E55F2EA-A736-42DC-B2D8-BDC16E59D6D1}" type="parTrans" cxnId="{6A84258A-7E80-4F23-BDC2-B51DD009C125}">
      <dgm:prSet/>
      <dgm:spPr/>
      <dgm:t>
        <a:bodyPr/>
        <a:lstStyle/>
        <a:p>
          <a:endParaRPr lang="en-US" sz="1600"/>
        </a:p>
      </dgm:t>
    </dgm:pt>
    <dgm:pt modelId="{7BAF5E25-1402-465C-A583-6864FA533E55}" type="sibTrans" cxnId="{6A84258A-7E80-4F23-BDC2-B51DD009C125}">
      <dgm:prSet/>
      <dgm:spPr/>
      <dgm:t>
        <a:bodyPr/>
        <a:lstStyle/>
        <a:p>
          <a:endParaRPr lang="en-US" sz="1600"/>
        </a:p>
      </dgm:t>
    </dgm:pt>
    <dgm:pt modelId="{4949EE00-80A1-43AF-BE47-1B4D9D6FE66B}">
      <dgm:prSet phldrT="[Text]" custT="1"/>
      <dgm:spPr>
        <a:solidFill>
          <a:srgbClr val="A52061"/>
        </a:solidFill>
      </dgm:spPr>
      <dgm:t>
        <a:bodyPr/>
        <a:lstStyle/>
        <a:p>
          <a:r>
            <a:rPr lang="en-US" sz="900" dirty="0" err="1" smtClean="0"/>
            <a:t>Websphere</a:t>
          </a:r>
          <a:endParaRPr lang="en-US" sz="900" dirty="0"/>
        </a:p>
      </dgm:t>
    </dgm:pt>
    <dgm:pt modelId="{F75986E3-8999-4D90-8A6B-BEF6225E9EBE}" type="parTrans" cxnId="{6E73EA9E-1E76-4B6B-B544-E7A1BC89ED87}">
      <dgm:prSet/>
      <dgm:spPr/>
      <dgm:t>
        <a:bodyPr/>
        <a:lstStyle/>
        <a:p>
          <a:endParaRPr lang="en-US" sz="1600"/>
        </a:p>
      </dgm:t>
    </dgm:pt>
    <dgm:pt modelId="{3FE4EEFC-5E17-45E3-BA6A-0E360301B21B}" type="sibTrans" cxnId="{6E73EA9E-1E76-4B6B-B544-E7A1BC89ED87}">
      <dgm:prSet/>
      <dgm:spPr/>
      <dgm:t>
        <a:bodyPr/>
        <a:lstStyle/>
        <a:p>
          <a:endParaRPr lang="en-US" sz="1600"/>
        </a:p>
      </dgm:t>
    </dgm:pt>
    <dgm:pt modelId="{3B9F17A7-61D8-4DBC-AFBC-3147F311FD45}">
      <dgm:prSet phldrT="[Text]" custT="1"/>
      <dgm:spPr>
        <a:solidFill>
          <a:srgbClr val="E6261A"/>
        </a:solidFill>
      </dgm:spPr>
      <dgm:t>
        <a:bodyPr/>
        <a:lstStyle/>
        <a:p>
          <a:r>
            <a:rPr lang="en-US" sz="900" dirty="0" smtClean="0"/>
            <a:t>IBM Financial Transaction Manager (FTM) for Wholesale Payments</a:t>
          </a:r>
          <a:endParaRPr lang="en-US" sz="900" dirty="0"/>
        </a:p>
      </dgm:t>
    </dgm:pt>
    <dgm:pt modelId="{CF47B7F3-AE83-4F90-ACD2-A8BBC5FD7338}" type="parTrans" cxnId="{772236AB-9D63-4CE0-BD53-970AC3E52C32}">
      <dgm:prSet/>
      <dgm:spPr/>
      <dgm:t>
        <a:bodyPr/>
        <a:lstStyle/>
        <a:p>
          <a:endParaRPr lang="en-US" sz="1600"/>
        </a:p>
      </dgm:t>
    </dgm:pt>
    <dgm:pt modelId="{75EEDB79-FE03-47A6-B3EC-B88B3DF17D90}" type="sibTrans" cxnId="{772236AB-9D63-4CE0-BD53-970AC3E52C32}">
      <dgm:prSet/>
      <dgm:spPr/>
      <dgm:t>
        <a:bodyPr/>
        <a:lstStyle/>
        <a:p>
          <a:endParaRPr lang="en-US" sz="1600"/>
        </a:p>
      </dgm:t>
    </dgm:pt>
    <dgm:pt modelId="{2B7D4951-4F04-4616-A638-71737FF1EE89}">
      <dgm:prSet phldrT="[Text]" custT="1"/>
      <dgm:spPr>
        <a:solidFill>
          <a:srgbClr val="451F5C"/>
        </a:solidFill>
        <a:ln>
          <a:solidFill>
            <a:srgbClr val="451F5C"/>
          </a:solidFill>
        </a:ln>
      </dgm:spPr>
      <dgm:t>
        <a:bodyPr/>
        <a:lstStyle/>
        <a:p>
          <a:r>
            <a:rPr lang="en-US" sz="900" dirty="0" err="1" smtClean="0"/>
            <a:t>Pega</a:t>
          </a:r>
          <a:r>
            <a:rPr lang="en-US" sz="900" dirty="0" smtClean="0"/>
            <a:t> Case Management</a:t>
          </a:r>
          <a:endParaRPr lang="en-US" sz="900" dirty="0"/>
        </a:p>
      </dgm:t>
    </dgm:pt>
    <dgm:pt modelId="{C2B9ECB4-8BA3-4AA7-ACB3-FC0BA2049E24}" type="parTrans" cxnId="{A76E14B7-16CC-456A-8C2A-2E8B436553E0}">
      <dgm:prSet/>
      <dgm:spPr/>
      <dgm:t>
        <a:bodyPr/>
        <a:lstStyle/>
        <a:p>
          <a:endParaRPr lang="en-US" sz="1600"/>
        </a:p>
      </dgm:t>
    </dgm:pt>
    <dgm:pt modelId="{D54E281A-EE20-46F2-936D-3DD48FA68722}" type="sibTrans" cxnId="{A76E14B7-16CC-456A-8C2A-2E8B436553E0}">
      <dgm:prSet/>
      <dgm:spPr/>
      <dgm:t>
        <a:bodyPr/>
        <a:lstStyle/>
        <a:p>
          <a:endParaRPr lang="en-US" sz="1600"/>
        </a:p>
      </dgm:t>
    </dgm:pt>
    <dgm:pt modelId="{3A7792C3-25A1-4054-87CC-F0939CB9533C}">
      <dgm:prSet phldrT="[Text]" custT="1"/>
      <dgm:spPr>
        <a:solidFill>
          <a:srgbClr val="EA462A"/>
        </a:solidFill>
        <a:ln>
          <a:solidFill>
            <a:srgbClr val="EA462A"/>
          </a:solidFill>
        </a:ln>
      </dgm:spPr>
      <dgm:t>
        <a:bodyPr/>
        <a:lstStyle/>
        <a:p>
          <a:r>
            <a:rPr lang="en-US" sz="1100" dirty="0" smtClean="0"/>
            <a:t>Database</a:t>
          </a:r>
          <a:endParaRPr lang="en-US" sz="1100" dirty="0"/>
        </a:p>
      </dgm:t>
    </dgm:pt>
    <dgm:pt modelId="{A17A95BB-ED8F-4E92-9349-CB120BF3D25F}" type="parTrans" cxnId="{5BA91C42-149C-4152-B38C-1E1912F9934A}">
      <dgm:prSet/>
      <dgm:spPr/>
      <dgm:t>
        <a:bodyPr/>
        <a:lstStyle/>
        <a:p>
          <a:endParaRPr lang="en-US" sz="1600"/>
        </a:p>
      </dgm:t>
    </dgm:pt>
    <dgm:pt modelId="{1DA7F3DE-DF88-4411-BC1B-FCDFB6D9F0AA}" type="sibTrans" cxnId="{5BA91C42-149C-4152-B38C-1E1912F9934A}">
      <dgm:prSet/>
      <dgm:spPr/>
      <dgm:t>
        <a:bodyPr/>
        <a:lstStyle/>
        <a:p>
          <a:endParaRPr lang="en-US" sz="1600"/>
        </a:p>
      </dgm:t>
    </dgm:pt>
    <dgm:pt modelId="{D9FACCC3-EC86-4B90-903E-BF1DA04F1AB5}">
      <dgm:prSet phldrT="[Text]" custT="1"/>
      <dgm:spPr>
        <a:solidFill>
          <a:srgbClr val="EA462A"/>
        </a:solidFill>
        <a:ln>
          <a:solidFill>
            <a:srgbClr val="EA462A"/>
          </a:solidFill>
        </a:ln>
      </dgm:spPr>
      <dgm:t>
        <a:bodyPr/>
        <a:lstStyle/>
        <a:p>
          <a:r>
            <a:rPr lang="en-US" sz="900" dirty="0" smtClean="0"/>
            <a:t>DB2</a:t>
          </a:r>
          <a:endParaRPr lang="en-US" sz="900" dirty="0"/>
        </a:p>
      </dgm:t>
    </dgm:pt>
    <dgm:pt modelId="{28492309-1544-4B01-B4FD-2C47EE78BD5A}" type="parTrans" cxnId="{AA043173-0A03-4395-A36D-FA77AF6E4EE0}">
      <dgm:prSet/>
      <dgm:spPr/>
      <dgm:t>
        <a:bodyPr/>
        <a:lstStyle/>
        <a:p>
          <a:endParaRPr lang="en-US" sz="1600"/>
        </a:p>
      </dgm:t>
    </dgm:pt>
    <dgm:pt modelId="{28A66AB2-07E9-4019-9667-91E9127160F5}" type="sibTrans" cxnId="{AA043173-0A03-4395-A36D-FA77AF6E4EE0}">
      <dgm:prSet/>
      <dgm:spPr/>
      <dgm:t>
        <a:bodyPr/>
        <a:lstStyle/>
        <a:p>
          <a:endParaRPr lang="en-US" sz="1600"/>
        </a:p>
      </dgm:t>
    </dgm:pt>
    <dgm:pt modelId="{776A7847-FB3B-4E5C-B0F1-C15CB01D5E5E}">
      <dgm:prSet phldrT="[Text]" custT="1"/>
      <dgm:spPr>
        <a:solidFill>
          <a:srgbClr val="041833"/>
        </a:solidFill>
      </dgm:spPr>
      <dgm:t>
        <a:bodyPr/>
        <a:lstStyle/>
        <a:p>
          <a:r>
            <a:rPr lang="en-US" sz="1100" dirty="0" smtClean="0"/>
            <a:t>Systems Management</a:t>
          </a:r>
          <a:endParaRPr lang="en-US" sz="1100" dirty="0"/>
        </a:p>
      </dgm:t>
    </dgm:pt>
    <dgm:pt modelId="{A57EA99B-B10B-42D4-9E83-FDFD19ED4B16}" type="parTrans" cxnId="{10E62AD5-43B1-44F8-914D-8AAC433A0922}">
      <dgm:prSet/>
      <dgm:spPr/>
      <dgm:t>
        <a:bodyPr/>
        <a:lstStyle/>
        <a:p>
          <a:endParaRPr lang="en-US" sz="1600"/>
        </a:p>
      </dgm:t>
    </dgm:pt>
    <dgm:pt modelId="{EF4857D9-EF9A-460F-ABB5-F9D4AE3F9E8D}" type="sibTrans" cxnId="{10E62AD5-43B1-44F8-914D-8AAC433A0922}">
      <dgm:prSet/>
      <dgm:spPr/>
      <dgm:t>
        <a:bodyPr/>
        <a:lstStyle/>
        <a:p>
          <a:endParaRPr lang="en-US" sz="1600"/>
        </a:p>
      </dgm:t>
    </dgm:pt>
    <dgm:pt modelId="{249D2088-3C88-4D2F-ADA5-2784A37E1515}">
      <dgm:prSet phldrT="[Text]" custT="1"/>
      <dgm:spPr>
        <a:solidFill>
          <a:srgbClr val="041833"/>
        </a:solidFill>
      </dgm:spPr>
      <dgm:t>
        <a:bodyPr/>
        <a:lstStyle/>
        <a:p>
          <a:r>
            <a:rPr lang="en-US" sz="900" dirty="0" smtClean="0"/>
            <a:t>Tivoli Application Dependency Discovery Manager (TADDM)</a:t>
          </a:r>
          <a:endParaRPr lang="en-US" sz="900" dirty="0"/>
        </a:p>
      </dgm:t>
    </dgm:pt>
    <dgm:pt modelId="{A01B517D-4B98-495C-9ED3-873007AF65F4}" type="parTrans" cxnId="{760FAD76-44DC-48BC-AA58-384FE5F0310B}">
      <dgm:prSet/>
      <dgm:spPr/>
      <dgm:t>
        <a:bodyPr/>
        <a:lstStyle/>
        <a:p>
          <a:endParaRPr lang="en-US" sz="1600"/>
        </a:p>
      </dgm:t>
    </dgm:pt>
    <dgm:pt modelId="{41A89D08-6874-4392-B6E1-DEE286FE7740}" type="sibTrans" cxnId="{760FAD76-44DC-48BC-AA58-384FE5F0310B}">
      <dgm:prSet/>
      <dgm:spPr/>
      <dgm:t>
        <a:bodyPr/>
        <a:lstStyle/>
        <a:p>
          <a:endParaRPr lang="en-US" sz="1600"/>
        </a:p>
      </dgm:t>
    </dgm:pt>
    <dgm:pt modelId="{E819FE04-4295-400D-BA88-80159A2B4DA8}">
      <dgm:prSet phldrT="[Text]" custT="1"/>
      <dgm:spPr>
        <a:solidFill>
          <a:srgbClr val="EA462A"/>
        </a:solidFill>
        <a:ln>
          <a:solidFill>
            <a:srgbClr val="EA462A"/>
          </a:solidFill>
        </a:ln>
      </dgm:spPr>
      <dgm:t>
        <a:bodyPr/>
        <a:lstStyle/>
        <a:p>
          <a:r>
            <a:rPr lang="en-US" sz="900" dirty="0" smtClean="0"/>
            <a:t>DB2 Connect</a:t>
          </a:r>
          <a:endParaRPr lang="en-US" sz="900" dirty="0"/>
        </a:p>
      </dgm:t>
    </dgm:pt>
    <dgm:pt modelId="{C9DC94EC-A109-4335-8355-3FE183C7958F}" type="parTrans" cxnId="{874D21E0-4E78-49AE-A729-27F77314CB70}">
      <dgm:prSet/>
      <dgm:spPr/>
      <dgm:t>
        <a:bodyPr/>
        <a:lstStyle/>
        <a:p>
          <a:endParaRPr lang="en-US" sz="1600"/>
        </a:p>
      </dgm:t>
    </dgm:pt>
    <dgm:pt modelId="{0A37139A-54EB-4D34-B15C-7BD048550FAC}" type="sibTrans" cxnId="{874D21E0-4E78-49AE-A729-27F77314CB70}">
      <dgm:prSet/>
      <dgm:spPr/>
      <dgm:t>
        <a:bodyPr/>
        <a:lstStyle/>
        <a:p>
          <a:endParaRPr lang="en-US" sz="1600"/>
        </a:p>
      </dgm:t>
    </dgm:pt>
    <dgm:pt modelId="{44AB9614-B861-4B7C-93DA-9C4F6E76FF70}">
      <dgm:prSet phldrT="[Text]" custT="1"/>
      <dgm:spPr>
        <a:solidFill>
          <a:srgbClr val="A52061"/>
        </a:solidFill>
      </dgm:spPr>
      <dgm:t>
        <a:bodyPr/>
        <a:lstStyle/>
        <a:p>
          <a:r>
            <a:rPr lang="en-US" sz="900" dirty="0" smtClean="0"/>
            <a:t>IBM Portal</a:t>
          </a:r>
          <a:endParaRPr lang="en-US" sz="900" dirty="0"/>
        </a:p>
      </dgm:t>
    </dgm:pt>
    <dgm:pt modelId="{79C14CF8-2D48-42AA-9A3E-9AD5F87330A2}" type="parTrans" cxnId="{4284DC8B-11C6-462F-AC2B-364387A121DB}">
      <dgm:prSet/>
      <dgm:spPr/>
      <dgm:t>
        <a:bodyPr/>
        <a:lstStyle/>
        <a:p>
          <a:endParaRPr lang="en-US" sz="1600"/>
        </a:p>
      </dgm:t>
    </dgm:pt>
    <dgm:pt modelId="{0214FD37-618C-4315-874E-09B200C98411}" type="sibTrans" cxnId="{4284DC8B-11C6-462F-AC2B-364387A121DB}">
      <dgm:prSet/>
      <dgm:spPr/>
      <dgm:t>
        <a:bodyPr/>
        <a:lstStyle/>
        <a:p>
          <a:endParaRPr lang="en-US" sz="1600"/>
        </a:p>
      </dgm:t>
    </dgm:pt>
    <dgm:pt modelId="{6FD97294-EF98-49B8-805E-AB8FDE3D0794}">
      <dgm:prSet phldrT="[Text]" custT="1"/>
      <dgm:spPr>
        <a:solidFill>
          <a:srgbClr val="A52061"/>
        </a:solidFill>
      </dgm:spPr>
      <dgm:t>
        <a:bodyPr/>
        <a:lstStyle/>
        <a:p>
          <a:endParaRPr lang="en-US" sz="900" dirty="0"/>
        </a:p>
      </dgm:t>
    </dgm:pt>
    <dgm:pt modelId="{B6B1B65F-5A82-4053-A822-14A4B8805F83}" type="parTrans" cxnId="{CC040E10-4B94-4B4E-BE86-6C18F5E50BAE}">
      <dgm:prSet/>
      <dgm:spPr/>
      <dgm:t>
        <a:bodyPr/>
        <a:lstStyle/>
        <a:p>
          <a:endParaRPr lang="en-US" sz="1600"/>
        </a:p>
      </dgm:t>
    </dgm:pt>
    <dgm:pt modelId="{B201C640-1CE4-40F8-B7FB-5A5CBD717E5D}" type="sibTrans" cxnId="{CC040E10-4B94-4B4E-BE86-6C18F5E50BAE}">
      <dgm:prSet/>
      <dgm:spPr/>
      <dgm:t>
        <a:bodyPr/>
        <a:lstStyle/>
        <a:p>
          <a:endParaRPr lang="en-US" sz="1600"/>
        </a:p>
      </dgm:t>
    </dgm:pt>
    <dgm:pt modelId="{E5CD6FEF-707D-4B90-A3EA-D263CB676B5C}">
      <dgm:prSet phldrT="[Text]" custT="1"/>
      <dgm:spPr>
        <a:solidFill>
          <a:srgbClr val="A52061"/>
        </a:solidFill>
      </dgm:spPr>
      <dgm:t>
        <a:bodyPr/>
        <a:lstStyle/>
        <a:p>
          <a:endParaRPr lang="en-US" sz="900" dirty="0"/>
        </a:p>
      </dgm:t>
    </dgm:pt>
    <dgm:pt modelId="{386587E8-D429-49EB-9329-EFA0A93EC405}" type="parTrans" cxnId="{B873E8EE-ADEA-4D68-8F9C-6EDCBDE4555A}">
      <dgm:prSet/>
      <dgm:spPr/>
      <dgm:t>
        <a:bodyPr/>
        <a:lstStyle/>
        <a:p>
          <a:endParaRPr lang="en-US" sz="1600"/>
        </a:p>
      </dgm:t>
    </dgm:pt>
    <dgm:pt modelId="{42E5D352-AF02-4441-A24A-7F518FDC76F6}" type="sibTrans" cxnId="{B873E8EE-ADEA-4D68-8F9C-6EDCBDE4555A}">
      <dgm:prSet/>
      <dgm:spPr/>
      <dgm:t>
        <a:bodyPr/>
        <a:lstStyle/>
        <a:p>
          <a:endParaRPr lang="en-US" sz="1600"/>
        </a:p>
      </dgm:t>
    </dgm:pt>
    <dgm:pt modelId="{C325DEE6-A92B-447C-972A-F256EEE8CE80}">
      <dgm:prSet phldrT="[Text]" custT="1"/>
      <dgm:spPr>
        <a:solidFill>
          <a:srgbClr val="A52061"/>
        </a:solidFill>
      </dgm:spPr>
      <dgm:t>
        <a:bodyPr/>
        <a:lstStyle/>
        <a:p>
          <a:endParaRPr lang="en-US" sz="900" dirty="0"/>
        </a:p>
      </dgm:t>
    </dgm:pt>
    <dgm:pt modelId="{EFC316A6-6C57-4B4C-A3CA-43D3124820C8}" type="parTrans" cxnId="{69ABADAC-6E0E-4345-B211-8EF8A3496DF3}">
      <dgm:prSet/>
      <dgm:spPr/>
      <dgm:t>
        <a:bodyPr/>
        <a:lstStyle/>
        <a:p>
          <a:endParaRPr lang="en-US" sz="1600"/>
        </a:p>
      </dgm:t>
    </dgm:pt>
    <dgm:pt modelId="{4BACC791-F2A2-4950-A7A2-92A3AA8BAEF6}" type="sibTrans" cxnId="{69ABADAC-6E0E-4345-B211-8EF8A3496DF3}">
      <dgm:prSet/>
      <dgm:spPr/>
      <dgm:t>
        <a:bodyPr/>
        <a:lstStyle/>
        <a:p>
          <a:endParaRPr lang="en-US" sz="1600"/>
        </a:p>
      </dgm:t>
    </dgm:pt>
    <dgm:pt modelId="{C26845E8-71B3-4846-A103-B77487F21554}">
      <dgm:prSet phldrT="[Text]" custT="1"/>
      <dgm:spPr>
        <a:solidFill>
          <a:srgbClr val="A52061"/>
        </a:solidFill>
      </dgm:spPr>
      <dgm:t>
        <a:bodyPr/>
        <a:lstStyle/>
        <a:p>
          <a:endParaRPr lang="en-US" sz="900" dirty="0"/>
        </a:p>
      </dgm:t>
    </dgm:pt>
    <dgm:pt modelId="{8B0F2A99-E07E-418F-ACB0-A90F3F7C23CF}" type="parTrans" cxnId="{9EF42477-3560-479F-93B1-64E83FE9A5E9}">
      <dgm:prSet/>
      <dgm:spPr/>
      <dgm:t>
        <a:bodyPr/>
        <a:lstStyle/>
        <a:p>
          <a:endParaRPr lang="en-US" sz="1600"/>
        </a:p>
      </dgm:t>
    </dgm:pt>
    <dgm:pt modelId="{874A945A-6343-4576-8D6E-DCF168308C47}" type="sibTrans" cxnId="{9EF42477-3560-479F-93B1-64E83FE9A5E9}">
      <dgm:prSet/>
      <dgm:spPr/>
      <dgm:t>
        <a:bodyPr/>
        <a:lstStyle/>
        <a:p>
          <a:endParaRPr lang="en-US" sz="1600"/>
        </a:p>
      </dgm:t>
    </dgm:pt>
    <dgm:pt modelId="{CBD49C30-0536-4C61-9ECA-709F249849BE}">
      <dgm:prSet phldrT="[Text]" custT="1"/>
      <dgm:spPr>
        <a:solidFill>
          <a:srgbClr val="A52061"/>
        </a:solidFill>
      </dgm:spPr>
      <dgm:t>
        <a:bodyPr/>
        <a:lstStyle/>
        <a:p>
          <a:r>
            <a:rPr lang="en-US" sz="900" dirty="0" smtClean="0"/>
            <a:t>Deposit Processing</a:t>
          </a:r>
          <a:endParaRPr lang="en-US" sz="900" dirty="0"/>
        </a:p>
      </dgm:t>
    </dgm:pt>
    <dgm:pt modelId="{A313E73D-84FE-4D9C-AEF2-662197D87B76}" type="parTrans" cxnId="{AB42C6AB-38FD-4E5C-B4F2-E44B60C617FD}">
      <dgm:prSet/>
      <dgm:spPr/>
      <dgm:t>
        <a:bodyPr/>
        <a:lstStyle/>
        <a:p>
          <a:endParaRPr lang="en-US" sz="1600"/>
        </a:p>
      </dgm:t>
    </dgm:pt>
    <dgm:pt modelId="{99342067-7E1A-48E1-9B8A-7E16AD1B1F34}" type="sibTrans" cxnId="{AB42C6AB-38FD-4E5C-B4F2-E44B60C617FD}">
      <dgm:prSet/>
      <dgm:spPr/>
      <dgm:t>
        <a:bodyPr/>
        <a:lstStyle/>
        <a:p>
          <a:endParaRPr lang="en-US" sz="1600"/>
        </a:p>
      </dgm:t>
    </dgm:pt>
    <dgm:pt modelId="{2B615A1F-0305-4116-95D8-7F1D64EE0A05}">
      <dgm:prSet phldrT="[Text]" custT="1"/>
      <dgm:spPr>
        <a:solidFill>
          <a:srgbClr val="A52061"/>
        </a:solidFill>
      </dgm:spPr>
      <dgm:t>
        <a:bodyPr/>
        <a:lstStyle/>
        <a:p>
          <a:r>
            <a:rPr lang="en-US" sz="900" dirty="0" smtClean="0"/>
            <a:t>Java</a:t>
          </a:r>
          <a:endParaRPr lang="en-US" sz="900" dirty="0"/>
        </a:p>
      </dgm:t>
    </dgm:pt>
    <dgm:pt modelId="{AC60929B-A7AA-4D65-959A-6D36D9344CEB}" type="parTrans" cxnId="{71672A8C-E6BB-4248-BE07-EB08EBE8A024}">
      <dgm:prSet/>
      <dgm:spPr/>
      <dgm:t>
        <a:bodyPr/>
        <a:lstStyle/>
        <a:p>
          <a:endParaRPr lang="en-US" sz="1600"/>
        </a:p>
      </dgm:t>
    </dgm:pt>
    <dgm:pt modelId="{EB2264BC-BC53-4F28-B60B-53088EA4AC61}" type="sibTrans" cxnId="{71672A8C-E6BB-4248-BE07-EB08EBE8A024}">
      <dgm:prSet/>
      <dgm:spPr/>
      <dgm:t>
        <a:bodyPr/>
        <a:lstStyle/>
        <a:p>
          <a:endParaRPr lang="en-US" sz="1600"/>
        </a:p>
      </dgm:t>
    </dgm:pt>
    <dgm:pt modelId="{E38EBF73-4DF6-44C4-BD27-95339F415301}">
      <dgm:prSet phldrT="[Text]" custT="1"/>
      <dgm:spPr>
        <a:solidFill>
          <a:srgbClr val="A52061"/>
        </a:solidFill>
      </dgm:spPr>
      <dgm:t>
        <a:bodyPr/>
        <a:lstStyle/>
        <a:p>
          <a:r>
            <a:rPr lang="en-US" sz="900" dirty="0" smtClean="0"/>
            <a:t>Check Imaging</a:t>
          </a:r>
          <a:endParaRPr lang="en-US" sz="900" dirty="0"/>
        </a:p>
      </dgm:t>
    </dgm:pt>
    <dgm:pt modelId="{97F26927-22B5-4BB5-8FE7-6AC0CBDD8CB4}" type="parTrans" cxnId="{5D61D2A8-8F6C-48E7-AF65-D75A874C67C7}">
      <dgm:prSet/>
      <dgm:spPr/>
      <dgm:t>
        <a:bodyPr/>
        <a:lstStyle/>
        <a:p>
          <a:endParaRPr lang="en-US" sz="1600"/>
        </a:p>
      </dgm:t>
    </dgm:pt>
    <dgm:pt modelId="{F00D4F01-FA8A-4721-BD89-2E7FB90ADBEB}" type="sibTrans" cxnId="{5D61D2A8-8F6C-48E7-AF65-D75A874C67C7}">
      <dgm:prSet/>
      <dgm:spPr/>
      <dgm:t>
        <a:bodyPr/>
        <a:lstStyle/>
        <a:p>
          <a:endParaRPr lang="en-US" sz="1600"/>
        </a:p>
      </dgm:t>
    </dgm:pt>
    <dgm:pt modelId="{DE9E4A5F-3A9F-4D4A-969F-C97B086D7CC2}">
      <dgm:prSet phldrT="[Text]" custT="1"/>
      <dgm:spPr>
        <a:solidFill>
          <a:srgbClr val="A52061"/>
        </a:solidFill>
      </dgm:spPr>
      <dgm:t>
        <a:bodyPr/>
        <a:lstStyle/>
        <a:p>
          <a:r>
            <a:rPr lang="en-US" sz="900" dirty="0" smtClean="0"/>
            <a:t>Reconciliation</a:t>
          </a:r>
          <a:endParaRPr lang="en-US" sz="900" dirty="0"/>
        </a:p>
      </dgm:t>
    </dgm:pt>
    <dgm:pt modelId="{C9AF178F-1CBB-4F1F-A032-85D14E7295E6}" type="parTrans" cxnId="{EE8CBEAD-4216-41E4-86B9-637A308AA5BE}">
      <dgm:prSet/>
      <dgm:spPr/>
      <dgm:t>
        <a:bodyPr/>
        <a:lstStyle/>
        <a:p>
          <a:endParaRPr lang="en-US" sz="1600"/>
        </a:p>
      </dgm:t>
    </dgm:pt>
    <dgm:pt modelId="{088D6695-EE78-4C1C-92EE-110278D5D3E7}" type="sibTrans" cxnId="{EE8CBEAD-4216-41E4-86B9-637A308AA5BE}">
      <dgm:prSet/>
      <dgm:spPr/>
      <dgm:t>
        <a:bodyPr/>
        <a:lstStyle/>
        <a:p>
          <a:endParaRPr lang="en-US" sz="1600"/>
        </a:p>
      </dgm:t>
    </dgm:pt>
    <dgm:pt modelId="{9A26447A-7C9D-4A18-BFE5-6ABEEAAE6853}">
      <dgm:prSet phldrT="[Text]" custT="1"/>
      <dgm:spPr>
        <a:solidFill>
          <a:srgbClr val="A52061"/>
        </a:solidFill>
      </dgm:spPr>
      <dgm:t>
        <a:bodyPr/>
        <a:lstStyle/>
        <a:p>
          <a:r>
            <a:rPr lang="en-US" sz="900" dirty="0" smtClean="0"/>
            <a:t>Call Center</a:t>
          </a:r>
          <a:endParaRPr lang="en-US" sz="900" dirty="0"/>
        </a:p>
      </dgm:t>
    </dgm:pt>
    <dgm:pt modelId="{6B952814-920B-4764-98C6-F4107150033F}" type="parTrans" cxnId="{93196B7D-810B-4607-BEA1-00E650902054}">
      <dgm:prSet/>
      <dgm:spPr/>
      <dgm:t>
        <a:bodyPr/>
        <a:lstStyle/>
        <a:p>
          <a:endParaRPr lang="en-US" sz="1600"/>
        </a:p>
      </dgm:t>
    </dgm:pt>
    <dgm:pt modelId="{73D48B60-2EFB-4807-9F23-7DE2FE2C9EF4}" type="sibTrans" cxnId="{93196B7D-810B-4607-BEA1-00E650902054}">
      <dgm:prSet/>
      <dgm:spPr/>
      <dgm:t>
        <a:bodyPr/>
        <a:lstStyle/>
        <a:p>
          <a:endParaRPr lang="en-US" sz="1600"/>
        </a:p>
      </dgm:t>
    </dgm:pt>
    <dgm:pt modelId="{3CF04E3C-17EA-4325-8248-83C7AB348595}">
      <dgm:prSet phldrT="[Text]" custT="1"/>
      <dgm:spPr>
        <a:solidFill>
          <a:srgbClr val="A52061"/>
        </a:solidFill>
      </dgm:spPr>
      <dgm:t>
        <a:bodyPr/>
        <a:lstStyle/>
        <a:p>
          <a:endParaRPr lang="en-US" sz="900" dirty="0"/>
        </a:p>
      </dgm:t>
    </dgm:pt>
    <dgm:pt modelId="{A5A10461-7415-4F91-95F0-39E59AE8A5F8}" type="parTrans" cxnId="{A3B7766A-77F0-4E94-8FEF-3AF29CADB87B}">
      <dgm:prSet/>
      <dgm:spPr/>
      <dgm:t>
        <a:bodyPr/>
        <a:lstStyle/>
        <a:p>
          <a:endParaRPr lang="en-US" sz="1600"/>
        </a:p>
      </dgm:t>
    </dgm:pt>
    <dgm:pt modelId="{7D3A9E48-8A5B-48A1-B88D-426093A093C8}" type="sibTrans" cxnId="{A3B7766A-77F0-4E94-8FEF-3AF29CADB87B}">
      <dgm:prSet/>
      <dgm:spPr/>
      <dgm:t>
        <a:bodyPr/>
        <a:lstStyle/>
        <a:p>
          <a:endParaRPr lang="en-US" sz="1600"/>
        </a:p>
      </dgm:t>
    </dgm:pt>
    <dgm:pt modelId="{351F0DA0-5563-4C82-948E-62AAF519F17C}">
      <dgm:prSet phldrT="[Text]" custT="1"/>
      <dgm:spPr>
        <a:solidFill>
          <a:srgbClr val="041833"/>
        </a:solidFill>
      </dgm:spPr>
      <dgm:t>
        <a:bodyPr/>
        <a:lstStyle/>
        <a:p>
          <a:r>
            <a:rPr lang="en-US" sz="900" dirty="0" err="1" smtClean="0"/>
            <a:t>SmartCloud</a:t>
          </a:r>
          <a:r>
            <a:rPr lang="en-US" sz="900" dirty="0" smtClean="0"/>
            <a:t> Application Performance Monitor (SCAPM)</a:t>
          </a:r>
          <a:endParaRPr lang="en-US" sz="900" dirty="0"/>
        </a:p>
      </dgm:t>
    </dgm:pt>
    <dgm:pt modelId="{E298BB21-FAFA-4BA1-A4DE-B8368C2F3D24}" type="parTrans" cxnId="{5115F8A9-8A47-41CE-932A-45065D2576CB}">
      <dgm:prSet/>
      <dgm:spPr/>
      <dgm:t>
        <a:bodyPr/>
        <a:lstStyle/>
        <a:p>
          <a:endParaRPr lang="en-US" sz="1100"/>
        </a:p>
      </dgm:t>
    </dgm:pt>
    <dgm:pt modelId="{6E11E9AB-24A0-4042-B566-A0F02CB54B5E}" type="sibTrans" cxnId="{5115F8A9-8A47-41CE-932A-45065D2576CB}">
      <dgm:prSet/>
      <dgm:spPr/>
      <dgm:t>
        <a:bodyPr/>
        <a:lstStyle/>
        <a:p>
          <a:endParaRPr lang="en-US" sz="1100"/>
        </a:p>
      </dgm:t>
    </dgm:pt>
    <dgm:pt modelId="{28B4DD5C-E7C7-4965-95C4-F6C75BE59DCA}">
      <dgm:prSet phldrT="[Text]" custT="1"/>
      <dgm:spPr>
        <a:solidFill>
          <a:srgbClr val="041833"/>
        </a:solidFill>
      </dgm:spPr>
      <dgm:t>
        <a:bodyPr/>
        <a:lstStyle/>
        <a:p>
          <a:r>
            <a:rPr lang="en-US" sz="900" dirty="0" smtClean="0"/>
            <a:t>Tivoli Systems Automation for </a:t>
          </a:r>
          <a:r>
            <a:rPr lang="en-US" sz="900" dirty="0" err="1" smtClean="0"/>
            <a:t>Multii</a:t>
          </a:r>
          <a:r>
            <a:rPr lang="en-US" sz="900" dirty="0" smtClean="0"/>
            <a:t>-Platform (TSAMP)</a:t>
          </a:r>
          <a:endParaRPr lang="en-US" sz="900" dirty="0"/>
        </a:p>
      </dgm:t>
    </dgm:pt>
    <dgm:pt modelId="{F8DF1321-8637-4DE8-9E01-EBAF2CB2D035}" type="parTrans" cxnId="{63C97AD8-F7D6-49A4-BDAC-09E9DC749423}">
      <dgm:prSet/>
      <dgm:spPr/>
      <dgm:t>
        <a:bodyPr/>
        <a:lstStyle/>
        <a:p>
          <a:endParaRPr lang="en-US" sz="1100"/>
        </a:p>
      </dgm:t>
    </dgm:pt>
    <dgm:pt modelId="{2F12AA24-6097-42D3-9335-F7DF4890CE2B}" type="sibTrans" cxnId="{63C97AD8-F7D6-49A4-BDAC-09E9DC749423}">
      <dgm:prSet/>
      <dgm:spPr/>
      <dgm:t>
        <a:bodyPr/>
        <a:lstStyle/>
        <a:p>
          <a:endParaRPr lang="en-US" sz="1100"/>
        </a:p>
      </dgm:t>
    </dgm:pt>
    <dgm:pt modelId="{C857B66E-7D37-4971-9CB7-D5912097DB0B}">
      <dgm:prSet phldrT="[Text]" custT="1"/>
      <dgm:spPr>
        <a:solidFill>
          <a:srgbClr val="EA462A"/>
        </a:solidFill>
        <a:ln>
          <a:solidFill>
            <a:srgbClr val="EA462A"/>
          </a:solidFill>
        </a:ln>
      </dgm:spPr>
      <dgm:t>
        <a:bodyPr/>
        <a:lstStyle/>
        <a:p>
          <a:r>
            <a:rPr lang="en-US" sz="900" dirty="0" smtClean="0"/>
            <a:t>Oracle RAC</a:t>
          </a:r>
          <a:endParaRPr lang="en-US" sz="900" dirty="0"/>
        </a:p>
      </dgm:t>
    </dgm:pt>
    <dgm:pt modelId="{6011A1BC-10DE-42C0-8F89-3DC3A844C906}" type="parTrans" cxnId="{C10D1869-1565-48D3-A473-CBFB3877E322}">
      <dgm:prSet/>
      <dgm:spPr/>
      <dgm:t>
        <a:bodyPr/>
        <a:lstStyle/>
        <a:p>
          <a:endParaRPr lang="en-US" sz="1100"/>
        </a:p>
      </dgm:t>
    </dgm:pt>
    <dgm:pt modelId="{402AC479-0AA5-45AE-BCEF-24777CE1C878}" type="sibTrans" cxnId="{C10D1869-1565-48D3-A473-CBFB3877E322}">
      <dgm:prSet/>
      <dgm:spPr/>
      <dgm:t>
        <a:bodyPr/>
        <a:lstStyle/>
        <a:p>
          <a:endParaRPr lang="en-US" sz="1100"/>
        </a:p>
      </dgm:t>
    </dgm:pt>
    <dgm:pt modelId="{9E43BEC4-A029-4054-882B-28A2FE8AD405}">
      <dgm:prSet phldrT="[Text]" custT="1"/>
      <dgm:spPr>
        <a:solidFill>
          <a:srgbClr val="A52061"/>
        </a:solidFill>
      </dgm:spPr>
      <dgm:t>
        <a:bodyPr/>
        <a:lstStyle/>
        <a:p>
          <a:r>
            <a:rPr lang="en-US" sz="900" dirty="0" smtClean="0"/>
            <a:t>And many more…</a:t>
          </a:r>
          <a:endParaRPr lang="en-US" sz="900" dirty="0"/>
        </a:p>
      </dgm:t>
    </dgm:pt>
    <dgm:pt modelId="{57776AF8-4EF3-44B2-8B3B-6586B2AD0F65}" type="parTrans" cxnId="{BF7F59CF-78B2-4C13-AC61-32CB96822F14}">
      <dgm:prSet/>
      <dgm:spPr/>
      <dgm:t>
        <a:bodyPr/>
        <a:lstStyle/>
        <a:p>
          <a:endParaRPr lang="en-US" sz="1100"/>
        </a:p>
      </dgm:t>
    </dgm:pt>
    <dgm:pt modelId="{395C193D-FB3E-4B94-86AF-02DAE2B110A6}" type="sibTrans" cxnId="{BF7F59CF-78B2-4C13-AC61-32CB96822F14}">
      <dgm:prSet/>
      <dgm:spPr/>
      <dgm:t>
        <a:bodyPr/>
        <a:lstStyle/>
        <a:p>
          <a:endParaRPr lang="en-US" sz="1100"/>
        </a:p>
      </dgm:t>
    </dgm:pt>
    <dgm:pt modelId="{4B5AAF66-DD96-4FC0-8BAF-798AD9A3AE05}">
      <dgm:prSet phldrT="[Text]" custT="1"/>
      <dgm:spPr>
        <a:solidFill>
          <a:srgbClr val="451F5C"/>
        </a:solidFill>
        <a:ln>
          <a:solidFill>
            <a:srgbClr val="451F5C"/>
          </a:solidFill>
        </a:ln>
      </dgm:spPr>
      <dgm:t>
        <a:bodyPr/>
        <a:lstStyle/>
        <a:p>
          <a:r>
            <a:rPr lang="en-US" sz="900" dirty="0" smtClean="0"/>
            <a:t>IBM Operational Decision Manager</a:t>
          </a:r>
          <a:endParaRPr lang="en-US" sz="900" dirty="0"/>
        </a:p>
      </dgm:t>
    </dgm:pt>
    <dgm:pt modelId="{AE1EFBF5-A234-4D2B-B7E5-8326DFAA008F}" type="parTrans" cxnId="{48634F5D-566D-4297-A7C1-8187B2B6B903}">
      <dgm:prSet/>
      <dgm:spPr/>
      <dgm:t>
        <a:bodyPr/>
        <a:lstStyle/>
        <a:p>
          <a:endParaRPr lang="en-US" sz="1100"/>
        </a:p>
      </dgm:t>
    </dgm:pt>
    <dgm:pt modelId="{197DCA0B-B201-4681-B3F9-AE1E41C83034}" type="sibTrans" cxnId="{48634F5D-566D-4297-A7C1-8187B2B6B903}">
      <dgm:prSet/>
      <dgm:spPr/>
      <dgm:t>
        <a:bodyPr/>
        <a:lstStyle/>
        <a:p>
          <a:endParaRPr lang="en-US" sz="1100"/>
        </a:p>
      </dgm:t>
    </dgm:pt>
    <dgm:pt modelId="{4E33F0ED-FEE8-4ED1-8F53-7D0EDE6132F4}" type="pres">
      <dgm:prSet presAssocID="{0728AB2D-AC25-4BC5-ADD3-03CB55E420B7}" presName="Name0" presStyleCnt="0">
        <dgm:presLayoutVars>
          <dgm:dir/>
          <dgm:resizeHandles val="exact"/>
        </dgm:presLayoutVars>
      </dgm:prSet>
      <dgm:spPr/>
      <dgm:t>
        <a:bodyPr/>
        <a:lstStyle/>
        <a:p>
          <a:endParaRPr lang="en-US"/>
        </a:p>
      </dgm:t>
    </dgm:pt>
    <dgm:pt modelId="{BAC95FAF-3874-4332-9510-74CED1A96E88}" type="pres">
      <dgm:prSet presAssocID="{7FF46636-F672-47B1-AC91-C8CF2C31EE56}" presName="node" presStyleLbl="node1" presStyleIdx="0" presStyleCnt="5">
        <dgm:presLayoutVars>
          <dgm:bulletEnabled val="1"/>
        </dgm:presLayoutVars>
      </dgm:prSet>
      <dgm:spPr/>
      <dgm:t>
        <a:bodyPr/>
        <a:lstStyle/>
        <a:p>
          <a:endParaRPr lang="en-US"/>
        </a:p>
      </dgm:t>
    </dgm:pt>
    <dgm:pt modelId="{FDA83476-1D8A-4260-95BB-2A7682260FF3}" type="pres">
      <dgm:prSet presAssocID="{4EE5EC41-17CE-4BDF-908F-93B3AB222362}" presName="sibTrans" presStyleCnt="0"/>
      <dgm:spPr/>
    </dgm:pt>
    <dgm:pt modelId="{D9D78E8D-1365-443E-8FAD-1394BE2F03DA}" type="pres">
      <dgm:prSet presAssocID="{E3351617-7159-48C6-90E0-892EF9C5C142}" presName="node" presStyleLbl="node1" presStyleIdx="1" presStyleCnt="5">
        <dgm:presLayoutVars>
          <dgm:bulletEnabled val="1"/>
        </dgm:presLayoutVars>
      </dgm:prSet>
      <dgm:spPr/>
      <dgm:t>
        <a:bodyPr/>
        <a:lstStyle/>
        <a:p>
          <a:endParaRPr lang="en-US"/>
        </a:p>
      </dgm:t>
    </dgm:pt>
    <dgm:pt modelId="{20F50932-60C6-4A30-90DC-DCF3A14D324F}" type="pres">
      <dgm:prSet presAssocID="{7B3887B1-A4A9-45E8-97EE-F47BFF539C5E}" presName="sibTrans" presStyleCnt="0"/>
      <dgm:spPr/>
    </dgm:pt>
    <dgm:pt modelId="{CEBC771A-E761-4ED6-8B9B-245A1970EA3B}" type="pres">
      <dgm:prSet presAssocID="{AB6BFD83-521D-47F9-B3FE-103CFCB69C65}" presName="node" presStyleLbl="node1" presStyleIdx="2" presStyleCnt="5">
        <dgm:presLayoutVars>
          <dgm:bulletEnabled val="1"/>
        </dgm:presLayoutVars>
      </dgm:prSet>
      <dgm:spPr/>
      <dgm:t>
        <a:bodyPr/>
        <a:lstStyle/>
        <a:p>
          <a:endParaRPr lang="en-US"/>
        </a:p>
      </dgm:t>
    </dgm:pt>
    <dgm:pt modelId="{39F5B0BF-C69E-4501-A011-4ACFE4D067B2}" type="pres">
      <dgm:prSet presAssocID="{4E424E52-8BB5-48BD-AB71-522A95EB5CEF}" presName="sibTrans" presStyleCnt="0"/>
      <dgm:spPr/>
    </dgm:pt>
    <dgm:pt modelId="{2D7033C0-D077-4B46-97D5-DBEA488B44ED}" type="pres">
      <dgm:prSet presAssocID="{3A7792C3-25A1-4054-87CC-F0939CB9533C}" presName="node" presStyleLbl="node1" presStyleIdx="3" presStyleCnt="5">
        <dgm:presLayoutVars>
          <dgm:bulletEnabled val="1"/>
        </dgm:presLayoutVars>
      </dgm:prSet>
      <dgm:spPr/>
      <dgm:t>
        <a:bodyPr/>
        <a:lstStyle/>
        <a:p>
          <a:endParaRPr lang="en-US"/>
        </a:p>
      </dgm:t>
    </dgm:pt>
    <dgm:pt modelId="{C69BA5E6-A95C-4F68-B2FF-5261B56C1557}" type="pres">
      <dgm:prSet presAssocID="{1DA7F3DE-DF88-4411-BC1B-FCDFB6D9F0AA}" presName="sibTrans" presStyleCnt="0"/>
      <dgm:spPr/>
    </dgm:pt>
    <dgm:pt modelId="{85C6EE04-6AED-454E-8947-9809AF2EEFBF}" type="pres">
      <dgm:prSet presAssocID="{776A7847-FB3B-4E5C-B0F1-C15CB01D5E5E}" presName="node" presStyleLbl="node1" presStyleIdx="4" presStyleCnt="5">
        <dgm:presLayoutVars>
          <dgm:bulletEnabled val="1"/>
        </dgm:presLayoutVars>
      </dgm:prSet>
      <dgm:spPr/>
      <dgm:t>
        <a:bodyPr/>
        <a:lstStyle/>
        <a:p>
          <a:endParaRPr lang="en-US"/>
        </a:p>
      </dgm:t>
    </dgm:pt>
  </dgm:ptLst>
  <dgm:cxnLst>
    <dgm:cxn modelId="{97F31613-CD7F-48FF-80CF-173CC4B5854C}" srcId="{7FF46636-F672-47B1-AC91-C8CF2C31EE56}" destId="{ABFD5696-F9D9-4EE2-A8F2-D866CB338B34}" srcOrd="9" destOrd="0" parTransId="{6BB4140C-48D0-4FDD-A966-2405A840A532}" sibTransId="{2446389E-086C-4B09-819C-AEBB534920FD}"/>
    <dgm:cxn modelId="{8DE1CD1A-683A-8C48-A9DC-AF39A9842971}" type="presOf" srcId="{3CF04E3C-17EA-4325-8248-83C7AB348595}" destId="{BAC95FAF-3874-4332-9510-74CED1A96E88}" srcOrd="0" destOrd="7" presId="urn:microsoft.com/office/officeart/2005/8/layout/hList6"/>
    <dgm:cxn modelId="{9DDC83E6-3702-1F41-8CD4-8B3C7849816B}" type="presOf" srcId="{2B7D4951-4F04-4616-A638-71737FF1EE89}" destId="{CEBC771A-E761-4ED6-8B9B-245A1970EA3B}" srcOrd="0" destOrd="4" presId="urn:microsoft.com/office/officeart/2005/8/layout/hList6"/>
    <dgm:cxn modelId="{691C57E5-B116-3146-86AE-5A26EA3E2C56}" type="presOf" srcId="{C857B66E-7D37-4971-9CB7-D5912097DB0B}" destId="{2D7033C0-D077-4B46-97D5-DBEA488B44ED}" srcOrd="0" destOrd="3" presId="urn:microsoft.com/office/officeart/2005/8/layout/hList6"/>
    <dgm:cxn modelId="{A2ECAF73-89D7-4D1F-9174-75563C55C661}" srcId="{E3351617-7159-48C6-90E0-892EF9C5C142}" destId="{E6332CC2-08BA-4A75-A64C-5004EECA48D2}" srcOrd="0" destOrd="0" parTransId="{E57BD9B2-5633-4BFE-91DC-EE2A46A33961}" sibTransId="{3318C132-1657-4A49-AC67-0DF914483D33}"/>
    <dgm:cxn modelId="{C10D1869-1565-48D3-A473-CBFB3877E322}" srcId="{3A7792C3-25A1-4054-87CC-F0939CB9533C}" destId="{C857B66E-7D37-4971-9CB7-D5912097DB0B}" srcOrd="2" destOrd="0" parTransId="{6011A1BC-10DE-42C0-8F89-3DC3A844C906}" sibTransId="{402AC479-0AA5-45AE-BCEF-24777CE1C878}"/>
    <dgm:cxn modelId="{931FB9D1-E4AB-DB42-99C9-97CFC3D4008D}" type="presOf" srcId="{9E43BEC4-A029-4054-882B-28A2FE8AD405}" destId="{BAC95FAF-3874-4332-9510-74CED1A96E88}" srcOrd="0" destOrd="6" presId="urn:microsoft.com/office/officeart/2005/8/layout/hList6"/>
    <dgm:cxn modelId="{AD4E15C2-84E7-734A-9580-F4E3FF773E20}" type="presOf" srcId="{E38EBF73-4DF6-44C4-BD27-95339F415301}" destId="{BAC95FAF-3874-4332-9510-74CED1A96E88}" srcOrd="0" destOrd="3" presId="urn:microsoft.com/office/officeart/2005/8/layout/hList6"/>
    <dgm:cxn modelId="{EE8CBEAD-4216-41E4-86B9-637A308AA5BE}" srcId="{7FF46636-F672-47B1-AC91-C8CF2C31EE56}" destId="{DE9E4A5F-3A9F-4D4A-969F-C97B086D7CC2}" srcOrd="3" destOrd="0" parTransId="{C9AF178F-1CBB-4F1F-A032-85D14E7295E6}" sibTransId="{088D6695-EE78-4C1C-92EE-110278D5D3E7}"/>
    <dgm:cxn modelId="{0F6B34A5-7ADB-D145-9DB3-AC16F55F48A3}" type="presOf" srcId="{28B4DD5C-E7C7-4965-95C4-F6C75BE59DCA}" destId="{85C6EE04-6AED-454E-8947-9809AF2EEFBF}" srcOrd="0" destOrd="1" presId="urn:microsoft.com/office/officeart/2005/8/layout/hList6"/>
    <dgm:cxn modelId="{BF7F59CF-78B2-4C13-AC61-32CB96822F14}" srcId="{7FF46636-F672-47B1-AC91-C8CF2C31EE56}" destId="{9E43BEC4-A029-4054-882B-28A2FE8AD405}" srcOrd="5" destOrd="0" parTransId="{57776AF8-4EF3-44B2-8B3B-6586B2AD0F65}" sibTransId="{395C193D-FB3E-4B94-86AF-02DAE2B110A6}"/>
    <dgm:cxn modelId="{91E33454-6344-114E-85FE-9564A938F51F}" type="presOf" srcId="{C325DEE6-A92B-447C-972A-F256EEE8CE80}" destId="{BAC95FAF-3874-4332-9510-74CED1A96E88}" srcOrd="0" destOrd="13" presId="urn:microsoft.com/office/officeart/2005/8/layout/hList6"/>
    <dgm:cxn modelId="{AA043173-0A03-4395-A36D-FA77AF6E4EE0}" srcId="{3A7792C3-25A1-4054-87CC-F0939CB9533C}" destId="{D9FACCC3-EC86-4B90-903E-BF1DA04F1AB5}" srcOrd="0" destOrd="0" parTransId="{28492309-1544-4B01-B4FD-2C47EE78BD5A}" sibTransId="{28A66AB2-07E9-4019-9667-91E9127160F5}"/>
    <dgm:cxn modelId="{5BA91C42-149C-4152-B38C-1E1912F9934A}" srcId="{0728AB2D-AC25-4BC5-ADD3-03CB55E420B7}" destId="{3A7792C3-25A1-4054-87CC-F0939CB9533C}" srcOrd="3" destOrd="0" parTransId="{A17A95BB-ED8F-4E92-9349-CB120BF3D25F}" sibTransId="{1DA7F3DE-DF88-4411-BC1B-FCDFB6D9F0AA}"/>
    <dgm:cxn modelId="{DA281B9F-B0C7-9B40-BED1-7E807354F73A}" type="presOf" srcId="{9FFF71B4-0176-4C7A-9E58-3664C2103418}" destId="{CEBC771A-E761-4ED6-8B9B-245A1970EA3B}" srcOrd="0" destOrd="2" presId="urn:microsoft.com/office/officeart/2005/8/layout/hList6"/>
    <dgm:cxn modelId="{F1AB9170-84DA-6643-BEA0-62DED8C99FC4}" type="presOf" srcId="{249D2088-3C88-4D2F-ADA5-2784A37E1515}" destId="{85C6EE04-6AED-454E-8947-9809AF2EEFBF}" srcOrd="0" destOrd="2" presId="urn:microsoft.com/office/officeart/2005/8/layout/hList6"/>
    <dgm:cxn modelId="{98E47F6E-191F-9245-8A47-A0CEB9073229}" type="presOf" srcId="{4B5AAF66-DD96-4FC0-8BAF-798AD9A3AE05}" destId="{CEBC771A-E761-4ED6-8B9B-245A1970EA3B}" srcOrd="0" destOrd="3" presId="urn:microsoft.com/office/officeart/2005/8/layout/hList6"/>
    <dgm:cxn modelId="{4111AFA3-7C41-6248-B29C-D3B86FD2CDDE}" type="presOf" srcId="{DE9E4A5F-3A9F-4D4A-969F-C97B086D7CC2}" destId="{BAC95FAF-3874-4332-9510-74CED1A96E88}" srcOrd="0" destOrd="4" presId="urn:microsoft.com/office/officeart/2005/8/layout/hList6"/>
    <dgm:cxn modelId="{765F8BD1-0C0A-4645-880A-919C4540E1D1}" srcId="{0728AB2D-AC25-4BC5-ADD3-03CB55E420B7}" destId="{E3351617-7159-48C6-90E0-892EF9C5C142}" srcOrd="1" destOrd="0" parTransId="{8ABF2ADC-D4BA-4341-856A-A50FA905652D}" sibTransId="{7B3887B1-A4A9-45E8-97EE-F47BFF539C5E}"/>
    <dgm:cxn modelId="{F87B9352-E9A3-154E-ACE8-43E931DC0D1E}" type="presOf" srcId="{ABFD5696-F9D9-4EE2-A8F2-D866CB338B34}" destId="{BAC95FAF-3874-4332-9510-74CED1A96E88}" srcOrd="0" destOrd="10" presId="urn:microsoft.com/office/officeart/2005/8/layout/hList6"/>
    <dgm:cxn modelId="{772236AB-9D63-4CE0-BD53-970AC3E52C32}" srcId="{E3351617-7159-48C6-90E0-892EF9C5C142}" destId="{3B9F17A7-61D8-4DBC-AFBC-3147F311FD45}" srcOrd="2" destOrd="0" parTransId="{CF47B7F3-AE83-4F90-ACD2-A8BBC5FD7338}" sibTransId="{75EEDB79-FE03-47A6-B3EC-B88B3DF17D90}"/>
    <dgm:cxn modelId="{A3B7766A-77F0-4E94-8FEF-3AF29CADB87B}" srcId="{7FF46636-F672-47B1-AC91-C8CF2C31EE56}" destId="{3CF04E3C-17EA-4325-8248-83C7AB348595}" srcOrd="6" destOrd="0" parTransId="{A5A10461-7415-4F91-95F0-39E59AE8A5F8}" sibTransId="{7D3A9E48-8A5B-48A1-B88D-426093A093C8}"/>
    <dgm:cxn modelId="{46E4B832-5E30-EC4E-A9B2-D3B43EA889A9}" type="presOf" srcId="{E3351617-7159-48C6-90E0-892EF9C5C142}" destId="{D9D78E8D-1365-443E-8FAD-1394BE2F03DA}" srcOrd="0" destOrd="0" presId="urn:microsoft.com/office/officeart/2005/8/layout/hList6"/>
    <dgm:cxn modelId="{63C97AD8-F7D6-49A4-BDAC-09E9DC749423}" srcId="{776A7847-FB3B-4E5C-B0F1-C15CB01D5E5E}" destId="{28B4DD5C-E7C7-4965-95C4-F6C75BE59DCA}" srcOrd="0" destOrd="0" parTransId="{F8DF1321-8637-4DE8-9E01-EBAF2CB2D035}" sibTransId="{2F12AA24-6097-42D3-9335-F7DF4890CE2B}"/>
    <dgm:cxn modelId="{AF17FE31-497B-9047-A541-29BBA51D066B}" type="presOf" srcId="{E6332CC2-08BA-4A75-A64C-5004EECA48D2}" destId="{D9D78E8D-1365-443E-8FAD-1394BE2F03DA}" srcOrd="0" destOrd="1" presId="urn:microsoft.com/office/officeart/2005/8/layout/hList6"/>
    <dgm:cxn modelId="{391788F6-03D0-EB44-8ABB-3C2C654ED4E3}" type="presOf" srcId="{7FF46636-F672-47B1-AC91-C8CF2C31EE56}" destId="{BAC95FAF-3874-4332-9510-74CED1A96E88}" srcOrd="0" destOrd="0" presId="urn:microsoft.com/office/officeart/2005/8/layout/hList6"/>
    <dgm:cxn modelId="{71672A8C-E6BB-4248-BE07-EB08EBE8A024}" srcId="{7FF46636-F672-47B1-AC91-C8CF2C31EE56}" destId="{2B615A1F-0305-4116-95D8-7F1D64EE0A05}" srcOrd="7" destOrd="0" parTransId="{AC60929B-A7AA-4D65-959A-6D36D9344CEB}" sibTransId="{EB2264BC-BC53-4F28-B60B-53088EA4AC61}"/>
    <dgm:cxn modelId="{45ADD232-1212-E149-A576-EB50BD11FD99}" type="presOf" srcId="{E5CD6FEF-707D-4B90-A3EA-D263CB676B5C}" destId="{BAC95FAF-3874-4332-9510-74CED1A96E88}" srcOrd="0" destOrd="14" presId="urn:microsoft.com/office/officeart/2005/8/layout/hList6"/>
    <dgm:cxn modelId="{3901081E-0C52-854C-80E3-FC565A0BFAAF}" type="presOf" srcId="{3B9F17A7-61D8-4DBC-AFBC-3147F311FD45}" destId="{D9D78E8D-1365-443E-8FAD-1394BE2F03DA}" srcOrd="0" destOrd="3" presId="urn:microsoft.com/office/officeart/2005/8/layout/hList6"/>
    <dgm:cxn modelId="{0A2957E8-DCCB-4194-9F93-E1CA580AFE7B}" srcId="{7FF46636-F672-47B1-AC91-C8CF2C31EE56}" destId="{EF7875DD-3ED7-4D4C-9EDA-474F1E9D8E55}" srcOrd="0" destOrd="0" parTransId="{75A4A899-452C-41B1-BAA6-598B93E35A69}" sibTransId="{12988A30-DD8F-44E0-9543-7B13252D208A}"/>
    <dgm:cxn modelId="{218069FE-564A-BE4F-A516-12429A82A472}" type="presOf" srcId="{3A7792C3-25A1-4054-87CC-F0939CB9533C}" destId="{2D7033C0-D077-4B46-97D5-DBEA488B44ED}" srcOrd="0" destOrd="0" presId="urn:microsoft.com/office/officeart/2005/8/layout/hList6"/>
    <dgm:cxn modelId="{5D61D2A8-8F6C-48E7-AF65-D75A874C67C7}" srcId="{7FF46636-F672-47B1-AC91-C8CF2C31EE56}" destId="{E38EBF73-4DF6-44C4-BD27-95339F415301}" srcOrd="2" destOrd="0" parTransId="{97F26927-22B5-4BB5-8FE7-6AC0CBDD8CB4}" sibTransId="{F00D4F01-FA8A-4721-BD89-2E7FB90ADBEB}"/>
    <dgm:cxn modelId="{FE69491D-5A81-4DEF-89A9-195793D0F1EB}" srcId="{0728AB2D-AC25-4BC5-ADD3-03CB55E420B7}" destId="{AB6BFD83-521D-47F9-B3FE-103CFCB69C65}" srcOrd="2" destOrd="0" parTransId="{BA4EBCF3-147F-48C8-96BE-9E6EBCB5AD8B}" sibTransId="{4E424E52-8BB5-48BD-AB71-522A95EB5CEF}"/>
    <dgm:cxn modelId="{5115F8A9-8A47-41CE-932A-45065D2576CB}" srcId="{776A7847-FB3B-4E5C-B0F1-C15CB01D5E5E}" destId="{351F0DA0-5563-4C82-948E-62AAF519F17C}" srcOrd="2" destOrd="0" parTransId="{E298BB21-FAFA-4BA1-A4DE-B8368C2F3D24}" sibTransId="{6E11E9AB-24A0-4042-B566-A0F02CB54B5E}"/>
    <dgm:cxn modelId="{77BF01F6-6958-5245-956D-E4D2ED161700}" type="presOf" srcId="{458095C3-1CA3-4025-A458-987416DE7977}" destId="{D9D78E8D-1365-443E-8FAD-1394BE2F03DA}" srcOrd="0" destOrd="2" presId="urn:microsoft.com/office/officeart/2005/8/layout/hList6"/>
    <dgm:cxn modelId="{6E73EA9E-1E76-4B6B-B544-E7A1BC89ED87}" srcId="{7FF46636-F672-47B1-AC91-C8CF2C31EE56}" destId="{4949EE00-80A1-43AF-BE47-1B4D9D6FE66B}" srcOrd="8" destOrd="0" parTransId="{F75986E3-8999-4D90-8A6B-BEF6225E9EBE}" sibTransId="{3FE4EEFC-5E17-45E3-BA6A-0E360301B21B}"/>
    <dgm:cxn modelId="{B8AC0305-7B3E-DA47-ACAD-32611EFA8653}" type="presOf" srcId="{2B615A1F-0305-4116-95D8-7F1D64EE0A05}" destId="{BAC95FAF-3874-4332-9510-74CED1A96E88}" srcOrd="0" destOrd="8" presId="urn:microsoft.com/office/officeart/2005/8/layout/hList6"/>
    <dgm:cxn modelId="{CC040E10-4B94-4B4E-BE86-6C18F5E50BAE}" srcId="{7FF46636-F672-47B1-AC91-C8CF2C31EE56}" destId="{6FD97294-EF98-49B8-805E-AB8FDE3D0794}" srcOrd="14" destOrd="0" parTransId="{B6B1B65F-5A82-4053-A822-14A4B8805F83}" sibTransId="{B201C640-1CE4-40F8-B7FB-5A5CBD717E5D}"/>
    <dgm:cxn modelId="{559E7A5C-6B0F-4A4C-AD3C-29DFB32001C3}" type="presOf" srcId="{0898A760-53BD-4D28-8449-45A097930F7D}" destId="{CEBC771A-E761-4ED6-8B9B-245A1970EA3B}" srcOrd="0" destOrd="1" presId="urn:microsoft.com/office/officeart/2005/8/layout/hList6"/>
    <dgm:cxn modelId="{68F0F421-F14B-4799-9994-DDD036111538}" srcId="{AB6BFD83-521D-47F9-B3FE-103CFCB69C65}" destId="{0898A760-53BD-4D28-8449-45A097930F7D}" srcOrd="0" destOrd="0" parTransId="{AE032E65-EA19-4621-97C3-66D798DFE9F2}" sibTransId="{975A203B-D517-4227-A4D5-C44D4485422F}"/>
    <dgm:cxn modelId="{6A84258A-7E80-4F23-BDC2-B51DD009C125}" srcId="{AB6BFD83-521D-47F9-B3FE-103CFCB69C65}" destId="{9FFF71B4-0176-4C7A-9E58-3664C2103418}" srcOrd="1" destOrd="0" parTransId="{4E55F2EA-A736-42DC-B2D8-BDC16E59D6D1}" sibTransId="{7BAF5E25-1402-465C-A583-6864FA533E55}"/>
    <dgm:cxn modelId="{9A71BEBD-6E4F-4008-8AC3-8EFCC68F60D7}" srcId="{E3351617-7159-48C6-90E0-892EF9C5C142}" destId="{458095C3-1CA3-4025-A458-987416DE7977}" srcOrd="1" destOrd="0" parTransId="{D05472ED-4025-47F6-98E5-5275657AAD34}" sibTransId="{0CC9295A-1144-45AB-BF2D-3001931962E0}"/>
    <dgm:cxn modelId="{48634F5D-566D-4297-A7C1-8187B2B6B903}" srcId="{AB6BFD83-521D-47F9-B3FE-103CFCB69C65}" destId="{4B5AAF66-DD96-4FC0-8BAF-798AD9A3AE05}" srcOrd="2" destOrd="0" parTransId="{AE1EFBF5-A234-4D2B-B7E5-8326DFAA008F}" sibTransId="{197DCA0B-B201-4681-B3F9-AE1E41C83034}"/>
    <dgm:cxn modelId="{9A5E86DC-3421-1D4F-875B-1179BA5EABEC}" type="presOf" srcId="{AB6BFD83-521D-47F9-B3FE-103CFCB69C65}" destId="{CEBC771A-E761-4ED6-8B9B-245A1970EA3B}" srcOrd="0" destOrd="0" presId="urn:microsoft.com/office/officeart/2005/8/layout/hList6"/>
    <dgm:cxn modelId="{368F8FC4-71C5-8B40-B93D-D4D3EC2E93F3}" type="presOf" srcId="{44AB9614-B861-4B7C-93DA-9C4F6E76FF70}" destId="{BAC95FAF-3874-4332-9510-74CED1A96E88}" srcOrd="0" destOrd="11" presId="urn:microsoft.com/office/officeart/2005/8/layout/hList6"/>
    <dgm:cxn modelId="{A1EFB0F1-BA60-4580-BCA4-56AB26EBF5B7}" srcId="{0728AB2D-AC25-4BC5-ADD3-03CB55E420B7}" destId="{7FF46636-F672-47B1-AC91-C8CF2C31EE56}" srcOrd="0" destOrd="0" parTransId="{471AF14E-2408-4D8B-9A64-432180955B80}" sibTransId="{4EE5EC41-17CE-4BDF-908F-93B3AB222362}"/>
    <dgm:cxn modelId="{A76E14B7-16CC-456A-8C2A-2E8B436553E0}" srcId="{AB6BFD83-521D-47F9-B3FE-103CFCB69C65}" destId="{2B7D4951-4F04-4616-A638-71737FF1EE89}" srcOrd="3" destOrd="0" parTransId="{C2B9ECB4-8BA3-4AA7-ACB3-FC0BA2049E24}" sibTransId="{D54E281A-EE20-46F2-936D-3DD48FA68722}"/>
    <dgm:cxn modelId="{491B9A76-9563-8141-8C09-002D42E7A292}" type="presOf" srcId="{D9FACCC3-EC86-4B90-903E-BF1DA04F1AB5}" destId="{2D7033C0-D077-4B46-97D5-DBEA488B44ED}" srcOrd="0" destOrd="1" presId="urn:microsoft.com/office/officeart/2005/8/layout/hList6"/>
    <dgm:cxn modelId="{AB42C6AB-38FD-4E5C-B4F2-E44B60C617FD}" srcId="{7FF46636-F672-47B1-AC91-C8CF2C31EE56}" destId="{CBD49C30-0536-4C61-9ECA-709F249849BE}" srcOrd="1" destOrd="0" parTransId="{A313E73D-84FE-4D9C-AEF2-662197D87B76}" sibTransId="{99342067-7E1A-48E1-9B8A-7E16AD1B1F34}"/>
    <dgm:cxn modelId="{FD4D7F2E-2E58-2C4C-A8A9-074AC2F0BA19}" type="presOf" srcId="{EF7875DD-3ED7-4D4C-9EDA-474F1E9D8E55}" destId="{BAC95FAF-3874-4332-9510-74CED1A96E88}" srcOrd="0" destOrd="1" presId="urn:microsoft.com/office/officeart/2005/8/layout/hList6"/>
    <dgm:cxn modelId="{1E84C991-FA92-BE49-893C-5EE62A23E800}" type="presOf" srcId="{CBD49C30-0536-4C61-9ECA-709F249849BE}" destId="{BAC95FAF-3874-4332-9510-74CED1A96E88}" srcOrd="0" destOrd="2" presId="urn:microsoft.com/office/officeart/2005/8/layout/hList6"/>
    <dgm:cxn modelId="{DAF14A64-6A49-AF4F-8491-7DDF8DA8C366}" type="presOf" srcId="{E819FE04-4295-400D-BA88-80159A2B4DA8}" destId="{2D7033C0-D077-4B46-97D5-DBEA488B44ED}" srcOrd="0" destOrd="2" presId="urn:microsoft.com/office/officeart/2005/8/layout/hList6"/>
    <dgm:cxn modelId="{B874888F-767A-ED4A-B738-0ADE5A3FA8DB}" type="presOf" srcId="{9A26447A-7C9D-4A18-BFE5-6ABEEAAE6853}" destId="{BAC95FAF-3874-4332-9510-74CED1A96E88}" srcOrd="0" destOrd="5" presId="urn:microsoft.com/office/officeart/2005/8/layout/hList6"/>
    <dgm:cxn modelId="{93196B7D-810B-4607-BEA1-00E650902054}" srcId="{7FF46636-F672-47B1-AC91-C8CF2C31EE56}" destId="{9A26447A-7C9D-4A18-BFE5-6ABEEAAE6853}" srcOrd="4" destOrd="0" parTransId="{6B952814-920B-4764-98C6-F4107150033F}" sibTransId="{73D48B60-2EFB-4807-9F23-7DE2FE2C9EF4}"/>
    <dgm:cxn modelId="{69ABADAC-6E0E-4345-B211-8EF8A3496DF3}" srcId="{7FF46636-F672-47B1-AC91-C8CF2C31EE56}" destId="{C325DEE6-A92B-447C-972A-F256EEE8CE80}" srcOrd="12" destOrd="0" parTransId="{EFC316A6-6C57-4B4C-A3CA-43D3124820C8}" sibTransId="{4BACC791-F2A2-4950-A7A2-92A3AA8BAEF6}"/>
    <dgm:cxn modelId="{9EF42477-3560-479F-93B1-64E83FE9A5E9}" srcId="{7FF46636-F672-47B1-AC91-C8CF2C31EE56}" destId="{C26845E8-71B3-4846-A103-B77487F21554}" srcOrd="11" destOrd="0" parTransId="{8B0F2A99-E07E-418F-ACB0-A90F3F7C23CF}" sibTransId="{874A945A-6343-4576-8D6E-DCF168308C47}"/>
    <dgm:cxn modelId="{A430869C-D201-CE42-9248-361BC882E81E}" type="presOf" srcId="{776A7847-FB3B-4E5C-B0F1-C15CB01D5E5E}" destId="{85C6EE04-6AED-454E-8947-9809AF2EEFBF}" srcOrd="0" destOrd="0" presId="urn:microsoft.com/office/officeart/2005/8/layout/hList6"/>
    <dgm:cxn modelId="{760FAD76-44DC-48BC-AA58-384FE5F0310B}" srcId="{776A7847-FB3B-4E5C-B0F1-C15CB01D5E5E}" destId="{249D2088-3C88-4D2F-ADA5-2784A37E1515}" srcOrd="1" destOrd="0" parTransId="{A01B517D-4B98-495C-9ED3-873007AF65F4}" sibTransId="{41A89D08-6874-4392-B6E1-DEE286FE7740}"/>
    <dgm:cxn modelId="{10E62AD5-43B1-44F8-914D-8AAC433A0922}" srcId="{0728AB2D-AC25-4BC5-ADD3-03CB55E420B7}" destId="{776A7847-FB3B-4E5C-B0F1-C15CB01D5E5E}" srcOrd="4" destOrd="0" parTransId="{A57EA99B-B10B-42D4-9E83-FDFD19ED4B16}" sibTransId="{EF4857D9-EF9A-460F-ABB5-F9D4AE3F9E8D}"/>
    <dgm:cxn modelId="{B873E8EE-ADEA-4D68-8F9C-6EDCBDE4555A}" srcId="{7FF46636-F672-47B1-AC91-C8CF2C31EE56}" destId="{E5CD6FEF-707D-4B90-A3EA-D263CB676B5C}" srcOrd="13" destOrd="0" parTransId="{386587E8-D429-49EB-9329-EFA0A93EC405}" sibTransId="{42E5D352-AF02-4441-A24A-7F518FDC76F6}"/>
    <dgm:cxn modelId="{A1FB3485-F4D7-3546-959F-94A6DE3925A9}" type="presOf" srcId="{351F0DA0-5563-4C82-948E-62AAF519F17C}" destId="{85C6EE04-6AED-454E-8947-9809AF2EEFBF}" srcOrd="0" destOrd="3" presId="urn:microsoft.com/office/officeart/2005/8/layout/hList6"/>
    <dgm:cxn modelId="{09EFF91C-291A-A441-A540-34C3CACE621D}" type="presOf" srcId="{6FD97294-EF98-49B8-805E-AB8FDE3D0794}" destId="{BAC95FAF-3874-4332-9510-74CED1A96E88}" srcOrd="0" destOrd="15" presId="urn:microsoft.com/office/officeart/2005/8/layout/hList6"/>
    <dgm:cxn modelId="{1409C92F-905A-0041-8E33-E6FE22CEBF3E}" type="presOf" srcId="{0728AB2D-AC25-4BC5-ADD3-03CB55E420B7}" destId="{4E33F0ED-FEE8-4ED1-8F53-7D0EDE6132F4}" srcOrd="0" destOrd="0" presId="urn:microsoft.com/office/officeart/2005/8/layout/hList6"/>
    <dgm:cxn modelId="{4284DC8B-11C6-462F-AC2B-364387A121DB}" srcId="{7FF46636-F672-47B1-AC91-C8CF2C31EE56}" destId="{44AB9614-B861-4B7C-93DA-9C4F6E76FF70}" srcOrd="10" destOrd="0" parTransId="{79C14CF8-2D48-42AA-9A3E-9AD5F87330A2}" sibTransId="{0214FD37-618C-4315-874E-09B200C98411}"/>
    <dgm:cxn modelId="{0B8CE1DE-5584-C141-9178-3D7272293553}" type="presOf" srcId="{C26845E8-71B3-4846-A103-B77487F21554}" destId="{BAC95FAF-3874-4332-9510-74CED1A96E88}" srcOrd="0" destOrd="12" presId="urn:microsoft.com/office/officeart/2005/8/layout/hList6"/>
    <dgm:cxn modelId="{874D21E0-4E78-49AE-A729-27F77314CB70}" srcId="{3A7792C3-25A1-4054-87CC-F0939CB9533C}" destId="{E819FE04-4295-400D-BA88-80159A2B4DA8}" srcOrd="1" destOrd="0" parTransId="{C9DC94EC-A109-4335-8355-3FE183C7958F}" sibTransId="{0A37139A-54EB-4D34-B15C-7BD048550FAC}"/>
    <dgm:cxn modelId="{6EC1D667-D8FB-6A46-A70D-F0F3D75E6DC5}" type="presOf" srcId="{4949EE00-80A1-43AF-BE47-1B4D9D6FE66B}" destId="{BAC95FAF-3874-4332-9510-74CED1A96E88}" srcOrd="0" destOrd="9" presId="urn:microsoft.com/office/officeart/2005/8/layout/hList6"/>
    <dgm:cxn modelId="{5DE220AF-B616-894E-A5A6-F62087B11033}" type="presParOf" srcId="{4E33F0ED-FEE8-4ED1-8F53-7D0EDE6132F4}" destId="{BAC95FAF-3874-4332-9510-74CED1A96E88}" srcOrd="0" destOrd="0" presId="urn:microsoft.com/office/officeart/2005/8/layout/hList6"/>
    <dgm:cxn modelId="{F97237AC-2DB7-EE4E-BEC6-A3A31B77DDA2}" type="presParOf" srcId="{4E33F0ED-FEE8-4ED1-8F53-7D0EDE6132F4}" destId="{FDA83476-1D8A-4260-95BB-2A7682260FF3}" srcOrd="1" destOrd="0" presId="urn:microsoft.com/office/officeart/2005/8/layout/hList6"/>
    <dgm:cxn modelId="{27143DA4-71AF-9C48-874C-F32922A8D4BB}" type="presParOf" srcId="{4E33F0ED-FEE8-4ED1-8F53-7D0EDE6132F4}" destId="{D9D78E8D-1365-443E-8FAD-1394BE2F03DA}" srcOrd="2" destOrd="0" presId="urn:microsoft.com/office/officeart/2005/8/layout/hList6"/>
    <dgm:cxn modelId="{651CB516-A5B8-7544-B340-EDBDC69E9C23}" type="presParOf" srcId="{4E33F0ED-FEE8-4ED1-8F53-7D0EDE6132F4}" destId="{20F50932-60C6-4A30-90DC-DCF3A14D324F}" srcOrd="3" destOrd="0" presId="urn:microsoft.com/office/officeart/2005/8/layout/hList6"/>
    <dgm:cxn modelId="{41A79E43-7314-AD47-A9D3-9318CC53110B}" type="presParOf" srcId="{4E33F0ED-FEE8-4ED1-8F53-7D0EDE6132F4}" destId="{CEBC771A-E761-4ED6-8B9B-245A1970EA3B}" srcOrd="4" destOrd="0" presId="urn:microsoft.com/office/officeart/2005/8/layout/hList6"/>
    <dgm:cxn modelId="{F6E64248-3DF9-9246-96BB-A6D1E87146A2}" type="presParOf" srcId="{4E33F0ED-FEE8-4ED1-8F53-7D0EDE6132F4}" destId="{39F5B0BF-C69E-4501-A011-4ACFE4D067B2}" srcOrd="5" destOrd="0" presId="urn:microsoft.com/office/officeart/2005/8/layout/hList6"/>
    <dgm:cxn modelId="{551D4F90-CC0C-8B49-8AC1-D1FC2EBFDF6E}" type="presParOf" srcId="{4E33F0ED-FEE8-4ED1-8F53-7D0EDE6132F4}" destId="{2D7033C0-D077-4B46-97D5-DBEA488B44ED}" srcOrd="6" destOrd="0" presId="urn:microsoft.com/office/officeart/2005/8/layout/hList6"/>
    <dgm:cxn modelId="{71BC9DD3-6BB5-4040-88D7-8B4430AD6DAC}" type="presParOf" srcId="{4E33F0ED-FEE8-4ED1-8F53-7D0EDE6132F4}" destId="{C69BA5E6-A95C-4F68-B2FF-5261B56C1557}" srcOrd="7" destOrd="0" presId="urn:microsoft.com/office/officeart/2005/8/layout/hList6"/>
    <dgm:cxn modelId="{4A138B99-CC2C-084F-91C7-2FCA28E68383}" type="presParOf" srcId="{4E33F0ED-FEE8-4ED1-8F53-7D0EDE6132F4}" destId="{85C6EE04-6AED-454E-8947-9809AF2EEFBF}" srcOrd="8"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03B5A30-D2B3-4F72-B416-8EE9E4F84694}"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9A22BEBF-7A4F-4D1A-A1AD-0730C00732BE}">
      <dgm:prSet phldrT="[Text]"/>
      <dgm:spPr>
        <a:solidFill>
          <a:srgbClr val="EA462A"/>
        </a:solidFill>
      </dgm:spPr>
      <dgm:t>
        <a:bodyPr/>
        <a:lstStyle/>
        <a:p>
          <a:r>
            <a:rPr lang="en-US" dirty="0" smtClean="0"/>
            <a:t>TMS</a:t>
          </a:r>
          <a:endParaRPr lang="en-US" dirty="0"/>
        </a:p>
      </dgm:t>
    </dgm:pt>
    <dgm:pt modelId="{50E7138A-0EF2-41EC-BD6C-9EC5BFDB4256}" type="parTrans" cxnId="{DF7600E1-4BC6-4962-A8FD-6FEB43C0349A}">
      <dgm:prSet/>
      <dgm:spPr/>
      <dgm:t>
        <a:bodyPr/>
        <a:lstStyle/>
        <a:p>
          <a:endParaRPr lang="en-US"/>
        </a:p>
      </dgm:t>
    </dgm:pt>
    <dgm:pt modelId="{3EC710C0-A4A9-47AA-BED0-EDD72A4D3654}" type="sibTrans" cxnId="{DF7600E1-4BC6-4962-A8FD-6FEB43C0349A}">
      <dgm:prSet/>
      <dgm:spPr/>
      <dgm:t>
        <a:bodyPr/>
        <a:lstStyle/>
        <a:p>
          <a:endParaRPr lang="en-US"/>
        </a:p>
      </dgm:t>
    </dgm:pt>
    <dgm:pt modelId="{326EB135-77B3-4446-9A2F-38A2CDCCB7FC}">
      <dgm:prSet phldrT="[Text]"/>
      <dgm:spPr/>
      <dgm:t>
        <a:bodyPr/>
        <a:lstStyle/>
        <a:p>
          <a:r>
            <a:rPr lang="en-US" dirty="0" smtClean="0"/>
            <a:t>Custom Java </a:t>
          </a:r>
          <a:r>
            <a:rPr lang="en-US" dirty="0" err="1" smtClean="0"/>
            <a:t>Websphere</a:t>
          </a:r>
          <a:r>
            <a:rPr lang="en-US" dirty="0" smtClean="0"/>
            <a:t> App</a:t>
          </a:r>
          <a:endParaRPr lang="en-US" dirty="0"/>
        </a:p>
      </dgm:t>
    </dgm:pt>
    <dgm:pt modelId="{47E54A5D-3461-486F-943F-B7735E6A16ED}" type="parTrans" cxnId="{702C187C-8171-43D3-BCA1-9810C574AB97}">
      <dgm:prSet/>
      <dgm:spPr/>
      <dgm:t>
        <a:bodyPr/>
        <a:lstStyle/>
        <a:p>
          <a:endParaRPr lang="en-US"/>
        </a:p>
      </dgm:t>
    </dgm:pt>
    <dgm:pt modelId="{A2D2EEAB-4EB2-4E55-B566-AE3086EC00F9}" type="sibTrans" cxnId="{702C187C-8171-43D3-BCA1-9810C574AB97}">
      <dgm:prSet/>
      <dgm:spPr/>
      <dgm:t>
        <a:bodyPr/>
        <a:lstStyle/>
        <a:p>
          <a:endParaRPr lang="en-US"/>
        </a:p>
      </dgm:t>
    </dgm:pt>
    <dgm:pt modelId="{A94856C2-1BB3-46D4-A36B-BCA396DFE692}">
      <dgm:prSet phldrT="[Text]"/>
      <dgm:spPr/>
      <dgm:t>
        <a:bodyPr/>
        <a:lstStyle/>
        <a:p>
          <a:r>
            <a:rPr lang="en-US" dirty="0" smtClean="0"/>
            <a:t>20 Million Trans/Day and 450 Trans/Second</a:t>
          </a:r>
          <a:endParaRPr lang="en-US" dirty="0"/>
        </a:p>
      </dgm:t>
    </dgm:pt>
    <dgm:pt modelId="{FE2E5C32-3607-407C-8C4D-19AB356A9E96}" type="parTrans" cxnId="{27488975-DED5-4952-82F4-9644319C082F}">
      <dgm:prSet/>
      <dgm:spPr/>
      <dgm:t>
        <a:bodyPr/>
        <a:lstStyle/>
        <a:p>
          <a:endParaRPr lang="en-US"/>
        </a:p>
      </dgm:t>
    </dgm:pt>
    <dgm:pt modelId="{6C09E757-3BF6-465C-BC69-967CBBE4156E}" type="sibTrans" cxnId="{27488975-DED5-4952-82F4-9644319C082F}">
      <dgm:prSet/>
      <dgm:spPr/>
      <dgm:t>
        <a:bodyPr/>
        <a:lstStyle/>
        <a:p>
          <a:endParaRPr lang="en-US"/>
        </a:p>
      </dgm:t>
    </dgm:pt>
    <dgm:pt modelId="{63741FBA-B43B-4442-B07D-3E59EA628AF2}">
      <dgm:prSet phldrT="[Text]"/>
      <dgm:spPr>
        <a:solidFill>
          <a:srgbClr val="A52061"/>
        </a:solidFill>
      </dgm:spPr>
      <dgm:t>
        <a:bodyPr/>
        <a:lstStyle/>
        <a:p>
          <a:r>
            <a:rPr lang="en-US" dirty="0" err="1" smtClean="0"/>
            <a:t>FileNet</a:t>
          </a:r>
          <a:endParaRPr lang="en-US" dirty="0"/>
        </a:p>
      </dgm:t>
    </dgm:pt>
    <dgm:pt modelId="{378890FC-8932-41D7-9AD9-0319A3321E48}" type="parTrans" cxnId="{95B6E407-79A3-4973-9B2D-F3F89494F25E}">
      <dgm:prSet/>
      <dgm:spPr/>
      <dgm:t>
        <a:bodyPr/>
        <a:lstStyle/>
        <a:p>
          <a:endParaRPr lang="en-US"/>
        </a:p>
      </dgm:t>
    </dgm:pt>
    <dgm:pt modelId="{E5633168-4035-49C0-9805-7DF65FCC8A27}" type="sibTrans" cxnId="{95B6E407-79A3-4973-9B2D-F3F89494F25E}">
      <dgm:prSet/>
      <dgm:spPr/>
      <dgm:t>
        <a:bodyPr/>
        <a:lstStyle/>
        <a:p>
          <a:endParaRPr lang="en-US"/>
        </a:p>
      </dgm:t>
    </dgm:pt>
    <dgm:pt modelId="{3E7750A4-E18F-4156-975C-E00F6FD3FA4D}">
      <dgm:prSet phldrT="[Text]"/>
      <dgm:spPr/>
      <dgm:t>
        <a:bodyPr/>
        <a:lstStyle/>
        <a:p>
          <a:r>
            <a:rPr lang="en-US" dirty="0" smtClean="0"/>
            <a:t>Shared service for the enterprise</a:t>
          </a:r>
          <a:endParaRPr lang="en-US" dirty="0"/>
        </a:p>
      </dgm:t>
    </dgm:pt>
    <dgm:pt modelId="{31ED8FF0-BD0F-4660-B1D4-B6EC658705C7}" type="parTrans" cxnId="{CFA7AD13-6631-4F64-9293-AA6CC0A684BC}">
      <dgm:prSet/>
      <dgm:spPr/>
      <dgm:t>
        <a:bodyPr/>
        <a:lstStyle/>
        <a:p>
          <a:endParaRPr lang="en-US"/>
        </a:p>
      </dgm:t>
    </dgm:pt>
    <dgm:pt modelId="{58B90167-96E3-46E7-8882-2E7C84FAAADA}" type="sibTrans" cxnId="{CFA7AD13-6631-4F64-9293-AA6CC0A684BC}">
      <dgm:prSet/>
      <dgm:spPr/>
      <dgm:t>
        <a:bodyPr/>
        <a:lstStyle/>
        <a:p>
          <a:endParaRPr lang="en-US"/>
        </a:p>
      </dgm:t>
    </dgm:pt>
    <dgm:pt modelId="{FA549CC4-26E8-4FCC-A7AF-830E50BBD791}">
      <dgm:prSet phldrT="[Text]"/>
      <dgm:spPr/>
      <dgm:t>
        <a:bodyPr/>
        <a:lstStyle/>
        <a:p>
          <a:r>
            <a:rPr lang="en-US" dirty="0" smtClean="0"/>
            <a:t>Adding </a:t>
          </a:r>
          <a:r>
            <a:rPr lang="en-US" dirty="0" err="1" smtClean="0"/>
            <a:t>FileNet</a:t>
          </a:r>
          <a:r>
            <a:rPr lang="en-US" dirty="0" smtClean="0"/>
            <a:t> applications as business projects</a:t>
          </a:r>
          <a:endParaRPr lang="en-US" dirty="0"/>
        </a:p>
      </dgm:t>
    </dgm:pt>
    <dgm:pt modelId="{7DF8B213-83B0-4A75-A0E7-56D800E9E93F}" type="parTrans" cxnId="{F0198F2C-6456-4E98-A989-CE1672850876}">
      <dgm:prSet/>
      <dgm:spPr/>
      <dgm:t>
        <a:bodyPr/>
        <a:lstStyle/>
        <a:p>
          <a:endParaRPr lang="en-US"/>
        </a:p>
      </dgm:t>
    </dgm:pt>
    <dgm:pt modelId="{A8C2C347-65E8-4AB4-8BAB-82F27E1C3D15}" type="sibTrans" cxnId="{F0198F2C-6456-4E98-A989-CE1672850876}">
      <dgm:prSet/>
      <dgm:spPr/>
      <dgm:t>
        <a:bodyPr/>
        <a:lstStyle/>
        <a:p>
          <a:endParaRPr lang="en-US"/>
        </a:p>
      </dgm:t>
    </dgm:pt>
    <dgm:pt modelId="{53117298-55CC-47B5-948A-19C4516EF0CD}">
      <dgm:prSet phldrT="[Text]"/>
      <dgm:spPr>
        <a:solidFill>
          <a:srgbClr val="451F5C"/>
        </a:solidFill>
      </dgm:spPr>
      <dgm:t>
        <a:bodyPr/>
        <a:lstStyle/>
        <a:p>
          <a:r>
            <a:rPr lang="en-US" dirty="0" smtClean="0"/>
            <a:t>IBM Integration Bus (IIB)</a:t>
          </a:r>
          <a:endParaRPr lang="en-US" dirty="0"/>
        </a:p>
      </dgm:t>
    </dgm:pt>
    <dgm:pt modelId="{4570E7CC-C0D6-4671-81BB-0BDFAB79EE17}" type="parTrans" cxnId="{70F15B19-1D05-4E20-A9D1-98C0C0F213C6}">
      <dgm:prSet/>
      <dgm:spPr/>
      <dgm:t>
        <a:bodyPr/>
        <a:lstStyle/>
        <a:p>
          <a:endParaRPr lang="en-US"/>
        </a:p>
      </dgm:t>
    </dgm:pt>
    <dgm:pt modelId="{61C3A87E-4577-4830-B8AE-A8E1435AB36B}" type="sibTrans" cxnId="{70F15B19-1D05-4E20-A9D1-98C0C0F213C6}">
      <dgm:prSet/>
      <dgm:spPr/>
      <dgm:t>
        <a:bodyPr/>
        <a:lstStyle/>
        <a:p>
          <a:endParaRPr lang="en-US"/>
        </a:p>
      </dgm:t>
    </dgm:pt>
    <dgm:pt modelId="{90CC62AF-1F55-4901-AC49-EC28EBB21287}">
      <dgm:prSet phldrT="[Text]"/>
      <dgm:spPr/>
      <dgm:t>
        <a:bodyPr/>
        <a:lstStyle/>
        <a:p>
          <a:r>
            <a:rPr lang="en-US" dirty="0" smtClean="0"/>
            <a:t>Converted from Windows / x86 </a:t>
          </a:r>
          <a:endParaRPr lang="en-US" dirty="0"/>
        </a:p>
      </dgm:t>
    </dgm:pt>
    <dgm:pt modelId="{B56B09CB-7462-4E3A-9A2B-DEB2DD30E259}" type="parTrans" cxnId="{4BC5C2A8-6E4F-4094-8FFC-3F49903FA45B}">
      <dgm:prSet/>
      <dgm:spPr/>
      <dgm:t>
        <a:bodyPr/>
        <a:lstStyle/>
        <a:p>
          <a:endParaRPr lang="en-US"/>
        </a:p>
      </dgm:t>
    </dgm:pt>
    <dgm:pt modelId="{5B90B1CE-8AB1-4EB3-8787-0A7AD6B94199}" type="sibTrans" cxnId="{4BC5C2A8-6E4F-4094-8FFC-3F49903FA45B}">
      <dgm:prSet/>
      <dgm:spPr/>
      <dgm:t>
        <a:bodyPr/>
        <a:lstStyle/>
        <a:p>
          <a:endParaRPr lang="en-US"/>
        </a:p>
      </dgm:t>
    </dgm:pt>
    <dgm:pt modelId="{073081C9-DD7E-4108-882F-FC5BE6C79573}">
      <dgm:prSet phldrT="[Text]"/>
      <dgm:spPr/>
      <dgm:t>
        <a:bodyPr/>
        <a:lstStyle/>
        <a:p>
          <a:r>
            <a:rPr lang="en-US" dirty="0" smtClean="0"/>
            <a:t>Processing over 285 million messages per month</a:t>
          </a:r>
          <a:endParaRPr lang="en-US" dirty="0"/>
        </a:p>
      </dgm:t>
    </dgm:pt>
    <dgm:pt modelId="{26E0A6D4-75E4-4C2D-88DC-B2291C480B44}" type="parTrans" cxnId="{65C3C593-9405-4DF7-A0C0-56504688404B}">
      <dgm:prSet/>
      <dgm:spPr/>
      <dgm:t>
        <a:bodyPr/>
        <a:lstStyle/>
        <a:p>
          <a:endParaRPr lang="en-US"/>
        </a:p>
      </dgm:t>
    </dgm:pt>
    <dgm:pt modelId="{01933F72-4B58-4F67-A6EB-CF3CFB2321B6}" type="sibTrans" cxnId="{65C3C593-9405-4DF7-A0C0-56504688404B}">
      <dgm:prSet/>
      <dgm:spPr/>
      <dgm:t>
        <a:bodyPr/>
        <a:lstStyle/>
        <a:p>
          <a:endParaRPr lang="en-US"/>
        </a:p>
      </dgm:t>
    </dgm:pt>
    <dgm:pt modelId="{53E15E14-C2F6-4FEC-805E-9C5D16122928}">
      <dgm:prSet phldrT="[Text]"/>
      <dgm:spPr/>
      <dgm:t>
        <a:bodyPr/>
        <a:lstStyle/>
        <a:p>
          <a:r>
            <a:rPr lang="en-US" dirty="0" smtClean="0"/>
            <a:t>In production since 2005</a:t>
          </a:r>
          <a:endParaRPr lang="en-US" dirty="0"/>
        </a:p>
      </dgm:t>
    </dgm:pt>
    <dgm:pt modelId="{34356F8E-0557-4275-9E63-D50C6AA03027}" type="parTrans" cxnId="{2408BA6A-C0BE-441C-80BD-1150C191AC75}">
      <dgm:prSet/>
      <dgm:spPr/>
      <dgm:t>
        <a:bodyPr/>
        <a:lstStyle/>
        <a:p>
          <a:endParaRPr lang="en-US"/>
        </a:p>
      </dgm:t>
    </dgm:pt>
    <dgm:pt modelId="{8E0472A2-7AFF-4650-9A7F-FF4F14A0B350}" type="sibTrans" cxnId="{2408BA6A-C0BE-441C-80BD-1150C191AC75}">
      <dgm:prSet/>
      <dgm:spPr/>
      <dgm:t>
        <a:bodyPr/>
        <a:lstStyle/>
        <a:p>
          <a:endParaRPr lang="en-US"/>
        </a:p>
      </dgm:t>
    </dgm:pt>
    <dgm:pt modelId="{75426229-361D-438B-BEAF-ABB0C92083D5}">
      <dgm:prSet phldrT="[Text]"/>
      <dgm:spPr/>
      <dgm:t>
        <a:bodyPr/>
        <a:lstStyle/>
        <a:p>
          <a:r>
            <a:rPr lang="en-US" dirty="0" smtClean="0"/>
            <a:t>In production since 2013</a:t>
          </a:r>
          <a:endParaRPr lang="en-US" dirty="0"/>
        </a:p>
      </dgm:t>
    </dgm:pt>
    <dgm:pt modelId="{0100EF49-7C9D-4D07-B484-F3EE472CEBEB}" type="parTrans" cxnId="{1B3F32C1-0C83-4C9A-8C79-0711909D57FC}">
      <dgm:prSet/>
      <dgm:spPr/>
      <dgm:t>
        <a:bodyPr/>
        <a:lstStyle/>
        <a:p>
          <a:endParaRPr lang="en-US"/>
        </a:p>
      </dgm:t>
    </dgm:pt>
    <dgm:pt modelId="{9CA297E1-C694-4DD5-9416-7B64CC78F59C}" type="sibTrans" cxnId="{1B3F32C1-0C83-4C9A-8C79-0711909D57FC}">
      <dgm:prSet/>
      <dgm:spPr/>
      <dgm:t>
        <a:bodyPr/>
        <a:lstStyle/>
        <a:p>
          <a:endParaRPr lang="en-US"/>
        </a:p>
      </dgm:t>
    </dgm:pt>
    <dgm:pt modelId="{F31DA8F3-1891-4B75-92C4-90F91EE47502}">
      <dgm:prSet phldrT="[Text]"/>
      <dgm:spPr/>
      <dgm:t>
        <a:bodyPr/>
        <a:lstStyle/>
        <a:p>
          <a:r>
            <a:rPr lang="en-US" dirty="0" smtClean="0"/>
            <a:t>Moved all AIX IIB to </a:t>
          </a:r>
          <a:r>
            <a:rPr lang="en-US" dirty="0" err="1" smtClean="0"/>
            <a:t>zLinux</a:t>
          </a:r>
          <a:r>
            <a:rPr lang="en-US" dirty="0" smtClean="0"/>
            <a:t> in 2012</a:t>
          </a:r>
          <a:endParaRPr lang="en-US" dirty="0"/>
        </a:p>
      </dgm:t>
    </dgm:pt>
    <dgm:pt modelId="{D8ACEFB9-4BD7-4436-BB5A-E215B4FAB65E}" type="parTrans" cxnId="{1D92D819-DCCE-41EB-8BC8-FEB30A40E674}">
      <dgm:prSet/>
      <dgm:spPr/>
      <dgm:t>
        <a:bodyPr/>
        <a:lstStyle/>
        <a:p>
          <a:endParaRPr lang="en-US"/>
        </a:p>
      </dgm:t>
    </dgm:pt>
    <dgm:pt modelId="{AC41ABEE-54F8-490A-821C-A8F4A56A3D4B}" type="sibTrans" cxnId="{1D92D819-DCCE-41EB-8BC8-FEB30A40E674}">
      <dgm:prSet/>
      <dgm:spPr/>
      <dgm:t>
        <a:bodyPr/>
        <a:lstStyle/>
        <a:p>
          <a:endParaRPr lang="en-US"/>
        </a:p>
      </dgm:t>
    </dgm:pt>
    <dgm:pt modelId="{78ADB99B-7F2B-42D5-9862-0B5398C99597}">
      <dgm:prSet phldrT="[Text]"/>
      <dgm:spPr/>
      <dgm:t>
        <a:bodyPr/>
        <a:lstStyle/>
        <a:p>
          <a:r>
            <a:rPr lang="en-US" dirty="0" smtClean="0"/>
            <a:t>In production since 2009</a:t>
          </a:r>
          <a:endParaRPr lang="en-US" dirty="0"/>
        </a:p>
      </dgm:t>
    </dgm:pt>
    <dgm:pt modelId="{211F221A-32B3-4D4A-9819-F08437A0D8CC}" type="parTrans" cxnId="{D375C6DD-1AE9-487D-A7FE-4BA689920CCC}">
      <dgm:prSet/>
      <dgm:spPr/>
      <dgm:t>
        <a:bodyPr/>
        <a:lstStyle/>
        <a:p>
          <a:endParaRPr lang="en-US"/>
        </a:p>
      </dgm:t>
    </dgm:pt>
    <dgm:pt modelId="{33D82147-4633-485B-B4B5-49D32D0710F3}" type="sibTrans" cxnId="{D375C6DD-1AE9-487D-A7FE-4BA689920CCC}">
      <dgm:prSet/>
      <dgm:spPr/>
      <dgm:t>
        <a:bodyPr/>
        <a:lstStyle/>
        <a:p>
          <a:endParaRPr lang="en-US"/>
        </a:p>
      </dgm:t>
    </dgm:pt>
    <dgm:pt modelId="{CA123728-DB8F-4347-BD87-1EE54516D6FD}">
      <dgm:prSet phldrT="[Text]"/>
      <dgm:spPr/>
      <dgm:t>
        <a:bodyPr/>
        <a:lstStyle/>
        <a:p>
          <a:r>
            <a:rPr lang="en-US" dirty="0" smtClean="0"/>
            <a:t>Mission critical processing ATM and Teller Deposits</a:t>
          </a:r>
          <a:endParaRPr lang="en-US" dirty="0"/>
        </a:p>
      </dgm:t>
    </dgm:pt>
    <dgm:pt modelId="{0449B80B-7437-459B-B548-0E89CA8D1280}" type="parTrans" cxnId="{653F8DB8-3C42-4567-93FD-A888F41D41C7}">
      <dgm:prSet/>
      <dgm:spPr/>
      <dgm:t>
        <a:bodyPr/>
        <a:lstStyle/>
        <a:p>
          <a:endParaRPr lang="en-US"/>
        </a:p>
      </dgm:t>
    </dgm:pt>
    <dgm:pt modelId="{EA9FE1FF-98AF-4AD9-9646-46AED78DCEBE}" type="sibTrans" cxnId="{653F8DB8-3C42-4567-93FD-A888F41D41C7}">
      <dgm:prSet/>
      <dgm:spPr/>
      <dgm:t>
        <a:bodyPr/>
        <a:lstStyle/>
        <a:p>
          <a:endParaRPr lang="en-US"/>
        </a:p>
      </dgm:t>
    </dgm:pt>
    <dgm:pt modelId="{39B0C73B-4A1E-40DD-8B57-097112C89D21}" type="pres">
      <dgm:prSet presAssocID="{403B5A30-D2B3-4F72-B416-8EE9E4F84694}" presName="Name0" presStyleCnt="0">
        <dgm:presLayoutVars>
          <dgm:dir/>
          <dgm:animLvl val="lvl"/>
          <dgm:resizeHandles val="exact"/>
        </dgm:presLayoutVars>
      </dgm:prSet>
      <dgm:spPr/>
      <dgm:t>
        <a:bodyPr/>
        <a:lstStyle/>
        <a:p>
          <a:endParaRPr lang="en-US"/>
        </a:p>
      </dgm:t>
    </dgm:pt>
    <dgm:pt modelId="{A37390DA-A4BA-4AB5-8080-524EF68417CB}" type="pres">
      <dgm:prSet presAssocID="{9A22BEBF-7A4F-4D1A-A1AD-0730C00732BE}" presName="linNode" presStyleCnt="0"/>
      <dgm:spPr/>
    </dgm:pt>
    <dgm:pt modelId="{7BF8C98B-0D7C-4CD2-874D-426B8E8929B8}" type="pres">
      <dgm:prSet presAssocID="{9A22BEBF-7A4F-4D1A-A1AD-0730C00732BE}" presName="parentText" presStyleLbl="node1" presStyleIdx="0" presStyleCnt="3">
        <dgm:presLayoutVars>
          <dgm:chMax val="1"/>
          <dgm:bulletEnabled val="1"/>
        </dgm:presLayoutVars>
      </dgm:prSet>
      <dgm:spPr/>
      <dgm:t>
        <a:bodyPr/>
        <a:lstStyle/>
        <a:p>
          <a:endParaRPr lang="en-US"/>
        </a:p>
      </dgm:t>
    </dgm:pt>
    <dgm:pt modelId="{17EF51D5-9A4A-4D05-A273-0B29A9C4CD1A}" type="pres">
      <dgm:prSet presAssocID="{9A22BEBF-7A4F-4D1A-A1AD-0730C00732BE}" presName="descendantText" presStyleLbl="alignAccFollowNode1" presStyleIdx="0" presStyleCnt="3">
        <dgm:presLayoutVars>
          <dgm:bulletEnabled val="1"/>
        </dgm:presLayoutVars>
      </dgm:prSet>
      <dgm:spPr/>
      <dgm:t>
        <a:bodyPr/>
        <a:lstStyle/>
        <a:p>
          <a:endParaRPr lang="en-US"/>
        </a:p>
      </dgm:t>
    </dgm:pt>
    <dgm:pt modelId="{A44D9FAD-FB7C-49B7-8857-C35E915BDA85}" type="pres">
      <dgm:prSet presAssocID="{3EC710C0-A4A9-47AA-BED0-EDD72A4D3654}" presName="sp" presStyleCnt="0"/>
      <dgm:spPr/>
    </dgm:pt>
    <dgm:pt modelId="{5E35C474-5CCB-4DAB-82A9-9FBE791AE55C}" type="pres">
      <dgm:prSet presAssocID="{63741FBA-B43B-4442-B07D-3E59EA628AF2}" presName="linNode" presStyleCnt="0"/>
      <dgm:spPr/>
    </dgm:pt>
    <dgm:pt modelId="{DA0F537C-0F8B-4F70-83DD-886F4C8AA169}" type="pres">
      <dgm:prSet presAssocID="{63741FBA-B43B-4442-B07D-3E59EA628AF2}" presName="parentText" presStyleLbl="node1" presStyleIdx="1" presStyleCnt="3">
        <dgm:presLayoutVars>
          <dgm:chMax val="1"/>
          <dgm:bulletEnabled val="1"/>
        </dgm:presLayoutVars>
      </dgm:prSet>
      <dgm:spPr/>
      <dgm:t>
        <a:bodyPr/>
        <a:lstStyle/>
        <a:p>
          <a:endParaRPr lang="en-US"/>
        </a:p>
      </dgm:t>
    </dgm:pt>
    <dgm:pt modelId="{BCD4AB49-5C01-456F-9F42-DCB0ECB3F3AD}" type="pres">
      <dgm:prSet presAssocID="{63741FBA-B43B-4442-B07D-3E59EA628AF2}" presName="descendantText" presStyleLbl="alignAccFollowNode1" presStyleIdx="1" presStyleCnt="3">
        <dgm:presLayoutVars>
          <dgm:bulletEnabled val="1"/>
        </dgm:presLayoutVars>
      </dgm:prSet>
      <dgm:spPr/>
      <dgm:t>
        <a:bodyPr/>
        <a:lstStyle/>
        <a:p>
          <a:endParaRPr lang="en-US"/>
        </a:p>
      </dgm:t>
    </dgm:pt>
    <dgm:pt modelId="{636B513A-35FE-4111-8C0B-2DBE42BFCA2C}" type="pres">
      <dgm:prSet presAssocID="{E5633168-4035-49C0-9805-7DF65FCC8A27}" presName="sp" presStyleCnt="0"/>
      <dgm:spPr/>
    </dgm:pt>
    <dgm:pt modelId="{5BBC25CB-B804-4FE3-B041-A703D907874B}" type="pres">
      <dgm:prSet presAssocID="{53117298-55CC-47B5-948A-19C4516EF0CD}" presName="linNode" presStyleCnt="0"/>
      <dgm:spPr/>
    </dgm:pt>
    <dgm:pt modelId="{E1EBE1E2-FCF2-4823-B982-F47B9B95AFBD}" type="pres">
      <dgm:prSet presAssocID="{53117298-55CC-47B5-948A-19C4516EF0CD}" presName="parentText" presStyleLbl="node1" presStyleIdx="2" presStyleCnt="3">
        <dgm:presLayoutVars>
          <dgm:chMax val="1"/>
          <dgm:bulletEnabled val="1"/>
        </dgm:presLayoutVars>
      </dgm:prSet>
      <dgm:spPr/>
      <dgm:t>
        <a:bodyPr/>
        <a:lstStyle/>
        <a:p>
          <a:endParaRPr lang="en-US"/>
        </a:p>
      </dgm:t>
    </dgm:pt>
    <dgm:pt modelId="{0BA07519-C9B2-4A89-80D7-F2A902BF80BD}" type="pres">
      <dgm:prSet presAssocID="{53117298-55CC-47B5-948A-19C4516EF0CD}" presName="descendantText" presStyleLbl="alignAccFollowNode1" presStyleIdx="2" presStyleCnt="3">
        <dgm:presLayoutVars>
          <dgm:bulletEnabled val="1"/>
        </dgm:presLayoutVars>
      </dgm:prSet>
      <dgm:spPr/>
      <dgm:t>
        <a:bodyPr/>
        <a:lstStyle/>
        <a:p>
          <a:endParaRPr lang="en-US"/>
        </a:p>
      </dgm:t>
    </dgm:pt>
  </dgm:ptLst>
  <dgm:cxnLst>
    <dgm:cxn modelId="{135C9527-26ED-BF4E-A7CA-1BD9AD5DBC4F}" type="presOf" srcId="{3E7750A4-E18F-4156-975C-E00F6FD3FA4D}" destId="{BCD4AB49-5C01-456F-9F42-DCB0ECB3F3AD}" srcOrd="0" destOrd="0" presId="urn:microsoft.com/office/officeart/2005/8/layout/vList5"/>
    <dgm:cxn modelId="{1B3F32C1-0C83-4C9A-8C79-0711909D57FC}" srcId="{63741FBA-B43B-4442-B07D-3E59EA628AF2}" destId="{75426229-361D-438B-BEAF-ABB0C92083D5}" srcOrd="2" destOrd="0" parTransId="{0100EF49-7C9D-4D07-B484-F3EE472CEBEB}" sibTransId="{9CA297E1-C694-4DD5-9416-7B64CC78F59C}"/>
    <dgm:cxn modelId="{702C187C-8171-43D3-BCA1-9810C574AB97}" srcId="{9A22BEBF-7A4F-4D1A-A1AD-0730C00732BE}" destId="{326EB135-77B3-4446-9A2F-38A2CDCCB7FC}" srcOrd="0" destOrd="0" parTransId="{47E54A5D-3461-486F-943F-B7735E6A16ED}" sibTransId="{A2D2EEAB-4EB2-4E55-B566-AE3086EC00F9}"/>
    <dgm:cxn modelId="{F0198F2C-6456-4E98-A989-CE1672850876}" srcId="{63741FBA-B43B-4442-B07D-3E59EA628AF2}" destId="{FA549CC4-26E8-4FCC-A7AF-830E50BBD791}" srcOrd="1" destOrd="0" parTransId="{7DF8B213-83B0-4A75-A0E7-56D800E9E93F}" sibTransId="{A8C2C347-65E8-4AB4-8BAB-82F27E1C3D15}"/>
    <dgm:cxn modelId="{4BC5C2A8-6E4F-4094-8FFC-3F49903FA45B}" srcId="{53117298-55CC-47B5-948A-19C4516EF0CD}" destId="{90CC62AF-1F55-4901-AC49-EC28EBB21287}" srcOrd="0" destOrd="0" parTransId="{B56B09CB-7462-4E3A-9A2B-DEB2DD30E259}" sibTransId="{5B90B1CE-8AB1-4EB3-8787-0A7AD6B94199}"/>
    <dgm:cxn modelId="{05175253-A04D-B843-A608-1813136D14FB}" type="presOf" srcId="{53E15E14-C2F6-4FEC-805E-9C5D16122928}" destId="{17EF51D5-9A4A-4D05-A273-0B29A9C4CD1A}" srcOrd="0" destOrd="3" presId="urn:microsoft.com/office/officeart/2005/8/layout/vList5"/>
    <dgm:cxn modelId="{77CC966B-E813-0E49-BA5F-EB70114FC5D0}" type="presOf" srcId="{403B5A30-D2B3-4F72-B416-8EE9E4F84694}" destId="{39B0C73B-4A1E-40DD-8B57-097112C89D21}" srcOrd="0" destOrd="0" presId="urn:microsoft.com/office/officeart/2005/8/layout/vList5"/>
    <dgm:cxn modelId="{5B144775-14F5-6A40-AD51-CDAE7375C288}" type="presOf" srcId="{CA123728-DB8F-4347-BD87-1EE54516D6FD}" destId="{17EF51D5-9A4A-4D05-A273-0B29A9C4CD1A}" srcOrd="0" destOrd="1" presId="urn:microsoft.com/office/officeart/2005/8/layout/vList5"/>
    <dgm:cxn modelId="{CFA7AD13-6631-4F64-9293-AA6CC0A684BC}" srcId="{63741FBA-B43B-4442-B07D-3E59EA628AF2}" destId="{3E7750A4-E18F-4156-975C-E00F6FD3FA4D}" srcOrd="0" destOrd="0" parTransId="{31ED8FF0-BD0F-4660-B1D4-B6EC658705C7}" sibTransId="{58B90167-96E3-46E7-8882-2E7C84FAAADA}"/>
    <dgm:cxn modelId="{FEB64A5F-CB2A-CD45-959E-B1F9572F2668}" type="presOf" srcId="{9A22BEBF-7A4F-4D1A-A1AD-0730C00732BE}" destId="{7BF8C98B-0D7C-4CD2-874D-426B8E8929B8}" srcOrd="0" destOrd="0" presId="urn:microsoft.com/office/officeart/2005/8/layout/vList5"/>
    <dgm:cxn modelId="{23EFB201-3289-0C4B-89E3-6D860CBC0C6C}" type="presOf" srcId="{F31DA8F3-1891-4B75-92C4-90F91EE47502}" destId="{0BA07519-C9B2-4A89-80D7-F2A902BF80BD}" srcOrd="0" destOrd="1" presId="urn:microsoft.com/office/officeart/2005/8/layout/vList5"/>
    <dgm:cxn modelId="{11608E8F-F29C-F04E-B85A-D0D086571D52}" type="presOf" srcId="{78ADB99B-7F2B-42D5-9862-0B5398C99597}" destId="{0BA07519-C9B2-4A89-80D7-F2A902BF80BD}" srcOrd="0" destOrd="3" presId="urn:microsoft.com/office/officeart/2005/8/layout/vList5"/>
    <dgm:cxn modelId="{06CE1B4A-829F-6D44-A631-56B4385FE9CA}" type="presOf" srcId="{90CC62AF-1F55-4901-AC49-EC28EBB21287}" destId="{0BA07519-C9B2-4A89-80D7-F2A902BF80BD}" srcOrd="0" destOrd="0" presId="urn:microsoft.com/office/officeart/2005/8/layout/vList5"/>
    <dgm:cxn modelId="{4F1CF6DA-A7BE-B14E-9A07-F42239D5A71A}" type="presOf" srcId="{53117298-55CC-47B5-948A-19C4516EF0CD}" destId="{E1EBE1E2-FCF2-4823-B982-F47B9B95AFBD}" srcOrd="0" destOrd="0" presId="urn:microsoft.com/office/officeart/2005/8/layout/vList5"/>
    <dgm:cxn modelId="{D375C6DD-1AE9-487D-A7FE-4BA689920CCC}" srcId="{53117298-55CC-47B5-948A-19C4516EF0CD}" destId="{78ADB99B-7F2B-42D5-9862-0B5398C99597}" srcOrd="3" destOrd="0" parTransId="{211F221A-32B3-4D4A-9819-F08437A0D8CC}" sibTransId="{33D82147-4633-485B-B4B5-49D32D0710F3}"/>
    <dgm:cxn modelId="{65C3C593-9405-4DF7-A0C0-56504688404B}" srcId="{53117298-55CC-47B5-948A-19C4516EF0CD}" destId="{073081C9-DD7E-4108-882F-FC5BE6C79573}" srcOrd="2" destOrd="0" parTransId="{26E0A6D4-75E4-4C2D-88DC-B2291C480B44}" sibTransId="{01933F72-4B58-4F67-A6EB-CF3CFB2321B6}"/>
    <dgm:cxn modelId="{B6589D46-3C9A-6845-AC5A-B2C1FFF352C6}" type="presOf" srcId="{A94856C2-1BB3-46D4-A36B-BCA396DFE692}" destId="{17EF51D5-9A4A-4D05-A273-0B29A9C4CD1A}" srcOrd="0" destOrd="2" presId="urn:microsoft.com/office/officeart/2005/8/layout/vList5"/>
    <dgm:cxn modelId="{7D4A4766-2179-6248-BB3C-8812B626CB9A}" type="presOf" srcId="{63741FBA-B43B-4442-B07D-3E59EA628AF2}" destId="{DA0F537C-0F8B-4F70-83DD-886F4C8AA169}" srcOrd="0" destOrd="0" presId="urn:microsoft.com/office/officeart/2005/8/layout/vList5"/>
    <dgm:cxn modelId="{DF7600E1-4BC6-4962-A8FD-6FEB43C0349A}" srcId="{403B5A30-D2B3-4F72-B416-8EE9E4F84694}" destId="{9A22BEBF-7A4F-4D1A-A1AD-0730C00732BE}" srcOrd="0" destOrd="0" parTransId="{50E7138A-0EF2-41EC-BD6C-9EC5BFDB4256}" sibTransId="{3EC710C0-A4A9-47AA-BED0-EDD72A4D3654}"/>
    <dgm:cxn modelId="{1D92D819-DCCE-41EB-8BC8-FEB30A40E674}" srcId="{53117298-55CC-47B5-948A-19C4516EF0CD}" destId="{F31DA8F3-1891-4B75-92C4-90F91EE47502}" srcOrd="1" destOrd="0" parTransId="{D8ACEFB9-4BD7-4436-BB5A-E215B4FAB65E}" sibTransId="{AC41ABEE-54F8-490A-821C-A8F4A56A3D4B}"/>
    <dgm:cxn modelId="{AB26BA9D-B463-D64E-BE52-EA6E137B3592}" type="presOf" srcId="{073081C9-DD7E-4108-882F-FC5BE6C79573}" destId="{0BA07519-C9B2-4A89-80D7-F2A902BF80BD}" srcOrd="0" destOrd="2" presId="urn:microsoft.com/office/officeart/2005/8/layout/vList5"/>
    <dgm:cxn modelId="{95B6E407-79A3-4973-9B2D-F3F89494F25E}" srcId="{403B5A30-D2B3-4F72-B416-8EE9E4F84694}" destId="{63741FBA-B43B-4442-B07D-3E59EA628AF2}" srcOrd="1" destOrd="0" parTransId="{378890FC-8932-41D7-9AD9-0319A3321E48}" sibTransId="{E5633168-4035-49C0-9805-7DF65FCC8A27}"/>
    <dgm:cxn modelId="{653F8DB8-3C42-4567-93FD-A888F41D41C7}" srcId="{9A22BEBF-7A4F-4D1A-A1AD-0730C00732BE}" destId="{CA123728-DB8F-4347-BD87-1EE54516D6FD}" srcOrd="1" destOrd="0" parTransId="{0449B80B-7437-459B-B548-0E89CA8D1280}" sibTransId="{EA9FE1FF-98AF-4AD9-9646-46AED78DCEBE}"/>
    <dgm:cxn modelId="{27488975-DED5-4952-82F4-9644319C082F}" srcId="{9A22BEBF-7A4F-4D1A-A1AD-0730C00732BE}" destId="{A94856C2-1BB3-46D4-A36B-BCA396DFE692}" srcOrd="2" destOrd="0" parTransId="{FE2E5C32-3607-407C-8C4D-19AB356A9E96}" sibTransId="{6C09E757-3BF6-465C-BC69-967CBBE4156E}"/>
    <dgm:cxn modelId="{815DF81E-62D2-5B4A-A3C4-7CEB65257C51}" type="presOf" srcId="{FA549CC4-26E8-4FCC-A7AF-830E50BBD791}" destId="{BCD4AB49-5C01-456F-9F42-DCB0ECB3F3AD}" srcOrd="0" destOrd="1" presId="urn:microsoft.com/office/officeart/2005/8/layout/vList5"/>
    <dgm:cxn modelId="{35053B55-897F-1848-A7B2-A9D87010D350}" type="presOf" srcId="{326EB135-77B3-4446-9A2F-38A2CDCCB7FC}" destId="{17EF51D5-9A4A-4D05-A273-0B29A9C4CD1A}" srcOrd="0" destOrd="0" presId="urn:microsoft.com/office/officeart/2005/8/layout/vList5"/>
    <dgm:cxn modelId="{2408BA6A-C0BE-441C-80BD-1150C191AC75}" srcId="{9A22BEBF-7A4F-4D1A-A1AD-0730C00732BE}" destId="{53E15E14-C2F6-4FEC-805E-9C5D16122928}" srcOrd="3" destOrd="0" parTransId="{34356F8E-0557-4275-9E63-D50C6AA03027}" sibTransId="{8E0472A2-7AFF-4650-9A7F-FF4F14A0B350}"/>
    <dgm:cxn modelId="{70F15B19-1D05-4E20-A9D1-98C0C0F213C6}" srcId="{403B5A30-D2B3-4F72-B416-8EE9E4F84694}" destId="{53117298-55CC-47B5-948A-19C4516EF0CD}" srcOrd="2" destOrd="0" parTransId="{4570E7CC-C0D6-4671-81BB-0BDFAB79EE17}" sibTransId="{61C3A87E-4577-4830-B8AE-A8E1435AB36B}"/>
    <dgm:cxn modelId="{C57A2D39-B1C1-D541-9D7F-5222352A1767}" type="presOf" srcId="{75426229-361D-438B-BEAF-ABB0C92083D5}" destId="{BCD4AB49-5C01-456F-9F42-DCB0ECB3F3AD}" srcOrd="0" destOrd="2" presId="urn:microsoft.com/office/officeart/2005/8/layout/vList5"/>
    <dgm:cxn modelId="{722E23E1-AC84-A943-82C7-4A96F41EE161}" type="presParOf" srcId="{39B0C73B-4A1E-40DD-8B57-097112C89D21}" destId="{A37390DA-A4BA-4AB5-8080-524EF68417CB}" srcOrd="0" destOrd="0" presId="urn:microsoft.com/office/officeart/2005/8/layout/vList5"/>
    <dgm:cxn modelId="{1563B3BA-097F-2A42-99FC-214808D0ACB9}" type="presParOf" srcId="{A37390DA-A4BA-4AB5-8080-524EF68417CB}" destId="{7BF8C98B-0D7C-4CD2-874D-426B8E8929B8}" srcOrd="0" destOrd="0" presId="urn:microsoft.com/office/officeart/2005/8/layout/vList5"/>
    <dgm:cxn modelId="{C5A01FCC-5869-0D46-A988-77CCB89E68B3}" type="presParOf" srcId="{A37390DA-A4BA-4AB5-8080-524EF68417CB}" destId="{17EF51D5-9A4A-4D05-A273-0B29A9C4CD1A}" srcOrd="1" destOrd="0" presId="urn:microsoft.com/office/officeart/2005/8/layout/vList5"/>
    <dgm:cxn modelId="{F33B4E82-FCAA-B24C-AED8-E4D110A5E92E}" type="presParOf" srcId="{39B0C73B-4A1E-40DD-8B57-097112C89D21}" destId="{A44D9FAD-FB7C-49B7-8857-C35E915BDA85}" srcOrd="1" destOrd="0" presId="urn:microsoft.com/office/officeart/2005/8/layout/vList5"/>
    <dgm:cxn modelId="{3DF793F2-7E4E-FD4D-8FC3-61488F74249C}" type="presParOf" srcId="{39B0C73B-4A1E-40DD-8B57-097112C89D21}" destId="{5E35C474-5CCB-4DAB-82A9-9FBE791AE55C}" srcOrd="2" destOrd="0" presId="urn:microsoft.com/office/officeart/2005/8/layout/vList5"/>
    <dgm:cxn modelId="{19D1CD21-379F-4540-884D-B0A7B2ACB1BE}" type="presParOf" srcId="{5E35C474-5CCB-4DAB-82A9-9FBE791AE55C}" destId="{DA0F537C-0F8B-4F70-83DD-886F4C8AA169}" srcOrd="0" destOrd="0" presId="urn:microsoft.com/office/officeart/2005/8/layout/vList5"/>
    <dgm:cxn modelId="{25DF0D5E-4233-F042-8F61-76A1BCF79043}" type="presParOf" srcId="{5E35C474-5CCB-4DAB-82A9-9FBE791AE55C}" destId="{BCD4AB49-5C01-456F-9F42-DCB0ECB3F3AD}" srcOrd="1" destOrd="0" presId="urn:microsoft.com/office/officeart/2005/8/layout/vList5"/>
    <dgm:cxn modelId="{6C87859F-2939-9D4D-B91A-8E377C31E0D9}" type="presParOf" srcId="{39B0C73B-4A1E-40DD-8B57-097112C89D21}" destId="{636B513A-35FE-4111-8C0B-2DBE42BFCA2C}" srcOrd="3" destOrd="0" presId="urn:microsoft.com/office/officeart/2005/8/layout/vList5"/>
    <dgm:cxn modelId="{7B043993-3C71-E249-BF2A-D75C5944E139}" type="presParOf" srcId="{39B0C73B-4A1E-40DD-8B57-097112C89D21}" destId="{5BBC25CB-B804-4FE3-B041-A703D907874B}" srcOrd="4" destOrd="0" presId="urn:microsoft.com/office/officeart/2005/8/layout/vList5"/>
    <dgm:cxn modelId="{2A0DBD08-71A2-8A43-AB80-9AFE1350F8B0}" type="presParOf" srcId="{5BBC25CB-B804-4FE3-B041-A703D907874B}" destId="{E1EBE1E2-FCF2-4823-B982-F47B9B95AFBD}" srcOrd="0" destOrd="0" presId="urn:microsoft.com/office/officeart/2005/8/layout/vList5"/>
    <dgm:cxn modelId="{69EC4C35-A9EA-0B43-A658-242B7E9A9FC2}" type="presParOf" srcId="{5BBC25CB-B804-4FE3-B041-A703D907874B}" destId="{0BA07519-C9B2-4A89-80D7-F2A902BF80BD}"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ECC3CCAB-F2D0-4EE5-A4B0-333A8A9129F7}" type="doc">
      <dgm:prSet loTypeId="urn:microsoft.com/office/officeart/2005/8/layout/vList4" loCatId="list" qsTypeId="urn:microsoft.com/office/officeart/2005/8/quickstyle/simple1" qsCatId="simple" csTypeId="urn:microsoft.com/office/officeart/2005/8/colors/accent1_2" csCatId="accent1" phldr="1"/>
      <dgm:spPr/>
      <dgm:t>
        <a:bodyPr/>
        <a:lstStyle/>
        <a:p>
          <a:endParaRPr lang="en-US"/>
        </a:p>
      </dgm:t>
    </dgm:pt>
    <dgm:pt modelId="{5D2DCC9B-AEAB-4BBD-920D-B931B8FDCE07}">
      <dgm:prSet phldrT="[Text]"/>
      <dgm:spPr>
        <a:solidFill>
          <a:srgbClr val="E6241A"/>
        </a:solidFill>
      </dgm:spPr>
      <dgm:t>
        <a:bodyPr/>
        <a:lstStyle/>
        <a:p>
          <a:r>
            <a:rPr lang="en-US" dirty="0" smtClean="0"/>
            <a:t>Business Value</a:t>
          </a:r>
          <a:endParaRPr lang="en-US" dirty="0"/>
        </a:p>
      </dgm:t>
    </dgm:pt>
    <dgm:pt modelId="{CC56F62D-46EA-455D-A429-98F2A6848749}" type="parTrans" cxnId="{B835154F-7445-42DA-9EDF-91A19B9DC585}">
      <dgm:prSet/>
      <dgm:spPr/>
      <dgm:t>
        <a:bodyPr/>
        <a:lstStyle/>
        <a:p>
          <a:endParaRPr lang="en-US"/>
        </a:p>
      </dgm:t>
    </dgm:pt>
    <dgm:pt modelId="{A519913D-31F3-4400-83B6-2E760F557366}" type="sibTrans" cxnId="{B835154F-7445-42DA-9EDF-91A19B9DC585}">
      <dgm:prSet/>
      <dgm:spPr/>
      <dgm:t>
        <a:bodyPr/>
        <a:lstStyle/>
        <a:p>
          <a:endParaRPr lang="en-US"/>
        </a:p>
      </dgm:t>
    </dgm:pt>
    <dgm:pt modelId="{DF5DF5F9-D1E3-409F-9B8D-8BE75B107A58}">
      <dgm:prSet phldrT="[Text]"/>
      <dgm:spPr>
        <a:solidFill>
          <a:srgbClr val="E6241A"/>
        </a:solidFill>
      </dgm:spPr>
      <dgm:t>
        <a:bodyPr/>
        <a:lstStyle/>
        <a:p>
          <a:r>
            <a:rPr lang="en-US" dirty="0" smtClean="0"/>
            <a:t>Zero minutes of downtime since 2010</a:t>
          </a:r>
          <a:endParaRPr lang="en-US" dirty="0"/>
        </a:p>
      </dgm:t>
    </dgm:pt>
    <dgm:pt modelId="{072CD107-6B92-4BA1-B175-605642C508F7}" type="parTrans" cxnId="{7CAEAFE5-68CC-4157-85AE-3FD2280ABBE8}">
      <dgm:prSet/>
      <dgm:spPr/>
      <dgm:t>
        <a:bodyPr/>
        <a:lstStyle/>
        <a:p>
          <a:endParaRPr lang="en-US"/>
        </a:p>
      </dgm:t>
    </dgm:pt>
    <dgm:pt modelId="{2F809C7D-C722-4FD4-A34F-8FA066E68394}" type="sibTrans" cxnId="{7CAEAFE5-68CC-4157-85AE-3FD2280ABBE8}">
      <dgm:prSet/>
      <dgm:spPr/>
      <dgm:t>
        <a:bodyPr/>
        <a:lstStyle/>
        <a:p>
          <a:endParaRPr lang="en-US"/>
        </a:p>
      </dgm:t>
    </dgm:pt>
    <dgm:pt modelId="{08BD9612-798E-4DD9-AF91-3407C535B24F}">
      <dgm:prSet phldrT="[Text]"/>
      <dgm:spPr>
        <a:solidFill>
          <a:srgbClr val="E6241A"/>
        </a:solidFill>
      </dgm:spPr>
      <dgm:t>
        <a:bodyPr/>
        <a:lstStyle/>
        <a:p>
          <a:r>
            <a:rPr lang="en-US" dirty="0" smtClean="0"/>
            <a:t>Cost per IFL reduced by 75% since 2011</a:t>
          </a:r>
          <a:endParaRPr lang="en-US" dirty="0"/>
        </a:p>
      </dgm:t>
    </dgm:pt>
    <dgm:pt modelId="{7BC68C6F-648E-4A43-A90B-C22A8F6525EF}" type="parTrans" cxnId="{DFE586FD-FDEB-4982-8638-EE3535EBF573}">
      <dgm:prSet/>
      <dgm:spPr/>
      <dgm:t>
        <a:bodyPr/>
        <a:lstStyle/>
        <a:p>
          <a:endParaRPr lang="en-US"/>
        </a:p>
      </dgm:t>
    </dgm:pt>
    <dgm:pt modelId="{A4B3FE33-952F-491D-8FA1-C6110F91AB9A}" type="sibTrans" cxnId="{DFE586FD-FDEB-4982-8638-EE3535EBF573}">
      <dgm:prSet/>
      <dgm:spPr/>
      <dgm:t>
        <a:bodyPr/>
        <a:lstStyle/>
        <a:p>
          <a:endParaRPr lang="en-US"/>
        </a:p>
      </dgm:t>
    </dgm:pt>
    <dgm:pt modelId="{C6097BE1-1F02-4C4D-9C47-AB5A1B63DC56}">
      <dgm:prSet phldrT="[Text]"/>
      <dgm:spPr>
        <a:solidFill>
          <a:srgbClr val="A21A66"/>
        </a:solidFill>
      </dgm:spPr>
      <dgm:t>
        <a:bodyPr/>
        <a:lstStyle/>
        <a:p>
          <a:r>
            <a:rPr lang="en-US" dirty="0" smtClean="0"/>
            <a:t>Operations</a:t>
          </a:r>
          <a:endParaRPr lang="en-US" dirty="0"/>
        </a:p>
      </dgm:t>
    </dgm:pt>
    <dgm:pt modelId="{40C92305-724F-451D-99E6-873CDEEB3EF8}" type="parTrans" cxnId="{EE8831B4-1F59-4086-B3CA-113B831D48A3}">
      <dgm:prSet/>
      <dgm:spPr/>
      <dgm:t>
        <a:bodyPr/>
        <a:lstStyle/>
        <a:p>
          <a:endParaRPr lang="en-US"/>
        </a:p>
      </dgm:t>
    </dgm:pt>
    <dgm:pt modelId="{A21368D0-11B7-407C-8363-7E77824E9906}" type="sibTrans" cxnId="{EE8831B4-1F59-4086-B3CA-113B831D48A3}">
      <dgm:prSet/>
      <dgm:spPr/>
      <dgm:t>
        <a:bodyPr/>
        <a:lstStyle/>
        <a:p>
          <a:endParaRPr lang="en-US"/>
        </a:p>
      </dgm:t>
    </dgm:pt>
    <dgm:pt modelId="{ACD8DA33-5701-41CF-9B79-039442A0E319}">
      <dgm:prSet phldrT="[Text]"/>
      <dgm:spPr>
        <a:solidFill>
          <a:srgbClr val="A21A66"/>
        </a:solidFill>
      </dgm:spPr>
      <dgm:t>
        <a:bodyPr/>
        <a:lstStyle/>
        <a:p>
          <a:r>
            <a:rPr lang="en-US" dirty="0" smtClean="0"/>
            <a:t>One phone# to call, dedicated team with z/VM and Linux skills</a:t>
          </a:r>
          <a:endParaRPr lang="en-US" dirty="0"/>
        </a:p>
      </dgm:t>
    </dgm:pt>
    <dgm:pt modelId="{6495D4D0-A1F7-4BA4-B382-89383EED0562}" type="parTrans" cxnId="{263C4324-4091-4A51-AAF3-CFB338CE0BC5}">
      <dgm:prSet/>
      <dgm:spPr/>
      <dgm:t>
        <a:bodyPr/>
        <a:lstStyle/>
        <a:p>
          <a:endParaRPr lang="en-US"/>
        </a:p>
      </dgm:t>
    </dgm:pt>
    <dgm:pt modelId="{922A555A-26FE-47DB-9C6D-5E9F1B63CC49}" type="sibTrans" cxnId="{263C4324-4091-4A51-AAF3-CFB338CE0BC5}">
      <dgm:prSet/>
      <dgm:spPr/>
      <dgm:t>
        <a:bodyPr/>
        <a:lstStyle/>
        <a:p>
          <a:endParaRPr lang="en-US"/>
        </a:p>
      </dgm:t>
    </dgm:pt>
    <dgm:pt modelId="{2834D344-7D6C-447A-8ADF-1A619D0951A5}">
      <dgm:prSet phldrT="[Text]"/>
      <dgm:spPr>
        <a:solidFill>
          <a:srgbClr val="A21A66"/>
        </a:solidFill>
      </dgm:spPr>
      <dgm:t>
        <a:bodyPr/>
        <a:lstStyle/>
        <a:p>
          <a:r>
            <a:rPr lang="en-US" dirty="0" smtClean="0"/>
            <a:t>Patching problems solved (versus x86)</a:t>
          </a:r>
          <a:endParaRPr lang="en-US" dirty="0"/>
        </a:p>
      </dgm:t>
    </dgm:pt>
    <dgm:pt modelId="{1280CC70-E3A8-47C5-BB20-7D1620578B4A}" type="parTrans" cxnId="{8C7142F1-97FC-4F78-8C02-8EC15D140618}">
      <dgm:prSet/>
      <dgm:spPr/>
      <dgm:t>
        <a:bodyPr/>
        <a:lstStyle/>
        <a:p>
          <a:endParaRPr lang="en-US"/>
        </a:p>
      </dgm:t>
    </dgm:pt>
    <dgm:pt modelId="{F88C83EE-1B22-469B-A07E-07664BABCE7D}" type="sibTrans" cxnId="{8C7142F1-97FC-4F78-8C02-8EC15D140618}">
      <dgm:prSet/>
      <dgm:spPr/>
      <dgm:t>
        <a:bodyPr/>
        <a:lstStyle/>
        <a:p>
          <a:endParaRPr lang="en-US"/>
        </a:p>
      </dgm:t>
    </dgm:pt>
    <dgm:pt modelId="{540FA3E6-ECCF-46B6-BCD2-E014B920B378}">
      <dgm:prSet phldrT="[Text]"/>
      <dgm:spPr>
        <a:solidFill>
          <a:srgbClr val="A21A66"/>
        </a:solidFill>
      </dgm:spPr>
      <dgm:t>
        <a:bodyPr/>
        <a:lstStyle/>
        <a:p>
          <a:r>
            <a:rPr lang="en-US" dirty="0" smtClean="0"/>
            <a:t>Currently supporting 550+ servers with 8 staff</a:t>
          </a:r>
          <a:endParaRPr lang="en-US" dirty="0"/>
        </a:p>
      </dgm:t>
    </dgm:pt>
    <dgm:pt modelId="{F958A044-46D7-4C0B-958C-D0061219CAF2}" type="parTrans" cxnId="{B557DAE0-708C-414D-8190-47C3CBD5744B}">
      <dgm:prSet/>
      <dgm:spPr/>
      <dgm:t>
        <a:bodyPr/>
        <a:lstStyle/>
        <a:p>
          <a:endParaRPr lang="en-US"/>
        </a:p>
      </dgm:t>
    </dgm:pt>
    <dgm:pt modelId="{548C2EBF-A223-4B89-A8F4-B56844F24D33}" type="sibTrans" cxnId="{B557DAE0-708C-414D-8190-47C3CBD5744B}">
      <dgm:prSet/>
      <dgm:spPr/>
      <dgm:t>
        <a:bodyPr/>
        <a:lstStyle/>
        <a:p>
          <a:endParaRPr lang="en-US"/>
        </a:p>
      </dgm:t>
    </dgm:pt>
    <dgm:pt modelId="{F8A5C83B-C111-4019-91D3-1C68BE980F48}">
      <dgm:prSet phldrT="[Text]"/>
      <dgm:spPr>
        <a:solidFill>
          <a:srgbClr val="E6241A"/>
        </a:solidFill>
      </dgm:spPr>
      <dgm:t>
        <a:bodyPr/>
        <a:lstStyle/>
        <a:p>
          <a:r>
            <a:rPr lang="en-US" dirty="0" smtClean="0"/>
            <a:t>Cost of software stack per IFL reduced by 43% since 2013 (all vendors)</a:t>
          </a:r>
          <a:endParaRPr lang="en-US" dirty="0"/>
        </a:p>
      </dgm:t>
    </dgm:pt>
    <dgm:pt modelId="{7651C46E-8F1A-4673-94C4-7B2173303FC9}" type="parTrans" cxnId="{A40E2074-460C-47A7-AA82-DA9DF686C571}">
      <dgm:prSet/>
      <dgm:spPr/>
      <dgm:t>
        <a:bodyPr/>
        <a:lstStyle/>
        <a:p>
          <a:endParaRPr lang="en-US"/>
        </a:p>
      </dgm:t>
    </dgm:pt>
    <dgm:pt modelId="{CE1C2D89-D7BE-4E97-B8FF-EEE492C722C8}" type="sibTrans" cxnId="{A40E2074-460C-47A7-AA82-DA9DF686C571}">
      <dgm:prSet/>
      <dgm:spPr/>
      <dgm:t>
        <a:bodyPr/>
        <a:lstStyle/>
        <a:p>
          <a:endParaRPr lang="en-US"/>
        </a:p>
      </dgm:t>
    </dgm:pt>
    <dgm:pt modelId="{C1E9836D-FB13-4D5A-A398-4242B0E02EEC}">
      <dgm:prSet phldrT="[Text]"/>
      <dgm:spPr>
        <a:solidFill>
          <a:srgbClr val="A21A66"/>
        </a:solidFill>
      </dgm:spPr>
      <dgm:t>
        <a:bodyPr/>
        <a:lstStyle/>
        <a:p>
          <a:r>
            <a:rPr lang="en-US" dirty="0" smtClean="0"/>
            <a:t>Provision new servers in hours (not months for x86)</a:t>
          </a:r>
          <a:endParaRPr lang="en-US" dirty="0"/>
        </a:p>
      </dgm:t>
    </dgm:pt>
    <dgm:pt modelId="{ADC44325-8684-4DCC-BBF7-7A8523659B23}" type="parTrans" cxnId="{E33A7669-3E45-4A0C-8D5F-B0A0DBB00518}">
      <dgm:prSet/>
      <dgm:spPr/>
      <dgm:t>
        <a:bodyPr/>
        <a:lstStyle/>
        <a:p>
          <a:endParaRPr lang="en-US"/>
        </a:p>
      </dgm:t>
    </dgm:pt>
    <dgm:pt modelId="{382A0C14-5D01-43E1-BB71-6ECDB3E93092}" type="sibTrans" cxnId="{E33A7669-3E45-4A0C-8D5F-B0A0DBB00518}">
      <dgm:prSet/>
      <dgm:spPr/>
      <dgm:t>
        <a:bodyPr/>
        <a:lstStyle/>
        <a:p>
          <a:endParaRPr lang="en-US"/>
        </a:p>
      </dgm:t>
    </dgm:pt>
    <dgm:pt modelId="{48AD5695-57A0-4D29-B2E5-0BD6CFAA0764}" type="pres">
      <dgm:prSet presAssocID="{ECC3CCAB-F2D0-4EE5-A4B0-333A8A9129F7}" presName="linear" presStyleCnt="0">
        <dgm:presLayoutVars>
          <dgm:dir/>
          <dgm:resizeHandles val="exact"/>
        </dgm:presLayoutVars>
      </dgm:prSet>
      <dgm:spPr/>
      <dgm:t>
        <a:bodyPr/>
        <a:lstStyle/>
        <a:p>
          <a:endParaRPr lang="en-US"/>
        </a:p>
      </dgm:t>
    </dgm:pt>
    <dgm:pt modelId="{1BB0FB68-2BFF-480E-BB2F-842952B65AFC}" type="pres">
      <dgm:prSet presAssocID="{5D2DCC9B-AEAB-4BBD-920D-B931B8FDCE07}" presName="comp" presStyleCnt="0"/>
      <dgm:spPr/>
    </dgm:pt>
    <dgm:pt modelId="{E5253B81-010F-4D5D-B74E-C537678614C0}" type="pres">
      <dgm:prSet presAssocID="{5D2DCC9B-AEAB-4BBD-920D-B931B8FDCE07}" presName="box" presStyleLbl="node1" presStyleIdx="0" presStyleCnt="2"/>
      <dgm:spPr/>
      <dgm:t>
        <a:bodyPr/>
        <a:lstStyle/>
        <a:p>
          <a:endParaRPr lang="en-US"/>
        </a:p>
      </dgm:t>
    </dgm:pt>
    <dgm:pt modelId="{459A29AC-FA20-4861-B719-C56E30658711}" type="pres">
      <dgm:prSet presAssocID="{5D2DCC9B-AEAB-4BBD-920D-B931B8FDCE07}" presName="img" presStyleLbl="fgImgPlace1" presStyleIdx="0" presStyleCnt="2"/>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45000" r="-45000"/>
          </a:stretch>
        </a:blipFill>
      </dgm:spPr>
      <dgm:t>
        <a:bodyPr/>
        <a:lstStyle/>
        <a:p>
          <a:endParaRPr lang="en-US"/>
        </a:p>
      </dgm:t>
    </dgm:pt>
    <dgm:pt modelId="{B7B3A263-E621-4838-BDE4-13D9605AEF3F}" type="pres">
      <dgm:prSet presAssocID="{5D2DCC9B-AEAB-4BBD-920D-B931B8FDCE07}" presName="text" presStyleLbl="node1" presStyleIdx="0" presStyleCnt="2">
        <dgm:presLayoutVars>
          <dgm:bulletEnabled val="1"/>
        </dgm:presLayoutVars>
      </dgm:prSet>
      <dgm:spPr/>
      <dgm:t>
        <a:bodyPr/>
        <a:lstStyle/>
        <a:p>
          <a:endParaRPr lang="en-US"/>
        </a:p>
      </dgm:t>
    </dgm:pt>
    <dgm:pt modelId="{67C61B7D-FB1E-4429-9371-A1CFFEF21186}" type="pres">
      <dgm:prSet presAssocID="{A519913D-31F3-4400-83B6-2E760F557366}" presName="spacer" presStyleCnt="0"/>
      <dgm:spPr/>
    </dgm:pt>
    <dgm:pt modelId="{1097FD4B-73D1-4813-B185-4F649C0B72A0}" type="pres">
      <dgm:prSet presAssocID="{C6097BE1-1F02-4C4D-9C47-AB5A1B63DC56}" presName="comp" presStyleCnt="0"/>
      <dgm:spPr/>
    </dgm:pt>
    <dgm:pt modelId="{B86E545D-875D-4B23-820B-9439BD2EEED7}" type="pres">
      <dgm:prSet presAssocID="{C6097BE1-1F02-4C4D-9C47-AB5A1B63DC56}" presName="box" presStyleLbl="node1" presStyleIdx="1" presStyleCnt="2"/>
      <dgm:spPr/>
      <dgm:t>
        <a:bodyPr/>
        <a:lstStyle/>
        <a:p>
          <a:endParaRPr lang="en-US"/>
        </a:p>
      </dgm:t>
    </dgm:pt>
    <dgm:pt modelId="{2A69EB53-5ABE-4929-92D0-FB65943120B2}" type="pres">
      <dgm:prSet presAssocID="{C6097BE1-1F02-4C4D-9C47-AB5A1B63DC56}" presName="img" presStyleLbl="fgImgPlace1" presStyleIdx="1" presStyleCnt="2"/>
      <dgm:spPr>
        <a:blipFill>
          <a:blip xmlns:r="http://schemas.openxmlformats.org/officeDocument/2006/relationships" r:embed="rId2">
            <a:extLst>
              <a:ext uri="{28A0092B-C50C-407E-A947-70E740481C1C}">
                <a14:useLocalDpi xmlns:a14="http://schemas.microsoft.com/office/drawing/2010/main" val="0"/>
              </a:ext>
            </a:extLst>
          </a:blip>
          <a:srcRect/>
          <a:stretch>
            <a:fillRect l="-26000" r="-26000"/>
          </a:stretch>
        </a:blipFill>
      </dgm:spPr>
      <dgm:t>
        <a:bodyPr/>
        <a:lstStyle/>
        <a:p>
          <a:endParaRPr lang="en-US"/>
        </a:p>
      </dgm:t>
    </dgm:pt>
    <dgm:pt modelId="{0BAC4B3C-A47A-4CB5-B628-E527BB74D0D2}" type="pres">
      <dgm:prSet presAssocID="{C6097BE1-1F02-4C4D-9C47-AB5A1B63DC56}" presName="text" presStyleLbl="node1" presStyleIdx="1" presStyleCnt="2">
        <dgm:presLayoutVars>
          <dgm:bulletEnabled val="1"/>
        </dgm:presLayoutVars>
      </dgm:prSet>
      <dgm:spPr/>
      <dgm:t>
        <a:bodyPr/>
        <a:lstStyle/>
        <a:p>
          <a:endParaRPr lang="en-US"/>
        </a:p>
      </dgm:t>
    </dgm:pt>
  </dgm:ptLst>
  <dgm:cxnLst>
    <dgm:cxn modelId="{A40E2074-460C-47A7-AA82-DA9DF686C571}" srcId="{5D2DCC9B-AEAB-4BBD-920D-B931B8FDCE07}" destId="{F8A5C83B-C111-4019-91D3-1C68BE980F48}" srcOrd="2" destOrd="0" parTransId="{7651C46E-8F1A-4673-94C4-7B2173303FC9}" sibTransId="{CE1C2D89-D7BE-4E97-B8FF-EEE492C722C8}"/>
    <dgm:cxn modelId="{8C7142F1-97FC-4F78-8C02-8EC15D140618}" srcId="{C6097BE1-1F02-4C4D-9C47-AB5A1B63DC56}" destId="{2834D344-7D6C-447A-8ADF-1A619D0951A5}" srcOrd="3" destOrd="0" parTransId="{1280CC70-E3A8-47C5-BB20-7D1620578B4A}" sibTransId="{F88C83EE-1B22-469B-A07E-07664BABCE7D}"/>
    <dgm:cxn modelId="{E33A7669-3E45-4A0C-8D5F-B0A0DBB00518}" srcId="{C6097BE1-1F02-4C4D-9C47-AB5A1B63DC56}" destId="{C1E9836D-FB13-4D5A-A398-4242B0E02EEC}" srcOrd="2" destOrd="0" parTransId="{ADC44325-8684-4DCC-BBF7-7A8523659B23}" sibTransId="{382A0C14-5D01-43E1-BB71-6ECDB3E93092}"/>
    <dgm:cxn modelId="{55E0AEE2-F58F-F049-96CF-6C6822D7EB9E}" type="presOf" srcId="{F8A5C83B-C111-4019-91D3-1C68BE980F48}" destId="{B7B3A263-E621-4838-BDE4-13D9605AEF3F}" srcOrd="1" destOrd="3" presId="urn:microsoft.com/office/officeart/2005/8/layout/vList4"/>
    <dgm:cxn modelId="{17C42BE2-AF8F-F94F-BB15-BF61A06DFA50}" type="presOf" srcId="{F8A5C83B-C111-4019-91D3-1C68BE980F48}" destId="{E5253B81-010F-4D5D-B74E-C537678614C0}" srcOrd="0" destOrd="3" presId="urn:microsoft.com/office/officeart/2005/8/layout/vList4"/>
    <dgm:cxn modelId="{1CE5DC0F-E9D2-EE44-9476-B21288D46D48}" type="presOf" srcId="{C1E9836D-FB13-4D5A-A398-4242B0E02EEC}" destId="{B86E545D-875D-4B23-820B-9439BD2EEED7}" srcOrd="0" destOrd="3" presId="urn:microsoft.com/office/officeart/2005/8/layout/vList4"/>
    <dgm:cxn modelId="{3FD740FF-446B-104E-9ABA-87FE59F0A483}" type="presOf" srcId="{C6097BE1-1F02-4C4D-9C47-AB5A1B63DC56}" destId="{B86E545D-875D-4B23-820B-9439BD2EEED7}" srcOrd="0" destOrd="0" presId="urn:microsoft.com/office/officeart/2005/8/layout/vList4"/>
    <dgm:cxn modelId="{263C4324-4091-4A51-AAF3-CFB338CE0BC5}" srcId="{C6097BE1-1F02-4C4D-9C47-AB5A1B63DC56}" destId="{ACD8DA33-5701-41CF-9B79-039442A0E319}" srcOrd="0" destOrd="0" parTransId="{6495D4D0-A1F7-4BA4-B382-89383EED0562}" sibTransId="{922A555A-26FE-47DB-9C6D-5E9F1B63CC49}"/>
    <dgm:cxn modelId="{3CDEF68A-2878-E940-8513-21377044C54D}" type="presOf" srcId="{ACD8DA33-5701-41CF-9B79-039442A0E319}" destId="{0BAC4B3C-A47A-4CB5-B628-E527BB74D0D2}" srcOrd="1" destOrd="1" presId="urn:microsoft.com/office/officeart/2005/8/layout/vList4"/>
    <dgm:cxn modelId="{6FB86061-87B0-9243-99AC-FDFB7328C5B9}" type="presOf" srcId="{ECC3CCAB-F2D0-4EE5-A4B0-333A8A9129F7}" destId="{48AD5695-57A0-4D29-B2E5-0BD6CFAA0764}" srcOrd="0" destOrd="0" presId="urn:microsoft.com/office/officeart/2005/8/layout/vList4"/>
    <dgm:cxn modelId="{EE8831B4-1F59-4086-B3CA-113B831D48A3}" srcId="{ECC3CCAB-F2D0-4EE5-A4B0-333A8A9129F7}" destId="{C6097BE1-1F02-4C4D-9C47-AB5A1B63DC56}" srcOrd="1" destOrd="0" parTransId="{40C92305-724F-451D-99E6-873CDEEB3EF8}" sibTransId="{A21368D0-11B7-407C-8363-7E77824E9906}"/>
    <dgm:cxn modelId="{7CAEAFE5-68CC-4157-85AE-3FD2280ABBE8}" srcId="{5D2DCC9B-AEAB-4BBD-920D-B931B8FDCE07}" destId="{DF5DF5F9-D1E3-409F-9B8D-8BE75B107A58}" srcOrd="0" destOrd="0" parTransId="{072CD107-6B92-4BA1-B175-605642C508F7}" sibTransId="{2F809C7D-C722-4FD4-A34F-8FA066E68394}"/>
    <dgm:cxn modelId="{44C526BD-6630-1A48-BECA-002FDC471C03}" type="presOf" srcId="{2834D344-7D6C-447A-8ADF-1A619D0951A5}" destId="{0BAC4B3C-A47A-4CB5-B628-E527BB74D0D2}" srcOrd="1" destOrd="4" presId="urn:microsoft.com/office/officeart/2005/8/layout/vList4"/>
    <dgm:cxn modelId="{5DB31D3C-E82C-214A-96AD-BF0EC9B0055D}" type="presOf" srcId="{DF5DF5F9-D1E3-409F-9B8D-8BE75B107A58}" destId="{B7B3A263-E621-4838-BDE4-13D9605AEF3F}" srcOrd="1" destOrd="1" presId="urn:microsoft.com/office/officeart/2005/8/layout/vList4"/>
    <dgm:cxn modelId="{286E1ED7-7EE8-8E4A-A698-63F94F0AFE29}" type="presOf" srcId="{5D2DCC9B-AEAB-4BBD-920D-B931B8FDCE07}" destId="{B7B3A263-E621-4838-BDE4-13D9605AEF3F}" srcOrd="1" destOrd="0" presId="urn:microsoft.com/office/officeart/2005/8/layout/vList4"/>
    <dgm:cxn modelId="{D76E726C-6BE7-ED4C-9A98-E3EBFD898441}" type="presOf" srcId="{C1E9836D-FB13-4D5A-A398-4242B0E02EEC}" destId="{0BAC4B3C-A47A-4CB5-B628-E527BB74D0D2}" srcOrd="1" destOrd="3" presId="urn:microsoft.com/office/officeart/2005/8/layout/vList4"/>
    <dgm:cxn modelId="{D80A99A4-30D7-AD47-9331-A189253093F2}" type="presOf" srcId="{C6097BE1-1F02-4C4D-9C47-AB5A1B63DC56}" destId="{0BAC4B3C-A47A-4CB5-B628-E527BB74D0D2}" srcOrd="1" destOrd="0" presId="urn:microsoft.com/office/officeart/2005/8/layout/vList4"/>
    <dgm:cxn modelId="{DFE586FD-FDEB-4982-8638-EE3535EBF573}" srcId="{5D2DCC9B-AEAB-4BBD-920D-B931B8FDCE07}" destId="{08BD9612-798E-4DD9-AF91-3407C535B24F}" srcOrd="1" destOrd="0" parTransId="{7BC68C6F-648E-4A43-A90B-C22A8F6525EF}" sibTransId="{A4B3FE33-952F-491D-8FA1-C6110F91AB9A}"/>
    <dgm:cxn modelId="{B557DAE0-708C-414D-8190-47C3CBD5744B}" srcId="{C6097BE1-1F02-4C4D-9C47-AB5A1B63DC56}" destId="{540FA3E6-ECCF-46B6-BCD2-E014B920B378}" srcOrd="1" destOrd="0" parTransId="{F958A044-46D7-4C0B-958C-D0061219CAF2}" sibTransId="{548C2EBF-A223-4B89-A8F4-B56844F24D33}"/>
    <dgm:cxn modelId="{9E3AB527-4E34-D24C-B002-2DD925B57571}" type="presOf" srcId="{08BD9612-798E-4DD9-AF91-3407C535B24F}" destId="{B7B3A263-E621-4838-BDE4-13D9605AEF3F}" srcOrd="1" destOrd="2" presId="urn:microsoft.com/office/officeart/2005/8/layout/vList4"/>
    <dgm:cxn modelId="{0D8537B0-9A74-364A-983D-B96D79EB690A}" type="presOf" srcId="{540FA3E6-ECCF-46B6-BCD2-E014B920B378}" destId="{B86E545D-875D-4B23-820B-9439BD2EEED7}" srcOrd="0" destOrd="2" presId="urn:microsoft.com/office/officeart/2005/8/layout/vList4"/>
    <dgm:cxn modelId="{05485BD6-7B31-6241-9C81-D56A7EAB44CE}" type="presOf" srcId="{08BD9612-798E-4DD9-AF91-3407C535B24F}" destId="{E5253B81-010F-4D5D-B74E-C537678614C0}" srcOrd="0" destOrd="2" presId="urn:microsoft.com/office/officeart/2005/8/layout/vList4"/>
    <dgm:cxn modelId="{487468AB-C43B-0447-8CFC-979074D04CE4}" type="presOf" srcId="{ACD8DA33-5701-41CF-9B79-039442A0E319}" destId="{B86E545D-875D-4B23-820B-9439BD2EEED7}" srcOrd="0" destOrd="1" presId="urn:microsoft.com/office/officeart/2005/8/layout/vList4"/>
    <dgm:cxn modelId="{B835154F-7445-42DA-9EDF-91A19B9DC585}" srcId="{ECC3CCAB-F2D0-4EE5-A4B0-333A8A9129F7}" destId="{5D2DCC9B-AEAB-4BBD-920D-B931B8FDCE07}" srcOrd="0" destOrd="0" parTransId="{CC56F62D-46EA-455D-A429-98F2A6848749}" sibTransId="{A519913D-31F3-4400-83B6-2E760F557366}"/>
    <dgm:cxn modelId="{94414D79-3435-ED46-AB09-045EBF386C49}" type="presOf" srcId="{DF5DF5F9-D1E3-409F-9B8D-8BE75B107A58}" destId="{E5253B81-010F-4D5D-B74E-C537678614C0}" srcOrd="0" destOrd="1" presId="urn:microsoft.com/office/officeart/2005/8/layout/vList4"/>
    <dgm:cxn modelId="{AFC714CB-8666-D54A-A06A-4656D10C7807}" type="presOf" srcId="{5D2DCC9B-AEAB-4BBD-920D-B931B8FDCE07}" destId="{E5253B81-010F-4D5D-B74E-C537678614C0}" srcOrd="0" destOrd="0" presId="urn:microsoft.com/office/officeart/2005/8/layout/vList4"/>
    <dgm:cxn modelId="{1970D04A-BD5A-1E41-BBBD-C4C470D7DAAD}" type="presOf" srcId="{540FA3E6-ECCF-46B6-BCD2-E014B920B378}" destId="{0BAC4B3C-A47A-4CB5-B628-E527BB74D0D2}" srcOrd="1" destOrd="2" presId="urn:microsoft.com/office/officeart/2005/8/layout/vList4"/>
    <dgm:cxn modelId="{FE414D1F-F13C-9E43-B95C-5EAA3C42CCE3}" type="presOf" srcId="{2834D344-7D6C-447A-8ADF-1A619D0951A5}" destId="{B86E545D-875D-4B23-820B-9439BD2EEED7}" srcOrd="0" destOrd="4" presId="urn:microsoft.com/office/officeart/2005/8/layout/vList4"/>
    <dgm:cxn modelId="{8371D7CB-F860-934E-9621-D3C0AA0FBDBE}" type="presParOf" srcId="{48AD5695-57A0-4D29-B2E5-0BD6CFAA0764}" destId="{1BB0FB68-2BFF-480E-BB2F-842952B65AFC}" srcOrd="0" destOrd="0" presId="urn:microsoft.com/office/officeart/2005/8/layout/vList4"/>
    <dgm:cxn modelId="{443225E7-6C4A-0D46-B747-47BA1F767786}" type="presParOf" srcId="{1BB0FB68-2BFF-480E-BB2F-842952B65AFC}" destId="{E5253B81-010F-4D5D-B74E-C537678614C0}" srcOrd="0" destOrd="0" presId="urn:microsoft.com/office/officeart/2005/8/layout/vList4"/>
    <dgm:cxn modelId="{F264B281-F5B6-0340-B826-90A9C5E332DF}" type="presParOf" srcId="{1BB0FB68-2BFF-480E-BB2F-842952B65AFC}" destId="{459A29AC-FA20-4861-B719-C56E30658711}" srcOrd="1" destOrd="0" presId="urn:microsoft.com/office/officeart/2005/8/layout/vList4"/>
    <dgm:cxn modelId="{280E5DE9-FE27-0A45-93EB-2F186A630745}" type="presParOf" srcId="{1BB0FB68-2BFF-480E-BB2F-842952B65AFC}" destId="{B7B3A263-E621-4838-BDE4-13D9605AEF3F}" srcOrd="2" destOrd="0" presId="urn:microsoft.com/office/officeart/2005/8/layout/vList4"/>
    <dgm:cxn modelId="{D39C25E7-6452-174D-9537-E4698551A4EB}" type="presParOf" srcId="{48AD5695-57A0-4D29-B2E5-0BD6CFAA0764}" destId="{67C61B7D-FB1E-4429-9371-A1CFFEF21186}" srcOrd="1" destOrd="0" presId="urn:microsoft.com/office/officeart/2005/8/layout/vList4"/>
    <dgm:cxn modelId="{ED5CB8F2-5D0C-884F-AAE5-66BF3BD1C88F}" type="presParOf" srcId="{48AD5695-57A0-4D29-B2E5-0BD6CFAA0764}" destId="{1097FD4B-73D1-4813-B185-4F649C0B72A0}" srcOrd="2" destOrd="0" presId="urn:microsoft.com/office/officeart/2005/8/layout/vList4"/>
    <dgm:cxn modelId="{A6224526-AD9C-324D-9ADF-1CDD52EA0484}" type="presParOf" srcId="{1097FD4B-73D1-4813-B185-4F649C0B72A0}" destId="{B86E545D-875D-4B23-820B-9439BD2EEED7}" srcOrd="0" destOrd="0" presId="urn:microsoft.com/office/officeart/2005/8/layout/vList4"/>
    <dgm:cxn modelId="{7C744DC9-7E54-664C-A415-582B3E56FEBC}" type="presParOf" srcId="{1097FD4B-73D1-4813-B185-4F649C0B72A0}" destId="{2A69EB53-5ABE-4929-92D0-FB65943120B2}" srcOrd="1" destOrd="0" presId="urn:microsoft.com/office/officeart/2005/8/layout/vList4"/>
    <dgm:cxn modelId="{375AEF87-4956-F846-8D80-0C1879B791F7}" type="presParOf" srcId="{1097FD4B-73D1-4813-B185-4F649C0B72A0}" destId="{0BAC4B3C-A47A-4CB5-B628-E527BB74D0D2}"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2A79B69-D2C8-49C1-98B1-0BAC25111E87}">
      <dsp:nvSpPr>
        <dsp:cNvPr id="0" name=""/>
        <dsp:cNvSpPr/>
      </dsp:nvSpPr>
      <dsp:spPr>
        <a:xfrm>
          <a:off x="1940" y="664327"/>
          <a:ext cx="1892200" cy="626149"/>
        </a:xfrm>
        <a:prstGeom prst="rect">
          <a:avLst/>
        </a:prstGeom>
        <a:solidFill>
          <a:srgbClr val="EA462A"/>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300" kern="1200" dirty="0" smtClean="0"/>
            <a:t>Line of Business Frustration</a:t>
          </a:r>
          <a:endParaRPr lang="en-US" sz="1300" kern="1200" dirty="0"/>
        </a:p>
      </dsp:txBody>
      <dsp:txXfrm>
        <a:off x="1940" y="664327"/>
        <a:ext cx="1892200" cy="626149"/>
      </dsp:txXfrm>
    </dsp:sp>
    <dsp:sp modelId="{CE97D24B-73D7-4FDF-8BF6-FD41C61CC89C}">
      <dsp:nvSpPr>
        <dsp:cNvPr id="0" name=""/>
        <dsp:cNvSpPr/>
      </dsp:nvSpPr>
      <dsp:spPr>
        <a:xfrm>
          <a:off x="1940" y="1290476"/>
          <a:ext cx="1892200" cy="1485388"/>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9342" tIns="69342" rIns="92456" bIns="104013" numCol="1" spcCol="1270" anchor="t" anchorCtr="0">
          <a:noAutofit/>
        </a:bodyPr>
        <a:lstStyle/>
        <a:p>
          <a:pPr marL="114300" lvl="1" indent="-114300" algn="l" defTabSz="577850">
            <a:lnSpc>
              <a:spcPct val="90000"/>
            </a:lnSpc>
            <a:spcBef>
              <a:spcPct val="0"/>
            </a:spcBef>
            <a:spcAft>
              <a:spcPct val="15000"/>
            </a:spcAft>
            <a:buChar char="•"/>
          </a:pPr>
          <a:r>
            <a:rPr lang="en-US" sz="1300" kern="1200" dirty="0" smtClean="0"/>
            <a:t>Constant upgrades to x86 servers</a:t>
          </a:r>
          <a:endParaRPr lang="en-US" sz="1300" kern="1200" dirty="0"/>
        </a:p>
        <a:p>
          <a:pPr marL="114300" lvl="1" indent="-114300" algn="l" defTabSz="577850">
            <a:lnSpc>
              <a:spcPct val="90000"/>
            </a:lnSpc>
            <a:spcBef>
              <a:spcPct val="0"/>
            </a:spcBef>
            <a:spcAft>
              <a:spcPct val="15000"/>
            </a:spcAft>
            <a:buChar char="•"/>
          </a:pPr>
          <a:r>
            <a:rPr lang="en-US" sz="1300" kern="1200" dirty="0" smtClean="0"/>
            <a:t>Long provisioning times</a:t>
          </a:r>
          <a:endParaRPr lang="en-US" sz="1300" kern="1200" dirty="0"/>
        </a:p>
        <a:p>
          <a:pPr marL="114300" lvl="1" indent="-114300" algn="l" defTabSz="577850">
            <a:lnSpc>
              <a:spcPct val="90000"/>
            </a:lnSpc>
            <a:spcBef>
              <a:spcPct val="0"/>
            </a:spcBef>
            <a:spcAft>
              <a:spcPct val="15000"/>
            </a:spcAft>
            <a:buChar char="•"/>
          </a:pPr>
          <a:r>
            <a:rPr lang="en-US" sz="1300" kern="1200" dirty="0" smtClean="0"/>
            <a:t>Software costs per server / per core</a:t>
          </a:r>
          <a:endParaRPr lang="en-US" sz="1300" kern="1200" dirty="0"/>
        </a:p>
      </dsp:txBody>
      <dsp:txXfrm>
        <a:off x="1940" y="1290476"/>
        <a:ext cx="1892200" cy="1485388"/>
      </dsp:txXfrm>
    </dsp:sp>
    <dsp:sp modelId="{4E2CC1F7-3D54-4846-8347-8EA4F5D79FFA}">
      <dsp:nvSpPr>
        <dsp:cNvPr id="0" name=""/>
        <dsp:cNvSpPr/>
      </dsp:nvSpPr>
      <dsp:spPr>
        <a:xfrm>
          <a:off x="2159049" y="664327"/>
          <a:ext cx="1892200" cy="626149"/>
        </a:xfrm>
        <a:prstGeom prst="rect">
          <a:avLst/>
        </a:prstGeom>
        <a:solidFill>
          <a:srgbClr val="E6261A"/>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300" kern="1200" dirty="0" smtClean="0"/>
            <a:t>The most reliable and scalable virtualization technology available</a:t>
          </a:r>
          <a:endParaRPr lang="en-US" sz="1300" kern="1200" dirty="0"/>
        </a:p>
      </dsp:txBody>
      <dsp:txXfrm>
        <a:off x="2159049" y="664327"/>
        <a:ext cx="1892200" cy="626149"/>
      </dsp:txXfrm>
    </dsp:sp>
    <dsp:sp modelId="{99D89EE6-EF5F-4D60-A0FF-5ED2E7889B8F}">
      <dsp:nvSpPr>
        <dsp:cNvPr id="0" name=""/>
        <dsp:cNvSpPr/>
      </dsp:nvSpPr>
      <dsp:spPr>
        <a:xfrm>
          <a:off x="2159049" y="1290476"/>
          <a:ext cx="1892200" cy="1485388"/>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9342" tIns="69342" rIns="92456" bIns="104013" numCol="1" spcCol="1270" anchor="t" anchorCtr="0">
          <a:noAutofit/>
        </a:bodyPr>
        <a:lstStyle/>
        <a:p>
          <a:pPr marL="114300" lvl="1" indent="-114300" algn="l" defTabSz="577850">
            <a:lnSpc>
              <a:spcPct val="90000"/>
            </a:lnSpc>
            <a:spcBef>
              <a:spcPct val="0"/>
            </a:spcBef>
            <a:spcAft>
              <a:spcPct val="15000"/>
            </a:spcAft>
            <a:buChar char="•"/>
          </a:pPr>
          <a:r>
            <a:rPr lang="en-US" sz="1300" kern="1200" dirty="0" smtClean="0"/>
            <a:t>Invisible tech refreshes</a:t>
          </a:r>
          <a:endParaRPr lang="en-US" sz="1300" kern="1200" dirty="0"/>
        </a:p>
        <a:p>
          <a:pPr marL="114300" lvl="1" indent="-114300" algn="l" defTabSz="577850">
            <a:lnSpc>
              <a:spcPct val="90000"/>
            </a:lnSpc>
            <a:spcBef>
              <a:spcPct val="0"/>
            </a:spcBef>
            <a:spcAft>
              <a:spcPct val="15000"/>
            </a:spcAft>
            <a:buChar char="•"/>
          </a:pPr>
          <a:r>
            <a:rPr lang="en-US" sz="1300" kern="1200" dirty="0" smtClean="0"/>
            <a:t>Invisible server maintenance</a:t>
          </a:r>
          <a:endParaRPr lang="en-US" sz="1300" kern="1200" dirty="0"/>
        </a:p>
        <a:p>
          <a:pPr marL="114300" lvl="1" indent="-114300" algn="l" defTabSz="577850">
            <a:lnSpc>
              <a:spcPct val="90000"/>
            </a:lnSpc>
            <a:spcBef>
              <a:spcPct val="0"/>
            </a:spcBef>
            <a:spcAft>
              <a:spcPct val="15000"/>
            </a:spcAft>
            <a:buChar char="•"/>
          </a:pPr>
          <a:r>
            <a:rPr lang="en-US" sz="1300" kern="1200" dirty="0" smtClean="0"/>
            <a:t>Stability</a:t>
          </a:r>
          <a:endParaRPr lang="en-US" sz="1300" kern="1200" dirty="0"/>
        </a:p>
        <a:p>
          <a:pPr marL="114300" lvl="1" indent="-114300" algn="l" defTabSz="577850">
            <a:lnSpc>
              <a:spcPct val="90000"/>
            </a:lnSpc>
            <a:spcBef>
              <a:spcPct val="0"/>
            </a:spcBef>
            <a:spcAft>
              <a:spcPct val="15000"/>
            </a:spcAft>
            <a:buChar char="•"/>
          </a:pPr>
          <a:r>
            <a:rPr lang="en-US" sz="1300" kern="1200" dirty="0" smtClean="0"/>
            <a:t>Scalable, capacity on the fly</a:t>
          </a:r>
          <a:endParaRPr lang="en-US" sz="1300" kern="1200" dirty="0"/>
        </a:p>
      </dsp:txBody>
      <dsp:txXfrm>
        <a:off x="2159049" y="1290476"/>
        <a:ext cx="1892200" cy="1485388"/>
      </dsp:txXfrm>
    </dsp:sp>
    <dsp:sp modelId="{1C6C1A2F-A635-41FB-AF21-0CA9997A81E0}">
      <dsp:nvSpPr>
        <dsp:cNvPr id="0" name=""/>
        <dsp:cNvSpPr/>
      </dsp:nvSpPr>
      <dsp:spPr>
        <a:xfrm>
          <a:off x="4316158" y="664327"/>
          <a:ext cx="1892200" cy="626149"/>
        </a:xfrm>
        <a:prstGeom prst="rect">
          <a:avLst/>
        </a:prstGeom>
        <a:solidFill>
          <a:srgbClr val="A52061"/>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2456" tIns="52832" rIns="92456" bIns="52832" numCol="1" spcCol="1270" anchor="ctr" anchorCtr="0">
          <a:noAutofit/>
        </a:bodyPr>
        <a:lstStyle/>
        <a:p>
          <a:pPr lvl="0" algn="ctr" defTabSz="577850">
            <a:lnSpc>
              <a:spcPct val="90000"/>
            </a:lnSpc>
            <a:spcBef>
              <a:spcPct val="0"/>
            </a:spcBef>
            <a:spcAft>
              <a:spcPct val="35000"/>
            </a:spcAft>
          </a:pPr>
          <a:r>
            <a:rPr lang="en-US" sz="1300" kern="1200" dirty="0" smtClean="0"/>
            <a:t>z/VM + </a:t>
          </a:r>
          <a:r>
            <a:rPr lang="en-US" sz="1300" kern="1200" dirty="0" err="1" smtClean="0"/>
            <a:t>zLinux</a:t>
          </a:r>
          <a:r>
            <a:rPr lang="en-US" sz="1300" kern="1200" dirty="0" smtClean="0"/>
            <a:t> Team very easy to work with</a:t>
          </a:r>
          <a:endParaRPr lang="en-US" sz="1300" kern="1200" dirty="0"/>
        </a:p>
      </dsp:txBody>
      <dsp:txXfrm>
        <a:off x="4316158" y="664327"/>
        <a:ext cx="1892200" cy="626149"/>
      </dsp:txXfrm>
    </dsp:sp>
    <dsp:sp modelId="{01C8F6E5-7076-4D1D-A144-F3A7BB05A0A4}">
      <dsp:nvSpPr>
        <dsp:cNvPr id="0" name=""/>
        <dsp:cNvSpPr/>
      </dsp:nvSpPr>
      <dsp:spPr>
        <a:xfrm>
          <a:off x="4316158" y="1290476"/>
          <a:ext cx="1892200" cy="1485388"/>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9342" tIns="69342" rIns="92456" bIns="104013" numCol="1" spcCol="1270" anchor="t" anchorCtr="0">
          <a:noAutofit/>
        </a:bodyPr>
        <a:lstStyle/>
        <a:p>
          <a:pPr marL="114300" lvl="1" indent="-114300" algn="l" defTabSz="577850">
            <a:lnSpc>
              <a:spcPct val="90000"/>
            </a:lnSpc>
            <a:spcBef>
              <a:spcPct val="0"/>
            </a:spcBef>
            <a:spcAft>
              <a:spcPct val="15000"/>
            </a:spcAft>
            <a:buChar char="•"/>
          </a:pPr>
          <a:r>
            <a:rPr lang="en-US" sz="1300" kern="1200" dirty="0" smtClean="0"/>
            <a:t>One person to call for support</a:t>
          </a:r>
          <a:endParaRPr lang="en-US" sz="1300" kern="1200" dirty="0"/>
        </a:p>
        <a:p>
          <a:pPr marL="114300" lvl="1" indent="-114300" algn="l" defTabSz="577850">
            <a:lnSpc>
              <a:spcPct val="90000"/>
            </a:lnSpc>
            <a:spcBef>
              <a:spcPct val="0"/>
            </a:spcBef>
            <a:spcAft>
              <a:spcPct val="15000"/>
            </a:spcAft>
            <a:buChar char="•"/>
          </a:pPr>
          <a:r>
            <a:rPr lang="en-US" sz="1300" kern="1200" dirty="0" smtClean="0"/>
            <a:t>Highly motivated team, highly skilled team</a:t>
          </a:r>
          <a:endParaRPr lang="en-US" sz="1300" kern="1200" dirty="0"/>
        </a:p>
      </dsp:txBody>
      <dsp:txXfrm>
        <a:off x="4316158" y="1290476"/>
        <a:ext cx="1892200" cy="148538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C95FAF-3874-4332-9510-74CED1A96E88}">
      <dsp:nvSpPr>
        <dsp:cNvPr id="0" name=""/>
        <dsp:cNvSpPr/>
      </dsp:nvSpPr>
      <dsp:spPr>
        <a:xfrm rot="16200000">
          <a:off x="-1199658" y="1203210"/>
          <a:ext cx="3653044" cy="1246622"/>
        </a:xfrm>
        <a:prstGeom prst="flowChartManualOperation">
          <a:avLst/>
        </a:prstGeom>
        <a:solidFill>
          <a:srgbClr val="A5206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0" tIns="0" rIns="69850" bIns="0" numCol="1" spcCol="1270" anchor="t" anchorCtr="0">
          <a:noAutofit/>
        </a:bodyPr>
        <a:lstStyle/>
        <a:p>
          <a:pPr lvl="0" algn="l" defTabSz="488950">
            <a:lnSpc>
              <a:spcPct val="90000"/>
            </a:lnSpc>
            <a:spcBef>
              <a:spcPct val="0"/>
            </a:spcBef>
            <a:spcAft>
              <a:spcPct val="35000"/>
            </a:spcAft>
          </a:pPr>
          <a:r>
            <a:rPr lang="en-US" sz="1100" kern="1200" dirty="0" smtClean="0"/>
            <a:t>Custom and Packaged Applications</a:t>
          </a:r>
          <a:endParaRPr lang="en-US" sz="1100" kern="1200" dirty="0"/>
        </a:p>
        <a:p>
          <a:pPr marL="57150" lvl="1" indent="-57150" algn="l" defTabSz="400050">
            <a:lnSpc>
              <a:spcPct val="90000"/>
            </a:lnSpc>
            <a:spcBef>
              <a:spcPct val="0"/>
            </a:spcBef>
            <a:spcAft>
              <a:spcPct val="15000"/>
            </a:spcAft>
            <a:buChar char="•"/>
          </a:pPr>
          <a:r>
            <a:rPr lang="en-US" sz="900" kern="1200" dirty="0" smtClean="0"/>
            <a:t>Transaction Risk Authorization / Fraud</a:t>
          </a:r>
          <a:endParaRPr lang="en-US" sz="900" kern="1200" dirty="0"/>
        </a:p>
        <a:p>
          <a:pPr marL="57150" lvl="1" indent="-57150" algn="l" defTabSz="400050">
            <a:lnSpc>
              <a:spcPct val="90000"/>
            </a:lnSpc>
            <a:spcBef>
              <a:spcPct val="0"/>
            </a:spcBef>
            <a:spcAft>
              <a:spcPct val="15000"/>
            </a:spcAft>
            <a:buChar char="•"/>
          </a:pPr>
          <a:r>
            <a:rPr lang="en-US" sz="900" kern="1200" dirty="0" smtClean="0"/>
            <a:t>Deposit Processing</a:t>
          </a:r>
          <a:endParaRPr lang="en-US" sz="900" kern="1200" dirty="0"/>
        </a:p>
        <a:p>
          <a:pPr marL="57150" lvl="1" indent="-57150" algn="l" defTabSz="400050">
            <a:lnSpc>
              <a:spcPct val="90000"/>
            </a:lnSpc>
            <a:spcBef>
              <a:spcPct val="0"/>
            </a:spcBef>
            <a:spcAft>
              <a:spcPct val="15000"/>
            </a:spcAft>
            <a:buChar char="•"/>
          </a:pPr>
          <a:r>
            <a:rPr lang="en-US" sz="900" kern="1200" dirty="0" smtClean="0"/>
            <a:t>Check Imaging</a:t>
          </a:r>
          <a:endParaRPr lang="en-US" sz="900" kern="1200" dirty="0"/>
        </a:p>
        <a:p>
          <a:pPr marL="57150" lvl="1" indent="-57150" algn="l" defTabSz="400050">
            <a:lnSpc>
              <a:spcPct val="90000"/>
            </a:lnSpc>
            <a:spcBef>
              <a:spcPct val="0"/>
            </a:spcBef>
            <a:spcAft>
              <a:spcPct val="15000"/>
            </a:spcAft>
            <a:buChar char="•"/>
          </a:pPr>
          <a:r>
            <a:rPr lang="en-US" sz="900" kern="1200" dirty="0" smtClean="0"/>
            <a:t>Reconciliation</a:t>
          </a:r>
          <a:endParaRPr lang="en-US" sz="900" kern="1200" dirty="0"/>
        </a:p>
        <a:p>
          <a:pPr marL="57150" lvl="1" indent="-57150" algn="l" defTabSz="400050">
            <a:lnSpc>
              <a:spcPct val="90000"/>
            </a:lnSpc>
            <a:spcBef>
              <a:spcPct val="0"/>
            </a:spcBef>
            <a:spcAft>
              <a:spcPct val="15000"/>
            </a:spcAft>
            <a:buChar char="•"/>
          </a:pPr>
          <a:r>
            <a:rPr lang="en-US" sz="900" kern="1200" dirty="0" smtClean="0"/>
            <a:t>Call Center</a:t>
          </a:r>
          <a:endParaRPr lang="en-US" sz="900" kern="1200" dirty="0"/>
        </a:p>
        <a:p>
          <a:pPr marL="57150" lvl="1" indent="-57150" algn="l" defTabSz="400050">
            <a:lnSpc>
              <a:spcPct val="90000"/>
            </a:lnSpc>
            <a:spcBef>
              <a:spcPct val="0"/>
            </a:spcBef>
            <a:spcAft>
              <a:spcPct val="15000"/>
            </a:spcAft>
            <a:buChar char="•"/>
          </a:pPr>
          <a:r>
            <a:rPr lang="en-US" sz="900" kern="1200" dirty="0" smtClean="0"/>
            <a:t>And many more…</a:t>
          </a:r>
          <a:endParaRPr lang="en-US" sz="900" kern="1200" dirty="0"/>
        </a:p>
        <a:p>
          <a:pPr marL="57150" lvl="1" indent="-57150" algn="l" defTabSz="400050">
            <a:lnSpc>
              <a:spcPct val="90000"/>
            </a:lnSpc>
            <a:spcBef>
              <a:spcPct val="0"/>
            </a:spcBef>
            <a:spcAft>
              <a:spcPct val="15000"/>
            </a:spcAft>
            <a:buChar char="•"/>
          </a:pPr>
          <a:endParaRPr lang="en-US" sz="900" kern="1200" dirty="0"/>
        </a:p>
        <a:p>
          <a:pPr marL="57150" lvl="1" indent="-57150" algn="l" defTabSz="400050">
            <a:lnSpc>
              <a:spcPct val="90000"/>
            </a:lnSpc>
            <a:spcBef>
              <a:spcPct val="0"/>
            </a:spcBef>
            <a:spcAft>
              <a:spcPct val="15000"/>
            </a:spcAft>
            <a:buChar char="•"/>
          </a:pPr>
          <a:r>
            <a:rPr lang="en-US" sz="900" kern="1200" dirty="0" smtClean="0"/>
            <a:t>Java</a:t>
          </a:r>
          <a:endParaRPr lang="en-US" sz="900" kern="1200" dirty="0"/>
        </a:p>
        <a:p>
          <a:pPr marL="57150" lvl="1" indent="-57150" algn="l" defTabSz="400050">
            <a:lnSpc>
              <a:spcPct val="90000"/>
            </a:lnSpc>
            <a:spcBef>
              <a:spcPct val="0"/>
            </a:spcBef>
            <a:spcAft>
              <a:spcPct val="15000"/>
            </a:spcAft>
            <a:buChar char="•"/>
          </a:pPr>
          <a:r>
            <a:rPr lang="en-US" sz="900" kern="1200" dirty="0" err="1" smtClean="0"/>
            <a:t>Websphere</a:t>
          </a:r>
          <a:endParaRPr lang="en-US" sz="900" kern="1200" dirty="0"/>
        </a:p>
        <a:p>
          <a:pPr marL="57150" lvl="1" indent="-57150" algn="l" defTabSz="400050">
            <a:lnSpc>
              <a:spcPct val="90000"/>
            </a:lnSpc>
            <a:spcBef>
              <a:spcPct val="0"/>
            </a:spcBef>
            <a:spcAft>
              <a:spcPct val="15000"/>
            </a:spcAft>
            <a:buChar char="•"/>
          </a:pPr>
          <a:r>
            <a:rPr lang="en-US" sz="900" kern="1200" dirty="0" smtClean="0"/>
            <a:t>Tomcat</a:t>
          </a:r>
          <a:endParaRPr lang="en-US" sz="900" kern="1200" dirty="0"/>
        </a:p>
        <a:p>
          <a:pPr marL="57150" lvl="1" indent="-57150" algn="l" defTabSz="400050">
            <a:lnSpc>
              <a:spcPct val="90000"/>
            </a:lnSpc>
            <a:spcBef>
              <a:spcPct val="0"/>
            </a:spcBef>
            <a:spcAft>
              <a:spcPct val="15000"/>
            </a:spcAft>
            <a:buChar char="•"/>
          </a:pPr>
          <a:r>
            <a:rPr lang="en-US" sz="900" kern="1200" dirty="0" smtClean="0"/>
            <a:t>IBM Portal</a:t>
          </a:r>
          <a:endParaRPr lang="en-US" sz="900" kern="1200" dirty="0"/>
        </a:p>
        <a:p>
          <a:pPr marL="57150" lvl="1" indent="-57150" algn="l" defTabSz="400050">
            <a:lnSpc>
              <a:spcPct val="90000"/>
            </a:lnSpc>
            <a:spcBef>
              <a:spcPct val="0"/>
            </a:spcBef>
            <a:spcAft>
              <a:spcPct val="15000"/>
            </a:spcAft>
            <a:buChar char="•"/>
          </a:pPr>
          <a:endParaRPr lang="en-US" sz="900" kern="1200" dirty="0"/>
        </a:p>
        <a:p>
          <a:pPr marL="57150" lvl="1" indent="-57150" algn="l" defTabSz="400050">
            <a:lnSpc>
              <a:spcPct val="90000"/>
            </a:lnSpc>
            <a:spcBef>
              <a:spcPct val="0"/>
            </a:spcBef>
            <a:spcAft>
              <a:spcPct val="15000"/>
            </a:spcAft>
            <a:buChar char="•"/>
          </a:pPr>
          <a:endParaRPr lang="en-US" sz="900" kern="1200" dirty="0"/>
        </a:p>
        <a:p>
          <a:pPr marL="57150" lvl="1" indent="-57150" algn="l" defTabSz="400050">
            <a:lnSpc>
              <a:spcPct val="90000"/>
            </a:lnSpc>
            <a:spcBef>
              <a:spcPct val="0"/>
            </a:spcBef>
            <a:spcAft>
              <a:spcPct val="15000"/>
            </a:spcAft>
            <a:buChar char="•"/>
          </a:pPr>
          <a:endParaRPr lang="en-US" sz="900" kern="1200" dirty="0"/>
        </a:p>
        <a:p>
          <a:pPr marL="57150" lvl="1" indent="-57150" algn="l" defTabSz="400050">
            <a:lnSpc>
              <a:spcPct val="90000"/>
            </a:lnSpc>
            <a:spcBef>
              <a:spcPct val="0"/>
            </a:spcBef>
            <a:spcAft>
              <a:spcPct val="15000"/>
            </a:spcAft>
            <a:buChar char="•"/>
          </a:pPr>
          <a:endParaRPr lang="en-US" sz="900" kern="1200" dirty="0"/>
        </a:p>
      </dsp:txBody>
      <dsp:txXfrm rot="5400000">
        <a:off x="3553" y="730608"/>
        <a:ext cx="1246622" cy="2191826"/>
      </dsp:txXfrm>
    </dsp:sp>
    <dsp:sp modelId="{D9D78E8D-1365-443E-8FAD-1394BE2F03DA}">
      <dsp:nvSpPr>
        <dsp:cNvPr id="0" name=""/>
        <dsp:cNvSpPr/>
      </dsp:nvSpPr>
      <dsp:spPr>
        <a:xfrm rot="16200000">
          <a:off x="140460" y="1203210"/>
          <a:ext cx="3653044" cy="1246622"/>
        </a:xfrm>
        <a:prstGeom prst="flowChartManualOperation">
          <a:avLst/>
        </a:prstGeom>
        <a:solidFill>
          <a:srgbClr val="E6261A"/>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0" tIns="0" rIns="69850" bIns="0" numCol="1" spcCol="1270" anchor="t" anchorCtr="0">
          <a:noAutofit/>
        </a:bodyPr>
        <a:lstStyle/>
        <a:p>
          <a:pPr lvl="0" algn="l" defTabSz="488950">
            <a:lnSpc>
              <a:spcPct val="90000"/>
            </a:lnSpc>
            <a:spcBef>
              <a:spcPct val="0"/>
            </a:spcBef>
            <a:spcAft>
              <a:spcPct val="35000"/>
            </a:spcAft>
          </a:pPr>
          <a:r>
            <a:rPr lang="en-US" sz="1100" kern="1200" dirty="0" smtClean="0"/>
            <a:t>Integration</a:t>
          </a:r>
          <a:endParaRPr lang="en-US" sz="1100" kern="1200" dirty="0"/>
        </a:p>
        <a:p>
          <a:pPr marL="57150" lvl="1" indent="-57150" algn="l" defTabSz="400050">
            <a:lnSpc>
              <a:spcPct val="90000"/>
            </a:lnSpc>
            <a:spcBef>
              <a:spcPct val="0"/>
            </a:spcBef>
            <a:spcAft>
              <a:spcPct val="15000"/>
            </a:spcAft>
            <a:buChar char="•"/>
          </a:pPr>
          <a:r>
            <a:rPr lang="en-US" sz="900" kern="1200" dirty="0" smtClean="0"/>
            <a:t>IIB	</a:t>
          </a:r>
          <a:endParaRPr lang="en-US" sz="900" kern="1200" dirty="0"/>
        </a:p>
        <a:p>
          <a:pPr marL="57150" lvl="1" indent="-57150" algn="l" defTabSz="400050">
            <a:lnSpc>
              <a:spcPct val="90000"/>
            </a:lnSpc>
            <a:spcBef>
              <a:spcPct val="0"/>
            </a:spcBef>
            <a:spcAft>
              <a:spcPct val="15000"/>
            </a:spcAft>
            <a:buChar char="•"/>
          </a:pPr>
          <a:r>
            <a:rPr lang="en-US" sz="900" kern="1200" dirty="0" smtClean="0"/>
            <a:t>MQ</a:t>
          </a:r>
          <a:endParaRPr lang="en-US" sz="900" kern="1200" dirty="0"/>
        </a:p>
        <a:p>
          <a:pPr marL="57150" lvl="1" indent="-57150" algn="l" defTabSz="400050">
            <a:lnSpc>
              <a:spcPct val="90000"/>
            </a:lnSpc>
            <a:spcBef>
              <a:spcPct val="0"/>
            </a:spcBef>
            <a:spcAft>
              <a:spcPct val="15000"/>
            </a:spcAft>
            <a:buChar char="•"/>
          </a:pPr>
          <a:r>
            <a:rPr lang="en-US" sz="900" kern="1200" dirty="0" smtClean="0"/>
            <a:t>IBM Financial Transaction Manager (FTM) for Wholesale Payments</a:t>
          </a:r>
          <a:endParaRPr lang="en-US" sz="900" kern="1200" dirty="0"/>
        </a:p>
      </dsp:txBody>
      <dsp:txXfrm rot="5400000">
        <a:off x="1343671" y="730608"/>
        <a:ext cx="1246622" cy="2191826"/>
      </dsp:txXfrm>
    </dsp:sp>
    <dsp:sp modelId="{CEBC771A-E761-4ED6-8B9B-245A1970EA3B}">
      <dsp:nvSpPr>
        <dsp:cNvPr id="0" name=""/>
        <dsp:cNvSpPr/>
      </dsp:nvSpPr>
      <dsp:spPr>
        <a:xfrm rot="16200000">
          <a:off x="1480580" y="1203210"/>
          <a:ext cx="3653044" cy="1246622"/>
        </a:xfrm>
        <a:prstGeom prst="flowChartManualOperation">
          <a:avLst/>
        </a:prstGeom>
        <a:solidFill>
          <a:srgbClr val="451F5C"/>
        </a:solidFill>
        <a:ln w="25400" cap="flat" cmpd="sng" algn="ctr">
          <a:solidFill>
            <a:srgbClr val="451F5C"/>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0" tIns="0" rIns="69850" bIns="0" numCol="1" spcCol="1270" anchor="t" anchorCtr="0">
          <a:noAutofit/>
        </a:bodyPr>
        <a:lstStyle/>
        <a:p>
          <a:pPr lvl="0" algn="l" defTabSz="488950">
            <a:lnSpc>
              <a:spcPct val="90000"/>
            </a:lnSpc>
            <a:spcBef>
              <a:spcPct val="0"/>
            </a:spcBef>
            <a:spcAft>
              <a:spcPct val="35000"/>
            </a:spcAft>
          </a:pPr>
          <a:r>
            <a:rPr lang="en-US" sz="1100" kern="1200" dirty="0" smtClean="0"/>
            <a:t>Content Management &amp; Workflow</a:t>
          </a:r>
          <a:endParaRPr lang="en-US" sz="1100" kern="1200" dirty="0"/>
        </a:p>
        <a:p>
          <a:pPr marL="57150" lvl="1" indent="-57150" algn="l" defTabSz="400050">
            <a:lnSpc>
              <a:spcPct val="90000"/>
            </a:lnSpc>
            <a:spcBef>
              <a:spcPct val="0"/>
            </a:spcBef>
            <a:spcAft>
              <a:spcPct val="15000"/>
            </a:spcAft>
            <a:buChar char="•"/>
          </a:pPr>
          <a:r>
            <a:rPr lang="en-US" sz="900" kern="1200" dirty="0" err="1" smtClean="0"/>
            <a:t>FileNet</a:t>
          </a:r>
          <a:endParaRPr lang="en-US" sz="900" kern="1200" dirty="0"/>
        </a:p>
        <a:p>
          <a:pPr marL="57150" lvl="1" indent="-57150" algn="l" defTabSz="400050">
            <a:lnSpc>
              <a:spcPct val="90000"/>
            </a:lnSpc>
            <a:spcBef>
              <a:spcPct val="0"/>
            </a:spcBef>
            <a:spcAft>
              <a:spcPct val="15000"/>
            </a:spcAft>
            <a:buChar char="•"/>
          </a:pPr>
          <a:r>
            <a:rPr lang="en-US" sz="900" kern="1200" dirty="0" smtClean="0"/>
            <a:t>IBM BPM</a:t>
          </a:r>
          <a:endParaRPr lang="en-US" sz="900" kern="1200" dirty="0"/>
        </a:p>
        <a:p>
          <a:pPr marL="57150" lvl="1" indent="-57150" algn="l" defTabSz="400050">
            <a:lnSpc>
              <a:spcPct val="90000"/>
            </a:lnSpc>
            <a:spcBef>
              <a:spcPct val="0"/>
            </a:spcBef>
            <a:spcAft>
              <a:spcPct val="15000"/>
            </a:spcAft>
            <a:buChar char="•"/>
          </a:pPr>
          <a:r>
            <a:rPr lang="en-US" sz="900" kern="1200" dirty="0" smtClean="0"/>
            <a:t>IBM Operational Decision Manager</a:t>
          </a:r>
          <a:endParaRPr lang="en-US" sz="900" kern="1200" dirty="0"/>
        </a:p>
        <a:p>
          <a:pPr marL="57150" lvl="1" indent="-57150" algn="l" defTabSz="400050">
            <a:lnSpc>
              <a:spcPct val="90000"/>
            </a:lnSpc>
            <a:spcBef>
              <a:spcPct val="0"/>
            </a:spcBef>
            <a:spcAft>
              <a:spcPct val="15000"/>
            </a:spcAft>
            <a:buChar char="•"/>
          </a:pPr>
          <a:r>
            <a:rPr lang="en-US" sz="900" kern="1200" dirty="0" err="1" smtClean="0"/>
            <a:t>Pega</a:t>
          </a:r>
          <a:r>
            <a:rPr lang="en-US" sz="900" kern="1200" dirty="0" smtClean="0"/>
            <a:t> Case Management</a:t>
          </a:r>
          <a:endParaRPr lang="en-US" sz="900" kern="1200" dirty="0"/>
        </a:p>
      </dsp:txBody>
      <dsp:txXfrm rot="5400000">
        <a:off x="2683791" y="730608"/>
        <a:ext cx="1246622" cy="2191826"/>
      </dsp:txXfrm>
    </dsp:sp>
    <dsp:sp modelId="{2D7033C0-D077-4B46-97D5-DBEA488B44ED}">
      <dsp:nvSpPr>
        <dsp:cNvPr id="0" name=""/>
        <dsp:cNvSpPr/>
      </dsp:nvSpPr>
      <dsp:spPr>
        <a:xfrm rot="16200000">
          <a:off x="2820699" y="1203210"/>
          <a:ext cx="3653044" cy="1246622"/>
        </a:xfrm>
        <a:prstGeom prst="flowChartManualOperation">
          <a:avLst/>
        </a:prstGeom>
        <a:solidFill>
          <a:srgbClr val="EA462A"/>
        </a:solidFill>
        <a:ln w="25400" cap="flat" cmpd="sng" algn="ctr">
          <a:solidFill>
            <a:srgbClr val="EA462A"/>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0" tIns="0" rIns="69850" bIns="0" numCol="1" spcCol="1270" anchor="t" anchorCtr="0">
          <a:noAutofit/>
        </a:bodyPr>
        <a:lstStyle/>
        <a:p>
          <a:pPr lvl="0" algn="l" defTabSz="488950">
            <a:lnSpc>
              <a:spcPct val="90000"/>
            </a:lnSpc>
            <a:spcBef>
              <a:spcPct val="0"/>
            </a:spcBef>
            <a:spcAft>
              <a:spcPct val="35000"/>
            </a:spcAft>
          </a:pPr>
          <a:r>
            <a:rPr lang="en-US" sz="1100" kern="1200" dirty="0" smtClean="0"/>
            <a:t>Database</a:t>
          </a:r>
          <a:endParaRPr lang="en-US" sz="1100" kern="1200" dirty="0"/>
        </a:p>
        <a:p>
          <a:pPr marL="57150" lvl="1" indent="-57150" algn="l" defTabSz="400050">
            <a:lnSpc>
              <a:spcPct val="90000"/>
            </a:lnSpc>
            <a:spcBef>
              <a:spcPct val="0"/>
            </a:spcBef>
            <a:spcAft>
              <a:spcPct val="15000"/>
            </a:spcAft>
            <a:buChar char="•"/>
          </a:pPr>
          <a:r>
            <a:rPr lang="en-US" sz="900" kern="1200" dirty="0" smtClean="0"/>
            <a:t>DB2</a:t>
          </a:r>
          <a:endParaRPr lang="en-US" sz="900" kern="1200" dirty="0"/>
        </a:p>
        <a:p>
          <a:pPr marL="57150" lvl="1" indent="-57150" algn="l" defTabSz="400050">
            <a:lnSpc>
              <a:spcPct val="90000"/>
            </a:lnSpc>
            <a:spcBef>
              <a:spcPct val="0"/>
            </a:spcBef>
            <a:spcAft>
              <a:spcPct val="15000"/>
            </a:spcAft>
            <a:buChar char="•"/>
          </a:pPr>
          <a:r>
            <a:rPr lang="en-US" sz="900" kern="1200" dirty="0" smtClean="0"/>
            <a:t>DB2 Connect</a:t>
          </a:r>
          <a:endParaRPr lang="en-US" sz="900" kern="1200" dirty="0"/>
        </a:p>
        <a:p>
          <a:pPr marL="57150" lvl="1" indent="-57150" algn="l" defTabSz="400050">
            <a:lnSpc>
              <a:spcPct val="90000"/>
            </a:lnSpc>
            <a:spcBef>
              <a:spcPct val="0"/>
            </a:spcBef>
            <a:spcAft>
              <a:spcPct val="15000"/>
            </a:spcAft>
            <a:buChar char="•"/>
          </a:pPr>
          <a:r>
            <a:rPr lang="en-US" sz="900" kern="1200" dirty="0" smtClean="0"/>
            <a:t>Oracle RAC</a:t>
          </a:r>
          <a:endParaRPr lang="en-US" sz="900" kern="1200" dirty="0"/>
        </a:p>
      </dsp:txBody>
      <dsp:txXfrm rot="5400000">
        <a:off x="4023910" y="730608"/>
        <a:ext cx="1246622" cy="2191826"/>
      </dsp:txXfrm>
    </dsp:sp>
    <dsp:sp modelId="{85C6EE04-6AED-454E-8947-9809AF2EEFBF}">
      <dsp:nvSpPr>
        <dsp:cNvPr id="0" name=""/>
        <dsp:cNvSpPr/>
      </dsp:nvSpPr>
      <dsp:spPr>
        <a:xfrm rot="16200000">
          <a:off x="4160818" y="1203210"/>
          <a:ext cx="3653044" cy="1246622"/>
        </a:xfrm>
        <a:prstGeom prst="flowChartManualOperation">
          <a:avLst/>
        </a:prstGeom>
        <a:solidFill>
          <a:srgbClr val="04183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9850" tIns="0" rIns="69850" bIns="0" numCol="1" spcCol="1270" anchor="t" anchorCtr="0">
          <a:noAutofit/>
        </a:bodyPr>
        <a:lstStyle/>
        <a:p>
          <a:pPr lvl="0" algn="l" defTabSz="488950">
            <a:lnSpc>
              <a:spcPct val="90000"/>
            </a:lnSpc>
            <a:spcBef>
              <a:spcPct val="0"/>
            </a:spcBef>
            <a:spcAft>
              <a:spcPct val="35000"/>
            </a:spcAft>
          </a:pPr>
          <a:r>
            <a:rPr lang="en-US" sz="1100" kern="1200" dirty="0" smtClean="0"/>
            <a:t>Systems Management</a:t>
          </a:r>
          <a:endParaRPr lang="en-US" sz="1100" kern="1200" dirty="0"/>
        </a:p>
        <a:p>
          <a:pPr marL="57150" lvl="1" indent="-57150" algn="l" defTabSz="400050">
            <a:lnSpc>
              <a:spcPct val="90000"/>
            </a:lnSpc>
            <a:spcBef>
              <a:spcPct val="0"/>
            </a:spcBef>
            <a:spcAft>
              <a:spcPct val="15000"/>
            </a:spcAft>
            <a:buChar char="•"/>
          </a:pPr>
          <a:r>
            <a:rPr lang="en-US" sz="900" kern="1200" dirty="0" smtClean="0"/>
            <a:t>Tivoli Systems Automation for </a:t>
          </a:r>
          <a:r>
            <a:rPr lang="en-US" sz="900" kern="1200" dirty="0" err="1" smtClean="0"/>
            <a:t>Multii</a:t>
          </a:r>
          <a:r>
            <a:rPr lang="en-US" sz="900" kern="1200" dirty="0" smtClean="0"/>
            <a:t>-Platform (TSAMP)</a:t>
          </a:r>
          <a:endParaRPr lang="en-US" sz="900" kern="1200" dirty="0"/>
        </a:p>
        <a:p>
          <a:pPr marL="57150" lvl="1" indent="-57150" algn="l" defTabSz="400050">
            <a:lnSpc>
              <a:spcPct val="90000"/>
            </a:lnSpc>
            <a:spcBef>
              <a:spcPct val="0"/>
            </a:spcBef>
            <a:spcAft>
              <a:spcPct val="15000"/>
            </a:spcAft>
            <a:buChar char="•"/>
          </a:pPr>
          <a:r>
            <a:rPr lang="en-US" sz="900" kern="1200" dirty="0" smtClean="0"/>
            <a:t>Tivoli Application Dependency Discovery Manager (TADDM)</a:t>
          </a:r>
          <a:endParaRPr lang="en-US" sz="900" kern="1200" dirty="0"/>
        </a:p>
        <a:p>
          <a:pPr marL="57150" lvl="1" indent="-57150" algn="l" defTabSz="400050">
            <a:lnSpc>
              <a:spcPct val="90000"/>
            </a:lnSpc>
            <a:spcBef>
              <a:spcPct val="0"/>
            </a:spcBef>
            <a:spcAft>
              <a:spcPct val="15000"/>
            </a:spcAft>
            <a:buChar char="•"/>
          </a:pPr>
          <a:r>
            <a:rPr lang="en-US" sz="900" kern="1200" dirty="0" err="1" smtClean="0"/>
            <a:t>SmartCloud</a:t>
          </a:r>
          <a:r>
            <a:rPr lang="en-US" sz="900" kern="1200" dirty="0" smtClean="0"/>
            <a:t> Application Performance Monitor (SCAPM)</a:t>
          </a:r>
          <a:endParaRPr lang="en-US" sz="900" kern="1200" dirty="0"/>
        </a:p>
      </dsp:txBody>
      <dsp:txXfrm rot="5400000">
        <a:off x="5364029" y="730608"/>
        <a:ext cx="1246622" cy="219182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EF51D5-9A4A-4D05-A273-0B29A9C4CD1A}">
      <dsp:nvSpPr>
        <dsp:cNvPr id="0" name=""/>
        <dsp:cNvSpPr/>
      </dsp:nvSpPr>
      <dsp:spPr>
        <a:xfrm rot="5400000">
          <a:off x="3275439" y="-1154346"/>
          <a:ext cx="988348" cy="354787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20955" rIns="41910" bIns="20955" numCol="1" spcCol="1270" anchor="ctr" anchorCtr="0">
          <a:noAutofit/>
        </a:bodyPr>
        <a:lstStyle/>
        <a:p>
          <a:pPr marL="57150" lvl="1" indent="-57150" algn="l" defTabSz="488950">
            <a:lnSpc>
              <a:spcPct val="90000"/>
            </a:lnSpc>
            <a:spcBef>
              <a:spcPct val="0"/>
            </a:spcBef>
            <a:spcAft>
              <a:spcPct val="15000"/>
            </a:spcAft>
            <a:buChar char="•"/>
          </a:pPr>
          <a:r>
            <a:rPr lang="en-US" sz="1100" kern="1200" dirty="0" smtClean="0"/>
            <a:t>Custom Java </a:t>
          </a:r>
          <a:r>
            <a:rPr lang="en-US" sz="1100" kern="1200" dirty="0" err="1" smtClean="0"/>
            <a:t>Websphere</a:t>
          </a:r>
          <a:r>
            <a:rPr lang="en-US" sz="1100" kern="1200" dirty="0" smtClean="0"/>
            <a:t> App</a:t>
          </a:r>
          <a:endParaRPr lang="en-US" sz="1100" kern="1200" dirty="0"/>
        </a:p>
        <a:p>
          <a:pPr marL="57150" lvl="1" indent="-57150" algn="l" defTabSz="488950">
            <a:lnSpc>
              <a:spcPct val="90000"/>
            </a:lnSpc>
            <a:spcBef>
              <a:spcPct val="0"/>
            </a:spcBef>
            <a:spcAft>
              <a:spcPct val="15000"/>
            </a:spcAft>
            <a:buChar char="•"/>
          </a:pPr>
          <a:r>
            <a:rPr lang="en-US" sz="1100" kern="1200" dirty="0" smtClean="0"/>
            <a:t>Mission critical processing ATM and Teller Deposits</a:t>
          </a:r>
          <a:endParaRPr lang="en-US" sz="1100" kern="1200" dirty="0"/>
        </a:p>
        <a:p>
          <a:pPr marL="57150" lvl="1" indent="-57150" algn="l" defTabSz="488950">
            <a:lnSpc>
              <a:spcPct val="90000"/>
            </a:lnSpc>
            <a:spcBef>
              <a:spcPct val="0"/>
            </a:spcBef>
            <a:spcAft>
              <a:spcPct val="15000"/>
            </a:spcAft>
            <a:buChar char="•"/>
          </a:pPr>
          <a:r>
            <a:rPr lang="en-US" sz="1100" kern="1200" dirty="0" smtClean="0"/>
            <a:t>20 Million Trans/Day and 450 Trans/Second</a:t>
          </a:r>
          <a:endParaRPr lang="en-US" sz="1100" kern="1200" dirty="0"/>
        </a:p>
        <a:p>
          <a:pPr marL="57150" lvl="1" indent="-57150" algn="l" defTabSz="488950">
            <a:lnSpc>
              <a:spcPct val="90000"/>
            </a:lnSpc>
            <a:spcBef>
              <a:spcPct val="0"/>
            </a:spcBef>
            <a:spcAft>
              <a:spcPct val="15000"/>
            </a:spcAft>
            <a:buChar char="•"/>
          </a:pPr>
          <a:r>
            <a:rPr lang="en-US" sz="1100" kern="1200" dirty="0" smtClean="0"/>
            <a:t>In production since 2005</a:t>
          </a:r>
          <a:endParaRPr lang="en-US" sz="1100" kern="1200" dirty="0"/>
        </a:p>
      </dsp:txBody>
      <dsp:txXfrm rot="-5400000">
        <a:off x="1995678" y="173662"/>
        <a:ext cx="3499625" cy="891854"/>
      </dsp:txXfrm>
    </dsp:sp>
    <dsp:sp modelId="{7BF8C98B-0D7C-4CD2-874D-426B8E8929B8}">
      <dsp:nvSpPr>
        <dsp:cNvPr id="0" name=""/>
        <dsp:cNvSpPr/>
      </dsp:nvSpPr>
      <dsp:spPr>
        <a:xfrm>
          <a:off x="0" y="1871"/>
          <a:ext cx="1995678" cy="1235435"/>
        </a:xfrm>
        <a:prstGeom prst="roundRect">
          <a:avLst/>
        </a:prstGeom>
        <a:solidFill>
          <a:srgbClr val="EA462A"/>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47625" rIns="95250" bIns="47625" numCol="1" spcCol="1270" anchor="ctr" anchorCtr="0">
          <a:noAutofit/>
        </a:bodyPr>
        <a:lstStyle/>
        <a:p>
          <a:pPr lvl="0" algn="ctr" defTabSz="1111250">
            <a:lnSpc>
              <a:spcPct val="90000"/>
            </a:lnSpc>
            <a:spcBef>
              <a:spcPct val="0"/>
            </a:spcBef>
            <a:spcAft>
              <a:spcPct val="35000"/>
            </a:spcAft>
          </a:pPr>
          <a:r>
            <a:rPr lang="en-US" sz="2500" kern="1200" dirty="0" smtClean="0"/>
            <a:t>TMS</a:t>
          </a:r>
          <a:endParaRPr lang="en-US" sz="2500" kern="1200" dirty="0"/>
        </a:p>
      </dsp:txBody>
      <dsp:txXfrm>
        <a:off x="60309" y="62180"/>
        <a:ext cx="1875060" cy="1114817"/>
      </dsp:txXfrm>
    </dsp:sp>
    <dsp:sp modelId="{BCD4AB49-5C01-456F-9F42-DCB0ECB3F3AD}">
      <dsp:nvSpPr>
        <dsp:cNvPr id="0" name=""/>
        <dsp:cNvSpPr/>
      </dsp:nvSpPr>
      <dsp:spPr>
        <a:xfrm rot="5400000">
          <a:off x="3275439" y="142860"/>
          <a:ext cx="988348" cy="354787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20955" rIns="41910" bIns="20955" numCol="1" spcCol="1270" anchor="ctr" anchorCtr="0">
          <a:noAutofit/>
        </a:bodyPr>
        <a:lstStyle/>
        <a:p>
          <a:pPr marL="57150" lvl="1" indent="-57150" algn="l" defTabSz="488950">
            <a:lnSpc>
              <a:spcPct val="90000"/>
            </a:lnSpc>
            <a:spcBef>
              <a:spcPct val="0"/>
            </a:spcBef>
            <a:spcAft>
              <a:spcPct val="15000"/>
            </a:spcAft>
            <a:buChar char="•"/>
          </a:pPr>
          <a:r>
            <a:rPr lang="en-US" sz="1100" kern="1200" dirty="0" smtClean="0"/>
            <a:t>Shared service for the enterprise</a:t>
          </a:r>
          <a:endParaRPr lang="en-US" sz="1100" kern="1200" dirty="0"/>
        </a:p>
        <a:p>
          <a:pPr marL="57150" lvl="1" indent="-57150" algn="l" defTabSz="488950">
            <a:lnSpc>
              <a:spcPct val="90000"/>
            </a:lnSpc>
            <a:spcBef>
              <a:spcPct val="0"/>
            </a:spcBef>
            <a:spcAft>
              <a:spcPct val="15000"/>
            </a:spcAft>
            <a:buChar char="•"/>
          </a:pPr>
          <a:r>
            <a:rPr lang="en-US" sz="1100" kern="1200" dirty="0" smtClean="0"/>
            <a:t>Adding </a:t>
          </a:r>
          <a:r>
            <a:rPr lang="en-US" sz="1100" kern="1200" dirty="0" err="1" smtClean="0"/>
            <a:t>FileNet</a:t>
          </a:r>
          <a:r>
            <a:rPr lang="en-US" sz="1100" kern="1200" dirty="0" smtClean="0"/>
            <a:t> applications as business projects</a:t>
          </a:r>
          <a:endParaRPr lang="en-US" sz="1100" kern="1200" dirty="0"/>
        </a:p>
        <a:p>
          <a:pPr marL="57150" lvl="1" indent="-57150" algn="l" defTabSz="488950">
            <a:lnSpc>
              <a:spcPct val="90000"/>
            </a:lnSpc>
            <a:spcBef>
              <a:spcPct val="0"/>
            </a:spcBef>
            <a:spcAft>
              <a:spcPct val="15000"/>
            </a:spcAft>
            <a:buChar char="•"/>
          </a:pPr>
          <a:r>
            <a:rPr lang="en-US" sz="1100" kern="1200" dirty="0" smtClean="0"/>
            <a:t>In production since 2013</a:t>
          </a:r>
          <a:endParaRPr lang="en-US" sz="1100" kern="1200" dirty="0"/>
        </a:p>
      </dsp:txBody>
      <dsp:txXfrm rot="-5400000">
        <a:off x="1995678" y="1470869"/>
        <a:ext cx="3499625" cy="891854"/>
      </dsp:txXfrm>
    </dsp:sp>
    <dsp:sp modelId="{DA0F537C-0F8B-4F70-83DD-886F4C8AA169}">
      <dsp:nvSpPr>
        <dsp:cNvPr id="0" name=""/>
        <dsp:cNvSpPr/>
      </dsp:nvSpPr>
      <dsp:spPr>
        <a:xfrm>
          <a:off x="0" y="1299079"/>
          <a:ext cx="1995678" cy="1235435"/>
        </a:xfrm>
        <a:prstGeom prst="roundRect">
          <a:avLst/>
        </a:prstGeom>
        <a:solidFill>
          <a:srgbClr val="A5206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47625" rIns="95250" bIns="47625" numCol="1" spcCol="1270" anchor="ctr" anchorCtr="0">
          <a:noAutofit/>
        </a:bodyPr>
        <a:lstStyle/>
        <a:p>
          <a:pPr lvl="0" algn="ctr" defTabSz="1111250">
            <a:lnSpc>
              <a:spcPct val="90000"/>
            </a:lnSpc>
            <a:spcBef>
              <a:spcPct val="0"/>
            </a:spcBef>
            <a:spcAft>
              <a:spcPct val="35000"/>
            </a:spcAft>
          </a:pPr>
          <a:r>
            <a:rPr lang="en-US" sz="2500" kern="1200" dirty="0" err="1" smtClean="0"/>
            <a:t>FileNet</a:t>
          </a:r>
          <a:endParaRPr lang="en-US" sz="2500" kern="1200" dirty="0"/>
        </a:p>
      </dsp:txBody>
      <dsp:txXfrm>
        <a:off x="60309" y="1359388"/>
        <a:ext cx="1875060" cy="1114817"/>
      </dsp:txXfrm>
    </dsp:sp>
    <dsp:sp modelId="{0BA07519-C9B2-4A89-80D7-F2A902BF80BD}">
      <dsp:nvSpPr>
        <dsp:cNvPr id="0" name=""/>
        <dsp:cNvSpPr/>
      </dsp:nvSpPr>
      <dsp:spPr>
        <a:xfrm rot="5400000">
          <a:off x="3275439" y="1440068"/>
          <a:ext cx="988348" cy="354787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20955" rIns="41910" bIns="20955" numCol="1" spcCol="1270" anchor="ctr" anchorCtr="0">
          <a:noAutofit/>
        </a:bodyPr>
        <a:lstStyle/>
        <a:p>
          <a:pPr marL="57150" lvl="1" indent="-57150" algn="l" defTabSz="488950">
            <a:lnSpc>
              <a:spcPct val="90000"/>
            </a:lnSpc>
            <a:spcBef>
              <a:spcPct val="0"/>
            </a:spcBef>
            <a:spcAft>
              <a:spcPct val="15000"/>
            </a:spcAft>
            <a:buChar char="•"/>
          </a:pPr>
          <a:r>
            <a:rPr lang="en-US" sz="1100" kern="1200" dirty="0" smtClean="0"/>
            <a:t>Converted from Windows / x86 </a:t>
          </a:r>
          <a:endParaRPr lang="en-US" sz="1100" kern="1200" dirty="0"/>
        </a:p>
        <a:p>
          <a:pPr marL="57150" lvl="1" indent="-57150" algn="l" defTabSz="488950">
            <a:lnSpc>
              <a:spcPct val="90000"/>
            </a:lnSpc>
            <a:spcBef>
              <a:spcPct val="0"/>
            </a:spcBef>
            <a:spcAft>
              <a:spcPct val="15000"/>
            </a:spcAft>
            <a:buChar char="•"/>
          </a:pPr>
          <a:r>
            <a:rPr lang="en-US" sz="1100" kern="1200" dirty="0" smtClean="0"/>
            <a:t>Moved all AIX IIB to </a:t>
          </a:r>
          <a:r>
            <a:rPr lang="en-US" sz="1100" kern="1200" dirty="0" err="1" smtClean="0"/>
            <a:t>zLinux</a:t>
          </a:r>
          <a:r>
            <a:rPr lang="en-US" sz="1100" kern="1200" dirty="0" smtClean="0"/>
            <a:t> in 2012</a:t>
          </a:r>
          <a:endParaRPr lang="en-US" sz="1100" kern="1200" dirty="0"/>
        </a:p>
        <a:p>
          <a:pPr marL="57150" lvl="1" indent="-57150" algn="l" defTabSz="488950">
            <a:lnSpc>
              <a:spcPct val="90000"/>
            </a:lnSpc>
            <a:spcBef>
              <a:spcPct val="0"/>
            </a:spcBef>
            <a:spcAft>
              <a:spcPct val="15000"/>
            </a:spcAft>
            <a:buChar char="•"/>
          </a:pPr>
          <a:r>
            <a:rPr lang="en-US" sz="1100" kern="1200" dirty="0" smtClean="0"/>
            <a:t>Processing over 285 million messages per month</a:t>
          </a:r>
          <a:endParaRPr lang="en-US" sz="1100" kern="1200" dirty="0"/>
        </a:p>
        <a:p>
          <a:pPr marL="57150" lvl="1" indent="-57150" algn="l" defTabSz="488950">
            <a:lnSpc>
              <a:spcPct val="90000"/>
            </a:lnSpc>
            <a:spcBef>
              <a:spcPct val="0"/>
            </a:spcBef>
            <a:spcAft>
              <a:spcPct val="15000"/>
            </a:spcAft>
            <a:buChar char="•"/>
          </a:pPr>
          <a:r>
            <a:rPr lang="en-US" sz="1100" kern="1200" dirty="0" smtClean="0"/>
            <a:t>In production since 2009</a:t>
          </a:r>
          <a:endParaRPr lang="en-US" sz="1100" kern="1200" dirty="0"/>
        </a:p>
      </dsp:txBody>
      <dsp:txXfrm rot="-5400000">
        <a:off x="1995678" y="2768077"/>
        <a:ext cx="3499625" cy="891854"/>
      </dsp:txXfrm>
    </dsp:sp>
    <dsp:sp modelId="{E1EBE1E2-FCF2-4823-B982-F47B9B95AFBD}">
      <dsp:nvSpPr>
        <dsp:cNvPr id="0" name=""/>
        <dsp:cNvSpPr/>
      </dsp:nvSpPr>
      <dsp:spPr>
        <a:xfrm>
          <a:off x="0" y="2596286"/>
          <a:ext cx="1995678" cy="1235435"/>
        </a:xfrm>
        <a:prstGeom prst="roundRect">
          <a:avLst/>
        </a:prstGeom>
        <a:solidFill>
          <a:srgbClr val="451F5C"/>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47625" rIns="95250" bIns="47625" numCol="1" spcCol="1270" anchor="ctr" anchorCtr="0">
          <a:noAutofit/>
        </a:bodyPr>
        <a:lstStyle/>
        <a:p>
          <a:pPr lvl="0" algn="ctr" defTabSz="1111250">
            <a:lnSpc>
              <a:spcPct val="90000"/>
            </a:lnSpc>
            <a:spcBef>
              <a:spcPct val="0"/>
            </a:spcBef>
            <a:spcAft>
              <a:spcPct val="35000"/>
            </a:spcAft>
          </a:pPr>
          <a:r>
            <a:rPr lang="en-US" sz="2500" kern="1200" dirty="0" smtClean="0"/>
            <a:t>IBM Integration Bus (IIB)</a:t>
          </a:r>
          <a:endParaRPr lang="en-US" sz="2500" kern="1200" dirty="0"/>
        </a:p>
      </dsp:txBody>
      <dsp:txXfrm>
        <a:off x="60309" y="2656595"/>
        <a:ext cx="1875060" cy="111481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5253B81-010F-4D5D-B74E-C537678614C0}">
      <dsp:nvSpPr>
        <dsp:cNvPr id="0" name=""/>
        <dsp:cNvSpPr/>
      </dsp:nvSpPr>
      <dsp:spPr>
        <a:xfrm>
          <a:off x="0" y="0"/>
          <a:ext cx="6347460" cy="1748544"/>
        </a:xfrm>
        <a:prstGeom prst="roundRect">
          <a:avLst>
            <a:gd name="adj" fmla="val 10000"/>
          </a:avLst>
        </a:prstGeom>
        <a:solidFill>
          <a:srgbClr val="E6241A"/>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t" anchorCtr="0">
          <a:noAutofit/>
        </a:bodyPr>
        <a:lstStyle/>
        <a:p>
          <a:pPr lvl="0" algn="l" defTabSz="844550">
            <a:lnSpc>
              <a:spcPct val="90000"/>
            </a:lnSpc>
            <a:spcBef>
              <a:spcPct val="0"/>
            </a:spcBef>
            <a:spcAft>
              <a:spcPct val="35000"/>
            </a:spcAft>
          </a:pPr>
          <a:r>
            <a:rPr lang="en-US" sz="1900" kern="1200" dirty="0" smtClean="0"/>
            <a:t>Business Value</a:t>
          </a:r>
          <a:endParaRPr lang="en-US" sz="1900" kern="1200" dirty="0"/>
        </a:p>
        <a:p>
          <a:pPr marL="114300" lvl="1" indent="-114300" algn="l" defTabSz="666750">
            <a:lnSpc>
              <a:spcPct val="90000"/>
            </a:lnSpc>
            <a:spcBef>
              <a:spcPct val="0"/>
            </a:spcBef>
            <a:spcAft>
              <a:spcPct val="15000"/>
            </a:spcAft>
            <a:buChar char="•"/>
          </a:pPr>
          <a:r>
            <a:rPr lang="en-US" sz="1500" kern="1200" dirty="0" smtClean="0"/>
            <a:t>Zero minutes of downtime since 2010</a:t>
          </a:r>
          <a:endParaRPr lang="en-US" sz="1500" kern="1200" dirty="0"/>
        </a:p>
        <a:p>
          <a:pPr marL="114300" lvl="1" indent="-114300" algn="l" defTabSz="666750">
            <a:lnSpc>
              <a:spcPct val="90000"/>
            </a:lnSpc>
            <a:spcBef>
              <a:spcPct val="0"/>
            </a:spcBef>
            <a:spcAft>
              <a:spcPct val="15000"/>
            </a:spcAft>
            <a:buChar char="•"/>
          </a:pPr>
          <a:r>
            <a:rPr lang="en-US" sz="1500" kern="1200" dirty="0" smtClean="0"/>
            <a:t>Cost per IFL reduced by 75% since 2011</a:t>
          </a:r>
          <a:endParaRPr lang="en-US" sz="1500" kern="1200" dirty="0"/>
        </a:p>
        <a:p>
          <a:pPr marL="114300" lvl="1" indent="-114300" algn="l" defTabSz="666750">
            <a:lnSpc>
              <a:spcPct val="90000"/>
            </a:lnSpc>
            <a:spcBef>
              <a:spcPct val="0"/>
            </a:spcBef>
            <a:spcAft>
              <a:spcPct val="15000"/>
            </a:spcAft>
            <a:buChar char="•"/>
          </a:pPr>
          <a:r>
            <a:rPr lang="en-US" sz="1500" kern="1200" dirty="0" smtClean="0"/>
            <a:t>Cost of software stack per IFL reduced by 43% since 2013 (all vendors)</a:t>
          </a:r>
          <a:endParaRPr lang="en-US" sz="1500" kern="1200" dirty="0"/>
        </a:p>
      </dsp:txBody>
      <dsp:txXfrm>
        <a:off x="1444346" y="0"/>
        <a:ext cx="4903113" cy="1748544"/>
      </dsp:txXfrm>
    </dsp:sp>
    <dsp:sp modelId="{459A29AC-FA20-4861-B719-C56E30658711}">
      <dsp:nvSpPr>
        <dsp:cNvPr id="0" name=""/>
        <dsp:cNvSpPr/>
      </dsp:nvSpPr>
      <dsp:spPr>
        <a:xfrm>
          <a:off x="174854" y="174854"/>
          <a:ext cx="1269492" cy="1398835"/>
        </a:xfrm>
        <a:prstGeom prst="roundRect">
          <a:avLst>
            <a:gd name="adj" fmla="val 1000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45000" r="-4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86E545D-875D-4B23-820B-9439BD2EEED7}">
      <dsp:nvSpPr>
        <dsp:cNvPr id="0" name=""/>
        <dsp:cNvSpPr/>
      </dsp:nvSpPr>
      <dsp:spPr>
        <a:xfrm>
          <a:off x="0" y="1923398"/>
          <a:ext cx="6347460" cy="1748544"/>
        </a:xfrm>
        <a:prstGeom prst="roundRect">
          <a:avLst>
            <a:gd name="adj" fmla="val 10000"/>
          </a:avLst>
        </a:prstGeom>
        <a:solidFill>
          <a:srgbClr val="A21A66"/>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t" anchorCtr="0">
          <a:noAutofit/>
        </a:bodyPr>
        <a:lstStyle/>
        <a:p>
          <a:pPr lvl="0" algn="l" defTabSz="844550">
            <a:lnSpc>
              <a:spcPct val="90000"/>
            </a:lnSpc>
            <a:spcBef>
              <a:spcPct val="0"/>
            </a:spcBef>
            <a:spcAft>
              <a:spcPct val="35000"/>
            </a:spcAft>
          </a:pPr>
          <a:r>
            <a:rPr lang="en-US" sz="1900" kern="1200" dirty="0" smtClean="0"/>
            <a:t>Operations</a:t>
          </a:r>
          <a:endParaRPr lang="en-US" sz="1900" kern="1200" dirty="0"/>
        </a:p>
        <a:p>
          <a:pPr marL="114300" lvl="1" indent="-114300" algn="l" defTabSz="666750">
            <a:lnSpc>
              <a:spcPct val="90000"/>
            </a:lnSpc>
            <a:spcBef>
              <a:spcPct val="0"/>
            </a:spcBef>
            <a:spcAft>
              <a:spcPct val="15000"/>
            </a:spcAft>
            <a:buChar char="•"/>
          </a:pPr>
          <a:r>
            <a:rPr lang="en-US" sz="1500" kern="1200" dirty="0" smtClean="0"/>
            <a:t>One phone# to call, dedicated team with z/VM and Linux skills</a:t>
          </a:r>
          <a:endParaRPr lang="en-US" sz="1500" kern="1200" dirty="0"/>
        </a:p>
        <a:p>
          <a:pPr marL="114300" lvl="1" indent="-114300" algn="l" defTabSz="666750">
            <a:lnSpc>
              <a:spcPct val="90000"/>
            </a:lnSpc>
            <a:spcBef>
              <a:spcPct val="0"/>
            </a:spcBef>
            <a:spcAft>
              <a:spcPct val="15000"/>
            </a:spcAft>
            <a:buChar char="•"/>
          </a:pPr>
          <a:r>
            <a:rPr lang="en-US" sz="1500" kern="1200" dirty="0" smtClean="0"/>
            <a:t>Currently supporting 550+ servers with 8 staff</a:t>
          </a:r>
          <a:endParaRPr lang="en-US" sz="1500" kern="1200" dirty="0"/>
        </a:p>
        <a:p>
          <a:pPr marL="114300" lvl="1" indent="-114300" algn="l" defTabSz="666750">
            <a:lnSpc>
              <a:spcPct val="90000"/>
            </a:lnSpc>
            <a:spcBef>
              <a:spcPct val="0"/>
            </a:spcBef>
            <a:spcAft>
              <a:spcPct val="15000"/>
            </a:spcAft>
            <a:buChar char="•"/>
          </a:pPr>
          <a:r>
            <a:rPr lang="en-US" sz="1500" kern="1200" dirty="0" smtClean="0"/>
            <a:t>Provision new servers in hours (not months for x86)</a:t>
          </a:r>
          <a:endParaRPr lang="en-US" sz="1500" kern="1200" dirty="0"/>
        </a:p>
        <a:p>
          <a:pPr marL="114300" lvl="1" indent="-114300" algn="l" defTabSz="666750">
            <a:lnSpc>
              <a:spcPct val="90000"/>
            </a:lnSpc>
            <a:spcBef>
              <a:spcPct val="0"/>
            </a:spcBef>
            <a:spcAft>
              <a:spcPct val="15000"/>
            </a:spcAft>
            <a:buChar char="•"/>
          </a:pPr>
          <a:r>
            <a:rPr lang="en-US" sz="1500" kern="1200" dirty="0" smtClean="0"/>
            <a:t>Patching problems solved (versus x86)</a:t>
          </a:r>
          <a:endParaRPr lang="en-US" sz="1500" kern="1200" dirty="0"/>
        </a:p>
      </dsp:txBody>
      <dsp:txXfrm>
        <a:off x="1444346" y="1923398"/>
        <a:ext cx="4903113" cy="1748544"/>
      </dsp:txXfrm>
    </dsp:sp>
    <dsp:sp modelId="{2A69EB53-5ABE-4929-92D0-FB65943120B2}">
      <dsp:nvSpPr>
        <dsp:cNvPr id="0" name=""/>
        <dsp:cNvSpPr/>
      </dsp:nvSpPr>
      <dsp:spPr>
        <a:xfrm>
          <a:off x="174854" y="2098253"/>
          <a:ext cx="1269492" cy="1398835"/>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26000" r="-2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drawing1.xml.rels><?xml version="1.0" encoding="UTF-8" standalone="yes"?>
<Relationships xmlns="http://schemas.openxmlformats.org/package/2006/relationships"><Relationship Id="rId1" Type="http://schemas.openxmlformats.org/officeDocument/2006/relationships/image" Target="../media/image172.png"/></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6.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0.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45.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46.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21.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470.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483.emf"/></Relationships>
</file>

<file path=ppt/drawings/drawing1.xml><?xml version="1.0" encoding="utf-8"?>
<c:userShapes xmlns:c="http://schemas.openxmlformats.org/drawingml/2006/chart">
  <cdr:relSizeAnchor xmlns:cdr="http://schemas.openxmlformats.org/drawingml/2006/chartDrawing">
    <cdr:from>
      <cdr:x>0.58338</cdr:x>
      <cdr:y>0.81251</cdr:y>
    </cdr:from>
    <cdr:to>
      <cdr:x>0.67478</cdr:x>
      <cdr:y>0.97348</cdr:y>
    </cdr:to>
    <cdr:pic>
      <cdr:nvPicPr>
        <cdr:cNvPr id="2" name="Picture 1" descr="CSCC-logo_sm.png"/>
        <cdr:cNvPicPr>
          <a:picLocks xmlns:a="http://schemas.openxmlformats.org/drawingml/2006/main" noChangeAspect="1"/>
        </cdr:cNvPicPr>
      </cdr:nvPicPr>
      <cdr:blipFill>
        <a:blip xmlns:a="http://schemas.openxmlformats.org/drawingml/2006/main" xmlns:r="http://schemas.openxmlformats.org/officeDocument/2006/relationships" r:embed="rId1">
          <a:extLst>
            <a:ext uri="{28A0092B-C50C-407E-A947-70E740481C1C}">
              <a14:useLocalDpi xmlns:a14="http://schemas.microsoft.com/office/drawing/2010/main" val="0"/>
            </a:ext>
          </a:extLst>
        </a:blip>
        <a:srcRect xmlns:a="http://schemas.openxmlformats.org/drawingml/2006/main"/>
        <a:stretch xmlns:a="http://schemas.openxmlformats.org/drawingml/2006/main">
          <a:fillRect/>
        </a:stretch>
      </cdr:blipFill>
      <cdr:spPr bwMode="auto">
        <a:xfrm xmlns:a="http://schemas.openxmlformats.org/drawingml/2006/main">
          <a:off x="4368439" y="3302026"/>
          <a:ext cx="684394" cy="654182"/>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pic>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itchFamily="34" charset="0"/>
              </a:defRPr>
            </a:lvl1pPr>
          </a:lstStyle>
          <a:p>
            <a:fld id="{3221D96F-3B6E-4D63-9F81-4BB36EED59D2}" type="datetimeFigureOut">
              <a:rPr lang="en-US" altLang="en-US"/>
              <a:pPr/>
              <a:t>4/28/17</a:t>
            </a:fld>
            <a:endParaRPr lang="en-US" alt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itchFamily="34" charset="0"/>
              </a:defRPr>
            </a:lvl1pPr>
          </a:lstStyle>
          <a:p>
            <a:fld id="{EF776DCB-F07B-4187-8A31-018B65DBB6DE}" type="slidenum">
              <a:rPr lang="en-US" altLang="en-US"/>
              <a:pPr/>
              <a:t>‹#›</a:t>
            </a:fld>
            <a:endParaRPr lang="en-US" altLang="en-US"/>
          </a:p>
        </p:txBody>
      </p:sp>
    </p:spTree>
    <p:extLst>
      <p:ext uri="{BB962C8B-B14F-4D97-AF65-F5344CB8AC3E}">
        <p14:creationId xmlns:p14="http://schemas.microsoft.com/office/powerpoint/2010/main" val="1647203253"/>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atin typeface="Calibri" pitchFamily="34" charset="0"/>
              </a:defRPr>
            </a:lvl1pPr>
          </a:lstStyle>
          <a:p>
            <a:fld id="{BC0F030D-8391-4B75-9695-E0022142A582}" type="datetimeFigureOut">
              <a:rPr lang="en-US" altLang="en-US"/>
              <a:pPr/>
              <a:t>4/28/17</a:t>
            </a:fld>
            <a:endParaRPr lang="en-US" alt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itchFamily="34" charset="0"/>
              </a:defRPr>
            </a:lvl1pPr>
          </a:lstStyle>
          <a:p>
            <a:fld id="{728AAE4E-BBF8-4E10-94B5-0A2DDBA58B33}" type="slidenum">
              <a:rPr lang="en-US" altLang="en-US"/>
              <a:pPr/>
              <a:t>‹#›</a:t>
            </a:fld>
            <a:endParaRPr lang="en-US" altLang="en-US"/>
          </a:p>
        </p:txBody>
      </p:sp>
    </p:spTree>
    <p:extLst>
      <p:ext uri="{BB962C8B-B14F-4D97-AF65-F5344CB8AC3E}">
        <p14:creationId xmlns:p14="http://schemas.microsoft.com/office/powerpoint/2010/main" val="3626455404"/>
      </p:ext>
    </p:extLst>
  </p:cSld>
  <p:clrMap bg1="lt1" tx1="dk1" bg2="lt2" tx2="dk2" accent1="accent1" accent2="accent2" accent3="accent3" accent4="accent4" accent5="accent5" accent6="accent6" hlink="hlink" folHlink="folHlink"/>
  <p:hf hdr="0" ftr="0" dt="0"/>
  <p:notesStyle>
    <a:lvl1pPr algn="l" defTabSz="457200" rtl="0" fontAlgn="base">
      <a:spcBef>
        <a:spcPct val="30000"/>
      </a:spcBef>
      <a:spcAft>
        <a:spcPct val="0"/>
      </a:spcAft>
      <a:defRPr sz="1200" kern="1200">
        <a:solidFill>
          <a:schemeClr val="tx1"/>
        </a:solidFill>
        <a:latin typeface="+mn-lt"/>
        <a:ea typeface="ＭＳ Ｐゴシック" pitchFamily="34" charset="-128"/>
        <a:cs typeface="+mn-cs"/>
      </a:defRPr>
    </a:lvl1pPr>
    <a:lvl2pPr marL="457200" algn="l" defTabSz="457200" rtl="0" fontAlgn="base">
      <a:spcBef>
        <a:spcPct val="30000"/>
      </a:spcBef>
      <a:spcAft>
        <a:spcPct val="0"/>
      </a:spcAft>
      <a:defRPr sz="1200" kern="1200">
        <a:solidFill>
          <a:schemeClr val="tx1"/>
        </a:solidFill>
        <a:latin typeface="+mn-lt"/>
        <a:ea typeface="ＭＳ Ｐゴシック" pitchFamily="34" charset="-128"/>
        <a:cs typeface="+mn-cs"/>
      </a:defRPr>
    </a:lvl2pPr>
    <a:lvl3pPr marL="914400" algn="l" defTabSz="457200" rtl="0" fontAlgn="base">
      <a:spcBef>
        <a:spcPct val="30000"/>
      </a:spcBef>
      <a:spcAft>
        <a:spcPct val="0"/>
      </a:spcAft>
      <a:defRPr sz="1200" kern="1200">
        <a:solidFill>
          <a:schemeClr val="tx1"/>
        </a:solidFill>
        <a:latin typeface="+mn-lt"/>
        <a:ea typeface="ＭＳ Ｐゴシック" pitchFamily="34" charset="-128"/>
        <a:cs typeface="+mn-cs"/>
      </a:defRPr>
    </a:lvl3pPr>
    <a:lvl4pPr marL="1371600" algn="l" defTabSz="457200" rtl="0" fontAlgn="base">
      <a:spcBef>
        <a:spcPct val="30000"/>
      </a:spcBef>
      <a:spcAft>
        <a:spcPct val="0"/>
      </a:spcAft>
      <a:defRPr sz="1200" kern="1200">
        <a:solidFill>
          <a:schemeClr val="tx1"/>
        </a:solidFill>
        <a:latin typeface="+mn-lt"/>
        <a:ea typeface="ＭＳ Ｐゴシック" pitchFamily="34" charset="-128"/>
        <a:cs typeface="+mn-cs"/>
      </a:defRPr>
    </a:lvl4pPr>
    <a:lvl5pPr marL="1828800" algn="l" defTabSz="457200" rtl="0" fontAlgn="base">
      <a:spcBef>
        <a:spcPct val="30000"/>
      </a:spcBef>
      <a:spcAft>
        <a:spcPct val="0"/>
      </a:spcAft>
      <a:defRPr sz="1200" kern="1200">
        <a:solidFill>
          <a:schemeClr val="tx1"/>
        </a:solidFill>
        <a:latin typeface="+mn-lt"/>
        <a:ea typeface="ＭＳ Ｐゴシック" pitchFamily="34"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39.xml.rels><?xml version="1.0" encoding="UTF-8" standalone="yes"?>
<Relationships xmlns="http://schemas.openxmlformats.org/package/2006/relationships"><Relationship Id="rId3" Type="http://schemas.openxmlformats.org/officeDocument/2006/relationships/hyperlink" Target="http://en.wikipedia.org/wiki/Internet" TargetMode="External"/><Relationship Id="rId4" Type="http://schemas.openxmlformats.org/officeDocument/2006/relationships/hyperlink" Target="http://en.wikipedia.org/wiki/Kevin_Ashton" TargetMode="External"/><Relationship Id="rId5" Type="http://schemas.openxmlformats.org/officeDocument/2006/relationships/hyperlink" Target="http://en.wikipedia.org/wiki/Auto-ID_Labs" TargetMode="External"/><Relationship Id="rId6" Type="http://schemas.openxmlformats.org/officeDocument/2006/relationships/hyperlink" Target="http://en.wikipedia.org/wiki/RFID" TargetMode="External"/><Relationship Id="rId7" Type="http://schemas.openxmlformats.org/officeDocument/2006/relationships/hyperlink" Target="http://en.wikipedia.org/wiki/Barcodes" TargetMode="External"/><Relationship Id="rId8" Type="http://schemas.openxmlformats.org/officeDocument/2006/relationships/hyperlink" Target="http://en.wikipedia.org/wiki/Barcode#matrix_.282D.29_codes" TargetMode="External"/><Relationship Id="rId9" Type="http://schemas.openxmlformats.org/officeDocument/2006/relationships/hyperlink" Target="http://en.wikipedia.org/wiki/End-user" TargetMode="External"/><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5.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7.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 Id="rId3" Type="http://schemas.openxmlformats.org/officeDocument/2006/relationships/hyperlink" Target="https://w3-connections.ibm.com/activities/service/html/mainpage" TargetMode="Externa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0.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 Id="rId3" Type="http://schemas.openxmlformats.org/officeDocument/2006/relationships/hyperlink" Target="https://w3-connections.ibm.com/activities/service/html/mainpage" TargetMode="Externa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4.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5.xml"/></Relationships>
</file>

<file path=ppt/notesSlides/_rels/notesSlide185.xml.rels><?xml version="1.0" encoding="UTF-8" standalone="yes"?>
<Relationships xmlns="http://schemas.openxmlformats.org/package/2006/relationships"><Relationship Id="rId3" Type="http://schemas.openxmlformats.org/officeDocument/2006/relationships/hyperlink" Target="http://en.wikipedia.org/wiki/Internet" TargetMode="External"/><Relationship Id="rId4" Type="http://schemas.openxmlformats.org/officeDocument/2006/relationships/hyperlink" Target="http://en.wikipedia.org/wiki/Kevin_Ashton" TargetMode="External"/><Relationship Id="rId5" Type="http://schemas.openxmlformats.org/officeDocument/2006/relationships/hyperlink" Target="http://en.wikipedia.org/wiki/Auto-ID_Labs" TargetMode="External"/><Relationship Id="rId6" Type="http://schemas.openxmlformats.org/officeDocument/2006/relationships/hyperlink" Target="http://en.wikipedia.org/wiki/RFID" TargetMode="External"/><Relationship Id="rId7" Type="http://schemas.openxmlformats.org/officeDocument/2006/relationships/hyperlink" Target="http://en.wikipedia.org/wiki/Barcodes" TargetMode="External"/><Relationship Id="rId8" Type="http://schemas.openxmlformats.org/officeDocument/2006/relationships/hyperlink" Target="http://en.wikipedia.org/wiki/Barcode#matrix_.282D.29_codes" TargetMode="External"/><Relationship Id="rId9" Type="http://schemas.openxmlformats.org/officeDocument/2006/relationships/hyperlink" Target="http://en.wikipedia.org/wiki/End-user" TargetMode="External"/><Relationship Id="rId1" Type="http://schemas.openxmlformats.org/officeDocument/2006/relationships/notesMaster" Target="../notesMasters/notesMaster1.xml"/><Relationship Id="rId2" Type="http://schemas.openxmlformats.org/officeDocument/2006/relationships/slide" Target="../slides/slide226.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4.xml"/></Relationships>
</file>

<file path=ppt/notesSlides/_rels/notesSlide187.xml.rels><?xml version="1.0" encoding="UTF-8" standalone="yes"?>
<Relationships xmlns="http://schemas.openxmlformats.org/package/2006/relationships"><Relationship Id="rId3" Type="http://schemas.openxmlformats.org/officeDocument/2006/relationships/hyperlink" Target="http://en.wikipedia.org/wiki/Internet" TargetMode="External"/><Relationship Id="rId4" Type="http://schemas.openxmlformats.org/officeDocument/2006/relationships/hyperlink" Target="http://en.wikipedia.org/wiki/Kevin_Ashton" TargetMode="External"/><Relationship Id="rId5" Type="http://schemas.openxmlformats.org/officeDocument/2006/relationships/hyperlink" Target="http://en.wikipedia.org/wiki/Auto-ID_Labs" TargetMode="External"/><Relationship Id="rId6" Type="http://schemas.openxmlformats.org/officeDocument/2006/relationships/hyperlink" Target="http://en.wikipedia.org/wiki/RFID" TargetMode="External"/><Relationship Id="rId7" Type="http://schemas.openxmlformats.org/officeDocument/2006/relationships/hyperlink" Target="http://en.wikipedia.org/wiki/Barcodes" TargetMode="External"/><Relationship Id="rId8" Type="http://schemas.openxmlformats.org/officeDocument/2006/relationships/hyperlink" Target="http://en.wikipedia.org/wiki/Barcode#matrix_.282D.29_codes" TargetMode="External"/><Relationship Id="rId9" Type="http://schemas.openxmlformats.org/officeDocument/2006/relationships/hyperlink" Target="http://en.wikipedia.org/wiki/End-user" TargetMode="External"/><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188.xml.rels><?xml version="1.0" encoding="UTF-8" standalone="yes"?>
<Relationships xmlns="http://schemas.openxmlformats.org/package/2006/relationships"><Relationship Id="rId3" Type="http://schemas.openxmlformats.org/officeDocument/2006/relationships/hyperlink" Target="http://en.wikipedia.org/wiki/Internet" TargetMode="External"/><Relationship Id="rId4" Type="http://schemas.openxmlformats.org/officeDocument/2006/relationships/hyperlink" Target="http://en.wikipedia.org/wiki/Kevin_Ashton" TargetMode="External"/><Relationship Id="rId5" Type="http://schemas.openxmlformats.org/officeDocument/2006/relationships/hyperlink" Target="http://en.wikipedia.org/wiki/Auto-ID_Labs" TargetMode="External"/><Relationship Id="rId6" Type="http://schemas.openxmlformats.org/officeDocument/2006/relationships/hyperlink" Target="http://en.wikipedia.org/wiki/RFID" TargetMode="External"/><Relationship Id="rId7" Type="http://schemas.openxmlformats.org/officeDocument/2006/relationships/hyperlink" Target="http://en.wikipedia.org/wiki/Barcodes" TargetMode="External"/><Relationship Id="rId8" Type="http://schemas.openxmlformats.org/officeDocument/2006/relationships/hyperlink" Target="http://en.wikipedia.org/wiki/Barcode#matrix_.282D.29_codes" TargetMode="External"/><Relationship Id="rId9" Type="http://schemas.openxmlformats.org/officeDocument/2006/relationships/hyperlink" Target="http://en.wikipedia.org/wiki/End-user" TargetMode="External"/><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7.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7.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8.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0.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1.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2.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en.wikipedia.org/wiki/Internet" TargetMode="External"/><Relationship Id="rId4" Type="http://schemas.openxmlformats.org/officeDocument/2006/relationships/hyperlink" Target="http://en.wikipedia.org/wiki/Kevin_Ashton" TargetMode="External"/><Relationship Id="rId5" Type="http://schemas.openxmlformats.org/officeDocument/2006/relationships/hyperlink" Target="http://en.wikipedia.org/wiki/Auto-ID_Labs" TargetMode="External"/><Relationship Id="rId6" Type="http://schemas.openxmlformats.org/officeDocument/2006/relationships/hyperlink" Target="http://en.wikipedia.org/wiki/RFID" TargetMode="External"/><Relationship Id="rId7" Type="http://schemas.openxmlformats.org/officeDocument/2006/relationships/hyperlink" Target="http://en.wikipedia.org/wiki/Barcodes" TargetMode="External"/><Relationship Id="rId8" Type="http://schemas.openxmlformats.org/officeDocument/2006/relationships/hyperlink" Target="http://en.wikipedia.org/wiki/Barcode#matrix_.282D.29_codes" TargetMode="External"/><Relationship Id="rId9" Type="http://schemas.openxmlformats.org/officeDocument/2006/relationships/hyperlink" Target="http://en.wikipedia.org/wiki/End-user" TargetMode="External"/><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8AAE4E-BBF8-4E10-94B5-0A2DDBA58B33}" type="slidenum">
              <a:rPr lang="en-US" altLang="en-US" smtClean="0"/>
              <a:pPr/>
              <a:t>1</a:t>
            </a:fld>
            <a:endParaRPr lang="en-US" altLang="en-US"/>
          </a:p>
        </p:txBody>
      </p:sp>
    </p:spTree>
    <p:extLst>
      <p:ext uri="{BB962C8B-B14F-4D97-AF65-F5344CB8AC3E}">
        <p14:creationId xmlns:p14="http://schemas.microsoft.com/office/powerpoint/2010/main" val="14271607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4"/>
          <p:cNvSpPr>
            <a:spLocks noGrp="1" noChangeArrowheads="1"/>
          </p:cNvSpPr>
          <p:nvPr>
            <p:ph type="sldNum"/>
          </p:nvPr>
        </p:nvSpPr>
        <p:spPr>
          <a:ln/>
        </p:spPr>
        <p:txBody>
          <a:bodyPr/>
          <a:lstStyle/>
          <a:p>
            <a:fld id="{24BA161C-FB71-4263-8100-778C14ED358F}" type="slidenum">
              <a:rPr lang="en-US" altLang="en-US">
                <a:solidFill>
                  <a:prstClr val="black"/>
                </a:solidFill>
              </a:rPr>
              <a:pPr/>
              <a:t>10</a:t>
            </a:fld>
            <a:endParaRPr lang="en-US" altLang="en-US">
              <a:solidFill>
                <a:prstClr val="black"/>
              </a:solidFill>
            </a:endParaRPr>
          </a:p>
        </p:txBody>
      </p:sp>
      <p:sp>
        <p:nvSpPr>
          <p:cNvPr id="57345" name="Text Box 1"/>
          <p:cNvSpPr txBox="1">
            <a:spLocks noChangeArrowheads="1"/>
          </p:cNvSpPr>
          <p:nvPr/>
        </p:nvSpPr>
        <p:spPr bwMode="auto">
          <a:xfrm>
            <a:off x="4276725" y="10158413"/>
            <a:ext cx="3275013" cy="531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b"/>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r" defTabSz="457200" fontAlgn="base">
              <a:lnSpc>
                <a:spcPct val="95000"/>
              </a:lnSpc>
              <a:spcBef>
                <a:spcPct val="0"/>
              </a:spcBef>
              <a:spcAft>
                <a:spcPct val="0"/>
              </a:spcAft>
            </a:pPr>
            <a:fld id="{28140B79-FC6F-486F-A64E-B78725D2E9A6}" type="slidenum">
              <a:rPr lang="en-US" altLang="en-US" sz="1400">
                <a:latin typeface="Times New Roman" panose="02020603050405020304" pitchFamily="18" charset="0"/>
              </a:rPr>
              <a:pPr algn="r" defTabSz="457200" fontAlgn="base">
                <a:lnSpc>
                  <a:spcPct val="95000"/>
                </a:lnSpc>
                <a:spcBef>
                  <a:spcPct val="0"/>
                </a:spcBef>
                <a:spcAft>
                  <a:spcPct val="0"/>
                </a:spcAft>
              </a:pPr>
              <a:t>10</a:t>
            </a:fld>
            <a:endParaRPr lang="en-US" altLang="en-US" sz="1400">
              <a:latin typeface="Times New Roman" panose="02020603050405020304" pitchFamily="18" charset="0"/>
            </a:endParaRPr>
          </a:p>
        </p:txBody>
      </p:sp>
      <p:sp>
        <p:nvSpPr>
          <p:cNvPr id="57346" name="Text Box 2"/>
          <p:cNvSpPr txBox="1">
            <a:spLocks noGrp="1" noChangeArrowheads="1"/>
          </p:cNvSpPr>
          <p:nvPr>
            <p:ph type="body"/>
          </p:nvPr>
        </p:nvSpPr>
        <p:spPr bwMode="auto">
          <a:xfrm>
            <a:off x="769938" y="5140325"/>
            <a:ext cx="6257925" cy="576103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eaLnBrk="1">
              <a:spcBef>
                <a:spcPct val="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MS PGothic" panose="020B0600070205080204" pitchFamily="34" charset="-128"/>
              </a:rPr>
              <a:t>Linux for Mainframes  offers an alternative to x86 platforms for virtualizing Linux*, and UNIX* workloads. Our server consolidation solutions helps you leverage the resiliency of the mainframe while you lower costs, reduce complexity and downtime, and mitigate risk across your enterprise.</a:t>
            </a:r>
          </a:p>
          <a:p>
            <a:pPr eaLnBrk="1">
              <a:spcBef>
                <a:spcPct val="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MS PGothic" panose="020B0600070205080204" pitchFamily="34" charset="-128"/>
              </a:rPr>
              <a:t>With Linux on mainframe, you both keep the general benefits of a mainframe system (RAS) and add the general benefits of Linux (security, flexibility, lower costs. Thanks to z/VM, you can provision servers very fast, in minutes or seconds, not days. You have high performance communication among your Linux instances and other system components. The disaster recovery capabilities are inherited by Linux with no additional setup. You can run mixed workloads at high utilization. </a:t>
            </a:r>
          </a:p>
          <a:p>
            <a:pPr eaLnBrk="1">
              <a:spcBef>
                <a:spcPct val="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ea typeface="MS PGothic" panose="020B0600070205080204" pitchFamily="34" charset="-128"/>
              </a:rPr>
              <a:t>The more, it is a</a:t>
            </a:r>
            <a:r>
              <a:rPr lang="en-US" altLang="en-US" sz="1800" dirty="0">
                <a:latin typeface="Arial" panose="020B0604020202020204" pitchFamily="34" charset="0"/>
                <a:cs typeface="Arial" panose="020B0604020202020204" pitchFamily="34" charset="0"/>
              </a:rPr>
              <a:t> cost-effective alternative to run certain z/OS workloads as via the Integrated Facility for Linux there is a better pricing model.</a:t>
            </a:r>
          </a:p>
          <a:p>
            <a:pPr eaLnBrk="1">
              <a:spcBef>
                <a:spcPct val="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en-US" sz="1800" dirty="0">
                <a:latin typeface="Arial" panose="020B0604020202020204" pitchFamily="34" charset="0"/>
                <a:cs typeface="Arial" panose="020B0604020202020204" pitchFamily="34" charset="0"/>
              </a:rPr>
              <a:t>The Typical utilization rates are in the 70-80 percent range. And finally, studies do show that mainframes (IFLs) running on Linux are the systems used most for adding new workloads to IT environments (web applications, databases)</a:t>
            </a:r>
          </a:p>
          <a:p>
            <a:pPr eaLnBrk="1">
              <a:spcBef>
                <a:spcPct val="0"/>
              </a:spcBef>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endParaRPr lang="en-US" altLang="en-US" sz="1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817373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Slide Image Placeholder 1"/>
          <p:cNvSpPr>
            <a:spLocks noGrp="1" noRot="1" noChangeAspect="1"/>
          </p:cNvSpPr>
          <p:nvPr>
            <p:ph type="sldImg"/>
          </p:nvPr>
        </p:nvSpPr>
        <p:spPr bwMode="auto">
          <a:noFill/>
          <a:ln>
            <a:solidFill>
              <a:srgbClr val="000000"/>
            </a:solidFill>
            <a:miter lim="800000"/>
            <a:headEnd/>
            <a:tailEnd/>
          </a:ln>
        </p:spPr>
      </p:sp>
      <p:sp>
        <p:nvSpPr>
          <p:cNvPr id="29698"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endParaRPr lang="en-US" dirty="0" smtClean="0">
              <a:ea typeface="ヒラギノ角ゴ Pro W3"/>
            </a:endParaRPr>
          </a:p>
        </p:txBody>
      </p:sp>
      <p:sp>
        <p:nvSpPr>
          <p:cNvPr id="29699" name="Slide Number Placeholder 3"/>
          <p:cNvSpPr>
            <a:spLocks noGrp="1"/>
          </p:cNvSpPr>
          <p:nvPr>
            <p:ph type="sldNum" sz="quarter" idx="5"/>
          </p:nvPr>
        </p:nvSpPr>
        <p:spPr bwMode="auto">
          <a:noFill/>
          <a:ln>
            <a:miter lim="800000"/>
            <a:headEnd/>
            <a:tailEnd/>
          </a:ln>
        </p:spPr>
        <p:txBody>
          <a:bodyPr/>
          <a:lstStyle/>
          <a:p>
            <a:fld id="{58F03B66-B216-4539-B70A-26ED4B871BC2}" type="slidenum">
              <a:rPr lang="en-US" smtClean="0">
                <a:solidFill>
                  <a:prstClr val="black"/>
                </a:solidFill>
                <a:ea typeface="ヒラギノ角ゴ Pro W3"/>
                <a:cs typeface="ヒラギノ角ゴ Pro W3"/>
              </a:rPr>
              <a:pPr/>
              <a:t>109</a:t>
            </a:fld>
            <a:endParaRPr lang="en-US" smtClean="0">
              <a:solidFill>
                <a:prstClr val="black"/>
              </a:solidFill>
              <a:ea typeface="ヒラギノ角ゴ Pro W3"/>
              <a:cs typeface="ヒラギノ角ゴ Pro W3"/>
            </a:endParaRPr>
          </a:p>
        </p:txBody>
      </p:sp>
    </p:spTree>
    <p:extLst>
      <p:ext uri="{BB962C8B-B14F-4D97-AF65-F5344CB8AC3E}">
        <p14:creationId xmlns:p14="http://schemas.microsoft.com/office/powerpoint/2010/main" val="201808378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spcBef>
                <a:spcPct val="0"/>
              </a:spcBef>
            </a:pPr>
            <a:r>
              <a:rPr lang="en-US" dirty="0" smtClean="0"/>
              <a:t>Structural analytics</a:t>
            </a:r>
          </a:p>
          <a:p>
            <a:pPr>
              <a:spcBef>
                <a:spcPct val="0"/>
              </a:spcBef>
            </a:pPr>
            <a:r>
              <a:rPr lang="en-US" dirty="0" smtClean="0"/>
              <a:t>Sentiment analysis is </a:t>
            </a:r>
            <a:r>
              <a:rPr lang="en-US" dirty="0" err="1" smtClean="0"/>
              <a:t>fifee</a:t>
            </a:r>
            <a:r>
              <a:rPr lang="en-US" dirty="0" smtClean="0"/>
              <a:t> Based on text, can u make decisions </a:t>
            </a:r>
          </a:p>
          <a:p>
            <a:pPr>
              <a:spcBef>
                <a:spcPct val="0"/>
              </a:spcBef>
            </a:pPr>
            <a:r>
              <a:rPr lang="en-US" dirty="0" err="1" smtClean="0"/>
              <a:t>Pred</a:t>
            </a:r>
            <a:r>
              <a:rPr lang="en-US" dirty="0" smtClean="0"/>
              <a:t> </a:t>
            </a:r>
            <a:r>
              <a:rPr lang="en-US" dirty="0" err="1" smtClean="0"/>
              <a:t>analy</a:t>
            </a:r>
            <a:r>
              <a:rPr lang="en-US" dirty="0" smtClean="0"/>
              <a:t> to use history and machine learning to make a prediction of future stock prices</a:t>
            </a:r>
          </a:p>
          <a:p>
            <a:pPr>
              <a:spcBef>
                <a:spcPct val="0"/>
              </a:spcBef>
            </a:pPr>
            <a:r>
              <a:rPr lang="en-US" dirty="0" smtClean="0"/>
              <a:t>All runs as </a:t>
            </a:r>
            <a:r>
              <a:rPr lang="en-US" dirty="0" err="1" smtClean="0"/>
              <a:t>micoservices</a:t>
            </a:r>
            <a:r>
              <a:rPr lang="en-US" dirty="0" smtClean="0"/>
              <a:t> in </a:t>
            </a:r>
            <a:r>
              <a:rPr lang="en-US" dirty="0" err="1" smtClean="0"/>
              <a:t>docker</a:t>
            </a:r>
            <a:r>
              <a:rPr lang="en-US" dirty="0" smtClean="0"/>
              <a:t> containers</a:t>
            </a:r>
          </a:p>
          <a:p>
            <a:pPr>
              <a:spcBef>
                <a:spcPct val="0"/>
              </a:spcBef>
            </a:pPr>
            <a:r>
              <a:rPr lang="en-US" dirty="0" smtClean="0"/>
              <a:t>Dev on x, transparently migrate this </a:t>
            </a:r>
            <a:r>
              <a:rPr lang="en-US" dirty="0" err="1" smtClean="0"/>
              <a:t>linux</a:t>
            </a:r>
            <a:r>
              <a:rPr lang="en-US" dirty="0" smtClean="0"/>
              <a:t> on z</a:t>
            </a:r>
          </a:p>
          <a:p>
            <a:pPr marL="0" indent="0">
              <a:buFontTx/>
              <a:buNone/>
            </a:pPr>
            <a:endParaRPr lang="en-US" dirty="0"/>
          </a:p>
        </p:txBody>
      </p:sp>
      <p:sp>
        <p:nvSpPr>
          <p:cNvPr id="4" name="Slide Number Placeholder 3"/>
          <p:cNvSpPr>
            <a:spLocks noGrp="1"/>
          </p:cNvSpPr>
          <p:nvPr>
            <p:ph type="sldNum" sz="quarter" idx="10"/>
          </p:nvPr>
        </p:nvSpPr>
        <p:spPr/>
        <p:txBody>
          <a:bodyPr/>
          <a:lstStyle/>
          <a:p>
            <a:pPr>
              <a:defRPr/>
            </a:pPr>
            <a:fld id="{2660CFA4-8D52-4199-AFAC-E4C98E89691B}" type="slidenum">
              <a:rPr lang="en-US" smtClean="0"/>
              <a:pPr>
                <a:defRPr/>
              </a:pPr>
              <a:t>110</a:t>
            </a:fld>
            <a:endParaRPr lang="en-US" dirty="0"/>
          </a:p>
        </p:txBody>
      </p:sp>
    </p:spTree>
    <p:extLst>
      <p:ext uri="{BB962C8B-B14F-4D97-AF65-F5344CB8AC3E}">
        <p14:creationId xmlns:p14="http://schemas.microsoft.com/office/powerpoint/2010/main" val="18005682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p:txBody>
          <a:bodyPr/>
          <a:lstStyle>
            <a:lvl1pPr>
              <a:spcBef>
                <a:spcPct val="30000"/>
              </a:spcBef>
              <a:defRPr sz="1200">
                <a:solidFill>
                  <a:schemeClr val="tx1"/>
                </a:solidFill>
                <a:latin typeface="Arial" charset="0"/>
                <a:ea typeface="MS PGothic" charset="-128"/>
              </a:defRPr>
            </a:lvl1pPr>
            <a:lvl2pPr marL="742950" indent="-285750">
              <a:spcBef>
                <a:spcPct val="30000"/>
              </a:spcBef>
              <a:defRPr sz="1200">
                <a:solidFill>
                  <a:schemeClr val="tx1"/>
                </a:solidFill>
                <a:latin typeface="Arial" charset="0"/>
                <a:ea typeface="MS PGothic" charset="-128"/>
              </a:defRPr>
            </a:lvl2pPr>
            <a:lvl3pPr marL="1143000" indent="-228600">
              <a:spcBef>
                <a:spcPct val="30000"/>
              </a:spcBef>
              <a:defRPr sz="1200">
                <a:solidFill>
                  <a:schemeClr val="tx1"/>
                </a:solidFill>
                <a:latin typeface="Arial" charset="0"/>
                <a:ea typeface="MS PGothic" charset="-128"/>
              </a:defRPr>
            </a:lvl3pPr>
            <a:lvl4pPr marL="1600200" indent="-228600">
              <a:spcBef>
                <a:spcPct val="30000"/>
              </a:spcBef>
              <a:defRPr sz="1200">
                <a:solidFill>
                  <a:schemeClr val="tx1"/>
                </a:solidFill>
                <a:latin typeface="Arial" charset="0"/>
                <a:ea typeface="MS PGothic" charset="-128"/>
              </a:defRPr>
            </a:lvl4pPr>
            <a:lvl5pPr marL="2057400" indent="-228600">
              <a:spcBef>
                <a:spcPct val="30000"/>
              </a:spcBef>
              <a:defRPr sz="1200">
                <a:solidFill>
                  <a:schemeClr val="tx1"/>
                </a:solidFill>
                <a:latin typeface="Arial" charset="0"/>
                <a:ea typeface="MS PGothic" charset="-128"/>
              </a:defRPr>
            </a:lvl5pPr>
            <a:lvl6pPr marL="2514600" indent="-228600" eaLnBrk="0" fontAlgn="base" hangingPunct="0">
              <a:spcBef>
                <a:spcPct val="30000"/>
              </a:spcBef>
              <a:spcAft>
                <a:spcPct val="0"/>
              </a:spcAft>
              <a:defRPr sz="1200">
                <a:solidFill>
                  <a:schemeClr val="tx1"/>
                </a:solidFill>
                <a:latin typeface="Arial" charset="0"/>
                <a:ea typeface="MS PGothic" charset="-128"/>
              </a:defRPr>
            </a:lvl6pPr>
            <a:lvl7pPr marL="2971800" indent="-228600" eaLnBrk="0" fontAlgn="base" hangingPunct="0">
              <a:spcBef>
                <a:spcPct val="30000"/>
              </a:spcBef>
              <a:spcAft>
                <a:spcPct val="0"/>
              </a:spcAft>
              <a:defRPr sz="1200">
                <a:solidFill>
                  <a:schemeClr val="tx1"/>
                </a:solidFill>
                <a:latin typeface="Arial" charset="0"/>
                <a:ea typeface="MS PGothic" charset="-128"/>
              </a:defRPr>
            </a:lvl7pPr>
            <a:lvl8pPr marL="3429000" indent="-228600" eaLnBrk="0" fontAlgn="base" hangingPunct="0">
              <a:spcBef>
                <a:spcPct val="30000"/>
              </a:spcBef>
              <a:spcAft>
                <a:spcPct val="0"/>
              </a:spcAft>
              <a:defRPr sz="1200">
                <a:solidFill>
                  <a:schemeClr val="tx1"/>
                </a:solidFill>
                <a:latin typeface="Arial" charset="0"/>
                <a:ea typeface="MS PGothic" charset="-128"/>
              </a:defRPr>
            </a:lvl8pPr>
            <a:lvl9pPr marL="3886200" indent="-228600" eaLnBrk="0" fontAlgn="base" hangingPunct="0">
              <a:spcBef>
                <a:spcPct val="30000"/>
              </a:spcBef>
              <a:spcAft>
                <a:spcPct val="0"/>
              </a:spcAft>
              <a:defRPr sz="1200">
                <a:solidFill>
                  <a:schemeClr val="tx1"/>
                </a:solidFill>
                <a:latin typeface="Arial" charset="0"/>
                <a:ea typeface="MS PGothic" charset="-128"/>
              </a:defRPr>
            </a:lvl9pPr>
          </a:lstStyle>
          <a:p>
            <a:pPr>
              <a:spcBef>
                <a:spcPct val="0"/>
              </a:spcBef>
              <a:defRPr/>
            </a:pPr>
            <a:fld id="{BDE32D2A-6DAF-CA4D-AA57-99223A68F8A3}" type="slidenum">
              <a:rPr lang="en-US" altLang="en-US" smtClean="0"/>
              <a:pPr>
                <a:spcBef>
                  <a:spcPct val="0"/>
                </a:spcBef>
                <a:defRPr/>
              </a:pPr>
              <a:t>111</a:t>
            </a:fld>
            <a:endParaRPr lang="en-US" altLang="en-US" smtClean="0"/>
          </a:p>
        </p:txBody>
      </p:sp>
      <p:sp>
        <p:nvSpPr>
          <p:cNvPr id="121859" name="Rectangle 2"/>
          <p:cNvSpPr>
            <a:spLocks noGrp="1" noRot="1" noChangeAspect="1" noChangeArrowheads="1" noTextEdit="1"/>
          </p:cNvSpPr>
          <p:nvPr>
            <p:ph type="sldImg"/>
          </p:nvPr>
        </p:nvSpPr>
        <p:spPr>
          <a:xfrm>
            <a:off x="382588" y="685800"/>
            <a:ext cx="6094412" cy="3429000"/>
          </a:xfrm>
          <a:ln/>
        </p:spPr>
      </p:sp>
      <p:sp>
        <p:nvSpPr>
          <p:cNvPr id="121860" name="Rectangle 3"/>
          <p:cNvSpPr>
            <a:spLocks noGrp="1" noChangeArrowheads="1"/>
          </p:cNvSpPr>
          <p:nvPr>
            <p:ph type="body" idx="1"/>
          </p:nvPr>
        </p:nvSpPr>
        <p:spPr>
          <a:xfrm>
            <a:off x="685800" y="4344988"/>
            <a:ext cx="5486400" cy="4114800"/>
          </a:xfrm>
        </p:spPr>
        <p:txBody>
          <a:bodyPr/>
          <a:lstStyle/>
          <a:p>
            <a:pPr eaLnBrk="1" hangingPunct="1">
              <a:spcBef>
                <a:spcPct val="0"/>
              </a:spcBef>
              <a:defRPr/>
            </a:pPr>
            <a:endParaRPr lang="en-US" altLang="ja-JP" sz="3000"/>
          </a:p>
        </p:txBody>
      </p:sp>
    </p:spTree>
    <p:extLst>
      <p:ext uri="{BB962C8B-B14F-4D97-AF65-F5344CB8AC3E}">
        <p14:creationId xmlns:p14="http://schemas.microsoft.com/office/powerpoint/2010/main" val="145810735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Rot="1" noChangeAspect="1" noChangeArrowheads="1" noTextEdit="1"/>
          </p:cNvSpPr>
          <p:nvPr>
            <p:ph type="sldImg"/>
          </p:nvPr>
        </p:nvSpPr>
        <p:spPr>
          <a:xfrm>
            <a:off x="385763" y="685800"/>
            <a:ext cx="6094412" cy="3429000"/>
          </a:xfrm>
          <a:ln/>
        </p:spPr>
      </p:sp>
      <p:sp>
        <p:nvSpPr>
          <p:cNvPr id="122883" name="Rectangle 3"/>
          <p:cNvSpPr>
            <a:spLocks noGrp="1" noChangeArrowheads="1"/>
          </p:cNvSpPr>
          <p:nvPr>
            <p:ph type="body" idx="1"/>
          </p:nvPr>
        </p:nvSpPr>
        <p:spPr>
          <a:xfrm>
            <a:off x="685800" y="4341813"/>
            <a:ext cx="5486400" cy="4116387"/>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5" rIns="91431" bIns="45715"/>
          <a:lstStyle/>
          <a:p>
            <a:pPr>
              <a:defRPr/>
            </a:pPr>
            <a:r>
              <a:rPr lang="en-US"/>
              <a:t>Oracle solutions have been delivered on LoZ since 2002, this chart represents key deliverables for the last few years</a:t>
            </a:r>
          </a:p>
        </p:txBody>
      </p:sp>
    </p:spTree>
    <p:extLst>
      <p:ext uri="{BB962C8B-B14F-4D97-AF65-F5344CB8AC3E}">
        <p14:creationId xmlns:p14="http://schemas.microsoft.com/office/powerpoint/2010/main" val="149098404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Grp="1" noRot="1" noChangeAspect="1" noChangeArrowheads="1" noTextEdit="1"/>
          </p:cNvSpPr>
          <p:nvPr>
            <p:ph type="sldImg"/>
          </p:nvPr>
        </p:nvSpPr>
        <p:spPr>
          <a:xfrm>
            <a:off x="382588" y="687388"/>
            <a:ext cx="6094412" cy="3429000"/>
          </a:xfrm>
          <a:ln/>
        </p:spPr>
      </p:sp>
      <p:sp>
        <p:nvSpPr>
          <p:cNvPr id="123907" name="Rectangle 3"/>
          <p:cNvSpPr>
            <a:spLocks noGrp="1" noChangeArrowheads="1"/>
          </p:cNvSpPr>
          <p:nvPr>
            <p:ph type="body" idx="1"/>
          </p:nvPr>
        </p:nvSpPr>
        <p:spPr>
          <a:xfrm>
            <a:off x="685800" y="4343400"/>
            <a:ext cx="5486400" cy="4113213"/>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5" rIns="91431" bIns="45715"/>
          <a:lstStyle/>
          <a:p>
            <a:pPr>
              <a:defRPr/>
            </a:pPr>
            <a:endParaRPr lang="de-DE"/>
          </a:p>
        </p:txBody>
      </p:sp>
    </p:spTree>
    <p:extLst>
      <p:ext uri="{BB962C8B-B14F-4D97-AF65-F5344CB8AC3E}">
        <p14:creationId xmlns:p14="http://schemas.microsoft.com/office/powerpoint/2010/main" val="93641248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txBox="1">
            <a:spLocks noGrp="1" noChangeArrowheads="1"/>
          </p:cNvSpPr>
          <p:nvPr/>
        </p:nvSpPr>
        <p:spPr bwMode="auto">
          <a:xfrm>
            <a:off x="3884613" y="8526463"/>
            <a:ext cx="297180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0471" tIns="45235" rIns="90471" bIns="45235" anchor="b"/>
          <a:lstStyle>
            <a:lvl1pPr>
              <a:spcBef>
                <a:spcPct val="30000"/>
              </a:spcBef>
              <a:defRPr sz="1200">
                <a:solidFill>
                  <a:schemeClr val="tx1"/>
                </a:solidFill>
                <a:latin typeface="Arial" charset="0"/>
                <a:ea typeface="MS PGothic" charset="-128"/>
              </a:defRPr>
            </a:lvl1pPr>
            <a:lvl2pPr marL="742950" indent="-285750">
              <a:spcBef>
                <a:spcPct val="30000"/>
              </a:spcBef>
              <a:defRPr sz="1200">
                <a:solidFill>
                  <a:schemeClr val="tx1"/>
                </a:solidFill>
                <a:latin typeface="Arial" charset="0"/>
                <a:ea typeface="MS PGothic" charset="-128"/>
              </a:defRPr>
            </a:lvl2pPr>
            <a:lvl3pPr marL="1143000" indent="-228600">
              <a:spcBef>
                <a:spcPct val="30000"/>
              </a:spcBef>
              <a:defRPr sz="1200">
                <a:solidFill>
                  <a:schemeClr val="tx1"/>
                </a:solidFill>
                <a:latin typeface="Arial" charset="0"/>
                <a:ea typeface="MS PGothic" charset="-128"/>
              </a:defRPr>
            </a:lvl3pPr>
            <a:lvl4pPr marL="1600200" indent="-228600">
              <a:spcBef>
                <a:spcPct val="30000"/>
              </a:spcBef>
              <a:defRPr sz="1200">
                <a:solidFill>
                  <a:schemeClr val="tx1"/>
                </a:solidFill>
                <a:latin typeface="Arial" charset="0"/>
                <a:ea typeface="MS PGothic" charset="-128"/>
              </a:defRPr>
            </a:lvl4pPr>
            <a:lvl5pPr marL="2057400" indent="-228600">
              <a:spcBef>
                <a:spcPct val="30000"/>
              </a:spcBef>
              <a:defRPr sz="1200">
                <a:solidFill>
                  <a:schemeClr val="tx1"/>
                </a:solidFill>
                <a:latin typeface="Arial" charset="0"/>
                <a:ea typeface="MS PGothic" charset="-128"/>
              </a:defRPr>
            </a:lvl5pPr>
            <a:lvl6pPr marL="2514600" indent="-228600" eaLnBrk="0" fontAlgn="base" hangingPunct="0">
              <a:spcBef>
                <a:spcPct val="30000"/>
              </a:spcBef>
              <a:spcAft>
                <a:spcPct val="0"/>
              </a:spcAft>
              <a:defRPr sz="1200">
                <a:solidFill>
                  <a:schemeClr val="tx1"/>
                </a:solidFill>
                <a:latin typeface="Arial" charset="0"/>
                <a:ea typeface="MS PGothic" charset="-128"/>
              </a:defRPr>
            </a:lvl6pPr>
            <a:lvl7pPr marL="2971800" indent="-228600" eaLnBrk="0" fontAlgn="base" hangingPunct="0">
              <a:spcBef>
                <a:spcPct val="30000"/>
              </a:spcBef>
              <a:spcAft>
                <a:spcPct val="0"/>
              </a:spcAft>
              <a:defRPr sz="1200">
                <a:solidFill>
                  <a:schemeClr val="tx1"/>
                </a:solidFill>
                <a:latin typeface="Arial" charset="0"/>
                <a:ea typeface="MS PGothic" charset="-128"/>
              </a:defRPr>
            </a:lvl7pPr>
            <a:lvl8pPr marL="3429000" indent="-228600" eaLnBrk="0" fontAlgn="base" hangingPunct="0">
              <a:spcBef>
                <a:spcPct val="30000"/>
              </a:spcBef>
              <a:spcAft>
                <a:spcPct val="0"/>
              </a:spcAft>
              <a:defRPr sz="1200">
                <a:solidFill>
                  <a:schemeClr val="tx1"/>
                </a:solidFill>
                <a:latin typeface="Arial" charset="0"/>
                <a:ea typeface="MS PGothic" charset="-128"/>
              </a:defRPr>
            </a:lvl8pPr>
            <a:lvl9pPr marL="3886200" indent="-228600" eaLnBrk="0" fontAlgn="base" hangingPunct="0">
              <a:spcBef>
                <a:spcPct val="30000"/>
              </a:spcBef>
              <a:spcAft>
                <a:spcPct val="0"/>
              </a:spcAft>
              <a:defRPr sz="1200">
                <a:solidFill>
                  <a:schemeClr val="tx1"/>
                </a:solidFill>
                <a:latin typeface="Arial" charset="0"/>
                <a:ea typeface="MS PGothic" charset="-128"/>
              </a:defRPr>
            </a:lvl9pPr>
          </a:lstStyle>
          <a:p>
            <a:pPr algn="r" eaLnBrk="1" hangingPunct="1">
              <a:spcBef>
                <a:spcPct val="0"/>
              </a:spcBef>
              <a:defRPr/>
            </a:pPr>
            <a:fld id="{F2330D87-A7CE-244F-AAB2-F93758A19417}" type="slidenum">
              <a:rPr lang="en-US" altLang="en-US" smtClean="0">
                <a:solidFill>
                  <a:srgbClr val="000000"/>
                </a:solidFill>
              </a:rPr>
              <a:pPr algn="r" eaLnBrk="1" hangingPunct="1">
                <a:spcBef>
                  <a:spcPct val="0"/>
                </a:spcBef>
                <a:defRPr/>
              </a:pPr>
              <a:t>115</a:t>
            </a:fld>
            <a:endParaRPr lang="en-US" altLang="en-US" smtClean="0">
              <a:solidFill>
                <a:srgbClr val="000000"/>
              </a:solidFill>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71" tIns="45235" rIns="90471" bIns="45235"/>
          <a:lstStyle/>
          <a:p>
            <a:pPr eaLnBrk="1" hangingPunct="1">
              <a:defRPr/>
            </a:pPr>
            <a:endParaRPr lang="de-DE"/>
          </a:p>
        </p:txBody>
      </p:sp>
    </p:spTree>
    <p:extLst>
      <p:ext uri="{BB962C8B-B14F-4D97-AF65-F5344CB8AC3E}">
        <p14:creationId xmlns:p14="http://schemas.microsoft.com/office/powerpoint/2010/main" val="146087170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Slide Image Placeholder 1"/>
          <p:cNvSpPr>
            <a:spLocks noGrp="1" noRot="1" noChangeAspec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wrap="square" numCol="1" anchor="t" anchorCtr="0" compatLnSpc="1">
            <a:prstTxWarp prst="textNoShape">
              <a:avLst/>
            </a:prstTxWarp>
          </a:bodyPr>
          <a:lstStyle/>
          <a:p>
            <a:pPr eaLnBrk="1" hangingPunct="1">
              <a:spcBef>
                <a:spcPct val="0"/>
              </a:spcBef>
            </a:pPr>
            <a:r>
              <a:rPr lang="en-US" smtClean="0">
                <a:ea typeface="ヒラギノ角ゴ Pro W3"/>
              </a:rPr>
              <a:t>How do we get there? </a:t>
            </a:r>
          </a:p>
          <a:p>
            <a:pPr eaLnBrk="1" hangingPunct="1">
              <a:spcBef>
                <a:spcPct val="0"/>
              </a:spcBef>
            </a:pPr>
            <a:endParaRPr lang="en-US" smtClean="0">
              <a:ea typeface="ヒラギノ角ゴ Pro W3"/>
            </a:endParaRPr>
          </a:p>
          <a:p>
            <a:pPr eaLnBrk="1" hangingPunct="1">
              <a:spcBef>
                <a:spcPct val="0"/>
              </a:spcBef>
            </a:pPr>
            <a:r>
              <a:rPr lang="en-US" smtClean="0">
                <a:ea typeface="ヒラギノ角ゴ Pro W3"/>
              </a:rPr>
              <a:t>We get there by taking Linux to the next Level….by connecting other advanced technologies  and capabilities from across the IT industry with Linux, working together to set new standards in transaction volume, speed, security and reliability for the open community…overcoming today’s limitations to fuel new innovation and progress in the here and now and for the future.</a:t>
            </a:r>
          </a:p>
          <a:p>
            <a:pPr marL="0" lvl="2" eaLnBrk="1" hangingPunct="1">
              <a:spcBef>
                <a:spcPct val="0"/>
              </a:spcBef>
            </a:pPr>
            <a:endParaRPr lang="en-US" smtClean="0">
              <a:solidFill>
                <a:srgbClr val="000000"/>
              </a:solidFill>
              <a:ea typeface="MS PGothic" pitchFamily="34" charset="-128"/>
              <a:cs typeface="Helvetica" pitchFamily="34" charset="0"/>
            </a:endParaRPr>
          </a:p>
          <a:p>
            <a:pPr marL="0" lvl="2" eaLnBrk="1" hangingPunct="1">
              <a:spcBef>
                <a:spcPct val="0"/>
              </a:spcBef>
            </a:pPr>
            <a:r>
              <a:rPr lang="en-US" smtClean="0">
                <a:solidFill>
                  <a:srgbClr val="000000"/>
                </a:solidFill>
                <a:ea typeface="MS PGothic" pitchFamily="34" charset="-128"/>
                <a:cs typeface="Helvetica" pitchFamily="34" charset="0"/>
              </a:rPr>
              <a:t>Creating a new level of confidence and opportunity to support the emerging demands of running business critical apps on Linux.</a:t>
            </a:r>
          </a:p>
          <a:p>
            <a:pPr marL="0" lvl="2" eaLnBrk="1" hangingPunct="1">
              <a:spcBef>
                <a:spcPct val="0"/>
              </a:spcBef>
            </a:pPr>
            <a:endParaRPr lang="en-US" sz="900" smtClean="0">
              <a:solidFill>
                <a:srgbClr val="000000"/>
              </a:solidFill>
              <a:ea typeface="MS PGothic" pitchFamily="34" charset="-128"/>
              <a:cs typeface="Helvetica" pitchFamily="34" charset="0"/>
            </a:endParaRPr>
          </a:p>
          <a:p>
            <a:pPr marL="0" lvl="2" eaLnBrk="1" hangingPunct="1">
              <a:spcBef>
                <a:spcPct val="0"/>
              </a:spcBef>
            </a:pPr>
            <a:r>
              <a:rPr lang="en-US" sz="900" smtClean="0">
                <a:solidFill>
                  <a:srgbClr val="000000"/>
                </a:solidFill>
                <a:ea typeface="MS PGothic" pitchFamily="34" charset="-128"/>
                <a:cs typeface="Helvetica" pitchFamily="34" charset="0"/>
              </a:rPr>
              <a:t>The ability to differentiate yourself in a world of standards.</a:t>
            </a:r>
            <a:endParaRPr lang="en-US" sz="900" smtClean="0">
              <a:ea typeface="MS PGothic" pitchFamily="34" charset="-128"/>
              <a:cs typeface="Helvetica" pitchFamily="34" charset="0"/>
            </a:endParaRPr>
          </a:p>
          <a:p>
            <a:pPr marL="0" lvl="2" eaLnBrk="1" hangingPunct="1">
              <a:spcBef>
                <a:spcPct val="0"/>
              </a:spcBef>
              <a:buFontTx/>
              <a:buChar char="•"/>
            </a:pPr>
            <a:endParaRPr lang="en-US" sz="900" smtClean="0">
              <a:ea typeface="MS PGothic" pitchFamily="34" charset="-128"/>
              <a:cs typeface="Helvetica" pitchFamily="34" charset="0"/>
            </a:endParaRPr>
          </a:p>
          <a:p>
            <a:pPr marL="0" lvl="2" eaLnBrk="1" hangingPunct="1">
              <a:spcBef>
                <a:spcPct val="0"/>
              </a:spcBef>
            </a:pPr>
            <a:r>
              <a:rPr lang="en-US" sz="900" smtClean="0">
                <a:ea typeface="MS PGothic" pitchFamily="34" charset="-128"/>
                <a:cs typeface="Helvetica" pitchFamily="34" charset="0"/>
              </a:rPr>
              <a:t>How? By partnering with the open community  to bring the most advanced and trusted capabilities from innovative systems technology (like the mainframe) and bringing them to the world of Linux and open</a:t>
            </a:r>
          </a:p>
          <a:p>
            <a:pPr eaLnBrk="1" hangingPunct="1">
              <a:spcBef>
                <a:spcPct val="0"/>
              </a:spcBef>
            </a:pPr>
            <a:endParaRPr lang="en-US" smtClean="0">
              <a:latin typeface="Arial" pitchFamily="34" charset="0"/>
              <a:ea typeface="MS PGothic" pitchFamily="34" charset="-128"/>
              <a:cs typeface="Arial" pitchFamily="34" charset="0"/>
            </a:endParaRPr>
          </a:p>
          <a:p>
            <a:pPr eaLnBrk="1" hangingPunct="1">
              <a:spcBef>
                <a:spcPct val="0"/>
              </a:spcBef>
            </a:pPr>
            <a:r>
              <a:rPr lang="en-US" smtClean="0">
                <a:latin typeface="Arial" pitchFamily="34" charset="0"/>
                <a:ea typeface="MS PGothic" pitchFamily="34" charset="-128"/>
                <a:cs typeface="Arial" pitchFamily="34" charset="0"/>
              </a:rPr>
              <a:t>Customers have always loved the enterprise class and mission criticality -  the qualities of service of the mainframe, but they want that on Linux as well</a:t>
            </a:r>
          </a:p>
          <a:p>
            <a:pPr eaLnBrk="1" hangingPunct="1">
              <a:spcBef>
                <a:spcPct val="0"/>
              </a:spcBef>
            </a:pPr>
            <a:endParaRPr lang="en-US" smtClean="0">
              <a:solidFill>
                <a:srgbClr val="000000"/>
              </a:solidFill>
              <a:latin typeface="Arial" pitchFamily="34" charset="0"/>
              <a:ea typeface="MS PGothic" pitchFamily="34" charset="-128"/>
              <a:cs typeface="Arial" pitchFamily="34" charset="0"/>
            </a:endParaRPr>
          </a:p>
          <a:p>
            <a:pPr eaLnBrk="1" hangingPunct="1">
              <a:spcBef>
                <a:spcPct val="0"/>
              </a:spcBef>
            </a:pPr>
            <a:r>
              <a:rPr lang="en-US" smtClean="0">
                <a:solidFill>
                  <a:srgbClr val="000000"/>
                </a:solidFill>
                <a:ea typeface="MS PGothic" pitchFamily="34" charset="-128"/>
                <a:cs typeface="Arial" pitchFamily="34" charset="0"/>
              </a:rPr>
              <a:t>They want to run business critical apps on Linux with same confidence, protection and performance offered by IBM </a:t>
            </a:r>
            <a:r>
              <a:rPr lang="en-US" b="1" smtClean="0">
                <a:solidFill>
                  <a:srgbClr val="000000"/>
                </a:solidFill>
                <a:ea typeface="MS PGothic" pitchFamily="34" charset="-128"/>
                <a:cs typeface="Arial" pitchFamily="34" charset="0"/>
              </a:rPr>
              <a:t>z</a:t>
            </a:r>
          </a:p>
          <a:p>
            <a:pPr marL="0" lvl="2" eaLnBrk="1" hangingPunct="1">
              <a:spcBef>
                <a:spcPct val="0"/>
              </a:spcBef>
            </a:pPr>
            <a:endParaRPr lang="en-US" sz="900" smtClean="0">
              <a:solidFill>
                <a:srgbClr val="000000"/>
              </a:solidFill>
              <a:ea typeface="MS PGothic" pitchFamily="34" charset="-128"/>
              <a:cs typeface="Helvetica" pitchFamily="34" charset="0"/>
            </a:endParaRPr>
          </a:p>
          <a:p>
            <a:pPr marL="0" lvl="2" eaLnBrk="1" hangingPunct="1">
              <a:spcBef>
                <a:spcPct val="0"/>
              </a:spcBef>
            </a:pPr>
            <a:r>
              <a:rPr lang="en-US" sz="900" smtClean="0">
                <a:solidFill>
                  <a:srgbClr val="EBF1DE"/>
                </a:solidFill>
                <a:ea typeface="MS PGothic" pitchFamily="34" charset="-128"/>
                <a:cs typeface="Helvetica" pitchFamily="34" charset="0"/>
              </a:rPr>
              <a:t>So, We’re taking the best of the mainframe and extending it to Linux in a much bigger way – offering clients the freedom to choose all the openness and flexibility and speed they want, combined with superior QoS they expect</a:t>
            </a:r>
          </a:p>
          <a:p>
            <a:pPr marL="0" lvl="2" eaLnBrk="1" hangingPunct="1">
              <a:spcBef>
                <a:spcPct val="0"/>
              </a:spcBef>
            </a:pPr>
            <a:endParaRPr lang="en-US" sz="800" smtClean="0">
              <a:solidFill>
                <a:srgbClr val="000000"/>
              </a:solidFill>
              <a:ea typeface="MS PGothic" pitchFamily="34" charset="-128"/>
              <a:cs typeface="Helvetica" pitchFamily="34" charset="0"/>
            </a:endParaRPr>
          </a:p>
          <a:p>
            <a:pPr marL="0" lvl="2" eaLnBrk="1" hangingPunct="1">
              <a:spcBef>
                <a:spcPct val="0"/>
              </a:spcBef>
            </a:pPr>
            <a:r>
              <a:rPr lang="en-US" sz="900" smtClean="0">
                <a:solidFill>
                  <a:srgbClr val="000000"/>
                </a:solidFill>
                <a:ea typeface="MS PGothic" pitchFamily="34" charset="-128"/>
                <a:cs typeface="Helvetica" pitchFamily="34" charset="0"/>
              </a:rPr>
              <a:t>Bringing the definition of enterprise grade service class to Linux environments for the first time with </a:t>
            </a:r>
          </a:p>
          <a:p>
            <a:pPr marL="0" lvl="2" eaLnBrk="1" hangingPunct="1">
              <a:spcBef>
                <a:spcPct val="0"/>
              </a:spcBef>
              <a:buFontTx/>
              <a:buChar char="•"/>
            </a:pPr>
            <a:r>
              <a:rPr lang="en-US" sz="900" smtClean="0">
                <a:solidFill>
                  <a:srgbClr val="000000"/>
                </a:solidFill>
                <a:ea typeface="MS PGothic" pitchFamily="34" charset="-128"/>
                <a:cs typeface="Helvetica" pitchFamily="34" charset="0"/>
              </a:rPr>
              <a:t>Embedded security (Crypto), </a:t>
            </a:r>
          </a:p>
          <a:p>
            <a:pPr marL="0" lvl="2" eaLnBrk="1" hangingPunct="1">
              <a:spcBef>
                <a:spcPct val="0"/>
              </a:spcBef>
              <a:buFontTx/>
              <a:buChar char="•"/>
            </a:pPr>
            <a:r>
              <a:rPr lang="en-US" sz="900" smtClean="0">
                <a:solidFill>
                  <a:srgbClr val="000000"/>
                </a:solidFill>
                <a:ea typeface="MS PGothic" pitchFamily="34" charset="-128"/>
                <a:cs typeface="Helvetica" pitchFamily="34" charset="0"/>
              </a:rPr>
              <a:t>IT Analytics (zAware/Call home), </a:t>
            </a:r>
          </a:p>
          <a:p>
            <a:pPr marL="0" lvl="2" eaLnBrk="1" hangingPunct="1">
              <a:spcBef>
                <a:spcPct val="0"/>
              </a:spcBef>
              <a:buFontTx/>
              <a:buChar char="•"/>
            </a:pPr>
            <a:r>
              <a:rPr lang="en-US" sz="900" smtClean="0">
                <a:solidFill>
                  <a:srgbClr val="000000"/>
                </a:solidFill>
                <a:ea typeface="MS PGothic" pitchFamily="34" charset="-128"/>
                <a:cs typeface="Helvetica" pitchFamily="34" charset="0"/>
              </a:rPr>
              <a:t> In-transaction level recovery (Active/Active,)</a:t>
            </a:r>
          </a:p>
          <a:p>
            <a:pPr marL="0" lvl="2" eaLnBrk="1" hangingPunct="1">
              <a:spcBef>
                <a:spcPct val="0"/>
              </a:spcBef>
              <a:buFontTx/>
              <a:buChar char="•"/>
            </a:pPr>
            <a:r>
              <a:rPr lang="en-US" sz="900" smtClean="0">
                <a:solidFill>
                  <a:srgbClr val="000000"/>
                </a:solidFill>
                <a:ea typeface="MS PGothic" pitchFamily="34" charset="-128"/>
                <a:cs typeface="Helvetica" pitchFamily="34" charset="0"/>
              </a:rPr>
              <a:t>Autonomic resource allocation (WLM) and Dynamic scaling (CoD) for operational excellent , </a:t>
            </a:r>
          </a:p>
          <a:p>
            <a:pPr marL="0" lvl="2" eaLnBrk="1" hangingPunct="1">
              <a:spcBef>
                <a:spcPct val="0"/>
              </a:spcBef>
              <a:buFontTx/>
              <a:buChar char="•"/>
            </a:pPr>
            <a:r>
              <a:rPr lang="en-US" sz="900" smtClean="0">
                <a:solidFill>
                  <a:srgbClr val="000000"/>
                </a:solidFill>
                <a:ea typeface="MS PGothic" pitchFamily="34" charset="-128"/>
                <a:cs typeface="Helvetica" pitchFamily="34" charset="0"/>
              </a:rPr>
              <a:t>Premier high performance data and transaction serving capabilities</a:t>
            </a:r>
          </a:p>
          <a:p>
            <a:pPr eaLnBrk="1" hangingPunct="1">
              <a:spcBef>
                <a:spcPct val="0"/>
              </a:spcBef>
            </a:pPr>
            <a:endParaRPr lang="en-US" b="1" smtClean="0">
              <a:solidFill>
                <a:srgbClr val="000000"/>
              </a:solidFill>
              <a:ea typeface="MS PGothic" pitchFamily="34" charset="-128"/>
              <a:cs typeface="Arial" pitchFamily="34" charset="0"/>
            </a:endParaRPr>
          </a:p>
          <a:p>
            <a:pPr eaLnBrk="1" hangingPunct="1"/>
            <a:r>
              <a:rPr lang="en-US" smtClean="0">
                <a:ea typeface="ヒラギノ角ゴ Pro W3"/>
              </a:rPr>
              <a:t>----------------------------------------------------------------------------------------------------------</a:t>
            </a:r>
          </a:p>
          <a:p>
            <a:pPr eaLnBrk="1" hangingPunct="1"/>
            <a:endParaRPr lang="en-US" smtClean="0">
              <a:ea typeface="ヒラギノ角ゴ Pro W3"/>
            </a:endParaRPr>
          </a:p>
          <a:p>
            <a:pPr marL="234950" lvl="1" indent="-234950" eaLnBrk="1" hangingPunct="1">
              <a:spcBef>
                <a:spcPts val="400"/>
              </a:spcBef>
              <a:spcAft>
                <a:spcPts val="400"/>
              </a:spcAft>
              <a:buClr>
                <a:srgbClr val="000000"/>
              </a:buClr>
              <a:buFontTx/>
              <a:buAutoNum type="arabicPeriod"/>
            </a:pPr>
            <a:r>
              <a:rPr lang="en-US" sz="1400" b="1" smtClean="0">
                <a:solidFill>
                  <a:srgbClr val="008ABF"/>
                </a:solidFill>
                <a:latin typeface="Arial" pitchFamily="34" charset="0"/>
                <a:ea typeface="MS PGothic" pitchFamily="34" charset="-128"/>
              </a:rPr>
              <a:t>IT economic</a:t>
            </a:r>
            <a:r>
              <a:rPr lang="en-US" sz="1400" smtClean="0">
                <a:solidFill>
                  <a:srgbClr val="000000"/>
                </a:solidFill>
                <a:latin typeface="Arial" pitchFamily="34" charset="0"/>
                <a:ea typeface="MS PGothic" pitchFamily="34" charset="-128"/>
              </a:rPr>
              <a:t> advantage</a:t>
            </a:r>
            <a:r>
              <a:rPr lang="en-US" sz="1400" baseline="30000" smtClean="0">
                <a:solidFill>
                  <a:srgbClr val="000000"/>
                </a:solidFill>
                <a:latin typeface="Arial" pitchFamily="34" charset="0"/>
                <a:ea typeface="MS PGothic" pitchFamily="34" charset="-128"/>
              </a:rPr>
              <a:t>1</a:t>
            </a:r>
            <a:r>
              <a:rPr lang="en-US" sz="1400" smtClean="0">
                <a:solidFill>
                  <a:srgbClr val="000000"/>
                </a:solidFill>
                <a:latin typeface="Arial" pitchFamily="34" charset="0"/>
                <a:ea typeface="MS PGothic" pitchFamily="34" charset="-128"/>
              </a:rPr>
              <a:t> with:</a:t>
            </a:r>
          </a:p>
          <a:p>
            <a:pPr marL="0" lvl="2" eaLnBrk="1" hangingPunct="1">
              <a:spcBef>
                <a:spcPts val="200"/>
              </a:spcBef>
              <a:spcAft>
                <a:spcPts val="200"/>
              </a:spcAft>
              <a:buClr>
                <a:srgbClr val="000000"/>
              </a:buClr>
              <a:buFontTx/>
              <a:buChar char="•"/>
            </a:pPr>
            <a:r>
              <a:rPr lang="en-US" smtClean="0">
                <a:solidFill>
                  <a:srgbClr val="000000"/>
                </a:solidFill>
                <a:latin typeface="Arial" pitchFamily="34" charset="0"/>
                <a:ea typeface="MS PGothic" pitchFamily="34" charset="-128"/>
              </a:rPr>
              <a:t>Lowest Linux platform TCO for selected workloads &amp; environments </a:t>
            </a:r>
          </a:p>
          <a:p>
            <a:pPr marL="0" lvl="2" eaLnBrk="1" hangingPunct="1">
              <a:spcBef>
                <a:spcPts val="200"/>
              </a:spcBef>
              <a:spcAft>
                <a:spcPct val="35000"/>
              </a:spcAft>
              <a:buClr>
                <a:srgbClr val="000000"/>
              </a:buClr>
              <a:buFontTx/>
              <a:buChar char="•"/>
            </a:pPr>
            <a:r>
              <a:rPr lang="en-US" smtClean="0">
                <a:solidFill>
                  <a:srgbClr val="000000"/>
                </a:solidFill>
                <a:latin typeface="Arial" pitchFamily="34" charset="0"/>
                <a:ea typeface="MS PGothic" pitchFamily="34" charset="-128"/>
              </a:rPr>
              <a:t>Greenest server allowing upgradeability &amp; investment protection</a:t>
            </a:r>
          </a:p>
          <a:p>
            <a:pPr marL="234950" lvl="1" indent="-234950" eaLnBrk="1" hangingPunct="1">
              <a:spcBef>
                <a:spcPts val="200"/>
              </a:spcBef>
              <a:spcAft>
                <a:spcPts val="200"/>
              </a:spcAft>
              <a:buClr>
                <a:srgbClr val="000000"/>
              </a:buClr>
              <a:buFontTx/>
              <a:buAutoNum type="arabicPeriod"/>
            </a:pPr>
            <a:r>
              <a:rPr lang="en-US" sz="1400" b="1" smtClean="0">
                <a:solidFill>
                  <a:srgbClr val="008ABF"/>
                </a:solidFill>
                <a:latin typeface="Arial" pitchFamily="34" charset="0"/>
                <a:ea typeface="MS PGothic" pitchFamily="34" charset="-128"/>
              </a:rPr>
              <a:t>Highly efficient</a:t>
            </a:r>
            <a:r>
              <a:rPr lang="en-US" sz="1400" smtClean="0">
                <a:solidFill>
                  <a:srgbClr val="000000"/>
                </a:solidFill>
                <a:latin typeface="Arial" pitchFamily="34" charset="0"/>
                <a:ea typeface="MS PGothic" pitchFamily="34" charset="-128"/>
              </a:rPr>
              <a:t> scaling with industry-leading levels of  resource sharing &amp; utilization </a:t>
            </a:r>
          </a:p>
          <a:p>
            <a:pPr marL="0" lvl="2" eaLnBrk="1" hangingPunct="1">
              <a:spcBef>
                <a:spcPts val="400"/>
              </a:spcBef>
              <a:spcAft>
                <a:spcPct val="35000"/>
              </a:spcAft>
              <a:buClr>
                <a:srgbClr val="000000"/>
              </a:buClr>
              <a:buFontTx/>
              <a:buChar char="•"/>
            </a:pPr>
            <a:r>
              <a:rPr lang="en-US" smtClean="0">
                <a:solidFill>
                  <a:srgbClr val="000000"/>
                </a:solidFill>
                <a:latin typeface="Arial" pitchFamily="34" charset="0"/>
                <a:ea typeface="MS PGothic" pitchFamily="34" charset="-128"/>
              </a:rPr>
              <a:t>Scale up -High server capacity with up to 141 cores running at 5 GHz</a:t>
            </a:r>
          </a:p>
          <a:p>
            <a:pPr marL="234950" lvl="1" indent="-234950" eaLnBrk="1" hangingPunct="1">
              <a:spcBef>
                <a:spcPts val="600"/>
              </a:spcBef>
              <a:spcAft>
                <a:spcPct val="35000"/>
              </a:spcAft>
              <a:buClr>
                <a:srgbClr val="000000"/>
              </a:buClr>
              <a:buFontTx/>
              <a:buAutoNum type="arabicPeriod"/>
            </a:pPr>
            <a:r>
              <a:rPr lang="en-US" sz="1400" smtClean="0">
                <a:solidFill>
                  <a:srgbClr val="000000"/>
                </a:solidFill>
                <a:latin typeface="Arial" pitchFamily="34" charset="0"/>
                <a:ea typeface="MS PGothic" pitchFamily="34" charset="-128"/>
              </a:rPr>
              <a:t>An </a:t>
            </a:r>
            <a:r>
              <a:rPr lang="en-US" sz="1400" b="1" smtClean="0">
                <a:solidFill>
                  <a:srgbClr val="008ABF"/>
                </a:solidFill>
                <a:latin typeface="Arial" pitchFamily="34" charset="0"/>
                <a:ea typeface="MS PGothic" pitchFamily="34" charset="-128"/>
              </a:rPr>
              <a:t>open and standard</a:t>
            </a:r>
            <a:r>
              <a:rPr lang="en-US" sz="1400" smtClean="0">
                <a:solidFill>
                  <a:srgbClr val="000000"/>
                </a:solidFill>
                <a:latin typeface="Arial" pitchFamily="34" charset="0"/>
                <a:ea typeface="MS PGothic" pitchFamily="34" charset="-128"/>
              </a:rPr>
              <a:t> environment, with support for key open source software &amp; applications</a:t>
            </a:r>
          </a:p>
          <a:p>
            <a:pPr marL="234950" lvl="1" indent="-234950" eaLnBrk="1" hangingPunct="1">
              <a:spcBef>
                <a:spcPts val="600"/>
              </a:spcBef>
              <a:spcAft>
                <a:spcPct val="35000"/>
              </a:spcAft>
              <a:buClr>
                <a:srgbClr val="000000"/>
              </a:buClr>
              <a:buFontTx/>
              <a:buAutoNum type="arabicPeriod"/>
            </a:pPr>
            <a:r>
              <a:rPr lang="en-US" sz="1400" b="1" smtClean="0">
                <a:solidFill>
                  <a:srgbClr val="008ABF"/>
                </a:solidFill>
                <a:latin typeface="Arial" pitchFamily="34" charset="0"/>
                <a:ea typeface="MS PGothic" pitchFamily="34" charset="-128"/>
              </a:rPr>
              <a:t>Integrated SOE/SOR environment</a:t>
            </a:r>
            <a:r>
              <a:rPr lang="en-US" sz="1400" smtClean="0">
                <a:solidFill>
                  <a:srgbClr val="000000"/>
                </a:solidFill>
                <a:latin typeface="Arial" pitchFamily="34" charset="0"/>
                <a:ea typeface="MS PGothic" pitchFamily="34" charset="-128"/>
              </a:rPr>
              <a:t> for business processes – including cloud, analytics and mobile</a:t>
            </a:r>
          </a:p>
          <a:p>
            <a:pPr marL="234950" lvl="1" indent="-234950" eaLnBrk="1" hangingPunct="1">
              <a:spcBef>
                <a:spcPts val="600"/>
              </a:spcBef>
              <a:spcAft>
                <a:spcPct val="35000"/>
              </a:spcAft>
              <a:buClr>
                <a:srgbClr val="000000"/>
              </a:buClr>
              <a:buFontTx/>
              <a:buAutoNum type="arabicPeriod"/>
            </a:pPr>
            <a:r>
              <a:rPr lang="en-US" sz="1400" smtClean="0">
                <a:solidFill>
                  <a:srgbClr val="000000"/>
                </a:solidFill>
                <a:latin typeface="Arial" pitchFamily="34" charset="0"/>
                <a:ea typeface="MS PGothic" pitchFamily="34" charset="-128"/>
              </a:rPr>
              <a:t>Leadership levels of </a:t>
            </a:r>
            <a:r>
              <a:rPr lang="en-US" sz="1400" b="1" smtClean="0">
                <a:solidFill>
                  <a:srgbClr val="008ABF"/>
                </a:solidFill>
                <a:latin typeface="Arial" pitchFamily="34" charset="0"/>
                <a:ea typeface="MS PGothic" pitchFamily="34" charset="-128"/>
              </a:rPr>
              <a:t>availability &amp; disaster recovery</a:t>
            </a:r>
            <a:r>
              <a:rPr lang="en-US" sz="1400" smtClean="0">
                <a:solidFill>
                  <a:srgbClr val="000000"/>
                </a:solidFill>
                <a:latin typeface="Arial" pitchFamily="34" charset="0"/>
                <a:ea typeface="MS PGothic" pitchFamily="34" charset="-128"/>
              </a:rPr>
              <a:t>, with non-disruptive growth of compute capacity</a:t>
            </a:r>
          </a:p>
          <a:p>
            <a:pPr marL="234950" lvl="1" indent="-234950" eaLnBrk="1" hangingPunct="1">
              <a:spcBef>
                <a:spcPts val="600"/>
              </a:spcBef>
              <a:spcAft>
                <a:spcPct val="35000"/>
              </a:spcAft>
              <a:buClr>
                <a:srgbClr val="000000"/>
              </a:buClr>
              <a:buFontTx/>
              <a:buAutoNum type="arabicPeriod"/>
            </a:pPr>
            <a:r>
              <a:rPr lang="en-US" sz="1400" smtClean="0">
                <a:solidFill>
                  <a:srgbClr val="000000"/>
                </a:solidFill>
                <a:latin typeface="Arial" pitchFamily="34" charset="0"/>
                <a:ea typeface="MS PGothic" pitchFamily="34" charset="-128"/>
              </a:rPr>
              <a:t>Leading </a:t>
            </a:r>
            <a:r>
              <a:rPr lang="en-US" sz="1400" b="1" smtClean="0">
                <a:solidFill>
                  <a:srgbClr val="008ABF"/>
                </a:solidFill>
                <a:latin typeface="Arial" pitchFamily="34" charset="0"/>
                <a:ea typeface="MS PGothic" pitchFamily="34" charset="-128"/>
              </a:rPr>
              <a:t>security</a:t>
            </a:r>
            <a:r>
              <a:rPr lang="en-US" sz="1400" smtClean="0">
                <a:solidFill>
                  <a:srgbClr val="000000"/>
                </a:solidFill>
                <a:latin typeface="Arial" pitchFamily="34" charset="0"/>
                <a:ea typeface="MS PGothic" pitchFamily="34" charset="-128"/>
              </a:rPr>
              <a:t> environment  – EAL5+ support with high-speed cryptography</a:t>
            </a:r>
          </a:p>
          <a:p>
            <a:pPr marL="234950" lvl="1" indent="-234950" eaLnBrk="1" hangingPunct="1">
              <a:spcBef>
                <a:spcPts val="600"/>
              </a:spcBef>
              <a:spcAft>
                <a:spcPct val="35000"/>
              </a:spcAft>
              <a:buClr>
                <a:srgbClr val="000000"/>
              </a:buClr>
              <a:buFontTx/>
              <a:buAutoNum type="arabicPeriod"/>
            </a:pPr>
            <a:r>
              <a:rPr lang="en-US" sz="1400" b="1" smtClean="0">
                <a:solidFill>
                  <a:srgbClr val="008ABF"/>
                </a:solidFill>
                <a:latin typeface="Arial" pitchFamily="34" charset="0"/>
                <a:ea typeface="MS PGothic" pitchFamily="34" charset="-128"/>
              </a:rPr>
              <a:t>Cloud ready</a:t>
            </a:r>
            <a:r>
              <a:rPr lang="en-US" sz="1400" smtClean="0">
                <a:solidFill>
                  <a:srgbClr val="000000"/>
                </a:solidFill>
                <a:latin typeface="Arial" pitchFamily="34" charset="0"/>
                <a:ea typeface="MS PGothic" pitchFamily="34" charset="-128"/>
              </a:rPr>
              <a:t> with support for multi-tenancy, rapid provisioning, scaling on demand</a:t>
            </a:r>
          </a:p>
          <a:p>
            <a:pPr eaLnBrk="1" hangingPunct="1"/>
            <a:endParaRPr lang="en-US" smtClean="0">
              <a:ea typeface="ヒラギノ角ゴ Pro W3"/>
            </a:endParaRPr>
          </a:p>
        </p:txBody>
      </p:sp>
      <p:sp>
        <p:nvSpPr>
          <p:cNvPr id="37891" name="Slide Number Placeholder 3"/>
          <p:cNvSpPr>
            <a:spLocks noGrp="1"/>
          </p:cNvSpPr>
          <p:nvPr>
            <p:ph type="sldNum" sz="quarter" idx="5"/>
          </p:nvPr>
        </p:nvSpPr>
        <p:spPr bwMode="auto">
          <a:noFill/>
          <a:ln>
            <a:miter lim="800000"/>
            <a:headEnd/>
            <a:tailEnd/>
          </a:ln>
        </p:spPr>
        <p:txBody>
          <a:bodyPr/>
          <a:lstStyle/>
          <a:p>
            <a:fld id="{7A2E32AC-7E3A-4977-BAA4-FAA05C3565F4}" type="slidenum">
              <a:rPr lang="en-US" smtClean="0">
                <a:ea typeface="ヒラギノ角ゴ Pro W3"/>
                <a:cs typeface="ヒラギノ角ゴ Pro W3"/>
              </a:rPr>
              <a:pPr/>
              <a:t>116</a:t>
            </a:fld>
            <a:endParaRPr lang="en-US" smtClean="0">
              <a:ea typeface="ヒラギノ角ゴ Pro W3"/>
              <a:cs typeface="ヒラギノ角ゴ Pro W3"/>
            </a:endParaRPr>
          </a:p>
        </p:txBody>
      </p:sp>
    </p:spTree>
    <p:extLst>
      <p:ext uri="{BB962C8B-B14F-4D97-AF65-F5344CB8AC3E}">
        <p14:creationId xmlns:p14="http://schemas.microsoft.com/office/powerpoint/2010/main" val="218315627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117</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117</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43547507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i="1" dirty="0">
              <a:solidFill>
                <a:srgbClr val="0000FF"/>
              </a:solidFill>
              <a:latin typeface="Arial" panose="020B0604020202020204" pitchFamily="34" charset="0"/>
              <a:ea typeface="MS PGothic" pitchFamily="34" charset="-128"/>
              <a:cs typeface="Arial" panose="020B0604020202020204" pitchFamily="34" charset="0"/>
            </a:endParaRPr>
          </a:p>
        </p:txBody>
      </p:sp>
      <p:sp>
        <p:nvSpPr>
          <p:cNvPr id="4" name="Slide Number Placeholder 3"/>
          <p:cNvSpPr>
            <a:spLocks noGrp="1"/>
          </p:cNvSpPr>
          <p:nvPr>
            <p:ph type="sldNum" sz="quarter" idx="10"/>
          </p:nvPr>
        </p:nvSpPr>
        <p:spPr/>
        <p:txBody>
          <a:bodyPr/>
          <a:lstStyle/>
          <a:p>
            <a:fld id="{EC6A5D94-ECF5-4C9D-B6FE-DE8DAADB6E6A}" type="slidenum">
              <a:rPr lang="en-US" smtClean="0">
                <a:solidFill>
                  <a:srgbClr val="000000"/>
                </a:solidFill>
              </a:rPr>
              <a:pPr/>
              <a:t>118</a:t>
            </a:fld>
            <a:endParaRPr lang="en-US" dirty="0">
              <a:solidFill>
                <a:srgbClr val="000000"/>
              </a:solidFill>
            </a:endParaRPr>
          </a:p>
        </p:txBody>
      </p:sp>
    </p:spTree>
    <p:extLst>
      <p:ext uri="{BB962C8B-B14F-4D97-AF65-F5344CB8AC3E}">
        <p14:creationId xmlns:p14="http://schemas.microsoft.com/office/powerpoint/2010/main" val="112772981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230F7EF-A4CC-48ED-A792-4385AD65B86A}" type="slidenum">
              <a:rPr lang="en-US" smtClean="0">
                <a:solidFill>
                  <a:prstClr val="black"/>
                </a:solidFill>
              </a:rPr>
              <a:pPr/>
              <a:t>119</a:t>
            </a:fld>
            <a:endParaRPr lang="en-US">
              <a:solidFill>
                <a:prstClr val="black"/>
              </a:solidFill>
            </a:endParaRPr>
          </a:p>
        </p:txBody>
      </p:sp>
    </p:spTree>
    <p:extLst>
      <p:ext uri="{BB962C8B-B14F-4D97-AF65-F5344CB8AC3E}">
        <p14:creationId xmlns:p14="http://schemas.microsoft.com/office/powerpoint/2010/main" val="84289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11</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11</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4001173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6"/>
          <p:cNvSpPr txBox="1">
            <a:spLocks noGrp="1"/>
          </p:cNvSpPr>
          <p:nvPr>
            <p:ph type="sldNum" sz="quarter" idx="5"/>
          </p:nvPr>
        </p:nvSpPr>
        <p:spPr>
          <a:xfrm>
            <a:off x="4143843" y="9120156"/>
            <a:ext cx="3168039" cy="297980"/>
          </a:xfrm>
          <a:ln/>
        </p:spPr>
        <p:txBody>
          <a:bodyPr vert="horz" wrap="square" lIns="96659" tIns="48330" rIns="96659" bIns="48330" anchor="b" anchorCtr="0">
            <a:spAutoFit/>
          </a:bodyPr>
          <a:lstStyle/>
          <a:p>
            <a:pPr lvl="0"/>
            <a:fld id="{6480192D-C7A4-4A0E-B48E-C22A1C62DD0F}" type="slidenum">
              <a:rPr/>
              <a:pPr lvl="0"/>
              <a:t>120</a:t>
            </a:fld>
            <a:endParaRPr lang="en-US"/>
          </a:p>
        </p:txBody>
      </p:sp>
      <p:sp>
        <p:nvSpPr>
          <p:cNvPr id="2" name="Slide Image Placeholder 1"/>
          <p:cNvSpPr>
            <a:spLocks noGrp="1" noRot="1" noChangeAspect="1" noResize="1"/>
          </p:cNvSpPr>
          <p:nvPr>
            <p:ph type="sldImg"/>
          </p:nvPr>
        </p:nvSpPr>
        <p:spPr>
          <a:xfrm>
            <a:off x="539750" y="755650"/>
            <a:ext cx="6724650" cy="3783013"/>
          </a:xfrm>
          <a:solidFill>
            <a:schemeClr val="accent1"/>
          </a:solidFill>
          <a:ln w="25400">
            <a:solidFill>
              <a:schemeClr val="accent1">
                <a:shade val="50000"/>
              </a:schemeClr>
            </a:solidFill>
            <a:prstDash val="solid"/>
          </a:ln>
        </p:spPr>
      </p:sp>
      <p:sp>
        <p:nvSpPr>
          <p:cNvPr id="3" name="Notes Placeholder 2"/>
          <p:cNvSpPr txBox="1">
            <a:spLocks noGrp="1"/>
          </p:cNvSpPr>
          <p:nvPr>
            <p:ph type="body" sz="quarter" idx="1"/>
          </p:nvPr>
        </p:nvSpPr>
        <p:spPr>
          <a:xfrm>
            <a:off x="780672" y="4788504"/>
            <a:ext cx="6241536" cy="294255"/>
          </a:xfrm>
        </p:spPr>
        <p:txBody>
          <a:bodyPr wrap="square" lIns="102748" tIns="51374" rIns="102748" bIns="51374" anchor="t" anchorCtr="0" compatLnSpc="1">
            <a:spAutoFit/>
          </a:bodyPr>
          <a:lstStyle/>
          <a:p>
            <a:pPr>
              <a:tabLst>
                <a:tab pos="0" algn="l"/>
                <a:tab pos="483296" algn="l"/>
                <a:tab pos="966593" algn="l"/>
                <a:tab pos="1449888" algn="l"/>
                <a:tab pos="1933185" algn="l"/>
                <a:tab pos="2416481" algn="l"/>
                <a:tab pos="2899777" algn="l"/>
                <a:tab pos="3383074" algn="l"/>
                <a:tab pos="3866370" algn="l"/>
                <a:tab pos="4349668" algn="l"/>
                <a:tab pos="4832964" algn="l"/>
                <a:tab pos="5316260" algn="l"/>
                <a:tab pos="5799555" algn="l"/>
                <a:tab pos="6282853" algn="l"/>
                <a:tab pos="6766148" algn="l"/>
                <a:tab pos="7249445" algn="l"/>
                <a:tab pos="7732741" algn="l"/>
                <a:tab pos="8216038" algn="l"/>
                <a:tab pos="8699334" algn="l"/>
                <a:tab pos="9182630" algn="l"/>
                <a:tab pos="9665927" algn="l"/>
              </a:tabLst>
            </a:pPr>
            <a:endParaRPr lang="en-US" dirty="0">
              <a:latin typeface="Calibri" pitchFamily="18"/>
              <a:ea typeface="MS PGothic" pitchFamily="34"/>
            </a:endParaRPr>
          </a:p>
        </p:txBody>
      </p:sp>
      <p:sp>
        <p:nvSpPr>
          <p:cNvPr id="4" name="Slide Number Placeholder 3"/>
          <p:cNvSpPr/>
          <p:nvPr/>
        </p:nvSpPr>
        <p:spPr>
          <a:xfrm>
            <a:off x="4419456" y="9576252"/>
            <a:ext cx="3381888" cy="503496"/>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square" lIns="102748" tIns="51374" rIns="102748" bIns="51374" anchor="b" anchorCtr="0" compatLnSpc="0">
            <a:noAutofit/>
          </a:bodyPr>
          <a:lstStyle/>
          <a:p>
            <a:pPr algn="r">
              <a:spcBef>
                <a:spcPts val="0"/>
              </a:spcBef>
              <a:spcAft>
                <a:spcPts val="0"/>
              </a:spcAft>
              <a:tabLst>
                <a:tab pos="0" algn="l"/>
                <a:tab pos="483296" algn="l"/>
                <a:tab pos="966593" algn="l"/>
                <a:tab pos="1449888" algn="l"/>
                <a:tab pos="1933185" algn="l"/>
                <a:tab pos="2416481" algn="l"/>
                <a:tab pos="2899777" algn="l"/>
                <a:tab pos="3383074" algn="l"/>
                <a:tab pos="3866370" algn="l"/>
                <a:tab pos="4349668" algn="l"/>
                <a:tab pos="4832964" algn="l"/>
                <a:tab pos="5316260" algn="l"/>
                <a:tab pos="5799555" algn="l"/>
                <a:tab pos="6282853" algn="l"/>
                <a:tab pos="6766148" algn="l"/>
                <a:tab pos="7249445" algn="l"/>
                <a:tab pos="7732741" algn="l"/>
                <a:tab pos="8216038" algn="l"/>
                <a:tab pos="8699334" algn="l"/>
                <a:tab pos="9182630" algn="l"/>
                <a:tab pos="9665927" algn="l"/>
              </a:tabLst>
            </a:pPr>
            <a:fld id="{AE3E01A3-97E5-483D-9746-436A1CFF6D26}" type="slidenum">
              <a:rPr/>
              <a:pPr algn="r">
                <a:spcBef>
                  <a:spcPts val="0"/>
                </a:spcBef>
                <a:spcAft>
                  <a:spcPts val="0"/>
                </a:spcAft>
                <a:tabLst>
                  <a:tab pos="0" algn="l"/>
                  <a:tab pos="483296" algn="l"/>
                  <a:tab pos="966593" algn="l"/>
                  <a:tab pos="1449888" algn="l"/>
                  <a:tab pos="1933185" algn="l"/>
                  <a:tab pos="2416481" algn="l"/>
                  <a:tab pos="2899777" algn="l"/>
                  <a:tab pos="3383074" algn="l"/>
                  <a:tab pos="3866370" algn="l"/>
                  <a:tab pos="4349668" algn="l"/>
                  <a:tab pos="4832964" algn="l"/>
                  <a:tab pos="5316260" algn="l"/>
                  <a:tab pos="5799555" algn="l"/>
                  <a:tab pos="6282853" algn="l"/>
                  <a:tab pos="6766148" algn="l"/>
                  <a:tab pos="7249445" algn="l"/>
                  <a:tab pos="7732741" algn="l"/>
                  <a:tab pos="8216038" algn="l"/>
                  <a:tab pos="8699334" algn="l"/>
                  <a:tab pos="9182630" algn="l"/>
                  <a:tab pos="9665927" algn="l"/>
                </a:tabLst>
              </a:pPr>
              <a:t>120</a:t>
            </a:fld>
            <a:endParaRPr lang="en-US" sz="1200" dirty="0">
              <a:latin typeface="Calibri" pitchFamily="34"/>
              <a:ea typeface="Arial" pitchFamily="34"/>
              <a:cs typeface="Arial" pitchFamily="34"/>
            </a:endParaRPr>
          </a:p>
        </p:txBody>
      </p:sp>
    </p:spTree>
    <p:extLst>
      <p:ext uri="{BB962C8B-B14F-4D97-AF65-F5344CB8AC3E}">
        <p14:creationId xmlns:p14="http://schemas.microsoft.com/office/powerpoint/2010/main" val="150472648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2230F7EF-A4CC-48ED-A792-4385AD65B86A}" type="slidenum">
              <a:rPr lang="en-US" smtClean="0">
                <a:solidFill>
                  <a:prstClr val="black"/>
                </a:solidFill>
              </a:rPr>
              <a:pPr/>
              <a:t>121</a:t>
            </a:fld>
            <a:endParaRPr lang="en-US">
              <a:solidFill>
                <a:prstClr val="black"/>
              </a:solidFill>
            </a:endParaRPr>
          </a:p>
        </p:txBody>
      </p:sp>
    </p:spTree>
    <p:extLst>
      <p:ext uri="{BB962C8B-B14F-4D97-AF65-F5344CB8AC3E}">
        <p14:creationId xmlns:p14="http://schemas.microsoft.com/office/powerpoint/2010/main" val="190664134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i="1" dirty="0">
              <a:solidFill>
                <a:srgbClr val="0000FF"/>
              </a:solidFill>
              <a:latin typeface="Arial" panose="020B0604020202020204" pitchFamily="34" charset="0"/>
              <a:ea typeface="MS PGothic" pitchFamily="34" charset="-128"/>
              <a:cs typeface="Arial" panose="020B0604020202020204" pitchFamily="34" charset="0"/>
            </a:endParaRPr>
          </a:p>
        </p:txBody>
      </p:sp>
      <p:sp>
        <p:nvSpPr>
          <p:cNvPr id="4" name="Slide Number Placeholder 3"/>
          <p:cNvSpPr>
            <a:spLocks noGrp="1"/>
          </p:cNvSpPr>
          <p:nvPr>
            <p:ph type="sldNum" sz="quarter" idx="10"/>
          </p:nvPr>
        </p:nvSpPr>
        <p:spPr/>
        <p:txBody>
          <a:bodyPr/>
          <a:lstStyle/>
          <a:p>
            <a:fld id="{EC6A5D94-ECF5-4C9D-B6FE-DE8DAADB6E6A}" type="slidenum">
              <a:rPr lang="en-US" smtClean="0">
                <a:solidFill>
                  <a:srgbClr val="000000"/>
                </a:solidFill>
              </a:rPr>
              <a:pPr/>
              <a:t>122</a:t>
            </a:fld>
            <a:endParaRPr lang="en-US" dirty="0">
              <a:solidFill>
                <a:srgbClr val="000000"/>
              </a:solidFill>
            </a:endParaRPr>
          </a:p>
        </p:txBody>
      </p:sp>
    </p:spTree>
    <p:extLst>
      <p:ext uri="{BB962C8B-B14F-4D97-AF65-F5344CB8AC3E}">
        <p14:creationId xmlns:p14="http://schemas.microsoft.com/office/powerpoint/2010/main" val="91001135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sz="1400" dirty="0"/>
              <a:t>Infrastructure</a:t>
            </a:r>
          </a:p>
          <a:p>
            <a:pPr>
              <a:defRPr/>
            </a:pPr>
            <a:r>
              <a:rPr lang="en-US" sz="1400" dirty="0"/>
              <a:t>as-a-Service</a:t>
            </a:r>
          </a:p>
          <a:p>
            <a:pPr marL="174433" indent="-174433">
              <a:buFont typeface="Arial" panose="020B0604020202020204" pitchFamily="34" charset="0"/>
              <a:buChar char="•"/>
              <a:defRPr/>
            </a:pPr>
            <a:r>
              <a:rPr lang="en-US" dirty="0" err="1"/>
              <a:t>OpenStack</a:t>
            </a:r>
            <a:r>
              <a:rPr lang="en-US" dirty="0"/>
              <a:t> as Base Technology</a:t>
            </a:r>
          </a:p>
          <a:p>
            <a:pPr marL="174433" indent="-174433">
              <a:buFont typeface="Arial" panose="020B0604020202020204" pitchFamily="34" charset="0"/>
              <a:buChar char="•"/>
              <a:defRPr/>
            </a:pPr>
            <a:r>
              <a:rPr lang="en-US" dirty="0"/>
              <a:t>Leverage Chef Patterns (IBM SW &amp; Open Source SW in Chef Supermarket</a:t>
            </a:r>
            <a:r>
              <a:rPr lang="en-US" sz="1400" dirty="0"/>
              <a:t>)</a:t>
            </a:r>
          </a:p>
          <a:p>
            <a:endParaRPr lang="en-US" dirty="0"/>
          </a:p>
        </p:txBody>
      </p:sp>
      <p:sp>
        <p:nvSpPr>
          <p:cNvPr id="4" name="Slide Number Placeholder 3"/>
          <p:cNvSpPr>
            <a:spLocks noGrp="1"/>
          </p:cNvSpPr>
          <p:nvPr>
            <p:ph type="sldNum" sz="quarter" idx="10"/>
          </p:nvPr>
        </p:nvSpPr>
        <p:spPr/>
        <p:txBody>
          <a:bodyPr/>
          <a:lstStyle/>
          <a:p>
            <a:pPr>
              <a:defRPr/>
            </a:pPr>
            <a:fld id="{0EB317EC-44D1-4D71-B5C7-267B26E1ED98}" type="slidenum">
              <a:rPr lang="en-US" smtClean="0">
                <a:solidFill>
                  <a:srgbClr val="000000"/>
                </a:solidFill>
              </a:rPr>
              <a:pPr>
                <a:defRPr/>
              </a:pPr>
              <a:t>123</a:t>
            </a:fld>
            <a:endParaRPr lang="en-US">
              <a:solidFill>
                <a:srgbClr val="000000"/>
              </a:solidFill>
            </a:endParaRPr>
          </a:p>
        </p:txBody>
      </p:sp>
    </p:spTree>
    <p:extLst>
      <p:ext uri="{BB962C8B-B14F-4D97-AF65-F5344CB8AC3E}">
        <p14:creationId xmlns:p14="http://schemas.microsoft.com/office/powerpoint/2010/main" val="262734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Image Placeholder 1"/>
          <p:cNvSpPr>
            <a:spLocks noGrp="1" noRot="1" noChangeAspect="1" noTextEdit="1"/>
          </p:cNvSpPr>
          <p:nvPr>
            <p:ph type="sldImg"/>
          </p:nvPr>
        </p:nvSpPr>
        <p:spPr>
          <a:ln/>
        </p:spPr>
      </p:sp>
      <p:sp>
        <p:nvSpPr>
          <p:cNvPr id="2253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22532"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5466">
              <a:defRPr sz="2400" b="1">
                <a:solidFill>
                  <a:schemeClr val="tx1"/>
                </a:solidFill>
                <a:latin typeface="Arial" panose="020B0604020202020204" pitchFamily="34" charset="0"/>
                <a:ea typeface="MS PGothic" panose="020B0600070205080204" pitchFamily="34" charset="-128"/>
              </a:defRPr>
            </a:lvl1pPr>
            <a:lvl2pPr marL="755877" indent="-290722" defTabSz="925466">
              <a:defRPr sz="2400" b="1">
                <a:solidFill>
                  <a:schemeClr val="tx1"/>
                </a:solidFill>
                <a:latin typeface="Arial" panose="020B0604020202020204" pitchFamily="34" charset="0"/>
                <a:ea typeface="MS PGothic" panose="020B0600070205080204" pitchFamily="34" charset="-128"/>
              </a:defRPr>
            </a:lvl2pPr>
            <a:lvl3pPr marL="1162888" indent="-232578" defTabSz="925466">
              <a:defRPr sz="2400" b="1">
                <a:solidFill>
                  <a:schemeClr val="tx1"/>
                </a:solidFill>
                <a:latin typeface="Arial" panose="020B0604020202020204" pitchFamily="34" charset="0"/>
                <a:ea typeface="MS PGothic" panose="020B0600070205080204" pitchFamily="34" charset="-128"/>
              </a:defRPr>
            </a:lvl3pPr>
            <a:lvl4pPr marL="1628043" indent="-232578" defTabSz="925466">
              <a:defRPr sz="2400" b="1">
                <a:solidFill>
                  <a:schemeClr val="tx1"/>
                </a:solidFill>
                <a:latin typeface="Arial" panose="020B0604020202020204" pitchFamily="34" charset="0"/>
                <a:ea typeface="MS PGothic" panose="020B0600070205080204" pitchFamily="34" charset="-128"/>
              </a:defRPr>
            </a:lvl4pPr>
            <a:lvl5pPr marL="2093199" indent="-232578" defTabSz="925466">
              <a:defRPr sz="2400" b="1">
                <a:solidFill>
                  <a:schemeClr val="tx1"/>
                </a:solidFill>
                <a:latin typeface="Arial" panose="020B0604020202020204" pitchFamily="34" charset="0"/>
                <a:ea typeface="MS PGothic" panose="020B0600070205080204" pitchFamily="34" charset="-128"/>
              </a:defRPr>
            </a:lvl5pPr>
            <a:lvl6pPr marL="2558354"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3023509"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88665"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953820"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fld id="{BB690CB6-8E67-4950-9026-145B98556BFB}" type="slidenum">
              <a:rPr lang="en-US" altLang="en-US" sz="1200" b="0">
                <a:solidFill>
                  <a:srgbClr val="000000"/>
                </a:solidFill>
              </a:rPr>
              <a:pPr/>
              <a:t>124</a:t>
            </a:fld>
            <a:endParaRPr lang="en-US" altLang="en-US" sz="1200" b="0">
              <a:solidFill>
                <a:srgbClr val="000000"/>
              </a:solidFill>
            </a:endParaRPr>
          </a:p>
        </p:txBody>
      </p:sp>
    </p:spTree>
    <p:extLst>
      <p:ext uri="{BB962C8B-B14F-4D97-AF65-F5344CB8AC3E}">
        <p14:creationId xmlns:p14="http://schemas.microsoft.com/office/powerpoint/2010/main" val="148246778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Image Placeholder 1"/>
          <p:cNvSpPr>
            <a:spLocks noGrp="1" noRot="1" noChangeAspect="1" noTextEdit="1"/>
          </p:cNvSpPr>
          <p:nvPr>
            <p:ph type="sldImg"/>
          </p:nvPr>
        </p:nvSpPr>
        <p:spPr>
          <a:ln/>
        </p:spPr>
      </p:sp>
      <p:sp>
        <p:nvSpPr>
          <p:cNvPr id="2253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22532"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5466">
              <a:defRPr sz="2400" b="1">
                <a:solidFill>
                  <a:schemeClr val="tx1"/>
                </a:solidFill>
                <a:latin typeface="Arial" panose="020B0604020202020204" pitchFamily="34" charset="0"/>
                <a:ea typeface="MS PGothic" panose="020B0600070205080204" pitchFamily="34" charset="-128"/>
              </a:defRPr>
            </a:lvl1pPr>
            <a:lvl2pPr marL="755877" indent="-290722" defTabSz="925466">
              <a:defRPr sz="2400" b="1">
                <a:solidFill>
                  <a:schemeClr val="tx1"/>
                </a:solidFill>
                <a:latin typeface="Arial" panose="020B0604020202020204" pitchFamily="34" charset="0"/>
                <a:ea typeface="MS PGothic" panose="020B0600070205080204" pitchFamily="34" charset="-128"/>
              </a:defRPr>
            </a:lvl2pPr>
            <a:lvl3pPr marL="1162888" indent="-232578" defTabSz="925466">
              <a:defRPr sz="2400" b="1">
                <a:solidFill>
                  <a:schemeClr val="tx1"/>
                </a:solidFill>
                <a:latin typeface="Arial" panose="020B0604020202020204" pitchFamily="34" charset="0"/>
                <a:ea typeface="MS PGothic" panose="020B0600070205080204" pitchFamily="34" charset="-128"/>
              </a:defRPr>
            </a:lvl3pPr>
            <a:lvl4pPr marL="1628043" indent="-232578" defTabSz="925466">
              <a:defRPr sz="2400" b="1">
                <a:solidFill>
                  <a:schemeClr val="tx1"/>
                </a:solidFill>
                <a:latin typeface="Arial" panose="020B0604020202020204" pitchFamily="34" charset="0"/>
                <a:ea typeface="MS PGothic" panose="020B0600070205080204" pitchFamily="34" charset="-128"/>
              </a:defRPr>
            </a:lvl4pPr>
            <a:lvl5pPr marL="2093199" indent="-232578" defTabSz="925466">
              <a:defRPr sz="2400" b="1">
                <a:solidFill>
                  <a:schemeClr val="tx1"/>
                </a:solidFill>
                <a:latin typeface="Arial" panose="020B0604020202020204" pitchFamily="34" charset="0"/>
                <a:ea typeface="MS PGothic" panose="020B0600070205080204" pitchFamily="34" charset="-128"/>
              </a:defRPr>
            </a:lvl5pPr>
            <a:lvl6pPr marL="2558354"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3023509"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88665"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953820"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fld id="{BB690CB6-8E67-4950-9026-145B98556BFB}" type="slidenum">
              <a:rPr lang="en-US" altLang="en-US" sz="1200" b="0">
                <a:solidFill>
                  <a:srgbClr val="000000"/>
                </a:solidFill>
              </a:rPr>
              <a:pPr/>
              <a:t>125</a:t>
            </a:fld>
            <a:endParaRPr lang="en-US" altLang="en-US" sz="1200" b="0">
              <a:solidFill>
                <a:srgbClr val="000000"/>
              </a:solidFill>
            </a:endParaRPr>
          </a:p>
        </p:txBody>
      </p:sp>
    </p:spTree>
    <p:extLst>
      <p:ext uri="{BB962C8B-B14F-4D97-AF65-F5344CB8AC3E}">
        <p14:creationId xmlns:p14="http://schemas.microsoft.com/office/powerpoint/2010/main" val="121104486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Image Placeholder 1"/>
          <p:cNvSpPr>
            <a:spLocks noGrp="1" noRot="1" noChangeAspect="1" noTextEdit="1"/>
          </p:cNvSpPr>
          <p:nvPr>
            <p:ph type="sldImg"/>
          </p:nvPr>
        </p:nvSpPr>
        <p:spPr>
          <a:ln/>
        </p:spPr>
      </p:sp>
      <p:sp>
        <p:nvSpPr>
          <p:cNvPr id="22531"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22532"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5466">
              <a:defRPr sz="2400" b="1">
                <a:solidFill>
                  <a:schemeClr val="tx1"/>
                </a:solidFill>
                <a:latin typeface="Arial" panose="020B0604020202020204" pitchFamily="34" charset="0"/>
                <a:ea typeface="MS PGothic" panose="020B0600070205080204" pitchFamily="34" charset="-128"/>
              </a:defRPr>
            </a:lvl1pPr>
            <a:lvl2pPr marL="755877" indent="-290722" defTabSz="925466">
              <a:defRPr sz="2400" b="1">
                <a:solidFill>
                  <a:schemeClr val="tx1"/>
                </a:solidFill>
                <a:latin typeface="Arial" panose="020B0604020202020204" pitchFamily="34" charset="0"/>
                <a:ea typeface="MS PGothic" panose="020B0600070205080204" pitchFamily="34" charset="-128"/>
              </a:defRPr>
            </a:lvl2pPr>
            <a:lvl3pPr marL="1162888" indent="-232578" defTabSz="925466">
              <a:defRPr sz="2400" b="1">
                <a:solidFill>
                  <a:schemeClr val="tx1"/>
                </a:solidFill>
                <a:latin typeface="Arial" panose="020B0604020202020204" pitchFamily="34" charset="0"/>
                <a:ea typeface="MS PGothic" panose="020B0600070205080204" pitchFamily="34" charset="-128"/>
              </a:defRPr>
            </a:lvl3pPr>
            <a:lvl4pPr marL="1628043" indent="-232578" defTabSz="925466">
              <a:defRPr sz="2400" b="1">
                <a:solidFill>
                  <a:schemeClr val="tx1"/>
                </a:solidFill>
                <a:latin typeface="Arial" panose="020B0604020202020204" pitchFamily="34" charset="0"/>
                <a:ea typeface="MS PGothic" panose="020B0600070205080204" pitchFamily="34" charset="-128"/>
              </a:defRPr>
            </a:lvl4pPr>
            <a:lvl5pPr marL="2093199" indent="-232578" defTabSz="925466">
              <a:defRPr sz="2400" b="1">
                <a:solidFill>
                  <a:schemeClr val="tx1"/>
                </a:solidFill>
                <a:latin typeface="Arial" panose="020B0604020202020204" pitchFamily="34" charset="0"/>
                <a:ea typeface="MS PGothic" panose="020B0600070205080204" pitchFamily="34" charset="-128"/>
              </a:defRPr>
            </a:lvl5pPr>
            <a:lvl6pPr marL="2558354"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3023509"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88665"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953820" indent="-232578" defTabSz="925466"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fld id="{BB690CB6-8E67-4950-9026-145B98556BFB}" type="slidenum">
              <a:rPr lang="en-US" altLang="en-US" sz="1200" b="0">
                <a:solidFill>
                  <a:srgbClr val="000000"/>
                </a:solidFill>
              </a:rPr>
              <a:pPr/>
              <a:t>126</a:t>
            </a:fld>
            <a:endParaRPr lang="en-US" altLang="en-US" sz="1200" b="0">
              <a:solidFill>
                <a:srgbClr val="000000"/>
              </a:solidFill>
            </a:endParaRPr>
          </a:p>
        </p:txBody>
      </p:sp>
    </p:spTree>
    <p:extLst>
      <p:ext uri="{BB962C8B-B14F-4D97-AF65-F5344CB8AC3E}">
        <p14:creationId xmlns:p14="http://schemas.microsoft.com/office/powerpoint/2010/main" val="133393907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CustomShape 1"/>
          <p:cNvSpPr/>
          <p:nvPr/>
        </p:nvSpPr>
        <p:spPr>
          <a:xfrm>
            <a:off x="3884760" y="8685360"/>
            <a:ext cx="2960640" cy="446040"/>
          </a:xfrm>
          <a:prstGeom prst="rect">
            <a:avLst/>
          </a:prstGeom>
          <a:noFill/>
          <a:ln>
            <a:noFill/>
          </a:ln>
        </p:spPr>
        <p:style>
          <a:lnRef idx="0">
            <a:scrgbClr r="0" g="0" b="0"/>
          </a:lnRef>
          <a:fillRef idx="0">
            <a:scrgbClr r="0" g="0" b="0"/>
          </a:fillRef>
          <a:effectRef idx="0">
            <a:scrgbClr r="0" g="0" b="0"/>
          </a:effectRef>
          <a:fontRef idx="minor"/>
        </p:style>
        <p:txBody>
          <a:bodyPr lIns="90000" tIns="46800" rIns="90000" bIns="46800" anchor="b"/>
          <a:lstStyle/>
          <a:p>
            <a:pPr algn="r">
              <a:lnSpc>
                <a:spcPct val="100000"/>
              </a:lnSpc>
            </a:pPr>
            <a:fld id="{73068861-E6BD-4C51-908A-A17D8107FC2A}" type="slidenum">
              <a:rPr lang="en-US" sz="1200" strike="noStrike">
                <a:solidFill>
                  <a:srgbClr val="000000"/>
                </a:solidFill>
                <a:latin typeface="Times New Roman"/>
                <a:ea typeface="MS Gothic"/>
              </a:rPr>
              <a:t>128</a:t>
            </a:fld>
            <a:endParaRPr/>
          </a:p>
        </p:txBody>
      </p:sp>
      <p:sp>
        <p:nvSpPr>
          <p:cNvPr id="229" name="CustomShape 2"/>
          <p:cNvSpPr/>
          <p:nvPr/>
        </p:nvSpPr>
        <p:spPr>
          <a:xfrm>
            <a:off x="3884760" y="8685360"/>
            <a:ext cx="2965320" cy="450720"/>
          </a:xfrm>
          <a:prstGeom prst="rect">
            <a:avLst/>
          </a:prstGeom>
          <a:noFill/>
          <a:ln>
            <a:noFill/>
          </a:ln>
        </p:spPr>
        <p:style>
          <a:lnRef idx="0">
            <a:scrgbClr r="0" g="0" b="0"/>
          </a:lnRef>
          <a:fillRef idx="0">
            <a:scrgbClr r="0" g="0" b="0"/>
          </a:fillRef>
          <a:effectRef idx="0">
            <a:scrgbClr r="0" g="0" b="0"/>
          </a:effectRef>
          <a:fontRef idx="minor"/>
        </p:style>
        <p:txBody>
          <a:bodyPr lIns="90000" tIns="46800" rIns="90000" bIns="46800" anchor="b"/>
          <a:lstStyle/>
          <a:p>
            <a:pPr algn="r">
              <a:lnSpc>
                <a:spcPct val="100000"/>
              </a:lnSpc>
            </a:pPr>
            <a:fld id="{8828AD95-9424-4EDA-84F1-ABA1BD831413}" type="slidenum">
              <a:rPr lang="en-US" sz="1200" strike="noStrike">
                <a:solidFill>
                  <a:srgbClr val="000000"/>
                </a:solidFill>
                <a:latin typeface="Times New Roman"/>
                <a:ea typeface="MS Gothic"/>
              </a:rPr>
              <a:t>128</a:t>
            </a:fld>
            <a:endParaRPr/>
          </a:p>
        </p:txBody>
      </p:sp>
      <p:sp>
        <p:nvSpPr>
          <p:cNvPr id="230" name="CustomShape 3"/>
          <p:cNvSpPr/>
          <p:nvPr/>
        </p:nvSpPr>
        <p:spPr>
          <a:xfrm>
            <a:off x="3884760" y="8685360"/>
            <a:ext cx="2967120" cy="452520"/>
          </a:xfrm>
          <a:prstGeom prst="rect">
            <a:avLst/>
          </a:prstGeom>
          <a:noFill/>
          <a:ln>
            <a:noFill/>
          </a:ln>
        </p:spPr>
        <p:style>
          <a:lnRef idx="0">
            <a:scrgbClr r="0" g="0" b="0"/>
          </a:lnRef>
          <a:fillRef idx="0">
            <a:scrgbClr r="0" g="0" b="0"/>
          </a:fillRef>
          <a:effectRef idx="0">
            <a:scrgbClr r="0" g="0" b="0"/>
          </a:effectRef>
          <a:fontRef idx="minor"/>
        </p:style>
        <p:txBody>
          <a:bodyPr lIns="90000" tIns="46800" rIns="90000" bIns="46800" anchor="b"/>
          <a:lstStyle/>
          <a:p>
            <a:pPr algn="r">
              <a:lnSpc>
                <a:spcPct val="100000"/>
              </a:lnSpc>
            </a:pPr>
            <a:fld id="{1BC692F0-F183-48A9-874B-57849899EBA6}" type="slidenum">
              <a:rPr lang="en-US" sz="1200" strike="noStrike">
                <a:solidFill>
                  <a:srgbClr val="000000"/>
                </a:solidFill>
                <a:latin typeface="Arial"/>
                <a:ea typeface="MS Gothic"/>
              </a:rPr>
              <a:t>128</a:t>
            </a:fld>
            <a:endParaRPr/>
          </a:p>
        </p:txBody>
      </p:sp>
      <p:sp>
        <p:nvSpPr>
          <p:cNvPr id="231" name="CustomShape 4"/>
          <p:cNvSpPr/>
          <p:nvPr/>
        </p:nvSpPr>
        <p:spPr>
          <a:xfrm>
            <a:off x="685800" y="4343400"/>
            <a:ext cx="5483160" cy="4111560"/>
          </a:xfrm>
          <a:prstGeom prst="rect">
            <a:avLst/>
          </a:prstGeom>
          <a:noFill/>
          <a:ln>
            <a:noFill/>
          </a:ln>
        </p:spPr>
        <p:style>
          <a:lnRef idx="0">
            <a:scrgbClr r="0" g="0" b="0"/>
          </a:lnRef>
          <a:fillRef idx="0">
            <a:scrgbClr r="0" g="0" b="0"/>
          </a:fillRef>
          <a:effectRef idx="0">
            <a:scrgbClr r="0" g="0" b="0"/>
          </a:effectRef>
          <a:fontRef idx="minor"/>
        </p:style>
      </p:sp>
    </p:spTree>
    <p:extLst>
      <p:ext uri="{BB962C8B-B14F-4D97-AF65-F5344CB8AC3E}">
        <p14:creationId xmlns:p14="http://schemas.microsoft.com/office/powerpoint/2010/main" val="110681802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PlaceHolder 1"/>
          <p:cNvSpPr>
            <a:spLocks noGrp="1"/>
          </p:cNvSpPr>
          <p:nvPr>
            <p:ph type="body"/>
          </p:nvPr>
        </p:nvSpPr>
        <p:spPr>
          <a:xfrm>
            <a:off x="777240" y="4777560"/>
            <a:ext cx="6216840" cy="4525200"/>
          </a:xfrm>
          <a:prstGeom prst="rect">
            <a:avLst/>
          </a:prstGeom>
        </p:spPr>
        <p:txBody>
          <a:bodyPr lIns="0" tIns="0" rIns="0" bIns="0"/>
          <a:lstStyle/>
          <a:p>
            <a:endParaRPr/>
          </a:p>
        </p:txBody>
      </p:sp>
      <p:sp>
        <p:nvSpPr>
          <p:cNvPr id="233" name="CustomShape 2"/>
          <p:cNvSpPr/>
          <p:nvPr/>
        </p:nvSpPr>
        <p:spPr>
          <a:xfrm>
            <a:off x="4399200" y="9555480"/>
            <a:ext cx="3372120" cy="501840"/>
          </a:xfrm>
          <a:prstGeom prst="rect">
            <a:avLst/>
          </a:prstGeom>
          <a:noFill/>
          <a:ln>
            <a:noFill/>
          </a:ln>
        </p:spPr>
        <p:style>
          <a:lnRef idx="0">
            <a:scrgbClr r="0" g="0" b="0"/>
          </a:lnRef>
          <a:fillRef idx="0">
            <a:scrgbClr r="0" g="0" b="0"/>
          </a:fillRef>
          <a:effectRef idx="0">
            <a:scrgbClr r="0" g="0" b="0"/>
          </a:effectRef>
          <a:fontRef idx="minor"/>
        </p:style>
        <p:txBody>
          <a:bodyPr lIns="0" tIns="0" rIns="0" bIns="0" anchor="b"/>
          <a:lstStyle/>
          <a:p>
            <a:pPr algn="r">
              <a:lnSpc>
                <a:spcPct val="100000"/>
              </a:lnSpc>
            </a:pPr>
            <a:fld id="{7DCB3482-9D34-4771-A3FF-9D8B57D17344}" type="slidenum">
              <a:rPr lang="en-US" sz="1400" strike="noStrike">
                <a:solidFill>
                  <a:srgbClr val="000000"/>
                </a:solidFill>
                <a:latin typeface="Times New Roman"/>
                <a:ea typeface="+mn-ea"/>
              </a:rPr>
              <a:t>129</a:t>
            </a:fld>
            <a:endParaRPr/>
          </a:p>
        </p:txBody>
      </p:sp>
    </p:spTree>
    <p:extLst>
      <p:ext uri="{BB962C8B-B14F-4D97-AF65-F5344CB8AC3E}">
        <p14:creationId xmlns:p14="http://schemas.microsoft.com/office/powerpoint/2010/main" val="77166931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Slide Image Placeholder 1"/>
          <p:cNvSpPr>
            <a:spLocks noGrp="1" noRot="1" noChangeAspect="1"/>
          </p:cNvSpPr>
          <p:nvPr>
            <p:ph type="sldImg"/>
          </p:nvPr>
        </p:nvSpPr>
        <p:spPr bwMode="auto">
          <a:xfrm>
            <a:off x="685800" y="530225"/>
            <a:ext cx="5486400" cy="3086100"/>
          </a:xfrm>
          <a:noFill/>
          <a:ln>
            <a:solidFill>
              <a:srgbClr val="000000"/>
            </a:solidFill>
            <a:miter lim="800000"/>
            <a:headEnd/>
            <a:tailEnd/>
          </a:ln>
        </p:spPr>
      </p:sp>
      <p:sp>
        <p:nvSpPr>
          <p:cNvPr id="86018" name="Notes Placeholder 2"/>
          <p:cNvSpPr>
            <a:spLocks noGrp="1"/>
          </p:cNvSpPr>
          <p:nvPr>
            <p:ph type="body" idx="1"/>
          </p:nvPr>
        </p:nvSpPr>
        <p:spPr>
          <a:noFill/>
          <a:ln/>
        </p:spPr>
        <p:txBody>
          <a:bodyPr/>
          <a:lstStyle/>
          <a:p>
            <a:pPr eaLnBrk="1" hangingPunct="1">
              <a:lnSpc>
                <a:spcPct val="80000"/>
              </a:lnSpc>
              <a:spcBef>
                <a:spcPct val="0"/>
              </a:spcBef>
            </a:pPr>
            <a:r>
              <a:rPr lang="en-US" sz="900" dirty="0" smtClean="0">
                <a:solidFill>
                  <a:srgbClr val="FFFFFF"/>
                </a:solidFill>
                <a:latin typeface="Arial" panose="020B0604020202020204" pitchFamily="34" charset="0"/>
                <a:cs typeface="Arial" panose="020B0604020202020204" pitchFamily="34" charset="0"/>
              </a:rPr>
              <a:t>So how to get started? IBM wants you to get experience with the system as quickly and easily as possible. </a:t>
            </a:r>
          </a:p>
          <a:p>
            <a:pPr eaLnBrk="1" hangingPunct="1">
              <a:lnSpc>
                <a:spcPct val="80000"/>
              </a:lnSpc>
              <a:spcBef>
                <a:spcPct val="0"/>
              </a:spcBef>
            </a:pPr>
            <a:r>
              <a:rPr lang="en-US" sz="900" dirty="0" smtClean="0">
                <a:solidFill>
                  <a:srgbClr val="FFFFFF"/>
                </a:solidFill>
                <a:latin typeface="Arial" panose="020B0604020202020204" pitchFamily="34" charset="0"/>
                <a:cs typeface="Arial" panose="020B0604020202020204" pitchFamily="34" charset="0"/>
              </a:rPr>
              <a:t>IBM is introducing the IBM LinuxONE</a:t>
            </a:r>
            <a:r>
              <a:rPr lang="en-US" sz="900" baseline="0" dirty="0" smtClean="0">
                <a:solidFill>
                  <a:srgbClr val="FFFFFF"/>
                </a:solidFill>
                <a:latin typeface="Arial" panose="020B0604020202020204" pitchFamily="34" charset="0"/>
                <a:cs typeface="Arial" panose="020B0604020202020204" pitchFamily="34" charset="0"/>
              </a:rPr>
              <a:t> Community Cloud which serves cloud resources in 3 ways -- providing open access to</a:t>
            </a:r>
          </a:p>
          <a:p>
            <a:pPr marL="171450" indent="-171450" eaLnBrk="1" hangingPunct="1">
              <a:lnSpc>
                <a:spcPct val="80000"/>
              </a:lnSpc>
              <a:spcBef>
                <a:spcPct val="0"/>
              </a:spcBef>
              <a:buFont typeface="Arial"/>
              <a:buChar char="•"/>
            </a:pPr>
            <a:r>
              <a:rPr lang="en-US" sz="900" baseline="0" dirty="0" smtClean="0">
                <a:solidFill>
                  <a:srgbClr val="FFFFFF"/>
                </a:solidFill>
                <a:latin typeface="Arial" panose="020B0604020202020204" pitchFamily="34" charset="0"/>
                <a:cs typeface="Arial" panose="020B0604020202020204" pitchFamily="34" charset="0"/>
              </a:rPr>
              <a:t>Students and Developers, </a:t>
            </a:r>
          </a:p>
          <a:p>
            <a:pPr marL="171450" indent="-171450" eaLnBrk="1" hangingPunct="1">
              <a:lnSpc>
                <a:spcPct val="80000"/>
              </a:lnSpc>
              <a:spcBef>
                <a:spcPct val="0"/>
              </a:spcBef>
              <a:buFont typeface="Arial"/>
              <a:buChar char="•"/>
            </a:pPr>
            <a:r>
              <a:rPr lang="en-US" sz="900" baseline="0" dirty="0" smtClean="0">
                <a:solidFill>
                  <a:srgbClr val="FFFFFF"/>
                </a:solidFill>
                <a:latin typeface="Arial" panose="020B0604020202020204" pitchFamily="34" charset="0"/>
                <a:cs typeface="Arial" panose="020B0604020202020204" pitchFamily="34" charset="0"/>
              </a:rPr>
              <a:t>ISVs, </a:t>
            </a:r>
          </a:p>
          <a:p>
            <a:pPr marL="171450" indent="-171450" eaLnBrk="1" hangingPunct="1">
              <a:lnSpc>
                <a:spcPct val="80000"/>
              </a:lnSpc>
              <a:spcBef>
                <a:spcPct val="0"/>
              </a:spcBef>
              <a:buFont typeface="Arial"/>
              <a:buChar char="•"/>
            </a:pPr>
            <a:r>
              <a:rPr lang="en-US" sz="900" baseline="0" dirty="0" smtClean="0">
                <a:solidFill>
                  <a:srgbClr val="FFFFFF"/>
                </a:solidFill>
                <a:latin typeface="Arial" panose="020B0604020202020204" pitchFamily="34" charset="0"/>
                <a:cs typeface="Arial" panose="020B0604020202020204" pitchFamily="34" charset="0"/>
              </a:rPr>
              <a:t>and of course Clients</a:t>
            </a:r>
            <a:endParaRPr lang="en-US" sz="900" dirty="0" smtClean="0">
              <a:solidFill>
                <a:srgbClr val="FFFFFF"/>
              </a:solidFill>
              <a:latin typeface="Arial" panose="020B0604020202020204" pitchFamily="34" charset="0"/>
              <a:cs typeface="Arial" panose="020B0604020202020204" pitchFamily="34" charset="0"/>
            </a:endParaRPr>
          </a:p>
          <a:p>
            <a:pPr eaLnBrk="1" hangingPunct="1">
              <a:lnSpc>
                <a:spcPct val="80000"/>
              </a:lnSpc>
              <a:spcBef>
                <a:spcPct val="0"/>
              </a:spcBef>
            </a:pPr>
            <a:endParaRPr lang="en-US" dirty="0" smtClean="0">
              <a:solidFill>
                <a:srgbClr val="FFFFFF"/>
              </a:solidFill>
            </a:endParaRPr>
          </a:p>
          <a:p>
            <a:pPr eaLnBrk="1" hangingPunct="1">
              <a:spcBef>
                <a:spcPct val="0"/>
              </a:spcBef>
            </a:pPr>
            <a:endParaRPr lang="en-US" dirty="0" smtClean="0"/>
          </a:p>
        </p:txBody>
      </p:sp>
      <p:sp>
        <p:nvSpPr>
          <p:cNvPr id="86019" name="Slide Number Placeholder 3"/>
          <p:cNvSpPr>
            <a:spLocks noGrp="1"/>
          </p:cNvSpPr>
          <p:nvPr>
            <p:ph type="sldNum" sz="quarter" idx="5"/>
          </p:nvPr>
        </p:nvSpPr>
        <p:spPr>
          <a:noFill/>
        </p:spPr>
        <p:txBody>
          <a:bodyPr/>
          <a:lstStyle/>
          <a:p>
            <a:fld id="{AC53752D-E9D6-448C-9354-79D6155C8F8D}" type="slidenum">
              <a:rPr lang="en-US" smtClean="0"/>
              <a:pPr/>
              <a:t>130</a:t>
            </a:fld>
            <a:endParaRPr lang="en-US" dirty="0" smtClean="0"/>
          </a:p>
        </p:txBody>
      </p:sp>
    </p:spTree>
    <p:extLst>
      <p:ext uri="{BB962C8B-B14F-4D97-AF65-F5344CB8AC3E}">
        <p14:creationId xmlns:p14="http://schemas.microsoft.com/office/powerpoint/2010/main" val="18433114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848D10C-0D44-2C42-A36E-EA57762BF39C}" type="slidenum">
              <a:rPr lang="en-US"/>
              <a:pPr/>
              <a:t>13</a:t>
            </a:fld>
            <a:endParaRPr lang="en-US"/>
          </a:p>
        </p:txBody>
      </p:sp>
      <p:sp>
        <p:nvSpPr>
          <p:cNvPr id="3512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12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9895231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131</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131</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9171676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62" name="Rectangle 6"/>
          <p:cNvSpPr>
            <a:spLocks noGrp="1" noChangeArrowheads="1"/>
          </p:cNvSpPr>
          <p:nvPr>
            <p:ph type="sldNum" sz="quarter"/>
          </p:nvPr>
        </p:nvSpPr>
        <p:spPr>
          <a:noFill/>
          <a:ln w="21600"/>
        </p:spPr>
        <p:txBody>
          <a:bodyPr/>
          <a:lstStyle/>
          <a:p>
            <a:pPr>
              <a:tabLst>
                <a:tab pos="704300" algn="l"/>
                <a:tab pos="1411897" algn="l"/>
                <a:tab pos="2119496" algn="l"/>
                <a:tab pos="2827093" algn="l"/>
              </a:tabLst>
            </a:pPr>
            <a:fld id="{01E5660F-C5CA-470B-9666-268757FBDE52}" type="slidenum">
              <a:rPr lang="ar-SA" altLang="en-US" sz="1200" smtClean="0">
                <a:latin typeface="Arial" pitchFamily="34" charset="0"/>
                <a:ea typeface="ＭＳ Ｐゴシック" pitchFamily="34" charset="-128"/>
                <a:cs typeface="Arial" pitchFamily="34" charset="0"/>
              </a:rPr>
              <a:pPr>
                <a:tabLst>
                  <a:tab pos="704300" algn="l"/>
                  <a:tab pos="1411897" algn="l"/>
                  <a:tab pos="2119496" algn="l"/>
                  <a:tab pos="2827093" algn="l"/>
                </a:tabLst>
              </a:pPr>
              <a:t>132</a:t>
            </a:fld>
            <a:endParaRPr lang="en-US" altLang="en-US" sz="1200" dirty="0" smtClean="0">
              <a:latin typeface="Arial" pitchFamily="34" charset="0"/>
              <a:ea typeface="ＭＳ Ｐゴシック" pitchFamily="34" charset="-128"/>
              <a:cs typeface="Arial" pitchFamily="34" charset="0"/>
            </a:endParaRPr>
          </a:p>
        </p:txBody>
      </p:sp>
      <p:sp>
        <p:nvSpPr>
          <p:cNvPr id="143363" name="Text Box 1"/>
          <p:cNvSpPr txBox="1">
            <a:spLocks noChangeArrowheads="1"/>
          </p:cNvSpPr>
          <p:nvPr/>
        </p:nvSpPr>
        <p:spPr bwMode="auto">
          <a:xfrm>
            <a:off x="4142183" y="9118513"/>
            <a:ext cx="3163061" cy="474478"/>
          </a:xfrm>
          <a:prstGeom prst="rect">
            <a:avLst/>
          </a:prstGeom>
          <a:noFill/>
          <a:ln w="21600">
            <a:noFill/>
            <a:round/>
            <a:headEnd/>
            <a:tailEnd/>
          </a:ln>
        </p:spPr>
        <p:txBody>
          <a:bodyPr lIns="94613" tIns="47131" rIns="94613" bIns="47131" anchor="b"/>
          <a:lstStyle/>
          <a:p>
            <a:pPr algn="r">
              <a:lnSpc>
                <a:spcPct val="96000"/>
              </a:lnSpc>
              <a:buSzPct val="100000"/>
              <a:tabLst>
                <a:tab pos="0" algn="l"/>
                <a:tab pos="475031" algn="l"/>
                <a:tab pos="950062" algn="l"/>
                <a:tab pos="1425092" algn="l"/>
                <a:tab pos="1900123" algn="l"/>
                <a:tab pos="2375154" algn="l"/>
                <a:tab pos="2850185" algn="l"/>
                <a:tab pos="3325216" algn="l"/>
                <a:tab pos="3800246" algn="l"/>
                <a:tab pos="4275277" algn="l"/>
                <a:tab pos="4750308" algn="l"/>
                <a:tab pos="5225339" algn="l"/>
                <a:tab pos="5700370" algn="l"/>
                <a:tab pos="6175400" algn="l"/>
                <a:tab pos="6650431" algn="l"/>
                <a:tab pos="7125462" algn="l"/>
                <a:tab pos="7600493" algn="l"/>
                <a:tab pos="8075524" algn="l"/>
                <a:tab pos="8550554" algn="l"/>
                <a:tab pos="9025585" algn="l"/>
                <a:tab pos="9500616" algn="l"/>
              </a:tabLst>
            </a:pPr>
            <a:fld id="{72307763-3FB9-4C85-8186-2DC420189D5A}" type="slidenum">
              <a:rPr lang="ar-SA" altLang="en-US" sz="1200"/>
              <a:pPr algn="r">
                <a:lnSpc>
                  <a:spcPct val="96000"/>
                </a:lnSpc>
                <a:buSzPct val="100000"/>
                <a:tabLst>
                  <a:tab pos="0" algn="l"/>
                  <a:tab pos="475031" algn="l"/>
                  <a:tab pos="950062" algn="l"/>
                  <a:tab pos="1425092" algn="l"/>
                  <a:tab pos="1900123" algn="l"/>
                  <a:tab pos="2375154" algn="l"/>
                  <a:tab pos="2850185" algn="l"/>
                  <a:tab pos="3325216" algn="l"/>
                  <a:tab pos="3800246" algn="l"/>
                  <a:tab pos="4275277" algn="l"/>
                  <a:tab pos="4750308" algn="l"/>
                  <a:tab pos="5225339" algn="l"/>
                  <a:tab pos="5700370" algn="l"/>
                  <a:tab pos="6175400" algn="l"/>
                  <a:tab pos="6650431" algn="l"/>
                  <a:tab pos="7125462" algn="l"/>
                  <a:tab pos="7600493" algn="l"/>
                  <a:tab pos="8075524" algn="l"/>
                  <a:tab pos="8550554" algn="l"/>
                  <a:tab pos="9025585" algn="l"/>
                  <a:tab pos="9500616" algn="l"/>
                </a:tabLst>
              </a:pPr>
              <a:t>132</a:t>
            </a:fld>
            <a:endParaRPr lang="en-US" altLang="en-US" sz="1200" dirty="0"/>
          </a:p>
        </p:txBody>
      </p:sp>
      <p:sp>
        <p:nvSpPr>
          <p:cNvPr id="143364" name="Text Box 2"/>
          <p:cNvSpPr txBox="1">
            <a:spLocks noChangeArrowheads="1"/>
          </p:cNvSpPr>
          <p:nvPr/>
        </p:nvSpPr>
        <p:spPr bwMode="auto">
          <a:xfrm>
            <a:off x="4142183" y="9118513"/>
            <a:ext cx="3164721" cy="474478"/>
          </a:xfrm>
          <a:prstGeom prst="rect">
            <a:avLst/>
          </a:prstGeom>
          <a:noFill/>
          <a:ln w="21600">
            <a:noFill/>
            <a:round/>
            <a:headEnd/>
            <a:tailEnd/>
          </a:ln>
        </p:spPr>
        <p:txBody>
          <a:bodyPr lIns="94613" tIns="47131" rIns="94613" bIns="47131" anchor="b"/>
          <a:lstStyle/>
          <a:p>
            <a:pPr algn="r">
              <a:lnSpc>
                <a:spcPct val="96000"/>
              </a:lnSpc>
              <a:buSzPct val="100000"/>
              <a:tabLst>
                <a:tab pos="0" algn="l"/>
                <a:tab pos="475031" algn="l"/>
                <a:tab pos="950062" algn="l"/>
                <a:tab pos="1425092" algn="l"/>
                <a:tab pos="1900123" algn="l"/>
                <a:tab pos="2375154" algn="l"/>
                <a:tab pos="2850185" algn="l"/>
                <a:tab pos="3325216" algn="l"/>
                <a:tab pos="3800246" algn="l"/>
                <a:tab pos="4275277" algn="l"/>
                <a:tab pos="4750308" algn="l"/>
                <a:tab pos="5225339" algn="l"/>
                <a:tab pos="5700370" algn="l"/>
                <a:tab pos="6175400" algn="l"/>
                <a:tab pos="6650431" algn="l"/>
                <a:tab pos="7125462" algn="l"/>
                <a:tab pos="7600493" algn="l"/>
                <a:tab pos="8075524" algn="l"/>
                <a:tab pos="8550554" algn="l"/>
                <a:tab pos="9025585" algn="l"/>
                <a:tab pos="9500616" algn="l"/>
              </a:tabLst>
            </a:pPr>
            <a:fld id="{47A67245-11E1-45FB-BA7C-1197690E2FD1}" type="slidenum">
              <a:rPr lang="ar-SA" altLang="en-US" sz="1200"/>
              <a:pPr algn="r">
                <a:lnSpc>
                  <a:spcPct val="96000"/>
                </a:lnSpc>
                <a:buSzPct val="100000"/>
                <a:tabLst>
                  <a:tab pos="0" algn="l"/>
                  <a:tab pos="475031" algn="l"/>
                  <a:tab pos="950062" algn="l"/>
                  <a:tab pos="1425092" algn="l"/>
                  <a:tab pos="1900123" algn="l"/>
                  <a:tab pos="2375154" algn="l"/>
                  <a:tab pos="2850185" algn="l"/>
                  <a:tab pos="3325216" algn="l"/>
                  <a:tab pos="3800246" algn="l"/>
                  <a:tab pos="4275277" algn="l"/>
                  <a:tab pos="4750308" algn="l"/>
                  <a:tab pos="5225339" algn="l"/>
                  <a:tab pos="5700370" algn="l"/>
                  <a:tab pos="6175400" algn="l"/>
                  <a:tab pos="6650431" algn="l"/>
                  <a:tab pos="7125462" algn="l"/>
                  <a:tab pos="7600493" algn="l"/>
                  <a:tab pos="8075524" algn="l"/>
                  <a:tab pos="8550554" algn="l"/>
                  <a:tab pos="9025585" algn="l"/>
                  <a:tab pos="9500616" algn="l"/>
                </a:tabLst>
              </a:pPr>
              <a:t>132</a:t>
            </a:fld>
            <a:endParaRPr lang="en-US" altLang="en-US" sz="1200" dirty="0"/>
          </a:p>
        </p:txBody>
      </p:sp>
      <p:sp>
        <p:nvSpPr>
          <p:cNvPr id="143365" name="Text Box 3"/>
          <p:cNvSpPr txBox="1">
            <a:spLocks noChangeArrowheads="1"/>
          </p:cNvSpPr>
          <p:nvPr/>
        </p:nvSpPr>
        <p:spPr bwMode="auto">
          <a:xfrm>
            <a:off x="4142182" y="9120156"/>
            <a:ext cx="3166380" cy="476120"/>
          </a:xfrm>
          <a:prstGeom prst="rect">
            <a:avLst/>
          </a:prstGeom>
          <a:noFill/>
          <a:ln w="21600">
            <a:noFill/>
            <a:round/>
            <a:headEnd/>
            <a:tailEnd/>
          </a:ln>
        </p:spPr>
        <p:txBody>
          <a:bodyPr lIns="94613" tIns="47131" rIns="94613" bIns="47131" anchor="b"/>
          <a:lstStyle/>
          <a:p>
            <a:pPr algn="r">
              <a:lnSpc>
                <a:spcPct val="96000"/>
              </a:lnSpc>
              <a:buSzPct val="100000"/>
              <a:tabLst>
                <a:tab pos="0" algn="l"/>
                <a:tab pos="475031" algn="l"/>
                <a:tab pos="950062" algn="l"/>
                <a:tab pos="1425092" algn="l"/>
                <a:tab pos="1900123" algn="l"/>
                <a:tab pos="2375154" algn="l"/>
                <a:tab pos="2850185" algn="l"/>
                <a:tab pos="3325216" algn="l"/>
                <a:tab pos="3800246" algn="l"/>
                <a:tab pos="4275277" algn="l"/>
                <a:tab pos="4750308" algn="l"/>
                <a:tab pos="5225339" algn="l"/>
                <a:tab pos="5700370" algn="l"/>
                <a:tab pos="6175400" algn="l"/>
                <a:tab pos="6650431" algn="l"/>
                <a:tab pos="7125462" algn="l"/>
                <a:tab pos="7600493" algn="l"/>
                <a:tab pos="8075524" algn="l"/>
                <a:tab pos="8550554" algn="l"/>
                <a:tab pos="9025585" algn="l"/>
                <a:tab pos="9500616" algn="l"/>
              </a:tabLst>
            </a:pPr>
            <a:fld id="{50BCDA3C-827F-42D3-A100-426AA7219FA4}" type="slidenum">
              <a:rPr lang="ar-SA" altLang="en-US" sz="1200"/>
              <a:pPr algn="r">
                <a:lnSpc>
                  <a:spcPct val="96000"/>
                </a:lnSpc>
                <a:buSzPct val="100000"/>
                <a:tabLst>
                  <a:tab pos="0" algn="l"/>
                  <a:tab pos="475031" algn="l"/>
                  <a:tab pos="950062" algn="l"/>
                  <a:tab pos="1425092" algn="l"/>
                  <a:tab pos="1900123" algn="l"/>
                  <a:tab pos="2375154" algn="l"/>
                  <a:tab pos="2850185" algn="l"/>
                  <a:tab pos="3325216" algn="l"/>
                  <a:tab pos="3800246" algn="l"/>
                  <a:tab pos="4275277" algn="l"/>
                  <a:tab pos="4750308" algn="l"/>
                  <a:tab pos="5225339" algn="l"/>
                  <a:tab pos="5700370" algn="l"/>
                  <a:tab pos="6175400" algn="l"/>
                  <a:tab pos="6650431" algn="l"/>
                  <a:tab pos="7125462" algn="l"/>
                  <a:tab pos="7600493" algn="l"/>
                  <a:tab pos="8075524" algn="l"/>
                  <a:tab pos="8550554" algn="l"/>
                  <a:tab pos="9025585" algn="l"/>
                  <a:tab pos="9500616" algn="l"/>
                </a:tabLst>
              </a:pPr>
              <a:t>132</a:t>
            </a:fld>
            <a:endParaRPr lang="en-US" altLang="en-US" sz="1200" dirty="0"/>
          </a:p>
        </p:txBody>
      </p:sp>
      <p:sp>
        <p:nvSpPr>
          <p:cNvPr id="143366" name="Rectangle 4"/>
          <p:cNvSpPr>
            <a:spLocks noGrp="1" noRot="1" noChangeAspect="1" noChangeArrowheads="1" noTextEdit="1"/>
          </p:cNvSpPr>
          <p:nvPr>
            <p:ph type="sldImg"/>
          </p:nvPr>
        </p:nvSpPr>
        <p:spPr>
          <a:xfrm>
            <a:off x="457200" y="720725"/>
            <a:ext cx="6399213" cy="3600450"/>
          </a:xfrm>
          <a:solidFill>
            <a:srgbClr val="FFFFFF"/>
          </a:solidFill>
        </p:spPr>
      </p:sp>
      <p:sp>
        <p:nvSpPr>
          <p:cNvPr id="143367" name="Rectangle 5"/>
          <p:cNvSpPr>
            <a:spLocks noGrp="1" noChangeArrowheads="1"/>
          </p:cNvSpPr>
          <p:nvPr>
            <p:ph type="body" idx="1"/>
          </p:nvPr>
        </p:nvSpPr>
        <p:spPr>
          <a:xfrm>
            <a:off x="731853" y="4560898"/>
            <a:ext cx="5843198" cy="4316272"/>
          </a:xfrm>
          <a:noFill/>
          <a:ln/>
        </p:spPr>
        <p:txBody>
          <a:bodyPr wrap="none" anchor="ctr"/>
          <a:lstStyle/>
          <a:p>
            <a:endParaRPr lang="en-US" altLang="en-US" smtClean="0">
              <a:latin typeface="Times New Roman" pitchFamily="18" charset="0"/>
            </a:endParaRPr>
          </a:p>
        </p:txBody>
      </p:sp>
    </p:spTree>
    <p:extLst>
      <p:ext uri="{BB962C8B-B14F-4D97-AF65-F5344CB8AC3E}">
        <p14:creationId xmlns:p14="http://schemas.microsoft.com/office/powerpoint/2010/main" val="144371181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143</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143</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73302373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47642" indent="-247642">
              <a:lnSpc>
                <a:spcPct val="90000"/>
              </a:lnSpc>
              <a:buFont typeface="+mj-lt"/>
              <a:buAutoNum type="arabicPeriod"/>
            </a:pPr>
            <a:r>
              <a:rPr lang="en-US" dirty="0"/>
              <a:t>Thanks, pleasure</a:t>
            </a:r>
            <a:r>
              <a:rPr lang="en-US" baseline="0" dirty="0"/>
              <a:t> etc.</a:t>
            </a:r>
          </a:p>
          <a:p>
            <a:pPr marL="247642" indent="-247642">
              <a:lnSpc>
                <a:spcPct val="90000"/>
              </a:lnSpc>
              <a:buFont typeface="+mj-lt"/>
              <a:buAutoNum type="arabicPeriod"/>
            </a:pPr>
            <a:endParaRPr lang="en-US" baseline="0" dirty="0"/>
          </a:p>
          <a:p>
            <a:pPr marL="247642" indent="-247642">
              <a:lnSpc>
                <a:spcPct val="90000"/>
              </a:lnSpc>
              <a:buFont typeface="+mj-lt"/>
              <a:buAutoNum type="arabicPeriod"/>
            </a:pPr>
            <a:r>
              <a:rPr lang="en-US" dirty="0"/>
              <a:t>There is much hype around Blockchain.  </a:t>
            </a:r>
          </a:p>
          <a:p>
            <a:pPr marL="247642" indent="-247642">
              <a:lnSpc>
                <a:spcPct val="90000"/>
              </a:lnSpc>
              <a:buFont typeface="+mj-lt"/>
              <a:buAutoNum type="arabicPeriod"/>
            </a:pPr>
            <a:endParaRPr lang="en-US" dirty="0"/>
          </a:p>
          <a:p>
            <a:pPr marL="247642" indent="-247642">
              <a:lnSpc>
                <a:spcPct val="90000"/>
              </a:lnSpc>
              <a:buFont typeface="+mj-lt"/>
              <a:buAutoNum type="arabicPeriod"/>
            </a:pPr>
            <a:r>
              <a:rPr lang="en-US" dirty="0"/>
              <a:t>Most of this relates to the use of Blockchain to underpin the </a:t>
            </a:r>
            <a:r>
              <a:rPr lang="en-US" dirty="0" err="1"/>
              <a:t>Bitcoin</a:t>
            </a:r>
            <a:r>
              <a:rPr lang="en-US" dirty="0"/>
              <a:t> crypto currency.  </a:t>
            </a:r>
          </a:p>
          <a:p>
            <a:pPr marL="247642" indent="-247642">
              <a:lnSpc>
                <a:spcPct val="90000"/>
              </a:lnSpc>
              <a:buFont typeface="+mj-lt"/>
              <a:buAutoNum type="arabicPeriod"/>
            </a:pPr>
            <a:endParaRPr lang="en-US" dirty="0"/>
          </a:p>
          <a:p>
            <a:pPr marL="247642" indent="-247642">
              <a:lnSpc>
                <a:spcPct val="90000"/>
              </a:lnSpc>
              <a:buFont typeface="+mj-lt"/>
              <a:buAutoNum type="arabicPeriod"/>
            </a:pPr>
            <a:r>
              <a:rPr lang="en-US" dirty="0"/>
              <a:t>Whilst IBM are not interested in Crypto currency, we are very interested in exploring the broader business application of Blockchain technology.  This is a transformational opportunity for</a:t>
            </a:r>
            <a:r>
              <a:rPr lang="en-US" baseline="0" dirty="0"/>
              <a:t> many of our clients</a:t>
            </a:r>
            <a:endParaRPr lang="en-US" dirty="0"/>
          </a:p>
          <a:p>
            <a:pPr marL="247642" indent="-247642">
              <a:lnSpc>
                <a:spcPct val="90000"/>
              </a:lnSpc>
              <a:buFont typeface="+mj-lt"/>
              <a:buAutoNum type="arabicPeriod"/>
            </a:pPr>
            <a:endParaRPr lang="en-US" dirty="0"/>
          </a:p>
          <a:p>
            <a:pPr marL="247642" indent="-247642">
              <a:lnSpc>
                <a:spcPct val="90000"/>
              </a:lnSpc>
              <a:buFont typeface="+mj-lt"/>
              <a:buAutoNum type="arabicPeriod"/>
            </a:pPr>
            <a:r>
              <a:rPr lang="en-US" dirty="0"/>
              <a:t>This touches most all industries – we are </a:t>
            </a:r>
            <a:r>
              <a:rPr lang="en-US" baseline="0" dirty="0"/>
              <a:t>making Blockchain REAL for business.</a:t>
            </a:r>
            <a:endParaRPr lang="en-US" dirty="0"/>
          </a:p>
        </p:txBody>
      </p:sp>
      <p:sp>
        <p:nvSpPr>
          <p:cNvPr id="4" name="Slide Number Placeholder 3"/>
          <p:cNvSpPr>
            <a:spLocks noGrp="1"/>
          </p:cNvSpPr>
          <p:nvPr>
            <p:ph type="sldNum" sz="quarter" idx="10"/>
          </p:nvPr>
        </p:nvSpPr>
        <p:spPr/>
        <p:txBody>
          <a:bodyPr/>
          <a:lstStyle/>
          <a:p>
            <a:fld id="{45C8F735-2258-884A-BAD8-BB4BE87DECB7}" type="slidenum">
              <a:rPr lang="en-US" smtClean="0">
                <a:solidFill>
                  <a:prstClr val="black"/>
                </a:solidFill>
              </a:rPr>
              <a:pPr/>
              <a:t>144</a:t>
            </a:fld>
            <a:endParaRPr lang="en-US">
              <a:solidFill>
                <a:prstClr val="black"/>
              </a:solidFill>
            </a:endParaRPr>
          </a:p>
        </p:txBody>
      </p:sp>
    </p:spTree>
    <p:extLst>
      <p:ext uri="{BB962C8B-B14F-4D97-AF65-F5344CB8AC3E}">
        <p14:creationId xmlns:p14="http://schemas.microsoft.com/office/powerpoint/2010/main" val="179443017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a:xfrm>
            <a:off x="381000" y="685800"/>
            <a:ext cx="6096000" cy="3429000"/>
          </a:xfrm>
          <a:ln/>
        </p:spPr>
      </p:sp>
      <p:sp>
        <p:nvSpPr>
          <p:cNvPr id="16386" name="Notes Placeholder 2"/>
          <p:cNvSpPr>
            <a:spLocks noGrp="1"/>
          </p:cNvSpPr>
          <p:nvPr>
            <p:ph type="body" idx="1"/>
          </p:nvPr>
        </p:nvSpPr>
        <p:spPr>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kumimoji="0" lang="en-GB"/>
          </a:p>
        </p:txBody>
      </p:sp>
      <p:sp>
        <p:nvSpPr>
          <p:cNvPr id="1638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892442">
              <a:defRPr kumimoji="1" sz="2000">
                <a:solidFill>
                  <a:schemeClr val="hlink"/>
                </a:solidFill>
                <a:latin typeface="Arial" charset="0"/>
                <a:ea typeface="ＭＳ Ｐゴシック" charset="0"/>
                <a:cs typeface="ＭＳ Ｐゴシック" charset="0"/>
              </a:defRPr>
            </a:lvl1pPr>
            <a:lvl2pPr marL="685817" indent="-263776" defTabSz="892442">
              <a:defRPr kumimoji="1" sz="2000">
                <a:solidFill>
                  <a:schemeClr val="hlink"/>
                </a:solidFill>
                <a:latin typeface="Arial" charset="0"/>
                <a:ea typeface="ＭＳ Ｐゴシック" charset="0"/>
              </a:defRPr>
            </a:lvl2pPr>
            <a:lvl3pPr marL="1055103" indent="-211021" defTabSz="892442">
              <a:defRPr kumimoji="1" sz="2000">
                <a:solidFill>
                  <a:schemeClr val="hlink"/>
                </a:solidFill>
                <a:latin typeface="Arial" charset="0"/>
                <a:ea typeface="ＭＳ Ｐゴシック" charset="0"/>
              </a:defRPr>
            </a:lvl3pPr>
            <a:lvl4pPr marL="1477145" indent="-211021" defTabSz="892442">
              <a:defRPr kumimoji="1" sz="2000">
                <a:solidFill>
                  <a:schemeClr val="hlink"/>
                </a:solidFill>
                <a:latin typeface="Arial" charset="0"/>
                <a:ea typeface="ＭＳ Ｐゴシック" charset="0"/>
              </a:defRPr>
            </a:lvl4pPr>
            <a:lvl5pPr marL="1899186" indent="-211021" defTabSz="892442">
              <a:defRPr kumimoji="1" sz="2000">
                <a:solidFill>
                  <a:schemeClr val="hlink"/>
                </a:solidFill>
                <a:latin typeface="Arial" charset="0"/>
                <a:ea typeface="ＭＳ Ｐゴシック" charset="0"/>
              </a:defRPr>
            </a:lvl5pPr>
            <a:lvl6pPr marL="2321227" indent="-211021" defTabSz="892442" eaLnBrk="0" fontAlgn="base" hangingPunct="0">
              <a:spcBef>
                <a:spcPct val="0"/>
              </a:spcBef>
              <a:spcAft>
                <a:spcPct val="0"/>
              </a:spcAft>
              <a:defRPr kumimoji="1" sz="2000">
                <a:solidFill>
                  <a:schemeClr val="hlink"/>
                </a:solidFill>
                <a:latin typeface="Arial" charset="0"/>
                <a:ea typeface="ＭＳ Ｐゴシック" charset="0"/>
              </a:defRPr>
            </a:lvl6pPr>
            <a:lvl7pPr marL="2743269" indent="-211021" defTabSz="892442" eaLnBrk="0" fontAlgn="base" hangingPunct="0">
              <a:spcBef>
                <a:spcPct val="0"/>
              </a:spcBef>
              <a:spcAft>
                <a:spcPct val="0"/>
              </a:spcAft>
              <a:defRPr kumimoji="1" sz="2000">
                <a:solidFill>
                  <a:schemeClr val="hlink"/>
                </a:solidFill>
                <a:latin typeface="Arial" charset="0"/>
                <a:ea typeface="ＭＳ Ｐゴシック" charset="0"/>
              </a:defRPr>
            </a:lvl7pPr>
            <a:lvl8pPr marL="3165310" indent="-211021" defTabSz="892442" eaLnBrk="0" fontAlgn="base" hangingPunct="0">
              <a:spcBef>
                <a:spcPct val="0"/>
              </a:spcBef>
              <a:spcAft>
                <a:spcPct val="0"/>
              </a:spcAft>
              <a:defRPr kumimoji="1" sz="2000">
                <a:solidFill>
                  <a:schemeClr val="hlink"/>
                </a:solidFill>
                <a:latin typeface="Arial" charset="0"/>
                <a:ea typeface="ＭＳ Ｐゴシック" charset="0"/>
              </a:defRPr>
            </a:lvl8pPr>
            <a:lvl9pPr marL="3587351" indent="-211021" defTabSz="892442" eaLnBrk="0" fontAlgn="base" hangingPunct="0">
              <a:spcBef>
                <a:spcPct val="0"/>
              </a:spcBef>
              <a:spcAft>
                <a:spcPct val="0"/>
              </a:spcAft>
              <a:defRPr kumimoji="1" sz="2000">
                <a:solidFill>
                  <a:schemeClr val="hlink"/>
                </a:solidFill>
                <a:latin typeface="Arial" charset="0"/>
                <a:ea typeface="ＭＳ Ｐゴシック" charset="0"/>
              </a:defRPr>
            </a:lvl9pPr>
          </a:lstStyle>
          <a:p>
            <a:fld id="{4A2DE179-EBA3-FE4B-8828-95C223096DA3}" type="slidenum">
              <a:rPr kumimoji="0" lang="en-US" altLang="ja-JP" sz="1200">
                <a:solidFill>
                  <a:prstClr val="black"/>
                </a:solidFill>
              </a:rPr>
              <a:pPr/>
              <a:t>145</a:t>
            </a:fld>
            <a:endParaRPr kumimoji="0" lang="en-US" altLang="ja-JP" sz="1200">
              <a:solidFill>
                <a:prstClr val="black"/>
              </a:solidFill>
            </a:endParaRPr>
          </a:p>
        </p:txBody>
      </p:sp>
    </p:spTree>
    <p:extLst>
      <p:ext uri="{BB962C8B-B14F-4D97-AF65-F5344CB8AC3E}">
        <p14:creationId xmlns:p14="http://schemas.microsoft.com/office/powerpoint/2010/main" val="9882516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r>
              <a:rPr lang="en-US" sz="1200" b="1" dirty="0" smtClean="0">
                <a:effectLst/>
              </a:rPr>
              <a:t>Market needs not fully addressed by popular </a:t>
            </a:r>
            <a:r>
              <a:rPr lang="en-US" sz="1200" b="1" dirty="0" err="1" smtClean="0">
                <a:effectLst/>
              </a:rPr>
              <a:t>Blockchain</a:t>
            </a:r>
            <a:r>
              <a:rPr lang="en-US" sz="1200" b="1" dirty="0" smtClean="0">
                <a:effectLst/>
              </a:rPr>
              <a:t> fabrics and how z can help:</a:t>
            </a:r>
            <a:endParaRPr lang="en-US" dirty="0" smtClean="0">
              <a:effectLst/>
            </a:endParaRPr>
          </a:p>
          <a:p>
            <a:pPr rtl="0"/>
            <a:r>
              <a:rPr lang="en-US" sz="1200" i="1" dirty="0" smtClean="0">
                <a:effectLst/>
              </a:rPr>
              <a:t>Need #1</a:t>
            </a:r>
            <a:r>
              <a:rPr lang="en-US" sz="1200" dirty="0" smtClean="0">
                <a:effectLst/>
              </a:rPr>
              <a:t>: Clients need business logic that can self-execute with assurance that the terms cannot be altered by any party without agreement from stakeholders (smart contracts + consensus) </a:t>
            </a:r>
            <a:endParaRPr lang="en-US" dirty="0" smtClean="0">
              <a:effectLst/>
            </a:endParaRPr>
          </a:p>
          <a:p>
            <a:pPr rtl="0"/>
            <a:r>
              <a:rPr lang="en-US" sz="1200" dirty="0" smtClean="0">
                <a:effectLst/>
              </a:rPr>
              <a:t>z Systems has built-in accelerators for hashing that can be used to encode </a:t>
            </a:r>
            <a:r>
              <a:rPr lang="en-US" sz="1200" dirty="0" err="1" smtClean="0">
                <a:effectLst/>
              </a:rPr>
              <a:t>Blockchain</a:t>
            </a:r>
            <a:r>
              <a:rPr lang="en-US" sz="1200" dirty="0" smtClean="0">
                <a:effectLst/>
              </a:rPr>
              <a:t> transactions so that once on the ledger, prior smart contracts cannot be tampered with</a:t>
            </a:r>
            <a:endParaRPr lang="en-US" dirty="0" smtClean="0">
              <a:effectLst/>
            </a:endParaRPr>
          </a:p>
          <a:p>
            <a:pPr rtl="0"/>
            <a:r>
              <a:rPr lang="en-US" sz="1200" i="1" dirty="0" smtClean="0">
                <a:effectLst/>
              </a:rPr>
              <a:t>Need #2</a:t>
            </a:r>
            <a:r>
              <a:rPr lang="en-US" sz="1200" dirty="0" smtClean="0">
                <a:effectLst/>
              </a:rPr>
              <a:t>: Parties must be able to keep the terms and pattern of transactions private (private transactions and containerized logic) </a:t>
            </a:r>
            <a:endParaRPr lang="en-US" dirty="0" smtClean="0">
              <a:effectLst/>
            </a:endParaRPr>
          </a:p>
          <a:p>
            <a:pPr rtl="0"/>
            <a:r>
              <a:rPr lang="en-US" sz="1200" dirty="0" smtClean="0">
                <a:effectLst/>
              </a:rPr>
              <a:t>z systems has hardware accelerators for encryption, digital signatures and hardware that allows z systems to create an unlimited number of random keys to encode secure each transaction uniquely </a:t>
            </a:r>
            <a:endParaRPr lang="en-US" dirty="0" smtClean="0">
              <a:effectLst/>
            </a:endParaRPr>
          </a:p>
          <a:p>
            <a:pPr rtl="0"/>
            <a:r>
              <a:rPr lang="en-US" sz="1200" i="1" dirty="0" smtClean="0">
                <a:effectLst/>
              </a:rPr>
              <a:t>Need #3:</a:t>
            </a:r>
            <a:r>
              <a:rPr lang="en-US" sz="1200" dirty="0" smtClean="0">
                <a:effectLst/>
              </a:rPr>
              <a:t> Client networks of different ledgers must be able to call public logic and refer to transactions on other ledgers: e.g., do Know Your Customer only once (multi-ledger addressing)</a:t>
            </a:r>
            <a:endParaRPr lang="en-US" dirty="0" smtClean="0">
              <a:effectLst/>
            </a:endParaRPr>
          </a:p>
          <a:p>
            <a:pPr rtl="0"/>
            <a:r>
              <a:rPr lang="en-US" sz="1200" dirty="0" smtClean="0">
                <a:effectLst/>
              </a:rPr>
              <a:t>On z systems, </a:t>
            </a:r>
            <a:r>
              <a:rPr lang="en-US" sz="1200" dirty="0" err="1" smtClean="0">
                <a:effectLst/>
              </a:rPr>
              <a:t>Blockchains</a:t>
            </a:r>
            <a:r>
              <a:rPr lang="en-US" sz="1200" dirty="0" smtClean="0">
                <a:effectLst/>
              </a:rPr>
              <a:t> would sit side by side to public logic that exists as current business processes on z.  </a:t>
            </a:r>
            <a:r>
              <a:rPr lang="en-US" sz="1200" dirty="0" err="1" smtClean="0">
                <a:effectLst/>
              </a:rPr>
              <a:t>Blockchains</a:t>
            </a:r>
            <a:r>
              <a:rPr lang="en-US" sz="1200" dirty="0" smtClean="0">
                <a:effectLst/>
              </a:rPr>
              <a:t> and current business processes would be optimally integrated and referenceable through </a:t>
            </a:r>
            <a:r>
              <a:rPr lang="en-US" sz="1200" dirty="0" err="1" smtClean="0">
                <a:effectLst/>
              </a:rPr>
              <a:t>microservices</a:t>
            </a:r>
            <a:r>
              <a:rPr lang="en-US" sz="1200" dirty="0" smtClean="0">
                <a:effectLst/>
              </a:rPr>
              <a:t> and APIs</a:t>
            </a:r>
            <a:endParaRPr lang="en-US" dirty="0" smtClean="0">
              <a:effectLst/>
            </a:endParaRPr>
          </a:p>
          <a:p>
            <a:pPr rtl="0"/>
            <a:r>
              <a:rPr lang="en-US" dirty="0" smtClean="0">
                <a:effectLst/>
              </a:rPr>
              <a:t> </a:t>
            </a:r>
          </a:p>
          <a:p>
            <a:pPr rtl="0"/>
            <a:r>
              <a:rPr lang="en-US" sz="1200" b="1" dirty="0" err="1" smtClean="0">
                <a:effectLst/>
              </a:rPr>
              <a:t>Blockchain</a:t>
            </a:r>
            <a:r>
              <a:rPr lang="en-US" sz="1200" b="1" dirty="0" smtClean="0">
                <a:effectLst/>
              </a:rPr>
              <a:t> and z offerings and actions</a:t>
            </a:r>
            <a:endParaRPr lang="en-US" dirty="0" smtClean="0">
              <a:effectLst/>
            </a:endParaRPr>
          </a:p>
          <a:p>
            <a:pPr rtl="0"/>
            <a:r>
              <a:rPr lang="en-US" sz="1200" dirty="0" smtClean="0">
                <a:effectLst/>
              </a:rPr>
              <a:t>Open Ledger fabric runs on Linux on z</a:t>
            </a:r>
            <a:endParaRPr lang="en-US" dirty="0" smtClean="0">
              <a:effectLst/>
            </a:endParaRPr>
          </a:p>
          <a:p>
            <a:pPr rtl="0"/>
            <a:r>
              <a:rPr lang="en-US" sz="1200" dirty="0" smtClean="0">
                <a:effectLst/>
              </a:rPr>
              <a:t>“</a:t>
            </a:r>
            <a:r>
              <a:rPr lang="en-US" sz="1200" dirty="0" err="1" smtClean="0">
                <a:effectLst/>
              </a:rPr>
              <a:t>Blockchain</a:t>
            </a:r>
            <a:r>
              <a:rPr lang="en-US" sz="1200" dirty="0" smtClean="0">
                <a:effectLst/>
              </a:rPr>
              <a:t> on z” cloud test net for developers.  Contact: Donna </a:t>
            </a:r>
            <a:r>
              <a:rPr lang="en-US" sz="1200" dirty="0" err="1" smtClean="0">
                <a:effectLst/>
              </a:rPr>
              <a:t>Dillenberger</a:t>
            </a:r>
            <a:endParaRPr lang="en-US" dirty="0" smtClean="0">
              <a:effectLst/>
            </a:endParaRPr>
          </a:p>
          <a:p>
            <a:pPr rtl="0"/>
            <a:r>
              <a:rPr lang="en-US" sz="1200" dirty="0" err="1" smtClean="0">
                <a:effectLst/>
              </a:rPr>
              <a:t>InterConnect</a:t>
            </a:r>
            <a:r>
              <a:rPr lang="en-US" sz="1200" dirty="0" smtClean="0">
                <a:effectLst/>
              </a:rPr>
              <a:t> Demo: “</a:t>
            </a:r>
            <a:r>
              <a:rPr lang="en-US" sz="1200" dirty="0" err="1" smtClean="0">
                <a:effectLst/>
              </a:rPr>
              <a:t>Blockchain</a:t>
            </a:r>
            <a:r>
              <a:rPr lang="en-US" sz="1200" dirty="0" smtClean="0">
                <a:effectLst/>
              </a:rPr>
              <a:t> with z” with sample code for subsystem interactions.  Contact:  Donna </a:t>
            </a:r>
            <a:r>
              <a:rPr lang="en-US" sz="1200" dirty="0" err="1" smtClean="0">
                <a:effectLst/>
              </a:rPr>
              <a:t>Dilelnberger</a:t>
            </a:r>
            <a:endParaRPr lang="en-US" dirty="0" smtClean="0">
              <a:effectLst/>
            </a:endParaRPr>
          </a:p>
          <a:p>
            <a:pPr rtl="0"/>
            <a:r>
              <a:rPr lang="en-US" sz="1200" dirty="0" smtClean="0">
                <a:effectLst/>
              </a:rPr>
              <a:t>Collaboration with IBM </a:t>
            </a:r>
            <a:r>
              <a:rPr lang="en-US" sz="1200" dirty="0" err="1" smtClean="0">
                <a:effectLst/>
              </a:rPr>
              <a:t>Blockchain</a:t>
            </a:r>
            <a:r>
              <a:rPr lang="en-US" sz="1200" dirty="0" smtClean="0">
                <a:effectLst/>
              </a:rPr>
              <a:t> and Research teams on joint use cases and offerings</a:t>
            </a:r>
            <a:endParaRPr lang="en-US" dirty="0" smtClean="0">
              <a:effectLst/>
            </a:endParaRPr>
          </a:p>
          <a:p>
            <a:pPr rtl="0"/>
            <a:r>
              <a:rPr lang="en-US" sz="1200" dirty="0" smtClean="0">
                <a:effectLst/>
              </a:rPr>
              <a:t>Partnering with IBM </a:t>
            </a:r>
            <a:r>
              <a:rPr lang="en-US" sz="1200" dirty="0" err="1" smtClean="0">
                <a:effectLst/>
              </a:rPr>
              <a:t>Blockchain</a:t>
            </a:r>
            <a:r>
              <a:rPr lang="en-US" sz="1200" dirty="0" smtClean="0">
                <a:effectLst/>
              </a:rPr>
              <a:t> Services and S&amp;D Sales teams on joint client opportunities &amp; RFPs</a:t>
            </a:r>
            <a:endParaRPr lang="en-US" dirty="0" smtClean="0">
              <a:effectLst/>
            </a:endParaRPr>
          </a:p>
          <a:p>
            <a:pPr marL="228600" indent="-228600">
              <a:buFont typeface="+mj-lt"/>
              <a:buAutoNum type="arabicPeriod"/>
            </a:pPr>
            <a:endParaRPr lang="en-US" dirty="0" smtClean="0"/>
          </a:p>
          <a:p>
            <a:pPr marL="228600" indent="-228600">
              <a:buFont typeface="+mj-lt"/>
              <a:buAutoNum type="arabicPeriod"/>
            </a:pPr>
            <a:r>
              <a:rPr lang="en-US" dirty="0" smtClean="0"/>
              <a:t>Business never operates in isolation.  They are participants in a business network. </a:t>
            </a:r>
          </a:p>
          <a:p>
            <a:pPr marL="228600" indent="-228600">
              <a:buFont typeface="+mj-lt"/>
              <a:buAutoNum type="arabicPeriod"/>
            </a:pPr>
            <a:endParaRPr lang="en-US" dirty="0" smtClean="0"/>
          </a:p>
          <a:p>
            <a:pPr marL="228600" indent="-228600">
              <a:buFont typeface="+mj-lt"/>
              <a:buAutoNum type="arabicPeriod"/>
            </a:pPr>
            <a:r>
              <a:rPr lang="en-US" dirty="0" smtClean="0"/>
              <a:t>Business</a:t>
            </a:r>
            <a:r>
              <a:rPr lang="en-US" baseline="0" dirty="0" smtClean="0"/>
              <a:t> Networks will connect customers, suppliers, banks and regulators and will cross geographical boundaries.</a:t>
            </a:r>
          </a:p>
          <a:p>
            <a:pPr marL="228600" indent="-228600">
              <a:buFont typeface="+mj-lt"/>
              <a:buAutoNum type="arabicPeriod"/>
            </a:pPr>
            <a:endParaRPr lang="en-US" baseline="0" dirty="0" smtClean="0"/>
          </a:p>
          <a:p>
            <a:pPr marL="228600" indent="-228600">
              <a:buFont typeface="+mj-lt"/>
              <a:buAutoNum type="arabicPeriod"/>
            </a:pPr>
            <a:r>
              <a:rPr lang="en-US" baseline="0" dirty="0" smtClean="0"/>
              <a:t>WEALTH is generated as goods and services move across this network;  this flow is referred to as a MARKET.</a:t>
            </a:r>
          </a:p>
          <a:p>
            <a:pPr marL="228600" indent="-228600">
              <a:buFont typeface="+mj-lt"/>
              <a:buAutoNum type="arabicPeriod"/>
            </a:pPr>
            <a:endParaRPr lang="en-US" baseline="0" dirty="0" smtClean="0"/>
          </a:p>
          <a:p>
            <a:pPr marL="228600" indent="-228600">
              <a:buFont typeface="+mj-lt"/>
              <a:buAutoNum type="arabicPeriod"/>
            </a:pPr>
            <a:r>
              <a:rPr lang="en-US" baseline="0" dirty="0" smtClean="0"/>
              <a:t>Growth of wealth can be constrained if the network is heavily </a:t>
            </a:r>
            <a:r>
              <a:rPr lang="en-US" baseline="0" dirty="0" err="1" smtClean="0"/>
              <a:t>silo’d</a:t>
            </a:r>
            <a:r>
              <a:rPr lang="en-US" baseline="0" dirty="0" smtClean="0"/>
              <a:t> or inefficient.</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45C8F735-2258-884A-BAD8-BB4BE87DECB7}" type="slidenum">
              <a:rPr lang="en-US" smtClean="0">
                <a:solidFill>
                  <a:prstClr val="black"/>
                </a:solidFill>
              </a:rPr>
              <a:pPr/>
              <a:t>146</a:t>
            </a:fld>
            <a:endParaRPr lang="en-US">
              <a:solidFill>
                <a:prstClr val="black"/>
              </a:solidFill>
            </a:endParaRPr>
          </a:p>
        </p:txBody>
      </p:sp>
    </p:spTree>
    <p:extLst>
      <p:ext uri="{BB962C8B-B14F-4D97-AF65-F5344CB8AC3E}">
        <p14:creationId xmlns:p14="http://schemas.microsoft.com/office/powerpoint/2010/main" val="392767665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47642" indent="-247642">
              <a:buFont typeface="+mj-lt"/>
              <a:buAutoNum type="arabicPeriod"/>
            </a:pPr>
            <a:r>
              <a:rPr lang="en-US" dirty="0"/>
              <a:t>Ledgers are not new – they have been used for double entry book keeping since the 13</a:t>
            </a:r>
            <a:r>
              <a:rPr lang="en-US" baseline="30000" dirty="0"/>
              <a:t>th</a:t>
            </a:r>
            <a:r>
              <a:rPr lang="en-US" dirty="0"/>
              <a:t> Century</a:t>
            </a:r>
          </a:p>
          <a:p>
            <a:pPr defTabSz="495285">
              <a:defRPr/>
            </a:pPr>
            <a:endParaRPr lang="en-US" dirty="0"/>
          </a:p>
          <a:p>
            <a:pPr marL="247642" indent="-247642" defTabSz="495285">
              <a:buFont typeface="+mj-lt"/>
              <a:buAutoNum type="arabicPeriod"/>
              <a:defRPr/>
            </a:pPr>
            <a:r>
              <a:rPr lang="en-US" sz="1300" dirty="0"/>
              <a:t>Commercial usage of the term is for the "principal book of account" in a business house.</a:t>
            </a:r>
          </a:p>
          <a:p>
            <a:pPr marL="247642" indent="-247642" defTabSz="495285">
              <a:buFont typeface="+mj-lt"/>
              <a:buAutoNum type="arabicPeriod"/>
              <a:defRPr/>
            </a:pPr>
            <a:endParaRPr lang="en-US" sz="1300" dirty="0"/>
          </a:p>
          <a:p>
            <a:pPr marL="247642" indent="-247642" defTabSz="495285">
              <a:buFont typeface="+mj-lt"/>
              <a:buAutoNum type="arabicPeriod"/>
              <a:defRPr/>
            </a:pPr>
            <a:r>
              <a:rPr lang="en-US" sz="1300" dirty="0"/>
              <a:t>THE system of record for recording asset transfer in and out of a business.</a:t>
            </a:r>
            <a:endParaRPr lang="en-US" dirty="0"/>
          </a:p>
        </p:txBody>
      </p:sp>
      <p:sp>
        <p:nvSpPr>
          <p:cNvPr id="4" name="Slide Number Placeholder 3"/>
          <p:cNvSpPr>
            <a:spLocks noGrp="1"/>
          </p:cNvSpPr>
          <p:nvPr>
            <p:ph type="sldNum" sz="quarter" idx="10"/>
          </p:nvPr>
        </p:nvSpPr>
        <p:spPr/>
        <p:txBody>
          <a:bodyPr/>
          <a:lstStyle/>
          <a:p>
            <a:fld id="{45C8F735-2258-884A-BAD8-BB4BE87DECB7}" type="slidenum">
              <a:rPr lang="en-US" smtClean="0">
                <a:solidFill>
                  <a:prstClr val="black"/>
                </a:solidFill>
              </a:rPr>
              <a:pPr/>
              <a:t>147</a:t>
            </a:fld>
            <a:endParaRPr lang="en-US">
              <a:solidFill>
                <a:prstClr val="black"/>
              </a:solidFill>
            </a:endParaRPr>
          </a:p>
        </p:txBody>
      </p:sp>
    </p:spTree>
    <p:extLst>
      <p:ext uri="{BB962C8B-B14F-4D97-AF65-F5344CB8AC3E}">
        <p14:creationId xmlns:p14="http://schemas.microsoft.com/office/powerpoint/2010/main" val="118207035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distributed ledger is a permanent, secure tool that makes it easier to create cost-efficient business networks without requiring a centralized point of control. </a:t>
            </a:r>
          </a:p>
          <a:p>
            <a:endParaRPr lang="en-US" dirty="0" smtClean="0"/>
          </a:p>
          <a:p>
            <a:r>
              <a:rPr lang="en-US" dirty="0" smtClean="0"/>
              <a:t>So Blockchain technology</a:t>
            </a:r>
            <a:r>
              <a:rPr lang="en-US" baseline="0" dirty="0" smtClean="0"/>
              <a:t> comprises these four main blocks, that can lead to increased efficiencies, and cost reduction across the business network.</a:t>
            </a:r>
          </a:p>
          <a:p>
            <a:endParaRPr lang="en-US" baseline="0" dirty="0" smtClean="0"/>
          </a:p>
          <a:p>
            <a:r>
              <a:rPr lang="en-US" baseline="0" dirty="0" smtClean="0"/>
              <a:t>We will “unpack” CONSENSUS  PRIVACY &amp; SMART CONTRACT in the next couple of slides.</a:t>
            </a:r>
          </a:p>
          <a:p>
            <a:endParaRPr lang="en-US" baseline="0" dirty="0" smtClean="0"/>
          </a:p>
          <a:p>
            <a:r>
              <a:rPr lang="en-US" baseline="0" dirty="0" smtClean="0"/>
              <a:t>Shared LEDGER has been already covered, and a SMART CONTRACT enables the business rules implied by the contract to be embedded in the Blockchain and executed with the transaction</a:t>
            </a:r>
          </a:p>
          <a:p>
            <a:endParaRPr lang="en-US" b="1" i="1" baseline="0" dirty="0" smtClean="0">
              <a:solidFill>
                <a:srgbClr val="FF0000"/>
              </a:solidFill>
            </a:endParaRPr>
          </a:p>
          <a:p>
            <a:r>
              <a:rPr lang="en-US" dirty="0" smtClean="0"/>
              <a:t>Other benefits include : </a:t>
            </a:r>
            <a:endParaRPr lang="en-US" sz="1050" dirty="0" smtClean="0"/>
          </a:p>
          <a:p>
            <a:pPr marL="230188" lvl="1" indent="0">
              <a:buNone/>
            </a:pPr>
            <a:endParaRPr lang="en-US" sz="100" dirty="0" smtClean="0"/>
          </a:p>
          <a:p>
            <a:r>
              <a:rPr lang="en-US" dirty="0" smtClean="0"/>
              <a:t>Improve discoverability</a:t>
            </a:r>
          </a:p>
          <a:p>
            <a:pPr marL="230188" lvl="1" indent="0">
              <a:buNone/>
            </a:pPr>
            <a:r>
              <a:rPr lang="en-US" sz="1100" dirty="0" smtClean="0"/>
              <a:t>When everyone on an exchange can view the same ledger, it is easy to broadcast an intention (or offer) by appending it. For example, in a trading network, all asks and bids would be visible to every network participant.</a:t>
            </a:r>
          </a:p>
          <a:p>
            <a:endParaRPr lang="en-US" dirty="0" smtClean="0"/>
          </a:p>
          <a:p>
            <a:r>
              <a:rPr lang="en-US" dirty="0" smtClean="0"/>
              <a:t>Automate trusted processes</a:t>
            </a:r>
          </a:p>
          <a:p>
            <a:pPr marL="230188" lvl="1" indent="0">
              <a:buNone/>
            </a:pPr>
            <a:r>
              <a:rPr lang="en-US" sz="1100" dirty="0" smtClean="0"/>
              <a:t>Unlike a centralized system where only the network operator can create a generalized solution that fits every user’s needs, Blockchain networks allow each participant to create customized solutions using their own proprietary business logic while running on the same common ledger.</a:t>
            </a:r>
            <a:br>
              <a:rPr lang="en-US" sz="1100" dirty="0" smtClean="0"/>
            </a:br>
            <a:endParaRPr lang="en-US" sz="1400" dirty="0" smtClean="0"/>
          </a:p>
          <a:p>
            <a:r>
              <a:rPr lang="en-US" dirty="0" smtClean="0"/>
              <a:t>Ensure trusted record-keeping</a:t>
            </a:r>
          </a:p>
          <a:p>
            <a:pPr marL="230188" lvl="1" indent="0">
              <a:buNone/>
            </a:pPr>
            <a:r>
              <a:rPr lang="en-US" sz="1100" dirty="0" smtClean="0"/>
              <a:t>By design, no one party can modify, delete, or even append any record to the ledger without the consensus from others on the network, making the system useful for ensuring the immutability of contracts and other legal documents.</a:t>
            </a:r>
          </a:p>
          <a:p>
            <a:endParaRPr lang="en-US" b="1" i="1" dirty="0">
              <a:solidFill>
                <a:srgbClr val="FF0000"/>
              </a:solidFill>
            </a:endParaRPr>
          </a:p>
        </p:txBody>
      </p:sp>
      <p:sp>
        <p:nvSpPr>
          <p:cNvPr id="4" name="Slide Number Placeholder 3"/>
          <p:cNvSpPr>
            <a:spLocks noGrp="1"/>
          </p:cNvSpPr>
          <p:nvPr>
            <p:ph type="sldNum" sz="quarter" idx="10"/>
          </p:nvPr>
        </p:nvSpPr>
        <p:spPr/>
        <p:txBody>
          <a:bodyPr/>
          <a:lstStyle/>
          <a:p>
            <a:fld id="{45C8F735-2258-884A-BAD8-BB4BE87DECB7}" type="slidenum">
              <a:rPr lang="en-US" smtClean="0">
                <a:solidFill>
                  <a:prstClr val="black"/>
                </a:solidFill>
              </a:rPr>
              <a:pPr/>
              <a:t>148</a:t>
            </a:fld>
            <a:endParaRPr lang="en-US">
              <a:solidFill>
                <a:prstClr val="black"/>
              </a:solidFill>
            </a:endParaRPr>
          </a:p>
        </p:txBody>
      </p:sp>
    </p:spTree>
    <p:extLst>
      <p:ext uri="{BB962C8B-B14F-4D97-AF65-F5344CB8AC3E}">
        <p14:creationId xmlns:p14="http://schemas.microsoft.com/office/powerpoint/2010/main" val="137623793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dirty="0"/>
          </a:p>
        </p:txBody>
      </p:sp>
      <p:sp>
        <p:nvSpPr>
          <p:cNvPr id="1003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defTabSz="45561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45561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45561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45561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defRPr/>
            </a:pPr>
            <a:fld id="{B4712D16-2298-4A7C-9142-EC78ABC26786}" type="slidenum">
              <a:rPr lang="en-US" altLang="en-US" sz="1800" kern="0" smtClean="0">
                <a:solidFill>
                  <a:srgbClr val="000000"/>
                </a:solidFill>
                <a:latin typeface="Calibri" panose="020F0502020204030204" pitchFamily="34" charset="0"/>
              </a:rPr>
              <a:pPr>
                <a:defRPr/>
              </a:pPr>
              <a:t>151</a:t>
            </a:fld>
            <a:endParaRPr lang="en-US" altLang="en-US" sz="1800" kern="0" dirty="0">
              <a:solidFill>
                <a:srgbClr val="000000"/>
              </a:solidFill>
              <a:latin typeface="Calibri" panose="020F0502020204030204" pitchFamily="34" charset="0"/>
            </a:endParaRPr>
          </a:p>
        </p:txBody>
      </p:sp>
    </p:spTree>
    <p:extLst>
      <p:ext uri="{BB962C8B-B14F-4D97-AF65-F5344CB8AC3E}">
        <p14:creationId xmlns:p14="http://schemas.microsoft.com/office/powerpoint/2010/main" val="253197251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50581BF-D69D-4541-8E77-427F668A3326}" type="slidenum">
              <a:rPr lang="en-US" smtClean="0">
                <a:solidFill>
                  <a:prstClr val="black"/>
                </a:solidFill>
              </a:rPr>
              <a:pPr/>
              <a:t>152</a:t>
            </a:fld>
            <a:endParaRPr lang="en-US">
              <a:solidFill>
                <a:prstClr val="black"/>
              </a:solidFill>
            </a:endParaRPr>
          </a:p>
        </p:txBody>
      </p:sp>
    </p:spTree>
    <p:extLst>
      <p:ext uri="{BB962C8B-B14F-4D97-AF65-F5344CB8AC3E}">
        <p14:creationId xmlns:p14="http://schemas.microsoft.com/office/powerpoint/2010/main" val="13377558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8FFBC6-E7BD-9D44-9E69-9F7A351A741A}" type="slidenum">
              <a:rPr lang="en-US"/>
              <a:pPr/>
              <a:t>14</a:t>
            </a:fld>
            <a:endParaRPr lang="en-US"/>
          </a:p>
        </p:txBody>
      </p:sp>
      <p:sp>
        <p:nvSpPr>
          <p:cNvPr id="3532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32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1239835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indent="-342900">
              <a:buFont typeface="+mj-lt"/>
              <a:buAutoNum type="arabicPeriod"/>
            </a:pPr>
            <a:r>
              <a:rPr lang="en-US" b="1" dirty="0"/>
              <a:t>INTERNAL LEDGER</a:t>
            </a:r>
          </a:p>
          <a:p>
            <a:pPr lvl="1"/>
            <a:r>
              <a:rPr lang="en-US" dirty="0"/>
              <a:t>A ledger primarily for internal reporting, audit and compliance, serving as a low-barrier starting point for Blockchai within a large </a:t>
            </a:r>
            <a:r>
              <a:rPr lang="en-US" dirty="0" err="1"/>
              <a:t>orn</a:t>
            </a:r>
            <a:r>
              <a:rPr lang="en-US" dirty="0"/>
              <a:t>.   Populated from internal systems to provide a consistent view of key business assets, where provenance, immutability and finality are more important than consensus.  Can extend access to auditor and regulator to provide transparency.</a:t>
            </a:r>
          </a:p>
          <a:p>
            <a:pPr marL="342900" indent="-342900">
              <a:buFont typeface="+mj-lt"/>
              <a:buAutoNum type="arabicPeriod"/>
            </a:pPr>
            <a:r>
              <a:rPr lang="en-US" b="1" dirty="0"/>
              <a:t>CONSORTIUM SHARED LEDGER</a:t>
            </a:r>
          </a:p>
          <a:p>
            <a:pPr lvl="1"/>
            <a:r>
              <a:rPr lang="en-US" dirty="0"/>
              <a:t>A ledger created by a relatively small set of industry participants to share reference data between themselves and consumers. Provides consistent real-time view of previously partitioned which was distributed in ad-hoc manner.</a:t>
            </a:r>
          </a:p>
          <a:p>
            <a:pPr marL="342900" indent="-342900">
              <a:buFont typeface="+mj-lt"/>
              <a:buAutoNum type="arabicPeriod"/>
            </a:pPr>
            <a:r>
              <a:rPr lang="en-US" b="1" dirty="0"/>
              <a:t>INFORMATION HUB</a:t>
            </a:r>
          </a:p>
          <a:p>
            <a:pPr lvl="1"/>
            <a:r>
              <a:rPr lang="en-US" dirty="0"/>
              <a:t>A ledger set up around a single organization (e.g. government department) to facilitate the sharing of information between many counterparties, for example, for corporate actions (voting, dividend notification). The exchanged assets do not have a significant financial value, but represent important assets which require provenance, immutability and finality.</a:t>
            </a:r>
          </a:p>
          <a:p>
            <a:pPr marL="342900" indent="-342900">
              <a:buFont typeface="+mj-lt"/>
              <a:buAutoNum type="arabicPeriod"/>
            </a:pPr>
            <a:r>
              <a:rPr lang="en-US" b="1" dirty="0"/>
              <a:t>HIGH VALUE MARKET</a:t>
            </a:r>
          </a:p>
          <a:p>
            <a:pPr lvl="1"/>
            <a:r>
              <a:rPr lang="en-US" dirty="0"/>
              <a:t>A full ledger for the transfer of high financial value assets between many counterparties in a market. Requires all enterprise features of Blockchain given value of assets transferred. </a:t>
            </a:r>
          </a:p>
          <a:p>
            <a:endParaRPr lang="en-US" dirty="0"/>
          </a:p>
        </p:txBody>
      </p:sp>
      <p:sp>
        <p:nvSpPr>
          <p:cNvPr id="4" name="Slide Number Placeholder 3"/>
          <p:cNvSpPr>
            <a:spLocks noGrp="1"/>
          </p:cNvSpPr>
          <p:nvPr>
            <p:ph type="sldNum" sz="quarter" idx="10"/>
          </p:nvPr>
        </p:nvSpPr>
        <p:spPr/>
        <p:txBody>
          <a:bodyPr/>
          <a:lstStyle/>
          <a:p>
            <a:fld id="{45C8F735-2258-884A-BAD8-BB4BE87DECB7}" type="slidenum">
              <a:rPr lang="en-US">
                <a:solidFill>
                  <a:prstClr val="black"/>
                </a:solidFill>
              </a:rPr>
              <a:pPr/>
              <a:t>157</a:t>
            </a:fld>
            <a:endParaRPr lang="en-US">
              <a:solidFill>
                <a:prstClr val="black"/>
              </a:solidFill>
            </a:endParaRPr>
          </a:p>
        </p:txBody>
      </p:sp>
    </p:spTree>
    <p:extLst>
      <p:ext uri="{BB962C8B-B14F-4D97-AF65-F5344CB8AC3E}">
        <p14:creationId xmlns:p14="http://schemas.microsoft.com/office/powerpoint/2010/main" val="56936830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a:xfrm>
            <a:off x="3970938" y="8829967"/>
            <a:ext cx="3037840" cy="464820"/>
          </a:xfrm>
          <a:prstGeom prst="rect">
            <a:avLst/>
          </a:prstGeom>
        </p:spPr>
        <p:txBody>
          <a:bodyPr lIns="93177" tIns="46589" rIns="93177" bIns="46589"/>
          <a:lstStyle/>
          <a:p>
            <a:fld id="{45C8F735-2258-884A-BAD8-BB4BE87DECB7}" type="slidenum">
              <a:rPr lang="en-US" smtClean="0">
                <a:solidFill>
                  <a:prstClr val="black"/>
                </a:solidFill>
                <a:latin typeface="Calibri"/>
              </a:rPr>
              <a:pPr/>
              <a:t>164</a:t>
            </a:fld>
            <a:endParaRPr lang="en-US">
              <a:solidFill>
                <a:prstClr val="black"/>
              </a:solidFill>
              <a:latin typeface="Calibri"/>
            </a:endParaRPr>
          </a:p>
        </p:txBody>
      </p:sp>
    </p:spTree>
    <p:extLst>
      <p:ext uri="{BB962C8B-B14F-4D97-AF65-F5344CB8AC3E}">
        <p14:creationId xmlns:p14="http://schemas.microsoft.com/office/powerpoint/2010/main" val="402050513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a:spcBef>
                <a:spcPct val="0"/>
              </a:spcBef>
            </a:pPr>
            <a:fld id="{2A24DFB0-A46A-4AC0-8CEE-495272248B9E}" type="slidenum">
              <a:rPr lang="en-US" altLang="en-US" sz="1300" smtClean="0">
                <a:solidFill>
                  <a:srgbClr val="000000"/>
                </a:solidFill>
              </a:rPr>
              <a:pPr algn="r">
                <a:spcBef>
                  <a:spcPct val="0"/>
                </a:spcBef>
              </a:pPr>
              <a:t>165</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a:spcBef>
                <a:spcPct val="0"/>
              </a:spcBef>
            </a:pPr>
            <a:fld id="{CB8EF2C5-612E-465C-9316-950E59FDBC6A}" type="slidenum">
              <a:rPr lang="zh-CN" altLang="en-US" sz="1300" b="1" smtClean="0">
                <a:solidFill>
                  <a:srgbClr val="000000"/>
                </a:solidFill>
                <a:ea typeface="SimSun" panose="02010600030101010101" pitchFamily="2" charset="-122"/>
              </a:rPr>
              <a:pPr algn="r">
                <a:spcBef>
                  <a:spcPct val="0"/>
                </a:spcBef>
              </a:pPr>
              <a:t>165</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4942680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B271D65-75EF-4B2E-A8F9-2C1E47E09292}" type="slidenum">
              <a:rPr lang="en-US" smtClean="0">
                <a:solidFill>
                  <a:prstClr val="black"/>
                </a:solidFill>
              </a:rPr>
              <a:pPr/>
              <a:t>168</a:t>
            </a:fld>
            <a:endParaRPr lang="en-US">
              <a:solidFill>
                <a:prstClr val="black"/>
              </a:solidFill>
            </a:endParaRPr>
          </a:p>
        </p:txBody>
      </p:sp>
    </p:spTree>
    <p:extLst>
      <p:ext uri="{BB962C8B-B14F-4D97-AF65-F5344CB8AC3E}">
        <p14:creationId xmlns:p14="http://schemas.microsoft.com/office/powerpoint/2010/main" val="416452977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B271D65-75EF-4B2E-A8F9-2C1E47E09292}" type="slidenum">
              <a:rPr lang="en-US" smtClean="0">
                <a:solidFill>
                  <a:prstClr val="black"/>
                </a:solidFill>
              </a:rPr>
              <a:pPr/>
              <a:t>169</a:t>
            </a:fld>
            <a:endParaRPr lang="en-US">
              <a:solidFill>
                <a:prstClr val="black"/>
              </a:solidFill>
            </a:endParaRPr>
          </a:p>
        </p:txBody>
      </p:sp>
    </p:spTree>
    <p:extLst>
      <p:ext uri="{BB962C8B-B14F-4D97-AF65-F5344CB8AC3E}">
        <p14:creationId xmlns:p14="http://schemas.microsoft.com/office/powerpoint/2010/main" val="379878736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B271D65-75EF-4B2E-A8F9-2C1E47E09292}" type="slidenum">
              <a:rPr lang="en-US" smtClean="0">
                <a:solidFill>
                  <a:prstClr val="black"/>
                </a:solidFill>
              </a:rPr>
              <a:pPr/>
              <a:t>170</a:t>
            </a:fld>
            <a:endParaRPr lang="en-US">
              <a:solidFill>
                <a:prstClr val="black"/>
              </a:solidFill>
            </a:endParaRPr>
          </a:p>
        </p:txBody>
      </p:sp>
    </p:spTree>
    <p:extLst>
      <p:ext uri="{BB962C8B-B14F-4D97-AF65-F5344CB8AC3E}">
        <p14:creationId xmlns:p14="http://schemas.microsoft.com/office/powerpoint/2010/main" val="238510928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B271D65-75EF-4B2E-A8F9-2C1E47E09292}" type="slidenum">
              <a:rPr lang="en-US" smtClean="0">
                <a:solidFill>
                  <a:prstClr val="black"/>
                </a:solidFill>
              </a:rPr>
              <a:pPr/>
              <a:t>171</a:t>
            </a:fld>
            <a:endParaRPr lang="en-US">
              <a:solidFill>
                <a:prstClr val="black"/>
              </a:solidFill>
            </a:endParaRPr>
          </a:p>
        </p:txBody>
      </p:sp>
    </p:spTree>
    <p:extLst>
      <p:ext uri="{BB962C8B-B14F-4D97-AF65-F5344CB8AC3E}">
        <p14:creationId xmlns:p14="http://schemas.microsoft.com/office/powerpoint/2010/main" val="312038425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B271D65-75EF-4B2E-A8F9-2C1E47E09292}" type="slidenum">
              <a:rPr lang="en-US" smtClean="0">
                <a:solidFill>
                  <a:prstClr val="black"/>
                </a:solidFill>
              </a:rPr>
              <a:pPr/>
              <a:t>172</a:t>
            </a:fld>
            <a:endParaRPr lang="en-US">
              <a:solidFill>
                <a:prstClr val="black"/>
              </a:solidFill>
            </a:endParaRPr>
          </a:p>
        </p:txBody>
      </p:sp>
    </p:spTree>
    <p:extLst>
      <p:ext uri="{BB962C8B-B14F-4D97-AF65-F5344CB8AC3E}">
        <p14:creationId xmlns:p14="http://schemas.microsoft.com/office/powerpoint/2010/main" val="273002674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B271D65-75EF-4B2E-A8F9-2C1E47E09292}" type="slidenum">
              <a:rPr lang="en-US" smtClean="0">
                <a:solidFill>
                  <a:prstClr val="black"/>
                </a:solidFill>
              </a:rPr>
              <a:pPr/>
              <a:t>173</a:t>
            </a:fld>
            <a:endParaRPr lang="en-US">
              <a:solidFill>
                <a:prstClr val="black"/>
              </a:solidFill>
            </a:endParaRPr>
          </a:p>
        </p:txBody>
      </p:sp>
    </p:spTree>
    <p:extLst>
      <p:ext uri="{BB962C8B-B14F-4D97-AF65-F5344CB8AC3E}">
        <p14:creationId xmlns:p14="http://schemas.microsoft.com/office/powerpoint/2010/main" val="186636032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175</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r>
              <a:rPr lang="en-US" altLang="en-US" smtClean="0">
                <a:latin typeface="Arial" panose="020B0604020202020204" pitchFamily="34" charset="0"/>
                <a:cs typeface="Arial" panose="020B0604020202020204" pitchFamily="34" charset="0"/>
              </a:rPr>
              <a:t>Business models under constant</a:t>
            </a:r>
            <a:r>
              <a:rPr lang="en-US" altLang="en-US" smtClean="0">
                <a:solidFill>
                  <a:schemeClr val="folHlink"/>
                </a:solidFill>
                <a:latin typeface="Arial" panose="020B0604020202020204" pitchFamily="34" charset="0"/>
                <a:cs typeface="Arial" panose="020B0604020202020204" pitchFamily="34" charset="0"/>
              </a:rPr>
              <a:t> </a:t>
            </a:r>
            <a:r>
              <a:rPr lang="en-US" altLang="en-US" smtClean="0">
                <a:latin typeface="Arial" panose="020B0604020202020204" pitchFamily="34" charset="0"/>
                <a:cs typeface="Arial" panose="020B0604020202020204" pitchFamily="34" charset="0"/>
              </a:rPr>
              <a:t>pressure</a:t>
            </a:r>
          </a:p>
          <a:p>
            <a:pPr>
              <a:lnSpc>
                <a:spcPct val="90000"/>
              </a:lnSpc>
            </a:pPr>
            <a:r>
              <a:rPr lang="en-US" altLang="en-US" smtClean="0">
                <a:latin typeface="Arial" panose="020B0604020202020204" pitchFamily="34" charset="0"/>
                <a:cs typeface="Arial" panose="020B0604020202020204" pitchFamily="34" charset="0"/>
              </a:rPr>
              <a:t>Demanding and connected customers </a:t>
            </a:r>
          </a:p>
          <a:p>
            <a:pPr>
              <a:lnSpc>
                <a:spcPct val="90000"/>
              </a:lnSpc>
            </a:pPr>
            <a:r>
              <a:rPr lang="en-US" altLang="en-US" smtClean="0">
                <a:latin typeface="Arial" panose="020B0604020202020204" pitchFamily="34" charset="0"/>
                <a:cs typeface="Arial" panose="020B0604020202020204" pitchFamily="34" charset="0"/>
              </a:rPr>
              <a:t>Great relationships can beat great products</a:t>
            </a:r>
          </a:p>
          <a:p>
            <a:pPr>
              <a:lnSpc>
                <a:spcPct val="90000"/>
              </a:lnSpc>
              <a:spcBef>
                <a:spcPct val="0"/>
              </a:spcBef>
            </a:pPr>
            <a:endParaRPr lang="en-US" altLang="en-US" smtClean="0">
              <a:latin typeface="Times New Roman" panose="02020603050405020304" pitchFamily="18" charset="0"/>
              <a:cs typeface="Arial" panose="020B0604020202020204" pitchFamily="34" charset="0"/>
            </a:endParaRPr>
          </a:p>
          <a:p>
            <a:pPr>
              <a:lnSpc>
                <a:spcPct val="90000"/>
              </a:lnSpc>
            </a:pPr>
            <a:r>
              <a:rPr lang="en-US" altLang="en-US" smtClean="0">
                <a:latin typeface="Arial" panose="020B0604020202020204" pitchFamily="34" charset="0"/>
                <a:cs typeface="Arial" panose="020B0604020202020204" pitchFamily="34" charset="0"/>
              </a:rPr>
              <a:t>The </a:t>
            </a:r>
            <a:r>
              <a:rPr lang="en-US" altLang="en-US" b="1" smtClean="0">
                <a:latin typeface="Arial" panose="020B0604020202020204" pitchFamily="34" charset="0"/>
                <a:cs typeface="Arial" panose="020B0604020202020204" pitchFamily="34" charset="0"/>
              </a:rPr>
              <a:t>Internet of Things</a:t>
            </a:r>
            <a:r>
              <a:rPr lang="en-US" altLang="en-US" smtClean="0">
                <a:latin typeface="Arial" panose="020B0604020202020204" pitchFamily="34" charset="0"/>
                <a:cs typeface="Arial" panose="020B0604020202020204" pitchFamily="34" charset="0"/>
              </a:rPr>
              <a:t> refers to uniquely identifiable objects and their virtual representations in an </a:t>
            </a:r>
            <a:r>
              <a:rPr lang="en-US" altLang="en-US" smtClean="0">
                <a:latin typeface="Arial" panose="020B0604020202020204" pitchFamily="34" charset="0"/>
                <a:cs typeface="Arial" panose="020B0604020202020204" pitchFamily="34" charset="0"/>
                <a:hlinkClick r:id="rId3" tooltip="Internet"/>
              </a:rPr>
              <a:t>Internet</a:t>
            </a:r>
            <a:r>
              <a:rPr lang="en-US" altLang="en-US" smtClean="0">
                <a:latin typeface="Arial" panose="020B0604020202020204" pitchFamily="34" charset="0"/>
                <a:cs typeface="Arial" panose="020B0604020202020204" pitchFamily="34" charset="0"/>
              </a:rPr>
              <a:t>-like structure. The term Internet of Things was first used by </a:t>
            </a:r>
            <a:r>
              <a:rPr lang="en-US" altLang="en-US" smtClean="0">
                <a:latin typeface="Arial" panose="020B0604020202020204" pitchFamily="34" charset="0"/>
                <a:cs typeface="Arial" panose="020B0604020202020204" pitchFamily="34" charset="0"/>
                <a:hlinkClick r:id="rId4" tooltip="Kevin Ashton"/>
              </a:rPr>
              <a:t>Kevin Ashton</a:t>
            </a:r>
            <a:r>
              <a:rPr lang="en-US" altLang="en-US" smtClean="0">
                <a:latin typeface="Arial" panose="020B0604020202020204" pitchFamily="34" charset="0"/>
                <a:cs typeface="Arial" panose="020B0604020202020204" pitchFamily="34" charset="0"/>
              </a:rPr>
              <a:t> in 1999.</a:t>
            </a:r>
          </a:p>
          <a:p>
            <a:pPr>
              <a:lnSpc>
                <a:spcPct val="90000"/>
              </a:lnSpc>
            </a:pPr>
            <a:r>
              <a:rPr lang="en-US" altLang="en-US" smtClean="0">
                <a:latin typeface="Arial" panose="020B0604020202020204" pitchFamily="34" charset="0"/>
                <a:cs typeface="Arial" panose="020B0604020202020204" pitchFamily="34" charset="0"/>
                <a:hlinkClick r:id="" action="ppaction://noaction"/>
              </a:rPr>
              <a:t>[1]</a:t>
            </a:r>
            <a:r>
              <a:rPr lang="en-US" altLang="en-US" smtClean="0">
                <a:latin typeface="Arial" panose="020B0604020202020204" pitchFamily="34" charset="0"/>
                <a:cs typeface="Arial" panose="020B0604020202020204" pitchFamily="34" charset="0"/>
              </a:rPr>
              <a:t> The concept of the Internet of Things first became popular through the </a:t>
            </a:r>
            <a:r>
              <a:rPr lang="en-US" altLang="en-US" smtClean="0">
                <a:latin typeface="Arial" panose="020B0604020202020204" pitchFamily="34" charset="0"/>
                <a:cs typeface="Arial" panose="020B0604020202020204" pitchFamily="34" charset="0"/>
                <a:hlinkClick r:id="rId5" tooltip="Auto-ID Labs"/>
              </a:rPr>
              <a:t>Auto-ID Center</a:t>
            </a:r>
            <a:r>
              <a:rPr lang="en-US" altLang="en-US" smtClean="0">
                <a:latin typeface="Arial" panose="020B0604020202020204" pitchFamily="34" charset="0"/>
                <a:cs typeface="Arial" panose="020B0604020202020204" pitchFamily="34" charset="0"/>
              </a:rPr>
              <a:t> and related market analysts publications.</a:t>
            </a:r>
          </a:p>
          <a:p>
            <a:pPr>
              <a:lnSpc>
                <a:spcPct val="90000"/>
              </a:lnSpc>
            </a:pPr>
            <a:r>
              <a:rPr lang="en-US" altLang="en-US" smtClean="0">
                <a:latin typeface="Arial" panose="020B0604020202020204" pitchFamily="34" charset="0"/>
                <a:cs typeface="Arial" panose="020B0604020202020204" pitchFamily="34" charset="0"/>
                <a:hlinkClick r:id="" action="ppaction://noaction"/>
              </a:rPr>
              <a:t>[2]</a:t>
            </a:r>
            <a:r>
              <a:rPr lang="en-US" altLang="en-US" smtClean="0">
                <a:latin typeface="Arial" panose="020B0604020202020204" pitchFamily="34" charset="0"/>
                <a:cs typeface="Arial" panose="020B0604020202020204" pitchFamily="34" charset="0"/>
              </a:rPr>
              <a:t> Radio-frequency identification (</a:t>
            </a:r>
            <a:r>
              <a:rPr lang="en-US" altLang="en-US" smtClean="0">
                <a:latin typeface="Arial" panose="020B0604020202020204" pitchFamily="34" charset="0"/>
                <a:cs typeface="Arial" panose="020B0604020202020204" pitchFamily="34" charset="0"/>
                <a:hlinkClick r:id="rId6" tooltip="RFID"/>
              </a:rPr>
              <a:t>RFID</a:t>
            </a:r>
            <a:r>
              <a:rPr lang="en-US" altLang="en-US" smtClean="0">
                <a:latin typeface="Arial" panose="020B0604020202020204" pitchFamily="34" charset="0"/>
                <a:cs typeface="Arial" panose="020B0604020202020204" pitchFamily="34" charset="0"/>
              </a:rPr>
              <a:t>) is often seen as a prerequisite for the Internet of Things. If all objects and people in daily life were equipped with radio tags, they could be identified and inventoried by computers.</a:t>
            </a:r>
          </a:p>
          <a:p>
            <a:pPr>
              <a:lnSpc>
                <a:spcPct val="90000"/>
              </a:lnSpc>
            </a:pPr>
            <a:r>
              <a:rPr lang="en-US" altLang="en-US" smtClean="0">
                <a:latin typeface="Arial" panose="020B0604020202020204" pitchFamily="34" charset="0"/>
                <a:cs typeface="Arial" panose="020B0604020202020204" pitchFamily="34" charset="0"/>
                <a:hlinkClick r:id="" action="ppaction://noaction"/>
              </a:rPr>
              <a:t>[3][4]</a:t>
            </a:r>
            <a:r>
              <a:rPr lang="en-US" altLang="en-US" smtClean="0">
                <a:latin typeface="Arial" panose="020B0604020202020204" pitchFamily="34" charset="0"/>
                <a:cs typeface="Arial" panose="020B0604020202020204" pitchFamily="34" charset="0"/>
              </a:rPr>
              <a:t> However, unique identification of things may be achieved through other means such as </a:t>
            </a:r>
            <a:r>
              <a:rPr lang="en-US" altLang="en-US" smtClean="0">
                <a:latin typeface="Arial" panose="020B0604020202020204" pitchFamily="34" charset="0"/>
                <a:cs typeface="Arial" panose="020B0604020202020204" pitchFamily="34" charset="0"/>
                <a:hlinkClick r:id="rId7" tooltip="Barcodes"/>
              </a:rPr>
              <a:t>barcodes</a:t>
            </a:r>
            <a:r>
              <a:rPr lang="en-US" altLang="en-US" smtClean="0">
                <a:latin typeface="Arial" panose="020B0604020202020204" pitchFamily="34" charset="0"/>
                <a:cs typeface="Arial" panose="020B0604020202020204" pitchFamily="34" charset="0"/>
              </a:rPr>
              <a:t> or </a:t>
            </a:r>
            <a:r>
              <a:rPr lang="en-US" altLang="en-US" smtClean="0">
                <a:latin typeface="Arial" panose="020B0604020202020204" pitchFamily="34" charset="0"/>
                <a:cs typeface="Arial" panose="020B0604020202020204" pitchFamily="34" charset="0"/>
                <a:hlinkClick r:id="rId8" tooltip="Barcode"/>
              </a:rPr>
              <a:t>2D-codes</a:t>
            </a:r>
            <a:r>
              <a:rPr lang="en-US" altLang="en-US" smtClean="0">
                <a:latin typeface="Arial" panose="020B0604020202020204" pitchFamily="34" charset="0"/>
                <a:cs typeface="Arial" panose="020B0604020202020204" pitchFamily="34" charset="0"/>
              </a:rPr>
              <a:t> as well.</a:t>
            </a:r>
          </a:p>
          <a:p>
            <a:pPr>
              <a:lnSpc>
                <a:spcPct val="90000"/>
              </a:lnSpc>
            </a:pPr>
            <a:r>
              <a:rPr lang="en-US" altLang="en-US" smtClean="0">
                <a:latin typeface="Arial" panose="020B0604020202020204" pitchFamily="34" charset="0"/>
                <a:cs typeface="Arial" panose="020B0604020202020204" pitchFamily="34" charset="0"/>
              </a:rPr>
              <a:t>Equipping all objects in the world with minuscule identifying devices could be transformative of daily life.</a:t>
            </a:r>
          </a:p>
          <a:p>
            <a:pPr>
              <a:lnSpc>
                <a:spcPct val="90000"/>
              </a:lnSpc>
            </a:pPr>
            <a:r>
              <a:rPr lang="en-US" altLang="en-US" smtClean="0">
                <a:latin typeface="Arial" panose="020B0604020202020204" pitchFamily="34" charset="0"/>
                <a:cs typeface="Arial" panose="020B0604020202020204" pitchFamily="34" charset="0"/>
                <a:hlinkClick r:id="" action="ppaction://noaction"/>
              </a:rPr>
              <a:t>[5][6]</a:t>
            </a:r>
            <a:r>
              <a:rPr lang="en-US" altLang="en-US" smtClean="0">
                <a:latin typeface="Arial" panose="020B0604020202020204" pitchFamily="34" charset="0"/>
                <a:cs typeface="Arial" panose="020B0604020202020204" pitchFamily="34" charset="0"/>
              </a:rPr>
              <a:t> For instance, business may no longer run out of stock or generate waste products, as involved parties would know which products are required and consumed.</a:t>
            </a:r>
          </a:p>
          <a:p>
            <a:pPr>
              <a:lnSpc>
                <a:spcPct val="90000"/>
              </a:lnSpc>
            </a:pPr>
            <a:r>
              <a:rPr lang="en-US" altLang="en-US" smtClean="0">
                <a:latin typeface="Arial" panose="020B0604020202020204" pitchFamily="34" charset="0"/>
                <a:cs typeface="Arial" panose="020B0604020202020204" pitchFamily="34" charset="0"/>
                <a:hlinkClick r:id="" action="ppaction://noaction"/>
              </a:rPr>
              <a:t>[6]</a:t>
            </a:r>
            <a:r>
              <a:rPr lang="en-US" altLang="en-US" smtClean="0">
                <a:latin typeface="Arial" panose="020B0604020202020204" pitchFamily="34" charset="0"/>
                <a:cs typeface="Arial" panose="020B0604020202020204" pitchFamily="34" charset="0"/>
              </a:rPr>
              <a:t> One's ability to interact with objects could be altered remotely based on immediate or present needs, in accordance with existing </a:t>
            </a:r>
            <a:r>
              <a:rPr lang="en-US" altLang="en-US" smtClean="0">
                <a:latin typeface="Arial" panose="020B0604020202020204" pitchFamily="34" charset="0"/>
                <a:cs typeface="Arial" panose="020B0604020202020204" pitchFamily="34" charset="0"/>
                <a:hlinkClick r:id="rId9" tooltip="End-user"/>
              </a:rPr>
              <a:t>end-user</a:t>
            </a:r>
            <a:r>
              <a:rPr lang="en-US" altLang="en-US" smtClean="0">
                <a:latin typeface="Arial" panose="020B0604020202020204" pitchFamily="34" charset="0"/>
                <a:cs typeface="Arial" panose="020B0604020202020204" pitchFamily="34" charset="0"/>
              </a:rPr>
              <a:t> agreements</a:t>
            </a: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175</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7503103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6BD6DAF-6F03-D64A-AB1B-D7FAE30DA926}" type="slidenum">
              <a:rPr lang="en-US"/>
              <a:pPr/>
              <a:t>15</a:t>
            </a:fld>
            <a:endParaRPr lang="en-US"/>
          </a:p>
        </p:txBody>
      </p:sp>
      <p:sp>
        <p:nvSpPr>
          <p:cNvPr id="3553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533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7651495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Slide Image Placeholder 1"/>
          <p:cNvSpPr>
            <a:spLocks noGrp="1" noRot="1" noChangeAspect="1" noTextEdit="1"/>
          </p:cNvSpPr>
          <p:nvPr>
            <p:ph type="sldImg"/>
          </p:nvPr>
        </p:nvSpPr>
        <p:spPr>
          <a:xfrm>
            <a:off x="381000" y="685800"/>
            <a:ext cx="6096000" cy="3429000"/>
          </a:xfrm>
          <a:ln/>
        </p:spPr>
      </p:sp>
      <p:sp>
        <p:nvSpPr>
          <p:cNvPr id="244739" name="Notes Placeholder 2"/>
          <p:cNvSpPr>
            <a:spLocks noGrp="1"/>
          </p:cNvSpPr>
          <p:nvPr>
            <p:ph type="body" idx="1"/>
          </p:nvPr>
        </p:nvSpPr>
        <p:spPr>
          <a:noFill/>
        </p:spPr>
        <p:txBody>
          <a:bodyPr/>
          <a:lstStyle/>
          <a:p>
            <a:pPr marL="168260" indent="-168260">
              <a:buFontTx/>
              <a:buChar char="•"/>
            </a:pPr>
            <a:r>
              <a:rPr lang="en-US" altLang="en-US" dirty="0" smtClean="0"/>
              <a:t>A set of three measurements at closely equivalent CPU utilization were obtained which included the zEC12 baseline, z13 without SMT enabled, and finally z13 with SMT enabled. </a:t>
            </a:r>
          </a:p>
          <a:p>
            <a:pPr marL="168260" indent="-168260">
              <a:buFontTx/>
              <a:buChar char="•"/>
            </a:pPr>
            <a:r>
              <a:rPr lang="en-US" altLang="en-US" dirty="0" smtClean="0"/>
              <a:t>Our results showed that SAP </a:t>
            </a:r>
            <a:r>
              <a:rPr lang="en-US" altLang="en-US" dirty="0" err="1" smtClean="0"/>
              <a:t>AppServer</a:t>
            </a:r>
            <a:r>
              <a:rPr lang="en-US" altLang="en-US" dirty="0" smtClean="0"/>
              <a:t> running as Linux guests under </a:t>
            </a:r>
            <a:r>
              <a:rPr lang="en-US" altLang="en-US" dirty="0" err="1" smtClean="0"/>
              <a:t>zVM</a:t>
            </a:r>
            <a:r>
              <a:rPr lang="en-US" altLang="en-US" dirty="0" smtClean="0"/>
              <a:t> on z13 with SMT can gain up to 40% in transactions per CPU second when compared with the zEC12 machine configured with same number of 16 IFLs. </a:t>
            </a:r>
          </a:p>
          <a:p>
            <a:pPr marL="168260" indent="-168260">
              <a:buFontTx/>
              <a:buChar char="•"/>
            </a:pPr>
            <a:r>
              <a:rPr lang="en-US" altLang="en-US" dirty="0" smtClean="0"/>
              <a:t>Response</a:t>
            </a:r>
            <a:r>
              <a:rPr lang="en-US" altLang="en-US" baseline="0" dirty="0" smtClean="0"/>
              <a:t> time</a:t>
            </a:r>
          </a:p>
          <a:p>
            <a:pPr marL="625420" lvl="1" indent="-168260">
              <a:buFontTx/>
              <a:buChar char="•"/>
            </a:pPr>
            <a:r>
              <a:rPr lang="en-US" altLang="en-US" baseline="0" dirty="0" smtClean="0"/>
              <a:t>There is a trade-off.  With SMT, there are more threads available to run work (less waiting for a thread).  On the other hand, you may run more slowly on an SMT thread than on a single thread core.</a:t>
            </a:r>
          </a:p>
          <a:p>
            <a:pPr marL="625420" lvl="1" indent="-168260">
              <a:buFontTx/>
              <a:buChar char="•"/>
            </a:pPr>
            <a:r>
              <a:rPr lang="en-US" dirty="0"/>
              <a:t>We saw equivalent transaction response time on z13 w/ SMT vs w/o SMT. </a:t>
            </a:r>
          </a:p>
          <a:p>
            <a:pPr marL="625420" lvl="1" indent="-168260">
              <a:buFontTx/>
              <a:buChar char="•"/>
            </a:pPr>
            <a:r>
              <a:rPr lang="en-US" dirty="0"/>
              <a:t>However, the response time was actually better with SMT enabled when we ran with software methodology by keeping same load - SMT boasts processing capacity and the processor utilization drops when the load is kept the same.   When we added load with SMT, we had comparable response time again.</a:t>
            </a:r>
            <a:endParaRPr lang="en-US" altLang="en-US" dirty="0" smtClean="0"/>
          </a:p>
        </p:txBody>
      </p:sp>
      <p:sp>
        <p:nvSpPr>
          <p:cNvPr id="244740"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lIns="91432" tIns="45716" rIns="91432" bIns="45716" anchor="b"/>
          <a:lstStyle/>
          <a:p>
            <a:pPr algn="r"/>
            <a:fld id="{F00B022B-18E1-4DEE-BFED-13F388AB70E1}" type="slidenum">
              <a:rPr lang="en-US" altLang="en-US" sz="1200">
                <a:cs typeface="Arial" pitchFamily="34" charset="0"/>
              </a:rPr>
              <a:pPr algn="r"/>
              <a:t>176</a:t>
            </a:fld>
            <a:endParaRPr lang="en-US" altLang="en-US" sz="1200">
              <a:cs typeface="Arial" pitchFamily="34" charset="0"/>
            </a:endParaRPr>
          </a:p>
        </p:txBody>
      </p:sp>
    </p:spTree>
    <p:extLst>
      <p:ext uri="{BB962C8B-B14F-4D97-AF65-F5344CB8AC3E}">
        <p14:creationId xmlns:p14="http://schemas.microsoft.com/office/powerpoint/2010/main" val="99270357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p:spPr>
        <p:txBody>
          <a:bodyPr/>
          <a:lstStyle/>
          <a:p>
            <a:r>
              <a:rPr lang="en-US" altLang="en-US" b="1" dirty="0" smtClean="0"/>
              <a:t>CPU-Intensive Benchmark</a:t>
            </a:r>
            <a:endParaRPr lang="en-US" altLang="en-US" dirty="0" smtClean="0"/>
          </a:p>
          <a:p>
            <a:endParaRPr lang="en-US" altLang="en-US" dirty="0" smtClean="0"/>
          </a:p>
          <a:p>
            <a:r>
              <a:rPr lang="en-US" altLang="en-US" dirty="0" smtClean="0"/>
              <a:t>The CPU-Intensive benchmark suite includes a range applications that exercise core Java functions such as compression, cryptography, scientific floating point computing, serialization, graphics and XML processing.   The benchmark is by-design CPU-intensive, and hence, reflects CPU and cache/memory performance.</a:t>
            </a:r>
          </a:p>
          <a:p>
            <a:endParaRPr lang="en-US" altLang="en-US" dirty="0" smtClean="0"/>
          </a:p>
          <a:p>
            <a:r>
              <a:rPr lang="en-US" altLang="en-US" dirty="0" smtClean="0"/>
              <a:t>Key observations of the CPU-Intensive suite are</a:t>
            </a:r>
          </a:p>
          <a:p>
            <a:endParaRPr lang="en-US" altLang="en-US" dirty="0" smtClean="0"/>
          </a:p>
          <a:p>
            <a:r>
              <a:rPr lang="en-US" altLang="en-US" dirty="0" smtClean="0"/>
              <a:t>1) A 61% composite improvement from IBM Java 8 and z13 was observed</a:t>
            </a:r>
          </a:p>
          <a:p>
            <a:r>
              <a:rPr lang="en-US" altLang="en-US" dirty="0" smtClean="0"/>
              <a:t> </a:t>
            </a:r>
          </a:p>
          <a:p>
            <a:r>
              <a:rPr lang="en-US" altLang="en-US" dirty="0" smtClean="0"/>
              <a:t>2) Some Java applications have more significant improvements than others</a:t>
            </a:r>
          </a:p>
          <a:p>
            <a:endParaRPr lang="en-US" altLang="en-US" dirty="0" smtClean="0"/>
          </a:p>
          <a:p>
            <a:r>
              <a:rPr lang="en-US" altLang="en-US" dirty="0" smtClean="0"/>
              <a:t>3) The cryptography suite observed a 4x improvement, a reflection of IBM Java 8 leveraging CPACF to accelerate the default Java Cryptography Engine</a:t>
            </a:r>
            <a:br>
              <a:rPr lang="en-US" altLang="en-US" dirty="0" smtClean="0"/>
            </a:br>
            <a:endParaRPr lang="en-US" altLang="en-US" dirty="0" smtClean="0"/>
          </a:p>
          <a:p>
            <a:r>
              <a:rPr lang="en-US" altLang="en-US" dirty="0" smtClean="0"/>
              <a:t>4) With the exception of MP3 Library, all other suites observed a 30%  or better improvement from IBM Java8 and z13</a:t>
            </a:r>
          </a:p>
          <a:p>
            <a:endParaRPr lang="en-US" altLang="en-US" dirty="0" smtClean="0"/>
          </a:p>
        </p:txBody>
      </p:sp>
    </p:spTree>
    <p:extLst>
      <p:ext uri="{BB962C8B-B14F-4D97-AF65-F5344CB8AC3E}">
        <p14:creationId xmlns:p14="http://schemas.microsoft.com/office/powerpoint/2010/main" val="58892197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noRot="1" noChangeAspect="1" noChangeArrowheads="1" noTextEdit="1"/>
          </p:cNvSpPr>
          <p:nvPr>
            <p:ph type="sldImg"/>
          </p:nvPr>
        </p:nvSpPr>
        <p:spPr>
          <a:ln/>
        </p:spPr>
      </p:sp>
      <p:sp>
        <p:nvSpPr>
          <p:cNvPr id="154627" name="Rectangle 3"/>
          <p:cNvSpPr>
            <a:spLocks noGrp="1" noChangeArrowheads="1"/>
          </p:cNvSpPr>
          <p:nvPr>
            <p:ph type="body" idx="1"/>
          </p:nvPr>
        </p:nvSpPr>
        <p:spPr>
          <a:noFill/>
        </p:spPr>
        <p:txBody>
          <a:bodyPr/>
          <a:lstStyle/>
          <a:p>
            <a:r>
              <a:rPr lang="en-US" altLang="en-US" b="1" smtClean="0"/>
              <a:t>Business Rules Processing</a:t>
            </a:r>
            <a:endParaRPr lang="en-US" altLang="en-US" smtClean="0"/>
          </a:p>
          <a:p>
            <a:endParaRPr lang="en-US" altLang="en-US" smtClean="0"/>
          </a:p>
          <a:p>
            <a:r>
              <a:rPr lang="en-US" altLang="en-US" smtClean="0"/>
              <a:t>Business Rules Processing applications feature easy-to-use platform for capturing, automating and governing frequent repeatable operational business rules.  The building blocks of decision services are the business rules that drive and support your decision making approach and the analytics that ensure that decision-making is accurate.</a:t>
            </a:r>
          </a:p>
          <a:p>
            <a:r>
              <a:rPr lang="en-US" altLang="en-US" smtClean="0"/>
              <a:t> </a:t>
            </a:r>
          </a:p>
          <a:p>
            <a:r>
              <a:rPr lang="en-US" altLang="en-US" smtClean="0"/>
              <a:t>Business rules processing with Java 8 takes advantage of the z13 SIMD vector instructions and SMT for zIIPs to achieve significant improvements in throughput-per-core.</a:t>
            </a:r>
          </a:p>
          <a:p>
            <a:endParaRPr lang="en-US" altLang="en-US" smtClean="0"/>
          </a:p>
          <a:p>
            <a:r>
              <a:rPr lang="en-US" altLang="en-US" smtClean="0"/>
              <a:t>Some highlights of the measurements show </a:t>
            </a:r>
          </a:p>
          <a:p>
            <a:endParaRPr lang="en-US" altLang="en-US" smtClean="0"/>
          </a:p>
          <a:p>
            <a:r>
              <a:rPr lang="en-US" altLang="en-US" smtClean="0"/>
              <a:t>1) a 66% improvement for z13 no SMT Java 8 versus zEC12 Java 7 SR4,  and</a:t>
            </a:r>
          </a:p>
          <a:p>
            <a:r>
              <a:rPr lang="en-US" altLang="en-US" smtClean="0"/>
              <a:t>2) an additional 37% improvement from z13 SMT zIIPs with Java 8.</a:t>
            </a:r>
          </a:p>
          <a:p>
            <a:endParaRPr lang="en-US" altLang="en-US" smtClean="0"/>
          </a:p>
        </p:txBody>
      </p:sp>
    </p:spTree>
    <p:extLst>
      <p:ext uri="{BB962C8B-B14F-4D97-AF65-F5344CB8AC3E}">
        <p14:creationId xmlns:p14="http://schemas.microsoft.com/office/powerpoint/2010/main" val="154045330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2"/>
          <p:cNvSpPr>
            <a:spLocks noGrp="1" noRot="1" noChangeAspect="1" noChangeArrowheads="1" noTextEdit="1"/>
          </p:cNvSpPr>
          <p:nvPr>
            <p:ph type="sldImg"/>
          </p:nvPr>
        </p:nvSpPr>
        <p:spPr>
          <a:xfrm>
            <a:off x="473075" y="676275"/>
            <a:ext cx="6308725" cy="3549650"/>
          </a:xfrm>
          <a:ln/>
        </p:spPr>
      </p:sp>
      <p:sp>
        <p:nvSpPr>
          <p:cNvPr id="21507" name="Rectangle 3"/>
          <p:cNvSpPr>
            <a:spLocks noGrp="1" noChangeArrowheads="1"/>
          </p:cNvSpPr>
          <p:nvPr>
            <p:ph type="body" idx="1"/>
          </p:nvPr>
        </p:nvSpPr>
        <p:spPr>
          <a:xfrm>
            <a:off x="747713" y="4510089"/>
            <a:ext cx="5746750" cy="4262437"/>
          </a:xfrm>
          <a:ln/>
          <a:extLst/>
        </p:spPr>
        <p:txBody>
          <a:bodyPr/>
          <a:lstStyle/>
          <a:p>
            <a:r>
              <a:rPr lang="en-US" b="1" smtClean="0">
                <a:ea typeface="MS PGothic" pitchFamily="34" charset="-128"/>
              </a:rPr>
              <a:t>Secure Application Serving</a:t>
            </a:r>
            <a:endParaRPr lang="en-US" smtClean="0">
              <a:ea typeface="MS PGothic" pitchFamily="34" charset="-128"/>
            </a:endParaRPr>
          </a:p>
          <a:p>
            <a:r>
              <a:rPr lang="en-US" smtClean="0">
                <a:ea typeface="MS PGothic" pitchFamily="34" charset="-128"/>
              </a:rPr>
              <a:t>Application serving with Secure Socket Layers (SSL) will exploit the new Java 8 Clear Key CPACF and SIMD vector instructions for string manipulation.  The following graph shows improvements when using Java 8 CPACF exploitation on both zEC12 and z13.   This graph also shows the Java 8 exploitation of z13 SIMD and other new z13 machine instructions.  The bar on the far right shows the improvement gained from enabling SMT-2 on the specialty zIIP processing units.  Although the measurements below were obtained on z/OS 2.1 on z13, SSL will also exploit clear key CPACF by default with Java 8 on System z9 and higher.  </a:t>
            </a:r>
          </a:p>
          <a:p>
            <a:endParaRPr lang="en-US" smtClean="0">
              <a:ea typeface="MS PGothic" pitchFamily="34" charset="-128"/>
            </a:endParaRPr>
          </a:p>
          <a:p>
            <a:r>
              <a:rPr lang="en-US" smtClean="0">
                <a:ea typeface="MS PGothic" pitchFamily="34" charset="-128"/>
              </a:rPr>
              <a:t>Some highlights of the measurements show </a:t>
            </a:r>
          </a:p>
          <a:p>
            <a:endParaRPr lang="en-US" smtClean="0">
              <a:ea typeface="MS PGothic" pitchFamily="34" charset="-128"/>
            </a:endParaRPr>
          </a:p>
          <a:p>
            <a:pPr>
              <a:buFontTx/>
              <a:buAutoNum type="arabicParenR"/>
            </a:pPr>
            <a:r>
              <a:rPr lang="en-US" smtClean="0">
                <a:ea typeface="MS PGothic" pitchFamily="34" charset="-128"/>
              </a:rPr>
              <a:t>a 50% improvement for zEC12 Java 8 versus Java 7 SR4. more than half of which came from cryptographic functions exploiting  CPACF System z hardware instructions, and </a:t>
            </a:r>
          </a:p>
          <a:p>
            <a:pPr>
              <a:buFontTx/>
              <a:buAutoNum type="arabicParenR"/>
            </a:pPr>
            <a:endParaRPr lang="en-US" smtClean="0">
              <a:ea typeface="MS PGothic" pitchFamily="34" charset="-128"/>
            </a:endParaRPr>
          </a:p>
          <a:p>
            <a:pPr>
              <a:buFontTx/>
              <a:buAutoNum type="arabicParenR"/>
            </a:pPr>
            <a:r>
              <a:rPr lang="en-US" smtClean="0">
                <a:ea typeface="MS PGothic" pitchFamily="34" charset="-128"/>
              </a:rPr>
              <a:t>an additional 75% improvement for Java 8 on z13 SMT versus  Java 8 zEC12 </a:t>
            </a:r>
          </a:p>
          <a:p>
            <a:pPr eaLnBrk="1" hangingPunct="1">
              <a:lnSpc>
                <a:spcPct val="90000"/>
              </a:lnSpc>
              <a:spcBef>
                <a:spcPct val="0"/>
              </a:spcBef>
            </a:pPr>
            <a:endParaRPr lang="en-US" altLang="en-US" sz="1000">
              <a:ea typeface="MS PGothic" pitchFamily="34" charset="-128"/>
            </a:endParaRPr>
          </a:p>
        </p:txBody>
      </p:sp>
    </p:spTree>
    <p:extLst>
      <p:ext uri="{BB962C8B-B14F-4D97-AF65-F5344CB8AC3E}">
        <p14:creationId xmlns:p14="http://schemas.microsoft.com/office/powerpoint/2010/main" val="1307963654"/>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230F7EF-A4CC-48ED-A792-4385AD65B86A}" type="slidenum">
              <a:rPr lang="en-US" smtClean="0">
                <a:solidFill>
                  <a:prstClr val="black"/>
                </a:solidFill>
              </a:rPr>
              <a:pPr/>
              <a:t>180</a:t>
            </a:fld>
            <a:endParaRPr lang="en-US">
              <a:solidFill>
                <a:prstClr val="black"/>
              </a:solidFill>
            </a:endParaRPr>
          </a:p>
        </p:txBody>
      </p:sp>
    </p:spTree>
    <p:extLst>
      <p:ext uri="{BB962C8B-B14F-4D97-AF65-F5344CB8AC3E}">
        <p14:creationId xmlns:p14="http://schemas.microsoft.com/office/powerpoint/2010/main" val="188710971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230F7EF-A4CC-48ED-A792-4385AD65B86A}" type="slidenum">
              <a:rPr lang="en-US" smtClean="0">
                <a:solidFill>
                  <a:prstClr val="black"/>
                </a:solidFill>
              </a:rPr>
              <a:pPr/>
              <a:t>181</a:t>
            </a:fld>
            <a:endParaRPr lang="en-US">
              <a:solidFill>
                <a:prstClr val="black"/>
              </a:solidFill>
            </a:endParaRPr>
          </a:p>
        </p:txBody>
      </p:sp>
    </p:spTree>
    <p:extLst>
      <p:ext uri="{BB962C8B-B14F-4D97-AF65-F5344CB8AC3E}">
        <p14:creationId xmlns:p14="http://schemas.microsoft.com/office/powerpoint/2010/main" val="135614719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230F7EF-A4CC-48ED-A792-4385AD65B86A}" type="slidenum">
              <a:rPr lang="en-US" smtClean="0">
                <a:solidFill>
                  <a:prstClr val="black"/>
                </a:solidFill>
              </a:rPr>
              <a:pPr/>
              <a:t>182</a:t>
            </a:fld>
            <a:endParaRPr lang="en-US">
              <a:solidFill>
                <a:prstClr val="black"/>
              </a:solidFill>
            </a:endParaRPr>
          </a:p>
        </p:txBody>
      </p:sp>
    </p:spTree>
    <p:extLst>
      <p:ext uri="{BB962C8B-B14F-4D97-AF65-F5344CB8AC3E}">
        <p14:creationId xmlns:p14="http://schemas.microsoft.com/office/powerpoint/2010/main" val="176409880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230F7EF-A4CC-48ED-A792-4385AD65B86A}" type="slidenum">
              <a:rPr lang="en-US" smtClean="0">
                <a:solidFill>
                  <a:prstClr val="black"/>
                </a:solidFill>
              </a:rPr>
              <a:pPr/>
              <a:t>183</a:t>
            </a:fld>
            <a:endParaRPr lang="en-US">
              <a:solidFill>
                <a:prstClr val="black"/>
              </a:solidFill>
            </a:endParaRPr>
          </a:p>
        </p:txBody>
      </p:sp>
    </p:spTree>
    <p:extLst>
      <p:ext uri="{BB962C8B-B14F-4D97-AF65-F5344CB8AC3E}">
        <p14:creationId xmlns:p14="http://schemas.microsoft.com/office/powerpoint/2010/main" val="58049940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230F7EF-A4CC-48ED-A792-4385AD65B86A}" type="slidenum">
              <a:rPr lang="en-US" smtClean="0">
                <a:solidFill>
                  <a:prstClr val="black"/>
                </a:solidFill>
              </a:rPr>
              <a:pPr/>
              <a:t>184</a:t>
            </a:fld>
            <a:endParaRPr lang="en-US">
              <a:solidFill>
                <a:prstClr val="black"/>
              </a:solidFill>
            </a:endParaRPr>
          </a:p>
        </p:txBody>
      </p:sp>
    </p:spTree>
    <p:extLst>
      <p:ext uri="{BB962C8B-B14F-4D97-AF65-F5344CB8AC3E}">
        <p14:creationId xmlns:p14="http://schemas.microsoft.com/office/powerpoint/2010/main" val="3264096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230F7EF-A4CC-48ED-A792-4385AD65B86A}" type="slidenum">
              <a:rPr lang="en-US" smtClean="0">
                <a:solidFill>
                  <a:prstClr val="black"/>
                </a:solidFill>
              </a:rPr>
              <a:pPr/>
              <a:t>185</a:t>
            </a:fld>
            <a:endParaRPr lang="en-US">
              <a:solidFill>
                <a:prstClr val="black"/>
              </a:solidFill>
            </a:endParaRPr>
          </a:p>
        </p:txBody>
      </p:sp>
    </p:spTree>
    <p:extLst>
      <p:ext uri="{BB962C8B-B14F-4D97-AF65-F5344CB8AC3E}">
        <p14:creationId xmlns:p14="http://schemas.microsoft.com/office/powerpoint/2010/main" val="12928583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A8CCF09-45DE-7445-B4E0-B6A1EB53069E}" type="slidenum">
              <a:rPr lang="en-US"/>
              <a:pPr/>
              <a:t>16</a:t>
            </a:fld>
            <a:endParaRPr lang="en-US"/>
          </a:p>
        </p:txBody>
      </p:sp>
      <p:sp>
        <p:nvSpPr>
          <p:cNvPr id="3573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73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0749082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 to DB2 backup, we also discuss backup</a:t>
            </a:r>
            <a:r>
              <a:rPr lang="en-US" baseline="0" dirty="0"/>
              <a:t> of MongoDB database which is known as dump in Mongo jargon. </a:t>
            </a:r>
          </a:p>
          <a:p>
            <a:r>
              <a:rPr lang="en-US" baseline="0" dirty="0"/>
              <a:t>Here, we show a typical scenario where a client application is connected with MongoDB, which pipes its output to a dumping location. A dump without compression results in a large dump size and small CPU utilization. </a:t>
            </a:r>
          </a:p>
          <a:p>
            <a:r>
              <a:rPr lang="en-US" baseline="0" dirty="0"/>
              <a:t>- However, introducing software compression via </a:t>
            </a:r>
            <a:r>
              <a:rPr lang="en-US" baseline="0" dirty="0" err="1"/>
              <a:t>gzip</a:t>
            </a:r>
            <a:r>
              <a:rPr lang="en-US" baseline="0" dirty="0"/>
              <a:t> can reduce the size of the dump. Unfortunately, the dump facility provided by MongoDB is single threaded, therefore, piping output to a single </a:t>
            </a:r>
            <a:r>
              <a:rPr lang="en-US" baseline="0" dirty="0" err="1"/>
              <a:t>gzip</a:t>
            </a:r>
            <a:r>
              <a:rPr lang="en-US" baseline="0" dirty="0"/>
              <a:t> engine is rather slow and it takes a considerably large amount to compress the dump. </a:t>
            </a:r>
          </a:p>
          <a:p>
            <a:r>
              <a:rPr lang="en-US" dirty="0"/>
              <a:t>- A better solution is to use </a:t>
            </a:r>
            <a:r>
              <a:rPr lang="en-US" dirty="0" err="1"/>
              <a:t>pigz</a:t>
            </a:r>
            <a:r>
              <a:rPr lang="en-US" baseline="0" dirty="0"/>
              <a:t> (parallel </a:t>
            </a:r>
            <a:r>
              <a:rPr lang="en-US" baseline="0" dirty="0" err="1"/>
              <a:t>gzip</a:t>
            </a:r>
            <a:r>
              <a:rPr lang="en-US" baseline="0" dirty="0"/>
              <a:t> compression) for compressing the dump. A user can identify the number of threads to use with </a:t>
            </a:r>
            <a:r>
              <a:rPr lang="en-US" baseline="0" dirty="0" err="1"/>
              <a:t>pigz</a:t>
            </a:r>
            <a:r>
              <a:rPr lang="en-US" baseline="0" dirty="0"/>
              <a:t> and therefore, increase the performance of the dump process. </a:t>
            </a:r>
          </a:p>
          <a:p>
            <a:r>
              <a:rPr lang="en-US" dirty="0"/>
              <a:t>- Introduce </a:t>
            </a:r>
            <a:r>
              <a:rPr lang="en-US" dirty="0" err="1"/>
              <a:t>zEDC</a:t>
            </a:r>
            <a:r>
              <a:rPr lang="en-US" dirty="0"/>
              <a:t> provided </a:t>
            </a:r>
            <a:r>
              <a:rPr lang="en-US" dirty="0" err="1"/>
              <a:t>gzip</a:t>
            </a:r>
            <a:r>
              <a:rPr lang="en-US" dirty="0"/>
              <a:t> can further increase the performance</a:t>
            </a:r>
            <a:r>
              <a:rPr lang="en-US" baseline="0" dirty="0"/>
              <a:t> of the dump process, because now, compressing the dump is taken care by the compression card rather than the cores, and we get the same time and core utilization advantage. </a:t>
            </a:r>
          </a:p>
          <a:p>
            <a:r>
              <a:rPr lang="en-US" baseline="0" dirty="0"/>
              <a:t>- For example, given CPU load over time, the no compression case should finish the dump process quickly with little </a:t>
            </a:r>
            <a:r>
              <a:rPr lang="en-US" baseline="0" dirty="0" err="1"/>
              <a:t>cpu</a:t>
            </a:r>
            <a:r>
              <a:rPr lang="en-US" baseline="0" dirty="0"/>
              <a:t> load. </a:t>
            </a:r>
            <a:r>
              <a:rPr lang="en-US" baseline="0" dirty="0" err="1"/>
              <a:t>Gzip</a:t>
            </a:r>
            <a:r>
              <a:rPr lang="en-US" baseline="0" dirty="0"/>
              <a:t> takes a long time to compress the dump. </a:t>
            </a:r>
            <a:r>
              <a:rPr lang="en-US" baseline="0" dirty="0" err="1"/>
              <a:t>Pigz</a:t>
            </a:r>
            <a:r>
              <a:rPr lang="en-US" baseline="0" dirty="0"/>
              <a:t> is faster but requires more </a:t>
            </a:r>
            <a:r>
              <a:rPr lang="en-US" baseline="0" dirty="0" err="1"/>
              <a:t>cpu</a:t>
            </a:r>
            <a:r>
              <a:rPr lang="en-US" baseline="0" dirty="0"/>
              <a:t> utilization. The best is to use </a:t>
            </a:r>
            <a:r>
              <a:rPr lang="en-US" baseline="0" dirty="0" err="1"/>
              <a:t>zEDC</a:t>
            </a:r>
            <a:r>
              <a:rPr lang="en-US" baseline="0" dirty="0"/>
              <a:t> in such a scenario, which results in low </a:t>
            </a:r>
            <a:r>
              <a:rPr lang="en-US" baseline="0" dirty="0" err="1"/>
              <a:t>cpu</a:t>
            </a:r>
            <a:r>
              <a:rPr lang="en-US" baseline="0" dirty="0"/>
              <a:t> overhead and quick processing. </a:t>
            </a:r>
            <a:endParaRPr lang="en-US" dirty="0"/>
          </a:p>
        </p:txBody>
      </p:sp>
      <p:sp>
        <p:nvSpPr>
          <p:cNvPr id="4" name="Slide Number Placeholder 3"/>
          <p:cNvSpPr>
            <a:spLocks noGrp="1"/>
          </p:cNvSpPr>
          <p:nvPr>
            <p:ph type="sldNum" sz="quarter" idx="10"/>
          </p:nvPr>
        </p:nvSpPr>
        <p:spPr/>
        <p:txBody>
          <a:bodyPr/>
          <a:lstStyle/>
          <a:p>
            <a:pPr>
              <a:defRPr/>
            </a:pPr>
            <a:fld id="{EC421F4F-B602-4418-ADD3-4F09759462C9}" type="slidenum">
              <a:rPr lang="en-US" altLang="en-US" smtClean="0"/>
              <a:pPr>
                <a:defRPr/>
              </a:pPr>
              <a:t>186</a:t>
            </a:fld>
            <a:endParaRPr lang="en-US" altLang="en-US"/>
          </a:p>
        </p:txBody>
      </p:sp>
    </p:spTree>
    <p:extLst>
      <p:ext uri="{BB962C8B-B14F-4D97-AF65-F5344CB8AC3E}">
        <p14:creationId xmlns:p14="http://schemas.microsoft.com/office/powerpoint/2010/main" val="153910589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 to DB2,</a:t>
            </a:r>
            <a:r>
              <a:rPr lang="en-US" baseline="0" dirty="0"/>
              <a:t> MongoDB also provides multiple options to the users. For example, use the </a:t>
            </a:r>
            <a:r>
              <a:rPr lang="en-US" baseline="0" dirty="0" err="1"/>
              <a:t>intenral</a:t>
            </a:r>
            <a:r>
              <a:rPr lang="en-US" baseline="0" dirty="0"/>
              <a:t> </a:t>
            </a:r>
            <a:r>
              <a:rPr lang="en-US" baseline="0" dirty="0" err="1"/>
              <a:t>gzip</a:t>
            </a:r>
            <a:r>
              <a:rPr lang="en-US" baseline="0" dirty="0"/>
              <a:t> option to compress the dump via the </a:t>
            </a:r>
            <a:r>
              <a:rPr lang="en-US" baseline="0" dirty="0" err="1"/>
              <a:t>gzip</a:t>
            </a:r>
            <a:r>
              <a:rPr lang="en-US" baseline="0" dirty="0"/>
              <a:t> tool. As previously discussed, this will be a single threaded operation and will take a considerably longer time. A better option is to pipe to </a:t>
            </a:r>
            <a:r>
              <a:rPr lang="en-US" baseline="0" dirty="0" err="1"/>
              <a:t>gzip</a:t>
            </a:r>
            <a:r>
              <a:rPr lang="en-US" baseline="0" dirty="0"/>
              <a:t> or </a:t>
            </a:r>
            <a:r>
              <a:rPr lang="en-US" baseline="0" dirty="0" err="1"/>
              <a:t>pigz</a:t>
            </a:r>
            <a:r>
              <a:rPr lang="en-US" baseline="0" dirty="0"/>
              <a:t> tool. Moreover, for </a:t>
            </a:r>
            <a:r>
              <a:rPr lang="en-US" baseline="0" dirty="0" err="1"/>
              <a:t>zEDC</a:t>
            </a:r>
            <a:r>
              <a:rPr lang="en-US" baseline="0" dirty="0"/>
              <a:t> compression, one can pipe the dump to the </a:t>
            </a:r>
            <a:r>
              <a:rPr lang="en-US" baseline="0" dirty="0" err="1"/>
              <a:t>gzip</a:t>
            </a:r>
            <a:r>
              <a:rPr lang="en-US" baseline="0" dirty="0"/>
              <a:t> provided by the </a:t>
            </a:r>
            <a:r>
              <a:rPr lang="en-US" baseline="0" dirty="0" err="1"/>
              <a:t>zEDC</a:t>
            </a:r>
            <a:r>
              <a:rPr lang="en-US" baseline="0" dirty="0"/>
              <a:t> card. </a:t>
            </a:r>
          </a:p>
          <a:p>
            <a:r>
              <a:rPr lang="en-US" baseline="0" dirty="0"/>
              <a:t>Additionally, we need to use the archive option for piping to work. </a:t>
            </a:r>
          </a:p>
          <a:p>
            <a:r>
              <a:rPr lang="en-US" baseline="0" dirty="0"/>
              <a:t>MongoDB commands using software and hardware compression are shown in action here. As seen, for the software case, we pipe the output to the </a:t>
            </a:r>
            <a:r>
              <a:rPr lang="en-US" baseline="0" dirty="0" err="1"/>
              <a:t>pigz</a:t>
            </a:r>
            <a:r>
              <a:rPr lang="en-US" baseline="0" dirty="0"/>
              <a:t> engine with configurable number of </a:t>
            </a:r>
            <a:r>
              <a:rPr lang="en-US" baseline="0" dirty="0" err="1"/>
              <a:t>pigz</a:t>
            </a:r>
            <a:r>
              <a:rPr lang="en-US" baseline="0" dirty="0"/>
              <a:t> threads. </a:t>
            </a:r>
          </a:p>
          <a:p>
            <a:r>
              <a:rPr lang="en-US" baseline="0" dirty="0"/>
              <a:t>For the hardware compression case, the output is piped to the </a:t>
            </a:r>
            <a:r>
              <a:rPr lang="en-US" baseline="0" dirty="0" err="1"/>
              <a:t>gzip</a:t>
            </a:r>
            <a:r>
              <a:rPr lang="en-US" baseline="0" dirty="0"/>
              <a:t> utility provided by the </a:t>
            </a:r>
            <a:r>
              <a:rPr lang="en-US" baseline="0" dirty="0" err="1"/>
              <a:t>zEDC</a:t>
            </a:r>
            <a:r>
              <a:rPr lang="en-US" baseline="0" dirty="0"/>
              <a:t> card. </a:t>
            </a:r>
            <a:endParaRPr lang="en-US" dirty="0"/>
          </a:p>
        </p:txBody>
      </p:sp>
      <p:sp>
        <p:nvSpPr>
          <p:cNvPr id="4" name="Slide Number Placeholder 3"/>
          <p:cNvSpPr>
            <a:spLocks noGrp="1"/>
          </p:cNvSpPr>
          <p:nvPr>
            <p:ph type="sldNum" sz="quarter" idx="10"/>
          </p:nvPr>
        </p:nvSpPr>
        <p:spPr/>
        <p:txBody>
          <a:bodyPr/>
          <a:lstStyle/>
          <a:p>
            <a:pPr>
              <a:defRPr/>
            </a:pPr>
            <a:fld id="{EC421F4F-B602-4418-ADD3-4F09759462C9}" type="slidenum">
              <a:rPr lang="en-US" altLang="en-US" smtClean="0"/>
              <a:pPr>
                <a:defRPr/>
              </a:pPr>
              <a:t>187</a:t>
            </a:fld>
            <a:endParaRPr lang="en-US" altLang="en-US"/>
          </a:p>
        </p:txBody>
      </p:sp>
    </p:spTree>
    <p:extLst>
      <p:ext uri="{BB962C8B-B14F-4D97-AF65-F5344CB8AC3E}">
        <p14:creationId xmlns:p14="http://schemas.microsoft.com/office/powerpoint/2010/main" val="87935985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the MongoDB backup and restore experiment</a:t>
            </a:r>
            <a:r>
              <a:rPr lang="en-US" baseline="0" dirty="0"/>
              <a:t> performed here, we use the following system and database configuration. Again, a single LPAR of </a:t>
            </a:r>
            <a:r>
              <a:rPr lang="en-US" baseline="0" dirty="0" err="1"/>
              <a:t>LinuxONE</a:t>
            </a:r>
            <a:r>
              <a:rPr lang="en-US" baseline="0" dirty="0"/>
              <a:t> is compared against x86 platform with 83 GB database. </a:t>
            </a:r>
            <a:endParaRPr lang="en-US" dirty="0"/>
          </a:p>
        </p:txBody>
      </p:sp>
      <p:sp>
        <p:nvSpPr>
          <p:cNvPr id="4" name="Slide Number Placeholder 3"/>
          <p:cNvSpPr>
            <a:spLocks noGrp="1"/>
          </p:cNvSpPr>
          <p:nvPr>
            <p:ph type="sldNum" sz="quarter" idx="10"/>
          </p:nvPr>
        </p:nvSpPr>
        <p:spPr/>
        <p:txBody>
          <a:bodyPr/>
          <a:lstStyle/>
          <a:p>
            <a:pPr>
              <a:defRPr/>
            </a:pPr>
            <a:fld id="{EC421F4F-B602-4418-ADD3-4F09759462C9}" type="slidenum">
              <a:rPr lang="en-US" altLang="en-US" smtClean="0"/>
              <a:pPr>
                <a:defRPr/>
              </a:pPr>
              <a:t>188</a:t>
            </a:fld>
            <a:endParaRPr lang="en-US" altLang="en-US"/>
          </a:p>
        </p:txBody>
      </p:sp>
    </p:spTree>
    <p:extLst>
      <p:ext uri="{BB962C8B-B14F-4D97-AF65-F5344CB8AC3E}">
        <p14:creationId xmlns:p14="http://schemas.microsoft.com/office/powerpoint/2010/main" val="151012929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shown by this chart,</a:t>
            </a:r>
            <a:r>
              <a:rPr lang="en-US" baseline="0" dirty="0"/>
              <a:t> </a:t>
            </a:r>
            <a:r>
              <a:rPr lang="en-US" dirty="0"/>
              <a:t>MongoDB dump</a:t>
            </a:r>
            <a:r>
              <a:rPr lang="en-US" baseline="0" dirty="0"/>
              <a:t> on </a:t>
            </a:r>
            <a:r>
              <a:rPr lang="en-US" baseline="0" dirty="0" err="1"/>
              <a:t>LinuxONE</a:t>
            </a:r>
            <a:r>
              <a:rPr lang="en-US" baseline="0" dirty="0"/>
              <a:t> on </a:t>
            </a:r>
            <a:r>
              <a:rPr lang="en-US" baseline="0" dirty="0" err="1"/>
              <a:t>zEDC</a:t>
            </a:r>
            <a:r>
              <a:rPr lang="en-US" baseline="0" dirty="0"/>
              <a:t> results in up to 3.8x time savings compared to the alternative x86 platform. On this chart, x-axis is the number of cores used for the database and y-axis shows the time consumed in generating the compression dump. Again, in this case, we can reduce the size of the maintenance window if </a:t>
            </a:r>
            <a:r>
              <a:rPr lang="en-US" baseline="0" dirty="0" err="1"/>
              <a:t>zEDC</a:t>
            </a:r>
            <a:r>
              <a:rPr lang="en-US" baseline="0" dirty="0"/>
              <a:t> card is utilized. </a:t>
            </a:r>
            <a:endParaRPr lang="en-US" dirty="0"/>
          </a:p>
        </p:txBody>
      </p:sp>
      <p:sp>
        <p:nvSpPr>
          <p:cNvPr id="4" name="Slide Number Placeholder 3"/>
          <p:cNvSpPr>
            <a:spLocks noGrp="1"/>
          </p:cNvSpPr>
          <p:nvPr>
            <p:ph type="sldNum" sz="quarter" idx="10"/>
          </p:nvPr>
        </p:nvSpPr>
        <p:spPr/>
        <p:txBody>
          <a:bodyPr/>
          <a:lstStyle/>
          <a:p>
            <a:pPr>
              <a:defRPr/>
            </a:pPr>
            <a:fld id="{EC421F4F-B602-4418-ADD3-4F09759462C9}" type="slidenum">
              <a:rPr lang="en-US" altLang="en-US" smtClean="0"/>
              <a:pPr>
                <a:defRPr/>
              </a:pPr>
              <a:t>189</a:t>
            </a:fld>
            <a:endParaRPr lang="en-US" altLang="en-US"/>
          </a:p>
        </p:txBody>
      </p:sp>
    </p:spTree>
    <p:extLst>
      <p:ext uri="{BB962C8B-B14F-4D97-AF65-F5344CB8AC3E}">
        <p14:creationId xmlns:p14="http://schemas.microsoft.com/office/powerpoint/2010/main" val="188954000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the MongoDB restore</a:t>
            </a:r>
            <a:r>
              <a:rPr lang="en-US" baseline="0" dirty="0"/>
              <a:t> process, </a:t>
            </a:r>
            <a:r>
              <a:rPr lang="en-US" baseline="0" dirty="0" err="1"/>
              <a:t>LinuxONE</a:t>
            </a:r>
            <a:r>
              <a:rPr lang="en-US" baseline="0" dirty="0"/>
              <a:t> with </a:t>
            </a:r>
            <a:r>
              <a:rPr lang="en-US" baseline="0" dirty="0" err="1"/>
              <a:t>zEDC</a:t>
            </a:r>
            <a:r>
              <a:rPr lang="en-US" baseline="0" dirty="0"/>
              <a:t> only achieves up to 18% better performance and almost the same utilization as the alternative x86 platform. This is due to the fact that in the restore scenario, MongoDB itself becomes the bottleneck and thus the impact of using the </a:t>
            </a:r>
            <a:r>
              <a:rPr lang="en-US" baseline="0" dirty="0" err="1"/>
              <a:t>zEDC</a:t>
            </a:r>
            <a:r>
              <a:rPr lang="en-US" baseline="0" dirty="0"/>
              <a:t> card is not prominent. That is, decompression is waiting upon the restore process to generate data. </a:t>
            </a:r>
            <a:endParaRPr lang="en-US" dirty="0"/>
          </a:p>
        </p:txBody>
      </p:sp>
      <p:sp>
        <p:nvSpPr>
          <p:cNvPr id="4" name="Slide Number Placeholder 3"/>
          <p:cNvSpPr>
            <a:spLocks noGrp="1"/>
          </p:cNvSpPr>
          <p:nvPr>
            <p:ph type="sldNum" sz="quarter" idx="10"/>
          </p:nvPr>
        </p:nvSpPr>
        <p:spPr/>
        <p:txBody>
          <a:bodyPr/>
          <a:lstStyle/>
          <a:p>
            <a:pPr>
              <a:defRPr/>
            </a:pPr>
            <a:fld id="{EC421F4F-B602-4418-ADD3-4F09759462C9}" type="slidenum">
              <a:rPr lang="en-US" altLang="en-US" smtClean="0"/>
              <a:pPr>
                <a:defRPr/>
              </a:pPr>
              <a:t>190</a:t>
            </a:fld>
            <a:endParaRPr lang="en-US" altLang="en-US"/>
          </a:p>
        </p:txBody>
      </p:sp>
    </p:spTree>
    <p:extLst>
      <p:ext uri="{BB962C8B-B14F-4D97-AF65-F5344CB8AC3E}">
        <p14:creationId xmlns:p14="http://schemas.microsoft.com/office/powerpoint/2010/main" val="214161043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a:t>
            </a:r>
            <a:r>
              <a:rPr lang="en-US" dirty="0" err="1"/>
              <a:t>sharded</a:t>
            </a:r>
            <a:r>
              <a:rPr lang="en-US" dirty="0"/>
              <a:t>/multi-node</a:t>
            </a:r>
            <a:r>
              <a:rPr lang="en-US" baseline="0" dirty="0"/>
              <a:t> or clustered databases, the database dump scenario is a little bit different. Before we discuss how, let us briefly discuss what </a:t>
            </a:r>
            <a:r>
              <a:rPr lang="en-US" baseline="0" dirty="0" err="1"/>
              <a:t>sharding</a:t>
            </a:r>
            <a:r>
              <a:rPr lang="en-US" baseline="0" dirty="0"/>
              <a:t> and replication is. </a:t>
            </a:r>
            <a:r>
              <a:rPr lang="en-US" baseline="0" dirty="0" err="1"/>
              <a:t>Sharding</a:t>
            </a:r>
            <a:r>
              <a:rPr lang="en-US" baseline="0" dirty="0"/>
              <a:t> is a process by which a large database is divided into small chunks and these chunks are distributed over to different machines.</a:t>
            </a:r>
          </a:p>
          <a:p>
            <a:r>
              <a:rPr lang="en-US" baseline="0" dirty="0"/>
              <a:t>Replication involves copying the DB record or a row to another location, to ensure reliability, </a:t>
            </a:r>
            <a:r>
              <a:rPr lang="en-US" baseline="0" dirty="0" smtClean="0"/>
              <a:t>high-availability </a:t>
            </a:r>
            <a:r>
              <a:rPr lang="en-US" baseline="0" dirty="0"/>
              <a:t>and fault-tolerance. </a:t>
            </a:r>
          </a:p>
          <a:p>
            <a:r>
              <a:rPr lang="en-US" dirty="0" smtClean="0"/>
              <a:t>- </a:t>
            </a:r>
            <a:r>
              <a:rPr lang="en-US" dirty="0"/>
              <a:t>An example</a:t>
            </a:r>
            <a:r>
              <a:rPr lang="en-US" baseline="0" dirty="0"/>
              <a:t> </a:t>
            </a:r>
            <a:r>
              <a:rPr lang="en-US" baseline="0" dirty="0" err="1"/>
              <a:t>sharded</a:t>
            </a:r>
            <a:r>
              <a:rPr lang="en-US" baseline="0" dirty="0"/>
              <a:t> MongoDB setup is shown in this figure. We have four separate physical servers, each holding a chunk of data of the database, while its replica is maintained in the adjacent right server. </a:t>
            </a:r>
          </a:p>
          <a:p>
            <a:r>
              <a:rPr lang="en-US" baseline="0" dirty="0"/>
              <a:t>- For dump purposes, recommended way is that one needs to lock the replica-sets and start taking the dump of the replicas. Also, note that </a:t>
            </a:r>
            <a:r>
              <a:rPr lang="en-US" baseline="0" dirty="0" smtClean="0"/>
              <a:t>all </a:t>
            </a:r>
            <a:r>
              <a:rPr lang="en-US" baseline="0" dirty="0"/>
              <a:t>these 4 separate physical servers can be replaced with 4 LPARs.</a:t>
            </a:r>
          </a:p>
        </p:txBody>
      </p:sp>
      <p:sp>
        <p:nvSpPr>
          <p:cNvPr id="4" name="Slide Number Placeholder 3"/>
          <p:cNvSpPr>
            <a:spLocks noGrp="1"/>
          </p:cNvSpPr>
          <p:nvPr>
            <p:ph type="sldNum" sz="quarter" idx="10"/>
          </p:nvPr>
        </p:nvSpPr>
        <p:spPr/>
        <p:txBody>
          <a:bodyPr/>
          <a:lstStyle/>
          <a:p>
            <a:pPr>
              <a:defRPr/>
            </a:pPr>
            <a:fld id="{EC421F4F-B602-4418-ADD3-4F09759462C9}" type="slidenum">
              <a:rPr lang="en-US" altLang="en-US" smtClean="0"/>
              <a:pPr>
                <a:defRPr/>
              </a:pPr>
              <a:t>191</a:t>
            </a:fld>
            <a:endParaRPr lang="en-US" altLang="en-US"/>
          </a:p>
        </p:txBody>
      </p:sp>
    </p:spTree>
    <p:extLst>
      <p:ext uri="{BB962C8B-B14F-4D97-AF65-F5344CB8AC3E}">
        <p14:creationId xmlns:p14="http://schemas.microsoft.com/office/powerpoint/2010/main" val="56983817"/>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a:t>
            </a:r>
            <a:r>
              <a:rPr lang="en-US" baseline="0" dirty="0"/>
              <a:t> system and MongoDB configuration for the 4 shards scenario explained in the figure before is given in this table. On </a:t>
            </a:r>
            <a:r>
              <a:rPr lang="en-US" baseline="0" dirty="0" err="1"/>
              <a:t>LinuxONE</a:t>
            </a:r>
            <a:r>
              <a:rPr lang="en-US" baseline="0" dirty="0"/>
              <a:t>, we use 4 LPARs, all of them sharing a single </a:t>
            </a:r>
            <a:r>
              <a:rPr lang="en-US" baseline="0" dirty="0" err="1"/>
              <a:t>zEDC</a:t>
            </a:r>
            <a:r>
              <a:rPr lang="en-US" baseline="0" dirty="0"/>
              <a:t> card. On the other hand, we use 4 different servers for alternative x86 platform. A database of size 400 GB is used, with a shard of 100 GB per server. </a:t>
            </a:r>
            <a:endParaRPr lang="en-US" dirty="0"/>
          </a:p>
        </p:txBody>
      </p:sp>
      <p:sp>
        <p:nvSpPr>
          <p:cNvPr id="4" name="Slide Number Placeholder 3"/>
          <p:cNvSpPr>
            <a:spLocks noGrp="1"/>
          </p:cNvSpPr>
          <p:nvPr>
            <p:ph type="sldNum" sz="quarter" idx="10"/>
          </p:nvPr>
        </p:nvSpPr>
        <p:spPr/>
        <p:txBody>
          <a:bodyPr/>
          <a:lstStyle/>
          <a:p>
            <a:pPr>
              <a:defRPr/>
            </a:pPr>
            <a:fld id="{EC421F4F-B602-4418-ADD3-4F09759462C9}" type="slidenum">
              <a:rPr lang="en-US" altLang="en-US" smtClean="0"/>
              <a:pPr>
                <a:defRPr/>
              </a:pPr>
              <a:t>192</a:t>
            </a:fld>
            <a:endParaRPr lang="en-US" altLang="en-US"/>
          </a:p>
        </p:txBody>
      </p:sp>
    </p:spTree>
    <p:extLst>
      <p:ext uri="{BB962C8B-B14F-4D97-AF65-F5344CB8AC3E}">
        <p14:creationId xmlns:p14="http://schemas.microsoft.com/office/powerpoint/2010/main" val="53286575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Such a dump scenario results in about 1.7x faster MongoDB</a:t>
            </a:r>
            <a:r>
              <a:rPr lang="en-US" baseline="0" dirty="0"/>
              <a:t> dump on the 4 LPARs when </a:t>
            </a:r>
            <a:r>
              <a:rPr lang="en-US" baseline="0" dirty="0" err="1"/>
              <a:t>zEDC</a:t>
            </a:r>
            <a:r>
              <a:rPr lang="en-US" baseline="0" dirty="0"/>
              <a:t> card is used, compared to the alternative x86 platforms. In this chart, y-axis is the time and thus, lower is better. </a:t>
            </a:r>
          </a:p>
          <a:p>
            <a:endParaRPr lang="en-US" dirty="0"/>
          </a:p>
          <a:p>
            <a:r>
              <a:rPr lang="en-US" dirty="0"/>
              <a:t>Say that CPU utilization was only 16% which is equivalent</a:t>
            </a:r>
            <a:r>
              <a:rPr lang="en-US" baseline="0" dirty="0"/>
              <a:t> to the CPU cycles of a 2 core machine</a:t>
            </a:r>
            <a:r>
              <a:rPr lang="en-US" dirty="0"/>
              <a:t>.</a:t>
            </a:r>
            <a:r>
              <a:rPr lang="en-US" baseline="0" dirty="0"/>
              <a:t> Check this numbers. </a:t>
            </a:r>
            <a:endParaRPr lang="en-US" dirty="0"/>
          </a:p>
        </p:txBody>
      </p:sp>
      <p:sp>
        <p:nvSpPr>
          <p:cNvPr id="4" name="Slide Number Placeholder 3"/>
          <p:cNvSpPr>
            <a:spLocks noGrp="1"/>
          </p:cNvSpPr>
          <p:nvPr>
            <p:ph type="sldNum" sz="quarter" idx="10"/>
          </p:nvPr>
        </p:nvSpPr>
        <p:spPr/>
        <p:txBody>
          <a:bodyPr/>
          <a:lstStyle/>
          <a:p>
            <a:pPr>
              <a:defRPr/>
            </a:pPr>
            <a:fld id="{EC421F4F-B602-4418-ADD3-4F09759462C9}" type="slidenum">
              <a:rPr lang="en-US" altLang="en-US" smtClean="0"/>
              <a:pPr>
                <a:defRPr/>
              </a:pPr>
              <a:t>193</a:t>
            </a:fld>
            <a:endParaRPr lang="en-US" altLang="en-US"/>
          </a:p>
        </p:txBody>
      </p:sp>
    </p:spTree>
    <p:extLst>
      <p:ext uri="{BB962C8B-B14F-4D97-AF65-F5344CB8AC3E}">
        <p14:creationId xmlns:p14="http://schemas.microsoft.com/office/powerpoint/2010/main" val="39632174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Slide Image Placeholder 1"/>
          <p:cNvSpPr>
            <a:spLocks noGrp="1" noRot="1" noChangeAspect="1" noTextEdit="1"/>
          </p:cNvSpPr>
          <p:nvPr>
            <p:ph type="sldImg"/>
          </p:nvPr>
        </p:nvSpPr>
        <p:spPr>
          <a:ln/>
        </p:spPr>
      </p:sp>
      <p:sp>
        <p:nvSpPr>
          <p:cNvPr id="81922"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en-US" altLang="en-US">
              <a:ea typeface="MS PGothic" charset="-128"/>
            </a:endParaRPr>
          </a:p>
        </p:txBody>
      </p:sp>
      <p:sp>
        <p:nvSpPr>
          <p:cNvPr id="81923"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fld id="{D6555256-D838-0249-9FEF-180738CB0E32}" type="slidenum">
              <a:rPr lang="en-US" altLang="en-US" sz="1200" b="0">
                <a:solidFill>
                  <a:srgbClr val="000000"/>
                </a:solidFill>
              </a:rPr>
              <a:pPr/>
              <a:t>194</a:t>
            </a:fld>
            <a:endParaRPr lang="en-US" altLang="en-US" sz="1200" b="0">
              <a:solidFill>
                <a:srgbClr val="000000"/>
              </a:solidFill>
            </a:endParaRPr>
          </a:p>
        </p:txBody>
      </p:sp>
    </p:spTree>
    <p:extLst>
      <p:ext uri="{BB962C8B-B14F-4D97-AF65-F5344CB8AC3E}">
        <p14:creationId xmlns:p14="http://schemas.microsoft.com/office/powerpoint/2010/main" val="191291838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Slide Image Placeholder 1"/>
          <p:cNvSpPr>
            <a:spLocks noGrp="1" noRot="1" noChangeAspect="1" noTextEdit="1"/>
          </p:cNvSpPr>
          <p:nvPr>
            <p:ph type="sldImg"/>
          </p:nvPr>
        </p:nvSpPr>
        <p:spPr>
          <a:ln/>
        </p:spPr>
      </p:sp>
      <p:sp>
        <p:nvSpPr>
          <p:cNvPr id="83970"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en-US" altLang="en-US">
              <a:ea typeface="MS PGothic" charset="-128"/>
            </a:endParaRPr>
          </a:p>
        </p:txBody>
      </p:sp>
      <p:sp>
        <p:nvSpPr>
          <p:cNvPr id="83971"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fld id="{3E2530B8-9B3D-E347-9983-7F119FEA272A}" type="slidenum">
              <a:rPr lang="en-US" altLang="en-US" sz="1200" b="0">
                <a:solidFill>
                  <a:srgbClr val="000000"/>
                </a:solidFill>
              </a:rPr>
              <a:pPr/>
              <a:t>195</a:t>
            </a:fld>
            <a:endParaRPr lang="en-US" altLang="en-US" sz="1200" b="0">
              <a:solidFill>
                <a:srgbClr val="000000"/>
              </a:solidFill>
            </a:endParaRPr>
          </a:p>
        </p:txBody>
      </p:sp>
    </p:spTree>
    <p:extLst>
      <p:ext uri="{BB962C8B-B14F-4D97-AF65-F5344CB8AC3E}">
        <p14:creationId xmlns:p14="http://schemas.microsoft.com/office/powerpoint/2010/main" val="5611325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5DB600C-159D-0F43-ABFA-4BE184482B9C}" type="slidenum">
              <a:rPr lang="en-US"/>
              <a:pPr/>
              <a:t>17</a:t>
            </a:fld>
            <a:endParaRPr lang="en-US"/>
          </a:p>
        </p:txBody>
      </p:sp>
      <p:sp>
        <p:nvSpPr>
          <p:cNvPr id="3594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942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5768072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D6FC890-D59A-CF47-A15B-7FE938D280A7}" type="slidenum">
              <a:rPr lang="en-US" smtClean="0"/>
              <a:pPr/>
              <a:t>196</a:t>
            </a:fld>
            <a:endParaRPr lang="en-US"/>
          </a:p>
        </p:txBody>
      </p:sp>
    </p:spTree>
    <p:extLst>
      <p:ext uri="{BB962C8B-B14F-4D97-AF65-F5344CB8AC3E}">
        <p14:creationId xmlns:p14="http://schemas.microsoft.com/office/powerpoint/2010/main" val="95814372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1945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dirty="0">
                <a:latin typeface="Calibri" charset="0"/>
              </a:rPr>
              <a:t>NOTES</a:t>
            </a:r>
          </a:p>
          <a:p>
            <a:pPr eaLnBrk="1" hangingPunct="1"/>
            <a:endParaRPr lang="en-US" dirty="0">
              <a:latin typeface="Calibri" charset="0"/>
            </a:endParaRPr>
          </a:p>
          <a:p>
            <a:pPr marL="171450" indent="-171450" eaLnBrk="1" hangingPunct="1">
              <a:buFont typeface="Arial"/>
              <a:buChar char="•"/>
            </a:pPr>
            <a:r>
              <a:rPr lang="en-US" dirty="0">
                <a:latin typeface="Calibri" charset="0"/>
              </a:rPr>
              <a:t>Here is our topology.</a:t>
            </a:r>
          </a:p>
          <a:p>
            <a:pPr marL="171450" indent="-171450" eaLnBrk="1" hangingPunct="1">
              <a:buFont typeface="Arial"/>
              <a:buChar char="•"/>
            </a:pPr>
            <a:r>
              <a:rPr lang="en-US" dirty="0">
                <a:latin typeface="Calibri" charset="0"/>
              </a:rPr>
              <a:t>Note the No Hop Configuration on the left to the One Hop Configuration on the right. </a:t>
            </a:r>
          </a:p>
        </p:txBody>
      </p:sp>
      <p:sp>
        <p:nvSpPr>
          <p:cNvPr id="1945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alibri" charset="0"/>
                <a:ea typeface="ＭＳ Ｐゴシック" charset="0"/>
                <a:cs typeface="ＭＳ Ｐゴシック" charset="0"/>
              </a:defRPr>
            </a:lvl1pPr>
            <a:lvl2pPr marL="742950" indent="-285750">
              <a:defRPr sz="2400">
                <a:solidFill>
                  <a:schemeClr val="tx1"/>
                </a:solidFill>
                <a:latin typeface="Calibri" charset="0"/>
                <a:ea typeface="ＭＳ Ｐゴシック" charset="0"/>
              </a:defRPr>
            </a:lvl2pPr>
            <a:lvl3pPr marL="1143000" indent="-228600">
              <a:defRPr sz="2400">
                <a:solidFill>
                  <a:schemeClr val="tx1"/>
                </a:solidFill>
                <a:latin typeface="Calibri" charset="0"/>
                <a:ea typeface="ＭＳ Ｐゴシック" charset="0"/>
              </a:defRPr>
            </a:lvl3pPr>
            <a:lvl4pPr marL="1600200" indent="-228600">
              <a:defRPr sz="2400">
                <a:solidFill>
                  <a:schemeClr val="tx1"/>
                </a:solidFill>
                <a:latin typeface="Calibri" charset="0"/>
                <a:ea typeface="ＭＳ Ｐゴシック" charset="0"/>
              </a:defRPr>
            </a:lvl4pPr>
            <a:lvl5pPr marL="2057400" indent="-22860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fld id="{8378464A-E4D8-604C-8635-2486FD97D6D0}" type="slidenum">
              <a:rPr lang="en-US" sz="1200"/>
              <a:pPr/>
              <a:t>197</a:t>
            </a:fld>
            <a:endParaRPr lang="en-US" sz="1200"/>
          </a:p>
        </p:txBody>
      </p:sp>
    </p:spTree>
    <p:extLst>
      <p:ext uri="{BB962C8B-B14F-4D97-AF65-F5344CB8AC3E}">
        <p14:creationId xmlns:p14="http://schemas.microsoft.com/office/powerpoint/2010/main" val="196524984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21506"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dirty="0">
                <a:latin typeface="Calibri" charset="0"/>
              </a:rPr>
              <a:t>NOTES</a:t>
            </a:r>
          </a:p>
          <a:p>
            <a:pPr eaLnBrk="1" hangingPunct="1"/>
            <a:endParaRPr lang="en-US" dirty="0">
              <a:latin typeface="Calibri" charset="0"/>
            </a:endParaRPr>
          </a:p>
          <a:p>
            <a:pPr marL="171450" indent="-171450" eaLnBrk="1" hangingPunct="1">
              <a:buFont typeface="Arial"/>
              <a:buChar char="•"/>
            </a:pPr>
            <a:r>
              <a:rPr lang="en-US" dirty="0">
                <a:latin typeface="Calibri" charset="0"/>
              </a:rPr>
              <a:t>Conditions that allows us to controlled our testing. </a:t>
            </a:r>
          </a:p>
          <a:p>
            <a:pPr marL="171450" indent="-171450" eaLnBrk="1" hangingPunct="1">
              <a:buFont typeface="Arial"/>
              <a:buChar char="•"/>
            </a:pPr>
            <a:r>
              <a:rPr lang="en-US" dirty="0">
                <a:latin typeface="Calibri" charset="0"/>
              </a:rPr>
              <a:t>Note, we used the same number of driver instances.  This ensured our comparisons were consistent and avoided swapping of drivers by OS. </a:t>
            </a:r>
            <a:endParaRPr lang="en-US" dirty="0" smtClean="0">
              <a:latin typeface="Calibri" charset="0"/>
            </a:endParaRPr>
          </a:p>
          <a:p>
            <a:pPr marL="171450" indent="-171450" eaLnBrk="1" hangingPunct="1">
              <a:buFont typeface="Arial"/>
              <a:buChar char="•"/>
            </a:pPr>
            <a:r>
              <a:rPr lang="en-US" dirty="0" smtClean="0">
                <a:ea typeface="+mn-ea"/>
                <a:cs typeface="+mn-cs"/>
              </a:rPr>
              <a:t>Adjusting the delay factor allows you to achieve a desired message rate for a given number of driver instances</a:t>
            </a:r>
            <a:endParaRPr lang="en-US" dirty="0">
              <a:latin typeface="Calibri" charset="0"/>
            </a:endParaRPr>
          </a:p>
        </p:txBody>
      </p:sp>
      <p:sp>
        <p:nvSpPr>
          <p:cNvPr id="21507"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alibri" charset="0"/>
                <a:ea typeface="ＭＳ Ｐゴシック" charset="0"/>
                <a:cs typeface="ＭＳ Ｐゴシック" charset="0"/>
              </a:defRPr>
            </a:lvl1pPr>
            <a:lvl2pPr marL="742950" indent="-285750">
              <a:defRPr sz="2400">
                <a:solidFill>
                  <a:schemeClr val="tx1"/>
                </a:solidFill>
                <a:latin typeface="Calibri" charset="0"/>
                <a:ea typeface="ＭＳ Ｐゴシック" charset="0"/>
              </a:defRPr>
            </a:lvl2pPr>
            <a:lvl3pPr marL="1143000" indent="-228600">
              <a:defRPr sz="2400">
                <a:solidFill>
                  <a:schemeClr val="tx1"/>
                </a:solidFill>
                <a:latin typeface="Calibri" charset="0"/>
                <a:ea typeface="ＭＳ Ｐゴシック" charset="0"/>
              </a:defRPr>
            </a:lvl3pPr>
            <a:lvl4pPr marL="1600200" indent="-228600">
              <a:defRPr sz="2400">
                <a:solidFill>
                  <a:schemeClr val="tx1"/>
                </a:solidFill>
                <a:latin typeface="Calibri" charset="0"/>
                <a:ea typeface="ＭＳ Ｐゴシック" charset="0"/>
              </a:defRPr>
            </a:lvl4pPr>
            <a:lvl5pPr marL="2057400" indent="-22860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fld id="{602DBCB7-094C-6947-BC24-4182E16FB354}" type="slidenum">
              <a:rPr lang="en-US" sz="1200"/>
              <a:pPr/>
              <a:t>198</a:t>
            </a:fld>
            <a:endParaRPr lang="en-US" sz="1200"/>
          </a:p>
        </p:txBody>
      </p:sp>
    </p:spTree>
    <p:extLst>
      <p:ext uri="{BB962C8B-B14F-4D97-AF65-F5344CB8AC3E}">
        <p14:creationId xmlns:p14="http://schemas.microsoft.com/office/powerpoint/2010/main" val="106713770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2560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dirty="0">
                <a:latin typeface="Calibri" charset="0"/>
              </a:rPr>
              <a:t>NOTES</a:t>
            </a:r>
          </a:p>
          <a:p>
            <a:pPr eaLnBrk="1" hangingPunct="1"/>
            <a:endParaRPr lang="en-US" dirty="0">
              <a:latin typeface="Calibri" charset="0"/>
            </a:endParaRPr>
          </a:p>
          <a:p>
            <a:pPr marL="171450" indent="-171450" eaLnBrk="1" hangingPunct="1">
              <a:buFont typeface="Arial"/>
              <a:buChar char="•"/>
            </a:pPr>
            <a:r>
              <a:rPr lang="en-US" dirty="0">
                <a:latin typeface="Calibri" charset="0"/>
              </a:rPr>
              <a:t>The RTT is the round trip time from the application perspective.</a:t>
            </a:r>
          </a:p>
          <a:p>
            <a:pPr marL="171450" indent="-171450" eaLnBrk="1" hangingPunct="1">
              <a:buFont typeface="Arial"/>
              <a:buChar char="•"/>
            </a:pPr>
            <a:r>
              <a:rPr lang="en-US" dirty="0">
                <a:latin typeface="Calibri" charset="0"/>
              </a:rPr>
              <a:t>Remember other traffic will be going on, you must wait to get dispatched. </a:t>
            </a:r>
          </a:p>
          <a:p>
            <a:pPr marL="171450" indent="-171450" eaLnBrk="1" hangingPunct="1">
              <a:buFont typeface="Arial"/>
              <a:buChar char="•"/>
            </a:pPr>
            <a:r>
              <a:rPr lang="en-US" dirty="0">
                <a:latin typeface="Calibri" charset="0"/>
              </a:rPr>
              <a:t>For our test, we are in BLOCKING mode (Send followed by Blocking Read). </a:t>
            </a:r>
          </a:p>
          <a:p>
            <a:pPr marL="171450" indent="-171450" eaLnBrk="1" hangingPunct="1">
              <a:buFont typeface="Arial"/>
              <a:buChar char="•"/>
            </a:pPr>
            <a:r>
              <a:rPr lang="en-US" dirty="0">
                <a:latin typeface="Calibri" charset="0"/>
              </a:rPr>
              <a:t>This is a Ping Pong workload – </a:t>
            </a:r>
            <a:r>
              <a:rPr lang="en-US" dirty="0" err="1">
                <a:latin typeface="Calibri" charset="0"/>
              </a:rPr>
              <a:t>i</a:t>
            </a:r>
            <a:r>
              <a:rPr lang="en-US" dirty="0">
                <a:latin typeface="Calibri" charset="0"/>
              </a:rPr>
              <a:t> have data to send, send the request out, get a response and send the data. </a:t>
            </a:r>
          </a:p>
          <a:p>
            <a:pPr marL="171450" indent="-171450" eaLnBrk="1" hangingPunct="1">
              <a:buFont typeface="Arial"/>
              <a:buChar char="•"/>
            </a:pPr>
            <a:endParaRPr lang="en-US" dirty="0">
              <a:latin typeface="Calibri" charset="0"/>
            </a:endParaRPr>
          </a:p>
          <a:p>
            <a:pPr marL="171450" indent="-171450" eaLnBrk="1" hangingPunct="1">
              <a:buFont typeface="Arial"/>
              <a:buChar char="•"/>
            </a:pPr>
            <a:r>
              <a:rPr lang="en-US" dirty="0">
                <a:latin typeface="Calibri" charset="0"/>
              </a:rPr>
              <a:t>The amount of data sent and received is the same. </a:t>
            </a:r>
          </a:p>
          <a:p>
            <a:pPr marL="171450" indent="-171450" eaLnBrk="1" hangingPunct="1">
              <a:buFont typeface="Arial"/>
              <a:buChar char="•"/>
            </a:pPr>
            <a:endParaRPr lang="en-US" dirty="0">
              <a:latin typeface="Calibri" charset="0"/>
            </a:endParaRPr>
          </a:p>
          <a:p>
            <a:pPr marL="171450" indent="-171450" eaLnBrk="1" hangingPunct="1">
              <a:buFont typeface="Arial"/>
              <a:buChar char="•"/>
            </a:pPr>
            <a:r>
              <a:rPr lang="en-US" dirty="0" smtClean="0">
                <a:latin typeface="Calibri" charset="0"/>
              </a:rPr>
              <a:t>A sample FSS Client Workload sends </a:t>
            </a:r>
            <a:r>
              <a:rPr lang="en-US" dirty="0">
                <a:latin typeface="Calibri" charset="0"/>
              </a:rPr>
              <a:t>24 </a:t>
            </a:r>
            <a:r>
              <a:rPr lang="en-US" dirty="0" smtClean="0">
                <a:latin typeface="Calibri" charset="0"/>
              </a:rPr>
              <a:t>Packets from the Mainframe (</a:t>
            </a:r>
            <a:r>
              <a:rPr lang="en-US" dirty="0">
                <a:latin typeface="Calibri" charset="0"/>
              </a:rPr>
              <a:t>32K over to </a:t>
            </a:r>
            <a:r>
              <a:rPr lang="en-US" dirty="0" smtClean="0">
                <a:latin typeface="Calibri" charset="0"/>
              </a:rPr>
              <a:t>Linux on UCS) </a:t>
            </a:r>
            <a:r>
              <a:rPr lang="en-US" dirty="0">
                <a:latin typeface="Calibri" charset="0"/>
              </a:rPr>
              <a:t>and then 700 Bytes Back.  </a:t>
            </a:r>
          </a:p>
          <a:p>
            <a:pPr eaLnBrk="1" hangingPunct="1"/>
            <a:endParaRPr lang="en-US" dirty="0">
              <a:latin typeface="Calibri" charset="0"/>
            </a:endParaRPr>
          </a:p>
          <a:p>
            <a:pPr eaLnBrk="1" hangingPunct="1"/>
            <a:r>
              <a:rPr lang="en-US" b="1" dirty="0">
                <a:latin typeface="Calibri" charset="0"/>
              </a:rPr>
              <a:t>What is a BLOCKING </a:t>
            </a:r>
            <a:r>
              <a:rPr lang="en-US" b="1" dirty="0" smtClean="0">
                <a:latin typeface="Calibri" charset="0"/>
              </a:rPr>
              <a:t>READ:</a:t>
            </a:r>
            <a:r>
              <a:rPr lang="en-US" b="1" baseline="0" dirty="0" smtClean="0">
                <a:latin typeface="Calibri" charset="0"/>
              </a:rPr>
              <a:t> </a:t>
            </a:r>
            <a:r>
              <a:rPr lang="en-US" sz="1200" kern="1200" dirty="0" smtClean="0">
                <a:solidFill>
                  <a:schemeClr val="tx1"/>
                </a:solidFill>
                <a:latin typeface="+mn-lt"/>
                <a:ea typeface="+mn-ea"/>
                <a:cs typeface="+mn-cs"/>
              </a:rPr>
              <a:t>A blocking read will wait until there is data available (or a timeout, if any, expires), and then returns from the function call. A non-blocking read will (or at least should) always return immediately, but it might not return any data, if none is available at the moment.</a:t>
            </a:r>
            <a:endParaRPr lang="en-US" dirty="0">
              <a:latin typeface="Calibri" charset="0"/>
            </a:endParaRPr>
          </a:p>
        </p:txBody>
      </p:sp>
      <p:sp>
        <p:nvSpPr>
          <p:cNvPr id="2560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alibri" charset="0"/>
                <a:ea typeface="ＭＳ Ｐゴシック" charset="0"/>
                <a:cs typeface="ＭＳ Ｐゴシック" charset="0"/>
              </a:defRPr>
            </a:lvl1pPr>
            <a:lvl2pPr marL="742950" indent="-285750">
              <a:defRPr sz="2400">
                <a:solidFill>
                  <a:schemeClr val="tx1"/>
                </a:solidFill>
                <a:latin typeface="Calibri" charset="0"/>
                <a:ea typeface="ＭＳ Ｐゴシック" charset="0"/>
              </a:defRPr>
            </a:lvl2pPr>
            <a:lvl3pPr marL="1143000" indent="-228600">
              <a:defRPr sz="2400">
                <a:solidFill>
                  <a:schemeClr val="tx1"/>
                </a:solidFill>
                <a:latin typeface="Calibri" charset="0"/>
                <a:ea typeface="ＭＳ Ｐゴシック" charset="0"/>
              </a:defRPr>
            </a:lvl3pPr>
            <a:lvl4pPr marL="1600200" indent="-228600">
              <a:defRPr sz="2400">
                <a:solidFill>
                  <a:schemeClr val="tx1"/>
                </a:solidFill>
                <a:latin typeface="Calibri" charset="0"/>
                <a:ea typeface="ＭＳ Ｐゴシック" charset="0"/>
              </a:defRPr>
            </a:lvl4pPr>
            <a:lvl5pPr marL="2057400" indent="-22860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fld id="{DF8C67C6-3D04-0849-86BD-5FF7A2C0D886}" type="slidenum">
              <a:rPr lang="en-US" sz="1200"/>
              <a:pPr/>
              <a:t>199</a:t>
            </a:fld>
            <a:endParaRPr lang="en-US" sz="1200"/>
          </a:p>
        </p:txBody>
      </p:sp>
    </p:spTree>
    <p:extLst>
      <p:ext uri="{BB962C8B-B14F-4D97-AF65-F5344CB8AC3E}">
        <p14:creationId xmlns:p14="http://schemas.microsoft.com/office/powerpoint/2010/main" val="1620250641"/>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NOTES</a:t>
            </a:r>
          </a:p>
          <a:p>
            <a:endParaRPr lang="en-US" dirty="0" smtClean="0"/>
          </a:p>
          <a:p>
            <a:r>
              <a:rPr lang="en-US" dirty="0" smtClean="0"/>
              <a:t>Using the 100-Byte Message Test Results as an example,</a:t>
            </a:r>
            <a:r>
              <a:rPr lang="en-US" baseline="0" dirty="0" smtClean="0"/>
              <a:t> your interpret the columns as follows:</a:t>
            </a:r>
            <a:endParaRPr lang="en-US" dirty="0" smtClean="0"/>
          </a:p>
          <a:p>
            <a:endParaRPr lang="en-US" dirty="0" smtClean="0"/>
          </a:p>
          <a:p>
            <a:pPr marL="171450" indent="-171450" eaLnBrk="1" hangingPunct="1">
              <a:buFont typeface="Arial"/>
              <a:buChar char="•"/>
            </a:pPr>
            <a:r>
              <a:rPr lang="en-US" dirty="0" smtClean="0">
                <a:latin typeface="Calibri" charset="0"/>
              </a:rPr>
              <a:t>How many 100 Byte messages were sent, left column.</a:t>
            </a:r>
          </a:p>
          <a:p>
            <a:pPr marL="171450" indent="-171450" eaLnBrk="1" hangingPunct="1">
              <a:buFont typeface="Arial"/>
              <a:buChar char="•"/>
            </a:pPr>
            <a:r>
              <a:rPr lang="en-US" dirty="0" smtClean="0">
                <a:latin typeface="Calibri" charset="0"/>
              </a:rPr>
              <a:t>Shared OSA RTT and 1-Hop Route RTT</a:t>
            </a:r>
          </a:p>
          <a:p>
            <a:pPr marL="171450" indent="-171450" eaLnBrk="1" hangingPunct="1">
              <a:buFont typeface="Arial"/>
              <a:buChar char="•"/>
            </a:pPr>
            <a:r>
              <a:rPr lang="en-US" dirty="0" smtClean="0">
                <a:latin typeface="Calibri" charset="0"/>
              </a:rPr>
              <a:t>The Ratio – it will take 1.7 times longer to send 10000 messages in the 1-Hop Route versus the Shared OSA.</a:t>
            </a:r>
          </a:p>
          <a:p>
            <a:pPr marL="171450" indent="-171450" eaLnBrk="1" hangingPunct="1">
              <a:buFont typeface="Arial"/>
              <a:buChar char="•"/>
            </a:pPr>
            <a:r>
              <a:rPr lang="en-US" dirty="0" smtClean="0">
                <a:latin typeface="Calibri" charset="0"/>
              </a:rPr>
              <a:t>Note how the RATIO increases as the message rate  increases.</a:t>
            </a:r>
          </a:p>
          <a:p>
            <a:pPr marL="171450" indent="-171450" eaLnBrk="1" hangingPunct="1">
              <a:buFont typeface="Arial"/>
              <a:buChar char="•"/>
            </a:pPr>
            <a:endParaRPr lang="en-US" dirty="0" smtClean="0">
              <a:latin typeface="Calibri" charset="0"/>
            </a:endParaRPr>
          </a:p>
          <a:p>
            <a:pPr marL="0" indent="0" eaLnBrk="1" hangingPunct="1">
              <a:buFont typeface="Arial"/>
              <a:buNone/>
            </a:pPr>
            <a:r>
              <a:rPr lang="en-US" b="1" dirty="0" smtClean="0">
                <a:latin typeface="Calibri" charset="0"/>
              </a:rPr>
              <a:t>Also KEEP IN MIND</a:t>
            </a:r>
            <a:r>
              <a:rPr lang="en-US" dirty="0" smtClean="0">
                <a:latin typeface="Calibri" charset="0"/>
              </a:rPr>
              <a:t>, z/OS to z/OS and z/OS to Linux</a:t>
            </a:r>
            <a:r>
              <a:rPr lang="en-US" baseline="0" dirty="0" smtClean="0">
                <a:latin typeface="Calibri" charset="0"/>
              </a:rPr>
              <a:t> on z will not use SHARED OSA.  Instead, they will use HIPERSOCKETS (Memory to Memory Transfer). </a:t>
            </a:r>
            <a:endParaRPr lang="en-US" dirty="0"/>
          </a:p>
        </p:txBody>
      </p:sp>
      <p:sp>
        <p:nvSpPr>
          <p:cNvPr id="4" name="Slide Number Placeholder 3"/>
          <p:cNvSpPr>
            <a:spLocks noGrp="1"/>
          </p:cNvSpPr>
          <p:nvPr>
            <p:ph type="sldNum" sz="quarter" idx="10"/>
          </p:nvPr>
        </p:nvSpPr>
        <p:spPr/>
        <p:txBody>
          <a:bodyPr/>
          <a:lstStyle/>
          <a:p>
            <a:fld id="{9D6FC890-D59A-CF47-A15B-7FE938D280A7}" type="slidenum">
              <a:rPr lang="en-US" smtClean="0"/>
              <a:pPr/>
              <a:t>200</a:t>
            </a:fld>
            <a:endParaRPr lang="en-US"/>
          </a:p>
        </p:txBody>
      </p:sp>
    </p:spTree>
    <p:extLst>
      <p:ext uri="{BB962C8B-B14F-4D97-AF65-F5344CB8AC3E}">
        <p14:creationId xmlns:p14="http://schemas.microsoft.com/office/powerpoint/2010/main" val="135187126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36866"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dirty="0" smtClean="0">
                <a:latin typeface="Calibri" charset="0"/>
              </a:rPr>
              <a:t>NOTES</a:t>
            </a:r>
            <a:endParaRPr lang="en-US" dirty="0">
              <a:latin typeface="Calibri" charset="0"/>
            </a:endParaRPr>
          </a:p>
          <a:p>
            <a:pPr eaLnBrk="1" hangingPunct="1"/>
            <a:endParaRPr lang="en-US" dirty="0">
              <a:latin typeface="Calibri" charset="0"/>
            </a:endParaRPr>
          </a:p>
          <a:p>
            <a:pPr eaLnBrk="1" hangingPunct="1"/>
            <a:r>
              <a:rPr lang="en-US" dirty="0">
                <a:latin typeface="Calibri" charset="0"/>
              </a:rPr>
              <a:t>This is our Summary Chart, note the third column where the Wall Clock Time is listed. </a:t>
            </a:r>
          </a:p>
          <a:p>
            <a:pPr eaLnBrk="1" hangingPunct="1"/>
            <a:endParaRPr lang="en-US" dirty="0">
              <a:latin typeface="Calibri" charset="0"/>
            </a:endParaRPr>
          </a:p>
          <a:p>
            <a:pPr eaLnBrk="1" hangingPunct="1"/>
            <a:r>
              <a:rPr lang="en-US" dirty="0">
                <a:latin typeface="Calibri" charset="0"/>
              </a:rPr>
              <a:t>For example, </a:t>
            </a:r>
          </a:p>
          <a:p>
            <a:pPr eaLnBrk="1" hangingPunct="1"/>
            <a:endParaRPr lang="en-US" dirty="0">
              <a:latin typeface="Calibri" charset="0"/>
            </a:endParaRPr>
          </a:p>
          <a:p>
            <a:pPr eaLnBrk="1" hangingPunct="1"/>
            <a:r>
              <a:rPr lang="en-US" dirty="0">
                <a:latin typeface="Calibri" charset="0"/>
              </a:rPr>
              <a:t>if you send 1 100 byte message, it will take you 270 additional microseconds to send it on a 1-Hop Network. </a:t>
            </a:r>
          </a:p>
          <a:p>
            <a:pPr eaLnBrk="1" hangingPunct="1"/>
            <a:r>
              <a:rPr lang="en-US" dirty="0">
                <a:latin typeface="Calibri" charset="0"/>
              </a:rPr>
              <a:t>if you send 1 20000 byte message, it will take you an additional 4 milliseconds to send it on a 1-Hop Network. </a:t>
            </a:r>
          </a:p>
          <a:p>
            <a:pPr eaLnBrk="1" hangingPunct="1"/>
            <a:endParaRPr lang="en-US" dirty="0">
              <a:latin typeface="Calibri" charset="0"/>
            </a:endParaRPr>
          </a:p>
          <a:p>
            <a:pPr eaLnBrk="1" hangingPunct="1"/>
            <a:r>
              <a:rPr lang="en-US" dirty="0">
                <a:latin typeface="Calibri" charset="0"/>
              </a:rPr>
              <a:t>The reason for the Delay is what it is.  If the delay is in the NIC card, you cannot change that. </a:t>
            </a:r>
          </a:p>
          <a:p>
            <a:pPr eaLnBrk="1" hangingPunct="1"/>
            <a:endParaRPr lang="en-US" dirty="0">
              <a:latin typeface="Calibri" charset="0"/>
            </a:endParaRPr>
          </a:p>
          <a:p>
            <a:pPr eaLnBrk="1" hangingPunct="1"/>
            <a:r>
              <a:rPr lang="en-US" dirty="0" smtClean="0">
                <a:latin typeface="Calibri" charset="0"/>
              </a:rPr>
              <a:t>Any</a:t>
            </a:r>
            <a:r>
              <a:rPr lang="en-US" baseline="0" dirty="0" smtClean="0">
                <a:latin typeface="Calibri" charset="0"/>
              </a:rPr>
              <a:t> given client’s </a:t>
            </a:r>
            <a:r>
              <a:rPr lang="en-US" dirty="0" smtClean="0">
                <a:latin typeface="Calibri" charset="0"/>
              </a:rPr>
              <a:t>workload that transmits</a:t>
            </a:r>
            <a:r>
              <a:rPr lang="en-US" baseline="0" dirty="0" smtClean="0">
                <a:latin typeface="Calibri" charset="0"/>
              </a:rPr>
              <a:t> </a:t>
            </a:r>
            <a:r>
              <a:rPr lang="en-US" dirty="0" smtClean="0">
                <a:latin typeface="Calibri" charset="0"/>
              </a:rPr>
              <a:t>32K </a:t>
            </a:r>
            <a:r>
              <a:rPr lang="en-US" dirty="0">
                <a:latin typeface="Calibri" charset="0"/>
              </a:rPr>
              <a:t>byte Messages will easily drive a couple millisecond delay on the 1-Hop </a:t>
            </a:r>
            <a:r>
              <a:rPr lang="en-US" dirty="0" smtClean="0">
                <a:latin typeface="Calibri" charset="0"/>
              </a:rPr>
              <a:t>model</a:t>
            </a:r>
            <a:r>
              <a:rPr lang="en-US" baseline="0" dirty="0" smtClean="0">
                <a:latin typeface="Calibri" charset="0"/>
              </a:rPr>
              <a:t> and that is WITHOUT a FIREWALL. </a:t>
            </a:r>
            <a:endParaRPr lang="en-US" dirty="0">
              <a:latin typeface="Calibri" charset="0"/>
            </a:endParaRPr>
          </a:p>
        </p:txBody>
      </p:sp>
      <p:sp>
        <p:nvSpPr>
          <p:cNvPr id="36867"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alibri" charset="0"/>
                <a:ea typeface="ＭＳ Ｐゴシック" charset="0"/>
                <a:cs typeface="ＭＳ Ｐゴシック" charset="0"/>
              </a:defRPr>
            </a:lvl1pPr>
            <a:lvl2pPr marL="742950" indent="-285750">
              <a:defRPr sz="2400">
                <a:solidFill>
                  <a:schemeClr val="tx1"/>
                </a:solidFill>
                <a:latin typeface="Calibri" charset="0"/>
                <a:ea typeface="ＭＳ Ｐゴシック" charset="0"/>
              </a:defRPr>
            </a:lvl2pPr>
            <a:lvl3pPr marL="1143000" indent="-228600">
              <a:defRPr sz="2400">
                <a:solidFill>
                  <a:schemeClr val="tx1"/>
                </a:solidFill>
                <a:latin typeface="Calibri" charset="0"/>
                <a:ea typeface="ＭＳ Ｐゴシック" charset="0"/>
              </a:defRPr>
            </a:lvl3pPr>
            <a:lvl4pPr marL="1600200" indent="-228600">
              <a:defRPr sz="2400">
                <a:solidFill>
                  <a:schemeClr val="tx1"/>
                </a:solidFill>
                <a:latin typeface="Calibri" charset="0"/>
                <a:ea typeface="ＭＳ Ｐゴシック" charset="0"/>
              </a:defRPr>
            </a:lvl4pPr>
            <a:lvl5pPr marL="2057400" indent="-22860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fld id="{307EB843-AFCE-8B4A-B87A-EAF1BB2F34B4}" type="slidenum">
              <a:rPr lang="en-US" sz="1200"/>
              <a:pPr/>
              <a:t>201</a:t>
            </a:fld>
            <a:endParaRPr lang="en-US" sz="1200"/>
          </a:p>
        </p:txBody>
      </p:sp>
    </p:spTree>
    <p:extLst>
      <p:ext uri="{BB962C8B-B14F-4D97-AF65-F5344CB8AC3E}">
        <p14:creationId xmlns:p14="http://schemas.microsoft.com/office/powerpoint/2010/main" val="1977545451"/>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smtClean="0"/>
              <a:t>This</a:t>
            </a:r>
            <a:r>
              <a:rPr lang="en-US" baseline="0" dirty="0" smtClean="0"/>
              <a:t> chart shows the entire solution using SMC-D and SMC-R on a 3-tier solution (</a:t>
            </a:r>
            <a:r>
              <a:rPr lang="en-US" baseline="0" dirty="0" err="1" smtClean="0"/>
              <a:t>WebSphere</a:t>
            </a:r>
            <a:r>
              <a:rPr lang="en-US" baseline="0" dirty="0" smtClean="0"/>
              <a:t>/CICS/DB2 applications).</a:t>
            </a:r>
          </a:p>
          <a:p>
            <a:r>
              <a:rPr lang="en-US" baseline="0" dirty="0" smtClean="0"/>
              <a:t>SMC protocol provides a significant advantage with improved latency time and throughput and CPU reduction over </a:t>
            </a:r>
            <a:r>
              <a:rPr lang="en-US" baseline="0" dirty="0" err="1" smtClean="0"/>
              <a:t>Hipersockets</a:t>
            </a:r>
            <a:r>
              <a:rPr lang="en-US" baseline="0" dirty="0" smtClean="0"/>
              <a:t> solution.</a:t>
            </a:r>
          </a:p>
        </p:txBody>
      </p:sp>
      <p:sp>
        <p:nvSpPr>
          <p:cNvPr id="4" name="Slide Number Placeholder 3"/>
          <p:cNvSpPr>
            <a:spLocks noGrp="1"/>
          </p:cNvSpPr>
          <p:nvPr>
            <p:ph type="sldNum" sz="quarter" idx="10"/>
          </p:nvPr>
        </p:nvSpPr>
        <p:spPr/>
        <p:txBody>
          <a:bodyPr/>
          <a:lstStyle/>
          <a:p>
            <a:pPr>
              <a:defRPr/>
            </a:pPr>
            <a:fld id="{7F155693-3218-4F12-968E-17D175F71B7F}" type="slidenum">
              <a:rPr lang="en-US" smtClean="0"/>
              <a:pPr>
                <a:defRPr/>
              </a:pPr>
              <a:t>202</a:t>
            </a:fld>
            <a:endParaRPr lang="en-US"/>
          </a:p>
        </p:txBody>
      </p:sp>
    </p:spTree>
    <p:extLst>
      <p:ext uri="{BB962C8B-B14F-4D97-AF65-F5344CB8AC3E}">
        <p14:creationId xmlns:p14="http://schemas.microsoft.com/office/powerpoint/2010/main" val="123935606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a:spcBef>
                <a:spcPct val="0"/>
              </a:spcBef>
            </a:pPr>
            <a:fld id="{2A24DFB0-A46A-4AC0-8CEE-495272248B9E}" type="slidenum">
              <a:rPr lang="en-US" altLang="en-US" sz="1300" smtClean="0">
                <a:solidFill>
                  <a:srgbClr val="000000"/>
                </a:solidFill>
              </a:rPr>
              <a:pPr algn="r">
                <a:spcBef>
                  <a:spcPct val="0"/>
                </a:spcBef>
              </a:pPr>
              <a:t>203</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a:spcBef>
                <a:spcPct val="0"/>
              </a:spcBef>
            </a:pPr>
            <a:fld id="{CB8EF2C5-612E-465C-9316-950E59FDBC6A}" type="slidenum">
              <a:rPr lang="zh-CN" altLang="en-US" sz="1300" b="1" smtClean="0">
                <a:solidFill>
                  <a:srgbClr val="000000"/>
                </a:solidFill>
                <a:ea typeface="SimSun" panose="02010600030101010101" pitchFamily="2" charset="-122"/>
              </a:rPr>
              <a:pPr algn="r">
                <a:spcBef>
                  <a:spcPct val="0"/>
                </a:spcBef>
              </a:pPr>
              <a:t>203</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91004877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a:spcBef>
                <a:spcPct val="0"/>
              </a:spcBef>
            </a:pPr>
            <a:fld id="{2A24DFB0-A46A-4AC0-8CEE-495272248B9E}" type="slidenum">
              <a:rPr lang="en-US" altLang="en-US" sz="1300" smtClean="0">
                <a:solidFill>
                  <a:srgbClr val="000000"/>
                </a:solidFill>
              </a:rPr>
              <a:pPr algn="r">
                <a:spcBef>
                  <a:spcPct val="0"/>
                </a:spcBef>
              </a:pPr>
              <a:t>204</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spcBef>
                <a:spcPct val="0"/>
              </a:spcBef>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a:spcBef>
                <a:spcPct val="0"/>
              </a:spcBef>
            </a:pPr>
            <a:fld id="{CB8EF2C5-612E-465C-9316-950E59FDBC6A}" type="slidenum">
              <a:rPr lang="zh-CN" altLang="en-US" sz="1300" b="1" smtClean="0">
                <a:solidFill>
                  <a:srgbClr val="000000"/>
                </a:solidFill>
                <a:ea typeface="SimSun" panose="02010600030101010101" pitchFamily="2" charset="-122"/>
              </a:rPr>
              <a:pPr algn="r">
                <a:spcBef>
                  <a:spcPct val="0"/>
                </a:spcBef>
              </a:pPr>
              <a:t>204</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73643830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Image Placeholder 1"/>
          <p:cNvSpPr>
            <a:spLocks noGrp="1" noRot="1" noChangeAspect="1" noTextEdit="1"/>
          </p:cNvSpPr>
          <p:nvPr>
            <p:ph type="sldImg"/>
          </p:nvPr>
        </p:nvSpPr>
        <p:spPr>
          <a:ln/>
        </p:spPr>
      </p:sp>
      <p:sp>
        <p:nvSpPr>
          <p:cNvPr id="128003" name="Notes Placeholder 2"/>
          <p:cNvSpPr>
            <a:spLocks noGrp="1"/>
          </p:cNvSpPr>
          <p:nvPr>
            <p:ph type="body" idx="1"/>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r>
              <a:rPr lang="de-DE" altLang="en-US" b="1">
                <a:solidFill>
                  <a:srgbClr val="808080"/>
                </a:solidFill>
                <a:ea typeface="Arial Unicode MS" pitchFamily="34" charset="-128"/>
                <a:cs typeface="Arial Unicode MS" pitchFamily="34" charset="-128"/>
              </a:rPr>
              <a:t>YouTube: </a:t>
            </a:r>
            <a:r>
              <a:rPr lang="de-DE" altLang="en-US">
                <a:solidFill>
                  <a:srgbClr val="808080"/>
                </a:solidFill>
                <a:ea typeface="Arial Unicode MS" pitchFamily="34" charset="-128"/>
                <a:cs typeface="Arial Unicode MS" pitchFamily="34" charset="-128"/>
              </a:rPr>
              <a:t>http://www.youtube.com/watch?v=ylBy6aNTqhQ</a:t>
            </a:r>
          </a:p>
          <a:p>
            <a:pPr>
              <a:defRPr/>
            </a:pPr>
            <a:r>
              <a:rPr lang="de-DE" altLang="en-US" b="1">
                <a:solidFill>
                  <a:srgbClr val="808080"/>
                </a:solidFill>
                <a:ea typeface="Arial Unicode MS" pitchFamily="34" charset="-128"/>
                <a:cs typeface="Arial Unicode MS" pitchFamily="34" charset="-128"/>
              </a:rPr>
              <a:t>- additonal videos</a:t>
            </a:r>
            <a:r>
              <a:rPr lang="de-DE" altLang="en-US">
                <a:solidFill>
                  <a:srgbClr val="808080"/>
                </a:solidFill>
                <a:ea typeface="Arial Unicode MS" pitchFamily="34" charset="-128"/>
                <a:cs typeface="Arial Unicode MS" pitchFamily="34" charset="-128"/>
              </a:rPr>
              <a:t>: </a:t>
            </a:r>
            <a:r>
              <a:rPr lang="en-US" altLang="en-US"/>
              <a:t>https://www.youtube.com/watch?v=6qEwLRRVGS0 , </a:t>
            </a:r>
            <a:r>
              <a:rPr lang="de-DE" altLang="en-US">
                <a:solidFill>
                  <a:srgbClr val="808080"/>
                </a:solidFill>
                <a:ea typeface="Arial Unicode MS" pitchFamily="34" charset="-128"/>
                <a:cs typeface="Arial Unicode MS" pitchFamily="34" charset="-128"/>
              </a:rPr>
              <a:t>https://www.youtube.com/watch?v=lfEQr0WuxB0</a:t>
            </a:r>
          </a:p>
          <a:p>
            <a:pPr>
              <a:defRPr/>
            </a:pPr>
            <a:r>
              <a:rPr lang="de-DE" altLang="en-US" b="1">
                <a:solidFill>
                  <a:srgbClr val="808080"/>
                </a:solidFill>
                <a:ea typeface="Arial Unicode MS" pitchFamily="34" charset="-128"/>
                <a:cs typeface="Arial Unicode MS" pitchFamily="34" charset="-128"/>
              </a:rPr>
              <a:t>Internal reference: </a:t>
            </a:r>
            <a:r>
              <a:rPr lang="de-DE" altLang="en-US">
                <a:solidFill>
                  <a:srgbClr val="808080"/>
                </a:solidFill>
                <a:ea typeface="Arial Unicode MS" pitchFamily="34" charset="-128"/>
                <a:cs typeface="Arial Unicode MS" pitchFamily="34" charset="-128"/>
              </a:rPr>
              <a:t>http://w3-01.ibm.com/sales/ssi/cgi-bin/ssialias?infotype=CR&amp;subtype=NA&amp;htmlfid=0GNCS-9T77WQ&amp;appname=crmd (Feb 2015)</a:t>
            </a:r>
            <a:endParaRPr lang="en-US" altLang="en-US"/>
          </a:p>
        </p:txBody>
      </p:sp>
      <p:sp>
        <p:nvSpPr>
          <p:cNvPr id="128004"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charset="0"/>
                <a:ea typeface="MS PGothic" charset="-128"/>
              </a:defRPr>
            </a:lvl1pPr>
            <a:lvl2pPr marL="742950" indent="-285750">
              <a:spcBef>
                <a:spcPct val="30000"/>
              </a:spcBef>
              <a:defRPr sz="1200">
                <a:solidFill>
                  <a:schemeClr val="tx1"/>
                </a:solidFill>
                <a:latin typeface="Arial" charset="0"/>
                <a:ea typeface="MS PGothic" charset="-128"/>
              </a:defRPr>
            </a:lvl2pPr>
            <a:lvl3pPr marL="1143000" indent="-228600">
              <a:spcBef>
                <a:spcPct val="30000"/>
              </a:spcBef>
              <a:defRPr sz="1200">
                <a:solidFill>
                  <a:schemeClr val="tx1"/>
                </a:solidFill>
                <a:latin typeface="Arial" charset="0"/>
                <a:ea typeface="MS PGothic" charset="-128"/>
              </a:defRPr>
            </a:lvl3pPr>
            <a:lvl4pPr marL="1600200" indent="-228600">
              <a:spcBef>
                <a:spcPct val="30000"/>
              </a:spcBef>
              <a:defRPr sz="1200">
                <a:solidFill>
                  <a:schemeClr val="tx1"/>
                </a:solidFill>
                <a:latin typeface="Arial" charset="0"/>
                <a:ea typeface="MS PGothic" charset="-128"/>
              </a:defRPr>
            </a:lvl4pPr>
            <a:lvl5pPr marL="2057400" indent="-228600">
              <a:spcBef>
                <a:spcPct val="30000"/>
              </a:spcBef>
              <a:defRPr sz="1200">
                <a:solidFill>
                  <a:schemeClr val="tx1"/>
                </a:solidFill>
                <a:latin typeface="Arial" charset="0"/>
                <a:ea typeface="MS PGothic" charset="-128"/>
              </a:defRPr>
            </a:lvl5pPr>
            <a:lvl6pPr marL="2514600" indent="-228600" eaLnBrk="0" fontAlgn="base" hangingPunct="0">
              <a:spcBef>
                <a:spcPct val="30000"/>
              </a:spcBef>
              <a:spcAft>
                <a:spcPct val="0"/>
              </a:spcAft>
              <a:defRPr sz="1200">
                <a:solidFill>
                  <a:schemeClr val="tx1"/>
                </a:solidFill>
                <a:latin typeface="Arial" charset="0"/>
                <a:ea typeface="MS PGothic" charset="-128"/>
              </a:defRPr>
            </a:lvl6pPr>
            <a:lvl7pPr marL="2971800" indent="-228600" eaLnBrk="0" fontAlgn="base" hangingPunct="0">
              <a:spcBef>
                <a:spcPct val="30000"/>
              </a:spcBef>
              <a:spcAft>
                <a:spcPct val="0"/>
              </a:spcAft>
              <a:defRPr sz="1200">
                <a:solidFill>
                  <a:schemeClr val="tx1"/>
                </a:solidFill>
                <a:latin typeface="Arial" charset="0"/>
                <a:ea typeface="MS PGothic" charset="-128"/>
              </a:defRPr>
            </a:lvl7pPr>
            <a:lvl8pPr marL="3429000" indent="-228600" eaLnBrk="0" fontAlgn="base" hangingPunct="0">
              <a:spcBef>
                <a:spcPct val="30000"/>
              </a:spcBef>
              <a:spcAft>
                <a:spcPct val="0"/>
              </a:spcAft>
              <a:defRPr sz="1200">
                <a:solidFill>
                  <a:schemeClr val="tx1"/>
                </a:solidFill>
                <a:latin typeface="Arial" charset="0"/>
                <a:ea typeface="MS PGothic" charset="-128"/>
              </a:defRPr>
            </a:lvl8pPr>
            <a:lvl9pPr marL="3886200" indent="-228600" eaLnBrk="0" fontAlgn="base" hangingPunct="0">
              <a:spcBef>
                <a:spcPct val="30000"/>
              </a:spcBef>
              <a:spcAft>
                <a:spcPct val="0"/>
              </a:spcAft>
              <a:defRPr sz="1200">
                <a:solidFill>
                  <a:schemeClr val="tx1"/>
                </a:solidFill>
                <a:latin typeface="Arial" charset="0"/>
                <a:ea typeface="MS PGothic" charset="-128"/>
              </a:defRPr>
            </a:lvl9pPr>
          </a:lstStyle>
          <a:p>
            <a:pPr>
              <a:spcBef>
                <a:spcPct val="0"/>
              </a:spcBef>
            </a:pPr>
            <a:fld id="{1115A512-7B47-E34E-9EFE-7019A434AB52}" type="slidenum">
              <a:rPr lang="en-US" altLang="en-US">
                <a:solidFill>
                  <a:srgbClr val="000000"/>
                </a:solidFill>
                <a:latin typeface="Calibri" charset="0"/>
              </a:rPr>
              <a:pPr>
                <a:spcBef>
                  <a:spcPct val="0"/>
                </a:spcBef>
              </a:pPr>
              <a:t>205</a:t>
            </a:fld>
            <a:endParaRPr lang="en-US" altLang="en-US">
              <a:solidFill>
                <a:srgbClr val="000000"/>
              </a:solidFill>
              <a:latin typeface="Calibri" charset="0"/>
            </a:endParaRPr>
          </a:p>
        </p:txBody>
      </p:sp>
    </p:spTree>
    <p:extLst>
      <p:ext uri="{BB962C8B-B14F-4D97-AF65-F5344CB8AC3E}">
        <p14:creationId xmlns:p14="http://schemas.microsoft.com/office/powerpoint/2010/main" val="18265820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5D9E3D-A29F-3540-B55A-D41C733FA526}" type="slidenum">
              <a:rPr lang="en-US"/>
              <a:pPr/>
              <a:t>18</a:t>
            </a:fld>
            <a:endParaRPr lang="en-US"/>
          </a:p>
        </p:txBody>
      </p:sp>
      <p:sp>
        <p:nvSpPr>
          <p:cNvPr id="36147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6147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647120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lvl1pPr>
              <a:spcBef>
                <a:spcPct val="30000"/>
              </a:spcBef>
              <a:defRPr sz="1200">
                <a:solidFill>
                  <a:schemeClr val="tx1"/>
                </a:solidFill>
                <a:latin typeface="Arial" charset="0"/>
                <a:ea typeface="MS PGothic" charset="-128"/>
              </a:defRPr>
            </a:lvl1pPr>
            <a:lvl2pPr marL="742950" indent="-285750">
              <a:spcBef>
                <a:spcPct val="30000"/>
              </a:spcBef>
              <a:defRPr sz="1200">
                <a:solidFill>
                  <a:schemeClr val="tx1"/>
                </a:solidFill>
                <a:latin typeface="Arial" charset="0"/>
                <a:ea typeface="MS PGothic" charset="-128"/>
              </a:defRPr>
            </a:lvl2pPr>
            <a:lvl3pPr marL="1143000" indent="-228600">
              <a:spcBef>
                <a:spcPct val="30000"/>
              </a:spcBef>
              <a:defRPr sz="1200">
                <a:solidFill>
                  <a:schemeClr val="tx1"/>
                </a:solidFill>
                <a:latin typeface="Arial" charset="0"/>
                <a:ea typeface="MS PGothic" charset="-128"/>
              </a:defRPr>
            </a:lvl3pPr>
            <a:lvl4pPr marL="1600200" indent="-228600">
              <a:spcBef>
                <a:spcPct val="30000"/>
              </a:spcBef>
              <a:defRPr sz="1200">
                <a:solidFill>
                  <a:schemeClr val="tx1"/>
                </a:solidFill>
                <a:latin typeface="Arial" charset="0"/>
                <a:ea typeface="MS PGothic" charset="-128"/>
              </a:defRPr>
            </a:lvl4pPr>
            <a:lvl5pPr marL="2057400" indent="-228600">
              <a:spcBef>
                <a:spcPct val="30000"/>
              </a:spcBef>
              <a:defRPr sz="1200">
                <a:solidFill>
                  <a:schemeClr val="tx1"/>
                </a:solidFill>
                <a:latin typeface="Arial" charset="0"/>
                <a:ea typeface="MS PGothic" charset="-128"/>
              </a:defRPr>
            </a:lvl5pPr>
            <a:lvl6pPr marL="2514600" indent="-228600" eaLnBrk="0" fontAlgn="base" hangingPunct="0">
              <a:spcBef>
                <a:spcPct val="30000"/>
              </a:spcBef>
              <a:spcAft>
                <a:spcPct val="0"/>
              </a:spcAft>
              <a:defRPr sz="1200">
                <a:solidFill>
                  <a:schemeClr val="tx1"/>
                </a:solidFill>
                <a:latin typeface="Arial" charset="0"/>
                <a:ea typeface="MS PGothic" charset="-128"/>
              </a:defRPr>
            </a:lvl6pPr>
            <a:lvl7pPr marL="2971800" indent="-228600" eaLnBrk="0" fontAlgn="base" hangingPunct="0">
              <a:spcBef>
                <a:spcPct val="30000"/>
              </a:spcBef>
              <a:spcAft>
                <a:spcPct val="0"/>
              </a:spcAft>
              <a:defRPr sz="1200">
                <a:solidFill>
                  <a:schemeClr val="tx1"/>
                </a:solidFill>
                <a:latin typeface="Arial" charset="0"/>
                <a:ea typeface="MS PGothic" charset="-128"/>
              </a:defRPr>
            </a:lvl7pPr>
            <a:lvl8pPr marL="3429000" indent="-228600" eaLnBrk="0" fontAlgn="base" hangingPunct="0">
              <a:spcBef>
                <a:spcPct val="30000"/>
              </a:spcBef>
              <a:spcAft>
                <a:spcPct val="0"/>
              </a:spcAft>
              <a:defRPr sz="1200">
                <a:solidFill>
                  <a:schemeClr val="tx1"/>
                </a:solidFill>
                <a:latin typeface="Arial" charset="0"/>
                <a:ea typeface="MS PGothic" charset="-128"/>
              </a:defRPr>
            </a:lvl8pPr>
            <a:lvl9pPr marL="3886200" indent="-228600" eaLnBrk="0" fontAlgn="base" hangingPunct="0">
              <a:spcBef>
                <a:spcPct val="30000"/>
              </a:spcBef>
              <a:spcAft>
                <a:spcPct val="0"/>
              </a:spcAft>
              <a:defRPr sz="1200">
                <a:solidFill>
                  <a:schemeClr val="tx1"/>
                </a:solidFill>
                <a:latin typeface="Arial" charset="0"/>
                <a:ea typeface="MS PGothic" charset="-128"/>
              </a:defRPr>
            </a:lvl9pPr>
          </a:lstStyle>
          <a:p>
            <a:pPr>
              <a:spcBef>
                <a:spcPct val="0"/>
              </a:spcBef>
            </a:pPr>
            <a:fld id="{377EB0AB-3D9F-BF47-8515-65BCD7E30FB5}" type="slidenum">
              <a:rPr lang="en-US" altLang="en-US">
                <a:solidFill>
                  <a:srgbClr val="000000"/>
                </a:solidFill>
              </a:rPr>
              <a:pPr>
                <a:spcBef>
                  <a:spcPct val="0"/>
                </a:spcBef>
              </a:pPr>
              <a:t>206</a:t>
            </a:fld>
            <a:endParaRPr lang="en-US" altLang="en-US">
              <a:solidFill>
                <a:srgbClr val="000000"/>
              </a:solidFill>
            </a:endParaRPr>
          </a:p>
        </p:txBody>
      </p:sp>
      <p:sp>
        <p:nvSpPr>
          <p:cNvPr id="138243" name="Rectangle 2"/>
          <p:cNvSpPr>
            <a:spLocks noGrp="1" noRot="1" noChangeAspect="1" noChangeArrowheads="1" noTextEdit="1"/>
          </p:cNvSpPr>
          <p:nvPr>
            <p:ph type="sldImg"/>
          </p:nvPr>
        </p:nvSpPr>
        <p:spPr>
          <a:xfrm>
            <a:off x="382588" y="685800"/>
            <a:ext cx="6092825" cy="3427413"/>
          </a:xfrm>
          <a:ln/>
        </p:spPr>
      </p:sp>
      <p:sp>
        <p:nvSpPr>
          <p:cNvPr id="138244" name="Rectangle 3"/>
          <p:cNvSpPr>
            <a:spLocks noGrp="1" noChangeArrowheads="1"/>
          </p:cNvSpPr>
          <p:nvPr>
            <p:ph type="body" idx="1"/>
          </p:nvPr>
        </p:nvSpPr>
        <p:spPr>
          <a:xfrm>
            <a:off x="685800" y="4341813"/>
            <a:ext cx="5486400" cy="4116387"/>
          </a:xfrm>
        </p:spPr>
        <p:txBody>
          <a:bodyPr/>
          <a:lstStyle/>
          <a:p>
            <a:pPr eaLnBrk="1" hangingPunct="1">
              <a:defRPr/>
            </a:pPr>
            <a:r>
              <a:rPr lang="en-US" b="1"/>
              <a:t>This customer is not listed with an Oracle DB consolidation in IBM’s customer reference database.</a:t>
            </a:r>
          </a:p>
          <a:p>
            <a:pPr eaLnBrk="1" hangingPunct="1">
              <a:defRPr/>
            </a:pPr>
            <a:endParaRPr lang="de-DE"/>
          </a:p>
        </p:txBody>
      </p:sp>
    </p:spTree>
    <p:extLst>
      <p:ext uri="{BB962C8B-B14F-4D97-AF65-F5344CB8AC3E}">
        <p14:creationId xmlns:p14="http://schemas.microsoft.com/office/powerpoint/2010/main" val="154406283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9266" name="Rectangle 1"/>
          <p:cNvSpPr>
            <a:spLocks noGrp="1" noRot="1" noChangeAspect="1" noChangeArrowheads="1" noTextEdit="1"/>
          </p:cNvSpPr>
          <p:nvPr>
            <p:ph type="sldImg"/>
          </p:nvPr>
        </p:nvSpPr>
        <p:spPr>
          <a:xfrm>
            <a:off x="141288" y="742950"/>
            <a:ext cx="6604000" cy="3716338"/>
          </a:xfrm>
          <a:ln/>
        </p:spPr>
      </p:sp>
      <p:sp>
        <p:nvSpPr>
          <p:cNvPr id="53251" name="Text Box 2"/>
          <p:cNvSpPr txBox="1">
            <a:spLocks noChangeArrowheads="1"/>
          </p:cNvSpPr>
          <p:nvPr/>
        </p:nvSpPr>
        <p:spPr bwMode="auto">
          <a:xfrm>
            <a:off x="3900488" y="9410700"/>
            <a:ext cx="2982912" cy="49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1600">
                <a:solidFill>
                  <a:srgbClr val="000000"/>
                </a:solidFill>
                <a:round/>
                <a:headEnd/>
                <a:tailEnd/>
              </a14:hiddenLine>
            </a:ext>
          </a:extLst>
        </p:spPr>
        <p:txBody>
          <a:bodyPr lIns="89992" tIns="46796" rIns="89992" bIns="46796" anchor="b"/>
          <a:lstStyle>
            <a:lvl1pPr defTabSz="45720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chemeClr val="tx1"/>
                </a:solidFill>
                <a:latin typeface="Arial" charset="0"/>
                <a:ea typeface="MS PGothic" charset="-128"/>
              </a:defRPr>
            </a:lvl1pPr>
            <a:lvl2pPr marL="742950" indent="-285750" defTabSz="45720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chemeClr val="tx1"/>
                </a:solidFill>
                <a:latin typeface="Arial" charset="0"/>
                <a:ea typeface="MS PGothic" charset="-128"/>
              </a:defRPr>
            </a:lvl2pPr>
            <a:lvl3pPr marL="1143000" indent="-228600" defTabSz="45720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chemeClr val="tx1"/>
                </a:solidFill>
                <a:latin typeface="Arial" charset="0"/>
                <a:ea typeface="MS PGothic" charset="-128"/>
              </a:defRPr>
            </a:lvl3pPr>
            <a:lvl4pPr marL="1600200" indent="-228600" defTabSz="45720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chemeClr val="tx1"/>
                </a:solidFill>
                <a:latin typeface="Arial" charset="0"/>
                <a:ea typeface="MS PGothic" charset="-128"/>
              </a:defRPr>
            </a:lvl4pPr>
            <a:lvl5pPr marL="2057400" indent="-228600" defTabSz="45720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chemeClr val="tx1"/>
                </a:solidFill>
                <a:latin typeface="Arial" charset="0"/>
                <a:ea typeface="MS PGothic" charset="-128"/>
              </a:defRPr>
            </a:lvl5pPr>
            <a:lvl6pPr marL="2514600" indent="-228600" defTabSz="457200" eaLnBrk="0" fontAlgn="base" hangingPunct="0">
              <a:spcBef>
                <a:spcPct val="3000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chemeClr val="tx1"/>
                </a:solidFill>
                <a:latin typeface="Arial" charset="0"/>
                <a:ea typeface="MS PGothic" charset="-128"/>
              </a:defRPr>
            </a:lvl6pPr>
            <a:lvl7pPr marL="2971800" indent="-228600" defTabSz="457200" eaLnBrk="0" fontAlgn="base" hangingPunct="0">
              <a:spcBef>
                <a:spcPct val="3000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chemeClr val="tx1"/>
                </a:solidFill>
                <a:latin typeface="Arial" charset="0"/>
                <a:ea typeface="MS PGothic" charset="-128"/>
              </a:defRPr>
            </a:lvl7pPr>
            <a:lvl8pPr marL="3429000" indent="-228600" defTabSz="457200" eaLnBrk="0" fontAlgn="base" hangingPunct="0">
              <a:spcBef>
                <a:spcPct val="3000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chemeClr val="tx1"/>
                </a:solidFill>
                <a:latin typeface="Arial" charset="0"/>
                <a:ea typeface="MS PGothic" charset="-128"/>
              </a:defRPr>
            </a:lvl8pPr>
            <a:lvl9pPr marL="3886200" indent="-228600" defTabSz="457200" eaLnBrk="0" fontAlgn="base" hangingPunct="0">
              <a:spcBef>
                <a:spcPct val="3000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chemeClr val="tx1"/>
                </a:solidFill>
                <a:latin typeface="Arial" charset="0"/>
                <a:ea typeface="MS PGothic" charset="-128"/>
              </a:defRPr>
            </a:lvl9pPr>
          </a:lstStyle>
          <a:p>
            <a:pPr algn="r" eaLnBrk="1" hangingPunct="1">
              <a:spcBef>
                <a:spcPct val="0"/>
              </a:spcBef>
            </a:pPr>
            <a:fld id="{2226F11D-C23C-E046-ABD1-E97C201141FA}" type="slidenum">
              <a:rPr lang="en-US" altLang="en-US" sz="1100">
                <a:solidFill>
                  <a:srgbClr val="000000"/>
                </a:solidFill>
              </a:rPr>
              <a:pPr algn="r" eaLnBrk="1" hangingPunct="1">
                <a:spcBef>
                  <a:spcPct val="0"/>
                </a:spcBef>
              </a:pPr>
              <a:t>207</a:t>
            </a:fld>
            <a:endParaRPr lang="en-US" altLang="en-US" sz="1100">
              <a:solidFill>
                <a:srgbClr val="000000"/>
              </a:solidFill>
            </a:endParaRPr>
          </a:p>
        </p:txBody>
      </p:sp>
      <p:sp>
        <p:nvSpPr>
          <p:cNvPr id="139268" name="Text Box 3"/>
          <p:cNvSpPr>
            <a:spLocks noGrp="1" noChangeArrowheads="1"/>
          </p:cNvSpPr>
          <p:nvPr>
            <p:ph type="body" idx="1"/>
          </p:nvPr>
        </p:nvSpPr>
        <p:spPr>
          <a:xfrm>
            <a:off x="809625" y="4641850"/>
            <a:ext cx="5048250" cy="6546850"/>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871" tIns="46436" rIns="92871" bIns="46436"/>
          <a:lstStyle/>
          <a:p>
            <a:pPr>
              <a:lnSpc>
                <a:spcPct val="90000"/>
              </a:lnSpc>
              <a:spcBef>
                <a:spcPts val="1442"/>
              </a:spcBef>
              <a:defRPr/>
            </a:pPr>
            <a:r>
              <a:rPr lang="en-US" altLang="en-US" sz="1000"/>
              <a:t>http://www-03.ibm.com/software/businesscasestudies/us/en/corp?synkey=H867906P58770P83 (Aug 2014)</a:t>
            </a:r>
          </a:p>
          <a:p>
            <a:pPr>
              <a:lnSpc>
                <a:spcPct val="90000"/>
              </a:lnSpc>
              <a:spcBef>
                <a:spcPts val="1442"/>
              </a:spcBef>
              <a:defRPr/>
            </a:pPr>
            <a:r>
              <a:rPr lang="en-US" altLang="en-US" sz="1000" b="1">
                <a:ea typeface="Arial Unicode MS" pitchFamily="34" charset="-128"/>
                <a:cs typeface="Arial Unicode MS" pitchFamily="34" charset="-128"/>
              </a:rPr>
              <a:t>Video: </a:t>
            </a:r>
            <a:r>
              <a:rPr lang="en-US" altLang="en-US" sz="1000">
                <a:ea typeface="Arial Unicode MS" pitchFamily="34" charset="-128"/>
                <a:cs typeface="Arial Unicode MS" pitchFamily="34" charset="-128"/>
              </a:rPr>
              <a:t>https://www.youtube.com/watch?v=o1SJyv7rNlA&amp;feature=youtu.be (Apr 2015)</a:t>
            </a:r>
            <a:endParaRPr lang="en-US" altLang="en-US" sz="1000">
              <a:ea typeface="Arial Unicode MS" pitchFamily="34" charset="-128"/>
              <a:cs typeface="Tahoma" pitchFamily="34" charset="0"/>
            </a:endParaRPr>
          </a:p>
          <a:p>
            <a:pPr>
              <a:lnSpc>
                <a:spcPct val="90000"/>
              </a:lnSpc>
              <a:defRPr/>
            </a:pPr>
            <a:r>
              <a:rPr lang="de-DE" altLang="en-US" sz="1000" b="1" i="1"/>
              <a:t>Published workloads: </a:t>
            </a:r>
            <a:r>
              <a:rPr lang="de-DE" altLang="en-US" sz="1000"/>
              <a:t>Oracle DB</a:t>
            </a:r>
          </a:p>
          <a:p>
            <a:pPr>
              <a:lnSpc>
                <a:spcPct val="90000"/>
              </a:lnSpc>
              <a:defRPr/>
            </a:pPr>
            <a:r>
              <a:rPr lang="de-DE" altLang="en-US" sz="1000" b="1">
                <a:solidFill>
                  <a:srgbClr val="808080"/>
                </a:solidFill>
                <a:ea typeface="Arial Unicode MS" pitchFamily="34" charset="-128"/>
                <a:cs typeface="Arial Unicode MS" pitchFamily="34" charset="-128"/>
              </a:rPr>
              <a:t>Internal reference: </a:t>
            </a:r>
            <a:r>
              <a:rPr lang="de-DE" altLang="en-US" sz="1000">
                <a:solidFill>
                  <a:srgbClr val="808080"/>
                </a:solidFill>
                <a:ea typeface="Arial Unicode MS" pitchFamily="34" charset="-128"/>
                <a:cs typeface="Arial Unicode MS" pitchFamily="34" charset="-128"/>
              </a:rPr>
              <a:t>http://w3-01.ibm.com/sales/ssi/cgi-bin/ssialias?infotype=CR&amp;subtype=NA&amp;htmlfid=0CRDD-9PREUK&amp;appname=crmd (</a:t>
            </a:r>
            <a:r>
              <a:rPr lang="en-US" altLang="en-US" sz="1000" i="1"/>
              <a:t>Published May ct 2015)</a:t>
            </a:r>
            <a:endParaRPr lang="en-US" altLang="ja-JP" sz="1000"/>
          </a:p>
          <a:p>
            <a:pPr>
              <a:lnSpc>
                <a:spcPct val="90000"/>
              </a:lnSpc>
              <a:spcBef>
                <a:spcPts val="1442"/>
              </a:spcBef>
              <a:defRPr/>
            </a:pPr>
            <a:r>
              <a:rPr lang="en-US" altLang="en-US" sz="1000" b="1">
                <a:ea typeface="Arial Unicode MS" pitchFamily="34" charset="-128"/>
                <a:cs typeface="Arial Unicode MS" pitchFamily="34" charset="-128"/>
              </a:rPr>
              <a:t>Pull Quote:</a:t>
            </a:r>
            <a:endParaRPr lang="en-US" altLang="en-US" sz="1000">
              <a:ea typeface="Arial Unicode MS" pitchFamily="34" charset="-128"/>
              <a:cs typeface="Arial Unicode MS" pitchFamily="34" charset="-128"/>
            </a:endParaRPr>
          </a:p>
          <a:p>
            <a:pPr>
              <a:lnSpc>
                <a:spcPct val="90000"/>
              </a:lnSpc>
              <a:defRPr/>
            </a:pPr>
            <a:r>
              <a:rPr lang="en-US" altLang="en-US" i="1">
                <a:ea typeface="Arial Unicode MS" pitchFamily="34" charset="-128"/>
                <a:cs typeface="Arial Unicode MS" pitchFamily="34" charset="-128"/>
              </a:rPr>
              <a:t>"</a:t>
            </a:r>
            <a:r>
              <a:rPr lang="en-IN" altLang="en-US" i="1">
                <a:ea typeface="Arial Unicode MS" pitchFamily="34" charset="-128"/>
                <a:cs typeface="Arial Unicode MS" pitchFamily="34" charset="-128"/>
              </a:rPr>
              <a:t>IBM System z offers the lowest cost for processing large amounts of data, hands-down.</a:t>
            </a:r>
            <a:r>
              <a:rPr lang="en-US" altLang="en-US" i="1">
                <a:ea typeface="Arial Unicode MS" pitchFamily="34" charset="-128"/>
                <a:cs typeface="Arial Unicode MS" pitchFamily="34" charset="-128"/>
              </a:rPr>
              <a:t>"</a:t>
            </a:r>
          </a:p>
          <a:p>
            <a:pPr>
              <a:lnSpc>
                <a:spcPct val="90000"/>
              </a:lnSpc>
              <a:defRPr/>
            </a:pPr>
            <a:r>
              <a:rPr lang="en-US" altLang="en-US" i="1">
                <a:ea typeface="Arial Unicode MS" pitchFamily="34" charset="-128"/>
                <a:cs typeface="Arial Unicode MS" pitchFamily="34" charset="-128"/>
              </a:rPr>
              <a:t>—Eduardo Camargo, Executive Vice-President and CIO, EVERTEC Inc.</a:t>
            </a:r>
          </a:p>
          <a:p>
            <a:pPr>
              <a:lnSpc>
                <a:spcPct val="90000"/>
              </a:lnSpc>
              <a:defRPr/>
            </a:pPr>
            <a:r>
              <a:rPr lang="en-US" altLang="en-US" sz="1000" b="1">
                <a:ea typeface="Arial Unicode MS" pitchFamily="34" charset="-128"/>
                <a:cs typeface="Arial Unicode MS" pitchFamily="34" charset="-128"/>
              </a:rPr>
              <a:t>Company Background:</a:t>
            </a:r>
            <a:endParaRPr lang="en-US" altLang="en-US" sz="1000">
              <a:ea typeface="Arial Unicode MS" pitchFamily="34" charset="-128"/>
              <a:cs typeface="Arial Unicode MS" pitchFamily="34" charset="-128"/>
            </a:endParaRPr>
          </a:p>
          <a:p>
            <a:pPr>
              <a:lnSpc>
                <a:spcPct val="90000"/>
              </a:lnSpc>
              <a:spcBef>
                <a:spcPts val="1442"/>
              </a:spcBef>
              <a:defRPr/>
            </a:pPr>
            <a:r>
              <a:rPr lang="en-IN" altLang="en-US" sz="1000">
                <a:ea typeface="Arial Unicode MS" pitchFamily="34" charset="-128"/>
                <a:cs typeface="Arial Unicode MS" pitchFamily="34" charset="-128"/>
              </a:rPr>
              <a:t>EVERTEC, Inc. provides a broad range of merchant acquiring, payment processing and business process management services across Latin America and the Caribbean. Based in Puerto Rico, the company offers a comprehensive suite of services for core bank processing, cash processing and technology outsourcing.</a:t>
            </a:r>
            <a:endParaRPr lang="en-US" altLang="en-US" sz="1000">
              <a:ea typeface="Arial Unicode MS" pitchFamily="34" charset="-128"/>
              <a:cs typeface="Arial Unicode MS" pitchFamily="34" charset="-128"/>
            </a:endParaRPr>
          </a:p>
          <a:p>
            <a:pPr>
              <a:lnSpc>
                <a:spcPct val="90000"/>
              </a:lnSpc>
              <a:spcBef>
                <a:spcPts val="1442"/>
              </a:spcBef>
              <a:defRPr/>
            </a:pPr>
            <a:r>
              <a:rPr lang="en-US" altLang="en-US" sz="1000" b="1">
                <a:ea typeface="Arial Unicode MS" pitchFamily="34" charset="-128"/>
                <a:cs typeface="Arial Unicode MS" pitchFamily="34" charset="-128"/>
              </a:rPr>
              <a:t>Solution components:</a:t>
            </a:r>
            <a:endParaRPr lang="en-US" altLang="en-US" sz="1000">
              <a:ea typeface="Arial Unicode MS" pitchFamily="34" charset="-128"/>
              <a:cs typeface="Arial Unicode MS" pitchFamily="34" charset="-128"/>
            </a:endParaRPr>
          </a:p>
          <a:p>
            <a:pPr>
              <a:lnSpc>
                <a:spcPct val="90000"/>
              </a:lnSpc>
              <a:spcBef>
                <a:spcPct val="0"/>
              </a:spcBef>
              <a:defRPr/>
            </a:pPr>
            <a:r>
              <a:rPr lang="en-US" altLang="en-US" b="1">
                <a:ea typeface="Arial Unicode MS" pitchFamily="34" charset="-128"/>
                <a:cs typeface="Arial Unicode MS" pitchFamily="34" charset="-128"/>
              </a:rPr>
              <a:t>Hardware</a:t>
            </a:r>
          </a:p>
          <a:p>
            <a:pPr>
              <a:lnSpc>
                <a:spcPct val="90000"/>
              </a:lnSpc>
              <a:spcBef>
                <a:spcPct val="0"/>
              </a:spcBef>
              <a:buFont typeface="Arial" pitchFamily="34" charset="0"/>
              <a:buChar char="●"/>
              <a:defRPr/>
            </a:pPr>
            <a:r>
              <a:rPr lang="en-US" altLang="en-US" sz="1000">
                <a:ea typeface="Arial Unicode MS" pitchFamily="34" charset="-128"/>
                <a:cs typeface="Arial Unicode MS" pitchFamily="34" charset="-128"/>
              </a:rPr>
              <a:t>IBM® zEnterprise® EC12</a:t>
            </a:r>
          </a:p>
          <a:p>
            <a:pPr>
              <a:lnSpc>
                <a:spcPct val="90000"/>
              </a:lnSpc>
              <a:spcBef>
                <a:spcPct val="0"/>
              </a:spcBef>
              <a:defRPr/>
            </a:pPr>
            <a:r>
              <a:rPr lang="en-US" altLang="en-US" b="1">
                <a:ea typeface="Arial Unicode MS" pitchFamily="34" charset="-128"/>
                <a:cs typeface="Arial Unicode MS" pitchFamily="34" charset="-128"/>
              </a:rPr>
              <a:t>Software</a:t>
            </a:r>
          </a:p>
          <a:p>
            <a:pPr>
              <a:lnSpc>
                <a:spcPct val="90000"/>
              </a:lnSpc>
              <a:spcBef>
                <a:spcPct val="0"/>
              </a:spcBef>
              <a:buFont typeface="Arial" pitchFamily="34" charset="0"/>
              <a:buChar char="●"/>
              <a:defRPr/>
            </a:pPr>
            <a:r>
              <a:rPr lang="en-US" altLang="en-US" sz="1000">
                <a:ea typeface="Arial Unicode MS" pitchFamily="34" charset="-128"/>
                <a:cs typeface="Arial Unicode MS" pitchFamily="34" charset="-128"/>
              </a:rPr>
              <a:t>IBM z/OS®</a:t>
            </a:r>
          </a:p>
          <a:p>
            <a:pPr>
              <a:lnSpc>
                <a:spcPct val="90000"/>
              </a:lnSpc>
              <a:spcBef>
                <a:spcPct val="0"/>
              </a:spcBef>
              <a:buFont typeface="Arial" pitchFamily="34" charset="0"/>
              <a:buChar char="●"/>
              <a:defRPr/>
            </a:pPr>
            <a:r>
              <a:rPr lang="en-US" altLang="en-US" sz="1000">
                <a:ea typeface="Arial Unicode MS" pitchFamily="34" charset="-128"/>
                <a:cs typeface="Arial Unicode MS" pitchFamily="34" charset="-128"/>
              </a:rPr>
              <a:t>IBM z/VM®</a:t>
            </a:r>
          </a:p>
          <a:p>
            <a:pPr>
              <a:lnSpc>
                <a:spcPct val="90000"/>
              </a:lnSpc>
              <a:spcBef>
                <a:spcPct val="0"/>
              </a:spcBef>
              <a:buFont typeface="Arial" pitchFamily="34" charset="0"/>
              <a:buChar char="●"/>
              <a:defRPr/>
            </a:pPr>
            <a:r>
              <a:rPr lang="en-US" altLang="en-US" sz="1000">
                <a:ea typeface="Arial Unicode MS" pitchFamily="34" charset="-128"/>
                <a:cs typeface="Arial Unicode MS" pitchFamily="34" charset="-128"/>
              </a:rPr>
              <a:t>IBM z/VSE®</a:t>
            </a:r>
          </a:p>
          <a:p>
            <a:pPr>
              <a:lnSpc>
                <a:spcPct val="90000"/>
              </a:lnSpc>
              <a:spcBef>
                <a:spcPct val="0"/>
              </a:spcBef>
              <a:buFont typeface="Arial" pitchFamily="34" charset="0"/>
              <a:buChar char="●"/>
              <a:defRPr/>
            </a:pPr>
            <a:r>
              <a:rPr lang="en-US" altLang="en-US" sz="1000">
                <a:ea typeface="Arial Unicode MS" pitchFamily="34" charset="-128"/>
                <a:cs typeface="Arial Unicode MS" pitchFamily="34" charset="-128"/>
              </a:rPr>
              <a:t>Oracle Database 11g Release 2</a:t>
            </a:r>
          </a:p>
          <a:p>
            <a:pPr>
              <a:lnSpc>
                <a:spcPct val="90000"/>
              </a:lnSpc>
              <a:spcBef>
                <a:spcPct val="0"/>
              </a:spcBef>
              <a:buFont typeface="Arial" pitchFamily="34" charset="0"/>
              <a:buChar char="●"/>
              <a:defRPr/>
            </a:pPr>
            <a:r>
              <a:rPr lang="en-US" altLang="en-US" sz="1000">
                <a:ea typeface="Arial Unicode MS" pitchFamily="34" charset="-128"/>
                <a:cs typeface="Arial Unicode MS" pitchFamily="34" charset="-128"/>
              </a:rPr>
              <a:t>SUSE Linux Enterprise Server for System z</a:t>
            </a:r>
          </a:p>
          <a:p>
            <a:pPr>
              <a:lnSpc>
                <a:spcPct val="90000"/>
              </a:lnSpc>
              <a:spcBef>
                <a:spcPts val="1442"/>
              </a:spcBef>
              <a:defRPr/>
            </a:pPr>
            <a:r>
              <a:rPr lang="en-US" altLang="en-US" sz="1000" b="1">
                <a:ea typeface="Arial Unicode MS" pitchFamily="34" charset="-128"/>
                <a:cs typeface="Arial Unicode MS" pitchFamily="34" charset="-128"/>
              </a:rPr>
              <a:t>Business challenge:</a:t>
            </a:r>
            <a:endParaRPr lang="en-US" altLang="en-US" sz="1000">
              <a:ea typeface="Arial Unicode MS" pitchFamily="34" charset="-128"/>
              <a:cs typeface="Arial Unicode MS" pitchFamily="34" charset="-128"/>
            </a:endParaRPr>
          </a:p>
          <a:p>
            <a:pPr>
              <a:lnSpc>
                <a:spcPct val="90000"/>
              </a:lnSpc>
              <a:spcBef>
                <a:spcPts val="1442"/>
              </a:spcBef>
              <a:defRPr/>
            </a:pPr>
            <a:r>
              <a:rPr lang="en-IN" altLang="en-US" sz="1000">
                <a:ea typeface="Arial Unicode MS" pitchFamily="34" charset="-128"/>
                <a:cs typeface="Arial Unicode MS" pitchFamily="34" charset="-128"/>
              </a:rPr>
              <a:t>EVERTEC processes billions of financial transactions annually and must ensure 24/7 responsiveness and availability for its systems</a:t>
            </a:r>
            <a:r>
              <a:rPr lang="en-US" altLang="en-US"/>
              <a:t>—</a:t>
            </a:r>
            <a:r>
              <a:rPr lang="en-IN" altLang="en-US" sz="1000">
                <a:ea typeface="Arial Unicode MS" pitchFamily="34" charset="-128"/>
                <a:cs typeface="Arial Unicode MS" pitchFamily="34" charset="-128"/>
              </a:rPr>
              <a:t>or risk failing to provide customers with access to key services.</a:t>
            </a:r>
            <a:endParaRPr lang="en-US" altLang="en-US" sz="1000">
              <a:ea typeface="Arial Unicode MS" pitchFamily="34" charset="-128"/>
              <a:cs typeface="Arial Unicode MS" pitchFamily="34" charset="-128"/>
            </a:endParaRPr>
          </a:p>
          <a:p>
            <a:pPr>
              <a:lnSpc>
                <a:spcPct val="90000"/>
              </a:lnSpc>
              <a:spcBef>
                <a:spcPts val="1442"/>
              </a:spcBef>
              <a:defRPr/>
            </a:pPr>
            <a:r>
              <a:rPr lang="en-US" altLang="en-US" sz="1000" b="1">
                <a:ea typeface="Arial Unicode MS" pitchFamily="34" charset="-128"/>
                <a:cs typeface="Arial Unicode MS" pitchFamily="34" charset="-128"/>
              </a:rPr>
              <a:t>The benefit:</a:t>
            </a:r>
            <a:endParaRPr lang="en-US" altLang="en-US" sz="1000">
              <a:ea typeface="Arial Unicode MS" pitchFamily="34" charset="-128"/>
              <a:cs typeface="Arial Unicode MS" pitchFamily="34" charset="-128"/>
            </a:endParaRPr>
          </a:p>
          <a:p>
            <a:pPr>
              <a:lnSpc>
                <a:spcPct val="90000"/>
              </a:lnSpc>
              <a:spcBef>
                <a:spcPts val="1442"/>
              </a:spcBef>
              <a:defRPr/>
            </a:pPr>
            <a:r>
              <a:rPr lang="en-US" altLang="en-US" sz="1000">
                <a:ea typeface="Arial Unicode MS" pitchFamily="34" charset="-128"/>
                <a:cs typeface="Arial Unicode MS" pitchFamily="34" charset="-128"/>
              </a:rPr>
              <a:t>Delivers top levels of performance and reliability needed to keep critical systems running around the clock; faster provisioning boosts business agility; saves costs through virtualization.</a:t>
            </a:r>
          </a:p>
        </p:txBody>
      </p:sp>
    </p:spTree>
    <p:extLst>
      <p:ext uri="{BB962C8B-B14F-4D97-AF65-F5344CB8AC3E}">
        <p14:creationId xmlns:p14="http://schemas.microsoft.com/office/powerpoint/2010/main" val="43272749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8" name="Rectangle 6"/>
          <p:cNvSpPr>
            <a:spLocks noGrp="1" noChangeArrowheads="1"/>
          </p:cNvSpPr>
          <p:nvPr>
            <p:ph type="sldNum" sz="quarter"/>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1600">
                <a:solidFill>
                  <a:srgbClr val="000000"/>
                </a:solidFill>
                <a:round/>
                <a:headEnd/>
                <a:tailEnd/>
              </a14:hiddenLine>
            </a:ext>
          </a:extLst>
        </p:spPr>
        <p:txBody>
          <a:bodyPr/>
          <a:lstStyle>
            <a:lvl1pPr marL="358775" indent="-354013" eaLnBrk="0" hangingPunct="0">
              <a:spcBef>
                <a:spcPct val="30000"/>
              </a:spcBef>
              <a:tabLst>
                <a:tab pos="723900" algn="l"/>
                <a:tab pos="1447800" algn="l"/>
                <a:tab pos="2171700" algn="l"/>
                <a:tab pos="2895600" algn="l"/>
              </a:tabLst>
              <a:defRPr sz="1200">
                <a:solidFill>
                  <a:srgbClr val="000000"/>
                </a:solidFill>
                <a:latin typeface="Times New Roman" panose="02020603050405020304" pitchFamily="18" charset="0"/>
              </a:defRPr>
            </a:lvl1pPr>
            <a:lvl2pPr eaLnBrk="0" hangingPunct="0">
              <a:spcBef>
                <a:spcPct val="30000"/>
              </a:spcBef>
              <a:tabLst>
                <a:tab pos="723900" algn="l"/>
                <a:tab pos="1447800" algn="l"/>
                <a:tab pos="2171700" algn="l"/>
                <a:tab pos="2895600" algn="l"/>
              </a:tabLst>
              <a:defRPr sz="1200">
                <a:solidFill>
                  <a:srgbClr val="000000"/>
                </a:solidFill>
                <a:latin typeface="Times New Roman" panose="02020603050405020304" pitchFamily="18" charset="0"/>
              </a:defRPr>
            </a:lvl2pPr>
            <a:lvl3pPr eaLnBrk="0" hangingPunct="0">
              <a:spcBef>
                <a:spcPct val="30000"/>
              </a:spcBef>
              <a:tabLst>
                <a:tab pos="723900" algn="l"/>
                <a:tab pos="1447800" algn="l"/>
                <a:tab pos="2171700" algn="l"/>
                <a:tab pos="2895600" algn="l"/>
              </a:tabLst>
              <a:defRPr sz="1200">
                <a:solidFill>
                  <a:srgbClr val="000000"/>
                </a:solidFill>
                <a:latin typeface="Times New Roman" panose="02020603050405020304" pitchFamily="18" charset="0"/>
              </a:defRPr>
            </a:lvl3pPr>
            <a:lvl4pPr eaLnBrk="0" hangingPunct="0">
              <a:spcBef>
                <a:spcPct val="30000"/>
              </a:spcBef>
              <a:tabLst>
                <a:tab pos="723900" algn="l"/>
                <a:tab pos="1447800" algn="l"/>
                <a:tab pos="2171700" algn="l"/>
                <a:tab pos="2895600" algn="l"/>
              </a:tabLst>
              <a:defRPr sz="1200">
                <a:solidFill>
                  <a:srgbClr val="000000"/>
                </a:solidFill>
                <a:latin typeface="Times New Roman" panose="02020603050405020304" pitchFamily="18" charset="0"/>
              </a:defRPr>
            </a:lvl4pPr>
            <a:lvl5pPr eaLnBrk="0" hangingPunct="0">
              <a:spcBef>
                <a:spcPct val="30000"/>
              </a:spcBef>
              <a:tabLst>
                <a:tab pos="723900" algn="l"/>
                <a:tab pos="1447800" algn="l"/>
                <a:tab pos="2171700" algn="l"/>
                <a:tab pos="2895600" algn="l"/>
              </a:tabLst>
              <a:defRPr sz="1200">
                <a:solidFill>
                  <a:srgbClr val="000000"/>
                </a:solidFill>
                <a:latin typeface="Times New Roman" panose="02020603050405020304" pitchFamily="18" charset="0"/>
              </a:defRPr>
            </a:lvl5pPr>
            <a:lvl6pPr marL="2514600" indent="-228600" defTabSz="457200" eaLnBrk="0" fontAlgn="base" hangingPunct="0">
              <a:spcBef>
                <a:spcPct val="30000"/>
              </a:spcBef>
              <a:spcAft>
                <a:spcPct val="0"/>
              </a:spcAft>
              <a:buClr>
                <a:srgbClr val="000000"/>
              </a:buClr>
              <a:buSzPct val="100000"/>
              <a:buFont typeface="Times New Roman" panose="02020603050405020304" pitchFamily="18" charset="0"/>
              <a:tabLst>
                <a:tab pos="723900" algn="l"/>
                <a:tab pos="1447800" algn="l"/>
                <a:tab pos="2171700" algn="l"/>
                <a:tab pos="2895600" algn="l"/>
              </a:tabLst>
              <a:defRPr sz="1200">
                <a:solidFill>
                  <a:srgbClr val="000000"/>
                </a:solidFill>
                <a:latin typeface="Times New Roman" panose="02020603050405020304" pitchFamily="18" charset="0"/>
              </a:defRPr>
            </a:lvl6pPr>
            <a:lvl7pPr marL="2971800" indent="-228600" defTabSz="457200" eaLnBrk="0" fontAlgn="base" hangingPunct="0">
              <a:spcBef>
                <a:spcPct val="30000"/>
              </a:spcBef>
              <a:spcAft>
                <a:spcPct val="0"/>
              </a:spcAft>
              <a:buClr>
                <a:srgbClr val="000000"/>
              </a:buClr>
              <a:buSzPct val="100000"/>
              <a:buFont typeface="Times New Roman" panose="02020603050405020304" pitchFamily="18" charset="0"/>
              <a:tabLst>
                <a:tab pos="723900" algn="l"/>
                <a:tab pos="1447800" algn="l"/>
                <a:tab pos="2171700" algn="l"/>
                <a:tab pos="2895600" algn="l"/>
              </a:tabLst>
              <a:defRPr sz="1200">
                <a:solidFill>
                  <a:srgbClr val="000000"/>
                </a:solidFill>
                <a:latin typeface="Times New Roman" panose="02020603050405020304" pitchFamily="18" charset="0"/>
              </a:defRPr>
            </a:lvl7pPr>
            <a:lvl8pPr marL="3429000" indent="-228600" defTabSz="457200" eaLnBrk="0" fontAlgn="base" hangingPunct="0">
              <a:spcBef>
                <a:spcPct val="30000"/>
              </a:spcBef>
              <a:spcAft>
                <a:spcPct val="0"/>
              </a:spcAft>
              <a:buClr>
                <a:srgbClr val="000000"/>
              </a:buClr>
              <a:buSzPct val="100000"/>
              <a:buFont typeface="Times New Roman" panose="02020603050405020304" pitchFamily="18" charset="0"/>
              <a:tabLst>
                <a:tab pos="723900" algn="l"/>
                <a:tab pos="1447800" algn="l"/>
                <a:tab pos="2171700" algn="l"/>
                <a:tab pos="2895600" algn="l"/>
              </a:tabLst>
              <a:defRPr sz="1200">
                <a:solidFill>
                  <a:srgbClr val="000000"/>
                </a:solidFill>
                <a:latin typeface="Times New Roman" panose="02020603050405020304" pitchFamily="18" charset="0"/>
              </a:defRPr>
            </a:lvl8pPr>
            <a:lvl9pPr marL="3886200" indent="-228600" defTabSz="457200" eaLnBrk="0" fontAlgn="base" hangingPunct="0">
              <a:spcBef>
                <a:spcPct val="30000"/>
              </a:spcBef>
              <a:spcAft>
                <a:spcPct val="0"/>
              </a:spcAft>
              <a:buClr>
                <a:srgbClr val="000000"/>
              </a:buClr>
              <a:buSzPct val="100000"/>
              <a:buFont typeface="Times New Roman" panose="02020603050405020304" pitchFamily="18" charset="0"/>
              <a:tabLst>
                <a:tab pos="723900" algn="l"/>
                <a:tab pos="1447800" algn="l"/>
                <a:tab pos="2171700" algn="l"/>
                <a:tab pos="2895600" algn="l"/>
              </a:tabLst>
              <a:defRPr sz="1200">
                <a:solidFill>
                  <a:srgbClr val="000000"/>
                </a:solidFill>
                <a:latin typeface="Times New Roman" panose="02020603050405020304" pitchFamily="18" charset="0"/>
              </a:defRPr>
            </a:lvl9pPr>
          </a:lstStyle>
          <a:p>
            <a:pPr eaLnBrk="1" hangingPunct="1">
              <a:spcBef>
                <a:spcPct val="0"/>
              </a:spcBef>
            </a:pPr>
            <a:fld id="{6E574CAD-FBD9-45F3-A6B4-4143577740E6}" type="slidenum">
              <a:rPr lang="en-US" altLang="en-US"/>
              <a:pPr eaLnBrk="1" hangingPunct="1">
                <a:spcBef>
                  <a:spcPct val="0"/>
                </a:spcBef>
              </a:pPr>
              <a:t>208</a:t>
            </a:fld>
            <a:endParaRPr lang="en-US" altLang="en-US"/>
          </a:p>
        </p:txBody>
      </p:sp>
      <p:sp>
        <p:nvSpPr>
          <p:cNvPr id="4099" name="Rectangle 1"/>
          <p:cNvSpPr>
            <a:spLocks noGrp="1" noRot="1" noChangeAspect="1" noChangeArrowheads="1" noTextEdit="1"/>
          </p:cNvSpPr>
          <p:nvPr>
            <p:ph type="sldImg"/>
          </p:nvPr>
        </p:nvSpPr>
        <p:spPr>
          <a:xfrm>
            <a:off x="401638" y="695325"/>
            <a:ext cx="6180137" cy="3476625"/>
          </a:xfrm>
          <a:ln/>
        </p:spPr>
      </p:sp>
      <p:sp>
        <p:nvSpPr>
          <p:cNvPr id="4100" name="Text Box 2"/>
          <p:cNvSpPr txBox="1">
            <a:spLocks noChangeArrowheads="1"/>
          </p:cNvSpPr>
          <p:nvPr/>
        </p:nvSpPr>
        <p:spPr bwMode="auto">
          <a:xfrm>
            <a:off x="3957638" y="8805863"/>
            <a:ext cx="302577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1600">
                <a:solidFill>
                  <a:srgbClr val="000000"/>
                </a:solidFill>
                <a:round/>
                <a:headEnd/>
                <a:tailEnd/>
              </a14:hiddenLine>
            </a:ext>
          </a:extLst>
        </p:spPr>
        <p:txBody>
          <a:bodyPr lIns="90000" tIns="46800" rIns="90000" bIns="46800" anchor="b"/>
          <a:lstStyle>
            <a:lvl1pPr eaLnBrk="0" hangingPunct="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1pPr>
            <a:lvl2pPr eaLnBrk="0" hangingPunct="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2pPr>
            <a:lvl3pPr eaLnBrk="0" hangingPunct="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3pPr>
            <a:lvl4pPr eaLnBrk="0" hangingPunct="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4pPr>
            <a:lvl5pPr eaLnBrk="0" hangingPunct="0">
              <a:spcBef>
                <a:spcPct val="30000"/>
              </a:spcBef>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5pPr>
            <a:lvl6pPr marL="2514600" indent="-228600" defTabSz="457200"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6pPr>
            <a:lvl7pPr marL="2971800" indent="-228600" defTabSz="457200"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7pPr>
            <a:lvl8pPr marL="3429000" indent="-228600" defTabSz="457200"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8pPr>
            <a:lvl9pPr marL="3886200" indent="-228600" defTabSz="457200" eaLnBrk="0" fontAlgn="base" hangingPunct="0">
              <a:spcBef>
                <a:spcPct val="3000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200">
                <a:solidFill>
                  <a:srgbClr val="000000"/>
                </a:solidFill>
                <a:latin typeface="Times New Roman" panose="02020603050405020304" pitchFamily="18" charset="0"/>
              </a:defRPr>
            </a:lvl9pPr>
          </a:lstStyle>
          <a:p>
            <a:pPr algn="r" eaLnBrk="1" hangingPunct="1">
              <a:spcBef>
                <a:spcPct val="0"/>
              </a:spcBef>
              <a:buClrTx/>
              <a:buFontTx/>
              <a:buNone/>
            </a:pPr>
            <a:fld id="{0BCA8FC9-DD24-40DB-9CAB-29387A068578}" type="slidenum">
              <a:rPr lang="en-US" altLang="en-US">
                <a:latin typeface="Arial" panose="020B0604020202020204" pitchFamily="34" charset="0"/>
              </a:rPr>
              <a:pPr algn="r" eaLnBrk="1" hangingPunct="1">
                <a:spcBef>
                  <a:spcPct val="0"/>
                </a:spcBef>
                <a:buClrTx/>
                <a:buFontTx/>
                <a:buNone/>
              </a:pPr>
              <a:t>208</a:t>
            </a:fld>
            <a:endParaRPr lang="en-US" altLang="en-US">
              <a:latin typeface="Arial" panose="020B0604020202020204" pitchFamily="34" charset="0"/>
            </a:endParaRPr>
          </a:p>
        </p:txBody>
      </p:sp>
      <p:sp>
        <p:nvSpPr>
          <p:cNvPr id="8197" name="Text Box 3"/>
          <p:cNvSpPr>
            <a:spLocks noGrp="1" noChangeArrowheads="1"/>
          </p:cNvSpPr>
          <p:nvPr>
            <p:ph type="body" idx="1"/>
          </p:nvPr>
        </p:nvSpPr>
        <p:spPr>
          <a:xfrm>
            <a:off x="822325" y="4343400"/>
            <a:ext cx="5121275" cy="6126163"/>
          </a:xfrm>
        </p:spPr>
        <p:txBody>
          <a:bodyPr/>
          <a:lstStyle/>
          <a:p>
            <a:pPr>
              <a:spcBef>
                <a:spcPts val="1440"/>
              </a:spcBef>
              <a:spcAft>
                <a:spcPts val="0"/>
              </a:spcAft>
              <a:buFont typeface="Times New Roman" pitchFamily="16" charset="0"/>
              <a:buNone/>
              <a:defRPr/>
            </a:pPr>
            <a:endParaRPr lang="en-US" dirty="0"/>
          </a:p>
        </p:txBody>
      </p:sp>
    </p:spTree>
    <p:extLst>
      <p:ext uri="{BB962C8B-B14F-4D97-AF65-F5344CB8AC3E}">
        <p14:creationId xmlns:p14="http://schemas.microsoft.com/office/powerpoint/2010/main" val="91079132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Slide Image Placeholder 1"/>
          <p:cNvSpPr>
            <a:spLocks noGrp="1" noRot="1" noChangeAspect="1" noTextEdit="1"/>
          </p:cNvSpPr>
          <p:nvPr>
            <p:ph type="sldImg"/>
          </p:nvPr>
        </p:nvSpPr>
        <p:spPr>
          <a:xfrm>
            <a:off x="381000" y="685800"/>
            <a:ext cx="6096000" cy="3429000"/>
          </a:xfrm>
          <a:ln/>
        </p:spPr>
      </p:sp>
      <p:sp>
        <p:nvSpPr>
          <p:cNvPr id="186370"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MS PGothic" charset="-128"/>
              </a:rPr>
              <a:t>Official IBM z Systems Claims document available </a:t>
            </a:r>
            <a:r>
              <a:rPr lang="en-US" altLang="en-US">
                <a:ea typeface="MS PGothic" charset="-128"/>
                <a:hlinkClick r:id="rId3"/>
              </a:rPr>
              <a:t>here</a:t>
            </a:r>
            <a:endParaRPr lang="en-US" altLang="en-US">
              <a:ea typeface="MS PGothic" charset="-128"/>
            </a:endParaRPr>
          </a:p>
        </p:txBody>
      </p:sp>
      <p:sp>
        <p:nvSpPr>
          <p:cNvPr id="186371"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fld id="{936B1820-AB98-B54E-A855-9288E01112BD}" type="slidenum">
              <a:rPr lang="en-US" altLang="en-US" sz="1200" b="0">
                <a:solidFill>
                  <a:srgbClr val="000000"/>
                </a:solidFill>
              </a:rPr>
              <a:pPr/>
              <a:t>209</a:t>
            </a:fld>
            <a:endParaRPr lang="en-US" altLang="en-US" sz="1200" b="0">
              <a:solidFill>
                <a:srgbClr val="000000"/>
              </a:solidFill>
            </a:endParaRPr>
          </a:p>
        </p:txBody>
      </p:sp>
    </p:spTree>
    <p:extLst>
      <p:ext uri="{BB962C8B-B14F-4D97-AF65-F5344CB8AC3E}">
        <p14:creationId xmlns:p14="http://schemas.microsoft.com/office/powerpoint/2010/main" val="107862015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2A72DE30-2497-D049-8F4F-9D0732FF2B03}" type="slidenum">
              <a:rPr lang="en-US" altLang="en-US" smtClean="0"/>
              <a:pPr>
                <a:defRPr/>
              </a:pPr>
              <a:t>210</a:t>
            </a:fld>
            <a:endParaRPr lang="en-US" altLang="en-US"/>
          </a:p>
        </p:txBody>
      </p:sp>
    </p:spTree>
    <p:extLst>
      <p:ext uri="{BB962C8B-B14F-4D97-AF65-F5344CB8AC3E}">
        <p14:creationId xmlns:p14="http://schemas.microsoft.com/office/powerpoint/2010/main" val="178230941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56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US" altLang="en-US"/>
          </a:p>
        </p:txBody>
      </p:sp>
      <p:sp>
        <p:nvSpPr>
          <p:cNvPr id="256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fld id="{80EE78A4-BB4C-034F-8AE2-C1D77D1A4945}" type="slidenum">
              <a:rPr lang="en-US" altLang="en-US"/>
              <a:pPr/>
              <a:t>211</a:t>
            </a:fld>
            <a:endParaRPr lang="en-US" altLang="en-US"/>
          </a:p>
        </p:txBody>
      </p:sp>
    </p:spTree>
    <p:extLst>
      <p:ext uri="{BB962C8B-B14F-4D97-AF65-F5344CB8AC3E}">
        <p14:creationId xmlns:p14="http://schemas.microsoft.com/office/powerpoint/2010/main" val="1706685733"/>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2A72DE30-2497-D049-8F4F-9D0732FF2B03}" type="slidenum">
              <a:rPr lang="en-US" altLang="en-US" smtClean="0"/>
              <a:pPr>
                <a:defRPr/>
              </a:pPr>
              <a:t>217</a:t>
            </a:fld>
            <a:endParaRPr lang="en-US" altLang="en-US"/>
          </a:p>
        </p:txBody>
      </p:sp>
    </p:spTree>
    <p:extLst>
      <p:ext uri="{BB962C8B-B14F-4D97-AF65-F5344CB8AC3E}">
        <p14:creationId xmlns:p14="http://schemas.microsoft.com/office/powerpoint/2010/main" val="660832127"/>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Slide Image Placeholder 1"/>
          <p:cNvSpPr>
            <a:spLocks noGrp="1" noRot="1" noChangeAspect="1" noTextEdit="1"/>
          </p:cNvSpPr>
          <p:nvPr>
            <p:ph type="sldImg"/>
          </p:nvPr>
        </p:nvSpPr>
        <p:spPr>
          <a:xfrm>
            <a:off x="381000" y="685800"/>
            <a:ext cx="6096000" cy="3429000"/>
          </a:xfrm>
          <a:ln/>
        </p:spPr>
      </p:sp>
      <p:sp>
        <p:nvSpPr>
          <p:cNvPr id="195586"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MS PGothic" charset="-128"/>
              </a:rPr>
              <a:t>Official IBM z Systems Claims document available </a:t>
            </a:r>
            <a:r>
              <a:rPr lang="en-US" altLang="en-US">
                <a:ea typeface="MS PGothic" charset="-128"/>
                <a:hlinkClick r:id="rId3"/>
              </a:rPr>
              <a:t>here</a:t>
            </a:r>
            <a:endParaRPr lang="en-US" altLang="en-US">
              <a:ea typeface="MS PGothic" charset="-128"/>
            </a:endParaRPr>
          </a:p>
        </p:txBody>
      </p:sp>
      <p:sp>
        <p:nvSpPr>
          <p:cNvPr id="195587"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fld id="{D6238FDE-8C52-5E4E-ABDA-BD811F22554E}" type="slidenum">
              <a:rPr lang="en-US" altLang="en-US" sz="1200" b="0">
                <a:solidFill>
                  <a:srgbClr val="000000"/>
                </a:solidFill>
              </a:rPr>
              <a:pPr/>
              <a:t>218</a:t>
            </a:fld>
            <a:endParaRPr lang="en-US" altLang="en-US" sz="1200" b="0">
              <a:solidFill>
                <a:srgbClr val="000000"/>
              </a:solidFill>
            </a:endParaRPr>
          </a:p>
        </p:txBody>
      </p:sp>
    </p:spTree>
    <p:extLst>
      <p:ext uri="{BB962C8B-B14F-4D97-AF65-F5344CB8AC3E}">
        <p14:creationId xmlns:p14="http://schemas.microsoft.com/office/powerpoint/2010/main" val="68617241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Grp="1" noRot="1" noChangeAspect="1" noChangeArrowheads="1" noTextEdit="1"/>
          </p:cNvSpPr>
          <p:nvPr>
            <p:ph type="sldImg"/>
          </p:nvPr>
        </p:nvSpPr>
        <p:spPr>
          <a:ln/>
        </p:spPr>
      </p:sp>
      <p:sp>
        <p:nvSpPr>
          <p:cNvPr id="199682"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MS PMincho" charset="-128"/>
                <a:cs typeface="Arial" charset="0"/>
              </a:rPr>
              <a:t>Go back in time … to 2007….</a:t>
            </a:r>
          </a:p>
        </p:txBody>
      </p:sp>
    </p:spTree>
    <p:extLst>
      <p:ext uri="{BB962C8B-B14F-4D97-AF65-F5344CB8AC3E}">
        <p14:creationId xmlns:p14="http://schemas.microsoft.com/office/powerpoint/2010/main" val="48920449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Grp="1" noRot="1" noChangeAspect="1" noChangeArrowheads="1" noTextEdit="1"/>
          </p:cNvSpPr>
          <p:nvPr>
            <p:ph type="sldImg"/>
          </p:nvPr>
        </p:nvSpPr>
        <p:spPr>
          <a:ln/>
        </p:spPr>
      </p:sp>
      <p:sp>
        <p:nvSpPr>
          <p:cNvPr id="20173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MS PMincho" charset="-128"/>
                <a:cs typeface="Arial" charset="0"/>
              </a:rPr>
              <a:t>And now compare 2007 with 2014</a:t>
            </a:r>
          </a:p>
        </p:txBody>
      </p:sp>
    </p:spTree>
    <p:extLst>
      <p:ext uri="{BB962C8B-B14F-4D97-AF65-F5344CB8AC3E}">
        <p14:creationId xmlns:p14="http://schemas.microsoft.com/office/powerpoint/2010/main" val="17767877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EE40F47-13EC-524E-A0AB-AD17282CA7A5}" type="slidenum">
              <a:rPr lang="en-US"/>
              <a:pPr/>
              <a:t>19</a:t>
            </a:fld>
            <a:endParaRPr lang="en-US"/>
          </a:p>
        </p:txBody>
      </p:sp>
      <p:sp>
        <p:nvSpPr>
          <p:cNvPr id="3676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676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86389464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Grp="1" noRot="1" noChangeAspect="1" noChangeArrowheads="1" noTextEdit="1"/>
          </p:cNvSpPr>
          <p:nvPr>
            <p:ph type="sldImg"/>
          </p:nvPr>
        </p:nvSpPr>
        <p:spPr>
          <a:ln/>
        </p:spPr>
      </p:sp>
      <p:sp>
        <p:nvSpPr>
          <p:cNvPr id="20377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MS PMincho" charset="-128"/>
                <a:cs typeface="Arial" charset="0"/>
              </a:rPr>
              <a:t>The work they did… with IBM’s help</a:t>
            </a:r>
          </a:p>
        </p:txBody>
      </p:sp>
    </p:spTree>
    <p:extLst>
      <p:ext uri="{BB962C8B-B14F-4D97-AF65-F5344CB8AC3E}">
        <p14:creationId xmlns:p14="http://schemas.microsoft.com/office/powerpoint/2010/main" val="170369324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Grp="1" noRot="1" noChangeAspect="1" noChangeArrowheads="1" noTextEdit="1"/>
          </p:cNvSpPr>
          <p:nvPr>
            <p:ph type="sldImg"/>
          </p:nvPr>
        </p:nvSpPr>
        <p:spPr>
          <a:ln/>
        </p:spPr>
      </p:sp>
      <p:sp>
        <p:nvSpPr>
          <p:cNvPr id="20582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MS PMincho" charset="-128"/>
                <a:cs typeface="Arial" charset="0"/>
              </a:rPr>
              <a:t>The work they did … with IBM’s help</a:t>
            </a:r>
          </a:p>
        </p:txBody>
      </p:sp>
    </p:spTree>
    <p:extLst>
      <p:ext uri="{BB962C8B-B14F-4D97-AF65-F5344CB8AC3E}">
        <p14:creationId xmlns:p14="http://schemas.microsoft.com/office/powerpoint/2010/main" val="110888922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Grp="1" noRot="1" noChangeAspect="1" noChangeArrowheads="1" noTextEdit="1"/>
          </p:cNvSpPr>
          <p:nvPr>
            <p:ph type="sldImg"/>
          </p:nvPr>
        </p:nvSpPr>
        <p:spPr>
          <a:ln/>
        </p:spPr>
      </p:sp>
      <p:sp>
        <p:nvSpPr>
          <p:cNvPr id="20787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MS PMincho" charset="-128"/>
                <a:cs typeface="Arial" charset="0"/>
              </a:rPr>
              <a:t>The results</a:t>
            </a:r>
          </a:p>
        </p:txBody>
      </p:sp>
    </p:spTree>
    <p:extLst>
      <p:ext uri="{BB962C8B-B14F-4D97-AF65-F5344CB8AC3E}">
        <p14:creationId xmlns:p14="http://schemas.microsoft.com/office/powerpoint/2010/main" val="2045026780"/>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Slide Image Placeholder 1"/>
          <p:cNvSpPr>
            <a:spLocks noGrp="1" noRot="1" noChangeAspect="1" noTextEdit="1"/>
          </p:cNvSpPr>
          <p:nvPr>
            <p:ph type="sldImg"/>
          </p:nvPr>
        </p:nvSpPr>
        <p:spPr>
          <a:ln/>
        </p:spPr>
      </p:sp>
      <p:sp>
        <p:nvSpPr>
          <p:cNvPr id="209922" name="Notes Placeholder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MS PGothic" charset="-128"/>
              </a:rPr>
              <a:t>http://www-03.ibm.com/software/businesscasestudies/us/en/corp?synkey=E906943U68722M34 (</a:t>
            </a:r>
            <a:r>
              <a:rPr lang="en-US" altLang="en-US" b="1">
                <a:ea typeface="MS PGothic" charset="-128"/>
              </a:rPr>
              <a:t>Jan 2016</a:t>
            </a:r>
            <a:r>
              <a:rPr lang="en-US" altLang="en-US">
                <a:ea typeface="MS PGothic" charset="-128"/>
              </a:rPr>
              <a:t>)</a:t>
            </a:r>
          </a:p>
          <a:p>
            <a:r>
              <a:rPr lang="en-US" altLang="en-US" b="1">
                <a:ea typeface="MS PGothic" charset="-128"/>
              </a:rPr>
              <a:t>Video download: </a:t>
            </a:r>
            <a:r>
              <a:rPr lang="en-US" altLang="en-US">
                <a:ea typeface="MS PGothic" charset="-128"/>
              </a:rPr>
              <a:t>http://www-03.ibm.com/software/businesscasestudies/us/en/corp?synkey=H271868B30201Q71 </a:t>
            </a:r>
          </a:p>
          <a:p>
            <a:r>
              <a:rPr lang="de-DE" altLang="en-US" b="1" i="1">
                <a:ea typeface="MS PGothic" charset="-128"/>
              </a:rPr>
              <a:t>Published workloads: </a:t>
            </a:r>
            <a:r>
              <a:rPr lang="de-DE" altLang="en-US">
                <a:ea typeface="MS PGothic" charset="-128"/>
              </a:rPr>
              <a:t>DB2 LUW with BLU Accelerator</a:t>
            </a:r>
            <a:endParaRPr lang="en-US" altLang="en-US">
              <a:ea typeface="MS PGothic" charset="-128"/>
            </a:endParaRPr>
          </a:p>
        </p:txBody>
      </p:sp>
      <p:sp>
        <p:nvSpPr>
          <p:cNvPr id="209923" name="Slide Number Placeholder 3"/>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fld id="{9197C2A5-C2BD-5B43-8374-2554B4663562}" type="slidenum">
              <a:rPr lang="en-US" altLang="en-US" sz="1200" b="0"/>
              <a:pPr/>
              <a:t>224</a:t>
            </a:fld>
            <a:endParaRPr lang="en-US" altLang="en-US" sz="1200" b="0"/>
          </a:p>
        </p:txBody>
      </p:sp>
    </p:spTree>
    <p:extLst>
      <p:ext uri="{BB962C8B-B14F-4D97-AF65-F5344CB8AC3E}">
        <p14:creationId xmlns:p14="http://schemas.microsoft.com/office/powerpoint/2010/main" val="718851767"/>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Grp="1" noRot="1" noChangeAspect="1" noChangeArrowheads="1" noTextEdit="1"/>
          </p:cNvSpPr>
          <p:nvPr>
            <p:ph type="sldImg"/>
          </p:nvPr>
        </p:nvSpPr>
        <p:spPr>
          <a:ln/>
        </p:spPr>
      </p:sp>
      <p:sp>
        <p:nvSpPr>
          <p:cNvPr id="21197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659" tIns="50329" rIns="100659" bIns="50329"/>
          <a:lstStyle/>
          <a:p>
            <a:pPr eaLnBrk="1" hangingPunct="1"/>
            <a:r>
              <a:rPr lang="en-US" altLang="en-US">
                <a:ea typeface="MS PGothic" charset="-128"/>
              </a:rPr>
              <a:t>http://www-03.ibm.com/software/businesscasestudies/us/en/corp?synkey=Q866811U21984L45  (</a:t>
            </a:r>
            <a:r>
              <a:rPr lang="en-US" altLang="en-US" b="1">
                <a:ea typeface="MS PGothic" charset="-128"/>
              </a:rPr>
              <a:t>Jul 2013</a:t>
            </a:r>
            <a:r>
              <a:rPr lang="en-US" altLang="en-US">
                <a:ea typeface="MS PGothic" charset="-128"/>
              </a:rPr>
              <a:t>) with video</a:t>
            </a:r>
          </a:p>
          <a:p>
            <a:pPr eaLnBrk="1" hangingPunct="1"/>
            <a:r>
              <a:rPr lang="en-US" altLang="en-US">
                <a:ea typeface="MS PGothic" charset="-128"/>
              </a:rPr>
              <a:t>http://www-03.ibm.com/software/businesscasestudies/us/en/corp?synkey=E342388T77323W70 (</a:t>
            </a:r>
            <a:r>
              <a:rPr lang="en-US" altLang="en-US" b="1">
                <a:ea typeface="MS PGothic" charset="-128"/>
              </a:rPr>
              <a:t>Jul 2013</a:t>
            </a:r>
            <a:r>
              <a:rPr lang="en-US" altLang="en-US">
                <a:ea typeface="MS PGothic" charset="-128"/>
              </a:rPr>
              <a:t>) with video</a:t>
            </a:r>
          </a:p>
          <a:p>
            <a:r>
              <a:rPr lang="de-DE" altLang="en-US" b="1" i="1">
                <a:ea typeface="MS PGothic" charset="-128"/>
              </a:rPr>
              <a:t>Published workloads: </a:t>
            </a:r>
            <a:r>
              <a:rPr lang="en-US" altLang="en-US">
                <a:ea typeface="MS PGothic" charset="-128"/>
              </a:rPr>
              <a:t>DB2 for Linux, InfoSphere QualityStage, InfoSphere DataStage, Cognos Business Intelligence</a:t>
            </a:r>
            <a:endParaRPr lang="en-US" altLang="en-US">
              <a:solidFill>
                <a:schemeClr val="hlink"/>
              </a:solidFill>
              <a:ea typeface="MS PGothic" charset="-128"/>
            </a:endParaRPr>
          </a:p>
          <a:p>
            <a:pPr eaLnBrk="1" hangingPunct="1"/>
            <a:r>
              <a:rPr lang="en-US" altLang="ja-JP" b="1">
                <a:solidFill>
                  <a:schemeClr val="hlink"/>
                </a:solidFill>
                <a:ea typeface="MS PGothic" charset="-128"/>
              </a:rPr>
              <a:t>Internal reference:</a:t>
            </a:r>
          </a:p>
          <a:p>
            <a:pPr eaLnBrk="1" hangingPunct="1"/>
            <a:r>
              <a:rPr lang="en-US" altLang="en-US">
                <a:ea typeface="MS PGothic" charset="-128"/>
              </a:rPr>
              <a:t>http://w3-01.ibm.com/sales/ssi/cgi-bin/ssialias?infotype=CR&amp;subtype=NA&amp;htmlfid=0CRDD-9BMULX&amp;appname=crmd  (</a:t>
            </a:r>
            <a:r>
              <a:rPr lang="en-US" altLang="en-US" b="1" i="1">
                <a:ea typeface="MS PGothic" charset="-128"/>
              </a:rPr>
              <a:t>updated Nov 2015</a:t>
            </a:r>
            <a:r>
              <a:rPr lang="en-US" altLang="en-US">
                <a:ea typeface="MS PGothic" charset="-128"/>
              </a:rPr>
              <a:t>)</a:t>
            </a:r>
          </a:p>
          <a:p>
            <a:pPr eaLnBrk="1" hangingPunct="1"/>
            <a:endParaRPr lang="en-US" altLang="en-US">
              <a:solidFill>
                <a:schemeClr val="hlink"/>
              </a:solidFill>
              <a:ea typeface="MS PGothic" charset="-128"/>
            </a:endParaRPr>
          </a:p>
          <a:p>
            <a:pPr eaLnBrk="1" hangingPunct="1"/>
            <a:r>
              <a:rPr lang="de-DE" altLang="ja-JP">
                <a:ea typeface="MS PGothic" charset="-128"/>
              </a:rPr>
              <a:t>“IBM z Systems gives us flexible and robust processing, capable of handling extreme growth, with very well integrated tools for extracting, storing and manipulating data. We have reduced the complexity of our technology, with fewer servers, less administration, lower software maintenance costs, and a significant reduction in energy consumption. With IBM z Systems we are spending 400 percent less on power than if we had a distributed environment instead, avoiding around R$ 3 million [USD 1.5 million] of electricity costs each year.” </a:t>
            </a:r>
          </a:p>
        </p:txBody>
      </p:sp>
    </p:spTree>
    <p:extLst>
      <p:ext uri="{BB962C8B-B14F-4D97-AF65-F5344CB8AC3E}">
        <p14:creationId xmlns:p14="http://schemas.microsoft.com/office/powerpoint/2010/main" val="93197934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226</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r>
              <a:rPr lang="en-US" altLang="en-US" smtClean="0">
                <a:latin typeface="Arial" panose="020B0604020202020204" pitchFamily="34" charset="0"/>
                <a:cs typeface="Arial" panose="020B0604020202020204" pitchFamily="34" charset="0"/>
              </a:rPr>
              <a:t>Business models under constant</a:t>
            </a:r>
            <a:r>
              <a:rPr lang="en-US" altLang="en-US" smtClean="0">
                <a:solidFill>
                  <a:schemeClr val="folHlink"/>
                </a:solidFill>
                <a:latin typeface="Arial" panose="020B0604020202020204" pitchFamily="34" charset="0"/>
                <a:cs typeface="Arial" panose="020B0604020202020204" pitchFamily="34" charset="0"/>
              </a:rPr>
              <a:t> </a:t>
            </a:r>
            <a:r>
              <a:rPr lang="en-US" altLang="en-US" smtClean="0">
                <a:latin typeface="Arial" panose="020B0604020202020204" pitchFamily="34" charset="0"/>
                <a:cs typeface="Arial" panose="020B0604020202020204" pitchFamily="34" charset="0"/>
              </a:rPr>
              <a:t>pressure</a:t>
            </a:r>
          </a:p>
          <a:p>
            <a:pPr>
              <a:lnSpc>
                <a:spcPct val="90000"/>
              </a:lnSpc>
            </a:pPr>
            <a:r>
              <a:rPr lang="en-US" altLang="en-US" smtClean="0">
                <a:latin typeface="Arial" panose="020B0604020202020204" pitchFamily="34" charset="0"/>
                <a:cs typeface="Arial" panose="020B0604020202020204" pitchFamily="34" charset="0"/>
              </a:rPr>
              <a:t>Demanding and connected customers </a:t>
            </a:r>
          </a:p>
          <a:p>
            <a:pPr>
              <a:lnSpc>
                <a:spcPct val="90000"/>
              </a:lnSpc>
            </a:pPr>
            <a:r>
              <a:rPr lang="en-US" altLang="en-US" smtClean="0">
                <a:latin typeface="Arial" panose="020B0604020202020204" pitchFamily="34" charset="0"/>
                <a:cs typeface="Arial" panose="020B0604020202020204" pitchFamily="34" charset="0"/>
              </a:rPr>
              <a:t>Great relationships can beat great products</a:t>
            </a:r>
          </a:p>
          <a:p>
            <a:pPr>
              <a:lnSpc>
                <a:spcPct val="90000"/>
              </a:lnSpc>
              <a:spcBef>
                <a:spcPct val="0"/>
              </a:spcBef>
            </a:pPr>
            <a:endParaRPr lang="en-US" altLang="en-US" smtClean="0">
              <a:latin typeface="Times New Roman" panose="02020603050405020304" pitchFamily="18" charset="0"/>
              <a:cs typeface="Arial" panose="020B0604020202020204" pitchFamily="34" charset="0"/>
            </a:endParaRPr>
          </a:p>
          <a:p>
            <a:pPr>
              <a:lnSpc>
                <a:spcPct val="90000"/>
              </a:lnSpc>
            </a:pPr>
            <a:r>
              <a:rPr lang="en-US" altLang="en-US" smtClean="0">
                <a:latin typeface="Arial" panose="020B0604020202020204" pitchFamily="34" charset="0"/>
                <a:cs typeface="Arial" panose="020B0604020202020204" pitchFamily="34" charset="0"/>
              </a:rPr>
              <a:t>The </a:t>
            </a:r>
            <a:r>
              <a:rPr lang="en-US" altLang="en-US" b="1" smtClean="0">
                <a:latin typeface="Arial" panose="020B0604020202020204" pitchFamily="34" charset="0"/>
                <a:cs typeface="Arial" panose="020B0604020202020204" pitchFamily="34" charset="0"/>
              </a:rPr>
              <a:t>Internet of Things</a:t>
            </a:r>
            <a:r>
              <a:rPr lang="en-US" altLang="en-US" smtClean="0">
                <a:latin typeface="Arial" panose="020B0604020202020204" pitchFamily="34" charset="0"/>
                <a:cs typeface="Arial" panose="020B0604020202020204" pitchFamily="34" charset="0"/>
              </a:rPr>
              <a:t> refers to uniquely identifiable objects and their virtual representations in an </a:t>
            </a:r>
            <a:r>
              <a:rPr lang="en-US" altLang="en-US" smtClean="0">
                <a:latin typeface="Arial" panose="020B0604020202020204" pitchFamily="34" charset="0"/>
                <a:cs typeface="Arial" panose="020B0604020202020204" pitchFamily="34" charset="0"/>
                <a:hlinkClick r:id="rId3" tooltip="Internet"/>
              </a:rPr>
              <a:t>Internet</a:t>
            </a:r>
            <a:r>
              <a:rPr lang="en-US" altLang="en-US" smtClean="0">
                <a:latin typeface="Arial" panose="020B0604020202020204" pitchFamily="34" charset="0"/>
                <a:cs typeface="Arial" panose="020B0604020202020204" pitchFamily="34" charset="0"/>
              </a:rPr>
              <a:t>-like structure. The term Internet of Things was first used by </a:t>
            </a:r>
            <a:r>
              <a:rPr lang="en-US" altLang="en-US" smtClean="0">
                <a:latin typeface="Arial" panose="020B0604020202020204" pitchFamily="34" charset="0"/>
                <a:cs typeface="Arial" panose="020B0604020202020204" pitchFamily="34" charset="0"/>
                <a:hlinkClick r:id="rId4" tooltip="Kevin Ashton"/>
              </a:rPr>
              <a:t>Kevin Ashton</a:t>
            </a:r>
            <a:r>
              <a:rPr lang="en-US" altLang="en-US" smtClean="0">
                <a:latin typeface="Arial" panose="020B0604020202020204" pitchFamily="34" charset="0"/>
                <a:cs typeface="Arial" panose="020B0604020202020204" pitchFamily="34" charset="0"/>
              </a:rPr>
              <a:t> in 1999.</a:t>
            </a:r>
          </a:p>
          <a:p>
            <a:pPr>
              <a:lnSpc>
                <a:spcPct val="90000"/>
              </a:lnSpc>
            </a:pPr>
            <a:r>
              <a:rPr lang="en-US" altLang="en-US" smtClean="0">
                <a:latin typeface="Arial" panose="020B0604020202020204" pitchFamily="34" charset="0"/>
                <a:cs typeface="Arial" panose="020B0604020202020204" pitchFamily="34" charset="0"/>
                <a:hlinkClick r:id="" action="ppaction://noaction"/>
              </a:rPr>
              <a:t>[1]</a:t>
            </a:r>
            <a:r>
              <a:rPr lang="en-US" altLang="en-US" smtClean="0">
                <a:latin typeface="Arial" panose="020B0604020202020204" pitchFamily="34" charset="0"/>
                <a:cs typeface="Arial" panose="020B0604020202020204" pitchFamily="34" charset="0"/>
              </a:rPr>
              <a:t> The concept of the Internet of Things first became popular through the </a:t>
            </a:r>
            <a:r>
              <a:rPr lang="en-US" altLang="en-US" smtClean="0">
                <a:latin typeface="Arial" panose="020B0604020202020204" pitchFamily="34" charset="0"/>
                <a:cs typeface="Arial" panose="020B0604020202020204" pitchFamily="34" charset="0"/>
                <a:hlinkClick r:id="rId5" tooltip="Auto-ID Labs"/>
              </a:rPr>
              <a:t>Auto-ID Center</a:t>
            </a:r>
            <a:r>
              <a:rPr lang="en-US" altLang="en-US" smtClean="0">
                <a:latin typeface="Arial" panose="020B0604020202020204" pitchFamily="34" charset="0"/>
                <a:cs typeface="Arial" panose="020B0604020202020204" pitchFamily="34" charset="0"/>
              </a:rPr>
              <a:t> and related market analysts publications.</a:t>
            </a:r>
          </a:p>
          <a:p>
            <a:pPr>
              <a:lnSpc>
                <a:spcPct val="90000"/>
              </a:lnSpc>
            </a:pPr>
            <a:r>
              <a:rPr lang="en-US" altLang="en-US" smtClean="0">
                <a:latin typeface="Arial" panose="020B0604020202020204" pitchFamily="34" charset="0"/>
                <a:cs typeface="Arial" panose="020B0604020202020204" pitchFamily="34" charset="0"/>
                <a:hlinkClick r:id="" action="ppaction://noaction"/>
              </a:rPr>
              <a:t>[2]</a:t>
            </a:r>
            <a:r>
              <a:rPr lang="en-US" altLang="en-US" smtClean="0">
                <a:latin typeface="Arial" panose="020B0604020202020204" pitchFamily="34" charset="0"/>
                <a:cs typeface="Arial" panose="020B0604020202020204" pitchFamily="34" charset="0"/>
              </a:rPr>
              <a:t> Radio-frequency identification (</a:t>
            </a:r>
            <a:r>
              <a:rPr lang="en-US" altLang="en-US" smtClean="0">
                <a:latin typeface="Arial" panose="020B0604020202020204" pitchFamily="34" charset="0"/>
                <a:cs typeface="Arial" panose="020B0604020202020204" pitchFamily="34" charset="0"/>
                <a:hlinkClick r:id="rId6" tooltip="RFID"/>
              </a:rPr>
              <a:t>RFID</a:t>
            </a:r>
            <a:r>
              <a:rPr lang="en-US" altLang="en-US" smtClean="0">
                <a:latin typeface="Arial" panose="020B0604020202020204" pitchFamily="34" charset="0"/>
                <a:cs typeface="Arial" panose="020B0604020202020204" pitchFamily="34" charset="0"/>
              </a:rPr>
              <a:t>) is often seen as a prerequisite for the Internet of Things. If all objects and people in daily life were equipped with radio tags, they could be identified and inventoried by computers.</a:t>
            </a:r>
          </a:p>
          <a:p>
            <a:pPr>
              <a:lnSpc>
                <a:spcPct val="90000"/>
              </a:lnSpc>
            </a:pPr>
            <a:r>
              <a:rPr lang="en-US" altLang="en-US" smtClean="0">
                <a:latin typeface="Arial" panose="020B0604020202020204" pitchFamily="34" charset="0"/>
                <a:cs typeface="Arial" panose="020B0604020202020204" pitchFamily="34" charset="0"/>
                <a:hlinkClick r:id="" action="ppaction://noaction"/>
              </a:rPr>
              <a:t>[3][4]</a:t>
            </a:r>
            <a:r>
              <a:rPr lang="en-US" altLang="en-US" smtClean="0">
                <a:latin typeface="Arial" panose="020B0604020202020204" pitchFamily="34" charset="0"/>
                <a:cs typeface="Arial" panose="020B0604020202020204" pitchFamily="34" charset="0"/>
              </a:rPr>
              <a:t> However, unique identification of things may be achieved through other means such as </a:t>
            </a:r>
            <a:r>
              <a:rPr lang="en-US" altLang="en-US" smtClean="0">
                <a:latin typeface="Arial" panose="020B0604020202020204" pitchFamily="34" charset="0"/>
                <a:cs typeface="Arial" panose="020B0604020202020204" pitchFamily="34" charset="0"/>
                <a:hlinkClick r:id="rId7" tooltip="Barcodes"/>
              </a:rPr>
              <a:t>barcodes</a:t>
            </a:r>
            <a:r>
              <a:rPr lang="en-US" altLang="en-US" smtClean="0">
                <a:latin typeface="Arial" panose="020B0604020202020204" pitchFamily="34" charset="0"/>
                <a:cs typeface="Arial" panose="020B0604020202020204" pitchFamily="34" charset="0"/>
              </a:rPr>
              <a:t> or </a:t>
            </a:r>
            <a:r>
              <a:rPr lang="en-US" altLang="en-US" smtClean="0">
                <a:latin typeface="Arial" panose="020B0604020202020204" pitchFamily="34" charset="0"/>
                <a:cs typeface="Arial" panose="020B0604020202020204" pitchFamily="34" charset="0"/>
                <a:hlinkClick r:id="rId8" tooltip="Barcode"/>
              </a:rPr>
              <a:t>2D-codes</a:t>
            </a:r>
            <a:r>
              <a:rPr lang="en-US" altLang="en-US" smtClean="0">
                <a:latin typeface="Arial" panose="020B0604020202020204" pitchFamily="34" charset="0"/>
                <a:cs typeface="Arial" panose="020B0604020202020204" pitchFamily="34" charset="0"/>
              </a:rPr>
              <a:t> as well.</a:t>
            </a:r>
          </a:p>
          <a:p>
            <a:pPr>
              <a:lnSpc>
                <a:spcPct val="90000"/>
              </a:lnSpc>
            </a:pPr>
            <a:r>
              <a:rPr lang="en-US" altLang="en-US" smtClean="0">
                <a:latin typeface="Arial" panose="020B0604020202020204" pitchFamily="34" charset="0"/>
                <a:cs typeface="Arial" panose="020B0604020202020204" pitchFamily="34" charset="0"/>
              </a:rPr>
              <a:t>Equipping all objects in the world with minuscule identifying devices could be transformative of daily life.</a:t>
            </a:r>
          </a:p>
          <a:p>
            <a:pPr>
              <a:lnSpc>
                <a:spcPct val="90000"/>
              </a:lnSpc>
            </a:pPr>
            <a:r>
              <a:rPr lang="en-US" altLang="en-US" smtClean="0">
                <a:latin typeface="Arial" panose="020B0604020202020204" pitchFamily="34" charset="0"/>
                <a:cs typeface="Arial" panose="020B0604020202020204" pitchFamily="34" charset="0"/>
                <a:hlinkClick r:id="" action="ppaction://noaction"/>
              </a:rPr>
              <a:t>[5][6]</a:t>
            </a:r>
            <a:r>
              <a:rPr lang="en-US" altLang="en-US" smtClean="0">
                <a:latin typeface="Arial" panose="020B0604020202020204" pitchFamily="34" charset="0"/>
                <a:cs typeface="Arial" panose="020B0604020202020204" pitchFamily="34" charset="0"/>
              </a:rPr>
              <a:t> For instance, business may no longer run out of stock or generate waste products, as involved parties would know which products are required and consumed.</a:t>
            </a:r>
          </a:p>
          <a:p>
            <a:pPr>
              <a:lnSpc>
                <a:spcPct val="90000"/>
              </a:lnSpc>
            </a:pPr>
            <a:r>
              <a:rPr lang="en-US" altLang="en-US" smtClean="0">
                <a:latin typeface="Arial" panose="020B0604020202020204" pitchFamily="34" charset="0"/>
                <a:cs typeface="Arial" panose="020B0604020202020204" pitchFamily="34" charset="0"/>
                <a:hlinkClick r:id="" action="ppaction://noaction"/>
              </a:rPr>
              <a:t>[6]</a:t>
            </a:r>
            <a:r>
              <a:rPr lang="en-US" altLang="en-US" smtClean="0">
                <a:latin typeface="Arial" panose="020B0604020202020204" pitchFamily="34" charset="0"/>
                <a:cs typeface="Arial" panose="020B0604020202020204" pitchFamily="34" charset="0"/>
              </a:rPr>
              <a:t> One's ability to interact with objects could be altered remotely based on immediate or present needs, in accordance with existing </a:t>
            </a:r>
            <a:r>
              <a:rPr lang="en-US" altLang="en-US" smtClean="0">
                <a:latin typeface="Arial" panose="020B0604020202020204" pitchFamily="34" charset="0"/>
                <a:cs typeface="Arial" panose="020B0604020202020204" pitchFamily="34" charset="0"/>
                <a:hlinkClick r:id="rId9" tooltip="End-user"/>
              </a:rPr>
              <a:t>end-user</a:t>
            </a:r>
            <a:r>
              <a:rPr lang="en-US" altLang="en-US" smtClean="0">
                <a:latin typeface="Arial" panose="020B0604020202020204" pitchFamily="34" charset="0"/>
                <a:cs typeface="Arial" panose="020B0604020202020204" pitchFamily="34" charset="0"/>
              </a:rPr>
              <a:t> agreements</a:t>
            </a: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226</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30029645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2A72DE30-2497-D049-8F4F-9D0732FF2B03}" type="slidenum">
              <a:rPr lang="en-US" altLang="en-US" smtClean="0"/>
              <a:pPr>
                <a:defRPr/>
              </a:pPr>
              <a:t>234</a:t>
            </a:fld>
            <a:endParaRPr lang="en-US" altLang="en-US"/>
          </a:p>
        </p:txBody>
      </p:sp>
    </p:spTree>
    <p:extLst>
      <p:ext uri="{BB962C8B-B14F-4D97-AF65-F5344CB8AC3E}">
        <p14:creationId xmlns:p14="http://schemas.microsoft.com/office/powerpoint/2010/main" val="175781119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235</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r>
              <a:rPr lang="en-US" altLang="en-US" smtClean="0">
                <a:latin typeface="Arial" panose="020B0604020202020204" pitchFamily="34" charset="0"/>
                <a:cs typeface="Arial" panose="020B0604020202020204" pitchFamily="34" charset="0"/>
              </a:rPr>
              <a:t>Business models under constant</a:t>
            </a:r>
            <a:r>
              <a:rPr lang="en-US" altLang="en-US" smtClean="0">
                <a:solidFill>
                  <a:schemeClr val="folHlink"/>
                </a:solidFill>
                <a:latin typeface="Arial" panose="020B0604020202020204" pitchFamily="34" charset="0"/>
                <a:cs typeface="Arial" panose="020B0604020202020204" pitchFamily="34" charset="0"/>
              </a:rPr>
              <a:t> </a:t>
            </a:r>
            <a:r>
              <a:rPr lang="en-US" altLang="en-US" smtClean="0">
                <a:latin typeface="Arial" panose="020B0604020202020204" pitchFamily="34" charset="0"/>
                <a:cs typeface="Arial" panose="020B0604020202020204" pitchFamily="34" charset="0"/>
              </a:rPr>
              <a:t>pressure</a:t>
            </a:r>
          </a:p>
          <a:p>
            <a:pPr>
              <a:lnSpc>
                <a:spcPct val="90000"/>
              </a:lnSpc>
            </a:pPr>
            <a:r>
              <a:rPr lang="en-US" altLang="en-US" smtClean="0">
                <a:latin typeface="Arial" panose="020B0604020202020204" pitchFamily="34" charset="0"/>
                <a:cs typeface="Arial" panose="020B0604020202020204" pitchFamily="34" charset="0"/>
              </a:rPr>
              <a:t>Demanding and connected customers </a:t>
            </a:r>
          </a:p>
          <a:p>
            <a:pPr>
              <a:lnSpc>
                <a:spcPct val="90000"/>
              </a:lnSpc>
            </a:pPr>
            <a:r>
              <a:rPr lang="en-US" altLang="en-US" smtClean="0">
                <a:latin typeface="Arial" panose="020B0604020202020204" pitchFamily="34" charset="0"/>
                <a:cs typeface="Arial" panose="020B0604020202020204" pitchFamily="34" charset="0"/>
              </a:rPr>
              <a:t>Great relationships can beat great products</a:t>
            </a:r>
          </a:p>
          <a:p>
            <a:pPr>
              <a:lnSpc>
                <a:spcPct val="90000"/>
              </a:lnSpc>
              <a:spcBef>
                <a:spcPct val="0"/>
              </a:spcBef>
            </a:pPr>
            <a:endParaRPr lang="en-US" altLang="en-US" smtClean="0">
              <a:latin typeface="Times New Roman" panose="02020603050405020304" pitchFamily="18" charset="0"/>
              <a:cs typeface="Arial" panose="020B0604020202020204" pitchFamily="34" charset="0"/>
            </a:endParaRPr>
          </a:p>
          <a:p>
            <a:pPr>
              <a:lnSpc>
                <a:spcPct val="90000"/>
              </a:lnSpc>
            </a:pPr>
            <a:r>
              <a:rPr lang="en-US" altLang="en-US" smtClean="0">
                <a:latin typeface="Arial" panose="020B0604020202020204" pitchFamily="34" charset="0"/>
                <a:cs typeface="Arial" panose="020B0604020202020204" pitchFamily="34" charset="0"/>
              </a:rPr>
              <a:t>The </a:t>
            </a:r>
            <a:r>
              <a:rPr lang="en-US" altLang="en-US" b="1" smtClean="0">
                <a:latin typeface="Arial" panose="020B0604020202020204" pitchFamily="34" charset="0"/>
                <a:cs typeface="Arial" panose="020B0604020202020204" pitchFamily="34" charset="0"/>
              </a:rPr>
              <a:t>Internet of Things</a:t>
            </a:r>
            <a:r>
              <a:rPr lang="en-US" altLang="en-US" smtClean="0">
                <a:latin typeface="Arial" panose="020B0604020202020204" pitchFamily="34" charset="0"/>
                <a:cs typeface="Arial" panose="020B0604020202020204" pitchFamily="34" charset="0"/>
              </a:rPr>
              <a:t> refers to uniquely identifiable objects and their virtual representations in an </a:t>
            </a:r>
            <a:r>
              <a:rPr lang="en-US" altLang="en-US" smtClean="0">
                <a:latin typeface="Arial" panose="020B0604020202020204" pitchFamily="34" charset="0"/>
                <a:cs typeface="Arial" panose="020B0604020202020204" pitchFamily="34" charset="0"/>
                <a:hlinkClick r:id="rId3" tooltip="Internet"/>
              </a:rPr>
              <a:t>Internet</a:t>
            </a:r>
            <a:r>
              <a:rPr lang="en-US" altLang="en-US" smtClean="0">
                <a:latin typeface="Arial" panose="020B0604020202020204" pitchFamily="34" charset="0"/>
                <a:cs typeface="Arial" panose="020B0604020202020204" pitchFamily="34" charset="0"/>
              </a:rPr>
              <a:t>-like structure. The term Internet of Things was first used by </a:t>
            </a:r>
            <a:r>
              <a:rPr lang="en-US" altLang="en-US" smtClean="0">
                <a:latin typeface="Arial" panose="020B0604020202020204" pitchFamily="34" charset="0"/>
                <a:cs typeface="Arial" panose="020B0604020202020204" pitchFamily="34" charset="0"/>
                <a:hlinkClick r:id="rId4" tooltip="Kevin Ashton"/>
              </a:rPr>
              <a:t>Kevin Ashton</a:t>
            </a:r>
            <a:r>
              <a:rPr lang="en-US" altLang="en-US" smtClean="0">
                <a:latin typeface="Arial" panose="020B0604020202020204" pitchFamily="34" charset="0"/>
                <a:cs typeface="Arial" panose="020B0604020202020204" pitchFamily="34" charset="0"/>
              </a:rPr>
              <a:t> in 1999.</a:t>
            </a:r>
          </a:p>
          <a:p>
            <a:pPr>
              <a:lnSpc>
                <a:spcPct val="90000"/>
              </a:lnSpc>
            </a:pPr>
            <a:r>
              <a:rPr lang="en-US" altLang="en-US" smtClean="0">
                <a:latin typeface="Arial" panose="020B0604020202020204" pitchFamily="34" charset="0"/>
                <a:cs typeface="Arial" panose="020B0604020202020204" pitchFamily="34" charset="0"/>
                <a:hlinkClick r:id="" action="ppaction://noaction"/>
              </a:rPr>
              <a:t>[1]</a:t>
            </a:r>
            <a:r>
              <a:rPr lang="en-US" altLang="en-US" smtClean="0">
                <a:latin typeface="Arial" panose="020B0604020202020204" pitchFamily="34" charset="0"/>
                <a:cs typeface="Arial" panose="020B0604020202020204" pitchFamily="34" charset="0"/>
              </a:rPr>
              <a:t> The concept of the Internet of Things first became popular through the </a:t>
            </a:r>
            <a:r>
              <a:rPr lang="en-US" altLang="en-US" smtClean="0">
                <a:latin typeface="Arial" panose="020B0604020202020204" pitchFamily="34" charset="0"/>
                <a:cs typeface="Arial" panose="020B0604020202020204" pitchFamily="34" charset="0"/>
                <a:hlinkClick r:id="rId5" tooltip="Auto-ID Labs"/>
              </a:rPr>
              <a:t>Auto-ID Center</a:t>
            </a:r>
            <a:r>
              <a:rPr lang="en-US" altLang="en-US" smtClean="0">
                <a:latin typeface="Arial" panose="020B0604020202020204" pitchFamily="34" charset="0"/>
                <a:cs typeface="Arial" panose="020B0604020202020204" pitchFamily="34" charset="0"/>
              </a:rPr>
              <a:t> and related market analysts publications.</a:t>
            </a:r>
          </a:p>
          <a:p>
            <a:pPr>
              <a:lnSpc>
                <a:spcPct val="90000"/>
              </a:lnSpc>
            </a:pPr>
            <a:r>
              <a:rPr lang="en-US" altLang="en-US" smtClean="0">
                <a:latin typeface="Arial" panose="020B0604020202020204" pitchFamily="34" charset="0"/>
                <a:cs typeface="Arial" panose="020B0604020202020204" pitchFamily="34" charset="0"/>
                <a:hlinkClick r:id="" action="ppaction://noaction"/>
              </a:rPr>
              <a:t>[2]</a:t>
            </a:r>
            <a:r>
              <a:rPr lang="en-US" altLang="en-US" smtClean="0">
                <a:latin typeface="Arial" panose="020B0604020202020204" pitchFamily="34" charset="0"/>
                <a:cs typeface="Arial" panose="020B0604020202020204" pitchFamily="34" charset="0"/>
              </a:rPr>
              <a:t> Radio-frequency identification (</a:t>
            </a:r>
            <a:r>
              <a:rPr lang="en-US" altLang="en-US" smtClean="0">
                <a:latin typeface="Arial" panose="020B0604020202020204" pitchFamily="34" charset="0"/>
                <a:cs typeface="Arial" panose="020B0604020202020204" pitchFamily="34" charset="0"/>
                <a:hlinkClick r:id="rId6" tooltip="RFID"/>
              </a:rPr>
              <a:t>RFID</a:t>
            </a:r>
            <a:r>
              <a:rPr lang="en-US" altLang="en-US" smtClean="0">
                <a:latin typeface="Arial" panose="020B0604020202020204" pitchFamily="34" charset="0"/>
                <a:cs typeface="Arial" panose="020B0604020202020204" pitchFamily="34" charset="0"/>
              </a:rPr>
              <a:t>) is often seen as a prerequisite for the Internet of Things. If all objects and people in daily life were equipped with radio tags, they could be identified and inventoried by computers.</a:t>
            </a:r>
          </a:p>
          <a:p>
            <a:pPr>
              <a:lnSpc>
                <a:spcPct val="90000"/>
              </a:lnSpc>
            </a:pPr>
            <a:r>
              <a:rPr lang="en-US" altLang="en-US" smtClean="0">
                <a:latin typeface="Arial" panose="020B0604020202020204" pitchFamily="34" charset="0"/>
                <a:cs typeface="Arial" panose="020B0604020202020204" pitchFamily="34" charset="0"/>
                <a:hlinkClick r:id="" action="ppaction://noaction"/>
              </a:rPr>
              <a:t>[3][4]</a:t>
            </a:r>
            <a:r>
              <a:rPr lang="en-US" altLang="en-US" smtClean="0">
                <a:latin typeface="Arial" panose="020B0604020202020204" pitchFamily="34" charset="0"/>
                <a:cs typeface="Arial" panose="020B0604020202020204" pitchFamily="34" charset="0"/>
              </a:rPr>
              <a:t> However, unique identification of things may be achieved through other means such as </a:t>
            </a:r>
            <a:r>
              <a:rPr lang="en-US" altLang="en-US" smtClean="0">
                <a:latin typeface="Arial" panose="020B0604020202020204" pitchFamily="34" charset="0"/>
                <a:cs typeface="Arial" panose="020B0604020202020204" pitchFamily="34" charset="0"/>
                <a:hlinkClick r:id="rId7" tooltip="Barcodes"/>
              </a:rPr>
              <a:t>barcodes</a:t>
            </a:r>
            <a:r>
              <a:rPr lang="en-US" altLang="en-US" smtClean="0">
                <a:latin typeface="Arial" panose="020B0604020202020204" pitchFamily="34" charset="0"/>
                <a:cs typeface="Arial" panose="020B0604020202020204" pitchFamily="34" charset="0"/>
              </a:rPr>
              <a:t> or </a:t>
            </a:r>
            <a:r>
              <a:rPr lang="en-US" altLang="en-US" smtClean="0">
                <a:latin typeface="Arial" panose="020B0604020202020204" pitchFamily="34" charset="0"/>
                <a:cs typeface="Arial" panose="020B0604020202020204" pitchFamily="34" charset="0"/>
                <a:hlinkClick r:id="rId8" tooltip="Barcode"/>
              </a:rPr>
              <a:t>2D-codes</a:t>
            </a:r>
            <a:r>
              <a:rPr lang="en-US" altLang="en-US" smtClean="0">
                <a:latin typeface="Arial" panose="020B0604020202020204" pitchFamily="34" charset="0"/>
                <a:cs typeface="Arial" panose="020B0604020202020204" pitchFamily="34" charset="0"/>
              </a:rPr>
              <a:t> as well.</a:t>
            </a:r>
          </a:p>
          <a:p>
            <a:pPr>
              <a:lnSpc>
                <a:spcPct val="90000"/>
              </a:lnSpc>
            </a:pPr>
            <a:r>
              <a:rPr lang="en-US" altLang="en-US" smtClean="0">
                <a:latin typeface="Arial" panose="020B0604020202020204" pitchFamily="34" charset="0"/>
                <a:cs typeface="Arial" panose="020B0604020202020204" pitchFamily="34" charset="0"/>
              </a:rPr>
              <a:t>Equipping all objects in the world with minuscule identifying devices could be transformative of daily life.</a:t>
            </a:r>
          </a:p>
          <a:p>
            <a:pPr>
              <a:lnSpc>
                <a:spcPct val="90000"/>
              </a:lnSpc>
            </a:pPr>
            <a:r>
              <a:rPr lang="en-US" altLang="en-US" smtClean="0">
                <a:latin typeface="Arial" panose="020B0604020202020204" pitchFamily="34" charset="0"/>
                <a:cs typeface="Arial" panose="020B0604020202020204" pitchFamily="34" charset="0"/>
                <a:hlinkClick r:id="" action="ppaction://noaction"/>
              </a:rPr>
              <a:t>[5][6]</a:t>
            </a:r>
            <a:r>
              <a:rPr lang="en-US" altLang="en-US" smtClean="0">
                <a:latin typeface="Arial" panose="020B0604020202020204" pitchFamily="34" charset="0"/>
                <a:cs typeface="Arial" panose="020B0604020202020204" pitchFamily="34" charset="0"/>
              </a:rPr>
              <a:t> For instance, business may no longer run out of stock or generate waste products, as involved parties would know which products are required and consumed.</a:t>
            </a:r>
          </a:p>
          <a:p>
            <a:pPr>
              <a:lnSpc>
                <a:spcPct val="90000"/>
              </a:lnSpc>
            </a:pPr>
            <a:r>
              <a:rPr lang="en-US" altLang="en-US" smtClean="0">
                <a:latin typeface="Arial" panose="020B0604020202020204" pitchFamily="34" charset="0"/>
                <a:cs typeface="Arial" panose="020B0604020202020204" pitchFamily="34" charset="0"/>
                <a:hlinkClick r:id="" action="ppaction://noaction"/>
              </a:rPr>
              <a:t>[6]</a:t>
            </a:r>
            <a:r>
              <a:rPr lang="en-US" altLang="en-US" smtClean="0">
                <a:latin typeface="Arial" panose="020B0604020202020204" pitchFamily="34" charset="0"/>
                <a:cs typeface="Arial" panose="020B0604020202020204" pitchFamily="34" charset="0"/>
              </a:rPr>
              <a:t> One's ability to interact with objects could be altered remotely based on immediate or present needs, in accordance with existing </a:t>
            </a:r>
            <a:r>
              <a:rPr lang="en-US" altLang="en-US" smtClean="0">
                <a:latin typeface="Arial" panose="020B0604020202020204" pitchFamily="34" charset="0"/>
                <a:cs typeface="Arial" panose="020B0604020202020204" pitchFamily="34" charset="0"/>
                <a:hlinkClick r:id="rId9" tooltip="End-user"/>
              </a:rPr>
              <a:t>end-user</a:t>
            </a:r>
            <a:r>
              <a:rPr lang="en-US" altLang="en-US" smtClean="0">
                <a:latin typeface="Arial" panose="020B0604020202020204" pitchFamily="34" charset="0"/>
                <a:cs typeface="Arial" panose="020B0604020202020204" pitchFamily="34" charset="0"/>
              </a:rPr>
              <a:t> agreements</a:t>
            </a: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235</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43829653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236</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r>
              <a:rPr lang="en-US" altLang="en-US" smtClean="0">
                <a:latin typeface="Arial" panose="020B0604020202020204" pitchFamily="34" charset="0"/>
                <a:cs typeface="Arial" panose="020B0604020202020204" pitchFamily="34" charset="0"/>
              </a:rPr>
              <a:t>Business models under constant</a:t>
            </a:r>
            <a:r>
              <a:rPr lang="en-US" altLang="en-US" smtClean="0">
                <a:solidFill>
                  <a:schemeClr val="folHlink"/>
                </a:solidFill>
                <a:latin typeface="Arial" panose="020B0604020202020204" pitchFamily="34" charset="0"/>
                <a:cs typeface="Arial" panose="020B0604020202020204" pitchFamily="34" charset="0"/>
              </a:rPr>
              <a:t> </a:t>
            </a:r>
            <a:r>
              <a:rPr lang="en-US" altLang="en-US" smtClean="0">
                <a:latin typeface="Arial" panose="020B0604020202020204" pitchFamily="34" charset="0"/>
                <a:cs typeface="Arial" panose="020B0604020202020204" pitchFamily="34" charset="0"/>
              </a:rPr>
              <a:t>pressure</a:t>
            </a:r>
          </a:p>
          <a:p>
            <a:pPr>
              <a:lnSpc>
                <a:spcPct val="90000"/>
              </a:lnSpc>
            </a:pPr>
            <a:r>
              <a:rPr lang="en-US" altLang="en-US" smtClean="0">
                <a:latin typeface="Arial" panose="020B0604020202020204" pitchFamily="34" charset="0"/>
                <a:cs typeface="Arial" panose="020B0604020202020204" pitchFamily="34" charset="0"/>
              </a:rPr>
              <a:t>Demanding and connected customers </a:t>
            </a:r>
          </a:p>
          <a:p>
            <a:pPr>
              <a:lnSpc>
                <a:spcPct val="90000"/>
              </a:lnSpc>
            </a:pPr>
            <a:r>
              <a:rPr lang="en-US" altLang="en-US" smtClean="0">
                <a:latin typeface="Arial" panose="020B0604020202020204" pitchFamily="34" charset="0"/>
                <a:cs typeface="Arial" panose="020B0604020202020204" pitchFamily="34" charset="0"/>
              </a:rPr>
              <a:t>Great relationships can beat great products</a:t>
            </a:r>
          </a:p>
          <a:p>
            <a:pPr>
              <a:lnSpc>
                <a:spcPct val="90000"/>
              </a:lnSpc>
              <a:spcBef>
                <a:spcPct val="0"/>
              </a:spcBef>
            </a:pPr>
            <a:endParaRPr lang="en-US" altLang="en-US" smtClean="0">
              <a:latin typeface="Times New Roman" panose="02020603050405020304" pitchFamily="18" charset="0"/>
              <a:cs typeface="Arial" panose="020B0604020202020204" pitchFamily="34" charset="0"/>
            </a:endParaRPr>
          </a:p>
          <a:p>
            <a:pPr>
              <a:lnSpc>
                <a:spcPct val="90000"/>
              </a:lnSpc>
            </a:pPr>
            <a:r>
              <a:rPr lang="en-US" altLang="en-US" smtClean="0">
                <a:latin typeface="Arial" panose="020B0604020202020204" pitchFamily="34" charset="0"/>
                <a:cs typeface="Arial" panose="020B0604020202020204" pitchFamily="34" charset="0"/>
              </a:rPr>
              <a:t>The </a:t>
            </a:r>
            <a:r>
              <a:rPr lang="en-US" altLang="en-US" b="1" smtClean="0">
                <a:latin typeface="Arial" panose="020B0604020202020204" pitchFamily="34" charset="0"/>
                <a:cs typeface="Arial" panose="020B0604020202020204" pitchFamily="34" charset="0"/>
              </a:rPr>
              <a:t>Internet of Things</a:t>
            </a:r>
            <a:r>
              <a:rPr lang="en-US" altLang="en-US" smtClean="0">
                <a:latin typeface="Arial" panose="020B0604020202020204" pitchFamily="34" charset="0"/>
                <a:cs typeface="Arial" panose="020B0604020202020204" pitchFamily="34" charset="0"/>
              </a:rPr>
              <a:t> refers to uniquely identifiable objects and their virtual representations in an </a:t>
            </a:r>
            <a:r>
              <a:rPr lang="en-US" altLang="en-US" smtClean="0">
                <a:latin typeface="Arial" panose="020B0604020202020204" pitchFamily="34" charset="0"/>
                <a:cs typeface="Arial" panose="020B0604020202020204" pitchFamily="34" charset="0"/>
                <a:hlinkClick r:id="rId3" tooltip="Internet"/>
              </a:rPr>
              <a:t>Internet</a:t>
            </a:r>
            <a:r>
              <a:rPr lang="en-US" altLang="en-US" smtClean="0">
                <a:latin typeface="Arial" panose="020B0604020202020204" pitchFamily="34" charset="0"/>
                <a:cs typeface="Arial" panose="020B0604020202020204" pitchFamily="34" charset="0"/>
              </a:rPr>
              <a:t>-like structure. The term Internet of Things was first used by </a:t>
            </a:r>
            <a:r>
              <a:rPr lang="en-US" altLang="en-US" smtClean="0">
                <a:latin typeface="Arial" panose="020B0604020202020204" pitchFamily="34" charset="0"/>
                <a:cs typeface="Arial" panose="020B0604020202020204" pitchFamily="34" charset="0"/>
                <a:hlinkClick r:id="rId4" tooltip="Kevin Ashton"/>
              </a:rPr>
              <a:t>Kevin Ashton</a:t>
            </a:r>
            <a:r>
              <a:rPr lang="en-US" altLang="en-US" smtClean="0">
                <a:latin typeface="Arial" panose="020B0604020202020204" pitchFamily="34" charset="0"/>
                <a:cs typeface="Arial" panose="020B0604020202020204" pitchFamily="34" charset="0"/>
              </a:rPr>
              <a:t> in 1999.</a:t>
            </a:r>
          </a:p>
          <a:p>
            <a:pPr>
              <a:lnSpc>
                <a:spcPct val="90000"/>
              </a:lnSpc>
            </a:pPr>
            <a:r>
              <a:rPr lang="en-US" altLang="en-US" smtClean="0">
                <a:latin typeface="Arial" panose="020B0604020202020204" pitchFamily="34" charset="0"/>
                <a:cs typeface="Arial" panose="020B0604020202020204" pitchFamily="34" charset="0"/>
                <a:hlinkClick r:id="" action="ppaction://noaction"/>
              </a:rPr>
              <a:t>[1]</a:t>
            </a:r>
            <a:r>
              <a:rPr lang="en-US" altLang="en-US" smtClean="0">
                <a:latin typeface="Arial" panose="020B0604020202020204" pitchFamily="34" charset="0"/>
                <a:cs typeface="Arial" panose="020B0604020202020204" pitchFamily="34" charset="0"/>
              </a:rPr>
              <a:t> The concept of the Internet of Things first became popular through the </a:t>
            </a:r>
            <a:r>
              <a:rPr lang="en-US" altLang="en-US" smtClean="0">
                <a:latin typeface="Arial" panose="020B0604020202020204" pitchFamily="34" charset="0"/>
                <a:cs typeface="Arial" panose="020B0604020202020204" pitchFamily="34" charset="0"/>
                <a:hlinkClick r:id="rId5" tooltip="Auto-ID Labs"/>
              </a:rPr>
              <a:t>Auto-ID Center</a:t>
            </a:r>
            <a:r>
              <a:rPr lang="en-US" altLang="en-US" smtClean="0">
                <a:latin typeface="Arial" panose="020B0604020202020204" pitchFamily="34" charset="0"/>
                <a:cs typeface="Arial" panose="020B0604020202020204" pitchFamily="34" charset="0"/>
              </a:rPr>
              <a:t> and related market analysts publications.</a:t>
            </a:r>
          </a:p>
          <a:p>
            <a:pPr>
              <a:lnSpc>
                <a:spcPct val="90000"/>
              </a:lnSpc>
            </a:pPr>
            <a:r>
              <a:rPr lang="en-US" altLang="en-US" smtClean="0">
                <a:latin typeface="Arial" panose="020B0604020202020204" pitchFamily="34" charset="0"/>
                <a:cs typeface="Arial" panose="020B0604020202020204" pitchFamily="34" charset="0"/>
                <a:hlinkClick r:id="" action="ppaction://noaction"/>
              </a:rPr>
              <a:t>[2]</a:t>
            </a:r>
            <a:r>
              <a:rPr lang="en-US" altLang="en-US" smtClean="0">
                <a:latin typeface="Arial" panose="020B0604020202020204" pitchFamily="34" charset="0"/>
                <a:cs typeface="Arial" panose="020B0604020202020204" pitchFamily="34" charset="0"/>
              </a:rPr>
              <a:t> Radio-frequency identification (</a:t>
            </a:r>
            <a:r>
              <a:rPr lang="en-US" altLang="en-US" smtClean="0">
                <a:latin typeface="Arial" panose="020B0604020202020204" pitchFamily="34" charset="0"/>
                <a:cs typeface="Arial" panose="020B0604020202020204" pitchFamily="34" charset="0"/>
                <a:hlinkClick r:id="rId6" tooltip="RFID"/>
              </a:rPr>
              <a:t>RFID</a:t>
            </a:r>
            <a:r>
              <a:rPr lang="en-US" altLang="en-US" smtClean="0">
                <a:latin typeface="Arial" panose="020B0604020202020204" pitchFamily="34" charset="0"/>
                <a:cs typeface="Arial" panose="020B0604020202020204" pitchFamily="34" charset="0"/>
              </a:rPr>
              <a:t>) is often seen as a prerequisite for the Internet of Things. If all objects and people in daily life were equipped with radio tags, they could be identified and inventoried by computers.</a:t>
            </a:r>
          </a:p>
          <a:p>
            <a:pPr>
              <a:lnSpc>
                <a:spcPct val="90000"/>
              </a:lnSpc>
            </a:pPr>
            <a:r>
              <a:rPr lang="en-US" altLang="en-US" smtClean="0">
                <a:latin typeface="Arial" panose="020B0604020202020204" pitchFamily="34" charset="0"/>
                <a:cs typeface="Arial" panose="020B0604020202020204" pitchFamily="34" charset="0"/>
                <a:hlinkClick r:id="" action="ppaction://noaction"/>
              </a:rPr>
              <a:t>[3][4]</a:t>
            </a:r>
            <a:r>
              <a:rPr lang="en-US" altLang="en-US" smtClean="0">
                <a:latin typeface="Arial" panose="020B0604020202020204" pitchFamily="34" charset="0"/>
                <a:cs typeface="Arial" panose="020B0604020202020204" pitchFamily="34" charset="0"/>
              </a:rPr>
              <a:t> However, unique identification of things may be achieved through other means such as </a:t>
            </a:r>
            <a:r>
              <a:rPr lang="en-US" altLang="en-US" smtClean="0">
                <a:latin typeface="Arial" panose="020B0604020202020204" pitchFamily="34" charset="0"/>
                <a:cs typeface="Arial" panose="020B0604020202020204" pitchFamily="34" charset="0"/>
                <a:hlinkClick r:id="rId7" tooltip="Barcodes"/>
              </a:rPr>
              <a:t>barcodes</a:t>
            </a:r>
            <a:r>
              <a:rPr lang="en-US" altLang="en-US" smtClean="0">
                <a:latin typeface="Arial" panose="020B0604020202020204" pitchFamily="34" charset="0"/>
                <a:cs typeface="Arial" panose="020B0604020202020204" pitchFamily="34" charset="0"/>
              </a:rPr>
              <a:t> or </a:t>
            </a:r>
            <a:r>
              <a:rPr lang="en-US" altLang="en-US" smtClean="0">
                <a:latin typeface="Arial" panose="020B0604020202020204" pitchFamily="34" charset="0"/>
                <a:cs typeface="Arial" panose="020B0604020202020204" pitchFamily="34" charset="0"/>
                <a:hlinkClick r:id="rId8" tooltip="Barcode"/>
              </a:rPr>
              <a:t>2D-codes</a:t>
            </a:r>
            <a:r>
              <a:rPr lang="en-US" altLang="en-US" smtClean="0">
                <a:latin typeface="Arial" panose="020B0604020202020204" pitchFamily="34" charset="0"/>
                <a:cs typeface="Arial" panose="020B0604020202020204" pitchFamily="34" charset="0"/>
              </a:rPr>
              <a:t> as well.</a:t>
            </a:r>
          </a:p>
          <a:p>
            <a:pPr>
              <a:lnSpc>
                <a:spcPct val="90000"/>
              </a:lnSpc>
            </a:pPr>
            <a:r>
              <a:rPr lang="en-US" altLang="en-US" smtClean="0">
                <a:latin typeface="Arial" panose="020B0604020202020204" pitchFamily="34" charset="0"/>
                <a:cs typeface="Arial" panose="020B0604020202020204" pitchFamily="34" charset="0"/>
              </a:rPr>
              <a:t>Equipping all objects in the world with minuscule identifying devices could be transformative of daily life.</a:t>
            </a:r>
          </a:p>
          <a:p>
            <a:pPr>
              <a:lnSpc>
                <a:spcPct val="90000"/>
              </a:lnSpc>
            </a:pPr>
            <a:r>
              <a:rPr lang="en-US" altLang="en-US" smtClean="0">
                <a:latin typeface="Arial" panose="020B0604020202020204" pitchFamily="34" charset="0"/>
                <a:cs typeface="Arial" panose="020B0604020202020204" pitchFamily="34" charset="0"/>
                <a:hlinkClick r:id="" action="ppaction://noaction"/>
              </a:rPr>
              <a:t>[5][6]</a:t>
            </a:r>
            <a:r>
              <a:rPr lang="en-US" altLang="en-US" smtClean="0">
                <a:latin typeface="Arial" panose="020B0604020202020204" pitchFamily="34" charset="0"/>
                <a:cs typeface="Arial" panose="020B0604020202020204" pitchFamily="34" charset="0"/>
              </a:rPr>
              <a:t> For instance, business may no longer run out of stock or generate waste products, as involved parties would know which products are required and consumed.</a:t>
            </a:r>
          </a:p>
          <a:p>
            <a:pPr>
              <a:lnSpc>
                <a:spcPct val="90000"/>
              </a:lnSpc>
            </a:pPr>
            <a:r>
              <a:rPr lang="en-US" altLang="en-US" smtClean="0">
                <a:latin typeface="Arial" panose="020B0604020202020204" pitchFamily="34" charset="0"/>
                <a:cs typeface="Arial" panose="020B0604020202020204" pitchFamily="34" charset="0"/>
                <a:hlinkClick r:id="" action="ppaction://noaction"/>
              </a:rPr>
              <a:t>[6]</a:t>
            </a:r>
            <a:r>
              <a:rPr lang="en-US" altLang="en-US" smtClean="0">
                <a:latin typeface="Arial" panose="020B0604020202020204" pitchFamily="34" charset="0"/>
                <a:cs typeface="Arial" panose="020B0604020202020204" pitchFamily="34" charset="0"/>
              </a:rPr>
              <a:t> One's ability to interact with objects could be altered remotely based on immediate or present needs, in accordance with existing </a:t>
            </a:r>
            <a:r>
              <a:rPr lang="en-US" altLang="en-US" smtClean="0">
                <a:latin typeface="Arial" panose="020B0604020202020204" pitchFamily="34" charset="0"/>
                <a:cs typeface="Arial" panose="020B0604020202020204" pitchFamily="34" charset="0"/>
                <a:hlinkClick r:id="rId9" tooltip="End-user"/>
              </a:rPr>
              <a:t>end-user</a:t>
            </a:r>
            <a:r>
              <a:rPr lang="en-US" altLang="en-US" smtClean="0">
                <a:latin typeface="Arial" panose="020B0604020202020204" pitchFamily="34" charset="0"/>
                <a:cs typeface="Arial" panose="020B0604020202020204" pitchFamily="34" charset="0"/>
              </a:rPr>
              <a:t> agreements</a:t>
            </a: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236</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55018897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457200" rtl="0" eaLnBrk="1" fontAlgn="auto" latinLnBrk="0" hangingPunct="1">
              <a:lnSpc>
                <a:spcPct val="100000"/>
              </a:lnSpc>
              <a:spcBef>
                <a:spcPts val="0"/>
              </a:spcBef>
              <a:spcAft>
                <a:spcPts val="0"/>
              </a:spcAft>
              <a:buClrTx/>
              <a:buSzTx/>
              <a:buFontTx/>
              <a:buNone/>
              <a:tabLst/>
              <a:defRPr/>
            </a:pPr>
            <a:r>
              <a:rPr lang="en-US" sz="1800" b="0" dirty="0" smtClean="0">
                <a:solidFill>
                  <a:schemeClr val="bg1"/>
                </a:solidFill>
              </a:rPr>
              <a:t>As part of this commitment to the community, IBM is making its most significant donation of mainframe patents to the open community, providing universal access to leading-edge technologies that have made the mainframe the platform for enterprise computing. Traditionally, the mainframe has restricted access to intellectual property IP, but the world is changing and so are we.  In the spirit of open, We are donating more and more of our intellectual capital and increasing our contribution to the open community. </a:t>
            </a:r>
          </a:p>
          <a:p>
            <a:endParaRPr lang="en-US"/>
          </a:p>
        </p:txBody>
      </p:sp>
      <p:sp>
        <p:nvSpPr>
          <p:cNvPr id="4" name="Slide Number Placeholder 3"/>
          <p:cNvSpPr>
            <a:spLocks noGrp="1"/>
          </p:cNvSpPr>
          <p:nvPr>
            <p:ph type="sldNum" sz="quarter" idx="10"/>
          </p:nvPr>
        </p:nvSpPr>
        <p:spPr/>
        <p:txBody>
          <a:bodyPr/>
          <a:lstStyle/>
          <a:p>
            <a:fld id="{00499BD8-D45E-DD4B-9CAB-A42BDDCEE75D}" type="slidenum">
              <a:rPr/>
              <a:pPr/>
              <a:t>237</a:t>
            </a:fld>
            <a:endParaRPr lang="en-US"/>
          </a:p>
        </p:txBody>
      </p:sp>
    </p:spTree>
    <p:extLst>
      <p:ext uri="{BB962C8B-B14F-4D97-AF65-F5344CB8AC3E}">
        <p14:creationId xmlns:p14="http://schemas.microsoft.com/office/powerpoint/2010/main" val="2867394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848D10C-0D44-2C42-A36E-EA57762BF39C}" type="slidenum">
              <a:rPr lang="en-US"/>
              <a:pPr/>
              <a:t>20</a:t>
            </a:fld>
            <a:endParaRPr lang="en-US"/>
          </a:p>
        </p:txBody>
      </p:sp>
      <p:sp>
        <p:nvSpPr>
          <p:cNvPr id="3512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12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2577649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a:prstGeom prst="rect">
            <a:avLst/>
          </a:prstGeo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0499BD8-D45E-DD4B-9CAB-A42BDDCEE75D}" type="slidenum">
              <a:rPr/>
              <a:pPr/>
              <a:t>238</a:t>
            </a:fld>
            <a:endParaRPr lang="en-US"/>
          </a:p>
        </p:txBody>
      </p:sp>
    </p:spTree>
    <p:extLst>
      <p:ext uri="{BB962C8B-B14F-4D97-AF65-F5344CB8AC3E}">
        <p14:creationId xmlns:p14="http://schemas.microsoft.com/office/powerpoint/2010/main" val="360793087"/>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8AAE4E-BBF8-4E10-94B5-0A2DDBA58B33}" type="slidenum">
              <a:rPr lang="en-US" altLang="en-US" smtClean="0"/>
              <a:pPr/>
              <a:t>239</a:t>
            </a:fld>
            <a:endParaRPr lang="en-US" altLang="en-US"/>
          </a:p>
        </p:txBody>
      </p:sp>
    </p:spTree>
    <p:extLst>
      <p:ext uri="{BB962C8B-B14F-4D97-AF65-F5344CB8AC3E}">
        <p14:creationId xmlns:p14="http://schemas.microsoft.com/office/powerpoint/2010/main" val="1337693136"/>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ADBA10B-8F8E-4959-8F10-530FD3753314}" type="slidenum">
              <a:rPr lang="en-US" smtClean="0"/>
              <a:t>240</a:t>
            </a:fld>
            <a:endParaRPr lang="en-US"/>
          </a:p>
        </p:txBody>
      </p:sp>
    </p:spTree>
    <p:extLst>
      <p:ext uri="{BB962C8B-B14F-4D97-AF65-F5344CB8AC3E}">
        <p14:creationId xmlns:p14="http://schemas.microsoft.com/office/powerpoint/2010/main" val="1321199592"/>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Rot="1" noChangeAspect="1" noChangeArrowheads="1" noTextEdit="1"/>
          </p:cNvSpPr>
          <p:nvPr>
            <p:ph type="sldImg"/>
          </p:nvPr>
        </p:nvSpPr>
        <p:spPr>
          <a:xfrm>
            <a:off x="660400" y="954088"/>
            <a:ext cx="5378450" cy="3025775"/>
          </a:xfrm>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sp>
      <p:sp>
        <p:nvSpPr>
          <p:cNvPr id="24579" name="Rectangle 3"/>
          <p:cNvSpPr>
            <a:spLocks noGrp="1" noChangeArrowheads="1"/>
          </p:cNvSpPr>
          <p:nvPr>
            <p:ph type="body" idx="1"/>
          </p:nvPr>
        </p:nvSpPr>
        <p:spPr>
          <a:xfrm>
            <a:off x="944563" y="4357688"/>
            <a:ext cx="4967287" cy="3838575"/>
          </a:xfrm>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lIns="0" tIns="0" rIns="0" bIns="0"/>
          <a:lstStyle/>
          <a:p>
            <a:pPr>
              <a:lnSpc>
                <a:spcPct val="80000"/>
              </a:lnSpc>
              <a:defRPr/>
            </a:pPr>
            <a:r>
              <a:rPr lang="en-US" altLang="en-US" sz="900" dirty="0" smtClean="0">
                <a:latin typeface="Arial" panose="020B0604020202020204" pitchFamily="34" charset="0"/>
                <a:cs typeface="Arial" panose="020B0604020202020204" pitchFamily="34" charset="0"/>
              </a:rPr>
              <a:t>The emergence of social, mobile, cloud, big data and analytics are fundamentally changing how we live, work and interact.  </a:t>
            </a:r>
          </a:p>
          <a:p>
            <a:pPr>
              <a:lnSpc>
                <a:spcPct val="80000"/>
              </a:lnSpc>
              <a:buFontTx/>
              <a:buChar char="•"/>
              <a:defRPr/>
            </a:pPr>
            <a:r>
              <a:rPr lang="en-US" altLang="en-US" sz="900" dirty="0" smtClean="0">
                <a:latin typeface="Arial" panose="020B0604020202020204" pitchFamily="34" charset="0"/>
                <a:cs typeface="Arial" panose="020B0604020202020204" pitchFamily="34" charset="0"/>
              </a:rPr>
              <a:t>Mobile devices are ubiquitous.  Changing consumer behaviors, supplanting PCs, generating massive amounts of data and putting new demands on the enterprise to not only support these devices but to adjust the way they do business.</a:t>
            </a:r>
          </a:p>
          <a:p>
            <a:pPr>
              <a:lnSpc>
                <a:spcPct val="80000"/>
              </a:lnSpc>
              <a:buFontTx/>
              <a:buChar char="•"/>
              <a:defRPr/>
            </a:pPr>
            <a:r>
              <a:rPr lang="en-US" altLang="en-US" sz="900" dirty="0" smtClean="0">
                <a:latin typeface="Arial" panose="020B0604020202020204" pitchFamily="34" charset="0"/>
                <a:cs typeface="Arial" panose="020B0604020202020204" pitchFamily="34" charset="0"/>
              </a:rPr>
              <a:t>Social technologies are changing the way we interact, communicate and share information – equally generating vast amounts of data and impacting business as they try to unlock the full potential social has to offer.</a:t>
            </a:r>
          </a:p>
          <a:p>
            <a:pPr>
              <a:lnSpc>
                <a:spcPct val="80000"/>
              </a:lnSpc>
              <a:buFontTx/>
              <a:buChar char="•"/>
              <a:defRPr/>
            </a:pPr>
            <a:r>
              <a:rPr lang="en-US" altLang="en-US" sz="900" dirty="0" smtClean="0">
                <a:latin typeface="Arial" panose="020B0604020202020204" pitchFamily="34" charset="0"/>
                <a:cs typeface="Arial" panose="020B0604020202020204" pitchFamily="34" charset="0"/>
              </a:rPr>
              <a:t>Cloud technologies bring new scale and efficiency to service delivery and enable more agile ways of doing business and drive business model innovation. For companies, It also brings information and applications to people at the right time and place.</a:t>
            </a:r>
          </a:p>
          <a:p>
            <a:pPr>
              <a:lnSpc>
                <a:spcPct val="80000"/>
              </a:lnSpc>
              <a:buFontTx/>
              <a:buChar char="•"/>
              <a:defRPr/>
            </a:pPr>
            <a:r>
              <a:rPr lang="en-US" altLang="en-US" sz="900" dirty="0" smtClean="0">
                <a:latin typeface="Arial" panose="020B0604020202020204" pitchFamily="34" charset="0"/>
                <a:cs typeface="Arial" panose="020B0604020202020204" pitchFamily="34" charset="0"/>
              </a:rPr>
              <a:t>All of these trends are fueling an explosion of data.  Not only do enterprises need to store, manage and secure this data, they also need to derive meaningful insight from these vast amounts of data. Data is the basis of significant opportunity and a source of competitive advantage for all organizations.   Data is a new economic asset, the next natural resource.</a:t>
            </a:r>
          </a:p>
          <a:p>
            <a:pPr>
              <a:lnSpc>
                <a:spcPct val="80000"/>
              </a:lnSpc>
              <a:buFontTx/>
              <a:buChar char="•"/>
              <a:defRPr/>
            </a:pPr>
            <a:endParaRPr lang="en-US" altLang="en-US" sz="900" dirty="0" smtClean="0">
              <a:latin typeface="Arial" panose="020B0604020202020204" pitchFamily="34" charset="0"/>
              <a:cs typeface="Arial" panose="020B0604020202020204" pitchFamily="34" charset="0"/>
            </a:endParaRPr>
          </a:p>
          <a:p>
            <a:pPr>
              <a:lnSpc>
                <a:spcPct val="80000"/>
              </a:lnSpc>
              <a:defRPr/>
            </a:pPr>
            <a:r>
              <a:rPr lang="en-US" altLang="en-US" sz="900" dirty="0" smtClean="0">
                <a:latin typeface="Arial" panose="020B0604020202020204" pitchFamily="34" charset="0"/>
                <a:cs typeface="Arial" panose="020B0604020202020204" pitchFamily="34" charset="0"/>
              </a:rPr>
              <a:t>These trends are spawning new workloads, business processes and technology deployments that are putting unprecedented demands on our IT environments.</a:t>
            </a:r>
          </a:p>
          <a:p>
            <a:pPr>
              <a:lnSpc>
                <a:spcPct val="80000"/>
              </a:lnSpc>
              <a:defRPr/>
            </a:pPr>
            <a:endParaRPr lang="en-US" altLang="en-US" sz="900" dirty="0" smtClean="0">
              <a:latin typeface="Arial" panose="020B0604020202020204" pitchFamily="34" charset="0"/>
              <a:cs typeface="Arial" panose="020B0604020202020204" pitchFamily="34" charset="0"/>
            </a:endParaRPr>
          </a:p>
          <a:p>
            <a:pPr>
              <a:lnSpc>
                <a:spcPct val="80000"/>
              </a:lnSpc>
              <a:defRPr/>
            </a:pPr>
            <a:r>
              <a:rPr lang="en-US" altLang="en-US" sz="800" dirty="0" smtClean="0">
                <a:latin typeface="Arial" panose="020B0604020202020204" pitchFamily="34" charset="0"/>
                <a:cs typeface="Arial" panose="020B0604020202020204" pitchFamily="34" charset="0"/>
              </a:rPr>
              <a:t>===========================================================================================================</a:t>
            </a:r>
            <a:endParaRPr lang="en-US" altLang="en-US" sz="800" u="sng" dirty="0" smtClean="0">
              <a:latin typeface="Arial" panose="020B0604020202020204" pitchFamily="34" charset="0"/>
              <a:cs typeface="Arial" panose="020B0604020202020204" pitchFamily="34" charset="0"/>
            </a:endParaRPr>
          </a:p>
          <a:p>
            <a:pPr>
              <a:lnSpc>
                <a:spcPct val="80000"/>
              </a:lnSpc>
              <a:defRPr/>
            </a:pPr>
            <a:r>
              <a:rPr lang="en-US" altLang="en-US" sz="900" dirty="0" smtClean="0">
                <a:latin typeface="Arial" panose="020B0604020202020204" pitchFamily="34" charset="0"/>
                <a:cs typeface="Arial" panose="020B0604020202020204" pitchFamily="34" charset="0"/>
              </a:rPr>
              <a:t>MORE DETAIL:</a:t>
            </a:r>
          </a:p>
          <a:p>
            <a:pPr>
              <a:lnSpc>
                <a:spcPct val="80000"/>
              </a:lnSpc>
              <a:buFontTx/>
              <a:buChar char="•"/>
              <a:defRPr/>
            </a:pPr>
            <a:r>
              <a:rPr lang="en-US" altLang="en-US" sz="900" dirty="0" smtClean="0">
                <a:latin typeface="Arial" panose="020B0604020202020204" pitchFamily="34" charset="0"/>
                <a:cs typeface="Arial" panose="020B0604020202020204" pitchFamily="34" charset="0"/>
              </a:rPr>
              <a:t>Let’s first examine mobile.  IDC estimates that </a:t>
            </a:r>
            <a:r>
              <a:rPr lang="en-US" altLang="en-US" sz="900" dirty="0" smtClean="0">
                <a:solidFill>
                  <a:srgbClr val="336699"/>
                </a:solidFill>
                <a:latin typeface="Arial" panose="020B0604020202020204" pitchFamily="34" charset="0"/>
                <a:cs typeface="Arial" panose="020B0604020202020204" pitchFamily="34" charset="0"/>
              </a:rPr>
              <a:t>5B</a:t>
            </a:r>
            <a:r>
              <a:rPr lang="en-US" altLang="en-US" sz="900" dirty="0" smtClean="0">
                <a:latin typeface="Arial" panose="020B0604020202020204" pitchFamily="34" charset="0"/>
                <a:cs typeface="Arial" panose="020B0604020202020204" pitchFamily="34" charset="0"/>
              </a:rPr>
              <a:t>  “intelligent devices” will be shipped by 2016 and over 10B by 2020</a:t>
            </a:r>
            <a:r>
              <a:rPr lang="en-US" altLang="en-US" sz="900" baseline="30000" dirty="0" smtClean="0">
                <a:latin typeface="Arial" panose="020B0604020202020204" pitchFamily="34" charset="0"/>
                <a:cs typeface="Arial" panose="020B0604020202020204" pitchFamily="34" charset="0"/>
              </a:rPr>
              <a:t>1</a:t>
            </a:r>
            <a:r>
              <a:rPr lang="en-US" altLang="en-US" sz="900" dirty="0" smtClean="0">
                <a:latin typeface="Arial" panose="020B0604020202020204" pitchFamily="34" charset="0"/>
                <a:cs typeface="Arial" panose="020B0604020202020204" pitchFamily="34" charset="0"/>
              </a:rPr>
              <a:t>.  These mobile devices are dramatically impacting the number of connected devices.   Consumers are changing their behaviors.  Sixty three percent of people expect to be doing more shopping on their mobile devices over the next couple of years</a:t>
            </a:r>
            <a:r>
              <a:rPr lang="en-US" altLang="en-US" sz="900" baseline="30000" dirty="0" smtClean="0">
                <a:latin typeface="Arial" panose="020B0604020202020204" pitchFamily="34" charset="0"/>
                <a:cs typeface="Arial" panose="020B0604020202020204" pitchFamily="34" charset="0"/>
              </a:rPr>
              <a:t>3</a:t>
            </a:r>
            <a:r>
              <a:rPr lang="en-US" altLang="en-US" sz="900" dirty="0" smtClean="0">
                <a:latin typeface="Arial" panose="020B0604020202020204" pitchFamily="34" charset="0"/>
                <a:cs typeface="Arial" panose="020B0604020202020204" pitchFamily="34" charset="0"/>
              </a:rPr>
              <a:t>.   </a:t>
            </a:r>
            <a:r>
              <a:rPr lang="en-US" altLang="en-US" sz="900" b="1" dirty="0" smtClean="0">
                <a:latin typeface="Arial" panose="020B0604020202020204" pitchFamily="34" charset="0"/>
                <a:cs typeface="Arial" panose="020B0604020202020204" pitchFamily="34" charset="0"/>
              </a:rPr>
              <a:t>This all means that enterprises need to support an ever increasing number of computing devices and types of interactions</a:t>
            </a:r>
            <a:r>
              <a:rPr lang="en-US" altLang="en-US" sz="900" dirty="0" smtClean="0">
                <a:latin typeface="Arial" panose="020B0604020202020204" pitchFamily="34" charset="0"/>
                <a:cs typeface="Arial" panose="020B0604020202020204" pitchFamily="34" charset="0"/>
              </a:rPr>
              <a:t> – </a:t>
            </a:r>
            <a:r>
              <a:rPr lang="en-US" altLang="zh-CN" sz="900" dirty="0" smtClean="0">
                <a:latin typeface="Arial" panose="020B0604020202020204" pitchFamily="34" charset="0"/>
                <a:ea typeface="SimSun" panose="02010600030101010101" pitchFamily="2" charset="-122"/>
                <a:cs typeface="Arial" panose="020B0604020202020204" pitchFamily="34" charset="0"/>
              </a:rPr>
              <a:t>as </a:t>
            </a:r>
            <a:r>
              <a:rPr lang="en-US" altLang="en-US" sz="900" dirty="0" smtClean="0">
                <a:latin typeface="Arial" panose="020B0604020202020204" pitchFamily="34" charset="0"/>
                <a:cs typeface="Arial" panose="020B0604020202020204" pitchFamily="34" charset="0"/>
              </a:rPr>
              <a:t>mobile devices have supplanted the PC and consumer electronics</a:t>
            </a:r>
            <a:r>
              <a:rPr lang="en-US" altLang="en-US" sz="900" baseline="30000" dirty="0" smtClean="0">
                <a:latin typeface="Arial" panose="020B0604020202020204" pitchFamily="34" charset="0"/>
                <a:cs typeface="Arial" panose="020B0604020202020204" pitchFamily="34" charset="0"/>
              </a:rPr>
              <a:t>2</a:t>
            </a:r>
            <a:r>
              <a:rPr lang="en-US" altLang="en-US" sz="900" dirty="0" smtClean="0">
                <a:latin typeface="Arial" panose="020B0604020202020204" pitchFamily="34" charset="0"/>
                <a:cs typeface="Arial" panose="020B0604020202020204" pitchFamily="34" charset="0"/>
              </a:rPr>
              <a:t>. </a:t>
            </a:r>
            <a:endParaRPr lang="en-US" altLang="en-US" sz="900" dirty="0" smtClean="0">
              <a:solidFill>
                <a:schemeClr val="bg2"/>
              </a:solidFill>
              <a:latin typeface="Arial" panose="020B0604020202020204" pitchFamily="34" charset="0"/>
              <a:cs typeface="Arial" panose="020B0604020202020204" pitchFamily="34" charset="0"/>
            </a:endParaRPr>
          </a:p>
          <a:p>
            <a:pPr>
              <a:lnSpc>
                <a:spcPct val="80000"/>
              </a:lnSpc>
              <a:buFontTx/>
              <a:buChar char="•"/>
              <a:defRPr/>
            </a:pPr>
            <a:r>
              <a:rPr lang="en-US" altLang="en-US" sz="900" dirty="0" smtClean="0">
                <a:latin typeface="Arial" panose="020B0604020202020204" pitchFamily="34" charset="0"/>
                <a:cs typeface="Arial" panose="020B0604020202020204" pitchFamily="34" charset="0"/>
              </a:rPr>
              <a:t>Social technologies are quickly becoming a key vehicle for interpersonal communication and sharing of information. Approximately, 40 percent of people socialize more on line then they do face-to-face</a:t>
            </a:r>
            <a:r>
              <a:rPr lang="en-US" altLang="en-US" sz="900" baseline="30000" dirty="0" smtClean="0">
                <a:latin typeface="Arial" panose="020B0604020202020204" pitchFamily="34" charset="0"/>
                <a:cs typeface="Arial" panose="020B0604020202020204" pitchFamily="34" charset="0"/>
              </a:rPr>
              <a:t>5</a:t>
            </a:r>
            <a:r>
              <a:rPr lang="en-US" altLang="en-US" sz="900" dirty="0" smtClean="0">
                <a:latin typeface="Arial" panose="020B0604020202020204" pitchFamily="34" charset="0"/>
                <a:cs typeface="Arial" panose="020B0604020202020204" pitchFamily="34" charset="0"/>
              </a:rPr>
              <a:t>. With more </a:t>
            </a:r>
            <a:r>
              <a:rPr lang="en-US" altLang="en-US" sz="900" dirty="0" smtClean="0">
                <a:solidFill>
                  <a:schemeClr val="accent2"/>
                </a:solidFill>
                <a:latin typeface="Arial" panose="020B0604020202020204" pitchFamily="34" charset="0"/>
                <a:cs typeface="Arial" panose="020B0604020202020204" pitchFamily="34" charset="0"/>
              </a:rPr>
              <a:t>than 1.5B</a:t>
            </a:r>
            <a:r>
              <a:rPr lang="en-US" altLang="en-US" sz="900" dirty="0" smtClean="0">
                <a:latin typeface="Arial" panose="020B0604020202020204" pitchFamily="34" charset="0"/>
                <a:cs typeface="Arial" panose="020B0604020202020204" pitchFamily="34" charset="0"/>
              </a:rPr>
              <a:t> people worldwide use social networking sites</a:t>
            </a:r>
            <a:r>
              <a:rPr lang="en-US" altLang="en-US" sz="900" baseline="30000" dirty="0" smtClean="0">
                <a:latin typeface="Arial" panose="020B0604020202020204" pitchFamily="34" charset="0"/>
                <a:cs typeface="Arial" panose="020B0604020202020204" pitchFamily="34" charset="0"/>
              </a:rPr>
              <a:t>6</a:t>
            </a:r>
            <a:r>
              <a:rPr lang="en-US" altLang="en-US" sz="900" dirty="0" smtClean="0">
                <a:latin typeface="Arial" panose="020B0604020202020204" pitchFamily="34" charset="0"/>
                <a:cs typeface="Arial" panose="020B0604020202020204" pitchFamily="34" charset="0"/>
              </a:rPr>
              <a:t>.</a:t>
            </a:r>
            <a:r>
              <a:rPr lang="en-US" altLang="en-US" sz="900" baseline="30000" dirty="0" smtClean="0">
                <a:latin typeface="Arial" panose="020B0604020202020204" pitchFamily="34" charset="0"/>
                <a:cs typeface="Arial" panose="020B0604020202020204" pitchFamily="34" charset="0"/>
              </a:rPr>
              <a:t>  </a:t>
            </a:r>
            <a:r>
              <a:rPr lang="en-US" altLang="en-US" sz="900" b="1" dirty="0" smtClean="0">
                <a:latin typeface="Arial" panose="020B0604020202020204" pitchFamily="34" charset="0"/>
                <a:cs typeface="Arial" panose="020B0604020202020204" pitchFamily="34" charset="0"/>
              </a:rPr>
              <a:t>This is a staggering shift in how we live and interact.  It’s impacting business.</a:t>
            </a:r>
            <a:r>
              <a:rPr lang="en-US" altLang="en-US" sz="900" dirty="0" smtClean="0">
                <a:latin typeface="Arial" panose="020B0604020202020204" pitchFamily="34" charset="0"/>
                <a:cs typeface="Arial" panose="020B0604020202020204" pitchFamily="34" charset="0"/>
              </a:rPr>
              <a:t>  In 2012, 72 percent of companies use social technologies in some form, but most have not yet unlocked their full potential</a:t>
            </a:r>
            <a:r>
              <a:rPr lang="en-US" altLang="en-US" sz="900" baseline="30000" dirty="0" smtClean="0">
                <a:latin typeface="Arial" panose="020B0604020202020204" pitchFamily="34" charset="0"/>
                <a:cs typeface="Arial" panose="020B0604020202020204" pitchFamily="34" charset="0"/>
              </a:rPr>
              <a:t>7</a:t>
            </a:r>
            <a:r>
              <a:rPr lang="en-US" altLang="en-US" sz="900" dirty="0" smtClean="0">
                <a:latin typeface="Arial" panose="020B0604020202020204" pitchFamily="34" charset="0"/>
                <a:cs typeface="Arial" panose="020B0604020202020204" pitchFamily="34" charset="0"/>
              </a:rPr>
              <a:t>.  Interpersonal business communications is just one example.  Gartner predicts that by 2014, 20 percent of business users will replace email as the primary source of communication with social networking services</a:t>
            </a:r>
            <a:r>
              <a:rPr lang="en-US" altLang="en-US" sz="900" baseline="30000" dirty="0" smtClean="0">
                <a:latin typeface="Arial" panose="020B0604020202020204" pitchFamily="34" charset="0"/>
                <a:cs typeface="Arial" panose="020B0604020202020204" pitchFamily="34" charset="0"/>
              </a:rPr>
              <a:t>8</a:t>
            </a:r>
            <a:r>
              <a:rPr lang="en-US" altLang="en-US" sz="900" dirty="0" smtClean="0">
                <a:latin typeface="Arial" panose="020B0604020202020204" pitchFamily="34" charset="0"/>
                <a:cs typeface="Arial" panose="020B0604020202020204" pitchFamily="34" charset="0"/>
              </a:rPr>
              <a:t>. </a:t>
            </a:r>
          </a:p>
          <a:p>
            <a:pPr>
              <a:lnSpc>
                <a:spcPct val="80000"/>
              </a:lnSpc>
              <a:buFontTx/>
              <a:buChar char="•"/>
              <a:defRPr/>
            </a:pPr>
            <a:r>
              <a:rPr lang="en-US" altLang="en-US" sz="900" dirty="0" smtClean="0">
                <a:latin typeface="Arial" panose="020B0604020202020204" pitchFamily="34" charset="0"/>
                <a:cs typeface="Arial" panose="020B0604020202020204" pitchFamily="34" charset="0"/>
              </a:rPr>
              <a:t>Next, the power of cloud.  By next year, 41 percent of enterprises are projected to have substantially implemented cloud technology into their practices – up from 13 percent in 2011 – that’s a 2x increase</a:t>
            </a:r>
            <a:r>
              <a:rPr lang="en-US" altLang="en-US" sz="900" baseline="30000" dirty="0" smtClean="0">
                <a:latin typeface="Arial" panose="020B0604020202020204" pitchFamily="34" charset="0"/>
                <a:cs typeface="Arial" panose="020B0604020202020204" pitchFamily="34" charset="0"/>
              </a:rPr>
              <a:t>9</a:t>
            </a:r>
            <a:r>
              <a:rPr lang="en-US" altLang="en-US" sz="900" dirty="0" smtClean="0">
                <a:latin typeface="Arial" panose="020B0604020202020204" pitchFamily="34" charset="0"/>
                <a:cs typeface="Arial" panose="020B0604020202020204" pitchFamily="34" charset="0"/>
              </a:rPr>
              <a:t>. </a:t>
            </a:r>
            <a:r>
              <a:rPr lang="en-US" altLang="en-US" sz="900" b="1" dirty="0" smtClean="0">
                <a:latin typeface="Arial" panose="020B0604020202020204" pitchFamily="34" charset="0"/>
                <a:cs typeface="Arial" panose="020B0604020202020204" pitchFamily="34" charset="0"/>
              </a:rPr>
              <a:t>Why cloud?  Cloud technologies bring new scale and efficiency to service delivery and enable more agile ways of doing business and drive business model innovation.</a:t>
            </a:r>
            <a:r>
              <a:rPr lang="en-US" altLang="en-US" sz="900" dirty="0" smtClean="0">
                <a:latin typeface="Arial" panose="020B0604020202020204" pitchFamily="34" charset="0"/>
                <a:cs typeface="Arial" panose="020B0604020202020204" pitchFamily="34" charset="0"/>
              </a:rPr>
              <a:t> </a:t>
            </a:r>
            <a:r>
              <a:rPr lang="en-US" altLang="en-US" sz="900" dirty="0" smtClean="0">
                <a:solidFill>
                  <a:srgbClr val="C00000"/>
                </a:solidFill>
                <a:latin typeface="Arial" panose="020B0604020202020204" pitchFamily="34" charset="0"/>
                <a:cs typeface="Arial" panose="020B0604020202020204" pitchFamily="34" charset="0"/>
              </a:rPr>
              <a:t>57 percent of companies say they </a:t>
            </a:r>
            <a:r>
              <a:rPr lang="en-US" altLang="en-US" sz="900" dirty="0" smtClean="0">
                <a:solidFill>
                  <a:schemeClr val="bg2"/>
                </a:solidFill>
                <a:latin typeface="Arial" panose="020B0604020202020204" pitchFamily="34" charset="0"/>
                <a:cs typeface="Arial" panose="020B0604020202020204" pitchFamily="34" charset="0"/>
              </a:rPr>
              <a:t>use cloud to drive competitive and cost advantages. (This was a 2012 study conducted by the IBM Institute for Business Value, 572 business and technology executives were surveyed – 57% of survey respondents </a:t>
            </a:r>
            <a:r>
              <a:rPr lang="en-US" altLang="en-US" sz="900" dirty="0" smtClean="0">
                <a:latin typeface="Arial" panose="020B0604020202020204" pitchFamily="34" charset="0"/>
                <a:cs typeface="Arial" panose="020B0604020202020204" pitchFamily="34" charset="0"/>
              </a:rPr>
              <a:t>looking to cloud to drive competitive and cost advantages through vertical integration.)</a:t>
            </a:r>
            <a:r>
              <a:rPr lang="en-US" altLang="en-US" sz="900" dirty="0" smtClean="0">
                <a:solidFill>
                  <a:schemeClr val="bg2"/>
                </a:solidFill>
                <a:latin typeface="Arial" panose="020B0604020202020204" pitchFamily="34" charset="0"/>
                <a:cs typeface="Arial" panose="020B0604020202020204" pitchFamily="34" charset="0"/>
              </a:rPr>
              <a:t> </a:t>
            </a:r>
            <a:r>
              <a:rPr lang="en-US" altLang="en-US" sz="900" b="1" dirty="0" smtClean="0">
                <a:latin typeface="Arial" panose="020B0604020202020204" pitchFamily="34" charset="0"/>
                <a:cs typeface="Arial" panose="020B0604020202020204" pitchFamily="34" charset="0"/>
              </a:rPr>
              <a:t>For companies, It also brings information and applications to people at the right time and place. </a:t>
            </a:r>
          </a:p>
          <a:p>
            <a:pPr>
              <a:lnSpc>
                <a:spcPct val="80000"/>
              </a:lnSpc>
              <a:buFontTx/>
              <a:buChar char="•"/>
              <a:defRPr/>
            </a:pPr>
            <a:r>
              <a:rPr lang="en-US" altLang="en-US" sz="900" b="1" dirty="0" smtClean="0">
                <a:latin typeface="Arial" panose="020B0604020202020204" pitchFamily="34" charset="0"/>
                <a:cs typeface="Arial" panose="020B0604020202020204" pitchFamily="34" charset="0"/>
              </a:rPr>
              <a:t>These trends are fueling an explosion of data</a:t>
            </a:r>
            <a:r>
              <a:rPr lang="en-US" altLang="en-US" sz="900" dirty="0" smtClean="0">
                <a:latin typeface="Arial" panose="020B0604020202020204" pitchFamily="34" charset="0"/>
                <a:cs typeface="Arial" panose="020B0604020202020204" pitchFamily="34" charset="0"/>
              </a:rPr>
              <a:t>. IDC projects that there will be a 300x growth of digital content between 2005 to 2020 – resulting in 40ZB of data in 2020.   If 40ZB of data were grains of sand, it would translate into 57 times the amount of all of the grains of sand on all the beaches on earth.</a:t>
            </a:r>
            <a:r>
              <a:rPr lang="en-US" altLang="en-US" sz="900" baseline="30000" dirty="0" smtClean="0">
                <a:latin typeface="Arial" panose="020B0604020202020204" pitchFamily="34" charset="0"/>
                <a:cs typeface="Arial" panose="020B0604020202020204" pitchFamily="34" charset="0"/>
              </a:rPr>
              <a:t>11</a:t>
            </a:r>
            <a:r>
              <a:rPr lang="en-US" altLang="en-US" sz="900" dirty="0" smtClean="0">
                <a:latin typeface="Arial" panose="020B0604020202020204" pitchFamily="34" charset="0"/>
                <a:cs typeface="Arial" panose="020B0604020202020204" pitchFamily="34" charset="0"/>
              </a:rPr>
              <a:t>  Of this data, 80 percent is unstructured and unstructured data is growing 15 times the rate of structured data</a:t>
            </a:r>
            <a:r>
              <a:rPr lang="en-US" altLang="en-US" sz="900" baseline="30000" dirty="0" smtClean="0">
                <a:latin typeface="Arial" panose="020B0604020202020204" pitchFamily="34" charset="0"/>
                <a:cs typeface="Arial" panose="020B0604020202020204" pitchFamily="34" charset="0"/>
              </a:rPr>
              <a:t>13  </a:t>
            </a:r>
            <a:r>
              <a:rPr lang="en-US" altLang="en-US" sz="900" dirty="0" smtClean="0">
                <a:latin typeface="Arial" panose="020B0604020202020204" pitchFamily="34" charset="0"/>
                <a:cs typeface="Arial" panose="020B0604020202020204" pitchFamily="34" charset="0"/>
              </a:rPr>
              <a:t>That’s a lot of volume and variety of data. As far as velocity – there are over 1 billion tweets sent every 3 days</a:t>
            </a:r>
            <a:r>
              <a:rPr lang="en-US" altLang="en-US" sz="900" baseline="30000" dirty="0" smtClean="0">
                <a:latin typeface="Arial" panose="020B0604020202020204" pitchFamily="34" charset="0"/>
                <a:cs typeface="Arial" panose="020B0604020202020204" pitchFamily="34" charset="0"/>
              </a:rPr>
              <a:t>12</a:t>
            </a:r>
            <a:r>
              <a:rPr lang="en-US" altLang="en-US" sz="900" dirty="0" smtClean="0">
                <a:latin typeface="Arial" panose="020B0604020202020204" pitchFamily="34" charset="0"/>
                <a:cs typeface="Arial" panose="020B0604020202020204" pitchFamily="34" charset="0"/>
              </a:rPr>
              <a:t>; 5 million trade events are clocked every day</a:t>
            </a:r>
            <a:r>
              <a:rPr lang="en-US" altLang="en-US" sz="900" baseline="30000" dirty="0" smtClean="0">
                <a:latin typeface="Arial" panose="020B0604020202020204" pitchFamily="34" charset="0"/>
                <a:cs typeface="Arial" panose="020B0604020202020204" pitchFamily="34" charset="0"/>
              </a:rPr>
              <a:t>14</a:t>
            </a:r>
            <a:r>
              <a:rPr lang="en-US" altLang="en-US" sz="900" dirty="0" smtClean="0">
                <a:latin typeface="Arial" panose="020B0604020202020204" pitchFamily="34" charset="0"/>
                <a:cs typeface="Arial" panose="020B0604020202020204" pitchFamily="34" charset="0"/>
              </a:rPr>
              <a:t>; and 350 billion annual meter readings.</a:t>
            </a:r>
            <a:r>
              <a:rPr lang="en-US" altLang="en-US" sz="900" baseline="30000" dirty="0" smtClean="0">
                <a:latin typeface="Arial" panose="020B0604020202020204" pitchFamily="34" charset="0"/>
                <a:cs typeface="Arial" panose="020B0604020202020204" pitchFamily="34" charset="0"/>
              </a:rPr>
              <a:t>14 </a:t>
            </a:r>
            <a:r>
              <a:rPr lang="en-US" altLang="en-US" sz="900" dirty="0" smtClean="0">
                <a:latin typeface="Arial" panose="020B0604020202020204" pitchFamily="34" charset="0"/>
                <a:cs typeface="Arial" panose="020B0604020202020204" pitchFamily="34" charset="0"/>
              </a:rPr>
              <a:t>  Just to highlight a few. As new sources of data continue to grow in volume, variety and velocity, so too does their potential to revolutionize the decision-making processes in every industry—if organizations can analyze it all, extract insight and secure it.  </a:t>
            </a:r>
            <a:r>
              <a:rPr lang="en-US" altLang="en-US" sz="900" b="1" dirty="0" smtClean="0">
                <a:latin typeface="Arial" panose="020B0604020202020204" pitchFamily="34" charset="0"/>
                <a:cs typeface="Arial" panose="020B0604020202020204" pitchFamily="34" charset="0"/>
              </a:rPr>
              <a:t>Data has become a new economic asset that is the basis of significant opportunity and a source of competitive advantage for all organizations.</a:t>
            </a:r>
            <a:r>
              <a:rPr lang="en-US" altLang="en-US" sz="900" dirty="0" smtClean="0">
                <a:latin typeface="Arial" panose="020B0604020202020204" pitchFamily="34" charset="0"/>
                <a:cs typeface="Arial" panose="020B0604020202020204" pitchFamily="34" charset="0"/>
              </a:rPr>
              <a:t>   Sixty-seven percent of organizations see Big Data as an opportunity</a:t>
            </a:r>
            <a:r>
              <a:rPr lang="en-US" altLang="en-US" sz="900" baseline="30000" dirty="0" smtClean="0">
                <a:latin typeface="Arial" panose="020B0604020202020204" pitchFamily="34" charset="0"/>
                <a:cs typeface="Arial" panose="020B0604020202020204" pitchFamily="34" charset="0"/>
              </a:rPr>
              <a:t>16</a:t>
            </a:r>
            <a:r>
              <a:rPr lang="en-US" altLang="en-US" sz="900" dirty="0" smtClean="0">
                <a:latin typeface="Arial" panose="020B0604020202020204" pitchFamily="34" charset="0"/>
                <a:cs typeface="Arial" panose="020B0604020202020204" pitchFamily="34" charset="0"/>
              </a:rPr>
              <a:t>.</a:t>
            </a:r>
          </a:p>
          <a:p>
            <a:pPr>
              <a:lnSpc>
                <a:spcPct val="80000"/>
              </a:lnSpc>
              <a:buFontTx/>
              <a:buChar char="•"/>
              <a:defRPr/>
            </a:pPr>
            <a:endParaRPr lang="en-US" altLang="en-US" sz="900" dirty="0" smtClean="0">
              <a:latin typeface="Arial" panose="020B0604020202020204" pitchFamily="34" charset="0"/>
              <a:cs typeface="Arial" panose="020B0604020202020204" pitchFamily="34" charset="0"/>
            </a:endParaRPr>
          </a:p>
          <a:p>
            <a:pPr>
              <a:lnSpc>
                <a:spcPct val="80000"/>
              </a:lnSpc>
              <a:defRPr/>
            </a:pPr>
            <a:r>
              <a:rPr lang="en-US" altLang="en-US" sz="900" u="sng" dirty="0" smtClean="0">
                <a:latin typeface="Arial" panose="020B0604020202020204" pitchFamily="34" charset="0"/>
                <a:cs typeface="Arial" panose="020B0604020202020204" pitchFamily="34" charset="0"/>
              </a:rPr>
              <a:t>These trends do not only change how we live, work and interact, but they are also changing what organizations and consumers expect – actually demand - from enterprises, including:</a:t>
            </a:r>
          </a:p>
          <a:p>
            <a:pPr marL="457200" lvl="1">
              <a:lnSpc>
                <a:spcPct val="80000"/>
              </a:lnSpc>
              <a:buFontTx/>
              <a:buChar char="•"/>
              <a:defRPr/>
            </a:pPr>
            <a:r>
              <a:rPr lang="en-US" altLang="en-US" sz="900" dirty="0" smtClean="0">
                <a:latin typeface="Arial" panose="020B0604020202020204" pitchFamily="34" charset="0"/>
                <a:ea typeface="Arial" panose="020B0604020202020204" pitchFamily="34" charset="0"/>
                <a:cs typeface="Arial" panose="020B0604020202020204" pitchFamily="34" charset="0"/>
              </a:rPr>
              <a:t>Instant access to information, products and services;</a:t>
            </a:r>
          </a:p>
          <a:p>
            <a:pPr marL="457200" lvl="1">
              <a:lnSpc>
                <a:spcPct val="80000"/>
              </a:lnSpc>
              <a:buFontTx/>
              <a:buChar char="•"/>
              <a:defRPr/>
            </a:pPr>
            <a:r>
              <a:rPr lang="en-US" altLang="en-US" sz="900" dirty="0" smtClean="0">
                <a:latin typeface="Arial" panose="020B0604020202020204" pitchFamily="34" charset="0"/>
                <a:ea typeface="Arial" panose="020B0604020202020204" pitchFamily="34" charset="0"/>
                <a:cs typeface="Arial" panose="020B0604020202020204" pitchFamily="34" charset="0"/>
              </a:rPr>
              <a:t>To be engaged as individuals, on their own terms – anytime and anywhere;</a:t>
            </a:r>
          </a:p>
          <a:p>
            <a:pPr marL="457200" lvl="1">
              <a:lnSpc>
                <a:spcPct val="80000"/>
              </a:lnSpc>
              <a:buFontTx/>
              <a:buChar char="•"/>
              <a:defRPr/>
            </a:pPr>
            <a:r>
              <a:rPr lang="en-US" altLang="en-US" sz="900" dirty="0" smtClean="0">
                <a:latin typeface="Arial" panose="020B0604020202020204" pitchFamily="34" charset="0"/>
                <a:ea typeface="Arial" panose="020B0604020202020204" pitchFamily="34" charset="0"/>
                <a:cs typeface="Arial" panose="020B0604020202020204" pitchFamily="34" charset="0"/>
              </a:rPr>
              <a:t>Transparency from the companies they interact with;</a:t>
            </a:r>
          </a:p>
          <a:p>
            <a:pPr marL="457200" lvl="1">
              <a:lnSpc>
                <a:spcPct val="80000"/>
              </a:lnSpc>
              <a:buFontTx/>
              <a:buChar char="•"/>
              <a:defRPr/>
            </a:pPr>
            <a:r>
              <a:rPr lang="en-US" altLang="en-US" sz="900" dirty="0" smtClean="0">
                <a:latin typeface="Arial" panose="020B0604020202020204" pitchFamily="34" charset="0"/>
                <a:ea typeface="Arial" panose="020B0604020202020204" pitchFamily="34" charset="0"/>
                <a:cs typeface="Arial" panose="020B0604020202020204" pitchFamily="34" charset="0"/>
              </a:rPr>
              <a:t>Trusted, mutually beneficial relationships that go beyond one-time transactions; and</a:t>
            </a:r>
          </a:p>
          <a:p>
            <a:pPr marL="457200" lvl="1">
              <a:lnSpc>
                <a:spcPct val="80000"/>
              </a:lnSpc>
              <a:buFontTx/>
              <a:buChar char="•"/>
              <a:defRPr/>
            </a:pPr>
            <a:r>
              <a:rPr lang="en-US" altLang="en-US" sz="900" dirty="0" smtClean="0">
                <a:latin typeface="Arial" panose="020B0604020202020204" pitchFamily="34" charset="0"/>
                <a:ea typeface="Arial" panose="020B0604020202020204" pitchFamily="34" charset="0"/>
                <a:cs typeface="Arial" panose="020B0604020202020204" pitchFamily="34" charset="0"/>
              </a:rPr>
              <a:t>Seamless experiences that match product and service quality</a:t>
            </a:r>
          </a:p>
          <a:p>
            <a:pPr>
              <a:lnSpc>
                <a:spcPct val="80000"/>
              </a:lnSpc>
              <a:defRPr/>
            </a:pPr>
            <a:r>
              <a:rPr lang="en-US" altLang="en-US" sz="900" dirty="0" smtClean="0">
                <a:latin typeface="Arial" panose="020B0604020202020204" pitchFamily="34" charset="0"/>
                <a:cs typeface="Arial" panose="020B0604020202020204" pitchFamily="34" charset="0"/>
              </a:rPr>
              <a:t>As customer expectations change, it is imperative that businesses accommodate customer preferences. </a:t>
            </a:r>
          </a:p>
          <a:p>
            <a:pPr>
              <a:lnSpc>
                <a:spcPct val="80000"/>
              </a:lnSpc>
              <a:defRPr/>
            </a:pPr>
            <a:endParaRPr lang="de-DE" altLang="en-US" sz="900" dirty="0" smtClean="0">
              <a:latin typeface="Arial" panose="020B0604020202020204" pitchFamily="34" charset="0"/>
              <a:cs typeface="Arial" panose="020B0604020202020204" pitchFamily="34" charset="0"/>
            </a:endParaRPr>
          </a:p>
          <a:p>
            <a:pPr>
              <a:lnSpc>
                <a:spcPct val="80000"/>
              </a:lnSpc>
              <a:defRPr/>
            </a:pPr>
            <a:r>
              <a:rPr lang="en-US" altLang="en-US" sz="900" b="1" dirty="0" smtClean="0">
                <a:latin typeface="Arial" panose="020B0604020202020204" pitchFamily="34" charset="0"/>
                <a:cs typeface="Arial" panose="020B0604020202020204" pitchFamily="34" charset="0"/>
              </a:rPr>
              <a:t>These new workloads are placing additional demands on the systems and processors we are running our IT on – the right infrastructure matters, and the right infrastructure needs to be scalable, flexible, reliable, secure and manageable.</a:t>
            </a:r>
          </a:p>
          <a:p>
            <a:pPr lvl="0">
              <a:lnSpc>
                <a:spcPct val="80000"/>
              </a:lnSpc>
              <a:buFontTx/>
              <a:buChar char="•"/>
              <a:defRPr/>
            </a:pPr>
            <a:r>
              <a:rPr lang="en-US" altLang="en-US" sz="900" dirty="0" smtClean="0">
                <a:latin typeface="Arial" panose="020B0604020202020204" pitchFamily="34" charset="0"/>
                <a:cs typeface="Arial" panose="020B0604020202020204" pitchFamily="34" charset="0"/>
              </a:rPr>
              <a:t>The scalability of the system increasingly matters in order to support new workloads. As we reach the limits of Moore’s law, processors with multiple threads are able to help us increasing performance when the software has been optimized to make best use of them. Scaling horizontally for workloads with large numbers of parallel tasks, such as searching the Internet, and scaling vertically by symmetrical multiprocessing has much less latency between processors and works much better where there are lots of updates to data – such as with z Systems. </a:t>
            </a:r>
          </a:p>
          <a:p>
            <a:pPr lvl="0">
              <a:lnSpc>
                <a:spcPct val="80000"/>
              </a:lnSpc>
              <a:buFontTx/>
              <a:buChar char="•"/>
              <a:defRPr/>
            </a:pPr>
            <a:r>
              <a:rPr lang="en-US" altLang="en-US" sz="900" dirty="0" smtClean="0">
                <a:latin typeface="Arial" panose="020B0604020202020204" pitchFamily="34" charset="0"/>
                <a:cs typeface="Arial" panose="020B0604020202020204" pitchFamily="34" charset="0"/>
              </a:rPr>
              <a:t>This need for flexibility then carries on to other areas. Business needs change fast, and the demands placed on IT will need to adapt quickly to these changing needs. There will be heterogeneity of storage – from traditional disks to newer Flash storage – balancing speed of access with cost. And these systems need to be highly configurable and optimized. </a:t>
            </a:r>
          </a:p>
          <a:p>
            <a:pPr lvl="0">
              <a:lnSpc>
                <a:spcPct val="80000"/>
              </a:lnSpc>
              <a:buFontTx/>
              <a:buChar char="•"/>
              <a:defRPr/>
            </a:pPr>
            <a:r>
              <a:rPr lang="en-US" altLang="en-US" sz="900" dirty="0" smtClean="0">
                <a:latin typeface="Arial" panose="020B0604020202020204" pitchFamily="34" charset="0"/>
                <a:cs typeface="Arial" panose="020B0604020202020204" pitchFamily="34" charset="0"/>
              </a:rPr>
              <a:t>In our 24x7 society, applications need to be always available. When systems go wrong, how quickly can they recover, or how easily can another system take over their task. Part of this is down to how reliable the hardware is, and part is down to software management of high availability and redundancy so systems are resilient.</a:t>
            </a:r>
          </a:p>
          <a:p>
            <a:pPr lvl="0">
              <a:lnSpc>
                <a:spcPct val="80000"/>
              </a:lnSpc>
              <a:buFontTx/>
              <a:buChar char="•"/>
              <a:defRPr/>
            </a:pPr>
            <a:r>
              <a:rPr lang="en-US" altLang="en-US" sz="900" dirty="0" smtClean="0">
                <a:latin typeface="Arial" panose="020B0604020202020204" pitchFamily="34" charset="0"/>
                <a:cs typeface="Arial" panose="020B0604020202020204" pitchFamily="34" charset="0"/>
              </a:rPr>
              <a:t>Sharing computers between users, for example in multi-tenant clouds, makes sense economically, but can the systems be trusted to provide rock-solid walls between different users and applications. </a:t>
            </a:r>
          </a:p>
          <a:p>
            <a:pPr lvl="0">
              <a:lnSpc>
                <a:spcPct val="80000"/>
              </a:lnSpc>
              <a:buFontTx/>
              <a:buChar char="•"/>
              <a:defRPr/>
            </a:pPr>
            <a:r>
              <a:rPr lang="en-US" altLang="en-US" sz="900" dirty="0" smtClean="0">
                <a:latin typeface="Arial" panose="020B0604020202020204" pitchFamily="34" charset="0"/>
                <a:cs typeface="Arial" panose="020B0604020202020204" pitchFamily="34" charset="0"/>
              </a:rPr>
              <a:t>Finally, as systems become more complex, automation and orchestration becomes critical – it’s no longer good enough to have to manually allocate workloads to computing resource, since the demands on infrastructure are changing so fast. </a:t>
            </a:r>
          </a:p>
          <a:p>
            <a:pPr>
              <a:lnSpc>
                <a:spcPct val="80000"/>
              </a:lnSpc>
              <a:defRPr/>
            </a:pPr>
            <a:r>
              <a:rPr lang="en-US" altLang="en-US" sz="900" dirty="0" smtClean="0">
                <a:latin typeface="Arial" panose="020B0604020202020204" pitchFamily="34" charset="0"/>
                <a:cs typeface="Arial" panose="020B0604020202020204" pitchFamily="34" charset="0"/>
              </a:rPr>
              <a:t>======================================================================================================</a:t>
            </a:r>
          </a:p>
          <a:p>
            <a:pPr>
              <a:lnSpc>
                <a:spcPct val="80000"/>
              </a:lnSpc>
              <a:defRPr/>
            </a:pPr>
            <a:r>
              <a:rPr lang="en-US" altLang="en-US" sz="900" u="sng" dirty="0" smtClean="0">
                <a:latin typeface="Arial" panose="020B0604020202020204" pitchFamily="34" charset="0"/>
                <a:cs typeface="Arial" panose="020B0604020202020204" pitchFamily="34" charset="0"/>
              </a:rPr>
              <a:t>Sources</a:t>
            </a:r>
            <a:r>
              <a:rPr lang="en-US" altLang="en-US" sz="900" dirty="0" smtClean="0">
                <a:latin typeface="Arial" panose="020B0604020202020204" pitchFamily="34" charset="0"/>
                <a:cs typeface="Arial" panose="020B0604020202020204" pitchFamily="34" charset="0"/>
              </a:rPr>
              <a:t>:</a:t>
            </a:r>
          </a:p>
          <a:p>
            <a:pPr>
              <a:lnSpc>
                <a:spcPct val="80000"/>
              </a:lnSpc>
              <a:defRPr/>
            </a:pPr>
            <a:r>
              <a:rPr lang="en-US" altLang="en-US" sz="900" dirty="0" smtClean="0">
                <a:latin typeface="Arial" panose="020B0604020202020204" pitchFamily="34" charset="0"/>
                <a:cs typeface="Arial" panose="020B0604020202020204" pitchFamily="34" charset="0"/>
              </a:rPr>
              <a:t>1- </a:t>
            </a:r>
            <a:r>
              <a:rPr lang="en-US" altLang="en-US" sz="900" dirty="0" smtClean="0">
                <a:solidFill>
                  <a:schemeClr val="hlink"/>
                </a:solidFill>
                <a:latin typeface="Arial" panose="020B0604020202020204" pitchFamily="34" charset="0"/>
                <a:cs typeface="Arial" panose="020B0604020202020204" pitchFamily="34" charset="0"/>
              </a:rPr>
              <a:t>IDC </a:t>
            </a:r>
            <a:r>
              <a:rPr lang="en-US" altLang="en-US" sz="900" dirty="0" smtClean="0">
                <a:solidFill>
                  <a:schemeClr val="bg2"/>
                </a:solidFill>
                <a:latin typeface="Arial" panose="020B0604020202020204" pitchFamily="34" charset="0"/>
                <a:cs typeface="Arial" panose="020B0604020202020204" pitchFamily="34" charset="0"/>
              </a:rPr>
              <a:t>Directions Conference 2013.</a:t>
            </a:r>
            <a:endParaRPr lang="en-US" altLang="en-US" sz="900" dirty="0" smtClean="0">
              <a:latin typeface="Arial" panose="020B0604020202020204" pitchFamily="34" charset="0"/>
              <a:cs typeface="Arial" panose="020B0604020202020204" pitchFamily="34" charset="0"/>
            </a:endParaRPr>
          </a:p>
          <a:p>
            <a:pPr>
              <a:lnSpc>
                <a:spcPct val="80000"/>
              </a:lnSpc>
              <a:defRPr/>
            </a:pPr>
            <a:r>
              <a:rPr lang="en-US" altLang="en-US" sz="900" dirty="0" smtClean="0">
                <a:latin typeface="Arial" panose="020B0604020202020204" pitchFamily="34" charset="0"/>
                <a:cs typeface="Arial" panose="020B0604020202020204" pitchFamily="34" charset="0"/>
              </a:rPr>
              <a:t>2- Forrester, BT 2020: To Thrive In The Empowered Era, You</a:t>
            </a:r>
            <a:r>
              <a:rPr lang="ja-JP" altLang="en-US" sz="900" dirty="0" smtClean="0">
                <a:latin typeface="Arial" panose="020B0604020202020204" pitchFamily="34" charset="0"/>
                <a:cs typeface="Arial" panose="020B0604020202020204" pitchFamily="34" charset="0"/>
              </a:rPr>
              <a:t>’</a:t>
            </a:r>
            <a:r>
              <a:rPr lang="en-US" altLang="ja-JP" sz="900" dirty="0" smtClean="0">
                <a:latin typeface="Arial" panose="020B0604020202020204" pitchFamily="34" charset="0"/>
                <a:cs typeface="Arial" panose="020B0604020202020204" pitchFamily="34" charset="0"/>
              </a:rPr>
              <a:t>ll Need Software, Software Everywhere, Phil Murphy, January 30,  2012.</a:t>
            </a:r>
          </a:p>
          <a:p>
            <a:pPr>
              <a:lnSpc>
                <a:spcPct val="80000"/>
              </a:lnSpc>
              <a:defRPr/>
            </a:pPr>
            <a:r>
              <a:rPr lang="en-US" altLang="ja-JP" sz="900" dirty="0" smtClean="0">
                <a:latin typeface="Arial" panose="020B0604020202020204" pitchFamily="34" charset="0"/>
                <a:cs typeface="Arial" panose="020B0604020202020204" pitchFamily="34" charset="0"/>
              </a:rPr>
              <a:t>3 - </a:t>
            </a:r>
            <a:r>
              <a:rPr lang="en-US" altLang="en-US" sz="900" dirty="0" smtClean="0">
                <a:latin typeface="Arial" panose="020B0604020202020204" pitchFamily="34" charset="0"/>
                <a:cs typeface="Arial" panose="020B0604020202020204" pitchFamily="34" charset="0"/>
              </a:rPr>
              <a:t>http://files.latd.com/Latitude-Next-Gen-Retail-Study.pdf4- The Guardian (via http://www.ibm.com/smarterplanet/global/share/19jan2012/mobile_africa/)</a:t>
            </a:r>
          </a:p>
          <a:p>
            <a:pPr>
              <a:lnSpc>
                <a:spcPct val="80000"/>
              </a:lnSpc>
              <a:defRPr/>
            </a:pPr>
            <a:r>
              <a:rPr lang="en-US" altLang="en-US" sz="900" dirty="0" smtClean="0">
                <a:latin typeface="Arial" panose="020B0604020202020204" pitchFamily="34" charset="0"/>
                <a:cs typeface="Arial" panose="020B0604020202020204" pitchFamily="34" charset="0"/>
              </a:rPr>
              <a:t>5 - http://viewsfrom590.torstardigital.com/40-socialize-more-online-than-face-to-face/</a:t>
            </a:r>
          </a:p>
          <a:p>
            <a:pPr>
              <a:lnSpc>
                <a:spcPct val="80000"/>
              </a:lnSpc>
              <a:defRPr/>
            </a:pPr>
            <a:r>
              <a:rPr lang="en-US" altLang="en-US" sz="900" dirty="0" smtClean="0">
                <a:latin typeface="Arial" panose="020B0604020202020204" pitchFamily="34" charset="0"/>
                <a:cs typeface="Arial" panose="020B0604020202020204" pitchFamily="34" charset="0"/>
              </a:rPr>
              <a:t>6 – http://business.financialpost.com/2012/12/05/social-medias-productivity-boost/</a:t>
            </a:r>
          </a:p>
          <a:p>
            <a:pPr>
              <a:lnSpc>
                <a:spcPct val="80000"/>
              </a:lnSpc>
              <a:defRPr/>
            </a:pPr>
            <a:r>
              <a:rPr lang="en-US" altLang="en-US" sz="900" dirty="0" smtClean="0">
                <a:latin typeface="Arial" panose="020B0604020202020204" pitchFamily="34" charset="0"/>
                <a:cs typeface="Arial" panose="020B0604020202020204" pitchFamily="34" charset="0"/>
              </a:rPr>
              <a:t>7 – McKinsey Global Institute, The social economy:  Unlocking value and productivity through social technologies, July 2012. http://www.mckinsey.com/insights/high_tech_telecoms_internet/the_social_economy</a:t>
            </a:r>
          </a:p>
          <a:p>
            <a:pPr>
              <a:lnSpc>
                <a:spcPct val="80000"/>
              </a:lnSpc>
              <a:defRPr/>
            </a:pPr>
            <a:r>
              <a:rPr lang="en-US" altLang="en-US" sz="900" dirty="0" smtClean="0">
                <a:latin typeface="Arial" panose="020B0604020202020204" pitchFamily="34" charset="0"/>
                <a:cs typeface="Arial" panose="020B0604020202020204" pitchFamily="34" charset="0"/>
              </a:rPr>
              <a:t>8 – Gartner Reveals Five Social Software Predictions for 2010 and Beyond, February 2, 2010.  http://www.gartner.com/newsroom/id/1293114</a:t>
            </a:r>
          </a:p>
          <a:p>
            <a:pPr>
              <a:lnSpc>
                <a:spcPct val="80000"/>
              </a:lnSpc>
              <a:defRPr/>
            </a:pPr>
            <a:r>
              <a:rPr lang="en-US" altLang="en-US" sz="900" dirty="0" smtClean="0">
                <a:latin typeface="Arial" panose="020B0604020202020204" pitchFamily="34" charset="0"/>
                <a:cs typeface="Arial" panose="020B0604020202020204" pitchFamily="34" charset="0"/>
              </a:rPr>
              <a:t>9 – IBM Institute for Business Value, The power of cloud:  Driving business model innovation, 2012.  https://w3-03.sso.ibm.com/sales/support/skp/g/b/e/n/gbe03470gben/GBE03470GBEN.PDF</a:t>
            </a:r>
          </a:p>
          <a:p>
            <a:pPr>
              <a:lnSpc>
                <a:spcPct val="80000"/>
              </a:lnSpc>
              <a:defRPr/>
            </a:pPr>
            <a:r>
              <a:rPr lang="en-US" altLang="en-US" sz="900" dirty="0" smtClean="0">
                <a:latin typeface="Arial" panose="020B0604020202020204" pitchFamily="34" charset="0"/>
                <a:cs typeface="Arial" panose="020B0604020202020204" pitchFamily="34" charset="0"/>
              </a:rPr>
              <a:t>10 - IDC, Industry Developments and Models, IDC Maturity Model, Cloud.  March 2013.</a:t>
            </a:r>
          </a:p>
          <a:p>
            <a:pPr>
              <a:lnSpc>
                <a:spcPct val="80000"/>
              </a:lnSpc>
              <a:defRPr/>
            </a:pPr>
            <a:r>
              <a:rPr lang="en-US" altLang="en-US" sz="900" dirty="0" smtClean="0">
                <a:latin typeface="Arial" panose="020B0604020202020204" pitchFamily="34" charset="0"/>
                <a:cs typeface="Arial" panose="020B0604020202020204" pitchFamily="34" charset="0"/>
              </a:rPr>
              <a:t>11 – EMC-sponsored study by IDC.  The Digital Universe in 2020:  Big Data, Bigger Digital Shadows, Biggest Growth in the Far East, 2012. http://www.emc.com/leadership/digital-universe/index.htm</a:t>
            </a:r>
          </a:p>
          <a:p>
            <a:pPr>
              <a:lnSpc>
                <a:spcPct val="80000"/>
              </a:lnSpc>
              <a:defRPr/>
            </a:pPr>
            <a:r>
              <a:rPr lang="en-US" altLang="en-US" sz="900" dirty="0" smtClean="0">
                <a:latin typeface="Arial" panose="020B0604020202020204" pitchFamily="34" charset="0"/>
                <a:cs typeface="Arial" panose="020B0604020202020204" pitchFamily="34" charset="0"/>
              </a:rPr>
              <a:t>12 – CNN, “Is Twitter slowing down?”, May 31, 2012.  http://www.cnn.com/2012/05/31/tech/web/twitter-pew-report</a:t>
            </a:r>
          </a:p>
          <a:p>
            <a:pPr>
              <a:lnSpc>
                <a:spcPct val="80000"/>
              </a:lnSpc>
              <a:defRPr/>
            </a:pPr>
            <a:r>
              <a:rPr lang="en-US" altLang="en-US" sz="900" dirty="0" smtClean="0">
                <a:latin typeface="Arial" panose="020B0604020202020204" pitchFamily="34" charset="0"/>
                <a:cs typeface="Arial" panose="020B0604020202020204" pitchFamily="34" charset="0"/>
              </a:rPr>
              <a:t>13 – Fidelty, 21</a:t>
            </a:r>
            <a:r>
              <a:rPr lang="en-US" altLang="en-US" sz="900" baseline="30000" dirty="0" smtClean="0">
                <a:latin typeface="Arial" panose="020B0604020202020204" pitchFamily="34" charset="0"/>
                <a:cs typeface="Arial" panose="020B0604020202020204" pitchFamily="34" charset="0"/>
              </a:rPr>
              <a:t>st</a:t>
            </a:r>
            <a:r>
              <a:rPr lang="en-US" altLang="en-US" sz="900" dirty="0" smtClean="0">
                <a:latin typeface="Arial" panose="020B0604020202020204" pitchFamily="34" charset="0"/>
                <a:cs typeface="Arial" panose="020B0604020202020204" pitchFamily="34" charset="0"/>
              </a:rPr>
              <a:t> Century Investment Themes – Episode 5:  Big Data – an ‘industrial revolution in data’.  https://www.fidelityworldwideinvestment.com/middle-east/news-insight/21-century-themes/episode5.page</a:t>
            </a:r>
          </a:p>
          <a:p>
            <a:pPr>
              <a:lnSpc>
                <a:spcPct val="80000"/>
              </a:lnSpc>
              <a:defRPr/>
            </a:pPr>
            <a:r>
              <a:rPr lang="en-US" altLang="en-US" sz="900" dirty="0" smtClean="0">
                <a:latin typeface="Arial" panose="020B0604020202020204" pitchFamily="34" charset="0"/>
                <a:cs typeface="Arial" panose="020B0604020202020204" pitchFamily="34" charset="0"/>
              </a:rPr>
              <a:t>14 - http://www-01.ibm.com/software/data/bigdata/ </a:t>
            </a:r>
          </a:p>
          <a:p>
            <a:pPr>
              <a:lnSpc>
                <a:spcPct val="80000"/>
              </a:lnSpc>
              <a:defRPr/>
            </a:pPr>
            <a:r>
              <a:rPr lang="en-US" altLang="en-US" sz="900" dirty="0" smtClean="0">
                <a:latin typeface="Arial" panose="020B0604020202020204" pitchFamily="34" charset="0"/>
                <a:cs typeface="Arial" panose="020B0604020202020204" pitchFamily="34" charset="0"/>
              </a:rPr>
              <a:t>15 - Gartner (via http://www.networkworld.com/news/2012/062512-gartner-cloud-260450.html)</a:t>
            </a:r>
          </a:p>
          <a:p>
            <a:pPr>
              <a:lnSpc>
                <a:spcPct val="80000"/>
              </a:lnSpc>
              <a:defRPr/>
            </a:pPr>
            <a:r>
              <a:rPr lang="en-US" altLang="en-US" sz="900" dirty="0" smtClean="0">
                <a:latin typeface="Arial" panose="020B0604020202020204" pitchFamily="34" charset="0"/>
                <a:cs typeface="Arial" panose="020B0604020202020204" pitchFamily="34" charset="0"/>
              </a:rPr>
              <a:t>16 - </a:t>
            </a:r>
            <a:r>
              <a:rPr lang="en-US" altLang="en-US" sz="900" dirty="0" smtClean="0">
                <a:solidFill>
                  <a:srgbClr val="808080"/>
                </a:solidFill>
                <a:latin typeface="Arial" panose="020B0604020202020204" pitchFamily="34" charset="0"/>
                <a:cs typeface="Arial" panose="020B0604020202020204" pitchFamily="34" charset="0"/>
              </a:rPr>
              <a:t>IBM MDI, 2H12 Information Management, Marketplace Assessment.  September 2012. IBM MD&amp;I, Google Analytics, Gartner, Informatica Big Data Survey, synthesis of primary and secondary research.</a:t>
            </a:r>
          </a:p>
          <a:p>
            <a:pPr>
              <a:lnSpc>
                <a:spcPct val="80000"/>
              </a:lnSpc>
              <a:defRPr/>
            </a:pPr>
            <a:endParaRPr lang="en-US" altLang="en-US" sz="900" dirty="0" smtClean="0">
              <a:solidFill>
                <a:schemeClr val="hlink"/>
              </a:solidFill>
              <a:latin typeface="Arial" panose="020B0604020202020204" pitchFamily="34" charset="0"/>
              <a:cs typeface="Arial" panose="020B0604020202020204" pitchFamily="34" charset="0"/>
            </a:endParaRPr>
          </a:p>
          <a:p>
            <a:pPr>
              <a:lnSpc>
                <a:spcPct val="80000"/>
              </a:lnSpc>
              <a:defRPr/>
            </a:pPr>
            <a:endParaRPr lang="en-US" altLang="en-US" sz="900" dirty="0" smtClean="0">
              <a:solidFill>
                <a:schemeClr val="hlink"/>
              </a:solidFill>
              <a:latin typeface="Arial" panose="020B0604020202020204" pitchFamily="34" charset="0"/>
              <a:cs typeface="Arial" panose="020B0604020202020204" pitchFamily="34" charset="0"/>
            </a:endParaRPr>
          </a:p>
          <a:p>
            <a:pPr>
              <a:lnSpc>
                <a:spcPct val="80000"/>
              </a:lnSpc>
              <a:defRPr/>
            </a:pPr>
            <a:r>
              <a:rPr lang="en-US" altLang="en-US" sz="800" dirty="0" smtClean="0">
                <a:latin typeface="Arial" panose="020B0604020202020204" pitchFamily="34" charset="0"/>
                <a:cs typeface="Arial" panose="020B0604020202020204" pitchFamily="34" charset="0"/>
              </a:rPr>
              <a:t>The emergence of social, mobile, cloud, big data and analytics are fundamentally changing how we live, work and interact </a:t>
            </a:r>
          </a:p>
          <a:p>
            <a:pPr>
              <a:lnSpc>
                <a:spcPct val="80000"/>
              </a:lnSpc>
              <a:defRPr/>
            </a:pPr>
            <a:r>
              <a:rPr lang="en-US" altLang="en-US" sz="800" dirty="0" smtClean="0">
                <a:latin typeface="Arial" panose="020B0604020202020204" pitchFamily="34" charset="0"/>
                <a:cs typeface="Arial" panose="020B0604020202020204" pitchFamily="34" charset="0"/>
              </a:rPr>
              <a:t>Let’s first examine mobile.  IDC estimates that 5B  “intelligent devices” will be shipped by 2016 and over 10B by 20201.  These mobile devices are dramatically impacting the number of connected devices.   Consumers are changing their behaviors.  Sixty three percent of people expect to be doing more shopping on their mobile devices over the next couple of years3.   This all means that enterprises need to support an ever increasing number of computing devices and types of interactions – as mobile devices have supplanted the PC and consumer electronics2. </a:t>
            </a:r>
          </a:p>
          <a:p>
            <a:pPr>
              <a:lnSpc>
                <a:spcPct val="80000"/>
              </a:lnSpc>
              <a:defRPr/>
            </a:pPr>
            <a:r>
              <a:rPr lang="en-US" altLang="en-US" sz="800" dirty="0" smtClean="0">
                <a:latin typeface="Arial" panose="020B0604020202020204" pitchFamily="34" charset="0"/>
                <a:cs typeface="Arial" panose="020B0604020202020204" pitchFamily="34" charset="0"/>
              </a:rPr>
              <a:t>Social technologies are quickly becoming a key vehicle for interpersonal communication and sharing of information. Approximately, 40 percent of people socialize more on line then they do face-to-face5. With more than 1.5B people worldwide use social networking sites6.  This is a staggering shift in how we live and interact.  It’s impacting business.  In 2012, 72 percent of companies use social technologies in some form, but most have not yet unlocked their full potential7.  Interpersonal business communications is just one example.  Gartner predicts that by 2014, 20 percent of business users will replace email as the primary source of communication with social networking services8. </a:t>
            </a:r>
          </a:p>
          <a:p>
            <a:pPr>
              <a:lnSpc>
                <a:spcPct val="80000"/>
              </a:lnSpc>
              <a:defRPr/>
            </a:pPr>
            <a:r>
              <a:rPr lang="en-US" altLang="en-US" sz="800" dirty="0" smtClean="0">
                <a:latin typeface="Arial" panose="020B0604020202020204" pitchFamily="34" charset="0"/>
                <a:cs typeface="Arial" panose="020B0604020202020204" pitchFamily="34" charset="0"/>
              </a:rPr>
              <a:t>Next, the power of cloud.  By next year, 41 percent of enterprises are projected to have substantially implemented cloud technology into their practices – up from 13 percent in 2011 – that’s a 2x increase9. Why cloud?  Cloud technologies bring new scale and efficiency to service delivery and enable more agile ways of doing business and drive business model innovation. 57 percent of companies say they use cloud to drive competitive and cost advantages. (This was a 2012 study conducted by the IBM Institute for Business Value, 572 business and technology executives were surveyed – 57% of survey respondents looking to cloud to drive competitive and cost advantages through vertical integration.) For companies, It also brings information and applications to people at the right time and place. </a:t>
            </a:r>
          </a:p>
          <a:p>
            <a:pPr>
              <a:lnSpc>
                <a:spcPct val="80000"/>
              </a:lnSpc>
              <a:defRPr/>
            </a:pPr>
            <a:r>
              <a:rPr lang="en-US" altLang="en-US" sz="800" dirty="0" smtClean="0">
                <a:latin typeface="Arial" panose="020B0604020202020204" pitchFamily="34" charset="0"/>
                <a:cs typeface="Arial" panose="020B0604020202020204" pitchFamily="34" charset="0"/>
              </a:rPr>
              <a:t>These trends are fueling an explosion of data. IDC projects that there will be a 300x growth of digital content between 2005 to 2020 – resulting in 40ZB of data in 2020.   If 40ZB of data were grains of sand, it would translate into 57 times the amount of all of the grains of sand on all the beaches on earth.11  Of this data, 80 percent is unstructured and unstructured data is growing 15 times the rate of structured data13  That’s a lot of volume and variety of data. As far as velocity – there are over 1 billion tweets sent every 3 days12; 5 million trade events are clocked every day14; and 350 billion annual meter readings.14   Just to highlight a few. As new sources of data continue to grow in volume, variety and velocity, so too does their potential to revolutionize the decision-making processes in every industry—if organizations can analyze it all, extract insight and secure it.  Data has become a new economic asset that is the basis of significant opportunity and a source of competitive advantage for all organizations.   Sixty-seven percent of organizations see Big Data as an opportunity16.</a:t>
            </a:r>
          </a:p>
          <a:p>
            <a:pPr>
              <a:lnSpc>
                <a:spcPct val="80000"/>
              </a:lnSpc>
              <a:defRPr/>
            </a:pPr>
            <a:r>
              <a:rPr lang="en-US" altLang="en-US" sz="800" dirty="0" smtClean="0">
                <a:latin typeface="Arial" panose="020B0604020202020204" pitchFamily="34" charset="0"/>
                <a:cs typeface="Arial" panose="020B0604020202020204" pitchFamily="34" charset="0"/>
              </a:rPr>
              <a:t>These trends do not only change how we live, work and interact, but they are also changing what organizations and consumers expect – actually demand - from enterprises, including:</a:t>
            </a:r>
          </a:p>
          <a:p>
            <a:pPr>
              <a:lnSpc>
                <a:spcPct val="80000"/>
              </a:lnSpc>
              <a:defRPr/>
            </a:pPr>
            <a:r>
              <a:rPr lang="en-US" altLang="en-US" sz="800" dirty="0" smtClean="0">
                <a:latin typeface="Arial" panose="020B0604020202020204" pitchFamily="34" charset="0"/>
                <a:cs typeface="Arial" panose="020B0604020202020204" pitchFamily="34" charset="0"/>
              </a:rPr>
              <a:t>Instant access to information, products and services;</a:t>
            </a:r>
          </a:p>
          <a:p>
            <a:pPr>
              <a:lnSpc>
                <a:spcPct val="80000"/>
              </a:lnSpc>
              <a:defRPr/>
            </a:pPr>
            <a:r>
              <a:rPr lang="en-US" altLang="en-US" sz="800" dirty="0" smtClean="0">
                <a:latin typeface="Arial" panose="020B0604020202020204" pitchFamily="34" charset="0"/>
                <a:cs typeface="Arial" panose="020B0604020202020204" pitchFamily="34" charset="0"/>
              </a:rPr>
              <a:t>To be engaged as individuals, on their own terms – anytime and anywhere;</a:t>
            </a:r>
          </a:p>
          <a:p>
            <a:pPr>
              <a:lnSpc>
                <a:spcPct val="80000"/>
              </a:lnSpc>
              <a:defRPr/>
            </a:pPr>
            <a:r>
              <a:rPr lang="en-US" altLang="en-US" sz="800" dirty="0" smtClean="0">
                <a:latin typeface="Arial" panose="020B0604020202020204" pitchFamily="34" charset="0"/>
                <a:cs typeface="Arial" panose="020B0604020202020204" pitchFamily="34" charset="0"/>
              </a:rPr>
              <a:t>Transparency from the companies they interact with;</a:t>
            </a:r>
          </a:p>
          <a:p>
            <a:pPr>
              <a:lnSpc>
                <a:spcPct val="80000"/>
              </a:lnSpc>
              <a:defRPr/>
            </a:pPr>
            <a:r>
              <a:rPr lang="en-US" altLang="en-US" sz="800" dirty="0" smtClean="0">
                <a:latin typeface="Arial" panose="020B0604020202020204" pitchFamily="34" charset="0"/>
                <a:cs typeface="Arial" panose="020B0604020202020204" pitchFamily="34" charset="0"/>
              </a:rPr>
              <a:t>Trusted, mutually beneficial relationships that go beyond one-time transactions; and</a:t>
            </a:r>
          </a:p>
          <a:p>
            <a:pPr>
              <a:lnSpc>
                <a:spcPct val="80000"/>
              </a:lnSpc>
              <a:defRPr/>
            </a:pPr>
            <a:r>
              <a:rPr lang="en-US" altLang="en-US" sz="800" dirty="0" smtClean="0">
                <a:latin typeface="Arial" panose="020B0604020202020204" pitchFamily="34" charset="0"/>
                <a:cs typeface="Arial" panose="020B0604020202020204" pitchFamily="34" charset="0"/>
              </a:rPr>
              <a:t>Seamless experiences that match product and service quality</a:t>
            </a:r>
          </a:p>
          <a:p>
            <a:pPr>
              <a:lnSpc>
                <a:spcPct val="80000"/>
              </a:lnSpc>
              <a:defRPr/>
            </a:pPr>
            <a:r>
              <a:rPr lang="en-US" altLang="en-US" sz="800" dirty="0" smtClean="0">
                <a:latin typeface="Arial" panose="020B0604020202020204" pitchFamily="34" charset="0"/>
                <a:cs typeface="Arial" panose="020B0604020202020204" pitchFamily="34" charset="0"/>
              </a:rPr>
              <a:t>As customer expectations change, it is imperative that businesses accommodate customer preferences. </a:t>
            </a:r>
          </a:p>
          <a:p>
            <a:pPr>
              <a:lnSpc>
                <a:spcPct val="80000"/>
              </a:lnSpc>
              <a:defRPr/>
            </a:pPr>
            <a:r>
              <a:rPr lang="en-US" altLang="en-US" sz="800" dirty="0" smtClean="0">
                <a:latin typeface="Arial" panose="020B0604020202020204" pitchFamily="34" charset="0"/>
                <a:cs typeface="Arial" panose="020B0604020202020204" pitchFamily="34" charset="0"/>
              </a:rPr>
              <a:t>TRANSITION:  Last, but certainly not least, is Big Data and Analytics.</a:t>
            </a:r>
          </a:p>
          <a:p>
            <a:pPr>
              <a:lnSpc>
                <a:spcPct val="80000"/>
              </a:lnSpc>
              <a:defRPr/>
            </a:pPr>
            <a:r>
              <a:rPr lang="en-US" altLang="en-US" sz="800" dirty="0" smtClean="0">
                <a:latin typeface="Arial" panose="020B0604020202020204" pitchFamily="34" charset="0"/>
                <a:cs typeface="Arial" panose="020B0604020202020204" pitchFamily="34" charset="0"/>
              </a:rPr>
              <a:t>===========================================================================================================</a:t>
            </a:r>
            <a:endParaRPr lang="en-US" altLang="en-US" sz="800" u="sng" dirty="0" smtClean="0">
              <a:latin typeface="Arial" panose="020B0604020202020204" pitchFamily="34" charset="0"/>
              <a:cs typeface="Arial" panose="020B0604020202020204" pitchFamily="34" charset="0"/>
            </a:endParaRPr>
          </a:p>
          <a:p>
            <a:pPr>
              <a:lnSpc>
                <a:spcPct val="80000"/>
              </a:lnSpc>
              <a:defRPr/>
            </a:pPr>
            <a:r>
              <a:rPr lang="en-US" altLang="en-US" sz="800" u="sng" dirty="0" smtClean="0">
                <a:latin typeface="Arial" panose="020B0604020202020204" pitchFamily="34" charset="0"/>
                <a:cs typeface="Arial" panose="020B0604020202020204" pitchFamily="34" charset="0"/>
              </a:rPr>
              <a:t>Source</a:t>
            </a:r>
            <a:r>
              <a:rPr lang="en-US" altLang="en-US" sz="800" dirty="0" smtClean="0">
                <a:latin typeface="Arial" panose="020B0604020202020204" pitchFamily="34" charset="0"/>
                <a:cs typeface="Arial" panose="020B0604020202020204" pitchFamily="34" charset="0"/>
              </a:rPr>
              <a:t>:</a:t>
            </a:r>
          </a:p>
          <a:p>
            <a:pPr>
              <a:lnSpc>
                <a:spcPct val="80000"/>
              </a:lnSpc>
              <a:defRPr/>
            </a:pPr>
            <a:r>
              <a:rPr lang="en-US" altLang="en-US" sz="800" dirty="0" smtClean="0">
                <a:latin typeface="Arial" panose="020B0604020202020204" pitchFamily="34" charset="0"/>
                <a:cs typeface="Arial" panose="020B0604020202020204" pitchFamily="34" charset="0"/>
              </a:rPr>
              <a:t>1- IDC Directions Conference 2013.</a:t>
            </a:r>
          </a:p>
          <a:p>
            <a:pPr>
              <a:lnSpc>
                <a:spcPct val="80000"/>
              </a:lnSpc>
              <a:defRPr/>
            </a:pPr>
            <a:r>
              <a:rPr lang="en-US" altLang="en-US" sz="800" dirty="0" smtClean="0">
                <a:latin typeface="Arial" panose="020B0604020202020204" pitchFamily="34" charset="0"/>
                <a:cs typeface="Arial" panose="020B0604020202020204" pitchFamily="34" charset="0"/>
              </a:rPr>
              <a:t>2- Forrester, BT 2020: To Thrive In The Empowered Era, You’ll Need Software, Software Everywhere, Phil Murphy, January 30,  2012.</a:t>
            </a:r>
          </a:p>
          <a:p>
            <a:pPr>
              <a:lnSpc>
                <a:spcPct val="80000"/>
              </a:lnSpc>
              <a:defRPr/>
            </a:pPr>
            <a:r>
              <a:rPr lang="en-US" altLang="en-US" sz="800" dirty="0" smtClean="0">
                <a:latin typeface="Arial" panose="020B0604020202020204" pitchFamily="34" charset="0"/>
                <a:cs typeface="Arial" panose="020B0604020202020204" pitchFamily="34" charset="0"/>
              </a:rPr>
              <a:t>3 - http://files.latd.com/Latitude-Next-Gen-Retail-Study.pdf4- The Guardian (via http://www.ibm.com/smarterplanet/global/share/19jan2012/mobile_africa/)</a:t>
            </a:r>
          </a:p>
          <a:p>
            <a:pPr>
              <a:lnSpc>
                <a:spcPct val="80000"/>
              </a:lnSpc>
              <a:defRPr/>
            </a:pPr>
            <a:r>
              <a:rPr lang="en-US" altLang="en-US" sz="800" dirty="0" smtClean="0">
                <a:latin typeface="Arial" panose="020B0604020202020204" pitchFamily="34" charset="0"/>
                <a:cs typeface="Arial" panose="020B0604020202020204" pitchFamily="34" charset="0"/>
              </a:rPr>
              <a:t>5 - http://viewsfrom590.torstardigital.com/40-socialize-more-online-than-face-to-face/</a:t>
            </a:r>
          </a:p>
          <a:p>
            <a:pPr>
              <a:lnSpc>
                <a:spcPct val="80000"/>
              </a:lnSpc>
              <a:defRPr/>
            </a:pPr>
            <a:r>
              <a:rPr lang="en-US" altLang="en-US" sz="800" dirty="0" smtClean="0">
                <a:latin typeface="Arial" panose="020B0604020202020204" pitchFamily="34" charset="0"/>
                <a:cs typeface="Arial" panose="020B0604020202020204" pitchFamily="34" charset="0"/>
              </a:rPr>
              <a:t>6 – http://business.financialpost.com/2012/12/05/social-medias-productivity-boost/</a:t>
            </a:r>
          </a:p>
          <a:p>
            <a:pPr>
              <a:lnSpc>
                <a:spcPct val="80000"/>
              </a:lnSpc>
              <a:defRPr/>
            </a:pPr>
            <a:r>
              <a:rPr lang="en-US" altLang="en-US" sz="800" dirty="0" smtClean="0">
                <a:latin typeface="Arial" panose="020B0604020202020204" pitchFamily="34" charset="0"/>
                <a:cs typeface="Arial" panose="020B0604020202020204" pitchFamily="34" charset="0"/>
              </a:rPr>
              <a:t>7 – McKinsey Global Institute, The social economy:  Unlocking value and productivity through social technologies, July 2012. http://www.mckinsey.com/insights/high_tech_telecoms_internet/the_social_economy</a:t>
            </a:r>
          </a:p>
          <a:p>
            <a:pPr>
              <a:lnSpc>
                <a:spcPct val="80000"/>
              </a:lnSpc>
              <a:defRPr/>
            </a:pPr>
            <a:r>
              <a:rPr lang="en-US" altLang="en-US" sz="800" dirty="0" smtClean="0">
                <a:latin typeface="Arial" panose="020B0604020202020204" pitchFamily="34" charset="0"/>
                <a:cs typeface="Arial" panose="020B0604020202020204" pitchFamily="34" charset="0"/>
              </a:rPr>
              <a:t>8 – Gartner Reveals Five Social Software Predictions for 2010 and Beyond, February 2, 2010.  http://www.gartner.com/newsroom/id/1293114</a:t>
            </a:r>
          </a:p>
          <a:p>
            <a:pPr>
              <a:lnSpc>
                <a:spcPct val="80000"/>
              </a:lnSpc>
              <a:defRPr/>
            </a:pPr>
            <a:r>
              <a:rPr lang="en-US" altLang="en-US" sz="800" dirty="0" smtClean="0">
                <a:latin typeface="Arial" panose="020B0604020202020204" pitchFamily="34" charset="0"/>
                <a:cs typeface="Arial" panose="020B0604020202020204" pitchFamily="34" charset="0"/>
              </a:rPr>
              <a:t>9 – IBM Institute for Business Value, The power of cloud:  Driving business model innovation, 2012.  https://w3-03.sso.ibm.com/sales/support/skp/g/b/e/n/gbe03470gben/GBE03470GBEN.PDF</a:t>
            </a:r>
          </a:p>
          <a:p>
            <a:pPr>
              <a:lnSpc>
                <a:spcPct val="80000"/>
              </a:lnSpc>
              <a:defRPr/>
            </a:pPr>
            <a:r>
              <a:rPr lang="en-US" altLang="en-US" sz="800" dirty="0" smtClean="0">
                <a:latin typeface="Arial" panose="020B0604020202020204" pitchFamily="34" charset="0"/>
                <a:cs typeface="Arial" panose="020B0604020202020204" pitchFamily="34" charset="0"/>
              </a:rPr>
              <a:t>10 - IDC, Industry Developments and Models, IDC Maturity Model, Cloud.  March 2013.</a:t>
            </a:r>
          </a:p>
          <a:p>
            <a:pPr>
              <a:lnSpc>
                <a:spcPct val="80000"/>
              </a:lnSpc>
              <a:defRPr/>
            </a:pPr>
            <a:r>
              <a:rPr lang="en-US" altLang="en-US" sz="800" dirty="0" smtClean="0">
                <a:latin typeface="Arial" panose="020B0604020202020204" pitchFamily="34" charset="0"/>
                <a:cs typeface="Arial" panose="020B0604020202020204" pitchFamily="34" charset="0"/>
              </a:rPr>
              <a:t>11 – EMC-sponsored study by IDC.  The Digital Universe in 2020:  Big Data, Bigger Digital Shadows, Biggest Growth in the Far East, 2012. http://www.emc.com/leadership/digital-universe/index.htm</a:t>
            </a:r>
          </a:p>
          <a:p>
            <a:pPr>
              <a:lnSpc>
                <a:spcPct val="80000"/>
              </a:lnSpc>
              <a:defRPr/>
            </a:pPr>
            <a:r>
              <a:rPr lang="en-US" altLang="en-US" sz="800" dirty="0" smtClean="0">
                <a:latin typeface="Arial" panose="020B0604020202020204" pitchFamily="34" charset="0"/>
                <a:cs typeface="Arial" panose="020B0604020202020204" pitchFamily="34" charset="0"/>
              </a:rPr>
              <a:t>12 – CNN, “Is Twitter slowing down?”, May 31, 2012.  http://www.cnn.com/2012/05/31/tech/web/twitter-pew-report</a:t>
            </a:r>
          </a:p>
          <a:p>
            <a:pPr>
              <a:lnSpc>
                <a:spcPct val="80000"/>
              </a:lnSpc>
              <a:defRPr/>
            </a:pPr>
            <a:r>
              <a:rPr lang="en-US" altLang="en-US" sz="800" dirty="0" smtClean="0">
                <a:latin typeface="Arial" panose="020B0604020202020204" pitchFamily="34" charset="0"/>
                <a:cs typeface="Arial" panose="020B0604020202020204" pitchFamily="34" charset="0"/>
              </a:rPr>
              <a:t>13 – Fidelty, 21st Century Investment Themes – Episode 5:  Big Data – an ‘industrial revolution in data’.  https://www.fidelityworldwideinvestment.com/middle-east/news-insight/21-century-themes/episode5.page</a:t>
            </a:r>
          </a:p>
          <a:p>
            <a:pPr>
              <a:lnSpc>
                <a:spcPct val="80000"/>
              </a:lnSpc>
              <a:defRPr/>
            </a:pPr>
            <a:r>
              <a:rPr lang="en-US" altLang="en-US" sz="800" dirty="0" smtClean="0">
                <a:latin typeface="Arial" panose="020B0604020202020204" pitchFamily="34" charset="0"/>
                <a:cs typeface="Arial" panose="020B0604020202020204" pitchFamily="34" charset="0"/>
              </a:rPr>
              <a:t>14 - http://www-01.ibm.com/software/data/bigdata/ </a:t>
            </a:r>
            <a:endParaRPr lang="da-DK" altLang="en-US" sz="800" dirty="0" smtClean="0">
              <a:latin typeface="Arial" panose="020B0604020202020204" pitchFamily="34" charset="0"/>
              <a:cs typeface="Arial" panose="020B0604020202020204" pitchFamily="34" charset="0"/>
            </a:endParaRPr>
          </a:p>
          <a:p>
            <a:pPr>
              <a:lnSpc>
                <a:spcPct val="80000"/>
              </a:lnSpc>
              <a:defRPr/>
            </a:pPr>
            <a:r>
              <a:rPr lang="da-DK" altLang="en-US" sz="800" dirty="0" smtClean="0">
                <a:latin typeface="Arial" panose="020B0604020202020204" pitchFamily="34" charset="0"/>
                <a:cs typeface="Arial" panose="020B0604020202020204" pitchFamily="34" charset="0"/>
              </a:rPr>
              <a:t>15 - Gartner (via http://www.networkworld.com/news/2012/062512-gartner-cloud-260450.html)</a:t>
            </a:r>
            <a:endParaRPr lang="en-US" altLang="en-US" sz="800" dirty="0" smtClean="0">
              <a:latin typeface="Arial" panose="020B0604020202020204" pitchFamily="34" charset="0"/>
              <a:cs typeface="Arial" panose="020B0604020202020204" pitchFamily="34" charset="0"/>
            </a:endParaRPr>
          </a:p>
          <a:p>
            <a:pPr>
              <a:lnSpc>
                <a:spcPct val="80000"/>
              </a:lnSpc>
              <a:defRPr/>
            </a:pPr>
            <a:r>
              <a:rPr lang="en-US" altLang="en-US" sz="800" dirty="0" smtClean="0">
                <a:latin typeface="Arial" panose="020B0604020202020204" pitchFamily="34" charset="0"/>
                <a:cs typeface="Arial" panose="020B0604020202020204" pitchFamily="34" charset="0"/>
              </a:rPr>
              <a:t>16 - IBM MDI, 2H12 Information Management, Marketplace Assessment.  September 2012. IBM MD&amp;I, Google Analytics, Gartner, Informatica Big Data Survey, synthesis of primary and secondary research.</a:t>
            </a:r>
          </a:p>
        </p:txBody>
      </p:sp>
    </p:spTree>
    <p:extLst>
      <p:ext uri="{BB962C8B-B14F-4D97-AF65-F5344CB8AC3E}">
        <p14:creationId xmlns:p14="http://schemas.microsoft.com/office/powerpoint/2010/main" val="1377234835"/>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 name="Rectangle 7"/>
          <p:cNvSpPr>
            <a:spLocks noGrp="1" noChangeArrowheads="1"/>
          </p:cNvSpPr>
          <p:nvPr>
            <p:ph type="sldNum"/>
          </p:nvPr>
        </p:nvSpPr>
        <p:spPr>
          <a:ln/>
        </p:spPr>
        <p:txBody>
          <a:bodyPr/>
          <a:lstStyle/>
          <a:p>
            <a:fld id="{8319B6D9-EE95-4039-A04C-8355317ADB25}" type="slidenum">
              <a:rPr lang="en-US" altLang="en-US"/>
              <a:pPr/>
              <a:t>244</a:t>
            </a:fld>
            <a:endParaRPr lang="en-US" altLang="en-US"/>
          </a:p>
        </p:txBody>
      </p:sp>
      <p:sp>
        <p:nvSpPr>
          <p:cNvPr id="96257" name="Rectangle 1"/>
          <p:cNvSpPr txBox="1">
            <a:spLocks noGrp="1" noRot="1" noChangeAspect="1" noChangeArrowheads="1"/>
          </p:cNvSpPr>
          <p:nvPr>
            <p:ph type="sldImg"/>
          </p:nvPr>
        </p:nvSpPr>
        <p:spPr bwMode="auto">
          <a:xfrm>
            <a:off x="381000" y="685800"/>
            <a:ext cx="6096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96258" name="Rectangle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37069544"/>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009E80-B85B-40BF-B529-DD1CE1F7F5E1}" type="slidenum">
              <a:rPr lang="en-US" altLang="en-US" smtClean="0"/>
              <a:pPr/>
              <a:t>245</a:t>
            </a:fld>
            <a:endParaRPr lang="en-US" altLang="en-US"/>
          </a:p>
        </p:txBody>
      </p:sp>
    </p:spTree>
    <p:extLst>
      <p:ext uri="{BB962C8B-B14F-4D97-AF65-F5344CB8AC3E}">
        <p14:creationId xmlns:p14="http://schemas.microsoft.com/office/powerpoint/2010/main" val="195347782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2"/>
          <p:cNvSpPr>
            <a:spLocks noGrp="1" noRot="1" noChangeAspect="1" noTextEdit="1"/>
          </p:cNvSpPr>
          <p:nvPr>
            <p:ph type="sldImg"/>
          </p:nvPr>
        </p:nvSpPr>
        <p:spPr bwMode="auto">
          <a:noFill/>
          <a:ln>
            <a:solidFill>
              <a:srgbClr val="000000"/>
            </a:solidFill>
            <a:miter lim="800000"/>
            <a:headEnd/>
            <a:tailEnd/>
          </a:ln>
        </p:spPr>
      </p:sp>
      <p:sp>
        <p:nvSpPr>
          <p:cNvPr id="50178" name="Rectangle 3"/>
          <p:cNvSpPr>
            <a:spLocks noGrp="1"/>
          </p:cNvSpPr>
          <p:nvPr>
            <p:ph type="body" idx="1"/>
          </p:nvPr>
        </p:nvSpPr>
        <p:spPr bwMode="auto">
          <a:noFill/>
        </p:spPr>
        <p:txBody>
          <a:bodyPr wrap="square" numCol="1" anchor="t" anchorCtr="0" compatLnSpc="1">
            <a:prstTxWarp prst="textNoShape">
              <a:avLst/>
            </a:prstTxWarp>
          </a:bodyPr>
          <a:lstStyle/>
          <a:p>
            <a:endParaRPr lang="en-US" sz="900" dirty="0" smtClean="0"/>
          </a:p>
        </p:txBody>
      </p:sp>
    </p:spTree>
    <p:extLst>
      <p:ext uri="{BB962C8B-B14F-4D97-AF65-F5344CB8AC3E}">
        <p14:creationId xmlns:p14="http://schemas.microsoft.com/office/powerpoint/2010/main" val="1443469785"/>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009E80-B85B-40BF-B529-DD1CE1F7F5E1}" type="slidenum">
              <a:rPr lang="en-US" altLang="en-US" smtClean="0"/>
              <a:pPr/>
              <a:t>247</a:t>
            </a:fld>
            <a:endParaRPr lang="en-US" altLang="en-US"/>
          </a:p>
        </p:txBody>
      </p:sp>
    </p:spTree>
    <p:extLst>
      <p:ext uri="{BB962C8B-B14F-4D97-AF65-F5344CB8AC3E}">
        <p14:creationId xmlns:p14="http://schemas.microsoft.com/office/powerpoint/2010/main" val="2040261958"/>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2"/>
          <p:cNvSpPr>
            <a:spLocks noGrp="1" noRot="1" noChangeAspect="1" noChangeArrowheads="1" noTextEdit="1"/>
          </p:cNvSpPr>
          <p:nvPr>
            <p:ph type="sldImg"/>
          </p:nvPr>
        </p:nvSpPr>
        <p:spPr>
          <a:xfrm>
            <a:off x="-119063" y="328613"/>
            <a:ext cx="7042151" cy="3962400"/>
          </a:xfrm>
          <a:ln/>
        </p:spPr>
      </p:sp>
      <p:sp>
        <p:nvSpPr>
          <p:cNvPr id="279555" name="Rectangle 3"/>
          <p:cNvSpPr>
            <a:spLocks noGrp="1" noChangeArrowheads="1"/>
          </p:cNvSpPr>
          <p:nvPr>
            <p:ph type="body" idx="1"/>
          </p:nvPr>
        </p:nvSpPr>
        <p:spPr>
          <a:xfrm>
            <a:off x="895350" y="4500563"/>
            <a:ext cx="4930775" cy="5070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4" tIns="45716" rIns="91434" bIns="45716" anchor="ctr"/>
          <a:lstStyle/>
          <a:p>
            <a:endParaRPr lang="de-DE" altLang="en-US" smtClean="0">
              <a:latin typeface="Arial" panose="020B0604020202020204" pitchFamily="34" charset="0"/>
              <a:ea typeface="SimSun" panose="02010600030101010101" pitchFamily="2" charset="-122"/>
              <a:cs typeface="DejaVu Sans" charset="0"/>
            </a:endParaRPr>
          </a:p>
        </p:txBody>
      </p:sp>
    </p:spTree>
    <p:extLst>
      <p:ext uri="{BB962C8B-B14F-4D97-AF65-F5344CB8AC3E}">
        <p14:creationId xmlns:p14="http://schemas.microsoft.com/office/powerpoint/2010/main" val="15031001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txBox="1">
            <a:spLocks noGrp="1" noChangeArrowheads="1"/>
          </p:cNvSpPr>
          <p:nvPr/>
        </p:nvSpPr>
        <p:spPr bwMode="auto">
          <a:xfrm>
            <a:off x="4095433" y="9021325"/>
            <a:ext cx="3136926" cy="4766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5573" tIns="47786" rIns="95573" bIns="47786" anchor="b"/>
          <a:lstStyle>
            <a:lvl1pPr defTabSz="928688" eaLnBrk="0" hangingPunct="0">
              <a:defRPr>
                <a:solidFill>
                  <a:schemeClr val="tx1"/>
                </a:solidFill>
                <a:latin typeface="Arial" panose="020B0604020202020204" pitchFamily="34" charset="0"/>
                <a:cs typeface="Arial" panose="020B0604020202020204" pitchFamily="34" charset="0"/>
              </a:defRPr>
            </a:lvl1pPr>
            <a:lvl2pPr marL="741363" indent="-284163" defTabSz="928688" eaLnBrk="0" hangingPunct="0">
              <a:defRPr>
                <a:solidFill>
                  <a:schemeClr val="tx1"/>
                </a:solidFill>
                <a:latin typeface="Arial" panose="020B0604020202020204" pitchFamily="34" charset="0"/>
                <a:cs typeface="Arial" panose="020B0604020202020204" pitchFamily="34" charset="0"/>
              </a:defRPr>
            </a:lvl2pPr>
            <a:lvl3pPr marL="1141413" indent="-228600" defTabSz="928688" eaLnBrk="0" hangingPunct="0">
              <a:defRPr>
                <a:solidFill>
                  <a:schemeClr val="tx1"/>
                </a:solidFill>
                <a:latin typeface="Arial" panose="020B0604020202020204" pitchFamily="34" charset="0"/>
                <a:cs typeface="Arial" panose="020B0604020202020204" pitchFamily="34" charset="0"/>
              </a:defRPr>
            </a:lvl3pPr>
            <a:lvl4pPr marL="1597025" indent="-227013" defTabSz="928688" eaLnBrk="0" hangingPunct="0">
              <a:defRPr>
                <a:solidFill>
                  <a:schemeClr val="tx1"/>
                </a:solidFill>
                <a:latin typeface="Arial" panose="020B0604020202020204" pitchFamily="34" charset="0"/>
                <a:cs typeface="Arial" panose="020B0604020202020204" pitchFamily="34" charset="0"/>
              </a:defRPr>
            </a:lvl4pPr>
            <a:lvl5pPr marL="2054225" indent="-228600" defTabSz="928688" eaLnBrk="0" hangingPunct="0">
              <a:defRPr>
                <a:solidFill>
                  <a:schemeClr val="tx1"/>
                </a:solidFill>
                <a:latin typeface="Arial" panose="020B0604020202020204" pitchFamily="34" charset="0"/>
                <a:cs typeface="Arial" panose="020B0604020202020204" pitchFamily="34" charset="0"/>
              </a:defRPr>
            </a:lvl5pPr>
            <a:lvl6pPr marL="2511425" indent="-228600" defTabSz="928688"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68625" indent="-228600" defTabSz="928688"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5825" indent="-228600" defTabSz="928688"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3025" indent="-228600" defTabSz="928688"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r" eaLnBrk="1" hangingPunct="1"/>
            <a:fld id="{215B0B96-CE42-4787-9181-2F1DCCAA8C92}" type="slidenum">
              <a:rPr lang="en-US" sz="1200">
                <a:ea typeface="MS PGothic" panose="020B0600070205080204" pitchFamily="34" charset="-128"/>
              </a:rPr>
              <a:pPr algn="r" eaLnBrk="1" hangingPunct="1"/>
              <a:t>250</a:t>
            </a:fld>
            <a:endParaRPr lang="en-US" sz="1200" dirty="0">
              <a:ea typeface="MS PGothic" panose="020B0600070205080204" pitchFamily="34" charset="-128"/>
            </a:endParaRPr>
          </a:p>
        </p:txBody>
      </p:sp>
      <p:sp>
        <p:nvSpPr>
          <p:cNvPr id="129027" name="Rectangle 2"/>
          <p:cNvSpPr>
            <a:spLocks noGrp="1" noRot="1" noChangeAspect="1" noChangeArrowheads="1" noTextEdit="1"/>
          </p:cNvSpPr>
          <p:nvPr>
            <p:ph type="sldImg"/>
          </p:nvPr>
        </p:nvSpPr>
        <p:spPr>
          <a:xfrm>
            <a:off x="450850" y="711200"/>
            <a:ext cx="6332538" cy="3562350"/>
          </a:xfrm>
          <a:ln/>
        </p:spPr>
      </p:sp>
      <p:sp>
        <p:nvSpPr>
          <p:cNvPr id="129028" name="Rectangle 3"/>
          <p:cNvSpPr>
            <a:spLocks noGrp="1" noChangeArrowheads="1"/>
          </p:cNvSpPr>
          <p:nvPr>
            <p:ph type="body" idx="1"/>
          </p:nvPr>
        </p:nvSpPr>
        <p:spPr>
          <a:xfrm>
            <a:off x="723400" y="4512289"/>
            <a:ext cx="5787202" cy="4276427"/>
          </a:xfrm>
          <a:noFill/>
        </p:spPr>
        <p:txBody>
          <a:bodyPr lIns="95536" tIns="47770" rIns="95536" bIns="47770"/>
          <a:lstStyle/>
          <a:p>
            <a:pPr>
              <a:lnSpc>
                <a:spcPct val="80000"/>
              </a:lnSpc>
              <a:spcBef>
                <a:spcPts val="618"/>
              </a:spcBef>
              <a:spcAft>
                <a:spcPts val="618"/>
              </a:spcAft>
              <a:defRPr/>
            </a:pPr>
            <a:endParaRPr lang="en-US" baseline="0" dirty="0" smtClean="0"/>
          </a:p>
        </p:txBody>
      </p:sp>
    </p:spTree>
    <p:extLst>
      <p:ext uri="{BB962C8B-B14F-4D97-AF65-F5344CB8AC3E}">
        <p14:creationId xmlns:p14="http://schemas.microsoft.com/office/powerpoint/2010/main" val="9875536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8AAE4E-BBF8-4E10-94B5-0A2DDBA58B33}" type="slidenum">
              <a:rPr lang="en-US" altLang="en-US" smtClean="0"/>
              <a:pPr/>
              <a:t>2</a:t>
            </a:fld>
            <a:endParaRPr lang="en-US" altLang="en-US"/>
          </a:p>
        </p:txBody>
      </p:sp>
    </p:spTree>
    <p:extLst>
      <p:ext uri="{BB962C8B-B14F-4D97-AF65-F5344CB8AC3E}">
        <p14:creationId xmlns:p14="http://schemas.microsoft.com/office/powerpoint/2010/main" val="179543867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848D10C-0D44-2C42-A36E-EA57762BF39C}" type="slidenum">
              <a:rPr lang="en-US"/>
              <a:pPr/>
              <a:t>21</a:t>
            </a:fld>
            <a:endParaRPr lang="en-US"/>
          </a:p>
        </p:txBody>
      </p:sp>
      <p:sp>
        <p:nvSpPr>
          <p:cNvPr id="3512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12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84759051"/>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ADBA10B-8F8E-4959-8F10-530FD3753314}" type="slidenum">
              <a:rPr lang="en-US" smtClean="0"/>
              <a:t>251</a:t>
            </a:fld>
            <a:endParaRPr lang="en-US"/>
          </a:p>
        </p:txBody>
      </p:sp>
    </p:spTree>
    <p:extLst>
      <p:ext uri="{BB962C8B-B14F-4D97-AF65-F5344CB8AC3E}">
        <p14:creationId xmlns:p14="http://schemas.microsoft.com/office/powerpoint/2010/main" val="2061383341"/>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ADBA10B-8F8E-4959-8F10-530FD3753314}" type="slidenum">
              <a:rPr lang="en-US" smtClean="0"/>
              <a:t>252</a:t>
            </a:fld>
            <a:endParaRPr lang="en-US"/>
          </a:p>
        </p:txBody>
      </p:sp>
    </p:spTree>
    <p:extLst>
      <p:ext uri="{BB962C8B-B14F-4D97-AF65-F5344CB8AC3E}">
        <p14:creationId xmlns:p14="http://schemas.microsoft.com/office/powerpoint/2010/main" val="40868807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7746" name="Text Box 2"/>
          <p:cNvSpPr txBox="1">
            <a:spLocks noChangeArrowheads="1"/>
          </p:cNvSpPr>
          <p:nvPr/>
        </p:nvSpPr>
        <p:spPr bwMode="auto">
          <a:xfrm>
            <a:off x="1219200" y="720725"/>
            <a:ext cx="4876800" cy="360045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87747" name="Rectangle 3"/>
          <p:cNvSpPr txBox="1">
            <a:spLocks noGrp="1" noChangeArrowheads="1"/>
          </p:cNvSpPr>
          <p:nvPr>
            <p:ph type="body"/>
          </p:nvPr>
        </p:nvSpPr>
        <p:spPr>
          <a:xfrm>
            <a:off x="731838" y="4559300"/>
            <a:ext cx="5849937" cy="4319588"/>
          </a:xfrm>
          <a:ln/>
          <a:extLst>
            <a:ext uri="{91240B29-F687-4F45-9708-019B960494DF}">
              <a14:hiddenLine xmlns:a14="http://schemas.microsoft.com/office/drawing/2010/main" w="9525">
                <a:solidFill>
                  <a:schemeClr val="tx1"/>
                </a:solidFill>
                <a:round/>
                <a:headEnd/>
                <a:tailEnd/>
              </a14:hiddenLine>
            </a:ext>
          </a:extLst>
        </p:spPr>
        <p:txBody>
          <a:bodyPr wrap="none" anchor="ctr"/>
          <a:lstStyle/>
          <a:p>
            <a:pPr defTabSz="457200"/>
            <a:endParaRPr lang="de-DE" altLang="en-US" smtClean="0">
              <a:latin typeface="Arial" panose="020B0604020202020204" pitchFamily="34" charset="0"/>
              <a:ea typeface="Geneva"/>
              <a:cs typeface="Arial" panose="020B0604020202020204" pitchFamily="34" charset="0"/>
            </a:endParaRPr>
          </a:p>
        </p:txBody>
      </p:sp>
    </p:spTree>
    <p:extLst>
      <p:ext uri="{BB962C8B-B14F-4D97-AF65-F5344CB8AC3E}">
        <p14:creationId xmlns:p14="http://schemas.microsoft.com/office/powerpoint/2010/main" val="217380145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255</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255</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720491095"/>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p:cNvSpPr>
            <a:spLocks noGrp="1" noRot="1" noChangeAspect="1" noTextEdit="1"/>
          </p:cNvSpPr>
          <p:nvPr>
            <p:ph type="sldImg"/>
          </p:nvPr>
        </p:nvSpPr>
        <p:spPr>
          <a:ln/>
        </p:spPr>
      </p:sp>
      <p:sp>
        <p:nvSpPr>
          <p:cNvPr id="266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
        <p:nvSpPr>
          <p:cNvPr id="266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rgbClr val="191919"/>
                </a:solidFill>
                <a:latin typeface="HelvNeue Light for IBM"/>
                <a:cs typeface="Arial" panose="020B0604020202020204" pitchFamily="34" charset="0"/>
              </a:defRPr>
            </a:lvl1pPr>
            <a:lvl2pPr marL="742950" indent="-285750" eaLnBrk="0" hangingPunct="0">
              <a:defRPr sz="2000">
                <a:solidFill>
                  <a:srgbClr val="191919"/>
                </a:solidFill>
                <a:latin typeface="HelvNeue Light for IBM"/>
                <a:cs typeface="Arial" panose="020B0604020202020204" pitchFamily="34" charset="0"/>
              </a:defRPr>
            </a:lvl2pPr>
            <a:lvl3pPr marL="1143000" indent="-228600" eaLnBrk="0" hangingPunct="0">
              <a:defRPr sz="2000">
                <a:solidFill>
                  <a:srgbClr val="191919"/>
                </a:solidFill>
                <a:latin typeface="HelvNeue Light for IBM"/>
                <a:cs typeface="Arial" panose="020B0604020202020204" pitchFamily="34" charset="0"/>
              </a:defRPr>
            </a:lvl3pPr>
            <a:lvl4pPr marL="1600200" indent="-228600" eaLnBrk="0" hangingPunct="0">
              <a:defRPr sz="2000">
                <a:solidFill>
                  <a:srgbClr val="191919"/>
                </a:solidFill>
                <a:latin typeface="HelvNeue Light for IBM"/>
                <a:cs typeface="Arial" panose="020B0604020202020204" pitchFamily="34" charset="0"/>
              </a:defRPr>
            </a:lvl4pPr>
            <a:lvl5pPr marL="2057400" indent="-228600" eaLnBrk="0" hangingPunct="0">
              <a:defRPr sz="2000">
                <a:solidFill>
                  <a:srgbClr val="191919"/>
                </a:solidFill>
                <a:latin typeface="HelvNeue Light for IBM"/>
                <a:cs typeface="Arial" panose="020B0604020202020204" pitchFamily="34" charset="0"/>
              </a:defRPr>
            </a:lvl5pPr>
            <a:lvl6pPr marL="25146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6pPr>
            <a:lvl7pPr marL="29718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7pPr>
            <a:lvl8pPr marL="34290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8pPr>
            <a:lvl9pPr marL="38862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9pPr>
          </a:lstStyle>
          <a:p>
            <a:pPr eaLnBrk="1" hangingPunct="1"/>
            <a:fld id="{D7D4B59E-2743-41BC-AD2D-9FFD72314B0A}" type="slidenum">
              <a:rPr lang="en-US" altLang="en-US" sz="1200">
                <a:solidFill>
                  <a:schemeClr val="tx1"/>
                </a:solidFill>
                <a:latin typeface="Calibri" panose="020F0502020204030204" pitchFamily="34" charset="0"/>
              </a:rPr>
              <a:pPr eaLnBrk="1" hangingPunct="1"/>
              <a:t>257</a:t>
            </a:fld>
            <a:endParaRPr lang="en-US" altLang="en-US" sz="1200">
              <a:solidFill>
                <a:schemeClr val="tx1"/>
              </a:solidFill>
              <a:latin typeface="Calibri" panose="020F0502020204030204" pitchFamily="34" charset="0"/>
            </a:endParaRPr>
          </a:p>
        </p:txBody>
      </p:sp>
    </p:spTree>
    <p:extLst>
      <p:ext uri="{BB962C8B-B14F-4D97-AF65-F5344CB8AC3E}">
        <p14:creationId xmlns:p14="http://schemas.microsoft.com/office/powerpoint/2010/main" val="15885727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8FFBC6-E7BD-9D44-9E69-9F7A351A741A}" type="slidenum">
              <a:rPr lang="en-US"/>
              <a:pPr/>
              <a:t>22</a:t>
            </a:fld>
            <a:endParaRPr lang="en-US"/>
          </a:p>
        </p:txBody>
      </p:sp>
      <p:sp>
        <p:nvSpPr>
          <p:cNvPr id="3532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32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622907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8FFBC6-E7BD-9D44-9E69-9F7A351A741A}" type="slidenum">
              <a:rPr lang="en-US"/>
              <a:pPr/>
              <a:t>23</a:t>
            </a:fld>
            <a:endParaRPr lang="en-US"/>
          </a:p>
        </p:txBody>
      </p:sp>
      <p:sp>
        <p:nvSpPr>
          <p:cNvPr id="3532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32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7352318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8FFBC6-E7BD-9D44-9E69-9F7A351A741A}" type="slidenum">
              <a:rPr lang="en-US"/>
              <a:pPr/>
              <a:t>24</a:t>
            </a:fld>
            <a:endParaRPr lang="en-US"/>
          </a:p>
        </p:txBody>
      </p:sp>
      <p:sp>
        <p:nvSpPr>
          <p:cNvPr id="3532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32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71519072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8FFBC6-E7BD-9D44-9E69-9F7A351A741A}" type="slidenum">
              <a:rPr lang="en-US"/>
              <a:pPr/>
              <a:t>25</a:t>
            </a:fld>
            <a:endParaRPr lang="en-US"/>
          </a:p>
        </p:txBody>
      </p:sp>
      <p:sp>
        <p:nvSpPr>
          <p:cNvPr id="3532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32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9913231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8FFBC6-E7BD-9D44-9E69-9F7A351A741A}" type="slidenum">
              <a:rPr lang="en-US"/>
              <a:pPr/>
              <a:t>26</a:t>
            </a:fld>
            <a:endParaRPr lang="en-US"/>
          </a:p>
        </p:txBody>
      </p:sp>
      <p:sp>
        <p:nvSpPr>
          <p:cNvPr id="3532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532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0551833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4018" name="Rectangle 7"/>
          <p:cNvSpPr txBox="1">
            <a:spLocks noGrp="1" noChangeArrowheads="1"/>
          </p:cNvSpPr>
          <p:nvPr/>
        </p:nvSpPr>
        <p:spPr bwMode="auto">
          <a:xfrm>
            <a:off x="3886201" y="8684926"/>
            <a:ext cx="2970213" cy="45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3951" tIns="46975" rIns="93951" bIns="46975" anchor="b"/>
          <a:lstStyle>
            <a:lvl1pPr defTabSz="938213">
              <a:defRPr>
                <a:solidFill>
                  <a:schemeClr val="tx1"/>
                </a:solidFill>
                <a:latin typeface="Arial" pitchFamily="34" charset="0"/>
                <a:ea typeface="MS PGothic" pitchFamily="34" charset="-128"/>
              </a:defRPr>
            </a:lvl1pPr>
            <a:lvl2pPr marL="754063" indent="-290513" defTabSz="938213">
              <a:defRPr>
                <a:solidFill>
                  <a:schemeClr val="tx1"/>
                </a:solidFill>
                <a:latin typeface="Arial" pitchFamily="34" charset="0"/>
                <a:ea typeface="MS PGothic" pitchFamily="34" charset="-128"/>
              </a:defRPr>
            </a:lvl2pPr>
            <a:lvl3pPr marL="1157288" indent="-233363" defTabSz="938213">
              <a:defRPr>
                <a:solidFill>
                  <a:schemeClr val="tx1"/>
                </a:solidFill>
                <a:latin typeface="Arial" pitchFamily="34" charset="0"/>
                <a:ea typeface="MS PGothic" pitchFamily="34" charset="-128"/>
              </a:defRPr>
            </a:lvl3pPr>
            <a:lvl4pPr marL="1620838" indent="-230188" defTabSz="938213">
              <a:defRPr>
                <a:solidFill>
                  <a:schemeClr val="tx1"/>
                </a:solidFill>
                <a:latin typeface="Arial" pitchFamily="34" charset="0"/>
                <a:ea typeface="MS PGothic" pitchFamily="34" charset="-128"/>
              </a:defRPr>
            </a:lvl4pPr>
            <a:lvl5pPr marL="2084388" indent="-231775" defTabSz="938213">
              <a:defRPr>
                <a:solidFill>
                  <a:schemeClr val="tx1"/>
                </a:solidFill>
                <a:latin typeface="Arial" pitchFamily="34" charset="0"/>
                <a:ea typeface="MS PGothic" pitchFamily="34" charset="-128"/>
              </a:defRPr>
            </a:lvl5pPr>
            <a:lvl6pPr marL="2541588" indent="-231775" defTabSz="938213" eaLnBrk="0" fontAlgn="base" hangingPunct="0">
              <a:spcBef>
                <a:spcPct val="0"/>
              </a:spcBef>
              <a:spcAft>
                <a:spcPct val="0"/>
              </a:spcAft>
              <a:defRPr>
                <a:solidFill>
                  <a:schemeClr val="tx1"/>
                </a:solidFill>
                <a:latin typeface="Arial" pitchFamily="34" charset="0"/>
                <a:ea typeface="MS PGothic" pitchFamily="34" charset="-128"/>
              </a:defRPr>
            </a:lvl6pPr>
            <a:lvl7pPr marL="2998788" indent="-231775" defTabSz="938213" eaLnBrk="0" fontAlgn="base" hangingPunct="0">
              <a:spcBef>
                <a:spcPct val="0"/>
              </a:spcBef>
              <a:spcAft>
                <a:spcPct val="0"/>
              </a:spcAft>
              <a:defRPr>
                <a:solidFill>
                  <a:schemeClr val="tx1"/>
                </a:solidFill>
                <a:latin typeface="Arial" pitchFamily="34" charset="0"/>
                <a:ea typeface="MS PGothic" pitchFamily="34" charset="-128"/>
              </a:defRPr>
            </a:lvl7pPr>
            <a:lvl8pPr marL="3455988" indent="-231775" defTabSz="938213" eaLnBrk="0" fontAlgn="base" hangingPunct="0">
              <a:spcBef>
                <a:spcPct val="0"/>
              </a:spcBef>
              <a:spcAft>
                <a:spcPct val="0"/>
              </a:spcAft>
              <a:defRPr>
                <a:solidFill>
                  <a:schemeClr val="tx1"/>
                </a:solidFill>
                <a:latin typeface="Arial" pitchFamily="34" charset="0"/>
                <a:ea typeface="MS PGothic" pitchFamily="34" charset="-128"/>
              </a:defRPr>
            </a:lvl8pPr>
            <a:lvl9pPr marL="3913188" indent="-231775" defTabSz="938213" eaLnBrk="0" fontAlgn="base" hangingPunct="0">
              <a:spcBef>
                <a:spcPct val="0"/>
              </a:spcBef>
              <a:spcAft>
                <a:spcPct val="0"/>
              </a:spcAft>
              <a:defRPr>
                <a:solidFill>
                  <a:schemeClr val="tx1"/>
                </a:solidFill>
                <a:latin typeface="Arial" pitchFamily="34" charset="0"/>
                <a:ea typeface="MS PGothic" pitchFamily="34" charset="-128"/>
              </a:defRPr>
            </a:lvl9pPr>
          </a:lstStyle>
          <a:p>
            <a:pPr algn="r" eaLnBrk="1" hangingPunct="1"/>
            <a:fld id="{8083E256-C4B0-4EFB-882F-8AFFDAC84F1E}" type="slidenum">
              <a:rPr lang="en-GB" sz="1100">
                <a:cs typeface="Arial" pitchFamily="34" charset="0"/>
              </a:rPr>
              <a:pPr algn="r" eaLnBrk="1" hangingPunct="1"/>
              <a:t>27</a:t>
            </a:fld>
            <a:endParaRPr lang="en-GB" sz="1100">
              <a:cs typeface="Arial" pitchFamily="34" charset="0"/>
            </a:endParaRPr>
          </a:p>
        </p:txBody>
      </p:sp>
      <p:sp>
        <p:nvSpPr>
          <p:cNvPr id="1494019" name="Rectangle 2"/>
          <p:cNvSpPr>
            <a:spLocks noGrp="1" noRot="1" noChangeAspect="1" noChangeArrowheads="1" noTextEdit="1"/>
          </p:cNvSpPr>
          <p:nvPr>
            <p:ph type="sldImg"/>
          </p:nvPr>
        </p:nvSpPr>
        <p:spPr>
          <a:xfrm>
            <a:off x="387350" y="685800"/>
            <a:ext cx="6088063" cy="3425825"/>
          </a:xfrm>
          <a:ln/>
        </p:spPr>
      </p:sp>
      <p:sp>
        <p:nvSpPr>
          <p:cNvPr id="1494020" name="Rectangle 3"/>
          <p:cNvSpPr>
            <a:spLocks noGrp="1" noChangeArrowheads="1"/>
          </p:cNvSpPr>
          <p:nvPr>
            <p:ph type="body" idx="1"/>
          </p:nvPr>
        </p:nvSpPr>
        <p:spPr>
          <a:xfrm>
            <a:off x="687389" y="4344025"/>
            <a:ext cx="5483225" cy="4114488"/>
          </a:xfrm>
          <a:ln/>
        </p:spPr>
        <p:txBody>
          <a:bodyPr lIns="93951" tIns="46975" rIns="93951" bIns="46975"/>
          <a:lstStyle/>
          <a:p>
            <a:pPr eaLnBrk="1" hangingPunct="1"/>
            <a:endParaRPr lang="en-US" dirty="0" smtClean="0">
              <a:latin typeface="Arial" pitchFamily="34" charset="0"/>
            </a:endParaRPr>
          </a:p>
        </p:txBody>
      </p:sp>
    </p:spTree>
    <p:extLst>
      <p:ext uri="{BB962C8B-B14F-4D97-AF65-F5344CB8AC3E}">
        <p14:creationId xmlns:p14="http://schemas.microsoft.com/office/powerpoint/2010/main" val="7055672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3841" name="Rectangle 7"/>
          <p:cNvSpPr txBox="1">
            <a:spLocks noGrp="1" noChangeArrowheads="1"/>
          </p:cNvSpPr>
          <p:nvPr/>
        </p:nvSpPr>
        <p:spPr bwMode="auto">
          <a:xfrm>
            <a:off x="3884613" y="8682316"/>
            <a:ext cx="2971800" cy="460214"/>
          </a:xfrm>
          <a:prstGeom prst="rect">
            <a:avLst/>
          </a:prstGeom>
          <a:noFill/>
          <a:ln w="9525">
            <a:noFill/>
            <a:miter lim="800000"/>
            <a:headEnd/>
            <a:tailEnd/>
          </a:ln>
        </p:spPr>
        <p:txBody>
          <a:bodyPr lIns="92922" tIns="46461" rIns="92922" bIns="46461" anchor="b"/>
          <a:lstStyle/>
          <a:p>
            <a:pPr algn="r" defTabSz="928457"/>
            <a:fld id="{507B7A71-DEB4-49DF-A545-99D6D5D60276}" type="slidenum">
              <a:rPr lang="en-GB" sz="1100"/>
              <a:pPr algn="r" defTabSz="928457"/>
              <a:t>28</a:t>
            </a:fld>
            <a:endParaRPr lang="en-GB" sz="1100"/>
          </a:p>
        </p:txBody>
      </p:sp>
      <p:sp>
        <p:nvSpPr>
          <p:cNvPr id="3363842" name="Rectangle 2"/>
          <p:cNvSpPr>
            <a:spLocks noGrp="1" noRot="1" noChangeAspect="1" noChangeArrowheads="1" noTextEdit="1"/>
          </p:cNvSpPr>
          <p:nvPr>
            <p:ph type="sldImg"/>
          </p:nvPr>
        </p:nvSpPr>
        <p:spPr>
          <a:ln/>
        </p:spPr>
      </p:sp>
      <p:sp>
        <p:nvSpPr>
          <p:cNvPr id="3363843" name="Rectangle 3"/>
          <p:cNvSpPr>
            <a:spLocks noGrp="1" noChangeArrowheads="1"/>
          </p:cNvSpPr>
          <p:nvPr>
            <p:ph type="body" idx="1"/>
          </p:nvPr>
        </p:nvSpPr>
        <p:spPr>
          <a:noFill/>
          <a:ln/>
        </p:spPr>
        <p:txBody>
          <a:bodyPr lIns="92922" tIns="46461" rIns="92922" bIns="46461"/>
          <a:lstStyle/>
          <a:p>
            <a:r>
              <a:rPr lang="en-US" altLang="en-US" b="1" dirty="0" smtClean="0"/>
              <a:t>NOTES</a:t>
            </a:r>
          </a:p>
          <a:p>
            <a:endParaRPr lang="en-US" altLang="en-US" dirty="0" smtClean="0"/>
          </a:p>
          <a:p>
            <a:pPr marL="168244" indent="-168244">
              <a:buFont typeface="Arial"/>
              <a:buChar char="•"/>
            </a:pPr>
            <a:r>
              <a:rPr lang="en-US" altLang="en-US" dirty="0" smtClean="0"/>
              <a:t>There exists architectural</a:t>
            </a:r>
            <a:r>
              <a:rPr lang="en-US" altLang="en-US" baseline="0" dirty="0" smtClean="0"/>
              <a:t> extensions that are aimed at both Cloud and Compute Intensive processing. </a:t>
            </a:r>
          </a:p>
          <a:p>
            <a:pPr marL="168244" indent="-168244">
              <a:buFont typeface="Arial"/>
              <a:buChar char="•"/>
            </a:pPr>
            <a:r>
              <a:rPr lang="en-US" altLang="en-US" baseline="0" dirty="0" smtClean="0"/>
              <a:t>Extending and Advancing Linux is also of high interest. </a:t>
            </a:r>
          </a:p>
          <a:p>
            <a:pPr marL="168244" indent="-168244">
              <a:buFont typeface="Arial"/>
              <a:buChar char="•"/>
            </a:pPr>
            <a:endParaRPr lang="en-US" altLang="en-US" baseline="0" dirty="0" smtClean="0"/>
          </a:p>
          <a:p>
            <a:r>
              <a:rPr lang="en-US" altLang="en-US" b="1" baseline="0" dirty="0" smtClean="0"/>
              <a:t>The Basics</a:t>
            </a:r>
          </a:p>
          <a:p>
            <a:pPr marL="168244" indent="-168244">
              <a:buFont typeface="Arial"/>
              <a:buChar char="•"/>
            </a:pPr>
            <a:r>
              <a:rPr lang="en-US" altLang="en-US" baseline="0" dirty="0" smtClean="0"/>
              <a:t>141 Cores, up from 101 on the zEC12. </a:t>
            </a:r>
          </a:p>
          <a:p>
            <a:pPr marL="168244" indent="-168244">
              <a:buFont typeface="Arial"/>
              <a:buChar char="•"/>
            </a:pPr>
            <a:r>
              <a:rPr lang="en-US" altLang="en-US" baseline="0" dirty="0" smtClean="0"/>
              <a:t>3X+ memory increase</a:t>
            </a:r>
          </a:p>
          <a:p>
            <a:endParaRPr lang="en-US" altLang="en-US" baseline="0" dirty="0" smtClean="0"/>
          </a:p>
          <a:p>
            <a:r>
              <a:rPr lang="en-US" altLang="en-US" b="1" baseline="0" dirty="0" smtClean="0"/>
              <a:t>Single Thread Performance</a:t>
            </a:r>
          </a:p>
          <a:p>
            <a:pPr marL="168244" indent="-168244">
              <a:buFont typeface="Arial"/>
              <a:buChar char="•"/>
            </a:pPr>
            <a:r>
              <a:rPr lang="en-US" altLang="en-US" baseline="0" dirty="0" smtClean="0"/>
              <a:t>We are not talking directly on Clock Speed, though we continue to focus on Strong Single Thread Performance. </a:t>
            </a:r>
          </a:p>
          <a:p>
            <a:pPr marL="616894" lvl="1" indent="-168244">
              <a:buFont typeface="Arial"/>
              <a:buChar char="•"/>
            </a:pPr>
            <a:r>
              <a:rPr lang="en-US" altLang="en-US" baseline="0" dirty="0" smtClean="0"/>
              <a:t>The z13 Server will continue to have the Best Single Thread Performance, good for Batch as one example.  </a:t>
            </a:r>
          </a:p>
          <a:p>
            <a:pPr marL="616894" lvl="1" indent="-168244">
              <a:buFont typeface="Arial"/>
              <a:buChar char="•"/>
            </a:pPr>
            <a:r>
              <a:rPr lang="en-US" altLang="en-US" baseline="0" dirty="0" smtClean="0"/>
              <a:t>The rate of this performance improvement is slowing down, 10% improvement for this box.  </a:t>
            </a:r>
          </a:p>
          <a:p>
            <a:pPr marL="616894" lvl="1" indent="-168244">
              <a:buFont typeface="Arial"/>
              <a:buChar char="•"/>
            </a:pPr>
            <a:r>
              <a:rPr lang="en-US" altLang="en-US" baseline="0" dirty="0" smtClean="0"/>
              <a:t>In the past, it has been 20-25 % improvement. </a:t>
            </a:r>
          </a:p>
          <a:p>
            <a:pPr marL="168244" indent="-168244">
              <a:buFont typeface="Arial"/>
              <a:buChar char="•"/>
            </a:pPr>
            <a:r>
              <a:rPr lang="en-US" altLang="en-US" baseline="0" dirty="0" smtClean="0"/>
              <a:t>Clock Speed has moved back to 5.0GHz, as part of Design Considerations and still provided 10% Single Thread Performance. </a:t>
            </a:r>
          </a:p>
          <a:p>
            <a:pPr marL="168244" indent="-168244">
              <a:buFont typeface="Arial"/>
              <a:buChar char="•"/>
            </a:pPr>
            <a:endParaRPr lang="en-US" altLang="en-US" baseline="0" dirty="0" smtClean="0"/>
          </a:p>
          <a:p>
            <a:r>
              <a:rPr lang="en-US" altLang="en-US" b="1" baseline="0" dirty="0" smtClean="0"/>
              <a:t>This CORE is not slower than prior generations, don’t get caught up on the raw speed. </a:t>
            </a:r>
          </a:p>
          <a:p>
            <a:pPr marL="168244" indent="-168244">
              <a:buFont typeface="Arial"/>
              <a:buChar char="•"/>
            </a:pPr>
            <a:r>
              <a:rPr lang="en-US" altLang="en-US" baseline="0" dirty="0" smtClean="0"/>
              <a:t>Our Floating Point performance continues to improve and has parity with best of breed Intel Platforms. </a:t>
            </a:r>
          </a:p>
          <a:p>
            <a:pPr marL="168244" indent="-168244">
              <a:buFont typeface="Arial"/>
              <a:buChar char="•"/>
            </a:pPr>
            <a:r>
              <a:rPr lang="en-US" altLang="en-US" baseline="0" dirty="0" smtClean="0"/>
              <a:t>We are focused on Compute Intensive workloads.</a:t>
            </a:r>
          </a:p>
          <a:p>
            <a:pPr marL="168244" indent="-168244">
              <a:buFont typeface="Arial"/>
              <a:buChar char="•"/>
            </a:pPr>
            <a:r>
              <a:rPr lang="en-US" altLang="en-US" baseline="0" dirty="0" smtClean="0"/>
              <a:t>With the introduction of the Vector Processing, we are competitive with Intel and POWER. </a:t>
            </a:r>
          </a:p>
        </p:txBody>
      </p:sp>
    </p:spTree>
    <p:extLst>
      <p:ext uri="{BB962C8B-B14F-4D97-AF65-F5344CB8AC3E}">
        <p14:creationId xmlns:p14="http://schemas.microsoft.com/office/powerpoint/2010/main" val="388052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Slide Image Placeholder 1"/>
          <p:cNvSpPr>
            <a:spLocks noGrp="1" noRot="1" noChangeAspect="1"/>
          </p:cNvSpPr>
          <p:nvPr>
            <p:ph type="sldImg"/>
          </p:nvPr>
        </p:nvSpPr>
        <p:spPr>
          <a:ln/>
        </p:spPr>
      </p:sp>
      <p:sp>
        <p:nvSpPr>
          <p:cNvPr id="98306" name="Notes Placeholder 2"/>
          <p:cNvSpPr>
            <a:spLocks noGrp="1"/>
          </p:cNvSpPr>
          <p:nvPr>
            <p:ph type="body" idx="1"/>
          </p:nvPr>
        </p:nvSpPr>
        <p:spPr>
          <a:noFill/>
          <a:ln/>
        </p:spPr>
        <p:txBody>
          <a:bodyPr/>
          <a:lstStyle/>
          <a:p>
            <a:endParaRPr lang="en-US" smtClean="0"/>
          </a:p>
        </p:txBody>
      </p:sp>
      <p:sp>
        <p:nvSpPr>
          <p:cNvPr id="98307" name="Slide Number Placeholder 3"/>
          <p:cNvSpPr>
            <a:spLocks noGrp="1"/>
          </p:cNvSpPr>
          <p:nvPr>
            <p:ph type="sldNum" sz="quarter" idx="5"/>
          </p:nvPr>
        </p:nvSpPr>
        <p:spPr>
          <a:noFill/>
        </p:spPr>
        <p:txBody>
          <a:bodyPr/>
          <a:lstStyle/>
          <a:p>
            <a:fld id="{20C87E31-1F8C-4C77-8B8C-33EB9164083A}" type="slidenum">
              <a:rPr lang="en-US" smtClean="0"/>
              <a:pPr/>
              <a:t>29</a:t>
            </a:fld>
            <a:endParaRPr lang="en-US" smtClean="0"/>
          </a:p>
        </p:txBody>
      </p:sp>
    </p:spTree>
    <p:extLst>
      <p:ext uri="{BB962C8B-B14F-4D97-AF65-F5344CB8AC3E}">
        <p14:creationId xmlns:p14="http://schemas.microsoft.com/office/powerpoint/2010/main" val="21249028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a:defRPr/>
            </a:pPr>
            <a:fld id="{7F155693-3218-4F12-968E-17D175F71B7F}" type="slidenum">
              <a:rPr lang="en-US" smtClean="0"/>
              <a:pPr>
                <a:defRPr/>
              </a:pPr>
              <a:t>30</a:t>
            </a:fld>
            <a:endParaRPr lang="en-US"/>
          </a:p>
        </p:txBody>
      </p:sp>
    </p:spTree>
    <p:extLst>
      <p:ext uri="{BB962C8B-B14F-4D97-AF65-F5344CB8AC3E}">
        <p14:creationId xmlns:p14="http://schemas.microsoft.com/office/powerpoint/2010/main" val="17799948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3</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3</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36794833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Slide Image Placeholder 1"/>
          <p:cNvSpPr>
            <a:spLocks noGrp="1" noRot="1" noChangeAspect="1" noTextEdit="1"/>
          </p:cNvSpPr>
          <p:nvPr>
            <p:ph type="sldImg"/>
          </p:nvPr>
        </p:nvSpPr>
        <p:spPr>
          <a:ln/>
        </p:spPr>
      </p:sp>
      <p:sp>
        <p:nvSpPr>
          <p:cNvPr id="244739" name="Notes Placeholder 2"/>
          <p:cNvSpPr>
            <a:spLocks noGrp="1"/>
          </p:cNvSpPr>
          <p:nvPr>
            <p:ph type="body" idx="1"/>
          </p:nvPr>
        </p:nvSpPr>
        <p:spPr>
          <a:noFill/>
        </p:spPr>
        <p:txBody>
          <a:bodyPr/>
          <a:lstStyle/>
          <a:p>
            <a:pPr marL="168260" indent="-168260">
              <a:buFontTx/>
              <a:buChar char="•"/>
            </a:pPr>
            <a:r>
              <a:rPr lang="en-US" altLang="en-US" dirty="0" smtClean="0"/>
              <a:t>A set of three measurements at closely equivalent CPU utilization were obtained which included the zEC12 baseline, z13 without SMT enabled, and finally z13 with SMT enabled. </a:t>
            </a:r>
          </a:p>
          <a:p>
            <a:pPr marL="168260" indent="-168260">
              <a:buFontTx/>
              <a:buChar char="•"/>
            </a:pPr>
            <a:r>
              <a:rPr lang="en-US" altLang="en-US" dirty="0" smtClean="0"/>
              <a:t>Our results showed that SAP </a:t>
            </a:r>
            <a:r>
              <a:rPr lang="en-US" altLang="en-US" dirty="0" err="1" smtClean="0"/>
              <a:t>AppServer</a:t>
            </a:r>
            <a:r>
              <a:rPr lang="en-US" altLang="en-US" dirty="0" smtClean="0"/>
              <a:t> running as Linux guests under </a:t>
            </a:r>
            <a:r>
              <a:rPr lang="en-US" altLang="en-US" dirty="0" err="1" smtClean="0"/>
              <a:t>zVM</a:t>
            </a:r>
            <a:r>
              <a:rPr lang="en-US" altLang="en-US" dirty="0" smtClean="0"/>
              <a:t> on z13 with SMT can gain up to 40% in transactions per CPU second when compared with the zEC12 machine configured with same number of 16 IFLs. </a:t>
            </a:r>
          </a:p>
          <a:p>
            <a:pPr marL="168260" indent="-168260">
              <a:buFontTx/>
              <a:buChar char="•"/>
            </a:pPr>
            <a:r>
              <a:rPr lang="en-US" altLang="en-US" dirty="0" smtClean="0"/>
              <a:t>Response</a:t>
            </a:r>
            <a:r>
              <a:rPr lang="en-US" altLang="en-US" baseline="0" dirty="0" smtClean="0"/>
              <a:t> time</a:t>
            </a:r>
          </a:p>
          <a:p>
            <a:pPr marL="625420" lvl="1" indent="-168260">
              <a:buFontTx/>
              <a:buChar char="•"/>
            </a:pPr>
            <a:r>
              <a:rPr lang="en-US" altLang="en-US" baseline="0" dirty="0" smtClean="0"/>
              <a:t>There is a trade-off.  With SMT, there are more threads available to run work (less waiting for a thread).  On the other hand, you may run more slowly on an SMT thread than on a single thread core.</a:t>
            </a:r>
          </a:p>
          <a:p>
            <a:pPr marL="625420" lvl="1" indent="-168260">
              <a:buFontTx/>
              <a:buChar char="•"/>
            </a:pPr>
            <a:r>
              <a:rPr lang="en-US" dirty="0"/>
              <a:t>We saw equivalent transaction response time on z13 w/ SMT vs w/o SMT. </a:t>
            </a:r>
          </a:p>
          <a:p>
            <a:pPr marL="625420" lvl="1" indent="-168260">
              <a:buFontTx/>
              <a:buChar char="•"/>
            </a:pPr>
            <a:r>
              <a:rPr lang="en-US" dirty="0"/>
              <a:t>However, the response time was actually better with SMT enabled when we ran with software methodology by keeping same load - SMT boasts processing capacity and the processor utilization drops when the load is kept the same.   When we added load with SMT, we had comparable response time again.</a:t>
            </a:r>
            <a:endParaRPr lang="en-US" altLang="en-US" dirty="0" smtClean="0"/>
          </a:p>
        </p:txBody>
      </p:sp>
      <p:sp>
        <p:nvSpPr>
          <p:cNvPr id="244740" name="Slide Number Placeholder 3"/>
          <p:cNvSpPr txBox="1">
            <a:spLocks noGrp="1"/>
          </p:cNvSpPr>
          <p:nvPr/>
        </p:nvSpPr>
        <p:spPr bwMode="auto">
          <a:xfrm>
            <a:off x="3884613" y="8685213"/>
            <a:ext cx="2971800" cy="457200"/>
          </a:xfrm>
          <a:prstGeom prst="rect">
            <a:avLst/>
          </a:prstGeom>
          <a:noFill/>
          <a:ln w="9525">
            <a:noFill/>
            <a:miter lim="800000"/>
            <a:headEnd/>
            <a:tailEnd/>
          </a:ln>
        </p:spPr>
        <p:txBody>
          <a:bodyPr lIns="91432" tIns="45716" rIns="91432" bIns="45716" anchor="b"/>
          <a:lstStyle/>
          <a:p>
            <a:pPr algn="r"/>
            <a:fld id="{F00B022B-18E1-4DEE-BFED-13F388AB70E1}" type="slidenum">
              <a:rPr lang="en-US" altLang="en-US" sz="1200">
                <a:cs typeface="Arial" pitchFamily="34" charset="0"/>
              </a:rPr>
              <a:pPr algn="r"/>
              <a:t>31</a:t>
            </a:fld>
            <a:endParaRPr lang="en-US" altLang="en-US" sz="1200">
              <a:cs typeface="Arial" pitchFamily="34" charset="0"/>
            </a:endParaRPr>
          </a:p>
        </p:txBody>
      </p:sp>
    </p:spTree>
    <p:extLst>
      <p:ext uri="{BB962C8B-B14F-4D97-AF65-F5344CB8AC3E}">
        <p14:creationId xmlns:p14="http://schemas.microsoft.com/office/powerpoint/2010/main" val="7580626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3777" name="Rectangle 2"/>
          <p:cNvSpPr>
            <a:spLocks noGrp="1" noRot="1" noChangeAspect="1" noChangeArrowheads="1" noTextEdit="1"/>
          </p:cNvSpPr>
          <p:nvPr>
            <p:ph type="sldImg"/>
          </p:nvPr>
        </p:nvSpPr>
        <p:spPr>
          <a:ln/>
        </p:spPr>
      </p:sp>
      <p:sp>
        <p:nvSpPr>
          <p:cNvPr id="3403778" name="Rectangle 3"/>
          <p:cNvSpPr>
            <a:spLocks noGrp="1" noChangeArrowheads="1"/>
          </p:cNvSpPr>
          <p:nvPr>
            <p:ph type="body" idx="1"/>
          </p:nvPr>
        </p:nvSpPr>
        <p:spPr>
          <a:noFill/>
          <a:ln/>
        </p:spPr>
        <p:txBody>
          <a:bodyPr/>
          <a:lstStyle/>
          <a:p>
            <a:r>
              <a:rPr lang="en-US" altLang="en-US" smtClean="0">
                <a:latin typeface="Arial" charset="0"/>
              </a:rPr>
              <a:t>SIMD (Single Instruction Multiple Data)  represents a vector  processing model providing </a:t>
            </a:r>
            <a:r>
              <a:rPr lang="en-US" altLang="en-US" b="1" smtClean="0">
                <a:latin typeface="Arial" charset="0"/>
              </a:rPr>
              <a:t>instruction level parallelism. </a:t>
            </a:r>
          </a:p>
          <a:p>
            <a:endParaRPr lang="en-US" altLang="en-US" smtClean="0">
              <a:latin typeface="Arial" charset="0"/>
            </a:endParaRPr>
          </a:p>
          <a:p>
            <a:r>
              <a:rPr lang="en-US" altLang="en-US" smtClean="0">
                <a:latin typeface="Arial" charset="0"/>
              </a:rPr>
              <a:t> It provides much needed extensions to aid in the performance of complex database operations and provides the ability for a </a:t>
            </a:r>
            <a:r>
              <a:rPr lang="en-US" altLang="en-US" b="1" smtClean="0">
                <a:latin typeface="Arial" charset="0"/>
              </a:rPr>
              <a:t>single instruction </a:t>
            </a:r>
            <a:r>
              <a:rPr lang="en-US" altLang="en-US" smtClean="0">
                <a:latin typeface="Arial" charset="0"/>
              </a:rPr>
              <a:t>stream to process </a:t>
            </a:r>
          </a:p>
          <a:p>
            <a:r>
              <a:rPr lang="en-US" altLang="en-US" b="1" smtClean="0">
                <a:latin typeface="Arial" charset="0"/>
              </a:rPr>
              <a:t>multiple data streams simultaneously </a:t>
            </a:r>
            <a:r>
              <a:rPr lang="en-US" altLang="en-US" smtClean="0">
                <a:latin typeface="Arial" charset="0"/>
              </a:rPr>
              <a:t>rather than one at a time</a:t>
            </a:r>
          </a:p>
          <a:p>
            <a:endParaRPr lang="en-US" altLang="en-US" smtClean="0">
              <a:latin typeface="Arial" charset="0"/>
            </a:endParaRPr>
          </a:p>
          <a:p>
            <a:r>
              <a:rPr lang="en-US" altLang="en-US" smtClean="0">
                <a:latin typeface="Arial" charset="0"/>
              </a:rPr>
              <a:t> SIMD can enable applications to scan </a:t>
            </a:r>
            <a:r>
              <a:rPr lang="en-US" altLang="en-US" b="1" smtClean="0">
                <a:latin typeface="Arial" charset="0"/>
              </a:rPr>
              <a:t>billions of rows </a:t>
            </a:r>
            <a:r>
              <a:rPr lang="en-US" altLang="en-US" smtClean="0">
                <a:latin typeface="Arial" charset="0"/>
              </a:rPr>
              <a:t>of data per second  This helps accelerate </a:t>
            </a:r>
            <a:r>
              <a:rPr lang="en-US" altLang="en-US" b="1" smtClean="0">
                <a:latin typeface="Arial" charset="0"/>
              </a:rPr>
              <a:t> response times </a:t>
            </a:r>
            <a:r>
              <a:rPr lang="en-US" altLang="en-US" smtClean="0">
                <a:latin typeface="Arial" charset="0"/>
              </a:rPr>
              <a:t>for reports running against a column-oriented data store , for instance</a:t>
            </a:r>
          </a:p>
          <a:p>
            <a:endParaRPr lang="en-GB" altLang="en-US" smtClean="0">
              <a:latin typeface="Arial" charset="0"/>
            </a:endParaRPr>
          </a:p>
          <a:p>
            <a:r>
              <a:rPr lang="en-US" altLang="en-US" b="1" smtClean="0">
                <a:latin typeface="Arial" charset="0"/>
              </a:rPr>
              <a:t>Initial performance tests </a:t>
            </a:r>
          </a:p>
          <a:p>
            <a:r>
              <a:rPr lang="en-US" altLang="en-US" smtClean="0">
                <a:solidFill>
                  <a:srgbClr val="000000"/>
                </a:solidFill>
                <a:latin typeface="Arial" charset="0"/>
              </a:rPr>
              <a:t>Estimated 2 – 3X for business analytics and optimization algorithms, e.g.; algorithms used by bank for trade settlement may benefit by </a:t>
            </a:r>
            <a:br>
              <a:rPr lang="en-US" altLang="en-US" smtClean="0">
                <a:solidFill>
                  <a:srgbClr val="000000"/>
                </a:solidFill>
                <a:latin typeface="Arial" charset="0"/>
              </a:rPr>
            </a:br>
            <a:r>
              <a:rPr lang="en-US" altLang="en-US" smtClean="0">
                <a:solidFill>
                  <a:srgbClr val="000000"/>
                </a:solidFill>
                <a:latin typeface="Arial" charset="0"/>
              </a:rPr>
              <a:t>up to 2.48X from library exploitation. These algorithms consume 80 – 90% of the total CPU time</a:t>
            </a:r>
          </a:p>
          <a:p>
            <a:r>
              <a:rPr lang="en-US" altLang="en-US" smtClean="0">
                <a:solidFill>
                  <a:srgbClr val="000000"/>
                </a:solidFill>
                <a:latin typeface="Arial" charset="0"/>
              </a:rPr>
              <a:t>Up to 4x – 8x improvement on scan loop of XML non-validating parser with string instructions</a:t>
            </a:r>
          </a:p>
          <a:p>
            <a:r>
              <a:rPr lang="en-US" altLang="en-US" smtClean="0">
                <a:solidFill>
                  <a:srgbClr val="000000"/>
                </a:solidFill>
                <a:latin typeface="Arial" charset="0"/>
              </a:rPr>
              <a:t>Standard SIMD math and linear algebra libraries for easier porting  </a:t>
            </a:r>
          </a:p>
          <a:p>
            <a:r>
              <a:rPr lang="en-US" altLang="en-US" b="1" smtClean="0">
                <a:latin typeface="Arial" charset="0"/>
              </a:rPr>
              <a:t>Exploitation</a:t>
            </a:r>
          </a:p>
          <a:p>
            <a:r>
              <a:rPr lang="en-US" altLang="en-US" smtClean="0">
                <a:solidFill>
                  <a:srgbClr val="000000"/>
                </a:solidFill>
                <a:latin typeface="Arial" charset="0"/>
              </a:rPr>
              <a:t>Reduce the need for additional application development using SIMD libraries</a:t>
            </a:r>
          </a:p>
          <a:p>
            <a:r>
              <a:rPr lang="en-US" altLang="en-US" smtClean="0">
                <a:solidFill>
                  <a:srgbClr val="000000"/>
                </a:solidFill>
                <a:latin typeface="Arial" charset="0"/>
              </a:rPr>
              <a:t>Leverage compiler built-in functions as needed</a:t>
            </a:r>
            <a:endParaRPr lang="en-GB" altLang="en-US" smtClean="0">
              <a:solidFill>
                <a:srgbClr val="000000"/>
              </a:solidFill>
              <a:latin typeface="Arial" charset="0"/>
            </a:endParaRPr>
          </a:p>
          <a:p>
            <a:endParaRPr lang="en-US" altLang="en-US" smtClean="0">
              <a:latin typeface="Arial" charset="0"/>
            </a:endParaRPr>
          </a:p>
        </p:txBody>
      </p:sp>
    </p:spTree>
    <p:extLst>
      <p:ext uri="{BB962C8B-B14F-4D97-AF65-F5344CB8AC3E}">
        <p14:creationId xmlns:p14="http://schemas.microsoft.com/office/powerpoint/2010/main" val="32285821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Rot="1" noChangeAspect="1" noChangeArrowheads="1" noTextEdit="1"/>
          </p:cNvSpPr>
          <p:nvPr>
            <p:ph type="sldImg"/>
          </p:nvPr>
        </p:nvSpPr>
        <p:spPr>
          <a:xfrm>
            <a:off x="434975" y="711200"/>
            <a:ext cx="6311900" cy="3551238"/>
          </a:xfrm>
          <a:ln/>
        </p:spPr>
      </p:sp>
      <p:sp>
        <p:nvSpPr>
          <p:cNvPr id="145411" name="Rectangle 3"/>
          <p:cNvSpPr>
            <a:spLocks noGrp="1" noChangeArrowheads="1"/>
          </p:cNvSpPr>
          <p:nvPr>
            <p:ph type="body" idx="1"/>
          </p:nvPr>
        </p:nvSpPr>
        <p:spPr>
          <a:xfrm>
            <a:off x="719138" y="4498976"/>
            <a:ext cx="5745162" cy="4260850"/>
          </a:xfrm>
          <a:noFill/>
        </p:spPr>
        <p:txBody>
          <a:bodyPr/>
          <a:lstStyle/>
          <a:p>
            <a:pPr>
              <a:lnSpc>
                <a:spcPct val="80000"/>
              </a:lnSpc>
            </a:pPr>
            <a:r>
              <a:rPr lang="en-US" altLang="en-US" sz="800" b="1"/>
              <a:t>The importance of Java on System z</a:t>
            </a:r>
          </a:p>
          <a:p>
            <a:pPr>
              <a:lnSpc>
                <a:spcPct val="80000"/>
              </a:lnSpc>
            </a:pPr>
            <a:endParaRPr lang="en-US" altLang="en-US" sz="800"/>
          </a:p>
          <a:p>
            <a:pPr>
              <a:lnSpc>
                <a:spcPct val="80000"/>
              </a:lnSpc>
            </a:pPr>
            <a:r>
              <a:rPr lang="en-US" altLang="en-US" sz="800"/>
              <a:t>Java is a critically important language for System z.  For data serving and transaction serving, which are traditional strengths of the z platform, Java has become foundational.  For instance, WebSphere applications, written in Java and running on System z, provides a key advantage through co-location. The latter results in better response-times, greater throughput and reduced system complexity when driving CICS, IMS and DB2 transactions.  Beyond this, as clients seek to extend and modernize their business logic, Java has become a language of choice for CICS, IMS and DB2 transactions.  </a:t>
            </a:r>
          </a:p>
          <a:p>
            <a:pPr>
              <a:lnSpc>
                <a:spcPct val="80000"/>
              </a:lnSpc>
            </a:pPr>
            <a:endParaRPr lang="en-US" altLang="en-US" sz="800"/>
          </a:p>
          <a:p>
            <a:pPr>
              <a:lnSpc>
                <a:spcPct val="80000"/>
              </a:lnSpc>
            </a:pPr>
            <a:r>
              <a:rPr lang="en-US" altLang="en-US" sz="800"/>
              <a:t>Java is also critical for enabling next generation workloads in cloud, analytics, mobile and security (CAMS).  Cloud and mobile applications can access data and transaction on z/OS using z/OS Connect (http://www-01.ibm.com/support/docview.wss?uid=tss1wp102439), and other WebSphere solutions – which are all inherently Java-based.  IBM Operation Decision Manager (ODM) is written in Java.  ODM is a platform for managing and executing business rules and business events to help make decisions faster, improve responsiveness, minimize risks and seize opportunities.  The IBM MobileFirst Platform Developer Edition, formerly known as IBM Worklight Developer Edition, provides developers with the tools to quickly deploy mobile solutions using Java.  System z Java also provides a full set of cryptographic functions to implement secure solutions. </a:t>
            </a:r>
          </a:p>
          <a:p>
            <a:pPr>
              <a:lnSpc>
                <a:spcPct val="80000"/>
              </a:lnSpc>
            </a:pPr>
            <a:endParaRPr lang="en-US" altLang="en-US" sz="800"/>
          </a:p>
          <a:p>
            <a:pPr>
              <a:lnSpc>
                <a:spcPct val="80000"/>
              </a:lnSpc>
            </a:pPr>
            <a:r>
              <a:rPr lang="en-US" altLang="en-US" sz="800"/>
              <a:t>A key strength of Java applications is the ability to immediately benefit from the latest hardware performance improvements using the Just In-Time JIT compiler in the latest Java SDK release. </a:t>
            </a:r>
          </a:p>
          <a:p>
            <a:pPr>
              <a:lnSpc>
                <a:spcPct val="80000"/>
              </a:lnSpc>
            </a:pPr>
            <a:endParaRPr lang="en-US" altLang="en-US" sz="800"/>
          </a:p>
          <a:p>
            <a:pPr>
              <a:lnSpc>
                <a:spcPct val="80000"/>
              </a:lnSpc>
            </a:pPr>
            <a:r>
              <a:rPr lang="en-US" altLang="en-US" sz="800" b="1"/>
              <a:t>Highlights for IBM Java 8 on IBM z13</a:t>
            </a:r>
          </a:p>
          <a:p>
            <a:pPr>
              <a:lnSpc>
                <a:spcPct val="80000"/>
              </a:lnSpc>
            </a:pPr>
            <a:endParaRPr lang="en-US" altLang="en-US" sz="800"/>
          </a:p>
          <a:p>
            <a:pPr>
              <a:lnSpc>
                <a:spcPct val="80000"/>
              </a:lnSpc>
            </a:pPr>
            <a:r>
              <a:rPr lang="en-US" altLang="en-US" sz="800"/>
              <a:t>IBM z13 and IBM Java 8 are taking Java performance to new heights!  The combined benefits of IBM Java 8 and z13 features – including Single Instruction Multiple Data (SIMD) vector engine, Symmetric Multi-Threading (SMT) and improved CP Assist for Cryptographic Function (CPACF) -- are providing up-to 2X improvement in throughput-per-core for security-enabled applications and up-to 50% improvement for other generic applications.</a:t>
            </a:r>
          </a:p>
          <a:p>
            <a:pPr>
              <a:lnSpc>
                <a:spcPct val="80000"/>
              </a:lnSpc>
            </a:pPr>
            <a:endParaRPr lang="en-US" altLang="en-US" sz="800"/>
          </a:p>
          <a:p>
            <a:pPr>
              <a:lnSpc>
                <a:spcPct val="80000"/>
              </a:lnSpc>
            </a:pPr>
            <a:r>
              <a:rPr lang="en-US" altLang="en-US" sz="800"/>
              <a:t>Java 8 exploitation of System z CPACF is the default for System z9 and above on both z/OS and Linux on System z.  The Java 8 SIMD exploitation requires z13 and z/OS 2.1 with PTFs.  z13 zIIP SMT enablement also requires z/OS 2.1 with PTFs. </a:t>
            </a:r>
          </a:p>
          <a:p>
            <a:pPr>
              <a:lnSpc>
                <a:spcPct val="80000"/>
              </a:lnSpc>
            </a:pPr>
            <a:endParaRPr lang="en-US" altLang="en-US" sz="800"/>
          </a:p>
          <a:p>
            <a:pPr>
              <a:lnSpc>
                <a:spcPct val="80000"/>
              </a:lnSpc>
            </a:pPr>
            <a:endParaRPr lang="en-US" altLang="en-US" sz="800"/>
          </a:p>
        </p:txBody>
      </p:sp>
    </p:spTree>
    <p:extLst>
      <p:ext uri="{BB962C8B-B14F-4D97-AF65-F5344CB8AC3E}">
        <p14:creationId xmlns:p14="http://schemas.microsoft.com/office/powerpoint/2010/main" val="113036872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p:spPr>
        <p:txBody>
          <a:bodyPr/>
          <a:lstStyle/>
          <a:p>
            <a:r>
              <a:rPr lang="en-US" altLang="en-US" b="1" dirty="0" smtClean="0"/>
              <a:t>CPU-Intensive Benchmark</a:t>
            </a:r>
            <a:endParaRPr lang="en-US" altLang="en-US" dirty="0" smtClean="0"/>
          </a:p>
          <a:p>
            <a:endParaRPr lang="en-US" altLang="en-US" dirty="0" smtClean="0"/>
          </a:p>
          <a:p>
            <a:r>
              <a:rPr lang="en-US" altLang="en-US" dirty="0" smtClean="0"/>
              <a:t>The CPU-Intensive benchmark suite includes a range applications that exercise core Java functions such as compression, cryptography, scientific floating point computing, serialization, graphics and XML processing.   The benchmark is by-design CPU-intensive, and hence, reflects CPU and cache/memory performance.</a:t>
            </a:r>
          </a:p>
          <a:p>
            <a:endParaRPr lang="en-US" altLang="en-US" dirty="0" smtClean="0"/>
          </a:p>
          <a:p>
            <a:r>
              <a:rPr lang="en-US" altLang="en-US" dirty="0" smtClean="0"/>
              <a:t>Key observations of the CPU-Intensive suite are</a:t>
            </a:r>
          </a:p>
          <a:p>
            <a:endParaRPr lang="en-US" altLang="en-US" dirty="0" smtClean="0"/>
          </a:p>
          <a:p>
            <a:r>
              <a:rPr lang="en-US" altLang="en-US" dirty="0" smtClean="0"/>
              <a:t>1) A 61% composite improvement from IBM Java 8 and z13 was observed</a:t>
            </a:r>
          </a:p>
          <a:p>
            <a:r>
              <a:rPr lang="en-US" altLang="en-US" dirty="0" smtClean="0"/>
              <a:t> </a:t>
            </a:r>
          </a:p>
          <a:p>
            <a:r>
              <a:rPr lang="en-US" altLang="en-US" dirty="0" smtClean="0"/>
              <a:t>2) Some Java applications have more significant improvements than others</a:t>
            </a:r>
          </a:p>
          <a:p>
            <a:endParaRPr lang="en-US" altLang="en-US" dirty="0" smtClean="0"/>
          </a:p>
          <a:p>
            <a:r>
              <a:rPr lang="en-US" altLang="en-US" dirty="0" smtClean="0"/>
              <a:t>3) The cryptography suite observed a 4x improvement, a reflection of IBM Java 8 leveraging CPACF to accelerate the default Java Cryptography Engine</a:t>
            </a:r>
            <a:br>
              <a:rPr lang="en-US" altLang="en-US" dirty="0" smtClean="0"/>
            </a:br>
            <a:endParaRPr lang="en-US" altLang="en-US" dirty="0" smtClean="0"/>
          </a:p>
          <a:p>
            <a:r>
              <a:rPr lang="en-US" altLang="en-US" dirty="0" smtClean="0"/>
              <a:t>4) With the exception of MP3 Library, all other suites observed a 30%  or better improvement from IBM Java8 and z13</a:t>
            </a:r>
          </a:p>
          <a:p>
            <a:endParaRPr lang="en-US" altLang="en-US" dirty="0" smtClean="0"/>
          </a:p>
        </p:txBody>
      </p:sp>
    </p:spTree>
    <p:extLst>
      <p:ext uri="{BB962C8B-B14F-4D97-AF65-F5344CB8AC3E}">
        <p14:creationId xmlns:p14="http://schemas.microsoft.com/office/powerpoint/2010/main" val="85654982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41" name="Rectangle 2"/>
          <p:cNvSpPr>
            <a:spLocks noGrp="1" noRot="1" noChangeAspect="1" noChangeArrowheads="1" noTextEdit="1"/>
          </p:cNvSpPr>
          <p:nvPr>
            <p:ph type="sldImg"/>
          </p:nvPr>
        </p:nvSpPr>
        <p:spPr>
          <a:xfrm>
            <a:off x="334963" y="695325"/>
            <a:ext cx="6192837" cy="3484563"/>
          </a:xfrm>
          <a:ln/>
        </p:spPr>
      </p:sp>
      <p:sp>
        <p:nvSpPr>
          <p:cNvPr id="3696642" name="Rectangle 3"/>
          <p:cNvSpPr>
            <a:spLocks noGrp="1" noChangeArrowheads="1"/>
          </p:cNvSpPr>
          <p:nvPr>
            <p:ph type="body" idx="1"/>
          </p:nvPr>
        </p:nvSpPr>
        <p:spPr>
          <a:xfrm>
            <a:off x="686421" y="4417414"/>
            <a:ext cx="5485158" cy="4183192"/>
          </a:xfrm>
          <a:noFill/>
          <a:ln/>
        </p:spPr>
        <p:txBody>
          <a:bodyPr lIns="92905" tIns="46453" rIns="92905" bIns="46453"/>
          <a:lstStyle/>
          <a:p>
            <a:endParaRPr lang="en-US" altLang="en-US" smtClean="0">
              <a:latin typeface="Arial" charset="0"/>
              <a:cs typeface="Arial" charset="0"/>
            </a:endParaRPr>
          </a:p>
        </p:txBody>
      </p:sp>
    </p:spTree>
    <p:extLst>
      <p:ext uri="{BB962C8B-B14F-4D97-AF65-F5344CB8AC3E}">
        <p14:creationId xmlns:p14="http://schemas.microsoft.com/office/powerpoint/2010/main" val="17207510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7697" name="Slide Image Placeholder 1"/>
          <p:cNvSpPr>
            <a:spLocks noGrp="1" noRot="1" noChangeAspect="1"/>
          </p:cNvSpPr>
          <p:nvPr>
            <p:ph type="sldImg"/>
          </p:nvPr>
        </p:nvSpPr>
        <p:spPr>
          <a:ln/>
        </p:spPr>
      </p:sp>
      <p:sp>
        <p:nvSpPr>
          <p:cNvPr id="3357698" name="Notes Placeholder 2"/>
          <p:cNvSpPr>
            <a:spLocks noGrp="1"/>
          </p:cNvSpPr>
          <p:nvPr>
            <p:ph type="body" idx="1"/>
          </p:nvPr>
        </p:nvSpPr>
        <p:spPr>
          <a:noFill/>
          <a:ln/>
        </p:spPr>
        <p:txBody>
          <a:bodyPr/>
          <a:lstStyle/>
          <a:p>
            <a:endParaRPr lang="en-GB" smtClean="0">
              <a:latin typeface="Arial" charset="0"/>
            </a:endParaRPr>
          </a:p>
        </p:txBody>
      </p:sp>
      <p:sp>
        <p:nvSpPr>
          <p:cNvPr id="4" name="Slide Number Placeholder 3"/>
          <p:cNvSpPr>
            <a:spLocks noGrp="1"/>
          </p:cNvSpPr>
          <p:nvPr>
            <p:ph type="sldNum" sz="quarter" idx="5"/>
          </p:nvPr>
        </p:nvSpPr>
        <p:spPr/>
        <p:txBody>
          <a:bodyPr/>
          <a:lstStyle/>
          <a:p>
            <a:pPr>
              <a:defRPr/>
            </a:pPr>
            <a:fld id="{728218AF-87F7-4014-A323-B77C1E7D1924}" type="slidenum">
              <a:rPr lang="en-US" smtClean="0"/>
              <a:pPr>
                <a:defRPr/>
              </a:pPr>
              <a:t>36</a:t>
            </a:fld>
            <a:endParaRPr lang="en-US"/>
          </a:p>
        </p:txBody>
      </p:sp>
    </p:spTree>
    <p:extLst>
      <p:ext uri="{BB962C8B-B14F-4D97-AF65-F5344CB8AC3E}">
        <p14:creationId xmlns:p14="http://schemas.microsoft.com/office/powerpoint/2010/main" val="14765330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073" name="Slide Image Placeholder 1"/>
          <p:cNvSpPr>
            <a:spLocks noGrp="1" noRot="1" noChangeAspect="1"/>
          </p:cNvSpPr>
          <p:nvPr>
            <p:ph type="sldImg"/>
          </p:nvPr>
        </p:nvSpPr>
        <p:spPr>
          <a:ln/>
        </p:spPr>
      </p:sp>
      <p:sp>
        <p:nvSpPr>
          <p:cNvPr id="4099074" name="Notes Placeholder 2"/>
          <p:cNvSpPr>
            <a:spLocks noGrp="1"/>
          </p:cNvSpPr>
          <p:nvPr>
            <p:ph type="body" idx="1"/>
          </p:nvPr>
        </p:nvSpPr>
        <p:spPr>
          <a:noFill/>
          <a:ln/>
        </p:spPr>
        <p:txBody>
          <a:bodyPr/>
          <a:lstStyle/>
          <a:p>
            <a:endParaRPr lang="en-GB" smtClean="0">
              <a:latin typeface="Arial" charset="0"/>
            </a:endParaRPr>
          </a:p>
        </p:txBody>
      </p:sp>
      <p:sp>
        <p:nvSpPr>
          <p:cNvPr id="4" name="Slide Number Placeholder 3"/>
          <p:cNvSpPr>
            <a:spLocks noGrp="1"/>
          </p:cNvSpPr>
          <p:nvPr>
            <p:ph type="sldNum" sz="quarter" idx="5"/>
          </p:nvPr>
        </p:nvSpPr>
        <p:spPr/>
        <p:txBody>
          <a:bodyPr/>
          <a:lstStyle/>
          <a:p>
            <a:pPr>
              <a:defRPr/>
            </a:pPr>
            <a:fld id="{4AA3F95E-538B-4C6C-952E-65DD35F0C7BC}" type="slidenum">
              <a:rPr lang="en-US" smtClean="0"/>
              <a:pPr>
                <a:defRPr/>
              </a:pPr>
              <a:t>38</a:t>
            </a:fld>
            <a:endParaRPr lang="en-US"/>
          </a:p>
        </p:txBody>
      </p:sp>
    </p:spTree>
    <p:extLst>
      <p:ext uri="{BB962C8B-B14F-4D97-AF65-F5344CB8AC3E}">
        <p14:creationId xmlns:p14="http://schemas.microsoft.com/office/powerpoint/2010/main" val="192370734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06242" name="Rectangle 6"/>
          <p:cNvSpPr>
            <a:spLocks noGrp="1" noChangeArrowheads="1"/>
          </p:cNvSpPr>
          <p:nvPr>
            <p:ph type="sldNum" sz="quarter" idx="5"/>
          </p:nvPr>
        </p:nvSpPr>
        <p:spPr>
          <a:noFill/>
        </p:spPr>
        <p:txBody>
          <a:bodyPr/>
          <a:lstStyle/>
          <a:p>
            <a:fld id="{B5A3633B-A911-4F6C-89C1-7C6ACD5C7414}" type="slidenum">
              <a:rPr lang="en-US" smtClean="0">
                <a:solidFill>
                  <a:srgbClr val="000000"/>
                </a:solidFill>
                <a:latin typeface="Arial" charset="0"/>
                <a:cs typeface="Arial" charset="0"/>
              </a:rPr>
              <a:pPr/>
              <a:t>40</a:t>
            </a:fld>
            <a:endParaRPr lang="en-US" smtClean="0">
              <a:solidFill>
                <a:srgbClr val="000000"/>
              </a:solidFill>
              <a:latin typeface="Arial" charset="0"/>
              <a:cs typeface="Arial" charset="0"/>
            </a:endParaRPr>
          </a:p>
        </p:txBody>
      </p:sp>
      <p:sp>
        <p:nvSpPr>
          <p:cNvPr id="4106243" name="Rectangle 1"/>
          <p:cNvSpPr>
            <a:spLocks noGrp="1" noRot="1" noChangeAspect="1" noChangeArrowheads="1"/>
          </p:cNvSpPr>
          <p:nvPr>
            <p:ph type="sldImg"/>
          </p:nvPr>
        </p:nvSpPr>
        <p:spPr>
          <a:xfrm>
            <a:off x="384175" y="687388"/>
            <a:ext cx="6091238" cy="3427412"/>
          </a:xfrm>
          <a:solidFill>
            <a:srgbClr val="FFFFFF"/>
          </a:solidFill>
          <a:ln/>
        </p:spPr>
      </p:sp>
      <p:sp>
        <p:nvSpPr>
          <p:cNvPr id="4106244" name="Rectangle 2"/>
          <p:cNvSpPr>
            <a:spLocks noGrp="1" noChangeArrowheads="1"/>
          </p:cNvSpPr>
          <p:nvPr>
            <p:ph type="body" idx="1"/>
          </p:nvPr>
        </p:nvSpPr>
        <p:spPr>
          <a:xfrm>
            <a:off x="686421" y="4344025"/>
            <a:ext cx="5485158" cy="4201931"/>
          </a:xfrm>
          <a:noFill/>
          <a:ln/>
        </p:spPr>
        <p:txBody>
          <a:bodyPr wrap="none" anchor="ctr"/>
          <a:lstStyle/>
          <a:p>
            <a:endParaRPr lang="en-US" smtClean="0">
              <a:latin typeface="Arial" charset="0"/>
            </a:endParaRPr>
          </a:p>
        </p:txBody>
      </p:sp>
    </p:spTree>
    <p:extLst>
      <p:ext uri="{BB962C8B-B14F-4D97-AF65-F5344CB8AC3E}">
        <p14:creationId xmlns:p14="http://schemas.microsoft.com/office/powerpoint/2010/main" val="20235926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42</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spcBef>
                <a:spcPct val="0"/>
              </a:spcBef>
            </a:pPr>
            <a:endParaRPr lang="en-US" altLang="en-US" dirty="0" smtClean="0">
              <a:latin typeface="Times New Roman" panose="02020603050405020304" pitchFamily="18"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42</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55144497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Rot="1" noChangeAspect="1" noChangeArrowheads="1" noTextEdit="1"/>
          </p:cNvSpPr>
          <p:nvPr>
            <p:ph type="sldImg"/>
          </p:nvPr>
        </p:nvSpPr>
        <p:spPr bwMode="auto">
          <a:xfrm>
            <a:off x="395288" y="690563"/>
            <a:ext cx="6124575" cy="3446462"/>
          </a:xfrm>
          <a:noFill/>
          <a:ln>
            <a:solidFill>
              <a:srgbClr val="000000"/>
            </a:solidFill>
            <a:miter lim="800000"/>
            <a:headEnd/>
            <a:tailEnd/>
          </a:ln>
        </p:spPr>
      </p:sp>
      <p:sp>
        <p:nvSpPr>
          <p:cNvPr id="117763" name="Rectangle 3"/>
          <p:cNvSpPr>
            <a:spLocks noGrp="1" noChangeArrowheads="1"/>
          </p:cNvSpPr>
          <p:nvPr>
            <p:ph type="body" idx="1"/>
          </p:nvPr>
        </p:nvSpPr>
        <p:spPr bwMode="auto">
          <a:xfrm>
            <a:off x="691306" y="4369819"/>
            <a:ext cx="5527305" cy="4138668"/>
          </a:xfrm>
          <a:noFill/>
        </p:spPr>
        <p:txBody>
          <a:bodyPr wrap="square" lIns="89578" tIns="44789" rIns="89578" bIns="44789" numCol="1" anchor="t" anchorCtr="0" compatLnSpc="1">
            <a:prstTxWarp prst="textNoShape">
              <a:avLst/>
            </a:prstTxWarp>
          </a:bodyPr>
          <a:lstStyle/>
          <a:p>
            <a:pPr eaLnBrk="1" hangingPunct="1"/>
            <a:endParaRPr lang="en-US" altLang="en-US" smtClean="0">
              <a:ea typeface="MS PGothic" pitchFamily="34" charset="-128"/>
            </a:endParaRPr>
          </a:p>
        </p:txBody>
      </p:sp>
    </p:spTree>
    <p:extLst>
      <p:ext uri="{BB962C8B-B14F-4D97-AF65-F5344CB8AC3E}">
        <p14:creationId xmlns:p14="http://schemas.microsoft.com/office/powerpoint/2010/main" val="8179494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a:xfrm>
            <a:off x="685800" y="1143000"/>
            <a:ext cx="5486400" cy="3086100"/>
          </a:xfrm>
          <a:noFill/>
        </p:spPr>
      </p:sp>
      <p:sp>
        <p:nvSpPr>
          <p:cNvPr id="14339" name="Notes Placeholder 2"/>
          <p:cNvSpPr>
            <a:spLocks noGrp="1"/>
          </p:cNvSpPr>
          <p:nvPr>
            <p:ph type="body" idx="1"/>
          </p:nvPr>
        </p:nvSpPr>
        <p:spPr>
          <a:noFill/>
        </p:spPr>
        <p:txBody>
          <a:bodyPr/>
          <a:lstStyle/>
          <a:p>
            <a:pPr marL="109704" indent="-109704"/>
            <a:r>
              <a:rPr lang="en-US" baseline="30000" dirty="0" smtClean="0">
                <a:solidFill>
                  <a:srgbClr val="C0C0C0"/>
                </a:solidFill>
                <a:ea typeface="ＭＳ Ｐゴシック" pitchFamily="34" charset="-128"/>
              </a:rPr>
              <a:t>1</a:t>
            </a:r>
            <a:r>
              <a:rPr lang="en-US" dirty="0" smtClean="0">
                <a:solidFill>
                  <a:srgbClr val="C0C0C0"/>
                </a:solidFill>
                <a:ea typeface="ＭＳ Ｐゴシック" pitchFamily="34" charset="-128"/>
              </a:rPr>
              <a:t>    Based on ‘The Banker’, System z install base and financial records </a:t>
            </a:r>
          </a:p>
          <a:p>
            <a:pPr marL="109704" indent="-109704">
              <a:buFontTx/>
              <a:buAutoNum type="arabicPlain" startAt="2"/>
            </a:pPr>
            <a:r>
              <a:rPr lang="en-US" dirty="0" smtClean="0">
                <a:solidFill>
                  <a:srgbClr val="C0C0C0"/>
                </a:solidFill>
                <a:ea typeface="ＭＳ Ｐゴシック" pitchFamily="34" charset="-128"/>
              </a:rPr>
              <a:t>Based on IBM market development and insights documentation on top 25 ranked by Fortune 500 listing. </a:t>
            </a:r>
          </a:p>
          <a:p>
            <a:pPr marL="109704" indent="-109704">
              <a:buFontTx/>
              <a:buAutoNum type="arabicPlain" startAt="2"/>
            </a:pPr>
            <a:r>
              <a:rPr lang="en-US" dirty="0" smtClean="0">
                <a:solidFill>
                  <a:srgbClr val="C0C0C0"/>
                </a:solidFill>
                <a:ea typeface="ＭＳ Ｐゴシック" pitchFamily="34" charset="-128"/>
              </a:rPr>
              <a:t>Based on IBM market development and insights documentation on top 10 insurance companies, ranked by non-banking assets.</a:t>
            </a:r>
          </a:p>
        </p:txBody>
      </p:sp>
      <p:sp>
        <p:nvSpPr>
          <p:cNvPr id="14340" name="Slide Number Placeholder 3"/>
          <p:cNvSpPr>
            <a:spLocks noGrp="1"/>
          </p:cNvSpPr>
          <p:nvPr>
            <p:ph type="sldNum" sz="quarter" idx="5"/>
          </p:nvPr>
        </p:nvSpPr>
        <p:spPr>
          <a:noFill/>
          <a:ln>
            <a:miter lim="800000"/>
            <a:headEnd/>
            <a:tailEnd/>
          </a:ln>
        </p:spPr>
        <p:txBody>
          <a:bodyPr/>
          <a:lstStyle/>
          <a:p>
            <a:fld id="{C7414142-B75E-4D90-8DD5-6C6E3BE082F8}" type="slidenum">
              <a:rPr lang="en-US">
                <a:solidFill>
                  <a:srgbClr val="000000"/>
                </a:solidFill>
              </a:rPr>
              <a:pPr/>
              <a:t>4</a:t>
            </a:fld>
            <a:endParaRPr lang="en-US">
              <a:solidFill>
                <a:srgbClr val="000000"/>
              </a:solidFill>
            </a:endParaRPr>
          </a:p>
        </p:txBody>
      </p:sp>
    </p:spTree>
    <p:extLst>
      <p:ext uri="{BB962C8B-B14F-4D97-AF65-F5344CB8AC3E}">
        <p14:creationId xmlns:p14="http://schemas.microsoft.com/office/powerpoint/2010/main" val="10124596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900" i="1" dirty="0">
              <a:solidFill>
                <a:srgbClr val="0000FF"/>
              </a:solidFill>
              <a:latin typeface="Arial" panose="020B0604020202020204" pitchFamily="34" charset="0"/>
              <a:ea typeface="MS PGothic" pitchFamily="34" charset="-128"/>
              <a:cs typeface="Arial" panose="020B0604020202020204" pitchFamily="34" charset="0"/>
            </a:endParaRPr>
          </a:p>
        </p:txBody>
      </p:sp>
      <p:sp>
        <p:nvSpPr>
          <p:cNvPr id="4" name="Slide Number Placeholder 3"/>
          <p:cNvSpPr>
            <a:spLocks noGrp="1"/>
          </p:cNvSpPr>
          <p:nvPr>
            <p:ph type="sldNum" sz="quarter" idx="10"/>
          </p:nvPr>
        </p:nvSpPr>
        <p:spPr/>
        <p:txBody>
          <a:bodyPr/>
          <a:lstStyle/>
          <a:p>
            <a:fld id="{EC6A5D94-ECF5-4C9D-B6FE-DE8DAADB6E6A}" type="slidenum">
              <a:rPr lang="en-US" smtClean="0">
                <a:solidFill>
                  <a:srgbClr val="000000"/>
                </a:solidFill>
              </a:rPr>
              <a:pPr/>
              <a:t>44</a:t>
            </a:fld>
            <a:endParaRPr lang="en-US" dirty="0">
              <a:solidFill>
                <a:srgbClr val="000000"/>
              </a:solidFill>
            </a:endParaRPr>
          </a:p>
        </p:txBody>
      </p:sp>
    </p:spTree>
    <p:extLst>
      <p:ext uri="{BB962C8B-B14F-4D97-AF65-F5344CB8AC3E}">
        <p14:creationId xmlns:p14="http://schemas.microsoft.com/office/powerpoint/2010/main" val="190245971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46</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spcBef>
                <a:spcPct val="0"/>
              </a:spcBef>
            </a:pPr>
            <a:endParaRPr lang="en-US" altLang="en-US" dirty="0" smtClean="0">
              <a:latin typeface="Times New Roman" panose="02020603050405020304" pitchFamily="18"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46</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9735702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47919779-0032-3A47-B734-920EFD8393FA}" type="slidenum">
              <a:rPr lang="en-US" altLang="en-US" sz="1300">
                <a:solidFill>
                  <a:prstClr val="black"/>
                </a:solidFill>
              </a:rPr>
              <a:pPr>
                <a:spcBef>
                  <a:spcPct val="0"/>
                </a:spcBef>
              </a:pPr>
              <a:t>47</a:t>
            </a:fld>
            <a:endParaRPr lang="en-US" altLang="en-US" sz="1300">
              <a:solidFill>
                <a:prstClr val="black"/>
              </a:solidFill>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69021090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746945AC-5EA9-3E45-B305-8F9BB1D82130}" type="slidenum">
              <a:rPr lang="en-US" altLang="en-US" sz="1300">
                <a:solidFill>
                  <a:prstClr val="black"/>
                </a:solidFill>
              </a:rPr>
              <a:pPr>
                <a:spcBef>
                  <a:spcPct val="0"/>
                </a:spcBef>
              </a:pPr>
              <a:t>48</a:t>
            </a:fld>
            <a:endParaRPr lang="en-US" altLang="en-US" sz="1300">
              <a:solidFill>
                <a:prstClr val="black"/>
              </a:solidFill>
            </a:endParaRPr>
          </a:p>
        </p:txBody>
      </p:sp>
      <p:sp>
        <p:nvSpPr>
          <p:cNvPr id="55298" name="Rectangle 2"/>
          <p:cNvSpPr>
            <a:spLocks noGrp="1" noRot="1" noChangeAspect="1" noChangeArrowheads="1" noTextEdit="1"/>
          </p:cNvSpPr>
          <p:nvPr>
            <p:ph type="sldImg"/>
          </p:nvPr>
        </p:nvSpPr>
        <p:spPr>
          <a:ln/>
        </p:spPr>
      </p:sp>
      <p:sp>
        <p:nvSpPr>
          <p:cNvPr id="552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55070241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584852D-23F3-4042-9215-A8A8F701E029}" type="slidenum">
              <a:rPr lang="en-US" altLang="en-US" sz="1300">
                <a:solidFill>
                  <a:prstClr val="black"/>
                </a:solidFill>
              </a:rPr>
              <a:pPr>
                <a:spcBef>
                  <a:spcPct val="0"/>
                </a:spcBef>
              </a:pPr>
              <a:t>49</a:t>
            </a:fld>
            <a:endParaRPr lang="en-US" altLang="en-US" sz="1300">
              <a:solidFill>
                <a:prstClr val="black"/>
              </a:solidFill>
            </a:endParaRPr>
          </a:p>
        </p:txBody>
      </p:sp>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3010067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AFE5FC57-7184-9D41-8FDC-049907189742}" type="slidenum">
              <a:rPr lang="en-US" altLang="en-US" sz="1300">
                <a:solidFill>
                  <a:prstClr val="black"/>
                </a:solidFill>
              </a:rPr>
              <a:pPr>
                <a:spcBef>
                  <a:spcPct val="0"/>
                </a:spcBef>
              </a:pPr>
              <a:t>50</a:t>
            </a:fld>
            <a:endParaRPr lang="en-US" altLang="en-US" sz="1300">
              <a:solidFill>
                <a:prstClr val="black"/>
              </a:solidFill>
            </a:endParaRPr>
          </a:p>
        </p:txBody>
      </p:sp>
      <p:sp>
        <p:nvSpPr>
          <p:cNvPr id="59394" name="Rectangle 2"/>
          <p:cNvSpPr>
            <a:spLocks noGrp="1" noRot="1" noChangeAspect="1" noChangeArrowheads="1" noTextEdit="1"/>
          </p:cNvSpPr>
          <p:nvPr>
            <p:ph type="sldImg"/>
          </p:nvPr>
        </p:nvSpPr>
        <p:spPr>
          <a:ln/>
        </p:spPr>
      </p:sp>
      <p:sp>
        <p:nvSpPr>
          <p:cNvPr id="59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62158911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51</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73182852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323B4004-4A7A-D84F-B178-A938E8708CEF}" type="slidenum">
              <a:rPr lang="en-US" altLang="en-US" sz="1300">
                <a:solidFill>
                  <a:prstClr val="black"/>
                </a:solidFill>
              </a:rPr>
              <a:pPr>
                <a:spcBef>
                  <a:spcPct val="0"/>
                </a:spcBef>
              </a:pPr>
              <a:t>52</a:t>
            </a:fld>
            <a:endParaRPr lang="en-US" altLang="en-US" sz="1300">
              <a:solidFill>
                <a:prstClr val="black"/>
              </a:solidFill>
            </a:endParaRPr>
          </a:p>
        </p:txBody>
      </p:sp>
      <p:sp>
        <p:nvSpPr>
          <p:cNvPr id="63490" name="Rectangle 2"/>
          <p:cNvSpPr>
            <a:spLocks noGrp="1" noRot="1" noChangeAspect="1" noChangeArrowheads="1" noTextEdit="1"/>
          </p:cNvSpPr>
          <p:nvPr>
            <p:ph type="sldImg"/>
          </p:nvPr>
        </p:nvSpPr>
        <p:spPr>
          <a:ln/>
        </p:spPr>
      </p:sp>
      <p:sp>
        <p:nvSpPr>
          <p:cNvPr id="63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48775520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28F130C5-C64C-1F43-9FE5-6158564F939F}" type="slidenum">
              <a:rPr lang="en-US" altLang="en-US" sz="1300">
                <a:solidFill>
                  <a:prstClr val="black"/>
                </a:solidFill>
              </a:rPr>
              <a:pPr>
                <a:spcBef>
                  <a:spcPct val="0"/>
                </a:spcBef>
              </a:pPr>
              <a:t>53</a:t>
            </a:fld>
            <a:endParaRPr lang="en-US" altLang="en-US" sz="1300">
              <a:solidFill>
                <a:prstClr val="black"/>
              </a:solidFill>
            </a:endParaRPr>
          </a:p>
        </p:txBody>
      </p:sp>
      <p:sp>
        <p:nvSpPr>
          <p:cNvPr id="65538" name="Rectangle 2"/>
          <p:cNvSpPr>
            <a:spLocks noGrp="1" noRot="1" noChangeAspect="1" noChangeArrowheads="1" noTextEdit="1"/>
          </p:cNvSpPr>
          <p:nvPr>
            <p:ph type="sldImg"/>
          </p:nvPr>
        </p:nvSpPr>
        <p:spPr>
          <a:ln/>
        </p:spPr>
      </p:sp>
      <p:sp>
        <p:nvSpPr>
          <p:cNvPr id="65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8058661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54</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spcBef>
                <a:spcPct val="0"/>
              </a:spcBef>
            </a:pPr>
            <a:endParaRPr lang="en-US" altLang="en-US" dirty="0" smtClean="0">
              <a:latin typeface="Times New Roman" panose="02020603050405020304" pitchFamily="18"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54</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8985254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US" sz="1200" dirty="0" smtClean="0"/>
              <a:t>It is clear that the usage is going to grow and we have seen from the customers we work with that there is an increasing desire to increase the use of Linux especially for mission critical business applications and for deploying the next generation of customer facing applications. Running these types of workloads brings new requirements that  need to be addressed and a critical element will be the infrastructure on which Linux is deployed. </a:t>
            </a:r>
          </a:p>
          <a:p>
            <a:pPr marL="0" marR="0" lvl="1" indent="0" algn="l" defTabSz="914400" rtl="0" eaLnBrk="1" fontAlgn="auto" latinLnBrk="0" hangingPunct="1">
              <a:lnSpc>
                <a:spcPct val="100000"/>
              </a:lnSpc>
              <a:spcBef>
                <a:spcPts val="0"/>
              </a:spcBef>
              <a:spcAft>
                <a:spcPts val="0"/>
              </a:spcAft>
              <a:buClrTx/>
              <a:buSzTx/>
              <a:buFontTx/>
              <a:buNone/>
              <a:tabLst/>
              <a:defRPr/>
            </a:pPr>
            <a:endParaRPr lang="en-US" sz="1200" dirty="0" smtClean="0"/>
          </a:p>
          <a:p>
            <a:pPr marL="0" marR="0" lvl="1" indent="0" algn="l" defTabSz="914400" rtl="0" eaLnBrk="1" fontAlgn="auto" latinLnBrk="0" hangingPunct="1">
              <a:lnSpc>
                <a:spcPct val="100000"/>
              </a:lnSpc>
              <a:spcBef>
                <a:spcPts val="0"/>
              </a:spcBef>
              <a:spcAft>
                <a:spcPts val="0"/>
              </a:spcAft>
              <a:buClrTx/>
              <a:buSzTx/>
              <a:buFontTx/>
              <a:buNone/>
              <a:tabLst/>
              <a:defRPr/>
            </a:pPr>
            <a:r>
              <a:rPr lang="en-US" sz="1200" dirty="0" smtClean="0"/>
              <a:t>Today we are here with you to announce a new set of infrastructure and solution offerings from IBM for Linux deployment.</a:t>
            </a:r>
            <a:r>
              <a:rPr lang="en-US" sz="1200" baseline="0" dirty="0" smtClean="0"/>
              <a:t> </a:t>
            </a:r>
            <a:endParaRPr lang="en-US" sz="1200" dirty="0" smtClean="0"/>
          </a:p>
          <a:p>
            <a:endParaRPr lang="en-US"/>
          </a:p>
        </p:txBody>
      </p:sp>
      <p:sp>
        <p:nvSpPr>
          <p:cNvPr id="4" name="Slide Number Placeholder 3"/>
          <p:cNvSpPr>
            <a:spLocks noGrp="1"/>
          </p:cNvSpPr>
          <p:nvPr>
            <p:ph type="sldNum" sz="quarter" idx="10"/>
          </p:nvPr>
        </p:nvSpPr>
        <p:spPr/>
        <p:txBody>
          <a:bodyPr/>
          <a:lstStyle/>
          <a:p>
            <a:fld id="{00499BD8-D45E-DD4B-9CAB-A42BDDCEE75D}" type="slidenum">
              <a:rPr/>
              <a:pPr/>
              <a:t>5</a:t>
            </a:fld>
            <a:endParaRPr lang="en-US"/>
          </a:p>
        </p:txBody>
      </p:sp>
    </p:spTree>
    <p:extLst>
      <p:ext uri="{BB962C8B-B14F-4D97-AF65-F5344CB8AC3E}">
        <p14:creationId xmlns:p14="http://schemas.microsoft.com/office/powerpoint/2010/main" val="187643939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55</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16614966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56</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167049290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57</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134353275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58</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92705633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59</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84910813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60</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137140993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Rot="1" noChangeAspect="1" noTextEdit="1"/>
          </p:cNvSpPr>
          <p:nvPr>
            <p:ph type="sldImg"/>
          </p:nvPr>
        </p:nvSpPr>
        <p:spPr>
          <a:ln/>
        </p:spPr>
      </p:sp>
      <p:sp>
        <p:nvSpPr>
          <p:cNvPr id="11267" name="Rectangle 3"/>
          <p:cNvSpPr>
            <a:spLocks noGrp="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fontScale="55000" lnSpcReduction="20000"/>
          </a:bodyPr>
          <a:lstStyle/>
          <a:p>
            <a:pPr marL="685800" lvl="1" indent="-228600" eaLnBrk="1" hangingPunct="1">
              <a:lnSpc>
                <a:spcPct val="90000"/>
              </a:lnSpc>
              <a:spcBef>
                <a:spcPct val="0"/>
              </a:spcBef>
              <a:spcAft>
                <a:spcPct val="20000"/>
              </a:spcAft>
            </a:pPr>
            <a:r>
              <a:rPr lang="en-US" sz="1400" i="1" dirty="0" smtClean="0"/>
              <a:t>DPM: dynamic z Systems hardware and virtual infrastructure management including integrated dynamic I/O management with general virtualization knowledge while requiring minimal mainframe knowledge</a:t>
            </a:r>
            <a:endParaRPr lang="en-US" altLang="ja-JP" sz="1400" dirty="0" smtClean="0">
              <a:solidFill>
                <a:srgbClr val="000000"/>
              </a:solidFill>
              <a:latin typeface="Arial" panose="020B0604020202020204" pitchFamily="34" charset="0"/>
            </a:endParaRPr>
          </a:p>
          <a:p>
            <a:pPr marL="685800" lvl="1" indent="-228600" eaLnBrk="1" hangingPunct="1">
              <a:lnSpc>
                <a:spcPct val="90000"/>
              </a:lnSpc>
              <a:spcBef>
                <a:spcPct val="0"/>
              </a:spcBef>
              <a:spcAft>
                <a:spcPct val="20000"/>
              </a:spcAft>
            </a:pPr>
            <a:endParaRPr lang="en-US" altLang="ja-JP" sz="1400" dirty="0" smtClean="0">
              <a:solidFill>
                <a:srgbClr val="000000"/>
              </a:solidFill>
              <a:latin typeface="Arial" panose="020B0604020202020204" pitchFamily="34" charset="0"/>
            </a:endParaRPr>
          </a:p>
          <a:p>
            <a:pPr marL="685800" lvl="1" indent="-228600" eaLnBrk="1" hangingPunct="1">
              <a:lnSpc>
                <a:spcPct val="90000"/>
              </a:lnSpc>
              <a:spcBef>
                <a:spcPct val="0"/>
              </a:spcBef>
              <a:spcAft>
                <a:spcPct val="20000"/>
              </a:spcAft>
            </a:pPr>
            <a:endParaRPr lang="en-US" altLang="ja-JP" sz="1400" dirty="0" smtClean="0">
              <a:solidFill>
                <a:srgbClr val="000000"/>
              </a:solidFill>
              <a:latin typeface="Arial" panose="020B0604020202020204" pitchFamily="34" charset="0"/>
            </a:endParaRPr>
          </a:p>
          <a:p>
            <a:pPr marL="236538" indent="-236538" eaLnBrk="1" hangingPunct="1">
              <a:lnSpc>
                <a:spcPct val="90000"/>
              </a:lnSpc>
              <a:spcBef>
                <a:spcPct val="5000"/>
              </a:spcBef>
              <a:spcAft>
                <a:spcPct val="5000"/>
              </a:spcAft>
              <a:buClr>
                <a:srgbClr val="EA7C1E"/>
              </a:buClr>
              <a:buFontTx/>
              <a:buChar char="•"/>
            </a:pPr>
            <a:r>
              <a:rPr lang="en-US" altLang="en-US" sz="1600" i="1" dirty="0" smtClean="0">
                <a:solidFill>
                  <a:srgbClr val="000000"/>
                </a:solidFill>
                <a:latin typeface="HelvNeue Light for IBM" charset="0"/>
                <a:cs typeface="Arial" panose="020B0604020202020204" pitchFamily="34" charset="0"/>
              </a:rPr>
              <a:t>A new team in z Systems Software with the following mission:  </a:t>
            </a:r>
          </a:p>
          <a:p>
            <a:pPr marL="685800" lvl="1" indent="-228600" eaLnBrk="1" hangingPunct="1">
              <a:lnSpc>
                <a:spcPct val="90000"/>
              </a:lnSpc>
              <a:spcBef>
                <a:spcPct val="5000"/>
              </a:spcBef>
              <a:spcAft>
                <a:spcPct val="5000"/>
              </a:spcAft>
              <a:buClr>
                <a:srgbClr val="EA7C1E"/>
              </a:buClr>
              <a:buFont typeface="Arial" panose="020B0604020202020204" pitchFamily="34" charset="0"/>
              <a:buChar char="–"/>
            </a:pPr>
            <a:r>
              <a:rPr lang="en-US" altLang="en-US" sz="1600" i="1" dirty="0" smtClean="0">
                <a:solidFill>
                  <a:srgbClr val="000000"/>
                </a:solidFill>
                <a:latin typeface="HelvNeue Light for IBM" charset="0"/>
                <a:cs typeface="Arial" panose="020B0604020202020204" pitchFamily="34" charset="0"/>
              </a:rPr>
              <a:t>Create a rich open-source ecosystem to enable </a:t>
            </a:r>
            <a:r>
              <a:rPr lang="en-US" altLang="en-US" sz="1600" i="1" dirty="0" err="1" smtClean="0">
                <a:solidFill>
                  <a:srgbClr val="000000"/>
                </a:solidFill>
                <a:latin typeface="HelvNeue Light for IBM" charset="0"/>
                <a:cs typeface="Arial" panose="020B0604020202020204" pitchFamily="34" charset="0"/>
              </a:rPr>
              <a:t>LinuxONE</a:t>
            </a:r>
            <a:r>
              <a:rPr lang="en-US" altLang="en-US" sz="1600" i="1" dirty="0" smtClean="0">
                <a:solidFill>
                  <a:srgbClr val="000000"/>
                </a:solidFill>
                <a:latin typeface="HelvNeue Light for IBM" charset="0"/>
                <a:cs typeface="Arial" panose="020B0604020202020204" pitchFamily="34" charset="0"/>
              </a:rPr>
              <a:t> and IBM z Systems as a target platform for new application deployment.</a:t>
            </a:r>
          </a:p>
          <a:p>
            <a:pPr marL="685800" lvl="1" indent="-228600" eaLnBrk="1" hangingPunct="1">
              <a:lnSpc>
                <a:spcPct val="90000"/>
              </a:lnSpc>
              <a:spcBef>
                <a:spcPct val="5000"/>
              </a:spcBef>
              <a:spcAft>
                <a:spcPct val="5000"/>
              </a:spcAft>
              <a:buClr>
                <a:srgbClr val="EA7C1E"/>
              </a:buClr>
              <a:buFont typeface="Arial" panose="020B0604020202020204" pitchFamily="34" charset="0"/>
              <a:buChar char="–"/>
            </a:pPr>
            <a:r>
              <a:rPr lang="en-US" altLang="en-US" sz="1600" i="1" dirty="0" smtClean="0">
                <a:solidFill>
                  <a:srgbClr val="000000"/>
                </a:solidFill>
                <a:latin typeface="HelvNeue Light for IBM" charset="0"/>
                <a:cs typeface="Arial" panose="020B0604020202020204" pitchFamily="34" charset="0"/>
              </a:rPr>
              <a:t>Scope: Open Source Foundational Technologies for </a:t>
            </a:r>
            <a:r>
              <a:rPr lang="en-US" altLang="en-US" sz="1600" i="1" dirty="0" err="1" smtClean="0">
                <a:solidFill>
                  <a:srgbClr val="000000"/>
                </a:solidFill>
                <a:latin typeface="HelvNeue Light for IBM" charset="0"/>
                <a:cs typeface="Arial" panose="020B0604020202020204" pitchFamily="34" charset="0"/>
              </a:rPr>
              <a:t>LinuxONE</a:t>
            </a:r>
            <a:r>
              <a:rPr lang="en-US" altLang="en-US" sz="1600" i="1" dirty="0" smtClean="0">
                <a:solidFill>
                  <a:srgbClr val="000000"/>
                </a:solidFill>
                <a:latin typeface="HelvNeue Light for IBM" charset="0"/>
                <a:cs typeface="Arial" panose="020B0604020202020204" pitchFamily="34" charset="0"/>
              </a:rPr>
              <a:t> and IBM z Systems</a:t>
            </a:r>
            <a:endParaRPr lang="en-US" altLang="en-US" sz="1600" dirty="0" smtClean="0">
              <a:solidFill>
                <a:srgbClr val="000000"/>
              </a:solidFill>
              <a:latin typeface="HelvNeue Light for IBM" charset="0"/>
              <a:cs typeface="Arial" panose="020B0604020202020204" pitchFamily="34" charset="0"/>
            </a:endParaRPr>
          </a:p>
          <a:p>
            <a:pPr marL="685800" lvl="1" indent="-228600" eaLnBrk="1" hangingPunct="1">
              <a:lnSpc>
                <a:spcPct val="90000"/>
              </a:lnSpc>
              <a:spcBef>
                <a:spcPct val="0"/>
              </a:spcBef>
              <a:spcAft>
                <a:spcPct val="20000"/>
              </a:spcAft>
            </a:pPr>
            <a:endParaRPr lang="en-US" altLang="ja-JP" sz="1400" dirty="0" smtClean="0">
              <a:solidFill>
                <a:srgbClr val="000000"/>
              </a:solidFill>
              <a:latin typeface="Arial" panose="020B0604020202020204" pitchFamily="34" charset="0"/>
            </a:endParaRPr>
          </a:p>
          <a:p>
            <a:pPr marL="685800" lvl="1" indent="-228600" eaLnBrk="1" hangingPunct="1">
              <a:lnSpc>
                <a:spcPct val="90000"/>
              </a:lnSpc>
              <a:spcBef>
                <a:spcPct val="0"/>
              </a:spcBef>
              <a:spcAft>
                <a:spcPct val="20000"/>
              </a:spcAft>
            </a:pPr>
            <a:r>
              <a:rPr lang="en-US" altLang="ja-JP" sz="1400" dirty="0" smtClean="0">
                <a:solidFill>
                  <a:srgbClr val="000000"/>
                </a:solidFill>
                <a:latin typeface="Arial" panose="020B0604020202020204" pitchFamily="34" charset="0"/>
              </a:rPr>
              <a:t>--------------------------------------------------------------------------------------------</a:t>
            </a:r>
          </a:p>
          <a:p>
            <a:pPr marL="685800" lvl="1" indent="-228600" eaLnBrk="1" hangingPunct="1">
              <a:lnSpc>
                <a:spcPct val="90000"/>
              </a:lnSpc>
              <a:spcBef>
                <a:spcPct val="0"/>
              </a:spcBef>
              <a:spcAft>
                <a:spcPct val="20000"/>
              </a:spcAft>
            </a:pPr>
            <a:endParaRPr lang="en-US" altLang="ja-JP" sz="1400" dirty="0" smtClean="0">
              <a:solidFill>
                <a:srgbClr val="000000"/>
              </a:solidFill>
              <a:latin typeface="Arial" panose="020B0604020202020204" pitchFamily="34" charset="0"/>
            </a:endParaRPr>
          </a:p>
          <a:p>
            <a:pPr marL="685800" lvl="1" indent="-228600" eaLnBrk="1" hangingPunct="1">
              <a:lnSpc>
                <a:spcPct val="90000"/>
              </a:lnSpc>
              <a:spcBef>
                <a:spcPct val="0"/>
              </a:spcBef>
              <a:spcAft>
                <a:spcPct val="20000"/>
              </a:spcAft>
            </a:pPr>
            <a:r>
              <a:rPr lang="en-US" altLang="ja-JP" sz="1400" dirty="0" smtClean="0">
                <a:solidFill>
                  <a:srgbClr val="000000"/>
                </a:solidFill>
                <a:latin typeface="Arial" panose="020B0604020202020204" pitchFamily="34" charset="0"/>
              </a:rPr>
              <a:t>Initially staffed with deep compiler expertise that can drive </a:t>
            </a:r>
            <a:r>
              <a:rPr lang="en-US" altLang="ja-JP" sz="1400" i="1" u="sng" dirty="0" smtClean="0">
                <a:solidFill>
                  <a:srgbClr val="000000"/>
                </a:solidFill>
                <a:latin typeface="Arial" panose="020B0604020202020204" pitchFamily="34" charset="0"/>
              </a:rPr>
              <a:t>development languages &amp; run time environments, </a:t>
            </a:r>
            <a:r>
              <a:rPr lang="en-US" altLang="ja-JP" sz="1400" dirty="0" smtClean="0">
                <a:solidFill>
                  <a:srgbClr val="000000"/>
                </a:solidFill>
                <a:latin typeface="Arial" panose="020B0604020202020204" pitchFamily="34" charset="0"/>
              </a:rPr>
              <a:t>continuous staffing for </a:t>
            </a:r>
            <a:r>
              <a:rPr lang="en-US" altLang="ja-JP" sz="1400" i="1" u="sng" dirty="0" smtClean="0">
                <a:solidFill>
                  <a:srgbClr val="000000"/>
                </a:solidFill>
                <a:latin typeface="Arial" panose="020B0604020202020204" pitchFamily="34" charset="0"/>
              </a:rPr>
              <a:t>databases &amp; cloud infrastructure </a:t>
            </a:r>
            <a:r>
              <a:rPr lang="en-US" altLang="ja-JP" sz="1400" dirty="0" smtClean="0">
                <a:solidFill>
                  <a:srgbClr val="000000"/>
                </a:solidFill>
                <a:latin typeface="Arial" panose="020B0604020202020204" pitchFamily="34" charset="0"/>
              </a:rPr>
              <a:t>technologies</a:t>
            </a:r>
            <a:endParaRPr lang="en-US" altLang="en-US" sz="1400" dirty="0" smtClean="0">
              <a:latin typeface="Arial" panose="020B0604020202020204" pitchFamily="34" charset="0"/>
              <a:ea typeface="ヒラギノ角ゴ Pro W3" charset="-128"/>
            </a:endParaRPr>
          </a:p>
          <a:p>
            <a:pPr marL="685800" lvl="1" indent="-228600" eaLnBrk="1" hangingPunct="1">
              <a:lnSpc>
                <a:spcPct val="90000"/>
              </a:lnSpc>
              <a:spcBef>
                <a:spcPct val="0"/>
              </a:spcBef>
              <a:spcAft>
                <a:spcPct val="20000"/>
              </a:spcAft>
            </a:pPr>
            <a:r>
              <a:rPr lang="en-US" altLang="en-US" sz="1400" i="1" dirty="0" smtClean="0">
                <a:latin typeface="Arial" panose="020B0604020202020204" pitchFamily="34" charset="0"/>
                <a:ea typeface="ヒラギノ角ゴ Pro W3" charset="-128"/>
              </a:rPr>
              <a:t>Responsibilities:</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Port and Test </a:t>
            </a:r>
            <a:r>
              <a:rPr lang="en-US" altLang="en-US" u="sng" dirty="0" smtClean="0">
                <a:latin typeface="Arial" panose="020B0604020202020204" pitchFamily="34" charset="0"/>
                <a:ea typeface="ヒラギノ角ゴ Pro W3" charset="-128"/>
              </a:rPr>
              <a:t>prioritized</a:t>
            </a:r>
            <a:r>
              <a:rPr lang="en-US" altLang="en-US" dirty="0" smtClean="0">
                <a:latin typeface="Arial" panose="020B0604020202020204" pitchFamily="34" charset="0"/>
                <a:ea typeface="ヒラギノ角ゴ Pro W3" charset="-128"/>
              </a:rPr>
              <a:t> list of assets across 3 major categories</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Work with relevant communities to contribute System z changes back into the open source project</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Develop a Go-To-Market strategy for distribution of binaries </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Partner with key ISVs for ISV Enterprise editions of the product</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Engagement with customers to understand new technologies to investigate</a:t>
            </a:r>
            <a:endParaRPr lang="en-US" dirty="0" smtClean="0">
              <a:latin typeface="Arial" panose="020B0604020202020204" pitchFamily="34" charset="0"/>
              <a:ea typeface="ヒラギノ角ゴ Pro W3" charset="-128"/>
            </a:endParaRP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Manage additional work packages with extended teams</a:t>
            </a:r>
          </a:p>
          <a:p>
            <a:pPr marL="685800" lvl="1" indent="-228600" eaLnBrk="1" hangingPunct="1">
              <a:lnSpc>
                <a:spcPct val="90000"/>
              </a:lnSpc>
              <a:spcBef>
                <a:spcPct val="0"/>
              </a:spcBef>
              <a:spcAft>
                <a:spcPct val="20000"/>
              </a:spcAft>
            </a:pPr>
            <a:endParaRPr lang="en-US" altLang="en-US" sz="500" dirty="0" smtClean="0">
              <a:latin typeface="Arial" panose="020B0604020202020204" pitchFamily="34" charset="0"/>
              <a:ea typeface="ヒラギノ角ゴ Pro W3" charset="-128"/>
            </a:endParaRPr>
          </a:p>
          <a:p>
            <a:pPr marL="685800" lvl="1" indent="-228600" eaLnBrk="1" hangingPunct="1">
              <a:lnSpc>
                <a:spcPct val="90000"/>
              </a:lnSpc>
              <a:spcBef>
                <a:spcPct val="0"/>
              </a:spcBef>
              <a:spcAft>
                <a:spcPct val="20000"/>
              </a:spcAft>
            </a:pPr>
            <a:r>
              <a:rPr lang="en-US" altLang="en-US" sz="1400" dirty="0" smtClean="0">
                <a:latin typeface="Arial" panose="020B0604020202020204" pitchFamily="34" charset="0"/>
                <a:ea typeface="ヒラギノ角ゴ Pro W3" charset="-128"/>
              </a:rPr>
              <a:t>Discussions underway with several ISVs to enable support services</a:t>
            </a:r>
          </a:p>
          <a:p>
            <a:pPr marL="236538" indent="-236538" eaLnBrk="1" hangingPunct="1">
              <a:lnSpc>
                <a:spcPct val="90000"/>
              </a:lnSpc>
              <a:spcBef>
                <a:spcPct val="0"/>
              </a:spcBef>
            </a:pPr>
            <a:endParaRPr lang="en-US" sz="900" dirty="0" smtClean="0">
              <a:latin typeface="Arial" panose="020B0604020202020204" pitchFamily="34" charset="0"/>
              <a:ea typeface="ヒラギノ角ゴ Pro W3" charset="-128"/>
            </a:endParaRPr>
          </a:p>
          <a:p>
            <a:pPr marL="236538" indent="-236538" eaLnBrk="1" hangingPunct="1">
              <a:lnSpc>
                <a:spcPct val="90000"/>
              </a:lnSpc>
              <a:spcBef>
                <a:spcPct val="0"/>
              </a:spcBef>
            </a:pPr>
            <a:r>
              <a:rPr lang="en-US" sz="900" dirty="0" smtClean="0">
                <a:latin typeface="Arial" panose="020B0604020202020204" pitchFamily="34" charset="0"/>
                <a:ea typeface="ヒラギノ角ゴ Pro W3" charset="-128"/>
              </a:rPr>
              <a:t>GNU </a:t>
            </a:r>
            <a:r>
              <a:rPr lang="en-US" sz="900" dirty="0" err="1" smtClean="0">
                <a:latin typeface="Arial" panose="020B0604020202020204" pitchFamily="34" charset="0"/>
                <a:ea typeface="ヒラギノ角ゴ Pro W3" charset="-128"/>
              </a:rPr>
              <a:t>toolchain</a:t>
            </a:r>
            <a:r>
              <a:rPr lang="en-US" sz="900" dirty="0" smtClean="0">
                <a:latin typeface="Arial" panose="020B0604020202020204" pitchFamily="34" charset="0"/>
                <a:ea typeface="ヒラギノ角ゴ Pro W3" charset="-128"/>
              </a:rPr>
              <a:t> is a broad collection of programming tools produced by the GNU Project. These tools form a </a:t>
            </a:r>
            <a:r>
              <a:rPr lang="en-US" sz="900" dirty="0" err="1" smtClean="0">
                <a:latin typeface="Arial" panose="020B0604020202020204" pitchFamily="34" charset="0"/>
                <a:ea typeface="ヒラギノ角ゴ Pro W3" charset="-128"/>
              </a:rPr>
              <a:t>toolchain</a:t>
            </a:r>
            <a:r>
              <a:rPr lang="en-US" sz="900" dirty="0" smtClean="0">
                <a:latin typeface="Arial" panose="020B0604020202020204" pitchFamily="34" charset="0"/>
                <a:ea typeface="ヒラギノ角ゴ Pro W3" charset="-128"/>
              </a:rPr>
              <a:t> (a suite of tools used in a serial manner) used for developing software applications and operating systems</a:t>
            </a:r>
          </a:p>
          <a:p>
            <a:pPr marL="236538" indent="-236538" eaLnBrk="1" hangingPunct="1">
              <a:lnSpc>
                <a:spcPct val="90000"/>
              </a:lnSpc>
              <a:spcBef>
                <a:spcPct val="0"/>
              </a:spcBef>
            </a:pPr>
            <a:endParaRPr lang="en-US" sz="900" dirty="0" smtClean="0">
              <a:latin typeface="Arial" panose="020B0604020202020204" pitchFamily="34" charset="0"/>
              <a:ea typeface="ヒラギノ角ゴ Pro W3" charset="-128"/>
            </a:endParaRPr>
          </a:p>
          <a:p>
            <a:pPr marL="236538" indent="-236538" eaLnBrk="1" hangingPunct="1">
              <a:lnSpc>
                <a:spcPct val="70000"/>
              </a:lnSpc>
              <a:spcBef>
                <a:spcPct val="20000"/>
              </a:spcBef>
              <a:spcAft>
                <a:spcPct val="20000"/>
              </a:spcAft>
              <a:buClr>
                <a:srgbClr val="000000"/>
              </a:buClr>
            </a:pPr>
            <a:r>
              <a:rPr lang="en-US" altLang="en-US" sz="900" dirty="0" smtClean="0">
                <a:solidFill>
                  <a:srgbClr val="000000"/>
                </a:solidFill>
                <a:latin typeface="HelvNeue Light for IBM" charset="0"/>
              </a:rPr>
              <a:t>Providing external HW access for developers through Syracuse &amp; Marist University</a:t>
            </a:r>
          </a:p>
          <a:p>
            <a:pPr marL="236538" indent="-236538" eaLnBrk="1" hangingPunct="1">
              <a:lnSpc>
                <a:spcPct val="70000"/>
              </a:lnSpc>
              <a:spcBef>
                <a:spcPct val="20000"/>
              </a:spcBef>
              <a:spcAft>
                <a:spcPct val="20000"/>
              </a:spcAft>
              <a:buClr>
                <a:srgbClr val="000000"/>
              </a:buClr>
            </a:pPr>
            <a:r>
              <a:rPr lang="en-US" altLang="en-US" sz="900" dirty="0" smtClean="0">
                <a:solidFill>
                  <a:srgbClr val="000000"/>
                </a:solidFill>
                <a:latin typeface="HelvNeue Light for IBM" charset="0"/>
              </a:rPr>
              <a:t>Participating in </a:t>
            </a:r>
            <a:r>
              <a:rPr lang="en-US" altLang="en-US" sz="900" dirty="0" err="1" smtClean="0">
                <a:solidFill>
                  <a:srgbClr val="000000"/>
                </a:solidFill>
                <a:latin typeface="HelvNeue Light for IBM" charset="0"/>
              </a:rPr>
              <a:t>Bountysource.com</a:t>
            </a:r>
            <a:r>
              <a:rPr lang="en-US" altLang="en-US" sz="900" dirty="0" smtClean="0">
                <a:solidFill>
                  <a:srgbClr val="000000"/>
                </a:solidFill>
                <a:latin typeface="HelvNeue Light for IBM" charset="0"/>
              </a:rPr>
              <a:t> to provide bounties for specific open source packages, building tool chains, bug fixes or performance enhancements</a:t>
            </a:r>
          </a:p>
          <a:p>
            <a:pPr marL="236538" indent="-236538" eaLnBrk="1" hangingPunct="1">
              <a:lnSpc>
                <a:spcPct val="90000"/>
              </a:lnSpc>
              <a:spcBef>
                <a:spcPct val="0"/>
              </a:spcBef>
            </a:pPr>
            <a:endParaRPr lang="en-US" sz="900" dirty="0" smtClean="0">
              <a:latin typeface="Arial" panose="020B0604020202020204" pitchFamily="34" charset="0"/>
              <a:ea typeface="ヒラギノ角ゴ Pro W3" charset="-128"/>
            </a:endParaRPr>
          </a:p>
          <a:p>
            <a:pPr marL="236538" indent="-236538" eaLnBrk="1" hangingPunct="1">
              <a:lnSpc>
                <a:spcPct val="90000"/>
              </a:lnSpc>
            </a:pPr>
            <a:r>
              <a:rPr lang="en-US" i="1" dirty="0" smtClean="0"/>
              <a:t>Ubuntu:  With 70+% usage in public clouds, </a:t>
            </a:r>
            <a:r>
              <a:rPr lang="en-US" i="1" dirty="0" err="1" smtClean="0"/>
              <a:t>docker</a:t>
            </a:r>
            <a:r>
              <a:rPr lang="en-US" i="1" dirty="0" smtClean="0"/>
              <a:t>, scale out workloads and large </a:t>
            </a:r>
            <a:r>
              <a:rPr lang="en-US" i="1" dirty="0" err="1" smtClean="0"/>
              <a:t>Openstack</a:t>
            </a:r>
            <a:r>
              <a:rPr lang="en-US" i="1" dirty="0" smtClean="0"/>
              <a:t> deployments Ubuntu is the choice for the next generation.</a:t>
            </a:r>
            <a:br>
              <a:rPr lang="en-US" i="1" dirty="0" smtClean="0"/>
            </a:br>
            <a:r>
              <a:rPr lang="en-US" i="1" dirty="0" smtClean="0"/>
              <a:t/>
            </a:r>
            <a:br>
              <a:rPr lang="en-US" i="1" dirty="0" smtClean="0"/>
            </a:br>
            <a:r>
              <a:rPr lang="en-US" i="1" dirty="0" smtClean="0"/>
              <a:t>The future is changing. Most of the interesting new workloads are big distributed systems - many pieces of complex software that need to be set up and configured across many different hosts. They are much more complex than traditional software and skills to do this are very rare.</a:t>
            </a:r>
            <a:br>
              <a:rPr lang="en-US" i="1" dirty="0" smtClean="0"/>
            </a:br>
            <a:r>
              <a:rPr lang="en-US" i="1" dirty="0" smtClean="0"/>
              <a:t/>
            </a:r>
            <a:br>
              <a:rPr lang="en-US" i="1" dirty="0" smtClean="0"/>
            </a:br>
            <a:r>
              <a:rPr lang="en-US" i="1" dirty="0" smtClean="0"/>
              <a:t>With Cloud you can have virtual hardware up in minutes. This casts a harsh spotlight on the days / weeks it takes to simply deploy the latest scale-out software.</a:t>
            </a:r>
            <a:br>
              <a:rPr lang="en-US" i="1" dirty="0" smtClean="0"/>
            </a:br>
            <a:r>
              <a:rPr lang="en-US" i="1" dirty="0" smtClean="0"/>
              <a:t/>
            </a:r>
            <a:br>
              <a:rPr lang="en-US" i="1" dirty="0" smtClean="0"/>
            </a:br>
            <a:r>
              <a:rPr lang="en-US" i="1" dirty="0" smtClean="0"/>
              <a:t>Many companies, such as Time Warner, Bloomberg, Deutsche Telekom, Walmart, Netflix, </a:t>
            </a:r>
            <a:r>
              <a:rPr lang="en-US" i="1" dirty="0" err="1" smtClean="0"/>
              <a:t>Uber</a:t>
            </a:r>
            <a:r>
              <a:rPr lang="en-US" i="1" dirty="0" smtClean="0"/>
              <a:t>, Instagram, Wikipedia and over 65% of all major </a:t>
            </a:r>
            <a:r>
              <a:rPr lang="en-US" i="1" dirty="0" err="1" smtClean="0"/>
              <a:t>Openstack</a:t>
            </a:r>
            <a:r>
              <a:rPr lang="en-US" i="1" dirty="0" smtClean="0"/>
              <a:t> clouds and 70% of public clouds run on Ubuntu. They know that they have to think about compute infrastructure and tooling differently as they building new systems and workloads on their Datacenter 2.0 infrastructure. It is critical to move towards Google type operational efficiency, agility and productivity. Ubuntu on IBM is the answer.</a:t>
            </a:r>
            <a:endParaRPr lang="en-US" dirty="0" smtClean="0">
              <a:latin typeface="Arial" panose="020B0604020202020204" pitchFamily="34" charset="0"/>
              <a:ea typeface="ヒラギノ角ゴ Pro W3" charset="-128"/>
            </a:endParaRPr>
          </a:p>
        </p:txBody>
      </p:sp>
    </p:spTree>
    <p:extLst>
      <p:ext uri="{BB962C8B-B14F-4D97-AF65-F5344CB8AC3E}">
        <p14:creationId xmlns:p14="http://schemas.microsoft.com/office/powerpoint/2010/main" val="62918405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62</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2501379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63</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53337674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64</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5348675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6</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r>
              <a:rPr lang="en-US" altLang="en-US" smtClean="0">
                <a:latin typeface="Arial" panose="020B0604020202020204" pitchFamily="34" charset="0"/>
                <a:cs typeface="Arial" panose="020B0604020202020204" pitchFamily="34" charset="0"/>
              </a:rPr>
              <a:t>Business models under constant</a:t>
            </a:r>
            <a:r>
              <a:rPr lang="en-US" altLang="en-US" smtClean="0">
                <a:solidFill>
                  <a:schemeClr val="folHlink"/>
                </a:solidFill>
                <a:latin typeface="Arial" panose="020B0604020202020204" pitchFamily="34" charset="0"/>
                <a:cs typeface="Arial" panose="020B0604020202020204" pitchFamily="34" charset="0"/>
              </a:rPr>
              <a:t> </a:t>
            </a:r>
            <a:r>
              <a:rPr lang="en-US" altLang="en-US" smtClean="0">
                <a:latin typeface="Arial" panose="020B0604020202020204" pitchFamily="34" charset="0"/>
                <a:cs typeface="Arial" panose="020B0604020202020204" pitchFamily="34" charset="0"/>
              </a:rPr>
              <a:t>pressure</a:t>
            </a:r>
          </a:p>
          <a:p>
            <a:pPr>
              <a:lnSpc>
                <a:spcPct val="90000"/>
              </a:lnSpc>
            </a:pPr>
            <a:r>
              <a:rPr lang="en-US" altLang="en-US" smtClean="0">
                <a:latin typeface="Arial" panose="020B0604020202020204" pitchFamily="34" charset="0"/>
                <a:cs typeface="Arial" panose="020B0604020202020204" pitchFamily="34" charset="0"/>
              </a:rPr>
              <a:t>Demanding and connected customers </a:t>
            </a:r>
          </a:p>
          <a:p>
            <a:pPr>
              <a:lnSpc>
                <a:spcPct val="90000"/>
              </a:lnSpc>
            </a:pPr>
            <a:r>
              <a:rPr lang="en-US" altLang="en-US" smtClean="0">
                <a:latin typeface="Arial" panose="020B0604020202020204" pitchFamily="34" charset="0"/>
                <a:cs typeface="Arial" panose="020B0604020202020204" pitchFamily="34" charset="0"/>
              </a:rPr>
              <a:t>Great relationships can beat great products</a:t>
            </a:r>
          </a:p>
          <a:p>
            <a:pPr>
              <a:lnSpc>
                <a:spcPct val="90000"/>
              </a:lnSpc>
              <a:spcBef>
                <a:spcPct val="0"/>
              </a:spcBef>
            </a:pPr>
            <a:endParaRPr lang="en-US" altLang="en-US" smtClean="0">
              <a:latin typeface="Times New Roman" panose="02020603050405020304" pitchFamily="18" charset="0"/>
              <a:cs typeface="Arial" panose="020B0604020202020204" pitchFamily="34" charset="0"/>
            </a:endParaRPr>
          </a:p>
          <a:p>
            <a:pPr>
              <a:lnSpc>
                <a:spcPct val="90000"/>
              </a:lnSpc>
            </a:pPr>
            <a:r>
              <a:rPr lang="en-US" altLang="en-US" smtClean="0">
                <a:latin typeface="Arial" panose="020B0604020202020204" pitchFamily="34" charset="0"/>
                <a:cs typeface="Arial" panose="020B0604020202020204" pitchFamily="34" charset="0"/>
              </a:rPr>
              <a:t>The </a:t>
            </a:r>
            <a:r>
              <a:rPr lang="en-US" altLang="en-US" b="1" smtClean="0">
                <a:latin typeface="Arial" panose="020B0604020202020204" pitchFamily="34" charset="0"/>
                <a:cs typeface="Arial" panose="020B0604020202020204" pitchFamily="34" charset="0"/>
              </a:rPr>
              <a:t>Internet of Things</a:t>
            </a:r>
            <a:r>
              <a:rPr lang="en-US" altLang="en-US" smtClean="0">
                <a:latin typeface="Arial" panose="020B0604020202020204" pitchFamily="34" charset="0"/>
                <a:cs typeface="Arial" panose="020B0604020202020204" pitchFamily="34" charset="0"/>
              </a:rPr>
              <a:t> refers to uniquely identifiable objects and their virtual representations in an </a:t>
            </a:r>
            <a:r>
              <a:rPr lang="en-US" altLang="en-US" smtClean="0">
                <a:latin typeface="Arial" panose="020B0604020202020204" pitchFamily="34" charset="0"/>
                <a:cs typeface="Arial" panose="020B0604020202020204" pitchFamily="34" charset="0"/>
                <a:hlinkClick r:id="rId3" tooltip="Internet"/>
              </a:rPr>
              <a:t>Internet</a:t>
            </a:r>
            <a:r>
              <a:rPr lang="en-US" altLang="en-US" smtClean="0">
                <a:latin typeface="Arial" panose="020B0604020202020204" pitchFamily="34" charset="0"/>
                <a:cs typeface="Arial" panose="020B0604020202020204" pitchFamily="34" charset="0"/>
              </a:rPr>
              <a:t>-like structure. The term Internet of Things was first used by </a:t>
            </a:r>
            <a:r>
              <a:rPr lang="en-US" altLang="en-US" smtClean="0">
                <a:latin typeface="Arial" panose="020B0604020202020204" pitchFamily="34" charset="0"/>
                <a:cs typeface="Arial" panose="020B0604020202020204" pitchFamily="34" charset="0"/>
                <a:hlinkClick r:id="rId4" tooltip="Kevin Ashton"/>
              </a:rPr>
              <a:t>Kevin Ashton</a:t>
            </a:r>
            <a:r>
              <a:rPr lang="en-US" altLang="en-US" smtClean="0">
                <a:latin typeface="Arial" panose="020B0604020202020204" pitchFamily="34" charset="0"/>
                <a:cs typeface="Arial" panose="020B0604020202020204" pitchFamily="34" charset="0"/>
              </a:rPr>
              <a:t> in 1999.</a:t>
            </a:r>
          </a:p>
          <a:p>
            <a:pPr>
              <a:lnSpc>
                <a:spcPct val="90000"/>
              </a:lnSpc>
            </a:pPr>
            <a:r>
              <a:rPr lang="en-US" altLang="en-US" smtClean="0">
                <a:latin typeface="Arial" panose="020B0604020202020204" pitchFamily="34" charset="0"/>
                <a:cs typeface="Arial" panose="020B0604020202020204" pitchFamily="34" charset="0"/>
                <a:hlinkClick r:id="" action="ppaction://noaction"/>
              </a:rPr>
              <a:t>[1]</a:t>
            </a:r>
            <a:r>
              <a:rPr lang="en-US" altLang="en-US" smtClean="0">
                <a:latin typeface="Arial" panose="020B0604020202020204" pitchFamily="34" charset="0"/>
                <a:cs typeface="Arial" panose="020B0604020202020204" pitchFamily="34" charset="0"/>
              </a:rPr>
              <a:t> The concept of the Internet of Things first became popular through the </a:t>
            </a:r>
            <a:r>
              <a:rPr lang="en-US" altLang="en-US" smtClean="0">
                <a:latin typeface="Arial" panose="020B0604020202020204" pitchFamily="34" charset="0"/>
                <a:cs typeface="Arial" panose="020B0604020202020204" pitchFamily="34" charset="0"/>
                <a:hlinkClick r:id="rId5" tooltip="Auto-ID Labs"/>
              </a:rPr>
              <a:t>Auto-ID Center</a:t>
            </a:r>
            <a:r>
              <a:rPr lang="en-US" altLang="en-US" smtClean="0">
                <a:latin typeface="Arial" panose="020B0604020202020204" pitchFamily="34" charset="0"/>
                <a:cs typeface="Arial" panose="020B0604020202020204" pitchFamily="34" charset="0"/>
              </a:rPr>
              <a:t> and related market analysts publications.</a:t>
            </a:r>
          </a:p>
          <a:p>
            <a:pPr>
              <a:lnSpc>
                <a:spcPct val="90000"/>
              </a:lnSpc>
            </a:pPr>
            <a:r>
              <a:rPr lang="en-US" altLang="en-US" smtClean="0">
                <a:latin typeface="Arial" panose="020B0604020202020204" pitchFamily="34" charset="0"/>
                <a:cs typeface="Arial" panose="020B0604020202020204" pitchFamily="34" charset="0"/>
                <a:hlinkClick r:id="" action="ppaction://noaction"/>
              </a:rPr>
              <a:t>[2]</a:t>
            </a:r>
            <a:r>
              <a:rPr lang="en-US" altLang="en-US" smtClean="0">
                <a:latin typeface="Arial" panose="020B0604020202020204" pitchFamily="34" charset="0"/>
                <a:cs typeface="Arial" panose="020B0604020202020204" pitchFamily="34" charset="0"/>
              </a:rPr>
              <a:t> Radio-frequency identification (</a:t>
            </a:r>
            <a:r>
              <a:rPr lang="en-US" altLang="en-US" smtClean="0">
                <a:latin typeface="Arial" panose="020B0604020202020204" pitchFamily="34" charset="0"/>
                <a:cs typeface="Arial" panose="020B0604020202020204" pitchFamily="34" charset="0"/>
                <a:hlinkClick r:id="rId6" tooltip="RFID"/>
              </a:rPr>
              <a:t>RFID</a:t>
            </a:r>
            <a:r>
              <a:rPr lang="en-US" altLang="en-US" smtClean="0">
                <a:latin typeface="Arial" panose="020B0604020202020204" pitchFamily="34" charset="0"/>
                <a:cs typeface="Arial" panose="020B0604020202020204" pitchFamily="34" charset="0"/>
              </a:rPr>
              <a:t>) is often seen as a prerequisite for the Internet of Things. If all objects and people in daily life were equipped with radio tags, they could be identified and inventoried by computers.</a:t>
            </a:r>
          </a:p>
          <a:p>
            <a:pPr>
              <a:lnSpc>
                <a:spcPct val="90000"/>
              </a:lnSpc>
            </a:pPr>
            <a:r>
              <a:rPr lang="en-US" altLang="en-US" smtClean="0">
                <a:latin typeface="Arial" panose="020B0604020202020204" pitchFamily="34" charset="0"/>
                <a:cs typeface="Arial" panose="020B0604020202020204" pitchFamily="34" charset="0"/>
                <a:hlinkClick r:id="" action="ppaction://noaction"/>
              </a:rPr>
              <a:t>[3][4]</a:t>
            </a:r>
            <a:r>
              <a:rPr lang="en-US" altLang="en-US" smtClean="0">
                <a:latin typeface="Arial" panose="020B0604020202020204" pitchFamily="34" charset="0"/>
                <a:cs typeface="Arial" panose="020B0604020202020204" pitchFamily="34" charset="0"/>
              </a:rPr>
              <a:t> However, unique identification of things may be achieved through other means such as </a:t>
            </a:r>
            <a:r>
              <a:rPr lang="en-US" altLang="en-US" smtClean="0">
                <a:latin typeface="Arial" panose="020B0604020202020204" pitchFamily="34" charset="0"/>
                <a:cs typeface="Arial" panose="020B0604020202020204" pitchFamily="34" charset="0"/>
                <a:hlinkClick r:id="rId7" tooltip="Barcodes"/>
              </a:rPr>
              <a:t>barcodes</a:t>
            </a:r>
            <a:r>
              <a:rPr lang="en-US" altLang="en-US" smtClean="0">
                <a:latin typeface="Arial" panose="020B0604020202020204" pitchFamily="34" charset="0"/>
                <a:cs typeface="Arial" panose="020B0604020202020204" pitchFamily="34" charset="0"/>
              </a:rPr>
              <a:t> or </a:t>
            </a:r>
            <a:r>
              <a:rPr lang="en-US" altLang="en-US" smtClean="0">
                <a:latin typeface="Arial" panose="020B0604020202020204" pitchFamily="34" charset="0"/>
                <a:cs typeface="Arial" panose="020B0604020202020204" pitchFamily="34" charset="0"/>
                <a:hlinkClick r:id="rId8" tooltip="Barcode"/>
              </a:rPr>
              <a:t>2D-codes</a:t>
            </a:r>
            <a:r>
              <a:rPr lang="en-US" altLang="en-US" smtClean="0">
                <a:latin typeface="Arial" panose="020B0604020202020204" pitchFamily="34" charset="0"/>
                <a:cs typeface="Arial" panose="020B0604020202020204" pitchFamily="34" charset="0"/>
              </a:rPr>
              <a:t> as well.</a:t>
            </a:r>
          </a:p>
          <a:p>
            <a:pPr>
              <a:lnSpc>
                <a:spcPct val="90000"/>
              </a:lnSpc>
            </a:pPr>
            <a:r>
              <a:rPr lang="en-US" altLang="en-US" smtClean="0">
                <a:latin typeface="Arial" panose="020B0604020202020204" pitchFamily="34" charset="0"/>
                <a:cs typeface="Arial" panose="020B0604020202020204" pitchFamily="34" charset="0"/>
              </a:rPr>
              <a:t>Equipping all objects in the world with minuscule identifying devices could be transformative of daily life.</a:t>
            </a:r>
          </a:p>
          <a:p>
            <a:pPr>
              <a:lnSpc>
                <a:spcPct val="90000"/>
              </a:lnSpc>
            </a:pPr>
            <a:r>
              <a:rPr lang="en-US" altLang="en-US" smtClean="0">
                <a:latin typeface="Arial" panose="020B0604020202020204" pitchFamily="34" charset="0"/>
                <a:cs typeface="Arial" panose="020B0604020202020204" pitchFamily="34" charset="0"/>
                <a:hlinkClick r:id="" action="ppaction://noaction"/>
              </a:rPr>
              <a:t>[5][6]</a:t>
            </a:r>
            <a:r>
              <a:rPr lang="en-US" altLang="en-US" smtClean="0">
                <a:latin typeface="Arial" panose="020B0604020202020204" pitchFamily="34" charset="0"/>
                <a:cs typeface="Arial" panose="020B0604020202020204" pitchFamily="34" charset="0"/>
              </a:rPr>
              <a:t> For instance, business may no longer run out of stock or generate waste products, as involved parties would know which products are required and consumed.</a:t>
            </a:r>
          </a:p>
          <a:p>
            <a:pPr>
              <a:lnSpc>
                <a:spcPct val="90000"/>
              </a:lnSpc>
            </a:pPr>
            <a:r>
              <a:rPr lang="en-US" altLang="en-US" smtClean="0">
                <a:latin typeface="Arial" panose="020B0604020202020204" pitchFamily="34" charset="0"/>
                <a:cs typeface="Arial" panose="020B0604020202020204" pitchFamily="34" charset="0"/>
                <a:hlinkClick r:id="" action="ppaction://noaction"/>
              </a:rPr>
              <a:t>[6]</a:t>
            </a:r>
            <a:r>
              <a:rPr lang="en-US" altLang="en-US" smtClean="0">
                <a:latin typeface="Arial" panose="020B0604020202020204" pitchFamily="34" charset="0"/>
                <a:cs typeface="Arial" panose="020B0604020202020204" pitchFamily="34" charset="0"/>
              </a:rPr>
              <a:t> One's ability to interact with objects could be altered remotely based on immediate or present needs, in accordance with existing </a:t>
            </a:r>
            <a:r>
              <a:rPr lang="en-US" altLang="en-US" smtClean="0">
                <a:latin typeface="Arial" panose="020B0604020202020204" pitchFamily="34" charset="0"/>
                <a:cs typeface="Arial" panose="020B0604020202020204" pitchFamily="34" charset="0"/>
                <a:hlinkClick r:id="rId9" tooltip="End-user"/>
              </a:rPr>
              <a:t>end-user</a:t>
            </a:r>
            <a:r>
              <a:rPr lang="en-US" altLang="en-US" smtClean="0">
                <a:latin typeface="Arial" panose="020B0604020202020204" pitchFamily="34" charset="0"/>
                <a:cs typeface="Arial" panose="020B0604020202020204" pitchFamily="34" charset="0"/>
              </a:rPr>
              <a:t> agreements</a:t>
            </a: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6</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29806202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Rot="1" noChangeAspect="1" noTextEdit="1"/>
          </p:cNvSpPr>
          <p:nvPr>
            <p:ph type="sldImg"/>
          </p:nvPr>
        </p:nvSpPr>
        <p:spPr>
          <a:ln/>
        </p:spPr>
      </p:sp>
      <p:sp>
        <p:nvSpPr>
          <p:cNvPr id="11267" name="Rectangle 3"/>
          <p:cNvSpPr>
            <a:spLocks noGrp="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fontScale="55000" lnSpcReduction="20000"/>
          </a:bodyPr>
          <a:lstStyle/>
          <a:p>
            <a:pPr marL="685800" lvl="1" indent="-228600" eaLnBrk="1" hangingPunct="1">
              <a:lnSpc>
                <a:spcPct val="90000"/>
              </a:lnSpc>
              <a:spcBef>
                <a:spcPct val="0"/>
              </a:spcBef>
              <a:spcAft>
                <a:spcPct val="20000"/>
              </a:spcAft>
            </a:pPr>
            <a:r>
              <a:rPr lang="en-US" sz="1400" i="1" dirty="0" smtClean="0"/>
              <a:t>DPM: dynamic z Systems hardware and virtual infrastructure management including integrated dynamic I/O management with general virtualization knowledge while requiring minimal mainframe knowledge</a:t>
            </a:r>
            <a:endParaRPr lang="en-US" altLang="ja-JP" sz="1400" dirty="0" smtClean="0">
              <a:solidFill>
                <a:srgbClr val="000000"/>
              </a:solidFill>
              <a:latin typeface="Arial" panose="020B0604020202020204" pitchFamily="34" charset="0"/>
            </a:endParaRPr>
          </a:p>
          <a:p>
            <a:pPr marL="685800" lvl="1" indent="-228600" eaLnBrk="1" hangingPunct="1">
              <a:lnSpc>
                <a:spcPct val="90000"/>
              </a:lnSpc>
              <a:spcBef>
                <a:spcPct val="0"/>
              </a:spcBef>
              <a:spcAft>
                <a:spcPct val="20000"/>
              </a:spcAft>
            </a:pPr>
            <a:endParaRPr lang="en-US" altLang="ja-JP" sz="1400" dirty="0" smtClean="0">
              <a:solidFill>
                <a:srgbClr val="000000"/>
              </a:solidFill>
              <a:latin typeface="Arial" panose="020B0604020202020204" pitchFamily="34" charset="0"/>
            </a:endParaRPr>
          </a:p>
          <a:p>
            <a:pPr marL="685800" lvl="1" indent="-228600" eaLnBrk="1" hangingPunct="1">
              <a:lnSpc>
                <a:spcPct val="90000"/>
              </a:lnSpc>
              <a:spcBef>
                <a:spcPct val="0"/>
              </a:spcBef>
              <a:spcAft>
                <a:spcPct val="20000"/>
              </a:spcAft>
            </a:pPr>
            <a:endParaRPr lang="en-US" altLang="ja-JP" sz="1400" dirty="0" smtClean="0">
              <a:solidFill>
                <a:srgbClr val="000000"/>
              </a:solidFill>
              <a:latin typeface="Arial" panose="020B0604020202020204" pitchFamily="34" charset="0"/>
            </a:endParaRPr>
          </a:p>
          <a:p>
            <a:pPr marL="236538" indent="-236538" eaLnBrk="1" hangingPunct="1">
              <a:lnSpc>
                <a:spcPct val="90000"/>
              </a:lnSpc>
              <a:spcBef>
                <a:spcPct val="5000"/>
              </a:spcBef>
              <a:spcAft>
                <a:spcPct val="5000"/>
              </a:spcAft>
              <a:buClr>
                <a:srgbClr val="EA7C1E"/>
              </a:buClr>
              <a:buFontTx/>
              <a:buChar char="•"/>
            </a:pPr>
            <a:r>
              <a:rPr lang="en-US" altLang="en-US" sz="1600" i="1" dirty="0" smtClean="0">
                <a:solidFill>
                  <a:srgbClr val="000000"/>
                </a:solidFill>
                <a:latin typeface="HelvNeue Light for IBM" charset="0"/>
                <a:cs typeface="Arial" panose="020B0604020202020204" pitchFamily="34" charset="0"/>
              </a:rPr>
              <a:t>A new team in z Systems Software with the following mission:  </a:t>
            </a:r>
          </a:p>
          <a:p>
            <a:pPr marL="685800" lvl="1" indent="-228600" eaLnBrk="1" hangingPunct="1">
              <a:lnSpc>
                <a:spcPct val="90000"/>
              </a:lnSpc>
              <a:spcBef>
                <a:spcPct val="5000"/>
              </a:spcBef>
              <a:spcAft>
                <a:spcPct val="5000"/>
              </a:spcAft>
              <a:buClr>
                <a:srgbClr val="EA7C1E"/>
              </a:buClr>
              <a:buFont typeface="Arial" panose="020B0604020202020204" pitchFamily="34" charset="0"/>
              <a:buChar char="–"/>
            </a:pPr>
            <a:r>
              <a:rPr lang="en-US" altLang="en-US" sz="1600" i="1" dirty="0" smtClean="0">
                <a:solidFill>
                  <a:srgbClr val="000000"/>
                </a:solidFill>
                <a:latin typeface="HelvNeue Light for IBM" charset="0"/>
                <a:cs typeface="Arial" panose="020B0604020202020204" pitchFamily="34" charset="0"/>
              </a:rPr>
              <a:t>Create a rich open-source ecosystem to enable </a:t>
            </a:r>
            <a:r>
              <a:rPr lang="en-US" altLang="en-US" sz="1600" i="1" dirty="0" err="1" smtClean="0">
                <a:solidFill>
                  <a:srgbClr val="000000"/>
                </a:solidFill>
                <a:latin typeface="HelvNeue Light for IBM" charset="0"/>
                <a:cs typeface="Arial" panose="020B0604020202020204" pitchFamily="34" charset="0"/>
              </a:rPr>
              <a:t>LinuxONE</a:t>
            </a:r>
            <a:r>
              <a:rPr lang="en-US" altLang="en-US" sz="1600" i="1" dirty="0" smtClean="0">
                <a:solidFill>
                  <a:srgbClr val="000000"/>
                </a:solidFill>
                <a:latin typeface="HelvNeue Light for IBM" charset="0"/>
                <a:cs typeface="Arial" panose="020B0604020202020204" pitchFamily="34" charset="0"/>
              </a:rPr>
              <a:t> and IBM z Systems as a target platform for new application deployment.</a:t>
            </a:r>
          </a:p>
          <a:p>
            <a:pPr marL="685800" lvl="1" indent="-228600" eaLnBrk="1" hangingPunct="1">
              <a:lnSpc>
                <a:spcPct val="90000"/>
              </a:lnSpc>
              <a:spcBef>
                <a:spcPct val="5000"/>
              </a:spcBef>
              <a:spcAft>
                <a:spcPct val="5000"/>
              </a:spcAft>
              <a:buClr>
                <a:srgbClr val="EA7C1E"/>
              </a:buClr>
              <a:buFont typeface="Arial" panose="020B0604020202020204" pitchFamily="34" charset="0"/>
              <a:buChar char="–"/>
            </a:pPr>
            <a:r>
              <a:rPr lang="en-US" altLang="en-US" sz="1600" i="1" dirty="0" smtClean="0">
                <a:solidFill>
                  <a:srgbClr val="000000"/>
                </a:solidFill>
                <a:latin typeface="HelvNeue Light for IBM" charset="0"/>
                <a:cs typeface="Arial" panose="020B0604020202020204" pitchFamily="34" charset="0"/>
              </a:rPr>
              <a:t>Scope: Open Source Foundational Technologies for </a:t>
            </a:r>
            <a:r>
              <a:rPr lang="en-US" altLang="en-US" sz="1600" i="1" dirty="0" err="1" smtClean="0">
                <a:solidFill>
                  <a:srgbClr val="000000"/>
                </a:solidFill>
                <a:latin typeface="HelvNeue Light for IBM" charset="0"/>
                <a:cs typeface="Arial" panose="020B0604020202020204" pitchFamily="34" charset="0"/>
              </a:rPr>
              <a:t>LinuxONE</a:t>
            </a:r>
            <a:r>
              <a:rPr lang="en-US" altLang="en-US" sz="1600" i="1" dirty="0" smtClean="0">
                <a:solidFill>
                  <a:srgbClr val="000000"/>
                </a:solidFill>
                <a:latin typeface="HelvNeue Light for IBM" charset="0"/>
                <a:cs typeface="Arial" panose="020B0604020202020204" pitchFamily="34" charset="0"/>
              </a:rPr>
              <a:t> and IBM z Systems</a:t>
            </a:r>
            <a:endParaRPr lang="en-US" altLang="en-US" sz="1600" dirty="0" smtClean="0">
              <a:solidFill>
                <a:srgbClr val="000000"/>
              </a:solidFill>
              <a:latin typeface="HelvNeue Light for IBM" charset="0"/>
              <a:cs typeface="Arial" panose="020B0604020202020204" pitchFamily="34" charset="0"/>
            </a:endParaRPr>
          </a:p>
          <a:p>
            <a:pPr marL="685800" lvl="1" indent="-228600" eaLnBrk="1" hangingPunct="1">
              <a:lnSpc>
                <a:spcPct val="90000"/>
              </a:lnSpc>
              <a:spcBef>
                <a:spcPct val="0"/>
              </a:spcBef>
              <a:spcAft>
                <a:spcPct val="20000"/>
              </a:spcAft>
            </a:pPr>
            <a:endParaRPr lang="en-US" altLang="ja-JP" sz="1400" dirty="0" smtClean="0">
              <a:solidFill>
                <a:srgbClr val="000000"/>
              </a:solidFill>
              <a:latin typeface="Arial" panose="020B0604020202020204" pitchFamily="34" charset="0"/>
            </a:endParaRPr>
          </a:p>
          <a:p>
            <a:pPr marL="685800" lvl="1" indent="-228600" eaLnBrk="1" hangingPunct="1">
              <a:lnSpc>
                <a:spcPct val="90000"/>
              </a:lnSpc>
              <a:spcBef>
                <a:spcPct val="0"/>
              </a:spcBef>
              <a:spcAft>
                <a:spcPct val="20000"/>
              </a:spcAft>
            </a:pPr>
            <a:r>
              <a:rPr lang="en-US" altLang="ja-JP" sz="1400" dirty="0" smtClean="0">
                <a:solidFill>
                  <a:srgbClr val="000000"/>
                </a:solidFill>
                <a:latin typeface="Arial" panose="020B0604020202020204" pitchFamily="34" charset="0"/>
              </a:rPr>
              <a:t>--------------------------------------------------------------------------------------------</a:t>
            </a:r>
          </a:p>
          <a:p>
            <a:pPr marL="685800" lvl="1" indent="-228600" eaLnBrk="1" hangingPunct="1">
              <a:lnSpc>
                <a:spcPct val="90000"/>
              </a:lnSpc>
              <a:spcBef>
                <a:spcPct val="0"/>
              </a:spcBef>
              <a:spcAft>
                <a:spcPct val="20000"/>
              </a:spcAft>
            </a:pPr>
            <a:endParaRPr lang="en-US" altLang="ja-JP" sz="1400" dirty="0" smtClean="0">
              <a:solidFill>
                <a:srgbClr val="000000"/>
              </a:solidFill>
              <a:latin typeface="Arial" panose="020B0604020202020204" pitchFamily="34" charset="0"/>
            </a:endParaRPr>
          </a:p>
          <a:p>
            <a:pPr marL="685800" lvl="1" indent="-228600" eaLnBrk="1" hangingPunct="1">
              <a:lnSpc>
                <a:spcPct val="90000"/>
              </a:lnSpc>
              <a:spcBef>
                <a:spcPct val="0"/>
              </a:spcBef>
              <a:spcAft>
                <a:spcPct val="20000"/>
              </a:spcAft>
            </a:pPr>
            <a:r>
              <a:rPr lang="en-US" altLang="ja-JP" sz="1400" dirty="0" smtClean="0">
                <a:solidFill>
                  <a:srgbClr val="000000"/>
                </a:solidFill>
                <a:latin typeface="Arial" panose="020B0604020202020204" pitchFamily="34" charset="0"/>
              </a:rPr>
              <a:t>Initially staffed with deep compiler expertise that can drive </a:t>
            </a:r>
            <a:r>
              <a:rPr lang="en-US" altLang="ja-JP" sz="1400" i="1" u="sng" dirty="0" smtClean="0">
                <a:solidFill>
                  <a:srgbClr val="000000"/>
                </a:solidFill>
                <a:latin typeface="Arial" panose="020B0604020202020204" pitchFamily="34" charset="0"/>
              </a:rPr>
              <a:t>development languages &amp; run time environments, </a:t>
            </a:r>
            <a:r>
              <a:rPr lang="en-US" altLang="ja-JP" sz="1400" dirty="0" smtClean="0">
                <a:solidFill>
                  <a:srgbClr val="000000"/>
                </a:solidFill>
                <a:latin typeface="Arial" panose="020B0604020202020204" pitchFamily="34" charset="0"/>
              </a:rPr>
              <a:t>continuous staffing for </a:t>
            </a:r>
            <a:r>
              <a:rPr lang="en-US" altLang="ja-JP" sz="1400" i="1" u="sng" dirty="0" smtClean="0">
                <a:solidFill>
                  <a:srgbClr val="000000"/>
                </a:solidFill>
                <a:latin typeface="Arial" panose="020B0604020202020204" pitchFamily="34" charset="0"/>
              </a:rPr>
              <a:t>databases &amp; cloud infrastructure </a:t>
            </a:r>
            <a:r>
              <a:rPr lang="en-US" altLang="ja-JP" sz="1400" dirty="0" smtClean="0">
                <a:solidFill>
                  <a:srgbClr val="000000"/>
                </a:solidFill>
                <a:latin typeface="Arial" panose="020B0604020202020204" pitchFamily="34" charset="0"/>
              </a:rPr>
              <a:t>technologies</a:t>
            </a:r>
            <a:endParaRPr lang="en-US" altLang="en-US" sz="1400" dirty="0" smtClean="0">
              <a:latin typeface="Arial" panose="020B0604020202020204" pitchFamily="34" charset="0"/>
              <a:ea typeface="ヒラギノ角ゴ Pro W3" charset="-128"/>
            </a:endParaRPr>
          </a:p>
          <a:p>
            <a:pPr marL="685800" lvl="1" indent="-228600" eaLnBrk="1" hangingPunct="1">
              <a:lnSpc>
                <a:spcPct val="90000"/>
              </a:lnSpc>
              <a:spcBef>
                <a:spcPct val="0"/>
              </a:spcBef>
              <a:spcAft>
                <a:spcPct val="20000"/>
              </a:spcAft>
            </a:pPr>
            <a:r>
              <a:rPr lang="en-US" altLang="en-US" sz="1400" i="1" dirty="0" smtClean="0">
                <a:latin typeface="Arial" panose="020B0604020202020204" pitchFamily="34" charset="0"/>
                <a:ea typeface="ヒラギノ角ゴ Pro W3" charset="-128"/>
              </a:rPr>
              <a:t>Responsibilities:</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Port and Test </a:t>
            </a:r>
            <a:r>
              <a:rPr lang="en-US" altLang="en-US" u="sng" dirty="0" smtClean="0">
                <a:latin typeface="Arial" panose="020B0604020202020204" pitchFamily="34" charset="0"/>
                <a:ea typeface="ヒラギノ角ゴ Pro W3" charset="-128"/>
              </a:rPr>
              <a:t>prioritized</a:t>
            </a:r>
            <a:r>
              <a:rPr lang="en-US" altLang="en-US" dirty="0" smtClean="0">
                <a:latin typeface="Arial" panose="020B0604020202020204" pitchFamily="34" charset="0"/>
                <a:ea typeface="ヒラギノ角ゴ Pro W3" charset="-128"/>
              </a:rPr>
              <a:t> list of assets across 3 major categories</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Work with relevant communities to contribute System z changes back into the open source project</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Develop a Go-To-Market strategy for distribution of binaries </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Partner with key ISVs for ISV Enterprise editions of the product</a:t>
            </a: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Engagement with customers to understand new technologies to investigate</a:t>
            </a:r>
            <a:endParaRPr lang="en-US" dirty="0" smtClean="0">
              <a:latin typeface="Arial" panose="020B0604020202020204" pitchFamily="34" charset="0"/>
              <a:ea typeface="ヒラギノ角ゴ Pro W3" charset="-128"/>
            </a:endParaRPr>
          </a:p>
          <a:p>
            <a:pPr marL="1600200" lvl="3" indent="-228600" eaLnBrk="1" hangingPunct="1">
              <a:lnSpc>
                <a:spcPct val="90000"/>
              </a:lnSpc>
              <a:spcBef>
                <a:spcPct val="0"/>
              </a:spcBef>
              <a:buFontTx/>
              <a:buAutoNum type="arabicPeriod"/>
            </a:pPr>
            <a:r>
              <a:rPr lang="en-US" altLang="en-US" dirty="0" smtClean="0">
                <a:latin typeface="Arial" panose="020B0604020202020204" pitchFamily="34" charset="0"/>
                <a:ea typeface="ヒラギノ角ゴ Pro W3" charset="-128"/>
              </a:rPr>
              <a:t>Manage additional work packages with extended teams</a:t>
            </a:r>
          </a:p>
          <a:p>
            <a:pPr marL="685800" lvl="1" indent="-228600" eaLnBrk="1" hangingPunct="1">
              <a:lnSpc>
                <a:spcPct val="90000"/>
              </a:lnSpc>
              <a:spcBef>
                <a:spcPct val="0"/>
              </a:spcBef>
              <a:spcAft>
                <a:spcPct val="20000"/>
              </a:spcAft>
            </a:pPr>
            <a:endParaRPr lang="en-US" altLang="en-US" sz="500" dirty="0" smtClean="0">
              <a:latin typeface="Arial" panose="020B0604020202020204" pitchFamily="34" charset="0"/>
              <a:ea typeface="ヒラギノ角ゴ Pro W3" charset="-128"/>
            </a:endParaRPr>
          </a:p>
          <a:p>
            <a:pPr marL="685800" lvl="1" indent="-228600" eaLnBrk="1" hangingPunct="1">
              <a:lnSpc>
                <a:spcPct val="90000"/>
              </a:lnSpc>
              <a:spcBef>
                <a:spcPct val="0"/>
              </a:spcBef>
              <a:spcAft>
                <a:spcPct val="20000"/>
              </a:spcAft>
            </a:pPr>
            <a:r>
              <a:rPr lang="en-US" altLang="en-US" sz="1400" dirty="0" smtClean="0">
                <a:latin typeface="Arial" panose="020B0604020202020204" pitchFamily="34" charset="0"/>
                <a:ea typeface="ヒラギノ角ゴ Pro W3" charset="-128"/>
              </a:rPr>
              <a:t>Discussions underway with several ISVs to enable support services</a:t>
            </a:r>
          </a:p>
          <a:p>
            <a:pPr marL="236538" indent="-236538" eaLnBrk="1" hangingPunct="1">
              <a:lnSpc>
                <a:spcPct val="90000"/>
              </a:lnSpc>
              <a:spcBef>
                <a:spcPct val="0"/>
              </a:spcBef>
            </a:pPr>
            <a:endParaRPr lang="en-US" sz="900" dirty="0" smtClean="0">
              <a:latin typeface="Arial" panose="020B0604020202020204" pitchFamily="34" charset="0"/>
              <a:ea typeface="ヒラギノ角ゴ Pro W3" charset="-128"/>
            </a:endParaRPr>
          </a:p>
          <a:p>
            <a:pPr marL="236538" indent="-236538" eaLnBrk="1" hangingPunct="1">
              <a:lnSpc>
                <a:spcPct val="90000"/>
              </a:lnSpc>
              <a:spcBef>
                <a:spcPct val="0"/>
              </a:spcBef>
            </a:pPr>
            <a:r>
              <a:rPr lang="en-US" sz="900" dirty="0" smtClean="0">
                <a:latin typeface="Arial" panose="020B0604020202020204" pitchFamily="34" charset="0"/>
                <a:ea typeface="ヒラギノ角ゴ Pro W3" charset="-128"/>
              </a:rPr>
              <a:t>GNU </a:t>
            </a:r>
            <a:r>
              <a:rPr lang="en-US" sz="900" dirty="0" err="1" smtClean="0">
                <a:latin typeface="Arial" panose="020B0604020202020204" pitchFamily="34" charset="0"/>
                <a:ea typeface="ヒラギノ角ゴ Pro W3" charset="-128"/>
              </a:rPr>
              <a:t>toolchain</a:t>
            </a:r>
            <a:r>
              <a:rPr lang="en-US" sz="900" dirty="0" smtClean="0">
                <a:latin typeface="Arial" panose="020B0604020202020204" pitchFamily="34" charset="0"/>
                <a:ea typeface="ヒラギノ角ゴ Pro W3" charset="-128"/>
              </a:rPr>
              <a:t> is a broad collection of programming tools produced by the GNU Project. These tools form a </a:t>
            </a:r>
            <a:r>
              <a:rPr lang="en-US" sz="900" dirty="0" err="1" smtClean="0">
                <a:latin typeface="Arial" panose="020B0604020202020204" pitchFamily="34" charset="0"/>
                <a:ea typeface="ヒラギノ角ゴ Pro W3" charset="-128"/>
              </a:rPr>
              <a:t>toolchain</a:t>
            </a:r>
            <a:r>
              <a:rPr lang="en-US" sz="900" dirty="0" smtClean="0">
                <a:latin typeface="Arial" panose="020B0604020202020204" pitchFamily="34" charset="0"/>
                <a:ea typeface="ヒラギノ角ゴ Pro W3" charset="-128"/>
              </a:rPr>
              <a:t> (a suite of tools used in a serial manner) used for developing software applications and operating systems</a:t>
            </a:r>
          </a:p>
          <a:p>
            <a:pPr marL="236538" indent="-236538" eaLnBrk="1" hangingPunct="1">
              <a:lnSpc>
                <a:spcPct val="90000"/>
              </a:lnSpc>
              <a:spcBef>
                <a:spcPct val="0"/>
              </a:spcBef>
            </a:pPr>
            <a:endParaRPr lang="en-US" sz="900" dirty="0" smtClean="0">
              <a:latin typeface="Arial" panose="020B0604020202020204" pitchFamily="34" charset="0"/>
              <a:ea typeface="ヒラギノ角ゴ Pro W3" charset="-128"/>
            </a:endParaRPr>
          </a:p>
          <a:p>
            <a:pPr marL="236538" indent="-236538" eaLnBrk="1" hangingPunct="1">
              <a:lnSpc>
                <a:spcPct val="70000"/>
              </a:lnSpc>
              <a:spcBef>
                <a:spcPct val="20000"/>
              </a:spcBef>
              <a:spcAft>
                <a:spcPct val="20000"/>
              </a:spcAft>
              <a:buClr>
                <a:srgbClr val="000000"/>
              </a:buClr>
            </a:pPr>
            <a:r>
              <a:rPr lang="en-US" altLang="en-US" sz="900" dirty="0" smtClean="0">
                <a:solidFill>
                  <a:srgbClr val="000000"/>
                </a:solidFill>
                <a:latin typeface="HelvNeue Light for IBM" charset="0"/>
              </a:rPr>
              <a:t>Providing external HW access for developers through Syracuse &amp; Marist University</a:t>
            </a:r>
          </a:p>
          <a:p>
            <a:pPr marL="236538" indent="-236538" eaLnBrk="1" hangingPunct="1">
              <a:lnSpc>
                <a:spcPct val="70000"/>
              </a:lnSpc>
              <a:spcBef>
                <a:spcPct val="20000"/>
              </a:spcBef>
              <a:spcAft>
                <a:spcPct val="20000"/>
              </a:spcAft>
              <a:buClr>
                <a:srgbClr val="000000"/>
              </a:buClr>
            </a:pPr>
            <a:r>
              <a:rPr lang="en-US" altLang="en-US" sz="900" dirty="0" smtClean="0">
                <a:solidFill>
                  <a:srgbClr val="000000"/>
                </a:solidFill>
                <a:latin typeface="HelvNeue Light for IBM" charset="0"/>
              </a:rPr>
              <a:t>Participating in </a:t>
            </a:r>
            <a:r>
              <a:rPr lang="en-US" altLang="en-US" sz="900" dirty="0" err="1" smtClean="0">
                <a:solidFill>
                  <a:srgbClr val="000000"/>
                </a:solidFill>
                <a:latin typeface="HelvNeue Light for IBM" charset="0"/>
              </a:rPr>
              <a:t>Bountysource.com</a:t>
            </a:r>
            <a:r>
              <a:rPr lang="en-US" altLang="en-US" sz="900" dirty="0" smtClean="0">
                <a:solidFill>
                  <a:srgbClr val="000000"/>
                </a:solidFill>
                <a:latin typeface="HelvNeue Light for IBM" charset="0"/>
              </a:rPr>
              <a:t> to provide bounties for specific open source packages, building tool chains, bug fixes or performance enhancements</a:t>
            </a:r>
          </a:p>
          <a:p>
            <a:pPr marL="236538" indent="-236538" eaLnBrk="1" hangingPunct="1">
              <a:lnSpc>
                <a:spcPct val="90000"/>
              </a:lnSpc>
              <a:spcBef>
                <a:spcPct val="0"/>
              </a:spcBef>
            </a:pPr>
            <a:endParaRPr lang="en-US" sz="900" dirty="0" smtClean="0">
              <a:latin typeface="Arial" panose="020B0604020202020204" pitchFamily="34" charset="0"/>
              <a:ea typeface="ヒラギノ角ゴ Pro W3" charset="-128"/>
            </a:endParaRPr>
          </a:p>
          <a:p>
            <a:pPr marL="236538" indent="-236538" eaLnBrk="1" hangingPunct="1">
              <a:lnSpc>
                <a:spcPct val="90000"/>
              </a:lnSpc>
            </a:pPr>
            <a:r>
              <a:rPr lang="en-US" i="1" dirty="0" smtClean="0"/>
              <a:t>Ubuntu:  With 70+% usage in public clouds, </a:t>
            </a:r>
            <a:r>
              <a:rPr lang="en-US" i="1" dirty="0" err="1" smtClean="0"/>
              <a:t>docker</a:t>
            </a:r>
            <a:r>
              <a:rPr lang="en-US" i="1" dirty="0" smtClean="0"/>
              <a:t>, scale out workloads and large </a:t>
            </a:r>
            <a:r>
              <a:rPr lang="en-US" i="1" dirty="0" err="1" smtClean="0"/>
              <a:t>Openstack</a:t>
            </a:r>
            <a:r>
              <a:rPr lang="en-US" i="1" dirty="0" smtClean="0"/>
              <a:t> deployments Ubuntu is the choice for the next generation.</a:t>
            </a:r>
            <a:br>
              <a:rPr lang="en-US" i="1" dirty="0" smtClean="0"/>
            </a:br>
            <a:r>
              <a:rPr lang="en-US" i="1" dirty="0" smtClean="0"/>
              <a:t/>
            </a:r>
            <a:br>
              <a:rPr lang="en-US" i="1" dirty="0" smtClean="0"/>
            </a:br>
            <a:r>
              <a:rPr lang="en-US" i="1" dirty="0" smtClean="0"/>
              <a:t>The future is changing. Most of the interesting new workloads are big distributed systems - many pieces of complex software that need to be set up and configured across many different hosts. They are much more complex than traditional software and skills to do this are very rare.</a:t>
            </a:r>
            <a:br>
              <a:rPr lang="en-US" i="1" dirty="0" smtClean="0"/>
            </a:br>
            <a:r>
              <a:rPr lang="en-US" i="1" dirty="0" smtClean="0"/>
              <a:t/>
            </a:r>
            <a:br>
              <a:rPr lang="en-US" i="1" dirty="0" smtClean="0"/>
            </a:br>
            <a:r>
              <a:rPr lang="en-US" i="1" dirty="0" smtClean="0"/>
              <a:t>With Cloud you can have virtual hardware up in minutes. This casts a harsh spotlight on the days / weeks it takes to simply deploy the latest scale-out software.</a:t>
            </a:r>
            <a:br>
              <a:rPr lang="en-US" i="1" dirty="0" smtClean="0"/>
            </a:br>
            <a:r>
              <a:rPr lang="en-US" i="1" dirty="0" smtClean="0"/>
              <a:t/>
            </a:r>
            <a:br>
              <a:rPr lang="en-US" i="1" dirty="0" smtClean="0"/>
            </a:br>
            <a:r>
              <a:rPr lang="en-US" i="1" dirty="0" smtClean="0"/>
              <a:t>Many companies, such as Time Warner, Bloomberg, Deutsche Telekom, Walmart, Netflix, </a:t>
            </a:r>
            <a:r>
              <a:rPr lang="en-US" i="1" dirty="0" err="1" smtClean="0"/>
              <a:t>Uber</a:t>
            </a:r>
            <a:r>
              <a:rPr lang="en-US" i="1" dirty="0" smtClean="0"/>
              <a:t>, Instagram, Wikipedia and over 65% of all major </a:t>
            </a:r>
            <a:r>
              <a:rPr lang="en-US" i="1" dirty="0" err="1" smtClean="0"/>
              <a:t>Openstack</a:t>
            </a:r>
            <a:r>
              <a:rPr lang="en-US" i="1" dirty="0" smtClean="0"/>
              <a:t> clouds and 70% of public clouds run on Ubuntu. They know that they have to think about compute infrastructure and tooling differently as they building new systems and workloads on their Datacenter 2.0 infrastructure. It is critical to move towards Google type operational efficiency, agility and productivity. Ubuntu on IBM is the answer.</a:t>
            </a:r>
            <a:endParaRPr lang="en-US" dirty="0" smtClean="0">
              <a:latin typeface="Arial" panose="020B0604020202020204" pitchFamily="34" charset="0"/>
              <a:ea typeface="ヒラギノ角ゴ Pro W3" charset="-128"/>
            </a:endParaRPr>
          </a:p>
        </p:txBody>
      </p:sp>
    </p:spTree>
    <p:extLst>
      <p:ext uri="{BB962C8B-B14F-4D97-AF65-F5344CB8AC3E}">
        <p14:creationId xmlns:p14="http://schemas.microsoft.com/office/powerpoint/2010/main" val="136035373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66</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18271022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67</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186185555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68</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160989084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69</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18081446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70</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dirty="0"/>
          </a:p>
        </p:txBody>
      </p:sp>
    </p:spTree>
    <p:extLst>
      <p:ext uri="{BB962C8B-B14F-4D97-AF65-F5344CB8AC3E}">
        <p14:creationId xmlns:p14="http://schemas.microsoft.com/office/powerpoint/2010/main" val="208481746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BDCAE214-D11E-8645-B270-C8FCF27043F0}" type="slidenum">
              <a:rPr lang="en-US" altLang="en-US" sz="1300">
                <a:solidFill>
                  <a:prstClr val="black"/>
                </a:solidFill>
              </a:rPr>
              <a:pPr>
                <a:spcBef>
                  <a:spcPct val="0"/>
                </a:spcBef>
              </a:pPr>
              <a:t>71</a:t>
            </a:fld>
            <a:endParaRPr lang="en-US" altLang="en-US" sz="1300">
              <a:solidFill>
                <a:prstClr val="black"/>
              </a:solidFill>
            </a:endParaRPr>
          </a:p>
        </p:txBody>
      </p:sp>
      <p:sp>
        <p:nvSpPr>
          <p:cNvPr id="67586" name="Rectangle 2"/>
          <p:cNvSpPr>
            <a:spLocks noGrp="1" noRot="1" noChangeAspect="1" noChangeArrowheads="1" noTextEdit="1"/>
          </p:cNvSpPr>
          <p:nvPr>
            <p:ph type="sldImg"/>
          </p:nvPr>
        </p:nvSpPr>
        <p:spPr>
          <a:ln/>
        </p:spPr>
      </p:sp>
      <p:sp>
        <p:nvSpPr>
          <p:cNvPr id="67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7924067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B08E3A80-B801-A842-B59E-68D8EFD99884}" type="slidenum">
              <a:rPr lang="en-US" altLang="en-US" sz="1300">
                <a:solidFill>
                  <a:prstClr val="black"/>
                </a:solidFill>
              </a:rPr>
              <a:pPr>
                <a:spcBef>
                  <a:spcPct val="0"/>
                </a:spcBef>
              </a:pPr>
              <a:t>72</a:t>
            </a:fld>
            <a:endParaRPr lang="en-US" altLang="en-US" sz="1300">
              <a:solidFill>
                <a:prstClr val="black"/>
              </a:solidFill>
            </a:endParaRPr>
          </a:p>
        </p:txBody>
      </p:sp>
      <p:sp>
        <p:nvSpPr>
          <p:cNvPr id="69634" name="Rectangle 2"/>
          <p:cNvSpPr>
            <a:spLocks noGrp="1" noRot="1" noChangeAspect="1" noChangeArrowheads="1" noTextEdit="1"/>
          </p:cNvSpPr>
          <p:nvPr>
            <p:ph type="sldImg"/>
          </p:nvPr>
        </p:nvSpPr>
        <p:spPr>
          <a:ln/>
        </p:spPr>
      </p:sp>
      <p:sp>
        <p:nvSpPr>
          <p:cNvPr id="69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54118580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47919779-0032-3A47-B734-920EFD8393FA}" type="slidenum">
              <a:rPr lang="en-US" altLang="en-US" sz="1300">
                <a:solidFill>
                  <a:prstClr val="black"/>
                </a:solidFill>
              </a:rPr>
              <a:pPr>
                <a:spcBef>
                  <a:spcPct val="0"/>
                </a:spcBef>
              </a:pPr>
              <a:t>73</a:t>
            </a:fld>
            <a:endParaRPr lang="en-US" altLang="en-US" sz="1300">
              <a:solidFill>
                <a:prstClr val="black"/>
              </a:solidFill>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98697252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78E97F0D-1458-D048-8FB5-B29BEE8022CD}" type="slidenum">
              <a:rPr lang="en-US" altLang="en-US" sz="1300">
                <a:solidFill>
                  <a:prstClr val="black"/>
                </a:solidFill>
              </a:rPr>
              <a:pPr>
                <a:spcBef>
                  <a:spcPct val="0"/>
                </a:spcBef>
              </a:pPr>
              <a:t>74</a:t>
            </a:fld>
            <a:endParaRPr lang="en-US" altLang="en-US" sz="1300">
              <a:solidFill>
                <a:prstClr val="black"/>
              </a:solidFill>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6502959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6638920E-34EE-4A64-B776-5D4ADF8B1339}" type="slidenum">
              <a:rPr lang="en-US" smtClean="0"/>
              <a:pPr>
                <a:defRPr/>
              </a:pPr>
              <a:t>7</a:t>
            </a:fld>
            <a:endParaRPr lang="en-US" dirty="0"/>
          </a:p>
        </p:txBody>
      </p:sp>
    </p:spTree>
    <p:extLst>
      <p:ext uri="{BB962C8B-B14F-4D97-AF65-F5344CB8AC3E}">
        <p14:creationId xmlns:p14="http://schemas.microsoft.com/office/powerpoint/2010/main" val="194178679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746945AC-5EA9-3E45-B305-8F9BB1D82130}" type="slidenum">
              <a:rPr lang="en-US" altLang="en-US" sz="1300">
                <a:solidFill>
                  <a:prstClr val="black"/>
                </a:solidFill>
              </a:rPr>
              <a:pPr>
                <a:spcBef>
                  <a:spcPct val="0"/>
                </a:spcBef>
              </a:pPr>
              <a:t>75</a:t>
            </a:fld>
            <a:endParaRPr lang="en-US" altLang="en-US" sz="1300">
              <a:solidFill>
                <a:prstClr val="black"/>
              </a:solidFill>
            </a:endParaRPr>
          </a:p>
        </p:txBody>
      </p:sp>
      <p:sp>
        <p:nvSpPr>
          <p:cNvPr id="55298" name="Rectangle 2"/>
          <p:cNvSpPr>
            <a:spLocks noGrp="1" noRot="1" noChangeAspect="1" noChangeArrowheads="1" noTextEdit="1"/>
          </p:cNvSpPr>
          <p:nvPr>
            <p:ph type="sldImg"/>
          </p:nvPr>
        </p:nvSpPr>
        <p:spPr>
          <a:ln/>
        </p:spPr>
      </p:sp>
      <p:sp>
        <p:nvSpPr>
          <p:cNvPr id="552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36755924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584852D-23F3-4042-9215-A8A8F701E029}" type="slidenum">
              <a:rPr lang="en-US" altLang="en-US" sz="1300">
                <a:solidFill>
                  <a:prstClr val="black"/>
                </a:solidFill>
              </a:rPr>
              <a:pPr>
                <a:spcBef>
                  <a:spcPct val="0"/>
                </a:spcBef>
              </a:pPr>
              <a:t>76</a:t>
            </a:fld>
            <a:endParaRPr lang="en-US" altLang="en-US" sz="1300">
              <a:solidFill>
                <a:prstClr val="black"/>
              </a:solidFill>
            </a:endParaRPr>
          </a:p>
        </p:txBody>
      </p:sp>
      <p:sp>
        <p:nvSpPr>
          <p:cNvPr id="57346" name="Rectangle 2"/>
          <p:cNvSpPr>
            <a:spLocks noGrp="1" noRot="1" noChangeAspect="1" noChangeArrowheads="1" noTextEdit="1"/>
          </p:cNvSpPr>
          <p:nvPr>
            <p:ph type="sldImg"/>
          </p:nvPr>
        </p:nvSpPr>
        <p:spPr>
          <a:ln/>
        </p:spPr>
      </p:sp>
      <p:sp>
        <p:nvSpPr>
          <p:cNvPr id="573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64967445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AFE5FC57-7184-9D41-8FDC-049907189742}" type="slidenum">
              <a:rPr lang="en-US" altLang="en-US" sz="1300">
                <a:solidFill>
                  <a:prstClr val="black"/>
                </a:solidFill>
              </a:rPr>
              <a:pPr>
                <a:spcBef>
                  <a:spcPct val="0"/>
                </a:spcBef>
              </a:pPr>
              <a:t>77</a:t>
            </a:fld>
            <a:endParaRPr lang="en-US" altLang="en-US" sz="1300">
              <a:solidFill>
                <a:prstClr val="black"/>
              </a:solidFill>
            </a:endParaRPr>
          </a:p>
        </p:txBody>
      </p:sp>
      <p:sp>
        <p:nvSpPr>
          <p:cNvPr id="59394" name="Rectangle 2"/>
          <p:cNvSpPr>
            <a:spLocks noGrp="1" noRot="1" noChangeAspect="1" noChangeArrowheads="1" noTextEdit="1"/>
          </p:cNvSpPr>
          <p:nvPr>
            <p:ph type="sldImg"/>
          </p:nvPr>
        </p:nvSpPr>
        <p:spPr>
          <a:ln/>
        </p:spPr>
      </p:sp>
      <p:sp>
        <p:nvSpPr>
          <p:cNvPr id="593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207658067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09E0B59E-0C1A-E143-BB54-0FD8AA87F3B9}" type="slidenum">
              <a:rPr lang="en-US" altLang="en-US" sz="1300">
                <a:solidFill>
                  <a:prstClr val="black"/>
                </a:solidFill>
              </a:rPr>
              <a:pPr>
                <a:spcBef>
                  <a:spcPct val="0"/>
                </a:spcBef>
              </a:pPr>
              <a:t>78</a:t>
            </a:fld>
            <a:endParaRPr lang="en-US" altLang="en-US" sz="1300">
              <a:solidFill>
                <a:prstClr val="black"/>
              </a:solidFill>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89441470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323B4004-4A7A-D84F-B178-A938E8708CEF}" type="slidenum">
              <a:rPr lang="en-US" altLang="en-US" sz="1300">
                <a:solidFill>
                  <a:prstClr val="black"/>
                </a:solidFill>
              </a:rPr>
              <a:pPr>
                <a:spcBef>
                  <a:spcPct val="0"/>
                </a:spcBef>
              </a:pPr>
              <a:t>79</a:t>
            </a:fld>
            <a:endParaRPr lang="en-US" altLang="en-US" sz="1300">
              <a:solidFill>
                <a:prstClr val="black"/>
              </a:solidFill>
            </a:endParaRPr>
          </a:p>
        </p:txBody>
      </p:sp>
      <p:sp>
        <p:nvSpPr>
          <p:cNvPr id="63490" name="Rectangle 2"/>
          <p:cNvSpPr>
            <a:spLocks noGrp="1" noRot="1" noChangeAspect="1" noChangeArrowheads="1" noTextEdit="1"/>
          </p:cNvSpPr>
          <p:nvPr>
            <p:ph type="sldImg"/>
          </p:nvPr>
        </p:nvSpPr>
        <p:spPr>
          <a:ln/>
        </p:spPr>
      </p:sp>
      <p:sp>
        <p:nvSpPr>
          <p:cNvPr id="63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80108848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28F130C5-C64C-1F43-9FE5-6158564F939F}" type="slidenum">
              <a:rPr lang="en-US" altLang="en-US" sz="1300">
                <a:solidFill>
                  <a:prstClr val="black"/>
                </a:solidFill>
              </a:rPr>
              <a:pPr>
                <a:spcBef>
                  <a:spcPct val="0"/>
                </a:spcBef>
              </a:pPr>
              <a:t>80</a:t>
            </a:fld>
            <a:endParaRPr lang="en-US" altLang="en-US" sz="1300">
              <a:solidFill>
                <a:prstClr val="black"/>
              </a:solidFill>
            </a:endParaRPr>
          </a:p>
        </p:txBody>
      </p:sp>
      <p:sp>
        <p:nvSpPr>
          <p:cNvPr id="65538" name="Rectangle 2"/>
          <p:cNvSpPr>
            <a:spLocks noGrp="1" noRot="1" noChangeAspect="1" noChangeArrowheads="1" noTextEdit="1"/>
          </p:cNvSpPr>
          <p:nvPr>
            <p:ph type="sldImg"/>
          </p:nvPr>
        </p:nvSpPr>
        <p:spPr>
          <a:ln/>
        </p:spPr>
      </p:sp>
      <p:sp>
        <p:nvSpPr>
          <p:cNvPr id="65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75765818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BDCAE214-D11E-8645-B270-C8FCF27043F0}" type="slidenum">
              <a:rPr lang="en-US" altLang="en-US" sz="1300">
                <a:solidFill>
                  <a:prstClr val="black"/>
                </a:solidFill>
              </a:rPr>
              <a:pPr>
                <a:spcBef>
                  <a:spcPct val="0"/>
                </a:spcBef>
              </a:pPr>
              <a:t>81</a:t>
            </a:fld>
            <a:endParaRPr lang="en-US" altLang="en-US" sz="1300">
              <a:solidFill>
                <a:prstClr val="black"/>
              </a:solidFill>
            </a:endParaRPr>
          </a:p>
        </p:txBody>
      </p:sp>
      <p:sp>
        <p:nvSpPr>
          <p:cNvPr id="67586" name="Rectangle 2"/>
          <p:cNvSpPr>
            <a:spLocks noGrp="1" noRot="1" noChangeAspect="1" noChangeArrowheads="1" noTextEdit="1"/>
          </p:cNvSpPr>
          <p:nvPr>
            <p:ph type="sldImg"/>
          </p:nvPr>
        </p:nvSpPr>
        <p:spPr>
          <a:ln/>
        </p:spPr>
      </p:sp>
      <p:sp>
        <p:nvSpPr>
          <p:cNvPr id="67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51087612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spcBef>
                <a:spcPct val="30000"/>
              </a:spcBef>
              <a:defRPr sz="1200">
                <a:solidFill>
                  <a:schemeClr val="tx1"/>
                </a:solidFill>
                <a:latin typeface="Arial" charset="0"/>
                <a:ea typeface="Arial" charset="0"/>
                <a:cs typeface="Arial" charset="0"/>
              </a:defRPr>
            </a:lvl1pPr>
            <a:lvl2pPr marL="742950" indent="-285750" defTabSz="990600">
              <a:spcBef>
                <a:spcPct val="30000"/>
              </a:spcBef>
              <a:defRPr sz="1200">
                <a:solidFill>
                  <a:schemeClr val="tx1"/>
                </a:solidFill>
                <a:latin typeface="Arial" charset="0"/>
                <a:ea typeface="Arial" charset="0"/>
                <a:cs typeface="Arial" charset="0"/>
              </a:defRPr>
            </a:lvl2pPr>
            <a:lvl3pPr marL="1143000" indent="-228600" defTabSz="990600">
              <a:spcBef>
                <a:spcPct val="30000"/>
              </a:spcBef>
              <a:defRPr sz="1200">
                <a:solidFill>
                  <a:schemeClr val="tx1"/>
                </a:solidFill>
                <a:latin typeface="Arial" charset="0"/>
                <a:ea typeface="Arial" charset="0"/>
                <a:cs typeface="Arial" charset="0"/>
              </a:defRPr>
            </a:lvl3pPr>
            <a:lvl4pPr marL="1600200" indent="-228600" defTabSz="990600">
              <a:spcBef>
                <a:spcPct val="30000"/>
              </a:spcBef>
              <a:defRPr sz="1200">
                <a:solidFill>
                  <a:schemeClr val="tx1"/>
                </a:solidFill>
                <a:latin typeface="Arial" charset="0"/>
                <a:ea typeface="Arial" charset="0"/>
                <a:cs typeface="Arial" charset="0"/>
              </a:defRPr>
            </a:lvl4pPr>
            <a:lvl5pPr marL="2057400" indent="-228600" defTabSz="990600">
              <a:spcBef>
                <a:spcPct val="30000"/>
              </a:spcBef>
              <a:defRPr sz="1200">
                <a:solidFill>
                  <a:schemeClr val="tx1"/>
                </a:solidFill>
                <a:latin typeface="Arial" charset="0"/>
                <a:ea typeface="Arial" charset="0"/>
                <a:cs typeface="Arial" charset="0"/>
              </a:defRPr>
            </a:lvl5pPr>
            <a:lvl6pPr marL="25146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6pPr>
            <a:lvl7pPr marL="29718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7pPr>
            <a:lvl8pPr marL="34290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8pPr>
            <a:lvl9pPr marL="3886200" indent="-228600" defTabSz="990600" eaLnBrk="0" fontAlgn="base" hangingPunct="0">
              <a:spcBef>
                <a:spcPct val="30000"/>
              </a:spcBef>
              <a:spcAft>
                <a:spcPct val="0"/>
              </a:spcAft>
              <a:defRPr sz="1200">
                <a:solidFill>
                  <a:schemeClr val="tx1"/>
                </a:solidFill>
                <a:latin typeface="Arial" charset="0"/>
                <a:ea typeface="Arial" charset="0"/>
                <a:cs typeface="Arial" charset="0"/>
              </a:defRPr>
            </a:lvl9pPr>
          </a:lstStyle>
          <a:p>
            <a:pPr>
              <a:spcBef>
                <a:spcPct val="0"/>
              </a:spcBef>
            </a:pPr>
            <a:fld id="{B08E3A80-B801-A842-B59E-68D8EFD99884}" type="slidenum">
              <a:rPr lang="en-US" altLang="en-US" sz="1300">
                <a:solidFill>
                  <a:prstClr val="black"/>
                </a:solidFill>
              </a:rPr>
              <a:pPr>
                <a:spcBef>
                  <a:spcPct val="0"/>
                </a:spcBef>
              </a:pPr>
              <a:t>82</a:t>
            </a:fld>
            <a:endParaRPr lang="en-US" altLang="en-US" sz="1300">
              <a:solidFill>
                <a:prstClr val="black"/>
              </a:solidFill>
            </a:endParaRPr>
          </a:p>
        </p:txBody>
      </p:sp>
      <p:sp>
        <p:nvSpPr>
          <p:cNvPr id="69634" name="Rectangle 2"/>
          <p:cNvSpPr>
            <a:spLocks noGrp="1" noRot="1" noChangeAspect="1" noChangeArrowheads="1" noTextEdit="1"/>
          </p:cNvSpPr>
          <p:nvPr>
            <p:ph type="sldImg"/>
          </p:nvPr>
        </p:nvSpPr>
        <p:spPr>
          <a:ln/>
        </p:spPr>
      </p:sp>
      <p:sp>
        <p:nvSpPr>
          <p:cNvPr id="69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tLang="en-US"/>
          </a:p>
        </p:txBody>
      </p:sp>
    </p:spTree>
    <p:extLst>
      <p:ext uri="{BB962C8B-B14F-4D97-AF65-F5344CB8AC3E}">
        <p14:creationId xmlns:p14="http://schemas.microsoft.com/office/powerpoint/2010/main" val="109367083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Rot="1" noChangeAspect="1" noChangeArrowheads="1" noTextEdit="1"/>
          </p:cNvSpPr>
          <p:nvPr>
            <p:ph type="sldImg"/>
          </p:nvPr>
        </p:nvSpPr>
        <p:spPr>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sp>
      <p:sp>
        <p:nvSpPr>
          <p:cNvPr id="69635" name="Rectangle 3"/>
          <p:cNvSpPr>
            <a:spLocks noGrp="1" noChangeArrowheads="1"/>
          </p:cNvSpPr>
          <p:nvPr>
            <p:ph type="body" idx="1"/>
          </p:nvPr>
        </p:nvSpPr>
        <p:spPr>
          <a:xfrm>
            <a:off x="731838" y="4560888"/>
            <a:ext cx="5851525" cy="4319587"/>
          </a:xfrm>
          <a:noFill/>
        </p:spPr>
        <p:txBody>
          <a:bodyPr/>
          <a:lstStyle/>
          <a:p>
            <a:endParaRPr lang="en-US" altLang="en-US" smtClean="0">
              <a:latin typeface="Arial" panose="020B0604020202020204" pitchFamily="34" charset="0"/>
              <a:ea typeface="Geneva" charset="-128"/>
              <a:cs typeface="Arial" panose="020B0604020202020204" pitchFamily="34" charset="0"/>
            </a:endParaRPr>
          </a:p>
        </p:txBody>
      </p:sp>
    </p:spTree>
    <p:extLst>
      <p:ext uri="{BB962C8B-B14F-4D97-AF65-F5344CB8AC3E}">
        <p14:creationId xmlns:p14="http://schemas.microsoft.com/office/powerpoint/2010/main" val="882621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009E80-B85B-40BF-B529-DD1CE1F7F5E1}" type="slidenum">
              <a:rPr lang="en-US" altLang="en-US" smtClean="0"/>
              <a:pPr/>
              <a:t>84</a:t>
            </a:fld>
            <a:endParaRPr lang="en-US" altLang="en-US"/>
          </a:p>
        </p:txBody>
      </p:sp>
    </p:spTree>
    <p:extLst>
      <p:ext uri="{BB962C8B-B14F-4D97-AF65-F5344CB8AC3E}">
        <p14:creationId xmlns:p14="http://schemas.microsoft.com/office/powerpoint/2010/main" val="18261239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Rot="1" noChangeAspect="1" noChangeArrowheads="1" noTextEdit="1"/>
          </p:cNvSpPr>
          <p:nvPr>
            <p:ph type="sldImg"/>
          </p:nvPr>
        </p:nvSpPr>
        <p:spPr>
          <a:xfrm>
            <a:off x="382588" y="403225"/>
            <a:ext cx="6197600" cy="3486150"/>
          </a:xfrm>
          <a:ln/>
        </p:spPr>
      </p:sp>
      <p:sp>
        <p:nvSpPr>
          <p:cNvPr id="20483" name="Rectangle 3"/>
          <p:cNvSpPr>
            <a:spLocks noGrp="1" noChangeArrowheads="1"/>
          </p:cNvSpPr>
          <p:nvPr>
            <p:ph type="body" idx="1"/>
          </p:nvPr>
        </p:nvSpPr>
        <p:spPr>
          <a:xfrm>
            <a:off x="277813" y="4035425"/>
            <a:ext cx="6443662" cy="484505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noProof="0" dirty="0"/>
              <a:t>Approved</a:t>
            </a:r>
            <a:r>
              <a:rPr lang="de-DE" altLang="en-US" dirty="0"/>
              <a:t> </a:t>
            </a:r>
            <a:r>
              <a:rPr lang="en-US" altLang="en-US" noProof="0" dirty="0"/>
              <a:t>for</a:t>
            </a:r>
            <a:r>
              <a:rPr lang="de-DE" altLang="en-US" dirty="0"/>
              <a:t> </a:t>
            </a:r>
            <a:r>
              <a:rPr lang="en-US" altLang="en-US" noProof="0" dirty="0"/>
              <a:t>usage</a:t>
            </a:r>
            <a:r>
              <a:rPr lang="de-DE" altLang="en-US" dirty="0"/>
              <a:t> </a:t>
            </a:r>
            <a:r>
              <a:rPr lang="en-US" altLang="en-US" noProof="0" dirty="0"/>
              <a:t>with</a:t>
            </a:r>
            <a:r>
              <a:rPr lang="de-DE" altLang="en-US" dirty="0"/>
              <a:t> </a:t>
            </a:r>
            <a:r>
              <a:rPr lang="en-US" altLang="en-US" noProof="0" dirty="0"/>
              <a:t>clients</a:t>
            </a:r>
          </a:p>
        </p:txBody>
      </p:sp>
    </p:spTree>
    <p:extLst>
      <p:ext uri="{BB962C8B-B14F-4D97-AF65-F5344CB8AC3E}">
        <p14:creationId xmlns:p14="http://schemas.microsoft.com/office/powerpoint/2010/main" val="19936593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C92BFE26-8EBC-4F07-80D3-6537467DF1BC}" type="slidenum">
              <a:rPr lang="en-US" altLang="en-US" smtClean="0">
                <a:solidFill>
                  <a:srgbClr val="000000"/>
                </a:solidFill>
              </a:rPr>
              <a:pPr>
                <a:defRPr/>
              </a:pPr>
              <a:t>85</a:t>
            </a:fld>
            <a:endParaRPr lang="en-US" altLang="en-US">
              <a:solidFill>
                <a:srgbClr val="000000"/>
              </a:solidFill>
            </a:endParaRPr>
          </a:p>
        </p:txBody>
      </p:sp>
    </p:spTree>
    <p:extLst>
      <p:ext uri="{BB962C8B-B14F-4D97-AF65-F5344CB8AC3E}">
        <p14:creationId xmlns:p14="http://schemas.microsoft.com/office/powerpoint/2010/main" val="208266657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C92BFE26-8EBC-4F07-80D3-6537467DF1BC}" type="slidenum">
              <a:rPr lang="en-US" altLang="en-US" smtClean="0"/>
              <a:pPr>
                <a:defRPr/>
              </a:pPr>
              <a:t>86</a:t>
            </a:fld>
            <a:endParaRPr lang="en-US" altLang="en-US"/>
          </a:p>
        </p:txBody>
      </p:sp>
    </p:spTree>
    <p:extLst>
      <p:ext uri="{BB962C8B-B14F-4D97-AF65-F5344CB8AC3E}">
        <p14:creationId xmlns:p14="http://schemas.microsoft.com/office/powerpoint/2010/main" val="23583023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C92BFE26-8EBC-4F07-80D3-6537467DF1BC}" type="slidenum">
              <a:rPr lang="en-US" altLang="en-US" smtClean="0"/>
              <a:pPr>
                <a:defRPr/>
              </a:pPr>
              <a:t>87</a:t>
            </a:fld>
            <a:endParaRPr lang="en-US" altLang="en-US"/>
          </a:p>
        </p:txBody>
      </p:sp>
    </p:spTree>
    <p:extLst>
      <p:ext uri="{BB962C8B-B14F-4D97-AF65-F5344CB8AC3E}">
        <p14:creationId xmlns:p14="http://schemas.microsoft.com/office/powerpoint/2010/main" val="161546322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 name="Rectangle 6"/>
          <p:cNvSpPr>
            <a:spLocks noGrp="1" noChangeArrowheads="1"/>
          </p:cNvSpPr>
          <p:nvPr>
            <p:ph type="sldNum" sz="quarter"/>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a:tabLst>
                <a:tab pos="736496" algn="l"/>
                <a:tab pos="1472992" algn="l"/>
                <a:tab pos="2209488" algn="l"/>
                <a:tab pos="2945983" algn="l"/>
              </a:tabLst>
              <a:defRPr sz="2400">
                <a:solidFill>
                  <a:schemeClr val="tx1"/>
                </a:solidFill>
                <a:latin typeface="Arial" charset="0"/>
                <a:ea typeface="ＭＳ Ｐゴシック" charset="-128"/>
              </a:defRPr>
            </a:lvl1pPr>
            <a:lvl2pPr marL="755877" indent="-290722" eaLnBrk="0">
              <a:tabLst>
                <a:tab pos="736496" algn="l"/>
                <a:tab pos="1472992" algn="l"/>
                <a:tab pos="2209488" algn="l"/>
                <a:tab pos="2945983" algn="l"/>
              </a:tabLst>
              <a:defRPr sz="2400">
                <a:solidFill>
                  <a:schemeClr val="tx1"/>
                </a:solidFill>
                <a:latin typeface="Arial" charset="0"/>
                <a:ea typeface="ＭＳ Ｐゴシック" charset="-128"/>
              </a:defRPr>
            </a:lvl2pPr>
            <a:lvl3pPr marL="1162888" indent="-232578" eaLnBrk="0">
              <a:tabLst>
                <a:tab pos="736496" algn="l"/>
                <a:tab pos="1472992" algn="l"/>
                <a:tab pos="2209488" algn="l"/>
                <a:tab pos="2945983" algn="l"/>
              </a:tabLst>
              <a:defRPr sz="2400">
                <a:solidFill>
                  <a:schemeClr val="tx1"/>
                </a:solidFill>
                <a:latin typeface="Arial" charset="0"/>
                <a:ea typeface="ＭＳ Ｐゴシック" charset="-128"/>
              </a:defRPr>
            </a:lvl3pPr>
            <a:lvl4pPr marL="1628043" indent="-232578" eaLnBrk="0">
              <a:tabLst>
                <a:tab pos="736496" algn="l"/>
                <a:tab pos="1472992" algn="l"/>
                <a:tab pos="2209488" algn="l"/>
                <a:tab pos="2945983" algn="l"/>
              </a:tabLst>
              <a:defRPr sz="2400">
                <a:solidFill>
                  <a:schemeClr val="tx1"/>
                </a:solidFill>
                <a:latin typeface="Arial" charset="0"/>
                <a:ea typeface="ＭＳ Ｐゴシック" charset="-128"/>
              </a:defRPr>
            </a:lvl4pPr>
            <a:lvl5pPr marL="2093199" indent="-232578" eaLnBrk="0">
              <a:tabLst>
                <a:tab pos="736496" algn="l"/>
                <a:tab pos="1472992" algn="l"/>
                <a:tab pos="2209488" algn="l"/>
                <a:tab pos="2945983" algn="l"/>
              </a:tabLst>
              <a:defRPr sz="2400">
                <a:solidFill>
                  <a:schemeClr val="tx1"/>
                </a:solidFill>
                <a:latin typeface="Arial" charset="0"/>
                <a:ea typeface="ＭＳ Ｐゴシック" charset="-128"/>
              </a:defRPr>
            </a:lvl5pPr>
            <a:lvl6pPr marL="2558354" indent="-232578" defTabSz="455465" eaLnBrk="0" fontAlgn="base" hangingPunct="0">
              <a:lnSpc>
                <a:spcPct val="93000"/>
              </a:lnSpc>
              <a:spcBef>
                <a:spcPct val="0"/>
              </a:spcBef>
              <a:spcAft>
                <a:spcPct val="0"/>
              </a:spcAft>
              <a:buClr>
                <a:srgbClr val="000000"/>
              </a:buClr>
              <a:buSzPct val="100000"/>
              <a:buFont typeface="Times New Roman" charset="0"/>
              <a:tabLst>
                <a:tab pos="736496" algn="l"/>
                <a:tab pos="1472992" algn="l"/>
                <a:tab pos="2209488" algn="l"/>
                <a:tab pos="2945983" algn="l"/>
              </a:tabLst>
              <a:defRPr sz="2400">
                <a:solidFill>
                  <a:schemeClr val="tx1"/>
                </a:solidFill>
                <a:latin typeface="Arial" charset="0"/>
                <a:ea typeface="ＭＳ Ｐゴシック" charset="-128"/>
              </a:defRPr>
            </a:lvl6pPr>
            <a:lvl7pPr marL="3023509" indent="-232578" defTabSz="455465" eaLnBrk="0" fontAlgn="base" hangingPunct="0">
              <a:lnSpc>
                <a:spcPct val="93000"/>
              </a:lnSpc>
              <a:spcBef>
                <a:spcPct val="0"/>
              </a:spcBef>
              <a:spcAft>
                <a:spcPct val="0"/>
              </a:spcAft>
              <a:buClr>
                <a:srgbClr val="000000"/>
              </a:buClr>
              <a:buSzPct val="100000"/>
              <a:buFont typeface="Times New Roman" charset="0"/>
              <a:tabLst>
                <a:tab pos="736496" algn="l"/>
                <a:tab pos="1472992" algn="l"/>
                <a:tab pos="2209488" algn="l"/>
                <a:tab pos="2945983" algn="l"/>
              </a:tabLst>
              <a:defRPr sz="2400">
                <a:solidFill>
                  <a:schemeClr val="tx1"/>
                </a:solidFill>
                <a:latin typeface="Arial" charset="0"/>
                <a:ea typeface="ＭＳ Ｐゴシック" charset="-128"/>
              </a:defRPr>
            </a:lvl7pPr>
            <a:lvl8pPr marL="3488665" indent="-232578" defTabSz="455465" eaLnBrk="0" fontAlgn="base" hangingPunct="0">
              <a:lnSpc>
                <a:spcPct val="93000"/>
              </a:lnSpc>
              <a:spcBef>
                <a:spcPct val="0"/>
              </a:spcBef>
              <a:spcAft>
                <a:spcPct val="0"/>
              </a:spcAft>
              <a:buClr>
                <a:srgbClr val="000000"/>
              </a:buClr>
              <a:buSzPct val="100000"/>
              <a:buFont typeface="Times New Roman" charset="0"/>
              <a:tabLst>
                <a:tab pos="736496" algn="l"/>
                <a:tab pos="1472992" algn="l"/>
                <a:tab pos="2209488" algn="l"/>
                <a:tab pos="2945983" algn="l"/>
              </a:tabLst>
              <a:defRPr sz="2400">
                <a:solidFill>
                  <a:schemeClr val="tx1"/>
                </a:solidFill>
                <a:latin typeface="Arial" charset="0"/>
                <a:ea typeface="ＭＳ Ｐゴシック" charset="-128"/>
              </a:defRPr>
            </a:lvl8pPr>
            <a:lvl9pPr marL="3953820" indent="-232578" defTabSz="455465" eaLnBrk="0" fontAlgn="base" hangingPunct="0">
              <a:lnSpc>
                <a:spcPct val="93000"/>
              </a:lnSpc>
              <a:spcBef>
                <a:spcPct val="0"/>
              </a:spcBef>
              <a:spcAft>
                <a:spcPct val="0"/>
              </a:spcAft>
              <a:buClr>
                <a:srgbClr val="000000"/>
              </a:buClr>
              <a:buSzPct val="100000"/>
              <a:buFont typeface="Times New Roman" charset="0"/>
              <a:tabLst>
                <a:tab pos="736496" algn="l"/>
                <a:tab pos="1472992" algn="l"/>
                <a:tab pos="2209488" algn="l"/>
                <a:tab pos="2945983" algn="l"/>
              </a:tabLst>
              <a:defRPr sz="2400">
                <a:solidFill>
                  <a:schemeClr val="tx1"/>
                </a:solidFill>
                <a:latin typeface="Arial" charset="0"/>
                <a:ea typeface="ＭＳ Ｐゴシック" charset="-128"/>
              </a:defRPr>
            </a:lvl9pPr>
          </a:lstStyle>
          <a:p>
            <a:pPr eaLnBrk="1"/>
            <a:fld id="{C7D577CF-1E6E-7E44-8DC8-BC2FCBEAEFE0}" type="slidenum">
              <a:rPr lang="de-DE" altLang="en-US" sz="1400">
                <a:solidFill>
                  <a:srgbClr val="000000"/>
                </a:solidFill>
                <a:latin typeface="Times New Roman" charset="0"/>
              </a:rPr>
              <a:pPr eaLnBrk="1"/>
              <a:t>88</a:t>
            </a:fld>
            <a:endParaRPr lang="de-DE" altLang="en-US" sz="1400">
              <a:solidFill>
                <a:srgbClr val="000000"/>
              </a:solidFill>
              <a:latin typeface="Times New Roman" charset="0"/>
            </a:endParaRPr>
          </a:p>
        </p:txBody>
      </p:sp>
      <p:sp>
        <p:nvSpPr>
          <p:cNvPr id="86017" name="Text Box 1"/>
          <p:cNvSpPr txBox="1">
            <a:spLocks noGrp="1" noChangeArrowheads="1"/>
          </p:cNvSpPr>
          <p:nvPr>
            <p:ph type="body"/>
          </p:nvPr>
        </p:nvSpPr>
        <p:spPr>
          <a:xfrm>
            <a:off x="699770" y="4409758"/>
            <a:ext cx="5598160" cy="4177665"/>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566" tIns="45783" rIns="91566" bIns="45783"/>
          <a:lstStyle>
            <a:lvl1pPr marL="431800" indent="-430213">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1pPr>
            <a:lvl2pPr>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2pPr>
            <a:lvl3pPr>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3pPr>
            <a:lvl4pPr>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4pPr>
            <a:lvl5pPr>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9pPr>
          </a:lstStyle>
          <a:p>
            <a:pPr marL="219657" indent="-218042" defTabSz="457062">
              <a:lnSpc>
                <a:spcPct val="120000"/>
              </a:lnSpc>
              <a:spcBef>
                <a:spcPct val="0"/>
              </a:spcBef>
              <a:defRPr/>
            </a:pPr>
            <a:endParaRPr lang="de-DE" sz="900" dirty="0">
              <a:latin typeface="Arial" charset="0"/>
              <a:cs typeface="Droid Sans Fallback" charset="0"/>
            </a:endParaRPr>
          </a:p>
        </p:txBody>
      </p:sp>
      <p:sp>
        <p:nvSpPr>
          <p:cNvPr id="86018" name="Text Box 2"/>
          <p:cNvSpPr txBox="1">
            <a:spLocks noChangeArrowheads="1"/>
          </p:cNvSpPr>
          <p:nvPr/>
        </p:nvSpPr>
        <p:spPr bwMode="auto">
          <a:xfrm>
            <a:off x="3963744" y="8817904"/>
            <a:ext cx="3032337" cy="46579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566" tIns="45783" rIns="91566" bIns="45783"/>
          <a:lstStyle>
            <a:lvl1pPr eaLnBrk="0">
              <a:tabLst>
                <a:tab pos="723900" algn="l"/>
                <a:tab pos="1447800" algn="l"/>
                <a:tab pos="2171700" algn="l"/>
                <a:tab pos="2895600" algn="l"/>
              </a:tabLst>
              <a:defRPr sz="2400">
                <a:solidFill>
                  <a:schemeClr val="tx1"/>
                </a:solidFill>
                <a:latin typeface="Arial" charset="0"/>
                <a:ea typeface="ＭＳ Ｐゴシック" charset="-128"/>
              </a:defRPr>
            </a:lvl1pPr>
            <a:lvl2pPr marL="742950" indent="-285750" eaLnBrk="0">
              <a:tabLst>
                <a:tab pos="723900" algn="l"/>
                <a:tab pos="1447800" algn="l"/>
                <a:tab pos="2171700" algn="l"/>
                <a:tab pos="2895600" algn="l"/>
              </a:tabLst>
              <a:defRPr sz="2400">
                <a:solidFill>
                  <a:schemeClr val="tx1"/>
                </a:solidFill>
                <a:latin typeface="Arial" charset="0"/>
                <a:ea typeface="ＭＳ Ｐゴシック" charset="-128"/>
              </a:defRPr>
            </a:lvl2pPr>
            <a:lvl3pPr marL="1143000" indent="-228600" eaLnBrk="0">
              <a:tabLst>
                <a:tab pos="723900" algn="l"/>
                <a:tab pos="1447800" algn="l"/>
                <a:tab pos="2171700" algn="l"/>
                <a:tab pos="2895600" algn="l"/>
              </a:tabLst>
              <a:defRPr sz="2400">
                <a:solidFill>
                  <a:schemeClr val="tx1"/>
                </a:solidFill>
                <a:latin typeface="Arial" charset="0"/>
                <a:ea typeface="ＭＳ Ｐゴシック" charset="-128"/>
              </a:defRPr>
            </a:lvl3pPr>
            <a:lvl4pPr marL="1600200" indent="-228600" eaLnBrk="0">
              <a:tabLst>
                <a:tab pos="723900" algn="l"/>
                <a:tab pos="1447800" algn="l"/>
                <a:tab pos="2171700" algn="l"/>
                <a:tab pos="2895600" algn="l"/>
              </a:tabLst>
              <a:defRPr sz="2400">
                <a:solidFill>
                  <a:schemeClr val="tx1"/>
                </a:solidFill>
                <a:latin typeface="Arial" charset="0"/>
                <a:ea typeface="ＭＳ Ｐゴシック" charset="-128"/>
              </a:defRPr>
            </a:lvl4pPr>
            <a:lvl5pPr marL="2057400" indent="-228600" eaLnBrk="0">
              <a:tabLst>
                <a:tab pos="723900" algn="l"/>
                <a:tab pos="1447800" algn="l"/>
                <a:tab pos="2171700" algn="l"/>
                <a:tab pos="2895600" algn="l"/>
              </a:tabLst>
              <a:defRPr sz="2400">
                <a:solidFill>
                  <a:schemeClr val="tx1"/>
                </a:solidFill>
                <a:latin typeface="Arial" charset="0"/>
                <a:ea typeface="ＭＳ Ｐゴシック" charset="-128"/>
              </a:defRPr>
            </a:lvl5pPr>
            <a:lvl6pPr marL="2514600" indent="-228600" defTabSz="447675" eaLnBrk="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sz="2400">
                <a:solidFill>
                  <a:schemeClr val="tx1"/>
                </a:solidFill>
                <a:latin typeface="Arial" charset="0"/>
                <a:ea typeface="ＭＳ Ｐゴシック" charset="-128"/>
              </a:defRPr>
            </a:lvl6pPr>
            <a:lvl7pPr marL="2971800" indent="-228600" defTabSz="447675" eaLnBrk="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sz="2400">
                <a:solidFill>
                  <a:schemeClr val="tx1"/>
                </a:solidFill>
                <a:latin typeface="Arial" charset="0"/>
                <a:ea typeface="ＭＳ Ｐゴシック" charset="-128"/>
              </a:defRPr>
            </a:lvl7pPr>
            <a:lvl8pPr marL="3429000" indent="-228600" defTabSz="447675" eaLnBrk="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sz="2400">
                <a:solidFill>
                  <a:schemeClr val="tx1"/>
                </a:solidFill>
                <a:latin typeface="Arial" charset="0"/>
                <a:ea typeface="ＭＳ Ｐゴシック" charset="-128"/>
              </a:defRPr>
            </a:lvl8pPr>
            <a:lvl9pPr marL="3886200" indent="-228600" defTabSz="447675" eaLnBrk="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sz="2400">
                <a:solidFill>
                  <a:schemeClr val="tx1"/>
                </a:solidFill>
                <a:latin typeface="Arial" charset="0"/>
                <a:ea typeface="ＭＳ Ｐゴシック" charset="-128"/>
              </a:defRPr>
            </a:lvl9pPr>
          </a:lstStyle>
          <a:p>
            <a:pPr defTabSz="465155" eaLnBrk="1" fontAlgn="base">
              <a:spcBef>
                <a:spcPct val="0"/>
              </a:spcBef>
              <a:spcAft>
                <a:spcPct val="0"/>
              </a:spcAft>
            </a:pPr>
            <a:fld id="{3102F3B9-5335-A24E-B306-D1A722BE276E}" type="slidenum">
              <a:rPr lang="de-DE" altLang="en-US" sz="1800">
                <a:solidFill>
                  <a:srgbClr val="000000"/>
                </a:solidFill>
                <a:latin typeface="Calibri" charset="0"/>
                <a:cs typeface="Arial" pitchFamily="34" charset="0"/>
              </a:rPr>
              <a:pPr defTabSz="465155" eaLnBrk="1" fontAlgn="base">
                <a:spcBef>
                  <a:spcPct val="0"/>
                </a:spcBef>
                <a:spcAft>
                  <a:spcPct val="0"/>
                </a:spcAft>
              </a:pPr>
              <a:t>88</a:t>
            </a:fld>
            <a:endParaRPr lang="de-DE" altLang="en-US" sz="1800">
              <a:solidFill>
                <a:srgbClr val="000000"/>
              </a:solidFill>
              <a:latin typeface="Calibri" charset="0"/>
              <a:cs typeface="Arial" pitchFamily="34" charset="0"/>
            </a:endParaRPr>
          </a:p>
        </p:txBody>
      </p:sp>
      <p:sp>
        <p:nvSpPr>
          <p:cNvPr id="86019" name="Text Box 3"/>
          <p:cNvSpPr txBox="1">
            <a:spLocks noGrp="1" noRot="1" noChangeAspect="1" noChangeArrowheads="1"/>
          </p:cNvSpPr>
          <p:nvPr>
            <p:ph type="sldImg" idx="1"/>
          </p:nvPr>
        </p:nvSpPr>
        <p:spPr>
          <a:xfrm>
            <a:off x="404813" y="706438"/>
            <a:ext cx="6186487" cy="3481387"/>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Tree>
    <p:extLst>
      <p:ext uri="{BB962C8B-B14F-4D97-AF65-F5344CB8AC3E}">
        <p14:creationId xmlns:p14="http://schemas.microsoft.com/office/powerpoint/2010/main" val="55269695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89</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89</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56518321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Slide Image Placeholder 1"/>
          <p:cNvSpPr>
            <a:spLocks noGrp="1" noRot="1" noChangeAspect="1"/>
          </p:cNvSpPr>
          <p:nvPr>
            <p:ph type="sldImg"/>
          </p:nvPr>
        </p:nvSpPr>
        <p:spPr bwMode="auto">
          <a:xfrm>
            <a:off x="404813" y="695325"/>
            <a:ext cx="6188075" cy="3481388"/>
          </a:xfrm>
          <a:prstGeom prst="rect">
            <a:avLst/>
          </a:prstGeom>
          <a:noFill/>
          <a:ln>
            <a:solidFill>
              <a:srgbClr val="000000"/>
            </a:solidFill>
            <a:miter lim="800000"/>
            <a:headEnd/>
            <a:tailEnd/>
          </a:ln>
        </p:spPr>
      </p:sp>
      <p:sp>
        <p:nvSpPr>
          <p:cNvPr id="3" name="Notes Placeholder 2"/>
          <p:cNvSpPr>
            <a:spLocks noGrp="1"/>
          </p:cNvSpPr>
          <p:nvPr>
            <p:ph type="body" idx="1"/>
          </p:nvPr>
        </p:nvSpPr>
        <p:spPr/>
        <p:txBody>
          <a:bodyPr/>
          <a:lstStyle/>
          <a:p>
            <a:pPr marL="0" lvl="1" indent="0" defTabSz="914400" fontAlgn="auto">
              <a:spcBef>
                <a:spcPts val="0"/>
              </a:spcBef>
              <a:spcAft>
                <a:spcPts val="263"/>
              </a:spcAft>
              <a:buClr>
                <a:schemeClr val="accent2"/>
              </a:buClr>
              <a:buSzPct val="85000"/>
              <a:buFont typeface="Arial" charset="0"/>
              <a:buNone/>
              <a:defRPr/>
            </a:pPr>
            <a:endParaRPr lang="en-US" sz="1400" dirty="0" smtClean="0"/>
          </a:p>
        </p:txBody>
      </p:sp>
      <p:sp>
        <p:nvSpPr>
          <p:cNvPr id="45059" name="Slide Number Placeholder 3"/>
          <p:cNvSpPr>
            <a:spLocks noGrp="1"/>
          </p:cNvSpPr>
          <p:nvPr>
            <p:ph type="sldNum" sz="quarter" idx="5"/>
          </p:nvPr>
        </p:nvSpPr>
        <p:spPr>
          <a:noFill/>
        </p:spPr>
        <p:txBody>
          <a:bodyPr/>
          <a:lstStyle/>
          <a:p>
            <a:fld id="{B7BCB825-7CDE-478B-8FB6-1CAE385A149F}" type="slidenum">
              <a:rPr lang="en-US" smtClean="0">
                <a:solidFill>
                  <a:prstClr val="black"/>
                </a:solidFill>
                <a:latin typeface="Calibri"/>
              </a:rPr>
              <a:pPr/>
              <a:t>90</a:t>
            </a:fld>
            <a:endParaRPr lang="en-US" smtClean="0">
              <a:solidFill>
                <a:prstClr val="black"/>
              </a:solidFill>
              <a:latin typeface="Calibri"/>
            </a:endParaRPr>
          </a:p>
        </p:txBody>
      </p:sp>
    </p:spTree>
    <p:extLst>
      <p:ext uri="{BB962C8B-B14F-4D97-AF65-F5344CB8AC3E}">
        <p14:creationId xmlns:p14="http://schemas.microsoft.com/office/powerpoint/2010/main" val="131803670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8AAE4E-BBF8-4E10-94B5-0A2DDBA58B33}" type="slidenum">
              <a:rPr lang="en-US" altLang="en-US" smtClean="0"/>
              <a:pPr/>
              <a:t>91</a:t>
            </a:fld>
            <a:endParaRPr lang="en-US" altLang="en-US"/>
          </a:p>
        </p:txBody>
      </p:sp>
    </p:spTree>
    <p:extLst>
      <p:ext uri="{BB962C8B-B14F-4D97-AF65-F5344CB8AC3E}">
        <p14:creationId xmlns:p14="http://schemas.microsoft.com/office/powerpoint/2010/main" val="71929481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Image Placeholder 1"/>
          <p:cNvSpPr>
            <a:spLocks noGrp="1" noRot="1" noChangeAspect="1" noTextEdit="1"/>
          </p:cNvSpPr>
          <p:nvPr>
            <p:ph type="sldImg"/>
          </p:nvPr>
        </p:nvSpPr>
        <p:spPr>
          <a:xfrm>
            <a:off x="685800" y="530225"/>
            <a:ext cx="5486400" cy="3086100"/>
          </a:xfrm>
          <a:ln/>
        </p:spPr>
      </p:sp>
      <p:sp>
        <p:nvSpPr>
          <p:cNvPr id="132099" name="Notes Placeholder 2"/>
          <p:cNvSpPr>
            <a:spLocks noGrp="1"/>
          </p:cNvSpPr>
          <p:nvPr>
            <p:ph type="body" idx="1"/>
          </p:nvPr>
        </p:nvSpPr>
        <p:spPr>
          <a:noFill/>
        </p:spPr>
        <p:txBody>
          <a:bodyPr/>
          <a:lstStyle/>
          <a:p>
            <a:pPr eaLnBrk="1" hangingPunct="1">
              <a:spcBef>
                <a:spcPct val="0"/>
              </a:spcBef>
            </a:pPr>
            <a:endParaRPr lang="en-US" altLang="en-US" smtClean="0"/>
          </a:p>
        </p:txBody>
      </p:sp>
      <p:sp>
        <p:nvSpPr>
          <p:cNvPr id="132100" name="Slide Number Placeholder 3"/>
          <p:cNvSpPr>
            <a:spLocks noGrp="1"/>
          </p:cNvSpPr>
          <p:nvPr>
            <p:ph type="sldNum" sz="quarter" idx="5"/>
          </p:nvPr>
        </p:nvSpPr>
        <p:spPr>
          <a:noFill/>
        </p:spPr>
        <p:txBody>
          <a:bodyPr/>
          <a:lstStyle>
            <a:lvl1pPr defTabSz="914485" eaLnBrk="0" hangingPunct="0">
              <a:defRPr sz="1900">
                <a:solidFill>
                  <a:schemeClr val="hlink"/>
                </a:solidFill>
                <a:latin typeface="Arial" pitchFamily="34" charset="0"/>
                <a:cs typeface="Arial" pitchFamily="34" charset="0"/>
              </a:defRPr>
            </a:lvl1pPr>
            <a:lvl2pPr marL="702756" indent="-270291" defTabSz="914485" eaLnBrk="0" hangingPunct="0">
              <a:defRPr sz="1900">
                <a:solidFill>
                  <a:schemeClr val="hlink"/>
                </a:solidFill>
                <a:latin typeface="Arial" pitchFamily="34" charset="0"/>
                <a:cs typeface="Arial" pitchFamily="34" charset="0"/>
              </a:defRPr>
            </a:lvl2pPr>
            <a:lvl3pPr marL="1081164" indent="-216233" defTabSz="914485" eaLnBrk="0" hangingPunct="0">
              <a:defRPr sz="1900">
                <a:solidFill>
                  <a:schemeClr val="hlink"/>
                </a:solidFill>
                <a:latin typeface="Arial" pitchFamily="34" charset="0"/>
                <a:cs typeface="Arial" pitchFamily="34" charset="0"/>
              </a:defRPr>
            </a:lvl3pPr>
            <a:lvl4pPr marL="1513629" indent="-216233" defTabSz="914485" eaLnBrk="0" hangingPunct="0">
              <a:defRPr sz="1900">
                <a:solidFill>
                  <a:schemeClr val="hlink"/>
                </a:solidFill>
                <a:latin typeface="Arial" pitchFamily="34" charset="0"/>
                <a:cs typeface="Arial" pitchFamily="34" charset="0"/>
              </a:defRPr>
            </a:lvl4pPr>
            <a:lvl5pPr marL="1946095" indent="-216233" defTabSz="914485" eaLnBrk="0" hangingPunct="0">
              <a:defRPr sz="1900">
                <a:solidFill>
                  <a:schemeClr val="hlink"/>
                </a:solidFill>
                <a:latin typeface="Arial" pitchFamily="34" charset="0"/>
                <a:cs typeface="Arial" pitchFamily="34" charset="0"/>
              </a:defRPr>
            </a:lvl5pPr>
            <a:lvl6pPr marL="2378560" indent="-216233" defTabSz="914485" eaLnBrk="0" fontAlgn="base" hangingPunct="0">
              <a:lnSpc>
                <a:spcPct val="90000"/>
              </a:lnSpc>
              <a:spcBef>
                <a:spcPct val="0"/>
              </a:spcBef>
              <a:spcAft>
                <a:spcPct val="0"/>
              </a:spcAft>
              <a:defRPr sz="1900">
                <a:solidFill>
                  <a:schemeClr val="hlink"/>
                </a:solidFill>
                <a:latin typeface="Arial" pitchFamily="34" charset="0"/>
                <a:cs typeface="Arial" pitchFamily="34" charset="0"/>
              </a:defRPr>
            </a:lvl6pPr>
            <a:lvl7pPr marL="2811026" indent="-216233" defTabSz="914485" eaLnBrk="0" fontAlgn="base" hangingPunct="0">
              <a:lnSpc>
                <a:spcPct val="90000"/>
              </a:lnSpc>
              <a:spcBef>
                <a:spcPct val="0"/>
              </a:spcBef>
              <a:spcAft>
                <a:spcPct val="0"/>
              </a:spcAft>
              <a:defRPr sz="1900">
                <a:solidFill>
                  <a:schemeClr val="hlink"/>
                </a:solidFill>
                <a:latin typeface="Arial" pitchFamily="34" charset="0"/>
                <a:cs typeface="Arial" pitchFamily="34" charset="0"/>
              </a:defRPr>
            </a:lvl7pPr>
            <a:lvl8pPr marL="3243491" indent="-216233" defTabSz="914485" eaLnBrk="0" fontAlgn="base" hangingPunct="0">
              <a:lnSpc>
                <a:spcPct val="90000"/>
              </a:lnSpc>
              <a:spcBef>
                <a:spcPct val="0"/>
              </a:spcBef>
              <a:spcAft>
                <a:spcPct val="0"/>
              </a:spcAft>
              <a:defRPr sz="1900">
                <a:solidFill>
                  <a:schemeClr val="hlink"/>
                </a:solidFill>
                <a:latin typeface="Arial" pitchFamily="34" charset="0"/>
                <a:cs typeface="Arial" pitchFamily="34" charset="0"/>
              </a:defRPr>
            </a:lvl8pPr>
            <a:lvl9pPr marL="3675957" indent="-216233" defTabSz="914485" eaLnBrk="0" fontAlgn="base" hangingPunct="0">
              <a:lnSpc>
                <a:spcPct val="90000"/>
              </a:lnSpc>
              <a:spcBef>
                <a:spcPct val="0"/>
              </a:spcBef>
              <a:spcAft>
                <a:spcPct val="0"/>
              </a:spcAft>
              <a:defRPr sz="1900">
                <a:solidFill>
                  <a:schemeClr val="hlink"/>
                </a:solidFill>
                <a:latin typeface="Arial" pitchFamily="34" charset="0"/>
                <a:cs typeface="Arial" pitchFamily="34" charset="0"/>
              </a:defRPr>
            </a:lvl9pPr>
          </a:lstStyle>
          <a:p>
            <a:pPr eaLnBrk="1" hangingPunct="1"/>
            <a:fld id="{4A76F618-FE8C-4DB8-98ED-08591732EB91}" type="slidenum">
              <a:rPr lang="en-US" altLang="en-US" sz="1200">
                <a:solidFill>
                  <a:srgbClr val="000000"/>
                </a:solidFill>
              </a:rPr>
              <a:pPr eaLnBrk="1" hangingPunct="1"/>
              <a:t>92</a:t>
            </a:fld>
            <a:endParaRPr lang="en-US" altLang="en-US" sz="1200">
              <a:solidFill>
                <a:srgbClr val="000000"/>
              </a:solidFill>
            </a:endParaRPr>
          </a:p>
        </p:txBody>
      </p:sp>
    </p:spTree>
    <p:extLst>
      <p:ext uri="{BB962C8B-B14F-4D97-AF65-F5344CB8AC3E}">
        <p14:creationId xmlns:p14="http://schemas.microsoft.com/office/powerpoint/2010/main" val="44993639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 name="Rectangle 6"/>
          <p:cNvSpPr>
            <a:spLocks noGrp="1" noChangeArrowheads="1"/>
          </p:cNvSpPr>
          <p:nvPr>
            <p:ph type="sldNum" sz="quarter"/>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a:tabLst>
                <a:tab pos="736496" algn="l"/>
                <a:tab pos="1472992" algn="l"/>
                <a:tab pos="2209488" algn="l"/>
                <a:tab pos="2945983" algn="l"/>
              </a:tabLst>
              <a:defRPr sz="2400">
                <a:solidFill>
                  <a:schemeClr val="tx1"/>
                </a:solidFill>
                <a:latin typeface="Arial" charset="0"/>
                <a:ea typeface="ＭＳ Ｐゴシック" charset="-128"/>
              </a:defRPr>
            </a:lvl1pPr>
            <a:lvl2pPr marL="755877" indent="-290722" eaLnBrk="0">
              <a:tabLst>
                <a:tab pos="736496" algn="l"/>
                <a:tab pos="1472992" algn="l"/>
                <a:tab pos="2209488" algn="l"/>
                <a:tab pos="2945983" algn="l"/>
              </a:tabLst>
              <a:defRPr sz="2400">
                <a:solidFill>
                  <a:schemeClr val="tx1"/>
                </a:solidFill>
                <a:latin typeface="Arial" charset="0"/>
                <a:ea typeface="ＭＳ Ｐゴシック" charset="-128"/>
              </a:defRPr>
            </a:lvl2pPr>
            <a:lvl3pPr marL="1162888" indent="-232578" eaLnBrk="0">
              <a:tabLst>
                <a:tab pos="736496" algn="l"/>
                <a:tab pos="1472992" algn="l"/>
                <a:tab pos="2209488" algn="l"/>
                <a:tab pos="2945983" algn="l"/>
              </a:tabLst>
              <a:defRPr sz="2400">
                <a:solidFill>
                  <a:schemeClr val="tx1"/>
                </a:solidFill>
                <a:latin typeface="Arial" charset="0"/>
                <a:ea typeface="ＭＳ Ｐゴシック" charset="-128"/>
              </a:defRPr>
            </a:lvl3pPr>
            <a:lvl4pPr marL="1628043" indent="-232578" eaLnBrk="0">
              <a:tabLst>
                <a:tab pos="736496" algn="l"/>
                <a:tab pos="1472992" algn="l"/>
                <a:tab pos="2209488" algn="l"/>
                <a:tab pos="2945983" algn="l"/>
              </a:tabLst>
              <a:defRPr sz="2400">
                <a:solidFill>
                  <a:schemeClr val="tx1"/>
                </a:solidFill>
                <a:latin typeface="Arial" charset="0"/>
                <a:ea typeface="ＭＳ Ｐゴシック" charset="-128"/>
              </a:defRPr>
            </a:lvl4pPr>
            <a:lvl5pPr marL="2093199" indent="-232578" eaLnBrk="0">
              <a:tabLst>
                <a:tab pos="736496" algn="l"/>
                <a:tab pos="1472992" algn="l"/>
                <a:tab pos="2209488" algn="l"/>
                <a:tab pos="2945983" algn="l"/>
              </a:tabLst>
              <a:defRPr sz="2400">
                <a:solidFill>
                  <a:schemeClr val="tx1"/>
                </a:solidFill>
                <a:latin typeface="Arial" charset="0"/>
                <a:ea typeface="ＭＳ Ｐゴシック" charset="-128"/>
              </a:defRPr>
            </a:lvl5pPr>
            <a:lvl6pPr marL="2558354" indent="-232578" defTabSz="455465" eaLnBrk="0" fontAlgn="base" hangingPunct="0">
              <a:lnSpc>
                <a:spcPct val="93000"/>
              </a:lnSpc>
              <a:spcBef>
                <a:spcPct val="0"/>
              </a:spcBef>
              <a:spcAft>
                <a:spcPct val="0"/>
              </a:spcAft>
              <a:buClr>
                <a:srgbClr val="000000"/>
              </a:buClr>
              <a:buSzPct val="100000"/>
              <a:buFont typeface="Times New Roman" charset="0"/>
              <a:tabLst>
                <a:tab pos="736496" algn="l"/>
                <a:tab pos="1472992" algn="l"/>
                <a:tab pos="2209488" algn="l"/>
                <a:tab pos="2945983" algn="l"/>
              </a:tabLst>
              <a:defRPr sz="2400">
                <a:solidFill>
                  <a:schemeClr val="tx1"/>
                </a:solidFill>
                <a:latin typeface="Arial" charset="0"/>
                <a:ea typeface="ＭＳ Ｐゴシック" charset="-128"/>
              </a:defRPr>
            </a:lvl6pPr>
            <a:lvl7pPr marL="3023509" indent="-232578" defTabSz="455465" eaLnBrk="0" fontAlgn="base" hangingPunct="0">
              <a:lnSpc>
                <a:spcPct val="93000"/>
              </a:lnSpc>
              <a:spcBef>
                <a:spcPct val="0"/>
              </a:spcBef>
              <a:spcAft>
                <a:spcPct val="0"/>
              </a:spcAft>
              <a:buClr>
                <a:srgbClr val="000000"/>
              </a:buClr>
              <a:buSzPct val="100000"/>
              <a:buFont typeface="Times New Roman" charset="0"/>
              <a:tabLst>
                <a:tab pos="736496" algn="l"/>
                <a:tab pos="1472992" algn="l"/>
                <a:tab pos="2209488" algn="l"/>
                <a:tab pos="2945983" algn="l"/>
              </a:tabLst>
              <a:defRPr sz="2400">
                <a:solidFill>
                  <a:schemeClr val="tx1"/>
                </a:solidFill>
                <a:latin typeface="Arial" charset="0"/>
                <a:ea typeface="ＭＳ Ｐゴシック" charset="-128"/>
              </a:defRPr>
            </a:lvl7pPr>
            <a:lvl8pPr marL="3488665" indent="-232578" defTabSz="455465" eaLnBrk="0" fontAlgn="base" hangingPunct="0">
              <a:lnSpc>
                <a:spcPct val="93000"/>
              </a:lnSpc>
              <a:spcBef>
                <a:spcPct val="0"/>
              </a:spcBef>
              <a:spcAft>
                <a:spcPct val="0"/>
              </a:spcAft>
              <a:buClr>
                <a:srgbClr val="000000"/>
              </a:buClr>
              <a:buSzPct val="100000"/>
              <a:buFont typeface="Times New Roman" charset="0"/>
              <a:tabLst>
                <a:tab pos="736496" algn="l"/>
                <a:tab pos="1472992" algn="l"/>
                <a:tab pos="2209488" algn="l"/>
                <a:tab pos="2945983" algn="l"/>
              </a:tabLst>
              <a:defRPr sz="2400">
                <a:solidFill>
                  <a:schemeClr val="tx1"/>
                </a:solidFill>
                <a:latin typeface="Arial" charset="0"/>
                <a:ea typeface="ＭＳ Ｐゴシック" charset="-128"/>
              </a:defRPr>
            </a:lvl8pPr>
            <a:lvl9pPr marL="3953820" indent="-232578" defTabSz="455465" eaLnBrk="0" fontAlgn="base" hangingPunct="0">
              <a:lnSpc>
                <a:spcPct val="93000"/>
              </a:lnSpc>
              <a:spcBef>
                <a:spcPct val="0"/>
              </a:spcBef>
              <a:spcAft>
                <a:spcPct val="0"/>
              </a:spcAft>
              <a:buClr>
                <a:srgbClr val="000000"/>
              </a:buClr>
              <a:buSzPct val="100000"/>
              <a:buFont typeface="Times New Roman" charset="0"/>
              <a:tabLst>
                <a:tab pos="736496" algn="l"/>
                <a:tab pos="1472992" algn="l"/>
                <a:tab pos="2209488" algn="l"/>
                <a:tab pos="2945983" algn="l"/>
              </a:tabLst>
              <a:defRPr sz="2400">
                <a:solidFill>
                  <a:schemeClr val="tx1"/>
                </a:solidFill>
                <a:latin typeface="Arial" charset="0"/>
                <a:ea typeface="ＭＳ Ｐゴシック" charset="-128"/>
              </a:defRPr>
            </a:lvl9pPr>
          </a:lstStyle>
          <a:p>
            <a:pPr eaLnBrk="1"/>
            <a:fld id="{7CBD8253-F7C7-6747-9FE6-C0188D5C1B66}" type="slidenum">
              <a:rPr lang="de-DE" altLang="en-US" sz="1400">
                <a:solidFill>
                  <a:srgbClr val="000000"/>
                </a:solidFill>
                <a:latin typeface="Times New Roman" charset="0"/>
              </a:rPr>
              <a:pPr eaLnBrk="1"/>
              <a:t>93</a:t>
            </a:fld>
            <a:endParaRPr lang="de-DE" altLang="en-US" sz="1400">
              <a:solidFill>
                <a:srgbClr val="000000"/>
              </a:solidFill>
              <a:latin typeface="Times New Roman" charset="0"/>
            </a:endParaRPr>
          </a:p>
        </p:txBody>
      </p:sp>
      <p:sp>
        <p:nvSpPr>
          <p:cNvPr id="87041" name="Text Box 1"/>
          <p:cNvSpPr txBox="1">
            <a:spLocks noGrp="1" noChangeArrowheads="1"/>
          </p:cNvSpPr>
          <p:nvPr>
            <p:ph type="body"/>
          </p:nvPr>
        </p:nvSpPr>
        <p:spPr>
          <a:xfrm>
            <a:off x="699770" y="4409758"/>
            <a:ext cx="5598160" cy="4177665"/>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566" tIns="45783" rIns="91566" bIns="45783"/>
          <a:lstStyle>
            <a:lvl1pPr marL="169863" indent="-169863">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1pPr>
            <a:lvl2pPr>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2pPr>
            <a:lvl3pPr>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3pPr>
            <a:lvl4pPr>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4pPr>
            <a:lvl5pPr>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5pPr>
            <a:lvl6pPr marL="2514600" indent="-228600" defTabSz="449263" eaLnBrk="0" fontAlgn="base" hangingPunct="0">
              <a:spcBef>
                <a:spcPct val="30000"/>
              </a:spcBef>
              <a:spcAft>
                <a:spcPct val="0"/>
              </a:spcAft>
              <a:buClr>
                <a:srgbClr val="000000"/>
              </a:buClr>
              <a:buSzPct val="100000"/>
              <a:buFont typeface="Times New Roman" charset="0"/>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6pPr>
            <a:lvl7pPr marL="2971800" indent="-228600" defTabSz="449263" eaLnBrk="0" fontAlgn="base" hangingPunct="0">
              <a:spcBef>
                <a:spcPct val="30000"/>
              </a:spcBef>
              <a:spcAft>
                <a:spcPct val="0"/>
              </a:spcAft>
              <a:buClr>
                <a:srgbClr val="000000"/>
              </a:buClr>
              <a:buSzPct val="100000"/>
              <a:buFont typeface="Times New Roman" charset="0"/>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7pPr>
            <a:lvl8pPr marL="3429000" indent="-228600" defTabSz="449263" eaLnBrk="0" fontAlgn="base" hangingPunct="0">
              <a:spcBef>
                <a:spcPct val="30000"/>
              </a:spcBef>
              <a:spcAft>
                <a:spcPct val="0"/>
              </a:spcAft>
              <a:buClr>
                <a:srgbClr val="000000"/>
              </a:buClr>
              <a:buSzPct val="100000"/>
              <a:buFont typeface="Times New Roman" charset="0"/>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8pPr>
            <a:lvl9pPr marL="3886200" indent="-228600" defTabSz="449263" eaLnBrk="0" fontAlgn="base" hangingPunct="0">
              <a:spcBef>
                <a:spcPct val="30000"/>
              </a:spcBef>
              <a:spcAft>
                <a:spcPct val="0"/>
              </a:spcAft>
              <a:buClr>
                <a:srgbClr val="000000"/>
              </a:buClr>
              <a:buSzPct val="100000"/>
              <a:buFont typeface="Times New Roman" charset="0"/>
              <a:tabLst>
                <a:tab pos="723900" algn="l"/>
                <a:tab pos="1447800" algn="l"/>
                <a:tab pos="2171700" algn="l"/>
                <a:tab pos="2895600" algn="l"/>
                <a:tab pos="3619500" algn="l"/>
                <a:tab pos="4343400" algn="l"/>
                <a:tab pos="5067300" algn="l"/>
              </a:tabLst>
              <a:defRPr sz="1200">
                <a:solidFill>
                  <a:srgbClr val="000000"/>
                </a:solidFill>
                <a:latin typeface="Times New Roman" charset="0"/>
                <a:ea typeface="ＭＳ Ｐゴシック" charset="0"/>
              </a:defRPr>
            </a:lvl9pPr>
          </a:lstStyle>
          <a:p>
            <a:pPr defTabSz="457062">
              <a:spcBef>
                <a:spcPct val="0"/>
              </a:spcBef>
              <a:spcAft>
                <a:spcPts val="268"/>
              </a:spcAft>
              <a:defRPr/>
            </a:pPr>
            <a:endParaRPr lang="de-DE" sz="900" dirty="0">
              <a:latin typeface="Arial" charset="0"/>
              <a:cs typeface="+mn-ea" charset="0"/>
            </a:endParaRPr>
          </a:p>
        </p:txBody>
      </p:sp>
      <p:sp>
        <p:nvSpPr>
          <p:cNvPr id="87042" name="Text Box 2"/>
          <p:cNvSpPr txBox="1">
            <a:spLocks noChangeArrowheads="1"/>
          </p:cNvSpPr>
          <p:nvPr/>
        </p:nvSpPr>
        <p:spPr bwMode="auto">
          <a:xfrm>
            <a:off x="3963744" y="8817904"/>
            <a:ext cx="3032337" cy="46579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566" tIns="45783" rIns="91566" bIns="45783"/>
          <a:lstStyle>
            <a:lvl1pPr eaLnBrk="0">
              <a:tabLst>
                <a:tab pos="723900" algn="l"/>
                <a:tab pos="1447800" algn="l"/>
                <a:tab pos="2171700" algn="l"/>
                <a:tab pos="2895600" algn="l"/>
              </a:tabLst>
              <a:defRPr sz="2400">
                <a:solidFill>
                  <a:schemeClr val="tx1"/>
                </a:solidFill>
                <a:latin typeface="Arial" charset="0"/>
                <a:ea typeface="ＭＳ Ｐゴシック" charset="-128"/>
              </a:defRPr>
            </a:lvl1pPr>
            <a:lvl2pPr marL="742950" indent="-285750" eaLnBrk="0">
              <a:tabLst>
                <a:tab pos="723900" algn="l"/>
                <a:tab pos="1447800" algn="l"/>
                <a:tab pos="2171700" algn="l"/>
                <a:tab pos="2895600" algn="l"/>
              </a:tabLst>
              <a:defRPr sz="2400">
                <a:solidFill>
                  <a:schemeClr val="tx1"/>
                </a:solidFill>
                <a:latin typeface="Arial" charset="0"/>
                <a:ea typeface="ＭＳ Ｐゴシック" charset="-128"/>
              </a:defRPr>
            </a:lvl2pPr>
            <a:lvl3pPr marL="1143000" indent="-228600" eaLnBrk="0">
              <a:tabLst>
                <a:tab pos="723900" algn="l"/>
                <a:tab pos="1447800" algn="l"/>
                <a:tab pos="2171700" algn="l"/>
                <a:tab pos="2895600" algn="l"/>
              </a:tabLst>
              <a:defRPr sz="2400">
                <a:solidFill>
                  <a:schemeClr val="tx1"/>
                </a:solidFill>
                <a:latin typeface="Arial" charset="0"/>
                <a:ea typeface="ＭＳ Ｐゴシック" charset="-128"/>
              </a:defRPr>
            </a:lvl3pPr>
            <a:lvl4pPr marL="1600200" indent="-228600" eaLnBrk="0">
              <a:tabLst>
                <a:tab pos="723900" algn="l"/>
                <a:tab pos="1447800" algn="l"/>
                <a:tab pos="2171700" algn="l"/>
                <a:tab pos="2895600" algn="l"/>
              </a:tabLst>
              <a:defRPr sz="2400">
                <a:solidFill>
                  <a:schemeClr val="tx1"/>
                </a:solidFill>
                <a:latin typeface="Arial" charset="0"/>
                <a:ea typeface="ＭＳ Ｐゴシック" charset="-128"/>
              </a:defRPr>
            </a:lvl4pPr>
            <a:lvl5pPr marL="2057400" indent="-228600" eaLnBrk="0">
              <a:tabLst>
                <a:tab pos="723900" algn="l"/>
                <a:tab pos="1447800" algn="l"/>
                <a:tab pos="2171700" algn="l"/>
                <a:tab pos="2895600" algn="l"/>
              </a:tabLst>
              <a:defRPr sz="2400">
                <a:solidFill>
                  <a:schemeClr val="tx1"/>
                </a:solidFill>
                <a:latin typeface="Arial" charset="0"/>
                <a:ea typeface="ＭＳ Ｐゴシック" charset="-128"/>
              </a:defRPr>
            </a:lvl5pPr>
            <a:lvl6pPr marL="2514600" indent="-228600" defTabSz="447675" eaLnBrk="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sz="2400">
                <a:solidFill>
                  <a:schemeClr val="tx1"/>
                </a:solidFill>
                <a:latin typeface="Arial" charset="0"/>
                <a:ea typeface="ＭＳ Ｐゴシック" charset="-128"/>
              </a:defRPr>
            </a:lvl6pPr>
            <a:lvl7pPr marL="2971800" indent="-228600" defTabSz="447675" eaLnBrk="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sz="2400">
                <a:solidFill>
                  <a:schemeClr val="tx1"/>
                </a:solidFill>
                <a:latin typeface="Arial" charset="0"/>
                <a:ea typeface="ＭＳ Ｐゴシック" charset="-128"/>
              </a:defRPr>
            </a:lvl7pPr>
            <a:lvl8pPr marL="3429000" indent="-228600" defTabSz="447675" eaLnBrk="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sz="2400">
                <a:solidFill>
                  <a:schemeClr val="tx1"/>
                </a:solidFill>
                <a:latin typeface="Arial" charset="0"/>
                <a:ea typeface="ＭＳ Ｐゴシック" charset="-128"/>
              </a:defRPr>
            </a:lvl8pPr>
            <a:lvl9pPr marL="3886200" indent="-228600" defTabSz="447675" eaLnBrk="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sz="2400">
                <a:solidFill>
                  <a:schemeClr val="tx1"/>
                </a:solidFill>
                <a:latin typeface="Arial" charset="0"/>
                <a:ea typeface="ＭＳ Ｐゴシック" charset="-128"/>
              </a:defRPr>
            </a:lvl9pPr>
          </a:lstStyle>
          <a:p>
            <a:pPr defTabSz="465155" eaLnBrk="1" fontAlgn="base">
              <a:spcBef>
                <a:spcPct val="0"/>
              </a:spcBef>
              <a:spcAft>
                <a:spcPct val="0"/>
              </a:spcAft>
            </a:pPr>
            <a:fld id="{5C281B73-7A58-314A-B907-88F6996551B7}" type="slidenum">
              <a:rPr lang="de-DE" altLang="en-US" sz="1800">
                <a:solidFill>
                  <a:srgbClr val="000000"/>
                </a:solidFill>
                <a:latin typeface="Calibri" charset="0"/>
                <a:cs typeface="Arial" pitchFamily="34" charset="0"/>
              </a:rPr>
              <a:pPr defTabSz="465155" eaLnBrk="1" fontAlgn="base">
                <a:spcBef>
                  <a:spcPct val="0"/>
                </a:spcBef>
                <a:spcAft>
                  <a:spcPct val="0"/>
                </a:spcAft>
              </a:pPr>
              <a:t>93</a:t>
            </a:fld>
            <a:endParaRPr lang="de-DE" altLang="en-US" sz="1800">
              <a:solidFill>
                <a:srgbClr val="000000"/>
              </a:solidFill>
              <a:latin typeface="Calibri" charset="0"/>
              <a:cs typeface="Arial" pitchFamily="34" charset="0"/>
            </a:endParaRPr>
          </a:p>
        </p:txBody>
      </p:sp>
      <p:sp>
        <p:nvSpPr>
          <p:cNvPr id="87043" name="Text Box 3"/>
          <p:cNvSpPr txBox="1">
            <a:spLocks noGrp="1" noRot="1" noChangeAspect="1" noChangeArrowheads="1"/>
          </p:cNvSpPr>
          <p:nvPr>
            <p:ph type="sldImg" idx="1"/>
          </p:nvPr>
        </p:nvSpPr>
        <p:spPr>
          <a:xfrm>
            <a:off x="404813" y="706438"/>
            <a:ext cx="6186487" cy="3481387"/>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Tree>
    <p:extLst>
      <p:ext uri="{BB962C8B-B14F-4D97-AF65-F5344CB8AC3E}">
        <p14:creationId xmlns:p14="http://schemas.microsoft.com/office/powerpoint/2010/main" val="185926682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94</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94</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178589934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Rot="1" noChangeAspect="1" noChangeArrowheads="1" noTextEdit="1"/>
          </p:cNvSpPr>
          <p:nvPr>
            <p:ph type="sldImg"/>
          </p:nvPr>
        </p:nvSpPr>
        <p:spPr>
          <a:xfrm>
            <a:off x="685800" y="1143000"/>
            <a:ext cx="5486400" cy="3086100"/>
          </a:xfrm>
          <a:noFill/>
        </p:spPr>
      </p:sp>
      <p:sp>
        <p:nvSpPr>
          <p:cNvPr id="24578" name="Rectangle 3"/>
          <p:cNvSpPr>
            <a:spLocks noGrp="1" noChangeArrowheads="1"/>
          </p:cNvSpPr>
          <p:nvPr>
            <p:ph type="body" idx="1"/>
          </p:nvPr>
        </p:nvSpPr>
        <p:spPr>
          <a:extLst/>
        </p:spPr>
        <p:txBody>
          <a:bodyPr>
            <a:normAutofit fontScale="70000" lnSpcReduction="20000"/>
          </a:bodyPr>
          <a:lstStyle/>
          <a:p>
            <a:pPr>
              <a:lnSpc>
                <a:spcPct val="90000"/>
              </a:lnSpc>
              <a:defRPr/>
            </a:pPr>
            <a:r>
              <a:rPr lang="en-GB" altLang="en-US" sz="1500" dirty="0">
                <a:latin typeface="Arial" panose="020B0604020202020204" pitchFamily="34" charset="0"/>
                <a:ea typeface="ＭＳ Ｐゴシック" panose="020B0600070205080204" pitchFamily="34" charset="-128"/>
              </a:rPr>
              <a:t>The dynamics off the IT marketplace are changing with huge new opportunities emerging. </a:t>
            </a:r>
          </a:p>
          <a:p>
            <a:pPr>
              <a:lnSpc>
                <a:spcPct val="90000"/>
              </a:lnSpc>
              <a:defRPr/>
            </a:pPr>
            <a:endParaRPr lang="en-GB" altLang="en-US" sz="1500" dirty="0">
              <a:latin typeface="Arial" panose="020B0604020202020204" pitchFamily="34" charset="0"/>
              <a:ea typeface="ＭＳ Ｐゴシック" panose="020B0600070205080204" pitchFamily="34" charset="-128"/>
            </a:endParaRPr>
          </a:p>
          <a:p>
            <a:pPr>
              <a:lnSpc>
                <a:spcPct val="90000"/>
              </a:lnSpc>
              <a:defRPr/>
            </a:pPr>
            <a:r>
              <a:rPr lang="en-GB" altLang="en-US" sz="1500" dirty="0">
                <a:latin typeface="Arial" panose="020B0604020202020204" pitchFamily="34" charset="0"/>
                <a:ea typeface="ＭＳ Ｐゴシック" panose="020B0600070205080204" pitchFamily="34" charset="-128"/>
              </a:rPr>
              <a:t>If you look at the mainframe market about 75% of the workloads installed today are traditional workloads for data and transaction processing and core business operations. </a:t>
            </a:r>
          </a:p>
          <a:p>
            <a:pPr>
              <a:lnSpc>
                <a:spcPct val="90000"/>
              </a:lnSpc>
              <a:defRPr/>
            </a:pPr>
            <a:endParaRPr lang="en-GB" altLang="en-US" sz="1500" dirty="0">
              <a:latin typeface="Arial" panose="020B0604020202020204" pitchFamily="34" charset="0"/>
              <a:ea typeface="ＭＳ Ｐゴシック" panose="020B0600070205080204" pitchFamily="34" charset="-128"/>
            </a:endParaRPr>
          </a:p>
          <a:p>
            <a:pPr>
              <a:lnSpc>
                <a:spcPct val="90000"/>
              </a:lnSpc>
              <a:defRPr/>
            </a:pPr>
            <a:r>
              <a:rPr lang="en-GB" altLang="en-US" sz="1500" dirty="0">
                <a:latin typeface="Arial" panose="020B0604020202020204" pitchFamily="34" charset="0"/>
                <a:ea typeface="ＭＳ Ｐゴシック" panose="020B0600070205080204" pitchFamily="34" charset="-128"/>
              </a:rPr>
              <a:t>In the last 15 years we have seen dramatic growth the Linux space which now accounts for about 25% of the installed mainframe capacity and used for consolidating distributed workloads and as an on ramp for cloud.</a:t>
            </a:r>
          </a:p>
          <a:p>
            <a:pPr>
              <a:lnSpc>
                <a:spcPct val="90000"/>
              </a:lnSpc>
              <a:defRPr/>
            </a:pPr>
            <a:r>
              <a:rPr lang="en-GB" altLang="en-US" sz="1500" dirty="0">
                <a:latin typeface="Arial" panose="020B0604020202020204" pitchFamily="34" charset="0"/>
                <a:ea typeface="ＭＳ Ｐゴシック" panose="020B0600070205080204" pitchFamily="34" charset="-128"/>
              </a:rPr>
              <a:t>What we are seeing today is huge opportunity in the CAMS space and the mainframe has the ideal capabilities to drive hyper growth through these areas.</a:t>
            </a:r>
          </a:p>
          <a:p>
            <a:pPr>
              <a:lnSpc>
                <a:spcPct val="90000"/>
              </a:lnSpc>
              <a:defRPr/>
            </a:pPr>
            <a:endParaRPr lang="en-GB" altLang="en-US" sz="1500" dirty="0">
              <a:latin typeface="Arial" panose="020B0604020202020204" pitchFamily="34" charset="0"/>
              <a:ea typeface="ＭＳ Ｐゴシック" panose="020B0600070205080204" pitchFamily="34" charset="-128"/>
            </a:endParaRPr>
          </a:p>
          <a:p>
            <a:pPr>
              <a:lnSpc>
                <a:spcPct val="90000"/>
              </a:lnSpc>
              <a:defRPr/>
            </a:pPr>
            <a:r>
              <a:rPr lang="en-GB" altLang="en-US" sz="1500" dirty="0">
                <a:latin typeface="Arial" panose="020B0604020202020204" pitchFamily="34" charset="0"/>
                <a:ea typeface="ＭＳ Ｐゴシック" panose="020B0600070205080204" pitchFamily="34" charset="-128"/>
              </a:rPr>
              <a:t>We are envisaging that over the next 5 years we will see dramatic growth in mainframe adoption for these workloads. </a:t>
            </a:r>
          </a:p>
          <a:p>
            <a:pPr>
              <a:lnSpc>
                <a:spcPct val="90000"/>
              </a:lnSpc>
              <a:defRPr/>
            </a:pPr>
            <a:endParaRPr lang="en-GB" altLang="en-US" sz="1500" dirty="0">
              <a:latin typeface="Arial" panose="020B0604020202020204" pitchFamily="34" charset="0"/>
              <a:ea typeface="ＭＳ Ｐゴシック" panose="020B0600070205080204" pitchFamily="34" charset="-128"/>
            </a:endParaRPr>
          </a:p>
          <a:p>
            <a:pPr>
              <a:defRPr/>
            </a:pPr>
            <a:r>
              <a:rPr lang="en-US" altLang="en-US" sz="1600" dirty="0">
                <a:latin typeface="Arial" panose="020B0604020202020204" pitchFamily="34" charset="0"/>
                <a:ea typeface="ＭＳ Ｐゴシック" panose="020B0600070205080204" pitchFamily="34" charset="-128"/>
              </a:rPr>
              <a:t>Less than 7% of the server spend is on mainframe and business production value is </a:t>
            </a:r>
          </a:p>
          <a:p>
            <a:pPr>
              <a:defRPr/>
            </a:pPr>
            <a:r>
              <a:rPr lang="en-US" altLang="en-US" sz="1600" dirty="0">
                <a:latin typeface="Arial" panose="020B0604020202020204" pitchFamily="34" charset="0"/>
                <a:ea typeface="ＭＳ Ｐゴシック" panose="020B0600070205080204" pitchFamily="34" charset="-128"/>
              </a:rPr>
              <a:t>Served its purpose</a:t>
            </a:r>
          </a:p>
          <a:p>
            <a:pPr>
              <a:defRPr/>
            </a:pPr>
            <a:r>
              <a:rPr lang="en-US" altLang="en-US" sz="1600" dirty="0">
                <a:latin typeface="Arial" panose="020B0604020202020204" pitchFamily="34" charset="0"/>
                <a:ea typeface="ＭＳ Ｐゴシック" panose="020B0600070205080204" pitchFamily="34" charset="-128"/>
              </a:rPr>
              <a:t>Served businesses</a:t>
            </a:r>
          </a:p>
          <a:p>
            <a:pPr>
              <a:defRPr/>
            </a:pPr>
            <a:r>
              <a:rPr lang="en-US" altLang="en-US" sz="1600" dirty="0">
                <a:latin typeface="Arial" panose="020B0604020202020204" pitchFamily="34" charset="0"/>
                <a:ea typeface="ＭＳ Ｐゴシック" panose="020B0600070205080204" pitchFamily="34" charset="-128"/>
              </a:rPr>
              <a:t>Between 1963 and today we</a:t>
            </a:r>
            <a:r>
              <a:rPr lang="ja-JP" altLang="en-US" sz="1600" dirty="0">
                <a:latin typeface="Arial" panose="020B0604020202020204" pitchFamily="34" charset="0"/>
                <a:ea typeface="ＭＳ Ｐゴシック" panose="020B0600070205080204" pitchFamily="34" charset="-128"/>
              </a:rPr>
              <a:t>’</a:t>
            </a:r>
            <a:r>
              <a:rPr lang="en-US" altLang="ja-JP" sz="1600" dirty="0" err="1">
                <a:latin typeface="Arial" panose="020B0604020202020204" pitchFamily="34" charset="0"/>
                <a:ea typeface="ＭＳ Ｐゴシック" panose="020B0600070205080204" pitchFamily="34" charset="-128"/>
              </a:rPr>
              <a:t>ve</a:t>
            </a:r>
            <a:r>
              <a:rPr lang="en-US" altLang="ja-JP" sz="1600" dirty="0">
                <a:latin typeface="Arial" panose="020B0604020202020204" pitchFamily="34" charset="0"/>
                <a:ea typeface="ＭＳ Ｐゴシック" panose="020B0600070205080204" pitchFamily="34" charset="-128"/>
              </a:rPr>
              <a:t> delivered 20M worth of </a:t>
            </a:r>
            <a:r>
              <a:rPr lang="en-US" altLang="ja-JP" sz="1600" dirty="0" err="1">
                <a:latin typeface="Arial" panose="020B0604020202020204" pitchFamily="34" charset="0"/>
                <a:ea typeface="ＭＳ Ｐゴシック" panose="020B0600070205080204" pitchFamily="34" charset="-128"/>
              </a:rPr>
              <a:t>mips</a:t>
            </a:r>
            <a:endParaRPr lang="en-US" altLang="ja-JP" sz="1600" dirty="0">
              <a:latin typeface="Arial" panose="020B0604020202020204" pitchFamily="34" charset="0"/>
              <a:ea typeface="ＭＳ Ｐゴシック" panose="020B0600070205080204" pitchFamily="34" charset="-128"/>
            </a:endParaRPr>
          </a:p>
          <a:p>
            <a:pPr>
              <a:defRPr/>
            </a:pPr>
            <a:r>
              <a:rPr lang="en-US" altLang="en-US" sz="1600" dirty="0">
                <a:latin typeface="Arial" panose="020B0604020202020204" pitchFamily="34" charset="0"/>
                <a:ea typeface="ＭＳ Ｐゴシック" panose="020B0600070205080204" pitchFamily="34" charset="-128"/>
              </a:rPr>
              <a:t>In 1999 we saw an opportunity to bring Linux to the mainframe; fast approaching the </a:t>
            </a:r>
          </a:p>
          <a:p>
            <a:pPr>
              <a:defRPr/>
            </a:pPr>
            <a:r>
              <a:rPr lang="en-US" altLang="en-US" sz="1600" dirty="0">
                <a:latin typeface="Arial" panose="020B0604020202020204" pitchFamily="34" charset="0"/>
                <a:ea typeface="ＭＳ Ｐゴシック" panose="020B0600070205080204" pitchFamily="34" charset="-128"/>
              </a:rPr>
              <a:t>Entering the next phase of the platform, the era of CAMSS</a:t>
            </a:r>
          </a:p>
          <a:p>
            <a:pPr>
              <a:defRPr/>
            </a:pPr>
            <a:r>
              <a:rPr lang="en-US" altLang="en-US" sz="1600" dirty="0">
                <a:latin typeface="Arial" panose="020B0604020202020204" pitchFamily="34" charset="0"/>
                <a:ea typeface="ＭＳ Ｐゴシック" panose="020B0600070205080204" pitchFamily="34" charset="-128"/>
              </a:rPr>
              <a:t>Remarkable what the client can achieve with the price</a:t>
            </a:r>
          </a:p>
          <a:p>
            <a:pPr>
              <a:defRPr/>
            </a:pPr>
            <a:r>
              <a:rPr lang="en-US" altLang="en-US" sz="1600" dirty="0">
                <a:latin typeface="Arial" panose="020B0604020202020204" pitchFamily="34" charset="0"/>
                <a:ea typeface="ＭＳ Ｐゴシック" panose="020B0600070205080204" pitchFamily="34" charset="-128"/>
              </a:rPr>
              <a:t>We expect nothing short of </a:t>
            </a:r>
            <a:r>
              <a:rPr lang="en-US" altLang="en-US" sz="1600" dirty="0" err="1">
                <a:latin typeface="Arial" panose="020B0604020202020204" pitchFamily="34" charset="0"/>
                <a:ea typeface="ＭＳ Ｐゴシック" panose="020B0600070205080204" pitchFamily="34" charset="-128"/>
              </a:rPr>
              <a:t>hypergrowth</a:t>
            </a:r>
            <a:r>
              <a:rPr lang="en-US" altLang="en-US" sz="1600" dirty="0">
                <a:latin typeface="Arial" panose="020B0604020202020204" pitchFamily="34" charset="0"/>
                <a:ea typeface="ＭＳ Ｐゴシック" panose="020B0600070205080204" pitchFamily="34" charset="-128"/>
              </a:rPr>
              <a:t> in the next phase as well</a:t>
            </a:r>
          </a:p>
          <a:p>
            <a:pPr>
              <a:lnSpc>
                <a:spcPct val="90000"/>
              </a:lnSpc>
              <a:defRPr/>
            </a:pPr>
            <a:endParaRPr lang="en-US" altLang="en-US" sz="1500"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0532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txBox="1">
            <a:spLocks noGrp="1" noChangeArrowheads="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5366" tIns="47683" rIns="95366" bIns="47683" anchor="b"/>
          <a:lstStyle>
            <a:lvl1pPr defTabSz="95250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250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250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2A24DFB0-A46A-4AC0-8CEE-495272248B9E}" type="slidenum">
              <a:rPr lang="en-US" altLang="en-US" sz="1300" smtClean="0">
                <a:solidFill>
                  <a:srgbClr val="000000"/>
                </a:solidFill>
              </a:rPr>
              <a:pPr algn="r" fontAlgn="base">
                <a:spcBef>
                  <a:spcPct val="0"/>
                </a:spcBef>
                <a:spcAft>
                  <a:spcPct val="0"/>
                </a:spcAft>
              </a:pPr>
              <a:t>95</a:t>
            </a:fld>
            <a:endParaRPr lang="en-US" altLang="en-US" sz="1300" smtClean="0">
              <a:solidFill>
                <a:srgbClr val="000000"/>
              </a:solidFill>
            </a:endParaRPr>
          </a:p>
        </p:txBody>
      </p:sp>
      <p:sp>
        <p:nvSpPr>
          <p:cNvPr id="24579" name="Slide Image Placeholder 1"/>
          <p:cNvSpPr>
            <a:spLocks noGrp="1" noRot="1" noChangeAspect="1" noTextEdit="1"/>
          </p:cNvSpPr>
          <p:nvPr>
            <p:ph type="sldImg"/>
          </p:nvPr>
        </p:nvSpPr>
        <p:spPr>
          <a:xfrm>
            <a:off x="2362200" y="547688"/>
            <a:ext cx="4876800" cy="2743200"/>
          </a:xfrm>
          <a:ln/>
        </p:spPr>
      </p:sp>
      <p:sp>
        <p:nvSpPr>
          <p:cNvPr id="24580" name="Notes Placeholder 2"/>
          <p:cNvSpPr>
            <a:spLocks noGrp="1"/>
          </p:cNvSpPr>
          <p:nvPr>
            <p:ph type="body" idx="1"/>
          </p:nvPr>
        </p:nvSpPr>
        <p:spPr>
          <a:xfrm>
            <a:off x="958850" y="3475038"/>
            <a:ext cx="7683500" cy="3292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802" tIns="47402" rIns="94802" bIns="47402"/>
          <a:lstStyle/>
          <a:p>
            <a:pPr>
              <a:lnSpc>
                <a:spcPct val="90000"/>
              </a:lnSpc>
            </a:pPr>
            <a:endParaRPr lang="en-US" altLang="en-US" dirty="0" smtClean="0">
              <a:latin typeface="Arial" panose="020B0604020202020204" pitchFamily="34" charset="0"/>
              <a:cs typeface="Arial" panose="020B0604020202020204" pitchFamily="34" charset="0"/>
            </a:endParaRPr>
          </a:p>
        </p:txBody>
      </p:sp>
      <p:sp>
        <p:nvSpPr>
          <p:cNvPr id="24581" name="Slide Number Placeholder 3"/>
          <p:cNvSpPr txBox="1">
            <a:spLocks noGrp="1"/>
          </p:cNvSpPr>
          <p:nvPr/>
        </p:nvSpPr>
        <p:spPr bwMode="auto">
          <a:xfrm>
            <a:off x="5435600" y="6948488"/>
            <a:ext cx="4164013"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84" tIns="47392" rIns="94784" bIns="47392" anchor="b"/>
          <a:lstStyle>
            <a:lvl1pPr defTabSz="958850">
              <a:spcBef>
                <a:spcPct val="30000"/>
              </a:spcBef>
              <a:defRPr sz="120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74700" indent="-298450"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92213" indent="-239713"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68463"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146300" indent="-238125" defTabSz="958850">
              <a:spcBef>
                <a:spcPct val="30000"/>
              </a:spcBef>
              <a:defRPr sz="100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6035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6pPr>
            <a:lvl7pPr marL="30607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7pPr>
            <a:lvl8pPr marL="35179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8pPr>
            <a:lvl9pPr marL="3975100" indent="-238125" defTabSz="958850" eaLnBrk="0" fontAlgn="base" hangingPunct="0">
              <a:spcBef>
                <a:spcPct val="30000"/>
              </a:spcBef>
              <a:spcAft>
                <a:spcPct val="0"/>
              </a:spcAft>
              <a:defRPr sz="1000">
                <a:solidFill>
                  <a:schemeClr val="tx1"/>
                </a:solidFill>
                <a:latin typeface="Arial" panose="020B0604020202020204" pitchFamily="34" charset="0"/>
                <a:ea typeface="Arial" panose="020B0604020202020204" pitchFamily="34" charset="0"/>
                <a:cs typeface="Arial" panose="020B0604020202020204" pitchFamily="34" charset="0"/>
              </a:defRPr>
            </a:lvl9pPr>
          </a:lstStyle>
          <a:p>
            <a:pPr algn="r" fontAlgn="base">
              <a:spcBef>
                <a:spcPct val="0"/>
              </a:spcBef>
              <a:spcAft>
                <a:spcPct val="0"/>
              </a:spcAft>
            </a:pPr>
            <a:fld id="{CB8EF2C5-612E-465C-9316-950E59FDBC6A}" type="slidenum">
              <a:rPr lang="zh-CN" altLang="en-US" sz="1300" b="1" smtClean="0">
                <a:solidFill>
                  <a:srgbClr val="000000"/>
                </a:solidFill>
                <a:ea typeface="SimSun" panose="02010600030101010101" pitchFamily="2" charset="-122"/>
              </a:rPr>
              <a:pPr algn="r" fontAlgn="base">
                <a:spcBef>
                  <a:spcPct val="0"/>
                </a:spcBef>
                <a:spcAft>
                  <a:spcPct val="0"/>
                </a:spcAft>
              </a:pPr>
              <a:t>95</a:t>
            </a:fld>
            <a:endParaRPr lang="en-US" altLang="zh-CN" sz="1300" b="1" smtClean="0">
              <a:solidFill>
                <a:srgbClr val="000000"/>
              </a:solidFill>
              <a:ea typeface="SimSun" panose="02010600030101010101" pitchFamily="2" charset="-122"/>
            </a:endParaRPr>
          </a:p>
        </p:txBody>
      </p:sp>
    </p:spTree>
    <p:extLst>
      <p:ext uri="{BB962C8B-B14F-4D97-AF65-F5344CB8AC3E}">
        <p14:creationId xmlns:p14="http://schemas.microsoft.com/office/powerpoint/2010/main" val="72947240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Slide Image Placeholder 1"/>
          <p:cNvSpPr>
            <a:spLocks noGrp="1" noRot="1" noChangeAspect="1"/>
          </p:cNvSpPr>
          <p:nvPr>
            <p:ph type="sldImg"/>
          </p:nvPr>
        </p:nvSpPr>
        <p:spPr bwMode="auto">
          <a:noFill/>
          <a:ln>
            <a:solidFill>
              <a:srgbClr val="000000"/>
            </a:solidFill>
            <a:miter lim="800000"/>
            <a:headEnd/>
            <a:tailEnd/>
          </a:ln>
        </p:spPr>
      </p:sp>
      <p:sp>
        <p:nvSpPr>
          <p:cNvPr id="35842"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endParaRPr lang="en-US" dirty="0" smtClean="0">
              <a:ea typeface="ヒラギノ角ゴ Pro W3"/>
            </a:endParaRPr>
          </a:p>
        </p:txBody>
      </p:sp>
      <p:sp>
        <p:nvSpPr>
          <p:cNvPr id="35843" name="Slide Number Placeholder 3"/>
          <p:cNvSpPr>
            <a:spLocks noGrp="1"/>
          </p:cNvSpPr>
          <p:nvPr>
            <p:ph type="sldNum" sz="quarter" idx="5"/>
          </p:nvPr>
        </p:nvSpPr>
        <p:spPr bwMode="auto">
          <a:noFill/>
          <a:ln>
            <a:miter lim="800000"/>
            <a:headEnd/>
            <a:tailEnd/>
          </a:ln>
        </p:spPr>
        <p:txBody>
          <a:bodyPr/>
          <a:lstStyle/>
          <a:p>
            <a:fld id="{A4E32A65-CF6B-4B86-80FB-FEC18190B728}" type="slidenum">
              <a:rPr lang="en-US" smtClean="0">
                <a:solidFill>
                  <a:prstClr val="black"/>
                </a:solidFill>
                <a:ea typeface="ヒラギノ角ゴ Pro W3"/>
                <a:cs typeface="ヒラギノ角ゴ Pro W3"/>
              </a:rPr>
              <a:pPr/>
              <a:t>97</a:t>
            </a:fld>
            <a:endParaRPr lang="en-US" smtClean="0">
              <a:solidFill>
                <a:prstClr val="black"/>
              </a:solidFill>
              <a:ea typeface="ヒラギノ角ゴ Pro W3"/>
              <a:cs typeface="ヒラギノ角ゴ Pro W3"/>
            </a:endParaRPr>
          </a:p>
        </p:txBody>
      </p:sp>
    </p:spTree>
    <p:extLst>
      <p:ext uri="{BB962C8B-B14F-4D97-AF65-F5344CB8AC3E}">
        <p14:creationId xmlns:p14="http://schemas.microsoft.com/office/powerpoint/2010/main" val="161418131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ADBA10B-8F8E-4959-8F10-530FD3753314}" type="slidenum">
              <a:rPr lang="en-US" smtClean="0"/>
              <a:t>98</a:t>
            </a:fld>
            <a:endParaRPr lang="en-US"/>
          </a:p>
        </p:txBody>
      </p:sp>
    </p:spTree>
    <p:extLst>
      <p:ext uri="{BB962C8B-B14F-4D97-AF65-F5344CB8AC3E}">
        <p14:creationId xmlns:p14="http://schemas.microsoft.com/office/powerpoint/2010/main" val="15684486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Slide Image Placeholder 1"/>
          <p:cNvSpPr>
            <a:spLocks noGrp="1" noRot="1" noChangeAspect="1"/>
          </p:cNvSpPr>
          <p:nvPr>
            <p:ph type="sldImg"/>
          </p:nvPr>
        </p:nvSpPr>
        <p:spPr bwMode="auto">
          <a:noFill/>
          <a:ln>
            <a:solidFill>
              <a:srgbClr val="000000"/>
            </a:solidFill>
            <a:miter lim="800000"/>
            <a:headEnd/>
            <a:tailEnd/>
          </a:ln>
        </p:spPr>
      </p:sp>
      <p:sp>
        <p:nvSpPr>
          <p:cNvPr id="3" name="Notes Placeholder 2"/>
          <p:cNvSpPr>
            <a:spLocks noGrp="1"/>
          </p:cNvSpPr>
          <p:nvPr>
            <p:ph type="body" idx="1"/>
          </p:nvPr>
        </p:nvSpPr>
        <p:spPr/>
        <p:txBody>
          <a:bodyPr/>
          <a:lstStyle/>
          <a:p>
            <a:pPr fontAlgn="auto">
              <a:spcBef>
                <a:spcPct val="0"/>
              </a:spcBef>
              <a:spcAft>
                <a:spcPts val="0"/>
              </a:spcAft>
              <a:defRPr/>
            </a:pPr>
            <a:r>
              <a:rPr lang="en-US" i="1" kern="0" dirty="0" smtClean="0">
                <a:solidFill>
                  <a:prstClr val="black"/>
                </a:solidFill>
                <a:effectLst>
                  <a:outerShdw blurRad="50800" dist="38100" dir="2700000" algn="tl" rotWithShape="0">
                    <a:prstClr val="white">
                      <a:alpha val="43000"/>
                    </a:prstClr>
                  </a:outerShdw>
                </a:effectLst>
                <a:latin typeface="Helvetica Neue Medium"/>
                <a:ea typeface="Helvetica Neue Medium"/>
                <a:cs typeface="Helvetica Neue Medium"/>
                <a:sym typeface="Helvetica Neue Medium"/>
              </a:rPr>
              <a:t>Choose your distribution, runtime, hypervisor, database, analytics and cloud management tools – it’s the Linux you know and love with the openness, flexibility and agility you need for you business.</a:t>
            </a:r>
          </a:p>
          <a:p>
            <a:pPr fontAlgn="auto">
              <a:spcBef>
                <a:spcPct val="0"/>
              </a:spcBef>
              <a:spcAft>
                <a:spcPts val="0"/>
              </a:spcAft>
              <a:defRPr/>
            </a:pPr>
            <a:endParaRPr lang="en-US" b="1" dirty="0" smtClean="0">
              <a:solidFill>
                <a:srgbClr val="5E5E5E"/>
              </a:solidFill>
              <a:latin typeface="Helvetica Neue Light"/>
              <a:ea typeface="Helvetica Neue Light"/>
              <a:cs typeface="Helvetica Neue Light"/>
              <a:sym typeface="Helvetica Neue Light"/>
            </a:endParaRPr>
          </a:p>
          <a:p>
            <a:pPr fontAlgn="auto">
              <a:spcBef>
                <a:spcPct val="0"/>
              </a:spcBef>
              <a:spcAft>
                <a:spcPts val="0"/>
              </a:spcAft>
              <a:defRPr/>
            </a:pPr>
            <a:r>
              <a:rPr lang="en-US" b="1" dirty="0" smtClean="0">
                <a:solidFill>
                  <a:srgbClr val="5E5E5E"/>
                </a:solidFill>
                <a:latin typeface="Helvetica Neue Light"/>
                <a:ea typeface="Helvetica Neue Light"/>
                <a:cs typeface="Helvetica Neue Light"/>
                <a:sym typeface="Helvetica Neue Light"/>
              </a:rPr>
              <a:t>Linux Your Way </a:t>
            </a:r>
            <a:r>
              <a:rPr lang="en-US" dirty="0" smtClean="0">
                <a:solidFill>
                  <a:srgbClr val="5E5E5E"/>
                </a:solidFill>
                <a:latin typeface="Helvetica Neue Light"/>
                <a:ea typeface="Helvetica Neue Light"/>
                <a:cs typeface="Helvetica Neue Light"/>
                <a:sym typeface="Helvetica Neue Light"/>
              </a:rPr>
              <a:t>- Choose the distribution, runtime, hypervisor, database and analytics – it’s the Linux you know and love with the openness, flexibility and agility you need for you business.</a:t>
            </a:r>
          </a:p>
          <a:p>
            <a:pPr fontAlgn="auto">
              <a:spcBef>
                <a:spcPct val="0"/>
              </a:spcBef>
              <a:spcAft>
                <a:spcPts val="0"/>
              </a:spcAft>
              <a:defRPr/>
            </a:pPr>
            <a:endParaRPr lang="en-US" dirty="0" smtClean="0">
              <a:solidFill>
                <a:srgbClr val="5E5E5E"/>
              </a:solidFill>
              <a:latin typeface="Helvetica Neue Light"/>
              <a:ea typeface="Helvetica Neue Light"/>
              <a:cs typeface="Helvetica Neue Light"/>
              <a:sym typeface="Helvetica Neue Light"/>
            </a:endParaRPr>
          </a:p>
          <a:p>
            <a:pPr fontAlgn="auto">
              <a:lnSpc>
                <a:spcPct val="110000"/>
              </a:lnSpc>
              <a:spcBef>
                <a:spcPts val="0"/>
              </a:spcBef>
              <a:spcAft>
                <a:spcPts val="0"/>
              </a:spcAft>
              <a:buFont typeface="Wingdings" pitchFamily="2" charset="2"/>
              <a:buChar char="u"/>
              <a:defRPr/>
            </a:pPr>
            <a:r>
              <a:rPr lang="en-US" sz="1700" b="1" dirty="0" smtClean="0">
                <a:latin typeface="Helvetica" pitchFamily="34" charset="0"/>
                <a:ea typeface="Helvetica Neue Light"/>
                <a:cs typeface="Helvetica" pitchFamily="34" charset="0"/>
                <a:sym typeface="Helvetica Neue Light"/>
              </a:rPr>
              <a:t>Bare metal, bare metal with containers, fully virtualized. </a:t>
            </a:r>
          </a:p>
          <a:p>
            <a:pPr fontAlgn="auto">
              <a:lnSpc>
                <a:spcPct val="110000"/>
              </a:lnSpc>
              <a:spcBef>
                <a:spcPts val="0"/>
              </a:spcBef>
              <a:spcAft>
                <a:spcPts val="0"/>
              </a:spcAft>
              <a:buFont typeface="Wingdings" pitchFamily="2" charset="2"/>
              <a:buChar char="u"/>
              <a:defRPr/>
            </a:pPr>
            <a:endParaRPr lang="en-US" sz="1700" b="1" dirty="0" smtClean="0">
              <a:latin typeface="Helvetica" pitchFamily="34" charset="0"/>
              <a:ea typeface="Helvetica Neue Light"/>
              <a:cs typeface="Helvetica" pitchFamily="34" charset="0"/>
              <a:sym typeface="Helvetica Neue Light"/>
            </a:endParaRPr>
          </a:p>
          <a:p>
            <a:pPr fontAlgn="auto">
              <a:lnSpc>
                <a:spcPct val="110000"/>
              </a:lnSpc>
              <a:spcBef>
                <a:spcPts val="0"/>
              </a:spcBef>
              <a:spcAft>
                <a:spcPts val="0"/>
              </a:spcAft>
              <a:buFont typeface="Wingdings" pitchFamily="2" charset="2"/>
              <a:buChar char="u"/>
              <a:defRPr/>
            </a:pPr>
            <a:r>
              <a:rPr lang="en-US" sz="1700" b="1" dirty="0" smtClean="0">
                <a:latin typeface="Helvetica" pitchFamily="34" charset="0"/>
                <a:ea typeface="Helvetica Neue Light"/>
                <a:cs typeface="Helvetica" pitchFamily="34" charset="0"/>
                <a:sym typeface="Helvetica Neue Light"/>
              </a:rPr>
              <a:t>Pick your distribution, your hypervisor, your runtime, your management, your database, your analytics, …</a:t>
            </a:r>
          </a:p>
          <a:p>
            <a:pPr marL="280400" lvl="1" indent="-34638" fontAlgn="auto">
              <a:lnSpc>
                <a:spcPct val="110000"/>
              </a:lnSpc>
              <a:spcBef>
                <a:spcPts val="0"/>
              </a:spcBef>
              <a:spcAft>
                <a:spcPts val="0"/>
              </a:spcAft>
              <a:buFontTx/>
              <a:buChar char="-"/>
              <a:defRPr/>
            </a:pPr>
            <a:endParaRPr lang="en-US" sz="1700" dirty="0" smtClean="0">
              <a:latin typeface="Helvetica Light"/>
              <a:ea typeface="Helvetica Neue Light"/>
              <a:cs typeface="Helvetica Light"/>
              <a:sym typeface="Helvetica Neue Light"/>
            </a:endParaRPr>
          </a:p>
          <a:p>
            <a:pPr marL="280400" lvl="1" indent="-34638" fontAlgn="auto">
              <a:lnSpc>
                <a:spcPct val="110000"/>
              </a:lnSpc>
              <a:spcBef>
                <a:spcPts val="0"/>
              </a:spcBef>
              <a:spcAft>
                <a:spcPts val="0"/>
              </a:spcAft>
              <a:buFontTx/>
              <a:buChar char="-"/>
              <a:defRPr/>
            </a:pPr>
            <a:r>
              <a:rPr lang="en-US" sz="1700" u="sng" dirty="0" smtClean="0">
                <a:latin typeface="Helvetica" pitchFamily="34" charset="0"/>
                <a:ea typeface="Helvetica Neue Light"/>
                <a:cs typeface="Helvetica" pitchFamily="34" charset="0"/>
                <a:sym typeface="Helvetica Neue Light"/>
              </a:rPr>
              <a:t>Distributions</a:t>
            </a:r>
            <a:r>
              <a:rPr lang="en-US" sz="1700" dirty="0" smtClean="0">
                <a:latin typeface="Helvetica Light"/>
                <a:ea typeface="Helvetica Neue Light"/>
                <a:cs typeface="Helvetica Light"/>
                <a:sym typeface="Helvetica Neue Light"/>
              </a:rPr>
              <a:t>: Red Hat, </a:t>
            </a:r>
            <a:r>
              <a:rPr lang="en-US" sz="1700" dirty="0" err="1" smtClean="0">
                <a:latin typeface="Helvetica Light"/>
                <a:ea typeface="Helvetica Neue Light"/>
                <a:cs typeface="Helvetica Light"/>
                <a:sym typeface="Helvetica Neue Light"/>
              </a:rPr>
              <a:t>SuSE</a:t>
            </a:r>
            <a:r>
              <a:rPr lang="en-US" sz="1700" dirty="0" smtClean="0">
                <a:latin typeface="Helvetica Light"/>
                <a:ea typeface="Helvetica Neue Light"/>
                <a:cs typeface="Helvetica Light"/>
                <a:sym typeface="Helvetica Neue Light"/>
              </a:rPr>
              <a:t>, Ubuntu</a:t>
            </a:r>
          </a:p>
          <a:p>
            <a:pPr marL="280400" lvl="1" indent="-34638" fontAlgn="auto">
              <a:lnSpc>
                <a:spcPct val="110000"/>
              </a:lnSpc>
              <a:spcBef>
                <a:spcPts val="0"/>
              </a:spcBef>
              <a:spcAft>
                <a:spcPts val="0"/>
              </a:spcAft>
              <a:buFontTx/>
              <a:buChar char="-"/>
              <a:defRPr/>
            </a:pPr>
            <a:r>
              <a:rPr lang="en-US" sz="1700" u="sng" dirty="0" smtClean="0">
                <a:latin typeface="Helvetica Light"/>
                <a:ea typeface="Helvetica Neue Light"/>
                <a:cs typeface="Helvetica Light"/>
                <a:sym typeface="Helvetica Neue Light"/>
              </a:rPr>
              <a:t>Hypervisors</a:t>
            </a:r>
            <a:r>
              <a:rPr lang="en-US" sz="1700" dirty="0" smtClean="0">
                <a:latin typeface="Helvetica Light"/>
                <a:ea typeface="Helvetica Neue Light"/>
                <a:cs typeface="Helvetica Light"/>
                <a:sym typeface="Helvetica Neue Light"/>
              </a:rPr>
              <a:t>: PR/SM, z/VM, and KVM</a:t>
            </a:r>
          </a:p>
          <a:p>
            <a:pPr marL="280400" lvl="1" indent="-34638" fontAlgn="auto">
              <a:lnSpc>
                <a:spcPct val="110000"/>
              </a:lnSpc>
              <a:spcBef>
                <a:spcPts val="0"/>
              </a:spcBef>
              <a:spcAft>
                <a:spcPts val="0"/>
              </a:spcAft>
              <a:buFontTx/>
              <a:buChar char="-"/>
              <a:defRPr/>
            </a:pPr>
            <a:r>
              <a:rPr lang="en-GB" sz="1700" u="sng" dirty="0" smtClean="0">
                <a:latin typeface="Helvetica Light"/>
                <a:ea typeface="Helvetica Neue Light"/>
                <a:cs typeface="Helvetica Light"/>
                <a:sym typeface="Helvetica Neue Light"/>
              </a:rPr>
              <a:t>Languages</a:t>
            </a:r>
            <a:r>
              <a:rPr lang="en-US" sz="1700" dirty="0" smtClean="0">
                <a:latin typeface="Helvetica Light"/>
                <a:ea typeface="Helvetica Neue Light"/>
                <a:cs typeface="Helvetica Light"/>
                <a:sym typeface="Helvetica Neue Light"/>
              </a:rPr>
              <a:t>: Python, Pearl, Cobol, Java, </a:t>
            </a:r>
            <a:r>
              <a:rPr lang="en-US" sz="1700" dirty="0" err="1" smtClean="0">
                <a:latin typeface="Helvetica Light"/>
                <a:ea typeface="Helvetica Neue Light"/>
                <a:cs typeface="Helvetica Light"/>
                <a:sym typeface="Helvetica Neue Light"/>
              </a:rPr>
              <a:t>Node.js</a:t>
            </a:r>
            <a:endParaRPr lang="en-US" sz="1700" dirty="0" smtClean="0">
              <a:latin typeface="Helvetica Light"/>
              <a:ea typeface="Helvetica Neue Light"/>
              <a:cs typeface="Helvetica Light"/>
              <a:sym typeface="Helvetica Neue Light"/>
            </a:endParaRPr>
          </a:p>
          <a:p>
            <a:pPr marL="280400" lvl="1" indent="-34638" fontAlgn="auto">
              <a:lnSpc>
                <a:spcPct val="110000"/>
              </a:lnSpc>
              <a:spcBef>
                <a:spcPts val="0"/>
              </a:spcBef>
              <a:spcAft>
                <a:spcPts val="0"/>
              </a:spcAft>
              <a:buFontTx/>
              <a:buChar char="-"/>
              <a:defRPr/>
            </a:pPr>
            <a:r>
              <a:rPr lang="en-US" sz="1700" u="sng" dirty="0" smtClean="0">
                <a:latin typeface="Helvetica Light"/>
                <a:ea typeface="Helvetica Neue Light"/>
                <a:cs typeface="Helvetica Light"/>
                <a:sym typeface="Helvetica Neue Light"/>
              </a:rPr>
              <a:t>Management</a:t>
            </a:r>
            <a:r>
              <a:rPr lang="en-US" sz="1700" dirty="0" smtClean="0">
                <a:latin typeface="Helvetica Light"/>
                <a:ea typeface="Helvetica Neue Light"/>
                <a:cs typeface="Helvetica Light"/>
                <a:sym typeface="Helvetica Neue Light"/>
              </a:rPr>
              <a:t>: WAVE, IBM Cloud Manager, </a:t>
            </a:r>
            <a:r>
              <a:rPr lang="en-GB" sz="1700" dirty="0" err="1" smtClean="0">
                <a:latin typeface="Helvetica Light"/>
                <a:ea typeface="Helvetica Neue Light"/>
                <a:cs typeface="Helvetica Light"/>
                <a:sym typeface="Helvetica Neue Light"/>
              </a:rPr>
              <a:t>Openstack</a:t>
            </a:r>
            <a:r>
              <a:rPr lang="en-GB" sz="1700" dirty="0" smtClean="0">
                <a:latin typeface="Helvetica Light"/>
                <a:ea typeface="Helvetica Neue Light"/>
                <a:cs typeface="Helvetica Light"/>
                <a:sym typeface="Helvetica Neue Light"/>
              </a:rPr>
              <a:t>, </a:t>
            </a:r>
            <a:r>
              <a:rPr lang="en-GB" sz="1700" dirty="0" err="1" smtClean="0">
                <a:latin typeface="Helvetica Light"/>
                <a:ea typeface="Helvetica Neue Light"/>
                <a:cs typeface="Helvetica Light"/>
                <a:sym typeface="Helvetica Neue Light"/>
              </a:rPr>
              <a:t>Docker</a:t>
            </a:r>
            <a:r>
              <a:rPr lang="en-GB" sz="1700" dirty="0" smtClean="0">
                <a:latin typeface="Helvetica Light"/>
                <a:ea typeface="Helvetica Neue Light"/>
                <a:cs typeface="Helvetica Light"/>
                <a:sym typeface="Helvetica Neue Light"/>
              </a:rPr>
              <a:t>, Chef, Puppet, VMware </a:t>
            </a:r>
            <a:r>
              <a:rPr lang="en-GB" sz="1700" dirty="0" err="1" smtClean="0">
                <a:latin typeface="Helvetica Light"/>
                <a:ea typeface="Helvetica Neue Light"/>
                <a:cs typeface="Helvetica Light"/>
                <a:sym typeface="Helvetica Neue Light"/>
              </a:rPr>
              <a:t>vRealize</a:t>
            </a:r>
            <a:r>
              <a:rPr lang="en-GB" sz="1700" dirty="0" smtClean="0">
                <a:latin typeface="Helvetica Light"/>
                <a:ea typeface="Helvetica Neue Light"/>
                <a:cs typeface="Helvetica Light"/>
                <a:sym typeface="Helvetica Neue Light"/>
              </a:rPr>
              <a:t> Automation  </a:t>
            </a:r>
            <a:endParaRPr lang="en-US" sz="1700" dirty="0" smtClean="0">
              <a:latin typeface="Helvetica Light"/>
              <a:ea typeface="Helvetica Neue Light"/>
              <a:cs typeface="Helvetica Light"/>
              <a:sym typeface="Helvetica Neue Light"/>
            </a:endParaRPr>
          </a:p>
          <a:p>
            <a:pPr marL="280400" lvl="1" indent="-34638" fontAlgn="auto">
              <a:lnSpc>
                <a:spcPct val="110000"/>
              </a:lnSpc>
              <a:spcBef>
                <a:spcPts val="0"/>
              </a:spcBef>
              <a:spcAft>
                <a:spcPts val="0"/>
              </a:spcAft>
              <a:buFontTx/>
              <a:buChar char="-"/>
              <a:defRPr/>
            </a:pPr>
            <a:r>
              <a:rPr lang="en-US" sz="1700" u="sng" dirty="0" smtClean="0">
                <a:latin typeface="Helvetica Light"/>
                <a:ea typeface="Helvetica Neue Light"/>
                <a:cs typeface="Helvetica Light"/>
                <a:sym typeface="Helvetica Neue Light"/>
              </a:rPr>
              <a:t>Database</a:t>
            </a:r>
            <a:r>
              <a:rPr lang="en-US" sz="1700" dirty="0" smtClean="0">
                <a:latin typeface="Helvetica Light"/>
                <a:ea typeface="Helvetica Neue Light"/>
                <a:cs typeface="Helvetica Light"/>
                <a:sym typeface="Helvetica Neue Light"/>
              </a:rPr>
              <a:t>: Oracle, DB2LU</a:t>
            </a:r>
            <a:r>
              <a:rPr lang="en-GB" sz="1700" dirty="0" smtClean="0">
                <a:latin typeface="Helvetica Light"/>
                <a:ea typeface="Helvetica Neue Light"/>
                <a:cs typeface="Helvetica Light"/>
                <a:sym typeface="Helvetica Neue Light"/>
              </a:rPr>
              <a:t>W</a:t>
            </a:r>
            <a:r>
              <a:rPr lang="en-US" sz="1700" dirty="0" smtClean="0">
                <a:latin typeface="Helvetica Light"/>
                <a:ea typeface="Helvetica Neue Light"/>
                <a:cs typeface="Helvetica Light"/>
                <a:sym typeface="Helvetica Neue Light"/>
              </a:rPr>
              <a:t>, </a:t>
            </a:r>
            <a:r>
              <a:rPr lang="en-US" sz="1700" dirty="0" err="1" smtClean="0">
                <a:latin typeface="Helvetica Light"/>
                <a:ea typeface="Helvetica Neue Light"/>
                <a:cs typeface="Helvetica Light"/>
                <a:sym typeface="Helvetica Neue Light"/>
              </a:rPr>
              <a:t>MariaDB</a:t>
            </a:r>
            <a:r>
              <a:rPr lang="en-US" sz="1700" dirty="0" smtClean="0">
                <a:latin typeface="Helvetica Light"/>
                <a:ea typeface="Helvetica Neue Light"/>
                <a:cs typeface="Helvetica Light"/>
                <a:sym typeface="Helvetica Neue Light"/>
              </a:rPr>
              <a:t>, </a:t>
            </a:r>
            <a:r>
              <a:rPr lang="en-US" sz="1700" dirty="0" err="1" smtClean="0">
                <a:latin typeface="Helvetica Light"/>
                <a:ea typeface="Helvetica Neue Light"/>
                <a:cs typeface="Helvetica Light"/>
                <a:sym typeface="Helvetica Neue Light"/>
              </a:rPr>
              <a:t>MongoDB</a:t>
            </a:r>
            <a:r>
              <a:rPr lang="en-US" sz="1700" dirty="0" smtClean="0">
                <a:latin typeface="Helvetica Light"/>
                <a:ea typeface="Helvetica Neue Light"/>
                <a:cs typeface="Helvetica Light"/>
                <a:sym typeface="Helvetica Neue Light"/>
              </a:rPr>
              <a:t>, </a:t>
            </a:r>
            <a:r>
              <a:rPr lang="en-US" sz="1700" dirty="0" err="1" smtClean="0">
                <a:latin typeface="Helvetica Light"/>
                <a:ea typeface="Helvetica Neue Light"/>
                <a:cs typeface="Helvetica Light"/>
                <a:sym typeface="Helvetica Neue Light"/>
              </a:rPr>
              <a:t>PostgreSQL</a:t>
            </a:r>
            <a:endParaRPr lang="en-US" sz="1700" dirty="0" smtClean="0">
              <a:latin typeface="Helvetica Light"/>
              <a:ea typeface="Helvetica Neue Light"/>
              <a:cs typeface="Helvetica Light"/>
              <a:sym typeface="Helvetica Neue Light"/>
            </a:endParaRPr>
          </a:p>
          <a:p>
            <a:pPr marL="280400" lvl="1" indent="-34638" fontAlgn="auto">
              <a:lnSpc>
                <a:spcPct val="110000"/>
              </a:lnSpc>
              <a:spcBef>
                <a:spcPts val="0"/>
              </a:spcBef>
              <a:spcAft>
                <a:spcPts val="0"/>
              </a:spcAft>
              <a:buFontTx/>
              <a:buChar char="-"/>
              <a:defRPr/>
            </a:pPr>
            <a:r>
              <a:rPr lang="en-US" sz="1700" u="sng" dirty="0" smtClean="0">
                <a:latin typeface="Helvetica Light"/>
                <a:ea typeface="Helvetica Neue Light"/>
                <a:cs typeface="Helvetica Light"/>
                <a:sym typeface="Helvetica Neue Light"/>
              </a:rPr>
              <a:t>Analytics</a:t>
            </a:r>
            <a:r>
              <a:rPr lang="en-US" sz="1700" dirty="0" smtClean="0">
                <a:latin typeface="Helvetica Light"/>
                <a:ea typeface="Helvetica Neue Light"/>
                <a:cs typeface="Helvetica Light"/>
                <a:sym typeface="Helvetica Neue Light"/>
              </a:rPr>
              <a:t> Tools with </a:t>
            </a:r>
            <a:r>
              <a:rPr lang="en-US" sz="1700" dirty="0" err="1" smtClean="0">
                <a:latin typeface="Helvetica Light"/>
                <a:ea typeface="Helvetica Neue Light"/>
                <a:cs typeface="Helvetica Light"/>
                <a:sym typeface="Helvetica Neue Light"/>
              </a:rPr>
              <a:t>Hadoop</a:t>
            </a:r>
            <a:r>
              <a:rPr lang="en-US" sz="1700" dirty="0" smtClean="0">
                <a:latin typeface="Helvetica Light"/>
                <a:ea typeface="Helvetica Neue Light"/>
                <a:cs typeface="Helvetica Light"/>
                <a:sym typeface="Helvetica Neue Light"/>
              </a:rPr>
              <a:t>, Big Insights, DB2BLU and Spark</a:t>
            </a:r>
          </a:p>
          <a:p>
            <a:pPr fontAlgn="auto">
              <a:lnSpc>
                <a:spcPct val="110000"/>
              </a:lnSpc>
              <a:spcBef>
                <a:spcPts val="0"/>
              </a:spcBef>
              <a:spcAft>
                <a:spcPts val="0"/>
              </a:spcAft>
              <a:defRPr/>
            </a:pPr>
            <a:endParaRPr lang="en-US" sz="1700" i="1" dirty="0" smtClean="0"/>
          </a:p>
          <a:p>
            <a:pPr fontAlgn="auto">
              <a:lnSpc>
                <a:spcPct val="110000"/>
              </a:lnSpc>
              <a:spcBef>
                <a:spcPts val="0"/>
              </a:spcBef>
              <a:spcAft>
                <a:spcPts val="0"/>
              </a:spcAft>
              <a:defRPr/>
            </a:pPr>
            <a:r>
              <a:rPr lang="en-US" sz="1700" i="1" dirty="0" smtClean="0"/>
              <a:t>These are the key open source capabilities we have ported or validated on the platform. Our teams also actively engage within the communities &amp; acceptors to contribute any changes back to the open source communities.   </a:t>
            </a:r>
            <a:r>
              <a:rPr lang="en-US" sz="1700" dirty="0" smtClean="0"/>
              <a:t>[if asked about support, state “we have some agreements with ISVs e.g. 2ndQuadrant for </a:t>
            </a:r>
            <a:r>
              <a:rPr lang="en-US" sz="1700" dirty="0" err="1" smtClean="0"/>
              <a:t>Postgres</a:t>
            </a:r>
            <a:r>
              <a:rPr lang="en-US" sz="1700" dirty="0" smtClean="0"/>
              <a:t>, </a:t>
            </a:r>
            <a:r>
              <a:rPr lang="en-US" sz="1700" dirty="0" err="1" smtClean="0"/>
              <a:t>MariaDB</a:t>
            </a:r>
            <a:r>
              <a:rPr lang="en-US" sz="1700" dirty="0" smtClean="0"/>
              <a:t>, Chef and we are actively working with several key ISVs and a third party to line that up in the future as well as actively discussing how to get these into the </a:t>
            </a:r>
            <a:r>
              <a:rPr lang="en-US" sz="1700" dirty="0" err="1" smtClean="0"/>
              <a:t>distros</a:t>
            </a:r>
            <a:r>
              <a:rPr lang="en-US" sz="1700" dirty="0" smtClean="0"/>
              <a:t>. In the interim, IBM will provide the support for the clients on these key open source technologies]</a:t>
            </a:r>
            <a:endParaRPr lang="en-US" sz="1700" dirty="0" smtClean="0">
              <a:latin typeface="Arial" charset="0"/>
              <a:cs typeface="Arial" charset="0"/>
            </a:endParaRPr>
          </a:p>
          <a:p>
            <a:pPr fontAlgn="auto">
              <a:lnSpc>
                <a:spcPct val="110000"/>
              </a:lnSpc>
              <a:spcBef>
                <a:spcPts val="0"/>
              </a:spcBef>
              <a:spcAft>
                <a:spcPts val="0"/>
              </a:spcAft>
              <a:defRPr/>
            </a:pPr>
            <a:endParaRPr lang="en-US" sz="1700" b="1" dirty="0" smtClean="0">
              <a:latin typeface="Helvetica" pitchFamily="34" charset="0"/>
              <a:ea typeface="Helvetica Neue Light"/>
              <a:cs typeface="Helvetica Neue Light"/>
              <a:sym typeface="Helvetica Neue Light"/>
            </a:endParaRPr>
          </a:p>
          <a:p>
            <a:pPr fontAlgn="auto">
              <a:lnSpc>
                <a:spcPct val="110000"/>
              </a:lnSpc>
              <a:spcBef>
                <a:spcPts val="0"/>
              </a:spcBef>
              <a:spcAft>
                <a:spcPts val="0"/>
              </a:spcAft>
              <a:buFont typeface="Wingdings" pitchFamily="2" charset="2"/>
              <a:buChar char="u"/>
              <a:defRPr/>
            </a:pPr>
            <a:r>
              <a:rPr lang="en-US" sz="1700" b="1" dirty="0" smtClean="0">
                <a:latin typeface="Helvetica" pitchFamily="34" charset="0"/>
                <a:ea typeface="Helvetica Neue Light"/>
                <a:cs typeface="Helvetica Neue Light"/>
                <a:sym typeface="Helvetica Neue Light"/>
              </a:rPr>
              <a:t>Single platform, multi-platform, on-</a:t>
            </a:r>
            <a:r>
              <a:rPr lang="en-US" sz="1700" b="1" dirty="0" err="1" smtClean="0">
                <a:latin typeface="Helvetica" pitchFamily="34" charset="0"/>
                <a:ea typeface="Helvetica Neue Light"/>
                <a:cs typeface="Helvetica Neue Light"/>
                <a:sym typeface="Helvetica Neue Light"/>
              </a:rPr>
              <a:t>prem</a:t>
            </a:r>
            <a:r>
              <a:rPr lang="en-US" sz="1700" b="1" dirty="0" smtClean="0">
                <a:latin typeface="Helvetica" pitchFamily="34" charset="0"/>
                <a:ea typeface="Helvetica Neue Light"/>
                <a:cs typeface="Helvetica Neue Light"/>
                <a:sym typeface="Helvetica Neue Light"/>
              </a:rPr>
              <a:t> and off-</a:t>
            </a:r>
            <a:r>
              <a:rPr lang="en-US" sz="1700" b="1" dirty="0" err="1" smtClean="0">
                <a:latin typeface="Helvetica" pitchFamily="34" charset="0"/>
                <a:ea typeface="Helvetica Neue Light"/>
                <a:cs typeface="Helvetica Neue Light"/>
                <a:sym typeface="Helvetica Neue Light"/>
              </a:rPr>
              <a:t>prem</a:t>
            </a:r>
            <a:r>
              <a:rPr lang="en-US" sz="1700" b="1" dirty="0" smtClean="0">
                <a:latin typeface="Helvetica" pitchFamily="34" charset="0"/>
                <a:ea typeface="Helvetica Neue Light"/>
                <a:cs typeface="Helvetica Neue Light"/>
                <a:sym typeface="Helvetica Neue Light"/>
              </a:rPr>
              <a:t>, multiple mixed cloud environments with common toolset. </a:t>
            </a:r>
          </a:p>
          <a:p>
            <a:pPr fontAlgn="auto">
              <a:lnSpc>
                <a:spcPct val="110000"/>
              </a:lnSpc>
              <a:spcBef>
                <a:spcPts val="0"/>
              </a:spcBef>
              <a:spcAft>
                <a:spcPts val="0"/>
              </a:spcAft>
              <a:buFont typeface="Wingdings" pitchFamily="2" charset="2"/>
              <a:buChar char="u"/>
              <a:defRPr/>
            </a:pPr>
            <a:endParaRPr lang="en-US" sz="1700" b="1" dirty="0" smtClean="0">
              <a:latin typeface="Helvetica" pitchFamily="34" charset="0"/>
              <a:ea typeface="Helvetica Neue Light"/>
              <a:cs typeface="Helvetica Neue Light"/>
              <a:sym typeface="Helvetica Neue Light"/>
            </a:endParaRPr>
          </a:p>
          <a:p>
            <a:pPr fontAlgn="auto">
              <a:lnSpc>
                <a:spcPct val="110000"/>
              </a:lnSpc>
              <a:spcBef>
                <a:spcPts val="0"/>
              </a:spcBef>
              <a:spcAft>
                <a:spcPts val="0"/>
              </a:spcAft>
              <a:buFont typeface="Wingdings" pitchFamily="2" charset="2"/>
              <a:buChar char="u"/>
              <a:defRPr/>
            </a:pPr>
            <a:r>
              <a:rPr lang="en-US" sz="1700" b="1" dirty="0" smtClean="0">
                <a:latin typeface="Helvetica" pitchFamily="34" charset="0"/>
                <a:ea typeface="Helvetica Neue Light"/>
                <a:cs typeface="Helvetica Neue Light"/>
                <a:sym typeface="Helvetica Neue Light"/>
              </a:rPr>
              <a:t>Unprecedented flexibility in pricing options to acquire the solutions your way and on your terms </a:t>
            </a:r>
          </a:p>
          <a:p>
            <a:pPr fontAlgn="auto">
              <a:spcBef>
                <a:spcPct val="0"/>
              </a:spcBef>
              <a:spcAft>
                <a:spcPts val="0"/>
              </a:spcAft>
              <a:defRPr/>
            </a:pPr>
            <a:endParaRPr lang="en-US" dirty="0" smtClean="0"/>
          </a:p>
          <a:p>
            <a:pPr fontAlgn="auto">
              <a:spcBef>
                <a:spcPct val="0"/>
              </a:spcBef>
              <a:spcAft>
                <a:spcPts val="0"/>
              </a:spcAft>
              <a:defRPr/>
            </a:pPr>
            <a:endParaRPr lang="en-US" dirty="0" smtClean="0"/>
          </a:p>
          <a:p>
            <a:pPr fontAlgn="auto">
              <a:spcBef>
                <a:spcPts val="0"/>
              </a:spcBef>
              <a:spcAft>
                <a:spcPts val="0"/>
              </a:spcAft>
              <a:defRPr/>
            </a:pPr>
            <a:endParaRPr lang="en-US" dirty="0"/>
          </a:p>
        </p:txBody>
      </p:sp>
      <p:sp>
        <p:nvSpPr>
          <p:cNvPr id="63491" name="Slide Number Placeholder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59B0FB28-D443-479E-906A-54B971C8F9D2}" type="slidenum">
              <a:rPr lang="en-US">
                <a:solidFill>
                  <a:srgbClr val="000000"/>
                </a:solidFill>
                <a:latin typeface="Arial" pitchFamily="34" charset="0"/>
                <a:ea typeface="MS PGothic" pitchFamily="34" charset="-128"/>
              </a:rPr>
              <a:pPr/>
              <a:t>99</a:t>
            </a:fld>
            <a:endParaRPr lang="en-US">
              <a:solidFill>
                <a:srgbClr val="000000"/>
              </a:solidFill>
              <a:latin typeface="Arial" pitchFamily="34" charset="0"/>
              <a:ea typeface="MS PGothic" pitchFamily="34" charset="-128"/>
            </a:endParaRPr>
          </a:p>
        </p:txBody>
      </p:sp>
    </p:spTree>
    <p:extLst>
      <p:ext uri="{BB962C8B-B14F-4D97-AF65-F5344CB8AC3E}">
        <p14:creationId xmlns:p14="http://schemas.microsoft.com/office/powerpoint/2010/main" val="87360481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Rot="1" noChangeAspect="1" noTextEdit="1"/>
          </p:cNvSpPr>
          <p:nvPr>
            <p:ph type="sldImg"/>
          </p:nvPr>
        </p:nvSpPr>
        <p:spPr>
          <a:ln/>
        </p:spPr>
      </p:sp>
      <p:sp>
        <p:nvSpPr>
          <p:cNvPr id="46082" name="Rectangle 3"/>
          <p:cNvSpPr>
            <a:spLocks noGrp="1"/>
          </p:cNvSpPr>
          <p:nvPr>
            <p:ph type="body" idx="1"/>
          </p:nvPr>
        </p:nvSpPr>
        <p:spPr/>
        <p:txBody>
          <a:bodyPr/>
          <a:lstStyle/>
          <a:p>
            <a:pPr eaLnBrk="1" hangingPunct="1">
              <a:lnSpc>
                <a:spcPct val="90000"/>
              </a:lnSpc>
              <a:spcBef>
                <a:spcPct val="0"/>
              </a:spcBef>
              <a:buClr>
                <a:srgbClr val="080808"/>
              </a:buClr>
              <a:defRPr/>
            </a:pPr>
            <a:r>
              <a:rPr lang="en-US" sz="800" dirty="0" smtClean="0">
                <a:ea typeface="ヒラギノ角ゴ Pro W3"/>
              </a:rPr>
              <a:t>Support for the IBM SDK for Node.js is available via AVP </a:t>
            </a:r>
            <a:r>
              <a:rPr lang="en-US" sz="800" dirty="0" smtClean="0">
                <a:ea typeface="ヒラギノ角ゴ Pro W3"/>
                <a:cs typeface="Arial" pitchFamily="34" charset="0"/>
              </a:rPr>
              <a:t>via </a:t>
            </a:r>
            <a:r>
              <a:rPr lang="en-US" sz="800" dirty="0" smtClean="0">
                <a:ea typeface="ヒラギノ角ゴ Pro W3"/>
              </a:rPr>
              <a:t>Accelerated Value Program: </a:t>
            </a:r>
            <a:r>
              <a:rPr lang="en-US" sz="800" dirty="0" smtClean="0">
                <a:solidFill>
                  <a:srgbClr val="000000"/>
                </a:solidFill>
                <a:cs typeface="Arial" pitchFamily="34" charset="0"/>
              </a:rPr>
              <a:t>http://www-01.ibm.com/software/support/acceleratedvalue/  </a:t>
            </a:r>
            <a:r>
              <a:rPr lang="en-US" sz="800" dirty="0" smtClean="0">
                <a:ea typeface="ヒラギノ角ゴ Pro W3"/>
              </a:rPr>
              <a:t>This program is used to offer support for software products and can be thought of as a straight support contract that includes a named L2 resource for a customer to engage with.  AVP contracts can be customized based on client needs</a:t>
            </a:r>
            <a:r>
              <a:rPr lang="en-US" sz="800" dirty="0" smtClean="0">
                <a:solidFill>
                  <a:srgbClr val="000000"/>
                </a:solidFill>
              </a:rPr>
              <a:t>, </a:t>
            </a:r>
          </a:p>
          <a:p>
            <a:pPr eaLnBrk="1" hangingPunct="1">
              <a:lnSpc>
                <a:spcPct val="90000"/>
              </a:lnSpc>
              <a:spcBef>
                <a:spcPct val="0"/>
              </a:spcBef>
              <a:buClr>
                <a:srgbClr val="080808"/>
              </a:buClr>
              <a:defRPr/>
            </a:pPr>
            <a:endParaRPr lang="en-US" sz="800" dirty="0" smtClean="0">
              <a:solidFill>
                <a:srgbClr val="000000"/>
              </a:solidFill>
            </a:endParaRPr>
          </a:p>
          <a:p>
            <a:pPr eaLnBrk="1" hangingPunct="1">
              <a:lnSpc>
                <a:spcPct val="90000"/>
              </a:lnSpc>
              <a:spcBef>
                <a:spcPct val="0"/>
              </a:spcBef>
              <a:buClr>
                <a:srgbClr val="080808"/>
              </a:buClr>
              <a:defRPr/>
            </a:pPr>
            <a:r>
              <a:rPr lang="en-US" sz="800" dirty="0" smtClean="0">
                <a:solidFill>
                  <a:srgbClr val="000000"/>
                </a:solidFill>
                <a:ea typeface="ヒラギノ角ゴ Pro W3"/>
              </a:rPr>
              <a:t>GO: An emerging new language that an increasing set of projects depend on: </a:t>
            </a:r>
            <a:r>
              <a:rPr lang="en-US" sz="800" dirty="0" err="1" smtClean="0">
                <a:solidFill>
                  <a:srgbClr val="000000"/>
                </a:solidFill>
                <a:ea typeface="ヒラギノ角ゴ Pro W3"/>
              </a:rPr>
              <a:t>Docker</a:t>
            </a:r>
            <a:r>
              <a:rPr lang="en-US" sz="800" dirty="0" smtClean="0">
                <a:solidFill>
                  <a:srgbClr val="000000"/>
                </a:solidFill>
                <a:ea typeface="ヒラギノ角ゴ Pro W3"/>
              </a:rPr>
              <a:t> and </a:t>
            </a:r>
            <a:r>
              <a:rPr lang="en-US" sz="800" dirty="0" err="1" smtClean="0">
                <a:solidFill>
                  <a:srgbClr val="000000"/>
                </a:solidFill>
                <a:ea typeface="ヒラギノ角ゴ Pro W3"/>
              </a:rPr>
              <a:t>CloudFoundry</a:t>
            </a:r>
            <a:endParaRPr lang="en-US" sz="800" dirty="0" smtClean="0">
              <a:solidFill>
                <a:srgbClr val="000000"/>
              </a:solidFill>
              <a:ea typeface="ヒラギノ角ゴ Pro W3"/>
            </a:endParaRPr>
          </a:p>
          <a:p>
            <a:pPr eaLnBrk="1" hangingPunct="1">
              <a:lnSpc>
                <a:spcPct val="90000"/>
              </a:lnSpc>
              <a:spcBef>
                <a:spcPct val="0"/>
              </a:spcBef>
              <a:buClr>
                <a:srgbClr val="080808"/>
              </a:buClr>
              <a:defRPr/>
            </a:pPr>
            <a:r>
              <a:rPr lang="en-US" sz="800" dirty="0" err="1" smtClean="0">
                <a:solidFill>
                  <a:srgbClr val="000000"/>
                </a:solidFill>
                <a:ea typeface="ヒラギノ角ゴ Pro W3"/>
              </a:rPr>
              <a:t>CouchDB</a:t>
            </a:r>
            <a:r>
              <a:rPr lang="en-US" sz="800" dirty="0" smtClean="0">
                <a:solidFill>
                  <a:srgbClr val="000000"/>
                </a:solidFill>
                <a:ea typeface="ヒラギノ角ゴ Pro W3"/>
              </a:rPr>
              <a:t> and </a:t>
            </a:r>
            <a:r>
              <a:rPr lang="en-US" sz="800" dirty="0" err="1" smtClean="0">
                <a:solidFill>
                  <a:srgbClr val="000000"/>
                </a:solidFill>
                <a:ea typeface="ヒラギノ角ゴ Pro W3"/>
              </a:rPr>
              <a:t>RabbitMQ</a:t>
            </a:r>
            <a:r>
              <a:rPr lang="en-US" sz="800" dirty="0" smtClean="0">
                <a:solidFill>
                  <a:srgbClr val="000000"/>
                </a:solidFill>
                <a:ea typeface="ヒラギノ角ゴ Pro W3"/>
              </a:rPr>
              <a:t> built on </a:t>
            </a:r>
            <a:r>
              <a:rPr lang="en-US" sz="800" dirty="0" err="1" smtClean="0">
                <a:solidFill>
                  <a:srgbClr val="000000"/>
                </a:solidFill>
                <a:ea typeface="ヒラギノ角ゴ Pro W3"/>
              </a:rPr>
              <a:t>Erlang</a:t>
            </a:r>
            <a:endParaRPr lang="en-US" sz="800" dirty="0" smtClean="0">
              <a:solidFill>
                <a:srgbClr val="000000"/>
              </a:solidFill>
              <a:ea typeface="ヒラギノ角ゴ Pro W3"/>
            </a:endParaRPr>
          </a:p>
          <a:p>
            <a:pPr eaLnBrk="1" hangingPunct="1">
              <a:lnSpc>
                <a:spcPct val="90000"/>
              </a:lnSpc>
              <a:spcBef>
                <a:spcPct val="0"/>
              </a:spcBef>
              <a:buClr>
                <a:srgbClr val="080808"/>
              </a:buClr>
              <a:defRPr/>
            </a:pPr>
            <a:r>
              <a:rPr lang="en-US" sz="800" dirty="0" err="1" smtClean="0">
                <a:solidFill>
                  <a:srgbClr val="000000"/>
                </a:solidFill>
                <a:ea typeface="ヒラギノ角ゴ Pro W3"/>
              </a:rPr>
              <a:t>CloudFoundry</a:t>
            </a:r>
            <a:r>
              <a:rPr lang="en-US" sz="800" dirty="0" smtClean="0">
                <a:solidFill>
                  <a:srgbClr val="000000"/>
                </a:solidFill>
                <a:ea typeface="ヒラギノ角ゴ Pro W3"/>
              </a:rPr>
              <a:t> built on Ruby</a:t>
            </a:r>
            <a:endParaRPr lang="en-US" altLang="en-US" sz="800" dirty="0" smtClean="0">
              <a:solidFill>
                <a:srgbClr val="000000"/>
              </a:solidFill>
              <a:ea typeface="ヒラギノ角ゴ Pro W3"/>
            </a:endParaRPr>
          </a:p>
          <a:p>
            <a:pPr eaLnBrk="1" hangingPunct="1">
              <a:lnSpc>
                <a:spcPct val="90000"/>
              </a:lnSpc>
              <a:spcBef>
                <a:spcPct val="0"/>
              </a:spcBef>
              <a:defRPr/>
            </a:pPr>
            <a:r>
              <a:rPr lang="en-US" sz="800" dirty="0" err="1" smtClean="0">
                <a:ea typeface="ヒラギノ角ゴ Pro W3"/>
              </a:rPr>
              <a:t>Ocaml</a:t>
            </a:r>
            <a:r>
              <a:rPr lang="en-US" sz="800" dirty="0" smtClean="0">
                <a:ea typeface="ヒラギノ角ゴ Pro W3"/>
              </a:rPr>
              <a:t> needed for </a:t>
            </a:r>
            <a:r>
              <a:rPr lang="en-US" sz="800" dirty="0" err="1" smtClean="0">
                <a:ea typeface="ヒラギノ角ゴ Pro W3"/>
              </a:rPr>
              <a:t>Openstack</a:t>
            </a:r>
            <a:r>
              <a:rPr lang="en-US" sz="800" dirty="0" smtClean="0">
                <a:ea typeface="ヒラギノ角ゴ Pro W3"/>
              </a:rPr>
              <a:t> &amp; KVM</a:t>
            </a:r>
          </a:p>
          <a:p>
            <a:pPr eaLnBrk="1" hangingPunct="1">
              <a:lnSpc>
                <a:spcPct val="90000"/>
              </a:lnSpc>
              <a:spcBef>
                <a:spcPct val="0"/>
              </a:spcBef>
              <a:defRPr/>
            </a:pPr>
            <a:endParaRPr lang="en-US" sz="800" dirty="0" smtClean="0">
              <a:ea typeface="ヒラギノ角ゴ Pro W3"/>
            </a:endParaRPr>
          </a:p>
          <a:p>
            <a:pPr eaLnBrk="1" hangingPunct="1">
              <a:lnSpc>
                <a:spcPct val="90000"/>
              </a:lnSpc>
              <a:spcBef>
                <a:spcPct val="0"/>
              </a:spcBef>
              <a:defRPr/>
            </a:pPr>
            <a:r>
              <a:rPr lang="en-US" sz="800" dirty="0" err="1" smtClean="0">
                <a:ea typeface="ヒラギノ角ゴ Pro W3"/>
              </a:rPr>
              <a:t>MariaDB</a:t>
            </a:r>
            <a:r>
              <a:rPr lang="en-US" sz="800" dirty="0" smtClean="0">
                <a:ea typeface="ヒラギノ角ゴ Pro W3"/>
              </a:rPr>
              <a:t> avail RH 7 and SLES 12</a:t>
            </a:r>
          </a:p>
          <a:p>
            <a:pPr eaLnBrk="1" hangingPunct="1">
              <a:lnSpc>
                <a:spcPct val="90000"/>
              </a:lnSpc>
              <a:spcBef>
                <a:spcPct val="0"/>
              </a:spcBef>
              <a:defRPr/>
            </a:pPr>
            <a:endParaRPr lang="en-US" sz="800" dirty="0" smtClean="0">
              <a:ea typeface="ヒラギノ角ゴ Pro W3"/>
            </a:endParaRPr>
          </a:p>
          <a:p>
            <a:pPr eaLnBrk="1" hangingPunct="1">
              <a:lnSpc>
                <a:spcPct val="60000"/>
              </a:lnSpc>
              <a:spcBef>
                <a:spcPct val="20000"/>
              </a:spcBef>
              <a:spcAft>
                <a:spcPct val="20000"/>
              </a:spcAft>
              <a:buClr>
                <a:srgbClr val="000000"/>
              </a:buClr>
              <a:defRPr/>
            </a:pPr>
            <a:r>
              <a:rPr lang="en-US" altLang="en-US" sz="1100" b="1" dirty="0" smtClean="0">
                <a:solidFill>
                  <a:srgbClr val="7889FB"/>
                </a:solidFill>
                <a:ea typeface="ヒラギノ角ゴ Pro W3"/>
              </a:rPr>
              <a:t>Language  &amp; Environment</a:t>
            </a:r>
          </a:p>
          <a:p>
            <a:pPr lvl="1" eaLnBrk="1" hangingPunct="1">
              <a:lnSpc>
                <a:spcPct val="60000"/>
              </a:lnSpc>
              <a:spcBef>
                <a:spcPct val="20000"/>
              </a:spcBef>
              <a:spcAft>
                <a:spcPct val="20000"/>
              </a:spcAft>
              <a:buClr>
                <a:srgbClr val="000000"/>
              </a:buClr>
              <a:buFontTx/>
              <a:buChar char="•"/>
              <a:defRPr/>
            </a:pPr>
            <a:r>
              <a:rPr lang="en-US" altLang="en-US" sz="1000" b="1" dirty="0" smtClean="0">
                <a:solidFill>
                  <a:srgbClr val="000000"/>
                </a:solidFill>
                <a:ea typeface="ヒラギノ角ゴ Pro W3"/>
              </a:rPr>
              <a:t>Node.js V1.2 (Aug 2014)</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Erlang</a:t>
            </a:r>
            <a:r>
              <a:rPr lang="en-US" altLang="en-US" sz="1000" b="1" dirty="0" smtClean="0">
                <a:solidFill>
                  <a:srgbClr val="000000"/>
                </a:solidFill>
                <a:ea typeface="ヒラギノ角ゴ Pro W3"/>
              </a:rPr>
              <a:t> R17</a:t>
            </a:r>
          </a:p>
          <a:p>
            <a:pPr lvl="1" eaLnBrk="1" hangingPunct="1">
              <a:lnSpc>
                <a:spcPct val="60000"/>
              </a:lnSpc>
              <a:spcBef>
                <a:spcPct val="20000"/>
              </a:spcBef>
              <a:spcAft>
                <a:spcPct val="20000"/>
              </a:spcAft>
              <a:buClr>
                <a:srgbClr val="000000"/>
              </a:buClr>
              <a:buFontTx/>
              <a:buChar char="•"/>
              <a:defRPr/>
            </a:pPr>
            <a:r>
              <a:rPr lang="en-US" altLang="en-US" sz="1000" b="1" dirty="0" smtClean="0">
                <a:solidFill>
                  <a:srgbClr val="000000"/>
                </a:solidFill>
                <a:ea typeface="ヒラギノ角ゴ Pro W3"/>
              </a:rPr>
              <a:t>Ruby</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gccgo</a:t>
            </a:r>
            <a:r>
              <a:rPr lang="en-US" altLang="en-US" sz="1000" b="1" dirty="0" smtClean="0">
                <a:solidFill>
                  <a:srgbClr val="000000"/>
                </a:solidFill>
                <a:ea typeface="ヒラギノ角ゴ Pro W3"/>
              </a:rPr>
              <a:t> 1.4.2</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OCaml</a:t>
            </a:r>
            <a:r>
              <a:rPr lang="en-US" altLang="en-US" sz="1000" b="1" dirty="0" smtClean="0">
                <a:solidFill>
                  <a:srgbClr val="000000"/>
                </a:solidFill>
                <a:ea typeface="ヒラギノ角ゴ Pro W3"/>
              </a:rPr>
              <a:t> (interpreter)</a:t>
            </a:r>
          </a:p>
          <a:p>
            <a:pPr lvl="1" eaLnBrk="1" hangingPunct="1">
              <a:lnSpc>
                <a:spcPct val="60000"/>
              </a:lnSpc>
              <a:spcBef>
                <a:spcPct val="20000"/>
              </a:spcBef>
              <a:spcAft>
                <a:spcPct val="20000"/>
              </a:spcAft>
              <a:buClr>
                <a:srgbClr val="000000"/>
              </a:buClr>
              <a:buFontTx/>
              <a:buChar char="•"/>
              <a:defRPr/>
            </a:pPr>
            <a:r>
              <a:rPr lang="en-US" altLang="en-US" sz="1000" b="1" dirty="0" smtClean="0">
                <a:solidFill>
                  <a:srgbClr val="000000"/>
                </a:solidFill>
                <a:ea typeface="ヒラギノ角ゴ Pro W3"/>
              </a:rPr>
              <a:t>Python</a:t>
            </a:r>
          </a:p>
          <a:p>
            <a:pPr lvl="1" eaLnBrk="1" hangingPunct="1">
              <a:lnSpc>
                <a:spcPct val="60000"/>
              </a:lnSpc>
              <a:spcBef>
                <a:spcPct val="20000"/>
              </a:spcBef>
              <a:spcAft>
                <a:spcPct val="20000"/>
              </a:spcAft>
              <a:buClr>
                <a:srgbClr val="000000"/>
              </a:buClr>
              <a:buFontTx/>
              <a:buChar char="•"/>
              <a:defRPr/>
            </a:pPr>
            <a:endParaRPr lang="en-US" altLang="en-US" sz="500" b="1" dirty="0" smtClean="0">
              <a:solidFill>
                <a:srgbClr val="000000"/>
              </a:solidFill>
              <a:ea typeface="ヒラギノ角ゴ Pro W3"/>
            </a:endParaRPr>
          </a:p>
          <a:p>
            <a:pPr eaLnBrk="1" hangingPunct="1">
              <a:lnSpc>
                <a:spcPct val="60000"/>
              </a:lnSpc>
              <a:spcBef>
                <a:spcPct val="20000"/>
              </a:spcBef>
              <a:spcAft>
                <a:spcPct val="20000"/>
              </a:spcAft>
              <a:buClr>
                <a:srgbClr val="000000"/>
              </a:buClr>
              <a:defRPr/>
            </a:pPr>
            <a:r>
              <a:rPr lang="en-US" altLang="en-US" sz="1100" b="1" dirty="0" smtClean="0">
                <a:solidFill>
                  <a:srgbClr val="7889FB"/>
                </a:solidFill>
                <a:ea typeface="ヒラギノ角ゴ Pro W3"/>
              </a:rPr>
              <a:t>Database &amp; Messaging</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PostgreSQL</a:t>
            </a:r>
            <a:r>
              <a:rPr lang="en-US" altLang="en-US" sz="1000" b="1" dirty="0" smtClean="0">
                <a:solidFill>
                  <a:srgbClr val="000000"/>
                </a:solidFill>
                <a:ea typeface="ヒラギノ角ゴ Pro W3"/>
              </a:rPr>
              <a:t> 9.4</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MariaDB</a:t>
            </a:r>
            <a:r>
              <a:rPr lang="en-US" altLang="en-US" sz="1000" b="1" dirty="0" smtClean="0">
                <a:solidFill>
                  <a:srgbClr val="000000"/>
                </a:solidFill>
                <a:ea typeface="ヒラギノ角ゴ Pro W3"/>
              </a:rPr>
              <a:t> 10</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MongoDB</a:t>
            </a:r>
            <a:r>
              <a:rPr lang="en-US" altLang="en-US" sz="1000" b="1" dirty="0" smtClean="0">
                <a:solidFill>
                  <a:srgbClr val="000000"/>
                </a:solidFill>
                <a:ea typeface="ヒラギノ角ゴ Pro W3"/>
              </a:rPr>
              <a:t> 2.6</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CouchDB</a:t>
            </a:r>
            <a:r>
              <a:rPr lang="en-US" altLang="en-US" sz="1000" b="1" dirty="0" smtClean="0">
                <a:solidFill>
                  <a:srgbClr val="000000"/>
                </a:solidFill>
                <a:ea typeface="ヒラギノ角ゴ Pro W3"/>
              </a:rPr>
              <a:t> 2.0 </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RabbitMQ</a:t>
            </a:r>
            <a:endParaRPr lang="en-US" altLang="en-US" sz="1000" b="1" dirty="0" smtClean="0">
              <a:solidFill>
                <a:srgbClr val="000000"/>
              </a:solidFill>
              <a:ea typeface="ヒラギノ角ゴ Pro W3"/>
            </a:endParaRPr>
          </a:p>
          <a:p>
            <a:pPr lvl="1" eaLnBrk="1" hangingPunct="1">
              <a:lnSpc>
                <a:spcPct val="60000"/>
              </a:lnSpc>
              <a:spcBef>
                <a:spcPct val="20000"/>
              </a:spcBef>
              <a:spcAft>
                <a:spcPct val="20000"/>
              </a:spcAft>
              <a:buClr>
                <a:srgbClr val="000000"/>
              </a:buClr>
              <a:buFontTx/>
              <a:buChar char="•"/>
              <a:defRPr/>
            </a:pPr>
            <a:endParaRPr lang="en-US" altLang="en-US" sz="500" b="1" dirty="0" smtClean="0">
              <a:solidFill>
                <a:srgbClr val="000000"/>
              </a:solidFill>
              <a:ea typeface="ヒラギノ角ゴ Pro W3"/>
            </a:endParaRPr>
          </a:p>
          <a:p>
            <a:pPr eaLnBrk="1" hangingPunct="1">
              <a:lnSpc>
                <a:spcPct val="60000"/>
              </a:lnSpc>
              <a:spcBef>
                <a:spcPct val="20000"/>
              </a:spcBef>
              <a:spcAft>
                <a:spcPct val="20000"/>
              </a:spcAft>
              <a:buClr>
                <a:srgbClr val="000000"/>
              </a:buClr>
              <a:defRPr/>
            </a:pPr>
            <a:r>
              <a:rPr lang="en-US" altLang="en-US" sz="1100" b="1" dirty="0" smtClean="0">
                <a:solidFill>
                  <a:srgbClr val="7889FB"/>
                </a:solidFill>
                <a:ea typeface="ヒラギノ角ゴ Pro W3"/>
              </a:rPr>
              <a:t>Cloud Infrastructure</a:t>
            </a:r>
          </a:p>
          <a:p>
            <a:pPr lvl="1" eaLnBrk="1" hangingPunct="1">
              <a:lnSpc>
                <a:spcPct val="60000"/>
              </a:lnSpc>
              <a:spcBef>
                <a:spcPct val="20000"/>
              </a:spcBef>
              <a:spcAft>
                <a:spcPct val="20000"/>
              </a:spcAft>
              <a:buClr>
                <a:srgbClr val="000000"/>
              </a:buClr>
              <a:buFontTx/>
              <a:buChar char="•"/>
              <a:defRPr/>
            </a:pPr>
            <a:r>
              <a:rPr lang="fr-FR" altLang="en-US" sz="1000" b="1" dirty="0" smtClean="0">
                <a:solidFill>
                  <a:srgbClr val="000000"/>
                </a:solidFill>
                <a:ea typeface="ヒラギノ角ゴ Pro W3"/>
              </a:rPr>
              <a:t>Chef Client 11.1.1 / server 11.12.8 for </a:t>
            </a:r>
            <a:r>
              <a:rPr lang="fr-FR" altLang="en-US" sz="1000" b="1" dirty="0" err="1" smtClean="0">
                <a:solidFill>
                  <a:srgbClr val="000000"/>
                </a:solidFill>
                <a:ea typeface="ヒラギノ角ゴ Pro W3"/>
              </a:rPr>
              <a:t>IBM’s</a:t>
            </a:r>
            <a:r>
              <a:rPr lang="fr-FR" altLang="en-US" sz="1000" b="1" dirty="0" smtClean="0">
                <a:solidFill>
                  <a:srgbClr val="000000"/>
                </a:solidFill>
                <a:ea typeface="ヒラギノ角ゴ Pro W3"/>
              </a:rPr>
              <a:t> ICM </a:t>
            </a:r>
            <a:r>
              <a:rPr lang="fr-FR" altLang="en-US" sz="1000" b="1" dirty="0" err="1" smtClean="0">
                <a:solidFill>
                  <a:srgbClr val="000000"/>
                </a:solidFill>
                <a:ea typeface="ヒラギノ角ゴ Pro W3"/>
              </a:rPr>
              <a:t>product</a:t>
            </a:r>
            <a:endParaRPr lang="fr-FR" altLang="en-US" sz="1000" b="1" dirty="0" smtClean="0">
              <a:solidFill>
                <a:srgbClr val="000000"/>
              </a:solidFill>
              <a:ea typeface="ヒラギノ角ゴ Pro W3"/>
            </a:endParaRP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Docker</a:t>
            </a:r>
            <a:endParaRPr lang="en-US" altLang="en-US" sz="800" b="1" dirty="0" smtClean="0">
              <a:solidFill>
                <a:srgbClr val="000000"/>
              </a:solidFill>
              <a:ea typeface="ヒラギノ角ゴ Pro W3"/>
            </a:endParaRPr>
          </a:p>
          <a:p>
            <a:pPr eaLnBrk="1" hangingPunct="1">
              <a:lnSpc>
                <a:spcPct val="90000"/>
              </a:lnSpc>
              <a:spcBef>
                <a:spcPct val="0"/>
              </a:spcBef>
              <a:defRPr/>
            </a:pPr>
            <a:endParaRPr lang="en-US" sz="800" dirty="0" smtClean="0">
              <a:ea typeface="ヒラギノ角ゴ Pro W3"/>
            </a:endParaRPr>
          </a:p>
          <a:p>
            <a:pPr eaLnBrk="1" hangingPunct="1">
              <a:lnSpc>
                <a:spcPct val="90000"/>
              </a:lnSpc>
              <a:spcBef>
                <a:spcPct val="0"/>
              </a:spcBef>
              <a:defRPr/>
            </a:pPr>
            <a:r>
              <a:rPr lang="en-US" dirty="0" smtClean="0">
                <a:latin typeface="+mn-lt"/>
                <a:ea typeface="ヒラギノ角ゴ Pro W3" pitchFamily="127" charset="-128"/>
                <a:cs typeface="ヒラギノ角ゴ Pro W3"/>
              </a:rPr>
              <a:t>Manage a cluster of Linux containers as a single system to accelerate </a:t>
            </a:r>
            <a:r>
              <a:rPr lang="en-US" dirty="0" err="1" smtClean="0">
                <a:latin typeface="+mn-lt"/>
                <a:ea typeface="ヒラギノ角ゴ Pro W3" pitchFamily="127" charset="-128"/>
                <a:cs typeface="ヒラギノ角ゴ Pro W3"/>
              </a:rPr>
              <a:t>Dev</a:t>
            </a:r>
            <a:r>
              <a:rPr lang="en-US" dirty="0" smtClean="0">
                <a:latin typeface="+mn-lt"/>
                <a:ea typeface="ヒラギノ角ゴ Pro W3" pitchFamily="127" charset="-128"/>
                <a:cs typeface="ヒラギノ角ゴ Pro W3"/>
              </a:rPr>
              <a:t> and simplify Ops with </a:t>
            </a:r>
            <a:r>
              <a:rPr lang="en-US" b="1" dirty="0" err="1" smtClean="0">
                <a:latin typeface="+mn-lt"/>
                <a:ea typeface="ヒラギノ角ゴ Pro W3" pitchFamily="127" charset="-128"/>
                <a:cs typeface="ヒラギノ角ゴ Pro W3"/>
              </a:rPr>
              <a:t>Kubernetes</a:t>
            </a:r>
            <a:r>
              <a:rPr lang="en-US" dirty="0" smtClean="0">
                <a:latin typeface="+mn-lt"/>
                <a:ea typeface="ヒラギノ角ゴ Pro W3" pitchFamily="127" charset="-128"/>
                <a:cs typeface="ヒラギノ角ゴ Pro W3"/>
              </a:rPr>
              <a:t> </a:t>
            </a:r>
            <a:endParaRPr lang="en-US" sz="800" dirty="0" smtClean="0">
              <a:ea typeface="ヒラギノ角ゴ Pro W3"/>
            </a:endParaRPr>
          </a:p>
          <a:p>
            <a:pPr eaLnBrk="1" hangingPunct="1">
              <a:lnSpc>
                <a:spcPct val="90000"/>
              </a:lnSpc>
              <a:defRPr/>
            </a:pPr>
            <a:endParaRPr lang="en-US" sz="900" dirty="0" smtClean="0">
              <a:ea typeface="ヒラギノ角ゴ Pro W3"/>
            </a:endParaRPr>
          </a:p>
        </p:txBody>
      </p:sp>
    </p:spTree>
    <p:extLst>
      <p:ext uri="{BB962C8B-B14F-4D97-AF65-F5344CB8AC3E}">
        <p14:creationId xmlns:p14="http://schemas.microsoft.com/office/powerpoint/2010/main" val="153717152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Rot="1" noChangeAspect="1" noTextEdit="1"/>
          </p:cNvSpPr>
          <p:nvPr>
            <p:ph type="sldImg"/>
          </p:nvPr>
        </p:nvSpPr>
        <p:spPr>
          <a:ln/>
        </p:spPr>
      </p:sp>
      <p:sp>
        <p:nvSpPr>
          <p:cNvPr id="46082" name="Rectangle 3"/>
          <p:cNvSpPr>
            <a:spLocks noGrp="1"/>
          </p:cNvSpPr>
          <p:nvPr>
            <p:ph type="body" idx="1"/>
          </p:nvPr>
        </p:nvSpPr>
        <p:spPr/>
        <p:txBody>
          <a:bodyPr/>
          <a:lstStyle/>
          <a:p>
            <a:pPr eaLnBrk="1" hangingPunct="1">
              <a:lnSpc>
                <a:spcPct val="90000"/>
              </a:lnSpc>
              <a:defRPr/>
            </a:pPr>
            <a:r>
              <a:rPr lang="en-US" sz="900" dirty="0" err="1" smtClean="0">
                <a:ea typeface="ヒラギノ角ゴ Pro W3"/>
              </a:rPr>
              <a:t>RancherOS</a:t>
            </a:r>
            <a:r>
              <a:rPr lang="en-US" sz="900" dirty="0" smtClean="0">
                <a:ea typeface="ヒラギノ角ゴ Pro W3"/>
              </a:rPr>
              <a:t>, minimal Linux based operating sys for running </a:t>
            </a:r>
            <a:r>
              <a:rPr lang="en-US" sz="900" dirty="0" err="1" smtClean="0">
                <a:ea typeface="ヒラギノ角ゴ Pro W3"/>
              </a:rPr>
              <a:t>Docker</a:t>
            </a:r>
            <a:r>
              <a:rPr lang="en-US" sz="900" dirty="0" smtClean="0">
                <a:ea typeface="ヒラギノ角ゴ Pro W3"/>
              </a:rPr>
              <a:t> </a:t>
            </a:r>
            <a:r>
              <a:rPr lang="en-US" sz="900" dirty="0" err="1" smtClean="0">
                <a:ea typeface="ヒラギノ角ゴ Pro W3"/>
              </a:rPr>
              <a:t>containter</a:t>
            </a:r>
            <a:endParaRPr lang="en-US" sz="900" dirty="0" smtClean="0">
              <a:ea typeface="ヒラギノ角ゴ Pro W3"/>
            </a:endParaRPr>
          </a:p>
          <a:p>
            <a:pPr eaLnBrk="1" hangingPunct="1">
              <a:lnSpc>
                <a:spcPct val="90000"/>
              </a:lnSpc>
              <a:defRPr/>
            </a:pPr>
            <a:endParaRPr lang="en-US" sz="900" dirty="0" smtClean="0">
              <a:ea typeface="ヒラギノ角ゴ Pro W3"/>
            </a:endParaRPr>
          </a:p>
          <a:p>
            <a:pPr eaLnBrk="1" hangingPunct="1">
              <a:lnSpc>
                <a:spcPct val="90000"/>
              </a:lnSpc>
              <a:defRPr/>
            </a:pPr>
            <a:r>
              <a:rPr lang="en-US" sz="900" dirty="0" err="1" smtClean="0">
                <a:ea typeface="ヒラギノ角ゴ Pro W3"/>
              </a:rPr>
              <a:t>CoreOS</a:t>
            </a:r>
            <a:r>
              <a:rPr lang="en-US" sz="900" dirty="0" smtClean="0">
                <a:ea typeface="ヒラギノ角ゴ Pro W3"/>
              </a:rPr>
              <a:t> is an open-source lightweight operating system based on the Linux kernel and designed for providing infrastructure to clustered deployments, while focusing on automation, ease of applications deployment, security, reliability and scalability. As an operating system, </a:t>
            </a:r>
            <a:r>
              <a:rPr lang="en-US" sz="900" dirty="0" err="1" smtClean="0">
                <a:ea typeface="ヒラギノ角ゴ Pro W3"/>
              </a:rPr>
              <a:t>CoreOS</a:t>
            </a:r>
            <a:r>
              <a:rPr lang="en-US" sz="900" dirty="0" smtClean="0">
                <a:ea typeface="ヒラギノ角ゴ Pro W3"/>
              </a:rPr>
              <a:t> provides only the minimal functionality required for deploying applications inside software containers, together with built-in mechanisms for service discovery and configuration sharing.</a:t>
            </a:r>
          </a:p>
          <a:p>
            <a:pPr eaLnBrk="1" hangingPunct="1">
              <a:lnSpc>
                <a:spcPct val="90000"/>
              </a:lnSpc>
              <a:defRPr/>
            </a:pPr>
            <a:r>
              <a:rPr lang="en-US" sz="900" dirty="0" err="1" smtClean="0">
                <a:ea typeface="ヒラギノ角ゴ Pro W3"/>
              </a:rPr>
              <a:t>CoreOS</a:t>
            </a:r>
            <a:r>
              <a:rPr lang="en-US" sz="900" dirty="0" smtClean="0">
                <a:ea typeface="ヒラギノ角ゴ Pro W3"/>
              </a:rPr>
              <a:t> shares the foundations with Chrome OS and Chromium OS</a:t>
            </a:r>
          </a:p>
        </p:txBody>
      </p:sp>
    </p:spTree>
    <p:extLst>
      <p:ext uri="{BB962C8B-B14F-4D97-AF65-F5344CB8AC3E}">
        <p14:creationId xmlns:p14="http://schemas.microsoft.com/office/powerpoint/2010/main" val="84859485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Rot="1" noChangeAspect="1" noTextEdit="1"/>
          </p:cNvSpPr>
          <p:nvPr>
            <p:ph type="sldImg"/>
          </p:nvPr>
        </p:nvSpPr>
        <p:spPr>
          <a:ln/>
        </p:spPr>
      </p:sp>
      <p:sp>
        <p:nvSpPr>
          <p:cNvPr id="46082" name="Rectangle 3"/>
          <p:cNvSpPr>
            <a:spLocks noGrp="1"/>
          </p:cNvSpPr>
          <p:nvPr>
            <p:ph type="body" idx="1"/>
          </p:nvPr>
        </p:nvSpPr>
        <p:spPr/>
        <p:txBody>
          <a:bodyPr/>
          <a:lstStyle/>
          <a:p>
            <a:pPr marL="169863" indent="-169863">
              <a:buFont typeface="Arial" pitchFamily="34" charset="0"/>
              <a:buChar char="•"/>
              <a:defRPr/>
            </a:pPr>
            <a:r>
              <a:rPr lang="en-US" sz="800" dirty="0" smtClean="0">
                <a:latin typeface="HelvNeue for IBM Light" pitchFamily="34" charset="0"/>
                <a:cs typeface="ヒラギノ角ゴ Pro W3"/>
              </a:rPr>
              <a:t>Most packages just work on </a:t>
            </a:r>
            <a:r>
              <a:rPr lang="en-US" sz="800" dirty="0" err="1" smtClean="0">
                <a:latin typeface="HelvNeue for IBM Light" pitchFamily="34" charset="0"/>
                <a:cs typeface="ヒラギノ角ゴ Pro W3"/>
              </a:rPr>
              <a:t>LinuxONE</a:t>
            </a:r>
            <a:r>
              <a:rPr lang="en-US" sz="800" dirty="0" smtClean="0">
                <a:latin typeface="HelvNeue for IBM Light" pitchFamily="34" charset="0"/>
                <a:cs typeface="ヒラギノ角ゴ Pro W3"/>
              </a:rPr>
              <a:t> and IBM z Systems without porting effort, especially if written in Java or supported languages, and RHEL/SLES are among supported </a:t>
            </a:r>
            <a:r>
              <a:rPr lang="en-US" sz="800" dirty="0" err="1" smtClean="0">
                <a:latin typeface="HelvNeue for IBM Light" pitchFamily="34" charset="0"/>
                <a:cs typeface="ヒラギノ角ゴ Pro W3"/>
              </a:rPr>
              <a:t>distros</a:t>
            </a:r>
            <a:r>
              <a:rPr lang="en-US" sz="800" dirty="0" smtClean="0">
                <a:latin typeface="HelvNeue for IBM Light" pitchFamily="34" charset="0"/>
                <a:cs typeface="ヒラギノ角ゴ Pro W3"/>
              </a:rPr>
              <a:t>.</a:t>
            </a:r>
          </a:p>
          <a:p>
            <a:pPr marL="169863" indent="-169863">
              <a:buFont typeface="Arial" pitchFamily="34" charset="0"/>
              <a:buChar char="•"/>
              <a:defRPr/>
            </a:pPr>
            <a:r>
              <a:rPr lang="en-US" sz="800" dirty="0" smtClean="0">
                <a:latin typeface="HelvNeue for IBM Light" pitchFamily="34" charset="0"/>
                <a:cs typeface="ヒラギノ角ゴ Pro W3"/>
              </a:rPr>
              <a:t>“</a:t>
            </a:r>
            <a:r>
              <a:rPr lang="en-US" sz="800" b="1" dirty="0" err="1" smtClean="0">
                <a:latin typeface="HelvNeue for IBM Light" pitchFamily="34" charset="0"/>
                <a:cs typeface="ヒラギノ角ゴ Pro W3"/>
              </a:rPr>
              <a:t>Dockerize</a:t>
            </a:r>
            <a:r>
              <a:rPr lang="en-US" sz="800" dirty="0" smtClean="0">
                <a:latin typeface="HelvNeue for IBM Light" pitchFamily="34" charset="0"/>
                <a:cs typeface="ヒラギノ角ゴ Pro W3"/>
              </a:rPr>
              <a:t>” all ports</a:t>
            </a:r>
          </a:p>
          <a:p>
            <a:pPr marL="169863" indent="-169863">
              <a:buFont typeface="Arial" pitchFamily="34" charset="0"/>
              <a:buChar char="•"/>
              <a:defRPr/>
            </a:pPr>
            <a:r>
              <a:rPr lang="en-US" sz="800" dirty="0" smtClean="0">
                <a:latin typeface="HelvNeue for IBM Light" pitchFamily="34" charset="0"/>
                <a:cs typeface="ヒラギノ角ゴ Pro W3"/>
              </a:rPr>
              <a:t>Working to get more engaged within these communities</a:t>
            </a:r>
          </a:p>
          <a:p>
            <a:pPr eaLnBrk="1" hangingPunct="1">
              <a:lnSpc>
                <a:spcPct val="90000"/>
              </a:lnSpc>
              <a:spcBef>
                <a:spcPct val="0"/>
              </a:spcBef>
              <a:buClr>
                <a:srgbClr val="080808"/>
              </a:buClr>
              <a:defRPr/>
            </a:pPr>
            <a:endParaRPr lang="en-US" sz="800" dirty="0" smtClean="0">
              <a:ea typeface="ヒラギノ角ゴ Pro W3"/>
            </a:endParaRPr>
          </a:p>
          <a:p>
            <a:pPr eaLnBrk="1" hangingPunct="1">
              <a:lnSpc>
                <a:spcPct val="90000"/>
              </a:lnSpc>
              <a:spcBef>
                <a:spcPct val="0"/>
              </a:spcBef>
              <a:buClr>
                <a:srgbClr val="080808"/>
              </a:buClr>
              <a:defRPr/>
            </a:pPr>
            <a:endParaRPr lang="en-US" sz="800" dirty="0" smtClean="0">
              <a:ea typeface="ヒラギノ角ゴ Pro W3"/>
            </a:endParaRPr>
          </a:p>
          <a:p>
            <a:pPr eaLnBrk="1" hangingPunct="1">
              <a:lnSpc>
                <a:spcPct val="90000"/>
              </a:lnSpc>
              <a:spcBef>
                <a:spcPct val="0"/>
              </a:spcBef>
              <a:buClr>
                <a:srgbClr val="080808"/>
              </a:buClr>
              <a:defRPr/>
            </a:pPr>
            <a:r>
              <a:rPr lang="en-US" sz="800" dirty="0" smtClean="0">
                <a:ea typeface="ヒラギノ角ゴ Pro W3"/>
              </a:rPr>
              <a:t>Support for the IBM SDK for Node.js is available via AVP </a:t>
            </a:r>
            <a:r>
              <a:rPr lang="en-US" sz="800" dirty="0" smtClean="0">
                <a:ea typeface="ヒラギノ角ゴ Pro W3"/>
                <a:cs typeface="Arial" pitchFamily="34" charset="0"/>
              </a:rPr>
              <a:t>via </a:t>
            </a:r>
            <a:r>
              <a:rPr lang="en-US" sz="800" dirty="0" smtClean="0">
                <a:ea typeface="ヒラギノ角ゴ Pro W3"/>
              </a:rPr>
              <a:t>Accelerated Value Program: </a:t>
            </a:r>
            <a:r>
              <a:rPr lang="en-US" sz="800" dirty="0" smtClean="0">
                <a:solidFill>
                  <a:srgbClr val="000000"/>
                </a:solidFill>
                <a:cs typeface="Arial" pitchFamily="34" charset="0"/>
              </a:rPr>
              <a:t>http://www-01.ibm.com/software/support/acceleratedvalue/  </a:t>
            </a:r>
            <a:r>
              <a:rPr lang="en-US" sz="800" dirty="0" smtClean="0">
                <a:ea typeface="ヒラギノ角ゴ Pro W3"/>
              </a:rPr>
              <a:t>This program is used to offer support for software products and can be thought of as a straight support contract that includes a named L2 resource for a customer to engage with.  AVP contracts can be customized based on client needs</a:t>
            </a:r>
            <a:r>
              <a:rPr lang="en-US" sz="800" dirty="0" smtClean="0">
                <a:solidFill>
                  <a:srgbClr val="000000"/>
                </a:solidFill>
              </a:rPr>
              <a:t>, </a:t>
            </a:r>
          </a:p>
          <a:p>
            <a:pPr eaLnBrk="1" hangingPunct="1">
              <a:lnSpc>
                <a:spcPct val="90000"/>
              </a:lnSpc>
              <a:spcBef>
                <a:spcPct val="0"/>
              </a:spcBef>
              <a:buClr>
                <a:srgbClr val="080808"/>
              </a:buClr>
              <a:defRPr/>
            </a:pPr>
            <a:endParaRPr lang="en-US" sz="800" dirty="0" smtClean="0">
              <a:solidFill>
                <a:srgbClr val="000000"/>
              </a:solidFill>
            </a:endParaRPr>
          </a:p>
          <a:p>
            <a:pPr eaLnBrk="1" hangingPunct="1">
              <a:lnSpc>
                <a:spcPct val="90000"/>
              </a:lnSpc>
              <a:spcBef>
                <a:spcPct val="0"/>
              </a:spcBef>
              <a:buClr>
                <a:srgbClr val="080808"/>
              </a:buClr>
              <a:defRPr/>
            </a:pPr>
            <a:r>
              <a:rPr lang="en-US" sz="800" dirty="0" smtClean="0">
                <a:solidFill>
                  <a:srgbClr val="000000"/>
                </a:solidFill>
                <a:ea typeface="ヒラギノ角ゴ Pro W3"/>
              </a:rPr>
              <a:t>GO: An emerging new language that an increasing set of projects depend on: </a:t>
            </a:r>
            <a:r>
              <a:rPr lang="en-US" sz="800" dirty="0" err="1" smtClean="0">
                <a:solidFill>
                  <a:srgbClr val="000000"/>
                </a:solidFill>
                <a:ea typeface="ヒラギノ角ゴ Pro W3"/>
              </a:rPr>
              <a:t>Docker</a:t>
            </a:r>
            <a:r>
              <a:rPr lang="en-US" sz="800" dirty="0" smtClean="0">
                <a:solidFill>
                  <a:srgbClr val="000000"/>
                </a:solidFill>
                <a:ea typeface="ヒラギノ角ゴ Pro W3"/>
              </a:rPr>
              <a:t> and </a:t>
            </a:r>
            <a:r>
              <a:rPr lang="en-US" sz="800" dirty="0" err="1" smtClean="0">
                <a:solidFill>
                  <a:srgbClr val="000000"/>
                </a:solidFill>
                <a:ea typeface="ヒラギノ角ゴ Pro W3"/>
              </a:rPr>
              <a:t>CloudFoundry</a:t>
            </a:r>
            <a:endParaRPr lang="en-US" sz="800" dirty="0" smtClean="0">
              <a:solidFill>
                <a:srgbClr val="000000"/>
              </a:solidFill>
              <a:ea typeface="ヒラギノ角ゴ Pro W3"/>
            </a:endParaRPr>
          </a:p>
          <a:p>
            <a:pPr eaLnBrk="1" hangingPunct="1">
              <a:lnSpc>
                <a:spcPct val="90000"/>
              </a:lnSpc>
              <a:spcBef>
                <a:spcPct val="0"/>
              </a:spcBef>
              <a:buClr>
                <a:srgbClr val="080808"/>
              </a:buClr>
              <a:defRPr/>
            </a:pPr>
            <a:r>
              <a:rPr lang="en-US" sz="800" dirty="0" err="1" smtClean="0">
                <a:solidFill>
                  <a:srgbClr val="000000"/>
                </a:solidFill>
                <a:ea typeface="ヒラギノ角ゴ Pro W3"/>
              </a:rPr>
              <a:t>CouchDB</a:t>
            </a:r>
            <a:r>
              <a:rPr lang="en-US" sz="800" dirty="0" smtClean="0">
                <a:solidFill>
                  <a:srgbClr val="000000"/>
                </a:solidFill>
                <a:ea typeface="ヒラギノ角ゴ Pro W3"/>
              </a:rPr>
              <a:t> and </a:t>
            </a:r>
            <a:r>
              <a:rPr lang="en-US" sz="800" dirty="0" err="1" smtClean="0">
                <a:solidFill>
                  <a:srgbClr val="000000"/>
                </a:solidFill>
                <a:ea typeface="ヒラギノ角ゴ Pro W3"/>
              </a:rPr>
              <a:t>RabbitMQ</a:t>
            </a:r>
            <a:r>
              <a:rPr lang="en-US" sz="800" dirty="0" smtClean="0">
                <a:solidFill>
                  <a:srgbClr val="000000"/>
                </a:solidFill>
                <a:ea typeface="ヒラギノ角ゴ Pro W3"/>
              </a:rPr>
              <a:t> built on </a:t>
            </a:r>
            <a:r>
              <a:rPr lang="en-US" sz="800" dirty="0" err="1" smtClean="0">
                <a:solidFill>
                  <a:srgbClr val="000000"/>
                </a:solidFill>
                <a:ea typeface="ヒラギノ角ゴ Pro W3"/>
              </a:rPr>
              <a:t>Erlang</a:t>
            </a:r>
            <a:endParaRPr lang="en-US" sz="800" dirty="0" smtClean="0">
              <a:solidFill>
                <a:srgbClr val="000000"/>
              </a:solidFill>
              <a:ea typeface="ヒラギノ角ゴ Pro W3"/>
            </a:endParaRPr>
          </a:p>
          <a:p>
            <a:pPr eaLnBrk="1" hangingPunct="1">
              <a:lnSpc>
                <a:spcPct val="90000"/>
              </a:lnSpc>
              <a:spcBef>
                <a:spcPct val="0"/>
              </a:spcBef>
              <a:buClr>
                <a:srgbClr val="080808"/>
              </a:buClr>
              <a:defRPr/>
            </a:pPr>
            <a:r>
              <a:rPr lang="en-US" sz="800" dirty="0" err="1" smtClean="0">
                <a:solidFill>
                  <a:srgbClr val="000000"/>
                </a:solidFill>
                <a:ea typeface="ヒラギノ角ゴ Pro W3"/>
              </a:rPr>
              <a:t>CloudFoundry</a:t>
            </a:r>
            <a:r>
              <a:rPr lang="en-US" sz="800" dirty="0" smtClean="0">
                <a:solidFill>
                  <a:srgbClr val="000000"/>
                </a:solidFill>
                <a:ea typeface="ヒラギノ角ゴ Pro W3"/>
              </a:rPr>
              <a:t> built on Ruby</a:t>
            </a:r>
            <a:endParaRPr lang="en-US" altLang="en-US" sz="800" dirty="0" smtClean="0">
              <a:solidFill>
                <a:srgbClr val="000000"/>
              </a:solidFill>
              <a:ea typeface="ヒラギノ角ゴ Pro W3"/>
            </a:endParaRPr>
          </a:p>
          <a:p>
            <a:pPr eaLnBrk="1" hangingPunct="1">
              <a:lnSpc>
                <a:spcPct val="90000"/>
              </a:lnSpc>
              <a:spcBef>
                <a:spcPct val="0"/>
              </a:spcBef>
              <a:defRPr/>
            </a:pPr>
            <a:r>
              <a:rPr lang="en-US" sz="800" dirty="0" err="1" smtClean="0">
                <a:ea typeface="ヒラギノ角ゴ Pro W3"/>
              </a:rPr>
              <a:t>Ocaml</a:t>
            </a:r>
            <a:r>
              <a:rPr lang="en-US" sz="800" dirty="0" smtClean="0">
                <a:ea typeface="ヒラギノ角ゴ Pro W3"/>
              </a:rPr>
              <a:t> needed for </a:t>
            </a:r>
            <a:r>
              <a:rPr lang="en-US" sz="800" dirty="0" err="1" smtClean="0">
                <a:ea typeface="ヒラギノ角ゴ Pro W3"/>
              </a:rPr>
              <a:t>Openstack</a:t>
            </a:r>
            <a:r>
              <a:rPr lang="en-US" sz="800" dirty="0" smtClean="0">
                <a:ea typeface="ヒラギノ角ゴ Pro W3"/>
              </a:rPr>
              <a:t> &amp; KVM</a:t>
            </a:r>
          </a:p>
          <a:p>
            <a:pPr eaLnBrk="1" hangingPunct="1">
              <a:lnSpc>
                <a:spcPct val="90000"/>
              </a:lnSpc>
              <a:spcBef>
                <a:spcPct val="0"/>
              </a:spcBef>
              <a:defRPr/>
            </a:pPr>
            <a:endParaRPr lang="en-US" sz="800" dirty="0" smtClean="0">
              <a:ea typeface="ヒラギノ角ゴ Pro W3"/>
            </a:endParaRPr>
          </a:p>
          <a:p>
            <a:pPr eaLnBrk="1" hangingPunct="1">
              <a:lnSpc>
                <a:spcPct val="90000"/>
              </a:lnSpc>
              <a:spcBef>
                <a:spcPct val="0"/>
              </a:spcBef>
              <a:defRPr/>
            </a:pPr>
            <a:r>
              <a:rPr lang="en-US" sz="800" dirty="0" err="1" smtClean="0">
                <a:ea typeface="ヒラギノ角ゴ Pro W3"/>
              </a:rPr>
              <a:t>MariaDB</a:t>
            </a:r>
            <a:r>
              <a:rPr lang="en-US" sz="800" dirty="0" smtClean="0">
                <a:ea typeface="ヒラギノ角ゴ Pro W3"/>
              </a:rPr>
              <a:t> avail RH 7 and SLES 12</a:t>
            </a:r>
          </a:p>
          <a:p>
            <a:pPr eaLnBrk="1" hangingPunct="1">
              <a:lnSpc>
                <a:spcPct val="90000"/>
              </a:lnSpc>
              <a:spcBef>
                <a:spcPct val="0"/>
              </a:spcBef>
              <a:defRPr/>
            </a:pPr>
            <a:endParaRPr lang="en-US" sz="800" dirty="0" smtClean="0">
              <a:ea typeface="ヒラギノ角ゴ Pro W3"/>
            </a:endParaRPr>
          </a:p>
          <a:p>
            <a:pPr eaLnBrk="1" hangingPunct="1">
              <a:lnSpc>
                <a:spcPct val="60000"/>
              </a:lnSpc>
              <a:spcBef>
                <a:spcPct val="20000"/>
              </a:spcBef>
              <a:spcAft>
                <a:spcPct val="20000"/>
              </a:spcAft>
              <a:buClr>
                <a:srgbClr val="000000"/>
              </a:buClr>
              <a:defRPr/>
            </a:pPr>
            <a:r>
              <a:rPr lang="en-US" altLang="en-US" sz="1100" b="1" dirty="0" smtClean="0">
                <a:solidFill>
                  <a:srgbClr val="7889FB"/>
                </a:solidFill>
                <a:ea typeface="ヒラギノ角ゴ Pro W3"/>
              </a:rPr>
              <a:t>Language  &amp; Environment</a:t>
            </a:r>
          </a:p>
          <a:p>
            <a:pPr lvl="1" eaLnBrk="1" hangingPunct="1">
              <a:lnSpc>
                <a:spcPct val="60000"/>
              </a:lnSpc>
              <a:spcBef>
                <a:spcPct val="20000"/>
              </a:spcBef>
              <a:spcAft>
                <a:spcPct val="20000"/>
              </a:spcAft>
              <a:buClr>
                <a:srgbClr val="000000"/>
              </a:buClr>
              <a:buFontTx/>
              <a:buChar char="•"/>
              <a:defRPr/>
            </a:pPr>
            <a:r>
              <a:rPr lang="en-US" altLang="en-US" sz="1000" b="1" dirty="0" smtClean="0">
                <a:solidFill>
                  <a:srgbClr val="000000"/>
                </a:solidFill>
                <a:ea typeface="ヒラギノ角ゴ Pro W3"/>
              </a:rPr>
              <a:t>Node.js V1.2 (Aug 2014)</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Erlang</a:t>
            </a:r>
            <a:r>
              <a:rPr lang="en-US" altLang="en-US" sz="1000" b="1" dirty="0" smtClean="0">
                <a:solidFill>
                  <a:srgbClr val="000000"/>
                </a:solidFill>
                <a:ea typeface="ヒラギノ角ゴ Pro W3"/>
              </a:rPr>
              <a:t> R17</a:t>
            </a:r>
          </a:p>
          <a:p>
            <a:pPr lvl="1" eaLnBrk="1" hangingPunct="1">
              <a:lnSpc>
                <a:spcPct val="60000"/>
              </a:lnSpc>
              <a:spcBef>
                <a:spcPct val="20000"/>
              </a:spcBef>
              <a:spcAft>
                <a:spcPct val="20000"/>
              </a:spcAft>
              <a:buClr>
                <a:srgbClr val="000000"/>
              </a:buClr>
              <a:buFontTx/>
              <a:buChar char="•"/>
              <a:defRPr/>
            </a:pPr>
            <a:r>
              <a:rPr lang="en-US" altLang="en-US" sz="1000" b="1" dirty="0" smtClean="0">
                <a:solidFill>
                  <a:srgbClr val="000000"/>
                </a:solidFill>
                <a:ea typeface="ヒラギノ角ゴ Pro W3"/>
              </a:rPr>
              <a:t>Ruby</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gccgo</a:t>
            </a:r>
            <a:r>
              <a:rPr lang="en-US" altLang="en-US" sz="1000" b="1" dirty="0" smtClean="0">
                <a:solidFill>
                  <a:srgbClr val="000000"/>
                </a:solidFill>
                <a:ea typeface="ヒラギノ角ゴ Pro W3"/>
              </a:rPr>
              <a:t> 1.4.2</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OCaml</a:t>
            </a:r>
            <a:r>
              <a:rPr lang="en-US" altLang="en-US" sz="1000" b="1" dirty="0" smtClean="0">
                <a:solidFill>
                  <a:srgbClr val="000000"/>
                </a:solidFill>
                <a:ea typeface="ヒラギノ角ゴ Pro W3"/>
              </a:rPr>
              <a:t> (interpreter)</a:t>
            </a:r>
          </a:p>
          <a:p>
            <a:pPr lvl="1" eaLnBrk="1" hangingPunct="1">
              <a:lnSpc>
                <a:spcPct val="60000"/>
              </a:lnSpc>
              <a:spcBef>
                <a:spcPct val="20000"/>
              </a:spcBef>
              <a:spcAft>
                <a:spcPct val="20000"/>
              </a:spcAft>
              <a:buClr>
                <a:srgbClr val="000000"/>
              </a:buClr>
              <a:buFontTx/>
              <a:buChar char="•"/>
              <a:defRPr/>
            </a:pPr>
            <a:r>
              <a:rPr lang="en-US" altLang="en-US" sz="1000" b="1" dirty="0" smtClean="0">
                <a:solidFill>
                  <a:srgbClr val="000000"/>
                </a:solidFill>
                <a:ea typeface="ヒラギノ角ゴ Pro W3"/>
              </a:rPr>
              <a:t>Python</a:t>
            </a:r>
          </a:p>
          <a:p>
            <a:pPr lvl="1" eaLnBrk="1" hangingPunct="1">
              <a:lnSpc>
                <a:spcPct val="60000"/>
              </a:lnSpc>
              <a:spcBef>
                <a:spcPct val="20000"/>
              </a:spcBef>
              <a:spcAft>
                <a:spcPct val="20000"/>
              </a:spcAft>
              <a:buClr>
                <a:srgbClr val="000000"/>
              </a:buClr>
              <a:buFontTx/>
              <a:buChar char="•"/>
              <a:defRPr/>
            </a:pPr>
            <a:endParaRPr lang="en-US" altLang="en-US" sz="500" b="1" dirty="0" smtClean="0">
              <a:solidFill>
                <a:srgbClr val="000000"/>
              </a:solidFill>
              <a:ea typeface="ヒラギノ角ゴ Pro W3"/>
            </a:endParaRPr>
          </a:p>
          <a:p>
            <a:pPr eaLnBrk="1" hangingPunct="1">
              <a:lnSpc>
                <a:spcPct val="60000"/>
              </a:lnSpc>
              <a:spcBef>
                <a:spcPct val="20000"/>
              </a:spcBef>
              <a:spcAft>
                <a:spcPct val="20000"/>
              </a:spcAft>
              <a:buClr>
                <a:srgbClr val="000000"/>
              </a:buClr>
              <a:defRPr/>
            </a:pPr>
            <a:r>
              <a:rPr lang="en-US" altLang="en-US" sz="1100" b="1" dirty="0" smtClean="0">
                <a:solidFill>
                  <a:srgbClr val="7889FB"/>
                </a:solidFill>
                <a:ea typeface="ヒラギノ角ゴ Pro W3"/>
              </a:rPr>
              <a:t>Database &amp; Messaging</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PostgreSQL</a:t>
            </a:r>
            <a:r>
              <a:rPr lang="en-US" altLang="en-US" sz="1000" b="1" dirty="0" smtClean="0">
                <a:solidFill>
                  <a:srgbClr val="000000"/>
                </a:solidFill>
                <a:ea typeface="ヒラギノ角ゴ Pro W3"/>
              </a:rPr>
              <a:t> 9.4</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MariaDB</a:t>
            </a:r>
            <a:r>
              <a:rPr lang="en-US" altLang="en-US" sz="1000" b="1" dirty="0" smtClean="0">
                <a:solidFill>
                  <a:srgbClr val="000000"/>
                </a:solidFill>
                <a:ea typeface="ヒラギノ角ゴ Pro W3"/>
              </a:rPr>
              <a:t> 10</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MongoDB</a:t>
            </a:r>
            <a:r>
              <a:rPr lang="en-US" altLang="en-US" sz="1000" b="1" dirty="0" smtClean="0">
                <a:solidFill>
                  <a:srgbClr val="000000"/>
                </a:solidFill>
                <a:ea typeface="ヒラギノ角ゴ Pro W3"/>
              </a:rPr>
              <a:t> 2.6</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CouchDB</a:t>
            </a:r>
            <a:r>
              <a:rPr lang="en-US" altLang="en-US" sz="1000" b="1" dirty="0" smtClean="0">
                <a:solidFill>
                  <a:srgbClr val="000000"/>
                </a:solidFill>
                <a:ea typeface="ヒラギノ角ゴ Pro W3"/>
              </a:rPr>
              <a:t> 2.0 </a:t>
            </a: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RabbitMQ</a:t>
            </a:r>
            <a:endParaRPr lang="en-US" altLang="en-US" sz="1000" b="1" dirty="0" smtClean="0">
              <a:solidFill>
                <a:srgbClr val="000000"/>
              </a:solidFill>
              <a:ea typeface="ヒラギノ角ゴ Pro W3"/>
            </a:endParaRPr>
          </a:p>
          <a:p>
            <a:pPr lvl="1" eaLnBrk="1" hangingPunct="1">
              <a:lnSpc>
                <a:spcPct val="60000"/>
              </a:lnSpc>
              <a:spcBef>
                <a:spcPct val="20000"/>
              </a:spcBef>
              <a:spcAft>
                <a:spcPct val="20000"/>
              </a:spcAft>
              <a:buClr>
                <a:srgbClr val="000000"/>
              </a:buClr>
              <a:buFontTx/>
              <a:buChar char="•"/>
              <a:defRPr/>
            </a:pPr>
            <a:endParaRPr lang="en-US" altLang="en-US" sz="500" b="1" dirty="0" smtClean="0">
              <a:solidFill>
                <a:srgbClr val="000000"/>
              </a:solidFill>
              <a:ea typeface="ヒラギノ角ゴ Pro W3"/>
            </a:endParaRPr>
          </a:p>
          <a:p>
            <a:pPr eaLnBrk="1" hangingPunct="1">
              <a:lnSpc>
                <a:spcPct val="60000"/>
              </a:lnSpc>
              <a:spcBef>
                <a:spcPct val="20000"/>
              </a:spcBef>
              <a:spcAft>
                <a:spcPct val="20000"/>
              </a:spcAft>
              <a:buClr>
                <a:srgbClr val="000000"/>
              </a:buClr>
              <a:defRPr/>
            </a:pPr>
            <a:r>
              <a:rPr lang="en-US" altLang="en-US" sz="1100" b="1" dirty="0" smtClean="0">
                <a:solidFill>
                  <a:srgbClr val="7889FB"/>
                </a:solidFill>
                <a:ea typeface="ヒラギノ角ゴ Pro W3"/>
              </a:rPr>
              <a:t>Cloud Infrastructure</a:t>
            </a:r>
          </a:p>
          <a:p>
            <a:pPr lvl="1" eaLnBrk="1" hangingPunct="1">
              <a:lnSpc>
                <a:spcPct val="60000"/>
              </a:lnSpc>
              <a:spcBef>
                <a:spcPct val="20000"/>
              </a:spcBef>
              <a:spcAft>
                <a:spcPct val="20000"/>
              </a:spcAft>
              <a:buClr>
                <a:srgbClr val="000000"/>
              </a:buClr>
              <a:buFontTx/>
              <a:buChar char="•"/>
              <a:defRPr/>
            </a:pPr>
            <a:r>
              <a:rPr lang="fr-FR" altLang="en-US" sz="1000" b="1" dirty="0" smtClean="0">
                <a:solidFill>
                  <a:srgbClr val="000000"/>
                </a:solidFill>
                <a:ea typeface="ヒラギノ角ゴ Pro W3"/>
              </a:rPr>
              <a:t>Chef Client 11.1.1 / server 11.12.8 for </a:t>
            </a:r>
            <a:r>
              <a:rPr lang="fr-FR" altLang="en-US" sz="1000" b="1" dirty="0" err="1" smtClean="0">
                <a:solidFill>
                  <a:srgbClr val="000000"/>
                </a:solidFill>
                <a:ea typeface="ヒラギノ角ゴ Pro W3"/>
              </a:rPr>
              <a:t>IBM’s</a:t>
            </a:r>
            <a:r>
              <a:rPr lang="fr-FR" altLang="en-US" sz="1000" b="1" dirty="0" smtClean="0">
                <a:solidFill>
                  <a:srgbClr val="000000"/>
                </a:solidFill>
                <a:ea typeface="ヒラギノ角ゴ Pro W3"/>
              </a:rPr>
              <a:t> ICM </a:t>
            </a:r>
            <a:r>
              <a:rPr lang="fr-FR" altLang="en-US" sz="1000" b="1" dirty="0" err="1" smtClean="0">
                <a:solidFill>
                  <a:srgbClr val="000000"/>
                </a:solidFill>
                <a:ea typeface="ヒラギノ角ゴ Pro W3"/>
              </a:rPr>
              <a:t>product</a:t>
            </a:r>
            <a:endParaRPr lang="fr-FR" altLang="en-US" sz="1000" b="1" dirty="0" smtClean="0">
              <a:solidFill>
                <a:srgbClr val="000000"/>
              </a:solidFill>
              <a:ea typeface="ヒラギノ角ゴ Pro W3"/>
            </a:endParaRPr>
          </a:p>
          <a:p>
            <a:pPr lvl="1" eaLnBrk="1" hangingPunct="1">
              <a:lnSpc>
                <a:spcPct val="60000"/>
              </a:lnSpc>
              <a:spcBef>
                <a:spcPct val="20000"/>
              </a:spcBef>
              <a:spcAft>
                <a:spcPct val="20000"/>
              </a:spcAft>
              <a:buClr>
                <a:srgbClr val="000000"/>
              </a:buClr>
              <a:buFontTx/>
              <a:buChar char="•"/>
              <a:defRPr/>
            </a:pPr>
            <a:r>
              <a:rPr lang="en-US" altLang="en-US" sz="1000" b="1" dirty="0" err="1" smtClean="0">
                <a:solidFill>
                  <a:srgbClr val="000000"/>
                </a:solidFill>
                <a:ea typeface="ヒラギノ角ゴ Pro W3"/>
              </a:rPr>
              <a:t>Docker</a:t>
            </a:r>
            <a:endParaRPr lang="en-US" altLang="en-US" sz="800" b="1" dirty="0" smtClean="0">
              <a:solidFill>
                <a:srgbClr val="000000"/>
              </a:solidFill>
              <a:ea typeface="ヒラギノ角ゴ Pro W3"/>
            </a:endParaRPr>
          </a:p>
          <a:p>
            <a:pPr eaLnBrk="1" hangingPunct="1">
              <a:lnSpc>
                <a:spcPct val="90000"/>
              </a:lnSpc>
              <a:spcBef>
                <a:spcPct val="0"/>
              </a:spcBef>
              <a:defRPr/>
            </a:pPr>
            <a:endParaRPr lang="en-US" sz="800" dirty="0" smtClean="0">
              <a:ea typeface="ヒラギノ角ゴ Pro W3"/>
            </a:endParaRPr>
          </a:p>
          <a:p>
            <a:pPr eaLnBrk="1" hangingPunct="1">
              <a:lnSpc>
                <a:spcPct val="90000"/>
              </a:lnSpc>
              <a:spcBef>
                <a:spcPct val="0"/>
              </a:spcBef>
              <a:defRPr/>
            </a:pPr>
            <a:r>
              <a:rPr lang="en-US" dirty="0" smtClean="0">
                <a:latin typeface="+mn-lt"/>
                <a:ea typeface="ヒラギノ角ゴ Pro W3" pitchFamily="127" charset="-128"/>
                <a:cs typeface="ヒラギノ角ゴ Pro W3"/>
              </a:rPr>
              <a:t>Manage a cluster of Linux containers as a single system to accelerate </a:t>
            </a:r>
            <a:r>
              <a:rPr lang="en-US" dirty="0" err="1" smtClean="0">
                <a:latin typeface="+mn-lt"/>
                <a:ea typeface="ヒラギノ角ゴ Pro W3" pitchFamily="127" charset="-128"/>
                <a:cs typeface="ヒラギノ角ゴ Pro W3"/>
              </a:rPr>
              <a:t>Dev</a:t>
            </a:r>
            <a:r>
              <a:rPr lang="en-US" dirty="0" smtClean="0">
                <a:latin typeface="+mn-lt"/>
                <a:ea typeface="ヒラギノ角ゴ Pro W3" pitchFamily="127" charset="-128"/>
                <a:cs typeface="ヒラギノ角ゴ Pro W3"/>
              </a:rPr>
              <a:t> and simplify Ops with </a:t>
            </a:r>
            <a:r>
              <a:rPr lang="en-US" b="1" dirty="0" err="1" smtClean="0">
                <a:latin typeface="+mn-lt"/>
                <a:ea typeface="ヒラギノ角ゴ Pro W3" pitchFamily="127" charset="-128"/>
                <a:cs typeface="ヒラギノ角ゴ Pro W3"/>
              </a:rPr>
              <a:t>Kubernetes</a:t>
            </a:r>
            <a:r>
              <a:rPr lang="en-US" dirty="0" smtClean="0">
                <a:latin typeface="+mn-lt"/>
                <a:ea typeface="ヒラギノ角ゴ Pro W3" pitchFamily="127" charset="-128"/>
                <a:cs typeface="ヒラギノ角ゴ Pro W3"/>
              </a:rPr>
              <a:t> </a:t>
            </a:r>
            <a:endParaRPr lang="en-US" sz="800" dirty="0" smtClean="0">
              <a:ea typeface="ヒラギノ角ゴ Pro W3"/>
            </a:endParaRPr>
          </a:p>
          <a:p>
            <a:pPr eaLnBrk="1" hangingPunct="1">
              <a:lnSpc>
                <a:spcPct val="90000"/>
              </a:lnSpc>
              <a:defRPr/>
            </a:pPr>
            <a:endParaRPr lang="en-US" sz="900" dirty="0" smtClean="0">
              <a:ea typeface="ヒラギノ角ゴ Pro W3"/>
            </a:endParaRPr>
          </a:p>
        </p:txBody>
      </p:sp>
    </p:spTree>
    <p:extLst>
      <p:ext uri="{BB962C8B-B14F-4D97-AF65-F5344CB8AC3E}">
        <p14:creationId xmlns:p14="http://schemas.microsoft.com/office/powerpoint/2010/main" val="156813491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Slide Image Placeholder 1"/>
          <p:cNvSpPr>
            <a:spLocks noGrp="1" noRot="1" noChangeAspect="1"/>
          </p:cNvSpPr>
          <p:nvPr>
            <p:ph type="sldImg"/>
          </p:nvPr>
        </p:nvSpPr>
        <p:spPr bwMode="auto">
          <a:noFill/>
          <a:ln>
            <a:solidFill>
              <a:srgbClr val="000000"/>
            </a:solidFill>
            <a:miter lim="800000"/>
            <a:headEnd/>
            <a:tailEnd/>
          </a:ln>
        </p:spPr>
      </p:sp>
      <p:sp>
        <p:nvSpPr>
          <p:cNvPr id="29698"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endParaRPr lang="en-US" dirty="0" smtClean="0">
              <a:ea typeface="ヒラギノ角ゴ Pro W3"/>
            </a:endParaRPr>
          </a:p>
        </p:txBody>
      </p:sp>
      <p:sp>
        <p:nvSpPr>
          <p:cNvPr id="29699" name="Slide Number Placeholder 3"/>
          <p:cNvSpPr>
            <a:spLocks noGrp="1"/>
          </p:cNvSpPr>
          <p:nvPr>
            <p:ph type="sldNum" sz="quarter" idx="5"/>
          </p:nvPr>
        </p:nvSpPr>
        <p:spPr bwMode="auto">
          <a:noFill/>
          <a:ln>
            <a:miter lim="800000"/>
            <a:headEnd/>
            <a:tailEnd/>
          </a:ln>
        </p:spPr>
        <p:txBody>
          <a:bodyPr/>
          <a:lstStyle/>
          <a:p>
            <a:fld id="{58F03B66-B216-4539-B70A-26ED4B871BC2}" type="slidenum">
              <a:rPr lang="en-US" smtClean="0">
                <a:ea typeface="ヒラギノ角ゴ Pro W3"/>
                <a:cs typeface="ヒラギノ角ゴ Pro W3"/>
              </a:rPr>
              <a:pPr/>
              <a:t>103</a:t>
            </a:fld>
            <a:endParaRPr lang="en-US" smtClean="0">
              <a:ea typeface="ヒラギノ角ゴ Pro W3"/>
              <a:cs typeface="ヒラギノ角ゴ Pro W3"/>
            </a:endParaRPr>
          </a:p>
        </p:txBody>
      </p:sp>
    </p:spTree>
    <p:extLst>
      <p:ext uri="{BB962C8B-B14F-4D97-AF65-F5344CB8AC3E}">
        <p14:creationId xmlns:p14="http://schemas.microsoft.com/office/powerpoint/2010/main" val="55840653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5000" lnSpcReduction="20000"/>
          </a:bodyPr>
          <a:lstStyle/>
          <a:p>
            <a:pPr eaLnBrk="1" hangingPunct="1"/>
            <a:r>
              <a:rPr lang="en-US" sz="1600" b="1" dirty="0" smtClean="0">
                <a:solidFill>
                  <a:srgbClr val="000000"/>
                </a:solidFill>
              </a:rPr>
              <a:t>Dale:</a:t>
            </a:r>
            <a:r>
              <a:rPr lang="en-US" sz="1600" b="1" baseline="0" dirty="0" smtClean="0">
                <a:solidFill>
                  <a:srgbClr val="000000"/>
                </a:solidFill>
              </a:rPr>
              <a:t> </a:t>
            </a:r>
            <a:r>
              <a:rPr lang="en-US" sz="1600" b="1" dirty="0" smtClean="0">
                <a:solidFill>
                  <a:srgbClr val="000000"/>
                </a:solidFill>
              </a:rPr>
              <a:t>What </a:t>
            </a:r>
            <a:r>
              <a:rPr lang="en-US" sz="1600" b="1" dirty="0">
                <a:solidFill>
                  <a:srgbClr val="000000"/>
                </a:solidFill>
              </a:rPr>
              <a:t>is a Linux </a:t>
            </a:r>
            <a:r>
              <a:rPr lang="en-US" sz="1600" b="1" dirty="0" smtClean="0">
                <a:solidFill>
                  <a:srgbClr val="000000"/>
                </a:solidFill>
              </a:rPr>
              <a:t>Container</a:t>
            </a:r>
            <a:endParaRPr lang="en-US" sz="1600" b="1" dirty="0">
              <a:solidFill>
                <a:srgbClr val="000000"/>
              </a:solidFill>
            </a:endParaRPr>
          </a:p>
          <a:p>
            <a:pPr lvl="1" eaLnBrk="1" hangingPunct="1"/>
            <a:r>
              <a:rPr lang="en-US" dirty="0">
                <a:solidFill>
                  <a:srgbClr val="000000"/>
                </a:solidFill>
              </a:rPr>
              <a:t>Think of this as shipping containers on a cargo vessel which can stack colorful boxes on top of each other without the slightest concern for what's actually in them</a:t>
            </a:r>
          </a:p>
          <a:p>
            <a:pPr lvl="1" eaLnBrk="1" hangingPunct="1"/>
            <a:r>
              <a:rPr lang="en-US" dirty="0">
                <a:solidFill>
                  <a:srgbClr val="000000"/>
                </a:solidFill>
              </a:rPr>
              <a:t>Extend concept to cloud: Packaging an application and all its dependencies so don't require a full-fledged VM to run </a:t>
            </a:r>
            <a:r>
              <a:rPr lang="en-US" dirty="0">
                <a:solidFill>
                  <a:srgbClr val="000000"/>
                </a:solidFill>
                <a:sym typeface="Wingdings" panose="05000000000000000000" pitchFamily="2" charset="2"/>
              </a:rPr>
              <a:t></a:t>
            </a:r>
            <a:r>
              <a:rPr lang="en-US" dirty="0">
                <a:solidFill>
                  <a:srgbClr val="000000"/>
                </a:solidFill>
              </a:rPr>
              <a:t> shove as many as you want onto a single host Linux operating sys</a:t>
            </a:r>
          </a:p>
          <a:p>
            <a:pPr lvl="2" eaLnBrk="1" hangingPunct="1"/>
            <a:r>
              <a:rPr lang="en-US" sz="1100" dirty="0">
                <a:solidFill>
                  <a:srgbClr val="000000"/>
                </a:solidFill>
              </a:rPr>
              <a:t>Apps inside ’contained’ in a stand alone environment </a:t>
            </a:r>
          </a:p>
          <a:p>
            <a:pPr lvl="1" eaLnBrk="1" hangingPunct="1"/>
            <a:r>
              <a:rPr lang="en-US" dirty="0">
                <a:solidFill>
                  <a:srgbClr val="000000"/>
                </a:solidFill>
              </a:rPr>
              <a:t>Advantages</a:t>
            </a:r>
          </a:p>
          <a:p>
            <a:pPr lvl="2" eaLnBrk="1" hangingPunct="1"/>
            <a:r>
              <a:rPr lang="en-US" sz="1100" dirty="0">
                <a:solidFill>
                  <a:srgbClr val="000000"/>
                </a:solidFill>
              </a:rPr>
              <a:t>Portability: Develop anywhere, package apps into container and they run on any Linux </a:t>
            </a:r>
            <a:r>
              <a:rPr lang="en-US" sz="1100" dirty="0" err="1">
                <a:solidFill>
                  <a:srgbClr val="000000"/>
                </a:solidFill>
              </a:rPr>
              <a:t>distro</a:t>
            </a:r>
            <a:endParaRPr lang="en-US" sz="1100" dirty="0">
              <a:solidFill>
                <a:srgbClr val="000000"/>
              </a:solidFill>
            </a:endParaRPr>
          </a:p>
          <a:p>
            <a:pPr lvl="2" eaLnBrk="1" hangingPunct="1"/>
            <a:r>
              <a:rPr lang="en-US" sz="1100" dirty="0">
                <a:solidFill>
                  <a:srgbClr val="000000"/>
                </a:solidFill>
              </a:rPr>
              <a:t>No need for a VM for each app</a:t>
            </a:r>
          </a:p>
          <a:p>
            <a:pPr lvl="2" eaLnBrk="1" hangingPunct="1"/>
            <a:r>
              <a:rPr lang="en-US" sz="1100" dirty="0">
                <a:solidFill>
                  <a:srgbClr val="000000"/>
                </a:solidFill>
              </a:rPr>
              <a:t>Boot extremely fast – easier to bring up resources</a:t>
            </a:r>
          </a:p>
          <a:p>
            <a:pPr lvl="1" eaLnBrk="1" hangingPunct="1"/>
            <a:r>
              <a:rPr lang="en-US" dirty="0">
                <a:solidFill>
                  <a:srgbClr val="000000"/>
                </a:solidFill>
              </a:rPr>
              <a:t>Containers are like extremely lightweight VMs – they allow code to run in isolation from other containers but safely share the machine’s resources, all without the overhead of a hypervisor </a:t>
            </a:r>
          </a:p>
          <a:p>
            <a:endParaRPr lang="en-US" dirty="0" smtClean="0"/>
          </a:p>
          <a:p>
            <a:endParaRPr lang="en-US" dirty="0" smtClean="0"/>
          </a:p>
          <a:p>
            <a:r>
              <a:rPr lang="en-US" dirty="0"/>
              <a:t>Tremendous growth since 2013</a:t>
            </a:r>
          </a:p>
          <a:p>
            <a:r>
              <a:rPr lang="en-US" dirty="0"/>
              <a:t>20</a:t>
            </a:r>
            <a:r>
              <a:rPr lang="en-US" baseline="30000" dirty="0"/>
              <a:t>th</a:t>
            </a:r>
            <a:r>
              <a:rPr lang="en-US" dirty="0"/>
              <a:t> most popular project on </a:t>
            </a:r>
            <a:r>
              <a:rPr lang="en-US" dirty="0" err="1"/>
              <a:t>GitHub</a:t>
            </a:r>
            <a:endParaRPr lang="en-US" dirty="0"/>
          </a:p>
          <a:p>
            <a:r>
              <a:rPr lang="en-US" dirty="0"/>
              <a:t>In December last year, IBM and </a:t>
            </a:r>
            <a:r>
              <a:rPr lang="en-US" dirty="0" err="1"/>
              <a:t>Docker</a:t>
            </a:r>
            <a:r>
              <a:rPr lang="en-US" dirty="0"/>
              <a:t> Announced a Strategic Partnership to Deliver Enterprise Applications in the Cloud and On </a:t>
            </a:r>
            <a:r>
              <a:rPr lang="en-US" dirty="0" err="1"/>
              <a:t>Prem</a:t>
            </a:r>
            <a:endParaRPr lang="en-US" dirty="0"/>
          </a:p>
          <a:p>
            <a:endParaRPr lang="en-US" dirty="0"/>
          </a:p>
          <a:p>
            <a:r>
              <a:rPr lang="en-US" dirty="0"/>
              <a:t>explain the value of </a:t>
            </a:r>
            <a:r>
              <a:rPr lang="en-US" dirty="0" err="1"/>
              <a:t>dockerizing</a:t>
            </a:r>
            <a:r>
              <a:rPr lang="en-US" dirty="0"/>
              <a:t>, here's why people want to use containers</a:t>
            </a:r>
          </a:p>
          <a:p>
            <a:r>
              <a:rPr lang="en-US" dirty="0"/>
              <a:t>we on z plan to push that further, we think we can do that better than other platforms</a:t>
            </a:r>
          </a:p>
          <a:p>
            <a:r>
              <a:rPr lang="en-US" dirty="0"/>
              <a:t>we are working on a proof point</a:t>
            </a:r>
          </a:p>
          <a:p>
            <a:r>
              <a:rPr lang="en-US" dirty="0"/>
              <a:t>greater memory capacity 10TB on z13</a:t>
            </a:r>
          </a:p>
          <a:p>
            <a:r>
              <a:rPr lang="en-US" dirty="0"/>
              <a:t>containers are memory bound not CPU bound</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2230F7EF-A4CC-48ED-A792-4385AD65B86A}" type="slidenum">
              <a:rPr lang="en-US" smtClean="0">
                <a:solidFill>
                  <a:srgbClr val="000000"/>
                </a:solidFill>
              </a:rPr>
              <a:pPr/>
              <a:t>104</a:t>
            </a:fld>
            <a:endParaRPr lang="en-US">
              <a:solidFill>
                <a:srgbClr val="000000"/>
              </a:solidFill>
            </a:endParaRPr>
          </a:p>
        </p:txBody>
      </p:sp>
    </p:spTree>
    <p:extLst>
      <p:ext uri="{BB962C8B-B14F-4D97-AF65-F5344CB8AC3E}">
        <p14:creationId xmlns:p14="http://schemas.microsoft.com/office/powerpoint/2010/main" val="85284975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728AAE4E-BBF8-4E10-94B5-0A2DDBA58B33}" type="slidenum">
              <a:rPr lang="en-US" altLang="en-US" smtClean="0"/>
              <a:pPr/>
              <a:t>107</a:t>
            </a:fld>
            <a:endParaRPr lang="en-US" altLang="en-US"/>
          </a:p>
        </p:txBody>
      </p:sp>
    </p:spTree>
    <p:extLst>
      <p:ext uri="{BB962C8B-B14F-4D97-AF65-F5344CB8AC3E}">
        <p14:creationId xmlns:p14="http://schemas.microsoft.com/office/powerpoint/2010/main" val="3184292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e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jpeg"/><Relationship Id="rId4" Type="http://schemas.openxmlformats.org/officeDocument/2006/relationships/image" Target="../media/image4.emf"/><Relationship Id="rId5" Type="http://schemas.openxmlformats.org/officeDocument/2006/relationships/image" Target="../media/image5.png"/><Relationship Id="rId1" Type="http://schemas.openxmlformats.org/officeDocument/2006/relationships/slideMaster" Target="../slideMasters/slideMaster2.xml"/><Relationship Id="rId2" Type="http://schemas.openxmlformats.org/officeDocument/2006/relationships/image" Target="../media/image2.jpe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jpe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422400" y="1405464"/>
            <a:ext cx="6163733" cy="1303867"/>
          </a:xfrm>
        </p:spPr>
        <p:txBody>
          <a:bodyPr>
            <a:normAutofit/>
          </a:bodyPr>
          <a:lstStyle>
            <a:lvl1pPr algn="l">
              <a:defRPr sz="3200" b="1">
                <a:solidFill>
                  <a:srgbClr val="2B8D93"/>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422404" y="2709332"/>
            <a:ext cx="6163732" cy="880533"/>
          </a:xfrm>
        </p:spPr>
        <p:txBody>
          <a:bodyPr>
            <a:normAutofit/>
          </a:bodyPr>
          <a:lstStyle>
            <a:lvl1pPr marL="0" indent="0" algn="l">
              <a:buNone/>
              <a:defRPr sz="2200" b="0" i="1">
                <a:solidFill>
                  <a:srgbClr val="000000"/>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36369395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4767264"/>
            <a:ext cx="2057400" cy="273844"/>
          </a:xfrm>
          <a:prstGeom prst="rect">
            <a:avLst/>
          </a:prstGeom>
        </p:spPr>
        <p:txBody>
          <a:bodyPr/>
          <a:lstStyle/>
          <a:p>
            <a:endParaRPr lang="en-US"/>
          </a:p>
        </p:txBody>
      </p:sp>
      <p:sp>
        <p:nvSpPr>
          <p:cNvPr id="6" name="Footer Placeholder 5"/>
          <p:cNvSpPr>
            <a:spLocks noGrp="1"/>
          </p:cNvSpPr>
          <p:nvPr>
            <p:ph type="ftr" sz="quarter" idx="11"/>
          </p:nvPr>
        </p:nvSpPr>
        <p:spPr>
          <a:xfrm>
            <a:off x="3028950" y="4767264"/>
            <a:ext cx="3086100" cy="273844"/>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C1D9899E-E8B8-401E-B515-2AA2ACB03BC9}" type="slidenum">
              <a:rPr lang="en-US" smtClean="0"/>
              <a:t>‹#›</a:t>
            </a:fld>
            <a:endParaRPr lang="en-US"/>
          </a:p>
        </p:txBody>
      </p:sp>
    </p:spTree>
    <p:extLst>
      <p:ext uri="{BB962C8B-B14F-4D97-AF65-F5344CB8AC3E}">
        <p14:creationId xmlns:p14="http://schemas.microsoft.com/office/powerpoint/2010/main" val="13533669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Title &amp; Content">
    <p:spTree>
      <p:nvGrpSpPr>
        <p:cNvPr id="1" name=""/>
        <p:cNvGrpSpPr/>
        <p:nvPr/>
      </p:nvGrpSpPr>
      <p:grpSpPr>
        <a:xfrm>
          <a:off x="0" y="0"/>
          <a:ext cx="0" cy="0"/>
          <a:chOff x="0" y="0"/>
          <a:chExt cx="0" cy="0"/>
        </a:xfrm>
      </p:grpSpPr>
      <p:pic>
        <p:nvPicPr>
          <p:cNvPr id="4" name="Picture 11"/>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9"/>
          <p:cNvSpPr>
            <a:spLocks noChangeArrowheads="1"/>
          </p:cNvSpPr>
          <p:nvPr userDrawn="1"/>
        </p:nvSpPr>
        <p:spPr bwMode="black">
          <a:xfrm>
            <a:off x="6969125" y="4808935"/>
            <a:ext cx="1371600" cy="197644"/>
          </a:xfrm>
          <a:prstGeom prst="rect">
            <a:avLst/>
          </a:prstGeom>
          <a:noFill/>
          <a:ln>
            <a:noFill/>
          </a:ln>
          <a:extLst/>
        </p:spPr>
        <p:txBody>
          <a:bodyPr lIns="69056" tIns="34529" rIns="69056" bIns="34529"/>
          <a:lstStyle>
            <a:lvl1pPr eaLnBrk="0" hangingPunct="0">
              <a:defRPr sz="2200">
                <a:solidFill>
                  <a:srgbClr val="000000"/>
                </a:solidFill>
                <a:latin typeface="Gill Sans"/>
                <a:ea typeface="ヒラギノ角ゴ ProN W3"/>
                <a:cs typeface="ヒラギノ角ゴ ProN W3"/>
                <a:sym typeface="Gill Sans"/>
              </a:defRPr>
            </a:lvl1pPr>
            <a:lvl2pPr marL="742950" indent="-285750" eaLnBrk="0" hangingPunct="0">
              <a:defRPr sz="2200">
                <a:solidFill>
                  <a:srgbClr val="000000"/>
                </a:solidFill>
                <a:latin typeface="Gill Sans"/>
                <a:ea typeface="ヒラギノ角ゴ ProN W3"/>
                <a:cs typeface="ヒラギノ角ゴ ProN W3"/>
                <a:sym typeface="Gill Sans"/>
              </a:defRPr>
            </a:lvl2pPr>
            <a:lvl3pPr marL="1143000" indent="-228600" eaLnBrk="0" hangingPunct="0">
              <a:defRPr sz="2200">
                <a:solidFill>
                  <a:srgbClr val="000000"/>
                </a:solidFill>
                <a:latin typeface="Gill Sans"/>
                <a:ea typeface="ヒラギノ角ゴ ProN W3"/>
                <a:cs typeface="ヒラギノ角ゴ ProN W3"/>
                <a:sym typeface="Gill Sans"/>
              </a:defRPr>
            </a:lvl3pPr>
            <a:lvl4pPr marL="1600200" indent="-228600" eaLnBrk="0" hangingPunct="0">
              <a:defRPr sz="2200">
                <a:solidFill>
                  <a:srgbClr val="000000"/>
                </a:solidFill>
                <a:latin typeface="Gill Sans"/>
                <a:ea typeface="ヒラギノ角ゴ ProN W3"/>
                <a:cs typeface="ヒラギノ角ゴ ProN W3"/>
                <a:sym typeface="Gill Sans"/>
              </a:defRPr>
            </a:lvl4pPr>
            <a:lvl5pPr marL="2057400" indent="-228600" eaLnBrk="0" hangingPunct="0">
              <a:defRPr sz="2200">
                <a:solidFill>
                  <a:srgbClr val="000000"/>
                </a:solidFill>
                <a:latin typeface="Gill Sans"/>
                <a:ea typeface="ヒラギノ角ゴ ProN W3"/>
                <a:cs typeface="ヒラギノ角ゴ ProN W3"/>
                <a:sym typeface="Gill Sans"/>
              </a:defRPr>
            </a:lvl5pPr>
            <a:lvl6pPr marL="25146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6pPr>
            <a:lvl7pPr marL="29718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7pPr>
            <a:lvl8pPr marL="34290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8pPr>
            <a:lvl9pPr marL="38862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9pPr>
          </a:lstStyle>
          <a:p>
            <a:pPr algn="r" eaLnBrk="1" fontAlgn="auto" hangingPunct="1">
              <a:spcBef>
                <a:spcPts val="0"/>
              </a:spcBef>
              <a:spcAft>
                <a:spcPts val="0"/>
              </a:spcAft>
              <a:defRPr/>
            </a:pPr>
            <a:r>
              <a:rPr lang="en-US" altLang="en-US" sz="600" dirty="0">
                <a:solidFill>
                  <a:prstClr val="black"/>
                </a:solidFill>
                <a:latin typeface="Arial" panose="020B0604020202020204" pitchFamily="34" charset="0"/>
                <a:cs typeface="Arial" panose="020B0604020202020204" pitchFamily="34" charset="0"/>
              </a:rPr>
              <a:t>© 2015 IBM Corporation</a:t>
            </a:r>
            <a:endParaRPr lang="en-US" altLang="en-US" sz="1650" dirty="0">
              <a:solidFill>
                <a:prstClr val="black"/>
              </a:solidFill>
              <a:latin typeface="Arial" panose="020B0604020202020204" pitchFamily="34" charset="0"/>
              <a:cs typeface="Arial" panose="020B0604020202020204" pitchFamily="34" charset="0"/>
            </a:endParaRPr>
          </a:p>
        </p:txBody>
      </p:sp>
      <p:sp>
        <p:nvSpPr>
          <p:cNvPr id="6" name="Rectangle 7"/>
          <p:cNvSpPr txBox="1">
            <a:spLocks noChangeArrowheads="1"/>
          </p:cNvSpPr>
          <p:nvPr userDrawn="1"/>
        </p:nvSpPr>
        <p:spPr bwMode="black">
          <a:xfrm>
            <a:off x="8543926" y="4806554"/>
            <a:ext cx="366713" cy="200025"/>
          </a:xfrm>
          <a:prstGeom prst="rect">
            <a:avLst/>
          </a:prstGeom>
          <a:noFill/>
          <a:ln>
            <a:noFill/>
          </a:ln>
          <a:effectLst/>
          <a:extLst/>
        </p:spPr>
        <p:txBody>
          <a:bodyPr lIns="69056" tIns="34529" rIns="69056" bIns="34529"/>
          <a:lstStyle>
            <a:lvl1pPr defTabSz="457200" eaLnBrk="0" hangingPunct="0">
              <a:defRPr sz="1600">
                <a:solidFill>
                  <a:schemeClr val="tx1"/>
                </a:solidFill>
                <a:latin typeface="Arial" panose="020B0604020202020204" pitchFamily="34" charset="0"/>
                <a:ea typeface="MS PGothic" panose="020B0600070205080204" pitchFamily="34" charset="-128"/>
              </a:defRPr>
            </a:lvl1pPr>
            <a:lvl2pPr marL="742950" indent="-285750" defTabSz="457200" eaLnBrk="0" hangingPunct="0">
              <a:defRPr sz="1600">
                <a:solidFill>
                  <a:schemeClr val="tx1"/>
                </a:solidFill>
                <a:latin typeface="Arial" panose="020B0604020202020204" pitchFamily="34" charset="0"/>
                <a:ea typeface="MS PGothic" panose="020B0600070205080204" pitchFamily="34" charset="-128"/>
              </a:defRPr>
            </a:lvl2pPr>
            <a:lvl3pPr marL="1143000" indent="-228600" defTabSz="457200" eaLnBrk="0" hangingPunct="0">
              <a:defRPr sz="1600">
                <a:solidFill>
                  <a:schemeClr val="tx1"/>
                </a:solidFill>
                <a:latin typeface="Arial" panose="020B0604020202020204" pitchFamily="34" charset="0"/>
                <a:ea typeface="MS PGothic" panose="020B0600070205080204" pitchFamily="34" charset="-128"/>
              </a:defRPr>
            </a:lvl3pPr>
            <a:lvl4pPr marL="1600200" indent="-228600" defTabSz="457200" eaLnBrk="0" hangingPunct="0">
              <a:defRPr sz="1600">
                <a:solidFill>
                  <a:schemeClr val="tx1"/>
                </a:solidFill>
                <a:latin typeface="Arial" panose="020B0604020202020204" pitchFamily="34" charset="0"/>
                <a:ea typeface="MS PGothic" panose="020B0600070205080204" pitchFamily="34" charset="-128"/>
              </a:defRPr>
            </a:lvl4pPr>
            <a:lvl5pPr marL="2057400" indent="-228600" defTabSz="457200" eaLnBrk="0" hangingPunct="0">
              <a:defRPr sz="16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16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16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16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1600">
                <a:solidFill>
                  <a:schemeClr val="tx1"/>
                </a:solidFill>
                <a:latin typeface="Arial" panose="020B0604020202020204" pitchFamily="34" charset="0"/>
                <a:ea typeface="MS PGothic" panose="020B0600070205080204" pitchFamily="34" charset="-128"/>
              </a:defRPr>
            </a:lvl9pPr>
          </a:lstStyle>
          <a:p>
            <a:pPr eaLnBrk="1" hangingPunct="1">
              <a:defRPr/>
            </a:pPr>
            <a:fld id="{8B7BB19D-0D86-514F-9765-C155E640A8FE}" type="slidenum">
              <a:rPr lang="en-US" altLang="en-US" sz="600" smtClean="0">
                <a:solidFill>
                  <a:srgbClr val="000000"/>
                </a:solidFill>
                <a:cs typeface="Arial" panose="020B0604020202020204" pitchFamily="34" charset="0"/>
                <a:sym typeface="Gill Sans" panose="020B0502020104020203" pitchFamily="34" charset="0"/>
              </a:rPr>
              <a:pPr eaLnBrk="1" hangingPunct="1">
                <a:defRPr/>
              </a:pPr>
              <a:t>‹#›</a:t>
            </a:fld>
            <a:endParaRPr lang="en-US" altLang="en-US" sz="600">
              <a:solidFill>
                <a:srgbClr val="000000"/>
              </a:solidFill>
              <a:cs typeface="Arial" panose="020B0604020202020204" pitchFamily="34" charset="0"/>
              <a:sym typeface="Gill Sans" panose="020B0502020104020203" pitchFamily="34" charset="0"/>
            </a:endParaRPr>
          </a:p>
        </p:txBody>
      </p:sp>
      <p:sp>
        <p:nvSpPr>
          <p:cNvPr id="19" name="Title 1"/>
          <p:cNvSpPr>
            <a:spLocks noGrp="1"/>
          </p:cNvSpPr>
          <p:nvPr>
            <p:ph type="title"/>
          </p:nvPr>
        </p:nvSpPr>
        <p:spPr>
          <a:xfrm>
            <a:off x="410767" y="291337"/>
            <a:ext cx="5988844" cy="527887"/>
          </a:xfrm>
          <a:prstGeom prst="rect">
            <a:avLst/>
          </a:prstGeom>
        </p:spPr>
        <p:txBody>
          <a:bodyPr/>
          <a:lstStyle>
            <a:lvl1pPr>
              <a:defRPr sz="2100" b="0">
                <a:solidFill>
                  <a:schemeClr val="tx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 name="Content Placeholder 2"/>
          <p:cNvSpPr>
            <a:spLocks noGrp="1"/>
          </p:cNvSpPr>
          <p:nvPr>
            <p:ph idx="10"/>
          </p:nvPr>
        </p:nvSpPr>
        <p:spPr>
          <a:xfrm>
            <a:off x="410767" y="1097373"/>
            <a:ext cx="8302411" cy="3235038"/>
          </a:xfrm>
          <a:prstGeom prst="rect">
            <a:avLst/>
          </a:prstGeom>
        </p:spPr>
        <p:txBody>
          <a:bodyPr/>
          <a:lstStyle>
            <a:lvl1pPr marL="171450" indent="-171450">
              <a:lnSpc>
                <a:spcPct val="100000"/>
              </a:lnSpc>
              <a:spcBef>
                <a:spcPts val="0"/>
              </a:spcBef>
              <a:spcAft>
                <a:spcPts val="450"/>
              </a:spcAft>
              <a:buClr>
                <a:schemeClr val="accent2"/>
              </a:buClr>
              <a:buSzPct val="85000"/>
              <a:buFont typeface="Arial" panose="020B0604020202020204" pitchFamily="34" charset="0"/>
              <a:buChar char="•"/>
              <a:tabLst>
                <a:tab pos="428625" algn="l"/>
              </a:tabLst>
              <a:defRPr sz="1200">
                <a:solidFill>
                  <a:schemeClr val="tx1"/>
                </a:solidFill>
                <a:latin typeface="Arial" panose="020B0604020202020204" pitchFamily="34" charset="0"/>
                <a:cs typeface="Arial" panose="020B0604020202020204" pitchFamily="34" charset="0"/>
              </a:defRPr>
            </a:lvl1pPr>
            <a:lvl2pPr marL="342900" indent="-171450">
              <a:lnSpc>
                <a:spcPct val="100000"/>
              </a:lnSpc>
              <a:spcBef>
                <a:spcPts val="0"/>
              </a:spcBef>
              <a:spcAft>
                <a:spcPts val="375"/>
              </a:spcAft>
              <a:buClr>
                <a:schemeClr val="accent2"/>
              </a:buClr>
              <a:buSzPct val="85000"/>
              <a:buFont typeface="Arial" panose="020B0604020202020204" pitchFamily="34" charset="0"/>
              <a:buChar char="•"/>
              <a:defRPr sz="1050">
                <a:solidFill>
                  <a:schemeClr val="tx1"/>
                </a:solidFill>
                <a:latin typeface="Arial" panose="020B0604020202020204" pitchFamily="34" charset="0"/>
                <a:cs typeface="Arial" panose="020B0604020202020204" pitchFamily="34" charset="0"/>
              </a:defRPr>
            </a:lvl2pPr>
            <a:lvl3pPr marL="685800" indent="-171450">
              <a:lnSpc>
                <a:spcPct val="100000"/>
              </a:lnSpc>
              <a:spcBef>
                <a:spcPts val="0"/>
              </a:spcBef>
              <a:spcAft>
                <a:spcPts val="375"/>
              </a:spcAft>
              <a:buClr>
                <a:schemeClr val="accent2"/>
              </a:buClr>
              <a:buSzPct val="85000"/>
              <a:buFont typeface="Arial" panose="020B0604020202020204" pitchFamily="34" charset="0"/>
              <a:buChar char="–"/>
              <a:defRPr sz="1050">
                <a:solidFill>
                  <a:schemeClr val="tx1"/>
                </a:solidFill>
                <a:latin typeface="Arial" panose="020B0604020202020204" pitchFamily="34" charset="0"/>
                <a:cs typeface="Arial" panose="020B0604020202020204" pitchFamily="34" charset="0"/>
              </a:defRPr>
            </a:lvl3pPr>
            <a:lvl4pPr marL="1200150" indent="-171450">
              <a:buSzPct val="75000"/>
              <a:buFont typeface="Wingdings" panose="05000000000000000000" pitchFamily="2" charset="2"/>
              <a:buChar char="§"/>
              <a:defRPr sz="900">
                <a:solidFill>
                  <a:schemeClr val="tx1"/>
                </a:solidFill>
                <a:latin typeface="Arial" panose="020B0604020202020204" pitchFamily="34" charset="0"/>
                <a:cs typeface="Arial" panose="020B0604020202020204" pitchFamily="34" charset="0"/>
              </a:defRPr>
            </a:lvl4pPr>
            <a:lvl5pPr marL="1543050" indent="-171450">
              <a:buSzPct val="75000"/>
              <a:buFont typeface="Wingdings" panose="05000000000000000000" pitchFamily="2" charset="2"/>
              <a:buChar char="§"/>
              <a:defRPr sz="900">
                <a:solidFill>
                  <a:schemeClr val="tx1"/>
                </a:solidFill>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46486740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1457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lstStyle>
            <a:lvl1pPr algn="l">
              <a:defRPr sz="3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smtClean="0"/>
              <a:t>Click to edit Master text styles</a:t>
            </a:r>
          </a:p>
        </p:txBody>
      </p:sp>
      <p:sp>
        <p:nvSpPr>
          <p:cNvPr id="4" name="Rectangle 7"/>
          <p:cNvSpPr>
            <a:spLocks noGrp="1" noChangeArrowheads="1"/>
          </p:cNvSpPr>
          <p:nvPr>
            <p:ph type="sldNum" sz="quarter" idx="10"/>
          </p:nvPr>
        </p:nvSpPr>
        <p:spPr/>
        <p:txBody>
          <a:bodyPr/>
          <a:lstStyle>
            <a:lvl1pPr>
              <a:defRPr smtClean="0"/>
            </a:lvl1pPr>
          </a:lstStyle>
          <a:p>
            <a:pPr>
              <a:defRPr/>
            </a:pPr>
            <a:fld id="{34FE75F2-F297-3044-A85C-AA83D3146AE7}" type="slidenum">
              <a:rPr lang="en-US" altLang="en-US"/>
              <a:pPr>
                <a:defRPr/>
              </a:pPr>
              <a:t>‹#›</a:t>
            </a:fld>
            <a:endParaRPr lang="en-US" altLang="en-US"/>
          </a:p>
        </p:txBody>
      </p:sp>
      <p:sp>
        <p:nvSpPr>
          <p:cNvPr id="5" name="Rectangle 15"/>
          <p:cNvSpPr>
            <a:spLocks noGrp="1" noChangeArrowheads="1"/>
          </p:cNvSpPr>
          <p:nvPr>
            <p:ph type="ftr" sz="quarter" idx="11"/>
          </p:nvPr>
        </p:nvSpPr>
        <p:spPr>
          <a:xfrm>
            <a:off x="2824681" y="4961335"/>
            <a:ext cx="2788469" cy="182165"/>
          </a:xfrm>
          <a:prstGeom prst="rect">
            <a:avLst/>
          </a:prstGeom>
        </p:spPr>
        <p:txBody>
          <a:bodyPr/>
          <a:lstStyle>
            <a:lvl1pPr>
              <a:defRPr sz="750" b="0" smtClean="0"/>
            </a:lvl1pPr>
          </a:lstStyle>
          <a:p>
            <a:pPr>
              <a:defRPr/>
            </a:pPr>
            <a:r>
              <a:rPr lang="en-US" smtClean="0"/>
              <a:t>IBM and LabCorp Internal Use Only</a:t>
            </a:r>
            <a:endParaRPr lang="en-US" dirty="0"/>
          </a:p>
        </p:txBody>
      </p:sp>
    </p:spTree>
    <p:extLst>
      <p:ext uri="{BB962C8B-B14F-4D97-AF65-F5344CB8AC3E}">
        <p14:creationId xmlns:p14="http://schemas.microsoft.com/office/powerpoint/2010/main" val="192673889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6" name="Content Placeholder 5"/>
          <p:cNvSpPr>
            <a:spLocks noGrp="1"/>
          </p:cNvSpPr>
          <p:nvPr>
            <p:ph sz="quarter" idx="12"/>
          </p:nvPr>
        </p:nvSpPr>
        <p:spPr>
          <a:xfrm>
            <a:off x="304800" y="1057857"/>
            <a:ext cx="4114800" cy="3429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Content Placeholder 5"/>
          <p:cNvSpPr>
            <a:spLocks noGrp="1"/>
          </p:cNvSpPr>
          <p:nvPr>
            <p:ph sz="quarter" idx="13"/>
          </p:nvPr>
        </p:nvSpPr>
        <p:spPr>
          <a:xfrm>
            <a:off x="4724400" y="1057857"/>
            <a:ext cx="4114800" cy="3429000"/>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8" name="Content Placeholder 8"/>
          <p:cNvSpPr>
            <a:spLocks noGrp="1"/>
          </p:cNvSpPr>
          <p:nvPr>
            <p:ph sz="quarter" idx="14" hasCustomPrompt="1"/>
          </p:nvPr>
        </p:nvSpPr>
        <p:spPr>
          <a:xfrm>
            <a:off x="8382000" y="240"/>
            <a:ext cx="685800" cy="308372"/>
          </a:xfrm>
        </p:spPr>
        <p:txBody>
          <a:bodyPr/>
          <a:lstStyle>
            <a:lvl1pPr marL="0" indent="0" algn="ctr">
              <a:spcBef>
                <a:spcPts val="0"/>
              </a:spcBef>
              <a:buNone/>
              <a:defRPr baseline="0"/>
            </a:lvl1pPr>
          </a:lstStyle>
          <a:p>
            <a:pPr lvl="0"/>
            <a:r>
              <a:rPr lang="en-US" dirty="0" smtClean="0"/>
              <a:t>Client Logo</a:t>
            </a:r>
            <a:endParaRPr lang="en-US" dirty="0"/>
          </a:p>
        </p:txBody>
      </p:sp>
      <p:sp>
        <p:nvSpPr>
          <p:cNvPr id="9" name="Text Placeholder 13"/>
          <p:cNvSpPr>
            <a:spLocks noGrp="1"/>
          </p:cNvSpPr>
          <p:nvPr>
            <p:ph type="body" sz="quarter" idx="16" hasCustomPrompt="1"/>
          </p:nvPr>
        </p:nvSpPr>
        <p:spPr>
          <a:xfrm>
            <a:off x="713232" y="4526997"/>
            <a:ext cx="8046720" cy="342900"/>
          </a:xfrm>
        </p:spPr>
        <p:txBody>
          <a:bodyPr lIns="0" tIns="0" rIns="0" bIns="0" anchor="b" anchorCtr="0">
            <a:normAutofit/>
          </a:bodyPr>
          <a:lstStyle>
            <a:lvl1pPr>
              <a:spcBef>
                <a:spcPts val="0"/>
              </a:spcBef>
              <a:defRPr sz="750"/>
            </a:lvl1pPr>
          </a:lstStyle>
          <a:p>
            <a:pPr lvl="0"/>
            <a:r>
              <a:rPr lang="en-US" dirty="0" smtClean="0"/>
              <a:t>Footnotes</a:t>
            </a:r>
            <a:endParaRPr lang="en-US" dirty="0"/>
          </a:p>
        </p:txBody>
      </p:sp>
      <p:sp>
        <p:nvSpPr>
          <p:cNvPr id="11" name="Title 1"/>
          <p:cNvSpPr>
            <a:spLocks noGrp="1"/>
          </p:cNvSpPr>
          <p:nvPr>
            <p:ph type="title"/>
          </p:nvPr>
        </p:nvSpPr>
        <p:spPr>
          <a:xfrm>
            <a:off x="228600" y="419367"/>
            <a:ext cx="8686800" cy="514350"/>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14598793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131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4" name="Picture 17" descr="footer_city copy"/>
          <p:cNvPicPr>
            <a:picLocks noChangeAspect="1" noChangeArrowheads="1"/>
          </p:cNvPicPr>
          <p:nvPr userDrawn="1"/>
        </p:nvPicPr>
        <p:blipFill>
          <a:blip r:embed="rId2" cstate="print"/>
          <a:srcRect t="4132"/>
          <a:stretch>
            <a:fillRect/>
          </a:stretch>
        </p:blipFill>
        <p:spPr bwMode="auto">
          <a:xfrm>
            <a:off x="1700213" y="4729162"/>
            <a:ext cx="5759450" cy="414338"/>
          </a:xfrm>
          <a:prstGeom prst="rect">
            <a:avLst/>
          </a:prstGeom>
          <a:noFill/>
        </p:spPr>
      </p:pic>
      <p:pic>
        <p:nvPicPr>
          <p:cNvPr id="5" name="Picture 8" descr="header_text copy"/>
          <p:cNvPicPr>
            <a:picLocks noChangeAspect="1" noChangeArrowheads="1"/>
          </p:cNvPicPr>
          <p:nvPr userDrawn="1"/>
        </p:nvPicPr>
        <p:blipFill>
          <a:blip r:embed="rId3" cstate="print"/>
          <a:srcRect l="3850" b="-2222"/>
          <a:stretch>
            <a:fillRect/>
          </a:stretch>
        </p:blipFill>
        <p:spPr bwMode="auto">
          <a:xfrm>
            <a:off x="258763" y="234554"/>
            <a:ext cx="1903412" cy="164306"/>
          </a:xfrm>
          <a:prstGeom prst="rect">
            <a:avLst/>
          </a:prstGeom>
          <a:noFill/>
        </p:spPr>
      </p:pic>
      <p:sp>
        <p:nvSpPr>
          <p:cNvPr id="6" name="Line 4"/>
          <p:cNvSpPr>
            <a:spLocks noChangeShapeType="1"/>
          </p:cNvSpPr>
          <p:nvPr userDrawn="1"/>
        </p:nvSpPr>
        <p:spPr bwMode="auto">
          <a:xfrm flipV="1">
            <a:off x="274639" y="425054"/>
            <a:ext cx="8594725" cy="0"/>
          </a:xfrm>
          <a:prstGeom prst="line">
            <a:avLst/>
          </a:prstGeom>
          <a:noFill/>
          <a:ln w="6350" cmpd="sng">
            <a:solidFill>
              <a:schemeClr val="tx1"/>
            </a:solidFill>
            <a:round/>
            <a:headEnd/>
            <a:tailEnd/>
          </a:ln>
          <a:extLst>
            <a:ext uri="{909E8E84-426E-40dd-AFC4-6F175D3DCCD1}"/>
          </a:extLst>
        </p:spPr>
        <p:txBody>
          <a:bodyPr/>
          <a:lstStyle/>
          <a:p>
            <a:pPr defTabSz="685800" fontAlgn="auto">
              <a:spcBef>
                <a:spcPts val="0"/>
              </a:spcBef>
              <a:spcAft>
                <a:spcPts val="0"/>
              </a:spcAft>
              <a:defRPr/>
            </a:pPr>
            <a:endParaRPr lang="en-US">
              <a:solidFill>
                <a:srgbClr val="000000"/>
              </a:solidFill>
              <a:ea typeface="MS PGothic"/>
              <a:cs typeface="Arial" pitchFamily="34" charset="0"/>
            </a:endParaRPr>
          </a:p>
        </p:txBody>
      </p:sp>
      <p:pic>
        <p:nvPicPr>
          <p:cNvPr id="7" name="Picture 13"/>
          <p:cNvPicPr>
            <a:picLocks noChangeAspect="1"/>
          </p:cNvPicPr>
          <p:nvPr userDrawn="1"/>
        </p:nvPicPr>
        <p:blipFill>
          <a:blip r:embed="rId4"/>
          <a:srcRect r="28326" b="-1923"/>
          <a:stretch>
            <a:fillRect/>
          </a:stretch>
        </p:blipFill>
        <p:spPr bwMode="auto">
          <a:xfrm>
            <a:off x="8286751" y="196453"/>
            <a:ext cx="582613" cy="165497"/>
          </a:xfrm>
          <a:prstGeom prst="rect">
            <a:avLst/>
          </a:prstGeom>
          <a:noFill/>
          <a:ln w="9525">
            <a:noFill/>
            <a:miter lim="800000"/>
            <a:headEnd/>
            <a:tailEnd/>
          </a:ln>
        </p:spPr>
      </p:pic>
      <p:sp>
        <p:nvSpPr>
          <p:cNvPr id="8" name="Line 4"/>
          <p:cNvSpPr>
            <a:spLocks noChangeShapeType="1"/>
          </p:cNvSpPr>
          <p:nvPr userDrawn="1"/>
        </p:nvSpPr>
        <p:spPr bwMode="auto">
          <a:xfrm flipV="1">
            <a:off x="274639" y="4731544"/>
            <a:ext cx="8594725" cy="0"/>
          </a:xfrm>
          <a:prstGeom prst="line">
            <a:avLst/>
          </a:prstGeom>
          <a:noFill/>
          <a:ln w="9525">
            <a:solidFill>
              <a:schemeClr val="tx1"/>
            </a:solidFill>
            <a:round/>
            <a:headEnd/>
            <a:tailEnd/>
          </a:ln>
          <a:extLst>
            <a:ext uri="{909E8E84-426E-40dd-AFC4-6F175D3DCCD1}"/>
          </a:extLst>
        </p:spPr>
        <p:txBody>
          <a:bodyPr/>
          <a:lstStyle/>
          <a:p>
            <a:pPr defTabSz="685800" fontAlgn="auto">
              <a:spcBef>
                <a:spcPts val="0"/>
              </a:spcBef>
              <a:spcAft>
                <a:spcPts val="0"/>
              </a:spcAft>
              <a:defRPr/>
            </a:pPr>
            <a:endParaRPr lang="en-US">
              <a:solidFill>
                <a:srgbClr val="000000"/>
              </a:solidFill>
              <a:ea typeface="MS PGothic"/>
              <a:cs typeface="Arial" pitchFamily="34" charset="0"/>
            </a:endParaRPr>
          </a:p>
        </p:txBody>
      </p:sp>
      <p:sp>
        <p:nvSpPr>
          <p:cNvPr id="9" name="Rectangle 6"/>
          <p:cNvSpPr>
            <a:spLocks noChangeArrowheads="1"/>
          </p:cNvSpPr>
          <p:nvPr userDrawn="1"/>
        </p:nvSpPr>
        <p:spPr bwMode="black">
          <a:xfrm>
            <a:off x="7497763" y="4895850"/>
            <a:ext cx="1371600" cy="138113"/>
          </a:xfrm>
          <a:prstGeom prst="rect">
            <a:avLst/>
          </a:prstGeom>
          <a:noFill/>
          <a:ln>
            <a:noFill/>
          </a:ln>
          <a:extLst/>
        </p:spPr>
        <p:txBody>
          <a:bodyPr lIns="69056" tIns="34529" rIns="0" bIns="34529" anchor="ctr"/>
          <a:lstStyle/>
          <a:p>
            <a:pPr algn="r" defTabSz="685800"/>
            <a:r>
              <a:rPr lang="en-US" altLang="en-US" sz="600">
                <a:solidFill>
                  <a:srgbClr val="000000"/>
                </a:solidFill>
                <a:ea typeface="MS PGothic" pitchFamily="34" charset="-128"/>
                <a:cs typeface="Arial" pitchFamily="34" charset="0"/>
              </a:rPr>
              <a:t>© 2016 IBM Corporation</a:t>
            </a:r>
            <a:endParaRPr lang="en-US" altLang="en-US">
              <a:solidFill>
                <a:srgbClr val="000000"/>
              </a:solidFill>
              <a:ea typeface="MS PGothic" pitchFamily="34" charset="-128"/>
              <a:cs typeface="Arial" pitchFamily="34" charset="0"/>
            </a:endParaRPr>
          </a:p>
        </p:txBody>
      </p:sp>
      <p:sp>
        <p:nvSpPr>
          <p:cNvPr id="10" name="Rectangle 7"/>
          <p:cNvSpPr txBox="1">
            <a:spLocks noChangeArrowheads="1"/>
          </p:cNvSpPr>
          <p:nvPr userDrawn="1"/>
        </p:nvSpPr>
        <p:spPr bwMode="black">
          <a:xfrm>
            <a:off x="274638" y="4864894"/>
            <a:ext cx="366712" cy="200025"/>
          </a:xfrm>
          <a:prstGeom prst="rect">
            <a:avLst/>
          </a:prstGeom>
          <a:noFill/>
          <a:ln>
            <a:noFill/>
          </a:ln>
          <a:effectLst/>
          <a:extLst>
            <a:ext uri="{909E8E84-426E-40dd-AFC4-6F175D3DCCD1}"/>
            <a:ext uri="{91240B29-F687-4f45-9708-019B960494DF}"/>
            <a:ext uri="{AF507438-7753-43e0-B8FC-AC1667EBCBE1}"/>
          </a:extLst>
        </p:spPr>
        <p:txBody>
          <a:bodyPr lIns="69056" tIns="34529" rIns="69056" bIns="34529" anchor="ctr"/>
          <a:lstStyle>
            <a:lvl1pPr defTabSz="457200" eaLnBrk="0" hangingPunct="0">
              <a:defRPr sz="2200">
                <a:solidFill>
                  <a:srgbClr val="000000"/>
                </a:solidFill>
                <a:latin typeface="Gill Sans" pitchFamily="-84" charset="0"/>
                <a:ea typeface="ヒラギノ角ゴ ProN W3" pitchFamily="-84" charset="-128"/>
                <a:sym typeface="Gill Sans" pitchFamily="-84" charset="0"/>
              </a:defRPr>
            </a:lvl1pPr>
            <a:lvl2pPr marL="742950" indent="-285750" defTabSz="457200" eaLnBrk="0" hangingPunct="0">
              <a:defRPr sz="2200">
                <a:solidFill>
                  <a:srgbClr val="000000"/>
                </a:solidFill>
                <a:latin typeface="Gill Sans" pitchFamily="-84" charset="0"/>
                <a:ea typeface="ヒラギノ角ゴ ProN W3" pitchFamily="-84" charset="-128"/>
                <a:sym typeface="Gill Sans" pitchFamily="-84" charset="0"/>
              </a:defRPr>
            </a:lvl2pPr>
            <a:lvl3pPr marL="1143000" indent="-228600" defTabSz="457200" eaLnBrk="0" hangingPunct="0">
              <a:defRPr sz="2200">
                <a:solidFill>
                  <a:srgbClr val="000000"/>
                </a:solidFill>
                <a:latin typeface="Gill Sans" pitchFamily="-84" charset="0"/>
                <a:ea typeface="ヒラギノ角ゴ ProN W3" pitchFamily="-84" charset="-128"/>
                <a:sym typeface="Gill Sans" pitchFamily="-84" charset="0"/>
              </a:defRPr>
            </a:lvl3pPr>
            <a:lvl4pPr marL="1600200" indent="-228600" defTabSz="457200" eaLnBrk="0" hangingPunct="0">
              <a:defRPr sz="2200">
                <a:solidFill>
                  <a:srgbClr val="000000"/>
                </a:solidFill>
                <a:latin typeface="Gill Sans" pitchFamily="-84" charset="0"/>
                <a:ea typeface="ヒラギノ角ゴ ProN W3" pitchFamily="-84" charset="-128"/>
                <a:sym typeface="Gill Sans" pitchFamily="-84" charset="0"/>
              </a:defRPr>
            </a:lvl4pPr>
            <a:lvl5pPr marL="2057400" indent="-228600" defTabSz="457200" eaLnBrk="0" hangingPunct="0">
              <a:defRPr sz="2200">
                <a:solidFill>
                  <a:srgbClr val="000000"/>
                </a:solidFill>
                <a:latin typeface="Gill Sans" pitchFamily="-84" charset="0"/>
                <a:ea typeface="ヒラギノ角ゴ ProN W3" pitchFamily="-84" charset="-128"/>
                <a:sym typeface="Gill Sans" pitchFamily="-84" charset="0"/>
              </a:defRPr>
            </a:lvl5pPr>
            <a:lvl6pPr marL="25146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6pPr>
            <a:lvl7pPr marL="29718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7pPr>
            <a:lvl8pPr marL="34290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8pPr>
            <a:lvl9pPr marL="38862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9pPr>
          </a:lstStyle>
          <a:p>
            <a:pPr eaLnBrk="1" fontAlgn="auto" hangingPunct="1">
              <a:spcBef>
                <a:spcPts val="0"/>
              </a:spcBef>
              <a:spcAft>
                <a:spcPts val="0"/>
              </a:spcAft>
              <a:defRPr/>
            </a:pPr>
            <a:fld id="{A5F44ED2-37F9-4622-B595-A4B55CAD838E}" type="slidenum">
              <a:rPr lang="en-US" altLang="en-US" sz="600">
                <a:latin typeface="Arial" panose="020B0604020202020204" pitchFamily="34" charset="0"/>
                <a:ea typeface="HelvNeue Light for IBM" panose="020B0403020202020204" pitchFamily="34" charset="0"/>
                <a:cs typeface="Arial" pitchFamily="34" charset="0"/>
              </a:rPr>
              <a:pPr eaLnBrk="1" fontAlgn="auto" hangingPunct="1">
                <a:spcBef>
                  <a:spcPts val="0"/>
                </a:spcBef>
                <a:spcAft>
                  <a:spcPts val="0"/>
                </a:spcAft>
                <a:defRPr/>
              </a:pPr>
              <a:t>‹#›</a:t>
            </a:fld>
            <a:endParaRPr lang="en-US" altLang="en-US" sz="600" dirty="0">
              <a:latin typeface="Arial" panose="020B0604020202020204" pitchFamily="34" charset="0"/>
              <a:ea typeface="HelvNeue Light for IBM" panose="020B0403020202020204" pitchFamily="34" charset="0"/>
              <a:cs typeface="Arial" pitchFamily="34" charset="0"/>
            </a:endParaRPr>
          </a:p>
        </p:txBody>
      </p:sp>
      <p:pic>
        <p:nvPicPr>
          <p:cNvPr id="11" name="Picture 16" descr="tux_in_blue_shape"/>
          <p:cNvPicPr>
            <a:picLocks noChangeAspect="1" noChangeArrowheads="1"/>
          </p:cNvPicPr>
          <p:nvPr userDrawn="1"/>
        </p:nvPicPr>
        <p:blipFill>
          <a:blip r:embed="rId5" cstate="print"/>
          <a:srcRect/>
          <a:stretch>
            <a:fillRect/>
          </a:stretch>
        </p:blipFill>
        <p:spPr bwMode="auto">
          <a:xfrm>
            <a:off x="4379913" y="4748213"/>
            <a:ext cx="361950" cy="307181"/>
          </a:xfrm>
          <a:prstGeom prst="rect">
            <a:avLst/>
          </a:prstGeom>
          <a:noFill/>
        </p:spPr>
      </p:pic>
      <p:sp>
        <p:nvSpPr>
          <p:cNvPr id="2" name="Title 1"/>
          <p:cNvSpPr>
            <a:spLocks noGrp="1"/>
          </p:cNvSpPr>
          <p:nvPr>
            <p:ph type="title"/>
          </p:nvPr>
        </p:nvSpPr>
        <p:spPr>
          <a:xfrm>
            <a:off x="274638" y="489260"/>
            <a:ext cx="8594725" cy="342900"/>
          </a:xfrm>
          <a:prstGeom prst="rect">
            <a:avLst/>
          </a:prstGeom>
        </p:spPr>
        <p:txBody>
          <a:bodyPr/>
          <a:lstStyle>
            <a:lvl1pPr>
              <a:defRPr sz="1800" b="0">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274638" y="1208301"/>
            <a:ext cx="8594725" cy="3359944"/>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619322207"/>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2144567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1466540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422400" y="1405464"/>
            <a:ext cx="6163733" cy="1303867"/>
          </a:xfrm>
        </p:spPr>
        <p:txBody>
          <a:bodyPr>
            <a:normAutofit/>
          </a:bodyPr>
          <a:lstStyle>
            <a:lvl1pPr algn="l">
              <a:defRPr sz="3200" b="1">
                <a:solidFill>
                  <a:srgbClr val="2B8D93"/>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422404" y="2709332"/>
            <a:ext cx="6163732" cy="880533"/>
          </a:xfrm>
        </p:spPr>
        <p:txBody>
          <a:bodyPr>
            <a:normAutofit/>
          </a:bodyPr>
          <a:lstStyle>
            <a:lvl1pPr marL="0" indent="0" algn="l">
              <a:buNone/>
              <a:defRPr sz="2200" b="0" i="1">
                <a:solidFill>
                  <a:srgbClr val="000000"/>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9284057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2B8D93"/>
                </a:solidFill>
              </a:defRPr>
            </a:lvl1pPr>
          </a:lstStyle>
          <a:p>
            <a:r>
              <a:rPr lang="en-US" smtClean="0"/>
              <a:t>Click to edit Master title style</a:t>
            </a:r>
            <a:endParaRPr lang="en-US" dirty="0"/>
          </a:p>
        </p:txBody>
      </p:sp>
      <p:sp>
        <p:nvSpPr>
          <p:cNvPr id="11" name="Text Placeholder 2"/>
          <p:cNvSpPr>
            <a:spLocks noGrp="1"/>
          </p:cNvSpPr>
          <p:nvPr>
            <p:ph idx="1"/>
          </p:nvPr>
        </p:nvSpPr>
        <p:spPr>
          <a:xfrm>
            <a:off x="140047" y="876007"/>
            <a:ext cx="8716735" cy="3550845"/>
          </a:xfrm>
          <a:prstGeom prst="rect">
            <a:avLst/>
          </a:prstGeom>
        </p:spPr>
        <p:txBody>
          <a:bodyPr rtlCol="0">
            <a:normAutofit/>
          </a:bodyPr>
          <a:lstStyle>
            <a:lvl1pPr>
              <a:buClrTx/>
              <a:defRPr/>
            </a:lvl1pPr>
            <a:lvl2pPr>
              <a:buClrTx/>
              <a:defRPr/>
            </a:lvl2pPr>
            <a:lvl3pPr>
              <a:buClrTx/>
              <a:defRPr/>
            </a:lvl3pPr>
            <a:lvl4pPr>
              <a:buClrTx/>
              <a:defRPr/>
            </a:lvl4pPr>
            <a:lvl5pPr>
              <a:buClrTx/>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10"/>
          <p:cNvSpPr>
            <a:spLocks noGrp="1"/>
          </p:cNvSpPr>
          <p:nvPr>
            <p:ph type="sldNum" sz="quarter" idx="10"/>
          </p:nvPr>
        </p:nvSpPr>
        <p:spPr/>
        <p:txBody>
          <a:bodyPr/>
          <a:lstStyle>
            <a:lvl1pPr>
              <a:defRPr/>
            </a:lvl1pPr>
          </a:lstStyle>
          <a:p>
            <a:fld id="{1FC8E188-7C66-438E-9DF8-67FAF6099EB6}" type="slidenum">
              <a:rPr lang="en-US" altLang="en-US"/>
              <a:pPr/>
              <a:t>‹#›</a:t>
            </a:fld>
            <a:endParaRPr lang="en-US" altLang="en-US"/>
          </a:p>
        </p:txBody>
      </p:sp>
    </p:spTree>
    <p:extLst>
      <p:ext uri="{BB962C8B-B14F-4D97-AF65-F5344CB8AC3E}">
        <p14:creationId xmlns:p14="http://schemas.microsoft.com/office/powerpoint/2010/main" val="3025055821"/>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itle &amp; Content">
    <p:spTree>
      <p:nvGrpSpPr>
        <p:cNvPr id="1" name=""/>
        <p:cNvGrpSpPr/>
        <p:nvPr/>
      </p:nvGrpSpPr>
      <p:grpSpPr>
        <a:xfrm>
          <a:off x="0" y="0"/>
          <a:ext cx="0" cy="0"/>
          <a:chOff x="0" y="0"/>
          <a:chExt cx="0" cy="0"/>
        </a:xfrm>
      </p:grpSpPr>
      <p:pic>
        <p:nvPicPr>
          <p:cNvPr id="12" name="Picture 11"/>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19" name="Title 1"/>
          <p:cNvSpPr>
            <a:spLocks noGrp="1"/>
          </p:cNvSpPr>
          <p:nvPr>
            <p:ph type="title"/>
          </p:nvPr>
        </p:nvSpPr>
        <p:spPr>
          <a:xfrm>
            <a:off x="410767" y="291337"/>
            <a:ext cx="5988844" cy="527887"/>
          </a:xfrm>
          <a:prstGeom prst="rect">
            <a:avLst/>
          </a:prstGeom>
        </p:spPr>
        <p:txBody>
          <a:bodyPr/>
          <a:lstStyle>
            <a:lvl1pPr>
              <a:defRPr sz="2100" b="0">
                <a:solidFill>
                  <a:schemeClr val="tx1"/>
                </a:solidFill>
                <a:latin typeface="Arial" panose="020B0604020202020204" pitchFamily="34" charset="0"/>
                <a:cs typeface="Arial" panose="020B0604020202020204" pitchFamily="34" charset="0"/>
              </a:defRPr>
            </a:lvl1pPr>
          </a:lstStyle>
          <a:p>
            <a:r>
              <a:rPr lang="en-US" dirty="0" smtClean="0"/>
              <a:t>Click to edit Master title style</a:t>
            </a:r>
            <a:endParaRPr lang="en-US" dirty="0"/>
          </a:p>
        </p:txBody>
      </p:sp>
      <p:sp>
        <p:nvSpPr>
          <p:cNvPr id="20" name="Rectangle 19"/>
          <p:cNvSpPr>
            <a:spLocks noChangeArrowheads="1"/>
          </p:cNvSpPr>
          <p:nvPr userDrawn="1"/>
        </p:nvSpPr>
        <p:spPr bwMode="black">
          <a:xfrm>
            <a:off x="6969782" y="4808753"/>
            <a:ext cx="1371600" cy="1976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9056" tIns="34529" rIns="69056" bIns="34529"/>
          <a:lstStyle>
            <a:lvl1pPr eaLnBrk="0" hangingPunct="0">
              <a:defRPr sz="2200">
                <a:solidFill>
                  <a:srgbClr val="000000"/>
                </a:solidFill>
                <a:latin typeface="Gill Sans"/>
                <a:ea typeface="ヒラギノ角ゴ ProN W3"/>
                <a:cs typeface="ヒラギノ角ゴ ProN W3"/>
                <a:sym typeface="Gill Sans"/>
              </a:defRPr>
            </a:lvl1pPr>
            <a:lvl2pPr marL="742950" indent="-285750" eaLnBrk="0" hangingPunct="0">
              <a:defRPr sz="2200">
                <a:solidFill>
                  <a:srgbClr val="000000"/>
                </a:solidFill>
                <a:latin typeface="Gill Sans"/>
                <a:ea typeface="ヒラギノ角ゴ ProN W3"/>
                <a:cs typeface="ヒラギノ角ゴ ProN W3"/>
                <a:sym typeface="Gill Sans"/>
              </a:defRPr>
            </a:lvl2pPr>
            <a:lvl3pPr marL="1143000" indent="-228600" eaLnBrk="0" hangingPunct="0">
              <a:defRPr sz="2200">
                <a:solidFill>
                  <a:srgbClr val="000000"/>
                </a:solidFill>
                <a:latin typeface="Gill Sans"/>
                <a:ea typeface="ヒラギノ角ゴ ProN W3"/>
                <a:cs typeface="ヒラギノ角ゴ ProN W3"/>
                <a:sym typeface="Gill Sans"/>
              </a:defRPr>
            </a:lvl3pPr>
            <a:lvl4pPr marL="1600200" indent="-228600" eaLnBrk="0" hangingPunct="0">
              <a:defRPr sz="2200">
                <a:solidFill>
                  <a:srgbClr val="000000"/>
                </a:solidFill>
                <a:latin typeface="Gill Sans"/>
                <a:ea typeface="ヒラギノ角ゴ ProN W3"/>
                <a:cs typeface="ヒラギノ角ゴ ProN W3"/>
                <a:sym typeface="Gill Sans"/>
              </a:defRPr>
            </a:lvl4pPr>
            <a:lvl5pPr marL="2057400" indent="-228600" eaLnBrk="0" hangingPunct="0">
              <a:defRPr sz="2200">
                <a:solidFill>
                  <a:srgbClr val="000000"/>
                </a:solidFill>
                <a:latin typeface="Gill Sans"/>
                <a:ea typeface="ヒラギノ角ゴ ProN W3"/>
                <a:cs typeface="ヒラギノ角ゴ ProN W3"/>
                <a:sym typeface="Gill Sans"/>
              </a:defRPr>
            </a:lvl5pPr>
            <a:lvl6pPr marL="25146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6pPr>
            <a:lvl7pPr marL="29718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7pPr>
            <a:lvl8pPr marL="34290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8pPr>
            <a:lvl9pPr marL="38862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9pPr>
          </a:lstStyle>
          <a:p>
            <a:pPr algn="r" eaLnBrk="1" hangingPunct="1">
              <a:defRPr/>
            </a:pPr>
            <a:r>
              <a:rPr lang="en-US" altLang="en-US" sz="600" dirty="0">
                <a:solidFill>
                  <a:schemeClr val="tx1"/>
                </a:solidFill>
                <a:latin typeface="Arial" panose="020B0604020202020204" pitchFamily="34" charset="0"/>
                <a:cs typeface="Arial" panose="020B0604020202020204" pitchFamily="34" charset="0"/>
              </a:rPr>
              <a:t>© </a:t>
            </a:r>
            <a:r>
              <a:rPr lang="en-US" altLang="en-US" sz="600" dirty="0" smtClean="0">
                <a:solidFill>
                  <a:schemeClr val="tx1"/>
                </a:solidFill>
                <a:latin typeface="Arial" panose="020B0604020202020204" pitchFamily="34" charset="0"/>
                <a:cs typeface="Arial" panose="020B0604020202020204" pitchFamily="34" charset="0"/>
              </a:rPr>
              <a:t>2015</a:t>
            </a:r>
            <a:r>
              <a:rPr lang="en-US" altLang="en-US" sz="600" baseline="0" dirty="0" smtClean="0">
                <a:solidFill>
                  <a:schemeClr val="tx1"/>
                </a:solidFill>
                <a:latin typeface="Arial" panose="020B0604020202020204" pitchFamily="34" charset="0"/>
                <a:cs typeface="Arial" panose="020B0604020202020204" pitchFamily="34" charset="0"/>
              </a:rPr>
              <a:t> </a:t>
            </a:r>
            <a:r>
              <a:rPr lang="en-US" altLang="en-US" sz="600" dirty="0" smtClean="0">
                <a:solidFill>
                  <a:schemeClr val="tx1"/>
                </a:solidFill>
                <a:latin typeface="Arial" panose="020B0604020202020204" pitchFamily="34" charset="0"/>
                <a:cs typeface="Arial" panose="020B0604020202020204" pitchFamily="34" charset="0"/>
              </a:rPr>
              <a:t>IBM </a:t>
            </a:r>
            <a:r>
              <a:rPr lang="en-US" altLang="en-US" sz="600" dirty="0">
                <a:solidFill>
                  <a:schemeClr val="tx1"/>
                </a:solidFill>
                <a:latin typeface="Arial" panose="020B0604020202020204" pitchFamily="34" charset="0"/>
                <a:cs typeface="Arial" panose="020B0604020202020204" pitchFamily="34" charset="0"/>
              </a:rPr>
              <a:t>Corporation</a:t>
            </a:r>
            <a:endParaRPr lang="en-US" altLang="en-US" sz="1650" dirty="0">
              <a:solidFill>
                <a:schemeClr val="tx1"/>
              </a:solidFill>
              <a:latin typeface="Arial" panose="020B0604020202020204" pitchFamily="34" charset="0"/>
              <a:cs typeface="Arial" panose="020B0604020202020204" pitchFamily="34" charset="0"/>
            </a:endParaRPr>
          </a:p>
        </p:txBody>
      </p:sp>
      <p:sp>
        <p:nvSpPr>
          <p:cNvPr id="21" name="Rectangle 7"/>
          <p:cNvSpPr txBox="1">
            <a:spLocks noChangeArrowheads="1"/>
          </p:cNvSpPr>
          <p:nvPr userDrawn="1"/>
        </p:nvSpPr>
        <p:spPr bwMode="black">
          <a:xfrm>
            <a:off x="8543652" y="4806371"/>
            <a:ext cx="366712" cy="200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69056" tIns="34529" rIns="69056" bIns="34529"/>
          <a:lstStyle>
            <a:lvl1pPr defTabSz="457200" eaLnBrk="0" hangingPunct="0">
              <a:defRPr sz="2200">
                <a:solidFill>
                  <a:srgbClr val="000000"/>
                </a:solidFill>
                <a:latin typeface="Gill Sans" pitchFamily="-84" charset="0"/>
                <a:ea typeface="ヒラギノ角ゴ ProN W3" pitchFamily="-84" charset="-128"/>
                <a:sym typeface="Gill Sans" pitchFamily="-84" charset="0"/>
              </a:defRPr>
            </a:lvl1pPr>
            <a:lvl2pPr marL="742950" indent="-285750" defTabSz="457200" eaLnBrk="0" hangingPunct="0">
              <a:defRPr sz="2200">
                <a:solidFill>
                  <a:srgbClr val="000000"/>
                </a:solidFill>
                <a:latin typeface="Gill Sans" pitchFamily="-84" charset="0"/>
                <a:ea typeface="ヒラギノ角ゴ ProN W3" pitchFamily="-84" charset="-128"/>
                <a:sym typeface="Gill Sans" pitchFamily="-84" charset="0"/>
              </a:defRPr>
            </a:lvl2pPr>
            <a:lvl3pPr marL="1143000" indent="-228600" defTabSz="457200" eaLnBrk="0" hangingPunct="0">
              <a:defRPr sz="2200">
                <a:solidFill>
                  <a:srgbClr val="000000"/>
                </a:solidFill>
                <a:latin typeface="Gill Sans" pitchFamily="-84" charset="0"/>
                <a:ea typeface="ヒラギノ角ゴ ProN W3" pitchFamily="-84" charset="-128"/>
                <a:sym typeface="Gill Sans" pitchFamily="-84" charset="0"/>
              </a:defRPr>
            </a:lvl3pPr>
            <a:lvl4pPr marL="1600200" indent="-228600" defTabSz="457200" eaLnBrk="0" hangingPunct="0">
              <a:defRPr sz="2200">
                <a:solidFill>
                  <a:srgbClr val="000000"/>
                </a:solidFill>
                <a:latin typeface="Gill Sans" pitchFamily="-84" charset="0"/>
                <a:ea typeface="ヒラギノ角ゴ ProN W3" pitchFamily="-84" charset="-128"/>
                <a:sym typeface="Gill Sans" pitchFamily="-84" charset="0"/>
              </a:defRPr>
            </a:lvl4pPr>
            <a:lvl5pPr marL="2057400" indent="-228600" defTabSz="457200" eaLnBrk="0" hangingPunct="0">
              <a:defRPr sz="2200">
                <a:solidFill>
                  <a:srgbClr val="000000"/>
                </a:solidFill>
                <a:latin typeface="Gill Sans" pitchFamily="-84" charset="0"/>
                <a:ea typeface="ヒラギノ角ゴ ProN W3" pitchFamily="-84" charset="-128"/>
                <a:sym typeface="Gill Sans" pitchFamily="-84" charset="0"/>
              </a:defRPr>
            </a:lvl5pPr>
            <a:lvl6pPr marL="25146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6pPr>
            <a:lvl7pPr marL="29718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7pPr>
            <a:lvl8pPr marL="34290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8pPr>
            <a:lvl9pPr marL="38862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9pPr>
          </a:lstStyle>
          <a:p>
            <a:pPr algn="l" eaLnBrk="1" hangingPunct="1"/>
            <a:fld id="{524E6D1E-A310-4DC6-B4E1-6B5AE7710D7A}" type="slidenum">
              <a:rPr lang="en-US" altLang="en-US" sz="600">
                <a:solidFill>
                  <a:schemeClr val="tx1"/>
                </a:solidFill>
                <a:latin typeface="Arial" panose="020B0604020202020204" pitchFamily="34" charset="0"/>
                <a:ea typeface="HelvNeue Light for IBM" panose="020B0403020202020204" pitchFamily="34" charset="0"/>
                <a:cs typeface="Arial" panose="020B0604020202020204" pitchFamily="34" charset="0"/>
              </a:rPr>
              <a:pPr algn="l" eaLnBrk="1" hangingPunct="1"/>
              <a:t>‹#›</a:t>
            </a:fld>
            <a:endParaRPr lang="en-US" altLang="en-US" sz="600" dirty="0">
              <a:solidFill>
                <a:schemeClr val="tx1"/>
              </a:solidFill>
              <a:latin typeface="Arial" panose="020B0604020202020204" pitchFamily="34" charset="0"/>
              <a:ea typeface="HelvNeue Light for IBM" panose="020B0403020202020204" pitchFamily="34" charset="0"/>
              <a:cs typeface="Arial" panose="020B0604020202020204" pitchFamily="34" charset="0"/>
            </a:endParaRPr>
          </a:p>
        </p:txBody>
      </p:sp>
      <p:sp>
        <p:nvSpPr>
          <p:cNvPr id="8" name="Content Placeholder 2"/>
          <p:cNvSpPr>
            <a:spLocks noGrp="1"/>
          </p:cNvSpPr>
          <p:nvPr>
            <p:ph idx="10"/>
          </p:nvPr>
        </p:nvSpPr>
        <p:spPr>
          <a:xfrm>
            <a:off x="410767" y="1097373"/>
            <a:ext cx="8302411" cy="3235038"/>
          </a:xfrm>
          <a:prstGeom prst="rect">
            <a:avLst/>
          </a:prstGeom>
        </p:spPr>
        <p:txBody>
          <a:bodyPr/>
          <a:lstStyle>
            <a:lvl1pPr marL="171450" indent="-171450">
              <a:lnSpc>
                <a:spcPct val="100000"/>
              </a:lnSpc>
              <a:spcBef>
                <a:spcPts val="0"/>
              </a:spcBef>
              <a:spcAft>
                <a:spcPts val="450"/>
              </a:spcAft>
              <a:buClr>
                <a:schemeClr val="accent2"/>
              </a:buClr>
              <a:buSzPct val="85000"/>
              <a:buFont typeface="Arial" panose="020B0604020202020204" pitchFamily="34" charset="0"/>
              <a:buChar char="•"/>
              <a:tabLst>
                <a:tab pos="428625" algn="l"/>
              </a:tabLst>
              <a:defRPr sz="1200">
                <a:solidFill>
                  <a:schemeClr val="tx1"/>
                </a:solidFill>
                <a:latin typeface="Arial" panose="020B0604020202020204" pitchFamily="34" charset="0"/>
                <a:cs typeface="Arial" panose="020B0604020202020204" pitchFamily="34" charset="0"/>
              </a:defRPr>
            </a:lvl1pPr>
            <a:lvl2pPr marL="342900" indent="-171450">
              <a:lnSpc>
                <a:spcPct val="100000"/>
              </a:lnSpc>
              <a:spcBef>
                <a:spcPts val="0"/>
              </a:spcBef>
              <a:spcAft>
                <a:spcPts val="375"/>
              </a:spcAft>
              <a:buClr>
                <a:schemeClr val="accent2"/>
              </a:buClr>
              <a:buSzPct val="85000"/>
              <a:buFont typeface="Arial" panose="020B0604020202020204" pitchFamily="34" charset="0"/>
              <a:buChar char="•"/>
              <a:defRPr sz="1050">
                <a:solidFill>
                  <a:schemeClr val="tx1"/>
                </a:solidFill>
                <a:latin typeface="Arial" panose="020B0604020202020204" pitchFamily="34" charset="0"/>
                <a:cs typeface="Arial" panose="020B0604020202020204" pitchFamily="34" charset="0"/>
              </a:defRPr>
            </a:lvl2pPr>
            <a:lvl3pPr marL="685800" indent="-171450">
              <a:lnSpc>
                <a:spcPct val="100000"/>
              </a:lnSpc>
              <a:spcBef>
                <a:spcPts val="0"/>
              </a:spcBef>
              <a:spcAft>
                <a:spcPts val="375"/>
              </a:spcAft>
              <a:buClr>
                <a:schemeClr val="accent2"/>
              </a:buClr>
              <a:buSzPct val="85000"/>
              <a:buFont typeface="Arial" panose="020B0604020202020204" pitchFamily="34" charset="0"/>
              <a:buChar char="–"/>
              <a:defRPr sz="1050">
                <a:solidFill>
                  <a:schemeClr val="tx1"/>
                </a:solidFill>
                <a:latin typeface="Arial" panose="020B0604020202020204" pitchFamily="34" charset="0"/>
                <a:cs typeface="Arial" panose="020B0604020202020204" pitchFamily="34" charset="0"/>
              </a:defRPr>
            </a:lvl3pPr>
            <a:lvl4pPr marL="1200150" indent="-171450">
              <a:buSzPct val="75000"/>
              <a:buFont typeface="Wingdings" panose="05000000000000000000" pitchFamily="2" charset="2"/>
              <a:buChar char="§"/>
              <a:defRPr sz="900">
                <a:solidFill>
                  <a:schemeClr val="tx1"/>
                </a:solidFill>
                <a:latin typeface="Arial" panose="020B0604020202020204" pitchFamily="34" charset="0"/>
                <a:cs typeface="Arial" panose="020B0604020202020204" pitchFamily="34" charset="0"/>
              </a:defRPr>
            </a:lvl4pPr>
            <a:lvl5pPr marL="1543050" indent="-171450">
              <a:buSzPct val="75000"/>
              <a:buFont typeface="Wingdings" panose="05000000000000000000" pitchFamily="2" charset="2"/>
              <a:buChar char="§"/>
              <a:defRPr sz="900">
                <a:solidFill>
                  <a:schemeClr val="tx1"/>
                </a:solidFill>
                <a:latin typeface="Arial" panose="020B0604020202020204" pitchFamily="34" charset="0"/>
                <a:cs typeface="Arial" panose="020B060402020202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Tree>
    <p:extLst>
      <p:ext uri="{BB962C8B-B14F-4D97-AF65-F5344CB8AC3E}">
        <p14:creationId xmlns:p14="http://schemas.microsoft.com/office/powerpoint/2010/main" val="111446258"/>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3" name="Title 1"/>
          <p:cNvSpPr>
            <a:spLocks noGrp="1"/>
          </p:cNvSpPr>
          <p:nvPr>
            <p:ph type="title"/>
          </p:nvPr>
        </p:nvSpPr>
        <p:spPr>
          <a:xfrm>
            <a:off x="257175" y="302841"/>
            <a:ext cx="8743950" cy="247053"/>
          </a:xfrm>
        </p:spPr>
        <p:txBody>
          <a:bodyPr/>
          <a:lstStyle/>
          <a:p>
            <a:r>
              <a:rPr lang="en-US" smtClean="0"/>
              <a:t>Click to edit Master title style</a:t>
            </a:r>
            <a:endParaRPr lang="en-US"/>
          </a:p>
        </p:txBody>
      </p:sp>
    </p:spTree>
    <p:extLst>
      <p:ext uri="{BB962C8B-B14F-4D97-AF65-F5344CB8AC3E}">
        <p14:creationId xmlns:p14="http://schemas.microsoft.com/office/powerpoint/2010/main" val="138309225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smtClean="0"/>
              <a:t>Click to edit Master title style</a:t>
            </a:r>
            <a:endParaRPr lang="en-US"/>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smtClean="0"/>
              <a:t>Click to edit Master subtitle style</a:t>
            </a:r>
            <a:endParaRPr lang="en-US"/>
          </a:p>
        </p:txBody>
      </p:sp>
      <p:sp>
        <p:nvSpPr>
          <p:cNvPr id="4" name="Rectangle 35"/>
          <p:cNvSpPr>
            <a:spLocks noGrp="1" noChangeArrowheads="1"/>
          </p:cNvSpPr>
          <p:nvPr>
            <p:ph type="sldNum" sz="quarter" idx="10"/>
          </p:nvPr>
        </p:nvSpPr>
        <p:spPr>
          <a:ln/>
        </p:spPr>
        <p:txBody>
          <a:bodyPr/>
          <a:lstStyle>
            <a:lvl1pPr>
              <a:defRPr/>
            </a:lvl1pPr>
          </a:lstStyle>
          <a:p>
            <a:pPr>
              <a:buClr>
                <a:srgbClr val="FFFFFF"/>
              </a:buClr>
              <a:defRPr/>
            </a:pPr>
            <a:fld id="{1EEA3A6A-AA8E-44D1-926F-B2FBE9950421}" type="slidenum">
              <a:rPr lang="en-US" altLang="en-US"/>
              <a:pPr>
                <a:buClr>
                  <a:srgbClr val="FFFFFF"/>
                </a:buClr>
                <a:defRPr/>
              </a:pPr>
              <a:t>‹#›</a:t>
            </a:fld>
            <a:endParaRPr lang="en-US" altLang="en-US"/>
          </a:p>
        </p:txBody>
      </p:sp>
    </p:spTree>
    <p:extLst>
      <p:ext uri="{BB962C8B-B14F-4D97-AF65-F5344CB8AC3E}">
        <p14:creationId xmlns:p14="http://schemas.microsoft.com/office/powerpoint/2010/main" val="2742889021"/>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5"/>
          <p:cNvSpPr>
            <a:spLocks noGrp="1" noChangeArrowheads="1"/>
          </p:cNvSpPr>
          <p:nvPr>
            <p:ph type="sldNum" sz="quarter" idx="10"/>
          </p:nvPr>
        </p:nvSpPr>
        <p:spPr>
          <a:ln/>
        </p:spPr>
        <p:txBody>
          <a:bodyPr/>
          <a:lstStyle>
            <a:lvl1pPr>
              <a:defRPr/>
            </a:lvl1pPr>
          </a:lstStyle>
          <a:p>
            <a:pPr>
              <a:buClr>
                <a:srgbClr val="FFFFFF"/>
              </a:buClr>
              <a:defRPr/>
            </a:pPr>
            <a:fld id="{2A1FEABD-2B02-4A97-8517-3E63CA8F3DBF}" type="slidenum">
              <a:rPr lang="en-US" altLang="en-US"/>
              <a:pPr>
                <a:buClr>
                  <a:srgbClr val="FFFFFF"/>
                </a:buClr>
                <a:defRPr/>
              </a:pPr>
              <a:t>‹#›</a:t>
            </a:fld>
            <a:endParaRPr lang="en-US" altLang="en-US"/>
          </a:p>
        </p:txBody>
      </p:sp>
    </p:spTree>
    <p:extLst>
      <p:ext uri="{BB962C8B-B14F-4D97-AF65-F5344CB8AC3E}">
        <p14:creationId xmlns:p14="http://schemas.microsoft.com/office/powerpoint/2010/main" val="203117176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smtClean="0"/>
              <a:t>Click to edit Master title style</a:t>
            </a:r>
            <a:endParaRPr lang="en-US"/>
          </a:p>
        </p:txBody>
      </p:sp>
      <p:sp>
        <p:nvSpPr>
          <p:cNvPr id="3" name="Text Placeholder 2"/>
          <p:cNvSpPr>
            <a:spLocks noGrp="1"/>
          </p:cNvSpPr>
          <p:nvPr>
            <p:ph type="body" idx="1"/>
          </p:nvPr>
        </p:nvSpPr>
        <p:spPr>
          <a:xfrm>
            <a:off x="623888" y="3442099"/>
            <a:ext cx="7886700" cy="1125140"/>
          </a:xfrm>
        </p:spPr>
        <p:txBody>
          <a:bodyPr/>
          <a:lstStyle>
            <a:lvl1pPr marL="0" indent="0">
              <a:buNone/>
              <a:defRPr sz="1800"/>
            </a:lvl1pPr>
            <a:lvl2pPr marL="342892" indent="0">
              <a:buNone/>
              <a:defRPr sz="1500"/>
            </a:lvl2pPr>
            <a:lvl3pPr marL="685783" indent="0">
              <a:buNone/>
              <a:defRPr sz="1350"/>
            </a:lvl3pPr>
            <a:lvl4pPr marL="1028675" indent="0">
              <a:buNone/>
              <a:defRPr sz="1200"/>
            </a:lvl4pPr>
            <a:lvl5pPr marL="1371566" indent="0">
              <a:buNone/>
              <a:defRPr sz="1200"/>
            </a:lvl5pPr>
            <a:lvl6pPr marL="1714457" indent="0">
              <a:buNone/>
              <a:defRPr sz="1200"/>
            </a:lvl6pPr>
            <a:lvl7pPr marL="2057348" indent="0">
              <a:buNone/>
              <a:defRPr sz="1200"/>
            </a:lvl7pPr>
            <a:lvl8pPr marL="2400240" indent="0">
              <a:buNone/>
              <a:defRPr sz="1200"/>
            </a:lvl8pPr>
            <a:lvl9pPr marL="2743132" indent="0">
              <a:buNone/>
              <a:defRPr sz="1200"/>
            </a:lvl9pPr>
          </a:lstStyle>
          <a:p>
            <a:pPr lvl="0"/>
            <a:r>
              <a:rPr lang="en-US" smtClean="0"/>
              <a:t>Click to edit Master text styles</a:t>
            </a:r>
          </a:p>
        </p:txBody>
      </p:sp>
      <p:sp>
        <p:nvSpPr>
          <p:cNvPr id="4" name="Rectangle 35"/>
          <p:cNvSpPr>
            <a:spLocks noGrp="1" noChangeArrowheads="1"/>
          </p:cNvSpPr>
          <p:nvPr>
            <p:ph type="sldNum" sz="quarter" idx="10"/>
          </p:nvPr>
        </p:nvSpPr>
        <p:spPr>
          <a:ln/>
        </p:spPr>
        <p:txBody>
          <a:bodyPr/>
          <a:lstStyle>
            <a:lvl1pPr>
              <a:defRPr/>
            </a:lvl1pPr>
          </a:lstStyle>
          <a:p>
            <a:pPr>
              <a:buClr>
                <a:srgbClr val="FFFFFF"/>
              </a:buClr>
              <a:defRPr/>
            </a:pPr>
            <a:fld id="{F958F140-7BD2-4296-8DE2-9162C5A1DF5A}" type="slidenum">
              <a:rPr lang="en-US" altLang="en-US"/>
              <a:pPr>
                <a:buClr>
                  <a:srgbClr val="FFFFFF"/>
                </a:buClr>
                <a:defRPr/>
              </a:pPr>
              <a:t>‹#›</a:t>
            </a:fld>
            <a:endParaRPr lang="en-US" altLang="en-US"/>
          </a:p>
        </p:txBody>
      </p:sp>
    </p:spTree>
    <p:extLst>
      <p:ext uri="{BB962C8B-B14F-4D97-AF65-F5344CB8AC3E}">
        <p14:creationId xmlns:p14="http://schemas.microsoft.com/office/powerpoint/2010/main" val="981170446"/>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112840" y="1332310"/>
            <a:ext cx="3597275" cy="292655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62514" y="1332310"/>
            <a:ext cx="3598862" cy="292655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5"/>
          <p:cNvSpPr>
            <a:spLocks noGrp="1" noChangeArrowheads="1"/>
          </p:cNvSpPr>
          <p:nvPr>
            <p:ph type="sldNum" sz="quarter" idx="10"/>
          </p:nvPr>
        </p:nvSpPr>
        <p:spPr>
          <a:ln/>
        </p:spPr>
        <p:txBody>
          <a:bodyPr/>
          <a:lstStyle>
            <a:lvl1pPr>
              <a:defRPr/>
            </a:lvl1pPr>
          </a:lstStyle>
          <a:p>
            <a:pPr>
              <a:buClr>
                <a:srgbClr val="FFFFFF"/>
              </a:buClr>
              <a:defRPr/>
            </a:pPr>
            <a:fld id="{C2B60F3A-0BE6-4F46-A7FA-DB74FFD80644}" type="slidenum">
              <a:rPr lang="en-US" altLang="en-US"/>
              <a:pPr>
                <a:buClr>
                  <a:srgbClr val="FFFFFF"/>
                </a:buClr>
                <a:defRPr/>
              </a:pPr>
              <a:t>‹#›</a:t>
            </a:fld>
            <a:endParaRPr lang="en-US" altLang="en-US"/>
          </a:p>
        </p:txBody>
      </p:sp>
    </p:spTree>
    <p:extLst>
      <p:ext uri="{BB962C8B-B14F-4D97-AF65-F5344CB8AC3E}">
        <p14:creationId xmlns:p14="http://schemas.microsoft.com/office/powerpoint/2010/main" val="3101192369"/>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273844"/>
            <a:ext cx="7886700" cy="994172"/>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630239" y="1260872"/>
            <a:ext cx="3868737"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630239" y="1878806"/>
            <a:ext cx="3868737" cy="276344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29150" y="1260872"/>
            <a:ext cx="3887788"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29150" y="1878806"/>
            <a:ext cx="3887788" cy="276344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5"/>
          <p:cNvSpPr>
            <a:spLocks noGrp="1" noChangeArrowheads="1"/>
          </p:cNvSpPr>
          <p:nvPr>
            <p:ph type="sldNum" sz="quarter" idx="10"/>
          </p:nvPr>
        </p:nvSpPr>
        <p:spPr>
          <a:ln/>
        </p:spPr>
        <p:txBody>
          <a:bodyPr/>
          <a:lstStyle>
            <a:lvl1pPr>
              <a:defRPr/>
            </a:lvl1pPr>
          </a:lstStyle>
          <a:p>
            <a:pPr>
              <a:buClr>
                <a:srgbClr val="FFFFFF"/>
              </a:buClr>
              <a:defRPr/>
            </a:pPr>
            <a:fld id="{001F455B-F753-4F93-94B7-7BD25EFF0F99}" type="slidenum">
              <a:rPr lang="en-US" altLang="en-US"/>
              <a:pPr>
                <a:buClr>
                  <a:srgbClr val="FFFFFF"/>
                </a:buClr>
                <a:defRPr/>
              </a:pPr>
              <a:t>‹#›</a:t>
            </a:fld>
            <a:endParaRPr lang="en-US" altLang="en-US"/>
          </a:p>
        </p:txBody>
      </p:sp>
    </p:spTree>
    <p:extLst>
      <p:ext uri="{BB962C8B-B14F-4D97-AF65-F5344CB8AC3E}">
        <p14:creationId xmlns:p14="http://schemas.microsoft.com/office/powerpoint/2010/main" val="72834757"/>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5"/>
          <p:cNvSpPr>
            <a:spLocks noGrp="1" noChangeArrowheads="1"/>
          </p:cNvSpPr>
          <p:nvPr>
            <p:ph type="sldNum" sz="quarter" idx="10"/>
          </p:nvPr>
        </p:nvSpPr>
        <p:spPr>
          <a:ln/>
        </p:spPr>
        <p:txBody>
          <a:bodyPr/>
          <a:lstStyle>
            <a:lvl1pPr>
              <a:defRPr/>
            </a:lvl1pPr>
          </a:lstStyle>
          <a:p>
            <a:pPr>
              <a:buClr>
                <a:srgbClr val="FFFFFF"/>
              </a:buClr>
              <a:defRPr/>
            </a:pPr>
            <a:fld id="{AE9703DF-0299-4A32-9938-3F82F0640F7A}" type="slidenum">
              <a:rPr lang="en-US" altLang="en-US"/>
              <a:pPr>
                <a:buClr>
                  <a:srgbClr val="FFFFFF"/>
                </a:buClr>
                <a:defRPr/>
              </a:pPr>
              <a:t>‹#›</a:t>
            </a:fld>
            <a:endParaRPr lang="en-US" altLang="en-US"/>
          </a:p>
        </p:txBody>
      </p:sp>
    </p:spTree>
    <p:extLst>
      <p:ext uri="{BB962C8B-B14F-4D97-AF65-F5344CB8AC3E}">
        <p14:creationId xmlns:p14="http://schemas.microsoft.com/office/powerpoint/2010/main" val="2542131548"/>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sldNum" sz="quarter" idx="10"/>
          </p:nvPr>
        </p:nvSpPr>
        <p:spPr>
          <a:ln/>
        </p:spPr>
        <p:txBody>
          <a:bodyPr/>
          <a:lstStyle>
            <a:lvl1pPr>
              <a:defRPr/>
            </a:lvl1pPr>
          </a:lstStyle>
          <a:p>
            <a:pPr>
              <a:buClr>
                <a:srgbClr val="FFFFFF"/>
              </a:buClr>
              <a:defRPr/>
            </a:pPr>
            <a:fld id="{02086DF0-2C9E-4B0B-AB83-9B4B6AC275CB}" type="slidenum">
              <a:rPr lang="en-US" altLang="en-US"/>
              <a:pPr>
                <a:buClr>
                  <a:srgbClr val="FFFFFF"/>
                </a:buClr>
                <a:defRPr/>
              </a:pPr>
              <a:t>‹#›</a:t>
            </a:fld>
            <a:endParaRPr lang="en-US" altLang="en-US"/>
          </a:p>
        </p:txBody>
      </p:sp>
    </p:spTree>
    <p:extLst>
      <p:ext uri="{BB962C8B-B14F-4D97-AF65-F5344CB8AC3E}">
        <p14:creationId xmlns:p14="http://schemas.microsoft.com/office/powerpoint/2010/main" val="217715328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40" y="342900"/>
            <a:ext cx="2949575" cy="1200150"/>
          </a:xfrm>
        </p:spPr>
        <p:txBody>
          <a:bodyPr anchor="b"/>
          <a:lstStyle>
            <a:lvl1pPr>
              <a:defRPr sz="2400"/>
            </a:lvl1pPr>
          </a:lstStyle>
          <a:p>
            <a:r>
              <a:rPr lang="en-US" smtClean="0"/>
              <a:t>Click to edit Master title style</a:t>
            </a:r>
            <a:endParaRPr lang="en-US"/>
          </a:p>
        </p:txBody>
      </p:sp>
      <p:sp>
        <p:nvSpPr>
          <p:cNvPr id="3" name="Content Placeholder 2"/>
          <p:cNvSpPr>
            <a:spLocks noGrp="1"/>
          </p:cNvSpPr>
          <p:nvPr>
            <p:ph idx="1"/>
          </p:nvPr>
        </p:nvSpPr>
        <p:spPr>
          <a:xfrm>
            <a:off x="3887788"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30240" y="1543051"/>
            <a:ext cx="2949575"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smtClean="0"/>
              <a:t>Click to edit Master text styles</a:t>
            </a:r>
          </a:p>
        </p:txBody>
      </p:sp>
      <p:sp>
        <p:nvSpPr>
          <p:cNvPr id="5" name="Rectangle 35"/>
          <p:cNvSpPr>
            <a:spLocks noGrp="1" noChangeArrowheads="1"/>
          </p:cNvSpPr>
          <p:nvPr>
            <p:ph type="sldNum" sz="quarter" idx="10"/>
          </p:nvPr>
        </p:nvSpPr>
        <p:spPr>
          <a:ln/>
        </p:spPr>
        <p:txBody>
          <a:bodyPr/>
          <a:lstStyle>
            <a:lvl1pPr>
              <a:defRPr/>
            </a:lvl1pPr>
          </a:lstStyle>
          <a:p>
            <a:pPr>
              <a:buClr>
                <a:srgbClr val="FFFFFF"/>
              </a:buClr>
              <a:defRPr/>
            </a:pPr>
            <a:fld id="{D36F6BB7-CC73-43DA-9BEC-F4A3B93BA818}" type="slidenum">
              <a:rPr lang="en-US" altLang="en-US"/>
              <a:pPr>
                <a:buClr>
                  <a:srgbClr val="FFFFFF"/>
                </a:buClr>
                <a:defRPr/>
              </a:pPr>
              <a:t>‹#›</a:t>
            </a:fld>
            <a:endParaRPr lang="en-US" altLang="en-US"/>
          </a:p>
        </p:txBody>
      </p:sp>
    </p:spTree>
    <p:extLst>
      <p:ext uri="{BB962C8B-B14F-4D97-AF65-F5344CB8AC3E}">
        <p14:creationId xmlns:p14="http://schemas.microsoft.com/office/powerpoint/2010/main" val="160092985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2B8D93"/>
                </a:solidFill>
              </a:defRPr>
            </a:lvl1pPr>
          </a:lstStyle>
          <a:p>
            <a:r>
              <a:rPr lang="en-US" smtClean="0"/>
              <a:t>Click to edit Master title style</a:t>
            </a:r>
            <a:endParaRPr lang="en-US" dirty="0"/>
          </a:p>
        </p:txBody>
      </p:sp>
      <p:sp>
        <p:nvSpPr>
          <p:cNvPr id="3" name="Slide Number Placeholder 10"/>
          <p:cNvSpPr>
            <a:spLocks noGrp="1"/>
          </p:cNvSpPr>
          <p:nvPr>
            <p:ph type="sldNum" sz="quarter" idx="10"/>
          </p:nvPr>
        </p:nvSpPr>
        <p:spPr/>
        <p:txBody>
          <a:bodyPr/>
          <a:lstStyle>
            <a:lvl1pPr>
              <a:defRPr/>
            </a:lvl1pPr>
          </a:lstStyle>
          <a:p>
            <a:fld id="{510390B7-8AAB-41DE-A98C-32B4778B2F38}" type="slidenum">
              <a:rPr lang="en-US" altLang="en-US"/>
              <a:pPr/>
              <a:t>‹#›</a:t>
            </a:fld>
            <a:endParaRPr lang="en-US" altLang="en-US"/>
          </a:p>
        </p:txBody>
      </p:sp>
    </p:spTree>
    <p:extLst>
      <p:ext uri="{BB962C8B-B14F-4D97-AF65-F5344CB8AC3E}">
        <p14:creationId xmlns:p14="http://schemas.microsoft.com/office/powerpoint/2010/main" val="4151298294"/>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40" y="342900"/>
            <a:ext cx="2949575" cy="1200150"/>
          </a:xfrm>
        </p:spPr>
        <p:txBody>
          <a:bodyPr anchor="b"/>
          <a:lstStyle>
            <a:lvl1pPr>
              <a:defRPr sz="2400"/>
            </a:lvl1pPr>
          </a:lstStyle>
          <a:p>
            <a:r>
              <a:rPr lang="en-US" smtClean="0"/>
              <a:t>Click to edit Master title style</a:t>
            </a:r>
            <a:endParaRPr lang="en-US"/>
          </a:p>
        </p:txBody>
      </p:sp>
      <p:sp>
        <p:nvSpPr>
          <p:cNvPr id="3" name="Picture Placeholder 2"/>
          <p:cNvSpPr>
            <a:spLocks noGrp="1"/>
          </p:cNvSpPr>
          <p:nvPr>
            <p:ph type="pic" idx="1"/>
          </p:nvPr>
        </p:nvSpPr>
        <p:spPr>
          <a:xfrm>
            <a:off x="3887788"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pPr lvl="0"/>
            <a:endParaRPr lang="en-US" noProof="0" smtClean="0"/>
          </a:p>
        </p:txBody>
      </p:sp>
      <p:sp>
        <p:nvSpPr>
          <p:cNvPr id="4" name="Text Placeholder 3"/>
          <p:cNvSpPr>
            <a:spLocks noGrp="1"/>
          </p:cNvSpPr>
          <p:nvPr>
            <p:ph type="body" sz="half" idx="2"/>
          </p:nvPr>
        </p:nvSpPr>
        <p:spPr>
          <a:xfrm>
            <a:off x="630240" y="1543051"/>
            <a:ext cx="2949575"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smtClean="0"/>
              <a:t>Click to edit Master text styles</a:t>
            </a:r>
          </a:p>
        </p:txBody>
      </p:sp>
      <p:sp>
        <p:nvSpPr>
          <p:cNvPr id="5" name="Rectangle 35"/>
          <p:cNvSpPr>
            <a:spLocks noGrp="1" noChangeArrowheads="1"/>
          </p:cNvSpPr>
          <p:nvPr>
            <p:ph type="sldNum" sz="quarter" idx="10"/>
          </p:nvPr>
        </p:nvSpPr>
        <p:spPr>
          <a:ln/>
        </p:spPr>
        <p:txBody>
          <a:bodyPr/>
          <a:lstStyle>
            <a:lvl1pPr>
              <a:defRPr/>
            </a:lvl1pPr>
          </a:lstStyle>
          <a:p>
            <a:pPr>
              <a:buClr>
                <a:srgbClr val="FFFFFF"/>
              </a:buClr>
              <a:defRPr/>
            </a:pPr>
            <a:fld id="{FA0DCCE0-A75C-4FA8-ADF2-891FF99C39F8}" type="slidenum">
              <a:rPr lang="en-US" altLang="en-US"/>
              <a:pPr>
                <a:buClr>
                  <a:srgbClr val="FFFFFF"/>
                </a:buClr>
                <a:defRPr/>
              </a:pPr>
              <a:t>‹#›</a:t>
            </a:fld>
            <a:endParaRPr lang="en-US" altLang="en-US"/>
          </a:p>
        </p:txBody>
      </p:sp>
    </p:spTree>
    <p:extLst>
      <p:ext uri="{BB962C8B-B14F-4D97-AF65-F5344CB8AC3E}">
        <p14:creationId xmlns:p14="http://schemas.microsoft.com/office/powerpoint/2010/main" val="362433089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5"/>
          <p:cNvSpPr>
            <a:spLocks noGrp="1" noChangeArrowheads="1"/>
          </p:cNvSpPr>
          <p:nvPr>
            <p:ph type="sldNum" sz="quarter" idx="10"/>
          </p:nvPr>
        </p:nvSpPr>
        <p:spPr>
          <a:ln/>
        </p:spPr>
        <p:txBody>
          <a:bodyPr/>
          <a:lstStyle>
            <a:lvl1pPr>
              <a:defRPr/>
            </a:lvl1pPr>
          </a:lstStyle>
          <a:p>
            <a:pPr>
              <a:buClr>
                <a:srgbClr val="FFFFFF"/>
              </a:buClr>
              <a:defRPr/>
            </a:pPr>
            <a:fld id="{1CDC0ED9-6D93-4BD0-A2FD-9BC29C7EC67E}" type="slidenum">
              <a:rPr lang="en-US" altLang="en-US"/>
              <a:pPr>
                <a:buClr>
                  <a:srgbClr val="FFFFFF"/>
                </a:buClr>
                <a:defRPr/>
              </a:pPr>
              <a:t>‹#›</a:t>
            </a:fld>
            <a:endParaRPr lang="en-US" altLang="en-US"/>
          </a:p>
        </p:txBody>
      </p:sp>
    </p:spTree>
    <p:extLst>
      <p:ext uri="{BB962C8B-B14F-4D97-AF65-F5344CB8AC3E}">
        <p14:creationId xmlns:p14="http://schemas.microsoft.com/office/powerpoint/2010/main" val="407721185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384925" y="546499"/>
            <a:ext cx="2076450" cy="3712369"/>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53988" y="546499"/>
            <a:ext cx="6078537" cy="3712369"/>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5"/>
          <p:cNvSpPr>
            <a:spLocks noGrp="1" noChangeArrowheads="1"/>
          </p:cNvSpPr>
          <p:nvPr>
            <p:ph type="sldNum" sz="quarter" idx="10"/>
          </p:nvPr>
        </p:nvSpPr>
        <p:spPr>
          <a:ln/>
        </p:spPr>
        <p:txBody>
          <a:bodyPr/>
          <a:lstStyle>
            <a:lvl1pPr>
              <a:defRPr/>
            </a:lvl1pPr>
          </a:lstStyle>
          <a:p>
            <a:pPr>
              <a:buClr>
                <a:srgbClr val="FFFFFF"/>
              </a:buClr>
              <a:defRPr/>
            </a:pPr>
            <a:fld id="{2958B374-6071-4230-AA78-3B6F82778386}" type="slidenum">
              <a:rPr lang="en-US" altLang="en-US"/>
              <a:pPr>
                <a:buClr>
                  <a:srgbClr val="FFFFFF"/>
                </a:buClr>
                <a:defRPr/>
              </a:pPr>
              <a:t>‹#›</a:t>
            </a:fld>
            <a:endParaRPr lang="en-US" altLang="en-US"/>
          </a:p>
        </p:txBody>
      </p:sp>
    </p:spTree>
    <p:extLst>
      <p:ext uri="{BB962C8B-B14F-4D97-AF65-F5344CB8AC3E}">
        <p14:creationId xmlns:p14="http://schemas.microsoft.com/office/powerpoint/2010/main" val="71940053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841772"/>
            <a:ext cx="7772400" cy="1790700"/>
          </a:xfrm>
        </p:spPr>
        <p:txBody>
          <a:bodyPr anchor="b"/>
          <a:lstStyle>
            <a:lvl1pPr algn="ctr">
              <a:defRPr sz="4500"/>
            </a:lvl1pPr>
          </a:lstStyle>
          <a:p>
            <a:r>
              <a:rPr lang="en-US" smtClean="0"/>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4942647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14931200"/>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smtClean="0"/>
              <a:t>Click to edit Master title style</a:t>
            </a:r>
            <a:endParaRPr lang="en-US" dirty="0"/>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5595039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792081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956182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432272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6209635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1_Two Content">
    <p:spTree>
      <p:nvGrpSpPr>
        <p:cNvPr id="1" name=""/>
        <p:cNvGrpSpPr/>
        <p:nvPr/>
      </p:nvGrpSpPr>
      <p:grpSpPr>
        <a:xfrm>
          <a:off x="0" y="0"/>
          <a:ext cx="0" cy="0"/>
          <a:chOff x="0" y="0"/>
          <a:chExt cx="0" cy="0"/>
        </a:xfrm>
      </p:grpSpPr>
      <p:sp>
        <p:nvSpPr>
          <p:cNvPr id="7" name="Content Placeholder 5"/>
          <p:cNvSpPr>
            <a:spLocks noGrp="1"/>
          </p:cNvSpPr>
          <p:nvPr>
            <p:ph sz="quarter" idx="12"/>
          </p:nvPr>
        </p:nvSpPr>
        <p:spPr>
          <a:xfrm>
            <a:off x="4526351" y="876007"/>
            <a:ext cx="4305367" cy="3582884"/>
          </a:xfrm>
        </p:spPr>
        <p:txBody>
          <a:bodyPr/>
          <a:lstStyle>
            <a:lvl1pPr>
              <a:buClrTx/>
              <a:defRPr sz="2400"/>
            </a:lvl1pPr>
            <a:lvl2pPr>
              <a:buClrTx/>
              <a:defRPr sz="2200"/>
            </a:lvl2pPr>
            <a:lvl3pPr>
              <a:buClrTx/>
              <a:defRPr sz="2200"/>
            </a:lvl3pPr>
            <a:lvl4pPr>
              <a:buClrTx/>
              <a:defRPr sz="2000"/>
            </a:lvl4pPr>
            <a:lvl5pPr>
              <a:buClrTx/>
              <a:defRPr sz="20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9" name="Content Placeholder 5"/>
          <p:cNvSpPr>
            <a:spLocks noGrp="1"/>
          </p:cNvSpPr>
          <p:nvPr>
            <p:ph sz="quarter" idx="13"/>
          </p:nvPr>
        </p:nvSpPr>
        <p:spPr>
          <a:xfrm>
            <a:off x="140048" y="876007"/>
            <a:ext cx="4296702" cy="3582884"/>
          </a:xfrm>
        </p:spPr>
        <p:txBody>
          <a:bodyPr/>
          <a:lstStyle>
            <a:lvl1pPr>
              <a:buClrTx/>
              <a:defRPr sz="2400"/>
            </a:lvl1pPr>
            <a:lvl2pPr>
              <a:buClrTx/>
              <a:defRPr sz="2200"/>
            </a:lvl2pPr>
            <a:lvl3pPr>
              <a:buClrTx/>
              <a:defRPr sz="2200"/>
            </a:lvl3pPr>
            <a:lvl4pPr>
              <a:buClrTx/>
              <a:defRPr sz="2000"/>
            </a:lvl4pPr>
            <a:lvl5pPr>
              <a:buClrTx/>
              <a:defRPr sz="20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Title 1"/>
          <p:cNvSpPr>
            <a:spLocks noGrp="1"/>
          </p:cNvSpPr>
          <p:nvPr>
            <p:ph type="title"/>
          </p:nvPr>
        </p:nvSpPr>
        <p:spPr/>
        <p:txBody>
          <a:bodyPr/>
          <a:lstStyle>
            <a:lvl1pPr>
              <a:defRPr>
                <a:solidFill>
                  <a:srgbClr val="2B8D93"/>
                </a:solidFill>
              </a:defRPr>
            </a:lvl1pPr>
          </a:lstStyle>
          <a:p>
            <a:r>
              <a:rPr lang="en-US" smtClean="0"/>
              <a:t>Click to edit Master title style</a:t>
            </a:r>
            <a:endParaRPr lang="en-US" dirty="0"/>
          </a:p>
        </p:txBody>
      </p:sp>
      <p:sp>
        <p:nvSpPr>
          <p:cNvPr id="5" name="Slide Number Placeholder 10"/>
          <p:cNvSpPr>
            <a:spLocks noGrp="1"/>
          </p:cNvSpPr>
          <p:nvPr>
            <p:ph type="sldNum" sz="quarter" idx="14"/>
          </p:nvPr>
        </p:nvSpPr>
        <p:spPr/>
        <p:txBody>
          <a:bodyPr/>
          <a:lstStyle>
            <a:lvl1pPr>
              <a:defRPr/>
            </a:lvl1pPr>
          </a:lstStyle>
          <a:p>
            <a:fld id="{8157310C-8DF9-48A7-9B8E-58B7D3A369EA}" type="slidenum">
              <a:rPr lang="en-US" altLang="en-US"/>
              <a:pPr/>
              <a:t>‹#›</a:t>
            </a:fld>
            <a:endParaRPr lang="en-US" altLang="en-US"/>
          </a:p>
        </p:txBody>
      </p:sp>
    </p:spTree>
    <p:extLst>
      <p:ext uri="{BB962C8B-B14F-4D97-AF65-F5344CB8AC3E}">
        <p14:creationId xmlns:p14="http://schemas.microsoft.com/office/powerpoint/2010/main" val="394072631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smtClean="0"/>
              <a:t>Click to edit Master title style</a:t>
            </a:r>
            <a:endParaRPr lang="en-US" dirty="0"/>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9338887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740570"/>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smtClean="0"/>
              <a:t>Click icon to add picture</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9955322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912113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9"/>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1" y="273844"/>
            <a:ext cx="5800725" cy="4358879"/>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1D9899E-E8B8-401E-B515-2AA2ACB03BC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4500848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Title &amp; Content">
    <p:spTree>
      <p:nvGrpSpPr>
        <p:cNvPr id="1" name=""/>
        <p:cNvGrpSpPr/>
        <p:nvPr/>
      </p:nvGrpSpPr>
      <p:grpSpPr>
        <a:xfrm>
          <a:off x="0" y="0"/>
          <a:ext cx="0" cy="0"/>
          <a:chOff x="0" y="0"/>
          <a:chExt cx="0" cy="0"/>
        </a:xfrm>
      </p:grpSpPr>
      <p:sp>
        <p:nvSpPr>
          <p:cNvPr id="19" name="Title 1"/>
          <p:cNvSpPr>
            <a:spLocks noGrp="1"/>
          </p:cNvSpPr>
          <p:nvPr>
            <p:ph type="title"/>
          </p:nvPr>
        </p:nvSpPr>
        <p:spPr>
          <a:xfrm>
            <a:off x="410768" y="291339"/>
            <a:ext cx="5988844" cy="527887"/>
          </a:xfrm>
          <a:prstGeom prst="rect">
            <a:avLst/>
          </a:prstGeom>
        </p:spPr>
        <p:txBody>
          <a:bodyPr/>
          <a:lstStyle>
            <a:lvl1pPr>
              <a:defRPr sz="2100" b="0">
                <a:solidFill>
                  <a:schemeClr val="tx1"/>
                </a:solidFill>
                <a:latin typeface="Arial" panose="020B0604020202020204" pitchFamily="34" charset="0"/>
                <a:cs typeface="Arial" panose="020B0604020202020204" pitchFamily="34" charset="0"/>
              </a:defRPr>
            </a:lvl1pPr>
          </a:lstStyle>
          <a:p>
            <a:r>
              <a:rPr lang="en-US" dirty="0" smtClean="0"/>
              <a:t>Click to edit Master title style</a:t>
            </a:r>
            <a:endParaRPr lang="en-US" dirty="0"/>
          </a:p>
        </p:txBody>
      </p:sp>
      <p:sp>
        <p:nvSpPr>
          <p:cNvPr id="20" name="Rectangle 19"/>
          <p:cNvSpPr>
            <a:spLocks noChangeArrowheads="1"/>
          </p:cNvSpPr>
          <p:nvPr userDrawn="1"/>
        </p:nvSpPr>
        <p:spPr bwMode="black">
          <a:xfrm>
            <a:off x="6969782" y="4808754"/>
            <a:ext cx="1371600" cy="197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lstStyle>
            <a:lvl1pPr eaLnBrk="0" hangingPunct="0">
              <a:defRPr sz="2200">
                <a:solidFill>
                  <a:srgbClr val="000000"/>
                </a:solidFill>
                <a:latin typeface="Gill Sans"/>
                <a:ea typeface="ヒラギノ角ゴ ProN W3"/>
                <a:cs typeface="ヒラギノ角ゴ ProN W3"/>
                <a:sym typeface="Gill Sans"/>
              </a:defRPr>
            </a:lvl1pPr>
            <a:lvl2pPr marL="742950" indent="-285750" eaLnBrk="0" hangingPunct="0">
              <a:defRPr sz="2200">
                <a:solidFill>
                  <a:srgbClr val="000000"/>
                </a:solidFill>
                <a:latin typeface="Gill Sans"/>
                <a:ea typeface="ヒラギノ角ゴ ProN W3"/>
                <a:cs typeface="ヒラギノ角ゴ ProN W3"/>
                <a:sym typeface="Gill Sans"/>
              </a:defRPr>
            </a:lvl2pPr>
            <a:lvl3pPr marL="1143000" indent="-228600" eaLnBrk="0" hangingPunct="0">
              <a:defRPr sz="2200">
                <a:solidFill>
                  <a:srgbClr val="000000"/>
                </a:solidFill>
                <a:latin typeface="Gill Sans"/>
                <a:ea typeface="ヒラギノ角ゴ ProN W3"/>
                <a:cs typeface="ヒラギノ角ゴ ProN W3"/>
                <a:sym typeface="Gill Sans"/>
              </a:defRPr>
            </a:lvl3pPr>
            <a:lvl4pPr marL="1600200" indent="-228600" eaLnBrk="0" hangingPunct="0">
              <a:defRPr sz="2200">
                <a:solidFill>
                  <a:srgbClr val="000000"/>
                </a:solidFill>
                <a:latin typeface="Gill Sans"/>
                <a:ea typeface="ヒラギノ角ゴ ProN W3"/>
                <a:cs typeface="ヒラギノ角ゴ ProN W3"/>
                <a:sym typeface="Gill Sans"/>
              </a:defRPr>
            </a:lvl4pPr>
            <a:lvl5pPr marL="2057400" indent="-228600" eaLnBrk="0" hangingPunct="0">
              <a:defRPr sz="2200">
                <a:solidFill>
                  <a:srgbClr val="000000"/>
                </a:solidFill>
                <a:latin typeface="Gill Sans"/>
                <a:ea typeface="ヒラギノ角ゴ ProN W3"/>
                <a:cs typeface="ヒラギノ角ゴ ProN W3"/>
                <a:sym typeface="Gill Sans"/>
              </a:defRPr>
            </a:lvl5pPr>
            <a:lvl6pPr marL="25146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6pPr>
            <a:lvl7pPr marL="29718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7pPr>
            <a:lvl8pPr marL="34290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8pPr>
            <a:lvl9pPr marL="3886200" indent="-228600" algn="ctr" eaLnBrk="0" fontAlgn="base" hangingPunct="0">
              <a:spcBef>
                <a:spcPct val="0"/>
              </a:spcBef>
              <a:spcAft>
                <a:spcPct val="0"/>
              </a:spcAft>
              <a:defRPr sz="2200">
                <a:solidFill>
                  <a:srgbClr val="000000"/>
                </a:solidFill>
                <a:latin typeface="Gill Sans"/>
                <a:ea typeface="ヒラギノ角ゴ ProN W3"/>
                <a:cs typeface="ヒラギノ角ゴ ProN W3"/>
                <a:sym typeface="Gill Sans"/>
              </a:defRPr>
            </a:lvl9pPr>
          </a:lstStyle>
          <a:p>
            <a:pPr algn="r" defTabSz="685800" eaLnBrk="1" fontAlgn="auto" hangingPunct="1">
              <a:spcBef>
                <a:spcPts val="0"/>
              </a:spcBef>
              <a:spcAft>
                <a:spcPts val="0"/>
              </a:spcAft>
              <a:defRPr/>
            </a:pPr>
            <a:r>
              <a:rPr lang="en-US" altLang="en-US" sz="600" dirty="0">
                <a:solidFill>
                  <a:prstClr val="black"/>
                </a:solidFill>
                <a:latin typeface="Arial" panose="020B0604020202020204" pitchFamily="34" charset="0"/>
                <a:cs typeface="Arial" panose="020B0604020202020204" pitchFamily="34" charset="0"/>
              </a:rPr>
              <a:t>© </a:t>
            </a:r>
            <a:r>
              <a:rPr lang="en-US" altLang="en-US" sz="600" dirty="0" smtClean="0">
                <a:solidFill>
                  <a:prstClr val="black"/>
                </a:solidFill>
                <a:latin typeface="Arial" panose="020B0604020202020204" pitchFamily="34" charset="0"/>
                <a:cs typeface="Arial" panose="020B0604020202020204" pitchFamily="34" charset="0"/>
              </a:rPr>
              <a:t>2015 </a:t>
            </a:r>
            <a:r>
              <a:rPr lang="en-US" altLang="en-US" sz="600" dirty="0">
                <a:solidFill>
                  <a:prstClr val="black"/>
                </a:solidFill>
                <a:latin typeface="Arial" panose="020B0604020202020204" pitchFamily="34" charset="0"/>
                <a:cs typeface="Arial" panose="020B0604020202020204" pitchFamily="34" charset="0"/>
              </a:rPr>
              <a:t>IBM Corporation</a:t>
            </a:r>
            <a:endParaRPr lang="en-US" altLang="en-US" sz="1650" dirty="0">
              <a:solidFill>
                <a:prstClr val="black"/>
              </a:solidFill>
              <a:latin typeface="Arial" panose="020B0604020202020204" pitchFamily="34" charset="0"/>
              <a:cs typeface="Arial" panose="020B0604020202020204" pitchFamily="34" charset="0"/>
            </a:endParaRPr>
          </a:p>
        </p:txBody>
      </p:sp>
      <p:sp>
        <p:nvSpPr>
          <p:cNvPr id="21" name="Rectangle 7"/>
          <p:cNvSpPr txBox="1">
            <a:spLocks noChangeArrowheads="1"/>
          </p:cNvSpPr>
          <p:nvPr userDrawn="1"/>
        </p:nvSpPr>
        <p:spPr bwMode="black">
          <a:xfrm>
            <a:off x="8543652" y="4806371"/>
            <a:ext cx="366712" cy="20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69056" tIns="34529" rIns="69056" bIns="34529"/>
          <a:lstStyle>
            <a:lvl1pPr defTabSz="457200" eaLnBrk="0" hangingPunct="0">
              <a:defRPr sz="2200">
                <a:solidFill>
                  <a:srgbClr val="000000"/>
                </a:solidFill>
                <a:latin typeface="Gill Sans" pitchFamily="-84" charset="0"/>
                <a:ea typeface="ヒラギノ角ゴ ProN W3" pitchFamily="-84" charset="-128"/>
                <a:sym typeface="Gill Sans" pitchFamily="-84" charset="0"/>
              </a:defRPr>
            </a:lvl1pPr>
            <a:lvl2pPr marL="742950" indent="-285750" defTabSz="457200" eaLnBrk="0" hangingPunct="0">
              <a:defRPr sz="2200">
                <a:solidFill>
                  <a:srgbClr val="000000"/>
                </a:solidFill>
                <a:latin typeface="Gill Sans" pitchFamily="-84" charset="0"/>
                <a:ea typeface="ヒラギノ角ゴ ProN W3" pitchFamily="-84" charset="-128"/>
                <a:sym typeface="Gill Sans" pitchFamily="-84" charset="0"/>
              </a:defRPr>
            </a:lvl2pPr>
            <a:lvl3pPr marL="1143000" indent="-228600" defTabSz="457200" eaLnBrk="0" hangingPunct="0">
              <a:defRPr sz="2200">
                <a:solidFill>
                  <a:srgbClr val="000000"/>
                </a:solidFill>
                <a:latin typeface="Gill Sans" pitchFamily="-84" charset="0"/>
                <a:ea typeface="ヒラギノ角ゴ ProN W3" pitchFamily="-84" charset="-128"/>
                <a:sym typeface="Gill Sans" pitchFamily="-84" charset="0"/>
              </a:defRPr>
            </a:lvl3pPr>
            <a:lvl4pPr marL="1600200" indent="-228600" defTabSz="457200" eaLnBrk="0" hangingPunct="0">
              <a:defRPr sz="2200">
                <a:solidFill>
                  <a:srgbClr val="000000"/>
                </a:solidFill>
                <a:latin typeface="Gill Sans" pitchFamily="-84" charset="0"/>
                <a:ea typeface="ヒラギノ角ゴ ProN W3" pitchFamily="-84" charset="-128"/>
                <a:sym typeface="Gill Sans" pitchFamily="-84" charset="0"/>
              </a:defRPr>
            </a:lvl4pPr>
            <a:lvl5pPr marL="2057400" indent="-228600" defTabSz="457200" eaLnBrk="0" hangingPunct="0">
              <a:defRPr sz="2200">
                <a:solidFill>
                  <a:srgbClr val="000000"/>
                </a:solidFill>
                <a:latin typeface="Gill Sans" pitchFamily="-84" charset="0"/>
                <a:ea typeface="ヒラギノ角ゴ ProN W3" pitchFamily="-84" charset="-128"/>
                <a:sym typeface="Gill Sans" pitchFamily="-84" charset="0"/>
              </a:defRPr>
            </a:lvl5pPr>
            <a:lvl6pPr marL="25146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6pPr>
            <a:lvl7pPr marL="29718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7pPr>
            <a:lvl8pPr marL="34290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8pPr>
            <a:lvl9pPr marL="3886200" indent="-228600" algn="ctr" defTabSz="457200" eaLnBrk="0" fontAlgn="base" hangingPunct="0">
              <a:spcBef>
                <a:spcPct val="0"/>
              </a:spcBef>
              <a:spcAft>
                <a:spcPct val="0"/>
              </a:spcAft>
              <a:defRPr sz="2200">
                <a:solidFill>
                  <a:srgbClr val="000000"/>
                </a:solidFill>
                <a:latin typeface="Gill Sans" pitchFamily="-84" charset="0"/>
                <a:ea typeface="ヒラギノ角ゴ ProN W3" pitchFamily="-84" charset="-128"/>
                <a:sym typeface="Gill Sans" pitchFamily="-84" charset="0"/>
              </a:defRPr>
            </a:lvl9pPr>
          </a:lstStyle>
          <a:p>
            <a:pPr eaLnBrk="1" fontAlgn="auto" hangingPunct="1">
              <a:spcBef>
                <a:spcPts val="0"/>
              </a:spcBef>
              <a:spcAft>
                <a:spcPts val="0"/>
              </a:spcAft>
            </a:pPr>
            <a:fld id="{524E6D1E-A310-4DC6-B4E1-6B5AE7710D7A}" type="slidenum">
              <a:rPr lang="en-US" altLang="en-US" sz="600">
                <a:solidFill>
                  <a:prstClr val="black"/>
                </a:solidFill>
                <a:latin typeface="Arial" panose="020B0604020202020204" pitchFamily="34" charset="0"/>
                <a:ea typeface="HelvNeue Light for IBM" panose="020B0403020202020204" pitchFamily="34" charset="0"/>
                <a:cs typeface="Arial" panose="020B0604020202020204" pitchFamily="34" charset="0"/>
              </a:rPr>
              <a:pPr eaLnBrk="1" fontAlgn="auto" hangingPunct="1">
                <a:spcBef>
                  <a:spcPts val="0"/>
                </a:spcBef>
                <a:spcAft>
                  <a:spcPts val="0"/>
                </a:spcAft>
              </a:pPr>
              <a:t>‹#›</a:t>
            </a:fld>
            <a:endParaRPr lang="en-US" altLang="en-US" sz="600" dirty="0">
              <a:solidFill>
                <a:prstClr val="black"/>
              </a:solidFill>
              <a:latin typeface="Arial" panose="020B0604020202020204" pitchFamily="34" charset="0"/>
              <a:ea typeface="HelvNeue Light for IBM" panose="020B0403020202020204" pitchFamily="34" charset="0"/>
              <a:cs typeface="Arial" panose="020B0604020202020204" pitchFamily="34" charset="0"/>
            </a:endParaRPr>
          </a:p>
        </p:txBody>
      </p:sp>
      <p:sp>
        <p:nvSpPr>
          <p:cNvPr id="8" name="Content Placeholder 2"/>
          <p:cNvSpPr>
            <a:spLocks noGrp="1"/>
          </p:cNvSpPr>
          <p:nvPr>
            <p:ph idx="10"/>
          </p:nvPr>
        </p:nvSpPr>
        <p:spPr>
          <a:xfrm>
            <a:off x="410768" y="1097373"/>
            <a:ext cx="8302411" cy="3235038"/>
          </a:xfrm>
          <a:prstGeom prst="rect">
            <a:avLst/>
          </a:prstGeom>
        </p:spPr>
        <p:txBody>
          <a:bodyPr/>
          <a:lstStyle>
            <a:lvl1pPr marL="171450" indent="-171450">
              <a:lnSpc>
                <a:spcPct val="100000"/>
              </a:lnSpc>
              <a:spcBef>
                <a:spcPts val="0"/>
              </a:spcBef>
              <a:spcAft>
                <a:spcPts val="450"/>
              </a:spcAft>
              <a:buClr>
                <a:schemeClr val="accent2"/>
              </a:buClr>
              <a:buSzPct val="85000"/>
              <a:buFont typeface="Arial" panose="020B0604020202020204" pitchFamily="34" charset="0"/>
              <a:buChar char="•"/>
              <a:tabLst>
                <a:tab pos="428625" algn="l"/>
              </a:tabLst>
              <a:defRPr sz="1200">
                <a:solidFill>
                  <a:schemeClr val="tx1"/>
                </a:solidFill>
                <a:latin typeface="Arial" panose="020B0604020202020204" pitchFamily="34" charset="0"/>
                <a:cs typeface="Arial" panose="020B0604020202020204" pitchFamily="34" charset="0"/>
              </a:defRPr>
            </a:lvl1pPr>
            <a:lvl2pPr marL="342900" indent="-171450">
              <a:lnSpc>
                <a:spcPct val="100000"/>
              </a:lnSpc>
              <a:spcBef>
                <a:spcPts val="0"/>
              </a:spcBef>
              <a:spcAft>
                <a:spcPts val="375"/>
              </a:spcAft>
              <a:buClr>
                <a:schemeClr val="accent2"/>
              </a:buClr>
              <a:buSzPct val="85000"/>
              <a:buFont typeface="Arial" panose="020B0604020202020204" pitchFamily="34" charset="0"/>
              <a:buChar char="•"/>
              <a:defRPr sz="1050">
                <a:solidFill>
                  <a:schemeClr val="tx1"/>
                </a:solidFill>
                <a:latin typeface="Arial" panose="020B0604020202020204" pitchFamily="34" charset="0"/>
                <a:cs typeface="Arial" panose="020B0604020202020204" pitchFamily="34" charset="0"/>
              </a:defRPr>
            </a:lvl2pPr>
            <a:lvl3pPr marL="685800" indent="-171450">
              <a:lnSpc>
                <a:spcPct val="100000"/>
              </a:lnSpc>
              <a:spcBef>
                <a:spcPts val="0"/>
              </a:spcBef>
              <a:spcAft>
                <a:spcPts val="375"/>
              </a:spcAft>
              <a:buClr>
                <a:schemeClr val="accent2"/>
              </a:buClr>
              <a:buSzPct val="85000"/>
              <a:buFont typeface="Arial" panose="020B0604020202020204" pitchFamily="34" charset="0"/>
              <a:buChar char="–"/>
              <a:defRPr sz="1050">
                <a:solidFill>
                  <a:schemeClr val="tx1"/>
                </a:solidFill>
                <a:latin typeface="Arial" panose="020B0604020202020204" pitchFamily="34" charset="0"/>
                <a:cs typeface="Arial" panose="020B0604020202020204" pitchFamily="34" charset="0"/>
              </a:defRPr>
            </a:lvl3pPr>
            <a:lvl4pPr marL="1200150" indent="-171450">
              <a:buSzPct val="75000"/>
              <a:buFont typeface="Wingdings" panose="05000000000000000000" pitchFamily="2" charset="2"/>
              <a:buChar char="§"/>
              <a:defRPr sz="900">
                <a:solidFill>
                  <a:schemeClr val="tx1"/>
                </a:solidFill>
                <a:latin typeface="Arial" panose="020B0604020202020204" pitchFamily="34" charset="0"/>
                <a:cs typeface="Arial" panose="020B0604020202020204" pitchFamily="34" charset="0"/>
              </a:defRPr>
            </a:lvl4pPr>
            <a:lvl5pPr marL="1543050" indent="-171450">
              <a:buSzPct val="75000"/>
              <a:buFont typeface="Wingdings" panose="05000000000000000000" pitchFamily="2" charset="2"/>
              <a:buChar char="§"/>
              <a:defRPr sz="900">
                <a:solidFill>
                  <a:schemeClr val="tx1"/>
                </a:solidFill>
                <a:latin typeface="Arial" panose="020B0604020202020204" pitchFamily="34" charset="0"/>
                <a:cs typeface="Arial" panose="020B060402020202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Tree>
    <p:extLst>
      <p:ext uri="{BB962C8B-B14F-4D97-AF65-F5344CB8AC3E}">
        <p14:creationId xmlns:p14="http://schemas.microsoft.com/office/powerpoint/2010/main" val="1928035738"/>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sp>
        <p:nvSpPr>
          <p:cNvPr id="3" name="内容占位符 2"/>
          <p:cNvSpPr>
            <a:spLocks noGrp="1"/>
          </p:cNvSpPr>
          <p:nvPr>
            <p:ph sz="quarter" idx="10" hasCustomPrompt="1"/>
          </p:nvPr>
        </p:nvSpPr>
        <p:spPr>
          <a:xfrm>
            <a:off x="699700" y="664781"/>
            <a:ext cx="8005653" cy="473099"/>
          </a:xfrm>
          <a:prstGeom prst="rect">
            <a:avLst/>
          </a:prstGeom>
        </p:spPr>
        <p:txBody>
          <a:bodyPr/>
          <a:lstStyle>
            <a:lvl1pPr marL="0" indent="0">
              <a:lnSpc>
                <a:spcPct val="100000"/>
              </a:lnSpc>
              <a:buNone/>
              <a:defRPr sz="1500" baseline="0">
                <a:solidFill>
                  <a:schemeClr val="tx1"/>
                </a:solidFill>
                <a:latin typeface="微软雅黑" panose="020B0503020204020204" pitchFamily="34" charset="-122"/>
                <a:ea typeface="微软雅黑" panose="020B0503020204020204" pitchFamily="34" charset="-122"/>
              </a:defRPr>
            </a:lvl1pPr>
          </a:lstStyle>
          <a:p>
            <a:pPr lvl="0"/>
            <a:r>
              <a:rPr lang="zh-CN" altLang="en-US" dirty="0" smtClean="0"/>
              <a:t>分层标题：中文  微软雅黑  </a:t>
            </a:r>
            <a:r>
              <a:rPr lang="en-US" altLang="zh-CN" dirty="0" smtClean="0"/>
              <a:t>size</a:t>
            </a:r>
            <a:r>
              <a:rPr lang="zh-CN" altLang="en-US" dirty="0" smtClean="0"/>
              <a:t>：</a:t>
            </a:r>
            <a:r>
              <a:rPr lang="en-US" altLang="zh-CN" dirty="0" smtClean="0"/>
              <a:t>24 ;  </a:t>
            </a:r>
            <a:r>
              <a:rPr lang="zh-CN" altLang="en-US" dirty="0" smtClean="0"/>
              <a:t>英文  </a:t>
            </a:r>
            <a:r>
              <a:rPr lang="en-US" altLang="zh-CN" dirty="0" smtClean="0"/>
              <a:t>Arial  size</a:t>
            </a:r>
            <a:r>
              <a:rPr lang="zh-CN" altLang="en-US" dirty="0" smtClean="0"/>
              <a:t>：</a:t>
            </a:r>
            <a:r>
              <a:rPr lang="en-US" altLang="zh-CN" dirty="0" smtClean="0"/>
              <a:t>24</a:t>
            </a:r>
            <a:endParaRPr lang="zh-CN" altLang="en-US" dirty="0"/>
          </a:p>
        </p:txBody>
      </p:sp>
      <p:sp>
        <p:nvSpPr>
          <p:cNvPr id="5" name="内容占位符 4"/>
          <p:cNvSpPr>
            <a:spLocks noGrp="1"/>
          </p:cNvSpPr>
          <p:nvPr>
            <p:ph sz="quarter" idx="11" hasCustomPrompt="1"/>
          </p:nvPr>
        </p:nvSpPr>
        <p:spPr>
          <a:xfrm>
            <a:off x="702471" y="1217522"/>
            <a:ext cx="8038891" cy="3268266"/>
          </a:xfrm>
          <a:prstGeom prst="rect">
            <a:avLst/>
          </a:prstGeom>
        </p:spPr>
        <p:txBody>
          <a:bodyPr/>
          <a:lstStyle>
            <a:lvl1pPr marL="0" indent="0">
              <a:buNone/>
              <a:defRPr sz="1125" baseline="0">
                <a:solidFill>
                  <a:schemeClr val="tx1"/>
                </a:solidFill>
                <a:latin typeface="微软雅黑" panose="020B0503020204020204" pitchFamily="34" charset="-122"/>
                <a:ea typeface="微软雅黑" panose="020B0503020204020204" pitchFamily="34" charset="-122"/>
              </a:defRPr>
            </a:lvl1pPr>
          </a:lstStyle>
          <a:p>
            <a:pPr lvl="0"/>
            <a:r>
              <a:rPr lang="zh-CN" altLang="en-US" dirty="0" smtClean="0"/>
              <a:t>正文：中文  微软雅黑  </a:t>
            </a:r>
            <a:r>
              <a:rPr lang="en-US" altLang="zh-CN" dirty="0" smtClean="0"/>
              <a:t>size</a:t>
            </a:r>
            <a:r>
              <a:rPr lang="zh-CN" altLang="en-US" dirty="0" smtClean="0"/>
              <a:t>：</a:t>
            </a:r>
            <a:r>
              <a:rPr lang="en-US" altLang="zh-CN" dirty="0" smtClean="0"/>
              <a:t>18 ;</a:t>
            </a:r>
            <a:r>
              <a:rPr lang="zh-CN" altLang="en-US" dirty="0" smtClean="0"/>
              <a:t>英文  </a:t>
            </a:r>
            <a:r>
              <a:rPr lang="en-US" altLang="zh-CN" dirty="0" smtClean="0"/>
              <a:t>Arial      size</a:t>
            </a:r>
            <a:r>
              <a:rPr lang="zh-CN" altLang="en-US" dirty="0" smtClean="0"/>
              <a:t>：</a:t>
            </a:r>
            <a:r>
              <a:rPr lang="en-US" altLang="zh-CN" dirty="0" smtClean="0"/>
              <a:t>18 </a:t>
            </a:r>
            <a:endParaRPr lang="zh-CN" altLang="en-US" dirty="0"/>
          </a:p>
        </p:txBody>
      </p:sp>
    </p:spTree>
    <p:extLst>
      <p:ext uri="{BB962C8B-B14F-4D97-AF65-F5344CB8AC3E}">
        <p14:creationId xmlns:p14="http://schemas.microsoft.com/office/powerpoint/2010/main" val="407888630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pic>
        <p:nvPicPr>
          <p:cNvPr id="14" name="Picture 13" descr="SysTechU_All_Arrows_PPT.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367409" y="1587442"/>
            <a:ext cx="5561316" cy="1787567"/>
          </a:xfrm>
          <a:prstGeom prst="rect">
            <a:avLst/>
          </a:prstGeom>
        </p:spPr>
      </p:pic>
      <p:sp>
        <p:nvSpPr>
          <p:cNvPr id="2" name="Title 1"/>
          <p:cNvSpPr>
            <a:spLocks noGrp="1"/>
          </p:cNvSpPr>
          <p:nvPr>
            <p:ph type="ctrTitle" hasCustomPrompt="1"/>
          </p:nvPr>
        </p:nvSpPr>
        <p:spPr>
          <a:xfrm>
            <a:off x="265827" y="528338"/>
            <a:ext cx="8662898" cy="583538"/>
          </a:xfrm>
          <a:ln>
            <a:noFill/>
          </a:ln>
        </p:spPr>
        <p:txBody>
          <a:bodyPr anchor="b" anchorCtr="0">
            <a:normAutofit/>
          </a:bodyPr>
          <a:lstStyle>
            <a:lvl1pPr>
              <a:defRPr sz="1575">
                <a:solidFill>
                  <a:srgbClr val="801C7D"/>
                </a:solidFill>
              </a:defRPr>
            </a:lvl1pPr>
          </a:lstStyle>
          <a:p>
            <a:r>
              <a:rPr lang="en-US" dirty="0"/>
              <a:t>Presentation title</a:t>
            </a:r>
          </a:p>
        </p:txBody>
      </p:sp>
      <p:sp>
        <p:nvSpPr>
          <p:cNvPr id="11" name="Rectangle 7"/>
          <p:cNvSpPr>
            <a:spLocks noChangeArrowheads="1"/>
          </p:cNvSpPr>
          <p:nvPr userDrawn="1"/>
        </p:nvSpPr>
        <p:spPr bwMode="gray">
          <a:xfrm>
            <a:off x="360818" y="4846321"/>
            <a:ext cx="8456414" cy="1666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30938" tIns="15465" rIns="30938" bIns="15465"/>
          <a:lstStyle/>
          <a:p>
            <a:pPr defTabSz="460772" eaLnBrk="0" fontAlgn="auto" hangingPunct="0">
              <a:spcBef>
                <a:spcPts val="0"/>
              </a:spcBef>
              <a:spcAft>
                <a:spcPts val="0"/>
              </a:spcAft>
              <a:defRPr/>
            </a:pPr>
            <a:r>
              <a:rPr lang="en-US" altLang="en-US" sz="525" dirty="0">
                <a:solidFill>
                  <a:prstClr val="black"/>
                </a:solidFill>
                <a:latin typeface="Calibri" panose="020F0502020204030204"/>
                <a:ea typeface="+mn-ea"/>
              </a:rPr>
              <a:t>© Copyright IBM Corporation 2016. </a:t>
            </a:r>
            <a:r>
              <a:rPr lang="en-US" sz="525" dirty="0">
                <a:solidFill>
                  <a:prstClr val="black"/>
                </a:solidFill>
                <a:latin typeface="Arial" charset="0"/>
                <a:ea typeface="ＭＳ Ｐゴシック" charset="0"/>
                <a:cs typeface="Arial" charset="0"/>
              </a:rPr>
              <a:t>Technical University/Symposia materials may not be reproduced in whole or in part without the prior written permission of IBM.</a:t>
            </a:r>
            <a:endParaRPr lang="en-US" altLang="en-US" sz="525" dirty="0">
              <a:solidFill>
                <a:prstClr val="black"/>
              </a:solidFill>
              <a:latin typeface="Calibri" panose="020F0502020204030204"/>
              <a:ea typeface="+mn-ea"/>
            </a:endParaRPr>
          </a:p>
        </p:txBody>
      </p:sp>
      <p:pic>
        <p:nvPicPr>
          <p:cNvPr id="9" name="Picture 10"/>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8286585" y="172454"/>
            <a:ext cx="642140" cy="199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630034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783771" y="1127556"/>
            <a:ext cx="7454538" cy="3673045"/>
          </a:xfrm>
        </p:spPr>
        <p:txBody>
          <a:bodyPr/>
          <a:lstStyle>
            <a:lvl1pPr>
              <a:lnSpc>
                <a:spcPct val="100000"/>
              </a:lnSpc>
              <a:defRPr sz="1800"/>
            </a:lvl1pPr>
            <a:lvl2pPr>
              <a:lnSpc>
                <a:spcPct val="100000"/>
              </a:lnSpc>
              <a:defRPr sz="1500"/>
            </a:lvl2pPr>
            <a:lvl3pPr>
              <a:lnSpc>
                <a:spcPct val="100000"/>
              </a:lnSpc>
              <a:defRPr sz="1350"/>
            </a:lvl3pPr>
            <a:lvl4pPr>
              <a:lnSpc>
                <a:spcPct val="100000"/>
              </a:lnSpc>
              <a:defRPr sz="1200"/>
            </a:lvl4pPr>
            <a:lvl5pPr>
              <a:lnSpc>
                <a:spcPct val="100000"/>
              </a:lnSpc>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0" hasCustomPrompt="1"/>
          </p:nvPr>
        </p:nvSpPr>
        <p:spPr>
          <a:xfrm>
            <a:off x="295275" y="329378"/>
            <a:ext cx="8425644" cy="4385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2250" smtClean="0">
                <a:latin typeface="Lubalin for IBM Demi" panose="02060703020205020404" pitchFamily="18" charset="0"/>
              </a:defRPr>
            </a:lvl1pPr>
            <a:lvl2pPr>
              <a:defRPr lang="en-US" smtClean="0">
                <a:latin typeface="Calibri" panose="020F0502020204030204" pitchFamily="34" charset="0"/>
              </a:defRPr>
            </a:lvl2pPr>
            <a:lvl3pPr>
              <a:defRPr lang="en-US" smtClean="0">
                <a:latin typeface="Calibri" panose="020F0502020204030204" pitchFamily="34" charset="0"/>
              </a:defRPr>
            </a:lvl3pPr>
            <a:lvl4pPr>
              <a:defRPr lang="en-US" smtClean="0">
                <a:latin typeface="Calibri" panose="020F0502020204030204" pitchFamily="34" charset="0"/>
              </a:defRPr>
            </a:lvl4pPr>
            <a:lvl5pPr>
              <a:defRPr lang="en-US">
                <a:latin typeface="Calibri" panose="020F0502020204030204" pitchFamily="34" charset="0"/>
              </a:defRPr>
            </a:lvl5pPr>
          </a:lstStyle>
          <a:p>
            <a:pPr lvl="0" eaLnBrk="1" hangingPunct="1">
              <a:lnSpc>
                <a:spcPct val="100000"/>
              </a:lnSpc>
              <a:spcBef>
                <a:spcPct val="0"/>
              </a:spcBef>
              <a:buFontTx/>
            </a:pPr>
            <a:r>
              <a:rPr lang="en-US" dirty="0"/>
              <a:t>Click to edit title</a:t>
            </a:r>
          </a:p>
        </p:txBody>
      </p:sp>
      <p:sp>
        <p:nvSpPr>
          <p:cNvPr id="10" name="Text Placeholder 8"/>
          <p:cNvSpPr>
            <a:spLocks noGrp="1"/>
          </p:cNvSpPr>
          <p:nvPr>
            <p:ph type="body" sz="quarter" idx="12" hasCustomPrompt="1"/>
          </p:nvPr>
        </p:nvSpPr>
        <p:spPr>
          <a:xfrm>
            <a:off x="295275" y="706318"/>
            <a:ext cx="8425644" cy="3000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1350" dirty="0" smtClean="0">
                <a:latin typeface="Lubalin for IBM Book" panose="02060502020205020404" pitchFamily="18" charset="0"/>
              </a:defRPr>
            </a:lvl1pPr>
          </a:lstStyle>
          <a:p>
            <a:pPr lvl="0" eaLnBrk="1" hangingPunct="1">
              <a:lnSpc>
                <a:spcPct val="100000"/>
              </a:lnSpc>
              <a:spcBef>
                <a:spcPct val="0"/>
              </a:spcBef>
              <a:buFontTx/>
            </a:pPr>
            <a:r>
              <a:rPr lang="en-US" dirty="0"/>
              <a:t>Click to edit subtitle</a:t>
            </a:r>
          </a:p>
        </p:txBody>
      </p:sp>
    </p:spTree>
    <p:extLst>
      <p:ext uri="{BB962C8B-B14F-4D97-AF65-F5344CB8AC3E}">
        <p14:creationId xmlns:p14="http://schemas.microsoft.com/office/powerpoint/2010/main" val="242884368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
        <p:nvSpPr>
          <p:cNvPr id="8" name="Text Placeholder 8"/>
          <p:cNvSpPr>
            <a:spLocks noGrp="1"/>
          </p:cNvSpPr>
          <p:nvPr>
            <p:ph type="body" sz="quarter" idx="13" hasCustomPrompt="1"/>
          </p:nvPr>
        </p:nvSpPr>
        <p:spPr>
          <a:xfrm>
            <a:off x="295275" y="329378"/>
            <a:ext cx="8425644" cy="4385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2250" smtClean="0">
                <a:latin typeface="Lubalin for IBM Demi" panose="02060703020205020404" pitchFamily="18" charset="0"/>
              </a:defRPr>
            </a:lvl1pPr>
            <a:lvl2pPr>
              <a:defRPr lang="en-US" smtClean="0">
                <a:latin typeface="Calibri" panose="020F0502020204030204" pitchFamily="34" charset="0"/>
              </a:defRPr>
            </a:lvl2pPr>
            <a:lvl3pPr>
              <a:defRPr lang="en-US" smtClean="0">
                <a:latin typeface="Calibri" panose="020F0502020204030204" pitchFamily="34" charset="0"/>
              </a:defRPr>
            </a:lvl3pPr>
            <a:lvl4pPr>
              <a:defRPr lang="en-US" smtClean="0">
                <a:latin typeface="Calibri" panose="020F0502020204030204" pitchFamily="34" charset="0"/>
              </a:defRPr>
            </a:lvl4pPr>
            <a:lvl5pPr>
              <a:defRPr lang="en-US">
                <a:latin typeface="Calibri" panose="020F0502020204030204" pitchFamily="34" charset="0"/>
              </a:defRPr>
            </a:lvl5pPr>
          </a:lstStyle>
          <a:p>
            <a:pPr lvl="0" eaLnBrk="1" hangingPunct="1">
              <a:lnSpc>
                <a:spcPct val="100000"/>
              </a:lnSpc>
              <a:spcBef>
                <a:spcPct val="0"/>
              </a:spcBef>
              <a:buFontTx/>
            </a:pPr>
            <a:r>
              <a:rPr lang="en-US" dirty="0"/>
              <a:t>Click to edit title</a:t>
            </a:r>
          </a:p>
        </p:txBody>
      </p:sp>
      <p:sp>
        <p:nvSpPr>
          <p:cNvPr id="9" name="Text Placeholder 8"/>
          <p:cNvSpPr>
            <a:spLocks noGrp="1"/>
          </p:cNvSpPr>
          <p:nvPr>
            <p:ph type="body" sz="quarter" idx="14" hasCustomPrompt="1"/>
          </p:nvPr>
        </p:nvSpPr>
        <p:spPr>
          <a:xfrm>
            <a:off x="295275" y="706318"/>
            <a:ext cx="8425644" cy="3000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1350" dirty="0" smtClean="0">
                <a:latin typeface="Lubalin for IBM Book" panose="02060502020205020404" pitchFamily="18" charset="0"/>
              </a:defRPr>
            </a:lvl1pPr>
          </a:lstStyle>
          <a:p>
            <a:pPr lvl="0" eaLnBrk="1" hangingPunct="1">
              <a:lnSpc>
                <a:spcPct val="100000"/>
              </a:lnSpc>
              <a:spcBef>
                <a:spcPct val="0"/>
              </a:spcBef>
              <a:buFontTx/>
            </a:pPr>
            <a:r>
              <a:rPr lang="en-US" dirty="0"/>
              <a:t>Click to edit subtitle</a:t>
            </a:r>
          </a:p>
        </p:txBody>
      </p:sp>
      <p:sp>
        <p:nvSpPr>
          <p:cNvPr id="10" name="Content Placeholder 2"/>
          <p:cNvSpPr>
            <a:spLocks noGrp="1"/>
          </p:cNvSpPr>
          <p:nvPr>
            <p:ph idx="1"/>
          </p:nvPr>
        </p:nvSpPr>
        <p:spPr>
          <a:xfrm>
            <a:off x="783772" y="1127556"/>
            <a:ext cx="3509555" cy="367304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5"/>
          </p:nvPr>
        </p:nvSpPr>
        <p:spPr>
          <a:xfrm>
            <a:off x="4722869" y="1127556"/>
            <a:ext cx="3532858" cy="367304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4595441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14" name="Text Placeholder 8"/>
          <p:cNvSpPr>
            <a:spLocks noGrp="1"/>
          </p:cNvSpPr>
          <p:nvPr>
            <p:ph type="body" sz="quarter" idx="10" hasCustomPrompt="1"/>
          </p:nvPr>
        </p:nvSpPr>
        <p:spPr>
          <a:xfrm>
            <a:off x="295275" y="329378"/>
            <a:ext cx="8425644" cy="4385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2250" smtClean="0">
                <a:latin typeface="Lubalin for IBM Demi" panose="02060703020205020404" pitchFamily="18" charset="0"/>
              </a:defRPr>
            </a:lvl1pPr>
            <a:lvl2pPr>
              <a:defRPr lang="en-US" smtClean="0">
                <a:latin typeface="Calibri" panose="020F0502020204030204" pitchFamily="34" charset="0"/>
              </a:defRPr>
            </a:lvl2pPr>
            <a:lvl3pPr>
              <a:defRPr lang="en-US" smtClean="0">
                <a:latin typeface="Calibri" panose="020F0502020204030204" pitchFamily="34" charset="0"/>
              </a:defRPr>
            </a:lvl3pPr>
            <a:lvl4pPr>
              <a:defRPr lang="en-US" smtClean="0">
                <a:latin typeface="Calibri" panose="020F0502020204030204" pitchFamily="34" charset="0"/>
              </a:defRPr>
            </a:lvl4pPr>
            <a:lvl5pPr>
              <a:defRPr lang="en-US">
                <a:latin typeface="Calibri" panose="020F0502020204030204" pitchFamily="34" charset="0"/>
              </a:defRPr>
            </a:lvl5pPr>
          </a:lstStyle>
          <a:p>
            <a:pPr lvl="0" eaLnBrk="1" hangingPunct="1">
              <a:lnSpc>
                <a:spcPct val="100000"/>
              </a:lnSpc>
              <a:spcBef>
                <a:spcPct val="0"/>
              </a:spcBef>
              <a:buFontTx/>
            </a:pPr>
            <a:r>
              <a:rPr lang="en-US" dirty="0"/>
              <a:t>Click to edit title</a:t>
            </a:r>
          </a:p>
        </p:txBody>
      </p:sp>
      <p:sp>
        <p:nvSpPr>
          <p:cNvPr id="15" name="Text Placeholder 8"/>
          <p:cNvSpPr>
            <a:spLocks noGrp="1"/>
          </p:cNvSpPr>
          <p:nvPr>
            <p:ph type="body" sz="quarter" idx="12" hasCustomPrompt="1"/>
          </p:nvPr>
        </p:nvSpPr>
        <p:spPr>
          <a:xfrm>
            <a:off x="295275" y="706318"/>
            <a:ext cx="8425644" cy="3000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1350" dirty="0" smtClean="0">
                <a:latin typeface="Lubalin for IBM Book" panose="02060502020205020404" pitchFamily="18" charset="0"/>
              </a:defRPr>
            </a:lvl1pPr>
          </a:lstStyle>
          <a:p>
            <a:pPr lvl="0" eaLnBrk="1" hangingPunct="1">
              <a:lnSpc>
                <a:spcPct val="100000"/>
              </a:lnSpc>
              <a:spcBef>
                <a:spcPct val="0"/>
              </a:spcBef>
              <a:buFontTx/>
            </a:pPr>
            <a:r>
              <a:rPr lang="en-US" dirty="0"/>
              <a:t>Click to edit subtitle</a:t>
            </a:r>
          </a:p>
        </p:txBody>
      </p:sp>
    </p:spTree>
    <p:extLst>
      <p:ext uri="{BB962C8B-B14F-4D97-AF65-F5344CB8AC3E}">
        <p14:creationId xmlns:p14="http://schemas.microsoft.com/office/powerpoint/2010/main" val="16983306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1_Comparison">
    <p:spTree>
      <p:nvGrpSpPr>
        <p:cNvPr id="1" name=""/>
        <p:cNvGrpSpPr/>
        <p:nvPr/>
      </p:nvGrpSpPr>
      <p:grpSpPr>
        <a:xfrm>
          <a:off x="0" y="0"/>
          <a:ext cx="0" cy="0"/>
          <a:chOff x="0" y="0"/>
          <a:chExt cx="0" cy="0"/>
        </a:xfrm>
      </p:grpSpPr>
      <p:sp>
        <p:nvSpPr>
          <p:cNvPr id="5" name="Text Placeholder 4"/>
          <p:cNvSpPr>
            <a:spLocks noGrp="1"/>
          </p:cNvSpPr>
          <p:nvPr>
            <p:ph type="body" sz="quarter" idx="3"/>
          </p:nvPr>
        </p:nvSpPr>
        <p:spPr>
          <a:xfrm>
            <a:off x="4535622" y="894148"/>
            <a:ext cx="4354584" cy="434750"/>
          </a:xfrm>
        </p:spPr>
        <p:txBody>
          <a:bodyPr anchor="b">
            <a:noAutofit/>
          </a:bodyPr>
          <a:lstStyle>
            <a:lvl1pPr marL="0" indent="0">
              <a:buNone/>
              <a:defRPr sz="2400" b="1" i="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535622" y="1328898"/>
            <a:ext cx="4354584" cy="2934682"/>
          </a:xfrm>
        </p:spPr>
        <p:txBody>
          <a:bodyPr/>
          <a:lstStyle>
            <a:lvl1pPr>
              <a:buClrTx/>
              <a:defRPr sz="2400"/>
            </a:lvl1pPr>
            <a:lvl2pPr>
              <a:buClrTx/>
              <a:defRPr sz="2200"/>
            </a:lvl2pPr>
            <a:lvl3pPr>
              <a:buClrTx/>
              <a:defRPr sz="2200"/>
            </a:lvl3pPr>
            <a:lvl4pPr>
              <a:buClrTx/>
              <a:defRPr sz="2000"/>
            </a:lvl4pPr>
            <a:lvl5pPr>
              <a:buClrTx/>
              <a:defRPr sz="20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8" name="Text Placeholder 4"/>
          <p:cNvSpPr>
            <a:spLocks noGrp="1"/>
          </p:cNvSpPr>
          <p:nvPr>
            <p:ph type="body" sz="quarter" idx="10"/>
          </p:nvPr>
        </p:nvSpPr>
        <p:spPr>
          <a:xfrm>
            <a:off x="140047" y="894148"/>
            <a:ext cx="4371899" cy="434750"/>
          </a:xfrm>
        </p:spPr>
        <p:txBody>
          <a:bodyPr anchor="b">
            <a:noAutofit/>
          </a:bodyPr>
          <a:lstStyle>
            <a:lvl1pPr marL="0" indent="0">
              <a:buNone/>
              <a:defRPr sz="2400" b="1" i="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9" name="Content Placeholder 5"/>
          <p:cNvSpPr>
            <a:spLocks noGrp="1"/>
          </p:cNvSpPr>
          <p:nvPr>
            <p:ph sz="quarter" idx="11"/>
          </p:nvPr>
        </p:nvSpPr>
        <p:spPr>
          <a:xfrm>
            <a:off x="140047" y="1328898"/>
            <a:ext cx="4371899" cy="2934682"/>
          </a:xfrm>
        </p:spPr>
        <p:txBody>
          <a:bodyPr/>
          <a:lstStyle>
            <a:lvl1pPr>
              <a:buClrTx/>
              <a:defRPr sz="2400"/>
            </a:lvl1pPr>
            <a:lvl2pPr>
              <a:buClrTx/>
              <a:defRPr sz="2200"/>
            </a:lvl2pPr>
            <a:lvl3pPr>
              <a:buClrTx/>
              <a:defRPr sz="2200"/>
            </a:lvl3pPr>
            <a:lvl4pPr>
              <a:buClrTx/>
              <a:defRPr sz="2000"/>
            </a:lvl4pPr>
            <a:lvl5pPr>
              <a:buClrTx/>
              <a:defRPr sz="20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Title 1"/>
          <p:cNvSpPr>
            <a:spLocks noGrp="1"/>
          </p:cNvSpPr>
          <p:nvPr>
            <p:ph type="title"/>
          </p:nvPr>
        </p:nvSpPr>
        <p:spPr>
          <a:xfrm>
            <a:off x="140047" y="177546"/>
            <a:ext cx="8750158" cy="607751"/>
          </a:xfrm>
        </p:spPr>
        <p:txBody>
          <a:bodyPr/>
          <a:lstStyle>
            <a:lvl1pPr>
              <a:defRPr>
                <a:solidFill>
                  <a:srgbClr val="2B8D93"/>
                </a:solidFill>
              </a:defRPr>
            </a:lvl1pPr>
          </a:lstStyle>
          <a:p>
            <a:r>
              <a:rPr lang="en-US" smtClean="0"/>
              <a:t>Click to edit Master title style</a:t>
            </a:r>
            <a:endParaRPr lang="en-US" dirty="0"/>
          </a:p>
        </p:txBody>
      </p:sp>
      <p:sp>
        <p:nvSpPr>
          <p:cNvPr id="7" name="Slide Number Placeholder 10"/>
          <p:cNvSpPr>
            <a:spLocks noGrp="1"/>
          </p:cNvSpPr>
          <p:nvPr>
            <p:ph type="sldNum" sz="quarter" idx="12"/>
          </p:nvPr>
        </p:nvSpPr>
        <p:spPr/>
        <p:txBody>
          <a:bodyPr/>
          <a:lstStyle>
            <a:lvl1pPr>
              <a:defRPr/>
            </a:lvl1pPr>
          </a:lstStyle>
          <a:p>
            <a:fld id="{6627ECE8-74E6-4C54-A31A-5A7DE4D532C0}" type="slidenum">
              <a:rPr lang="en-US" altLang="en-US"/>
              <a:pPr/>
              <a:t>‹#›</a:t>
            </a:fld>
            <a:endParaRPr lang="en-US" altLang="en-US"/>
          </a:p>
        </p:txBody>
      </p:sp>
    </p:spTree>
    <p:extLst>
      <p:ext uri="{BB962C8B-B14F-4D97-AF65-F5344CB8AC3E}">
        <p14:creationId xmlns:p14="http://schemas.microsoft.com/office/powerpoint/2010/main" val="24328122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14" name="Text Placeholder 8"/>
          <p:cNvSpPr>
            <a:spLocks noGrp="1"/>
          </p:cNvSpPr>
          <p:nvPr>
            <p:ph type="body" sz="quarter" idx="10" hasCustomPrompt="1"/>
          </p:nvPr>
        </p:nvSpPr>
        <p:spPr>
          <a:xfrm>
            <a:off x="295275" y="329378"/>
            <a:ext cx="8425644" cy="4385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2250" smtClean="0">
                <a:latin typeface="Lubalin for IBM Demi" panose="02060703020205020404" pitchFamily="18" charset="0"/>
              </a:defRPr>
            </a:lvl1pPr>
            <a:lvl2pPr>
              <a:defRPr lang="en-US" smtClean="0">
                <a:latin typeface="Calibri" panose="020F0502020204030204" pitchFamily="34" charset="0"/>
              </a:defRPr>
            </a:lvl2pPr>
            <a:lvl3pPr>
              <a:defRPr lang="en-US" smtClean="0">
                <a:latin typeface="Calibri" panose="020F0502020204030204" pitchFamily="34" charset="0"/>
              </a:defRPr>
            </a:lvl3pPr>
            <a:lvl4pPr>
              <a:defRPr lang="en-US" smtClean="0">
                <a:latin typeface="Calibri" panose="020F0502020204030204" pitchFamily="34" charset="0"/>
              </a:defRPr>
            </a:lvl4pPr>
            <a:lvl5pPr>
              <a:defRPr lang="en-US">
                <a:latin typeface="Calibri" panose="020F0502020204030204" pitchFamily="34" charset="0"/>
              </a:defRPr>
            </a:lvl5pPr>
          </a:lstStyle>
          <a:p>
            <a:pPr lvl="0" eaLnBrk="1" hangingPunct="1">
              <a:lnSpc>
                <a:spcPct val="100000"/>
              </a:lnSpc>
              <a:spcBef>
                <a:spcPct val="0"/>
              </a:spcBef>
              <a:buFontTx/>
            </a:pPr>
            <a:r>
              <a:rPr lang="en-US" dirty="0"/>
              <a:t>Click to edit title</a:t>
            </a:r>
          </a:p>
        </p:txBody>
      </p:sp>
      <p:sp>
        <p:nvSpPr>
          <p:cNvPr id="15" name="Text Placeholder 8"/>
          <p:cNvSpPr>
            <a:spLocks noGrp="1"/>
          </p:cNvSpPr>
          <p:nvPr>
            <p:ph type="body" sz="quarter" idx="12" hasCustomPrompt="1"/>
          </p:nvPr>
        </p:nvSpPr>
        <p:spPr>
          <a:xfrm>
            <a:off x="295275" y="706318"/>
            <a:ext cx="8425644" cy="3000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1350" dirty="0" smtClean="0">
                <a:latin typeface="Lubalin for IBM Book" panose="02060502020205020404" pitchFamily="18" charset="0"/>
              </a:defRPr>
            </a:lvl1pPr>
          </a:lstStyle>
          <a:p>
            <a:pPr lvl="0" eaLnBrk="1" hangingPunct="1">
              <a:lnSpc>
                <a:spcPct val="100000"/>
              </a:lnSpc>
              <a:spcBef>
                <a:spcPct val="0"/>
              </a:spcBef>
              <a:buFontTx/>
            </a:pPr>
            <a:r>
              <a:rPr lang="en-US" dirty="0"/>
              <a:t>Click to edit subtitle</a:t>
            </a:r>
          </a:p>
        </p:txBody>
      </p:sp>
    </p:spTree>
    <p:extLst>
      <p:ext uri="{BB962C8B-B14F-4D97-AF65-F5344CB8AC3E}">
        <p14:creationId xmlns:p14="http://schemas.microsoft.com/office/powerpoint/2010/main" val="399876362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14" name="Text Placeholder 8"/>
          <p:cNvSpPr>
            <a:spLocks noGrp="1"/>
          </p:cNvSpPr>
          <p:nvPr>
            <p:ph type="body" sz="quarter" idx="10" hasCustomPrompt="1"/>
          </p:nvPr>
        </p:nvSpPr>
        <p:spPr>
          <a:xfrm>
            <a:off x="295275" y="329378"/>
            <a:ext cx="8425644" cy="4385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2250" smtClean="0">
                <a:latin typeface="Lubalin for IBM Demi" panose="02060703020205020404" pitchFamily="18" charset="0"/>
              </a:defRPr>
            </a:lvl1pPr>
            <a:lvl2pPr>
              <a:defRPr lang="en-US" smtClean="0">
                <a:latin typeface="Calibri" panose="020F0502020204030204" pitchFamily="34" charset="0"/>
              </a:defRPr>
            </a:lvl2pPr>
            <a:lvl3pPr>
              <a:defRPr lang="en-US" smtClean="0">
                <a:latin typeface="Calibri" panose="020F0502020204030204" pitchFamily="34" charset="0"/>
              </a:defRPr>
            </a:lvl3pPr>
            <a:lvl4pPr>
              <a:defRPr lang="en-US" smtClean="0">
                <a:latin typeface="Calibri" panose="020F0502020204030204" pitchFamily="34" charset="0"/>
              </a:defRPr>
            </a:lvl4pPr>
            <a:lvl5pPr>
              <a:defRPr lang="en-US">
                <a:latin typeface="Calibri" panose="020F0502020204030204" pitchFamily="34" charset="0"/>
              </a:defRPr>
            </a:lvl5pPr>
          </a:lstStyle>
          <a:p>
            <a:pPr lvl="0" eaLnBrk="1" hangingPunct="1">
              <a:lnSpc>
                <a:spcPct val="100000"/>
              </a:lnSpc>
              <a:spcBef>
                <a:spcPct val="0"/>
              </a:spcBef>
              <a:buFontTx/>
            </a:pPr>
            <a:r>
              <a:rPr lang="en-US" dirty="0"/>
              <a:t>Click to edit title</a:t>
            </a:r>
          </a:p>
        </p:txBody>
      </p:sp>
      <p:sp>
        <p:nvSpPr>
          <p:cNvPr id="15" name="Text Placeholder 8"/>
          <p:cNvSpPr>
            <a:spLocks noGrp="1"/>
          </p:cNvSpPr>
          <p:nvPr>
            <p:ph type="body" sz="quarter" idx="12" hasCustomPrompt="1"/>
          </p:nvPr>
        </p:nvSpPr>
        <p:spPr>
          <a:xfrm>
            <a:off x="295275" y="706318"/>
            <a:ext cx="8425644" cy="3000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1350" dirty="0" smtClean="0">
                <a:latin typeface="Lubalin for IBM Book" panose="02060502020205020404" pitchFamily="18" charset="0"/>
              </a:defRPr>
            </a:lvl1pPr>
          </a:lstStyle>
          <a:p>
            <a:pPr lvl="0" eaLnBrk="1" hangingPunct="1">
              <a:lnSpc>
                <a:spcPct val="100000"/>
              </a:lnSpc>
              <a:spcBef>
                <a:spcPct val="0"/>
              </a:spcBef>
              <a:buFontTx/>
            </a:pPr>
            <a:r>
              <a:rPr lang="en-US" dirty="0"/>
              <a:t>Click to edit subtitle</a:t>
            </a:r>
          </a:p>
        </p:txBody>
      </p:sp>
    </p:spTree>
    <p:extLst>
      <p:ext uri="{BB962C8B-B14F-4D97-AF65-F5344CB8AC3E}">
        <p14:creationId xmlns:p14="http://schemas.microsoft.com/office/powerpoint/2010/main" val="428728777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14" name="Text Placeholder 8"/>
          <p:cNvSpPr>
            <a:spLocks noGrp="1"/>
          </p:cNvSpPr>
          <p:nvPr>
            <p:ph type="body" sz="quarter" idx="10" hasCustomPrompt="1"/>
          </p:nvPr>
        </p:nvSpPr>
        <p:spPr>
          <a:xfrm>
            <a:off x="295275" y="329378"/>
            <a:ext cx="8425644" cy="4385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2250" smtClean="0">
                <a:latin typeface="Lubalin for IBM Demi" panose="02060703020205020404" pitchFamily="18" charset="0"/>
              </a:defRPr>
            </a:lvl1pPr>
            <a:lvl2pPr>
              <a:defRPr lang="en-US" smtClean="0">
                <a:latin typeface="Calibri" panose="020F0502020204030204" pitchFamily="34" charset="0"/>
              </a:defRPr>
            </a:lvl2pPr>
            <a:lvl3pPr>
              <a:defRPr lang="en-US" smtClean="0">
                <a:latin typeface="Calibri" panose="020F0502020204030204" pitchFamily="34" charset="0"/>
              </a:defRPr>
            </a:lvl3pPr>
            <a:lvl4pPr>
              <a:defRPr lang="en-US" smtClean="0">
                <a:latin typeface="Calibri" panose="020F0502020204030204" pitchFamily="34" charset="0"/>
              </a:defRPr>
            </a:lvl4pPr>
            <a:lvl5pPr>
              <a:defRPr lang="en-US">
                <a:latin typeface="Calibri" panose="020F0502020204030204" pitchFamily="34" charset="0"/>
              </a:defRPr>
            </a:lvl5pPr>
          </a:lstStyle>
          <a:p>
            <a:pPr lvl="0" eaLnBrk="1" hangingPunct="1">
              <a:lnSpc>
                <a:spcPct val="100000"/>
              </a:lnSpc>
              <a:spcBef>
                <a:spcPct val="0"/>
              </a:spcBef>
              <a:buFontTx/>
            </a:pPr>
            <a:r>
              <a:rPr lang="en-US" dirty="0"/>
              <a:t>Click to edit title</a:t>
            </a:r>
          </a:p>
        </p:txBody>
      </p:sp>
      <p:sp>
        <p:nvSpPr>
          <p:cNvPr id="15" name="Text Placeholder 8"/>
          <p:cNvSpPr>
            <a:spLocks noGrp="1"/>
          </p:cNvSpPr>
          <p:nvPr>
            <p:ph type="body" sz="quarter" idx="12" hasCustomPrompt="1"/>
          </p:nvPr>
        </p:nvSpPr>
        <p:spPr>
          <a:xfrm>
            <a:off x="295275" y="706318"/>
            <a:ext cx="8425644" cy="3000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1350" dirty="0" smtClean="0">
                <a:latin typeface="Lubalin for IBM Book" panose="02060502020205020404" pitchFamily="18" charset="0"/>
              </a:defRPr>
            </a:lvl1pPr>
          </a:lstStyle>
          <a:p>
            <a:pPr lvl="0" eaLnBrk="1" hangingPunct="1">
              <a:lnSpc>
                <a:spcPct val="100000"/>
              </a:lnSpc>
              <a:spcBef>
                <a:spcPct val="0"/>
              </a:spcBef>
              <a:buFontTx/>
            </a:pPr>
            <a:r>
              <a:rPr lang="en-US" dirty="0"/>
              <a:t>Click to edit subtitle</a:t>
            </a:r>
          </a:p>
        </p:txBody>
      </p:sp>
    </p:spTree>
    <p:extLst>
      <p:ext uri="{BB962C8B-B14F-4D97-AF65-F5344CB8AC3E}">
        <p14:creationId xmlns:p14="http://schemas.microsoft.com/office/powerpoint/2010/main" val="336740857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14" name="Text Placeholder 8"/>
          <p:cNvSpPr>
            <a:spLocks noGrp="1"/>
          </p:cNvSpPr>
          <p:nvPr>
            <p:ph type="body" sz="quarter" idx="10" hasCustomPrompt="1"/>
          </p:nvPr>
        </p:nvSpPr>
        <p:spPr>
          <a:xfrm>
            <a:off x="295275" y="329378"/>
            <a:ext cx="8425644" cy="4385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2250" smtClean="0">
                <a:latin typeface="Lubalin for IBM Demi" panose="02060703020205020404" pitchFamily="18" charset="0"/>
              </a:defRPr>
            </a:lvl1pPr>
            <a:lvl2pPr>
              <a:defRPr lang="en-US" smtClean="0">
                <a:latin typeface="Calibri" panose="020F0502020204030204" pitchFamily="34" charset="0"/>
              </a:defRPr>
            </a:lvl2pPr>
            <a:lvl3pPr>
              <a:defRPr lang="en-US" smtClean="0">
                <a:latin typeface="Calibri" panose="020F0502020204030204" pitchFamily="34" charset="0"/>
              </a:defRPr>
            </a:lvl3pPr>
            <a:lvl4pPr>
              <a:defRPr lang="en-US" smtClean="0">
                <a:latin typeface="Calibri" panose="020F0502020204030204" pitchFamily="34" charset="0"/>
              </a:defRPr>
            </a:lvl4pPr>
            <a:lvl5pPr>
              <a:defRPr lang="en-US">
                <a:latin typeface="Calibri" panose="020F0502020204030204" pitchFamily="34" charset="0"/>
              </a:defRPr>
            </a:lvl5pPr>
          </a:lstStyle>
          <a:p>
            <a:pPr lvl="0" eaLnBrk="1" hangingPunct="1">
              <a:lnSpc>
                <a:spcPct val="100000"/>
              </a:lnSpc>
              <a:spcBef>
                <a:spcPct val="0"/>
              </a:spcBef>
              <a:buFontTx/>
            </a:pPr>
            <a:r>
              <a:rPr lang="en-US" dirty="0"/>
              <a:t>Click to edit title</a:t>
            </a:r>
          </a:p>
        </p:txBody>
      </p:sp>
      <p:sp>
        <p:nvSpPr>
          <p:cNvPr id="15" name="Text Placeholder 8"/>
          <p:cNvSpPr>
            <a:spLocks noGrp="1"/>
          </p:cNvSpPr>
          <p:nvPr>
            <p:ph type="body" sz="quarter" idx="12" hasCustomPrompt="1"/>
          </p:nvPr>
        </p:nvSpPr>
        <p:spPr>
          <a:xfrm>
            <a:off x="295275" y="706318"/>
            <a:ext cx="8425644" cy="3000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1350" dirty="0" smtClean="0">
                <a:latin typeface="Lubalin for IBM Book" panose="02060502020205020404" pitchFamily="18" charset="0"/>
              </a:defRPr>
            </a:lvl1pPr>
          </a:lstStyle>
          <a:p>
            <a:pPr lvl="0" eaLnBrk="1" hangingPunct="1">
              <a:lnSpc>
                <a:spcPct val="100000"/>
              </a:lnSpc>
              <a:spcBef>
                <a:spcPct val="0"/>
              </a:spcBef>
              <a:buFontTx/>
            </a:pPr>
            <a:r>
              <a:rPr lang="en-US" dirty="0"/>
              <a:t>Click to edit subtitle</a:t>
            </a:r>
          </a:p>
        </p:txBody>
      </p:sp>
    </p:spTree>
    <p:extLst>
      <p:ext uri="{BB962C8B-B14F-4D97-AF65-F5344CB8AC3E}">
        <p14:creationId xmlns:p14="http://schemas.microsoft.com/office/powerpoint/2010/main" val="410297884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14" name="Text Placeholder 8"/>
          <p:cNvSpPr>
            <a:spLocks noGrp="1"/>
          </p:cNvSpPr>
          <p:nvPr>
            <p:ph type="body" sz="quarter" idx="10" hasCustomPrompt="1"/>
          </p:nvPr>
        </p:nvSpPr>
        <p:spPr>
          <a:xfrm>
            <a:off x="295275" y="329378"/>
            <a:ext cx="8425644" cy="4385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2250" smtClean="0">
                <a:latin typeface="Lubalin for IBM Demi" panose="02060703020205020404" pitchFamily="18" charset="0"/>
              </a:defRPr>
            </a:lvl1pPr>
            <a:lvl2pPr>
              <a:defRPr lang="en-US" smtClean="0">
                <a:latin typeface="Calibri" panose="020F0502020204030204" pitchFamily="34" charset="0"/>
              </a:defRPr>
            </a:lvl2pPr>
            <a:lvl3pPr>
              <a:defRPr lang="en-US" smtClean="0">
                <a:latin typeface="Calibri" panose="020F0502020204030204" pitchFamily="34" charset="0"/>
              </a:defRPr>
            </a:lvl3pPr>
            <a:lvl4pPr>
              <a:defRPr lang="en-US" smtClean="0">
                <a:latin typeface="Calibri" panose="020F0502020204030204" pitchFamily="34" charset="0"/>
              </a:defRPr>
            </a:lvl4pPr>
            <a:lvl5pPr>
              <a:defRPr lang="en-US">
                <a:latin typeface="Calibri" panose="020F0502020204030204" pitchFamily="34" charset="0"/>
              </a:defRPr>
            </a:lvl5pPr>
          </a:lstStyle>
          <a:p>
            <a:pPr lvl="0" eaLnBrk="1" hangingPunct="1">
              <a:lnSpc>
                <a:spcPct val="100000"/>
              </a:lnSpc>
              <a:spcBef>
                <a:spcPct val="0"/>
              </a:spcBef>
              <a:buFontTx/>
            </a:pPr>
            <a:r>
              <a:rPr lang="en-US" dirty="0"/>
              <a:t>Click to edit title</a:t>
            </a:r>
          </a:p>
        </p:txBody>
      </p:sp>
      <p:sp>
        <p:nvSpPr>
          <p:cNvPr id="15" name="Text Placeholder 8"/>
          <p:cNvSpPr>
            <a:spLocks noGrp="1"/>
          </p:cNvSpPr>
          <p:nvPr>
            <p:ph type="body" sz="quarter" idx="12" hasCustomPrompt="1"/>
          </p:nvPr>
        </p:nvSpPr>
        <p:spPr>
          <a:xfrm>
            <a:off x="295275" y="706318"/>
            <a:ext cx="8425644" cy="3000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1350" dirty="0" smtClean="0">
                <a:latin typeface="Lubalin for IBM Book" panose="02060502020205020404" pitchFamily="18" charset="0"/>
              </a:defRPr>
            </a:lvl1pPr>
          </a:lstStyle>
          <a:p>
            <a:pPr lvl="0" eaLnBrk="1" hangingPunct="1">
              <a:lnSpc>
                <a:spcPct val="100000"/>
              </a:lnSpc>
              <a:spcBef>
                <a:spcPct val="0"/>
              </a:spcBef>
              <a:buFontTx/>
            </a:pPr>
            <a:r>
              <a:rPr lang="en-US" dirty="0"/>
              <a:t>Click to edit subtitle</a:t>
            </a:r>
          </a:p>
        </p:txBody>
      </p:sp>
    </p:spTree>
    <p:extLst>
      <p:ext uri="{BB962C8B-B14F-4D97-AF65-F5344CB8AC3E}">
        <p14:creationId xmlns:p14="http://schemas.microsoft.com/office/powerpoint/2010/main" val="70638863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8" name="Text Placeholder 8"/>
          <p:cNvSpPr>
            <a:spLocks noGrp="1"/>
          </p:cNvSpPr>
          <p:nvPr>
            <p:ph type="body" sz="quarter" idx="13" hasCustomPrompt="1"/>
          </p:nvPr>
        </p:nvSpPr>
        <p:spPr>
          <a:xfrm>
            <a:off x="295275" y="329378"/>
            <a:ext cx="8425644" cy="4385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2250" smtClean="0">
                <a:latin typeface="Lubalin for IBM Demi" panose="02060703020205020404" pitchFamily="18" charset="0"/>
              </a:defRPr>
            </a:lvl1pPr>
            <a:lvl2pPr>
              <a:defRPr lang="en-US" smtClean="0">
                <a:latin typeface="Calibri" panose="020F0502020204030204" pitchFamily="34" charset="0"/>
              </a:defRPr>
            </a:lvl2pPr>
            <a:lvl3pPr>
              <a:defRPr lang="en-US" smtClean="0">
                <a:latin typeface="Calibri" panose="020F0502020204030204" pitchFamily="34" charset="0"/>
              </a:defRPr>
            </a:lvl3pPr>
            <a:lvl4pPr>
              <a:defRPr lang="en-US" smtClean="0">
                <a:latin typeface="Calibri" panose="020F0502020204030204" pitchFamily="34" charset="0"/>
              </a:defRPr>
            </a:lvl4pPr>
            <a:lvl5pPr>
              <a:defRPr lang="en-US">
                <a:latin typeface="Calibri" panose="020F0502020204030204" pitchFamily="34" charset="0"/>
              </a:defRPr>
            </a:lvl5pPr>
          </a:lstStyle>
          <a:p>
            <a:pPr lvl="0" eaLnBrk="1" hangingPunct="1">
              <a:lnSpc>
                <a:spcPct val="100000"/>
              </a:lnSpc>
              <a:spcBef>
                <a:spcPct val="0"/>
              </a:spcBef>
              <a:buFontTx/>
            </a:pPr>
            <a:r>
              <a:rPr lang="en-US" dirty="0"/>
              <a:t>Click to edit title</a:t>
            </a:r>
          </a:p>
        </p:txBody>
      </p:sp>
      <p:sp>
        <p:nvSpPr>
          <p:cNvPr id="9" name="Text Placeholder 8"/>
          <p:cNvSpPr>
            <a:spLocks noGrp="1"/>
          </p:cNvSpPr>
          <p:nvPr>
            <p:ph type="body" sz="quarter" idx="14" hasCustomPrompt="1"/>
          </p:nvPr>
        </p:nvSpPr>
        <p:spPr>
          <a:xfrm>
            <a:off x="295275" y="706318"/>
            <a:ext cx="8425644" cy="300082"/>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lang="en-US" sz="1350" dirty="0" smtClean="0">
                <a:latin typeface="Lubalin for IBM Book" panose="02060502020205020404" pitchFamily="18" charset="0"/>
              </a:defRPr>
            </a:lvl1pPr>
          </a:lstStyle>
          <a:p>
            <a:pPr lvl="0" eaLnBrk="1" hangingPunct="1">
              <a:lnSpc>
                <a:spcPct val="100000"/>
              </a:lnSpc>
              <a:spcBef>
                <a:spcPct val="0"/>
              </a:spcBef>
              <a:buFontTx/>
            </a:pPr>
            <a:r>
              <a:rPr lang="en-US" dirty="0"/>
              <a:t>Click to edit subtitle</a:t>
            </a:r>
          </a:p>
        </p:txBody>
      </p:sp>
      <p:sp>
        <p:nvSpPr>
          <p:cNvPr id="10" name="Content Placeholder 2"/>
          <p:cNvSpPr>
            <a:spLocks noGrp="1"/>
          </p:cNvSpPr>
          <p:nvPr>
            <p:ph idx="1"/>
          </p:nvPr>
        </p:nvSpPr>
        <p:spPr>
          <a:xfrm>
            <a:off x="783772" y="1127556"/>
            <a:ext cx="3509555" cy="367304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2"/>
          <p:cNvSpPr>
            <a:spLocks noGrp="1"/>
          </p:cNvSpPr>
          <p:nvPr>
            <p:ph idx="15"/>
          </p:nvPr>
        </p:nvSpPr>
        <p:spPr>
          <a:xfrm>
            <a:off x="4722869" y="1127556"/>
            <a:ext cx="3532858" cy="367304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214674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4535623" y="961567"/>
            <a:ext cx="4354582" cy="3301221"/>
          </a:xfrm>
        </p:spPr>
        <p:txBody>
          <a:bodyPr/>
          <a:lstStyle>
            <a:lvl1pPr>
              <a:buClrTx/>
              <a:defRPr sz="2400">
                <a:solidFill>
                  <a:srgbClr val="000000"/>
                </a:solidFill>
              </a:defRPr>
            </a:lvl1pPr>
            <a:lvl2pPr>
              <a:buClrTx/>
              <a:defRPr sz="2200">
                <a:solidFill>
                  <a:srgbClr val="000000"/>
                </a:solidFill>
              </a:defRPr>
            </a:lvl2pPr>
            <a:lvl3pPr>
              <a:buClrTx/>
              <a:defRPr sz="2200">
                <a:solidFill>
                  <a:srgbClr val="000000"/>
                </a:solidFill>
              </a:defRPr>
            </a:lvl3pPr>
            <a:lvl4pPr>
              <a:buClrTx/>
              <a:defRPr sz="2000">
                <a:solidFill>
                  <a:srgbClr val="000000"/>
                </a:solidFill>
              </a:defRPr>
            </a:lvl4pPr>
            <a:lvl5pPr>
              <a:buClrTx/>
              <a:defRPr sz="2000">
                <a:solidFill>
                  <a:srgbClr val="000000"/>
                </a:solidFill>
              </a:defRPr>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40048" y="961568"/>
            <a:ext cx="4155539" cy="3356434"/>
          </a:xfrm>
        </p:spPr>
        <p:txBody>
          <a:bodyPr/>
          <a:lstStyle>
            <a:lvl1pPr marL="0" indent="0">
              <a:buNone/>
              <a:defRPr sz="1400">
                <a:solidFill>
                  <a:srgbClr val="00000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itle 1"/>
          <p:cNvSpPr>
            <a:spLocks noGrp="1"/>
          </p:cNvSpPr>
          <p:nvPr>
            <p:ph type="title"/>
          </p:nvPr>
        </p:nvSpPr>
        <p:spPr>
          <a:xfrm>
            <a:off x="140048" y="126998"/>
            <a:ext cx="8731810" cy="608475"/>
          </a:xfrm>
        </p:spPr>
        <p:txBody>
          <a:bodyPr anchor="b">
            <a:normAutofit/>
          </a:bodyPr>
          <a:lstStyle>
            <a:lvl1pPr algn="l">
              <a:defRPr sz="2800" b="1">
                <a:solidFill>
                  <a:srgbClr val="2B8D93"/>
                </a:solidFill>
              </a:defRPr>
            </a:lvl1pPr>
          </a:lstStyle>
          <a:p>
            <a:r>
              <a:rPr lang="en-US" smtClean="0"/>
              <a:t>Click to edit Master title style</a:t>
            </a:r>
            <a:endParaRPr lang="en-US" dirty="0"/>
          </a:p>
        </p:txBody>
      </p:sp>
      <p:sp>
        <p:nvSpPr>
          <p:cNvPr id="5" name="Slide Number Placeholder 10"/>
          <p:cNvSpPr>
            <a:spLocks noGrp="1"/>
          </p:cNvSpPr>
          <p:nvPr>
            <p:ph type="sldNum" sz="quarter" idx="10"/>
          </p:nvPr>
        </p:nvSpPr>
        <p:spPr/>
        <p:txBody>
          <a:bodyPr/>
          <a:lstStyle>
            <a:lvl1pPr>
              <a:defRPr/>
            </a:lvl1pPr>
          </a:lstStyle>
          <a:p>
            <a:fld id="{B799C880-B83D-4FEB-9500-0D558067A5B4}" type="slidenum">
              <a:rPr lang="en-US" altLang="en-US"/>
              <a:pPr/>
              <a:t>‹#›</a:t>
            </a:fld>
            <a:endParaRPr lang="en-US" altLang="en-US"/>
          </a:p>
        </p:txBody>
      </p:sp>
    </p:spTree>
    <p:extLst>
      <p:ext uri="{BB962C8B-B14F-4D97-AF65-F5344CB8AC3E}">
        <p14:creationId xmlns:p14="http://schemas.microsoft.com/office/powerpoint/2010/main" val="25687601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0047" y="3458347"/>
            <a:ext cx="8677382" cy="425054"/>
          </a:xfrm>
        </p:spPr>
        <p:txBody>
          <a:bodyPr anchor="b">
            <a:noAutofit/>
          </a:bodyPr>
          <a:lstStyle>
            <a:lvl1pPr algn="l">
              <a:defRPr sz="2800" b="1">
                <a:solidFill>
                  <a:srgbClr val="2B8D93"/>
                </a:solidFill>
              </a:defRPr>
            </a:lvl1pPr>
          </a:lstStyle>
          <a:p>
            <a:r>
              <a:rPr lang="en-US" smtClean="0"/>
              <a:t>Click to edit Master title style</a:t>
            </a:r>
            <a:endParaRPr lang="en-US" dirty="0"/>
          </a:p>
        </p:txBody>
      </p:sp>
      <p:sp>
        <p:nvSpPr>
          <p:cNvPr id="3" name="Picture Placeholder 2"/>
          <p:cNvSpPr>
            <a:spLocks noGrp="1"/>
          </p:cNvSpPr>
          <p:nvPr>
            <p:ph type="pic" idx="1"/>
          </p:nvPr>
        </p:nvSpPr>
        <p:spPr>
          <a:xfrm>
            <a:off x="140047" y="190501"/>
            <a:ext cx="8677382" cy="3156856"/>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140047" y="3885300"/>
            <a:ext cx="8677382" cy="479485"/>
          </a:xfrm>
        </p:spPr>
        <p:txBody>
          <a:bodyPr>
            <a:normAutofit/>
          </a:bodyPr>
          <a:lstStyle>
            <a:lvl1pPr marL="0" indent="0">
              <a:buNone/>
              <a:defRPr sz="2200">
                <a:solidFill>
                  <a:srgbClr val="2B8D9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Slide Number Placeholder 10"/>
          <p:cNvSpPr>
            <a:spLocks noGrp="1"/>
          </p:cNvSpPr>
          <p:nvPr>
            <p:ph type="sldNum" sz="quarter" idx="10"/>
          </p:nvPr>
        </p:nvSpPr>
        <p:spPr/>
        <p:txBody>
          <a:bodyPr/>
          <a:lstStyle>
            <a:lvl1pPr>
              <a:defRPr/>
            </a:lvl1pPr>
          </a:lstStyle>
          <a:p>
            <a:fld id="{2981E640-686E-4922-9E86-8919BBC78CD3}" type="slidenum">
              <a:rPr lang="en-US" altLang="en-US"/>
              <a:pPr/>
              <a:t>‹#›</a:t>
            </a:fld>
            <a:endParaRPr lang="en-US" altLang="en-US"/>
          </a:p>
        </p:txBody>
      </p:sp>
    </p:spTree>
    <p:extLst>
      <p:ext uri="{BB962C8B-B14F-4D97-AF65-F5344CB8AC3E}">
        <p14:creationId xmlns:p14="http://schemas.microsoft.com/office/powerpoint/2010/main" val="31227261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Rectangle 1"/>
          <p:cNvSpPr/>
          <p:nvPr/>
        </p:nvSpPr>
        <p:spPr>
          <a:xfrm>
            <a:off x="0" y="739775"/>
            <a:ext cx="9144000" cy="469900"/>
          </a:xfrm>
          <a:prstGeom prst="rect">
            <a:avLst/>
          </a:prstGeom>
          <a:ln>
            <a:noFill/>
          </a:ln>
          <a:effectLst/>
        </p:spPr>
        <p:style>
          <a:lnRef idx="1">
            <a:schemeClr val="accent3"/>
          </a:lnRef>
          <a:fillRef idx="3">
            <a:schemeClr val="accent3"/>
          </a:fillRef>
          <a:effectRef idx="2">
            <a:schemeClr val="accent3"/>
          </a:effectRef>
          <a:fontRef idx="minor">
            <a:schemeClr val="lt1"/>
          </a:fontRef>
        </p:style>
        <p:txBody>
          <a:bodyPr anchor="ctr"/>
          <a:lstStyle/>
          <a:p>
            <a:pPr algn="ctr" fontAlgn="auto">
              <a:spcBef>
                <a:spcPts val="0"/>
              </a:spcBef>
              <a:spcAft>
                <a:spcPts val="0"/>
              </a:spcAft>
              <a:defRPr/>
            </a:pPr>
            <a:endParaRPr lang="en-US" dirty="0"/>
          </a:p>
        </p:txBody>
      </p:sp>
      <p:sp>
        <p:nvSpPr>
          <p:cNvPr id="3" name="Slide Number Placeholder 2"/>
          <p:cNvSpPr>
            <a:spLocks noGrp="1"/>
          </p:cNvSpPr>
          <p:nvPr>
            <p:ph type="sldNum" sz="quarter" idx="10"/>
          </p:nvPr>
        </p:nvSpPr>
        <p:spPr/>
        <p:txBody>
          <a:bodyPr/>
          <a:lstStyle>
            <a:lvl1pPr>
              <a:defRPr/>
            </a:lvl1pPr>
          </a:lstStyle>
          <a:p>
            <a:fld id="{9B81FD77-0D00-4CD2-A30E-FB5DD2D86915}" type="slidenum">
              <a:rPr lang="en-US" altLang="en-US"/>
              <a:pPr/>
              <a:t>‹#›</a:t>
            </a:fld>
            <a:endParaRPr lang="en-US" altLang="en-US"/>
          </a:p>
        </p:txBody>
      </p:sp>
    </p:spTree>
    <p:extLst>
      <p:ext uri="{BB962C8B-B14F-4D97-AF65-F5344CB8AC3E}">
        <p14:creationId xmlns:p14="http://schemas.microsoft.com/office/powerpoint/2010/main" val="120512106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ure Blank">
    <p:spTree>
      <p:nvGrpSpPr>
        <p:cNvPr id="1" name=""/>
        <p:cNvGrpSpPr/>
        <p:nvPr/>
      </p:nvGrpSpPr>
      <p:grpSpPr>
        <a:xfrm>
          <a:off x="0" y="0"/>
          <a:ext cx="0" cy="0"/>
          <a:chOff x="0" y="0"/>
          <a:chExt cx="0" cy="0"/>
        </a:xfrm>
      </p:grpSpPr>
      <p:sp>
        <p:nvSpPr>
          <p:cNvPr id="2" name="Rectangle 1"/>
          <p:cNvSpPr/>
          <p:nvPr/>
        </p:nvSpPr>
        <p:spPr>
          <a:xfrm>
            <a:off x="0" y="739775"/>
            <a:ext cx="9144000" cy="469900"/>
          </a:xfrm>
          <a:prstGeom prst="rect">
            <a:avLst/>
          </a:prstGeom>
          <a:ln>
            <a:noFill/>
          </a:ln>
          <a:effectLst/>
        </p:spPr>
        <p:style>
          <a:lnRef idx="1">
            <a:schemeClr val="accent3"/>
          </a:lnRef>
          <a:fillRef idx="3">
            <a:schemeClr val="accent3"/>
          </a:fillRef>
          <a:effectRef idx="2">
            <a:schemeClr val="accent3"/>
          </a:effectRef>
          <a:fontRef idx="minor">
            <a:schemeClr val="lt1"/>
          </a:fontRef>
        </p:style>
        <p:txBody>
          <a:bodyPr anchor="ctr"/>
          <a:lstStyle/>
          <a:p>
            <a:pPr algn="ctr" fontAlgn="auto">
              <a:spcBef>
                <a:spcPts val="0"/>
              </a:spcBef>
              <a:spcAft>
                <a:spcPts val="0"/>
              </a:spcAft>
              <a:defRPr/>
            </a:pPr>
            <a:endParaRPr lang="en-US" dirty="0"/>
          </a:p>
        </p:txBody>
      </p:sp>
      <p:sp>
        <p:nvSpPr>
          <p:cNvPr id="3" name="Slide Number Placeholder 2"/>
          <p:cNvSpPr>
            <a:spLocks noGrp="1"/>
          </p:cNvSpPr>
          <p:nvPr>
            <p:ph type="sldNum" sz="quarter" idx="10"/>
          </p:nvPr>
        </p:nvSpPr>
        <p:spPr/>
        <p:txBody>
          <a:bodyPr/>
          <a:lstStyle>
            <a:lvl1pPr>
              <a:defRPr/>
            </a:lvl1pPr>
          </a:lstStyle>
          <a:p>
            <a:fld id="{A49A2EBF-10D3-482C-940C-DFD529EED7B8}" type="slidenum">
              <a:rPr lang="en-US" altLang="en-US"/>
              <a:pPr/>
              <a:t>‹#›</a:t>
            </a:fld>
            <a:endParaRPr lang="en-US" altLang="en-US"/>
          </a:p>
        </p:txBody>
      </p:sp>
    </p:spTree>
    <p:extLst>
      <p:ext uri="{BB962C8B-B14F-4D97-AF65-F5344CB8AC3E}">
        <p14:creationId xmlns:p14="http://schemas.microsoft.com/office/powerpoint/2010/main" val="2532346767"/>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theme" Target="../theme/theme1.xml"/><Relationship Id="rId17" Type="http://schemas.openxmlformats.org/officeDocument/2006/relationships/slide" Target="../slides/slide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8.xml"/><Relationship Id="rId4" Type="http://schemas.openxmlformats.org/officeDocument/2006/relationships/slideLayout" Target="../slideLayouts/slideLayout19.xml"/><Relationship Id="rId5" Type="http://schemas.openxmlformats.org/officeDocument/2006/relationships/slideLayout" Target="../slideLayouts/slideLayout20.xml"/><Relationship Id="rId6" Type="http://schemas.openxmlformats.org/officeDocument/2006/relationships/slideLayout" Target="../slideLayouts/slideLayout21.xml"/><Relationship Id="rId7" Type="http://schemas.openxmlformats.org/officeDocument/2006/relationships/theme" Target="../theme/theme2.xml"/><Relationship Id="rId8" Type="http://schemas.openxmlformats.org/officeDocument/2006/relationships/slide" Target="../slides/slide2.xml"/><Relationship Id="rId1" Type="http://schemas.openxmlformats.org/officeDocument/2006/relationships/slideLayout" Target="../slideLayouts/slideLayout16.xml"/><Relationship Id="rId2" Type="http://schemas.openxmlformats.org/officeDocument/2006/relationships/slideLayout" Target="../slideLayouts/slideLayout17.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2.xml"/><Relationship Id="rId12" Type="http://schemas.openxmlformats.org/officeDocument/2006/relationships/theme" Target="../theme/theme3.xml"/><Relationship Id="rId13" Type="http://schemas.openxmlformats.org/officeDocument/2006/relationships/slide" Target="../slides/slide2.xml"/><Relationship Id="rId1" Type="http://schemas.openxmlformats.org/officeDocument/2006/relationships/slideLayout" Target="../slideLayouts/slideLayout22.xml"/><Relationship Id="rId2" Type="http://schemas.openxmlformats.org/officeDocument/2006/relationships/slideLayout" Target="../slideLayouts/slideLayout23.xml"/><Relationship Id="rId3" Type="http://schemas.openxmlformats.org/officeDocument/2006/relationships/slideLayout" Target="../slideLayouts/slideLayout24.xml"/><Relationship Id="rId4" Type="http://schemas.openxmlformats.org/officeDocument/2006/relationships/slideLayout" Target="../slideLayouts/slideLayout25.xml"/><Relationship Id="rId5" Type="http://schemas.openxmlformats.org/officeDocument/2006/relationships/slideLayout" Target="../slideLayouts/slideLayout26.xml"/><Relationship Id="rId6" Type="http://schemas.openxmlformats.org/officeDocument/2006/relationships/slideLayout" Target="../slideLayouts/slideLayout27.xml"/><Relationship Id="rId7" Type="http://schemas.openxmlformats.org/officeDocument/2006/relationships/slideLayout" Target="../slideLayouts/slideLayout28.xml"/><Relationship Id="rId8" Type="http://schemas.openxmlformats.org/officeDocument/2006/relationships/slideLayout" Target="../slideLayouts/slideLayout29.xml"/><Relationship Id="rId9" Type="http://schemas.openxmlformats.org/officeDocument/2006/relationships/slideLayout" Target="../slideLayouts/slideLayout30.xml"/><Relationship Id="rId10"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41.xml"/><Relationship Id="rId20" Type="http://schemas.openxmlformats.org/officeDocument/2006/relationships/slideLayout" Target="../slideLayouts/slideLayout52.xml"/><Relationship Id="rId21" Type="http://schemas.openxmlformats.org/officeDocument/2006/relationships/slideLayout" Target="../slideLayouts/slideLayout53.xml"/><Relationship Id="rId22" Type="http://schemas.openxmlformats.org/officeDocument/2006/relationships/slideLayout" Target="../slideLayouts/slideLayout54.xml"/><Relationship Id="rId23" Type="http://schemas.openxmlformats.org/officeDocument/2006/relationships/slideLayout" Target="../slideLayouts/slideLayout55.xml"/><Relationship Id="rId24" Type="http://schemas.openxmlformats.org/officeDocument/2006/relationships/theme" Target="../theme/theme4.xml"/><Relationship Id="rId25" Type="http://schemas.openxmlformats.org/officeDocument/2006/relationships/slide" Target="../slides/slide2.xml"/><Relationship Id="rId10" Type="http://schemas.openxmlformats.org/officeDocument/2006/relationships/slideLayout" Target="../slideLayouts/slideLayout42.xml"/><Relationship Id="rId11" Type="http://schemas.openxmlformats.org/officeDocument/2006/relationships/slideLayout" Target="../slideLayouts/slideLayout43.xml"/><Relationship Id="rId12" Type="http://schemas.openxmlformats.org/officeDocument/2006/relationships/slideLayout" Target="../slideLayouts/slideLayout44.xml"/><Relationship Id="rId13" Type="http://schemas.openxmlformats.org/officeDocument/2006/relationships/slideLayout" Target="../slideLayouts/slideLayout45.xml"/><Relationship Id="rId14" Type="http://schemas.openxmlformats.org/officeDocument/2006/relationships/slideLayout" Target="../slideLayouts/slideLayout46.xml"/><Relationship Id="rId15" Type="http://schemas.openxmlformats.org/officeDocument/2006/relationships/slideLayout" Target="../slideLayouts/slideLayout47.xml"/><Relationship Id="rId16" Type="http://schemas.openxmlformats.org/officeDocument/2006/relationships/slideLayout" Target="../slideLayouts/slideLayout48.xml"/><Relationship Id="rId17" Type="http://schemas.openxmlformats.org/officeDocument/2006/relationships/slideLayout" Target="../slideLayouts/slideLayout49.xml"/><Relationship Id="rId18" Type="http://schemas.openxmlformats.org/officeDocument/2006/relationships/slideLayout" Target="../slideLayouts/slideLayout50.xml"/><Relationship Id="rId19" Type="http://schemas.openxmlformats.org/officeDocument/2006/relationships/slideLayout" Target="../slideLayouts/slideLayout51.xml"/><Relationship Id="rId1" Type="http://schemas.openxmlformats.org/officeDocument/2006/relationships/slideLayout" Target="../slideLayouts/slideLayout33.xml"/><Relationship Id="rId2" Type="http://schemas.openxmlformats.org/officeDocument/2006/relationships/slideLayout" Target="../slideLayouts/slideLayout34.xml"/><Relationship Id="rId3" Type="http://schemas.openxmlformats.org/officeDocument/2006/relationships/slideLayout" Target="../slideLayouts/slideLayout35.xml"/><Relationship Id="rId4" Type="http://schemas.openxmlformats.org/officeDocument/2006/relationships/slideLayout" Target="../slideLayouts/slideLayout36.xml"/><Relationship Id="rId5" Type="http://schemas.openxmlformats.org/officeDocument/2006/relationships/slideLayout" Target="../slideLayouts/slideLayout37.xml"/><Relationship Id="rId6" Type="http://schemas.openxmlformats.org/officeDocument/2006/relationships/slideLayout" Target="../slideLayouts/slideLayout38.xml"/><Relationship Id="rId7" Type="http://schemas.openxmlformats.org/officeDocument/2006/relationships/slideLayout" Target="../slideLayouts/slideLayout39.xml"/><Relationship Id="rId8"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8" name="Title Placeholder 1"/>
          <p:cNvSpPr>
            <a:spLocks noGrp="1"/>
          </p:cNvSpPr>
          <p:nvPr>
            <p:ph type="title"/>
          </p:nvPr>
        </p:nvSpPr>
        <p:spPr bwMode="auto">
          <a:xfrm>
            <a:off x="139700" y="177800"/>
            <a:ext cx="8716963" cy="60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9" name="Text Placeholder 2"/>
          <p:cNvSpPr>
            <a:spLocks noGrp="1"/>
          </p:cNvSpPr>
          <p:nvPr>
            <p:ph type="body" idx="1"/>
          </p:nvPr>
        </p:nvSpPr>
        <p:spPr bwMode="auto">
          <a:xfrm>
            <a:off x="139700" y="882650"/>
            <a:ext cx="8716963" cy="364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1" name="Slide Number Placeholder 10"/>
          <p:cNvSpPr>
            <a:spLocks noGrp="1"/>
          </p:cNvSpPr>
          <p:nvPr>
            <p:ph type="sldNum" sz="quarter" idx="4"/>
          </p:nvPr>
        </p:nvSpPr>
        <p:spPr>
          <a:xfrm>
            <a:off x="139700" y="4694238"/>
            <a:ext cx="352425" cy="274637"/>
          </a:xfrm>
          <a:prstGeom prst="rect">
            <a:avLst/>
          </a:prstGeom>
        </p:spPr>
        <p:txBody>
          <a:bodyPr vert="horz" wrap="square" lIns="91440" tIns="45720" rIns="91440" bIns="45720" numCol="1" anchor="ctr" anchorCtr="0" compatLnSpc="1">
            <a:prstTxWarp prst="textNoShape">
              <a:avLst/>
            </a:prstTxWarp>
          </a:bodyPr>
          <a:lstStyle>
            <a:lvl1pPr algn="r">
              <a:defRPr sz="1000">
                <a:solidFill>
                  <a:srgbClr val="000000"/>
                </a:solidFill>
              </a:defRPr>
            </a:lvl1pPr>
          </a:lstStyle>
          <a:p>
            <a:fld id="{6F8E3231-5F41-47AE-B907-996E30383E52}" type="slidenum">
              <a:rPr lang="en-US" altLang="en-US"/>
              <a:pPr/>
              <a:t>‹#›</a:t>
            </a:fld>
            <a:endParaRPr lang="en-US" altLang="en-US"/>
          </a:p>
        </p:txBody>
      </p:sp>
      <p:sp>
        <p:nvSpPr>
          <p:cNvPr id="2" name="TextBox 1"/>
          <p:cNvSpPr txBox="1"/>
          <p:nvPr userDrawn="1"/>
        </p:nvSpPr>
        <p:spPr>
          <a:xfrm>
            <a:off x="857842" y="4823736"/>
            <a:ext cx="641022" cy="276999"/>
          </a:xfrm>
          <a:prstGeom prst="rect">
            <a:avLst/>
          </a:prstGeom>
          <a:solidFill>
            <a:schemeClr val="bg1">
              <a:lumMod val="85000"/>
            </a:schemeClr>
          </a:solidFill>
          <a:ln>
            <a:solidFill>
              <a:schemeClr val="accent2">
                <a:lumMod val="50000"/>
              </a:schemeClr>
            </a:solidFill>
          </a:ln>
        </p:spPr>
        <p:txBody>
          <a:bodyPr wrap="square" rtlCol="0" anchor="ctr">
            <a:spAutoFit/>
          </a:bodyPr>
          <a:lstStyle/>
          <a:p>
            <a:pPr algn="ctr"/>
            <a:r>
              <a:rPr lang="en-US" sz="1200" dirty="0" smtClean="0">
                <a:hlinkClick r:id="rId17" action="ppaction://hlinksldjump"/>
              </a:rPr>
              <a:t>Topics</a:t>
            </a:r>
            <a:endParaRPr lang="en-US" sz="1200" dirty="0"/>
          </a:p>
        </p:txBody>
      </p:sp>
    </p:spTree>
  </p:cSld>
  <p:clrMap bg1="lt1" tx1="dk1" bg2="lt2" tx2="dk2" accent1="accent1" accent2="accent2" accent3="accent3" accent4="accent4" accent5="accent5" accent6="accent6" hlink="hlink" folHlink="folHlink"/>
  <p:sldLayoutIdLst>
    <p:sldLayoutId id="2147493496" r:id="rId1"/>
    <p:sldLayoutId id="2147493490" r:id="rId2"/>
    <p:sldLayoutId id="2147493491" r:id="rId3"/>
    <p:sldLayoutId id="2147493492" r:id="rId4"/>
    <p:sldLayoutId id="2147493493" r:id="rId5"/>
    <p:sldLayoutId id="2147493494" r:id="rId6"/>
    <p:sldLayoutId id="2147493495" r:id="rId7"/>
    <p:sldLayoutId id="2147493497" r:id="rId8"/>
    <p:sldLayoutId id="2147493498" r:id="rId9"/>
    <p:sldLayoutId id="2147493543" r:id="rId10"/>
    <p:sldLayoutId id="2147493549" r:id="rId11"/>
    <p:sldLayoutId id="2147493550" r:id="rId12"/>
    <p:sldLayoutId id="2147493551" r:id="rId13"/>
    <p:sldLayoutId id="2147493552" r:id="rId14"/>
    <p:sldLayoutId id="2147493553" r:id="rId15"/>
  </p:sldLayoutIdLst>
  <p:timing>
    <p:tnLst>
      <p:par>
        <p:cTn id="1" dur="indefinite" restart="never" nodeType="tmRoot"/>
      </p:par>
    </p:tnLst>
  </p:timing>
  <p:hf sldNum="0" hdr="0" dt="0"/>
  <p:txStyles>
    <p:titleStyle>
      <a:lvl1pPr algn="l" defTabSz="457200" rtl="0" eaLnBrk="1" fontAlgn="base" hangingPunct="1">
        <a:spcBef>
          <a:spcPct val="0"/>
        </a:spcBef>
        <a:spcAft>
          <a:spcPct val="0"/>
        </a:spcAft>
        <a:defRPr sz="2800" b="1" kern="1200">
          <a:solidFill>
            <a:srgbClr val="2D888D"/>
          </a:solidFill>
          <a:latin typeface="+mj-lt"/>
          <a:ea typeface="ＭＳ Ｐゴシック" pitchFamily="34" charset="-128"/>
          <a:cs typeface="+mj-cs"/>
        </a:defRPr>
      </a:lvl1pPr>
      <a:lvl2pPr algn="l" defTabSz="457200" rtl="0" eaLnBrk="1" fontAlgn="base" hangingPunct="1">
        <a:spcBef>
          <a:spcPct val="0"/>
        </a:spcBef>
        <a:spcAft>
          <a:spcPct val="0"/>
        </a:spcAft>
        <a:defRPr sz="2800" b="1">
          <a:solidFill>
            <a:srgbClr val="2D888D"/>
          </a:solidFill>
          <a:latin typeface="Arial" pitchFamily="34" charset="0"/>
          <a:ea typeface="ＭＳ Ｐゴシック" pitchFamily="34" charset="-128"/>
        </a:defRPr>
      </a:lvl2pPr>
      <a:lvl3pPr algn="l" defTabSz="457200" rtl="0" eaLnBrk="1" fontAlgn="base" hangingPunct="1">
        <a:spcBef>
          <a:spcPct val="0"/>
        </a:spcBef>
        <a:spcAft>
          <a:spcPct val="0"/>
        </a:spcAft>
        <a:defRPr sz="2800" b="1">
          <a:solidFill>
            <a:srgbClr val="2D888D"/>
          </a:solidFill>
          <a:latin typeface="Arial" pitchFamily="34" charset="0"/>
          <a:ea typeface="ＭＳ Ｐゴシック" pitchFamily="34" charset="-128"/>
        </a:defRPr>
      </a:lvl3pPr>
      <a:lvl4pPr algn="l" defTabSz="457200" rtl="0" eaLnBrk="1" fontAlgn="base" hangingPunct="1">
        <a:spcBef>
          <a:spcPct val="0"/>
        </a:spcBef>
        <a:spcAft>
          <a:spcPct val="0"/>
        </a:spcAft>
        <a:defRPr sz="2800" b="1">
          <a:solidFill>
            <a:srgbClr val="2D888D"/>
          </a:solidFill>
          <a:latin typeface="Arial" pitchFamily="34" charset="0"/>
          <a:ea typeface="ＭＳ Ｐゴシック" pitchFamily="34" charset="-128"/>
        </a:defRPr>
      </a:lvl4pPr>
      <a:lvl5pPr algn="l" defTabSz="457200" rtl="0" eaLnBrk="1" fontAlgn="base" hangingPunct="1">
        <a:spcBef>
          <a:spcPct val="0"/>
        </a:spcBef>
        <a:spcAft>
          <a:spcPct val="0"/>
        </a:spcAft>
        <a:defRPr sz="2800" b="1">
          <a:solidFill>
            <a:srgbClr val="2D888D"/>
          </a:solidFill>
          <a:latin typeface="Arial" pitchFamily="34" charset="0"/>
          <a:ea typeface="ＭＳ Ｐゴシック" pitchFamily="34" charset="-128"/>
        </a:defRPr>
      </a:lvl5pPr>
      <a:lvl6pPr marL="457200" algn="l" defTabSz="457200" rtl="0" eaLnBrk="1" fontAlgn="base" hangingPunct="1">
        <a:spcBef>
          <a:spcPct val="0"/>
        </a:spcBef>
        <a:spcAft>
          <a:spcPct val="0"/>
        </a:spcAft>
        <a:defRPr sz="2800" b="1">
          <a:solidFill>
            <a:srgbClr val="2D888D"/>
          </a:solidFill>
          <a:latin typeface="Arial" pitchFamily="34" charset="0"/>
          <a:ea typeface="ＭＳ Ｐゴシック" pitchFamily="34" charset="-128"/>
        </a:defRPr>
      </a:lvl6pPr>
      <a:lvl7pPr marL="914400" algn="l" defTabSz="457200" rtl="0" eaLnBrk="1" fontAlgn="base" hangingPunct="1">
        <a:spcBef>
          <a:spcPct val="0"/>
        </a:spcBef>
        <a:spcAft>
          <a:spcPct val="0"/>
        </a:spcAft>
        <a:defRPr sz="2800" b="1">
          <a:solidFill>
            <a:srgbClr val="2D888D"/>
          </a:solidFill>
          <a:latin typeface="Arial" pitchFamily="34" charset="0"/>
          <a:ea typeface="ＭＳ Ｐゴシック" pitchFamily="34" charset="-128"/>
        </a:defRPr>
      </a:lvl7pPr>
      <a:lvl8pPr marL="1371600" algn="l" defTabSz="457200" rtl="0" eaLnBrk="1" fontAlgn="base" hangingPunct="1">
        <a:spcBef>
          <a:spcPct val="0"/>
        </a:spcBef>
        <a:spcAft>
          <a:spcPct val="0"/>
        </a:spcAft>
        <a:defRPr sz="2800" b="1">
          <a:solidFill>
            <a:srgbClr val="2D888D"/>
          </a:solidFill>
          <a:latin typeface="Arial" pitchFamily="34" charset="0"/>
          <a:ea typeface="ＭＳ Ｐゴシック" pitchFamily="34" charset="-128"/>
        </a:defRPr>
      </a:lvl8pPr>
      <a:lvl9pPr marL="1828800" algn="l" defTabSz="457200" rtl="0" eaLnBrk="1" fontAlgn="base" hangingPunct="1">
        <a:spcBef>
          <a:spcPct val="0"/>
        </a:spcBef>
        <a:spcAft>
          <a:spcPct val="0"/>
        </a:spcAft>
        <a:defRPr sz="2800" b="1">
          <a:solidFill>
            <a:srgbClr val="2D888D"/>
          </a:solidFill>
          <a:latin typeface="Arial" pitchFamily="34" charset="0"/>
          <a:ea typeface="ＭＳ Ｐゴシック" pitchFamily="34" charset="-128"/>
        </a:defRPr>
      </a:lvl9pPr>
    </p:titleStyle>
    <p:bodyStyle>
      <a:lvl1pPr marL="342900" indent="-342900" algn="l" defTabSz="457200" rtl="0" eaLnBrk="1" fontAlgn="base" hangingPunct="1">
        <a:spcBef>
          <a:spcPct val="20000"/>
        </a:spcBef>
        <a:spcAft>
          <a:spcPct val="0"/>
        </a:spcAft>
        <a:buFont typeface="Arial" pitchFamily="34" charset="0"/>
        <a:buChar char="•"/>
        <a:defRPr sz="2400" kern="1200">
          <a:solidFill>
            <a:srgbClr val="000000"/>
          </a:solidFill>
          <a:latin typeface="+mn-lt"/>
          <a:ea typeface="ＭＳ Ｐゴシック" pitchFamily="34" charset="-128"/>
          <a:cs typeface="+mn-cs"/>
        </a:defRPr>
      </a:lvl1pPr>
      <a:lvl2pPr marL="742950" indent="-285750" algn="l" defTabSz="457200" rtl="0" eaLnBrk="1" fontAlgn="base" hangingPunct="1">
        <a:spcBef>
          <a:spcPct val="20000"/>
        </a:spcBef>
        <a:spcAft>
          <a:spcPct val="0"/>
        </a:spcAft>
        <a:buFont typeface="Arial" pitchFamily="34" charset="0"/>
        <a:buChar char="–"/>
        <a:defRPr sz="2200" kern="1200">
          <a:solidFill>
            <a:srgbClr val="000000"/>
          </a:solidFill>
          <a:latin typeface="+mn-lt"/>
          <a:ea typeface="ＭＳ Ｐゴシック" pitchFamily="34" charset="-128"/>
          <a:cs typeface="+mn-cs"/>
        </a:defRPr>
      </a:lvl2pPr>
      <a:lvl3pPr marL="1143000" indent="-228600" algn="l" defTabSz="457200" rtl="0" eaLnBrk="1" fontAlgn="base" hangingPunct="1">
        <a:spcBef>
          <a:spcPct val="20000"/>
        </a:spcBef>
        <a:spcAft>
          <a:spcPct val="0"/>
        </a:spcAft>
        <a:buFont typeface="Arial" pitchFamily="34" charset="0"/>
        <a:buChar char="•"/>
        <a:defRPr sz="2200" kern="1200">
          <a:solidFill>
            <a:srgbClr val="000000"/>
          </a:solidFill>
          <a:latin typeface="+mn-lt"/>
          <a:ea typeface="ＭＳ Ｐゴシック" pitchFamily="34" charset="-128"/>
          <a:cs typeface="+mn-cs"/>
        </a:defRPr>
      </a:lvl3pPr>
      <a:lvl4pPr marL="1600200" indent="-228600" algn="l" defTabSz="457200" rtl="0" eaLnBrk="1" fontAlgn="base" hangingPunct="1">
        <a:spcBef>
          <a:spcPct val="20000"/>
        </a:spcBef>
        <a:spcAft>
          <a:spcPct val="0"/>
        </a:spcAft>
        <a:buFont typeface="Arial" pitchFamily="34" charset="0"/>
        <a:buChar char="–"/>
        <a:defRPr sz="2000" kern="1200">
          <a:solidFill>
            <a:srgbClr val="000000"/>
          </a:solidFill>
          <a:latin typeface="+mn-lt"/>
          <a:ea typeface="ＭＳ Ｐゴシック" pitchFamily="34" charset="-128"/>
          <a:cs typeface="+mn-cs"/>
        </a:defRPr>
      </a:lvl4pPr>
      <a:lvl5pPr marL="2057400" indent="-228600" algn="l" defTabSz="457200" rtl="0" eaLnBrk="1" fontAlgn="base" hangingPunct="1">
        <a:spcBef>
          <a:spcPct val="20000"/>
        </a:spcBef>
        <a:spcAft>
          <a:spcPct val="0"/>
        </a:spcAft>
        <a:buFont typeface="Arial" pitchFamily="34" charset="0"/>
        <a:buChar char="»"/>
        <a:defRPr sz="2000" kern="1200">
          <a:solidFill>
            <a:srgbClr val="000000"/>
          </a:solidFill>
          <a:latin typeface="+mn-lt"/>
          <a:ea typeface="ＭＳ Ｐゴシック"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9883" name="Rectangle 3"/>
          <p:cNvSpPr>
            <a:spLocks noGrp="1" noChangeArrowheads="1"/>
          </p:cNvSpPr>
          <p:nvPr>
            <p:ph type="body" idx="1"/>
          </p:nvPr>
        </p:nvSpPr>
        <p:spPr bwMode="auto">
          <a:xfrm>
            <a:off x="266700" y="1173957"/>
            <a:ext cx="8694738" cy="3440906"/>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smtClean="0"/>
              <a:t>Main bullet (1)</a:t>
            </a:r>
          </a:p>
          <a:p>
            <a:pPr lvl="1"/>
            <a:r>
              <a:rPr lang="en-US" smtClean="0"/>
              <a:t>1st sub-bullet</a:t>
            </a:r>
          </a:p>
          <a:p>
            <a:pPr lvl="2"/>
            <a:r>
              <a:rPr lang="en-US" smtClean="0"/>
              <a:t>2nd sub-bullet</a:t>
            </a:r>
          </a:p>
          <a:p>
            <a:pPr lvl="0"/>
            <a:r>
              <a:rPr lang="en-US" smtClean="0"/>
              <a:t>Main bullet (2)</a:t>
            </a:r>
          </a:p>
        </p:txBody>
      </p:sp>
      <p:sp>
        <p:nvSpPr>
          <p:cNvPr id="79884" name="Rectangle 13"/>
          <p:cNvSpPr>
            <a:spLocks noGrp="1" noChangeArrowheads="1"/>
          </p:cNvSpPr>
          <p:nvPr>
            <p:ph type="title"/>
          </p:nvPr>
        </p:nvSpPr>
        <p:spPr bwMode="auto">
          <a:xfrm>
            <a:off x="219075" y="515541"/>
            <a:ext cx="8694738" cy="522684"/>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en-US" smtClean="0"/>
              <a:t>Title</a:t>
            </a:r>
          </a:p>
        </p:txBody>
      </p:sp>
      <p:sp>
        <p:nvSpPr>
          <p:cNvPr id="4" name="TextBox 3"/>
          <p:cNvSpPr txBox="1"/>
          <p:nvPr userDrawn="1"/>
        </p:nvSpPr>
        <p:spPr>
          <a:xfrm>
            <a:off x="801280" y="4833163"/>
            <a:ext cx="641022" cy="276999"/>
          </a:xfrm>
          <a:prstGeom prst="rect">
            <a:avLst/>
          </a:prstGeom>
          <a:solidFill>
            <a:schemeClr val="bg1">
              <a:lumMod val="85000"/>
            </a:schemeClr>
          </a:solidFill>
          <a:ln>
            <a:solidFill>
              <a:schemeClr val="accent2">
                <a:lumMod val="50000"/>
              </a:schemeClr>
            </a:solidFill>
          </a:ln>
        </p:spPr>
        <p:txBody>
          <a:bodyPr wrap="square" rtlCol="0" anchor="ctr">
            <a:spAutoFit/>
          </a:bodyPr>
          <a:lstStyle/>
          <a:p>
            <a:pPr algn="ctr"/>
            <a:r>
              <a:rPr lang="en-US" sz="1200" dirty="0" smtClean="0">
                <a:hlinkClick r:id="rId8" action="ppaction://hlinksldjump"/>
              </a:rPr>
              <a:t>Topics</a:t>
            </a:r>
            <a:endParaRPr lang="en-US" sz="1200" dirty="0"/>
          </a:p>
        </p:txBody>
      </p:sp>
    </p:spTree>
    <p:extLst>
      <p:ext uri="{BB962C8B-B14F-4D97-AF65-F5344CB8AC3E}">
        <p14:creationId xmlns:p14="http://schemas.microsoft.com/office/powerpoint/2010/main" val="2950357558"/>
      </p:ext>
    </p:extLst>
  </p:cSld>
  <p:clrMap bg1="lt1" tx1="dk1" bg2="lt2" tx2="dk2" accent1="accent1" accent2="accent2" accent3="accent3" accent4="accent4" accent5="accent5" accent6="accent6" hlink="hlink" folHlink="folHlink"/>
  <p:sldLayoutIdLst>
    <p:sldLayoutId id="2147493503" r:id="rId1"/>
    <p:sldLayoutId id="2147493544" r:id="rId2"/>
    <p:sldLayoutId id="2147493545" r:id="rId3"/>
    <p:sldLayoutId id="2147493546" r:id="rId4"/>
    <p:sldLayoutId id="2147493547" r:id="rId5"/>
    <p:sldLayoutId id="2147493548" r:id="rId6"/>
  </p:sldLayoutIdLst>
  <p:transition/>
  <p:timing>
    <p:tnLst>
      <p:par>
        <p:cTn id="1" dur="indefinite" restart="never" nodeType="tmRoot"/>
      </p:par>
    </p:tnLst>
  </p:timing>
  <p:hf sldNum="0" hdr="0" dt="0"/>
  <p:txStyles>
    <p:titleStyle>
      <a:lvl1pPr algn="l" rtl="0" eaLnBrk="0" fontAlgn="base" hangingPunct="0">
        <a:lnSpc>
          <a:spcPct val="90000"/>
        </a:lnSpc>
        <a:spcBef>
          <a:spcPct val="0"/>
        </a:spcBef>
        <a:spcAft>
          <a:spcPct val="0"/>
        </a:spcAft>
        <a:defRPr sz="1650" kern="1200">
          <a:solidFill>
            <a:schemeClr val="tx1"/>
          </a:solidFill>
          <a:latin typeface="+mj-lt"/>
          <a:ea typeface="+mj-ea"/>
          <a:cs typeface="+mj-cs"/>
        </a:defRPr>
      </a:lvl1pPr>
      <a:lvl2pPr algn="l" rtl="0" eaLnBrk="0" fontAlgn="base" hangingPunct="0">
        <a:lnSpc>
          <a:spcPct val="90000"/>
        </a:lnSpc>
        <a:spcBef>
          <a:spcPct val="0"/>
        </a:spcBef>
        <a:spcAft>
          <a:spcPct val="0"/>
        </a:spcAft>
        <a:defRPr sz="1650">
          <a:solidFill>
            <a:schemeClr val="tx1"/>
          </a:solidFill>
          <a:latin typeface="Arial" panose="020B0604020202020204" pitchFamily="34" charset="0"/>
          <a:ea typeface="MS PGothic" panose="020B0600070205080204" pitchFamily="34" charset="-128"/>
          <a:cs typeface="Arial" panose="020B0604020202020204" pitchFamily="34" charset="0"/>
        </a:defRPr>
      </a:lvl2pPr>
      <a:lvl3pPr algn="l" rtl="0" eaLnBrk="0" fontAlgn="base" hangingPunct="0">
        <a:lnSpc>
          <a:spcPct val="90000"/>
        </a:lnSpc>
        <a:spcBef>
          <a:spcPct val="0"/>
        </a:spcBef>
        <a:spcAft>
          <a:spcPct val="0"/>
        </a:spcAft>
        <a:defRPr sz="1650">
          <a:solidFill>
            <a:schemeClr val="tx1"/>
          </a:solidFill>
          <a:latin typeface="Arial" panose="020B0604020202020204" pitchFamily="34" charset="0"/>
          <a:ea typeface="MS PGothic" panose="020B0600070205080204" pitchFamily="34" charset="-128"/>
          <a:cs typeface="Arial" panose="020B0604020202020204" pitchFamily="34" charset="0"/>
        </a:defRPr>
      </a:lvl3pPr>
      <a:lvl4pPr algn="l" rtl="0" eaLnBrk="0" fontAlgn="base" hangingPunct="0">
        <a:lnSpc>
          <a:spcPct val="90000"/>
        </a:lnSpc>
        <a:spcBef>
          <a:spcPct val="0"/>
        </a:spcBef>
        <a:spcAft>
          <a:spcPct val="0"/>
        </a:spcAft>
        <a:defRPr sz="1650">
          <a:solidFill>
            <a:schemeClr val="tx1"/>
          </a:solidFill>
          <a:latin typeface="Arial" panose="020B0604020202020204" pitchFamily="34" charset="0"/>
          <a:ea typeface="MS PGothic" panose="020B0600070205080204" pitchFamily="34" charset="-128"/>
          <a:cs typeface="Arial" panose="020B0604020202020204" pitchFamily="34" charset="0"/>
        </a:defRPr>
      </a:lvl4pPr>
      <a:lvl5pPr algn="l" rtl="0" eaLnBrk="0" fontAlgn="base" hangingPunct="0">
        <a:lnSpc>
          <a:spcPct val="90000"/>
        </a:lnSpc>
        <a:spcBef>
          <a:spcPct val="0"/>
        </a:spcBef>
        <a:spcAft>
          <a:spcPct val="0"/>
        </a:spcAft>
        <a:defRPr sz="1650">
          <a:solidFill>
            <a:schemeClr val="tx1"/>
          </a:solidFill>
          <a:latin typeface="Arial" panose="020B0604020202020204" pitchFamily="34" charset="0"/>
          <a:ea typeface="MS PGothic" panose="020B0600070205080204" pitchFamily="34" charset="-128"/>
          <a:cs typeface="Arial" panose="020B0604020202020204" pitchFamily="34" charset="0"/>
        </a:defRPr>
      </a:lvl5pPr>
      <a:lvl6pPr marL="342900" algn="l" rtl="0" fontAlgn="base">
        <a:lnSpc>
          <a:spcPct val="90000"/>
        </a:lnSpc>
        <a:spcBef>
          <a:spcPct val="0"/>
        </a:spcBef>
        <a:spcAft>
          <a:spcPct val="0"/>
        </a:spcAft>
        <a:defRPr sz="1650">
          <a:solidFill>
            <a:srgbClr val="3B0256"/>
          </a:solidFill>
          <a:latin typeface="Arial" panose="020B0604020202020204" pitchFamily="34" charset="0"/>
          <a:ea typeface="MS PGothic" panose="020B0600070205080204" pitchFamily="34" charset="-128"/>
          <a:cs typeface="Arial" panose="020B0604020202020204" pitchFamily="34" charset="0"/>
        </a:defRPr>
      </a:lvl6pPr>
      <a:lvl7pPr marL="685800" algn="l" rtl="0" fontAlgn="base">
        <a:lnSpc>
          <a:spcPct val="90000"/>
        </a:lnSpc>
        <a:spcBef>
          <a:spcPct val="0"/>
        </a:spcBef>
        <a:spcAft>
          <a:spcPct val="0"/>
        </a:spcAft>
        <a:defRPr sz="1650">
          <a:solidFill>
            <a:srgbClr val="3B0256"/>
          </a:solidFill>
          <a:latin typeface="Arial" panose="020B0604020202020204" pitchFamily="34" charset="0"/>
          <a:ea typeface="MS PGothic" panose="020B0600070205080204" pitchFamily="34" charset="-128"/>
          <a:cs typeface="Arial" panose="020B0604020202020204" pitchFamily="34" charset="0"/>
        </a:defRPr>
      </a:lvl7pPr>
      <a:lvl8pPr marL="1028700" algn="l" rtl="0" fontAlgn="base">
        <a:lnSpc>
          <a:spcPct val="90000"/>
        </a:lnSpc>
        <a:spcBef>
          <a:spcPct val="0"/>
        </a:spcBef>
        <a:spcAft>
          <a:spcPct val="0"/>
        </a:spcAft>
        <a:defRPr sz="1650">
          <a:solidFill>
            <a:srgbClr val="3B0256"/>
          </a:solidFill>
          <a:latin typeface="Arial" panose="020B0604020202020204" pitchFamily="34" charset="0"/>
          <a:ea typeface="MS PGothic" panose="020B0600070205080204" pitchFamily="34" charset="-128"/>
          <a:cs typeface="Arial" panose="020B0604020202020204" pitchFamily="34" charset="0"/>
        </a:defRPr>
      </a:lvl8pPr>
      <a:lvl9pPr marL="1371600" algn="l" rtl="0" fontAlgn="base">
        <a:lnSpc>
          <a:spcPct val="90000"/>
        </a:lnSpc>
        <a:spcBef>
          <a:spcPct val="0"/>
        </a:spcBef>
        <a:spcAft>
          <a:spcPct val="0"/>
        </a:spcAft>
        <a:defRPr sz="1650">
          <a:solidFill>
            <a:srgbClr val="3B0256"/>
          </a:solidFill>
          <a:latin typeface="Arial" panose="020B0604020202020204" pitchFamily="34" charset="0"/>
          <a:ea typeface="MS PGothic" panose="020B0600070205080204" pitchFamily="34" charset="-128"/>
          <a:cs typeface="Arial" panose="020B0604020202020204" pitchFamily="34" charset="0"/>
        </a:defRPr>
      </a:lvl9pPr>
    </p:titleStyle>
    <p:bodyStyle>
      <a:lvl1pPr marL="129779" indent="-129779" algn="l" rtl="0" eaLnBrk="0" fontAlgn="base" hangingPunct="0">
        <a:spcBef>
          <a:spcPct val="50000"/>
        </a:spcBef>
        <a:spcAft>
          <a:spcPct val="0"/>
        </a:spcAft>
        <a:buClr>
          <a:schemeClr val="tx1"/>
        </a:buClr>
        <a:buFont typeface="Wingdings" pitchFamily="2" charset="2"/>
        <a:buChar char="§"/>
        <a:defRPr kern="1200">
          <a:solidFill>
            <a:schemeClr val="tx1"/>
          </a:solidFill>
          <a:latin typeface="+mn-lt"/>
          <a:ea typeface="+mn-ea"/>
          <a:cs typeface="+mn-cs"/>
        </a:defRPr>
      </a:lvl1pPr>
      <a:lvl2pPr marL="382191" indent="-122635" algn="l" rtl="0" eaLnBrk="0" fontAlgn="base" hangingPunct="0">
        <a:spcBef>
          <a:spcPct val="0"/>
        </a:spcBef>
        <a:spcAft>
          <a:spcPct val="0"/>
        </a:spcAft>
        <a:buClr>
          <a:schemeClr val="tx1"/>
        </a:buClr>
        <a:buFont typeface="Arial" pitchFamily="34" charset="0"/>
        <a:buChar char="–"/>
        <a:defRPr sz="1200" kern="1200">
          <a:solidFill>
            <a:schemeClr val="tx1"/>
          </a:solidFill>
          <a:latin typeface="+mn-lt"/>
          <a:ea typeface="+mn-ea"/>
          <a:cs typeface="+mn-cs"/>
        </a:defRPr>
      </a:lvl2pPr>
      <a:lvl3pPr marL="641747" indent="-129779" algn="l" rtl="0" eaLnBrk="0" fontAlgn="base" hangingPunct="0">
        <a:spcBef>
          <a:spcPct val="0"/>
        </a:spcBef>
        <a:spcAft>
          <a:spcPct val="0"/>
        </a:spcAft>
        <a:buClr>
          <a:schemeClr val="tx1"/>
        </a:buClr>
        <a:buChar char="•"/>
        <a:defRPr sz="1200" kern="1200">
          <a:solidFill>
            <a:schemeClr val="tx1"/>
          </a:solidFill>
          <a:latin typeface="+mn-lt"/>
          <a:ea typeface="+mn-ea"/>
          <a:cs typeface="+mn-cs"/>
        </a:defRPr>
      </a:lvl3pPr>
      <a:lvl4pPr marL="902494" indent="-129779" algn="l" rtl="0" eaLnBrk="0" fontAlgn="base" hangingPunct="0">
        <a:spcBef>
          <a:spcPct val="20000"/>
        </a:spcBef>
        <a:spcAft>
          <a:spcPct val="0"/>
        </a:spcAft>
        <a:buClr>
          <a:schemeClr val="bg1"/>
        </a:buClr>
        <a:buChar char="–"/>
        <a:defRPr sz="1200" kern="1200">
          <a:solidFill>
            <a:schemeClr val="bg1"/>
          </a:solidFill>
          <a:latin typeface="+mn-lt"/>
          <a:ea typeface="+mn-ea"/>
          <a:cs typeface="+mn-cs"/>
        </a:defRPr>
      </a:lvl4pPr>
      <a:lvl5pPr marL="1154906" indent="-122635" algn="l" rtl="0" eaLnBrk="0" fontAlgn="base" hangingPunct="0">
        <a:spcBef>
          <a:spcPct val="20000"/>
        </a:spcBef>
        <a:spcAft>
          <a:spcPct val="0"/>
        </a:spcAft>
        <a:buClr>
          <a:schemeClr val="bg1"/>
        </a:buClr>
        <a:buChar char="»"/>
        <a:defRPr sz="1200" kern="1200">
          <a:solidFill>
            <a:schemeClr val="bg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153990" y="546499"/>
            <a:ext cx="8245475" cy="3738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34" tIns="45718" rIns="91434" bIns="45718"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1112840" y="1332310"/>
            <a:ext cx="7348537" cy="29265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34" tIns="45718" rIns="91434" bIns="45718"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2052" name="Rectangle 6"/>
          <p:cNvSpPr>
            <a:spLocks noChangeArrowheads="1"/>
          </p:cNvSpPr>
          <p:nvPr/>
        </p:nvSpPr>
        <p:spPr bwMode="black">
          <a:xfrm>
            <a:off x="7589838" y="4902995"/>
            <a:ext cx="1371600" cy="13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r" defTabSz="685783"/>
            <a:r>
              <a:rPr lang="en-US" altLang="en-US" sz="600" smtClean="0">
                <a:solidFill>
                  <a:srgbClr val="FFFFFF"/>
                </a:solidFill>
                <a:cs typeface="Arial" panose="020B0604020202020204" pitchFamily="34" charset="0"/>
              </a:rPr>
              <a:t>© 2011 IBM Corporation</a:t>
            </a:r>
            <a:endParaRPr lang="en-US" altLang="en-US" sz="1350" smtClean="0">
              <a:solidFill>
                <a:srgbClr val="FFFFFF"/>
              </a:solidFill>
              <a:cs typeface="Arial" panose="020B0604020202020204" pitchFamily="34" charset="0"/>
            </a:endParaRPr>
          </a:p>
        </p:txBody>
      </p:sp>
      <p:sp>
        <p:nvSpPr>
          <p:cNvPr id="1059" name="Rectangle 35"/>
          <p:cNvSpPr>
            <a:spLocks noGrp="1" noChangeArrowheads="1"/>
          </p:cNvSpPr>
          <p:nvPr>
            <p:ph type="sldNum" sz="quarter" idx="4"/>
          </p:nvPr>
        </p:nvSpPr>
        <p:spPr bwMode="black">
          <a:xfrm>
            <a:off x="182564" y="4902995"/>
            <a:ext cx="366712" cy="138113"/>
          </a:xfrm>
          <a:prstGeom prst="rect">
            <a:avLst/>
          </a:prstGeom>
          <a:noFill/>
          <a:ln>
            <a:noFill/>
          </a:ln>
          <a:effectLst/>
          <a:extLst>
            <a:ext uri="{909E8E84-426E-40DD-AFC4-6F175D3DCCD1}">
              <a14:hiddenFill xmlns:a14="http://schemas.microsoft.com/office/drawing/2010/main">
                <a:solidFill>
                  <a:srgbClr val="00659D"/>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vert="horz" wrap="square" lIns="92075" tIns="46038" rIns="92075" bIns="46038" numCol="1" anchor="t" anchorCtr="0" compatLnSpc="1">
            <a:prstTxWarp prst="textNoShape">
              <a:avLst/>
            </a:prstTxWarp>
          </a:bodyPr>
          <a:lstStyle>
            <a:lvl1pPr eaLnBrk="1" hangingPunct="1">
              <a:defRPr sz="600" smtClean="0">
                <a:solidFill>
                  <a:srgbClr val="000000"/>
                </a:solidFill>
                <a:ea typeface="MS PGothic" panose="020B0600070205080204" pitchFamily="34" charset="-128"/>
                <a:cs typeface="+mn-cs"/>
              </a:defRPr>
            </a:lvl1pPr>
          </a:lstStyle>
          <a:p>
            <a:pPr defTabSz="685783">
              <a:defRPr/>
            </a:pPr>
            <a:fld id="{DB97A1CE-C2BE-40ED-A59F-22695CC4CD66}" type="slidenum">
              <a:rPr lang="en-US" altLang="en-US" smtClean="0">
                <a:latin typeface="Arial"/>
              </a:rPr>
              <a:pPr defTabSz="685783">
                <a:defRPr/>
              </a:pPr>
              <a:t>‹#›</a:t>
            </a:fld>
            <a:endParaRPr lang="en-US" altLang="en-US">
              <a:latin typeface="Arial"/>
            </a:endParaRPr>
          </a:p>
        </p:txBody>
      </p:sp>
      <p:sp>
        <p:nvSpPr>
          <p:cNvPr id="6" name="TextBox 5"/>
          <p:cNvSpPr txBox="1"/>
          <p:nvPr userDrawn="1"/>
        </p:nvSpPr>
        <p:spPr>
          <a:xfrm>
            <a:off x="801280" y="4866685"/>
            <a:ext cx="716436" cy="276999"/>
          </a:xfrm>
          <a:prstGeom prst="rect">
            <a:avLst/>
          </a:prstGeom>
          <a:solidFill>
            <a:schemeClr val="bg1">
              <a:lumMod val="85000"/>
            </a:schemeClr>
          </a:solidFill>
          <a:ln>
            <a:solidFill>
              <a:schemeClr val="accent2">
                <a:lumMod val="50000"/>
              </a:schemeClr>
            </a:solidFill>
          </a:ln>
        </p:spPr>
        <p:txBody>
          <a:bodyPr wrap="square" rtlCol="0" anchor="ctr">
            <a:spAutoFit/>
          </a:bodyPr>
          <a:lstStyle/>
          <a:p>
            <a:pPr algn="ctr"/>
            <a:r>
              <a:rPr lang="en-US" sz="1200" dirty="0" smtClean="0">
                <a:hlinkClick r:id="rId13" action="ppaction://hlinksldjump"/>
              </a:rPr>
              <a:t>Topics</a:t>
            </a:r>
            <a:endParaRPr lang="en-US" sz="1200" dirty="0"/>
          </a:p>
        </p:txBody>
      </p:sp>
    </p:spTree>
    <p:extLst>
      <p:ext uri="{BB962C8B-B14F-4D97-AF65-F5344CB8AC3E}">
        <p14:creationId xmlns:p14="http://schemas.microsoft.com/office/powerpoint/2010/main" val="1131825391"/>
      </p:ext>
    </p:extLst>
  </p:cSld>
  <p:clrMap bg1="dk2" tx1="lt1" bg2="dk1" tx2="lt2" accent1="accent1" accent2="accent2" accent3="accent3" accent4="accent4" accent5="accent5" accent6="accent6" hlink="hlink" folHlink="folHlink"/>
  <p:sldLayoutIdLst>
    <p:sldLayoutId id="2147493508" r:id="rId1"/>
    <p:sldLayoutId id="2147493509" r:id="rId2"/>
    <p:sldLayoutId id="2147493510" r:id="rId3"/>
    <p:sldLayoutId id="2147493511" r:id="rId4"/>
    <p:sldLayoutId id="2147493512" r:id="rId5"/>
    <p:sldLayoutId id="2147493513" r:id="rId6"/>
    <p:sldLayoutId id="2147493514" r:id="rId7"/>
    <p:sldLayoutId id="2147493515" r:id="rId8"/>
    <p:sldLayoutId id="2147493516" r:id="rId9"/>
    <p:sldLayoutId id="2147493517" r:id="rId10"/>
    <p:sldLayoutId id="2147493518" r:id="rId11"/>
  </p:sldLayoutIdLst>
  <p:timing>
    <p:tnLst>
      <p:par>
        <p:cTn id="1" dur="indefinite" restart="never" nodeType="tmRoot"/>
      </p:par>
    </p:tnLst>
  </p:timing>
  <p:hf sldNum="0" hdr="0" dt="0"/>
  <p:txStyles>
    <p:titleStyle>
      <a:lvl1pPr algn="l" rtl="0" eaLnBrk="0" fontAlgn="base" hangingPunct="0">
        <a:lnSpc>
          <a:spcPct val="90000"/>
        </a:lnSpc>
        <a:spcBef>
          <a:spcPct val="0"/>
        </a:spcBef>
        <a:spcAft>
          <a:spcPct val="0"/>
        </a:spcAft>
        <a:defRPr sz="2100" kern="1200">
          <a:solidFill>
            <a:schemeClr val="accent1"/>
          </a:solidFill>
          <a:latin typeface="+mj-lt"/>
          <a:ea typeface="+mj-ea"/>
          <a:cs typeface="+mj-cs"/>
        </a:defRPr>
      </a:lvl1pPr>
      <a:lvl2pPr algn="l" rtl="0" eaLnBrk="0" fontAlgn="base" hangingPunct="0">
        <a:lnSpc>
          <a:spcPct val="90000"/>
        </a:lnSpc>
        <a:spcBef>
          <a:spcPct val="0"/>
        </a:spcBef>
        <a:spcAft>
          <a:spcPct val="0"/>
        </a:spcAft>
        <a:defRPr sz="2100">
          <a:solidFill>
            <a:schemeClr val="accent1"/>
          </a:solidFill>
          <a:latin typeface="Arial" panose="020B0604020202020204" pitchFamily="34" charset="0"/>
          <a:cs typeface="Arial" panose="020B0604020202020204" pitchFamily="34" charset="0"/>
        </a:defRPr>
      </a:lvl2pPr>
      <a:lvl3pPr algn="l" rtl="0" eaLnBrk="0" fontAlgn="base" hangingPunct="0">
        <a:lnSpc>
          <a:spcPct val="90000"/>
        </a:lnSpc>
        <a:spcBef>
          <a:spcPct val="0"/>
        </a:spcBef>
        <a:spcAft>
          <a:spcPct val="0"/>
        </a:spcAft>
        <a:defRPr sz="2100">
          <a:solidFill>
            <a:schemeClr val="accent1"/>
          </a:solidFill>
          <a:latin typeface="Arial" panose="020B0604020202020204" pitchFamily="34" charset="0"/>
          <a:cs typeface="Arial" panose="020B0604020202020204" pitchFamily="34" charset="0"/>
        </a:defRPr>
      </a:lvl3pPr>
      <a:lvl4pPr algn="l" rtl="0" eaLnBrk="0" fontAlgn="base" hangingPunct="0">
        <a:lnSpc>
          <a:spcPct val="90000"/>
        </a:lnSpc>
        <a:spcBef>
          <a:spcPct val="0"/>
        </a:spcBef>
        <a:spcAft>
          <a:spcPct val="0"/>
        </a:spcAft>
        <a:defRPr sz="2100">
          <a:solidFill>
            <a:schemeClr val="accent1"/>
          </a:solidFill>
          <a:latin typeface="Arial" panose="020B0604020202020204" pitchFamily="34" charset="0"/>
          <a:cs typeface="Arial" panose="020B0604020202020204" pitchFamily="34" charset="0"/>
        </a:defRPr>
      </a:lvl4pPr>
      <a:lvl5pPr algn="l" rtl="0" eaLnBrk="0" fontAlgn="base" hangingPunct="0">
        <a:lnSpc>
          <a:spcPct val="90000"/>
        </a:lnSpc>
        <a:spcBef>
          <a:spcPct val="0"/>
        </a:spcBef>
        <a:spcAft>
          <a:spcPct val="0"/>
        </a:spcAft>
        <a:defRPr sz="2100">
          <a:solidFill>
            <a:schemeClr val="accent1"/>
          </a:solidFill>
          <a:latin typeface="Arial" panose="020B0604020202020204" pitchFamily="34" charset="0"/>
          <a:cs typeface="Arial" panose="020B0604020202020204" pitchFamily="34" charset="0"/>
        </a:defRPr>
      </a:lvl5pPr>
      <a:lvl6pPr marL="342892" algn="l" rtl="0" fontAlgn="base">
        <a:lnSpc>
          <a:spcPct val="90000"/>
        </a:lnSpc>
        <a:spcBef>
          <a:spcPct val="0"/>
        </a:spcBef>
        <a:spcAft>
          <a:spcPct val="0"/>
        </a:spcAft>
        <a:defRPr sz="2100">
          <a:solidFill>
            <a:schemeClr val="accent1"/>
          </a:solidFill>
          <a:latin typeface="Arial" panose="020B0604020202020204" pitchFamily="34" charset="0"/>
          <a:cs typeface="Arial" panose="020B0604020202020204" pitchFamily="34" charset="0"/>
        </a:defRPr>
      </a:lvl6pPr>
      <a:lvl7pPr marL="685783" algn="l" rtl="0" fontAlgn="base">
        <a:lnSpc>
          <a:spcPct val="90000"/>
        </a:lnSpc>
        <a:spcBef>
          <a:spcPct val="0"/>
        </a:spcBef>
        <a:spcAft>
          <a:spcPct val="0"/>
        </a:spcAft>
        <a:defRPr sz="2100">
          <a:solidFill>
            <a:schemeClr val="accent1"/>
          </a:solidFill>
          <a:latin typeface="Arial" panose="020B0604020202020204" pitchFamily="34" charset="0"/>
          <a:cs typeface="Arial" panose="020B0604020202020204" pitchFamily="34" charset="0"/>
        </a:defRPr>
      </a:lvl7pPr>
      <a:lvl8pPr marL="1028675" algn="l" rtl="0" fontAlgn="base">
        <a:lnSpc>
          <a:spcPct val="90000"/>
        </a:lnSpc>
        <a:spcBef>
          <a:spcPct val="0"/>
        </a:spcBef>
        <a:spcAft>
          <a:spcPct val="0"/>
        </a:spcAft>
        <a:defRPr sz="2100">
          <a:solidFill>
            <a:schemeClr val="accent1"/>
          </a:solidFill>
          <a:latin typeface="Arial" panose="020B0604020202020204" pitchFamily="34" charset="0"/>
          <a:cs typeface="Arial" panose="020B0604020202020204" pitchFamily="34" charset="0"/>
        </a:defRPr>
      </a:lvl8pPr>
      <a:lvl9pPr marL="1371566" algn="l" rtl="0" fontAlgn="base">
        <a:lnSpc>
          <a:spcPct val="90000"/>
        </a:lnSpc>
        <a:spcBef>
          <a:spcPct val="0"/>
        </a:spcBef>
        <a:spcAft>
          <a:spcPct val="0"/>
        </a:spcAft>
        <a:defRPr sz="2100">
          <a:solidFill>
            <a:schemeClr val="accent1"/>
          </a:solidFill>
          <a:latin typeface="Arial" panose="020B0604020202020204" pitchFamily="34" charset="0"/>
          <a:cs typeface="Arial" panose="020B0604020202020204" pitchFamily="34" charset="0"/>
        </a:defRPr>
      </a:lvl9pPr>
    </p:titleStyle>
    <p:bodyStyle>
      <a:lvl1pPr marL="171446" indent="-171446" algn="l" rtl="0" eaLnBrk="0" fontAlgn="base" hangingPunct="0">
        <a:spcBef>
          <a:spcPct val="0"/>
        </a:spcBef>
        <a:spcAft>
          <a:spcPct val="0"/>
        </a:spcAft>
        <a:buClr>
          <a:srgbClr val="9999FF"/>
        </a:buClr>
        <a:buFont typeface="Wingdings" panose="05000000000000000000" pitchFamily="2" charset="2"/>
        <a:buChar char="§"/>
        <a:defRPr kern="1200">
          <a:solidFill>
            <a:schemeClr val="bg1"/>
          </a:solidFill>
          <a:latin typeface="+mn-lt"/>
          <a:ea typeface="+mn-ea"/>
          <a:cs typeface="+mn-cs"/>
        </a:defRPr>
      </a:lvl1pPr>
      <a:lvl2pPr marL="563152" indent="-214308" algn="l" rtl="0" eaLnBrk="0" fontAlgn="base" hangingPunct="0">
        <a:spcBef>
          <a:spcPct val="25000"/>
        </a:spcBef>
        <a:spcAft>
          <a:spcPct val="15000"/>
        </a:spcAft>
        <a:buClr>
          <a:schemeClr val="accent1"/>
        </a:buClr>
        <a:buFont typeface="Wingdings" panose="05000000000000000000" pitchFamily="2" charset="2"/>
        <a:buChar char="§"/>
        <a:defRPr sz="1200" kern="1200">
          <a:solidFill>
            <a:schemeClr val="bg1"/>
          </a:solidFill>
          <a:latin typeface="+mn-lt"/>
          <a:ea typeface="+mn-ea"/>
          <a:cs typeface="+mn-cs"/>
        </a:defRPr>
      </a:lvl2pPr>
      <a:lvl3pPr marL="857228" indent="-171446" algn="l" rtl="0" eaLnBrk="0" fontAlgn="base" hangingPunct="0">
        <a:spcBef>
          <a:spcPct val="20000"/>
        </a:spcBef>
        <a:spcAft>
          <a:spcPct val="0"/>
        </a:spcAft>
        <a:buClr>
          <a:srgbClr val="7889FB"/>
        </a:buClr>
        <a:buFont typeface="Wingdings" panose="05000000000000000000" pitchFamily="2" charset="2"/>
        <a:buChar char="§"/>
        <a:defRPr sz="1200" kern="1200">
          <a:solidFill>
            <a:schemeClr val="bg1"/>
          </a:solidFill>
          <a:latin typeface="+mn-lt"/>
          <a:ea typeface="+mn-ea"/>
          <a:cs typeface="+mn-cs"/>
        </a:defRPr>
      </a:lvl3pPr>
      <a:lvl4pPr marL="1200120" indent="-171446" algn="l" rtl="0" eaLnBrk="0" fontAlgn="base" hangingPunct="0">
        <a:spcBef>
          <a:spcPct val="20000"/>
        </a:spcBef>
        <a:spcAft>
          <a:spcPct val="0"/>
        </a:spcAft>
        <a:buClr>
          <a:srgbClr val="7889FB"/>
        </a:buClr>
        <a:buChar char="•"/>
        <a:defRPr sz="1200" kern="1200">
          <a:solidFill>
            <a:schemeClr val="bg1"/>
          </a:solidFill>
          <a:latin typeface="+mn-lt"/>
          <a:ea typeface="+mn-ea"/>
          <a:cs typeface="+mn-cs"/>
        </a:defRPr>
      </a:lvl4pPr>
      <a:lvl5pPr marL="1543012" indent="-171446" algn="l" rtl="0" eaLnBrk="0" fontAlgn="base" hangingPunct="0">
        <a:spcBef>
          <a:spcPct val="20000"/>
        </a:spcBef>
        <a:spcAft>
          <a:spcPct val="0"/>
        </a:spcAft>
        <a:buClr>
          <a:srgbClr val="7889FB"/>
        </a:buClr>
        <a:buFont typeface="Arial" panose="020B0604020202020204" pitchFamily="34" charset="0"/>
        <a:buChar char="•"/>
        <a:defRPr sz="1200" kern="1200">
          <a:solidFill>
            <a:schemeClr val="bg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5"/>
            <a:ext cx="7886700" cy="994172"/>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fontAlgn="auto">
              <a:spcBef>
                <a:spcPts val="0"/>
              </a:spcBef>
              <a:spcAft>
                <a:spcPts val="0"/>
              </a:spcAft>
            </a:pPr>
            <a:endParaRPr lang="en-US">
              <a:solidFill>
                <a:prstClr val="black">
                  <a:tint val="75000"/>
                </a:prstClr>
              </a:solidFill>
              <a:latin typeface="Calibri" panose="020F0502020204030204"/>
              <a:ea typeface="+mn-ea"/>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fontAlgn="auto">
              <a:spcBef>
                <a:spcPts val="0"/>
              </a:spcBef>
              <a:spcAft>
                <a:spcPts val="0"/>
              </a:spcAft>
            </a:pPr>
            <a:endParaRPr lang="en-US">
              <a:solidFill>
                <a:prstClr val="black">
                  <a:tint val="75000"/>
                </a:prstClr>
              </a:solidFill>
              <a:latin typeface="Calibri" panose="020F0502020204030204"/>
              <a:ea typeface="+mn-ea"/>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fontAlgn="auto">
              <a:spcBef>
                <a:spcPts val="0"/>
              </a:spcBef>
              <a:spcAft>
                <a:spcPts val="0"/>
              </a:spcAft>
            </a:pPr>
            <a:fld id="{C1D9899E-E8B8-401E-B515-2AA2ACB03BC9}" type="slidenum">
              <a:rPr lang="en-US" smtClean="0">
                <a:solidFill>
                  <a:prstClr val="black">
                    <a:tint val="75000"/>
                  </a:prstClr>
                </a:solidFill>
                <a:latin typeface="Calibri" panose="020F0502020204030204"/>
                <a:ea typeface="+mn-ea"/>
              </a:rPr>
              <a:pPr defTabSz="685800" fontAlgn="auto">
                <a:spcBef>
                  <a:spcPts val="0"/>
                </a:spcBef>
                <a:spcAft>
                  <a:spcPts val="0"/>
                </a:spcAft>
              </a:pPr>
              <a:t>‹#›</a:t>
            </a:fld>
            <a:endParaRPr lang="en-US">
              <a:solidFill>
                <a:prstClr val="black">
                  <a:tint val="75000"/>
                </a:prstClr>
              </a:solidFill>
              <a:latin typeface="Calibri" panose="020F0502020204030204"/>
              <a:ea typeface="+mn-ea"/>
            </a:endParaRPr>
          </a:p>
        </p:txBody>
      </p:sp>
      <p:sp>
        <p:nvSpPr>
          <p:cNvPr id="7" name="TextBox 6"/>
          <p:cNvSpPr txBox="1"/>
          <p:nvPr userDrawn="1"/>
        </p:nvSpPr>
        <p:spPr>
          <a:xfrm>
            <a:off x="1997893" y="4767264"/>
            <a:ext cx="688157" cy="276999"/>
          </a:xfrm>
          <a:prstGeom prst="rect">
            <a:avLst/>
          </a:prstGeom>
          <a:solidFill>
            <a:schemeClr val="bg1">
              <a:lumMod val="85000"/>
            </a:schemeClr>
          </a:solidFill>
          <a:ln>
            <a:solidFill>
              <a:schemeClr val="accent2">
                <a:lumMod val="50000"/>
              </a:schemeClr>
            </a:solidFill>
          </a:ln>
        </p:spPr>
        <p:txBody>
          <a:bodyPr wrap="square" rtlCol="0" anchor="ctr">
            <a:spAutoFit/>
          </a:bodyPr>
          <a:lstStyle/>
          <a:p>
            <a:pPr algn="ctr"/>
            <a:r>
              <a:rPr lang="en-US" sz="1200" dirty="0" smtClean="0">
                <a:hlinkClick r:id="rId25" action="ppaction://hlinksldjump"/>
              </a:rPr>
              <a:t>Topics</a:t>
            </a:r>
            <a:endParaRPr lang="en-US" dirty="0"/>
          </a:p>
        </p:txBody>
      </p:sp>
    </p:spTree>
    <p:extLst>
      <p:ext uri="{BB962C8B-B14F-4D97-AF65-F5344CB8AC3E}">
        <p14:creationId xmlns:p14="http://schemas.microsoft.com/office/powerpoint/2010/main" val="4232547274"/>
      </p:ext>
    </p:extLst>
  </p:cSld>
  <p:clrMap bg1="lt1" tx1="dk1" bg2="lt2" tx2="dk2" accent1="accent1" accent2="accent2" accent3="accent3" accent4="accent4" accent5="accent5" accent6="accent6" hlink="hlink" folHlink="folHlink"/>
  <p:sldLayoutIdLst>
    <p:sldLayoutId id="2147493520" r:id="rId1"/>
    <p:sldLayoutId id="2147493521" r:id="rId2"/>
    <p:sldLayoutId id="2147493522" r:id="rId3"/>
    <p:sldLayoutId id="2147493523" r:id="rId4"/>
    <p:sldLayoutId id="2147493524" r:id="rId5"/>
    <p:sldLayoutId id="2147493525" r:id="rId6"/>
    <p:sldLayoutId id="2147493526" r:id="rId7"/>
    <p:sldLayoutId id="2147493527" r:id="rId8"/>
    <p:sldLayoutId id="2147493528" r:id="rId9"/>
    <p:sldLayoutId id="2147493529" r:id="rId10"/>
    <p:sldLayoutId id="2147493530" r:id="rId11"/>
    <p:sldLayoutId id="2147493531" r:id="rId12"/>
    <p:sldLayoutId id="2147493532" r:id="rId13"/>
    <p:sldLayoutId id="2147493533" r:id="rId14"/>
    <p:sldLayoutId id="2147493534" r:id="rId15"/>
    <p:sldLayoutId id="2147493535" r:id="rId16"/>
    <p:sldLayoutId id="2147493536" r:id="rId17"/>
    <p:sldLayoutId id="2147493537" r:id="rId18"/>
    <p:sldLayoutId id="2147493538" r:id="rId19"/>
    <p:sldLayoutId id="2147493539" r:id="rId20"/>
    <p:sldLayoutId id="2147493540" r:id="rId21"/>
    <p:sldLayoutId id="2147493541" r:id="rId22"/>
    <p:sldLayoutId id="2147493542" r:id="rId23"/>
  </p:sldLayoutIdLst>
  <p:timing>
    <p:tnLst>
      <p:par>
        <p:cTn id="1" dur="indefinite" restart="never" nodeType="tmRoot"/>
      </p:par>
    </p:tnLst>
  </p:timing>
  <p:hf sldNum="0" hd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10.png"/><Relationship Id="rId5" Type="http://schemas.openxmlformats.org/officeDocument/2006/relationships/image" Target="../media/image11.png"/><Relationship Id="rId6" Type="http://schemas.openxmlformats.org/officeDocument/2006/relationships/hyperlink" Target="mailto:mbauman@us.ibm.com" TargetMode="External"/><Relationship Id="rId1" Type="http://schemas.openxmlformats.org/officeDocument/2006/relationships/slideLayout" Target="../slideLayouts/slideLayout16.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0.xml"/><Relationship Id="rId3" Type="http://schemas.openxmlformats.org/officeDocument/2006/relationships/hyperlink" Target="https://www.youtube.com/watch?v=JyhvyNXZwv8" TargetMode="Externa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5.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7.xml"/><Relationship Id="rId3" Type="http://schemas.openxmlformats.org/officeDocument/2006/relationships/image" Target="../media/image241.png"/></Relationships>
</file>

<file path=ppt/slides/_rels/slide104.xml.rels><?xml version="1.0" encoding="UTF-8" standalone="yes"?>
<Relationships xmlns="http://schemas.openxmlformats.org/package/2006/relationships"><Relationship Id="rId3" Type="http://schemas.openxmlformats.org/officeDocument/2006/relationships/image" Target="../media/image242.png"/><Relationship Id="rId4" Type="http://schemas.openxmlformats.org/officeDocument/2006/relationships/image" Target="../media/image243.png"/><Relationship Id="rId1" Type="http://schemas.openxmlformats.org/officeDocument/2006/relationships/slideLayout" Target="../slideLayouts/slideLayout3.xml"/><Relationship Id="rId2" Type="http://schemas.openxmlformats.org/officeDocument/2006/relationships/notesSlide" Target="../notesSlides/notesSlide98.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44.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99.xml"/><Relationship Id="rId4" Type="http://schemas.openxmlformats.org/officeDocument/2006/relationships/oleObject" Target="../embeddings/oleObject2.bin"/><Relationship Id="rId5" Type="http://schemas.openxmlformats.org/officeDocument/2006/relationships/image" Target="../media/image245.emf"/><Relationship Id="rId1" Type="http://schemas.openxmlformats.org/officeDocument/2006/relationships/vmlDrawing" Target="../drawings/vmlDrawing3.vml"/><Relationship Id="rId2"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oleObject" Target="../embeddings/Microsoft_Excel_97_-_2004_Worksheet2.xls"/><Relationship Id="rId4" Type="http://schemas.openxmlformats.org/officeDocument/2006/relationships/image" Target="../media/image246.emf"/><Relationship Id="rId1" Type="http://schemas.openxmlformats.org/officeDocument/2006/relationships/vmlDrawing" Target="../drawings/vmlDrawing4.vml"/><Relationship Id="rId2"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image" Target="../media/image247.tiff"/><Relationship Id="rId4" Type="http://schemas.openxmlformats.org/officeDocument/2006/relationships/image" Target="../media/image248.tiff"/><Relationship Id="rId5" Type="http://schemas.openxmlformats.org/officeDocument/2006/relationships/hyperlink" Target="https://en.wikipedia.org/wiki/Help:IPA_for_English" TargetMode="External"/><Relationship Id="rId6" Type="http://schemas.openxmlformats.org/officeDocument/2006/relationships/hyperlink" Target="https://en.wikipedia.org/wiki/Linux_distribution" TargetMode="External"/><Relationship Id="rId7" Type="http://schemas.openxmlformats.org/officeDocument/2006/relationships/hyperlink" Target="https://en.wikipedia.org/wiki/Enterprise_software" TargetMode="External"/><Relationship Id="rId8" Type="http://schemas.openxmlformats.org/officeDocument/2006/relationships/hyperlink" Target="https://en.wikipedia.org/wiki/Upstream_(software_development)" TargetMode="External"/><Relationship Id="rId9" Type="http://schemas.openxmlformats.org/officeDocument/2006/relationships/hyperlink" Target="https://en.wikipedia.org/wiki/Red_Hat_Enterprise_Linux" TargetMode="External"/><Relationship Id="rId10" Type="http://schemas.openxmlformats.org/officeDocument/2006/relationships/hyperlink" Target="https://en.wikipedia.org/wiki/Red_Hat" TargetMode="External"/><Relationship Id="rId1" Type="http://schemas.openxmlformats.org/officeDocument/2006/relationships/slideLayout" Target="../slideLayouts/slideLayout2.xml"/><Relationship Id="rId2" Type="http://schemas.openxmlformats.org/officeDocument/2006/relationships/notesSlide" Target="../notesSlides/notesSlide100.xml"/></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9.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9" Type="http://schemas.openxmlformats.org/officeDocument/2006/relationships/image" Target="../media/image255.png"/><Relationship Id="rId20" Type="http://schemas.openxmlformats.org/officeDocument/2006/relationships/hyperlink" Target="https://www.youtube.com/watch?v=VWBNoIwGEjo" TargetMode="External"/><Relationship Id="rId10" Type="http://schemas.openxmlformats.org/officeDocument/2006/relationships/image" Target="../media/image256.png"/><Relationship Id="rId11" Type="http://schemas.openxmlformats.org/officeDocument/2006/relationships/image" Target="../media/image257.png"/><Relationship Id="rId12" Type="http://schemas.openxmlformats.org/officeDocument/2006/relationships/image" Target="../media/image258.png"/><Relationship Id="rId13" Type="http://schemas.openxmlformats.org/officeDocument/2006/relationships/image" Target="../media/image259.png"/><Relationship Id="rId14" Type="http://schemas.openxmlformats.org/officeDocument/2006/relationships/image" Target="../media/image260.png"/><Relationship Id="rId15" Type="http://schemas.openxmlformats.org/officeDocument/2006/relationships/image" Target="../media/image261.png"/><Relationship Id="rId16" Type="http://schemas.openxmlformats.org/officeDocument/2006/relationships/image" Target="../media/image262.png"/><Relationship Id="rId17" Type="http://schemas.openxmlformats.org/officeDocument/2006/relationships/image" Target="../media/image103.png"/><Relationship Id="rId18" Type="http://schemas.openxmlformats.org/officeDocument/2006/relationships/image" Target="../media/image105.png"/><Relationship Id="rId19" Type="http://schemas.openxmlformats.org/officeDocument/2006/relationships/hyperlink" Target="https://youtu.be/Uw2ZioWa-Ak" TargetMode="External"/><Relationship Id="rId1" Type="http://schemas.openxmlformats.org/officeDocument/2006/relationships/slideLayout" Target="../slideLayouts/slideLayout1.xml"/><Relationship Id="rId2" Type="http://schemas.openxmlformats.org/officeDocument/2006/relationships/notesSlide" Target="../notesSlides/notesSlide101.xml"/><Relationship Id="rId3" Type="http://schemas.openxmlformats.org/officeDocument/2006/relationships/image" Target="../media/image249.png"/><Relationship Id="rId4" Type="http://schemas.openxmlformats.org/officeDocument/2006/relationships/image" Target="../media/image250.png"/><Relationship Id="rId5" Type="http://schemas.openxmlformats.org/officeDocument/2006/relationships/image" Target="../media/image251.png"/><Relationship Id="rId6" Type="http://schemas.openxmlformats.org/officeDocument/2006/relationships/image" Target="../media/image252.png"/><Relationship Id="rId7" Type="http://schemas.openxmlformats.org/officeDocument/2006/relationships/image" Target="../media/image253.png"/><Relationship Id="rId8" Type="http://schemas.openxmlformats.org/officeDocument/2006/relationships/image" Target="../media/image254.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2.xml"/><Relationship Id="rId3" Type="http://schemas.openxmlformats.org/officeDocument/2006/relationships/image" Target="../media/image263.jpeg"/></Relationships>
</file>

<file path=ppt/slides/_rels/slide112.xml.rels><?xml version="1.0" encoding="UTF-8" standalone="yes"?>
<Relationships xmlns="http://schemas.openxmlformats.org/package/2006/relationships"><Relationship Id="rId3" Type="http://schemas.openxmlformats.org/officeDocument/2006/relationships/image" Target="../media/image264.png"/><Relationship Id="rId4" Type="http://schemas.openxmlformats.org/officeDocument/2006/relationships/image" Target="../media/image265.png"/><Relationship Id="rId5" Type="http://schemas.openxmlformats.org/officeDocument/2006/relationships/image" Target="../media/image266.png"/><Relationship Id="rId1" Type="http://schemas.openxmlformats.org/officeDocument/2006/relationships/slideLayout" Target="../slideLayouts/slideLayout8.xml"/><Relationship Id="rId2" Type="http://schemas.openxmlformats.org/officeDocument/2006/relationships/notesSlide" Target="../notesSlides/notesSlide10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4.xml"/><Relationship Id="rId3" Type="http://schemas.openxmlformats.org/officeDocument/2006/relationships/image" Target="../media/image267.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www.oracle.com/us/corporate/contracts/processor-core-factor-table-070634.pdf" TargetMode="External"/></Relationships>
</file>

<file path=ppt/slides/_rels/slide115.xml.rels><?xml version="1.0" encoding="UTF-8" standalone="yes"?>
<Relationships xmlns="http://schemas.openxmlformats.org/package/2006/relationships"><Relationship Id="rId3" Type="http://schemas.openxmlformats.org/officeDocument/2006/relationships/image" Target="../media/image268.wmf"/><Relationship Id="rId4" Type="http://schemas.openxmlformats.org/officeDocument/2006/relationships/image" Target="../media/image269.jpeg"/><Relationship Id="rId5" Type="http://schemas.openxmlformats.org/officeDocument/2006/relationships/image" Target="../media/image270.jpeg"/><Relationship Id="rId6" Type="http://schemas.openxmlformats.org/officeDocument/2006/relationships/image" Target="../media/image271.png"/><Relationship Id="rId7" Type="http://schemas.openxmlformats.org/officeDocument/2006/relationships/image" Target="../media/image267.png"/><Relationship Id="rId1" Type="http://schemas.openxmlformats.org/officeDocument/2006/relationships/slideLayout" Target="../slideLayouts/slideLayout8.xml"/><Relationship Id="rId2" Type="http://schemas.openxmlformats.org/officeDocument/2006/relationships/notesSlide" Target="../notesSlides/notesSlide105.xml"/></Relationships>
</file>

<file path=ppt/slides/_rels/slide116.xml.rels><?xml version="1.0" encoding="UTF-8" standalone="yes"?>
<Relationships xmlns="http://schemas.openxmlformats.org/package/2006/relationships"><Relationship Id="rId3" Type="http://schemas.openxmlformats.org/officeDocument/2006/relationships/image" Target="../media/image272.png"/><Relationship Id="rId4" Type="http://schemas.openxmlformats.org/officeDocument/2006/relationships/image" Target="../media/image273.png"/><Relationship Id="rId1" Type="http://schemas.openxmlformats.org/officeDocument/2006/relationships/slideLayout" Target="../slideLayouts/slideLayout2.xml"/><Relationship Id="rId2" Type="http://schemas.openxmlformats.org/officeDocument/2006/relationships/notesSlide" Target="../notesSlides/notesSlide106.xml"/></Relationships>
</file>

<file path=ppt/slides/_rels/slide117.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07.xml"/></Relationships>
</file>

<file path=ppt/slides/_rels/slide118.xml.rels><?xml version="1.0" encoding="UTF-8" standalone="yes"?>
<Relationships xmlns="http://schemas.openxmlformats.org/package/2006/relationships"><Relationship Id="rId11" Type="http://schemas.openxmlformats.org/officeDocument/2006/relationships/image" Target="../media/image282.png"/><Relationship Id="rId12" Type="http://schemas.openxmlformats.org/officeDocument/2006/relationships/image" Target="../media/image283.png"/><Relationship Id="rId13" Type="http://schemas.openxmlformats.org/officeDocument/2006/relationships/image" Target="../media/image284.jpeg"/><Relationship Id="rId14" Type="http://schemas.openxmlformats.org/officeDocument/2006/relationships/image" Target="../media/image285.png"/><Relationship Id="rId1" Type="http://schemas.openxmlformats.org/officeDocument/2006/relationships/slideLayout" Target="../slideLayouts/slideLayout3.xml"/><Relationship Id="rId2" Type="http://schemas.openxmlformats.org/officeDocument/2006/relationships/notesSlide" Target="../notesSlides/notesSlide108.xml"/><Relationship Id="rId3" Type="http://schemas.openxmlformats.org/officeDocument/2006/relationships/image" Target="../media/image274.png"/><Relationship Id="rId4" Type="http://schemas.openxmlformats.org/officeDocument/2006/relationships/image" Target="../media/image275.png"/><Relationship Id="rId5" Type="http://schemas.openxmlformats.org/officeDocument/2006/relationships/image" Target="../media/image276.png"/><Relationship Id="rId6" Type="http://schemas.openxmlformats.org/officeDocument/2006/relationships/image" Target="../media/image277.png"/><Relationship Id="rId7" Type="http://schemas.openxmlformats.org/officeDocument/2006/relationships/image" Target="../media/image278.png"/><Relationship Id="rId8" Type="http://schemas.openxmlformats.org/officeDocument/2006/relationships/image" Target="../media/image279.png"/><Relationship Id="rId9" Type="http://schemas.openxmlformats.org/officeDocument/2006/relationships/image" Target="../media/image280.jpeg"/><Relationship Id="rId10" Type="http://schemas.openxmlformats.org/officeDocument/2006/relationships/image" Target="../media/image281.jpeg"/></Relationships>
</file>

<file path=ppt/slides/_rels/slide119.xml.rels><?xml version="1.0" encoding="UTF-8" standalone="yes"?>
<Relationships xmlns="http://schemas.openxmlformats.org/package/2006/relationships"><Relationship Id="rId9" Type="http://schemas.openxmlformats.org/officeDocument/2006/relationships/image" Target="../media/image292.jpeg"/><Relationship Id="rId20" Type="http://schemas.openxmlformats.org/officeDocument/2006/relationships/image" Target="../media/image303.png"/><Relationship Id="rId21" Type="http://schemas.openxmlformats.org/officeDocument/2006/relationships/image" Target="../media/image304.jpeg"/><Relationship Id="rId22" Type="http://schemas.openxmlformats.org/officeDocument/2006/relationships/image" Target="../media/image305.png"/><Relationship Id="rId23" Type="http://schemas.openxmlformats.org/officeDocument/2006/relationships/image" Target="../media/image306.jpeg"/><Relationship Id="rId24" Type="http://schemas.openxmlformats.org/officeDocument/2006/relationships/image" Target="../media/image307.jpeg"/><Relationship Id="rId25" Type="http://schemas.openxmlformats.org/officeDocument/2006/relationships/image" Target="../media/image308.jpeg"/><Relationship Id="rId26" Type="http://schemas.openxmlformats.org/officeDocument/2006/relationships/image" Target="../media/image309.png"/><Relationship Id="rId10" Type="http://schemas.openxmlformats.org/officeDocument/2006/relationships/image" Target="../media/image293.jpeg"/><Relationship Id="rId11" Type="http://schemas.openxmlformats.org/officeDocument/2006/relationships/image" Target="../media/image294.jpeg"/><Relationship Id="rId12" Type="http://schemas.openxmlformats.org/officeDocument/2006/relationships/image" Target="../media/image295.png"/><Relationship Id="rId13" Type="http://schemas.openxmlformats.org/officeDocument/2006/relationships/image" Target="../media/image296.jpeg"/><Relationship Id="rId14" Type="http://schemas.openxmlformats.org/officeDocument/2006/relationships/image" Target="../media/image297.jpeg"/><Relationship Id="rId15" Type="http://schemas.openxmlformats.org/officeDocument/2006/relationships/image" Target="../media/image298.jpeg"/><Relationship Id="rId16" Type="http://schemas.openxmlformats.org/officeDocument/2006/relationships/image" Target="../media/image299.png"/><Relationship Id="rId17" Type="http://schemas.openxmlformats.org/officeDocument/2006/relationships/image" Target="../media/image300.jpeg"/><Relationship Id="rId18" Type="http://schemas.openxmlformats.org/officeDocument/2006/relationships/image" Target="../media/image301.jpeg"/><Relationship Id="rId19" Type="http://schemas.openxmlformats.org/officeDocument/2006/relationships/image" Target="../media/image302.jpeg"/><Relationship Id="rId1" Type="http://schemas.openxmlformats.org/officeDocument/2006/relationships/slideLayout" Target="../slideLayouts/slideLayout3.xml"/><Relationship Id="rId2" Type="http://schemas.openxmlformats.org/officeDocument/2006/relationships/notesSlide" Target="../notesSlides/notesSlide109.xml"/><Relationship Id="rId3" Type="http://schemas.openxmlformats.org/officeDocument/2006/relationships/image" Target="../media/image286.png"/><Relationship Id="rId4" Type="http://schemas.openxmlformats.org/officeDocument/2006/relationships/image" Target="../media/image287.png"/><Relationship Id="rId5" Type="http://schemas.openxmlformats.org/officeDocument/2006/relationships/image" Target="../media/image288.png"/><Relationship Id="rId6" Type="http://schemas.openxmlformats.org/officeDocument/2006/relationships/image" Target="../media/image289.png"/><Relationship Id="rId7" Type="http://schemas.openxmlformats.org/officeDocument/2006/relationships/image" Target="../media/image290.jpeg"/><Relationship Id="rId8" Type="http://schemas.openxmlformats.org/officeDocument/2006/relationships/image" Target="../media/image291.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20.xml.rels><?xml version="1.0" encoding="UTF-8" standalone="yes"?>
<Relationships xmlns="http://schemas.openxmlformats.org/package/2006/relationships"><Relationship Id="rId3" Type="http://schemas.openxmlformats.org/officeDocument/2006/relationships/image" Target="../media/image310.png"/><Relationship Id="rId4" Type="http://schemas.openxmlformats.org/officeDocument/2006/relationships/image" Target="../media/image311.png"/><Relationship Id="rId5" Type="http://schemas.openxmlformats.org/officeDocument/2006/relationships/image" Target="../media/image312.png"/><Relationship Id="rId6" Type="http://schemas.openxmlformats.org/officeDocument/2006/relationships/image" Target="../media/image313.png"/><Relationship Id="rId7" Type="http://schemas.openxmlformats.org/officeDocument/2006/relationships/image" Target="../media/image314.png"/><Relationship Id="rId8" Type="http://schemas.openxmlformats.org/officeDocument/2006/relationships/image" Target="../media/image315.png"/><Relationship Id="rId9" Type="http://schemas.openxmlformats.org/officeDocument/2006/relationships/image" Target="../media/image316.png"/><Relationship Id="rId10" Type="http://schemas.openxmlformats.org/officeDocument/2006/relationships/image" Target="../media/image317.png"/><Relationship Id="rId1" Type="http://schemas.openxmlformats.org/officeDocument/2006/relationships/slideLayout" Target="../slideLayouts/slideLayout3.xml"/><Relationship Id="rId2" Type="http://schemas.openxmlformats.org/officeDocument/2006/relationships/notesSlide" Target="../notesSlides/notesSlide110.xml"/></Relationships>
</file>

<file path=ppt/slides/_rels/slide121.xml.rels><?xml version="1.0" encoding="UTF-8" standalone="yes"?>
<Relationships xmlns="http://schemas.openxmlformats.org/package/2006/relationships"><Relationship Id="rId3" Type="http://schemas.openxmlformats.org/officeDocument/2006/relationships/image" Target="../media/image275.png"/><Relationship Id="rId4" Type="http://schemas.openxmlformats.org/officeDocument/2006/relationships/image" Target="../media/image318.png"/><Relationship Id="rId5" Type="http://schemas.openxmlformats.org/officeDocument/2006/relationships/image" Target="../media/image319.png"/><Relationship Id="rId6" Type="http://schemas.openxmlformats.org/officeDocument/2006/relationships/image" Target="../media/image320.png"/><Relationship Id="rId7" Type="http://schemas.openxmlformats.org/officeDocument/2006/relationships/image" Target="../media/image321.png"/><Relationship Id="rId8" Type="http://schemas.openxmlformats.org/officeDocument/2006/relationships/image" Target="../media/image322.png"/><Relationship Id="rId9" Type="http://schemas.openxmlformats.org/officeDocument/2006/relationships/image" Target="../media/image323.png"/><Relationship Id="rId10" Type="http://schemas.openxmlformats.org/officeDocument/2006/relationships/image" Target="../media/image324.png"/><Relationship Id="rId11" Type="http://schemas.openxmlformats.org/officeDocument/2006/relationships/image" Target="../media/image325.png"/><Relationship Id="rId1" Type="http://schemas.openxmlformats.org/officeDocument/2006/relationships/slideLayout" Target="../slideLayouts/slideLayout3.xml"/><Relationship Id="rId2" Type="http://schemas.openxmlformats.org/officeDocument/2006/relationships/notesSlide" Target="../notesSlides/notesSlide111.xml"/></Relationships>
</file>

<file path=ppt/slides/_rels/slide122.xml.rels><?xml version="1.0" encoding="UTF-8" standalone="yes"?>
<Relationships xmlns="http://schemas.openxmlformats.org/package/2006/relationships"><Relationship Id="rId3" Type="http://schemas.openxmlformats.org/officeDocument/2006/relationships/image" Target="../media/image326.jpeg"/><Relationship Id="rId4" Type="http://schemas.openxmlformats.org/officeDocument/2006/relationships/image" Target="../media/image327.png"/><Relationship Id="rId5" Type="http://schemas.openxmlformats.org/officeDocument/2006/relationships/image" Target="../media/image328.png"/><Relationship Id="rId1" Type="http://schemas.openxmlformats.org/officeDocument/2006/relationships/slideLayout" Target="../slideLayouts/slideLayout3.xml"/><Relationship Id="rId2" Type="http://schemas.openxmlformats.org/officeDocument/2006/relationships/notesSlide" Target="../notesSlides/notesSlide112.xml"/></Relationships>
</file>

<file path=ppt/slides/_rels/slide123.xml.rels><?xml version="1.0" encoding="UTF-8" standalone="yes"?>
<Relationships xmlns="http://schemas.openxmlformats.org/package/2006/relationships"><Relationship Id="rId3" Type="http://schemas.openxmlformats.org/officeDocument/2006/relationships/image" Target="../media/image148.png"/><Relationship Id="rId4" Type="http://schemas.openxmlformats.org/officeDocument/2006/relationships/image" Target="../media/image151.emf"/><Relationship Id="rId5" Type="http://schemas.openxmlformats.org/officeDocument/2006/relationships/image" Target="../media/image329.png"/><Relationship Id="rId6" Type="http://schemas.openxmlformats.org/officeDocument/2006/relationships/image" Target="../media/image135.png"/><Relationship Id="rId7" Type="http://schemas.openxmlformats.org/officeDocument/2006/relationships/image" Target="../media/image152.emf"/><Relationship Id="rId8" Type="http://schemas.openxmlformats.org/officeDocument/2006/relationships/image" Target="../media/image330.png"/><Relationship Id="rId1" Type="http://schemas.openxmlformats.org/officeDocument/2006/relationships/slideLayout" Target="../slideLayouts/slideLayout3.xml"/><Relationship Id="rId2" Type="http://schemas.openxmlformats.org/officeDocument/2006/relationships/notesSlide" Target="../notesSlides/notesSlide113.xml"/></Relationships>
</file>

<file path=ppt/slides/_rels/slide124.xml.rels><?xml version="1.0" encoding="UTF-8" standalone="yes"?>
<Relationships xmlns="http://schemas.openxmlformats.org/package/2006/relationships"><Relationship Id="rId11" Type="http://schemas.openxmlformats.org/officeDocument/2006/relationships/image" Target="../media/image331.jpeg"/><Relationship Id="rId12" Type="http://schemas.openxmlformats.org/officeDocument/2006/relationships/image" Target="../media/image280.jpeg"/><Relationship Id="rId13" Type="http://schemas.openxmlformats.org/officeDocument/2006/relationships/image" Target="../media/image332.jpeg"/><Relationship Id="rId14" Type="http://schemas.openxmlformats.org/officeDocument/2006/relationships/image" Target="../media/image333.jpeg"/><Relationship Id="rId15" Type="http://schemas.openxmlformats.org/officeDocument/2006/relationships/image" Target="../media/image334.jpeg"/><Relationship Id="rId16" Type="http://schemas.openxmlformats.org/officeDocument/2006/relationships/image" Target="../media/image335.png"/><Relationship Id="rId17" Type="http://schemas.openxmlformats.org/officeDocument/2006/relationships/image" Target="../media/image336.png"/><Relationship Id="rId18" Type="http://schemas.openxmlformats.org/officeDocument/2006/relationships/image" Target="../media/image337.png"/><Relationship Id="rId1" Type="http://schemas.openxmlformats.org/officeDocument/2006/relationships/slideLayout" Target="../slideLayouts/slideLayout3.xml"/><Relationship Id="rId2" Type="http://schemas.openxmlformats.org/officeDocument/2006/relationships/notesSlide" Target="../notesSlides/notesSlide114.xml"/><Relationship Id="rId3" Type="http://schemas.openxmlformats.org/officeDocument/2006/relationships/image" Target="../media/image326.jpeg"/><Relationship Id="rId4" Type="http://schemas.openxmlformats.org/officeDocument/2006/relationships/image" Target="../media/image148.png"/><Relationship Id="rId5" Type="http://schemas.openxmlformats.org/officeDocument/2006/relationships/image" Target="../media/image151.emf"/><Relationship Id="rId6" Type="http://schemas.openxmlformats.org/officeDocument/2006/relationships/image" Target="../media/image329.png"/><Relationship Id="rId7" Type="http://schemas.openxmlformats.org/officeDocument/2006/relationships/image" Target="../media/image135.png"/><Relationship Id="rId8" Type="http://schemas.openxmlformats.org/officeDocument/2006/relationships/image" Target="../media/image152.emf"/><Relationship Id="rId9" Type="http://schemas.openxmlformats.org/officeDocument/2006/relationships/image" Target="../media/image330.png"/><Relationship Id="rId10" Type="http://schemas.openxmlformats.org/officeDocument/2006/relationships/image" Target="../media/image285.png"/></Relationships>
</file>

<file path=ppt/slides/_rels/slide125.xml.rels><?xml version="1.0" encoding="UTF-8" standalone="yes"?>
<Relationships xmlns="http://schemas.openxmlformats.org/package/2006/relationships"><Relationship Id="rId11" Type="http://schemas.openxmlformats.org/officeDocument/2006/relationships/image" Target="../media/image280.jpeg"/><Relationship Id="rId12" Type="http://schemas.openxmlformats.org/officeDocument/2006/relationships/image" Target="../media/image281.jpeg"/><Relationship Id="rId13" Type="http://schemas.openxmlformats.org/officeDocument/2006/relationships/image" Target="../media/image333.jpeg"/><Relationship Id="rId14" Type="http://schemas.openxmlformats.org/officeDocument/2006/relationships/image" Target="../media/image334.jpeg"/><Relationship Id="rId15" Type="http://schemas.openxmlformats.org/officeDocument/2006/relationships/image" Target="../media/image335.png"/><Relationship Id="rId16" Type="http://schemas.openxmlformats.org/officeDocument/2006/relationships/image" Target="../media/image328.png"/><Relationship Id="rId17" Type="http://schemas.openxmlformats.org/officeDocument/2006/relationships/image" Target="../media/image282.png"/><Relationship Id="rId18" Type="http://schemas.openxmlformats.org/officeDocument/2006/relationships/image" Target="../media/image339.png"/><Relationship Id="rId1" Type="http://schemas.openxmlformats.org/officeDocument/2006/relationships/slideLayout" Target="../slideLayouts/slideLayout3.xml"/><Relationship Id="rId2" Type="http://schemas.openxmlformats.org/officeDocument/2006/relationships/notesSlide" Target="../notesSlides/notesSlide115.xml"/><Relationship Id="rId3" Type="http://schemas.openxmlformats.org/officeDocument/2006/relationships/image" Target="../media/image148.png"/><Relationship Id="rId4" Type="http://schemas.openxmlformats.org/officeDocument/2006/relationships/image" Target="../media/image151.emf"/><Relationship Id="rId5" Type="http://schemas.openxmlformats.org/officeDocument/2006/relationships/image" Target="../media/image329.png"/><Relationship Id="rId6" Type="http://schemas.openxmlformats.org/officeDocument/2006/relationships/image" Target="../media/image135.png"/><Relationship Id="rId7" Type="http://schemas.openxmlformats.org/officeDocument/2006/relationships/image" Target="../media/image152.emf"/><Relationship Id="rId8" Type="http://schemas.openxmlformats.org/officeDocument/2006/relationships/image" Target="../media/image330.png"/><Relationship Id="rId9" Type="http://schemas.openxmlformats.org/officeDocument/2006/relationships/image" Target="../media/image285.png"/><Relationship Id="rId10" Type="http://schemas.openxmlformats.org/officeDocument/2006/relationships/image" Target="../media/image338.jpeg"/></Relationships>
</file>

<file path=ppt/slides/_rels/slide126.xml.rels><?xml version="1.0" encoding="UTF-8" standalone="yes"?>
<Relationships xmlns="http://schemas.openxmlformats.org/package/2006/relationships"><Relationship Id="rId11" Type="http://schemas.openxmlformats.org/officeDocument/2006/relationships/image" Target="../media/image280.jpeg"/><Relationship Id="rId12" Type="http://schemas.openxmlformats.org/officeDocument/2006/relationships/image" Target="../media/image340.jpeg"/><Relationship Id="rId13" Type="http://schemas.openxmlformats.org/officeDocument/2006/relationships/image" Target="../media/image333.jpeg"/><Relationship Id="rId14" Type="http://schemas.openxmlformats.org/officeDocument/2006/relationships/image" Target="../media/image341.jpeg"/><Relationship Id="rId15" Type="http://schemas.openxmlformats.org/officeDocument/2006/relationships/image" Target="../media/image327.png"/><Relationship Id="rId16" Type="http://schemas.openxmlformats.org/officeDocument/2006/relationships/image" Target="../media/image342.png"/><Relationship Id="rId17" Type="http://schemas.openxmlformats.org/officeDocument/2006/relationships/image" Target="../media/image343.png"/><Relationship Id="rId18" Type="http://schemas.openxmlformats.org/officeDocument/2006/relationships/image" Target="../media/image276.png"/><Relationship Id="rId1" Type="http://schemas.openxmlformats.org/officeDocument/2006/relationships/slideLayout" Target="../slideLayouts/slideLayout3.xml"/><Relationship Id="rId2" Type="http://schemas.openxmlformats.org/officeDocument/2006/relationships/notesSlide" Target="../notesSlides/notesSlide116.xml"/><Relationship Id="rId3" Type="http://schemas.openxmlformats.org/officeDocument/2006/relationships/image" Target="../media/image148.png"/><Relationship Id="rId4" Type="http://schemas.openxmlformats.org/officeDocument/2006/relationships/image" Target="../media/image151.emf"/><Relationship Id="rId5" Type="http://schemas.openxmlformats.org/officeDocument/2006/relationships/image" Target="../media/image329.png"/><Relationship Id="rId6" Type="http://schemas.openxmlformats.org/officeDocument/2006/relationships/image" Target="../media/image135.png"/><Relationship Id="rId7" Type="http://schemas.openxmlformats.org/officeDocument/2006/relationships/image" Target="../media/image152.emf"/><Relationship Id="rId8" Type="http://schemas.openxmlformats.org/officeDocument/2006/relationships/image" Target="../media/image330.png"/><Relationship Id="rId9" Type="http://schemas.openxmlformats.org/officeDocument/2006/relationships/image" Target="../media/image285.png"/><Relationship Id="rId10" Type="http://schemas.openxmlformats.org/officeDocument/2006/relationships/image" Target="../media/image338.jpe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7.xml"/><Relationship Id="rId3" Type="http://schemas.openxmlformats.org/officeDocument/2006/relationships/image" Target="../media/image344.pn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2.xml"/></Relationships>
</file>

<file path=ppt/slides/_rels/slide130.xml.rels><?xml version="1.0" encoding="UTF-8" standalone="yes"?>
<Relationships xmlns="http://schemas.openxmlformats.org/package/2006/relationships"><Relationship Id="rId3" Type="http://schemas.openxmlformats.org/officeDocument/2006/relationships/image" Target="../media/image345.jpeg"/><Relationship Id="rId4" Type="http://schemas.openxmlformats.org/officeDocument/2006/relationships/image" Target="../media/image346.png"/><Relationship Id="rId5" Type="http://schemas.openxmlformats.org/officeDocument/2006/relationships/image" Target="../media/image347.png"/><Relationship Id="rId6" Type="http://schemas.openxmlformats.org/officeDocument/2006/relationships/image" Target="../media/image348.png"/><Relationship Id="rId7" Type="http://schemas.openxmlformats.org/officeDocument/2006/relationships/image" Target="../media/image349.png"/><Relationship Id="rId1" Type="http://schemas.openxmlformats.org/officeDocument/2006/relationships/slideLayout" Target="../slideLayouts/slideLayout8.xml"/><Relationship Id="rId2" Type="http://schemas.openxmlformats.org/officeDocument/2006/relationships/notesSlide" Target="../notesSlides/notesSlide119.xml"/></Relationships>
</file>

<file path=ppt/slides/_rels/slide131.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2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1.xml"/><Relationship Id="rId3" Type="http://schemas.openxmlformats.org/officeDocument/2006/relationships/image" Target="../media/image350.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2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2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124.xml"/><Relationship Id="rId3" Type="http://schemas.openxmlformats.org/officeDocument/2006/relationships/image" Target="../media/image351.png"/></Relationships>
</file>

<file path=ppt/slides/_rels/slide146.xml.rels><?xml version="1.0" encoding="UTF-8" standalone="yes"?>
<Relationships xmlns="http://schemas.openxmlformats.org/package/2006/relationships"><Relationship Id="rId3" Type="http://schemas.openxmlformats.org/officeDocument/2006/relationships/image" Target="../media/image352.jpeg"/><Relationship Id="rId4" Type="http://schemas.openxmlformats.org/officeDocument/2006/relationships/image" Target="../media/image353.png"/><Relationship Id="rId5" Type="http://schemas.openxmlformats.org/officeDocument/2006/relationships/image" Target="../media/image354.png"/><Relationship Id="rId6" Type="http://schemas.openxmlformats.org/officeDocument/2006/relationships/image" Target="../media/image355.png"/><Relationship Id="rId7" Type="http://schemas.openxmlformats.org/officeDocument/2006/relationships/image" Target="../media/image356.png"/><Relationship Id="rId8" Type="http://schemas.openxmlformats.org/officeDocument/2006/relationships/image" Target="../media/image357.png"/><Relationship Id="rId9" Type="http://schemas.openxmlformats.org/officeDocument/2006/relationships/image" Target="../media/image358.png"/><Relationship Id="rId10" Type="http://schemas.openxmlformats.org/officeDocument/2006/relationships/image" Target="../media/image359.jpeg"/><Relationship Id="rId11" Type="http://schemas.openxmlformats.org/officeDocument/2006/relationships/hyperlink" Target="https://www.youtube.com/playlist?list=PLejzQzuteSaraRKTh7Saq9t21ZpKjpE5U" TargetMode="External"/><Relationship Id="rId1" Type="http://schemas.openxmlformats.org/officeDocument/2006/relationships/slideLayout" Target="../slideLayouts/slideLayout36.xml"/><Relationship Id="rId2" Type="http://schemas.openxmlformats.org/officeDocument/2006/relationships/notesSlide" Target="../notesSlides/notesSlide125.xml"/></Relationships>
</file>

<file path=ppt/slides/_rels/slide147.xml.rels><?xml version="1.0" encoding="UTF-8" standalone="yes"?>
<Relationships xmlns="http://schemas.openxmlformats.org/package/2006/relationships"><Relationship Id="rId3" Type="http://schemas.openxmlformats.org/officeDocument/2006/relationships/image" Target="../media/image360.png"/><Relationship Id="rId4" Type="http://schemas.openxmlformats.org/officeDocument/2006/relationships/image" Target="../media/image361.jpeg"/><Relationship Id="rId1" Type="http://schemas.openxmlformats.org/officeDocument/2006/relationships/slideLayout" Target="../slideLayouts/slideLayout36.xml"/><Relationship Id="rId2" Type="http://schemas.openxmlformats.org/officeDocument/2006/relationships/notesSlide" Target="../notesSlides/notesSlide126.xml"/></Relationships>
</file>

<file path=ppt/slides/_rels/slide148.xml.rels><?xml version="1.0" encoding="UTF-8" standalone="yes"?>
<Relationships xmlns="http://schemas.openxmlformats.org/package/2006/relationships"><Relationship Id="rId3" Type="http://schemas.openxmlformats.org/officeDocument/2006/relationships/image" Target="../media/image362.png"/><Relationship Id="rId4" Type="http://schemas.openxmlformats.org/officeDocument/2006/relationships/image" Target="../media/image363.png"/><Relationship Id="rId5" Type="http://schemas.openxmlformats.org/officeDocument/2006/relationships/image" Target="../media/image364.png"/><Relationship Id="rId1" Type="http://schemas.openxmlformats.org/officeDocument/2006/relationships/slideLayout" Target="../slideLayouts/slideLayout34.xml"/><Relationship Id="rId2" Type="http://schemas.openxmlformats.org/officeDocument/2006/relationships/notesSlide" Target="../notesSlides/notesSlide12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36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4.xml"/></Relationships>
</file>

<file path=ppt/slides/_rels/slide150.xml.rels><?xml version="1.0" encoding="UTF-8" standalone="yes"?>
<Relationships xmlns="http://schemas.openxmlformats.org/package/2006/relationships"><Relationship Id="rId3" Type="http://schemas.openxmlformats.org/officeDocument/2006/relationships/hyperlink" Target="http://www.apache.org/licenses/LICENSE-2.0" TargetMode="External"/><Relationship Id="rId4" Type="http://schemas.openxmlformats.org/officeDocument/2006/relationships/hyperlink" Target="https://www.hyperledger.org/" TargetMode="External"/><Relationship Id="rId1" Type="http://schemas.openxmlformats.org/officeDocument/2006/relationships/slideLayout" Target="../slideLayouts/slideLayout34.xml"/><Relationship Id="rId2" Type="http://schemas.openxmlformats.org/officeDocument/2006/relationships/image" Target="../media/image366.pn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128.xml"/></Relationships>
</file>

<file path=ppt/slides/_rels/slide152.xml.rels><?xml version="1.0" encoding="UTF-8" standalone="yes"?>
<Relationships xmlns="http://schemas.openxmlformats.org/package/2006/relationships"><Relationship Id="rId3" Type="http://schemas.openxmlformats.org/officeDocument/2006/relationships/image" Target="../media/image367.png"/><Relationship Id="rId4" Type="http://schemas.openxmlformats.org/officeDocument/2006/relationships/image" Target="../media/image368.png"/><Relationship Id="rId5" Type="http://schemas.openxmlformats.org/officeDocument/2006/relationships/image" Target="../media/image369.png"/><Relationship Id="rId6" Type="http://schemas.openxmlformats.org/officeDocument/2006/relationships/image" Target="../media/image370.png"/><Relationship Id="rId7" Type="http://schemas.openxmlformats.org/officeDocument/2006/relationships/image" Target="../media/image371.png"/><Relationship Id="rId8" Type="http://schemas.openxmlformats.org/officeDocument/2006/relationships/image" Target="../media/image372.png"/><Relationship Id="rId9" Type="http://schemas.openxmlformats.org/officeDocument/2006/relationships/image" Target="../media/image373.png"/><Relationship Id="rId10" Type="http://schemas.openxmlformats.org/officeDocument/2006/relationships/image" Target="../media/image374.png"/><Relationship Id="rId1" Type="http://schemas.openxmlformats.org/officeDocument/2006/relationships/slideLayout" Target="../slideLayouts/slideLayout34.xml"/><Relationship Id="rId2" Type="http://schemas.openxmlformats.org/officeDocument/2006/relationships/notesSlide" Target="../notesSlides/notesSlide129.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375.jp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376.pn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377.jpe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image" Target="../media/image378.jpe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130.xml"/></Relationships>
</file>

<file path=ppt/slides/_rels/slide158.xml.rels><?xml version="1.0" encoding="UTF-8" standalone="yes"?>
<Relationships xmlns="http://schemas.openxmlformats.org/package/2006/relationships"><Relationship Id="rId3" Type="http://schemas.openxmlformats.org/officeDocument/2006/relationships/image" Target="../media/image380.png"/><Relationship Id="rId4" Type="http://schemas.openxmlformats.org/officeDocument/2006/relationships/image" Target="../media/image381.tiff"/><Relationship Id="rId5" Type="http://schemas.openxmlformats.org/officeDocument/2006/relationships/image" Target="../media/image382.png"/><Relationship Id="rId6" Type="http://schemas.openxmlformats.org/officeDocument/2006/relationships/image" Target="../media/image383.png"/><Relationship Id="rId7" Type="http://schemas.openxmlformats.org/officeDocument/2006/relationships/image" Target="../media/image384.png"/><Relationship Id="rId1" Type="http://schemas.openxmlformats.org/officeDocument/2006/relationships/slideLayout" Target="../slideLayouts/slideLayout34.xml"/><Relationship Id="rId2" Type="http://schemas.openxmlformats.org/officeDocument/2006/relationships/image" Target="../media/image379.png"/></Relationships>
</file>

<file path=ppt/slides/_rels/slide159.xml.rels><?xml version="1.0" encoding="UTF-8" standalone="yes"?>
<Relationships xmlns="http://schemas.openxmlformats.org/package/2006/relationships"><Relationship Id="rId11" Type="http://schemas.openxmlformats.org/officeDocument/2006/relationships/hyperlink" Target="http://www.wsj.com/articles/ibm-pushes-blockchain-into-the-supply-chain-1468528824" TargetMode="External"/><Relationship Id="rId12" Type="http://schemas.openxmlformats.org/officeDocument/2006/relationships/hyperlink" Target="https://www.infoq.com/news/2016/08/IBM-Launches-Blockchain-Cloud" TargetMode="External"/><Relationship Id="rId13" Type="http://schemas.openxmlformats.org/officeDocument/2006/relationships/hyperlink" Target="http://www.pcworld.com/article/3127208/ibms-iot-blockchain-service-gets-ready-to-set-sail.html" TargetMode="External"/><Relationship Id="rId14" Type="http://schemas.openxmlformats.org/officeDocument/2006/relationships/hyperlink" Target="http://www.zdnet.com/article/bank-of-tokyo-mitsubishi-inks-deal-with-ibm-to-trial-blockchain/" TargetMode="External"/><Relationship Id="rId15" Type="http://schemas.openxmlformats.org/officeDocument/2006/relationships/hyperlink" Target="https://www.ft.com/content/719f4e7e-80e1-11e6-bc52-0c7211ef3198" TargetMode="External"/><Relationship Id="rId16" Type="http://schemas.openxmlformats.org/officeDocument/2006/relationships/hyperlink" Target="http://www.reuters.com/article/us-tech-blockchain-ibm-idUSKCN11Y28D" TargetMode="External"/><Relationship Id="rId17" Type="http://schemas.openxmlformats.org/officeDocument/2006/relationships/hyperlink" Target="http://www.coindesk.com/ibm-launches-new-blockchain-security-network-diamond-startup-first-client/" TargetMode="External"/><Relationship Id="rId1" Type="http://schemas.openxmlformats.org/officeDocument/2006/relationships/slideLayout" Target="../slideLayouts/slideLayout38.xml"/><Relationship Id="rId2" Type="http://schemas.openxmlformats.org/officeDocument/2006/relationships/image" Target="../media/image385.png"/><Relationship Id="rId3" Type="http://schemas.openxmlformats.org/officeDocument/2006/relationships/image" Target="../media/image386.png"/><Relationship Id="rId4" Type="http://schemas.openxmlformats.org/officeDocument/2006/relationships/image" Target="../media/image387.png"/><Relationship Id="rId5" Type="http://schemas.openxmlformats.org/officeDocument/2006/relationships/hyperlink" Target="https://www.cryptocoinsnews.com/ibm-invests-200-million-in-iot-blockchain-development/" TargetMode="External"/><Relationship Id="rId6" Type="http://schemas.openxmlformats.org/officeDocument/2006/relationships/hyperlink" Target="http://blogs.wsj.com/cio/2016/07/29/ibm-set-to-launch-one-of-the-largest-blockchain-implementations-to-date/" TargetMode="External"/><Relationship Id="rId7" Type="http://schemas.openxmlformats.org/officeDocument/2006/relationships/hyperlink" Target="http://fortune.com/2016/06/28/ibm-blockchain/" TargetMode="External"/><Relationship Id="rId8" Type="http://schemas.openxmlformats.org/officeDocument/2006/relationships/hyperlink" Target="https://news.bitcoin.com/ibm-commercial-blockchain-september/" TargetMode="External"/><Relationship Id="rId9" Type="http://schemas.openxmlformats.org/officeDocument/2006/relationships/hyperlink" Target="http://www.forbes.com/sites/ibm/2016/09/29/blockchain-will-transform-and-reinvent-organizations-ecosystems-and-economies/#45e1d6131aa5" TargetMode="External"/><Relationship Id="rId10" Type="http://schemas.openxmlformats.org/officeDocument/2006/relationships/hyperlink" Target="https://bitcoinmagazine.com/articles/ibm-launches-blockchain-cloud-services-on-high-security-server-linuxone-1469043762" TargetMode="Externa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s>
</file>

<file path=ppt/slides/_rels/slide160.xml.rels><?xml version="1.0" encoding="UTF-8" standalone="yes"?>
<Relationships xmlns="http://schemas.openxmlformats.org/package/2006/relationships"><Relationship Id="rId3" Type="http://schemas.openxmlformats.org/officeDocument/2006/relationships/image" Target="../media/image389.png"/><Relationship Id="rId4" Type="http://schemas.openxmlformats.org/officeDocument/2006/relationships/hyperlink" Target="http://www.ibm.com/blockchain/z.html" TargetMode="External"/><Relationship Id="rId1" Type="http://schemas.openxmlformats.org/officeDocument/2006/relationships/slideLayout" Target="../slideLayouts/slideLayout34.xml"/><Relationship Id="rId2" Type="http://schemas.openxmlformats.org/officeDocument/2006/relationships/image" Target="../media/image388.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image" Target="../media/image390.png"/><Relationship Id="rId3" Type="http://schemas.openxmlformats.org/officeDocument/2006/relationships/hyperlink" Target="https://w3-connections.ibm.com/blogs/0cd6c746-8311-4405-93ac-8666c4bc1544/entry/thank?lang=en_us" TargetMode="External"/></Relationships>
</file>

<file path=ppt/slides/_rels/slide162.xml.rels><?xml version="1.0" encoding="UTF-8" standalone="yes"?>
<Relationships xmlns="http://schemas.openxmlformats.org/package/2006/relationships"><Relationship Id="rId3" Type="http://schemas.openxmlformats.org/officeDocument/2006/relationships/image" Target="../media/image392.png"/><Relationship Id="rId4" Type="http://schemas.openxmlformats.org/officeDocument/2006/relationships/hyperlink" Target="http://www.ibm.com/blockchain/for_developers.html" TargetMode="External"/><Relationship Id="rId1" Type="http://schemas.openxmlformats.org/officeDocument/2006/relationships/slideLayout" Target="../slideLayouts/slideLayout34.xml"/><Relationship Id="rId2" Type="http://schemas.openxmlformats.org/officeDocument/2006/relationships/image" Target="../media/image391.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hyperlink" Target="https://console.ng.bluemix.net/docs/services/blockchain/etn_ssc.html" TargetMode="External"/><Relationship Id="rId3" Type="http://schemas.openxmlformats.org/officeDocument/2006/relationships/image" Target="../media/image393.png"/></Relationships>
</file>

<file path=ppt/slides/_rels/slide164.xml.rels><?xml version="1.0" encoding="UTF-8" standalone="yes"?>
<Relationships xmlns="http://schemas.openxmlformats.org/package/2006/relationships"><Relationship Id="rId11" Type="http://schemas.microsoft.com/office/2007/relationships/hdphoto" Target="../media/hdphoto3.wdp"/><Relationship Id="rId12" Type="http://schemas.openxmlformats.org/officeDocument/2006/relationships/image" Target="../media/image399.png"/><Relationship Id="rId13" Type="http://schemas.microsoft.com/office/2007/relationships/hdphoto" Target="../media/hdphoto4.wdp"/><Relationship Id="rId14" Type="http://schemas.openxmlformats.org/officeDocument/2006/relationships/image" Target="../media/image400.png"/><Relationship Id="rId15" Type="http://schemas.microsoft.com/office/2007/relationships/hdphoto" Target="../media/hdphoto5.wdp"/><Relationship Id="rId16" Type="http://schemas.openxmlformats.org/officeDocument/2006/relationships/image" Target="../media/image401.png"/><Relationship Id="rId17" Type="http://schemas.microsoft.com/office/2007/relationships/hdphoto" Target="../media/hdphoto6.wdp"/><Relationship Id="rId18" Type="http://schemas.openxmlformats.org/officeDocument/2006/relationships/image" Target="../media/image402.png"/><Relationship Id="rId19" Type="http://schemas.microsoft.com/office/2007/relationships/hdphoto" Target="../media/hdphoto7.wdp"/><Relationship Id="rId1" Type="http://schemas.openxmlformats.org/officeDocument/2006/relationships/slideLayout" Target="../slideLayouts/slideLayout34.xml"/><Relationship Id="rId2" Type="http://schemas.openxmlformats.org/officeDocument/2006/relationships/notesSlide" Target="../notesSlides/notesSlide131.xml"/><Relationship Id="rId3" Type="http://schemas.openxmlformats.org/officeDocument/2006/relationships/image" Target="../media/image394.png"/><Relationship Id="rId4" Type="http://schemas.openxmlformats.org/officeDocument/2006/relationships/image" Target="../media/image395.png"/><Relationship Id="rId5" Type="http://schemas.openxmlformats.org/officeDocument/2006/relationships/hyperlink" Target="https://hub.docker.com/r/ibmblockchain/fabric/" TargetMode="External"/><Relationship Id="rId6" Type="http://schemas.openxmlformats.org/officeDocument/2006/relationships/image" Target="../media/image396.png"/><Relationship Id="rId7" Type="http://schemas.microsoft.com/office/2007/relationships/hdphoto" Target="../media/hdphoto1.wdp"/><Relationship Id="rId8" Type="http://schemas.openxmlformats.org/officeDocument/2006/relationships/image" Target="../media/image397.png"/><Relationship Id="rId9" Type="http://schemas.microsoft.com/office/2007/relationships/hdphoto" Target="../media/hdphoto2.wdp"/><Relationship Id="rId10" Type="http://schemas.openxmlformats.org/officeDocument/2006/relationships/image" Target="../media/image398.png"/></Relationships>
</file>

<file path=ppt/slides/_rels/slide165.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3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image" Target="../media/image403.png"/><Relationship Id="rId3" Type="http://schemas.openxmlformats.org/officeDocument/2006/relationships/image" Target="../media/image404.emf"/></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133.xml"/><Relationship Id="rId3" Type="http://schemas.openxmlformats.org/officeDocument/2006/relationships/image" Target="../media/image405.png"/></Relationships>
</file>

<file path=ppt/slides/_rels/slide169.xml.rels><?xml version="1.0" encoding="UTF-8" standalone="yes"?>
<Relationships xmlns="http://schemas.openxmlformats.org/package/2006/relationships"><Relationship Id="rId3" Type="http://schemas.openxmlformats.org/officeDocument/2006/relationships/image" Target="../media/image405.png"/><Relationship Id="rId4" Type="http://schemas.openxmlformats.org/officeDocument/2006/relationships/image" Target="../media/image404.emf"/><Relationship Id="rId5" Type="http://schemas.openxmlformats.org/officeDocument/2006/relationships/image" Target="../media/image406.png"/><Relationship Id="rId1" Type="http://schemas.openxmlformats.org/officeDocument/2006/relationships/slideLayout" Target="../slideLayouts/slideLayout50.xml"/><Relationship Id="rId2" Type="http://schemas.openxmlformats.org/officeDocument/2006/relationships/notesSlide" Target="../notesSlides/notesSlide13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6.xml"/></Relationships>
</file>

<file path=ppt/slides/_rels/slide170.xml.rels><?xml version="1.0" encoding="UTF-8" standalone="yes"?>
<Relationships xmlns="http://schemas.openxmlformats.org/package/2006/relationships"><Relationship Id="rId3" Type="http://schemas.openxmlformats.org/officeDocument/2006/relationships/image" Target="../media/image405.png"/><Relationship Id="rId4" Type="http://schemas.openxmlformats.org/officeDocument/2006/relationships/image" Target="../media/image404.emf"/><Relationship Id="rId5" Type="http://schemas.openxmlformats.org/officeDocument/2006/relationships/image" Target="../media/image406.png"/><Relationship Id="rId1" Type="http://schemas.openxmlformats.org/officeDocument/2006/relationships/slideLayout" Target="../slideLayouts/slideLayout51.xml"/><Relationship Id="rId2" Type="http://schemas.openxmlformats.org/officeDocument/2006/relationships/notesSlide" Target="../notesSlides/notesSlide135.xml"/></Relationships>
</file>

<file path=ppt/slides/_rels/slide171.xml.rels><?xml version="1.0" encoding="UTF-8" standalone="yes"?>
<Relationships xmlns="http://schemas.openxmlformats.org/package/2006/relationships"><Relationship Id="rId3" Type="http://schemas.openxmlformats.org/officeDocument/2006/relationships/image" Target="../media/image405.png"/><Relationship Id="rId4" Type="http://schemas.openxmlformats.org/officeDocument/2006/relationships/image" Target="../media/image404.emf"/><Relationship Id="rId5" Type="http://schemas.openxmlformats.org/officeDocument/2006/relationships/image" Target="../media/image406.png"/><Relationship Id="rId1" Type="http://schemas.openxmlformats.org/officeDocument/2006/relationships/slideLayout" Target="../slideLayouts/slideLayout52.xml"/><Relationship Id="rId2" Type="http://schemas.openxmlformats.org/officeDocument/2006/relationships/notesSlide" Target="../notesSlides/notesSlide136.xml"/></Relationships>
</file>

<file path=ppt/slides/_rels/slide172.xml.rels><?xml version="1.0" encoding="UTF-8" standalone="yes"?>
<Relationships xmlns="http://schemas.openxmlformats.org/package/2006/relationships"><Relationship Id="rId3" Type="http://schemas.openxmlformats.org/officeDocument/2006/relationships/image" Target="../media/image405.png"/><Relationship Id="rId4" Type="http://schemas.openxmlformats.org/officeDocument/2006/relationships/image" Target="../media/image404.emf"/><Relationship Id="rId5" Type="http://schemas.openxmlformats.org/officeDocument/2006/relationships/image" Target="../media/image406.png"/><Relationship Id="rId1" Type="http://schemas.openxmlformats.org/officeDocument/2006/relationships/slideLayout" Target="../slideLayouts/slideLayout53.xml"/><Relationship Id="rId2" Type="http://schemas.openxmlformats.org/officeDocument/2006/relationships/notesSlide" Target="../notesSlides/notesSlide137.xml"/></Relationships>
</file>

<file path=ppt/slides/_rels/slide173.xml.rels><?xml version="1.0" encoding="UTF-8" standalone="yes"?>
<Relationships xmlns="http://schemas.openxmlformats.org/package/2006/relationships"><Relationship Id="rId3" Type="http://schemas.openxmlformats.org/officeDocument/2006/relationships/image" Target="../media/image405.png"/><Relationship Id="rId4" Type="http://schemas.openxmlformats.org/officeDocument/2006/relationships/image" Target="../media/image406.png"/><Relationship Id="rId5" Type="http://schemas.openxmlformats.org/officeDocument/2006/relationships/image" Target="../media/image404.emf"/><Relationship Id="rId1" Type="http://schemas.openxmlformats.org/officeDocument/2006/relationships/slideLayout" Target="../slideLayouts/slideLayout54.xml"/><Relationship Id="rId2" Type="http://schemas.openxmlformats.org/officeDocument/2006/relationships/notesSlide" Target="../notesSlides/notesSlide138.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75.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39.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0.xml"/><Relationship Id="rId3" Type="http://schemas.openxmlformats.org/officeDocument/2006/relationships/hyperlink" Target="http://www.redbooks.ibm.com/abstracts/redp5144.html?Open" TargetMode="Externa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4.xml"/></Relationships>
</file>

<file path=ppt/slides/_rels/slide181.xml.rels><?xml version="1.0" encoding="UTF-8" standalone="yes"?>
<Relationships xmlns="http://schemas.openxmlformats.org/package/2006/relationships"><Relationship Id="rId3" Type="http://schemas.openxmlformats.org/officeDocument/2006/relationships/image" Target="../media/image407.png"/><Relationship Id="rId4" Type="http://schemas.openxmlformats.org/officeDocument/2006/relationships/image" Target="../media/image408.png"/><Relationship Id="rId5" Type="http://schemas.openxmlformats.org/officeDocument/2006/relationships/image" Target="../media/image409.png"/><Relationship Id="rId1" Type="http://schemas.openxmlformats.org/officeDocument/2006/relationships/slideLayout" Target="../slideLayouts/slideLayout2.xml"/><Relationship Id="rId2" Type="http://schemas.openxmlformats.org/officeDocument/2006/relationships/notesSlide" Target="../notesSlides/notesSlide145.xml"/></Relationships>
</file>

<file path=ppt/slides/_rels/slide182.xml.rels><?xml version="1.0" encoding="UTF-8" standalone="yes"?>
<Relationships xmlns="http://schemas.openxmlformats.org/package/2006/relationships"><Relationship Id="rId3" Type="http://schemas.openxmlformats.org/officeDocument/2006/relationships/image" Target="../media/image410.png"/><Relationship Id="rId4" Type="http://schemas.openxmlformats.org/officeDocument/2006/relationships/image" Target="../media/image411.png"/><Relationship Id="rId1" Type="http://schemas.openxmlformats.org/officeDocument/2006/relationships/slideLayout" Target="../slideLayouts/slideLayout2.xml"/><Relationship Id="rId2" Type="http://schemas.openxmlformats.org/officeDocument/2006/relationships/notesSlide" Target="../notesSlides/notesSlide146.xml"/></Relationships>
</file>

<file path=ppt/slides/_rels/slide183.xml.rels><?xml version="1.0" encoding="UTF-8" standalone="yes"?>
<Relationships xmlns="http://schemas.openxmlformats.org/package/2006/relationships"><Relationship Id="rId3" Type="http://schemas.openxmlformats.org/officeDocument/2006/relationships/image" Target="../media/image409.png"/><Relationship Id="rId4" Type="http://schemas.openxmlformats.org/officeDocument/2006/relationships/image" Target="../media/image412.png"/><Relationship Id="rId5" Type="http://schemas.openxmlformats.org/officeDocument/2006/relationships/image" Target="../media/image413.png"/><Relationship Id="rId6" Type="http://schemas.openxmlformats.org/officeDocument/2006/relationships/image" Target="../media/image414.png"/><Relationship Id="rId7" Type="http://schemas.openxmlformats.org/officeDocument/2006/relationships/image" Target="../media/image415.png"/><Relationship Id="rId1" Type="http://schemas.openxmlformats.org/officeDocument/2006/relationships/slideLayout" Target="../slideLayouts/slideLayout2.xml"/><Relationship Id="rId2" Type="http://schemas.openxmlformats.org/officeDocument/2006/relationships/notesSlide" Target="../notesSlides/notesSlide147.xml"/></Relationships>
</file>

<file path=ppt/slides/_rels/slide184.xml.rels><?xml version="1.0" encoding="UTF-8" standalone="yes"?>
<Relationships xmlns="http://schemas.openxmlformats.org/package/2006/relationships"><Relationship Id="rId3" Type="http://schemas.openxmlformats.org/officeDocument/2006/relationships/image" Target="../media/image416.png"/><Relationship Id="rId4" Type="http://schemas.openxmlformats.org/officeDocument/2006/relationships/image" Target="../media/image417.png"/><Relationship Id="rId1" Type="http://schemas.openxmlformats.org/officeDocument/2006/relationships/slideLayout" Target="../slideLayouts/slideLayout2.xml"/><Relationship Id="rId2" Type="http://schemas.openxmlformats.org/officeDocument/2006/relationships/notesSlide" Target="../notesSlides/notesSlide148.xml"/></Relationships>
</file>

<file path=ppt/slides/_rels/slide185.xml.rels><?xml version="1.0" encoding="UTF-8" standalone="yes"?>
<Relationships xmlns="http://schemas.openxmlformats.org/package/2006/relationships"><Relationship Id="rId3" Type="http://schemas.openxmlformats.org/officeDocument/2006/relationships/image" Target="../media/image409.png"/><Relationship Id="rId4" Type="http://schemas.openxmlformats.org/officeDocument/2006/relationships/image" Target="../media/image418.png"/><Relationship Id="rId5" Type="http://schemas.openxmlformats.org/officeDocument/2006/relationships/image" Target="../media/image419.png"/><Relationship Id="rId1" Type="http://schemas.openxmlformats.org/officeDocument/2006/relationships/slideLayout" Target="../slideLayouts/slideLayout2.xml"/><Relationship Id="rId2" Type="http://schemas.openxmlformats.org/officeDocument/2006/relationships/notesSlide" Target="../notesSlides/notesSlide14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0.xml"/><Relationship Id="rId3" Type="http://schemas.openxmlformats.org/officeDocument/2006/relationships/chart" Target="../charts/chart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1.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2.xml"/></Relationships>
</file>

<file path=ppt/slides/_rels/slide189.xml.rels><?xml version="1.0" encoding="UTF-8" standalone="yes"?>
<Relationships xmlns="http://schemas.openxmlformats.org/package/2006/relationships"><Relationship Id="rId3" Type="http://schemas.openxmlformats.org/officeDocument/2006/relationships/image" Target="../media/image409.png"/><Relationship Id="rId4" Type="http://schemas.openxmlformats.org/officeDocument/2006/relationships/chart" Target="../charts/chart3.xml"/><Relationship Id="rId5" Type="http://schemas.openxmlformats.org/officeDocument/2006/relationships/chart" Target="../charts/chart4.xml"/><Relationship Id="rId1" Type="http://schemas.openxmlformats.org/officeDocument/2006/relationships/slideLayout" Target="../slideLayouts/slideLayout2.xml"/><Relationship Id="rId2" Type="http://schemas.openxmlformats.org/officeDocument/2006/relationships/notesSlide" Target="../notesSlides/notesSlide15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8.xml"/><Relationship Id="rId3" Type="http://schemas.openxmlformats.org/officeDocument/2006/relationships/image" Target="../media/image25.jpeg"/></Relationships>
</file>

<file path=ppt/slides/_rels/slide190.xml.rels><?xml version="1.0" encoding="UTF-8" standalone="yes"?>
<Relationships xmlns="http://schemas.openxmlformats.org/package/2006/relationships"><Relationship Id="rId3" Type="http://schemas.openxmlformats.org/officeDocument/2006/relationships/image" Target="../media/image409.png"/><Relationship Id="rId4" Type="http://schemas.openxmlformats.org/officeDocument/2006/relationships/chart" Target="../charts/chart5.xml"/><Relationship Id="rId5" Type="http://schemas.openxmlformats.org/officeDocument/2006/relationships/chart" Target="../charts/chart6.xml"/><Relationship Id="rId1" Type="http://schemas.openxmlformats.org/officeDocument/2006/relationships/slideLayout" Target="../slideLayouts/slideLayout2.xml"/><Relationship Id="rId2" Type="http://schemas.openxmlformats.org/officeDocument/2006/relationships/notesSlide" Target="../notesSlides/notesSlide15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5.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6.xml"/></Relationships>
</file>

<file path=ppt/slides/_rels/slide193.xml.rels><?xml version="1.0" encoding="UTF-8" standalone="yes"?>
<Relationships xmlns="http://schemas.openxmlformats.org/package/2006/relationships"><Relationship Id="rId3" Type="http://schemas.openxmlformats.org/officeDocument/2006/relationships/image" Target="../media/image409.png"/><Relationship Id="rId4" Type="http://schemas.openxmlformats.org/officeDocument/2006/relationships/chart" Target="../charts/chart7.xml"/><Relationship Id="rId1" Type="http://schemas.openxmlformats.org/officeDocument/2006/relationships/slideLayout" Target="../slideLayouts/slideLayout2.xml"/><Relationship Id="rId2" Type="http://schemas.openxmlformats.org/officeDocument/2006/relationships/notesSlide" Target="../notesSlides/notesSlide15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8.xml"/><Relationship Id="rId3" Type="http://schemas.openxmlformats.org/officeDocument/2006/relationships/image" Target="../media/image420.pn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59.xml"/><Relationship Id="rId4" Type="http://schemas.openxmlformats.org/officeDocument/2006/relationships/oleObject" Target="../embeddings/Microsoft_Excel_97_-_2004_Worksheet3.xls"/><Relationship Id="rId5" Type="http://schemas.openxmlformats.org/officeDocument/2006/relationships/image" Target="../media/image421.png"/><Relationship Id="rId1" Type="http://schemas.openxmlformats.org/officeDocument/2006/relationships/vmlDrawing" Target="../drawings/vmlDrawing5.vml"/><Relationship Id="rId2"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0.xml"/><Relationship Id="rId3" Type="http://schemas.openxmlformats.org/officeDocument/2006/relationships/image" Target="../media/image422.jpg"/></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3.xml"/></Relationships>
</file>

<file path=ppt/slides/_rels/slide2.xml.rels><?xml version="1.0" encoding="UTF-8" standalone="yes"?>
<Relationships xmlns="http://schemas.openxmlformats.org/package/2006/relationships"><Relationship Id="rId9" Type="http://schemas.openxmlformats.org/officeDocument/2006/relationships/slide" Target="slide226.xml"/><Relationship Id="rId20" Type="http://schemas.openxmlformats.org/officeDocument/2006/relationships/slide" Target="slide117.xml"/><Relationship Id="rId10" Type="http://schemas.openxmlformats.org/officeDocument/2006/relationships/slide" Target="slide235.xml"/><Relationship Id="rId11" Type="http://schemas.openxmlformats.org/officeDocument/2006/relationships/slide" Target="slide236.xml"/><Relationship Id="rId12" Type="http://schemas.openxmlformats.org/officeDocument/2006/relationships/slide" Target="slide3.xml"/><Relationship Id="rId13" Type="http://schemas.openxmlformats.org/officeDocument/2006/relationships/slide" Target="slide11.xml"/><Relationship Id="rId14" Type="http://schemas.openxmlformats.org/officeDocument/2006/relationships/slide" Target="slide42.xml"/><Relationship Id="rId15" Type="http://schemas.openxmlformats.org/officeDocument/2006/relationships/slide" Target="slide46.xml"/><Relationship Id="rId16" Type="http://schemas.openxmlformats.org/officeDocument/2006/relationships/slide" Target="slide54.xml"/><Relationship Id="rId17" Type="http://schemas.openxmlformats.org/officeDocument/2006/relationships/slide" Target="slide89.xml"/><Relationship Id="rId18" Type="http://schemas.openxmlformats.org/officeDocument/2006/relationships/slide" Target="slide94.xml"/><Relationship Id="rId19" Type="http://schemas.openxmlformats.org/officeDocument/2006/relationships/slide" Target="slide95.xml"/><Relationship Id="rId1" Type="http://schemas.openxmlformats.org/officeDocument/2006/relationships/slideLayout" Target="../slideLayouts/slideLayout4.xml"/><Relationship Id="rId2" Type="http://schemas.openxmlformats.org/officeDocument/2006/relationships/notesSlide" Target="../notesSlides/notesSlide2.xml"/><Relationship Id="rId3" Type="http://schemas.openxmlformats.org/officeDocument/2006/relationships/slide" Target="slide131.xml"/><Relationship Id="rId4" Type="http://schemas.openxmlformats.org/officeDocument/2006/relationships/slide" Target="slide143.xml"/><Relationship Id="rId5" Type="http://schemas.openxmlformats.org/officeDocument/2006/relationships/slide" Target="slide165.xml"/><Relationship Id="rId6" Type="http://schemas.openxmlformats.org/officeDocument/2006/relationships/slide" Target="slide175.xml"/><Relationship Id="rId7" Type="http://schemas.openxmlformats.org/officeDocument/2006/relationships/slide" Target="slide203.xml"/><Relationship Id="rId8" Type="http://schemas.openxmlformats.org/officeDocument/2006/relationships/slide" Target="slide20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s>
</file>

<file path=ppt/slides/_rels/slide200.xml.rels><?xml version="1.0" encoding="UTF-8" standalone="yes"?>
<Relationships xmlns="http://schemas.openxmlformats.org/package/2006/relationships"><Relationship Id="rId3" Type="http://schemas.openxmlformats.org/officeDocument/2006/relationships/image" Target="../media/image423.png"/><Relationship Id="rId4" Type="http://schemas.openxmlformats.org/officeDocument/2006/relationships/image" Target="../media/image424.png"/><Relationship Id="rId5" Type="http://schemas.openxmlformats.org/officeDocument/2006/relationships/image" Target="../media/image425.png"/><Relationship Id="rId6" Type="http://schemas.openxmlformats.org/officeDocument/2006/relationships/image" Target="../media/image426.png"/><Relationship Id="rId7" Type="http://schemas.openxmlformats.org/officeDocument/2006/relationships/image" Target="../media/image427.png"/><Relationship Id="rId8" Type="http://schemas.openxmlformats.org/officeDocument/2006/relationships/image" Target="../media/image428.png"/><Relationship Id="rId1" Type="http://schemas.openxmlformats.org/officeDocument/2006/relationships/slideLayout" Target="../slideLayouts/slideLayout14.xml"/><Relationship Id="rId2" Type="http://schemas.openxmlformats.org/officeDocument/2006/relationships/notesSlide" Target="../notesSlides/notesSlide16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5.xml"/><Relationship Id="rId3" Type="http://schemas.openxmlformats.org/officeDocument/2006/relationships/image" Target="../media/image429.png"/></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6.xml"/></Relationships>
</file>

<file path=ppt/slides/_rels/slide203.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67.xml"/></Relationships>
</file>

<file path=ppt/slides/_rels/slide204.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68.xml"/></Relationships>
</file>

<file path=ppt/slides/_rels/slide205.xml.rels><?xml version="1.0" encoding="UTF-8" standalone="yes"?>
<Relationships xmlns="http://schemas.openxmlformats.org/package/2006/relationships"><Relationship Id="rId3" Type="http://schemas.openxmlformats.org/officeDocument/2006/relationships/hyperlink" Target="http://www.youtube.com/watch?v=ylBy6aNTqhQ" TargetMode="External"/><Relationship Id="rId4" Type="http://schemas.openxmlformats.org/officeDocument/2006/relationships/image" Target="../media/image430.png"/><Relationship Id="rId5" Type="http://schemas.openxmlformats.org/officeDocument/2006/relationships/image" Target="../media/image431.png"/><Relationship Id="rId1" Type="http://schemas.openxmlformats.org/officeDocument/2006/relationships/slideLayout" Target="../slideLayouts/slideLayout11.xml"/><Relationship Id="rId2" Type="http://schemas.openxmlformats.org/officeDocument/2006/relationships/notesSlide" Target="../notesSlides/notesSlide169.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0.xml"/><Relationship Id="rId3" Type="http://schemas.openxmlformats.org/officeDocument/2006/relationships/hyperlink" Target="http://www.mainframezone.com/search/results/6834ab9bc7fddad7ed617e80feb1dd8b/" TargetMode="Externa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71.xml"/><Relationship Id="rId3" Type="http://schemas.openxmlformats.org/officeDocument/2006/relationships/image" Target="../media/image432.jpeg"/></Relationships>
</file>

<file path=ppt/slides/_rels/slide208.xml.rels><?xml version="1.0" encoding="UTF-8" standalone="yes"?>
<Relationships xmlns="http://schemas.openxmlformats.org/package/2006/relationships"><Relationship Id="rId3" Type="http://schemas.openxmlformats.org/officeDocument/2006/relationships/image" Target="../media/image433.jpeg"/><Relationship Id="rId4" Type="http://schemas.openxmlformats.org/officeDocument/2006/relationships/image" Target="../media/image434.png"/><Relationship Id="rId1" Type="http://schemas.openxmlformats.org/officeDocument/2006/relationships/slideLayout" Target="../slideLayouts/slideLayout3.xml"/><Relationship Id="rId2" Type="http://schemas.openxmlformats.org/officeDocument/2006/relationships/notesSlide" Target="../notesSlides/notesSlide172.xml"/></Relationships>
</file>

<file path=ppt/slides/_rels/slide209.xml.rels><?xml version="1.0" encoding="UTF-8" standalone="yes"?>
<Relationships xmlns="http://schemas.openxmlformats.org/package/2006/relationships"><Relationship Id="rId3" Type="http://schemas.openxmlformats.org/officeDocument/2006/relationships/image" Target="../media/image435.jpeg"/><Relationship Id="rId4" Type="http://schemas.openxmlformats.org/officeDocument/2006/relationships/image" Target="../media/image436.png"/><Relationship Id="rId1" Type="http://schemas.openxmlformats.org/officeDocument/2006/relationships/slideLayout" Target="../slideLayouts/slideLayout3.xml"/><Relationship Id="rId2" Type="http://schemas.openxmlformats.org/officeDocument/2006/relationships/notesSlide" Target="../notesSlides/notesSlide17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0.xml"/></Relationships>
</file>

<file path=ppt/slides/_rels/slide210.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8.xml"/><Relationship Id="rId2" Type="http://schemas.openxmlformats.org/officeDocument/2006/relationships/notesSlide" Target="../notesSlides/notesSlide174.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75.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3.xml.rels><?xml version="1.0" encoding="UTF-8" standalone="yes"?>
<Relationships xmlns="http://schemas.openxmlformats.org/package/2006/relationships"><Relationship Id="rId3" Type="http://schemas.openxmlformats.org/officeDocument/2006/relationships/diagramLayout" Target="../diagrams/layout2.xml"/><Relationship Id="rId4" Type="http://schemas.openxmlformats.org/officeDocument/2006/relationships/diagramQuickStyle" Target="../diagrams/quickStyle2.xml"/><Relationship Id="rId5" Type="http://schemas.openxmlformats.org/officeDocument/2006/relationships/diagramColors" Target="../diagrams/colors2.xml"/><Relationship Id="rId6" Type="http://schemas.microsoft.com/office/2007/relationships/diagramDrawing" Target="../diagrams/drawing2.xml"/><Relationship Id="rId1" Type="http://schemas.openxmlformats.org/officeDocument/2006/relationships/slideLayout" Target="../slideLayouts/slideLayout8.xml"/><Relationship Id="rId2" Type="http://schemas.openxmlformats.org/officeDocument/2006/relationships/diagramData" Target="../diagrams/data2.xml"/></Relationships>
</file>

<file path=ppt/slides/_rels/slide214.xml.rels><?xml version="1.0" encoding="UTF-8" standalone="yes"?>
<Relationships xmlns="http://schemas.openxmlformats.org/package/2006/relationships"><Relationship Id="rId3" Type="http://schemas.openxmlformats.org/officeDocument/2006/relationships/diagramLayout" Target="../diagrams/layout3.xml"/><Relationship Id="rId4" Type="http://schemas.openxmlformats.org/officeDocument/2006/relationships/diagramQuickStyle" Target="../diagrams/quickStyle3.xml"/><Relationship Id="rId5" Type="http://schemas.openxmlformats.org/officeDocument/2006/relationships/diagramColors" Target="../diagrams/colors3.xml"/><Relationship Id="rId6" Type="http://schemas.microsoft.com/office/2007/relationships/diagramDrawing" Target="../diagrams/drawing3.xml"/><Relationship Id="rId1" Type="http://schemas.openxmlformats.org/officeDocument/2006/relationships/slideLayout" Target="../slideLayouts/slideLayout8.xml"/><Relationship Id="rId2" Type="http://schemas.openxmlformats.org/officeDocument/2006/relationships/diagramData" Target="../diagrams/data3.xml"/></Relationships>
</file>

<file path=ppt/slides/_rels/slide215.xml.rels><?xml version="1.0" encoding="UTF-8" standalone="yes"?>
<Relationships xmlns="http://schemas.openxmlformats.org/package/2006/relationships"><Relationship Id="rId3" Type="http://schemas.openxmlformats.org/officeDocument/2006/relationships/diagramLayout" Target="../diagrams/layout4.xml"/><Relationship Id="rId4" Type="http://schemas.openxmlformats.org/officeDocument/2006/relationships/diagramQuickStyle" Target="../diagrams/quickStyle4.xml"/><Relationship Id="rId5" Type="http://schemas.openxmlformats.org/officeDocument/2006/relationships/diagramColors" Target="../diagrams/colors4.xml"/><Relationship Id="rId6" Type="http://schemas.microsoft.com/office/2007/relationships/diagramDrawing" Target="../diagrams/drawing4.xml"/><Relationship Id="rId1" Type="http://schemas.openxmlformats.org/officeDocument/2006/relationships/slideLayout" Target="../slideLayouts/slideLayout8.xml"/><Relationship Id="rId2" Type="http://schemas.openxmlformats.org/officeDocument/2006/relationships/diagramData" Target="../diagrams/data4.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76.xml"/><Relationship Id="rId3" Type="http://schemas.openxmlformats.org/officeDocument/2006/relationships/image" Target="../media/image439.jpeg"/></Relationships>
</file>

<file path=ppt/slides/_rels/slide218.xml.rels><?xml version="1.0" encoding="UTF-8" standalone="yes"?>
<Relationships xmlns="http://schemas.openxmlformats.org/package/2006/relationships"><Relationship Id="rId3" Type="http://schemas.openxmlformats.org/officeDocument/2006/relationships/image" Target="../media/image435.jpeg"/><Relationship Id="rId4" Type="http://schemas.openxmlformats.org/officeDocument/2006/relationships/image" Target="../media/image436.png"/><Relationship Id="rId1" Type="http://schemas.openxmlformats.org/officeDocument/2006/relationships/slideLayout" Target="../slideLayouts/slideLayout3.xml"/><Relationship Id="rId2" Type="http://schemas.openxmlformats.org/officeDocument/2006/relationships/notesSlide" Target="../notesSlides/notesSlide177.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1.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9.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0.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3.xml"/><Relationship Id="rId3" Type="http://schemas.openxmlformats.org/officeDocument/2006/relationships/image" Target="../media/image440.pn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4.xml"/></Relationships>
</file>

<file path=ppt/slides/_rels/slide226.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85.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441.tiff"/></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image" Target="../media/image442.tiff"/></Relationships>
</file>

<file path=ppt/slides/_rels/slide232.xml.rels><?xml version="1.0" encoding="UTF-8" standalone="yes"?>
<Relationships xmlns="http://schemas.openxmlformats.org/package/2006/relationships"><Relationship Id="rId3" Type="http://schemas.openxmlformats.org/officeDocument/2006/relationships/image" Target="../media/image444.png"/><Relationship Id="rId4" Type="http://schemas.openxmlformats.org/officeDocument/2006/relationships/image" Target="../media/image445.png"/><Relationship Id="rId1" Type="http://schemas.openxmlformats.org/officeDocument/2006/relationships/slideLayout" Target="../slideLayouts/slideLayout3.xml"/><Relationship Id="rId2" Type="http://schemas.openxmlformats.org/officeDocument/2006/relationships/image" Target="../media/image443.tiff"/></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6.xml"/></Relationships>
</file>

<file path=ppt/slides/_rels/slide235.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87.xml"/></Relationships>
</file>

<file path=ppt/slides/_rels/slide236.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88.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89.xml"/><Relationship Id="rId3" Type="http://schemas.openxmlformats.org/officeDocument/2006/relationships/image" Target="../media/image446.jpeg"/></Relationships>
</file>

<file path=ppt/slides/_rels/slide238.xml.rels><?xml version="1.0" encoding="UTF-8" standalone="yes"?>
<Relationships xmlns="http://schemas.openxmlformats.org/package/2006/relationships"><Relationship Id="rId11" Type="http://schemas.openxmlformats.org/officeDocument/2006/relationships/image" Target="../media/image454.png"/><Relationship Id="rId12" Type="http://schemas.openxmlformats.org/officeDocument/2006/relationships/image" Target="../media/image455.png"/><Relationship Id="rId13" Type="http://schemas.microsoft.com/office/2007/relationships/hdphoto" Target="../media/hdphoto8.wdp"/><Relationship Id="rId14" Type="http://schemas.openxmlformats.org/officeDocument/2006/relationships/image" Target="../media/image456.png"/><Relationship Id="rId15" Type="http://schemas.openxmlformats.org/officeDocument/2006/relationships/image" Target="../media/image457.png"/><Relationship Id="rId16" Type="http://schemas.openxmlformats.org/officeDocument/2006/relationships/image" Target="../media/image458.png"/><Relationship Id="rId17" Type="http://schemas.openxmlformats.org/officeDocument/2006/relationships/image" Target="../media/image459.png"/><Relationship Id="rId18" Type="http://schemas.openxmlformats.org/officeDocument/2006/relationships/image" Target="../media/image460.png"/><Relationship Id="rId19" Type="http://schemas.openxmlformats.org/officeDocument/2006/relationships/hyperlink" Target="http://www.zdnet.com/article/ibm-and-friends-commit-to-linux-on-the-mainframe/" TargetMode="External"/><Relationship Id="rId1" Type="http://schemas.openxmlformats.org/officeDocument/2006/relationships/slideLayout" Target="../slideLayouts/slideLayout3.xml"/><Relationship Id="rId2" Type="http://schemas.openxmlformats.org/officeDocument/2006/relationships/notesSlide" Target="../notesSlides/notesSlide190.xml"/><Relationship Id="rId3" Type="http://schemas.openxmlformats.org/officeDocument/2006/relationships/image" Target="../media/image447.jpeg"/><Relationship Id="rId4" Type="http://schemas.openxmlformats.org/officeDocument/2006/relationships/image" Target="../media/image448.emf"/><Relationship Id="rId5" Type="http://schemas.openxmlformats.org/officeDocument/2006/relationships/image" Target="../media/image449.png"/><Relationship Id="rId6" Type="http://schemas.openxmlformats.org/officeDocument/2006/relationships/image" Target="../media/image124.png"/><Relationship Id="rId7" Type="http://schemas.openxmlformats.org/officeDocument/2006/relationships/image" Target="../media/image450.png"/><Relationship Id="rId8" Type="http://schemas.openxmlformats.org/officeDocument/2006/relationships/image" Target="../media/image451.png"/><Relationship Id="rId9" Type="http://schemas.openxmlformats.org/officeDocument/2006/relationships/image" Target="../media/image452.png"/><Relationship Id="rId10" Type="http://schemas.openxmlformats.org/officeDocument/2006/relationships/image" Target="../media/image453.png"/></Relationships>
</file>

<file path=ppt/slides/_rels/slide239.xml.rels><?xml version="1.0" encoding="UTF-8" standalone="yes"?>
<Relationships xmlns="http://schemas.openxmlformats.org/package/2006/relationships"><Relationship Id="rId3" Type="http://schemas.openxmlformats.org/officeDocument/2006/relationships/hyperlink" Target="http://www-03.ibm.com/systems/z/solutions/mobile.html" TargetMode="External"/><Relationship Id="rId4" Type="http://schemas.openxmlformats.org/officeDocument/2006/relationships/image" Target="../media/image461.png"/><Relationship Id="rId1" Type="http://schemas.openxmlformats.org/officeDocument/2006/relationships/slideLayout" Target="../slideLayouts/slideLayout10.xml"/><Relationship Id="rId2" Type="http://schemas.openxmlformats.org/officeDocument/2006/relationships/notesSlide" Target="../notesSlides/notesSlide19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3.xml"/></Relationships>
</file>

<file path=ppt/slides/_rels/slide240.xml.rels><?xml version="1.0" encoding="UTF-8" standalone="yes"?>
<Relationships xmlns="http://schemas.openxmlformats.org/package/2006/relationships"><Relationship Id="rId3" Type="http://schemas.openxmlformats.org/officeDocument/2006/relationships/hyperlink" Target="http://www.vm.ibm.com/education/lvc/" TargetMode="External"/><Relationship Id="rId4" Type="http://schemas.openxmlformats.org/officeDocument/2006/relationships/image" Target="../media/image462.png"/><Relationship Id="rId5" Type="http://schemas.openxmlformats.org/officeDocument/2006/relationships/image" Target="../media/image463.png"/><Relationship Id="rId6" Type="http://schemas.openxmlformats.org/officeDocument/2006/relationships/image" Target="../media/image464.png"/><Relationship Id="rId1" Type="http://schemas.openxmlformats.org/officeDocument/2006/relationships/slideLayout" Target="../slideLayouts/slideLayout3.xml"/><Relationship Id="rId2" Type="http://schemas.openxmlformats.org/officeDocument/2006/relationships/notesSlide" Target="../notesSlides/notesSlide19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93.xml"/><Relationship Id="rId3" Type="http://schemas.openxmlformats.org/officeDocument/2006/relationships/image" Target="../media/image465.pn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466.png"/><Relationship Id="rId3" Type="http://schemas.openxmlformats.org/officeDocument/2006/relationships/hyperlink" Target="http://www-03.ibm.com/systems/z/os/linux/index.html" TargetMode="Externa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www-03.ibm.com/systems/linuxone/" TargetMode="External"/><Relationship Id="rId3" Type="http://schemas.openxmlformats.org/officeDocument/2006/relationships/image" Target="../media/image467.png"/></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94.xml"/><Relationship Id="rId3" Type="http://schemas.openxmlformats.org/officeDocument/2006/relationships/image" Target="../media/image468.png"/></Relationships>
</file>

<file path=ppt/slides/_rels/slide245.xml.rels><?xml version="1.0" encoding="UTF-8" standalone="yes"?>
<Relationships xmlns="http://schemas.openxmlformats.org/package/2006/relationships"><Relationship Id="rId3" Type="http://schemas.openxmlformats.org/officeDocument/2006/relationships/image" Target="../media/image469.png"/><Relationship Id="rId4" Type="http://schemas.openxmlformats.org/officeDocument/2006/relationships/hyperlink" Target="https://www-03.ibm.com/press/us/en/pressrelease/48827.wss" TargetMode="External"/><Relationship Id="rId5" Type="http://schemas.openxmlformats.org/officeDocument/2006/relationships/image" Target="../media/image136.png"/><Relationship Id="rId1" Type="http://schemas.openxmlformats.org/officeDocument/2006/relationships/slideLayout" Target="../slideLayouts/slideLayout1.xml"/><Relationship Id="rId2" Type="http://schemas.openxmlformats.org/officeDocument/2006/relationships/notesSlide" Target="../notesSlides/notesSlide195.xml"/></Relationships>
</file>

<file path=ppt/slides/_rels/slide246.xml.rels><?xml version="1.0" encoding="UTF-8" standalone="yes"?>
<Relationships xmlns="http://schemas.openxmlformats.org/package/2006/relationships"><Relationship Id="rId3" Type="http://schemas.openxmlformats.org/officeDocument/2006/relationships/notesSlide" Target="../notesSlides/notesSlide196.xml"/><Relationship Id="rId4" Type="http://schemas.openxmlformats.org/officeDocument/2006/relationships/image" Target="../media/image471.jpeg"/><Relationship Id="rId5" Type="http://schemas.openxmlformats.org/officeDocument/2006/relationships/oleObject" Target="../embeddings/oleObject3.bin"/><Relationship Id="rId6" Type="http://schemas.openxmlformats.org/officeDocument/2006/relationships/image" Target="../media/image470.emf"/><Relationship Id="rId7" Type="http://schemas.openxmlformats.org/officeDocument/2006/relationships/image" Target="../media/image136.png"/><Relationship Id="rId1" Type="http://schemas.openxmlformats.org/officeDocument/2006/relationships/vmlDrawing" Target="../drawings/vmlDrawing6.vml"/><Relationship Id="rId2" Type="http://schemas.openxmlformats.org/officeDocument/2006/relationships/slideLayout" Target="../slideLayouts/slideLayout8.xml"/></Relationships>
</file>

<file path=ppt/slides/_rels/slide247.xml.rels><?xml version="1.0" encoding="UTF-8" standalone="yes"?>
<Relationships xmlns="http://schemas.openxmlformats.org/package/2006/relationships"><Relationship Id="rId3" Type="http://schemas.openxmlformats.org/officeDocument/2006/relationships/image" Target="../media/image472.png"/><Relationship Id="rId4" Type="http://schemas.openxmlformats.org/officeDocument/2006/relationships/image" Target="../media/image473.jpeg"/><Relationship Id="rId5" Type="http://schemas.openxmlformats.org/officeDocument/2006/relationships/hyperlink" Target="http://www-01.ibm.com/common/ssi/cgi-bin/ssialias?subtype=SP&amp;infotype=PM&amp;htmlfid=ZSS03128USEN&amp;attachment=ZSS03128USEN.PDF" TargetMode="External"/><Relationship Id="rId1" Type="http://schemas.openxmlformats.org/officeDocument/2006/relationships/slideLayout" Target="../slideLayouts/slideLayout2.xml"/><Relationship Id="rId2" Type="http://schemas.openxmlformats.org/officeDocument/2006/relationships/notesSlide" Target="../notesSlides/notesSlide197.xml"/></Relationships>
</file>

<file path=ppt/slides/_rels/slide248.xml.rels><?xml version="1.0" encoding="UTF-8" standalone="yes"?>
<Relationships xmlns="http://schemas.openxmlformats.org/package/2006/relationships"><Relationship Id="rId3" Type="http://schemas.openxmlformats.org/officeDocument/2006/relationships/image" Target="../media/image474.png"/><Relationship Id="rId4" Type="http://schemas.openxmlformats.org/officeDocument/2006/relationships/image" Target="../media/image475.png"/><Relationship Id="rId5" Type="http://schemas.openxmlformats.org/officeDocument/2006/relationships/image" Target="../media/image476.png"/><Relationship Id="rId1" Type="http://schemas.openxmlformats.org/officeDocument/2006/relationships/slideLayout" Target="../slideLayouts/slideLayout2.xml"/><Relationship Id="rId2" Type="http://schemas.openxmlformats.org/officeDocument/2006/relationships/notesSlide" Target="../notesSlides/notesSlide198.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77.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xml"/><Relationship Id="rId3" Type="http://schemas.openxmlformats.org/officeDocument/2006/relationships/image" Target="../media/image26.png"/></Relationships>
</file>

<file path=ppt/slides/_rels/slide250.xml.rels><?xml version="1.0" encoding="UTF-8" standalone="yes"?>
<Relationships xmlns="http://schemas.openxmlformats.org/package/2006/relationships"><Relationship Id="rId3" Type="http://schemas.openxmlformats.org/officeDocument/2006/relationships/image" Target="../media/image478.png"/><Relationship Id="rId4" Type="http://schemas.microsoft.com/office/2007/relationships/hdphoto" Target="../media/hdphoto9.wdp"/><Relationship Id="rId5" Type="http://schemas.openxmlformats.org/officeDocument/2006/relationships/image" Target="../media/image479.png"/><Relationship Id="rId1" Type="http://schemas.openxmlformats.org/officeDocument/2006/relationships/slideLayout" Target="../slideLayouts/slideLayout3.xml"/><Relationship Id="rId2" Type="http://schemas.openxmlformats.org/officeDocument/2006/relationships/notesSlide" Target="../notesSlides/notesSlide199.xml"/></Relationships>
</file>

<file path=ppt/slides/_rels/slide251.xml.rels><?xml version="1.0" encoding="UTF-8" standalone="yes"?>
<Relationships xmlns="http://schemas.openxmlformats.org/package/2006/relationships"><Relationship Id="rId3" Type="http://schemas.openxmlformats.org/officeDocument/2006/relationships/hyperlink" Target="NULL" TargetMode="External"/><Relationship Id="rId4" Type="http://schemas.openxmlformats.org/officeDocument/2006/relationships/hyperlink" Target="http://w3.ibm.com/sales/ssi/cgi-bin/ssialias?subtype=ST&amp;infotype=SA&amp;htmlfid=ZSQ03097USEN&amp;attachment=ZSQ03097USEN.PDF" TargetMode="External"/><Relationship Id="rId5" Type="http://schemas.openxmlformats.org/officeDocument/2006/relationships/hyperlink" Target="https://www.youtube.com/playlist?list=PLezLS0Tuqb-6uLm64U8m7TyiuNkSB97uN" TargetMode="External"/><Relationship Id="rId6" Type="http://schemas.openxmlformats.org/officeDocument/2006/relationships/hyperlink" Target="https://ibm.biz/LinuxONEConver" TargetMode="External"/><Relationship Id="rId7" Type="http://schemas.openxmlformats.org/officeDocument/2006/relationships/hyperlink" Target="https://ibm.biz/LinuxONEFindIT" TargetMode="External"/><Relationship Id="rId8" Type="http://schemas.openxmlformats.org/officeDocument/2006/relationships/hyperlink" Target="http://w3.ibm.com/sales/ssi/cgi-bin/ssialias?subtype=ST&amp;infotype=SA&amp;htmlfid=ZSI03126USEN&amp;attachment=ZSI03126USEN.ZIP" TargetMode="External"/><Relationship Id="rId9" Type="http://schemas.openxmlformats.org/officeDocument/2006/relationships/image" Target="../media/image480.jpeg"/><Relationship Id="rId10" Type="http://schemas.openxmlformats.org/officeDocument/2006/relationships/image" Target="../media/image481.jpeg"/><Relationship Id="rId1" Type="http://schemas.openxmlformats.org/officeDocument/2006/relationships/slideLayout" Target="../slideLayouts/slideLayout2.xml"/><Relationship Id="rId2" Type="http://schemas.openxmlformats.org/officeDocument/2006/relationships/notesSlide" Target="../notesSlides/notesSlide200.xml"/></Relationships>
</file>

<file path=ppt/slides/_rels/slide252.xml.rels><?xml version="1.0" encoding="UTF-8" standalone="yes"?>
<Relationships xmlns="http://schemas.openxmlformats.org/package/2006/relationships"><Relationship Id="rId3" Type="http://schemas.openxmlformats.org/officeDocument/2006/relationships/hyperlink" Target="https://www.ibm.com/developerworks/community/groups/community/lozopensource/" TargetMode="External"/><Relationship Id="rId4" Type="http://schemas.openxmlformats.org/officeDocument/2006/relationships/hyperlink" Target="https://github.com/linux-on-ibm-z/docs/wiki/" TargetMode="External"/><Relationship Id="rId5" Type="http://schemas.openxmlformats.org/officeDocument/2006/relationships/image" Target="../media/image480.jpeg"/><Relationship Id="rId6" Type="http://schemas.openxmlformats.org/officeDocument/2006/relationships/image" Target="../media/image481.jpeg"/><Relationship Id="rId1" Type="http://schemas.openxmlformats.org/officeDocument/2006/relationships/slideLayout" Target="../slideLayouts/slideLayout2.xml"/><Relationship Id="rId2" Type="http://schemas.openxmlformats.org/officeDocument/2006/relationships/notesSlide" Target="../notesSlides/notesSlide201.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image" Target="../media/image482.jpeg"/></Relationships>
</file>

<file path=ppt/slides/_rels/slide254.xml.rels><?xml version="1.0" encoding="UTF-8" standalone="yes"?>
<Relationships xmlns="http://schemas.openxmlformats.org/package/2006/relationships"><Relationship Id="rId3" Type="http://schemas.openxmlformats.org/officeDocument/2006/relationships/notesSlide" Target="../notesSlides/notesSlide202.xml"/><Relationship Id="rId4" Type="http://schemas.openxmlformats.org/officeDocument/2006/relationships/image" Target="../media/image484.png"/><Relationship Id="rId5" Type="http://schemas.openxmlformats.org/officeDocument/2006/relationships/image" Target="../media/image485.jpeg"/><Relationship Id="rId6" Type="http://schemas.openxmlformats.org/officeDocument/2006/relationships/oleObject" Target="../embeddings/oleObject4.bin"/><Relationship Id="rId7" Type="http://schemas.openxmlformats.org/officeDocument/2006/relationships/image" Target="../media/image483.emf"/><Relationship Id="rId8" Type="http://schemas.openxmlformats.org/officeDocument/2006/relationships/hyperlink" Target="mailto:mbauman@us.ibm.com" TargetMode="External"/><Relationship Id="rId9" Type="http://schemas.openxmlformats.org/officeDocument/2006/relationships/image" Target="../media/image486.png"/><Relationship Id="rId10" Type="http://schemas.openxmlformats.org/officeDocument/2006/relationships/image" Target="../media/image487.png"/><Relationship Id="rId1" Type="http://schemas.openxmlformats.org/officeDocument/2006/relationships/vmlDrawing" Target="../drawings/vmlDrawing7.vml"/><Relationship Id="rId2"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203.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04.xml"/><Relationship Id="rId3" Type="http://schemas.openxmlformats.org/officeDocument/2006/relationships/hyperlink" Target="http://www.ibm.com/legal/copytrade.shtml"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5.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28.png"/><Relationship Id="rId5" Type="http://schemas.openxmlformats.org/officeDocument/2006/relationships/image" Target="../media/image29.png"/><Relationship Id="rId6" Type="http://schemas.openxmlformats.org/officeDocument/2006/relationships/image" Target="../media/image30.emf"/><Relationship Id="rId1" Type="http://schemas.openxmlformats.org/officeDocument/2006/relationships/slideLayout" Target="../slideLayouts/slideLayout18.xml"/><Relationship Id="rId2" Type="http://schemas.openxmlformats.org/officeDocument/2006/relationships/notesSlide" Target="../notesSlides/notesSlide2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7.xml"/><Relationship Id="rId3" Type="http://schemas.openxmlformats.org/officeDocument/2006/relationships/image" Target="../media/image31.png"/></Relationships>
</file>

<file path=ppt/slides/_rels/slide29.xml.rels><?xml version="1.0" encoding="UTF-8" standalone="yes"?>
<Relationships xmlns="http://schemas.openxmlformats.org/package/2006/relationships"><Relationship Id="rId3" Type="http://schemas.openxmlformats.org/officeDocument/2006/relationships/image" Target="../media/image32.jpeg"/><Relationship Id="rId4" Type="http://schemas.openxmlformats.org/officeDocument/2006/relationships/image" Target="../media/image33.jpeg"/><Relationship Id="rId5" Type="http://schemas.openxmlformats.org/officeDocument/2006/relationships/image" Target="../media/image34.jpeg"/><Relationship Id="rId6" Type="http://schemas.openxmlformats.org/officeDocument/2006/relationships/image" Target="../media/image35.jpeg"/><Relationship Id="rId1" Type="http://schemas.openxmlformats.org/officeDocument/2006/relationships/slideLayout" Target="../slideLayouts/slideLayout17.xml"/><Relationship Id="rId2" Type="http://schemas.openxmlformats.org/officeDocument/2006/relationships/notesSlide" Target="../notesSlides/notesSlide28.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9.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1" Type="http://schemas.openxmlformats.org/officeDocument/2006/relationships/image" Target="../media/image42.png"/><Relationship Id="rId12" Type="http://schemas.openxmlformats.org/officeDocument/2006/relationships/image" Target="../media/image43.png"/><Relationship Id="rId13" Type="http://schemas.openxmlformats.org/officeDocument/2006/relationships/image" Target="../media/image44.png"/><Relationship Id="rId14" Type="http://schemas.openxmlformats.org/officeDocument/2006/relationships/image" Target="../media/image45.png"/><Relationship Id="rId1" Type="http://schemas.openxmlformats.org/officeDocument/2006/relationships/vmlDrawing" Target="../drawings/vmlDrawing1.vml"/><Relationship Id="rId2" Type="http://schemas.openxmlformats.org/officeDocument/2006/relationships/slideLayout" Target="../slideLayouts/slideLayout17.xml"/><Relationship Id="rId3" Type="http://schemas.openxmlformats.org/officeDocument/2006/relationships/notesSlide" Target="../notesSlides/notesSlide29.xml"/><Relationship Id="rId4" Type="http://schemas.openxmlformats.org/officeDocument/2006/relationships/image" Target="../media/image37.png"/><Relationship Id="rId5" Type="http://schemas.openxmlformats.org/officeDocument/2006/relationships/oleObject" Target="../embeddings/oleObject1.bin"/><Relationship Id="rId6" Type="http://schemas.openxmlformats.org/officeDocument/2006/relationships/image" Target="../media/image36.emf"/><Relationship Id="rId7" Type="http://schemas.openxmlformats.org/officeDocument/2006/relationships/image" Target="../media/image38.png"/><Relationship Id="rId8" Type="http://schemas.openxmlformats.org/officeDocument/2006/relationships/image" Target="../media/image39.png"/><Relationship Id="rId9" Type="http://schemas.openxmlformats.org/officeDocument/2006/relationships/image" Target="../media/image40.png"/><Relationship Id="rId10" Type="http://schemas.openxmlformats.org/officeDocument/2006/relationships/image" Target="../media/image4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0.xml"/><Relationship Id="rId3" Type="http://schemas.openxmlformats.org/officeDocument/2006/relationships/hyperlink" Target="http://www.redbooks.ibm.com/abstracts/redp5144.html?Open"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46.png"/><Relationship Id="rId4" Type="http://schemas.openxmlformats.org/officeDocument/2006/relationships/image" Target="../media/image47.png"/><Relationship Id="rId5" Type="http://schemas.openxmlformats.org/officeDocument/2006/relationships/image" Target="../media/image48.png"/><Relationship Id="rId1" Type="http://schemas.openxmlformats.org/officeDocument/2006/relationships/slideLayout" Target="../slideLayouts/slideLayout17.xml"/><Relationship Id="rId2" Type="http://schemas.openxmlformats.org/officeDocument/2006/relationships/notesSlide" Target="../notesSlides/notesSlide3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2.xml"/><Relationship Id="rId3" Type="http://schemas.openxmlformats.org/officeDocument/2006/relationships/image" Target="../media/image49.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3.xml"/></Relationships>
</file>

<file path=ppt/slides/_rels/slide35.xml.rels><?xml version="1.0" encoding="UTF-8" standalone="yes"?>
<Relationships xmlns="http://schemas.openxmlformats.org/package/2006/relationships"><Relationship Id="rId11" Type="http://schemas.openxmlformats.org/officeDocument/2006/relationships/image" Target="../media/image56.jpeg"/><Relationship Id="rId12" Type="http://schemas.openxmlformats.org/officeDocument/2006/relationships/image" Target="../media/image57.jpeg"/><Relationship Id="rId13" Type="http://schemas.openxmlformats.org/officeDocument/2006/relationships/image" Target="../media/image58.png"/><Relationship Id="rId14" Type="http://schemas.openxmlformats.org/officeDocument/2006/relationships/image" Target="../media/image59.png"/><Relationship Id="rId1" Type="http://schemas.openxmlformats.org/officeDocument/2006/relationships/vmlDrawing" Target="../drawings/vmlDrawing2.vml"/><Relationship Id="rId2" Type="http://schemas.openxmlformats.org/officeDocument/2006/relationships/slideLayout" Target="../slideLayouts/slideLayout17.xml"/><Relationship Id="rId3" Type="http://schemas.openxmlformats.org/officeDocument/2006/relationships/notesSlide" Target="../notesSlides/notesSlide34.xml"/><Relationship Id="rId4" Type="http://schemas.openxmlformats.org/officeDocument/2006/relationships/oleObject" Target="../embeddings/Microsoft_Excel_97_-_2004_Worksheet1.xls"/><Relationship Id="rId5" Type="http://schemas.openxmlformats.org/officeDocument/2006/relationships/image" Target="../media/image50.png"/><Relationship Id="rId6" Type="http://schemas.openxmlformats.org/officeDocument/2006/relationships/image" Target="../media/image51.png"/><Relationship Id="rId7" Type="http://schemas.openxmlformats.org/officeDocument/2006/relationships/image" Target="../media/image52.png"/><Relationship Id="rId8" Type="http://schemas.openxmlformats.org/officeDocument/2006/relationships/image" Target="../media/image53.jpeg"/><Relationship Id="rId9" Type="http://schemas.openxmlformats.org/officeDocument/2006/relationships/image" Target="../media/image54.jpeg"/><Relationship Id="rId10" Type="http://schemas.openxmlformats.org/officeDocument/2006/relationships/image" Target="../media/image55.png"/></Relationships>
</file>

<file path=ppt/slides/_rels/slide36.xml.rels><?xml version="1.0" encoding="UTF-8" standalone="yes"?>
<Relationships xmlns="http://schemas.openxmlformats.org/package/2006/relationships"><Relationship Id="rId3" Type="http://schemas.openxmlformats.org/officeDocument/2006/relationships/image" Target="../media/image60.png"/><Relationship Id="rId4" Type="http://schemas.openxmlformats.org/officeDocument/2006/relationships/image" Target="../media/image61.jpeg"/><Relationship Id="rId1" Type="http://schemas.openxmlformats.org/officeDocument/2006/relationships/slideLayout" Target="../slideLayouts/slideLayout17.xml"/><Relationship Id="rId2" Type="http://schemas.openxmlformats.org/officeDocument/2006/relationships/notesSlide" Target="../notesSlides/notesSlide3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3" Type="http://schemas.openxmlformats.org/officeDocument/2006/relationships/image" Target="../media/image62.png"/><Relationship Id="rId4" Type="http://schemas.openxmlformats.org/officeDocument/2006/relationships/image" Target="../media/image63.png"/><Relationship Id="rId1" Type="http://schemas.openxmlformats.org/officeDocument/2006/relationships/slideLayout" Target="../slideLayouts/slideLayout17.xml"/><Relationship Id="rId2" Type="http://schemas.openxmlformats.org/officeDocument/2006/relationships/notesSlide" Target="../notesSlides/notesSlide3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image" Target="../media/image64.png"/></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4.png"/><Relationship Id="rId5" Type="http://schemas.openxmlformats.org/officeDocument/2006/relationships/image" Target="../media/image15.png"/><Relationship Id="rId6" Type="http://schemas.openxmlformats.org/officeDocument/2006/relationships/image" Target="../media/image16.png"/><Relationship Id="rId1" Type="http://schemas.openxmlformats.org/officeDocument/2006/relationships/slideLayout" Target="../slideLayouts/slideLayout17.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7.xml"/><Relationship Id="rId3" Type="http://schemas.openxmlformats.org/officeDocument/2006/relationships/image" Target="../media/image65.png"/></Relationships>
</file>

<file path=ppt/slides/_rels/slide41.xml.rels><?xml version="1.0" encoding="UTF-8" standalone="yes"?>
<Relationships xmlns="http://schemas.openxmlformats.org/package/2006/relationships"><Relationship Id="rId3" Type="http://schemas.openxmlformats.org/officeDocument/2006/relationships/image" Target="../media/image67.png"/><Relationship Id="rId4" Type="http://schemas.openxmlformats.org/officeDocument/2006/relationships/image" Target="../media/image68.png"/><Relationship Id="rId5" Type="http://schemas.openxmlformats.org/officeDocument/2006/relationships/image" Target="../media/image69.png"/><Relationship Id="rId6" Type="http://schemas.openxmlformats.org/officeDocument/2006/relationships/image" Target="../media/image70.png"/><Relationship Id="rId7" Type="http://schemas.openxmlformats.org/officeDocument/2006/relationships/image" Target="../media/image71.jpeg"/><Relationship Id="rId8" Type="http://schemas.openxmlformats.org/officeDocument/2006/relationships/image" Target="../media/image72.emf"/><Relationship Id="rId9" Type="http://schemas.openxmlformats.org/officeDocument/2006/relationships/image" Target="../media/image73.jpeg"/><Relationship Id="rId10" Type="http://schemas.openxmlformats.org/officeDocument/2006/relationships/image" Target="../media/image74.png"/><Relationship Id="rId11" Type="http://schemas.openxmlformats.org/officeDocument/2006/relationships/image" Target="../media/image75.png"/><Relationship Id="rId1" Type="http://schemas.openxmlformats.org/officeDocument/2006/relationships/slideLayout" Target="../slideLayouts/slideLayout17.xml"/><Relationship Id="rId2" Type="http://schemas.openxmlformats.org/officeDocument/2006/relationships/image" Target="../media/image66.gif"/></Relationships>
</file>

<file path=ppt/slides/_rels/slide42.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9.xml"/><Relationship Id="rId2" Type="http://schemas.openxmlformats.org/officeDocument/2006/relationships/notesSlide" Target="../notesSlides/notesSlide38.xml"/></Relationships>
</file>

<file path=ppt/slides/_rels/slide43.xml.rels><?xml version="1.0" encoding="UTF-8" standalone="yes"?>
<Relationships xmlns="http://schemas.openxmlformats.org/package/2006/relationships"><Relationship Id="rId3" Type="http://schemas.openxmlformats.org/officeDocument/2006/relationships/image" Target="../media/image76.jpeg"/><Relationship Id="rId4" Type="http://schemas.openxmlformats.org/officeDocument/2006/relationships/image" Target="../media/image77.png"/><Relationship Id="rId1" Type="http://schemas.openxmlformats.org/officeDocument/2006/relationships/slideLayout" Target="../slideLayouts/slideLayout17.xml"/><Relationship Id="rId2" Type="http://schemas.openxmlformats.org/officeDocument/2006/relationships/notesSlide" Target="../notesSlides/notesSlide3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0.xml"/><Relationship Id="rId3" Type="http://schemas.openxmlformats.org/officeDocument/2006/relationships/image" Target="../media/image78.png"/></Relationships>
</file>

<file path=ppt/slides/_rels/slide45.xml.rels><?xml version="1.0" encoding="UTF-8" standalone="yes"?>
<Relationships xmlns="http://schemas.openxmlformats.org/package/2006/relationships"><Relationship Id="rId3" Type="http://schemas.openxmlformats.org/officeDocument/2006/relationships/image" Target="../media/image80.gif"/><Relationship Id="rId4" Type="http://schemas.openxmlformats.org/officeDocument/2006/relationships/image" Target="../media/image81.png"/><Relationship Id="rId1" Type="http://schemas.openxmlformats.org/officeDocument/2006/relationships/slideLayout" Target="../slideLayouts/slideLayout17.xml"/><Relationship Id="rId2" Type="http://schemas.openxmlformats.org/officeDocument/2006/relationships/image" Target="../media/image79.png"/></Relationships>
</file>

<file path=ppt/slides/_rels/slide46.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4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4.xml"/></Relationships>
</file>

<file path=ppt/slides/_rels/slide5.xml.rels><?xml version="1.0" encoding="UTF-8" standalone="yes"?>
<Relationships xmlns="http://schemas.openxmlformats.org/package/2006/relationships"><Relationship Id="rId3" Type="http://schemas.openxmlformats.org/officeDocument/2006/relationships/image" Target="../media/image17.jpeg"/><Relationship Id="rId4" Type="http://schemas.openxmlformats.org/officeDocument/2006/relationships/image" Target="../media/image18.png"/><Relationship Id="rId1" Type="http://schemas.openxmlformats.org/officeDocument/2006/relationships/slideLayout" Target="../slideLayouts/slideLayout19.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8.xml"/></Relationships>
</file>

<file path=ppt/slides/_rels/slide54.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4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4.xml"/></Relationships>
</file>

<file path=ppt/slides/_rels/slide6.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20.png"/><Relationship Id="rId5" Type="http://schemas.openxmlformats.org/officeDocument/2006/relationships/image" Target="../media/image21.jpeg"/><Relationship Id="rId6" Type="http://schemas.openxmlformats.org/officeDocument/2006/relationships/image" Target="../media/image12.png"/><Relationship Id="rId1" Type="http://schemas.openxmlformats.org/officeDocument/2006/relationships/slideLayout" Target="../slideLayouts/slideLayout17.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5.xml"/></Relationships>
</file>

<file path=ppt/slides/_rels/slide61.xml.rels><?xml version="1.0" encoding="UTF-8" standalone="yes"?>
<Relationships xmlns="http://schemas.openxmlformats.org/package/2006/relationships"><Relationship Id="rId13" Type="http://schemas.openxmlformats.org/officeDocument/2006/relationships/image" Target="../media/image92.png"/><Relationship Id="rId14" Type="http://schemas.openxmlformats.org/officeDocument/2006/relationships/image" Target="../media/image93.png"/><Relationship Id="rId15" Type="http://schemas.openxmlformats.org/officeDocument/2006/relationships/image" Target="../media/image94.png"/><Relationship Id="rId16" Type="http://schemas.openxmlformats.org/officeDocument/2006/relationships/image" Target="../media/image95.png"/><Relationship Id="rId17" Type="http://schemas.openxmlformats.org/officeDocument/2006/relationships/image" Target="../media/image96.png"/><Relationship Id="rId18" Type="http://schemas.openxmlformats.org/officeDocument/2006/relationships/image" Target="../media/image97.png"/><Relationship Id="rId19" Type="http://schemas.openxmlformats.org/officeDocument/2006/relationships/image" Target="../media/image98.png"/><Relationship Id="rId50" Type="http://schemas.openxmlformats.org/officeDocument/2006/relationships/image" Target="../media/image127.png"/><Relationship Id="rId51" Type="http://schemas.openxmlformats.org/officeDocument/2006/relationships/image" Target="../media/image128.png"/><Relationship Id="rId52" Type="http://schemas.openxmlformats.org/officeDocument/2006/relationships/image" Target="../media/image129.png"/><Relationship Id="rId53" Type="http://schemas.openxmlformats.org/officeDocument/2006/relationships/image" Target="../media/image130.png"/><Relationship Id="rId54" Type="http://schemas.openxmlformats.org/officeDocument/2006/relationships/image" Target="../media/image131.png"/><Relationship Id="rId55" Type="http://schemas.openxmlformats.org/officeDocument/2006/relationships/image" Target="../media/image132.png"/><Relationship Id="rId40" Type="http://schemas.openxmlformats.org/officeDocument/2006/relationships/image" Target="../media/image119.png"/><Relationship Id="rId41" Type="http://schemas.openxmlformats.org/officeDocument/2006/relationships/image" Target="../media/image120.png"/><Relationship Id="rId42" Type="http://schemas.openxmlformats.org/officeDocument/2006/relationships/image" Target="../media/image121.png"/><Relationship Id="rId43" Type="http://schemas.openxmlformats.org/officeDocument/2006/relationships/image" Target="../media/image122.png"/><Relationship Id="rId44" Type="http://schemas.openxmlformats.org/officeDocument/2006/relationships/image" Target="../media/image123.emf"/><Relationship Id="rId45" Type="http://schemas.openxmlformats.org/officeDocument/2006/relationships/image" Target="../media/image124.png"/><Relationship Id="rId46" Type="http://schemas.openxmlformats.org/officeDocument/2006/relationships/hyperlink" Target="https://insights.ubuntu.com/2016/04/20/canonical-unveils-6th-lts-release-of-ubuntu-with-16-04/?_ga=1.177098470.272476883.1460468415" TargetMode="External"/><Relationship Id="rId47" Type="http://schemas.openxmlformats.org/officeDocument/2006/relationships/hyperlink" Target="https://www.ibm.com/developerworks/community/forums/html/topic?id=5dee144a-7c64-4bfe-884f-751d6308dbdf" TargetMode="External"/><Relationship Id="rId48" Type="http://schemas.openxmlformats.org/officeDocument/2006/relationships/image" Target="../media/image125.png"/><Relationship Id="rId49" Type="http://schemas.openxmlformats.org/officeDocument/2006/relationships/image" Target="../media/image126.png"/><Relationship Id="rId1" Type="http://schemas.openxmlformats.org/officeDocument/2006/relationships/slideLayout" Target="../slideLayouts/slideLayout2.xml"/><Relationship Id="rId2" Type="http://schemas.openxmlformats.org/officeDocument/2006/relationships/notesSlide" Target="../notesSlides/notesSlide56.xml"/><Relationship Id="rId3" Type="http://schemas.openxmlformats.org/officeDocument/2006/relationships/image" Target="../media/image82.png"/><Relationship Id="rId4" Type="http://schemas.openxmlformats.org/officeDocument/2006/relationships/image" Target="../media/image83.png"/><Relationship Id="rId5" Type="http://schemas.openxmlformats.org/officeDocument/2006/relationships/image" Target="../media/image84.png"/><Relationship Id="rId6" Type="http://schemas.openxmlformats.org/officeDocument/2006/relationships/image" Target="../media/image85.png"/><Relationship Id="rId7" Type="http://schemas.openxmlformats.org/officeDocument/2006/relationships/image" Target="../media/image86.png"/><Relationship Id="rId8" Type="http://schemas.openxmlformats.org/officeDocument/2006/relationships/image" Target="../media/image87.png"/><Relationship Id="rId9" Type="http://schemas.openxmlformats.org/officeDocument/2006/relationships/image" Target="../media/image88.png"/><Relationship Id="rId30" Type="http://schemas.openxmlformats.org/officeDocument/2006/relationships/image" Target="../media/image109.jpeg"/><Relationship Id="rId31" Type="http://schemas.openxmlformats.org/officeDocument/2006/relationships/image" Target="../media/image110.png"/><Relationship Id="rId32" Type="http://schemas.openxmlformats.org/officeDocument/2006/relationships/image" Target="../media/image111.png"/><Relationship Id="rId33" Type="http://schemas.openxmlformats.org/officeDocument/2006/relationships/image" Target="../media/image112.png"/><Relationship Id="rId34" Type="http://schemas.openxmlformats.org/officeDocument/2006/relationships/image" Target="../media/image113.png"/><Relationship Id="rId35" Type="http://schemas.openxmlformats.org/officeDocument/2006/relationships/image" Target="../media/image114.png"/><Relationship Id="rId36" Type="http://schemas.openxmlformats.org/officeDocument/2006/relationships/image" Target="../media/image115.png"/><Relationship Id="rId37" Type="http://schemas.openxmlformats.org/officeDocument/2006/relationships/image" Target="../media/image116.png"/><Relationship Id="rId38" Type="http://schemas.openxmlformats.org/officeDocument/2006/relationships/image" Target="../media/image117.png"/><Relationship Id="rId39" Type="http://schemas.openxmlformats.org/officeDocument/2006/relationships/image" Target="../media/image118.png"/><Relationship Id="rId20" Type="http://schemas.openxmlformats.org/officeDocument/2006/relationships/image" Target="../media/image99.png"/><Relationship Id="rId21" Type="http://schemas.openxmlformats.org/officeDocument/2006/relationships/image" Target="../media/image100.png"/><Relationship Id="rId22" Type="http://schemas.openxmlformats.org/officeDocument/2006/relationships/image" Target="../media/image101.png"/><Relationship Id="rId23" Type="http://schemas.openxmlformats.org/officeDocument/2006/relationships/image" Target="../media/image102.png"/><Relationship Id="rId24" Type="http://schemas.openxmlformats.org/officeDocument/2006/relationships/image" Target="../media/image103.png"/><Relationship Id="rId25" Type="http://schemas.openxmlformats.org/officeDocument/2006/relationships/image" Target="../media/image104.png"/><Relationship Id="rId26" Type="http://schemas.openxmlformats.org/officeDocument/2006/relationships/image" Target="../media/image105.png"/><Relationship Id="rId27" Type="http://schemas.openxmlformats.org/officeDocument/2006/relationships/image" Target="../media/image106.png"/><Relationship Id="rId28" Type="http://schemas.openxmlformats.org/officeDocument/2006/relationships/image" Target="../media/image107.png"/><Relationship Id="rId29" Type="http://schemas.openxmlformats.org/officeDocument/2006/relationships/image" Target="../media/image108.png"/><Relationship Id="rId10" Type="http://schemas.openxmlformats.org/officeDocument/2006/relationships/image" Target="../media/image89.png"/><Relationship Id="rId11" Type="http://schemas.openxmlformats.org/officeDocument/2006/relationships/image" Target="../media/image90.png"/><Relationship Id="rId12" Type="http://schemas.openxmlformats.org/officeDocument/2006/relationships/image" Target="../media/image91.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9.xml"/></Relationships>
</file>

<file path=ppt/slides/_rels/slide65.xml.rels><?xml version="1.0" encoding="UTF-8" standalone="yes"?>
<Relationships xmlns="http://schemas.openxmlformats.org/package/2006/relationships"><Relationship Id="rId13" Type="http://schemas.openxmlformats.org/officeDocument/2006/relationships/image" Target="../media/image92.png"/><Relationship Id="rId14" Type="http://schemas.openxmlformats.org/officeDocument/2006/relationships/image" Target="../media/image93.png"/><Relationship Id="rId15" Type="http://schemas.openxmlformats.org/officeDocument/2006/relationships/image" Target="../media/image94.png"/><Relationship Id="rId16" Type="http://schemas.openxmlformats.org/officeDocument/2006/relationships/image" Target="../media/image95.png"/><Relationship Id="rId17" Type="http://schemas.openxmlformats.org/officeDocument/2006/relationships/image" Target="../media/image96.png"/><Relationship Id="rId18" Type="http://schemas.openxmlformats.org/officeDocument/2006/relationships/image" Target="../media/image97.png"/><Relationship Id="rId19" Type="http://schemas.openxmlformats.org/officeDocument/2006/relationships/image" Target="../media/image98.png"/><Relationship Id="rId50" Type="http://schemas.openxmlformats.org/officeDocument/2006/relationships/image" Target="../media/image127.png"/><Relationship Id="rId51" Type="http://schemas.openxmlformats.org/officeDocument/2006/relationships/image" Target="../media/image128.png"/><Relationship Id="rId52" Type="http://schemas.openxmlformats.org/officeDocument/2006/relationships/image" Target="../media/image129.png"/><Relationship Id="rId53" Type="http://schemas.openxmlformats.org/officeDocument/2006/relationships/image" Target="../media/image130.png"/><Relationship Id="rId54" Type="http://schemas.openxmlformats.org/officeDocument/2006/relationships/image" Target="../media/image131.png"/><Relationship Id="rId55" Type="http://schemas.openxmlformats.org/officeDocument/2006/relationships/image" Target="../media/image132.png"/><Relationship Id="rId40" Type="http://schemas.openxmlformats.org/officeDocument/2006/relationships/image" Target="../media/image119.png"/><Relationship Id="rId41" Type="http://schemas.openxmlformats.org/officeDocument/2006/relationships/image" Target="../media/image120.png"/><Relationship Id="rId42" Type="http://schemas.openxmlformats.org/officeDocument/2006/relationships/image" Target="../media/image121.png"/><Relationship Id="rId43" Type="http://schemas.openxmlformats.org/officeDocument/2006/relationships/image" Target="../media/image122.png"/><Relationship Id="rId44" Type="http://schemas.openxmlformats.org/officeDocument/2006/relationships/image" Target="../media/image123.emf"/><Relationship Id="rId45" Type="http://schemas.openxmlformats.org/officeDocument/2006/relationships/image" Target="../media/image124.png"/><Relationship Id="rId46" Type="http://schemas.openxmlformats.org/officeDocument/2006/relationships/hyperlink" Target="https://insights.ubuntu.com/2016/04/20/canonical-unveils-6th-lts-release-of-ubuntu-with-16-04/?_ga=1.177098470.272476883.1460468415" TargetMode="External"/><Relationship Id="rId47" Type="http://schemas.openxmlformats.org/officeDocument/2006/relationships/hyperlink" Target="https://www.ibm.com/developerworks/community/forums/html/topic?id=5dee144a-7c64-4bfe-884f-751d6308dbdf" TargetMode="External"/><Relationship Id="rId48" Type="http://schemas.openxmlformats.org/officeDocument/2006/relationships/image" Target="../media/image125.png"/><Relationship Id="rId49" Type="http://schemas.openxmlformats.org/officeDocument/2006/relationships/image" Target="../media/image126.png"/><Relationship Id="rId1" Type="http://schemas.openxmlformats.org/officeDocument/2006/relationships/slideLayout" Target="../slideLayouts/slideLayout2.xml"/><Relationship Id="rId2" Type="http://schemas.openxmlformats.org/officeDocument/2006/relationships/notesSlide" Target="../notesSlides/notesSlide60.xml"/><Relationship Id="rId3" Type="http://schemas.openxmlformats.org/officeDocument/2006/relationships/image" Target="../media/image82.png"/><Relationship Id="rId4" Type="http://schemas.openxmlformats.org/officeDocument/2006/relationships/image" Target="../media/image83.png"/><Relationship Id="rId5" Type="http://schemas.openxmlformats.org/officeDocument/2006/relationships/image" Target="../media/image84.png"/><Relationship Id="rId6" Type="http://schemas.openxmlformats.org/officeDocument/2006/relationships/image" Target="../media/image85.png"/><Relationship Id="rId7" Type="http://schemas.openxmlformats.org/officeDocument/2006/relationships/image" Target="../media/image86.png"/><Relationship Id="rId8" Type="http://schemas.openxmlformats.org/officeDocument/2006/relationships/image" Target="../media/image87.png"/><Relationship Id="rId9" Type="http://schemas.openxmlformats.org/officeDocument/2006/relationships/image" Target="../media/image88.png"/><Relationship Id="rId30" Type="http://schemas.openxmlformats.org/officeDocument/2006/relationships/image" Target="../media/image109.jpeg"/><Relationship Id="rId31" Type="http://schemas.openxmlformats.org/officeDocument/2006/relationships/image" Target="../media/image110.png"/><Relationship Id="rId32" Type="http://schemas.openxmlformats.org/officeDocument/2006/relationships/image" Target="../media/image111.png"/><Relationship Id="rId33" Type="http://schemas.openxmlformats.org/officeDocument/2006/relationships/image" Target="../media/image112.png"/><Relationship Id="rId34" Type="http://schemas.openxmlformats.org/officeDocument/2006/relationships/image" Target="../media/image113.png"/><Relationship Id="rId35" Type="http://schemas.openxmlformats.org/officeDocument/2006/relationships/image" Target="../media/image114.png"/><Relationship Id="rId36" Type="http://schemas.openxmlformats.org/officeDocument/2006/relationships/image" Target="../media/image115.png"/><Relationship Id="rId37" Type="http://schemas.openxmlformats.org/officeDocument/2006/relationships/image" Target="../media/image116.png"/><Relationship Id="rId38" Type="http://schemas.openxmlformats.org/officeDocument/2006/relationships/image" Target="../media/image117.png"/><Relationship Id="rId39" Type="http://schemas.openxmlformats.org/officeDocument/2006/relationships/image" Target="../media/image118.png"/><Relationship Id="rId20" Type="http://schemas.openxmlformats.org/officeDocument/2006/relationships/image" Target="../media/image99.png"/><Relationship Id="rId21" Type="http://schemas.openxmlformats.org/officeDocument/2006/relationships/image" Target="../media/image100.png"/><Relationship Id="rId22" Type="http://schemas.openxmlformats.org/officeDocument/2006/relationships/image" Target="../media/image101.png"/><Relationship Id="rId23" Type="http://schemas.openxmlformats.org/officeDocument/2006/relationships/image" Target="../media/image102.png"/><Relationship Id="rId24" Type="http://schemas.openxmlformats.org/officeDocument/2006/relationships/image" Target="../media/image103.png"/><Relationship Id="rId25" Type="http://schemas.openxmlformats.org/officeDocument/2006/relationships/image" Target="../media/image104.png"/><Relationship Id="rId26" Type="http://schemas.openxmlformats.org/officeDocument/2006/relationships/image" Target="../media/image105.png"/><Relationship Id="rId27" Type="http://schemas.openxmlformats.org/officeDocument/2006/relationships/image" Target="../media/image106.png"/><Relationship Id="rId28" Type="http://schemas.openxmlformats.org/officeDocument/2006/relationships/image" Target="../media/image107.png"/><Relationship Id="rId29" Type="http://schemas.openxmlformats.org/officeDocument/2006/relationships/image" Target="../media/image108.png"/><Relationship Id="rId10" Type="http://schemas.openxmlformats.org/officeDocument/2006/relationships/image" Target="../media/image89.png"/><Relationship Id="rId11" Type="http://schemas.openxmlformats.org/officeDocument/2006/relationships/image" Target="../media/image90.png"/><Relationship Id="rId12" Type="http://schemas.openxmlformats.org/officeDocument/2006/relationships/image" Target="../media/image91.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4.xml"/></Relationships>
</file>

<file path=ppt/slides/_rels/slide7.xml.rels><?xml version="1.0" encoding="UTF-8" standalone="yes"?>
<Relationships xmlns="http://schemas.openxmlformats.org/package/2006/relationships"><Relationship Id="rId3" Type="http://schemas.openxmlformats.org/officeDocument/2006/relationships/image" Target="../media/image22.png"/><Relationship Id="rId4" Type="http://schemas.openxmlformats.org/officeDocument/2006/relationships/image" Target="../media/image23.png"/><Relationship Id="rId1" Type="http://schemas.openxmlformats.org/officeDocument/2006/relationships/slideLayout" Target="../slideLayouts/slideLayout16.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8.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7.xml"/></Relationships>
</file>

<file path=ppt/slides/_rels/slide83.xml.rels><?xml version="1.0" encoding="UTF-8" standalone="yes"?>
<Relationships xmlns="http://schemas.openxmlformats.org/package/2006/relationships"><Relationship Id="rId3" Type="http://schemas.openxmlformats.org/officeDocument/2006/relationships/image" Target="../media/image3.jpeg"/><Relationship Id="rId4" Type="http://schemas.openxmlformats.org/officeDocument/2006/relationships/image" Target="../media/image4.emf"/><Relationship Id="rId1" Type="http://schemas.openxmlformats.org/officeDocument/2006/relationships/slideLayout" Target="../slideLayouts/slideLayout27.xml"/><Relationship Id="rId2" Type="http://schemas.openxmlformats.org/officeDocument/2006/relationships/notesSlide" Target="../notesSlides/notesSlide78.xml"/></Relationships>
</file>

<file path=ppt/slides/_rels/slide84.xml.rels><?xml version="1.0" encoding="UTF-8" standalone="yes"?>
<Relationships xmlns="http://schemas.openxmlformats.org/package/2006/relationships"><Relationship Id="rId3" Type="http://schemas.openxmlformats.org/officeDocument/2006/relationships/image" Target="../media/image133.jpeg"/><Relationship Id="rId4" Type="http://schemas.openxmlformats.org/officeDocument/2006/relationships/image" Target="../media/image134.png"/><Relationship Id="rId5" Type="http://schemas.openxmlformats.org/officeDocument/2006/relationships/image" Target="../media/image135.png"/><Relationship Id="rId6" Type="http://schemas.openxmlformats.org/officeDocument/2006/relationships/image" Target="../media/image136.png"/><Relationship Id="rId1" Type="http://schemas.openxmlformats.org/officeDocument/2006/relationships/slideLayout" Target="../slideLayouts/slideLayout3.xml"/><Relationship Id="rId2" Type="http://schemas.openxmlformats.org/officeDocument/2006/relationships/notesSlide" Target="../notesSlides/notesSlide7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0.xml"/><Relationship Id="rId3" Type="http://schemas.openxmlformats.org/officeDocument/2006/relationships/image" Target="../media/image137.png"/></Relationships>
</file>

<file path=ppt/slides/_rels/slide86.xml.rels><?xml version="1.0" encoding="UTF-8" standalone="yes"?>
<Relationships xmlns="http://schemas.openxmlformats.org/package/2006/relationships"><Relationship Id="rId3" Type="http://schemas.openxmlformats.org/officeDocument/2006/relationships/image" Target="../media/image138.png"/><Relationship Id="rId4" Type="http://schemas.openxmlformats.org/officeDocument/2006/relationships/image" Target="../media/image139.png"/><Relationship Id="rId5" Type="http://schemas.openxmlformats.org/officeDocument/2006/relationships/image" Target="../media/image140.png"/><Relationship Id="rId6" Type="http://schemas.openxmlformats.org/officeDocument/2006/relationships/image" Target="../media/image141.png"/><Relationship Id="rId7" Type="http://schemas.openxmlformats.org/officeDocument/2006/relationships/image" Target="../media/image142.png"/><Relationship Id="rId1" Type="http://schemas.openxmlformats.org/officeDocument/2006/relationships/slideLayout" Target="../slideLayouts/slideLayout3.xml"/><Relationship Id="rId2" Type="http://schemas.openxmlformats.org/officeDocument/2006/relationships/notesSlide" Target="../notesSlides/notesSlide81.xml"/></Relationships>
</file>

<file path=ppt/slides/_rels/slide87.xml.rels><?xml version="1.0" encoding="UTF-8" standalone="yes"?>
<Relationships xmlns="http://schemas.openxmlformats.org/package/2006/relationships"><Relationship Id="rId3" Type="http://schemas.openxmlformats.org/officeDocument/2006/relationships/image" Target="../media/image138.png"/><Relationship Id="rId4" Type="http://schemas.openxmlformats.org/officeDocument/2006/relationships/image" Target="../media/image139.png"/><Relationship Id="rId5" Type="http://schemas.openxmlformats.org/officeDocument/2006/relationships/image" Target="../media/image140.png"/><Relationship Id="rId6" Type="http://schemas.openxmlformats.org/officeDocument/2006/relationships/image" Target="../media/image141.png"/><Relationship Id="rId7" Type="http://schemas.openxmlformats.org/officeDocument/2006/relationships/image" Target="../media/image142.png"/><Relationship Id="rId1" Type="http://schemas.openxmlformats.org/officeDocument/2006/relationships/slideLayout" Target="../slideLayouts/slideLayout3.xml"/><Relationship Id="rId2" Type="http://schemas.openxmlformats.org/officeDocument/2006/relationships/notesSlide" Target="../notesSlides/notesSlide82.xml"/></Relationships>
</file>

<file path=ppt/slides/_rels/slide88.xml.rels><?xml version="1.0" encoding="UTF-8" standalone="yes"?>
<Relationships xmlns="http://schemas.openxmlformats.org/package/2006/relationships"><Relationship Id="rId3" Type="http://schemas.openxmlformats.org/officeDocument/2006/relationships/image" Target="../media/image143.emf"/><Relationship Id="rId4" Type="http://schemas.openxmlformats.org/officeDocument/2006/relationships/image" Target="../media/image144.emf"/><Relationship Id="rId5" Type="http://schemas.openxmlformats.org/officeDocument/2006/relationships/image" Target="../media/image145.emf"/><Relationship Id="rId6" Type="http://schemas.openxmlformats.org/officeDocument/2006/relationships/image" Target="../media/image146.emf"/><Relationship Id="rId1" Type="http://schemas.openxmlformats.org/officeDocument/2006/relationships/slideLayout" Target="../slideLayouts/slideLayout3.xml"/><Relationship Id="rId2" Type="http://schemas.openxmlformats.org/officeDocument/2006/relationships/notesSlide" Target="../notesSlides/notesSlide83.xml"/></Relationships>
</file>

<file path=ppt/slides/_rels/slide89.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8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9.xml"/><Relationship Id="rId3" Type="http://schemas.openxmlformats.org/officeDocument/2006/relationships/image" Target="../media/image24.png"/></Relationships>
</file>

<file path=ppt/slides/_rels/slide90.xml.rels><?xml version="1.0" encoding="UTF-8" standalone="yes"?>
<Relationships xmlns="http://schemas.openxmlformats.org/package/2006/relationships"><Relationship Id="rId3" Type="http://schemas.openxmlformats.org/officeDocument/2006/relationships/image" Target="../media/image147.jpeg"/><Relationship Id="rId4" Type="http://schemas.openxmlformats.org/officeDocument/2006/relationships/image" Target="../media/image148.png"/><Relationship Id="rId5" Type="http://schemas.openxmlformats.org/officeDocument/2006/relationships/image" Target="../media/image149.png"/><Relationship Id="rId6" Type="http://schemas.openxmlformats.org/officeDocument/2006/relationships/image" Target="../media/image150.png"/><Relationship Id="rId7" Type="http://schemas.openxmlformats.org/officeDocument/2006/relationships/image" Target="../media/image135.png"/><Relationship Id="rId8" Type="http://schemas.openxmlformats.org/officeDocument/2006/relationships/image" Target="../media/image151.emf"/><Relationship Id="rId9" Type="http://schemas.openxmlformats.org/officeDocument/2006/relationships/image" Target="../media/image152.emf"/><Relationship Id="rId1" Type="http://schemas.openxmlformats.org/officeDocument/2006/relationships/slideLayout" Target="../slideLayouts/slideLayout1.xml"/><Relationship Id="rId2" Type="http://schemas.openxmlformats.org/officeDocument/2006/relationships/notesSlide" Target="../notesSlides/notesSlide85.xml"/></Relationships>
</file>

<file path=ppt/slides/_rels/slide91.xml.rels><?xml version="1.0" encoding="UTF-8" standalone="yes"?>
<Relationships xmlns="http://schemas.openxmlformats.org/package/2006/relationships"><Relationship Id="rId3" Type="http://schemas.openxmlformats.org/officeDocument/2006/relationships/image" Target="../media/image153.png"/><Relationship Id="rId4" Type="http://schemas.openxmlformats.org/officeDocument/2006/relationships/image" Target="../media/image154.png"/><Relationship Id="rId5" Type="http://schemas.openxmlformats.org/officeDocument/2006/relationships/image" Target="../media/image155.png"/><Relationship Id="rId6" Type="http://schemas.openxmlformats.org/officeDocument/2006/relationships/image" Target="../media/image135.png"/><Relationship Id="rId1" Type="http://schemas.openxmlformats.org/officeDocument/2006/relationships/slideLayout" Target="../slideLayouts/slideLayout3.xml"/><Relationship Id="rId2" Type="http://schemas.openxmlformats.org/officeDocument/2006/relationships/notesSlide" Target="../notesSlides/notesSlide86.xml"/></Relationships>
</file>

<file path=ppt/slides/_rels/slide92.xml.rels><?xml version="1.0" encoding="UTF-8" standalone="yes"?>
<Relationships xmlns="http://schemas.openxmlformats.org/package/2006/relationships"><Relationship Id="rId3" Type="http://schemas.openxmlformats.org/officeDocument/2006/relationships/image" Target="../media/image155.png"/><Relationship Id="rId4" Type="http://schemas.openxmlformats.org/officeDocument/2006/relationships/image" Target="../media/image135.png"/><Relationship Id="rId5" Type="http://schemas.openxmlformats.org/officeDocument/2006/relationships/image" Target="../media/image156.emf"/><Relationship Id="rId6" Type="http://schemas.openxmlformats.org/officeDocument/2006/relationships/image" Target="../media/image157.emf"/><Relationship Id="rId7" Type="http://schemas.openxmlformats.org/officeDocument/2006/relationships/image" Target="../media/image158.emf"/><Relationship Id="rId8" Type="http://schemas.openxmlformats.org/officeDocument/2006/relationships/image" Target="../media/image159.emf"/><Relationship Id="rId9" Type="http://schemas.openxmlformats.org/officeDocument/2006/relationships/image" Target="../media/image160.emf"/><Relationship Id="rId10" Type="http://schemas.openxmlformats.org/officeDocument/2006/relationships/image" Target="../media/image161.emf"/><Relationship Id="rId1" Type="http://schemas.openxmlformats.org/officeDocument/2006/relationships/slideLayout" Target="../slideLayouts/slideLayout1.xml"/><Relationship Id="rId2" Type="http://schemas.openxmlformats.org/officeDocument/2006/relationships/notesSlide" Target="../notesSlides/notesSlide8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8.xml"/></Relationships>
</file>

<file path=ppt/slides/_rels/slide94.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89.xml"/></Relationships>
</file>

<file path=ppt/slides/_rels/slide95.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90.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image" Target="../media/image162.png"/></Relationships>
</file>

<file path=ppt/slides/_rels/slide97.xml.rels><?xml version="1.0" encoding="UTF-8" standalone="yes"?>
<Relationships xmlns="http://schemas.openxmlformats.org/package/2006/relationships"><Relationship Id="rId11" Type="http://schemas.openxmlformats.org/officeDocument/2006/relationships/image" Target="../media/image171.png"/><Relationship Id="rId12" Type="http://schemas.openxmlformats.org/officeDocument/2006/relationships/chart" Target="../charts/chart1.xml"/><Relationship Id="rId1" Type="http://schemas.openxmlformats.org/officeDocument/2006/relationships/slideLayout" Target="../slideLayouts/slideLayout2.xml"/><Relationship Id="rId2" Type="http://schemas.openxmlformats.org/officeDocument/2006/relationships/notesSlide" Target="../notesSlides/notesSlide91.xml"/><Relationship Id="rId3" Type="http://schemas.openxmlformats.org/officeDocument/2006/relationships/image" Target="../media/image163.png"/><Relationship Id="rId4" Type="http://schemas.openxmlformats.org/officeDocument/2006/relationships/image" Target="../media/image164.png"/><Relationship Id="rId5" Type="http://schemas.openxmlformats.org/officeDocument/2006/relationships/image" Target="../media/image165.png"/><Relationship Id="rId6" Type="http://schemas.openxmlformats.org/officeDocument/2006/relationships/image" Target="../media/image166.png"/><Relationship Id="rId7" Type="http://schemas.openxmlformats.org/officeDocument/2006/relationships/image" Target="../media/image167.png"/><Relationship Id="rId8" Type="http://schemas.openxmlformats.org/officeDocument/2006/relationships/image" Target="../media/image168.png"/><Relationship Id="rId9" Type="http://schemas.openxmlformats.org/officeDocument/2006/relationships/image" Target="../media/image169.png"/><Relationship Id="rId10" Type="http://schemas.openxmlformats.org/officeDocument/2006/relationships/image" Target="../media/image170.png"/></Relationships>
</file>

<file path=ppt/slides/_rels/slide98.xml.rels><?xml version="1.0" encoding="UTF-8" standalone="yes"?>
<Relationships xmlns="http://schemas.openxmlformats.org/package/2006/relationships"><Relationship Id="rId3" Type="http://schemas.openxmlformats.org/officeDocument/2006/relationships/image" Target="../media/image173.png"/><Relationship Id="rId4" Type="http://schemas.openxmlformats.org/officeDocument/2006/relationships/hyperlink" Target="https://www.blackducksoftware.com/future-of-open-source" TargetMode="External"/><Relationship Id="rId1" Type="http://schemas.openxmlformats.org/officeDocument/2006/relationships/slideLayout" Target="../slideLayouts/slideLayout2.xml"/><Relationship Id="rId2" Type="http://schemas.openxmlformats.org/officeDocument/2006/relationships/notesSlide" Target="../notesSlides/notesSlide92.xml"/></Relationships>
</file>

<file path=ppt/slides/_rels/slide99.xml.rels><?xml version="1.0" encoding="UTF-8" standalone="yes"?>
<Relationships xmlns="http://schemas.openxmlformats.org/package/2006/relationships"><Relationship Id="rId13" Type="http://schemas.openxmlformats.org/officeDocument/2006/relationships/image" Target="../media/image182.png"/><Relationship Id="rId14" Type="http://schemas.openxmlformats.org/officeDocument/2006/relationships/image" Target="../media/image183.png"/><Relationship Id="rId15" Type="http://schemas.openxmlformats.org/officeDocument/2006/relationships/image" Target="../media/image184.png"/><Relationship Id="rId16" Type="http://schemas.openxmlformats.org/officeDocument/2006/relationships/image" Target="../media/image185.png"/><Relationship Id="rId17" Type="http://schemas.openxmlformats.org/officeDocument/2006/relationships/image" Target="../media/image186.png"/><Relationship Id="rId18" Type="http://schemas.openxmlformats.org/officeDocument/2006/relationships/image" Target="../media/image187.png"/><Relationship Id="rId19" Type="http://schemas.openxmlformats.org/officeDocument/2006/relationships/image" Target="../media/image188.png"/><Relationship Id="rId63" Type="http://schemas.openxmlformats.org/officeDocument/2006/relationships/image" Target="../media/image230.png"/><Relationship Id="rId64" Type="http://schemas.openxmlformats.org/officeDocument/2006/relationships/image" Target="../media/image231.png"/><Relationship Id="rId65" Type="http://schemas.openxmlformats.org/officeDocument/2006/relationships/image" Target="../media/image232.png"/><Relationship Id="rId66" Type="http://schemas.openxmlformats.org/officeDocument/2006/relationships/image" Target="../media/image233.png"/><Relationship Id="rId67" Type="http://schemas.openxmlformats.org/officeDocument/2006/relationships/image" Target="../media/image234.png"/><Relationship Id="rId68" Type="http://schemas.openxmlformats.org/officeDocument/2006/relationships/image" Target="../media/image235.png"/><Relationship Id="rId69" Type="http://schemas.openxmlformats.org/officeDocument/2006/relationships/image" Target="../media/image236.png"/><Relationship Id="rId50" Type="http://schemas.openxmlformats.org/officeDocument/2006/relationships/image" Target="../media/image217.png"/><Relationship Id="rId51" Type="http://schemas.openxmlformats.org/officeDocument/2006/relationships/image" Target="../media/image218.png"/><Relationship Id="rId52" Type="http://schemas.openxmlformats.org/officeDocument/2006/relationships/image" Target="../media/image219.png"/><Relationship Id="rId53" Type="http://schemas.openxmlformats.org/officeDocument/2006/relationships/image" Target="../media/image220.png"/><Relationship Id="rId54" Type="http://schemas.openxmlformats.org/officeDocument/2006/relationships/image" Target="../media/image221.png"/><Relationship Id="rId55" Type="http://schemas.openxmlformats.org/officeDocument/2006/relationships/image" Target="../media/image222.png"/><Relationship Id="rId56" Type="http://schemas.openxmlformats.org/officeDocument/2006/relationships/image" Target="../media/image223.png"/><Relationship Id="rId57" Type="http://schemas.openxmlformats.org/officeDocument/2006/relationships/image" Target="../media/image224.png"/><Relationship Id="rId58" Type="http://schemas.openxmlformats.org/officeDocument/2006/relationships/image" Target="../media/image225.png"/><Relationship Id="rId59" Type="http://schemas.openxmlformats.org/officeDocument/2006/relationships/image" Target="../media/image226.png"/><Relationship Id="rId40" Type="http://schemas.openxmlformats.org/officeDocument/2006/relationships/image" Target="../media/image207.png"/><Relationship Id="rId41" Type="http://schemas.openxmlformats.org/officeDocument/2006/relationships/image" Target="../media/image208.png"/><Relationship Id="rId42" Type="http://schemas.openxmlformats.org/officeDocument/2006/relationships/image" Target="../media/image209.png"/><Relationship Id="rId43" Type="http://schemas.openxmlformats.org/officeDocument/2006/relationships/image" Target="../media/image210.png"/><Relationship Id="rId44" Type="http://schemas.openxmlformats.org/officeDocument/2006/relationships/image" Target="../media/image211.png"/><Relationship Id="rId45" Type="http://schemas.openxmlformats.org/officeDocument/2006/relationships/image" Target="../media/image212.png"/><Relationship Id="rId46" Type="http://schemas.openxmlformats.org/officeDocument/2006/relationships/image" Target="../media/image213.png"/><Relationship Id="rId47" Type="http://schemas.openxmlformats.org/officeDocument/2006/relationships/image" Target="../media/image214.png"/><Relationship Id="rId48" Type="http://schemas.openxmlformats.org/officeDocument/2006/relationships/image" Target="../media/image215.png"/><Relationship Id="rId49" Type="http://schemas.openxmlformats.org/officeDocument/2006/relationships/image" Target="../media/image216.png"/><Relationship Id="rId1" Type="http://schemas.openxmlformats.org/officeDocument/2006/relationships/slideLayout" Target="../slideLayouts/slideLayout3.xml"/><Relationship Id="rId2" Type="http://schemas.openxmlformats.org/officeDocument/2006/relationships/notesSlide" Target="../notesSlides/notesSlide93.xml"/><Relationship Id="rId3" Type="http://schemas.openxmlformats.org/officeDocument/2006/relationships/image" Target="../media/image174.jpeg"/><Relationship Id="rId4" Type="http://schemas.openxmlformats.org/officeDocument/2006/relationships/image" Target="../media/image175.png"/><Relationship Id="rId5" Type="http://schemas.openxmlformats.org/officeDocument/2006/relationships/image" Target="../media/image176.png"/><Relationship Id="rId6" Type="http://schemas.openxmlformats.org/officeDocument/2006/relationships/image" Target="../media/image121.png"/><Relationship Id="rId7" Type="http://schemas.openxmlformats.org/officeDocument/2006/relationships/image" Target="../media/image177.png"/><Relationship Id="rId8" Type="http://schemas.openxmlformats.org/officeDocument/2006/relationships/image" Target="../media/image178.png"/><Relationship Id="rId9" Type="http://schemas.openxmlformats.org/officeDocument/2006/relationships/image" Target="../media/image94.png"/><Relationship Id="rId30" Type="http://schemas.openxmlformats.org/officeDocument/2006/relationships/image" Target="../media/image198.png"/><Relationship Id="rId31" Type="http://schemas.openxmlformats.org/officeDocument/2006/relationships/image" Target="../media/image199.png"/><Relationship Id="rId32" Type="http://schemas.openxmlformats.org/officeDocument/2006/relationships/image" Target="../media/image200.png"/><Relationship Id="rId33" Type="http://schemas.openxmlformats.org/officeDocument/2006/relationships/image" Target="../media/image122.png"/><Relationship Id="rId34" Type="http://schemas.openxmlformats.org/officeDocument/2006/relationships/image" Target="../media/image201.png"/><Relationship Id="rId35" Type="http://schemas.openxmlformats.org/officeDocument/2006/relationships/image" Target="../media/image202.png"/><Relationship Id="rId36" Type="http://schemas.openxmlformats.org/officeDocument/2006/relationships/image" Target="../media/image203.png"/><Relationship Id="rId37" Type="http://schemas.openxmlformats.org/officeDocument/2006/relationships/image" Target="../media/image204.jpeg"/><Relationship Id="rId38" Type="http://schemas.openxmlformats.org/officeDocument/2006/relationships/image" Target="../media/image205.png"/><Relationship Id="rId39" Type="http://schemas.openxmlformats.org/officeDocument/2006/relationships/image" Target="../media/image206.png"/><Relationship Id="rId70" Type="http://schemas.openxmlformats.org/officeDocument/2006/relationships/image" Target="../media/image237.png"/><Relationship Id="rId71" Type="http://schemas.openxmlformats.org/officeDocument/2006/relationships/image" Target="../media/image238.png"/><Relationship Id="rId72" Type="http://schemas.openxmlformats.org/officeDocument/2006/relationships/image" Target="../media/image239.png"/><Relationship Id="rId20" Type="http://schemas.openxmlformats.org/officeDocument/2006/relationships/image" Target="../media/image189.png"/><Relationship Id="rId21" Type="http://schemas.openxmlformats.org/officeDocument/2006/relationships/image" Target="../media/image190.png"/><Relationship Id="rId22" Type="http://schemas.openxmlformats.org/officeDocument/2006/relationships/image" Target="../media/image191.png"/><Relationship Id="rId23" Type="http://schemas.openxmlformats.org/officeDocument/2006/relationships/image" Target="../media/image85.png"/><Relationship Id="rId24" Type="http://schemas.openxmlformats.org/officeDocument/2006/relationships/image" Target="../media/image192.png"/><Relationship Id="rId25" Type="http://schemas.openxmlformats.org/officeDocument/2006/relationships/image" Target="../media/image193.png"/><Relationship Id="rId26" Type="http://schemas.openxmlformats.org/officeDocument/2006/relationships/image" Target="../media/image194.png"/><Relationship Id="rId27" Type="http://schemas.openxmlformats.org/officeDocument/2006/relationships/image" Target="../media/image195.png"/><Relationship Id="rId28" Type="http://schemas.openxmlformats.org/officeDocument/2006/relationships/image" Target="../media/image196.png"/><Relationship Id="rId29" Type="http://schemas.openxmlformats.org/officeDocument/2006/relationships/image" Target="../media/image197.png"/><Relationship Id="rId73" Type="http://schemas.openxmlformats.org/officeDocument/2006/relationships/image" Target="../media/image240.png"/><Relationship Id="rId74" Type="http://schemas.openxmlformats.org/officeDocument/2006/relationships/image" Target="../media/image136.png"/><Relationship Id="rId60" Type="http://schemas.openxmlformats.org/officeDocument/2006/relationships/image" Target="../media/image227.png"/><Relationship Id="rId61" Type="http://schemas.openxmlformats.org/officeDocument/2006/relationships/image" Target="../media/image228.png"/><Relationship Id="rId62" Type="http://schemas.openxmlformats.org/officeDocument/2006/relationships/image" Target="../media/image229.png"/><Relationship Id="rId10" Type="http://schemas.openxmlformats.org/officeDocument/2006/relationships/image" Target="../media/image179.png"/><Relationship Id="rId11" Type="http://schemas.openxmlformats.org/officeDocument/2006/relationships/image" Target="../media/image180.png"/><Relationship Id="rId12" Type="http://schemas.openxmlformats.org/officeDocument/2006/relationships/image" Target="../media/image181.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47468" name="Picture 12" descr="template_cover"/>
          <p:cNvPicPr>
            <a:picLocks noChangeAspect="1" noChangeArrowheads="1"/>
          </p:cNvPicPr>
          <p:nvPr/>
        </p:nvPicPr>
        <p:blipFill>
          <a:blip r:embed="rId3"/>
          <a:srcRect/>
          <a:stretch>
            <a:fillRect/>
          </a:stretch>
        </p:blipFill>
        <p:spPr bwMode="auto">
          <a:xfrm>
            <a:off x="11450" y="0"/>
            <a:ext cx="9132550" cy="5143500"/>
          </a:xfrm>
          <a:prstGeom prst="rect">
            <a:avLst/>
          </a:prstGeom>
          <a:noFill/>
        </p:spPr>
      </p:pic>
      <p:sp>
        <p:nvSpPr>
          <p:cNvPr id="147459" name="Rectangle 3"/>
          <p:cNvSpPr>
            <a:spLocks noChangeArrowheads="1"/>
          </p:cNvSpPr>
          <p:nvPr/>
        </p:nvSpPr>
        <p:spPr bwMode="auto">
          <a:xfrm>
            <a:off x="794657" y="1828800"/>
            <a:ext cx="6858000" cy="1890713"/>
          </a:xfrm>
          <a:prstGeom prst="rect">
            <a:avLst/>
          </a:prstGeom>
          <a:solidFill>
            <a:srgbClr val="FFFFFF">
              <a:alpha val="70000"/>
            </a:srgbClr>
          </a:solidFill>
          <a:ln w="9525">
            <a:noFill/>
            <a:miter lim="800000"/>
            <a:headEnd/>
            <a:tailEnd/>
          </a:ln>
          <a:effectLst/>
        </p:spPr>
        <p:txBody>
          <a:bodyPr wrap="none" anchor="ctr"/>
          <a:lstStyle/>
          <a:p>
            <a:pPr defTabSz="685800"/>
            <a:endParaRPr lang="en-US">
              <a:solidFill>
                <a:srgbClr val="000000"/>
              </a:solidFill>
              <a:ea typeface="MS PGothic"/>
              <a:cs typeface="Arial" pitchFamily="34" charset="0"/>
            </a:endParaRPr>
          </a:p>
        </p:txBody>
      </p:sp>
      <p:pic>
        <p:nvPicPr>
          <p:cNvPr id="147460" name="Picture 4" descr="IBM6p6Neg"/>
          <p:cNvPicPr>
            <a:picLocks noChangeAspect="1" noChangeArrowheads="1"/>
          </p:cNvPicPr>
          <p:nvPr/>
        </p:nvPicPr>
        <p:blipFill>
          <a:blip r:embed="rId4"/>
          <a:srcRect/>
          <a:stretch>
            <a:fillRect/>
          </a:stretch>
        </p:blipFill>
        <p:spPr bwMode="auto">
          <a:xfrm>
            <a:off x="1595438" y="258366"/>
            <a:ext cx="678656" cy="273844"/>
          </a:xfrm>
          <a:prstGeom prst="rect">
            <a:avLst/>
          </a:prstGeom>
          <a:noFill/>
        </p:spPr>
      </p:pic>
      <p:sp>
        <p:nvSpPr>
          <p:cNvPr id="3" name="Rectangle 19"/>
          <p:cNvSpPr>
            <a:spLocks noChangeArrowheads="1"/>
          </p:cNvSpPr>
          <p:nvPr/>
        </p:nvSpPr>
        <p:spPr bwMode="black">
          <a:xfrm>
            <a:off x="6858000" y="4808935"/>
            <a:ext cx="1028700" cy="197644"/>
          </a:xfrm>
          <a:prstGeom prst="rect">
            <a:avLst/>
          </a:prstGeom>
          <a:noFill/>
          <a:ln>
            <a:noFill/>
          </a:ln>
          <a:extLst>
            <a:ext uri="{909E8E84-426E-40dd-AFC4-6F175D3DCCD1}"/>
            <a:ext uri="{91240B29-F687-4f45-9708-019B960494DF}"/>
          </a:extLst>
        </p:spPr>
        <p:txBody>
          <a:bodyPr lIns="69056" tIns="34529" rIns="69056" bIns="34529"/>
          <a:lstStyle/>
          <a:p>
            <a:pPr algn="r" defTabSz="685800"/>
            <a:r>
              <a:rPr lang="en-US" altLang="en-US" sz="600">
                <a:solidFill>
                  <a:srgbClr val="EEECE1"/>
                </a:solidFill>
                <a:ea typeface="ヒラギノ角ゴ ProN W3"/>
                <a:cs typeface="ヒラギノ角ゴ ProN W3"/>
                <a:sym typeface="Gill Sans" pitchFamily="34" charset="0"/>
              </a:rPr>
              <a:t>© 2016 IBM Corporation</a:t>
            </a:r>
            <a:endParaRPr lang="en-US" altLang="en-US" sz="1650">
              <a:solidFill>
                <a:srgbClr val="EEECE1"/>
              </a:solidFill>
              <a:ea typeface="ヒラギノ角ゴ ProN W3"/>
              <a:cs typeface="ヒラギノ角ゴ ProN W3"/>
              <a:sym typeface="Gill Sans" pitchFamily="34" charset="0"/>
            </a:endParaRPr>
          </a:p>
        </p:txBody>
      </p:sp>
      <p:sp>
        <p:nvSpPr>
          <p:cNvPr id="2" name="Rectangle 19"/>
          <p:cNvSpPr>
            <a:spLocks noChangeArrowheads="1"/>
          </p:cNvSpPr>
          <p:nvPr/>
        </p:nvSpPr>
        <p:spPr bwMode="black">
          <a:xfrm>
            <a:off x="6865144" y="4816079"/>
            <a:ext cx="1028700" cy="197644"/>
          </a:xfrm>
          <a:prstGeom prst="rect">
            <a:avLst/>
          </a:prstGeom>
          <a:noFill/>
          <a:ln>
            <a:noFill/>
          </a:ln>
          <a:extLst>
            <a:ext uri="{909E8E84-426E-40dd-AFC4-6F175D3DCCD1}"/>
            <a:ext uri="{91240B29-F687-4f45-9708-019B960494DF}"/>
          </a:extLst>
        </p:spPr>
        <p:txBody>
          <a:bodyPr lIns="69056" tIns="34529" rIns="69056" bIns="34529"/>
          <a:lstStyle/>
          <a:p>
            <a:pPr algn="r" defTabSz="685800"/>
            <a:r>
              <a:rPr lang="en-US" altLang="en-US" sz="600">
                <a:solidFill>
                  <a:srgbClr val="000000"/>
                </a:solidFill>
                <a:ea typeface="ヒラギノ角ゴ ProN W3"/>
                <a:cs typeface="ヒラギノ角ゴ ProN W3"/>
                <a:sym typeface="Gill Sans" pitchFamily="34" charset="0"/>
              </a:rPr>
              <a:t>© 2016 IBM Corporation</a:t>
            </a:r>
            <a:endParaRPr lang="en-US" altLang="en-US" sz="1650">
              <a:solidFill>
                <a:srgbClr val="000000"/>
              </a:solidFill>
              <a:ea typeface="ヒラギノ角ゴ ProN W3"/>
              <a:cs typeface="ヒラギノ角ゴ ProN W3"/>
              <a:sym typeface="Gill Sans" pitchFamily="34" charset="0"/>
            </a:endParaRPr>
          </a:p>
        </p:txBody>
      </p:sp>
      <p:pic>
        <p:nvPicPr>
          <p:cNvPr id="147463" name="Picture 7" descr="tux"/>
          <p:cNvPicPr>
            <a:picLocks noChangeAspect="1" noChangeArrowheads="1"/>
          </p:cNvPicPr>
          <p:nvPr/>
        </p:nvPicPr>
        <p:blipFill>
          <a:blip r:embed="rId5"/>
          <a:srcRect b="33107"/>
          <a:stretch>
            <a:fillRect/>
          </a:stretch>
        </p:blipFill>
        <p:spPr bwMode="auto">
          <a:xfrm>
            <a:off x="6973373" y="2751550"/>
            <a:ext cx="1204913" cy="940594"/>
          </a:xfrm>
          <a:prstGeom prst="rect">
            <a:avLst/>
          </a:prstGeom>
          <a:noFill/>
        </p:spPr>
      </p:pic>
      <p:sp>
        <p:nvSpPr>
          <p:cNvPr id="147464" name="Text Box 8"/>
          <p:cNvSpPr txBox="1">
            <a:spLocks noChangeArrowheads="1"/>
          </p:cNvSpPr>
          <p:nvPr/>
        </p:nvSpPr>
        <p:spPr bwMode="auto">
          <a:xfrm>
            <a:off x="879997" y="1922185"/>
            <a:ext cx="6251972" cy="1731243"/>
          </a:xfrm>
          <a:prstGeom prst="rect">
            <a:avLst/>
          </a:prstGeom>
          <a:noFill/>
          <a:ln w="9525">
            <a:noFill/>
            <a:miter lim="800000"/>
            <a:headEnd/>
            <a:tailEnd/>
          </a:ln>
          <a:effectLst>
            <a:prstShdw prst="shdw17" dist="17961" dir="2700000">
              <a:schemeClr val="accent1">
                <a:gamma/>
                <a:shade val="60000"/>
                <a:invGamma/>
              </a:schemeClr>
            </a:prstShdw>
          </a:effectLst>
        </p:spPr>
        <p:txBody>
          <a:bodyPr>
            <a:spAutoFit/>
          </a:bodyPr>
          <a:lstStyle/>
          <a:p>
            <a:pPr defTabSz="685800"/>
            <a:r>
              <a:rPr lang="en-US" sz="2550" dirty="0">
                <a:solidFill>
                  <a:srgbClr val="000000"/>
                </a:solidFill>
                <a:latin typeface="Helvetica" pitchFamily="34" charset="0"/>
                <a:ea typeface="MS PGothic"/>
                <a:cs typeface="Arial" pitchFamily="34" charset="0"/>
              </a:rPr>
              <a:t>z</a:t>
            </a:r>
            <a:r>
              <a:rPr lang="en-US" sz="2550" dirty="0" smtClean="0">
                <a:solidFill>
                  <a:srgbClr val="000000"/>
                </a:solidFill>
                <a:latin typeface="Helvetica" pitchFamily="34" charset="0"/>
                <a:ea typeface="MS PGothic"/>
                <a:cs typeface="Arial" pitchFamily="34" charset="0"/>
              </a:rPr>
              <a:t> Systems</a:t>
            </a:r>
          </a:p>
          <a:p>
            <a:pPr defTabSz="685800"/>
            <a:r>
              <a:rPr lang="en-US" sz="2550" dirty="0" smtClean="0">
                <a:solidFill>
                  <a:srgbClr val="000000"/>
                </a:solidFill>
                <a:latin typeface="Helvetica" pitchFamily="34" charset="0"/>
                <a:ea typeface="MS PGothic"/>
                <a:cs typeface="Arial" pitchFamily="34" charset="0"/>
              </a:rPr>
              <a:t>IBM LinuxONE</a:t>
            </a:r>
          </a:p>
          <a:p>
            <a:pPr defTabSz="685800"/>
            <a:r>
              <a:rPr lang="en-US" sz="2550" dirty="0" smtClean="0">
                <a:solidFill>
                  <a:srgbClr val="000000"/>
                </a:solidFill>
                <a:latin typeface="Helvetica" pitchFamily="34" charset="0"/>
                <a:ea typeface="MS PGothic"/>
                <a:cs typeface="Arial" pitchFamily="34" charset="0"/>
              </a:rPr>
              <a:t>Linux on </a:t>
            </a:r>
            <a:r>
              <a:rPr lang="en-US" sz="2550" dirty="0">
                <a:solidFill>
                  <a:srgbClr val="000000"/>
                </a:solidFill>
                <a:latin typeface="Helvetica" pitchFamily="34" charset="0"/>
                <a:ea typeface="MS PGothic"/>
                <a:cs typeface="Arial" pitchFamily="34" charset="0"/>
              </a:rPr>
              <a:t>IBM z </a:t>
            </a:r>
            <a:r>
              <a:rPr lang="en-US" sz="2550" dirty="0" smtClean="0">
                <a:solidFill>
                  <a:srgbClr val="000000"/>
                </a:solidFill>
                <a:latin typeface="Helvetica" pitchFamily="34" charset="0"/>
                <a:ea typeface="MS PGothic"/>
                <a:cs typeface="Arial" pitchFamily="34" charset="0"/>
              </a:rPr>
              <a:t>Systems</a:t>
            </a:r>
            <a:endParaRPr lang="en-US" sz="2550" dirty="0">
              <a:solidFill>
                <a:srgbClr val="000000"/>
              </a:solidFill>
              <a:latin typeface="Helvetica" pitchFamily="34" charset="0"/>
              <a:ea typeface="MS PGothic"/>
              <a:cs typeface="Arial" pitchFamily="34" charset="0"/>
            </a:endParaRPr>
          </a:p>
          <a:p>
            <a:pPr defTabSz="685800"/>
            <a:endParaRPr lang="en-US" sz="1500" b="1" dirty="0" smtClean="0">
              <a:solidFill>
                <a:srgbClr val="000000"/>
              </a:solidFill>
              <a:latin typeface="Helvetica" pitchFamily="34" charset="0"/>
              <a:ea typeface="MS PGothic"/>
              <a:cs typeface="Arial" pitchFamily="34" charset="0"/>
            </a:endParaRPr>
          </a:p>
          <a:p>
            <a:pPr defTabSz="685800"/>
            <a:r>
              <a:rPr lang="en-US" sz="1500" b="1" dirty="0" smtClean="0">
                <a:solidFill>
                  <a:srgbClr val="000000"/>
                </a:solidFill>
                <a:latin typeface="Helvetica" pitchFamily="34" charset="0"/>
                <a:ea typeface="MS PGothic"/>
                <a:cs typeface="Arial" pitchFamily="34" charset="0"/>
              </a:rPr>
              <a:t>Blockchain &amp; Database as a Service Edition</a:t>
            </a:r>
            <a:endParaRPr lang="en-US" sz="1500" b="1" dirty="0">
              <a:solidFill>
                <a:srgbClr val="000000"/>
              </a:solidFill>
              <a:latin typeface="Helvetica" pitchFamily="34" charset="0"/>
              <a:ea typeface="MS PGothic"/>
              <a:cs typeface="Arial" pitchFamily="34" charset="0"/>
            </a:endParaRPr>
          </a:p>
        </p:txBody>
      </p:sp>
      <p:sp>
        <p:nvSpPr>
          <p:cNvPr id="9" name="Text Placeholder 3"/>
          <p:cNvSpPr txBox="1">
            <a:spLocks/>
          </p:cNvSpPr>
          <p:nvPr/>
        </p:nvSpPr>
        <p:spPr>
          <a:xfrm>
            <a:off x="3004023" y="4090757"/>
            <a:ext cx="2893217" cy="906842"/>
          </a:xfrm>
          <a:prstGeom prst="rect">
            <a:avLst/>
          </a:prstGeom>
          <a:solidFill>
            <a:schemeClr val="bg1"/>
          </a:solidFill>
          <a:ln w="28575">
            <a:solidFill>
              <a:schemeClr val="accent2">
                <a:lumMod val="75000"/>
              </a:schemeClr>
            </a:solidFill>
          </a:ln>
        </p:spPr>
        <p:txBody>
          <a:bodyPr>
            <a:noAutofit/>
          </a:bodyPr>
          <a:lstStyle>
            <a:lvl1pPr marL="342900" indent="-342900" algn="l" defTabSz="457200" rtl="0" eaLnBrk="1" fontAlgn="base" hangingPunct="1">
              <a:spcBef>
                <a:spcPct val="20000"/>
              </a:spcBef>
              <a:spcAft>
                <a:spcPct val="0"/>
              </a:spcAft>
              <a:buFont typeface="Arial" pitchFamily="34" charset="0"/>
              <a:buChar char="•"/>
              <a:defRPr sz="2400" kern="1200">
                <a:solidFill>
                  <a:srgbClr val="000000"/>
                </a:solidFill>
                <a:latin typeface="+mn-lt"/>
                <a:ea typeface="ＭＳ Ｐゴシック" pitchFamily="34" charset="-128"/>
                <a:cs typeface="+mn-cs"/>
              </a:defRPr>
            </a:lvl1pPr>
            <a:lvl2pPr marL="742950" indent="-285750" algn="l" defTabSz="457200" rtl="0" eaLnBrk="1" fontAlgn="base" hangingPunct="1">
              <a:spcBef>
                <a:spcPct val="20000"/>
              </a:spcBef>
              <a:spcAft>
                <a:spcPct val="0"/>
              </a:spcAft>
              <a:buFont typeface="Arial" pitchFamily="34" charset="0"/>
              <a:buChar char="–"/>
              <a:defRPr sz="2200" kern="1200">
                <a:solidFill>
                  <a:srgbClr val="000000"/>
                </a:solidFill>
                <a:latin typeface="+mn-lt"/>
                <a:ea typeface="ＭＳ Ｐゴシック" pitchFamily="34" charset="-128"/>
                <a:cs typeface="+mn-cs"/>
              </a:defRPr>
            </a:lvl2pPr>
            <a:lvl3pPr marL="1143000" indent="-228600" algn="l" defTabSz="457200" rtl="0" eaLnBrk="1" fontAlgn="base" hangingPunct="1">
              <a:spcBef>
                <a:spcPct val="20000"/>
              </a:spcBef>
              <a:spcAft>
                <a:spcPct val="0"/>
              </a:spcAft>
              <a:buFont typeface="Arial" pitchFamily="34" charset="0"/>
              <a:buChar char="•"/>
              <a:defRPr sz="2200" kern="1200">
                <a:solidFill>
                  <a:srgbClr val="000000"/>
                </a:solidFill>
                <a:latin typeface="+mn-lt"/>
                <a:ea typeface="ＭＳ Ｐゴシック" pitchFamily="34" charset="-128"/>
                <a:cs typeface="+mn-cs"/>
              </a:defRPr>
            </a:lvl3pPr>
            <a:lvl4pPr marL="1600200" indent="-228600" algn="l" defTabSz="457200" rtl="0" eaLnBrk="1" fontAlgn="base" hangingPunct="1">
              <a:spcBef>
                <a:spcPct val="20000"/>
              </a:spcBef>
              <a:spcAft>
                <a:spcPct val="0"/>
              </a:spcAft>
              <a:buFont typeface="Arial" pitchFamily="34" charset="0"/>
              <a:buChar char="–"/>
              <a:defRPr sz="2000" kern="1200">
                <a:solidFill>
                  <a:srgbClr val="000000"/>
                </a:solidFill>
                <a:latin typeface="+mn-lt"/>
                <a:ea typeface="ＭＳ Ｐゴシック" pitchFamily="34" charset="-128"/>
                <a:cs typeface="+mn-cs"/>
              </a:defRPr>
            </a:lvl4pPr>
            <a:lvl5pPr marL="2057400" indent="-228600" algn="l" defTabSz="457200" rtl="0" eaLnBrk="1" fontAlgn="base" hangingPunct="1">
              <a:spcBef>
                <a:spcPct val="20000"/>
              </a:spcBef>
              <a:spcAft>
                <a:spcPct val="0"/>
              </a:spcAft>
              <a:buFont typeface="Arial" pitchFamily="34" charset="0"/>
              <a:buChar char="»"/>
              <a:defRPr sz="2000" kern="1200">
                <a:solidFill>
                  <a:srgbClr val="000000"/>
                </a:solidFill>
                <a:latin typeface="+mn-lt"/>
                <a:ea typeface="ＭＳ Ｐゴシック"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1200" dirty="0" smtClean="0"/>
              <a:t>Monte Bauman</a:t>
            </a:r>
          </a:p>
          <a:p>
            <a:pPr marL="0" indent="0" algn="ctr">
              <a:buNone/>
            </a:pPr>
            <a:r>
              <a:rPr lang="en-US" sz="1200" dirty="0" smtClean="0"/>
              <a:t>Senior IT Specialist</a:t>
            </a:r>
            <a:br>
              <a:rPr lang="en-US" sz="1200" dirty="0" smtClean="0"/>
            </a:br>
            <a:r>
              <a:rPr lang="en-US" sz="1200" dirty="0" smtClean="0"/>
              <a:t>IBM Columbus</a:t>
            </a:r>
            <a:br>
              <a:rPr lang="en-US" sz="1200" dirty="0" smtClean="0"/>
            </a:br>
            <a:r>
              <a:rPr lang="en-US" sz="1200" dirty="0" smtClean="0">
                <a:hlinkClick r:id="rId6"/>
              </a:rPr>
              <a:t>mbauman@us.ibm.com</a:t>
            </a:r>
            <a:r>
              <a:rPr lang="en-US" sz="1200" dirty="0" smtClean="0"/>
              <a:t> </a:t>
            </a:r>
            <a:endParaRPr lang="en-US" sz="1200" dirty="0"/>
          </a:p>
        </p:txBody>
      </p:sp>
    </p:spTree>
    <p:extLst>
      <p:ext uri="{BB962C8B-B14F-4D97-AF65-F5344CB8AC3E}">
        <p14:creationId xmlns:p14="http://schemas.microsoft.com/office/powerpoint/2010/main" val="2961419584"/>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Text Box 1"/>
          <p:cNvSpPr txBox="1">
            <a:spLocks noChangeArrowheads="1"/>
          </p:cNvSpPr>
          <p:nvPr/>
        </p:nvSpPr>
        <p:spPr bwMode="auto">
          <a:xfrm>
            <a:off x="1121401" y="970358"/>
            <a:ext cx="1516247" cy="402430"/>
          </a:xfrm>
          <a:prstGeom prst="rect">
            <a:avLst/>
          </a:prstGeom>
          <a:solidFill>
            <a:srgbClr val="00B0F0"/>
          </a:solidFill>
          <a:ln>
            <a:noFill/>
          </a:ln>
          <a:effectLst/>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defTabSz="457189"/>
            <a:r>
              <a:rPr lang="en-US" altLang="en-US" b="1" dirty="0">
                <a:cs typeface="Arial" panose="020B0604020202020204" pitchFamily="34" charset="0"/>
              </a:rPr>
              <a:t>What is it?</a:t>
            </a:r>
          </a:p>
        </p:txBody>
      </p:sp>
      <p:sp>
        <p:nvSpPr>
          <p:cNvPr id="27650" name="Text Box 2"/>
          <p:cNvSpPr txBox="1">
            <a:spLocks noChangeArrowheads="1"/>
          </p:cNvSpPr>
          <p:nvPr/>
        </p:nvSpPr>
        <p:spPr bwMode="auto">
          <a:xfrm>
            <a:off x="117969" y="1528403"/>
            <a:ext cx="3692366" cy="289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67500" tIns="35100" rIns="67500" bIns="35100"/>
          <a:lstStyle>
            <a:lvl1pPr marL="209550" indent="-20955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1pPr>
            <a:lvl2pPr>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2pPr>
            <a:lvl3pPr>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3pPr>
            <a:lvl4pPr>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4pPr>
            <a:lvl5pPr>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9pPr>
          </a:lstStyle>
          <a:p>
            <a:pPr defTabSz="457189">
              <a:spcAft>
                <a:spcPts val="272"/>
              </a:spcAft>
              <a:buFont typeface="Arial" panose="020B0604020202020204" pitchFamily="34" charset="0"/>
              <a:buChar char="•"/>
            </a:pPr>
            <a:r>
              <a:rPr lang="en-US" altLang="en-US" sz="1400" dirty="0">
                <a:cs typeface="Arial" panose="020B0604020202020204" pitchFamily="34" charset="0"/>
              </a:rPr>
              <a:t>An alternative to x86 platforms for consolidating or virtualizing workloads</a:t>
            </a:r>
          </a:p>
          <a:p>
            <a:pPr defTabSz="457189">
              <a:spcAft>
                <a:spcPts val="272"/>
              </a:spcAft>
              <a:buFont typeface="Arial" panose="020B0604020202020204" pitchFamily="34" charset="0"/>
              <a:buChar char="•"/>
            </a:pPr>
            <a:r>
              <a:rPr lang="en-US" altLang="en-US" sz="1400" dirty="0">
                <a:cs typeface="Arial" panose="020B0604020202020204" pitchFamily="34" charset="0"/>
              </a:rPr>
              <a:t>Build for high </a:t>
            </a:r>
            <a:r>
              <a:rPr lang="en-US" altLang="en-US" sz="1400" dirty="0" smtClean="0">
                <a:cs typeface="Arial" panose="020B0604020202020204" pitchFamily="34" charset="0"/>
              </a:rPr>
              <a:t>utilization &amp; sharing </a:t>
            </a:r>
            <a:r>
              <a:rPr lang="en-US" altLang="en-US" sz="1400" dirty="0">
                <a:cs typeface="Arial" panose="020B0604020202020204" pitchFamily="34" charset="0"/>
              </a:rPr>
              <a:t>rates</a:t>
            </a:r>
          </a:p>
          <a:p>
            <a:pPr defTabSz="457189">
              <a:spcAft>
                <a:spcPts val="272"/>
              </a:spcAft>
              <a:buFont typeface="Arial" panose="020B0604020202020204" pitchFamily="34" charset="0"/>
              <a:buChar char="•"/>
            </a:pPr>
            <a:r>
              <a:rPr lang="en-US" altLang="en-US" sz="1400" dirty="0">
                <a:cs typeface="Arial" panose="020B0604020202020204" pitchFamily="34" charset="0"/>
              </a:rPr>
              <a:t>System used most </a:t>
            </a:r>
            <a:r>
              <a:rPr lang="en-US" altLang="en-US" sz="1400" dirty="0" smtClean="0">
                <a:cs typeface="Arial" panose="020B0604020202020204" pitchFamily="34" charset="0"/>
              </a:rPr>
              <a:t>for </a:t>
            </a:r>
            <a:br>
              <a:rPr lang="en-US" altLang="en-US" sz="1400" dirty="0" smtClean="0">
                <a:cs typeface="Arial" panose="020B0604020202020204" pitchFamily="34" charset="0"/>
              </a:rPr>
            </a:br>
            <a:r>
              <a:rPr lang="en-US" altLang="en-US" sz="1400" dirty="0" smtClean="0">
                <a:cs typeface="Arial" panose="020B0604020202020204" pitchFamily="34" charset="0"/>
              </a:rPr>
              <a:t>- Massive parallel transactional workloads - High dynamic Web workloads &amp; Mobile   </a:t>
            </a:r>
            <a:br>
              <a:rPr lang="en-US" altLang="en-US" sz="1400" dirty="0" smtClean="0">
                <a:cs typeface="Arial" panose="020B0604020202020204" pitchFamily="34" charset="0"/>
              </a:rPr>
            </a:br>
            <a:r>
              <a:rPr lang="en-US" altLang="en-US" sz="1400" dirty="0" smtClean="0">
                <a:cs typeface="Arial" panose="020B0604020202020204" pitchFamily="34" charset="0"/>
              </a:rPr>
              <a:t>- Enterprise </a:t>
            </a:r>
            <a:r>
              <a:rPr lang="en-US" altLang="en-US" sz="1400" dirty="0">
                <a:cs typeface="Arial" panose="020B0604020202020204" pitchFamily="34" charset="0"/>
              </a:rPr>
              <a:t>Integration </a:t>
            </a:r>
            <a:r>
              <a:rPr lang="en-US" altLang="en-US" sz="1400" dirty="0" smtClean="0">
                <a:cs typeface="Arial" panose="020B0604020202020204" pitchFamily="34" charset="0"/>
              </a:rPr>
              <a:t>&amp; Blockchain</a:t>
            </a:r>
            <a:br>
              <a:rPr lang="en-US" altLang="en-US" sz="1400" dirty="0" smtClean="0">
                <a:cs typeface="Arial" panose="020B0604020202020204" pitchFamily="34" charset="0"/>
              </a:rPr>
            </a:br>
            <a:r>
              <a:rPr lang="en-US" altLang="en-US" sz="1400" dirty="0" smtClean="0">
                <a:cs typeface="Arial" panose="020B0604020202020204" pitchFamily="34" charset="0"/>
              </a:rPr>
              <a:t>- Host a variety of business critical DBs </a:t>
            </a:r>
            <a:endParaRPr lang="en-US" altLang="en-US" sz="1400" dirty="0">
              <a:cs typeface="Arial" panose="020B0604020202020204" pitchFamily="34" charset="0"/>
            </a:endParaRPr>
          </a:p>
          <a:p>
            <a:pPr defTabSz="457189">
              <a:spcAft>
                <a:spcPts val="272"/>
              </a:spcAft>
              <a:buFont typeface="Arial" panose="020B0604020202020204" pitchFamily="34" charset="0"/>
              <a:buChar char="•"/>
            </a:pPr>
            <a:r>
              <a:rPr lang="en-US" altLang="en-US" sz="1400" dirty="0" smtClean="0">
                <a:cs typeface="Arial" panose="020B0604020202020204" pitchFamily="34" charset="0"/>
              </a:rPr>
              <a:t>It is used in many different industries around the globe</a:t>
            </a:r>
          </a:p>
          <a:p>
            <a:pPr defTabSz="457189">
              <a:spcAft>
                <a:spcPts val="272"/>
              </a:spcAft>
              <a:buFont typeface="Arial" panose="020B0604020202020204" pitchFamily="34" charset="0"/>
              <a:buChar char="•"/>
            </a:pPr>
            <a:r>
              <a:rPr lang="en-US" altLang="en-US" sz="1400" dirty="0" smtClean="0">
                <a:cs typeface="Arial" panose="020B0604020202020204" pitchFamily="34" charset="0"/>
              </a:rPr>
              <a:t>Linux on z Systems is optimized </a:t>
            </a:r>
            <a:r>
              <a:rPr lang="en-US" altLang="en-US" sz="1400" dirty="0">
                <a:cs typeface="Arial" panose="020B0604020202020204" pitchFamily="34" charset="0"/>
              </a:rPr>
              <a:t>to take advantage of specific z Systems hardware </a:t>
            </a:r>
            <a:r>
              <a:rPr lang="en-US" altLang="en-US" sz="1400" dirty="0" smtClean="0">
                <a:cs typeface="Arial" panose="020B0604020202020204" pitchFamily="34" charset="0"/>
              </a:rPr>
              <a:t>capabilities</a:t>
            </a:r>
            <a:endParaRPr lang="en-US" altLang="en-US" sz="1400" dirty="0">
              <a:cs typeface="Arial" panose="020B0604020202020204" pitchFamily="34" charset="0"/>
            </a:endParaRPr>
          </a:p>
          <a:p>
            <a:pPr defTabSz="457189">
              <a:spcAft>
                <a:spcPts val="56"/>
              </a:spcAft>
            </a:pPr>
            <a:endParaRPr lang="en-US" altLang="en-US" sz="1400" dirty="0">
              <a:cs typeface="Arial" panose="020B0604020202020204" pitchFamily="34" charset="0"/>
            </a:endParaRPr>
          </a:p>
        </p:txBody>
      </p:sp>
      <p:sp>
        <p:nvSpPr>
          <p:cNvPr id="27651" name="Text Box 3"/>
          <p:cNvSpPr txBox="1">
            <a:spLocks noChangeArrowheads="1"/>
          </p:cNvSpPr>
          <p:nvPr/>
        </p:nvSpPr>
        <p:spPr bwMode="auto">
          <a:xfrm>
            <a:off x="4014651" y="1528403"/>
            <a:ext cx="5019132" cy="33428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67500" tIns="35100" rIns="67500" bIns="35100"/>
          <a:lstStyle>
            <a:lvl1pPr marL="209550" indent="-20955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1pPr>
            <a:lvl2pPr>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2pPr>
            <a:lvl3pPr>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3pPr>
            <a:lvl4pPr>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4pPr>
            <a:lvl5pPr>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09550" algn="l"/>
                <a:tab pos="666750" algn="l"/>
                <a:tab pos="1123950" algn="l"/>
                <a:tab pos="1581150" algn="l"/>
                <a:tab pos="2038350" algn="l"/>
                <a:tab pos="2495550" algn="l"/>
                <a:tab pos="2952750" algn="l"/>
                <a:tab pos="3409950" algn="l"/>
                <a:tab pos="3867150" algn="l"/>
                <a:tab pos="4324350" algn="l"/>
                <a:tab pos="4781550" algn="l"/>
                <a:tab pos="5238750" algn="l"/>
                <a:tab pos="5695950" algn="l"/>
                <a:tab pos="6153150" algn="l"/>
                <a:tab pos="6610350" algn="l"/>
                <a:tab pos="7067550" algn="l"/>
                <a:tab pos="7524750" algn="l"/>
                <a:tab pos="7981950" algn="l"/>
                <a:tab pos="8439150" algn="l"/>
                <a:tab pos="8896350" algn="l"/>
                <a:tab pos="9353550" algn="l"/>
              </a:tabLst>
              <a:defRPr>
                <a:solidFill>
                  <a:srgbClr val="000000"/>
                </a:solidFill>
                <a:latin typeface="Arial" panose="020B0604020202020204" pitchFamily="34" charset="0"/>
                <a:ea typeface="Microsoft YaHei" panose="020B0503020204020204" pitchFamily="34" charset="-122"/>
              </a:defRPr>
            </a:lvl9pPr>
          </a:lstStyle>
          <a:p>
            <a:pPr defTabSz="457189">
              <a:spcAft>
                <a:spcPts val="272"/>
              </a:spcAft>
              <a:buFont typeface="Arial" panose="020B0604020202020204" pitchFamily="34" charset="0"/>
              <a:buChar char="•"/>
            </a:pPr>
            <a:r>
              <a:rPr lang="en-US" altLang="en-US" sz="1400" dirty="0" smtClean="0">
                <a:cs typeface="Arial" panose="020B0604020202020204" pitchFamily="34" charset="0"/>
              </a:rPr>
              <a:t>On z Systems</a:t>
            </a:r>
            <a:r>
              <a:rPr lang="en-US" altLang="en-US" sz="1400" dirty="0">
                <a:cs typeface="Arial" panose="020B0604020202020204" pitchFamily="34" charset="0"/>
              </a:rPr>
              <a:t>, </a:t>
            </a:r>
            <a:r>
              <a:rPr lang="en-US" altLang="en-US" sz="1400" dirty="0" smtClean="0">
                <a:cs typeface="Arial" panose="020B0604020202020204" pitchFamily="34" charset="0"/>
              </a:rPr>
              <a:t>the processor </a:t>
            </a:r>
            <a:r>
              <a:rPr lang="en-US" altLang="en-US" sz="1400" dirty="0">
                <a:cs typeface="Arial" panose="020B0604020202020204" pitchFamily="34" charset="0"/>
              </a:rPr>
              <a:t>cores </a:t>
            </a:r>
            <a:r>
              <a:rPr lang="en-US" altLang="en-US" sz="1400" dirty="0" smtClean="0">
                <a:cs typeface="Arial" panose="020B0604020202020204" pitchFamily="34" charset="0"/>
              </a:rPr>
              <a:t>for Linux are called </a:t>
            </a:r>
            <a:br>
              <a:rPr lang="en-US" altLang="en-US" sz="1400" dirty="0" smtClean="0">
                <a:cs typeface="Arial" panose="020B0604020202020204" pitchFamily="34" charset="0"/>
              </a:rPr>
            </a:br>
            <a:r>
              <a:rPr lang="en-US" altLang="en-US" sz="1400" dirty="0" smtClean="0">
                <a:cs typeface="Arial" panose="020B0604020202020204" pitchFamily="34" charset="0"/>
              </a:rPr>
              <a:t>IFLs – Integrated Facility for Linux</a:t>
            </a:r>
          </a:p>
          <a:p>
            <a:pPr defTabSz="457189">
              <a:spcAft>
                <a:spcPts val="272"/>
              </a:spcAft>
              <a:buFont typeface="Arial" panose="020B0604020202020204" pitchFamily="34" charset="0"/>
              <a:buChar char="•"/>
            </a:pPr>
            <a:r>
              <a:rPr lang="en-US" altLang="en-US" sz="1400" dirty="0" smtClean="0">
                <a:cs typeface="Arial" panose="020B0604020202020204" pitchFamily="34" charset="0"/>
              </a:rPr>
              <a:t>They can “decrease” </a:t>
            </a:r>
            <a:r>
              <a:rPr lang="en-US" altLang="en-US" sz="1400" dirty="0">
                <a:cs typeface="Arial" panose="020B0604020202020204" pitchFamily="34" charset="0"/>
              </a:rPr>
              <a:t>SW licensing </a:t>
            </a:r>
            <a:r>
              <a:rPr lang="en-US" altLang="en-US" sz="1400" dirty="0" smtClean="0">
                <a:cs typeface="Arial" panose="020B0604020202020204" pitchFamily="34" charset="0"/>
              </a:rPr>
              <a:t>costs: </a:t>
            </a:r>
            <a:r>
              <a:rPr lang="en-US" altLang="en-US" sz="1400" dirty="0">
                <a:cs typeface="Lucida Sans Unicode" panose="020B0602030504020204" pitchFamily="34" charset="0"/>
              </a:rPr>
              <a:t>As you add workloads, the cost per virtual </a:t>
            </a:r>
            <a:r>
              <a:rPr lang="en-US" altLang="en-US" sz="1400" dirty="0" smtClean="0">
                <a:cs typeface="Lucida Sans Unicode" panose="020B0602030504020204" pitchFamily="34" charset="0"/>
              </a:rPr>
              <a:t>machine server (VM) drops </a:t>
            </a:r>
            <a:endParaRPr lang="en-US" altLang="en-US" sz="1400" dirty="0">
              <a:cs typeface="Lucida Sans Unicode" panose="020B0602030504020204" pitchFamily="34" charset="0"/>
            </a:endParaRPr>
          </a:p>
          <a:p>
            <a:pPr defTabSz="457189">
              <a:spcAft>
                <a:spcPts val="272"/>
              </a:spcAft>
              <a:buFont typeface="Arial" panose="020B0604020202020204" pitchFamily="34" charset="0"/>
              <a:buChar char="•"/>
            </a:pPr>
            <a:r>
              <a:rPr lang="en-US" altLang="en-US" sz="1400" dirty="0">
                <a:cs typeface="Arial" panose="020B0604020202020204" pitchFamily="34" charset="0"/>
              </a:rPr>
              <a:t>Server consolidation: virtualization via z/VM or KVM</a:t>
            </a:r>
          </a:p>
          <a:p>
            <a:pPr defTabSz="457189">
              <a:spcAft>
                <a:spcPts val="272"/>
              </a:spcAft>
              <a:buFont typeface="Arial" panose="020B0604020202020204" pitchFamily="34" charset="0"/>
              <a:buChar char="•"/>
            </a:pPr>
            <a:r>
              <a:rPr lang="en-US" altLang="en-US" sz="1400" dirty="0">
                <a:cs typeface="Arial" panose="020B0604020202020204" pitchFamily="34" charset="0"/>
              </a:rPr>
              <a:t>Most efficient resource sharing among </a:t>
            </a:r>
            <a:r>
              <a:rPr lang="en-US" altLang="en-US" sz="1400" dirty="0" smtClean="0">
                <a:cs typeface="Arial" panose="020B0604020202020204" pitchFamily="34" charset="0"/>
              </a:rPr>
              <a:t>VMs, </a:t>
            </a:r>
            <a:r>
              <a:rPr lang="en-US" altLang="en-US" sz="1400" dirty="0" err="1" smtClean="0">
                <a:cs typeface="Arial" panose="020B0604020202020204" pitchFamily="34" charset="0"/>
              </a:rPr>
              <a:t>i.e</a:t>
            </a:r>
            <a:r>
              <a:rPr lang="en-US" altLang="en-US" sz="1400" dirty="0" smtClean="0">
                <a:cs typeface="Arial" panose="020B0604020202020204" pitchFamily="34" charset="0"/>
              </a:rPr>
              <a:t> </a:t>
            </a:r>
            <a:r>
              <a:rPr lang="en-US" altLang="en-US" sz="1400" dirty="0" smtClean="0">
                <a:cs typeface="Lucida Sans Unicode" panose="020B0602030504020204" pitchFamily="34" charset="0"/>
              </a:rPr>
              <a:t>CPUs</a:t>
            </a:r>
            <a:r>
              <a:rPr lang="en-US" altLang="en-US" sz="1400" dirty="0">
                <a:cs typeface="Lucida Sans Unicode" panose="020B0602030504020204" pitchFamily="34" charset="0"/>
              </a:rPr>
              <a:t>, memory &amp; network </a:t>
            </a:r>
            <a:r>
              <a:rPr lang="en-US" altLang="en-US" sz="1400" dirty="0" smtClean="0">
                <a:cs typeface="Lucida Sans Unicode" panose="020B0602030504020204" pitchFamily="34" charset="0"/>
              </a:rPr>
              <a:t>resources</a:t>
            </a:r>
            <a:endParaRPr lang="en-US" altLang="en-US" sz="1400" dirty="0">
              <a:cs typeface="Lucida Sans Unicode" panose="020B0602030504020204" pitchFamily="34" charset="0"/>
            </a:endParaRPr>
          </a:p>
          <a:p>
            <a:pPr defTabSz="457189">
              <a:spcAft>
                <a:spcPts val="272"/>
              </a:spcAft>
              <a:buFont typeface="Arial" panose="020B0604020202020204" pitchFamily="34" charset="0"/>
              <a:buChar char="•"/>
            </a:pPr>
            <a:r>
              <a:rPr lang="en-US" altLang="en-US" sz="1400" dirty="0">
                <a:cs typeface="Arial" panose="020B0604020202020204" pitchFamily="34" charset="0"/>
              </a:rPr>
              <a:t>Dynamic reallocation of resources</a:t>
            </a:r>
          </a:p>
          <a:p>
            <a:pPr defTabSz="457189">
              <a:spcAft>
                <a:spcPts val="272"/>
              </a:spcAft>
              <a:buFont typeface="Arial" panose="020B0604020202020204" pitchFamily="34" charset="0"/>
              <a:buChar char="•"/>
            </a:pPr>
            <a:r>
              <a:rPr lang="en-US" altLang="en-US" sz="1400" dirty="0">
                <a:cs typeface="Arial" panose="020B0604020202020204" pitchFamily="34" charset="0"/>
              </a:rPr>
              <a:t>Co-location of applications &amp; data in same “box”, </a:t>
            </a:r>
            <a:r>
              <a:rPr lang="en-US" altLang="en-US" sz="1400" dirty="0" smtClean="0">
                <a:cs typeface="Arial" panose="020B0604020202020204" pitchFamily="34" charset="0"/>
              </a:rPr>
              <a:t>between Linux and z/OS workloads via internal </a:t>
            </a:r>
            <a:r>
              <a:rPr lang="en-US" altLang="en-US" sz="1400" dirty="0">
                <a:cs typeface="Arial" panose="020B0604020202020204" pitchFamily="34" charset="0"/>
              </a:rPr>
              <a:t>Hipersockets network</a:t>
            </a:r>
          </a:p>
          <a:p>
            <a:pPr defTabSz="457189">
              <a:spcAft>
                <a:spcPts val="272"/>
              </a:spcAft>
              <a:buFont typeface="Arial" panose="020B0604020202020204" pitchFamily="34" charset="0"/>
              <a:buChar char="•"/>
            </a:pPr>
            <a:r>
              <a:rPr lang="en-US" altLang="en-US" sz="1400" dirty="0">
                <a:cs typeface="Arial" panose="020B0604020202020204" pitchFamily="34" charset="0"/>
              </a:rPr>
              <a:t>Room for </a:t>
            </a:r>
            <a:r>
              <a:rPr lang="en-US" altLang="en-US" sz="1400" dirty="0" smtClean="0">
                <a:cs typeface="Arial" panose="020B0604020202020204" pitchFamily="34" charset="0"/>
              </a:rPr>
              <a:t>capacity growth with simply adding </a:t>
            </a:r>
            <a:r>
              <a:rPr lang="en-US" altLang="en-US" sz="1400" dirty="0">
                <a:cs typeface="Arial" panose="020B0604020202020204" pitchFamily="34" charset="0"/>
              </a:rPr>
              <a:t>IFLs and </a:t>
            </a:r>
            <a:r>
              <a:rPr lang="en-US" altLang="en-US" sz="1400" dirty="0" smtClean="0">
                <a:cs typeface="Arial" panose="020B0604020202020204" pitchFamily="34" charset="0"/>
              </a:rPr>
              <a:t>VMs</a:t>
            </a:r>
            <a:endParaRPr lang="en-US" altLang="en-US" sz="1400" dirty="0">
              <a:cs typeface="Arial" panose="020B0604020202020204" pitchFamily="34" charset="0"/>
            </a:endParaRPr>
          </a:p>
        </p:txBody>
      </p:sp>
      <p:sp>
        <p:nvSpPr>
          <p:cNvPr id="27652" name="Text Box 4"/>
          <p:cNvSpPr txBox="1">
            <a:spLocks noChangeArrowheads="1"/>
          </p:cNvSpPr>
          <p:nvPr/>
        </p:nvSpPr>
        <p:spPr bwMode="auto">
          <a:xfrm>
            <a:off x="5663918" y="979067"/>
            <a:ext cx="2073599" cy="402430"/>
          </a:xfrm>
          <a:prstGeom prst="rect">
            <a:avLst/>
          </a:prstGeom>
          <a:solidFill>
            <a:srgbClr val="00B0F0"/>
          </a:solidFill>
          <a:ln>
            <a:noFill/>
          </a:ln>
          <a:effectLst/>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defTabSz="457189"/>
            <a:r>
              <a:rPr lang="en-US" altLang="en-US" b="1" dirty="0">
                <a:cs typeface="Arial" panose="020B0604020202020204" pitchFamily="34" charset="0"/>
              </a:rPr>
              <a:t>How does it work?</a:t>
            </a:r>
          </a:p>
        </p:txBody>
      </p:sp>
      <p:sp>
        <p:nvSpPr>
          <p:cNvPr id="27653" name="Line 5"/>
          <p:cNvSpPr>
            <a:spLocks noChangeShapeType="1"/>
          </p:cNvSpPr>
          <p:nvPr/>
        </p:nvSpPr>
        <p:spPr bwMode="auto">
          <a:xfrm flipV="1">
            <a:off x="4570810" y="823914"/>
            <a:ext cx="1190" cy="540544"/>
          </a:xfrm>
          <a:prstGeom prst="line">
            <a:avLst/>
          </a:prstGeom>
          <a:noFill/>
          <a:ln w="82440">
            <a:solidFill>
              <a:srgbClr val="FFFFFF"/>
            </a:solidFill>
            <a:miter lim="800000"/>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defTabSz="457189"/>
            <a:endParaRPr lang="en-US">
              <a:solidFill>
                <a:srgbClr val="000000"/>
              </a:solidFill>
            </a:endParaRPr>
          </a:p>
        </p:txBody>
      </p:sp>
      <p:sp>
        <p:nvSpPr>
          <p:cNvPr id="2" name="Title 1"/>
          <p:cNvSpPr>
            <a:spLocks noGrp="1"/>
          </p:cNvSpPr>
          <p:nvPr>
            <p:ph type="title"/>
          </p:nvPr>
        </p:nvSpPr>
        <p:spPr/>
        <p:txBody>
          <a:bodyPr/>
          <a:lstStyle/>
          <a:p>
            <a:r>
              <a:rPr lang="en-US" altLang="en-US" sz="2000" b="1" dirty="0">
                <a:cs typeface="Arial" panose="020B0604020202020204" pitchFamily="34" charset="0"/>
              </a:rPr>
              <a:t>Linux on IBM z </a:t>
            </a:r>
            <a:r>
              <a:rPr lang="en-US" altLang="en-US" sz="2000" b="1" dirty="0" smtClean="0">
                <a:cs typeface="Arial" panose="020B0604020202020204" pitchFamily="34" charset="0"/>
              </a:rPr>
              <a:t>Systems </a:t>
            </a:r>
            <a:r>
              <a:rPr lang="mr-IN" altLang="en-US" sz="2000" b="1" dirty="0" smtClean="0">
                <a:cs typeface="Arial" panose="020B0604020202020204" pitchFamily="34" charset="0"/>
              </a:rPr>
              <a:t>…</a:t>
            </a:r>
            <a:r>
              <a:rPr lang="en-US" altLang="en-US" sz="2000" b="1" dirty="0" smtClean="0">
                <a:cs typeface="Arial" panose="020B0604020202020204" pitchFamily="34" charset="0"/>
              </a:rPr>
              <a:t> and LinuxONE</a:t>
            </a:r>
            <a:r>
              <a:rPr lang="en-US" altLang="en-US" sz="2000" b="1" dirty="0">
                <a:cs typeface="Arial" panose="020B0604020202020204" pitchFamily="34" charset="0"/>
              </a:rPr>
              <a:t/>
            </a:r>
            <a:br>
              <a:rPr lang="en-US" altLang="en-US" sz="2000" b="1" dirty="0">
                <a:cs typeface="Arial" panose="020B0604020202020204" pitchFamily="34" charset="0"/>
              </a:rPr>
            </a:br>
            <a:endParaRPr lang="en-US" sz="2000" dirty="0"/>
          </a:p>
        </p:txBody>
      </p:sp>
      <p:sp>
        <p:nvSpPr>
          <p:cNvPr id="3" name="Rectangle 2"/>
          <p:cNvSpPr/>
          <p:nvPr/>
        </p:nvSpPr>
        <p:spPr>
          <a:xfrm>
            <a:off x="2998595" y="4475732"/>
            <a:ext cx="2759089" cy="230832"/>
          </a:xfrm>
          <a:prstGeom prst="rect">
            <a:avLst/>
          </a:prstGeom>
        </p:spPr>
        <p:txBody>
          <a:bodyPr wrap="none">
            <a:spAutoFit/>
          </a:bodyPr>
          <a:lstStyle/>
          <a:p>
            <a:r>
              <a:rPr lang="en-US" sz="900" dirty="0">
                <a:hlinkClick r:id="rId3"/>
              </a:rPr>
              <a:t>https://www.youtube.com/watch?v=JyhvyNXZwv8</a:t>
            </a:r>
            <a:r>
              <a:rPr lang="en-US" sz="900" dirty="0"/>
              <a:t> </a:t>
            </a:r>
          </a:p>
        </p:txBody>
      </p:sp>
    </p:spTree>
    <p:extLst>
      <p:ext uri="{BB962C8B-B14F-4D97-AF65-F5344CB8AC3E}">
        <p14:creationId xmlns:p14="http://schemas.microsoft.com/office/powerpoint/2010/main" val="1895826325"/>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ChangeArrowheads="1"/>
          </p:cNvSpPr>
          <p:nvPr/>
        </p:nvSpPr>
        <p:spPr bwMode="auto">
          <a:xfrm>
            <a:off x="6346031" y="4985845"/>
            <a:ext cx="1654969" cy="1661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1" hangingPunct="1">
              <a:lnSpc>
                <a:spcPct val="80000"/>
              </a:lnSpc>
              <a:spcBef>
                <a:spcPct val="20000"/>
              </a:spcBef>
              <a:spcAft>
                <a:spcPct val="20000"/>
              </a:spcAft>
              <a:buClr>
                <a:srgbClr val="000000"/>
              </a:buClr>
            </a:pPr>
            <a:r>
              <a:rPr lang="en-US" altLang="en-US" sz="600" b="0" i="1">
                <a:solidFill>
                  <a:srgbClr val="000000"/>
                </a:solidFill>
                <a:latin typeface="HelvNeue for IBM Light" charset="0"/>
                <a:ea typeface="ヒラギノ角ゴ Pro W3" charset="-128"/>
              </a:rPr>
              <a:t>* Content and priority are subject to change</a:t>
            </a:r>
          </a:p>
        </p:txBody>
      </p:sp>
      <p:sp>
        <p:nvSpPr>
          <p:cNvPr id="12292" name="Rectangle 6"/>
          <p:cNvSpPr>
            <a:spLocks noChangeArrowheads="1"/>
          </p:cNvSpPr>
          <p:nvPr/>
        </p:nvSpPr>
        <p:spPr bwMode="auto">
          <a:xfrm>
            <a:off x="207210" y="4883206"/>
            <a:ext cx="414338"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1" hangingPunct="1"/>
            <a:fld id="{D970473C-2FC8-4032-8B49-D7F950454ABB}" type="slidenum">
              <a:rPr lang="en-US" altLang="en-US" sz="750" b="0">
                <a:solidFill>
                  <a:srgbClr val="000000"/>
                </a:solidFill>
                <a:latin typeface="HelvNeue for IBM Light" charset="0"/>
                <a:ea typeface="ヒラギノ角ゴ Pro W3" charset="-128"/>
              </a:rPr>
              <a:pPr eaLnBrk="1" hangingPunct="1"/>
              <a:t>100</a:t>
            </a:fld>
            <a:endParaRPr lang="en-US" altLang="en-US" sz="750" b="0" dirty="0">
              <a:solidFill>
                <a:srgbClr val="000000"/>
              </a:solidFill>
              <a:latin typeface="HelvNeue for IBM Light" charset="0"/>
              <a:ea typeface="ヒラギノ角ゴ Pro W3" charset="-128"/>
            </a:endParaRPr>
          </a:p>
        </p:txBody>
      </p:sp>
      <p:graphicFrame>
        <p:nvGraphicFramePr>
          <p:cNvPr id="8" name="Table 7"/>
          <p:cNvGraphicFramePr>
            <a:graphicFrameLocks noGrp="1"/>
          </p:cNvGraphicFramePr>
          <p:nvPr>
            <p:extLst>
              <p:ext uri="{D42A27DB-BD31-4B8C-83A1-F6EECF244321}">
                <p14:modId xmlns:p14="http://schemas.microsoft.com/office/powerpoint/2010/main" val="635129969"/>
              </p:ext>
            </p:extLst>
          </p:nvPr>
        </p:nvGraphicFramePr>
        <p:xfrm>
          <a:off x="1409700" y="600526"/>
          <a:ext cx="6496050" cy="4116243"/>
        </p:xfrm>
        <a:graphic>
          <a:graphicData uri="http://schemas.openxmlformats.org/drawingml/2006/table">
            <a:tbl>
              <a:tblPr/>
              <a:tblGrid>
                <a:gridCol w="2447648">
                  <a:extLst>
                    <a:ext uri="{9D8B030D-6E8A-4147-A177-3AD203B41FA5}"/>
                  </a:extLst>
                </a:gridCol>
                <a:gridCol w="1624931">
                  <a:extLst>
                    <a:ext uri="{9D8B030D-6E8A-4147-A177-3AD203B41FA5}"/>
                  </a:extLst>
                </a:gridCol>
                <a:gridCol w="2423471">
                  <a:extLst>
                    <a:ext uri="{9D8B030D-6E8A-4147-A177-3AD203B41FA5}"/>
                  </a:extLst>
                </a:gridCol>
              </a:tblGrid>
              <a:tr h="263816">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altLang="en-US" sz="1100" b="1" i="0" u="none" strike="noStrike" cap="none" normalizeH="0" baseline="0" dirty="0" smtClean="0">
                          <a:ln>
                            <a:noFill/>
                          </a:ln>
                          <a:solidFill>
                            <a:schemeClr val="bg1"/>
                          </a:solidFill>
                          <a:effectLst/>
                          <a:latin typeface="+mj-lt"/>
                          <a:ea typeface="MS PGothic" pitchFamily="34" charset="-128"/>
                          <a:cs typeface="ヒラギノ角ゴ Pro W3"/>
                        </a:rPr>
                        <a:t>Languages and Dev Environment</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tc>
                  <a:txBody>
                    <a:bodyPr/>
                    <a:lstStyle/>
                    <a:p>
                      <a:pPr algn="ctr" rtl="0" fontAlgn="ctr"/>
                      <a:r>
                        <a:rPr lang="en-US" sz="1100" b="1" i="0" u="none" strike="noStrike" dirty="0">
                          <a:solidFill>
                            <a:srgbClr val="FFFFFF"/>
                          </a:solidFill>
                          <a:effectLst/>
                          <a:latin typeface="+mj-lt"/>
                        </a:rPr>
                        <a:t>Databases</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tc>
                  <a:txBody>
                    <a:bodyPr/>
                    <a:lstStyle/>
                    <a:p>
                      <a:pPr algn="ctr" rtl="0" fontAlgn="ctr"/>
                      <a:r>
                        <a:rPr lang="en-US" sz="1100" b="1" i="0" u="none" strike="noStrike" dirty="0">
                          <a:solidFill>
                            <a:srgbClr val="FFFFFF"/>
                          </a:solidFill>
                          <a:effectLst/>
                          <a:latin typeface="+mj-lt"/>
                        </a:rPr>
                        <a:t>Messaging &amp; Streaming</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extLst>
                  <a:ext uri="{0D108BD9-81ED-4DB2-BD59-A6C34878D82A}"/>
                </a:extLst>
              </a:tr>
              <a:tr h="165561">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altLang="en-US" sz="1100" b="1" i="0" u="none" strike="noStrike" cap="none" normalizeH="0" baseline="0" dirty="0" smtClean="0">
                          <a:ln>
                            <a:noFill/>
                          </a:ln>
                          <a:solidFill>
                            <a:srgbClr val="00B050"/>
                          </a:solidFill>
                          <a:effectLst/>
                          <a:latin typeface="+mn-lt"/>
                          <a:ea typeface="ＭＳ Ｐゴシック" panose="020B0600070205080204" pitchFamily="34" charset="-128"/>
                        </a:rPr>
                        <a:t>Node.js</a:t>
                      </a:r>
                      <a:endParaRPr kumimoji="0" lang="en-US" sz="1100" b="1" i="1" u="none" strike="noStrike" cap="none" normalizeH="0" baseline="0" dirty="0" smtClean="0">
                        <a:ln>
                          <a:noFill/>
                        </a:ln>
                        <a:solidFill>
                          <a:srgbClr val="7030A0"/>
                        </a:solidFill>
                        <a:effectLst/>
                        <a:latin typeface="+mn-lt"/>
                        <a:ea typeface="MS PGothic" panose="020B0600070205080204" pitchFamily="34" charset="-128"/>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MySQL</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RabbitMQ</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65561">
                <a:tc>
                  <a:txBody>
                    <a:bodyPr/>
                    <a:lstStyle/>
                    <a:p>
                      <a:pPr algn="ctr" rtl="0" fontAlgn="ctr"/>
                      <a:r>
                        <a:rPr lang="en-US" sz="1100" b="1" i="0" u="none" strike="noStrike" dirty="0" smtClean="0">
                          <a:solidFill>
                            <a:srgbClr val="00B050"/>
                          </a:solidFill>
                          <a:effectLst/>
                          <a:latin typeface="+mn-lt"/>
                        </a:rPr>
                        <a:t>Ruby</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PostgreSQL</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Apache Kafka</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65561">
                <a:tc>
                  <a:txBody>
                    <a:bodyPr/>
                    <a:lstStyle/>
                    <a:p>
                      <a:pPr algn="ctr" rtl="0" fontAlgn="ctr"/>
                      <a:r>
                        <a:rPr lang="en-US" sz="1100" b="1" i="0" u="none" strike="noStrike" dirty="0" smtClean="0">
                          <a:solidFill>
                            <a:srgbClr val="00B050"/>
                          </a:solidFill>
                          <a:effectLst/>
                          <a:latin typeface="+mn-lt"/>
                        </a:rPr>
                        <a:t>Rails</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MariaDB</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smtClean="0">
                          <a:solidFill>
                            <a:srgbClr val="00B050"/>
                          </a:solidFill>
                          <a:effectLst/>
                          <a:latin typeface="+mn-lt"/>
                        </a:rPr>
                        <a:t>Logstash</a:t>
                      </a:r>
                      <a:r>
                        <a:rPr lang="en-US" sz="1100" b="1" i="0" u="none" strike="noStrike" dirty="0" smtClean="0">
                          <a:solidFill>
                            <a:srgbClr val="00B050"/>
                          </a:solidFill>
                          <a:effectLst/>
                          <a:latin typeface="+mn-lt"/>
                        </a:rPr>
                        <a:t> (ELK)</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65561">
                <a:tc>
                  <a:txBody>
                    <a:bodyPr/>
                    <a:lstStyle/>
                    <a:p>
                      <a:pPr algn="ctr" rtl="0" fontAlgn="ctr"/>
                      <a:r>
                        <a:rPr lang="en-US" sz="1100" b="1" i="0" u="none" strike="noStrike" dirty="0" smtClean="0">
                          <a:solidFill>
                            <a:srgbClr val="00B050"/>
                          </a:solidFill>
                          <a:effectLst/>
                          <a:latin typeface="+mn-lt"/>
                        </a:rPr>
                        <a:t>Python, </a:t>
                      </a:r>
                      <a:r>
                        <a:rPr lang="en-US" sz="1100" b="1" i="0" u="none" strike="noStrike" dirty="0" err="1" smtClean="0">
                          <a:solidFill>
                            <a:srgbClr val="00B050"/>
                          </a:solidFill>
                          <a:effectLst/>
                          <a:latin typeface="+mn-lt"/>
                        </a:rPr>
                        <a:t>PyPy</a:t>
                      </a:r>
                      <a:r>
                        <a:rPr lang="en-US" sz="1100" b="1" i="0" u="none" strike="noStrike" baseline="0" dirty="0" smtClean="0">
                          <a:solidFill>
                            <a:srgbClr val="00B050"/>
                          </a:solidFill>
                          <a:effectLst/>
                          <a:latin typeface="+mn-lt"/>
                        </a:rPr>
                        <a:t> Python JIT</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MongoDB</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Fluentd</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65561">
                <a:tc>
                  <a:txBody>
                    <a:bodyPr/>
                    <a:lstStyle/>
                    <a:p>
                      <a:pPr algn="ctr" rtl="0" fontAlgn="ctr"/>
                      <a:r>
                        <a:rPr lang="en-US" sz="1100" b="1" i="0" u="none" strike="noStrike" dirty="0" smtClean="0">
                          <a:solidFill>
                            <a:srgbClr val="00B050"/>
                          </a:solidFill>
                          <a:effectLst/>
                          <a:latin typeface="+mn-lt"/>
                        </a:rPr>
                        <a:t>LLVM</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smtClean="0">
                          <a:solidFill>
                            <a:srgbClr val="00B050"/>
                          </a:solidFill>
                          <a:effectLst/>
                          <a:latin typeface="+mn-lt"/>
                        </a:rPr>
                        <a:t>Apache Cassandra</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00B050"/>
                          </a:solidFill>
                          <a:effectLst/>
                          <a:latin typeface="+mn-lt"/>
                          <a:ea typeface="+mn-ea"/>
                          <a:cs typeface="+mn-cs"/>
                        </a:rPr>
                        <a:t>Apache Flume</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1054">
                <a:tc>
                  <a:txBody>
                    <a:bodyPr/>
                    <a:lstStyle/>
                    <a:p>
                      <a:pPr algn="ctr" rtl="0" fontAlgn="ctr"/>
                      <a:r>
                        <a:rPr lang="en-US" sz="1100" b="1" i="0" u="none" strike="noStrike" dirty="0" err="1" smtClean="0">
                          <a:solidFill>
                            <a:srgbClr val="00B050"/>
                          </a:solidFill>
                          <a:effectLst/>
                          <a:latin typeface="+mn-lt"/>
                        </a:rPr>
                        <a:t>OpenJDK</a:t>
                      </a:r>
                      <a:r>
                        <a:rPr lang="en-US" sz="1100" b="1" i="0" u="none" strike="noStrike" dirty="0" smtClean="0">
                          <a:solidFill>
                            <a:srgbClr val="00B050"/>
                          </a:solidFill>
                          <a:effectLst/>
                          <a:latin typeface="+mn-lt"/>
                        </a:rPr>
                        <a:t>,</a:t>
                      </a:r>
                      <a:r>
                        <a:rPr lang="en-US" sz="1100" b="1" i="0" u="none" strike="noStrike" baseline="0" dirty="0" smtClean="0">
                          <a:solidFill>
                            <a:srgbClr val="00B050"/>
                          </a:solidFill>
                          <a:effectLst/>
                          <a:latin typeface="+mn-lt"/>
                        </a:rPr>
                        <a:t> </a:t>
                      </a:r>
                      <a:r>
                        <a:rPr kumimoji="0" lang="en-US" altLang="en-US" sz="1100" b="1" i="0" u="none" strike="noStrike" cap="none" normalizeH="0" baseline="0" dirty="0" err="1" smtClean="0">
                          <a:ln>
                            <a:noFill/>
                          </a:ln>
                          <a:solidFill>
                            <a:srgbClr val="00B0F0"/>
                          </a:solidFill>
                          <a:effectLst/>
                          <a:latin typeface="+mn-lt"/>
                          <a:ea typeface="ＭＳ Ｐゴシック" panose="020B0600070205080204" pitchFamily="34" charset="-128"/>
                        </a:rPr>
                        <a:t>OpenJDK</a:t>
                      </a:r>
                      <a:r>
                        <a:rPr kumimoji="0" lang="en-US" altLang="en-US" sz="1100" b="1" i="0" u="none" strike="noStrike" cap="none" normalizeH="0" baseline="0" dirty="0" smtClean="0">
                          <a:ln>
                            <a:noFill/>
                          </a:ln>
                          <a:solidFill>
                            <a:srgbClr val="00B0F0"/>
                          </a:solidFill>
                          <a:effectLst/>
                          <a:latin typeface="+mn-lt"/>
                          <a:ea typeface="ＭＳ Ｐゴシック" panose="020B0600070205080204" pitchFamily="34" charset="-128"/>
                        </a:rPr>
                        <a:t> 9 JIT(3Q17)</a:t>
                      </a:r>
                      <a:endParaRPr lang="en-US" sz="1100" b="1" i="0" u="none" strike="noStrike" dirty="0">
                        <a:solidFill>
                          <a:srgbClr val="00B0F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Redis</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00B050"/>
                          </a:solidFill>
                          <a:effectLst/>
                          <a:latin typeface="+mn-lt"/>
                          <a:ea typeface="+mn-ea"/>
                          <a:cs typeface="+mn-cs"/>
                        </a:rPr>
                        <a:t>Apache </a:t>
                      </a:r>
                      <a:r>
                        <a:rPr lang="en-US" sz="1100" b="1" i="0" u="none" strike="noStrike" kern="1200" dirty="0" err="1" smtClean="0">
                          <a:solidFill>
                            <a:srgbClr val="00B050"/>
                          </a:solidFill>
                          <a:effectLst/>
                          <a:latin typeface="+mn-lt"/>
                          <a:ea typeface="+mn-ea"/>
                          <a:cs typeface="+mn-cs"/>
                        </a:rPr>
                        <a:t>ActiveMQ</a:t>
                      </a:r>
                      <a:endParaRPr lang="en-US" sz="1100" b="1" i="0" u="none" strike="noStrike" kern="1200" dirty="0" smtClean="0">
                        <a:solidFill>
                          <a:srgbClr val="00B050"/>
                        </a:solidFill>
                        <a:effectLst/>
                        <a:latin typeface="+mn-lt"/>
                        <a:ea typeface="+mn-ea"/>
                        <a:cs typeface="+mn-cs"/>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1054">
                <a:tc>
                  <a:txBody>
                    <a:bodyPr/>
                    <a:lstStyle/>
                    <a:p>
                      <a:pPr algn="ctr" rtl="0" fontAlgn="ctr"/>
                      <a:r>
                        <a:rPr lang="en-US" sz="1100" b="1" i="0" u="none" strike="noStrike" dirty="0" smtClean="0">
                          <a:solidFill>
                            <a:srgbClr val="00B050"/>
                          </a:solidFill>
                          <a:effectLst/>
                          <a:latin typeface="+mn-lt"/>
                        </a:rPr>
                        <a:t>GCCGO, </a:t>
                      </a:r>
                      <a:r>
                        <a:rPr kumimoji="0" lang="en-US" altLang="en-US" sz="1100" b="1" i="0" u="none" strike="noStrike" cap="none" normalizeH="0" baseline="0" dirty="0" err="1" smtClean="0">
                          <a:ln>
                            <a:noFill/>
                          </a:ln>
                          <a:solidFill>
                            <a:srgbClr val="00B050"/>
                          </a:solidFill>
                          <a:effectLst/>
                          <a:latin typeface="+mn-lt"/>
                          <a:ea typeface="ＭＳ Ｐゴシック" panose="020B0600070205080204" pitchFamily="34" charset="-128"/>
                        </a:rPr>
                        <a:t>Golang</a:t>
                      </a:r>
                      <a:r>
                        <a:rPr kumimoji="0" lang="en-US" altLang="en-US" sz="1100" b="1" i="0" u="none" strike="noStrike" cap="none" normalizeH="0" baseline="0" dirty="0" smtClean="0">
                          <a:ln>
                            <a:noFill/>
                          </a:ln>
                          <a:solidFill>
                            <a:srgbClr val="00B050"/>
                          </a:solidFill>
                          <a:effectLst/>
                          <a:latin typeface="+mn-lt"/>
                          <a:ea typeface="ＭＳ Ｐゴシック" panose="020B0600070205080204" pitchFamily="34" charset="-128"/>
                        </a:rPr>
                        <a:t> compiler</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smtClean="0">
                          <a:solidFill>
                            <a:srgbClr val="00B050"/>
                          </a:solidFill>
                          <a:effectLst/>
                          <a:latin typeface="+mn-lt"/>
                        </a:rPr>
                        <a:t>Apache </a:t>
                      </a:r>
                      <a:r>
                        <a:rPr lang="en-US" sz="1100" b="1" i="0" u="none" strike="noStrike" dirty="0" err="1" smtClean="0">
                          <a:solidFill>
                            <a:srgbClr val="00B050"/>
                          </a:solidFill>
                          <a:effectLst/>
                          <a:latin typeface="+mn-lt"/>
                        </a:rPr>
                        <a:t>CouchDB</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err="1" smtClean="0">
                          <a:solidFill>
                            <a:srgbClr val="7030A0"/>
                          </a:solidFill>
                          <a:effectLst/>
                          <a:latin typeface="+mn-lt"/>
                          <a:ea typeface="+mn-ea"/>
                          <a:cs typeface="+mn-cs"/>
                        </a:rPr>
                        <a:t>Splunk</a:t>
                      </a:r>
                      <a:endParaRPr lang="en-US" sz="1100" b="1" i="0" u="none" strike="noStrike" kern="1200" dirty="0" smtClean="0">
                        <a:solidFill>
                          <a:srgbClr val="00B050"/>
                        </a:solidFill>
                        <a:effectLst/>
                        <a:latin typeface="+mn-lt"/>
                        <a:ea typeface="+mn-ea"/>
                        <a:cs typeface="+mn-cs"/>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r>
              <a:tr h="325581">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dirty="0" err="1" smtClean="0">
                          <a:solidFill>
                            <a:srgbClr val="00B050"/>
                          </a:solidFill>
                          <a:effectLst/>
                          <a:latin typeface="+mn-lt"/>
                        </a:rPr>
                        <a:t>oCaml</a:t>
                      </a:r>
                      <a:r>
                        <a:rPr lang="en-US" sz="1100" b="1" i="0" u="none" strike="noStrike" dirty="0" smtClean="0">
                          <a:solidFill>
                            <a:srgbClr val="00B050"/>
                          </a:solidFill>
                          <a:effectLst/>
                          <a:latin typeface="+mn-lt"/>
                        </a:rPr>
                        <a:t>, </a:t>
                      </a:r>
                      <a:r>
                        <a:rPr kumimoji="0" lang="en-US" altLang="en-US" sz="1100" b="1" i="0" u="none" strike="noStrike" cap="none" normalizeH="0" baseline="0" dirty="0" err="1" smtClean="0">
                          <a:ln>
                            <a:noFill/>
                          </a:ln>
                          <a:solidFill>
                            <a:srgbClr val="00B050"/>
                          </a:solidFill>
                          <a:effectLst/>
                          <a:latin typeface="+mn-lt"/>
                          <a:ea typeface="ＭＳ Ｐゴシック" panose="020B0600070205080204" pitchFamily="34" charset="-128"/>
                        </a:rPr>
                        <a:t>oCaml</a:t>
                      </a:r>
                      <a:r>
                        <a:rPr kumimoji="0" lang="en-US" altLang="en-US" sz="1100" b="1" i="0" u="none" strike="noStrike" cap="none" normalizeH="0" baseline="0" dirty="0" smtClean="0">
                          <a:ln>
                            <a:noFill/>
                          </a:ln>
                          <a:solidFill>
                            <a:srgbClr val="00B050"/>
                          </a:solidFill>
                          <a:effectLst/>
                          <a:latin typeface="+mn-lt"/>
                          <a:ea typeface="ＭＳ Ｐゴシック" panose="020B0600070205080204" pitchFamily="34" charset="-128"/>
                        </a:rPr>
                        <a:t> native compiler</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smtClean="0">
                          <a:ln>
                            <a:noFill/>
                          </a:ln>
                          <a:solidFill>
                            <a:srgbClr val="00B050"/>
                          </a:solidFill>
                          <a:effectLst/>
                          <a:uLnTx/>
                          <a:uFillTx/>
                          <a:latin typeface="+mn-lt"/>
                        </a:rPr>
                        <a:t>Cloudant</a:t>
                      </a:r>
                      <a:r>
                        <a:rPr kumimoji="0" lang="en-US" sz="1100" b="1" i="0" u="none" strike="noStrike" kern="1200" cap="none" spc="0" normalizeH="0" baseline="0" noProof="0" dirty="0" smtClean="0">
                          <a:ln>
                            <a:noFill/>
                          </a:ln>
                          <a:solidFill>
                            <a:srgbClr val="00B050"/>
                          </a:solidFill>
                          <a:effectLst/>
                          <a:uLnTx/>
                          <a:uFillTx/>
                          <a:latin typeface="+mn-lt"/>
                        </a:rPr>
                        <a:t>^ (</a:t>
                      </a:r>
                      <a:r>
                        <a:rPr kumimoji="0" lang="en-US" sz="1100" b="1" i="0" u="none" strike="noStrike" kern="1200" cap="none" spc="0" normalizeH="0" baseline="0" noProof="0" dirty="0" err="1" smtClean="0">
                          <a:ln>
                            <a:noFill/>
                          </a:ln>
                          <a:solidFill>
                            <a:srgbClr val="00B050"/>
                          </a:solidFill>
                          <a:effectLst/>
                          <a:uLnTx/>
                          <a:uFillTx/>
                          <a:latin typeface="+mn-lt"/>
                        </a:rPr>
                        <a:t>CouchDB</a:t>
                      </a:r>
                      <a:r>
                        <a:rPr kumimoji="0" lang="en-US" sz="1100" b="1" i="0" u="none" strike="noStrike" kern="1200" cap="none" spc="0" normalizeH="0" baseline="0" noProof="0" dirty="0" smtClean="0">
                          <a:ln>
                            <a:noFill/>
                          </a:ln>
                          <a:solidFill>
                            <a:srgbClr val="00B050"/>
                          </a:solidFill>
                          <a:effectLst/>
                          <a:uLnTx/>
                          <a:uFillTx/>
                          <a:latin typeface="+mn-lt"/>
                        </a:rPr>
                        <a:t> based)</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7030A0"/>
                          </a:solidFill>
                          <a:effectLst/>
                          <a:latin typeface="+mn-lt"/>
                          <a:ea typeface="+mn-ea"/>
                          <a:cs typeface="+mn-cs"/>
                        </a:rPr>
                        <a:t>Graylog2</a:t>
                      </a:r>
                      <a:endParaRPr lang="en-US" sz="1100" b="1" i="0" u="none" strike="noStrike" kern="1200" dirty="0" smtClean="0">
                        <a:solidFill>
                          <a:srgbClr val="00B050"/>
                        </a:solidFill>
                        <a:effectLst/>
                        <a:latin typeface="+mn-lt"/>
                        <a:ea typeface="+mn-ea"/>
                        <a:cs typeface="+mn-cs"/>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r>
              <a:tr h="171054">
                <a:tc>
                  <a:txBody>
                    <a:bodyPr/>
                    <a:lstStyle/>
                    <a:p>
                      <a:pPr algn="ctr" rtl="0" fontAlgn="ctr"/>
                      <a:r>
                        <a:rPr lang="en-US" sz="1100" b="1" i="0" u="none" strike="noStrike" dirty="0" err="1" smtClean="0">
                          <a:solidFill>
                            <a:srgbClr val="00B050"/>
                          </a:solidFill>
                          <a:effectLst/>
                          <a:latin typeface="+mn-lt"/>
                        </a:rPr>
                        <a:t>Erlang</a:t>
                      </a:r>
                      <a:endParaRPr lang="en-US" sz="1100" b="1" i="0" u="none" strike="noStrike" dirty="0">
                        <a:solidFill>
                          <a:srgbClr val="0070C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smtClean="0">
                          <a:solidFill>
                            <a:srgbClr val="00B050"/>
                          </a:solidFill>
                          <a:effectLst/>
                          <a:latin typeface="+mn-lt"/>
                        </a:rPr>
                        <a:t>Apache Geode</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kern="1200" dirty="0" smtClean="0">
                          <a:solidFill>
                            <a:srgbClr val="7030A0"/>
                          </a:solidFill>
                          <a:effectLst/>
                          <a:latin typeface="+mn-lt"/>
                          <a:ea typeface="+mn-ea"/>
                          <a:cs typeface="+mn-cs"/>
                        </a:rPr>
                        <a:t>Apache Apex(Data Torrent)*</a:t>
                      </a:r>
                      <a:endParaRPr lang="en-US" sz="1100" b="1" i="0" u="none" strike="noStrike" kern="1200" dirty="0">
                        <a:solidFill>
                          <a:srgbClr val="7030A0"/>
                        </a:solidFill>
                        <a:effectLst/>
                        <a:latin typeface="+mn-lt"/>
                        <a:ea typeface="+mn-ea"/>
                        <a:cs typeface="+mn-cs"/>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9606">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altLang="en-US" sz="1100" b="1" i="0" u="none" strike="noStrike" cap="none" normalizeH="0" baseline="0" dirty="0" smtClean="0">
                          <a:ln>
                            <a:noFill/>
                          </a:ln>
                          <a:solidFill>
                            <a:srgbClr val="00B050"/>
                          </a:solidFill>
                          <a:effectLst/>
                          <a:latin typeface="+mn-lt"/>
                          <a:ea typeface="ＭＳ Ｐゴシック" panose="020B0600070205080204" pitchFamily="34" charset="-128"/>
                        </a:rPr>
                        <a:t>PHP/Zend</a:t>
                      </a:r>
                      <a:endParaRPr lang="en-US" sz="1100" b="1" i="0" u="none" strike="noStrike" dirty="0">
                        <a:solidFill>
                          <a:srgbClr val="7F1C7D"/>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pPr>
                      <a:r>
                        <a:rPr kumimoji="0" lang="en-US" altLang="en-US" sz="1100" b="1" i="0" u="none" strike="noStrike" cap="none" normalizeH="0" baseline="0" dirty="0" err="1" smtClean="0">
                          <a:ln>
                            <a:noFill/>
                          </a:ln>
                          <a:solidFill>
                            <a:srgbClr val="00B050"/>
                          </a:solidFill>
                          <a:effectLst/>
                          <a:latin typeface="+mn-lt"/>
                          <a:ea typeface="ＭＳ Ｐゴシック" panose="020B0600070205080204" pitchFamily="34" charset="-128"/>
                        </a:rPr>
                        <a:t>CouchBase</a:t>
                      </a:r>
                      <a:endParaRPr kumimoji="0" lang="en-US" altLang="en-US" sz="1100" b="1" i="0" u="none" strike="noStrike" cap="none" normalizeH="0" baseline="0" dirty="0" smtClean="0">
                        <a:ln>
                          <a:noFill/>
                        </a:ln>
                        <a:solidFill>
                          <a:srgbClr val="00B050"/>
                        </a:solidFill>
                        <a:effectLst/>
                        <a:latin typeface="+mn-lt"/>
                        <a:ea typeface="ＭＳ Ｐゴシック" panose="020B0600070205080204" pitchFamily="34" charset="-128"/>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7030A0"/>
                          </a:solidFill>
                          <a:effectLst/>
                          <a:latin typeface="+mn-lt"/>
                        </a:rPr>
                        <a:t>Apache </a:t>
                      </a:r>
                      <a:r>
                        <a:rPr lang="en-US" sz="1100" b="1" i="0" u="none" strike="noStrike" dirty="0" err="1" smtClean="0">
                          <a:solidFill>
                            <a:srgbClr val="7030A0"/>
                          </a:solidFill>
                          <a:effectLst/>
                          <a:latin typeface="+mn-lt"/>
                        </a:rPr>
                        <a:t>NiFi</a:t>
                      </a:r>
                      <a:r>
                        <a:rPr lang="en-US" sz="1100" b="1" i="0" u="none" strike="noStrike" dirty="0" smtClean="0">
                          <a:solidFill>
                            <a:srgbClr val="7030A0"/>
                          </a:solidFill>
                          <a:effectLst/>
                          <a:latin typeface="+mn-lt"/>
                        </a:rPr>
                        <a:t>*</a:t>
                      </a:r>
                      <a:endParaRPr lang="en-US" sz="1100" b="1" i="0" u="none" strike="noStrike" dirty="0">
                        <a:solidFill>
                          <a:srgbClr val="7030A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88158">
                <a:tc>
                  <a:txBody>
                    <a:bodyPr/>
                    <a:lstStyle/>
                    <a:p>
                      <a:pPr algn="ctr" rtl="0" fontAlgn="ctr"/>
                      <a:r>
                        <a:rPr kumimoji="0" lang="en-US" sz="1100" b="1" i="0" u="none" strike="noStrike" cap="none" normalizeH="0" baseline="0" dirty="0" smtClean="0">
                          <a:ln>
                            <a:noFill/>
                          </a:ln>
                          <a:solidFill>
                            <a:srgbClr val="00B050"/>
                          </a:solidFill>
                          <a:effectLst/>
                          <a:latin typeface="+mn-lt"/>
                          <a:ea typeface="ＭＳ Ｐゴシック" panose="020B0600070205080204" pitchFamily="34" charset="-128"/>
                        </a:rPr>
                        <a:t>R</a:t>
                      </a:r>
                      <a:endParaRPr lang="en-US" sz="1100" b="1" i="0" u="none" strike="noStrike" dirty="0">
                        <a:solidFill>
                          <a:srgbClr val="7F1C7D"/>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lvl="0" indent="0" algn="ctr" defTabSz="914400" rtl="0" eaLnBrk="1" fontAlgn="base" latinLnBrk="0" hangingPunct="1">
                        <a:lnSpc>
                          <a:spcPct val="100000"/>
                        </a:lnSpc>
                        <a:spcBef>
                          <a:spcPct val="0"/>
                        </a:spcBef>
                        <a:spcAft>
                          <a:spcPts val="600"/>
                        </a:spcAft>
                        <a:buClrTx/>
                        <a:buSzTx/>
                        <a:buFontTx/>
                        <a:buNone/>
                        <a:tabLst/>
                        <a:defRPr/>
                      </a:pPr>
                      <a:r>
                        <a:rPr lang="en-US" sz="1100" b="1" i="0" u="none" strike="noStrike" kern="1200" dirty="0" err="1" smtClean="0">
                          <a:solidFill>
                            <a:srgbClr val="00B0F0"/>
                          </a:solidFill>
                          <a:effectLst/>
                          <a:latin typeface="+mn-lt"/>
                          <a:ea typeface="+mn-ea"/>
                          <a:cs typeface="+mn-cs"/>
                        </a:rPr>
                        <a:t>ScyllaDB</a:t>
                      </a:r>
                      <a:r>
                        <a:rPr lang="en-US" sz="1100" b="1" i="0" u="none" strike="noStrike" kern="1200" dirty="0" smtClean="0">
                          <a:solidFill>
                            <a:srgbClr val="00B0F0"/>
                          </a:solidFill>
                          <a:effectLst/>
                          <a:latin typeface="+mn-lt"/>
                          <a:ea typeface="+mn-ea"/>
                          <a:cs typeface="+mn-cs"/>
                        </a:rPr>
                        <a:t>(4Q)</a:t>
                      </a:r>
                      <a:endParaRPr kumimoji="0" lang="en-US" altLang="en-US" sz="1100" b="1" i="0" u="none" strike="noStrike" kern="1200" cap="none" spc="0" normalizeH="0" baseline="0" noProof="0" dirty="0" smtClean="0">
                        <a:ln>
                          <a:noFill/>
                        </a:ln>
                        <a:solidFill>
                          <a:srgbClr val="00B0F0"/>
                        </a:solidFill>
                        <a:effectLst/>
                        <a:uLnTx/>
                        <a:uFillTx/>
                        <a:latin typeface="+mn-lt"/>
                        <a:ea typeface="ＭＳ Ｐゴシック" panose="020B0600070205080204" pitchFamily="34" charset="-128"/>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smtClean="0">
                          <a:solidFill>
                            <a:srgbClr val="7030A0"/>
                          </a:solidFill>
                          <a:effectLst/>
                          <a:latin typeface="+mn-lt"/>
                        </a:rPr>
                        <a:t>IronMQ</a:t>
                      </a:r>
                      <a:r>
                        <a:rPr lang="en-US" sz="1100" b="1" i="0" u="none" strike="noStrike" dirty="0" smtClean="0">
                          <a:solidFill>
                            <a:srgbClr val="7030A0"/>
                          </a:solidFill>
                          <a:effectLst/>
                          <a:latin typeface="+mn-lt"/>
                        </a:rPr>
                        <a:t>*</a:t>
                      </a:r>
                      <a:endParaRPr lang="en-US" sz="1100" b="1" i="0" u="none" strike="noStrike" dirty="0">
                        <a:solidFill>
                          <a:srgbClr val="7030A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9606">
                <a:tc>
                  <a:txBody>
                    <a:bodyPr/>
                    <a:lstStyle/>
                    <a:p>
                      <a:pPr algn="ctr" rtl="0" fontAlgn="ctr"/>
                      <a:r>
                        <a:rPr kumimoji="0" lang="en-US" altLang="en-US" sz="1100" b="1" i="0" u="none" strike="noStrike" cap="none" normalizeH="0" baseline="0" dirty="0" err="1" smtClean="0">
                          <a:ln>
                            <a:noFill/>
                          </a:ln>
                          <a:solidFill>
                            <a:srgbClr val="00B050"/>
                          </a:solidFill>
                          <a:effectLst/>
                          <a:latin typeface="+mn-lt"/>
                          <a:ea typeface="ＭＳ Ｐゴシック" panose="020B0600070205080204" pitchFamily="34" charset="-128"/>
                        </a:rPr>
                        <a:t>Clojure</a:t>
                      </a:r>
                      <a:endParaRPr lang="en-US" sz="1100" b="1" i="0" u="none" strike="noStrike" dirty="0">
                        <a:solidFill>
                          <a:srgbClr val="7F1C7D"/>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a:r>
                        <a:rPr kumimoji="0" lang="en-US" sz="1100" b="1" i="0" u="none" strike="noStrike" kern="1200" cap="none" spc="0" normalizeH="0" baseline="0" noProof="0" dirty="0" err="1" smtClean="0">
                          <a:ln>
                            <a:noFill/>
                          </a:ln>
                          <a:solidFill>
                            <a:srgbClr val="7030A0"/>
                          </a:solidFill>
                          <a:effectLst/>
                          <a:uLnTx/>
                          <a:uFillTx/>
                          <a:latin typeface="+mn-lt"/>
                          <a:ea typeface="ＭＳ Ｐゴシック" panose="020B0600070205080204" pitchFamily="34" charset="-128"/>
                        </a:rPr>
                        <a:t>OrientDB</a:t>
                      </a:r>
                      <a:endParaRPr lang="en-US" sz="1100" dirty="0">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7030A0"/>
                          </a:solidFill>
                          <a:effectLst/>
                          <a:latin typeface="+mn-lt"/>
                          <a:ea typeface="+mn-ea"/>
                          <a:cs typeface="+mn-cs"/>
                        </a:rPr>
                        <a:t>Apache Camel*</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extLst>
                  <a:ext uri="{0D108BD9-81ED-4DB2-BD59-A6C34878D82A}"/>
                </a:extLst>
              </a:tr>
              <a:tr h="165561">
                <a:tc>
                  <a:txBody>
                    <a:bodyPr/>
                    <a:lstStyle/>
                    <a:p>
                      <a:pPr algn="ctr" rtl="0" fontAlgn="ctr"/>
                      <a:r>
                        <a:rPr kumimoji="0" lang="en-US" sz="1100" b="1" i="0" u="none" strike="noStrike" cap="none" normalizeH="0" baseline="0" dirty="0" smtClean="0">
                          <a:ln>
                            <a:noFill/>
                          </a:ln>
                          <a:solidFill>
                            <a:srgbClr val="00B050"/>
                          </a:solidFill>
                          <a:effectLst/>
                          <a:latin typeface="+mn-lt"/>
                          <a:ea typeface="ＭＳ Ｐゴシック" panose="020B0600070205080204" pitchFamily="34" charset="-128"/>
                        </a:rPr>
                        <a:t>Scala</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1" i="0" u="none" strike="noStrike" kern="1200" cap="none" spc="0" normalizeH="0" baseline="0" noProof="0" dirty="0" err="1" smtClean="0">
                          <a:ln>
                            <a:noFill/>
                          </a:ln>
                          <a:solidFill>
                            <a:srgbClr val="7030A0"/>
                          </a:solidFill>
                          <a:effectLst/>
                          <a:uLnTx/>
                          <a:uFillTx/>
                          <a:latin typeface="+mn-lt"/>
                          <a:ea typeface="ＭＳ Ｐゴシック" panose="020B0600070205080204" pitchFamily="34" charset="-128"/>
                        </a:rPr>
                        <a:t>Hazelcast</a:t>
                      </a:r>
                      <a:r>
                        <a:rPr lang="en-US" sz="1100" b="1" i="0" u="none" strike="noStrike" kern="1200" dirty="0" smtClean="0">
                          <a:solidFill>
                            <a:srgbClr val="7030A0"/>
                          </a:solidFill>
                          <a:effectLst/>
                          <a:latin typeface="+mn-lt"/>
                          <a:ea typeface="+mn-ea"/>
                          <a:cs typeface="+mn-cs"/>
                        </a:rPr>
                        <a:t>*</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dirty="0" smtClean="0">
                          <a:solidFill>
                            <a:srgbClr val="FFFFFF"/>
                          </a:solidFill>
                          <a:effectLst/>
                          <a:latin typeface="+mj-lt"/>
                        </a:rPr>
                        <a:t>Graph DBs</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rgbClr val="EA7C1E"/>
                    </a:solidFill>
                  </a:tcPr>
                </a:tc>
                <a:extLst>
                  <a:ext uri="{0D108BD9-81ED-4DB2-BD59-A6C34878D82A}"/>
                </a:extLst>
              </a:tr>
              <a:tr h="171054">
                <a:tc>
                  <a:txBody>
                    <a:bodyPr/>
                    <a:lstStyle/>
                    <a:p>
                      <a:pPr algn="ctr" rtl="0" fontAlgn="ctr"/>
                      <a:r>
                        <a:rPr lang="en-US" sz="1100" b="1" i="0" u="none" strike="noStrike" dirty="0" smtClean="0">
                          <a:solidFill>
                            <a:srgbClr val="00B050"/>
                          </a:solidFill>
                          <a:effectLst/>
                          <a:latin typeface="+mn-lt"/>
                        </a:rPr>
                        <a:t>Swift (Apple) </a:t>
                      </a:r>
                      <a:endParaRPr lang="en-US" sz="1100" b="1" i="0" u="none" strike="noStrike" dirty="0" smtClean="0">
                        <a:solidFill>
                          <a:srgbClr val="00B0F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err="1" smtClean="0">
                          <a:solidFill>
                            <a:srgbClr val="7030A0"/>
                          </a:solidFill>
                          <a:effectLst/>
                          <a:latin typeface="+mn-lt"/>
                          <a:ea typeface="+mn-ea"/>
                          <a:cs typeface="+mn-cs"/>
                        </a:rPr>
                        <a:t>MemSQL</a:t>
                      </a:r>
                      <a:r>
                        <a:rPr lang="en-US" sz="1100" b="1" i="0" u="none" strike="noStrike" kern="1200" dirty="0" smtClean="0">
                          <a:solidFill>
                            <a:srgbClr val="7030A0"/>
                          </a:solidFill>
                          <a:effectLst/>
                          <a:latin typeface="+mn-lt"/>
                          <a:ea typeface="+mn-ea"/>
                          <a:cs typeface="+mn-cs"/>
                        </a:rPr>
                        <a:t>*</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dirty="0" smtClean="0">
                          <a:solidFill>
                            <a:srgbClr val="00B050"/>
                          </a:solidFill>
                          <a:effectLst/>
                          <a:latin typeface="+mn-lt"/>
                        </a:rPr>
                        <a:t>Spark </a:t>
                      </a:r>
                      <a:r>
                        <a:rPr lang="en-US" sz="1100" b="1" i="0" u="none" strike="noStrike" dirty="0" err="1" smtClean="0">
                          <a:solidFill>
                            <a:srgbClr val="00B050"/>
                          </a:solidFill>
                          <a:effectLst/>
                          <a:latin typeface="+mn-lt"/>
                        </a:rPr>
                        <a:t>GraphX</a:t>
                      </a:r>
                      <a:endParaRPr lang="en-US" sz="1100" b="1" i="0" u="none" strike="noStrike" dirty="0" smtClean="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bg1"/>
                    </a:solidFill>
                  </a:tcPr>
                </a:tc>
                <a:extLst>
                  <a:ext uri="{0D108BD9-81ED-4DB2-BD59-A6C34878D82A}"/>
                </a:extLst>
              </a:tr>
              <a:tr h="165561">
                <a:tc>
                  <a:txBody>
                    <a:bodyPr/>
                    <a:lstStyle/>
                    <a:p>
                      <a:pPr algn="ctr" rtl="0" fontAlgn="ctr"/>
                      <a:r>
                        <a:rPr lang="en-US" sz="1100" b="1" i="0" u="none" strike="noStrike" dirty="0" smtClean="0">
                          <a:solidFill>
                            <a:srgbClr val="00B050"/>
                          </a:solidFill>
                          <a:effectLst/>
                          <a:latin typeface="+mn-lt"/>
                        </a:rPr>
                        <a:t>BIRT (Eclipse plug-in) </a:t>
                      </a:r>
                      <a:endParaRPr lang="en-US" sz="1100" b="1" i="0" u="none" strike="noStrike" dirty="0">
                        <a:solidFill>
                          <a:srgbClr val="00B05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smtClean="0">
                          <a:solidFill>
                            <a:srgbClr val="7030A0"/>
                          </a:solidFill>
                          <a:effectLst/>
                          <a:latin typeface="+mn-lt"/>
                        </a:rPr>
                        <a:t>Aerospike*</a:t>
                      </a:r>
                      <a:endParaRPr lang="en-US" sz="1100" b="1" i="0" u="none" strike="noStrike" dirty="0">
                        <a:solidFill>
                          <a:srgbClr val="7030A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dirty="0" smtClean="0">
                          <a:solidFill>
                            <a:srgbClr val="00B050"/>
                          </a:solidFill>
                          <a:effectLst/>
                          <a:latin typeface="+mn-lt"/>
                        </a:rPr>
                        <a:t>Neo4j </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9606">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dirty="0" smtClean="0">
                          <a:solidFill>
                            <a:srgbClr val="00B050"/>
                          </a:solidFill>
                          <a:effectLst/>
                          <a:latin typeface="+mn-lt"/>
                        </a:rPr>
                        <a:t>Mono(C#...)</a:t>
                      </a:r>
                      <a:r>
                        <a:rPr lang="en-US" sz="1100" b="1" i="0" u="none" strike="noStrike" baseline="0" dirty="0" smtClean="0">
                          <a:solidFill>
                            <a:srgbClr val="00B050"/>
                          </a:solidFill>
                          <a:effectLst/>
                          <a:latin typeface="+mn-lt"/>
                        </a:rPr>
                        <a:t> </a:t>
                      </a:r>
                      <a:r>
                        <a:rPr lang="en-US" sz="1100" b="1" i="0" u="none" strike="noStrike" dirty="0" smtClean="0">
                          <a:solidFill>
                            <a:srgbClr val="00B050"/>
                          </a:solidFill>
                          <a:effectLst/>
                          <a:latin typeface="+mn-lt"/>
                        </a:rPr>
                        <a:t>[open source for .NET] </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smtClean="0">
                          <a:solidFill>
                            <a:srgbClr val="7030A0"/>
                          </a:solidFill>
                          <a:effectLst/>
                          <a:latin typeface="+mn-lt"/>
                        </a:rPr>
                        <a:t>Druid*</a:t>
                      </a:r>
                      <a:endParaRPr lang="en-US" sz="1100" b="1" i="0" u="none" strike="noStrike" dirty="0">
                        <a:solidFill>
                          <a:srgbClr val="7030A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7F1C7D"/>
                          </a:solidFill>
                          <a:effectLst/>
                          <a:latin typeface="+mn-lt"/>
                          <a:ea typeface="+mn-ea"/>
                          <a:cs typeface="+mn-cs"/>
                        </a:rPr>
                        <a:t>Pegasus*</a:t>
                      </a:r>
                      <a:endParaRPr lang="en-US" sz="1100" b="1" i="0" u="none" strike="noStrike" kern="1200" dirty="0" smtClean="0">
                        <a:solidFill>
                          <a:srgbClr val="00B050"/>
                        </a:solidFill>
                        <a:effectLst/>
                        <a:latin typeface="+mn-lt"/>
                        <a:ea typeface="+mn-ea"/>
                        <a:cs typeface="+mn-cs"/>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9606">
                <a:tc>
                  <a:txBody>
                    <a:bodyPr/>
                    <a:lstStyle/>
                    <a:p>
                      <a:pPr algn="ctr"/>
                      <a:r>
                        <a:rPr lang="en-US" sz="1100" b="1" i="0" u="none" strike="noStrike" kern="1200" dirty="0" smtClean="0">
                          <a:solidFill>
                            <a:srgbClr val="00B050"/>
                          </a:solidFill>
                          <a:effectLst/>
                          <a:latin typeface="+mn-lt"/>
                          <a:ea typeface="+mn-ea"/>
                          <a:cs typeface="+mn-cs"/>
                        </a:rPr>
                        <a:t>GOLD(alternate</a:t>
                      </a:r>
                      <a:r>
                        <a:rPr lang="en-US" sz="1100" b="1" i="0" u="none" strike="noStrike" kern="1200" baseline="0" dirty="0" smtClean="0">
                          <a:solidFill>
                            <a:srgbClr val="00B050"/>
                          </a:solidFill>
                          <a:effectLst/>
                          <a:latin typeface="+mn-lt"/>
                          <a:ea typeface="+mn-ea"/>
                          <a:cs typeface="+mn-cs"/>
                        </a:rPr>
                        <a:t> Linux linker)</a:t>
                      </a:r>
                      <a:endParaRPr lang="en-US" sz="1100" dirty="0">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7030A0"/>
                          </a:solidFill>
                          <a:effectLst/>
                          <a:latin typeface="+mn-lt"/>
                        </a:rPr>
                        <a:t>Apache </a:t>
                      </a:r>
                      <a:r>
                        <a:rPr lang="en-US" sz="1100" b="1" i="0" u="none" strike="noStrike" dirty="0" smtClean="0">
                          <a:solidFill>
                            <a:srgbClr val="7030A0"/>
                          </a:solidFill>
                          <a:effectLst/>
                          <a:latin typeface="+mn-lt"/>
                        </a:rPr>
                        <a:t>Ignite*</a:t>
                      </a:r>
                      <a:endParaRPr lang="en-US" sz="1100" b="1" i="0" u="none" strike="noStrike" dirty="0">
                        <a:solidFill>
                          <a:srgbClr val="7030A0"/>
                        </a:solidFill>
                        <a:effectLst/>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7F1C7D"/>
                          </a:solidFill>
                          <a:effectLst/>
                          <a:latin typeface="+mn-lt"/>
                          <a:ea typeface="+mn-ea"/>
                          <a:cs typeface="+mn-cs"/>
                        </a:rPr>
                        <a:t>Titan*</a:t>
                      </a: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325581">
                <a:tc>
                  <a:txBody>
                    <a:bodyPr/>
                    <a:lstStyle/>
                    <a:p>
                      <a:pPr algn="ctr"/>
                      <a:r>
                        <a:rPr lang="en-US" sz="1100" b="1" i="0" u="none" strike="noStrike" kern="1200" dirty="0" smtClean="0">
                          <a:solidFill>
                            <a:srgbClr val="00B050"/>
                          </a:solidFill>
                          <a:effectLst/>
                          <a:latin typeface="+mn-lt"/>
                          <a:ea typeface="+mn-ea"/>
                          <a:cs typeface="+mn-cs"/>
                        </a:rPr>
                        <a:t>ATLAS</a:t>
                      </a:r>
                      <a:r>
                        <a:rPr lang="en-US" sz="1100" b="1" i="0" u="none" strike="noStrike" kern="1200" baseline="0" dirty="0" smtClean="0">
                          <a:solidFill>
                            <a:srgbClr val="00B050"/>
                          </a:solidFill>
                          <a:effectLst/>
                          <a:latin typeface="+mn-lt"/>
                          <a:ea typeface="+mn-ea"/>
                          <a:cs typeface="+mn-cs"/>
                        </a:rPr>
                        <a:t> BLAS(z13 SIMD Vector Extension)</a:t>
                      </a:r>
                      <a:endParaRPr lang="en-US" sz="1100" dirty="0">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a:endParaRPr lang="en-US" sz="1100" dirty="0">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endParaRPr lang="en-US" sz="1100" b="1" i="0" u="none" strike="noStrike" kern="1200" dirty="0" smtClean="0">
                        <a:solidFill>
                          <a:srgbClr val="7F1C7D"/>
                        </a:solidFill>
                        <a:effectLst/>
                        <a:latin typeface="+mn-lt"/>
                        <a:ea typeface="+mn-ea"/>
                        <a:cs typeface="+mn-cs"/>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r>
              <a:tr h="179606">
                <a:tc>
                  <a:txBody>
                    <a:bodyPr/>
                    <a:lstStyle/>
                    <a:p>
                      <a:pPr algn="ctr"/>
                      <a:r>
                        <a:rPr lang="en-US" sz="1100" b="1" kern="0" dirty="0" err="1" smtClean="0">
                          <a:solidFill>
                            <a:srgbClr val="00B0F0"/>
                          </a:solidFill>
                          <a:latin typeface="+mn-lt"/>
                          <a:ea typeface="ＭＳ Ｐゴシック" pitchFamily="34" charset="-128"/>
                          <a:cs typeface="+mn-cs"/>
                        </a:rPr>
                        <a:t>LuaJIT</a:t>
                      </a:r>
                      <a:r>
                        <a:rPr lang="en-US" sz="1100" b="1" kern="0" dirty="0" smtClean="0">
                          <a:solidFill>
                            <a:srgbClr val="00B0F0"/>
                          </a:solidFill>
                          <a:latin typeface="+mn-lt"/>
                          <a:ea typeface="ＭＳ Ｐゴシック" pitchFamily="34" charset="-128"/>
                          <a:cs typeface="+mn-cs"/>
                        </a:rPr>
                        <a:t> (1Q17)</a:t>
                      </a:r>
                      <a:endParaRPr lang="en-US" sz="1100" dirty="0">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a:endParaRPr lang="en-US" sz="1100" dirty="0">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endParaRPr lang="en-US" sz="1100" b="1" i="0" u="none" strike="noStrike" kern="1200" dirty="0" smtClean="0">
                        <a:solidFill>
                          <a:srgbClr val="7F1C7D"/>
                        </a:solidFill>
                        <a:effectLst/>
                        <a:latin typeface="+mn-lt"/>
                        <a:ea typeface="+mn-ea"/>
                        <a:cs typeface="+mn-cs"/>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r>
              <a:tr h="179606">
                <a:tc>
                  <a:txBody>
                    <a:bodyPr/>
                    <a:lstStyle/>
                    <a:p>
                      <a:pPr algn="ctr"/>
                      <a:r>
                        <a:rPr lang="en-US" sz="1100" b="1" i="0" u="none" strike="noStrike" kern="1200" dirty="0" smtClean="0">
                          <a:solidFill>
                            <a:srgbClr val="7030A0"/>
                          </a:solidFill>
                          <a:effectLst/>
                          <a:latin typeface="+mn-lt"/>
                          <a:ea typeface="+mn-ea"/>
                          <a:cs typeface="+mn-cs"/>
                        </a:rPr>
                        <a:t>Rust</a:t>
                      </a:r>
                      <a:endParaRPr lang="en-US" sz="1100" dirty="0">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algn="ctr"/>
                      <a:endParaRPr lang="en-US" sz="1100" dirty="0">
                        <a:latin typeface="+mn-lt"/>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endParaRPr lang="en-US" sz="1100" b="1" i="0" u="none" strike="noStrike" kern="1200" dirty="0" smtClean="0">
                        <a:solidFill>
                          <a:srgbClr val="7F1C7D"/>
                        </a:solidFill>
                        <a:effectLst/>
                        <a:latin typeface="+mn-lt"/>
                        <a:ea typeface="+mn-ea"/>
                        <a:cs typeface="+mn-cs"/>
                      </a:endParaRPr>
                    </a:p>
                  </a:txBody>
                  <a:tcPr marL="5540" marR="5540" marT="5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r>
            </a:tbl>
          </a:graphicData>
        </a:graphic>
      </p:graphicFrame>
      <p:sp>
        <p:nvSpPr>
          <p:cNvPr id="11" name="Title 1"/>
          <p:cNvSpPr txBox="1">
            <a:spLocks/>
          </p:cNvSpPr>
          <p:nvPr/>
        </p:nvSpPr>
        <p:spPr bwMode="auto">
          <a:xfrm>
            <a:off x="6173390" y="124970"/>
            <a:ext cx="1827610" cy="420830"/>
          </a:xfrm>
          <a:prstGeom prst="rect">
            <a:avLst/>
          </a:prstGeom>
          <a:noFill/>
          <a:ln w="9525">
            <a:solidFill>
              <a:srgbClr val="000000"/>
            </a:solidFill>
            <a:miter lim="800000"/>
            <a:headEnd/>
            <a:tailEnd/>
          </a:ln>
          <a:extLst/>
        </p:spPr>
        <p:txBody>
          <a:bodyPr lIns="68572" tIns="34286" rIns="68572" bIns="34286"/>
          <a:lstStyle>
            <a:lvl1pPr algn="l" rtl="0" eaLnBrk="0" fontAlgn="base" hangingPunct="0">
              <a:spcBef>
                <a:spcPct val="0"/>
              </a:spcBef>
              <a:spcAft>
                <a:spcPct val="0"/>
              </a:spcAft>
              <a:defRPr sz="2200">
                <a:solidFill>
                  <a:schemeClr val="accent1"/>
                </a:solidFill>
                <a:latin typeface="+mj-lt"/>
                <a:ea typeface="MS PGothic" panose="020B0600070205080204" pitchFamily="34" charset="-128"/>
                <a:cs typeface="+mj-cs"/>
              </a:defRPr>
            </a:lvl1pPr>
            <a:lvl2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2pPr>
            <a:lvl3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3pPr>
            <a:lvl4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4pPr>
            <a:lvl5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5pPr>
            <a:lvl6pPr marL="457200" algn="l" rtl="0" fontAlgn="base">
              <a:spcBef>
                <a:spcPct val="0"/>
              </a:spcBef>
              <a:spcAft>
                <a:spcPct val="0"/>
              </a:spcAft>
              <a:defRPr sz="2200">
                <a:solidFill>
                  <a:schemeClr val="accent1"/>
                </a:solidFill>
                <a:latin typeface="Arial" charset="0"/>
                <a:ea typeface="ＭＳ Ｐゴシック" charset="0"/>
                <a:cs typeface="Arial" charset="0"/>
              </a:defRPr>
            </a:lvl6pPr>
            <a:lvl7pPr marL="914400" algn="l" rtl="0" fontAlgn="base">
              <a:spcBef>
                <a:spcPct val="0"/>
              </a:spcBef>
              <a:spcAft>
                <a:spcPct val="0"/>
              </a:spcAft>
              <a:defRPr sz="2200">
                <a:solidFill>
                  <a:schemeClr val="accent1"/>
                </a:solidFill>
                <a:latin typeface="Arial" charset="0"/>
                <a:ea typeface="ＭＳ Ｐゴシック" charset="0"/>
                <a:cs typeface="Arial" charset="0"/>
              </a:defRPr>
            </a:lvl7pPr>
            <a:lvl8pPr marL="1371600" algn="l" rtl="0" fontAlgn="base">
              <a:spcBef>
                <a:spcPct val="0"/>
              </a:spcBef>
              <a:spcAft>
                <a:spcPct val="0"/>
              </a:spcAft>
              <a:defRPr sz="2200">
                <a:solidFill>
                  <a:schemeClr val="accent1"/>
                </a:solidFill>
                <a:latin typeface="Arial" charset="0"/>
                <a:ea typeface="ＭＳ Ｐゴシック" charset="0"/>
                <a:cs typeface="Arial" charset="0"/>
              </a:defRPr>
            </a:lvl8pPr>
            <a:lvl9pPr marL="1828800" algn="l" rtl="0" fontAlgn="base">
              <a:spcBef>
                <a:spcPct val="0"/>
              </a:spcBef>
              <a:spcAft>
                <a:spcPct val="0"/>
              </a:spcAft>
              <a:defRPr sz="2200">
                <a:solidFill>
                  <a:schemeClr val="accent1"/>
                </a:solidFill>
                <a:latin typeface="Arial" charset="0"/>
                <a:ea typeface="ＭＳ Ｐゴシック" charset="0"/>
                <a:cs typeface="Arial" charset="0"/>
              </a:defRPr>
            </a:lvl9pPr>
          </a:lstStyle>
          <a:p>
            <a:pPr defTabSz="342900">
              <a:defRPr/>
            </a:pPr>
            <a:r>
              <a:rPr lang="en-US" sz="750" kern="0" dirty="0">
                <a:solidFill>
                  <a:srgbClr val="00B050"/>
                </a:solidFill>
                <a:ea typeface="ＭＳ Ｐゴシック" pitchFamily="34" charset="-128"/>
              </a:rPr>
              <a:t>Ported - verified</a:t>
            </a:r>
          </a:p>
          <a:p>
            <a:pPr defTabSz="342900">
              <a:defRPr/>
            </a:pPr>
            <a:r>
              <a:rPr lang="en-US" sz="750" kern="0" dirty="0">
                <a:solidFill>
                  <a:srgbClr val="00B0F0"/>
                </a:solidFill>
                <a:ea typeface="ＭＳ Ｐゴシック" pitchFamily="34" charset="-128"/>
              </a:rPr>
              <a:t>Work in progress (target quarter/half) </a:t>
            </a:r>
          </a:p>
          <a:p>
            <a:pPr defTabSz="342900">
              <a:defRPr/>
            </a:pPr>
            <a:r>
              <a:rPr lang="en-US" sz="750" kern="0" dirty="0">
                <a:solidFill>
                  <a:srgbClr val="7030A0"/>
                </a:solidFill>
                <a:ea typeface="ＭＳ Ｐゴシック" pitchFamily="34" charset="-128"/>
              </a:rPr>
              <a:t>Work under Evaluation/not started</a:t>
            </a:r>
          </a:p>
        </p:txBody>
      </p:sp>
      <p:sp>
        <p:nvSpPr>
          <p:cNvPr id="10" name="Title 10"/>
          <p:cNvSpPr>
            <a:spLocks/>
          </p:cNvSpPr>
          <p:nvPr/>
        </p:nvSpPr>
        <p:spPr bwMode="auto">
          <a:xfrm>
            <a:off x="2026444" y="258366"/>
            <a:ext cx="4754166" cy="3690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1" hangingPunct="1"/>
            <a:r>
              <a:rPr lang="en-US" altLang="en-US" sz="1500" b="0" dirty="0">
                <a:solidFill>
                  <a:srgbClr val="EA7C1E"/>
                </a:solidFill>
                <a:latin typeface="Lubalin for IBM Demi" charset="0"/>
                <a:ea typeface="ヒラギノ角ゴ Pro W3" charset="-128"/>
              </a:rPr>
              <a:t>Open Source &amp; ISV Linux SW Capability</a:t>
            </a:r>
            <a:endParaRPr lang="en-US" sz="1500" b="0" dirty="0">
              <a:solidFill>
                <a:srgbClr val="EA7C1E"/>
              </a:solidFill>
              <a:latin typeface="Lubalin for IBM Demi" charset="0"/>
              <a:ea typeface="ヒラギノ角ゴ Pro W3" charset="-128"/>
            </a:endParaRPr>
          </a:p>
        </p:txBody>
      </p:sp>
      <p:sp>
        <p:nvSpPr>
          <p:cNvPr id="12" name="Rectangle 2"/>
          <p:cNvSpPr>
            <a:spLocks noChangeArrowheads="1"/>
          </p:cNvSpPr>
          <p:nvPr/>
        </p:nvSpPr>
        <p:spPr bwMode="auto">
          <a:xfrm>
            <a:off x="2031249" y="4801179"/>
            <a:ext cx="6742509"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1" hangingPunct="1">
              <a:lnSpc>
                <a:spcPct val="80000"/>
              </a:lnSpc>
              <a:spcBef>
                <a:spcPct val="20000"/>
              </a:spcBef>
              <a:spcAft>
                <a:spcPct val="20000"/>
              </a:spcAft>
              <a:buClr>
                <a:srgbClr val="000000"/>
              </a:buClr>
            </a:pPr>
            <a:r>
              <a:rPr lang="en-US" altLang="en-US" sz="750" b="0" i="1" dirty="0">
                <a:solidFill>
                  <a:srgbClr val="000000"/>
                </a:solidFill>
                <a:latin typeface="HelvNeue for IBM Light" charset="0"/>
                <a:ea typeface="ヒラギノ角ゴ Pro W3" charset="-128"/>
              </a:rPr>
              <a:t>Various sources of input: e.g. </a:t>
            </a:r>
            <a:r>
              <a:rPr lang="en-US" altLang="en-US" sz="750" b="0" i="1" dirty="0" err="1">
                <a:solidFill>
                  <a:srgbClr val="000000"/>
                </a:solidFill>
                <a:latin typeface="HelvNeue for IBM Light" charset="0"/>
                <a:ea typeface="ヒラギノ角ゴ Pro W3" charset="-128"/>
              </a:rPr>
              <a:t>BlueMix</a:t>
            </a:r>
            <a:r>
              <a:rPr lang="en-US" altLang="en-US" sz="750" b="0" i="1" dirty="0">
                <a:solidFill>
                  <a:srgbClr val="000000"/>
                </a:solidFill>
                <a:latin typeface="HelvNeue for IBM Light" charset="0"/>
                <a:ea typeface="ヒラギノ角ゴ Pro W3" charset="-128"/>
              </a:rPr>
              <a:t>, </a:t>
            </a:r>
            <a:r>
              <a:rPr lang="en-US" altLang="en-US" sz="750" b="0" i="1" dirty="0" err="1">
                <a:solidFill>
                  <a:srgbClr val="000000"/>
                </a:solidFill>
                <a:latin typeface="HelvNeue for IBM Light" charset="0"/>
                <a:ea typeface="ヒラギノ角ゴ Pro W3" charset="-128"/>
              </a:rPr>
              <a:t>Github</a:t>
            </a:r>
            <a:r>
              <a:rPr lang="en-US" altLang="en-US" sz="750" b="0" i="1" dirty="0">
                <a:solidFill>
                  <a:srgbClr val="000000"/>
                </a:solidFill>
                <a:latin typeface="HelvNeue for IBM Light" charset="0"/>
                <a:ea typeface="ヒラギノ角ゴ Pro W3" charset="-128"/>
              </a:rPr>
              <a:t> stats, feedback from: direct client input, IBM client reps, on going research</a:t>
            </a:r>
            <a:endParaRPr lang="en-US" altLang="en-US" sz="750" dirty="0">
              <a:solidFill>
                <a:srgbClr val="7889FB"/>
              </a:solidFill>
              <a:latin typeface="HelvNeue for IBM Light" charset="0"/>
              <a:ea typeface="ヒラギノ角ゴ Pro W3" charset="-128"/>
            </a:endParaRPr>
          </a:p>
        </p:txBody>
      </p:sp>
    </p:spTree>
    <p:extLst>
      <p:ext uri="{BB962C8B-B14F-4D97-AF65-F5344CB8AC3E}">
        <p14:creationId xmlns:p14="http://schemas.microsoft.com/office/powerpoint/2010/main" val="92299705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2"/>
          <p:cNvSpPr>
            <a:spLocks noChangeArrowheads="1"/>
          </p:cNvSpPr>
          <p:nvPr/>
        </p:nvSpPr>
        <p:spPr bwMode="auto">
          <a:xfrm>
            <a:off x="6346032" y="4899796"/>
            <a:ext cx="1654969" cy="1661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1" hangingPunct="1">
              <a:lnSpc>
                <a:spcPct val="80000"/>
              </a:lnSpc>
              <a:spcBef>
                <a:spcPct val="20000"/>
              </a:spcBef>
              <a:spcAft>
                <a:spcPct val="20000"/>
              </a:spcAft>
              <a:buClr>
                <a:srgbClr val="000000"/>
              </a:buClr>
            </a:pPr>
            <a:r>
              <a:rPr lang="en-US" altLang="en-US" sz="600" b="0" i="1" dirty="0">
                <a:solidFill>
                  <a:srgbClr val="000000"/>
                </a:solidFill>
                <a:latin typeface="HelvNeue for IBM Light" charset="0"/>
                <a:ea typeface="ヒラギノ角ゴ Pro W3" charset="-128"/>
              </a:rPr>
              <a:t>* Content and priority are subject to change</a:t>
            </a:r>
          </a:p>
        </p:txBody>
      </p:sp>
      <p:sp>
        <p:nvSpPr>
          <p:cNvPr id="16388" name="Rectangle 6"/>
          <p:cNvSpPr>
            <a:spLocks noChangeArrowheads="1"/>
          </p:cNvSpPr>
          <p:nvPr/>
        </p:nvSpPr>
        <p:spPr bwMode="auto">
          <a:xfrm>
            <a:off x="215302" y="4880257"/>
            <a:ext cx="414338" cy="185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1" hangingPunct="1"/>
            <a:fld id="{BE492A60-8237-467E-B363-9F80DEFB98A9}" type="slidenum">
              <a:rPr lang="en-US" altLang="en-US" sz="750" b="0">
                <a:solidFill>
                  <a:srgbClr val="000000"/>
                </a:solidFill>
                <a:latin typeface="HelvNeue for IBM Light" charset="0"/>
                <a:ea typeface="ヒラギノ角ゴ Pro W3" charset="-128"/>
              </a:rPr>
              <a:pPr eaLnBrk="1" hangingPunct="1"/>
              <a:t>101</a:t>
            </a:fld>
            <a:endParaRPr lang="en-US" altLang="en-US" sz="750" b="0" dirty="0">
              <a:solidFill>
                <a:srgbClr val="000000"/>
              </a:solidFill>
              <a:latin typeface="HelvNeue for IBM Light" charset="0"/>
              <a:ea typeface="ヒラギノ角ゴ Pro W3" charset="-128"/>
            </a:endParaRPr>
          </a:p>
        </p:txBody>
      </p:sp>
      <p:sp>
        <p:nvSpPr>
          <p:cNvPr id="16389" name="Title 10"/>
          <p:cNvSpPr>
            <a:spLocks/>
          </p:cNvSpPr>
          <p:nvPr/>
        </p:nvSpPr>
        <p:spPr bwMode="auto">
          <a:xfrm>
            <a:off x="2026444" y="258366"/>
            <a:ext cx="4754166" cy="369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1" hangingPunct="1"/>
            <a:r>
              <a:rPr lang="en-US" altLang="en-US" sz="1500" b="0" dirty="0">
                <a:solidFill>
                  <a:srgbClr val="EA7C1E"/>
                </a:solidFill>
                <a:latin typeface="Lubalin for IBM Demi" charset="0"/>
                <a:ea typeface="ヒラギノ角ゴ Pro W3" charset="-128"/>
              </a:rPr>
              <a:t>Open Source &amp; ISV Linux SW Capability</a:t>
            </a:r>
            <a:endParaRPr lang="en-US" sz="1500" b="0" dirty="0">
              <a:solidFill>
                <a:srgbClr val="EA7C1E"/>
              </a:solidFill>
              <a:latin typeface="Lubalin for IBM Demi" charset="0"/>
              <a:ea typeface="ヒラギノ角ゴ Pro W3" charset="-128"/>
            </a:endParaRPr>
          </a:p>
        </p:txBody>
      </p:sp>
      <p:graphicFrame>
        <p:nvGraphicFramePr>
          <p:cNvPr id="9" name="Table 8"/>
          <p:cNvGraphicFramePr>
            <a:graphicFrameLocks noGrp="1"/>
          </p:cNvGraphicFramePr>
          <p:nvPr>
            <p:extLst>
              <p:ext uri="{D42A27DB-BD31-4B8C-83A1-F6EECF244321}">
                <p14:modId xmlns:p14="http://schemas.microsoft.com/office/powerpoint/2010/main" val="1155691282"/>
              </p:ext>
            </p:extLst>
          </p:nvPr>
        </p:nvGraphicFramePr>
        <p:xfrm>
          <a:off x="1295401" y="696766"/>
          <a:ext cx="6582966" cy="3968445"/>
        </p:xfrm>
        <a:graphic>
          <a:graphicData uri="http://schemas.openxmlformats.org/drawingml/2006/table">
            <a:tbl>
              <a:tblPr/>
              <a:tblGrid>
                <a:gridCol w="1637714">
                  <a:extLst>
                    <a:ext uri="{9D8B030D-6E8A-4147-A177-3AD203B41FA5}"/>
                  </a:extLst>
                </a:gridCol>
                <a:gridCol w="1762710">
                  <a:extLst>
                    <a:ext uri="{9D8B030D-6E8A-4147-A177-3AD203B41FA5}"/>
                  </a:extLst>
                </a:gridCol>
                <a:gridCol w="1762125">
                  <a:extLst>
                    <a:ext uri="{9D8B030D-6E8A-4147-A177-3AD203B41FA5}"/>
                  </a:extLst>
                </a:gridCol>
                <a:gridCol w="1420417">
                  <a:extLst>
                    <a:ext uri="{9D8B030D-6E8A-4147-A177-3AD203B41FA5}"/>
                  </a:extLst>
                </a:gridCol>
              </a:tblGrid>
              <a:tr h="379320">
                <a:tc>
                  <a:txBody>
                    <a:bodyPr/>
                    <a:lstStyle/>
                    <a:p>
                      <a:pPr algn="ctr" rtl="0" fontAlgn="ctr"/>
                      <a:r>
                        <a:rPr lang="en-US" sz="1100" b="1" i="0" u="none" strike="noStrike" dirty="0">
                          <a:solidFill>
                            <a:srgbClr val="FFFFFF"/>
                          </a:solidFill>
                          <a:effectLst/>
                          <a:latin typeface="+mj-lt"/>
                        </a:rPr>
                        <a:t>Orchestration/ Deployment</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FFFFFF"/>
                          </a:solidFill>
                          <a:effectLst/>
                          <a:latin typeface="+mn-lt"/>
                          <a:ea typeface="+mn-ea"/>
                          <a:cs typeface="+mn-cs"/>
                        </a:rPr>
                        <a:t>Deployment Management &amp;</a:t>
                      </a:r>
                    </a:p>
                    <a:p>
                      <a:pPr algn="ctr" rtl="0" fontAlgn="ctr"/>
                      <a:r>
                        <a:rPr lang="en-US" sz="1100" b="1" i="0" u="none" strike="noStrike" dirty="0" err="1" smtClean="0">
                          <a:solidFill>
                            <a:srgbClr val="FFFFFF"/>
                          </a:solidFill>
                          <a:effectLst/>
                          <a:latin typeface="+mj-lt"/>
                        </a:rPr>
                        <a:t>Config</a:t>
                      </a:r>
                      <a:r>
                        <a:rPr lang="en-US" sz="1100" b="1" i="0" u="none" strike="noStrike" dirty="0" smtClean="0">
                          <a:solidFill>
                            <a:srgbClr val="FFFFFF"/>
                          </a:solidFill>
                          <a:effectLst/>
                          <a:latin typeface="+mj-lt"/>
                        </a:rPr>
                        <a:t> - Monitoring </a:t>
                      </a:r>
                      <a:endParaRPr lang="en-US" sz="1100" b="1" i="0" u="none" strike="noStrike" dirty="0">
                        <a:solidFill>
                          <a:srgbClr val="FFFFFF"/>
                        </a:solidFill>
                        <a:effectLst/>
                        <a:latin typeface="+mj-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w="12700" cmpd="sng">
                      <a:noFill/>
                      <a:prstDash val="solid"/>
                    </a:lnTlToBr>
                    <a:lnBlToTr w="12700" cmpd="sng">
                      <a:noFill/>
                      <a:prstDash val="solid"/>
                    </a:lnBlToTr>
                    <a:solidFill>
                      <a:srgbClr val="EA7C1E"/>
                    </a:solidFill>
                  </a:tcPr>
                </a:tc>
                <a:tc>
                  <a:txBody>
                    <a:bodyPr/>
                    <a:lstStyle/>
                    <a:p>
                      <a:pPr algn="ctr" rtl="0" fontAlgn="ctr"/>
                      <a:r>
                        <a:rPr lang="en-US" sz="1100" b="1" i="0" u="none" strike="noStrike" dirty="0">
                          <a:solidFill>
                            <a:srgbClr val="FFFFFF"/>
                          </a:solidFill>
                          <a:effectLst/>
                          <a:latin typeface="+mj-lt"/>
                        </a:rPr>
                        <a:t>Machine &amp; Deep Learning</a:t>
                      </a:r>
                    </a:p>
                  </a:txBody>
                  <a:tcPr marL="5541" marR="5541" marT="554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tc>
                  <a:txBody>
                    <a:bodyPr/>
                    <a:lstStyle/>
                    <a:p>
                      <a:pPr algn="ctr" rtl="0" fontAlgn="ctr"/>
                      <a:r>
                        <a:rPr lang="en-US" sz="1100" b="1" i="0" u="none" strike="noStrike" dirty="0">
                          <a:solidFill>
                            <a:srgbClr val="FFFFFF"/>
                          </a:solidFill>
                          <a:effectLst/>
                          <a:latin typeface="+mj-lt"/>
                        </a:rPr>
                        <a:t>Operating </a:t>
                      </a:r>
                      <a:r>
                        <a:rPr lang="en-US" sz="1100" b="1" i="0" u="none" strike="noStrike" dirty="0" smtClean="0">
                          <a:solidFill>
                            <a:srgbClr val="FFFFFF"/>
                          </a:solidFill>
                          <a:effectLst/>
                          <a:latin typeface="+mj-lt"/>
                        </a:rPr>
                        <a:t> Systems</a:t>
                      </a:r>
                      <a:endParaRPr lang="en-US" sz="1100" b="1" i="0" u="none" strike="noStrike" dirty="0">
                        <a:solidFill>
                          <a:srgbClr val="FFFFFF"/>
                        </a:solidFill>
                        <a:effectLst/>
                        <a:latin typeface="+mj-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extLst>
                  <a:ext uri="{0D108BD9-81ED-4DB2-BD59-A6C34878D82A}"/>
                </a:extLst>
              </a:tr>
              <a:tr h="196199">
                <a:tc>
                  <a:txBody>
                    <a:bodyPr/>
                    <a:lstStyle/>
                    <a:p>
                      <a:pPr algn="ctr"/>
                      <a:r>
                        <a:rPr kumimoji="0" lang="en-US" sz="1100" b="1" i="0" u="none" strike="noStrike" kern="1200" cap="none" spc="0" normalizeH="0" baseline="0" noProof="0" dirty="0" err="1" smtClean="0">
                          <a:ln>
                            <a:noFill/>
                          </a:ln>
                          <a:solidFill>
                            <a:srgbClr val="00B050"/>
                          </a:solidFill>
                          <a:effectLst/>
                          <a:uLnTx/>
                          <a:uFillTx/>
                          <a:latin typeface="+mn-lt"/>
                        </a:rPr>
                        <a:t>Docker</a:t>
                      </a:r>
                      <a:endParaRPr lang="en-US" sz="1100" i="0" dirty="0">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a:solidFill>
                            <a:srgbClr val="00B050"/>
                          </a:solidFill>
                          <a:effectLst/>
                          <a:latin typeface="+mn-lt"/>
                        </a:rPr>
                        <a:t>Chef</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a:solidFill>
                            <a:srgbClr val="00B050"/>
                          </a:solidFill>
                          <a:effectLst/>
                          <a:latin typeface="+mn-lt"/>
                        </a:rPr>
                        <a:t>Spark </a:t>
                      </a:r>
                      <a:r>
                        <a:rPr lang="en-US" sz="1100" b="1" i="0" u="none" strike="noStrike" dirty="0" err="1" smtClean="0">
                          <a:solidFill>
                            <a:srgbClr val="00B050"/>
                          </a:solidFill>
                          <a:effectLst/>
                          <a:latin typeface="+mn-lt"/>
                        </a:rPr>
                        <a:t>MLLib</a:t>
                      </a:r>
                      <a:endParaRPr lang="en-US" sz="1100" b="1" i="0" u="none" strike="noStrike" dirty="0" smtClean="0">
                        <a:solidFill>
                          <a:srgbClr val="00B050"/>
                        </a:solidFill>
                        <a:effectLst/>
                        <a:latin typeface="+mn-lt"/>
                      </a:endParaRPr>
                    </a:p>
                  </a:txBody>
                  <a:tcPr marL="5541" marR="5541" marT="554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smtClean="0">
                          <a:solidFill>
                            <a:srgbClr val="00B050"/>
                          </a:solidFill>
                          <a:effectLst/>
                          <a:latin typeface="+mn-lt"/>
                        </a:rPr>
                        <a:t>SLES &lt;enterprise&gt;</a:t>
                      </a:r>
                      <a:endParaRPr lang="en-US" sz="1100" b="1" i="0" u="none" strike="noStrike" dirty="0">
                        <a:solidFill>
                          <a:srgbClr val="00B05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extLst>
              </a:tr>
              <a:tr h="196199">
                <a:tc>
                  <a:txBody>
                    <a:bodyPr/>
                    <a:lstStyle/>
                    <a:p>
                      <a:pPr algn="ctr" rtl="0" fontAlgn="ctr"/>
                      <a:r>
                        <a:rPr lang="en-US" sz="1100" b="1" i="0" u="none" strike="noStrike" dirty="0" smtClean="0">
                          <a:solidFill>
                            <a:srgbClr val="00B050"/>
                          </a:solidFill>
                          <a:effectLst/>
                          <a:latin typeface="+mn-lt"/>
                        </a:rPr>
                        <a:t>Docker Swarm</a:t>
                      </a:r>
                      <a:endParaRPr lang="en-US" sz="1100" b="1" i="0" u="none" strike="noStrike" dirty="0">
                        <a:solidFill>
                          <a:srgbClr val="00B05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a:solidFill>
                            <a:srgbClr val="00B050"/>
                          </a:solidFill>
                          <a:effectLst/>
                          <a:latin typeface="+mn-lt"/>
                        </a:rPr>
                        <a:t>Puppet</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sz="1100" b="1" i="0" u="none" strike="noStrike" cap="none" normalizeH="0" baseline="0" dirty="0" smtClean="0">
                          <a:ln>
                            <a:noFill/>
                          </a:ln>
                          <a:solidFill>
                            <a:srgbClr val="00B050"/>
                          </a:solidFill>
                          <a:effectLst/>
                          <a:latin typeface="+mn-lt"/>
                          <a:ea typeface="MS PGothic" panose="020B0600070205080204" pitchFamily="34" charset="-128"/>
                        </a:rPr>
                        <a:t>Word2vec</a:t>
                      </a:r>
                    </a:p>
                  </a:txBody>
                  <a:tcPr marL="5541" marR="5541" marT="554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smtClean="0">
                          <a:solidFill>
                            <a:srgbClr val="00B050"/>
                          </a:solidFill>
                          <a:effectLst/>
                          <a:latin typeface="+mn-lt"/>
                        </a:rPr>
                        <a:t>RHEL &lt;enterprise&gt;</a:t>
                      </a:r>
                      <a:endParaRPr lang="en-US" sz="1100" b="1" i="0" u="none" strike="noStrike" dirty="0">
                        <a:solidFill>
                          <a:srgbClr val="00B05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extLst>
              </a:tr>
              <a:tr h="196199">
                <a:tc>
                  <a:txBody>
                    <a:bodyPr/>
                    <a:lstStyle/>
                    <a:p>
                      <a:pPr algn="ctr" rtl="0" fontAlgn="ctr"/>
                      <a:r>
                        <a:rPr lang="en-US" sz="1100" b="1" i="0" u="none" strike="noStrike" dirty="0" smtClean="0">
                          <a:solidFill>
                            <a:srgbClr val="00B050"/>
                          </a:solidFill>
                          <a:effectLst/>
                          <a:latin typeface="+mn-lt"/>
                        </a:rPr>
                        <a:t>Docker</a:t>
                      </a:r>
                      <a:r>
                        <a:rPr lang="en-US" sz="1100" b="1" i="0" u="none" strike="noStrike" baseline="0" dirty="0" smtClean="0">
                          <a:solidFill>
                            <a:srgbClr val="00B050"/>
                          </a:solidFill>
                          <a:effectLst/>
                          <a:latin typeface="+mn-lt"/>
                        </a:rPr>
                        <a:t> </a:t>
                      </a:r>
                      <a:r>
                        <a:rPr lang="en-US" sz="1100" b="1" i="0" u="none" strike="noStrike" dirty="0" smtClean="0">
                          <a:solidFill>
                            <a:srgbClr val="00B050"/>
                          </a:solidFill>
                          <a:effectLst/>
                          <a:latin typeface="+mn-lt"/>
                        </a:rPr>
                        <a:t>Compose</a:t>
                      </a:r>
                      <a:endParaRPr lang="en-US" sz="1100" b="1" i="0" u="none" strike="noStrike" dirty="0">
                        <a:solidFill>
                          <a:srgbClr val="00B05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err="1">
                          <a:solidFill>
                            <a:srgbClr val="00B050"/>
                          </a:solidFill>
                          <a:effectLst/>
                          <a:latin typeface="+mn-lt"/>
                        </a:rPr>
                        <a:t>Ansible</a:t>
                      </a:r>
                      <a:endParaRPr lang="en-US" sz="1100" b="1" i="0" u="none" strike="noStrike" dirty="0">
                        <a:solidFill>
                          <a:srgbClr val="00B05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cap="none" normalizeH="0" baseline="0" dirty="0" err="1" smtClean="0">
                          <a:ln>
                            <a:noFill/>
                          </a:ln>
                          <a:solidFill>
                            <a:srgbClr val="00B0F0"/>
                          </a:solidFill>
                          <a:effectLst/>
                          <a:latin typeface="+mn-lt"/>
                          <a:ea typeface="MS PGothic" panose="020B0600070205080204" pitchFamily="34" charset="-128"/>
                        </a:rPr>
                        <a:t>TensorFlow</a:t>
                      </a:r>
                      <a:r>
                        <a:rPr kumimoji="0" lang="en-US" sz="1100" b="1" i="0" u="none" strike="noStrike" cap="none" normalizeH="0" baseline="0" dirty="0" smtClean="0">
                          <a:ln>
                            <a:noFill/>
                          </a:ln>
                          <a:solidFill>
                            <a:srgbClr val="00B0F0"/>
                          </a:solidFill>
                          <a:effectLst/>
                          <a:latin typeface="+mn-lt"/>
                          <a:ea typeface="MS PGothic" panose="020B0600070205080204" pitchFamily="34" charset="-128"/>
                        </a:rPr>
                        <a:t> (4Q)</a:t>
                      </a:r>
                    </a:p>
                  </a:txBody>
                  <a:tcPr marL="5541" marR="5541" marT="554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00B050"/>
                          </a:solidFill>
                          <a:effectLst/>
                          <a:latin typeface="+mn-lt"/>
                          <a:ea typeface="+mn-ea"/>
                          <a:cs typeface="+mn-cs"/>
                        </a:rPr>
                        <a:t>Ubuntu &lt;enterprise&gt;</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extLst>
              </a:tr>
              <a:tr h="325580">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100" b="1" i="0" dirty="0" smtClean="0">
                          <a:solidFill>
                            <a:srgbClr val="00B050"/>
                          </a:solidFill>
                          <a:latin typeface="+mn-lt"/>
                        </a:rPr>
                        <a:t>Kubernetes</a:t>
                      </a:r>
                      <a:endParaRPr lang="en-US" sz="1100" b="1" i="0" dirty="0" smtClean="0">
                        <a:solidFill>
                          <a:srgbClr val="00B0F0"/>
                        </a:solidFill>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err="1" smtClean="0">
                          <a:solidFill>
                            <a:srgbClr val="00B050"/>
                          </a:solidFill>
                          <a:effectLst/>
                          <a:latin typeface="+mn-lt"/>
                        </a:rPr>
                        <a:t>virt</a:t>
                      </a:r>
                      <a:r>
                        <a:rPr lang="en-US" sz="1100" b="1" i="0" u="none" strike="noStrike" dirty="0" smtClean="0">
                          <a:solidFill>
                            <a:srgbClr val="00B050"/>
                          </a:solidFill>
                          <a:effectLst/>
                          <a:latin typeface="+mn-lt"/>
                        </a:rPr>
                        <a:t>-install</a:t>
                      </a:r>
                      <a:r>
                        <a:rPr lang="en-US" sz="1100" b="1" i="0" u="none" strike="noStrike" dirty="0" smtClean="0">
                          <a:solidFill>
                            <a:srgbClr val="00B0F0"/>
                          </a:solidFill>
                          <a:effectLst/>
                          <a:latin typeface="+mn-lt"/>
                        </a:rPr>
                        <a:t> </a:t>
                      </a:r>
                      <a:endParaRPr lang="en-US" sz="1100" b="1" i="0" u="none" strike="noStrike" dirty="0">
                        <a:solidFill>
                          <a:srgbClr val="00B0F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dirty="0" err="1" smtClean="0">
                          <a:solidFill>
                            <a:srgbClr val="00B050"/>
                          </a:solidFill>
                          <a:effectLst/>
                          <a:latin typeface="+mn-lt"/>
                        </a:rPr>
                        <a:t>Eigen</a:t>
                      </a:r>
                      <a:r>
                        <a:rPr lang="en-US" sz="1100" b="1" i="0" u="none" strike="noStrike" kern="1200" baseline="0" dirty="0" err="1" smtClean="0">
                          <a:solidFill>
                            <a:srgbClr val="00B050"/>
                          </a:solidFill>
                          <a:effectLst/>
                          <a:latin typeface="+mn-lt"/>
                          <a:ea typeface="+mn-ea"/>
                          <a:cs typeface="+mn-cs"/>
                        </a:rPr>
                        <a:t>BLAS</a:t>
                      </a:r>
                      <a:r>
                        <a:rPr lang="en-US" sz="1100" b="1" i="0" u="none" strike="noStrike" kern="1200" baseline="0" dirty="0" smtClean="0">
                          <a:solidFill>
                            <a:srgbClr val="00B050"/>
                          </a:solidFill>
                          <a:effectLst/>
                          <a:latin typeface="+mn-lt"/>
                          <a:ea typeface="+mn-ea"/>
                          <a:cs typeface="+mn-cs"/>
                        </a:rPr>
                        <a:t>(z13 SIMD Vector Extension)</a:t>
                      </a:r>
                      <a:endParaRPr lang="en-US" sz="1100" dirty="0" smtClean="0"/>
                    </a:p>
                  </a:txBody>
                  <a:tcPr marL="5541" marR="5541" marT="554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err="1" smtClean="0">
                          <a:solidFill>
                            <a:srgbClr val="00B050"/>
                          </a:solidFill>
                          <a:effectLst/>
                          <a:latin typeface="+mn-lt"/>
                          <a:ea typeface="+mn-ea"/>
                          <a:cs typeface="+mn-cs"/>
                        </a:rPr>
                        <a:t>Debian</a:t>
                      </a:r>
                      <a:endParaRPr lang="en-US" sz="1100" b="1" i="0" u="none" strike="noStrike" kern="1200" dirty="0" smtClean="0">
                        <a:solidFill>
                          <a:srgbClr val="00B050"/>
                        </a:solidFill>
                        <a:effectLst/>
                        <a:latin typeface="+mn-lt"/>
                        <a:ea typeface="+mn-ea"/>
                        <a:cs typeface="+mn-cs"/>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196199">
                <a:tc>
                  <a:txBody>
                    <a:bodyPr/>
                    <a:lstStyle/>
                    <a:p>
                      <a:pPr marL="0" marR="0" lvl="0" indent="0" algn="ctr" defTabSz="914400" rtl="0" eaLnBrk="0" fontAlgn="base" latinLnBrk="0" hangingPunct="0">
                        <a:lnSpc>
                          <a:spcPct val="100000"/>
                        </a:lnSpc>
                        <a:spcBef>
                          <a:spcPct val="20000"/>
                        </a:spcBef>
                        <a:spcAft>
                          <a:spcPct val="20000"/>
                        </a:spcAft>
                        <a:buClr>
                          <a:srgbClr val="000000"/>
                        </a:buClr>
                        <a:buSzTx/>
                        <a:buFont typeface="Arial" panose="020B0604020202020204" pitchFamily="34" charset="0"/>
                        <a:buNone/>
                        <a:tabLst/>
                        <a:defRPr/>
                      </a:pPr>
                      <a:r>
                        <a:rPr kumimoji="0" lang="en-US" altLang="en-US" sz="1100" b="1" i="0" u="none" strike="noStrike" kern="1200" cap="none" normalizeH="0" baseline="0" dirty="0" smtClean="0">
                          <a:ln>
                            <a:noFill/>
                          </a:ln>
                          <a:solidFill>
                            <a:srgbClr val="00B050"/>
                          </a:solidFill>
                          <a:effectLst/>
                          <a:latin typeface="+mn-lt"/>
                          <a:ea typeface="ＭＳ Ｐゴシック" panose="020B0600070205080204" pitchFamily="34" charset="-128"/>
                          <a:cs typeface="+mn-cs"/>
                        </a:rPr>
                        <a:t>LXD</a:t>
                      </a:r>
                      <a:endParaRPr lang="en-US" sz="1100" b="1" i="0" u="none" strike="noStrike" kern="1200" dirty="0" smtClean="0">
                        <a:solidFill>
                          <a:srgbClr val="7F1C7D"/>
                        </a:solidFill>
                        <a:effectLst/>
                        <a:latin typeface="+mn-lt"/>
                        <a:ea typeface="+mn-ea"/>
                        <a:cs typeface="+mn-cs"/>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sz="1100" b="1" i="0" u="none" strike="noStrike" cap="none" normalizeH="0" baseline="0" dirty="0" smtClean="0">
                          <a:ln>
                            <a:noFill/>
                          </a:ln>
                          <a:solidFill>
                            <a:srgbClr val="00B050"/>
                          </a:solidFill>
                          <a:effectLst/>
                          <a:latin typeface="+mn-lt"/>
                          <a:ea typeface="MS PGothic" panose="020B0600070205080204" pitchFamily="34" charset="-128"/>
                        </a:rPr>
                        <a:t>Consul</a:t>
                      </a:r>
                      <a:endParaRPr kumimoji="0" lang="en-US" sz="1100" b="1" i="0" u="none" strike="noStrike" cap="none" normalizeH="0" baseline="0" dirty="0" smtClean="0">
                        <a:ln>
                          <a:noFill/>
                        </a:ln>
                        <a:solidFill>
                          <a:srgbClr val="00B0F0"/>
                        </a:solidFill>
                        <a:effectLst/>
                        <a:latin typeface="+mn-lt"/>
                        <a:ea typeface="MS PGothic" panose="020B0600070205080204" pitchFamily="34" charset="-128"/>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err="1" smtClean="0">
                          <a:solidFill>
                            <a:srgbClr val="7030A0"/>
                          </a:solidFill>
                          <a:effectLst/>
                          <a:latin typeface="+mn-lt"/>
                        </a:rPr>
                        <a:t>SystemML</a:t>
                      </a:r>
                      <a:r>
                        <a:rPr lang="en-US" sz="1100" b="1" i="0" u="none" strike="noStrike" dirty="0" smtClean="0">
                          <a:solidFill>
                            <a:srgbClr val="7030A0"/>
                          </a:solidFill>
                          <a:effectLst/>
                          <a:latin typeface="+mn-lt"/>
                        </a:rPr>
                        <a:t>*</a:t>
                      </a:r>
                      <a:endParaRPr lang="en-US" sz="1100" b="1" i="0" u="none" strike="noStrike" dirty="0">
                        <a:solidFill>
                          <a:srgbClr val="7030A0"/>
                        </a:solidFill>
                        <a:effectLst/>
                        <a:latin typeface="+mn-lt"/>
                      </a:endParaRPr>
                    </a:p>
                  </a:txBody>
                  <a:tcPr marL="5541" marR="5541" marT="554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100" b="1" i="0" u="none" strike="noStrike" kern="1200" dirty="0" smtClean="0">
                          <a:solidFill>
                            <a:srgbClr val="00B050"/>
                          </a:solidFill>
                          <a:effectLst/>
                          <a:latin typeface="+mn-lt"/>
                          <a:ea typeface="+mn-ea"/>
                          <a:cs typeface="+mn-cs"/>
                        </a:rPr>
                        <a:t>Fedora</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extLst>
              </a:tr>
              <a:tr h="196199">
                <a:tc>
                  <a:txBody>
                    <a:bodyPr/>
                    <a:lstStyle/>
                    <a:p>
                      <a:pPr marL="0" marR="0" lvl="0" indent="0" algn="ctr" defTabSz="914400" rtl="0" eaLnBrk="0" fontAlgn="base" latinLnBrk="0" hangingPunct="0">
                        <a:lnSpc>
                          <a:spcPct val="100000"/>
                        </a:lnSpc>
                        <a:spcBef>
                          <a:spcPct val="20000"/>
                        </a:spcBef>
                        <a:spcAft>
                          <a:spcPct val="20000"/>
                        </a:spcAft>
                        <a:buClr>
                          <a:srgbClr val="000000"/>
                        </a:buClr>
                        <a:buSzTx/>
                        <a:buFont typeface="Arial" panose="020B0604020202020204" pitchFamily="34" charset="0"/>
                        <a:buNone/>
                        <a:tabLst/>
                        <a:defRPr/>
                      </a:pPr>
                      <a:r>
                        <a:rPr kumimoji="0" lang="en-US" altLang="en-US" sz="1100" b="1" i="0" u="none" strike="noStrike" cap="none" normalizeH="0" baseline="0" dirty="0" smtClean="0">
                          <a:ln>
                            <a:noFill/>
                          </a:ln>
                          <a:solidFill>
                            <a:srgbClr val="00B050"/>
                          </a:solidFill>
                          <a:effectLst/>
                          <a:latin typeface="+mn-lt"/>
                          <a:ea typeface="ＭＳ Ｐゴシック" panose="020B0600070205080204" pitchFamily="34" charset="-128"/>
                        </a:rPr>
                        <a:t>Apache </a:t>
                      </a:r>
                      <a:r>
                        <a:rPr kumimoji="0" lang="en-US" altLang="en-US" sz="1100" b="1" i="0" u="none" strike="noStrike" cap="none" normalizeH="0" baseline="0" dirty="0" err="1" smtClean="0">
                          <a:ln>
                            <a:noFill/>
                          </a:ln>
                          <a:solidFill>
                            <a:srgbClr val="00B050"/>
                          </a:solidFill>
                          <a:effectLst/>
                          <a:latin typeface="+mn-lt"/>
                          <a:ea typeface="ＭＳ Ｐゴシック" panose="020B0600070205080204" pitchFamily="34" charset="-128"/>
                        </a:rPr>
                        <a:t>Mesos</a:t>
                      </a:r>
                      <a:endParaRPr kumimoji="0" lang="en-US" altLang="en-US" sz="1100" b="1" i="0" u="none" strike="noStrike" cap="none" normalizeH="0" baseline="0" dirty="0" smtClean="0">
                        <a:ln>
                          <a:noFill/>
                        </a:ln>
                        <a:solidFill>
                          <a:srgbClr val="00B0F0"/>
                        </a:solidFill>
                        <a:effectLst/>
                        <a:latin typeface="+mn-lt"/>
                        <a:ea typeface="ＭＳ Ｐゴシック" panose="020B0600070205080204" pitchFamily="34" charset="-128"/>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kumimoji="0" lang="en-US" altLang="en-US" sz="1100" b="1" i="0" u="none" strike="noStrike" cap="none" normalizeH="0" baseline="0" dirty="0" err="1" smtClean="0">
                          <a:ln>
                            <a:noFill/>
                          </a:ln>
                          <a:solidFill>
                            <a:srgbClr val="00B050"/>
                          </a:solidFill>
                          <a:effectLst/>
                          <a:latin typeface="+mn-lt"/>
                          <a:ea typeface="MS PGothic" panose="020B0600070205080204" pitchFamily="34" charset="-128"/>
                        </a:rPr>
                        <a:t>cAdvisor</a:t>
                      </a:r>
                      <a:endParaRPr lang="en-US" sz="1100" b="1" i="0" u="none" strike="noStrike" dirty="0">
                        <a:solidFill>
                          <a:srgbClr val="00B05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smtClean="0">
                          <a:solidFill>
                            <a:srgbClr val="7030A0"/>
                          </a:solidFill>
                          <a:effectLst/>
                          <a:latin typeface="+mn-lt"/>
                        </a:rPr>
                        <a:t>H2O*</a:t>
                      </a:r>
                      <a:endParaRPr lang="en-US" sz="1100" b="1" i="0" u="none" strike="noStrike" dirty="0">
                        <a:solidFill>
                          <a:srgbClr val="7030A0"/>
                        </a:solidFill>
                        <a:effectLst/>
                        <a:latin typeface="+mn-lt"/>
                      </a:endParaRPr>
                    </a:p>
                  </a:txBody>
                  <a:tcPr marL="5541" marR="5541" marT="554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100" b="1" i="0" u="none" strike="noStrike" kern="1200" dirty="0" err="1" smtClean="0">
                          <a:solidFill>
                            <a:srgbClr val="00B050"/>
                          </a:solidFill>
                          <a:effectLst/>
                          <a:latin typeface="+mn-lt"/>
                          <a:ea typeface="+mn-ea"/>
                          <a:cs typeface="+mn-cs"/>
                        </a:rPr>
                        <a:t>ClefOS</a:t>
                      </a:r>
                      <a:r>
                        <a:rPr lang="en-US" sz="1100" b="1" i="0" u="none" strike="noStrike" kern="1200" baseline="0" dirty="0" smtClean="0">
                          <a:solidFill>
                            <a:srgbClr val="00B050"/>
                          </a:solidFill>
                          <a:effectLst/>
                          <a:latin typeface="+mn-lt"/>
                          <a:ea typeface="+mn-ea"/>
                          <a:cs typeface="+mn-cs"/>
                        </a:rPr>
                        <a:t> (CentOS)</a:t>
                      </a:r>
                      <a:endParaRPr lang="en-US" sz="1100" b="0" i="0" u="none" strike="noStrike" dirty="0">
                        <a:solidFill>
                          <a:srgbClr val="00B050"/>
                        </a:solidFill>
                        <a:effectLst/>
                        <a:latin typeface="+mn-lt"/>
                      </a:endParaRPr>
                    </a:p>
                  </a:txBody>
                  <a:tcPr marL="5715" marR="5715" marT="571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extLst>
              </a:tr>
              <a:tr h="196199">
                <a:tc>
                  <a:txBody>
                    <a:bodyPr/>
                    <a:lstStyle/>
                    <a:p>
                      <a:pPr marL="0" marR="0" lvl="0" indent="0" algn="ctr" defTabSz="914400" rtl="0" eaLnBrk="0" fontAlgn="base" latinLnBrk="0" hangingPunct="0">
                        <a:lnSpc>
                          <a:spcPct val="100000"/>
                        </a:lnSpc>
                        <a:spcBef>
                          <a:spcPct val="20000"/>
                        </a:spcBef>
                        <a:spcAft>
                          <a:spcPct val="20000"/>
                        </a:spcAft>
                        <a:buClr>
                          <a:srgbClr val="000000"/>
                        </a:buClr>
                        <a:buSzTx/>
                        <a:buFont typeface="Arial" panose="020B0604020202020204" pitchFamily="34" charset="0"/>
                        <a:buNone/>
                        <a:tabLst/>
                        <a:defRPr/>
                      </a:pPr>
                      <a:r>
                        <a:rPr lang="en-US" sz="1100" b="1" i="0" u="none" strike="noStrike" dirty="0" smtClean="0">
                          <a:solidFill>
                            <a:srgbClr val="00B050"/>
                          </a:solidFill>
                          <a:effectLst/>
                          <a:latin typeface="+mn-lt"/>
                        </a:rPr>
                        <a:t>Marathon</a:t>
                      </a:r>
                      <a:endParaRPr lang="en-US" sz="1100" b="1" i="0" u="none" strike="noStrike" dirty="0" smtClean="0">
                        <a:solidFill>
                          <a:srgbClr val="00B0F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sz="1100" b="1" i="0" u="none" strike="noStrike" cap="none" normalizeH="0" baseline="0" dirty="0" err="1" smtClean="0">
                          <a:ln>
                            <a:noFill/>
                          </a:ln>
                          <a:solidFill>
                            <a:srgbClr val="00B050"/>
                          </a:solidFill>
                          <a:effectLst/>
                          <a:latin typeface="+mn-lt"/>
                          <a:ea typeface="MS PGothic" panose="020B0600070205080204" pitchFamily="34" charset="-128"/>
                        </a:rPr>
                        <a:t>Etcd</a:t>
                      </a:r>
                      <a:endParaRPr kumimoji="0" lang="en-US" altLang="en-US" sz="1100" b="1" i="0" u="none" strike="noStrike" cap="none" normalizeH="0" baseline="0" dirty="0" smtClean="0">
                        <a:ln>
                          <a:noFill/>
                        </a:ln>
                        <a:solidFill>
                          <a:srgbClr val="00B0F0"/>
                        </a:solidFill>
                        <a:effectLst/>
                        <a:latin typeface="+mn-lt"/>
                        <a:ea typeface="MS PGothic" panose="020B0600070205080204" pitchFamily="34" charset="-128"/>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smtClean="0">
                          <a:solidFill>
                            <a:srgbClr val="7030A0"/>
                          </a:solidFill>
                          <a:effectLst/>
                          <a:latin typeface="+mn-lt"/>
                        </a:rPr>
                        <a:t>Neon*</a:t>
                      </a:r>
                      <a:endParaRPr lang="en-US" sz="1100" b="1" i="0" u="none" strike="noStrike" dirty="0">
                        <a:solidFill>
                          <a:srgbClr val="7030A0"/>
                        </a:solidFill>
                        <a:effectLst/>
                        <a:latin typeface="+mn-lt"/>
                      </a:endParaRPr>
                    </a:p>
                  </a:txBody>
                  <a:tcPr marL="5541" marR="5541" marT="554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kumimoji="0" lang="en-US" sz="1100" b="1" i="0" u="none" strike="noStrike" kern="1200" cap="none" spc="0" normalizeH="0" baseline="0" noProof="0" dirty="0" err="1" smtClean="0">
                          <a:ln>
                            <a:noFill/>
                          </a:ln>
                          <a:solidFill>
                            <a:srgbClr val="7030A0"/>
                          </a:solidFill>
                          <a:effectLst/>
                          <a:uLnTx/>
                          <a:uFillTx/>
                          <a:latin typeface="+mn-lt"/>
                          <a:ea typeface="+mn-ea"/>
                          <a:cs typeface="+mn-cs"/>
                        </a:rPr>
                        <a:t>OpenSUSE</a:t>
                      </a:r>
                      <a:endParaRPr lang="en-US" sz="1100" i="0" dirty="0">
                        <a:solidFill>
                          <a:srgbClr val="7030A0"/>
                        </a:solidFill>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196199">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i="0" u="none" strike="noStrike" dirty="0" err="1" smtClean="0">
                          <a:solidFill>
                            <a:srgbClr val="00B050"/>
                          </a:solidFill>
                          <a:effectLst/>
                          <a:latin typeface="+mn-lt"/>
                        </a:rPr>
                        <a:t>Chronos</a:t>
                      </a:r>
                      <a:endParaRPr lang="en-US" sz="1100" b="1" i="0" u="none" strike="noStrike" dirty="0" smtClean="0">
                        <a:solidFill>
                          <a:srgbClr val="00B0F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altLang="en-US" sz="1100" b="1" i="0" u="none" strike="noStrike" cap="none" normalizeH="0" baseline="0" dirty="0" smtClean="0">
                          <a:ln>
                            <a:noFill/>
                          </a:ln>
                          <a:solidFill>
                            <a:srgbClr val="00B050"/>
                          </a:solidFill>
                          <a:effectLst/>
                          <a:latin typeface="+mn-lt"/>
                          <a:ea typeface="MS PGothic" panose="020B0600070205080204" pitchFamily="34" charset="-128"/>
                        </a:rPr>
                        <a:t>Apache </a:t>
                      </a:r>
                      <a:r>
                        <a:rPr kumimoji="0" lang="en-US" altLang="en-US" sz="1100" b="1" i="0" u="none" strike="noStrike" cap="none" normalizeH="0" baseline="0" dirty="0" err="1" smtClean="0">
                          <a:ln>
                            <a:noFill/>
                          </a:ln>
                          <a:solidFill>
                            <a:srgbClr val="00B050"/>
                          </a:solidFill>
                          <a:effectLst/>
                          <a:latin typeface="+mn-lt"/>
                          <a:ea typeface="MS PGothic" panose="020B0600070205080204" pitchFamily="34" charset="-128"/>
                        </a:rPr>
                        <a:t>ZooKeeper</a:t>
                      </a:r>
                      <a:endParaRPr kumimoji="0" lang="en-US" altLang="en-US" sz="1100" b="1" i="0" u="none" strike="noStrike" cap="none" normalizeH="0" baseline="0" dirty="0" smtClean="0">
                        <a:ln>
                          <a:noFill/>
                        </a:ln>
                        <a:solidFill>
                          <a:srgbClr val="00B050"/>
                        </a:solidFill>
                        <a:effectLst/>
                        <a:latin typeface="+mn-lt"/>
                        <a:ea typeface="MS PGothic" panose="020B0600070205080204" pitchFamily="34" charset="-128"/>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7030A0"/>
                          </a:solidFill>
                          <a:effectLst/>
                          <a:latin typeface="+mn-lt"/>
                          <a:ea typeface="+mn-ea"/>
                          <a:cs typeface="+mn-cs"/>
                        </a:rPr>
                        <a:t>Apache SINGA*</a:t>
                      </a:r>
                      <a:endParaRPr lang="en-US" sz="1100" b="1" i="0" u="none" strike="noStrike" dirty="0">
                        <a:solidFill>
                          <a:srgbClr val="7030A0"/>
                        </a:solidFill>
                        <a:effectLst/>
                        <a:latin typeface="+mn-lt"/>
                      </a:endParaRPr>
                    </a:p>
                  </a:txBody>
                  <a:tcPr marL="5541" marR="5541" marT="554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r>
                        <a:rPr lang="en-US" sz="1100" b="1" i="0" u="none" strike="noStrike" dirty="0" smtClean="0">
                          <a:solidFill>
                            <a:srgbClr val="7030A0"/>
                          </a:solidFill>
                          <a:effectLst/>
                          <a:latin typeface="+mn-lt"/>
                        </a:rPr>
                        <a:t>CoreOS*</a:t>
                      </a:r>
                      <a:endParaRPr lang="en-US" sz="1100" b="1" i="0" u="none" strike="noStrike" dirty="0">
                        <a:solidFill>
                          <a:srgbClr val="7030A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extLst>
              </a:tr>
              <a:tr h="325754">
                <a:tc>
                  <a:txBody>
                    <a:bodyPr/>
                    <a:lstStyle/>
                    <a:p>
                      <a:pPr marL="0" marR="0" lvl="0" indent="0" algn="ctr" defTabSz="914400" rtl="0" eaLnBrk="0" fontAlgn="base" latinLnBrk="0" hangingPunct="0">
                        <a:lnSpc>
                          <a:spcPct val="100000"/>
                        </a:lnSpc>
                        <a:spcBef>
                          <a:spcPct val="20000"/>
                        </a:spcBef>
                        <a:spcAft>
                          <a:spcPct val="20000"/>
                        </a:spcAft>
                        <a:buClr>
                          <a:srgbClr val="000000"/>
                        </a:buClr>
                        <a:buSzTx/>
                        <a:buFont typeface="Arial" panose="020B0604020202020204" pitchFamily="34" charset="0"/>
                        <a:buNone/>
                        <a:tabLst/>
                        <a:defRPr/>
                      </a:pPr>
                      <a:r>
                        <a:rPr lang="en-US" sz="1100" b="1" i="0" u="none" strike="noStrike" dirty="0" smtClean="0">
                          <a:solidFill>
                            <a:srgbClr val="00B0F0"/>
                          </a:solidFill>
                          <a:effectLst/>
                          <a:latin typeface="+mn-lt"/>
                        </a:rPr>
                        <a:t>Mesosphere (DC/OS) (1Q17)</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a:r>
                        <a:rPr kumimoji="0" lang="en-US" sz="1100" b="1" i="0" u="none" strike="noStrike" cap="none" normalizeH="0" baseline="0" dirty="0" err="1" smtClean="0">
                          <a:ln>
                            <a:noFill/>
                          </a:ln>
                          <a:solidFill>
                            <a:srgbClr val="00B0F0"/>
                          </a:solidFill>
                          <a:effectLst/>
                          <a:latin typeface="+mn-lt"/>
                          <a:ea typeface="MS PGothic" panose="020B0600070205080204" pitchFamily="34" charset="-128"/>
                        </a:rPr>
                        <a:t>Sysdig</a:t>
                      </a:r>
                      <a:r>
                        <a:rPr kumimoji="0" lang="en-US" sz="1100" b="1" i="0" u="none" strike="noStrike" cap="none" normalizeH="0" baseline="0" dirty="0" smtClean="0">
                          <a:ln>
                            <a:noFill/>
                          </a:ln>
                          <a:solidFill>
                            <a:srgbClr val="00B0F0"/>
                          </a:solidFill>
                          <a:effectLst/>
                          <a:latin typeface="+mn-lt"/>
                          <a:ea typeface="MS PGothic" panose="020B0600070205080204" pitchFamily="34" charset="-128"/>
                        </a:rPr>
                        <a:t> (4Q)</a:t>
                      </a:r>
                      <a:endParaRPr lang="en-US" sz="1100" dirty="0">
                        <a:solidFill>
                          <a:srgbClr val="00B0F0"/>
                        </a:solidFill>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i="0" u="none" strike="noStrike" dirty="0" smtClean="0">
                          <a:solidFill>
                            <a:schemeClr val="bg1"/>
                          </a:solidFill>
                          <a:effectLst/>
                          <a:latin typeface="+mn-lt"/>
                        </a:rPr>
                        <a:t> IaaS &amp; PaaS</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A7C1E"/>
                    </a:solid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err="1" smtClean="0">
                          <a:solidFill>
                            <a:srgbClr val="7030A0"/>
                          </a:solidFill>
                          <a:effectLst/>
                          <a:latin typeface="+mn-lt"/>
                          <a:ea typeface="+mn-ea"/>
                          <a:cs typeface="+mn-cs"/>
                        </a:rPr>
                        <a:t>RancherOS</a:t>
                      </a:r>
                      <a:r>
                        <a:rPr lang="en-US" sz="1100" b="1" i="0" u="none" strike="noStrike" kern="1200" dirty="0" smtClean="0">
                          <a:solidFill>
                            <a:srgbClr val="7030A0"/>
                          </a:solidFill>
                          <a:effectLst/>
                          <a:latin typeface="+mn-lt"/>
                          <a:ea typeface="+mn-ea"/>
                          <a:cs typeface="+mn-cs"/>
                        </a:rPr>
                        <a:t>*</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196199">
                <a:tc>
                  <a:txBody>
                    <a:bodyPr/>
                    <a:lstStyle/>
                    <a:p>
                      <a:pPr marL="0" marR="0" lvl="0" indent="0" algn="ctr" defTabSz="914400" rtl="0" eaLnBrk="0" fontAlgn="base" latinLnBrk="0" hangingPunct="0">
                        <a:lnSpc>
                          <a:spcPct val="100000"/>
                        </a:lnSpc>
                        <a:spcBef>
                          <a:spcPct val="20000"/>
                        </a:spcBef>
                        <a:spcAft>
                          <a:spcPct val="20000"/>
                        </a:spcAft>
                        <a:buClr>
                          <a:srgbClr val="000000"/>
                        </a:buClr>
                        <a:buSzTx/>
                        <a:buFont typeface="Arial" panose="020B0604020202020204" pitchFamily="34" charset="0"/>
                        <a:buNone/>
                        <a:tabLst/>
                        <a:defRPr/>
                      </a:pPr>
                      <a:r>
                        <a:rPr kumimoji="0" lang="en-US" sz="1100" b="1" i="0" u="none" strike="noStrike" cap="none" normalizeH="0" baseline="0" dirty="0" err="1" smtClean="0">
                          <a:ln>
                            <a:noFill/>
                          </a:ln>
                          <a:solidFill>
                            <a:srgbClr val="00B0F0"/>
                          </a:solidFill>
                          <a:effectLst/>
                          <a:latin typeface="+mn-lt"/>
                          <a:ea typeface="MS PGothic" panose="020B0600070205080204" pitchFamily="34" charset="-128"/>
                        </a:rPr>
                        <a:t>SaltStack</a:t>
                      </a:r>
                      <a:r>
                        <a:rPr kumimoji="0" lang="en-US" sz="1100" b="1" i="0" u="none" strike="noStrike" cap="none" normalizeH="0" baseline="0" dirty="0" smtClean="0">
                          <a:ln>
                            <a:noFill/>
                          </a:ln>
                          <a:solidFill>
                            <a:srgbClr val="00B0F0"/>
                          </a:solidFill>
                          <a:effectLst/>
                          <a:latin typeface="+mn-lt"/>
                          <a:ea typeface="MS PGothic" panose="020B0600070205080204" pitchFamily="34" charset="-128"/>
                        </a:rPr>
                        <a:t>  (4Q)</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i="0" u="none" strike="noStrike" kern="1200" dirty="0" err="1" smtClean="0">
                          <a:solidFill>
                            <a:srgbClr val="00B0F0"/>
                          </a:solidFill>
                          <a:effectLst/>
                          <a:latin typeface="+mn-lt"/>
                          <a:ea typeface="+mn-ea"/>
                          <a:cs typeface="+mn-cs"/>
                        </a:rPr>
                        <a:t>Heapster</a:t>
                      </a:r>
                      <a:r>
                        <a:rPr lang="en-US" sz="1100" b="1" i="0" u="none" strike="noStrike" kern="1200" dirty="0" smtClean="0">
                          <a:solidFill>
                            <a:srgbClr val="00B0F0"/>
                          </a:solidFill>
                          <a:effectLst/>
                          <a:latin typeface="+mn-lt"/>
                          <a:ea typeface="+mn-ea"/>
                          <a:cs typeface="+mn-cs"/>
                        </a:rPr>
                        <a:t>(4Q)</a:t>
                      </a:r>
                      <a:endParaRPr lang="en-US" sz="1100" b="1" i="0" u="none" strike="noStrike" kern="1200" dirty="0" smtClean="0">
                        <a:solidFill>
                          <a:srgbClr val="7030A0"/>
                        </a:solidFill>
                        <a:effectLst/>
                        <a:latin typeface="+mn-lt"/>
                        <a:ea typeface="+mn-ea"/>
                        <a:cs typeface="+mn-cs"/>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dirty="0">
                          <a:solidFill>
                            <a:srgbClr val="0070C0"/>
                          </a:solidFill>
                          <a:effectLst/>
                          <a:latin typeface="+mn-lt"/>
                        </a:rPr>
                        <a:t> </a:t>
                      </a:r>
                      <a:r>
                        <a:rPr lang="en-US" sz="1100" b="1" i="0" u="none" strike="noStrike" dirty="0" smtClean="0">
                          <a:solidFill>
                            <a:srgbClr val="00B050"/>
                          </a:solidFill>
                          <a:effectLst/>
                          <a:latin typeface="+mn-lt"/>
                        </a:rPr>
                        <a:t>OpenStack</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endParaRPr lang="en-US" sz="1100" dirty="0">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202493">
                <a:tc>
                  <a:txBody>
                    <a:bodyPr/>
                    <a:lstStyle/>
                    <a:p>
                      <a:pPr algn="ctr" rtl="0" fontAlgn="ctr"/>
                      <a:r>
                        <a:rPr lang="en-US" sz="1100" b="1" i="0" u="none" strike="noStrike" dirty="0">
                          <a:solidFill>
                            <a:srgbClr val="7030A0"/>
                          </a:solidFill>
                          <a:effectLst/>
                          <a:latin typeface="+mn-lt"/>
                        </a:rPr>
                        <a:t>Docker Machine</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sz="1100" b="1" i="0" u="none" strike="noStrike" cap="none" normalizeH="0" baseline="0" dirty="0" smtClean="0">
                          <a:ln>
                            <a:noFill/>
                          </a:ln>
                          <a:solidFill>
                            <a:srgbClr val="00B0F0"/>
                          </a:solidFill>
                          <a:effectLst/>
                          <a:latin typeface="+mn-lt"/>
                          <a:ea typeface="MS PGothic" panose="020B0600070205080204" pitchFamily="34" charset="-128"/>
                        </a:rPr>
                        <a:t> </a:t>
                      </a:r>
                      <a:r>
                        <a:rPr kumimoji="0" lang="en-US" altLang="en-US" sz="1100" b="1" i="0" u="none" strike="noStrike" cap="none" normalizeH="0" baseline="0" dirty="0" err="1" smtClean="0">
                          <a:ln>
                            <a:noFill/>
                          </a:ln>
                          <a:solidFill>
                            <a:srgbClr val="7030A0"/>
                          </a:solidFill>
                          <a:effectLst/>
                          <a:latin typeface="+mn-lt"/>
                          <a:ea typeface="MS PGothic" panose="020B0600070205080204" pitchFamily="34" charset="-128"/>
                        </a:rPr>
                        <a:t>Zenoss</a:t>
                      </a:r>
                      <a:endParaRPr kumimoji="0" lang="en-US" sz="1100" b="1" i="0" u="none" strike="noStrike" cap="none" normalizeH="0" baseline="0" dirty="0" smtClean="0">
                        <a:ln>
                          <a:noFill/>
                        </a:ln>
                        <a:solidFill>
                          <a:srgbClr val="00B0F0"/>
                        </a:solidFill>
                        <a:effectLst/>
                        <a:latin typeface="+mn-lt"/>
                        <a:ea typeface="MS PGothic" panose="020B0600070205080204" pitchFamily="34" charset="-128"/>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914400" rtl="0" eaLnBrk="0" fontAlgn="base" latinLnBrk="0" hangingPunct="0">
                        <a:lnSpc>
                          <a:spcPct val="100000"/>
                        </a:lnSpc>
                        <a:spcBef>
                          <a:spcPct val="20000"/>
                        </a:spcBef>
                        <a:spcAft>
                          <a:spcPct val="20000"/>
                        </a:spcAft>
                        <a:buClr>
                          <a:srgbClr val="000000"/>
                        </a:buClr>
                        <a:buSzTx/>
                        <a:buFont typeface="Arial" pitchFamily="34" charset="0"/>
                        <a:buNone/>
                        <a:tabLst/>
                      </a:pPr>
                      <a:r>
                        <a:rPr lang="en-US" sz="1100" b="1" i="0" u="none" strike="noStrike" dirty="0">
                          <a:solidFill>
                            <a:srgbClr val="7F1C7D"/>
                          </a:solidFill>
                          <a:effectLst/>
                          <a:latin typeface="+mn-lt"/>
                        </a:rPr>
                        <a:t> </a:t>
                      </a:r>
                      <a:r>
                        <a:rPr kumimoji="0" lang="en-US" altLang="en-US" sz="1100" b="1" i="0" u="none" strike="noStrike" cap="none" normalizeH="0" baseline="0" dirty="0" smtClean="0">
                          <a:ln>
                            <a:noFill/>
                          </a:ln>
                          <a:solidFill>
                            <a:srgbClr val="00B0F0"/>
                          </a:solidFill>
                          <a:effectLst/>
                          <a:latin typeface="+mn-lt"/>
                          <a:ea typeface="ＭＳ Ｐゴシック" panose="020B0600070205080204" pitchFamily="34" charset="-128"/>
                        </a:rPr>
                        <a:t>Cloud Foundry (4Q)</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endParaRPr lang="en-US" sz="1100" dirty="0">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extLst>
              </a:tr>
              <a:tr h="206112">
                <a:tc>
                  <a:txBody>
                    <a:bodyPr/>
                    <a:lstStyle/>
                    <a:p>
                      <a:pPr algn="ctr" rtl="0" fontAlgn="ctr"/>
                      <a:r>
                        <a:rPr lang="en-US" sz="1100" b="1" i="0" u="none" strike="noStrike" dirty="0">
                          <a:solidFill>
                            <a:srgbClr val="7030A0"/>
                          </a:solidFill>
                          <a:effectLst/>
                          <a:latin typeface="+mn-lt"/>
                        </a:rPr>
                        <a:t>Docker </a:t>
                      </a:r>
                      <a:r>
                        <a:rPr lang="en-US" sz="1100" b="1" i="0" u="none" strike="noStrike" dirty="0" err="1" smtClean="0">
                          <a:solidFill>
                            <a:srgbClr val="7030A0"/>
                          </a:solidFill>
                          <a:effectLst/>
                          <a:latin typeface="+mn-lt"/>
                        </a:rPr>
                        <a:t>Kitematic</a:t>
                      </a:r>
                      <a:endParaRPr lang="en-US" sz="1100" b="1" i="0" u="none" strike="noStrike" dirty="0">
                        <a:solidFill>
                          <a:srgbClr val="7030A0"/>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sz="1100" b="1" i="0" u="none" strike="noStrike" cap="none" normalizeH="0" baseline="0" dirty="0" err="1" smtClean="0">
                          <a:ln>
                            <a:noFill/>
                          </a:ln>
                          <a:solidFill>
                            <a:srgbClr val="7030A0"/>
                          </a:solidFill>
                          <a:effectLst/>
                          <a:latin typeface="+mn-lt"/>
                          <a:ea typeface="MS PGothic" panose="020B0600070205080204" pitchFamily="34" charset="-128"/>
                        </a:rPr>
                        <a:t>ElasticBox</a:t>
                      </a:r>
                      <a:endParaRPr kumimoji="0" lang="en-US" sz="1100" b="1" i="0" u="none" strike="noStrike" cap="none" normalizeH="0" baseline="0" dirty="0" smtClean="0">
                        <a:ln>
                          <a:noFill/>
                        </a:ln>
                        <a:solidFill>
                          <a:srgbClr val="00B0F0"/>
                        </a:solidFill>
                        <a:effectLst/>
                        <a:latin typeface="+mn-lt"/>
                        <a:ea typeface="MS PGothic" panose="020B0600070205080204" pitchFamily="34" charset="-128"/>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dirty="0">
                          <a:solidFill>
                            <a:srgbClr val="7F1C7D"/>
                          </a:solidFill>
                          <a:effectLst/>
                          <a:latin typeface="+mn-lt"/>
                        </a:rPr>
                        <a:t> </a:t>
                      </a:r>
                      <a:r>
                        <a:rPr kumimoji="0" lang="en-US" altLang="en-US" sz="1100" b="1" i="0" u="none" strike="noStrike" cap="none" normalizeH="0" baseline="0" dirty="0" err="1" smtClean="0">
                          <a:ln>
                            <a:noFill/>
                          </a:ln>
                          <a:solidFill>
                            <a:srgbClr val="00B050"/>
                          </a:solidFill>
                          <a:effectLst/>
                          <a:latin typeface="+mn-lt"/>
                          <a:ea typeface="ＭＳ Ｐゴシック" panose="020B0600070205080204" pitchFamily="34" charset="-128"/>
                        </a:rPr>
                        <a:t>OpenShift</a:t>
                      </a:r>
                      <a:r>
                        <a:rPr kumimoji="0" lang="en-US" altLang="en-US" sz="1100" b="1" i="0" u="none" strike="noStrike" cap="none" normalizeH="0" baseline="0" dirty="0" smtClean="0">
                          <a:ln>
                            <a:noFill/>
                          </a:ln>
                          <a:solidFill>
                            <a:srgbClr val="00B050"/>
                          </a:solidFill>
                          <a:effectLst/>
                          <a:latin typeface="+mn-lt"/>
                          <a:ea typeface="ＭＳ Ｐゴシック" panose="020B0600070205080204" pitchFamily="34" charset="-128"/>
                        </a:rPr>
                        <a:t> </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endParaRPr lang="en-US" sz="1100" dirty="0">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extLst>
                  <a:ext uri="{0D108BD9-81ED-4DB2-BD59-A6C34878D82A}"/>
                </a:extLst>
              </a:tr>
              <a:tr h="206112">
                <a:tc>
                  <a:txBody>
                    <a:bodyPr/>
                    <a:lstStyle/>
                    <a:p>
                      <a:endParaRPr lang="en-US" sz="1100"/>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1" i="0" u="none" strike="noStrike" cap="none" normalizeH="0" baseline="0" dirty="0" err="1" smtClean="0">
                          <a:ln>
                            <a:noFill/>
                          </a:ln>
                          <a:solidFill>
                            <a:srgbClr val="7030A0"/>
                          </a:solidFill>
                          <a:effectLst/>
                          <a:latin typeface="+mn-lt"/>
                          <a:ea typeface="MS PGothic" panose="020B0600070205080204" pitchFamily="34" charset="-128"/>
                        </a:rPr>
                        <a:t>Icinga</a:t>
                      </a:r>
                      <a:r>
                        <a:rPr kumimoji="0" lang="en-US" altLang="en-US" sz="1100" b="1" i="0" u="none" strike="noStrike" cap="none" normalizeH="0" baseline="0" dirty="0" smtClean="0">
                          <a:ln>
                            <a:noFill/>
                          </a:ln>
                          <a:solidFill>
                            <a:srgbClr val="7030A0"/>
                          </a:solidFill>
                          <a:effectLst/>
                          <a:latin typeface="+mn-lt"/>
                          <a:ea typeface="MS PGothic" panose="020B0600070205080204" pitchFamily="34" charset="-128"/>
                        </a:rPr>
                        <a:t> 2</a:t>
                      </a: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kumimoji="0" lang="en-US" altLang="en-US" sz="1100" b="1" i="0" u="none" strike="noStrike" kern="1200" cap="none" normalizeH="0" baseline="0" dirty="0" smtClean="0">
                          <a:ln>
                            <a:noFill/>
                          </a:ln>
                          <a:solidFill>
                            <a:srgbClr val="00B050"/>
                          </a:solidFill>
                          <a:effectLst/>
                          <a:latin typeface="+mn-lt"/>
                          <a:ea typeface="ＭＳ Ｐゴシック" panose="020B0600070205080204" pitchFamily="34" charset="-128"/>
                          <a:cs typeface="+mn-cs"/>
                        </a:rPr>
                        <a:t>Juju (2Q)</a:t>
                      </a:r>
                      <a:endParaRPr lang="en-US" sz="1100" b="1" i="0" u="none" strike="noStrike" kern="1200" dirty="0" smtClean="0">
                        <a:solidFill>
                          <a:srgbClr val="00B050"/>
                        </a:solidFill>
                        <a:effectLst/>
                        <a:latin typeface="+mn-lt"/>
                        <a:ea typeface="+mn-ea"/>
                        <a:cs typeface="+mn-cs"/>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endParaRPr lang="en-US" sz="1100" b="1" i="0" u="none" strike="noStrike" dirty="0">
                        <a:solidFill>
                          <a:srgbClr val="FFFFFF"/>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206112">
                <a:tc>
                  <a:txBody>
                    <a:bodyPr/>
                    <a:lstStyle/>
                    <a:p>
                      <a:endParaRPr lang="en-US" sz="1100" dirty="0"/>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US" altLang="en-US" sz="1100" b="1" i="0" u="none" strike="noStrike" cap="none" normalizeH="0" baseline="0" dirty="0" err="1" smtClean="0">
                          <a:ln>
                            <a:noFill/>
                          </a:ln>
                          <a:solidFill>
                            <a:srgbClr val="7030A0"/>
                          </a:solidFill>
                          <a:effectLst/>
                          <a:latin typeface="+mn-lt"/>
                          <a:ea typeface="MS PGothic" panose="020B0600070205080204" pitchFamily="34" charset="-128"/>
                        </a:rPr>
                        <a:t>DataDog</a:t>
                      </a:r>
                      <a:endParaRPr kumimoji="0" lang="en-US" altLang="en-US" sz="1100" b="1" i="0" u="none" strike="noStrike" cap="none" normalizeH="0" baseline="0" dirty="0" smtClean="0">
                        <a:ln>
                          <a:noFill/>
                        </a:ln>
                        <a:solidFill>
                          <a:srgbClr val="7030A0"/>
                        </a:solidFill>
                        <a:effectLst/>
                        <a:latin typeface="+mn-lt"/>
                        <a:ea typeface="MS PGothic" panose="020B0600070205080204" pitchFamily="34" charset="-128"/>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cap="none" normalizeH="0" baseline="0" dirty="0" smtClean="0">
                          <a:ln>
                            <a:noFill/>
                          </a:ln>
                          <a:solidFill>
                            <a:srgbClr val="7030A0"/>
                          </a:solidFill>
                          <a:effectLst/>
                          <a:latin typeface="+mn-lt"/>
                          <a:ea typeface="MS PGothic" panose="020B0600070205080204" pitchFamily="34" charset="-128"/>
                        </a:rPr>
                        <a:t>Fr8r (Open Radiant)</a:t>
                      </a:r>
                      <a:endParaRPr lang="en-US" sz="1100" dirty="0" smtClean="0">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ctr" rtl="0" fontAlgn="ctr"/>
                      <a:endParaRPr lang="en-US" sz="1100" b="1" i="0" u="none" strike="noStrike" dirty="0">
                        <a:solidFill>
                          <a:srgbClr val="FFFFFF"/>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r>
              <a:tr h="214222">
                <a:tc>
                  <a:txBody>
                    <a:bodyPr/>
                    <a:lstStyle/>
                    <a:p>
                      <a:endParaRPr lang="en-US" sz="1100" dirty="0"/>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dirty="0"/>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cap="none" normalizeH="0" baseline="0" dirty="0" err="1" smtClean="0">
                          <a:ln>
                            <a:noFill/>
                          </a:ln>
                          <a:solidFill>
                            <a:srgbClr val="00B0F0"/>
                          </a:solidFill>
                          <a:effectLst/>
                          <a:latin typeface="+mn-lt"/>
                          <a:ea typeface="MS PGothic" panose="020B0600070205080204" pitchFamily="34" charset="-128"/>
                        </a:rPr>
                        <a:t>Deis</a:t>
                      </a:r>
                      <a:r>
                        <a:rPr kumimoji="0" lang="en-US" sz="1100" b="1" i="0" u="none" strike="noStrike" cap="none" normalizeH="0" baseline="0" dirty="0" smtClean="0">
                          <a:ln>
                            <a:noFill/>
                          </a:ln>
                          <a:solidFill>
                            <a:srgbClr val="00B0F0"/>
                          </a:solidFill>
                          <a:effectLst/>
                          <a:latin typeface="+mn-lt"/>
                          <a:ea typeface="MS PGothic" panose="020B0600070205080204" pitchFamily="34" charset="-128"/>
                        </a:rPr>
                        <a:t> (4Q)</a:t>
                      </a:r>
                      <a:endParaRPr lang="en-US" sz="1100" dirty="0" smtClean="0">
                        <a:solidFill>
                          <a:srgbClr val="00B0F0"/>
                        </a:solidFill>
                        <a:latin typeface="+mn-lt"/>
                      </a:endParaRPr>
                    </a:p>
                  </a:txBody>
                  <a:tcPr marL="5715" marR="5715" marT="571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100" b="1" i="0" u="none" strike="noStrike" dirty="0">
                        <a:solidFill>
                          <a:srgbClr val="7F1C7D"/>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extLst>
              </a:tr>
              <a:tr h="165734">
                <a:tc>
                  <a:txBody>
                    <a:bodyPr/>
                    <a:lstStyle/>
                    <a:p>
                      <a:endParaRPr lang="en-US" sz="1100" dirty="0"/>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100" dirty="0"/>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100" dirty="0">
                        <a:latin typeface="+mn-lt"/>
                      </a:endParaRPr>
                    </a:p>
                  </a:txBody>
                  <a:tcPr marL="5715" marR="5715" marT="5714"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100" b="1" i="0" u="none" strike="noStrike" dirty="0">
                        <a:solidFill>
                          <a:srgbClr val="7F1C7D"/>
                        </a:solidFill>
                        <a:effectLst/>
                        <a:latin typeface="+mn-lt"/>
                      </a:endParaRPr>
                    </a:p>
                  </a:txBody>
                  <a:tcPr marL="5715" marR="5715" marT="571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extLst>
              </a:tr>
            </a:tbl>
          </a:graphicData>
        </a:graphic>
      </p:graphicFrame>
      <p:sp>
        <p:nvSpPr>
          <p:cNvPr id="10" name="Title 1"/>
          <p:cNvSpPr txBox="1">
            <a:spLocks/>
          </p:cNvSpPr>
          <p:nvPr/>
        </p:nvSpPr>
        <p:spPr bwMode="auto">
          <a:xfrm>
            <a:off x="6050757" y="206630"/>
            <a:ext cx="1827610" cy="420830"/>
          </a:xfrm>
          <a:prstGeom prst="rect">
            <a:avLst/>
          </a:prstGeom>
          <a:noFill/>
          <a:ln w="9525">
            <a:solidFill>
              <a:srgbClr val="000000"/>
            </a:solidFill>
            <a:miter lim="800000"/>
            <a:headEnd/>
            <a:tailEnd/>
          </a:ln>
          <a:extLst/>
        </p:spPr>
        <p:txBody>
          <a:bodyPr lIns="68572" tIns="34286" rIns="68572" bIns="34286"/>
          <a:lstStyle>
            <a:lvl1pPr algn="l" rtl="0" eaLnBrk="0" fontAlgn="base" hangingPunct="0">
              <a:spcBef>
                <a:spcPct val="0"/>
              </a:spcBef>
              <a:spcAft>
                <a:spcPct val="0"/>
              </a:spcAft>
              <a:defRPr sz="2200">
                <a:solidFill>
                  <a:schemeClr val="accent1"/>
                </a:solidFill>
                <a:latin typeface="+mj-lt"/>
                <a:ea typeface="MS PGothic" panose="020B0600070205080204" pitchFamily="34" charset="-128"/>
                <a:cs typeface="+mj-cs"/>
              </a:defRPr>
            </a:lvl1pPr>
            <a:lvl2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2pPr>
            <a:lvl3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3pPr>
            <a:lvl4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4pPr>
            <a:lvl5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5pPr>
            <a:lvl6pPr marL="457200" algn="l" rtl="0" fontAlgn="base">
              <a:spcBef>
                <a:spcPct val="0"/>
              </a:spcBef>
              <a:spcAft>
                <a:spcPct val="0"/>
              </a:spcAft>
              <a:defRPr sz="2200">
                <a:solidFill>
                  <a:schemeClr val="accent1"/>
                </a:solidFill>
                <a:latin typeface="Arial" charset="0"/>
                <a:ea typeface="ＭＳ Ｐゴシック" charset="0"/>
                <a:cs typeface="Arial" charset="0"/>
              </a:defRPr>
            </a:lvl6pPr>
            <a:lvl7pPr marL="914400" algn="l" rtl="0" fontAlgn="base">
              <a:spcBef>
                <a:spcPct val="0"/>
              </a:spcBef>
              <a:spcAft>
                <a:spcPct val="0"/>
              </a:spcAft>
              <a:defRPr sz="2200">
                <a:solidFill>
                  <a:schemeClr val="accent1"/>
                </a:solidFill>
                <a:latin typeface="Arial" charset="0"/>
                <a:ea typeface="ＭＳ Ｐゴシック" charset="0"/>
                <a:cs typeface="Arial" charset="0"/>
              </a:defRPr>
            </a:lvl7pPr>
            <a:lvl8pPr marL="1371600" algn="l" rtl="0" fontAlgn="base">
              <a:spcBef>
                <a:spcPct val="0"/>
              </a:spcBef>
              <a:spcAft>
                <a:spcPct val="0"/>
              </a:spcAft>
              <a:defRPr sz="2200">
                <a:solidFill>
                  <a:schemeClr val="accent1"/>
                </a:solidFill>
                <a:latin typeface="Arial" charset="0"/>
                <a:ea typeface="ＭＳ Ｐゴシック" charset="0"/>
                <a:cs typeface="Arial" charset="0"/>
              </a:defRPr>
            </a:lvl8pPr>
            <a:lvl9pPr marL="1828800" algn="l" rtl="0" fontAlgn="base">
              <a:spcBef>
                <a:spcPct val="0"/>
              </a:spcBef>
              <a:spcAft>
                <a:spcPct val="0"/>
              </a:spcAft>
              <a:defRPr sz="2200">
                <a:solidFill>
                  <a:schemeClr val="accent1"/>
                </a:solidFill>
                <a:latin typeface="Arial" charset="0"/>
                <a:ea typeface="ＭＳ Ｐゴシック" charset="0"/>
                <a:cs typeface="Arial" charset="0"/>
              </a:defRPr>
            </a:lvl9pPr>
          </a:lstStyle>
          <a:p>
            <a:pPr defTabSz="342900">
              <a:defRPr/>
            </a:pPr>
            <a:r>
              <a:rPr lang="en-US" sz="750" kern="0" dirty="0">
                <a:solidFill>
                  <a:srgbClr val="00B050"/>
                </a:solidFill>
                <a:ea typeface="ＭＳ Ｐゴシック" pitchFamily="34" charset="-128"/>
              </a:rPr>
              <a:t>Ported - verified</a:t>
            </a:r>
          </a:p>
          <a:p>
            <a:pPr defTabSz="342900">
              <a:defRPr/>
            </a:pPr>
            <a:r>
              <a:rPr lang="en-US" sz="750" kern="0" dirty="0">
                <a:solidFill>
                  <a:srgbClr val="00B0F0"/>
                </a:solidFill>
                <a:ea typeface="ＭＳ Ｐゴシック" pitchFamily="34" charset="-128"/>
              </a:rPr>
              <a:t>Work in progress (target quarter/half)</a:t>
            </a:r>
          </a:p>
          <a:p>
            <a:pPr defTabSz="342900">
              <a:defRPr/>
            </a:pPr>
            <a:r>
              <a:rPr lang="en-US" sz="750" kern="0" dirty="0">
                <a:solidFill>
                  <a:srgbClr val="7030A0"/>
                </a:solidFill>
                <a:ea typeface="ＭＳ Ｐゴシック" pitchFamily="34" charset="-128"/>
              </a:rPr>
              <a:t>Work under Evaluation/not started</a:t>
            </a:r>
          </a:p>
        </p:txBody>
      </p:sp>
    </p:spTree>
    <p:extLst>
      <p:ext uri="{BB962C8B-B14F-4D97-AF65-F5344CB8AC3E}">
        <p14:creationId xmlns:p14="http://schemas.microsoft.com/office/powerpoint/2010/main" val="1013547265"/>
      </p:ext>
    </p:extLst>
  </p:cSld>
  <p:clrMapOvr>
    <a:masterClrMapping/>
  </p:clrMapOvr>
  <p:transition spd="slow"/>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0" name="Rectangle 6"/>
          <p:cNvSpPr>
            <a:spLocks noChangeArrowheads="1"/>
          </p:cNvSpPr>
          <p:nvPr/>
        </p:nvSpPr>
        <p:spPr bwMode="auto">
          <a:xfrm>
            <a:off x="1202531" y="4861322"/>
            <a:ext cx="414338" cy="185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1" hangingPunct="1"/>
            <a:fld id="{627AA735-16C8-49D3-84D2-417289332F1C}" type="slidenum">
              <a:rPr lang="en-US" altLang="en-US" sz="750" b="0">
                <a:solidFill>
                  <a:srgbClr val="000000"/>
                </a:solidFill>
                <a:latin typeface="HelvNeue for IBM Light" charset="0"/>
                <a:ea typeface="ヒラギノ角ゴ Pro W3" charset="-128"/>
              </a:rPr>
              <a:pPr eaLnBrk="1" hangingPunct="1"/>
              <a:t>102</a:t>
            </a:fld>
            <a:endParaRPr lang="en-US" altLang="en-US" sz="750" b="0">
              <a:solidFill>
                <a:srgbClr val="000000"/>
              </a:solidFill>
              <a:latin typeface="HelvNeue for IBM Light" charset="0"/>
              <a:ea typeface="ヒラギノ角ゴ Pro W3" charset="-128"/>
            </a:endParaRPr>
          </a:p>
        </p:txBody>
      </p:sp>
      <p:sp>
        <p:nvSpPr>
          <p:cNvPr id="14341" name="Title 10"/>
          <p:cNvSpPr>
            <a:spLocks/>
          </p:cNvSpPr>
          <p:nvPr/>
        </p:nvSpPr>
        <p:spPr bwMode="auto">
          <a:xfrm>
            <a:off x="2026444" y="258366"/>
            <a:ext cx="4754166" cy="3690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1" hangingPunct="1"/>
            <a:r>
              <a:rPr lang="en-US" altLang="en-US" sz="1500" b="0" dirty="0">
                <a:solidFill>
                  <a:srgbClr val="EA7C1E"/>
                </a:solidFill>
                <a:latin typeface="Lubalin for IBM Demi" charset="0"/>
                <a:ea typeface="ヒラギノ角ゴ Pro W3" charset="-128"/>
              </a:rPr>
              <a:t>Open Source &amp; ISV Linux SW Capability</a:t>
            </a:r>
            <a:endParaRPr lang="en-US" sz="1500" b="0" dirty="0">
              <a:solidFill>
                <a:srgbClr val="EA7C1E"/>
              </a:solidFill>
              <a:latin typeface="Lubalin for IBM Demi" charset="0"/>
              <a:ea typeface="ヒラギノ角ゴ Pro W3" charset="-128"/>
            </a:endParaRPr>
          </a:p>
        </p:txBody>
      </p:sp>
      <p:graphicFrame>
        <p:nvGraphicFramePr>
          <p:cNvPr id="10" name="Table 9"/>
          <p:cNvGraphicFramePr>
            <a:graphicFrameLocks noGrp="1"/>
          </p:cNvGraphicFramePr>
          <p:nvPr>
            <p:extLst/>
          </p:nvPr>
        </p:nvGraphicFramePr>
        <p:xfrm>
          <a:off x="1251347" y="926035"/>
          <a:ext cx="6641307" cy="3169565"/>
        </p:xfrm>
        <a:graphic>
          <a:graphicData uri="http://schemas.openxmlformats.org/drawingml/2006/table">
            <a:tbl>
              <a:tblPr/>
              <a:tblGrid>
                <a:gridCol w="1759217">
                  <a:extLst>
                    <a:ext uri="{9D8B030D-6E8A-4147-A177-3AD203B41FA5}"/>
                  </a:extLst>
                </a:gridCol>
                <a:gridCol w="1772070">
                  <a:extLst>
                    <a:ext uri="{9D8B030D-6E8A-4147-A177-3AD203B41FA5}"/>
                  </a:extLst>
                </a:gridCol>
                <a:gridCol w="1933843">
                  <a:extLst>
                    <a:ext uri="{9D8B030D-6E8A-4147-A177-3AD203B41FA5}"/>
                  </a:extLst>
                </a:gridCol>
                <a:gridCol w="1176177">
                  <a:extLst>
                    <a:ext uri="{9D8B030D-6E8A-4147-A177-3AD203B41FA5}"/>
                  </a:extLst>
                </a:gridCol>
              </a:tblGrid>
              <a:tr h="324155">
                <a:tc>
                  <a:txBody>
                    <a:bodyPr/>
                    <a:lstStyle/>
                    <a:p>
                      <a:pPr algn="ctr" rtl="0" fontAlgn="ctr"/>
                      <a:r>
                        <a:rPr lang="en-US" sz="1100" b="1" i="0" u="none" strike="noStrike" dirty="0">
                          <a:solidFill>
                            <a:srgbClr val="FFFFFF"/>
                          </a:solidFill>
                          <a:effectLst/>
                          <a:latin typeface="+mj-lt"/>
                        </a:rPr>
                        <a:t>Big Data &amp; Analytics</a:t>
                      </a: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tc>
                  <a:txBody>
                    <a:bodyPr/>
                    <a:lstStyle/>
                    <a:p>
                      <a:pPr algn="ctr" rtl="0" fontAlgn="ctr"/>
                      <a:r>
                        <a:rPr lang="en-US" sz="1100" b="1" i="0" u="none" strike="noStrike" dirty="0">
                          <a:solidFill>
                            <a:srgbClr val="FFFFFF"/>
                          </a:solidFill>
                          <a:effectLst/>
                          <a:latin typeface="+mj-lt"/>
                        </a:rPr>
                        <a:t>App development &amp; DevOps</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tc>
                  <a:txBody>
                    <a:bodyPr/>
                    <a:lstStyle/>
                    <a:p>
                      <a:pPr algn="ctr" rtl="0" fontAlgn="ctr"/>
                      <a:r>
                        <a:rPr lang="en-US" sz="1100" b="1" i="0" u="none" strike="noStrike" dirty="0">
                          <a:solidFill>
                            <a:srgbClr val="FFFFFF"/>
                          </a:solidFill>
                          <a:effectLst/>
                          <a:latin typeface="+mj-lt"/>
                        </a:rPr>
                        <a:t>Web Application Dev/Perf &amp; CMS</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tc>
                  <a:txBody>
                    <a:bodyPr/>
                    <a:lstStyle/>
                    <a:p>
                      <a:pPr algn="ctr" rtl="0" fontAlgn="ctr"/>
                      <a:r>
                        <a:rPr lang="en-US" sz="1100" b="1" i="0" u="none" strike="noStrike" dirty="0">
                          <a:solidFill>
                            <a:srgbClr val="FFFFFF"/>
                          </a:solidFill>
                          <a:effectLst/>
                          <a:latin typeface="+mj-lt"/>
                        </a:rPr>
                        <a:t>Front End</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rgbClr val="EA7C1E"/>
                    </a:solidFill>
                  </a:tcPr>
                </a:tc>
                <a:extLst>
                  <a:ext uri="{0D108BD9-81ED-4DB2-BD59-A6C34878D82A}"/>
                </a:extLst>
              </a:tr>
              <a:tr h="180513">
                <a:tc>
                  <a:txBody>
                    <a:bodyPr/>
                    <a:lstStyle/>
                    <a:p>
                      <a:pPr algn="ctr" rtl="0" fontAlgn="ctr"/>
                      <a:r>
                        <a:rPr lang="en-US" sz="1100" b="1" i="0" u="none" strike="noStrike" dirty="0" err="1" smtClean="0">
                          <a:solidFill>
                            <a:srgbClr val="00B050"/>
                          </a:solidFill>
                          <a:effectLst/>
                          <a:latin typeface="+mn-lt"/>
                        </a:rPr>
                        <a:t>Elasticsearch</a:t>
                      </a:r>
                      <a:r>
                        <a:rPr lang="en-US" sz="1100" b="1" i="0" u="none" strike="noStrike" dirty="0" smtClean="0">
                          <a:solidFill>
                            <a:srgbClr val="00B050"/>
                          </a:solidFill>
                          <a:effectLst/>
                          <a:latin typeface="+mn-lt"/>
                        </a:rPr>
                        <a:t> (ELK)</a:t>
                      </a:r>
                      <a:endParaRPr lang="en-US" sz="1100" b="1" i="0" u="none" strike="noStrike" dirty="0">
                        <a:solidFill>
                          <a:srgbClr val="00B05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Xerces-c</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smtClean="0">
                          <a:solidFill>
                            <a:srgbClr val="00B050"/>
                          </a:solidFill>
                          <a:effectLst/>
                          <a:latin typeface="+mn-lt"/>
                        </a:rPr>
                        <a:t>Apache </a:t>
                      </a:r>
                      <a:r>
                        <a:rPr lang="en-US" sz="1100" b="1" i="0" u="none" strike="noStrike" dirty="0" err="1" smtClean="0">
                          <a:solidFill>
                            <a:srgbClr val="00B050"/>
                          </a:solidFill>
                          <a:effectLst/>
                          <a:latin typeface="+mn-lt"/>
                        </a:rPr>
                        <a:t>jMeter</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smtClean="0">
                          <a:solidFill>
                            <a:srgbClr val="00B050"/>
                          </a:solidFill>
                          <a:effectLst/>
                          <a:latin typeface="+mn-lt"/>
                        </a:rPr>
                        <a:t>Kibana</a:t>
                      </a:r>
                      <a:r>
                        <a:rPr lang="en-US" sz="1100" b="1" i="0" u="none" strike="noStrike" dirty="0" smtClean="0">
                          <a:solidFill>
                            <a:srgbClr val="00B050"/>
                          </a:solidFill>
                          <a:effectLst/>
                          <a:latin typeface="+mn-lt"/>
                        </a:rPr>
                        <a:t> (ELK)</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algn="ctr" rtl="0" fontAlgn="ctr"/>
                      <a:r>
                        <a:rPr lang="en-US" sz="1100" b="1" i="0" u="none" strike="noStrike" dirty="0">
                          <a:solidFill>
                            <a:srgbClr val="00B050"/>
                          </a:solidFill>
                          <a:effectLst/>
                          <a:latin typeface="+mn-lt"/>
                        </a:rPr>
                        <a:t>Apache </a:t>
                      </a:r>
                      <a:r>
                        <a:rPr lang="en-US" sz="1100" b="1" i="0" u="none" strike="noStrike" dirty="0" smtClean="0">
                          <a:solidFill>
                            <a:srgbClr val="00B050"/>
                          </a:solidFill>
                          <a:effectLst/>
                          <a:latin typeface="+mn-lt"/>
                        </a:rPr>
                        <a:t> Spark</a:t>
                      </a:r>
                      <a:endParaRPr lang="en-US" sz="1100" b="1" i="0" u="none" strike="noStrike" dirty="0">
                        <a:solidFill>
                          <a:srgbClr val="00B05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XMLSec</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Wordpress</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D3</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algn="ctr" rtl="0" fontAlgn="ctr"/>
                      <a:r>
                        <a:rPr lang="en-US" altLang="en-US" sz="1100" b="1" dirty="0" smtClean="0">
                          <a:solidFill>
                            <a:srgbClr val="00B050"/>
                          </a:solidFill>
                          <a:latin typeface="+mn-lt"/>
                        </a:rPr>
                        <a:t>Apache  </a:t>
                      </a:r>
                      <a:r>
                        <a:rPr lang="en-US" altLang="en-US" sz="1100" b="1" dirty="0" err="1" smtClean="0">
                          <a:solidFill>
                            <a:srgbClr val="00B050"/>
                          </a:solidFill>
                          <a:latin typeface="+mn-lt"/>
                        </a:rPr>
                        <a:t>Solr</a:t>
                      </a:r>
                      <a:endParaRPr lang="en-US" sz="1100" b="1" i="0" u="none" strike="noStrike" dirty="0">
                        <a:solidFill>
                          <a:srgbClr val="00B05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protobuf</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Ceilometer</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00B050"/>
                          </a:solidFill>
                          <a:effectLst/>
                          <a:latin typeface="+mn-lt"/>
                          <a:ea typeface="+mn-ea"/>
                          <a:cs typeface="+mn-cs"/>
                        </a:rPr>
                        <a:t>Angular (MEAN)</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00B050"/>
                          </a:solidFill>
                          <a:effectLst/>
                          <a:latin typeface="+mn-lt"/>
                          <a:ea typeface="+mn-ea"/>
                          <a:cs typeface="+mn-cs"/>
                        </a:rPr>
                        <a:t>Apache  Storm</a:t>
                      </a:r>
                      <a:endParaRPr lang="en-US" sz="1100" b="1" i="0" u="none" strike="noStrike" kern="1200" dirty="0" smtClean="0">
                        <a:solidFill>
                          <a:srgbClr val="7030A0"/>
                        </a:solidFill>
                        <a:effectLst/>
                        <a:latin typeface="+mn-lt"/>
                        <a:ea typeface="+mn-ea"/>
                        <a:cs typeface="+mn-cs"/>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Doxygen</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a:solidFill>
                            <a:srgbClr val="00B050"/>
                          </a:solidFill>
                          <a:effectLst/>
                          <a:latin typeface="+mn-lt"/>
                        </a:rPr>
                        <a:t>Apache Tomcat</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00B050"/>
                          </a:solidFill>
                          <a:effectLst/>
                          <a:latin typeface="+mn-lt"/>
                          <a:ea typeface="+mn-ea"/>
                          <a:cs typeface="+mn-cs"/>
                        </a:rPr>
                        <a:t>Express (MEAN)</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algn="ctr" rtl="0" fontAlgn="ctr"/>
                      <a:endParaRPr lang="en-US" sz="1100" b="1" i="0" u="none" strike="noStrike" dirty="0">
                        <a:solidFill>
                          <a:srgbClr val="00B05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ANTLR</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HAProxy</a:t>
                      </a:r>
                      <a:r>
                        <a:rPr lang="en-US" sz="1100" b="1" i="0" u="none" strike="noStrike" dirty="0">
                          <a:solidFill>
                            <a:srgbClr val="00B050"/>
                          </a:solidFill>
                          <a:effectLst/>
                          <a:latin typeface="+mn-lt"/>
                        </a:rPr>
                        <a:t>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a:r>
                        <a:rPr lang="en-US" sz="1100" b="1" kern="0" dirty="0" smtClean="0">
                          <a:solidFill>
                            <a:srgbClr val="00B0F0"/>
                          </a:solidFill>
                          <a:latin typeface="+mn-lt"/>
                          <a:ea typeface="ＭＳ Ｐゴシック" pitchFamily="34" charset="-128"/>
                          <a:cs typeface="+mn-cs"/>
                        </a:rPr>
                        <a:t>Beats (4Q)</a:t>
                      </a:r>
                      <a:endParaRPr lang="en-US" sz="1100" dirty="0">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endParaRPr lang="en-US" sz="1100" b="1" i="0" u="none" strike="noStrike" kern="1200" dirty="0" smtClean="0">
                        <a:solidFill>
                          <a:srgbClr val="7030A0"/>
                        </a:solidFill>
                        <a:effectLst/>
                        <a:latin typeface="+mn-lt"/>
                        <a:ea typeface="+mn-ea"/>
                        <a:cs typeface="+mn-cs"/>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Apache Maven</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NGNIX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7030A0"/>
                          </a:solidFill>
                          <a:effectLst/>
                          <a:latin typeface="+mn-lt"/>
                          <a:ea typeface="+mn-ea"/>
                          <a:cs typeface="+mn-cs"/>
                        </a:rPr>
                        <a:t>Ionic*</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algn="ctr" rtl="0" fontAlgn="ctr"/>
                      <a:r>
                        <a:rPr lang="en-US" sz="1100" b="1" i="0" u="none" strike="noStrike" dirty="0">
                          <a:solidFill>
                            <a:srgbClr val="FFFFFF"/>
                          </a:solidFill>
                          <a:effectLst/>
                          <a:latin typeface="+mn-lt"/>
                        </a:rPr>
                        <a:t> </a:t>
                      </a: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Jenkins</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a:solidFill>
                            <a:srgbClr val="00B050"/>
                          </a:solidFill>
                          <a:effectLst/>
                          <a:latin typeface="+mn-lt"/>
                        </a:rPr>
                        <a:t>Apache HTTP</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smtClean="0">
                          <a:solidFill>
                            <a:srgbClr val="7030A0"/>
                          </a:solidFill>
                          <a:effectLst/>
                          <a:latin typeface="+mn-lt"/>
                          <a:ea typeface="+mn-ea"/>
                          <a:cs typeface="+mn-cs"/>
                        </a:rPr>
                        <a:t>Graphene*</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algn="ctr" rtl="0" fontAlgn="ctr"/>
                      <a:r>
                        <a:rPr lang="en-US" sz="1100" b="1" i="0" u="none" strike="noStrike" dirty="0">
                          <a:solidFill>
                            <a:srgbClr val="FFFFFF"/>
                          </a:solidFill>
                          <a:effectLst/>
                          <a:latin typeface="+mj-lt"/>
                        </a:rPr>
                        <a:t>Notebooks</a:t>
                      </a: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rgbClr val="EA7C1E"/>
                    </a:solidFill>
                  </a:tcPr>
                </a:tc>
                <a:tc>
                  <a:txBody>
                    <a:bodyPr/>
                    <a:lstStyle/>
                    <a:p>
                      <a:pPr algn="ctr" rtl="0" fontAlgn="ctr"/>
                      <a:r>
                        <a:rPr lang="en-US" sz="1100" b="1" i="0" u="none" strike="noStrike" dirty="0" err="1" smtClean="0">
                          <a:solidFill>
                            <a:srgbClr val="00B050"/>
                          </a:solidFill>
                          <a:effectLst/>
                          <a:latin typeface="+mn-lt"/>
                        </a:rPr>
                        <a:t>Apigility</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err="1">
                          <a:solidFill>
                            <a:srgbClr val="00B050"/>
                          </a:solidFill>
                          <a:effectLst/>
                          <a:latin typeface="+mn-lt"/>
                        </a:rPr>
                        <a:t>J</a:t>
                      </a:r>
                      <a:r>
                        <a:rPr lang="en-US" sz="1100" b="1" i="0" u="none" strike="noStrike" dirty="0" err="1" smtClean="0">
                          <a:solidFill>
                            <a:srgbClr val="00B050"/>
                          </a:solidFill>
                          <a:effectLst/>
                          <a:latin typeface="+mn-lt"/>
                        </a:rPr>
                        <a:t>Boss</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smtClean="0">
                          <a:solidFill>
                            <a:srgbClr val="7030A0"/>
                          </a:solidFill>
                          <a:effectLst/>
                          <a:latin typeface="+mn-lt"/>
                        </a:rPr>
                        <a:t>Meteor*</a:t>
                      </a:r>
                      <a:endParaRPr lang="en-US" sz="1100" b="1" i="0" u="none" strike="noStrike" dirty="0">
                        <a:solidFill>
                          <a:srgbClr val="7030A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algn="ctr" rtl="0" fontAlgn="ctr"/>
                      <a:r>
                        <a:rPr lang="en-US" sz="1100" b="1" i="0" u="none" strike="noStrike" dirty="0" smtClean="0">
                          <a:solidFill>
                            <a:srgbClr val="7030A0"/>
                          </a:solidFill>
                          <a:effectLst/>
                          <a:latin typeface="+mn-lt"/>
                        </a:rPr>
                        <a:t>Apache Zeppelin*</a:t>
                      </a:r>
                      <a:endParaRPr lang="en-US" sz="1100" b="1" i="0" u="none" strike="noStrike" dirty="0">
                        <a:solidFill>
                          <a:srgbClr val="7030A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kern="0" dirty="0" smtClean="0">
                          <a:solidFill>
                            <a:srgbClr val="00B0F0"/>
                          </a:solidFill>
                          <a:latin typeface="+mn-lt"/>
                          <a:ea typeface="ＭＳ Ｐゴシック" pitchFamily="34" charset="-128"/>
                          <a:cs typeface="+mn-cs"/>
                        </a:rPr>
                        <a:t>Mule (4Q)</a:t>
                      </a:r>
                      <a:r>
                        <a:rPr lang="en-US" sz="1100" b="1" i="1" u="none" strike="noStrike" dirty="0">
                          <a:solidFill>
                            <a:srgbClr val="0070C0"/>
                          </a:solidFill>
                          <a:effectLst/>
                          <a:latin typeface="+mn-lt"/>
                        </a:rPr>
                        <a:t>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sz="1100" b="1" i="0" u="none" strike="noStrike" dirty="0">
                          <a:solidFill>
                            <a:srgbClr val="00B050"/>
                          </a:solidFill>
                          <a:effectLst/>
                          <a:latin typeface="+mn-lt"/>
                        </a:rPr>
                        <a:t>Drupal</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tcPr>
                </a:tc>
                <a:tc>
                  <a:txBody>
                    <a:bodyPr/>
                    <a:lstStyle/>
                    <a:p>
                      <a:pPr algn="ctr"/>
                      <a:r>
                        <a:rPr lang="en-US" sz="1100" b="1" i="0" u="none" strike="noStrike" kern="1200" dirty="0" err="1" smtClean="0">
                          <a:solidFill>
                            <a:srgbClr val="7030A0"/>
                          </a:solidFill>
                          <a:effectLst/>
                          <a:latin typeface="+mn-lt"/>
                          <a:ea typeface="+mn-ea"/>
                          <a:cs typeface="+mn-cs"/>
                        </a:rPr>
                        <a:t>Grafana</a:t>
                      </a:r>
                      <a:endParaRPr lang="en-US" sz="1100" dirty="0">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marL="0" marR="0" indent="0" algn="ctr" defTabSz="457200" rtl="0" eaLnBrk="1" fontAlgn="ctr" latinLnBrk="0" hangingPunct="1">
                        <a:lnSpc>
                          <a:spcPct val="100000"/>
                        </a:lnSpc>
                        <a:spcBef>
                          <a:spcPts val="0"/>
                        </a:spcBef>
                        <a:spcAft>
                          <a:spcPts val="0"/>
                        </a:spcAft>
                        <a:buClrTx/>
                        <a:buSzTx/>
                        <a:buFontTx/>
                        <a:buNone/>
                        <a:tabLst/>
                        <a:defRPr/>
                      </a:pPr>
                      <a:r>
                        <a:rPr lang="en-US" sz="1100" b="1" i="0" u="none" strike="noStrike" kern="1200" dirty="0" err="1" smtClean="0">
                          <a:solidFill>
                            <a:srgbClr val="7030A0"/>
                          </a:solidFill>
                          <a:effectLst/>
                          <a:latin typeface="+mn-lt"/>
                          <a:ea typeface="+mn-ea"/>
                          <a:cs typeface="+mn-cs"/>
                        </a:rPr>
                        <a:t>Jupyter</a:t>
                      </a:r>
                      <a:r>
                        <a:rPr lang="en-US" sz="1100" b="1" i="0" u="none" strike="noStrike" kern="1200" dirty="0" smtClean="0">
                          <a:solidFill>
                            <a:srgbClr val="7030A0"/>
                          </a:solidFill>
                          <a:effectLst/>
                          <a:latin typeface="+mn-lt"/>
                          <a:ea typeface="+mn-ea"/>
                          <a:cs typeface="+mn-cs"/>
                        </a:rPr>
                        <a:t>*</a:t>
                      </a:r>
                      <a:endParaRPr lang="en-US" sz="1100" b="1" i="0" u="none" strike="noStrike" dirty="0">
                        <a:solidFill>
                          <a:srgbClr val="7030A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100" b="0" i="0" u="none" strike="noStrike" dirty="0">
                          <a:solidFill>
                            <a:srgbClr val="000000"/>
                          </a:solidFill>
                          <a:effectLst/>
                          <a:latin typeface="+mn-lt"/>
                        </a:rPr>
                        <a:t> </a:t>
                      </a:r>
                      <a:r>
                        <a:rPr lang="en-US" sz="1100" b="1" i="0" u="none" strike="noStrike" kern="0" dirty="0" smtClean="0">
                          <a:solidFill>
                            <a:srgbClr val="00B0F0"/>
                          </a:solidFill>
                          <a:effectLst/>
                          <a:latin typeface="+mn-lt"/>
                          <a:ea typeface="ＭＳ Ｐゴシック" pitchFamily="34" charset="-128"/>
                          <a:cs typeface="+mn-cs"/>
                        </a:rPr>
                        <a:t>PM2</a:t>
                      </a:r>
                      <a:r>
                        <a:rPr lang="en-US" sz="1100" b="1" kern="0" dirty="0" smtClean="0">
                          <a:solidFill>
                            <a:srgbClr val="00B0F0"/>
                          </a:solidFill>
                          <a:latin typeface="+mn-lt"/>
                          <a:ea typeface="ＭＳ Ｐゴシック" pitchFamily="34" charset="-128"/>
                          <a:cs typeface="+mn-cs"/>
                        </a:rPr>
                        <a:t> (4Q)</a:t>
                      </a:r>
                      <a:r>
                        <a:rPr lang="en-US" sz="1100" b="1" i="1" u="none" strike="noStrike" kern="1200" dirty="0" smtClean="0">
                          <a:solidFill>
                            <a:srgbClr val="0070C0"/>
                          </a:solidFill>
                          <a:effectLst/>
                          <a:latin typeface="+mn-lt"/>
                          <a:ea typeface="+mn-ea"/>
                          <a:cs typeface="+mn-cs"/>
                        </a:rPr>
                        <a:t>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lvl="0" algn="ctr">
                        <a:lnSpc>
                          <a:spcPct val="100000"/>
                        </a:lnSpc>
                        <a:spcBef>
                          <a:spcPct val="20000"/>
                        </a:spcBef>
                        <a:spcAft>
                          <a:spcPct val="20000"/>
                        </a:spcAft>
                        <a:buClr>
                          <a:schemeClr val="tx1"/>
                        </a:buClr>
                        <a:buFont typeface="Arial" panose="020B0604020202020204" pitchFamily="34" charset="0"/>
                        <a:buNone/>
                        <a:defRPr/>
                      </a:pPr>
                      <a:r>
                        <a:rPr lang="en-US" altLang="en-US" sz="1100" b="1" dirty="0" smtClean="0">
                          <a:solidFill>
                            <a:srgbClr val="00B050"/>
                          </a:solidFill>
                          <a:latin typeface="+mn-lt"/>
                        </a:rPr>
                        <a:t>Joomla</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fontAlgn="b"/>
                      <a:r>
                        <a:rPr lang="en-US" sz="1100" b="0" i="0" u="none" strike="noStrike" dirty="0">
                          <a:solidFill>
                            <a:srgbClr val="000000"/>
                          </a:solidFill>
                          <a:effectLst/>
                          <a:latin typeface="+mn-lt"/>
                        </a:rPr>
                        <a:t>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algn="ctr" rtl="0" fontAlgn="ctr"/>
                      <a:r>
                        <a:rPr lang="en-US" sz="1100" b="1" i="0" u="none" strike="noStrike" kern="1200" dirty="0" err="1" smtClean="0">
                          <a:solidFill>
                            <a:srgbClr val="7030A0"/>
                          </a:solidFill>
                          <a:effectLst/>
                          <a:latin typeface="+mn-lt"/>
                          <a:ea typeface="+mn-ea"/>
                          <a:cs typeface="+mn-cs"/>
                        </a:rPr>
                        <a:t>Ipython</a:t>
                      </a:r>
                      <a:r>
                        <a:rPr lang="en-US" sz="1100" b="1" i="0" u="none" strike="noStrike" kern="1200" dirty="0" smtClean="0">
                          <a:solidFill>
                            <a:srgbClr val="7030A0"/>
                          </a:solidFill>
                          <a:effectLst/>
                          <a:latin typeface="+mn-lt"/>
                          <a:ea typeface="+mn-ea"/>
                          <a:cs typeface="+mn-cs"/>
                        </a:rPr>
                        <a:t>*</a:t>
                      </a:r>
                      <a:endParaRPr lang="en-US" sz="1100" b="1" i="0" u="none" strike="noStrike" dirty="0">
                        <a:solidFill>
                          <a:srgbClr val="7030A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lang="en-US" sz="1100" b="1" i="0" u="none" strike="noStrike" kern="0" dirty="0" err="1" smtClean="0">
                          <a:solidFill>
                            <a:srgbClr val="00B0F0"/>
                          </a:solidFill>
                          <a:effectLst/>
                          <a:latin typeface="+mn-lt"/>
                          <a:ea typeface="ＭＳ Ｐゴシック" pitchFamily="34" charset="-128"/>
                          <a:cs typeface="+mn-cs"/>
                        </a:rPr>
                        <a:t>Htop</a:t>
                      </a:r>
                      <a:r>
                        <a:rPr lang="en-US" sz="1100" b="1" kern="0" dirty="0" smtClean="0">
                          <a:solidFill>
                            <a:srgbClr val="00B0F0"/>
                          </a:solidFill>
                          <a:latin typeface="+mn-lt"/>
                          <a:ea typeface="ＭＳ Ｐゴシック" pitchFamily="34" charset="-128"/>
                          <a:cs typeface="+mn-cs"/>
                        </a:rPr>
                        <a:t> (4Q)</a:t>
                      </a:r>
                      <a:r>
                        <a:rPr lang="en-US" sz="1100" b="0" i="0" u="none" strike="noStrike" dirty="0">
                          <a:solidFill>
                            <a:srgbClr val="000000"/>
                          </a:solidFill>
                          <a:effectLst/>
                          <a:latin typeface="+mn-lt"/>
                        </a:rPr>
                        <a:t>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lang="en-US" altLang="en-US" sz="1100" b="1" dirty="0" err="1" smtClean="0">
                          <a:solidFill>
                            <a:srgbClr val="00B050"/>
                          </a:solidFill>
                          <a:latin typeface="+mn-lt"/>
                        </a:rPr>
                        <a:t>SugarCRM</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fontAlgn="b"/>
                      <a:r>
                        <a:rPr lang="en-US" sz="1100" b="0" i="0" u="none" strike="noStrike" dirty="0">
                          <a:solidFill>
                            <a:srgbClr val="000000"/>
                          </a:solidFill>
                          <a:effectLst/>
                          <a:latin typeface="+mn-lt"/>
                        </a:rPr>
                        <a:t>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92167">
                <a:tc>
                  <a:txBody>
                    <a:bodyPr/>
                    <a:lstStyle/>
                    <a:p>
                      <a:pPr algn="ctr" rtl="0" fontAlgn="ctr"/>
                      <a:r>
                        <a:rPr lang="en-US" sz="1100" b="1" i="0" u="none" strike="noStrike" dirty="0" smtClean="0">
                          <a:solidFill>
                            <a:srgbClr val="7030A0"/>
                          </a:solidFill>
                          <a:effectLst/>
                          <a:latin typeface="+mn-lt"/>
                        </a:rPr>
                        <a:t>Graphite*</a:t>
                      </a:r>
                      <a:endParaRPr lang="en-US" sz="1100" b="1" i="0" u="none" strike="noStrike" dirty="0">
                        <a:solidFill>
                          <a:srgbClr val="7030A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fontAlgn="b"/>
                      <a:r>
                        <a:rPr lang="en-US" sz="1100" b="0" i="0" u="none" strike="noStrike" dirty="0">
                          <a:solidFill>
                            <a:srgbClr val="000000"/>
                          </a:solidFill>
                          <a:effectLst/>
                          <a:latin typeface="+mn-lt"/>
                        </a:rPr>
                        <a:t> </a:t>
                      </a:r>
                      <a:r>
                        <a:rPr lang="en-US" sz="1100" b="1" i="0" u="none" strike="noStrike" kern="0" dirty="0" err="1" smtClean="0">
                          <a:solidFill>
                            <a:srgbClr val="00B0F0"/>
                          </a:solidFill>
                          <a:effectLst/>
                          <a:latin typeface="+mn-lt"/>
                          <a:ea typeface="ＭＳ Ｐゴシック" pitchFamily="34" charset="-128"/>
                          <a:cs typeface="+mn-cs"/>
                        </a:rPr>
                        <a:t>IPTraf</a:t>
                      </a:r>
                      <a:r>
                        <a:rPr lang="en-US" sz="1100" b="1" kern="0" dirty="0" smtClean="0">
                          <a:solidFill>
                            <a:srgbClr val="00B0F0"/>
                          </a:solidFill>
                          <a:latin typeface="+mn-lt"/>
                          <a:ea typeface="ＭＳ Ｐゴシック" pitchFamily="34" charset="-128"/>
                          <a:cs typeface="+mn-cs"/>
                        </a:rPr>
                        <a:t> (4Q)</a:t>
                      </a:r>
                      <a:endParaRPr lang="en-US" sz="1100" b="0" i="0" u="none" strike="noStrike" dirty="0">
                        <a:solidFill>
                          <a:srgbClr val="00000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rtl="0" fontAlgn="ctr"/>
                      <a:r>
                        <a:rPr kumimoji="0" lang="en-US" altLang="en-US" sz="1100" b="1" i="0" u="none" strike="noStrike" cap="none" normalizeH="0" baseline="0" dirty="0" err="1" smtClean="0">
                          <a:ln>
                            <a:noFill/>
                          </a:ln>
                          <a:solidFill>
                            <a:srgbClr val="00B050"/>
                          </a:solidFill>
                          <a:effectLst/>
                          <a:latin typeface="+mn-lt"/>
                          <a:ea typeface="MS PGothic" pitchFamily="34" charset="-128"/>
                          <a:cs typeface="ヒラギノ角ゴ Pro W3"/>
                        </a:rPr>
                        <a:t>Magento</a:t>
                      </a:r>
                      <a:endParaRPr lang="en-US" sz="1100" b="1" i="1"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tc>
                  <a:txBody>
                    <a:bodyPr/>
                    <a:lstStyle/>
                    <a:p>
                      <a:pPr algn="ctr" fontAlgn="b"/>
                      <a:r>
                        <a:rPr lang="en-US" sz="1100" b="0" i="0" u="none" strike="noStrike" dirty="0">
                          <a:solidFill>
                            <a:srgbClr val="000000"/>
                          </a:solidFill>
                          <a:effectLst/>
                          <a:latin typeface="+mn-lt"/>
                        </a:rPr>
                        <a:t>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noFill/>
                  </a:tcPr>
                </a:tc>
                <a:extLst>
                  <a:ext uri="{0D108BD9-81ED-4DB2-BD59-A6C34878D82A}"/>
                </a:extLst>
              </a:tr>
              <a:tr h="175535">
                <a:tc>
                  <a:txBody>
                    <a:bodyPr/>
                    <a:lstStyle/>
                    <a:p>
                      <a:pPr algn="ctr" rtl="0" fontAlgn="ctr"/>
                      <a:r>
                        <a:rPr lang="en-US" sz="1100" b="0" i="0" u="none" strike="noStrike" dirty="0">
                          <a:solidFill>
                            <a:srgbClr val="000000"/>
                          </a:solidFill>
                          <a:effectLst/>
                          <a:latin typeface="+mn-lt"/>
                        </a:rPr>
                        <a:t> </a:t>
                      </a: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fontAlgn="b"/>
                      <a:r>
                        <a:rPr lang="en-US" sz="1100" b="0" i="0" u="none" strike="noStrike" dirty="0">
                          <a:solidFill>
                            <a:srgbClr val="000000"/>
                          </a:solidFill>
                          <a:effectLst/>
                          <a:latin typeface="+mn-lt"/>
                        </a:rPr>
                        <a:t>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rtl="0" fontAlgn="ctr"/>
                      <a:r>
                        <a:rPr lang="en-US" sz="1100" b="1" i="0" u="none" strike="noStrike" dirty="0" smtClean="0">
                          <a:solidFill>
                            <a:srgbClr val="00B050"/>
                          </a:solidFill>
                          <a:effectLst/>
                          <a:latin typeface="+mn-lt"/>
                        </a:rPr>
                        <a:t>Alfresco</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fontAlgn="b"/>
                      <a:r>
                        <a:rPr lang="en-US" sz="1100" b="0" i="0" u="none" strike="noStrike" dirty="0">
                          <a:solidFill>
                            <a:srgbClr val="000000"/>
                          </a:solidFill>
                          <a:effectLst/>
                          <a:latin typeface="+mn-lt"/>
                        </a:rPr>
                        <a:t> </a:t>
                      </a: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extLst>
                  <a:ext uri="{0D108BD9-81ED-4DB2-BD59-A6C34878D82A}"/>
                </a:extLst>
              </a:tr>
              <a:tr h="175535">
                <a:tc>
                  <a:txBody>
                    <a:bodyPr/>
                    <a:lstStyle/>
                    <a:p>
                      <a:pPr algn="ctr" rtl="0" fontAlgn="ctr"/>
                      <a:endParaRPr lang="en-US" sz="1100" b="0" i="0" u="none" strike="noStrike" dirty="0">
                        <a:solidFill>
                          <a:srgbClr val="00000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fontAlgn="b"/>
                      <a:endParaRPr lang="en-US" sz="1100" b="0" i="0" u="none" strike="noStrike" dirty="0">
                        <a:solidFill>
                          <a:srgbClr val="00000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rtl="0" fontAlgn="ctr"/>
                      <a:r>
                        <a:rPr lang="en-US" sz="1100" b="1" kern="0" dirty="0" err="1" smtClean="0">
                          <a:solidFill>
                            <a:srgbClr val="00B0F0"/>
                          </a:solidFill>
                          <a:latin typeface="+mn-lt"/>
                          <a:ea typeface="ＭＳ Ｐゴシック" pitchFamily="34" charset="-128"/>
                          <a:cs typeface="+mn-cs"/>
                        </a:rPr>
                        <a:t>OpenResty</a:t>
                      </a:r>
                      <a:r>
                        <a:rPr lang="en-US" sz="1100" b="1" kern="0" dirty="0" smtClean="0">
                          <a:solidFill>
                            <a:srgbClr val="00B0F0"/>
                          </a:solidFill>
                          <a:latin typeface="+mn-lt"/>
                          <a:ea typeface="ＭＳ Ｐゴシック" pitchFamily="34" charset="-128"/>
                          <a:cs typeface="+mn-cs"/>
                        </a:rPr>
                        <a:t> (1Q17)</a:t>
                      </a:r>
                      <a:endParaRPr lang="en-US" sz="1100" b="1" i="0" u="none" strike="noStrike" dirty="0">
                        <a:solidFill>
                          <a:srgbClr val="00B05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fontAlgn="b"/>
                      <a:endParaRPr lang="en-US" sz="1100" b="0" i="0" u="none" strike="noStrike" dirty="0">
                        <a:solidFill>
                          <a:srgbClr val="00000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r>
              <a:tr h="175535">
                <a:tc>
                  <a:txBody>
                    <a:bodyPr/>
                    <a:lstStyle/>
                    <a:p>
                      <a:pPr algn="ctr" rtl="0" fontAlgn="ctr"/>
                      <a:endParaRPr lang="en-US" sz="1100" b="0" i="0" u="none" strike="noStrike" dirty="0">
                        <a:solidFill>
                          <a:srgbClr val="00000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fontAlgn="b"/>
                      <a:endParaRPr lang="en-US" sz="1100" b="0" i="0" u="none" strike="noStrike" dirty="0">
                        <a:solidFill>
                          <a:srgbClr val="00000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rtl="0" fontAlgn="ctr"/>
                      <a:r>
                        <a:rPr lang="en-US" sz="1100" b="1" i="0" u="none" strike="noStrike" dirty="0" smtClean="0">
                          <a:solidFill>
                            <a:srgbClr val="00B0F0"/>
                          </a:solidFill>
                          <a:effectLst/>
                          <a:latin typeface="+mn-lt"/>
                        </a:rPr>
                        <a:t>apache2-utils</a:t>
                      </a:r>
                      <a:r>
                        <a:rPr lang="en-US" sz="1100" b="1" i="0" u="none" strike="noStrike" baseline="0" dirty="0" smtClean="0">
                          <a:solidFill>
                            <a:srgbClr val="00B0F0"/>
                          </a:solidFill>
                          <a:effectLst/>
                          <a:latin typeface="+mn-lt"/>
                        </a:rPr>
                        <a:t> (4Q)</a:t>
                      </a:r>
                      <a:endParaRPr lang="en-US" sz="1100" b="1" i="0" u="none" strike="noStrike" dirty="0">
                        <a:solidFill>
                          <a:srgbClr val="00B0F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ctr" fontAlgn="b"/>
                      <a:endParaRPr lang="en-US" sz="1100" b="0" i="0" u="none" strike="noStrike" dirty="0">
                        <a:solidFill>
                          <a:srgbClr val="00000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r>
              <a:tr h="175535">
                <a:tc>
                  <a:txBody>
                    <a:bodyPr/>
                    <a:lstStyle/>
                    <a:p>
                      <a:pPr algn="ctr" rtl="0" fontAlgn="ctr"/>
                      <a:endParaRPr lang="en-US" sz="1100" b="0" i="0" u="none" strike="noStrike" dirty="0">
                        <a:solidFill>
                          <a:srgbClr val="000000"/>
                        </a:solidFill>
                        <a:effectLst/>
                        <a:latin typeface="+mn-lt"/>
                      </a:endParaRPr>
                    </a:p>
                  </a:txBody>
                  <a:tcPr marL="5542" marR="5542" marT="5541"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algn="ctr" fontAlgn="b"/>
                      <a:endParaRPr lang="en-US" sz="1100" b="0" i="0" u="none" strike="noStrike" dirty="0">
                        <a:solidFill>
                          <a:srgbClr val="00000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kumimoji="0" lang="en-US" altLang="en-US" sz="1100" b="1" i="0" u="none" strike="noStrike" kern="1200" cap="none" normalizeH="0" baseline="0" dirty="0" err="1" smtClean="0">
                          <a:ln>
                            <a:noFill/>
                          </a:ln>
                          <a:solidFill>
                            <a:srgbClr val="7F1C7D"/>
                          </a:solidFill>
                          <a:effectLst/>
                          <a:latin typeface="+mn-lt"/>
                          <a:ea typeface="MS PGothic" pitchFamily="34" charset="-128"/>
                          <a:cs typeface="ヒラギノ角ゴ Pro W3"/>
                        </a:rPr>
                        <a:t>TomEE</a:t>
                      </a:r>
                      <a:r>
                        <a:rPr kumimoji="0" lang="en-US" altLang="en-US" sz="1100" b="1" i="0" u="none" strike="noStrike" kern="1200" cap="none" normalizeH="0" baseline="0" dirty="0" smtClean="0">
                          <a:ln>
                            <a:noFill/>
                          </a:ln>
                          <a:solidFill>
                            <a:srgbClr val="7F1C7D"/>
                          </a:solidFill>
                          <a:effectLst/>
                          <a:latin typeface="+mn-lt"/>
                          <a:ea typeface="MS PGothic" pitchFamily="34" charset="-128"/>
                          <a:cs typeface="ヒラギノ角ゴ Pro W3"/>
                        </a:rPr>
                        <a:t>*</a:t>
                      </a:r>
                      <a:endParaRPr lang="en-US" sz="1100" b="1" i="1" u="none" strike="noStrike" kern="1200" dirty="0" smtClean="0">
                        <a:solidFill>
                          <a:srgbClr val="7F1C7D"/>
                        </a:solidFill>
                        <a:effectLst/>
                        <a:latin typeface="+mn-lt"/>
                        <a:ea typeface="+mn-ea"/>
                        <a:cs typeface="+mn-cs"/>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algn="ctr" fontAlgn="b"/>
                      <a:endParaRPr lang="en-US" sz="1100" b="0" i="0" u="none" strike="noStrike" dirty="0">
                        <a:solidFill>
                          <a:srgbClr val="000000"/>
                        </a:solidFill>
                        <a:effectLst/>
                        <a:latin typeface="+mn-lt"/>
                      </a:endParaRPr>
                    </a:p>
                  </a:txBody>
                  <a:tcPr marL="4116" marR="4116" marT="411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r>
            </a:tbl>
          </a:graphicData>
        </a:graphic>
      </p:graphicFrame>
      <p:sp>
        <p:nvSpPr>
          <p:cNvPr id="11" name="Title 1"/>
          <p:cNvSpPr txBox="1">
            <a:spLocks/>
          </p:cNvSpPr>
          <p:nvPr/>
        </p:nvSpPr>
        <p:spPr bwMode="auto">
          <a:xfrm>
            <a:off x="6053138" y="442912"/>
            <a:ext cx="1827610" cy="420830"/>
          </a:xfrm>
          <a:prstGeom prst="rect">
            <a:avLst/>
          </a:prstGeom>
          <a:noFill/>
          <a:ln w="9525">
            <a:solidFill>
              <a:srgbClr val="000000"/>
            </a:solidFill>
            <a:miter lim="800000"/>
            <a:headEnd/>
            <a:tailEnd/>
          </a:ln>
          <a:extLst/>
        </p:spPr>
        <p:txBody>
          <a:bodyPr lIns="68572" tIns="34286" rIns="68572" bIns="34286"/>
          <a:lstStyle>
            <a:lvl1pPr algn="l" rtl="0" eaLnBrk="0" fontAlgn="base" hangingPunct="0">
              <a:spcBef>
                <a:spcPct val="0"/>
              </a:spcBef>
              <a:spcAft>
                <a:spcPct val="0"/>
              </a:spcAft>
              <a:defRPr sz="2200">
                <a:solidFill>
                  <a:schemeClr val="accent1"/>
                </a:solidFill>
                <a:latin typeface="+mj-lt"/>
                <a:ea typeface="MS PGothic" panose="020B0600070205080204" pitchFamily="34" charset="-128"/>
                <a:cs typeface="+mj-cs"/>
              </a:defRPr>
            </a:lvl1pPr>
            <a:lvl2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2pPr>
            <a:lvl3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3pPr>
            <a:lvl4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4pPr>
            <a:lvl5pPr algn="l" rtl="0" eaLnBrk="0" fontAlgn="base" hangingPunct="0">
              <a:spcBef>
                <a:spcPct val="0"/>
              </a:spcBef>
              <a:spcAft>
                <a:spcPct val="0"/>
              </a:spcAft>
              <a:defRPr sz="2200">
                <a:solidFill>
                  <a:schemeClr val="accent1"/>
                </a:solidFill>
                <a:latin typeface="Arial" charset="0"/>
                <a:ea typeface="MS PGothic" panose="020B0600070205080204" pitchFamily="34" charset="-128"/>
                <a:cs typeface="Arial" charset="0"/>
              </a:defRPr>
            </a:lvl5pPr>
            <a:lvl6pPr marL="457200" algn="l" rtl="0" fontAlgn="base">
              <a:spcBef>
                <a:spcPct val="0"/>
              </a:spcBef>
              <a:spcAft>
                <a:spcPct val="0"/>
              </a:spcAft>
              <a:defRPr sz="2200">
                <a:solidFill>
                  <a:schemeClr val="accent1"/>
                </a:solidFill>
                <a:latin typeface="Arial" charset="0"/>
                <a:ea typeface="ＭＳ Ｐゴシック" charset="0"/>
                <a:cs typeface="Arial" charset="0"/>
              </a:defRPr>
            </a:lvl6pPr>
            <a:lvl7pPr marL="914400" algn="l" rtl="0" fontAlgn="base">
              <a:spcBef>
                <a:spcPct val="0"/>
              </a:spcBef>
              <a:spcAft>
                <a:spcPct val="0"/>
              </a:spcAft>
              <a:defRPr sz="2200">
                <a:solidFill>
                  <a:schemeClr val="accent1"/>
                </a:solidFill>
                <a:latin typeface="Arial" charset="0"/>
                <a:ea typeface="ＭＳ Ｐゴシック" charset="0"/>
                <a:cs typeface="Arial" charset="0"/>
              </a:defRPr>
            </a:lvl7pPr>
            <a:lvl8pPr marL="1371600" algn="l" rtl="0" fontAlgn="base">
              <a:spcBef>
                <a:spcPct val="0"/>
              </a:spcBef>
              <a:spcAft>
                <a:spcPct val="0"/>
              </a:spcAft>
              <a:defRPr sz="2200">
                <a:solidFill>
                  <a:schemeClr val="accent1"/>
                </a:solidFill>
                <a:latin typeface="Arial" charset="0"/>
                <a:ea typeface="ＭＳ Ｐゴシック" charset="0"/>
                <a:cs typeface="Arial" charset="0"/>
              </a:defRPr>
            </a:lvl8pPr>
            <a:lvl9pPr marL="1828800" algn="l" rtl="0" fontAlgn="base">
              <a:spcBef>
                <a:spcPct val="0"/>
              </a:spcBef>
              <a:spcAft>
                <a:spcPct val="0"/>
              </a:spcAft>
              <a:defRPr sz="2200">
                <a:solidFill>
                  <a:schemeClr val="accent1"/>
                </a:solidFill>
                <a:latin typeface="Arial" charset="0"/>
                <a:ea typeface="ＭＳ Ｐゴシック" charset="0"/>
                <a:cs typeface="Arial" charset="0"/>
              </a:defRPr>
            </a:lvl9pPr>
          </a:lstStyle>
          <a:p>
            <a:pPr defTabSz="342900">
              <a:defRPr/>
            </a:pPr>
            <a:r>
              <a:rPr lang="en-US" sz="750" kern="0" dirty="0">
                <a:solidFill>
                  <a:srgbClr val="00B050"/>
                </a:solidFill>
                <a:ea typeface="ＭＳ Ｐゴシック" pitchFamily="34" charset="-128"/>
              </a:rPr>
              <a:t>Ported - verified</a:t>
            </a:r>
          </a:p>
          <a:p>
            <a:pPr defTabSz="342900">
              <a:defRPr/>
            </a:pPr>
            <a:r>
              <a:rPr lang="en-US" sz="750" kern="0" dirty="0">
                <a:solidFill>
                  <a:srgbClr val="00B0F0"/>
                </a:solidFill>
                <a:ea typeface="ＭＳ Ｐゴシック" pitchFamily="34" charset="-128"/>
              </a:rPr>
              <a:t>Work in progress (target quarter/half)</a:t>
            </a:r>
          </a:p>
          <a:p>
            <a:pPr defTabSz="342900">
              <a:defRPr/>
            </a:pPr>
            <a:r>
              <a:rPr lang="en-US" sz="750" kern="0" dirty="0">
                <a:solidFill>
                  <a:srgbClr val="7030A0"/>
                </a:solidFill>
                <a:ea typeface="ＭＳ Ｐゴシック" pitchFamily="34" charset="-128"/>
              </a:rPr>
              <a:t>Work under Evaluation/not started</a:t>
            </a:r>
          </a:p>
        </p:txBody>
      </p:sp>
    </p:spTree>
    <p:extLst>
      <p:ext uri="{BB962C8B-B14F-4D97-AF65-F5344CB8AC3E}">
        <p14:creationId xmlns:p14="http://schemas.microsoft.com/office/powerpoint/2010/main" val="894761030"/>
      </p:ext>
    </p:extLst>
  </p:cSld>
  <p:clrMapOvr>
    <a:masterClrMapping/>
  </p:clrMapOvr>
  <p:transition spd="slow"/>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Title 1"/>
          <p:cNvSpPr>
            <a:spLocks noGrp="1"/>
          </p:cNvSpPr>
          <p:nvPr>
            <p:ph type="title" idx="4294967295"/>
          </p:nvPr>
        </p:nvSpPr>
        <p:spPr bwMode="auto">
          <a:xfrm>
            <a:off x="1913992" y="196955"/>
            <a:ext cx="5442347" cy="857250"/>
          </a:xfrm>
          <a:prstGeom prst="rect">
            <a:avLst/>
          </a:prstGeom>
          <a:noFill/>
          <a:ln>
            <a:miter lim="800000"/>
            <a:headEnd/>
            <a:tailEnd/>
          </a:ln>
        </p:spPr>
        <p:txBody>
          <a:bodyPr/>
          <a:lstStyle/>
          <a:p>
            <a:pPr algn="l" eaLnBrk="1" hangingPunct="1"/>
            <a:r>
              <a:rPr lang="en-US" sz="1800" dirty="0">
                <a:solidFill>
                  <a:srgbClr val="EA7C1E"/>
                </a:solidFill>
                <a:latin typeface="Lubalin for IBM Demi" pitchFamily="18" charset="0"/>
                <a:ea typeface="ヒラギノ角ゴ Pro W3"/>
              </a:rPr>
              <a:t>Rogue Wave Community Supported Packages</a:t>
            </a:r>
          </a:p>
        </p:txBody>
      </p:sp>
      <p:graphicFrame>
        <p:nvGraphicFramePr>
          <p:cNvPr id="2" name="Table 1"/>
          <p:cNvGraphicFramePr>
            <a:graphicFrameLocks noGrp="1"/>
          </p:cNvGraphicFramePr>
          <p:nvPr>
            <p:extLst/>
          </p:nvPr>
        </p:nvGraphicFramePr>
        <p:xfrm>
          <a:off x="1449805" y="854126"/>
          <a:ext cx="2878556" cy="3480435"/>
        </p:xfrm>
        <a:graphic>
          <a:graphicData uri="http://schemas.openxmlformats.org/drawingml/2006/table">
            <a:tbl>
              <a:tblPr firstRow="1" bandRow="1">
                <a:tableStyleId>{5C22544A-7EE6-4342-B048-85BDC9FD1C3A}</a:tableStyleId>
              </a:tblPr>
              <a:tblGrid>
                <a:gridCol w="1439278"/>
                <a:gridCol w="1439278"/>
              </a:tblGrid>
              <a:tr h="274320">
                <a:tc>
                  <a:txBody>
                    <a:bodyPr/>
                    <a:lstStyle/>
                    <a:p>
                      <a:pPr algn="ctr"/>
                      <a:r>
                        <a:rPr lang="en-US" sz="1400" dirty="0" smtClean="0"/>
                        <a:t>Category</a:t>
                      </a:r>
                      <a:endParaRPr lang="en-US" sz="1400" dirty="0"/>
                    </a:p>
                  </a:txBody>
                  <a:tcPr marL="68580" marR="68580" marT="34290" marB="34290"/>
                </a:tc>
                <a:tc>
                  <a:txBody>
                    <a:bodyPr/>
                    <a:lstStyle/>
                    <a:p>
                      <a:pPr algn="ctr"/>
                      <a:r>
                        <a:rPr lang="en-US" sz="1400" dirty="0" smtClean="0"/>
                        <a:t>Package</a:t>
                      </a:r>
                      <a:endParaRPr lang="en-US" sz="1400" dirty="0"/>
                    </a:p>
                  </a:txBody>
                  <a:tcPr marL="68580" marR="68580" marT="34290" marB="34290"/>
                </a:tc>
              </a:tr>
              <a:tr h="146685">
                <a:tc rowSpan="4">
                  <a:txBody>
                    <a:bodyPr/>
                    <a:lstStyle/>
                    <a:p>
                      <a:pPr algn="ctr" fontAlgn="ctr"/>
                      <a:r>
                        <a:rPr lang="en-US" sz="900" b="0" i="0" u="none" strike="noStrike" dirty="0">
                          <a:solidFill>
                            <a:srgbClr val="000000"/>
                          </a:solidFill>
                          <a:effectLst/>
                          <a:latin typeface="Calibri" charset="0"/>
                        </a:rPr>
                        <a:t>Languages &amp; Dev </a:t>
                      </a:r>
                      <a:r>
                        <a:rPr lang="en-US" sz="900" b="0" i="0" u="none" strike="noStrike" dirty="0" err="1">
                          <a:solidFill>
                            <a:srgbClr val="000000"/>
                          </a:solidFill>
                          <a:effectLst/>
                          <a:latin typeface="Calibri" charset="0"/>
                        </a:rPr>
                        <a:t>Envir</a:t>
                      </a:r>
                      <a:endParaRPr lang="en-US" sz="900" b="0" i="0" u="none" strike="noStrike" dirty="0">
                        <a:solidFill>
                          <a:srgbClr val="000000"/>
                        </a:solidFill>
                        <a:effectLst/>
                        <a:latin typeface="Calibri" charset="0"/>
                      </a:endParaRPr>
                    </a:p>
                  </a:txBody>
                  <a:tcPr marL="9525" marR="9525" marT="9525" marB="0" anchor="ctr"/>
                </a:tc>
                <a:tc>
                  <a:txBody>
                    <a:bodyPr/>
                    <a:lstStyle/>
                    <a:p>
                      <a:pPr algn="l" fontAlgn="b"/>
                      <a:r>
                        <a:rPr lang="en-US" sz="900" b="0" i="0" u="none" strike="noStrike">
                          <a:solidFill>
                            <a:srgbClr val="000000"/>
                          </a:solidFill>
                          <a:effectLst/>
                          <a:latin typeface="Calibri" charset="0"/>
                        </a:rPr>
                        <a:t>node.js</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Open JDK &amp; JIT</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PHP/Zend</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R</a:t>
                      </a:r>
                    </a:p>
                  </a:txBody>
                  <a:tcPr marL="9525" marR="9525" marT="9525" marB="0" anchor="b"/>
                </a:tc>
              </a:tr>
              <a:tr h="146685">
                <a:tc rowSpan="7">
                  <a:txBody>
                    <a:bodyPr/>
                    <a:lstStyle/>
                    <a:p>
                      <a:pPr algn="ctr" fontAlgn="ctr"/>
                      <a:r>
                        <a:rPr lang="en-US" sz="900" b="0" i="0" u="none" strike="noStrike">
                          <a:solidFill>
                            <a:srgbClr val="000000"/>
                          </a:solidFill>
                          <a:effectLst/>
                          <a:latin typeface="Calibri" charset="0"/>
                        </a:rPr>
                        <a:t>Databases</a:t>
                      </a:r>
                    </a:p>
                  </a:txBody>
                  <a:tcPr marL="9525" marR="9525" marT="9525" marB="0" anchor="ctr"/>
                </a:tc>
                <a:tc>
                  <a:txBody>
                    <a:bodyPr/>
                    <a:lstStyle/>
                    <a:p>
                      <a:pPr algn="l" fontAlgn="b"/>
                      <a:r>
                        <a:rPr lang="en-US" sz="900" b="0" i="0" u="none" strike="noStrike">
                          <a:solidFill>
                            <a:srgbClr val="000000"/>
                          </a:solidFill>
                          <a:effectLst/>
                          <a:latin typeface="Calibri" charset="0"/>
                        </a:rPr>
                        <a:t>MySQL</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Postgres </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MariaDB (community version)</a:t>
                      </a:r>
                    </a:p>
                  </a:txBody>
                  <a:tcPr marL="9525" marR="9525" marT="9525" marB="0" anchor="b"/>
                </a:tc>
              </a:tr>
              <a:tr h="28384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MongoDB (community version)</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Apache Cassandra</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Redis</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Apache CouchDB</a:t>
                      </a:r>
                    </a:p>
                  </a:txBody>
                  <a:tcPr marL="9525" marR="9525" marT="9525" marB="0" anchor="b"/>
                </a:tc>
              </a:tr>
              <a:tr h="146685">
                <a:tc rowSpan="3">
                  <a:txBody>
                    <a:bodyPr/>
                    <a:lstStyle/>
                    <a:p>
                      <a:pPr algn="ctr" fontAlgn="ctr"/>
                      <a:r>
                        <a:rPr lang="en-US" sz="900" b="0" i="0" u="none" strike="noStrike">
                          <a:solidFill>
                            <a:srgbClr val="000000"/>
                          </a:solidFill>
                          <a:effectLst/>
                          <a:latin typeface="Calibri" charset="0"/>
                        </a:rPr>
                        <a:t>Messaging &amp; Streaming</a:t>
                      </a:r>
                    </a:p>
                  </a:txBody>
                  <a:tcPr marL="9525" marR="9525" marT="9525" marB="0" anchor="ctr"/>
                </a:tc>
                <a:tc>
                  <a:txBody>
                    <a:bodyPr/>
                    <a:lstStyle/>
                    <a:p>
                      <a:pPr algn="l" fontAlgn="b"/>
                      <a:r>
                        <a:rPr lang="en-US" sz="900" b="0" i="0" u="none" strike="noStrike">
                          <a:solidFill>
                            <a:srgbClr val="000000"/>
                          </a:solidFill>
                          <a:effectLst/>
                          <a:latin typeface="Calibri" charset="0"/>
                        </a:rPr>
                        <a:t>Rabbit MQ</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Logstash (ELK)</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Apache ActiveMQ</a:t>
                      </a:r>
                    </a:p>
                  </a:txBody>
                  <a:tcPr marL="9525" marR="9525" marT="9525" marB="0" anchor="b"/>
                </a:tc>
              </a:tr>
              <a:tr h="146685">
                <a:tc rowSpan="3">
                  <a:txBody>
                    <a:bodyPr/>
                    <a:lstStyle/>
                    <a:p>
                      <a:pPr algn="ctr" fontAlgn="ctr"/>
                      <a:r>
                        <a:rPr lang="en-US" sz="900" b="0" i="0" u="none" strike="noStrike">
                          <a:solidFill>
                            <a:srgbClr val="000000"/>
                          </a:solidFill>
                          <a:effectLst/>
                          <a:latin typeface="Calibri" charset="0"/>
                        </a:rPr>
                        <a:t>Container Management</a:t>
                      </a:r>
                    </a:p>
                  </a:txBody>
                  <a:tcPr marL="9525" marR="9525" marT="9525" marB="0" anchor="ctr"/>
                </a:tc>
                <a:tc>
                  <a:txBody>
                    <a:bodyPr/>
                    <a:lstStyle/>
                    <a:p>
                      <a:pPr algn="l" fontAlgn="b"/>
                      <a:r>
                        <a:rPr lang="en-US" sz="900" b="0" i="0" u="none" strike="noStrike">
                          <a:solidFill>
                            <a:srgbClr val="000000"/>
                          </a:solidFill>
                          <a:effectLst/>
                          <a:latin typeface="Calibri" charset="0"/>
                        </a:rPr>
                        <a:t>Docker (community version)</a:t>
                      </a:r>
                    </a:p>
                  </a:txBody>
                  <a:tcPr marL="9525" marR="9525" marT="9525" marB="0" anchor="b"/>
                </a:tc>
              </a:tr>
              <a:tr h="28384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Docker Swarm (community version)</a:t>
                      </a:r>
                    </a:p>
                  </a:txBody>
                  <a:tcPr marL="9525" marR="9525" marT="9525" marB="0" anchor="b"/>
                </a:tc>
              </a:tr>
              <a:tr h="28384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Docker Compose (community version)</a:t>
                      </a:r>
                    </a:p>
                  </a:txBody>
                  <a:tcPr marL="9525" marR="9525" marT="9525" marB="0" anchor="b"/>
                </a:tc>
              </a:tr>
              <a:tr h="146685">
                <a:tc rowSpan="2">
                  <a:txBody>
                    <a:bodyPr/>
                    <a:lstStyle/>
                    <a:p>
                      <a:pPr algn="ctr" fontAlgn="ctr"/>
                      <a:r>
                        <a:rPr lang="en-US" sz="900" b="0" i="0" u="none" strike="noStrike">
                          <a:solidFill>
                            <a:srgbClr val="000000"/>
                          </a:solidFill>
                          <a:effectLst/>
                          <a:latin typeface="Calibri" charset="0"/>
                        </a:rPr>
                        <a:t>Deployment Mgmt &amp; Monitoring</a:t>
                      </a:r>
                    </a:p>
                  </a:txBody>
                  <a:tcPr marL="9525" marR="9525" marT="9525" marB="0" anchor="ctr"/>
                </a:tc>
                <a:tc>
                  <a:txBody>
                    <a:bodyPr/>
                    <a:lstStyle/>
                    <a:p>
                      <a:pPr algn="l" fontAlgn="b"/>
                      <a:r>
                        <a:rPr lang="en-US" sz="900" b="0" i="0" u="none" strike="noStrike">
                          <a:solidFill>
                            <a:srgbClr val="000000"/>
                          </a:solidFill>
                          <a:effectLst/>
                          <a:latin typeface="Calibri" charset="0"/>
                        </a:rPr>
                        <a:t>Chef (community version)</a:t>
                      </a:r>
                    </a:p>
                  </a:txBody>
                  <a:tcPr marL="9525" marR="9525" marT="9525" marB="0" anchor="b"/>
                </a:tc>
              </a:tr>
              <a:tr h="146685">
                <a:tc vMerge="1">
                  <a:txBody>
                    <a:bodyPr/>
                    <a:lstStyle/>
                    <a:p>
                      <a:endParaRPr lang="en-US"/>
                    </a:p>
                  </a:txBody>
                  <a:tcPr/>
                </a:tc>
                <a:tc>
                  <a:txBody>
                    <a:bodyPr/>
                    <a:lstStyle/>
                    <a:p>
                      <a:pPr algn="l" fontAlgn="b"/>
                      <a:r>
                        <a:rPr lang="en-US" sz="900" b="0" i="0" u="none" strike="noStrike" dirty="0">
                          <a:solidFill>
                            <a:srgbClr val="000000"/>
                          </a:solidFill>
                          <a:effectLst/>
                          <a:latin typeface="Calibri" charset="0"/>
                        </a:rPr>
                        <a:t>Puppet (community version)</a:t>
                      </a:r>
                    </a:p>
                  </a:txBody>
                  <a:tcPr marL="9525" marR="9525" marT="9525" marB="0" anchor="b"/>
                </a:tc>
              </a:tr>
            </a:tbl>
          </a:graphicData>
        </a:graphic>
      </p:graphicFrame>
      <p:graphicFrame>
        <p:nvGraphicFramePr>
          <p:cNvPr id="5" name="Table 4"/>
          <p:cNvGraphicFramePr>
            <a:graphicFrameLocks noGrp="1"/>
          </p:cNvGraphicFramePr>
          <p:nvPr>
            <p:extLst/>
          </p:nvPr>
        </p:nvGraphicFramePr>
        <p:xfrm>
          <a:off x="4635164" y="854126"/>
          <a:ext cx="2878556" cy="3524250"/>
        </p:xfrm>
        <a:graphic>
          <a:graphicData uri="http://schemas.openxmlformats.org/drawingml/2006/table">
            <a:tbl>
              <a:tblPr firstRow="1" bandRow="1">
                <a:tableStyleId>{5C22544A-7EE6-4342-B048-85BDC9FD1C3A}</a:tableStyleId>
              </a:tblPr>
              <a:tblGrid>
                <a:gridCol w="1439278"/>
                <a:gridCol w="1439278"/>
              </a:tblGrid>
              <a:tr h="274320">
                <a:tc>
                  <a:txBody>
                    <a:bodyPr/>
                    <a:lstStyle/>
                    <a:p>
                      <a:pPr algn="ctr"/>
                      <a:r>
                        <a:rPr lang="en-US" sz="1400" smtClean="0"/>
                        <a:t>Category</a:t>
                      </a:r>
                      <a:endParaRPr lang="en-US" sz="1400" dirty="0"/>
                    </a:p>
                  </a:txBody>
                  <a:tcPr marL="68580" marR="68580" marT="34290" marB="34290"/>
                </a:tc>
                <a:tc>
                  <a:txBody>
                    <a:bodyPr/>
                    <a:lstStyle/>
                    <a:p>
                      <a:pPr algn="ctr"/>
                      <a:r>
                        <a:rPr lang="en-US" sz="1400" dirty="0" smtClean="0"/>
                        <a:t>Package</a:t>
                      </a:r>
                      <a:endParaRPr lang="en-US" sz="1400" dirty="0"/>
                    </a:p>
                  </a:txBody>
                  <a:tcPr marL="68580" marR="68580" marT="34290" marB="34290"/>
                </a:tc>
              </a:tr>
              <a:tr h="146685">
                <a:tc rowSpan="6">
                  <a:txBody>
                    <a:bodyPr/>
                    <a:lstStyle/>
                    <a:p>
                      <a:pPr algn="ctr" fontAlgn="ctr"/>
                      <a:r>
                        <a:rPr lang="en-US" sz="900" b="0" i="0" u="none" strike="noStrike" dirty="0">
                          <a:solidFill>
                            <a:srgbClr val="000000"/>
                          </a:solidFill>
                          <a:effectLst/>
                          <a:latin typeface="Calibri" charset="0"/>
                        </a:rPr>
                        <a:t>Analytics</a:t>
                      </a:r>
                    </a:p>
                  </a:txBody>
                  <a:tcPr marL="9525" marR="9525" marT="9525" marB="0" anchor="ctr"/>
                </a:tc>
                <a:tc>
                  <a:txBody>
                    <a:bodyPr/>
                    <a:lstStyle/>
                    <a:p>
                      <a:pPr algn="l" fontAlgn="b"/>
                      <a:r>
                        <a:rPr lang="en-US" sz="900" b="0" i="0" u="none" strike="noStrike">
                          <a:solidFill>
                            <a:srgbClr val="000000"/>
                          </a:solidFill>
                          <a:effectLst/>
                          <a:latin typeface="Calibri" charset="0"/>
                        </a:rPr>
                        <a:t>Elasticsearch (ELK)</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Apache Spark</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Apache Solr</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Apache Maven</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Jenkins</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Apigility</a:t>
                      </a:r>
                    </a:p>
                  </a:txBody>
                  <a:tcPr marL="9525" marR="9525" marT="9525" marB="0" anchor="b"/>
                </a:tc>
              </a:tr>
              <a:tr h="146685">
                <a:tc rowSpan="10">
                  <a:txBody>
                    <a:bodyPr/>
                    <a:lstStyle/>
                    <a:p>
                      <a:pPr algn="ctr" fontAlgn="ctr"/>
                      <a:r>
                        <a:rPr lang="en-US" sz="900" b="0" i="0" u="none" strike="noStrike">
                          <a:solidFill>
                            <a:srgbClr val="000000"/>
                          </a:solidFill>
                          <a:effectLst/>
                          <a:latin typeface="Calibri" charset="0"/>
                        </a:rPr>
                        <a:t>Web App Dev/Perf &amp; CMS</a:t>
                      </a:r>
                    </a:p>
                  </a:txBody>
                  <a:tcPr marL="9525" marR="9525" marT="9525" marB="0" anchor="ctr"/>
                </a:tc>
                <a:tc>
                  <a:txBody>
                    <a:bodyPr/>
                    <a:lstStyle/>
                    <a:p>
                      <a:pPr algn="l" fontAlgn="b"/>
                      <a:r>
                        <a:rPr lang="en-US" sz="900" b="0" i="0" u="none" strike="noStrike">
                          <a:solidFill>
                            <a:srgbClr val="000000"/>
                          </a:solidFill>
                          <a:effectLst/>
                          <a:latin typeface="Calibri" charset="0"/>
                        </a:rPr>
                        <a:t>Wordpress</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Celiometer</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Apache Tomcat</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HAProxy</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NGNIX</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Apache HTTP</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JBoss</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Drupal</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Joomia</a:t>
                      </a:r>
                    </a:p>
                  </a:txBody>
                  <a:tcPr marL="9525" marR="9525" marT="9525" marB="0" anchor="b"/>
                </a:tc>
              </a:tr>
              <a:tr h="146685">
                <a:tc vMerge="1">
                  <a:txBody>
                    <a:bodyPr/>
                    <a:lstStyle/>
                    <a:p>
                      <a:endParaRPr lang="en-US"/>
                    </a:p>
                  </a:txBody>
                  <a:tcPr/>
                </a:tc>
                <a:tc>
                  <a:txBody>
                    <a:bodyPr/>
                    <a:lstStyle/>
                    <a:p>
                      <a:pPr algn="l" fontAlgn="b"/>
                      <a:r>
                        <a:rPr lang="en-US" sz="900" b="0" i="0" u="none" strike="noStrike">
                          <a:solidFill>
                            <a:srgbClr val="000000"/>
                          </a:solidFill>
                          <a:effectLst/>
                          <a:latin typeface="Calibri" charset="0"/>
                        </a:rPr>
                        <a:t>Sugar CRM</a:t>
                      </a:r>
                    </a:p>
                  </a:txBody>
                  <a:tcPr marL="9525" marR="9525" marT="9525" marB="0" anchor="b"/>
                </a:tc>
              </a:tr>
              <a:tr h="146685">
                <a:tc>
                  <a:txBody>
                    <a:bodyPr/>
                    <a:lstStyle/>
                    <a:p>
                      <a:pPr algn="ctr" fontAlgn="ctr"/>
                      <a:r>
                        <a:rPr lang="en-US" sz="900" b="0" i="0" u="none" strike="noStrike">
                          <a:solidFill>
                            <a:srgbClr val="000000"/>
                          </a:solidFill>
                          <a:effectLst/>
                          <a:latin typeface="Calibri" charset="0"/>
                        </a:rPr>
                        <a:t>Front End</a:t>
                      </a:r>
                    </a:p>
                  </a:txBody>
                  <a:tcPr marL="9525" marR="9525" marT="9525" marB="0" anchor="ctr"/>
                </a:tc>
                <a:tc>
                  <a:txBody>
                    <a:bodyPr/>
                    <a:lstStyle/>
                    <a:p>
                      <a:pPr algn="l" fontAlgn="b"/>
                      <a:r>
                        <a:rPr lang="en-US" sz="900" b="0" i="0" u="none" strike="noStrike">
                          <a:solidFill>
                            <a:srgbClr val="000000"/>
                          </a:solidFill>
                          <a:effectLst/>
                          <a:latin typeface="Calibri" charset="0"/>
                        </a:rPr>
                        <a:t>Kibana (ELK)</a:t>
                      </a:r>
                    </a:p>
                  </a:txBody>
                  <a:tcPr marL="9525" marR="9525" marT="9525" marB="0" anchor="b"/>
                </a:tc>
              </a:tr>
              <a:tr h="146685">
                <a:tc>
                  <a:txBody>
                    <a:bodyPr/>
                    <a:lstStyle/>
                    <a:p>
                      <a:pPr algn="ctr" fontAlgn="ctr"/>
                      <a:endParaRPr lang="en-US" sz="900" b="0" i="0" u="none" strike="noStrike" dirty="0">
                        <a:solidFill>
                          <a:srgbClr val="000000"/>
                        </a:solidFill>
                        <a:effectLst/>
                        <a:latin typeface="Calibri" charset="0"/>
                      </a:endParaRPr>
                    </a:p>
                  </a:txBody>
                  <a:tcPr marL="9525" marR="9525" marT="9525" marB="0" anchor="ctr"/>
                </a:tc>
                <a:tc>
                  <a:txBody>
                    <a:bodyPr/>
                    <a:lstStyle/>
                    <a:p>
                      <a:pPr algn="l" fontAlgn="b"/>
                      <a:endParaRPr lang="en-US" sz="900" b="0" i="0" u="none" strike="noStrike" dirty="0">
                        <a:solidFill>
                          <a:srgbClr val="000000"/>
                        </a:solidFill>
                        <a:effectLst/>
                        <a:latin typeface="Calibri" charset="0"/>
                      </a:endParaRPr>
                    </a:p>
                  </a:txBody>
                  <a:tcPr marL="9525" marR="9525" marT="9525" marB="0" anchor="b"/>
                </a:tc>
              </a:tr>
              <a:tr h="274320">
                <a:tc>
                  <a:txBody>
                    <a:bodyPr/>
                    <a:lstStyle/>
                    <a:p>
                      <a:endParaRPr lang="en-US" sz="1400"/>
                    </a:p>
                  </a:txBody>
                  <a:tcPr marL="68580" marR="68580" marT="34290" marB="34290"/>
                </a:tc>
                <a:tc>
                  <a:txBody>
                    <a:bodyPr/>
                    <a:lstStyle/>
                    <a:p>
                      <a:pPr algn="l" fontAlgn="b"/>
                      <a:endParaRPr lang="en-US" sz="900" b="0" i="0" u="none" strike="noStrike" dirty="0">
                        <a:solidFill>
                          <a:srgbClr val="000000"/>
                        </a:solidFill>
                        <a:effectLst/>
                        <a:latin typeface="Calibri" charset="0"/>
                      </a:endParaRPr>
                    </a:p>
                  </a:txBody>
                  <a:tcPr marL="9525" marR="9525" marT="9525" marB="0" anchor="b"/>
                </a:tc>
              </a:tr>
              <a:tr h="160020">
                <a:tc>
                  <a:txBody>
                    <a:bodyPr/>
                    <a:lstStyle/>
                    <a:p>
                      <a:endParaRPr lang="en-US" sz="500" dirty="0"/>
                    </a:p>
                  </a:txBody>
                  <a:tcPr marL="68580" marR="68580" marT="34290" marB="34290"/>
                </a:tc>
                <a:tc>
                  <a:txBody>
                    <a:bodyPr/>
                    <a:lstStyle/>
                    <a:p>
                      <a:pPr algn="ctr"/>
                      <a:endParaRPr lang="en-US" sz="600" dirty="0"/>
                    </a:p>
                  </a:txBody>
                  <a:tcPr marL="68580" marR="68580" marT="34290" marB="34290"/>
                </a:tc>
              </a:tr>
              <a:tr h="160020">
                <a:tc>
                  <a:txBody>
                    <a:bodyPr/>
                    <a:lstStyle/>
                    <a:p>
                      <a:endParaRPr lang="en-US" sz="500" dirty="0"/>
                    </a:p>
                  </a:txBody>
                  <a:tcPr marL="68580" marR="68580" marT="34290" marB="34290"/>
                </a:tc>
                <a:tc>
                  <a:txBody>
                    <a:bodyPr/>
                    <a:lstStyle/>
                    <a:p>
                      <a:pPr algn="ctr"/>
                      <a:endParaRPr lang="en-US" sz="600" dirty="0"/>
                    </a:p>
                  </a:txBody>
                  <a:tcPr marL="68580" marR="68580" marT="34290" marB="34290"/>
                </a:tc>
              </a:tr>
            </a:tbl>
          </a:graphicData>
        </a:graphic>
      </p:graphicFrame>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81477" y="4484996"/>
            <a:ext cx="2377477" cy="479792"/>
          </a:xfrm>
          <a:prstGeom prst="rect">
            <a:avLst/>
          </a:prstGeom>
        </p:spPr>
      </p:pic>
    </p:spTree>
    <p:extLst>
      <p:ext uri="{BB962C8B-B14F-4D97-AF65-F5344CB8AC3E}">
        <p14:creationId xmlns:p14="http://schemas.microsoft.com/office/powerpoint/2010/main" val="186582051"/>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14875" y="3064422"/>
            <a:ext cx="3178969" cy="154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Content Placeholder 2"/>
          <p:cNvSpPr txBox="1">
            <a:spLocks/>
          </p:cNvSpPr>
          <p:nvPr/>
        </p:nvSpPr>
        <p:spPr>
          <a:xfrm>
            <a:off x="1485900" y="664675"/>
            <a:ext cx="6324974" cy="3680564"/>
          </a:xfrm>
          <a:prstGeom prst="rect">
            <a:avLst/>
          </a:prstGeom>
        </p:spPr>
        <p:txBody>
          <a:bodyPr vert="horz" lIns="68580" tIns="34290" rIns="68580" bIns="34290" rtlCol="0">
            <a:normAutofit/>
          </a:bodyPr>
          <a:lstStyle>
            <a:lvl1pPr marL="149225" marR="0" indent="-149225" algn="l" defTabSz="614363" rtl="0" eaLnBrk="0" fontAlgn="base" latinLnBrk="0" hangingPunct="0">
              <a:lnSpc>
                <a:spcPct val="100000"/>
              </a:lnSpc>
              <a:spcBef>
                <a:spcPct val="0"/>
              </a:spcBef>
              <a:spcAft>
                <a:spcPct val="25000"/>
              </a:spcAft>
              <a:buClr>
                <a:schemeClr val="accent1"/>
              </a:buClr>
              <a:buSzTx/>
              <a:buFont typeface="Arial" panose="020B0604020202020204" pitchFamily="34" charset="0"/>
              <a:buChar char="•"/>
              <a:tabLst/>
              <a:defRPr sz="2000" kern="1200">
                <a:solidFill>
                  <a:schemeClr val="tx1"/>
                </a:solidFill>
                <a:latin typeface="+mj-lt"/>
                <a:ea typeface="+mn-ea"/>
                <a:cs typeface="+mn-cs"/>
              </a:defRPr>
            </a:lvl1pPr>
            <a:lvl2pPr marL="307975" marR="0" indent="-157163" algn="l" defTabSz="614363" rtl="0" eaLnBrk="0" fontAlgn="base" latinLnBrk="0" hangingPunct="0">
              <a:lnSpc>
                <a:spcPct val="100000"/>
              </a:lnSpc>
              <a:spcBef>
                <a:spcPct val="0"/>
              </a:spcBef>
              <a:spcAft>
                <a:spcPct val="25000"/>
              </a:spcAft>
              <a:buClr>
                <a:schemeClr val="accent1"/>
              </a:buClr>
              <a:buSzTx/>
              <a:buFont typeface="Arial" panose="020B0604020202020204" pitchFamily="34" charset="0"/>
              <a:buChar char="•"/>
              <a:tabLst/>
              <a:defRPr sz="1400" kern="1200">
                <a:solidFill>
                  <a:schemeClr val="tx1"/>
                </a:solidFill>
                <a:latin typeface="+mn-lt"/>
                <a:ea typeface="+mn-ea"/>
                <a:cs typeface="+mn-cs"/>
              </a:defRPr>
            </a:lvl2pPr>
            <a:lvl3pPr marL="463550" marR="0" indent="-153988" algn="l" defTabSz="614363" rtl="0" eaLnBrk="0" fontAlgn="base" latinLnBrk="0" hangingPunct="0">
              <a:lnSpc>
                <a:spcPct val="100000"/>
              </a:lnSpc>
              <a:spcBef>
                <a:spcPct val="0"/>
              </a:spcBef>
              <a:spcAft>
                <a:spcPct val="25000"/>
              </a:spcAft>
              <a:buClr>
                <a:schemeClr val="accent1"/>
              </a:buClr>
              <a:buSzTx/>
              <a:buFont typeface="Arial" panose="020B0604020202020204" pitchFamily="34" charset="0"/>
              <a:buChar char="•"/>
              <a:tabLst/>
              <a:defRPr sz="1200" kern="1200">
                <a:solidFill>
                  <a:schemeClr val="tx1"/>
                </a:solidFill>
                <a:latin typeface="+mn-lt"/>
                <a:ea typeface="+mn-ea"/>
                <a:cs typeface="+mn-cs"/>
              </a:defRPr>
            </a:lvl3pPr>
            <a:lvl4pPr marL="612775" marR="0" indent="-147638" algn="l" defTabSz="614363" rtl="0" eaLnBrk="0" fontAlgn="base" latinLnBrk="0" hangingPunct="0">
              <a:lnSpc>
                <a:spcPct val="100000"/>
              </a:lnSpc>
              <a:spcBef>
                <a:spcPct val="0"/>
              </a:spcBef>
              <a:spcAft>
                <a:spcPct val="25000"/>
              </a:spcAft>
              <a:buClr>
                <a:schemeClr val="accent1"/>
              </a:buClr>
              <a:buSzTx/>
              <a:buFont typeface="Arial" panose="020B0604020202020204" pitchFamily="34" charset="0"/>
              <a:buChar char="•"/>
              <a:tabLst/>
              <a:defRPr sz="1000" kern="1200">
                <a:solidFill>
                  <a:schemeClr val="tx1"/>
                </a:solidFill>
                <a:latin typeface="+mn-lt"/>
                <a:ea typeface="+mn-ea"/>
                <a:cs typeface="+mn-cs"/>
              </a:defRPr>
            </a:lvl4pPr>
            <a:lvl5pPr marL="768350" marR="0" indent="-153988" algn="l" defTabSz="614363" rtl="0" eaLnBrk="0" fontAlgn="base" latinLnBrk="0" hangingPunct="0">
              <a:lnSpc>
                <a:spcPct val="100000"/>
              </a:lnSpc>
              <a:spcBef>
                <a:spcPct val="0"/>
              </a:spcBef>
              <a:spcAft>
                <a:spcPct val="25000"/>
              </a:spcAft>
              <a:buClr>
                <a:schemeClr val="accent1"/>
              </a:buClr>
              <a:buSzTx/>
              <a:buFont typeface="Arial" panose="020B0604020202020204" pitchFamily="34" charset="0"/>
              <a:buChar char="•"/>
              <a:tabLst/>
              <a:defRPr sz="1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buClrTx/>
              <a:defRPr/>
            </a:pPr>
            <a:r>
              <a:rPr lang="en-US" sz="1350" dirty="0">
                <a:solidFill>
                  <a:sysClr val="windowText" lastClr="000000"/>
                </a:solidFill>
                <a:latin typeface="Arial"/>
              </a:rPr>
              <a:t>Container: operating environment within a Linux image, and delivery vehicle for applications</a:t>
            </a:r>
          </a:p>
          <a:p>
            <a:pPr lvl="1">
              <a:buClrTx/>
              <a:defRPr/>
            </a:pPr>
            <a:r>
              <a:rPr lang="en-US" sz="1050" dirty="0">
                <a:solidFill>
                  <a:sysClr val="windowText" lastClr="000000"/>
                </a:solidFill>
                <a:latin typeface="Arial"/>
              </a:rPr>
              <a:t>Fast startup up, higher density than virtual machines</a:t>
            </a:r>
          </a:p>
          <a:p>
            <a:pPr lvl="1">
              <a:buClrTx/>
              <a:defRPr/>
            </a:pPr>
            <a:r>
              <a:rPr lang="en-US" sz="1050" dirty="0">
                <a:solidFill>
                  <a:sysClr val="windowText" lastClr="000000"/>
                </a:solidFill>
                <a:latin typeface="Arial"/>
              </a:rPr>
              <a:t>Isolated from each other</a:t>
            </a:r>
          </a:p>
          <a:p>
            <a:pPr>
              <a:buClrTx/>
              <a:defRPr/>
            </a:pPr>
            <a:r>
              <a:rPr lang="en-US" sz="1350" dirty="0">
                <a:solidFill>
                  <a:sysClr val="windowText" lastClr="000000"/>
                </a:solidFill>
                <a:latin typeface="Arial"/>
              </a:rPr>
              <a:t>Docker: portable, light-weight run-time and packaging tool</a:t>
            </a:r>
          </a:p>
          <a:p>
            <a:pPr>
              <a:buClrTx/>
              <a:defRPr/>
            </a:pPr>
            <a:r>
              <a:rPr lang="en-US" sz="1350" dirty="0">
                <a:solidFill>
                  <a:sysClr val="windowText" lastClr="000000"/>
                </a:solidFill>
                <a:latin typeface="Arial"/>
              </a:rPr>
              <a:t>Easily build and ship complex applications, without worrying about infrastructure differences or interference from other software stacks</a:t>
            </a:r>
          </a:p>
          <a:p>
            <a:pPr>
              <a:buClrTx/>
              <a:defRPr/>
            </a:pPr>
            <a:r>
              <a:rPr lang="en-US" sz="1350" dirty="0">
                <a:solidFill>
                  <a:sysClr val="windowText" lastClr="000000"/>
                </a:solidFill>
                <a:latin typeface="Arial"/>
              </a:rPr>
              <a:t>Quickly and reliably deploy and run applications on any infrastructure</a:t>
            </a:r>
          </a:p>
          <a:p>
            <a:pPr>
              <a:buClrTx/>
              <a:defRPr/>
            </a:pPr>
            <a:r>
              <a:rPr lang="en-US" sz="1350" dirty="0">
                <a:solidFill>
                  <a:sysClr val="windowText" lastClr="000000"/>
                </a:solidFill>
                <a:latin typeface="Arial"/>
              </a:rPr>
              <a:t>Private and public registries (Docker Hub): share container building blocks and automate workflows</a:t>
            </a:r>
          </a:p>
          <a:p>
            <a:pPr>
              <a:buClrTx/>
              <a:defRPr/>
            </a:pPr>
            <a:r>
              <a:rPr lang="en-US" sz="1350" dirty="0">
                <a:solidFill>
                  <a:sysClr val="windowText" lastClr="000000"/>
                </a:solidFill>
                <a:latin typeface="Arial"/>
              </a:rPr>
              <a:t>Essential for horizontally scaling apps</a:t>
            </a:r>
            <a:br>
              <a:rPr lang="en-US" sz="1350" dirty="0">
                <a:solidFill>
                  <a:sysClr val="windowText" lastClr="000000"/>
                </a:solidFill>
                <a:latin typeface="Arial"/>
              </a:rPr>
            </a:br>
            <a:r>
              <a:rPr lang="en-US" sz="1350" dirty="0">
                <a:solidFill>
                  <a:sysClr val="windowText" lastClr="000000"/>
                </a:solidFill>
                <a:latin typeface="Arial"/>
              </a:rPr>
              <a:t>on the cloud</a:t>
            </a:r>
          </a:p>
          <a:p>
            <a:pPr lvl="1">
              <a:buClr>
                <a:srgbClr val="00B0DA"/>
              </a:buClr>
              <a:defRPr/>
            </a:pPr>
            <a:endParaRPr lang="en-US" sz="900" dirty="0">
              <a:solidFill>
                <a:sysClr val="windowText" lastClr="000000"/>
              </a:solidFill>
              <a:latin typeface="Arial"/>
            </a:endParaRPr>
          </a:p>
        </p:txBody>
      </p:sp>
      <p:pic>
        <p:nvPicPr>
          <p:cNvPr id="9" name="Picture 8"/>
          <p:cNvPicPr/>
          <p:nvPr/>
        </p:nvPicPr>
        <p:blipFill>
          <a:blip r:embed="rId4"/>
          <a:stretch/>
        </p:blipFill>
        <p:spPr>
          <a:xfrm>
            <a:off x="1674679" y="3851534"/>
            <a:ext cx="2567160" cy="613440"/>
          </a:xfrm>
          <a:prstGeom prst="rect">
            <a:avLst/>
          </a:prstGeom>
          <a:ln>
            <a:noFill/>
          </a:ln>
        </p:spPr>
      </p:pic>
      <p:sp>
        <p:nvSpPr>
          <p:cNvPr id="7" name="Title 1"/>
          <p:cNvSpPr txBox="1">
            <a:spLocks/>
          </p:cNvSpPr>
          <p:nvPr/>
        </p:nvSpPr>
        <p:spPr>
          <a:xfrm>
            <a:off x="1725255" y="205979"/>
            <a:ext cx="5429925" cy="857250"/>
          </a:xfrm>
          <a:prstGeom prst="rect">
            <a:avLst/>
          </a:prstGeom>
        </p:spPr>
        <p:txBody>
          <a:bodyPr/>
          <a:lstStyle>
            <a:lvl1pPr algn="l" rtl="0" eaLnBrk="0" fontAlgn="base" hangingPunct="0">
              <a:lnSpc>
                <a:spcPct val="90000"/>
              </a:lnSpc>
              <a:spcBef>
                <a:spcPct val="0"/>
              </a:spcBef>
              <a:spcAft>
                <a:spcPct val="0"/>
              </a:spcAft>
              <a:defRPr sz="2400" b="1" i="0" kern="1200">
                <a:solidFill>
                  <a:srgbClr val="EA7C1E"/>
                </a:solidFill>
                <a:latin typeface="Arial" panose="020B0604020202020204" pitchFamily="34" charset="0"/>
                <a:ea typeface="+mj-ea"/>
                <a:cs typeface="Arial" panose="020B0604020202020204" pitchFamily="34" charset="0"/>
              </a:defRPr>
            </a:lvl1pPr>
            <a:lvl2pPr algn="l" rtl="0" eaLnBrk="0" fontAlgn="base" hangingPunct="0">
              <a:lnSpc>
                <a:spcPct val="90000"/>
              </a:lnSpc>
              <a:spcBef>
                <a:spcPct val="0"/>
              </a:spcBef>
              <a:spcAft>
                <a:spcPct val="0"/>
              </a:spcAft>
              <a:defRPr sz="4400">
                <a:solidFill>
                  <a:schemeClr val="tx1"/>
                </a:solidFill>
                <a:latin typeface="Calibri Light" pitchFamily="34" charset="0"/>
              </a:defRPr>
            </a:lvl2pPr>
            <a:lvl3pPr algn="l" rtl="0" eaLnBrk="0" fontAlgn="base" hangingPunct="0">
              <a:lnSpc>
                <a:spcPct val="90000"/>
              </a:lnSpc>
              <a:spcBef>
                <a:spcPct val="0"/>
              </a:spcBef>
              <a:spcAft>
                <a:spcPct val="0"/>
              </a:spcAft>
              <a:defRPr sz="4400">
                <a:solidFill>
                  <a:schemeClr val="tx1"/>
                </a:solidFill>
                <a:latin typeface="Calibri Light" pitchFamily="34" charset="0"/>
              </a:defRPr>
            </a:lvl3pPr>
            <a:lvl4pPr algn="l" rtl="0" eaLnBrk="0" fontAlgn="base" hangingPunct="0">
              <a:lnSpc>
                <a:spcPct val="90000"/>
              </a:lnSpc>
              <a:spcBef>
                <a:spcPct val="0"/>
              </a:spcBef>
              <a:spcAft>
                <a:spcPct val="0"/>
              </a:spcAft>
              <a:defRPr sz="4400">
                <a:solidFill>
                  <a:schemeClr val="tx1"/>
                </a:solidFill>
                <a:latin typeface="Calibri Light" pitchFamily="34" charset="0"/>
              </a:defRPr>
            </a:lvl4pPr>
            <a:lvl5pPr algn="l" rtl="0" eaLnBrk="0" fontAlgn="base" hangingPunct="0">
              <a:lnSpc>
                <a:spcPct val="90000"/>
              </a:lnSpc>
              <a:spcBef>
                <a:spcPct val="0"/>
              </a:spcBef>
              <a:spcAft>
                <a:spcPct val="0"/>
              </a:spcAft>
              <a:defRPr sz="4400">
                <a:solidFill>
                  <a:schemeClr val="tx1"/>
                </a:solidFill>
                <a:latin typeface="Calibri Light" pitchFamily="34" charset="0"/>
              </a:defRPr>
            </a:lvl5pPr>
            <a:lvl6pPr marL="457200" algn="l" rtl="0" fontAlgn="base">
              <a:lnSpc>
                <a:spcPct val="90000"/>
              </a:lnSpc>
              <a:spcBef>
                <a:spcPct val="0"/>
              </a:spcBef>
              <a:spcAft>
                <a:spcPct val="0"/>
              </a:spcAft>
              <a:defRPr sz="4400">
                <a:solidFill>
                  <a:schemeClr val="tx1"/>
                </a:solidFill>
                <a:latin typeface="Calibri Light" pitchFamily="34" charset="0"/>
              </a:defRPr>
            </a:lvl6pPr>
            <a:lvl7pPr marL="914400" algn="l" rtl="0" fontAlgn="base">
              <a:lnSpc>
                <a:spcPct val="90000"/>
              </a:lnSpc>
              <a:spcBef>
                <a:spcPct val="0"/>
              </a:spcBef>
              <a:spcAft>
                <a:spcPct val="0"/>
              </a:spcAft>
              <a:defRPr sz="4400">
                <a:solidFill>
                  <a:schemeClr val="tx1"/>
                </a:solidFill>
                <a:latin typeface="Calibri Light" pitchFamily="34" charset="0"/>
              </a:defRPr>
            </a:lvl7pPr>
            <a:lvl8pPr marL="1371600" algn="l" rtl="0" fontAlgn="base">
              <a:lnSpc>
                <a:spcPct val="90000"/>
              </a:lnSpc>
              <a:spcBef>
                <a:spcPct val="0"/>
              </a:spcBef>
              <a:spcAft>
                <a:spcPct val="0"/>
              </a:spcAft>
              <a:defRPr sz="4400">
                <a:solidFill>
                  <a:schemeClr val="tx1"/>
                </a:solidFill>
                <a:latin typeface="Calibri Light" pitchFamily="34" charset="0"/>
              </a:defRPr>
            </a:lvl8pPr>
            <a:lvl9pPr marL="1828800" algn="l" rtl="0" fontAlgn="base">
              <a:lnSpc>
                <a:spcPct val="90000"/>
              </a:lnSpc>
              <a:spcBef>
                <a:spcPct val="0"/>
              </a:spcBef>
              <a:spcAft>
                <a:spcPct val="0"/>
              </a:spcAft>
              <a:defRPr sz="4400">
                <a:solidFill>
                  <a:schemeClr val="tx1"/>
                </a:solidFill>
                <a:latin typeface="Calibri Light" pitchFamily="34" charset="0"/>
              </a:defRPr>
            </a:lvl9pPr>
          </a:lstStyle>
          <a:p>
            <a:r>
              <a:rPr lang="en-US" sz="1800"/>
              <a:t>Containers and Docker for Linux on z Systems</a:t>
            </a:r>
            <a:endParaRPr lang="en-US" sz="1800" dirty="0"/>
          </a:p>
        </p:txBody>
      </p:sp>
    </p:spTree>
    <p:extLst>
      <p:ext uri="{BB962C8B-B14F-4D97-AF65-F5344CB8AC3E}">
        <p14:creationId xmlns:p14="http://schemas.microsoft.com/office/powerpoint/2010/main" val="2051576741"/>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“zLinux” </a:t>
            </a:r>
            <a:r>
              <a:rPr lang="mr-IN" dirty="0" smtClean="0"/>
              <a:t>…</a:t>
            </a:r>
            <a:r>
              <a:rPr lang="en-US" dirty="0" smtClean="0"/>
              <a:t>. </a:t>
            </a:r>
            <a:r>
              <a:rPr lang="en-US" sz="1800" dirty="0" smtClean="0"/>
              <a:t>Container </a:t>
            </a:r>
            <a:r>
              <a:rPr lang="en-US" sz="1800" dirty="0"/>
              <a:t>as a Service (</a:t>
            </a:r>
            <a:r>
              <a:rPr lang="en-US" sz="1800" dirty="0" err="1"/>
              <a:t>CaaS</a:t>
            </a:r>
            <a:r>
              <a:rPr lang="en-US" sz="1800" dirty="0"/>
              <a:t>)</a:t>
            </a:r>
            <a:r>
              <a:rPr lang="en-US" sz="2700" dirty="0"/>
              <a:t/>
            </a:r>
            <a:br>
              <a:rPr lang="en-US" sz="2700" dirty="0"/>
            </a:br>
            <a:endParaRPr lang="en-US" dirty="0"/>
          </a:p>
        </p:txBody>
      </p:sp>
      <p:pic>
        <p:nvPicPr>
          <p:cNvPr id="2" name="Picture 1"/>
          <p:cNvPicPr>
            <a:picLocks noChangeAspect="1"/>
          </p:cNvPicPr>
          <p:nvPr/>
        </p:nvPicPr>
        <p:blipFill>
          <a:blip r:embed="rId2"/>
          <a:stretch>
            <a:fillRect/>
          </a:stretch>
        </p:blipFill>
        <p:spPr>
          <a:xfrm>
            <a:off x="1223742" y="716516"/>
            <a:ext cx="6544612" cy="4009376"/>
          </a:xfrm>
          <a:prstGeom prst="rect">
            <a:avLst/>
          </a:prstGeom>
          <a:ln>
            <a:solidFill>
              <a:schemeClr val="accent1"/>
            </a:solidFill>
          </a:ln>
        </p:spPr>
      </p:pic>
    </p:spTree>
    <p:extLst>
      <p:ext uri="{BB962C8B-B14F-4D97-AF65-F5344CB8AC3E}">
        <p14:creationId xmlns:p14="http://schemas.microsoft.com/office/powerpoint/2010/main" val="1495949823"/>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Approaches for Application Deployment </a:t>
            </a:r>
            <a:br>
              <a:rPr lang="en-US" b="1" dirty="0" smtClean="0"/>
            </a:br>
            <a:r>
              <a:rPr lang="en-US" sz="1500" b="0" dirty="0"/>
              <a:t>Virtualization vs. Containers – </a:t>
            </a:r>
            <a:r>
              <a:rPr lang="en-US" sz="1500" b="0" dirty="0" err="1"/>
              <a:t>OpenStack</a:t>
            </a:r>
            <a:r>
              <a:rPr lang="en-US" sz="1500" b="0" dirty="0"/>
              <a:t> vs. Docker</a:t>
            </a:r>
            <a:endParaRPr lang="en-US" sz="1500" b="0" i="1" dirty="0"/>
          </a:p>
        </p:txBody>
      </p:sp>
      <p:sp>
        <p:nvSpPr>
          <p:cNvPr id="44" name="Content Placeholder 2"/>
          <p:cNvSpPr txBox="1">
            <a:spLocks/>
          </p:cNvSpPr>
          <p:nvPr/>
        </p:nvSpPr>
        <p:spPr>
          <a:xfrm>
            <a:off x="1311089" y="938065"/>
            <a:ext cx="3760931" cy="1765571"/>
          </a:xfrm>
          <a:prstGeom prst="rect">
            <a:avLst/>
          </a:prstGeom>
        </p:spPr>
        <p:txBody>
          <a:bodyPr/>
          <a:lst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ヒラギノ角ゴ Pro W3" pitchFamily="127" charset="-128"/>
                <a:cs typeface="ヒラギノ角ゴ Pro W3"/>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ヒラギノ角ゴ Pro W3" pitchFamily="127" charset="-128"/>
                <a:cs typeface="ヒラギノ角ゴ Pro W3"/>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ヒラギノ角ゴ Pro W3" pitchFamily="127" charset="-128"/>
                <a:cs typeface="ヒラギノ角ゴ Pro W3"/>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ヒラギノ角ゴ Pro W3" pitchFamily="127" charset="-128"/>
                <a:cs typeface="ヒラギノ角ゴ Pro W3"/>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ヒラギノ角ゴ Pro W3" pitchFamily="127" charset="-128"/>
                <a:cs typeface="ヒラギノ角ゴ Pro W3"/>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900"/>
              </a:lnSpc>
              <a:spcBef>
                <a:spcPts val="0"/>
              </a:spcBef>
              <a:spcAft>
                <a:spcPts val="900"/>
              </a:spcAft>
              <a:buNone/>
            </a:pPr>
            <a:r>
              <a:rPr lang="de-DE" sz="1200" b="1" dirty="0">
                <a:solidFill>
                  <a:prstClr val="black"/>
                </a:solidFill>
                <a:latin typeface="Arial" panose="020B0604020202020204" pitchFamily="34" charset="0"/>
                <a:cs typeface="Arial" panose="020B0604020202020204" pitchFamily="34" charset="0"/>
              </a:rPr>
              <a:t>Virtualization and OpenStack – </a:t>
            </a:r>
            <a:r>
              <a:rPr lang="de-DE" sz="1050" dirty="0">
                <a:solidFill>
                  <a:prstClr val="black"/>
                </a:solidFill>
                <a:latin typeface="Arial" panose="020B0604020202020204" pitchFamily="34" charset="0"/>
                <a:cs typeface="Arial" panose="020B0604020202020204" pitchFamily="34" charset="0"/>
              </a:rPr>
              <a:t>Infrastructure oriented</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Customers have virtualized their servers to gain efficiencies</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Focus is on virtual server resource management</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One or several application per Guest VM / Operating System instance, as previously on physical servers</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Provides application isolation - an application or guest failing or misbehaving does not adversely affect other applications residing in other Guest VMs </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Provides persistence across server restarts</a:t>
            </a:r>
          </a:p>
        </p:txBody>
      </p:sp>
      <p:sp>
        <p:nvSpPr>
          <p:cNvPr id="45" name="Content Placeholder 3"/>
          <p:cNvSpPr txBox="1">
            <a:spLocks/>
          </p:cNvSpPr>
          <p:nvPr/>
        </p:nvSpPr>
        <p:spPr>
          <a:xfrm>
            <a:off x="1311089" y="3013010"/>
            <a:ext cx="3936512" cy="1566560"/>
          </a:xfrm>
          <a:prstGeom prst="rect">
            <a:avLst/>
          </a:prstGeom>
        </p:spPr>
        <p:txBody>
          <a:bodyPr/>
          <a:lst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ヒラギノ角ゴ Pro W3" pitchFamily="127" charset="-128"/>
                <a:cs typeface="ヒラギノ角ゴ Pro W3"/>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ヒラギノ角ゴ Pro W3" pitchFamily="127" charset="-128"/>
                <a:cs typeface="ヒラギノ角ゴ Pro W3"/>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ヒラギノ角ゴ Pro W3" pitchFamily="127" charset="-128"/>
                <a:cs typeface="ヒラギノ角ゴ Pro W3"/>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ヒラギノ角ゴ Pro W3" pitchFamily="127" charset="-128"/>
                <a:cs typeface="ヒラギノ角ゴ Pro W3"/>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ヒラギノ角ゴ Pro W3" pitchFamily="127" charset="-128"/>
                <a:cs typeface="ヒラギノ角ゴ Pro W3"/>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ts val="900"/>
              </a:lnSpc>
              <a:spcBef>
                <a:spcPts val="0"/>
              </a:spcBef>
              <a:spcAft>
                <a:spcPts val="900"/>
              </a:spcAft>
              <a:buNone/>
            </a:pPr>
            <a:r>
              <a:rPr lang="de-DE" sz="1200" b="1" dirty="0">
                <a:solidFill>
                  <a:prstClr val="black"/>
                </a:solidFill>
                <a:latin typeface="Arial" panose="020B0604020202020204" pitchFamily="34" charset="0"/>
                <a:cs typeface="Arial" panose="020B0604020202020204" pitchFamily="34" charset="0"/>
              </a:rPr>
              <a:t>Containers and Docker</a:t>
            </a:r>
            <a:r>
              <a:rPr lang="de-DE" sz="1050" dirty="0">
                <a:solidFill>
                  <a:prstClr val="black"/>
                </a:solidFill>
                <a:latin typeface="Arial" panose="020B0604020202020204" pitchFamily="34" charset="0"/>
                <a:cs typeface="Arial" panose="020B0604020202020204" pitchFamily="34" charset="0"/>
              </a:rPr>
              <a:t> - Service oriented</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Application-centric </a:t>
            </a:r>
            <a:r>
              <a:rPr lang="de-DE" sz="1050">
                <a:solidFill>
                  <a:prstClr val="black"/>
                </a:solidFill>
                <a:latin typeface="Arial" panose="020B0604020202020204" pitchFamily="34" charset="0"/>
                <a:cs typeface="Arial" panose="020B0604020202020204" pitchFamily="34" charset="0"/>
              </a:rPr>
              <a:t>- infrastructure </a:t>
            </a:r>
            <a:r>
              <a:rPr lang="de-DE" sz="1050" dirty="0">
                <a:solidFill>
                  <a:prstClr val="black"/>
                </a:solidFill>
                <a:latin typeface="Arial" panose="020B0604020202020204" pitchFamily="34" charset="0"/>
                <a:cs typeface="Arial" panose="020B0604020202020204" pitchFamily="34" charset="0"/>
              </a:rPr>
              <a:t>resources are assumed to be already in place</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Focus is on application management</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One application per containers. Containers can be spread over several hosts</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Ideal pattern for DevOps</a:t>
            </a:r>
          </a:p>
          <a:p>
            <a:pPr marL="171450" indent="-171450">
              <a:lnSpc>
                <a:spcPts val="1125"/>
              </a:lnSpc>
              <a:spcBef>
                <a:spcPts val="0"/>
              </a:spcBef>
              <a:spcAft>
                <a:spcPts val="450"/>
              </a:spcAft>
            </a:pPr>
            <a:r>
              <a:rPr lang="de-DE" sz="1050" dirty="0">
                <a:solidFill>
                  <a:prstClr val="black"/>
                </a:solidFill>
                <a:latin typeface="Arial" panose="020B0604020202020204" pitchFamily="34" charset="0"/>
                <a:cs typeface="Arial" panose="020B0604020202020204" pitchFamily="34" charset="0"/>
              </a:rPr>
              <a:t>Provides a very dynamic application deployment model</a:t>
            </a:r>
          </a:p>
        </p:txBody>
      </p:sp>
      <p:grpSp>
        <p:nvGrpSpPr>
          <p:cNvPr id="57" name="Group 56"/>
          <p:cNvGrpSpPr/>
          <p:nvPr/>
        </p:nvGrpSpPr>
        <p:grpSpPr>
          <a:xfrm>
            <a:off x="5247601" y="977631"/>
            <a:ext cx="2562167" cy="1524475"/>
            <a:chOff x="5472802" y="1402122"/>
            <a:chExt cx="3416222" cy="2032633"/>
          </a:xfrm>
        </p:grpSpPr>
        <p:grpSp>
          <p:nvGrpSpPr>
            <p:cNvPr id="43" name="Group 42"/>
            <p:cNvGrpSpPr/>
            <p:nvPr/>
          </p:nvGrpSpPr>
          <p:grpSpPr>
            <a:xfrm>
              <a:off x="5472802" y="1402122"/>
              <a:ext cx="3416222" cy="1333853"/>
              <a:chOff x="575486" y="2390849"/>
              <a:chExt cx="4675421" cy="1642242"/>
            </a:xfrm>
          </p:grpSpPr>
          <p:sp>
            <p:nvSpPr>
              <p:cNvPr id="32" name="CustomShape 2"/>
              <p:cNvSpPr/>
              <p:nvPr/>
            </p:nvSpPr>
            <p:spPr>
              <a:xfrm>
                <a:off x="578035" y="3574303"/>
                <a:ext cx="4672871" cy="458788"/>
              </a:xfrm>
              <a:prstGeom prst="rect">
                <a:avLst/>
              </a:prstGeom>
              <a:solidFill>
                <a:schemeClr val="accent1">
                  <a:lumMod val="40000"/>
                  <a:lumOff val="60000"/>
                </a:schemeClr>
              </a:solidFill>
              <a:ln w="21600">
                <a:solidFill>
                  <a:srgbClr val="808080"/>
                </a:solidFill>
                <a:round/>
              </a:ln>
            </p:spPr>
            <p:style>
              <a:lnRef idx="0">
                <a:scrgbClr r="0" g="0" b="0"/>
              </a:lnRef>
              <a:fillRef idx="0">
                <a:scrgbClr r="0" g="0" b="0"/>
              </a:fillRef>
              <a:effectRef idx="0">
                <a:scrgbClr r="0" g="0" b="0"/>
              </a:effectRef>
              <a:fontRef idx="minor"/>
            </p:style>
            <p:txBody>
              <a:bodyPr wrap="none" lIns="67500" tIns="20520" rIns="67500" bIns="20520" anchor="ctr" anchorCtr="1"/>
              <a:lstStyle/>
              <a:p>
                <a:pPr algn="ctr">
                  <a:defRPr/>
                </a:pPr>
                <a:r>
                  <a:rPr lang="en-US" sz="788" b="1" dirty="0">
                    <a:solidFill>
                      <a:prstClr val="black"/>
                    </a:solidFill>
                    <a:latin typeface="Arial" panose="020B0604020202020204" pitchFamily="34" charset="0"/>
                    <a:cs typeface="Arial" panose="020B0604020202020204" pitchFamily="34" charset="0"/>
                  </a:rPr>
                  <a:t>Hypervisor</a:t>
                </a:r>
                <a:endParaRPr sz="788" b="1" dirty="0">
                  <a:solidFill>
                    <a:prstClr val="black"/>
                  </a:solidFill>
                  <a:latin typeface="Arial" panose="020B0604020202020204" pitchFamily="34" charset="0"/>
                  <a:cs typeface="Arial" panose="020B0604020202020204" pitchFamily="34" charset="0"/>
                </a:endParaRPr>
              </a:p>
            </p:txBody>
          </p:sp>
          <p:sp>
            <p:nvSpPr>
              <p:cNvPr id="34" name="CustomShape 2"/>
              <p:cNvSpPr/>
              <p:nvPr/>
            </p:nvSpPr>
            <p:spPr>
              <a:xfrm>
                <a:off x="575486" y="2390849"/>
                <a:ext cx="1005840" cy="1097280"/>
              </a:xfrm>
              <a:prstGeom prst="rect">
                <a:avLst/>
              </a:prstGeom>
              <a:solidFill>
                <a:srgbClr val="FFCCFF"/>
              </a:solidFill>
              <a:ln w="21600">
                <a:solidFill>
                  <a:srgbClr val="808080"/>
                </a:solidFill>
                <a:round/>
              </a:ln>
            </p:spPr>
            <p:style>
              <a:lnRef idx="0">
                <a:scrgbClr r="0" g="0" b="0"/>
              </a:lnRef>
              <a:fillRef idx="0">
                <a:scrgbClr r="0" g="0" b="0"/>
              </a:fillRef>
              <a:effectRef idx="0">
                <a:scrgbClr r="0" g="0" b="0"/>
              </a:effectRef>
              <a:fontRef idx="minor"/>
            </p:style>
            <p:txBody>
              <a:bodyPr wrap="none" lIns="67500" tIns="20520" rIns="67500" bIns="20520"/>
              <a:lstStyle/>
              <a:p>
                <a:pPr algn="ctr">
                  <a:defRPr/>
                </a:pPr>
                <a:r>
                  <a:rPr lang="en-US" sz="788" b="1" dirty="0">
                    <a:solidFill>
                      <a:prstClr val="black"/>
                    </a:solidFill>
                    <a:latin typeface="Arial" panose="020B0604020202020204" pitchFamily="34" charset="0"/>
                    <a:cs typeface="Arial" panose="020B0604020202020204" pitchFamily="34" charset="0"/>
                  </a:rPr>
                  <a:t>OpenStack</a:t>
                </a:r>
              </a:p>
              <a:p>
                <a:pPr algn="ctr">
                  <a:defRPr/>
                </a:pPr>
                <a:endParaRPr lang="en-US" sz="788" b="1" dirty="0">
                  <a:solidFill>
                    <a:prstClr val="black"/>
                  </a:solidFill>
                  <a:latin typeface="Arial" panose="020B0604020202020204" pitchFamily="34" charset="0"/>
                  <a:cs typeface="Arial" panose="020B0604020202020204" pitchFamily="34" charset="0"/>
                </a:endParaRPr>
              </a:p>
              <a:p>
                <a:pPr algn="ctr">
                  <a:defRPr/>
                </a:pPr>
                <a:r>
                  <a:rPr lang="en-US" sz="675" b="1" dirty="0">
                    <a:solidFill>
                      <a:prstClr val="black"/>
                    </a:solidFill>
                    <a:latin typeface="Arial" panose="020B0604020202020204" pitchFamily="34" charset="0"/>
                    <a:cs typeface="Arial" panose="020B0604020202020204" pitchFamily="34" charset="0"/>
                  </a:rPr>
                  <a:t>(running in </a:t>
                </a:r>
              </a:p>
              <a:p>
                <a:pPr algn="ctr">
                  <a:defRPr/>
                </a:pPr>
                <a:r>
                  <a:rPr lang="en-US" sz="675" b="1" dirty="0">
                    <a:solidFill>
                      <a:prstClr val="black"/>
                    </a:solidFill>
                    <a:latin typeface="Arial" panose="020B0604020202020204" pitchFamily="34" charset="0"/>
                    <a:cs typeface="Arial" panose="020B0604020202020204" pitchFamily="34" charset="0"/>
                  </a:rPr>
                  <a:t>a Guest VM)</a:t>
                </a:r>
                <a:endParaRPr sz="675" b="1" dirty="0">
                  <a:solidFill>
                    <a:prstClr val="black"/>
                  </a:solidFill>
                  <a:latin typeface="Arial" panose="020B0604020202020204" pitchFamily="34" charset="0"/>
                  <a:cs typeface="Arial" panose="020B0604020202020204" pitchFamily="34" charset="0"/>
                </a:endParaRPr>
              </a:p>
            </p:txBody>
          </p:sp>
          <p:sp>
            <p:nvSpPr>
              <p:cNvPr id="35" name="CustomShape 2"/>
              <p:cNvSpPr/>
              <p:nvPr/>
            </p:nvSpPr>
            <p:spPr>
              <a:xfrm>
                <a:off x="4245067" y="2390850"/>
                <a:ext cx="1005840" cy="109728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wrap="none" lIns="67500" tIns="20520" rIns="67500" bIns="20520" anchor="t" anchorCtr="1"/>
              <a:lstStyle/>
              <a:p>
                <a:pPr algn="ctr">
                  <a:defRPr/>
                </a:pPr>
                <a:r>
                  <a:rPr lang="en-US" sz="788" b="1" dirty="0">
                    <a:solidFill>
                      <a:prstClr val="black"/>
                    </a:solidFill>
                    <a:latin typeface="Arial" panose="020B0604020202020204" pitchFamily="34" charset="0"/>
                    <a:cs typeface="Arial" panose="020B0604020202020204" pitchFamily="34" charset="0"/>
                  </a:rPr>
                  <a:t>App </a:t>
                </a:r>
                <a:r>
                  <a:rPr lang="en-US" sz="788" b="1" i="1" dirty="0">
                    <a:solidFill>
                      <a:prstClr val="black"/>
                    </a:solidFill>
                    <a:latin typeface="Arial" panose="020B0604020202020204" pitchFamily="34" charset="0"/>
                    <a:cs typeface="Arial" panose="020B0604020202020204" pitchFamily="34" charset="0"/>
                  </a:rPr>
                  <a:t>n</a:t>
                </a:r>
              </a:p>
              <a:p>
                <a:pPr algn="ctr">
                  <a:defRPr/>
                </a:pPr>
                <a:endParaRPr lang="en-US" sz="788" b="1" dirty="0">
                  <a:solidFill>
                    <a:prstClr val="black"/>
                  </a:solidFill>
                  <a:latin typeface="Arial" panose="020B0604020202020204" pitchFamily="34" charset="0"/>
                  <a:cs typeface="Arial" panose="020B0604020202020204" pitchFamily="34" charset="0"/>
                </a:endParaRPr>
              </a:p>
              <a:p>
                <a:pPr algn="ctr">
                  <a:defRPr/>
                </a:pPr>
                <a:r>
                  <a:rPr lang="en-US" sz="675" b="1" dirty="0">
                    <a:solidFill>
                      <a:prstClr val="black"/>
                    </a:solidFill>
                    <a:latin typeface="Arial" panose="020B0604020202020204" pitchFamily="34" charset="0"/>
                    <a:cs typeface="Arial" panose="020B0604020202020204" pitchFamily="34" charset="0"/>
                  </a:rPr>
                  <a:t>(running in</a:t>
                </a:r>
              </a:p>
              <a:p>
                <a:pPr algn="ctr">
                  <a:defRPr/>
                </a:pPr>
                <a:r>
                  <a:rPr lang="en-US" sz="675" b="1" dirty="0">
                    <a:solidFill>
                      <a:prstClr val="black"/>
                    </a:solidFill>
                    <a:latin typeface="Arial" panose="020B0604020202020204" pitchFamily="34" charset="0"/>
                    <a:cs typeface="Arial" panose="020B0604020202020204" pitchFamily="34" charset="0"/>
                  </a:rPr>
                  <a:t>Guest VM </a:t>
                </a:r>
                <a:r>
                  <a:rPr lang="en-US" sz="675" b="1" i="1" dirty="0">
                    <a:solidFill>
                      <a:prstClr val="black"/>
                    </a:solidFill>
                    <a:latin typeface="Arial" panose="020B0604020202020204" pitchFamily="34" charset="0"/>
                    <a:cs typeface="Arial" panose="020B0604020202020204" pitchFamily="34" charset="0"/>
                  </a:rPr>
                  <a:t>n</a:t>
                </a:r>
                <a:r>
                  <a:rPr lang="en-US" sz="675" b="1" dirty="0">
                    <a:solidFill>
                      <a:prstClr val="black"/>
                    </a:solidFill>
                    <a:latin typeface="Arial" panose="020B0604020202020204" pitchFamily="34" charset="0"/>
                    <a:cs typeface="Arial" panose="020B0604020202020204" pitchFamily="34" charset="0"/>
                  </a:rPr>
                  <a:t>)</a:t>
                </a:r>
              </a:p>
              <a:p>
                <a:pPr algn="ctr">
                  <a:defRPr/>
                </a:pPr>
                <a:endParaRPr sz="675" b="1" dirty="0">
                  <a:solidFill>
                    <a:prstClr val="black"/>
                  </a:solidFill>
                  <a:latin typeface="Arial" panose="020B0604020202020204" pitchFamily="34" charset="0"/>
                  <a:cs typeface="Arial" panose="020B0604020202020204" pitchFamily="34" charset="0"/>
                </a:endParaRPr>
              </a:p>
            </p:txBody>
          </p:sp>
          <p:sp>
            <p:nvSpPr>
              <p:cNvPr id="36" name="CustomShape 2"/>
              <p:cNvSpPr/>
              <p:nvPr/>
            </p:nvSpPr>
            <p:spPr>
              <a:xfrm>
                <a:off x="1701073" y="2395612"/>
                <a:ext cx="1005840" cy="109728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wrap="none" lIns="67500" tIns="20520" rIns="67500" bIns="20520" anchor="t" anchorCtr="1"/>
              <a:lstStyle/>
              <a:p>
                <a:pPr algn="ctr">
                  <a:defRPr/>
                </a:pPr>
                <a:r>
                  <a:rPr lang="en-US" sz="788" b="1" dirty="0">
                    <a:solidFill>
                      <a:prstClr val="black"/>
                    </a:solidFill>
                    <a:latin typeface="Arial" panose="020B0604020202020204" pitchFamily="34" charset="0"/>
                    <a:cs typeface="Arial" panose="020B0604020202020204" pitchFamily="34" charset="0"/>
                  </a:rPr>
                  <a:t>App 1</a:t>
                </a:r>
              </a:p>
              <a:p>
                <a:pPr algn="ctr">
                  <a:defRPr/>
                </a:pPr>
                <a:endParaRPr lang="en-US" sz="788" b="1" dirty="0">
                  <a:solidFill>
                    <a:prstClr val="black"/>
                  </a:solidFill>
                  <a:latin typeface="Arial" panose="020B0604020202020204" pitchFamily="34" charset="0"/>
                  <a:cs typeface="Arial" panose="020B0604020202020204" pitchFamily="34" charset="0"/>
                </a:endParaRPr>
              </a:p>
              <a:p>
                <a:pPr algn="ctr">
                  <a:defRPr/>
                </a:pPr>
                <a:r>
                  <a:rPr lang="en-US" sz="675" b="1" dirty="0">
                    <a:solidFill>
                      <a:prstClr val="black"/>
                    </a:solidFill>
                    <a:latin typeface="Arial" panose="020B0604020202020204" pitchFamily="34" charset="0"/>
                    <a:cs typeface="Arial" panose="020B0604020202020204" pitchFamily="34" charset="0"/>
                  </a:rPr>
                  <a:t>(running in</a:t>
                </a:r>
              </a:p>
              <a:p>
                <a:pPr algn="ctr">
                  <a:defRPr/>
                </a:pPr>
                <a:r>
                  <a:rPr lang="en-US" sz="675" b="1" dirty="0">
                    <a:solidFill>
                      <a:prstClr val="black"/>
                    </a:solidFill>
                    <a:latin typeface="Arial" panose="020B0604020202020204" pitchFamily="34" charset="0"/>
                    <a:cs typeface="Arial" panose="020B0604020202020204" pitchFamily="34" charset="0"/>
                  </a:rPr>
                  <a:t>Guest VM 1)</a:t>
                </a:r>
                <a:endParaRPr sz="675" b="1" dirty="0">
                  <a:solidFill>
                    <a:prstClr val="black"/>
                  </a:solidFill>
                  <a:latin typeface="Arial" panose="020B0604020202020204" pitchFamily="34" charset="0"/>
                  <a:cs typeface="Arial" panose="020B0604020202020204" pitchFamily="34" charset="0"/>
                </a:endParaRPr>
              </a:p>
            </p:txBody>
          </p:sp>
          <p:sp>
            <p:nvSpPr>
              <p:cNvPr id="37" name="CustomShape 2"/>
              <p:cNvSpPr/>
              <p:nvPr/>
            </p:nvSpPr>
            <p:spPr>
              <a:xfrm>
                <a:off x="2820673" y="2390849"/>
                <a:ext cx="1005840" cy="109728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wrap="none" lIns="67500" tIns="20520" rIns="67500" bIns="20520" anchor="t" anchorCtr="1"/>
              <a:lstStyle/>
              <a:p>
                <a:pPr algn="ctr">
                  <a:defRPr/>
                </a:pPr>
                <a:r>
                  <a:rPr lang="en-US" sz="788" b="1" dirty="0">
                    <a:solidFill>
                      <a:prstClr val="black"/>
                    </a:solidFill>
                    <a:latin typeface="Arial" panose="020B0604020202020204" pitchFamily="34" charset="0"/>
                    <a:cs typeface="Arial" panose="020B0604020202020204" pitchFamily="34" charset="0"/>
                  </a:rPr>
                  <a:t>App 2</a:t>
                </a:r>
              </a:p>
              <a:p>
                <a:pPr algn="ctr">
                  <a:defRPr/>
                </a:pPr>
                <a:endParaRPr lang="en-US" sz="788" b="1" dirty="0">
                  <a:solidFill>
                    <a:prstClr val="black"/>
                  </a:solidFill>
                  <a:latin typeface="Arial" panose="020B0604020202020204" pitchFamily="34" charset="0"/>
                  <a:cs typeface="Arial" panose="020B0604020202020204" pitchFamily="34" charset="0"/>
                </a:endParaRPr>
              </a:p>
              <a:p>
                <a:pPr algn="ctr">
                  <a:defRPr/>
                </a:pPr>
                <a:r>
                  <a:rPr lang="en-US" sz="675" b="1" dirty="0">
                    <a:solidFill>
                      <a:prstClr val="black"/>
                    </a:solidFill>
                    <a:latin typeface="Arial" panose="020B0604020202020204" pitchFamily="34" charset="0"/>
                    <a:cs typeface="Arial" panose="020B0604020202020204" pitchFamily="34" charset="0"/>
                  </a:rPr>
                  <a:t>(running in</a:t>
                </a:r>
              </a:p>
              <a:p>
                <a:pPr algn="ctr">
                  <a:defRPr/>
                </a:pPr>
                <a:r>
                  <a:rPr lang="en-US" sz="675" b="1" dirty="0">
                    <a:solidFill>
                      <a:prstClr val="black"/>
                    </a:solidFill>
                    <a:latin typeface="Arial" panose="020B0604020202020204" pitchFamily="34" charset="0"/>
                    <a:cs typeface="Arial" panose="020B0604020202020204" pitchFamily="34" charset="0"/>
                  </a:rPr>
                  <a:t>Guest VM 2)</a:t>
                </a:r>
              </a:p>
              <a:p>
                <a:pPr algn="ctr">
                  <a:defRPr/>
                </a:pPr>
                <a:endParaRPr sz="788" b="1" dirty="0">
                  <a:solidFill>
                    <a:prstClr val="black"/>
                  </a:solidFill>
                  <a:latin typeface="Arial" panose="020B0604020202020204" pitchFamily="34" charset="0"/>
                  <a:cs typeface="Arial" panose="020B0604020202020204" pitchFamily="34" charset="0"/>
                </a:endParaRPr>
              </a:p>
            </p:txBody>
          </p:sp>
          <p:sp>
            <p:nvSpPr>
              <p:cNvPr id="38" name="CustomShape 2"/>
              <p:cNvSpPr/>
              <p:nvPr/>
            </p:nvSpPr>
            <p:spPr>
              <a:xfrm>
                <a:off x="650701" y="3235092"/>
                <a:ext cx="868680" cy="182880"/>
              </a:xfrm>
              <a:prstGeom prst="rect">
                <a:avLst/>
              </a:prstGeom>
              <a:solidFill>
                <a:srgbClr val="F08F26"/>
              </a:solidFill>
              <a:ln w="21600">
                <a:solidFill>
                  <a:srgbClr val="808080"/>
                </a:solidFill>
                <a:round/>
              </a:ln>
            </p:spPr>
            <p:style>
              <a:lnRef idx="0">
                <a:scrgbClr r="0" g="0" b="0"/>
              </a:lnRef>
              <a:fillRef idx="0">
                <a:scrgbClr r="0" g="0" b="0"/>
              </a:fillRef>
              <a:effectRef idx="0">
                <a:scrgbClr r="0" g="0" b="0"/>
              </a:effectRef>
              <a:fontRef idx="minor"/>
            </p:style>
            <p:txBody>
              <a:bodyPr wrap="none" lIns="67500" tIns="20520" rIns="67500" bIns="20520" anchor="ctr" anchorCtr="1"/>
              <a:lstStyle/>
              <a:p>
                <a:pPr algn="ctr">
                  <a:defRPr/>
                </a:pPr>
                <a:r>
                  <a:rPr lang="en-US" sz="675" b="1" dirty="0">
                    <a:solidFill>
                      <a:prstClr val="black"/>
                    </a:solidFill>
                    <a:latin typeface="Arial" panose="020B0604020202020204" pitchFamily="34" charset="0"/>
                    <a:cs typeface="Arial" panose="020B0604020202020204" pitchFamily="34" charset="0"/>
                  </a:rPr>
                  <a:t>OS  Kernel</a:t>
                </a:r>
                <a:endParaRPr sz="675" b="1" dirty="0">
                  <a:solidFill>
                    <a:prstClr val="black"/>
                  </a:solidFill>
                  <a:latin typeface="Arial" panose="020B0604020202020204" pitchFamily="34" charset="0"/>
                  <a:cs typeface="Arial" panose="020B0604020202020204" pitchFamily="34" charset="0"/>
                </a:endParaRPr>
              </a:p>
            </p:txBody>
          </p:sp>
          <p:sp>
            <p:nvSpPr>
              <p:cNvPr id="39" name="CustomShape 2"/>
              <p:cNvSpPr/>
              <p:nvPr/>
            </p:nvSpPr>
            <p:spPr>
              <a:xfrm>
                <a:off x="4316654" y="3240008"/>
                <a:ext cx="868680" cy="182880"/>
              </a:xfrm>
              <a:prstGeom prst="rect">
                <a:avLst/>
              </a:prstGeom>
              <a:solidFill>
                <a:srgbClr val="F08F26"/>
              </a:solidFill>
              <a:ln w="21600">
                <a:solidFill>
                  <a:srgbClr val="808080"/>
                </a:solidFill>
                <a:round/>
              </a:ln>
            </p:spPr>
            <p:style>
              <a:lnRef idx="0">
                <a:scrgbClr r="0" g="0" b="0"/>
              </a:lnRef>
              <a:fillRef idx="0">
                <a:scrgbClr r="0" g="0" b="0"/>
              </a:fillRef>
              <a:effectRef idx="0">
                <a:scrgbClr r="0" g="0" b="0"/>
              </a:effectRef>
              <a:fontRef idx="minor"/>
            </p:style>
            <p:txBody>
              <a:bodyPr wrap="none" lIns="67500" tIns="20520" rIns="67500" bIns="20520" anchor="ctr" anchorCtr="1"/>
              <a:lstStyle/>
              <a:p>
                <a:pPr algn="ctr">
                  <a:defRPr/>
                </a:pPr>
                <a:r>
                  <a:rPr lang="en-US" sz="675" b="1" dirty="0">
                    <a:solidFill>
                      <a:prstClr val="black"/>
                    </a:solidFill>
                    <a:latin typeface="Arial" panose="020B0604020202020204" pitchFamily="34" charset="0"/>
                    <a:cs typeface="Arial" panose="020B0604020202020204" pitchFamily="34" charset="0"/>
                  </a:rPr>
                  <a:t>OS  Kernel</a:t>
                </a:r>
                <a:endParaRPr sz="675" b="1" dirty="0">
                  <a:solidFill>
                    <a:prstClr val="black"/>
                  </a:solidFill>
                  <a:latin typeface="Arial" panose="020B0604020202020204" pitchFamily="34" charset="0"/>
                  <a:cs typeface="Arial" panose="020B0604020202020204" pitchFamily="34" charset="0"/>
                </a:endParaRPr>
              </a:p>
            </p:txBody>
          </p:sp>
          <p:sp>
            <p:nvSpPr>
              <p:cNvPr id="40" name="CustomShape 2"/>
              <p:cNvSpPr/>
              <p:nvPr/>
            </p:nvSpPr>
            <p:spPr>
              <a:xfrm>
                <a:off x="2895896" y="3235092"/>
                <a:ext cx="868680" cy="182880"/>
              </a:xfrm>
              <a:prstGeom prst="rect">
                <a:avLst/>
              </a:prstGeom>
              <a:solidFill>
                <a:srgbClr val="F08F26"/>
              </a:solidFill>
              <a:ln w="21600">
                <a:solidFill>
                  <a:srgbClr val="808080"/>
                </a:solidFill>
                <a:round/>
              </a:ln>
            </p:spPr>
            <p:style>
              <a:lnRef idx="0">
                <a:scrgbClr r="0" g="0" b="0"/>
              </a:lnRef>
              <a:fillRef idx="0">
                <a:scrgbClr r="0" g="0" b="0"/>
              </a:fillRef>
              <a:effectRef idx="0">
                <a:scrgbClr r="0" g="0" b="0"/>
              </a:effectRef>
              <a:fontRef idx="minor"/>
            </p:style>
            <p:txBody>
              <a:bodyPr wrap="none" lIns="67500" tIns="20520" rIns="67500" bIns="20520" anchor="ctr" anchorCtr="1"/>
              <a:lstStyle/>
              <a:p>
                <a:pPr algn="ctr">
                  <a:defRPr/>
                </a:pPr>
                <a:r>
                  <a:rPr lang="en-US" sz="675" b="1" dirty="0">
                    <a:solidFill>
                      <a:prstClr val="black"/>
                    </a:solidFill>
                    <a:latin typeface="Arial" panose="020B0604020202020204" pitchFamily="34" charset="0"/>
                    <a:cs typeface="Arial" panose="020B0604020202020204" pitchFamily="34" charset="0"/>
                  </a:rPr>
                  <a:t>OS  Kernel</a:t>
                </a:r>
                <a:endParaRPr sz="675" b="1" dirty="0">
                  <a:solidFill>
                    <a:prstClr val="black"/>
                  </a:solidFill>
                  <a:latin typeface="Arial" panose="020B0604020202020204" pitchFamily="34" charset="0"/>
                  <a:cs typeface="Arial" panose="020B0604020202020204" pitchFamily="34" charset="0"/>
                </a:endParaRPr>
              </a:p>
            </p:txBody>
          </p:sp>
          <p:sp>
            <p:nvSpPr>
              <p:cNvPr id="41" name="CustomShape 2"/>
              <p:cNvSpPr/>
              <p:nvPr/>
            </p:nvSpPr>
            <p:spPr>
              <a:xfrm>
                <a:off x="1770098" y="3240012"/>
                <a:ext cx="868680" cy="182880"/>
              </a:xfrm>
              <a:prstGeom prst="rect">
                <a:avLst/>
              </a:prstGeom>
              <a:solidFill>
                <a:srgbClr val="F08F26"/>
              </a:solidFill>
              <a:ln w="21600">
                <a:solidFill>
                  <a:srgbClr val="808080"/>
                </a:solidFill>
                <a:round/>
              </a:ln>
            </p:spPr>
            <p:style>
              <a:lnRef idx="0">
                <a:scrgbClr r="0" g="0" b="0"/>
              </a:lnRef>
              <a:fillRef idx="0">
                <a:scrgbClr r="0" g="0" b="0"/>
              </a:fillRef>
              <a:effectRef idx="0">
                <a:scrgbClr r="0" g="0" b="0"/>
              </a:effectRef>
              <a:fontRef idx="minor"/>
            </p:style>
            <p:txBody>
              <a:bodyPr wrap="none" lIns="67500" tIns="20520" rIns="67500" bIns="20520" anchor="ctr" anchorCtr="1"/>
              <a:lstStyle/>
              <a:p>
                <a:pPr algn="ctr">
                  <a:defRPr/>
                </a:pPr>
                <a:r>
                  <a:rPr lang="en-US" sz="675" b="1" dirty="0">
                    <a:solidFill>
                      <a:prstClr val="black"/>
                    </a:solidFill>
                    <a:latin typeface="Arial" panose="020B0604020202020204" pitchFamily="34" charset="0"/>
                    <a:cs typeface="Arial" panose="020B0604020202020204" pitchFamily="34" charset="0"/>
                  </a:rPr>
                  <a:t>OS  Kernel</a:t>
                </a:r>
                <a:endParaRPr sz="675" b="1" dirty="0">
                  <a:solidFill>
                    <a:prstClr val="black"/>
                  </a:solidFill>
                  <a:latin typeface="Arial" panose="020B0604020202020204" pitchFamily="34" charset="0"/>
                  <a:cs typeface="Arial" panose="020B0604020202020204" pitchFamily="34" charset="0"/>
                </a:endParaRPr>
              </a:p>
            </p:txBody>
          </p:sp>
          <p:sp>
            <p:nvSpPr>
              <p:cNvPr id="42" name="TextBox 1"/>
              <p:cNvSpPr txBox="1">
                <a:spLocks noChangeArrowheads="1"/>
              </p:cNvSpPr>
              <p:nvPr/>
            </p:nvSpPr>
            <p:spPr bwMode="auto">
              <a:xfrm>
                <a:off x="3794785" y="2626053"/>
                <a:ext cx="641192" cy="416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r>
                  <a:rPr lang="en-US" altLang="en-US" sz="1050" b="1" dirty="0">
                    <a:solidFill>
                      <a:prstClr val="black"/>
                    </a:solidFill>
                    <a:cs typeface="Arial" charset="0"/>
                  </a:rPr>
                  <a:t>. . .</a:t>
                </a:r>
              </a:p>
            </p:txBody>
          </p:sp>
        </p:grpSp>
        <p:sp>
          <p:nvSpPr>
            <p:cNvPr id="53" name="CustomShape 2"/>
            <p:cNvSpPr/>
            <p:nvPr/>
          </p:nvSpPr>
          <p:spPr bwMode="auto">
            <a:xfrm>
              <a:off x="6807955" y="3086989"/>
              <a:ext cx="640080" cy="303606"/>
            </a:xfrm>
            <a:prstGeom prst="rect">
              <a:avLst/>
            </a:prstGeom>
            <a:solidFill>
              <a:srgbClr val="70AD47">
                <a:lumMod val="40000"/>
                <a:lumOff val="60000"/>
              </a:srgbClr>
            </a:solidFill>
            <a:ln w="21600">
              <a:solidFill>
                <a:srgbClr val="808080"/>
              </a:solidFill>
              <a:round/>
            </a:ln>
            <a:effectLst/>
          </p:spPr>
          <p:txBody>
            <a:bodyPr wrap="none" lIns="67500" tIns="20520" rIns="67500" bIns="20520" anchor="ctr" anchorCtr="1"/>
            <a:lstStyle/>
            <a:p>
              <a:pPr algn="ctr">
                <a:defRPr/>
              </a:pPr>
              <a:r>
                <a:rPr lang="en-US" sz="788" b="1" kern="0" dirty="0">
                  <a:solidFill>
                    <a:prstClr val="black"/>
                  </a:solidFill>
                  <a:cs typeface="Arial" panose="020B0604020202020204" pitchFamily="34" charset="0"/>
                </a:rPr>
                <a:t>Virtual </a:t>
              </a:r>
            </a:p>
            <a:p>
              <a:pPr algn="ctr">
                <a:defRPr/>
              </a:pPr>
              <a:r>
                <a:rPr lang="en-US" sz="788" b="1" kern="0" dirty="0">
                  <a:solidFill>
                    <a:prstClr val="black"/>
                  </a:solidFill>
                  <a:cs typeface="Arial" panose="020B0604020202020204" pitchFamily="34" charset="0"/>
                </a:rPr>
                <a:t>Compute</a:t>
              </a:r>
              <a:endParaRPr sz="788" b="1" kern="0" dirty="0">
                <a:solidFill>
                  <a:prstClr val="black"/>
                </a:solidFill>
                <a:cs typeface="Arial" panose="020B0604020202020204" pitchFamily="34" charset="0"/>
              </a:endParaRPr>
            </a:p>
          </p:txBody>
        </p:sp>
        <p:sp>
          <p:nvSpPr>
            <p:cNvPr id="54" name="CustomShape 2"/>
            <p:cNvSpPr/>
            <p:nvPr/>
          </p:nvSpPr>
          <p:spPr bwMode="auto">
            <a:xfrm>
              <a:off x="8022836" y="3091757"/>
              <a:ext cx="640080" cy="303606"/>
            </a:xfrm>
            <a:prstGeom prst="rect">
              <a:avLst/>
            </a:prstGeom>
            <a:solidFill>
              <a:srgbClr val="70AD47">
                <a:lumMod val="40000"/>
                <a:lumOff val="60000"/>
              </a:srgbClr>
            </a:solidFill>
            <a:ln w="21600">
              <a:solidFill>
                <a:srgbClr val="808080"/>
              </a:solidFill>
              <a:round/>
            </a:ln>
            <a:effectLst/>
          </p:spPr>
          <p:txBody>
            <a:bodyPr wrap="none" lIns="67500" tIns="20520" rIns="67500" bIns="20520" anchor="ctr" anchorCtr="1"/>
            <a:lstStyle/>
            <a:p>
              <a:pPr algn="ctr">
                <a:defRPr/>
              </a:pPr>
              <a:r>
                <a:rPr lang="en-US" sz="788" b="1" kern="0" dirty="0">
                  <a:solidFill>
                    <a:prstClr val="black"/>
                  </a:solidFill>
                  <a:cs typeface="Arial" panose="020B0604020202020204" pitchFamily="34" charset="0"/>
                </a:rPr>
                <a:t>Virtual </a:t>
              </a:r>
            </a:p>
            <a:p>
              <a:pPr algn="ctr">
                <a:defRPr/>
              </a:pPr>
              <a:r>
                <a:rPr lang="en-US" sz="788" b="1" kern="0" dirty="0">
                  <a:solidFill>
                    <a:prstClr val="black"/>
                  </a:solidFill>
                  <a:cs typeface="Arial" panose="020B0604020202020204" pitchFamily="34" charset="0"/>
                </a:rPr>
                <a:t>Storage</a:t>
              </a:r>
              <a:endParaRPr sz="788" b="1" kern="0" dirty="0">
                <a:solidFill>
                  <a:prstClr val="black"/>
                </a:solidFill>
                <a:cs typeface="Arial" panose="020B0604020202020204" pitchFamily="34" charset="0"/>
              </a:endParaRPr>
            </a:p>
          </p:txBody>
        </p:sp>
        <p:sp>
          <p:nvSpPr>
            <p:cNvPr id="55" name="Rectangle 54"/>
            <p:cNvSpPr/>
            <p:nvPr/>
          </p:nvSpPr>
          <p:spPr bwMode="auto">
            <a:xfrm>
              <a:off x="5472803" y="2791480"/>
              <a:ext cx="3409540" cy="643275"/>
            </a:xfrm>
            <a:prstGeom prst="rect">
              <a:avLst/>
            </a:prstGeom>
            <a:noFill/>
            <a:ln w="15875" cap="flat" cmpd="sng" algn="ctr">
              <a:solidFill>
                <a:sysClr val="windowText" lastClr="000000"/>
              </a:solidFill>
              <a:prstDash val="solid"/>
              <a:miter lim="800000"/>
            </a:ln>
            <a:effectLst/>
          </p:spPr>
          <p:txBody>
            <a:bodyPr tIns="0"/>
            <a:lstStyle/>
            <a:p>
              <a:pPr>
                <a:defRPr/>
              </a:pPr>
              <a:r>
                <a:rPr lang="en-US" sz="1125" kern="0" dirty="0">
                  <a:solidFill>
                    <a:prstClr val="black"/>
                  </a:solidFill>
                  <a:cs typeface="Arial" charset="0"/>
                </a:rPr>
                <a:t>Infrastructure</a:t>
              </a:r>
            </a:p>
          </p:txBody>
        </p:sp>
        <p:sp>
          <p:nvSpPr>
            <p:cNvPr id="56" name="CustomShape 2"/>
            <p:cNvSpPr/>
            <p:nvPr/>
          </p:nvSpPr>
          <p:spPr bwMode="auto">
            <a:xfrm>
              <a:off x="5692675" y="3083414"/>
              <a:ext cx="640080" cy="303606"/>
            </a:xfrm>
            <a:prstGeom prst="rect">
              <a:avLst/>
            </a:prstGeom>
            <a:solidFill>
              <a:srgbClr val="70AD47">
                <a:lumMod val="40000"/>
                <a:lumOff val="60000"/>
              </a:srgbClr>
            </a:solidFill>
            <a:ln w="21600">
              <a:solidFill>
                <a:srgbClr val="808080"/>
              </a:solidFill>
              <a:round/>
            </a:ln>
            <a:effectLst/>
          </p:spPr>
          <p:txBody>
            <a:bodyPr wrap="none" lIns="67500" tIns="20520" rIns="67500" bIns="20520" anchor="ctr" anchorCtr="1"/>
            <a:lstStyle/>
            <a:p>
              <a:pPr algn="ctr">
                <a:defRPr/>
              </a:pPr>
              <a:r>
                <a:rPr lang="de-DE" sz="788" b="1" kern="0" spc="-1" dirty="0">
                  <a:solidFill>
                    <a:prstClr val="black"/>
                  </a:solidFill>
                  <a:latin typeface="Arial"/>
                  <a:cs typeface="Arial" charset="0"/>
                </a:rPr>
                <a:t>Virtual </a:t>
              </a:r>
            </a:p>
            <a:p>
              <a:pPr algn="ctr">
                <a:defRPr/>
              </a:pPr>
              <a:r>
                <a:rPr lang="de-DE" sz="788" b="1" kern="0" spc="-1" dirty="0">
                  <a:solidFill>
                    <a:prstClr val="black"/>
                  </a:solidFill>
                  <a:latin typeface="Arial"/>
                  <a:cs typeface="Arial" charset="0"/>
                </a:rPr>
                <a:t>Network</a:t>
              </a:r>
              <a:endParaRPr sz="788" kern="0" dirty="0">
                <a:solidFill>
                  <a:prstClr val="black"/>
                </a:solidFill>
                <a:cs typeface="Arial" charset="0"/>
              </a:endParaRPr>
            </a:p>
          </p:txBody>
        </p:sp>
      </p:grpSp>
      <p:grpSp>
        <p:nvGrpSpPr>
          <p:cNvPr id="68" name="Group 67"/>
          <p:cNvGrpSpPr/>
          <p:nvPr/>
        </p:nvGrpSpPr>
        <p:grpSpPr>
          <a:xfrm>
            <a:off x="5728634" y="2665869"/>
            <a:ext cx="1825315" cy="1889117"/>
            <a:chOff x="6114178" y="4122728"/>
            <a:chExt cx="2433753" cy="2518823"/>
          </a:xfrm>
        </p:grpSpPr>
        <p:grpSp>
          <p:nvGrpSpPr>
            <p:cNvPr id="27" name="Group 26"/>
            <p:cNvGrpSpPr/>
            <p:nvPr/>
          </p:nvGrpSpPr>
          <p:grpSpPr>
            <a:xfrm>
              <a:off x="6114178" y="4122728"/>
              <a:ext cx="2433753" cy="1859696"/>
              <a:chOff x="863362" y="2963008"/>
              <a:chExt cx="2433753" cy="1859696"/>
            </a:xfrm>
          </p:grpSpPr>
          <p:sp>
            <p:nvSpPr>
              <p:cNvPr id="19" name="CustomShape 2"/>
              <p:cNvSpPr/>
              <p:nvPr/>
            </p:nvSpPr>
            <p:spPr>
              <a:xfrm>
                <a:off x="863362" y="4462855"/>
                <a:ext cx="2433752" cy="359849"/>
              </a:xfrm>
              <a:prstGeom prst="rect">
                <a:avLst/>
              </a:prstGeom>
              <a:solidFill>
                <a:srgbClr val="5B9BD5">
                  <a:lumMod val="40000"/>
                  <a:lumOff val="60000"/>
                </a:srgbClr>
              </a:solidFill>
              <a:ln w="21600">
                <a:solidFill>
                  <a:srgbClr val="808080"/>
                </a:solidFill>
                <a:round/>
              </a:ln>
              <a:effectLst/>
            </p:spPr>
            <p:txBody>
              <a:bodyPr wrap="none" lIns="67500" tIns="20520" rIns="67500" bIns="20520" anchor="ctr" anchorCtr="1"/>
              <a:lstStyle/>
              <a:p>
                <a:pPr algn="ctr">
                  <a:defRPr/>
                </a:pPr>
                <a:r>
                  <a:rPr lang="en-US" sz="788" b="1" kern="0" dirty="0">
                    <a:solidFill>
                      <a:prstClr val="black"/>
                    </a:solidFill>
                    <a:cs typeface="Arial" panose="020B0604020202020204" pitchFamily="34" charset="0"/>
                  </a:rPr>
                  <a:t>Hypervisor</a:t>
                </a:r>
                <a:endParaRPr sz="788" b="1" kern="0" dirty="0">
                  <a:solidFill>
                    <a:prstClr val="black"/>
                  </a:solidFill>
                  <a:cs typeface="Arial" panose="020B0604020202020204" pitchFamily="34" charset="0"/>
                </a:endParaRPr>
              </a:p>
            </p:txBody>
          </p:sp>
          <p:sp>
            <p:nvSpPr>
              <p:cNvPr id="20" name="CustomShape 2"/>
              <p:cNvSpPr/>
              <p:nvPr/>
            </p:nvSpPr>
            <p:spPr>
              <a:xfrm>
                <a:off x="868483" y="3701038"/>
                <a:ext cx="2428631" cy="689599"/>
              </a:xfrm>
              <a:prstGeom prst="rect">
                <a:avLst/>
              </a:prstGeom>
              <a:solidFill>
                <a:srgbClr val="FFCCFF"/>
              </a:solidFill>
              <a:ln w="21600">
                <a:solidFill>
                  <a:srgbClr val="808080"/>
                </a:solidFill>
                <a:round/>
              </a:ln>
              <a:effectLst/>
            </p:spPr>
            <p:txBody>
              <a:bodyPr wrap="none" lIns="67500" tIns="20520" rIns="67500" bIns="20520" anchor="t" anchorCtr="1"/>
              <a:lstStyle/>
              <a:p>
                <a:pPr algn="ctr">
                  <a:defRPr/>
                </a:pPr>
                <a:r>
                  <a:rPr lang="en-US" sz="788" b="1" kern="0" dirty="0">
                    <a:solidFill>
                      <a:prstClr val="black"/>
                    </a:solidFill>
                    <a:cs typeface="Arial" panose="020B0604020202020204" pitchFamily="34" charset="0"/>
                  </a:rPr>
                  <a:t>Container Manager</a:t>
                </a:r>
              </a:p>
              <a:p>
                <a:pPr algn="ctr">
                  <a:defRPr/>
                </a:pPr>
                <a:r>
                  <a:rPr lang="en-US" sz="788" b="1" kern="0" dirty="0">
                    <a:solidFill>
                      <a:prstClr val="black"/>
                    </a:solidFill>
                    <a:cs typeface="Arial" panose="020B0604020202020204" pitchFamily="34" charset="0"/>
                  </a:rPr>
                  <a:t>Docker</a:t>
                </a:r>
              </a:p>
              <a:p>
                <a:pPr algn="ctr">
                  <a:defRPr/>
                </a:pPr>
                <a:r>
                  <a:rPr lang="en-US" sz="788" b="1" kern="0" dirty="0">
                    <a:solidFill>
                      <a:prstClr val="black"/>
                    </a:solidFill>
                    <a:cs typeface="Arial" panose="020B0604020202020204" pitchFamily="34" charset="0"/>
                  </a:rPr>
                  <a:t>(running in a Guest VM)</a:t>
                </a:r>
                <a:endParaRPr sz="788" b="1" kern="0" dirty="0">
                  <a:solidFill>
                    <a:prstClr val="black"/>
                  </a:solidFill>
                  <a:cs typeface="Arial" panose="020B0604020202020204" pitchFamily="34" charset="0"/>
                </a:endParaRPr>
              </a:p>
            </p:txBody>
          </p:sp>
          <p:sp>
            <p:nvSpPr>
              <p:cNvPr id="21" name="CustomShape 2"/>
              <p:cNvSpPr/>
              <p:nvPr/>
            </p:nvSpPr>
            <p:spPr>
              <a:xfrm>
                <a:off x="879345" y="2963008"/>
                <a:ext cx="663790" cy="645487"/>
              </a:xfrm>
              <a:prstGeom prst="rect">
                <a:avLst/>
              </a:prstGeom>
              <a:solidFill>
                <a:srgbClr val="FFFF99"/>
              </a:solidFill>
              <a:ln w="21600">
                <a:solidFill>
                  <a:srgbClr val="808080"/>
                </a:solidFill>
                <a:round/>
              </a:ln>
              <a:effectLst/>
            </p:spPr>
            <p:txBody>
              <a:bodyPr wrap="none" lIns="67500" tIns="20520" rIns="67500" bIns="20520" anchor="ctr" anchorCtr="1"/>
              <a:lstStyle/>
              <a:p>
                <a:pPr algn="ctr">
                  <a:defRPr/>
                </a:pPr>
                <a:r>
                  <a:rPr lang="en-US" sz="788" b="1" kern="0" dirty="0">
                    <a:solidFill>
                      <a:prstClr val="black"/>
                    </a:solidFill>
                    <a:cs typeface="Arial" panose="020B0604020202020204" pitchFamily="34" charset="0"/>
                  </a:rPr>
                  <a:t>App 1 </a:t>
                </a:r>
              </a:p>
              <a:p>
                <a:pPr algn="ctr">
                  <a:defRPr/>
                </a:pPr>
                <a:endParaRPr lang="en-US" sz="788" b="1" kern="0" dirty="0">
                  <a:solidFill>
                    <a:prstClr val="black"/>
                  </a:solidFill>
                  <a:cs typeface="Arial" panose="020B0604020202020204" pitchFamily="34" charset="0"/>
                </a:endParaRPr>
              </a:p>
              <a:p>
                <a:pPr algn="ctr">
                  <a:defRPr/>
                </a:pPr>
                <a:r>
                  <a:rPr lang="en-US" sz="675" b="1" kern="0" dirty="0">
                    <a:solidFill>
                      <a:prstClr val="black"/>
                    </a:solidFill>
                    <a:cs typeface="Arial" panose="020B0604020202020204" pitchFamily="34" charset="0"/>
                  </a:rPr>
                  <a:t>(running in</a:t>
                </a:r>
              </a:p>
              <a:p>
                <a:pPr algn="ctr">
                  <a:defRPr/>
                </a:pPr>
                <a:r>
                  <a:rPr lang="en-US" sz="675" b="1" kern="0" dirty="0">
                    <a:solidFill>
                      <a:prstClr val="black"/>
                    </a:solidFill>
                    <a:cs typeface="Arial" panose="020B0604020202020204" pitchFamily="34" charset="0"/>
                  </a:rPr>
                  <a:t>container 1)</a:t>
                </a:r>
              </a:p>
            </p:txBody>
          </p:sp>
          <p:sp>
            <p:nvSpPr>
              <p:cNvPr id="22" name="CustomShape 2"/>
              <p:cNvSpPr/>
              <p:nvPr/>
            </p:nvSpPr>
            <p:spPr>
              <a:xfrm>
                <a:off x="1629446" y="2965498"/>
                <a:ext cx="663790" cy="645487"/>
              </a:xfrm>
              <a:prstGeom prst="rect">
                <a:avLst/>
              </a:prstGeom>
              <a:solidFill>
                <a:srgbClr val="FFFF99"/>
              </a:solidFill>
              <a:ln w="21600">
                <a:solidFill>
                  <a:srgbClr val="808080"/>
                </a:solidFill>
                <a:round/>
              </a:ln>
              <a:effectLst/>
            </p:spPr>
            <p:txBody>
              <a:bodyPr wrap="none" lIns="67500" tIns="20520" rIns="67500" bIns="20520" anchor="ctr" anchorCtr="1"/>
              <a:lstStyle/>
              <a:p>
                <a:pPr algn="ctr">
                  <a:defRPr/>
                </a:pPr>
                <a:r>
                  <a:rPr lang="en-US" sz="788" b="1" kern="0" dirty="0">
                    <a:solidFill>
                      <a:prstClr val="black"/>
                    </a:solidFill>
                    <a:cs typeface="Arial" panose="020B0604020202020204" pitchFamily="34" charset="0"/>
                  </a:rPr>
                  <a:t>App 2 </a:t>
                </a:r>
              </a:p>
              <a:p>
                <a:pPr algn="ctr">
                  <a:defRPr/>
                </a:pPr>
                <a:endParaRPr lang="en-US" sz="788" b="1" kern="0" dirty="0">
                  <a:solidFill>
                    <a:prstClr val="black"/>
                  </a:solidFill>
                  <a:cs typeface="Arial" panose="020B0604020202020204" pitchFamily="34" charset="0"/>
                </a:endParaRPr>
              </a:p>
              <a:p>
                <a:pPr algn="ctr">
                  <a:defRPr/>
                </a:pPr>
                <a:r>
                  <a:rPr lang="en-US" sz="675" b="1" kern="0" dirty="0">
                    <a:solidFill>
                      <a:prstClr val="black"/>
                    </a:solidFill>
                    <a:cs typeface="Arial" panose="020B0604020202020204" pitchFamily="34" charset="0"/>
                  </a:rPr>
                  <a:t>(running in</a:t>
                </a:r>
                <a:br>
                  <a:rPr lang="en-US" sz="675" b="1" kern="0" dirty="0">
                    <a:solidFill>
                      <a:prstClr val="black"/>
                    </a:solidFill>
                    <a:cs typeface="Arial" panose="020B0604020202020204" pitchFamily="34" charset="0"/>
                  </a:rPr>
                </a:br>
                <a:r>
                  <a:rPr lang="en-US" sz="675" b="1" kern="0" dirty="0">
                    <a:solidFill>
                      <a:prstClr val="black"/>
                    </a:solidFill>
                    <a:cs typeface="Arial" panose="020B0604020202020204" pitchFamily="34" charset="0"/>
                  </a:rPr>
                  <a:t>container 2)</a:t>
                </a:r>
                <a:endParaRPr sz="675" b="1" kern="0" dirty="0">
                  <a:solidFill>
                    <a:prstClr val="black"/>
                  </a:solidFill>
                  <a:cs typeface="Arial" panose="020B0604020202020204" pitchFamily="34" charset="0"/>
                </a:endParaRPr>
              </a:p>
            </p:txBody>
          </p:sp>
          <p:sp>
            <p:nvSpPr>
              <p:cNvPr id="23" name="CustomShape 2"/>
              <p:cNvSpPr/>
              <p:nvPr/>
            </p:nvSpPr>
            <p:spPr>
              <a:xfrm>
                <a:off x="2633325" y="2963008"/>
                <a:ext cx="663790" cy="645487"/>
              </a:xfrm>
              <a:prstGeom prst="rect">
                <a:avLst/>
              </a:prstGeom>
              <a:solidFill>
                <a:srgbClr val="FFFF99"/>
              </a:solidFill>
              <a:ln w="21600">
                <a:solidFill>
                  <a:srgbClr val="808080"/>
                </a:solidFill>
                <a:round/>
              </a:ln>
              <a:effectLst/>
            </p:spPr>
            <p:txBody>
              <a:bodyPr wrap="none" lIns="67500" tIns="20520" rIns="67500" bIns="20520" anchor="ctr" anchorCtr="1"/>
              <a:lstStyle/>
              <a:p>
                <a:pPr algn="ctr">
                  <a:defRPr/>
                </a:pPr>
                <a:r>
                  <a:rPr lang="en-US" sz="788" b="1" kern="0" dirty="0">
                    <a:solidFill>
                      <a:prstClr val="black"/>
                    </a:solidFill>
                    <a:cs typeface="Arial" panose="020B0604020202020204" pitchFamily="34" charset="0"/>
                  </a:rPr>
                  <a:t>App </a:t>
                </a:r>
                <a:r>
                  <a:rPr lang="en-US" sz="788" b="1" i="1" kern="0" dirty="0">
                    <a:solidFill>
                      <a:prstClr val="black"/>
                    </a:solidFill>
                    <a:cs typeface="Arial" panose="020B0604020202020204" pitchFamily="34" charset="0"/>
                  </a:rPr>
                  <a:t>n</a:t>
                </a:r>
              </a:p>
              <a:p>
                <a:pPr algn="ctr">
                  <a:defRPr/>
                </a:pPr>
                <a:endParaRPr lang="en-US" sz="788" b="1" kern="0" dirty="0">
                  <a:solidFill>
                    <a:prstClr val="black"/>
                  </a:solidFill>
                  <a:cs typeface="Arial" panose="020B0604020202020204" pitchFamily="34" charset="0"/>
                </a:endParaRPr>
              </a:p>
              <a:p>
                <a:pPr algn="ctr">
                  <a:defRPr/>
                </a:pPr>
                <a:r>
                  <a:rPr lang="en-US" sz="675" b="1" kern="0" dirty="0">
                    <a:solidFill>
                      <a:prstClr val="black"/>
                    </a:solidFill>
                    <a:cs typeface="Arial" panose="020B0604020202020204" pitchFamily="34" charset="0"/>
                  </a:rPr>
                  <a:t>(running in </a:t>
                </a:r>
              </a:p>
              <a:p>
                <a:pPr algn="ctr">
                  <a:defRPr/>
                </a:pPr>
                <a:r>
                  <a:rPr lang="en-US" sz="675" b="1" kern="0" dirty="0">
                    <a:solidFill>
                      <a:prstClr val="black"/>
                    </a:solidFill>
                    <a:cs typeface="Arial" panose="020B0604020202020204" pitchFamily="34" charset="0"/>
                  </a:rPr>
                  <a:t>container </a:t>
                </a:r>
                <a:r>
                  <a:rPr lang="en-US" sz="675" b="1" i="1" kern="0" dirty="0">
                    <a:solidFill>
                      <a:prstClr val="black"/>
                    </a:solidFill>
                    <a:cs typeface="Arial" panose="020B0604020202020204" pitchFamily="34" charset="0"/>
                  </a:rPr>
                  <a:t>n</a:t>
                </a:r>
                <a:r>
                  <a:rPr lang="en-US" sz="675" b="1" kern="0" dirty="0">
                    <a:solidFill>
                      <a:prstClr val="black"/>
                    </a:solidFill>
                    <a:cs typeface="Arial" panose="020B0604020202020204" pitchFamily="34" charset="0"/>
                  </a:rPr>
                  <a:t>)</a:t>
                </a:r>
              </a:p>
            </p:txBody>
          </p:sp>
          <p:sp>
            <p:nvSpPr>
              <p:cNvPr id="25" name="TextBox 1"/>
              <p:cNvSpPr txBox="1">
                <a:spLocks noChangeArrowheads="1"/>
              </p:cNvSpPr>
              <p:nvPr/>
            </p:nvSpPr>
            <p:spPr bwMode="auto">
              <a:xfrm>
                <a:off x="2268360" y="3086719"/>
                <a:ext cx="468504"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0" hangingPunct="0">
                  <a:defRPr/>
                </a:pPr>
                <a:r>
                  <a:rPr lang="en-US" altLang="en-US" sz="1050" b="1" kern="0" dirty="0">
                    <a:solidFill>
                      <a:prstClr val="black"/>
                    </a:solidFill>
                    <a:cs typeface="Arial" charset="0"/>
                  </a:rPr>
                  <a:t>. . .</a:t>
                </a:r>
              </a:p>
            </p:txBody>
          </p:sp>
          <p:sp>
            <p:nvSpPr>
              <p:cNvPr id="26" name="CustomShape 2"/>
              <p:cNvSpPr/>
              <p:nvPr/>
            </p:nvSpPr>
            <p:spPr>
              <a:xfrm>
                <a:off x="972332" y="4207746"/>
                <a:ext cx="2212633" cy="143442"/>
              </a:xfrm>
              <a:prstGeom prst="rect">
                <a:avLst/>
              </a:prstGeom>
              <a:solidFill>
                <a:srgbClr val="FFC000">
                  <a:lumMod val="60000"/>
                  <a:lumOff val="40000"/>
                </a:srgbClr>
              </a:solidFill>
              <a:ln w="21600">
                <a:solidFill>
                  <a:srgbClr val="808080"/>
                </a:solidFill>
                <a:round/>
              </a:ln>
              <a:effectLst/>
            </p:spPr>
            <p:txBody>
              <a:bodyPr wrap="none" lIns="67500" tIns="20520" rIns="67500" bIns="20520" anchor="ctr" anchorCtr="1"/>
              <a:lstStyle/>
              <a:p>
                <a:pPr algn="ctr">
                  <a:defRPr/>
                </a:pPr>
                <a:r>
                  <a:rPr lang="en-US" sz="788" b="1" kern="0" dirty="0">
                    <a:solidFill>
                      <a:prstClr val="black"/>
                    </a:solidFill>
                    <a:cs typeface="Arial" panose="020B0604020202020204" pitchFamily="34" charset="0"/>
                  </a:rPr>
                  <a:t>OS  Kernel</a:t>
                </a:r>
                <a:endParaRPr sz="788" b="1" kern="0" dirty="0">
                  <a:solidFill>
                    <a:prstClr val="black"/>
                  </a:solidFill>
                  <a:cs typeface="Arial" panose="020B0604020202020204" pitchFamily="34" charset="0"/>
                </a:endParaRPr>
              </a:p>
            </p:txBody>
          </p:sp>
        </p:grpSp>
        <p:grpSp>
          <p:nvGrpSpPr>
            <p:cNvPr id="63" name="Group 62"/>
            <p:cNvGrpSpPr/>
            <p:nvPr/>
          </p:nvGrpSpPr>
          <p:grpSpPr>
            <a:xfrm>
              <a:off x="6114178" y="6027248"/>
              <a:ext cx="2433752" cy="614303"/>
              <a:chOff x="6727825" y="5418136"/>
              <a:chExt cx="3017838" cy="1100491"/>
            </a:xfrm>
          </p:grpSpPr>
          <p:sp>
            <p:nvSpPr>
              <p:cNvPr id="64" name="CustomShape 2"/>
              <p:cNvSpPr/>
              <p:nvPr/>
            </p:nvSpPr>
            <p:spPr bwMode="auto">
              <a:xfrm>
                <a:off x="7847013" y="5835648"/>
                <a:ext cx="703233" cy="594166"/>
              </a:xfrm>
              <a:prstGeom prst="rect">
                <a:avLst/>
              </a:prstGeom>
              <a:solidFill>
                <a:srgbClr val="70AD47">
                  <a:lumMod val="40000"/>
                  <a:lumOff val="60000"/>
                </a:srgbClr>
              </a:solidFill>
              <a:ln w="21600">
                <a:solidFill>
                  <a:srgbClr val="808080"/>
                </a:solidFill>
                <a:round/>
              </a:ln>
              <a:effectLst/>
            </p:spPr>
            <p:txBody>
              <a:bodyPr wrap="none" lIns="67500" tIns="20520" rIns="67500" bIns="20520" anchor="ctr" anchorCtr="1"/>
              <a:lstStyle/>
              <a:p>
                <a:pPr algn="ctr">
                  <a:defRPr/>
                </a:pPr>
                <a:r>
                  <a:rPr lang="en-US" sz="788" b="1" kern="0" dirty="0">
                    <a:solidFill>
                      <a:prstClr val="black"/>
                    </a:solidFill>
                    <a:cs typeface="Arial" panose="020B0604020202020204" pitchFamily="34" charset="0"/>
                  </a:rPr>
                  <a:t>Virtual </a:t>
                </a:r>
              </a:p>
              <a:p>
                <a:pPr algn="ctr">
                  <a:defRPr/>
                </a:pPr>
                <a:r>
                  <a:rPr lang="en-US" sz="788" b="1" kern="0" dirty="0">
                    <a:solidFill>
                      <a:prstClr val="black"/>
                    </a:solidFill>
                    <a:cs typeface="Arial" panose="020B0604020202020204" pitchFamily="34" charset="0"/>
                  </a:rPr>
                  <a:t>Compute</a:t>
                </a:r>
                <a:endParaRPr sz="788" b="1" kern="0" dirty="0">
                  <a:solidFill>
                    <a:prstClr val="black"/>
                  </a:solidFill>
                  <a:cs typeface="Arial" panose="020B0604020202020204" pitchFamily="34" charset="0"/>
                </a:endParaRPr>
              </a:p>
            </p:txBody>
          </p:sp>
          <p:sp>
            <p:nvSpPr>
              <p:cNvPr id="65" name="CustomShape 2"/>
              <p:cNvSpPr/>
              <p:nvPr/>
            </p:nvSpPr>
            <p:spPr bwMode="auto">
              <a:xfrm>
                <a:off x="8902700" y="5841998"/>
                <a:ext cx="703233" cy="594166"/>
              </a:xfrm>
              <a:prstGeom prst="rect">
                <a:avLst/>
              </a:prstGeom>
              <a:solidFill>
                <a:srgbClr val="70AD47">
                  <a:lumMod val="40000"/>
                  <a:lumOff val="60000"/>
                </a:srgbClr>
              </a:solidFill>
              <a:ln w="21600">
                <a:solidFill>
                  <a:srgbClr val="808080"/>
                </a:solidFill>
                <a:round/>
              </a:ln>
              <a:effectLst/>
            </p:spPr>
            <p:txBody>
              <a:bodyPr wrap="none" lIns="67500" tIns="20520" rIns="67500" bIns="20520" anchor="ctr" anchorCtr="1"/>
              <a:lstStyle/>
              <a:p>
                <a:pPr algn="ctr">
                  <a:defRPr/>
                </a:pPr>
                <a:r>
                  <a:rPr lang="en-US" sz="788" b="1" kern="0" dirty="0">
                    <a:solidFill>
                      <a:prstClr val="black"/>
                    </a:solidFill>
                    <a:cs typeface="Arial" panose="020B0604020202020204" pitchFamily="34" charset="0"/>
                  </a:rPr>
                  <a:t>Virtual </a:t>
                </a:r>
              </a:p>
              <a:p>
                <a:pPr algn="ctr">
                  <a:defRPr/>
                </a:pPr>
                <a:r>
                  <a:rPr lang="en-US" sz="788" b="1" kern="0" dirty="0">
                    <a:solidFill>
                      <a:prstClr val="black"/>
                    </a:solidFill>
                    <a:cs typeface="Arial" panose="020B0604020202020204" pitchFamily="34" charset="0"/>
                  </a:rPr>
                  <a:t>Storage</a:t>
                </a:r>
                <a:endParaRPr sz="788" b="1" kern="0" dirty="0">
                  <a:solidFill>
                    <a:prstClr val="black"/>
                  </a:solidFill>
                  <a:cs typeface="Arial" panose="020B0604020202020204" pitchFamily="34" charset="0"/>
                </a:endParaRPr>
              </a:p>
            </p:txBody>
          </p:sp>
          <p:sp>
            <p:nvSpPr>
              <p:cNvPr id="66" name="Rectangle 65"/>
              <p:cNvSpPr/>
              <p:nvPr/>
            </p:nvSpPr>
            <p:spPr bwMode="auto">
              <a:xfrm>
                <a:off x="6727825" y="5418136"/>
                <a:ext cx="3017838" cy="1100491"/>
              </a:xfrm>
              <a:prstGeom prst="rect">
                <a:avLst/>
              </a:prstGeom>
              <a:noFill/>
              <a:ln w="15875" cap="flat" cmpd="sng" algn="ctr">
                <a:solidFill>
                  <a:sysClr val="windowText" lastClr="000000"/>
                </a:solidFill>
                <a:prstDash val="solid"/>
                <a:miter lim="800000"/>
              </a:ln>
              <a:effectLst/>
            </p:spPr>
            <p:txBody>
              <a:bodyPr tIns="0"/>
              <a:lstStyle/>
              <a:p>
                <a:pPr>
                  <a:defRPr/>
                </a:pPr>
                <a:r>
                  <a:rPr lang="en-US" sz="1125" kern="0" dirty="0">
                    <a:solidFill>
                      <a:prstClr val="black"/>
                    </a:solidFill>
                    <a:cs typeface="Arial" charset="0"/>
                  </a:rPr>
                  <a:t>Infrastructure</a:t>
                </a:r>
              </a:p>
            </p:txBody>
          </p:sp>
          <p:sp>
            <p:nvSpPr>
              <p:cNvPr id="67" name="CustomShape 2"/>
              <p:cNvSpPr/>
              <p:nvPr/>
            </p:nvSpPr>
            <p:spPr bwMode="auto">
              <a:xfrm>
                <a:off x="6819900" y="5830887"/>
                <a:ext cx="703233" cy="594166"/>
              </a:xfrm>
              <a:prstGeom prst="rect">
                <a:avLst/>
              </a:prstGeom>
              <a:solidFill>
                <a:srgbClr val="70AD47">
                  <a:lumMod val="40000"/>
                  <a:lumOff val="60000"/>
                </a:srgbClr>
              </a:solidFill>
              <a:ln w="21600">
                <a:solidFill>
                  <a:srgbClr val="808080"/>
                </a:solidFill>
                <a:round/>
              </a:ln>
              <a:effectLst/>
            </p:spPr>
            <p:txBody>
              <a:bodyPr wrap="none" lIns="67500" tIns="20520" rIns="67500" bIns="20520" anchor="ctr" anchorCtr="1"/>
              <a:lstStyle/>
              <a:p>
                <a:pPr algn="ctr">
                  <a:defRPr/>
                </a:pPr>
                <a:r>
                  <a:rPr lang="de-DE" sz="788" b="1" kern="0" spc="-1" dirty="0">
                    <a:solidFill>
                      <a:prstClr val="black"/>
                    </a:solidFill>
                    <a:latin typeface="Arial"/>
                    <a:cs typeface="Arial" charset="0"/>
                  </a:rPr>
                  <a:t>Virtual </a:t>
                </a:r>
              </a:p>
              <a:p>
                <a:pPr algn="ctr">
                  <a:defRPr/>
                </a:pPr>
                <a:r>
                  <a:rPr lang="de-DE" sz="788" b="1" kern="0" spc="-1" dirty="0">
                    <a:solidFill>
                      <a:prstClr val="black"/>
                    </a:solidFill>
                    <a:latin typeface="Arial"/>
                    <a:cs typeface="Arial" charset="0"/>
                  </a:rPr>
                  <a:t>Network</a:t>
                </a:r>
                <a:endParaRPr sz="788" kern="0" dirty="0">
                  <a:solidFill>
                    <a:prstClr val="black"/>
                  </a:solidFill>
                  <a:cs typeface="Arial" charset="0"/>
                </a:endParaRPr>
              </a:p>
            </p:txBody>
          </p:sp>
        </p:grpSp>
      </p:grpSp>
    </p:spTree>
    <p:extLst>
      <p:ext uri="{BB962C8B-B14F-4D97-AF65-F5344CB8AC3E}">
        <p14:creationId xmlns:p14="http://schemas.microsoft.com/office/powerpoint/2010/main" val="13429643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5"/>
          <p:cNvSpPr>
            <a:spLocks noGrp="1" noChangeArrowheads="1"/>
          </p:cNvSpPr>
          <p:nvPr>
            <p:ph type="title"/>
          </p:nvPr>
        </p:nvSpPr>
        <p:spPr>
          <a:xfrm>
            <a:off x="513771" y="144468"/>
            <a:ext cx="7524240" cy="478668"/>
          </a:xfrm>
        </p:spPr>
        <p:txBody>
          <a:bodyPr/>
          <a:lstStyle/>
          <a:p>
            <a:pPr eaLnBrk="1" hangingPunct="1"/>
            <a:r>
              <a:rPr lang="en-US" altLang="en-US" sz="2100" dirty="0" smtClean="0"/>
              <a:t>SW price optimization – z Systems unique</a:t>
            </a:r>
            <a:br>
              <a:rPr lang="en-US" altLang="en-US" sz="2100" dirty="0" smtClean="0"/>
            </a:br>
            <a:r>
              <a:rPr lang="en-US" altLang="en-US" sz="2100" dirty="0" smtClean="0"/>
              <a:t>Combine </a:t>
            </a:r>
            <a:r>
              <a:rPr lang="en-US" altLang="en-US" sz="2100" dirty="0"/>
              <a:t>LPARs </a:t>
            </a:r>
            <a:r>
              <a:rPr lang="en-US" altLang="en-US" sz="2100" dirty="0" smtClean="0"/>
              <a:t>with Linux cores and z/VM Pooling</a:t>
            </a:r>
            <a:endParaRPr lang="en-US" altLang="en-US" sz="2100" dirty="0"/>
          </a:p>
        </p:txBody>
      </p:sp>
      <p:graphicFrame>
        <p:nvGraphicFramePr>
          <p:cNvPr id="62480" name="Object 16"/>
          <p:cNvGraphicFramePr>
            <a:graphicFrameLocks noGrp="1" noChangeAspect="1"/>
          </p:cNvGraphicFramePr>
          <p:nvPr>
            <p:ph type="chart" idx="4294967295"/>
            <p:extLst>
              <p:ext uri="{D42A27DB-BD31-4B8C-83A1-F6EECF244321}">
                <p14:modId xmlns:p14="http://schemas.microsoft.com/office/powerpoint/2010/main" val="311458952"/>
              </p:ext>
            </p:extLst>
          </p:nvPr>
        </p:nvGraphicFramePr>
        <p:xfrm>
          <a:off x="5429250" y="2250608"/>
          <a:ext cx="2391059" cy="1590349"/>
        </p:xfrm>
        <a:graphic>
          <a:graphicData uri="http://schemas.openxmlformats.org/presentationml/2006/ole">
            <mc:AlternateContent xmlns:mc="http://schemas.openxmlformats.org/markup-compatibility/2006">
              <mc:Choice xmlns:v="urn:schemas-microsoft-com:vml" Requires="v">
                <p:oleObj spid="_x0000_s1217" name="Chart" r:id="rId4" imgW="6086365" imgH="4048110" progId="MSGraph.Chart.8">
                  <p:embed followColorScheme="full"/>
                </p:oleObj>
              </mc:Choice>
              <mc:Fallback>
                <p:oleObj name="Chart" r:id="rId4" imgW="6086365" imgH="4048110" progId="MSGraph.Chart.8">
                  <p:embed followColorScheme="full"/>
                  <p:pic>
                    <p:nvPicPr>
                      <p:cNvPr id="0" name=""/>
                      <p:cNvPicPr>
                        <a:picLocks noGrp="1" noChangeAspect="1" noChangeArrowheads="1"/>
                      </p:cNvPicPr>
                      <p:nvPr/>
                    </p:nvPicPr>
                    <p:blipFill>
                      <a:blip r:embed="rId5"/>
                      <a:srcRect/>
                      <a:stretch>
                        <a:fillRect/>
                      </a:stretch>
                    </p:blipFill>
                    <p:spPr bwMode="auto">
                      <a:xfrm>
                        <a:off x="5429250" y="2250608"/>
                        <a:ext cx="2391059" cy="1590349"/>
                      </a:xfrm>
                      <a:prstGeom prst="rect">
                        <a:avLst/>
                      </a:prstGeom>
                      <a:noFill/>
                      <a:ln>
                        <a:noFill/>
                      </a:ln>
                      <a:extLst/>
                    </p:spPr>
                  </p:pic>
                </p:oleObj>
              </mc:Fallback>
            </mc:AlternateContent>
          </a:graphicData>
        </a:graphic>
      </p:graphicFrame>
      <p:grpSp>
        <p:nvGrpSpPr>
          <p:cNvPr id="41989" name="Group 2"/>
          <p:cNvGrpSpPr>
            <a:grpSpLocks/>
          </p:cNvGrpSpPr>
          <p:nvPr/>
        </p:nvGrpSpPr>
        <p:grpSpPr bwMode="auto">
          <a:xfrm>
            <a:off x="1521583" y="3794529"/>
            <a:ext cx="5938959" cy="1009892"/>
            <a:chOff x="1274" y="3401"/>
            <a:chExt cx="2824" cy="454"/>
          </a:xfrm>
        </p:grpSpPr>
        <p:sp>
          <p:nvSpPr>
            <p:cNvPr id="42006" name="Rectangle 3"/>
            <p:cNvSpPr>
              <a:spLocks noChangeArrowheads="1"/>
            </p:cNvSpPr>
            <p:nvPr/>
          </p:nvSpPr>
          <p:spPr bwMode="auto">
            <a:xfrm>
              <a:off x="1386" y="3418"/>
              <a:ext cx="2592" cy="336"/>
            </a:xfrm>
            <a:prstGeom prst="rect">
              <a:avLst/>
            </a:prstGeom>
            <a:gradFill rotWithShape="1">
              <a:gsLst>
                <a:gs pos="0">
                  <a:srgbClr val="003F69"/>
                </a:gs>
                <a:gs pos="100000">
                  <a:srgbClr val="001D31"/>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5" tIns="33687" rIns="67375" bIns="33687" anchor="ctr"/>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buClr>
                  <a:schemeClr val="accent2"/>
                </a:buClr>
                <a:buSzTx/>
                <a:buFont typeface="Wingdings" panose="05000000000000000000" pitchFamily="2" charset="2"/>
                <a:buNone/>
              </a:pPr>
              <a:endParaRPr lang="en-US" altLang="en-US" sz="1754">
                <a:solidFill>
                  <a:schemeClr val="bg1"/>
                </a:solidFill>
                <a:cs typeface="Arial" panose="020B0604020202020204" pitchFamily="34" charset="0"/>
              </a:endParaRPr>
            </a:p>
          </p:txBody>
        </p:sp>
        <p:sp>
          <p:nvSpPr>
            <p:cNvPr id="42007" name="Rectangle 4"/>
            <p:cNvSpPr>
              <a:spLocks noChangeArrowheads="1"/>
            </p:cNvSpPr>
            <p:nvPr/>
          </p:nvSpPr>
          <p:spPr bwMode="auto">
            <a:xfrm>
              <a:off x="1274" y="3401"/>
              <a:ext cx="2824" cy="454"/>
            </a:xfrm>
            <a:prstGeom prst="rect">
              <a:avLst/>
            </a:prstGeom>
            <a:gradFill rotWithShape="1">
              <a:gsLst>
                <a:gs pos="0">
                  <a:schemeClr val="bg1">
                    <a:alpha val="70000"/>
                  </a:schemeClr>
                </a:gs>
                <a:gs pos="100000">
                  <a:schemeClr val="bg1"/>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ltLang="en-US" sz="1973"/>
            </a:p>
          </p:txBody>
        </p:sp>
      </p:grpSp>
      <p:sp>
        <p:nvSpPr>
          <p:cNvPr id="62470" name="Rectangle 6"/>
          <p:cNvSpPr>
            <a:spLocks noChangeArrowheads="1"/>
          </p:cNvSpPr>
          <p:nvPr/>
        </p:nvSpPr>
        <p:spPr bwMode="auto">
          <a:xfrm>
            <a:off x="1678239" y="2250608"/>
            <a:ext cx="497814" cy="743240"/>
          </a:xfrm>
          <a:prstGeom prst="rect">
            <a:avLst/>
          </a:prstGeom>
          <a:gradFill rotWithShape="1">
            <a:gsLst>
              <a:gs pos="0">
                <a:srgbClr val="B8006E"/>
              </a:gs>
              <a:gs pos="100000">
                <a:srgbClr val="550033"/>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WAS</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Guest</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2 </a:t>
            </a:r>
            <a:r>
              <a:rPr lang="en-US" altLang="en-US" sz="987" dirty="0" err="1">
                <a:solidFill>
                  <a:schemeClr val="bg1"/>
                </a:solidFill>
                <a:cs typeface="Arial" panose="020B0604020202020204" pitchFamily="34" charset="0"/>
              </a:rPr>
              <a:t>vores</a:t>
            </a:r>
            <a:endParaRPr lang="en-US" altLang="en-US" sz="987" dirty="0">
              <a:solidFill>
                <a:schemeClr val="bg1"/>
              </a:solidFill>
              <a:cs typeface="Arial" panose="020B0604020202020204" pitchFamily="34" charset="0"/>
            </a:endParaRPr>
          </a:p>
        </p:txBody>
      </p:sp>
      <p:sp>
        <p:nvSpPr>
          <p:cNvPr id="62471" name="Rectangle 7"/>
          <p:cNvSpPr>
            <a:spLocks noChangeArrowheads="1"/>
          </p:cNvSpPr>
          <p:nvPr/>
        </p:nvSpPr>
        <p:spPr bwMode="auto">
          <a:xfrm>
            <a:off x="2176053" y="2250608"/>
            <a:ext cx="497814" cy="743240"/>
          </a:xfrm>
          <a:prstGeom prst="rect">
            <a:avLst/>
          </a:prstGeom>
          <a:gradFill rotWithShape="1">
            <a:gsLst>
              <a:gs pos="0">
                <a:srgbClr val="B8006E"/>
              </a:gs>
              <a:gs pos="100000">
                <a:srgbClr val="550033"/>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WAS</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Guest</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2 cores</a:t>
            </a:r>
          </a:p>
        </p:txBody>
      </p:sp>
      <p:sp>
        <p:nvSpPr>
          <p:cNvPr id="62472" name="Rectangle 8"/>
          <p:cNvSpPr>
            <a:spLocks noChangeArrowheads="1"/>
          </p:cNvSpPr>
          <p:nvPr/>
        </p:nvSpPr>
        <p:spPr bwMode="auto">
          <a:xfrm>
            <a:off x="2673867" y="2250608"/>
            <a:ext cx="499554" cy="743240"/>
          </a:xfrm>
          <a:prstGeom prst="rect">
            <a:avLst/>
          </a:prstGeom>
          <a:gradFill rotWithShape="1">
            <a:gsLst>
              <a:gs pos="0">
                <a:srgbClr val="B8006E"/>
              </a:gs>
              <a:gs pos="100000">
                <a:srgbClr val="550033"/>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WAS</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Guest</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2 cores</a:t>
            </a:r>
          </a:p>
        </p:txBody>
      </p:sp>
      <p:sp>
        <p:nvSpPr>
          <p:cNvPr id="62473" name="Rectangle 9"/>
          <p:cNvSpPr>
            <a:spLocks noChangeArrowheads="1"/>
          </p:cNvSpPr>
          <p:nvPr/>
        </p:nvSpPr>
        <p:spPr bwMode="auto">
          <a:xfrm>
            <a:off x="3173422" y="2250608"/>
            <a:ext cx="497814" cy="743240"/>
          </a:xfrm>
          <a:prstGeom prst="rect">
            <a:avLst/>
          </a:prstGeom>
          <a:gradFill rotWithShape="1">
            <a:gsLst>
              <a:gs pos="0">
                <a:srgbClr val="B8006E"/>
              </a:gs>
              <a:gs pos="100000">
                <a:srgbClr val="550033"/>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WAS</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Guest</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2 cores</a:t>
            </a:r>
          </a:p>
        </p:txBody>
      </p:sp>
      <p:sp>
        <p:nvSpPr>
          <p:cNvPr id="62474" name="Rectangle 10"/>
          <p:cNvSpPr>
            <a:spLocks noChangeArrowheads="1"/>
          </p:cNvSpPr>
          <p:nvPr/>
        </p:nvSpPr>
        <p:spPr bwMode="auto">
          <a:xfrm>
            <a:off x="4065815" y="2250608"/>
            <a:ext cx="555171" cy="743240"/>
          </a:xfrm>
          <a:prstGeom prst="rect">
            <a:avLst/>
          </a:prstGeom>
          <a:gradFill rotWithShape="1">
            <a:gsLst>
              <a:gs pos="0">
                <a:srgbClr val="009900"/>
              </a:gs>
              <a:gs pos="100000">
                <a:srgbClr val="004700"/>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DB2</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Guest</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1 cores</a:t>
            </a:r>
          </a:p>
        </p:txBody>
      </p:sp>
      <p:sp>
        <p:nvSpPr>
          <p:cNvPr id="62475" name="Rectangle 11"/>
          <p:cNvSpPr>
            <a:spLocks noChangeArrowheads="1"/>
          </p:cNvSpPr>
          <p:nvPr/>
        </p:nvSpPr>
        <p:spPr bwMode="auto">
          <a:xfrm>
            <a:off x="4634911" y="2250608"/>
            <a:ext cx="587208" cy="743240"/>
          </a:xfrm>
          <a:prstGeom prst="rect">
            <a:avLst/>
          </a:prstGeom>
          <a:gradFill rotWithShape="1">
            <a:gsLst>
              <a:gs pos="0">
                <a:srgbClr val="009900"/>
              </a:gs>
              <a:gs pos="100000">
                <a:srgbClr val="004700"/>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DB2</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Guest</a:t>
            </a:r>
          </a:p>
          <a:p>
            <a:pPr algn="ctr" eaLnBrk="1" hangingPunct="1">
              <a:spcBef>
                <a:spcPct val="10000"/>
              </a:spcBef>
              <a:buClr>
                <a:schemeClr val="accent2"/>
              </a:buClr>
              <a:buSzTx/>
              <a:buFont typeface="Wingdings" panose="05000000000000000000" pitchFamily="2" charset="2"/>
              <a:buNone/>
            </a:pPr>
            <a:r>
              <a:rPr lang="en-US" altLang="en-US" sz="987" dirty="0">
                <a:solidFill>
                  <a:schemeClr val="bg1"/>
                </a:solidFill>
                <a:cs typeface="Arial" panose="020B0604020202020204" pitchFamily="34" charset="0"/>
              </a:rPr>
              <a:t>1 cores</a:t>
            </a:r>
          </a:p>
        </p:txBody>
      </p:sp>
      <p:sp>
        <p:nvSpPr>
          <p:cNvPr id="41996" name="Rectangle 12"/>
          <p:cNvSpPr>
            <a:spLocks noChangeArrowheads="1"/>
          </p:cNvSpPr>
          <p:nvPr/>
        </p:nvSpPr>
        <p:spPr bwMode="auto">
          <a:xfrm>
            <a:off x="1678238" y="3392449"/>
            <a:ext cx="3543881" cy="400340"/>
          </a:xfrm>
          <a:prstGeom prst="rect">
            <a:avLst/>
          </a:prstGeom>
          <a:gradFill rotWithShape="1">
            <a:gsLst>
              <a:gs pos="0">
                <a:srgbClr val="003F69"/>
              </a:gs>
              <a:gs pos="100000">
                <a:srgbClr val="001D31"/>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nchor="ctr"/>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buClr>
                <a:schemeClr val="accent2"/>
              </a:buClr>
              <a:buSzTx/>
              <a:buFont typeface="Wingdings" panose="05000000000000000000" pitchFamily="2" charset="2"/>
              <a:buNone/>
            </a:pPr>
            <a:r>
              <a:rPr lang="en-US" altLang="en-US" sz="1754" dirty="0">
                <a:solidFill>
                  <a:schemeClr val="bg1"/>
                </a:solidFill>
                <a:cs typeface="Arial" panose="020B0604020202020204" pitchFamily="34" charset="0"/>
              </a:rPr>
              <a:t>LPAR with 5 cores</a:t>
            </a:r>
          </a:p>
        </p:txBody>
      </p:sp>
      <p:sp>
        <p:nvSpPr>
          <p:cNvPr id="62477" name="Rectangle 13"/>
          <p:cNvSpPr>
            <a:spLocks noChangeArrowheads="1"/>
          </p:cNvSpPr>
          <p:nvPr/>
        </p:nvSpPr>
        <p:spPr bwMode="auto">
          <a:xfrm>
            <a:off x="1678239" y="2993848"/>
            <a:ext cx="1992997" cy="398600"/>
          </a:xfrm>
          <a:prstGeom prst="rect">
            <a:avLst/>
          </a:prstGeom>
          <a:gradFill rotWithShape="1">
            <a:gsLst>
              <a:gs pos="0">
                <a:srgbClr val="00B9F2"/>
              </a:gs>
              <a:gs pos="100000">
                <a:srgbClr val="005670"/>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nchor="ctr"/>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lnSpc>
                <a:spcPct val="85000"/>
              </a:lnSpc>
              <a:spcBef>
                <a:spcPct val="10000"/>
              </a:spcBef>
              <a:buClr>
                <a:schemeClr val="accent2"/>
              </a:buClr>
              <a:buSzTx/>
              <a:buFont typeface="Wingdings" panose="05000000000000000000" pitchFamily="2" charset="2"/>
              <a:buNone/>
            </a:pPr>
            <a:r>
              <a:rPr lang="en-US" altLang="en-US" sz="1206" dirty="0">
                <a:solidFill>
                  <a:schemeClr val="bg1"/>
                </a:solidFill>
                <a:cs typeface="Arial" panose="020B0604020202020204" pitchFamily="34" charset="0"/>
              </a:rPr>
              <a:t>cores Pool</a:t>
            </a:r>
          </a:p>
          <a:p>
            <a:pPr algn="ctr" eaLnBrk="1" hangingPunct="1">
              <a:lnSpc>
                <a:spcPct val="85000"/>
              </a:lnSpc>
              <a:spcBef>
                <a:spcPct val="10000"/>
              </a:spcBef>
              <a:buClr>
                <a:schemeClr val="accent2"/>
              </a:buClr>
              <a:buSzTx/>
              <a:buFont typeface="Wingdings" panose="05000000000000000000" pitchFamily="2" charset="2"/>
              <a:buNone/>
            </a:pPr>
            <a:r>
              <a:rPr lang="en-US" altLang="en-US" sz="1206" dirty="0">
                <a:solidFill>
                  <a:schemeClr val="bg1"/>
                </a:solidFill>
                <a:cs typeface="Arial" panose="020B0604020202020204" pitchFamily="34" charset="0"/>
              </a:rPr>
              <a:t>Capacity 4 cores</a:t>
            </a:r>
          </a:p>
        </p:txBody>
      </p:sp>
      <p:sp>
        <p:nvSpPr>
          <p:cNvPr id="62478" name="Rectangle 14"/>
          <p:cNvSpPr>
            <a:spLocks noChangeArrowheads="1"/>
          </p:cNvSpPr>
          <p:nvPr/>
        </p:nvSpPr>
        <p:spPr bwMode="auto">
          <a:xfrm>
            <a:off x="4065815" y="2993848"/>
            <a:ext cx="1156304" cy="398600"/>
          </a:xfrm>
          <a:prstGeom prst="rect">
            <a:avLst/>
          </a:prstGeom>
          <a:gradFill rotWithShape="1">
            <a:gsLst>
              <a:gs pos="0">
                <a:srgbClr val="00B9F2"/>
              </a:gs>
              <a:gs pos="100000">
                <a:srgbClr val="005670"/>
              </a:gs>
            </a:gsLst>
            <a:lin ang="5400000" scaled="1"/>
          </a:gra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nchor="ctr"/>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algn="ctr" eaLnBrk="1" hangingPunct="1">
              <a:lnSpc>
                <a:spcPct val="85000"/>
              </a:lnSpc>
              <a:spcBef>
                <a:spcPct val="10000"/>
              </a:spcBef>
              <a:buClr>
                <a:schemeClr val="accent2"/>
              </a:buClr>
              <a:buSzTx/>
              <a:buFont typeface="Wingdings" panose="05000000000000000000" pitchFamily="2" charset="2"/>
              <a:buNone/>
            </a:pPr>
            <a:r>
              <a:rPr lang="en-US" altLang="en-US" sz="1206" dirty="0">
                <a:solidFill>
                  <a:schemeClr val="bg1"/>
                </a:solidFill>
                <a:cs typeface="Arial" panose="020B0604020202020204" pitchFamily="34" charset="0"/>
              </a:rPr>
              <a:t>cores Pool</a:t>
            </a:r>
          </a:p>
          <a:p>
            <a:pPr algn="ctr" eaLnBrk="1" hangingPunct="1">
              <a:lnSpc>
                <a:spcPct val="85000"/>
              </a:lnSpc>
              <a:spcBef>
                <a:spcPct val="10000"/>
              </a:spcBef>
              <a:buClr>
                <a:schemeClr val="accent2"/>
              </a:buClr>
              <a:buSzTx/>
              <a:buFont typeface="Wingdings" panose="05000000000000000000" pitchFamily="2" charset="2"/>
              <a:buNone/>
            </a:pPr>
            <a:r>
              <a:rPr lang="en-US" altLang="en-US" sz="1206" dirty="0">
                <a:solidFill>
                  <a:schemeClr val="bg1"/>
                </a:solidFill>
                <a:cs typeface="Arial" panose="020B0604020202020204" pitchFamily="34" charset="0"/>
              </a:rPr>
              <a:t>Capacity 1 core</a:t>
            </a:r>
          </a:p>
        </p:txBody>
      </p:sp>
      <p:sp>
        <p:nvSpPr>
          <p:cNvPr id="62479" name="Text Box 15"/>
          <p:cNvSpPr txBox="1">
            <a:spLocks noChangeArrowheads="1"/>
          </p:cNvSpPr>
          <p:nvPr/>
        </p:nvSpPr>
        <p:spPr bwMode="auto">
          <a:xfrm>
            <a:off x="1745321" y="3889561"/>
            <a:ext cx="6278377" cy="6589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7370" tIns="33685" rIns="67370" bIns="33685">
            <a:spAutoFit/>
          </a:bodyPr>
          <a:lstStyle>
            <a:lvl1pPr marL="119063" indent="-119063" defTabSz="614363"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307975" indent="-153988" defTabSz="614363"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614363" indent="-152400" defTabSz="614363"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922338" indent="-11588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228725" indent="-10953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6859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1431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6003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0575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eaLnBrk="1" hangingPunct="1">
              <a:spcBef>
                <a:spcPct val="10000"/>
              </a:spcBef>
              <a:buSzTx/>
            </a:pPr>
            <a:r>
              <a:rPr lang="en-US" altLang="en-US" sz="1200" dirty="0">
                <a:cs typeface="Arial" panose="020B0604020202020204" pitchFamily="34" charset="0"/>
              </a:rPr>
              <a:t>Avoids increase in software license requirements (and costs)</a:t>
            </a:r>
          </a:p>
          <a:p>
            <a:pPr eaLnBrk="1" hangingPunct="1">
              <a:spcBef>
                <a:spcPct val="10000"/>
              </a:spcBef>
              <a:buSzTx/>
            </a:pPr>
            <a:r>
              <a:rPr lang="en-US" altLang="en-US" sz="1200" dirty="0">
                <a:cs typeface="Arial" panose="020B0604020202020204" pitchFamily="34" charset="0"/>
              </a:rPr>
              <a:t>Reduces z/VM system management and maintenance workload</a:t>
            </a:r>
          </a:p>
          <a:p>
            <a:pPr eaLnBrk="1" hangingPunct="1">
              <a:spcBef>
                <a:spcPct val="10000"/>
              </a:spcBef>
              <a:buSzTx/>
            </a:pPr>
            <a:r>
              <a:rPr lang="en-US" altLang="en-US" sz="1200" dirty="0">
                <a:cs typeface="Arial" panose="020B0604020202020204" pitchFamily="34" charset="0"/>
              </a:rPr>
              <a:t>Consolidates resources (memory, paging, network) for greater efficiency</a:t>
            </a:r>
          </a:p>
        </p:txBody>
      </p:sp>
      <p:sp>
        <p:nvSpPr>
          <p:cNvPr id="42000" name="Text Box 17"/>
          <p:cNvSpPr txBox="1">
            <a:spLocks noChangeArrowheads="1"/>
          </p:cNvSpPr>
          <p:nvPr/>
        </p:nvSpPr>
        <p:spPr bwMode="auto">
          <a:xfrm>
            <a:off x="1603722" y="4593066"/>
            <a:ext cx="6615394" cy="174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7370" tIns="33685" rIns="67370" bIns="33685">
            <a:spAutoFit/>
          </a:bodyPr>
          <a:lstStyle>
            <a:lvl1pPr defTabSz="307975"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98475" indent="-190500" defTabSz="307975"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768350" indent="-153988" defTabSz="307975"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1074738" indent="-152400"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382713" indent="-153988" defTabSz="307975"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8399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2971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7543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211513" indent="-153988" defTabSz="307975"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eaLnBrk="1" hangingPunct="1">
              <a:lnSpc>
                <a:spcPct val="90000"/>
              </a:lnSpc>
              <a:spcBef>
                <a:spcPct val="0"/>
              </a:spcBef>
              <a:buClrTx/>
              <a:buSzTx/>
              <a:buFontTx/>
              <a:buNone/>
            </a:pPr>
            <a:r>
              <a:rPr lang="en-US" altLang="en-US" sz="767" dirty="0"/>
              <a:t>Note:  All PVU Entitlement examples based on </a:t>
            </a:r>
            <a:r>
              <a:rPr lang="en-US" altLang="en-US" sz="767" dirty="0" smtClean="0"/>
              <a:t>zEC12, z13 </a:t>
            </a:r>
            <a:r>
              <a:rPr lang="en-US" altLang="en-US" sz="767" dirty="0"/>
              <a:t>(120 PVU per core) – will look proportionally the same on </a:t>
            </a:r>
            <a:r>
              <a:rPr lang="en-US" altLang="en-US" sz="767" dirty="0" smtClean="0"/>
              <a:t>zBC12, z13s </a:t>
            </a:r>
            <a:r>
              <a:rPr lang="en-US" altLang="en-US" sz="767" dirty="0"/>
              <a:t>(100 PVU per core)</a:t>
            </a:r>
          </a:p>
        </p:txBody>
      </p:sp>
      <p:sp>
        <p:nvSpPr>
          <p:cNvPr id="42001" name="AutoShape 18"/>
          <p:cNvSpPr>
            <a:spLocks noChangeArrowheads="1"/>
          </p:cNvSpPr>
          <p:nvPr/>
        </p:nvSpPr>
        <p:spPr bwMode="auto">
          <a:xfrm>
            <a:off x="1385817" y="837451"/>
            <a:ext cx="6074726" cy="1296536"/>
          </a:xfrm>
          <a:prstGeom prst="roundRect">
            <a:avLst>
              <a:gd name="adj" fmla="val 16667"/>
            </a:avLst>
          </a:prstGeom>
          <a:noFill/>
          <a:ln w="38100" algn="ctr">
            <a:solidFill>
              <a:srgbClr val="FF66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00253" tIns="50126" rIns="100253" bIns="50126" anchor="ctr"/>
          <a:lstStyle/>
          <a:p>
            <a:endParaRPr lang="en-US" altLang="en-US" sz="1973"/>
          </a:p>
        </p:txBody>
      </p:sp>
      <p:sp>
        <p:nvSpPr>
          <p:cNvPr id="42002" name="Text Box 19"/>
          <p:cNvSpPr txBox="1">
            <a:spLocks noChangeArrowheads="1"/>
          </p:cNvSpPr>
          <p:nvPr/>
        </p:nvSpPr>
        <p:spPr bwMode="auto">
          <a:xfrm>
            <a:off x="1451960" y="857941"/>
            <a:ext cx="4179202" cy="2705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7370" tIns="33685" rIns="67370" bIns="33685">
            <a:spAutoFit/>
          </a:bodyPr>
          <a:lstStyle>
            <a:lvl1pPr marL="119063" indent="-119063" defTabSz="614363"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58788" indent="-150813" defTabSz="614363"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614363" indent="-152400" defTabSz="614363"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922338" indent="-11588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228725" indent="-10953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6859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1431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6003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0575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eaLnBrk="1" hangingPunct="1">
              <a:spcBef>
                <a:spcPct val="0"/>
              </a:spcBef>
              <a:buSzTx/>
            </a:pPr>
            <a:r>
              <a:rPr lang="en-US" altLang="en-US" sz="1316" dirty="0">
                <a:cs typeface="Arial" panose="020B0604020202020204" pitchFamily="34" charset="0"/>
              </a:rPr>
              <a:t>LPAR with 5 LinuxONE cores</a:t>
            </a:r>
          </a:p>
        </p:txBody>
      </p:sp>
      <p:sp>
        <p:nvSpPr>
          <p:cNvPr id="62484" name="Text Box 20"/>
          <p:cNvSpPr txBox="1">
            <a:spLocks noChangeArrowheads="1"/>
          </p:cNvSpPr>
          <p:nvPr/>
        </p:nvSpPr>
        <p:spPr bwMode="auto">
          <a:xfrm>
            <a:off x="1451960" y="1705315"/>
            <a:ext cx="3958145" cy="6755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7370" tIns="33685" rIns="67370" bIns="33685">
            <a:spAutoFit/>
          </a:bodyPr>
          <a:lstStyle>
            <a:lvl1pPr marL="119063" indent="-119063" defTabSz="614363"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58788" indent="-150813" defTabSz="614363"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614363" indent="-152400" defTabSz="614363"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922338" indent="-11588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228725" indent="-10953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6859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1431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6003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0575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lvl="1" eaLnBrk="1" hangingPunct="1">
              <a:buSzTx/>
              <a:buFont typeface="Arial" panose="020B0604020202020204" pitchFamily="34" charset="0"/>
              <a:buChar char="•"/>
            </a:pPr>
            <a:r>
              <a:rPr lang="en-US" altLang="en-US" sz="1316" dirty="0">
                <a:solidFill>
                  <a:srgbClr val="B8006E"/>
                </a:solidFill>
                <a:cs typeface="Arial" panose="020B0604020202020204" pitchFamily="34" charset="0"/>
              </a:rPr>
              <a:t>Requires 4-core WAS entitlement</a:t>
            </a:r>
          </a:p>
          <a:p>
            <a:pPr lvl="1" eaLnBrk="1" hangingPunct="1">
              <a:buSzTx/>
              <a:buFont typeface="Arial" panose="020B0604020202020204" pitchFamily="34" charset="0"/>
              <a:buChar char="•"/>
            </a:pPr>
            <a:r>
              <a:rPr lang="en-US" altLang="en-US" sz="1316" dirty="0">
                <a:solidFill>
                  <a:srgbClr val="009900"/>
                </a:solidFill>
                <a:cs typeface="Arial" panose="020B0604020202020204" pitchFamily="34" charset="0"/>
              </a:rPr>
              <a:t>Requires 1-core DB2 entitlement</a:t>
            </a:r>
          </a:p>
          <a:p>
            <a:pPr lvl="1" eaLnBrk="1" hangingPunct="1">
              <a:buSzTx/>
              <a:buFont typeface="Arial" panose="020B0604020202020204" pitchFamily="34" charset="0"/>
              <a:buChar char="•"/>
            </a:pPr>
            <a:endParaRPr lang="en-US" altLang="en-US" sz="1316" dirty="0">
              <a:solidFill>
                <a:srgbClr val="009900"/>
              </a:solidFill>
              <a:cs typeface="Arial" panose="020B0604020202020204" pitchFamily="34" charset="0"/>
            </a:endParaRPr>
          </a:p>
        </p:txBody>
      </p:sp>
      <p:sp>
        <p:nvSpPr>
          <p:cNvPr id="62485" name="Text Box 21"/>
          <p:cNvSpPr txBox="1">
            <a:spLocks noChangeArrowheads="1"/>
          </p:cNvSpPr>
          <p:nvPr/>
        </p:nvSpPr>
        <p:spPr bwMode="auto">
          <a:xfrm>
            <a:off x="1441516" y="1080436"/>
            <a:ext cx="4642204" cy="2705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7370" tIns="33685" rIns="67370" bIns="33685">
            <a:spAutoFit/>
          </a:bodyPr>
          <a:lstStyle>
            <a:lvl1pPr marL="119063" indent="-119063" defTabSz="614363"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58788" indent="-150813" defTabSz="614363"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614363" indent="-152400" defTabSz="614363"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922338" indent="-11588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228725" indent="-10953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6859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1431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6003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0575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eaLnBrk="1" hangingPunct="1">
              <a:spcBef>
                <a:spcPct val="0"/>
              </a:spcBef>
              <a:buSzTx/>
            </a:pPr>
            <a:r>
              <a:rPr lang="en-US" altLang="en-US" sz="1316" dirty="0">
                <a:cs typeface="Arial" panose="020B0604020202020204" pitchFamily="34" charset="0"/>
              </a:rPr>
              <a:t>Create 2 Pools – one with 4-cores and one with 1-core</a:t>
            </a:r>
            <a:endParaRPr lang="en-US" altLang="en-US" sz="1316" dirty="0">
              <a:solidFill>
                <a:srgbClr val="009900"/>
              </a:solidFill>
              <a:cs typeface="Arial" panose="020B0604020202020204" pitchFamily="34" charset="0"/>
            </a:endParaRPr>
          </a:p>
        </p:txBody>
      </p:sp>
      <p:sp>
        <p:nvSpPr>
          <p:cNvPr id="62486" name="Text Box 22"/>
          <p:cNvSpPr txBox="1">
            <a:spLocks noChangeArrowheads="1"/>
          </p:cNvSpPr>
          <p:nvPr/>
        </p:nvSpPr>
        <p:spPr bwMode="auto">
          <a:xfrm>
            <a:off x="1438035" y="1301494"/>
            <a:ext cx="5773600" cy="4730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7370" tIns="33685" rIns="67370" bIns="33685">
            <a:spAutoFit/>
          </a:bodyPr>
          <a:lstStyle>
            <a:lvl1pPr marL="119063" indent="-119063" defTabSz="614363" eaLnBrk="0" hangingPunct="0">
              <a:spcBef>
                <a:spcPct val="50000"/>
              </a:spcBef>
              <a:buClr>
                <a:schemeClr val="tx1"/>
              </a:buClr>
              <a:buFont typeface="Wingdings" panose="05000000000000000000" pitchFamily="2" charset="2"/>
              <a:buChar char="§"/>
              <a:defRPr sz="1100">
                <a:solidFill>
                  <a:schemeClr val="tx1"/>
                </a:solidFill>
                <a:latin typeface="Arial" panose="020B0604020202020204" pitchFamily="34" charset="0"/>
                <a:ea typeface="ＭＳ Ｐゴシック" panose="020B0600070205080204" pitchFamily="34" charset="-128"/>
              </a:defRPr>
            </a:lvl1pPr>
            <a:lvl2pPr marL="458788" indent="-150813" defTabSz="614363" eaLnBrk="0" hangingPunct="0">
              <a:buClr>
                <a:schemeClr val="tx1"/>
              </a:buClr>
              <a:buFont typeface="Arial" panose="020B0604020202020204" pitchFamily="34" charset="0"/>
              <a:buChar char="–"/>
              <a:defRPr sz="1100">
                <a:solidFill>
                  <a:schemeClr val="tx1"/>
                </a:solidFill>
                <a:latin typeface="Arial" panose="020B0604020202020204" pitchFamily="34" charset="0"/>
                <a:ea typeface="ＭＳ Ｐゴシック" panose="020B0600070205080204" pitchFamily="34" charset="-128"/>
              </a:defRPr>
            </a:lvl2pPr>
            <a:lvl3pPr marL="614363" indent="-152400" defTabSz="614363" eaLnBrk="0" hangingPunct="0">
              <a:buClr>
                <a:schemeClr val="tx1"/>
              </a:buClr>
              <a:buChar char="•"/>
              <a:defRPr sz="1100">
                <a:solidFill>
                  <a:schemeClr val="tx1"/>
                </a:solidFill>
                <a:latin typeface="Arial" panose="020B0604020202020204" pitchFamily="34" charset="0"/>
                <a:ea typeface="ＭＳ Ｐゴシック" panose="020B0600070205080204" pitchFamily="34" charset="-128"/>
              </a:defRPr>
            </a:lvl3pPr>
            <a:lvl4pPr marL="922338" indent="-11588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4pPr>
            <a:lvl5pPr marL="1228725" indent="-109538" defTabSz="614363" eaLnBrk="0" hangingPunct="0">
              <a:spcBef>
                <a:spcPct val="20000"/>
              </a:spcBef>
              <a:buClr>
                <a:schemeClr val="bg1"/>
              </a:buClr>
              <a:buChar char="»"/>
              <a:defRPr sz="1100">
                <a:solidFill>
                  <a:schemeClr val="bg1"/>
                </a:solidFill>
                <a:latin typeface="Arial" panose="020B0604020202020204" pitchFamily="34" charset="0"/>
                <a:ea typeface="ＭＳ Ｐゴシック" panose="020B0600070205080204" pitchFamily="34" charset="-128"/>
              </a:defRPr>
            </a:lvl5pPr>
            <a:lvl6pPr marL="16859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6pPr>
            <a:lvl7pPr marL="21431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7pPr>
            <a:lvl8pPr marL="26003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8pPr>
            <a:lvl9pPr marL="3057525" indent="-109538" defTabSz="614363" eaLnBrk="0" fontAlgn="base" hangingPunct="0">
              <a:spcBef>
                <a:spcPct val="20000"/>
              </a:spcBef>
              <a:spcAft>
                <a:spcPct val="0"/>
              </a:spcAft>
              <a:buClr>
                <a:schemeClr val="bg1"/>
              </a:buClr>
              <a:buChar char="»"/>
              <a:defRPr sz="1100">
                <a:solidFill>
                  <a:schemeClr val="bg1"/>
                </a:solidFill>
                <a:latin typeface="Arial" panose="020B0604020202020204" pitchFamily="34" charset="0"/>
                <a:ea typeface="ＭＳ Ｐゴシック" panose="020B0600070205080204" pitchFamily="34" charset="-128"/>
              </a:defRPr>
            </a:lvl9pPr>
          </a:lstStyle>
          <a:p>
            <a:pPr eaLnBrk="1" hangingPunct="1">
              <a:spcBef>
                <a:spcPct val="0"/>
              </a:spcBef>
              <a:buSzTx/>
            </a:pPr>
            <a:r>
              <a:rPr lang="en-US" altLang="en-US" sz="1316" dirty="0">
                <a:cs typeface="Arial" panose="020B0604020202020204" pitchFamily="34" charset="0"/>
              </a:rPr>
              <a:t>Place the four WAS guests in the 4-cores pool and the two DB2 guests in the 1-core pool</a:t>
            </a:r>
            <a:endParaRPr lang="en-US" altLang="en-US" sz="1316" dirty="0">
              <a:solidFill>
                <a:srgbClr val="009900"/>
              </a:solidFill>
              <a:cs typeface="Arial" panose="020B0604020202020204" pitchFamily="34" charset="0"/>
            </a:endParaRPr>
          </a:p>
        </p:txBody>
      </p:sp>
    </p:spTree>
    <p:extLst>
      <p:ext uri="{BB962C8B-B14F-4D97-AF65-F5344CB8AC3E}">
        <p14:creationId xmlns:p14="http://schemas.microsoft.com/office/powerpoint/2010/main" val="1194868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2477"/>
                                        </p:tgtEl>
                                        <p:attrNameLst>
                                          <p:attrName>style.visibility</p:attrName>
                                        </p:attrNameLst>
                                      </p:cBhvr>
                                      <p:to>
                                        <p:strVal val="visible"/>
                                      </p:to>
                                    </p:set>
                                    <p:anim calcmode="lin" valueType="num">
                                      <p:cBhvr additive="base">
                                        <p:cTn id="7" dur="2000" fill="hold"/>
                                        <p:tgtEl>
                                          <p:spTgt spid="62477"/>
                                        </p:tgtEl>
                                        <p:attrNameLst>
                                          <p:attrName>ppt_x</p:attrName>
                                        </p:attrNameLst>
                                      </p:cBhvr>
                                      <p:tavLst>
                                        <p:tav tm="0">
                                          <p:val>
                                            <p:strVal val="0-#ppt_w/2"/>
                                          </p:val>
                                        </p:tav>
                                        <p:tav tm="100000">
                                          <p:val>
                                            <p:strVal val="#ppt_x"/>
                                          </p:val>
                                        </p:tav>
                                      </p:tavLst>
                                    </p:anim>
                                    <p:anim calcmode="lin" valueType="num">
                                      <p:cBhvr additive="base">
                                        <p:cTn id="8" dur="2000" fill="hold"/>
                                        <p:tgtEl>
                                          <p:spTgt spid="6247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62478"/>
                                        </p:tgtEl>
                                        <p:attrNameLst>
                                          <p:attrName>style.visibility</p:attrName>
                                        </p:attrNameLst>
                                      </p:cBhvr>
                                      <p:to>
                                        <p:strVal val="visible"/>
                                      </p:to>
                                    </p:set>
                                    <p:anim calcmode="lin" valueType="num">
                                      <p:cBhvr additive="base">
                                        <p:cTn id="11" dur="2000" fill="hold"/>
                                        <p:tgtEl>
                                          <p:spTgt spid="62478"/>
                                        </p:tgtEl>
                                        <p:attrNameLst>
                                          <p:attrName>ppt_x</p:attrName>
                                        </p:attrNameLst>
                                      </p:cBhvr>
                                      <p:tavLst>
                                        <p:tav tm="0">
                                          <p:val>
                                            <p:strVal val="1+#ppt_w/2"/>
                                          </p:val>
                                        </p:tav>
                                        <p:tav tm="100000">
                                          <p:val>
                                            <p:strVal val="#ppt_x"/>
                                          </p:val>
                                        </p:tav>
                                      </p:tavLst>
                                    </p:anim>
                                    <p:anim calcmode="lin" valueType="num">
                                      <p:cBhvr additive="base">
                                        <p:cTn id="12" dur="2000" fill="hold"/>
                                        <p:tgtEl>
                                          <p:spTgt spid="62478"/>
                                        </p:tgtEl>
                                        <p:attrNameLst>
                                          <p:attrName>ppt_y</p:attrName>
                                        </p:attrNameLst>
                                      </p:cBhvr>
                                      <p:tavLst>
                                        <p:tav tm="0">
                                          <p:val>
                                            <p:strVal val="#ppt_y"/>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2485"/>
                                        </p:tgtEl>
                                        <p:attrNameLst>
                                          <p:attrName>style.visibility</p:attrName>
                                        </p:attrNameLst>
                                      </p:cBhvr>
                                      <p:to>
                                        <p:strVal val="visible"/>
                                      </p:to>
                                    </p:set>
                                    <p:anim calcmode="lin" valueType="num">
                                      <p:cBhvr additive="base">
                                        <p:cTn id="15" dur="500" fill="hold"/>
                                        <p:tgtEl>
                                          <p:spTgt spid="62485"/>
                                        </p:tgtEl>
                                        <p:attrNameLst>
                                          <p:attrName>ppt_x</p:attrName>
                                        </p:attrNameLst>
                                      </p:cBhvr>
                                      <p:tavLst>
                                        <p:tav tm="0">
                                          <p:val>
                                            <p:strVal val="#ppt_x"/>
                                          </p:val>
                                        </p:tav>
                                        <p:tav tm="100000">
                                          <p:val>
                                            <p:strVal val="#ppt_x"/>
                                          </p:val>
                                        </p:tav>
                                      </p:tavLst>
                                    </p:anim>
                                    <p:anim calcmode="lin" valueType="num">
                                      <p:cBhvr additive="base">
                                        <p:cTn id="16" dur="500" fill="hold"/>
                                        <p:tgtEl>
                                          <p:spTgt spid="62485"/>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62470"/>
                                        </p:tgtEl>
                                        <p:attrNameLst>
                                          <p:attrName>style.visibility</p:attrName>
                                        </p:attrNameLst>
                                      </p:cBhvr>
                                      <p:to>
                                        <p:strVal val="visible"/>
                                      </p:to>
                                    </p:set>
                                    <p:animEffect transition="in" filter="fade">
                                      <p:cBhvr>
                                        <p:cTn id="21" dur="500"/>
                                        <p:tgtEl>
                                          <p:spTgt spid="6247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2471"/>
                                        </p:tgtEl>
                                        <p:attrNameLst>
                                          <p:attrName>style.visibility</p:attrName>
                                        </p:attrNameLst>
                                      </p:cBhvr>
                                      <p:to>
                                        <p:strVal val="visible"/>
                                      </p:to>
                                    </p:set>
                                    <p:animEffect transition="in" filter="fade">
                                      <p:cBhvr>
                                        <p:cTn id="24" dur="500"/>
                                        <p:tgtEl>
                                          <p:spTgt spid="6247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2472"/>
                                        </p:tgtEl>
                                        <p:attrNameLst>
                                          <p:attrName>style.visibility</p:attrName>
                                        </p:attrNameLst>
                                      </p:cBhvr>
                                      <p:to>
                                        <p:strVal val="visible"/>
                                      </p:to>
                                    </p:set>
                                    <p:animEffect transition="in" filter="fade">
                                      <p:cBhvr>
                                        <p:cTn id="27" dur="500"/>
                                        <p:tgtEl>
                                          <p:spTgt spid="6247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2473"/>
                                        </p:tgtEl>
                                        <p:attrNameLst>
                                          <p:attrName>style.visibility</p:attrName>
                                        </p:attrNameLst>
                                      </p:cBhvr>
                                      <p:to>
                                        <p:strVal val="visible"/>
                                      </p:to>
                                    </p:set>
                                    <p:animEffect transition="in" filter="fade">
                                      <p:cBhvr>
                                        <p:cTn id="30" dur="500"/>
                                        <p:tgtEl>
                                          <p:spTgt spid="6247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2474"/>
                                        </p:tgtEl>
                                        <p:attrNameLst>
                                          <p:attrName>style.visibility</p:attrName>
                                        </p:attrNameLst>
                                      </p:cBhvr>
                                      <p:to>
                                        <p:strVal val="visible"/>
                                      </p:to>
                                    </p:set>
                                    <p:animEffect transition="in" filter="fade">
                                      <p:cBhvr>
                                        <p:cTn id="33" dur="500"/>
                                        <p:tgtEl>
                                          <p:spTgt spid="6247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2475"/>
                                        </p:tgtEl>
                                        <p:attrNameLst>
                                          <p:attrName>style.visibility</p:attrName>
                                        </p:attrNameLst>
                                      </p:cBhvr>
                                      <p:to>
                                        <p:strVal val="visible"/>
                                      </p:to>
                                    </p:set>
                                    <p:animEffect transition="in" filter="fade">
                                      <p:cBhvr>
                                        <p:cTn id="36" dur="500"/>
                                        <p:tgtEl>
                                          <p:spTgt spid="62475"/>
                                        </p:tgtEl>
                                      </p:cBhvr>
                                    </p:animEffect>
                                  </p:childTnLst>
                                </p:cTn>
                              </p:par>
                              <p:par>
                                <p:cTn id="37" presetID="1" presetClass="entr" presetSubtype="0" fill="hold" grpId="0" nodeType="withEffect">
                                  <p:stCondLst>
                                    <p:cond delay="0"/>
                                  </p:stCondLst>
                                  <p:childTnLst>
                                    <p:set>
                                      <p:cBhvr>
                                        <p:cTn id="38" dur="1" fill="hold">
                                          <p:stCondLst>
                                            <p:cond delay="0"/>
                                          </p:stCondLst>
                                        </p:cTn>
                                        <p:tgtEl>
                                          <p:spTgt spid="6248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2484"/>
                                        </p:tgtEl>
                                        <p:attrNameLst>
                                          <p:attrName>style.visibility</p:attrName>
                                        </p:attrNameLst>
                                      </p:cBhvr>
                                      <p:to>
                                        <p:strVal val="visible"/>
                                      </p:to>
                                    </p:set>
                                    <p:anim calcmode="lin" valueType="num">
                                      <p:cBhvr additive="base">
                                        <p:cTn id="43" dur="1000" fill="hold"/>
                                        <p:tgtEl>
                                          <p:spTgt spid="62484"/>
                                        </p:tgtEl>
                                        <p:attrNameLst>
                                          <p:attrName>ppt_x</p:attrName>
                                        </p:attrNameLst>
                                      </p:cBhvr>
                                      <p:tavLst>
                                        <p:tav tm="0">
                                          <p:val>
                                            <p:strVal val="#ppt_x"/>
                                          </p:val>
                                        </p:tav>
                                        <p:tav tm="100000">
                                          <p:val>
                                            <p:strVal val="#ppt_x"/>
                                          </p:val>
                                        </p:tav>
                                      </p:tavLst>
                                    </p:anim>
                                    <p:anim calcmode="lin" valueType="num">
                                      <p:cBhvr additive="base">
                                        <p:cTn id="44" dur="1000" fill="hold"/>
                                        <p:tgtEl>
                                          <p:spTgt spid="62484"/>
                                        </p:tgtEl>
                                        <p:attrNameLst>
                                          <p:attrName>ppt_y</p:attrName>
                                        </p:attrNameLst>
                                      </p:cBhvr>
                                      <p:tavLst>
                                        <p:tav tm="0">
                                          <p:val>
                                            <p:strVal val="1+#ppt_h/2"/>
                                          </p:val>
                                        </p:tav>
                                        <p:tav tm="100000">
                                          <p:val>
                                            <p:strVal val="#ppt_y"/>
                                          </p:val>
                                        </p:tav>
                                      </p:tavLst>
                                    </p:anim>
                                  </p:childTnLst>
                                </p:cTn>
                              </p:par>
                              <p:par>
                                <p:cTn id="45" presetID="1" presetClass="entr" presetSubtype="0" fill="hold" grpId="0" nodeType="withEffect">
                                  <p:stCondLst>
                                    <p:cond delay="0"/>
                                  </p:stCondLst>
                                  <p:childTnLst>
                                    <p:set>
                                      <p:cBhvr>
                                        <p:cTn id="46" dur="1" fill="hold">
                                          <p:stCondLst>
                                            <p:cond delay="0"/>
                                          </p:stCondLst>
                                        </p:cTn>
                                        <p:tgtEl>
                                          <p:spTgt spid="6248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62479"/>
                                        </p:tgtEl>
                                        <p:attrNameLst>
                                          <p:attrName>style.visibility</p:attrName>
                                        </p:attrNameLst>
                                      </p:cBhvr>
                                      <p:to>
                                        <p:strVal val="visible"/>
                                      </p:to>
                                    </p:set>
                                    <p:animEffect transition="in" filter="fade">
                                      <p:cBhvr>
                                        <p:cTn id="51" dur="500"/>
                                        <p:tgtEl>
                                          <p:spTgt spid="6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OleChart spid="62480" grpId="0"/>
      <p:bldP spid="62470" grpId="0" animBg="1"/>
      <p:bldP spid="62471" grpId="0" animBg="1"/>
      <p:bldP spid="62472" grpId="0" animBg="1"/>
      <p:bldP spid="62473" grpId="0" animBg="1"/>
      <p:bldP spid="62474" grpId="0" animBg="1"/>
      <p:bldP spid="62475" grpId="0" animBg="1"/>
      <p:bldP spid="62477" grpId="0" animBg="1"/>
      <p:bldP spid="62478" grpId="0" animBg="1"/>
      <p:bldP spid="62479" grpId="0"/>
      <p:bldP spid="62484" grpId="0"/>
      <p:bldP spid="62485" grpId="0"/>
      <p:bldP spid="6248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8613" y="137436"/>
            <a:ext cx="8455026" cy="775597"/>
          </a:xfrm>
        </p:spPr>
        <p:txBody>
          <a:bodyPr/>
          <a:lstStyle/>
          <a:p>
            <a:r>
              <a:rPr lang="en-US" dirty="0"/>
              <a:t>A breakdown </a:t>
            </a:r>
            <a:r>
              <a:rPr lang="en-US" dirty="0" smtClean="0"/>
              <a:t>of TCO shows </a:t>
            </a:r>
            <a:r>
              <a:rPr lang="en-US" dirty="0"/>
              <a:t>how </a:t>
            </a:r>
            <a:r>
              <a:rPr lang="en-US" dirty="0" smtClean="0"/>
              <a:t>software costs </a:t>
            </a:r>
            <a:r>
              <a:rPr lang="en-US" dirty="0"/>
              <a:t>soar </a:t>
            </a:r>
            <a:r>
              <a:rPr lang="en-US" dirty="0" smtClean="0"/>
              <a:t>on the </a:t>
            </a:r>
            <a:r>
              <a:rPr lang="en-US" dirty="0"/>
              <a:t>x86 </a:t>
            </a:r>
            <a:r>
              <a:rPr lang="en-US" dirty="0" smtClean="0"/>
              <a:t>platform</a:t>
            </a:r>
            <a:endParaRPr lang="en-US" dirty="0"/>
          </a:p>
        </p:txBody>
      </p:sp>
      <p:graphicFrame>
        <p:nvGraphicFramePr>
          <p:cNvPr id="4" name="Object 3"/>
          <p:cNvGraphicFramePr>
            <a:graphicFrameLocks noChangeAspect="1"/>
          </p:cNvGraphicFramePr>
          <p:nvPr>
            <p:extLst/>
          </p:nvPr>
        </p:nvGraphicFramePr>
        <p:xfrm>
          <a:off x="125413" y="636588"/>
          <a:ext cx="5797550" cy="4205287"/>
        </p:xfrm>
        <a:graphic>
          <a:graphicData uri="http://schemas.openxmlformats.org/presentationml/2006/ole">
            <mc:AlternateContent xmlns:mc="http://schemas.openxmlformats.org/markup-compatibility/2006">
              <mc:Choice xmlns:v="urn:schemas-microsoft-com:vml" Requires="v">
                <p:oleObj spid="_x0000_s13456" name="Worksheet" r:id="rId3" imgW="7569262" imgH="5492706" progId="Excel.Sheet.8">
                  <p:embed/>
                </p:oleObj>
              </mc:Choice>
              <mc:Fallback>
                <p:oleObj name="Worksheet" r:id="rId3" imgW="7569262" imgH="5492706" progId="Excel.Sheet.8">
                  <p:embed/>
                  <p:pic>
                    <p:nvPicPr>
                      <p:cNvPr id="0" name=""/>
                      <p:cNvPicPr>
                        <a:picLocks noChangeAspect="1" noChangeArrowheads="1"/>
                      </p:cNvPicPr>
                      <p:nvPr/>
                    </p:nvPicPr>
                    <p:blipFill>
                      <a:blip r:embed="rId4"/>
                      <a:srcRect/>
                      <a:stretch>
                        <a:fillRect/>
                      </a:stretch>
                    </p:blipFill>
                    <p:spPr bwMode="auto">
                      <a:xfrm>
                        <a:off x="125413" y="636588"/>
                        <a:ext cx="5797550" cy="4205287"/>
                      </a:xfrm>
                      <a:prstGeom prst="rect">
                        <a:avLst/>
                      </a:prstGeom>
                      <a:noFill/>
                      <a:extLst/>
                    </p:spPr>
                  </p:pic>
                </p:oleObj>
              </mc:Fallback>
            </mc:AlternateContent>
          </a:graphicData>
        </a:graphic>
      </p:graphicFrame>
      <p:sp>
        <p:nvSpPr>
          <p:cNvPr id="5" name="TextBox 4"/>
          <p:cNvSpPr txBox="1"/>
          <p:nvPr/>
        </p:nvSpPr>
        <p:spPr>
          <a:xfrm>
            <a:off x="5340928" y="3472930"/>
            <a:ext cx="3110345" cy="895630"/>
          </a:xfrm>
          <a:prstGeom prst="rect">
            <a:avLst/>
          </a:prstGeom>
          <a:noFill/>
        </p:spPr>
        <p:txBody>
          <a:bodyPr wrap="square" rtlCol="0">
            <a:spAutoFit/>
          </a:bodyPr>
          <a:lstStyle/>
          <a:p>
            <a:pPr algn="ctr"/>
            <a:r>
              <a:rPr lang="en-US" sz="1800" dirty="0" smtClean="0">
                <a:solidFill>
                  <a:schemeClr val="tx1"/>
                </a:solidFill>
                <a:latin typeface="HelvNeue for IBM" panose="020B0604020202020204" pitchFamily="34" charset="0"/>
                <a:cs typeface="Arial" panose="020B0604020202020204" pitchFamily="34" charset="0"/>
              </a:rPr>
              <a:t>For </a:t>
            </a:r>
            <a:r>
              <a:rPr lang="en-US" sz="1800" dirty="0" err="1" smtClean="0">
                <a:solidFill>
                  <a:schemeClr val="tx1"/>
                </a:solidFill>
                <a:latin typeface="HelvNeue for IBM" panose="020B0604020202020204" pitchFamily="34" charset="0"/>
                <a:cs typeface="Arial" panose="020B0604020202020204" pitchFamily="34" charset="0"/>
              </a:rPr>
              <a:t>LinuxONE</a:t>
            </a:r>
            <a:r>
              <a:rPr lang="en-US" sz="1800" dirty="0" smtClean="0">
                <a:solidFill>
                  <a:schemeClr val="tx1"/>
                </a:solidFill>
                <a:latin typeface="HelvNeue for IBM" panose="020B0604020202020204" pitchFamily="34" charset="0"/>
                <a:cs typeface="Arial" panose="020B0604020202020204" pitchFamily="34" charset="0"/>
              </a:rPr>
              <a:t>, </a:t>
            </a:r>
            <a:r>
              <a:rPr lang="en-US" b="1" dirty="0" smtClean="0">
                <a:solidFill>
                  <a:schemeClr val="tx2"/>
                </a:solidFill>
                <a:latin typeface="HelvNeue for IBM" panose="020B0604020202020204" pitchFamily="34" charset="0"/>
                <a:cs typeface="Arial" panose="020B0604020202020204" pitchFamily="34" charset="0"/>
              </a:rPr>
              <a:t>78%</a:t>
            </a:r>
            <a:r>
              <a:rPr lang="en-US" sz="1800" dirty="0" smtClean="0">
                <a:solidFill>
                  <a:schemeClr val="tx2"/>
                </a:solidFill>
                <a:latin typeface="HelvNeue for IBM" panose="020B0604020202020204" pitchFamily="34" charset="0"/>
                <a:cs typeface="Arial" panose="020B0604020202020204" pitchFamily="34" charset="0"/>
              </a:rPr>
              <a:t> </a:t>
            </a:r>
            <a:r>
              <a:rPr lang="en-US" sz="1800" dirty="0" smtClean="0">
                <a:solidFill>
                  <a:schemeClr val="tx1"/>
                </a:solidFill>
                <a:latin typeface="HelvNeue for IBM" panose="020B0604020202020204" pitchFamily="34" charset="0"/>
                <a:cs typeface="Arial" panose="020B0604020202020204" pitchFamily="34" charset="0"/>
              </a:rPr>
              <a:t>fewer core results in </a:t>
            </a:r>
            <a:r>
              <a:rPr lang="en-US" b="1" dirty="0" smtClean="0">
                <a:solidFill>
                  <a:schemeClr val="tx2"/>
                </a:solidFill>
                <a:latin typeface="HelvNeue for IBM" panose="020B0604020202020204" pitchFamily="34" charset="0"/>
                <a:cs typeface="Arial" panose="020B0604020202020204" pitchFamily="34" charset="0"/>
              </a:rPr>
              <a:t>72%</a:t>
            </a:r>
            <a:r>
              <a:rPr lang="en-US" sz="1800" dirty="0" smtClean="0">
                <a:solidFill>
                  <a:schemeClr val="tx2"/>
                </a:solidFill>
                <a:latin typeface="HelvNeue for IBM" panose="020B0604020202020204" pitchFamily="34" charset="0"/>
                <a:cs typeface="Arial" panose="020B0604020202020204" pitchFamily="34" charset="0"/>
              </a:rPr>
              <a:t> </a:t>
            </a:r>
            <a:r>
              <a:rPr lang="en-US" sz="1800" dirty="0" smtClean="0">
                <a:solidFill>
                  <a:schemeClr val="tx1"/>
                </a:solidFill>
                <a:latin typeface="HelvNeue for IBM" panose="020B0604020202020204" pitchFamily="34" charset="0"/>
                <a:cs typeface="Arial" panose="020B0604020202020204" pitchFamily="34" charset="0"/>
              </a:rPr>
              <a:t>lower middleware costs</a:t>
            </a:r>
          </a:p>
        </p:txBody>
      </p:sp>
      <p:sp>
        <p:nvSpPr>
          <p:cNvPr id="6" name="TextBox 5"/>
          <p:cNvSpPr txBox="1"/>
          <p:nvPr/>
        </p:nvSpPr>
        <p:spPr>
          <a:xfrm>
            <a:off x="0" y="4606925"/>
            <a:ext cx="3941618" cy="175433"/>
          </a:xfrm>
          <a:prstGeom prst="rect">
            <a:avLst/>
          </a:prstGeom>
          <a:noFill/>
        </p:spPr>
        <p:txBody>
          <a:bodyPr wrap="square" rtlCol="0">
            <a:spAutoFit/>
          </a:bodyPr>
          <a:lstStyle/>
          <a:p>
            <a:r>
              <a:rPr lang="en-US" sz="600" dirty="0" smtClean="0">
                <a:solidFill>
                  <a:schemeClr val="accent6"/>
                </a:solidFill>
                <a:latin typeface="HelvNeue Light for IBM"/>
                <a:cs typeface="Arial" panose="020B0604020202020204" pitchFamily="34" charset="0"/>
              </a:rPr>
              <a:t>Results may vary</a:t>
            </a:r>
          </a:p>
        </p:txBody>
      </p:sp>
    </p:spTree>
    <p:extLst>
      <p:ext uri="{BB962C8B-B14F-4D97-AF65-F5344CB8AC3E}">
        <p14:creationId xmlns:p14="http://schemas.microsoft.com/office/powerpoint/2010/main" val="12708041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Title 1"/>
          <p:cNvSpPr>
            <a:spLocks noGrp="1"/>
          </p:cNvSpPr>
          <p:nvPr>
            <p:ph type="title" idx="4294967295"/>
          </p:nvPr>
        </p:nvSpPr>
        <p:spPr bwMode="auto">
          <a:xfrm>
            <a:off x="1913992" y="196955"/>
            <a:ext cx="5442347" cy="267619"/>
          </a:xfrm>
          <a:prstGeom prst="rect">
            <a:avLst/>
          </a:prstGeom>
          <a:noFill/>
          <a:ln>
            <a:miter lim="800000"/>
            <a:headEnd/>
            <a:tailEnd/>
          </a:ln>
        </p:spPr>
        <p:txBody>
          <a:bodyPr/>
          <a:lstStyle/>
          <a:p>
            <a:pPr algn="l" eaLnBrk="1" hangingPunct="1"/>
            <a:r>
              <a:rPr lang="en-US" sz="1800" dirty="0" err="1">
                <a:solidFill>
                  <a:srgbClr val="EA7C1E"/>
                </a:solidFill>
                <a:latin typeface="Lubalin for IBM Demi" pitchFamily="18" charset="0"/>
                <a:ea typeface="ヒラギノ角ゴ Pro W3"/>
              </a:rPr>
              <a:t>LinuxONE</a:t>
            </a:r>
            <a:r>
              <a:rPr lang="en-US" sz="1800" dirty="0">
                <a:solidFill>
                  <a:srgbClr val="EA7C1E"/>
                </a:solidFill>
                <a:latin typeface="Lubalin for IBM Demi" pitchFamily="18" charset="0"/>
                <a:ea typeface="ヒラギノ角ゴ Pro W3"/>
              </a:rPr>
              <a:t> &amp; </a:t>
            </a:r>
            <a:r>
              <a:rPr lang="en-US" sz="1800" dirty="0" err="1">
                <a:solidFill>
                  <a:srgbClr val="EA7C1E"/>
                </a:solidFill>
                <a:latin typeface="Lubalin for IBM Demi" pitchFamily="18" charset="0"/>
                <a:ea typeface="ヒラギノ角ゴ Pro W3"/>
              </a:rPr>
              <a:t>LoZ</a:t>
            </a:r>
            <a:r>
              <a:rPr lang="en-US" sz="1800" dirty="0">
                <a:solidFill>
                  <a:srgbClr val="EA7C1E"/>
                </a:solidFill>
                <a:latin typeface="Lubalin for IBM Demi" pitchFamily="18" charset="0"/>
                <a:ea typeface="ヒラギノ角ゴ Pro W3"/>
              </a:rPr>
              <a:t> Per Drawer </a:t>
            </a:r>
            <a:r>
              <a:rPr lang="en-US" sz="1800" dirty="0" err="1">
                <a:solidFill>
                  <a:srgbClr val="EA7C1E"/>
                </a:solidFill>
                <a:latin typeface="Lubalin for IBM Demi" pitchFamily="18" charset="0"/>
                <a:ea typeface="ヒラギノ角ゴ Pro W3"/>
              </a:rPr>
              <a:t>Distro</a:t>
            </a:r>
            <a:r>
              <a:rPr lang="en-US" sz="1800" dirty="0">
                <a:solidFill>
                  <a:srgbClr val="EA7C1E"/>
                </a:solidFill>
                <a:latin typeface="Lubalin for IBM Demi" pitchFamily="18" charset="0"/>
                <a:ea typeface="ヒラギノ角ゴ Pro W3"/>
              </a:rPr>
              <a:t> Pricing</a:t>
            </a:r>
          </a:p>
        </p:txBody>
      </p:sp>
      <p:graphicFrame>
        <p:nvGraphicFramePr>
          <p:cNvPr id="7" name="Table 6"/>
          <p:cNvGraphicFramePr>
            <a:graphicFrameLocks noGrp="1"/>
          </p:cNvGraphicFramePr>
          <p:nvPr>
            <p:extLst/>
          </p:nvPr>
        </p:nvGraphicFramePr>
        <p:xfrm>
          <a:off x="4635165" y="1197200"/>
          <a:ext cx="3166172" cy="2907030"/>
        </p:xfrm>
        <a:graphic>
          <a:graphicData uri="http://schemas.openxmlformats.org/drawingml/2006/table">
            <a:tbl>
              <a:tblPr firstRow="1" bandRow="1">
                <a:tableStyleId>{5C22544A-7EE6-4342-B048-85BDC9FD1C3A}</a:tableStyleId>
              </a:tblPr>
              <a:tblGrid>
                <a:gridCol w="894421"/>
                <a:gridCol w="636294"/>
                <a:gridCol w="652490"/>
                <a:gridCol w="982967"/>
              </a:tblGrid>
              <a:tr h="800100">
                <a:tc>
                  <a:txBody>
                    <a:bodyPr/>
                    <a:lstStyle/>
                    <a:p>
                      <a:pPr algn="ctr"/>
                      <a:r>
                        <a:rPr lang="en-US" sz="1200" dirty="0" smtClean="0"/>
                        <a:t>Model</a:t>
                      </a:r>
                      <a:endParaRPr lang="en-US" sz="1200" dirty="0"/>
                    </a:p>
                  </a:txBody>
                  <a:tcPr marL="68580" marR="68580" marT="34290" marB="34290" anchor="ctr"/>
                </a:tc>
                <a:tc>
                  <a:txBody>
                    <a:bodyPr/>
                    <a:lstStyle/>
                    <a:p>
                      <a:pPr algn="ctr"/>
                      <a:r>
                        <a:rPr lang="en-US" sz="1100" dirty="0" smtClean="0"/>
                        <a:t>Drawer</a:t>
                      </a:r>
                      <a:endParaRPr lang="en-US" sz="1100" dirty="0"/>
                    </a:p>
                  </a:txBody>
                  <a:tcPr marL="68580" marR="68580" marT="34290" marB="34290" anchor="ctr"/>
                </a:tc>
                <a:tc>
                  <a:txBody>
                    <a:bodyPr/>
                    <a:lstStyle/>
                    <a:p>
                      <a:pPr algn="ctr"/>
                      <a:r>
                        <a:rPr lang="en-US" sz="1200" dirty="0" smtClean="0"/>
                        <a:t>IFLs </a:t>
                      </a:r>
                      <a:endParaRPr lang="en-US" sz="1200" dirty="0"/>
                    </a:p>
                  </a:txBody>
                  <a:tcPr marL="68580" marR="68580" marT="34290" marB="34290" anchor="ctr"/>
                </a:tc>
                <a:tc>
                  <a:txBody>
                    <a:bodyPr/>
                    <a:lstStyle/>
                    <a:p>
                      <a:pPr algn="ctr"/>
                      <a:r>
                        <a:rPr lang="en-US" sz="1200" dirty="0" err="1" smtClean="0"/>
                        <a:t>CentOS</a:t>
                      </a:r>
                      <a:r>
                        <a:rPr lang="en-US" sz="1200" dirty="0" smtClean="0"/>
                        <a:t> (</a:t>
                      </a:r>
                      <a:r>
                        <a:rPr lang="en-US" sz="1200" dirty="0" err="1" smtClean="0"/>
                        <a:t>ClefOS</a:t>
                      </a:r>
                      <a:r>
                        <a:rPr lang="en-US" sz="1200" dirty="0" smtClean="0"/>
                        <a:t>) Per Drawer Price</a:t>
                      </a:r>
                      <a:endParaRPr lang="en-US" sz="1200" dirty="0"/>
                    </a:p>
                  </a:txBody>
                  <a:tcPr marL="68580" marR="68580" marT="34290" marB="34290" anchor="ctr"/>
                </a:tc>
              </a:tr>
              <a:tr h="192405">
                <a:tc>
                  <a:txBody>
                    <a:bodyPr/>
                    <a:lstStyle/>
                    <a:p>
                      <a:pPr algn="l" fontAlgn="b"/>
                      <a:r>
                        <a:rPr lang="en-US" sz="1200" b="0" i="0" u="none" strike="noStrike" dirty="0" smtClean="0">
                          <a:solidFill>
                            <a:srgbClr val="000000"/>
                          </a:solidFill>
                          <a:effectLst/>
                          <a:latin typeface="Calibri" charset="0"/>
                        </a:rPr>
                        <a:t>zBC12</a:t>
                      </a:r>
                      <a:endParaRPr lang="en-US" sz="1200" b="0" i="0" u="none" strike="noStrike" dirty="0">
                        <a:solidFill>
                          <a:srgbClr val="000000"/>
                        </a:solidFill>
                        <a:effectLst/>
                        <a:latin typeface="Calibri" charset="0"/>
                      </a:endParaRPr>
                    </a:p>
                  </a:txBody>
                  <a:tcPr marL="9525" marR="9525" marT="9525" marB="0" anchor="ctr"/>
                </a:tc>
                <a:tc>
                  <a:txBody>
                    <a:bodyPr/>
                    <a:lstStyle/>
                    <a:p>
                      <a:pPr algn="ctr"/>
                      <a:r>
                        <a:rPr lang="en-US" sz="1200" b="0" i="0" u="none" strike="noStrike" dirty="0" smtClean="0">
                          <a:solidFill>
                            <a:srgbClr val="000000"/>
                          </a:solidFill>
                          <a:effectLst/>
                          <a:latin typeface="Calibri" charset="0"/>
                        </a:rPr>
                        <a:t>1 book</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1-13</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$18.5 K</a:t>
                      </a:r>
                      <a:endParaRPr lang="en-US" sz="1200" b="0" i="0" u="none" strike="noStrike" dirty="0">
                        <a:solidFill>
                          <a:srgbClr val="000000"/>
                        </a:solidFill>
                        <a:effectLst/>
                        <a:latin typeface="Calibri" charset="0"/>
                      </a:endParaRPr>
                    </a:p>
                  </a:txBody>
                  <a:tcPr marL="9525" marR="9525" marT="9525" marB="0" anchor="ctr"/>
                </a:tc>
              </a:tr>
              <a:tr h="192405">
                <a:tc rowSpan="4">
                  <a:txBody>
                    <a:bodyPr/>
                    <a:lstStyle/>
                    <a:p>
                      <a:pPr algn="l" fontAlgn="b"/>
                      <a:r>
                        <a:rPr lang="en-US" sz="1200" b="0" i="0" u="none" strike="noStrike" dirty="0" smtClean="0">
                          <a:solidFill>
                            <a:srgbClr val="000000"/>
                          </a:solidFill>
                          <a:effectLst/>
                          <a:latin typeface="Calibri" charset="0"/>
                        </a:rPr>
                        <a:t>zEC12</a:t>
                      </a:r>
                      <a:endParaRPr lang="en-US" sz="1200" b="0" i="0" u="none" strike="noStrike" dirty="0">
                        <a:solidFill>
                          <a:srgbClr val="000000"/>
                        </a:solidFill>
                        <a:effectLst/>
                        <a:latin typeface="Calibri" charset="0"/>
                      </a:endParaRPr>
                    </a:p>
                  </a:txBody>
                  <a:tcPr marL="9525" marR="9525" marT="9525" marB="0" anchor="ctr"/>
                </a:tc>
                <a:tc>
                  <a:txBody>
                    <a:bodyPr/>
                    <a:lstStyle/>
                    <a:p>
                      <a:pPr algn="ctr"/>
                      <a:r>
                        <a:rPr lang="en-US" sz="1200" b="0" i="0" u="none" strike="noStrike" dirty="0" smtClean="0">
                          <a:solidFill>
                            <a:srgbClr val="000000"/>
                          </a:solidFill>
                          <a:effectLst/>
                          <a:latin typeface="Calibri" charset="0"/>
                        </a:rPr>
                        <a:t>1 book</a:t>
                      </a: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1-20</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$18.5 K</a:t>
                      </a:r>
                    </a:p>
                  </a:txBody>
                  <a:tcPr marL="9525" marR="9525" marT="9525" marB="0" anchor="ctr"/>
                </a:tc>
              </a:tr>
              <a:tr h="192405">
                <a:tc vMerge="1">
                  <a:txBody>
                    <a:bodyPr/>
                    <a:lstStyle/>
                    <a:p>
                      <a:pPr algn="l" fontAlgn="b"/>
                      <a:endParaRPr lang="en-US" sz="1600" b="0" i="0" u="none" strike="noStrike" dirty="0">
                        <a:solidFill>
                          <a:srgbClr val="000000"/>
                        </a:solidFill>
                        <a:effectLst/>
                        <a:latin typeface="Calibri" charset="0"/>
                      </a:endParaRPr>
                    </a:p>
                  </a:txBody>
                  <a:tcPr marL="12700" marR="12700" marT="12700" marB="0" anchor="b"/>
                </a:tc>
                <a:tc>
                  <a:txBody>
                    <a:bodyPr/>
                    <a:lstStyle/>
                    <a:p>
                      <a:pPr algn="ctr"/>
                      <a:r>
                        <a:rPr lang="en-US" sz="1200" b="0" i="0" u="none" strike="noStrike" dirty="0" smtClean="0">
                          <a:solidFill>
                            <a:srgbClr val="000000"/>
                          </a:solidFill>
                          <a:effectLst/>
                          <a:latin typeface="Calibri" charset="0"/>
                        </a:rPr>
                        <a:t>2 book</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21-43</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$37.0 K</a:t>
                      </a:r>
                    </a:p>
                  </a:txBody>
                  <a:tcPr marL="9525" marR="9525" marT="9525" marB="0" anchor="ctr"/>
                </a:tc>
              </a:tr>
              <a:tr h="192405">
                <a:tc vMerge="1">
                  <a:txBody>
                    <a:bodyPr/>
                    <a:lstStyle/>
                    <a:p>
                      <a:pPr algn="l" fontAlgn="b"/>
                      <a:endParaRPr lang="en-US" sz="1600" b="0" i="0" u="none" strike="noStrike" dirty="0">
                        <a:solidFill>
                          <a:srgbClr val="000000"/>
                        </a:solidFill>
                        <a:effectLst/>
                        <a:latin typeface="Calibri" charset="0"/>
                      </a:endParaRPr>
                    </a:p>
                  </a:txBody>
                  <a:tcPr marL="12700" marR="12700" marT="12700" marB="0" anchor="b"/>
                </a:tc>
                <a:tc>
                  <a:txBody>
                    <a:bodyPr/>
                    <a:lstStyle/>
                    <a:p>
                      <a:pPr algn="ctr"/>
                      <a:r>
                        <a:rPr lang="en-US" sz="1200" b="0" i="0" u="none" strike="noStrike" dirty="0" smtClean="0">
                          <a:solidFill>
                            <a:srgbClr val="000000"/>
                          </a:solidFill>
                          <a:effectLst/>
                          <a:latin typeface="Calibri" charset="0"/>
                        </a:rPr>
                        <a:t>3 book</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44-66</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$55.5 K</a:t>
                      </a:r>
                    </a:p>
                  </a:txBody>
                  <a:tcPr marL="9525" marR="9525" marT="9525" marB="0" anchor="ctr"/>
                </a:tc>
              </a:tr>
              <a:tr h="192405">
                <a:tc vMerge="1">
                  <a:txBody>
                    <a:bodyPr/>
                    <a:lstStyle/>
                    <a:p>
                      <a:pPr algn="l" fontAlgn="b"/>
                      <a:endParaRPr lang="en-US" sz="1600" b="0" i="0" u="none" strike="noStrike" dirty="0">
                        <a:solidFill>
                          <a:srgbClr val="000000"/>
                        </a:solidFill>
                        <a:effectLst/>
                        <a:latin typeface="Calibri" charset="0"/>
                      </a:endParaRPr>
                    </a:p>
                  </a:txBody>
                  <a:tcPr marL="12700" marR="12700" marT="12700" marB="0" anchor="b"/>
                </a:tc>
                <a:tc>
                  <a:txBody>
                    <a:bodyPr/>
                    <a:lstStyle/>
                    <a:p>
                      <a:pPr algn="ctr"/>
                      <a:r>
                        <a:rPr lang="en-US" sz="1200" b="0" i="0" u="none" strike="noStrike" dirty="0" smtClean="0">
                          <a:solidFill>
                            <a:srgbClr val="000000"/>
                          </a:solidFill>
                          <a:effectLst/>
                          <a:latin typeface="Calibri" charset="0"/>
                        </a:rPr>
                        <a:t>4 book</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67-101</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$74.0 K</a:t>
                      </a:r>
                    </a:p>
                  </a:txBody>
                  <a:tcPr marL="9525" marR="9525" marT="9525" marB="0" anchor="ctr"/>
                </a:tc>
              </a:tr>
              <a:tr h="375285">
                <a:tc>
                  <a:txBody>
                    <a:bodyPr/>
                    <a:lstStyle/>
                    <a:p>
                      <a:pPr algn="l" fontAlgn="b"/>
                      <a:r>
                        <a:rPr lang="en-US" sz="1200" b="0" i="0" u="none" strike="noStrike" dirty="0" err="1" smtClean="0">
                          <a:solidFill>
                            <a:srgbClr val="000000"/>
                          </a:solidFill>
                          <a:effectLst/>
                          <a:latin typeface="Calibri" charset="0"/>
                        </a:rPr>
                        <a:t>Rockhopper</a:t>
                      </a:r>
                      <a:r>
                        <a:rPr lang="en-US" sz="1200" b="0" i="0" u="none" strike="noStrike" dirty="0" smtClean="0">
                          <a:solidFill>
                            <a:srgbClr val="000000"/>
                          </a:solidFill>
                          <a:effectLst/>
                          <a:latin typeface="Calibri" charset="0"/>
                        </a:rPr>
                        <a:t> or z13s</a:t>
                      </a:r>
                      <a:endParaRPr lang="en-US" sz="1200" b="0" i="0" u="none" strike="noStrike" dirty="0">
                        <a:solidFill>
                          <a:srgbClr val="000000"/>
                        </a:solidFill>
                        <a:effectLst/>
                        <a:latin typeface="Calibri" charset="0"/>
                      </a:endParaRPr>
                    </a:p>
                  </a:txBody>
                  <a:tcPr marL="9525" marR="9525" marT="9525" marB="0" anchor="b"/>
                </a:tc>
                <a:tc>
                  <a:txBody>
                    <a:bodyPr/>
                    <a:lstStyle/>
                    <a:p>
                      <a:pPr algn="ctr"/>
                      <a:r>
                        <a:rPr lang="en-US" sz="1200" dirty="0" smtClean="0">
                          <a:effectLst/>
                        </a:rPr>
                        <a:t>1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1-20</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$18.5 K</a:t>
                      </a:r>
                      <a:endParaRPr lang="en-US" sz="1200" b="0" i="0" u="none" strike="noStrike" dirty="0">
                        <a:solidFill>
                          <a:srgbClr val="000000"/>
                        </a:solidFill>
                        <a:effectLst/>
                        <a:latin typeface="Calibri" charset="0"/>
                      </a:endParaRPr>
                    </a:p>
                  </a:txBody>
                  <a:tcPr marL="9525" marR="9525" marT="9525" marB="0" anchor="ctr"/>
                </a:tc>
              </a:tr>
              <a:tr h="192405">
                <a:tc rowSpan="4">
                  <a:txBody>
                    <a:bodyPr/>
                    <a:lstStyle/>
                    <a:p>
                      <a:pPr algn="l" fontAlgn="b"/>
                      <a:r>
                        <a:rPr lang="en-US" sz="1200" b="0" i="0" u="none" strike="noStrike" dirty="0" smtClean="0">
                          <a:solidFill>
                            <a:srgbClr val="000000"/>
                          </a:solidFill>
                          <a:effectLst/>
                          <a:latin typeface="Calibri" charset="0"/>
                        </a:rPr>
                        <a:t>Emperor or z13</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1-30</a:t>
                      </a:r>
                      <a:endParaRPr lang="en-US" sz="1200" b="0" i="0" u="none" strike="noStrike" dirty="0">
                        <a:solidFill>
                          <a:srgbClr val="000000"/>
                        </a:solidFill>
                        <a:effectLst/>
                        <a:latin typeface="Calibri" charset="0"/>
                      </a:endParaRPr>
                    </a:p>
                  </a:txBody>
                  <a:tcPr marL="9525" marR="9525" marT="9525" marB="0" anchor="ctr"/>
                </a:tc>
                <a:tc>
                  <a:txBody>
                    <a:bodyPr/>
                    <a:lstStyle/>
                    <a:p>
                      <a:pPr algn="ctr"/>
                      <a:r>
                        <a:rPr lang="en-US" sz="1200" dirty="0" smtClean="0"/>
                        <a:t>$18.5 K</a:t>
                      </a:r>
                    </a:p>
                  </a:txBody>
                  <a:tcPr marL="9525" marR="9525" marT="9525" marB="0" anchor="ctr"/>
                </a:tc>
              </a:tr>
              <a:tr h="192405">
                <a:tc vMerge="1">
                  <a:txBody>
                    <a:bodyPr/>
                    <a:lstStyle/>
                    <a:p>
                      <a:pPr algn="l" fontAlgn="b"/>
                      <a:endParaRPr lang="en-US" sz="1200" b="0" i="0" u="none" strike="noStrike" dirty="0">
                        <a:solidFill>
                          <a:srgbClr val="000000"/>
                        </a:solidFill>
                        <a:effectLst/>
                        <a:latin typeface="Calibri" charset="0"/>
                      </a:endParaRPr>
                    </a:p>
                  </a:txBody>
                  <a:tcPr marL="12700" marR="12700" marT="12700" marB="0" anchor="b"/>
                </a:tc>
                <a:tc>
                  <a:txBody>
                    <a:bodyPr/>
                    <a:lstStyle/>
                    <a:p>
                      <a:pPr algn="ctr" fontAlgn="b"/>
                      <a:r>
                        <a:rPr lang="en-US" sz="1200" b="0" i="0" u="none" strike="noStrike" dirty="0" smtClean="0">
                          <a:solidFill>
                            <a:srgbClr val="000000"/>
                          </a:solidFill>
                          <a:effectLst/>
                          <a:latin typeface="Calibri" charset="0"/>
                        </a:rPr>
                        <a:t>2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31-63</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$37.0 K</a:t>
                      </a:r>
                    </a:p>
                  </a:txBody>
                  <a:tcPr marL="9525" marR="9525" marT="9525" marB="0" anchor="ctr"/>
                </a:tc>
              </a:tr>
              <a:tr h="192405">
                <a:tc vMerge="1">
                  <a:txBody>
                    <a:bodyPr/>
                    <a:lstStyle/>
                    <a:p>
                      <a:pPr algn="l" fontAlgn="b"/>
                      <a:endParaRPr lang="en-US" sz="1200" b="0" i="0" u="none" strike="noStrike" dirty="0">
                        <a:solidFill>
                          <a:srgbClr val="000000"/>
                        </a:solidFill>
                        <a:effectLst/>
                        <a:latin typeface="Calibri" charset="0"/>
                      </a:endParaRPr>
                    </a:p>
                  </a:txBody>
                  <a:tcPr marL="12700" marR="12700" marT="12700" marB="0" anchor="b"/>
                </a:tc>
                <a:tc>
                  <a:txBody>
                    <a:bodyPr/>
                    <a:lstStyle/>
                    <a:p>
                      <a:pPr algn="ctr" fontAlgn="b"/>
                      <a:r>
                        <a:rPr lang="en-US" sz="1200" b="0" i="0" u="none" strike="noStrike" dirty="0" smtClean="0">
                          <a:solidFill>
                            <a:srgbClr val="000000"/>
                          </a:solidFill>
                          <a:effectLst/>
                          <a:latin typeface="Calibri" charset="0"/>
                        </a:rPr>
                        <a:t>3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64-96</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$55.5 K</a:t>
                      </a:r>
                    </a:p>
                  </a:txBody>
                  <a:tcPr marL="9525" marR="9525" marT="9525" marB="0" anchor="ctr"/>
                </a:tc>
              </a:tr>
              <a:tr h="192405">
                <a:tc vMerge="1">
                  <a:txBody>
                    <a:bodyPr/>
                    <a:lstStyle/>
                    <a:p>
                      <a:pPr algn="l" fontAlgn="b"/>
                      <a:endParaRPr lang="en-US" sz="1200" b="0" i="0" u="none" strike="noStrike" dirty="0">
                        <a:solidFill>
                          <a:srgbClr val="000000"/>
                        </a:solidFill>
                        <a:effectLst/>
                        <a:latin typeface="Calibri" charset="0"/>
                      </a:endParaRPr>
                    </a:p>
                  </a:txBody>
                  <a:tcPr marL="12700" marR="12700" marT="12700" marB="0" anchor="b"/>
                </a:tc>
                <a:tc>
                  <a:txBody>
                    <a:bodyPr/>
                    <a:lstStyle/>
                    <a:p>
                      <a:pPr algn="ctr" fontAlgn="b"/>
                      <a:r>
                        <a:rPr lang="en-US" sz="1200" b="0" i="0" u="none" strike="noStrike" dirty="0" smtClean="0">
                          <a:solidFill>
                            <a:srgbClr val="000000"/>
                          </a:solidFill>
                          <a:effectLst/>
                          <a:latin typeface="Calibri" charset="0"/>
                        </a:rPr>
                        <a:t>4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97-141</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$74.0 K</a:t>
                      </a:r>
                    </a:p>
                  </a:txBody>
                  <a:tcPr marL="9525" marR="9525" marT="9525" marB="0" anchor="ctr"/>
                </a:tc>
              </a:tr>
            </a:tbl>
          </a:graphicData>
        </a:graphic>
      </p:graphicFrame>
      <p:pic>
        <p:nvPicPr>
          <p:cNvPr id="9" name="Picture 8"/>
          <p:cNvPicPr>
            <a:picLocks noChangeAspect="1"/>
          </p:cNvPicPr>
          <p:nvPr/>
        </p:nvPicPr>
        <p:blipFill>
          <a:blip r:embed="rId3"/>
          <a:stretch>
            <a:fillRect/>
          </a:stretch>
        </p:blipFill>
        <p:spPr>
          <a:xfrm>
            <a:off x="5716250" y="646006"/>
            <a:ext cx="778289" cy="550100"/>
          </a:xfrm>
          <a:prstGeom prst="rect">
            <a:avLst/>
          </a:prstGeom>
        </p:spPr>
      </p:pic>
      <p:pic>
        <p:nvPicPr>
          <p:cNvPr id="8" name="Picture 7"/>
          <p:cNvPicPr>
            <a:picLocks noChangeAspect="1"/>
          </p:cNvPicPr>
          <p:nvPr/>
        </p:nvPicPr>
        <p:blipFill>
          <a:blip r:embed="rId4"/>
          <a:stretch>
            <a:fillRect/>
          </a:stretch>
        </p:blipFill>
        <p:spPr>
          <a:xfrm>
            <a:off x="2419546" y="795296"/>
            <a:ext cx="939074" cy="329860"/>
          </a:xfrm>
          <a:prstGeom prst="rect">
            <a:avLst/>
          </a:prstGeom>
        </p:spPr>
      </p:pic>
      <p:graphicFrame>
        <p:nvGraphicFramePr>
          <p:cNvPr id="12" name="Table 11"/>
          <p:cNvGraphicFramePr>
            <a:graphicFrameLocks noGrp="1"/>
          </p:cNvGraphicFramePr>
          <p:nvPr>
            <p:extLst/>
          </p:nvPr>
        </p:nvGraphicFramePr>
        <p:xfrm>
          <a:off x="1223312" y="1198114"/>
          <a:ext cx="3292867" cy="2907030"/>
        </p:xfrm>
        <a:graphic>
          <a:graphicData uri="http://schemas.openxmlformats.org/drawingml/2006/table">
            <a:tbl>
              <a:tblPr firstRow="1" bandRow="1">
                <a:tableStyleId>{5C22544A-7EE6-4342-B048-85BDC9FD1C3A}</a:tableStyleId>
              </a:tblPr>
              <a:tblGrid>
                <a:gridCol w="892567"/>
                <a:gridCol w="634976"/>
                <a:gridCol w="697196"/>
                <a:gridCol w="1068128"/>
              </a:tblGrid>
              <a:tr h="800100">
                <a:tc>
                  <a:txBody>
                    <a:bodyPr/>
                    <a:lstStyle/>
                    <a:p>
                      <a:pPr algn="ctr"/>
                      <a:r>
                        <a:rPr lang="en-US" sz="1200" dirty="0" smtClean="0"/>
                        <a:t>Model</a:t>
                      </a:r>
                      <a:endParaRPr lang="en-US" sz="1200" dirty="0"/>
                    </a:p>
                  </a:txBody>
                  <a:tcPr marL="68580" marR="68580" marT="34290" marB="34290" anchor="ctr"/>
                </a:tc>
                <a:tc>
                  <a:txBody>
                    <a:bodyPr/>
                    <a:lstStyle/>
                    <a:p>
                      <a:pPr algn="ctr"/>
                      <a:r>
                        <a:rPr lang="en-US" sz="1100" dirty="0" smtClean="0"/>
                        <a:t>Drawer</a:t>
                      </a:r>
                      <a:endParaRPr lang="en-US" sz="1100" dirty="0"/>
                    </a:p>
                  </a:txBody>
                  <a:tcPr marL="68580" marR="68580" marT="34290" marB="34290" anchor="ctr"/>
                </a:tc>
                <a:tc>
                  <a:txBody>
                    <a:bodyPr/>
                    <a:lstStyle/>
                    <a:p>
                      <a:pPr algn="ctr"/>
                      <a:r>
                        <a:rPr lang="en-US" sz="1200" dirty="0" smtClean="0"/>
                        <a:t>IFLs </a:t>
                      </a:r>
                      <a:endParaRPr lang="en-US" sz="1200" dirty="0"/>
                    </a:p>
                  </a:txBody>
                  <a:tcPr marL="68580" marR="68580" marT="34290" marB="34290" anchor="ctr"/>
                </a:tc>
                <a:tc>
                  <a:txBody>
                    <a:bodyPr/>
                    <a:lstStyle/>
                    <a:p>
                      <a:pPr algn="ctr"/>
                      <a:r>
                        <a:rPr lang="en-US" sz="1200" dirty="0" smtClean="0"/>
                        <a:t>Ubuntu Per Drawer Price</a:t>
                      </a:r>
                    </a:p>
                    <a:p>
                      <a:pPr algn="ctr"/>
                      <a:endParaRPr lang="en-US" sz="1200" dirty="0"/>
                    </a:p>
                  </a:txBody>
                  <a:tcPr marL="68580" marR="68580" marT="34290" marB="34290" anchor="ctr"/>
                </a:tc>
              </a:tr>
              <a:tr h="192405">
                <a:tc>
                  <a:txBody>
                    <a:bodyPr/>
                    <a:lstStyle/>
                    <a:p>
                      <a:pPr algn="l" fontAlgn="b"/>
                      <a:r>
                        <a:rPr lang="en-US" sz="1200" b="0" i="0" u="none" strike="noStrike" dirty="0" smtClean="0">
                          <a:solidFill>
                            <a:srgbClr val="000000"/>
                          </a:solidFill>
                          <a:effectLst/>
                          <a:latin typeface="Calibri" charset="0"/>
                        </a:rPr>
                        <a:t>zBC12</a:t>
                      </a:r>
                      <a:endParaRPr lang="en-US" sz="1200" b="0" i="0" u="none" strike="noStrike" dirty="0">
                        <a:solidFill>
                          <a:srgbClr val="000000"/>
                        </a:solidFill>
                        <a:effectLst/>
                        <a:latin typeface="Calibri" charset="0"/>
                      </a:endParaRPr>
                    </a:p>
                  </a:txBody>
                  <a:tcPr marL="9525" marR="9525" marT="9525" marB="0" anchor="ctr"/>
                </a:tc>
                <a:tc>
                  <a:txBody>
                    <a:bodyPr/>
                    <a:lstStyle/>
                    <a:p>
                      <a:pPr algn="ctr"/>
                      <a:r>
                        <a:rPr lang="en-US" sz="1200" b="0" i="0" u="none" strike="noStrike" dirty="0" smtClean="0">
                          <a:solidFill>
                            <a:srgbClr val="000000"/>
                          </a:solidFill>
                          <a:effectLst/>
                          <a:latin typeface="Calibri" charset="0"/>
                        </a:rPr>
                        <a:t>1 book</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13</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$19.5 K</a:t>
                      </a:r>
                      <a:endParaRPr lang="en-US" sz="1200" b="0" i="0" u="none" strike="noStrike" dirty="0">
                        <a:solidFill>
                          <a:srgbClr val="000000"/>
                        </a:solidFill>
                        <a:effectLst/>
                        <a:latin typeface="Calibri" charset="0"/>
                      </a:endParaRPr>
                    </a:p>
                  </a:txBody>
                  <a:tcPr marL="9525" marR="9525" marT="9525" marB="0" anchor="ctr"/>
                </a:tc>
              </a:tr>
              <a:tr h="192405">
                <a:tc rowSpan="4">
                  <a:txBody>
                    <a:bodyPr/>
                    <a:lstStyle/>
                    <a:p>
                      <a:pPr algn="l" fontAlgn="b"/>
                      <a:r>
                        <a:rPr lang="en-US" sz="1200" b="0" i="0" u="none" strike="noStrike" dirty="0" smtClean="0">
                          <a:solidFill>
                            <a:srgbClr val="000000"/>
                          </a:solidFill>
                          <a:effectLst/>
                          <a:latin typeface="Calibri" charset="0"/>
                        </a:rPr>
                        <a:t>zEC12</a:t>
                      </a:r>
                      <a:endParaRPr lang="en-US" sz="1200" b="0" i="0" u="none" strike="noStrike" dirty="0">
                        <a:solidFill>
                          <a:srgbClr val="000000"/>
                        </a:solidFill>
                        <a:effectLst/>
                        <a:latin typeface="Calibri" charset="0"/>
                      </a:endParaRPr>
                    </a:p>
                  </a:txBody>
                  <a:tcPr marL="9525" marR="9525" marT="9525" marB="0" anchor="ctr"/>
                </a:tc>
                <a:tc>
                  <a:txBody>
                    <a:bodyPr/>
                    <a:lstStyle/>
                    <a:p>
                      <a:pPr algn="ctr"/>
                      <a:r>
                        <a:rPr lang="en-US" sz="1200" b="0" i="0" u="none" strike="noStrike" dirty="0" smtClean="0">
                          <a:solidFill>
                            <a:srgbClr val="000000"/>
                          </a:solidFill>
                          <a:effectLst/>
                          <a:latin typeface="Calibri" charset="0"/>
                        </a:rPr>
                        <a:t>1 book</a:t>
                      </a: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20</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$19.5 K</a:t>
                      </a:r>
                    </a:p>
                  </a:txBody>
                  <a:tcPr marL="9525" marR="9525" marT="9525" marB="0" anchor="ctr"/>
                </a:tc>
              </a:tr>
              <a:tr h="192405">
                <a:tc vMerge="1">
                  <a:txBody>
                    <a:bodyPr/>
                    <a:lstStyle/>
                    <a:p>
                      <a:pPr algn="l" fontAlgn="b"/>
                      <a:endParaRPr lang="en-US" sz="1600" b="0" i="0" u="none" strike="noStrike" dirty="0">
                        <a:solidFill>
                          <a:srgbClr val="000000"/>
                        </a:solidFill>
                        <a:effectLst/>
                        <a:latin typeface="Calibri" charset="0"/>
                      </a:endParaRPr>
                    </a:p>
                  </a:txBody>
                  <a:tcPr marL="12700" marR="12700" marT="12700" marB="0" anchor="b"/>
                </a:tc>
                <a:tc>
                  <a:txBody>
                    <a:bodyPr/>
                    <a:lstStyle/>
                    <a:p>
                      <a:pPr algn="ctr"/>
                      <a:r>
                        <a:rPr lang="en-US" sz="1200" b="0" i="0" u="none" strike="noStrike" dirty="0" smtClean="0">
                          <a:solidFill>
                            <a:srgbClr val="000000"/>
                          </a:solidFill>
                          <a:effectLst/>
                          <a:latin typeface="Calibri" charset="0"/>
                        </a:rPr>
                        <a:t>2 book</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43</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$39.0 K</a:t>
                      </a:r>
                    </a:p>
                  </a:txBody>
                  <a:tcPr marL="9525" marR="9525" marT="9525" marB="0" anchor="ctr"/>
                </a:tc>
              </a:tr>
              <a:tr h="192405">
                <a:tc vMerge="1">
                  <a:txBody>
                    <a:bodyPr/>
                    <a:lstStyle/>
                    <a:p>
                      <a:pPr algn="l" fontAlgn="b"/>
                      <a:endParaRPr lang="en-US" sz="1600" b="0" i="0" u="none" strike="noStrike" dirty="0">
                        <a:solidFill>
                          <a:srgbClr val="000000"/>
                        </a:solidFill>
                        <a:effectLst/>
                        <a:latin typeface="Calibri" charset="0"/>
                      </a:endParaRPr>
                    </a:p>
                  </a:txBody>
                  <a:tcPr marL="12700" marR="12700" marT="12700" marB="0" anchor="b"/>
                </a:tc>
                <a:tc>
                  <a:txBody>
                    <a:bodyPr/>
                    <a:lstStyle/>
                    <a:p>
                      <a:pPr algn="ctr"/>
                      <a:r>
                        <a:rPr lang="en-US" sz="1200" b="0" i="0" u="none" strike="noStrike" dirty="0" smtClean="0">
                          <a:solidFill>
                            <a:srgbClr val="000000"/>
                          </a:solidFill>
                          <a:effectLst/>
                          <a:latin typeface="Calibri" charset="0"/>
                        </a:rPr>
                        <a:t>3 book</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66</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$58.5 K</a:t>
                      </a:r>
                    </a:p>
                  </a:txBody>
                  <a:tcPr marL="9525" marR="9525" marT="9525" marB="0" anchor="ctr"/>
                </a:tc>
              </a:tr>
              <a:tr h="192405">
                <a:tc vMerge="1">
                  <a:txBody>
                    <a:bodyPr/>
                    <a:lstStyle/>
                    <a:p>
                      <a:pPr algn="l" fontAlgn="b"/>
                      <a:endParaRPr lang="en-US" sz="1600" b="0" i="0" u="none" strike="noStrike" dirty="0">
                        <a:solidFill>
                          <a:srgbClr val="000000"/>
                        </a:solidFill>
                        <a:effectLst/>
                        <a:latin typeface="Calibri" charset="0"/>
                      </a:endParaRPr>
                    </a:p>
                  </a:txBody>
                  <a:tcPr marL="12700" marR="12700" marT="12700" marB="0" anchor="b"/>
                </a:tc>
                <a:tc>
                  <a:txBody>
                    <a:bodyPr/>
                    <a:lstStyle/>
                    <a:p>
                      <a:pPr algn="ctr"/>
                      <a:r>
                        <a:rPr lang="en-US" sz="1200" b="0" i="0" u="none" strike="noStrike" dirty="0" smtClean="0">
                          <a:solidFill>
                            <a:srgbClr val="000000"/>
                          </a:solidFill>
                          <a:effectLst/>
                          <a:latin typeface="Calibri" charset="0"/>
                        </a:rPr>
                        <a:t>4 book</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101</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$78.0 K</a:t>
                      </a:r>
                    </a:p>
                  </a:txBody>
                  <a:tcPr marL="9525" marR="9525" marT="9525" marB="0" anchor="ctr"/>
                </a:tc>
              </a:tr>
              <a:tr h="375285">
                <a:tc>
                  <a:txBody>
                    <a:bodyPr/>
                    <a:lstStyle/>
                    <a:p>
                      <a:pPr algn="l" fontAlgn="b"/>
                      <a:r>
                        <a:rPr lang="en-US" sz="1200" b="0" i="0" u="none" strike="noStrike" dirty="0" err="1" smtClean="0">
                          <a:solidFill>
                            <a:srgbClr val="000000"/>
                          </a:solidFill>
                          <a:effectLst/>
                          <a:latin typeface="Calibri" charset="0"/>
                        </a:rPr>
                        <a:t>Rockhopper</a:t>
                      </a:r>
                      <a:r>
                        <a:rPr lang="en-US" sz="1200" b="0" i="0" u="none" strike="noStrike" dirty="0" smtClean="0">
                          <a:solidFill>
                            <a:srgbClr val="000000"/>
                          </a:solidFill>
                          <a:effectLst/>
                          <a:latin typeface="Calibri" charset="0"/>
                        </a:rPr>
                        <a:t> or z13s</a:t>
                      </a:r>
                      <a:endParaRPr lang="en-US" sz="1200" b="0" i="0" u="none" strike="noStrike" dirty="0">
                        <a:solidFill>
                          <a:srgbClr val="000000"/>
                        </a:solidFill>
                        <a:effectLst/>
                        <a:latin typeface="Calibri" charset="0"/>
                      </a:endParaRPr>
                    </a:p>
                  </a:txBody>
                  <a:tcPr marL="9525" marR="9525" marT="9525" marB="0" anchor="b"/>
                </a:tc>
                <a:tc>
                  <a:txBody>
                    <a:bodyPr/>
                    <a:lstStyle/>
                    <a:p>
                      <a:pPr algn="ctr"/>
                      <a:r>
                        <a:rPr lang="en-US" sz="1200" dirty="0" smtClean="0">
                          <a:effectLst/>
                        </a:rPr>
                        <a:t>1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20</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$19.5 K</a:t>
                      </a:r>
                      <a:endParaRPr lang="en-US" sz="1200" b="0" i="0" u="none" strike="noStrike" dirty="0">
                        <a:solidFill>
                          <a:srgbClr val="000000"/>
                        </a:solidFill>
                        <a:effectLst/>
                        <a:latin typeface="Calibri" charset="0"/>
                      </a:endParaRPr>
                    </a:p>
                  </a:txBody>
                  <a:tcPr marL="9525" marR="9525" marT="9525" marB="0" anchor="ctr"/>
                </a:tc>
              </a:tr>
              <a:tr h="192405">
                <a:tc rowSpan="4">
                  <a:txBody>
                    <a:bodyPr/>
                    <a:lstStyle/>
                    <a:p>
                      <a:pPr algn="l" fontAlgn="b"/>
                      <a:r>
                        <a:rPr lang="en-US" sz="1200" b="0" i="0" u="none" strike="noStrike" dirty="0" smtClean="0">
                          <a:solidFill>
                            <a:srgbClr val="000000"/>
                          </a:solidFill>
                          <a:effectLst/>
                          <a:latin typeface="Calibri" charset="0"/>
                        </a:rPr>
                        <a:t>Emperor or z13</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1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30</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$19.5 K</a:t>
                      </a:r>
                    </a:p>
                  </a:txBody>
                  <a:tcPr marL="9525" marR="9525" marT="9525" marB="0" anchor="ctr"/>
                </a:tc>
              </a:tr>
              <a:tr h="192405">
                <a:tc vMerge="1">
                  <a:txBody>
                    <a:bodyPr/>
                    <a:lstStyle/>
                    <a:p>
                      <a:pPr algn="l" fontAlgn="b"/>
                      <a:endParaRPr lang="en-US" sz="1200" b="0" i="0" u="none" strike="noStrike" dirty="0">
                        <a:solidFill>
                          <a:srgbClr val="000000"/>
                        </a:solidFill>
                        <a:effectLst/>
                        <a:latin typeface="Calibri" charset="0"/>
                      </a:endParaRPr>
                    </a:p>
                  </a:txBody>
                  <a:tcPr marL="12700" marR="12700" marT="12700" marB="0" anchor="b"/>
                </a:tc>
                <a:tc>
                  <a:txBody>
                    <a:bodyPr/>
                    <a:lstStyle/>
                    <a:p>
                      <a:pPr algn="ctr" fontAlgn="b"/>
                      <a:r>
                        <a:rPr lang="en-US" sz="1200" b="0" i="0" u="none" strike="noStrike" dirty="0" smtClean="0">
                          <a:solidFill>
                            <a:srgbClr val="000000"/>
                          </a:solidFill>
                          <a:effectLst/>
                          <a:latin typeface="Calibri" charset="0"/>
                        </a:rPr>
                        <a:t>2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63</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$39.0 K</a:t>
                      </a:r>
                    </a:p>
                  </a:txBody>
                  <a:tcPr marL="9525" marR="9525" marT="9525" marB="0" anchor="ctr"/>
                </a:tc>
              </a:tr>
              <a:tr h="192405">
                <a:tc vMerge="1">
                  <a:txBody>
                    <a:bodyPr/>
                    <a:lstStyle/>
                    <a:p>
                      <a:pPr algn="l" fontAlgn="b"/>
                      <a:endParaRPr lang="en-US" sz="1200" b="0" i="0" u="none" strike="noStrike" dirty="0">
                        <a:solidFill>
                          <a:srgbClr val="000000"/>
                        </a:solidFill>
                        <a:effectLst/>
                        <a:latin typeface="Calibri" charset="0"/>
                      </a:endParaRPr>
                    </a:p>
                  </a:txBody>
                  <a:tcPr marL="12700" marR="12700" marT="12700" marB="0" anchor="b"/>
                </a:tc>
                <a:tc>
                  <a:txBody>
                    <a:bodyPr/>
                    <a:lstStyle/>
                    <a:p>
                      <a:pPr algn="ctr" fontAlgn="b"/>
                      <a:r>
                        <a:rPr lang="en-US" sz="1200" b="0" i="0" u="none" strike="noStrike" dirty="0" smtClean="0">
                          <a:solidFill>
                            <a:srgbClr val="000000"/>
                          </a:solidFill>
                          <a:effectLst/>
                          <a:latin typeface="Calibri" charset="0"/>
                        </a:rPr>
                        <a:t>3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96</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$58.5 K</a:t>
                      </a:r>
                    </a:p>
                  </a:txBody>
                  <a:tcPr marL="9525" marR="9525" marT="9525" marB="0" anchor="ctr"/>
                </a:tc>
              </a:tr>
              <a:tr h="192405">
                <a:tc vMerge="1">
                  <a:txBody>
                    <a:bodyPr/>
                    <a:lstStyle/>
                    <a:p>
                      <a:pPr algn="l" fontAlgn="b"/>
                      <a:endParaRPr lang="en-US" sz="1200" b="0" i="0" u="none" strike="noStrike" dirty="0">
                        <a:solidFill>
                          <a:srgbClr val="000000"/>
                        </a:solidFill>
                        <a:effectLst/>
                        <a:latin typeface="Calibri" charset="0"/>
                      </a:endParaRPr>
                    </a:p>
                  </a:txBody>
                  <a:tcPr marL="12700" marR="12700" marT="12700" marB="0" anchor="b"/>
                </a:tc>
                <a:tc>
                  <a:txBody>
                    <a:bodyPr/>
                    <a:lstStyle/>
                    <a:p>
                      <a:pPr algn="ctr" fontAlgn="b"/>
                      <a:r>
                        <a:rPr lang="en-US" sz="1200" b="0" i="0" u="none" strike="noStrike" dirty="0" smtClean="0">
                          <a:solidFill>
                            <a:srgbClr val="000000"/>
                          </a:solidFill>
                          <a:effectLst/>
                          <a:latin typeface="Calibri" charset="0"/>
                        </a:rPr>
                        <a:t>4 drawer</a:t>
                      </a:r>
                      <a:endParaRPr lang="en-US" sz="1200" b="0" i="0" u="none" strike="noStrike" dirty="0">
                        <a:solidFill>
                          <a:srgbClr val="000000"/>
                        </a:solidFill>
                        <a:effectLst/>
                        <a:latin typeface="Calibri" charset="0"/>
                      </a:endParaRPr>
                    </a:p>
                  </a:txBody>
                  <a:tcPr marL="9525" marR="9525" marT="9525" marB="0" anchor="ctr"/>
                </a:tc>
                <a:tc>
                  <a:txBody>
                    <a:bodyPr/>
                    <a:lstStyle/>
                    <a:p>
                      <a:pPr algn="ctr" fontAlgn="b"/>
                      <a:r>
                        <a:rPr lang="en-US" sz="1200" b="0" i="0" u="none" strike="noStrike" dirty="0" smtClean="0">
                          <a:solidFill>
                            <a:srgbClr val="000000"/>
                          </a:solidFill>
                          <a:effectLst/>
                          <a:latin typeface="Calibri" charset="0"/>
                        </a:rPr>
                        <a:t>Up to 141</a:t>
                      </a:r>
                      <a:endParaRPr lang="en-US" sz="1200" b="0" i="0" u="none" strike="noStrike" dirty="0">
                        <a:solidFill>
                          <a:srgbClr val="000000"/>
                        </a:solidFill>
                        <a:effectLst/>
                        <a:latin typeface="Calibri" charset="0"/>
                      </a:endParaRPr>
                    </a:p>
                  </a:txBody>
                  <a:tcPr marL="9525" marR="9525" marT="9525" marB="0" anchor="ct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r>
                        <a:rPr lang="en-US" sz="1200" b="0" i="0" u="none" strike="noStrike" dirty="0" smtClean="0">
                          <a:solidFill>
                            <a:srgbClr val="000000"/>
                          </a:solidFill>
                          <a:effectLst/>
                          <a:latin typeface="Calibri" charset="0"/>
                        </a:rPr>
                        <a:t>$78.0 K</a:t>
                      </a:r>
                    </a:p>
                  </a:txBody>
                  <a:tcPr marL="9525" marR="9525" marT="9525" marB="0" anchor="ctr"/>
                </a:tc>
              </a:tr>
            </a:tbl>
          </a:graphicData>
        </a:graphic>
      </p:graphicFrame>
      <p:sp>
        <p:nvSpPr>
          <p:cNvPr id="11" name="TextBox 10"/>
          <p:cNvSpPr txBox="1"/>
          <p:nvPr/>
        </p:nvSpPr>
        <p:spPr>
          <a:xfrm>
            <a:off x="6438418" y="474747"/>
            <a:ext cx="1612739" cy="600164"/>
          </a:xfrm>
          <a:prstGeom prst="rect">
            <a:avLst/>
          </a:prstGeom>
          <a:noFill/>
        </p:spPr>
        <p:txBody>
          <a:bodyPr wrap="square" rtlCol="0">
            <a:spAutoFit/>
          </a:bodyPr>
          <a:lstStyle/>
          <a:p>
            <a:pPr marL="85725" indent="-85725">
              <a:buFont typeface="Arial" charset="0"/>
              <a:buChar char="•"/>
            </a:pPr>
            <a:r>
              <a:rPr lang="en-US" sz="825" dirty="0">
                <a:solidFill>
                  <a:prstClr val="black"/>
                </a:solidFill>
              </a:rPr>
              <a:t>All support 24x7 annual price list</a:t>
            </a:r>
          </a:p>
          <a:p>
            <a:pPr marL="85725" indent="-85725">
              <a:buFont typeface="Arial" charset="0"/>
              <a:buChar char="•"/>
            </a:pPr>
            <a:r>
              <a:rPr lang="en-US" sz="825" dirty="0">
                <a:solidFill>
                  <a:prstClr val="black"/>
                </a:solidFill>
              </a:rPr>
              <a:t>Both allow drawer crossings to count towards IFLs</a:t>
            </a:r>
          </a:p>
        </p:txBody>
      </p:sp>
      <p:sp>
        <p:nvSpPr>
          <p:cNvPr id="14" name="TextBox 13"/>
          <p:cNvSpPr txBox="1"/>
          <p:nvPr/>
        </p:nvSpPr>
        <p:spPr>
          <a:xfrm>
            <a:off x="4594123" y="4100243"/>
            <a:ext cx="3058851" cy="207749"/>
          </a:xfrm>
          <a:prstGeom prst="rect">
            <a:avLst/>
          </a:prstGeom>
          <a:noFill/>
        </p:spPr>
        <p:txBody>
          <a:bodyPr wrap="none" rtlCol="0">
            <a:spAutoFit/>
          </a:bodyPr>
          <a:lstStyle/>
          <a:p>
            <a:r>
              <a:rPr lang="en-US" sz="750" dirty="0">
                <a:solidFill>
                  <a:prstClr val="black"/>
                </a:solidFill>
              </a:rPr>
              <a:t>http://</a:t>
            </a:r>
            <a:r>
              <a:rPr lang="en-US" sz="750" dirty="0" err="1">
                <a:solidFill>
                  <a:prstClr val="black"/>
                </a:solidFill>
              </a:rPr>
              <a:t>www.sinenomine.net</a:t>
            </a:r>
            <a:r>
              <a:rPr lang="en-US" sz="750" dirty="0">
                <a:solidFill>
                  <a:prstClr val="black"/>
                </a:solidFill>
              </a:rPr>
              <a:t>/products/mainframe-</a:t>
            </a:r>
            <a:r>
              <a:rPr lang="en-US" sz="750" dirty="0" err="1">
                <a:solidFill>
                  <a:prstClr val="black"/>
                </a:solidFill>
              </a:rPr>
              <a:t>linux</a:t>
            </a:r>
            <a:r>
              <a:rPr lang="en-US" sz="750" dirty="0">
                <a:solidFill>
                  <a:prstClr val="black"/>
                </a:solidFill>
              </a:rPr>
              <a:t>/</a:t>
            </a:r>
            <a:r>
              <a:rPr lang="en-US" sz="750" dirty="0" err="1">
                <a:solidFill>
                  <a:prstClr val="black"/>
                </a:solidFill>
              </a:rPr>
              <a:t>ClefOS</a:t>
            </a:r>
            <a:r>
              <a:rPr lang="en-US" sz="750" dirty="0">
                <a:solidFill>
                  <a:prstClr val="black"/>
                </a:solidFill>
              </a:rPr>
              <a:t>-pricing</a:t>
            </a:r>
          </a:p>
        </p:txBody>
      </p:sp>
      <p:sp>
        <p:nvSpPr>
          <p:cNvPr id="16" name="TextBox 15"/>
          <p:cNvSpPr txBox="1"/>
          <p:nvPr/>
        </p:nvSpPr>
        <p:spPr>
          <a:xfrm>
            <a:off x="1195385" y="4085233"/>
            <a:ext cx="3320794" cy="323165"/>
          </a:xfrm>
          <a:prstGeom prst="rect">
            <a:avLst/>
          </a:prstGeom>
          <a:noFill/>
        </p:spPr>
        <p:txBody>
          <a:bodyPr wrap="square" rtlCol="0">
            <a:spAutoFit/>
          </a:bodyPr>
          <a:lstStyle/>
          <a:p>
            <a:r>
              <a:rPr lang="en-US" sz="750" dirty="0">
                <a:solidFill>
                  <a:prstClr val="black"/>
                </a:solidFill>
              </a:rPr>
              <a:t>https://</a:t>
            </a:r>
            <a:r>
              <a:rPr lang="en-US" sz="750" dirty="0" err="1">
                <a:solidFill>
                  <a:prstClr val="black"/>
                </a:solidFill>
              </a:rPr>
              <a:t>insights.ubuntu.com</a:t>
            </a:r>
            <a:r>
              <a:rPr lang="en-US" sz="750" dirty="0">
                <a:solidFill>
                  <a:prstClr val="black"/>
                </a:solidFill>
              </a:rPr>
              <a:t>/2016/04/22/ubuntu-16-04-lts-for-ibm-linuxone-and-ibm-z-systems-is-now-available/</a:t>
            </a:r>
          </a:p>
        </p:txBody>
      </p:sp>
      <p:sp>
        <p:nvSpPr>
          <p:cNvPr id="13" name="Rectangle 12"/>
          <p:cNvSpPr/>
          <p:nvPr/>
        </p:nvSpPr>
        <p:spPr>
          <a:xfrm>
            <a:off x="3449374" y="2777925"/>
            <a:ext cx="1072711" cy="572947"/>
          </a:xfrm>
          <a:prstGeom prst="rect">
            <a:avLst/>
          </a:prstGeom>
          <a:noFill/>
          <a:ln w="28575">
            <a:solidFill>
              <a:srgbClr val="00A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15" name="Rectangle 14"/>
          <p:cNvSpPr/>
          <p:nvPr/>
        </p:nvSpPr>
        <p:spPr>
          <a:xfrm>
            <a:off x="6819983" y="2777923"/>
            <a:ext cx="981353" cy="572948"/>
          </a:xfrm>
          <a:prstGeom prst="rect">
            <a:avLst/>
          </a:prstGeom>
          <a:noFill/>
          <a:ln w="28575">
            <a:solidFill>
              <a:srgbClr val="00A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3" name="TextBox 2"/>
          <p:cNvSpPr txBox="1"/>
          <p:nvPr/>
        </p:nvSpPr>
        <p:spPr>
          <a:xfrm>
            <a:off x="1686665" y="4463046"/>
            <a:ext cx="6744848" cy="646331"/>
          </a:xfrm>
          <a:prstGeom prst="rect">
            <a:avLst/>
          </a:prstGeom>
          <a:noFill/>
        </p:spPr>
        <p:txBody>
          <a:bodyPr wrap="square" rtlCol="0">
            <a:spAutoFit/>
          </a:bodyPr>
          <a:lstStyle/>
          <a:p>
            <a:r>
              <a:rPr lang="en-US" sz="900" b="1" dirty="0" err="1">
                <a:solidFill>
                  <a:prstClr val="black"/>
                </a:solidFill>
              </a:rPr>
              <a:t>CentOS</a:t>
            </a:r>
            <a:r>
              <a:rPr lang="en-US" sz="900" dirty="0">
                <a:solidFill>
                  <a:prstClr val="black"/>
                </a:solidFill>
              </a:rPr>
              <a:t> </a:t>
            </a:r>
            <a:r>
              <a:rPr lang="en-US" sz="900" i="1" dirty="0">
                <a:solidFill>
                  <a:prstClr val="black"/>
                </a:solidFill>
                <a:hlinkClick r:id="rId5"/>
              </a:rPr>
              <a:t>Community Enterprise Operating System</a:t>
            </a:r>
            <a:r>
              <a:rPr lang="en-US" sz="900" dirty="0">
                <a:solidFill>
                  <a:prstClr val="black"/>
                </a:solidFill>
                <a:hlinkClick r:id="rId5"/>
              </a:rPr>
              <a:t>) is a </a:t>
            </a:r>
            <a:r>
              <a:rPr lang="en-US" sz="900" dirty="0">
                <a:solidFill>
                  <a:prstClr val="black"/>
                </a:solidFill>
                <a:hlinkClick r:id="rId6"/>
              </a:rPr>
              <a:t>Linux distribution that attempts to provide a free, </a:t>
            </a:r>
            <a:r>
              <a:rPr lang="en-US" sz="900" dirty="0">
                <a:solidFill>
                  <a:prstClr val="black"/>
                </a:solidFill>
                <a:hlinkClick r:id="rId7"/>
              </a:rPr>
              <a:t>enterprise-class, community-supported computing platform which aims to be functionally compatible with its </a:t>
            </a:r>
            <a:r>
              <a:rPr lang="en-US" sz="900" dirty="0">
                <a:solidFill>
                  <a:prstClr val="black"/>
                </a:solidFill>
                <a:hlinkClick r:id="rId8"/>
              </a:rPr>
              <a:t>upstream source, </a:t>
            </a:r>
            <a:r>
              <a:rPr lang="en-US" sz="900" dirty="0">
                <a:solidFill>
                  <a:prstClr val="black"/>
                </a:solidFill>
                <a:hlinkClick r:id="rId9"/>
              </a:rPr>
              <a:t>Red Hat Enterprise Linux (RHEL).</a:t>
            </a:r>
            <a:r>
              <a:rPr lang="en-US" sz="900" baseline="30000" dirty="0">
                <a:solidFill>
                  <a:prstClr val="black"/>
                </a:solidFill>
                <a:hlinkClick r:id="rId9"/>
              </a:rPr>
              <a:t> </a:t>
            </a:r>
            <a:r>
              <a:rPr lang="en-US" sz="900" dirty="0">
                <a:solidFill>
                  <a:prstClr val="black"/>
                </a:solidFill>
                <a:hlinkClick r:id="rId9"/>
              </a:rPr>
              <a:t> In January 2014, CentOS announced the official joining with </a:t>
            </a:r>
            <a:r>
              <a:rPr lang="en-US" sz="900" dirty="0">
                <a:solidFill>
                  <a:prstClr val="black"/>
                </a:solidFill>
                <a:hlinkClick r:id="rId10"/>
              </a:rPr>
              <a:t>Red Hat while staying independent from RHEL, under a new CentOS governing board</a:t>
            </a:r>
            <a:endParaRPr lang="en-US" sz="900" dirty="0">
              <a:solidFill>
                <a:prstClr val="black"/>
              </a:solidFill>
            </a:endParaRPr>
          </a:p>
        </p:txBody>
      </p:sp>
    </p:spTree>
    <p:extLst>
      <p:ext uri="{BB962C8B-B14F-4D97-AF65-F5344CB8AC3E}">
        <p14:creationId xmlns:p14="http://schemas.microsoft.com/office/powerpoint/2010/main" val="5650052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a:xfrm>
            <a:off x="1422400" y="1405464"/>
            <a:ext cx="6163733" cy="572423"/>
          </a:xfrm>
        </p:spPr>
        <p:txBody>
          <a:bodyPr>
            <a:noAutofit/>
          </a:bodyPr>
          <a:lstStyle/>
          <a:p>
            <a:pPr marL="2787254" indent="-2787254"/>
            <a:r>
              <a:rPr lang="en-US" altLang="en-US" sz="4000" dirty="0" smtClean="0">
                <a:ea typeface="SimSun" panose="02010600030101010101" pitchFamily="2" charset="-122"/>
              </a:rPr>
              <a:t>Core Technology…</a:t>
            </a:r>
            <a:endParaRPr lang="en-US" altLang="en-US" sz="4000" dirty="0">
              <a:ea typeface="SimSun" panose="02010600030101010101" pitchFamily="2" charset="-122"/>
            </a:endParaRPr>
          </a:p>
        </p:txBody>
      </p:sp>
      <p:sp>
        <p:nvSpPr>
          <p:cNvPr id="2" name="Subtitle 1"/>
          <p:cNvSpPr>
            <a:spLocks noGrp="1"/>
          </p:cNvSpPr>
          <p:nvPr>
            <p:ph type="subTitle" idx="1"/>
          </p:nvPr>
        </p:nvSpPr>
        <p:spPr>
          <a:xfrm>
            <a:off x="1422404" y="2332140"/>
            <a:ext cx="6163732" cy="1647682"/>
          </a:xfrm>
        </p:spPr>
        <p:txBody>
          <a:bodyPr>
            <a:normAutofit fontScale="92500" lnSpcReduction="10000"/>
          </a:bodyPr>
          <a:lstStyle/>
          <a:p>
            <a:r>
              <a:rPr lang="en-US" dirty="0" smtClean="0"/>
              <a:t>Chips</a:t>
            </a:r>
          </a:p>
          <a:p>
            <a:r>
              <a:rPr lang="en-US" dirty="0" smtClean="0"/>
              <a:t>Cores</a:t>
            </a:r>
            <a:endParaRPr lang="en-US" dirty="0"/>
          </a:p>
          <a:p>
            <a:r>
              <a:rPr lang="en-US" dirty="0" smtClean="0"/>
              <a:t>Networks</a:t>
            </a:r>
          </a:p>
          <a:p>
            <a:r>
              <a:rPr lang="en-US" dirty="0" smtClean="0"/>
              <a:t>Storage</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35587" y="129484"/>
            <a:ext cx="1208652" cy="1564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273698458"/>
      </p:ext>
    </p:extLst>
  </p:cSld>
  <p:clrMapOvr>
    <a:masterClrMapping/>
  </p:clrMapOvr>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0" name="Group 299"/>
          <p:cNvGrpSpPr/>
          <p:nvPr/>
        </p:nvGrpSpPr>
        <p:grpSpPr>
          <a:xfrm>
            <a:off x="543942" y="3308923"/>
            <a:ext cx="1795259" cy="1339044"/>
            <a:chOff x="-832740" y="4789398"/>
            <a:chExt cx="3879091" cy="2379903"/>
          </a:xfrm>
        </p:grpSpPr>
        <p:sp>
          <p:nvSpPr>
            <p:cNvPr id="12" name="Rounded Rectangle 11"/>
            <p:cNvSpPr/>
            <p:nvPr/>
          </p:nvSpPr>
          <p:spPr>
            <a:xfrm>
              <a:off x="227202" y="4789398"/>
              <a:ext cx="1013650" cy="1317863"/>
            </a:xfrm>
            <a:prstGeom prst="roundRect">
              <a:avLst/>
            </a:prstGeom>
            <a:solidFill>
              <a:schemeClr val="accent5">
                <a:alpha val="35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514187" fontAlgn="auto">
                <a:spcBef>
                  <a:spcPts val="0"/>
                </a:spcBef>
                <a:spcAft>
                  <a:spcPts val="0"/>
                </a:spcAft>
              </a:pPr>
              <a:endParaRPr lang="en-US">
                <a:solidFill>
                  <a:prstClr val="white"/>
                </a:solidFill>
                <a:latin typeface="Calibri"/>
              </a:endParaRPr>
            </a:p>
          </p:txBody>
        </p:sp>
        <p:pic>
          <p:nvPicPr>
            <p:cNvPr id="38" name="Picture 3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2460" y="4892317"/>
              <a:ext cx="875149" cy="865431"/>
            </a:xfrm>
            <a:prstGeom prst="rect">
              <a:avLst/>
            </a:prstGeom>
          </p:spPr>
        </p:pic>
        <p:pic>
          <p:nvPicPr>
            <p:cNvPr id="100" name="Picture 9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60684" y="5806559"/>
              <a:ext cx="817401" cy="463918"/>
            </a:xfrm>
            <a:prstGeom prst="rect">
              <a:avLst/>
            </a:prstGeom>
          </p:spPr>
        </p:pic>
        <p:sp>
          <p:nvSpPr>
            <p:cNvPr id="102" name="TextBox 101"/>
            <p:cNvSpPr txBox="1"/>
            <p:nvPr/>
          </p:nvSpPr>
          <p:spPr>
            <a:xfrm>
              <a:off x="-832740" y="6328265"/>
              <a:ext cx="3879091" cy="841036"/>
            </a:xfrm>
            <a:prstGeom prst="rect">
              <a:avLst/>
            </a:prstGeom>
            <a:noFill/>
          </p:spPr>
          <p:txBody>
            <a:bodyPr wrap="square" rtlCol="0">
              <a:spAutoFit/>
            </a:bodyPr>
            <a:lstStyle/>
            <a:p>
              <a:pPr defTabSz="514187" fontAlgn="auto">
                <a:spcBef>
                  <a:spcPts val="0"/>
                </a:spcBef>
                <a:spcAft>
                  <a:spcPts val="0"/>
                </a:spcAft>
              </a:pPr>
              <a:r>
                <a:rPr lang="en-US" b="1" dirty="0" smtClean="0">
                  <a:solidFill>
                    <a:prstClr val="black"/>
                  </a:solidFill>
                  <a:latin typeface="Calibri"/>
                  <a:cs typeface="+mn-cs"/>
                </a:rPr>
                <a:t>Apache Curator</a:t>
              </a:r>
            </a:p>
            <a:p>
              <a:pPr defTabSz="514187" fontAlgn="auto">
                <a:spcBef>
                  <a:spcPts val="0"/>
                </a:spcBef>
                <a:spcAft>
                  <a:spcPts val="0"/>
                </a:spcAft>
              </a:pPr>
              <a:r>
                <a:rPr lang="en-US" sz="675" dirty="0">
                  <a:solidFill>
                    <a:prstClr val="black"/>
                  </a:solidFill>
                  <a:latin typeface="Calibri"/>
                </a:rPr>
                <a:t>Service discovery and registration</a:t>
              </a:r>
            </a:p>
          </p:txBody>
        </p:sp>
      </p:grpSp>
      <p:grpSp>
        <p:nvGrpSpPr>
          <p:cNvPr id="299" name="Group 298"/>
          <p:cNvGrpSpPr/>
          <p:nvPr/>
        </p:nvGrpSpPr>
        <p:grpSpPr>
          <a:xfrm>
            <a:off x="722868" y="677359"/>
            <a:ext cx="3021165" cy="1639504"/>
            <a:chOff x="-746738" y="62045"/>
            <a:chExt cx="5369560" cy="2913911"/>
          </a:xfrm>
        </p:grpSpPr>
        <p:pic>
          <p:nvPicPr>
            <p:cNvPr id="18" name="Picture 1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7026" y="62045"/>
              <a:ext cx="1448388" cy="1291066"/>
            </a:xfrm>
            <a:prstGeom prst="rect">
              <a:avLst/>
            </a:prstGeom>
          </p:spPr>
        </p:pic>
        <p:cxnSp>
          <p:nvCxnSpPr>
            <p:cNvPr id="82" name="Straight Arrow Connector 81"/>
            <p:cNvCxnSpPr>
              <a:stCxn id="18" idx="3"/>
              <a:endCxn id="6" idx="1"/>
            </p:cNvCxnSpPr>
            <p:nvPr/>
          </p:nvCxnSpPr>
          <p:spPr>
            <a:xfrm flipV="1">
              <a:off x="1605415" y="513178"/>
              <a:ext cx="3017407" cy="194401"/>
            </a:xfrm>
            <a:prstGeom prst="straightConnector1">
              <a:avLst/>
            </a:prstGeom>
            <a:ln w="1905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3" name="TextBox 112"/>
            <p:cNvSpPr txBox="1"/>
            <p:nvPr/>
          </p:nvSpPr>
          <p:spPr>
            <a:xfrm>
              <a:off x="-746738" y="1334910"/>
              <a:ext cx="2671668" cy="1641046"/>
            </a:xfrm>
            <a:prstGeom prst="rect">
              <a:avLst/>
            </a:prstGeom>
            <a:noFill/>
          </p:spPr>
          <p:txBody>
            <a:bodyPr wrap="square" rtlCol="0">
              <a:spAutoFit/>
            </a:bodyPr>
            <a:lstStyle/>
            <a:p>
              <a:pPr defTabSz="514187" fontAlgn="auto">
                <a:spcBef>
                  <a:spcPts val="0"/>
                </a:spcBef>
                <a:spcAft>
                  <a:spcPts val="0"/>
                </a:spcAft>
              </a:pPr>
              <a:r>
                <a:rPr lang="en-US" b="1" dirty="0" smtClean="0">
                  <a:solidFill>
                    <a:prstClr val="black"/>
                  </a:solidFill>
                  <a:latin typeface="Calibri"/>
                  <a:cs typeface="+mn-cs"/>
                </a:rPr>
                <a:t>Systems of Engagement</a:t>
              </a:r>
            </a:p>
            <a:p>
              <a:pPr defTabSz="514187" fontAlgn="auto">
                <a:spcBef>
                  <a:spcPts val="0"/>
                </a:spcBef>
                <a:spcAft>
                  <a:spcPts val="0"/>
                </a:spcAft>
              </a:pPr>
              <a:endParaRPr lang="en-US" dirty="0" smtClean="0">
                <a:solidFill>
                  <a:prstClr val="black"/>
                </a:solidFill>
                <a:latin typeface="Calibri"/>
                <a:cs typeface="+mn-cs"/>
              </a:endParaRPr>
            </a:p>
          </p:txBody>
        </p:sp>
      </p:grpSp>
      <p:grpSp>
        <p:nvGrpSpPr>
          <p:cNvPr id="303" name="Group 302"/>
          <p:cNvGrpSpPr/>
          <p:nvPr/>
        </p:nvGrpSpPr>
        <p:grpSpPr>
          <a:xfrm>
            <a:off x="2948319" y="719878"/>
            <a:ext cx="3016186" cy="837783"/>
            <a:chOff x="3208619" y="305187"/>
            <a:chExt cx="5360712" cy="1489004"/>
          </a:xfrm>
        </p:grpSpPr>
        <p:sp>
          <p:nvSpPr>
            <p:cNvPr id="6" name="Rounded Rectangle 5"/>
            <p:cNvSpPr/>
            <p:nvPr/>
          </p:nvSpPr>
          <p:spPr>
            <a:xfrm>
              <a:off x="4622853" y="305187"/>
              <a:ext cx="2291087" cy="751129"/>
            </a:xfrm>
            <a:prstGeom prst="roundRect">
              <a:avLst/>
            </a:prstGeom>
            <a:solidFill>
              <a:schemeClr val="accent6">
                <a:lumMod val="40000"/>
                <a:lumOff val="60000"/>
                <a:alpha val="35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514187" fontAlgn="auto">
                <a:spcBef>
                  <a:spcPts val="0"/>
                </a:spcBef>
                <a:spcAft>
                  <a:spcPts val="0"/>
                </a:spcAft>
              </a:pPr>
              <a:r>
                <a:rPr lang="en-US" dirty="0" smtClean="0">
                  <a:solidFill>
                    <a:prstClr val="white"/>
                  </a:solidFill>
                  <a:latin typeface="Calibri"/>
                </a:rPr>
                <a:t>            </a:t>
              </a:r>
              <a:endParaRPr lang="en-US" dirty="0">
                <a:solidFill>
                  <a:prstClr val="white"/>
                </a:solidFill>
                <a:latin typeface="Calibri"/>
              </a:endParaRPr>
            </a:p>
          </p:txBody>
        </p:sp>
        <p:pic>
          <p:nvPicPr>
            <p:cNvPr id="81" name="Picture 8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780625" y="399346"/>
              <a:ext cx="2024696" cy="422259"/>
            </a:xfrm>
            <a:prstGeom prst="rect">
              <a:avLst/>
            </a:prstGeom>
          </p:spPr>
        </p:pic>
        <p:cxnSp>
          <p:nvCxnSpPr>
            <p:cNvPr id="86" name="Straight Arrow Connector 85"/>
            <p:cNvCxnSpPr>
              <a:stCxn id="115" idx="2"/>
              <a:endCxn id="139" idx="0"/>
            </p:cNvCxnSpPr>
            <p:nvPr/>
          </p:nvCxnSpPr>
          <p:spPr>
            <a:xfrm flipH="1">
              <a:off x="3208619" y="1250185"/>
              <a:ext cx="2605028" cy="499565"/>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87" name="Straight Arrow Connector 86"/>
            <p:cNvCxnSpPr>
              <a:stCxn id="115" idx="2"/>
              <a:endCxn id="164" idx="0"/>
            </p:cNvCxnSpPr>
            <p:nvPr/>
          </p:nvCxnSpPr>
          <p:spPr>
            <a:xfrm>
              <a:off x="5813647" y="1250185"/>
              <a:ext cx="15879" cy="544006"/>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sp>
          <p:nvSpPr>
            <p:cNvPr id="104" name="TextBox 103"/>
            <p:cNvSpPr txBox="1"/>
            <p:nvPr/>
          </p:nvSpPr>
          <p:spPr>
            <a:xfrm>
              <a:off x="7009128" y="308194"/>
              <a:ext cx="1560203" cy="841036"/>
            </a:xfrm>
            <a:prstGeom prst="rect">
              <a:avLst/>
            </a:prstGeom>
            <a:noFill/>
          </p:spPr>
          <p:txBody>
            <a:bodyPr wrap="square" rtlCol="0">
              <a:spAutoFit/>
            </a:bodyPr>
            <a:lstStyle/>
            <a:p>
              <a:pPr defTabSz="514187" fontAlgn="auto">
                <a:spcBef>
                  <a:spcPts val="0"/>
                </a:spcBef>
                <a:spcAft>
                  <a:spcPts val="0"/>
                </a:spcAft>
              </a:pPr>
              <a:r>
                <a:rPr lang="en-US" b="1" smtClean="0">
                  <a:solidFill>
                    <a:prstClr val="black"/>
                  </a:solidFill>
                  <a:latin typeface="Calibri"/>
                  <a:cs typeface="+mn-cs"/>
                </a:rPr>
                <a:t>Nginx</a:t>
              </a:r>
            </a:p>
            <a:p>
              <a:pPr defTabSz="514187" fontAlgn="auto">
                <a:spcBef>
                  <a:spcPts val="0"/>
                </a:spcBef>
                <a:spcAft>
                  <a:spcPts val="0"/>
                </a:spcAft>
              </a:pPr>
              <a:r>
                <a:rPr lang="en-US" sz="675">
                  <a:solidFill>
                    <a:prstClr val="black"/>
                  </a:solidFill>
                  <a:latin typeface="Calibri"/>
                </a:rPr>
                <a:t>Load Balancer</a:t>
              </a:r>
              <a:endParaRPr lang="en-US" smtClean="0">
                <a:solidFill>
                  <a:prstClr val="black"/>
                </a:solidFill>
                <a:latin typeface="Calibri"/>
                <a:cs typeface="+mn-cs"/>
              </a:endParaRPr>
            </a:p>
          </p:txBody>
        </p:sp>
        <p:pic>
          <p:nvPicPr>
            <p:cNvPr id="115" name="Picture 11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392750" y="772423"/>
              <a:ext cx="841794" cy="477762"/>
            </a:xfrm>
            <a:prstGeom prst="rect">
              <a:avLst/>
            </a:prstGeom>
          </p:spPr>
        </p:pic>
      </p:grpSp>
      <p:grpSp>
        <p:nvGrpSpPr>
          <p:cNvPr id="289" name="Group 288"/>
          <p:cNvGrpSpPr/>
          <p:nvPr/>
        </p:nvGrpSpPr>
        <p:grpSpPr>
          <a:xfrm>
            <a:off x="6524503" y="1657291"/>
            <a:ext cx="1527470" cy="2898473"/>
            <a:chOff x="9564591" y="1803705"/>
            <a:chExt cx="2714794" cy="5151494"/>
          </a:xfrm>
        </p:grpSpPr>
        <p:sp>
          <p:nvSpPr>
            <p:cNvPr id="110" name="TextBox 109"/>
            <p:cNvSpPr txBox="1"/>
            <p:nvPr/>
          </p:nvSpPr>
          <p:spPr>
            <a:xfrm>
              <a:off x="10646116" y="6621748"/>
              <a:ext cx="838615" cy="333451"/>
            </a:xfrm>
            <a:prstGeom prst="rect">
              <a:avLst/>
            </a:prstGeom>
            <a:noFill/>
          </p:spPr>
          <p:txBody>
            <a:bodyPr wrap="square" rtlCol="0">
              <a:spAutoFit/>
            </a:bodyPr>
            <a:lstStyle/>
            <a:p>
              <a:pPr defTabSz="514187" fontAlgn="auto">
                <a:spcBef>
                  <a:spcPts val="0"/>
                </a:spcBef>
                <a:spcAft>
                  <a:spcPts val="0"/>
                </a:spcAft>
              </a:pPr>
              <a:r>
                <a:rPr lang="en-US" sz="619" b="1">
                  <a:solidFill>
                    <a:prstClr val="black"/>
                  </a:solidFill>
                  <a:latin typeface="Calibri"/>
                </a:rPr>
                <a:t>S&amp;P 500</a:t>
              </a:r>
            </a:p>
          </p:txBody>
        </p:sp>
        <p:sp>
          <p:nvSpPr>
            <p:cNvPr id="111" name="TextBox 110"/>
            <p:cNvSpPr txBox="1"/>
            <p:nvPr/>
          </p:nvSpPr>
          <p:spPr>
            <a:xfrm>
              <a:off x="11396905" y="6107262"/>
              <a:ext cx="838615" cy="333451"/>
            </a:xfrm>
            <a:prstGeom prst="rect">
              <a:avLst/>
            </a:prstGeom>
            <a:noFill/>
          </p:spPr>
          <p:txBody>
            <a:bodyPr wrap="square" rtlCol="0">
              <a:spAutoFit/>
            </a:bodyPr>
            <a:lstStyle/>
            <a:p>
              <a:pPr defTabSz="514187" fontAlgn="auto">
                <a:spcBef>
                  <a:spcPts val="0"/>
                </a:spcBef>
                <a:spcAft>
                  <a:spcPts val="0"/>
                </a:spcAft>
              </a:pPr>
              <a:r>
                <a:rPr lang="en-US" sz="619" b="1">
                  <a:solidFill>
                    <a:prstClr val="black"/>
                  </a:solidFill>
                  <a:latin typeface="Calibri"/>
                </a:rPr>
                <a:t>Twitter</a:t>
              </a:r>
            </a:p>
          </p:txBody>
        </p:sp>
        <p:grpSp>
          <p:nvGrpSpPr>
            <p:cNvPr id="287" name="Group 286"/>
            <p:cNvGrpSpPr/>
            <p:nvPr/>
          </p:nvGrpSpPr>
          <p:grpSpPr>
            <a:xfrm>
              <a:off x="9564591" y="1803705"/>
              <a:ext cx="2714794" cy="4902538"/>
              <a:chOff x="9564591" y="1803705"/>
              <a:chExt cx="2714794" cy="4902538"/>
            </a:xfrm>
          </p:grpSpPr>
          <p:sp>
            <p:nvSpPr>
              <p:cNvPr id="13" name="Rounded Rectangle 12"/>
              <p:cNvSpPr/>
              <p:nvPr/>
            </p:nvSpPr>
            <p:spPr>
              <a:xfrm>
                <a:off x="10020773" y="2636211"/>
                <a:ext cx="1553557" cy="2126720"/>
              </a:xfrm>
              <a:prstGeom prst="roundRect">
                <a:avLst/>
              </a:prstGeom>
              <a:solidFill>
                <a:schemeClr val="accent5">
                  <a:alpha val="35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514187" fontAlgn="auto">
                  <a:spcBef>
                    <a:spcPts val="0"/>
                  </a:spcBef>
                  <a:spcAft>
                    <a:spcPts val="0"/>
                  </a:spcAft>
                </a:pPr>
                <a:endParaRPr lang="en-US">
                  <a:solidFill>
                    <a:prstClr val="white"/>
                  </a:solidFill>
                  <a:latin typeface="Calibri"/>
                </a:endParaRPr>
              </a:p>
            </p:txBody>
          </p:sp>
          <p:pic>
            <p:nvPicPr>
              <p:cNvPr id="37" name="Picture 3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338491" y="2764657"/>
                <a:ext cx="1072390" cy="1746063"/>
              </a:xfrm>
              <a:prstGeom prst="rect">
                <a:avLst/>
              </a:prstGeom>
            </p:spPr>
          </p:pic>
          <p:pic>
            <p:nvPicPr>
              <p:cNvPr id="39" name="Picture 38"/>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1385503" y="5374199"/>
                <a:ext cx="814307" cy="918244"/>
              </a:xfrm>
              <a:prstGeom prst="rect">
                <a:avLst/>
              </a:prstGeom>
            </p:spPr>
          </p:pic>
          <p:pic>
            <p:nvPicPr>
              <p:cNvPr id="40" name="Picture 3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914627" y="5156321"/>
                <a:ext cx="962095" cy="970983"/>
              </a:xfrm>
              <a:prstGeom prst="rect">
                <a:avLst/>
              </a:prstGeom>
            </p:spPr>
          </p:pic>
          <p:pic>
            <p:nvPicPr>
              <p:cNvPr id="92" name="Picture 9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720144" y="5909425"/>
                <a:ext cx="706624" cy="796818"/>
              </a:xfrm>
              <a:prstGeom prst="rect">
                <a:avLst/>
              </a:prstGeom>
            </p:spPr>
          </p:pic>
          <p:cxnSp>
            <p:nvCxnSpPr>
              <p:cNvPr id="93" name="Straight Arrow Connector 92"/>
              <p:cNvCxnSpPr>
                <a:stCxn id="39" idx="0"/>
                <a:endCxn id="99" idx="2"/>
              </p:cNvCxnSpPr>
              <p:nvPr/>
            </p:nvCxnSpPr>
            <p:spPr>
              <a:xfrm flipH="1" flipV="1">
                <a:off x="11073455" y="4950306"/>
                <a:ext cx="719199" cy="42389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a:stCxn id="92" idx="0"/>
                <a:endCxn id="99" idx="2"/>
              </p:cNvCxnSpPr>
              <p:nvPr/>
            </p:nvCxnSpPr>
            <p:spPr>
              <a:xfrm flipV="1">
                <a:off x="11073455" y="4950306"/>
                <a:ext cx="0" cy="9591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a:stCxn id="40" idx="0"/>
                <a:endCxn id="99" idx="2"/>
              </p:cNvCxnSpPr>
              <p:nvPr/>
            </p:nvCxnSpPr>
            <p:spPr>
              <a:xfrm flipV="1">
                <a:off x="10395676" y="4950303"/>
                <a:ext cx="677781" cy="20601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99" name="Picture 9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701580" y="4474430"/>
                <a:ext cx="743751" cy="475873"/>
              </a:xfrm>
              <a:prstGeom prst="rect">
                <a:avLst/>
              </a:prstGeom>
            </p:spPr>
          </p:pic>
          <p:sp>
            <p:nvSpPr>
              <p:cNvPr id="109" name="TextBox 108"/>
              <p:cNvSpPr txBox="1"/>
              <p:nvPr/>
            </p:nvSpPr>
            <p:spPr>
              <a:xfrm>
                <a:off x="9564591" y="1803705"/>
                <a:ext cx="2714794" cy="825764"/>
              </a:xfrm>
              <a:prstGeom prst="rect">
                <a:avLst/>
              </a:prstGeom>
              <a:noFill/>
            </p:spPr>
            <p:txBody>
              <a:bodyPr wrap="square" rtlCol="0">
                <a:spAutoFit/>
              </a:bodyPr>
              <a:lstStyle/>
              <a:p>
                <a:pPr defTabSz="514187" fontAlgn="auto">
                  <a:spcBef>
                    <a:spcPts val="0"/>
                  </a:spcBef>
                  <a:spcAft>
                    <a:spcPts val="0"/>
                  </a:spcAft>
                </a:pPr>
                <a:r>
                  <a:rPr lang="en-US" b="1" dirty="0" smtClean="0">
                    <a:solidFill>
                      <a:prstClr val="black"/>
                    </a:solidFill>
                    <a:latin typeface="Calibri"/>
                    <a:cs typeface="+mn-cs"/>
                  </a:rPr>
                  <a:t>Apache Kafka</a:t>
                </a:r>
              </a:p>
              <a:p>
                <a:pPr defTabSz="514187" fontAlgn="auto">
                  <a:spcBef>
                    <a:spcPts val="0"/>
                  </a:spcBef>
                  <a:spcAft>
                    <a:spcPts val="0"/>
                  </a:spcAft>
                </a:pPr>
                <a:r>
                  <a:rPr lang="en-US" sz="619" dirty="0">
                    <a:solidFill>
                      <a:prstClr val="black"/>
                    </a:solidFill>
                    <a:latin typeface="Calibri"/>
                  </a:rPr>
                  <a:t>Message Queue (ingestion)</a:t>
                </a:r>
              </a:p>
            </p:txBody>
          </p:sp>
          <p:sp>
            <p:nvSpPr>
              <p:cNvPr id="112" name="TextBox 111"/>
              <p:cNvSpPr txBox="1"/>
              <p:nvPr/>
            </p:nvSpPr>
            <p:spPr>
              <a:xfrm>
                <a:off x="9892865" y="6058818"/>
                <a:ext cx="855080" cy="502798"/>
              </a:xfrm>
              <a:prstGeom prst="rect">
                <a:avLst/>
              </a:prstGeom>
              <a:noFill/>
            </p:spPr>
            <p:txBody>
              <a:bodyPr wrap="square" rtlCol="0">
                <a:spAutoFit/>
              </a:bodyPr>
              <a:lstStyle/>
              <a:p>
                <a:pPr defTabSz="514187" fontAlgn="auto">
                  <a:spcBef>
                    <a:spcPts val="0"/>
                  </a:spcBef>
                  <a:spcAft>
                    <a:spcPts val="0"/>
                  </a:spcAft>
                </a:pPr>
                <a:r>
                  <a:rPr lang="en-US" sz="619" b="1">
                    <a:solidFill>
                      <a:prstClr val="black"/>
                    </a:solidFill>
                    <a:latin typeface="Calibri"/>
                  </a:rPr>
                  <a:t>News/Blogs</a:t>
                </a:r>
              </a:p>
            </p:txBody>
          </p:sp>
        </p:grpSp>
      </p:grpSp>
      <p:grpSp>
        <p:nvGrpSpPr>
          <p:cNvPr id="297" name="Group 296"/>
          <p:cNvGrpSpPr/>
          <p:nvPr/>
        </p:nvGrpSpPr>
        <p:grpSpPr>
          <a:xfrm>
            <a:off x="2399291" y="1192686"/>
            <a:ext cx="3420908" cy="1722231"/>
            <a:chOff x="2232824" y="977940"/>
            <a:chExt cx="6080030" cy="3060946"/>
          </a:xfrm>
        </p:grpSpPr>
        <p:sp>
          <p:nvSpPr>
            <p:cNvPr id="105" name="TextBox 104"/>
            <p:cNvSpPr txBox="1"/>
            <p:nvPr/>
          </p:nvSpPr>
          <p:spPr>
            <a:xfrm>
              <a:off x="5961170" y="977940"/>
              <a:ext cx="2351684" cy="841036"/>
            </a:xfrm>
            <a:prstGeom prst="rect">
              <a:avLst/>
            </a:prstGeom>
            <a:noFill/>
          </p:spPr>
          <p:txBody>
            <a:bodyPr wrap="square" rtlCol="0">
              <a:spAutoFit/>
            </a:bodyPr>
            <a:lstStyle/>
            <a:p>
              <a:pPr algn="ctr" defTabSz="514187" fontAlgn="auto">
                <a:spcBef>
                  <a:spcPts val="0"/>
                </a:spcBef>
                <a:spcAft>
                  <a:spcPts val="0"/>
                </a:spcAft>
              </a:pPr>
              <a:r>
                <a:rPr lang="en-US" b="1" dirty="0" err="1" smtClean="0">
                  <a:solidFill>
                    <a:prstClr val="black"/>
                  </a:solidFill>
                  <a:latin typeface="Calibri"/>
                  <a:cs typeface="+mn-cs"/>
                </a:rPr>
                <a:t>Node.js</a:t>
              </a:r>
              <a:endParaRPr lang="en-US" b="1" dirty="0" smtClean="0">
                <a:solidFill>
                  <a:prstClr val="black"/>
                </a:solidFill>
                <a:latin typeface="Calibri"/>
                <a:cs typeface="+mn-cs"/>
              </a:endParaRPr>
            </a:p>
            <a:p>
              <a:pPr defTabSz="514187" fontAlgn="auto">
                <a:spcBef>
                  <a:spcPts val="0"/>
                </a:spcBef>
                <a:spcAft>
                  <a:spcPts val="0"/>
                </a:spcAft>
              </a:pPr>
              <a:r>
                <a:rPr lang="en-US" sz="675" dirty="0">
                  <a:solidFill>
                    <a:prstClr val="black"/>
                  </a:solidFill>
                  <a:latin typeface="Calibri"/>
                </a:rPr>
                <a:t>Middleware </a:t>
              </a:r>
              <a:r>
                <a:rPr lang="en-US" sz="619" dirty="0">
                  <a:solidFill>
                    <a:prstClr val="black"/>
                  </a:solidFill>
                  <a:latin typeface="Calibri"/>
                </a:rPr>
                <a:t>(</a:t>
              </a:r>
              <a:r>
                <a:rPr lang="en-US" sz="619" dirty="0" err="1">
                  <a:solidFill>
                    <a:prstClr val="black"/>
                  </a:solidFill>
                  <a:latin typeface="Calibri"/>
                </a:rPr>
                <a:t>Node.js</a:t>
              </a:r>
              <a:r>
                <a:rPr lang="en-US" sz="619" dirty="0">
                  <a:solidFill>
                    <a:prstClr val="black"/>
                  </a:solidFill>
                  <a:latin typeface="Calibri"/>
                </a:rPr>
                <a:t> as a Service)</a:t>
              </a:r>
              <a:endParaRPr lang="en-US" dirty="0" smtClean="0">
                <a:solidFill>
                  <a:prstClr val="black"/>
                </a:solidFill>
                <a:latin typeface="Calibri"/>
                <a:cs typeface="+mn-cs"/>
              </a:endParaRPr>
            </a:p>
          </p:txBody>
        </p:sp>
        <p:grpSp>
          <p:nvGrpSpPr>
            <p:cNvPr id="153" name="Group 152"/>
            <p:cNvGrpSpPr/>
            <p:nvPr/>
          </p:nvGrpSpPr>
          <p:grpSpPr>
            <a:xfrm>
              <a:off x="2232824" y="1749750"/>
              <a:ext cx="2230114" cy="1042892"/>
              <a:chOff x="2018317" y="5219150"/>
              <a:chExt cx="3147691" cy="1549406"/>
            </a:xfrm>
          </p:grpSpPr>
          <p:grpSp>
            <p:nvGrpSpPr>
              <p:cNvPr id="138" name="Group 137"/>
              <p:cNvGrpSpPr/>
              <p:nvPr/>
            </p:nvGrpSpPr>
            <p:grpSpPr>
              <a:xfrm>
                <a:off x="2018317" y="5219150"/>
                <a:ext cx="2754569" cy="1291043"/>
                <a:chOff x="3015763" y="1916724"/>
                <a:chExt cx="2754569" cy="1291043"/>
              </a:xfrm>
            </p:grpSpPr>
            <p:sp>
              <p:nvSpPr>
                <p:cNvPr id="139" name="Rectangle 138"/>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141" name="Picture 140"/>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142" name="Picture 14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143" name="Group 142"/>
              <p:cNvGrpSpPr/>
              <p:nvPr/>
            </p:nvGrpSpPr>
            <p:grpSpPr>
              <a:xfrm>
                <a:off x="2214878" y="5372800"/>
                <a:ext cx="2754569" cy="1291043"/>
                <a:chOff x="3015763" y="1916724"/>
                <a:chExt cx="2754569" cy="1291043"/>
              </a:xfrm>
            </p:grpSpPr>
            <p:sp>
              <p:nvSpPr>
                <p:cNvPr id="144" name="Rectangle 143"/>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146" name="Picture 145"/>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147" name="Picture 146"/>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148" name="Group 147"/>
              <p:cNvGrpSpPr/>
              <p:nvPr/>
            </p:nvGrpSpPr>
            <p:grpSpPr>
              <a:xfrm>
                <a:off x="2411439" y="5448073"/>
                <a:ext cx="2754569" cy="1320483"/>
                <a:chOff x="3015763" y="1887284"/>
                <a:chExt cx="2754569" cy="1320483"/>
              </a:xfrm>
            </p:grpSpPr>
            <p:sp>
              <p:nvSpPr>
                <p:cNvPr id="149" name="Rectangle 148"/>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151" name="Picture 150"/>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152" name="Picture 15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456423" y="1887284"/>
                  <a:ext cx="1920787" cy="596816"/>
                </a:xfrm>
                <a:prstGeom prst="rect">
                  <a:avLst/>
                </a:prstGeom>
              </p:spPr>
            </p:pic>
          </p:grpSp>
        </p:grpSp>
        <p:grpSp>
          <p:nvGrpSpPr>
            <p:cNvPr id="154" name="Group 153"/>
            <p:cNvGrpSpPr/>
            <p:nvPr/>
          </p:nvGrpSpPr>
          <p:grpSpPr>
            <a:xfrm>
              <a:off x="4853731" y="1794191"/>
              <a:ext cx="2230114" cy="1042892"/>
              <a:chOff x="2018317" y="5219150"/>
              <a:chExt cx="3147691" cy="1549406"/>
            </a:xfrm>
          </p:grpSpPr>
          <p:grpSp>
            <p:nvGrpSpPr>
              <p:cNvPr id="155" name="Group 154"/>
              <p:cNvGrpSpPr/>
              <p:nvPr/>
            </p:nvGrpSpPr>
            <p:grpSpPr>
              <a:xfrm>
                <a:off x="2018317" y="5219150"/>
                <a:ext cx="2754569" cy="1291043"/>
                <a:chOff x="3015763" y="1916724"/>
                <a:chExt cx="2754569" cy="1291043"/>
              </a:xfrm>
            </p:grpSpPr>
            <p:sp>
              <p:nvSpPr>
                <p:cNvPr id="164" name="Rectangle 163"/>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165" name="Picture 16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166" name="Picture 16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156" name="Group 155"/>
              <p:cNvGrpSpPr/>
              <p:nvPr/>
            </p:nvGrpSpPr>
            <p:grpSpPr>
              <a:xfrm>
                <a:off x="2214878" y="5372800"/>
                <a:ext cx="2754569" cy="1291043"/>
                <a:chOff x="3015763" y="1916724"/>
                <a:chExt cx="2754569" cy="1291043"/>
              </a:xfrm>
            </p:grpSpPr>
            <p:sp>
              <p:nvSpPr>
                <p:cNvPr id="161" name="Rectangle 160"/>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162" name="Picture 16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163" name="Picture 16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157" name="Group 156"/>
              <p:cNvGrpSpPr/>
              <p:nvPr/>
            </p:nvGrpSpPr>
            <p:grpSpPr>
              <a:xfrm>
                <a:off x="2411439" y="5448073"/>
                <a:ext cx="2754569" cy="1320483"/>
                <a:chOff x="3015763" y="1887284"/>
                <a:chExt cx="2754569" cy="1320483"/>
              </a:xfrm>
            </p:grpSpPr>
            <p:sp>
              <p:nvSpPr>
                <p:cNvPr id="158" name="Rectangle 157"/>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159" name="Picture 158"/>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160" name="Picture 15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456423" y="1887284"/>
                  <a:ext cx="1920787" cy="596816"/>
                </a:xfrm>
                <a:prstGeom prst="rect">
                  <a:avLst/>
                </a:prstGeom>
              </p:spPr>
            </p:pic>
          </p:grpSp>
        </p:grpSp>
        <p:cxnSp>
          <p:nvCxnSpPr>
            <p:cNvPr id="256" name="Straight Arrow Connector 255"/>
            <p:cNvCxnSpPr>
              <a:stCxn id="151" idx="2"/>
              <a:endCxn id="16" idx="0"/>
            </p:cNvCxnSpPr>
            <p:nvPr/>
          </p:nvCxnSpPr>
          <p:spPr>
            <a:xfrm>
              <a:off x="3521734" y="2792642"/>
              <a:ext cx="1276239" cy="1246244"/>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59" name="Straight Arrow Connector 258"/>
            <p:cNvCxnSpPr>
              <a:stCxn id="159" idx="2"/>
              <a:endCxn id="16" idx="0"/>
            </p:cNvCxnSpPr>
            <p:nvPr/>
          </p:nvCxnSpPr>
          <p:spPr>
            <a:xfrm flipH="1">
              <a:off x="4797973" y="2837083"/>
              <a:ext cx="1344668" cy="1201803"/>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grpSp>
      <p:grpSp>
        <p:nvGrpSpPr>
          <p:cNvPr id="295" name="Group 294"/>
          <p:cNvGrpSpPr/>
          <p:nvPr/>
        </p:nvGrpSpPr>
        <p:grpSpPr>
          <a:xfrm>
            <a:off x="4905755" y="2191840"/>
            <a:ext cx="1875399" cy="2264135"/>
            <a:chOff x="6687599" y="2753781"/>
            <a:chExt cx="3333175" cy="4024079"/>
          </a:xfrm>
        </p:grpSpPr>
        <p:grpSp>
          <p:nvGrpSpPr>
            <p:cNvPr id="204" name="Group 203"/>
            <p:cNvGrpSpPr/>
            <p:nvPr/>
          </p:nvGrpSpPr>
          <p:grpSpPr>
            <a:xfrm>
              <a:off x="6895416" y="5718172"/>
              <a:ext cx="2213060" cy="1059688"/>
              <a:chOff x="8329014" y="1630313"/>
              <a:chExt cx="3147691" cy="1549406"/>
            </a:xfrm>
          </p:grpSpPr>
          <p:grpSp>
            <p:nvGrpSpPr>
              <p:cNvPr id="189" name="Group 188"/>
              <p:cNvGrpSpPr/>
              <p:nvPr/>
            </p:nvGrpSpPr>
            <p:grpSpPr>
              <a:xfrm>
                <a:off x="8329014" y="1630313"/>
                <a:ext cx="2754569" cy="1291043"/>
                <a:chOff x="3015763" y="1916724"/>
                <a:chExt cx="2754569" cy="1291043"/>
              </a:xfrm>
            </p:grpSpPr>
            <p:sp>
              <p:nvSpPr>
                <p:cNvPr id="190" name="Rectangle 189"/>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191" name="Picture 190"/>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94282" y="1992959"/>
                  <a:ext cx="1148674" cy="597765"/>
                </a:xfrm>
                <a:prstGeom prst="rect">
                  <a:avLst/>
                </a:prstGeom>
              </p:spPr>
            </p:pic>
            <p:pic>
              <p:nvPicPr>
                <p:cNvPr id="192" name="Picture 19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193" name="Picture 19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194" name="Group 193"/>
              <p:cNvGrpSpPr/>
              <p:nvPr/>
            </p:nvGrpSpPr>
            <p:grpSpPr>
              <a:xfrm>
                <a:off x="8525575" y="1783963"/>
                <a:ext cx="2754569" cy="1291043"/>
                <a:chOff x="3015763" y="1916724"/>
                <a:chExt cx="2754569" cy="1291043"/>
              </a:xfrm>
            </p:grpSpPr>
            <p:sp>
              <p:nvSpPr>
                <p:cNvPr id="195" name="Rectangle 194"/>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196" name="Picture 195"/>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94282" y="1992959"/>
                  <a:ext cx="1148674" cy="597765"/>
                </a:xfrm>
                <a:prstGeom prst="rect">
                  <a:avLst/>
                </a:prstGeom>
              </p:spPr>
            </p:pic>
            <p:pic>
              <p:nvPicPr>
                <p:cNvPr id="197" name="Picture 196"/>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198" name="Picture 19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199" name="Group 198"/>
              <p:cNvGrpSpPr/>
              <p:nvPr/>
            </p:nvGrpSpPr>
            <p:grpSpPr>
              <a:xfrm>
                <a:off x="8722136" y="1888676"/>
                <a:ext cx="2754569" cy="1291043"/>
                <a:chOff x="3015763" y="1916724"/>
                <a:chExt cx="2754569" cy="1291043"/>
              </a:xfrm>
            </p:grpSpPr>
            <p:sp>
              <p:nvSpPr>
                <p:cNvPr id="200" name="Rectangle 199"/>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201" name="Picture 200"/>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94282" y="1992959"/>
                  <a:ext cx="1148674" cy="597765"/>
                </a:xfrm>
                <a:prstGeom prst="rect">
                  <a:avLst/>
                </a:prstGeom>
              </p:spPr>
            </p:pic>
            <p:pic>
              <p:nvPicPr>
                <p:cNvPr id="202" name="Picture 20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203" name="Picture 20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grpSp>
          <p:nvGrpSpPr>
            <p:cNvPr id="215" name="Group 214"/>
            <p:cNvGrpSpPr/>
            <p:nvPr/>
          </p:nvGrpSpPr>
          <p:grpSpPr>
            <a:xfrm>
              <a:off x="6895416" y="4580757"/>
              <a:ext cx="2213060" cy="1059688"/>
              <a:chOff x="8329014" y="1630313"/>
              <a:chExt cx="3147691" cy="1549406"/>
            </a:xfrm>
          </p:grpSpPr>
          <p:grpSp>
            <p:nvGrpSpPr>
              <p:cNvPr id="216" name="Group 215"/>
              <p:cNvGrpSpPr/>
              <p:nvPr/>
            </p:nvGrpSpPr>
            <p:grpSpPr>
              <a:xfrm>
                <a:off x="8329014" y="1630313"/>
                <a:ext cx="2754569" cy="1291043"/>
                <a:chOff x="3015763" y="1916724"/>
                <a:chExt cx="2754569" cy="1291043"/>
              </a:xfrm>
            </p:grpSpPr>
            <p:sp>
              <p:nvSpPr>
                <p:cNvPr id="227" name="Rectangle 226"/>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228" name="Picture 227"/>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94282" y="1992959"/>
                  <a:ext cx="1148674" cy="597765"/>
                </a:xfrm>
                <a:prstGeom prst="rect">
                  <a:avLst/>
                </a:prstGeom>
              </p:spPr>
            </p:pic>
            <p:pic>
              <p:nvPicPr>
                <p:cNvPr id="229" name="Picture 228"/>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230" name="Picture 2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217" name="Group 216"/>
              <p:cNvGrpSpPr/>
              <p:nvPr/>
            </p:nvGrpSpPr>
            <p:grpSpPr>
              <a:xfrm>
                <a:off x="8525575" y="1783963"/>
                <a:ext cx="2754569" cy="1291043"/>
                <a:chOff x="3015763" y="1916724"/>
                <a:chExt cx="2754569" cy="1291043"/>
              </a:xfrm>
            </p:grpSpPr>
            <p:sp>
              <p:nvSpPr>
                <p:cNvPr id="223" name="Rectangle 222"/>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224" name="Picture 223"/>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94282" y="1992959"/>
                  <a:ext cx="1148674" cy="597765"/>
                </a:xfrm>
                <a:prstGeom prst="rect">
                  <a:avLst/>
                </a:prstGeom>
              </p:spPr>
            </p:pic>
            <p:pic>
              <p:nvPicPr>
                <p:cNvPr id="225" name="Picture 22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226" name="Picture 2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218" name="Group 217"/>
              <p:cNvGrpSpPr/>
              <p:nvPr/>
            </p:nvGrpSpPr>
            <p:grpSpPr>
              <a:xfrm>
                <a:off x="8722136" y="1888676"/>
                <a:ext cx="2754569" cy="1291043"/>
                <a:chOff x="3015763" y="1916724"/>
                <a:chExt cx="2754569" cy="1291043"/>
              </a:xfrm>
            </p:grpSpPr>
            <p:sp>
              <p:nvSpPr>
                <p:cNvPr id="219" name="Rectangle 218"/>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220" name="Picture 21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94282" y="1992959"/>
                  <a:ext cx="1148674" cy="597765"/>
                </a:xfrm>
                <a:prstGeom prst="rect">
                  <a:avLst/>
                </a:prstGeom>
              </p:spPr>
            </p:pic>
            <p:pic>
              <p:nvPicPr>
                <p:cNvPr id="221" name="Picture 220"/>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222" name="Picture 2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grpSp>
          <p:nvGrpSpPr>
            <p:cNvPr id="231" name="Group 230"/>
            <p:cNvGrpSpPr/>
            <p:nvPr/>
          </p:nvGrpSpPr>
          <p:grpSpPr>
            <a:xfrm>
              <a:off x="6864097" y="3271680"/>
              <a:ext cx="2213060" cy="1059688"/>
              <a:chOff x="8329014" y="1630313"/>
              <a:chExt cx="3147691" cy="1549406"/>
            </a:xfrm>
          </p:grpSpPr>
          <p:grpSp>
            <p:nvGrpSpPr>
              <p:cNvPr id="232" name="Group 231"/>
              <p:cNvGrpSpPr/>
              <p:nvPr/>
            </p:nvGrpSpPr>
            <p:grpSpPr>
              <a:xfrm>
                <a:off x="8329014" y="1630313"/>
                <a:ext cx="2754569" cy="1291043"/>
                <a:chOff x="3015763" y="1916724"/>
                <a:chExt cx="2754569" cy="1291043"/>
              </a:xfrm>
            </p:grpSpPr>
            <p:sp>
              <p:nvSpPr>
                <p:cNvPr id="243" name="Rectangle 242"/>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244" name="Picture 243"/>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94282" y="1992959"/>
                  <a:ext cx="1148674" cy="597765"/>
                </a:xfrm>
                <a:prstGeom prst="rect">
                  <a:avLst/>
                </a:prstGeom>
              </p:spPr>
            </p:pic>
            <p:pic>
              <p:nvPicPr>
                <p:cNvPr id="245" name="Picture 244"/>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246" name="Picture 24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233" name="Group 232"/>
              <p:cNvGrpSpPr/>
              <p:nvPr/>
            </p:nvGrpSpPr>
            <p:grpSpPr>
              <a:xfrm>
                <a:off x="8525575" y="1783963"/>
                <a:ext cx="2754569" cy="1291043"/>
                <a:chOff x="3015763" y="1916724"/>
                <a:chExt cx="2754569" cy="1291043"/>
              </a:xfrm>
            </p:grpSpPr>
            <p:sp>
              <p:nvSpPr>
                <p:cNvPr id="239" name="Rectangle 238"/>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240" name="Picture 23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94282" y="1992959"/>
                  <a:ext cx="1148674" cy="597765"/>
                </a:xfrm>
                <a:prstGeom prst="rect">
                  <a:avLst/>
                </a:prstGeom>
              </p:spPr>
            </p:pic>
            <p:pic>
              <p:nvPicPr>
                <p:cNvPr id="241" name="Picture 240"/>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242" name="Picture 24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nvGrpSpPr>
              <p:cNvPr id="234" name="Group 233"/>
              <p:cNvGrpSpPr/>
              <p:nvPr/>
            </p:nvGrpSpPr>
            <p:grpSpPr>
              <a:xfrm>
                <a:off x="8722136" y="1888676"/>
                <a:ext cx="2754569" cy="1291043"/>
                <a:chOff x="3015763" y="1916724"/>
                <a:chExt cx="2754569" cy="1291043"/>
              </a:xfrm>
            </p:grpSpPr>
            <p:sp>
              <p:nvSpPr>
                <p:cNvPr id="235" name="Rectangle 234"/>
                <p:cNvSpPr/>
                <p:nvPr/>
              </p:nvSpPr>
              <p:spPr>
                <a:xfrm>
                  <a:off x="3015763" y="1916724"/>
                  <a:ext cx="2754569" cy="1011115"/>
                </a:xfrm>
                <a:prstGeom prst="rect">
                  <a:avLst/>
                </a:prstGeom>
                <a:solidFill>
                  <a:schemeClr val="accent1">
                    <a:lumMod val="20000"/>
                    <a:lumOff val="80000"/>
                  </a:schemeClr>
                </a:solidFill>
              </p:spPr>
              <p:style>
                <a:lnRef idx="0">
                  <a:schemeClr val="accent6"/>
                </a:lnRef>
                <a:fillRef idx="3">
                  <a:schemeClr val="accent6"/>
                </a:fillRef>
                <a:effectRef idx="3">
                  <a:schemeClr val="accent6"/>
                </a:effectRef>
                <a:fontRef idx="minor">
                  <a:schemeClr val="lt1"/>
                </a:fontRef>
              </p:style>
              <p:txBody>
                <a:bodyPr rtlCol="0" anchor="ctr"/>
                <a:lstStyle/>
                <a:p>
                  <a:pPr algn="ctr"/>
                  <a:endParaRPr lang="en-US"/>
                </a:p>
              </p:txBody>
            </p:sp>
            <p:pic>
              <p:nvPicPr>
                <p:cNvPr id="236" name="Picture 235"/>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94282" y="1992959"/>
                  <a:ext cx="1148674" cy="597765"/>
                </a:xfrm>
                <a:prstGeom prst="rect">
                  <a:avLst/>
                </a:prstGeom>
              </p:spPr>
            </p:pic>
            <p:pic>
              <p:nvPicPr>
                <p:cNvPr id="237" name="Picture 236"/>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834426" y="2518433"/>
                  <a:ext cx="1214890" cy="689334"/>
                </a:xfrm>
                <a:prstGeom prst="rect">
                  <a:avLst/>
                </a:prstGeom>
              </p:spPr>
            </p:pic>
            <p:pic>
              <p:nvPicPr>
                <p:cNvPr id="238" name="Picture 23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328301" y="2070374"/>
                  <a:ext cx="1442031" cy="448059"/>
                </a:xfrm>
                <a:prstGeom prst="rect">
                  <a:avLst/>
                </a:prstGeom>
              </p:spPr>
            </p:pic>
          </p:grpSp>
        </p:grpSp>
        <p:cxnSp>
          <p:nvCxnSpPr>
            <p:cNvPr id="247" name="Straight Arrow Connector 246"/>
            <p:cNvCxnSpPr>
              <a:stCxn id="13" idx="1"/>
              <a:endCxn id="219" idx="3"/>
            </p:cNvCxnSpPr>
            <p:nvPr/>
          </p:nvCxnSpPr>
          <p:spPr>
            <a:xfrm flipH="1">
              <a:off x="9108476" y="3699571"/>
              <a:ext cx="912298" cy="1403656"/>
            </a:xfrm>
            <a:prstGeom prst="straightConnector1">
              <a:avLst/>
            </a:prstGeom>
            <a:ln>
              <a:tailEnd type="triangle"/>
            </a:ln>
          </p:spPr>
          <p:style>
            <a:lnRef idx="1">
              <a:schemeClr val="accent4"/>
            </a:lnRef>
            <a:fillRef idx="0">
              <a:schemeClr val="accent4"/>
            </a:fillRef>
            <a:effectRef idx="0">
              <a:schemeClr val="accent4"/>
            </a:effectRef>
            <a:fontRef idx="minor">
              <a:schemeClr val="tx1"/>
            </a:fontRef>
          </p:style>
        </p:cxnSp>
        <p:cxnSp>
          <p:nvCxnSpPr>
            <p:cNvPr id="250" name="Straight Arrow Connector 249"/>
            <p:cNvCxnSpPr>
              <a:stCxn id="13" idx="1"/>
              <a:endCxn id="235" idx="3"/>
            </p:cNvCxnSpPr>
            <p:nvPr/>
          </p:nvCxnSpPr>
          <p:spPr>
            <a:xfrm flipH="1">
              <a:off x="9077157" y="3699571"/>
              <a:ext cx="943617" cy="94579"/>
            </a:xfrm>
            <a:prstGeom prst="straightConnector1">
              <a:avLst/>
            </a:prstGeom>
            <a:ln>
              <a:tailEnd type="triangle"/>
            </a:ln>
          </p:spPr>
          <p:style>
            <a:lnRef idx="1">
              <a:schemeClr val="accent4"/>
            </a:lnRef>
            <a:fillRef idx="0">
              <a:schemeClr val="accent4"/>
            </a:fillRef>
            <a:effectRef idx="0">
              <a:schemeClr val="accent4"/>
            </a:effectRef>
            <a:fontRef idx="minor">
              <a:schemeClr val="tx1"/>
            </a:fontRef>
          </p:style>
        </p:cxnSp>
        <p:sp>
          <p:nvSpPr>
            <p:cNvPr id="255" name="TextBox 254"/>
            <p:cNvSpPr txBox="1"/>
            <p:nvPr/>
          </p:nvSpPr>
          <p:spPr>
            <a:xfrm>
              <a:off x="6687599" y="2753781"/>
              <a:ext cx="3169758" cy="841036"/>
            </a:xfrm>
            <a:prstGeom prst="rect">
              <a:avLst/>
            </a:prstGeom>
            <a:noFill/>
          </p:spPr>
          <p:txBody>
            <a:bodyPr wrap="square" rtlCol="0">
              <a:spAutoFit/>
            </a:bodyPr>
            <a:lstStyle/>
            <a:p>
              <a:pPr algn="ctr" defTabSz="514187" fontAlgn="auto">
                <a:spcBef>
                  <a:spcPts val="0"/>
                </a:spcBef>
                <a:spcAft>
                  <a:spcPts val="0"/>
                </a:spcAft>
              </a:pPr>
              <a:r>
                <a:rPr lang="en-US" b="1" dirty="0" smtClean="0">
                  <a:solidFill>
                    <a:prstClr val="black"/>
                  </a:solidFill>
                  <a:latin typeface="Calibri"/>
                  <a:cs typeface="+mn-cs"/>
                </a:rPr>
                <a:t>Spark + </a:t>
              </a:r>
              <a:r>
                <a:rPr lang="en-US" b="1" dirty="0" err="1" smtClean="0">
                  <a:solidFill>
                    <a:prstClr val="black"/>
                  </a:solidFill>
                  <a:latin typeface="Calibri"/>
                  <a:cs typeface="+mn-cs"/>
                </a:rPr>
                <a:t>Node.js</a:t>
              </a:r>
              <a:endParaRPr lang="en-US" b="1" dirty="0" smtClean="0">
                <a:solidFill>
                  <a:prstClr val="black"/>
                </a:solidFill>
                <a:latin typeface="Calibri"/>
                <a:cs typeface="+mn-cs"/>
              </a:endParaRPr>
            </a:p>
            <a:p>
              <a:pPr defTabSz="514187" fontAlgn="auto">
                <a:spcBef>
                  <a:spcPts val="0"/>
                </a:spcBef>
                <a:spcAft>
                  <a:spcPts val="0"/>
                </a:spcAft>
              </a:pPr>
              <a:r>
                <a:rPr lang="en-US" sz="675" dirty="0">
                  <a:solidFill>
                    <a:prstClr val="black"/>
                  </a:solidFill>
                  <a:latin typeface="Calibri"/>
                </a:rPr>
                <a:t>Analytics </a:t>
              </a:r>
              <a:r>
                <a:rPr lang="en-US" sz="619" dirty="0">
                  <a:solidFill>
                    <a:prstClr val="black"/>
                  </a:solidFill>
                  <a:latin typeface="Calibri"/>
                </a:rPr>
                <a:t>(Spark as a Service)</a:t>
              </a:r>
              <a:endParaRPr lang="en-US" dirty="0" smtClean="0">
                <a:solidFill>
                  <a:prstClr val="black"/>
                </a:solidFill>
                <a:latin typeface="Calibri"/>
                <a:cs typeface="+mn-cs"/>
              </a:endParaRPr>
            </a:p>
          </p:txBody>
        </p:sp>
        <p:cxnSp>
          <p:nvCxnSpPr>
            <p:cNvPr id="291" name="Straight Arrow Connector 290"/>
            <p:cNvCxnSpPr>
              <a:stCxn id="13" idx="1"/>
              <a:endCxn id="200" idx="3"/>
            </p:cNvCxnSpPr>
            <p:nvPr/>
          </p:nvCxnSpPr>
          <p:spPr>
            <a:xfrm flipH="1">
              <a:off x="9108476" y="3699571"/>
              <a:ext cx="912297" cy="2541071"/>
            </a:xfrm>
            <a:prstGeom prst="straightConnector1">
              <a:avLst/>
            </a:prstGeom>
            <a:ln>
              <a:tailEnd type="triangle"/>
            </a:ln>
          </p:spPr>
          <p:style>
            <a:lnRef idx="1">
              <a:schemeClr val="accent4"/>
            </a:lnRef>
            <a:fillRef idx="0">
              <a:schemeClr val="accent4"/>
            </a:fillRef>
            <a:effectRef idx="0">
              <a:schemeClr val="accent4"/>
            </a:effectRef>
            <a:fontRef idx="minor">
              <a:schemeClr val="tx1"/>
            </a:fontRef>
          </p:style>
        </p:cxnSp>
      </p:grpSp>
      <p:grpSp>
        <p:nvGrpSpPr>
          <p:cNvPr id="308" name="Group 307"/>
          <p:cNvGrpSpPr/>
          <p:nvPr/>
        </p:nvGrpSpPr>
        <p:grpSpPr>
          <a:xfrm>
            <a:off x="1789112" y="2789568"/>
            <a:ext cx="936524" cy="1527361"/>
            <a:chOff x="-119477" y="2304364"/>
            <a:chExt cx="1986343" cy="2814827"/>
          </a:xfrm>
        </p:grpSpPr>
        <p:sp>
          <p:nvSpPr>
            <p:cNvPr id="304" name="Rounded Rectangle 303"/>
            <p:cNvSpPr/>
            <p:nvPr/>
          </p:nvSpPr>
          <p:spPr>
            <a:xfrm>
              <a:off x="-26603" y="2304364"/>
              <a:ext cx="1304426" cy="1539252"/>
            </a:xfrm>
            <a:prstGeom prst="roundRect">
              <a:avLst/>
            </a:prstGeom>
            <a:solidFill>
              <a:schemeClr val="accent6">
                <a:lumMod val="40000"/>
                <a:lumOff val="60000"/>
                <a:alpha val="35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a:p>
          </p:txBody>
        </p:sp>
        <p:pic>
          <p:nvPicPr>
            <p:cNvPr id="305" name="Picture 304"/>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07649" y="2391061"/>
              <a:ext cx="1051636" cy="1057322"/>
            </a:xfrm>
            <a:prstGeom prst="rect">
              <a:avLst/>
            </a:prstGeom>
          </p:spPr>
        </p:pic>
        <p:sp>
          <p:nvSpPr>
            <p:cNvPr id="306" name="TextBox 305"/>
            <p:cNvSpPr txBox="1"/>
            <p:nvPr/>
          </p:nvSpPr>
          <p:spPr>
            <a:xfrm>
              <a:off x="-119477" y="4087337"/>
              <a:ext cx="1986343" cy="1031854"/>
            </a:xfrm>
            <a:prstGeom prst="rect">
              <a:avLst/>
            </a:prstGeom>
            <a:noFill/>
          </p:spPr>
          <p:txBody>
            <a:bodyPr wrap="square" rtlCol="0">
              <a:spAutoFit/>
            </a:bodyPr>
            <a:lstStyle/>
            <a:p>
              <a:r>
                <a:rPr lang="en-US" b="1" dirty="0" smtClean="0"/>
                <a:t>Chef</a:t>
              </a:r>
            </a:p>
            <a:p>
              <a:r>
                <a:rPr lang="en-US" sz="619" dirty="0"/>
                <a:t>System Orchestration </a:t>
              </a:r>
            </a:p>
          </p:txBody>
        </p:sp>
        <p:pic>
          <p:nvPicPr>
            <p:cNvPr id="307" name="Picture 30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34768" y="3517434"/>
              <a:ext cx="944878" cy="536128"/>
            </a:xfrm>
            <a:prstGeom prst="rect">
              <a:avLst/>
            </a:prstGeom>
          </p:spPr>
        </p:pic>
      </p:grpSp>
      <p:grpSp>
        <p:nvGrpSpPr>
          <p:cNvPr id="25" name="Group 24"/>
          <p:cNvGrpSpPr/>
          <p:nvPr/>
        </p:nvGrpSpPr>
        <p:grpSpPr>
          <a:xfrm>
            <a:off x="3079027" y="2677780"/>
            <a:ext cx="1943656" cy="2009953"/>
            <a:chOff x="3440929" y="3617447"/>
            <a:chExt cx="3454488" cy="3572320"/>
          </a:xfrm>
        </p:grpSpPr>
        <p:grpSp>
          <p:nvGrpSpPr>
            <p:cNvPr id="296" name="Group 295"/>
            <p:cNvGrpSpPr/>
            <p:nvPr/>
          </p:nvGrpSpPr>
          <p:grpSpPr>
            <a:xfrm>
              <a:off x="3440929" y="3617447"/>
              <a:ext cx="3454488" cy="3572320"/>
              <a:chOff x="3440929" y="3617445"/>
              <a:chExt cx="3454488" cy="3572323"/>
            </a:xfrm>
          </p:grpSpPr>
          <p:grpSp>
            <p:nvGrpSpPr>
              <p:cNvPr id="2" name="Group 1"/>
              <p:cNvGrpSpPr/>
              <p:nvPr/>
            </p:nvGrpSpPr>
            <p:grpSpPr>
              <a:xfrm>
                <a:off x="3440929" y="4038914"/>
                <a:ext cx="2701711" cy="3150854"/>
                <a:chOff x="4458484" y="3869069"/>
                <a:chExt cx="1461144" cy="3047229"/>
              </a:xfrm>
            </p:grpSpPr>
            <p:sp>
              <p:nvSpPr>
                <p:cNvPr id="16" name="Rounded Rectangle 15"/>
                <p:cNvSpPr/>
                <p:nvPr/>
              </p:nvSpPr>
              <p:spPr>
                <a:xfrm>
                  <a:off x="4465177" y="3869069"/>
                  <a:ext cx="1454451" cy="2292821"/>
                </a:xfrm>
                <a:prstGeom prst="roundRect">
                  <a:avLst/>
                </a:prstGeom>
                <a:solidFill>
                  <a:schemeClr val="accent5">
                    <a:alpha val="35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514187" fontAlgn="auto">
                    <a:spcBef>
                      <a:spcPts val="0"/>
                    </a:spcBef>
                    <a:spcAft>
                      <a:spcPts val="0"/>
                    </a:spcAft>
                  </a:pPr>
                  <a:endParaRPr lang="en-US">
                    <a:solidFill>
                      <a:prstClr val="white"/>
                    </a:solidFill>
                    <a:latin typeface="Calibri"/>
                  </a:endParaRPr>
                </a:p>
              </p:txBody>
            </p:sp>
            <p:pic>
              <p:nvPicPr>
                <p:cNvPr id="26" name="Picture 25"/>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4543093" y="3985943"/>
                  <a:ext cx="468116" cy="1166681"/>
                </a:xfrm>
                <a:prstGeom prst="rect">
                  <a:avLst/>
                </a:prstGeom>
              </p:spPr>
            </p:pic>
            <p:pic>
              <p:nvPicPr>
                <p:cNvPr id="41" name="Picture 4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591949" y="5745338"/>
                  <a:ext cx="944878" cy="536128"/>
                </a:xfrm>
                <a:prstGeom prst="rect">
                  <a:avLst/>
                </a:prstGeom>
              </p:spPr>
            </p:pic>
            <p:sp>
              <p:nvSpPr>
                <p:cNvPr id="106" name="TextBox 105"/>
                <p:cNvSpPr txBox="1"/>
                <p:nvPr/>
              </p:nvSpPr>
              <p:spPr>
                <a:xfrm>
                  <a:off x="4458484" y="6281466"/>
                  <a:ext cx="1210061" cy="634832"/>
                </a:xfrm>
                <a:prstGeom prst="rect">
                  <a:avLst/>
                </a:prstGeom>
                <a:noFill/>
              </p:spPr>
              <p:txBody>
                <a:bodyPr wrap="square" rtlCol="0">
                  <a:spAutoFit/>
                </a:bodyPr>
                <a:lstStyle/>
                <a:p>
                  <a:pPr algn="ctr" defTabSz="514187" fontAlgn="auto">
                    <a:spcBef>
                      <a:spcPts val="0"/>
                    </a:spcBef>
                    <a:spcAft>
                      <a:spcPts val="0"/>
                    </a:spcAft>
                  </a:pPr>
                  <a:r>
                    <a:rPr lang="en-US" b="1" dirty="0" smtClean="0">
                      <a:solidFill>
                        <a:prstClr val="black"/>
                      </a:solidFill>
                      <a:latin typeface="Calibri"/>
                      <a:cs typeface="+mn-cs"/>
                    </a:rPr>
                    <a:t>Databases</a:t>
                  </a:r>
                </a:p>
              </p:txBody>
            </p:sp>
          </p:grpSp>
          <p:cxnSp>
            <p:nvCxnSpPr>
              <p:cNvPr id="262" name="Straight Arrow Connector 261"/>
              <p:cNvCxnSpPr>
                <a:stCxn id="16" idx="3"/>
                <a:endCxn id="243" idx="1"/>
              </p:cNvCxnSpPr>
              <p:nvPr/>
            </p:nvCxnSpPr>
            <p:spPr>
              <a:xfrm flipV="1">
                <a:off x="6142640" y="3617445"/>
                <a:ext cx="721458" cy="1606865"/>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65" name="Straight Arrow Connector 264"/>
              <p:cNvCxnSpPr>
                <a:stCxn id="227" idx="1"/>
                <a:endCxn id="16" idx="3"/>
              </p:cNvCxnSpPr>
              <p:nvPr/>
            </p:nvCxnSpPr>
            <p:spPr>
              <a:xfrm flipH="1">
                <a:off x="6142640" y="4926523"/>
                <a:ext cx="752777" cy="297787"/>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268" name="Straight Arrow Connector 267"/>
              <p:cNvCxnSpPr>
                <a:stCxn id="190" idx="1"/>
                <a:endCxn id="16" idx="3"/>
              </p:cNvCxnSpPr>
              <p:nvPr/>
            </p:nvCxnSpPr>
            <p:spPr>
              <a:xfrm flipH="1" flipV="1">
                <a:off x="6142640" y="5224310"/>
                <a:ext cx="752777" cy="839629"/>
              </a:xfrm>
              <a:prstGeom prst="straightConnector1">
                <a:avLst/>
              </a:prstGeom>
              <a:ln>
                <a:headEnd type="arrow" w="med" len="med"/>
                <a:tailEnd type="arrow" w="med" len="med"/>
              </a:ln>
            </p:spPr>
            <p:style>
              <a:lnRef idx="1">
                <a:schemeClr val="accent1"/>
              </a:lnRef>
              <a:fillRef idx="0">
                <a:schemeClr val="accent1"/>
              </a:fillRef>
              <a:effectRef idx="0">
                <a:schemeClr val="accent1"/>
              </a:effectRef>
              <a:fontRef idx="minor">
                <a:schemeClr val="tx1"/>
              </a:fontRef>
            </p:style>
          </p:cxnSp>
        </p:grpSp>
        <p:pic>
          <p:nvPicPr>
            <p:cNvPr id="150" name="Picture 124"/>
            <p:cNvPicPr>
              <a:picLocks noChangeAspect="1"/>
            </p:cNvPicPr>
            <p:nvPr/>
          </p:nvPicPr>
          <p:blipFill>
            <a:blip r:embed="rId17"/>
            <a:srcRect/>
            <a:stretch>
              <a:fillRect/>
            </a:stretch>
          </p:blipFill>
          <p:spPr bwMode="auto">
            <a:xfrm>
              <a:off x="4199228" y="5146813"/>
              <a:ext cx="1687644" cy="651086"/>
            </a:xfrm>
            <a:prstGeom prst="rect">
              <a:avLst/>
            </a:prstGeom>
            <a:noFill/>
            <a:ln w="9525">
              <a:noFill/>
              <a:miter lim="800000"/>
              <a:headEnd/>
              <a:tailEnd/>
            </a:ln>
          </p:spPr>
        </p:pic>
        <p:pic>
          <p:nvPicPr>
            <p:cNvPr id="167" name="Picture 127"/>
            <p:cNvPicPr>
              <a:picLocks noChangeAspect="1"/>
            </p:cNvPicPr>
            <p:nvPr/>
          </p:nvPicPr>
          <p:blipFill>
            <a:blip r:embed="rId18"/>
            <a:srcRect/>
            <a:stretch>
              <a:fillRect/>
            </a:stretch>
          </p:blipFill>
          <p:spPr bwMode="auto">
            <a:xfrm>
              <a:off x="4622853" y="4440760"/>
              <a:ext cx="1469603" cy="594445"/>
            </a:xfrm>
            <a:prstGeom prst="rect">
              <a:avLst/>
            </a:prstGeom>
            <a:noFill/>
            <a:ln w="9525">
              <a:noFill/>
              <a:miter lim="800000"/>
              <a:headEnd/>
              <a:tailEnd/>
            </a:ln>
          </p:spPr>
        </p:pic>
      </p:grpSp>
      <p:sp>
        <p:nvSpPr>
          <p:cNvPr id="135" name="Rectangle 134"/>
          <p:cNvSpPr/>
          <p:nvPr/>
        </p:nvSpPr>
        <p:spPr>
          <a:xfrm>
            <a:off x="1570103" y="4853326"/>
            <a:ext cx="6631781" cy="23098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defRPr/>
            </a:pPr>
            <a:r>
              <a:rPr lang="en-US" sz="900" u="sng" dirty="0">
                <a:hlinkClick r:id="rId19"/>
              </a:rPr>
              <a:t>https://youtu.be/Uw2ZioWa-Ak</a:t>
            </a:r>
            <a:r>
              <a:rPr lang="en-US" sz="900" u="sng" dirty="0"/>
              <a:t> </a:t>
            </a:r>
            <a:r>
              <a:rPr lang="en-US" sz="900" dirty="0">
                <a:solidFill>
                  <a:schemeClr val="tx1"/>
                </a:solidFill>
              </a:rPr>
              <a:t>: Updated version, 13min with industry use case explanation &amp; expanded arch pipeline</a:t>
            </a:r>
            <a:endParaRPr lang="en-US" sz="900" dirty="0">
              <a:hlinkClick r:id=""/>
            </a:endParaRPr>
          </a:p>
          <a:p>
            <a:pPr>
              <a:defRPr/>
            </a:pPr>
            <a:r>
              <a:rPr lang="en-US" sz="900" dirty="0">
                <a:hlinkClick r:id=""/>
              </a:rPr>
              <a:t>https</a:t>
            </a:r>
            <a:r>
              <a:rPr lang="en-US" sz="900" dirty="0">
                <a:hlinkClick r:id="rId20"/>
              </a:rPr>
              <a:t>://www.youtube.com/watch?v=VWBNoIwGEjo</a:t>
            </a:r>
            <a:r>
              <a:rPr lang="en-US" sz="900" dirty="0"/>
              <a:t> </a:t>
            </a:r>
            <a:r>
              <a:rPr lang="en-US" sz="900" dirty="0">
                <a:solidFill>
                  <a:schemeClr val="tx1"/>
                </a:solidFill>
              </a:rPr>
              <a:t> : 18min </a:t>
            </a:r>
            <a:r>
              <a:rPr lang="en-US" sz="900" dirty="0" err="1">
                <a:solidFill>
                  <a:schemeClr val="tx1"/>
                </a:solidFill>
              </a:rPr>
              <a:t>LinuxCON</a:t>
            </a:r>
            <a:r>
              <a:rPr lang="en-US" sz="900" dirty="0">
                <a:solidFill>
                  <a:schemeClr val="tx1"/>
                </a:solidFill>
              </a:rPr>
              <a:t> version with fail-over</a:t>
            </a:r>
          </a:p>
        </p:txBody>
      </p:sp>
      <p:sp>
        <p:nvSpPr>
          <p:cNvPr id="136" name="Title 10"/>
          <p:cNvSpPr>
            <a:spLocks/>
          </p:cNvSpPr>
          <p:nvPr/>
        </p:nvSpPr>
        <p:spPr bwMode="auto">
          <a:xfrm>
            <a:off x="2026446" y="222647"/>
            <a:ext cx="5028010" cy="428625"/>
          </a:xfrm>
          <a:prstGeom prst="rect">
            <a:avLst/>
          </a:prstGeom>
          <a:noFill/>
          <a:ln w="9525">
            <a:noFill/>
            <a:miter lim="800000"/>
            <a:headEnd/>
            <a:tailEnd/>
          </a:ln>
        </p:spPr>
        <p:txBody>
          <a:bodyPr/>
          <a:lstStyle/>
          <a:p>
            <a:r>
              <a:rPr lang="en-US" sz="2100" dirty="0">
                <a:solidFill>
                  <a:srgbClr val="EA7C1E"/>
                </a:solidFill>
                <a:latin typeface="Lubalin for IBM Demi" pitchFamily="18" charset="0"/>
                <a:cs typeface="Arial" pitchFamily="34" charset="0"/>
              </a:rPr>
              <a:t>Financial Trading Demo Architecture</a:t>
            </a:r>
          </a:p>
        </p:txBody>
      </p:sp>
    </p:spTree>
    <p:extLst>
      <p:ext uri="{BB962C8B-B14F-4D97-AF65-F5344CB8AC3E}">
        <p14:creationId xmlns:p14="http://schemas.microsoft.com/office/powerpoint/2010/main" val="7169459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0" name="Rectangle 2"/>
          <p:cNvSpPr>
            <a:spLocks noChangeArrowheads="1"/>
          </p:cNvSpPr>
          <p:nvPr/>
        </p:nvSpPr>
        <p:spPr bwMode="auto">
          <a:xfrm>
            <a:off x="1143000" y="4606017"/>
            <a:ext cx="4464844" cy="26177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76357" tIns="38179" rIns="76357" bIns="38179" anchor="ctr">
            <a:spAutoFit/>
          </a:bodyPr>
          <a:lstStyle>
            <a:lvl1pPr>
              <a:spcBef>
                <a:spcPct val="20000"/>
              </a:spcBef>
              <a:buClr>
                <a:schemeClr val="accent1"/>
              </a:buClr>
              <a:buFont typeface="Wingdings" charset="2"/>
              <a:buChar char="§"/>
              <a:defRPr sz="2000">
                <a:solidFill>
                  <a:schemeClr val="tx1"/>
                </a:solidFill>
                <a:latin typeface="Arial" charset="0"/>
                <a:ea typeface="MS PGothic"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defRPr/>
            </a:pPr>
            <a:endParaRPr lang="en-US" altLang="en-US" sz="1200"/>
          </a:p>
        </p:txBody>
      </p:sp>
      <p:pic>
        <p:nvPicPr>
          <p:cNvPr id="37890" name="Picture 3" descr="oracle2"/>
          <p:cNvPicPr>
            <a:picLocks noChangeAspect="1" noChangeArrowheads="1"/>
          </p:cNvPicPr>
          <p:nvPr/>
        </p:nvPicPr>
        <p:blipFill>
          <a:blip r:embed="rId3">
            <a:extLst>
              <a:ext uri="{28A0092B-C50C-407E-A947-70E740481C1C}">
                <a14:useLocalDpi xmlns:a14="http://schemas.microsoft.com/office/drawing/2010/main" val="0"/>
              </a:ext>
            </a:extLst>
          </a:blip>
          <a:srcRect l="10207" r="44733" b="633"/>
          <a:stretch>
            <a:fillRect/>
          </a:stretch>
        </p:blipFill>
        <p:spPr bwMode="auto">
          <a:xfrm>
            <a:off x="1143000" y="914401"/>
            <a:ext cx="2514600" cy="3937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88" name="Rectangle 4"/>
          <p:cNvSpPr>
            <a:spLocks noGrp="1" noChangeArrowheads="1"/>
          </p:cNvSpPr>
          <p:nvPr>
            <p:ph type="title"/>
          </p:nvPr>
        </p:nvSpPr>
        <p:spPr>
          <a:xfrm>
            <a:off x="1143000" y="251224"/>
            <a:ext cx="6743700" cy="372665"/>
          </a:xfrm>
        </p:spPr>
        <p:txBody>
          <a:bodyPr/>
          <a:lstStyle/>
          <a:p>
            <a:pPr algn="ctr" eaLnBrk="1" hangingPunct="1">
              <a:defRPr/>
            </a:pPr>
            <a:r>
              <a:rPr lang="en-US" altLang="ja-JP" sz="1800">
                <a:solidFill>
                  <a:schemeClr val="hlink"/>
                </a:solidFill>
              </a:rPr>
              <a:t>IBM Oracle Alliance – a Shared Commitment to Client Value</a:t>
            </a:r>
            <a:r>
              <a:rPr lang="en-US" altLang="ja-JP" sz="2400"/>
              <a:t> </a:t>
            </a:r>
          </a:p>
        </p:txBody>
      </p:sp>
      <p:grpSp>
        <p:nvGrpSpPr>
          <p:cNvPr id="37892" name="Group 5"/>
          <p:cNvGrpSpPr>
            <a:grpSpLocks/>
          </p:cNvGrpSpPr>
          <p:nvPr/>
        </p:nvGrpSpPr>
        <p:grpSpPr bwMode="auto">
          <a:xfrm>
            <a:off x="3200400" y="813198"/>
            <a:ext cx="4563666" cy="329803"/>
            <a:chOff x="1805" y="818"/>
            <a:chExt cx="3946" cy="278"/>
          </a:xfrm>
        </p:grpSpPr>
        <p:sp>
          <p:nvSpPr>
            <p:cNvPr id="37914" name="Freeform 6"/>
            <p:cNvSpPr>
              <a:spLocks/>
            </p:cNvSpPr>
            <p:nvPr/>
          </p:nvSpPr>
          <p:spPr bwMode="auto">
            <a:xfrm rot="10800000">
              <a:off x="1805" y="818"/>
              <a:ext cx="2467" cy="278"/>
            </a:xfrm>
            <a:custGeom>
              <a:avLst/>
              <a:gdLst>
                <a:gd name="T0" fmla="*/ 145746 w 2263"/>
                <a:gd name="T1" fmla="*/ 142 h 282"/>
                <a:gd name="T2" fmla="*/ 155307 w 2263"/>
                <a:gd name="T3" fmla="*/ 74 h 282"/>
                <a:gd name="T4" fmla="*/ 145746 w 2263"/>
                <a:gd name="T5" fmla="*/ 0 h 282"/>
                <a:gd name="T6" fmla="*/ 0 w 2263"/>
                <a:gd name="T7" fmla="*/ 0 h 282"/>
                <a:gd name="T8" fmla="*/ 0 w 2263"/>
                <a:gd name="T9" fmla="*/ 142 h 282"/>
                <a:gd name="T10" fmla="*/ 145746 w 2263"/>
                <a:gd name="T11" fmla="*/ 142 h 2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63" h="282">
                  <a:moveTo>
                    <a:pt x="2122" y="282"/>
                  </a:moveTo>
                  <a:cubicBezTo>
                    <a:pt x="2200" y="282"/>
                    <a:pt x="2263" y="219"/>
                    <a:pt x="2263" y="141"/>
                  </a:cubicBezTo>
                  <a:cubicBezTo>
                    <a:pt x="2263" y="63"/>
                    <a:pt x="2200" y="0"/>
                    <a:pt x="2122" y="0"/>
                  </a:cubicBezTo>
                  <a:cubicBezTo>
                    <a:pt x="951" y="0"/>
                    <a:pt x="0" y="0"/>
                    <a:pt x="0" y="0"/>
                  </a:cubicBezTo>
                  <a:cubicBezTo>
                    <a:pt x="0" y="282"/>
                    <a:pt x="0" y="282"/>
                    <a:pt x="0" y="282"/>
                  </a:cubicBezTo>
                  <a:cubicBezTo>
                    <a:pt x="2122" y="282"/>
                    <a:pt x="2122" y="282"/>
                    <a:pt x="2122" y="282"/>
                  </a:cubicBezTo>
                  <a:close/>
                </a:path>
              </a:pathLst>
            </a:custGeom>
            <a:solidFill>
              <a:srgbClr val="BFAE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96" name="Rectangle 7"/>
            <p:cNvSpPr>
              <a:spLocks noChangeArrowheads="1"/>
            </p:cNvSpPr>
            <p:nvPr/>
          </p:nvSpPr>
          <p:spPr bwMode="auto">
            <a:xfrm>
              <a:off x="2963" y="847"/>
              <a:ext cx="2788" cy="221"/>
            </a:xfrm>
            <a:prstGeom prst="rect">
              <a:avLst/>
            </a:prstGeom>
            <a:gradFill rotWithShape="1">
              <a:gsLst>
                <a:gs pos="0">
                  <a:srgbClr val="BFAE77"/>
                </a:gs>
                <a:gs pos="100000">
                  <a:srgbClr val="FFFF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76357" tIns="38179" rIns="76357" bIns="38179" anchor="ctr">
              <a:spAutoFit/>
            </a:bodyPr>
            <a:lstStyle>
              <a:lvl1pPr>
                <a:spcBef>
                  <a:spcPct val="20000"/>
                </a:spcBef>
                <a:buClr>
                  <a:schemeClr val="accent1"/>
                </a:buClr>
                <a:buFont typeface="Wingdings" charset="2"/>
                <a:buChar char="§"/>
                <a:defRPr sz="2000">
                  <a:solidFill>
                    <a:schemeClr val="tx1"/>
                  </a:solidFill>
                  <a:latin typeface="Arial" charset="0"/>
                  <a:ea typeface="MS PGothic"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defRPr/>
              </a:pPr>
              <a:endParaRPr lang="en-US" altLang="en-US" sz="1200"/>
            </a:p>
          </p:txBody>
        </p:sp>
      </p:grpSp>
      <p:sp>
        <p:nvSpPr>
          <p:cNvPr id="32774" name="Rectangle 8"/>
          <p:cNvSpPr>
            <a:spLocks noChangeArrowheads="1"/>
          </p:cNvSpPr>
          <p:nvPr/>
        </p:nvSpPr>
        <p:spPr bwMode="auto">
          <a:xfrm>
            <a:off x="3277791" y="867966"/>
            <a:ext cx="4781550" cy="5607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68545" tIns="34274" rIns="68545" bIns="34274"/>
          <a:lstStyle>
            <a:lvl1pPr marL="230188" indent="-230188">
              <a:spcBef>
                <a:spcPct val="20000"/>
              </a:spcBef>
              <a:buClr>
                <a:schemeClr val="accent1"/>
              </a:buClr>
              <a:buFont typeface="Wingdings" charset="2"/>
              <a:buChar char="§"/>
              <a:defRPr sz="2000">
                <a:solidFill>
                  <a:schemeClr val="tx1"/>
                </a:solidFill>
                <a:latin typeface="Arial" charset="0"/>
                <a:ea typeface="MS PGothic" charset="-128"/>
              </a:defRPr>
            </a:lvl1pPr>
            <a:lvl2pPr marL="565150" indent="-112713">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lnSpc>
                <a:spcPct val="85000"/>
              </a:lnSpc>
              <a:spcBef>
                <a:spcPct val="35000"/>
              </a:spcBef>
              <a:spcAft>
                <a:spcPct val="15000"/>
              </a:spcAft>
              <a:buFont typeface="Wingdings" charset="2"/>
              <a:buNone/>
              <a:defRPr/>
            </a:pPr>
            <a:r>
              <a:rPr lang="en-US" altLang="ja-JP" sz="1050" b="1"/>
              <a:t>Sustained Collaboration for Customers</a:t>
            </a:r>
          </a:p>
          <a:p>
            <a:pPr lvl="1" eaLnBrk="1" hangingPunct="1">
              <a:lnSpc>
                <a:spcPct val="85000"/>
              </a:lnSpc>
              <a:spcBef>
                <a:spcPct val="50000"/>
              </a:spcBef>
              <a:spcAft>
                <a:spcPct val="15000"/>
              </a:spcAft>
              <a:buClr>
                <a:schemeClr val="accent1"/>
              </a:buClr>
              <a:buFontTx/>
              <a:buChar char="•"/>
              <a:defRPr/>
            </a:pPr>
            <a:endParaRPr lang="en-US" altLang="ja-JP" sz="375" b="1"/>
          </a:p>
          <a:p>
            <a:pPr lvl="1" eaLnBrk="1" hangingPunct="1">
              <a:lnSpc>
                <a:spcPct val="85000"/>
              </a:lnSpc>
              <a:spcBef>
                <a:spcPct val="50000"/>
              </a:spcBef>
              <a:spcAft>
                <a:spcPct val="15000"/>
              </a:spcAft>
              <a:buClr>
                <a:schemeClr val="accent1"/>
              </a:buClr>
              <a:buFontTx/>
              <a:buChar char="•"/>
              <a:defRPr/>
            </a:pPr>
            <a:r>
              <a:rPr lang="en-US" altLang="ja-JP" sz="750"/>
              <a:t>Oracle 29 Years, PeopleSoft 27 Years, JD Edwards, 39 Years, Siebel 16 Years</a:t>
            </a:r>
          </a:p>
        </p:txBody>
      </p:sp>
      <p:grpSp>
        <p:nvGrpSpPr>
          <p:cNvPr id="37894" name="Group 9"/>
          <p:cNvGrpSpPr>
            <a:grpSpLocks/>
          </p:cNvGrpSpPr>
          <p:nvPr/>
        </p:nvGrpSpPr>
        <p:grpSpPr bwMode="auto">
          <a:xfrm>
            <a:off x="3200400" y="1371600"/>
            <a:ext cx="4563666" cy="332185"/>
            <a:chOff x="1805" y="818"/>
            <a:chExt cx="3946" cy="278"/>
          </a:xfrm>
        </p:grpSpPr>
        <p:sp>
          <p:nvSpPr>
            <p:cNvPr id="37912" name="Freeform 10"/>
            <p:cNvSpPr>
              <a:spLocks/>
            </p:cNvSpPr>
            <p:nvPr/>
          </p:nvSpPr>
          <p:spPr bwMode="auto">
            <a:xfrm rot="10800000">
              <a:off x="1805" y="818"/>
              <a:ext cx="2467" cy="278"/>
            </a:xfrm>
            <a:custGeom>
              <a:avLst/>
              <a:gdLst>
                <a:gd name="T0" fmla="*/ 145746 w 2263"/>
                <a:gd name="T1" fmla="*/ 142 h 282"/>
                <a:gd name="T2" fmla="*/ 155307 w 2263"/>
                <a:gd name="T3" fmla="*/ 74 h 282"/>
                <a:gd name="T4" fmla="*/ 145746 w 2263"/>
                <a:gd name="T5" fmla="*/ 0 h 282"/>
                <a:gd name="T6" fmla="*/ 0 w 2263"/>
                <a:gd name="T7" fmla="*/ 0 h 282"/>
                <a:gd name="T8" fmla="*/ 0 w 2263"/>
                <a:gd name="T9" fmla="*/ 142 h 282"/>
                <a:gd name="T10" fmla="*/ 145746 w 2263"/>
                <a:gd name="T11" fmla="*/ 142 h 2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63" h="282">
                  <a:moveTo>
                    <a:pt x="2122" y="282"/>
                  </a:moveTo>
                  <a:cubicBezTo>
                    <a:pt x="2200" y="282"/>
                    <a:pt x="2263" y="219"/>
                    <a:pt x="2263" y="141"/>
                  </a:cubicBezTo>
                  <a:cubicBezTo>
                    <a:pt x="2263" y="63"/>
                    <a:pt x="2200" y="0"/>
                    <a:pt x="2122" y="0"/>
                  </a:cubicBezTo>
                  <a:cubicBezTo>
                    <a:pt x="951" y="0"/>
                    <a:pt x="0" y="0"/>
                    <a:pt x="0" y="0"/>
                  </a:cubicBezTo>
                  <a:cubicBezTo>
                    <a:pt x="0" y="282"/>
                    <a:pt x="0" y="282"/>
                    <a:pt x="0" y="282"/>
                  </a:cubicBezTo>
                  <a:cubicBezTo>
                    <a:pt x="2122" y="282"/>
                    <a:pt x="2122" y="282"/>
                    <a:pt x="2122" y="282"/>
                  </a:cubicBezTo>
                  <a:close/>
                </a:path>
              </a:pathLst>
            </a:custGeom>
            <a:solidFill>
              <a:srgbClr val="BFAE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94" name="Rectangle 11"/>
            <p:cNvSpPr>
              <a:spLocks noChangeArrowheads="1"/>
            </p:cNvSpPr>
            <p:nvPr/>
          </p:nvSpPr>
          <p:spPr bwMode="auto">
            <a:xfrm>
              <a:off x="2963" y="847"/>
              <a:ext cx="2788" cy="219"/>
            </a:xfrm>
            <a:prstGeom prst="rect">
              <a:avLst/>
            </a:prstGeom>
            <a:gradFill rotWithShape="1">
              <a:gsLst>
                <a:gs pos="0">
                  <a:srgbClr val="BFAE77"/>
                </a:gs>
                <a:gs pos="100000">
                  <a:srgbClr val="FFFF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76357" tIns="38179" rIns="76357" bIns="38179" anchor="ctr">
              <a:spAutoFit/>
            </a:bodyPr>
            <a:lstStyle>
              <a:lvl1pPr>
                <a:spcBef>
                  <a:spcPct val="20000"/>
                </a:spcBef>
                <a:buClr>
                  <a:schemeClr val="accent1"/>
                </a:buClr>
                <a:buFont typeface="Wingdings" charset="2"/>
                <a:buChar char="§"/>
                <a:defRPr sz="2000">
                  <a:solidFill>
                    <a:schemeClr val="tx1"/>
                  </a:solidFill>
                  <a:latin typeface="Arial" charset="0"/>
                  <a:ea typeface="MS PGothic"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defRPr/>
              </a:pPr>
              <a:endParaRPr lang="en-US" altLang="en-US" sz="1200"/>
            </a:p>
          </p:txBody>
        </p:sp>
      </p:grpSp>
      <p:sp>
        <p:nvSpPr>
          <p:cNvPr id="32776" name="Rectangle 12"/>
          <p:cNvSpPr>
            <a:spLocks noChangeArrowheads="1"/>
          </p:cNvSpPr>
          <p:nvPr/>
        </p:nvSpPr>
        <p:spPr bwMode="auto">
          <a:xfrm>
            <a:off x="3284935" y="1428751"/>
            <a:ext cx="4123134" cy="7750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68545" tIns="34274" rIns="68545" bIns="34274"/>
          <a:lstStyle>
            <a:lvl1pPr marL="230188" indent="-230188">
              <a:spcBef>
                <a:spcPct val="20000"/>
              </a:spcBef>
              <a:buClr>
                <a:schemeClr val="accent1"/>
              </a:buClr>
              <a:buFont typeface="Wingdings" charset="2"/>
              <a:buChar char="§"/>
              <a:defRPr sz="2000">
                <a:solidFill>
                  <a:schemeClr val="tx1"/>
                </a:solidFill>
                <a:latin typeface="Arial" charset="0"/>
                <a:ea typeface="MS PGothic" charset="-128"/>
              </a:defRPr>
            </a:lvl1pPr>
            <a:lvl2pPr marL="565150" indent="-112713">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lnSpc>
                <a:spcPct val="85000"/>
              </a:lnSpc>
              <a:spcBef>
                <a:spcPct val="35000"/>
              </a:spcBef>
              <a:spcAft>
                <a:spcPct val="15000"/>
              </a:spcAft>
              <a:buFont typeface="Wingdings" charset="2"/>
              <a:buNone/>
              <a:defRPr/>
            </a:pPr>
            <a:r>
              <a:rPr lang="en-US" altLang="ja-JP" sz="1050" b="1"/>
              <a:t>Mutual Executive Commitment  </a:t>
            </a:r>
          </a:p>
          <a:p>
            <a:pPr lvl="1" eaLnBrk="1" hangingPunct="1">
              <a:lnSpc>
                <a:spcPct val="85000"/>
              </a:lnSpc>
              <a:spcBef>
                <a:spcPct val="50000"/>
              </a:spcBef>
              <a:spcAft>
                <a:spcPct val="15000"/>
              </a:spcAft>
              <a:buClr>
                <a:schemeClr val="accent1"/>
              </a:buClr>
              <a:buSzPct val="70000"/>
              <a:buFont typeface="Wingdings" charset="2"/>
              <a:buChar char="§"/>
              <a:defRPr/>
            </a:pPr>
            <a:endParaRPr lang="en-US" altLang="ja-JP" sz="375"/>
          </a:p>
          <a:p>
            <a:pPr lvl="1" eaLnBrk="1" hangingPunct="1">
              <a:lnSpc>
                <a:spcPct val="85000"/>
              </a:lnSpc>
              <a:spcBef>
                <a:spcPct val="50000"/>
              </a:spcBef>
              <a:spcAft>
                <a:spcPct val="15000"/>
              </a:spcAft>
              <a:buClr>
                <a:schemeClr val="accent1"/>
              </a:buClr>
              <a:buSzPct val="70000"/>
              <a:buFont typeface="Wingdings" charset="2"/>
              <a:buChar char="§"/>
              <a:defRPr/>
            </a:pPr>
            <a:r>
              <a:rPr lang="en-US" altLang="ja-JP" sz="750"/>
              <a:t>Dedicated, Executive-led Alliance teams </a:t>
            </a:r>
          </a:p>
          <a:p>
            <a:pPr lvl="1" eaLnBrk="1" hangingPunct="1">
              <a:lnSpc>
                <a:spcPct val="85000"/>
              </a:lnSpc>
              <a:spcBef>
                <a:spcPct val="50000"/>
              </a:spcBef>
              <a:spcAft>
                <a:spcPct val="15000"/>
              </a:spcAft>
              <a:buClr>
                <a:schemeClr val="accent1"/>
              </a:buClr>
              <a:buSzPct val="70000"/>
              <a:buFont typeface="Wingdings" charset="2"/>
              <a:buChar char="§"/>
              <a:defRPr/>
            </a:pPr>
            <a:r>
              <a:rPr lang="en-US" altLang="ja-JP" sz="750"/>
              <a:t>Regular Senior executive reviews and functional Executive interlocks </a:t>
            </a:r>
          </a:p>
        </p:txBody>
      </p:sp>
      <p:grpSp>
        <p:nvGrpSpPr>
          <p:cNvPr id="37896" name="Group 13"/>
          <p:cNvGrpSpPr>
            <a:grpSpLocks/>
          </p:cNvGrpSpPr>
          <p:nvPr/>
        </p:nvGrpSpPr>
        <p:grpSpPr bwMode="auto">
          <a:xfrm>
            <a:off x="3200400" y="2652713"/>
            <a:ext cx="4563666" cy="315516"/>
            <a:chOff x="1805" y="818"/>
            <a:chExt cx="3946" cy="278"/>
          </a:xfrm>
        </p:grpSpPr>
        <p:sp>
          <p:nvSpPr>
            <p:cNvPr id="37910" name="Freeform 14"/>
            <p:cNvSpPr>
              <a:spLocks/>
            </p:cNvSpPr>
            <p:nvPr/>
          </p:nvSpPr>
          <p:spPr bwMode="auto">
            <a:xfrm rot="10800000">
              <a:off x="1805" y="818"/>
              <a:ext cx="2467" cy="278"/>
            </a:xfrm>
            <a:custGeom>
              <a:avLst/>
              <a:gdLst>
                <a:gd name="T0" fmla="*/ 145746 w 2263"/>
                <a:gd name="T1" fmla="*/ 142 h 282"/>
                <a:gd name="T2" fmla="*/ 155307 w 2263"/>
                <a:gd name="T3" fmla="*/ 74 h 282"/>
                <a:gd name="T4" fmla="*/ 145746 w 2263"/>
                <a:gd name="T5" fmla="*/ 0 h 282"/>
                <a:gd name="T6" fmla="*/ 0 w 2263"/>
                <a:gd name="T7" fmla="*/ 0 h 282"/>
                <a:gd name="T8" fmla="*/ 0 w 2263"/>
                <a:gd name="T9" fmla="*/ 142 h 282"/>
                <a:gd name="T10" fmla="*/ 145746 w 2263"/>
                <a:gd name="T11" fmla="*/ 142 h 2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63" h="282">
                  <a:moveTo>
                    <a:pt x="2122" y="282"/>
                  </a:moveTo>
                  <a:cubicBezTo>
                    <a:pt x="2200" y="282"/>
                    <a:pt x="2263" y="219"/>
                    <a:pt x="2263" y="141"/>
                  </a:cubicBezTo>
                  <a:cubicBezTo>
                    <a:pt x="2263" y="63"/>
                    <a:pt x="2200" y="0"/>
                    <a:pt x="2122" y="0"/>
                  </a:cubicBezTo>
                  <a:cubicBezTo>
                    <a:pt x="951" y="0"/>
                    <a:pt x="0" y="0"/>
                    <a:pt x="0" y="0"/>
                  </a:cubicBezTo>
                  <a:cubicBezTo>
                    <a:pt x="0" y="282"/>
                    <a:pt x="0" y="282"/>
                    <a:pt x="0" y="282"/>
                  </a:cubicBezTo>
                  <a:cubicBezTo>
                    <a:pt x="2122" y="282"/>
                    <a:pt x="2122" y="282"/>
                    <a:pt x="2122" y="282"/>
                  </a:cubicBezTo>
                  <a:close/>
                </a:path>
              </a:pathLst>
            </a:custGeom>
            <a:solidFill>
              <a:srgbClr val="BFAE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92" name="Rectangle 15"/>
            <p:cNvSpPr>
              <a:spLocks noChangeArrowheads="1"/>
            </p:cNvSpPr>
            <p:nvPr/>
          </p:nvSpPr>
          <p:spPr bwMode="auto">
            <a:xfrm>
              <a:off x="2963" y="842"/>
              <a:ext cx="2788" cy="231"/>
            </a:xfrm>
            <a:prstGeom prst="rect">
              <a:avLst/>
            </a:prstGeom>
            <a:gradFill rotWithShape="1">
              <a:gsLst>
                <a:gs pos="0">
                  <a:srgbClr val="BFAE77"/>
                </a:gs>
                <a:gs pos="100000">
                  <a:srgbClr val="FFFF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76357" tIns="38179" rIns="76357" bIns="38179" anchor="ctr">
              <a:spAutoFit/>
            </a:bodyPr>
            <a:lstStyle>
              <a:lvl1pPr>
                <a:spcBef>
                  <a:spcPct val="20000"/>
                </a:spcBef>
                <a:buClr>
                  <a:schemeClr val="accent1"/>
                </a:buClr>
                <a:buFont typeface="Wingdings" charset="2"/>
                <a:buChar char="§"/>
                <a:defRPr sz="2000">
                  <a:solidFill>
                    <a:schemeClr val="tx1"/>
                  </a:solidFill>
                  <a:latin typeface="Arial" charset="0"/>
                  <a:ea typeface="MS PGothic"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defRPr/>
              </a:pPr>
              <a:endParaRPr lang="en-US" altLang="en-US" sz="1200"/>
            </a:p>
          </p:txBody>
        </p:sp>
      </p:grpSp>
      <p:grpSp>
        <p:nvGrpSpPr>
          <p:cNvPr id="37897" name="Group 16"/>
          <p:cNvGrpSpPr>
            <a:grpSpLocks/>
          </p:cNvGrpSpPr>
          <p:nvPr/>
        </p:nvGrpSpPr>
        <p:grpSpPr bwMode="auto">
          <a:xfrm>
            <a:off x="3200400" y="3438525"/>
            <a:ext cx="4563666" cy="276225"/>
            <a:chOff x="1805" y="818"/>
            <a:chExt cx="3946" cy="278"/>
          </a:xfrm>
        </p:grpSpPr>
        <p:sp>
          <p:nvSpPr>
            <p:cNvPr id="37908" name="Freeform 17"/>
            <p:cNvSpPr>
              <a:spLocks/>
            </p:cNvSpPr>
            <p:nvPr/>
          </p:nvSpPr>
          <p:spPr bwMode="auto">
            <a:xfrm rot="10800000">
              <a:off x="1805" y="818"/>
              <a:ext cx="2467" cy="278"/>
            </a:xfrm>
            <a:custGeom>
              <a:avLst/>
              <a:gdLst>
                <a:gd name="T0" fmla="*/ 145746 w 2263"/>
                <a:gd name="T1" fmla="*/ 142 h 282"/>
                <a:gd name="T2" fmla="*/ 155307 w 2263"/>
                <a:gd name="T3" fmla="*/ 74 h 282"/>
                <a:gd name="T4" fmla="*/ 145746 w 2263"/>
                <a:gd name="T5" fmla="*/ 0 h 282"/>
                <a:gd name="T6" fmla="*/ 0 w 2263"/>
                <a:gd name="T7" fmla="*/ 0 h 282"/>
                <a:gd name="T8" fmla="*/ 0 w 2263"/>
                <a:gd name="T9" fmla="*/ 142 h 282"/>
                <a:gd name="T10" fmla="*/ 145746 w 2263"/>
                <a:gd name="T11" fmla="*/ 142 h 2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63" h="282">
                  <a:moveTo>
                    <a:pt x="2122" y="282"/>
                  </a:moveTo>
                  <a:cubicBezTo>
                    <a:pt x="2200" y="282"/>
                    <a:pt x="2263" y="219"/>
                    <a:pt x="2263" y="141"/>
                  </a:cubicBezTo>
                  <a:cubicBezTo>
                    <a:pt x="2263" y="63"/>
                    <a:pt x="2200" y="0"/>
                    <a:pt x="2122" y="0"/>
                  </a:cubicBezTo>
                  <a:cubicBezTo>
                    <a:pt x="951" y="0"/>
                    <a:pt x="0" y="0"/>
                    <a:pt x="0" y="0"/>
                  </a:cubicBezTo>
                  <a:cubicBezTo>
                    <a:pt x="0" y="282"/>
                    <a:pt x="0" y="282"/>
                    <a:pt x="0" y="282"/>
                  </a:cubicBezTo>
                  <a:cubicBezTo>
                    <a:pt x="2122" y="282"/>
                    <a:pt x="2122" y="282"/>
                    <a:pt x="2122" y="282"/>
                  </a:cubicBezTo>
                  <a:close/>
                </a:path>
              </a:pathLst>
            </a:custGeom>
            <a:solidFill>
              <a:srgbClr val="BFAE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90" name="Rectangle 18"/>
            <p:cNvSpPr>
              <a:spLocks noChangeArrowheads="1"/>
            </p:cNvSpPr>
            <p:nvPr/>
          </p:nvSpPr>
          <p:spPr bwMode="auto">
            <a:xfrm>
              <a:off x="2963" y="826"/>
              <a:ext cx="2788" cy="263"/>
            </a:xfrm>
            <a:prstGeom prst="rect">
              <a:avLst/>
            </a:prstGeom>
            <a:gradFill rotWithShape="1">
              <a:gsLst>
                <a:gs pos="0">
                  <a:srgbClr val="BFAE77"/>
                </a:gs>
                <a:gs pos="100000">
                  <a:srgbClr val="FFFF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76357" tIns="38179" rIns="76357" bIns="38179" anchor="ctr">
              <a:spAutoFit/>
            </a:bodyPr>
            <a:lstStyle>
              <a:lvl1pPr>
                <a:spcBef>
                  <a:spcPct val="20000"/>
                </a:spcBef>
                <a:buClr>
                  <a:schemeClr val="accent1"/>
                </a:buClr>
                <a:buFont typeface="Wingdings" charset="2"/>
                <a:buChar char="§"/>
                <a:defRPr sz="2000">
                  <a:solidFill>
                    <a:schemeClr val="tx1"/>
                  </a:solidFill>
                  <a:latin typeface="Arial" charset="0"/>
                  <a:ea typeface="MS PGothic"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defRPr/>
              </a:pPr>
              <a:endParaRPr lang="en-US" altLang="en-US" sz="1200"/>
            </a:p>
          </p:txBody>
        </p:sp>
      </p:grpSp>
      <p:sp>
        <p:nvSpPr>
          <p:cNvPr id="32779" name="Rectangle 19"/>
          <p:cNvSpPr>
            <a:spLocks noChangeArrowheads="1"/>
          </p:cNvSpPr>
          <p:nvPr/>
        </p:nvSpPr>
        <p:spPr bwMode="auto">
          <a:xfrm>
            <a:off x="3429000" y="3484960"/>
            <a:ext cx="4123135" cy="744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68545" tIns="34274" rIns="68545" bIns="34274"/>
          <a:lstStyle>
            <a:lvl1pPr marL="230188" indent="-230188">
              <a:spcBef>
                <a:spcPct val="20000"/>
              </a:spcBef>
              <a:buClr>
                <a:schemeClr val="accent1"/>
              </a:buClr>
              <a:buFont typeface="Wingdings" charset="2"/>
              <a:buChar char="§"/>
              <a:defRPr sz="2000">
                <a:solidFill>
                  <a:schemeClr val="tx1"/>
                </a:solidFill>
                <a:latin typeface="Arial" charset="0"/>
                <a:ea typeface="MS PGothic" charset="-128"/>
              </a:defRPr>
            </a:lvl1pPr>
            <a:lvl2pPr marL="565150" indent="-112713">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lnSpc>
                <a:spcPct val="85000"/>
              </a:lnSpc>
              <a:spcBef>
                <a:spcPct val="35000"/>
              </a:spcBef>
              <a:spcAft>
                <a:spcPct val="15000"/>
              </a:spcAft>
              <a:buFont typeface="Wingdings" charset="2"/>
              <a:buNone/>
              <a:defRPr/>
            </a:pPr>
            <a:r>
              <a:rPr lang="en-US" altLang="ja-JP" sz="1050" b="1"/>
              <a:t>Vibrant Technology Collaboration</a:t>
            </a:r>
          </a:p>
          <a:p>
            <a:pPr lvl="1" eaLnBrk="1" hangingPunct="1">
              <a:lnSpc>
                <a:spcPct val="85000"/>
              </a:lnSpc>
              <a:spcBef>
                <a:spcPct val="50000"/>
              </a:spcBef>
              <a:spcAft>
                <a:spcPct val="15000"/>
              </a:spcAft>
              <a:buClr>
                <a:schemeClr val="accent1"/>
              </a:buClr>
              <a:buFontTx/>
              <a:buChar char="•"/>
              <a:defRPr/>
            </a:pPr>
            <a:r>
              <a:rPr lang="en-US" altLang="ja-JP" sz="750"/>
              <a:t>Continued joint development delivering Oracle SW optimized for IBM HW  </a:t>
            </a:r>
          </a:p>
          <a:p>
            <a:pPr lvl="1" eaLnBrk="1" hangingPunct="1">
              <a:lnSpc>
                <a:spcPct val="85000"/>
              </a:lnSpc>
              <a:spcBef>
                <a:spcPct val="50000"/>
              </a:spcBef>
              <a:spcAft>
                <a:spcPct val="15000"/>
              </a:spcAft>
              <a:buClr>
                <a:schemeClr val="accent1"/>
              </a:buClr>
              <a:buFontTx/>
              <a:buChar char="•"/>
              <a:defRPr/>
            </a:pPr>
            <a:r>
              <a:rPr lang="en-US" altLang="ja-JP" sz="750"/>
              <a:t>Substantial investment in skills and resources</a:t>
            </a:r>
          </a:p>
          <a:p>
            <a:pPr lvl="1" eaLnBrk="1" hangingPunct="1">
              <a:lnSpc>
                <a:spcPct val="85000"/>
              </a:lnSpc>
              <a:spcBef>
                <a:spcPct val="50000"/>
              </a:spcBef>
              <a:spcAft>
                <a:spcPct val="15000"/>
              </a:spcAft>
              <a:buClr>
                <a:schemeClr val="accent1"/>
              </a:buClr>
              <a:buFontTx/>
              <a:buChar char="•"/>
              <a:defRPr/>
            </a:pPr>
            <a:r>
              <a:rPr lang="en-US" altLang="ja-JP" sz="750"/>
              <a:t>Dedicated International Competency Center</a:t>
            </a:r>
          </a:p>
        </p:txBody>
      </p:sp>
      <p:grpSp>
        <p:nvGrpSpPr>
          <p:cNvPr id="37899" name="Group 20"/>
          <p:cNvGrpSpPr>
            <a:grpSpLocks/>
          </p:cNvGrpSpPr>
          <p:nvPr/>
        </p:nvGrpSpPr>
        <p:grpSpPr bwMode="auto">
          <a:xfrm>
            <a:off x="3200400" y="2094310"/>
            <a:ext cx="4563666" cy="329803"/>
            <a:chOff x="1805" y="818"/>
            <a:chExt cx="3946" cy="278"/>
          </a:xfrm>
        </p:grpSpPr>
        <p:sp>
          <p:nvSpPr>
            <p:cNvPr id="37906" name="Freeform 21"/>
            <p:cNvSpPr>
              <a:spLocks/>
            </p:cNvSpPr>
            <p:nvPr/>
          </p:nvSpPr>
          <p:spPr bwMode="auto">
            <a:xfrm rot="10800000">
              <a:off x="1805" y="818"/>
              <a:ext cx="2467" cy="278"/>
            </a:xfrm>
            <a:custGeom>
              <a:avLst/>
              <a:gdLst>
                <a:gd name="T0" fmla="*/ 145746 w 2263"/>
                <a:gd name="T1" fmla="*/ 142 h 282"/>
                <a:gd name="T2" fmla="*/ 155307 w 2263"/>
                <a:gd name="T3" fmla="*/ 74 h 282"/>
                <a:gd name="T4" fmla="*/ 145746 w 2263"/>
                <a:gd name="T5" fmla="*/ 0 h 282"/>
                <a:gd name="T6" fmla="*/ 0 w 2263"/>
                <a:gd name="T7" fmla="*/ 0 h 282"/>
                <a:gd name="T8" fmla="*/ 0 w 2263"/>
                <a:gd name="T9" fmla="*/ 142 h 282"/>
                <a:gd name="T10" fmla="*/ 145746 w 2263"/>
                <a:gd name="T11" fmla="*/ 142 h 2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63" h="282">
                  <a:moveTo>
                    <a:pt x="2122" y="282"/>
                  </a:moveTo>
                  <a:cubicBezTo>
                    <a:pt x="2200" y="282"/>
                    <a:pt x="2263" y="219"/>
                    <a:pt x="2263" y="141"/>
                  </a:cubicBezTo>
                  <a:cubicBezTo>
                    <a:pt x="2263" y="63"/>
                    <a:pt x="2200" y="0"/>
                    <a:pt x="2122" y="0"/>
                  </a:cubicBezTo>
                  <a:cubicBezTo>
                    <a:pt x="951" y="0"/>
                    <a:pt x="0" y="0"/>
                    <a:pt x="0" y="0"/>
                  </a:cubicBezTo>
                  <a:cubicBezTo>
                    <a:pt x="0" y="282"/>
                    <a:pt x="0" y="282"/>
                    <a:pt x="0" y="282"/>
                  </a:cubicBezTo>
                  <a:cubicBezTo>
                    <a:pt x="2122" y="282"/>
                    <a:pt x="2122" y="282"/>
                    <a:pt x="2122" y="282"/>
                  </a:cubicBezTo>
                  <a:close/>
                </a:path>
              </a:pathLst>
            </a:custGeom>
            <a:solidFill>
              <a:srgbClr val="BFAE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8" name="Rectangle 22"/>
            <p:cNvSpPr>
              <a:spLocks noChangeArrowheads="1"/>
            </p:cNvSpPr>
            <p:nvPr/>
          </p:nvSpPr>
          <p:spPr bwMode="auto">
            <a:xfrm>
              <a:off x="2963" y="847"/>
              <a:ext cx="2788" cy="221"/>
            </a:xfrm>
            <a:prstGeom prst="rect">
              <a:avLst/>
            </a:prstGeom>
            <a:gradFill rotWithShape="1">
              <a:gsLst>
                <a:gs pos="0">
                  <a:srgbClr val="BFAE77"/>
                </a:gs>
                <a:gs pos="100000">
                  <a:srgbClr val="FFFF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76357" tIns="38179" rIns="76357" bIns="38179" anchor="ctr">
              <a:spAutoFit/>
            </a:bodyPr>
            <a:lstStyle>
              <a:lvl1pPr>
                <a:spcBef>
                  <a:spcPct val="20000"/>
                </a:spcBef>
                <a:buClr>
                  <a:schemeClr val="accent1"/>
                </a:buClr>
                <a:buFont typeface="Wingdings" charset="2"/>
                <a:buChar char="§"/>
                <a:defRPr sz="2000">
                  <a:solidFill>
                    <a:schemeClr val="tx1"/>
                  </a:solidFill>
                  <a:latin typeface="Arial" charset="0"/>
                  <a:ea typeface="MS PGothic"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defRPr/>
              </a:pPr>
              <a:endParaRPr lang="en-US" altLang="en-US" sz="1200"/>
            </a:p>
          </p:txBody>
        </p:sp>
      </p:grpSp>
      <p:sp>
        <p:nvSpPr>
          <p:cNvPr id="32781" name="Rectangle 23"/>
          <p:cNvSpPr>
            <a:spLocks noChangeArrowheads="1"/>
          </p:cNvSpPr>
          <p:nvPr/>
        </p:nvSpPr>
        <p:spPr bwMode="auto">
          <a:xfrm>
            <a:off x="3296841" y="2195513"/>
            <a:ext cx="4589859" cy="7989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68545" tIns="34274" rIns="68545" bIns="34274"/>
          <a:lstStyle>
            <a:lvl1pPr marL="230188" indent="-230188">
              <a:spcBef>
                <a:spcPct val="20000"/>
              </a:spcBef>
              <a:buClr>
                <a:schemeClr val="accent1"/>
              </a:buClr>
              <a:buFont typeface="Wingdings" charset="2"/>
              <a:buChar char="§"/>
              <a:defRPr sz="2000">
                <a:solidFill>
                  <a:schemeClr val="tx1"/>
                </a:solidFill>
                <a:latin typeface="Arial" charset="0"/>
                <a:ea typeface="MS PGothic" charset="-128"/>
              </a:defRPr>
            </a:lvl1pPr>
            <a:lvl2pPr marL="565150" indent="-112713">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lnSpc>
                <a:spcPct val="85000"/>
              </a:lnSpc>
              <a:spcBef>
                <a:spcPct val="35000"/>
              </a:spcBef>
              <a:spcAft>
                <a:spcPct val="15000"/>
              </a:spcAft>
              <a:buFont typeface="Wingdings" charset="2"/>
              <a:buNone/>
              <a:defRPr/>
            </a:pPr>
            <a:r>
              <a:rPr lang="en-US" altLang="ja-JP" sz="1050" b="1"/>
              <a:t>Over 140K Total Joint Customers Worldwide</a:t>
            </a:r>
          </a:p>
          <a:p>
            <a:pPr lvl="1" eaLnBrk="1" hangingPunct="1">
              <a:lnSpc>
                <a:spcPct val="85000"/>
              </a:lnSpc>
              <a:spcBef>
                <a:spcPct val="60000"/>
              </a:spcBef>
              <a:spcAft>
                <a:spcPct val="15000"/>
              </a:spcAft>
              <a:buClr>
                <a:schemeClr val="accent1"/>
              </a:buClr>
              <a:buFontTx/>
              <a:buChar char="•"/>
              <a:defRPr/>
            </a:pPr>
            <a:r>
              <a:rPr lang="en-US" altLang="ja-JP" sz="750"/>
              <a:t>Hardware and Software support via Applications Unlimited, over 30,000 Application joint customers</a:t>
            </a:r>
          </a:p>
          <a:p>
            <a:pPr lvl="1" eaLnBrk="1" hangingPunct="1">
              <a:lnSpc>
                <a:spcPct val="85000"/>
              </a:lnSpc>
              <a:spcBef>
                <a:spcPct val="60000"/>
              </a:spcBef>
              <a:spcAft>
                <a:spcPct val="15000"/>
              </a:spcAft>
              <a:buClr>
                <a:schemeClr val="accent1"/>
              </a:buClr>
              <a:buFontTx/>
              <a:buChar char="•"/>
              <a:defRPr/>
            </a:pPr>
            <a:endParaRPr lang="en-US" altLang="ja-JP" sz="750"/>
          </a:p>
        </p:txBody>
      </p:sp>
      <p:sp>
        <p:nvSpPr>
          <p:cNvPr id="32782" name="Rectangle 24"/>
          <p:cNvSpPr>
            <a:spLocks noChangeArrowheads="1"/>
          </p:cNvSpPr>
          <p:nvPr/>
        </p:nvSpPr>
        <p:spPr bwMode="auto">
          <a:xfrm>
            <a:off x="3314700" y="2686050"/>
            <a:ext cx="4123135" cy="78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68545" tIns="34274" rIns="68545" bIns="34274"/>
          <a:lstStyle>
            <a:lvl1pPr marL="230188" indent="-230188">
              <a:spcBef>
                <a:spcPct val="20000"/>
              </a:spcBef>
              <a:buClr>
                <a:schemeClr val="accent1"/>
              </a:buClr>
              <a:buFont typeface="Wingdings" charset="2"/>
              <a:buChar char="§"/>
              <a:defRPr sz="2000">
                <a:solidFill>
                  <a:schemeClr val="tx1"/>
                </a:solidFill>
                <a:latin typeface="Arial" charset="0"/>
                <a:ea typeface="MS PGothic" charset="-128"/>
              </a:defRPr>
            </a:lvl1pPr>
            <a:lvl2pPr marL="565150" indent="-112713">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lnSpc>
                <a:spcPct val="85000"/>
              </a:lnSpc>
              <a:spcBef>
                <a:spcPct val="35000"/>
              </a:spcBef>
              <a:spcAft>
                <a:spcPct val="15000"/>
              </a:spcAft>
              <a:buFont typeface="Wingdings" charset="2"/>
              <a:buNone/>
              <a:defRPr/>
            </a:pPr>
            <a:r>
              <a:rPr lang="en-US" altLang="ja-JP" sz="1050" b="1"/>
              <a:t>Award Winning Oracle Services Practice</a:t>
            </a:r>
          </a:p>
          <a:p>
            <a:pPr lvl="1" eaLnBrk="1" hangingPunct="1">
              <a:lnSpc>
                <a:spcPct val="85000"/>
              </a:lnSpc>
              <a:spcBef>
                <a:spcPct val="50000"/>
              </a:spcBef>
              <a:spcAft>
                <a:spcPct val="15000"/>
              </a:spcAft>
              <a:buClr>
                <a:schemeClr val="accent1"/>
              </a:buClr>
              <a:buFontTx/>
              <a:buChar char="•"/>
              <a:defRPr/>
            </a:pPr>
            <a:endParaRPr lang="en-US" altLang="ja-JP" sz="375"/>
          </a:p>
          <a:p>
            <a:pPr lvl="1" eaLnBrk="1" hangingPunct="1">
              <a:lnSpc>
                <a:spcPct val="85000"/>
              </a:lnSpc>
              <a:spcBef>
                <a:spcPct val="50000"/>
              </a:spcBef>
              <a:spcAft>
                <a:spcPct val="15000"/>
              </a:spcAft>
              <a:buClr>
                <a:schemeClr val="accent1"/>
              </a:buClr>
              <a:buFontTx/>
              <a:buChar char="•"/>
              <a:defRPr/>
            </a:pPr>
            <a:r>
              <a:rPr lang="en-US" altLang="ja-JP" sz="750"/>
              <a:t>Over 5,500 Successful Joint Services Projects</a:t>
            </a:r>
          </a:p>
          <a:p>
            <a:pPr lvl="1" eaLnBrk="1" hangingPunct="1">
              <a:lnSpc>
                <a:spcPct val="85000"/>
              </a:lnSpc>
              <a:spcBef>
                <a:spcPct val="25000"/>
              </a:spcBef>
              <a:spcAft>
                <a:spcPct val="15000"/>
              </a:spcAft>
              <a:buClr>
                <a:schemeClr val="accent1"/>
              </a:buClr>
              <a:buFontTx/>
              <a:buChar char="•"/>
              <a:defRPr/>
            </a:pPr>
            <a:r>
              <a:rPr lang="en-US" altLang="ja-JP" sz="750"/>
              <a:t>&gt; 10,000 Oracle skilled resources worldwide </a:t>
            </a:r>
          </a:p>
          <a:p>
            <a:pPr lvl="1" eaLnBrk="1" hangingPunct="1">
              <a:lnSpc>
                <a:spcPct val="85000"/>
              </a:lnSpc>
              <a:spcBef>
                <a:spcPct val="25000"/>
              </a:spcBef>
              <a:spcAft>
                <a:spcPct val="15000"/>
              </a:spcAft>
              <a:buClr>
                <a:schemeClr val="accent1"/>
              </a:buClr>
              <a:buFontTx/>
              <a:buChar char="•"/>
              <a:defRPr/>
            </a:pPr>
            <a:r>
              <a:rPr lang="en-US" altLang="ja-JP" sz="750"/>
              <a:t>   IBM Solution Workbench For Oracle </a:t>
            </a:r>
          </a:p>
        </p:txBody>
      </p:sp>
      <p:grpSp>
        <p:nvGrpSpPr>
          <p:cNvPr id="37902" name="Group 25"/>
          <p:cNvGrpSpPr>
            <a:grpSpLocks/>
          </p:cNvGrpSpPr>
          <p:nvPr/>
        </p:nvGrpSpPr>
        <p:grpSpPr bwMode="auto">
          <a:xfrm>
            <a:off x="3200400" y="4286250"/>
            <a:ext cx="4563666" cy="282179"/>
            <a:chOff x="1805" y="818"/>
            <a:chExt cx="3946" cy="278"/>
          </a:xfrm>
        </p:grpSpPr>
        <p:sp>
          <p:nvSpPr>
            <p:cNvPr id="37904" name="Freeform 26"/>
            <p:cNvSpPr>
              <a:spLocks/>
            </p:cNvSpPr>
            <p:nvPr/>
          </p:nvSpPr>
          <p:spPr bwMode="auto">
            <a:xfrm rot="10800000">
              <a:off x="1805" y="818"/>
              <a:ext cx="2467" cy="278"/>
            </a:xfrm>
            <a:custGeom>
              <a:avLst/>
              <a:gdLst>
                <a:gd name="T0" fmla="*/ 145746 w 2263"/>
                <a:gd name="T1" fmla="*/ 142 h 282"/>
                <a:gd name="T2" fmla="*/ 155307 w 2263"/>
                <a:gd name="T3" fmla="*/ 74 h 282"/>
                <a:gd name="T4" fmla="*/ 145746 w 2263"/>
                <a:gd name="T5" fmla="*/ 0 h 282"/>
                <a:gd name="T6" fmla="*/ 0 w 2263"/>
                <a:gd name="T7" fmla="*/ 0 h 282"/>
                <a:gd name="T8" fmla="*/ 0 w 2263"/>
                <a:gd name="T9" fmla="*/ 142 h 282"/>
                <a:gd name="T10" fmla="*/ 145746 w 2263"/>
                <a:gd name="T11" fmla="*/ 142 h 2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63" h="282">
                  <a:moveTo>
                    <a:pt x="2122" y="282"/>
                  </a:moveTo>
                  <a:cubicBezTo>
                    <a:pt x="2200" y="282"/>
                    <a:pt x="2263" y="219"/>
                    <a:pt x="2263" y="141"/>
                  </a:cubicBezTo>
                  <a:cubicBezTo>
                    <a:pt x="2263" y="63"/>
                    <a:pt x="2200" y="0"/>
                    <a:pt x="2122" y="0"/>
                  </a:cubicBezTo>
                  <a:cubicBezTo>
                    <a:pt x="951" y="0"/>
                    <a:pt x="0" y="0"/>
                    <a:pt x="0" y="0"/>
                  </a:cubicBezTo>
                  <a:cubicBezTo>
                    <a:pt x="0" y="282"/>
                    <a:pt x="0" y="282"/>
                    <a:pt x="0" y="282"/>
                  </a:cubicBezTo>
                  <a:cubicBezTo>
                    <a:pt x="2122" y="282"/>
                    <a:pt x="2122" y="282"/>
                    <a:pt x="2122" y="282"/>
                  </a:cubicBezTo>
                  <a:close/>
                </a:path>
              </a:pathLst>
            </a:custGeom>
            <a:solidFill>
              <a:srgbClr val="BFAE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786" name="Rectangle 27"/>
            <p:cNvSpPr>
              <a:spLocks noChangeArrowheads="1"/>
            </p:cNvSpPr>
            <p:nvPr/>
          </p:nvSpPr>
          <p:spPr bwMode="auto">
            <a:xfrm>
              <a:off x="2963" y="828"/>
              <a:ext cx="2788" cy="258"/>
            </a:xfrm>
            <a:prstGeom prst="rect">
              <a:avLst/>
            </a:prstGeom>
            <a:gradFill rotWithShape="1">
              <a:gsLst>
                <a:gs pos="0">
                  <a:srgbClr val="BFAE77"/>
                </a:gs>
                <a:gs pos="100000">
                  <a:srgbClr val="FFFFFF"/>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76357" tIns="38179" rIns="76357" bIns="38179" anchor="ctr">
              <a:spAutoFit/>
            </a:bodyPr>
            <a:lstStyle>
              <a:lvl1pPr>
                <a:spcBef>
                  <a:spcPct val="20000"/>
                </a:spcBef>
                <a:buClr>
                  <a:schemeClr val="accent1"/>
                </a:buClr>
                <a:buFont typeface="Wingdings" charset="2"/>
                <a:buChar char="§"/>
                <a:defRPr sz="2000">
                  <a:solidFill>
                    <a:schemeClr val="tx1"/>
                  </a:solidFill>
                  <a:latin typeface="Arial" charset="0"/>
                  <a:ea typeface="MS PGothic"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defRPr/>
              </a:pPr>
              <a:endParaRPr lang="en-US" altLang="en-US" sz="1200"/>
            </a:p>
          </p:txBody>
        </p:sp>
      </p:grpSp>
      <p:sp>
        <p:nvSpPr>
          <p:cNvPr id="32784" name="Rectangle 28"/>
          <p:cNvSpPr>
            <a:spLocks noChangeArrowheads="1"/>
          </p:cNvSpPr>
          <p:nvPr/>
        </p:nvSpPr>
        <p:spPr bwMode="auto">
          <a:xfrm>
            <a:off x="3409950" y="4362450"/>
            <a:ext cx="4123135" cy="666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68545" tIns="34274" rIns="68545" bIns="34274"/>
          <a:lstStyle>
            <a:lvl1pPr marL="230188" indent="-230188">
              <a:spcBef>
                <a:spcPct val="20000"/>
              </a:spcBef>
              <a:buClr>
                <a:schemeClr val="accent1"/>
              </a:buClr>
              <a:buFont typeface="Wingdings" charset="2"/>
              <a:buChar char="§"/>
              <a:defRPr sz="2000">
                <a:solidFill>
                  <a:schemeClr val="tx1"/>
                </a:solidFill>
                <a:latin typeface="Arial" charset="0"/>
                <a:ea typeface="MS PGothic" charset="-128"/>
              </a:defRPr>
            </a:lvl1pPr>
            <a:lvl2pPr marL="565150" indent="-112713">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lnSpc>
                <a:spcPct val="85000"/>
              </a:lnSpc>
              <a:spcBef>
                <a:spcPct val="35000"/>
              </a:spcBef>
              <a:spcAft>
                <a:spcPct val="15000"/>
              </a:spcAft>
              <a:buFont typeface="Wingdings" charset="2"/>
              <a:buNone/>
              <a:defRPr/>
            </a:pPr>
            <a:r>
              <a:rPr lang="en-US" altLang="ja-JP" sz="1050" b="1"/>
              <a:t>Cooperative Customer Support Process</a:t>
            </a:r>
          </a:p>
          <a:p>
            <a:pPr lvl="1" eaLnBrk="1" hangingPunct="1">
              <a:lnSpc>
                <a:spcPct val="85000"/>
              </a:lnSpc>
              <a:spcBef>
                <a:spcPct val="50000"/>
              </a:spcBef>
              <a:spcAft>
                <a:spcPct val="15000"/>
              </a:spcAft>
              <a:buClr>
                <a:schemeClr val="accent1"/>
              </a:buClr>
              <a:buFontTx/>
              <a:buChar char="•"/>
              <a:defRPr/>
            </a:pPr>
            <a:r>
              <a:rPr lang="en-US" altLang="ja-JP" sz="750"/>
              <a:t>Dedicated On-Site Resources</a:t>
            </a:r>
          </a:p>
          <a:p>
            <a:pPr lvl="1" eaLnBrk="1" hangingPunct="1">
              <a:lnSpc>
                <a:spcPct val="85000"/>
              </a:lnSpc>
              <a:spcBef>
                <a:spcPct val="25000"/>
              </a:spcBef>
              <a:spcAft>
                <a:spcPct val="15000"/>
              </a:spcAft>
              <a:buClr>
                <a:schemeClr val="accent1"/>
              </a:buClr>
              <a:buFontTx/>
              <a:buChar char="•"/>
              <a:defRPr/>
            </a:pPr>
            <a:r>
              <a:rPr lang="en-US" altLang="ja-JP" sz="750"/>
              <a:t>Significant Program Investments</a:t>
            </a:r>
          </a:p>
        </p:txBody>
      </p:sp>
    </p:spTree>
    <p:extLst>
      <p:ext uri="{BB962C8B-B14F-4D97-AF65-F5344CB8AC3E}">
        <p14:creationId xmlns:p14="http://schemas.microsoft.com/office/powerpoint/2010/main" val="1328288845"/>
      </p:ext>
    </p:extLst>
  </p:cSld>
  <p:clrMapOvr>
    <a:masterClrMapping/>
  </p:clrMapOvr>
  <p:transition spd="slow"/>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Slide Number Placeholder 1"/>
          <p:cNvSpPr txBox="1">
            <a:spLocks noGrp="1"/>
          </p:cNvSpPr>
          <p:nvPr/>
        </p:nvSpPr>
        <p:spPr bwMode="auto">
          <a:xfrm>
            <a:off x="6081713" y="4625579"/>
            <a:ext cx="1600200" cy="275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defTabSz="45720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defTabSz="457200">
              <a:spcBef>
                <a:spcPct val="20000"/>
              </a:spcBef>
              <a:buClr>
                <a:schemeClr val="tx1"/>
              </a:buClr>
              <a:buChar char="•"/>
              <a:defRPr sz="1400">
                <a:solidFill>
                  <a:schemeClr val="tx1"/>
                </a:solidFill>
                <a:latin typeface="Arial" charset="0"/>
                <a:ea typeface="MS PGothic" charset="-128"/>
              </a:defRPr>
            </a:lvl3pPr>
            <a:lvl4pPr marL="1600200" indent="-228600" defTabSz="457200">
              <a:spcBef>
                <a:spcPct val="20000"/>
              </a:spcBef>
              <a:buClr>
                <a:schemeClr val="bg1"/>
              </a:buClr>
              <a:defRPr sz="1600">
                <a:solidFill>
                  <a:schemeClr val="bg1"/>
                </a:solidFill>
                <a:latin typeface="Arial" charset="0"/>
                <a:ea typeface="MS PGothic" charset="-128"/>
              </a:defRPr>
            </a:lvl4pPr>
            <a:lvl5pPr marL="2057400" indent="-228600" defTabSz="457200">
              <a:spcBef>
                <a:spcPct val="20000"/>
              </a:spcBef>
              <a:buClr>
                <a:schemeClr val="bg1"/>
              </a:buClr>
              <a:buChar char="»"/>
              <a:defRPr sz="1600">
                <a:solidFill>
                  <a:schemeClr val="bg1"/>
                </a:solidFill>
                <a:latin typeface="Arial" charset="0"/>
                <a:ea typeface="MS PGothic" charset="-128"/>
              </a:defRPr>
            </a:lvl5pPr>
            <a:lvl6pPr marL="25146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r" eaLnBrk="1" hangingPunct="1">
              <a:spcBef>
                <a:spcPct val="0"/>
              </a:spcBef>
              <a:buClrTx/>
              <a:buFontTx/>
              <a:buNone/>
            </a:pPr>
            <a:fld id="{BA6619C3-AC69-134A-9EE2-74E49FE0D870}" type="slidenum">
              <a:rPr lang="en-US" altLang="en-US" sz="600">
                <a:solidFill>
                  <a:srgbClr val="323132"/>
                </a:solidFill>
              </a:rPr>
              <a:pPr algn="r" eaLnBrk="1" hangingPunct="1">
                <a:spcBef>
                  <a:spcPct val="0"/>
                </a:spcBef>
                <a:buClrTx/>
                <a:buFontTx/>
                <a:buNone/>
              </a:pPr>
              <a:t>112</a:t>
            </a:fld>
            <a:endParaRPr lang="en-US" altLang="en-US" sz="600">
              <a:solidFill>
                <a:srgbClr val="323132"/>
              </a:solidFill>
            </a:endParaRPr>
          </a:p>
        </p:txBody>
      </p:sp>
      <p:sp>
        <p:nvSpPr>
          <p:cNvPr id="39938" name="Text Box 3"/>
          <p:cNvSpPr txBox="1">
            <a:spLocks noChangeArrowheads="1"/>
          </p:cNvSpPr>
          <p:nvPr/>
        </p:nvSpPr>
        <p:spPr bwMode="auto">
          <a:xfrm>
            <a:off x="4085035" y="4939904"/>
            <a:ext cx="1651397"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50000"/>
              </a:spcBef>
              <a:buClrTx/>
              <a:buFontTx/>
              <a:buNone/>
            </a:pPr>
            <a:r>
              <a:rPr lang="en-US" altLang="en-US" sz="525">
                <a:solidFill>
                  <a:srgbClr val="323132"/>
                </a:solidFill>
                <a:latin typeface="Calibri" charset="0"/>
              </a:rPr>
              <a:t>* </a:t>
            </a:r>
            <a:r>
              <a:rPr lang="en-US" altLang="en-US" sz="675" b="1">
                <a:solidFill>
                  <a:srgbClr val="323132"/>
                </a:solidFill>
                <a:latin typeface="Calibri" charset="0"/>
              </a:rPr>
              <a:t>Data Source or Repository</a:t>
            </a:r>
          </a:p>
        </p:txBody>
      </p:sp>
      <p:sp>
        <p:nvSpPr>
          <p:cNvPr id="39939" name="Line 5"/>
          <p:cNvSpPr>
            <a:spLocks noChangeAspect="1" noChangeShapeType="1"/>
          </p:cNvSpPr>
          <p:nvPr/>
        </p:nvSpPr>
        <p:spPr bwMode="auto">
          <a:xfrm flipV="1">
            <a:off x="1143000" y="1283494"/>
            <a:ext cx="6866335" cy="3663554"/>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39940" name="Line 6"/>
          <p:cNvSpPr>
            <a:spLocks noChangeAspect="1" noChangeShapeType="1"/>
          </p:cNvSpPr>
          <p:nvPr/>
        </p:nvSpPr>
        <p:spPr bwMode="auto">
          <a:xfrm flipV="1">
            <a:off x="1151335" y="372667"/>
            <a:ext cx="6858000" cy="3593306"/>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39941" name="Line 7"/>
          <p:cNvSpPr>
            <a:spLocks noChangeAspect="1" noChangeShapeType="1"/>
          </p:cNvSpPr>
          <p:nvPr/>
        </p:nvSpPr>
        <p:spPr bwMode="auto">
          <a:xfrm flipV="1">
            <a:off x="1133475" y="89298"/>
            <a:ext cx="5654279" cy="2931319"/>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39942" name="AutoShape 8"/>
          <p:cNvSpPr>
            <a:spLocks noChangeAspect="1" noChangeArrowheads="1"/>
          </p:cNvSpPr>
          <p:nvPr/>
        </p:nvSpPr>
        <p:spPr bwMode="auto">
          <a:xfrm>
            <a:off x="6506766" y="2152650"/>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43" name="AutoShape 13"/>
          <p:cNvSpPr>
            <a:spLocks noChangeAspect="1" noChangeArrowheads="1"/>
          </p:cNvSpPr>
          <p:nvPr/>
        </p:nvSpPr>
        <p:spPr bwMode="auto">
          <a:xfrm>
            <a:off x="2801542" y="2271712"/>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44" name="AutoShape 16"/>
          <p:cNvSpPr>
            <a:spLocks noChangeAspect="1" noChangeArrowheads="1"/>
          </p:cNvSpPr>
          <p:nvPr/>
        </p:nvSpPr>
        <p:spPr bwMode="auto">
          <a:xfrm>
            <a:off x="5287566" y="3640931"/>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45" name="AutoShape 17"/>
          <p:cNvSpPr>
            <a:spLocks noChangeAspect="1" noChangeArrowheads="1"/>
          </p:cNvSpPr>
          <p:nvPr/>
        </p:nvSpPr>
        <p:spPr bwMode="auto">
          <a:xfrm>
            <a:off x="4711304" y="3919537"/>
            <a:ext cx="78581" cy="91679"/>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46" name="AutoShape 18"/>
          <p:cNvSpPr>
            <a:spLocks noChangeAspect="1" noChangeArrowheads="1"/>
          </p:cNvSpPr>
          <p:nvPr/>
        </p:nvSpPr>
        <p:spPr bwMode="auto">
          <a:xfrm>
            <a:off x="3359944" y="4599385"/>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47" name="AutoShape 19"/>
          <p:cNvSpPr>
            <a:spLocks noChangeAspect="1" noChangeArrowheads="1"/>
          </p:cNvSpPr>
          <p:nvPr/>
        </p:nvSpPr>
        <p:spPr bwMode="auto">
          <a:xfrm>
            <a:off x="2002632" y="4549378"/>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48" name="AutoShape 20"/>
          <p:cNvSpPr>
            <a:spLocks noChangeAspect="1" noChangeArrowheads="1"/>
          </p:cNvSpPr>
          <p:nvPr/>
        </p:nvSpPr>
        <p:spPr bwMode="auto">
          <a:xfrm>
            <a:off x="6737748" y="2921794"/>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49" name="AutoShape 21"/>
          <p:cNvSpPr>
            <a:spLocks noChangeAspect="1" noChangeArrowheads="1"/>
          </p:cNvSpPr>
          <p:nvPr/>
        </p:nvSpPr>
        <p:spPr bwMode="auto">
          <a:xfrm>
            <a:off x="7419976" y="2574131"/>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50" name="Text Box 22"/>
          <p:cNvSpPr txBox="1">
            <a:spLocks noChangeAspect="1" noChangeArrowheads="1"/>
          </p:cNvSpPr>
          <p:nvPr/>
        </p:nvSpPr>
        <p:spPr bwMode="auto">
          <a:xfrm>
            <a:off x="4914901" y="2978944"/>
            <a:ext cx="765572"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11.2.0.3.3</a:t>
            </a:r>
          </a:p>
          <a:p>
            <a:pPr algn="ctr" eaLnBrk="1" hangingPunct="1">
              <a:spcBef>
                <a:spcPct val="0"/>
              </a:spcBef>
              <a:buClrTx/>
              <a:buFontTx/>
              <a:buNone/>
            </a:pPr>
            <a:r>
              <a:rPr lang="en-US" altLang="en-US" sz="525" b="1" i="1">
                <a:solidFill>
                  <a:srgbClr val="323132"/>
                </a:solidFill>
              </a:rPr>
              <a:t>Q312</a:t>
            </a:r>
          </a:p>
        </p:txBody>
      </p:sp>
      <p:sp>
        <p:nvSpPr>
          <p:cNvPr id="39951" name="Text Box 23"/>
          <p:cNvSpPr txBox="1">
            <a:spLocks noChangeAspect="1" noChangeArrowheads="1"/>
          </p:cNvSpPr>
          <p:nvPr/>
        </p:nvSpPr>
        <p:spPr bwMode="auto">
          <a:xfrm>
            <a:off x="3617119" y="3621882"/>
            <a:ext cx="963216" cy="4807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026" tIns="38027" rIns="76026" bIns="38027">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Enterprise  Manager </a:t>
            </a:r>
          </a:p>
          <a:p>
            <a:pPr algn="ctr" eaLnBrk="1" hangingPunct="1">
              <a:spcBef>
                <a:spcPct val="0"/>
              </a:spcBef>
              <a:buClrTx/>
              <a:buFontTx/>
              <a:buNone/>
            </a:pPr>
            <a:r>
              <a:rPr lang="en-US" altLang="en-US" sz="525" b="1">
                <a:solidFill>
                  <a:srgbClr val="323132"/>
                </a:solidFill>
              </a:rPr>
              <a:t>Agent 12c </a:t>
            </a:r>
          </a:p>
          <a:p>
            <a:pPr algn="ctr" eaLnBrk="1" hangingPunct="1">
              <a:spcBef>
                <a:spcPct val="0"/>
              </a:spcBef>
              <a:buClrTx/>
              <a:buFontTx/>
              <a:buNone/>
            </a:pPr>
            <a:r>
              <a:rPr lang="en-US" altLang="en-US" sz="525" b="1">
                <a:solidFill>
                  <a:srgbClr val="323132"/>
                </a:solidFill>
              </a:rPr>
              <a:t>Release 2 </a:t>
            </a:r>
          </a:p>
          <a:p>
            <a:pPr algn="ctr" eaLnBrk="1" hangingPunct="1">
              <a:spcBef>
                <a:spcPct val="0"/>
              </a:spcBef>
              <a:buClrTx/>
              <a:buFontTx/>
              <a:buNone/>
            </a:pPr>
            <a:r>
              <a:rPr lang="en-US" altLang="en-US" sz="525" b="1">
                <a:solidFill>
                  <a:srgbClr val="323132"/>
                </a:solidFill>
              </a:rPr>
              <a:t>Version 12.1.0.2</a:t>
            </a:r>
          </a:p>
          <a:p>
            <a:pPr algn="ctr" eaLnBrk="1" hangingPunct="1">
              <a:spcBef>
                <a:spcPct val="0"/>
              </a:spcBef>
              <a:buClrTx/>
              <a:buFontTx/>
              <a:buNone/>
            </a:pPr>
            <a:r>
              <a:rPr lang="en-US" altLang="en-US" sz="525" b="1">
                <a:solidFill>
                  <a:srgbClr val="323132"/>
                </a:solidFill>
              </a:rPr>
              <a:t>Q212</a:t>
            </a:r>
          </a:p>
        </p:txBody>
      </p:sp>
      <p:sp>
        <p:nvSpPr>
          <p:cNvPr id="39952" name="Text Box 24"/>
          <p:cNvSpPr txBox="1">
            <a:spLocks noChangeAspect="1" noChangeArrowheads="1"/>
          </p:cNvSpPr>
          <p:nvPr/>
        </p:nvSpPr>
        <p:spPr bwMode="auto">
          <a:xfrm>
            <a:off x="5543551" y="2636044"/>
            <a:ext cx="765572"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11.2.0.3.4</a:t>
            </a:r>
          </a:p>
          <a:p>
            <a:pPr algn="ctr" eaLnBrk="1" hangingPunct="1">
              <a:spcBef>
                <a:spcPct val="0"/>
              </a:spcBef>
              <a:buClrTx/>
              <a:buFontTx/>
              <a:buNone/>
            </a:pPr>
            <a:r>
              <a:rPr lang="en-US" altLang="en-US" sz="525" b="1" i="1">
                <a:solidFill>
                  <a:srgbClr val="323132"/>
                </a:solidFill>
              </a:rPr>
              <a:t>Q412</a:t>
            </a:r>
          </a:p>
        </p:txBody>
      </p:sp>
      <p:sp>
        <p:nvSpPr>
          <p:cNvPr id="39953" name="Text Box 25"/>
          <p:cNvSpPr txBox="1">
            <a:spLocks noChangeAspect="1" noChangeArrowheads="1"/>
          </p:cNvSpPr>
          <p:nvPr/>
        </p:nvSpPr>
        <p:spPr bwMode="auto">
          <a:xfrm>
            <a:off x="1569244" y="4686300"/>
            <a:ext cx="963216" cy="399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026" tIns="38027" rIns="76026" bIns="38027">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Enterprise  Manager </a:t>
            </a:r>
          </a:p>
          <a:p>
            <a:pPr algn="ctr" eaLnBrk="1" hangingPunct="1">
              <a:spcBef>
                <a:spcPct val="0"/>
              </a:spcBef>
              <a:buClrTx/>
              <a:buFontTx/>
              <a:buNone/>
            </a:pPr>
            <a:r>
              <a:rPr lang="en-US" altLang="en-US" sz="525" b="1">
                <a:solidFill>
                  <a:srgbClr val="323132"/>
                </a:solidFill>
              </a:rPr>
              <a:t>Agent Release 12c </a:t>
            </a:r>
          </a:p>
          <a:p>
            <a:pPr algn="ctr" eaLnBrk="1" hangingPunct="1">
              <a:spcBef>
                <a:spcPct val="0"/>
              </a:spcBef>
              <a:buClrTx/>
              <a:buFontTx/>
              <a:buNone/>
            </a:pPr>
            <a:r>
              <a:rPr lang="en-US" altLang="en-US" sz="525" b="1">
                <a:solidFill>
                  <a:srgbClr val="323132"/>
                </a:solidFill>
              </a:rPr>
              <a:t>Version 12.1.0.1</a:t>
            </a:r>
          </a:p>
          <a:p>
            <a:pPr algn="ctr" eaLnBrk="1" hangingPunct="1">
              <a:spcBef>
                <a:spcPct val="0"/>
              </a:spcBef>
              <a:buClrTx/>
              <a:buFontTx/>
              <a:buNone/>
            </a:pPr>
            <a:r>
              <a:rPr lang="en-US" altLang="en-US" sz="525" b="1">
                <a:solidFill>
                  <a:srgbClr val="323132"/>
                </a:solidFill>
              </a:rPr>
              <a:t>Q212</a:t>
            </a:r>
          </a:p>
        </p:txBody>
      </p:sp>
      <p:sp>
        <p:nvSpPr>
          <p:cNvPr id="39954" name="Text Box 26"/>
          <p:cNvSpPr txBox="1">
            <a:spLocks noChangeAspect="1" noChangeArrowheads="1"/>
          </p:cNvSpPr>
          <p:nvPr/>
        </p:nvSpPr>
        <p:spPr bwMode="auto">
          <a:xfrm>
            <a:off x="4350544" y="3306366"/>
            <a:ext cx="720329" cy="399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026" tIns="38027" rIns="76026" bIns="38027">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WebLogic Server 12c Release 1</a:t>
            </a:r>
          </a:p>
          <a:p>
            <a:pPr algn="ctr" eaLnBrk="1" hangingPunct="1">
              <a:spcBef>
                <a:spcPct val="0"/>
              </a:spcBef>
              <a:buClrTx/>
              <a:buFontTx/>
              <a:buNone/>
            </a:pPr>
            <a:r>
              <a:rPr lang="en-US" altLang="en-US" sz="525" b="1">
                <a:solidFill>
                  <a:srgbClr val="323132"/>
                </a:solidFill>
              </a:rPr>
              <a:t>Version 12.1.1x</a:t>
            </a:r>
          </a:p>
          <a:p>
            <a:pPr algn="ctr" eaLnBrk="1" hangingPunct="1">
              <a:spcBef>
                <a:spcPct val="0"/>
              </a:spcBef>
              <a:buClrTx/>
              <a:buFontTx/>
              <a:buNone/>
            </a:pPr>
            <a:r>
              <a:rPr lang="en-US" altLang="en-US" sz="525" b="1">
                <a:solidFill>
                  <a:srgbClr val="323132"/>
                </a:solidFill>
              </a:rPr>
              <a:t>Q212</a:t>
            </a:r>
          </a:p>
        </p:txBody>
      </p:sp>
      <p:sp>
        <p:nvSpPr>
          <p:cNvPr id="39955" name="Text Box 27"/>
          <p:cNvSpPr txBox="1">
            <a:spLocks noChangeAspect="1" noChangeArrowheads="1"/>
          </p:cNvSpPr>
          <p:nvPr/>
        </p:nvSpPr>
        <p:spPr bwMode="auto">
          <a:xfrm>
            <a:off x="2228851" y="4296966"/>
            <a:ext cx="992981" cy="56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026" tIns="38027" rIns="76026" bIns="38027">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Hyperion EPM </a:t>
            </a:r>
          </a:p>
          <a:p>
            <a:pPr algn="ctr" eaLnBrk="1" hangingPunct="1">
              <a:spcBef>
                <a:spcPct val="0"/>
              </a:spcBef>
              <a:buClrTx/>
              <a:buFontTx/>
              <a:buNone/>
            </a:pPr>
            <a:r>
              <a:rPr lang="en-US" altLang="en-US" sz="525" b="1">
                <a:solidFill>
                  <a:srgbClr val="323132"/>
                </a:solidFill>
              </a:rPr>
              <a:t>Version </a:t>
            </a:r>
            <a:r>
              <a:rPr lang="pl-PL" altLang="en-US" sz="525" b="1">
                <a:solidFill>
                  <a:srgbClr val="323132"/>
                </a:solidFill>
              </a:rPr>
              <a:t>11.1.2.2</a:t>
            </a:r>
            <a:r>
              <a:rPr lang="en-US" altLang="en-US" sz="525" b="1">
                <a:solidFill>
                  <a:srgbClr val="323132"/>
                </a:solidFill>
              </a:rPr>
              <a:t> </a:t>
            </a:r>
          </a:p>
          <a:p>
            <a:pPr algn="ctr" eaLnBrk="1" hangingPunct="1">
              <a:spcBef>
                <a:spcPct val="0"/>
              </a:spcBef>
              <a:buClrTx/>
              <a:buFontTx/>
              <a:buNone/>
            </a:pPr>
            <a:r>
              <a:rPr lang="en-US" altLang="en-US" sz="525" b="1">
                <a:solidFill>
                  <a:srgbClr val="323132"/>
                </a:solidFill>
              </a:rPr>
              <a:t>accessing </a:t>
            </a:r>
            <a:r>
              <a:rPr lang="pl-PL" altLang="en-US" sz="525" b="1">
                <a:solidFill>
                  <a:srgbClr val="323132"/>
                </a:solidFill>
              </a:rPr>
              <a:t>Oracle </a:t>
            </a:r>
            <a:r>
              <a:rPr lang="en-US" altLang="en-US" sz="525" b="1">
                <a:solidFill>
                  <a:srgbClr val="323132"/>
                </a:solidFill>
              </a:rPr>
              <a:t>DB</a:t>
            </a:r>
          </a:p>
          <a:p>
            <a:pPr algn="ctr" eaLnBrk="1" hangingPunct="1">
              <a:spcBef>
                <a:spcPct val="0"/>
              </a:spcBef>
              <a:buClrTx/>
              <a:buFontTx/>
              <a:buNone/>
            </a:pPr>
            <a:r>
              <a:rPr lang="en-US" altLang="en-US" sz="525" b="1">
                <a:solidFill>
                  <a:srgbClr val="323132"/>
                </a:solidFill>
              </a:rPr>
              <a:t> </a:t>
            </a:r>
            <a:r>
              <a:rPr lang="pl-PL" altLang="en-US" sz="525" b="1">
                <a:solidFill>
                  <a:srgbClr val="323132"/>
                </a:solidFill>
              </a:rPr>
              <a:t>10</a:t>
            </a:r>
            <a:r>
              <a:rPr lang="pl-PL" altLang="en-US" sz="525" b="1" i="1">
                <a:solidFill>
                  <a:srgbClr val="323132"/>
                </a:solidFill>
              </a:rPr>
              <a:t>g</a:t>
            </a:r>
            <a:r>
              <a:rPr lang="en-US" altLang="en-US" sz="525" b="1">
                <a:solidFill>
                  <a:srgbClr val="323132"/>
                </a:solidFill>
              </a:rPr>
              <a:t> Release </a:t>
            </a:r>
            <a:r>
              <a:rPr lang="pl-PL" altLang="en-US" sz="525" b="1">
                <a:solidFill>
                  <a:srgbClr val="323132"/>
                </a:solidFill>
              </a:rPr>
              <a:t>2</a:t>
            </a:r>
            <a:endParaRPr lang="en-US" altLang="en-US" sz="525" b="1">
              <a:solidFill>
                <a:srgbClr val="323132"/>
              </a:solidFill>
            </a:endParaRPr>
          </a:p>
          <a:p>
            <a:pPr algn="ctr" eaLnBrk="1" hangingPunct="1">
              <a:spcBef>
                <a:spcPct val="0"/>
              </a:spcBef>
              <a:buClrTx/>
              <a:buFontTx/>
              <a:buNone/>
            </a:pPr>
            <a:r>
              <a:rPr lang="en-US" altLang="en-US" sz="525" b="1">
                <a:solidFill>
                  <a:srgbClr val="323132"/>
                </a:solidFill>
              </a:rPr>
              <a:t>  </a:t>
            </a:r>
            <a:r>
              <a:rPr lang="pl-PL" altLang="en-US" sz="525" b="1">
                <a:solidFill>
                  <a:srgbClr val="323132"/>
                </a:solidFill>
              </a:rPr>
              <a:t>11</a:t>
            </a:r>
            <a:r>
              <a:rPr lang="pl-PL" altLang="en-US" sz="525" b="1" i="1">
                <a:solidFill>
                  <a:srgbClr val="323132"/>
                </a:solidFill>
              </a:rPr>
              <a:t>g</a:t>
            </a:r>
            <a:r>
              <a:rPr lang="en-US" altLang="en-US" sz="525" b="1">
                <a:solidFill>
                  <a:srgbClr val="323132"/>
                </a:solidFill>
              </a:rPr>
              <a:t> Release </a:t>
            </a:r>
            <a:r>
              <a:rPr lang="pl-PL" altLang="en-US" sz="525" b="1">
                <a:solidFill>
                  <a:srgbClr val="323132"/>
                </a:solidFill>
              </a:rPr>
              <a:t>2</a:t>
            </a:r>
            <a:r>
              <a:rPr lang="en-US" altLang="en-US" sz="525" b="1">
                <a:solidFill>
                  <a:srgbClr val="323132"/>
                </a:solidFill>
              </a:rPr>
              <a:t> </a:t>
            </a:r>
          </a:p>
          <a:p>
            <a:pPr algn="ctr" eaLnBrk="1" hangingPunct="1">
              <a:spcBef>
                <a:spcPct val="0"/>
              </a:spcBef>
              <a:buClrTx/>
              <a:buFontTx/>
              <a:buNone/>
            </a:pPr>
            <a:r>
              <a:rPr lang="en-US" altLang="en-US" sz="525" b="1">
                <a:solidFill>
                  <a:srgbClr val="323132"/>
                </a:solidFill>
              </a:rPr>
              <a:t>Q212</a:t>
            </a:r>
          </a:p>
        </p:txBody>
      </p:sp>
      <p:sp>
        <p:nvSpPr>
          <p:cNvPr id="39956" name="Text Box 28"/>
          <p:cNvSpPr txBox="1">
            <a:spLocks noChangeAspect="1" noChangeArrowheads="1"/>
          </p:cNvSpPr>
          <p:nvPr/>
        </p:nvSpPr>
        <p:spPr bwMode="auto">
          <a:xfrm>
            <a:off x="4947048" y="3758804"/>
            <a:ext cx="825103" cy="399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026" tIns="38027" rIns="76026" bIns="38027">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WebLogic Server,</a:t>
            </a:r>
          </a:p>
          <a:p>
            <a:pPr algn="ctr" eaLnBrk="1" hangingPunct="1">
              <a:spcBef>
                <a:spcPct val="0"/>
              </a:spcBef>
              <a:buClrTx/>
              <a:buFontTx/>
              <a:buNone/>
            </a:pPr>
            <a:r>
              <a:rPr lang="en-US" altLang="en-US" sz="525" b="1">
                <a:solidFill>
                  <a:srgbClr val="323132"/>
                </a:solidFill>
              </a:rPr>
              <a:t> SOA, WebCenter </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a:t>
            </a:r>
            <a:r>
              <a:rPr lang="en-US" altLang="en-US" sz="525" b="1">
                <a:solidFill>
                  <a:srgbClr val="323132"/>
                </a:solidFill>
              </a:rPr>
              <a:t>R1 PS5</a:t>
            </a:r>
          </a:p>
          <a:p>
            <a:pPr algn="ctr" eaLnBrk="1" hangingPunct="1">
              <a:spcBef>
                <a:spcPct val="0"/>
              </a:spcBef>
              <a:buClrTx/>
              <a:buFontTx/>
              <a:buNone/>
            </a:pPr>
            <a:r>
              <a:rPr lang="en-US" altLang="en-US" sz="525" b="1">
                <a:solidFill>
                  <a:srgbClr val="323132"/>
                </a:solidFill>
              </a:rPr>
              <a:t>Q112</a:t>
            </a:r>
          </a:p>
        </p:txBody>
      </p:sp>
      <p:sp>
        <p:nvSpPr>
          <p:cNvPr id="39957" name="Text Box 29"/>
          <p:cNvSpPr txBox="1">
            <a:spLocks noChangeAspect="1" noChangeArrowheads="1"/>
          </p:cNvSpPr>
          <p:nvPr/>
        </p:nvSpPr>
        <p:spPr bwMode="auto">
          <a:xfrm>
            <a:off x="5638800" y="3426619"/>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11.2.0.3.2</a:t>
            </a:r>
          </a:p>
          <a:p>
            <a:pPr algn="ctr" eaLnBrk="1" hangingPunct="1">
              <a:spcBef>
                <a:spcPct val="0"/>
              </a:spcBef>
              <a:buClrTx/>
              <a:buFontTx/>
              <a:buNone/>
            </a:pPr>
            <a:r>
              <a:rPr lang="en-US" altLang="en-US" sz="525" b="1" i="1">
                <a:solidFill>
                  <a:srgbClr val="323132"/>
                </a:solidFill>
              </a:rPr>
              <a:t>Q212</a:t>
            </a:r>
          </a:p>
        </p:txBody>
      </p:sp>
      <p:sp>
        <p:nvSpPr>
          <p:cNvPr id="39958" name="Text Box 30"/>
          <p:cNvSpPr txBox="1">
            <a:spLocks noChangeAspect="1" noChangeArrowheads="1"/>
          </p:cNvSpPr>
          <p:nvPr/>
        </p:nvSpPr>
        <p:spPr bwMode="auto">
          <a:xfrm>
            <a:off x="4230291" y="4054079"/>
            <a:ext cx="1060847" cy="554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E-Business Suite</a:t>
            </a:r>
          </a:p>
          <a:p>
            <a:pPr algn="ctr" eaLnBrk="1" hangingPunct="1">
              <a:spcBef>
                <a:spcPct val="0"/>
              </a:spcBef>
              <a:buClrTx/>
              <a:buFontTx/>
              <a:buNone/>
            </a:pPr>
            <a:r>
              <a:rPr lang="en-US" altLang="en-US" sz="525" b="1">
                <a:solidFill>
                  <a:srgbClr val="323132"/>
                </a:solidFill>
              </a:rPr>
              <a:t>Release  12.1x</a:t>
            </a:r>
          </a:p>
          <a:p>
            <a:pPr algn="ctr" eaLnBrk="1" hangingPunct="1">
              <a:spcBef>
                <a:spcPct val="0"/>
              </a:spcBef>
              <a:buClrTx/>
              <a:buFontTx/>
              <a:buNone/>
            </a:pPr>
            <a:r>
              <a:rPr lang="en-US" altLang="en-US" sz="525" b="1">
                <a:solidFill>
                  <a:srgbClr val="323132"/>
                </a:solidFill>
              </a:rPr>
              <a:t>accessing Oracle DB </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 </a:t>
            </a:r>
            <a:r>
              <a:rPr lang="en-US" altLang="en-US" sz="525" b="1">
                <a:solidFill>
                  <a:srgbClr val="323132"/>
                </a:solidFill>
              </a:rPr>
              <a:t>Release 2 </a:t>
            </a:r>
          </a:p>
          <a:p>
            <a:pPr algn="ctr" eaLnBrk="1" hangingPunct="1">
              <a:spcBef>
                <a:spcPct val="0"/>
              </a:spcBef>
              <a:buClrTx/>
              <a:buFontTx/>
              <a:buNone/>
            </a:pPr>
            <a:r>
              <a:rPr lang="en-US" altLang="en-US" sz="525" b="1">
                <a:solidFill>
                  <a:srgbClr val="323132"/>
                </a:solidFill>
              </a:rPr>
              <a:t>Version 11.2.0.3</a:t>
            </a:r>
          </a:p>
          <a:p>
            <a:pPr algn="ctr" eaLnBrk="1" hangingPunct="1">
              <a:spcBef>
                <a:spcPct val="0"/>
              </a:spcBef>
              <a:buClrTx/>
              <a:buFontTx/>
              <a:buNone/>
            </a:pPr>
            <a:r>
              <a:rPr lang="en-US" altLang="en-US" sz="525" b="1">
                <a:solidFill>
                  <a:srgbClr val="323132"/>
                </a:solidFill>
              </a:rPr>
              <a:t>Q112</a:t>
            </a:r>
          </a:p>
        </p:txBody>
      </p:sp>
      <p:sp>
        <p:nvSpPr>
          <p:cNvPr id="39959" name="AutoShape 32"/>
          <p:cNvSpPr>
            <a:spLocks noChangeAspect="1" noChangeArrowheads="1"/>
          </p:cNvSpPr>
          <p:nvPr/>
        </p:nvSpPr>
        <p:spPr bwMode="auto">
          <a:xfrm>
            <a:off x="1719263" y="1634729"/>
            <a:ext cx="321469" cy="151209"/>
          </a:xfrm>
          <a:prstGeom prst="irregularSeal1">
            <a:avLst/>
          </a:prstGeom>
          <a:solidFill>
            <a:srgbClr val="FFFF99"/>
          </a:solidFill>
          <a:ln w="9525">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600" b="1">
                <a:solidFill>
                  <a:srgbClr val="323132"/>
                </a:solidFill>
              </a:rPr>
              <a:t>New</a:t>
            </a:r>
          </a:p>
        </p:txBody>
      </p:sp>
      <p:sp>
        <p:nvSpPr>
          <p:cNvPr id="39960" name="Text Box 34"/>
          <p:cNvSpPr txBox="1">
            <a:spLocks noChangeAspect="1" noChangeArrowheads="1"/>
          </p:cNvSpPr>
          <p:nvPr/>
        </p:nvSpPr>
        <p:spPr bwMode="auto">
          <a:xfrm>
            <a:off x="3028951" y="4693444"/>
            <a:ext cx="745331"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11.2.0.2.5</a:t>
            </a:r>
          </a:p>
          <a:p>
            <a:pPr algn="ctr" eaLnBrk="1" hangingPunct="1">
              <a:spcBef>
                <a:spcPct val="0"/>
              </a:spcBef>
              <a:buClrTx/>
              <a:buFontTx/>
              <a:buNone/>
            </a:pPr>
            <a:r>
              <a:rPr lang="en-US" altLang="en-US" sz="525" b="1" i="1">
                <a:solidFill>
                  <a:srgbClr val="323132"/>
                </a:solidFill>
              </a:rPr>
              <a:t>Q112</a:t>
            </a:r>
          </a:p>
        </p:txBody>
      </p:sp>
      <p:sp>
        <p:nvSpPr>
          <p:cNvPr id="39961" name="Text Box 35"/>
          <p:cNvSpPr txBox="1">
            <a:spLocks noChangeAspect="1" noChangeArrowheads="1"/>
          </p:cNvSpPr>
          <p:nvPr/>
        </p:nvSpPr>
        <p:spPr bwMode="auto">
          <a:xfrm>
            <a:off x="3714751" y="4391025"/>
            <a:ext cx="727472"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11.2.0.3.1</a:t>
            </a:r>
          </a:p>
          <a:p>
            <a:pPr algn="ctr" eaLnBrk="1" hangingPunct="1">
              <a:spcBef>
                <a:spcPct val="0"/>
              </a:spcBef>
              <a:buClrTx/>
              <a:buFontTx/>
              <a:buNone/>
            </a:pPr>
            <a:r>
              <a:rPr lang="en-US" altLang="en-US" sz="525" b="1" i="1">
                <a:solidFill>
                  <a:srgbClr val="323132"/>
                </a:solidFill>
              </a:rPr>
              <a:t>Q112</a:t>
            </a:r>
          </a:p>
        </p:txBody>
      </p:sp>
      <p:sp>
        <p:nvSpPr>
          <p:cNvPr id="39962" name="Text Box 46"/>
          <p:cNvSpPr txBox="1">
            <a:spLocks noChangeAspect="1" noChangeArrowheads="1"/>
          </p:cNvSpPr>
          <p:nvPr/>
        </p:nvSpPr>
        <p:spPr bwMode="auto">
          <a:xfrm>
            <a:off x="6934200" y="2681288"/>
            <a:ext cx="1045369" cy="473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PeopleTools 8.52</a:t>
            </a:r>
          </a:p>
          <a:p>
            <a:pPr algn="ctr" eaLnBrk="1" hangingPunct="1">
              <a:spcBef>
                <a:spcPct val="0"/>
              </a:spcBef>
              <a:buClrTx/>
              <a:buFontTx/>
              <a:buNone/>
            </a:pPr>
            <a:r>
              <a:rPr lang="en-US" altLang="en-US" sz="525" b="1">
                <a:solidFill>
                  <a:srgbClr val="323132"/>
                </a:solidFill>
              </a:rPr>
              <a:t>accessing Oracle DB</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a:t>
            </a:r>
            <a:r>
              <a:rPr lang="en-US" altLang="en-US" sz="525" b="1">
                <a:solidFill>
                  <a:srgbClr val="323132"/>
                </a:solidFill>
              </a:rPr>
              <a:t> Release 2 </a:t>
            </a:r>
          </a:p>
          <a:p>
            <a:pPr algn="ctr" eaLnBrk="1" hangingPunct="1">
              <a:spcBef>
                <a:spcPct val="0"/>
              </a:spcBef>
              <a:buClrTx/>
              <a:buFontTx/>
              <a:buNone/>
            </a:pPr>
            <a:r>
              <a:rPr lang="en-US" altLang="en-US" sz="525" b="1">
                <a:solidFill>
                  <a:srgbClr val="323132"/>
                </a:solidFill>
              </a:rPr>
              <a:t>11.2.0.3.1</a:t>
            </a:r>
          </a:p>
          <a:p>
            <a:pPr algn="ctr" eaLnBrk="1" hangingPunct="1">
              <a:spcBef>
                <a:spcPct val="0"/>
              </a:spcBef>
              <a:buClrTx/>
              <a:buFontTx/>
              <a:buNone/>
            </a:pPr>
            <a:r>
              <a:rPr lang="en-US" altLang="en-US" sz="525" b="1">
                <a:solidFill>
                  <a:srgbClr val="323132"/>
                </a:solidFill>
              </a:rPr>
              <a:t>Q212</a:t>
            </a:r>
          </a:p>
        </p:txBody>
      </p:sp>
      <p:sp>
        <p:nvSpPr>
          <p:cNvPr id="39963" name="Text Box 47"/>
          <p:cNvSpPr txBox="1">
            <a:spLocks noChangeAspect="1" noChangeArrowheads="1"/>
          </p:cNvSpPr>
          <p:nvPr/>
        </p:nvSpPr>
        <p:spPr bwMode="auto">
          <a:xfrm>
            <a:off x="6278166" y="3022997"/>
            <a:ext cx="994172" cy="473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PeopleTools 8.51</a:t>
            </a:r>
          </a:p>
          <a:p>
            <a:pPr algn="ctr" eaLnBrk="1" hangingPunct="1">
              <a:spcBef>
                <a:spcPct val="0"/>
              </a:spcBef>
              <a:buClrTx/>
              <a:buFontTx/>
              <a:buNone/>
            </a:pPr>
            <a:r>
              <a:rPr lang="en-US" altLang="en-US" sz="525" b="1">
                <a:solidFill>
                  <a:srgbClr val="323132"/>
                </a:solidFill>
              </a:rPr>
              <a:t>accessing Oracle DB</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a:t>
            </a:r>
            <a:r>
              <a:rPr lang="en-US" altLang="en-US" sz="525" b="1">
                <a:solidFill>
                  <a:srgbClr val="323132"/>
                </a:solidFill>
              </a:rPr>
              <a:t> Release 2 </a:t>
            </a:r>
          </a:p>
          <a:p>
            <a:pPr algn="ctr" eaLnBrk="1" hangingPunct="1">
              <a:spcBef>
                <a:spcPct val="0"/>
              </a:spcBef>
              <a:buClrTx/>
              <a:buFontTx/>
              <a:buNone/>
            </a:pPr>
            <a:r>
              <a:rPr lang="en-US" altLang="en-US" sz="525" b="1">
                <a:solidFill>
                  <a:srgbClr val="323132"/>
                </a:solidFill>
              </a:rPr>
              <a:t>11.2.0.3</a:t>
            </a:r>
          </a:p>
          <a:p>
            <a:pPr algn="ctr" eaLnBrk="1" hangingPunct="1">
              <a:spcBef>
                <a:spcPct val="0"/>
              </a:spcBef>
              <a:buClrTx/>
              <a:buFontTx/>
              <a:buNone/>
            </a:pPr>
            <a:r>
              <a:rPr lang="en-US" altLang="en-US" sz="525" b="1">
                <a:solidFill>
                  <a:srgbClr val="323132"/>
                </a:solidFill>
              </a:rPr>
              <a:t>Q212</a:t>
            </a:r>
          </a:p>
        </p:txBody>
      </p:sp>
      <p:sp>
        <p:nvSpPr>
          <p:cNvPr id="39964" name="Line 48"/>
          <p:cNvSpPr>
            <a:spLocks noChangeAspect="1" noChangeShapeType="1"/>
          </p:cNvSpPr>
          <p:nvPr/>
        </p:nvSpPr>
        <p:spPr bwMode="auto">
          <a:xfrm flipV="1">
            <a:off x="2131219" y="2214563"/>
            <a:ext cx="5884069" cy="2931319"/>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39965" name="Text Box 49"/>
          <p:cNvSpPr txBox="1">
            <a:spLocks noChangeAspect="1" noChangeArrowheads="1"/>
          </p:cNvSpPr>
          <p:nvPr/>
        </p:nvSpPr>
        <p:spPr bwMode="auto">
          <a:xfrm>
            <a:off x="6179344" y="2276475"/>
            <a:ext cx="746522"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10g Release 2</a:t>
            </a:r>
          </a:p>
          <a:p>
            <a:pPr algn="ctr" eaLnBrk="1" hangingPunct="1">
              <a:spcBef>
                <a:spcPct val="0"/>
              </a:spcBef>
              <a:buClrTx/>
              <a:buFontTx/>
              <a:buNone/>
            </a:pPr>
            <a:r>
              <a:rPr lang="en-US" altLang="en-US" sz="525" b="1">
                <a:solidFill>
                  <a:srgbClr val="323132"/>
                </a:solidFill>
              </a:rPr>
              <a:t>Version 10.2.0.5.10</a:t>
            </a:r>
            <a:r>
              <a:rPr lang="en-US" altLang="en-US" sz="525" b="1" i="1">
                <a:solidFill>
                  <a:srgbClr val="323132"/>
                </a:solidFill>
              </a:rPr>
              <a:t> Q113</a:t>
            </a:r>
          </a:p>
        </p:txBody>
      </p:sp>
      <p:sp>
        <p:nvSpPr>
          <p:cNvPr id="39966" name="Text Box 50"/>
          <p:cNvSpPr txBox="1">
            <a:spLocks noChangeAspect="1" noChangeArrowheads="1"/>
          </p:cNvSpPr>
          <p:nvPr/>
        </p:nvSpPr>
        <p:spPr bwMode="auto">
          <a:xfrm>
            <a:off x="2721769" y="3193257"/>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11.2.0.3.5</a:t>
            </a:r>
          </a:p>
          <a:p>
            <a:pPr algn="ctr" eaLnBrk="1" hangingPunct="1">
              <a:spcBef>
                <a:spcPct val="0"/>
              </a:spcBef>
              <a:buClrTx/>
              <a:buFontTx/>
              <a:buNone/>
            </a:pPr>
            <a:r>
              <a:rPr lang="en-US" altLang="en-US" sz="525" b="1" i="1">
                <a:solidFill>
                  <a:srgbClr val="323132"/>
                </a:solidFill>
              </a:rPr>
              <a:t>Q113</a:t>
            </a:r>
          </a:p>
        </p:txBody>
      </p:sp>
      <p:sp>
        <p:nvSpPr>
          <p:cNvPr id="34848" name="Line 51"/>
          <p:cNvSpPr>
            <a:spLocks noChangeAspect="1" noChangeShapeType="1"/>
          </p:cNvSpPr>
          <p:nvPr/>
        </p:nvSpPr>
        <p:spPr bwMode="auto">
          <a:xfrm flipV="1">
            <a:off x="1147763" y="238125"/>
            <a:ext cx="3390900" cy="1674019"/>
          </a:xfrm>
          <a:prstGeom prst="line">
            <a:avLst/>
          </a:prstGeom>
          <a:noFill/>
          <a:ln w="9525">
            <a:solidFill>
              <a:schemeClr val="accent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p>
            <a:pPr>
              <a:defRPr/>
            </a:pPr>
            <a:endParaRPr lang="en-US"/>
          </a:p>
        </p:txBody>
      </p:sp>
      <p:sp>
        <p:nvSpPr>
          <p:cNvPr id="39968" name="Text Box 52"/>
          <p:cNvSpPr txBox="1">
            <a:spLocks noChangeAspect="1" noChangeArrowheads="1"/>
          </p:cNvSpPr>
          <p:nvPr/>
        </p:nvSpPr>
        <p:spPr bwMode="auto">
          <a:xfrm>
            <a:off x="7319963" y="1657350"/>
            <a:ext cx="753666" cy="473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11.2.0.3</a:t>
            </a:r>
          </a:p>
          <a:p>
            <a:pPr algn="ctr" eaLnBrk="1" hangingPunct="1">
              <a:spcBef>
                <a:spcPct val="0"/>
              </a:spcBef>
              <a:buClrTx/>
              <a:buFontTx/>
              <a:buNone/>
            </a:pPr>
            <a:r>
              <a:rPr lang="en-US" altLang="en-US" sz="525" b="1" i="1">
                <a:solidFill>
                  <a:srgbClr val="323132"/>
                </a:solidFill>
              </a:rPr>
              <a:t>RHEL 6.2 Support </a:t>
            </a:r>
          </a:p>
          <a:p>
            <a:pPr algn="ctr" eaLnBrk="1" hangingPunct="1">
              <a:spcBef>
                <a:spcPct val="0"/>
              </a:spcBef>
              <a:buClrTx/>
              <a:buFontTx/>
              <a:buNone/>
            </a:pPr>
            <a:r>
              <a:rPr lang="en-US" altLang="en-US" sz="525" b="1" i="1">
                <a:solidFill>
                  <a:srgbClr val="323132"/>
                </a:solidFill>
              </a:rPr>
              <a:t>Q113</a:t>
            </a:r>
          </a:p>
        </p:txBody>
      </p:sp>
      <p:sp>
        <p:nvSpPr>
          <p:cNvPr id="39969" name="Text Box 53"/>
          <p:cNvSpPr txBox="1">
            <a:spLocks noChangeAspect="1" noChangeArrowheads="1"/>
          </p:cNvSpPr>
          <p:nvPr/>
        </p:nvSpPr>
        <p:spPr bwMode="auto">
          <a:xfrm>
            <a:off x="1012032" y="3944542"/>
            <a:ext cx="1437085" cy="63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a:t>
            </a:r>
          </a:p>
          <a:p>
            <a:pPr algn="ctr" eaLnBrk="1" hangingPunct="1">
              <a:spcBef>
                <a:spcPct val="0"/>
              </a:spcBef>
              <a:buClrTx/>
              <a:buFontTx/>
              <a:buNone/>
            </a:pPr>
            <a:r>
              <a:rPr lang="en-US" altLang="en-US" sz="525" b="1" i="1">
                <a:solidFill>
                  <a:srgbClr val="323132"/>
                </a:solidFill>
              </a:rPr>
              <a:t>Billing and Revenue Management</a:t>
            </a:r>
          </a:p>
          <a:p>
            <a:pPr algn="ctr" eaLnBrk="1" hangingPunct="1">
              <a:spcBef>
                <a:spcPct val="0"/>
              </a:spcBef>
              <a:buClrTx/>
              <a:buFontTx/>
              <a:buNone/>
            </a:pPr>
            <a:r>
              <a:rPr lang="en-US" altLang="en-US" sz="525" b="1" i="1">
                <a:solidFill>
                  <a:srgbClr val="323132"/>
                </a:solidFill>
              </a:rPr>
              <a:t>Version 7.5.0.0.0</a:t>
            </a:r>
          </a:p>
          <a:p>
            <a:pPr algn="ctr" eaLnBrk="1" hangingPunct="1">
              <a:spcBef>
                <a:spcPct val="0"/>
              </a:spcBef>
              <a:buClrTx/>
              <a:buFontTx/>
              <a:buNone/>
            </a:pPr>
            <a:r>
              <a:rPr lang="en-US" altLang="en-US" sz="525" b="1">
                <a:solidFill>
                  <a:srgbClr val="323132"/>
                </a:solidFill>
              </a:rPr>
              <a:t>accessing </a:t>
            </a: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 </a:t>
            </a:r>
          </a:p>
          <a:p>
            <a:pPr algn="ctr" eaLnBrk="1" hangingPunct="1">
              <a:spcBef>
                <a:spcPct val="0"/>
              </a:spcBef>
              <a:buClrTx/>
              <a:buFontTx/>
              <a:buNone/>
            </a:pPr>
            <a:r>
              <a:rPr lang="en-US" altLang="en-US" sz="525" b="1" i="1">
                <a:solidFill>
                  <a:srgbClr val="323132"/>
                </a:solidFill>
              </a:rPr>
              <a:t>Version 11.2.0.3</a:t>
            </a:r>
          </a:p>
          <a:p>
            <a:pPr algn="ctr" eaLnBrk="1" hangingPunct="1">
              <a:spcBef>
                <a:spcPct val="0"/>
              </a:spcBef>
              <a:buClrTx/>
              <a:buFontTx/>
              <a:buNone/>
            </a:pPr>
            <a:r>
              <a:rPr lang="en-US" altLang="en-US" sz="525" b="1" i="1">
                <a:solidFill>
                  <a:srgbClr val="323132"/>
                </a:solidFill>
              </a:rPr>
              <a:t>Q113</a:t>
            </a:r>
          </a:p>
        </p:txBody>
      </p:sp>
      <p:sp>
        <p:nvSpPr>
          <p:cNvPr id="39970" name="Oval 55"/>
          <p:cNvSpPr>
            <a:spLocks noChangeAspect="1" noChangeArrowheads="1"/>
          </p:cNvSpPr>
          <p:nvPr/>
        </p:nvSpPr>
        <p:spPr bwMode="auto">
          <a:xfrm>
            <a:off x="3731419" y="4282679"/>
            <a:ext cx="685800" cy="61555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71" name="Oval 56"/>
          <p:cNvSpPr>
            <a:spLocks noChangeAspect="1" noChangeArrowheads="1"/>
          </p:cNvSpPr>
          <p:nvPr/>
        </p:nvSpPr>
        <p:spPr bwMode="auto">
          <a:xfrm>
            <a:off x="5680472" y="3281363"/>
            <a:ext cx="685800" cy="607219"/>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72" name="Oval 57"/>
          <p:cNvSpPr>
            <a:spLocks noChangeAspect="1" noChangeArrowheads="1"/>
          </p:cNvSpPr>
          <p:nvPr/>
        </p:nvSpPr>
        <p:spPr bwMode="auto">
          <a:xfrm>
            <a:off x="2765822" y="3082528"/>
            <a:ext cx="685800" cy="642938"/>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73" name="Oval 58"/>
          <p:cNvSpPr>
            <a:spLocks noChangeAspect="1" noChangeArrowheads="1"/>
          </p:cNvSpPr>
          <p:nvPr/>
        </p:nvSpPr>
        <p:spPr bwMode="auto">
          <a:xfrm>
            <a:off x="5593557" y="2518173"/>
            <a:ext cx="684610" cy="625078"/>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74" name="Oval 59"/>
          <p:cNvSpPr>
            <a:spLocks noChangeAspect="1" noChangeArrowheads="1"/>
          </p:cNvSpPr>
          <p:nvPr/>
        </p:nvSpPr>
        <p:spPr bwMode="auto">
          <a:xfrm>
            <a:off x="4951810" y="2869407"/>
            <a:ext cx="684609" cy="616744"/>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75" name="Text Box 61"/>
          <p:cNvSpPr txBox="1">
            <a:spLocks noChangeAspect="1" noChangeArrowheads="1"/>
          </p:cNvSpPr>
          <p:nvPr/>
        </p:nvSpPr>
        <p:spPr bwMode="auto">
          <a:xfrm>
            <a:off x="5331619" y="1891904"/>
            <a:ext cx="7143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11.2.0.3.6</a:t>
            </a:r>
          </a:p>
          <a:p>
            <a:pPr algn="ctr" eaLnBrk="1" hangingPunct="1">
              <a:spcBef>
                <a:spcPct val="0"/>
              </a:spcBef>
              <a:buClrTx/>
              <a:buFontTx/>
              <a:buNone/>
            </a:pPr>
            <a:r>
              <a:rPr lang="en-US" altLang="en-US" sz="525" b="1" i="1">
                <a:solidFill>
                  <a:srgbClr val="323132"/>
                </a:solidFill>
              </a:rPr>
              <a:t>Q213</a:t>
            </a:r>
          </a:p>
        </p:txBody>
      </p:sp>
      <p:sp>
        <p:nvSpPr>
          <p:cNvPr id="39976" name="Oval 62"/>
          <p:cNvSpPr>
            <a:spLocks noChangeAspect="1" noChangeArrowheads="1"/>
          </p:cNvSpPr>
          <p:nvPr/>
        </p:nvSpPr>
        <p:spPr bwMode="auto">
          <a:xfrm>
            <a:off x="5337572" y="1757362"/>
            <a:ext cx="684609" cy="623888"/>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77" name="Text Box 63"/>
          <p:cNvSpPr txBox="1">
            <a:spLocks noChangeAspect="1" noChangeArrowheads="1"/>
          </p:cNvSpPr>
          <p:nvPr/>
        </p:nvSpPr>
        <p:spPr bwMode="auto">
          <a:xfrm>
            <a:off x="1914525" y="3512344"/>
            <a:ext cx="1092994" cy="56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026" tIns="38027" rIns="76026" bIns="38027">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Hyperion EPM </a:t>
            </a:r>
          </a:p>
          <a:p>
            <a:pPr algn="ctr" eaLnBrk="1" hangingPunct="1">
              <a:spcBef>
                <a:spcPct val="0"/>
              </a:spcBef>
              <a:buClrTx/>
              <a:buFontTx/>
              <a:buNone/>
            </a:pPr>
            <a:r>
              <a:rPr lang="en-US" altLang="en-US" sz="525" b="1">
                <a:solidFill>
                  <a:srgbClr val="323132"/>
                </a:solidFill>
              </a:rPr>
              <a:t>Version </a:t>
            </a:r>
            <a:r>
              <a:rPr lang="pl-PL" altLang="en-US" sz="525" b="1">
                <a:solidFill>
                  <a:srgbClr val="323132"/>
                </a:solidFill>
              </a:rPr>
              <a:t>11.1.2.</a:t>
            </a:r>
            <a:r>
              <a:rPr lang="en-US" altLang="en-US" sz="525" b="1">
                <a:solidFill>
                  <a:srgbClr val="323132"/>
                </a:solidFill>
              </a:rPr>
              <a:t>3 </a:t>
            </a:r>
          </a:p>
          <a:p>
            <a:pPr algn="ctr" eaLnBrk="1" hangingPunct="1">
              <a:spcBef>
                <a:spcPct val="0"/>
              </a:spcBef>
              <a:buClrTx/>
              <a:buFontTx/>
              <a:buNone/>
            </a:pPr>
            <a:r>
              <a:rPr lang="en-US" altLang="en-US" sz="525" b="1">
                <a:solidFill>
                  <a:srgbClr val="323132"/>
                </a:solidFill>
              </a:rPr>
              <a:t>accessing</a:t>
            </a:r>
            <a:r>
              <a:rPr lang="pl-PL" altLang="en-US" sz="525" b="1">
                <a:solidFill>
                  <a:srgbClr val="323132"/>
                </a:solidFill>
              </a:rPr>
              <a:t> Oracle </a:t>
            </a:r>
            <a:r>
              <a:rPr lang="en-US" altLang="en-US" sz="525" b="1">
                <a:solidFill>
                  <a:srgbClr val="323132"/>
                </a:solidFill>
              </a:rPr>
              <a:t>DB</a:t>
            </a:r>
          </a:p>
          <a:p>
            <a:pPr algn="ctr" eaLnBrk="1" hangingPunct="1">
              <a:spcBef>
                <a:spcPct val="0"/>
              </a:spcBef>
              <a:buClrTx/>
              <a:buFontTx/>
              <a:buNone/>
            </a:pPr>
            <a:r>
              <a:rPr lang="en-US" altLang="en-US" sz="525" b="1">
                <a:solidFill>
                  <a:srgbClr val="323132"/>
                </a:solidFill>
              </a:rPr>
              <a:t> </a:t>
            </a:r>
            <a:r>
              <a:rPr lang="pl-PL" altLang="en-US" sz="525" b="1">
                <a:solidFill>
                  <a:srgbClr val="323132"/>
                </a:solidFill>
              </a:rPr>
              <a:t>10</a:t>
            </a:r>
            <a:r>
              <a:rPr lang="pl-PL" altLang="en-US" sz="525" b="1" i="1">
                <a:solidFill>
                  <a:srgbClr val="323132"/>
                </a:solidFill>
              </a:rPr>
              <a:t>g</a:t>
            </a:r>
            <a:r>
              <a:rPr lang="en-US" altLang="en-US" sz="525" b="1">
                <a:solidFill>
                  <a:srgbClr val="323132"/>
                </a:solidFill>
              </a:rPr>
              <a:t> Release </a:t>
            </a:r>
            <a:r>
              <a:rPr lang="pl-PL" altLang="en-US" sz="525" b="1">
                <a:solidFill>
                  <a:srgbClr val="323132"/>
                </a:solidFill>
              </a:rPr>
              <a:t>2</a:t>
            </a:r>
            <a:endParaRPr lang="en-US" altLang="en-US" sz="525" b="1">
              <a:solidFill>
                <a:srgbClr val="323132"/>
              </a:solidFill>
            </a:endParaRPr>
          </a:p>
          <a:p>
            <a:pPr algn="ctr" eaLnBrk="1" hangingPunct="1">
              <a:spcBef>
                <a:spcPct val="0"/>
              </a:spcBef>
              <a:buClrTx/>
              <a:buFontTx/>
              <a:buNone/>
            </a:pPr>
            <a:r>
              <a:rPr lang="en-US" altLang="en-US" sz="525" b="1">
                <a:solidFill>
                  <a:srgbClr val="323132"/>
                </a:solidFill>
              </a:rPr>
              <a:t>  </a:t>
            </a:r>
            <a:r>
              <a:rPr lang="pl-PL" altLang="en-US" sz="525" b="1">
                <a:solidFill>
                  <a:srgbClr val="323132"/>
                </a:solidFill>
              </a:rPr>
              <a:t>11</a:t>
            </a:r>
            <a:r>
              <a:rPr lang="pl-PL" altLang="en-US" sz="525" b="1" i="1">
                <a:solidFill>
                  <a:srgbClr val="323132"/>
                </a:solidFill>
              </a:rPr>
              <a:t>g</a:t>
            </a:r>
            <a:r>
              <a:rPr lang="en-US" altLang="en-US" sz="525" b="1">
                <a:solidFill>
                  <a:srgbClr val="323132"/>
                </a:solidFill>
              </a:rPr>
              <a:t> Release </a:t>
            </a:r>
            <a:r>
              <a:rPr lang="pl-PL" altLang="en-US" sz="525" b="1">
                <a:solidFill>
                  <a:srgbClr val="323132"/>
                </a:solidFill>
              </a:rPr>
              <a:t>2</a:t>
            </a:r>
            <a:r>
              <a:rPr lang="en-US" altLang="en-US" sz="525" b="1">
                <a:solidFill>
                  <a:srgbClr val="323132"/>
                </a:solidFill>
              </a:rPr>
              <a:t> </a:t>
            </a:r>
          </a:p>
          <a:p>
            <a:pPr algn="ctr" eaLnBrk="1" hangingPunct="1">
              <a:spcBef>
                <a:spcPct val="0"/>
              </a:spcBef>
              <a:buClrTx/>
              <a:buFontTx/>
              <a:buNone/>
            </a:pPr>
            <a:r>
              <a:rPr lang="en-US" altLang="en-US" sz="525" b="1">
                <a:solidFill>
                  <a:srgbClr val="323132"/>
                </a:solidFill>
              </a:rPr>
              <a:t>Q213</a:t>
            </a:r>
          </a:p>
        </p:txBody>
      </p:sp>
      <p:sp>
        <p:nvSpPr>
          <p:cNvPr id="39978" name="AutoShape 64"/>
          <p:cNvSpPr>
            <a:spLocks noChangeAspect="1" noChangeArrowheads="1"/>
          </p:cNvSpPr>
          <p:nvPr/>
        </p:nvSpPr>
        <p:spPr bwMode="auto">
          <a:xfrm>
            <a:off x="3380185" y="3802856"/>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79" name="AutoShape 65"/>
          <p:cNvSpPr>
            <a:spLocks noChangeAspect="1" noChangeArrowheads="1"/>
          </p:cNvSpPr>
          <p:nvPr/>
        </p:nvSpPr>
        <p:spPr bwMode="auto">
          <a:xfrm>
            <a:off x="4308873" y="2380060"/>
            <a:ext cx="91678" cy="105965"/>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80" name="AutoShape 66"/>
          <p:cNvSpPr>
            <a:spLocks noChangeAspect="1" noChangeArrowheads="1"/>
          </p:cNvSpPr>
          <p:nvPr/>
        </p:nvSpPr>
        <p:spPr bwMode="auto">
          <a:xfrm>
            <a:off x="2406254" y="3368278"/>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81" name="Text Box 67"/>
          <p:cNvSpPr txBox="1">
            <a:spLocks noChangeAspect="1" noChangeArrowheads="1"/>
          </p:cNvSpPr>
          <p:nvPr/>
        </p:nvSpPr>
        <p:spPr bwMode="auto">
          <a:xfrm>
            <a:off x="4514850" y="2171700"/>
            <a:ext cx="991791" cy="56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026" tIns="38027" rIns="76026" bIns="38027">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Oracle BIEE</a:t>
            </a:r>
          </a:p>
          <a:p>
            <a:pPr algn="ctr" eaLnBrk="1" hangingPunct="1">
              <a:spcBef>
                <a:spcPct val="0"/>
              </a:spcBef>
              <a:buClrTx/>
              <a:buFontTx/>
              <a:buNone/>
            </a:pPr>
            <a:r>
              <a:rPr lang="en-US" altLang="en-US" sz="525" b="1">
                <a:solidFill>
                  <a:srgbClr val="323132"/>
                </a:solidFill>
              </a:rPr>
              <a:t>Version </a:t>
            </a:r>
            <a:r>
              <a:rPr lang="pl-PL" altLang="en-US" sz="525" b="1">
                <a:solidFill>
                  <a:srgbClr val="323132"/>
                </a:solidFill>
              </a:rPr>
              <a:t>11.1.</a:t>
            </a:r>
            <a:r>
              <a:rPr lang="en-US" altLang="en-US" sz="525" b="1">
                <a:solidFill>
                  <a:srgbClr val="323132"/>
                </a:solidFill>
              </a:rPr>
              <a:t>1.7</a:t>
            </a:r>
          </a:p>
          <a:p>
            <a:pPr algn="ctr" eaLnBrk="1" hangingPunct="1">
              <a:spcBef>
                <a:spcPct val="0"/>
              </a:spcBef>
              <a:buClrTx/>
              <a:buFontTx/>
              <a:buNone/>
            </a:pPr>
            <a:r>
              <a:rPr lang="en-US" altLang="en-US" sz="525" b="1">
                <a:solidFill>
                  <a:srgbClr val="323132"/>
                </a:solidFill>
              </a:rPr>
              <a:t>with </a:t>
            </a:r>
            <a:r>
              <a:rPr lang="pl-PL" altLang="en-US" sz="525" b="1">
                <a:solidFill>
                  <a:srgbClr val="323132"/>
                </a:solidFill>
              </a:rPr>
              <a:t>Oracle </a:t>
            </a:r>
            <a:r>
              <a:rPr lang="en-US" altLang="en-US" sz="525" b="1">
                <a:solidFill>
                  <a:srgbClr val="323132"/>
                </a:solidFill>
              </a:rPr>
              <a:t>DB as DSR* </a:t>
            </a:r>
          </a:p>
          <a:p>
            <a:pPr algn="ctr" eaLnBrk="1" hangingPunct="1">
              <a:spcBef>
                <a:spcPct val="0"/>
              </a:spcBef>
              <a:buClrTx/>
              <a:buFontTx/>
              <a:buNone/>
            </a:pPr>
            <a:r>
              <a:rPr lang="en-US" altLang="en-US" sz="525" b="1">
                <a:solidFill>
                  <a:srgbClr val="323132"/>
                </a:solidFill>
              </a:rPr>
              <a:t> </a:t>
            </a:r>
            <a:r>
              <a:rPr lang="pl-PL" altLang="en-US" sz="525" b="1">
                <a:solidFill>
                  <a:srgbClr val="323132"/>
                </a:solidFill>
              </a:rPr>
              <a:t>10</a:t>
            </a:r>
            <a:r>
              <a:rPr lang="pl-PL" altLang="en-US" sz="525" b="1" i="1">
                <a:solidFill>
                  <a:srgbClr val="323132"/>
                </a:solidFill>
              </a:rPr>
              <a:t>g</a:t>
            </a:r>
            <a:r>
              <a:rPr lang="en-US" altLang="en-US" sz="525" b="1">
                <a:solidFill>
                  <a:srgbClr val="323132"/>
                </a:solidFill>
              </a:rPr>
              <a:t> Release </a:t>
            </a:r>
            <a:r>
              <a:rPr lang="pl-PL" altLang="en-US" sz="525" b="1">
                <a:solidFill>
                  <a:srgbClr val="323132"/>
                </a:solidFill>
              </a:rPr>
              <a:t>2</a:t>
            </a:r>
            <a:endParaRPr lang="en-US" altLang="en-US" sz="525" b="1">
              <a:solidFill>
                <a:srgbClr val="323132"/>
              </a:solidFill>
            </a:endParaRPr>
          </a:p>
          <a:p>
            <a:pPr algn="ctr" eaLnBrk="1" hangingPunct="1">
              <a:spcBef>
                <a:spcPct val="0"/>
              </a:spcBef>
              <a:buClrTx/>
              <a:buFontTx/>
              <a:buNone/>
            </a:pPr>
            <a:r>
              <a:rPr lang="en-US" altLang="en-US" sz="525" b="1">
                <a:solidFill>
                  <a:srgbClr val="323132"/>
                </a:solidFill>
              </a:rPr>
              <a:t>  </a:t>
            </a:r>
            <a:r>
              <a:rPr lang="pl-PL" altLang="en-US" sz="525" b="1">
                <a:solidFill>
                  <a:srgbClr val="323132"/>
                </a:solidFill>
              </a:rPr>
              <a:t>11</a:t>
            </a:r>
            <a:r>
              <a:rPr lang="pl-PL" altLang="en-US" sz="525" b="1" i="1">
                <a:solidFill>
                  <a:srgbClr val="323132"/>
                </a:solidFill>
              </a:rPr>
              <a:t>g</a:t>
            </a:r>
            <a:r>
              <a:rPr lang="en-US" altLang="en-US" sz="525" b="1">
                <a:solidFill>
                  <a:srgbClr val="323132"/>
                </a:solidFill>
              </a:rPr>
              <a:t> Release </a:t>
            </a:r>
            <a:r>
              <a:rPr lang="pl-PL" altLang="en-US" sz="525" b="1">
                <a:solidFill>
                  <a:srgbClr val="323132"/>
                </a:solidFill>
              </a:rPr>
              <a:t>2</a:t>
            </a:r>
            <a:r>
              <a:rPr lang="en-US" altLang="en-US" sz="525" b="1">
                <a:solidFill>
                  <a:srgbClr val="323132"/>
                </a:solidFill>
              </a:rPr>
              <a:t> </a:t>
            </a:r>
          </a:p>
          <a:p>
            <a:pPr algn="ctr" eaLnBrk="1" hangingPunct="1">
              <a:spcBef>
                <a:spcPct val="0"/>
              </a:spcBef>
              <a:buClrTx/>
              <a:buFontTx/>
              <a:buNone/>
            </a:pPr>
            <a:r>
              <a:rPr lang="en-US" altLang="en-US" sz="525" b="1">
                <a:solidFill>
                  <a:srgbClr val="323132"/>
                </a:solidFill>
              </a:rPr>
              <a:t>Q213</a:t>
            </a:r>
          </a:p>
        </p:txBody>
      </p:sp>
      <p:sp>
        <p:nvSpPr>
          <p:cNvPr id="39982" name="Text Box 68"/>
          <p:cNvSpPr txBox="1">
            <a:spLocks noChangeAspect="1" noChangeArrowheads="1"/>
          </p:cNvSpPr>
          <p:nvPr/>
        </p:nvSpPr>
        <p:spPr bwMode="auto">
          <a:xfrm>
            <a:off x="4001691" y="2508648"/>
            <a:ext cx="798909" cy="56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026" tIns="38027" rIns="76026" bIns="38027">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 SOA and WebCenter </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a:t>
            </a:r>
            <a:r>
              <a:rPr lang="en-US" altLang="en-US" sz="525" b="1">
                <a:solidFill>
                  <a:srgbClr val="323132"/>
                </a:solidFill>
              </a:rPr>
              <a:t>R1 PS6 </a:t>
            </a:r>
          </a:p>
          <a:p>
            <a:pPr algn="ctr" eaLnBrk="1" hangingPunct="1">
              <a:spcBef>
                <a:spcPct val="0"/>
              </a:spcBef>
              <a:buClrTx/>
              <a:buFontTx/>
              <a:buNone/>
            </a:pPr>
            <a:r>
              <a:rPr lang="en-US" altLang="en-US" sz="525" b="1">
                <a:solidFill>
                  <a:srgbClr val="323132"/>
                </a:solidFill>
              </a:rPr>
              <a:t>WebLogic Server 11gR1 11.1.1.6</a:t>
            </a:r>
          </a:p>
          <a:p>
            <a:pPr algn="ctr" eaLnBrk="1" hangingPunct="1">
              <a:spcBef>
                <a:spcPct val="0"/>
              </a:spcBef>
              <a:buClrTx/>
              <a:buFontTx/>
              <a:buNone/>
            </a:pPr>
            <a:r>
              <a:rPr lang="en-US" altLang="en-US" sz="525" b="1">
                <a:solidFill>
                  <a:srgbClr val="323132"/>
                </a:solidFill>
              </a:rPr>
              <a:t>Q213</a:t>
            </a:r>
          </a:p>
        </p:txBody>
      </p:sp>
      <p:sp>
        <p:nvSpPr>
          <p:cNvPr id="39983" name="Text Box 69"/>
          <p:cNvSpPr txBox="1">
            <a:spLocks noChangeAspect="1" noChangeArrowheads="1"/>
          </p:cNvSpPr>
          <p:nvPr/>
        </p:nvSpPr>
        <p:spPr bwMode="auto">
          <a:xfrm>
            <a:off x="2912269" y="3924301"/>
            <a:ext cx="1045369" cy="554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PeopleSoft 9.2</a:t>
            </a:r>
          </a:p>
          <a:p>
            <a:pPr algn="ctr" eaLnBrk="1" hangingPunct="1">
              <a:spcBef>
                <a:spcPct val="0"/>
              </a:spcBef>
              <a:buClrTx/>
              <a:buFontTx/>
              <a:buNone/>
            </a:pPr>
            <a:r>
              <a:rPr lang="en-US" altLang="en-US" sz="525" b="1">
                <a:solidFill>
                  <a:srgbClr val="323132"/>
                </a:solidFill>
              </a:rPr>
              <a:t>PeopleTools 8.53</a:t>
            </a:r>
          </a:p>
          <a:p>
            <a:pPr algn="ctr" eaLnBrk="1" hangingPunct="1">
              <a:spcBef>
                <a:spcPct val="0"/>
              </a:spcBef>
              <a:buClrTx/>
              <a:buFontTx/>
              <a:buNone/>
            </a:pPr>
            <a:r>
              <a:rPr lang="en-US" altLang="en-US" sz="525" b="1">
                <a:solidFill>
                  <a:srgbClr val="323132"/>
                </a:solidFill>
              </a:rPr>
              <a:t>accessing Oracle DB</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a:t>
            </a:r>
            <a:r>
              <a:rPr lang="en-US" altLang="en-US" sz="525" b="1">
                <a:solidFill>
                  <a:srgbClr val="323132"/>
                </a:solidFill>
              </a:rPr>
              <a:t> Release 2 11.2.0.3</a:t>
            </a:r>
          </a:p>
          <a:p>
            <a:pPr algn="ctr" eaLnBrk="1" hangingPunct="1">
              <a:spcBef>
                <a:spcPct val="0"/>
              </a:spcBef>
              <a:buClrTx/>
              <a:buFontTx/>
              <a:buNone/>
            </a:pPr>
            <a:r>
              <a:rPr lang="en-US" altLang="en-US" sz="525" b="1">
                <a:solidFill>
                  <a:srgbClr val="323132"/>
                </a:solidFill>
              </a:rPr>
              <a:t>10gR2 10.2.0.5</a:t>
            </a:r>
          </a:p>
          <a:p>
            <a:pPr algn="ctr" eaLnBrk="1" hangingPunct="1">
              <a:spcBef>
                <a:spcPct val="0"/>
              </a:spcBef>
              <a:buClrTx/>
              <a:buFontTx/>
              <a:buNone/>
            </a:pPr>
            <a:r>
              <a:rPr lang="en-US" altLang="en-US" sz="525" b="1">
                <a:solidFill>
                  <a:srgbClr val="323132"/>
                </a:solidFill>
              </a:rPr>
              <a:t>Q213</a:t>
            </a:r>
          </a:p>
        </p:txBody>
      </p:sp>
      <p:sp>
        <p:nvSpPr>
          <p:cNvPr id="39984" name="Text Box 70"/>
          <p:cNvSpPr txBox="1">
            <a:spLocks noChangeAspect="1" noChangeArrowheads="1"/>
          </p:cNvSpPr>
          <p:nvPr/>
        </p:nvSpPr>
        <p:spPr bwMode="auto">
          <a:xfrm>
            <a:off x="3251598" y="2801541"/>
            <a:ext cx="1067990" cy="7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Siebel </a:t>
            </a:r>
          </a:p>
          <a:p>
            <a:pPr algn="ctr" eaLnBrk="1" hangingPunct="1">
              <a:spcBef>
                <a:spcPct val="0"/>
              </a:spcBef>
              <a:buClrTx/>
              <a:buFontTx/>
              <a:buNone/>
            </a:pPr>
            <a:r>
              <a:rPr lang="en-US" altLang="en-US" sz="525" b="1">
                <a:solidFill>
                  <a:srgbClr val="323132"/>
                </a:solidFill>
              </a:rPr>
              <a:t>Public Sector, </a:t>
            </a:r>
          </a:p>
          <a:p>
            <a:pPr algn="ctr" eaLnBrk="1" hangingPunct="1">
              <a:spcBef>
                <a:spcPct val="0"/>
              </a:spcBef>
              <a:buClrTx/>
              <a:buFontTx/>
              <a:buNone/>
            </a:pPr>
            <a:r>
              <a:rPr lang="en-US" altLang="en-US" sz="525" b="1">
                <a:solidFill>
                  <a:srgbClr val="323132"/>
                </a:solidFill>
              </a:rPr>
              <a:t> Loyalty Management</a:t>
            </a:r>
          </a:p>
          <a:p>
            <a:pPr algn="ctr" eaLnBrk="1" hangingPunct="1">
              <a:spcBef>
                <a:spcPct val="0"/>
              </a:spcBef>
              <a:buClrTx/>
              <a:buFontTx/>
              <a:buNone/>
            </a:pPr>
            <a:r>
              <a:rPr lang="en-US" altLang="en-US" sz="525" b="1">
                <a:solidFill>
                  <a:srgbClr val="323132"/>
                </a:solidFill>
              </a:rPr>
              <a:t>Version 8.2.2.3</a:t>
            </a:r>
          </a:p>
          <a:p>
            <a:pPr algn="ctr" eaLnBrk="1" hangingPunct="1">
              <a:spcBef>
                <a:spcPct val="0"/>
              </a:spcBef>
              <a:buClrTx/>
              <a:buFontTx/>
              <a:buNone/>
            </a:pPr>
            <a:r>
              <a:rPr lang="en-US" altLang="en-US" sz="525" b="1">
                <a:solidFill>
                  <a:srgbClr val="323132"/>
                </a:solidFill>
              </a:rPr>
              <a:t>accessing Oracle DB </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a:t>
            </a:r>
            <a:r>
              <a:rPr lang="en-US" altLang="en-US" sz="525" b="1">
                <a:solidFill>
                  <a:srgbClr val="323132"/>
                </a:solidFill>
              </a:rPr>
              <a:t> Release 2 </a:t>
            </a:r>
          </a:p>
          <a:p>
            <a:pPr algn="ctr" eaLnBrk="1" hangingPunct="1">
              <a:spcBef>
                <a:spcPct val="0"/>
              </a:spcBef>
              <a:buClrTx/>
              <a:buFontTx/>
              <a:buNone/>
            </a:pPr>
            <a:r>
              <a:rPr lang="en-US" altLang="en-US" sz="525" b="1">
                <a:solidFill>
                  <a:srgbClr val="323132"/>
                </a:solidFill>
              </a:rPr>
              <a:t>10gR2</a:t>
            </a:r>
          </a:p>
          <a:p>
            <a:pPr algn="ctr" eaLnBrk="1" hangingPunct="1">
              <a:spcBef>
                <a:spcPct val="0"/>
              </a:spcBef>
              <a:buClrTx/>
              <a:buFontTx/>
              <a:buNone/>
            </a:pPr>
            <a:r>
              <a:rPr lang="en-US" altLang="en-US" sz="525" b="1">
                <a:solidFill>
                  <a:srgbClr val="323132"/>
                </a:solidFill>
              </a:rPr>
              <a:t>Q213</a:t>
            </a:r>
          </a:p>
        </p:txBody>
      </p:sp>
      <p:sp>
        <p:nvSpPr>
          <p:cNvPr id="39985" name="AutoShape 71"/>
          <p:cNvSpPr>
            <a:spLocks noChangeAspect="1" noChangeArrowheads="1"/>
          </p:cNvSpPr>
          <p:nvPr/>
        </p:nvSpPr>
        <p:spPr bwMode="auto">
          <a:xfrm>
            <a:off x="4970860" y="2031206"/>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86" name="Text Box 72"/>
          <p:cNvSpPr txBox="1">
            <a:spLocks noChangeAspect="1" noChangeArrowheads="1"/>
          </p:cNvSpPr>
          <p:nvPr/>
        </p:nvSpPr>
        <p:spPr bwMode="auto">
          <a:xfrm>
            <a:off x="2951560" y="1250156"/>
            <a:ext cx="1045369" cy="473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Siebel Solutions</a:t>
            </a:r>
          </a:p>
          <a:p>
            <a:pPr algn="ctr" eaLnBrk="1" hangingPunct="1">
              <a:spcBef>
                <a:spcPct val="0"/>
              </a:spcBef>
              <a:buClrTx/>
              <a:buFontTx/>
              <a:buNone/>
            </a:pPr>
            <a:r>
              <a:rPr lang="en-US" altLang="en-US" sz="525" b="1">
                <a:solidFill>
                  <a:srgbClr val="323132"/>
                </a:solidFill>
              </a:rPr>
              <a:t>Version 8.1.1.10</a:t>
            </a:r>
          </a:p>
          <a:p>
            <a:pPr algn="ctr" eaLnBrk="1" hangingPunct="1">
              <a:spcBef>
                <a:spcPct val="0"/>
              </a:spcBef>
              <a:buClrTx/>
              <a:buFontTx/>
              <a:buNone/>
            </a:pPr>
            <a:r>
              <a:rPr lang="en-US" altLang="en-US" sz="525" b="1">
                <a:solidFill>
                  <a:srgbClr val="323132"/>
                </a:solidFill>
              </a:rPr>
              <a:t>accessing Oracle DB </a:t>
            </a:r>
          </a:p>
          <a:p>
            <a:pPr algn="ctr" eaLnBrk="1" hangingPunct="1">
              <a:spcBef>
                <a:spcPct val="0"/>
              </a:spcBef>
              <a:buClrTx/>
              <a:buFontTx/>
              <a:buNone/>
            </a:pPr>
            <a:r>
              <a:rPr lang="en-US" altLang="en-US" sz="525" b="1">
                <a:solidFill>
                  <a:srgbClr val="323132"/>
                </a:solidFill>
              </a:rPr>
              <a:t>12c 12.1.0.2</a:t>
            </a:r>
          </a:p>
          <a:p>
            <a:pPr algn="ctr" eaLnBrk="1" hangingPunct="1">
              <a:spcBef>
                <a:spcPct val="0"/>
              </a:spcBef>
              <a:buClrTx/>
              <a:buFontTx/>
              <a:buNone/>
            </a:pPr>
            <a:r>
              <a:rPr lang="en-US" altLang="en-US" sz="525" b="1">
                <a:solidFill>
                  <a:srgbClr val="323132"/>
                </a:solidFill>
              </a:rPr>
              <a:t>Q414</a:t>
            </a:r>
          </a:p>
        </p:txBody>
      </p:sp>
      <p:sp>
        <p:nvSpPr>
          <p:cNvPr id="39987" name="AutoShape 73"/>
          <p:cNvSpPr>
            <a:spLocks noChangeAspect="1" noChangeArrowheads="1"/>
          </p:cNvSpPr>
          <p:nvPr/>
        </p:nvSpPr>
        <p:spPr bwMode="auto">
          <a:xfrm>
            <a:off x="7655719" y="1533525"/>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88" name="AutoShape 74"/>
          <p:cNvSpPr>
            <a:spLocks noChangeAspect="1" noChangeArrowheads="1"/>
          </p:cNvSpPr>
          <p:nvPr/>
        </p:nvSpPr>
        <p:spPr bwMode="auto">
          <a:xfrm>
            <a:off x="3734992" y="2675335"/>
            <a:ext cx="86915" cy="100013"/>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89" name="AutoShape 75"/>
          <p:cNvSpPr>
            <a:spLocks noChangeAspect="1" noChangeArrowheads="1"/>
          </p:cNvSpPr>
          <p:nvPr/>
        </p:nvSpPr>
        <p:spPr bwMode="auto">
          <a:xfrm>
            <a:off x="7108032" y="1824037"/>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90" name="Text Box 76"/>
          <p:cNvSpPr txBox="1">
            <a:spLocks noChangeAspect="1" noChangeArrowheads="1"/>
          </p:cNvSpPr>
          <p:nvPr/>
        </p:nvSpPr>
        <p:spPr bwMode="auto">
          <a:xfrm>
            <a:off x="6015038" y="1512094"/>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11.2.0.3.7</a:t>
            </a:r>
          </a:p>
          <a:p>
            <a:pPr algn="ctr" eaLnBrk="1" hangingPunct="1">
              <a:spcBef>
                <a:spcPct val="0"/>
              </a:spcBef>
              <a:buClrTx/>
              <a:buFontTx/>
              <a:buNone/>
            </a:pPr>
            <a:r>
              <a:rPr lang="en-US" altLang="en-US" sz="525" b="1" i="1">
                <a:solidFill>
                  <a:srgbClr val="323132"/>
                </a:solidFill>
              </a:rPr>
              <a:t>Q313</a:t>
            </a:r>
          </a:p>
        </p:txBody>
      </p:sp>
      <p:sp>
        <p:nvSpPr>
          <p:cNvPr id="39991" name="Oval 77"/>
          <p:cNvSpPr>
            <a:spLocks noChangeAspect="1" noChangeArrowheads="1"/>
          </p:cNvSpPr>
          <p:nvPr/>
        </p:nvSpPr>
        <p:spPr bwMode="auto">
          <a:xfrm>
            <a:off x="6043613" y="1385887"/>
            <a:ext cx="684610" cy="61436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92" name="Text Box 76"/>
          <p:cNvSpPr txBox="1">
            <a:spLocks noChangeAspect="1" noChangeArrowheads="1"/>
          </p:cNvSpPr>
          <p:nvPr/>
        </p:nvSpPr>
        <p:spPr bwMode="auto">
          <a:xfrm>
            <a:off x="6703219" y="1132285"/>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11.2.0.3.8</a:t>
            </a:r>
          </a:p>
          <a:p>
            <a:pPr algn="ctr" eaLnBrk="1" hangingPunct="1">
              <a:spcBef>
                <a:spcPct val="0"/>
              </a:spcBef>
              <a:buClrTx/>
              <a:buFontTx/>
              <a:buNone/>
            </a:pPr>
            <a:r>
              <a:rPr lang="en-US" altLang="en-US" sz="525" b="1" i="1">
                <a:solidFill>
                  <a:srgbClr val="323132"/>
                </a:solidFill>
              </a:rPr>
              <a:t>Q413</a:t>
            </a:r>
          </a:p>
        </p:txBody>
      </p:sp>
      <p:sp>
        <p:nvSpPr>
          <p:cNvPr id="39993" name="Oval 77"/>
          <p:cNvSpPr>
            <a:spLocks noChangeAspect="1" noChangeArrowheads="1"/>
          </p:cNvSpPr>
          <p:nvPr/>
        </p:nvSpPr>
        <p:spPr bwMode="auto">
          <a:xfrm>
            <a:off x="6719888" y="1025128"/>
            <a:ext cx="684610" cy="61436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94" name="Text Box 26"/>
          <p:cNvSpPr txBox="1">
            <a:spLocks noChangeAspect="1" noChangeArrowheads="1"/>
          </p:cNvSpPr>
          <p:nvPr/>
        </p:nvSpPr>
        <p:spPr bwMode="auto">
          <a:xfrm>
            <a:off x="7312819" y="784623"/>
            <a:ext cx="720329" cy="4807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6026" tIns="38027" rIns="76026" bIns="38027">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WebLogic Server</a:t>
            </a:r>
          </a:p>
          <a:p>
            <a:pPr algn="ctr" eaLnBrk="1" hangingPunct="1">
              <a:spcBef>
                <a:spcPct val="0"/>
              </a:spcBef>
              <a:buClrTx/>
              <a:buFontTx/>
              <a:buNone/>
            </a:pPr>
            <a:r>
              <a:rPr lang="en-US" altLang="en-US" sz="525" b="1">
                <a:solidFill>
                  <a:srgbClr val="323132"/>
                </a:solidFill>
              </a:rPr>
              <a:t>12c Release 1 with Coherence</a:t>
            </a:r>
          </a:p>
          <a:p>
            <a:pPr algn="ctr" eaLnBrk="1" hangingPunct="1">
              <a:spcBef>
                <a:spcPct val="0"/>
              </a:spcBef>
              <a:buClrTx/>
              <a:buFontTx/>
              <a:buNone/>
            </a:pPr>
            <a:r>
              <a:rPr lang="en-US" altLang="en-US" sz="525" b="1">
                <a:solidFill>
                  <a:srgbClr val="323132"/>
                </a:solidFill>
              </a:rPr>
              <a:t>Version 12.1.2</a:t>
            </a:r>
          </a:p>
          <a:p>
            <a:pPr algn="ctr" eaLnBrk="1" hangingPunct="1">
              <a:spcBef>
                <a:spcPct val="0"/>
              </a:spcBef>
              <a:buClrTx/>
              <a:buFontTx/>
              <a:buNone/>
            </a:pPr>
            <a:r>
              <a:rPr lang="en-US" altLang="en-US" sz="525" b="1">
                <a:solidFill>
                  <a:srgbClr val="323132"/>
                </a:solidFill>
              </a:rPr>
              <a:t>Q413</a:t>
            </a:r>
          </a:p>
        </p:txBody>
      </p:sp>
      <p:sp>
        <p:nvSpPr>
          <p:cNvPr id="39995" name="AutoShape 75"/>
          <p:cNvSpPr>
            <a:spLocks noChangeAspect="1" noChangeArrowheads="1"/>
          </p:cNvSpPr>
          <p:nvPr/>
        </p:nvSpPr>
        <p:spPr bwMode="auto">
          <a:xfrm>
            <a:off x="7646194" y="628650"/>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96" name="Oval 77"/>
          <p:cNvSpPr>
            <a:spLocks noChangeAspect="1" noChangeArrowheads="1"/>
          </p:cNvSpPr>
          <p:nvPr/>
        </p:nvSpPr>
        <p:spPr bwMode="auto">
          <a:xfrm>
            <a:off x="1172766" y="3000375"/>
            <a:ext cx="684609" cy="61436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39997" name="Text Box 76"/>
          <p:cNvSpPr txBox="1">
            <a:spLocks noChangeAspect="1" noChangeArrowheads="1"/>
          </p:cNvSpPr>
          <p:nvPr/>
        </p:nvSpPr>
        <p:spPr bwMode="auto">
          <a:xfrm>
            <a:off x="1815704" y="2765823"/>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12C Release 1</a:t>
            </a:r>
          </a:p>
          <a:p>
            <a:pPr algn="ctr" eaLnBrk="1" hangingPunct="1">
              <a:spcBef>
                <a:spcPct val="0"/>
              </a:spcBef>
              <a:buClrTx/>
              <a:buFontTx/>
              <a:buNone/>
            </a:pPr>
            <a:r>
              <a:rPr lang="en-US" altLang="en-US" sz="525" b="1" i="1">
                <a:solidFill>
                  <a:srgbClr val="323132"/>
                </a:solidFill>
              </a:rPr>
              <a:t>Version 12.1.0.1.1</a:t>
            </a:r>
          </a:p>
          <a:p>
            <a:pPr algn="ctr" eaLnBrk="1" hangingPunct="1">
              <a:spcBef>
                <a:spcPct val="0"/>
              </a:spcBef>
              <a:buClrTx/>
              <a:buFontTx/>
              <a:buNone/>
            </a:pPr>
            <a:r>
              <a:rPr lang="en-US" altLang="en-US" sz="525" b="1" i="1">
                <a:solidFill>
                  <a:srgbClr val="323132"/>
                </a:solidFill>
              </a:rPr>
              <a:t>Q114</a:t>
            </a:r>
          </a:p>
        </p:txBody>
      </p:sp>
      <p:sp>
        <p:nvSpPr>
          <p:cNvPr id="39998" name="Text Box 30"/>
          <p:cNvSpPr txBox="1">
            <a:spLocks noChangeAspect="1" noChangeArrowheads="1"/>
          </p:cNvSpPr>
          <p:nvPr/>
        </p:nvSpPr>
        <p:spPr bwMode="auto">
          <a:xfrm>
            <a:off x="3702844" y="1627585"/>
            <a:ext cx="1060847" cy="554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E-Business Suite</a:t>
            </a:r>
          </a:p>
          <a:p>
            <a:pPr algn="ctr" eaLnBrk="1" hangingPunct="1">
              <a:spcBef>
                <a:spcPct val="0"/>
              </a:spcBef>
              <a:buClrTx/>
              <a:buFontTx/>
              <a:buNone/>
            </a:pPr>
            <a:r>
              <a:rPr lang="en-US" altLang="en-US" sz="525" b="1">
                <a:solidFill>
                  <a:srgbClr val="323132"/>
                </a:solidFill>
              </a:rPr>
              <a:t>Release 12.2</a:t>
            </a:r>
          </a:p>
          <a:p>
            <a:pPr algn="ctr" eaLnBrk="1" hangingPunct="1">
              <a:spcBef>
                <a:spcPct val="0"/>
              </a:spcBef>
              <a:buClrTx/>
              <a:buFontTx/>
              <a:buNone/>
            </a:pPr>
            <a:r>
              <a:rPr lang="en-US" altLang="en-US" sz="525" b="1">
                <a:solidFill>
                  <a:srgbClr val="323132"/>
                </a:solidFill>
              </a:rPr>
              <a:t>accessing Oracle DB </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 </a:t>
            </a:r>
            <a:r>
              <a:rPr lang="en-US" altLang="en-US" sz="525" b="1">
                <a:solidFill>
                  <a:srgbClr val="323132"/>
                </a:solidFill>
              </a:rPr>
              <a:t>Release 2 </a:t>
            </a:r>
          </a:p>
          <a:p>
            <a:pPr algn="ctr" eaLnBrk="1" hangingPunct="1">
              <a:spcBef>
                <a:spcPct val="0"/>
              </a:spcBef>
              <a:buClrTx/>
              <a:buFontTx/>
              <a:buNone/>
            </a:pPr>
            <a:r>
              <a:rPr lang="en-US" altLang="en-US" sz="525" b="1">
                <a:solidFill>
                  <a:srgbClr val="323132"/>
                </a:solidFill>
              </a:rPr>
              <a:t>Version 11.2.0.3</a:t>
            </a:r>
          </a:p>
          <a:p>
            <a:pPr algn="ctr" eaLnBrk="1" hangingPunct="1">
              <a:spcBef>
                <a:spcPct val="0"/>
              </a:spcBef>
              <a:buClrTx/>
              <a:buFontTx/>
              <a:buNone/>
            </a:pPr>
            <a:r>
              <a:rPr lang="en-US" altLang="en-US" sz="525" b="1">
                <a:solidFill>
                  <a:srgbClr val="323132"/>
                </a:solidFill>
              </a:rPr>
              <a:t>Q114</a:t>
            </a:r>
          </a:p>
        </p:txBody>
      </p:sp>
      <p:sp>
        <p:nvSpPr>
          <p:cNvPr id="39999" name="Text Box 76"/>
          <p:cNvSpPr txBox="1">
            <a:spLocks noChangeAspect="1" noChangeArrowheads="1"/>
          </p:cNvSpPr>
          <p:nvPr/>
        </p:nvSpPr>
        <p:spPr bwMode="auto">
          <a:xfrm>
            <a:off x="1132284" y="3115866"/>
            <a:ext cx="752476"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11.2.0.4.2</a:t>
            </a:r>
          </a:p>
          <a:p>
            <a:pPr algn="ctr" eaLnBrk="1" hangingPunct="1">
              <a:spcBef>
                <a:spcPct val="0"/>
              </a:spcBef>
              <a:buClrTx/>
              <a:buFontTx/>
              <a:buNone/>
            </a:pPr>
            <a:r>
              <a:rPr lang="en-US" altLang="en-US" sz="525" b="1" i="1">
                <a:solidFill>
                  <a:srgbClr val="323132"/>
                </a:solidFill>
              </a:rPr>
              <a:t>Q114</a:t>
            </a:r>
          </a:p>
        </p:txBody>
      </p:sp>
      <p:sp>
        <p:nvSpPr>
          <p:cNvPr id="40000" name="Oval 77"/>
          <p:cNvSpPr>
            <a:spLocks noChangeAspect="1" noChangeArrowheads="1"/>
          </p:cNvSpPr>
          <p:nvPr/>
        </p:nvSpPr>
        <p:spPr bwMode="auto">
          <a:xfrm>
            <a:off x="1850232" y="2658666"/>
            <a:ext cx="684610" cy="61436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01" name="AutoShape 33"/>
          <p:cNvSpPr>
            <a:spLocks noChangeAspect="1" noChangeArrowheads="1"/>
          </p:cNvSpPr>
          <p:nvPr/>
        </p:nvSpPr>
        <p:spPr bwMode="auto">
          <a:xfrm>
            <a:off x="3559969" y="751285"/>
            <a:ext cx="321469" cy="152400"/>
          </a:xfrm>
          <a:prstGeom prst="irregularSeal1">
            <a:avLst/>
          </a:prstGeom>
          <a:solidFill>
            <a:srgbClr val="FFFF99"/>
          </a:solidFill>
          <a:ln w="9525">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600" b="1">
                <a:solidFill>
                  <a:srgbClr val="323132"/>
                </a:solidFill>
              </a:rPr>
              <a:t>New</a:t>
            </a:r>
          </a:p>
        </p:txBody>
      </p:sp>
      <p:sp>
        <p:nvSpPr>
          <p:cNvPr id="40002" name="Line 48"/>
          <p:cNvSpPr>
            <a:spLocks noChangeAspect="1" noChangeShapeType="1"/>
          </p:cNvSpPr>
          <p:nvPr/>
        </p:nvSpPr>
        <p:spPr bwMode="auto">
          <a:xfrm flipV="1">
            <a:off x="3780235" y="3028950"/>
            <a:ext cx="4220765" cy="2100263"/>
          </a:xfrm>
          <a:prstGeom prst="line">
            <a:avLst/>
          </a:prstGeom>
          <a:noFill/>
          <a:ln w="9525">
            <a:solidFill>
              <a:schemeClr val="accent1"/>
            </a:solidFill>
            <a:round/>
            <a:headEnd/>
            <a:tailEnd/>
          </a:ln>
          <a:extLst>
            <a:ext uri="{909E8E84-426E-40DD-AFC4-6F175D3DCCD1}">
              <a14:hiddenFill xmlns:a14="http://schemas.microsoft.com/office/drawing/2010/main">
                <a:noFill/>
              </a14:hiddenFill>
            </a:ext>
          </a:extLst>
        </p:spPr>
        <p:txBody>
          <a:bodyPr>
            <a:spAutoFit/>
          </a:bodyPr>
          <a:lstStyle/>
          <a:p>
            <a:endParaRPr lang="en-US"/>
          </a:p>
        </p:txBody>
      </p:sp>
      <p:sp>
        <p:nvSpPr>
          <p:cNvPr id="40003" name="Text Box 76"/>
          <p:cNvSpPr txBox="1">
            <a:spLocks noChangeAspect="1" noChangeArrowheads="1"/>
          </p:cNvSpPr>
          <p:nvPr/>
        </p:nvSpPr>
        <p:spPr bwMode="auto">
          <a:xfrm>
            <a:off x="4510088" y="1328738"/>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11g Release 2</a:t>
            </a:r>
          </a:p>
          <a:p>
            <a:pPr algn="ctr" eaLnBrk="1" hangingPunct="1">
              <a:spcBef>
                <a:spcPct val="0"/>
              </a:spcBef>
              <a:buClrTx/>
              <a:buFontTx/>
              <a:buNone/>
            </a:pPr>
            <a:r>
              <a:rPr lang="en-US" altLang="en-US" sz="525" b="1" i="1">
                <a:solidFill>
                  <a:srgbClr val="323132"/>
                </a:solidFill>
              </a:rPr>
              <a:t>Version 11.2.0.4.3</a:t>
            </a:r>
          </a:p>
          <a:p>
            <a:pPr algn="ctr" eaLnBrk="1" hangingPunct="1">
              <a:spcBef>
                <a:spcPct val="0"/>
              </a:spcBef>
              <a:buClrTx/>
              <a:buFontTx/>
              <a:buNone/>
            </a:pPr>
            <a:r>
              <a:rPr lang="en-US" altLang="en-US" sz="525" b="1" i="1">
                <a:solidFill>
                  <a:srgbClr val="323132"/>
                </a:solidFill>
              </a:rPr>
              <a:t>Q214</a:t>
            </a:r>
          </a:p>
        </p:txBody>
      </p:sp>
      <p:sp>
        <p:nvSpPr>
          <p:cNvPr id="40004" name="Oval 77"/>
          <p:cNvSpPr>
            <a:spLocks noChangeAspect="1" noChangeArrowheads="1"/>
          </p:cNvSpPr>
          <p:nvPr/>
        </p:nvSpPr>
        <p:spPr bwMode="auto">
          <a:xfrm>
            <a:off x="4549379" y="1227535"/>
            <a:ext cx="684609" cy="61436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05" name="Text Box 76"/>
          <p:cNvSpPr txBox="1">
            <a:spLocks noChangeAspect="1" noChangeArrowheads="1"/>
          </p:cNvSpPr>
          <p:nvPr/>
        </p:nvSpPr>
        <p:spPr bwMode="auto">
          <a:xfrm>
            <a:off x="5168504" y="989410"/>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12C Release 1</a:t>
            </a:r>
          </a:p>
          <a:p>
            <a:pPr algn="ctr" eaLnBrk="1" hangingPunct="1">
              <a:spcBef>
                <a:spcPct val="0"/>
              </a:spcBef>
              <a:buClrTx/>
              <a:buFontTx/>
              <a:buNone/>
            </a:pPr>
            <a:r>
              <a:rPr lang="en-US" altLang="en-US" sz="525" b="1" i="1">
                <a:solidFill>
                  <a:srgbClr val="323132"/>
                </a:solidFill>
              </a:rPr>
              <a:t>Version 12.1.0.1.3</a:t>
            </a:r>
          </a:p>
          <a:p>
            <a:pPr algn="ctr" eaLnBrk="1" hangingPunct="1">
              <a:spcBef>
                <a:spcPct val="0"/>
              </a:spcBef>
              <a:buClrTx/>
              <a:buFontTx/>
              <a:buNone/>
            </a:pPr>
            <a:r>
              <a:rPr lang="en-US" altLang="en-US" sz="525" b="1" i="1">
                <a:solidFill>
                  <a:srgbClr val="323132"/>
                </a:solidFill>
              </a:rPr>
              <a:t>Q214</a:t>
            </a:r>
          </a:p>
        </p:txBody>
      </p:sp>
      <p:sp>
        <p:nvSpPr>
          <p:cNvPr id="40006" name="Oval 77"/>
          <p:cNvSpPr>
            <a:spLocks noChangeAspect="1" noChangeArrowheads="1"/>
          </p:cNvSpPr>
          <p:nvPr/>
        </p:nvSpPr>
        <p:spPr bwMode="auto">
          <a:xfrm>
            <a:off x="5220891" y="892969"/>
            <a:ext cx="684609" cy="61436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07" name="Text Box 30"/>
          <p:cNvSpPr txBox="1">
            <a:spLocks noChangeAspect="1" noChangeArrowheads="1"/>
          </p:cNvSpPr>
          <p:nvPr/>
        </p:nvSpPr>
        <p:spPr bwMode="auto">
          <a:xfrm>
            <a:off x="5668566" y="648892"/>
            <a:ext cx="1060847" cy="554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E-Business Suite</a:t>
            </a:r>
          </a:p>
          <a:p>
            <a:pPr algn="ctr" eaLnBrk="1" hangingPunct="1">
              <a:spcBef>
                <a:spcPct val="0"/>
              </a:spcBef>
              <a:buClrTx/>
              <a:buFontTx/>
              <a:buNone/>
            </a:pPr>
            <a:r>
              <a:rPr lang="en-US" altLang="en-US" sz="525" b="1">
                <a:solidFill>
                  <a:srgbClr val="323132"/>
                </a:solidFill>
              </a:rPr>
              <a:t>Release 12.2.2</a:t>
            </a:r>
          </a:p>
          <a:p>
            <a:pPr algn="ctr" eaLnBrk="1" hangingPunct="1">
              <a:spcBef>
                <a:spcPct val="0"/>
              </a:spcBef>
              <a:buClrTx/>
              <a:buFontTx/>
              <a:buNone/>
            </a:pPr>
            <a:r>
              <a:rPr lang="en-US" altLang="en-US" sz="525" b="1">
                <a:solidFill>
                  <a:srgbClr val="323132"/>
                </a:solidFill>
              </a:rPr>
              <a:t>accessing Oracle DB </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 </a:t>
            </a:r>
            <a:r>
              <a:rPr lang="en-US" altLang="en-US" sz="525" b="1">
                <a:solidFill>
                  <a:srgbClr val="323132"/>
                </a:solidFill>
              </a:rPr>
              <a:t>Release 2 </a:t>
            </a:r>
          </a:p>
          <a:p>
            <a:pPr algn="ctr" eaLnBrk="1" hangingPunct="1">
              <a:spcBef>
                <a:spcPct val="0"/>
              </a:spcBef>
              <a:buClrTx/>
              <a:buFontTx/>
              <a:buNone/>
            </a:pPr>
            <a:r>
              <a:rPr lang="en-US" altLang="en-US" sz="525" b="1">
                <a:solidFill>
                  <a:srgbClr val="323132"/>
                </a:solidFill>
              </a:rPr>
              <a:t>Version 11.2.0.4</a:t>
            </a:r>
          </a:p>
          <a:p>
            <a:pPr algn="ctr" eaLnBrk="1" hangingPunct="1">
              <a:spcBef>
                <a:spcPct val="0"/>
              </a:spcBef>
              <a:buClrTx/>
              <a:buFontTx/>
              <a:buNone/>
            </a:pPr>
            <a:r>
              <a:rPr lang="en-US" altLang="en-US" sz="525" b="1">
                <a:solidFill>
                  <a:srgbClr val="323132"/>
                </a:solidFill>
              </a:rPr>
              <a:t>Q214</a:t>
            </a:r>
          </a:p>
        </p:txBody>
      </p:sp>
      <p:sp>
        <p:nvSpPr>
          <p:cNvPr id="40008" name="Rectangle 97"/>
          <p:cNvSpPr>
            <a:spLocks noChangeArrowheads="1"/>
          </p:cNvSpPr>
          <p:nvPr/>
        </p:nvSpPr>
        <p:spPr bwMode="auto">
          <a:xfrm>
            <a:off x="6516568" y="389335"/>
            <a:ext cx="719774" cy="539275"/>
          </a:xfrm>
          <a:prstGeom prst="rect">
            <a:avLst/>
          </a:prstGeom>
          <a:noFill/>
          <a:ln>
            <a:noFill/>
          </a:ln>
          <a:effectLst>
            <a:prstShdw prst="shdw17" dist="17961" dir="2700000">
              <a:srgbClr val="4D4D4D">
                <a:alpha val="74997"/>
              </a:srgbClr>
            </a:prstShdw>
          </a:effectLst>
          <a:extLst>
            <a:ext uri="{909E8E84-426E-40DD-AFC4-6F175D3DCCD1}">
              <a14:hiddenFill xmlns:a14="http://schemas.microsoft.com/office/drawing/2010/main">
                <a:solidFill>
                  <a:srgbClr val="808080"/>
                </a:solidFill>
              </a14:hiddenFill>
            </a:ext>
            <a:ext uri="{91240B29-F687-4F45-9708-019B960494DF}">
              <a14:hiddenLine xmlns:a14="http://schemas.microsoft.com/office/drawing/2010/main" w="19050">
                <a:solidFill>
                  <a:schemeClr val="bg1"/>
                </a:solidFill>
                <a:miter lim="800000"/>
                <a:headEnd/>
                <a:tailEnd/>
              </a14:hiddenLine>
            </a:ext>
          </a:extLst>
        </p:spPr>
        <p:txBody>
          <a:bodyPr wrap="none" lIns="27000" tIns="27000" rIns="27000" bIns="27000">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Enterprise  Manager </a:t>
            </a:r>
          </a:p>
          <a:p>
            <a:pPr algn="ctr" eaLnBrk="1" hangingPunct="1">
              <a:spcBef>
                <a:spcPct val="0"/>
              </a:spcBef>
              <a:buClrTx/>
              <a:buFontTx/>
              <a:buNone/>
            </a:pPr>
            <a:r>
              <a:rPr lang="en-US" altLang="en-US" sz="525" b="1">
                <a:solidFill>
                  <a:srgbClr val="323132"/>
                </a:solidFill>
              </a:rPr>
              <a:t>Agent 12c Release 2</a:t>
            </a:r>
          </a:p>
          <a:p>
            <a:pPr algn="ctr" eaLnBrk="1" hangingPunct="1">
              <a:spcBef>
                <a:spcPct val="0"/>
              </a:spcBef>
              <a:buClrTx/>
              <a:buFontTx/>
              <a:buNone/>
            </a:pPr>
            <a:r>
              <a:rPr lang="en-US" altLang="en-US" sz="525" b="1">
                <a:solidFill>
                  <a:srgbClr val="323132"/>
                </a:solidFill>
              </a:rPr>
              <a:t> Version 12.1.0.4 </a:t>
            </a:r>
          </a:p>
          <a:p>
            <a:pPr algn="ctr" eaLnBrk="1" hangingPunct="1">
              <a:spcBef>
                <a:spcPct val="0"/>
              </a:spcBef>
              <a:buClrTx/>
              <a:buFontTx/>
              <a:buNone/>
            </a:pPr>
            <a:r>
              <a:rPr lang="en-US" altLang="en-US" sz="525" b="1">
                <a:solidFill>
                  <a:srgbClr val="323132"/>
                </a:solidFill>
              </a:rPr>
              <a:t>Oracle DB</a:t>
            </a:r>
          </a:p>
          <a:p>
            <a:pPr algn="ctr" eaLnBrk="1" hangingPunct="1">
              <a:spcBef>
                <a:spcPct val="0"/>
              </a:spcBef>
              <a:buClrTx/>
              <a:buFontTx/>
              <a:buNone/>
            </a:pPr>
            <a:r>
              <a:rPr lang="en-US" altLang="en-US" sz="525" b="1">
                <a:solidFill>
                  <a:srgbClr val="323132"/>
                </a:solidFill>
              </a:rPr>
              <a:t> 11gR2, 12c</a:t>
            </a:r>
          </a:p>
          <a:p>
            <a:pPr algn="ctr" eaLnBrk="1" hangingPunct="1">
              <a:spcBef>
                <a:spcPct val="0"/>
              </a:spcBef>
              <a:buClrTx/>
              <a:buFontTx/>
              <a:buNone/>
            </a:pPr>
            <a:r>
              <a:rPr lang="en-US" altLang="en-US" sz="525" b="1">
                <a:solidFill>
                  <a:srgbClr val="323132"/>
                </a:solidFill>
              </a:rPr>
              <a:t>Q214</a:t>
            </a:r>
            <a:endParaRPr lang="en-US" altLang="en-US" sz="525">
              <a:solidFill>
                <a:srgbClr val="323132"/>
              </a:solidFill>
            </a:endParaRPr>
          </a:p>
        </p:txBody>
      </p:sp>
      <p:sp>
        <p:nvSpPr>
          <p:cNvPr id="40009" name="Text Box 76"/>
          <p:cNvSpPr txBox="1">
            <a:spLocks noChangeAspect="1" noChangeArrowheads="1"/>
          </p:cNvSpPr>
          <p:nvPr/>
        </p:nvSpPr>
        <p:spPr bwMode="auto">
          <a:xfrm>
            <a:off x="1128713" y="2144316"/>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12C Release 1</a:t>
            </a:r>
          </a:p>
          <a:p>
            <a:pPr algn="ctr" eaLnBrk="1" hangingPunct="1">
              <a:spcBef>
                <a:spcPct val="0"/>
              </a:spcBef>
              <a:buClrTx/>
              <a:buFontTx/>
              <a:buNone/>
            </a:pPr>
            <a:r>
              <a:rPr lang="en-US" altLang="en-US" sz="525" b="1" i="1">
                <a:solidFill>
                  <a:srgbClr val="323132"/>
                </a:solidFill>
              </a:rPr>
              <a:t>Version 12.1.0.1.4</a:t>
            </a:r>
          </a:p>
          <a:p>
            <a:pPr algn="ctr" eaLnBrk="1" hangingPunct="1">
              <a:spcBef>
                <a:spcPct val="0"/>
              </a:spcBef>
              <a:buClrTx/>
              <a:buFontTx/>
              <a:buNone/>
            </a:pPr>
            <a:r>
              <a:rPr lang="en-US" altLang="en-US" sz="525" b="1" i="1">
                <a:solidFill>
                  <a:srgbClr val="323132"/>
                </a:solidFill>
              </a:rPr>
              <a:t>Q314</a:t>
            </a:r>
          </a:p>
        </p:txBody>
      </p:sp>
      <p:sp>
        <p:nvSpPr>
          <p:cNvPr id="40010" name="Oval 77"/>
          <p:cNvSpPr>
            <a:spLocks noChangeAspect="1" noChangeArrowheads="1"/>
          </p:cNvSpPr>
          <p:nvPr/>
        </p:nvSpPr>
        <p:spPr bwMode="auto">
          <a:xfrm>
            <a:off x="1164432" y="2037160"/>
            <a:ext cx="684610" cy="61436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11" name="Text Box 69"/>
          <p:cNvSpPr txBox="1">
            <a:spLocks noChangeAspect="1" noChangeArrowheads="1"/>
          </p:cNvSpPr>
          <p:nvPr/>
        </p:nvSpPr>
        <p:spPr bwMode="auto">
          <a:xfrm>
            <a:off x="1626394" y="1829992"/>
            <a:ext cx="1045369" cy="531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600" b="1">
                <a:solidFill>
                  <a:srgbClr val="323132"/>
                </a:solidFill>
              </a:rPr>
              <a:t>PeopleTools 8.54</a:t>
            </a:r>
          </a:p>
          <a:p>
            <a:pPr algn="ctr" eaLnBrk="1" hangingPunct="1">
              <a:spcBef>
                <a:spcPct val="0"/>
              </a:spcBef>
              <a:buClrTx/>
              <a:buFontTx/>
              <a:buNone/>
            </a:pPr>
            <a:r>
              <a:rPr lang="en-US" altLang="en-US" sz="600" b="1">
                <a:solidFill>
                  <a:srgbClr val="323132"/>
                </a:solidFill>
              </a:rPr>
              <a:t>accessing Oracle DB</a:t>
            </a:r>
          </a:p>
          <a:p>
            <a:pPr algn="ctr" eaLnBrk="1" hangingPunct="1">
              <a:spcBef>
                <a:spcPct val="0"/>
              </a:spcBef>
              <a:buClrTx/>
              <a:buFontTx/>
              <a:buNone/>
            </a:pPr>
            <a:r>
              <a:rPr lang="en-US" altLang="en-US" sz="600" b="1">
                <a:solidFill>
                  <a:srgbClr val="323132"/>
                </a:solidFill>
              </a:rPr>
              <a:t>Versions 12.1.0.1 11.2.0.4</a:t>
            </a:r>
          </a:p>
          <a:p>
            <a:pPr algn="ctr" eaLnBrk="1" hangingPunct="1">
              <a:spcBef>
                <a:spcPct val="0"/>
              </a:spcBef>
              <a:buClrTx/>
              <a:buFontTx/>
              <a:buNone/>
            </a:pPr>
            <a:r>
              <a:rPr lang="en-US" altLang="en-US" sz="600" b="1">
                <a:solidFill>
                  <a:srgbClr val="323132"/>
                </a:solidFill>
              </a:rPr>
              <a:t>Q313</a:t>
            </a:r>
          </a:p>
        </p:txBody>
      </p:sp>
      <p:sp>
        <p:nvSpPr>
          <p:cNvPr id="40012" name="AutoShape 75"/>
          <p:cNvSpPr>
            <a:spLocks noChangeAspect="1" noChangeArrowheads="1"/>
          </p:cNvSpPr>
          <p:nvPr/>
        </p:nvSpPr>
        <p:spPr bwMode="auto">
          <a:xfrm>
            <a:off x="2083594" y="1727597"/>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13" name="Text Box 76"/>
          <p:cNvSpPr txBox="1">
            <a:spLocks noChangeAspect="1" noChangeArrowheads="1"/>
          </p:cNvSpPr>
          <p:nvPr/>
        </p:nvSpPr>
        <p:spPr bwMode="auto">
          <a:xfrm>
            <a:off x="2449116" y="1495425"/>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12C Release 1</a:t>
            </a:r>
          </a:p>
          <a:p>
            <a:pPr algn="ctr" eaLnBrk="1" hangingPunct="1">
              <a:spcBef>
                <a:spcPct val="0"/>
              </a:spcBef>
              <a:buClrTx/>
              <a:buFontTx/>
              <a:buNone/>
            </a:pPr>
            <a:r>
              <a:rPr lang="en-US" altLang="en-US" sz="525" b="1" i="1">
                <a:solidFill>
                  <a:srgbClr val="323132"/>
                </a:solidFill>
              </a:rPr>
              <a:t>Version 12.1.0.2</a:t>
            </a:r>
          </a:p>
          <a:p>
            <a:pPr algn="ctr" eaLnBrk="1" hangingPunct="1">
              <a:spcBef>
                <a:spcPct val="0"/>
              </a:spcBef>
              <a:buClrTx/>
              <a:buFontTx/>
              <a:buNone/>
            </a:pPr>
            <a:r>
              <a:rPr lang="en-US" altLang="en-US" sz="525" b="1" i="1">
                <a:solidFill>
                  <a:srgbClr val="323132"/>
                </a:solidFill>
              </a:rPr>
              <a:t>Q414</a:t>
            </a:r>
          </a:p>
        </p:txBody>
      </p:sp>
      <p:sp>
        <p:nvSpPr>
          <p:cNvPr id="40014" name="Oval 77"/>
          <p:cNvSpPr>
            <a:spLocks noChangeAspect="1" noChangeArrowheads="1"/>
          </p:cNvSpPr>
          <p:nvPr/>
        </p:nvSpPr>
        <p:spPr bwMode="auto">
          <a:xfrm>
            <a:off x="2484835" y="1396603"/>
            <a:ext cx="684609" cy="61436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15" name="Text Box 76"/>
          <p:cNvSpPr txBox="1">
            <a:spLocks noChangeAspect="1" noChangeArrowheads="1"/>
          </p:cNvSpPr>
          <p:nvPr/>
        </p:nvSpPr>
        <p:spPr bwMode="auto">
          <a:xfrm>
            <a:off x="3558778" y="922735"/>
            <a:ext cx="927497" cy="473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E-Business Suite</a:t>
            </a:r>
          </a:p>
          <a:p>
            <a:pPr algn="ctr" eaLnBrk="1" hangingPunct="1">
              <a:spcBef>
                <a:spcPct val="0"/>
              </a:spcBef>
              <a:buClrTx/>
              <a:buFontTx/>
              <a:buNone/>
            </a:pPr>
            <a:r>
              <a:rPr lang="en-US" altLang="en-US" sz="525" b="1" i="1">
                <a:solidFill>
                  <a:srgbClr val="323132"/>
                </a:solidFill>
              </a:rPr>
              <a:t>Release  11x,12.0, 12..1 </a:t>
            </a:r>
            <a:r>
              <a:rPr lang="en-US" altLang="en-US" sz="525" b="1">
                <a:solidFill>
                  <a:srgbClr val="323132"/>
                </a:solidFill>
              </a:rPr>
              <a:t>accessing Oracle DB 12c 12.1.0.1</a:t>
            </a:r>
          </a:p>
          <a:p>
            <a:pPr algn="ctr" eaLnBrk="1" hangingPunct="1">
              <a:spcBef>
                <a:spcPct val="0"/>
              </a:spcBef>
              <a:buClrTx/>
              <a:buFontTx/>
              <a:buNone/>
            </a:pPr>
            <a:r>
              <a:rPr lang="en-US" altLang="en-US" sz="525" b="1" i="1">
                <a:solidFill>
                  <a:srgbClr val="323132"/>
                </a:solidFill>
              </a:rPr>
              <a:t>Q414</a:t>
            </a:r>
          </a:p>
        </p:txBody>
      </p:sp>
      <p:sp>
        <p:nvSpPr>
          <p:cNvPr id="40016" name="Text Box 72"/>
          <p:cNvSpPr txBox="1">
            <a:spLocks noChangeAspect="1" noChangeArrowheads="1"/>
          </p:cNvSpPr>
          <p:nvPr/>
        </p:nvSpPr>
        <p:spPr bwMode="auto">
          <a:xfrm>
            <a:off x="6629400" y="1959769"/>
            <a:ext cx="1045369" cy="554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Siebel CRM </a:t>
            </a:r>
          </a:p>
          <a:p>
            <a:pPr algn="ctr" eaLnBrk="1" hangingPunct="1">
              <a:spcBef>
                <a:spcPct val="0"/>
              </a:spcBef>
              <a:buClrTx/>
              <a:buFontTx/>
              <a:buNone/>
            </a:pPr>
            <a:r>
              <a:rPr lang="en-US" altLang="en-US" sz="525" b="1">
                <a:solidFill>
                  <a:srgbClr val="323132"/>
                </a:solidFill>
              </a:rPr>
              <a:t>Version 8.1.1.10</a:t>
            </a:r>
          </a:p>
          <a:p>
            <a:pPr algn="ctr" eaLnBrk="1" hangingPunct="1">
              <a:spcBef>
                <a:spcPct val="0"/>
              </a:spcBef>
              <a:buClrTx/>
              <a:buFontTx/>
              <a:buNone/>
            </a:pPr>
            <a:r>
              <a:rPr lang="en-US" altLang="en-US" sz="525" b="1">
                <a:solidFill>
                  <a:srgbClr val="323132"/>
                </a:solidFill>
              </a:rPr>
              <a:t>accessing Oracle DB </a:t>
            </a:r>
          </a:p>
          <a:p>
            <a:pPr algn="ctr" eaLnBrk="1" hangingPunct="1">
              <a:spcBef>
                <a:spcPct val="0"/>
              </a:spcBef>
              <a:buClrTx/>
              <a:buFontTx/>
              <a:buNone/>
            </a:pPr>
            <a:r>
              <a:rPr lang="en-US" altLang="en-US" sz="525" b="1">
                <a:solidFill>
                  <a:srgbClr val="323132"/>
                </a:solidFill>
              </a:rPr>
              <a:t>11</a:t>
            </a:r>
            <a:r>
              <a:rPr lang="en-US" altLang="en-US" sz="525" b="1" i="1">
                <a:solidFill>
                  <a:srgbClr val="323132"/>
                </a:solidFill>
              </a:rPr>
              <a:t>g</a:t>
            </a:r>
            <a:r>
              <a:rPr lang="en-US" altLang="en-US" sz="525" b="1">
                <a:solidFill>
                  <a:srgbClr val="323132"/>
                </a:solidFill>
              </a:rPr>
              <a:t> Release 2 </a:t>
            </a:r>
          </a:p>
          <a:p>
            <a:pPr algn="ctr" eaLnBrk="1" hangingPunct="1">
              <a:spcBef>
                <a:spcPct val="0"/>
              </a:spcBef>
              <a:buClrTx/>
              <a:buFontTx/>
              <a:buNone/>
            </a:pPr>
            <a:r>
              <a:rPr lang="en-US" altLang="en-US" sz="525" b="1">
                <a:solidFill>
                  <a:srgbClr val="323132"/>
                </a:solidFill>
              </a:rPr>
              <a:t>10gR2 </a:t>
            </a:r>
          </a:p>
          <a:p>
            <a:pPr algn="ctr" eaLnBrk="1" hangingPunct="1">
              <a:spcBef>
                <a:spcPct val="0"/>
              </a:spcBef>
              <a:buClrTx/>
              <a:buFontTx/>
              <a:buNone/>
            </a:pPr>
            <a:r>
              <a:rPr lang="en-US" altLang="en-US" sz="525" b="1">
                <a:solidFill>
                  <a:srgbClr val="323132"/>
                </a:solidFill>
              </a:rPr>
              <a:t>Q213</a:t>
            </a:r>
          </a:p>
        </p:txBody>
      </p:sp>
      <p:sp>
        <p:nvSpPr>
          <p:cNvPr id="40017" name="AutoShape 75"/>
          <p:cNvSpPr>
            <a:spLocks noChangeAspect="1" noChangeArrowheads="1"/>
          </p:cNvSpPr>
          <p:nvPr/>
        </p:nvSpPr>
        <p:spPr bwMode="auto">
          <a:xfrm>
            <a:off x="3381376" y="1143000"/>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18" name="Rectangle 1"/>
          <p:cNvSpPr txBox="1">
            <a:spLocks noChangeArrowheads="1"/>
          </p:cNvSpPr>
          <p:nvPr/>
        </p:nvSpPr>
        <p:spPr bwMode="auto">
          <a:xfrm>
            <a:off x="1133475" y="-15479"/>
            <a:ext cx="6846094" cy="230982"/>
          </a:xfrm>
          <a:prstGeom prst="rect">
            <a:avLst/>
          </a:prstGeom>
          <a:gradFill rotWithShape="0">
            <a:gsLst>
              <a:gs pos="0">
                <a:srgbClr val="99CCFF"/>
              </a:gs>
              <a:gs pos="78000">
                <a:srgbClr val="99CCFF"/>
              </a:gs>
              <a:gs pos="100000">
                <a:srgbClr val="3366FF"/>
              </a:gs>
            </a:gsLst>
            <a:lin ang="5400000" scaled="1"/>
          </a:gradFill>
          <a:ln w="9360">
            <a:solidFill>
              <a:srgbClr val="000000"/>
            </a:solidFill>
            <a:miter lim="800000"/>
            <a:headEnd/>
            <a:tailEnd/>
          </a:ln>
        </p:spPr>
        <p:txBody>
          <a:bodyPr/>
          <a:lstStyle>
            <a:lvl1pPr defTabSz="457200">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defTabSz="45720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defTabSz="457200">
              <a:spcBef>
                <a:spcPct val="20000"/>
              </a:spcBef>
              <a:buClr>
                <a:schemeClr val="tx1"/>
              </a:buClr>
              <a:buChar char="•"/>
              <a:defRPr sz="1400">
                <a:solidFill>
                  <a:schemeClr val="tx1"/>
                </a:solidFill>
                <a:latin typeface="Arial" charset="0"/>
                <a:ea typeface="MS PGothic" charset="-128"/>
              </a:defRPr>
            </a:lvl3pPr>
            <a:lvl4pPr marL="1600200" indent="-228600" defTabSz="457200">
              <a:spcBef>
                <a:spcPct val="20000"/>
              </a:spcBef>
              <a:buClr>
                <a:schemeClr val="bg1"/>
              </a:buClr>
              <a:defRPr sz="1600">
                <a:solidFill>
                  <a:schemeClr val="bg1"/>
                </a:solidFill>
                <a:latin typeface="Arial" charset="0"/>
                <a:ea typeface="MS PGothic" charset="-128"/>
              </a:defRPr>
            </a:lvl4pPr>
            <a:lvl5pPr marL="2057400" indent="-228600" defTabSz="457200">
              <a:spcBef>
                <a:spcPct val="20000"/>
              </a:spcBef>
              <a:buClr>
                <a:schemeClr val="bg1"/>
              </a:buClr>
              <a:buChar char="»"/>
              <a:defRPr sz="1600">
                <a:solidFill>
                  <a:schemeClr val="bg1"/>
                </a:solidFill>
                <a:latin typeface="Arial" charset="0"/>
                <a:ea typeface="MS PGothic" charset="-128"/>
              </a:defRPr>
            </a:lvl5pPr>
            <a:lvl6pPr marL="25146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spcBef>
                <a:spcPct val="0"/>
              </a:spcBef>
              <a:buClr>
                <a:srgbClr val="000000"/>
              </a:buClr>
              <a:buFont typeface="Times New Roman" charset="0"/>
              <a:buNone/>
            </a:pPr>
            <a:r>
              <a:rPr lang="en-US" altLang="en-US" sz="1200" i="1">
                <a:solidFill>
                  <a:srgbClr val="323132"/>
                </a:solidFill>
              </a:rPr>
              <a:t>A View of Oracle Solutions Delivered: Linux on IBM z Systems </a:t>
            </a:r>
            <a:r>
              <a:rPr lang="en-US" altLang="en-US" sz="900">
                <a:solidFill>
                  <a:srgbClr val="323132"/>
                </a:solidFill>
              </a:rPr>
              <a:t>(2012-2015)</a:t>
            </a:r>
          </a:p>
        </p:txBody>
      </p:sp>
      <p:sp>
        <p:nvSpPr>
          <p:cNvPr id="40019" name="Text Box 72"/>
          <p:cNvSpPr txBox="1">
            <a:spLocks noChangeAspect="1" noChangeArrowheads="1"/>
          </p:cNvSpPr>
          <p:nvPr/>
        </p:nvSpPr>
        <p:spPr bwMode="auto">
          <a:xfrm>
            <a:off x="2461023" y="2377679"/>
            <a:ext cx="778669" cy="554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Siebel Solutions</a:t>
            </a:r>
          </a:p>
          <a:p>
            <a:pPr algn="ctr" eaLnBrk="1" hangingPunct="1">
              <a:spcBef>
                <a:spcPct val="0"/>
              </a:spcBef>
              <a:buClrTx/>
              <a:buFontTx/>
              <a:buNone/>
            </a:pPr>
            <a:r>
              <a:rPr lang="en-US" altLang="en-US" sz="525" b="1">
                <a:solidFill>
                  <a:srgbClr val="323132"/>
                </a:solidFill>
              </a:rPr>
              <a:t>Version </a:t>
            </a:r>
          </a:p>
          <a:p>
            <a:pPr algn="ctr" eaLnBrk="1" hangingPunct="1">
              <a:spcBef>
                <a:spcPct val="0"/>
              </a:spcBef>
              <a:buClrTx/>
              <a:buFontTx/>
              <a:buNone/>
            </a:pPr>
            <a:r>
              <a:rPr lang="en-US" altLang="en-US" sz="525" b="1">
                <a:solidFill>
                  <a:srgbClr val="323132"/>
                </a:solidFill>
              </a:rPr>
              <a:t>accessing Oracl DB </a:t>
            </a:r>
          </a:p>
          <a:p>
            <a:pPr algn="ctr" eaLnBrk="1" hangingPunct="1">
              <a:spcBef>
                <a:spcPct val="0"/>
              </a:spcBef>
              <a:buClrTx/>
              <a:buFontTx/>
              <a:buNone/>
            </a:pPr>
            <a:r>
              <a:rPr lang="en-US" altLang="en-US" sz="525" b="1">
                <a:solidFill>
                  <a:srgbClr val="323132"/>
                </a:solidFill>
              </a:rPr>
              <a:t>11g Release 2 </a:t>
            </a:r>
          </a:p>
          <a:p>
            <a:pPr algn="ctr" eaLnBrk="1" hangingPunct="1">
              <a:spcBef>
                <a:spcPct val="0"/>
              </a:spcBef>
              <a:buClrTx/>
              <a:buFontTx/>
              <a:buNone/>
            </a:pPr>
            <a:r>
              <a:rPr lang="en-US" altLang="en-US" sz="525" b="1">
                <a:solidFill>
                  <a:srgbClr val="323132"/>
                </a:solidFill>
              </a:rPr>
              <a:t>Version 11.2.0.4</a:t>
            </a:r>
          </a:p>
          <a:p>
            <a:pPr algn="ctr" eaLnBrk="1" hangingPunct="1">
              <a:spcBef>
                <a:spcPct val="0"/>
              </a:spcBef>
              <a:buClrTx/>
              <a:buFontTx/>
              <a:buNone/>
            </a:pPr>
            <a:r>
              <a:rPr lang="en-US" altLang="en-US" sz="525" b="1">
                <a:solidFill>
                  <a:srgbClr val="323132"/>
                </a:solidFill>
              </a:rPr>
              <a:t>Q114</a:t>
            </a:r>
          </a:p>
        </p:txBody>
      </p:sp>
      <p:sp>
        <p:nvSpPr>
          <p:cNvPr id="40020" name="Text Box 72"/>
          <p:cNvSpPr txBox="1">
            <a:spLocks noChangeAspect="1" noChangeArrowheads="1"/>
          </p:cNvSpPr>
          <p:nvPr/>
        </p:nvSpPr>
        <p:spPr bwMode="auto">
          <a:xfrm>
            <a:off x="2986088" y="2016919"/>
            <a:ext cx="1045369" cy="473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a:solidFill>
                  <a:srgbClr val="323132"/>
                </a:solidFill>
              </a:rPr>
              <a:t>Siebel Solutions</a:t>
            </a:r>
          </a:p>
          <a:p>
            <a:pPr algn="ctr" eaLnBrk="1" hangingPunct="1">
              <a:spcBef>
                <a:spcPct val="0"/>
              </a:spcBef>
              <a:buClrTx/>
              <a:buFontTx/>
              <a:buNone/>
            </a:pPr>
            <a:r>
              <a:rPr lang="en-US" altLang="en-US" sz="525" b="1">
                <a:solidFill>
                  <a:srgbClr val="323132"/>
                </a:solidFill>
              </a:rPr>
              <a:t>Version </a:t>
            </a:r>
          </a:p>
          <a:p>
            <a:pPr algn="ctr" eaLnBrk="1" hangingPunct="1">
              <a:spcBef>
                <a:spcPct val="0"/>
              </a:spcBef>
              <a:buClrTx/>
              <a:buFontTx/>
              <a:buNone/>
            </a:pPr>
            <a:r>
              <a:rPr lang="en-US" altLang="en-US" sz="525" b="1">
                <a:solidFill>
                  <a:srgbClr val="323132"/>
                </a:solidFill>
              </a:rPr>
              <a:t>accessing Oracle DB 12c </a:t>
            </a:r>
          </a:p>
          <a:p>
            <a:pPr algn="ctr" eaLnBrk="1" hangingPunct="1">
              <a:spcBef>
                <a:spcPct val="0"/>
              </a:spcBef>
              <a:buClrTx/>
              <a:buFontTx/>
              <a:buNone/>
            </a:pPr>
            <a:r>
              <a:rPr lang="en-US" altLang="en-US" sz="525" b="1">
                <a:solidFill>
                  <a:srgbClr val="323132"/>
                </a:solidFill>
              </a:rPr>
              <a:t>Version 12.1.0.1</a:t>
            </a:r>
          </a:p>
          <a:p>
            <a:pPr algn="ctr" eaLnBrk="1" hangingPunct="1">
              <a:spcBef>
                <a:spcPct val="0"/>
              </a:spcBef>
              <a:buClrTx/>
              <a:buFontTx/>
              <a:buNone/>
            </a:pPr>
            <a:r>
              <a:rPr lang="en-US" altLang="en-US" sz="525" b="1">
                <a:solidFill>
                  <a:srgbClr val="323132"/>
                </a:solidFill>
              </a:rPr>
              <a:t>Q114</a:t>
            </a:r>
          </a:p>
        </p:txBody>
      </p:sp>
      <p:sp>
        <p:nvSpPr>
          <p:cNvPr id="40021" name="AutoShape 13"/>
          <p:cNvSpPr>
            <a:spLocks noChangeAspect="1" noChangeArrowheads="1"/>
          </p:cNvSpPr>
          <p:nvPr/>
        </p:nvSpPr>
        <p:spPr bwMode="auto">
          <a:xfrm>
            <a:off x="3465910" y="1879997"/>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pic>
        <p:nvPicPr>
          <p:cNvPr id="40022" name="Picture 14" descr="Linux_pres_trans_white-bck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69994" y="-36910"/>
            <a:ext cx="410766" cy="411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23" name="AutoShape 33"/>
          <p:cNvSpPr>
            <a:spLocks noChangeAspect="1" noChangeArrowheads="1"/>
          </p:cNvSpPr>
          <p:nvPr/>
        </p:nvSpPr>
        <p:spPr bwMode="auto">
          <a:xfrm>
            <a:off x="2324100" y="1316831"/>
            <a:ext cx="321469" cy="152400"/>
          </a:xfrm>
          <a:prstGeom prst="irregularSeal1">
            <a:avLst/>
          </a:prstGeom>
          <a:solidFill>
            <a:srgbClr val="FFFF99"/>
          </a:solidFill>
          <a:ln w="9525">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600" b="1">
                <a:solidFill>
                  <a:srgbClr val="323132"/>
                </a:solidFill>
              </a:rPr>
              <a:t>New</a:t>
            </a:r>
          </a:p>
        </p:txBody>
      </p:sp>
      <p:sp>
        <p:nvSpPr>
          <p:cNvPr id="40024" name="TextBox 1"/>
          <p:cNvSpPr txBox="1">
            <a:spLocks noChangeArrowheads="1"/>
          </p:cNvSpPr>
          <p:nvPr/>
        </p:nvSpPr>
        <p:spPr bwMode="auto">
          <a:xfrm>
            <a:off x="1129903" y="377429"/>
            <a:ext cx="232172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spcBef>
                <a:spcPct val="0"/>
              </a:spcBef>
              <a:buClrTx/>
              <a:buFontTx/>
              <a:buNone/>
            </a:pPr>
            <a:r>
              <a:rPr lang="en-US" altLang="en-US" sz="900" b="1" i="1">
                <a:solidFill>
                  <a:srgbClr val="3B0256"/>
                </a:solidFill>
              </a:rPr>
              <a:t>Oracle continues to demonstrate to the marketplace their commitment in delivering solutions as planned for Linux on z Systems</a:t>
            </a:r>
          </a:p>
        </p:txBody>
      </p:sp>
      <p:sp>
        <p:nvSpPr>
          <p:cNvPr id="40025" name="AutoShape 75"/>
          <p:cNvSpPr>
            <a:spLocks noChangeAspect="1" noChangeArrowheads="1"/>
          </p:cNvSpPr>
          <p:nvPr/>
        </p:nvSpPr>
        <p:spPr bwMode="auto">
          <a:xfrm>
            <a:off x="3958828" y="813197"/>
            <a:ext cx="79772"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pic>
        <p:nvPicPr>
          <p:cNvPr id="40026" name="Picture 4" descr="zNext_w-penguins_DC"/>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5735" y="4113610"/>
            <a:ext cx="2096690"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27" name="AutoShape 33"/>
          <p:cNvSpPr>
            <a:spLocks noChangeAspect="1" noChangeArrowheads="1"/>
          </p:cNvSpPr>
          <p:nvPr/>
        </p:nvSpPr>
        <p:spPr bwMode="auto">
          <a:xfrm>
            <a:off x="3031332" y="1002506"/>
            <a:ext cx="321469" cy="152400"/>
          </a:xfrm>
          <a:prstGeom prst="irregularSeal1">
            <a:avLst/>
          </a:prstGeom>
          <a:solidFill>
            <a:srgbClr val="FFFF99"/>
          </a:solidFill>
          <a:ln w="9525">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600" b="1">
                <a:solidFill>
                  <a:srgbClr val="323132"/>
                </a:solidFill>
              </a:rPr>
              <a:t>New</a:t>
            </a:r>
          </a:p>
        </p:txBody>
      </p:sp>
      <p:pic>
        <p:nvPicPr>
          <p:cNvPr id="40028" name="Straight Connector 9"/>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72766" y="1029891"/>
            <a:ext cx="1577578" cy="60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29" name="Text Box 76"/>
          <p:cNvSpPr txBox="1">
            <a:spLocks noChangeAspect="1" noChangeArrowheads="1"/>
          </p:cNvSpPr>
          <p:nvPr/>
        </p:nvSpPr>
        <p:spPr bwMode="auto">
          <a:xfrm>
            <a:off x="4238625" y="532210"/>
            <a:ext cx="752475" cy="392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9056" tIns="34529" rIns="69056" bIns="34529">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525" b="1" i="1">
                <a:solidFill>
                  <a:srgbClr val="323132"/>
                </a:solidFill>
              </a:rPr>
              <a:t>Oracle DB</a:t>
            </a:r>
          </a:p>
          <a:p>
            <a:pPr algn="ctr" eaLnBrk="1" hangingPunct="1">
              <a:spcBef>
                <a:spcPct val="0"/>
              </a:spcBef>
              <a:buClrTx/>
              <a:buFontTx/>
              <a:buNone/>
            </a:pPr>
            <a:r>
              <a:rPr lang="en-US" altLang="en-US" sz="525" b="1" i="1">
                <a:solidFill>
                  <a:srgbClr val="323132"/>
                </a:solidFill>
              </a:rPr>
              <a:t>12C Release 1</a:t>
            </a:r>
          </a:p>
          <a:p>
            <a:pPr algn="ctr" eaLnBrk="1" hangingPunct="1">
              <a:spcBef>
                <a:spcPct val="0"/>
              </a:spcBef>
              <a:buClrTx/>
              <a:buFontTx/>
              <a:buNone/>
            </a:pPr>
            <a:r>
              <a:rPr lang="en-US" altLang="en-US" sz="525" b="1" i="1">
                <a:solidFill>
                  <a:srgbClr val="323132"/>
                </a:solidFill>
              </a:rPr>
              <a:t>Version 12.1.0.2.3</a:t>
            </a:r>
          </a:p>
          <a:p>
            <a:pPr algn="ctr" eaLnBrk="1" hangingPunct="1">
              <a:spcBef>
                <a:spcPct val="0"/>
              </a:spcBef>
              <a:buClrTx/>
              <a:buFontTx/>
              <a:buNone/>
            </a:pPr>
            <a:r>
              <a:rPr lang="en-US" altLang="en-US" sz="525" b="1" i="1">
                <a:solidFill>
                  <a:srgbClr val="323132"/>
                </a:solidFill>
              </a:rPr>
              <a:t>Q114</a:t>
            </a:r>
          </a:p>
        </p:txBody>
      </p:sp>
      <p:sp>
        <p:nvSpPr>
          <p:cNvPr id="40030" name="Oval 77"/>
          <p:cNvSpPr>
            <a:spLocks noChangeAspect="1" noChangeArrowheads="1"/>
          </p:cNvSpPr>
          <p:nvPr/>
        </p:nvSpPr>
        <p:spPr bwMode="auto">
          <a:xfrm>
            <a:off x="4274344" y="425053"/>
            <a:ext cx="684610" cy="614363"/>
          </a:xfrm>
          <a:prstGeom prst="ellipse">
            <a:avLst/>
          </a:prstGeom>
          <a:noFill/>
          <a:ln w="9525">
            <a:solidFill>
              <a:srgbClr val="00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31" name="AutoShape 13"/>
          <p:cNvSpPr>
            <a:spLocks noChangeAspect="1" noChangeArrowheads="1"/>
          </p:cNvSpPr>
          <p:nvPr/>
        </p:nvSpPr>
        <p:spPr bwMode="auto">
          <a:xfrm>
            <a:off x="4198144" y="1524000"/>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32" name="AutoShape 66"/>
          <p:cNvSpPr>
            <a:spLocks noChangeAspect="1" noChangeArrowheads="1"/>
          </p:cNvSpPr>
          <p:nvPr/>
        </p:nvSpPr>
        <p:spPr bwMode="auto">
          <a:xfrm>
            <a:off x="1652588" y="3813572"/>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33" name="AutoShape 66"/>
          <p:cNvSpPr>
            <a:spLocks noChangeAspect="1" noChangeArrowheads="1"/>
          </p:cNvSpPr>
          <p:nvPr/>
        </p:nvSpPr>
        <p:spPr bwMode="auto">
          <a:xfrm>
            <a:off x="6146007" y="541735"/>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34" name="AutoShape 66"/>
          <p:cNvSpPr>
            <a:spLocks noChangeAspect="1" noChangeArrowheads="1"/>
          </p:cNvSpPr>
          <p:nvPr/>
        </p:nvSpPr>
        <p:spPr bwMode="auto">
          <a:xfrm>
            <a:off x="2658667" y="4188619"/>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
        <p:nvSpPr>
          <p:cNvPr id="40035" name="AutoShape 66"/>
          <p:cNvSpPr>
            <a:spLocks noChangeAspect="1" noChangeArrowheads="1"/>
          </p:cNvSpPr>
          <p:nvPr/>
        </p:nvSpPr>
        <p:spPr bwMode="auto">
          <a:xfrm>
            <a:off x="6847285" y="242887"/>
            <a:ext cx="78581" cy="90488"/>
          </a:xfrm>
          <a:prstGeom prst="star4">
            <a:avLst>
              <a:gd name="adj" fmla="val 12500"/>
            </a:avLst>
          </a:prstGeom>
          <a:solidFill>
            <a:srgbClr val="00FF00"/>
          </a:solidFill>
          <a:ln w="12700">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323132"/>
              </a:solidFill>
            </a:endParaRPr>
          </a:p>
        </p:txBody>
      </p:sp>
    </p:spTree>
    <p:extLst>
      <p:ext uri="{BB962C8B-B14F-4D97-AF65-F5344CB8AC3E}">
        <p14:creationId xmlns:p14="http://schemas.microsoft.com/office/powerpoint/2010/main" val="1474335533"/>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Slide Number Placeholder 3"/>
          <p:cNvSpPr txBox="1">
            <a:spLocks noGrp="1"/>
          </p:cNvSpPr>
          <p:nvPr/>
        </p:nvSpPr>
        <p:spPr bwMode="auto">
          <a:xfrm>
            <a:off x="6081713" y="4767263"/>
            <a:ext cx="1600200" cy="275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defTabSz="45720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defTabSz="457200">
              <a:spcBef>
                <a:spcPct val="20000"/>
              </a:spcBef>
              <a:buClr>
                <a:schemeClr val="tx1"/>
              </a:buClr>
              <a:buChar char="•"/>
              <a:defRPr sz="1400">
                <a:solidFill>
                  <a:schemeClr val="tx1"/>
                </a:solidFill>
                <a:latin typeface="Arial" charset="0"/>
                <a:ea typeface="MS PGothic" charset="-128"/>
              </a:defRPr>
            </a:lvl3pPr>
            <a:lvl4pPr marL="1600200" indent="-228600" defTabSz="457200">
              <a:spcBef>
                <a:spcPct val="20000"/>
              </a:spcBef>
              <a:buClr>
                <a:schemeClr val="bg1"/>
              </a:buClr>
              <a:defRPr sz="1600">
                <a:solidFill>
                  <a:schemeClr val="bg1"/>
                </a:solidFill>
                <a:latin typeface="Arial" charset="0"/>
                <a:ea typeface="MS PGothic" charset="-128"/>
              </a:defRPr>
            </a:lvl4pPr>
            <a:lvl5pPr marL="2057400" indent="-228600" defTabSz="457200">
              <a:spcBef>
                <a:spcPct val="20000"/>
              </a:spcBef>
              <a:buClr>
                <a:schemeClr val="bg1"/>
              </a:buClr>
              <a:buChar char="»"/>
              <a:defRPr sz="1600">
                <a:solidFill>
                  <a:schemeClr val="bg1"/>
                </a:solidFill>
                <a:latin typeface="Arial" charset="0"/>
                <a:ea typeface="MS PGothic" charset="-128"/>
              </a:defRPr>
            </a:lvl5pPr>
            <a:lvl6pPr marL="25146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defTabSz="4572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r" eaLnBrk="1" hangingPunct="1">
              <a:spcBef>
                <a:spcPct val="0"/>
              </a:spcBef>
              <a:buClrTx/>
              <a:buFontTx/>
              <a:buNone/>
            </a:pPr>
            <a:fld id="{70C24425-C3DF-3841-99FE-8548D9500FC2}" type="slidenum">
              <a:rPr lang="en-US" altLang="en-US" sz="600">
                <a:solidFill>
                  <a:srgbClr val="FFFFFF"/>
                </a:solidFill>
              </a:rPr>
              <a:pPr algn="r" eaLnBrk="1" hangingPunct="1">
                <a:spcBef>
                  <a:spcPct val="0"/>
                </a:spcBef>
                <a:buClrTx/>
                <a:buFontTx/>
                <a:buNone/>
              </a:pPr>
              <a:t>113</a:t>
            </a:fld>
            <a:endParaRPr lang="en-US" altLang="en-US" sz="600">
              <a:solidFill>
                <a:srgbClr val="FFFFFF"/>
              </a:solidFill>
            </a:endParaRPr>
          </a:p>
        </p:txBody>
      </p:sp>
      <p:sp>
        <p:nvSpPr>
          <p:cNvPr id="41986" name="Rectangle 2"/>
          <p:cNvSpPr>
            <a:spLocks noChangeArrowheads="1"/>
          </p:cNvSpPr>
          <p:nvPr/>
        </p:nvSpPr>
        <p:spPr bwMode="auto">
          <a:xfrm>
            <a:off x="1243013" y="2409826"/>
            <a:ext cx="6656785" cy="2459831"/>
          </a:xfrm>
          <a:prstGeom prst="rect">
            <a:avLst/>
          </a:prstGeom>
          <a:solidFill>
            <a:srgbClr val="7889FB">
              <a:alpha val="34901"/>
            </a:srgbClr>
          </a:solidFill>
          <a:ln w="9525">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de-DE" altLang="en-US" sz="900">
              <a:solidFill>
                <a:srgbClr val="000000"/>
              </a:solidFill>
              <a:latin typeface="Times New Roman" charset="0"/>
            </a:endParaRPr>
          </a:p>
        </p:txBody>
      </p:sp>
      <p:sp>
        <p:nvSpPr>
          <p:cNvPr id="41987" name="Rectangle 3"/>
          <p:cNvSpPr>
            <a:spLocks noChangeArrowheads="1"/>
          </p:cNvSpPr>
          <p:nvPr/>
        </p:nvSpPr>
        <p:spPr bwMode="auto">
          <a:xfrm>
            <a:off x="1239441" y="1066800"/>
            <a:ext cx="6656784" cy="1134666"/>
          </a:xfrm>
          <a:prstGeom prst="rect">
            <a:avLst/>
          </a:prstGeom>
          <a:solidFill>
            <a:srgbClr val="C0C0C0">
              <a:alpha val="50980"/>
            </a:srgbClr>
          </a:solidFill>
          <a:ln w="9525">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pPr>
            <a:endParaRPr lang="de-DE" altLang="en-US" sz="1050">
              <a:solidFill>
                <a:srgbClr val="000000"/>
              </a:solidFill>
            </a:endParaRPr>
          </a:p>
        </p:txBody>
      </p:sp>
      <p:sp>
        <p:nvSpPr>
          <p:cNvPr id="41988" name="Text Box 6"/>
          <p:cNvSpPr txBox="1">
            <a:spLocks noChangeArrowheads="1"/>
          </p:cNvSpPr>
          <p:nvPr/>
        </p:nvSpPr>
        <p:spPr bwMode="auto">
          <a:xfrm rot="-5400000">
            <a:off x="1653526" y="1102519"/>
            <a:ext cx="323165" cy="863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50000"/>
              </a:spcBef>
              <a:buClrTx/>
              <a:buFontTx/>
              <a:buNone/>
            </a:pPr>
            <a:r>
              <a:rPr lang="en-US" altLang="en-US" sz="900" b="1" i="1">
                <a:solidFill>
                  <a:srgbClr val="000066"/>
                </a:solidFill>
              </a:rPr>
              <a:t>Database </a:t>
            </a:r>
          </a:p>
        </p:txBody>
      </p:sp>
      <p:sp>
        <p:nvSpPr>
          <p:cNvPr id="41989" name="Text Box 9"/>
          <p:cNvSpPr txBox="1">
            <a:spLocks noChangeArrowheads="1"/>
          </p:cNvSpPr>
          <p:nvPr/>
        </p:nvSpPr>
        <p:spPr bwMode="auto">
          <a:xfrm>
            <a:off x="1341835" y="3758804"/>
            <a:ext cx="132992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pPr>
            <a:r>
              <a:rPr lang="en-US" altLang="en-US" sz="900" b="1">
                <a:solidFill>
                  <a:srgbClr val="000000"/>
                </a:solidFill>
              </a:rPr>
              <a:t>Enterprise Manager</a:t>
            </a:r>
          </a:p>
        </p:txBody>
      </p:sp>
      <p:sp>
        <p:nvSpPr>
          <p:cNvPr id="41990" name="Text Box 10"/>
          <p:cNvSpPr txBox="1">
            <a:spLocks noChangeArrowheads="1"/>
          </p:cNvSpPr>
          <p:nvPr/>
        </p:nvSpPr>
        <p:spPr bwMode="auto">
          <a:xfrm rot="-5400000">
            <a:off x="1997022" y="2036564"/>
            <a:ext cx="323165" cy="155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pPr>
            <a:r>
              <a:rPr lang="en-US" altLang="en-US" sz="900" b="1">
                <a:solidFill>
                  <a:srgbClr val="000000"/>
                </a:solidFill>
              </a:rPr>
              <a:t>Fusion Middleware</a:t>
            </a:r>
            <a:endParaRPr lang="en-US" altLang="en-US" sz="900" b="1" i="1">
              <a:solidFill>
                <a:srgbClr val="000000"/>
              </a:solidFill>
            </a:endParaRPr>
          </a:p>
        </p:txBody>
      </p:sp>
      <p:sp>
        <p:nvSpPr>
          <p:cNvPr id="362509" name="Text Box 13"/>
          <p:cNvSpPr txBox="1">
            <a:spLocks noChangeArrowheads="1"/>
          </p:cNvSpPr>
          <p:nvPr/>
        </p:nvSpPr>
        <p:spPr bwMode="auto">
          <a:xfrm>
            <a:off x="6192441" y="1114425"/>
            <a:ext cx="1590675" cy="300082"/>
          </a:xfrm>
          <a:prstGeom prst="rect">
            <a:avLst/>
          </a:prstGeom>
          <a:solidFill>
            <a:srgbClr val="009999"/>
          </a:solidFill>
          <a:ln w="12700">
            <a:solidFill>
              <a:srgbClr val="000000"/>
            </a:solidFill>
            <a:miter lim="800000"/>
            <a:headEnd/>
            <a:tailEnd/>
          </a:ln>
        </p:spPr>
        <p:txBody>
          <a:bodyPr>
            <a:spAutoFit/>
          </a:bodyPr>
          <a:lstStyle>
            <a:lvl1pPr algn="l" eaLnBrk="0" hangingPunct="0">
              <a:defRPr sz="2200">
                <a:solidFill>
                  <a:schemeClr val="hlink"/>
                </a:solidFill>
                <a:latin typeface="Arial" charset="0"/>
                <a:ea typeface="ＭＳ Ｐゴシック" charset="0"/>
                <a:cs typeface="ＭＳ Ｐゴシック" charset="0"/>
              </a:defRPr>
            </a:lvl1pPr>
            <a:lvl2pPr marL="742950" indent="-285750" algn="l" eaLnBrk="0" hangingPunct="0">
              <a:defRPr sz="2200">
                <a:solidFill>
                  <a:schemeClr val="hlink"/>
                </a:solidFill>
                <a:latin typeface="Arial" charset="0"/>
                <a:ea typeface="ＭＳ Ｐゴシック" charset="0"/>
              </a:defRPr>
            </a:lvl2pPr>
            <a:lvl3pPr marL="1143000" indent="-228600" algn="l" eaLnBrk="0" hangingPunct="0">
              <a:defRPr sz="2200">
                <a:solidFill>
                  <a:schemeClr val="hlink"/>
                </a:solidFill>
                <a:latin typeface="Arial" charset="0"/>
                <a:ea typeface="ＭＳ Ｐゴシック" charset="0"/>
              </a:defRPr>
            </a:lvl3pPr>
            <a:lvl4pPr marL="1600200" indent="-228600" algn="l" eaLnBrk="0" hangingPunct="0">
              <a:defRPr sz="2200">
                <a:solidFill>
                  <a:schemeClr val="hlink"/>
                </a:solidFill>
                <a:latin typeface="Arial" charset="0"/>
                <a:ea typeface="ＭＳ Ｐゴシック" charset="0"/>
              </a:defRPr>
            </a:lvl4pPr>
            <a:lvl5pPr marL="2057400" indent="-228600" algn="l" eaLnBrk="0" hangingPunct="0">
              <a:defRPr sz="2200">
                <a:solidFill>
                  <a:schemeClr val="hlink"/>
                </a:solidFill>
                <a:latin typeface="Arial" charset="0"/>
                <a:ea typeface="ＭＳ Ｐゴシック" charset="0"/>
              </a:defRPr>
            </a:lvl5pPr>
            <a:lvl6pPr marL="2514600" indent="-228600" eaLnBrk="0" fontAlgn="base" hangingPunct="0">
              <a:lnSpc>
                <a:spcPct val="90000"/>
              </a:lnSpc>
              <a:spcBef>
                <a:spcPct val="0"/>
              </a:spcBef>
              <a:spcAft>
                <a:spcPct val="0"/>
              </a:spcAft>
              <a:defRPr sz="2200">
                <a:solidFill>
                  <a:schemeClr val="hlink"/>
                </a:solidFill>
                <a:latin typeface="Arial" charset="0"/>
                <a:ea typeface="ＭＳ Ｐゴシック" charset="0"/>
              </a:defRPr>
            </a:lvl6pPr>
            <a:lvl7pPr marL="2971800" indent="-228600" eaLnBrk="0" fontAlgn="base" hangingPunct="0">
              <a:lnSpc>
                <a:spcPct val="90000"/>
              </a:lnSpc>
              <a:spcBef>
                <a:spcPct val="0"/>
              </a:spcBef>
              <a:spcAft>
                <a:spcPct val="0"/>
              </a:spcAft>
              <a:defRPr sz="2200">
                <a:solidFill>
                  <a:schemeClr val="hlink"/>
                </a:solidFill>
                <a:latin typeface="Arial" charset="0"/>
                <a:ea typeface="ＭＳ Ｐゴシック" charset="0"/>
              </a:defRPr>
            </a:lvl7pPr>
            <a:lvl8pPr marL="3429000" indent="-228600" eaLnBrk="0" fontAlgn="base" hangingPunct="0">
              <a:lnSpc>
                <a:spcPct val="90000"/>
              </a:lnSpc>
              <a:spcBef>
                <a:spcPct val="0"/>
              </a:spcBef>
              <a:spcAft>
                <a:spcPct val="0"/>
              </a:spcAft>
              <a:defRPr sz="2200">
                <a:solidFill>
                  <a:schemeClr val="hlink"/>
                </a:solidFill>
                <a:latin typeface="Arial" charset="0"/>
                <a:ea typeface="ＭＳ Ｐゴシック" charset="0"/>
              </a:defRPr>
            </a:lvl8pPr>
            <a:lvl9pPr marL="3886200" indent="-228600" eaLnBrk="0" fontAlgn="base" hangingPunct="0">
              <a:lnSpc>
                <a:spcPct val="90000"/>
              </a:lnSpc>
              <a:spcBef>
                <a:spcPct val="0"/>
              </a:spcBef>
              <a:spcAft>
                <a:spcPct val="0"/>
              </a:spcAft>
              <a:defRPr sz="2200">
                <a:solidFill>
                  <a:schemeClr val="hlink"/>
                </a:solidFill>
                <a:latin typeface="Arial" charset="0"/>
                <a:ea typeface="ＭＳ Ｐゴシック" charset="0"/>
              </a:defRPr>
            </a:lvl9pPr>
          </a:lstStyle>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charset="0"/>
                <a:ea typeface="MS Gothic" charset="0"/>
                <a:cs typeface="Arial" charset="0"/>
              </a:rPr>
              <a:t>Oracle DB 10g Release 2</a:t>
            </a:r>
          </a:p>
          <a:p>
            <a:pPr algn="ctr" fontAlgn="auto">
              <a:spcBef>
                <a:spcPts val="0"/>
              </a:spcBef>
              <a:spcAft>
                <a:spcPts val="0"/>
              </a:spcAft>
              <a:defRPr/>
            </a:pPr>
            <a:r>
              <a:rPr lang="en-US" altLang="ja-JP" sz="675" dirty="0">
                <a:solidFill>
                  <a:srgbClr val="FFFFFF"/>
                </a:solidFill>
                <a:effectLst>
                  <a:outerShdw blurRad="38100" dist="38100" dir="2700000" algn="tl">
                    <a:srgbClr val="000000"/>
                  </a:outerShdw>
                </a:effectLst>
                <a:latin typeface="Arial Narrow" charset="0"/>
                <a:ea typeface="MS Gothic" charset="0"/>
                <a:cs typeface="Arial" charset="0"/>
              </a:rPr>
              <a:t>(10.2.0.5</a:t>
            </a:r>
            <a:r>
              <a:rPr lang="en-US" altLang="ja-JP" sz="675" b="1" dirty="0">
                <a:solidFill>
                  <a:srgbClr val="FFFFFF"/>
                </a:solidFill>
                <a:effectLst>
                  <a:outerShdw blurRad="38100" dist="38100" dir="2700000" algn="tl">
                    <a:srgbClr val="000000"/>
                  </a:outerShdw>
                </a:effectLst>
                <a:latin typeface="Arial Narrow" charset="0"/>
                <a:ea typeface="MS Gothic" charset="0"/>
                <a:cs typeface="Arial" charset="0"/>
              </a:rPr>
              <a:t> )</a:t>
            </a:r>
            <a:endParaRPr lang="en-US" altLang="ja-JP" sz="675" b="1" i="1" dirty="0">
              <a:solidFill>
                <a:srgbClr val="FFFFFF"/>
              </a:solidFill>
              <a:effectLst>
                <a:outerShdw blurRad="38100" dist="38100" dir="2700000" algn="tl">
                  <a:srgbClr val="000000"/>
                </a:outerShdw>
              </a:effectLst>
              <a:latin typeface="Arial Narrow" charset="0"/>
              <a:ea typeface="MS Gothic" charset="0"/>
              <a:cs typeface="Arial" charset="0"/>
            </a:endParaRPr>
          </a:p>
        </p:txBody>
      </p:sp>
      <p:sp>
        <p:nvSpPr>
          <p:cNvPr id="41992" name="Text Box 14"/>
          <p:cNvSpPr txBox="1">
            <a:spLocks noChangeArrowheads="1"/>
          </p:cNvSpPr>
          <p:nvPr/>
        </p:nvSpPr>
        <p:spPr bwMode="auto">
          <a:xfrm>
            <a:off x="2887266" y="1104900"/>
            <a:ext cx="1257300" cy="340478"/>
          </a:xfrm>
          <a:prstGeom prst="rect">
            <a:avLst/>
          </a:prstGeom>
          <a:solidFill>
            <a:srgbClr val="FFFFFF"/>
          </a:solidFill>
          <a:ln w="9525">
            <a:solidFill>
              <a:srgbClr val="000000"/>
            </a:solidFill>
            <a:miter lim="800000"/>
            <a:headEnd/>
            <a:tailEnd/>
          </a:ln>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15000"/>
              </a:spcBef>
              <a:buClrTx/>
              <a:buFontTx/>
              <a:buNone/>
            </a:pPr>
            <a:r>
              <a:rPr lang="en-US" altLang="en-US" sz="750" b="1">
                <a:solidFill>
                  <a:srgbClr val="000000"/>
                </a:solidFill>
              </a:rPr>
              <a:t>Oracle Database  </a:t>
            </a:r>
          </a:p>
          <a:p>
            <a:pPr algn="ctr" eaLnBrk="1" hangingPunct="1">
              <a:spcBef>
                <a:spcPct val="15000"/>
              </a:spcBef>
              <a:buClrTx/>
              <a:buFontTx/>
              <a:buNone/>
            </a:pPr>
            <a:r>
              <a:rPr lang="en-US" altLang="en-US" sz="750" b="1">
                <a:solidFill>
                  <a:srgbClr val="000000"/>
                </a:solidFill>
              </a:rPr>
              <a:t>10</a:t>
            </a:r>
            <a:r>
              <a:rPr lang="en-US" altLang="en-US" sz="750" b="1" i="1">
                <a:solidFill>
                  <a:srgbClr val="000000"/>
                </a:solidFill>
              </a:rPr>
              <a:t>g</a:t>
            </a:r>
            <a:r>
              <a:rPr lang="en-US" altLang="en-US" sz="750" b="1">
                <a:solidFill>
                  <a:srgbClr val="000000"/>
                </a:solidFill>
              </a:rPr>
              <a:t>R2</a:t>
            </a:r>
          </a:p>
        </p:txBody>
      </p:sp>
      <p:sp>
        <p:nvSpPr>
          <p:cNvPr id="41993" name="Text Box 15"/>
          <p:cNvSpPr txBox="1">
            <a:spLocks noChangeArrowheads="1"/>
          </p:cNvSpPr>
          <p:nvPr/>
        </p:nvSpPr>
        <p:spPr bwMode="auto">
          <a:xfrm>
            <a:off x="2887266" y="1475185"/>
            <a:ext cx="1257300" cy="340478"/>
          </a:xfrm>
          <a:prstGeom prst="rect">
            <a:avLst/>
          </a:prstGeom>
          <a:solidFill>
            <a:srgbClr val="FFFFFF"/>
          </a:solidFill>
          <a:ln w="9525">
            <a:solidFill>
              <a:srgbClr val="000000"/>
            </a:solidFill>
            <a:miter lim="800000"/>
            <a:headEnd/>
            <a:tailEnd/>
          </a:ln>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15000"/>
              </a:spcBef>
              <a:buClrTx/>
              <a:buFontTx/>
              <a:buNone/>
            </a:pPr>
            <a:r>
              <a:rPr lang="en-US" altLang="en-US" sz="750" b="1">
                <a:solidFill>
                  <a:srgbClr val="000000"/>
                </a:solidFill>
              </a:rPr>
              <a:t>Oracle Database </a:t>
            </a:r>
          </a:p>
          <a:p>
            <a:pPr algn="ctr" eaLnBrk="1" hangingPunct="1">
              <a:spcBef>
                <a:spcPct val="15000"/>
              </a:spcBef>
              <a:buClrTx/>
              <a:buFontTx/>
              <a:buNone/>
            </a:pPr>
            <a:r>
              <a:rPr lang="en-US" altLang="en-US" sz="750" b="1">
                <a:solidFill>
                  <a:srgbClr val="000000"/>
                </a:solidFill>
              </a:rPr>
              <a:t>11</a:t>
            </a:r>
            <a:r>
              <a:rPr lang="en-US" altLang="en-US" sz="750" b="1" i="1">
                <a:solidFill>
                  <a:srgbClr val="000000"/>
                </a:solidFill>
              </a:rPr>
              <a:t>g</a:t>
            </a:r>
            <a:r>
              <a:rPr lang="en-US" altLang="en-US" sz="750" b="1">
                <a:solidFill>
                  <a:srgbClr val="000000"/>
                </a:solidFill>
              </a:rPr>
              <a:t>R2</a:t>
            </a:r>
          </a:p>
        </p:txBody>
      </p:sp>
      <p:sp>
        <p:nvSpPr>
          <p:cNvPr id="41994" name="Text Box 19"/>
          <p:cNvSpPr txBox="1">
            <a:spLocks noChangeArrowheads="1"/>
          </p:cNvSpPr>
          <p:nvPr/>
        </p:nvSpPr>
        <p:spPr bwMode="auto">
          <a:xfrm>
            <a:off x="2924175" y="3739754"/>
            <a:ext cx="1314450" cy="323165"/>
          </a:xfrm>
          <a:prstGeom prst="rect">
            <a:avLst/>
          </a:prstGeom>
          <a:solidFill>
            <a:srgbClr val="FFFFFF"/>
          </a:solidFill>
          <a:ln w="9525">
            <a:solidFill>
              <a:srgbClr val="000000"/>
            </a:solidFill>
            <a:miter lim="800000"/>
            <a:headEnd/>
            <a:tailEnd/>
          </a:ln>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750" b="1">
                <a:solidFill>
                  <a:srgbClr val="000000"/>
                </a:solidFill>
              </a:rPr>
              <a:t>Oracle Enterprise Cloud Control Agent</a:t>
            </a:r>
          </a:p>
        </p:txBody>
      </p:sp>
      <p:sp>
        <p:nvSpPr>
          <p:cNvPr id="41995" name="Text Box 20"/>
          <p:cNvSpPr txBox="1">
            <a:spLocks noChangeArrowheads="1"/>
          </p:cNvSpPr>
          <p:nvPr/>
        </p:nvSpPr>
        <p:spPr bwMode="auto">
          <a:xfrm>
            <a:off x="2931319" y="2718198"/>
            <a:ext cx="1314450" cy="207749"/>
          </a:xfrm>
          <a:prstGeom prst="rect">
            <a:avLst/>
          </a:prstGeom>
          <a:solidFill>
            <a:srgbClr val="FFFFFF"/>
          </a:solidFill>
          <a:ln w="9525">
            <a:solidFill>
              <a:srgbClr val="000000"/>
            </a:solidFill>
            <a:miter lim="800000"/>
            <a:headEnd/>
            <a:tailEnd/>
          </a:ln>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750" b="1">
                <a:solidFill>
                  <a:srgbClr val="000000"/>
                </a:solidFill>
              </a:rPr>
              <a:t>Oracle FMW 11gR1</a:t>
            </a:r>
          </a:p>
        </p:txBody>
      </p:sp>
      <p:sp>
        <p:nvSpPr>
          <p:cNvPr id="362518" name="Text Box 22"/>
          <p:cNvSpPr txBox="1">
            <a:spLocks noChangeArrowheads="1"/>
          </p:cNvSpPr>
          <p:nvPr/>
        </p:nvSpPr>
        <p:spPr bwMode="auto">
          <a:xfrm>
            <a:off x="6196013" y="2468166"/>
            <a:ext cx="1600200" cy="715581"/>
          </a:xfrm>
          <a:prstGeom prst="rect">
            <a:avLst/>
          </a:prstGeom>
          <a:solidFill>
            <a:srgbClr val="009999"/>
          </a:solidFill>
          <a:ln w="12700">
            <a:solidFill>
              <a:srgbClr val="000000"/>
            </a:solidFill>
            <a:miter lim="800000"/>
            <a:headEnd/>
            <a:tailEnd/>
          </a:ln>
        </p:spPr>
        <p:txBody>
          <a:bodyPr>
            <a:spAutoFit/>
          </a:bodyPr>
          <a:lstStyle>
            <a:lvl1pPr algn="l" eaLnBrk="0" hangingPunct="0">
              <a:defRPr sz="2200">
                <a:solidFill>
                  <a:schemeClr val="hlink"/>
                </a:solidFill>
                <a:latin typeface="Arial" charset="0"/>
                <a:ea typeface="ＭＳ Ｐゴシック" charset="0"/>
                <a:cs typeface="ＭＳ Ｐゴシック" charset="0"/>
              </a:defRPr>
            </a:lvl1pPr>
            <a:lvl2pPr marL="742950" indent="-285750" algn="l" eaLnBrk="0" hangingPunct="0">
              <a:defRPr sz="2200">
                <a:solidFill>
                  <a:schemeClr val="hlink"/>
                </a:solidFill>
                <a:latin typeface="Arial" charset="0"/>
                <a:ea typeface="ＭＳ Ｐゴシック" charset="0"/>
              </a:defRPr>
            </a:lvl2pPr>
            <a:lvl3pPr marL="1143000" indent="-228600" algn="l" eaLnBrk="0" hangingPunct="0">
              <a:defRPr sz="2200">
                <a:solidFill>
                  <a:schemeClr val="hlink"/>
                </a:solidFill>
                <a:latin typeface="Arial" charset="0"/>
                <a:ea typeface="ＭＳ Ｐゴシック" charset="0"/>
              </a:defRPr>
            </a:lvl3pPr>
            <a:lvl4pPr marL="1600200" indent="-228600" algn="l" eaLnBrk="0" hangingPunct="0">
              <a:defRPr sz="2200">
                <a:solidFill>
                  <a:schemeClr val="hlink"/>
                </a:solidFill>
                <a:latin typeface="Arial" charset="0"/>
                <a:ea typeface="ＭＳ Ｐゴシック" charset="0"/>
              </a:defRPr>
            </a:lvl4pPr>
            <a:lvl5pPr marL="2057400" indent="-228600" algn="l" eaLnBrk="0" hangingPunct="0">
              <a:defRPr sz="2200">
                <a:solidFill>
                  <a:schemeClr val="hlink"/>
                </a:solidFill>
                <a:latin typeface="Arial" charset="0"/>
                <a:ea typeface="ＭＳ Ｐゴシック" charset="0"/>
              </a:defRPr>
            </a:lvl5pPr>
            <a:lvl6pPr marL="2514600" indent="-228600" eaLnBrk="0" fontAlgn="base" hangingPunct="0">
              <a:lnSpc>
                <a:spcPct val="90000"/>
              </a:lnSpc>
              <a:spcBef>
                <a:spcPct val="0"/>
              </a:spcBef>
              <a:spcAft>
                <a:spcPct val="0"/>
              </a:spcAft>
              <a:defRPr sz="2200">
                <a:solidFill>
                  <a:schemeClr val="hlink"/>
                </a:solidFill>
                <a:latin typeface="Arial" charset="0"/>
                <a:ea typeface="ＭＳ Ｐゴシック" charset="0"/>
              </a:defRPr>
            </a:lvl6pPr>
            <a:lvl7pPr marL="2971800" indent="-228600" eaLnBrk="0" fontAlgn="base" hangingPunct="0">
              <a:lnSpc>
                <a:spcPct val="90000"/>
              </a:lnSpc>
              <a:spcBef>
                <a:spcPct val="0"/>
              </a:spcBef>
              <a:spcAft>
                <a:spcPct val="0"/>
              </a:spcAft>
              <a:defRPr sz="2200">
                <a:solidFill>
                  <a:schemeClr val="hlink"/>
                </a:solidFill>
                <a:latin typeface="Arial" charset="0"/>
                <a:ea typeface="ＭＳ Ｐゴシック" charset="0"/>
              </a:defRPr>
            </a:lvl7pPr>
            <a:lvl8pPr marL="3429000" indent="-228600" eaLnBrk="0" fontAlgn="base" hangingPunct="0">
              <a:lnSpc>
                <a:spcPct val="90000"/>
              </a:lnSpc>
              <a:spcBef>
                <a:spcPct val="0"/>
              </a:spcBef>
              <a:spcAft>
                <a:spcPct val="0"/>
              </a:spcAft>
              <a:defRPr sz="2200">
                <a:solidFill>
                  <a:schemeClr val="hlink"/>
                </a:solidFill>
                <a:latin typeface="Arial" charset="0"/>
                <a:ea typeface="ＭＳ Ｐゴシック" charset="0"/>
              </a:defRPr>
            </a:lvl8pPr>
            <a:lvl9pPr marL="3886200" indent="-228600" eaLnBrk="0" fontAlgn="base" hangingPunct="0">
              <a:lnSpc>
                <a:spcPct val="90000"/>
              </a:lnSpc>
              <a:spcBef>
                <a:spcPct val="0"/>
              </a:spcBef>
              <a:spcAft>
                <a:spcPct val="0"/>
              </a:spcAft>
              <a:defRPr sz="2200">
                <a:solidFill>
                  <a:schemeClr val="hlink"/>
                </a:solidFill>
                <a:latin typeface="Arial" charset="0"/>
                <a:ea typeface="ＭＳ Ｐゴシック" charset="0"/>
              </a:defRPr>
            </a:lvl9pPr>
          </a:lstStyle>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charset="0"/>
                <a:ea typeface="MS Gothic" charset="0"/>
                <a:cs typeface="Arial" charset="0"/>
              </a:rPr>
              <a:t>WebLogic Server 11g Release 1</a:t>
            </a:r>
            <a:r>
              <a:rPr lang="en-US" altLang="ja-JP" sz="675" b="1" dirty="0">
                <a:solidFill>
                  <a:srgbClr val="FFFFFF"/>
                </a:solidFill>
                <a:effectLst>
                  <a:outerShdw blurRad="38100" dist="38100" dir="2700000" algn="tl">
                    <a:srgbClr val="000000"/>
                  </a:outerShdw>
                </a:effectLst>
                <a:latin typeface="Arial Narrow" charset="0"/>
                <a:ea typeface="MS Gothic" charset="0"/>
                <a:cs typeface="Arial" charset="0"/>
              </a:rPr>
              <a:t> ( </a:t>
            </a:r>
            <a:r>
              <a:rPr lang="en-US" altLang="ja-JP" sz="675" dirty="0">
                <a:solidFill>
                  <a:srgbClr val="FFFFFF"/>
                </a:solidFill>
                <a:effectLst>
                  <a:outerShdw blurRad="38100" dist="38100" dir="2700000" algn="tl">
                    <a:srgbClr val="000000"/>
                  </a:outerShdw>
                </a:effectLst>
                <a:latin typeface="Arial Narrow" charset="0"/>
                <a:ea typeface="MS Gothic" charset="0"/>
                <a:cs typeface="Arial" charset="0"/>
              </a:rPr>
              <a:t>11.1.1.6+)</a:t>
            </a:r>
          </a:p>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charset="0"/>
                <a:ea typeface="MS Gothic" charset="0"/>
                <a:cs typeface="Arial" charset="0"/>
              </a:rPr>
              <a:t>SOA 11g Release 1</a:t>
            </a:r>
            <a:r>
              <a:rPr lang="en-US" altLang="ja-JP" sz="675" b="1" dirty="0">
                <a:solidFill>
                  <a:srgbClr val="FFFFFF"/>
                </a:solidFill>
                <a:effectLst>
                  <a:outerShdw blurRad="38100" dist="38100" dir="2700000" algn="tl">
                    <a:srgbClr val="000000"/>
                  </a:outerShdw>
                </a:effectLst>
                <a:latin typeface="Arial Narrow" charset="0"/>
                <a:ea typeface="MS Gothic" charset="0"/>
                <a:cs typeface="Arial" charset="0"/>
              </a:rPr>
              <a:t> </a:t>
            </a:r>
            <a:r>
              <a:rPr lang="en-US" altLang="ja-JP" sz="675" dirty="0">
                <a:solidFill>
                  <a:srgbClr val="FFFFFF"/>
                </a:solidFill>
                <a:effectLst>
                  <a:outerShdw blurRad="38100" dist="38100" dir="2700000" algn="tl">
                    <a:srgbClr val="000000"/>
                  </a:outerShdw>
                </a:effectLst>
                <a:latin typeface="Arial Narrow" charset="0"/>
                <a:ea typeface="MS Gothic" charset="0"/>
                <a:cs typeface="Arial" charset="0"/>
              </a:rPr>
              <a:t>( 11.1.1.6+)</a:t>
            </a:r>
          </a:p>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charset="0"/>
                <a:ea typeface="MS Gothic" charset="0"/>
                <a:cs typeface="Arial" charset="0"/>
              </a:rPr>
              <a:t>WebCenter 11g Release 1</a:t>
            </a:r>
            <a:r>
              <a:rPr lang="en-US" altLang="ja-JP" sz="675" b="1" dirty="0">
                <a:solidFill>
                  <a:srgbClr val="FFFFFF"/>
                </a:solidFill>
                <a:effectLst>
                  <a:outerShdw blurRad="38100" dist="38100" dir="2700000" algn="tl">
                    <a:srgbClr val="000000"/>
                  </a:outerShdw>
                </a:effectLst>
                <a:latin typeface="Arial Narrow" charset="0"/>
                <a:ea typeface="MS Gothic" charset="0"/>
                <a:cs typeface="Arial" charset="0"/>
              </a:rPr>
              <a:t> </a:t>
            </a:r>
            <a:r>
              <a:rPr lang="en-US" altLang="ja-JP" sz="675" dirty="0">
                <a:solidFill>
                  <a:srgbClr val="FFFFFF"/>
                </a:solidFill>
                <a:effectLst>
                  <a:outerShdw blurRad="38100" dist="38100" dir="2700000" algn="tl">
                    <a:srgbClr val="000000"/>
                  </a:outerShdw>
                </a:effectLst>
                <a:latin typeface="Arial Narrow" charset="0"/>
                <a:ea typeface="MS Gothic" charset="0"/>
                <a:cs typeface="Arial" charset="0"/>
              </a:rPr>
              <a:t> ( 11.1.1.6+)</a:t>
            </a:r>
          </a:p>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charset="0"/>
                <a:ea typeface="MS Gothic" charset="0"/>
                <a:cs typeface="Arial" charset="0"/>
              </a:rPr>
              <a:t>Tuxedo 11g Release</a:t>
            </a:r>
            <a:r>
              <a:rPr lang="en-US" altLang="ja-JP" sz="675" b="1" dirty="0">
                <a:solidFill>
                  <a:srgbClr val="FFFFFF"/>
                </a:solidFill>
                <a:effectLst>
                  <a:outerShdw blurRad="38100" dist="38100" dir="2700000" algn="tl">
                    <a:srgbClr val="000000"/>
                  </a:outerShdw>
                </a:effectLst>
                <a:latin typeface="Arial Narrow" charset="0"/>
                <a:ea typeface="MS Gothic" charset="0"/>
                <a:cs typeface="Arial" charset="0"/>
              </a:rPr>
              <a:t> 1  </a:t>
            </a:r>
            <a:r>
              <a:rPr lang="en-US" altLang="ja-JP" sz="675" dirty="0">
                <a:solidFill>
                  <a:srgbClr val="FFFFFF"/>
                </a:solidFill>
                <a:effectLst>
                  <a:outerShdw blurRad="38100" dist="38100" dir="2700000" algn="tl">
                    <a:srgbClr val="000000"/>
                  </a:outerShdw>
                </a:effectLst>
                <a:latin typeface="Arial Narrow" charset="0"/>
                <a:ea typeface="MS Gothic" charset="0"/>
                <a:cs typeface="Arial" charset="0"/>
              </a:rPr>
              <a:t>(11.1.1.2+)</a:t>
            </a:r>
          </a:p>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charset="0"/>
                <a:ea typeface="MS Gothic" charset="0"/>
                <a:cs typeface="Arial" charset="0"/>
              </a:rPr>
              <a:t>WebLogic Portal 11g Release 1</a:t>
            </a:r>
            <a:r>
              <a:rPr lang="en-US" altLang="ja-JP" sz="675" b="1" dirty="0">
                <a:solidFill>
                  <a:srgbClr val="FFFFFF"/>
                </a:solidFill>
                <a:effectLst>
                  <a:outerShdw blurRad="38100" dist="38100" dir="2700000" algn="tl">
                    <a:srgbClr val="000000"/>
                  </a:outerShdw>
                </a:effectLst>
                <a:latin typeface="Arial Narrow" charset="0"/>
                <a:ea typeface="MS Gothic" charset="0"/>
                <a:cs typeface="Arial" charset="0"/>
              </a:rPr>
              <a:t>  </a:t>
            </a:r>
            <a:r>
              <a:rPr lang="en-US" altLang="ja-JP" sz="675" dirty="0">
                <a:solidFill>
                  <a:srgbClr val="FFFFFF"/>
                </a:solidFill>
                <a:effectLst>
                  <a:outerShdw blurRad="38100" dist="38100" dir="2700000" algn="tl">
                    <a:srgbClr val="000000"/>
                  </a:outerShdw>
                </a:effectLst>
                <a:latin typeface="Arial Narrow" charset="0"/>
                <a:ea typeface="MS Gothic" charset="0"/>
                <a:cs typeface="Arial" charset="0"/>
              </a:rPr>
              <a:t>(10.3.2)</a:t>
            </a:r>
            <a:endParaRPr lang="en-US" sz="675" dirty="0">
              <a:solidFill>
                <a:srgbClr val="FFFFFF"/>
              </a:solidFill>
              <a:effectLst>
                <a:outerShdw blurRad="38100" dist="38100" dir="2700000" algn="tl">
                  <a:srgbClr val="000000"/>
                </a:outerShdw>
              </a:effectLst>
              <a:latin typeface="Arial Narrow" charset="0"/>
              <a:ea typeface="MS Gothic" charset="0"/>
              <a:cs typeface="Arial" charset="0"/>
            </a:endParaRPr>
          </a:p>
        </p:txBody>
      </p:sp>
      <p:sp>
        <p:nvSpPr>
          <p:cNvPr id="362519" name="Text Box 23"/>
          <p:cNvSpPr txBox="1">
            <a:spLocks noChangeArrowheads="1"/>
          </p:cNvSpPr>
          <p:nvPr/>
        </p:nvSpPr>
        <p:spPr bwMode="auto">
          <a:xfrm>
            <a:off x="6196013" y="3995737"/>
            <a:ext cx="1664494" cy="300082"/>
          </a:xfrm>
          <a:prstGeom prst="rect">
            <a:avLst/>
          </a:prstGeom>
          <a:solidFill>
            <a:srgbClr val="009999"/>
          </a:solidFill>
          <a:ln w="12700">
            <a:solidFill>
              <a:srgbClr val="000000"/>
            </a:solidFill>
            <a:miter lim="800000"/>
            <a:headEnd/>
            <a:tailEnd/>
          </a:ln>
        </p:spPr>
        <p:txBody>
          <a:bodyPr>
            <a:spAutoFit/>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sz="675" b="1" i="1"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cs typeface="Arial"/>
              </a:rPr>
              <a:t>12c Release 1</a:t>
            </a:r>
            <a:r>
              <a:rPr lang="en-US" sz="675"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cs typeface="Arial"/>
              </a:rPr>
              <a:t>  (12.1.0.1, 12.1.0.2)</a:t>
            </a:r>
          </a:p>
          <a:p>
            <a:pPr algn="ctr" fontAlgn="auto">
              <a:spcBef>
                <a:spcPts val="0"/>
              </a:spcBef>
              <a:spcAft>
                <a:spcPts val="0"/>
              </a:spcAft>
              <a:defRPr/>
            </a:pPr>
            <a:r>
              <a:rPr lang="en-US" altLang="ja-JP" sz="675" i="1"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rPr>
              <a:t>Oracle DB 11gR2 (11.2.0.2, 11.2.0.3)</a:t>
            </a:r>
            <a:endParaRPr lang="en-US" sz="675"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endParaRPr>
          </a:p>
        </p:txBody>
      </p:sp>
      <p:sp>
        <p:nvSpPr>
          <p:cNvPr id="362520" name="Rectangle 24"/>
          <p:cNvSpPr>
            <a:spLocks noChangeArrowheads="1"/>
          </p:cNvSpPr>
          <p:nvPr/>
        </p:nvSpPr>
        <p:spPr bwMode="blackWhite">
          <a:xfrm>
            <a:off x="6192441" y="1437085"/>
            <a:ext cx="1600200" cy="305990"/>
          </a:xfrm>
          <a:prstGeom prst="rect">
            <a:avLst/>
          </a:prstGeom>
          <a:solidFill>
            <a:srgbClr val="009999"/>
          </a:solidFill>
          <a:ln w="12700">
            <a:solidFill>
              <a:srgbClr val="000000"/>
            </a:solidFill>
            <a:miter lim="800000"/>
            <a:headEnd/>
            <a:tailEnd/>
          </a:ln>
        </p:spPr>
        <p:txBody>
          <a:bodyPr wrap="none" anchor="ct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rPr>
              <a:t>Oracle DB 11g Release 2 </a:t>
            </a:r>
          </a:p>
          <a:p>
            <a:pPr algn="ctr" fontAlgn="auto">
              <a:spcBef>
                <a:spcPts val="0"/>
              </a:spcBef>
              <a:spcAft>
                <a:spcPts val="0"/>
              </a:spcAft>
              <a:defRPr/>
            </a:pPr>
            <a:r>
              <a:rPr lang="en-US" sz="675"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rPr>
              <a:t>(11.2.0.2, 11.2.0.3, 11.2.0.4)</a:t>
            </a:r>
            <a:endParaRPr lang="en-US" altLang="ja-JP" sz="675" dirty="0">
              <a:solidFill>
                <a:srgbClr val="FFFFFF"/>
              </a:solidFill>
              <a:latin typeface="Arial Narrow" panose="020B0606020202030204" pitchFamily="34" charset="0"/>
              <a:ea typeface="MS Gothic" panose="020B0609070205080204" pitchFamily="49" charset="-128"/>
            </a:endParaRPr>
          </a:p>
        </p:txBody>
      </p:sp>
      <p:sp>
        <p:nvSpPr>
          <p:cNvPr id="41999" name="Text Box 19"/>
          <p:cNvSpPr txBox="1">
            <a:spLocks noChangeArrowheads="1"/>
          </p:cNvSpPr>
          <p:nvPr/>
        </p:nvSpPr>
        <p:spPr bwMode="auto">
          <a:xfrm>
            <a:off x="3737373" y="878682"/>
            <a:ext cx="223480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07963" indent="-207963">
              <a:spcBef>
                <a:spcPct val="20000"/>
              </a:spcBef>
              <a:buClr>
                <a:schemeClr val="accent1"/>
              </a:buClr>
              <a:buFont typeface="Wingdings" charset="2"/>
              <a:buChar char="§"/>
              <a:tabLst>
                <a:tab pos="1774825" algn="l"/>
                <a:tab pos="3890963" algn="l"/>
              </a:tabLst>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tabLst>
                <a:tab pos="1774825" algn="l"/>
                <a:tab pos="3890963" algn="l"/>
              </a:tabLst>
              <a:defRPr sz="1600">
                <a:solidFill>
                  <a:schemeClr val="tx1"/>
                </a:solidFill>
                <a:latin typeface="Arial" charset="0"/>
                <a:ea typeface="MS PGothic" charset="-128"/>
              </a:defRPr>
            </a:lvl2pPr>
            <a:lvl3pPr marL="1143000" indent="-228600">
              <a:spcBef>
                <a:spcPct val="20000"/>
              </a:spcBef>
              <a:buClr>
                <a:schemeClr val="tx1"/>
              </a:buClr>
              <a:buChar char="•"/>
              <a:tabLst>
                <a:tab pos="1774825" algn="l"/>
                <a:tab pos="3890963" algn="l"/>
              </a:tabLst>
              <a:defRPr sz="1400">
                <a:solidFill>
                  <a:schemeClr val="tx1"/>
                </a:solidFill>
                <a:latin typeface="Arial" charset="0"/>
                <a:ea typeface="MS PGothic" charset="-128"/>
              </a:defRPr>
            </a:lvl3pPr>
            <a:lvl4pPr marL="1600200" indent="-228600">
              <a:spcBef>
                <a:spcPct val="20000"/>
              </a:spcBef>
              <a:buClr>
                <a:schemeClr val="bg1"/>
              </a:buClr>
              <a:tabLst>
                <a:tab pos="1774825" algn="l"/>
                <a:tab pos="3890963" algn="l"/>
              </a:tabLst>
              <a:defRPr sz="1600">
                <a:solidFill>
                  <a:schemeClr val="bg1"/>
                </a:solidFill>
                <a:latin typeface="Arial" charset="0"/>
                <a:ea typeface="MS PGothic" charset="-128"/>
              </a:defRPr>
            </a:lvl4pPr>
            <a:lvl5pPr marL="2057400" indent="-228600">
              <a:spcBef>
                <a:spcPct val="20000"/>
              </a:spcBef>
              <a:buClr>
                <a:schemeClr val="bg1"/>
              </a:buClr>
              <a:buChar char="»"/>
              <a:tabLst>
                <a:tab pos="1774825" algn="l"/>
                <a:tab pos="3890963" algn="l"/>
              </a:tabLst>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9pPr>
          </a:lstStyle>
          <a:p>
            <a:pPr algn="ctr" eaLnBrk="1" hangingPunct="1">
              <a:spcBef>
                <a:spcPct val="0"/>
              </a:spcBef>
              <a:buClrTx/>
              <a:buFont typeface="Wingdings 3" charset="2"/>
              <a:buNone/>
            </a:pPr>
            <a:r>
              <a:rPr lang="en-US" altLang="en-US" sz="900" b="1" i="1" u="sng">
                <a:solidFill>
                  <a:srgbClr val="3333CC"/>
                </a:solidFill>
                <a:latin typeface="Arial Narrow" charset="0"/>
              </a:rPr>
              <a:t>Oracle DB Server on z/OS </a:t>
            </a:r>
            <a:endParaRPr lang="en-US" altLang="en-US" sz="900" i="1" u="sng">
              <a:solidFill>
                <a:srgbClr val="000000"/>
              </a:solidFill>
              <a:latin typeface="Arial Narrow" charset="0"/>
            </a:endParaRPr>
          </a:p>
        </p:txBody>
      </p:sp>
      <p:sp>
        <p:nvSpPr>
          <p:cNvPr id="42000" name="Text Box 20"/>
          <p:cNvSpPr txBox="1">
            <a:spLocks noChangeArrowheads="1"/>
          </p:cNvSpPr>
          <p:nvPr/>
        </p:nvSpPr>
        <p:spPr bwMode="auto">
          <a:xfrm>
            <a:off x="5930504" y="872729"/>
            <a:ext cx="181689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07963" indent="-207963">
              <a:spcBef>
                <a:spcPct val="20000"/>
              </a:spcBef>
              <a:buClr>
                <a:schemeClr val="accent1"/>
              </a:buClr>
              <a:buFont typeface="Wingdings" charset="2"/>
              <a:buChar char="§"/>
              <a:tabLst>
                <a:tab pos="1774825" algn="l"/>
                <a:tab pos="3890963" algn="l"/>
              </a:tabLst>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tabLst>
                <a:tab pos="1774825" algn="l"/>
                <a:tab pos="3890963" algn="l"/>
              </a:tabLst>
              <a:defRPr sz="1600">
                <a:solidFill>
                  <a:schemeClr val="tx1"/>
                </a:solidFill>
                <a:latin typeface="Arial" charset="0"/>
                <a:ea typeface="MS PGothic" charset="-128"/>
              </a:defRPr>
            </a:lvl2pPr>
            <a:lvl3pPr marL="1143000" indent="-228600">
              <a:spcBef>
                <a:spcPct val="20000"/>
              </a:spcBef>
              <a:buClr>
                <a:schemeClr val="tx1"/>
              </a:buClr>
              <a:buChar char="•"/>
              <a:tabLst>
                <a:tab pos="1774825" algn="l"/>
                <a:tab pos="3890963" algn="l"/>
              </a:tabLst>
              <a:defRPr sz="1400">
                <a:solidFill>
                  <a:schemeClr val="tx1"/>
                </a:solidFill>
                <a:latin typeface="Arial" charset="0"/>
                <a:ea typeface="MS PGothic" charset="-128"/>
              </a:defRPr>
            </a:lvl3pPr>
            <a:lvl4pPr marL="1600200" indent="-228600">
              <a:spcBef>
                <a:spcPct val="20000"/>
              </a:spcBef>
              <a:buClr>
                <a:schemeClr val="bg1"/>
              </a:buClr>
              <a:tabLst>
                <a:tab pos="1774825" algn="l"/>
                <a:tab pos="3890963" algn="l"/>
              </a:tabLst>
              <a:defRPr sz="1600">
                <a:solidFill>
                  <a:schemeClr val="bg1"/>
                </a:solidFill>
                <a:latin typeface="Arial" charset="0"/>
                <a:ea typeface="MS PGothic" charset="-128"/>
              </a:defRPr>
            </a:lvl4pPr>
            <a:lvl5pPr marL="2057400" indent="-228600">
              <a:spcBef>
                <a:spcPct val="20000"/>
              </a:spcBef>
              <a:buClr>
                <a:schemeClr val="bg1"/>
              </a:buClr>
              <a:buChar char="»"/>
              <a:tabLst>
                <a:tab pos="1774825" algn="l"/>
                <a:tab pos="3890963" algn="l"/>
              </a:tabLst>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9pPr>
          </a:lstStyle>
          <a:p>
            <a:pPr algn="ctr" eaLnBrk="1" hangingPunct="1">
              <a:buClrTx/>
              <a:buFont typeface="Wingdings 3" charset="2"/>
              <a:buNone/>
            </a:pPr>
            <a:r>
              <a:rPr lang="en-US" altLang="en-US" sz="900" b="1" i="1" u="sng">
                <a:solidFill>
                  <a:srgbClr val="009999"/>
                </a:solidFill>
                <a:latin typeface="Arial Narrow" charset="0"/>
              </a:rPr>
              <a:t>Oracle DB Server on Linux</a:t>
            </a:r>
          </a:p>
        </p:txBody>
      </p:sp>
      <p:sp>
        <p:nvSpPr>
          <p:cNvPr id="97301" name="Rectangle 21"/>
          <p:cNvSpPr>
            <a:spLocks noChangeArrowheads="1"/>
          </p:cNvSpPr>
          <p:nvPr/>
        </p:nvSpPr>
        <p:spPr bwMode="auto">
          <a:xfrm>
            <a:off x="4261247" y="1116806"/>
            <a:ext cx="1679972" cy="263129"/>
          </a:xfrm>
          <a:prstGeom prst="rect">
            <a:avLst/>
          </a:prstGeom>
          <a:solidFill>
            <a:srgbClr val="0000FF"/>
          </a:solidFill>
          <a:ln w="12700">
            <a:solidFill>
              <a:schemeClr val="tx1"/>
            </a:solidFill>
            <a:miter lim="800000"/>
            <a:headEnd/>
            <a:tailEnd/>
          </a:ln>
          <a:effectLst>
            <a:outerShdw blurRad="63500" dist="17961" dir="2700000" algn="ctr" rotWithShape="0">
              <a:srgbClr val="000000">
                <a:alpha val="74997"/>
              </a:srgbClr>
            </a:outerShdw>
          </a:effectLst>
        </p:spPr>
        <p:txBody>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panose="020B0606020202030204" pitchFamily="34" charset="0"/>
              </a:rPr>
              <a:t>Oracle DB 10g Release 2 </a:t>
            </a:r>
          </a:p>
          <a:p>
            <a:pPr algn="ctr" fontAlgn="auto">
              <a:spcBef>
                <a:spcPts val="0"/>
              </a:spcBef>
              <a:spcAft>
                <a:spcPts val="0"/>
              </a:spcAft>
              <a:defRPr/>
            </a:pPr>
            <a:r>
              <a:rPr lang="en-US" altLang="ja-JP" sz="675" i="1" dirty="0">
                <a:solidFill>
                  <a:srgbClr val="FFFFFF"/>
                </a:solidFill>
                <a:effectLst>
                  <a:outerShdw blurRad="38100" dist="38100" dir="2700000" algn="tl">
                    <a:srgbClr val="000000"/>
                  </a:outerShdw>
                </a:effectLst>
                <a:latin typeface="Arial Narrow" panose="020B0606020202030204" pitchFamily="34" charset="0"/>
              </a:rPr>
              <a:t>(10.2.0.5) Terminal Release</a:t>
            </a:r>
          </a:p>
        </p:txBody>
      </p:sp>
      <p:sp>
        <p:nvSpPr>
          <p:cNvPr id="42002" name="Text Box 22"/>
          <p:cNvSpPr txBox="1">
            <a:spLocks noChangeArrowheads="1"/>
          </p:cNvSpPr>
          <p:nvPr/>
        </p:nvSpPr>
        <p:spPr bwMode="auto">
          <a:xfrm>
            <a:off x="4550569" y="1528763"/>
            <a:ext cx="1075135"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50000"/>
              </a:spcBef>
              <a:buClrTx/>
              <a:buFontTx/>
              <a:buNone/>
            </a:pPr>
            <a:r>
              <a:rPr lang="en-US" altLang="en-US" sz="900">
                <a:solidFill>
                  <a:srgbClr val="000000"/>
                </a:solidFill>
              </a:rPr>
              <a:t>No </a:t>
            </a:r>
          </a:p>
        </p:txBody>
      </p:sp>
      <p:sp>
        <p:nvSpPr>
          <p:cNvPr id="42003" name="Text Box 24"/>
          <p:cNvSpPr txBox="1">
            <a:spLocks noChangeArrowheads="1"/>
          </p:cNvSpPr>
          <p:nvPr/>
        </p:nvSpPr>
        <p:spPr bwMode="auto">
          <a:xfrm>
            <a:off x="4630366" y="2643187"/>
            <a:ext cx="906018" cy="4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750" b="1">
                <a:solidFill>
                  <a:srgbClr val="000000"/>
                </a:solidFill>
              </a:rPr>
              <a:t>Not Applicable </a:t>
            </a:r>
          </a:p>
          <a:p>
            <a:pPr algn="ctr" eaLnBrk="1" hangingPunct="1">
              <a:spcBef>
                <a:spcPct val="0"/>
              </a:spcBef>
              <a:buClrTx/>
              <a:buFontTx/>
              <a:buNone/>
            </a:pPr>
            <a:r>
              <a:rPr lang="en-US" altLang="en-US" sz="750" b="1">
                <a:solidFill>
                  <a:srgbClr val="000000"/>
                </a:solidFill>
              </a:rPr>
              <a:t>Oracle DB/FMW</a:t>
            </a:r>
          </a:p>
          <a:p>
            <a:pPr algn="ctr" eaLnBrk="1" hangingPunct="1">
              <a:spcBef>
                <a:spcPct val="0"/>
              </a:spcBef>
              <a:buClrTx/>
              <a:buFontTx/>
              <a:buNone/>
            </a:pPr>
            <a:endParaRPr lang="en-US" altLang="en-US" sz="750" b="1">
              <a:solidFill>
                <a:srgbClr val="000000"/>
              </a:solidFill>
            </a:endParaRPr>
          </a:p>
        </p:txBody>
      </p:sp>
      <p:sp>
        <p:nvSpPr>
          <p:cNvPr id="42004" name="Text Box 25"/>
          <p:cNvSpPr txBox="1">
            <a:spLocks noChangeArrowheads="1"/>
          </p:cNvSpPr>
          <p:nvPr/>
        </p:nvSpPr>
        <p:spPr bwMode="auto">
          <a:xfrm>
            <a:off x="4617268" y="3751660"/>
            <a:ext cx="90601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750" b="1">
                <a:solidFill>
                  <a:srgbClr val="000000"/>
                </a:solidFill>
              </a:rPr>
              <a:t>Not Applicable</a:t>
            </a:r>
          </a:p>
          <a:p>
            <a:pPr algn="ctr" eaLnBrk="1" hangingPunct="1">
              <a:spcBef>
                <a:spcPct val="0"/>
              </a:spcBef>
              <a:buClrTx/>
              <a:buFontTx/>
              <a:buNone/>
            </a:pPr>
            <a:r>
              <a:rPr lang="en-US" altLang="en-US" sz="750" b="1">
                <a:solidFill>
                  <a:srgbClr val="000000"/>
                </a:solidFill>
              </a:rPr>
              <a:t>Oracle DB/FMW</a:t>
            </a:r>
          </a:p>
        </p:txBody>
      </p:sp>
      <p:sp>
        <p:nvSpPr>
          <p:cNvPr id="42005" name="Text Box 26"/>
          <p:cNvSpPr txBox="1">
            <a:spLocks noChangeArrowheads="1"/>
          </p:cNvSpPr>
          <p:nvPr/>
        </p:nvSpPr>
        <p:spPr bwMode="auto">
          <a:xfrm>
            <a:off x="3860006" y="2230042"/>
            <a:ext cx="223480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07963" indent="-207963">
              <a:spcBef>
                <a:spcPct val="20000"/>
              </a:spcBef>
              <a:buClr>
                <a:schemeClr val="accent1"/>
              </a:buClr>
              <a:buFont typeface="Wingdings" charset="2"/>
              <a:buChar char="§"/>
              <a:tabLst>
                <a:tab pos="1774825" algn="l"/>
                <a:tab pos="3890963" algn="l"/>
              </a:tabLst>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tabLst>
                <a:tab pos="1774825" algn="l"/>
                <a:tab pos="3890963" algn="l"/>
              </a:tabLst>
              <a:defRPr sz="1600">
                <a:solidFill>
                  <a:schemeClr val="tx1"/>
                </a:solidFill>
                <a:latin typeface="Arial" charset="0"/>
                <a:ea typeface="MS PGothic" charset="-128"/>
              </a:defRPr>
            </a:lvl2pPr>
            <a:lvl3pPr marL="1143000" indent="-228600">
              <a:spcBef>
                <a:spcPct val="20000"/>
              </a:spcBef>
              <a:buClr>
                <a:schemeClr val="tx1"/>
              </a:buClr>
              <a:buChar char="•"/>
              <a:tabLst>
                <a:tab pos="1774825" algn="l"/>
                <a:tab pos="3890963" algn="l"/>
              </a:tabLst>
              <a:defRPr sz="1400">
                <a:solidFill>
                  <a:schemeClr val="tx1"/>
                </a:solidFill>
                <a:latin typeface="Arial" charset="0"/>
                <a:ea typeface="MS PGothic" charset="-128"/>
              </a:defRPr>
            </a:lvl3pPr>
            <a:lvl4pPr marL="1600200" indent="-228600">
              <a:spcBef>
                <a:spcPct val="20000"/>
              </a:spcBef>
              <a:buClr>
                <a:schemeClr val="bg1"/>
              </a:buClr>
              <a:tabLst>
                <a:tab pos="1774825" algn="l"/>
                <a:tab pos="3890963" algn="l"/>
              </a:tabLst>
              <a:defRPr sz="1600">
                <a:solidFill>
                  <a:schemeClr val="bg1"/>
                </a:solidFill>
                <a:latin typeface="Arial" charset="0"/>
                <a:ea typeface="MS PGothic" charset="-128"/>
              </a:defRPr>
            </a:lvl4pPr>
            <a:lvl5pPr marL="2057400" indent="-228600">
              <a:spcBef>
                <a:spcPct val="20000"/>
              </a:spcBef>
              <a:buClr>
                <a:schemeClr val="bg1"/>
              </a:buClr>
              <a:buChar char="»"/>
              <a:tabLst>
                <a:tab pos="1774825" algn="l"/>
                <a:tab pos="3890963" algn="l"/>
              </a:tabLst>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9pPr>
          </a:lstStyle>
          <a:p>
            <a:pPr algn="ctr" eaLnBrk="1" hangingPunct="1">
              <a:spcBef>
                <a:spcPct val="0"/>
              </a:spcBef>
              <a:buClrTx/>
              <a:buFont typeface="Wingdings 3" charset="2"/>
              <a:buNone/>
            </a:pPr>
            <a:r>
              <a:rPr lang="en-US" altLang="en-US" sz="900" b="1" i="1" u="sng">
                <a:solidFill>
                  <a:srgbClr val="3333CC"/>
                </a:solidFill>
                <a:latin typeface="Arial Narrow" charset="0"/>
              </a:rPr>
              <a:t>Oracle Fusion Middleware on z/OS </a:t>
            </a:r>
            <a:endParaRPr lang="en-US" altLang="en-US" sz="900" i="1" u="sng">
              <a:solidFill>
                <a:srgbClr val="000000"/>
              </a:solidFill>
              <a:latin typeface="Arial Narrow" charset="0"/>
            </a:endParaRPr>
          </a:p>
        </p:txBody>
      </p:sp>
      <p:sp>
        <p:nvSpPr>
          <p:cNvPr id="42006" name="Text Box 27"/>
          <p:cNvSpPr txBox="1">
            <a:spLocks noChangeArrowheads="1"/>
          </p:cNvSpPr>
          <p:nvPr/>
        </p:nvSpPr>
        <p:spPr bwMode="auto">
          <a:xfrm>
            <a:off x="6053138" y="2224088"/>
            <a:ext cx="181689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07963" indent="-207963">
              <a:spcBef>
                <a:spcPct val="20000"/>
              </a:spcBef>
              <a:buClr>
                <a:schemeClr val="accent1"/>
              </a:buClr>
              <a:buFont typeface="Wingdings" charset="2"/>
              <a:buChar char="§"/>
              <a:tabLst>
                <a:tab pos="1774825" algn="l"/>
                <a:tab pos="3890963" algn="l"/>
              </a:tabLst>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tabLst>
                <a:tab pos="1774825" algn="l"/>
                <a:tab pos="3890963" algn="l"/>
              </a:tabLst>
              <a:defRPr sz="1600">
                <a:solidFill>
                  <a:schemeClr val="tx1"/>
                </a:solidFill>
                <a:latin typeface="Arial" charset="0"/>
                <a:ea typeface="MS PGothic" charset="-128"/>
              </a:defRPr>
            </a:lvl2pPr>
            <a:lvl3pPr marL="1143000" indent="-228600">
              <a:spcBef>
                <a:spcPct val="20000"/>
              </a:spcBef>
              <a:buClr>
                <a:schemeClr val="tx1"/>
              </a:buClr>
              <a:buChar char="•"/>
              <a:tabLst>
                <a:tab pos="1774825" algn="l"/>
                <a:tab pos="3890963" algn="l"/>
              </a:tabLst>
              <a:defRPr sz="1400">
                <a:solidFill>
                  <a:schemeClr val="tx1"/>
                </a:solidFill>
                <a:latin typeface="Arial" charset="0"/>
                <a:ea typeface="MS PGothic" charset="-128"/>
              </a:defRPr>
            </a:lvl3pPr>
            <a:lvl4pPr marL="1600200" indent="-228600">
              <a:spcBef>
                <a:spcPct val="20000"/>
              </a:spcBef>
              <a:buClr>
                <a:schemeClr val="bg1"/>
              </a:buClr>
              <a:tabLst>
                <a:tab pos="1774825" algn="l"/>
                <a:tab pos="3890963" algn="l"/>
              </a:tabLst>
              <a:defRPr sz="1600">
                <a:solidFill>
                  <a:schemeClr val="bg1"/>
                </a:solidFill>
                <a:latin typeface="Arial" charset="0"/>
                <a:ea typeface="MS PGothic" charset="-128"/>
              </a:defRPr>
            </a:lvl4pPr>
            <a:lvl5pPr marL="2057400" indent="-228600">
              <a:spcBef>
                <a:spcPct val="20000"/>
              </a:spcBef>
              <a:buClr>
                <a:schemeClr val="bg1"/>
              </a:buClr>
              <a:buChar char="»"/>
              <a:tabLst>
                <a:tab pos="1774825" algn="l"/>
                <a:tab pos="3890963" algn="l"/>
              </a:tabLst>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tabLst>
                <a:tab pos="1774825" algn="l"/>
                <a:tab pos="3890963" algn="l"/>
              </a:tabLst>
              <a:defRPr sz="1600">
                <a:solidFill>
                  <a:schemeClr val="bg1"/>
                </a:solidFill>
                <a:latin typeface="Arial" charset="0"/>
                <a:ea typeface="MS PGothic" charset="-128"/>
              </a:defRPr>
            </a:lvl9pPr>
          </a:lstStyle>
          <a:p>
            <a:pPr algn="ctr" eaLnBrk="1" hangingPunct="1">
              <a:buClrTx/>
              <a:buFont typeface="Wingdings 3" charset="2"/>
              <a:buNone/>
            </a:pPr>
            <a:r>
              <a:rPr lang="en-US" altLang="en-US" sz="900" b="1" i="1" u="sng">
                <a:solidFill>
                  <a:srgbClr val="009999"/>
                </a:solidFill>
                <a:latin typeface="Arial Narrow" charset="0"/>
              </a:rPr>
              <a:t>Oracle Fusion Middleware on Linux</a:t>
            </a:r>
          </a:p>
        </p:txBody>
      </p:sp>
      <p:sp>
        <p:nvSpPr>
          <p:cNvPr id="42007" name="Text Box 20"/>
          <p:cNvSpPr txBox="1">
            <a:spLocks noChangeArrowheads="1"/>
          </p:cNvSpPr>
          <p:nvPr/>
        </p:nvSpPr>
        <p:spPr bwMode="auto">
          <a:xfrm>
            <a:off x="2925366" y="3262313"/>
            <a:ext cx="1314450" cy="207749"/>
          </a:xfrm>
          <a:prstGeom prst="rect">
            <a:avLst/>
          </a:prstGeom>
          <a:solidFill>
            <a:srgbClr val="FFFFFF"/>
          </a:solidFill>
          <a:ln w="9525">
            <a:solidFill>
              <a:srgbClr val="000000"/>
            </a:solidFill>
            <a:miter lim="800000"/>
            <a:headEnd/>
            <a:tailEnd/>
          </a:ln>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750" b="1">
                <a:solidFill>
                  <a:srgbClr val="000000"/>
                </a:solidFill>
              </a:rPr>
              <a:t>Oracle FMW 12cR1</a:t>
            </a:r>
          </a:p>
        </p:txBody>
      </p:sp>
      <p:sp>
        <p:nvSpPr>
          <p:cNvPr id="2" name="Text Box 22"/>
          <p:cNvSpPr txBox="1">
            <a:spLocks noChangeArrowheads="1"/>
          </p:cNvSpPr>
          <p:nvPr/>
        </p:nvSpPr>
        <p:spPr bwMode="auto">
          <a:xfrm>
            <a:off x="6190060" y="3148013"/>
            <a:ext cx="1600200" cy="403957"/>
          </a:xfrm>
          <a:prstGeom prst="rect">
            <a:avLst/>
          </a:prstGeom>
          <a:solidFill>
            <a:srgbClr val="009999"/>
          </a:solidFill>
          <a:ln w="12700">
            <a:solidFill>
              <a:srgbClr val="000000"/>
            </a:solidFill>
            <a:miter lim="800000"/>
            <a:headEnd/>
            <a:tailEnd/>
          </a:ln>
        </p:spPr>
        <p:txBody>
          <a:bodyPr>
            <a:spAutoFit/>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rPr>
              <a:t>WebLogic Server</a:t>
            </a:r>
          </a:p>
          <a:p>
            <a:pPr algn="ctr" fontAlgn="auto">
              <a:spcBef>
                <a:spcPts val="0"/>
              </a:spcBef>
              <a:spcAft>
                <a:spcPts val="0"/>
              </a:spcAft>
              <a:defRPr/>
            </a:pPr>
            <a:r>
              <a:rPr lang="en-US" altLang="ja-JP" sz="675"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rPr>
              <a:t>12c Release 1 (12.1.1+, 12.1.2+)</a:t>
            </a:r>
          </a:p>
          <a:p>
            <a:pPr algn="ctr" fontAlgn="auto">
              <a:spcBef>
                <a:spcPts val="0"/>
              </a:spcBef>
              <a:spcAft>
                <a:spcPts val="0"/>
              </a:spcAft>
              <a:defRPr/>
            </a:pPr>
            <a:r>
              <a:rPr lang="en-US" altLang="ja-JP" sz="675"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rPr>
              <a:t>Note: 12.1.2 includes Coherence</a:t>
            </a:r>
          </a:p>
        </p:txBody>
      </p:sp>
      <p:sp>
        <p:nvSpPr>
          <p:cNvPr id="42009" name="Text Box 30"/>
          <p:cNvSpPr txBox="1">
            <a:spLocks noChangeArrowheads="1"/>
          </p:cNvSpPr>
          <p:nvPr/>
        </p:nvSpPr>
        <p:spPr bwMode="auto">
          <a:xfrm>
            <a:off x="4624412" y="3187303"/>
            <a:ext cx="906018" cy="438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750" b="1">
                <a:solidFill>
                  <a:srgbClr val="000000"/>
                </a:solidFill>
              </a:rPr>
              <a:t>Not Applicable </a:t>
            </a:r>
          </a:p>
          <a:p>
            <a:pPr algn="ctr" eaLnBrk="1" hangingPunct="1">
              <a:spcBef>
                <a:spcPct val="0"/>
              </a:spcBef>
              <a:buClrTx/>
              <a:buFontTx/>
              <a:buNone/>
            </a:pPr>
            <a:r>
              <a:rPr lang="en-US" altLang="en-US" sz="750" b="1">
                <a:solidFill>
                  <a:srgbClr val="000000"/>
                </a:solidFill>
              </a:rPr>
              <a:t>Oracle DB/FMW</a:t>
            </a:r>
          </a:p>
          <a:p>
            <a:pPr algn="ctr" eaLnBrk="1" hangingPunct="1">
              <a:spcBef>
                <a:spcPct val="0"/>
              </a:spcBef>
              <a:buClrTx/>
              <a:buFontTx/>
              <a:buNone/>
            </a:pPr>
            <a:endParaRPr lang="en-US" altLang="en-US" sz="750" b="1">
              <a:solidFill>
                <a:srgbClr val="000000"/>
              </a:solidFill>
            </a:endParaRPr>
          </a:p>
        </p:txBody>
      </p:sp>
      <p:sp>
        <p:nvSpPr>
          <p:cNvPr id="3" name="Text Box 23"/>
          <p:cNvSpPr txBox="1">
            <a:spLocks noChangeArrowheads="1"/>
          </p:cNvSpPr>
          <p:nvPr/>
        </p:nvSpPr>
        <p:spPr bwMode="auto">
          <a:xfrm>
            <a:off x="6188869" y="3604023"/>
            <a:ext cx="1657350" cy="392415"/>
          </a:xfrm>
          <a:prstGeom prst="rect">
            <a:avLst/>
          </a:prstGeom>
          <a:solidFill>
            <a:srgbClr val="009999"/>
          </a:solidFill>
          <a:ln w="12700">
            <a:solidFill>
              <a:srgbClr val="000000"/>
            </a:solidFill>
            <a:miter lim="800000"/>
            <a:headEnd/>
            <a:tailEnd/>
          </a:ln>
        </p:spPr>
        <p:txBody>
          <a:bodyPr>
            <a:spAutoFit/>
          </a:bodyPr>
          <a:lstStyle>
            <a:lvl1pPr eaLnBrk="0" hangingPunct="0">
              <a:defRPr sz="1600">
                <a:solidFill>
                  <a:schemeClr val="tx1"/>
                </a:solidFill>
                <a:latin typeface="Arial" pitchFamily="34" charset="0"/>
                <a:ea typeface="MS PGothic" pitchFamily="34" charset="-128"/>
              </a:defRPr>
            </a:lvl1pPr>
            <a:lvl2pPr marL="742950" indent="-285750" eaLnBrk="0" hangingPunct="0">
              <a:defRPr sz="1600">
                <a:solidFill>
                  <a:schemeClr val="tx1"/>
                </a:solidFill>
                <a:latin typeface="Arial" pitchFamily="34" charset="0"/>
                <a:ea typeface="MS PGothic" pitchFamily="34" charset="-128"/>
              </a:defRPr>
            </a:lvl2pPr>
            <a:lvl3pPr marL="1143000" indent="-228600" eaLnBrk="0" hangingPunct="0">
              <a:defRPr sz="1600">
                <a:solidFill>
                  <a:schemeClr val="tx1"/>
                </a:solidFill>
                <a:latin typeface="Arial" pitchFamily="34" charset="0"/>
                <a:ea typeface="MS PGothic" pitchFamily="34" charset="-128"/>
              </a:defRPr>
            </a:lvl3pPr>
            <a:lvl4pPr marL="1600200" indent="-228600" eaLnBrk="0" hangingPunct="0">
              <a:defRPr sz="1600">
                <a:solidFill>
                  <a:schemeClr val="tx1"/>
                </a:solidFill>
                <a:latin typeface="Arial" pitchFamily="34" charset="0"/>
                <a:ea typeface="MS PGothic" pitchFamily="34" charset="-128"/>
              </a:defRPr>
            </a:lvl4pPr>
            <a:lvl5pPr marL="2057400" indent="-228600" eaLnBrk="0" hangingPunct="0">
              <a:defRPr sz="16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MS PGothic" pitchFamily="34" charset="-128"/>
              </a:defRPr>
            </a:lvl9pPr>
          </a:lstStyle>
          <a:p>
            <a:pPr algn="ctr" eaLnBrk="1" hangingPunct="1">
              <a:defRPr/>
            </a:pPr>
            <a:r>
              <a:rPr lang="en-US" sz="675" b="1" i="1">
                <a:solidFill>
                  <a:srgbClr val="FFFFFF"/>
                </a:solidFill>
                <a:effectLst>
                  <a:outerShdw blurRad="38100" dist="38100" dir="2700000" algn="tl">
                    <a:srgbClr val="000000"/>
                  </a:outerShdw>
                </a:effectLst>
                <a:latin typeface="Arial Narrow" pitchFamily="34" charset="0"/>
                <a:ea typeface="MS Gothic" pitchFamily="49" charset="-128"/>
                <a:cs typeface="Arial" pitchFamily="34" charset="0"/>
              </a:rPr>
              <a:t>12c Release 2</a:t>
            </a:r>
            <a:r>
              <a:rPr lang="en-US" sz="675">
                <a:solidFill>
                  <a:srgbClr val="FFFFFF"/>
                </a:solidFill>
                <a:effectLst>
                  <a:outerShdw blurRad="38100" dist="38100" dir="2700000" algn="tl">
                    <a:srgbClr val="000000"/>
                  </a:outerShdw>
                </a:effectLst>
                <a:latin typeface="Arial Narrow" pitchFamily="34" charset="0"/>
                <a:ea typeface="MS Gothic" pitchFamily="49" charset="-128"/>
                <a:cs typeface="Arial" pitchFamily="34" charset="0"/>
              </a:rPr>
              <a:t>  (12.1.0.3 </a:t>
            </a:r>
            <a:r>
              <a:rPr lang="en-US" sz="675" baseline="30000">
                <a:solidFill>
                  <a:srgbClr val="FFFFFF"/>
                </a:solidFill>
                <a:effectLst>
                  <a:outerShdw blurRad="38100" dist="38100" dir="2700000" algn="tl">
                    <a:srgbClr val="000000"/>
                  </a:outerShdw>
                </a:effectLst>
                <a:latin typeface="Arial Narrow" pitchFamily="34" charset="0"/>
                <a:ea typeface="MS Gothic" pitchFamily="49" charset="-128"/>
                <a:cs typeface="Arial" pitchFamily="34" charset="0"/>
              </a:rPr>
              <a:t>(1)</a:t>
            </a:r>
            <a:r>
              <a:rPr lang="en-US" sz="675">
                <a:solidFill>
                  <a:srgbClr val="FFFFFF"/>
                </a:solidFill>
                <a:effectLst>
                  <a:outerShdw blurRad="38100" dist="38100" dir="2700000" algn="tl">
                    <a:srgbClr val="000000"/>
                  </a:outerShdw>
                </a:effectLst>
                <a:latin typeface="Arial Narrow" pitchFamily="34" charset="0"/>
                <a:ea typeface="MS Gothic" pitchFamily="49" charset="-128"/>
                <a:cs typeface="Arial" pitchFamily="34" charset="0"/>
              </a:rPr>
              <a:t> ,12.1.0.4)</a:t>
            </a:r>
          </a:p>
          <a:p>
            <a:pPr algn="ctr" eaLnBrk="1" hangingPunct="1">
              <a:defRPr/>
            </a:pPr>
            <a:r>
              <a:rPr lang="en-US" altLang="ja-JP" sz="600" i="1">
                <a:solidFill>
                  <a:srgbClr val="FFFFFF"/>
                </a:solidFill>
                <a:effectLst>
                  <a:outerShdw blurRad="38100" dist="38100" dir="2700000" algn="tl">
                    <a:srgbClr val="000000"/>
                  </a:outerShdw>
                </a:effectLst>
                <a:ea typeface="MS Gothic" pitchFamily="49" charset="-128"/>
                <a:cs typeface="Arial" pitchFamily="34" charset="0"/>
              </a:rPr>
              <a:t>Oracle DB 12c  (12.1.0.1)</a:t>
            </a:r>
            <a:endParaRPr lang="en-US" altLang="ja-JP" sz="675" i="1">
              <a:solidFill>
                <a:srgbClr val="FFFFFF"/>
              </a:solidFill>
              <a:effectLst>
                <a:outerShdw blurRad="38100" dist="38100" dir="2700000" algn="tl">
                  <a:srgbClr val="000000"/>
                </a:outerShdw>
              </a:effectLst>
              <a:latin typeface="Arial Narrow" pitchFamily="34" charset="0"/>
              <a:ea typeface="MS Gothic" pitchFamily="49" charset="-128"/>
              <a:cs typeface="Arial" pitchFamily="34" charset="0"/>
            </a:endParaRPr>
          </a:p>
          <a:p>
            <a:pPr algn="ctr" eaLnBrk="1" hangingPunct="1">
              <a:defRPr/>
            </a:pPr>
            <a:r>
              <a:rPr lang="en-US" altLang="ja-JP" sz="675" i="1">
                <a:solidFill>
                  <a:srgbClr val="FFFFFF"/>
                </a:solidFill>
                <a:effectLst>
                  <a:outerShdw blurRad="38100" dist="38100" dir="2700000" algn="tl">
                    <a:srgbClr val="000000"/>
                  </a:outerShdw>
                </a:effectLst>
                <a:latin typeface="Arial Narrow" pitchFamily="34" charset="0"/>
                <a:ea typeface="MS Gothic" pitchFamily="49" charset="-128"/>
                <a:cs typeface="Arial" pitchFamily="34" charset="0"/>
              </a:rPr>
              <a:t>Oracle DB 11gR2 (11.2.0.3 </a:t>
            </a:r>
            <a:r>
              <a:rPr lang="en-US" altLang="ja-JP" sz="675" i="1" baseline="30000">
                <a:solidFill>
                  <a:srgbClr val="FFFFFF"/>
                </a:solidFill>
                <a:effectLst>
                  <a:outerShdw blurRad="38100" dist="38100" dir="2700000" algn="tl">
                    <a:srgbClr val="000000"/>
                  </a:outerShdw>
                </a:effectLst>
                <a:latin typeface="Arial Narrow" pitchFamily="34" charset="0"/>
                <a:ea typeface="MS Gothic" pitchFamily="49" charset="-128"/>
                <a:cs typeface="Arial" pitchFamily="34" charset="0"/>
              </a:rPr>
              <a:t>(</a:t>
            </a:r>
            <a:r>
              <a:rPr lang="en-US" sz="675" baseline="30000">
                <a:solidFill>
                  <a:srgbClr val="FFFFFF"/>
                </a:solidFill>
                <a:effectLst>
                  <a:outerShdw blurRad="38100" dist="38100" dir="2700000" algn="tl">
                    <a:srgbClr val="000000"/>
                  </a:outerShdw>
                </a:effectLst>
                <a:latin typeface="Arial Narrow" pitchFamily="34" charset="0"/>
                <a:ea typeface="MS Gothic" pitchFamily="49" charset="-128"/>
                <a:cs typeface="Arial" pitchFamily="34" charset="0"/>
              </a:rPr>
              <a:t>1)</a:t>
            </a:r>
            <a:r>
              <a:rPr lang="en-US" altLang="ja-JP" sz="675" i="1">
                <a:solidFill>
                  <a:srgbClr val="FFFFFF"/>
                </a:solidFill>
                <a:effectLst>
                  <a:outerShdw blurRad="38100" dist="38100" dir="2700000" algn="tl">
                    <a:srgbClr val="000000"/>
                  </a:outerShdw>
                </a:effectLst>
                <a:latin typeface="Arial Narrow" pitchFamily="34" charset="0"/>
                <a:ea typeface="MS Gothic" pitchFamily="49" charset="-128"/>
                <a:cs typeface="Arial" pitchFamily="34" charset="0"/>
              </a:rPr>
              <a:t>,11.2.0.4)</a:t>
            </a:r>
          </a:p>
        </p:txBody>
      </p:sp>
      <p:sp>
        <p:nvSpPr>
          <p:cNvPr id="42011" name="Text Box 9"/>
          <p:cNvSpPr txBox="1">
            <a:spLocks noChangeArrowheads="1"/>
          </p:cNvSpPr>
          <p:nvPr/>
        </p:nvSpPr>
        <p:spPr bwMode="auto">
          <a:xfrm>
            <a:off x="1329929" y="4508897"/>
            <a:ext cx="103703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900" b="1">
                <a:solidFill>
                  <a:srgbClr val="000000"/>
                </a:solidFill>
              </a:rPr>
              <a:t>Golden Gate</a:t>
            </a:r>
          </a:p>
          <a:p>
            <a:pPr eaLnBrk="1" hangingPunct="1">
              <a:spcBef>
                <a:spcPct val="0"/>
              </a:spcBef>
              <a:buClrTx/>
              <a:buFontTx/>
              <a:buNone/>
            </a:pPr>
            <a:endParaRPr lang="en-US" altLang="en-US" sz="900" b="1">
              <a:solidFill>
                <a:srgbClr val="000000"/>
              </a:solidFill>
            </a:endParaRPr>
          </a:p>
        </p:txBody>
      </p:sp>
      <p:sp>
        <p:nvSpPr>
          <p:cNvPr id="97315" name="Rectangle 35"/>
          <p:cNvSpPr>
            <a:spLocks noChangeArrowheads="1"/>
          </p:cNvSpPr>
          <p:nvPr/>
        </p:nvSpPr>
        <p:spPr bwMode="auto">
          <a:xfrm>
            <a:off x="4450557" y="4058842"/>
            <a:ext cx="1384697" cy="772715"/>
          </a:xfrm>
          <a:prstGeom prst="rect">
            <a:avLst/>
          </a:prstGeom>
          <a:solidFill>
            <a:srgbClr val="0000FF"/>
          </a:solidFill>
          <a:ln>
            <a:noFill/>
          </a:ln>
          <a:effectLst>
            <a:outerShdw blurRad="63500" dist="17961" dir="2700000" algn="ctr" rotWithShape="0">
              <a:srgbClr val="00000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lstStyle>
            <a:lvl1pPr>
              <a:defRPr sz="1600">
                <a:solidFill>
                  <a:schemeClr val="tx1"/>
                </a:solidFill>
                <a:latin typeface="Arial" charset="0"/>
                <a:ea typeface="MS PGothic" charset="-128"/>
              </a:defRPr>
            </a:lvl1pPr>
            <a:lvl2pPr marL="742950" indent="-285750">
              <a:defRPr sz="1600">
                <a:solidFill>
                  <a:schemeClr val="tx1"/>
                </a:solidFill>
                <a:latin typeface="Arial" charset="0"/>
                <a:ea typeface="MS PGothic" charset="-128"/>
              </a:defRPr>
            </a:lvl2pPr>
            <a:lvl3pPr marL="1143000" indent="-228600">
              <a:defRPr sz="1600">
                <a:solidFill>
                  <a:schemeClr val="tx1"/>
                </a:solidFill>
                <a:latin typeface="Arial" charset="0"/>
                <a:ea typeface="MS PGothic" charset="-128"/>
              </a:defRPr>
            </a:lvl3pPr>
            <a:lvl4pPr marL="1600200" indent="-228600">
              <a:defRPr sz="1600">
                <a:solidFill>
                  <a:schemeClr val="tx1"/>
                </a:solidFill>
                <a:latin typeface="Arial" charset="0"/>
                <a:ea typeface="MS PGothic" charset="-128"/>
              </a:defRPr>
            </a:lvl4pPr>
            <a:lvl5pPr marL="2057400" indent="-228600">
              <a:defRPr sz="1600">
                <a:solidFill>
                  <a:schemeClr val="tx1"/>
                </a:solidFill>
                <a:latin typeface="Arial" charset="0"/>
                <a:ea typeface="MS PGothic" charset="-128"/>
              </a:defRPr>
            </a:lvl5pPr>
            <a:lvl6pPr marL="2514600" indent="-228600" eaLnBrk="0" fontAlgn="base" hangingPunct="0">
              <a:spcBef>
                <a:spcPct val="0"/>
              </a:spcBef>
              <a:spcAft>
                <a:spcPct val="0"/>
              </a:spcAft>
              <a:defRPr sz="1600">
                <a:solidFill>
                  <a:schemeClr val="tx1"/>
                </a:solidFill>
                <a:latin typeface="Arial" charset="0"/>
                <a:ea typeface="MS PGothic" charset="-128"/>
              </a:defRPr>
            </a:lvl6pPr>
            <a:lvl7pPr marL="2971800" indent="-228600" eaLnBrk="0" fontAlgn="base" hangingPunct="0">
              <a:spcBef>
                <a:spcPct val="0"/>
              </a:spcBef>
              <a:spcAft>
                <a:spcPct val="0"/>
              </a:spcAft>
              <a:defRPr sz="1600">
                <a:solidFill>
                  <a:schemeClr val="tx1"/>
                </a:solidFill>
                <a:latin typeface="Arial" charset="0"/>
                <a:ea typeface="MS PGothic" charset="-128"/>
              </a:defRPr>
            </a:lvl7pPr>
            <a:lvl8pPr marL="3429000" indent="-228600" eaLnBrk="0" fontAlgn="base" hangingPunct="0">
              <a:spcBef>
                <a:spcPct val="0"/>
              </a:spcBef>
              <a:spcAft>
                <a:spcPct val="0"/>
              </a:spcAft>
              <a:defRPr sz="1600">
                <a:solidFill>
                  <a:schemeClr val="tx1"/>
                </a:solidFill>
                <a:latin typeface="Arial" charset="0"/>
                <a:ea typeface="MS PGothic" charset="-128"/>
              </a:defRPr>
            </a:lvl8pPr>
            <a:lvl9pPr marL="3886200" indent="-228600" eaLnBrk="0" fontAlgn="base" hangingPunct="0">
              <a:spcBef>
                <a:spcPct val="0"/>
              </a:spcBef>
              <a:spcAft>
                <a:spcPct val="0"/>
              </a:spcAft>
              <a:defRPr sz="1600">
                <a:solidFill>
                  <a:schemeClr val="tx1"/>
                </a:solidFill>
                <a:latin typeface="Arial" charset="0"/>
                <a:ea typeface="MS PGothic" charset="-128"/>
              </a:defRPr>
            </a:lvl9pPr>
          </a:lstStyle>
          <a:p>
            <a:pPr algn="ctr" eaLnBrk="1" hangingPunct="1">
              <a:defRPr/>
            </a:pPr>
            <a:r>
              <a:rPr lang="en-US" altLang="ja-JP" sz="675" b="1" i="1">
                <a:solidFill>
                  <a:srgbClr val="FFFFFF"/>
                </a:solidFill>
                <a:effectLst>
                  <a:outerShdw blurRad="38100" dist="38100" dir="2700000" algn="tl">
                    <a:srgbClr val="000000"/>
                  </a:outerShdw>
                </a:effectLst>
                <a:latin typeface="Arial Narrow" charset="0"/>
              </a:rPr>
              <a:t>11g Release 2 </a:t>
            </a:r>
          </a:p>
          <a:p>
            <a:pPr algn="ctr" eaLnBrk="1" hangingPunct="1">
              <a:defRPr/>
            </a:pPr>
            <a:r>
              <a:rPr lang="en-US" altLang="ja-JP" sz="675" i="1">
                <a:solidFill>
                  <a:srgbClr val="FFFFFF"/>
                </a:solidFill>
                <a:effectLst>
                  <a:outerShdw blurRad="38100" dist="38100" dir="2700000" algn="tl">
                    <a:srgbClr val="000000"/>
                  </a:outerShdw>
                </a:effectLst>
                <a:latin typeface="Arial Narrow" charset="0"/>
              </a:rPr>
              <a:t>(11.2.1.0.5+) </a:t>
            </a:r>
            <a:endParaRPr lang="da-DK" altLang="ja-JP" sz="675" i="1">
              <a:solidFill>
                <a:srgbClr val="FFFFFF"/>
              </a:solidFill>
              <a:effectLst>
                <a:outerShdw blurRad="38100" dist="38100" dir="2700000" algn="tl">
                  <a:srgbClr val="000000"/>
                </a:outerShdw>
              </a:effectLst>
              <a:latin typeface="Arial Narrow" charset="0"/>
            </a:endParaRPr>
          </a:p>
          <a:p>
            <a:pPr algn="ctr" eaLnBrk="1" hangingPunct="1">
              <a:defRPr/>
            </a:pPr>
            <a:r>
              <a:rPr lang="da-DK" altLang="ja-JP" sz="675" i="1">
                <a:solidFill>
                  <a:srgbClr val="FFFFFF"/>
                </a:solidFill>
                <a:effectLst>
                  <a:outerShdw blurRad="38100" dist="38100" dir="2700000" algn="tl">
                    <a:srgbClr val="000000"/>
                  </a:outerShdw>
                </a:effectLst>
                <a:latin typeface="Arial Narrow" charset="0"/>
              </a:rPr>
              <a:t>DB2  v10, 9.1 for z/OS</a:t>
            </a:r>
          </a:p>
          <a:p>
            <a:pPr algn="ctr" eaLnBrk="1" hangingPunct="1">
              <a:defRPr/>
            </a:pPr>
            <a:r>
              <a:rPr lang="en-US" altLang="ja-JP" sz="600" i="1">
                <a:solidFill>
                  <a:srgbClr val="FFFFFF"/>
                </a:solidFill>
                <a:effectLst>
                  <a:outerShdw blurRad="38100" dist="38100" dir="2700000" algn="tl">
                    <a:srgbClr val="000000"/>
                  </a:outerShdw>
                </a:effectLst>
              </a:rPr>
              <a:t>(11.2.1.0.1+</a:t>
            </a:r>
            <a:r>
              <a:rPr lang="en-US" altLang="ja-JP" sz="600">
                <a:solidFill>
                  <a:srgbClr val="FFFFFF"/>
                </a:solidFill>
              </a:rPr>
              <a:t> )</a:t>
            </a:r>
          </a:p>
          <a:p>
            <a:pPr algn="ctr" eaLnBrk="1" hangingPunct="1">
              <a:defRPr/>
            </a:pPr>
            <a:r>
              <a:rPr lang="en-US" altLang="ja-JP" sz="600" i="1">
                <a:solidFill>
                  <a:srgbClr val="FFFFFF"/>
                </a:solidFill>
                <a:effectLst>
                  <a:outerShdw blurRad="38100" dist="38100" dir="2700000" algn="tl">
                    <a:srgbClr val="000000"/>
                  </a:outerShdw>
                </a:effectLst>
              </a:rPr>
              <a:t>DB2  v10, 9.1, 8.1 for z/OS </a:t>
            </a:r>
            <a:endParaRPr lang="en-US" altLang="ja-JP" sz="675" i="1">
              <a:solidFill>
                <a:srgbClr val="FFFFFF"/>
              </a:solidFill>
              <a:effectLst>
                <a:outerShdw blurRad="38100" dist="38100" dir="2700000" algn="tl">
                  <a:srgbClr val="000000"/>
                </a:outerShdw>
              </a:effectLst>
              <a:latin typeface="Arial Narrow" charset="0"/>
            </a:endParaRPr>
          </a:p>
          <a:p>
            <a:pPr algn="ctr" eaLnBrk="1" hangingPunct="1">
              <a:defRPr/>
            </a:pPr>
            <a:r>
              <a:rPr lang="en-US" altLang="ja-JP" sz="600" b="1" i="1">
                <a:solidFill>
                  <a:srgbClr val="FFFFFF"/>
                </a:solidFill>
                <a:effectLst>
                  <a:outerShdw blurRad="38100" dist="38100" dir="2700000" algn="tl">
                    <a:srgbClr val="000000"/>
                  </a:outerShdw>
                </a:effectLst>
              </a:rPr>
              <a:t>11g Release 1</a:t>
            </a:r>
          </a:p>
          <a:p>
            <a:pPr algn="ctr" eaLnBrk="1" hangingPunct="1">
              <a:defRPr/>
            </a:pPr>
            <a:r>
              <a:rPr lang="en-US" altLang="ja-JP" sz="675" i="1">
                <a:solidFill>
                  <a:srgbClr val="FFFFFF"/>
                </a:solidFill>
                <a:effectLst>
                  <a:outerShdw blurRad="38100" dist="38100" dir="2700000" algn="tl">
                    <a:srgbClr val="000000"/>
                  </a:outerShdw>
                </a:effectLst>
                <a:latin typeface="Arial Narrow" charset="0"/>
              </a:rPr>
              <a:t>(11.1.1.1.1)</a:t>
            </a:r>
          </a:p>
          <a:p>
            <a:pPr algn="ctr" eaLnBrk="1" hangingPunct="1">
              <a:defRPr/>
            </a:pPr>
            <a:r>
              <a:rPr lang="en-US" altLang="ja-JP" sz="675" i="1">
                <a:solidFill>
                  <a:srgbClr val="FFFFFF"/>
                </a:solidFill>
                <a:effectLst>
                  <a:outerShdw blurRad="38100" dist="38100" dir="2700000" algn="tl">
                    <a:srgbClr val="000000"/>
                  </a:outerShdw>
                </a:effectLst>
                <a:latin typeface="Arial Narrow" charset="0"/>
              </a:rPr>
              <a:t>DB2  v10, 9.1, 8.1 for z/OS </a:t>
            </a:r>
          </a:p>
        </p:txBody>
      </p:sp>
      <p:sp>
        <p:nvSpPr>
          <p:cNvPr id="42013" name="Rectangle 36"/>
          <p:cNvSpPr>
            <a:spLocks noChangeArrowheads="1"/>
          </p:cNvSpPr>
          <p:nvPr/>
        </p:nvSpPr>
        <p:spPr bwMode="auto">
          <a:xfrm>
            <a:off x="2933700" y="4513660"/>
            <a:ext cx="1257300" cy="228600"/>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en-US" altLang="en-US" sz="1050">
              <a:solidFill>
                <a:srgbClr val="FFFFFF"/>
              </a:solidFill>
            </a:endParaRPr>
          </a:p>
        </p:txBody>
      </p:sp>
      <p:sp>
        <p:nvSpPr>
          <p:cNvPr id="42014" name="Text Box 37"/>
          <p:cNvSpPr txBox="1">
            <a:spLocks noChangeArrowheads="1"/>
          </p:cNvSpPr>
          <p:nvPr/>
        </p:nvSpPr>
        <p:spPr bwMode="auto">
          <a:xfrm>
            <a:off x="2947988" y="4526757"/>
            <a:ext cx="1171575" cy="20774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25000"/>
              </a:spcBef>
              <a:buClr>
                <a:srgbClr val="F19027"/>
              </a:buClr>
              <a:buFont typeface="Wingdings" charset="2"/>
              <a:buNone/>
            </a:pPr>
            <a:r>
              <a:rPr lang="en-US" altLang="en-US" sz="750" b="1">
                <a:solidFill>
                  <a:srgbClr val="000000"/>
                </a:solidFill>
              </a:rPr>
              <a:t>Oracle </a:t>
            </a:r>
            <a:r>
              <a:rPr lang="en-US" altLang="en-US" sz="675" b="1">
                <a:solidFill>
                  <a:srgbClr val="000000"/>
                </a:solidFill>
              </a:rPr>
              <a:t>GoldenGate</a:t>
            </a:r>
          </a:p>
        </p:txBody>
      </p:sp>
      <p:sp>
        <p:nvSpPr>
          <p:cNvPr id="97318" name="Rectangle 38"/>
          <p:cNvSpPr>
            <a:spLocks noChangeArrowheads="1"/>
          </p:cNvSpPr>
          <p:nvPr/>
        </p:nvSpPr>
        <p:spPr bwMode="blackWhite">
          <a:xfrm>
            <a:off x="6196013" y="4452938"/>
            <a:ext cx="1583531" cy="353616"/>
          </a:xfrm>
          <a:prstGeom prst="rect">
            <a:avLst/>
          </a:prstGeom>
          <a:solidFill>
            <a:srgbClr val="009999"/>
          </a:solidFill>
          <a:ln w="12700">
            <a:solidFill>
              <a:schemeClr val="tx1"/>
            </a:solidFill>
            <a:miter lim="800000"/>
            <a:headEnd/>
            <a:tailEnd/>
          </a:ln>
          <a:effectLst/>
          <a:extLst/>
        </p:spPr>
        <p:txBody>
          <a:bodyPr wrap="none" anchor="ct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endParaRPr lang="en-US" altLang="ja-JP" sz="675" b="1" i="1" dirty="0">
              <a:solidFill>
                <a:srgbClr val="FFFFFF"/>
              </a:solidFill>
              <a:effectLst>
                <a:outerShdw blurRad="38100" dist="38100" dir="2700000" algn="tl">
                  <a:srgbClr val="000000"/>
                </a:outerShdw>
              </a:effectLst>
              <a:latin typeface="Arial Narrow" panose="020B0606020202030204" pitchFamily="34" charset="0"/>
            </a:endParaRPr>
          </a:p>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panose="020B0606020202030204" pitchFamily="34" charset="0"/>
              </a:rPr>
              <a:t>11g Release 2  </a:t>
            </a:r>
            <a:r>
              <a:rPr lang="en-US" altLang="ja-JP" sz="675" i="1" dirty="0">
                <a:solidFill>
                  <a:srgbClr val="FFFFFF"/>
                </a:solidFill>
                <a:effectLst>
                  <a:outerShdw blurRad="38100" dist="38100" dir="2700000" algn="tl">
                    <a:srgbClr val="000000"/>
                  </a:outerShdw>
                </a:effectLst>
                <a:latin typeface="Arial Narrow" panose="020B0606020202030204" pitchFamily="34" charset="0"/>
              </a:rPr>
              <a:t>(</a:t>
            </a:r>
            <a:r>
              <a:rPr lang="en-US" altLang="ja-JP" sz="600" i="1" dirty="0">
                <a:solidFill>
                  <a:prstClr val="white"/>
                </a:solidFill>
                <a:effectLst>
                  <a:outerShdw blurRad="38100" dist="38100" dir="2700000" algn="tl">
                    <a:srgbClr val="000000"/>
                  </a:outerShdw>
                </a:effectLst>
                <a:cs typeface="Arial"/>
              </a:rPr>
              <a:t>11.2.1.0.2+</a:t>
            </a:r>
            <a:r>
              <a:rPr lang="en-US" altLang="ja-JP" sz="600" dirty="0">
                <a:solidFill>
                  <a:prstClr val="white"/>
                </a:solidFill>
                <a:cs typeface="Arial"/>
              </a:rPr>
              <a:t> </a:t>
            </a:r>
            <a:r>
              <a:rPr lang="en-US" altLang="ja-JP" sz="675" i="1" dirty="0">
                <a:solidFill>
                  <a:srgbClr val="FFFFFF"/>
                </a:solidFill>
                <a:effectLst>
                  <a:outerShdw blurRad="38100" dist="38100" dir="2700000" algn="tl">
                    <a:srgbClr val="000000"/>
                  </a:outerShdw>
                </a:effectLst>
                <a:latin typeface="Arial Narrow" panose="020B0606020202030204" pitchFamily="34" charset="0"/>
              </a:rPr>
              <a:t>)</a:t>
            </a:r>
          </a:p>
          <a:p>
            <a:pPr algn="ctr" fontAlgn="auto">
              <a:spcBef>
                <a:spcPts val="0"/>
              </a:spcBef>
              <a:spcAft>
                <a:spcPts val="0"/>
              </a:spcAft>
              <a:defRPr/>
            </a:pPr>
            <a:r>
              <a:rPr lang="en-US" altLang="ja-JP" sz="675" i="1" dirty="0">
                <a:solidFill>
                  <a:srgbClr val="FFFFFF"/>
                </a:solidFill>
                <a:effectLst>
                  <a:outerShdw blurRad="38100" dist="38100" dir="2700000" algn="tl">
                    <a:srgbClr val="000000"/>
                  </a:outerShdw>
                </a:effectLst>
                <a:latin typeface="Arial Narrow" panose="020B0606020202030204" pitchFamily="34" charset="0"/>
              </a:rPr>
              <a:t>Oracle  DB 10g R2 (10.2.0.4+)</a:t>
            </a:r>
          </a:p>
          <a:p>
            <a:pPr algn="ctr" fontAlgn="auto">
              <a:spcBef>
                <a:spcPts val="0"/>
              </a:spcBef>
              <a:spcAft>
                <a:spcPts val="0"/>
              </a:spcAft>
              <a:defRPr/>
            </a:pPr>
            <a:endParaRPr lang="ja-JP" altLang="en-US" sz="675" b="1">
              <a:solidFill>
                <a:prstClr val="black"/>
              </a:solidFill>
              <a:latin typeface="Arial Narrow" panose="020B0606020202030204" pitchFamily="34" charset="0"/>
            </a:endParaRPr>
          </a:p>
        </p:txBody>
      </p:sp>
      <p:sp>
        <p:nvSpPr>
          <p:cNvPr id="42016" name="Text Box 15"/>
          <p:cNvSpPr txBox="1">
            <a:spLocks noChangeArrowheads="1"/>
          </p:cNvSpPr>
          <p:nvPr/>
        </p:nvSpPr>
        <p:spPr bwMode="auto">
          <a:xfrm>
            <a:off x="2890838" y="1831181"/>
            <a:ext cx="1257300" cy="340478"/>
          </a:xfrm>
          <a:prstGeom prst="rect">
            <a:avLst/>
          </a:prstGeom>
          <a:solidFill>
            <a:srgbClr val="FFFFFF"/>
          </a:solidFill>
          <a:ln w="9525">
            <a:solidFill>
              <a:srgbClr val="000000"/>
            </a:solidFill>
            <a:miter lim="800000"/>
            <a:headEnd/>
            <a:tailEnd/>
          </a:ln>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15000"/>
              </a:spcBef>
              <a:buClrTx/>
              <a:buFontTx/>
              <a:buNone/>
            </a:pPr>
            <a:r>
              <a:rPr lang="en-US" altLang="en-US" sz="750" b="1">
                <a:solidFill>
                  <a:srgbClr val="000000"/>
                </a:solidFill>
              </a:rPr>
              <a:t>Oracle Database </a:t>
            </a:r>
          </a:p>
          <a:p>
            <a:pPr algn="ctr" eaLnBrk="1" hangingPunct="1">
              <a:spcBef>
                <a:spcPct val="15000"/>
              </a:spcBef>
              <a:buClrTx/>
              <a:buFontTx/>
              <a:buNone/>
            </a:pPr>
            <a:r>
              <a:rPr lang="en-US" altLang="en-US" sz="750" b="1">
                <a:solidFill>
                  <a:srgbClr val="000000"/>
                </a:solidFill>
              </a:rPr>
              <a:t>12c</a:t>
            </a:r>
          </a:p>
        </p:txBody>
      </p:sp>
      <p:sp>
        <p:nvSpPr>
          <p:cNvPr id="42017" name="Text Box 22"/>
          <p:cNvSpPr txBox="1">
            <a:spLocks noChangeArrowheads="1"/>
          </p:cNvSpPr>
          <p:nvPr/>
        </p:nvSpPr>
        <p:spPr bwMode="auto">
          <a:xfrm>
            <a:off x="4554141" y="1875235"/>
            <a:ext cx="10751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50000"/>
              </a:spcBef>
              <a:buClrTx/>
              <a:buFontTx/>
              <a:buNone/>
            </a:pPr>
            <a:r>
              <a:rPr lang="en-US" altLang="en-US" sz="900">
                <a:solidFill>
                  <a:srgbClr val="000000"/>
                </a:solidFill>
              </a:rPr>
              <a:t>No </a:t>
            </a:r>
          </a:p>
        </p:txBody>
      </p:sp>
      <p:sp>
        <p:nvSpPr>
          <p:cNvPr id="5" name="Rectangle 24"/>
          <p:cNvSpPr>
            <a:spLocks noChangeArrowheads="1"/>
          </p:cNvSpPr>
          <p:nvPr/>
        </p:nvSpPr>
        <p:spPr bwMode="blackWhite">
          <a:xfrm>
            <a:off x="6205538" y="1813322"/>
            <a:ext cx="1600200" cy="346472"/>
          </a:xfrm>
          <a:prstGeom prst="rect">
            <a:avLst/>
          </a:prstGeom>
          <a:solidFill>
            <a:srgbClr val="009999"/>
          </a:solidFill>
          <a:ln w="12700">
            <a:solidFill>
              <a:srgbClr val="000000"/>
            </a:solidFill>
            <a:miter lim="800000"/>
            <a:headEnd/>
            <a:tailEnd/>
          </a:ln>
        </p:spPr>
        <p:txBody>
          <a:bodyPr wrap="none" anchor="ct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altLang="ja-JP" sz="675" b="1" i="1"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rPr>
              <a:t>Oracle DB  12c Release 1 </a:t>
            </a:r>
          </a:p>
          <a:p>
            <a:pPr algn="ctr" fontAlgn="auto">
              <a:spcBef>
                <a:spcPts val="0"/>
              </a:spcBef>
              <a:spcAft>
                <a:spcPts val="0"/>
              </a:spcAft>
              <a:defRPr/>
            </a:pPr>
            <a:r>
              <a:rPr lang="en-US" altLang="ja-JP" sz="675" i="1"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rPr>
              <a:t>(12..1.0.1</a:t>
            </a:r>
            <a:r>
              <a:rPr lang="en-US" altLang="ja-JP" sz="675" i="1" dirty="0">
                <a:solidFill>
                  <a:prstClr val="white"/>
                </a:solidFill>
                <a:effectLst>
                  <a:outerShdw blurRad="38100" dist="38100" dir="2700000" algn="tl">
                    <a:srgbClr val="000000"/>
                  </a:outerShdw>
                </a:effectLst>
                <a:latin typeface="Arial Narrow" panose="020B0606020202030204" pitchFamily="34" charset="0"/>
                <a:ea typeface="MS Gothic" panose="020B0609070205080204" pitchFamily="49" charset="-128"/>
              </a:rPr>
              <a:t>,</a:t>
            </a:r>
            <a:r>
              <a:rPr lang="en-US" altLang="ja-JP" sz="675" i="1" dirty="0">
                <a:solidFill>
                  <a:srgbClr val="FFFFFF"/>
                </a:solidFill>
                <a:effectLst>
                  <a:outerShdw blurRad="38100" dist="38100" dir="2700000" algn="tl">
                    <a:srgbClr val="000000"/>
                  </a:outerShdw>
                </a:effectLst>
                <a:latin typeface="Arial Narrow" panose="020B0606020202030204" pitchFamily="34" charset="0"/>
                <a:ea typeface="MS Gothic" panose="020B0609070205080204" pitchFamily="49" charset="-128"/>
              </a:rPr>
              <a:t> 12.1.0.2</a:t>
            </a:r>
            <a:r>
              <a:rPr lang="en-US" altLang="ja-JP" sz="675" dirty="0">
                <a:solidFill>
                  <a:srgbClr val="FFFFFF"/>
                </a:solidFill>
                <a:effectLst>
                  <a:outerShdw blurRad="38100" dist="38100" dir="2700000" algn="tl">
                    <a:srgbClr val="000000"/>
                  </a:outerShdw>
                </a:effectLst>
                <a:latin typeface="Arial Narrow" charset="0"/>
                <a:ea typeface="MS Gothic" charset="0"/>
                <a:cs typeface="Arial"/>
              </a:rPr>
              <a:t> )</a:t>
            </a:r>
            <a:endParaRPr lang="en-US" altLang="ja-JP" sz="675" dirty="0">
              <a:solidFill>
                <a:prstClr val="black"/>
              </a:solidFill>
              <a:latin typeface="Arial Narrow" panose="020B0606020202030204" pitchFamily="34" charset="0"/>
              <a:ea typeface="MS Gothic" panose="020B0609070205080204" pitchFamily="49" charset="-128"/>
            </a:endParaRPr>
          </a:p>
        </p:txBody>
      </p:sp>
      <p:sp>
        <p:nvSpPr>
          <p:cNvPr id="42019" name="AutoShape 31"/>
          <p:cNvSpPr>
            <a:spLocks noChangeArrowheads="1"/>
          </p:cNvSpPr>
          <p:nvPr/>
        </p:nvSpPr>
        <p:spPr bwMode="auto">
          <a:xfrm>
            <a:off x="5724525" y="1907381"/>
            <a:ext cx="439341" cy="219075"/>
          </a:xfrm>
          <a:prstGeom prst="irregularSeal1">
            <a:avLst/>
          </a:prstGeom>
          <a:solidFill>
            <a:srgbClr val="FFFF99"/>
          </a:solidFill>
          <a:ln w="9525">
            <a:solidFill>
              <a:schemeClr val="tx1"/>
            </a:solidFill>
            <a:miter lim="800000"/>
            <a:headEnd/>
            <a:tailEnd/>
          </a:ln>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675" b="1">
                <a:solidFill>
                  <a:srgbClr val="000000"/>
                </a:solidFill>
              </a:rPr>
              <a:t>New</a:t>
            </a:r>
          </a:p>
        </p:txBody>
      </p:sp>
      <p:pic>
        <p:nvPicPr>
          <p:cNvPr id="42020" name="Straight Connector 9"/>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5894" y="844153"/>
            <a:ext cx="2336006" cy="5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Title 40"/>
          <p:cNvSpPr>
            <a:spLocks noGrp="1"/>
          </p:cNvSpPr>
          <p:nvPr>
            <p:ph type="title"/>
          </p:nvPr>
        </p:nvSpPr>
        <p:spPr>
          <a:xfrm>
            <a:off x="287204" y="254645"/>
            <a:ext cx="8326705" cy="342900"/>
          </a:xfrm>
        </p:spPr>
        <p:txBody>
          <a:bodyPr/>
          <a:lstStyle/>
          <a:p>
            <a:pPr>
              <a:defRPr/>
            </a:pPr>
            <a:r>
              <a:rPr lang="en-US" dirty="0"/>
              <a:t>Oracle Technology Solutions for IBM z Systems</a:t>
            </a:r>
          </a:p>
        </p:txBody>
      </p:sp>
    </p:spTree>
    <p:extLst>
      <p:ext uri="{BB962C8B-B14F-4D97-AF65-F5344CB8AC3E}">
        <p14:creationId xmlns:p14="http://schemas.microsoft.com/office/powerpoint/2010/main" val="2129651119"/>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p:txBody>
          <a:bodyPr/>
          <a:lstStyle/>
          <a:p>
            <a:pPr>
              <a:defRPr/>
            </a:pPr>
            <a:r>
              <a:rPr lang="en-US"/>
              <a:t>Oracle Pricing With Linux on z Systems and z13</a:t>
            </a:r>
          </a:p>
        </p:txBody>
      </p:sp>
      <p:sp>
        <p:nvSpPr>
          <p:cNvPr id="96259" name="Rectangle 3"/>
          <p:cNvSpPr>
            <a:spLocks noGrp="1" noChangeArrowheads="1"/>
          </p:cNvSpPr>
          <p:nvPr>
            <p:ph type="body" idx="1"/>
          </p:nvPr>
        </p:nvSpPr>
        <p:spPr>
          <a:xfrm>
            <a:off x="1279923" y="994173"/>
            <a:ext cx="6549628" cy="3463528"/>
          </a:xfrm>
        </p:spPr>
        <p:txBody>
          <a:bodyPr/>
          <a:lstStyle/>
          <a:p>
            <a:pPr>
              <a:buClrTx/>
              <a:buFont typeface="Wingdings" panose="05000000000000000000" pitchFamily="2" charset="2"/>
              <a:buNone/>
              <a:defRPr/>
            </a:pPr>
            <a:endParaRPr lang="en-US" dirty="0"/>
          </a:p>
          <a:p>
            <a:pPr>
              <a:buFont typeface="Wingdings" panose="05000000000000000000" pitchFamily="2" charset="2"/>
              <a:buNone/>
              <a:defRPr/>
            </a:pPr>
            <a:endParaRPr lang="en-US" dirty="0"/>
          </a:p>
        </p:txBody>
      </p:sp>
      <p:sp>
        <p:nvSpPr>
          <p:cNvPr id="44035" name="Rectangle 1"/>
          <p:cNvSpPr>
            <a:spLocks noChangeArrowheads="1"/>
          </p:cNvSpPr>
          <p:nvPr/>
        </p:nvSpPr>
        <p:spPr bwMode="auto">
          <a:xfrm>
            <a:off x="1279923" y="445294"/>
            <a:ext cx="637817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 typeface="Wingdings" charset="2"/>
              <a:buNone/>
            </a:pPr>
            <a:endParaRPr lang="en-US" altLang="en-US" sz="1200"/>
          </a:p>
          <a:p>
            <a:pPr eaLnBrk="1" hangingPunct="1">
              <a:spcBef>
                <a:spcPct val="0"/>
              </a:spcBef>
              <a:buClrTx/>
              <a:buFont typeface="Wingdings" charset="2"/>
              <a:buNone/>
            </a:pPr>
            <a:endParaRPr lang="en-US" altLang="en-US" sz="1200"/>
          </a:p>
          <a:p>
            <a:pPr eaLnBrk="1" hangingPunct="1">
              <a:spcBef>
                <a:spcPct val="0"/>
              </a:spcBef>
              <a:buClrTx/>
              <a:buFont typeface="Wingdings" charset="2"/>
              <a:buNone/>
            </a:pPr>
            <a:endParaRPr lang="en-US" altLang="en-US" sz="1200"/>
          </a:p>
        </p:txBody>
      </p:sp>
      <p:sp>
        <p:nvSpPr>
          <p:cNvPr id="44036" name="Rectangle 3"/>
          <p:cNvSpPr>
            <a:spLocks noChangeArrowheads="1"/>
          </p:cNvSpPr>
          <p:nvPr/>
        </p:nvSpPr>
        <p:spPr bwMode="auto">
          <a:xfrm>
            <a:off x="1159669" y="857251"/>
            <a:ext cx="6719888" cy="3808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 typeface="Wingdings" charset="2"/>
              <a:buNone/>
            </a:pPr>
            <a:r>
              <a:rPr lang="en-US" altLang="en-US" sz="1200"/>
              <a:t>   For </a:t>
            </a:r>
            <a:r>
              <a:rPr lang="en-US" altLang="en-US" sz="1200" b="1"/>
              <a:t>Oracle Enterprise Edition (EE)</a:t>
            </a:r>
            <a:r>
              <a:rPr lang="en-US" altLang="en-US" sz="1200"/>
              <a:t> Database and </a:t>
            </a:r>
            <a:r>
              <a:rPr lang="en-US" altLang="en-US" sz="1200" b="1"/>
              <a:t>Core Based Pricing</a:t>
            </a:r>
            <a:r>
              <a:rPr lang="en-US" altLang="en-US" sz="1200"/>
              <a:t>:</a:t>
            </a:r>
          </a:p>
          <a:p>
            <a:pPr eaLnBrk="1" hangingPunct="1">
              <a:spcBef>
                <a:spcPct val="0"/>
              </a:spcBef>
              <a:buClrTx/>
              <a:buFont typeface="Wingdings" charset="2"/>
              <a:buNone/>
            </a:pPr>
            <a:r>
              <a:rPr lang="en-US" altLang="en-US" sz="1200"/>
              <a:t>  </a:t>
            </a:r>
          </a:p>
          <a:p>
            <a:pPr eaLnBrk="1" hangingPunct="1">
              <a:spcBef>
                <a:spcPct val="0"/>
              </a:spcBef>
              <a:buClrTx/>
              <a:buFont typeface="Wingdings" charset="2"/>
              <a:buNone/>
            </a:pPr>
            <a:r>
              <a:rPr lang="en-US" altLang="en-US" sz="1350"/>
              <a:t>      </a:t>
            </a:r>
            <a:r>
              <a:rPr lang="en-US" altLang="en-US" sz="1200"/>
              <a:t>-- Any z eligible, Oracle licenses are not processor specific, and are transferrable </a:t>
            </a:r>
          </a:p>
          <a:p>
            <a:pPr eaLnBrk="1" hangingPunct="1">
              <a:spcBef>
                <a:spcPct val="0"/>
              </a:spcBef>
              <a:buClrTx/>
              <a:buFont typeface="Wingdings" charset="2"/>
              <a:buNone/>
            </a:pPr>
            <a:endParaRPr lang="en-US" altLang="en-US" sz="1200"/>
          </a:p>
          <a:p>
            <a:pPr eaLnBrk="1" hangingPunct="1">
              <a:spcBef>
                <a:spcPct val="0"/>
              </a:spcBef>
              <a:buClrTx/>
              <a:buFont typeface="Wingdings" charset="2"/>
              <a:buNone/>
            </a:pPr>
            <a:r>
              <a:rPr lang="en-US" altLang="en-US" sz="1200"/>
              <a:t>      -- 1 IFL = 1 Core for any and all z Systems IFLs</a:t>
            </a:r>
          </a:p>
          <a:p>
            <a:pPr eaLnBrk="1" hangingPunct="1">
              <a:spcBef>
                <a:spcPct val="0"/>
              </a:spcBef>
              <a:buClrTx/>
              <a:buFont typeface="Wingdings" charset="2"/>
              <a:buNone/>
            </a:pPr>
            <a:endParaRPr lang="en-US" altLang="en-US" sz="1200"/>
          </a:p>
          <a:p>
            <a:pPr eaLnBrk="1" hangingPunct="1">
              <a:spcBef>
                <a:spcPct val="0"/>
              </a:spcBef>
              <a:buClrTx/>
              <a:buFont typeface="Wingdings" charset="2"/>
              <a:buNone/>
            </a:pPr>
            <a:r>
              <a:rPr lang="en-US" altLang="en-US" sz="1200"/>
              <a:t>      -- The Oracle Core Factor for any/all System z is 1.0</a:t>
            </a:r>
          </a:p>
          <a:p>
            <a:pPr eaLnBrk="1" hangingPunct="1">
              <a:spcBef>
                <a:spcPct val="0"/>
              </a:spcBef>
              <a:buClrTx/>
              <a:buFont typeface="Wingdings" charset="2"/>
              <a:buNone/>
            </a:pPr>
            <a:r>
              <a:rPr lang="en-US" altLang="en-US" sz="1200"/>
              <a:t>           </a:t>
            </a:r>
            <a:r>
              <a:rPr lang="en-US" altLang="en-US" sz="1200">
                <a:hlinkClick r:id="rId2"/>
              </a:rPr>
              <a:t>www.oracle.com/us/corporate/contracts/processor-core-factor-table-070634.pdf</a:t>
            </a:r>
            <a:endParaRPr lang="en-US" altLang="en-US" sz="1200"/>
          </a:p>
          <a:p>
            <a:pPr eaLnBrk="1" hangingPunct="1">
              <a:spcBef>
                <a:spcPct val="0"/>
              </a:spcBef>
              <a:buClrTx/>
              <a:buFont typeface="Wingdings" charset="2"/>
              <a:buNone/>
            </a:pPr>
            <a:r>
              <a:rPr lang="en-US" altLang="en-US" sz="1200"/>
              <a:t> </a:t>
            </a:r>
            <a:br>
              <a:rPr lang="en-US" altLang="en-US" sz="1200"/>
            </a:br>
            <a:r>
              <a:rPr lang="en-US" altLang="en-US" sz="1200"/>
              <a:t>      -- There are no special contracts or Oracle licenses for z Systems, </a:t>
            </a:r>
          </a:p>
          <a:p>
            <a:pPr eaLnBrk="1" hangingPunct="1">
              <a:spcBef>
                <a:spcPct val="0"/>
              </a:spcBef>
              <a:buClrTx/>
              <a:buFont typeface="Wingdings" charset="2"/>
              <a:buNone/>
            </a:pPr>
            <a:r>
              <a:rPr lang="en-US" altLang="en-US" sz="1200"/>
              <a:t>	same licenses, same backup, DR etc terms apply to z as all other systems</a:t>
            </a:r>
            <a:br>
              <a:rPr lang="en-US" altLang="en-US" sz="1200"/>
            </a:br>
            <a:r>
              <a:rPr lang="en-US" altLang="en-US" sz="1200"/>
              <a:t/>
            </a:r>
            <a:br>
              <a:rPr lang="en-US" altLang="en-US" sz="1200"/>
            </a:br>
            <a:r>
              <a:rPr lang="en-US" altLang="en-US" sz="1200"/>
              <a:t>      -- z LPAR's are considered 'Hard Partitions' by Oracle </a:t>
            </a:r>
          </a:p>
          <a:p>
            <a:pPr eaLnBrk="1" hangingPunct="1">
              <a:spcBef>
                <a:spcPct val="0"/>
              </a:spcBef>
              <a:buClrTx/>
              <a:buFont typeface="Wingdings" charset="2"/>
              <a:buNone/>
            </a:pPr>
            <a:r>
              <a:rPr lang="en-US" altLang="en-US" sz="1200"/>
              <a:t>             for SubCapacity Pricing, where applicable</a:t>
            </a:r>
          </a:p>
          <a:p>
            <a:pPr eaLnBrk="1" hangingPunct="1">
              <a:spcBef>
                <a:spcPct val="0"/>
              </a:spcBef>
              <a:buClrTx/>
              <a:buFont typeface="Wingdings" charset="2"/>
              <a:buNone/>
            </a:pPr>
            <a:r>
              <a:rPr lang="en-US" altLang="en-US" sz="1200"/>
              <a:t>	</a:t>
            </a:r>
          </a:p>
          <a:p>
            <a:pPr eaLnBrk="1" hangingPunct="1">
              <a:spcBef>
                <a:spcPct val="0"/>
              </a:spcBef>
              <a:buClrTx/>
              <a:buFont typeface="Wingdings" charset="2"/>
              <a:buNone/>
            </a:pPr>
            <a:r>
              <a:rPr lang="en-US" altLang="en-US" sz="1200"/>
              <a:t>      -- Oracle license requirements not affected by multiple threads/core etc (SMT, z13)</a:t>
            </a:r>
          </a:p>
          <a:p>
            <a:pPr eaLnBrk="1" hangingPunct="1">
              <a:spcBef>
                <a:spcPct val="0"/>
              </a:spcBef>
              <a:buClrTx/>
              <a:buFont typeface="Wingdings" charset="2"/>
              <a:buNone/>
            </a:pPr>
            <a:endParaRPr lang="en-US" altLang="en-US" sz="1200"/>
          </a:p>
          <a:p>
            <a:pPr eaLnBrk="1" hangingPunct="1">
              <a:spcBef>
                <a:spcPct val="0"/>
              </a:spcBef>
              <a:buClrTx/>
              <a:buFont typeface="Wingdings" charset="2"/>
              <a:buNone/>
            </a:pPr>
            <a:r>
              <a:rPr lang="en-US" altLang="en-US" sz="1200"/>
              <a:t>      -- Oracle has no special licenses or contracts and terms for Loz, is same as other platforms</a:t>
            </a:r>
          </a:p>
          <a:p>
            <a:pPr eaLnBrk="1" hangingPunct="1">
              <a:spcBef>
                <a:spcPct val="0"/>
              </a:spcBef>
              <a:buClrTx/>
              <a:buFont typeface="Wingdings" charset="2"/>
              <a:buNone/>
            </a:pPr>
            <a:endParaRPr lang="en-US" altLang="en-US" sz="1200"/>
          </a:p>
          <a:p>
            <a:pPr eaLnBrk="1" hangingPunct="1">
              <a:spcBef>
                <a:spcPct val="0"/>
              </a:spcBef>
              <a:buClrTx/>
              <a:buFont typeface="Wingdings" charset="2"/>
              <a:buNone/>
            </a:pPr>
            <a:endParaRPr lang="en-US" altLang="en-US" sz="1200"/>
          </a:p>
        </p:txBody>
      </p:sp>
    </p:spTree>
    <p:extLst>
      <p:ext uri="{BB962C8B-B14F-4D97-AF65-F5344CB8AC3E}">
        <p14:creationId xmlns:p14="http://schemas.microsoft.com/office/powerpoint/2010/main" val="1524453372"/>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057" name="Group 4"/>
          <p:cNvGrpSpPr>
            <a:grpSpLocks/>
          </p:cNvGrpSpPr>
          <p:nvPr/>
        </p:nvGrpSpPr>
        <p:grpSpPr bwMode="auto">
          <a:xfrm>
            <a:off x="6642498" y="873498"/>
            <a:ext cx="1045369" cy="3868341"/>
            <a:chOff x="4661" y="751"/>
            <a:chExt cx="924" cy="3111"/>
          </a:xfrm>
        </p:grpSpPr>
        <p:sp>
          <p:nvSpPr>
            <p:cNvPr id="45062" name="Rectangle 13"/>
            <p:cNvSpPr>
              <a:spLocks/>
            </p:cNvSpPr>
            <p:nvPr/>
          </p:nvSpPr>
          <p:spPr bwMode="auto">
            <a:xfrm rot="5400000">
              <a:off x="3567" y="1845"/>
              <a:ext cx="3111" cy="924"/>
            </a:xfrm>
            <a:prstGeom prst="rect">
              <a:avLst/>
            </a:prstGeom>
            <a:solidFill>
              <a:srgbClr val="FF9900"/>
            </a:solidFill>
            <a:ln>
              <a:noFill/>
            </a:ln>
            <a:extLst>
              <a:ext uri="{91240B29-F687-4F45-9708-019B960494DF}">
                <a14:hiddenLine xmlns:a14="http://schemas.microsoft.com/office/drawing/2010/main" w="25400">
                  <a:solidFill>
                    <a:srgbClr val="000000"/>
                  </a:solidFill>
                  <a:miter lim="800000"/>
                  <a:headEnd/>
                  <a:tailEnd/>
                </a14:hiddenLine>
              </a:ext>
            </a:extLst>
          </p:spPr>
          <p:txBody>
            <a:bodyPr lIns="0" tIns="0" rIns="0" bIns="0"/>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de-DE" altLang="en-US" sz="3150">
                <a:solidFill>
                  <a:srgbClr val="000000"/>
                </a:solidFill>
                <a:latin typeface="Gill Sans" charset="0"/>
                <a:ea typeface="ヒラギノ角ゴ ProN W3" charset="-128"/>
                <a:cs typeface="ヒラギノ角ゴ ProN W3" charset="-128"/>
                <a:sym typeface="Gill Sans" charset="0"/>
              </a:endParaRPr>
            </a:p>
          </p:txBody>
        </p:sp>
        <p:pic>
          <p:nvPicPr>
            <p:cNvPr id="45063" name="Picture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6" y="2914"/>
              <a:ext cx="814" cy="728"/>
            </a:xfrm>
            <a:prstGeom prst="rect">
              <a:avLst/>
            </a:prstGeom>
            <a:solidFill>
              <a:srgbClr val="FF9900"/>
            </a:solidFill>
            <a:ln w="3175">
              <a:solidFill>
                <a:schemeClr val="bg1"/>
              </a:solidFill>
              <a:miter lim="800000"/>
              <a:headEnd/>
              <a:tailEnd/>
            </a:ln>
          </p:spPr>
        </p:pic>
        <p:pic>
          <p:nvPicPr>
            <p:cNvPr id="45064" name="Picture 69" descr="http://www.djurdjevic.com/Images2007/IBM_green_leaf.JPG"/>
            <p:cNvPicPr>
              <a:picLocks noChangeAspect="1" noChangeArrowheads="1"/>
            </p:cNvPicPr>
            <p:nvPr/>
          </p:nvPicPr>
          <p:blipFill>
            <a:blip r:embed="rId4">
              <a:lum bright="12000" contrast="4000"/>
              <a:extLst>
                <a:ext uri="{28A0092B-C50C-407E-A947-70E740481C1C}">
                  <a14:useLocalDpi xmlns:a14="http://schemas.microsoft.com/office/drawing/2010/main" val="0"/>
                </a:ext>
              </a:extLst>
            </a:blip>
            <a:srcRect/>
            <a:stretch>
              <a:fillRect/>
            </a:stretch>
          </p:blipFill>
          <p:spPr bwMode="auto">
            <a:xfrm>
              <a:off x="4716" y="1477"/>
              <a:ext cx="814" cy="547"/>
            </a:xfrm>
            <a:prstGeom prst="rect">
              <a:avLst/>
            </a:prstGeom>
            <a:solidFill>
              <a:srgbClr val="FF9900"/>
            </a:solidFill>
            <a:ln w="3175">
              <a:solidFill>
                <a:schemeClr val="bg1"/>
              </a:solidFill>
              <a:miter lim="800000"/>
              <a:headEnd/>
              <a:tailEnd/>
            </a:ln>
          </p:spPr>
        </p:pic>
        <p:sp>
          <p:nvSpPr>
            <p:cNvPr id="25608" name="Text Box 8"/>
            <p:cNvSpPr txBox="1">
              <a:spLocks noChangeArrowheads="1"/>
            </p:cNvSpPr>
            <p:nvPr/>
          </p:nvSpPr>
          <p:spPr bwMode="auto">
            <a:xfrm>
              <a:off x="4725" y="794"/>
              <a:ext cx="796" cy="646"/>
            </a:xfrm>
            <a:prstGeom prst="rect">
              <a:avLst/>
            </a:prstGeom>
            <a:noFill/>
            <a:ln>
              <a:noFill/>
            </a:ln>
            <a:effectLst>
              <a:prstShdw prst="shdw17" dist="17961" dir="2700000">
                <a:srgbClr val="995C00">
                  <a:alpha val="74997"/>
                </a:srgbClr>
              </a:prstShdw>
            </a:effectLst>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6350">
                  <a:solidFill>
                    <a:srgbClr val="FF6600"/>
                  </a:solidFill>
                  <a:miter lim="800000"/>
                  <a:headEnd/>
                  <a:tailEnd/>
                </a14:hiddenLine>
              </a:ext>
            </a:extLst>
          </p:spPr>
          <p:txBody>
            <a:bodyPr anchor="ctr" anchorCtr="1"/>
            <a:lstStyle/>
            <a:p>
              <a:pPr algn="ctr" eaLnBrk="1" hangingPunct="1">
                <a:defRPr/>
              </a:pPr>
              <a:r>
                <a:rPr lang="de-DE" sz="4650" b="1">
                  <a:solidFill>
                    <a:srgbClr val="00B2EF"/>
                  </a:solidFill>
                  <a:effectLst>
                    <a:outerShdw blurRad="38100" dist="38100" dir="2700000" algn="tl">
                      <a:srgbClr val="C0C0C0"/>
                    </a:outerShdw>
                  </a:effectLst>
                  <a:ea typeface="MS PGothic" panose="020B0600070205080204" pitchFamily="34" charset="-128"/>
                  <a:cs typeface="Arial" charset="0"/>
                </a:rPr>
                <a:t>$$</a:t>
              </a:r>
            </a:p>
          </p:txBody>
        </p:sp>
        <p:pic>
          <p:nvPicPr>
            <p:cNvPr id="45066" name="Picture 170" descr="http://www.ibmsystemsmag.com/getattachment/f2ffe919-9f08-46bd-89a5-c76cbd1c9a00/"/>
            <p:cNvPicPr>
              <a:picLocks noChangeAspect="1" noChangeArrowheads="1"/>
            </p:cNvPicPr>
            <p:nvPr/>
          </p:nvPicPr>
          <p:blipFill>
            <a:blip r:embed="rId5">
              <a:lum bright="4000" contrast="4000"/>
              <a:extLst>
                <a:ext uri="{28A0092B-C50C-407E-A947-70E740481C1C}">
                  <a14:useLocalDpi xmlns:a14="http://schemas.microsoft.com/office/drawing/2010/main" val="0"/>
                </a:ext>
              </a:extLst>
            </a:blip>
            <a:srcRect/>
            <a:stretch>
              <a:fillRect/>
            </a:stretch>
          </p:blipFill>
          <p:spPr bwMode="auto">
            <a:xfrm>
              <a:off x="4716" y="3432"/>
              <a:ext cx="814" cy="384"/>
            </a:xfrm>
            <a:prstGeom prst="rect">
              <a:avLst/>
            </a:prstGeom>
            <a:solidFill>
              <a:srgbClr val="FF9900"/>
            </a:solidFill>
            <a:ln w="3175">
              <a:solidFill>
                <a:schemeClr val="bg1"/>
              </a:solidFill>
              <a:miter lim="800000"/>
              <a:headEnd/>
              <a:tailEnd/>
            </a:ln>
          </p:spPr>
        </p:pic>
        <p:grpSp>
          <p:nvGrpSpPr>
            <p:cNvPr id="45067" name="Group 92"/>
            <p:cNvGrpSpPr>
              <a:grpSpLocks/>
            </p:cNvGrpSpPr>
            <p:nvPr/>
          </p:nvGrpSpPr>
          <p:grpSpPr bwMode="auto">
            <a:xfrm>
              <a:off x="4829" y="2086"/>
              <a:ext cx="589" cy="801"/>
              <a:chOff x="2582" y="2297"/>
              <a:chExt cx="589" cy="801"/>
            </a:xfrm>
          </p:grpSpPr>
          <p:pic>
            <p:nvPicPr>
              <p:cNvPr id="45071" name="Picture 91" descr="Transparent front"/>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82" y="2297"/>
                <a:ext cx="589" cy="801"/>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pic>
          <p:grpSp>
            <p:nvGrpSpPr>
              <p:cNvPr id="45072" name="Group 89"/>
              <p:cNvGrpSpPr>
                <a:grpSpLocks/>
              </p:cNvGrpSpPr>
              <p:nvPr/>
            </p:nvGrpSpPr>
            <p:grpSpPr bwMode="auto">
              <a:xfrm>
                <a:off x="2740" y="2757"/>
                <a:ext cx="272" cy="229"/>
                <a:chOff x="2682" y="2784"/>
                <a:chExt cx="272" cy="229"/>
              </a:xfrm>
            </p:grpSpPr>
            <p:sp>
              <p:nvSpPr>
                <p:cNvPr id="45095" name="Rectangle 7"/>
                <p:cNvSpPr>
                  <a:spLocks noChangeAspect="1" noChangeArrowheads="1"/>
                </p:cNvSpPr>
                <p:nvPr/>
              </p:nvSpPr>
              <p:spPr bwMode="auto">
                <a:xfrm>
                  <a:off x="2682" y="2784"/>
                  <a:ext cx="31" cy="229"/>
                </a:xfrm>
                <a:prstGeom prst="rect">
                  <a:avLst/>
                </a:prstGeom>
                <a:noFill/>
                <a:ln w="19050">
                  <a:solidFill>
                    <a:schemeClr val="bg1"/>
                  </a:solidFill>
                  <a:miter lim="800000"/>
                  <a:headEnd/>
                  <a:tailEnd/>
                </a:ln>
                <a:extLst>
                  <a:ext uri="{909E8E84-426E-40DD-AFC4-6F175D3DCCD1}">
                    <a14:hiddenFill xmlns:a14="http://schemas.microsoft.com/office/drawing/2010/main">
                      <a:solidFill>
                        <a:srgbClr val="FF9900"/>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1050">
                      <a:solidFill>
                        <a:srgbClr val="FFFFFF"/>
                      </a:solidFill>
                      <a:latin typeface="Arial Narrow" charset="0"/>
                    </a:rPr>
                    <a:t/>
                  </a:r>
                  <a:br>
                    <a:rPr lang="en-US" altLang="en-US" sz="1050">
                      <a:solidFill>
                        <a:srgbClr val="FFFFFF"/>
                      </a:solidFill>
                      <a:latin typeface="Arial Narrow" charset="0"/>
                    </a:rPr>
                  </a:br>
                  <a:endParaRPr lang="en-US" altLang="en-US" sz="975">
                    <a:solidFill>
                      <a:srgbClr val="FFFFFF"/>
                    </a:solidFill>
                    <a:latin typeface="Arial Narrow" charset="0"/>
                  </a:endParaRPr>
                </a:p>
              </p:txBody>
            </p:sp>
            <p:sp>
              <p:nvSpPr>
                <p:cNvPr id="45096" name="Rectangle 7"/>
                <p:cNvSpPr>
                  <a:spLocks noChangeAspect="1" noChangeArrowheads="1"/>
                </p:cNvSpPr>
                <p:nvPr/>
              </p:nvSpPr>
              <p:spPr bwMode="auto">
                <a:xfrm>
                  <a:off x="2730" y="2784"/>
                  <a:ext cx="33" cy="229"/>
                </a:xfrm>
                <a:prstGeom prst="rect">
                  <a:avLst/>
                </a:prstGeom>
                <a:noFill/>
                <a:ln w="19050">
                  <a:solidFill>
                    <a:schemeClr val="bg1"/>
                  </a:solidFill>
                  <a:miter lim="800000"/>
                  <a:headEnd/>
                  <a:tailEnd/>
                </a:ln>
                <a:extLst>
                  <a:ext uri="{909E8E84-426E-40DD-AFC4-6F175D3DCCD1}">
                    <a14:hiddenFill xmlns:a14="http://schemas.microsoft.com/office/drawing/2010/main">
                      <a:solidFill>
                        <a:srgbClr val="FF9900"/>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1050">
                      <a:solidFill>
                        <a:srgbClr val="FFFFFF"/>
                      </a:solidFill>
                      <a:latin typeface="Arial Narrow" charset="0"/>
                    </a:rPr>
                    <a:t/>
                  </a:r>
                  <a:br>
                    <a:rPr lang="en-US" altLang="en-US" sz="1050">
                      <a:solidFill>
                        <a:srgbClr val="FFFFFF"/>
                      </a:solidFill>
                      <a:latin typeface="Arial Narrow" charset="0"/>
                    </a:rPr>
                  </a:br>
                  <a:endParaRPr lang="en-US" altLang="en-US" sz="975">
                    <a:solidFill>
                      <a:srgbClr val="FFFFFF"/>
                    </a:solidFill>
                    <a:latin typeface="Arial Narrow" charset="0"/>
                  </a:endParaRPr>
                </a:p>
              </p:txBody>
            </p:sp>
            <p:sp>
              <p:nvSpPr>
                <p:cNvPr id="45097" name="Rectangle 7"/>
                <p:cNvSpPr>
                  <a:spLocks noChangeAspect="1" noChangeArrowheads="1"/>
                </p:cNvSpPr>
                <p:nvPr/>
              </p:nvSpPr>
              <p:spPr bwMode="auto">
                <a:xfrm>
                  <a:off x="2781" y="2784"/>
                  <a:ext cx="28" cy="229"/>
                </a:xfrm>
                <a:prstGeom prst="rect">
                  <a:avLst/>
                </a:prstGeom>
                <a:noFill/>
                <a:ln w="19050">
                  <a:solidFill>
                    <a:schemeClr val="bg1"/>
                  </a:solidFill>
                  <a:miter lim="800000"/>
                  <a:headEnd/>
                  <a:tailEnd/>
                </a:ln>
                <a:extLst>
                  <a:ext uri="{909E8E84-426E-40DD-AFC4-6F175D3DCCD1}">
                    <a14:hiddenFill xmlns:a14="http://schemas.microsoft.com/office/drawing/2010/main">
                      <a:solidFill>
                        <a:srgbClr val="FF9900"/>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1050">
                      <a:solidFill>
                        <a:srgbClr val="FFFFFF"/>
                      </a:solidFill>
                      <a:latin typeface="Arial Narrow" charset="0"/>
                    </a:rPr>
                    <a:t/>
                  </a:r>
                  <a:br>
                    <a:rPr lang="en-US" altLang="en-US" sz="1050">
                      <a:solidFill>
                        <a:srgbClr val="FFFFFF"/>
                      </a:solidFill>
                      <a:latin typeface="Arial Narrow" charset="0"/>
                    </a:rPr>
                  </a:br>
                  <a:endParaRPr lang="en-US" altLang="en-US" sz="975">
                    <a:solidFill>
                      <a:srgbClr val="FFFFFF"/>
                    </a:solidFill>
                    <a:latin typeface="Arial Narrow" charset="0"/>
                  </a:endParaRPr>
                </a:p>
              </p:txBody>
            </p:sp>
            <p:sp>
              <p:nvSpPr>
                <p:cNvPr id="45098" name="Rectangle 7"/>
                <p:cNvSpPr>
                  <a:spLocks noChangeAspect="1" noChangeArrowheads="1"/>
                </p:cNvSpPr>
                <p:nvPr/>
              </p:nvSpPr>
              <p:spPr bwMode="auto">
                <a:xfrm>
                  <a:off x="2826" y="2784"/>
                  <a:ext cx="31" cy="229"/>
                </a:xfrm>
                <a:prstGeom prst="rect">
                  <a:avLst/>
                </a:prstGeom>
                <a:noFill/>
                <a:ln w="19050">
                  <a:solidFill>
                    <a:schemeClr val="bg1"/>
                  </a:solidFill>
                  <a:miter lim="800000"/>
                  <a:headEnd/>
                  <a:tailEnd/>
                </a:ln>
                <a:extLst>
                  <a:ext uri="{909E8E84-426E-40DD-AFC4-6F175D3DCCD1}">
                    <a14:hiddenFill xmlns:a14="http://schemas.microsoft.com/office/drawing/2010/main">
                      <a:solidFill>
                        <a:srgbClr val="FF9900"/>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1050">
                      <a:solidFill>
                        <a:srgbClr val="FFFFFF"/>
                      </a:solidFill>
                      <a:latin typeface="Arial Narrow" charset="0"/>
                    </a:rPr>
                    <a:t/>
                  </a:r>
                  <a:br>
                    <a:rPr lang="en-US" altLang="en-US" sz="1050">
                      <a:solidFill>
                        <a:srgbClr val="FFFFFF"/>
                      </a:solidFill>
                      <a:latin typeface="Arial Narrow" charset="0"/>
                    </a:rPr>
                  </a:br>
                  <a:endParaRPr lang="en-US" altLang="en-US" sz="975">
                    <a:solidFill>
                      <a:srgbClr val="FFFFFF"/>
                    </a:solidFill>
                    <a:latin typeface="Arial Narrow" charset="0"/>
                  </a:endParaRPr>
                </a:p>
              </p:txBody>
            </p:sp>
            <p:sp>
              <p:nvSpPr>
                <p:cNvPr id="45099" name="Rectangle 7"/>
                <p:cNvSpPr>
                  <a:spLocks noChangeAspect="1" noChangeArrowheads="1"/>
                </p:cNvSpPr>
                <p:nvPr/>
              </p:nvSpPr>
              <p:spPr bwMode="auto">
                <a:xfrm>
                  <a:off x="2875" y="2784"/>
                  <a:ext cx="33" cy="229"/>
                </a:xfrm>
                <a:prstGeom prst="rect">
                  <a:avLst/>
                </a:prstGeom>
                <a:noFill/>
                <a:ln w="19050">
                  <a:solidFill>
                    <a:schemeClr val="bg1"/>
                  </a:solidFill>
                  <a:miter lim="800000"/>
                  <a:headEnd/>
                  <a:tailEnd/>
                </a:ln>
                <a:extLst>
                  <a:ext uri="{909E8E84-426E-40DD-AFC4-6F175D3DCCD1}">
                    <a14:hiddenFill xmlns:a14="http://schemas.microsoft.com/office/drawing/2010/main">
                      <a:solidFill>
                        <a:srgbClr val="FF9900"/>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1050">
                      <a:solidFill>
                        <a:srgbClr val="FFFFFF"/>
                      </a:solidFill>
                      <a:latin typeface="Arial Narrow" charset="0"/>
                    </a:rPr>
                    <a:t/>
                  </a:r>
                  <a:br>
                    <a:rPr lang="en-US" altLang="en-US" sz="1050">
                      <a:solidFill>
                        <a:srgbClr val="FFFFFF"/>
                      </a:solidFill>
                      <a:latin typeface="Arial Narrow" charset="0"/>
                    </a:rPr>
                  </a:br>
                  <a:endParaRPr lang="en-US" altLang="en-US" sz="975">
                    <a:solidFill>
                      <a:srgbClr val="FFFFFF"/>
                    </a:solidFill>
                    <a:latin typeface="Arial Narrow" charset="0"/>
                  </a:endParaRPr>
                </a:p>
              </p:txBody>
            </p:sp>
            <p:sp>
              <p:nvSpPr>
                <p:cNvPr id="45100" name="Rectangle 7"/>
                <p:cNvSpPr>
                  <a:spLocks noChangeAspect="1" noChangeArrowheads="1"/>
                </p:cNvSpPr>
                <p:nvPr/>
              </p:nvSpPr>
              <p:spPr bwMode="auto">
                <a:xfrm>
                  <a:off x="2925" y="2784"/>
                  <a:ext cx="29" cy="229"/>
                </a:xfrm>
                <a:prstGeom prst="rect">
                  <a:avLst/>
                </a:prstGeom>
                <a:noFill/>
                <a:ln w="19050">
                  <a:solidFill>
                    <a:schemeClr val="bg1"/>
                  </a:solidFill>
                  <a:miter lim="800000"/>
                  <a:headEnd/>
                  <a:tailEnd/>
                </a:ln>
                <a:extLst>
                  <a:ext uri="{909E8E84-426E-40DD-AFC4-6F175D3DCCD1}">
                    <a14:hiddenFill xmlns:a14="http://schemas.microsoft.com/office/drawing/2010/main">
                      <a:solidFill>
                        <a:srgbClr val="FF9900"/>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1050">
                      <a:solidFill>
                        <a:srgbClr val="FFFFFF"/>
                      </a:solidFill>
                      <a:latin typeface="Arial Narrow" charset="0"/>
                    </a:rPr>
                    <a:t/>
                  </a:r>
                  <a:br>
                    <a:rPr lang="en-US" altLang="en-US" sz="1050">
                      <a:solidFill>
                        <a:srgbClr val="FFFFFF"/>
                      </a:solidFill>
                      <a:latin typeface="Arial Narrow" charset="0"/>
                    </a:rPr>
                  </a:br>
                  <a:endParaRPr lang="en-US" altLang="en-US" sz="975">
                    <a:solidFill>
                      <a:srgbClr val="FFFFFF"/>
                    </a:solidFill>
                    <a:latin typeface="Arial Narrow" charset="0"/>
                  </a:endParaRPr>
                </a:p>
              </p:txBody>
            </p:sp>
          </p:grpSp>
          <p:grpSp>
            <p:nvGrpSpPr>
              <p:cNvPr id="45073" name="Group 88"/>
              <p:cNvGrpSpPr>
                <a:grpSpLocks/>
              </p:cNvGrpSpPr>
              <p:nvPr/>
            </p:nvGrpSpPr>
            <p:grpSpPr bwMode="auto">
              <a:xfrm>
                <a:off x="2744" y="2364"/>
                <a:ext cx="264" cy="338"/>
                <a:chOff x="2682" y="2382"/>
                <a:chExt cx="264" cy="338"/>
              </a:xfrm>
            </p:grpSpPr>
            <p:sp>
              <p:nvSpPr>
                <p:cNvPr id="45074" name="Rectangle 7"/>
                <p:cNvSpPr>
                  <a:spLocks noChangeAspect="1" noChangeArrowheads="1"/>
                </p:cNvSpPr>
                <p:nvPr/>
              </p:nvSpPr>
              <p:spPr bwMode="auto">
                <a:xfrm>
                  <a:off x="2682" y="2491"/>
                  <a:ext cx="102" cy="229"/>
                </a:xfrm>
                <a:prstGeom prst="rect">
                  <a:avLst/>
                </a:prstGeom>
                <a:noFill/>
                <a:ln w="19050">
                  <a:solidFill>
                    <a:schemeClr val="bg1"/>
                  </a:solidFill>
                  <a:miter lim="800000"/>
                  <a:headEnd/>
                  <a:tailEnd/>
                </a:ln>
                <a:extLst>
                  <a:ext uri="{909E8E84-426E-40DD-AFC4-6F175D3DCCD1}">
                    <a14:hiddenFill xmlns:a14="http://schemas.microsoft.com/office/drawing/2010/main">
                      <a:solidFill>
                        <a:srgbClr val="FF9900"/>
                      </a:solidFill>
                    </a14:hiddenFill>
                  </a:ext>
                </a:extLst>
              </p:spPr>
              <p:txBody>
                <a:bodyPr wrap="none" anchor="ct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r>
                    <a:rPr lang="en-US" altLang="en-US" sz="1050">
                      <a:solidFill>
                        <a:srgbClr val="FFFFFF"/>
                      </a:solidFill>
                      <a:latin typeface="Arial Narrow" charset="0"/>
                    </a:rPr>
                    <a:t/>
                  </a:r>
                  <a:br>
                    <a:rPr lang="en-US" altLang="en-US" sz="1050">
                      <a:solidFill>
                        <a:srgbClr val="FFFFFF"/>
                      </a:solidFill>
                      <a:latin typeface="Arial Narrow" charset="0"/>
                    </a:rPr>
                  </a:br>
                  <a:endParaRPr lang="en-US" altLang="en-US" sz="975">
                    <a:solidFill>
                      <a:srgbClr val="FFFFFF"/>
                    </a:solidFill>
                    <a:latin typeface="Arial Narrow" charset="0"/>
                  </a:endParaRPr>
                </a:p>
              </p:txBody>
            </p:sp>
            <p:grpSp>
              <p:nvGrpSpPr>
                <p:cNvPr id="45075" name="Group 68"/>
                <p:cNvGrpSpPr>
                  <a:grpSpLocks noChangeAspect="1"/>
                </p:cNvGrpSpPr>
                <p:nvPr/>
              </p:nvGrpSpPr>
              <p:grpSpPr bwMode="auto">
                <a:xfrm>
                  <a:off x="2721" y="2463"/>
                  <a:ext cx="103" cy="232"/>
                  <a:chOff x="3736" y="1491"/>
                  <a:chExt cx="226" cy="510"/>
                </a:xfrm>
              </p:grpSpPr>
              <p:sp>
                <p:nvSpPr>
                  <p:cNvPr id="45091" name="Line 69"/>
                  <p:cNvSpPr>
                    <a:spLocks noChangeAspect="1" noChangeShapeType="1"/>
                  </p:cNvSpPr>
                  <p:nvPr/>
                </p:nvSpPr>
                <p:spPr bwMode="auto">
                  <a:xfrm flipV="1">
                    <a:off x="3871" y="1997"/>
                    <a:ext cx="91" cy="1"/>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92" name="Line 70"/>
                  <p:cNvSpPr>
                    <a:spLocks noChangeAspect="1" noChangeShapeType="1"/>
                  </p:cNvSpPr>
                  <p:nvPr/>
                </p:nvSpPr>
                <p:spPr bwMode="auto">
                  <a:xfrm flipH="1">
                    <a:off x="3736" y="1491"/>
                    <a:ext cx="2" cy="66"/>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93" name="Line 71"/>
                  <p:cNvSpPr>
                    <a:spLocks noChangeAspect="1" noChangeShapeType="1"/>
                  </p:cNvSpPr>
                  <p:nvPr/>
                </p:nvSpPr>
                <p:spPr bwMode="auto">
                  <a:xfrm>
                    <a:off x="3959" y="1491"/>
                    <a:ext cx="1" cy="510"/>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94" name="Line 72"/>
                  <p:cNvSpPr>
                    <a:spLocks noChangeAspect="1" noChangeShapeType="1"/>
                  </p:cNvSpPr>
                  <p:nvPr/>
                </p:nvSpPr>
                <p:spPr bwMode="auto">
                  <a:xfrm>
                    <a:off x="3736" y="1496"/>
                    <a:ext cx="223" cy="0"/>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5076" name="Group 73"/>
                <p:cNvGrpSpPr>
                  <a:grpSpLocks noChangeAspect="1"/>
                </p:cNvGrpSpPr>
                <p:nvPr/>
              </p:nvGrpSpPr>
              <p:grpSpPr bwMode="auto">
                <a:xfrm>
                  <a:off x="2761" y="2435"/>
                  <a:ext cx="103" cy="232"/>
                  <a:chOff x="3736" y="1491"/>
                  <a:chExt cx="226" cy="510"/>
                </a:xfrm>
              </p:grpSpPr>
              <p:sp>
                <p:nvSpPr>
                  <p:cNvPr id="45087" name="Line 74"/>
                  <p:cNvSpPr>
                    <a:spLocks noChangeAspect="1" noChangeShapeType="1"/>
                  </p:cNvSpPr>
                  <p:nvPr/>
                </p:nvSpPr>
                <p:spPr bwMode="auto">
                  <a:xfrm flipV="1">
                    <a:off x="3871" y="1997"/>
                    <a:ext cx="91" cy="1"/>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8" name="Line 75"/>
                  <p:cNvSpPr>
                    <a:spLocks noChangeAspect="1" noChangeShapeType="1"/>
                  </p:cNvSpPr>
                  <p:nvPr/>
                </p:nvSpPr>
                <p:spPr bwMode="auto">
                  <a:xfrm flipH="1">
                    <a:off x="3736" y="1491"/>
                    <a:ext cx="2" cy="66"/>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9" name="Line 76"/>
                  <p:cNvSpPr>
                    <a:spLocks noChangeAspect="1" noChangeShapeType="1"/>
                  </p:cNvSpPr>
                  <p:nvPr/>
                </p:nvSpPr>
                <p:spPr bwMode="auto">
                  <a:xfrm>
                    <a:off x="3959" y="1491"/>
                    <a:ext cx="1" cy="510"/>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90" name="Line 77"/>
                  <p:cNvSpPr>
                    <a:spLocks noChangeAspect="1" noChangeShapeType="1"/>
                  </p:cNvSpPr>
                  <p:nvPr/>
                </p:nvSpPr>
                <p:spPr bwMode="auto">
                  <a:xfrm>
                    <a:off x="3736" y="1496"/>
                    <a:ext cx="223" cy="0"/>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5077" name="Group 78"/>
                <p:cNvGrpSpPr>
                  <a:grpSpLocks noChangeAspect="1"/>
                </p:cNvGrpSpPr>
                <p:nvPr/>
              </p:nvGrpSpPr>
              <p:grpSpPr bwMode="auto">
                <a:xfrm>
                  <a:off x="2802" y="2410"/>
                  <a:ext cx="103" cy="231"/>
                  <a:chOff x="3736" y="1491"/>
                  <a:chExt cx="226" cy="510"/>
                </a:xfrm>
              </p:grpSpPr>
              <p:sp>
                <p:nvSpPr>
                  <p:cNvPr id="45083" name="Line 79"/>
                  <p:cNvSpPr>
                    <a:spLocks noChangeAspect="1" noChangeShapeType="1"/>
                  </p:cNvSpPr>
                  <p:nvPr/>
                </p:nvSpPr>
                <p:spPr bwMode="auto">
                  <a:xfrm flipV="1">
                    <a:off x="3871" y="1997"/>
                    <a:ext cx="91" cy="1"/>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4" name="Line 80"/>
                  <p:cNvSpPr>
                    <a:spLocks noChangeAspect="1" noChangeShapeType="1"/>
                  </p:cNvSpPr>
                  <p:nvPr/>
                </p:nvSpPr>
                <p:spPr bwMode="auto">
                  <a:xfrm flipH="1">
                    <a:off x="3736" y="1491"/>
                    <a:ext cx="2" cy="66"/>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5" name="Line 81"/>
                  <p:cNvSpPr>
                    <a:spLocks noChangeAspect="1" noChangeShapeType="1"/>
                  </p:cNvSpPr>
                  <p:nvPr/>
                </p:nvSpPr>
                <p:spPr bwMode="auto">
                  <a:xfrm>
                    <a:off x="3959" y="1491"/>
                    <a:ext cx="1" cy="510"/>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6" name="Line 82"/>
                  <p:cNvSpPr>
                    <a:spLocks noChangeAspect="1" noChangeShapeType="1"/>
                  </p:cNvSpPr>
                  <p:nvPr/>
                </p:nvSpPr>
                <p:spPr bwMode="auto">
                  <a:xfrm>
                    <a:off x="3736" y="1496"/>
                    <a:ext cx="223" cy="0"/>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45078" name="Group 83"/>
                <p:cNvGrpSpPr>
                  <a:grpSpLocks noChangeAspect="1"/>
                </p:cNvGrpSpPr>
                <p:nvPr/>
              </p:nvGrpSpPr>
              <p:grpSpPr bwMode="auto">
                <a:xfrm>
                  <a:off x="2844" y="2382"/>
                  <a:ext cx="102" cy="232"/>
                  <a:chOff x="3736" y="1491"/>
                  <a:chExt cx="226" cy="510"/>
                </a:xfrm>
              </p:grpSpPr>
              <p:sp>
                <p:nvSpPr>
                  <p:cNvPr id="45079" name="Line 84"/>
                  <p:cNvSpPr>
                    <a:spLocks noChangeAspect="1" noChangeShapeType="1"/>
                  </p:cNvSpPr>
                  <p:nvPr/>
                </p:nvSpPr>
                <p:spPr bwMode="auto">
                  <a:xfrm flipV="1">
                    <a:off x="3871" y="1997"/>
                    <a:ext cx="91" cy="1"/>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0" name="Line 85"/>
                  <p:cNvSpPr>
                    <a:spLocks noChangeAspect="1" noChangeShapeType="1"/>
                  </p:cNvSpPr>
                  <p:nvPr/>
                </p:nvSpPr>
                <p:spPr bwMode="auto">
                  <a:xfrm flipH="1">
                    <a:off x="3736" y="1491"/>
                    <a:ext cx="2" cy="66"/>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1" name="Line 86"/>
                  <p:cNvSpPr>
                    <a:spLocks noChangeAspect="1" noChangeShapeType="1"/>
                  </p:cNvSpPr>
                  <p:nvPr/>
                </p:nvSpPr>
                <p:spPr bwMode="auto">
                  <a:xfrm>
                    <a:off x="3959" y="1491"/>
                    <a:ext cx="1" cy="510"/>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2" name="Line 87"/>
                  <p:cNvSpPr>
                    <a:spLocks noChangeAspect="1" noChangeShapeType="1"/>
                  </p:cNvSpPr>
                  <p:nvPr/>
                </p:nvSpPr>
                <p:spPr bwMode="auto">
                  <a:xfrm>
                    <a:off x="3736" y="1496"/>
                    <a:ext cx="223" cy="0"/>
                  </a:xfrm>
                  <a:prstGeom prst="line">
                    <a:avLst/>
                  </a:prstGeom>
                  <a:noFill/>
                  <a:ln w="1905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sp>
          <p:nvSpPr>
            <p:cNvPr id="45068" name="Rectangle 41"/>
            <p:cNvSpPr>
              <a:spLocks noChangeArrowheads="1"/>
            </p:cNvSpPr>
            <p:nvPr/>
          </p:nvSpPr>
          <p:spPr bwMode="auto">
            <a:xfrm>
              <a:off x="4716" y="3375"/>
              <a:ext cx="819" cy="45"/>
            </a:xfrm>
            <a:prstGeom prst="rect">
              <a:avLst/>
            </a:prstGeom>
            <a:solidFill>
              <a:srgbClr val="FF9900"/>
            </a:solidFill>
            <a:ln w="9525">
              <a:solidFill>
                <a:schemeClr val="bg1"/>
              </a:solidFill>
              <a:miter lim="800000"/>
              <a:headEnd/>
              <a:tailEnd/>
            </a:ln>
            <a:effectLst>
              <a:prstShdw prst="shdw17" dist="17961" dir="2700000">
                <a:srgbClr val="999999">
                  <a:alpha val="74997"/>
                </a:srgbClr>
              </a:prstShdw>
            </a:effectLst>
          </p:spPr>
          <p:txBody>
            <a:bodyPr wrap="none" anchor="ctr"/>
            <a:lstStyle>
              <a:lvl1pPr>
                <a:defRPr sz="1600">
                  <a:solidFill>
                    <a:schemeClr val="tx1"/>
                  </a:solidFill>
                  <a:latin typeface="Arial" charset="0"/>
                  <a:ea typeface="MS PGothic" charset="-128"/>
                </a:defRPr>
              </a:lvl1pPr>
              <a:lvl2pPr marL="742950" indent="-285750">
                <a:defRPr sz="1600">
                  <a:solidFill>
                    <a:schemeClr val="tx1"/>
                  </a:solidFill>
                  <a:latin typeface="Arial" charset="0"/>
                  <a:ea typeface="MS PGothic" charset="-128"/>
                </a:defRPr>
              </a:lvl2pPr>
              <a:lvl3pPr marL="1143000" indent="-228600">
                <a:defRPr sz="1600">
                  <a:solidFill>
                    <a:schemeClr val="tx1"/>
                  </a:solidFill>
                  <a:latin typeface="Arial" charset="0"/>
                  <a:ea typeface="MS PGothic" charset="-128"/>
                </a:defRPr>
              </a:lvl3pPr>
              <a:lvl4pPr marL="1600200" indent="-228600">
                <a:defRPr sz="1600">
                  <a:solidFill>
                    <a:schemeClr val="tx1"/>
                  </a:solidFill>
                  <a:latin typeface="Arial" charset="0"/>
                  <a:ea typeface="MS PGothic" charset="-128"/>
                </a:defRPr>
              </a:lvl4pPr>
              <a:lvl5pPr marL="2057400" indent="-228600">
                <a:defRPr sz="1600">
                  <a:solidFill>
                    <a:schemeClr val="tx1"/>
                  </a:solidFill>
                  <a:latin typeface="Arial" charset="0"/>
                  <a:ea typeface="MS PGothic" charset="-128"/>
                </a:defRPr>
              </a:lvl5pPr>
              <a:lvl6pPr marL="2514600" indent="-228600" eaLnBrk="0" fontAlgn="base" hangingPunct="0">
                <a:spcBef>
                  <a:spcPct val="0"/>
                </a:spcBef>
                <a:spcAft>
                  <a:spcPct val="0"/>
                </a:spcAft>
                <a:defRPr sz="1600">
                  <a:solidFill>
                    <a:schemeClr val="tx1"/>
                  </a:solidFill>
                  <a:latin typeface="Arial" charset="0"/>
                  <a:ea typeface="MS PGothic" charset="-128"/>
                </a:defRPr>
              </a:lvl6pPr>
              <a:lvl7pPr marL="2971800" indent="-228600" eaLnBrk="0" fontAlgn="base" hangingPunct="0">
                <a:spcBef>
                  <a:spcPct val="0"/>
                </a:spcBef>
                <a:spcAft>
                  <a:spcPct val="0"/>
                </a:spcAft>
                <a:defRPr sz="1600">
                  <a:solidFill>
                    <a:schemeClr val="tx1"/>
                  </a:solidFill>
                  <a:latin typeface="Arial" charset="0"/>
                  <a:ea typeface="MS PGothic" charset="-128"/>
                </a:defRPr>
              </a:lvl7pPr>
              <a:lvl8pPr marL="3429000" indent="-228600" eaLnBrk="0" fontAlgn="base" hangingPunct="0">
                <a:spcBef>
                  <a:spcPct val="0"/>
                </a:spcBef>
                <a:spcAft>
                  <a:spcPct val="0"/>
                </a:spcAft>
                <a:defRPr sz="1600">
                  <a:solidFill>
                    <a:schemeClr val="tx1"/>
                  </a:solidFill>
                  <a:latin typeface="Arial" charset="0"/>
                  <a:ea typeface="MS PGothic" charset="-128"/>
                </a:defRPr>
              </a:lvl8pPr>
              <a:lvl9pPr marL="3886200" indent="-228600" eaLnBrk="0" fontAlgn="base" hangingPunct="0">
                <a:spcBef>
                  <a:spcPct val="0"/>
                </a:spcBef>
                <a:spcAft>
                  <a:spcPct val="0"/>
                </a:spcAft>
                <a:defRPr sz="1600">
                  <a:solidFill>
                    <a:schemeClr val="tx1"/>
                  </a:solidFill>
                  <a:latin typeface="Arial" charset="0"/>
                  <a:ea typeface="MS PGothic" charset="-128"/>
                </a:defRPr>
              </a:lvl9pPr>
            </a:lstStyle>
            <a:p>
              <a:pPr eaLnBrk="1" hangingPunct="1"/>
              <a:endParaRPr lang="x-none" altLang="x-none" sz="1650">
                <a:solidFill>
                  <a:srgbClr val="008ABF"/>
                </a:solidFill>
              </a:endParaRPr>
            </a:p>
          </p:txBody>
        </p:sp>
        <p:sp>
          <p:nvSpPr>
            <p:cNvPr id="45069" name="Rectangle 13"/>
            <p:cNvSpPr>
              <a:spLocks/>
            </p:cNvSpPr>
            <p:nvPr/>
          </p:nvSpPr>
          <p:spPr bwMode="auto">
            <a:xfrm>
              <a:off x="5456" y="3379"/>
              <a:ext cx="113" cy="39"/>
            </a:xfrm>
            <a:prstGeom prst="rect">
              <a:avLst/>
            </a:prstGeom>
            <a:solidFill>
              <a:srgbClr val="FF9900"/>
            </a:solidFill>
            <a:ln>
              <a:noFill/>
            </a:ln>
            <a:extLst>
              <a:ext uri="{91240B29-F687-4F45-9708-019B960494DF}">
                <a14:hiddenLine xmlns:a14="http://schemas.microsoft.com/office/drawing/2010/main" w="25400">
                  <a:solidFill>
                    <a:srgbClr val="000000"/>
                  </a:solidFill>
                  <a:miter lim="800000"/>
                  <a:headEnd/>
                  <a:tailEnd/>
                </a14:hiddenLine>
              </a:ext>
            </a:extLst>
          </p:spPr>
          <p:txBody>
            <a:bodyPr vert="eaVert" lIns="0" tIns="0" rIns="0" bIns="0"/>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de-DE" altLang="en-US" sz="3150">
                <a:solidFill>
                  <a:srgbClr val="000000"/>
                </a:solidFill>
                <a:latin typeface="Gill Sans" charset="0"/>
                <a:ea typeface="ヒラギノ角ゴ ProN W3" charset="-128"/>
                <a:cs typeface="ヒラギノ角ゴ ProN W3" charset="-128"/>
                <a:sym typeface="Gill Sans" charset="0"/>
              </a:endParaRPr>
            </a:p>
          </p:txBody>
        </p:sp>
        <p:sp>
          <p:nvSpPr>
            <p:cNvPr id="45070" name="Rectangle 13"/>
            <p:cNvSpPr>
              <a:spLocks/>
            </p:cNvSpPr>
            <p:nvPr/>
          </p:nvSpPr>
          <p:spPr bwMode="auto">
            <a:xfrm>
              <a:off x="4667" y="3379"/>
              <a:ext cx="113" cy="39"/>
            </a:xfrm>
            <a:prstGeom prst="rect">
              <a:avLst/>
            </a:prstGeom>
            <a:solidFill>
              <a:srgbClr val="FF9900"/>
            </a:solidFill>
            <a:ln>
              <a:noFill/>
            </a:ln>
            <a:extLst>
              <a:ext uri="{91240B29-F687-4F45-9708-019B960494DF}">
                <a14:hiddenLine xmlns:a14="http://schemas.microsoft.com/office/drawing/2010/main" w="25400">
                  <a:solidFill>
                    <a:srgbClr val="000000"/>
                  </a:solidFill>
                  <a:miter lim="800000"/>
                  <a:headEnd/>
                  <a:tailEnd/>
                </a14:hiddenLine>
              </a:ext>
            </a:extLst>
          </p:spPr>
          <p:txBody>
            <a:bodyPr vert="eaVert" lIns="0" tIns="0" rIns="0" bIns="0"/>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lgn="ctr" eaLnBrk="1" hangingPunct="1">
                <a:spcBef>
                  <a:spcPct val="0"/>
                </a:spcBef>
                <a:buClrTx/>
                <a:buFontTx/>
                <a:buNone/>
              </a:pPr>
              <a:endParaRPr lang="de-DE" altLang="en-US" sz="3150">
                <a:solidFill>
                  <a:srgbClr val="000000"/>
                </a:solidFill>
                <a:latin typeface="Gill Sans" charset="0"/>
                <a:ea typeface="ヒラギノ角ゴ ProN W3" charset="-128"/>
                <a:cs typeface="ヒラギノ角ゴ ProN W3" charset="-128"/>
                <a:sym typeface="Gill Sans" charset="0"/>
              </a:endParaRPr>
            </a:p>
          </p:txBody>
        </p:sp>
      </p:grpSp>
      <p:sp>
        <p:nvSpPr>
          <p:cNvPr id="45058" name="TextBox 1"/>
          <p:cNvSpPr txBox="1">
            <a:spLocks noChangeArrowheads="1"/>
          </p:cNvSpPr>
          <p:nvPr/>
        </p:nvSpPr>
        <p:spPr bwMode="auto">
          <a:xfrm>
            <a:off x="1273727" y="234026"/>
            <a:ext cx="6546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pPr>
            <a:r>
              <a:rPr lang="en-US" altLang="en-US" sz="2400">
                <a:solidFill>
                  <a:srgbClr val="003F69"/>
                </a:solidFill>
              </a:rPr>
              <a:t>Why IBM z Systems for Oracle</a:t>
            </a:r>
          </a:p>
        </p:txBody>
      </p:sp>
      <p:sp>
        <p:nvSpPr>
          <p:cNvPr id="46" name="Rectangle 2"/>
          <p:cNvSpPr txBox="1">
            <a:spLocks noChangeArrowheads="1"/>
          </p:cNvSpPr>
          <p:nvPr/>
        </p:nvSpPr>
        <p:spPr bwMode="auto">
          <a:xfrm>
            <a:off x="1687117" y="4269581"/>
            <a:ext cx="6487715" cy="15359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rtl="0" eaLnBrk="0" fontAlgn="base" hangingPunct="0">
              <a:lnSpc>
                <a:spcPct val="90000"/>
              </a:lnSpc>
              <a:spcBef>
                <a:spcPct val="0"/>
              </a:spcBef>
              <a:spcAft>
                <a:spcPct val="0"/>
              </a:spcAft>
              <a:defRPr sz="2200" b="1">
                <a:solidFill>
                  <a:schemeClr val="accent1"/>
                </a:solidFill>
                <a:latin typeface="+mj-lt"/>
                <a:ea typeface="MS PGothic" pitchFamily="34" charset="-128"/>
                <a:cs typeface="MS PGothic" charset="0"/>
              </a:defRPr>
            </a:lvl1pPr>
            <a:lvl2pPr algn="l" rtl="0" eaLnBrk="0" fontAlgn="base" hangingPunct="0">
              <a:lnSpc>
                <a:spcPct val="90000"/>
              </a:lnSpc>
              <a:spcBef>
                <a:spcPct val="0"/>
              </a:spcBef>
              <a:spcAft>
                <a:spcPct val="0"/>
              </a:spcAft>
              <a:defRPr sz="2200" b="1">
                <a:solidFill>
                  <a:schemeClr val="accent1"/>
                </a:solidFill>
                <a:latin typeface="Arial" charset="0"/>
                <a:ea typeface="MS PGothic" pitchFamily="34" charset="-128"/>
                <a:cs typeface="MS PGothic" charset="0"/>
              </a:defRPr>
            </a:lvl2pPr>
            <a:lvl3pPr algn="l" rtl="0" eaLnBrk="0" fontAlgn="base" hangingPunct="0">
              <a:lnSpc>
                <a:spcPct val="90000"/>
              </a:lnSpc>
              <a:spcBef>
                <a:spcPct val="0"/>
              </a:spcBef>
              <a:spcAft>
                <a:spcPct val="0"/>
              </a:spcAft>
              <a:defRPr sz="2200" b="1">
                <a:solidFill>
                  <a:schemeClr val="accent1"/>
                </a:solidFill>
                <a:latin typeface="Arial" charset="0"/>
                <a:ea typeface="MS PGothic" pitchFamily="34" charset="-128"/>
                <a:cs typeface="MS PGothic" charset="0"/>
              </a:defRPr>
            </a:lvl3pPr>
            <a:lvl4pPr algn="l" rtl="0" eaLnBrk="0" fontAlgn="base" hangingPunct="0">
              <a:lnSpc>
                <a:spcPct val="90000"/>
              </a:lnSpc>
              <a:spcBef>
                <a:spcPct val="0"/>
              </a:spcBef>
              <a:spcAft>
                <a:spcPct val="0"/>
              </a:spcAft>
              <a:defRPr sz="2200" b="1">
                <a:solidFill>
                  <a:schemeClr val="accent1"/>
                </a:solidFill>
                <a:latin typeface="Arial" charset="0"/>
                <a:ea typeface="MS PGothic" pitchFamily="34" charset="-128"/>
                <a:cs typeface="MS PGothic" charset="0"/>
              </a:defRPr>
            </a:lvl4pPr>
            <a:lvl5pPr algn="l" rtl="0" eaLnBrk="0" fontAlgn="base" hangingPunct="0">
              <a:lnSpc>
                <a:spcPct val="90000"/>
              </a:lnSpc>
              <a:spcBef>
                <a:spcPct val="0"/>
              </a:spcBef>
              <a:spcAft>
                <a:spcPct val="0"/>
              </a:spcAft>
              <a:defRPr sz="2200" b="1">
                <a:solidFill>
                  <a:schemeClr val="accent1"/>
                </a:solidFill>
                <a:latin typeface="Arial" charset="0"/>
                <a:ea typeface="MS PGothic" pitchFamily="34" charset="-128"/>
                <a:cs typeface="MS PGothic" charset="0"/>
              </a:defRPr>
            </a:lvl5pPr>
            <a:lvl6pPr marL="457200" algn="l" rtl="0" fontAlgn="base">
              <a:lnSpc>
                <a:spcPct val="90000"/>
              </a:lnSpc>
              <a:spcBef>
                <a:spcPct val="0"/>
              </a:spcBef>
              <a:spcAft>
                <a:spcPct val="0"/>
              </a:spcAft>
              <a:defRPr sz="2200">
                <a:solidFill>
                  <a:schemeClr val="hlink"/>
                </a:solidFill>
                <a:latin typeface="Arial" charset="0"/>
              </a:defRPr>
            </a:lvl6pPr>
            <a:lvl7pPr marL="914400" algn="l" rtl="0" fontAlgn="base">
              <a:lnSpc>
                <a:spcPct val="90000"/>
              </a:lnSpc>
              <a:spcBef>
                <a:spcPct val="0"/>
              </a:spcBef>
              <a:spcAft>
                <a:spcPct val="0"/>
              </a:spcAft>
              <a:defRPr sz="2200">
                <a:solidFill>
                  <a:schemeClr val="hlink"/>
                </a:solidFill>
                <a:latin typeface="Arial" charset="0"/>
              </a:defRPr>
            </a:lvl7pPr>
            <a:lvl8pPr marL="1371600" algn="l" rtl="0" fontAlgn="base">
              <a:lnSpc>
                <a:spcPct val="90000"/>
              </a:lnSpc>
              <a:spcBef>
                <a:spcPct val="0"/>
              </a:spcBef>
              <a:spcAft>
                <a:spcPct val="0"/>
              </a:spcAft>
              <a:defRPr sz="2200">
                <a:solidFill>
                  <a:schemeClr val="hlink"/>
                </a:solidFill>
                <a:latin typeface="Arial" charset="0"/>
              </a:defRPr>
            </a:lvl8pPr>
            <a:lvl9pPr marL="1828800" algn="l" rtl="0" fontAlgn="base">
              <a:lnSpc>
                <a:spcPct val="90000"/>
              </a:lnSpc>
              <a:spcBef>
                <a:spcPct val="0"/>
              </a:spcBef>
              <a:spcAft>
                <a:spcPct val="0"/>
              </a:spcAft>
              <a:defRPr sz="2200">
                <a:solidFill>
                  <a:schemeClr val="hlink"/>
                </a:solidFill>
                <a:latin typeface="Arial" charset="0"/>
              </a:defRPr>
            </a:lvl9pPr>
          </a:lstStyle>
          <a:p>
            <a:pPr>
              <a:defRPr/>
            </a:pPr>
            <a:endParaRPr lang="en-US" sz="1350" b="0" i="1" kern="0" dirty="0">
              <a:solidFill>
                <a:srgbClr val="003F69"/>
              </a:solidFill>
            </a:endParaRPr>
          </a:p>
        </p:txBody>
      </p:sp>
      <p:pic>
        <p:nvPicPr>
          <p:cNvPr id="45060" name="Straight Connector 9"/>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72792" y="742750"/>
            <a:ext cx="2336006" cy="51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1" name="Rectangle 27"/>
          <p:cNvSpPr>
            <a:spLocks noChangeArrowheads="1"/>
          </p:cNvSpPr>
          <p:nvPr/>
        </p:nvSpPr>
        <p:spPr bwMode="auto">
          <a:xfrm>
            <a:off x="1335881" y="873498"/>
            <a:ext cx="5306616" cy="3868341"/>
          </a:xfrm>
          <a:prstGeom prst="rect">
            <a:avLst/>
          </a:prstGeom>
          <a:noFill/>
          <a:ln w="12700">
            <a:solidFill>
              <a:schemeClr val="folHlink"/>
            </a:solidFill>
            <a:miter lim="800000"/>
            <a:headEnd/>
            <a:tailEnd/>
          </a:ln>
          <a:extLst>
            <a:ext uri="{909E8E84-426E-40DD-AFC4-6F175D3DCCD1}">
              <a14:hiddenFill xmlns:a14="http://schemas.microsoft.com/office/drawing/2010/main">
                <a:solidFill>
                  <a:srgbClr val="003E69"/>
                </a:solidFill>
              </a14:hiddenFill>
            </a:ext>
          </a:extLst>
        </p:spPr>
        <p:txBody>
          <a:bodyPr anchor="ctr"/>
          <a:lstStyle>
            <a:lvl1pPr marL="177800" indent="-177800">
              <a:spcBef>
                <a:spcPct val="20000"/>
              </a:spcBef>
              <a:buClr>
                <a:schemeClr val="accent1"/>
              </a:buClr>
              <a:buFont typeface="Wingdings" charset="2"/>
              <a:buChar char="§"/>
              <a:defRPr sz="2000">
                <a:solidFill>
                  <a:schemeClr val="tx1"/>
                </a:solidFill>
                <a:latin typeface="Arial" charset="0"/>
                <a:ea typeface="MS PGothic" charset="-128"/>
                <a:cs typeface="ＭＳ Ｐゴシック"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50000"/>
              </a:spcBef>
              <a:spcAft>
                <a:spcPct val="25000"/>
              </a:spcAft>
              <a:buClrTx/>
              <a:buFontTx/>
              <a:buChar char="•"/>
            </a:pPr>
            <a:r>
              <a:rPr lang="en-US" altLang="en-US" sz="1350">
                <a:solidFill>
                  <a:srgbClr val="000000"/>
                </a:solidFill>
              </a:rPr>
              <a:t>Simplicity of a single data server solution</a:t>
            </a:r>
          </a:p>
          <a:p>
            <a:pPr eaLnBrk="1" hangingPunct="1">
              <a:spcBef>
                <a:spcPct val="50000"/>
              </a:spcBef>
              <a:spcAft>
                <a:spcPct val="25000"/>
              </a:spcAft>
              <a:buClrTx/>
              <a:buFontTx/>
              <a:buChar char="•"/>
            </a:pPr>
            <a:r>
              <a:rPr lang="en-US" altLang="en-US" sz="1350">
                <a:solidFill>
                  <a:srgbClr val="000000"/>
                </a:solidFill>
              </a:rPr>
              <a:t>Improved IT economics for Linux</a:t>
            </a:r>
            <a:endParaRPr lang="en-US" altLang="en-US" sz="1350" baseline="30000">
              <a:solidFill>
                <a:srgbClr val="000000"/>
              </a:solidFill>
            </a:endParaRPr>
          </a:p>
          <a:p>
            <a:pPr eaLnBrk="1" hangingPunct="1">
              <a:spcBef>
                <a:spcPct val="50000"/>
              </a:spcBef>
              <a:spcAft>
                <a:spcPct val="25000"/>
              </a:spcAft>
              <a:buClrTx/>
              <a:buFontTx/>
              <a:buChar char="•"/>
            </a:pPr>
            <a:r>
              <a:rPr lang="en-US" altLang="en-US" sz="1350">
                <a:solidFill>
                  <a:srgbClr val="000000"/>
                </a:solidFill>
              </a:rPr>
              <a:t>Improved efficiency with up to 100% utilization rates</a:t>
            </a:r>
          </a:p>
          <a:p>
            <a:pPr eaLnBrk="1" hangingPunct="1">
              <a:spcBef>
                <a:spcPct val="50000"/>
              </a:spcBef>
              <a:spcAft>
                <a:spcPct val="25000"/>
              </a:spcAft>
              <a:buClrTx/>
              <a:buFontTx/>
              <a:buChar char="•"/>
            </a:pPr>
            <a:r>
              <a:rPr lang="en-US" altLang="en-US" sz="1350">
                <a:solidFill>
                  <a:srgbClr val="000000"/>
                </a:solidFill>
              </a:rPr>
              <a:t>Lower environmental impact </a:t>
            </a:r>
          </a:p>
          <a:p>
            <a:pPr eaLnBrk="1" hangingPunct="1">
              <a:spcBef>
                <a:spcPct val="50000"/>
              </a:spcBef>
              <a:spcAft>
                <a:spcPct val="25000"/>
              </a:spcAft>
              <a:buClrTx/>
              <a:buFontTx/>
              <a:buChar char="•"/>
            </a:pPr>
            <a:r>
              <a:rPr lang="en-US" altLang="en-US" sz="1350">
                <a:solidFill>
                  <a:srgbClr val="000000"/>
                </a:solidFill>
              </a:rPr>
              <a:t>Reduced administration and operational overhead</a:t>
            </a:r>
          </a:p>
          <a:p>
            <a:pPr eaLnBrk="1" hangingPunct="1">
              <a:spcBef>
                <a:spcPct val="50000"/>
              </a:spcBef>
              <a:spcAft>
                <a:spcPct val="25000"/>
              </a:spcAft>
              <a:buClrTx/>
              <a:buFontTx/>
              <a:buChar char="•"/>
            </a:pPr>
            <a:r>
              <a:rPr lang="en-US" altLang="en-US" sz="1350">
                <a:solidFill>
                  <a:srgbClr val="000000"/>
                </a:solidFill>
              </a:rPr>
              <a:t>Increased Scalability </a:t>
            </a:r>
          </a:p>
          <a:p>
            <a:pPr eaLnBrk="1" hangingPunct="1">
              <a:spcBef>
                <a:spcPct val="50000"/>
              </a:spcBef>
              <a:spcAft>
                <a:spcPct val="25000"/>
              </a:spcAft>
              <a:buClrTx/>
              <a:buFontTx/>
              <a:buChar char="•"/>
            </a:pPr>
            <a:r>
              <a:rPr lang="en-US" altLang="en-US" sz="1350">
                <a:solidFill>
                  <a:srgbClr val="000000"/>
                </a:solidFill>
              </a:rPr>
              <a:t>High Availability</a:t>
            </a:r>
          </a:p>
          <a:p>
            <a:pPr eaLnBrk="1" hangingPunct="1">
              <a:spcBef>
                <a:spcPct val="50000"/>
              </a:spcBef>
              <a:spcAft>
                <a:spcPct val="25000"/>
              </a:spcAft>
              <a:buClrTx/>
              <a:buFontTx/>
              <a:buChar char="•"/>
            </a:pPr>
            <a:r>
              <a:rPr lang="en-US" altLang="en-US" sz="1350">
                <a:solidFill>
                  <a:srgbClr val="000000"/>
                </a:solidFill>
              </a:rPr>
              <a:t>Disaster Recovery</a:t>
            </a:r>
          </a:p>
          <a:p>
            <a:pPr eaLnBrk="1" hangingPunct="1">
              <a:spcBef>
                <a:spcPct val="50000"/>
              </a:spcBef>
              <a:spcAft>
                <a:spcPct val="25000"/>
              </a:spcAft>
              <a:buClrTx/>
              <a:buFontTx/>
              <a:buChar char="•"/>
            </a:pPr>
            <a:r>
              <a:rPr lang="en-US" altLang="en-US" sz="1350">
                <a:solidFill>
                  <a:srgbClr val="000000"/>
                </a:solidFill>
              </a:rPr>
              <a:t>Highest security rating or classification for any commercial server</a:t>
            </a:r>
          </a:p>
          <a:p>
            <a:pPr eaLnBrk="1" hangingPunct="1">
              <a:spcBef>
                <a:spcPct val="50000"/>
              </a:spcBef>
              <a:spcAft>
                <a:spcPct val="25000"/>
              </a:spcAft>
              <a:buClrTx/>
              <a:buFontTx/>
              <a:buChar char="•"/>
            </a:pPr>
            <a:r>
              <a:rPr lang="en-US" altLang="en-US" sz="1350">
                <a:solidFill>
                  <a:srgbClr val="000000"/>
                </a:solidFill>
              </a:rPr>
              <a:t>Reduced TCO </a:t>
            </a:r>
          </a:p>
          <a:p>
            <a:pPr eaLnBrk="1" hangingPunct="1">
              <a:spcBef>
                <a:spcPct val="50000"/>
              </a:spcBef>
              <a:spcAft>
                <a:spcPct val="25000"/>
              </a:spcAft>
              <a:buClrTx/>
              <a:buFontTx/>
              <a:buChar char="•"/>
            </a:pPr>
            <a:endParaRPr lang="en-US" altLang="en-US" sz="1350">
              <a:solidFill>
                <a:srgbClr val="000000"/>
              </a:solidFill>
            </a:endParaRPr>
          </a:p>
        </p:txBody>
      </p:sp>
    </p:spTree>
    <p:extLst>
      <p:ext uri="{BB962C8B-B14F-4D97-AF65-F5344CB8AC3E}">
        <p14:creationId xmlns:p14="http://schemas.microsoft.com/office/powerpoint/2010/main" val="2007914494"/>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idx="4294967295"/>
          </p:nvPr>
        </p:nvSpPr>
        <p:spPr bwMode="auto">
          <a:xfrm>
            <a:off x="215154" y="0"/>
            <a:ext cx="7013733" cy="857250"/>
          </a:xfrm>
          <a:prstGeom prst="rect">
            <a:avLst/>
          </a:prstGeom>
          <a:noFill/>
          <a:ln>
            <a:miter lim="800000"/>
            <a:headEnd/>
            <a:tailEnd/>
          </a:ln>
        </p:spPr>
        <p:txBody>
          <a:bodyPr/>
          <a:lstStyle/>
          <a:p>
            <a:pPr algn="l" eaLnBrk="1" hangingPunct="1"/>
            <a:r>
              <a:rPr lang="en-US" sz="2400" dirty="0">
                <a:latin typeface="Lubalin for IBM Demi" pitchFamily="18" charset="0"/>
                <a:ea typeface="ヒラギノ角ゴ Pro W3"/>
                <a:cs typeface="Arial" pitchFamily="34" charset="0"/>
              </a:rPr>
              <a:t>Time for the next </a:t>
            </a:r>
            <a:r>
              <a:rPr lang="en-US" sz="2400" dirty="0" smtClean="0">
                <a:latin typeface="Lubalin for IBM Demi" pitchFamily="18" charset="0"/>
                <a:ea typeface="ヒラギノ角ゴ Pro W3"/>
                <a:cs typeface="Arial" pitchFamily="34" charset="0"/>
              </a:rPr>
              <a:t>OPEN </a:t>
            </a:r>
            <a:r>
              <a:rPr lang="en-US" sz="2400" dirty="0">
                <a:latin typeface="Lubalin for IBM Demi" pitchFamily="18" charset="0"/>
                <a:ea typeface="ヒラギノ角ゴ Pro W3"/>
                <a:cs typeface="Arial" pitchFamily="34" charset="0"/>
              </a:rPr>
              <a:t>BREAKTHROUGH</a:t>
            </a:r>
          </a:p>
        </p:txBody>
      </p:sp>
      <p:pic>
        <p:nvPicPr>
          <p:cNvPr id="36867" name="Picture 1"/>
          <p:cNvPicPr>
            <a:picLocks noChangeAspect="1"/>
          </p:cNvPicPr>
          <p:nvPr/>
        </p:nvPicPr>
        <p:blipFill>
          <a:blip r:embed="rId3"/>
          <a:srcRect r="15575"/>
          <a:stretch>
            <a:fillRect/>
          </a:stretch>
        </p:blipFill>
        <p:spPr bwMode="auto">
          <a:xfrm>
            <a:off x="1065229" y="682096"/>
            <a:ext cx="7296717" cy="4108203"/>
          </a:xfrm>
          <a:prstGeom prst="rect">
            <a:avLst/>
          </a:prstGeom>
          <a:noFill/>
          <a:ln w="9525">
            <a:noFill/>
            <a:miter lim="800000"/>
            <a:headEnd/>
            <a:tailEnd/>
          </a:ln>
        </p:spPr>
      </p:pic>
      <p:sp>
        <p:nvSpPr>
          <p:cNvPr id="243" name="Rectangle 242"/>
          <p:cNvSpPr/>
          <p:nvPr/>
        </p:nvSpPr>
        <p:spPr>
          <a:xfrm>
            <a:off x="1270460" y="1619472"/>
            <a:ext cx="2842835" cy="1156352"/>
          </a:xfrm>
          <a:prstGeom prst="rect">
            <a:avLst/>
          </a:prstGeom>
          <a:noFill/>
          <a:ln w="19050">
            <a:noFill/>
          </a:ln>
        </p:spPr>
        <p:style>
          <a:lnRef idx="2">
            <a:schemeClr val="dk1">
              <a:shade val="50000"/>
            </a:schemeClr>
          </a:lnRef>
          <a:fillRef idx="1">
            <a:schemeClr val="dk1"/>
          </a:fillRef>
          <a:effectRef idx="0">
            <a:schemeClr val="dk1"/>
          </a:effectRef>
          <a:fontRef idx="minor">
            <a:schemeClr val="lt1"/>
          </a:fontRef>
        </p:style>
        <p:txBody>
          <a:bodyPr anchor="ctr"/>
          <a:lstStyle/>
          <a:p>
            <a:pPr defTabSz="514487" eaLnBrk="0" hangingPunct="0">
              <a:defRPr/>
            </a:pPr>
            <a:r>
              <a:rPr lang="en-US" altLang="en-US" dirty="0">
                <a:solidFill>
                  <a:prstClr val="black"/>
                </a:solidFill>
                <a:latin typeface="Helvetica Light"/>
                <a:cs typeface="Helvetica Light"/>
              </a:rPr>
              <a:t>The best of </a:t>
            </a:r>
            <a:br>
              <a:rPr lang="en-US" altLang="en-US" dirty="0">
                <a:solidFill>
                  <a:prstClr val="black"/>
                </a:solidFill>
                <a:latin typeface="Helvetica Light"/>
                <a:cs typeface="Helvetica Light"/>
              </a:rPr>
            </a:br>
            <a:r>
              <a:rPr lang="en-US" altLang="en-US" sz="2026" b="1" dirty="0">
                <a:solidFill>
                  <a:prstClr val="black"/>
                </a:solidFill>
                <a:latin typeface="Helvetica"/>
                <a:cs typeface="Helvetica"/>
              </a:rPr>
              <a:t>IBM z SYSTEMS</a:t>
            </a:r>
          </a:p>
        </p:txBody>
      </p:sp>
      <p:sp>
        <p:nvSpPr>
          <p:cNvPr id="244" name="TextBox 16"/>
          <p:cNvSpPr txBox="1">
            <a:spLocks noChangeArrowheads="1"/>
          </p:cNvSpPr>
          <p:nvPr/>
        </p:nvSpPr>
        <p:spPr bwMode="auto">
          <a:xfrm>
            <a:off x="5504509" y="2542946"/>
            <a:ext cx="2630551" cy="1301941"/>
          </a:xfrm>
          <a:prstGeom prst="rect">
            <a:avLst/>
          </a:prstGeom>
          <a:noFill/>
          <a:ln w="9525">
            <a:noFill/>
            <a:miter lim="800000"/>
            <a:headEnd/>
            <a:tailEnd/>
          </a:ln>
        </p:spPr>
        <p:txBody>
          <a:bodyPr wrap="square" lIns="54905" tIns="27455" rIns="54905" bIns="27455">
            <a:spAutoFit/>
          </a:bodyPr>
          <a:lstStyle/>
          <a:p>
            <a:pPr marL="171496" indent="-171496" defTabSz="274215" eaLnBrk="0" hangingPunct="0">
              <a:lnSpc>
                <a:spcPct val="120000"/>
              </a:lnSpc>
              <a:buFont typeface="Arial" charset="0"/>
              <a:buChar char="•"/>
              <a:defRPr/>
            </a:pPr>
            <a:r>
              <a:rPr lang="en-US" sz="1125" b="1" dirty="0">
                <a:solidFill>
                  <a:srgbClr val="000000"/>
                </a:solidFill>
                <a:latin typeface="Helvetica Light"/>
                <a:ea typeface="MS PGothic" pitchFamily="34" charset="-128"/>
                <a:cs typeface="Helvetica Light"/>
              </a:rPr>
              <a:t>Freedom &amp; Agility</a:t>
            </a:r>
          </a:p>
          <a:p>
            <a:pPr marL="171496" indent="-171496" defTabSz="274215" eaLnBrk="0" hangingPunct="0">
              <a:lnSpc>
                <a:spcPct val="120000"/>
              </a:lnSpc>
              <a:buFont typeface="Arial" charset="0"/>
              <a:buChar char="•"/>
              <a:defRPr/>
            </a:pPr>
            <a:r>
              <a:rPr lang="en-US" sz="1125" b="1" dirty="0">
                <a:solidFill>
                  <a:srgbClr val="000000"/>
                </a:solidFill>
                <a:latin typeface="Helvetica Light"/>
                <a:ea typeface="MS PGothic" pitchFamily="34" charset="-128"/>
                <a:cs typeface="Helvetica Light"/>
              </a:rPr>
              <a:t>Standards based</a:t>
            </a:r>
          </a:p>
          <a:p>
            <a:pPr marL="171496" indent="-171496" defTabSz="274215" eaLnBrk="0" hangingPunct="0">
              <a:lnSpc>
                <a:spcPct val="120000"/>
              </a:lnSpc>
              <a:buFont typeface="Arial" charset="0"/>
              <a:buChar char="•"/>
              <a:defRPr/>
            </a:pPr>
            <a:r>
              <a:rPr lang="en-US" sz="1125" b="1" dirty="0">
                <a:solidFill>
                  <a:srgbClr val="000000"/>
                </a:solidFill>
                <a:latin typeface="Helvetica Light"/>
                <a:ea typeface="MS PGothic" pitchFamily="34" charset="-128"/>
                <a:cs typeface="Helvetica Light"/>
              </a:rPr>
              <a:t>Speed to Innovate</a:t>
            </a:r>
          </a:p>
          <a:p>
            <a:pPr marL="171496" indent="-171496" defTabSz="274215" eaLnBrk="0" hangingPunct="0">
              <a:lnSpc>
                <a:spcPct val="120000"/>
              </a:lnSpc>
              <a:buFont typeface="Arial" charset="0"/>
              <a:buChar char="•"/>
              <a:defRPr/>
            </a:pPr>
            <a:r>
              <a:rPr lang="en-US" sz="1125" b="1" dirty="0">
                <a:solidFill>
                  <a:srgbClr val="000000"/>
                </a:solidFill>
                <a:latin typeface="Helvetica Light"/>
                <a:ea typeface="MS PGothic" pitchFamily="34" charset="-128"/>
                <a:cs typeface="Helvetica Light"/>
              </a:rPr>
              <a:t>Developer Productivity</a:t>
            </a:r>
          </a:p>
          <a:p>
            <a:pPr marL="171496" indent="-171496" defTabSz="274215" eaLnBrk="0" hangingPunct="0">
              <a:lnSpc>
                <a:spcPct val="120000"/>
              </a:lnSpc>
              <a:buFont typeface="Arial" charset="0"/>
              <a:buChar char="•"/>
              <a:defRPr/>
            </a:pPr>
            <a:r>
              <a:rPr lang="en-US" sz="1125" b="1" dirty="0">
                <a:solidFill>
                  <a:srgbClr val="000000"/>
                </a:solidFill>
                <a:latin typeface="Helvetica Light"/>
                <a:ea typeface="MS PGothic" pitchFamily="34" charset="-128"/>
                <a:cs typeface="Helvetica Light"/>
              </a:rPr>
              <a:t>Community Collaboration</a:t>
            </a:r>
          </a:p>
          <a:p>
            <a:pPr marL="171496" indent="-171496" defTabSz="274215" eaLnBrk="0" hangingPunct="0">
              <a:lnSpc>
                <a:spcPct val="120000"/>
              </a:lnSpc>
              <a:buFont typeface="Arial" charset="0"/>
              <a:buChar char="•"/>
              <a:defRPr/>
            </a:pPr>
            <a:r>
              <a:rPr lang="en-US" sz="1125" b="1" kern="0" dirty="0">
                <a:solidFill>
                  <a:prstClr val="black"/>
                </a:solidFill>
                <a:latin typeface="Helvetica" panose="020B0604020202020204" pitchFamily="34" charset="0"/>
                <a:cs typeface="Helvetica" panose="020B0604020202020204" pitchFamily="34" charset="0"/>
              </a:rPr>
              <a:t>Open source SW &amp; applications</a:t>
            </a:r>
            <a:endParaRPr lang="en-US" sz="1125" b="1" dirty="0">
              <a:solidFill>
                <a:srgbClr val="000000"/>
              </a:solidFill>
              <a:latin typeface="Helvetica" panose="020B0604020202020204" pitchFamily="34" charset="0"/>
              <a:ea typeface="MS PGothic" pitchFamily="34" charset="-128"/>
              <a:cs typeface="Helvetica" panose="020B0604020202020204" pitchFamily="34" charset="0"/>
            </a:endParaRPr>
          </a:p>
        </p:txBody>
      </p:sp>
      <p:sp>
        <p:nvSpPr>
          <p:cNvPr id="36870" name="TextBox 17"/>
          <p:cNvSpPr txBox="1">
            <a:spLocks noChangeArrowheads="1"/>
          </p:cNvSpPr>
          <p:nvPr/>
        </p:nvSpPr>
        <p:spPr bwMode="auto">
          <a:xfrm>
            <a:off x="1270460" y="2522757"/>
            <a:ext cx="3418308" cy="1301941"/>
          </a:xfrm>
          <a:prstGeom prst="rect">
            <a:avLst/>
          </a:prstGeom>
          <a:noFill/>
          <a:ln w="9525">
            <a:noFill/>
            <a:miter lim="800000"/>
            <a:headEnd/>
            <a:tailEnd/>
          </a:ln>
        </p:spPr>
        <p:txBody>
          <a:bodyPr wrap="square" lIns="54905" tIns="27455" rIns="54905" bIns="27455">
            <a:spAutoFit/>
          </a:bodyPr>
          <a:lstStyle/>
          <a:p>
            <a:pPr marL="102394" indent="-102394" defTabSz="273844" eaLnBrk="0" hangingPunct="0">
              <a:lnSpc>
                <a:spcPct val="120000"/>
              </a:lnSpc>
              <a:buFont typeface="Arial" pitchFamily="34" charset="0"/>
              <a:buChar char="•"/>
            </a:pPr>
            <a:r>
              <a:rPr lang="en-US" sz="1125" b="1" dirty="0">
                <a:solidFill>
                  <a:srgbClr val="000000"/>
                </a:solidFill>
                <a:latin typeface="Helvetica Light" pitchFamily="34" charset="0"/>
                <a:ea typeface="MS PGothic" pitchFamily="34" charset="-128"/>
                <a:cs typeface="Helvetica Light" pitchFamily="34" charset="0"/>
              </a:rPr>
              <a:t>Dynamic Resource Allocation</a:t>
            </a:r>
          </a:p>
          <a:p>
            <a:pPr marL="102394" indent="-102394" defTabSz="273844" eaLnBrk="0" hangingPunct="0">
              <a:lnSpc>
                <a:spcPct val="120000"/>
              </a:lnSpc>
              <a:buFont typeface="Arial" pitchFamily="34" charset="0"/>
              <a:buChar char="•"/>
            </a:pPr>
            <a:r>
              <a:rPr lang="en-US" sz="1125" b="1" dirty="0">
                <a:solidFill>
                  <a:srgbClr val="000000"/>
                </a:solidFill>
                <a:latin typeface="Helvetica Light" pitchFamily="34" charset="0"/>
                <a:ea typeface="MS PGothic" pitchFamily="34" charset="-128"/>
                <a:cs typeface="Helvetica Light" pitchFamily="34" charset="0"/>
              </a:rPr>
              <a:t>Non-disruptive Scalability </a:t>
            </a:r>
          </a:p>
          <a:p>
            <a:pPr marL="102394" indent="-102394" defTabSz="273844" eaLnBrk="0" hangingPunct="0">
              <a:lnSpc>
                <a:spcPct val="120000"/>
              </a:lnSpc>
              <a:buFont typeface="Arial" pitchFamily="34" charset="0"/>
              <a:buChar char="•"/>
            </a:pPr>
            <a:r>
              <a:rPr lang="en-US" sz="1125" b="1" dirty="0">
                <a:solidFill>
                  <a:srgbClr val="000000"/>
                </a:solidFill>
                <a:latin typeface="Helvetica Light" pitchFamily="34" charset="0"/>
                <a:ea typeface="MS PGothic" pitchFamily="34" charset="-128"/>
                <a:cs typeface="Helvetica Light" pitchFamily="34" charset="0"/>
              </a:rPr>
              <a:t>Continuous Business Availability</a:t>
            </a:r>
          </a:p>
          <a:p>
            <a:pPr marL="102394" indent="-102394" defTabSz="273844" eaLnBrk="0" hangingPunct="0">
              <a:lnSpc>
                <a:spcPct val="120000"/>
              </a:lnSpc>
              <a:buFont typeface="Arial" pitchFamily="34" charset="0"/>
              <a:buChar char="•"/>
            </a:pPr>
            <a:r>
              <a:rPr lang="en-US" sz="1125" b="1" dirty="0">
                <a:solidFill>
                  <a:srgbClr val="000000"/>
                </a:solidFill>
                <a:latin typeface="Helvetica Light" pitchFamily="34" charset="0"/>
                <a:ea typeface="MS PGothic" pitchFamily="34" charset="-128"/>
                <a:cs typeface="Helvetica Light" pitchFamily="34" charset="0"/>
              </a:rPr>
              <a:t>Operational Efficiency</a:t>
            </a:r>
          </a:p>
          <a:p>
            <a:pPr marL="102394" indent="-102394" defTabSz="273844" eaLnBrk="0" hangingPunct="0">
              <a:lnSpc>
                <a:spcPct val="120000"/>
              </a:lnSpc>
              <a:buFont typeface="Arial" pitchFamily="34" charset="0"/>
              <a:buChar char="•"/>
            </a:pPr>
            <a:r>
              <a:rPr lang="en-US" sz="1125" b="1" dirty="0">
                <a:solidFill>
                  <a:srgbClr val="000000"/>
                </a:solidFill>
                <a:latin typeface="Helvetica Light" pitchFamily="34" charset="0"/>
                <a:ea typeface="MS PGothic" pitchFamily="34" charset="-128"/>
                <a:cs typeface="Helvetica Light" pitchFamily="34" charset="0"/>
              </a:rPr>
              <a:t>Trusted Security</a:t>
            </a:r>
          </a:p>
          <a:p>
            <a:pPr marL="102394" indent="-102394" defTabSz="273844" eaLnBrk="0" hangingPunct="0">
              <a:lnSpc>
                <a:spcPct val="120000"/>
              </a:lnSpc>
              <a:buFont typeface="Arial" pitchFamily="34" charset="0"/>
              <a:buChar char="•"/>
            </a:pPr>
            <a:r>
              <a:rPr lang="en-US" sz="1125" b="1" dirty="0">
                <a:solidFill>
                  <a:srgbClr val="000000"/>
                </a:solidFill>
                <a:latin typeface="Helvetica Light" pitchFamily="34" charset="0"/>
                <a:ea typeface="MS PGothic" pitchFamily="34" charset="-128"/>
                <a:cs typeface="Helvetica Light" pitchFamily="34" charset="0"/>
              </a:rPr>
              <a:t>Data and Transaction Serving</a:t>
            </a:r>
          </a:p>
        </p:txBody>
      </p:sp>
      <p:sp>
        <p:nvSpPr>
          <p:cNvPr id="246" name="Rectangle 245"/>
          <p:cNvSpPr/>
          <p:nvPr/>
        </p:nvSpPr>
        <p:spPr>
          <a:xfrm>
            <a:off x="4827712" y="1565083"/>
            <a:ext cx="2819817" cy="1156352"/>
          </a:xfrm>
          <a:prstGeom prst="rect">
            <a:avLst/>
          </a:prstGeom>
          <a:noFill/>
          <a:ln w="19050">
            <a:noFill/>
          </a:ln>
        </p:spPr>
        <p:style>
          <a:lnRef idx="2">
            <a:schemeClr val="dk1">
              <a:shade val="50000"/>
            </a:schemeClr>
          </a:lnRef>
          <a:fillRef idx="1">
            <a:schemeClr val="dk1"/>
          </a:fillRef>
          <a:effectRef idx="0">
            <a:schemeClr val="dk1"/>
          </a:effectRef>
          <a:fontRef idx="minor">
            <a:schemeClr val="lt1"/>
          </a:fontRef>
        </p:style>
        <p:txBody>
          <a:bodyPr anchor="ctr"/>
          <a:lstStyle/>
          <a:p>
            <a:pPr algn="r" defTabSz="514487" eaLnBrk="0" hangingPunct="0">
              <a:defRPr/>
            </a:pPr>
            <a:r>
              <a:rPr lang="en-US" altLang="en-US" dirty="0">
                <a:solidFill>
                  <a:prstClr val="black"/>
                </a:solidFill>
                <a:latin typeface="Helvetica Light"/>
                <a:cs typeface="Helvetica Light"/>
              </a:rPr>
              <a:t>The best of </a:t>
            </a:r>
            <a:br>
              <a:rPr lang="en-US" altLang="en-US" dirty="0">
                <a:solidFill>
                  <a:prstClr val="black"/>
                </a:solidFill>
                <a:latin typeface="Helvetica Light"/>
                <a:cs typeface="Helvetica Light"/>
              </a:rPr>
            </a:br>
            <a:r>
              <a:rPr lang="en-US" altLang="en-US" sz="2026" b="1" dirty="0">
                <a:solidFill>
                  <a:prstClr val="black"/>
                </a:solidFill>
                <a:latin typeface="Helvetica"/>
                <a:cs typeface="Helvetica"/>
              </a:rPr>
              <a:t>LINUX &amp; OPEN</a:t>
            </a:r>
          </a:p>
        </p:txBody>
      </p:sp>
      <p:pic>
        <p:nvPicPr>
          <p:cNvPr id="10" name="Picture 5" descr="IBM_LinuxOne_Wordmark_white"/>
          <p:cNvPicPr>
            <a:picLocks noChangeAspect="1" noChangeArrowheads="1"/>
          </p:cNvPicPr>
          <p:nvPr/>
        </p:nvPicPr>
        <p:blipFill>
          <a:blip r:embed="rId4"/>
          <a:srcRect/>
          <a:stretch>
            <a:fillRect/>
          </a:stretch>
        </p:blipFill>
        <p:spPr bwMode="auto">
          <a:xfrm>
            <a:off x="1246647" y="4561422"/>
            <a:ext cx="1220093" cy="136153"/>
          </a:xfrm>
          <a:prstGeom prst="rect">
            <a:avLst/>
          </a:prstGeom>
          <a:noFill/>
        </p:spPr>
      </p:pic>
    </p:spTree>
    <p:extLst>
      <p:ext uri="{BB962C8B-B14F-4D97-AF65-F5344CB8AC3E}">
        <p14:creationId xmlns:p14="http://schemas.microsoft.com/office/powerpoint/2010/main" val="4951401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Cloud…</a:t>
            </a:r>
            <a:endParaRPr lang="en-US" altLang="en-US" sz="4000" dirty="0">
              <a:ea typeface="SimSun" panose="02010600030101010101" pitchFamily="2" charset="-122"/>
            </a:endParaRPr>
          </a:p>
        </p:txBody>
      </p:sp>
      <p:sp>
        <p:nvSpPr>
          <p:cNvPr id="2" name="Subtitle 1"/>
          <p:cNvSpPr>
            <a:spLocks noGrp="1"/>
          </p:cNvSpPr>
          <p:nvPr>
            <p:ph type="subTitle" idx="1"/>
          </p:nvPr>
        </p:nvSpPr>
        <p:spPr/>
        <p:txBody>
          <a:bodyPr>
            <a:normAutofit/>
          </a:bodyPr>
          <a:lstStyle/>
          <a:p>
            <a:r>
              <a:rPr lang="en-US" dirty="0" smtClean="0"/>
              <a:t>Cloud Service Delivery</a:t>
            </a:r>
          </a:p>
          <a:p>
            <a:r>
              <a:rPr lang="en-US" dirty="0" smtClean="0"/>
              <a:t>Cloud-based Systems Management</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427891071"/>
      </p:ext>
    </p:extLst>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9069" y="181703"/>
            <a:ext cx="6768807" cy="530380"/>
          </a:xfrm>
        </p:spPr>
        <p:txBody>
          <a:bodyPr/>
          <a:lstStyle/>
          <a:p>
            <a:r>
              <a:rPr lang="en-US" sz="2400" dirty="0"/>
              <a:t>Cloud Management for Linux on z Systems </a:t>
            </a:r>
            <a:endParaRPr lang="en-US" sz="1800" i="1" dirty="0"/>
          </a:p>
        </p:txBody>
      </p:sp>
      <p:sp>
        <p:nvSpPr>
          <p:cNvPr id="3" name="Content Placeholder 2"/>
          <p:cNvSpPr>
            <a:spLocks noGrp="1"/>
          </p:cNvSpPr>
          <p:nvPr>
            <p:ph idx="4294967295"/>
          </p:nvPr>
        </p:nvSpPr>
        <p:spPr>
          <a:xfrm>
            <a:off x="1524645" y="781050"/>
            <a:ext cx="6225778" cy="731044"/>
          </a:xfrm>
          <a:prstGeom prst="rect">
            <a:avLst/>
          </a:prstGeom>
        </p:spPr>
        <p:txBody>
          <a:bodyPr/>
          <a:lstStyle/>
          <a:p>
            <a:pPr marL="0" indent="0">
              <a:lnSpc>
                <a:spcPct val="90000"/>
              </a:lnSpc>
              <a:buNone/>
            </a:pPr>
            <a:r>
              <a:rPr lang="en-US" sz="1200" b="1" dirty="0">
                <a:latin typeface="Arial" panose="020B0604020202020204" pitchFamily="34" charset="0"/>
                <a:cs typeface="Arial" panose="020B0604020202020204" pitchFamily="34" charset="0"/>
              </a:rPr>
              <a:t>IBM’s strategy for Cloud Management for Linux on z Systems and </a:t>
            </a:r>
            <a:r>
              <a:rPr lang="en-US" sz="1200" b="1" dirty="0" err="1">
                <a:latin typeface="Arial" panose="020B0604020202020204" pitchFamily="34" charset="0"/>
                <a:cs typeface="Arial" panose="020B0604020202020204" pitchFamily="34" charset="0"/>
              </a:rPr>
              <a:t>LinuxONE</a:t>
            </a:r>
            <a:r>
              <a:rPr lang="en-US" sz="1200" b="1" dirty="0">
                <a:latin typeface="Arial" panose="020B0604020202020204" pitchFamily="34" charset="0"/>
                <a:cs typeface="Arial" panose="020B0604020202020204" pitchFamily="34" charset="0"/>
              </a:rPr>
              <a:t> is an open and standards-based approach. </a:t>
            </a:r>
            <a:endParaRPr lang="en-US" sz="675" dirty="0">
              <a:latin typeface="Arial" panose="020B0604020202020204" pitchFamily="34" charset="0"/>
              <a:cs typeface="Arial" panose="020B0604020202020204" pitchFamily="34" charset="0"/>
            </a:endParaRPr>
          </a:p>
        </p:txBody>
      </p:sp>
      <p:pic>
        <p:nvPicPr>
          <p:cNvPr id="25"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07132" y="2338784"/>
            <a:ext cx="1822418" cy="237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26"/>
          <p:cNvSpPr/>
          <p:nvPr/>
        </p:nvSpPr>
        <p:spPr>
          <a:xfrm>
            <a:off x="1745410" y="1189485"/>
            <a:ext cx="5602762" cy="1208023"/>
          </a:xfrm>
          <a:prstGeom prst="rect">
            <a:avLst/>
          </a:prstGeom>
        </p:spPr>
        <p:txBody>
          <a:bodyPr wrap="square">
            <a:spAutoFit/>
          </a:bodyPr>
          <a:lstStyle/>
          <a:p>
            <a:pPr>
              <a:spcAft>
                <a:spcPts val="450"/>
              </a:spcAft>
            </a:pPr>
            <a:r>
              <a:rPr lang="en-US" sz="1200" dirty="0">
                <a:solidFill>
                  <a:prstClr val="black"/>
                </a:solidFill>
                <a:cs typeface="Arial" charset="0"/>
              </a:rPr>
              <a:t>We support and embrace many of the major industry ecosystem initiatives around:</a:t>
            </a:r>
          </a:p>
          <a:p>
            <a:pPr marL="214313" indent="-214313">
              <a:spcAft>
                <a:spcPts val="450"/>
              </a:spcAft>
              <a:buFont typeface="Arial" panose="020B0604020202020204" pitchFamily="34" charset="0"/>
              <a:buChar char="•"/>
            </a:pPr>
            <a:r>
              <a:rPr lang="en-US" sz="1200" dirty="0">
                <a:solidFill>
                  <a:prstClr val="black"/>
                </a:solidFill>
                <a:cs typeface="Arial" charset="0"/>
              </a:rPr>
              <a:t>Infrastructure as-a-Service</a:t>
            </a:r>
          </a:p>
          <a:p>
            <a:pPr marL="214313" indent="-214313">
              <a:spcAft>
                <a:spcPts val="450"/>
              </a:spcAft>
              <a:buFont typeface="Arial" panose="020B0604020202020204" pitchFamily="34" charset="0"/>
              <a:buChar char="•"/>
            </a:pPr>
            <a:r>
              <a:rPr lang="en-US" sz="1200" dirty="0">
                <a:solidFill>
                  <a:prstClr val="black"/>
                </a:solidFill>
                <a:cs typeface="Arial" charset="0"/>
              </a:rPr>
              <a:t>Container management</a:t>
            </a:r>
          </a:p>
          <a:p>
            <a:pPr marL="214313" indent="-214313">
              <a:spcAft>
                <a:spcPts val="450"/>
              </a:spcAft>
              <a:buFont typeface="Arial" panose="020B0604020202020204" pitchFamily="34" charset="0"/>
              <a:buChar char="•"/>
            </a:pPr>
            <a:r>
              <a:rPr lang="en-US" sz="1200" dirty="0">
                <a:solidFill>
                  <a:prstClr val="black"/>
                </a:solidFill>
                <a:cs typeface="Arial" charset="0"/>
              </a:rPr>
              <a:t>Platform as-a-Service. </a:t>
            </a:r>
          </a:p>
        </p:txBody>
      </p:sp>
      <p:pic>
        <p:nvPicPr>
          <p:cNvPr id="29"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62219" y="2487784"/>
            <a:ext cx="1275284" cy="376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2"/>
          <p:cNvPicPr>
            <a:picLocks noChangeAspect="1"/>
          </p:cNvPicPr>
          <p:nvPr/>
        </p:nvPicPr>
        <p:blipFill>
          <a:blip r:embed="rId5"/>
          <a:stretch>
            <a:fillRect/>
          </a:stretch>
        </p:blipFill>
        <p:spPr>
          <a:xfrm>
            <a:off x="1800135" y="3116243"/>
            <a:ext cx="699782" cy="592279"/>
          </a:xfrm>
          <a:prstGeom prst="rect">
            <a:avLst/>
          </a:prstGeom>
        </p:spPr>
      </p:pic>
      <p:pic>
        <p:nvPicPr>
          <p:cNvPr id="34" name="Picture 33"/>
          <p:cNvPicPr>
            <a:picLocks noChangeAspect="1"/>
          </p:cNvPicPr>
          <p:nvPr/>
        </p:nvPicPr>
        <p:blipFill>
          <a:blip r:embed="rId6"/>
          <a:stretch>
            <a:fillRect/>
          </a:stretch>
        </p:blipFill>
        <p:spPr>
          <a:xfrm>
            <a:off x="4744390" y="4057473"/>
            <a:ext cx="1016890" cy="210223"/>
          </a:xfrm>
          <a:prstGeom prst="rect">
            <a:avLst/>
          </a:prstGeom>
        </p:spPr>
      </p:pic>
      <p:pic>
        <p:nvPicPr>
          <p:cNvPr id="36" name="Picture 35"/>
          <p:cNvPicPr>
            <a:picLocks noChangeAspect="1"/>
          </p:cNvPicPr>
          <p:nvPr/>
        </p:nvPicPr>
        <p:blipFill>
          <a:blip r:embed="rId7"/>
          <a:stretch>
            <a:fillRect/>
          </a:stretch>
        </p:blipFill>
        <p:spPr>
          <a:xfrm>
            <a:off x="2822249" y="2455670"/>
            <a:ext cx="1019169" cy="424954"/>
          </a:xfrm>
          <a:prstGeom prst="rect">
            <a:avLst/>
          </a:prstGeom>
        </p:spPr>
      </p:pic>
      <p:pic>
        <p:nvPicPr>
          <p:cNvPr id="55" name="Picture 6" descr="https://www.docker.com/sites/all/themes/docker/assets/images/logo.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04715" y="3974534"/>
            <a:ext cx="1401369" cy="337100"/>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9"/>
          <p:cNvPicPr>
            <a:picLocks noChangeAspect="1"/>
          </p:cNvPicPr>
          <p:nvPr/>
        </p:nvPicPr>
        <p:blipFill>
          <a:blip r:embed="rId9"/>
          <a:srcRect/>
          <a:stretch>
            <a:fillRect/>
          </a:stretch>
        </p:blipFill>
        <p:spPr bwMode="auto">
          <a:xfrm>
            <a:off x="3019250" y="3123650"/>
            <a:ext cx="680750" cy="568278"/>
          </a:xfrm>
          <a:prstGeom prst="rect">
            <a:avLst/>
          </a:prstGeom>
          <a:noFill/>
          <a:ln w="9525">
            <a:noFill/>
            <a:miter lim="800000"/>
            <a:headEnd/>
            <a:tailEnd/>
          </a:ln>
        </p:spPr>
      </p:pic>
      <p:pic>
        <p:nvPicPr>
          <p:cNvPr id="59" name="Picture 2" descr="http://www.cliqr.com/wp-content/uploads/2014/12/ChefLogo-304.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076707" y="3072670"/>
            <a:ext cx="739370" cy="639562"/>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60" name="Picture 4" descr="http://www.jorgecastro.org/images/juju-logo.png"/>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35057" y="2466475"/>
            <a:ext cx="1168474" cy="40329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ttps://mirror.openshift.com/pub/openshift/logo/openshift_logo_wide_blk250.png"/>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16922" y="3974535"/>
            <a:ext cx="1253078" cy="37592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126539" y="4704955"/>
            <a:ext cx="4544423" cy="392415"/>
          </a:xfrm>
          <a:prstGeom prst="rect">
            <a:avLst/>
          </a:prstGeom>
          <a:noFill/>
          <a:ln>
            <a:solidFill>
              <a:srgbClr val="000000"/>
            </a:solidFill>
          </a:ln>
        </p:spPr>
        <p:txBody>
          <a:bodyPr wrap="square" rtlCol="0">
            <a:spAutoFit/>
          </a:bodyPr>
          <a:lstStyle/>
          <a:p>
            <a:pPr>
              <a:spcAft>
                <a:spcPts val="225"/>
              </a:spcAft>
            </a:pPr>
            <a:r>
              <a:rPr lang="en-US" sz="975" b="1" u="sng" dirty="0">
                <a:solidFill>
                  <a:prstClr val="black"/>
                </a:solidFill>
                <a:cs typeface="Arial" charset="0"/>
              </a:rPr>
              <a:t>Note:</a:t>
            </a:r>
            <a:r>
              <a:rPr lang="en-US" sz="975" dirty="0">
                <a:solidFill>
                  <a:prstClr val="black"/>
                </a:solidFill>
                <a:cs typeface="Arial" charset="0"/>
              </a:rPr>
              <a:t> This presentation applies to both Linux for z Systems and </a:t>
            </a:r>
            <a:r>
              <a:rPr lang="en-US" sz="975" dirty="0" err="1">
                <a:solidFill>
                  <a:prstClr val="black"/>
                </a:solidFill>
                <a:cs typeface="Arial" charset="0"/>
              </a:rPr>
              <a:t>LinuxONE</a:t>
            </a:r>
            <a:r>
              <a:rPr lang="en-US" sz="975" dirty="0">
                <a:solidFill>
                  <a:prstClr val="black"/>
                </a:solidFill>
                <a:cs typeface="Arial" charset="0"/>
              </a:rPr>
              <a:t> environment, even though we may only refer to one of these.</a:t>
            </a:r>
          </a:p>
        </p:txBody>
      </p:sp>
      <p:pic>
        <p:nvPicPr>
          <p:cNvPr id="5" name="Picture 2" descr="Related imag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942823" y="3113759"/>
            <a:ext cx="897710" cy="598473"/>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7" descr="Unknown.png"/>
          <p:cNvPicPr>
            <a:picLocks noChangeAspect="1"/>
          </p:cNvPicPr>
          <p:nvPr/>
        </p:nvPicPr>
        <p:blipFill>
          <a:blip r:embed="rId14"/>
          <a:srcRect/>
          <a:stretch>
            <a:fillRect/>
          </a:stretch>
        </p:blipFill>
        <p:spPr bwMode="auto">
          <a:xfrm>
            <a:off x="5203530" y="2445938"/>
            <a:ext cx="766747" cy="482078"/>
          </a:xfrm>
          <a:prstGeom prst="rect">
            <a:avLst/>
          </a:prstGeom>
          <a:noFill/>
          <a:ln w="9525">
            <a:noFill/>
            <a:miter lim="800000"/>
            <a:headEnd/>
            <a:tailEnd/>
          </a:ln>
        </p:spPr>
      </p:pic>
    </p:spTree>
    <p:extLst>
      <p:ext uri="{BB962C8B-B14F-4D97-AF65-F5344CB8AC3E}">
        <p14:creationId xmlns:p14="http://schemas.microsoft.com/office/powerpoint/2010/main" val="792260745"/>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25255" y="205979"/>
            <a:ext cx="6074531" cy="857250"/>
          </a:xfrm>
        </p:spPr>
        <p:txBody>
          <a:bodyPr/>
          <a:lstStyle/>
          <a:p>
            <a:r>
              <a:rPr lang="en-US" b="1" dirty="0" smtClean="0"/>
              <a:t>What is OpenStack? </a:t>
            </a:r>
            <a:endParaRPr lang="en-US" b="1" dirty="0"/>
          </a:p>
        </p:txBody>
      </p:sp>
      <p:sp>
        <p:nvSpPr>
          <p:cNvPr id="35" name="Rectangle 2"/>
          <p:cNvSpPr>
            <a:spLocks noChangeArrowheads="1"/>
          </p:cNvSpPr>
          <p:nvPr/>
        </p:nvSpPr>
        <p:spPr bwMode="auto">
          <a:xfrm rot="5400000" flipH="1">
            <a:off x="4229101" y="-1973303"/>
            <a:ext cx="709613" cy="6431756"/>
          </a:xfrm>
          <a:prstGeom prst="rect">
            <a:avLst/>
          </a:prstGeom>
          <a:gradFill rotWithShape="0">
            <a:gsLst>
              <a:gs pos="0">
                <a:srgbClr val="E6E6E6"/>
              </a:gs>
              <a:gs pos="100000">
                <a:srgbClr val="FFFFFF">
                  <a:alpha val="50000"/>
                </a:srgbClr>
              </a:gs>
            </a:gsLst>
            <a:lin ang="5400000" scaled="1"/>
          </a:gradFill>
          <a:ln>
            <a:noFill/>
          </a:ln>
          <a:effectLst>
            <a:outerShdw blurRad="63500" dist="38184" dir="2700000" algn="ctr" rotWithShape="0">
              <a:srgbClr val="000000">
                <a:alpha val="40033"/>
              </a:srgbClr>
            </a:outerShdw>
          </a:effectLst>
          <a:extLst/>
        </p:spPr>
        <p:txBody>
          <a:bodyPr rot="10800000" wrap="none" anchor="ctr"/>
          <a:lstStyle/>
          <a:p>
            <a:pPr defTabSz="342900">
              <a:defRPr/>
            </a:pPr>
            <a:endParaRPr lang="en-US">
              <a:solidFill>
                <a:srgbClr val="333333"/>
              </a:solidFill>
              <a:latin typeface="Arial"/>
              <a:ea typeface="MS PGothic"/>
              <a:cs typeface="Arial" charset="0"/>
            </a:endParaRPr>
          </a:p>
        </p:txBody>
      </p:sp>
      <p:sp>
        <p:nvSpPr>
          <p:cNvPr id="36" name="Rectangle 3"/>
          <p:cNvSpPr>
            <a:spLocks noChangeArrowheads="1"/>
          </p:cNvSpPr>
          <p:nvPr/>
        </p:nvSpPr>
        <p:spPr bwMode="auto">
          <a:xfrm>
            <a:off x="2013347" y="985401"/>
            <a:ext cx="5857875" cy="5694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67500" tIns="35100" rIns="67500" bIns="35100">
            <a:spAutoFit/>
          </a:bodyPr>
          <a:lstStyle>
            <a:lvl1pPr>
              <a:spcBef>
                <a:spcPct val="20000"/>
              </a:spcBef>
              <a:buChar char="•"/>
              <a:tabLst>
                <a:tab pos="723900" algn="l"/>
                <a:tab pos="1447800" algn="l"/>
                <a:tab pos="2171700" algn="l"/>
                <a:tab pos="2895600" algn="l"/>
                <a:tab pos="3619500" algn="l"/>
                <a:tab pos="4343400" algn="l"/>
                <a:tab pos="5067300" algn="l"/>
                <a:tab pos="5791200" algn="l"/>
                <a:tab pos="6515100" algn="l"/>
                <a:tab pos="7239000" algn="l"/>
              </a:tabLst>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tabLst>
                <a:tab pos="723900" algn="l"/>
                <a:tab pos="1447800" algn="l"/>
                <a:tab pos="2171700" algn="l"/>
                <a:tab pos="2895600" algn="l"/>
                <a:tab pos="3619500" algn="l"/>
                <a:tab pos="4343400" algn="l"/>
                <a:tab pos="5067300" algn="l"/>
                <a:tab pos="5791200" algn="l"/>
                <a:tab pos="6515100" algn="l"/>
                <a:tab pos="7239000" algn="l"/>
              </a:tabLst>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tabLst>
                <a:tab pos="723900" algn="l"/>
                <a:tab pos="1447800" algn="l"/>
                <a:tab pos="2171700" algn="l"/>
                <a:tab pos="2895600" algn="l"/>
                <a:tab pos="3619500" algn="l"/>
                <a:tab pos="4343400" algn="l"/>
                <a:tab pos="5067300" algn="l"/>
                <a:tab pos="5791200" algn="l"/>
                <a:tab pos="6515100" algn="l"/>
                <a:tab pos="7239000" algn="l"/>
              </a:tabLst>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tabLst>
                <a:tab pos="723900" algn="l"/>
                <a:tab pos="1447800" algn="l"/>
                <a:tab pos="2171700" algn="l"/>
                <a:tab pos="2895600" algn="l"/>
                <a:tab pos="3619500" algn="l"/>
                <a:tab pos="4343400" algn="l"/>
                <a:tab pos="5067300" algn="l"/>
                <a:tab pos="5791200" algn="l"/>
                <a:tab pos="6515100" algn="l"/>
                <a:tab pos="7239000" algn="l"/>
              </a:tabLst>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tabLst>
                <a:tab pos="723900" algn="l"/>
                <a:tab pos="1447800" algn="l"/>
                <a:tab pos="2171700" algn="l"/>
                <a:tab pos="2895600" algn="l"/>
                <a:tab pos="3619500" algn="l"/>
                <a:tab pos="4343400" algn="l"/>
                <a:tab pos="5067300" algn="l"/>
                <a:tab pos="5791200" algn="l"/>
                <a:tab pos="6515100" algn="l"/>
                <a:tab pos="7239000" algn="l"/>
              </a:tabLst>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tabLst>
                <a:tab pos="723900" algn="l"/>
                <a:tab pos="1447800" algn="l"/>
                <a:tab pos="2171700" algn="l"/>
                <a:tab pos="2895600" algn="l"/>
                <a:tab pos="3619500" algn="l"/>
                <a:tab pos="4343400" algn="l"/>
                <a:tab pos="5067300" algn="l"/>
                <a:tab pos="5791200" algn="l"/>
                <a:tab pos="6515100" algn="l"/>
                <a:tab pos="7239000" algn="l"/>
              </a:tabLst>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tabLst>
                <a:tab pos="723900" algn="l"/>
                <a:tab pos="1447800" algn="l"/>
                <a:tab pos="2171700" algn="l"/>
                <a:tab pos="2895600" algn="l"/>
                <a:tab pos="3619500" algn="l"/>
                <a:tab pos="4343400" algn="l"/>
                <a:tab pos="5067300" algn="l"/>
                <a:tab pos="5791200" algn="l"/>
                <a:tab pos="6515100" algn="l"/>
                <a:tab pos="7239000" algn="l"/>
              </a:tabLst>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tabLst>
                <a:tab pos="723900" algn="l"/>
                <a:tab pos="1447800" algn="l"/>
                <a:tab pos="2171700" algn="l"/>
                <a:tab pos="2895600" algn="l"/>
                <a:tab pos="3619500" algn="l"/>
                <a:tab pos="4343400" algn="l"/>
                <a:tab pos="5067300" algn="l"/>
                <a:tab pos="5791200" algn="l"/>
                <a:tab pos="6515100" algn="l"/>
                <a:tab pos="7239000" algn="l"/>
              </a:tabLst>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tabLst>
                <a:tab pos="723900" algn="l"/>
                <a:tab pos="1447800" algn="l"/>
                <a:tab pos="2171700" algn="l"/>
                <a:tab pos="2895600" algn="l"/>
                <a:tab pos="3619500" algn="l"/>
                <a:tab pos="4343400" algn="l"/>
                <a:tab pos="5067300" algn="l"/>
                <a:tab pos="5791200" algn="l"/>
                <a:tab pos="6515100" algn="l"/>
                <a:tab pos="7239000" algn="l"/>
              </a:tabLst>
              <a:defRPr sz="1400">
                <a:solidFill>
                  <a:schemeClr val="tx1"/>
                </a:solidFill>
                <a:latin typeface="Arial" panose="020B0604020202020204" pitchFamily="34" charset="0"/>
                <a:ea typeface="ＭＳ Ｐゴシック" panose="020B0600070205080204" pitchFamily="34" charset="-128"/>
              </a:defRPr>
            </a:lvl9pPr>
          </a:lstStyle>
          <a:p>
            <a:pPr defTabSz="342900">
              <a:lnSpc>
                <a:spcPct val="90000"/>
              </a:lnSpc>
              <a:spcBef>
                <a:spcPct val="0"/>
              </a:spcBef>
              <a:buNone/>
              <a:defRPr/>
            </a:pPr>
            <a:r>
              <a:rPr lang="en-US" altLang="en-US" sz="1200" kern="0">
                <a:solidFill>
                  <a:srgbClr val="333333"/>
                </a:solidFill>
                <a:cs typeface="Arial" charset="0"/>
              </a:rPr>
              <a:t>OpenStack is a global collaboration of developers &amp; cloud computing technologists working to produce an ubiquitous Infrastructure as a Service (</a:t>
            </a:r>
            <a:r>
              <a:rPr lang="en-US" altLang="en-US" sz="1200" b="1" kern="0">
                <a:solidFill>
                  <a:srgbClr val="333333"/>
                </a:solidFill>
                <a:cs typeface="Arial" charset="0"/>
              </a:rPr>
              <a:t>IaaS</a:t>
            </a:r>
            <a:r>
              <a:rPr lang="en-US" altLang="en-US" sz="1200" kern="0">
                <a:solidFill>
                  <a:srgbClr val="333333"/>
                </a:solidFill>
                <a:cs typeface="Arial" charset="0"/>
              </a:rPr>
              <a:t>) open source cloud computing platform for public &amp; private clouds. </a:t>
            </a:r>
          </a:p>
        </p:txBody>
      </p:sp>
      <p:pic>
        <p:nvPicPr>
          <p:cNvPr id="37" name="Picture 4" descr="http://www.extremenetworks.com/blog/wp-content/uploads/2011/02/openstack-logo.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5660" y="973495"/>
            <a:ext cx="581025" cy="5834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 name="Picture 5" descr="OpenStackArc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4450" y="1917660"/>
            <a:ext cx="3682604" cy="19228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9" name="Group 6"/>
          <p:cNvGrpSpPr>
            <a:grpSpLocks/>
          </p:cNvGrpSpPr>
          <p:nvPr/>
        </p:nvGrpSpPr>
        <p:grpSpPr bwMode="auto">
          <a:xfrm>
            <a:off x="4981576" y="1960522"/>
            <a:ext cx="1527572" cy="679847"/>
            <a:chOff x="3251" y="1279"/>
            <a:chExt cx="1283" cy="571"/>
          </a:xfrm>
        </p:grpSpPr>
        <p:pic>
          <p:nvPicPr>
            <p:cNvPr id="40" name="Picture 7" descr="Ubuntu-Logo"/>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49" y="1664"/>
              <a:ext cx="272" cy="1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 name="Picture 8" descr="suse_logo"/>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56" y="1579"/>
              <a:ext cx="269" cy="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 name="Picture 9" descr="rax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51" y="1503"/>
              <a:ext cx="503"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 name="Picture 10" descr="att"/>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055" y="1515"/>
              <a:ext cx="249" cy="2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 name="Picture 11" descr="Nebula"/>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317" y="1447"/>
              <a:ext cx="552" cy="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5" name="Picture 12" descr="hp"/>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855" y="1645"/>
              <a:ext cx="203" cy="2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 name="Picture 13" descr="redhat"/>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305" y="1430"/>
              <a:ext cx="172" cy="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 name="Picture 14" descr="ibmpos_blucmyk"/>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515" y="1687"/>
              <a:ext cx="333" cy="1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 name="Text Box 15"/>
            <p:cNvSpPr txBox="1">
              <a:spLocks noChangeArrowheads="1"/>
            </p:cNvSpPr>
            <p:nvPr/>
          </p:nvSpPr>
          <p:spPr bwMode="auto">
            <a:xfrm>
              <a:off x="3251" y="1279"/>
              <a:ext cx="1283" cy="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67500" tIns="35100" rIns="67500" bIns="35100">
              <a:spAutoFit/>
            </a:bodyPr>
            <a:lstStyle>
              <a:lvl1pPr>
                <a:spcBef>
                  <a:spcPct val="20000"/>
                </a:spcBef>
                <a:buChar char="•"/>
                <a:tabLst>
                  <a:tab pos="723900" algn="l"/>
                  <a:tab pos="1447800" algn="l"/>
                </a:tabLst>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tabLst>
                  <a:tab pos="723900" algn="l"/>
                  <a:tab pos="1447800" algn="l"/>
                </a:tabLst>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tabLst>
                  <a:tab pos="723900" algn="l"/>
                  <a:tab pos="1447800" algn="l"/>
                </a:tabLst>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9pPr>
            </a:lstStyle>
            <a:p>
              <a:pPr algn="ctr" defTabSz="342900">
                <a:lnSpc>
                  <a:spcPct val="80000"/>
                </a:lnSpc>
                <a:spcBef>
                  <a:spcPct val="0"/>
                </a:spcBef>
                <a:buNone/>
                <a:defRPr/>
              </a:pPr>
              <a:r>
                <a:rPr lang="en-US" altLang="en-US" sz="1050" kern="0">
                  <a:solidFill>
                    <a:srgbClr val="0022B4"/>
                  </a:solidFill>
                  <a:cs typeface="Arial" charset="0"/>
                </a:rPr>
                <a:t>Platinum Sponsors</a:t>
              </a:r>
            </a:p>
          </p:txBody>
        </p:sp>
      </p:grpSp>
      <p:grpSp>
        <p:nvGrpSpPr>
          <p:cNvPr id="49" name="Group 16"/>
          <p:cNvGrpSpPr>
            <a:grpSpLocks/>
          </p:cNvGrpSpPr>
          <p:nvPr/>
        </p:nvGrpSpPr>
        <p:grpSpPr bwMode="auto">
          <a:xfrm>
            <a:off x="6561535" y="2030769"/>
            <a:ext cx="1329928" cy="806054"/>
            <a:chOff x="4578" y="1338"/>
            <a:chExt cx="1117" cy="677"/>
          </a:xfrm>
        </p:grpSpPr>
        <p:pic>
          <p:nvPicPr>
            <p:cNvPr id="50" name="Picture 17" descr="vmware-logo"/>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233" y="1781"/>
              <a:ext cx="301" cy="1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 name="Picture 18" descr="cloudscaling"/>
            <p:cNvPicPr>
              <a:picLocks noChangeAspect="1" noChangeArrowheads="1"/>
            </p:cNvPicPr>
            <p:nvPr/>
          </p:nvPicPr>
          <p:blipFill>
            <a:blip r:embed="rId14" cstate="print">
              <a:extLst>
                <a:ext uri="{28A0092B-C50C-407E-A947-70E740481C1C}">
                  <a14:useLocalDpi xmlns:a14="http://schemas.microsoft.com/office/drawing/2010/main" val="0"/>
                </a:ext>
              </a:extLst>
            </a:blip>
            <a:srcRect l="-3900" t="24417" r="1997" b="27002"/>
            <a:stretch>
              <a:fillRect/>
            </a:stretch>
          </p:blipFill>
          <p:spPr bwMode="auto">
            <a:xfrm>
              <a:off x="5282" y="1899"/>
              <a:ext cx="243" cy="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 name="Picture 19" descr="morphlabs"/>
            <p:cNvPicPr>
              <a:picLocks noChangeAspect="1" noChangeArrowheads="1"/>
            </p:cNvPicPr>
            <p:nvPr/>
          </p:nvPicPr>
          <p:blipFill>
            <a:blip r:embed="rId15">
              <a:extLst>
                <a:ext uri="{28A0092B-C50C-407E-A947-70E740481C1C}">
                  <a14:useLocalDpi xmlns:a14="http://schemas.microsoft.com/office/drawing/2010/main" val="0"/>
                </a:ext>
              </a:extLst>
            </a:blip>
            <a:srcRect t="36578" b="32140"/>
            <a:stretch>
              <a:fillRect/>
            </a:stretch>
          </p:blipFill>
          <p:spPr bwMode="auto">
            <a:xfrm>
              <a:off x="4877" y="1792"/>
              <a:ext cx="320"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 name="Picture 20" descr="cisco-logo-btl-zaw2"/>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827" y="1456"/>
              <a:ext cx="259" cy="1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 name="Picture 21" descr="yahoo-logo"/>
            <p:cNvPicPr>
              <a:picLocks noChangeAspect="1" noChangeArrowheads="1"/>
            </p:cNvPicPr>
            <p:nvPr/>
          </p:nvPicPr>
          <p:blipFill>
            <a:blip r:embed="rId17" cstate="print">
              <a:extLst>
                <a:ext uri="{28A0092B-C50C-407E-A947-70E740481C1C}">
                  <a14:useLocalDpi xmlns:a14="http://schemas.microsoft.com/office/drawing/2010/main" val="0"/>
                </a:ext>
              </a:extLst>
            </a:blip>
            <a:srcRect t="9361" b="14043"/>
            <a:stretch>
              <a:fillRect/>
            </a:stretch>
          </p:blipFill>
          <p:spPr bwMode="auto">
            <a:xfrm>
              <a:off x="5083" y="1483"/>
              <a:ext cx="228" cy="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5" name="Picture 22" descr="CCTA"/>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4752" y="1643"/>
              <a:ext cx="267"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6" name="Picture 23" descr="dell"/>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307" y="1650"/>
              <a:ext cx="148" cy="1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 name="Picture 24" descr="dreamhost"/>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5346" y="1472"/>
              <a:ext cx="236" cy="1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 name="Picture 25" descr="intel"/>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5069" y="1653"/>
              <a:ext cx="206" cy="1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 name="Picture 26" descr="mirantis"/>
            <p:cNvPicPr>
              <a:picLocks noChangeAspect="1" noChangeArrowheads="1"/>
            </p:cNvPicPr>
            <p:nvPr/>
          </p:nvPicPr>
          <p:blipFill>
            <a:blip r:embed="rId22">
              <a:extLst>
                <a:ext uri="{28A0092B-C50C-407E-A947-70E740481C1C}">
                  <a14:useLocalDpi xmlns:a14="http://schemas.microsoft.com/office/drawing/2010/main" val="0"/>
                </a:ext>
              </a:extLst>
            </a:blip>
            <a:srcRect t="15286" b="19960"/>
            <a:stretch>
              <a:fillRect/>
            </a:stretch>
          </p:blipFill>
          <p:spPr bwMode="auto">
            <a:xfrm>
              <a:off x="4631" y="1767"/>
              <a:ext cx="231" cy="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 name="Picture 27" descr="NEC-S"/>
            <p:cNvPicPr>
              <a:picLocks noChangeAspect="1" noChangeArrowheads="1"/>
            </p:cNvPicPr>
            <p:nvPr/>
          </p:nvPicPr>
          <p:blipFill>
            <a:blip r:embed="rId23">
              <a:extLst>
                <a:ext uri="{28A0092B-C50C-407E-A947-70E740481C1C}">
                  <a14:useLocalDpi xmlns:a14="http://schemas.microsoft.com/office/drawing/2010/main" val="0"/>
                </a:ext>
              </a:extLst>
            </a:blip>
            <a:srcRect t="29330" b="29330"/>
            <a:stretch>
              <a:fillRect/>
            </a:stretch>
          </p:blipFill>
          <p:spPr bwMode="auto">
            <a:xfrm>
              <a:off x="4834" y="1909"/>
              <a:ext cx="181" cy="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1" name="Picture 28" descr="netapp"/>
            <p:cNvPicPr>
              <a:picLocks noChangeAspect="1" noChangeArrowheads="1"/>
            </p:cNvPicPr>
            <p:nvPr/>
          </p:nvPicPr>
          <p:blipFill>
            <a:blip r:embed="rId24" cstate="print">
              <a:extLst>
                <a:ext uri="{28A0092B-C50C-407E-A947-70E740481C1C}">
                  <a14:useLocalDpi xmlns:a14="http://schemas.microsoft.com/office/drawing/2010/main" val="0"/>
                </a:ext>
              </a:extLst>
            </a:blip>
            <a:srcRect l="13341" r="17787"/>
            <a:stretch>
              <a:fillRect/>
            </a:stretch>
          </p:blipFill>
          <p:spPr bwMode="auto">
            <a:xfrm>
              <a:off x="4674" y="1527"/>
              <a:ext cx="135"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2" name="Picture 29" descr="piston_cloud"/>
            <p:cNvPicPr>
              <a:picLocks noChangeAspect="1" noChangeArrowheads="1"/>
            </p:cNvPicPr>
            <p:nvPr/>
          </p:nvPicPr>
          <p:blipFill>
            <a:blip r:embed="rId25" cstate="print">
              <a:extLst>
                <a:ext uri="{28A0092B-C50C-407E-A947-70E740481C1C}">
                  <a14:useLocalDpi xmlns:a14="http://schemas.microsoft.com/office/drawing/2010/main" val="0"/>
                </a:ext>
              </a:extLst>
            </a:blip>
            <a:srcRect t="24408" b="25491"/>
            <a:stretch>
              <a:fillRect/>
            </a:stretch>
          </p:blipFill>
          <p:spPr bwMode="auto">
            <a:xfrm>
              <a:off x="5054" y="1901"/>
              <a:ext cx="228" cy="1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 name="Text Box 30"/>
            <p:cNvSpPr txBox="1">
              <a:spLocks noChangeArrowheads="1"/>
            </p:cNvSpPr>
            <p:nvPr/>
          </p:nvSpPr>
          <p:spPr bwMode="auto">
            <a:xfrm>
              <a:off x="4578" y="1338"/>
              <a:ext cx="1117" cy="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67500" tIns="35100" rIns="67500" bIns="35100">
              <a:spAutoFit/>
            </a:bodyPr>
            <a:lstStyle>
              <a:lvl1pPr>
                <a:spcBef>
                  <a:spcPct val="20000"/>
                </a:spcBef>
                <a:buChar char="•"/>
                <a:tabLst>
                  <a:tab pos="723900" algn="l"/>
                  <a:tab pos="1447800" algn="l"/>
                </a:tabLst>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tabLst>
                  <a:tab pos="723900" algn="l"/>
                  <a:tab pos="1447800" algn="l"/>
                </a:tabLst>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tabLst>
                  <a:tab pos="723900" algn="l"/>
                  <a:tab pos="1447800" algn="l"/>
                </a:tabLst>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tabLst>
                  <a:tab pos="723900" algn="l"/>
                  <a:tab pos="1447800" algn="l"/>
                </a:tabLst>
                <a:defRPr sz="1400">
                  <a:solidFill>
                    <a:schemeClr val="tx1"/>
                  </a:solidFill>
                  <a:latin typeface="Arial" panose="020B0604020202020204" pitchFamily="34" charset="0"/>
                  <a:ea typeface="ＭＳ Ｐゴシック" panose="020B0600070205080204" pitchFamily="34" charset="-128"/>
                </a:defRPr>
              </a:lvl9pPr>
            </a:lstStyle>
            <a:p>
              <a:pPr algn="ctr" defTabSz="342900">
                <a:lnSpc>
                  <a:spcPct val="80000"/>
                </a:lnSpc>
                <a:spcBef>
                  <a:spcPct val="0"/>
                </a:spcBef>
                <a:buNone/>
                <a:defRPr/>
              </a:pPr>
              <a:r>
                <a:rPr lang="en-US" altLang="en-US" sz="1050" kern="0">
                  <a:solidFill>
                    <a:srgbClr val="F1902F"/>
                  </a:solidFill>
                  <a:cs typeface="Arial" charset="0"/>
                </a:rPr>
                <a:t>Gold Sponsors</a:t>
              </a:r>
            </a:p>
          </p:txBody>
        </p:sp>
      </p:grpSp>
      <p:sp>
        <p:nvSpPr>
          <p:cNvPr id="65" name="Content Placeholder 2"/>
          <p:cNvSpPr txBox="1">
            <a:spLocks/>
          </p:cNvSpPr>
          <p:nvPr/>
        </p:nvSpPr>
        <p:spPr bwMode="auto">
          <a:xfrm>
            <a:off x="1637109" y="3850585"/>
            <a:ext cx="5444728" cy="971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eaLnBrk="0" hangingPunct="0">
              <a:spcBef>
                <a:spcPts val="0"/>
              </a:spcBef>
              <a:spcAft>
                <a:spcPts val="225"/>
              </a:spcAft>
              <a:buNone/>
              <a:defRPr/>
            </a:pPr>
            <a:r>
              <a:rPr lang="en-US" altLang="en-US" sz="1200" b="1" kern="0" dirty="0">
                <a:solidFill>
                  <a:srgbClr val="333333"/>
                </a:solidFill>
                <a:cs typeface="Arial" charset="0"/>
              </a:rPr>
              <a:t>Design Tenets…</a:t>
            </a:r>
          </a:p>
          <a:p>
            <a:pPr marL="132160" indent="-132160" defTabSz="342900" eaLnBrk="0" hangingPunct="0">
              <a:spcBef>
                <a:spcPts val="0"/>
              </a:spcBef>
              <a:spcAft>
                <a:spcPts val="225"/>
              </a:spcAft>
              <a:defRPr/>
            </a:pPr>
            <a:r>
              <a:rPr lang="en-US" altLang="en-US" sz="1200" kern="0" dirty="0">
                <a:solidFill>
                  <a:srgbClr val="333333"/>
                </a:solidFill>
                <a:cs typeface="Arial" charset="0"/>
              </a:rPr>
              <a:t>scalability and elasticity are our main goals</a:t>
            </a:r>
          </a:p>
          <a:p>
            <a:pPr marL="132160" indent="-132160" defTabSz="342900" eaLnBrk="0" hangingPunct="0">
              <a:spcBef>
                <a:spcPts val="0"/>
              </a:spcBef>
              <a:spcAft>
                <a:spcPts val="225"/>
              </a:spcAft>
              <a:defRPr/>
            </a:pPr>
            <a:r>
              <a:rPr lang="en-US" altLang="en-US" sz="1200" kern="0" dirty="0">
                <a:solidFill>
                  <a:srgbClr val="333333"/>
                </a:solidFill>
                <a:cs typeface="Arial" charset="0"/>
              </a:rPr>
              <a:t>share nothing, distribute everything (asynchronous and horizontally scalable)</a:t>
            </a:r>
          </a:p>
          <a:p>
            <a:pPr marL="132160" indent="-132160" defTabSz="342900" eaLnBrk="0" hangingPunct="0">
              <a:spcBef>
                <a:spcPts val="0"/>
              </a:spcBef>
              <a:spcAft>
                <a:spcPts val="225"/>
              </a:spcAft>
              <a:defRPr/>
            </a:pPr>
            <a:r>
              <a:rPr lang="en-US" altLang="en-US" sz="1200" kern="0" dirty="0">
                <a:solidFill>
                  <a:srgbClr val="333333"/>
                </a:solidFill>
                <a:cs typeface="Arial" charset="0"/>
              </a:rPr>
              <a:t>any feature that limits our main goals must be optional</a:t>
            </a:r>
          </a:p>
          <a:p>
            <a:pPr marL="132160" indent="-132160" defTabSz="342900" eaLnBrk="0" hangingPunct="0">
              <a:spcBef>
                <a:spcPts val="0"/>
              </a:spcBef>
              <a:spcAft>
                <a:spcPts val="225"/>
              </a:spcAft>
              <a:defRPr/>
            </a:pPr>
            <a:r>
              <a:rPr lang="en-US" altLang="en-US" sz="1200" kern="0" dirty="0">
                <a:solidFill>
                  <a:srgbClr val="333333"/>
                </a:solidFill>
                <a:cs typeface="Arial" charset="0"/>
              </a:rPr>
              <a:t>accept eventual consistency and use it where appropriate</a:t>
            </a:r>
          </a:p>
        </p:txBody>
      </p:sp>
      <p:pic>
        <p:nvPicPr>
          <p:cNvPr id="66" name="Picture 1"/>
          <p:cNvPicPr>
            <a:picLocks noChangeAspect="1"/>
          </p:cNvPicPr>
          <p:nvPr/>
        </p:nvPicPr>
        <p:blipFill>
          <a:blip r:embed="rId26">
            <a:extLst>
              <a:ext uri="{28A0092B-C50C-407E-A947-70E740481C1C}">
                <a14:useLocalDpi xmlns:a14="http://schemas.microsoft.com/office/drawing/2010/main" val="0"/>
              </a:ext>
            </a:extLst>
          </a:blip>
          <a:srcRect/>
          <a:stretch>
            <a:fillRect/>
          </a:stretch>
        </p:blipFill>
        <p:spPr bwMode="auto">
          <a:xfrm>
            <a:off x="5141119" y="2996367"/>
            <a:ext cx="2505075" cy="1078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0487789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ounded Rectangle 15"/>
          <p:cNvSpPr/>
          <p:nvPr/>
        </p:nvSpPr>
        <p:spPr>
          <a:xfrm>
            <a:off x="595618" y="2533475"/>
            <a:ext cx="7608815" cy="1065402"/>
          </a:xfrm>
          <a:prstGeom prst="roundRect">
            <a:avLst/>
          </a:prstGeom>
          <a:solidFill>
            <a:schemeClr val="accent1">
              <a:alpha val="28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276836" y="458392"/>
            <a:ext cx="6040073" cy="466439"/>
          </a:xfrm>
        </p:spPr>
        <p:txBody>
          <a:bodyPr/>
          <a:lstStyle/>
          <a:p>
            <a:r>
              <a:rPr lang="en-US" sz="2400" b="1" dirty="0"/>
              <a:t>z13 </a:t>
            </a:r>
            <a:r>
              <a:rPr lang="en-US" sz="2400" b="1" dirty="0">
                <a:solidFill>
                  <a:srgbClr val="00B050"/>
                </a:solidFill>
              </a:rPr>
              <a:t>Emporer</a:t>
            </a:r>
            <a:r>
              <a:rPr lang="en-US" sz="2400" b="1" dirty="0"/>
              <a:t>@5.0GHz vs. zEC12@5.5GHz</a:t>
            </a:r>
          </a:p>
        </p:txBody>
      </p:sp>
      <p:sp>
        <p:nvSpPr>
          <p:cNvPr id="3" name="TextBox 2"/>
          <p:cNvSpPr txBox="1"/>
          <p:nvPr/>
        </p:nvSpPr>
        <p:spPr>
          <a:xfrm>
            <a:off x="1557175" y="2678743"/>
            <a:ext cx="1060928" cy="791336"/>
          </a:xfrm>
          <a:prstGeom prst="rect">
            <a:avLst/>
          </a:prstGeom>
          <a:noFill/>
        </p:spPr>
        <p:txBody>
          <a:bodyPr wrap="none" rtlCol="0" anchor="ctr" anchorCtr="1">
            <a:noAutofit/>
          </a:bodyPr>
          <a:lstStyle/>
          <a:p>
            <a:pPr algn="ctr"/>
            <a:r>
              <a:rPr lang="en-US" dirty="0"/>
              <a:t>Instructions</a:t>
            </a:r>
          </a:p>
          <a:p>
            <a:pPr algn="ctr"/>
            <a:r>
              <a:rPr lang="en-US" dirty="0"/>
              <a:t>----------------</a:t>
            </a:r>
          </a:p>
          <a:p>
            <a:pPr algn="ctr"/>
            <a:r>
              <a:rPr lang="en-US" dirty="0"/>
              <a:t>Workload</a:t>
            </a:r>
          </a:p>
        </p:txBody>
      </p:sp>
      <p:sp>
        <p:nvSpPr>
          <p:cNvPr id="4" name="TextBox 3"/>
          <p:cNvSpPr txBox="1"/>
          <p:nvPr/>
        </p:nvSpPr>
        <p:spPr>
          <a:xfrm>
            <a:off x="3245350" y="2668810"/>
            <a:ext cx="1060928" cy="791336"/>
          </a:xfrm>
          <a:prstGeom prst="rect">
            <a:avLst/>
          </a:prstGeom>
          <a:noFill/>
        </p:spPr>
        <p:txBody>
          <a:bodyPr wrap="none" rtlCol="0" anchor="ctr" anchorCtr="1">
            <a:noAutofit/>
          </a:bodyPr>
          <a:lstStyle/>
          <a:p>
            <a:pPr algn="ctr"/>
            <a:r>
              <a:rPr lang="en-US" dirty="0"/>
              <a:t>Cycles</a:t>
            </a:r>
          </a:p>
          <a:p>
            <a:pPr algn="ctr"/>
            <a:r>
              <a:rPr lang="en-US" dirty="0"/>
              <a:t>----------------</a:t>
            </a:r>
          </a:p>
          <a:p>
            <a:pPr algn="ctr"/>
            <a:r>
              <a:rPr lang="en-US" dirty="0"/>
              <a:t>Instruction</a:t>
            </a:r>
          </a:p>
        </p:txBody>
      </p:sp>
      <p:sp>
        <p:nvSpPr>
          <p:cNvPr id="5" name="TextBox 4"/>
          <p:cNvSpPr txBox="1"/>
          <p:nvPr/>
        </p:nvSpPr>
        <p:spPr>
          <a:xfrm>
            <a:off x="4984876" y="2668811"/>
            <a:ext cx="1060928" cy="791336"/>
          </a:xfrm>
          <a:prstGeom prst="rect">
            <a:avLst/>
          </a:prstGeom>
          <a:noFill/>
        </p:spPr>
        <p:txBody>
          <a:bodyPr wrap="none" rtlCol="0" anchor="ctr" anchorCtr="1">
            <a:noAutofit/>
          </a:bodyPr>
          <a:lstStyle/>
          <a:p>
            <a:pPr algn="ctr"/>
            <a:r>
              <a:rPr lang="en-US" dirty="0"/>
              <a:t>Seconds</a:t>
            </a:r>
          </a:p>
          <a:p>
            <a:pPr algn="ctr"/>
            <a:r>
              <a:rPr lang="en-US" dirty="0"/>
              <a:t>----------------</a:t>
            </a:r>
          </a:p>
          <a:p>
            <a:pPr algn="ctr"/>
            <a:r>
              <a:rPr lang="en-US" dirty="0"/>
              <a:t>Cycle</a:t>
            </a:r>
          </a:p>
        </p:txBody>
      </p:sp>
      <p:sp>
        <p:nvSpPr>
          <p:cNvPr id="6" name="TextBox 5"/>
          <p:cNvSpPr txBox="1"/>
          <p:nvPr/>
        </p:nvSpPr>
        <p:spPr>
          <a:xfrm>
            <a:off x="6655370" y="2668811"/>
            <a:ext cx="1060928" cy="791336"/>
          </a:xfrm>
          <a:prstGeom prst="rect">
            <a:avLst/>
          </a:prstGeom>
          <a:noFill/>
        </p:spPr>
        <p:txBody>
          <a:bodyPr wrap="none" rtlCol="0" anchor="ctr" anchorCtr="1">
            <a:noAutofit/>
          </a:bodyPr>
          <a:lstStyle/>
          <a:p>
            <a:pPr algn="ctr"/>
            <a:r>
              <a:rPr lang="en-US" dirty="0"/>
              <a:t>Seconds</a:t>
            </a:r>
          </a:p>
          <a:p>
            <a:pPr algn="ctr"/>
            <a:r>
              <a:rPr lang="en-US" dirty="0"/>
              <a:t>----------------</a:t>
            </a:r>
          </a:p>
          <a:p>
            <a:pPr algn="ctr"/>
            <a:r>
              <a:rPr lang="en-US" dirty="0"/>
              <a:t>Workload</a:t>
            </a:r>
          </a:p>
        </p:txBody>
      </p:sp>
      <p:sp>
        <p:nvSpPr>
          <p:cNvPr id="7" name="TextBox 6"/>
          <p:cNvSpPr txBox="1"/>
          <p:nvPr/>
        </p:nvSpPr>
        <p:spPr>
          <a:xfrm>
            <a:off x="2827303" y="2909907"/>
            <a:ext cx="338554" cy="369332"/>
          </a:xfrm>
          <a:prstGeom prst="rect">
            <a:avLst/>
          </a:prstGeom>
          <a:noFill/>
        </p:spPr>
        <p:txBody>
          <a:bodyPr wrap="none" rtlCol="0">
            <a:spAutoFit/>
          </a:bodyPr>
          <a:lstStyle/>
          <a:p>
            <a:r>
              <a:rPr lang="en-US" dirty="0"/>
              <a:t>X</a:t>
            </a:r>
          </a:p>
        </p:txBody>
      </p:sp>
      <p:sp>
        <p:nvSpPr>
          <p:cNvPr id="9" name="TextBox 8"/>
          <p:cNvSpPr txBox="1"/>
          <p:nvPr/>
        </p:nvSpPr>
        <p:spPr>
          <a:xfrm>
            <a:off x="4533119" y="2890046"/>
            <a:ext cx="338554" cy="369332"/>
          </a:xfrm>
          <a:prstGeom prst="rect">
            <a:avLst/>
          </a:prstGeom>
          <a:noFill/>
        </p:spPr>
        <p:txBody>
          <a:bodyPr wrap="none" rtlCol="0">
            <a:spAutoFit/>
          </a:bodyPr>
          <a:lstStyle/>
          <a:p>
            <a:r>
              <a:rPr lang="en-US" dirty="0"/>
              <a:t>X</a:t>
            </a:r>
          </a:p>
        </p:txBody>
      </p:sp>
      <p:sp>
        <p:nvSpPr>
          <p:cNvPr id="10" name="TextBox 9"/>
          <p:cNvSpPr txBox="1"/>
          <p:nvPr/>
        </p:nvSpPr>
        <p:spPr>
          <a:xfrm flipH="1">
            <a:off x="6242228" y="2896103"/>
            <a:ext cx="229794" cy="369332"/>
          </a:xfrm>
          <a:prstGeom prst="rect">
            <a:avLst/>
          </a:prstGeom>
          <a:noFill/>
        </p:spPr>
        <p:txBody>
          <a:bodyPr wrap="square" rtlCol="0">
            <a:spAutoFit/>
          </a:bodyPr>
          <a:lstStyle/>
          <a:p>
            <a:r>
              <a:rPr lang="en-US" dirty="0"/>
              <a:t>=</a:t>
            </a:r>
          </a:p>
        </p:txBody>
      </p:sp>
      <p:sp>
        <p:nvSpPr>
          <p:cNvPr id="11" name="TextBox 10"/>
          <p:cNvSpPr txBox="1"/>
          <p:nvPr/>
        </p:nvSpPr>
        <p:spPr>
          <a:xfrm>
            <a:off x="2341475" y="1254190"/>
            <a:ext cx="2916183" cy="553998"/>
          </a:xfrm>
          <a:prstGeom prst="rect">
            <a:avLst/>
          </a:prstGeom>
          <a:noFill/>
        </p:spPr>
        <p:txBody>
          <a:bodyPr wrap="none" rtlCol="0">
            <a:spAutoFit/>
          </a:bodyPr>
          <a:lstStyle/>
          <a:p>
            <a:r>
              <a:rPr lang="en-US" dirty="0" smtClean="0"/>
              <a:t>Instruction-Set Instructions</a:t>
            </a:r>
          </a:p>
          <a:p>
            <a:r>
              <a:rPr lang="en-US" sz="1200" dirty="0"/>
              <a:t>e.g. SIMD(z13) vs. no SIMD(zEC12)</a:t>
            </a:r>
          </a:p>
        </p:txBody>
      </p:sp>
      <p:sp>
        <p:nvSpPr>
          <p:cNvPr id="12" name="TextBox 11"/>
          <p:cNvSpPr txBox="1"/>
          <p:nvPr/>
        </p:nvSpPr>
        <p:spPr>
          <a:xfrm>
            <a:off x="2306373" y="1873634"/>
            <a:ext cx="3121367" cy="553998"/>
          </a:xfrm>
          <a:prstGeom prst="rect">
            <a:avLst/>
          </a:prstGeom>
          <a:noFill/>
        </p:spPr>
        <p:txBody>
          <a:bodyPr wrap="none" rtlCol="0">
            <a:spAutoFit/>
          </a:bodyPr>
          <a:lstStyle/>
          <a:p>
            <a:r>
              <a:rPr lang="en-US" dirty="0" smtClean="0"/>
              <a:t>Memory Fetch Instructions</a:t>
            </a:r>
          </a:p>
          <a:p>
            <a:r>
              <a:rPr lang="en-US" sz="1200" dirty="0"/>
              <a:t>e.g. 42MB/core(z13) </a:t>
            </a:r>
            <a:r>
              <a:rPr lang="en-US" sz="1200" dirty="0" err="1"/>
              <a:t>vs</a:t>
            </a:r>
            <a:r>
              <a:rPr lang="en-US" sz="1200" dirty="0"/>
              <a:t> 21MB/core(zEC12)</a:t>
            </a:r>
          </a:p>
        </p:txBody>
      </p:sp>
      <p:cxnSp>
        <p:nvCxnSpPr>
          <p:cNvPr id="14" name="Elbow Connector 13"/>
          <p:cNvCxnSpPr>
            <a:stCxn id="3" idx="0"/>
            <a:endCxn id="11" idx="1"/>
          </p:cNvCxnSpPr>
          <p:nvPr/>
        </p:nvCxnSpPr>
        <p:spPr bwMode="auto">
          <a:xfrm rot="5400000" flipH="1" flipV="1">
            <a:off x="1640780" y="1978048"/>
            <a:ext cx="1147554" cy="253836"/>
          </a:xfrm>
          <a:prstGeom prst="bentConnector2">
            <a:avLst/>
          </a:prstGeom>
          <a:solidFill>
            <a:srgbClr val="CC99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17" name="Elbow Connector 16"/>
          <p:cNvCxnSpPr>
            <a:stCxn id="3" idx="0"/>
            <a:endCxn id="12" idx="1"/>
          </p:cNvCxnSpPr>
          <p:nvPr/>
        </p:nvCxnSpPr>
        <p:spPr bwMode="auto">
          <a:xfrm rot="5400000" flipH="1" flipV="1">
            <a:off x="1932951" y="2305321"/>
            <a:ext cx="528110" cy="218734"/>
          </a:xfrm>
          <a:prstGeom prst="bentConnector2">
            <a:avLst/>
          </a:prstGeom>
          <a:solidFill>
            <a:srgbClr val="CC99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2" name="Elbow Connector 21"/>
          <p:cNvCxnSpPr>
            <a:stCxn id="5" idx="0"/>
            <a:endCxn id="2" idx="3"/>
          </p:cNvCxnSpPr>
          <p:nvPr/>
        </p:nvCxnSpPr>
        <p:spPr bwMode="auto">
          <a:xfrm rot="5400000" flipH="1" flipV="1">
            <a:off x="4927525" y="1279428"/>
            <a:ext cx="1977199" cy="801569"/>
          </a:xfrm>
          <a:prstGeom prst="bentConnector4">
            <a:avLst>
              <a:gd name="adj1" fmla="val 44102"/>
              <a:gd name="adj2" fmla="val 128519"/>
            </a:avLst>
          </a:prstGeom>
          <a:solidFill>
            <a:srgbClr val="CC99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24" name="TextBox 23"/>
          <p:cNvSpPr txBox="1"/>
          <p:nvPr/>
        </p:nvSpPr>
        <p:spPr>
          <a:xfrm>
            <a:off x="1540921" y="3954452"/>
            <a:ext cx="5254161" cy="553998"/>
          </a:xfrm>
          <a:prstGeom prst="rect">
            <a:avLst/>
          </a:prstGeom>
          <a:noFill/>
        </p:spPr>
        <p:txBody>
          <a:bodyPr wrap="square" rtlCol="0">
            <a:spAutoFit/>
          </a:bodyPr>
          <a:lstStyle/>
          <a:p>
            <a:pPr algn="ctr"/>
            <a:r>
              <a:rPr lang="en-US" dirty="0" smtClean="0"/>
              <a:t>Out of Order </a:t>
            </a:r>
            <a:r>
              <a:rPr lang="en-US" dirty="0" err="1" smtClean="0"/>
              <a:t>eXecution</a:t>
            </a:r>
            <a:r>
              <a:rPr lang="en-US" dirty="0" smtClean="0"/>
              <a:t> and RISC-like CISC</a:t>
            </a:r>
          </a:p>
          <a:p>
            <a:pPr algn="ctr"/>
            <a:r>
              <a:rPr lang="en-US" sz="1200" dirty="0"/>
              <a:t>e.g. 6 instructions/cycle(z13) vs. 3 instructions/cycle(zEC12)</a:t>
            </a:r>
          </a:p>
        </p:txBody>
      </p:sp>
      <p:cxnSp>
        <p:nvCxnSpPr>
          <p:cNvPr id="26" name="Elbow Connector 25"/>
          <p:cNvCxnSpPr>
            <a:stCxn id="4" idx="2"/>
            <a:endCxn id="24" idx="0"/>
          </p:cNvCxnSpPr>
          <p:nvPr/>
        </p:nvCxnSpPr>
        <p:spPr bwMode="auto">
          <a:xfrm rot="16200000" flipH="1">
            <a:off x="3724755" y="3511205"/>
            <a:ext cx="494306" cy="392188"/>
          </a:xfrm>
          <a:prstGeom prst="bentConnector3">
            <a:avLst/>
          </a:prstGeom>
          <a:solidFill>
            <a:srgbClr val="CC99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13" name="Up Arrow 12"/>
          <p:cNvSpPr/>
          <p:nvPr/>
        </p:nvSpPr>
        <p:spPr>
          <a:xfrm>
            <a:off x="971534" y="3095538"/>
            <a:ext cx="285226" cy="436895"/>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Down Arrow 14"/>
          <p:cNvSpPr/>
          <p:nvPr/>
        </p:nvSpPr>
        <p:spPr>
          <a:xfrm>
            <a:off x="985706" y="2600587"/>
            <a:ext cx="255865" cy="42783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363919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4"/>
          <p:cNvSpPr/>
          <p:nvPr/>
        </p:nvSpPr>
        <p:spPr>
          <a:xfrm>
            <a:off x="6143670" y="2901419"/>
            <a:ext cx="1200150" cy="100737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rgbClr val="99FF66"/>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3" name="Rounded Rectangle 12"/>
          <p:cNvSpPr/>
          <p:nvPr/>
        </p:nvSpPr>
        <p:spPr>
          <a:xfrm>
            <a:off x="3215790" y="2909790"/>
            <a:ext cx="1200150" cy="975239"/>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rgbClr val="99FF66"/>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4" name="Rounded Rectangle 3"/>
          <p:cNvSpPr/>
          <p:nvPr/>
        </p:nvSpPr>
        <p:spPr>
          <a:xfrm>
            <a:off x="4675680" y="2893319"/>
            <a:ext cx="1200150" cy="97497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rgbClr val="99FF66"/>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5" name="Title 4"/>
          <p:cNvSpPr txBox="1">
            <a:spLocks noGrp="1"/>
          </p:cNvSpPr>
          <p:nvPr>
            <p:ph type="title"/>
          </p:nvPr>
        </p:nvSpPr>
        <p:spPr>
          <a:xfrm>
            <a:off x="1291739" y="209434"/>
            <a:ext cx="6446044" cy="307777"/>
          </a:xfrm>
          <a:prstGeom prst="rect">
            <a:avLst/>
          </a:prstGeom>
        </p:spPr>
        <p:txBody>
          <a:bodyPr vert="horz" wrap="square" lIns="0" tIns="0" rIns="0" bIns="0" numCol="1" anchor="ctr" anchorCtr="0" compatLnSpc="1">
            <a:prstTxWarp prst="textNoShape">
              <a:avLst/>
            </a:prstTxWarp>
            <a:spAutoFit/>
          </a:bodyPr>
          <a:lstStyle/>
          <a:p>
            <a:pPr lvl="0"/>
            <a:r>
              <a:rPr lang="en-US" sz="2000" dirty="0" err="1">
                <a:solidFill>
                  <a:schemeClr val="tx2"/>
                </a:solidFill>
              </a:rPr>
              <a:t>OpenStack</a:t>
            </a:r>
            <a:r>
              <a:rPr lang="en-US" sz="2000" dirty="0">
                <a:solidFill>
                  <a:schemeClr val="tx2"/>
                </a:solidFill>
              </a:rPr>
              <a:t> Infrastructure Management Software</a:t>
            </a:r>
          </a:p>
        </p:txBody>
      </p:sp>
      <p:pic>
        <p:nvPicPr>
          <p:cNvPr id="6" name="Picture 3"/>
          <p:cNvPicPr>
            <a:picLocks noChangeAspect="1"/>
          </p:cNvPicPr>
          <p:nvPr/>
        </p:nvPicPr>
        <p:blipFill>
          <a:blip r:embed="rId3" cstate="print">
            <a:lum bright="-50000"/>
            <a:alphaModFix/>
          </a:blip>
          <a:srcRect l="986" t="32605" r="87813" b="49032"/>
          <a:stretch>
            <a:fillRect/>
          </a:stretch>
        </p:blipFill>
        <p:spPr>
          <a:xfrm>
            <a:off x="6200910" y="3015900"/>
            <a:ext cx="452250" cy="457110"/>
          </a:xfrm>
          <a:prstGeom prst="rect">
            <a:avLst/>
          </a:prstGeom>
          <a:noFill/>
          <a:ln>
            <a:noFill/>
          </a:ln>
        </p:spPr>
      </p:pic>
      <p:sp>
        <p:nvSpPr>
          <p:cNvPr id="7" name="TextBox 15"/>
          <p:cNvSpPr/>
          <p:nvPr/>
        </p:nvSpPr>
        <p:spPr>
          <a:xfrm>
            <a:off x="6611580" y="3119310"/>
            <a:ext cx="683841" cy="25324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200">
                <a:solidFill>
                  <a:srgbClr val="333333"/>
                </a:solidFill>
                <a:latin typeface="Arial" pitchFamily="34"/>
                <a:ea typeface="Arial" pitchFamily="34"/>
                <a:cs typeface="Arial" pitchFamily="34"/>
              </a:rPr>
              <a:t>Neutron</a:t>
            </a:r>
          </a:p>
        </p:txBody>
      </p:sp>
      <p:sp>
        <p:nvSpPr>
          <p:cNvPr id="8" name="Rounded Rectangle 19"/>
          <p:cNvSpPr/>
          <p:nvPr/>
        </p:nvSpPr>
        <p:spPr>
          <a:xfrm>
            <a:off x="6200910" y="3530250"/>
            <a:ext cx="1085670" cy="22842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gradFill>
            <a:gsLst>
              <a:gs pos="0">
                <a:srgbClr val="FFFFFF"/>
              </a:gs>
              <a:gs pos="100000">
                <a:srgbClr val="DDDDDD"/>
              </a:gs>
            </a:gsLst>
            <a:lin ang="5400000"/>
          </a:gradFill>
          <a:ln w="9360">
            <a:solidFill>
              <a:srgbClr val="333333"/>
            </a:solidFill>
            <a:prstDash val="solid"/>
            <a:miter/>
          </a:ln>
        </p:spPr>
        <p:txBody>
          <a:bodyPr vert="horz" wrap="square" lIns="67500" tIns="35100" rIns="67500" bIns="35100" anchor="t" anchorCtr="0" compatLnSpc="0">
            <a:noAutofit/>
          </a:bodyPr>
          <a:lstStyle/>
          <a:p>
            <a:pPr algn="ct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333333"/>
                </a:solidFill>
                <a:latin typeface="Arial" pitchFamily="34"/>
                <a:ea typeface="Arial" pitchFamily="34"/>
                <a:cs typeface="Arial" pitchFamily="34"/>
              </a:rPr>
              <a:t>drivers</a:t>
            </a:r>
          </a:p>
        </p:txBody>
      </p:sp>
      <p:sp>
        <p:nvSpPr>
          <p:cNvPr id="9" name="Rectangle 15"/>
          <p:cNvSpPr/>
          <p:nvPr/>
        </p:nvSpPr>
        <p:spPr>
          <a:xfrm>
            <a:off x="1278810" y="3521880"/>
            <a:ext cx="1609740" cy="60237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square" lIns="68580" tIns="0" rIns="68580" bIns="34290" anchor="t" anchorCtr="0" compatLnSpc="0">
            <a:noAutofit/>
          </a:bodyPr>
          <a:lstStyle/>
          <a:p>
            <a:pPr algn="ctr">
              <a:lnSpc>
                <a:spcPct val="103000"/>
              </a:lnSpc>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00" i="1" u="sng">
                <a:solidFill>
                  <a:srgbClr val="0000CC"/>
                </a:solidFill>
                <a:latin typeface="Arial" pitchFamily="34"/>
                <a:ea typeface="Arial" pitchFamily="34"/>
                <a:cs typeface="Arial" pitchFamily="34"/>
              </a:rPr>
              <a:t>Virtualization Drivers</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a:solidFill>
                  <a:srgbClr val="000000"/>
                </a:solidFill>
                <a:latin typeface="Arial" pitchFamily="34"/>
                <a:ea typeface="MS PGothic" pitchFamily="34"/>
                <a:cs typeface="MS PGothic" pitchFamily="34"/>
              </a:rPr>
              <a:t>Adapters to hypervisors</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a:solidFill>
                  <a:srgbClr val="000000"/>
                </a:solidFill>
                <a:latin typeface="Arial" pitchFamily="34"/>
                <a:ea typeface="MS PGothic" pitchFamily="34"/>
                <a:cs typeface="MS PGothic" pitchFamily="34"/>
              </a:rPr>
              <a:t>Server, storage, network</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a:solidFill>
                  <a:srgbClr val="000000"/>
                </a:solidFill>
                <a:latin typeface="Arial" pitchFamily="34"/>
                <a:ea typeface="MS PGothic" pitchFamily="34"/>
                <a:cs typeface="MS PGothic" pitchFamily="34"/>
              </a:rPr>
              <a:t>Vendor Led Drivers</a:t>
            </a:r>
          </a:p>
        </p:txBody>
      </p:sp>
      <p:sp>
        <p:nvSpPr>
          <p:cNvPr id="10" name="Line 75"/>
          <p:cNvSpPr/>
          <p:nvPr/>
        </p:nvSpPr>
        <p:spPr>
          <a:xfrm>
            <a:off x="2717100" y="3619620"/>
            <a:ext cx="442800" cy="2160"/>
          </a:xfrm>
          <a:prstGeom prst="line">
            <a:avLst/>
          </a:prstGeom>
          <a:noFill/>
          <a:ln w="15840">
            <a:solidFill>
              <a:srgbClr val="0000CC"/>
            </a:solidFill>
            <a:prstDash val="solid"/>
            <a:miter/>
            <a:tailEnd type="arrow"/>
          </a:ln>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11" name="Rounded Rectangle 53"/>
          <p:cNvSpPr/>
          <p:nvPr/>
        </p:nvSpPr>
        <p:spPr>
          <a:xfrm>
            <a:off x="5714910" y="1059750"/>
            <a:ext cx="1600290" cy="28566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rgbClr val="99FF66"/>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12" name="TextBox 54"/>
          <p:cNvSpPr/>
          <p:nvPr/>
        </p:nvSpPr>
        <p:spPr>
          <a:xfrm>
            <a:off x="5809140" y="1091880"/>
            <a:ext cx="1438470" cy="23035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333333"/>
                </a:solidFill>
                <a:latin typeface="Arial" pitchFamily="34"/>
                <a:ea typeface="Arial" pitchFamily="34"/>
                <a:cs typeface="Arial" pitchFamily="34"/>
              </a:rPr>
              <a:t>Dash Board (Horizon)</a:t>
            </a:r>
          </a:p>
        </p:txBody>
      </p:sp>
      <p:sp>
        <p:nvSpPr>
          <p:cNvPr id="13" name="Rounded Rectangle 55"/>
          <p:cNvSpPr/>
          <p:nvPr/>
        </p:nvSpPr>
        <p:spPr>
          <a:xfrm>
            <a:off x="3200400" y="1459620"/>
            <a:ext cx="4114799" cy="28593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gradFill>
            <a:gsLst>
              <a:gs pos="0">
                <a:srgbClr val="FFFFFF"/>
              </a:gs>
              <a:gs pos="100000">
                <a:srgbClr val="DDDDDD"/>
              </a:gs>
            </a:gsLst>
            <a:lin ang="5400000"/>
          </a:gra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14" name="TextBox 56"/>
          <p:cNvSpPr/>
          <p:nvPr/>
        </p:nvSpPr>
        <p:spPr>
          <a:xfrm>
            <a:off x="4514761" y="1500120"/>
            <a:ext cx="1056891" cy="23035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dirty="0" err="1">
                <a:solidFill>
                  <a:srgbClr val="333333"/>
                </a:solidFill>
                <a:latin typeface="Arial" pitchFamily="34"/>
                <a:ea typeface="Arial" pitchFamily="34"/>
                <a:cs typeface="Arial" pitchFamily="34"/>
              </a:rPr>
              <a:t>OpenStack</a:t>
            </a:r>
            <a:r>
              <a:rPr lang="en-US" sz="1050" dirty="0">
                <a:solidFill>
                  <a:srgbClr val="333333"/>
                </a:solidFill>
                <a:latin typeface="Arial" pitchFamily="34"/>
                <a:ea typeface="Arial" pitchFamily="34"/>
                <a:cs typeface="Arial" pitchFamily="34"/>
              </a:rPr>
              <a:t> API</a:t>
            </a:r>
          </a:p>
        </p:txBody>
      </p:sp>
      <p:sp>
        <p:nvSpPr>
          <p:cNvPr id="15" name="Rounded Rectangle 57"/>
          <p:cNvSpPr/>
          <p:nvPr/>
        </p:nvSpPr>
        <p:spPr>
          <a:xfrm>
            <a:off x="3200399" y="1802520"/>
            <a:ext cx="1233488" cy="28593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2"/>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ctr"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dirty="0">
                <a:solidFill>
                  <a:srgbClr val="000000"/>
                </a:solidFill>
                <a:latin typeface="Arial" pitchFamily="34"/>
                <a:ea typeface="Arial" pitchFamily="34"/>
                <a:cs typeface="Arial" pitchFamily="34"/>
              </a:rPr>
              <a:t>Security</a:t>
            </a:r>
            <a:r>
              <a:rPr lang="en-US" sz="900" dirty="0">
                <a:solidFill>
                  <a:srgbClr val="000000"/>
                </a:solidFill>
                <a:latin typeface="Arial" pitchFamily="34"/>
                <a:ea typeface="Arial" pitchFamily="34"/>
                <a:cs typeface="Arial" pitchFamily="34"/>
              </a:rPr>
              <a:t> (Keystone)</a:t>
            </a:r>
          </a:p>
        </p:txBody>
      </p:sp>
      <p:sp>
        <p:nvSpPr>
          <p:cNvPr id="17" name="Rounded Rectangle 59"/>
          <p:cNvSpPr/>
          <p:nvPr/>
        </p:nvSpPr>
        <p:spPr>
          <a:xfrm>
            <a:off x="4563630" y="1802520"/>
            <a:ext cx="1374030" cy="28593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2"/>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18" name="TextBox 60"/>
          <p:cNvSpPr/>
          <p:nvPr/>
        </p:nvSpPr>
        <p:spPr>
          <a:xfrm>
            <a:off x="4849289" y="1843020"/>
            <a:ext cx="742703" cy="23035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dirty="0">
                <a:solidFill>
                  <a:srgbClr val="333333"/>
                </a:solidFill>
                <a:latin typeface="Arial" pitchFamily="34"/>
                <a:ea typeface="Arial" pitchFamily="34"/>
                <a:cs typeface="Arial" pitchFamily="34"/>
              </a:rPr>
              <a:t>Scheduler</a:t>
            </a:r>
          </a:p>
        </p:txBody>
      </p:sp>
      <p:sp>
        <p:nvSpPr>
          <p:cNvPr id="19" name="Rounded Rectangle 61"/>
          <p:cNvSpPr/>
          <p:nvPr/>
        </p:nvSpPr>
        <p:spPr>
          <a:xfrm>
            <a:off x="6115050" y="1802520"/>
            <a:ext cx="1200150" cy="28593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2"/>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ctr"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20" name="TextBox 62"/>
          <p:cNvSpPr/>
          <p:nvPr/>
        </p:nvSpPr>
        <p:spPr>
          <a:xfrm>
            <a:off x="6165271" y="1805490"/>
            <a:ext cx="1215332" cy="366992"/>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75">
                <a:solidFill>
                  <a:srgbClr val="333333"/>
                </a:solidFill>
                <a:latin typeface="Arial" pitchFamily="34"/>
                <a:ea typeface="Arial" pitchFamily="34"/>
                <a:cs typeface="Arial" pitchFamily="34"/>
              </a:rPr>
              <a:t>Orchestration </a:t>
            </a:r>
            <a:r>
              <a:rPr lang="en-US" sz="825">
                <a:solidFill>
                  <a:srgbClr val="333333"/>
                </a:solidFill>
                <a:latin typeface="Arial" pitchFamily="34"/>
                <a:ea typeface="Arial" pitchFamily="34"/>
                <a:cs typeface="Arial" pitchFamily="34"/>
              </a:rPr>
              <a:t>(Heat)</a:t>
            </a:r>
          </a:p>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75">
                <a:solidFill>
                  <a:srgbClr val="333333"/>
                </a:solidFill>
                <a:latin typeface="Arial" pitchFamily="34"/>
                <a:ea typeface="Arial" pitchFamily="34"/>
                <a:cs typeface="Arial" pitchFamily="34"/>
              </a:rPr>
              <a:t> </a:t>
            </a:r>
          </a:p>
        </p:txBody>
      </p:sp>
      <p:sp>
        <p:nvSpPr>
          <p:cNvPr id="21" name="Rounded Rectangle 63"/>
          <p:cNvSpPr/>
          <p:nvPr/>
        </p:nvSpPr>
        <p:spPr>
          <a:xfrm>
            <a:off x="3200399" y="2145420"/>
            <a:ext cx="1233488" cy="28593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rgbClr val="99FF66"/>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22" name="TextBox 64"/>
          <p:cNvSpPr/>
          <p:nvPr/>
        </p:nvSpPr>
        <p:spPr>
          <a:xfrm>
            <a:off x="3287340" y="2163240"/>
            <a:ext cx="1057724" cy="23035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333333"/>
                </a:solidFill>
                <a:latin typeface="Arial" pitchFamily="34"/>
                <a:ea typeface="Arial" pitchFamily="34"/>
                <a:cs typeface="Arial" pitchFamily="34"/>
              </a:rPr>
              <a:t>Images </a:t>
            </a:r>
            <a:r>
              <a:rPr lang="en-US" sz="900">
                <a:solidFill>
                  <a:srgbClr val="333333"/>
                </a:solidFill>
                <a:latin typeface="Arial" pitchFamily="34"/>
                <a:ea typeface="Arial" pitchFamily="34"/>
                <a:cs typeface="Arial" pitchFamily="34"/>
              </a:rPr>
              <a:t>(Glance)</a:t>
            </a:r>
          </a:p>
        </p:txBody>
      </p:sp>
      <p:sp>
        <p:nvSpPr>
          <p:cNvPr id="23" name="Rounded Rectangle 67"/>
          <p:cNvSpPr/>
          <p:nvPr/>
        </p:nvSpPr>
        <p:spPr>
          <a:xfrm>
            <a:off x="6115050" y="2145420"/>
            <a:ext cx="1200150" cy="28593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gradFill>
            <a:gsLst>
              <a:gs pos="0">
                <a:srgbClr val="FFFFFF"/>
              </a:gs>
              <a:gs pos="100000">
                <a:srgbClr val="DDDDDD"/>
              </a:gs>
            </a:gsLst>
            <a:lin ang="5400000"/>
          </a:gra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24" name="TextBox 68"/>
          <p:cNvSpPr/>
          <p:nvPr/>
        </p:nvSpPr>
        <p:spPr>
          <a:xfrm>
            <a:off x="6457951" y="2174040"/>
            <a:ext cx="570412" cy="23035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333333"/>
                </a:solidFill>
                <a:latin typeface="Arial" pitchFamily="34"/>
                <a:ea typeface="Arial" pitchFamily="34"/>
                <a:cs typeface="Arial" pitchFamily="34"/>
              </a:rPr>
              <a:t>Quotas</a:t>
            </a:r>
          </a:p>
        </p:txBody>
      </p:sp>
      <p:sp>
        <p:nvSpPr>
          <p:cNvPr id="25" name="Rounded Rectangle 69"/>
          <p:cNvSpPr/>
          <p:nvPr/>
        </p:nvSpPr>
        <p:spPr>
          <a:xfrm>
            <a:off x="4563630" y="2164590"/>
            <a:ext cx="1365660" cy="28566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gradFill>
            <a:gsLst>
              <a:gs pos="0">
                <a:srgbClr val="FFFFFF"/>
              </a:gs>
              <a:gs pos="100000">
                <a:srgbClr val="DDDDDD"/>
              </a:gs>
            </a:gsLst>
            <a:lin ang="5400000"/>
          </a:gra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26" name="Rectangle 23"/>
          <p:cNvSpPr/>
          <p:nvPr/>
        </p:nvSpPr>
        <p:spPr>
          <a:xfrm>
            <a:off x="3219570" y="888300"/>
            <a:ext cx="2381130" cy="45711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99CCFF"/>
          </a:solidFill>
          <a:ln w="12600">
            <a:solidFill>
              <a:srgbClr val="808080"/>
            </a:solidFill>
            <a:prstDash val="solid"/>
            <a:miter/>
          </a:ln>
        </p:spPr>
        <p:txBody>
          <a:bodyPr vert="horz" wrap="square" lIns="67500" tIns="35100" rIns="67500" bIns="35100" anchor="t" anchorCtr="1" compatLnSpc="0">
            <a:noAutofit/>
          </a:bodyPr>
          <a:lstStyle/>
          <a:p>
            <a:pPr algn="ctr">
              <a:lnSpc>
                <a:spcPct val="85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000000"/>
                </a:solidFill>
                <a:latin typeface="Arial" pitchFamily="34"/>
                <a:ea typeface="Arial" pitchFamily="34"/>
                <a:cs typeface="Arial" pitchFamily="34"/>
              </a:rPr>
              <a:t>Higher Level Mgmt Ecosystem</a:t>
            </a:r>
          </a:p>
        </p:txBody>
      </p:sp>
      <p:sp>
        <p:nvSpPr>
          <p:cNvPr id="27" name="Rectangle 24"/>
          <p:cNvSpPr/>
          <p:nvPr/>
        </p:nvSpPr>
        <p:spPr>
          <a:xfrm>
            <a:off x="3267090" y="1095389"/>
            <a:ext cx="776249" cy="23571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9FE4FF"/>
          </a:solidFill>
          <a:ln w="12600">
            <a:solidFill>
              <a:srgbClr val="808080"/>
            </a:solidFill>
            <a:prstDash val="solid"/>
            <a:miter/>
          </a:ln>
        </p:spPr>
        <p:txBody>
          <a:bodyPr vert="horz" wrap="square" lIns="0" tIns="0" rIns="0" bIns="0" anchor="ctr" anchorCtr="1" compatLnSpc="0">
            <a:noAutofit/>
          </a:bodyPr>
          <a:lstStyle/>
          <a:p>
            <a:pPr algn="ctr">
              <a:lnSpc>
                <a:spcPct val="85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750">
                <a:solidFill>
                  <a:srgbClr val="000000"/>
                </a:solidFill>
                <a:latin typeface="Arial" pitchFamily="34"/>
                <a:ea typeface="SimSun" pitchFamily="34"/>
                <a:cs typeface="SimSun" pitchFamily="34"/>
              </a:rPr>
              <a:t>Cloud   Mgmt SW</a:t>
            </a:r>
          </a:p>
        </p:txBody>
      </p:sp>
      <p:sp>
        <p:nvSpPr>
          <p:cNvPr id="28" name="Rectangle 25"/>
          <p:cNvSpPr/>
          <p:nvPr/>
        </p:nvSpPr>
        <p:spPr>
          <a:xfrm>
            <a:off x="4110031" y="1095389"/>
            <a:ext cx="647729" cy="22869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9FE4FF"/>
          </a:solidFill>
          <a:ln w="12600">
            <a:solidFill>
              <a:srgbClr val="808080"/>
            </a:solidFill>
            <a:prstDash val="solid"/>
            <a:miter/>
          </a:ln>
        </p:spPr>
        <p:txBody>
          <a:bodyPr vert="horz" wrap="square" lIns="67500" tIns="35100" rIns="67500" bIns="35100" anchor="ctr" anchorCtr="1" compatLnSpc="0">
            <a:noAutofit/>
          </a:bodyPr>
          <a:lstStyle/>
          <a:p>
            <a:pPr algn="ctr">
              <a:lnSpc>
                <a:spcPct val="85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750">
                <a:solidFill>
                  <a:srgbClr val="000000"/>
                </a:solidFill>
                <a:latin typeface="Arial" pitchFamily="34"/>
                <a:ea typeface="Arial" pitchFamily="34"/>
                <a:cs typeface="Arial" pitchFamily="34"/>
              </a:rPr>
              <a:t>Enterprise Mgmt SW</a:t>
            </a:r>
          </a:p>
        </p:txBody>
      </p:sp>
      <p:sp>
        <p:nvSpPr>
          <p:cNvPr id="29" name="Rectangle 26"/>
          <p:cNvSpPr/>
          <p:nvPr/>
        </p:nvSpPr>
        <p:spPr>
          <a:xfrm>
            <a:off x="4819591" y="1102410"/>
            <a:ext cx="743039" cy="22869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solidFill>
            <a:srgbClr val="9FE4FF"/>
          </a:solidFill>
          <a:ln w="12600">
            <a:solidFill>
              <a:srgbClr val="808080"/>
            </a:solidFill>
            <a:prstDash val="solid"/>
            <a:miter/>
          </a:ln>
        </p:spPr>
        <p:txBody>
          <a:bodyPr vert="horz" wrap="square" lIns="67500" tIns="35100" rIns="67500" bIns="35100" anchor="ctr" anchorCtr="1" compatLnSpc="0">
            <a:noAutofit/>
          </a:bodyPr>
          <a:lstStyle/>
          <a:p>
            <a:pPr algn="ctr">
              <a:lnSpc>
                <a:spcPct val="85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750">
                <a:solidFill>
                  <a:srgbClr val="000000"/>
                </a:solidFill>
                <a:latin typeface="Arial" pitchFamily="34"/>
                <a:ea typeface="Arial" pitchFamily="34"/>
                <a:cs typeface="Arial" pitchFamily="34"/>
              </a:rPr>
              <a:t>Other     Mgmt SW</a:t>
            </a:r>
          </a:p>
        </p:txBody>
      </p:sp>
      <p:grpSp>
        <p:nvGrpSpPr>
          <p:cNvPr id="31" name="Group 19"/>
          <p:cNvGrpSpPr/>
          <p:nvPr/>
        </p:nvGrpSpPr>
        <p:grpSpPr>
          <a:xfrm>
            <a:off x="6473340" y="4052970"/>
            <a:ext cx="608581" cy="486810"/>
            <a:chOff x="7107119" y="5403960"/>
            <a:chExt cx="811441" cy="649080"/>
          </a:xfrm>
        </p:grpSpPr>
        <p:pic>
          <p:nvPicPr>
            <p:cNvPr id="32" name="Picture 9"/>
            <p:cNvPicPr>
              <a:picLocks noChangeAspect="1"/>
            </p:cNvPicPr>
            <p:nvPr/>
          </p:nvPicPr>
          <p:blipFill>
            <a:blip r:embed="rId4">
              <a:lum bright="-50000"/>
              <a:alphaModFix/>
            </a:blip>
            <a:srcRect/>
            <a:stretch>
              <a:fillRect/>
            </a:stretch>
          </p:blipFill>
          <p:spPr>
            <a:xfrm>
              <a:off x="7394400" y="5619600"/>
              <a:ext cx="308160" cy="172800"/>
            </a:xfrm>
            <a:prstGeom prst="rect">
              <a:avLst/>
            </a:prstGeom>
            <a:noFill/>
            <a:ln>
              <a:noFill/>
            </a:ln>
          </p:spPr>
        </p:pic>
        <p:pic>
          <p:nvPicPr>
            <p:cNvPr id="33" name="Picture 121"/>
            <p:cNvPicPr>
              <a:picLocks noChangeAspect="1"/>
            </p:cNvPicPr>
            <p:nvPr/>
          </p:nvPicPr>
          <p:blipFill>
            <a:blip r:embed="rId4">
              <a:lum bright="-50000"/>
              <a:alphaModFix/>
            </a:blip>
            <a:srcRect/>
            <a:stretch>
              <a:fillRect/>
            </a:stretch>
          </p:blipFill>
          <p:spPr>
            <a:xfrm>
              <a:off x="7178399" y="5403960"/>
              <a:ext cx="308160" cy="172800"/>
            </a:xfrm>
            <a:prstGeom prst="rect">
              <a:avLst/>
            </a:prstGeom>
            <a:noFill/>
            <a:ln>
              <a:noFill/>
            </a:ln>
          </p:spPr>
        </p:pic>
        <p:pic>
          <p:nvPicPr>
            <p:cNvPr id="34" name="Picture 123"/>
            <p:cNvPicPr>
              <a:picLocks noChangeAspect="1"/>
            </p:cNvPicPr>
            <p:nvPr/>
          </p:nvPicPr>
          <p:blipFill>
            <a:blip r:embed="rId4">
              <a:lum bright="-50000"/>
              <a:alphaModFix/>
            </a:blip>
            <a:srcRect/>
            <a:stretch>
              <a:fillRect/>
            </a:stretch>
          </p:blipFill>
          <p:spPr>
            <a:xfrm>
              <a:off x="7107119" y="5692680"/>
              <a:ext cx="308160" cy="172800"/>
            </a:xfrm>
            <a:prstGeom prst="rect">
              <a:avLst/>
            </a:prstGeom>
            <a:noFill/>
            <a:ln>
              <a:noFill/>
            </a:ln>
          </p:spPr>
        </p:pic>
        <p:pic>
          <p:nvPicPr>
            <p:cNvPr id="35" name="Picture 123_1"/>
            <p:cNvPicPr>
              <a:picLocks noChangeAspect="1"/>
            </p:cNvPicPr>
            <p:nvPr/>
          </p:nvPicPr>
          <p:blipFill>
            <a:blip r:embed="rId4">
              <a:lum bright="-50000"/>
              <a:alphaModFix/>
            </a:blip>
            <a:srcRect/>
            <a:stretch>
              <a:fillRect/>
            </a:stretch>
          </p:blipFill>
          <p:spPr>
            <a:xfrm>
              <a:off x="7373879" y="5880240"/>
              <a:ext cx="308160" cy="172800"/>
            </a:xfrm>
            <a:prstGeom prst="rect">
              <a:avLst/>
            </a:prstGeom>
            <a:noFill/>
            <a:ln>
              <a:noFill/>
            </a:ln>
          </p:spPr>
        </p:pic>
        <p:pic>
          <p:nvPicPr>
            <p:cNvPr id="36" name="Picture 121_1"/>
            <p:cNvPicPr>
              <a:picLocks noChangeAspect="1"/>
            </p:cNvPicPr>
            <p:nvPr/>
          </p:nvPicPr>
          <p:blipFill>
            <a:blip r:embed="rId4">
              <a:lum bright="-50000"/>
              <a:alphaModFix/>
            </a:blip>
            <a:srcRect/>
            <a:stretch>
              <a:fillRect/>
            </a:stretch>
          </p:blipFill>
          <p:spPr>
            <a:xfrm>
              <a:off x="7610400" y="5403960"/>
              <a:ext cx="308160" cy="172800"/>
            </a:xfrm>
            <a:prstGeom prst="rect">
              <a:avLst/>
            </a:prstGeom>
            <a:noFill/>
            <a:ln>
              <a:noFill/>
            </a:ln>
          </p:spPr>
        </p:pic>
      </p:grpSp>
      <p:pic>
        <p:nvPicPr>
          <p:cNvPr id="37" name="Picture 3_2"/>
          <p:cNvPicPr>
            <a:picLocks noChangeAspect="1"/>
          </p:cNvPicPr>
          <p:nvPr/>
        </p:nvPicPr>
        <p:blipFill>
          <a:blip r:embed="rId5" cstate="print">
            <a:lum bright="-50000"/>
            <a:alphaModFix/>
          </a:blip>
          <a:srcRect l="36580" t="41340" r="51749" b="39698"/>
          <a:stretch>
            <a:fillRect/>
          </a:stretch>
        </p:blipFill>
        <p:spPr>
          <a:xfrm>
            <a:off x="3330269" y="2967030"/>
            <a:ext cx="461970" cy="457110"/>
          </a:xfrm>
          <a:prstGeom prst="rect">
            <a:avLst/>
          </a:prstGeom>
          <a:noFill/>
          <a:ln>
            <a:noFill/>
          </a:ln>
        </p:spPr>
      </p:pic>
      <p:sp>
        <p:nvSpPr>
          <p:cNvPr id="38" name="TextBox 13"/>
          <p:cNvSpPr/>
          <p:nvPr/>
        </p:nvSpPr>
        <p:spPr>
          <a:xfrm>
            <a:off x="3833821" y="3102840"/>
            <a:ext cx="495584" cy="25324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200">
                <a:solidFill>
                  <a:srgbClr val="333333"/>
                </a:solidFill>
                <a:latin typeface="Arial" pitchFamily="34"/>
                <a:ea typeface="Arial" pitchFamily="34"/>
                <a:cs typeface="Arial" pitchFamily="34"/>
              </a:rPr>
              <a:t>Nova</a:t>
            </a:r>
          </a:p>
        </p:txBody>
      </p:sp>
      <p:sp>
        <p:nvSpPr>
          <p:cNvPr id="39" name="Rounded Rectangle 18"/>
          <p:cNvSpPr/>
          <p:nvPr/>
        </p:nvSpPr>
        <p:spPr>
          <a:xfrm>
            <a:off x="3273031" y="3538620"/>
            <a:ext cx="1085939" cy="22842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gradFill>
            <a:gsLst>
              <a:gs pos="0">
                <a:srgbClr val="FFFFFF"/>
              </a:gs>
              <a:gs pos="100000">
                <a:srgbClr val="DDDDDD"/>
              </a:gs>
            </a:gsLst>
            <a:lin ang="5400000"/>
          </a:gradFill>
          <a:ln w="9360">
            <a:solidFill>
              <a:srgbClr val="333333"/>
            </a:solidFill>
            <a:prstDash val="solid"/>
            <a:miter/>
          </a:ln>
        </p:spPr>
        <p:txBody>
          <a:bodyPr vert="horz" wrap="square" lIns="67500" tIns="35100" rIns="67500" bIns="35100" anchor="t" anchorCtr="0" compatLnSpc="0">
            <a:noAutofit/>
          </a:bodyPr>
          <a:lstStyle/>
          <a:p>
            <a:pPr algn="ct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333333"/>
                </a:solidFill>
                <a:latin typeface="Arial" pitchFamily="34"/>
                <a:ea typeface="Arial" pitchFamily="34"/>
                <a:cs typeface="Arial" pitchFamily="34"/>
              </a:rPr>
              <a:t>drivers</a:t>
            </a:r>
          </a:p>
        </p:txBody>
      </p:sp>
      <p:grpSp>
        <p:nvGrpSpPr>
          <p:cNvPr id="40" name="Group 13"/>
          <p:cNvGrpSpPr/>
          <p:nvPr/>
        </p:nvGrpSpPr>
        <p:grpSpPr>
          <a:xfrm>
            <a:off x="3518190" y="3931470"/>
            <a:ext cx="647731" cy="647460"/>
            <a:chOff x="3166919" y="5241960"/>
            <a:chExt cx="863641" cy="863280"/>
          </a:xfrm>
        </p:grpSpPr>
        <p:pic>
          <p:nvPicPr>
            <p:cNvPr id="41" name="Picture 9_5"/>
            <p:cNvPicPr>
              <a:picLocks noChangeAspect="1"/>
            </p:cNvPicPr>
            <p:nvPr/>
          </p:nvPicPr>
          <p:blipFill>
            <a:blip r:embed="rId6">
              <a:lum bright="-50000"/>
              <a:alphaModFix/>
            </a:blip>
            <a:srcRect b="15181"/>
            <a:stretch>
              <a:fillRect/>
            </a:stretch>
          </p:blipFill>
          <p:spPr>
            <a:xfrm>
              <a:off x="3166919" y="5600880"/>
              <a:ext cx="288720" cy="433440"/>
            </a:xfrm>
            <a:prstGeom prst="rect">
              <a:avLst/>
            </a:prstGeom>
            <a:noFill/>
            <a:ln>
              <a:noFill/>
            </a:ln>
          </p:spPr>
        </p:pic>
        <p:pic>
          <p:nvPicPr>
            <p:cNvPr id="42" name="Picture 9_4"/>
            <p:cNvPicPr>
              <a:picLocks noChangeAspect="1"/>
            </p:cNvPicPr>
            <p:nvPr/>
          </p:nvPicPr>
          <p:blipFill>
            <a:blip r:embed="rId6">
              <a:lum bright="-50000"/>
              <a:alphaModFix/>
            </a:blip>
            <a:srcRect b="15181"/>
            <a:stretch>
              <a:fillRect/>
            </a:stretch>
          </p:blipFill>
          <p:spPr>
            <a:xfrm>
              <a:off x="3455640" y="5384880"/>
              <a:ext cx="287280" cy="433440"/>
            </a:xfrm>
            <a:prstGeom prst="rect">
              <a:avLst/>
            </a:prstGeom>
            <a:noFill/>
            <a:ln>
              <a:noFill/>
            </a:ln>
          </p:spPr>
        </p:pic>
        <p:pic>
          <p:nvPicPr>
            <p:cNvPr id="43" name="Picture 9_3"/>
            <p:cNvPicPr>
              <a:picLocks noChangeAspect="1"/>
            </p:cNvPicPr>
            <p:nvPr/>
          </p:nvPicPr>
          <p:blipFill>
            <a:blip r:embed="rId6">
              <a:lum bright="-50000"/>
              <a:alphaModFix/>
            </a:blip>
            <a:srcRect b="15181"/>
            <a:stretch>
              <a:fillRect/>
            </a:stretch>
          </p:blipFill>
          <p:spPr>
            <a:xfrm>
              <a:off x="3455640" y="5673600"/>
              <a:ext cx="287280" cy="431640"/>
            </a:xfrm>
            <a:prstGeom prst="rect">
              <a:avLst/>
            </a:prstGeom>
            <a:noFill/>
            <a:ln>
              <a:noFill/>
            </a:ln>
          </p:spPr>
        </p:pic>
        <p:pic>
          <p:nvPicPr>
            <p:cNvPr id="44" name="Picture 9_2"/>
            <p:cNvPicPr>
              <a:picLocks noChangeAspect="1"/>
            </p:cNvPicPr>
            <p:nvPr/>
          </p:nvPicPr>
          <p:blipFill>
            <a:blip r:embed="rId6">
              <a:lum bright="-50000"/>
              <a:alphaModFix/>
            </a:blip>
            <a:srcRect b="15181"/>
            <a:stretch>
              <a:fillRect/>
            </a:stretch>
          </p:blipFill>
          <p:spPr>
            <a:xfrm>
              <a:off x="3743280" y="5241960"/>
              <a:ext cx="287280" cy="431640"/>
            </a:xfrm>
            <a:prstGeom prst="rect">
              <a:avLst/>
            </a:prstGeom>
            <a:noFill/>
            <a:ln>
              <a:noFill/>
            </a:ln>
          </p:spPr>
        </p:pic>
        <p:pic>
          <p:nvPicPr>
            <p:cNvPr id="45" name="Picture 9_1"/>
            <p:cNvPicPr>
              <a:picLocks noChangeAspect="1"/>
            </p:cNvPicPr>
            <p:nvPr/>
          </p:nvPicPr>
          <p:blipFill>
            <a:blip r:embed="rId6">
              <a:lum bright="-50000"/>
              <a:alphaModFix/>
            </a:blip>
            <a:srcRect b="15181"/>
            <a:stretch>
              <a:fillRect/>
            </a:stretch>
          </p:blipFill>
          <p:spPr>
            <a:xfrm>
              <a:off x="3743280" y="5529240"/>
              <a:ext cx="287280" cy="431640"/>
            </a:xfrm>
            <a:prstGeom prst="rect">
              <a:avLst/>
            </a:prstGeom>
            <a:noFill/>
            <a:ln>
              <a:noFill/>
            </a:ln>
          </p:spPr>
        </p:pic>
      </p:grpSp>
      <p:sp>
        <p:nvSpPr>
          <p:cNvPr id="46" name="TextBox 25"/>
          <p:cNvSpPr/>
          <p:nvPr/>
        </p:nvSpPr>
        <p:spPr>
          <a:xfrm>
            <a:off x="3558690" y="4597021"/>
            <a:ext cx="476220" cy="207526"/>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00">
                <a:solidFill>
                  <a:srgbClr val="000000"/>
                </a:solidFill>
                <a:latin typeface="Arial" pitchFamily="34"/>
                <a:ea typeface="SimSun" pitchFamily="34"/>
                <a:cs typeface="SimSun" pitchFamily="34"/>
              </a:rPr>
              <a:t>Server</a:t>
            </a:r>
          </a:p>
        </p:txBody>
      </p:sp>
      <p:pic>
        <p:nvPicPr>
          <p:cNvPr id="47" name="Picture 3_1"/>
          <p:cNvPicPr>
            <a:picLocks noChangeAspect="1"/>
          </p:cNvPicPr>
          <p:nvPr/>
        </p:nvPicPr>
        <p:blipFill>
          <a:blip r:embed="rId7">
            <a:lum bright="-50000"/>
            <a:alphaModFix/>
          </a:blip>
          <a:srcRect l="967" t="57265" r="87848" b="23174"/>
          <a:stretch>
            <a:fillRect/>
          </a:stretch>
        </p:blipFill>
        <p:spPr>
          <a:xfrm>
            <a:off x="4732650" y="2950291"/>
            <a:ext cx="483570" cy="514349"/>
          </a:xfrm>
          <a:prstGeom prst="rect">
            <a:avLst/>
          </a:prstGeom>
          <a:noFill/>
          <a:ln>
            <a:noFill/>
          </a:ln>
        </p:spPr>
      </p:pic>
      <p:sp>
        <p:nvSpPr>
          <p:cNvPr id="48" name="TextBox 4"/>
          <p:cNvSpPr/>
          <p:nvPr/>
        </p:nvSpPr>
        <p:spPr>
          <a:xfrm>
            <a:off x="5218381" y="3064770"/>
            <a:ext cx="589648" cy="25324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200">
                <a:solidFill>
                  <a:srgbClr val="333333"/>
                </a:solidFill>
                <a:latin typeface="Arial" pitchFamily="34"/>
                <a:ea typeface="Arial" pitchFamily="34"/>
                <a:cs typeface="Arial" pitchFamily="34"/>
              </a:rPr>
              <a:t>Cinder</a:t>
            </a:r>
          </a:p>
        </p:txBody>
      </p:sp>
      <p:sp>
        <p:nvSpPr>
          <p:cNvPr id="49" name="Rounded Rectangle 16"/>
          <p:cNvSpPr/>
          <p:nvPr/>
        </p:nvSpPr>
        <p:spPr>
          <a:xfrm>
            <a:off x="4732651" y="3521880"/>
            <a:ext cx="1085939" cy="22869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gradFill>
            <a:gsLst>
              <a:gs pos="0">
                <a:srgbClr val="FFFFFF"/>
              </a:gs>
              <a:gs pos="100000">
                <a:srgbClr val="DDDDDD"/>
              </a:gs>
            </a:gsLst>
            <a:lin ang="5400000"/>
          </a:gradFill>
          <a:ln w="9360">
            <a:solidFill>
              <a:srgbClr val="333333"/>
            </a:solidFill>
            <a:prstDash val="solid"/>
            <a:miter/>
          </a:ln>
        </p:spPr>
        <p:txBody>
          <a:bodyPr vert="horz" wrap="square" lIns="67500" tIns="35100" rIns="67500" bIns="35100" anchor="t" anchorCtr="0" compatLnSpc="0">
            <a:noAutofit/>
          </a:bodyPr>
          <a:lstStyle/>
          <a:p>
            <a:pPr algn="ct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333333"/>
                </a:solidFill>
                <a:latin typeface="Arial" pitchFamily="34"/>
                <a:ea typeface="Arial" pitchFamily="34"/>
                <a:cs typeface="Arial" pitchFamily="34"/>
              </a:rPr>
              <a:t>drivers</a:t>
            </a:r>
          </a:p>
        </p:txBody>
      </p:sp>
      <p:grpSp>
        <p:nvGrpSpPr>
          <p:cNvPr id="50" name="Group 3"/>
          <p:cNvGrpSpPr/>
          <p:nvPr/>
        </p:nvGrpSpPr>
        <p:grpSpPr>
          <a:xfrm>
            <a:off x="4938660" y="4012470"/>
            <a:ext cx="671490" cy="520290"/>
            <a:chOff x="5060880" y="5349960"/>
            <a:chExt cx="895320" cy="693720"/>
          </a:xfrm>
        </p:grpSpPr>
        <p:pic>
          <p:nvPicPr>
            <p:cNvPr id="51" name="Picture 149"/>
            <p:cNvPicPr>
              <a:picLocks noChangeAspect="1"/>
            </p:cNvPicPr>
            <p:nvPr/>
          </p:nvPicPr>
          <p:blipFill>
            <a:blip r:embed="rId8">
              <a:lum bright="-50000"/>
              <a:alphaModFix/>
            </a:blip>
            <a:srcRect/>
            <a:stretch>
              <a:fillRect/>
            </a:stretch>
          </p:blipFill>
          <p:spPr>
            <a:xfrm>
              <a:off x="5203800" y="5349960"/>
              <a:ext cx="333360" cy="331920"/>
            </a:xfrm>
            <a:prstGeom prst="rect">
              <a:avLst/>
            </a:prstGeom>
            <a:noFill/>
            <a:ln>
              <a:noFill/>
            </a:ln>
          </p:spPr>
        </p:pic>
        <p:grpSp>
          <p:nvGrpSpPr>
            <p:cNvPr id="52" name="Group 9"/>
            <p:cNvGrpSpPr/>
            <p:nvPr/>
          </p:nvGrpSpPr>
          <p:grpSpPr>
            <a:xfrm>
              <a:off x="5637240" y="5710320"/>
              <a:ext cx="318960" cy="196920"/>
              <a:chOff x="5637240" y="5710320"/>
              <a:chExt cx="318960" cy="196920"/>
            </a:xfrm>
          </p:grpSpPr>
          <p:pic>
            <p:nvPicPr>
              <p:cNvPr id="53" name="Picture 93"/>
              <p:cNvPicPr>
                <a:picLocks noChangeAspect="1"/>
              </p:cNvPicPr>
              <p:nvPr/>
            </p:nvPicPr>
            <p:blipFill>
              <a:blip r:embed="rId9">
                <a:lum bright="-50000"/>
                <a:alphaModFix/>
              </a:blip>
              <a:srcRect/>
              <a:stretch>
                <a:fillRect/>
              </a:stretch>
            </p:blipFill>
            <p:spPr>
              <a:xfrm>
                <a:off x="5637240" y="5710320"/>
                <a:ext cx="318960" cy="126360"/>
              </a:xfrm>
              <a:prstGeom prst="rect">
                <a:avLst/>
              </a:prstGeom>
              <a:noFill/>
              <a:ln>
                <a:noFill/>
              </a:ln>
            </p:spPr>
          </p:pic>
          <p:pic>
            <p:nvPicPr>
              <p:cNvPr id="54" name="Picture 94"/>
              <p:cNvPicPr>
                <a:picLocks noChangeAspect="1"/>
              </p:cNvPicPr>
              <p:nvPr/>
            </p:nvPicPr>
            <p:blipFill>
              <a:blip r:embed="rId10">
                <a:lum bright="-50000"/>
                <a:alphaModFix/>
              </a:blip>
              <a:srcRect/>
              <a:stretch>
                <a:fillRect/>
              </a:stretch>
            </p:blipFill>
            <p:spPr>
              <a:xfrm>
                <a:off x="5637240" y="5844240"/>
                <a:ext cx="318960" cy="63000"/>
              </a:xfrm>
              <a:prstGeom prst="rect">
                <a:avLst/>
              </a:prstGeom>
              <a:noFill/>
              <a:ln>
                <a:noFill/>
              </a:ln>
            </p:spPr>
          </p:pic>
        </p:grpSp>
        <p:grpSp>
          <p:nvGrpSpPr>
            <p:cNvPr id="55" name="Group 19_1"/>
            <p:cNvGrpSpPr/>
            <p:nvPr/>
          </p:nvGrpSpPr>
          <p:grpSpPr>
            <a:xfrm>
              <a:off x="5060880" y="5638680"/>
              <a:ext cx="320760" cy="183960"/>
              <a:chOff x="5060880" y="5638680"/>
              <a:chExt cx="320760" cy="183960"/>
            </a:xfrm>
          </p:grpSpPr>
          <p:pic>
            <p:nvPicPr>
              <p:cNvPr id="56" name="Picture 89"/>
              <p:cNvPicPr>
                <a:picLocks noChangeAspect="1"/>
              </p:cNvPicPr>
              <p:nvPr/>
            </p:nvPicPr>
            <p:blipFill>
              <a:blip r:embed="rId9">
                <a:lum bright="-50000"/>
                <a:alphaModFix/>
              </a:blip>
              <a:srcRect/>
              <a:stretch>
                <a:fillRect/>
              </a:stretch>
            </p:blipFill>
            <p:spPr>
              <a:xfrm>
                <a:off x="5060880" y="5638680"/>
                <a:ext cx="320760" cy="125640"/>
              </a:xfrm>
              <a:prstGeom prst="rect">
                <a:avLst/>
              </a:prstGeom>
              <a:noFill/>
              <a:ln>
                <a:noFill/>
              </a:ln>
            </p:spPr>
          </p:pic>
          <p:pic>
            <p:nvPicPr>
              <p:cNvPr id="57" name="Picture 90"/>
              <p:cNvPicPr>
                <a:picLocks noChangeAspect="1"/>
              </p:cNvPicPr>
              <p:nvPr/>
            </p:nvPicPr>
            <p:blipFill>
              <a:blip r:embed="rId10">
                <a:lum bright="-50000"/>
                <a:alphaModFix/>
              </a:blip>
              <a:srcRect/>
              <a:stretch>
                <a:fillRect/>
              </a:stretch>
            </p:blipFill>
            <p:spPr>
              <a:xfrm>
                <a:off x="5060880" y="5760000"/>
                <a:ext cx="320760" cy="62640"/>
              </a:xfrm>
              <a:prstGeom prst="rect">
                <a:avLst/>
              </a:prstGeom>
              <a:noFill/>
              <a:ln>
                <a:noFill/>
              </a:ln>
            </p:spPr>
          </p:pic>
        </p:grpSp>
        <p:pic>
          <p:nvPicPr>
            <p:cNvPr id="58" name="Picture 149_2"/>
            <p:cNvPicPr>
              <a:picLocks noChangeAspect="1"/>
            </p:cNvPicPr>
            <p:nvPr/>
          </p:nvPicPr>
          <p:blipFill>
            <a:blip r:embed="rId8">
              <a:lum bright="-50000"/>
              <a:alphaModFix/>
            </a:blip>
            <a:srcRect/>
            <a:stretch>
              <a:fillRect/>
            </a:stretch>
          </p:blipFill>
          <p:spPr>
            <a:xfrm>
              <a:off x="5348160" y="5710320"/>
              <a:ext cx="333360" cy="333360"/>
            </a:xfrm>
            <a:prstGeom prst="rect">
              <a:avLst/>
            </a:prstGeom>
            <a:noFill/>
            <a:ln>
              <a:noFill/>
            </a:ln>
          </p:spPr>
        </p:pic>
        <p:pic>
          <p:nvPicPr>
            <p:cNvPr id="59" name="Picture 149_1"/>
            <p:cNvPicPr>
              <a:picLocks noChangeAspect="1"/>
            </p:cNvPicPr>
            <p:nvPr/>
          </p:nvPicPr>
          <p:blipFill>
            <a:blip r:embed="rId8">
              <a:lum bright="-50000"/>
              <a:alphaModFix/>
            </a:blip>
            <a:srcRect/>
            <a:stretch>
              <a:fillRect/>
            </a:stretch>
          </p:blipFill>
          <p:spPr>
            <a:xfrm>
              <a:off x="5492520" y="5349960"/>
              <a:ext cx="333360" cy="333360"/>
            </a:xfrm>
            <a:prstGeom prst="rect">
              <a:avLst/>
            </a:prstGeom>
            <a:noFill/>
            <a:ln>
              <a:noFill/>
            </a:ln>
          </p:spPr>
        </p:pic>
      </p:grpSp>
      <p:sp>
        <p:nvSpPr>
          <p:cNvPr id="60" name="TextBox 26"/>
          <p:cNvSpPr/>
          <p:nvPr/>
        </p:nvSpPr>
        <p:spPr>
          <a:xfrm>
            <a:off x="4987531" y="4580280"/>
            <a:ext cx="540532" cy="207526"/>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00">
                <a:solidFill>
                  <a:srgbClr val="000000"/>
                </a:solidFill>
                <a:latin typeface="Arial" pitchFamily="34"/>
                <a:ea typeface="SimSun" pitchFamily="34"/>
                <a:cs typeface="SimSun" pitchFamily="34"/>
              </a:rPr>
              <a:t>Storage</a:t>
            </a:r>
          </a:p>
        </p:txBody>
      </p:sp>
      <p:sp>
        <p:nvSpPr>
          <p:cNvPr id="61" name="TextBox 27"/>
          <p:cNvSpPr/>
          <p:nvPr/>
        </p:nvSpPr>
        <p:spPr>
          <a:xfrm>
            <a:off x="6473340" y="4580280"/>
            <a:ext cx="559576" cy="207526"/>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00">
                <a:solidFill>
                  <a:srgbClr val="000000"/>
                </a:solidFill>
                <a:latin typeface="Arial" pitchFamily="34"/>
                <a:ea typeface="SimSun" pitchFamily="34"/>
                <a:cs typeface="SimSun" pitchFamily="34"/>
              </a:rPr>
              <a:t>Network</a:t>
            </a:r>
          </a:p>
        </p:txBody>
      </p:sp>
      <p:sp>
        <p:nvSpPr>
          <p:cNvPr id="62" name="Rounded Rectangle 77"/>
          <p:cNvSpPr/>
          <p:nvPr/>
        </p:nvSpPr>
        <p:spPr>
          <a:xfrm>
            <a:off x="3199320" y="2518290"/>
            <a:ext cx="1960740" cy="28566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gradFill>
            <a:gsLst>
              <a:gs pos="0">
                <a:srgbClr val="FFFFFF"/>
              </a:gs>
              <a:gs pos="100000">
                <a:srgbClr val="DDDDDD"/>
              </a:gs>
            </a:gsLst>
            <a:lin ang="5400000"/>
          </a:gra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63" name="TextBox 56_2"/>
          <p:cNvSpPr/>
          <p:nvPr/>
        </p:nvSpPr>
        <p:spPr>
          <a:xfrm>
            <a:off x="3950460" y="2542050"/>
            <a:ext cx="532837" cy="23035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333333"/>
                </a:solidFill>
                <a:latin typeface="Arial" pitchFamily="34"/>
                <a:ea typeface="Arial" pitchFamily="34"/>
                <a:cs typeface="Arial" pitchFamily="34"/>
              </a:rPr>
              <a:t>AMQP</a:t>
            </a:r>
          </a:p>
        </p:txBody>
      </p:sp>
      <p:sp>
        <p:nvSpPr>
          <p:cNvPr id="64" name="Rounded Rectangle 80"/>
          <p:cNvSpPr/>
          <p:nvPr/>
        </p:nvSpPr>
        <p:spPr>
          <a:xfrm>
            <a:off x="5333940" y="2524230"/>
            <a:ext cx="1961010" cy="28566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gradFill>
            <a:gsLst>
              <a:gs pos="0">
                <a:srgbClr val="FFFFFF"/>
              </a:gs>
              <a:gs pos="100000">
                <a:srgbClr val="DDDDDD"/>
              </a:gs>
            </a:gsLst>
            <a:lin ang="5400000"/>
          </a:gra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65" name="TextBox 56_1"/>
          <p:cNvSpPr/>
          <p:nvPr/>
        </p:nvSpPr>
        <p:spPr>
          <a:xfrm>
            <a:off x="6018661" y="2549070"/>
            <a:ext cx="525399" cy="23035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333333"/>
                </a:solidFill>
                <a:latin typeface="Arial" pitchFamily="34"/>
                <a:ea typeface="Arial" pitchFamily="34"/>
                <a:cs typeface="Arial" pitchFamily="34"/>
              </a:rPr>
              <a:t>DBMS</a:t>
            </a:r>
          </a:p>
        </p:txBody>
      </p:sp>
      <p:sp>
        <p:nvSpPr>
          <p:cNvPr id="66" name="Rectangle 15_4"/>
          <p:cNvSpPr/>
          <p:nvPr/>
        </p:nvSpPr>
        <p:spPr>
          <a:xfrm>
            <a:off x="1131120" y="1971713"/>
            <a:ext cx="2086020" cy="60345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square" lIns="68580" tIns="0" rIns="68580" bIns="34290" anchor="t" anchorCtr="0" compatLnSpc="0">
            <a:noAutofit/>
          </a:bodyPr>
          <a:lstStyle/>
          <a:p>
            <a:pPr algn="ctr">
              <a:lnSpc>
                <a:spcPct val="103000"/>
              </a:lnSpc>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00" i="1" u="sng" dirty="0">
                <a:solidFill>
                  <a:srgbClr val="0000CC"/>
                </a:solidFill>
                <a:latin typeface="Arial" pitchFamily="34"/>
                <a:ea typeface="Arial" pitchFamily="34"/>
                <a:cs typeface="Arial" pitchFamily="34"/>
              </a:rPr>
              <a:t>Infrastructure Mgmt Capabilities</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dirty="0">
                <a:solidFill>
                  <a:srgbClr val="000000"/>
                </a:solidFill>
                <a:latin typeface="Arial" pitchFamily="34"/>
                <a:ea typeface="MS PGothic" pitchFamily="34"/>
                <a:cs typeface="MS PGothic" pitchFamily="34"/>
              </a:rPr>
              <a:t>Image Management</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dirty="0">
                <a:solidFill>
                  <a:srgbClr val="000000"/>
                </a:solidFill>
                <a:latin typeface="Arial" pitchFamily="34"/>
                <a:ea typeface="MS PGothic" pitchFamily="34"/>
                <a:cs typeface="MS PGothic" pitchFamily="34"/>
              </a:rPr>
              <a:t>Virtual Machine Placement</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dirty="0">
                <a:solidFill>
                  <a:srgbClr val="000000"/>
                </a:solidFill>
                <a:latin typeface="Arial" pitchFamily="34"/>
                <a:ea typeface="MS PGothic" pitchFamily="34"/>
                <a:cs typeface="MS PGothic" pitchFamily="34"/>
              </a:rPr>
              <a:t>Account Management</a:t>
            </a:r>
          </a:p>
        </p:txBody>
      </p:sp>
      <p:sp>
        <p:nvSpPr>
          <p:cNvPr id="67" name="Line 75_4"/>
          <p:cNvSpPr/>
          <p:nvPr/>
        </p:nvSpPr>
        <p:spPr>
          <a:xfrm flipV="1">
            <a:off x="2776537" y="2113290"/>
            <a:ext cx="357173" cy="44123"/>
          </a:xfrm>
          <a:prstGeom prst="line">
            <a:avLst/>
          </a:prstGeom>
          <a:noFill/>
          <a:ln w="15840">
            <a:solidFill>
              <a:srgbClr val="0000CC"/>
            </a:solidFill>
            <a:prstDash val="solid"/>
            <a:miter/>
            <a:tailEnd type="arrow"/>
          </a:ln>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68" name="Rectangle 15_3"/>
          <p:cNvSpPr/>
          <p:nvPr/>
        </p:nvSpPr>
        <p:spPr>
          <a:xfrm>
            <a:off x="1244250" y="2865683"/>
            <a:ext cx="1609740" cy="39663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square" lIns="68580" tIns="0" rIns="68580" bIns="34290" anchor="t" anchorCtr="0" compatLnSpc="0">
            <a:noAutofit/>
          </a:bodyPr>
          <a:lstStyle/>
          <a:p>
            <a:pPr algn="ctr">
              <a:lnSpc>
                <a:spcPct val="103000"/>
              </a:lnSpc>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00" i="1" u="sng">
                <a:solidFill>
                  <a:srgbClr val="0000CC"/>
                </a:solidFill>
                <a:latin typeface="Arial" pitchFamily="34"/>
                <a:ea typeface="Arial" pitchFamily="34"/>
                <a:cs typeface="Arial" pitchFamily="34"/>
              </a:rPr>
              <a:t>Foundation (Middleware)</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a:solidFill>
                  <a:srgbClr val="000000"/>
                </a:solidFill>
                <a:latin typeface="Arial" pitchFamily="34"/>
                <a:ea typeface="MS PGothic" pitchFamily="34"/>
                <a:cs typeface="MS PGothic" pitchFamily="34"/>
              </a:rPr>
              <a:t>AMQP Message Broker</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a:solidFill>
                  <a:srgbClr val="000000"/>
                </a:solidFill>
                <a:latin typeface="Arial" pitchFamily="34"/>
                <a:ea typeface="MS PGothic" pitchFamily="34"/>
                <a:cs typeface="MS PGothic" pitchFamily="34"/>
              </a:rPr>
              <a:t>Database for Persistence</a:t>
            </a:r>
          </a:p>
        </p:txBody>
      </p:sp>
      <p:sp>
        <p:nvSpPr>
          <p:cNvPr id="69" name="Line 75_3"/>
          <p:cNvSpPr/>
          <p:nvPr/>
        </p:nvSpPr>
        <p:spPr>
          <a:xfrm flipV="1">
            <a:off x="2758680" y="2676510"/>
            <a:ext cx="375030" cy="239220"/>
          </a:xfrm>
          <a:prstGeom prst="line">
            <a:avLst/>
          </a:prstGeom>
          <a:noFill/>
          <a:ln w="15840">
            <a:solidFill>
              <a:srgbClr val="0000CC"/>
            </a:solidFill>
            <a:prstDash val="solid"/>
            <a:miter/>
            <a:tailEnd type="arrow"/>
          </a:ln>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70" name="Rectangle 15_2"/>
          <p:cNvSpPr/>
          <p:nvPr/>
        </p:nvSpPr>
        <p:spPr>
          <a:xfrm>
            <a:off x="1143000" y="1237031"/>
            <a:ext cx="2007450" cy="60345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square" lIns="68580" tIns="0" rIns="68580" bIns="34290" anchor="t" anchorCtr="0" compatLnSpc="0">
            <a:noAutofit/>
          </a:bodyPr>
          <a:lstStyle/>
          <a:p>
            <a:pPr algn="ctr">
              <a:lnSpc>
                <a:spcPct val="103000"/>
              </a:lnSpc>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00" i="1" u="sng" dirty="0">
                <a:solidFill>
                  <a:srgbClr val="0000CC"/>
                </a:solidFill>
                <a:latin typeface="Arial" pitchFamily="34"/>
                <a:ea typeface="Arial" pitchFamily="34"/>
                <a:cs typeface="Arial" pitchFamily="34"/>
              </a:rPr>
              <a:t>Infrastructure Mgmt APIs</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dirty="0">
                <a:solidFill>
                  <a:srgbClr val="000000"/>
                </a:solidFill>
                <a:latin typeface="Arial" pitchFamily="34"/>
                <a:ea typeface="MS PGothic" pitchFamily="34"/>
                <a:cs typeface="MS PGothic" pitchFamily="34"/>
              </a:rPr>
              <a:t>Focus on providing </a:t>
            </a:r>
            <a:r>
              <a:rPr lang="en-US" sz="825" dirty="0" err="1">
                <a:solidFill>
                  <a:srgbClr val="000000"/>
                </a:solidFill>
                <a:latin typeface="Arial" pitchFamily="34"/>
                <a:ea typeface="MS PGothic" pitchFamily="34"/>
                <a:cs typeface="MS PGothic" pitchFamily="34"/>
              </a:rPr>
              <a:t>IaaS</a:t>
            </a:r>
            <a:endParaRPr lang="en-US" sz="825" dirty="0">
              <a:solidFill>
                <a:srgbClr val="000000"/>
              </a:solidFill>
              <a:latin typeface="Arial" pitchFamily="34"/>
              <a:ea typeface="MS PGothic" pitchFamily="34"/>
              <a:cs typeface="MS PGothic" pitchFamily="34"/>
            </a:endParaRP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dirty="0">
                <a:solidFill>
                  <a:srgbClr val="000000"/>
                </a:solidFill>
                <a:latin typeface="Arial" pitchFamily="34"/>
                <a:ea typeface="MS PGothic" pitchFamily="34"/>
                <a:cs typeface="MS PGothic" pitchFamily="34"/>
              </a:rPr>
              <a:t>Broad Eco System</a:t>
            </a:r>
          </a:p>
        </p:txBody>
      </p:sp>
      <p:sp>
        <p:nvSpPr>
          <p:cNvPr id="71" name="Line 75_2"/>
          <p:cNvSpPr/>
          <p:nvPr/>
        </p:nvSpPr>
        <p:spPr>
          <a:xfrm>
            <a:off x="2707481" y="1588411"/>
            <a:ext cx="457279" cy="34289"/>
          </a:xfrm>
          <a:prstGeom prst="line">
            <a:avLst/>
          </a:prstGeom>
          <a:noFill/>
          <a:ln w="15840">
            <a:solidFill>
              <a:srgbClr val="0000CC"/>
            </a:solidFill>
            <a:prstDash val="solid"/>
            <a:miter/>
            <a:tailEnd type="arrow"/>
          </a:ln>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72" name="Rectangle 15_1"/>
          <p:cNvSpPr/>
          <p:nvPr/>
        </p:nvSpPr>
        <p:spPr>
          <a:xfrm>
            <a:off x="6227100" y="514349"/>
            <a:ext cx="1609470" cy="461970"/>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square" lIns="68580" tIns="0" rIns="68580" bIns="34290" anchor="t" anchorCtr="0" compatLnSpc="0">
            <a:noAutofit/>
          </a:bodyPr>
          <a:lstStyle/>
          <a:p>
            <a:pPr algn="ctr">
              <a:lnSpc>
                <a:spcPct val="103000"/>
              </a:lnSpc>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00" i="1" u="sng">
                <a:solidFill>
                  <a:srgbClr val="0000CC"/>
                </a:solidFill>
                <a:latin typeface="Arial" pitchFamily="34"/>
                <a:ea typeface="Arial" pitchFamily="34"/>
                <a:cs typeface="Arial" pitchFamily="34"/>
              </a:rPr>
              <a:t>Simple Console</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a:solidFill>
                  <a:srgbClr val="000000"/>
                </a:solidFill>
                <a:latin typeface="Arial" pitchFamily="34"/>
                <a:ea typeface="MS PGothic" pitchFamily="34"/>
                <a:cs typeface="MS PGothic" pitchFamily="34"/>
              </a:rPr>
              <a:t>Built using OS REST API</a:t>
            </a:r>
          </a:p>
          <a:p>
            <a:pPr marL="0" lvl="1" algn="ctr">
              <a:spcBef>
                <a:spcPts val="11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825">
                <a:solidFill>
                  <a:srgbClr val="000000"/>
                </a:solidFill>
                <a:latin typeface="Arial" pitchFamily="34"/>
                <a:ea typeface="MS PGothic" pitchFamily="34"/>
                <a:cs typeface="MS PGothic" pitchFamily="34"/>
              </a:rPr>
              <a:t>Basic GUI for OS functions</a:t>
            </a:r>
          </a:p>
        </p:txBody>
      </p:sp>
      <p:sp>
        <p:nvSpPr>
          <p:cNvPr id="73" name="Line 75_1"/>
          <p:cNvSpPr/>
          <p:nvPr/>
        </p:nvSpPr>
        <p:spPr>
          <a:xfrm flipH="1">
            <a:off x="6140160" y="797850"/>
            <a:ext cx="170100" cy="186841"/>
          </a:xfrm>
          <a:prstGeom prst="line">
            <a:avLst/>
          </a:prstGeom>
          <a:noFill/>
          <a:ln w="15840">
            <a:solidFill>
              <a:srgbClr val="0000CC"/>
            </a:solidFill>
            <a:prstDash val="solid"/>
            <a:miter/>
            <a:tailEnd type="arrow"/>
          </a:ln>
        </p:spPr>
        <p:txBody>
          <a:bodyPr vert="horz" wrap="square" lIns="67500" tIns="35100" rIns="67500" bIns="35100" anchor="t"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endParaRPr lang="en-US" sz="1350">
              <a:solidFill>
                <a:srgbClr val="000000"/>
              </a:solidFill>
              <a:latin typeface="Arial" pitchFamily="34"/>
              <a:ea typeface="Arial" pitchFamily="34"/>
              <a:cs typeface="Arial" pitchFamily="34"/>
            </a:endParaRPr>
          </a:p>
        </p:txBody>
      </p:sp>
      <p:sp>
        <p:nvSpPr>
          <p:cNvPr id="74" name="TextBox 66"/>
          <p:cNvSpPr/>
          <p:nvPr/>
        </p:nvSpPr>
        <p:spPr>
          <a:xfrm>
            <a:off x="4944600" y="2195640"/>
            <a:ext cx="577786" cy="230353"/>
          </a:xfrm>
          <a:custGeom>
            <a:avLst/>
            <a:gdLst>
              <a:gd name="f0" fmla="val 0"/>
              <a:gd name="f1" fmla="val 21600"/>
            </a:gdLst>
            <a:ahLst/>
            <a:cxnLst>
              <a:cxn ang="3cd4">
                <a:pos x="hc" y="t"/>
              </a:cxn>
              <a:cxn ang="0">
                <a:pos x="r" y="vc"/>
              </a:cxn>
              <a:cxn ang="cd4">
                <a:pos x="hc" y="b"/>
              </a:cxn>
              <a:cxn ang="cd2">
                <a:pos x="l" y="vc"/>
              </a:cxn>
            </a:cxnLst>
            <a:rect l="l" t="t" r="r" b="b"/>
            <a:pathLst>
              <a:path w="21600" h="21600">
                <a:moveTo>
                  <a:pt x="f0" y="f0"/>
                </a:moveTo>
                <a:lnTo>
                  <a:pt x="f1" y="f0"/>
                </a:lnTo>
                <a:lnTo>
                  <a:pt x="f1" y="f1"/>
                </a:lnTo>
                <a:lnTo>
                  <a:pt x="f0" y="f1"/>
                </a:lnTo>
                <a:lnTo>
                  <a:pt x="f0" y="f0"/>
                </a:lnTo>
                <a:close/>
              </a:path>
            </a:pathLst>
          </a:custGeom>
          <a:noFill/>
          <a:ln>
            <a:noFill/>
            <a:prstDash val="solid"/>
          </a:ln>
        </p:spPr>
        <p:txBody>
          <a:bodyPr vert="horz" wrap="none" lIns="67500" tIns="35100" rIns="67500" bIns="35100" anchor="t" anchorCtr="0" compatLnSpc="0">
            <a:sp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1050">
                <a:solidFill>
                  <a:srgbClr val="333333"/>
                </a:solidFill>
                <a:latin typeface="Arial" pitchFamily="34"/>
                <a:ea typeface="Arial" pitchFamily="34"/>
                <a:cs typeface="Arial" pitchFamily="34"/>
              </a:rPr>
              <a:t>Flavors</a:t>
            </a:r>
          </a:p>
        </p:txBody>
      </p:sp>
      <p:sp>
        <p:nvSpPr>
          <p:cNvPr id="77" name="Rounded Rectangle 63"/>
          <p:cNvSpPr/>
          <p:nvPr/>
        </p:nvSpPr>
        <p:spPr>
          <a:xfrm>
            <a:off x="1326356" y="4436269"/>
            <a:ext cx="2071688" cy="28593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rgbClr val="99FF66"/>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ctr"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75" dirty="0">
                <a:latin typeface="Arial" pitchFamily="34"/>
                <a:ea typeface="Arial" pitchFamily="34"/>
                <a:cs typeface="Arial" pitchFamily="34"/>
              </a:rPr>
              <a:t>Included in Cloud Management Appliance – z/VM Drivers</a:t>
            </a:r>
            <a:endParaRPr lang="en-US" sz="975" dirty="0">
              <a:solidFill>
                <a:srgbClr val="000000"/>
              </a:solidFill>
              <a:latin typeface="Arial" pitchFamily="34"/>
              <a:ea typeface="Arial" pitchFamily="34"/>
              <a:cs typeface="Arial" pitchFamily="34"/>
            </a:endParaRPr>
          </a:p>
        </p:txBody>
      </p:sp>
      <p:sp>
        <p:nvSpPr>
          <p:cNvPr id="78" name="Rounded Rectangle 63"/>
          <p:cNvSpPr/>
          <p:nvPr/>
        </p:nvSpPr>
        <p:spPr>
          <a:xfrm>
            <a:off x="1326356" y="4090988"/>
            <a:ext cx="2071688" cy="285930"/>
          </a:xfrm>
          <a:custGeom>
            <a:avLst>
              <a:gd name="f0" fmla="val 3600"/>
            </a:avLst>
            <a:gdLst>
              <a:gd name="f1" fmla="val 10800000"/>
              <a:gd name="f2" fmla="val 5400000"/>
              <a:gd name="f3" fmla="val 16200000"/>
              <a:gd name="f4" fmla="val w"/>
              <a:gd name="f5" fmla="val h"/>
              <a:gd name="f6" fmla="val ss"/>
              <a:gd name="f7" fmla="val 0"/>
              <a:gd name="f8" fmla="*/ 5419351 1 1725033"/>
              <a:gd name="f9" fmla="val 45"/>
              <a:gd name="f10" fmla="val 10800"/>
              <a:gd name="f11" fmla="val -2147483647"/>
              <a:gd name="f12" fmla="val 2147483647"/>
              <a:gd name="f13" fmla="abs f4"/>
              <a:gd name="f14" fmla="abs f5"/>
              <a:gd name="f15" fmla="abs f6"/>
              <a:gd name="f16" fmla="*/ f8 1 180"/>
              <a:gd name="f17" fmla="pin 0 f0 10800"/>
              <a:gd name="f18" fmla="+- 0 0 f2"/>
              <a:gd name="f19" fmla="?: f13 f4 1"/>
              <a:gd name="f20" fmla="?: f14 f5 1"/>
              <a:gd name="f21" fmla="?: f15 f6 1"/>
              <a:gd name="f22" fmla="*/ f9 f16 1"/>
              <a:gd name="f23" fmla="+- f7 f17 0"/>
              <a:gd name="f24" fmla="*/ f19 1 21600"/>
              <a:gd name="f25" fmla="*/ f20 1 21600"/>
              <a:gd name="f26" fmla="*/ 21600 f19 1"/>
              <a:gd name="f27" fmla="*/ 21600 f20 1"/>
              <a:gd name="f28" fmla="+- 0 0 f22"/>
              <a:gd name="f29" fmla="min f25 f24"/>
              <a:gd name="f30" fmla="*/ f26 1 f21"/>
              <a:gd name="f31" fmla="*/ f27 1 f21"/>
              <a:gd name="f32" fmla="*/ f28 f1 1"/>
              <a:gd name="f33" fmla="*/ f32 1 f8"/>
              <a:gd name="f34" fmla="+- f31 0 f17"/>
              <a:gd name="f35" fmla="+- f30 0 f17"/>
              <a:gd name="f36" fmla="*/ f17 f29 1"/>
              <a:gd name="f37" fmla="*/ f7 f29 1"/>
              <a:gd name="f38" fmla="*/ f23 f29 1"/>
              <a:gd name="f39" fmla="*/ f31 f29 1"/>
              <a:gd name="f40" fmla="*/ f30 f29 1"/>
              <a:gd name="f41" fmla="+- f33 0 f2"/>
              <a:gd name="f42" fmla="+- f37 0 f38"/>
              <a:gd name="f43" fmla="+- f38 0 f37"/>
              <a:gd name="f44" fmla="*/ f34 f29 1"/>
              <a:gd name="f45" fmla="*/ f35 f29 1"/>
              <a:gd name="f46" fmla="cos 1 f41"/>
              <a:gd name="f47" fmla="abs f42"/>
              <a:gd name="f48" fmla="abs f43"/>
              <a:gd name="f49" fmla="?: f42 f18 f2"/>
              <a:gd name="f50" fmla="?: f42 f2 f18"/>
              <a:gd name="f51" fmla="?: f42 f3 f2"/>
              <a:gd name="f52" fmla="?: f42 f2 f3"/>
              <a:gd name="f53" fmla="+- f39 0 f44"/>
              <a:gd name="f54" fmla="?: f43 f18 f2"/>
              <a:gd name="f55" fmla="?: f43 f2 f18"/>
              <a:gd name="f56" fmla="+- f40 0 f45"/>
              <a:gd name="f57" fmla="+- f44 0 f39"/>
              <a:gd name="f58" fmla="+- f45 0 f40"/>
              <a:gd name="f59" fmla="?: f42 0 f1"/>
              <a:gd name="f60" fmla="?: f42 f1 0"/>
              <a:gd name="f61" fmla="+- 0 0 f46"/>
              <a:gd name="f62" fmla="?: f42 f52 f51"/>
              <a:gd name="f63" fmla="?: f42 f51 f52"/>
              <a:gd name="f64" fmla="?: f43 f50 f49"/>
              <a:gd name="f65" fmla="abs f53"/>
              <a:gd name="f66" fmla="?: f53 0 f1"/>
              <a:gd name="f67" fmla="?: f53 f1 0"/>
              <a:gd name="f68" fmla="?: f53 f54 f55"/>
              <a:gd name="f69" fmla="abs f56"/>
              <a:gd name="f70" fmla="abs f57"/>
              <a:gd name="f71" fmla="?: f56 f18 f2"/>
              <a:gd name="f72" fmla="?: f56 f2 f18"/>
              <a:gd name="f73" fmla="?: f56 f3 f2"/>
              <a:gd name="f74" fmla="?: f56 f2 f3"/>
              <a:gd name="f75" fmla="abs f58"/>
              <a:gd name="f76" fmla="?: f58 f18 f2"/>
              <a:gd name="f77" fmla="?: f58 f2 f18"/>
              <a:gd name="f78" fmla="?: f58 f60 f59"/>
              <a:gd name="f79" fmla="?: f58 f59 f60"/>
              <a:gd name="f80" fmla="*/ f17 f61 1"/>
              <a:gd name="f81" fmla="?: f43 f63 f62"/>
              <a:gd name="f82" fmla="?: f43 f67 f66"/>
              <a:gd name="f83" fmla="?: f43 f66 f67"/>
              <a:gd name="f84" fmla="?: f56 f74 f73"/>
              <a:gd name="f85" fmla="?: f56 f73 f74"/>
              <a:gd name="f86" fmla="?: f57 f72 f71"/>
              <a:gd name="f87" fmla="?: f42 f78 f79"/>
              <a:gd name="f88" fmla="?: f42 f76 f77"/>
              <a:gd name="f89" fmla="*/ f80 3163 1"/>
              <a:gd name="f90" fmla="?: f53 f82 f83"/>
              <a:gd name="f91" fmla="?: f57 f85 f84"/>
              <a:gd name="f92" fmla="*/ f89 1 7636"/>
              <a:gd name="f93" fmla="+- f7 f92 0"/>
              <a:gd name="f94" fmla="+- f30 0 f92"/>
              <a:gd name="f95" fmla="+- f31 0 f92"/>
              <a:gd name="f96" fmla="*/ f93 f29 1"/>
              <a:gd name="f97" fmla="*/ f94 f29 1"/>
              <a:gd name="f98" fmla="*/ f95 f29 1"/>
            </a:gdLst>
            <a:ahLst>
              <a:ahXY gdRefX="f0" minX="f7" maxX="f10">
                <a:pos x="f36" y="f37"/>
              </a:ahXY>
            </a:ahLst>
            <a:cxnLst>
              <a:cxn ang="3cd4">
                <a:pos x="hc" y="t"/>
              </a:cxn>
              <a:cxn ang="0">
                <a:pos x="r" y="vc"/>
              </a:cxn>
              <a:cxn ang="cd4">
                <a:pos x="hc" y="b"/>
              </a:cxn>
              <a:cxn ang="cd2">
                <a:pos x="l" y="vc"/>
              </a:cxn>
            </a:cxnLst>
            <a:rect l="f96" t="f96" r="f97" b="f98"/>
            <a:pathLst>
              <a:path>
                <a:moveTo>
                  <a:pt x="f38" y="f37"/>
                </a:moveTo>
                <a:arcTo wR="f47" hR="f48" stAng="f81" swAng="f64"/>
                <a:lnTo>
                  <a:pt x="f37" y="f44"/>
                </a:lnTo>
                <a:arcTo wR="f48" hR="f65" stAng="f90" swAng="f68"/>
                <a:lnTo>
                  <a:pt x="f45" y="f39"/>
                </a:lnTo>
                <a:arcTo wR="f69" hR="f70" stAng="f91" swAng="f86"/>
                <a:lnTo>
                  <a:pt x="f40" y="f38"/>
                </a:lnTo>
                <a:arcTo wR="f75" hR="f47" stAng="f87" swAng="f88"/>
                <a:close/>
              </a:path>
            </a:pathLst>
          </a:custGeom>
          <a:solidFill>
            <a:schemeClr val="accent2"/>
          </a:solidFill>
          <a:ln w="9360">
            <a:solidFill>
              <a:srgbClr val="333333"/>
            </a:solidFill>
            <a:prstDash val="solid"/>
            <a:miter/>
          </a:ln>
          <a:effectLst>
            <a:outerShdw dist="38184" dir="2700000" algn="tl">
              <a:srgbClr val="808080">
                <a:alpha val="43000"/>
              </a:srgbClr>
            </a:outerShdw>
          </a:effectLst>
        </p:spPr>
        <p:txBody>
          <a:bodyPr vert="horz" wrap="square" lIns="67500" tIns="35100" rIns="67500" bIns="35100" anchor="ctr" anchorCtr="0" compatLnSpc="0">
            <a:noAutofit/>
          </a:bodyPr>
          <a:lstStyle/>
          <a:p>
            <a:pPr>
              <a:lnSpc>
                <a:spcPct val="103000"/>
              </a:lnSpc>
              <a:spcBef>
                <a:spcPts val="0"/>
              </a:spcBef>
              <a:spcAft>
                <a:spcPts val="0"/>
              </a:spcAft>
              <a:tabLst>
                <a:tab pos="0" algn="l"/>
                <a:tab pos="342900" algn="l"/>
                <a:tab pos="685800" algn="l"/>
                <a:tab pos="1028699" algn="l"/>
                <a:tab pos="1371600" algn="l"/>
                <a:tab pos="1714500" algn="l"/>
                <a:tab pos="2057399" algn="l"/>
                <a:tab pos="2400300" algn="l"/>
                <a:tab pos="2743200" algn="l"/>
                <a:tab pos="3086100" algn="l"/>
                <a:tab pos="3429000" algn="l"/>
                <a:tab pos="3771900" algn="l"/>
                <a:tab pos="4114799" algn="l"/>
                <a:tab pos="4457700" algn="l"/>
                <a:tab pos="4800599" algn="l"/>
                <a:tab pos="5143500" algn="l"/>
                <a:tab pos="5486400" algn="l"/>
                <a:tab pos="5829300" algn="l"/>
                <a:tab pos="6172200" algn="l"/>
                <a:tab pos="6515100" algn="l"/>
                <a:tab pos="6858000" algn="l"/>
              </a:tabLst>
            </a:pPr>
            <a:r>
              <a:rPr lang="en-US" sz="975" dirty="0">
                <a:latin typeface="Arial" pitchFamily="34"/>
                <a:ea typeface="Arial" pitchFamily="34"/>
                <a:cs typeface="Arial" pitchFamily="34"/>
              </a:rPr>
              <a:t>Included in Cloud Management Appliance – No z/VM Code</a:t>
            </a:r>
            <a:endParaRPr lang="en-US" sz="975" dirty="0">
              <a:solidFill>
                <a:srgbClr val="000000"/>
              </a:solidFill>
              <a:latin typeface="Arial" pitchFamily="34"/>
              <a:ea typeface="Arial" pitchFamily="34"/>
              <a:cs typeface="Arial" pitchFamily="34"/>
            </a:endParaRPr>
          </a:p>
        </p:txBody>
      </p:sp>
    </p:spTree>
    <p:extLst>
      <p:ext uri="{BB962C8B-B14F-4D97-AF65-F5344CB8AC3E}">
        <p14:creationId xmlns:p14="http://schemas.microsoft.com/office/powerpoint/2010/main" val="4265963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2"/>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6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0"/>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2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7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4"/>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3"/>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9"/>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78"/>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22"/>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5"/>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67"/>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nodeType="clickEffect">
                                  <p:stCondLst>
                                    <p:cond delay="0"/>
                                  </p:stCondLst>
                                  <p:childTnLst>
                                    <p:set>
                                      <p:cBhvr>
                                        <p:cTn id="96" dur="1" fill="hold">
                                          <p:stCondLst>
                                            <p:cond delay="0"/>
                                          </p:stCondLst>
                                        </p:cTn>
                                        <p:tgtEl>
                                          <p:spTgt spid="14"/>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70"/>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71"/>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13"/>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11"/>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12"/>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26"/>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28"/>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29"/>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7" grpId="0"/>
      <p:bldP spid="8" grpId="0" animBg="1"/>
      <p:bldP spid="9" grpId="0"/>
      <p:bldP spid="10" grpId="0" animBg="1"/>
      <p:bldP spid="11" grpId="0" animBg="1"/>
      <p:bldP spid="12" grpId="0"/>
      <p:bldP spid="15" grpId="0" animBg="1"/>
      <p:bldP spid="17" grpId="0" animBg="1"/>
      <p:bldP spid="18" grpId="0"/>
      <p:bldP spid="19" grpId="0" animBg="1"/>
      <p:bldP spid="20" grpId="0"/>
      <p:bldP spid="21" grpId="0" animBg="1"/>
      <p:bldP spid="22" grpId="0"/>
      <p:bldP spid="23" grpId="0" animBg="1"/>
      <p:bldP spid="24" grpId="0"/>
      <p:bldP spid="25" grpId="0" animBg="1"/>
      <p:bldP spid="26" grpId="0" animBg="1"/>
      <p:bldP spid="27" grpId="0" animBg="1"/>
      <p:bldP spid="28" grpId="0" animBg="1"/>
      <p:bldP spid="29" grpId="0" animBg="1"/>
      <p:bldP spid="38" grpId="0"/>
      <p:bldP spid="39" grpId="0" animBg="1"/>
      <p:bldP spid="46" grpId="0"/>
      <p:bldP spid="48" grpId="0"/>
      <p:bldP spid="49" grpId="0" animBg="1"/>
      <p:bldP spid="60" grpId="0"/>
      <p:bldP spid="61" grpId="0"/>
      <p:bldP spid="62" grpId="0" animBg="1"/>
      <p:bldP spid="63" grpId="0"/>
      <p:bldP spid="64" grpId="0" animBg="1"/>
      <p:bldP spid="65" grpId="0"/>
      <p:bldP spid="66" grpId="0"/>
      <p:bldP spid="67" grpId="0" animBg="1"/>
      <p:bldP spid="68" grpId="0"/>
      <p:bldP spid="69" grpId="0" animBg="1"/>
      <p:bldP spid="70" grpId="0"/>
      <p:bldP spid="72" grpId="0"/>
      <p:bldP spid="73" grpId="0" animBg="1"/>
      <p:bldP spid="74" grpId="0"/>
      <p:bldP spid="77" grpId="0" animBg="1"/>
      <p:bldP spid="78"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25255" y="212573"/>
            <a:ext cx="6101914" cy="857250"/>
          </a:xfrm>
        </p:spPr>
        <p:txBody>
          <a:bodyPr/>
          <a:lstStyle/>
          <a:p>
            <a:pPr lvl="0">
              <a:lnSpc>
                <a:spcPct val="100000"/>
              </a:lnSpc>
            </a:pPr>
            <a:r>
              <a:rPr lang="en-US" b="1" dirty="0" smtClean="0"/>
              <a:t>IBM is Committed to OpenStack</a:t>
            </a:r>
            <a:br>
              <a:rPr lang="en-US" b="1" dirty="0" smtClean="0"/>
            </a:br>
            <a:r>
              <a:rPr lang="en-US" altLang="en-US" sz="1500" b="0" kern="0" dirty="0">
                <a:latin typeface="Arial" charset="0"/>
                <a:ea typeface="+mn-ea"/>
                <a:cs typeface="Arial" charset="0"/>
              </a:rPr>
              <a:t>Providing an open framework for Software Defined Environments</a:t>
            </a:r>
            <a:br>
              <a:rPr lang="en-US" altLang="en-US" sz="1500" b="0" kern="0" dirty="0">
                <a:latin typeface="Arial" charset="0"/>
                <a:ea typeface="+mn-ea"/>
                <a:cs typeface="Arial" charset="0"/>
              </a:rPr>
            </a:br>
            <a:endParaRPr lang="en-US" sz="2100" b="0" dirty="0"/>
          </a:p>
        </p:txBody>
      </p:sp>
      <p:pic>
        <p:nvPicPr>
          <p:cNvPr id="20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0637" y="1105035"/>
            <a:ext cx="1614488" cy="607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 name="Rounded Rectangle 14"/>
          <p:cNvSpPr>
            <a:spLocks noChangeArrowheads="1"/>
          </p:cNvSpPr>
          <p:nvPr/>
        </p:nvSpPr>
        <p:spPr bwMode="auto">
          <a:xfrm>
            <a:off x="6530579" y="3110369"/>
            <a:ext cx="1200150" cy="1007269"/>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13" name="Rounded Rectangle 12"/>
          <p:cNvSpPr>
            <a:spLocks noChangeArrowheads="1"/>
          </p:cNvSpPr>
          <p:nvPr/>
        </p:nvSpPr>
        <p:spPr bwMode="auto">
          <a:xfrm>
            <a:off x="3602831" y="3118703"/>
            <a:ext cx="1200150" cy="975122"/>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14" name="Rounded Rectangle 3"/>
          <p:cNvSpPr>
            <a:spLocks noChangeArrowheads="1"/>
          </p:cNvSpPr>
          <p:nvPr/>
        </p:nvSpPr>
        <p:spPr bwMode="auto">
          <a:xfrm>
            <a:off x="5062538" y="3102034"/>
            <a:ext cx="1200150" cy="975122"/>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pic>
        <p:nvPicPr>
          <p:cNvPr id="215" name="Picture 3"/>
          <p:cNvPicPr>
            <a:picLocks noChangeAspect="1"/>
          </p:cNvPicPr>
          <p:nvPr/>
        </p:nvPicPr>
        <p:blipFill>
          <a:blip r:embed="rId4" cstate="print">
            <a:extLst>
              <a:ext uri="{28A0092B-C50C-407E-A947-70E740481C1C}">
                <a14:useLocalDpi xmlns:a14="http://schemas.microsoft.com/office/drawing/2010/main" val="0"/>
              </a:ext>
            </a:extLst>
          </a:blip>
          <a:srcRect l="986" t="32605" r="87810" b="49030"/>
          <a:stretch>
            <a:fillRect/>
          </a:stretch>
        </p:blipFill>
        <p:spPr bwMode="auto">
          <a:xfrm>
            <a:off x="6587728" y="3224669"/>
            <a:ext cx="4524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 name="TextBox 15"/>
          <p:cNvSpPr txBox="1">
            <a:spLocks noChangeArrowheads="1"/>
          </p:cNvSpPr>
          <p:nvPr/>
        </p:nvSpPr>
        <p:spPr bwMode="auto">
          <a:xfrm>
            <a:off x="6998494" y="3328253"/>
            <a:ext cx="72968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200" kern="0" dirty="0">
                <a:solidFill>
                  <a:srgbClr val="333333"/>
                </a:solidFill>
                <a:cs typeface="Arial" charset="0"/>
              </a:rPr>
              <a:t>Neutron</a:t>
            </a:r>
          </a:p>
        </p:txBody>
      </p:sp>
      <p:sp>
        <p:nvSpPr>
          <p:cNvPr id="217" name="Rounded Rectangle 19"/>
          <p:cNvSpPr>
            <a:spLocks noChangeArrowheads="1"/>
          </p:cNvSpPr>
          <p:nvPr/>
        </p:nvSpPr>
        <p:spPr bwMode="auto">
          <a:xfrm>
            <a:off x="6587729" y="3739019"/>
            <a:ext cx="1085850" cy="22860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p:spPr>
        <p:txBody>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algn="ctr" defTabSz="342900">
              <a:spcBef>
                <a:spcPct val="0"/>
              </a:spcBef>
              <a:buNone/>
              <a:defRPr/>
            </a:pPr>
            <a:r>
              <a:rPr lang="en-US" altLang="en-US" sz="1050" kern="0">
                <a:solidFill>
                  <a:srgbClr val="333333"/>
                </a:solidFill>
                <a:cs typeface="Arial" charset="0"/>
              </a:rPr>
              <a:t>drivers</a:t>
            </a:r>
          </a:p>
        </p:txBody>
      </p:sp>
      <p:sp>
        <p:nvSpPr>
          <p:cNvPr id="218" name="Rectangle 15"/>
          <p:cNvSpPr>
            <a:spLocks noChangeArrowheads="1"/>
          </p:cNvSpPr>
          <p:nvPr/>
        </p:nvSpPr>
        <p:spPr bwMode="auto">
          <a:xfrm>
            <a:off x="1295401" y="3542565"/>
            <a:ext cx="2002631" cy="714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rgbClr val="000000"/>
                </a:solidFill>
                <a:miter lim="800000"/>
                <a:headEnd/>
                <a:tailEnd/>
              </a14:hiddenLine>
            </a:ext>
          </a:extLst>
        </p:spPr>
        <p:txBody>
          <a:bodyPr lIns="68446" tIns="0" rIns="68446" bIns="34226"/>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228600" indent="-114300">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fontAlgn="base">
              <a:spcBef>
                <a:spcPct val="10000"/>
              </a:spcBef>
              <a:spcAft>
                <a:spcPct val="0"/>
              </a:spcAft>
              <a:buClr>
                <a:srgbClr val="333333"/>
              </a:buClr>
              <a:buSzPct val="120000"/>
              <a:buFontTx/>
              <a:buNone/>
              <a:defRPr/>
            </a:pPr>
            <a:r>
              <a:rPr lang="en-US" altLang="en-US" sz="900" b="1" i="1" u="sng" kern="0" dirty="0">
                <a:solidFill>
                  <a:srgbClr val="0000CC"/>
                </a:solidFill>
                <a:cs typeface="Arial" charset="0"/>
              </a:rPr>
              <a:t>Contribute Platform Support</a:t>
            </a:r>
            <a:endParaRPr lang="en-US" altLang="en-US" sz="900" b="1" u="sng" kern="0" dirty="0">
              <a:solidFill>
                <a:srgbClr val="0000CC"/>
              </a:solidFill>
              <a:cs typeface="Arial" charset="0"/>
            </a:endParaRPr>
          </a:p>
          <a:p>
            <a:pPr lvl="1" fontAlgn="base">
              <a:spcBef>
                <a:spcPct val="10000"/>
              </a:spcBef>
              <a:spcAft>
                <a:spcPct val="0"/>
              </a:spcAft>
              <a:buClr>
                <a:srgbClr val="333333"/>
              </a:buClr>
              <a:buSzPct val="120000"/>
              <a:buFont typeface="Arial" panose="020B0604020202020204" pitchFamily="34" charset="0"/>
              <a:buChar char="•"/>
              <a:defRPr/>
            </a:pPr>
            <a:r>
              <a:rPr lang="en-US" altLang="en-US" sz="825" kern="0" dirty="0">
                <a:solidFill>
                  <a:srgbClr val="000000"/>
                </a:solidFill>
                <a:cs typeface="Arial" charset="0"/>
              </a:rPr>
              <a:t>IBM storage enablement </a:t>
            </a:r>
          </a:p>
          <a:p>
            <a:pPr lvl="1" fontAlgn="base">
              <a:spcBef>
                <a:spcPct val="10000"/>
              </a:spcBef>
              <a:spcAft>
                <a:spcPct val="0"/>
              </a:spcAft>
              <a:buClr>
                <a:srgbClr val="333333"/>
              </a:buClr>
              <a:buSzPct val="120000"/>
              <a:buFont typeface="Arial" panose="020B0604020202020204" pitchFamily="34" charset="0"/>
              <a:buChar char="•"/>
              <a:defRPr/>
            </a:pPr>
            <a:r>
              <a:rPr lang="en-US" altLang="en-US" sz="825" kern="0" dirty="0">
                <a:solidFill>
                  <a:srgbClr val="000000"/>
                </a:solidFill>
                <a:cs typeface="Arial" charset="0"/>
              </a:rPr>
              <a:t>IBM server enablement </a:t>
            </a:r>
          </a:p>
          <a:p>
            <a:pPr lvl="1" fontAlgn="base">
              <a:spcBef>
                <a:spcPct val="10000"/>
              </a:spcBef>
              <a:spcAft>
                <a:spcPct val="0"/>
              </a:spcAft>
              <a:buClr>
                <a:srgbClr val="333333"/>
              </a:buClr>
              <a:buSzPct val="120000"/>
              <a:buFont typeface="Arial" panose="020B0604020202020204" pitchFamily="34" charset="0"/>
              <a:buChar char="•"/>
              <a:defRPr/>
            </a:pPr>
            <a:r>
              <a:rPr lang="en-US" altLang="en-US" sz="825" kern="0" dirty="0">
                <a:solidFill>
                  <a:srgbClr val="000000"/>
                </a:solidFill>
                <a:cs typeface="Arial" charset="0"/>
              </a:rPr>
              <a:t>IBM network enablement</a:t>
            </a:r>
          </a:p>
        </p:txBody>
      </p:sp>
      <p:sp>
        <p:nvSpPr>
          <p:cNvPr id="219" name="Rounded Rectangle 55"/>
          <p:cNvSpPr>
            <a:spLocks noChangeArrowheads="1"/>
          </p:cNvSpPr>
          <p:nvPr/>
        </p:nvSpPr>
        <p:spPr bwMode="auto">
          <a:xfrm>
            <a:off x="3587354" y="1668521"/>
            <a:ext cx="4114800"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20" name="TextBox 56"/>
          <p:cNvSpPr txBox="1">
            <a:spLocks noChangeArrowheads="1"/>
          </p:cNvSpPr>
          <p:nvPr/>
        </p:nvSpPr>
        <p:spPr bwMode="auto">
          <a:xfrm>
            <a:off x="4901803" y="1709003"/>
            <a:ext cx="1104790"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a:solidFill>
                  <a:srgbClr val="333333"/>
                </a:solidFill>
                <a:cs typeface="Arial" charset="0"/>
              </a:rPr>
              <a:t>OpenStack API</a:t>
            </a:r>
          </a:p>
        </p:txBody>
      </p:sp>
      <p:sp>
        <p:nvSpPr>
          <p:cNvPr id="221" name="Rounded Rectangle 57"/>
          <p:cNvSpPr>
            <a:spLocks noChangeArrowheads="1"/>
          </p:cNvSpPr>
          <p:nvPr/>
        </p:nvSpPr>
        <p:spPr bwMode="auto">
          <a:xfrm>
            <a:off x="3587354" y="2011421"/>
            <a:ext cx="1200150"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22" name="TextBox 58"/>
          <p:cNvSpPr txBox="1">
            <a:spLocks noChangeArrowheads="1"/>
          </p:cNvSpPr>
          <p:nvPr/>
        </p:nvSpPr>
        <p:spPr bwMode="auto">
          <a:xfrm>
            <a:off x="3580210" y="2039996"/>
            <a:ext cx="1285929"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dirty="0">
                <a:solidFill>
                  <a:srgbClr val="333333"/>
                </a:solidFill>
                <a:cs typeface="Arial" charset="0"/>
              </a:rPr>
              <a:t>Security </a:t>
            </a:r>
            <a:r>
              <a:rPr lang="en-US" altLang="en-US" sz="900" kern="0" dirty="0">
                <a:solidFill>
                  <a:srgbClr val="333333"/>
                </a:solidFill>
                <a:cs typeface="Arial" charset="0"/>
              </a:rPr>
              <a:t>(</a:t>
            </a:r>
            <a:r>
              <a:rPr lang="en-US" altLang="en-US" sz="900" kern="0" dirty="0" err="1">
                <a:solidFill>
                  <a:srgbClr val="333333"/>
                </a:solidFill>
                <a:cs typeface="Arial" charset="0"/>
              </a:rPr>
              <a:t>KeyStone</a:t>
            </a:r>
            <a:r>
              <a:rPr lang="en-US" altLang="en-US" sz="900" kern="0" dirty="0">
                <a:solidFill>
                  <a:srgbClr val="333333"/>
                </a:solidFill>
                <a:cs typeface="Arial" charset="0"/>
              </a:rPr>
              <a:t>)</a:t>
            </a:r>
          </a:p>
        </p:txBody>
      </p:sp>
      <p:sp>
        <p:nvSpPr>
          <p:cNvPr id="223" name="Rounded Rectangle 59"/>
          <p:cNvSpPr>
            <a:spLocks noChangeArrowheads="1"/>
          </p:cNvSpPr>
          <p:nvPr/>
        </p:nvSpPr>
        <p:spPr bwMode="auto">
          <a:xfrm>
            <a:off x="4950619" y="2011421"/>
            <a:ext cx="1373981"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24" name="TextBox 60"/>
          <p:cNvSpPr txBox="1">
            <a:spLocks noChangeArrowheads="1"/>
          </p:cNvSpPr>
          <p:nvPr/>
        </p:nvSpPr>
        <p:spPr bwMode="auto">
          <a:xfrm>
            <a:off x="5236369" y="2051903"/>
            <a:ext cx="793807"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a:solidFill>
                  <a:srgbClr val="333333"/>
                </a:solidFill>
                <a:cs typeface="Arial" charset="0"/>
              </a:rPr>
              <a:t>Scheduler</a:t>
            </a:r>
          </a:p>
        </p:txBody>
      </p:sp>
      <p:sp>
        <p:nvSpPr>
          <p:cNvPr id="225" name="Rounded Rectangle 61"/>
          <p:cNvSpPr>
            <a:spLocks noChangeArrowheads="1"/>
          </p:cNvSpPr>
          <p:nvPr/>
        </p:nvSpPr>
        <p:spPr bwMode="auto">
          <a:xfrm>
            <a:off x="6502004" y="2011421"/>
            <a:ext cx="1200150"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26" name="TextBox 62"/>
          <p:cNvSpPr txBox="1">
            <a:spLocks noChangeArrowheads="1"/>
          </p:cNvSpPr>
          <p:nvPr/>
        </p:nvSpPr>
        <p:spPr bwMode="auto">
          <a:xfrm>
            <a:off x="6787754" y="2039996"/>
            <a:ext cx="671979"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a:solidFill>
                  <a:srgbClr val="333333"/>
                </a:solidFill>
                <a:cs typeface="Arial" charset="0"/>
              </a:rPr>
              <a:t>Projects</a:t>
            </a:r>
          </a:p>
        </p:txBody>
      </p:sp>
      <p:sp>
        <p:nvSpPr>
          <p:cNvPr id="227" name="Rounded Rectangle 63"/>
          <p:cNvSpPr>
            <a:spLocks noChangeArrowheads="1"/>
          </p:cNvSpPr>
          <p:nvPr/>
        </p:nvSpPr>
        <p:spPr bwMode="auto">
          <a:xfrm>
            <a:off x="3587354" y="2354321"/>
            <a:ext cx="1200150"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28" name="TextBox 64"/>
          <p:cNvSpPr txBox="1">
            <a:spLocks noChangeArrowheads="1"/>
          </p:cNvSpPr>
          <p:nvPr/>
        </p:nvSpPr>
        <p:spPr bwMode="auto">
          <a:xfrm>
            <a:off x="3674269" y="2372181"/>
            <a:ext cx="1106393"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a:solidFill>
                  <a:srgbClr val="333333"/>
                </a:solidFill>
                <a:cs typeface="Arial" charset="0"/>
              </a:rPr>
              <a:t>Images </a:t>
            </a:r>
            <a:r>
              <a:rPr lang="en-US" altLang="en-US" sz="900" kern="0">
                <a:solidFill>
                  <a:srgbClr val="333333"/>
                </a:solidFill>
                <a:cs typeface="Arial" charset="0"/>
              </a:rPr>
              <a:t>(Glance)</a:t>
            </a:r>
            <a:endParaRPr lang="en-US" altLang="en-US" sz="1050" kern="0">
              <a:solidFill>
                <a:srgbClr val="333333"/>
              </a:solidFill>
              <a:cs typeface="Arial" charset="0"/>
            </a:endParaRPr>
          </a:p>
        </p:txBody>
      </p:sp>
      <p:sp>
        <p:nvSpPr>
          <p:cNvPr id="229" name="Rounded Rectangle 67"/>
          <p:cNvSpPr>
            <a:spLocks noChangeArrowheads="1"/>
          </p:cNvSpPr>
          <p:nvPr/>
        </p:nvSpPr>
        <p:spPr bwMode="auto">
          <a:xfrm>
            <a:off x="6502004" y="2354321"/>
            <a:ext cx="1200150"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30" name="TextBox 68"/>
          <p:cNvSpPr txBox="1">
            <a:spLocks noChangeArrowheads="1"/>
          </p:cNvSpPr>
          <p:nvPr/>
        </p:nvSpPr>
        <p:spPr bwMode="auto">
          <a:xfrm>
            <a:off x="6844904" y="2382896"/>
            <a:ext cx="619080"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a:solidFill>
                  <a:srgbClr val="333333"/>
                </a:solidFill>
                <a:cs typeface="Arial" charset="0"/>
              </a:rPr>
              <a:t>Quotas</a:t>
            </a:r>
          </a:p>
        </p:txBody>
      </p:sp>
      <p:sp>
        <p:nvSpPr>
          <p:cNvPr id="231" name="Rounded Rectangle 69"/>
          <p:cNvSpPr>
            <a:spLocks noChangeArrowheads="1"/>
          </p:cNvSpPr>
          <p:nvPr/>
        </p:nvSpPr>
        <p:spPr bwMode="auto">
          <a:xfrm>
            <a:off x="4950619" y="2373371"/>
            <a:ext cx="1365647"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32" name="Rectangle 23"/>
          <p:cNvSpPr>
            <a:spLocks noChangeArrowheads="1"/>
          </p:cNvSpPr>
          <p:nvPr/>
        </p:nvSpPr>
        <p:spPr bwMode="auto">
          <a:xfrm>
            <a:off x="3606404" y="1000582"/>
            <a:ext cx="2114549" cy="553640"/>
          </a:xfrm>
          <a:prstGeom prst="rect">
            <a:avLst/>
          </a:prstGeom>
          <a:solidFill>
            <a:srgbClr val="99CCFF"/>
          </a:solidFill>
          <a:ln w="12700">
            <a:solidFill>
              <a:srgbClr val="808080"/>
            </a:solidFill>
            <a:miter lim="800000"/>
            <a:headEnd/>
            <a:tailEnd/>
          </a:ln>
        </p:spPr>
        <p:txBody>
          <a:bodyPr anchorCtr="1"/>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algn="ctr" defTabSz="342900">
              <a:lnSpc>
                <a:spcPct val="85000"/>
              </a:lnSpc>
              <a:spcBef>
                <a:spcPct val="0"/>
              </a:spcBef>
              <a:buNone/>
              <a:defRPr/>
            </a:pPr>
            <a:r>
              <a:rPr lang="en-US" altLang="en-US" sz="1050" kern="0" dirty="0">
                <a:solidFill>
                  <a:srgbClr val="000000"/>
                </a:solidFill>
                <a:cs typeface="Arial" charset="0"/>
              </a:rPr>
              <a:t>OpenStack Solutions</a:t>
            </a:r>
          </a:p>
        </p:txBody>
      </p:sp>
      <p:grpSp>
        <p:nvGrpSpPr>
          <p:cNvPr id="234" name="Group 19"/>
          <p:cNvGrpSpPr>
            <a:grpSpLocks/>
          </p:cNvGrpSpPr>
          <p:nvPr/>
        </p:nvGrpSpPr>
        <p:grpSpPr bwMode="auto">
          <a:xfrm>
            <a:off x="6860382" y="4261703"/>
            <a:ext cx="608410" cy="486966"/>
            <a:chOff x="7189788" y="4876800"/>
            <a:chExt cx="811212" cy="649287"/>
          </a:xfrm>
        </p:grpSpPr>
        <p:pic>
          <p:nvPicPr>
            <p:cNvPr id="235" name="Picture 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477125" y="5092700"/>
              <a:ext cx="30797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6" name="Picture 12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261225" y="4876800"/>
              <a:ext cx="30797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7" name="Picture 12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189788" y="5165725"/>
              <a:ext cx="30797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8" name="Picture 12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456488" y="5353050"/>
              <a:ext cx="30797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9" name="Picture 12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693025" y="4876800"/>
              <a:ext cx="307975"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240" name="Picture 3"/>
          <p:cNvPicPr>
            <a:picLocks noChangeAspect="1"/>
          </p:cNvPicPr>
          <p:nvPr/>
        </p:nvPicPr>
        <p:blipFill>
          <a:blip r:embed="rId6" cstate="print">
            <a:extLst>
              <a:ext uri="{28A0092B-C50C-407E-A947-70E740481C1C}">
                <a14:useLocalDpi xmlns:a14="http://schemas.microsoft.com/office/drawing/2010/main" val="0"/>
              </a:ext>
            </a:extLst>
          </a:blip>
          <a:srcRect l="36580" t="41338" r="51749" b="39697"/>
          <a:stretch>
            <a:fillRect/>
          </a:stretch>
        </p:blipFill>
        <p:spPr bwMode="auto">
          <a:xfrm>
            <a:off x="3717131" y="3175853"/>
            <a:ext cx="46196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1" name="TextBox 13"/>
          <p:cNvSpPr txBox="1">
            <a:spLocks noChangeArrowheads="1"/>
          </p:cNvSpPr>
          <p:nvPr/>
        </p:nvSpPr>
        <p:spPr bwMode="auto">
          <a:xfrm>
            <a:off x="4220766" y="3311584"/>
            <a:ext cx="54213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200" kern="0">
                <a:solidFill>
                  <a:srgbClr val="333333"/>
                </a:solidFill>
                <a:cs typeface="Arial" charset="0"/>
              </a:rPr>
              <a:t>Nova</a:t>
            </a:r>
          </a:p>
        </p:txBody>
      </p:sp>
      <p:sp>
        <p:nvSpPr>
          <p:cNvPr id="242" name="Rounded Rectangle 18"/>
          <p:cNvSpPr>
            <a:spLocks noChangeArrowheads="1"/>
          </p:cNvSpPr>
          <p:nvPr/>
        </p:nvSpPr>
        <p:spPr bwMode="auto">
          <a:xfrm>
            <a:off x="3659981" y="3747353"/>
            <a:ext cx="1085850" cy="22860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p:spPr>
        <p:txBody>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algn="ctr" defTabSz="342900">
              <a:spcBef>
                <a:spcPct val="0"/>
              </a:spcBef>
              <a:buNone/>
              <a:defRPr/>
            </a:pPr>
            <a:r>
              <a:rPr lang="en-US" altLang="en-US" sz="1050" kern="0">
                <a:solidFill>
                  <a:srgbClr val="333333"/>
                </a:solidFill>
                <a:cs typeface="Arial" charset="0"/>
              </a:rPr>
              <a:t>drivers</a:t>
            </a:r>
          </a:p>
        </p:txBody>
      </p:sp>
      <p:grpSp>
        <p:nvGrpSpPr>
          <p:cNvPr id="243" name="Group 13"/>
          <p:cNvGrpSpPr>
            <a:grpSpLocks/>
          </p:cNvGrpSpPr>
          <p:nvPr/>
        </p:nvGrpSpPr>
        <p:grpSpPr bwMode="auto">
          <a:xfrm>
            <a:off x="3905250" y="4140259"/>
            <a:ext cx="647700" cy="647700"/>
            <a:chOff x="4191000" y="4724400"/>
            <a:chExt cx="863600" cy="863600"/>
          </a:xfrm>
        </p:grpSpPr>
        <p:pic>
          <p:nvPicPr>
            <p:cNvPr id="244" name="Picture 9"/>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b="15178"/>
            <a:stretch>
              <a:fillRect/>
            </a:stretch>
          </p:blipFill>
          <p:spPr bwMode="auto">
            <a:xfrm>
              <a:off x="4191000" y="5083175"/>
              <a:ext cx="288925" cy="433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5" name="Picture 9"/>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b="15178"/>
            <a:stretch>
              <a:fillRect/>
            </a:stretch>
          </p:blipFill>
          <p:spPr bwMode="auto">
            <a:xfrm>
              <a:off x="4479925" y="4867275"/>
              <a:ext cx="287337" cy="433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6" name="Picture 9"/>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b="15178"/>
            <a:stretch>
              <a:fillRect/>
            </a:stretch>
          </p:blipFill>
          <p:spPr bwMode="auto">
            <a:xfrm>
              <a:off x="4479925" y="5156200"/>
              <a:ext cx="287337"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7" name="Picture 9"/>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b="15178"/>
            <a:stretch>
              <a:fillRect/>
            </a:stretch>
          </p:blipFill>
          <p:spPr bwMode="auto">
            <a:xfrm>
              <a:off x="4767262" y="4724400"/>
              <a:ext cx="287338"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8" name="Picture 9"/>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b="15178"/>
            <a:stretch>
              <a:fillRect/>
            </a:stretch>
          </p:blipFill>
          <p:spPr bwMode="auto">
            <a:xfrm>
              <a:off x="4767262" y="5011737"/>
              <a:ext cx="287338"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49" name="TextBox 25"/>
          <p:cNvSpPr txBox="1">
            <a:spLocks noChangeArrowheads="1"/>
          </p:cNvSpPr>
          <p:nvPr/>
        </p:nvSpPr>
        <p:spPr bwMode="auto">
          <a:xfrm>
            <a:off x="3945732" y="4805819"/>
            <a:ext cx="543739"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Clr>
                <a:srgbClr val="000000"/>
              </a:buClr>
              <a:buNone/>
            </a:pPr>
            <a:r>
              <a:rPr lang="en-US" altLang="en-US" sz="900" b="1">
                <a:solidFill>
                  <a:srgbClr val="000000"/>
                </a:solidFill>
                <a:ea typeface="SimSun" panose="02010600030101010101" pitchFamily="2" charset="-122"/>
                <a:cs typeface="Arial" charset="0"/>
              </a:rPr>
              <a:t>Server</a:t>
            </a:r>
          </a:p>
        </p:txBody>
      </p:sp>
      <p:pic>
        <p:nvPicPr>
          <p:cNvPr id="250" name="Picture 3"/>
          <p:cNvPicPr>
            <a:picLocks noChangeAspect="1"/>
          </p:cNvPicPr>
          <p:nvPr/>
        </p:nvPicPr>
        <p:blipFill>
          <a:blip r:embed="rId8" cstate="print">
            <a:clrChange>
              <a:clrFrom>
                <a:srgbClr val="D3D3D3"/>
              </a:clrFrom>
              <a:clrTo>
                <a:srgbClr val="D3D3D3">
                  <a:alpha val="0"/>
                </a:srgbClr>
              </a:clrTo>
            </a:clrChange>
            <a:extLst>
              <a:ext uri="{28A0092B-C50C-407E-A947-70E740481C1C}">
                <a14:useLocalDpi xmlns:a14="http://schemas.microsoft.com/office/drawing/2010/main" val="0"/>
              </a:ext>
            </a:extLst>
          </a:blip>
          <a:srcRect l="967" t="57263" r="87846" b="23174"/>
          <a:stretch>
            <a:fillRect/>
          </a:stretch>
        </p:blipFill>
        <p:spPr bwMode="auto">
          <a:xfrm>
            <a:off x="5119688" y="3159184"/>
            <a:ext cx="483394" cy="514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1" name="TextBox 4"/>
          <p:cNvSpPr txBox="1">
            <a:spLocks noChangeArrowheads="1"/>
          </p:cNvSpPr>
          <p:nvPr/>
        </p:nvSpPr>
        <p:spPr bwMode="auto">
          <a:xfrm>
            <a:off x="5605462" y="3273484"/>
            <a:ext cx="63511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200" kern="0">
                <a:solidFill>
                  <a:srgbClr val="333333"/>
                </a:solidFill>
                <a:cs typeface="Arial" charset="0"/>
              </a:rPr>
              <a:t>Cinder</a:t>
            </a:r>
          </a:p>
        </p:txBody>
      </p:sp>
      <p:sp>
        <p:nvSpPr>
          <p:cNvPr id="252" name="Rounded Rectangle 16"/>
          <p:cNvSpPr>
            <a:spLocks noChangeArrowheads="1"/>
          </p:cNvSpPr>
          <p:nvPr/>
        </p:nvSpPr>
        <p:spPr bwMode="auto">
          <a:xfrm>
            <a:off x="5119688" y="3730684"/>
            <a:ext cx="1085850" cy="22860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p:spPr>
        <p:txBody>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algn="ctr" defTabSz="342900">
              <a:spcBef>
                <a:spcPct val="0"/>
              </a:spcBef>
              <a:buNone/>
              <a:defRPr/>
            </a:pPr>
            <a:r>
              <a:rPr lang="en-US" altLang="en-US" sz="1050" kern="0">
                <a:solidFill>
                  <a:srgbClr val="333333"/>
                </a:solidFill>
                <a:cs typeface="Arial" charset="0"/>
              </a:rPr>
              <a:t>drivers</a:t>
            </a:r>
          </a:p>
        </p:txBody>
      </p:sp>
      <p:grpSp>
        <p:nvGrpSpPr>
          <p:cNvPr id="253" name="Group 3"/>
          <p:cNvGrpSpPr>
            <a:grpSpLocks/>
          </p:cNvGrpSpPr>
          <p:nvPr/>
        </p:nvGrpSpPr>
        <p:grpSpPr bwMode="auto">
          <a:xfrm>
            <a:off x="5325666" y="4221221"/>
            <a:ext cx="671513" cy="520304"/>
            <a:chOff x="947737" y="4800600"/>
            <a:chExt cx="895350" cy="693737"/>
          </a:xfrm>
        </p:grpSpPr>
        <p:pic>
          <p:nvPicPr>
            <p:cNvPr id="254" name="Picture 149" descr="databas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90612" y="4800600"/>
              <a:ext cx="333375" cy="331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55" name="Group 9"/>
            <p:cNvGrpSpPr>
              <a:grpSpLocks/>
            </p:cNvGrpSpPr>
            <p:nvPr/>
          </p:nvGrpSpPr>
          <p:grpSpPr bwMode="auto">
            <a:xfrm>
              <a:off x="1524000" y="5160962"/>
              <a:ext cx="319087" cy="196850"/>
              <a:chOff x="1334931" y="5330908"/>
              <a:chExt cx="320429" cy="196767"/>
            </a:xfrm>
          </p:grpSpPr>
          <p:pic>
            <p:nvPicPr>
              <p:cNvPr id="261" name="Picture 93"/>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1334931" y="5330908"/>
                <a:ext cx="320429" cy="126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2" name="Picture 94"/>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1334931" y="5464547"/>
                <a:ext cx="320429" cy="63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256" name="Group 19"/>
            <p:cNvGrpSpPr>
              <a:grpSpLocks/>
            </p:cNvGrpSpPr>
            <p:nvPr/>
          </p:nvGrpSpPr>
          <p:grpSpPr bwMode="auto">
            <a:xfrm>
              <a:off x="947737" y="5089525"/>
              <a:ext cx="320675" cy="184150"/>
              <a:chOff x="2356096" y="5327949"/>
              <a:chExt cx="320429" cy="185044"/>
            </a:xfrm>
          </p:grpSpPr>
          <p:pic>
            <p:nvPicPr>
              <p:cNvPr id="259" name="Picture 89"/>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2356096" y="5327949"/>
                <a:ext cx="320429" cy="126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0" name="Picture 90"/>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2356096" y="5449865"/>
                <a:ext cx="320429" cy="63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257" name="Picture 149" descr="databas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35075" y="5160962"/>
              <a:ext cx="333375"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8" name="Picture 149" descr="databas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9537" y="4800600"/>
              <a:ext cx="333375"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63" name="TextBox 26"/>
          <p:cNvSpPr txBox="1">
            <a:spLocks noChangeArrowheads="1"/>
          </p:cNvSpPr>
          <p:nvPr/>
        </p:nvSpPr>
        <p:spPr bwMode="auto">
          <a:xfrm>
            <a:off x="5374482" y="4789150"/>
            <a:ext cx="614271"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Clr>
                <a:srgbClr val="000000"/>
              </a:buClr>
              <a:buNone/>
            </a:pPr>
            <a:r>
              <a:rPr lang="en-US" altLang="en-US" sz="900" b="1">
                <a:solidFill>
                  <a:srgbClr val="000000"/>
                </a:solidFill>
                <a:ea typeface="SimSun" panose="02010600030101010101" pitchFamily="2" charset="-122"/>
                <a:cs typeface="Arial" charset="0"/>
              </a:rPr>
              <a:t>Storage</a:t>
            </a:r>
          </a:p>
        </p:txBody>
      </p:sp>
      <p:sp>
        <p:nvSpPr>
          <p:cNvPr id="264" name="TextBox 27"/>
          <p:cNvSpPr txBox="1">
            <a:spLocks noChangeArrowheads="1"/>
          </p:cNvSpPr>
          <p:nvPr/>
        </p:nvSpPr>
        <p:spPr bwMode="auto">
          <a:xfrm>
            <a:off x="6860382" y="4789150"/>
            <a:ext cx="639919"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Clr>
                <a:srgbClr val="000000"/>
              </a:buClr>
              <a:buNone/>
            </a:pPr>
            <a:r>
              <a:rPr lang="en-US" altLang="en-US" sz="900" b="1">
                <a:solidFill>
                  <a:srgbClr val="000000"/>
                </a:solidFill>
                <a:ea typeface="SimSun" panose="02010600030101010101" pitchFamily="2" charset="-122"/>
                <a:cs typeface="Arial" charset="0"/>
              </a:rPr>
              <a:t>Network</a:t>
            </a:r>
          </a:p>
        </p:txBody>
      </p:sp>
      <p:sp>
        <p:nvSpPr>
          <p:cNvPr id="265" name="Rounded Rectangle 77"/>
          <p:cNvSpPr>
            <a:spLocks noChangeArrowheads="1"/>
          </p:cNvSpPr>
          <p:nvPr/>
        </p:nvSpPr>
        <p:spPr bwMode="auto">
          <a:xfrm>
            <a:off x="3586163" y="2726987"/>
            <a:ext cx="1960960"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66" name="TextBox 56"/>
          <p:cNvSpPr txBox="1">
            <a:spLocks noChangeArrowheads="1"/>
          </p:cNvSpPr>
          <p:nvPr/>
        </p:nvSpPr>
        <p:spPr bwMode="auto">
          <a:xfrm>
            <a:off x="4337447" y="2750800"/>
            <a:ext cx="580608"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a:solidFill>
                  <a:srgbClr val="333333"/>
                </a:solidFill>
                <a:cs typeface="Arial" charset="0"/>
              </a:rPr>
              <a:t>AMQP</a:t>
            </a:r>
          </a:p>
        </p:txBody>
      </p:sp>
      <p:sp>
        <p:nvSpPr>
          <p:cNvPr id="267" name="Rounded Rectangle 80"/>
          <p:cNvSpPr>
            <a:spLocks noChangeArrowheads="1"/>
          </p:cNvSpPr>
          <p:nvPr/>
        </p:nvSpPr>
        <p:spPr bwMode="auto">
          <a:xfrm>
            <a:off x="5720954" y="2732940"/>
            <a:ext cx="1960959"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268" name="TextBox 56"/>
          <p:cNvSpPr txBox="1">
            <a:spLocks noChangeArrowheads="1"/>
          </p:cNvSpPr>
          <p:nvPr/>
        </p:nvSpPr>
        <p:spPr bwMode="auto">
          <a:xfrm>
            <a:off x="6405563" y="2757944"/>
            <a:ext cx="574196"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a:solidFill>
                  <a:srgbClr val="333333"/>
                </a:solidFill>
                <a:cs typeface="Arial" charset="0"/>
              </a:rPr>
              <a:t>DBMS</a:t>
            </a:r>
          </a:p>
        </p:txBody>
      </p:sp>
      <p:sp>
        <p:nvSpPr>
          <p:cNvPr id="272" name="TextBox 66"/>
          <p:cNvSpPr txBox="1">
            <a:spLocks noChangeArrowheads="1"/>
          </p:cNvSpPr>
          <p:nvPr/>
        </p:nvSpPr>
        <p:spPr bwMode="auto">
          <a:xfrm>
            <a:off x="5331619" y="2404328"/>
            <a:ext cx="627095"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a:solidFill>
                  <a:srgbClr val="333333"/>
                </a:solidFill>
                <a:cs typeface="Arial" charset="0"/>
              </a:rPr>
              <a:t>Flavors</a:t>
            </a:r>
          </a:p>
        </p:txBody>
      </p:sp>
      <p:sp>
        <p:nvSpPr>
          <p:cNvPr id="275" name="Rectangle 26"/>
          <p:cNvSpPr>
            <a:spLocks noChangeArrowheads="1"/>
          </p:cNvSpPr>
          <p:nvPr/>
        </p:nvSpPr>
        <p:spPr bwMode="auto">
          <a:xfrm>
            <a:off x="3681412" y="1201797"/>
            <a:ext cx="795338" cy="313135"/>
          </a:xfrm>
          <a:prstGeom prst="rect">
            <a:avLst/>
          </a:prstGeom>
          <a:solidFill>
            <a:srgbClr val="9FE4FF"/>
          </a:solidFill>
          <a:ln w="12700">
            <a:solidFill>
              <a:srgbClr val="808080"/>
            </a:solidFill>
            <a:miter lim="800000"/>
            <a:headEnd/>
            <a:tailEnd/>
          </a:ln>
        </p:spPr>
        <p:txBody>
          <a:bodyPr anchor="ctr" anchorCtr="1"/>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algn="ctr" defTabSz="342900">
              <a:lnSpc>
                <a:spcPct val="85000"/>
              </a:lnSpc>
              <a:spcBef>
                <a:spcPct val="0"/>
              </a:spcBef>
              <a:buNone/>
              <a:defRPr/>
            </a:pPr>
            <a:r>
              <a:rPr lang="en-US" altLang="en-US" sz="788" kern="0" dirty="0">
                <a:solidFill>
                  <a:srgbClr val="000000"/>
                </a:solidFill>
                <a:cs typeface="Arial" charset="0"/>
              </a:rPr>
              <a:t>IBM Cloud Orchestrator</a:t>
            </a:r>
          </a:p>
        </p:txBody>
      </p:sp>
      <p:sp>
        <p:nvSpPr>
          <p:cNvPr id="277" name="Line 75"/>
          <p:cNvSpPr>
            <a:spLocks noChangeShapeType="1"/>
          </p:cNvSpPr>
          <p:nvPr/>
        </p:nvSpPr>
        <p:spPr bwMode="auto">
          <a:xfrm flipV="1">
            <a:off x="2830116" y="3889038"/>
            <a:ext cx="661988" cy="1190"/>
          </a:xfrm>
          <a:prstGeom prst="line">
            <a:avLst/>
          </a:prstGeom>
          <a:noFill/>
          <a:ln w="38100">
            <a:solidFill>
              <a:srgbClr val="0000CC"/>
            </a:solidFill>
            <a:round/>
            <a:headEnd/>
            <a:tailEnd type="triangle" w="med" len="med"/>
          </a:ln>
          <a:extLst>
            <a:ext uri="{909E8E84-426E-40dd-AFC4-6F175D3DCCD1}">
              <a14:hiddenFill xmlns:a14="http://schemas.microsoft.com/office/drawing/2010/main" xmlns="">
                <a:noFill/>
              </a14:hiddenFill>
            </a:ext>
          </a:extLst>
        </p:spPr>
        <p:txBody>
          <a:bodyPr/>
          <a:lstStyle/>
          <a:p>
            <a:pPr defTabSz="342900" eaLnBrk="0" hangingPunct="0"/>
            <a:endParaRPr lang="en-US">
              <a:solidFill>
                <a:srgbClr val="333333"/>
              </a:solidFill>
              <a:latin typeface="Arial"/>
              <a:ea typeface="MS PGothic"/>
              <a:cs typeface="Arial" charset="0"/>
            </a:endParaRPr>
          </a:p>
        </p:txBody>
      </p:sp>
      <p:sp>
        <p:nvSpPr>
          <p:cNvPr id="280" name="Rounded Rectangle 279"/>
          <p:cNvSpPr/>
          <p:nvPr/>
        </p:nvSpPr>
        <p:spPr>
          <a:xfrm>
            <a:off x="3532585" y="3675915"/>
            <a:ext cx="4338638" cy="388144"/>
          </a:xfrm>
          <a:prstGeom prst="roundRect">
            <a:avLst/>
          </a:prstGeom>
          <a:noFill/>
          <a:ln w="38100" cap="flat" cmpd="sng" algn="ctr">
            <a:solidFill>
              <a:srgbClr val="000090"/>
            </a:solidFill>
            <a:prstDash val="solid"/>
          </a:ln>
          <a:effectLst/>
        </p:spPr>
        <p:txBody>
          <a:bodyPr anchor="ctr"/>
          <a:lstStyle/>
          <a:p>
            <a:pPr algn="ctr" defTabSz="342900">
              <a:defRPr/>
            </a:pPr>
            <a:endParaRPr lang="en-US" kern="0">
              <a:solidFill>
                <a:srgbClr val="FFFFFF"/>
              </a:solidFill>
              <a:latin typeface="Arial"/>
              <a:ea typeface="MS PGothic"/>
              <a:cs typeface="Arial" charset="0"/>
            </a:endParaRPr>
          </a:p>
        </p:txBody>
      </p:sp>
      <p:sp>
        <p:nvSpPr>
          <p:cNvPr id="75" name="Rounded Rectangle 53"/>
          <p:cNvSpPr>
            <a:spLocks noChangeArrowheads="1"/>
          </p:cNvSpPr>
          <p:nvPr/>
        </p:nvSpPr>
        <p:spPr bwMode="auto">
          <a:xfrm>
            <a:off x="5791201" y="1303231"/>
            <a:ext cx="1904321" cy="285750"/>
          </a:xfrm>
          <a:prstGeom prst="roundRect">
            <a:avLst>
              <a:gd name="adj" fmla="val 16667"/>
            </a:avLst>
          </a:prstGeom>
          <a:gradFill rotWithShape="1">
            <a:gsLst>
              <a:gs pos="0">
                <a:srgbClr val="FFFFFF"/>
              </a:gs>
              <a:gs pos="100000">
                <a:srgbClr val="DDDDDD"/>
              </a:gs>
            </a:gsLst>
            <a:lin ang="5400000" scaled="1"/>
          </a:gradFill>
          <a:ln w="9525">
            <a:solidFill>
              <a:srgbClr val="333333"/>
            </a:solidFill>
            <a:round/>
            <a:headEnd/>
            <a:tailEnd/>
          </a:ln>
          <a:effectLst>
            <a:outerShdw dist="38100" dir="2700000" algn="tl" rotWithShape="0">
              <a:srgbClr val="808080">
                <a:alpha val="42998"/>
              </a:srgbClr>
            </a:outerShdw>
          </a:effec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defTabSz="342900">
              <a:defRPr/>
            </a:pPr>
            <a:endParaRPr lang="en-US" sz="1800" kern="0">
              <a:solidFill>
                <a:srgbClr val="333333"/>
              </a:solidFill>
              <a:cs typeface="Arial" charset="0"/>
            </a:endParaRPr>
          </a:p>
        </p:txBody>
      </p:sp>
      <p:sp>
        <p:nvSpPr>
          <p:cNvPr id="76" name="TextBox 54"/>
          <p:cNvSpPr txBox="1">
            <a:spLocks noChangeArrowheads="1"/>
          </p:cNvSpPr>
          <p:nvPr/>
        </p:nvSpPr>
        <p:spPr bwMode="auto">
          <a:xfrm>
            <a:off x="6080936" y="1323114"/>
            <a:ext cx="1534059" cy="2539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defTabSz="342900">
              <a:spcBef>
                <a:spcPct val="0"/>
              </a:spcBef>
              <a:buNone/>
              <a:defRPr/>
            </a:pPr>
            <a:r>
              <a:rPr lang="en-US" altLang="en-US" sz="1050" kern="0" dirty="0">
                <a:solidFill>
                  <a:srgbClr val="333333"/>
                </a:solidFill>
                <a:cs typeface="Arial" charset="0"/>
              </a:rPr>
              <a:t>Dash Board </a:t>
            </a:r>
            <a:r>
              <a:rPr lang="en-US" altLang="en-US" sz="900" kern="0" dirty="0">
                <a:solidFill>
                  <a:srgbClr val="333333"/>
                </a:solidFill>
                <a:cs typeface="Arial" charset="0"/>
              </a:rPr>
              <a:t>(Horizon)</a:t>
            </a:r>
          </a:p>
        </p:txBody>
      </p:sp>
      <p:sp>
        <p:nvSpPr>
          <p:cNvPr id="77" name="Rectangle 26"/>
          <p:cNvSpPr>
            <a:spLocks noChangeArrowheads="1"/>
          </p:cNvSpPr>
          <p:nvPr/>
        </p:nvSpPr>
        <p:spPr bwMode="auto">
          <a:xfrm>
            <a:off x="4551757" y="1203995"/>
            <a:ext cx="1097759" cy="313135"/>
          </a:xfrm>
          <a:prstGeom prst="rect">
            <a:avLst/>
          </a:prstGeom>
          <a:solidFill>
            <a:srgbClr val="CCFF66"/>
          </a:solidFill>
          <a:ln w="12700">
            <a:solidFill>
              <a:srgbClr val="808080"/>
            </a:solidFill>
            <a:miter lim="800000"/>
            <a:headEnd/>
            <a:tailEnd/>
          </a:ln>
        </p:spPr>
        <p:txBody>
          <a:bodyPr anchor="ctr" anchorCtr="1"/>
          <a:lstStyle>
            <a:lvl1pPr>
              <a:spcBef>
                <a:spcPct val="20000"/>
              </a:spcBef>
              <a:buChar char="•"/>
              <a:defRPr sz="2000">
                <a:solidFill>
                  <a:schemeClr val="tx1"/>
                </a:solidFill>
                <a:latin typeface="Arial" panose="020B0604020202020204" pitchFamily="34" charset="0"/>
                <a:ea typeface="ＭＳ Ｐゴシック" panose="020B0600070205080204" pitchFamily="34" charset="-128"/>
              </a:defRPr>
            </a:lvl1pPr>
            <a:lvl2pPr marL="37931725" indent="-37474525">
              <a:spcBef>
                <a:spcPct val="20000"/>
              </a:spcBef>
              <a:buChar char="–"/>
              <a:defRPr sz="2000">
                <a:solidFill>
                  <a:schemeClr val="tx1"/>
                </a:solidFill>
                <a:latin typeface="Arial" panose="020B0604020202020204" pitchFamily="34" charset="0"/>
                <a:ea typeface="ＭＳ Ｐゴシック" panose="020B0600070205080204" pitchFamily="34" charset="-128"/>
              </a:defRPr>
            </a:lvl2pPr>
            <a:lvl3pPr marL="685800" indent="-114300">
              <a:spcBef>
                <a:spcPct val="20000"/>
              </a:spcBef>
              <a:buChar char="•"/>
              <a:defRPr sz="1600">
                <a:solidFill>
                  <a:schemeClr val="tx1"/>
                </a:solidFill>
                <a:latin typeface="Arial" panose="020B0604020202020204" pitchFamily="34" charset="0"/>
                <a:ea typeface="ＭＳ Ｐゴシック" panose="020B0600070205080204" pitchFamily="34" charset="-128"/>
              </a:defRPr>
            </a:lvl3pPr>
            <a:lvl4pPr marL="973138" indent="-173038">
              <a:spcBef>
                <a:spcPct val="20000"/>
              </a:spcBef>
              <a:buChar char="–"/>
              <a:defRPr sz="1400">
                <a:solidFill>
                  <a:schemeClr val="tx1"/>
                </a:solidFill>
                <a:latin typeface="Arial" panose="020B0604020202020204" pitchFamily="34" charset="0"/>
                <a:ea typeface="ＭＳ Ｐゴシック" panose="020B0600070205080204" pitchFamily="34" charset="-128"/>
              </a:defRPr>
            </a:lvl4pPr>
            <a:lvl5pPr marL="1201738" indent="-114300">
              <a:spcBef>
                <a:spcPct val="20000"/>
              </a:spcBef>
              <a:buChar char="»"/>
              <a:defRPr sz="1400">
                <a:solidFill>
                  <a:schemeClr val="tx1"/>
                </a:solidFill>
                <a:latin typeface="Arial" panose="020B0604020202020204" pitchFamily="34" charset="0"/>
                <a:ea typeface="ＭＳ Ｐゴシック" panose="020B0600070205080204" pitchFamily="34" charset="-128"/>
              </a:defRPr>
            </a:lvl5pPr>
            <a:lvl6pPr marL="16589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6pPr>
            <a:lvl7pPr marL="21161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7pPr>
            <a:lvl8pPr marL="25733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8pPr>
            <a:lvl9pPr marL="3030538" indent="-114300" defTabSz="457200" eaLnBrk="0" fontAlgn="base" hangingPunct="0">
              <a:spcBef>
                <a:spcPct val="20000"/>
              </a:spcBef>
              <a:spcAft>
                <a:spcPct val="0"/>
              </a:spcAft>
              <a:buChar char="»"/>
              <a:defRPr sz="1400">
                <a:solidFill>
                  <a:schemeClr val="tx1"/>
                </a:solidFill>
                <a:latin typeface="Arial" panose="020B0604020202020204" pitchFamily="34" charset="0"/>
                <a:ea typeface="ＭＳ Ｐゴシック" panose="020B0600070205080204" pitchFamily="34" charset="-128"/>
              </a:defRPr>
            </a:lvl9pPr>
          </a:lstStyle>
          <a:p>
            <a:pPr algn="ctr" defTabSz="342900">
              <a:lnSpc>
                <a:spcPct val="85000"/>
              </a:lnSpc>
              <a:spcBef>
                <a:spcPct val="0"/>
              </a:spcBef>
              <a:buNone/>
              <a:defRPr/>
            </a:pPr>
            <a:r>
              <a:rPr lang="en-US" altLang="en-US" sz="788" kern="0" dirty="0">
                <a:solidFill>
                  <a:srgbClr val="000000"/>
                </a:solidFill>
                <a:cs typeface="Arial" charset="0"/>
              </a:rPr>
              <a:t>VMware </a:t>
            </a:r>
          </a:p>
          <a:p>
            <a:pPr algn="ctr" defTabSz="342900">
              <a:lnSpc>
                <a:spcPct val="85000"/>
              </a:lnSpc>
              <a:spcBef>
                <a:spcPct val="0"/>
              </a:spcBef>
              <a:buNone/>
              <a:defRPr/>
            </a:pPr>
            <a:r>
              <a:rPr lang="en-US" altLang="en-US" sz="788" kern="0" dirty="0" err="1">
                <a:solidFill>
                  <a:srgbClr val="000000"/>
                </a:solidFill>
                <a:cs typeface="Arial" charset="0"/>
              </a:rPr>
              <a:t>vRealize</a:t>
            </a:r>
            <a:r>
              <a:rPr lang="en-US" altLang="en-US" sz="788" kern="0" dirty="0">
                <a:solidFill>
                  <a:srgbClr val="000000"/>
                </a:solidFill>
                <a:cs typeface="Arial" charset="0"/>
              </a:rPr>
              <a:t> Automation</a:t>
            </a:r>
          </a:p>
        </p:txBody>
      </p:sp>
    </p:spTree>
    <p:extLst>
      <p:ext uri="{BB962C8B-B14F-4D97-AF65-F5344CB8AC3E}">
        <p14:creationId xmlns:p14="http://schemas.microsoft.com/office/powerpoint/2010/main" val="2078471806"/>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23138" y="132633"/>
            <a:ext cx="6925988" cy="750073"/>
          </a:xfrm>
        </p:spPr>
        <p:txBody>
          <a:bodyPr/>
          <a:lstStyle/>
          <a:p>
            <a:r>
              <a:rPr lang="en-US" sz="2400" dirty="0">
                <a:latin typeface="Arial" panose="020B0604020202020204" pitchFamily="34" charset="0"/>
                <a:cs typeface="Arial" panose="020B0604020202020204" pitchFamily="34" charset="0"/>
              </a:rPr>
              <a:t>Partnership with Open Source Community</a:t>
            </a:r>
            <a:br>
              <a:rPr lang="en-US" sz="2400" dirty="0">
                <a:latin typeface="Arial" panose="020B0604020202020204" pitchFamily="34" charset="0"/>
                <a:cs typeface="Arial" panose="020B0604020202020204" pitchFamily="34" charset="0"/>
              </a:rPr>
            </a:br>
            <a:r>
              <a:rPr lang="en-US" sz="1800" b="0" dirty="0">
                <a:latin typeface="Arial" panose="020B0604020202020204" pitchFamily="34" charset="0"/>
                <a:cs typeface="Arial" panose="020B0604020202020204" pitchFamily="34" charset="0"/>
              </a:rPr>
              <a:t>…including Linux Distros</a:t>
            </a:r>
            <a:endParaRPr lang="en-US" sz="1600" b="0" i="1" dirty="0">
              <a:latin typeface="Arial" panose="020B0604020202020204" pitchFamily="34" charset="0"/>
              <a:cs typeface="Arial" panose="020B0604020202020204" pitchFamily="34" charset="0"/>
            </a:endParaRPr>
          </a:p>
        </p:txBody>
      </p:sp>
      <p:sp>
        <p:nvSpPr>
          <p:cNvPr id="27" name="Rectangle 26"/>
          <p:cNvSpPr/>
          <p:nvPr/>
        </p:nvSpPr>
        <p:spPr>
          <a:xfrm>
            <a:off x="1448356" y="882706"/>
            <a:ext cx="6275552" cy="3229089"/>
          </a:xfrm>
          <a:prstGeom prst="rect">
            <a:avLst/>
          </a:prstGeom>
        </p:spPr>
        <p:txBody>
          <a:bodyPr wrap="square">
            <a:spAutoFit/>
          </a:bodyPr>
          <a:lstStyle/>
          <a:p>
            <a:pPr marL="214313" indent="-214313">
              <a:spcAft>
                <a:spcPts val="1125"/>
              </a:spcAft>
              <a:buFont typeface="Arial" panose="020B0604020202020204" pitchFamily="34" charset="0"/>
              <a:buChar char="•"/>
            </a:pPr>
            <a:r>
              <a:rPr lang="en-US" sz="1200" dirty="0">
                <a:solidFill>
                  <a:prstClr val="black"/>
                </a:solidFill>
                <a:cs typeface="Arial" charset="0"/>
              </a:rPr>
              <a:t>Many of the open source technologies described earlier already run on and are proven to work on Linux for z Systems - very little code needed to be changed. </a:t>
            </a:r>
          </a:p>
          <a:p>
            <a:pPr marL="214313" indent="-214313">
              <a:spcAft>
                <a:spcPts val="450"/>
              </a:spcAft>
              <a:buFont typeface="Arial" panose="020B0604020202020204" pitchFamily="34" charset="0"/>
              <a:buChar char="•"/>
            </a:pPr>
            <a:r>
              <a:rPr lang="en-US" sz="1200" dirty="0">
                <a:solidFill>
                  <a:prstClr val="black"/>
                </a:solidFill>
                <a:cs typeface="Arial" charset="0"/>
              </a:rPr>
              <a:t>In many cases, IBM is working with the individual open source providers, in order to officially support z Systems. </a:t>
            </a:r>
          </a:p>
          <a:p>
            <a:pPr marL="557213" lvl="1" indent="-214313">
              <a:buFont typeface="Arial" panose="020B0604020202020204" pitchFamily="34" charset="0"/>
              <a:buChar char="•"/>
            </a:pPr>
            <a:r>
              <a:rPr lang="en-US" sz="1200" dirty="0">
                <a:solidFill>
                  <a:prstClr val="black"/>
                </a:solidFill>
                <a:cs typeface="Arial" charset="0"/>
              </a:rPr>
              <a:t>Docker</a:t>
            </a:r>
          </a:p>
          <a:p>
            <a:pPr marL="557213" lvl="1" indent="-214313">
              <a:buFont typeface="Arial" panose="020B0604020202020204" pitchFamily="34" charset="0"/>
              <a:buChar char="•"/>
            </a:pPr>
            <a:r>
              <a:rPr lang="en-US" sz="1200" dirty="0">
                <a:solidFill>
                  <a:prstClr val="black"/>
                </a:solidFill>
                <a:cs typeface="Arial" charset="0"/>
              </a:rPr>
              <a:t>Chef</a:t>
            </a:r>
          </a:p>
          <a:p>
            <a:pPr marL="557213" lvl="1" indent="-214313">
              <a:buFont typeface="Arial" panose="020B0604020202020204" pitchFamily="34" charset="0"/>
              <a:buChar char="•"/>
            </a:pPr>
            <a:r>
              <a:rPr lang="en-US" sz="1200" dirty="0">
                <a:solidFill>
                  <a:prstClr val="black"/>
                </a:solidFill>
                <a:cs typeface="Arial" charset="0"/>
              </a:rPr>
              <a:t>Puppet</a:t>
            </a:r>
          </a:p>
          <a:p>
            <a:pPr marL="557213" lvl="1" indent="-214313">
              <a:spcAft>
                <a:spcPts val="1125"/>
              </a:spcAft>
              <a:buFont typeface="Arial" panose="020B0604020202020204" pitchFamily="34" charset="0"/>
              <a:buChar char="•"/>
            </a:pPr>
            <a:r>
              <a:rPr lang="en-US" sz="1200" dirty="0" err="1">
                <a:solidFill>
                  <a:prstClr val="black"/>
                </a:solidFill>
                <a:cs typeface="Arial" charset="0"/>
              </a:rPr>
              <a:t>etc</a:t>
            </a:r>
            <a:r>
              <a:rPr lang="en-US" sz="1200" dirty="0">
                <a:solidFill>
                  <a:prstClr val="black"/>
                </a:solidFill>
                <a:cs typeface="Arial" charset="0"/>
              </a:rPr>
              <a:t>…</a:t>
            </a:r>
          </a:p>
          <a:p>
            <a:pPr marL="214313" indent="-214313">
              <a:spcAft>
                <a:spcPts val="1125"/>
              </a:spcAft>
              <a:buFont typeface="Arial" panose="020B0604020202020204" pitchFamily="34" charset="0"/>
              <a:buChar char="•"/>
            </a:pPr>
            <a:r>
              <a:rPr lang="en-US" sz="1200" dirty="0">
                <a:solidFill>
                  <a:prstClr val="black"/>
                </a:solidFill>
                <a:cs typeface="Arial" charset="0"/>
              </a:rPr>
              <a:t>We have also been working with the Linux distributors to have them provide support for the open source packages in their Enterprise Linux distributions.  </a:t>
            </a:r>
          </a:p>
          <a:p>
            <a:pPr marL="214313" indent="-214313">
              <a:spcAft>
                <a:spcPts val="450"/>
              </a:spcAft>
              <a:buFont typeface="Arial" panose="020B0604020202020204" pitchFamily="34" charset="0"/>
              <a:buChar char="•"/>
            </a:pPr>
            <a:r>
              <a:rPr lang="en-US" sz="1200" dirty="0">
                <a:solidFill>
                  <a:prstClr val="black"/>
                </a:solidFill>
                <a:cs typeface="Arial" charset="0"/>
              </a:rPr>
              <a:t>In addition we are working with the Linux distributors who provide add-on products based on open source technology to also include support for z Systems. For example: </a:t>
            </a:r>
          </a:p>
          <a:p>
            <a:pPr marL="557213" lvl="1" indent="-214313">
              <a:buFont typeface="Arial" panose="020B0604020202020204" pitchFamily="34" charset="0"/>
              <a:buChar char="•"/>
            </a:pPr>
            <a:r>
              <a:rPr lang="en-US" sz="1200" dirty="0">
                <a:solidFill>
                  <a:prstClr val="black"/>
                </a:solidFill>
                <a:cs typeface="Arial" charset="0"/>
              </a:rPr>
              <a:t>SUSE OpenStack Cloud</a:t>
            </a:r>
          </a:p>
          <a:p>
            <a:pPr marL="557213" lvl="1" indent="-214313">
              <a:spcAft>
                <a:spcPts val="450"/>
              </a:spcAft>
              <a:buFont typeface="Arial" panose="020B0604020202020204" pitchFamily="34" charset="0"/>
              <a:buChar char="•"/>
            </a:pPr>
            <a:r>
              <a:rPr lang="en-US" sz="1200" dirty="0">
                <a:solidFill>
                  <a:prstClr val="black"/>
                </a:solidFill>
                <a:cs typeface="Arial" charset="0"/>
              </a:rPr>
              <a:t>Ubuntu OpenStack</a:t>
            </a:r>
          </a:p>
        </p:txBody>
      </p:sp>
      <p:pic>
        <p:nvPicPr>
          <p:cNvPr id="20" name="Picture 10" descr="http://securitygeekpro.com/wp-content/uploads/2013/10/OpenSUSE-Best-Linux-Distros.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29491" y="4340286"/>
            <a:ext cx="662952" cy="66295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Related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88235" y="4433243"/>
            <a:ext cx="617226" cy="61722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http://design.ubuntu.com/wp-content/uploads/logo-ubuntu_cof-orange-hex.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201819" y="4433243"/>
            <a:ext cx="477038" cy="4770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55309945"/>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2647" y="205979"/>
            <a:ext cx="8793804" cy="410294"/>
          </a:xfrm>
        </p:spPr>
        <p:txBody>
          <a:bodyPr/>
          <a:lstStyle/>
          <a:p>
            <a:r>
              <a:rPr lang="en-US" b="1" dirty="0" smtClean="0">
                <a:latin typeface="Arial" panose="020B0604020202020204" pitchFamily="34" charset="0"/>
                <a:cs typeface="Arial" panose="020B0604020202020204" pitchFamily="34" charset="0"/>
              </a:rPr>
              <a:t>Cloud </a:t>
            </a:r>
            <a:r>
              <a:rPr lang="en-US" b="1" dirty="0">
                <a:latin typeface="Arial" panose="020B0604020202020204" pitchFamily="34" charset="0"/>
                <a:cs typeface="Arial" panose="020B0604020202020204" pitchFamily="34" charset="0"/>
              </a:rPr>
              <a:t>Stack Architecture Leveraging Open Source</a:t>
            </a:r>
          </a:p>
        </p:txBody>
      </p:sp>
      <p:pic>
        <p:nvPicPr>
          <p:cNvPr id="44" name="Picture 7"/>
          <p:cNvPicPr>
            <a:picLocks noChangeAspect="1" noChangeArrowheads="1"/>
          </p:cNvPicPr>
          <p:nvPr/>
        </p:nvPicPr>
        <p:blipFill>
          <a:blip r:embed="rId3"/>
          <a:srcRect/>
          <a:stretch>
            <a:fillRect/>
          </a:stretch>
        </p:blipFill>
        <p:spPr bwMode="auto">
          <a:xfrm>
            <a:off x="3877119" y="3845114"/>
            <a:ext cx="660797" cy="848916"/>
          </a:xfrm>
          <a:prstGeom prst="rect">
            <a:avLst/>
          </a:prstGeom>
          <a:noFill/>
          <a:ln>
            <a:noFill/>
          </a:ln>
          <a:effectLst>
            <a:outerShdw blurRad="193675" algn="tl" rotWithShape="0">
              <a:srgbClr val="808080">
                <a:alpha val="39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44" descr="emperor_penguin-40.eps"/>
          <p:cNvPicPr>
            <a:picLocks noChangeAspect="1"/>
          </p:cNvPicPr>
          <p:nvPr/>
        </p:nvPicPr>
        <p:blipFill>
          <a:blip r:embed="rId4"/>
          <a:srcRect/>
          <a:stretch>
            <a:fillRect/>
          </a:stretch>
        </p:blipFill>
        <p:spPr bwMode="auto">
          <a:xfrm>
            <a:off x="4537916" y="4284455"/>
            <a:ext cx="164306" cy="342900"/>
          </a:xfrm>
          <a:prstGeom prst="rect">
            <a:avLst/>
          </a:prstGeom>
          <a:noFill/>
          <a:ln>
            <a:noFill/>
          </a:ln>
          <a:effectLst>
            <a:outerShdw blurRad="50800" algn="tl" rotWithShape="0">
              <a:srgbClr val="808080">
                <a:alpha val="29999"/>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18" descr="IBM_LinuxOne_Emperor_Wordmark_Stacked_black.pn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65225" y="4684505"/>
            <a:ext cx="654844" cy="179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46"/>
          <p:cNvPicPr>
            <a:picLocks noChangeAspect="1"/>
          </p:cNvPicPr>
          <p:nvPr/>
        </p:nvPicPr>
        <p:blipFill>
          <a:blip r:embed="rId6"/>
          <a:srcRect/>
          <a:stretch>
            <a:fillRect/>
          </a:stretch>
        </p:blipFill>
        <p:spPr bwMode="auto">
          <a:xfrm>
            <a:off x="3027012" y="3892740"/>
            <a:ext cx="314325" cy="794147"/>
          </a:xfrm>
          <a:prstGeom prst="rect">
            <a:avLst/>
          </a:prstGeom>
          <a:noFill/>
          <a:ln>
            <a:noFill/>
          </a:ln>
          <a:effectLst>
            <a:outerShdw blurRad="193675" algn="tl" rotWithShape="0">
              <a:srgbClr val="808080">
                <a:alpha val="39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47"/>
          <p:cNvPicPr>
            <a:picLocks noChangeAspect="1"/>
          </p:cNvPicPr>
          <p:nvPr/>
        </p:nvPicPr>
        <p:blipFill>
          <a:blip r:embed="rId7"/>
          <a:srcRect/>
          <a:stretch>
            <a:fillRect/>
          </a:stretch>
        </p:blipFill>
        <p:spPr bwMode="auto">
          <a:xfrm>
            <a:off x="3342528" y="4239212"/>
            <a:ext cx="177403" cy="379809"/>
          </a:xfrm>
          <a:prstGeom prst="rect">
            <a:avLst/>
          </a:prstGeom>
          <a:noFill/>
          <a:ln>
            <a:noFill/>
          </a:ln>
          <a:effectLst>
            <a:outerShdw blurRad="50800" algn="tl" rotWithShape="0">
              <a:srgbClr val="808080">
                <a:alpha val="29999"/>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19" descr="IBM_LinuxOne_Rockhopper_Wordmark_Stacked_black.png"/>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67468" y="4686887"/>
            <a:ext cx="633413" cy="173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50" name="Straight Connector 23"/>
          <p:cNvCxnSpPr>
            <a:cxnSpLocks noChangeShapeType="1"/>
          </p:cNvCxnSpPr>
          <p:nvPr/>
        </p:nvCxnSpPr>
        <p:spPr bwMode="auto">
          <a:xfrm>
            <a:off x="1345407" y="3843924"/>
            <a:ext cx="6465094" cy="0"/>
          </a:xfrm>
          <a:prstGeom prst="line">
            <a:avLst/>
          </a:prstGeom>
          <a:noFill/>
          <a:ln w="9525">
            <a:solidFill>
              <a:schemeClr val="tx2"/>
            </a:solidFill>
            <a:round/>
            <a:headEnd/>
            <a:tailEnd/>
          </a:ln>
          <a:extLst>
            <a:ext uri="{909E8E84-426E-40dd-AFC4-6F175D3DCCD1}">
              <a14:hiddenFill xmlns="" xmlns:a14="http://schemas.microsoft.com/office/drawing/2010/main">
                <a:noFill/>
              </a14:hiddenFill>
            </a:ext>
          </a:extLst>
        </p:spPr>
      </p:cxnSp>
      <p:sp>
        <p:nvSpPr>
          <p:cNvPr id="51" name="TextBox 1"/>
          <p:cNvSpPr txBox="1">
            <a:spLocks noChangeArrowheads="1"/>
          </p:cNvSpPr>
          <p:nvPr/>
        </p:nvSpPr>
        <p:spPr bwMode="auto">
          <a:xfrm>
            <a:off x="1259682" y="4199921"/>
            <a:ext cx="93487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hangingPunct="0"/>
            <a:r>
              <a:rPr lang="en-US" altLang="en-US" sz="900">
                <a:solidFill>
                  <a:prstClr val="black"/>
                </a:solidFill>
                <a:cs typeface="Arial" charset="0"/>
              </a:rPr>
              <a:t>Physical</a:t>
            </a:r>
          </a:p>
          <a:p>
            <a:pPr eaLnBrk="0" hangingPunct="0"/>
            <a:r>
              <a:rPr lang="en-US" altLang="en-US" sz="900">
                <a:solidFill>
                  <a:prstClr val="black"/>
                </a:solidFill>
                <a:cs typeface="Arial" charset="0"/>
              </a:rPr>
              <a:t>Infrastructure</a:t>
            </a:r>
          </a:p>
        </p:txBody>
      </p:sp>
      <p:grpSp>
        <p:nvGrpSpPr>
          <p:cNvPr id="57" name="Group 56"/>
          <p:cNvGrpSpPr/>
          <p:nvPr/>
        </p:nvGrpSpPr>
        <p:grpSpPr>
          <a:xfrm>
            <a:off x="5098334" y="4079942"/>
            <a:ext cx="631124" cy="514991"/>
            <a:chOff x="1987062" y="1820007"/>
            <a:chExt cx="841499" cy="686655"/>
          </a:xfrm>
          <a:solidFill>
            <a:schemeClr val="bg1">
              <a:lumMod val="85000"/>
            </a:schemeClr>
          </a:solidFill>
        </p:grpSpPr>
        <p:sp>
          <p:nvSpPr>
            <p:cNvPr id="58" name="Oval 5"/>
            <p:cNvSpPr>
              <a:spLocks noChangeArrowheads="1"/>
            </p:cNvSpPr>
            <p:nvPr/>
          </p:nvSpPr>
          <p:spPr bwMode="auto">
            <a:xfrm>
              <a:off x="1987062" y="2271317"/>
              <a:ext cx="836607" cy="235345"/>
            </a:xfrm>
            <a:prstGeom prst="ellipse">
              <a:avLst/>
            </a:prstGeom>
            <a:grpFill/>
            <a:ln w="9360">
              <a:solidFill>
                <a:srgbClr val="000000"/>
              </a:solidFill>
              <a:miter lim="800000"/>
              <a:headEnd/>
              <a:tailEnd/>
            </a:ln>
            <a:effectLst/>
            <a:extLst/>
          </p:spPr>
          <p:txBody>
            <a:bodyPr wrap="none" anchor="ctr"/>
            <a:lstStyle/>
            <a:p>
              <a:pPr eaLnBrk="0" hangingPunct="0">
                <a:defRPr/>
              </a:pPr>
              <a:endParaRPr lang="en-US" sz="1650">
                <a:solidFill>
                  <a:srgbClr val="008ABF"/>
                </a:solidFill>
                <a:ea typeface="MS PGothic" panose="020B0600070205080204" pitchFamily="34" charset="-128"/>
                <a:cs typeface="Arial" charset="0"/>
              </a:endParaRPr>
            </a:p>
          </p:txBody>
        </p:sp>
        <p:sp>
          <p:nvSpPr>
            <p:cNvPr id="59" name="Rectangle 6"/>
            <p:cNvSpPr>
              <a:spLocks noChangeArrowheads="1"/>
            </p:cNvSpPr>
            <p:nvPr/>
          </p:nvSpPr>
          <p:spPr bwMode="auto">
            <a:xfrm>
              <a:off x="1987062" y="1952908"/>
              <a:ext cx="836607" cy="421776"/>
            </a:xfrm>
            <a:prstGeom prst="rect">
              <a:avLst/>
            </a:prstGeom>
            <a:grpFill/>
            <a:ln>
              <a:noFill/>
            </a:ln>
            <a:effectLst/>
            <a:extLst/>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9pPr>
            </a:lstStyle>
            <a:p>
              <a:pPr algn="ctr" eaLnBrk="0" hangingPunct="0">
                <a:defRPr/>
              </a:pPr>
              <a:r>
                <a:rPr lang="en-US" altLang="en-US" sz="1050" b="1" dirty="0">
                  <a:ea typeface="MS PGothic" panose="020B0600070205080204" pitchFamily="34" charset="-128"/>
                </a:rPr>
                <a:t>Storage</a:t>
              </a:r>
            </a:p>
          </p:txBody>
        </p:sp>
        <p:sp>
          <p:nvSpPr>
            <p:cNvPr id="60" name="Oval 7"/>
            <p:cNvSpPr>
              <a:spLocks noChangeArrowheads="1"/>
            </p:cNvSpPr>
            <p:nvPr/>
          </p:nvSpPr>
          <p:spPr bwMode="auto">
            <a:xfrm>
              <a:off x="1987062" y="1820007"/>
              <a:ext cx="836607" cy="235345"/>
            </a:xfrm>
            <a:prstGeom prst="ellipse">
              <a:avLst/>
            </a:prstGeom>
            <a:grpFill/>
            <a:ln w="9360">
              <a:solidFill>
                <a:srgbClr val="000000"/>
              </a:solidFill>
              <a:miter lim="800000"/>
              <a:headEnd/>
              <a:tailEnd/>
            </a:ln>
            <a:effectLst/>
            <a:extLst/>
          </p:spPr>
          <p:txBody>
            <a:bodyPr wrap="none" anchor="ctr"/>
            <a:lstStyle/>
            <a:p>
              <a:pPr eaLnBrk="0" hangingPunct="0">
                <a:defRPr/>
              </a:pPr>
              <a:endParaRPr lang="en-US" sz="1650">
                <a:solidFill>
                  <a:srgbClr val="008ABF"/>
                </a:solidFill>
                <a:ea typeface="MS PGothic" panose="020B0600070205080204" pitchFamily="34" charset="-128"/>
                <a:cs typeface="Arial" charset="0"/>
              </a:endParaRPr>
            </a:p>
          </p:txBody>
        </p:sp>
        <p:sp>
          <p:nvSpPr>
            <p:cNvPr id="61" name="Line 8"/>
            <p:cNvSpPr>
              <a:spLocks noChangeShapeType="1"/>
            </p:cNvSpPr>
            <p:nvPr/>
          </p:nvSpPr>
          <p:spPr bwMode="auto">
            <a:xfrm>
              <a:off x="1987062" y="1952908"/>
              <a:ext cx="0" cy="420853"/>
            </a:xfrm>
            <a:prstGeom prst="line">
              <a:avLst/>
            </a:prstGeom>
            <a:grpFill/>
            <a:ln w="9360">
              <a:solidFill>
                <a:srgbClr val="000000"/>
              </a:solidFill>
              <a:miter lim="800000"/>
              <a:headEnd/>
              <a:tailEnd/>
            </a:ln>
            <a:effectLst/>
            <a:extLst/>
          </p:spPr>
          <p:txBody>
            <a:bodyPr/>
            <a:lstStyle/>
            <a:p>
              <a:pPr eaLnBrk="0" hangingPunct="0">
                <a:defRPr/>
              </a:pPr>
              <a:endParaRPr lang="en-US" sz="1650">
                <a:solidFill>
                  <a:srgbClr val="008ABF"/>
                </a:solidFill>
                <a:ea typeface="MS PGothic" panose="020B0600070205080204" pitchFamily="34" charset="-128"/>
                <a:cs typeface="Arial" charset="0"/>
              </a:endParaRPr>
            </a:p>
          </p:txBody>
        </p:sp>
        <p:sp>
          <p:nvSpPr>
            <p:cNvPr id="62" name="Line 9"/>
            <p:cNvSpPr>
              <a:spLocks noChangeShapeType="1"/>
            </p:cNvSpPr>
            <p:nvPr/>
          </p:nvSpPr>
          <p:spPr bwMode="auto">
            <a:xfrm>
              <a:off x="2828561" y="1952908"/>
              <a:ext cx="0" cy="446695"/>
            </a:xfrm>
            <a:prstGeom prst="line">
              <a:avLst/>
            </a:prstGeom>
            <a:grpFill/>
            <a:ln w="9360">
              <a:solidFill>
                <a:srgbClr val="000000"/>
              </a:solidFill>
              <a:miter lim="800000"/>
              <a:headEnd/>
              <a:tailEnd/>
            </a:ln>
            <a:effectLst/>
            <a:extLst/>
          </p:spPr>
          <p:txBody>
            <a:bodyPr/>
            <a:lstStyle/>
            <a:p>
              <a:pPr eaLnBrk="0" hangingPunct="0">
                <a:defRPr/>
              </a:pPr>
              <a:endParaRPr lang="en-US" sz="1650">
                <a:solidFill>
                  <a:srgbClr val="008ABF"/>
                </a:solidFill>
                <a:ea typeface="MS PGothic" panose="020B0600070205080204" pitchFamily="34" charset="-128"/>
                <a:cs typeface="Arial" charset="0"/>
              </a:endParaRPr>
            </a:p>
          </p:txBody>
        </p:sp>
      </p:grpSp>
      <p:sp>
        <p:nvSpPr>
          <p:cNvPr id="63" name="AutoShape 10"/>
          <p:cNvSpPr>
            <a:spLocks noChangeArrowheads="1"/>
          </p:cNvSpPr>
          <p:nvPr/>
        </p:nvSpPr>
        <p:spPr bwMode="auto">
          <a:xfrm>
            <a:off x="6140497" y="3995133"/>
            <a:ext cx="410765" cy="686991"/>
          </a:xfrm>
          <a:custGeom>
            <a:avLst/>
            <a:gdLst>
              <a:gd name="T0" fmla="*/ 0 w 21600"/>
              <a:gd name="T1" fmla="*/ 2147483646 h 21600"/>
              <a:gd name="T2" fmla="*/ 2147483646 w 21600"/>
              <a:gd name="T3" fmla="*/ 0 h 21600"/>
              <a:gd name="T4" fmla="*/ 2147483646 w 21600"/>
              <a:gd name="T5" fmla="*/ 0 h 21600"/>
              <a:gd name="T6" fmla="*/ 2147483646 w 21600"/>
              <a:gd name="T7" fmla="*/ 0 h 21600"/>
              <a:gd name="T8" fmla="*/ 2147483646 w 21600"/>
              <a:gd name="T9" fmla="*/ 2147483646 h 21600"/>
              <a:gd name="T10" fmla="*/ 2147483646 w 21600"/>
              <a:gd name="T11" fmla="*/ 2147483646 h 21600"/>
              <a:gd name="T12" fmla="*/ 2147483646 w 21600"/>
              <a:gd name="T13" fmla="*/ 2147483646 h 21600"/>
              <a:gd name="T14" fmla="*/ 2147483646 w 21600"/>
              <a:gd name="T15" fmla="*/ 2147483646 h 21600"/>
              <a:gd name="T16" fmla="*/ 0 w 21600"/>
              <a:gd name="T17" fmla="*/ 2147483646 h 21600"/>
              <a:gd name="T18" fmla="*/ 0 w 21600"/>
              <a:gd name="T19" fmla="*/ 2147483646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59 w 21600"/>
              <a:gd name="T31" fmla="*/ 22540 h 21600"/>
              <a:gd name="T32" fmla="*/ 21485 w 21600"/>
              <a:gd name="T33" fmla="*/ 2700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CCCCFF"/>
          </a:solidFill>
          <a:ln w="9360">
            <a:solidFill>
              <a:srgbClr val="000000"/>
            </a:solidFill>
            <a:miter lim="800000"/>
            <a:headEnd/>
            <a:tailEnd/>
          </a:ln>
        </p:spPr>
        <p:txBody>
          <a:bodyPr wrap="none" lIns="0" rIns="0" anchor="ct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050">
                <a:solidFill>
                  <a:prstClr val="black"/>
                </a:solidFill>
                <a:cs typeface="Arial" charset="0"/>
              </a:rPr>
              <a:t>Switches</a:t>
            </a:r>
            <a:endParaRPr lang="en-US" altLang="en-US" sz="1800">
              <a:solidFill>
                <a:prstClr val="black"/>
              </a:solidFill>
              <a:cs typeface="Arial" charset="0"/>
            </a:endParaRPr>
          </a:p>
        </p:txBody>
      </p:sp>
      <p:sp>
        <p:nvSpPr>
          <p:cNvPr id="86" name="TextBox 15"/>
          <p:cNvSpPr txBox="1">
            <a:spLocks noChangeArrowheads="1"/>
          </p:cNvSpPr>
          <p:nvPr/>
        </p:nvSpPr>
        <p:spPr bwMode="auto">
          <a:xfrm>
            <a:off x="1259682" y="3227180"/>
            <a:ext cx="93487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hangingPunct="0"/>
            <a:r>
              <a:rPr lang="en-US" altLang="en-US" sz="900">
                <a:solidFill>
                  <a:prstClr val="black"/>
                </a:solidFill>
                <a:cs typeface="Arial" charset="0"/>
              </a:rPr>
              <a:t>Virtual</a:t>
            </a:r>
          </a:p>
          <a:p>
            <a:pPr eaLnBrk="0" hangingPunct="0"/>
            <a:r>
              <a:rPr lang="en-US" altLang="en-US" sz="900">
                <a:solidFill>
                  <a:prstClr val="black"/>
                </a:solidFill>
                <a:cs typeface="Arial" charset="0"/>
              </a:rPr>
              <a:t>Infrastructure</a:t>
            </a:r>
          </a:p>
        </p:txBody>
      </p:sp>
      <p:cxnSp>
        <p:nvCxnSpPr>
          <p:cNvPr id="87" name="Straight Connector 23"/>
          <p:cNvCxnSpPr>
            <a:cxnSpLocks noChangeShapeType="1"/>
          </p:cNvCxnSpPr>
          <p:nvPr/>
        </p:nvCxnSpPr>
        <p:spPr bwMode="auto">
          <a:xfrm>
            <a:off x="1345407" y="2862177"/>
            <a:ext cx="6465094" cy="9302"/>
          </a:xfrm>
          <a:prstGeom prst="line">
            <a:avLst/>
          </a:prstGeom>
          <a:noFill/>
          <a:ln w="9525">
            <a:solidFill>
              <a:schemeClr val="tx2"/>
            </a:solidFill>
            <a:round/>
            <a:headEnd/>
            <a:tailEnd/>
          </a:ln>
          <a:extLst>
            <a:ext uri="{909E8E84-426E-40dd-AFC4-6F175D3DCCD1}">
              <a14:hiddenFill xmlns="" xmlns:a14="http://schemas.microsoft.com/office/drawing/2010/main">
                <a:noFill/>
              </a14:hiddenFill>
            </a:ext>
          </a:extLst>
        </p:spPr>
      </p:cxnSp>
      <p:sp>
        <p:nvSpPr>
          <p:cNvPr id="88" name="TextBox 18"/>
          <p:cNvSpPr txBox="1">
            <a:spLocks noChangeArrowheads="1"/>
          </p:cNvSpPr>
          <p:nvPr/>
        </p:nvSpPr>
        <p:spPr bwMode="auto">
          <a:xfrm>
            <a:off x="1279922" y="2218238"/>
            <a:ext cx="1490663" cy="369332"/>
          </a:xfrm>
          <a:prstGeom prst="rect">
            <a:avLst/>
          </a:prstGeom>
          <a:noFill/>
          <a:ln>
            <a:noFill/>
          </a:ln>
          <a:extLst/>
        </p:spPr>
        <p:txBody>
          <a:bodyPr>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hangingPunct="0">
              <a:defRPr/>
            </a:pPr>
            <a:r>
              <a:rPr lang="en-US" sz="900" dirty="0">
                <a:solidFill>
                  <a:prstClr val="black"/>
                </a:solidFill>
                <a:cs typeface="Arial" charset="0"/>
              </a:rPr>
              <a:t>Infrastructure</a:t>
            </a:r>
          </a:p>
          <a:p>
            <a:pPr eaLnBrk="0" hangingPunct="0">
              <a:defRPr/>
            </a:pPr>
            <a:r>
              <a:rPr lang="en-US" sz="900" dirty="0">
                <a:solidFill>
                  <a:prstClr val="black"/>
                </a:solidFill>
                <a:cs typeface="Arial" charset="0"/>
              </a:rPr>
              <a:t>as-a-Service</a:t>
            </a:r>
          </a:p>
        </p:txBody>
      </p:sp>
      <p:cxnSp>
        <p:nvCxnSpPr>
          <p:cNvPr id="89" name="Straight Connector 23"/>
          <p:cNvCxnSpPr>
            <a:cxnSpLocks noChangeShapeType="1"/>
          </p:cNvCxnSpPr>
          <p:nvPr/>
        </p:nvCxnSpPr>
        <p:spPr bwMode="auto">
          <a:xfrm flipV="1">
            <a:off x="1364457" y="1924637"/>
            <a:ext cx="5185451" cy="1"/>
          </a:xfrm>
          <a:prstGeom prst="line">
            <a:avLst/>
          </a:prstGeom>
          <a:noFill/>
          <a:ln w="9525">
            <a:solidFill>
              <a:schemeClr val="tx2"/>
            </a:solidFill>
            <a:round/>
            <a:headEnd/>
            <a:tailEnd/>
          </a:ln>
          <a:extLst>
            <a:ext uri="{909E8E84-426E-40dd-AFC4-6F175D3DCCD1}">
              <a14:hiddenFill xmlns="" xmlns:a14="http://schemas.microsoft.com/office/drawing/2010/main">
                <a:noFill/>
              </a14:hiddenFill>
            </a:ext>
          </a:extLst>
        </p:spPr>
      </p:cxnSp>
      <p:sp>
        <p:nvSpPr>
          <p:cNvPr id="90" name="TextBox 20"/>
          <p:cNvSpPr txBox="1">
            <a:spLocks noChangeArrowheads="1"/>
          </p:cNvSpPr>
          <p:nvPr/>
        </p:nvSpPr>
        <p:spPr bwMode="auto">
          <a:xfrm>
            <a:off x="1259682" y="1347089"/>
            <a:ext cx="864339"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hangingPunct="0"/>
            <a:r>
              <a:rPr lang="en-US" altLang="en-US" sz="900" dirty="0">
                <a:solidFill>
                  <a:prstClr val="black"/>
                </a:solidFill>
                <a:cs typeface="Arial" charset="0"/>
              </a:rPr>
              <a:t>Platform</a:t>
            </a:r>
          </a:p>
          <a:p>
            <a:pPr eaLnBrk="0" hangingPunct="0"/>
            <a:r>
              <a:rPr lang="en-US" altLang="en-US" sz="900" dirty="0">
                <a:solidFill>
                  <a:prstClr val="black"/>
                </a:solidFill>
                <a:cs typeface="Arial" charset="0"/>
              </a:rPr>
              <a:t>as-a-Service</a:t>
            </a:r>
          </a:p>
        </p:txBody>
      </p:sp>
      <p:sp>
        <p:nvSpPr>
          <p:cNvPr id="91" name="Rectangle 4"/>
          <p:cNvSpPr>
            <a:spLocks noChangeArrowheads="1"/>
          </p:cNvSpPr>
          <p:nvPr/>
        </p:nvSpPr>
        <p:spPr bwMode="auto">
          <a:xfrm>
            <a:off x="2860311" y="3426049"/>
            <a:ext cx="1733075" cy="378619"/>
          </a:xfrm>
          <a:prstGeom prst="rect">
            <a:avLst/>
          </a:prstGeom>
          <a:solidFill>
            <a:srgbClr val="BBE0E3"/>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a:solidFill>
                  <a:srgbClr val="000000"/>
                </a:solidFill>
                <a:cs typeface="Arial" charset="0"/>
              </a:rPr>
              <a:t>z/VM</a:t>
            </a:r>
          </a:p>
        </p:txBody>
      </p:sp>
      <p:sp>
        <p:nvSpPr>
          <p:cNvPr id="92" name="Rectangle 4"/>
          <p:cNvSpPr>
            <a:spLocks noChangeArrowheads="1"/>
          </p:cNvSpPr>
          <p:nvPr/>
        </p:nvSpPr>
        <p:spPr bwMode="auto">
          <a:xfrm>
            <a:off x="4657838" y="3424824"/>
            <a:ext cx="2062503" cy="378619"/>
          </a:xfrm>
          <a:prstGeom prst="rect">
            <a:avLst/>
          </a:prstGeom>
          <a:solidFill>
            <a:srgbClr val="BBE0E3"/>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a:solidFill>
                  <a:srgbClr val="000000"/>
                </a:solidFill>
                <a:cs typeface="Arial" charset="0"/>
              </a:rPr>
              <a:t>KVM for IBM z</a:t>
            </a:r>
          </a:p>
        </p:txBody>
      </p:sp>
      <p:sp>
        <p:nvSpPr>
          <p:cNvPr id="93" name="Rectangle 4"/>
          <p:cNvSpPr>
            <a:spLocks noChangeArrowheads="1"/>
          </p:cNvSpPr>
          <p:nvPr/>
        </p:nvSpPr>
        <p:spPr bwMode="auto">
          <a:xfrm>
            <a:off x="2936524" y="2967624"/>
            <a:ext cx="929225" cy="358378"/>
          </a:xfrm>
          <a:prstGeom prst="rect">
            <a:avLst/>
          </a:prstGeom>
          <a:solidFill>
            <a:srgbClr val="D4A97E"/>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a:solidFill>
                  <a:srgbClr val="000000"/>
                </a:solidFill>
                <a:cs typeface="Arial" charset="0"/>
              </a:rPr>
              <a:t>SLES</a:t>
            </a:r>
          </a:p>
        </p:txBody>
      </p:sp>
      <p:sp>
        <p:nvSpPr>
          <p:cNvPr id="94" name="TextBox 33"/>
          <p:cNvSpPr txBox="1">
            <a:spLocks noChangeArrowheads="1"/>
          </p:cNvSpPr>
          <p:nvPr/>
        </p:nvSpPr>
        <p:spPr bwMode="auto">
          <a:xfrm>
            <a:off x="2353212" y="1991998"/>
            <a:ext cx="1714500" cy="755360"/>
          </a:xfrm>
          <a:prstGeom prst="rect">
            <a:avLst/>
          </a:prstGeom>
          <a:solidFill>
            <a:srgbClr val="FFCCFF"/>
          </a:solidFill>
          <a:ln w="9525">
            <a:solidFill>
              <a:schemeClr val="tx1"/>
            </a:solidFill>
            <a:miter lim="800000"/>
            <a:headEnd/>
            <a:tailEnd/>
          </a:ln>
        </p:spPr>
        <p:txBody>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a:solidFill>
                  <a:prstClr val="black"/>
                </a:solidFill>
                <a:cs typeface="Arial" charset="0"/>
              </a:rPr>
              <a:t>OpenStack</a:t>
            </a:r>
          </a:p>
        </p:txBody>
      </p:sp>
      <p:sp>
        <p:nvSpPr>
          <p:cNvPr id="95" name="TextBox 35"/>
          <p:cNvSpPr txBox="1">
            <a:spLocks noChangeArrowheads="1"/>
          </p:cNvSpPr>
          <p:nvPr/>
        </p:nvSpPr>
        <p:spPr bwMode="auto">
          <a:xfrm>
            <a:off x="2417506" y="2247751"/>
            <a:ext cx="425054" cy="230832"/>
          </a:xfrm>
          <a:prstGeom prst="rect">
            <a:avLst/>
          </a:prstGeom>
          <a:solidFill>
            <a:srgbClr val="FFCCFF"/>
          </a:solidFill>
          <a:ln w="9525">
            <a:solidFill>
              <a:schemeClr val="tx1"/>
            </a:solidFill>
            <a:miter lim="800000"/>
            <a:headEnd/>
            <a:tailEnd/>
          </a:ln>
        </p:spPr>
        <p:txBody>
          <a:bodyPr lIns="34290" rIns="34290">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Nova</a:t>
            </a:r>
          </a:p>
        </p:txBody>
      </p:sp>
      <p:sp>
        <p:nvSpPr>
          <p:cNvPr id="96" name="TextBox 36"/>
          <p:cNvSpPr txBox="1">
            <a:spLocks noChangeArrowheads="1"/>
          </p:cNvSpPr>
          <p:nvPr/>
        </p:nvSpPr>
        <p:spPr bwMode="auto">
          <a:xfrm>
            <a:off x="2897328" y="2247751"/>
            <a:ext cx="548878" cy="230832"/>
          </a:xfrm>
          <a:prstGeom prst="rect">
            <a:avLst/>
          </a:prstGeom>
          <a:solidFill>
            <a:srgbClr val="FFCCFF"/>
          </a:solidFill>
          <a:ln w="9525">
            <a:solidFill>
              <a:schemeClr val="tx1"/>
            </a:solidFill>
            <a:miter lim="800000"/>
            <a:headEnd/>
            <a:tailEnd/>
          </a:ln>
        </p:spPr>
        <p:txBody>
          <a:bodyPr lIns="34290" rIns="34290">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Neutron</a:t>
            </a:r>
          </a:p>
        </p:txBody>
      </p:sp>
      <p:sp>
        <p:nvSpPr>
          <p:cNvPr id="97" name="TextBox 37"/>
          <p:cNvSpPr txBox="1">
            <a:spLocks noChangeArrowheads="1"/>
          </p:cNvSpPr>
          <p:nvPr/>
        </p:nvSpPr>
        <p:spPr bwMode="auto">
          <a:xfrm>
            <a:off x="3514072" y="2247751"/>
            <a:ext cx="479822" cy="230832"/>
          </a:xfrm>
          <a:prstGeom prst="rect">
            <a:avLst/>
          </a:prstGeom>
          <a:solidFill>
            <a:srgbClr val="FFCCFF"/>
          </a:solidFill>
          <a:ln w="9525">
            <a:solidFill>
              <a:schemeClr val="tx1"/>
            </a:solidFill>
            <a:miter lim="800000"/>
            <a:headEnd/>
            <a:tailEnd/>
          </a:ln>
        </p:spPr>
        <p:txBody>
          <a:bodyPr lIns="34290" rIns="34290">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Cinder</a:t>
            </a:r>
          </a:p>
        </p:txBody>
      </p:sp>
      <p:cxnSp>
        <p:nvCxnSpPr>
          <p:cNvPr id="98" name="Straight Connector 7"/>
          <p:cNvCxnSpPr>
            <a:cxnSpLocks noChangeShapeType="1"/>
          </p:cNvCxnSpPr>
          <p:nvPr/>
        </p:nvCxnSpPr>
        <p:spPr bwMode="auto">
          <a:xfrm>
            <a:off x="4154868" y="1959447"/>
            <a:ext cx="0" cy="891779"/>
          </a:xfrm>
          <a:prstGeom prst="line">
            <a:avLst/>
          </a:prstGeom>
          <a:noFill/>
          <a:ln w="15875">
            <a:solidFill>
              <a:schemeClr val="tx1"/>
            </a:solidFill>
            <a:prstDash val="dash"/>
            <a:round/>
            <a:headEnd/>
            <a:tailEnd/>
          </a:ln>
          <a:extLst>
            <a:ext uri="{909E8E84-426E-40dd-AFC4-6F175D3DCCD1}">
              <a14:hiddenFill xmlns="" xmlns:a14="http://schemas.microsoft.com/office/drawing/2010/main">
                <a:noFill/>
              </a14:hiddenFill>
            </a:ext>
          </a:extLst>
        </p:spPr>
      </p:cxnSp>
      <p:sp>
        <p:nvSpPr>
          <p:cNvPr id="99" name="TextBox 44"/>
          <p:cNvSpPr txBox="1">
            <a:spLocks noChangeArrowheads="1"/>
          </p:cNvSpPr>
          <p:nvPr/>
        </p:nvSpPr>
        <p:spPr bwMode="auto">
          <a:xfrm>
            <a:off x="4246607" y="2223483"/>
            <a:ext cx="476522" cy="547688"/>
          </a:xfrm>
          <a:prstGeom prst="rect">
            <a:avLst/>
          </a:prstGeom>
          <a:solidFill>
            <a:srgbClr val="CC66FF"/>
          </a:solidFill>
          <a:ln w="9525">
            <a:solidFill>
              <a:schemeClr val="tx1"/>
            </a:solidFill>
            <a:miter lim="800000"/>
            <a:headEnd/>
            <a:tailEnd/>
          </a:ln>
        </p:spPr>
        <p:txBody>
          <a:bodyPr lIns="34290" rIns="34290" anchor="ct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Docker</a:t>
            </a:r>
          </a:p>
        </p:txBody>
      </p:sp>
      <p:sp>
        <p:nvSpPr>
          <p:cNvPr id="100" name="TextBox 8"/>
          <p:cNvSpPr txBox="1">
            <a:spLocks noChangeArrowheads="1"/>
          </p:cNvSpPr>
          <p:nvPr/>
        </p:nvSpPr>
        <p:spPr bwMode="auto">
          <a:xfrm>
            <a:off x="4530333" y="1923299"/>
            <a:ext cx="1885453"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hangingPunct="0"/>
            <a:r>
              <a:rPr lang="en-US" altLang="en-US" sz="1200" u="sng" dirty="0">
                <a:solidFill>
                  <a:prstClr val="black"/>
                </a:solidFill>
                <a:cs typeface="Arial" charset="0"/>
              </a:rPr>
              <a:t>Container Management</a:t>
            </a:r>
            <a:endParaRPr lang="en-US" altLang="en-US" sz="1800" u="sng" dirty="0">
              <a:solidFill>
                <a:prstClr val="black"/>
              </a:solidFill>
              <a:cs typeface="Arial" charset="0"/>
            </a:endParaRPr>
          </a:p>
        </p:txBody>
      </p:sp>
      <p:sp>
        <p:nvSpPr>
          <p:cNvPr id="101" name="TextBox 48"/>
          <p:cNvSpPr txBox="1">
            <a:spLocks noChangeArrowheads="1"/>
          </p:cNvSpPr>
          <p:nvPr/>
        </p:nvSpPr>
        <p:spPr bwMode="auto">
          <a:xfrm>
            <a:off x="4779652" y="2215127"/>
            <a:ext cx="712471" cy="548067"/>
          </a:xfrm>
          <a:prstGeom prst="rect">
            <a:avLst/>
          </a:prstGeom>
          <a:solidFill>
            <a:srgbClr val="CC66FF"/>
          </a:solidFill>
          <a:ln w="9525">
            <a:solidFill>
              <a:schemeClr val="tx1"/>
            </a:solidFill>
            <a:prstDash val="solid"/>
            <a:miter lim="800000"/>
            <a:headEnd/>
            <a:tailEnd/>
          </a:ln>
        </p:spPr>
        <p:txBody>
          <a:bodyPr lIns="34290" rIns="34290" anchor="ctr">
            <a:no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Kubernetes</a:t>
            </a:r>
          </a:p>
        </p:txBody>
      </p:sp>
      <p:sp>
        <p:nvSpPr>
          <p:cNvPr id="102" name="TextBox 49"/>
          <p:cNvSpPr txBox="1">
            <a:spLocks noChangeArrowheads="1"/>
          </p:cNvSpPr>
          <p:nvPr/>
        </p:nvSpPr>
        <p:spPr bwMode="auto">
          <a:xfrm>
            <a:off x="5559016" y="2215127"/>
            <a:ext cx="450614" cy="548067"/>
          </a:xfrm>
          <a:prstGeom prst="rect">
            <a:avLst/>
          </a:prstGeom>
          <a:solidFill>
            <a:srgbClr val="CC66FF"/>
          </a:solidFill>
          <a:ln w="9525">
            <a:solidFill>
              <a:schemeClr val="tx1"/>
            </a:solidFill>
            <a:prstDash val="solid"/>
            <a:miter lim="800000"/>
            <a:headEnd/>
            <a:tailEnd/>
          </a:ln>
        </p:spPr>
        <p:txBody>
          <a:bodyPr lIns="34290" rIns="34290" anchor="ctr">
            <a:no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err="1">
                <a:solidFill>
                  <a:prstClr val="black"/>
                </a:solidFill>
                <a:cs typeface="Arial" charset="0"/>
              </a:rPr>
              <a:t>Mesos</a:t>
            </a:r>
            <a:endParaRPr lang="en-US" altLang="en-US" sz="900" dirty="0">
              <a:solidFill>
                <a:prstClr val="black"/>
              </a:solidFill>
              <a:cs typeface="Arial" charset="0"/>
            </a:endParaRPr>
          </a:p>
        </p:txBody>
      </p:sp>
      <p:sp>
        <p:nvSpPr>
          <p:cNvPr id="103" name="Rectangle 4"/>
          <p:cNvSpPr>
            <a:spLocks noChangeArrowheads="1"/>
          </p:cNvSpPr>
          <p:nvPr/>
        </p:nvSpPr>
        <p:spPr bwMode="auto">
          <a:xfrm>
            <a:off x="3191438" y="916156"/>
            <a:ext cx="1167307" cy="382509"/>
          </a:xfrm>
          <a:prstGeom prst="rect">
            <a:avLst/>
          </a:prstGeom>
          <a:solidFill>
            <a:srgbClr val="FFFF99"/>
          </a:solidFill>
          <a:ln w="9360">
            <a:solidFill>
              <a:srgbClr val="000000"/>
            </a:solidFill>
            <a:prstDash val="solid"/>
            <a:miter lim="800000"/>
            <a:headEnd/>
            <a:tailEnd/>
          </a:ln>
        </p:spPr>
        <p:txBody>
          <a:bodyPr wrap="none" lIns="34290" tIns="35100" rIns="34290" bIns="35100" anchor="ctr">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a:solidFill>
                  <a:srgbClr val="000000"/>
                </a:solidFill>
                <a:cs typeface="Arial" charset="0"/>
              </a:rPr>
              <a:t>Cloud Foundry</a:t>
            </a:r>
          </a:p>
          <a:p>
            <a:pPr algn="ctr" eaLnBrk="0" hangingPunct="0"/>
            <a:r>
              <a:rPr lang="en-US" altLang="en-US" sz="825" dirty="0">
                <a:solidFill>
                  <a:srgbClr val="000000"/>
                </a:solidFill>
                <a:cs typeface="Arial" charset="0"/>
              </a:rPr>
              <a:t>SUSE, Ubuntu</a:t>
            </a:r>
            <a:endParaRPr lang="en-US" altLang="en-US" sz="1200" dirty="0">
              <a:solidFill>
                <a:srgbClr val="000000"/>
              </a:solidFill>
              <a:cs typeface="Arial" charset="0"/>
            </a:endParaRPr>
          </a:p>
        </p:txBody>
      </p:sp>
      <p:sp>
        <p:nvSpPr>
          <p:cNvPr id="104" name="Rectangle 4"/>
          <p:cNvSpPr>
            <a:spLocks noChangeArrowheads="1"/>
          </p:cNvSpPr>
          <p:nvPr/>
        </p:nvSpPr>
        <p:spPr bwMode="auto">
          <a:xfrm>
            <a:off x="2146698" y="918537"/>
            <a:ext cx="977761" cy="382509"/>
          </a:xfrm>
          <a:prstGeom prst="rect">
            <a:avLst/>
          </a:prstGeom>
          <a:solidFill>
            <a:srgbClr val="FFFF99"/>
          </a:solidFill>
          <a:ln w="9360">
            <a:solidFill>
              <a:srgbClr val="000000"/>
            </a:solidFill>
            <a:prstDash val="solid"/>
            <a:miter lim="800000"/>
            <a:headEnd/>
            <a:tailEnd/>
          </a:ln>
        </p:spPr>
        <p:txBody>
          <a:bodyPr wrap="square" lIns="34290" tIns="35100" rIns="34290" bIns="35100" anchor="ctr">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err="1">
                <a:solidFill>
                  <a:srgbClr val="000000"/>
                </a:solidFill>
                <a:cs typeface="Arial" charset="0"/>
              </a:rPr>
              <a:t>OpenShift</a:t>
            </a:r>
            <a:r>
              <a:rPr lang="en-US" altLang="en-US" sz="1200" dirty="0">
                <a:solidFill>
                  <a:srgbClr val="000000"/>
                </a:solidFill>
                <a:cs typeface="Arial" charset="0"/>
              </a:rPr>
              <a:t> </a:t>
            </a:r>
          </a:p>
          <a:p>
            <a:pPr algn="ctr" eaLnBrk="0" hangingPunct="0"/>
            <a:r>
              <a:rPr lang="en-US" altLang="en-US" sz="825" dirty="0">
                <a:solidFill>
                  <a:srgbClr val="000000"/>
                </a:solidFill>
                <a:cs typeface="Arial" charset="0"/>
              </a:rPr>
              <a:t>Red Hat</a:t>
            </a:r>
            <a:endParaRPr lang="en-US" altLang="en-US" sz="1200" dirty="0">
              <a:solidFill>
                <a:srgbClr val="000000"/>
              </a:solidFill>
              <a:cs typeface="Arial" charset="0"/>
            </a:endParaRPr>
          </a:p>
        </p:txBody>
      </p:sp>
      <p:sp>
        <p:nvSpPr>
          <p:cNvPr id="105" name="Rectangle 4"/>
          <p:cNvSpPr>
            <a:spLocks noChangeArrowheads="1"/>
          </p:cNvSpPr>
          <p:nvPr/>
        </p:nvSpPr>
        <p:spPr bwMode="auto">
          <a:xfrm>
            <a:off x="2645101" y="1355111"/>
            <a:ext cx="1314784" cy="509467"/>
          </a:xfrm>
          <a:prstGeom prst="rect">
            <a:avLst/>
          </a:prstGeom>
          <a:solidFill>
            <a:srgbClr val="84C6D8"/>
          </a:solidFill>
          <a:ln w="9360">
            <a:solidFill>
              <a:srgbClr val="000000"/>
            </a:solidFill>
            <a:miter lim="800000"/>
            <a:headEnd/>
            <a:tailEnd/>
          </a:ln>
        </p:spPr>
        <p:txBody>
          <a:bodyPr wrap="none" lIns="34290" tIns="35100" rIns="34290" bIns="35100" anchor="ctr">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err="1">
                <a:solidFill>
                  <a:srgbClr val="000000"/>
                </a:solidFill>
                <a:cs typeface="Arial" charset="0"/>
              </a:rPr>
              <a:t>BlueMix</a:t>
            </a:r>
            <a:r>
              <a:rPr lang="en-US" altLang="en-US" sz="1200" dirty="0">
                <a:solidFill>
                  <a:srgbClr val="000000"/>
                </a:solidFill>
                <a:cs typeface="Arial" charset="0"/>
              </a:rPr>
              <a:t> </a:t>
            </a:r>
            <a:r>
              <a:rPr lang="en-US" altLang="en-US" sz="1050" dirty="0">
                <a:solidFill>
                  <a:srgbClr val="000000"/>
                </a:solidFill>
                <a:cs typeface="Arial" charset="0"/>
              </a:rPr>
              <a:t>(Public)</a:t>
            </a:r>
            <a:r>
              <a:rPr lang="en-US" altLang="en-US" sz="1200" dirty="0">
                <a:solidFill>
                  <a:srgbClr val="000000"/>
                </a:solidFill>
                <a:cs typeface="Arial" charset="0"/>
              </a:rPr>
              <a:t> </a:t>
            </a:r>
          </a:p>
          <a:p>
            <a:pPr algn="ctr" eaLnBrk="0" hangingPunct="0"/>
            <a:r>
              <a:rPr lang="en-US" altLang="en-US" sz="825" dirty="0">
                <a:solidFill>
                  <a:srgbClr val="000000"/>
                </a:solidFill>
                <a:cs typeface="Arial" charset="0"/>
              </a:rPr>
              <a:t>(</a:t>
            </a:r>
            <a:r>
              <a:rPr lang="en-US" altLang="en-US" sz="825" b="0" dirty="0">
                <a:solidFill>
                  <a:srgbClr val="000000"/>
                </a:solidFill>
                <a:cs typeface="Arial" charset="0"/>
              </a:rPr>
              <a:t>Based on Cloud Foundry)</a:t>
            </a:r>
          </a:p>
          <a:p>
            <a:pPr algn="ctr" eaLnBrk="0" hangingPunct="0"/>
            <a:r>
              <a:rPr lang="en-US" altLang="en-US" sz="825" dirty="0">
                <a:solidFill>
                  <a:srgbClr val="000000"/>
                </a:solidFill>
                <a:cs typeface="Arial" charset="0"/>
              </a:rPr>
              <a:t>IBM</a:t>
            </a:r>
            <a:endParaRPr lang="en-US" altLang="en-US" sz="1200" dirty="0">
              <a:solidFill>
                <a:srgbClr val="000000"/>
              </a:solidFill>
              <a:cs typeface="Arial" charset="0"/>
            </a:endParaRPr>
          </a:p>
        </p:txBody>
      </p:sp>
      <p:sp>
        <p:nvSpPr>
          <p:cNvPr id="106" name="TextBox 49"/>
          <p:cNvSpPr txBox="1">
            <a:spLocks noChangeArrowheads="1"/>
          </p:cNvSpPr>
          <p:nvPr/>
        </p:nvSpPr>
        <p:spPr bwMode="auto">
          <a:xfrm>
            <a:off x="6077808" y="2215792"/>
            <a:ext cx="450614" cy="548067"/>
          </a:xfrm>
          <a:prstGeom prst="rect">
            <a:avLst/>
          </a:prstGeom>
          <a:solidFill>
            <a:srgbClr val="CC66FF"/>
          </a:solidFill>
          <a:ln w="9525">
            <a:solidFill>
              <a:schemeClr val="tx1"/>
            </a:solidFill>
            <a:prstDash val="solid"/>
            <a:miter lim="800000"/>
            <a:headEnd/>
            <a:tailEnd/>
          </a:ln>
        </p:spPr>
        <p:txBody>
          <a:bodyPr lIns="34290" rIns="34290" anchor="ctr">
            <a:no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spcAft>
                <a:spcPts val="225"/>
              </a:spcAft>
            </a:pPr>
            <a:r>
              <a:rPr lang="en-US" altLang="en-US" sz="900" dirty="0">
                <a:solidFill>
                  <a:prstClr val="black"/>
                </a:solidFill>
                <a:cs typeface="Arial" charset="0"/>
              </a:rPr>
              <a:t>LXC</a:t>
            </a:r>
          </a:p>
          <a:p>
            <a:pPr algn="ctr" eaLnBrk="0" hangingPunct="0">
              <a:spcAft>
                <a:spcPts val="225"/>
              </a:spcAft>
            </a:pPr>
            <a:r>
              <a:rPr lang="en-US" altLang="en-US" sz="900" dirty="0">
                <a:solidFill>
                  <a:prstClr val="black"/>
                </a:solidFill>
                <a:cs typeface="Arial" charset="0"/>
              </a:rPr>
              <a:t>LXD</a:t>
            </a:r>
          </a:p>
        </p:txBody>
      </p:sp>
      <p:sp>
        <p:nvSpPr>
          <p:cNvPr id="107" name="TextBox 106"/>
          <p:cNvSpPr txBox="1"/>
          <p:nvPr/>
        </p:nvSpPr>
        <p:spPr>
          <a:xfrm>
            <a:off x="6621523" y="1032541"/>
            <a:ext cx="1379477" cy="424732"/>
          </a:xfrm>
          <a:prstGeom prst="rect">
            <a:avLst/>
          </a:prstGeom>
          <a:noFill/>
        </p:spPr>
        <p:txBody>
          <a:bodyPr wrap="square" rtlCol="0">
            <a:spAutoFit/>
          </a:bodyPr>
          <a:lstStyle/>
          <a:p>
            <a:pPr algn="ctr" eaLnBrk="0" hangingPunct="0">
              <a:lnSpc>
                <a:spcPct val="90000"/>
              </a:lnSpc>
            </a:pPr>
            <a:r>
              <a:rPr lang="en-US" altLang="en-US" sz="1200" b="1" u="sng" dirty="0">
                <a:solidFill>
                  <a:prstClr val="black"/>
                </a:solidFill>
                <a:ea typeface="MS PGothic" panose="020B0600070205080204" pitchFamily="34" charset="-128"/>
                <a:cs typeface="Arial" charset="0"/>
              </a:rPr>
              <a:t>Deployment Management</a:t>
            </a:r>
          </a:p>
        </p:txBody>
      </p:sp>
      <p:sp>
        <p:nvSpPr>
          <p:cNvPr id="109" name="TextBox 35"/>
          <p:cNvSpPr txBox="1">
            <a:spLocks noChangeArrowheads="1"/>
          </p:cNvSpPr>
          <p:nvPr/>
        </p:nvSpPr>
        <p:spPr bwMode="auto">
          <a:xfrm>
            <a:off x="6658018" y="1525615"/>
            <a:ext cx="548640" cy="230832"/>
          </a:xfrm>
          <a:prstGeom prst="rect">
            <a:avLst/>
          </a:prstGeom>
          <a:solidFill>
            <a:srgbClr val="FFCC99"/>
          </a:solidFill>
          <a:ln w="9525">
            <a:solidFill>
              <a:schemeClr val="tx1"/>
            </a:solidFill>
            <a:miter lim="800000"/>
            <a:headEnd/>
            <a:tailEnd/>
          </a:ln>
        </p:spPr>
        <p:txBody>
          <a:bodyPr wrap="square" lIns="34290" rIns="34290">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Chef</a:t>
            </a:r>
          </a:p>
        </p:txBody>
      </p:sp>
      <p:sp>
        <p:nvSpPr>
          <p:cNvPr id="110" name="TextBox 36"/>
          <p:cNvSpPr txBox="1">
            <a:spLocks noChangeArrowheads="1"/>
          </p:cNvSpPr>
          <p:nvPr/>
        </p:nvSpPr>
        <p:spPr bwMode="auto">
          <a:xfrm>
            <a:off x="6656832" y="1845974"/>
            <a:ext cx="548640" cy="230832"/>
          </a:xfrm>
          <a:prstGeom prst="rect">
            <a:avLst/>
          </a:prstGeom>
          <a:solidFill>
            <a:srgbClr val="FFCC99"/>
          </a:solidFill>
          <a:ln w="9525">
            <a:solidFill>
              <a:schemeClr val="tx1"/>
            </a:solidFill>
            <a:miter lim="800000"/>
            <a:headEnd/>
            <a:tailEnd/>
          </a:ln>
        </p:spPr>
        <p:txBody>
          <a:bodyPr lIns="34290" rIns="34290">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Puppet</a:t>
            </a:r>
          </a:p>
        </p:txBody>
      </p:sp>
      <p:sp>
        <p:nvSpPr>
          <p:cNvPr id="111" name="TextBox 37"/>
          <p:cNvSpPr txBox="1">
            <a:spLocks noChangeArrowheads="1"/>
          </p:cNvSpPr>
          <p:nvPr/>
        </p:nvSpPr>
        <p:spPr bwMode="auto">
          <a:xfrm>
            <a:off x="7259775" y="1526796"/>
            <a:ext cx="617220" cy="207749"/>
          </a:xfrm>
          <a:prstGeom prst="rect">
            <a:avLst/>
          </a:prstGeom>
          <a:solidFill>
            <a:srgbClr val="FFCC99"/>
          </a:solidFill>
          <a:ln w="9525">
            <a:solidFill>
              <a:schemeClr val="tx1"/>
            </a:solidFill>
            <a:miter lim="800000"/>
            <a:headEnd/>
            <a:tailEnd/>
          </a:ln>
        </p:spPr>
        <p:txBody>
          <a:bodyPr wrap="square" lIns="34290" tIns="34290" rIns="34290" bIns="34290">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err="1">
                <a:solidFill>
                  <a:prstClr val="black"/>
                </a:solidFill>
                <a:cs typeface="Arial" charset="0"/>
              </a:rPr>
              <a:t>Ansible</a:t>
            </a:r>
            <a:endParaRPr lang="en-US" altLang="en-US" sz="900" dirty="0">
              <a:solidFill>
                <a:prstClr val="black"/>
              </a:solidFill>
              <a:cs typeface="Arial" charset="0"/>
            </a:endParaRPr>
          </a:p>
        </p:txBody>
      </p:sp>
      <p:sp>
        <p:nvSpPr>
          <p:cNvPr id="112" name="TextBox 37"/>
          <p:cNvSpPr txBox="1">
            <a:spLocks noChangeArrowheads="1"/>
          </p:cNvSpPr>
          <p:nvPr/>
        </p:nvSpPr>
        <p:spPr bwMode="auto">
          <a:xfrm>
            <a:off x="7260336" y="1841885"/>
            <a:ext cx="617220" cy="230832"/>
          </a:xfrm>
          <a:prstGeom prst="rect">
            <a:avLst/>
          </a:prstGeom>
          <a:solidFill>
            <a:srgbClr val="FFCC99"/>
          </a:solidFill>
          <a:ln w="9525">
            <a:solidFill>
              <a:schemeClr val="tx1"/>
            </a:solidFill>
            <a:miter lim="800000"/>
            <a:headEnd/>
            <a:tailEnd/>
          </a:ln>
        </p:spPr>
        <p:txBody>
          <a:bodyPr wrap="square" lIns="34290" rIns="34290">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err="1">
                <a:solidFill>
                  <a:prstClr val="black"/>
                </a:solidFill>
                <a:cs typeface="Arial" charset="0"/>
              </a:rPr>
              <a:t>SaltStack</a:t>
            </a:r>
            <a:endParaRPr lang="en-US" altLang="en-US" sz="900" dirty="0">
              <a:solidFill>
                <a:prstClr val="black"/>
              </a:solidFill>
              <a:cs typeface="Arial" charset="0"/>
            </a:endParaRPr>
          </a:p>
        </p:txBody>
      </p:sp>
      <p:sp>
        <p:nvSpPr>
          <p:cNvPr id="114" name="TextBox 35"/>
          <p:cNvSpPr txBox="1">
            <a:spLocks noChangeArrowheads="1"/>
          </p:cNvSpPr>
          <p:nvPr/>
        </p:nvSpPr>
        <p:spPr bwMode="auto">
          <a:xfrm>
            <a:off x="6656833" y="2166373"/>
            <a:ext cx="548640" cy="481409"/>
          </a:xfrm>
          <a:prstGeom prst="rect">
            <a:avLst/>
          </a:prstGeom>
          <a:solidFill>
            <a:srgbClr val="FFCC99"/>
          </a:solidFill>
          <a:ln w="9525">
            <a:solidFill>
              <a:schemeClr val="tx1"/>
            </a:solidFill>
            <a:miter lim="800000"/>
            <a:headEnd/>
            <a:tailEnd/>
          </a:ln>
        </p:spPr>
        <p:txBody>
          <a:bodyPr wrap="square" lIns="34290" rIns="34290" anchor="ctr" anchorCtr="0">
            <a:no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Juju</a:t>
            </a:r>
          </a:p>
        </p:txBody>
      </p:sp>
      <p:sp>
        <p:nvSpPr>
          <p:cNvPr id="115" name="Rectangle 4"/>
          <p:cNvSpPr>
            <a:spLocks noChangeArrowheads="1"/>
          </p:cNvSpPr>
          <p:nvPr/>
        </p:nvSpPr>
        <p:spPr bwMode="auto">
          <a:xfrm>
            <a:off x="4229591" y="2977046"/>
            <a:ext cx="1102788" cy="358378"/>
          </a:xfrm>
          <a:prstGeom prst="rect">
            <a:avLst/>
          </a:prstGeom>
          <a:solidFill>
            <a:srgbClr val="D4A97E"/>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a:solidFill>
                  <a:srgbClr val="000000"/>
                </a:solidFill>
                <a:cs typeface="Arial" charset="0"/>
              </a:rPr>
              <a:t>Ubuntu</a:t>
            </a:r>
          </a:p>
        </p:txBody>
      </p:sp>
      <p:sp>
        <p:nvSpPr>
          <p:cNvPr id="116" name="Rectangle 4"/>
          <p:cNvSpPr>
            <a:spLocks noChangeArrowheads="1"/>
          </p:cNvSpPr>
          <p:nvPr/>
        </p:nvSpPr>
        <p:spPr bwMode="auto">
          <a:xfrm>
            <a:off x="5696221" y="2977047"/>
            <a:ext cx="929225" cy="358378"/>
          </a:xfrm>
          <a:prstGeom prst="rect">
            <a:avLst/>
          </a:prstGeom>
          <a:solidFill>
            <a:srgbClr val="D4A97E"/>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a:solidFill>
                  <a:srgbClr val="000000"/>
                </a:solidFill>
                <a:cs typeface="Arial" charset="0"/>
              </a:rPr>
              <a:t>RHEL</a:t>
            </a:r>
          </a:p>
        </p:txBody>
      </p:sp>
      <p:sp>
        <p:nvSpPr>
          <p:cNvPr id="3" name="Rectangle 2"/>
          <p:cNvSpPr/>
          <p:nvPr/>
        </p:nvSpPr>
        <p:spPr>
          <a:xfrm>
            <a:off x="2853149" y="2904975"/>
            <a:ext cx="3860031" cy="486959"/>
          </a:xfrm>
          <a:prstGeom prst="rect">
            <a:avLst/>
          </a:prstGeom>
          <a:noFill/>
          <a:ln w="25400" cmpd="sng">
            <a:solidFill>
              <a:srgbClr val="D4A97E"/>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D4A97E"/>
              </a:solidFill>
            </a:endParaRPr>
          </a:p>
        </p:txBody>
      </p:sp>
      <p:cxnSp>
        <p:nvCxnSpPr>
          <p:cNvPr id="118" name="Straight Connector 7"/>
          <p:cNvCxnSpPr>
            <a:cxnSpLocks noChangeShapeType="1"/>
          </p:cNvCxnSpPr>
          <p:nvPr/>
        </p:nvCxnSpPr>
        <p:spPr bwMode="auto">
          <a:xfrm>
            <a:off x="6575161" y="880865"/>
            <a:ext cx="0" cy="1990864"/>
          </a:xfrm>
          <a:prstGeom prst="line">
            <a:avLst/>
          </a:prstGeom>
          <a:noFill/>
          <a:ln w="15875">
            <a:solidFill>
              <a:schemeClr val="tx1"/>
            </a:solidFill>
            <a:prstDash val="dash"/>
            <a:round/>
            <a:headEnd/>
            <a:tailEnd/>
          </a:ln>
          <a:extLst>
            <a:ext uri="{909E8E84-426E-40dd-AFC4-6F175D3DCCD1}">
              <a14:hiddenFill xmlns="" xmlns:a14="http://schemas.microsoft.com/office/drawing/2010/main">
                <a:noFill/>
              </a14:hiddenFill>
            </a:ext>
          </a:extLst>
        </p:spPr>
      </p:cxnSp>
      <p:cxnSp>
        <p:nvCxnSpPr>
          <p:cNvPr id="52" name="Straight Connector 7"/>
          <p:cNvCxnSpPr>
            <a:cxnSpLocks noChangeShapeType="1"/>
          </p:cNvCxnSpPr>
          <p:nvPr/>
        </p:nvCxnSpPr>
        <p:spPr bwMode="auto">
          <a:xfrm>
            <a:off x="4441498" y="916156"/>
            <a:ext cx="0" cy="1015074"/>
          </a:xfrm>
          <a:prstGeom prst="line">
            <a:avLst/>
          </a:prstGeom>
          <a:noFill/>
          <a:ln w="15875">
            <a:solidFill>
              <a:schemeClr val="tx1"/>
            </a:solidFill>
            <a:prstDash val="dash"/>
            <a:round/>
            <a:headEnd/>
            <a:tailEnd/>
          </a:ln>
          <a:extLst>
            <a:ext uri="{909E8E84-426E-40dd-AFC4-6F175D3DCCD1}">
              <a14:hiddenFill xmlns="" xmlns:a14="http://schemas.microsoft.com/office/drawing/2010/main">
                <a:noFill/>
              </a14:hiddenFill>
            </a:ext>
          </a:extLst>
        </p:spPr>
      </p:cxnSp>
      <p:sp>
        <p:nvSpPr>
          <p:cNvPr id="64" name="Rectangle 4"/>
          <p:cNvSpPr>
            <a:spLocks noChangeArrowheads="1"/>
          </p:cNvSpPr>
          <p:nvPr/>
        </p:nvSpPr>
        <p:spPr bwMode="auto">
          <a:xfrm>
            <a:off x="5525173" y="1253445"/>
            <a:ext cx="994410" cy="623248"/>
          </a:xfrm>
          <a:prstGeom prst="rect">
            <a:avLst/>
          </a:prstGeom>
          <a:solidFill>
            <a:srgbClr val="84C6D8"/>
          </a:solidFill>
          <a:ln w="9360">
            <a:solidFill>
              <a:srgbClr val="000000"/>
            </a:solidFill>
            <a:prstDash val="solid"/>
            <a:miter lim="800000"/>
            <a:headEnd/>
            <a:tailEnd/>
          </a:ln>
        </p:spPr>
        <p:txBody>
          <a:bodyPr wrap="square" lIns="34290" tIns="34290" rIns="34290" bIns="34290" anchor="ctr">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a:solidFill>
                  <a:srgbClr val="000000"/>
                </a:solidFill>
                <a:cs typeface="Arial" charset="0"/>
              </a:rPr>
              <a:t>IBM </a:t>
            </a:r>
          </a:p>
          <a:p>
            <a:pPr algn="ctr" eaLnBrk="0" hangingPunct="0"/>
            <a:r>
              <a:rPr lang="en-US" altLang="en-US" sz="1200" dirty="0">
                <a:solidFill>
                  <a:srgbClr val="000000"/>
                </a:solidFill>
                <a:cs typeface="Arial" charset="0"/>
              </a:rPr>
              <a:t>Cloud Orchestrator</a:t>
            </a:r>
          </a:p>
        </p:txBody>
      </p:sp>
      <p:sp>
        <p:nvSpPr>
          <p:cNvPr id="65" name="TextBox 8"/>
          <p:cNvSpPr txBox="1">
            <a:spLocks noChangeArrowheads="1"/>
          </p:cNvSpPr>
          <p:nvPr/>
        </p:nvSpPr>
        <p:spPr bwMode="auto">
          <a:xfrm>
            <a:off x="4558561" y="827347"/>
            <a:ext cx="1935594"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hangingPunct="0"/>
            <a:r>
              <a:rPr lang="en-US" altLang="en-US" sz="1200" u="sng" dirty="0">
                <a:solidFill>
                  <a:prstClr val="black"/>
                </a:solidFill>
                <a:cs typeface="Arial" charset="0"/>
              </a:rPr>
              <a:t>Workload Orchestration</a:t>
            </a:r>
            <a:endParaRPr lang="en-US" altLang="en-US" sz="1800" u="sng" dirty="0">
              <a:solidFill>
                <a:prstClr val="black"/>
              </a:solidFill>
              <a:cs typeface="Arial" charset="0"/>
            </a:endParaRPr>
          </a:p>
        </p:txBody>
      </p:sp>
      <p:sp>
        <p:nvSpPr>
          <p:cNvPr id="53" name="Rectangle 4"/>
          <p:cNvSpPr>
            <a:spLocks noChangeArrowheads="1"/>
          </p:cNvSpPr>
          <p:nvPr/>
        </p:nvSpPr>
        <p:spPr bwMode="auto">
          <a:xfrm>
            <a:off x="4492135" y="1247552"/>
            <a:ext cx="977460" cy="623248"/>
          </a:xfrm>
          <a:prstGeom prst="rect">
            <a:avLst/>
          </a:prstGeom>
          <a:solidFill>
            <a:srgbClr val="92D050"/>
          </a:solidFill>
          <a:ln w="9360">
            <a:solidFill>
              <a:srgbClr val="000000"/>
            </a:solidFill>
            <a:prstDash val="solid"/>
            <a:miter lim="800000"/>
            <a:headEnd/>
            <a:tailEnd/>
          </a:ln>
        </p:spPr>
        <p:txBody>
          <a:bodyPr wrap="square" lIns="34290" tIns="34290" rIns="34290" bIns="34290" anchor="ctr">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1200" dirty="0">
                <a:solidFill>
                  <a:srgbClr val="000000"/>
                </a:solidFill>
                <a:cs typeface="Arial" charset="0"/>
              </a:rPr>
              <a:t>VMware</a:t>
            </a:r>
          </a:p>
          <a:p>
            <a:pPr algn="ctr" eaLnBrk="0" hangingPunct="0"/>
            <a:r>
              <a:rPr lang="en-US" altLang="en-US" sz="1200" dirty="0" err="1">
                <a:solidFill>
                  <a:srgbClr val="000000"/>
                </a:solidFill>
                <a:cs typeface="Arial" charset="0"/>
              </a:rPr>
              <a:t>vRealize</a:t>
            </a:r>
            <a:r>
              <a:rPr lang="en-US" altLang="en-US" sz="1200" dirty="0">
                <a:solidFill>
                  <a:srgbClr val="000000"/>
                </a:solidFill>
                <a:cs typeface="Arial" charset="0"/>
              </a:rPr>
              <a:t> Automation</a:t>
            </a:r>
          </a:p>
        </p:txBody>
      </p:sp>
      <p:grpSp>
        <p:nvGrpSpPr>
          <p:cNvPr id="8" name="Group 7"/>
          <p:cNvGrpSpPr/>
          <p:nvPr/>
        </p:nvGrpSpPr>
        <p:grpSpPr>
          <a:xfrm>
            <a:off x="6933413" y="4277938"/>
            <a:ext cx="992579" cy="623888"/>
            <a:chOff x="7720551" y="5703918"/>
            <a:chExt cx="1323438" cy="831850"/>
          </a:xfrm>
        </p:grpSpPr>
        <p:sp>
          <p:nvSpPr>
            <p:cNvPr id="4" name="Rectangle 3"/>
            <p:cNvSpPr/>
            <p:nvPr/>
          </p:nvSpPr>
          <p:spPr>
            <a:xfrm>
              <a:off x="7956126" y="6203169"/>
              <a:ext cx="320040" cy="182880"/>
            </a:xfrm>
            <a:prstGeom prst="rect">
              <a:avLst/>
            </a:prstGeom>
            <a:solidFill>
              <a:srgbClr val="84C6D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Rectangle 54"/>
            <p:cNvSpPr/>
            <p:nvPr/>
          </p:nvSpPr>
          <p:spPr>
            <a:xfrm>
              <a:off x="8435438" y="6198959"/>
              <a:ext cx="320040" cy="182880"/>
            </a:xfrm>
            <a:prstGeom prst="rect">
              <a:avLst/>
            </a:prstGeom>
            <a:solidFill>
              <a:srgbClr val="BBE0E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TextBox 4"/>
            <p:cNvSpPr txBox="1"/>
            <p:nvPr/>
          </p:nvSpPr>
          <p:spPr>
            <a:xfrm>
              <a:off x="7720551" y="5736703"/>
              <a:ext cx="1323438" cy="477053"/>
            </a:xfrm>
            <a:prstGeom prst="rect">
              <a:avLst/>
            </a:prstGeom>
            <a:noFill/>
          </p:spPr>
          <p:txBody>
            <a:bodyPr wrap="none" rtlCol="0">
              <a:spAutoFit/>
            </a:bodyPr>
            <a:lstStyle/>
            <a:p>
              <a:r>
                <a:rPr lang="en-US" sz="900" b="1" dirty="0">
                  <a:solidFill>
                    <a:prstClr val="black"/>
                  </a:solidFill>
                </a:rPr>
                <a:t>Legend: </a:t>
              </a:r>
            </a:p>
            <a:p>
              <a:r>
                <a:rPr lang="en-US" sz="825" dirty="0">
                  <a:solidFill>
                    <a:prstClr val="black"/>
                  </a:solidFill>
                </a:rPr>
                <a:t>Delivered by IBM</a:t>
              </a:r>
              <a:endParaRPr lang="en-US" dirty="0">
                <a:solidFill>
                  <a:prstClr val="black"/>
                </a:solidFill>
                <a:latin typeface="Arial" panose="020B0604020202020204" pitchFamily="34" charset="0"/>
              </a:endParaRPr>
            </a:p>
          </p:txBody>
        </p:sp>
        <p:sp>
          <p:nvSpPr>
            <p:cNvPr id="6" name="Rectangle 5"/>
            <p:cNvSpPr/>
            <p:nvPr/>
          </p:nvSpPr>
          <p:spPr>
            <a:xfrm>
              <a:off x="7720551" y="5703918"/>
              <a:ext cx="1258678" cy="83185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66" name="TextBox 35"/>
          <p:cNvSpPr txBox="1">
            <a:spLocks noChangeArrowheads="1"/>
          </p:cNvSpPr>
          <p:nvPr/>
        </p:nvSpPr>
        <p:spPr bwMode="auto">
          <a:xfrm>
            <a:off x="7275203" y="2163034"/>
            <a:ext cx="601792" cy="507831"/>
          </a:xfrm>
          <a:prstGeom prst="rect">
            <a:avLst/>
          </a:prstGeom>
          <a:solidFill>
            <a:srgbClr val="84C6D8"/>
          </a:solidFill>
          <a:ln w="9525">
            <a:solidFill>
              <a:schemeClr val="tx1"/>
            </a:solidFill>
            <a:miter lim="800000"/>
            <a:headEnd/>
            <a:tailEnd/>
          </a:ln>
        </p:spPr>
        <p:txBody>
          <a:bodyPr wrap="square" lIns="34290" rIns="34290">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Urban</a:t>
            </a:r>
          </a:p>
          <a:p>
            <a:pPr algn="ctr" eaLnBrk="0" hangingPunct="0"/>
            <a:r>
              <a:rPr lang="en-US" altLang="en-US" sz="900" dirty="0">
                <a:solidFill>
                  <a:prstClr val="black"/>
                </a:solidFill>
                <a:cs typeface="Arial" charset="0"/>
              </a:rPr>
              <a:t>Code Deploy</a:t>
            </a:r>
          </a:p>
        </p:txBody>
      </p:sp>
      <p:sp>
        <p:nvSpPr>
          <p:cNvPr id="67" name="TextBox 36"/>
          <p:cNvSpPr txBox="1">
            <a:spLocks noChangeArrowheads="1"/>
          </p:cNvSpPr>
          <p:nvPr/>
        </p:nvSpPr>
        <p:spPr bwMode="auto">
          <a:xfrm>
            <a:off x="2885506" y="2511823"/>
            <a:ext cx="548878" cy="230832"/>
          </a:xfrm>
          <a:prstGeom prst="rect">
            <a:avLst/>
          </a:prstGeom>
          <a:solidFill>
            <a:srgbClr val="FFC000"/>
          </a:solidFill>
          <a:ln w="9525">
            <a:solidFill>
              <a:schemeClr val="tx1"/>
            </a:solidFill>
            <a:prstDash val="dash"/>
            <a:miter lim="800000"/>
            <a:headEnd/>
            <a:tailEnd/>
          </a:ln>
        </p:spPr>
        <p:txBody>
          <a:bodyPr lIns="34290" rIns="34290">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hangingPunct="0"/>
            <a:r>
              <a:rPr lang="en-US" altLang="en-US" sz="900" dirty="0">
                <a:solidFill>
                  <a:prstClr val="black"/>
                </a:solidFill>
                <a:cs typeface="Arial" charset="0"/>
              </a:rPr>
              <a:t>Trove</a:t>
            </a:r>
          </a:p>
        </p:txBody>
      </p:sp>
    </p:spTree>
    <p:extLst>
      <p:ext uri="{BB962C8B-B14F-4D97-AF65-F5344CB8AC3E}">
        <p14:creationId xmlns:p14="http://schemas.microsoft.com/office/powerpoint/2010/main" val="1443838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 name="Picture 10" descr="http://securitygeekpro.com/wp-content/uploads/2013/10/OpenSUSE-Best-Linux-Distros.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417439" y="1437881"/>
            <a:ext cx="662952" cy="662952"/>
          </a:xfrm>
          <a:prstGeom prst="rect">
            <a:avLst/>
          </a:prstGeom>
          <a:noFill/>
          <a:extLst>
            <a:ext uri="{909E8E84-426E-40DD-AFC4-6F175D3DCCD1}">
              <a14:hiddenFill xmlns:a14="http://schemas.microsoft.com/office/drawing/2010/main">
                <a:solidFill>
                  <a:srgbClr val="FFFFFF"/>
                </a:solidFill>
              </a14:hiddenFill>
            </a:ext>
          </a:extLst>
        </p:spPr>
      </p:pic>
      <p:sp>
        <p:nvSpPr>
          <p:cNvPr id="41" name="Rectangle 218"/>
          <p:cNvSpPr>
            <a:spLocks noGrp="1" noChangeArrowheads="1"/>
          </p:cNvSpPr>
          <p:nvPr>
            <p:ph type="title"/>
          </p:nvPr>
        </p:nvSpPr>
        <p:spPr/>
        <p:txBody>
          <a:bodyPr/>
          <a:lstStyle/>
          <a:p>
            <a:r>
              <a:rPr lang="en-US" altLang="en-US" dirty="0" smtClean="0"/>
              <a:t>SUSE Portfolio for z Systems</a:t>
            </a:r>
            <a:endParaRPr lang="en-US" altLang="en-US" dirty="0"/>
          </a:p>
        </p:txBody>
      </p:sp>
      <p:pic>
        <p:nvPicPr>
          <p:cNvPr id="14" name="Picture 7"/>
          <p:cNvPicPr>
            <a:picLocks noChangeAspect="1" noChangeArrowheads="1"/>
          </p:cNvPicPr>
          <p:nvPr/>
        </p:nvPicPr>
        <p:blipFill>
          <a:blip r:embed="rId4"/>
          <a:srcRect/>
          <a:stretch>
            <a:fillRect/>
          </a:stretch>
        </p:blipFill>
        <p:spPr bwMode="auto">
          <a:xfrm>
            <a:off x="4079082" y="3792804"/>
            <a:ext cx="660797" cy="848916"/>
          </a:xfrm>
          <a:prstGeom prst="rect">
            <a:avLst/>
          </a:prstGeom>
          <a:noFill/>
          <a:ln>
            <a:noFill/>
          </a:ln>
          <a:effectLst>
            <a:outerShdw blurRad="193675"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descr="emperor_penguin-40.eps"/>
          <p:cNvPicPr>
            <a:picLocks noChangeAspect="1"/>
          </p:cNvPicPr>
          <p:nvPr/>
        </p:nvPicPr>
        <p:blipFill>
          <a:blip r:embed="rId5"/>
          <a:srcRect/>
          <a:stretch>
            <a:fillRect/>
          </a:stretch>
        </p:blipFill>
        <p:spPr bwMode="auto">
          <a:xfrm>
            <a:off x="4739879" y="4232145"/>
            <a:ext cx="164306" cy="342900"/>
          </a:xfrm>
          <a:prstGeom prst="rect">
            <a:avLst/>
          </a:prstGeom>
          <a:noFill/>
          <a:ln>
            <a:noFill/>
          </a:ln>
          <a:effectLst>
            <a:outerShdw blurRad="50800" algn="tl" rotWithShape="0">
              <a:srgbClr val="808080">
                <a:alpha val="2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9" name="Picture 18" descr="IBM_LinuxOne_Emperor_Wordmark_Stacked_black.png"/>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167188" y="4632195"/>
            <a:ext cx="654844" cy="179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p:cNvPicPr>
            <a:picLocks noChangeAspect="1"/>
          </p:cNvPicPr>
          <p:nvPr/>
        </p:nvPicPr>
        <p:blipFill>
          <a:blip r:embed="rId7"/>
          <a:srcRect/>
          <a:stretch>
            <a:fillRect/>
          </a:stretch>
        </p:blipFill>
        <p:spPr bwMode="auto">
          <a:xfrm>
            <a:off x="3228975" y="3840430"/>
            <a:ext cx="314325" cy="794147"/>
          </a:xfrm>
          <a:prstGeom prst="rect">
            <a:avLst/>
          </a:prstGeom>
          <a:noFill/>
          <a:ln>
            <a:noFill/>
          </a:ln>
          <a:effectLst>
            <a:outerShdw blurRad="193675"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p:cNvPicPr>
            <a:picLocks noChangeAspect="1"/>
          </p:cNvPicPr>
          <p:nvPr/>
        </p:nvPicPr>
        <p:blipFill>
          <a:blip r:embed="rId8"/>
          <a:srcRect/>
          <a:stretch>
            <a:fillRect/>
          </a:stretch>
        </p:blipFill>
        <p:spPr bwMode="auto">
          <a:xfrm>
            <a:off x="3544491" y="4186901"/>
            <a:ext cx="177403" cy="379809"/>
          </a:xfrm>
          <a:prstGeom prst="rect">
            <a:avLst/>
          </a:prstGeom>
          <a:noFill/>
          <a:ln>
            <a:noFill/>
          </a:ln>
          <a:effectLst>
            <a:outerShdw blurRad="50800" algn="tl" rotWithShape="0">
              <a:srgbClr val="808080">
                <a:alpha val="2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2" name="Picture 19" descr="IBM_LinuxOne_Rockhopper_Wordmark_Stacked_black.png"/>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069431" y="4634577"/>
            <a:ext cx="633413" cy="173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513" name="Straight Connector 23"/>
          <p:cNvCxnSpPr>
            <a:cxnSpLocks noChangeShapeType="1"/>
          </p:cNvCxnSpPr>
          <p:nvPr/>
        </p:nvCxnSpPr>
        <p:spPr bwMode="auto">
          <a:xfrm>
            <a:off x="1345407" y="3296705"/>
            <a:ext cx="6465094" cy="0"/>
          </a:xfrm>
          <a:prstGeom prst="line">
            <a:avLst/>
          </a:prstGeom>
          <a:noFill/>
          <a:ln w="15875">
            <a:solidFill>
              <a:schemeClr val="tx2"/>
            </a:solidFill>
            <a:prstDash val="dash"/>
            <a:round/>
            <a:headEnd/>
            <a:tailEnd/>
          </a:ln>
          <a:extLst>
            <a:ext uri="{909E8E84-426E-40DD-AFC4-6F175D3DCCD1}">
              <a14:hiddenFill xmlns:a14="http://schemas.microsoft.com/office/drawing/2010/main">
                <a:noFill/>
              </a14:hiddenFill>
            </a:ext>
          </a:extLst>
        </p:spPr>
      </p:cxnSp>
      <p:sp>
        <p:nvSpPr>
          <p:cNvPr id="21514" name="TextBox 1"/>
          <p:cNvSpPr txBox="1">
            <a:spLocks noChangeArrowheads="1"/>
          </p:cNvSpPr>
          <p:nvPr/>
        </p:nvSpPr>
        <p:spPr bwMode="auto">
          <a:xfrm>
            <a:off x="1259682" y="4147610"/>
            <a:ext cx="9348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900" dirty="0">
                <a:solidFill>
                  <a:prstClr val="black"/>
                </a:solidFill>
                <a:cs typeface="Arial" charset="0"/>
              </a:rPr>
              <a:t>Physical</a:t>
            </a:r>
          </a:p>
          <a:p>
            <a:pPr eaLnBrk="0" fontAlgn="base" hangingPunct="0">
              <a:spcBef>
                <a:spcPct val="0"/>
              </a:spcBef>
              <a:spcAft>
                <a:spcPct val="0"/>
              </a:spcAft>
            </a:pPr>
            <a:r>
              <a:rPr lang="en-US" altLang="en-US" sz="900" dirty="0">
                <a:solidFill>
                  <a:prstClr val="black"/>
                </a:solidFill>
                <a:cs typeface="Arial" charset="0"/>
              </a:rPr>
              <a:t>Infrastructure</a:t>
            </a:r>
          </a:p>
        </p:txBody>
      </p:sp>
      <p:sp>
        <p:nvSpPr>
          <p:cNvPr id="21515" name="TextBox 15"/>
          <p:cNvSpPr txBox="1">
            <a:spLocks noChangeArrowheads="1"/>
          </p:cNvSpPr>
          <p:nvPr/>
        </p:nvSpPr>
        <p:spPr bwMode="auto">
          <a:xfrm>
            <a:off x="1259681" y="3457675"/>
            <a:ext cx="1249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900" dirty="0">
                <a:solidFill>
                  <a:prstClr val="black"/>
                </a:solidFill>
                <a:cs typeface="Arial" charset="0"/>
              </a:rPr>
              <a:t>Virtualization Layer</a:t>
            </a:r>
          </a:p>
        </p:txBody>
      </p:sp>
      <p:grpSp>
        <p:nvGrpSpPr>
          <p:cNvPr id="5" name="Group 4"/>
          <p:cNvGrpSpPr/>
          <p:nvPr/>
        </p:nvGrpSpPr>
        <p:grpSpPr>
          <a:xfrm>
            <a:off x="5300297" y="4027632"/>
            <a:ext cx="631124" cy="514991"/>
            <a:chOff x="5543062" y="5355079"/>
            <a:chExt cx="841499" cy="686655"/>
          </a:xfrm>
        </p:grpSpPr>
        <p:sp>
          <p:nvSpPr>
            <p:cNvPr id="24" name="Oval 5"/>
            <p:cNvSpPr>
              <a:spLocks noChangeArrowheads="1"/>
            </p:cNvSpPr>
            <p:nvPr/>
          </p:nvSpPr>
          <p:spPr bwMode="auto">
            <a:xfrm>
              <a:off x="5543062" y="5806389"/>
              <a:ext cx="836607" cy="235345"/>
            </a:xfrm>
            <a:prstGeom prst="ellipse">
              <a:avLst/>
            </a:prstGeom>
            <a:solidFill>
              <a:schemeClr val="bg1">
                <a:lumMod val="85000"/>
              </a:schemeClr>
            </a:solidFill>
            <a:ln w="9360">
              <a:solidFill>
                <a:srgbClr val="000000"/>
              </a:solidFill>
              <a:miter lim="800000"/>
              <a:headEnd/>
              <a:tailEnd/>
            </a:ln>
            <a:effectLst/>
            <a:extLst>
              <a:ext uri="{AF507438-7753-43e0-B8FC-AC1667EBCBE1}"/>
            </a:extLst>
          </p:spPr>
          <p:txBody>
            <a:bodyPr wrap="none" anchor="ct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sp>
          <p:nvSpPr>
            <p:cNvPr id="25" name="Rectangle 6"/>
            <p:cNvSpPr>
              <a:spLocks noChangeArrowheads="1"/>
            </p:cNvSpPr>
            <p:nvPr/>
          </p:nvSpPr>
          <p:spPr bwMode="auto">
            <a:xfrm>
              <a:off x="5543062" y="5487982"/>
              <a:ext cx="836607" cy="421776"/>
            </a:xfrm>
            <a:prstGeom prst="rect">
              <a:avLst/>
            </a:prstGeom>
            <a:solidFill>
              <a:schemeClr val="bg1">
                <a:lumMod val="85000"/>
              </a:schemeClr>
            </a:solidFill>
            <a:ln>
              <a:noFill/>
            </a:ln>
            <a:effectLst/>
            <a:extLst>
              <a:ext uri="{91240B29-F687-4f45-9708-019B960494DF}"/>
              <a:ext uri="{AF507438-7753-43e0-B8FC-AC1667EBCBE1}"/>
            </a:extLst>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defRPr/>
              </a:pPr>
              <a:r>
                <a:rPr lang="en-US" altLang="en-US" sz="1050" b="1" dirty="0">
                  <a:ea typeface="MS PGothic" panose="020B0600070205080204" pitchFamily="34" charset="-128"/>
                </a:rPr>
                <a:t>Storage</a:t>
              </a:r>
            </a:p>
          </p:txBody>
        </p:sp>
        <p:sp>
          <p:nvSpPr>
            <p:cNvPr id="26" name="Oval 7"/>
            <p:cNvSpPr>
              <a:spLocks noChangeArrowheads="1"/>
            </p:cNvSpPr>
            <p:nvPr/>
          </p:nvSpPr>
          <p:spPr bwMode="auto">
            <a:xfrm>
              <a:off x="5543062" y="5355079"/>
              <a:ext cx="836607" cy="235345"/>
            </a:xfrm>
            <a:prstGeom prst="ellipse">
              <a:avLst/>
            </a:prstGeom>
            <a:solidFill>
              <a:schemeClr val="bg1">
                <a:lumMod val="85000"/>
              </a:schemeClr>
            </a:solidFill>
            <a:ln w="9360">
              <a:solidFill>
                <a:srgbClr val="000000"/>
              </a:solidFill>
              <a:miter lim="800000"/>
              <a:headEnd/>
              <a:tailEnd/>
            </a:ln>
            <a:effectLst/>
            <a:extLst>
              <a:ext uri="{AF507438-7753-43e0-B8FC-AC1667EBCBE1}"/>
            </a:extLst>
          </p:spPr>
          <p:txBody>
            <a:bodyPr wrap="none" anchor="ct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sp>
          <p:nvSpPr>
            <p:cNvPr id="27" name="Line 8"/>
            <p:cNvSpPr>
              <a:spLocks noChangeShapeType="1"/>
            </p:cNvSpPr>
            <p:nvPr/>
          </p:nvSpPr>
          <p:spPr bwMode="auto">
            <a:xfrm>
              <a:off x="5543062" y="5487980"/>
              <a:ext cx="0" cy="420853"/>
            </a:xfrm>
            <a:prstGeom prst="line">
              <a:avLst/>
            </a:prstGeom>
            <a:solidFill>
              <a:schemeClr val="bg1">
                <a:lumMod val="85000"/>
              </a:schemeClr>
            </a:solidFill>
            <a:ln w="9360">
              <a:solidFill>
                <a:srgbClr val="000000"/>
              </a:solidFill>
              <a:miter lim="800000"/>
              <a:headEnd/>
              <a:tailEnd/>
            </a:ln>
            <a:effectLst/>
            <a:extLst>
              <a:ext uri="{AF507438-7753-43e0-B8FC-AC1667EBCBE1}"/>
            </a:extLst>
          </p:spPr>
          <p:txBody>
            <a:bodyP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sp>
          <p:nvSpPr>
            <p:cNvPr id="28" name="Line 9"/>
            <p:cNvSpPr>
              <a:spLocks noChangeShapeType="1"/>
            </p:cNvSpPr>
            <p:nvPr/>
          </p:nvSpPr>
          <p:spPr bwMode="auto">
            <a:xfrm>
              <a:off x="6384561" y="5487980"/>
              <a:ext cx="0" cy="446695"/>
            </a:xfrm>
            <a:prstGeom prst="line">
              <a:avLst/>
            </a:prstGeom>
            <a:solidFill>
              <a:schemeClr val="bg1">
                <a:lumMod val="85000"/>
              </a:schemeClr>
            </a:solidFill>
            <a:ln w="9360">
              <a:solidFill>
                <a:srgbClr val="000000"/>
              </a:solidFill>
              <a:miter lim="800000"/>
              <a:headEnd/>
              <a:tailEnd/>
            </a:ln>
            <a:effectLst/>
            <a:extLst>
              <a:ext uri="{AF507438-7753-43e0-B8FC-AC1667EBCBE1}"/>
            </a:extLst>
          </p:spPr>
          <p:txBody>
            <a:bodyP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grpSp>
      <p:sp>
        <p:nvSpPr>
          <p:cNvPr id="21521" name="AutoShape 10"/>
          <p:cNvSpPr>
            <a:spLocks noChangeArrowheads="1"/>
          </p:cNvSpPr>
          <p:nvPr/>
        </p:nvSpPr>
        <p:spPr bwMode="auto">
          <a:xfrm>
            <a:off x="6342460" y="3942823"/>
            <a:ext cx="410765" cy="686991"/>
          </a:xfrm>
          <a:custGeom>
            <a:avLst/>
            <a:gdLst>
              <a:gd name="T0" fmla="*/ 0 w 21600"/>
              <a:gd name="T1" fmla="*/ 2147483646 h 21600"/>
              <a:gd name="T2" fmla="*/ 2147483646 w 21600"/>
              <a:gd name="T3" fmla="*/ 0 h 21600"/>
              <a:gd name="T4" fmla="*/ 2147483646 w 21600"/>
              <a:gd name="T5" fmla="*/ 0 h 21600"/>
              <a:gd name="T6" fmla="*/ 2147483646 w 21600"/>
              <a:gd name="T7" fmla="*/ 0 h 21600"/>
              <a:gd name="T8" fmla="*/ 2147483646 w 21600"/>
              <a:gd name="T9" fmla="*/ 2147483646 h 21600"/>
              <a:gd name="T10" fmla="*/ 2147483646 w 21600"/>
              <a:gd name="T11" fmla="*/ 2147483646 h 21600"/>
              <a:gd name="T12" fmla="*/ 2147483646 w 21600"/>
              <a:gd name="T13" fmla="*/ 2147483646 h 21600"/>
              <a:gd name="T14" fmla="*/ 2147483646 w 21600"/>
              <a:gd name="T15" fmla="*/ 2147483646 h 21600"/>
              <a:gd name="T16" fmla="*/ 0 w 21600"/>
              <a:gd name="T17" fmla="*/ 2147483646 h 21600"/>
              <a:gd name="T18" fmla="*/ 0 w 21600"/>
              <a:gd name="T19" fmla="*/ 2147483646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59 w 21600"/>
              <a:gd name="T31" fmla="*/ 22540 h 21600"/>
              <a:gd name="T32" fmla="*/ 21485 w 21600"/>
              <a:gd name="T33" fmla="*/ 2700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CCCCFF"/>
          </a:solidFill>
          <a:ln w="9360">
            <a:solidFill>
              <a:srgbClr val="000000"/>
            </a:solidFill>
            <a:miter lim="800000"/>
            <a:headEnd/>
            <a:tailEnd/>
          </a:ln>
        </p:spPr>
        <p:txBody>
          <a:bodyPr wrap="none" lIns="0" rIns="0" anchor="ct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050">
                <a:solidFill>
                  <a:prstClr val="black"/>
                </a:solidFill>
                <a:cs typeface="Arial" charset="0"/>
              </a:rPr>
              <a:t>Switches</a:t>
            </a:r>
            <a:endParaRPr lang="en-US" altLang="en-US" sz="1800">
              <a:solidFill>
                <a:prstClr val="black"/>
              </a:solidFill>
              <a:cs typeface="Arial" charset="0"/>
            </a:endParaRPr>
          </a:p>
        </p:txBody>
      </p:sp>
      <p:sp>
        <p:nvSpPr>
          <p:cNvPr id="21522" name="Rectangle 4"/>
          <p:cNvSpPr>
            <a:spLocks noChangeArrowheads="1"/>
          </p:cNvSpPr>
          <p:nvPr/>
        </p:nvSpPr>
        <p:spPr bwMode="auto">
          <a:xfrm>
            <a:off x="3406378" y="3444442"/>
            <a:ext cx="776288" cy="280496"/>
          </a:xfrm>
          <a:prstGeom prst="rect">
            <a:avLst/>
          </a:prstGeom>
          <a:solidFill>
            <a:srgbClr val="BBE0E3"/>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050" dirty="0">
                <a:solidFill>
                  <a:srgbClr val="000000"/>
                </a:solidFill>
                <a:cs typeface="Arial" charset="0"/>
              </a:rPr>
              <a:t>z/VM</a:t>
            </a:r>
          </a:p>
        </p:txBody>
      </p:sp>
      <p:sp>
        <p:nvSpPr>
          <p:cNvPr id="21523" name="Rectangle 4"/>
          <p:cNvSpPr>
            <a:spLocks noChangeArrowheads="1"/>
          </p:cNvSpPr>
          <p:nvPr/>
        </p:nvSpPr>
        <p:spPr bwMode="auto">
          <a:xfrm>
            <a:off x="5295900" y="3444442"/>
            <a:ext cx="1266825" cy="279043"/>
          </a:xfrm>
          <a:prstGeom prst="rect">
            <a:avLst/>
          </a:prstGeom>
          <a:solidFill>
            <a:srgbClr val="BBE0E3"/>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050" dirty="0">
                <a:solidFill>
                  <a:srgbClr val="000000"/>
                </a:solidFill>
                <a:cs typeface="Arial" charset="0"/>
              </a:rPr>
              <a:t>KVM for IBM z</a:t>
            </a:r>
          </a:p>
        </p:txBody>
      </p:sp>
      <p:sp>
        <p:nvSpPr>
          <p:cNvPr id="21524" name="Rectangle 4"/>
          <p:cNvSpPr>
            <a:spLocks noChangeArrowheads="1"/>
          </p:cNvSpPr>
          <p:nvPr/>
        </p:nvSpPr>
        <p:spPr bwMode="auto">
          <a:xfrm>
            <a:off x="2468754" y="2788050"/>
            <a:ext cx="4366919" cy="358378"/>
          </a:xfrm>
          <a:prstGeom prst="rect">
            <a:avLst/>
          </a:prstGeom>
          <a:solidFill>
            <a:srgbClr val="CAFF75"/>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sz="1200" dirty="0">
                <a:solidFill>
                  <a:prstClr val="black"/>
                </a:solidFill>
                <a:cs typeface="Arial" charset="0"/>
              </a:rPr>
              <a:t>SUSE Linux Enterprise Server</a:t>
            </a:r>
            <a:endParaRPr lang="en-US" altLang="en-US" sz="1200" dirty="0">
              <a:solidFill>
                <a:srgbClr val="000000"/>
              </a:solidFill>
              <a:cs typeface="Arial" charset="0"/>
            </a:endParaRPr>
          </a:p>
        </p:txBody>
      </p:sp>
      <p:sp>
        <p:nvSpPr>
          <p:cNvPr id="2" name="Down Arrow 1"/>
          <p:cNvSpPr/>
          <p:nvPr/>
        </p:nvSpPr>
        <p:spPr bwMode="auto">
          <a:xfrm>
            <a:off x="7164264" y="3918202"/>
            <a:ext cx="652912" cy="695757"/>
          </a:xfrm>
          <a:prstGeom prst="downArrow">
            <a:avLst>
              <a:gd name="adj1" fmla="val 50000"/>
              <a:gd name="adj2" fmla="val 53386"/>
            </a:avLst>
          </a:prstGeom>
          <a:solidFill>
            <a:srgbClr val="CC66FF"/>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dirty="0">
              <a:solidFill>
                <a:srgbClr val="008ABF"/>
              </a:solidFill>
              <a:latin typeface="Arial" charset="0"/>
              <a:ea typeface="MS PGothic" panose="020B0600070205080204" pitchFamily="34" charset="-128"/>
              <a:cs typeface="Arial" charset="0"/>
            </a:endParaRPr>
          </a:p>
        </p:txBody>
      </p:sp>
      <p:sp>
        <p:nvSpPr>
          <p:cNvPr id="45" name="TextBox 15"/>
          <p:cNvSpPr txBox="1">
            <a:spLocks noChangeArrowheads="1"/>
          </p:cNvSpPr>
          <p:nvPr/>
        </p:nvSpPr>
        <p:spPr bwMode="auto">
          <a:xfrm>
            <a:off x="6988185" y="3424434"/>
            <a:ext cx="94918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900" dirty="0">
                <a:solidFill>
                  <a:prstClr val="black"/>
                </a:solidFill>
                <a:cs typeface="Arial" charset="0"/>
              </a:rPr>
              <a:t>Delivered by IBM and other HW vendors</a:t>
            </a:r>
          </a:p>
        </p:txBody>
      </p:sp>
      <p:sp>
        <p:nvSpPr>
          <p:cNvPr id="46" name="Down Arrow 45"/>
          <p:cNvSpPr/>
          <p:nvPr/>
        </p:nvSpPr>
        <p:spPr bwMode="auto">
          <a:xfrm rot="10800000">
            <a:off x="7136319" y="1158451"/>
            <a:ext cx="652912" cy="1512983"/>
          </a:xfrm>
          <a:prstGeom prst="downArrow">
            <a:avLst>
              <a:gd name="adj1" fmla="val 50000"/>
              <a:gd name="adj2" fmla="val 53386"/>
            </a:avLst>
          </a:prstGeom>
          <a:solidFill>
            <a:srgbClr val="CC66FF"/>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dirty="0">
              <a:solidFill>
                <a:srgbClr val="008ABF"/>
              </a:solidFill>
              <a:latin typeface="Arial" charset="0"/>
              <a:ea typeface="MS PGothic" panose="020B0600070205080204" pitchFamily="34" charset="-128"/>
              <a:cs typeface="Arial" charset="0"/>
            </a:endParaRPr>
          </a:p>
        </p:txBody>
      </p:sp>
      <p:sp>
        <p:nvSpPr>
          <p:cNvPr id="47" name="TextBox 15"/>
          <p:cNvSpPr txBox="1">
            <a:spLocks noChangeArrowheads="1"/>
          </p:cNvSpPr>
          <p:nvPr/>
        </p:nvSpPr>
        <p:spPr bwMode="auto">
          <a:xfrm>
            <a:off x="6989363" y="2753954"/>
            <a:ext cx="9491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900" dirty="0">
                <a:solidFill>
                  <a:prstClr val="black"/>
                </a:solidFill>
                <a:cs typeface="Arial" charset="0"/>
              </a:rPr>
              <a:t>Delivered by SUSE</a:t>
            </a:r>
          </a:p>
        </p:txBody>
      </p:sp>
      <p:sp>
        <p:nvSpPr>
          <p:cNvPr id="7" name="Rectangle 6"/>
          <p:cNvSpPr/>
          <p:nvPr/>
        </p:nvSpPr>
        <p:spPr bwMode="auto">
          <a:xfrm>
            <a:off x="2468754" y="774894"/>
            <a:ext cx="4366919" cy="1954792"/>
          </a:xfrm>
          <a:prstGeom prst="rect">
            <a:avLst/>
          </a:prstGeom>
          <a:gradFill flip="none" rotWithShape="1">
            <a:gsLst>
              <a:gs pos="50000">
                <a:srgbClr val="9AD476"/>
              </a:gs>
              <a:gs pos="0">
                <a:srgbClr val="D0F9B9"/>
              </a:gs>
              <a:gs pos="100000">
                <a:srgbClr val="83C937"/>
              </a:gs>
            </a:gsLst>
            <a:path path="circle">
              <a:fillToRect l="50000" t="50000" r="50000" b="50000"/>
            </a:path>
            <a:tileRect/>
          </a:grad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a:solidFill>
                <a:srgbClr val="008ABF"/>
              </a:solidFill>
              <a:latin typeface="Arial" charset="0"/>
              <a:ea typeface="MS PGothic" panose="020B0600070205080204" pitchFamily="34" charset="-128"/>
              <a:cs typeface="Arial" charset="0"/>
            </a:endParaRPr>
          </a:p>
        </p:txBody>
      </p:sp>
      <p:sp>
        <p:nvSpPr>
          <p:cNvPr id="50" name="TextBox 15"/>
          <p:cNvSpPr txBox="1">
            <a:spLocks noChangeArrowheads="1"/>
          </p:cNvSpPr>
          <p:nvPr/>
        </p:nvSpPr>
        <p:spPr bwMode="auto">
          <a:xfrm>
            <a:off x="1317420" y="2023626"/>
            <a:ext cx="928459"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900" i="1" dirty="0">
                <a:solidFill>
                  <a:prstClr val="black"/>
                </a:solidFill>
                <a:cs typeface="Arial" charset="0"/>
              </a:rPr>
              <a:t>“</a:t>
            </a:r>
            <a:r>
              <a:rPr lang="en-US" altLang="en-US" sz="900" i="1" dirty="0" err="1">
                <a:solidFill>
                  <a:prstClr val="black"/>
                </a:solidFill>
                <a:cs typeface="Arial" charset="0"/>
              </a:rPr>
              <a:t>Greenstack</a:t>
            </a:r>
            <a:r>
              <a:rPr lang="en-US" altLang="en-US" sz="900" i="1" dirty="0">
                <a:solidFill>
                  <a:prstClr val="black"/>
                </a:solidFill>
                <a:cs typeface="Arial" charset="0"/>
              </a:rPr>
              <a:t>”</a:t>
            </a:r>
          </a:p>
        </p:txBody>
      </p:sp>
      <p:sp>
        <p:nvSpPr>
          <p:cNvPr id="8" name="Rectangle 7"/>
          <p:cNvSpPr/>
          <p:nvPr/>
        </p:nvSpPr>
        <p:spPr bwMode="auto">
          <a:xfrm>
            <a:off x="5416890" y="819197"/>
            <a:ext cx="1322110" cy="1872393"/>
          </a:xfrm>
          <a:prstGeom prst="rect">
            <a:avLst/>
          </a:prstGeom>
          <a:solidFill>
            <a:srgbClr val="ECFFD9"/>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algn="ctr" fontAlgn="base">
              <a:lnSpc>
                <a:spcPct val="90000"/>
              </a:lnSpc>
              <a:spcBef>
                <a:spcPct val="0"/>
              </a:spcBef>
              <a:spcAft>
                <a:spcPct val="0"/>
              </a:spcAft>
            </a:pPr>
            <a:r>
              <a:rPr lang="en-US" sz="900" b="1" dirty="0">
                <a:solidFill>
                  <a:prstClr val="black"/>
                </a:solidFill>
                <a:latin typeface="Arial" charset="0"/>
                <a:ea typeface="MS PGothic" panose="020B0600070205080204" pitchFamily="34" charset="-128"/>
                <a:cs typeface="Arial" charset="0"/>
              </a:rPr>
              <a:t>Deployment Management</a:t>
            </a:r>
            <a:endParaRPr lang="en-US" sz="1650" b="1" dirty="0">
              <a:solidFill>
                <a:prstClr val="black"/>
              </a:solidFill>
              <a:latin typeface="Arial" charset="0"/>
              <a:ea typeface="MS PGothic" panose="020B0600070205080204" pitchFamily="34" charset="-128"/>
              <a:cs typeface="Arial" charset="0"/>
            </a:endParaRPr>
          </a:p>
        </p:txBody>
      </p:sp>
      <p:pic>
        <p:nvPicPr>
          <p:cNvPr id="54" name="Picture 7" descr="Unknown.png"/>
          <p:cNvPicPr>
            <a:picLocks noChangeAspect="1"/>
          </p:cNvPicPr>
          <p:nvPr/>
        </p:nvPicPr>
        <p:blipFill>
          <a:blip r:embed="rId10"/>
          <a:srcRect/>
          <a:stretch>
            <a:fillRect/>
          </a:stretch>
        </p:blipFill>
        <p:spPr bwMode="auto">
          <a:xfrm>
            <a:off x="6163958" y="2303549"/>
            <a:ext cx="502022" cy="315637"/>
          </a:xfrm>
          <a:prstGeom prst="rect">
            <a:avLst/>
          </a:prstGeom>
          <a:noFill/>
          <a:ln w="9525">
            <a:solidFill>
              <a:srgbClr val="000000"/>
            </a:solidFill>
            <a:miter lim="800000"/>
            <a:headEnd/>
            <a:tailEnd/>
          </a:ln>
        </p:spPr>
      </p:pic>
      <p:pic>
        <p:nvPicPr>
          <p:cNvPr id="1030" name="Picture 6" descr="http://384uqqh5pka2ma24ild282mv.wpengine.netdna-cdn.com/wp-content/uploads/2015/06/puppet-logo.jp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511822" y="1870743"/>
            <a:ext cx="740254" cy="370127"/>
          </a:xfrm>
          <a:prstGeom prst="rect">
            <a:avLst/>
          </a:prstGeom>
          <a:noFill/>
          <a:ln>
            <a:solidFill>
              <a:srgbClr val="000000"/>
            </a:solidFill>
          </a:ln>
          <a:extLst>
            <a:ext uri="{909E8E84-426E-40DD-AFC4-6F175D3DCCD1}">
              <a14:hiddenFill xmlns:a14="http://schemas.microsoft.com/office/drawing/2010/main">
                <a:solidFill>
                  <a:srgbClr val="FFFFFF"/>
                </a:solidFill>
              </a14:hiddenFill>
            </a:ext>
          </a:extLst>
        </p:spPr>
      </p:pic>
      <p:sp>
        <p:nvSpPr>
          <p:cNvPr id="59" name="Rectangle 58"/>
          <p:cNvSpPr/>
          <p:nvPr/>
        </p:nvSpPr>
        <p:spPr bwMode="auto">
          <a:xfrm>
            <a:off x="2565270" y="1115076"/>
            <a:ext cx="841109" cy="1556358"/>
          </a:xfrm>
          <a:prstGeom prst="rect">
            <a:avLst/>
          </a:prstGeom>
          <a:solidFill>
            <a:srgbClr val="ECFFD9"/>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algn="ctr" fontAlgn="base">
              <a:lnSpc>
                <a:spcPct val="90000"/>
              </a:lnSpc>
              <a:spcBef>
                <a:spcPct val="0"/>
              </a:spcBef>
              <a:spcAft>
                <a:spcPct val="0"/>
              </a:spcAft>
            </a:pPr>
            <a:r>
              <a:rPr lang="en-US" sz="900" b="1" dirty="0">
                <a:solidFill>
                  <a:prstClr val="black"/>
                </a:solidFill>
                <a:latin typeface="Arial" charset="0"/>
                <a:ea typeface="MS PGothic" panose="020B0600070205080204" pitchFamily="34" charset="-128"/>
                <a:cs typeface="Arial" charset="0"/>
              </a:rPr>
              <a:t>Image Building</a:t>
            </a:r>
            <a:endParaRPr lang="en-US" sz="1650" b="1" dirty="0">
              <a:solidFill>
                <a:prstClr val="black"/>
              </a:solidFill>
              <a:latin typeface="Arial" charset="0"/>
              <a:ea typeface="MS PGothic" panose="020B0600070205080204" pitchFamily="34" charset="-128"/>
              <a:cs typeface="Arial" charset="0"/>
            </a:endParaRPr>
          </a:p>
        </p:txBody>
      </p:sp>
      <p:sp>
        <p:nvSpPr>
          <p:cNvPr id="21525" name="TextBox 33"/>
          <p:cNvSpPr txBox="1">
            <a:spLocks noChangeArrowheads="1"/>
          </p:cNvSpPr>
          <p:nvPr/>
        </p:nvSpPr>
        <p:spPr bwMode="auto">
          <a:xfrm>
            <a:off x="3467506" y="2240870"/>
            <a:ext cx="1852712" cy="430878"/>
          </a:xfrm>
          <a:prstGeom prst="rect">
            <a:avLst/>
          </a:prstGeom>
          <a:solidFill>
            <a:srgbClr val="00B050"/>
          </a:solidFill>
          <a:ln w="9525">
            <a:solidFill>
              <a:schemeClr val="tx1"/>
            </a:solidFill>
            <a:miter lim="800000"/>
            <a:headEnd/>
            <a:tailEnd/>
          </a:ln>
        </p:spPr>
        <p:txBody>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1200" dirty="0">
                <a:solidFill>
                  <a:prstClr val="white"/>
                </a:solidFill>
                <a:cs typeface="Arial" charset="0"/>
              </a:rPr>
              <a:t>SUSE OpenStack</a:t>
            </a:r>
          </a:p>
          <a:p>
            <a:pPr eaLnBrk="0" fontAlgn="base" hangingPunct="0">
              <a:spcBef>
                <a:spcPct val="0"/>
              </a:spcBef>
              <a:spcAft>
                <a:spcPct val="0"/>
              </a:spcAft>
            </a:pPr>
            <a:r>
              <a:rPr lang="en-US" altLang="en-US" sz="1200" dirty="0">
                <a:solidFill>
                  <a:prstClr val="white"/>
                </a:solidFill>
                <a:cs typeface="Arial" charset="0"/>
              </a:rPr>
              <a:t>          Cloud</a:t>
            </a:r>
          </a:p>
        </p:txBody>
      </p:sp>
      <p:sp>
        <p:nvSpPr>
          <p:cNvPr id="21530" name="TextBox 44"/>
          <p:cNvSpPr txBox="1">
            <a:spLocks noChangeArrowheads="1"/>
          </p:cNvSpPr>
          <p:nvPr/>
        </p:nvSpPr>
        <p:spPr bwMode="auto">
          <a:xfrm>
            <a:off x="4457541" y="1120957"/>
            <a:ext cx="862678" cy="1089264"/>
          </a:xfrm>
          <a:prstGeom prst="rect">
            <a:avLst/>
          </a:prstGeom>
          <a:solidFill>
            <a:srgbClr val="CCFF66"/>
          </a:solidFill>
          <a:ln w="9525">
            <a:solidFill>
              <a:schemeClr val="tx1"/>
            </a:solidFill>
            <a:miter lim="800000"/>
            <a:headEnd/>
            <a:tailEnd/>
          </a:ln>
        </p:spPr>
        <p:txBody>
          <a:bodyPr lIns="34290" rIns="34290" anchor="t" anchorCtr="0"/>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pPr>
            <a:r>
              <a:rPr lang="en-US" altLang="en-US" sz="900" dirty="0">
                <a:solidFill>
                  <a:prstClr val="black"/>
                </a:solidFill>
                <a:cs typeface="Arial" charset="0"/>
              </a:rPr>
              <a:t>Container Management</a:t>
            </a:r>
            <a:endParaRPr lang="en-US" altLang="en-US" sz="1200" dirty="0">
              <a:solidFill>
                <a:prstClr val="black"/>
              </a:solidFill>
              <a:cs typeface="Arial" charset="0"/>
            </a:endParaRPr>
          </a:p>
        </p:txBody>
      </p:sp>
      <p:sp>
        <p:nvSpPr>
          <p:cNvPr id="21534" name="Rectangle 4"/>
          <p:cNvSpPr>
            <a:spLocks noChangeArrowheads="1"/>
          </p:cNvSpPr>
          <p:nvPr/>
        </p:nvSpPr>
        <p:spPr bwMode="auto">
          <a:xfrm>
            <a:off x="3467506" y="1120956"/>
            <a:ext cx="893362" cy="1089265"/>
          </a:xfrm>
          <a:prstGeom prst="rect">
            <a:avLst/>
          </a:prstGeom>
          <a:solidFill>
            <a:srgbClr val="CCFF66"/>
          </a:solidFill>
          <a:ln w="9360">
            <a:solidFill>
              <a:srgbClr val="000000"/>
            </a:solidFill>
            <a:prstDash val="dash"/>
            <a:miter lim="800000"/>
            <a:headEnd/>
            <a:tailEnd/>
          </a:ln>
        </p:spPr>
        <p:txBody>
          <a:bodyPr wrap="square" lIns="67500" tIns="35100" rIns="67500" bIns="35100" anchor="t" anchorCtr="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pPr>
            <a:r>
              <a:rPr lang="en-US" altLang="en-US" sz="900" dirty="0">
                <a:solidFill>
                  <a:srgbClr val="000000"/>
                </a:solidFill>
                <a:cs typeface="Arial" charset="0"/>
              </a:rPr>
              <a:t>PaaS</a:t>
            </a:r>
          </a:p>
        </p:txBody>
      </p:sp>
      <p:pic>
        <p:nvPicPr>
          <p:cNvPr id="43" name="Picture 9"/>
          <p:cNvPicPr>
            <a:picLocks noChangeAspect="1"/>
          </p:cNvPicPr>
          <p:nvPr/>
        </p:nvPicPr>
        <p:blipFill>
          <a:blip r:embed="rId12"/>
          <a:srcRect/>
          <a:stretch>
            <a:fillRect/>
          </a:stretch>
        </p:blipFill>
        <p:spPr bwMode="auto">
          <a:xfrm>
            <a:off x="6113811" y="1375394"/>
            <a:ext cx="547688" cy="457200"/>
          </a:xfrm>
          <a:prstGeom prst="rect">
            <a:avLst/>
          </a:prstGeom>
          <a:noFill/>
          <a:ln w="9525">
            <a:solidFill>
              <a:schemeClr val="tx1"/>
            </a:solidFill>
            <a:miter lim="800000"/>
            <a:headEnd/>
            <a:tailEnd/>
          </a:ln>
        </p:spPr>
      </p:pic>
      <p:pic>
        <p:nvPicPr>
          <p:cNvPr id="2050" name="Picture 2" descr="http://www.cliqr.com/wp-content/uploads/2014/12/ChefLogo-304.jp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511823" y="1375839"/>
            <a:ext cx="528035" cy="456755"/>
          </a:xfrm>
          <a:prstGeom prst="rect">
            <a:avLst/>
          </a:prstGeom>
          <a:noFill/>
          <a:ln>
            <a:solidFill>
              <a:srgbClr val="000000"/>
            </a:solidFill>
          </a:ln>
          <a:extLst>
            <a:ext uri="{909E8E84-426E-40DD-AFC4-6F175D3DCCD1}">
              <a14:hiddenFill xmlns:a14="http://schemas.microsoft.com/office/drawing/2010/main">
                <a:solidFill>
                  <a:srgbClr val="FFFFFF"/>
                </a:solidFill>
              </a14:hiddenFill>
            </a:ext>
          </a:extLst>
        </p:spPr>
      </p:pic>
      <p:pic>
        <p:nvPicPr>
          <p:cNvPr id="1026" name="Picture 2" descr="https://encrypted-tbn3.gstatic.com/images?q=tbn:ANd9GcQ_T5yxp3OiO4KINxUTSRWnNOwj4rr4gWGBNdr4XrD8T1obuWRp"/>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888879" y="2273462"/>
            <a:ext cx="364553" cy="3761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developer.ibm.com/bluemix/wp-content/uploads/sites/20/2015/04/docker-100275159-orig.jp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518667" y="1470486"/>
            <a:ext cx="771035" cy="68041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bwMode="auto">
          <a:xfrm>
            <a:off x="5511822" y="1115076"/>
            <a:ext cx="1149677" cy="196688"/>
          </a:xfrm>
          <a:prstGeom prst="rect">
            <a:avLst/>
          </a:prstGeom>
          <a:solidFill>
            <a:schemeClr val="bg1"/>
          </a:solidFill>
          <a:ln w="9525" cap="flat" cmpd="sng" algn="ctr">
            <a:solidFill>
              <a:srgbClr val="000000"/>
            </a:solidFill>
            <a:prstDash val="solid"/>
            <a:round/>
            <a:headEnd type="none" w="med" len="med"/>
            <a:tailEnd type="none" w="med" len="med"/>
          </a:ln>
          <a:effectLst/>
        </p:spPr>
        <p:txBody>
          <a:bodyPr vert="horz" wrap="square" lIns="34290" tIns="34290" rIns="34290" bIns="34290" numCol="1" rtlCol="0" anchor="t" anchorCtr="0" compatLnSpc="1">
            <a:prstTxWarp prst="textNoShape">
              <a:avLst/>
            </a:prstTxWarp>
          </a:bodyPr>
          <a:lstStyle/>
          <a:p>
            <a:pPr algn="ctr" fontAlgn="base">
              <a:lnSpc>
                <a:spcPct val="90000"/>
              </a:lnSpc>
              <a:spcBef>
                <a:spcPct val="0"/>
              </a:spcBef>
              <a:spcAft>
                <a:spcPct val="0"/>
              </a:spcAft>
            </a:pPr>
            <a:r>
              <a:rPr lang="en-US" sz="1050" b="1" dirty="0">
                <a:solidFill>
                  <a:srgbClr val="33CC33"/>
                </a:solidFill>
                <a:ea typeface="MS PGothic" panose="020B0600070205080204" pitchFamily="34" charset="-128"/>
                <a:cs typeface="Arial" charset="0"/>
              </a:rPr>
              <a:t>SUSE Manager </a:t>
            </a:r>
            <a:r>
              <a:rPr lang="en-US" sz="1050" b="1" dirty="0">
                <a:solidFill>
                  <a:prstClr val="black"/>
                </a:solidFill>
                <a:ea typeface="MS PGothic" panose="020B0600070205080204" pitchFamily="34" charset="-128"/>
                <a:cs typeface="Arial" charset="0"/>
              </a:rPr>
              <a:t>*</a:t>
            </a:r>
          </a:p>
          <a:p>
            <a:pPr fontAlgn="base">
              <a:lnSpc>
                <a:spcPct val="90000"/>
              </a:lnSpc>
              <a:spcBef>
                <a:spcPct val="0"/>
              </a:spcBef>
              <a:spcAft>
                <a:spcPct val="0"/>
              </a:spcAft>
            </a:pPr>
            <a:endParaRPr lang="en-US" sz="1050" b="1" dirty="0">
              <a:solidFill>
                <a:srgbClr val="9AD476"/>
              </a:solidFill>
              <a:latin typeface="Arial" charset="0"/>
              <a:ea typeface="MS PGothic" panose="020B0600070205080204" pitchFamily="34" charset="-128"/>
              <a:cs typeface="Arial" charset="0"/>
            </a:endParaRPr>
          </a:p>
        </p:txBody>
      </p:sp>
      <p:pic>
        <p:nvPicPr>
          <p:cNvPr id="4" name="Picture 6" descr="http://study9.com/wp-content/uploads/2015/03/cloudfoundry.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525925" y="1387307"/>
            <a:ext cx="776522" cy="776522"/>
          </a:xfrm>
          <a:prstGeom prst="rect">
            <a:avLst/>
          </a:prstGeom>
          <a:noFill/>
          <a:extLst>
            <a:ext uri="{909E8E84-426E-40DD-AFC4-6F175D3DCCD1}">
              <a14:hiddenFill xmlns:a14="http://schemas.microsoft.com/office/drawing/2010/main">
                <a:solidFill>
                  <a:srgbClr val="FFFFFF"/>
                </a:solidFill>
              </a14:hiddenFill>
            </a:ext>
          </a:extLst>
        </p:spPr>
      </p:pic>
      <p:sp>
        <p:nvSpPr>
          <p:cNvPr id="51" name="Rectangle 50"/>
          <p:cNvSpPr/>
          <p:nvPr/>
        </p:nvSpPr>
        <p:spPr bwMode="auto">
          <a:xfrm>
            <a:off x="2665317" y="1434509"/>
            <a:ext cx="636310" cy="343668"/>
          </a:xfrm>
          <a:prstGeom prst="rect">
            <a:avLst/>
          </a:prstGeom>
          <a:solidFill>
            <a:schemeClr val="bg1"/>
          </a:solidFill>
          <a:ln w="9525" cap="flat" cmpd="sng" algn="ctr">
            <a:solidFill>
              <a:srgbClr val="000000"/>
            </a:solidFill>
            <a:prstDash val="solid"/>
            <a:round/>
            <a:headEnd type="none" w="med" len="med"/>
            <a:tailEnd type="none" w="med" len="med"/>
          </a:ln>
          <a:effectLst/>
        </p:spPr>
        <p:txBody>
          <a:bodyPr vert="horz" wrap="square" lIns="34290" tIns="34290" rIns="34290" bIns="34290" numCol="1" rtlCol="0" anchor="t" anchorCtr="0" compatLnSpc="1">
            <a:prstTxWarp prst="textNoShape">
              <a:avLst/>
            </a:prstTxWarp>
          </a:bodyPr>
          <a:lstStyle/>
          <a:p>
            <a:pPr algn="ctr" fontAlgn="base">
              <a:lnSpc>
                <a:spcPct val="90000"/>
              </a:lnSpc>
              <a:spcBef>
                <a:spcPct val="0"/>
              </a:spcBef>
              <a:spcAft>
                <a:spcPct val="0"/>
              </a:spcAft>
            </a:pPr>
            <a:r>
              <a:rPr lang="en-US" sz="1050" b="1" dirty="0">
                <a:solidFill>
                  <a:srgbClr val="33CC33"/>
                </a:solidFill>
                <a:ea typeface="MS PGothic" panose="020B0600070205080204" pitchFamily="34" charset="-128"/>
                <a:cs typeface="Arial" charset="0"/>
              </a:rPr>
              <a:t>SUSE Studio </a:t>
            </a:r>
            <a:r>
              <a:rPr lang="en-US" sz="1050" b="1" dirty="0">
                <a:solidFill>
                  <a:prstClr val="black"/>
                </a:solidFill>
                <a:ea typeface="MS PGothic" panose="020B0600070205080204" pitchFamily="34" charset="-128"/>
                <a:cs typeface="Arial" charset="0"/>
              </a:rPr>
              <a:t>*</a:t>
            </a:r>
          </a:p>
        </p:txBody>
      </p:sp>
      <p:grpSp>
        <p:nvGrpSpPr>
          <p:cNvPr id="19" name="Group 18"/>
          <p:cNvGrpSpPr/>
          <p:nvPr/>
        </p:nvGrpSpPr>
        <p:grpSpPr>
          <a:xfrm>
            <a:off x="2668150" y="1807789"/>
            <a:ext cx="751338" cy="842242"/>
            <a:chOff x="2033534" y="2008788"/>
            <a:chExt cx="1001785" cy="1091155"/>
          </a:xfrm>
        </p:grpSpPr>
        <p:sp>
          <p:nvSpPr>
            <p:cNvPr id="15" name="Rectangle 14"/>
            <p:cNvSpPr/>
            <p:nvPr/>
          </p:nvSpPr>
          <p:spPr bwMode="auto">
            <a:xfrm>
              <a:off x="2033534" y="2008788"/>
              <a:ext cx="850079" cy="982004"/>
            </a:xfrm>
            <a:prstGeom prst="rect">
              <a:avLst/>
            </a:prstGeom>
            <a:solidFill>
              <a:schemeClr val="bg1"/>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a:solidFill>
                  <a:srgbClr val="008ABF"/>
                </a:solidFill>
                <a:latin typeface="Arial" charset="0"/>
                <a:ea typeface="MS PGothic" panose="020B0600070205080204" pitchFamily="34" charset="-128"/>
                <a:cs typeface="Arial" charset="0"/>
              </a:endParaRPr>
            </a:p>
          </p:txBody>
        </p:sp>
        <p:pic>
          <p:nvPicPr>
            <p:cNvPr id="1032" name="Picture 8" descr="https://opensuse.github.io/kiwi/images/kiwi-logo.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2130511" y="2043334"/>
              <a:ext cx="646903" cy="646904"/>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p:cNvSpPr txBox="1"/>
            <p:nvPr/>
          </p:nvSpPr>
          <p:spPr>
            <a:xfrm>
              <a:off x="2105149" y="2621460"/>
              <a:ext cx="930170" cy="478483"/>
            </a:xfrm>
            <a:prstGeom prst="rect">
              <a:avLst/>
            </a:prstGeom>
            <a:noFill/>
          </p:spPr>
          <p:txBody>
            <a:bodyPr wrap="none" rtlCol="0">
              <a:spAutoFit/>
            </a:bodyPr>
            <a:lstStyle/>
            <a:p>
              <a:pPr eaLnBrk="0" fontAlgn="base" hangingPunct="0">
                <a:spcBef>
                  <a:spcPct val="0"/>
                </a:spcBef>
                <a:spcAft>
                  <a:spcPct val="0"/>
                </a:spcAft>
              </a:pPr>
              <a:r>
                <a:rPr lang="en-US" b="1" dirty="0" smtClean="0">
                  <a:solidFill>
                    <a:prstClr val="black"/>
                  </a:solidFill>
                  <a:latin typeface="Arial" panose="020B0604020202020204" pitchFamily="34" charset="0"/>
                  <a:ea typeface="MS PGothic" panose="020B0600070205080204" pitchFamily="34" charset="-128"/>
                  <a:cs typeface="Arial" charset="0"/>
                </a:rPr>
                <a:t>KIWI</a:t>
              </a:r>
              <a:endParaRPr lang="en-US" b="1" dirty="0">
                <a:solidFill>
                  <a:prstClr val="black"/>
                </a:solidFill>
                <a:latin typeface="Arial" panose="020B0604020202020204" pitchFamily="34" charset="0"/>
                <a:ea typeface="MS PGothic" panose="020B0600070205080204" pitchFamily="34" charset="-128"/>
                <a:cs typeface="Arial" charset="0"/>
              </a:endParaRPr>
            </a:p>
          </p:txBody>
        </p:sp>
      </p:grpSp>
      <p:sp>
        <p:nvSpPr>
          <p:cNvPr id="20" name="Rectangle 19"/>
          <p:cNvSpPr/>
          <p:nvPr/>
        </p:nvSpPr>
        <p:spPr bwMode="auto">
          <a:xfrm>
            <a:off x="2565269" y="824368"/>
            <a:ext cx="2754948" cy="273636"/>
          </a:xfrm>
          <a:prstGeom prst="rect">
            <a:avLst/>
          </a:prstGeom>
          <a:solidFill>
            <a:srgbClr val="CCFFCC"/>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ctr" anchorCtr="0" compatLnSpc="1">
            <a:prstTxWarp prst="textNoShape">
              <a:avLst/>
            </a:prstTxWarp>
          </a:bodyPr>
          <a:lstStyle/>
          <a:p>
            <a:pPr fontAlgn="base">
              <a:lnSpc>
                <a:spcPct val="90000"/>
              </a:lnSpc>
              <a:spcBef>
                <a:spcPct val="0"/>
              </a:spcBef>
              <a:spcAft>
                <a:spcPct val="0"/>
              </a:spcAft>
            </a:pPr>
            <a:r>
              <a:rPr lang="en-US" sz="900" b="1" dirty="0">
                <a:solidFill>
                  <a:prstClr val="black"/>
                </a:solidFill>
                <a:latin typeface="Arial" charset="0"/>
                <a:ea typeface="MS PGothic" panose="020B0600070205080204" pitchFamily="34" charset="-128"/>
                <a:cs typeface="Arial" charset="0"/>
              </a:rPr>
              <a:t>System Analysis</a:t>
            </a:r>
            <a:endParaRPr lang="en-US" sz="1500" b="1" dirty="0">
              <a:solidFill>
                <a:prstClr val="black"/>
              </a:solidFill>
              <a:latin typeface="Arial" charset="0"/>
              <a:ea typeface="MS PGothic" panose="020B0600070205080204" pitchFamily="34" charset="-128"/>
              <a:cs typeface="Arial" charset="0"/>
            </a:endParaRPr>
          </a:p>
        </p:txBody>
      </p:sp>
      <p:pic>
        <p:nvPicPr>
          <p:cNvPr id="21" name="Picture 20"/>
          <p:cNvPicPr>
            <a:picLocks noChangeAspect="1"/>
          </p:cNvPicPr>
          <p:nvPr/>
        </p:nvPicPr>
        <p:blipFill>
          <a:blip r:embed="rId18"/>
          <a:stretch>
            <a:fillRect/>
          </a:stretch>
        </p:blipFill>
        <p:spPr>
          <a:xfrm>
            <a:off x="3809275" y="864794"/>
            <a:ext cx="1097280" cy="202043"/>
          </a:xfrm>
          <a:prstGeom prst="rect">
            <a:avLst/>
          </a:prstGeom>
          <a:ln>
            <a:solidFill>
              <a:srgbClr val="000000"/>
            </a:solidFill>
          </a:ln>
        </p:spPr>
      </p:pic>
      <p:sp>
        <p:nvSpPr>
          <p:cNvPr id="6" name="TextBox 5"/>
          <p:cNvSpPr txBox="1"/>
          <p:nvPr/>
        </p:nvSpPr>
        <p:spPr>
          <a:xfrm>
            <a:off x="4881929" y="822396"/>
            <a:ext cx="185973" cy="253916"/>
          </a:xfrm>
          <a:prstGeom prst="rect">
            <a:avLst/>
          </a:prstGeom>
          <a:noFill/>
        </p:spPr>
        <p:txBody>
          <a:bodyPr wrap="square" rtlCol="0">
            <a:spAutoFit/>
          </a:bodyPr>
          <a:lstStyle/>
          <a:p>
            <a:pPr fontAlgn="base">
              <a:spcBef>
                <a:spcPct val="0"/>
              </a:spcBef>
              <a:spcAft>
                <a:spcPct val="0"/>
              </a:spcAft>
            </a:pPr>
            <a:r>
              <a:rPr lang="en-US" sz="1050" b="1" dirty="0">
                <a:solidFill>
                  <a:prstClr val="black"/>
                </a:solidFill>
                <a:ea typeface="MS PGothic" panose="020B0600070205080204" pitchFamily="34" charset="-128"/>
                <a:cs typeface="Arial" charset="0"/>
              </a:rPr>
              <a:t>*</a:t>
            </a:r>
            <a:endParaRPr lang="en-US" sz="1050" dirty="0">
              <a:solidFill>
                <a:prstClr val="black"/>
              </a:solidFill>
              <a:latin typeface="Arial" charset="0"/>
              <a:cs typeface="Arial" charset="0"/>
            </a:endParaRPr>
          </a:p>
        </p:txBody>
      </p:sp>
      <p:sp>
        <p:nvSpPr>
          <p:cNvPr id="9" name="TextBox 8"/>
          <p:cNvSpPr txBox="1"/>
          <p:nvPr/>
        </p:nvSpPr>
        <p:spPr>
          <a:xfrm>
            <a:off x="6927585" y="193561"/>
            <a:ext cx="1019020" cy="766167"/>
          </a:xfrm>
          <a:prstGeom prst="flowChartAlternateProcess">
            <a:avLst/>
          </a:prstGeom>
          <a:solidFill>
            <a:srgbClr val="FFFF99">
              <a:alpha val="75000"/>
            </a:srgbClr>
          </a:solidFill>
          <a:ln>
            <a:solidFill>
              <a:schemeClr val="tx1"/>
            </a:solidFill>
          </a:ln>
        </p:spPr>
        <p:txBody>
          <a:bodyPr wrap="square" lIns="0" tIns="0" rIns="0" bIns="0" rtlCol="0" anchor="ctr" anchorCtr="0">
            <a:spAutoFit/>
          </a:bodyPr>
          <a:lstStyle/>
          <a:p>
            <a:pPr algn="ctr"/>
            <a:r>
              <a:rPr lang="en-US" sz="900" u="sng" dirty="0">
                <a:cs typeface="Arial" panose="020B0604020202020204" pitchFamily="34" charset="0"/>
              </a:rPr>
              <a:t>As of July 2016 </a:t>
            </a:r>
            <a:r>
              <a:rPr lang="en-US" sz="900" dirty="0">
                <a:cs typeface="Arial" panose="020B0604020202020204" pitchFamily="34" charset="0"/>
              </a:rPr>
              <a:t>Portfolio will continue to evolve as we work with SUSE</a:t>
            </a:r>
          </a:p>
        </p:txBody>
      </p:sp>
    </p:spTree>
    <p:extLst>
      <p:ext uri="{BB962C8B-B14F-4D97-AF65-F5344CB8AC3E}">
        <p14:creationId xmlns:p14="http://schemas.microsoft.com/office/powerpoint/2010/main" val="182292744"/>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218"/>
          <p:cNvSpPr>
            <a:spLocks noGrp="1" noChangeArrowheads="1"/>
          </p:cNvSpPr>
          <p:nvPr>
            <p:ph type="title"/>
          </p:nvPr>
        </p:nvSpPr>
        <p:spPr/>
        <p:txBody>
          <a:bodyPr/>
          <a:lstStyle/>
          <a:p>
            <a:r>
              <a:rPr lang="en-US" altLang="en-US" dirty="0" smtClean="0">
                <a:latin typeface="Arial" panose="020B0604020202020204" pitchFamily="34" charset="0"/>
                <a:cs typeface="Arial" panose="020B0604020202020204" pitchFamily="34" charset="0"/>
              </a:rPr>
              <a:t>Ubuntu Portfolio for z Systems</a:t>
            </a:r>
            <a:endParaRPr lang="en-US" altLang="en-US" dirty="0">
              <a:latin typeface="Arial" panose="020B0604020202020204" pitchFamily="34" charset="0"/>
              <a:cs typeface="Arial" panose="020B0604020202020204" pitchFamily="34" charset="0"/>
            </a:endParaRPr>
          </a:p>
        </p:txBody>
      </p:sp>
      <p:pic>
        <p:nvPicPr>
          <p:cNvPr id="14" name="Picture 7"/>
          <p:cNvPicPr>
            <a:picLocks noChangeAspect="1" noChangeArrowheads="1"/>
          </p:cNvPicPr>
          <p:nvPr/>
        </p:nvPicPr>
        <p:blipFill>
          <a:blip r:embed="rId3"/>
          <a:srcRect/>
          <a:stretch>
            <a:fillRect/>
          </a:stretch>
        </p:blipFill>
        <p:spPr bwMode="auto">
          <a:xfrm>
            <a:off x="4079082" y="3781482"/>
            <a:ext cx="660797" cy="848916"/>
          </a:xfrm>
          <a:prstGeom prst="rect">
            <a:avLst/>
          </a:prstGeom>
          <a:noFill/>
          <a:ln>
            <a:noFill/>
          </a:ln>
          <a:effectLst>
            <a:outerShdw blurRad="193675"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descr="emperor_penguin-40.eps"/>
          <p:cNvPicPr>
            <a:picLocks noChangeAspect="1"/>
          </p:cNvPicPr>
          <p:nvPr/>
        </p:nvPicPr>
        <p:blipFill>
          <a:blip r:embed="rId4"/>
          <a:srcRect/>
          <a:stretch>
            <a:fillRect/>
          </a:stretch>
        </p:blipFill>
        <p:spPr bwMode="auto">
          <a:xfrm>
            <a:off x="4739879" y="4220823"/>
            <a:ext cx="164306" cy="342900"/>
          </a:xfrm>
          <a:prstGeom prst="rect">
            <a:avLst/>
          </a:prstGeom>
          <a:noFill/>
          <a:ln>
            <a:noFill/>
          </a:ln>
          <a:effectLst>
            <a:outerShdw blurRad="50800" algn="tl" rotWithShape="0">
              <a:srgbClr val="808080">
                <a:alpha val="2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9" name="Picture 18" descr="IBM_LinuxOne_Emperor_Wordmark_Stacked_black.pn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67188" y="4620873"/>
            <a:ext cx="654844" cy="179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p:cNvPicPr>
            <a:picLocks noChangeAspect="1"/>
          </p:cNvPicPr>
          <p:nvPr/>
        </p:nvPicPr>
        <p:blipFill>
          <a:blip r:embed="rId6"/>
          <a:srcRect/>
          <a:stretch>
            <a:fillRect/>
          </a:stretch>
        </p:blipFill>
        <p:spPr bwMode="auto">
          <a:xfrm>
            <a:off x="3228975" y="3829108"/>
            <a:ext cx="314325" cy="794147"/>
          </a:xfrm>
          <a:prstGeom prst="rect">
            <a:avLst/>
          </a:prstGeom>
          <a:noFill/>
          <a:ln>
            <a:noFill/>
          </a:ln>
          <a:effectLst>
            <a:outerShdw blurRad="193675"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p:cNvPicPr>
            <a:picLocks noChangeAspect="1"/>
          </p:cNvPicPr>
          <p:nvPr/>
        </p:nvPicPr>
        <p:blipFill>
          <a:blip r:embed="rId7"/>
          <a:srcRect/>
          <a:stretch>
            <a:fillRect/>
          </a:stretch>
        </p:blipFill>
        <p:spPr bwMode="auto">
          <a:xfrm>
            <a:off x="3544491" y="4175579"/>
            <a:ext cx="177403" cy="379809"/>
          </a:xfrm>
          <a:prstGeom prst="rect">
            <a:avLst/>
          </a:prstGeom>
          <a:noFill/>
          <a:ln>
            <a:noFill/>
          </a:ln>
          <a:effectLst>
            <a:outerShdw blurRad="50800" algn="tl" rotWithShape="0">
              <a:srgbClr val="808080">
                <a:alpha val="2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2" name="Picture 19" descr="IBM_LinuxOne_Rockhopper_Wordmark_Stacked_black.png"/>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069431" y="4623255"/>
            <a:ext cx="633413" cy="173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513" name="Straight Connector 23"/>
          <p:cNvCxnSpPr>
            <a:cxnSpLocks noChangeShapeType="1"/>
          </p:cNvCxnSpPr>
          <p:nvPr/>
        </p:nvCxnSpPr>
        <p:spPr bwMode="auto">
          <a:xfrm>
            <a:off x="1345407" y="3285383"/>
            <a:ext cx="6465094" cy="0"/>
          </a:xfrm>
          <a:prstGeom prst="line">
            <a:avLst/>
          </a:prstGeom>
          <a:noFill/>
          <a:ln w="15875">
            <a:solidFill>
              <a:schemeClr val="tx2"/>
            </a:solidFill>
            <a:prstDash val="dash"/>
            <a:round/>
            <a:headEnd/>
            <a:tailEnd/>
          </a:ln>
          <a:extLst>
            <a:ext uri="{909E8E84-426E-40DD-AFC4-6F175D3DCCD1}">
              <a14:hiddenFill xmlns:a14="http://schemas.microsoft.com/office/drawing/2010/main">
                <a:noFill/>
              </a14:hiddenFill>
            </a:ext>
          </a:extLst>
        </p:spPr>
      </p:cxnSp>
      <p:sp>
        <p:nvSpPr>
          <p:cNvPr id="21514" name="TextBox 1"/>
          <p:cNvSpPr txBox="1">
            <a:spLocks noChangeArrowheads="1"/>
          </p:cNvSpPr>
          <p:nvPr/>
        </p:nvSpPr>
        <p:spPr bwMode="auto">
          <a:xfrm>
            <a:off x="1259682" y="4136288"/>
            <a:ext cx="9348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900" dirty="0">
                <a:solidFill>
                  <a:prstClr val="black"/>
                </a:solidFill>
                <a:cs typeface="Arial" charset="0"/>
              </a:rPr>
              <a:t>Physical</a:t>
            </a:r>
          </a:p>
          <a:p>
            <a:pPr eaLnBrk="0" fontAlgn="base" hangingPunct="0">
              <a:spcBef>
                <a:spcPct val="0"/>
              </a:spcBef>
              <a:spcAft>
                <a:spcPct val="0"/>
              </a:spcAft>
            </a:pPr>
            <a:r>
              <a:rPr lang="en-US" altLang="en-US" sz="900" dirty="0">
                <a:solidFill>
                  <a:prstClr val="black"/>
                </a:solidFill>
                <a:cs typeface="Arial" charset="0"/>
              </a:rPr>
              <a:t>Infrastructure</a:t>
            </a:r>
          </a:p>
        </p:txBody>
      </p:sp>
      <p:sp>
        <p:nvSpPr>
          <p:cNvPr id="21515" name="TextBox 15"/>
          <p:cNvSpPr txBox="1">
            <a:spLocks noChangeArrowheads="1"/>
          </p:cNvSpPr>
          <p:nvPr/>
        </p:nvSpPr>
        <p:spPr bwMode="auto">
          <a:xfrm>
            <a:off x="1259681" y="3446353"/>
            <a:ext cx="1249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900" dirty="0">
                <a:solidFill>
                  <a:prstClr val="black"/>
                </a:solidFill>
                <a:cs typeface="Arial" charset="0"/>
              </a:rPr>
              <a:t>Virtualization Layer</a:t>
            </a:r>
          </a:p>
        </p:txBody>
      </p:sp>
      <p:grpSp>
        <p:nvGrpSpPr>
          <p:cNvPr id="5" name="Group 4"/>
          <p:cNvGrpSpPr/>
          <p:nvPr/>
        </p:nvGrpSpPr>
        <p:grpSpPr>
          <a:xfrm>
            <a:off x="5300297" y="4016310"/>
            <a:ext cx="631124" cy="514991"/>
            <a:chOff x="5543062" y="5355079"/>
            <a:chExt cx="841499" cy="686655"/>
          </a:xfrm>
        </p:grpSpPr>
        <p:sp>
          <p:nvSpPr>
            <p:cNvPr id="24" name="Oval 5"/>
            <p:cNvSpPr>
              <a:spLocks noChangeArrowheads="1"/>
            </p:cNvSpPr>
            <p:nvPr/>
          </p:nvSpPr>
          <p:spPr bwMode="auto">
            <a:xfrm>
              <a:off x="5543062" y="5806389"/>
              <a:ext cx="836607" cy="235345"/>
            </a:xfrm>
            <a:prstGeom prst="ellipse">
              <a:avLst/>
            </a:prstGeom>
            <a:solidFill>
              <a:schemeClr val="bg1">
                <a:lumMod val="85000"/>
              </a:schemeClr>
            </a:solidFill>
            <a:ln w="9360">
              <a:solidFill>
                <a:srgbClr val="000000"/>
              </a:solidFill>
              <a:miter lim="800000"/>
              <a:headEnd/>
              <a:tailEnd/>
            </a:ln>
            <a:effectLst/>
            <a:extLst>
              <a:ext uri="{AF507438-7753-43e0-B8FC-AC1667EBCBE1}"/>
            </a:extLst>
          </p:spPr>
          <p:txBody>
            <a:bodyPr wrap="none" anchor="ct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sp>
          <p:nvSpPr>
            <p:cNvPr id="25" name="Rectangle 6"/>
            <p:cNvSpPr>
              <a:spLocks noChangeArrowheads="1"/>
            </p:cNvSpPr>
            <p:nvPr/>
          </p:nvSpPr>
          <p:spPr bwMode="auto">
            <a:xfrm>
              <a:off x="5543062" y="5487982"/>
              <a:ext cx="836607" cy="421776"/>
            </a:xfrm>
            <a:prstGeom prst="rect">
              <a:avLst/>
            </a:prstGeom>
            <a:solidFill>
              <a:schemeClr val="bg1">
                <a:lumMod val="85000"/>
              </a:schemeClr>
            </a:solidFill>
            <a:ln>
              <a:noFill/>
            </a:ln>
            <a:effectLst/>
            <a:extLst>
              <a:ext uri="{91240B29-F687-4f45-9708-019B960494DF}"/>
              <a:ext uri="{AF507438-7753-43e0-B8FC-AC1667EBCBE1}"/>
            </a:extLst>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defRPr/>
              </a:pPr>
              <a:r>
                <a:rPr lang="en-US" altLang="en-US" sz="1050" b="1" dirty="0">
                  <a:ea typeface="MS PGothic" panose="020B0600070205080204" pitchFamily="34" charset="-128"/>
                </a:rPr>
                <a:t>Storage</a:t>
              </a:r>
            </a:p>
          </p:txBody>
        </p:sp>
        <p:sp>
          <p:nvSpPr>
            <p:cNvPr id="26" name="Oval 7"/>
            <p:cNvSpPr>
              <a:spLocks noChangeArrowheads="1"/>
            </p:cNvSpPr>
            <p:nvPr/>
          </p:nvSpPr>
          <p:spPr bwMode="auto">
            <a:xfrm>
              <a:off x="5543062" y="5355079"/>
              <a:ext cx="836607" cy="235345"/>
            </a:xfrm>
            <a:prstGeom prst="ellipse">
              <a:avLst/>
            </a:prstGeom>
            <a:solidFill>
              <a:schemeClr val="bg1">
                <a:lumMod val="85000"/>
              </a:schemeClr>
            </a:solidFill>
            <a:ln w="9360">
              <a:solidFill>
                <a:srgbClr val="000000"/>
              </a:solidFill>
              <a:miter lim="800000"/>
              <a:headEnd/>
              <a:tailEnd/>
            </a:ln>
            <a:effectLst/>
            <a:extLst>
              <a:ext uri="{AF507438-7753-43e0-B8FC-AC1667EBCBE1}"/>
            </a:extLst>
          </p:spPr>
          <p:txBody>
            <a:bodyPr wrap="none" anchor="ct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sp>
          <p:nvSpPr>
            <p:cNvPr id="27" name="Line 8"/>
            <p:cNvSpPr>
              <a:spLocks noChangeShapeType="1"/>
            </p:cNvSpPr>
            <p:nvPr/>
          </p:nvSpPr>
          <p:spPr bwMode="auto">
            <a:xfrm>
              <a:off x="5543062" y="5487980"/>
              <a:ext cx="0" cy="420853"/>
            </a:xfrm>
            <a:prstGeom prst="line">
              <a:avLst/>
            </a:prstGeom>
            <a:solidFill>
              <a:schemeClr val="bg1">
                <a:lumMod val="85000"/>
              </a:schemeClr>
            </a:solidFill>
            <a:ln w="9360">
              <a:solidFill>
                <a:srgbClr val="000000"/>
              </a:solidFill>
              <a:miter lim="800000"/>
              <a:headEnd/>
              <a:tailEnd/>
            </a:ln>
            <a:effectLst/>
            <a:extLst>
              <a:ext uri="{AF507438-7753-43e0-B8FC-AC1667EBCBE1}"/>
            </a:extLst>
          </p:spPr>
          <p:txBody>
            <a:bodyP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sp>
          <p:nvSpPr>
            <p:cNvPr id="28" name="Line 9"/>
            <p:cNvSpPr>
              <a:spLocks noChangeShapeType="1"/>
            </p:cNvSpPr>
            <p:nvPr/>
          </p:nvSpPr>
          <p:spPr bwMode="auto">
            <a:xfrm>
              <a:off x="6384561" y="5487980"/>
              <a:ext cx="0" cy="446695"/>
            </a:xfrm>
            <a:prstGeom prst="line">
              <a:avLst/>
            </a:prstGeom>
            <a:solidFill>
              <a:schemeClr val="bg1">
                <a:lumMod val="85000"/>
              </a:schemeClr>
            </a:solidFill>
            <a:ln w="9360">
              <a:solidFill>
                <a:srgbClr val="000000"/>
              </a:solidFill>
              <a:miter lim="800000"/>
              <a:headEnd/>
              <a:tailEnd/>
            </a:ln>
            <a:effectLst/>
            <a:extLst>
              <a:ext uri="{AF507438-7753-43e0-B8FC-AC1667EBCBE1}"/>
            </a:extLst>
          </p:spPr>
          <p:txBody>
            <a:bodyP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grpSp>
      <p:sp>
        <p:nvSpPr>
          <p:cNvPr id="21521" name="AutoShape 10"/>
          <p:cNvSpPr>
            <a:spLocks noChangeArrowheads="1"/>
          </p:cNvSpPr>
          <p:nvPr/>
        </p:nvSpPr>
        <p:spPr bwMode="auto">
          <a:xfrm>
            <a:off x="6342460" y="3931501"/>
            <a:ext cx="410765" cy="686991"/>
          </a:xfrm>
          <a:custGeom>
            <a:avLst/>
            <a:gdLst>
              <a:gd name="T0" fmla="*/ 0 w 21600"/>
              <a:gd name="T1" fmla="*/ 2147483646 h 21600"/>
              <a:gd name="T2" fmla="*/ 2147483646 w 21600"/>
              <a:gd name="T3" fmla="*/ 0 h 21600"/>
              <a:gd name="T4" fmla="*/ 2147483646 w 21600"/>
              <a:gd name="T5" fmla="*/ 0 h 21600"/>
              <a:gd name="T6" fmla="*/ 2147483646 w 21600"/>
              <a:gd name="T7" fmla="*/ 0 h 21600"/>
              <a:gd name="T8" fmla="*/ 2147483646 w 21600"/>
              <a:gd name="T9" fmla="*/ 2147483646 h 21600"/>
              <a:gd name="T10" fmla="*/ 2147483646 w 21600"/>
              <a:gd name="T11" fmla="*/ 2147483646 h 21600"/>
              <a:gd name="T12" fmla="*/ 2147483646 w 21600"/>
              <a:gd name="T13" fmla="*/ 2147483646 h 21600"/>
              <a:gd name="T14" fmla="*/ 2147483646 w 21600"/>
              <a:gd name="T15" fmla="*/ 2147483646 h 21600"/>
              <a:gd name="T16" fmla="*/ 0 w 21600"/>
              <a:gd name="T17" fmla="*/ 2147483646 h 21600"/>
              <a:gd name="T18" fmla="*/ 0 w 21600"/>
              <a:gd name="T19" fmla="*/ 2147483646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59 w 21600"/>
              <a:gd name="T31" fmla="*/ 22540 h 21600"/>
              <a:gd name="T32" fmla="*/ 21485 w 21600"/>
              <a:gd name="T33" fmla="*/ 2700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CCCCFF"/>
          </a:solidFill>
          <a:ln w="9360">
            <a:solidFill>
              <a:srgbClr val="000000"/>
            </a:solidFill>
            <a:miter lim="800000"/>
            <a:headEnd/>
            <a:tailEnd/>
          </a:ln>
        </p:spPr>
        <p:txBody>
          <a:bodyPr wrap="none" lIns="0" rIns="0" anchor="ct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050">
                <a:solidFill>
                  <a:prstClr val="black"/>
                </a:solidFill>
                <a:cs typeface="Arial" charset="0"/>
              </a:rPr>
              <a:t>Switches</a:t>
            </a:r>
            <a:endParaRPr lang="en-US" altLang="en-US" sz="1800">
              <a:solidFill>
                <a:prstClr val="black"/>
              </a:solidFill>
              <a:cs typeface="Arial" charset="0"/>
            </a:endParaRPr>
          </a:p>
        </p:txBody>
      </p:sp>
      <p:sp>
        <p:nvSpPr>
          <p:cNvPr id="21522" name="Rectangle 4"/>
          <p:cNvSpPr>
            <a:spLocks noChangeArrowheads="1"/>
          </p:cNvSpPr>
          <p:nvPr/>
        </p:nvSpPr>
        <p:spPr bwMode="auto">
          <a:xfrm>
            <a:off x="3406378" y="3433120"/>
            <a:ext cx="776288" cy="280496"/>
          </a:xfrm>
          <a:prstGeom prst="rect">
            <a:avLst/>
          </a:prstGeom>
          <a:solidFill>
            <a:srgbClr val="BBE0E3"/>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050" dirty="0">
                <a:solidFill>
                  <a:srgbClr val="000000"/>
                </a:solidFill>
                <a:cs typeface="Arial" charset="0"/>
              </a:rPr>
              <a:t>z/VM</a:t>
            </a:r>
          </a:p>
        </p:txBody>
      </p:sp>
      <p:sp>
        <p:nvSpPr>
          <p:cNvPr id="21523" name="Rectangle 4"/>
          <p:cNvSpPr>
            <a:spLocks noChangeArrowheads="1"/>
          </p:cNvSpPr>
          <p:nvPr/>
        </p:nvSpPr>
        <p:spPr bwMode="auto">
          <a:xfrm>
            <a:off x="5295900" y="3433120"/>
            <a:ext cx="1266825" cy="279043"/>
          </a:xfrm>
          <a:prstGeom prst="rect">
            <a:avLst/>
          </a:prstGeom>
          <a:solidFill>
            <a:srgbClr val="BBE0E3"/>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050" dirty="0">
                <a:solidFill>
                  <a:srgbClr val="000000"/>
                </a:solidFill>
                <a:cs typeface="Arial" charset="0"/>
              </a:rPr>
              <a:t>KVM for IBM z</a:t>
            </a:r>
          </a:p>
        </p:txBody>
      </p:sp>
      <p:sp>
        <p:nvSpPr>
          <p:cNvPr id="21524" name="Rectangle 4"/>
          <p:cNvSpPr>
            <a:spLocks noChangeArrowheads="1"/>
          </p:cNvSpPr>
          <p:nvPr/>
        </p:nvSpPr>
        <p:spPr bwMode="auto">
          <a:xfrm>
            <a:off x="2468754" y="2776728"/>
            <a:ext cx="4366919" cy="358378"/>
          </a:xfrm>
          <a:prstGeom prst="rect">
            <a:avLst/>
          </a:prstGeom>
          <a:solidFill>
            <a:srgbClr val="F27900"/>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sz="1200" dirty="0">
                <a:solidFill>
                  <a:prstClr val="black"/>
                </a:solidFill>
                <a:cs typeface="Arial" charset="0"/>
              </a:rPr>
              <a:t>Ubuntu Linux Enterprise Server</a:t>
            </a:r>
            <a:endParaRPr lang="en-US" altLang="en-US" sz="1200" dirty="0">
              <a:solidFill>
                <a:srgbClr val="000000"/>
              </a:solidFill>
              <a:cs typeface="Arial" charset="0"/>
            </a:endParaRPr>
          </a:p>
        </p:txBody>
      </p:sp>
      <p:sp>
        <p:nvSpPr>
          <p:cNvPr id="2" name="Down Arrow 1"/>
          <p:cNvSpPr/>
          <p:nvPr/>
        </p:nvSpPr>
        <p:spPr bwMode="auto">
          <a:xfrm>
            <a:off x="7164264" y="3906880"/>
            <a:ext cx="652912" cy="695757"/>
          </a:xfrm>
          <a:prstGeom prst="downArrow">
            <a:avLst>
              <a:gd name="adj1" fmla="val 50000"/>
              <a:gd name="adj2" fmla="val 53386"/>
            </a:avLst>
          </a:prstGeom>
          <a:solidFill>
            <a:srgbClr val="CC66FF"/>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dirty="0">
              <a:solidFill>
                <a:srgbClr val="008ABF"/>
              </a:solidFill>
              <a:latin typeface="Arial" charset="0"/>
              <a:ea typeface="MS PGothic" panose="020B0600070205080204" pitchFamily="34" charset="-128"/>
              <a:cs typeface="Arial" charset="0"/>
            </a:endParaRPr>
          </a:p>
        </p:txBody>
      </p:sp>
      <p:sp>
        <p:nvSpPr>
          <p:cNvPr id="45" name="TextBox 15"/>
          <p:cNvSpPr txBox="1">
            <a:spLocks noChangeArrowheads="1"/>
          </p:cNvSpPr>
          <p:nvPr/>
        </p:nvSpPr>
        <p:spPr bwMode="auto">
          <a:xfrm>
            <a:off x="6988185" y="3413112"/>
            <a:ext cx="94918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900" dirty="0">
                <a:solidFill>
                  <a:prstClr val="black"/>
                </a:solidFill>
                <a:cs typeface="Arial" charset="0"/>
              </a:rPr>
              <a:t>Delivered by IBM and other HW vendors</a:t>
            </a:r>
          </a:p>
        </p:txBody>
      </p:sp>
      <p:sp>
        <p:nvSpPr>
          <p:cNvPr id="46" name="Down Arrow 45"/>
          <p:cNvSpPr/>
          <p:nvPr/>
        </p:nvSpPr>
        <p:spPr bwMode="auto">
          <a:xfrm rot="10800000">
            <a:off x="7136319" y="1147129"/>
            <a:ext cx="652912" cy="1512983"/>
          </a:xfrm>
          <a:prstGeom prst="downArrow">
            <a:avLst>
              <a:gd name="adj1" fmla="val 50000"/>
              <a:gd name="adj2" fmla="val 53386"/>
            </a:avLst>
          </a:prstGeom>
          <a:solidFill>
            <a:srgbClr val="CC66FF"/>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dirty="0">
              <a:solidFill>
                <a:srgbClr val="008ABF"/>
              </a:solidFill>
              <a:latin typeface="Arial" charset="0"/>
              <a:ea typeface="MS PGothic" panose="020B0600070205080204" pitchFamily="34" charset="-128"/>
              <a:cs typeface="Arial" charset="0"/>
            </a:endParaRPr>
          </a:p>
        </p:txBody>
      </p:sp>
      <p:sp>
        <p:nvSpPr>
          <p:cNvPr id="47" name="TextBox 15"/>
          <p:cNvSpPr txBox="1">
            <a:spLocks noChangeArrowheads="1"/>
          </p:cNvSpPr>
          <p:nvPr/>
        </p:nvSpPr>
        <p:spPr bwMode="auto">
          <a:xfrm>
            <a:off x="6989363" y="2742632"/>
            <a:ext cx="9491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900" dirty="0">
                <a:solidFill>
                  <a:prstClr val="black"/>
                </a:solidFill>
                <a:cs typeface="Arial" charset="0"/>
              </a:rPr>
              <a:t>Delivered by Canonical</a:t>
            </a:r>
          </a:p>
        </p:txBody>
      </p:sp>
      <p:sp>
        <p:nvSpPr>
          <p:cNvPr id="7" name="Rectangle 6"/>
          <p:cNvSpPr/>
          <p:nvPr/>
        </p:nvSpPr>
        <p:spPr bwMode="auto">
          <a:xfrm>
            <a:off x="2468754" y="742360"/>
            <a:ext cx="4366919" cy="1976003"/>
          </a:xfrm>
          <a:prstGeom prst="rect">
            <a:avLst/>
          </a:prstGeom>
          <a:gradFill flip="none" rotWithShape="1">
            <a:gsLst>
              <a:gs pos="50000">
                <a:srgbClr val="EF794F"/>
              </a:gs>
              <a:gs pos="0">
                <a:srgbClr val="FFCC66"/>
              </a:gs>
              <a:gs pos="100000">
                <a:srgbClr val="BB3E11"/>
              </a:gs>
            </a:gsLst>
            <a:path path="circle">
              <a:fillToRect l="50000" t="50000" r="50000" b="50000"/>
            </a:path>
            <a:tileRect/>
          </a:grad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a:solidFill>
                <a:srgbClr val="008ABF"/>
              </a:solidFill>
              <a:latin typeface="Arial" charset="0"/>
              <a:ea typeface="MS PGothic" panose="020B0600070205080204" pitchFamily="34" charset="-128"/>
              <a:cs typeface="Arial" charset="0"/>
            </a:endParaRPr>
          </a:p>
        </p:txBody>
      </p:sp>
      <p:sp>
        <p:nvSpPr>
          <p:cNvPr id="50" name="TextBox 15"/>
          <p:cNvSpPr txBox="1">
            <a:spLocks noChangeArrowheads="1"/>
          </p:cNvSpPr>
          <p:nvPr/>
        </p:nvSpPr>
        <p:spPr bwMode="auto">
          <a:xfrm>
            <a:off x="1317420" y="2012304"/>
            <a:ext cx="99899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900" i="1" dirty="0">
                <a:solidFill>
                  <a:prstClr val="black"/>
                </a:solidFill>
                <a:cs typeface="Arial" charset="0"/>
              </a:rPr>
              <a:t>“</a:t>
            </a:r>
            <a:r>
              <a:rPr lang="en-US" altLang="en-US" sz="900" i="1" dirty="0" err="1">
                <a:solidFill>
                  <a:prstClr val="black"/>
                </a:solidFill>
                <a:cs typeface="Arial" charset="0"/>
              </a:rPr>
              <a:t>Orangestack</a:t>
            </a:r>
            <a:r>
              <a:rPr lang="en-US" altLang="en-US" sz="900" i="1" dirty="0">
                <a:solidFill>
                  <a:prstClr val="black"/>
                </a:solidFill>
                <a:cs typeface="Arial" charset="0"/>
              </a:rPr>
              <a:t>”</a:t>
            </a:r>
          </a:p>
        </p:txBody>
      </p:sp>
      <p:sp>
        <p:nvSpPr>
          <p:cNvPr id="8" name="Rectangle 7"/>
          <p:cNvSpPr/>
          <p:nvPr/>
        </p:nvSpPr>
        <p:spPr bwMode="auto">
          <a:xfrm>
            <a:off x="5186153" y="778528"/>
            <a:ext cx="1552847" cy="1901740"/>
          </a:xfrm>
          <a:prstGeom prst="rect">
            <a:avLst/>
          </a:prstGeom>
          <a:solidFill>
            <a:srgbClr val="F9CA97"/>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algn="ctr" fontAlgn="base">
              <a:lnSpc>
                <a:spcPct val="90000"/>
              </a:lnSpc>
              <a:spcBef>
                <a:spcPct val="0"/>
              </a:spcBef>
              <a:spcAft>
                <a:spcPct val="0"/>
              </a:spcAft>
            </a:pPr>
            <a:r>
              <a:rPr lang="en-US" sz="900" b="1" dirty="0">
                <a:solidFill>
                  <a:prstClr val="black"/>
                </a:solidFill>
                <a:latin typeface="Arial" charset="0"/>
                <a:ea typeface="MS PGothic" panose="020B0600070205080204" pitchFamily="34" charset="-128"/>
                <a:cs typeface="Arial" charset="0"/>
              </a:rPr>
              <a:t>Deployment Management</a:t>
            </a:r>
            <a:endParaRPr lang="en-US" sz="1650" b="1" dirty="0">
              <a:solidFill>
                <a:prstClr val="black"/>
              </a:solidFill>
              <a:latin typeface="Arial" charset="0"/>
              <a:ea typeface="MS PGothic" panose="020B0600070205080204" pitchFamily="34" charset="-128"/>
              <a:cs typeface="Arial" charset="0"/>
            </a:endParaRPr>
          </a:p>
        </p:txBody>
      </p:sp>
      <p:pic>
        <p:nvPicPr>
          <p:cNvPr id="54" name="Picture 7" descr="Unknown.png"/>
          <p:cNvPicPr>
            <a:picLocks noChangeAspect="1"/>
          </p:cNvPicPr>
          <p:nvPr/>
        </p:nvPicPr>
        <p:blipFill>
          <a:blip r:embed="rId9"/>
          <a:srcRect/>
          <a:stretch>
            <a:fillRect/>
          </a:stretch>
        </p:blipFill>
        <p:spPr bwMode="auto">
          <a:xfrm>
            <a:off x="6046772" y="2218549"/>
            <a:ext cx="619208" cy="389315"/>
          </a:xfrm>
          <a:prstGeom prst="rect">
            <a:avLst/>
          </a:prstGeom>
          <a:noFill/>
          <a:ln w="9525">
            <a:solidFill>
              <a:srgbClr val="000000"/>
            </a:solidFill>
            <a:miter lim="800000"/>
            <a:headEnd/>
            <a:tailEnd/>
          </a:ln>
        </p:spPr>
      </p:pic>
      <p:pic>
        <p:nvPicPr>
          <p:cNvPr id="1030" name="Picture 6" descr="http://384uqqh5pka2ma24ild282mv.wpengine.netdna-cdn.com/wp-content/uploads/2015/06/puppet-logo.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306466" y="2254527"/>
            <a:ext cx="679555" cy="339778"/>
          </a:xfrm>
          <a:prstGeom prst="rect">
            <a:avLst/>
          </a:prstGeom>
          <a:noFill/>
          <a:ln>
            <a:solidFill>
              <a:srgbClr val="000000"/>
            </a:solidFill>
          </a:ln>
          <a:extLst>
            <a:ext uri="{909E8E84-426E-40DD-AFC4-6F175D3DCCD1}">
              <a14:hiddenFill xmlns:a14="http://schemas.microsoft.com/office/drawing/2010/main">
                <a:solidFill>
                  <a:srgbClr val="FFFFFF"/>
                </a:solidFill>
              </a14:hiddenFill>
            </a:ext>
          </a:extLst>
        </p:spPr>
      </p:pic>
      <p:sp>
        <p:nvSpPr>
          <p:cNvPr id="59" name="Rectangle 58"/>
          <p:cNvSpPr/>
          <p:nvPr/>
        </p:nvSpPr>
        <p:spPr bwMode="auto">
          <a:xfrm>
            <a:off x="3474572" y="778528"/>
            <a:ext cx="1640609" cy="341876"/>
          </a:xfrm>
          <a:prstGeom prst="rect">
            <a:avLst/>
          </a:prstGeom>
          <a:solidFill>
            <a:srgbClr val="FFCC66"/>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algn="ctr" fontAlgn="base">
              <a:lnSpc>
                <a:spcPct val="90000"/>
              </a:lnSpc>
              <a:spcBef>
                <a:spcPct val="0"/>
              </a:spcBef>
              <a:spcAft>
                <a:spcPct val="0"/>
              </a:spcAft>
            </a:pPr>
            <a:r>
              <a:rPr lang="en-US" sz="900" b="1" dirty="0">
                <a:solidFill>
                  <a:prstClr val="black"/>
                </a:solidFill>
                <a:latin typeface="Arial" charset="0"/>
                <a:ea typeface="MS PGothic" panose="020B0600070205080204" pitchFamily="34" charset="-128"/>
                <a:cs typeface="Arial" charset="0"/>
              </a:rPr>
              <a:t>System Analysis</a:t>
            </a:r>
            <a:endParaRPr lang="en-US" sz="1650" b="1" dirty="0">
              <a:solidFill>
                <a:prstClr val="black"/>
              </a:solidFill>
              <a:latin typeface="Arial" charset="0"/>
              <a:ea typeface="MS PGothic" panose="020B0600070205080204" pitchFamily="34" charset="-128"/>
              <a:cs typeface="Arial" charset="0"/>
            </a:endParaRPr>
          </a:p>
        </p:txBody>
      </p:sp>
      <p:sp>
        <p:nvSpPr>
          <p:cNvPr id="21525" name="TextBox 33"/>
          <p:cNvSpPr txBox="1">
            <a:spLocks noChangeArrowheads="1"/>
          </p:cNvSpPr>
          <p:nvPr/>
        </p:nvSpPr>
        <p:spPr bwMode="auto">
          <a:xfrm>
            <a:off x="3474572" y="2229548"/>
            <a:ext cx="1640609" cy="430878"/>
          </a:xfrm>
          <a:prstGeom prst="rect">
            <a:avLst/>
          </a:prstGeom>
          <a:solidFill>
            <a:srgbClr val="CF4413"/>
          </a:solidFill>
          <a:ln w="9525">
            <a:solidFill>
              <a:schemeClr val="tx1"/>
            </a:solidFill>
            <a:miter lim="800000"/>
            <a:headEnd/>
            <a:tailEnd/>
          </a:ln>
        </p:spPr>
        <p:txBody>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1200" dirty="0">
                <a:solidFill>
                  <a:prstClr val="white"/>
                </a:solidFill>
                <a:cs typeface="Arial" charset="0"/>
              </a:rPr>
              <a:t>Ubuntu </a:t>
            </a:r>
          </a:p>
          <a:p>
            <a:pPr eaLnBrk="0" fontAlgn="base" hangingPunct="0">
              <a:spcBef>
                <a:spcPct val="0"/>
              </a:spcBef>
              <a:spcAft>
                <a:spcPct val="0"/>
              </a:spcAft>
            </a:pPr>
            <a:r>
              <a:rPr lang="en-US" altLang="en-US" sz="1200" dirty="0">
                <a:solidFill>
                  <a:prstClr val="white"/>
                </a:solidFill>
                <a:cs typeface="Arial" charset="0"/>
              </a:rPr>
              <a:t>OpenStack</a:t>
            </a:r>
          </a:p>
          <a:p>
            <a:pPr eaLnBrk="0" fontAlgn="base" hangingPunct="0">
              <a:spcBef>
                <a:spcPct val="0"/>
              </a:spcBef>
              <a:spcAft>
                <a:spcPct val="0"/>
              </a:spcAft>
            </a:pPr>
            <a:endParaRPr lang="en-US" altLang="en-US" sz="1200" dirty="0">
              <a:solidFill>
                <a:prstClr val="white"/>
              </a:solidFill>
              <a:cs typeface="Arial" charset="0"/>
            </a:endParaRPr>
          </a:p>
        </p:txBody>
      </p:sp>
      <p:sp>
        <p:nvSpPr>
          <p:cNvPr id="21530" name="TextBox 44"/>
          <p:cNvSpPr txBox="1">
            <a:spLocks noChangeArrowheads="1"/>
          </p:cNvSpPr>
          <p:nvPr/>
        </p:nvSpPr>
        <p:spPr bwMode="auto">
          <a:xfrm>
            <a:off x="2513256" y="805992"/>
            <a:ext cx="862678" cy="1854120"/>
          </a:xfrm>
          <a:prstGeom prst="rect">
            <a:avLst/>
          </a:prstGeom>
          <a:solidFill>
            <a:srgbClr val="FF9900"/>
          </a:solidFill>
          <a:ln w="9525">
            <a:solidFill>
              <a:schemeClr val="tx1"/>
            </a:solidFill>
            <a:miter lim="800000"/>
            <a:headEnd/>
            <a:tailEnd/>
          </a:ln>
        </p:spPr>
        <p:txBody>
          <a:bodyPr lIns="34290" rIns="34290" anchor="t" anchorCtr="0"/>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pPr>
            <a:r>
              <a:rPr lang="en-US" altLang="en-US" sz="900" dirty="0">
                <a:solidFill>
                  <a:prstClr val="black"/>
                </a:solidFill>
                <a:cs typeface="Arial" charset="0"/>
              </a:rPr>
              <a:t>Container Management</a:t>
            </a:r>
            <a:endParaRPr lang="en-US" altLang="en-US" sz="1200" dirty="0">
              <a:solidFill>
                <a:prstClr val="black"/>
              </a:solidFill>
              <a:cs typeface="Arial" charset="0"/>
            </a:endParaRPr>
          </a:p>
        </p:txBody>
      </p:sp>
      <p:sp>
        <p:nvSpPr>
          <p:cNvPr id="21534" name="Rectangle 4"/>
          <p:cNvSpPr>
            <a:spLocks noChangeArrowheads="1"/>
          </p:cNvSpPr>
          <p:nvPr/>
        </p:nvSpPr>
        <p:spPr bwMode="auto">
          <a:xfrm>
            <a:off x="3835147" y="1178768"/>
            <a:ext cx="893362" cy="1020131"/>
          </a:xfrm>
          <a:prstGeom prst="rect">
            <a:avLst/>
          </a:prstGeom>
          <a:solidFill>
            <a:srgbClr val="FF9900"/>
          </a:solidFill>
          <a:ln w="9360">
            <a:solidFill>
              <a:srgbClr val="000000"/>
            </a:solidFill>
            <a:prstDash val="solid"/>
            <a:miter lim="800000"/>
            <a:headEnd/>
            <a:tailEnd/>
          </a:ln>
        </p:spPr>
        <p:txBody>
          <a:bodyPr wrap="square" lIns="67500" tIns="35100" rIns="67500" bIns="35100" anchor="t" anchorCtr="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pPr>
            <a:r>
              <a:rPr lang="en-US" altLang="en-US" sz="900" dirty="0">
                <a:solidFill>
                  <a:srgbClr val="000000"/>
                </a:solidFill>
                <a:cs typeface="Arial" charset="0"/>
              </a:rPr>
              <a:t>PaaS</a:t>
            </a:r>
          </a:p>
        </p:txBody>
      </p:sp>
      <p:pic>
        <p:nvPicPr>
          <p:cNvPr id="43" name="Picture 9"/>
          <p:cNvPicPr>
            <a:picLocks noChangeAspect="1"/>
          </p:cNvPicPr>
          <p:nvPr/>
        </p:nvPicPr>
        <p:blipFill>
          <a:blip r:embed="rId11"/>
          <a:srcRect/>
          <a:stretch>
            <a:fillRect/>
          </a:stretch>
        </p:blipFill>
        <p:spPr bwMode="auto">
          <a:xfrm>
            <a:off x="6089299" y="1562372"/>
            <a:ext cx="576680" cy="481403"/>
          </a:xfrm>
          <a:prstGeom prst="rect">
            <a:avLst/>
          </a:prstGeom>
          <a:noFill/>
          <a:ln w="9525">
            <a:solidFill>
              <a:schemeClr val="tx1"/>
            </a:solidFill>
            <a:miter lim="800000"/>
            <a:headEnd/>
            <a:tailEnd/>
          </a:ln>
        </p:spPr>
      </p:pic>
      <p:pic>
        <p:nvPicPr>
          <p:cNvPr id="2050" name="Picture 2" descr="http://www.cliqr.com/wp-content/uploads/2014/12/ChefLogo-304.jp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306466" y="1562372"/>
            <a:ext cx="586721" cy="507519"/>
          </a:xfrm>
          <a:prstGeom prst="rect">
            <a:avLst/>
          </a:prstGeom>
          <a:noFill/>
          <a:ln>
            <a:solidFill>
              <a:srgbClr val="000000"/>
            </a:solidFill>
          </a:ln>
          <a:extLst>
            <a:ext uri="{909E8E84-426E-40DD-AFC4-6F175D3DCCD1}">
              <a14:hiddenFill xmlns:a14="http://schemas.microsoft.com/office/drawing/2010/main">
                <a:solidFill>
                  <a:srgbClr val="FFFFFF"/>
                </a:solidFill>
              </a14:hiddenFill>
            </a:ext>
          </a:extLst>
        </p:spPr>
      </p:pic>
      <p:pic>
        <p:nvPicPr>
          <p:cNvPr id="1026" name="Picture 2" descr="https://encrypted-tbn3.gstatic.com/images?q=tbn:ANd9GcQ_T5yxp3OiO4KINxUTSRWnNOwj4rr4gWGBNdr4XrD8T1obuWRp"/>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4608948" y="2254527"/>
            <a:ext cx="364553" cy="3761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developer.ibm.com/bluemix/wp-content/uploads/sites/20/2015/04/docker-100275159-orig.jpg"/>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2574382" y="1112727"/>
            <a:ext cx="771035" cy="680413"/>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6" descr="http://study9.com/wp-content/uploads/2015/03/cloudfoundry.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3893566" y="1375985"/>
            <a:ext cx="776522" cy="776522"/>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http://design.ubuntu.com/wp-content/uploads/logo-ubuntu_cof-orange-hex.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493540" y="1527278"/>
            <a:ext cx="477038" cy="47703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http://www.jorgecastro.org/images/juju-logo.png"/>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300296" y="1085144"/>
            <a:ext cx="1365683" cy="362301"/>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p:cNvPicPr>
            <a:picLocks noChangeAspect="1"/>
          </p:cNvPicPr>
          <p:nvPr/>
        </p:nvPicPr>
        <p:blipFill>
          <a:blip r:embed="rId18"/>
          <a:stretch>
            <a:fillRect/>
          </a:stretch>
        </p:blipFill>
        <p:spPr>
          <a:xfrm>
            <a:off x="2561915" y="1828429"/>
            <a:ext cx="795969" cy="802237"/>
          </a:xfrm>
          <a:prstGeom prst="rect">
            <a:avLst/>
          </a:prstGeom>
        </p:spPr>
      </p:pic>
      <p:sp>
        <p:nvSpPr>
          <p:cNvPr id="16" name="TextBox 15"/>
          <p:cNvSpPr txBox="1"/>
          <p:nvPr/>
        </p:nvSpPr>
        <p:spPr>
          <a:xfrm>
            <a:off x="1355617" y="2632413"/>
            <a:ext cx="931165" cy="507831"/>
          </a:xfrm>
          <a:prstGeom prst="rect">
            <a:avLst/>
          </a:prstGeom>
          <a:noFill/>
          <a:ln>
            <a:solidFill>
              <a:srgbClr val="000000"/>
            </a:solidFill>
          </a:ln>
        </p:spPr>
        <p:txBody>
          <a:bodyPr wrap="square" rtlCol="0">
            <a:spAutoFit/>
          </a:bodyPr>
          <a:lstStyle/>
          <a:p>
            <a:pPr algn="ctr" eaLnBrk="0" fontAlgn="base" hangingPunct="0">
              <a:spcBef>
                <a:spcPct val="0"/>
              </a:spcBef>
              <a:spcAft>
                <a:spcPct val="0"/>
              </a:spcAft>
            </a:pPr>
            <a:r>
              <a:rPr lang="en-US" sz="900" i="1" dirty="0">
                <a:solidFill>
                  <a:prstClr val="black"/>
                </a:solidFill>
                <a:ea typeface="MS PGothic" panose="020B0600070205080204" pitchFamily="34" charset="-128"/>
                <a:cs typeface="Arial" charset="0"/>
              </a:rPr>
              <a:t>Under discussion with Canonical</a:t>
            </a:r>
            <a:endParaRPr lang="en-US" sz="1500" i="1" dirty="0">
              <a:solidFill>
                <a:prstClr val="black"/>
              </a:solidFill>
              <a:ea typeface="MS PGothic" panose="020B0600070205080204" pitchFamily="34" charset="-128"/>
              <a:cs typeface="Arial" charset="0"/>
            </a:endParaRPr>
          </a:p>
        </p:txBody>
      </p:sp>
      <p:sp>
        <p:nvSpPr>
          <p:cNvPr id="44" name="TextBox 43"/>
          <p:cNvSpPr txBox="1"/>
          <p:nvPr/>
        </p:nvSpPr>
        <p:spPr>
          <a:xfrm>
            <a:off x="6927585" y="193561"/>
            <a:ext cx="1019020" cy="766167"/>
          </a:xfrm>
          <a:prstGeom prst="flowChartAlternateProcess">
            <a:avLst/>
          </a:prstGeom>
          <a:solidFill>
            <a:srgbClr val="FFFF99">
              <a:alpha val="75000"/>
            </a:srgbClr>
          </a:solidFill>
          <a:ln>
            <a:solidFill>
              <a:schemeClr val="tx1"/>
            </a:solidFill>
          </a:ln>
        </p:spPr>
        <p:txBody>
          <a:bodyPr wrap="square" lIns="0" tIns="0" rIns="0" bIns="0" rtlCol="0" anchor="ctr" anchorCtr="0">
            <a:spAutoFit/>
          </a:bodyPr>
          <a:lstStyle/>
          <a:p>
            <a:pPr algn="ctr"/>
            <a:r>
              <a:rPr lang="en-US" sz="900" u="sng" dirty="0">
                <a:cs typeface="Arial" panose="020B0604020202020204" pitchFamily="34" charset="0"/>
              </a:rPr>
              <a:t>As of July 2016 </a:t>
            </a:r>
            <a:r>
              <a:rPr lang="en-US" sz="900" dirty="0">
                <a:cs typeface="Arial" panose="020B0604020202020204" pitchFamily="34" charset="0"/>
              </a:rPr>
              <a:t>Portfolio will continue to evolve as we work with Canonical</a:t>
            </a:r>
          </a:p>
        </p:txBody>
      </p:sp>
    </p:spTree>
    <p:extLst>
      <p:ext uri="{BB962C8B-B14F-4D97-AF65-F5344CB8AC3E}">
        <p14:creationId xmlns:p14="http://schemas.microsoft.com/office/powerpoint/2010/main" val="730806808"/>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 name="Rectangle 218"/>
          <p:cNvSpPr>
            <a:spLocks noGrp="1" noChangeArrowheads="1"/>
          </p:cNvSpPr>
          <p:nvPr>
            <p:ph type="title"/>
          </p:nvPr>
        </p:nvSpPr>
        <p:spPr/>
        <p:txBody>
          <a:bodyPr/>
          <a:lstStyle/>
          <a:p>
            <a:r>
              <a:rPr lang="en-US" altLang="en-US" dirty="0" smtClean="0">
                <a:latin typeface="Arial" panose="020B0604020202020204" pitchFamily="34" charset="0"/>
                <a:cs typeface="Arial" panose="020B0604020202020204" pitchFamily="34" charset="0"/>
              </a:rPr>
              <a:t>Red Hat Portfolio for z Systems</a:t>
            </a:r>
            <a:endParaRPr lang="en-US" altLang="en-US" dirty="0">
              <a:latin typeface="Arial" panose="020B0604020202020204" pitchFamily="34" charset="0"/>
              <a:cs typeface="Arial" panose="020B0604020202020204" pitchFamily="34" charset="0"/>
            </a:endParaRPr>
          </a:p>
        </p:txBody>
      </p:sp>
      <p:pic>
        <p:nvPicPr>
          <p:cNvPr id="14" name="Picture 7"/>
          <p:cNvPicPr>
            <a:picLocks noChangeAspect="1" noChangeArrowheads="1"/>
          </p:cNvPicPr>
          <p:nvPr/>
        </p:nvPicPr>
        <p:blipFill>
          <a:blip r:embed="rId3"/>
          <a:srcRect/>
          <a:stretch>
            <a:fillRect/>
          </a:stretch>
        </p:blipFill>
        <p:spPr bwMode="auto">
          <a:xfrm>
            <a:off x="4079082" y="3781482"/>
            <a:ext cx="660797" cy="848916"/>
          </a:xfrm>
          <a:prstGeom prst="rect">
            <a:avLst/>
          </a:prstGeom>
          <a:noFill/>
          <a:ln>
            <a:noFill/>
          </a:ln>
          <a:effectLst>
            <a:outerShdw blurRad="193675"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descr="emperor_penguin-40.eps"/>
          <p:cNvPicPr>
            <a:picLocks noChangeAspect="1"/>
          </p:cNvPicPr>
          <p:nvPr/>
        </p:nvPicPr>
        <p:blipFill>
          <a:blip r:embed="rId4"/>
          <a:srcRect/>
          <a:stretch>
            <a:fillRect/>
          </a:stretch>
        </p:blipFill>
        <p:spPr bwMode="auto">
          <a:xfrm>
            <a:off x="4739879" y="4220823"/>
            <a:ext cx="164306" cy="342900"/>
          </a:xfrm>
          <a:prstGeom prst="rect">
            <a:avLst/>
          </a:prstGeom>
          <a:noFill/>
          <a:ln>
            <a:noFill/>
          </a:ln>
          <a:effectLst>
            <a:outerShdw blurRad="50800" algn="tl" rotWithShape="0">
              <a:srgbClr val="808080">
                <a:alpha val="2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9" name="Picture 18" descr="IBM_LinuxOne_Emperor_Wordmark_Stacked_black.pn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67188" y="4620873"/>
            <a:ext cx="654844" cy="179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10"/>
          <p:cNvPicPr>
            <a:picLocks noChangeAspect="1"/>
          </p:cNvPicPr>
          <p:nvPr/>
        </p:nvPicPr>
        <p:blipFill>
          <a:blip r:embed="rId6"/>
          <a:srcRect/>
          <a:stretch>
            <a:fillRect/>
          </a:stretch>
        </p:blipFill>
        <p:spPr bwMode="auto">
          <a:xfrm>
            <a:off x="3228975" y="3829108"/>
            <a:ext cx="314325" cy="794147"/>
          </a:xfrm>
          <a:prstGeom prst="rect">
            <a:avLst/>
          </a:prstGeom>
          <a:noFill/>
          <a:ln>
            <a:noFill/>
          </a:ln>
          <a:effectLst>
            <a:outerShdw blurRad="193675"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11"/>
          <p:cNvPicPr>
            <a:picLocks noChangeAspect="1"/>
          </p:cNvPicPr>
          <p:nvPr/>
        </p:nvPicPr>
        <p:blipFill>
          <a:blip r:embed="rId7"/>
          <a:srcRect/>
          <a:stretch>
            <a:fillRect/>
          </a:stretch>
        </p:blipFill>
        <p:spPr bwMode="auto">
          <a:xfrm>
            <a:off x="3544491" y="4175579"/>
            <a:ext cx="177403" cy="379809"/>
          </a:xfrm>
          <a:prstGeom prst="rect">
            <a:avLst/>
          </a:prstGeom>
          <a:noFill/>
          <a:ln>
            <a:noFill/>
          </a:ln>
          <a:effectLst>
            <a:outerShdw blurRad="50800" algn="tl" rotWithShape="0">
              <a:srgbClr val="808080">
                <a:alpha val="29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12" name="Picture 19" descr="IBM_LinuxOne_Rockhopper_Wordmark_Stacked_black.png"/>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069431" y="4623255"/>
            <a:ext cx="633413" cy="173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513" name="Straight Connector 23"/>
          <p:cNvCxnSpPr>
            <a:cxnSpLocks noChangeShapeType="1"/>
          </p:cNvCxnSpPr>
          <p:nvPr/>
        </p:nvCxnSpPr>
        <p:spPr bwMode="auto">
          <a:xfrm>
            <a:off x="1345407" y="3285383"/>
            <a:ext cx="6465094" cy="0"/>
          </a:xfrm>
          <a:prstGeom prst="line">
            <a:avLst/>
          </a:prstGeom>
          <a:noFill/>
          <a:ln w="15875">
            <a:solidFill>
              <a:schemeClr val="tx2"/>
            </a:solidFill>
            <a:prstDash val="dash"/>
            <a:round/>
            <a:headEnd/>
            <a:tailEnd/>
          </a:ln>
          <a:extLst>
            <a:ext uri="{909E8E84-426E-40DD-AFC4-6F175D3DCCD1}">
              <a14:hiddenFill xmlns:a14="http://schemas.microsoft.com/office/drawing/2010/main">
                <a:noFill/>
              </a14:hiddenFill>
            </a:ext>
          </a:extLst>
        </p:spPr>
      </p:cxnSp>
      <p:sp>
        <p:nvSpPr>
          <p:cNvPr id="21514" name="TextBox 1"/>
          <p:cNvSpPr txBox="1">
            <a:spLocks noChangeArrowheads="1"/>
          </p:cNvSpPr>
          <p:nvPr/>
        </p:nvSpPr>
        <p:spPr bwMode="auto">
          <a:xfrm>
            <a:off x="1259682" y="4136288"/>
            <a:ext cx="9348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900" dirty="0">
                <a:solidFill>
                  <a:prstClr val="black"/>
                </a:solidFill>
                <a:cs typeface="Arial" charset="0"/>
              </a:rPr>
              <a:t>Physical</a:t>
            </a:r>
          </a:p>
          <a:p>
            <a:pPr eaLnBrk="0" fontAlgn="base" hangingPunct="0">
              <a:spcBef>
                <a:spcPct val="0"/>
              </a:spcBef>
              <a:spcAft>
                <a:spcPct val="0"/>
              </a:spcAft>
            </a:pPr>
            <a:r>
              <a:rPr lang="en-US" altLang="en-US" sz="900" dirty="0">
                <a:solidFill>
                  <a:prstClr val="black"/>
                </a:solidFill>
                <a:cs typeface="Arial" charset="0"/>
              </a:rPr>
              <a:t>Infrastructure</a:t>
            </a:r>
          </a:p>
        </p:txBody>
      </p:sp>
      <p:sp>
        <p:nvSpPr>
          <p:cNvPr id="21515" name="TextBox 15"/>
          <p:cNvSpPr txBox="1">
            <a:spLocks noChangeArrowheads="1"/>
          </p:cNvSpPr>
          <p:nvPr/>
        </p:nvSpPr>
        <p:spPr bwMode="auto">
          <a:xfrm>
            <a:off x="1259681" y="3446353"/>
            <a:ext cx="1249060"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900" dirty="0">
                <a:solidFill>
                  <a:prstClr val="black"/>
                </a:solidFill>
                <a:cs typeface="Arial" charset="0"/>
              </a:rPr>
              <a:t>Virtualization Layer</a:t>
            </a:r>
          </a:p>
        </p:txBody>
      </p:sp>
      <p:grpSp>
        <p:nvGrpSpPr>
          <p:cNvPr id="5" name="Group 4"/>
          <p:cNvGrpSpPr/>
          <p:nvPr/>
        </p:nvGrpSpPr>
        <p:grpSpPr>
          <a:xfrm>
            <a:off x="5300297" y="4016310"/>
            <a:ext cx="631124" cy="514991"/>
            <a:chOff x="5543062" y="5355079"/>
            <a:chExt cx="841499" cy="686655"/>
          </a:xfrm>
        </p:grpSpPr>
        <p:sp>
          <p:nvSpPr>
            <p:cNvPr id="24" name="Oval 5"/>
            <p:cNvSpPr>
              <a:spLocks noChangeArrowheads="1"/>
            </p:cNvSpPr>
            <p:nvPr/>
          </p:nvSpPr>
          <p:spPr bwMode="auto">
            <a:xfrm>
              <a:off x="5543062" y="5806389"/>
              <a:ext cx="836607" cy="235345"/>
            </a:xfrm>
            <a:prstGeom prst="ellipse">
              <a:avLst/>
            </a:prstGeom>
            <a:solidFill>
              <a:schemeClr val="bg1">
                <a:lumMod val="85000"/>
              </a:schemeClr>
            </a:solidFill>
            <a:ln w="9360">
              <a:solidFill>
                <a:srgbClr val="000000"/>
              </a:solidFill>
              <a:miter lim="800000"/>
              <a:headEnd/>
              <a:tailEnd/>
            </a:ln>
            <a:effectLst/>
            <a:extLst>
              <a:ext uri="{AF507438-7753-43e0-B8FC-AC1667EBCBE1}"/>
            </a:extLst>
          </p:spPr>
          <p:txBody>
            <a:bodyPr wrap="none" anchor="ct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sp>
          <p:nvSpPr>
            <p:cNvPr id="25" name="Rectangle 6"/>
            <p:cNvSpPr>
              <a:spLocks noChangeArrowheads="1"/>
            </p:cNvSpPr>
            <p:nvPr/>
          </p:nvSpPr>
          <p:spPr bwMode="auto">
            <a:xfrm>
              <a:off x="5543062" y="5487982"/>
              <a:ext cx="836607" cy="421776"/>
            </a:xfrm>
            <a:prstGeom prst="rect">
              <a:avLst/>
            </a:prstGeom>
            <a:solidFill>
              <a:schemeClr val="bg1">
                <a:lumMod val="85000"/>
              </a:schemeClr>
            </a:solidFill>
            <a:ln>
              <a:noFill/>
            </a:ln>
            <a:effectLst/>
            <a:extLst>
              <a:ext uri="{91240B29-F687-4f45-9708-019B960494DF}"/>
              <a:ext uri="{AF507438-7753-43e0-B8FC-AC1667EBCBE1}"/>
            </a:extLst>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000000"/>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defRPr/>
              </a:pPr>
              <a:r>
                <a:rPr lang="en-US" altLang="en-US" sz="1050" b="1" dirty="0">
                  <a:ea typeface="MS PGothic" panose="020B0600070205080204" pitchFamily="34" charset="-128"/>
                </a:rPr>
                <a:t>Storage</a:t>
              </a:r>
            </a:p>
          </p:txBody>
        </p:sp>
        <p:sp>
          <p:nvSpPr>
            <p:cNvPr id="26" name="Oval 7"/>
            <p:cNvSpPr>
              <a:spLocks noChangeArrowheads="1"/>
            </p:cNvSpPr>
            <p:nvPr/>
          </p:nvSpPr>
          <p:spPr bwMode="auto">
            <a:xfrm>
              <a:off x="5543062" y="5355079"/>
              <a:ext cx="836607" cy="235345"/>
            </a:xfrm>
            <a:prstGeom prst="ellipse">
              <a:avLst/>
            </a:prstGeom>
            <a:solidFill>
              <a:schemeClr val="bg1">
                <a:lumMod val="85000"/>
              </a:schemeClr>
            </a:solidFill>
            <a:ln w="9360">
              <a:solidFill>
                <a:srgbClr val="000000"/>
              </a:solidFill>
              <a:miter lim="800000"/>
              <a:headEnd/>
              <a:tailEnd/>
            </a:ln>
            <a:effectLst/>
            <a:extLst>
              <a:ext uri="{AF507438-7753-43e0-B8FC-AC1667EBCBE1}"/>
            </a:extLst>
          </p:spPr>
          <p:txBody>
            <a:bodyPr wrap="none" anchor="ct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sp>
          <p:nvSpPr>
            <p:cNvPr id="27" name="Line 8"/>
            <p:cNvSpPr>
              <a:spLocks noChangeShapeType="1"/>
            </p:cNvSpPr>
            <p:nvPr/>
          </p:nvSpPr>
          <p:spPr bwMode="auto">
            <a:xfrm>
              <a:off x="5543062" y="5487980"/>
              <a:ext cx="0" cy="420853"/>
            </a:xfrm>
            <a:prstGeom prst="line">
              <a:avLst/>
            </a:prstGeom>
            <a:solidFill>
              <a:schemeClr val="bg1">
                <a:lumMod val="85000"/>
              </a:schemeClr>
            </a:solidFill>
            <a:ln w="9360">
              <a:solidFill>
                <a:srgbClr val="000000"/>
              </a:solidFill>
              <a:miter lim="800000"/>
              <a:headEnd/>
              <a:tailEnd/>
            </a:ln>
            <a:effectLst/>
            <a:extLst>
              <a:ext uri="{AF507438-7753-43e0-B8FC-AC1667EBCBE1}"/>
            </a:extLst>
          </p:spPr>
          <p:txBody>
            <a:bodyP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sp>
          <p:nvSpPr>
            <p:cNvPr id="28" name="Line 9"/>
            <p:cNvSpPr>
              <a:spLocks noChangeShapeType="1"/>
            </p:cNvSpPr>
            <p:nvPr/>
          </p:nvSpPr>
          <p:spPr bwMode="auto">
            <a:xfrm>
              <a:off x="6384561" y="5487980"/>
              <a:ext cx="0" cy="446695"/>
            </a:xfrm>
            <a:prstGeom prst="line">
              <a:avLst/>
            </a:prstGeom>
            <a:solidFill>
              <a:schemeClr val="bg1">
                <a:lumMod val="85000"/>
              </a:schemeClr>
            </a:solidFill>
            <a:ln w="9360">
              <a:solidFill>
                <a:srgbClr val="000000"/>
              </a:solidFill>
              <a:miter lim="800000"/>
              <a:headEnd/>
              <a:tailEnd/>
            </a:ln>
            <a:effectLst/>
            <a:extLst>
              <a:ext uri="{AF507438-7753-43e0-B8FC-AC1667EBCBE1}"/>
            </a:extLst>
          </p:spPr>
          <p:txBody>
            <a:bodyPr/>
            <a:lstStyle/>
            <a:p>
              <a:pPr eaLnBrk="0" fontAlgn="base" hangingPunct="0">
                <a:spcBef>
                  <a:spcPct val="0"/>
                </a:spcBef>
                <a:spcAft>
                  <a:spcPct val="0"/>
                </a:spcAft>
                <a:defRPr/>
              </a:pPr>
              <a:endParaRPr lang="en-US" sz="1650">
                <a:solidFill>
                  <a:srgbClr val="008ABF"/>
                </a:solidFill>
                <a:ea typeface="MS PGothic" panose="020B0600070205080204" pitchFamily="34" charset="-128"/>
                <a:cs typeface="Arial" charset="0"/>
              </a:endParaRPr>
            </a:p>
          </p:txBody>
        </p:sp>
      </p:grpSp>
      <p:sp>
        <p:nvSpPr>
          <p:cNvPr id="21521" name="AutoShape 10"/>
          <p:cNvSpPr>
            <a:spLocks noChangeArrowheads="1"/>
          </p:cNvSpPr>
          <p:nvPr/>
        </p:nvSpPr>
        <p:spPr bwMode="auto">
          <a:xfrm>
            <a:off x="6342460" y="3931501"/>
            <a:ext cx="410765" cy="686991"/>
          </a:xfrm>
          <a:custGeom>
            <a:avLst/>
            <a:gdLst>
              <a:gd name="T0" fmla="*/ 0 w 21600"/>
              <a:gd name="T1" fmla="*/ 2147483646 h 21600"/>
              <a:gd name="T2" fmla="*/ 2147483646 w 21600"/>
              <a:gd name="T3" fmla="*/ 0 h 21600"/>
              <a:gd name="T4" fmla="*/ 2147483646 w 21600"/>
              <a:gd name="T5" fmla="*/ 0 h 21600"/>
              <a:gd name="T6" fmla="*/ 2147483646 w 21600"/>
              <a:gd name="T7" fmla="*/ 0 h 21600"/>
              <a:gd name="T8" fmla="*/ 2147483646 w 21600"/>
              <a:gd name="T9" fmla="*/ 2147483646 h 21600"/>
              <a:gd name="T10" fmla="*/ 2147483646 w 21600"/>
              <a:gd name="T11" fmla="*/ 2147483646 h 21600"/>
              <a:gd name="T12" fmla="*/ 2147483646 w 21600"/>
              <a:gd name="T13" fmla="*/ 2147483646 h 21600"/>
              <a:gd name="T14" fmla="*/ 2147483646 w 21600"/>
              <a:gd name="T15" fmla="*/ 2147483646 h 21600"/>
              <a:gd name="T16" fmla="*/ 0 w 21600"/>
              <a:gd name="T17" fmla="*/ 2147483646 h 21600"/>
              <a:gd name="T18" fmla="*/ 0 w 21600"/>
              <a:gd name="T19" fmla="*/ 2147483646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459 w 21600"/>
              <a:gd name="T31" fmla="*/ 22540 h 21600"/>
              <a:gd name="T32" fmla="*/ 21485 w 21600"/>
              <a:gd name="T33" fmla="*/ 27000 h 216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1600" h="21600" extrusionOk="0">
                <a:moveTo>
                  <a:pt x="0" y="2184"/>
                </a:moveTo>
                <a:lnTo>
                  <a:pt x="6664" y="0"/>
                </a:lnTo>
                <a:lnTo>
                  <a:pt x="10800" y="0"/>
                </a:lnTo>
                <a:lnTo>
                  <a:pt x="21600" y="0"/>
                </a:lnTo>
                <a:lnTo>
                  <a:pt x="21600" y="11649"/>
                </a:lnTo>
                <a:lnTo>
                  <a:pt x="21600" y="19416"/>
                </a:lnTo>
                <a:lnTo>
                  <a:pt x="15166" y="21600"/>
                </a:lnTo>
                <a:lnTo>
                  <a:pt x="10570" y="21600"/>
                </a:lnTo>
                <a:lnTo>
                  <a:pt x="0" y="21600"/>
                </a:lnTo>
                <a:lnTo>
                  <a:pt x="0" y="11528"/>
                </a:lnTo>
                <a:lnTo>
                  <a:pt x="0" y="2184"/>
                </a:lnTo>
                <a:close/>
              </a:path>
              <a:path w="21600" h="21600" extrusionOk="0">
                <a:moveTo>
                  <a:pt x="0" y="2184"/>
                </a:moveTo>
                <a:lnTo>
                  <a:pt x="0" y="2184"/>
                </a:lnTo>
                <a:lnTo>
                  <a:pt x="14706" y="2184"/>
                </a:lnTo>
                <a:lnTo>
                  <a:pt x="21600" y="0"/>
                </a:lnTo>
                <a:moveTo>
                  <a:pt x="0" y="2184"/>
                </a:moveTo>
                <a:lnTo>
                  <a:pt x="14706" y="2184"/>
                </a:lnTo>
                <a:lnTo>
                  <a:pt x="14706" y="5339"/>
                </a:lnTo>
                <a:lnTo>
                  <a:pt x="14706" y="17474"/>
                </a:lnTo>
                <a:lnTo>
                  <a:pt x="14706" y="21600"/>
                </a:lnTo>
                <a:moveTo>
                  <a:pt x="1149" y="3034"/>
                </a:moveTo>
                <a:lnTo>
                  <a:pt x="13328" y="3034"/>
                </a:lnTo>
                <a:lnTo>
                  <a:pt x="13328" y="3519"/>
                </a:lnTo>
                <a:lnTo>
                  <a:pt x="1149" y="3519"/>
                </a:lnTo>
                <a:lnTo>
                  <a:pt x="1149" y="3034"/>
                </a:lnTo>
                <a:moveTo>
                  <a:pt x="1149" y="4490"/>
                </a:moveTo>
                <a:lnTo>
                  <a:pt x="13328" y="4490"/>
                </a:lnTo>
                <a:lnTo>
                  <a:pt x="13328" y="4854"/>
                </a:lnTo>
                <a:lnTo>
                  <a:pt x="1149" y="4854"/>
                </a:lnTo>
                <a:lnTo>
                  <a:pt x="1149" y="4490"/>
                </a:lnTo>
                <a:moveTo>
                  <a:pt x="1149" y="5946"/>
                </a:moveTo>
                <a:lnTo>
                  <a:pt x="13328" y="5946"/>
                </a:lnTo>
                <a:lnTo>
                  <a:pt x="13328" y="6310"/>
                </a:lnTo>
                <a:lnTo>
                  <a:pt x="1149" y="6310"/>
                </a:lnTo>
                <a:lnTo>
                  <a:pt x="1149" y="5946"/>
                </a:lnTo>
              </a:path>
            </a:pathLst>
          </a:custGeom>
          <a:solidFill>
            <a:srgbClr val="CCCCFF"/>
          </a:solidFill>
          <a:ln w="9360">
            <a:solidFill>
              <a:srgbClr val="000000"/>
            </a:solidFill>
            <a:miter lim="800000"/>
            <a:headEnd/>
            <a:tailEnd/>
          </a:ln>
        </p:spPr>
        <p:txBody>
          <a:bodyPr wrap="none" lIns="0" rIns="0" anchor="ct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050">
                <a:solidFill>
                  <a:prstClr val="black"/>
                </a:solidFill>
                <a:cs typeface="Arial" charset="0"/>
              </a:rPr>
              <a:t>Switches</a:t>
            </a:r>
            <a:endParaRPr lang="en-US" altLang="en-US" sz="1800">
              <a:solidFill>
                <a:prstClr val="black"/>
              </a:solidFill>
              <a:cs typeface="Arial" charset="0"/>
            </a:endParaRPr>
          </a:p>
        </p:txBody>
      </p:sp>
      <p:sp>
        <p:nvSpPr>
          <p:cNvPr id="21522" name="Rectangle 4"/>
          <p:cNvSpPr>
            <a:spLocks noChangeArrowheads="1"/>
          </p:cNvSpPr>
          <p:nvPr/>
        </p:nvSpPr>
        <p:spPr bwMode="auto">
          <a:xfrm>
            <a:off x="3406378" y="3433120"/>
            <a:ext cx="776288" cy="280496"/>
          </a:xfrm>
          <a:prstGeom prst="rect">
            <a:avLst/>
          </a:prstGeom>
          <a:solidFill>
            <a:srgbClr val="BBE0E3"/>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050" dirty="0">
                <a:solidFill>
                  <a:srgbClr val="000000"/>
                </a:solidFill>
                <a:cs typeface="Arial" charset="0"/>
              </a:rPr>
              <a:t>z/VM</a:t>
            </a:r>
          </a:p>
        </p:txBody>
      </p:sp>
      <p:sp>
        <p:nvSpPr>
          <p:cNvPr id="21523" name="Rectangle 4"/>
          <p:cNvSpPr>
            <a:spLocks noChangeArrowheads="1"/>
          </p:cNvSpPr>
          <p:nvPr/>
        </p:nvSpPr>
        <p:spPr bwMode="auto">
          <a:xfrm>
            <a:off x="5295900" y="3433120"/>
            <a:ext cx="1266825" cy="279043"/>
          </a:xfrm>
          <a:prstGeom prst="rect">
            <a:avLst/>
          </a:prstGeom>
          <a:solidFill>
            <a:srgbClr val="BBE0E3"/>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1050" dirty="0">
                <a:solidFill>
                  <a:srgbClr val="000000"/>
                </a:solidFill>
                <a:cs typeface="Arial" charset="0"/>
              </a:rPr>
              <a:t>KVM for IBM z</a:t>
            </a:r>
          </a:p>
        </p:txBody>
      </p:sp>
      <p:sp>
        <p:nvSpPr>
          <p:cNvPr id="21524" name="Rectangle 4"/>
          <p:cNvSpPr>
            <a:spLocks noChangeArrowheads="1"/>
          </p:cNvSpPr>
          <p:nvPr/>
        </p:nvSpPr>
        <p:spPr bwMode="auto">
          <a:xfrm>
            <a:off x="2468754" y="2776728"/>
            <a:ext cx="4366919" cy="358378"/>
          </a:xfrm>
          <a:prstGeom prst="rect">
            <a:avLst/>
          </a:prstGeom>
          <a:solidFill>
            <a:srgbClr val="FF0000"/>
          </a:solidFill>
          <a:ln w="9360">
            <a:solidFill>
              <a:srgbClr val="000000"/>
            </a:solidFill>
            <a:miter lim="800000"/>
            <a:headEnd/>
            <a:tailEnd/>
          </a:ln>
        </p:spPr>
        <p:txBody>
          <a:bodyPr wrap="none" lIns="67500" tIns="35100" rIns="67500" bIns="351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sz="1200" dirty="0">
                <a:solidFill>
                  <a:prstClr val="black"/>
                </a:solidFill>
                <a:cs typeface="Arial" charset="0"/>
              </a:rPr>
              <a:t>Red Hat Enterprise Linux</a:t>
            </a:r>
            <a:endParaRPr lang="en-US" altLang="en-US" sz="1200" dirty="0">
              <a:solidFill>
                <a:srgbClr val="000000"/>
              </a:solidFill>
              <a:cs typeface="Arial" charset="0"/>
            </a:endParaRPr>
          </a:p>
        </p:txBody>
      </p:sp>
      <p:sp>
        <p:nvSpPr>
          <p:cNvPr id="2" name="Down Arrow 1"/>
          <p:cNvSpPr/>
          <p:nvPr/>
        </p:nvSpPr>
        <p:spPr bwMode="auto">
          <a:xfrm>
            <a:off x="7164264" y="3906880"/>
            <a:ext cx="652912" cy="695757"/>
          </a:xfrm>
          <a:prstGeom prst="downArrow">
            <a:avLst>
              <a:gd name="adj1" fmla="val 50000"/>
              <a:gd name="adj2" fmla="val 53386"/>
            </a:avLst>
          </a:prstGeom>
          <a:solidFill>
            <a:srgbClr val="CC66FF"/>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dirty="0">
              <a:solidFill>
                <a:srgbClr val="008ABF"/>
              </a:solidFill>
              <a:latin typeface="Arial" charset="0"/>
              <a:ea typeface="MS PGothic" panose="020B0600070205080204" pitchFamily="34" charset="-128"/>
              <a:cs typeface="Arial" charset="0"/>
            </a:endParaRPr>
          </a:p>
        </p:txBody>
      </p:sp>
      <p:sp>
        <p:nvSpPr>
          <p:cNvPr id="45" name="TextBox 15"/>
          <p:cNvSpPr txBox="1">
            <a:spLocks noChangeArrowheads="1"/>
          </p:cNvSpPr>
          <p:nvPr/>
        </p:nvSpPr>
        <p:spPr bwMode="auto">
          <a:xfrm>
            <a:off x="6988185" y="3413112"/>
            <a:ext cx="94918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900" dirty="0">
                <a:solidFill>
                  <a:prstClr val="black"/>
                </a:solidFill>
                <a:cs typeface="Arial" charset="0"/>
              </a:rPr>
              <a:t>Delivered by IBM and other HW vendors</a:t>
            </a:r>
          </a:p>
        </p:txBody>
      </p:sp>
      <p:sp>
        <p:nvSpPr>
          <p:cNvPr id="46" name="Down Arrow 45"/>
          <p:cNvSpPr/>
          <p:nvPr/>
        </p:nvSpPr>
        <p:spPr bwMode="auto">
          <a:xfrm rot="10800000">
            <a:off x="7136319" y="1147129"/>
            <a:ext cx="652912" cy="1512983"/>
          </a:xfrm>
          <a:prstGeom prst="downArrow">
            <a:avLst>
              <a:gd name="adj1" fmla="val 50000"/>
              <a:gd name="adj2" fmla="val 53386"/>
            </a:avLst>
          </a:prstGeom>
          <a:solidFill>
            <a:srgbClr val="CC66FF"/>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dirty="0">
              <a:solidFill>
                <a:srgbClr val="008ABF"/>
              </a:solidFill>
              <a:latin typeface="Arial" charset="0"/>
              <a:ea typeface="MS PGothic" panose="020B0600070205080204" pitchFamily="34" charset="-128"/>
              <a:cs typeface="Arial" charset="0"/>
            </a:endParaRPr>
          </a:p>
        </p:txBody>
      </p:sp>
      <p:sp>
        <p:nvSpPr>
          <p:cNvPr id="47" name="TextBox 15"/>
          <p:cNvSpPr txBox="1">
            <a:spLocks noChangeArrowheads="1"/>
          </p:cNvSpPr>
          <p:nvPr/>
        </p:nvSpPr>
        <p:spPr bwMode="auto">
          <a:xfrm>
            <a:off x="6989363" y="2742632"/>
            <a:ext cx="9491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spcBef>
                <a:spcPct val="0"/>
              </a:spcBef>
              <a:spcAft>
                <a:spcPct val="0"/>
              </a:spcAft>
            </a:pPr>
            <a:r>
              <a:rPr lang="en-US" altLang="en-US" sz="900" dirty="0">
                <a:solidFill>
                  <a:prstClr val="black"/>
                </a:solidFill>
                <a:cs typeface="Arial" charset="0"/>
              </a:rPr>
              <a:t>Delivered by Red Hat</a:t>
            </a:r>
          </a:p>
        </p:txBody>
      </p:sp>
      <p:sp>
        <p:nvSpPr>
          <p:cNvPr id="7" name="Rectangle 6"/>
          <p:cNvSpPr/>
          <p:nvPr/>
        </p:nvSpPr>
        <p:spPr bwMode="auto">
          <a:xfrm>
            <a:off x="2468754" y="721150"/>
            <a:ext cx="4366919" cy="1997213"/>
          </a:xfrm>
          <a:prstGeom prst="rect">
            <a:avLst/>
          </a:prstGeom>
          <a:gradFill flip="none" rotWithShape="1">
            <a:gsLst>
              <a:gs pos="50000">
                <a:srgbClr val="EF794F"/>
              </a:gs>
              <a:gs pos="0">
                <a:srgbClr val="FF9F9F"/>
              </a:gs>
              <a:gs pos="100000">
                <a:srgbClr val="BC0000"/>
              </a:gs>
            </a:gsLst>
            <a:path path="circle">
              <a:fillToRect l="50000" t="50000" r="50000" b="50000"/>
            </a:path>
            <a:tileRect/>
          </a:gradFill>
          <a:ln w="9525" cap="flat" cmpd="sng" algn="ctr">
            <a:no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endParaRPr lang="en-US" sz="1650">
              <a:solidFill>
                <a:srgbClr val="008ABF"/>
              </a:solidFill>
              <a:latin typeface="Arial" charset="0"/>
              <a:ea typeface="MS PGothic" panose="020B0600070205080204" pitchFamily="34" charset="-128"/>
              <a:cs typeface="Arial" charset="0"/>
            </a:endParaRPr>
          </a:p>
        </p:txBody>
      </p:sp>
      <p:sp>
        <p:nvSpPr>
          <p:cNvPr id="50" name="TextBox 15"/>
          <p:cNvSpPr txBox="1">
            <a:spLocks noChangeArrowheads="1"/>
          </p:cNvSpPr>
          <p:nvPr/>
        </p:nvSpPr>
        <p:spPr bwMode="auto">
          <a:xfrm>
            <a:off x="1317420" y="2012304"/>
            <a:ext cx="81304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900" i="1" dirty="0">
                <a:solidFill>
                  <a:prstClr val="black"/>
                </a:solidFill>
                <a:cs typeface="Arial" charset="0"/>
              </a:rPr>
              <a:t>“</a:t>
            </a:r>
            <a:r>
              <a:rPr lang="en-US" altLang="en-US" sz="900" i="1" dirty="0" err="1">
                <a:solidFill>
                  <a:prstClr val="black"/>
                </a:solidFill>
                <a:cs typeface="Arial" charset="0"/>
              </a:rPr>
              <a:t>Redstack</a:t>
            </a:r>
            <a:r>
              <a:rPr lang="en-US" altLang="en-US" sz="900" i="1" dirty="0">
                <a:solidFill>
                  <a:prstClr val="black"/>
                </a:solidFill>
                <a:cs typeface="Arial" charset="0"/>
              </a:rPr>
              <a:t>”</a:t>
            </a:r>
          </a:p>
        </p:txBody>
      </p:sp>
      <p:sp>
        <p:nvSpPr>
          <p:cNvPr id="8" name="Rectangle 7"/>
          <p:cNvSpPr/>
          <p:nvPr/>
        </p:nvSpPr>
        <p:spPr bwMode="auto">
          <a:xfrm>
            <a:off x="5511181" y="1144455"/>
            <a:ext cx="1227819" cy="1504545"/>
          </a:xfrm>
          <a:prstGeom prst="rect">
            <a:avLst/>
          </a:prstGeom>
          <a:solidFill>
            <a:srgbClr val="FB563B"/>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algn="ctr" fontAlgn="base">
              <a:lnSpc>
                <a:spcPct val="90000"/>
              </a:lnSpc>
              <a:spcBef>
                <a:spcPct val="0"/>
              </a:spcBef>
              <a:spcAft>
                <a:spcPct val="0"/>
              </a:spcAft>
            </a:pPr>
            <a:r>
              <a:rPr lang="en-US" sz="900" b="1" dirty="0">
                <a:solidFill>
                  <a:prstClr val="black"/>
                </a:solidFill>
                <a:latin typeface="Arial" charset="0"/>
                <a:ea typeface="MS PGothic" panose="020B0600070205080204" pitchFamily="34" charset="-128"/>
                <a:cs typeface="Arial" charset="0"/>
              </a:rPr>
              <a:t>Deployment Management</a:t>
            </a:r>
            <a:endParaRPr lang="en-US" sz="1650" b="1" dirty="0">
              <a:solidFill>
                <a:prstClr val="black"/>
              </a:solidFill>
              <a:latin typeface="Arial" charset="0"/>
              <a:ea typeface="MS PGothic" panose="020B0600070205080204" pitchFamily="34" charset="-128"/>
              <a:cs typeface="Arial" charset="0"/>
            </a:endParaRPr>
          </a:p>
        </p:txBody>
      </p:sp>
      <p:pic>
        <p:nvPicPr>
          <p:cNvPr id="54" name="Picture 7" descr="Unknown.png"/>
          <p:cNvPicPr>
            <a:picLocks noChangeAspect="1"/>
          </p:cNvPicPr>
          <p:nvPr/>
        </p:nvPicPr>
        <p:blipFill>
          <a:blip r:embed="rId9"/>
          <a:srcRect/>
          <a:stretch>
            <a:fillRect/>
          </a:stretch>
        </p:blipFill>
        <p:spPr bwMode="auto">
          <a:xfrm>
            <a:off x="6145402" y="1701903"/>
            <a:ext cx="549455" cy="345460"/>
          </a:xfrm>
          <a:prstGeom prst="rect">
            <a:avLst/>
          </a:prstGeom>
          <a:noFill/>
          <a:ln w="9525">
            <a:solidFill>
              <a:srgbClr val="000000"/>
            </a:solidFill>
            <a:miter lim="800000"/>
            <a:headEnd/>
            <a:tailEnd/>
          </a:ln>
        </p:spPr>
      </p:pic>
      <p:pic>
        <p:nvPicPr>
          <p:cNvPr id="1030" name="Picture 6" descr="http://384uqqh5pka2ma24ild282mv.wpengine.netdna-cdn.com/wp-content/uploads/2015/06/puppet-logo.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535966" y="2284650"/>
            <a:ext cx="679555" cy="339778"/>
          </a:xfrm>
          <a:prstGeom prst="rect">
            <a:avLst/>
          </a:prstGeom>
          <a:noFill/>
          <a:ln>
            <a:solidFill>
              <a:srgbClr val="000000"/>
            </a:solidFill>
          </a:ln>
          <a:extLst>
            <a:ext uri="{909E8E84-426E-40DD-AFC4-6F175D3DCCD1}">
              <a14:hiddenFill xmlns:a14="http://schemas.microsoft.com/office/drawing/2010/main">
                <a:solidFill>
                  <a:srgbClr val="FFFFFF"/>
                </a:solidFill>
              </a14:hiddenFill>
            </a:ext>
          </a:extLst>
        </p:spPr>
      </p:pic>
      <p:sp>
        <p:nvSpPr>
          <p:cNvPr id="59" name="Rectangle 58"/>
          <p:cNvSpPr/>
          <p:nvPr/>
        </p:nvSpPr>
        <p:spPr bwMode="auto">
          <a:xfrm>
            <a:off x="4295722" y="771319"/>
            <a:ext cx="2443278" cy="341876"/>
          </a:xfrm>
          <a:prstGeom prst="rect">
            <a:avLst/>
          </a:prstGeom>
          <a:solidFill>
            <a:srgbClr val="FFE1E1"/>
          </a:solidFill>
          <a:ln w="9525" cap="flat" cmpd="sng" algn="ctr">
            <a:solidFill>
              <a:srgbClr val="00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fontAlgn="base">
              <a:lnSpc>
                <a:spcPct val="90000"/>
              </a:lnSpc>
              <a:spcBef>
                <a:spcPct val="0"/>
              </a:spcBef>
              <a:spcAft>
                <a:spcPct val="0"/>
              </a:spcAft>
            </a:pPr>
            <a:r>
              <a:rPr lang="en-US" sz="900" b="1" dirty="0">
                <a:solidFill>
                  <a:prstClr val="black"/>
                </a:solidFill>
                <a:latin typeface="Arial" charset="0"/>
                <a:ea typeface="MS PGothic" panose="020B0600070205080204" pitchFamily="34" charset="-128"/>
                <a:cs typeface="Arial" charset="0"/>
              </a:rPr>
              <a:t>System Analysis</a:t>
            </a:r>
            <a:endParaRPr lang="en-US" sz="1650" b="1" dirty="0">
              <a:solidFill>
                <a:prstClr val="black"/>
              </a:solidFill>
              <a:latin typeface="Arial" charset="0"/>
              <a:ea typeface="MS PGothic" panose="020B0600070205080204" pitchFamily="34" charset="-128"/>
              <a:cs typeface="Arial" charset="0"/>
            </a:endParaRPr>
          </a:p>
        </p:txBody>
      </p:sp>
      <p:sp>
        <p:nvSpPr>
          <p:cNvPr id="21525" name="TextBox 33"/>
          <p:cNvSpPr txBox="1">
            <a:spLocks noChangeArrowheads="1"/>
          </p:cNvSpPr>
          <p:nvPr/>
        </p:nvSpPr>
        <p:spPr bwMode="auto">
          <a:xfrm>
            <a:off x="4260095" y="2045801"/>
            <a:ext cx="1221418" cy="603198"/>
          </a:xfrm>
          <a:prstGeom prst="rect">
            <a:avLst/>
          </a:prstGeom>
          <a:solidFill>
            <a:srgbClr val="BC0000"/>
          </a:solidFill>
          <a:ln w="9525">
            <a:solidFill>
              <a:schemeClr val="tx1"/>
            </a:solidFill>
            <a:miter lim="800000"/>
            <a:headEnd/>
            <a:tailEnd/>
          </a:ln>
        </p:spPr>
        <p:txBody>
          <a:bodyPr lIns="13716"/>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eaLnBrk="0" fontAlgn="base" hangingPunct="0">
              <a:spcBef>
                <a:spcPct val="0"/>
              </a:spcBef>
              <a:spcAft>
                <a:spcPct val="0"/>
              </a:spcAft>
            </a:pPr>
            <a:r>
              <a:rPr lang="en-US" altLang="en-US" sz="1200" dirty="0">
                <a:solidFill>
                  <a:prstClr val="white"/>
                </a:solidFill>
                <a:cs typeface="Arial" charset="0"/>
              </a:rPr>
              <a:t>Red Hat  </a:t>
            </a:r>
          </a:p>
          <a:p>
            <a:pPr eaLnBrk="0" fontAlgn="base" hangingPunct="0">
              <a:spcBef>
                <a:spcPct val="0"/>
              </a:spcBef>
              <a:spcAft>
                <a:spcPct val="0"/>
              </a:spcAft>
            </a:pPr>
            <a:r>
              <a:rPr lang="en-US" altLang="en-US" sz="1200" dirty="0">
                <a:solidFill>
                  <a:prstClr val="white"/>
                </a:solidFill>
                <a:cs typeface="Arial" charset="0"/>
              </a:rPr>
              <a:t>OpenStack Platform</a:t>
            </a:r>
          </a:p>
          <a:p>
            <a:pPr eaLnBrk="0" fontAlgn="base" hangingPunct="0">
              <a:spcBef>
                <a:spcPct val="0"/>
              </a:spcBef>
              <a:spcAft>
                <a:spcPct val="0"/>
              </a:spcAft>
            </a:pPr>
            <a:endParaRPr lang="en-US" altLang="en-US" sz="1200" dirty="0">
              <a:solidFill>
                <a:prstClr val="white"/>
              </a:solidFill>
              <a:cs typeface="Arial" charset="0"/>
            </a:endParaRPr>
          </a:p>
        </p:txBody>
      </p:sp>
      <p:sp>
        <p:nvSpPr>
          <p:cNvPr id="21530" name="TextBox 44"/>
          <p:cNvSpPr txBox="1">
            <a:spLocks noChangeArrowheads="1"/>
          </p:cNvSpPr>
          <p:nvPr/>
        </p:nvSpPr>
        <p:spPr bwMode="auto">
          <a:xfrm>
            <a:off x="2538704" y="771319"/>
            <a:ext cx="1687068" cy="1887888"/>
          </a:xfrm>
          <a:prstGeom prst="rect">
            <a:avLst/>
          </a:prstGeom>
          <a:solidFill>
            <a:srgbClr val="FF8B8B"/>
          </a:solidFill>
          <a:ln w="9525">
            <a:solidFill>
              <a:schemeClr val="tx1"/>
            </a:solidFill>
            <a:miter lim="800000"/>
            <a:headEnd/>
            <a:tailEnd/>
          </a:ln>
        </p:spPr>
        <p:txBody>
          <a:bodyPr lIns="34290" rIns="34290" anchor="t" anchorCtr="0"/>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pPr>
            <a:r>
              <a:rPr lang="en-US" altLang="en-US" sz="900" dirty="0">
                <a:solidFill>
                  <a:prstClr val="black"/>
                </a:solidFill>
                <a:cs typeface="Arial" charset="0"/>
              </a:rPr>
              <a:t>Container Management</a:t>
            </a:r>
            <a:endParaRPr lang="en-US" altLang="en-US" sz="1200" dirty="0">
              <a:solidFill>
                <a:prstClr val="black"/>
              </a:solidFill>
              <a:cs typeface="Arial" charset="0"/>
            </a:endParaRPr>
          </a:p>
        </p:txBody>
      </p:sp>
      <p:pic>
        <p:nvPicPr>
          <p:cNvPr id="43" name="Picture 9"/>
          <p:cNvPicPr>
            <a:picLocks noChangeAspect="1"/>
          </p:cNvPicPr>
          <p:nvPr/>
        </p:nvPicPr>
        <p:blipFill>
          <a:blip r:embed="rId11"/>
          <a:srcRect/>
          <a:stretch>
            <a:fillRect/>
          </a:stretch>
        </p:blipFill>
        <p:spPr bwMode="auto">
          <a:xfrm>
            <a:off x="5556095" y="1469291"/>
            <a:ext cx="534855" cy="446488"/>
          </a:xfrm>
          <a:prstGeom prst="rect">
            <a:avLst/>
          </a:prstGeom>
          <a:noFill/>
          <a:ln w="9525">
            <a:solidFill>
              <a:schemeClr val="tx1"/>
            </a:solidFill>
            <a:miter lim="800000"/>
            <a:headEnd/>
            <a:tailEnd/>
          </a:ln>
        </p:spPr>
      </p:pic>
      <p:pic>
        <p:nvPicPr>
          <p:cNvPr id="2050" name="Picture 2" descr="http://www.cliqr.com/wp-content/uploads/2014/12/ChefLogo-304.jp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249844" y="2149932"/>
            <a:ext cx="447812" cy="387361"/>
          </a:xfrm>
          <a:prstGeom prst="rect">
            <a:avLst/>
          </a:prstGeom>
          <a:noFill/>
          <a:ln>
            <a:solidFill>
              <a:srgbClr val="000000"/>
            </a:solidFill>
          </a:ln>
          <a:extLst>
            <a:ext uri="{909E8E84-426E-40DD-AFC4-6F175D3DCCD1}">
              <a14:hiddenFill xmlns:a14="http://schemas.microsoft.com/office/drawing/2010/main">
                <a:solidFill>
                  <a:srgbClr val="FFFFFF"/>
                </a:solidFill>
              </a14:hiddenFill>
            </a:ext>
          </a:extLst>
        </p:spPr>
      </p:pic>
      <p:pic>
        <p:nvPicPr>
          <p:cNvPr id="1026" name="Picture 2" descr="https://encrypted-tbn3.gstatic.com/images?q=tbn:ANd9GcQ_T5yxp3OiO4KINxUTSRWnNOwj4rr4gWGBNdr4XrD8T1obuWRp"/>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093863" y="2259692"/>
            <a:ext cx="364553" cy="3761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developer.ibm.com/bluemix/wp-content/uploads/sites/20/2015/04/docker-100275159-orig.jpg"/>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3381582" y="2038293"/>
            <a:ext cx="792676" cy="58389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Related imag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414106" y="1506864"/>
            <a:ext cx="571500" cy="57150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https://blog.docker.com/media/atmic.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71307" y="1066989"/>
            <a:ext cx="923015" cy="923015"/>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2" descr="https://upload.wikimedia.org/wikipedia/en/3/3a/OpenShift-LogoType.svg"/>
          <p:cNvSpPr>
            <a:spLocks noChangeAspect="1" noChangeArrowheads="1"/>
          </p:cNvSpPr>
          <p:nvPr/>
        </p:nvSpPr>
        <p:spPr bwMode="auto">
          <a:xfrm>
            <a:off x="1259681" y="-736997"/>
            <a:ext cx="1543050" cy="154305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eaLnBrk="0" fontAlgn="base" hangingPunct="0">
              <a:spcBef>
                <a:spcPct val="0"/>
              </a:spcBef>
              <a:spcAft>
                <a:spcPct val="0"/>
              </a:spcAft>
            </a:pPr>
            <a:endParaRPr lang="en-US" sz="1650">
              <a:solidFill>
                <a:srgbClr val="008ABF"/>
              </a:solidFill>
              <a:ea typeface="MS PGothic" panose="020B0600070205080204" pitchFamily="34" charset="-128"/>
              <a:cs typeface="Arial" charset="0"/>
            </a:endParaRPr>
          </a:p>
        </p:txBody>
      </p:sp>
      <p:sp>
        <p:nvSpPr>
          <p:cNvPr id="48" name="Rectangle 4"/>
          <p:cNvSpPr>
            <a:spLocks noChangeArrowheads="1"/>
          </p:cNvSpPr>
          <p:nvPr/>
        </p:nvSpPr>
        <p:spPr bwMode="auto">
          <a:xfrm>
            <a:off x="4359354" y="1147129"/>
            <a:ext cx="1021178" cy="865176"/>
          </a:xfrm>
          <a:prstGeom prst="rect">
            <a:avLst/>
          </a:prstGeom>
          <a:solidFill>
            <a:srgbClr val="FFB9B9"/>
          </a:solidFill>
          <a:ln w="9360">
            <a:solidFill>
              <a:srgbClr val="000000"/>
            </a:solidFill>
            <a:prstDash val="solid"/>
            <a:miter lim="800000"/>
            <a:headEnd/>
            <a:tailEnd/>
          </a:ln>
        </p:spPr>
        <p:txBody>
          <a:bodyPr wrap="square" lIns="67500" tIns="35100" rIns="67500" bIns="35100" anchor="t" anchorCtr="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b="1">
                <a:solidFill>
                  <a:schemeClr val="tx1"/>
                </a:solidFill>
                <a:latin typeface="Arial" panose="020B0604020202020204" pitchFamily="34" charset="0"/>
                <a:ea typeface="MS PGothic" panose="020B0600070205080204" pitchFamily="34" charset="-128"/>
              </a:defRPr>
            </a:lvl9pPr>
          </a:lstStyle>
          <a:p>
            <a:pPr algn="ctr" eaLnBrk="0" fontAlgn="base" hangingPunct="0">
              <a:lnSpc>
                <a:spcPct val="90000"/>
              </a:lnSpc>
              <a:spcBef>
                <a:spcPct val="0"/>
              </a:spcBef>
              <a:spcAft>
                <a:spcPct val="0"/>
              </a:spcAft>
            </a:pPr>
            <a:r>
              <a:rPr lang="en-US" altLang="en-US" sz="900" dirty="0">
                <a:solidFill>
                  <a:srgbClr val="000000"/>
                </a:solidFill>
                <a:cs typeface="Arial" charset="0"/>
              </a:rPr>
              <a:t>PaaS</a:t>
            </a:r>
          </a:p>
        </p:txBody>
      </p:sp>
      <p:pic>
        <p:nvPicPr>
          <p:cNvPr id="49" name="Picture 48"/>
          <p:cNvPicPr>
            <a:picLocks noChangeAspect="1"/>
          </p:cNvPicPr>
          <p:nvPr/>
        </p:nvPicPr>
        <p:blipFill>
          <a:blip r:embed="rId17"/>
          <a:stretch>
            <a:fillRect/>
          </a:stretch>
        </p:blipFill>
        <p:spPr>
          <a:xfrm>
            <a:off x="4528054" y="1333816"/>
            <a:ext cx="660299" cy="666470"/>
          </a:xfrm>
          <a:prstGeom prst="rect">
            <a:avLst/>
          </a:prstGeom>
        </p:spPr>
      </p:pic>
      <p:pic>
        <p:nvPicPr>
          <p:cNvPr id="51" name="Picture 50"/>
          <p:cNvPicPr>
            <a:picLocks noChangeAspect="1"/>
          </p:cNvPicPr>
          <p:nvPr/>
        </p:nvPicPr>
        <p:blipFill>
          <a:blip r:embed="rId18"/>
          <a:stretch>
            <a:fillRect/>
          </a:stretch>
        </p:blipFill>
        <p:spPr>
          <a:xfrm>
            <a:off x="2588241" y="2038293"/>
            <a:ext cx="723391" cy="588157"/>
          </a:xfrm>
          <a:prstGeom prst="rect">
            <a:avLst/>
          </a:prstGeom>
        </p:spPr>
      </p:pic>
      <p:sp>
        <p:nvSpPr>
          <p:cNvPr id="16" name="TextBox 15"/>
          <p:cNvSpPr txBox="1"/>
          <p:nvPr/>
        </p:nvSpPr>
        <p:spPr>
          <a:xfrm rot="20047243">
            <a:off x="1355617" y="1651297"/>
            <a:ext cx="6645383" cy="600164"/>
          </a:xfrm>
          <a:prstGeom prst="rect">
            <a:avLst/>
          </a:prstGeom>
          <a:solidFill>
            <a:srgbClr val="FFFF00"/>
          </a:solidFill>
          <a:ln>
            <a:solidFill>
              <a:srgbClr val="000000"/>
            </a:solidFill>
          </a:ln>
        </p:spPr>
        <p:txBody>
          <a:bodyPr wrap="square" rtlCol="0">
            <a:spAutoFit/>
          </a:bodyPr>
          <a:lstStyle/>
          <a:p>
            <a:pPr algn="ctr" eaLnBrk="0" fontAlgn="base" hangingPunct="0">
              <a:spcBef>
                <a:spcPct val="0"/>
              </a:spcBef>
              <a:spcAft>
                <a:spcPct val="0"/>
              </a:spcAft>
            </a:pPr>
            <a:r>
              <a:rPr lang="en-US" sz="3300" b="1" i="1" dirty="0">
                <a:ea typeface="MS PGothic" panose="020B0600070205080204" pitchFamily="34" charset="-128"/>
                <a:cs typeface="Arial" charset="0"/>
              </a:rPr>
              <a:t>Under discussion with Red Hat</a:t>
            </a:r>
          </a:p>
        </p:txBody>
      </p:sp>
      <p:sp>
        <p:nvSpPr>
          <p:cNvPr id="53" name="TextBox 52"/>
          <p:cNvSpPr txBox="1"/>
          <p:nvPr/>
        </p:nvSpPr>
        <p:spPr>
          <a:xfrm rot="20011453">
            <a:off x="3471946" y="3118858"/>
            <a:ext cx="4399586" cy="923330"/>
          </a:xfrm>
          <a:prstGeom prst="rect">
            <a:avLst/>
          </a:prstGeom>
          <a:solidFill>
            <a:srgbClr val="FFFF00"/>
          </a:solidFill>
        </p:spPr>
        <p:txBody>
          <a:bodyPr wrap="square" rtlCol="0">
            <a:spAutoFit/>
          </a:bodyPr>
          <a:lstStyle/>
          <a:p>
            <a:pPr algn="ctr" eaLnBrk="0" fontAlgn="base" hangingPunct="0">
              <a:spcBef>
                <a:spcPct val="0"/>
              </a:spcBef>
              <a:spcAft>
                <a:spcPct val="0"/>
              </a:spcAft>
            </a:pPr>
            <a:r>
              <a:rPr lang="en-US" b="1" dirty="0">
                <a:solidFill>
                  <a:prstClr val="black"/>
                </a:solidFill>
                <a:ea typeface="MS PGothic" panose="020B0600070205080204" pitchFamily="34" charset="-128"/>
                <a:cs typeface="Arial" charset="0"/>
              </a:rPr>
              <a:t>Do not distribute to Clients</a:t>
            </a:r>
          </a:p>
          <a:p>
            <a:pPr algn="ctr" eaLnBrk="0" fontAlgn="base" hangingPunct="0">
              <a:spcBef>
                <a:spcPct val="0"/>
              </a:spcBef>
              <a:spcAft>
                <a:spcPct val="0"/>
              </a:spcAft>
            </a:pPr>
            <a:r>
              <a:rPr lang="en-US" b="1" dirty="0">
                <a:solidFill>
                  <a:prstClr val="black"/>
                </a:solidFill>
                <a:ea typeface="MS PGothic" panose="020B0600070205080204" pitchFamily="34" charset="-128"/>
                <a:cs typeface="Arial" charset="0"/>
              </a:rPr>
              <a:t>Waiting for </a:t>
            </a:r>
            <a:r>
              <a:rPr lang="en-US" b="1" dirty="0" err="1">
                <a:solidFill>
                  <a:prstClr val="black"/>
                </a:solidFill>
                <a:ea typeface="MS PGothic" panose="020B0600070205080204" pitchFamily="34" charset="-128"/>
                <a:cs typeface="Arial" charset="0"/>
              </a:rPr>
              <a:t>RedHat</a:t>
            </a:r>
            <a:r>
              <a:rPr lang="en-US" b="1" dirty="0">
                <a:solidFill>
                  <a:prstClr val="black"/>
                </a:solidFill>
                <a:ea typeface="MS PGothic" panose="020B0600070205080204" pitchFamily="34" charset="-128"/>
                <a:cs typeface="Arial" charset="0"/>
              </a:rPr>
              <a:t> to agree</a:t>
            </a:r>
          </a:p>
          <a:p>
            <a:pPr algn="ctr" eaLnBrk="0" fontAlgn="base" hangingPunct="0">
              <a:spcBef>
                <a:spcPct val="0"/>
              </a:spcBef>
              <a:spcAft>
                <a:spcPct val="0"/>
              </a:spcAft>
            </a:pPr>
            <a:r>
              <a:rPr lang="en-US" b="1" dirty="0">
                <a:solidFill>
                  <a:prstClr val="black"/>
                </a:solidFill>
                <a:ea typeface="MS PGothic" panose="020B0600070205080204" pitchFamily="34" charset="-128"/>
                <a:cs typeface="Arial" charset="0"/>
              </a:rPr>
              <a:t>Ok to show this but not leave behind</a:t>
            </a:r>
          </a:p>
        </p:txBody>
      </p:sp>
    </p:spTree>
    <p:extLst>
      <p:ext uri="{BB962C8B-B14F-4D97-AF65-F5344CB8AC3E}">
        <p14:creationId xmlns:p14="http://schemas.microsoft.com/office/powerpoint/2010/main" val="1810061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CustomShape 1"/>
          <p:cNvSpPr/>
          <p:nvPr/>
        </p:nvSpPr>
        <p:spPr>
          <a:xfrm>
            <a:off x="204840" y="458640"/>
            <a:ext cx="8503920" cy="673920"/>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lstStyle/>
          <a:p>
            <a:pPr>
              <a:lnSpc>
                <a:spcPct val="85000"/>
              </a:lnSpc>
            </a:pPr>
            <a:r>
              <a:rPr lang="en-US" sz="2600" strike="noStrike" dirty="0">
                <a:solidFill>
                  <a:srgbClr val="00649D"/>
                </a:solidFill>
                <a:latin typeface="Arial"/>
                <a:ea typeface="DejaVu Sans"/>
              </a:rPr>
              <a:t>IBM’s z/VM Cloud Stack </a:t>
            </a:r>
            <a:r>
              <a:rPr lang="en-US" sz="2600" strike="noStrike" dirty="0" smtClean="0">
                <a:solidFill>
                  <a:srgbClr val="00649D"/>
                </a:solidFill>
                <a:latin typeface="Arial"/>
                <a:ea typeface="DejaVu Sans"/>
              </a:rPr>
              <a:t>Approach</a:t>
            </a:r>
            <a:endParaRPr dirty="0"/>
          </a:p>
        </p:txBody>
      </p:sp>
      <p:sp>
        <p:nvSpPr>
          <p:cNvPr id="126" name="CustomShape 2"/>
          <p:cNvSpPr/>
          <p:nvPr/>
        </p:nvSpPr>
        <p:spPr>
          <a:xfrm>
            <a:off x="356760" y="1038960"/>
            <a:ext cx="8366040" cy="3515040"/>
          </a:xfrm>
          <a:prstGeom prst="rect">
            <a:avLst/>
          </a:prstGeom>
          <a:noFill/>
          <a:ln>
            <a:noFill/>
          </a:ln>
        </p:spPr>
        <p:style>
          <a:lnRef idx="0">
            <a:scrgbClr r="0" g="0" b="0"/>
          </a:lnRef>
          <a:fillRef idx="0">
            <a:scrgbClr r="0" g="0" b="0"/>
          </a:fillRef>
          <a:effectRef idx="0">
            <a:scrgbClr r="0" g="0" b="0"/>
          </a:effectRef>
          <a:fontRef idx="minor"/>
        </p:style>
        <p:txBody>
          <a:bodyPr lIns="0" tIns="0" rIns="0" bIns="0"/>
          <a:lstStyle/>
          <a:p>
            <a:pPr>
              <a:buFont typeface="Arial"/>
              <a:buAutoNum type="arabicPeriod"/>
            </a:pPr>
            <a:r>
              <a:rPr lang="en-US" strike="noStrike" dirty="0">
                <a:solidFill>
                  <a:srgbClr val="000000"/>
                </a:solidFill>
                <a:latin typeface="Calibri"/>
                <a:ea typeface="DejaVu Sans"/>
              </a:rPr>
              <a:t> z/VM drivers provided to the OpenStack community</a:t>
            </a:r>
            <a:endParaRPr dirty="0"/>
          </a:p>
          <a:p>
            <a:pPr lvl="1">
              <a:lnSpc>
                <a:spcPct val="100000"/>
              </a:lnSpc>
              <a:buFont typeface="Arial"/>
              <a:buChar char="•"/>
            </a:pPr>
            <a:r>
              <a:rPr lang="en-US" strike="noStrike" dirty="0">
                <a:solidFill>
                  <a:srgbClr val="000000"/>
                </a:solidFill>
                <a:latin typeface="Calibri"/>
                <a:ea typeface="DejaVu Sans"/>
              </a:rPr>
              <a:t>z/VM drivers are currently open source, part of the OpenStack namespace and developed in the open.</a:t>
            </a:r>
            <a:endParaRPr dirty="0"/>
          </a:p>
          <a:p>
            <a:pPr lvl="2">
              <a:lnSpc>
                <a:spcPct val="100000"/>
              </a:lnSpc>
              <a:buFont typeface="Arial"/>
              <a:buChar char="•"/>
            </a:pPr>
            <a:r>
              <a:rPr lang="en-US" strike="noStrike" dirty="0">
                <a:solidFill>
                  <a:srgbClr val="000000"/>
                </a:solidFill>
                <a:latin typeface="Calibri"/>
                <a:ea typeface="DejaVu Sans"/>
              </a:rPr>
              <a:t>Nova</a:t>
            </a:r>
            <a:endParaRPr dirty="0"/>
          </a:p>
          <a:p>
            <a:pPr lvl="2">
              <a:lnSpc>
                <a:spcPct val="100000"/>
              </a:lnSpc>
              <a:buFont typeface="Arial"/>
              <a:buChar char="•"/>
            </a:pPr>
            <a:r>
              <a:rPr lang="en-US" strike="noStrike" dirty="0">
                <a:solidFill>
                  <a:srgbClr val="000000"/>
                </a:solidFill>
                <a:latin typeface="Calibri"/>
                <a:ea typeface="DejaVu Sans"/>
              </a:rPr>
              <a:t>Neutron</a:t>
            </a:r>
            <a:endParaRPr dirty="0"/>
          </a:p>
          <a:p>
            <a:pPr lvl="2">
              <a:lnSpc>
                <a:spcPct val="100000"/>
              </a:lnSpc>
              <a:buFont typeface="Arial"/>
              <a:buChar char="•"/>
            </a:pPr>
            <a:r>
              <a:rPr lang="en-US" strike="noStrike" dirty="0">
                <a:solidFill>
                  <a:srgbClr val="000000"/>
                </a:solidFill>
                <a:latin typeface="Calibri"/>
                <a:ea typeface="DejaVu Sans"/>
              </a:rPr>
              <a:t>Ceilometer</a:t>
            </a:r>
            <a:endParaRPr dirty="0"/>
          </a:p>
          <a:p>
            <a:pPr lvl="1">
              <a:lnSpc>
                <a:spcPct val="100000"/>
              </a:lnSpc>
              <a:buFont typeface="Arial"/>
              <a:buChar char="•"/>
            </a:pPr>
            <a:r>
              <a:rPr lang="en-US" strike="noStrike" dirty="0">
                <a:solidFill>
                  <a:srgbClr val="000000"/>
                </a:solidFill>
                <a:latin typeface="Calibri"/>
                <a:ea typeface="DejaVu Sans"/>
              </a:rPr>
              <a:t>Actively working with the OpenStack community to get our drivers accepted, this means devoting team members to helping the community, working on Continuous Integration system, </a:t>
            </a:r>
            <a:r>
              <a:rPr lang="en-US" strike="noStrike" dirty="0" err="1">
                <a:solidFill>
                  <a:srgbClr val="000000"/>
                </a:solidFill>
                <a:latin typeface="Calibri"/>
                <a:ea typeface="DejaVu Sans"/>
              </a:rPr>
              <a:t>etc</a:t>
            </a:r>
            <a:endParaRPr dirty="0"/>
          </a:p>
        </p:txBody>
      </p:sp>
    </p:spTree>
    <p:extLst>
      <p:ext uri="{BB962C8B-B14F-4D97-AF65-F5344CB8AC3E}">
        <p14:creationId xmlns:p14="http://schemas.microsoft.com/office/powerpoint/2010/main" val="1715238934"/>
      </p:ext>
    </p:extLst>
  </p:cSld>
  <p:clrMapOvr>
    <a:masterClrMapping/>
  </p:clrMapOvr>
  <p:timing>
    <p:tnLst>
      <p:par>
        <p:cTn id="1" dur="indefinite" restart="never" nodeType="tmRoot">
          <p:childTnLst>
            <p:seq>
              <p:cTn id="2"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CustomShape 1"/>
          <p:cNvSpPr/>
          <p:nvPr/>
        </p:nvSpPr>
        <p:spPr>
          <a:xfrm>
            <a:off x="1370520" y="4537440"/>
            <a:ext cx="8593560" cy="157680"/>
          </a:xfrm>
          <a:prstGeom prst="rect">
            <a:avLst/>
          </a:prstGeom>
          <a:noFill/>
          <a:ln>
            <a:noFill/>
          </a:ln>
        </p:spPr>
        <p:style>
          <a:lnRef idx="0">
            <a:scrgbClr r="0" g="0" b="0"/>
          </a:lnRef>
          <a:fillRef idx="0">
            <a:scrgbClr r="0" g="0" b="0"/>
          </a:fillRef>
          <a:effectRef idx="0">
            <a:scrgbClr r="0" g="0" b="0"/>
          </a:effectRef>
          <a:fontRef idx="minor"/>
        </p:style>
      </p:sp>
      <p:sp>
        <p:nvSpPr>
          <p:cNvPr id="128" name="CustomShape 2"/>
          <p:cNvSpPr/>
          <p:nvPr/>
        </p:nvSpPr>
        <p:spPr>
          <a:xfrm>
            <a:off x="5540076" y="2020044"/>
            <a:ext cx="2067840" cy="578520"/>
          </a:xfrm>
          <a:prstGeom prst="rect">
            <a:avLst/>
          </a:prstGeom>
          <a:solidFill>
            <a:srgbClr val="FFCC00">
              <a:alpha val="51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lstStyle/>
          <a:p>
            <a:pPr algn="ctr">
              <a:lnSpc>
                <a:spcPct val="100000"/>
              </a:lnSpc>
            </a:pPr>
            <a:r>
              <a:rPr lang="en-US" sz="1130" strike="noStrike">
                <a:solidFill>
                  <a:srgbClr val="000000"/>
                </a:solidFill>
                <a:latin typeface="Arial"/>
                <a:ea typeface="MS Gothic"/>
              </a:rPr>
              <a:t>OpenStack Compute Node</a:t>
            </a:r>
            <a:endParaRPr/>
          </a:p>
        </p:txBody>
      </p:sp>
      <p:sp>
        <p:nvSpPr>
          <p:cNvPr id="129" name="CustomShape 3"/>
          <p:cNvSpPr/>
          <p:nvPr/>
        </p:nvSpPr>
        <p:spPr>
          <a:xfrm>
            <a:off x="5958756" y="4407204"/>
            <a:ext cx="2481480" cy="307800"/>
          </a:xfrm>
          <a:prstGeom prst="flowChartProcess">
            <a:avLst/>
          </a:prstGeom>
          <a:solidFill>
            <a:srgbClr val="9999FF">
              <a:alpha val="51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LPAR</a:t>
            </a:r>
            <a:endParaRPr/>
          </a:p>
        </p:txBody>
      </p:sp>
      <p:sp>
        <p:nvSpPr>
          <p:cNvPr id="130" name="CustomShape 4"/>
          <p:cNvSpPr/>
          <p:nvPr/>
        </p:nvSpPr>
        <p:spPr>
          <a:xfrm>
            <a:off x="5958756" y="4096524"/>
            <a:ext cx="2481480" cy="307800"/>
          </a:xfrm>
          <a:prstGeom prst="flowChartProcess">
            <a:avLst/>
          </a:prstGeom>
          <a:solidFill>
            <a:srgbClr val="996600">
              <a:alpha val="51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        z/VM</a:t>
            </a:r>
            <a:endParaRPr/>
          </a:p>
        </p:txBody>
      </p:sp>
      <p:sp>
        <p:nvSpPr>
          <p:cNvPr id="131" name="CustomShape 5"/>
          <p:cNvSpPr/>
          <p:nvPr/>
        </p:nvSpPr>
        <p:spPr>
          <a:xfrm rot="5400000">
            <a:off x="7367796" y="3424044"/>
            <a:ext cx="929880" cy="411120"/>
          </a:xfrm>
          <a:prstGeom prst="flowChartProcess">
            <a:avLst/>
          </a:prstGeom>
          <a:solidFill>
            <a:srgbClr val="DDDDDD"/>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Linux</a:t>
            </a:r>
            <a:endParaRPr/>
          </a:p>
        </p:txBody>
      </p:sp>
      <p:sp>
        <p:nvSpPr>
          <p:cNvPr id="132" name="CustomShape 6"/>
          <p:cNvSpPr/>
          <p:nvPr/>
        </p:nvSpPr>
        <p:spPr>
          <a:xfrm rot="5400000">
            <a:off x="7787556" y="3424044"/>
            <a:ext cx="929880" cy="411120"/>
          </a:xfrm>
          <a:prstGeom prst="flowChartProcess">
            <a:avLst/>
          </a:prstGeom>
          <a:solidFill>
            <a:srgbClr val="DDDDDD"/>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Linux</a:t>
            </a:r>
            <a:endParaRPr/>
          </a:p>
        </p:txBody>
      </p:sp>
      <p:sp>
        <p:nvSpPr>
          <p:cNvPr id="133" name="CustomShape 7"/>
          <p:cNvSpPr/>
          <p:nvPr/>
        </p:nvSpPr>
        <p:spPr>
          <a:xfrm rot="5400000">
            <a:off x="6540156" y="3423684"/>
            <a:ext cx="928800" cy="411120"/>
          </a:xfrm>
          <a:prstGeom prst="flowChartProcess">
            <a:avLst/>
          </a:prstGeom>
          <a:solidFill>
            <a:srgbClr val="66FF99">
              <a:alpha val="26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SMAPI</a:t>
            </a:r>
            <a:endParaRPr/>
          </a:p>
        </p:txBody>
      </p:sp>
      <p:sp>
        <p:nvSpPr>
          <p:cNvPr id="134" name="Line 8"/>
          <p:cNvSpPr/>
          <p:nvPr/>
        </p:nvSpPr>
        <p:spPr>
          <a:xfrm>
            <a:off x="6165756" y="3941364"/>
            <a:ext cx="1440" cy="310680"/>
          </a:xfrm>
          <a:prstGeom prst="line">
            <a:avLst/>
          </a:prstGeom>
          <a:ln w="21600">
            <a:solidFill>
              <a:srgbClr val="000000"/>
            </a:solidFill>
            <a:miter/>
            <a:headEnd type="triangle" w="med" len="med"/>
            <a:tailEnd type="triangle" w="med" len="med"/>
          </a:ln>
        </p:spPr>
      </p:sp>
      <p:sp>
        <p:nvSpPr>
          <p:cNvPr id="135" name="Line 9"/>
          <p:cNvSpPr/>
          <p:nvPr/>
        </p:nvSpPr>
        <p:spPr>
          <a:xfrm>
            <a:off x="6994476" y="3941364"/>
            <a:ext cx="1080" cy="310680"/>
          </a:xfrm>
          <a:prstGeom prst="line">
            <a:avLst/>
          </a:prstGeom>
          <a:ln w="21600">
            <a:solidFill>
              <a:srgbClr val="000000"/>
            </a:solidFill>
            <a:miter/>
            <a:headEnd type="triangle" w="med" len="med"/>
            <a:tailEnd type="triangle" w="med" len="med"/>
          </a:ln>
        </p:spPr>
      </p:sp>
      <p:sp>
        <p:nvSpPr>
          <p:cNvPr id="136" name="Line 10"/>
          <p:cNvSpPr/>
          <p:nvPr/>
        </p:nvSpPr>
        <p:spPr>
          <a:xfrm>
            <a:off x="6373476" y="3629964"/>
            <a:ext cx="414720" cy="1080"/>
          </a:xfrm>
          <a:prstGeom prst="line">
            <a:avLst/>
          </a:prstGeom>
          <a:ln w="21600">
            <a:solidFill>
              <a:srgbClr val="000000"/>
            </a:solidFill>
            <a:miter/>
            <a:headEnd type="triangle" w="med" len="med"/>
            <a:tailEnd type="triangle" w="med" len="med"/>
          </a:ln>
        </p:spPr>
      </p:sp>
      <p:sp>
        <p:nvSpPr>
          <p:cNvPr id="137" name="CustomShape 11"/>
          <p:cNvSpPr/>
          <p:nvPr/>
        </p:nvSpPr>
        <p:spPr>
          <a:xfrm>
            <a:off x="1295676" y="4407204"/>
            <a:ext cx="2481480" cy="307800"/>
          </a:xfrm>
          <a:prstGeom prst="flowChartProcess">
            <a:avLst/>
          </a:prstGeom>
          <a:solidFill>
            <a:srgbClr val="9999FF">
              <a:alpha val="51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LPAR</a:t>
            </a:r>
            <a:endParaRPr/>
          </a:p>
        </p:txBody>
      </p:sp>
      <p:sp>
        <p:nvSpPr>
          <p:cNvPr id="138" name="CustomShape 12"/>
          <p:cNvSpPr/>
          <p:nvPr/>
        </p:nvSpPr>
        <p:spPr>
          <a:xfrm>
            <a:off x="1295676" y="4096524"/>
            <a:ext cx="2481480" cy="307800"/>
          </a:xfrm>
          <a:prstGeom prst="flowChartProcess">
            <a:avLst/>
          </a:prstGeom>
          <a:solidFill>
            <a:srgbClr val="996600">
              <a:alpha val="51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z/VM</a:t>
            </a:r>
            <a:endParaRPr/>
          </a:p>
        </p:txBody>
      </p:sp>
      <p:sp>
        <p:nvSpPr>
          <p:cNvPr id="139" name="CustomShape 13"/>
          <p:cNvSpPr/>
          <p:nvPr/>
        </p:nvSpPr>
        <p:spPr>
          <a:xfrm rot="5400000">
            <a:off x="1041156" y="3424044"/>
            <a:ext cx="929880" cy="411120"/>
          </a:xfrm>
          <a:prstGeom prst="flowChartProcess">
            <a:avLst/>
          </a:prstGeom>
          <a:solidFill>
            <a:srgbClr val="DDDDDD"/>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Linux</a:t>
            </a:r>
            <a:endParaRPr/>
          </a:p>
        </p:txBody>
      </p:sp>
      <p:sp>
        <p:nvSpPr>
          <p:cNvPr id="140" name="CustomShape 14"/>
          <p:cNvSpPr/>
          <p:nvPr/>
        </p:nvSpPr>
        <p:spPr>
          <a:xfrm rot="5400000">
            <a:off x="2327076" y="3439524"/>
            <a:ext cx="928800" cy="379080"/>
          </a:xfrm>
          <a:prstGeom prst="flowChartProcess">
            <a:avLst/>
          </a:prstGeom>
          <a:solidFill>
            <a:srgbClr val="66FF99">
              <a:alpha val="26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SMAPI</a:t>
            </a:r>
            <a:endParaRPr/>
          </a:p>
        </p:txBody>
      </p:sp>
      <p:sp>
        <p:nvSpPr>
          <p:cNvPr id="141" name="Line 15"/>
          <p:cNvSpPr/>
          <p:nvPr/>
        </p:nvSpPr>
        <p:spPr>
          <a:xfrm>
            <a:off x="3446316" y="3941364"/>
            <a:ext cx="1080" cy="310680"/>
          </a:xfrm>
          <a:prstGeom prst="line">
            <a:avLst/>
          </a:prstGeom>
          <a:ln w="21600">
            <a:solidFill>
              <a:srgbClr val="000000"/>
            </a:solidFill>
            <a:miter/>
            <a:headEnd type="triangle" w="med" len="med"/>
            <a:tailEnd type="triangle" w="med" len="med"/>
          </a:ln>
        </p:spPr>
      </p:sp>
      <p:sp>
        <p:nvSpPr>
          <p:cNvPr id="142" name="Line 16"/>
          <p:cNvSpPr/>
          <p:nvPr/>
        </p:nvSpPr>
        <p:spPr>
          <a:xfrm>
            <a:off x="2953476" y="3623124"/>
            <a:ext cx="475200" cy="7920"/>
          </a:xfrm>
          <a:prstGeom prst="line">
            <a:avLst/>
          </a:prstGeom>
          <a:ln w="21600">
            <a:solidFill>
              <a:srgbClr val="000000"/>
            </a:solidFill>
            <a:miter/>
            <a:headEnd type="triangle" w="med" len="med"/>
            <a:tailEnd type="triangle" w="med" len="med"/>
          </a:ln>
        </p:spPr>
      </p:sp>
      <p:sp>
        <p:nvSpPr>
          <p:cNvPr id="143" name="CustomShape 17"/>
          <p:cNvSpPr/>
          <p:nvPr/>
        </p:nvSpPr>
        <p:spPr>
          <a:xfrm rot="5400000">
            <a:off x="3116196" y="3425844"/>
            <a:ext cx="928800" cy="411120"/>
          </a:xfrm>
          <a:prstGeom prst="flowChartProcess">
            <a:avLst/>
          </a:prstGeom>
          <a:solidFill>
            <a:srgbClr val="FF9999">
              <a:alpha val="26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xCAT</a:t>
            </a:r>
            <a:endParaRPr/>
          </a:p>
        </p:txBody>
      </p:sp>
      <p:sp>
        <p:nvSpPr>
          <p:cNvPr id="144" name="Line 18"/>
          <p:cNvSpPr/>
          <p:nvPr/>
        </p:nvSpPr>
        <p:spPr>
          <a:xfrm flipV="1">
            <a:off x="4134996" y="2880084"/>
            <a:ext cx="1661760" cy="27360"/>
          </a:xfrm>
          <a:prstGeom prst="line">
            <a:avLst/>
          </a:prstGeom>
          <a:ln w="21600">
            <a:solidFill>
              <a:srgbClr val="000000"/>
            </a:solidFill>
            <a:miter/>
            <a:headEnd type="triangle" w="med" len="med"/>
            <a:tailEnd type="triangle" w="med" len="med"/>
          </a:ln>
        </p:spPr>
      </p:sp>
      <p:sp>
        <p:nvSpPr>
          <p:cNvPr id="145" name="CustomShape 19"/>
          <p:cNvSpPr/>
          <p:nvPr/>
        </p:nvSpPr>
        <p:spPr>
          <a:xfrm>
            <a:off x="4680756" y="2954604"/>
            <a:ext cx="825480" cy="236520"/>
          </a:xfrm>
          <a:prstGeom prst="rect">
            <a:avLst/>
          </a:prstGeom>
          <a:noFill/>
          <a:ln>
            <a:noFill/>
          </a:ln>
        </p:spPr>
        <p:style>
          <a:lnRef idx="0">
            <a:scrgbClr r="0" g="0" b="0"/>
          </a:lnRef>
          <a:fillRef idx="0">
            <a:scrgbClr r="0" g="0" b="0"/>
          </a:fillRef>
          <a:effectRef idx="0">
            <a:scrgbClr r="0" g="0" b="0"/>
          </a:effectRef>
          <a:fontRef idx="minor"/>
        </p:style>
        <p:txBody>
          <a:bodyPr lIns="56160" tIns="28080" rIns="56160" bIns="28080"/>
          <a:lstStyle/>
          <a:p>
            <a:pPr>
              <a:lnSpc>
                <a:spcPct val="100000"/>
              </a:lnSpc>
            </a:pPr>
            <a:r>
              <a:rPr lang="en-US" sz="939" strike="noStrike">
                <a:solidFill>
                  <a:srgbClr val="000000"/>
                </a:solidFill>
                <a:latin typeface="Arial"/>
                <a:ea typeface="MS Gothic"/>
              </a:rPr>
              <a:t>SSH</a:t>
            </a:r>
            <a:endParaRPr/>
          </a:p>
        </p:txBody>
      </p:sp>
      <p:sp>
        <p:nvSpPr>
          <p:cNvPr id="146" name="CustomShape 20"/>
          <p:cNvSpPr/>
          <p:nvPr/>
        </p:nvSpPr>
        <p:spPr>
          <a:xfrm>
            <a:off x="2265156" y="1980444"/>
            <a:ext cx="2067840" cy="654120"/>
          </a:xfrm>
          <a:prstGeom prst="rect">
            <a:avLst/>
          </a:prstGeom>
          <a:solidFill>
            <a:srgbClr val="FFCC00">
              <a:alpha val="51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lstStyle/>
          <a:p>
            <a:pPr algn="ctr">
              <a:lnSpc>
                <a:spcPct val="100000"/>
              </a:lnSpc>
            </a:pPr>
            <a:r>
              <a:rPr lang="en-US" sz="1130" strike="noStrike">
                <a:solidFill>
                  <a:srgbClr val="000000"/>
                </a:solidFill>
                <a:latin typeface="Arial"/>
                <a:ea typeface="MS Gothic"/>
              </a:rPr>
              <a:t>OpenStack Compute Node</a:t>
            </a:r>
            <a:endParaRPr/>
          </a:p>
        </p:txBody>
      </p:sp>
      <p:sp>
        <p:nvSpPr>
          <p:cNvPr id="147" name="Line 21"/>
          <p:cNvSpPr/>
          <p:nvPr/>
        </p:nvSpPr>
        <p:spPr>
          <a:xfrm flipV="1">
            <a:off x="4134996" y="2259084"/>
            <a:ext cx="1368360" cy="533520"/>
          </a:xfrm>
          <a:prstGeom prst="line">
            <a:avLst/>
          </a:prstGeom>
          <a:ln w="21600">
            <a:solidFill>
              <a:srgbClr val="000000"/>
            </a:solidFill>
            <a:miter/>
            <a:headEnd type="triangle" w="med" len="med"/>
            <a:tailEnd type="triangle" w="med" len="med"/>
          </a:ln>
        </p:spPr>
      </p:sp>
      <p:sp>
        <p:nvSpPr>
          <p:cNvPr id="148" name="CustomShape 22"/>
          <p:cNvSpPr/>
          <p:nvPr/>
        </p:nvSpPr>
        <p:spPr>
          <a:xfrm>
            <a:off x="4493556" y="2297964"/>
            <a:ext cx="1289880" cy="213480"/>
          </a:xfrm>
          <a:prstGeom prst="rect">
            <a:avLst/>
          </a:prstGeom>
          <a:noFill/>
          <a:ln>
            <a:noFill/>
          </a:ln>
        </p:spPr>
        <p:style>
          <a:lnRef idx="0">
            <a:scrgbClr r="0" g="0" b="0"/>
          </a:lnRef>
          <a:fillRef idx="0">
            <a:scrgbClr r="0" g="0" b="0"/>
          </a:fillRef>
          <a:effectRef idx="0">
            <a:scrgbClr r="0" g="0" b="0"/>
          </a:effectRef>
          <a:fontRef idx="minor"/>
        </p:style>
        <p:txBody>
          <a:bodyPr lIns="56160" tIns="28080" rIns="56160" bIns="28080"/>
          <a:lstStyle/>
          <a:p>
            <a:pPr>
              <a:lnSpc>
                <a:spcPct val="100000"/>
              </a:lnSpc>
            </a:pPr>
            <a:r>
              <a:rPr lang="en-US" sz="820" strike="noStrike">
                <a:solidFill>
                  <a:srgbClr val="000000"/>
                </a:solidFill>
                <a:latin typeface="Arial"/>
                <a:ea typeface="MS Gothic"/>
              </a:rPr>
              <a:t>REST API</a:t>
            </a:r>
            <a:endParaRPr/>
          </a:p>
        </p:txBody>
      </p:sp>
      <p:sp>
        <p:nvSpPr>
          <p:cNvPr id="149" name="CustomShape 23"/>
          <p:cNvSpPr/>
          <p:nvPr/>
        </p:nvSpPr>
        <p:spPr>
          <a:xfrm>
            <a:off x="6009516" y="397524"/>
            <a:ext cx="2529360" cy="1107360"/>
          </a:xfrm>
          <a:prstGeom prst="rect">
            <a:avLst/>
          </a:prstGeom>
          <a:solidFill>
            <a:srgbClr val="FFCC00">
              <a:alpha val="51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lstStyle/>
          <a:p>
            <a:pPr algn="ctr">
              <a:lnSpc>
                <a:spcPct val="100000"/>
              </a:lnSpc>
            </a:pPr>
            <a:r>
              <a:rPr lang="en-US" sz="820" strike="noStrike">
                <a:solidFill>
                  <a:srgbClr val="000000"/>
                </a:solidFill>
                <a:latin typeface="Arial"/>
                <a:ea typeface="MS Gothic"/>
              </a:rPr>
              <a:t>OpenStack Controller</a:t>
            </a:r>
            <a:endParaRPr/>
          </a:p>
        </p:txBody>
      </p:sp>
      <p:sp>
        <p:nvSpPr>
          <p:cNvPr id="150" name="CustomShape 24"/>
          <p:cNvSpPr/>
          <p:nvPr/>
        </p:nvSpPr>
        <p:spPr>
          <a:xfrm>
            <a:off x="6380676" y="699564"/>
            <a:ext cx="838440" cy="12240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Neutron</a:t>
            </a:r>
            <a:endParaRPr/>
          </a:p>
        </p:txBody>
      </p:sp>
      <p:sp>
        <p:nvSpPr>
          <p:cNvPr id="151" name="CustomShape 25"/>
          <p:cNvSpPr/>
          <p:nvPr/>
        </p:nvSpPr>
        <p:spPr>
          <a:xfrm>
            <a:off x="6131556" y="1277724"/>
            <a:ext cx="838440" cy="12240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Glance</a:t>
            </a:r>
            <a:endParaRPr/>
          </a:p>
        </p:txBody>
      </p:sp>
      <p:sp>
        <p:nvSpPr>
          <p:cNvPr id="152" name="CustomShape 26"/>
          <p:cNvSpPr/>
          <p:nvPr/>
        </p:nvSpPr>
        <p:spPr>
          <a:xfrm>
            <a:off x="7522596" y="1257924"/>
            <a:ext cx="838440" cy="12240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Cinder</a:t>
            </a:r>
            <a:endParaRPr/>
          </a:p>
        </p:txBody>
      </p:sp>
      <p:sp>
        <p:nvSpPr>
          <p:cNvPr id="153" name="CustomShape 27"/>
          <p:cNvSpPr/>
          <p:nvPr/>
        </p:nvSpPr>
        <p:spPr>
          <a:xfrm>
            <a:off x="7431156" y="697404"/>
            <a:ext cx="810000" cy="12240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690" strike="noStrike">
                <a:solidFill>
                  <a:srgbClr val="000000"/>
                </a:solidFill>
                <a:latin typeface="Arial"/>
                <a:ea typeface="MS Gothic"/>
              </a:rPr>
              <a:t>Scheduler</a:t>
            </a:r>
            <a:endParaRPr/>
          </a:p>
        </p:txBody>
      </p:sp>
      <p:sp>
        <p:nvSpPr>
          <p:cNvPr id="154" name="Line 28"/>
          <p:cNvSpPr/>
          <p:nvPr/>
        </p:nvSpPr>
        <p:spPr>
          <a:xfrm>
            <a:off x="3571596" y="968844"/>
            <a:ext cx="2421000" cy="24120"/>
          </a:xfrm>
          <a:prstGeom prst="line">
            <a:avLst/>
          </a:prstGeom>
          <a:ln w="21600">
            <a:solidFill>
              <a:srgbClr val="000000"/>
            </a:solidFill>
            <a:miter/>
            <a:headEnd type="triangle" w="med" len="med"/>
            <a:tailEnd type="triangle" w="med" len="med"/>
          </a:ln>
        </p:spPr>
      </p:sp>
      <p:sp>
        <p:nvSpPr>
          <p:cNvPr id="155" name="Line 29"/>
          <p:cNvSpPr/>
          <p:nvPr/>
        </p:nvSpPr>
        <p:spPr>
          <a:xfrm flipV="1">
            <a:off x="7091676" y="1512444"/>
            <a:ext cx="136080" cy="549000"/>
          </a:xfrm>
          <a:prstGeom prst="line">
            <a:avLst/>
          </a:prstGeom>
          <a:ln w="21600">
            <a:solidFill>
              <a:srgbClr val="000000"/>
            </a:solidFill>
            <a:miter/>
            <a:headEnd type="triangle" w="med" len="med"/>
            <a:tailEnd type="triangle" w="med" len="med"/>
          </a:ln>
        </p:spPr>
      </p:sp>
      <p:pic>
        <p:nvPicPr>
          <p:cNvPr id="156" name="Picture 33"/>
          <p:cNvPicPr/>
          <p:nvPr/>
        </p:nvPicPr>
        <p:blipFill>
          <a:blip r:embed="rId3"/>
          <a:stretch/>
        </p:blipFill>
        <p:spPr>
          <a:xfrm>
            <a:off x="2986596" y="657804"/>
            <a:ext cx="743400" cy="528120"/>
          </a:xfrm>
          <a:prstGeom prst="rect">
            <a:avLst/>
          </a:prstGeom>
          <a:ln>
            <a:noFill/>
          </a:ln>
        </p:spPr>
      </p:pic>
      <p:sp>
        <p:nvSpPr>
          <p:cNvPr id="157" name="Line 30"/>
          <p:cNvSpPr/>
          <p:nvPr/>
        </p:nvSpPr>
        <p:spPr>
          <a:xfrm flipV="1">
            <a:off x="4090356" y="1396524"/>
            <a:ext cx="1892160" cy="560520"/>
          </a:xfrm>
          <a:prstGeom prst="line">
            <a:avLst/>
          </a:prstGeom>
          <a:ln w="21600">
            <a:solidFill>
              <a:srgbClr val="000000"/>
            </a:solidFill>
            <a:miter/>
            <a:headEnd type="triangle" w="med" len="med"/>
            <a:tailEnd type="triangle" w="med" len="med"/>
          </a:ln>
        </p:spPr>
      </p:sp>
      <p:sp>
        <p:nvSpPr>
          <p:cNvPr id="158" name="CustomShape 31"/>
          <p:cNvSpPr/>
          <p:nvPr/>
        </p:nvSpPr>
        <p:spPr>
          <a:xfrm>
            <a:off x="2414196" y="1135884"/>
            <a:ext cx="1861560" cy="236520"/>
          </a:xfrm>
          <a:prstGeom prst="rect">
            <a:avLst/>
          </a:prstGeom>
          <a:noFill/>
          <a:ln>
            <a:noFill/>
          </a:ln>
        </p:spPr>
        <p:style>
          <a:lnRef idx="0">
            <a:scrgbClr r="0" g="0" b="0"/>
          </a:lnRef>
          <a:fillRef idx="0">
            <a:scrgbClr r="0" g="0" b="0"/>
          </a:fillRef>
          <a:effectRef idx="0">
            <a:scrgbClr r="0" g="0" b="0"/>
          </a:effectRef>
          <a:fontRef idx="minor"/>
        </p:style>
        <p:txBody>
          <a:bodyPr lIns="56160" tIns="28080" rIns="56160" bIns="28080"/>
          <a:lstStyle/>
          <a:p>
            <a:pPr algn="ctr">
              <a:lnSpc>
                <a:spcPct val="100000"/>
              </a:lnSpc>
            </a:pPr>
            <a:r>
              <a:rPr lang="en-US" sz="939" strike="noStrike">
                <a:solidFill>
                  <a:srgbClr val="000000"/>
                </a:solidFill>
                <a:latin typeface="Arial"/>
                <a:ea typeface="MS Gothic"/>
              </a:rPr>
              <a:t>Horizon UI</a:t>
            </a:r>
            <a:endParaRPr/>
          </a:p>
        </p:txBody>
      </p:sp>
      <p:sp>
        <p:nvSpPr>
          <p:cNvPr id="159" name="CustomShape 32"/>
          <p:cNvSpPr/>
          <p:nvPr/>
        </p:nvSpPr>
        <p:spPr>
          <a:xfrm>
            <a:off x="705636" y="824484"/>
            <a:ext cx="2263320" cy="739080"/>
          </a:xfrm>
          <a:prstGeom prst="rect">
            <a:avLst/>
          </a:prstGeom>
          <a:noFill/>
          <a:ln>
            <a:noFill/>
          </a:ln>
        </p:spPr>
        <p:style>
          <a:lnRef idx="0">
            <a:scrgbClr r="0" g="0" b="0"/>
          </a:lnRef>
          <a:fillRef idx="0">
            <a:scrgbClr r="0" g="0" b="0"/>
          </a:fillRef>
          <a:effectRef idx="0">
            <a:scrgbClr r="0" g="0" b="0"/>
          </a:effectRef>
          <a:fontRef idx="minor"/>
        </p:style>
        <p:txBody>
          <a:bodyPr lIns="56160" tIns="28080" rIns="56160" bIns="28080"/>
          <a:lstStyle/>
          <a:p>
            <a:pPr algn="ctr">
              <a:lnSpc>
                <a:spcPct val="100000"/>
              </a:lnSpc>
            </a:pPr>
            <a:r>
              <a:rPr lang="en-US" sz="1130" strike="noStrike">
                <a:solidFill>
                  <a:srgbClr val="000000"/>
                </a:solidFill>
                <a:latin typeface="Arial"/>
                <a:ea typeface="MS Gothic"/>
              </a:rPr>
              <a:t>If the controller is on z/VM, then this is manage-from z.  If the controller is outside z/VM, then this is manage-to z.</a:t>
            </a:r>
            <a:endParaRPr/>
          </a:p>
        </p:txBody>
      </p:sp>
      <p:sp>
        <p:nvSpPr>
          <p:cNvPr id="160" name="CustomShape 33"/>
          <p:cNvSpPr/>
          <p:nvPr/>
        </p:nvSpPr>
        <p:spPr>
          <a:xfrm>
            <a:off x="6860916" y="1001964"/>
            <a:ext cx="838440" cy="12240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Horizon</a:t>
            </a:r>
            <a:endParaRPr/>
          </a:p>
        </p:txBody>
      </p:sp>
      <p:sp>
        <p:nvSpPr>
          <p:cNvPr id="161" name="CustomShape 34"/>
          <p:cNvSpPr/>
          <p:nvPr/>
        </p:nvSpPr>
        <p:spPr>
          <a:xfrm>
            <a:off x="5598756" y="2316684"/>
            <a:ext cx="838440" cy="12240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Neutron</a:t>
            </a:r>
            <a:endParaRPr/>
          </a:p>
        </p:txBody>
      </p:sp>
      <p:sp>
        <p:nvSpPr>
          <p:cNvPr id="162" name="CustomShape 35"/>
          <p:cNvSpPr/>
          <p:nvPr/>
        </p:nvSpPr>
        <p:spPr>
          <a:xfrm>
            <a:off x="2338236" y="2440524"/>
            <a:ext cx="838440" cy="12240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Neutron</a:t>
            </a:r>
            <a:endParaRPr/>
          </a:p>
        </p:txBody>
      </p:sp>
      <p:sp>
        <p:nvSpPr>
          <p:cNvPr id="163" name="CustomShape 36"/>
          <p:cNvSpPr/>
          <p:nvPr/>
        </p:nvSpPr>
        <p:spPr>
          <a:xfrm>
            <a:off x="3282156" y="2370324"/>
            <a:ext cx="898920" cy="13104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Nova</a:t>
            </a:r>
            <a:endParaRPr/>
          </a:p>
        </p:txBody>
      </p:sp>
      <p:sp>
        <p:nvSpPr>
          <p:cNvPr id="164" name="CustomShape 37"/>
          <p:cNvSpPr/>
          <p:nvPr/>
        </p:nvSpPr>
        <p:spPr>
          <a:xfrm>
            <a:off x="6629436" y="2361324"/>
            <a:ext cx="838440" cy="122400"/>
          </a:xfrm>
          <a:prstGeom prst="rect">
            <a:avLst/>
          </a:prstGeom>
          <a:solidFill>
            <a:srgbClr val="FFFF99"/>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Nova</a:t>
            </a:r>
            <a:endParaRPr/>
          </a:p>
        </p:txBody>
      </p:sp>
      <p:sp>
        <p:nvSpPr>
          <p:cNvPr id="165" name="CustomShape 38"/>
          <p:cNvSpPr/>
          <p:nvPr/>
        </p:nvSpPr>
        <p:spPr>
          <a:xfrm>
            <a:off x="2550636" y="2672724"/>
            <a:ext cx="1580760" cy="219600"/>
          </a:xfrm>
          <a:prstGeom prst="rect">
            <a:avLst/>
          </a:prstGeom>
          <a:solidFill>
            <a:srgbClr val="FF00CC">
              <a:alpha val="15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XCAT MN/zHCP</a:t>
            </a:r>
            <a:endParaRPr/>
          </a:p>
        </p:txBody>
      </p:sp>
      <p:sp>
        <p:nvSpPr>
          <p:cNvPr id="166" name="CustomShape 39"/>
          <p:cNvSpPr/>
          <p:nvPr/>
        </p:nvSpPr>
        <p:spPr>
          <a:xfrm>
            <a:off x="5776236" y="2680644"/>
            <a:ext cx="1580760" cy="228240"/>
          </a:xfrm>
          <a:prstGeom prst="rect">
            <a:avLst/>
          </a:prstGeom>
          <a:solidFill>
            <a:srgbClr val="FF00CC">
              <a:alpha val="15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750" strike="noStrike">
                <a:solidFill>
                  <a:srgbClr val="000000"/>
                </a:solidFill>
                <a:latin typeface="Arial"/>
                <a:ea typeface="MS Gothic"/>
              </a:rPr>
              <a:t>XCAT zHCP</a:t>
            </a:r>
            <a:endParaRPr/>
          </a:p>
        </p:txBody>
      </p:sp>
      <p:sp>
        <p:nvSpPr>
          <p:cNvPr id="167" name="CustomShape 40"/>
          <p:cNvSpPr/>
          <p:nvPr/>
        </p:nvSpPr>
        <p:spPr>
          <a:xfrm>
            <a:off x="2109276" y="1748244"/>
            <a:ext cx="2324880" cy="1259280"/>
          </a:xfrm>
          <a:prstGeom prst="rect">
            <a:avLst/>
          </a:prstGeom>
          <a:noFill/>
          <a:ln w="21600">
            <a:solidFill>
              <a:srgbClr val="808080"/>
            </a:solidFill>
            <a:round/>
          </a:ln>
        </p:spPr>
        <p:style>
          <a:lnRef idx="0">
            <a:scrgbClr r="0" g="0" b="0"/>
          </a:lnRef>
          <a:fillRef idx="0">
            <a:scrgbClr r="0" g="0" b="0"/>
          </a:fillRef>
          <a:effectRef idx="0">
            <a:scrgbClr r="0" g="0" b="0"/>
          </a:effectRef>
          <a:fontRef idx="minor"/>
        </p:style>
      </p:sp>
      <p:sp>
        <p:nvSpPr>
          <p:cNvPr id="168" name="CustomShape 41"/>
          <p:cNvSpPr/>
          <p:nvPr/>
        </p:nvSpPr>
        <p:spPr>
          <a:xfrm>
            <a:off x="5441076" y="1748244"/>
            <a:ext cx="2324880" cy="1259280"/>
          </a:xfrm>
          <a:prstGeom prst="rect">
            <a:avLst/>
          </a:prstGeom>
          <a:noFill/>
          <a:ln w="21600">
            <a:solidFill>
              <a:srgbClr val="808080"/>
            </a:solidFill>
            <a:round/>
          </a:ln>
        </p:spPr>
        <p:style>
          <a:lnRef idx="0">
            <a:scrgbClr r="0" g="0" b="0"/>
          </a:lnRef>
          <a:fillRef idx="0">
            <a:scrgbClr r="0" g="0" b="0"/>
          </a:fillRef>
          <a:effectRef idx="0">
            <a:scrgbClr r="0" g="0" b="0"/>
          </a:effectRef>
          <a:fontRef idx="minor"/>
        </p:style>
      </p:sp>
      <p:sp>
        <p:nvSpPr>
          <p:cNvPr id="169" name="Line 42"/>
          <p:cNvSpPr/>
          <p:nvPr/>
        </p:nvSpPr>
        <p:spPr>
          <a:xfrm flipV="1">
            <a:off x="3636756" y="3013644"/>
            <a:ext cx="62640" cy="142920"/>
          </a:xfrm>
          <a:prstGeom prst="line">
            <a:avLst/>
          </a:prstGeom>
          <a:ln w="21600">
            <a:solidFill>
              <a:srgbClr val="808080"/>
            </a:solidFill>
            <a:miter/>
          </a:ln>
        </p:spPr>
      </p:sp>
      <p:sp>
        <p:nvSpPr>
          <p:cNvPr id="170" name="Line 43"/>
          <p:cNvSpPr/>
          <p:nvPr/>
        </p:nvSpPr>
        <p:spPr>
          <a:xfrm flipH="1" flipV="1">
            <a:off x="3464316" y="2996004"/>
            <a:ext cx="88200" cy="160560"/>
          </a:xfrm>
          <a:prstGeom prst="line">
            <a:avLst/>
          </a:prstGeom>
          <a:ln w="21600">
            <a:solidFill>
              <a:srgbClr val="808080"/>
            </a:solidFill>
            <a:miter/>
          </a:ln>
        </p:spPr>
      </p:sp>
      <p:sp>
        <p:nvSpPr>
          <p:cNvPr id="171" name="Line 44"/>
          <p:cNvSpPr/>
          <p:nvPr/>
        </p:nvSpPr>
        <p:spPr>
          <a:xfrm flipV="1">
            <a:off x="6222636" y="2999964"/>
            <a:ext cx="62280" cy="183600"/>
          </a:xfrm>
          <a:prstGeom prst="line">
            <a:avLst/>
          </a:prstGeom>
          <a:ln w="21600">
            <a:solidFill>
              <a:srgbClr val="808080"/>
            </a:solidFill>
            <a:miter/>
          </a:ln>
        </p:spPr>
      </p:sp>
      <p:sp>
        <p:nvSpPr>
          <p:cNvPr id="172" name="Line 45"/>
          <p:cNvSpPr/>
          <p:nvPr/>
        </p:nvSpPr>
        <p:spPr>
          <a:xfrm flipH="1" flipV="1">
            <a:off x="6067836" y="3001044"/>
            <a:ext cx="88200" cy="160560"/>
          </a:xfrm>
          <a:prstGeom prst="line">
            <a:avLst/>
          </a:prstGeom>
          <a:ln w="21600">
            <a:solidFill>
              <a:srgbClr val="808080"/>
            </a:solidFill>
            <a:miter/>
          </a:ln>
        </p:spPr>
      </p:sp>
      <p:sp>
        <p:nvSpPr>
          <p:cNvPr id="173" name="CustomShape 46"/>
          <p:cNvSpPr/>
          <p:nvPr/>
        </p:nvSpPr>
        <p:spPr>
          <a:xfrm rot="5400000">
            <a:off x="5737356" y="3416844"/>
            <a:ext cx="928800" cy="411120"/>
          </a:xfrm>
          <a:prstGeom prst="flowChartProcess">
            <a:avLst/>
          </a:prstGeom>
          <a:solidFill>
            <a:srgbClr val="FF9999">
              <a:alpha val="26000"/>
            </a:srgbClr>
          </a:solidFill>
          <a:ln w="21600">
            <a:solidFill>
              <a:srgbClr val="808080"/>
            </a:solidFill>
            <a:round/>
          </a:ln>
        </p:spPr>
        <p:style>
          <a:lnRef idx="0">
            <a:scrgbClr r="0" g="0" b="0"/>
          </a:lnRef>
          <a:fillRef idx="0">
            <a:scrgbClr r="0" g="0" b="0"/>
          </a:fillRef>
          <a:effectRef idx="0">
            <a:scrgbClr r="0" g="0" b="0"/>
          </a:effectRef>
          <a:fontRef idx="minor"/>
        </p:style>
        <p:txBody>
          <a:bodyPr lIns="56160" tIns="28080" rIns="56160" bIns="28080" anchor="ctr"/>
          <a:lstStyle/>
          <a:p>
            <a:pPr algn="ctr">
              <a:lnSpc>
                <a:spcPct val="100000"/>
              </a:lnSpc>
            </a:pPr>
            <a:r>
              <a:rPr lang="en-US" sz="1130" strike="noStrike">
                <a:solidFill>
                  <a:srgbClr val="000000"/>
                </a:solidFill>
                <a:latin typeface="Arial"/>
                <a:ea typeface="MS Gothic"/>
              </a:rPr>
              <a:t>xCAT</a:t>
            </a:r>
            <a:endParaRPr/>
          </a:p>
        </p:txBody>
      </p:sp>
      <p:sp>
        <p:nvSpPr>
          <p:cNvPr id="174" name="Line 47"/>
          <p:cNvSpPr/>
          <p:nvPr/>
        </p:nvSpPr>
        <p:spPr>
          <a:xfrm>
            <a:off x="2816316" y="3941364"/>
            <a:ext cx="1080" cy="310680"/>
          </a:xfrm>
          <a:prstGeom prst="line">
            <a:avLst/>
          </a:prstGeom>
          <a:ln w="21600">
            <a:solidFill>
              <a:srgbClr val="000000"/>
            </a:solidFill>
            <a:miter/>
            <a:headEnd type="triangle" w="med" len="med"/>
            <a:tailEnd type="triangle" w="med" len="med"/>
          </a:ln>
        </p:spPr>
      </p:sp>
      <p:sp>
        <p:nvSpPr>
          <p:cNvPr id="50" name="CustomShape 1"/>
          <p:cNvSpPr/>
          <p:nvPr/>
        </p:nvSpPr>
        <p:spPr>
          <a:xfrm>
            <a:off x="182196" y="159024"/>
            <a:ext cx="5594040" cy="433980"/>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lstStyle/>
          <a:p>
            <a:pPr>
              <a:lnSpc>
                <a:spcPct val="85000"/>
              </a:lnSpc>
            </a:pPr>
            <a:r>
              <a:rPr lang="en-US" sz="2600" strike="noStrike" dirty="0">
                <a:solidFill>
                  <a:srgbClr val="00649D"/>
                </a:solidFill>
                <a:latin typeface="Arial"/>
                <a:ea typeface="DejaVu Sans"/>
              </a:rPr>
              <a:t>IBM’s z/VM Cloud Stack </a:t>
            </a:r>
            <a:r>
              <a:rPr lang="en-US" sz="2600" strike="noStrike" dirty="0" smtClean="0">
                <a:solidFill>
                  <a:srgbClr val="00649D"/>
                </a:solidFill>
                <a:latin typeface="Arial"/>
                <a:ea typeface="DejaVu Sans"/>
              </a:rPr>
              <a:t>Architecture</a:t>
            </a:r>
            <a:endParaRPr dirty="0"/>
          </a:p>
        </p:txBody>
      </p:sp>
    </p:spTree>
    <p:extLst>
      <p:ext uri="{BB962C8B-B14F-4D97-AF65-F5344CB8AC3E}">
        <p14:creationId xmlns:p14="http://schemas.microsoft.com/office/powerpoint/2010/main" val="200286410"/>
      </p:ext>
    </p:extLst>
  </p:cSld>
  <p:clrMapOvr>
    <a:masterClrMapping/>
  </p:clrMapOvr>
  <p:timing>
    <p:tnLst>
      <p:par>
        <p:cTn id="1" dur="indefinite" restart="never" nodeType="tmRoot">
          <p:childTnLst>
            <p:seq>
              <p:cTn id="2" dur="indefinite" nodeType="mainSeq"/>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 name="CustomShape 1"/>
          <p:cNvSpPr/>
          <p:nvPr/>
        </p:nvSpPr>
        <p:spPr>
          <a:xfrm>
            <a:off x="204840" y="385200"/>
            <a:ext cx="8503920" cy="673920"/>
          </a:xfrm>
          <a:prstGeom prst="rect">
            <a:avLst/>
          </a:prstGeom>
          <a:noFill/>
          <a:ln>
            <a:noFill/>
          </a:ln>
        </p:spPr>
        <p:style>
          <a:lnRef idx="0">
            <a:scrgbClr r="0" g="0" b="0"/>
          </a:lnRef>
          <a:fillRef idx="0">
            <a:scrgbClr r="0" g="0" b="0"/>
          </a:fillRef>
          <a:effectRef idx="0">
            <a:scrgbClr r="0" g="0" b="0"/>
          </a:effectRef>
          <a:fontRef idx="minor"/>
        </p:style>
        <p:txBody>
          <a:bodyPr lIns="90000" tIns="45000" rIns="90000" bIns="45000"/>
          <a:lstStyle/>
          <a:p>
            <a:pPr>
              <a:lnSpc>
                <a:spcPct val="85000"/>
              </a:lnSpc>
            </a:pPr>
            <a:r>
              <a:rPr lang="en-US" sz="2600" strike="noStrike" dirty="0">
                <a:solidFill>
                  <a:srgbClr val="00649D"/>
                </a:solidFill>
                <a:latin typeface="Arial"/>
                <a:ea typeface="DejaVu Sans"/>
              </a:rPr>
              <a:t>IBM’s z/VM Cloud Stack </a:t>
            </a:r>
            <a:r>
              <a:rPr lang="en-US" sz="2600" dirty="0">
                <a:solidFill>
                  <a:srgbClr val="00649D"/>
                </a:solidFill>
                <a:latin typeface="Arial"/>
                <a:ea typeface="DejaVu Sans"/>
              </a:rPr>
              <a:t>A</a:t>
            </a:r>
            <a:r>
              <a:rPr lang="en-US" sz="2600" strike="noStrike" dirty="0" smtClean="0">
                <a:solidFill>
                  <a:srgbClr val="00649D"/>
                </a:solidFill>
                <a:latin typeface="Arial"/>
                <a:ea typeface="DejaVu Sans"/>
              </a:rPr>
              <a:t>pproach</a:t>
            </a:r>
            <a:endParaRPr dirty="0"/>
          </a:p>
        </p:txBody>
      </p:sp>
      <p:sp>
        <p:nvSpPr>
          <p:cNvPr id="176" name="CustomShape 2"/>
          <p:cNvSpPr/>
          <p:nvPr/>
        </p:nvSpPr>
        <p:spPr>
          <a:xfrm>
            <a:off x="356760" y="810360"/>
            <a:ext cx="8366040" cy="3515040"/>
          </a:xfrm>
          <a:prstGeom prst="rect">
            <a:avLst/>
          </a:prstGeom>
          <a:noFill/>
          <a:ln>
            <a:noFill/>
          </a:ln>
        </p:spPr>
        <p:style>
          <a:lnRef idx="0">
            <a:scrgbClr r="0" g="0" b="0"/>
          </a:lnRef>
          <a:fillRef idx="0">
            <a:scrgbClr r="0" g="0" b="0"/>
          </a:fillRef>
          <a:effectRef idx="0">
            <a:scrgbClr r="0" g="0" b="0"/>
          </a:effectRef>
          <a:fontRef idx="minor"/>
        </p:style>
        <p:txBody>
          <a:bodyPr lIns="0" tIns="0" rIns="0" bIns="0"/>
          <a:lstStyle/>
          <a:p>
            <a:pPr marL="342900" indent="-342900">
              <a:lnSpc>
                <a:spcPct val="100000"/>
              </a:lnSpc>
              <a:buFont typeface="+mj-lt"/>
              <a:buAutoNum type="arabicPeriod" startAt="2"/>
            </a:pPr>
            <a:r>
              <a:rPr lang="en-US" strike="noStrike" dirty="0">
                <a:solidFill>
                  <a:srgbClr val="000000"/>
                </a:solidFill>
                <a:latin typeface="Calibri"/>
                <a:ea typeface="DejaVu Sans"/>
              </a:rPr>
              <a:t>Cloud Manager Appliance</a:t>
            </a:r>
            <a:endParaRPr dirty="0"/>
          </a:p>
          <a:p>
            <a:pPr lvl="1">
              <a:lnSpc>
                <a:spcPct val="100000"/>
              </a:lnSpc>
              <a:buFont typeface="Arial"/>
              <a:buChar char="•"/>
            </a:pPr>
            <a:r>
              <a:rPr lang="en-US" strike="noStrike" dirty="0">
                <a:solidFill>
                  <a:srgbClr val="000000"/>
                </a:solidFill>
                <a:latin typeface="Calibri"/>
                <a:ea typeface="DejaVu Sans"/>
              </a:rPr>
              <a:t>Single guest that includes </a:t>
            </a:r>
            <a:r>
              <a:rPr lang="en-US" strike="noStrike" dirty="0" err="1">
                <a:solidFill>
                  <a:srgbClr val="000000"/>
                </a:solidFill>
                <a:latin typeface="Calibri"/>
                <a:ea typeface="DejaVu Sans"/>
              </a:rPr>
              <a:t>xCAT</a:t>
            </a:r>
            <a:r>
              <a:rPr lang="en-US" strike="noStrike" dirty="0">
                <a:solidFill>
                  <a:srgbClr val="000000"/>
                </a:solidFill>
                <a:latin typeface="Calibri"/>
                <a:ea typeface="DejaVu Sans"/>
              </a:rPr>
              <a:t> and OpenStack distro</a:t>
            </a:r>
            <a:endParaRPr dirty="0"/>
          </a:p>
          <a:p>
            <a:pPr lvl="2">
              <a:lnSpc>
                <a:spcPct val="100000"/>
              </a:lnSpc>
              <a:buFont typeface="Arial"/>
              <a:buChar char="•"/>
            </a:pPr>
            <a:r>
              <a:rPr lang="en-US" strike="noStrike" dirty="0">
                <a:solidFill>
                  <a:srgbClr val="000000"/>
                </a:solidFill>
                <a:latin typeface="Calibri"/>
                <a:ea typeface="DejaVu Sans"/>
              </a:rPr>
              <a:t>All necessary pieces of OpenStack are included to be an OpenStack Compute Platform (compute, network, block storage, identity, orchestration, </a:t>
            </a:r>
            <a:r>
              <a:rPr lang="en-US" strike="noStrike" dirty="0" err="1">
                <a:solidFill>
                  <a:srgbClr val="000000"/>
                </a:solidFill>
                <a:latin typeface="Calibri"/>
                <a:ea typeface="DejaVu Sans"/>
              </a:rPr>
              <a:t>etc</a:t>
            </a:r>
            <a:r>
              <a:rPr lang="en-US" strike="noStrike" dirty="0">
                <a:solidFill>
                  <a:srgbClr val="000000"/>
                </a:solidFill>
                <a:latin typeface="Calibri"/>
                <a:ea typeface="DejaVu Sans"/>
              </a:rPr>
              <a:t>)</a:t>
            </a:r>
            <a:endParaRPr dirty="0"/>
          </a:p>
          <a:p>
            <a:pPr lvl="1">
              <a:lnSpc>
                <a:spcPct val="100000"/>
              </a:lnSpc>
              <a:buFont typeface="Arial"/>
              <a:buChar char="•"/>
            </a:pPr>
            <a:r>
              <a:rPr lang="en-US" strike="noStrike" dirty="0">
                <a:solidFill>
                  <a:srgbClr val="000000"/>
                </a:solidFill>
                <a:latin typeface="Calibri"/>
                <a:ea typeface="DejaVu Sans"/>
              </a:rPr>
              <a:t>Included with z/VM, no separate fees for service and support</a:t>
            </a:r>
            <a:endParaRPr dirty="0"/>
          </a:p>
          <a:p>
            <a:pPr lvl="1">
              <a:lnSpc>
                <a:spcPct val="100000"/>
              </a:lnSpc>
              <a:buFont typeface="Arial"/>
              <a:buChar char="•"/>
            </a:pPr>
            <a:r>
              <a:rPr lang="en-US" strike="noStrike" dirty="0">
                <a:solidFill>
                  <a:srgbClr val="000000"/>
                </a:solidFill>
                <a:latin typeface="Calibri"/>
                <a:ea typeface="DejaVu Sans"/>
              </a:rPr>
              <a:t>Allows customers to try out cloud, without risk</a:t>
            </a:r>
            <a:endParaRPr dirty="0"/>
          </a:p>
          <a:p>
            <a:pPr lvl="1">
              <a:lnSpc>
                <a:spcPct val="100000"/>
              </a:lnSpc>
              <a:buFont typeface="Arial"/>
              <a:buChar char="•"/>
            </a:pPr>
            <a:r>
              <a:rPr lang="en-US" strike="noStrike" dirty="0">
                <a:solidFill>
                  <a:srgbClr val="000000"/>
                </a:solidFill>
                <a:latin typeface="Calibri"/>
                <a:ea typeface="DejaVu Sans"/>
              </a:rPr>
              <a:t>Can only manage z/VM, can be integrated as part of a larger solution</a:t>
            </a:r>
            <a:endParaRPr dirty="0"/>
          </a:p>
          <a:p>
            <a:pPr lvl="2">
              <a:lnSpc>
                <a:spcPct val="100000"/>
              </a:lnSpc>
              <a:buFont typeface="Arial"/>
              <a:buChar char="•"/>
            </a:pPr>
            <a:r>
              <a:rPr lang="en-US" strike="noStrike" dirty="0">
                <a:solidFill>
                  <a:srgbClr val="000000"/>
                </a:solidFill>
                <a:latin typeface="Calibri"/>
                <a:ea typeface="DejaVu Sans"/>
              </a:rPr>
              <a:t>When running it as </a:t>
            </a:r>
            <a:r>
              <a:rPr lang="en-US" strike="noStrike" dirty="0" err="1">
                <a:solidFill>
                  <a:srgbClr val="000000"/>
                </a:solidFill>
                <a:latin typeface="Calibri"/>
                <a:ea typeface="DejaVu Sans"/>
              </a:rPr>
              <a:t>xCAT</a:t>
            </a:r>
            <a:r>
              <a:rPr lang="en-US" strike="noStrike" dirty="0">
                <a:solidFill>
                  <a:srgbClr val="000000"/>
                </a:solidFill>
                <a:latin typeface="Calibri"/>
                <a:ea typeface="DejaVu Sans"/>
              </a:rPr>
              <a:t>, can be part of SUSE OpenStack Cloud 6</a:t>
            </a:r>
            <a:endParaRPr dirty="0"/>
          </a:p>
          <a:p>
            <a:pPr lvl="2">
              <a:lnSpc>
                <a:spcPct val="100000"/>
              </a:lnSpc>
              <a:buFont typeface="Arial"/>
              <a:buChar char="•"/>
            </a:pPr>
            <a:r>
              <a:rPr lang="en-US" strike="noStrike" dirty="0">
                <a:solidFill>
                  <a:srgbClr val="000000"/>
                </a:solidFill>
                <a:latin typeface="Calibri"/>
                <a:ea typeface="DejaVu Sans"/>
              </a:rPr>
              <a:t>When running as </a:t>
            </a:r>
            <a:r>
              <a:rPr lang="en-US" strike="noStrike" dirty="0" err="1">
                <a:solidFill>
                  <a:srgbClr val="000000"/>
                </a:solidFill>
                <a:latin typeface="Calibri"/>
                <a:ea typeface="DejaVu Sans"/>
              </a:rPr>
              <a:t>xCAT+OpenStack</a:t>
            </a:r>
            <a:r>
              <a:rPr lang="en-US" strike="noStrike" dirty="0">
                <a:solidFill>
                  <a:srgbClr val="000000"/>
                </a:solidFill>
                <a:latin typeface="Calibri"/>
                <a:ea typeface="DejaVu Sans"/>
              </a:rPr>
              <a:t>, can be part of VMWare </a:t>
            </a:r>
            <a:r>
              <a:rPr lang="en-US" strike="noStrike" dirty="0" err="1">
                <a:solidFill>
                  <a:srgbClr val="000000"/>
                </a:solidFill>
                <a:latin typeface="Calibri"/>
                <a:ea typeface="DejaVu Sans"/>
              </a:rPr>
              <a:t>vRealize</a:t>
            </a:r>
            <a:r>
              <a:rPr lang="en-US" strike="noStrike" dirty="0">
                <a:solidFill>
                  <a:srgbClr val="000000"/>
                </a:solidFill>
                <a:latin typeface="Calibri"/>
                <a:ea typeface="DejaVu Sans"/>
              </a:rPr>
              <a:t> or IBM Cloud Orchestrator</a:t>
            </a:r>
            <a:endParaRPr dirty="0"/>
          </a:p>
          <a:p>
            <a:pPr lvl="2">
              <a:lnSpc>
                <a:spcPct val="100000"/>
              </a:lnSpc>
              <a:buFont typeface="Arial"/>
              <a:buChar char="•"/>
            </a:pPr>
            <a:r>
              <a:rPr lang="en-US" strike="noStrike" dirty="0">
                <a:solidFill>
                  <a:srgbClr val="000000"/>
                </a:solidFill>
                <a:latin typeface="Calibri"/>
                <a:ea typeface="DejaVu Sans"/>
              </a:rPr>
              <a:t>CMA can only manage z/VM</a:t>
            </a:r>
            <a:endParaRPr dirty="0"/>
          </a:p>
          <a:p>
            <a:pPr lvl="1">
              <a:lnSpc>
                <a:spcPct val="100000"/>
              </a:lnSpc>
              <a:buFont typeface="Arial"/>
              <a:buChar char="•"/>
            </a:pPr>
            <a:r>
              <a:rPr lang="en-US" strike="noStrike" dirty="0">
                <a:solidFill>
                  <a:srgbClr val="000000"/>
                </a:solidFill>
                <a:latin typeface="Calibri"/>
                <a:ea typeface="DejaVu Sans"/>
              </a:rPr>
              <a:t>Cloud enablement solution</a:t>
            </a:r>
            <a:endParaRPr dirty="0"/>
          </a:p>
          <a:p>
            <a:pPr lvl="2">
              <a:lnSpc>
                <a:spcPct val="100000"/>
              </a:lnSpc>
              <a:buFont typeface="Arial"/>
              <a:buChar char="•"/>
            </a:pPr>
            <a:r>
              <a:rPr lang="en-US" strike="noStrike" dirty="0">
                <a:solidFill>
                  <a:srgbClr val="000000"/>
                </a:solidFill>
                <a:latin typeface="Calibri"/>
                <a:ea typeface="DejaVu Sans"/>
              </a:rPr>
              <a:t>Works in conjunction with hypervisor management tools</a:t>
            </a:r>
            <a:endParaRPr dirty="0"/>
          </a:p>
        </p:txBody>
      </p:sp>
    </p:spTree>
    <p:extLst>
      <p:ext uri="{BB962C8B-B14F-4D97-AF65-F5344CB8AC3E}">
        <p14:creationId xmlns:p14="http://schemas.microsoft.com/office/powerpoint/2010/main" val="787128633"/>
      </p:ext>
    </p:extLst>
  </p:cSld>
  <p:clrMapOvr>
    <a:masterClrMapping/>
  </p:clrMapOvr>
  <p:timing>
    <p:tnLst>
      <p:par>
        <p:cTn id="1" dur="indefinite" restart="never" nodeType="tmRoot">
          <p:childTnLst>
            <p:seq>
              <p:cTn id="2"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0210" name="Rectangle 2"/>
          <p:cNvSpPr>
            <a:spLocks noChangeArrowheads="1"/>
          </p:cNvSpPr>
          <p:nvPr/>
        </p:nvSpPr>
        <p:spPr bwMode="auto">
          <a:xfrm>
            <a:off x="3320323" y="476224"/>
            <a:ext cx="4527087" cy="4420817"/>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400" b="1"/>
              <a:t>zEC12 Core</a:t>
            </a:r>
          </a:p>
        </p:txBody>
      </p:sp>
      <p:sp>
        <p:nvSpPr>
          <p:cNvPr id="350211" name="Rectangle 3"/>
          <p:cNvSpPr>
            <a:spLocks noChangeArrowheads="1"/>
          </p:cNvSpPr>
          <p:nvPr/>
        </p:nvSpPr>
        <p:spPr bwMode="auto">
          <a:xfrm>
            <a:off x="5564358" y="3261538"/>
            <a:ext cx="2083594" cy="5715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General Purpose Registers</a:t>
            </a:r>
          </a:p>
        </p:txBody>
      </p:sp>
      <p:sp>
        <p:nvSpPr>
          <p:cNvPr id="350254" name="Rectangle 46"/>
          <p:cNvSpPr>
            <a:spLocks noGrp="1" noChangeArrowheads="1"/>
          </p:cNvSpPr>
          <p:nvPr>
            <p:ph type="title"/>
          </p:nvPr>
        </p:nvSpPr>
        <p:spPr>
          <a:xfrm>
            <a:off x="1257301" y="481068"/>
            <a:ext cx="1427969" cy="857250"/>
          </a:xfrm>
        </p:spPr>
        <p:txBody>
          <a:bodyPr/>
          <a:lstStyle/>
          <a:p>
            <a:r>
              <a:rPr lang="en-US" sz="2800" dirty="0"/>
              <a:t>zEC12</a:t>
            </a:r>
            <a:br>
              <a:rPr lang="en-US" sz="2800" dirty="0"/>
            </a:br>
            <a:r>
              <a:rPr lang="en-US" sz="2800" dirty="0"/>
              <a:t>Core</a:t>
            </a:r>
          </a:p>
        </p:txBody>
      </p:sp>
      <p:sp>
        <p:nvSpPr>
          <p:cNvPr id="350214" name="Rectangle 6"/>
          <p:cNvSpPr>
            <a:spLocks noChangeArrowheads="1"/>
          </p:cNvSpPr>
          <p:nvPr/>
        </p:nvSpPr>
        <p:spPr bwMode="auto">
          <a:xfrm>
            <a:off x="3486025" y="567013"/>
            <a:ext cx="4313687" cy="22134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Pipeline</a:t>
            </a:r>
          </a:p>
        </p:txBody>
      </p:sp>
      <p:sp>
        <p:nvSpPr>
          <p:cNvPr id="350215" name="Rectangle 7"/>
          <p:cNvSpPr>
            <a:spLocks noChangeArrowheads="1"/>
          </p:cNvSpPr>
          <p:nvPr/>
        </p:nvSpPr>
        <p:spPr bwMode="auto">
          <a:xfrm>
            <a:off x="5504260" y="1708713"/>
            <a:ext cx="1543050" cy="22741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Floating Point Unit</a:t>
            </a:r>
          </a:p>
        </p:txBody>
      </p:sp>
      <p:sp>
        <p:nvSpPr>
          <p:cNvPr id="350216" name="Rectangle 8"/>
          <p:cNvSpPr>
            <a:spLocks noChangeArrowheads="1"/>
          </p:cNvSpPr>
          <p:nvPr/>
        </p:nvSpPr>
        <p:spPr bwMode="auto">
          <a:xfrm>
            <a:off x="5504260" y="2165913"/>
            <a:ext cx="1543050" cy="22741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Branch Unit</a:t>
            </a:r>
          </a:p>
        </p:txBody>
      </p:sp>
      <p:sp>
        <p:nvSpPr>
          <p:cNvPr id="350217" name="Rectangle 9"/>
          <p:cNvSpPr>
            <a:spLocks noChangeArrowheads="1"/>
          </p:cNvSpPr>
          <p:nvPr/>
        </p:nvSpPr>
        <p:spPr bwMode="auto">
          <a:xfrm>
            <a:off x="5504260" y="1937313"/>
            <a:ext cx="1543050" cy="22741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Decimal FP Unit</a:t>
            </a:r>
          </a:p>
        </p:txBody>
      </p:sp>
      <p:sp>
        <p:nvSpPr>
          <p:cNvPr id="350218" name="Rectangle 10"/>
          <p:cNvSpPr>
            <a:spLocks noChangeArrowheads="1"/>
          </p:cNvSpPr>
          <p:nvPr/>
        </p:nvSpPr>
        <p:spPr bwMode="auto">
          <a:xfrm>
            <a:off x="5504260" y="794313"/>
            <a:ext cx="1543050" cy="22741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Load/Store Unit</a:t>
            </a:r>
          </a:p>
        </p:txBody>
      </p:sp>
      <p:sp>
        <p:nvSpPr>
          <p:cNvPr id="350219" name="Rectangle 11"/>
          <p:cNvSpPr>
            <a:spLocks noChangeArrowheads="1"/>
          </p:cNvSpPr>
          <p:nvPr/>
        </p:nvSpPr>
        <p:spPr bwMode="auto">
          <a:xfrm>
            <a:off x="3490427" y="793122"/>
            <a:ext cx="1328033" cy="2273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a:t>Decode</a:t>
            </a:r>
          </a:p>
        </p:txBody>
      </p:sp>
      <p:sp>
        <p:nvSpPr>
          <p:cNvPr id="350220" name="Rectangle 12"/>
          <p:cNvSpPr>
            <a:spLocks noChangeArrowheads="1"/>
          </p:cNvSpPr>
          <p:nvPr/>
        </p:nvSpPr>
        <p:spPr bwMode="auto">
          <a:xfrm>
            <a:off x="4818460" y="793122"/>
            <a:ext cx="685800" cy="22860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Order</a:t>
            </a:r>
          </a:p>
        </p:txBody>
      </p:sp>
      <p:sp>
        <p:nvSpPr>
          <p:cNvPr id="350221" name="Rectangle 13"/>
          <p:cNvSpPr>
            <a:spLocks noChangeArrowheads="1"/>
          </p:cNvSpPr>
          <p:nvPr/>
        </p:nvSpPr>
        <p:spPr bwMode="auto">
          <a:xfrm>
            <a:off x="4818460" y="1021722"/>
            <a:ext cx="685800" cy="22860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Stage</a:t>
            </a:r>
          </a:p>
        </p:txBody>
      </p:sp>
      <p:sp>
        <p:nvSpPr>
          <p:cNvPr id="350222" name="Rectangle 14"/>
          <p:cNvSpPr>
            <a:spLocks noChangeArrowheads="1"/>
          </p:cNvSpPr>
          <p:nvPr/>
        </p:nvSpPr>
        <p:spPr bwMode="auto">
          <a:xfrm>
            <a:off x="7047310" y="793122"/>
            <a:ext cx="742950" cy="22860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Order</a:t>
            </a:r>
          </a:p>
        </p:txBody>
      </p:sp>
      <p:sp>
        <p:nvSpPr>
          <p:cNvPr id="350223" name="Rectangle 15"/>
          <p:cNvSpPr>
            <a:spLocks noChangeArrowheads="1"/>
          </p:cNvSpPr>
          <p:nvPr/>
        </p:nvSpPr>
        <p:spPr bwMode="auto">
          <a:xfrm>
            <a:off x="7047310" y="1021722"/>
            <a:ext cx="742950" cy="22860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De-Stage</a:t>
            </a:r>
          </a:p>
        </p:txBody>
      </p:sp>
      <p:sp>
        <p:nvSpPr>
          <p:cNvPr id="350224" name="Rectangle 16"/>
          <p:cNvSpPr>
            <a:spLocks noChangeArrowheads="1"/>
          </p:cNvSpPr>
          <p:nvPr/>
        </p:nvSpPr>
        <p:spPr bwMode="auto">
          <a:xfrm>
            <a:off x="7047310" y="1250322"/>
            <a:ext cx="742950" cy="22860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Retry</a:t>
            </a:r>
          </a:p>
        </p:txBody>
      </p:sp>
      <p:sp>
        <p:nvSpPr>
          <p:cNvPr id="350225" name="Rectangle 17"/>
          <p:cNvSpPr>
            <a:spLocks noChangeArrowheads="1"/>
          </p:cNvSpPr>
          <p:nvPr/>
        </p:nvSpPr>
        <p:spPr bwMode="auto">
          <a:xfrm>
            <a:off x="5492920" y="3318688"/>
            <a:ext cx="2114550"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General Purpose Registers</a:t>
            </a:r>
          </a:p>
        </p:txBody>
      </p:sp>
      <p:sp>
        <p:nvSpPr>
          <p:cNvPr id="350226" name="Rectangle 18"/>
          <p:cNvSpPr>
            <a:spLocks noChangeArrowheads="1"/>
          </p:cNvSpPr>
          <p:nvPr/>
        </p:nvSpPr>
        <p:spPr bwMode="auto">
          <a:xfrm>
            <a:off x="5492920" y="3604438"/>
            <a:ext cx="2114550"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Floating Point Registers</a:t>
            </a:r>
          </a:p>
        </p:txBody>
      </p:sp>
      <p:sp>
        <p:nvSpPr>
          <p:cNvPr id="350227" name="Rectangle 19"/>
          <p:cNvSpPr>
            <a:spLocks noChangeArrowheads="1"/>
          </p:cNvSpPr>
          <p:nvPr/>
        </p:nvSpPr>
        <p:spPr bwMode="auto">
          <a:xfrm>
            <a:off x="5492920" y="3890188"/>
            <a:ext cx="2114550"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Control Registers</a:t>
            </a:r>
          </a:p>
        </p:txBody>
      </p:sp>
      <p:sp>
        <p:nvSpPr>
          <p:cNvPr id="350228" name="Rectangle 20"/>
          <p:cNvSpPr>
            <a:spLocks noChangeArrowheads="1"/>
          </p:cNvSpPr>
          <p:nvPr/>
        </p:nvSpPr>
        <p:spPr bwMode="auto">
          <a:xfrm>
            <a:off x="5492920" y="4175938"/>
            <a:ext cx="2114550"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Processor Status Word</a:t>
            </a:r>
          </a:p>
        </p:txBody>
      </p:sp>
      <p:sp>
        <p:nvSpPr>
          <p:cNvPr id="350229" name="Rectangle 21"/>
          <p:cNvSpPr>
            <a:spLocks noChangeArrowheads="1"/>
          </p:cNvSpPr>
          <p:nvPr/>
        </p:nvSpPr>
        <p:spPr bwMode="auto">
          <a:xfrm>
            <a:off x="5664370" y="4404538"/>
            <a:ext cx="2114550" cy="28575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Instruction Pointer</a:t>
            </a:r>
          </a:p>
        </p:txBody>
      </p:sp>
      <p:sp>
        <p:nvSpPr>
          <p:cNvPr id="350230" name="Rectangle 22"/>
          <p:cNvSpPr>
            <a:spLocks noChangeArrowheads="1"/>
          </p:cNvSpPr>
          <p:nvPr/>
        </p:nvSpPr>
        <p:spPr bwMode="auto">
          <a:xfrm>
            <a:off x="3463600" y="1409519"/>
            <a:ext cx="1200150"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L1 Instruction</a:t>
            </a:r>
          </a:p>
          <a:p>
            <a:pPr algn="ctr"/>
            <a:r>
              <a:rPr lang="en-US" sz="1400"/>
              <a:t>Cache 64KB</a:t>
            </a:r>
          </a:p>
        </p:txBody>
      </p:sp>
      <p:sp>
        <p:nvSpPr>
          <p:cNvPr id="350231" name="Rectangle 23"/>
          <p:cNvSpPr>
            <a:spLocks noChangeArrowheads="1"/>
          </p:cNvSpPr>
          <p:nvPr/>
        </p:nvSpPr>
        <p:spPr bwMode="auto">
          <a:xfrm>
            <a:off x="3463600" y="1866719"/>
            <a:ext cx="1200150"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L1 Data</a:t>
            </a:r>
          </a:p>
          <a:p>
            <a:pPr algn="ctr"/>
            <a:r>
              <a:rPr lang="en-US" sz="1400"/>
              <a:t>Cache 96KB</a:t>
            </a:r>
          </a:p>
        </p:txBody>
      </p:sp>
      <p:sp>
        <p:nvSpPr>
          <p:cNvPr id="350232" name="Rectangle 24"/>
          <p:cNvSpPr>
            <a:spLocks noChangeArrowheads="1"/>
          </p:cNvSpPr>
          <p:nvPr/>
        </p:nvSpPr>
        <p:spPr bwMode="auto">
          <a:xfrm>
            <a:off x="3463600" y="2377496"/>
            <a:ext cx="1200150"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L2 Instruction </a:t>
            </a:r>
          </a:p>
          <a:p>
            <a:pPr algn="ctr"/>
            <a:r>
              <a:rPr lang="en-US" sz="1400"/>
              <a:t>Cache 1MB</a:t>
            </a:r>
          </a:p>
        </p:txBody>
      </p:sp>
      <p:sp>
        <p:nvSpPr>
          <p:cNvPr id="350233" name="Rectangle 25"/>
          <p:cNvSpPr>
            <a:spLocks noChangeArrowheads="1"/>
          </p:cNvSpPr>
          <p:nvPr/>
        </p:nvSpPr>
        <p:spPr bwMode="auto">
          <a:xfrm>
            <a:off x="3463600" y="3349046"/>
            <a:ext cx="1200150" cy="6858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Translation</a:t>
            </a:r>
          </a:p>
          <a:p>
            <a:pPr algn="ctr"/>
            <a:r>
              <a:rPr lang="en-US" sz="1400"/>
              <a:t>Lookaside</a:t>
            </a:r>
          </a:p>
          <a:p>
            <a:pPr algn="ctr"/>
            <a:r>
              <a:rPr lang="en-US" sz="1400"/>
              <a:t>Buffer</a:t>
            </a:r>
          </a:p>
        </p:txBody>
      </p:sp>
      <p:sp>
        <p:nvSpPr>
          <p:cNvPr id="350234" name="Rectangle 26"/>
          <p:cNvSpPr>
            <a:spLocks noChangeArrowheads="1"/>
          </p:cNvSpPr>
          <p:nvPr/>
        </p:nvSpPr>
        <p:spPr bwMode="auto">
          <a:xfrm>
            <a:off x="5504260" y="1022913"/>
            <a:ext cx="1543050" cy="22741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Load/Store Unit</a:t>
            </a:r>
          </a:p>
        </p:txBody>
      </p:sp>
      <p:sp>
        <p:nvSpPr>
          <p:cNvPr id="350235" name="Rectangle 27"/>
          <p:cNvSpPr>
            <a:spLocks noChangeArrowheads="1"/>
          </p:cNvSpPr>
          <p:nvPr/>
        </p:nvSpPr>
        <p:spPr bwMode="auto">
          <a:xfrm>
            <a:off x="5504260" y="1250322"/>
            <a:ext cx="1543050" cy="22740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Fixed Point Unit</a:t>
            </a:r>
          </a:p>
        </p:txBody>
      </p:sp>
      <p:sp>
        <p:nvSpPr>
          <p:cNvPr id="350236" name="Rectangle 28"/>
          <p:cNvSpPr>
            <a:spLocks noChangeArrowheads="1"/>
          </p:cNvSpPr>
          <p:nvPr/>
        </p:nvSpPr>
        <p:spPr bwMode="auto">
          <a:xfrm>
            <a:off x="5504260" y="1480113"/>
            <a:ext cx="1543050" cy="22741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Fixed Point Unit</a:t>
            </a:r>
          </a:p>
        </p:txBody>
      </p:sp>
      <p:sp>
        <p:nvSpPr>
          <p:cNvPr id="350237" name="Rectangle 29"/>
          <p:cNvSpPr>
            <a:spLocks noChangeArrowheads="1"/>
          </p:cNvSpPr>
          <p:nvPr/>
        </p:nvSpPr>
        <p:spPr bwMode="auto">
          <a:xfrm>
            <a:off x="3463600" y="4091539"/>
            <a:ext cx="1200150" cy="6858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Branch</a:t>
            </a:r>
          </a:p>
          <a:p>
            <a:pPr algn="ctr"/>
            <a:r>
              <a:rPr lang="en-US" sz="1400"/>
              <a:t>History</a:t>
            </a:r>
          </a:p>
          <a:p>
            <a:pPr algn="ctr"/>
            <a:r>
              <a:rPr lang="en-US" sz="1400"/>
              <a:t>Table</a:t>
            </a:r>
          </a:p>
        </p:txBody>
      </p:sp>
      <p:sp>
        <p:nvSpPr>
          <p:cNvPr id="350238" name="Oval 30"/>
          <p:cNvSpPr>
            <a:spLocks noChangeArrowheads="1"/>
          </p:cNvSpPr>
          <p:nvPr/>
        </p:nvSpPr>
        <p:spPr bwMode="auto">
          <a:xfrm>
            <a:off x="1737374" y="3527418"/>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zIIP</a:t>
            </a:r>
          </a:p>
        </p:txBody>
      </p:sp>
      <p:sp>
        <p:nvSpPr>
          <p:cNvPr id="350239" name="Oval 31"/>
          <p:cNvSpPr>
            <a:spLocks noChangeArrowheads="1"/>
          </p:cNvSpPr>
          <p:nvPr/>
        </p:nvSpPr>
        <p:spPr bwMode="auto">
          <a:xfrm>
            <a:off x="1324637" y="3895751"/>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zAAP</a:t>
            </a:r>
          </a:p>
        </p:txBody>
      </p:sp>
      <p:sp>
        <p:nvSpPr>
          <p:cNvPr id="350240" name="Oval 32"/>
          <p:cNvSpPr>
            <a:spLocks noChangeArrowheads="1"/>
          </p:cNvSpPr>
          <p:nvPr/>
        </p:nvSpPr>
        <p:spPr bwMode="auto">
          <a:xfrm>
            <a:off x="1285679" y="3170077"/>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IFL</a:t>
            </a:r>
          </a:p>
        </p:txBody>
      </p:sp>
      <p:sp>
        <p:nvSpPr>
          <p:cNvPr id="350241" name="Oval 33"/>
          <p:cNvSpPr>
            <a:spLocks noChangeArrowheads="1"/>
          </p:cNvSpPr>
          <p:nvPr/>
        </p:nvSpPr>
        <p:spPr bwMode="auto">
          <a:xfrm>
            <a:off x="1246721" y="2603144"/>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ICF</a:t>
            </a:r>
          </a:p>
        </p:txBody>
      </p:sp>
      <p:sp>
        <p:nvSpPr>
          <p:cNvPr id="350242" name="Oval 34"/>
          <p:cNvSpPr>
            <a:spLocks noChangeArrowheads="1"/>
          </p:cNvSpPr>
          <p:nvPr/>
        </p:nvSpPr>
        <p:spPr bwMode="auto">
          <a:xfrm>
            <a:off x="1582439" y="2081565"/>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SAP</a:t>
            </a:r>
          </a:p>
        </p:txBody>
      </p:sp>
      <p:sp>
        <p:nvSpPr>
          <p:cNvPr id="350243" name="Oval 35"/>
          <p:cNvSpPr>
            <a:spLocks noChangeArrowheads="1"/>
          </p:cNvSpPr>
          <p:nvPr/>
        </p:nvSpPr>
        <p:spPr bwMode="auto">
          <a:xfrm>
            <a:off x="1237743" y="1582665"/>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CP</a:t>
            </a:r>
          </a:p>
        </p:txBody>
      </p:sp>
      <p:sp>
        <p:nvSpPr>
          <p:cNvPr id="350244" name="Oval 36"/>
          <p:cNvSpPr>
            <a:spLocks noChangeArrowheads="1"/>
          </p:cNvSpPr>
          <p:nvPr/>
        </p:nvSpPr>
        <p:spPr bwMode="auto">
          <a:xfrm>
            <a:off x="2484971" y="2070434"/>
            <a:ext cx="685800" cy="628650"/>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5.5GHz</a:t>
            </a:r>
          </a:p>
        </p:txBody>
      </p:sp>
      <p:sp>
        <p:nvSpPr>
          <p:cNvPr id="350245" name="Oval 37"/>
          <p:cNvSpPr>
            <a:spLocks noChangeArrowheads="1"/>
          </p:cNvSpPr>
          <p:nvPr/>
        </p:nvSpPr>
        <p:spPr bwMode="auto">
          <a:xfrm>
            <a:off x="2485925" y="3460271"/>
            <a:ext cx="748904" cy="62865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23 New</a:t>
            </a:r>
          </a:p>
          <a:p>
            <a:pPr algn="ctr"/>
            <a:r>
              <a:rPr lang="en-US" sz="1200"/>
              <a:t>Instr.</a:t>
            </a:r>
          </a:p>
        </p:txBody>
      </p:sp>
      <p:sp>
        <p:nvSpPr>
          <p:cNvPr id="350248" name="Oval 40"/>
          <p:cNvSpPr>
            <a:spLocks noChangeArrowheads="1"/>
          </p:cNvSpPr>
          <p:nvPr/>
        </p:nvSpPr>
        <p:spPr bwMode="auto">
          <a:xfrm>
            <a:off x="2286858" y="2768612"/>
            <a:ext cx="820341" cy="62865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a:t>Out of Order</a:t>
            </a:r>
          </a:p>
        </p:txBody>
      </p:sp>
      <p:sp>
        <p:nvSpPr>
          <p:cNvPr id="350249" name="Oval 41"/>
          <p:cNvSpPr>
            <a:spLocks noChangeArrowheads="1"/>
          </p:cNvSpPr>
          <p:nvPr/>
        </p:nvSpPr>
        <p:spPr bwMode="auto">
          <a:xfrm>
            <a:off x="2355619" y="1094944"/>
            <a:ext cx="867637" cy="908177"/>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1500</a:t>
            </a:r>
          </a:p>
          <a:p>
            <a:pPr algn="ctr"/>
            <a:r>
              <a:rPr lang="en-US" sz="1200" dirty="0" smtClean="0"/>
              <a:t> to</a:t>
            </a:r>
          </a:p>
          <a:p>
            <a:pPr algn="ctr"/>
            <a:r>
              <a:rPr lang="en-US" sz="1200" dirty="0" smtClean="0"/>
              <a:t>1650</a:t>
            </a:r>
            <a:endParaRPr lang="en-US" sz="1200" dirty="0"/>
          </a:p>
          <a:p>
            <a:pPr algn="ctr"/>
            <a:r>
              <a:rPr lang="en-US" sz="1200" dirty="0"/>
              <a:t>MIPS</a:t>
            </a:r>
          </a:p>
        </p:txBody>
      </p:sp>
      <p:sp>
        <p:nvSpPr>
          <p:cNvPr id="350250" name="Rectangle 42"/>
          <p:cNvSpPr>
            <a:spLocks noChangeArrowheads="1"/>
          </p:cNvSpPr>
          <p:nvPr/>
        </p:nvSpPr>
        <p:spPr bwMode="auto">
          <a:xfrm>
            <a:off x="6296611" y="2687261"/>
            <a:ext cx="1028700" cy="504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Crypto Assist</a:t>
            </a:r>
          </a:p>
          <a:p>
            <a:pPr algn="ctr"/>
            <a:r>
              <a:rPr lang="en-US" sz="1050"/>
              <a:t>Unit</a:t>
            </a:r>
          </a:p>
        </p:txBody>
      </p:sp>
      <p:sp>
        <p:nvSpPr>
          <p:cNvPr id="350251" name="Rectangle 43"/>
          <p:cNvSpPr>
            <a:spLocks noChangeArrowheads="1"/>
          </p:cNvSpPr>
          <p:nvPr/>
        </p:nvSpPr>
        <p:spPr bwMode="auto">
          <a:xfrm>
            <a:off x="5214332" y="2687261"/>
            <a:ext cx="1028700" cy="504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Compression</a:t>
            </a:r>
          </a:p>
          <a:p>
            <a:pPr algn="ctr"/>
            <a:r>
              <a:rPr lang="en-US" sz="1050" dirty="0"/>
              <a:t>Unit</a:t>
            </a:r>
          </a:p>
        </p:txBody>
      </p:sp>
      <p:sp>
        <p:nvSpPr>
          <p:cNvPr id="350252" name="Rectangle 44"/>
          <p:cNvSpPr>
            <a:spLocks noChangeArrowheads="1"/>
          </p:cNvSpPr>
          <p:nvPr/>
        </p:nvSpPr>
        <p:spPr bwMode="auto">
          <a:xfrm>
            <a:off x="5511404" y="2398085"/>
            <a:ext cx="1532334" cy="22740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Branch Unit</a:t>
            </a:r>
          </a:p>
        </p:txBody>
      </p:sp>
      <p:sp>
        <p:nvSpPr>
          <p:cNvPr id="350253" name="Rectangle 45"/>
          <p:cNvSpPr>
            <a:spLocks noChangeArrowheads="1"/>
          </p:cNvSpPr>
          <p:nvPr/>
        </p:nvSpPr>
        <p:spPr bwMode="auto">
          <a:xfrm>
            <a:off x="3470744" y="2834696"/>
            <a:ext cx="1200150"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L2 Data</a:t>
            </a:r>
          </a:p>
          <a:p>
            <a:pPr algn="ctr"/>
            <a:r>
              <a:rPr lang="en-US" sz="1400"/>
              <a:t>Cache 1MB</a:t>
            </a:r>
          </a:p>
        </p:txBody>
      </p:sp>
      <p:sp>
        <p:nvSpPr>
          <p:cNvPr id="46" name="Oval 37"/>
          <p:cNvSpPr>
            <a:spLocks noChangeArrowheads="1"/>
          </p:cNvSpPr>
          <p:nvPr/>
        </p:nvSpPr>
        <p:spPr bwMode="auto">
          <a:xfrm>
            <a:off x="2282699" y="4164181"/>
            <a:ext cx="822159" cy="688766"/>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3 Instr.</a:t>
            </a:r>
          </a:p>
          <a:p>
            <a:pPr algn="ctr"/>
            <a:r>
              <a:rPr lang="en-US" sz="1200" dirty="0" smtClean="0"/>
              <a:t>Per</a:t>
            </a:r>
          </a:p>
          <a:p>
            <a:pPr algn="ctr"/>
            <a:r>
              <a:rPr lang="en-US" sz="1200" dirty="0" smtClean="0"/>
              <a:t>Cycle</a:t>
            </a:r>
            <a:endParaRPr lang="en-US" sz="1200" dirty="0"/>
          </a:p>
        </p:txBody>
      </p:sp>
    </p:spTree>
    <p:extLst>
      <p:ext uri="{BB962C8B-B14F-4D97-AF65-F5344CB8AC3E}">
        <p14:creationId xmlns:p14="http://schemas.microsoft.com/office/powerpoint/2010/main" val="195851301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descr="iStock_000060242478_Large.jpg"/>
          <p:cNvPicPr>
            <a:picLocks noChangeAspect="1"/>
          </p:cNvPicPr>
          <p:nvPr/>
        </p:nvPicPr>
        <p:blipFill>
          <a:blip r:embed="rId3"/>
          <a:srcRect r="11763"/>
          <a:stretch>
            <a:fillRect/>
          </a:stretch>
        </p:blipFill>
        <p:spPr>
          <a:xfrm>
            <a:off x="1447453" y="653469"/>
            <a:ext cx="6049736" cy="3856240"/>
          </a:xfrm>
          <a:prstGeom prst="rect">
            <a:avLst/>
          </a:prstGeom>
        </p:spPr>
      </p:pic>
      <p:pic>
        <p:nvPicPr>
          <p:cNvPr id="84994" name="Picture 1"/>
          <p:cNvPicPr>
            <a:picLocks noChangeAspect="1"/>
          </p:cNvPicPr>
          <p:nvPr/>
        </p:nvPicPr>
        <p:blipFill>
          <a:blip r:embed="rId4"/>
          <a:srcRect/>
          <a:stretch>
            <a:fillRect/>
          </a:stretch>
        </p:blipFill>
        <p:spPr bwMode="auto">
          <a:xfrm>
            <a:off x="0" y="15765"/>
            <a:ext cx="9144000" cy="5034335"/>
          </a:xfrm>
          <a:prstGeom prst="rect">
            <a:avLst/>
          </a:prstGeom>
          <a:noFill/>
          <a:ln w="9525">
            <a:noFill/>
            <a:miter lim="800000"/>
            <a:headEnd/>
            <a:tailEnd/>
          </a:ln>
        </p:spPr>
      </p:pic>
      <p:sp>
        <p:nvSpPr>
          <p:cNvPr id="50178" name="TextBox 7"/>
          <p:cNvSpPr txBox="1">
            <a:spLocks noChangeArrowheads="1"/>
          </p:cNvSpPr>
          <p:nvPr/>
        </p:nvSpPr>
        <p:spPr bwMode="auto">
          <a:xfrm>
            <a:off x="5041639" y="2002974"/>
            <a:ext cx="2308324" cy="1221471"/>
          </a:xfrm>
          <a:prstGeom prst="rect">
            <a:avLst/>
          </a:prstGeom>
          <a:noFill/>
          <a:ln w="9525">
            <a:noFill/>
            <a:miter lim="800000"/>
            <a:headEnd/>
            <a:tailEnd/>
          </a:ln>
        </p:spPr>
        <p:txBody>
          <a:bodyPr lIns="51418" tIns="25709" rIns="51418" bIns="25709">
            <a:spAutoFit/>
          </a:bodyPr>
          <a:lstStyle/>
          <a:p>
            <a:pPr>
              <a:defRPr/>
            </a:pPr>
            <a:r>
              <a:rPr lang="en-US" sz="2000" b="1" dirty="0">
                <a:effectLst>
                  <a:outerShdw blurRad="50800" dist="38100" dir="2700000" algn="tl" rotWithShape="0">
                    <a:schemeClr val="bg1">
                      <a:alpha val="43000"/>
                    </a:schemeClr>
                  </a:outerShdw>
                </a:effectLst>
                <a:latin typeface="Helvetica Light"/>
                <a:ea typeface="Helvetica Light"/>
                <a:cs typeface="Helvetica Light"/>
              </a:rPr>
              <a:t>Open Access </a:t>
            </a:r>
            <a:r>
              <a:rPr lang="en-US" sz="2800" b="1" dirty="0">
                <a:solidFill>
                  <a:schemeClr val="bg1"/>
                </a:solidFill>
                <a:effectLst>
                  <a:outerShdw blurRad="50800" dist="38100" dir="2700000" algn="tl" rotWithShape="0">
                    <a:prstClr val="black">
                      <a:alpha val="40000"/>
                    </a:prstClr>
                  </a:outerShdw>
                </a:effectLst>
                <a:latin typeface="Helvetica"/>
                <a:ea typeface="Helvetica Light"/>
                <a:cs typeface="Helvetica"/>
              </a:rPr>
              <a:t>COMMUNITY CLOUD</a:t>
            </a:r>
            <a:endParaRPr lang="en-US" sz="3600" b="1" dirty="0">
              <a:solidFill>
                <a:schemeClr val="bg1"/>
              </a:solidFill>
              <a:effectLst>
                <a:outerShdw blurRad="50800" dist="38100" dir="2700000" algn="tl" rotWithShape="0">
                  <a:prstClr val="black">
                    <a:alpha val="40000"/>
                  </a:prstClr>
                </a:outerShdw>
              </a:effectLst>
              <a:latin typeface="Helvetica"/>
              <a:cs typeface="Helvetica"/>
            </a:endParaRPr>
          </a:p>
        </p:txBody>
      </p:sp>
      <p:sp>
        <p:nvSpPr>
          <p:cNvPr id="10" name="TextBox 9"/>
          <p:cNvSpPr txBox="1"/>
          <p:nvPr/>
        </p:nvSpPr>
        <p:spPr>
          <a:xfrm>
            <a:off x="870040" y="584879"/>
            <a:ext cx="3318635" cy="830997"/>
          </a:xfrm>
          <a:prstGeom prst="rect">
            <a:avLst/>
          </a:prstGeom>
          <a:noFill/>
        </p:spPr>
        <p:txBody>
          <a:bodyPr wrap="square" rtlCol="0">
            <a:spAutoFit/>
          </a:bodyPr>
          <a:lstStyle/>
          <a:p>
            <a:pPr algn="ctr"/>
            <a:r>
              <a:rPr lang="en-US" sz="2400" b="1" dirty="0">
                <a:solidFill>
                  <a:schemeClr val="bg1"/>
                </a:solidFill>
                <a:effectLst>
                  <a:outerShdw blurRad="50800" algn="tl" rotWithShape="0">
                    <a:srgbClr val="000000">
                      <a:alpha val="40000"/>
                    </a:srgbClr>
                  </a:outerShdw>
                </a:effectLst>
                <a:latin typeface="Helvetica"/>
                <a:cs typeface="Helvetica"/>
              </a:rPr>
              <a:t>IBM </a:t>
            </a:r>
            <a:r>
              <a:rPr lang="en-US" sz="2400" dirty="0">
                <a:solidFill>
                  <a:schemeClr val="bg1"/>
                </a:solidFill>
                <a:effectLst>
                  <a:outerShdw blurRad="50800" algn="tl" rotWithShape="0">
                    <a:srgbClr val="000000">
                      <a:alpha val="40000"/>
                    </a:srgbClr>
                  </a:outerShdw>
                </a:effectLst>
                <a:latin typeface="Lubalin for IBM Demi"/>
                <a:cs typeface="Lubalin for IBM Demi"/>
              </a:rPr>
              <a:t>LinuxONE </a:t>
            </a:r>
            <a:r>
              <a:rPr lang="en-US" sz="2400" b="1" dirty="0">
                <a:solidFill>
                  <a:schemeClr val="bg1"/>
                </a:solidFill>
                <a:effectLst>
                  <a:outerShdw blurRad="50800" algn="tl" rotWithShape="0">
                    <a:srgbClr val="000000">
                      <a:alpha val="40000"/>
                    </a:srgbClr>
                  </a:outerShdw>
                </a:effectLst>
                <a:latin typeface="Helvetica"/>
                <a:cs typeface="Helvetica"/>
              </a:rPr>
              <a:t>Community Cloud</a:t>
            </a:r>
          </a:p>
        </p:txBody>
      </p:sp>
      <p:sp>
        <p:nvSpPr>
          <p:cNvPr id="11" name="Rectangle 10"/>
          <p:cNvSpPr/>
          <p:nvPr/>
        </p:nvSpPr>
        <p:spPr>
          <a:xfrm>
            <a:off x="814233" y="2137520"/>
            <a:ext cx="798189" cy="406349"/>
          </a:xfrm>
          <a:prstGeom prst="rect">
            <a:avLst/>
          </a:prstGeom>
          <a:noFill/>
          <a:ln w="19050">
            <a:noFill/>
          </a:ln>
        </p:spPr>
        <p:style>
          <a:lnRef idx="2">
            <a:schemeClr val="dk1">
              <a:shade val="50000"/>
            </a:schemeClr>
          </a:lnRef>
          <a:fillRef idx="1">
            <a:schemeClr val="dk1"/>
          </a:fillRef>
          <a:effectRef idx="0">
            <a:schemeClr val="dk1"/>
          </a:effectRef>
          <a:fontRef idx="minor">
            <a:schemeClr val="lt1"/>
          </a:fontRef>
        </p:style>
        <p:txBody>
          <a:bodyPr anchor="ctr"/>
          <a:lstStyle/>
          <a:p>
            <a:pPr defTabSz="514350" eaLnBrk="0" hangingPunct="0">
              <a:defRPr/>
            </a:pPr>
            <a:r>
              <a:rPr lang="en-US" altLang="en-US" sz="1600" b="1" dirty="0">
                <a:solidFill>
                  <a:srgbClr val="FFFFFF"/>
                </a:solidFill>
                <a:effectLst>
                  <a:outerShdw blurRad="50800" algn="tl" rotWithShape="0">
                    <a:srgbClr val="000000">
                      <a:alpha val="50000"/>
                    </a:srgbClr>
                  </a:outerShdw>
                </a:effectLst>
                <a:latin typeface="Helvetica"/>
                <a:cs typeface="Helvetica"/>
              </a:rPr>
              <a:t>ISVs</a:t>
            </a:r>
          </a:p>
        </p:txBody>
      </p:sp>
      <p:sp>
        <p:nvSpPr>
          <p:cNvPr id="12" name="Rectangle 11"/>
          <p:cNvSpPr/>
          <p:nvPr/>
        </p:nvSpPr>
        <p:spPr>
          <a:xfrm>
            <a:off x="3315241" y="2173402"/>
            <a:ext cx="1025955" cy="366099"/>
          </a:xfrm>
          <a:prstGeom prst="rect">
            <a:avLst/>
          </a:prstGeom>
          <a:noFill/>
          <a:ln w="19050">
            <a:noFill/>
          </a:ln>
        </p:spPr>
        <p:style>
          <a:lnRef idx="2">
            <a:schemeClr val="dk1">
              <a:shade val="50000"/>
            </a:schemeClr>
          </a:lnRef>
          <a:fillRef idx="1">
            <a:schemeClr val="dk1"/>
          </a:fillRef>
          <a:effectRef idx="0">
            <a:schemeClr val="dk1"/>
          </a:effectRef>
          <a:fontRef idx="minor">
            <a:schemeClr val="lt1"/>
          </a:fontRef>
        </p:style>
        <p:txBody>
          <a:bodyPr anchor="ctr"/>
          <a:lstStyle/>
          <a:p>
            <a:pPr algn="r" defTabSz="514350" eaLnBrk="0" hangingPunct="0">
              <a:defRPr/>
            </a:pPr>
            <a:r>
              <a:rPr lang="en-US" altLang="en-US" sz="1600" b="1" dirty="0">
                <a:solidFill>
                  <a:srgbClr val="FFFFFF"/>
                </a:solidFill>
                <a:effectLst>
                  <a:outerShdw blurRad="50800" algn="tl" rotWithShape="0">
                    <a:srgbClr val="000000">
                      <a:alpha val="50000"/>
                    </a:srgbClr>
                  </a:outerShdw>
                </a:effectLst>
                <a:latin typeface="Helvetica"/>
                <a:cs typeface="Helvetica"/>
              </a:rPr>
              <a:t>Clients</a:t>
            </a:r>
          </a:p>
        </p:txBody>
      </p:sp>
      <p:cxnSp>
        <p:nvCxnSpPr>
          <p:cNvPr id="13" name="Straight Connector 12"/>
          <p:cNvCxnSpPr/>
          <p:nvPr/>
        </p:nvCxnSpPr>
        <p:spPr>
          <a:xfrm flipV="1">
            <a:off x="1072522" y="2054318"/>
            <a:ext cx="2858834" cy="4322"/>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1867881" y="2204693"/>
            <a:ext cx="1562876" cy="305726"/>
          </a:xfrm>
          <a:prstGeom prst="rect">
            <a:avLst/>
          </a:prstGeom>
          <a:noFill/>
          <a:ln w="19050">
            <a:noFill/>
          </a:ln>
        </p:spPr>
        <p:style>
          <a:lnRef idx="2">
            <a:schemeClr val="dk1">
              <a:shade val="50000"/>
            </a:schemeClr>
          </a:lnRef>
          <a:fillRef idx="1">
            <a:schemeClr val="dk1"/>
          </a:fillRef>
          <a:effectRef idx="0">
            <a:schemeClr val="dk1"/>
          </a:effectRef>
          <a:fontRef idx="minor">
            <a:schemeClr val="lt1"/>
          </a:fontRef>
        </p:style>
        <p:txBody>
          <a:bodyPr anchor="ctr"/>
          <a:lstStyle/>
          <a:p>
            <a:pPr defTabSz="514350" eaLnBrk="0" hangingPunct="0">
              <a:defRPr/>
            </a:pPr>
            <a:r>
              <a:rPr lang="en-US" altLang="en-US" sz="1600" b="1" dirty="0">
                <a:solidFill>
                  <a:srgbClr val="FFFFFF"/>
                </a:solidFill>
                <a:effectLst>
                  <a:outerShdw blurRad="50800" algn="tl" rotWithShape="0">
                    <a:srgbClr val="000000">
                      <a:alpha val="50000"/>
                    </a:srgbClr>
                  </a:outerShdw>
                </a:effectLst>
                <a:latin typeface="Helvetica"/>
                <a:cs typeface="Helvetica"/>
              </a:rPr>
              <a:t>Students</a:t>
            </a:r>
            <a:br>
              <a:rPr lang="en-US" altLang="en-US" sz="1600" b="1" dirty="0">
                <a:solidFill>
                  <a:srgbClr val="FFFFFF"/>
                </a:solidFill>
                <a:effectLst>
                  <a:outerShdw blurRad="50800" algn="tl" rotWithShape="0">
                    <a:srgbClr val="000000">
                      <a:alpha val="50000"/>
                    </a:srgbClr>
                  </a:outerShdw>
                </a:effectLst>
                <a:latin typeface="Helvetica"/>
                <a:cs typeface="Helvetica"/>
              </a:rPr>
            </a:br>
            <a:r>
              <a:rPr lang="en-US" altLang="en-US" sz="1600" b="1" dirty="0">
                <a:solidFill>
                  <a:srgbClr val="FFFFFF"/>
                </a:solidFill>
                <a:effectLst>
                  <a:outerShdw blurRad="50800" algn="tl" rotWithShape="0">
                    <a:srgbClr val="000000">
                      <a:alpha val="50000"/>
                    </a:srgbClr>
                  </a:outerShdw>
                </a:effectLst>
                <a:latin typeface="Helvetica"/>
                <a:cs typeface="Helvetica"/>
              </a:rPr>
              <a:t>&amp; Developers</a:t>
            </a:r>
          </a:p>
        </p:txBody>
      </p:sp>
      <p:sp>
        <p:nvSpPr>
          <p:cNvPr id="4" name="Rectangle 3"/>
          <p:cNvSpPr/>
          <p:nvPr/>
        </p:nvSpPr>
        <p:spPr>
          <a:xfrm>
            <a:off x="181815" y="2478111"/>
            <a:ext cx="1630101" cy="1406924"/>
          </a:xfrm>
          <a:prstGeom prst="rect">
            <a:avLst/>
          </a:prstGeom>
        </p:spPr>
        <p:txBody>
          <a:bodyPr wrap="square">
            <a:spAutoFit/>
          </a:bodyPr>
          <a:lstStyle/>
          <a:p>
            <a:pPr marL="336947" lvl="1" indent="-80963">
              <a:lnSpc>
                <a:spcPct val="120000"/>
              </a:lnSpc>
              <a:buFont typeface="Wingdings" panose="05000000000000000000" pitchFamily="2" charset="2"/>
              <a:buChar char="§"/>
            </a:pPr>
            <a:r>
              <a:rPr lang="en-US" sz="900" dirty="0">
                <a:latin typeface="Helvetica" pitchFamily="34" charset="0"/>
                <a:cs typeface="Helvetica" pitchFamily="34" charset="0"/>
              </a:rPr>
              <a:t>Available for ISV</a:t>
            </a:r>
            <a:br>
              <a:rPr lang="en-US" sz="900" dirty="0">
                <a:latin typeface="Helvetica" pitchFamily="34" charset="0"/>
                <a:cs typeface="Helvetica" pitchFamily="34" charset="0"/>
              </a:rPr>
            </a:br>
            <a:r>
              <a:rPr lang="en-US" sz="900" dirty="0">
                <a:latin typeface="Helvetica" pitchFamily="34" charset="0"/>
                <a:cs typeface="Helvetica" pitchFamily="34" charset="0"/>
              </a:rPr>
              <a:t>through PartnerWorld</a:t>
            </a:r>
          </a:p>
          <a:p>
            <a:pPr marL="336947" lvl="1" indent="-80963">
              <a:lnSpc>
                <a:spcPct val="120000"/>
              </a:lnSpc>
              <a:buFont typeface="Wingdings" panose="05000000000000000000" pitchFamily="2" charset="2"/>
              <a:buChar char="§"/>
            </a:pPr>
            <a:r>
              <a:rPr lang="en-US" sz="900" dirty="0">
                <a:latin typeface="Helvetica" pitchFamily="34" charset="0"/>
                <a:cs typeface="Helvetica" pitchFamily="34" charset="0"/>
              </a:rPr>
              <a:t>Hosted by IBM in Dallas, Boeblingen and Beijing</a:t>
            </a:r>
          </a:p>
          <a:p>
            <a:pPr marL="336947" lvl="1" indent="-80963">
              <a:lnSpc>
                <a:spcPct val="120000"/>
              </a:lnSpc>
              <a:buFont typeface="Wingdings" panose="05000000000000000000" pitchFamily="2" charset="2"/>
              <a:buChar char="§"/>
            </a:pPr>
            <a:r>
              <a:rPr lang="en-US" sz="900" dirty="0">
                <a:latin typeface="Helvetica" pitchFamily="34" charset="0"/>
                <a:cs typeface="Helvetica" pitchFamily="34" charset="0"/>
              </a:rPr>
              <a:t>Port, test, benchmark </a:t>
            </a:r>
            <a:br>
              <a:rPr lang="en-US" sz="900" dirty="0">
                <a:latin typeface="Helvetica" pitchFamily="34" charset="0"/>
                <a:cs typeface="Helvetica" pitchFamily="34" charset="0"/>
              </a:rPr>
            </a:br>
            <a:r>
              <a:rPr lang="en-US" sz="900" dirty="0">
                <a:latin typeface="Helvetica" pitchFamily="34" charset="0"/>
                <a:cs typeface="Helvetica" pitchFamily="34" charset="0"/>
              </a:rPr>
              <a:t>key applications </a:t>
            </a:r>
          </a:p>
          <a:p>
            <a:pPr marL="336947" lvl="1" indent="-80963">
              <a:lnSpc>
                <a:spcPct val="120000"/>
              </a:lnSpc>
              <a:buFont typeface="Wingdings" panose="05000000000000000000" pitchFamily="2" charset="2"/>
              <a:buChar char="§"/>
            </a:pPr>
            <a:r>
              <a:rPr lang="en-US" sz="900" u="sng" dirty="0">
                <a:latin typeface="Helvetica" pitchFamily="34" charset="0"/>
                <a:cs typeface="Helvetica" pitchFamily="34" charset="0"/>
              </a:rPr>
              <a:t>Available Now</a:t>
            </a:r>
          </a:p>
        </p:txBody>
      </p:sp>
      <p:sp>
        <p:nvSpPr>
          <p:cNvPr id="5" name="Rectangle 4"/>
          <p:cNvSpPr/>
          <p:nvPr/>
        </p:nvSpPr>
        <p:spPr>
          <a:xfrm>
            <a:off x="1612422" y="2608091"/>
            <a:ext cx="1782405" cy="1754326"/>
          </a:xfrm>
          <a:prstGeom prst="rect">
            <a:avLst/>
          </a:prstGeom>
        </p:spPr>
        <p:txBody>
          <a:bodyPr wrap="square">
            <a:spAutoFit/>
          </a:bodyPr>
          <a:lstStyle/>
          <a:p>
            <a:pPr marL="336947" lvl="1" indent="-80963">
              <a:lnSpc>
                <a:spcPct val="120000"/>
              </a:lnSpc>
              <a:buFont typeface="Wingdings" panose="05000000000000000000" pitchFamily="2" charset="2"/>
              <a:buChar char="§"/>
            </a:pPr>
            <a:r>
              <a:rPr lang="en-US" altLang="en-US" sz="900" dirty="0">
                <a:solidFill>
                  <a:srgbClr val="000000"/>
                </a:solidFill>
                <a:latin typeface="Helvetica" panose="020B0604020202020204" pitchFamily="34" charset="0"/>
                <a:cs typeface="Helvetica" panose="020B0604020202020204" pitchFamily="34" charset="0"/>
              </a:rPr>
              <a:t>Free access to Developers Students, and Entrepreneurs </a:t>
            </a:r>
          </a:p>
          <a:p>
            <a:pPr marL="336947" lvl="1" indent="-80963">
              <a:lnSpc>
                <a:spcPct val="120000"/>
              </a:lnSpc>
              <a:buFont typeface="Wingdings" panose="05000000000000000000" pitchFamily="2" charset="2"/>
              <a:buChar char="§"/>
            </a:pPr>
            <a:r>
              <a:rPr lang="en-US" altLang="en-US" sz="900" dirty="0">
                <a:solidFill>
                  <a:srgbClr val="000000"/>
                </a:solidFill>
                <a:latin typeface="Helvetica" panose="020B0604020202020204" pitchFamily="34" charset="0"/>
                <a:cs typeface="Helvetica" panose="020B0604020202020204" pitchFamily="34" charset="0"/>
              </a:rPr>
              <a:t>Hosted by Partnership Universities: Syracuse, Marist and others</a:t>
            </a:r>
          </a:p>
          <a:p>
            <a:pPr marL="336947" lvl="1" indent="-80963">
              <a:lnSpc>
                <a:spcPct val="120000"/>
              </a:lnSpc>
              <a:buFont typeface="Wingdings" panose="05000000000000000000" pitchFamily="2" charset="2"/>
              <a:buChar char="§"/>
            </a:pPr>
            <a:r>
              <a:rPr lang="en-US" altLang="en-US" sz="900" dirty="0">
                <a:solidFill>
                  <a:srgbClr val="000000"/>
                </a:solidFill>
                <a:latin typeface="Helvetica" panose="020B0604020202020204" pitchFamily="34" charset="0"/>
                <a:cs typeface="Helvetica" panose="020B0604020202020204" pitchFamily="34" charset="0"/>
              </a:rPr>
              <a:t>Get a LinuxONE virtual machine in minutes</a:t>
            </a:r>
          </a:p>
          <a:p>
            <a:pPr marL="336947" lvl="1" indent="-80963">
              <a:lnSpc>
                <a:spcPct val="120000"/>
              </a:lnSpc>
              <a:buFont typeface="Wingdings" panose="05000000000000000000" pitchFamily="2" charset="2"/>
              <a:buChar char="§"/>
            </a:pPr>
            <a:r>
              <a:rPr lang="en-US" sz="900" u="sng" dirty="0">
                <a:solidFill>
                  <a:srgbClr val="000000"/>
                </a:solidFill>
                <a:latin typeface="Helvetica" pitchFamily="34" charset="0"/>
                <a:cs typeface="Helvetica" panose="020B0604020202020204" pitchFamily="34" charset="0"/>
              </a:rPr>
              <a:t>Available November 2015</a:t>
            </a:r>
            <a:endParaRPr lang="en-US" sz="900" u="sng" dirty="0">
              <a:latin typeface="Helvetica" pitchFamily="34" charset="0"/>
              <a:cs typeface="Helvetica" pitchFamily="34" charset="0"/>
            </a:endParaRPr>
          </a:p>
        </p:txBody>
      </p:sp>
      <p:sp>
        <p:nvSpPr>
          <p:cNvPr id="18" name="Rectangle 17"/>
          <p:cNvSpPr/>
          <p:nvPr/>
        </p:nvSpPr>
        <p:spPr>
          <a:xfrm>
            <a:off x="3095526" y="2570580"/>
            <a:ext cx="1625890" cy="1754326"/>
          </a:xfrm>
          <a:prstGeom prst="rect">
            <a:avLst/>
          </a:prstGeom>
        </p:spPr>
        <p:txBody>
          <a:bodyPr wrap="square">
            <a:spAutoFit/>
          </a:bodyPr>
          <a:lstStyle/>
          <a:p>
            <a:pPr marL="336947" lvl="1" indent="-80963">
              <a:lnSpc>
                <a:spcPct val="120000"/>
              </a:lnSpc>
              <a:buFont typeface="Wingdings" panose="05000000000000000000" pitchFamily="2" charset="2"/>
              <a:buChar char="§"/>
            </a:pPr>
            <a:r>
              <a:rPr lang="en-US" sz="900" dirty="0">
                <a:latin typeface="Helvetica" panose="020B0604020202020204" pitchFamily="34" charset="0"/>
                <a:cs typeface="Helvetica" panose="020B0604020202020204" pitchFamily="34" charset="0"/>
              </a:rPr>
              <a:t>Remote access environment free of  charge for limited time</a:t>
            </a:r>
          </a:p>
          <a:p>
            <a:pPr marL="336947" lvl="1" indent="-80963">
              <a:lnSpc>
                <a:spcPct val="120000"/>
              </a:lnSpc>
              <a:buFont typeface="Wingdings" panose="05000000000000000000" pitchFamily="2" charset="2"/>
              <a:buChar char="§"/>
            </a:pPr>
            <a:r>
              <a:rPr lang="en-US" altLang="en-US" sz="900" dirty="0">
                <a:solidFill>
                  <a:srgbClr val="000000"/>
                </a:solidFill>
                <a:latin typeface="Helvetica" panose="020B0604020202020204" pitchFamily="34" charset="0"/>
                <a:cs typeface="Helvetica" panose="020B0604020202020204" pitchFamily="34" charset="0"/>
              </a:rPr>
              <a:t>Client Sandbox for Proof   of Concept work to </a:t>
            </a:r>
            <a:r>
              <a:rPr lang="en-US" sz="900" dirty="0">
                <a:latin typeface="Helvetica" panose="020B0604020202020204" pitchFamily="34" charset="0"/>
                <a:cs typeface="Helvetica" panose="020B0604020202020204" pitchFamily="34" charset="0"/>
              </a:rPr>
              <a:t>verify and test new apps and try new technologies</a:t>
            </a:r>
          </a:p>
          <a:p>
            <a:pPr marL="336947" lvl="1" indent="-80963">
              <a:lnSpc>
                <a:spcPct val="120000"/>
              </a:lnSpc>
              <a:buFont typeface="Wingdings" panose="05000000000000000000" pitchFamily="2" charset="2"/>
              <a:buChar char="§"/>
            </a:pPr>
            <a:r>
              <a:rPr lang="en-US" altLang="en-US" sz="900" u="sng" dirty="0">
                <a:solidFill>
                  <a:srgbClr val="000000"/>
                </a:solidFill>
                <a:latin typeface="Helvetica" panose="020B0604020202020204" pitchFamily="34" charset="0"/>
                <a:cs typeface="Helvetica" panose="020B0604020202020204" pitchFamily="34" charset="0"/>
              </a:rPr>
              <a:t>Available Now</a:t>
            </a:r>
          </a:p>
        </p:txBody>
      </p:sp>
      <p:pic>
        <p:nvPicPr>
          <p:cNvPr id="17" name="Picture 16"/>
          <p:cNvPicPr>
            <a:picLocks noChangeAspect="1"/>
          </p:cNvPicPr>
          <p:nvPr/>
        </p:nvPicPr>
        <p:blipFill>
          <a:blip r:embed="rId5"/>
          <a:stretch>
            <a:fillRect/>
          </a:stretch>
        </p:blipFill>
        <p:spPr>
          <a:xfrm>
            <a:off x="991339" y="4604950"/>
            <a:ext cx="986850" cy="229500"/>
          </a:xfrm>
          <a:prstGeom prst="rect">
            <a:avLst/>
          </a:prstGeom>
        </p:spPr>
      </p:pic>
      <p:pic>
        <p:nvPicPr>
          <p:cNvPr id="19" name="Picture 9" descr="IBM_Logo_White"/>
          <p:cNvPicPr>
            <a:picLocks noChangeAspect="1" noChangeArrowheads="1"/>
          </p:cNvPicPr>
          <p:nvPr/>
        </p:nvPicPr>
        <p:blipFill>
          <a:blip r:embed="rId6"/>
          <a:srcRect/>
          <a:stretch>
            <a:fillRect/>
          </a:stretch>
        </p:blipFill>
        <p:spPr bwMode="auto">
          <a:xfrm>
            <a:off x="6859610" y="763002"/>
            <a:ext cx="582472" cy="216000"/>
          </a:xfrm>
          <a:prstGeom prst="rect">
            <a:avLst/>
          </a:prstGeom>
          <a:noFill/>
          <a:ln w="9525">
            <a:noFill/>
            <a:miter lim="800000"/>
            <a:headEnd/>
            <a:tailEnd/>
          </a:ln>
        </p:spPr>
      </p:pic>
      <p:pic>
        <p:nvPicPr>
          <p:cNvPr id="20" name="Picture 19"/>
          <p:cNvPicPr>
            <a:picLocks noChangeAspect="1"/>
          </p:cNvPicPr>
          <p:nvPr/>
        </p:nvPicPr>
        <p:blipFill>
          <a:blip r:embed="rId7"/>
          <a:stretch>
            <a:fillRect/>
          </a:stretch>
        </p:blipFill>
        <p:spPr>
          <a:xfrm>
            <a:off x="6761141" y="4118207"/>
            <a:ext cx="736940" cy="391500"/>
          </a:xfrm>
          <a:prstGeom prst="rect">
            <a:avLst/>
          </a:prstGeom>
        </p:spPr>
      </p:pic>
    </p:spTree>
    <p:extLst>
      <p:ext uri="{BB962C8B-B14F-4D97-AF65-F5344CB8AC3E}">
        <p14:creationId xmlns:p14="http://schemas.microsoft.com/office/powerpoint/2010/main" val="20209701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a:xfrm>
            <a:off x="1422400" y="1405464"/>
            <a:ext cx="6538843" cy="1303867"/>
          </a:xfrm>
        </p:spPr>
        <p:txBody>
          <a:bodyPr>
            <a:noAutofit/>
          </a:bodyPr>
          <a:lstStyle/>
          <a:p>
            <a:pPr marL="2787254" indent="-2787254"/>
            <a:r>
              <a:rPr lang="en-US" altLang="en-US" sz="4000" dirty="0" smtClean="0">
                <a:ea typeface="SimSun" panose="02010600030101010101" pitchFamily="2" charset="-122"/>
              </a:rPr>
              <a:t>Operational Excellence…</a:t>
            </a:r>
            <a:endParaRPr lang="en-US" altLang="en-US" sz="4000" dirty="0">
              <a:ea typeface="SimSun" panose="02010600030101010101" pitchFamily="2" charset="-122"/>
            </a:endParaRPr>
          </a:p>
        </p:txBody>
      </p:sp>
      <p:sp>
        <p:nvSpPr>
          <p:cNvPr id="2" name="Subtitle 1"/>
          <p:cNvSpPr>
            <a:spLocks noGrp="1"/>
          </p:cNvSpPr>
          <p:nvPr>
            <p:ph type="subTitle" idx="1"/>
          </p:nvPr>
        </p:nvSpPr>
        <p:spPr/>
        <p:txBody>
          <a:bodyPr>
            <a:normAutofit fontScale="77500" lnSpcReduction="20000"/>
          </a:bodyPr>
          <a:lstStyle/>
          <a:p>
            <a:r>
              <a:rPr lang="en-US" dirty="0" smtClean="0"/>
              <a:t>Monitoring</a:t>
            </a:r>
          </a:p>
          <a:p>
            <a:r>
              <a:rPr lang="en-US" dirty="0" smtClean="0"/>
              <a:t>Automation</a:t>
            </a:r>
          </a:p>
          <a:p>
            <a:r>
              <a:rPr lang="en-US" dirty="0" smtClean="0"/>
              <a:t>Systems Management</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386902612"/>
      </p:ext>
    </p:extLst>
  </p:cSld>
  <p:clrMapOvr>
    <a:masterClrMapping/>
  </p:clrMapOvr>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ChangeArrowheads="1"/>
          </p:cNvSpPr>
          <p:nvPr/>
        </p:nvSpPr>
        <p:spPr bwMode="auto">
          <a:xfrm>
            <a:off x="1143000" y="3943351"/>
            <a:ext cx="6858000" cy="841772"/>
          </a:xfrm>
          <a:prstGeom prst="rect">
            <a:avLst/>
          </a:prstGeom>
          <a:gradFill rotWithShape="0">
            <a:gsLst>
              <a:gs pos="0">
                <a:srgbClr val="EAEAEA"/>
              </a:gs>
              <a:gs pos="100000">
                <a:srgbClr val="FFFFFF"/>
              </a:gs>
            </a:gsLst>
            <a:lin ang="5400000" scaled="1"/>
          </a:gradFill>
          <a:ln w="21600">
            <a:noFill/>
            <a:round/>
            <a:headEnd/>
            <a:tailEnd/>
          </a:ln>
        </p:spPr>
        <p:txBody>
          <a:bodyPr wrap="none" anchor="ctr"/>
          <a:lstStyle/>
          <a:p>
            <a:pPr>
              <a:lnSpc>
                <a:spcPct val="96000"/>
              </a:lnSpc>
              <a:buClr>
                <a:srgbClr val="000000"/>
              </a:buClr>
              <a:buSzPct val="100000"/>
              <a:buFont typeface="Times New Roman" pitchFamily="18" charset="0"/>
              <a:buNone/>
            </a:pPr>
            <a:endParaRPr lang="en-US" altLang="en-US"/>
          </a:p>
        </p:txBody>
      </p:sp>
      <p:sp>
        <p:nvSpPr>
          <p:cNvPr id="40963" name="Rectangle 4"/>
          <p:cNvSpPr>
            <a:spLocks noChangeArrowheads="1"/>
          </p:cNvSpPr>
          <p:nvPr/>
        </p:nvSpPr>
        <p:spPr bwMode="auto">
          <a:xfrm>
            <a:off x="1564482" y="4057650"/>
            <a:ext cx="6265069" cy="1016273"/>
          </a:xfrm>
          <a:prstGeom prst="rect">
            <a:avLst/>
          </a:prstGeom>
          <a:noFill/>
          <a:ln w="21600">
            <a:noFill/>
            <a:round/>
            <a:headEnd/>
            <a:tailEnd/>
          </a:ln>
        </p:spPr>
        <p:txBody>
          <a:bodyPr lIns="67500" tIns="35100" rIns="67500" bIns="35100">
            <a:spAutoFit/>
          </a:bodyPr>
          <a:lstStyle/>
          <a:p>
            <a:pPr algn="ctr">
              <a:lnSpc>
                <a:spcPct val="96000"/>
              </a:lnSpc>
              <a:tabLst>
                <a:tab pos="0" algn="l"/>
                <a:tab pos="342900" algn="l"/>
                <a:tab pos="685800" algn="l"/>
                <a:tab pos="1028700" algn="l"/>
                <a:tab pos="1371600" algn="l"/>
                <a:tab pos="1714500" algn="l"/>
                <a:tab pos="2057400" algn="l"/>
                <a:tab pos="2400300" algn="l"/>
                <a:tab pos="2743200" algn="l"/>
                <a:tab pos="3086100" algn="l"/>
                <a:tab pos="3429000" algn="l"/>
                <a:tab pos="3771900" algn="l"/>
                <a:tab pos="4114800" algn="l"/>
                <a:tab pos="4457700" algn="l"/>
                <a:tab pos="4800600" algn="l"/>
                <a:tab pos="5143500" algn="l"/>
                <a:tab pos="5486400" algn="l"/>
                <a:tab pos="5829300" algn="l"/>
                <a:tab pos="6172200" algn="l"/>
                <a:tab pos="6515100" algn="l"/>
                <a:tab pos="6858000" algn="l"/>
              </a:tabLst>
            </a:pPr>
            <a:r>
              <a:rPr lang="en-US" altLang="en-US" sz="1600" b="1">
                <a:solidFill>
                  <a:srgbClr val="003F69"/>
                </a:solidFill>
              </a:rPr>
              <a:t>A simple, intuitive virtualization management tool providing management, provisioning, and automation for a z/VM environment supporting </a:t>
            </a:r>
            <a:br>
              <a:rPr lang="en-US" altLang="en-US" sz="1600" b="1">
                <a:solidFill>
                  <a:srgbClr val="003F69"/>
                </a:solidFill>
              </a:rPr>
            </a:br>
            <a:r>
              <a:rPr lang="en-US" altLang="en-US" sz="1600" b="1">
                <a:solidFill>
                  <a:srgbClr val="003F69"/>
                </a:solidFill>
              </a:rPr>
              <a:t>Linux</a:t>
            </a:r>
            <a:r>
              <a:rPr lang="en-US" altLang="en-US" sz="1600" b="1" baseline="30000">
                <a:solidFill>
                  <a:srgbClr val="003F69"/>
                </a:solidFill>
              </a:rPr>
              <a:t>®</a:t>
            </a:r>
            <a:r>
              <a:rPr lang="en-US" altLang="en-US" sz="1600" b="1">
                <a:solidFill>
                  <a:srgbClr val="003F69"/>
                </a:solidFill>
              </a:rPr>
              <a:t> virtual servers</a:t>
            </a:r>
          </a:p>
        </p:txBody>
      </p:sp>
      <p:sp>
        <p:nvSpPr>
          <p:cNvPr id="40964" name="Rectangle 5"/>
          <p:cNvSpPr>
            <a:spLocks noChangeArrowheads="1"/>
          </p:cNvSpPr>
          <p:nvPr/>
        </p:nvSpPr>
        <p:spPr bwMode="auto">
          <a:xfrm>
            <a:off x="1303735" y="1321594"/>
            <a:ext cx="3696890" cy="2678906"/>
          </a:xfrm>
          <a:prstGeom prst="rect">
            <a:avLst/>
          </a:prstGeom>
          <a:noFill/>
          <a:ln w="21600">
            <a:noFill/>
            <a:round/>
            <a:headEnd/>
            <a:tailEnd/>
          </a:ln>
        </p:spPr>
        <p:txBody>
          <a:bodyPr lIns="67500" tIns="35100" rIns="67500" bIns="35100"/>
          <a:lstStyle/>
          <a:p>
            <a:pPr marL="127397" indent="-127397">
              <a:lnSpc>
                <a:spcPct val="96000"/>
              </a:lnSpc>
              <a:spcBef>
                <a:spcPts val="375"/>
              </a:spcBef>
              <a:buClr>
                <a:srgbClr val="000000"/>
              </a:buClr>
              <a:buFont typeface="Wingdings" pitchFamily="2" charset="2"/>
              <a:buChar char=""/>
              <a:tabLst>
                <a:tab pos="127397" algn="l"/>
                <a:tab pos="470297" algn="l"/>
                <a:tab pos="813197" algn="l"/>
                <a:tab pos="1156097" algn="l"/>
                <a:tab pos="1498997" algn="l"/>
                <a:tab pos="1841897" algn="l"/>
                <a:tab pos="2184797" algn="l"/>
                <a:tab pos="2527697" algn="l"/>
                <a:tab pos="2870597" algn="l"/>
                <a:tab pos="3213497" algn="l"/>
                <a:tab pos="3556397" algn="l"/>
                <a:tab pos="3899297" algn="l"/>
                <a:tab pos="4242197" algn="l"/>
                <a:tab pos="4585097" algn="l"/>
                <a:tab pos="4927997" algn="l"/>
                <a:tab pos="5270897" algn="l"/>
                <a:tab pos="5613797" algn="l"/>
                <a:tab pos="5956697" algn="l"/>
                <a:tab pos="6299597" algn="l"/>
                <a:tab pos="6642497" algn="l"/>
                <a:tab pos="6985397" algn="l"/>
              </a:tabLst>
            </a:pPr>
            <a:r>
              <a:rPr lang="en-US" altLang="en-US" sz="1200"/>
              <a:t>Automate, simplify management and monitor virtual servers and resources-all from a single dashboard</a:t>
            </a:r>
          </a:p>
          <a:p>
            <a:pPr marL="127397" indent="-127397">
              <a:lnSpc>
                <a:spcPct val="96000"/>
              </a:lnSpc>
              <a:spcBef>
                <a:spcPts val="375"/>
              </a:spcBef>
              <a:buClr>
                <a:srgbClr val="000000"/>
              </a:buClr>
              <a:buFont typeface="Wingdings" pitchFamily="2" charset="2"/>
              <a:buChar char=""/>
              <a:tabLst>
                <a:tab pos="127397" algn="l"/>
                <a:tab pos="470297" algn="l"/>
                <a:tab pos="813197" algn="l"/>
                <a:tab pos="1156097" algn="l"/>
                <a:tab pos="1498997" algn="l"/>
                <a:tab pos="1841897" algn="l"/>
                <a:tab pos="2184797" algn="l"/>
                <a:tab pos="2527697" algn="l"/>
                <a:tab pos="2870597" algn="l"/>
                <a:tab pos="3213497" algn="l"/>
                <a:tab pos="3556397" algn="l"/>
                <a:tab pos="3899297" algn="l"/>
                <a:tab pos="4242197" algn="l"/>
                <a:tab pos="4585097" algn="l"/>
                <a:tab pos="4927997" algn="l"/>
                <a:tab pos="5270897" algn="l"/>
                <a:tab pos="5613797" algn="l"/>
                <a:tab pos="5956697" algn="l"/>
                <a:tab pos="6299597" algn="l"/>
                <a:tab pos="6642497" algn="l"/>
                <a:tab pos="6985397" algn="l"/>
              </a:tabLst>
            </a:pPr>
            <a:r>
              <a:rPr lang="en-US" altLang="en-US" sz="1200"/>
              <a:t>Perform complex virtualization tasks in a fraction of the time compared to manual execution</a:t>
            </a:r>
          </a:p>
          <a:p>
            <a:pPr marL="127397" indent="-127397">
              <a:lnSpc>
                <a:spcPct val="96000"/>
              </a:lnSpc>
              <a:spcBef>
                <a:spcPts val="375"/>
              </a:spcBef>
              <a:buClr>
                <a:srgbClr val="000000"/>
              </a:buClr>
              <a:buFont typeface="Wingdings" pitchFamily="2" charset="2"/>
              <a:buChar char=""/>
              <a:tabLst>
                <a:tab pos="127397" algn="l"/>
                <a:tab pos="470297" algn="l"/>
                <a:tab pos="813197" algn="l"/>
                <a:tab pos="1156097" algn="l"/>
                <a:tab pos="1498997" algn="l"/>
                <a:tab pos="1841897" algn="l"/>
                <a:tab pos="2184797" algn="l"/>
                <a:tab pos="2527697" algn="l"/>
                <a:tab pos="2870597" algn="l"/>
                <a:tab pos="3213497" algn="l"/>
                <a:tab pos="3556397" algn="l"/>
                <a:tab pos="3899297" algn="l"/>
                <a:tab pos="4242197" algn="l"/>
                <a:tab pos="4585097" algn="l"/>
                <a:tab pos="4927997" algn="l"/>
                <a:tab pos="5270897" algn="l"/>
                <a:tab pos="5613797" algn="l"/>
                <a:tab pos="5956697" algn="l"/>
                <a:tab pos="6299597" algn="l"/>
                <a:tab pos="6642497" algn="l"/>
                <a:tab pos="6985397" algn="l"/>
              </a:tabLst>
            </a:pPr>
            <a:r>
              <a:rPr lang="en-US" altLang="en-US" sz="1200"/>
              <a:t>Provision virtual resources (Servers, Network, Storage) to accelerate the transformation to cloud infrastructure </a:t>
            </a:r>
          </a:p>
          <a:p>
            <a:pPr marL="127397" indent="-127397">
              <a:lnSpc>
                <a:spcPct val="96000"/>
              </a:lnSpc>
              <a:spcBef>
                <a:spcPts val="375"/>
              </a:spcBef>
              <a:buClr>
                <a:srgbClr val="000000"/>
              </a:buClr>
              <a:buFont typeface="Wingdings" pitchFamily="2" charset="2"/>
              <a:buChar char=""/>
              <a:tabLst>
                <a:tab pos="127397" algn="l"/>
                <a:tab pos="470297" algn="l"/>
                <a:tab pos="813197" algn="l"/>
                <a:tab pos="1156097" algn="l"/>
                <a:tab pos="1498997" algn="l"/>
                <a:tab pos="1841897" algn="l"/>
                <a:tab pos="2184797" algn="l"/>
                <a:tab pos="2527697" algn="l"/>
                <a:tab pos="2870597" algn="l"/>
                <a:tab pos="3213497" algn="l"/>
                <a:tab pos="3556397" algn="l"/>
                <a:tab pos="3899297" algn="l"/>
                <a:tab pos="4242197" algn="l"/>
                <a:tab pos="4585097" algn="l"/>
                <a:tab pos="4927997" algn="l"/>
                <a:tab pos="5270897" algn="l"/>
                <a:tab pos="5613797" algn="l"/>
                <a:tab pos="5956697" algn="l"/>
                <a:tab pos="6299597" algn="l"/>
                <a:tab pos="6642497" algn="l"/>
                <a:tab pos="6985397" algn="l"/>
              </a:tabLst>
            </a:pPr>
            <a:r>
              <a:rPr lang="en-US" altLang="en-US" sz="1200"/>
              <a:t>Supports advanced z/VM</a:t>
            </a:r>
            <a:r>
              <a:rPr lang="en-US" altLang="en-US" sz="1200" baseline="30000"/>
              <a:t>®</a:t>
            </a:r>
            <a:r>
              <a:rPr lang="en-US" altLang="en-US" sz="1200"/>
              <a:t> management capabilities such as Live Guest Relocation with a few clicks </a:t>
            </a:r>
          </a:p>
          <a:p>
            <a:pPr marL="127397" indent="-127397">
              <a:lnSpc>
                <a:spcPct val="96000"/>
              </a:lnSpc>
              <a:spcBef>
                <a:spcPts val="375"/>
              </a:spcBef>
              <a:buClr>
                <a:srgbClr val="000000"/>
              </a:buClr>
              <a:buFont typeface="Wingdings" pitchFamily="2" charset="2"/>
              <a:buChar char=""/>
              <a:tabLst>
                <a:tab pos="127397" algn="l"/>
                <a:tab pos="470297" algn="l"/>
                <a:tab pos="813197" algn="l"/>
                <a:tab pos="1156097" algn="l"/>
                <a:tab pos="1498997" algn="l"/>
                <a:tab pos="1841897" algn="l"/>
                <a:tab pos="2184797" algn="l"/>
                <a:tab pos="2527697" algn="l"/>
                <a:tab pos="2870597" algn="l"/>
                <a:tab pos="3213497" algn="l"/>
                <a:tab pos="3556397" algn="l"/>
                <a:tab pos="3899297" algn="l"/>
                <a:tab pos="4242197" algn="l"/>
                <a:tab pos="4585097" algn="l"/>
                <a:tab pos="4927997" algn="l"/>
                <a:tab pos="5270897" algn="l"/>
                <a:tab pos="5613797" algn="l"/>
                <a:tab pos="5956697" algn="l"/>
                <a:tab pos="6299597" algn="l"/>
                <a:tab pos="6642497" algn="l"/>
                <a:tab pos="6985397" algn="l"/>
              </a:tabLst>
            </a:pPr>
            <a:r>
              <a:rPr lang="en-US" altLang="en-US" sz="1200"/>
              <a:t>Delegate responsibility and provide more self service capabilities to the appropriate teams</a:t>
            </a:r>
          </a:p>
        </p:txBody>
      </p:sp>
      <p:pic>
        <p:nvPicPr>
          <p:cNvPr id="40965" name="Picture 6"/>
          <p:cNvPicPr>
            <a:picLocks noChangeAspect="1" noChangeArrowheads="1"/>
          </p:cNvPicPr>
          <p:nvPr/>
        </p:nvPicPr>
        <p:blipFill>
          <a:blip r:embed="rId3"/>
          <a:srcRect/>
          <a:stretch>
            <a:fillRect/>
          </a:stretch>
        </p:blipFill>
        <p:spPr bwMode="auto">
          <a:xfrm>
            <a:off x="5038725" y="1485900"/>
            <a:ext cx="2905125" cy="1664494"/>
          </a:xfrm>
          <a:prstGeom prst="rect">
            <a:avLst/>
          </a:prstGeom>
          <a:noFill/>
          <a:ln w="21600">
            <a:noFill/>
            <a:round/>
            <a:headEnd/>
            <a:tailEnd/>
          </a:ln>
        </p:spPr>
      </p:pic>
      <p:sp>
        <p:nvSpPr>
          <p:cNvPr id="32775" name="Title 7"/>
          <p:cNvSpPr>
            <a:spLocks noGrp="1"/>
          </p:cNvSpPr>
          <p:nvPr>
            <p:ph type="title"/>
          </p:nvPr>
        </p:nvSpPr>
        <p:spPr>
          <a:xfrm>
            <a:off x="1303735" y="784910"/>
            <a:ext cx="6446044" cy="342900"/>
          </a:xfrm>
        </p:spPr>
        <p:txBody>
          <a:bodyPr/>
          <a:lstStyle/>
          <a:p>
            <a:pPr>
              <a:tabLst>
                <a:tab pos="0" algn="l"/>
                <a:tab pos="342900" algn="l"/>
                <a:tab pos="685800" algn="l"/>
                <a:tab pos="1028700" algn="l"/>
                <a:tab pos="1371600" algn="l"/>
                <a:tab pos="1714500" algn="l"/>
                <a:tab pos="2057400" algn="l"/>
                <a:tab pos="2400300" algn="l"/>
                <a:tab pos="2743200" algn="l"/>
                <a:tab pos="3086100" algn="l"/>
                <a:tab pos="3429000" algn="l"/>
                <a:tab pos="3771900" algn="l"/>
                <a:tab pos="4114800" algn="l"/>
                <a:tab pos="4457700" algn="l"/>
                <a:tab pos="4800600" algn="l"/>
                <a:tab pos="5143500" algn="l"/>
                <a:tab pos="5486400" algn="l"/>
                <a:tab pos="5829300" algn="l"/>
                <a:tab pos="6172200" algn="l"/>
                <a:tab pos="6515100" algn="l"/>
                <a:tab pos="6858000" algn="l"/>
              </a:tabLst>
              <a:defRPr/>
            </a:pPr>
            <a:r>
              <a:rPr lang="en-US" altLang="en-US" dirty="0" smtClean="0">
                <a:ea typeface="MS PGothic" panose="020B0600070205080204" pitchFamily="34" charset="-128"/>
              </a:rPr>
              <a:t>IBM Wave for z/VM V1.2</a:t>
            </a:r>
            <a:br>
              <a:rPr lang="en-US" altLang="en-US" dirty="0" smtClean="0">
                <a:ea typeface="MS PGothic" panose="020B0600070205080204" pitchFamily="34" charset="-128"/>
              </a:rPr>
            </a:br>
            <a:r>
              <a:rPr lang="en-US" altLang="en-US" sz="1600" b="0" dirty="0">
                <a:ea typeface="MS PGothic" panose="020B0600070205080204" pitchFamily="34" charset="-128"/>
              </a:rPr>
              <a:t>Helps Simplify and Automate Virtualization Management</a:t>
            </a:r>
            <a:br>
              <a:rPr lang="en-US" altLang="en-US" sz="1600" b="0" dirty="0">
                <a:ea typeface="MS PGothic" panose="020B0600070205080204" pitchFamily="34" charset="-128"/>
              </a:rPr>
            </a:br>
            <a:r>
              <a:rPr lang="en-US" altLang="en-US" sz="1600" b="0" i="1" dirty="0">
                <a:ea typeface="MS PGothic" panose="020B0600070205080204" pitchFamily="34" charset="-128"/>
              </a:rPr>
              <a:t>For z/VM and Linux virtual servers</a:t>
            </a:r>
            <a:r>
              <a:rPr lang="en-US" altLang="en-US" sz="1800" i="1" dirty="0">
                <a:ea typeface="MS PGothic" panose="020B0600070205080204" pitchFamily="34" charset="-128"/>
              </a:rPr>
              <a:t/>
            </a:r>
            <a:br>
              <a:rPr lang="en-US" altLang="en-US" sz="1800" i="1" dirty="0">
                <a:ea typeface="MS PGothic" panose="020B0600070205080204" pitchFamily="34" charset="-128"/>
              </a:rPr>
            </a:br>
            <a:r>
              <a:rPr lang="en-US" altLang="en-US" dirty="0" smtClean="0">
                <a:ea typeface="MS PGothic" panose="020B0600070205080204" pitchFamily="34" charset="-128"/>
              </a:rPr>
              <a:t> </a:t>
            </a:r>
            <a:br>
              <a:rPr lang="en-US" altLang="en-US" dirty="0" smtClean="0">
                <a:ea typeface="MS PGothic" panose="020B0600070205080204" pitchFamily="34" charset="-128"/>
              </a:rPr>
            </a:br>
            <a:endParaRPr lang="en-US" altLang="en-US" dirty="0" smtClean="0">
              <a:ea typeface="MS PGothic" panose="020B0600070205080204" pitchFamily="34" charset="-128"/>
            </a:endParaRPr>
          </a:p>
        </p:txBody>
      </p:sp>
    </p:spTree>
    <p:extLst>
      <p:ext uri="{BB962C8B-B14F-4D97-AF65-F5344CB8AC3E}">
        <p14:creationId xmlns:p14="http://schemas.microsoft.com/office/powerpoint/2010/main" val="1308994240"/>
      </p:ext>
    </p:extLst>
  </p:cSld>
  <p:clrMapOvr>
    <a:masterClrMapping/>
  </p:clrMapOvr>
  <p:transition spd="slow"/>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itle 1"/>
          <p:cNvSpPr>
            <a:spLocks noGrp="1"/>
          </p:cNvSpPr>
          <p:nvPr>
            <p:ph type="title"/>
          </p:nvPr>
        </p:nvSpPr>
        <p:spPr>
          <a:xfrm>
            <a:off x="492125" y="387747"/>
            <a:ext cx="8382000" cy="342900"/>
          </a:xfrm>
        </p:spPr>
        <p:txBody>
          <a:bodyPr/>
          <a:lstStyle/>
          <a:p>
            <a:pPr eaLnBrk="1" hangingPunct="1">
              <a:defRPr/>
            </a:pPr>
            <a:r>
              <a:rPr lang="en-US" altLang="en-US" dirty="0" smtClean="0">
                <a:ea typeface="MS PGothic" panose="020B0600070205080204" pitchFamily="34" charset="-128"/>
              </a:rPr>
              <a:t>IBM Infrastructure Suite for z/VM and Linux 1.1.0</a:t>
            </a:r>
          </a:p>
        </p:txBody>
      </p:sp>
      <p:sp>
        <p:nvSpPr>
          <p:cNvPr id="69635" name="Content Placeholder 2"/>
          <p:cNvSpPr>
            <a:spLocks noGrp="1"/>
          </p:cNvSpPr>
          <p:nvPr>
            <p:ph idx="1"/>
          </p:nvPr>
        </p:nvSpPr>
        <p:spPr bwMode="auto">
          <a:xfrm>
            <a:off x="853440" y="940594"/>
            <a:ext cx="7904479" cy="3627835"/>
          </a:xfrm>
          <a:noFill/>
          <a:ln>
            <a:miter lim="800000"/>
            <a:headEnd/>
            <a:tailEnd/>
          </a:ln>
        </p:spPr>
        <p:txBody>
          <a:bodyPr vert="horz" wrap="square" lIns="68580" tIns="34290" rIns="68580" bIns="34290" numCol="1" rtlCol="0" anchor="t" anchorCtr="0" compatLnSpc="1">
            <a:prstTxWarp prst="textNoShape">
              <a:avLst/>
            </a:prstTxWarp>
            <a:normAutofit/>
          </a:bodyPr>
          <a:lstStyle/>
          <a:p>
            <a:pPr eaLnBrk="1" hangingPunct="1"/>
            <a:r>
              <a:rPr lang="en-US" altLang="en-US" sz="1500" dirty="0"/>
              <a:t>Announced and Available</a:t>
            </a:r>
          </a:p>
          <a:p>
            <a:pPr lvl="1" eaLnBrk="1" hangingPunct="1"/>
            <a:r>
              <a:rPr lang="en-US" altLang="en-US" sz="1500" dirty="0"/>
              <a:t>Announced September 2, 2014</a:t>
            </a:r>
          </a:p>
          <a:p>
            <a:pPr lvl="1" eaLnBrk="1" hangingPunct="1"/>
            <a:r>
              <a:rPr lang="en-US" altLang="en-US" sz="1500" dirty="0"/>
              <a:t>Available September 5, 2014</a:t>
            </a:r>
          </a:p>
          <a:p>
            <a:pPr lvl="1" eaLnBrk="1" hangingPunct="1"/>
            <a:r>
              <a:rPr lang="en-US" altLang="en-US" sz="1500" dirty="0"/>
              <a:t>Announcement Letter ENUS214-350</a:t>
            </a:r>
          </a:p>
          <a:p>
            <a:pPr eaLnBrk="1" hangingPunct="1"/>
            <a:endParaRPr lang="en-US" altLang="en-US" sz="1500" dirty="0"/>
          </a:p>
          <a:p>
            <a:pPr eaLnBrk="1" hangingPunct="1"/>
            <a:r>
              <a:rPr lang="en-US" altLang="en-US" sz="1500" dirty="0"/>
              <a:t>Includes following products:</a:t>
            </a:r>
          </a:p>
          <a:p>
            <a:pPr lvl="1" eaLnBrk="1" hangingPunct="1"/>
            <a:r>
              <a:rPr lang="en-US" altLang="en-US" sz="1500" dirty="0"/>
              <a:t>IBM Tivoli® OMEGAMON® XE on z/VM and Linux V4.3</a:t>
            </a:r>
          </a:p>
          <a:p>
            <a:pPr lvl="1" eaLnBrk="1" hangingPunct="1"/>
            <a:r>
              <a:rPr lang="en-US" altLang="en-US" sz="1500" dirty="0"/>
              <a:t>IBM Tivoli Storage Manager, part of IBM Spectrum Protect, Extended Edition V7.1</a:t>
            </a:r>
          </a:p>
          <a:p>
            <a:pPr lvl="1" eaLnBrk="1" hangingPunct="1"/>
            <a:r>
              <a:rPr lang="en-US" altLang="en-US" sz="1500" dirty="0"/>
              <a:t>IBM Operations Manager for z/VM V1.6</a:t>
            </a:r>
          </a:p>
          <a:p>
            <a:pPr lvl="1" eaLnBrk="1" hangingPunct="1"/>
            <a:r>
              <a:rPr lang="en-US" altLang="en-US" sz="1500" dirty="0"/>
              <a:t>IBM Backup and Restore Manager for z/VM V1.3</a:t>
            </a:r>
          </a:p>
          <a:p>
            <a:pPr lvl="1" eaLnBrk="1" hangingPunct="1"/>
            <a:r>
              <a:rPr lang="en-US" altLang="en-US" sz="1500" dirty="0"/>
              <a:t>IBM Wave for z/VM V1.1</a:t>
            </a:r>
          </a:p>
          <a:p>
            <a:pPr eaLnBrk="1" hangingPunct="1"/>
            <a:endParaRPr lang="en-US" altLang="en-US" sz="1500" dirty="0"/>
          </a:p>
        </p:txBody>
      </p:sp>
      <p:sp>
        <p:nvSpPr>
          <p:cNvPr id="69636"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Tree>
    <p:extLst>
      <p:ext uri="{BB962C8B-B14F-4D97-AF65-F5344CB8AC3E}">
        <p14:creationId xmlns:p14="http://schemas.microsoft.com/office/powerpoint/2010/main" val="7178299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itle 5"/>
          <p:cNvSpPr>
            <a:spLocks noGrp="1"/>
          </p:cNvSpPr>
          <p:nvPr>
            <p:ph type="title"/>
          </p:nvPr>
        </p:nvSpPr>
        <p:spPr>
          <a:xfrm>
            <a:off x="1348979" y="489347"/>
            <a:ext cx="6446044" cy="342900"/>
          </a:xfrm>
        </p:spPr>
        <p:txBody>
          <a:bodyPr/>
          <a:lstStyle/>
          <a:p>
            <a:pPr eaLnBrk="1" hangingPunct="1">
              <a:defRPr/>
            </a:pPr>
            <a:r>
              <a:rPr lang="en-US" altLang="en-US" smtClean="0">
                <a:ea typeface="MS PGothic" panose="020B0600070205080204" pitchFamily="34" charset="-128"/>
              </a:rPr>
              <a:t>Disciplines of Systems Management</a:t>
            </a:r>
          </a:p>
        </p:txBody>
      </p:sp>
      <p:sp>
        <p:nvSpPr>
          <p:cNvPr id="13" name="Freeform 12"/>
          <p:cNvSpPr/>
          <p:nvPr/>
        </p:nvSpPr>
        <p:spPr>
          <a:xfrm>
            <a:off x="3625454" y="1039416"/>
            <a:ext cx="4169569" cy="36195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dirty="0"/>
              <a:t>Scheduling and running common events and processes</a:t>
            </a:r>
          </a:p>
        </p:txBody>
      </p:sp>
      <p:sp>
        <p:nvSpPr>
          <p:cNvPr id="14" name="Freeform 13"/>
          <p:cNvSpPr/>
          <p:nvPr/>
        </p:nvSpPr>
        <p:spPr>
          <a:xfrm>
            <a:off x="1279923" y="994172"/>
            <a:ext cx="2345531" cy="452438"/>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Automation</a:t>
            </a:r>
          </a:p>
        </p:txBody>
      </p:sp>
      <p:sp>
        <p:nvSpPr>
          <p:cNvPr id="15" name="Freeform 14"/>
          <p:cNvSpPr/>
          <p:nvPr/>
        </p:nvSpPr>
        <p:spPr>
          <a:xfrm>
            <a:off x="3625454" y="1514475"/>
            <a:ext cx="4169569" cy="36076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Monitor and acting on events and conditions of the system</a:t>
            </a:r>
          </a:p>
        </p:txBody>
      </p:sp>
      <p:sp>
        <p:nvSpPr>
          <p:cNvPr id="16" name="Freeform 15"/>
          <p:cNvSpPr/>
          <p:nvPr/>
        </p:nvSpPr>
        <p:spPr>
          <a:xfrm>
            <a:off x="1279923" y="1469232"/>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Monitoring</a:t>
            </a:r>
          </a:p>
        </p:txBody>
      </p:sp>
      <p:sp>
        <p:nvSpPr>
          <p:cNvPr id="17" name="Freeform 16"/>
          <p:cNvSpPr/>
          <p:nvPr/>
        </p:nvSpPr>
        <p:spPr>
          <a:xfrm>
            <a:off x="3625454" y="1988344"/>
            <a:ext cx="4169569" cy="36076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Disaster Recovery and Backups/Restores</a:t>
            </a:r>
          </a:p>
        </p:txBody>
      </p:sp>
      <p:sp>
        <p:nvSpPr>
          <p:cNvPr id="18" name="Freeform 17"/>
          <p:cNvSpPr/>
          <p:nvPr/>
        </p:nvSpPr>
        <p:spPr>
          <a:xfrm>
            <a:off x="1279923" y="1943101"/>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Business Continuity</a:t>
            </a:r>
          </a:p>
        </p:txBody>
      </p:sp>
      <p:sp>
        <p:nvSpPr>
          <p:cNvPr id="19" name="Freeform 18"/>
          <p:cNvSpPr/>
          <p:nvPr/>
        </p:nvSpPr>
        <p:spPr>
          <a:xfrm>
            <a:off x="3625454" y="2462213"/>
            <a:ext cx="4169569" cy="36195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Tape and storage management</a:t>
            </a:r>
          </a:p>
        </p:txBody>
      </p:sp>
      <p:sp>
        <p:nvSpPr>
          <p:cNvPr id="20" name="Freeform 19"/>
          <p:cNvSpPr/>
          <p:nvPr/>
        </p:nvSpPr>
        <p:spPr>
          <a:xfrm>
            <a:off x="1279923" y="2416969"/>
            <a:ext cx="2345531" cy="452438"/>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Data Management</a:t>
            </a:r>
          </a:p>
        </p:txBody>
      </p:sp>
      <p:sp>
        <p:nvSpPr>
          <p:cNvPr id="21" name="Freeform 20"/>
          <p:cNvSpPr/>
          <p:nvPr/>
        </p:nvSpPr>
        <p:spPr>
          <a:xfrm>
            <a:off x="3625454" y="2937272"/>
            <a:ext cx="4169569" cy="360759"/>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dirty="0"/>
              <a:t>Charge back and billing; Inventory</a:t>
            </a:r>
          </a:p>
        </p:txBody>
      </p:sp>
      <p:sp>
        <p:nvSpPr>
          <p:cNvPr id="22" name="Freeform 21"/>
          <p:cNvSpPr/>
          <p:nvPr/>
        </p:nvSpPr>
        <p:spPr>
          <a:xfrm>
            <a:off x="1279923" y="2892028"/>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Accounting</a:t>
            </a:r>
          </a:p>
        </p:txBody>
      </p:sp>
      <p:sp>
        <p:nvSpPr>
          <p:cNvPr id="23" name="Freeform 22"/>
          <p:cNvSpPr/>
          <p:nvPr/>
        </p:nvSpPr>
        <p:spPr>
          <a:xfrm>
            <a:off x="3625454" y="3411141"/>
            <a:ext cx="4169569" cy="360759"/>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Enforcing permissions, tracking, and auditing.</a:t>
            </a:r>
          </a:p>
        </p:txBody>
      </p:sp>
      <p:sp>
        <p:nvSpPr>
          <p:cNvPr id="24" name="Freeform 23"/>
          <p:cNvSpPr/>
          <p:nvPr/>
        </p:nvSpPr>
        <p:spPr>
          <a:xfrm>
            <a:off x="1279923" y="3365897"/>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Security</a:t>
            </a:r>
          </a:p>
        </p:txBody>
      </p:sp>
      <p:sp>
        <p:nvSpPr>
          <p:cNvPr id="25" name="Freeform 24"/>
          <p:cNvSpPr/>
          <p:nvPr/>
        </p:nvSpPr>
        <p:spPr>
          <a:xfrm>
            <a:off x="3625454" y="3885010"/>
            <a:ext cx="4169569" cy="36195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Performance Management and Capacity Planning</a:t>
            </a:r>
          </a:p>
        </p:txBody>
      </p:sp>
      <p:sp>
        <p:nvSpPr>
          <p:cNvPr id="26" name="Freeform 25"/>
          <p:cNvSpPr/>
          <p:nvPr/>
        </p:nvSpPr>
        <p:spPr>
          <a:xfrm>
            <a:off x="1279923" y="3839766"/>
            <a:ext cx="2345531" cy="452438"/>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Performance</a:t>
            </a:r>
          </a:p>
        </p:txBody>
      </p:sp>
      <p:sp>
        <p:nvSpPr>
          <p:cNvPr id="27" name="Freeform 26"/>
          <p:cNvSpPr/>
          <p:nvPr/>
        </p:nvSpPr>
        <p:spPr>
          <a:xfrm>
            <a:off x="3625454" y="4358879"/>
            <a:ext cx="4169569" cy="36195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Creating and changing the resources and configurations of virtual machines and perhaps guest systems</a:t>
            </a:r>
          </a:p>
        </p:txBody>
      </p:sp>
      <p:sp>
        <p:nvSpPr>
          <p:cNvPr id="28" name="Freeform 27"/>
          <p:cNvSpPr/>
          <p:nvPr/>
        </p:nvSpPr>
        <p:spPr>
          <a:xfrm>
            <a:off x="1279923" y="4314826"/>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Provisioning</a:t>
            </a:r>
          </a:p>
        </p:txBody>
      </p:sp>
      <p:sp>
        <p:nvSpPr>
          <p:cNvPr id="71700"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Tree>
    <p:extLst>
      <p:ext uri="{BB962C8B-B14F-4D97-AF65-F5344CB8AC3E}">
        <p14:creationId xmlns:p14="http://schemas.microsoft.com/office/powerpoint/2010/main" val="8779759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2706" name="Content Placeholder 2"/>
          <p:cNvSpPr>
            <a:spLocks noGrp="1"/>
          </p:cNvSpPr>
          <p:nvPr>
            <p:ph idx="1"/>
          </p:nvPr>
        </p:nvSpPr>
        <p:spPr bwMode="auto">
          <a:xfrm>
            <a:off x="1348979" y="1001316"/>
            <a:ext cx="6446044" cy="3627834"/>
          </a:xfrm>
          <a:noFill/>
          <a:ln>
            <a:miter lim="800000"/>
            <a:headEnd/>
            <a:tailEnd/>
          </a:ln>
        </p:spPr>
        <p:txBody>
          <a:bodyPr vert="horz" wrap="square" lIns="68580" tIns="34290" rIns="68580" bIns="34290" numCol="1" rtlCol="0" anchor="t" anchorCtr="0" compatLnSpc="1">
            <a:prstTxWarp prst="textNoShape">
              <a:avLst/>
            </a:prstTxWarp>
            <a:normAutofit lnSpcReduction="10000"/>
          </a:bodyPr>
          <a:lstStyle/>
          <a:p>
            <a:pPr>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Operations Manager for z/VM</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Priced Product</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Facilitates automated operations</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Monitor, view, and interact with consoles without logging on to service machines or Linux guests</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Take actions based on service machine console messages and other system events</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Schedule events for immediate execution or on a regular schedule</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Interaction with OMEGAMON XE</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endParaRPr lang="en-US" altLang="en-US" sz="1350"/>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WAKEUP</a:t>
            </a:r>
            <a:r>
              <a:rPr lang="en-US" altLang="en-US" sz="1350"/>
              <a:t> Utility</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Part of z/VM</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Rudimentary function for basic scheduling</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endParaRPr lang="en-US" altLang="en-US" sz="1350"/>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IBM Wave for z/VM</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endParaRPr lang="en-US" altLang="en-US" sz="1350"/>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ISV Solutions </a:t>
            </a:r>
            <a:r>
              <a:rPr lang="en-US" altLang="en-US" sz="1350"/>
              <a:t>exist</a:t>
            </a:r>
          </a:p>
        </p:txBody>
      </p:sp>
      <p:sp>
        <p:nvSpPr>
          <p:cNvPr id="72707"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
        <p:nvSpPr>
          <p:cNvPr id="5" name="Freeform 4"/>
          <p:cNvSpPr/>
          <p:nvPr/>
        </p:nvSpPr>
        <p:spPr>
          <a:xfrm>
            <a:off x="3659982" y="564356"/>
            <a:ext cx="4169569" cy="36195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dirty="0"/>
              <a:t>Scheduling and running common events and processes</a:t>
            </a:r>
          </a:p>
        </p:txBody>
      </p:sp>
      <p:sp>
        <p:nvSpPr>
          <p:cNvPr id="6" name="Freeform 5"/>
          <p:cNvSpPr/>
          <p:nvPr/>
        </p:nvSpPr>
        <p:spPr>
          <a:xfrm>
            <a:off x="1314451" y="519112"/>
            <a:ext cx="2345531" cy="452438"/>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Automation</a:t>
            </a:r>
          </a:p>
        </p:txBody>
      </p:sp>
    </p:spTree>
    <p:extLst>
      <p:ext uri="{BB962C8B-B14F-4D97-AF65-F5344CB8AC3E}">
        <p14:creationId xmlns:p14="http://schemas.microsoft.com/office/powerpoint/2010/main" val="7817035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490" name="Title 1"/>
          <p:cNvSpPr>
            <a:spLocks noGrp="1"/>
          </p:cNvSpPr>
          <p:nvPr>
            <p:ph type="title"/>
          </p:nvPr>
        </p:nvSpPr>
        <p:spPr>
          <a:xfrm>
            <a:off x="1348979" y="609600"/>
            <a:ext cx="6446044" cy="342900"/>
          </a:xfrm>
        </p:spPr>
        <p:txBody>
          <a:bodyPr/>
          <a:lstStyle/>
          <a:p>
            <a:pPr eaLnBrk="1" hangingPunct="1">
              <a:defRPr/>
            </a:pPr>
            <a:r>
              <a:rPr lang="en-US" altLang="en-US" smtClean="0">
                <a:ea typeface="MS PGothic" panose="020B0600070205080204" pitchFamily="34" charset="-128"/>
              </a:rPr>
              <a:t>Monitoring</a:t>
            </a:r>
          </a:p>
        </p:txBody>
      </p:sp>
      <p:sp>
        <p:nvSpPr>
          <p:cNvPr id="73731" name="Content Placeholder 2"/>
          <p:cNvSpPr>
            <a:spLocks noGrp="1"/>
          </p:cNvSpPr>
          <p:nvPr>
            <p:ph idx="1"/>
          </p:nvPr>
        </p:nvSpPr>
        <p:spPr bwMode="auto">
          <a:xfrm>
            <a:off x="1348979" y="1001316"/>
            <a:ext cx="6446044" cy="3627834"/>
          </a:xfrm>
          <a:noFill/>
          <a:ln>
            <a:miter lim="800000"/>
            <a:headEnd/>
            <a:tailEnd/>
          </a:ln>
        </p:spPr>
        <p:txBody>
          <a:bodyPr vert="horz" wrap="square" lIns="68580" tIns="34290" rIns="68580" bIns="34290" numCol="1" rtlCol="0" anchor="t" anchorCtr="0" compatLnSpc="1">
            <a:prstTxWarp prst="textNoShape">
              <a:avLst/>
            </a:prstTxWarp>
            <a:normAutofit lnSpcReduction="10000"/>
          </a:bodyPr>
          <a:lstStyle/>
          <a:p>
            <a:pPr>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Operations Manager for z/VM</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Priced Product</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Facilitates automated operations</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Monitor, view, and interact with consoles without logging on to service machines or Linux guests</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Monitoring and Management of virtual machines, spool files, and error messages</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Take actions based on service machine console messages and other system events</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Schedule events for immediate execution or on a regular schedule</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Interaction with OMEGAMON XE</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endParaRPr lang="en-US" altLang="en-US" sz="1350"/>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Programmable Operator (PROP)</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Part of z/VM</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Rudimentary function for monitoring</a:t>
            </a:r>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endParaRPr lang="en-US" altLang="en-US" sz="1350"/>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ISV solutions </a:t>
            </a:r>
            <a:r>
              <a:rPr lang="en-US" altLang="en-US" sz="1350"/>
              <a:t>exist</a:t>
            </a:r>
          </a:p>
        </p:txBody>
      </p:sp>
      <p:sp>
        <p:nvSpPr>
          <p:cNvPr id="5" name="Freeform 4"/>
          <p:cNvSpPr/>
          <p:nvPr/>
        </p:nvSpPr>
        <p:spPr>
          <a:xfrm>
            <a:off x="3659982" y="565547"/>
            <a:ext cx="4169569" cy="360759"/>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Monitor and acting on events and conditions of the system</a:t>
            </a:r>
          </a:p>
        </p:txBody>
      </p:sp>
      <p:sp>
        <p:nvSpPr>
          <p:cNvPr id="6" name="Freeform 5"/>
          <p:cNvSpPr/>
          <p:nvPr/>
        </p:nvSpPr>
        <p:spPr>
          <a:xfrm>
            <a:off x="1314451" y="520303"/>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Monitoring</a:t>
            </a:r>
          </a:p>
        </p:txBody>
      </p:sp>
      <p:sp>
        <p:nvSpPr>
          <p:cNvPr id="73734"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Tree>
    <p:extLst>
      <p:ext uri="{BB962C8B-B14F-4D97-AF65-F5344CB8AC3E}">
        <p14:creationId xmlns:p14="http://schemas.microsoft.com/office/powerpoint/2010/main" val="19338272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4754" name="Content Placeholder 2"/>
          <p:cNvSpPr>
            <a:spLocks noGrp="1"/>
          </p:cNvSpPr>
          <p:nvPr>
            <p:ph idx="1"/>
          </p:nvPr>
        </p:nvSpPr>
        <p:spPr bwMode="auto">
          <a:xfrm>
            <a:off x="1348979" y="1058466"/>
            <a:ext cx="6446044" cy="3627834"/>
          </a:xfrm>
          <a:noFill/>
          <a:ln>
            <a:miter lim="800000"/>
            <a:headEnd/>
            <a:tailEnd/>
          </a:ln>
        </p:spPr>
        <p:txBody>
          <a:bodyPr vert="horz" wrap="square" lIns="68580" tIns="34290" rIns="68580" bIns="34290" numCol="1" rtlCol="0" anchor="t" anchorCtr="0" compatLnSpc="1">
            <a:prstTxWarp prst="textNoShape">
              <a:avLst/>
            </a:prstTxWarp>
            <a:normAutofit lnSpcReduction="10000"/>
          </a:bodyPr>
          <a:lstStyle/>
          <a:p>
            <a:pPr>
              <a:lnSpc>
                <a:spcPct val="90000"/>
              </a:lnSpc>
              <a:spcBef>
                <a:spcPts val="488"/>
              </a:spcBef>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Backup and Restore Manager for z/VM</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Priced Product</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Backup and restore file level data for CMS minidisks and Shared File System</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Backup and restore images of Linux guests and/or z/VM volumes</a:t>
            </a:r>
          </a:p>
          <a:p>
            <a:pPr lvl="2">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Use Tivoli Storage Manager for file level backup and restore of Linux data</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Compression</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Exit available for encryption</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endParaRPr lang="en-US" altLang="en-US" sz="1350"/>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GDPS</a:t>
            </a:r>
            <a:r>
              <a:rPr lang="en-US" altLang="en-US" sz="1350"/>
              <a:t>® Offering</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Priced Offering</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endParaRPr lang="en-US" altLang="en-US" sz="1350"/>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b="1"/>
              <a:t>Live Guest Relocation</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Part of z/VM Single System Image priced feature</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350"/>
              <a:t>Address planned outages</a:t>
            </a:r>
          </a:p>
        </p:txBody>
      </p:sp>
      <p:sp>
        <p:nvSpPr>
          <p:cNvPr id="74755"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
        <p:nvSpPr>
          <p:cNvPr id="7" name="Freeform 6"/>
          <p:cNvSpPr/>
          <p:nvPr/>
        </p:nvSpPr>
        <p:spPr>
          <a:xfrm>
            <a:off x="3659982" y="565547"/>
            <a:ext cx="4169569" cy="360759"/>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Disaster Recovery and Backups/Restores</a:t>
            </a:r>
          </a:p>
        </p:txBody>
      </p:sp>
      <p:sp>
        <p:nvSpPr>
          <p:cNvPr id="8" name="Freeform 7"/>
          <p:cNvSpPr/>
          <p:nvPr/>
        </p:nvSpPr>
        <p:spPr>
          <a:xfrm>
            <a:off x="1314451" y="520303"/>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Business Continuity</a:t>
            </a:r>
          </a:p>
        </p:txBody>
      </p:sp>
    </p:spTree>
    <p:extLst>
      <p:ext uri="{BB962C8B-B14F-4D97-AF65-F5344CB8AC3E}">
        <p14:creationId xmlns:p14="http://schemas.microsoft.com/office/powerpoint/2010/main" val="18168921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5778" name="Content Placeholder 2"/>
          <p:cNvSpPr>
            <a:spLocks noGrp="1"/>
          </p:cNvSpPr>
          <p:nvPr>
            <p:ph idx="1"/>
          </p:nvPr>
        </p:nvSpPr>
        <p:spPr bwMode="auto">
          <a:xfrm>
            <a:off x="955040" y="808990"/>
            <a:ext cx="7823200" cy="3771900"/>
          </a:xfrm>
          <a:noFill/>
          <a:ln>
            <a:miter lim="800000"/>
            <a:headEnd/>
            <a:tailEnd/>
          </a:ln>
        </p:spPr>
        <p:txBody>
          <a:bodyPr vert="horz" wrap="square" lIns="68580" tIns="34290" rIns="68580" bIns="34290" numCol="1" rtlCol="0" anchor="t" anchorCtr="0" compatLnSpc="1">
            <a:prstTxWarp prst="textNoShape">
              <a:avLst/>
            </a:prstTxWarp>
            <a:noAutofit/>
          </a:bodyPr>
          <a:lstStyle/>
          <a:p>
            <a:pPr>
              <a:lnSpc>
                <a:spcPct val="90000"/>
              </a:lnSpc>
              <a:spcBef>
                <a:spcPts val="488"/>
              </a:spcBef>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400" b="1" dirty="0"/>
              <a:t>Backup and Restore Manager for z/VM</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Priced Product</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Backup and restore file level data for CMS minidisks and Shared File System</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Backup and restore images of Linux guests and/or z/VM volumes</a:t>
            </a:r>
          </a:p>
          <a:p>
            <a:pPr lvl="2">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Use Tivoli Storage Manager for file level backup and restore of Linux data</a:t>
            </a:r>
            <a:endParaRPr lang="en-US" altLang="en-US" sz="1400" dirty="0"/>
          </a:p>
          <a:p>
            <a:pPr>
              <a:lnSpc>
                <a:spcPct val="90000"/>
              </a:lnSpc>
              <a:spcBef>
                <a:spcPts val="488"/>
              </a:spcBef>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400" b="1" dirty="0"/>
              <a:t>Tape Manager for z/VM</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Priced Product</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Manage tapes: retention, access control, data security erase</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Manage devices: share with other z/VM and non-z/VM systems</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Manage mount requests for ATL, VTS, and manual mount devices</a:t>
            </a:r>
          </a:p>
          <a:p>
            <a:pPr lvl="2">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a:t>Supports IBM, Oracle STK libraries, and EMC libraries</a:t>
            </a:r>
          </a:p>
          <a:p>
            <a:pPr lvl="2">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a:t>TS7700 needs firmware update is available as code level 8.21.0.165 (EC: M13120 / PN: 2727271 &amp; 2727272 (DVD1&amp;2.))</a:t>
            </a:r>
          </a:p>
          <a:p>
            <a:pPr>
              <a:lnSpc>
                <a:spcPct val="90000"/>
              </a:lnSpc>
              <a:spcBef>
                <a:spcPts val="488"/>
              </a:spcBef>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400" b="1" dirty="0"/>
              <a:t>Archive Manager for z/VM</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Priced Product</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Users and administrators manage disk space more efficiently and effectively</a:t>
            </a:r>
          </a:p>
          <a:p>
            <a:pPr lvl="1">
              <a:lnSpc>
                <a:spcPct val="90000"/>
              </a:lnSpc>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Archive infrequently used or large files to tape or other disk</a:t>
            </a:r>
            <a:endParaRPr lang="en-US" altLang="en-US" sz="1100" dirty="0"/>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400" b="1" dirty="0"/>
              <a:t>Other Options</a:t>
            </a:r>
          </a:p>
          <a:p>
            <a:pPr lvl="1">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100" dirty="0" smtClean="0"/>
              <a:t>Rudimentary with DDR or from z/OS</a:t>
            </a:r>
            <a:endParaRPr lang="en-US" altLang="en-US" sz="1100" dirty="0"/>
          </a:p>
          <a:p>
            <a:pPr>
              <a:tabLst>
                <a:tab pos="542925" algn="l"/>
                <a:tab pos="1085850" algn="l"/>
                <a:tab pos="1628775" algn="l"/>
                <a:tab pos="2171700" algn="l"/>
                <a:tab pos="2714625" algn="l"/>
                <a:tab pos="3257550" algn="l"/>
                <a:tab pos="3800475" algn="l"/>
                <a:tab pos="4343400" algn="l"/>
                <a:tab pos="4886325" algn="l"/>
                <a:tab pos="5429250" algn="l"/>
                <a:tab pos="5972175" algn="l"/>
                <a:tab pos="6515100" algn="l"/>
              </a:tabLst>
            </a:pPr>
            <a:r>
              <a:rPr lang="en-US" altLang="en-US" sz="1400" b="1" dirty="0"/>
              <a:t>ISV solutions </a:t>
            </a:r>
            <a:r>
              <a:rPr lang="en-US" altLang="en-US" sz="1400" dirty="0"/>
              <a:t>exist</a:t>
            </a:r>
          </a:p>
        </p:txBody>
      </p:sp>
      <p:sp>
        <p:nvSpPr>
          <p:cNvPr id="9" name="Freeform 8"/>
          <p:cNvSpPr/>
          <p:nvPr/>
        </p:nvSpPr>
        <p:spPr>
          <a:xfrm>
            <a:off x="3599022" y="320516"/>
            <a:ext cx="4169569" cy="36195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Tape and storage management</a:t>
            </a:r>
          </a:p>
        </p:txBody>
      </p:sp>
      <p:sp>
        <p:nvSpPr>
          <p:cNvPr id="10" name="Freeform 9"/>
          <p:cNvSpPr/>
          <p:nvPr/>
        </p:nvSpPr>
        <p:spPr>
          <a:xfrm>
            <a:off x="1253491" y="275272"/>
            <a:ext cx="2345531" cy="452438"/>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dirty="0"/>
              <a:t>Data Management</a:t>
            </a:r>
          </a:p>
        </p:txBody>
      </p:sp>
      <p:sp>
        <p:nvSpPr>
          <p:cNvPr id="75781"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Tree>
    <p:extLst>
      <p:ext uri="{BB962C8B-B14F-4D97-AF65-F5344CB8AC3E}">
        <p14:creationId xmlns:p14="http://schemas.microsoft.com/office/powerpoint/2010/main" val="143680853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6802" name="Rectangle 3"/>
          <p:cNvSpPr>
            <a:spLocks noGrp="1" noChangeArrowheads="1"/>
          </p:cNvSpPr>
          <p:nvPr>
            <p:ph idx="1"/>
          </p:nvPr>
        </p:nvSpPr>
        <p:spPr bwMode="auto">
          <a:xfrm>
            <a:off x="1348979" y="1115616"/>
            <a:ext cx="6446044" cy="3627834"/>
          </a:xfrm>
          <a:noFill/>
          <a:ln>
            <a:miter lim="800000"/>
            <a:headEnd/>
            <a:tailEnd/>
          </a:ln>
        </p:spPr>
        <p:txBody>
          <a:bodyPr vert="horz" wrap="square" lIns="68580" tIns="34290" rIns="68580" bIns="34290" numCol="1" rtlCol="0" anchor="t" anchorCtr="0" compatLnSpc="1">
            <a:prstTxWarp prst="textNoShape">
              <a:avLst/>
            </a:prstTxWarp>
            <a:normAutofit/>
          </a:bodyPr>
          <a:lstStyle/>
          <a:p>
            <a:pPr eaLnBrk="1" hangingPunct="1">
              <a:lnSpc>
                <a:spcPct val="80000"/>
              </a:lnSpc>
            </a:pPr>
            <a:r>
              <a:rPr lang="en-US" altLang="en-US" sz="1350" dirty="0"/>
              <a:t>CP System Service *ACCOUNT – interface to accounting information (processor, I/O, memory, … resources)</a:t>
            </a:r>
          </a:p>
          <a:p>
            <a:pPr lvl="1" eaLnBrk="1" hangingPunct="1">
              <a:lnSpc>
                <a:spcPct val="80000"/>
              </a:lnSpc>
            </a:pPr>
            <a:endParaRPr lang="en-US" altLang="en-US" sz="1350" dirty="0"/>
          </a:p>
          <a:p>
            <a:pPr eaLnBrk="1" hangingPunct="1">
              <a:lnSpc>
                <a:spcPct val="80000"/>
              </a:lnSpc>
            </a:pPr>
            <a:r>
              <a:rPr lang="en-US" altLang="en-US" sz="1350" b="1" dirty="0"/>
              <a:t>RETRIEVE</a:t>
            </a:r>
            <a:r>
              <a:rPr lang="en-US" altLang="en-US" sz="1350" dirty="0"/>
              <a:t> – VM utility that captures accounting records</a:t>
            </a:r>
          </a:p>
          <a:p>
            <a:pPr lvl="1" eaLnBrk="1" hangingPunct="1">
              <a:lnSpc>
                <a:spcPct val="80000"/>
              </a:lnSpc>
            </a:pPr>
            <a:endParaRPr lang="en-US" altLang="en-US" sz="1350" dirty="0"/>
          </a:p>
          <a:p>
            <a:pPr eaLnBrk="1" hangingPunct="1">
              <a:lnSpc>
                <a:spcPct val="80000"/>
              </a:lnSpc>
            </a:pPr>
            <a:r>
              <a:rPr lang="en-US" altLang="en-US" sz="1350" b="1" dirty="0"/>
              <a:t>ACCOUNT</a:t>
            </a:r>
            <a:r>
              <a:rPr lang="en-US" altLang="en-US" sz="1350" dirty="0"/>
              <a:t> – VM utility to produce reports from accounting records. Very simple.</a:t>
            </a:r>
          </a:p>
          <a:p>
            <a:pPr lvl="1" eaLnBrk="1" hangingPunct="1">
              <a:lnSpc>
                <a:spcPct val="80000"/>
              </a:lnSpc>
            </a:pPr>
            <a:endParaRPr lang="en-US" altLang="en-US" sz="1350" dirty="0"/>
          </a:p>
          <a:p>
            <a:pPr eaLnBrk="1" hangingPunct="1">
              <a:lnSpc>
                <a:spcPct val="80000"/>
              </a:lnSpc>
            </a:pPr>
            <a:r>
              <a:rPr lang="en-US" altLang="en-US" sz="1350" b="1" dirty="0"/>
              <a:t>ISV Solutions</a:t>
            </a:r>
            <a:r>
              <a:rPr lang="en-US" altLang="en-US" sz="1350" dirty="0"/>
              <a:t> exist for processing records.</a:t>
            </a:r>
          </a:p>
          <a:p>
            <a:pPr eaLnBrk="1" hangingPunct="1">
              <a:lnSpc>
                <a:spcPct val="80000"/>
              </a:lnSpc>
            </a:pPr>
            <a:r>
              <a:rPr lang="en-US" sz="1350" b="1" dirty="0"/>
              <a:t>IBM Smart Cloud Cost Management</a:t>
            </a:r>
          </a:p>
          <a:p>
            <a:pPr lvl="1" eaLnBrk="1" hangingPunct="1">
              <a:lnSpc>
                <a:spcPct val="80000"/>
              </a:lnSpc>
            </a:pPr>
            <a:r>
              <a:rPr lang="en-US" altLang="en-US" sz="1350" dirty="0"/>
              <a:t>Previously known as IBM Tivoli Usage and Accounting Manager (ITUAM)</a:t>
            </a:r>
          </a:p>
          <a:p>
            <a:pPr eaLnBrk="1" hangingPunct="1">
              <a:lnSpc>
                <a:spcPct val="80000"/>
              </a:lnSpc>
            </a:pPr>
            <a:r>
              <a:rPr lang="en-US" altLang="en-US" sz="1350" dirty="0"/>
              <a:t>Do It Yourself</a:t>
            </a:r>
          </a:p>
          <a:p>
            <a:pPr lvl="1" eaLnBrk="1" hangingPunct="1">
              <a:lnSpc>
                <a:spcPct val="80000"/>
              </a:lnSpc>
            </a:pPr>
            <a:endParaRPr lang="en-US" altLang="en-US" sz="1350" dirty="0"/>
          </a:p>
          <a:p>
            <a:pPr eaLnBrk="1" hangingPunct="1">
              <a:lnSpc>
                <a:spcPct val="80000"/>
              </a:lnSpc>
            </a:pPr>
            <a:r>
              <a:rPr lang="en-US" altLang="en-US" sz="1350" dirty="0"/>
              <a:t>Overlap with performance management</a:t>
            </a:r>
          </a:p>
          <a:p>
            <a:pPr lvl="1" eaLnBrk="1" hangingPunct="1">
              <a:lnSpc>
                <a:spcPct val="80000"/>
              </a:lnSpc>
            </a:pPr>
            <a:endParaRPr lang="en-US" altLang="en-US" sz="1350" dirty="0"/>
          </a:p>
          <a:p>
            <a:pPr lvl="1" eaLnBrk="1" hangingPunct="1">
              <a:lnSpc>
                <a:spcPct val="80000"/>
              </a:lnSpc>
            </a:pPr>
            <a:r>
              <a:rPr lang="en-US" altLang="en-US" sz="1350" dirty="0"/>
              <a:t>Some customers are using performance data for charge back</a:t>
            </a:r>
          </a:p>
          <a:p>
            <a:pPr eaLnBrk="1" hangingPunct="1">
              <a:lnSpc>
                <a:spcPct val="80000"/>
              </a:lnSpc>
            </a:pPr>
            <a:endParaRPr lang="en-US" altLang="en-US" sz="1350" dirty="0"/>
          </a:p>
        </p:txBody>
      </p:sp>
      <p:sp>
        <p:nvSpPr>
          <p:cNvPr id="11" name="Freeform 10"/>
          <p:cNvSpPr/>
          <p:nvPr/>
        </p:nvSpPr>
        <p:spPr>
          <a:xfrm>
            <a:off x="3659982" y="565547"/>
            <a:ext cx="4169569" cy="360759"/>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dirty="0"/>
              <a:t>Charge back and billing; Inventory</a:t>
            </a:r>
          </a:p>
        </p:txBody>
      </p:sp>
      <p:sp>
        <p:nvSpPr>
          <p:cNvPr id="12" name="Freeform 11"/>
          <p:cNvSpPr/>
          <p:nvPr/>
        </p:nvSpPr>
        <p:spPr>
          <a:xfrm>
            <a:off x="1314451" y="520303"/>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Accounting</a:t>
            </a:r>
          </a:p>
        </p:txBody>
      </p:sp>
      <p:sp>
        <p:nvSpPr>
          <p:cNvPr id="76805"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Tree>
    <p:extLst>
      <p:ext uri="{BB962C8B-B14F-4D97-AF65-F5344CB8AC3E}">
        <p14:creationId xmlns:p14="http://schemas.microsoft.com/office/powerpoint/2010/main" val="21348704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2258" name="Rectangle 2"/>
          <p:cNvSpPr>
            <a:spLocks noChangeArrowheads="1"/>
          </p:cNvSpPr>
          <p:nvPr/>
        </p:nvSpPr>
        <p:spPr bwMode="auto">
          <a:xfrm>
            <a:off x="3372300" y="489386"/>
            <a:ext cx="4538663" cy="43434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600" b="1"/>
              <a:t>zEC12</a:t>
            </a:r>
          </a:p>
          <a:p>
            <a:pPr algn="ctr"/>
            <a:r>
              <a:rPr lang="en-US" sz="1600" b="1"/>
              <a:t>Hex-Core</a:t>
            </a:r>
          </a:p>
          <a:p>
            <a:pPr algn="ctr"/>
            <a:r>
              <a:rPr lang="en-US" sz="1600" b="1"/>
              <a:t>Chip</a:t>
            </a:r>
          </a:p>
        </p:txBody>
      </p:sp>
      <p:sp>
        <p:nvSpPr>
          <p:cNvPr id="352434" name="Rectangle 178"/>
          <p:cNvSpPr>
            <a:spLocks noGrp="1" noChangeArrowheads="1"/>
          </p:cNvSpPr>
          <p:nvPr>
            <p:ph type="title"/>
          </p:nvPr>
        </p:nvSpPr>
        <p:spPr>
          <a:xfrm>
            <a:off x="1257302" y="458391"/>
            <a:ext cx="1463163" cy="857250"/>
          </a:xfrm>
        </p:spPr>
        <p:txBody>
          <a:bodyPr/>
          <a:lstStyle/>
          <a:p>
            <a:r>
              <a:rPr lang="en-US" sz="2700" dirty="0"/>
              <a:t>zEC12 Chip</a:t>
            </a:r>
          </a:p>
        </p:txBody>
      </p:sp>
      <p:sp>
        <p:nvSpPr>
          <p:cNvPr id="352261" name="Rectangle 5"/>
          <p:cNvSpPr>
            <a:spLocks noChangeArrowheads="1"/>
          </p:cNvSpPr>
          <p:nvPr/>
        </p:nvSpPr>
        <p:spPr bwMode="auto">
          <a:xfrm>
            <a:off x="6402441" y="2055058"/>
            <a:ext cx="1422797" cy="1254919"/>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600" dirty="0"/>
              <a:t>L3</a:t>
            </a:r>
          </a:p>
          <a:p>
            <a:pPr algn="ctr"/>
            <a:r>
              <a:rPr lang="en-US" sz="1600" dirty="0"/>
              <a:t>Chip</a:t>
            </a:r>
          </a:p>
          <a:p>
            <a:pPr algn="ctr"/>
            <a:r>
              <a:rPr lang="en-US" sz="1600" dirty="0"/>
              <a:t>Cache</a:t>
            </a:r>
          </a:p>
          <a:p>
            <a:pPr algn="ctr"/>
            <a:r>
              <a:rPr lang="en-US" sz="1600" dirty="0"/>
              <a:t>24MB</a:t>
            </a:r>
          </a:p>
        </p:txBody>
      </p:sp>
      <p:sp>
        <p:nvSpPr>
          <p:cNvPr id="352262" name="Rectangle 6"/>
          <p:cNvSpPr>
            <a:spLocks noChangeArrowheads="1"/>
          </p:cNvSpPr>
          <p:nvPr/>
        </p:nvSpPr>
        <p:spPr bwMode="auto">
          <a:xfrm>
            <a:off x="3431831" y="2045533"/>
            <a:ext cx="1433513" cy="1254919"/>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600"/>
              <a:t>L3</a:t>
            </a:r>
          </a:p>
          <a:p>
            <a:pPr algn="ctr"/>
            <a:r>
              <a:rPr lang="en-US" sz="1600"/>
              <a:t>Chip</a:t>
            </a:r>
          </a:p>
          <a:p>
            <a:pPr algn="ctr"/>
            <a:r>
              <a:rPr lang="en-US" sz="1600"/>
              <a:t>Cache</a:t>
            </a:r>
          </a:p>
          <a:p>
            <a:pPr algn="ctr"/>
            <a:r>
              <a:rPr lang="en-US" sz="1600"/>
              <a:t>24MB</a:t>
            </a:r>
          </a:p>
        </p:txBody>
      </p:sp>
      <p:grpSp>
        <p:nvGrpSpPr>
          <p:cNvPr id="352263" name="Group 7"/>
          <p:cNvGrpSpPr>
            <a:grpSpLocks/>
          </p:cNvGrpSpPr>
          <p:nvPr/>
        </p:nvGrpSpPr>
        <p:grpSpPr bwMode="auto">
          <a:xfrm>
            <a:off x="3431831" y="3379033"/>
            <a:ext cx="1423988" cy="1382315"/>
            <a:chOff x="2415" y="672"/>
            <a:chExt cx="3216" cy="3621"/>
          </a:xfrm>
        </p:grpSpPr>
        <p:sp>
          <p:nvSpPr>
            <p:cNvPr id="352264" name="Rectangle 8"/>
            <p:cNvSpPr>
              <a:spLocks noChangeArrowheads="1"/>
            </p:cNvSpPr>
            <p:nvPr/>
          </p:nvSpPr>
          <p:spPr bwMode="auto">
            <a:xfrm>
              <a:off x="2415" y="672"/>
              <a:ext cx="3216" cy="3621"/>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300" b="1"/>
                <a:t>zEC12 Core</a:t>
              </a:r>
            </a:p>
          </p:txBody>
        </p:sp>
        <p:sp>
          <p:nvSpPr>
            <p:cNvPr id="352265" name="Rectangle 9"/>
            <p:cNvSpPr>
              <a:spLocks noChangeArrowheads="1"/>
            </p:cNvSpPr>
            <p:nvPr/>
          </p:nvSpPr>
          <p:spPr bwMode="auto">
            <a:xfrm>
              <a:off x="2511" y="795"/>
              <a:ext cx="3072" cy="192"/>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Pipeline</a:t>
              </a:r>
            </a:p>
          </p:txBody>
        </p:sp>
        <p:sp>
          <p:nvSpPr>
            <p:cNvPr id="352266" name="Rectangle 10"/>
            <p:cNvSpPr>
              <a:spLocks noChangeArrowheads="1"/>
            </p:cNvSpPr>
            <p:nvPr/>
          </p:nvSpPr>
          <p:spPr bwMode="auto">
            <a:xfrm>
              <a:off x="3663" y="1756"/>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Unit</a:t>
              </a:r>
            </a:p>
          </p:txBody>
        </p:sp>
        <p:sp>
          <p:nvSpPr>
            <p:cNvPr id="352267" name="Rectangle 11"/>
            <p:cNvSpPr>
              <a:spLocks noChangeArrowheads="1"/>
            </p:cNvSpPr>
            <p:nvPr/>
          </p:nvSpPr>
          <p:spPr bwMode="auto">
            <a:xfrm>
              <a:off x="3663" y="214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 Unit</a:t>
              </a:r>
            </a:p>
          </p:txBody>
        </p:sp>
        <p:sp>
          <p:nvSpPr>
            <p:cNvPr id="352268" name="Rectangle 12"/>
            <p:cNvSpPr>
              <a:spLocks noChangeArrowheads="1"/>
            </p:cNvSpPr>
            <p:nvPr/>
          </p:nvSpPr>
          <p:spPr bwMode="auto">
            <a:xfrm>
              <a:off x="3663" y="194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Decimal FP Unit</a:t>
              </a:r>
            </a:p>
          </p:txBody>
        </p:sp>
        <p:sp>
          <p:nvSpPr>
            <p:cNvPr id="352269" name="Rectangle 13"/>
            <p:cNvSpPr>
              <a:spLocks noChangeArrowheads="1"/>
            </p:cNvSpPr>
            <p:nvPr/>
          </p:nvSpPr>
          <p:spPr bwMode="auto">
            <a:xfrm>
              <a:off x="3663" y="98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270" name="Rectangle 14"/>
            <p:cNvSpPr>
              <a:spLocks noChangeArrowheads="1"/>
            </p:cNvSpPr>
            <p:nvPr/>
          </p:nvSpPr>
          <p:spPr bwMode="auto">
            <a:xfrm>
              <a:off x="2511"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Decode</a:t>
              </a:r>
            </a:p>
          </p:txBody>
        </p:sp>
        <p:sp>
          <p:nvSpPr>
            <p:cNvPr id="352271" name="Rectangle 15"/>
            <p:cNvSpPr>
              <a:spLocks noChangeArrowheads="1"/>
            </p:cNvSpPr>
            <p:nvPr/>
          </p:nvSpPr>
          <p:spPr bwMode="auto">
            <a:xfrm>
              <a:off x="3087"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272" name="Rectangle 16"/>
            <p:cNvSpPr>
              <a:spLocks noChangeArrowheads="1"/>
            </p:cNvSpPr>
            <p:nvPr/>
          </p:nvSpPr>
          <p:spPr bwMode="auto">
            <a:xfrm>
              <a:off x="3087" y="1179"/>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Stage</a:t>
              </a:r>
            </a:p>
          </p:txBody>
        </p:sp>
        <p:sp>
          <p:nvSpPr>
            <p:cNvPr id="352273" name="Rectangle 17"/>
            <p:cNvSpPr>
              <a:spLocks noChangeArrowheads="1"/>
            </p:cNvSpPr>
            <p:nvPr/>
          </p:nvSpPr>
          <p:spPr bwMode="auto">
            <a:xfrm>
              <a:off x="4959" y="987"/>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274" name="Rectangle 18"/>
            <p:cNvSpPr>
              <a:spLocks noChangeArrowheads="1"/>
            </p:cNvSpPr>
            <p:nvPr/>
          </p:nvSpPr>
          <p:spPr bwMode="auto">
            <a:xfrm>
              <a:off x="4959" y="1179"/>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De-Stage</a:t>
              </a:r>
            </a:p>
          </p:txBody>
        </p:sp>
        <p:sp>
          <p:nvSpPr>
            <p:cNvPr id="352275" name="Rectangle 19"/>
            <p:cNvSpPr>
              <a:spLocks noChangeArrowheads="1"/>
            </p:cNvSpPr>
            <p:nvPr/>
          </p:nvSpPr>
          <p:spPr bwMode="auto">
            <a:xfrm>
              <a:off x="4959" y="1371"/>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Retry</a:t>
              </a:r>
            </a:p>
          </p:txBody>
        </p:sp>
        <p:sp>
          <p:nvSpPr>
            <p:cNvPr id="352276" name="Rectangle 20"/>
            <p:cNvSpPr>
              <a:spLocks noChangeArrowheads="1"/>
            </p:cNvSpPr>
            <p:nvPr/>
          </p:nvSpPr>
          <p:spPr bwMode="auto">
            <a:xfrm>
              <a:off x="3663" y="237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General Purpose Registers</a:t>
              </a:r>
            </a:p>
          </p:txBody>
        </p:sp>
        <p:sp>
          <p:nvSpPr>
            <p:cNvPr id="352277" name="Rectangle 21"/>
            <p:cNvSpPr>
              <a:spLocks noChangeArrowheads="1"/>
            </p:cNvSpPr>
            <p:nvPr/>
          </p:nvSpPr>
          <p:spPr bwMode="auto">
            <a:xfrm>
              <a:off x="3663" y="261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Registers</a:t>
              </a:r>
            </a:p>
          </p:txBody>
        </p:sp>
        <p:sp>
          <p:nvSpPr>
            <p:cNvPr id="352278" name="Rectangle 22"/>
            <p:cNvSpPr>
              <a:spLocks noChangeArrowheads="1"/>
            </p:cNvSpPr>
            <p:nvPr/>
          </p:nvSpPr>
          <p:spPr bwMode="auto">
            <a:xfrm>
              <a:off x="3663" y="285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Control Registers</a:t>
              </a:r>
            </a:p>
          </p:txBody>
        </p:sp>
        <p:sp>
          <p:nvSpPr>
            <p:cNvPr id="352279" name="Rectangle 23"/>
            <p:cNvSpPr>
              <a:spLocks noChangeArrowheads="1"/>
            </p:cNvSpPr>
            <p:nvPr/>
          </p:nvSpPr>
          <p:spPr bwMode="auto">
            <a:xfrm>
              <a:off x="3663" y="309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Processor Status Word</a:t>
              </a:r>
            </a:p>
          </p:txBody>
        </p:sp>
        <p:sp>
          <p:nvSpPr>
            <p:cNvPr id="352280" name="Rectangle 24"/>
            <p:cNvSpPr>
              <a:spLocks noChangeArrowheads="1"/>
            </p:cNvSpPr>
            <p:nvPr/>
          </p:nvSpPr>
          <p:spPr bwMode="auto">
            <a:xfrm>
              <a:off x="3807" y="3291"/>
              <a:ext cx="1776" cy="24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Instruction Pointer</a:t>
              </a:r>
            </a:p>
          </p:txBody>
        </p:sp>
        <p:sp>
          <p:nvSpPr>
            <p:cNvPr id="352281" name="Rectangle 25"/>
            <p:cNvSpPr>
              <a:spLocks noChangeArrowheads="1"/>
            </p:cNvSpPr>
            <p:nvPr/>
          </p:nvSpPr>
          <p:spPr bwMode="auto">
            <a:xfrm>
              <a:off x="2511" y="1419"/>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Instruction</a:t>
              </a:r>
            </a:p>
            <a:p>
              <a:pPr algn="ctr"/>
              <a:r>
                <a:rPr lang="en-US" sz="300"/>
                <a:t>Cache</a:t>
              </a:r>
            </a:p>
          </p:txBody>
        </p:sp>
        <p:sp>
          <p:nvSpPr>
            <p:cNvPr id="352282" name="Rectangle 26"/>
            <p:cNvSpPr>
              <a:spLocks noChangeArrowheads="1"/>
            </p:cNvSpPr>
            <p:nvPr/>
          </p:nvSpPr>
          <p:spPr bwMode="auto">
            <a:xfrm>
              <a:off x="2511" y="1803"/>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Data</a:t>
              </a:r>
            </a:p>
            <a:p>
              <a:pPr algn="ctr"/>
              <a:r>
                <a:rPr lang="en-US" sz="300"/>
                <a:t>Cache</a:t>
              </a:r>
            </a:p>
          </p:txBody>
        </p:sp>
        <p:sp>
          <p:nvSpPr>
            <p:cNvPr id="352283" name="Rectangle 27"/>
            <p:cNvSpPr>
              <a:spLocks noChangeArrowheads="1"/>
            </p:cNvSpPr>
            <p:nvPr/>
          </p:nvSpPr>
          <p:spPr bwMode="auto">
            <a:xfrm>
              <a:off x="2511" y="2187"/>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L2 Core </a:t>
              </a:r>
            </a:p>
            <a:p>
              <a:pPr algn="ctr"/>
              <a:r>
                <a:rPr lang="en-US" sz="300"/>
                <a:t>Cache</a:t>
              </a:r>
            </a:p>
          </p:txBody>
        </p:sp>
        <p:sp>
          <p:nvSpPr>
            <p:cNvPr id="352284" name="Rectangle 28"/>
            <p:cNvSpPr>
              <a:spLocks noChangeArrowheads="1"/>
            </p:cNvSpPr>
            <p:nvPr/>
          </p:nvSpPr>
          <p:spPr bwMode="auto">
            <a:xfrm>
              <a:off x="2511" y="2571"/>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Translation</a:t>
              </a:r>
            </a:p>
            <a:p>
              <a:pPr algn="ctr"/>
              <a:r>
                <a:rPr lang="en-US" sz="300"/>
                <a:t>Lookaside</a:t>
              </a:r>
            </a:p>
            <a:p>
              <a:pPr algn="ctr"/>
              <a:r>
                <a:rPr lang="en-US" sz="300"/>
                <a:t>Buffer</a:t>
              </a:r>
            </a:p>
          </p:txBody>
        </p:sp>
        <p:sp>
          <p:nvSpPr>
            <p:cNvPr id="352285" name="Rectangle 29"/>
            <p:cNvSpPr>
              <a:spLocks noChangeArrowheads="1"/>
            </p:cNvSpPr>
            <p:nvPr/>
          </p:nvSpPr>
          <p:spPr bwMode="auto">
            <a:xfrm>
              <a:off x="3663" y="118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286" name="Rectangle 30"/>
            <p:cNvSpPr>
              <a:spLocks noChangeArrowheads="1"/>
            </p:cNvSpPr>
            <p:nvPr/>
          </p:nvSpPr>
          <p:spPr bwMode="auto">
            <a:xfrm>
              <a:off x="3663" y="1371"/>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287" name="Rectangle 31"/>
            <p:cNvSpPr>
              <a:spLocks noChangeArrowheads="1"/>
            </p:cNvSpPr>
            <p:nvPr/>
          </p:nvSpPr>
          <p:spPr bwMode="auto">
            <a:xfrm>
              <a:off x="3663" y="1564"/>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288" name="Rectangle 32"/>
            <p:cNvSpPr>
              <a:spLocks noChangeArrowheads="1"/>
            </p:cNvSpPr>
            <p:nvPr/>
          </p:nvSpPr>
          <p:spPr bwMode="auto">
            <a:xfrm>
              <a:off x="2511" y="3147"/>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a:t>
              </a:r>
            </a:p>
            <a:p>
              <a:pPr algn="ctr"/>
              <a:r>
                <a:rPr lang="en-US" sz="300"/>
                <a:t>History</a:t>
              </a:r>
            </a:p>
            <a:p>
              <a:pPr algn="ctr"/>
              <a:r>
                <a:rPr lang="en-US" sz="300"/>
                <a:t>Table</a:t>
              </a:r>
            </a:p>
          </p:txBody>
        </p:sp>
        <p:sp>
          <p:nvSpPr>
            <p:cNvPr id="352289" name="Rectangle 33"/>
            <p:cNvSpPr>
              <a:spLocks noChangeArrowheads="1"/>
            </p:cNvSpPr>
            <p:nvPr/>
          </p:nvSpPr>
          <p:spPr bwMode="auto">
            <a:xfrm>
              <a:off x="4719"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Crypto Assist</a:t>
              </a:r>
            </a:p>
            <a:p>
              <a:pPr algn="ctr"/>
              <a:r>
                <a:rPr lang="en-US" sz="300"/>
                <a:t>Unit</a:t>
              </a:r>
            </a:p>
          </p:txBody>
        </p:sp>
        <p:sp>
          <p:nvSpPr>
            <p:cNvPr id="352290" name="Rectangle 34"/>
            <p:cNvSpPr>
              <a:spLocks noChangeArrowheads="1"/>
            </p:cNvSpPr>
            <p:nvPr/>
          </p:nvSpPr>
          <p:spPr bwMode="auto">
            <a:xfrm>
              <a:off x="3810"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Compression</a:t>
              </a:r>
            </a:p>
            <a:p>
              <a:pPr algn="ctr"/>
              <a:r>
                <a:rPr lang="en-US" sz="300"/>
                <a:t>Unit</a:t>
              </a:r>
            </a:p>
          </p:txBody>
        </p:sp>
      </p:grpSp>
      <p:grpSp>
        <p:nvGrpSpPr>
          <p:cNvPr id="352291" name="Group 35"/>
          <p:cNvGrpSpPr>
            <a:grpSpLocks/>
          </p:cNvGrpSpPr>
          <p:nvPr/>
        </p:nvGrpSpPr>
        <p:grpSpPr bwMode="auto">
          <a:xfrm>
            <a:off x="4921303" y="3379033"/>
            <a:ext cx="1423988" cy="1382315"/>
            <a:chOff x="2415" y="672"/>
            <a:chExt cx="3216" cy="3621"/>
          </a:xfrm>
        </p:grpSpPr>
        <p:sp>
          <p:nvSpPr>
            <p:cNvPr id="352292" name="Rectangle 36"/>
            <p:cNvSpPr>
              <a:spLocks noChangeArrowheads="1"/>
            </p:cNvSpPr>
            <p:nvPr/>
          </p:nvSpPr>
          <p:spPr bwMode="auto">
            <a:xfrm>
              <a:off x="2415" y="672"/>
              <a:ext cx="3216" cy="3621"/>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300" b="1"/>
                <a:t>zEC12 Core</a:t>
              </a:r>
            </a:p>
          </p:txBody>
        </p:sp>
        <p:sp>
          <p:nvSpPr>
            <p:cNvPr id="352293" name="Rectangle 37"/>
            <p:cNvSpPr>
              <a:spLocks noChangeArrowheads="1"/>
            </p:cNvSpPr>
            <p:nvPr/>
          </p:nvSpPr>
          <p:spPr bwMode="auto">
            <a:xfrm>
              <a:off x="2511" y="795"/>
              <a:ext cx="3072" cy="192"/>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Pipeline</a:t>
              </a:r>
            </a:p>
          </p:txBody>
        </p:sp>
        <p:sp>
          <p:nvSpPr>
            <p:cNvPr id="352294" name="Rectangle 38"/>
            <p:cNvSpPr>
              <a:spLocks noChangeArrowheads="1"/>
            </p:cNvSpPr>
            <p:nvPr/>
          </p:nvSpPr>
          <p:spPr bwMode="auto">
            <a:xfrm>
              <a:off x="3663" y="1756"/>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Unit</a:t>
              </a:r>
            </a:p>
          </p:txBody>
        </p:sp>
        <p:sp>
          <p:nvSpPr>
            <p:cNvPr id="352295" name="Rectangle 39"/>
            <p:cNvSpPr>
              <a:spLocks noChangeArrowheads="1"/>
            </p:cNvSpPr>
            <p:nvPr/>
          </p:nvSpPr>
          <p:spPr bwMode="auto">
            <a:xfrm>
              <a:off x="3663" y="214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 Unit</a:t>
              </a:r>
            </a:p>
          </p:txBody>
        </p:sp>
        <p:sp>
          <p:nvSpPr>
            <p:cNvPr id="352296" name="Rectangle 40"/>
            <p:cNvSpPr>
              <a:spLocks noChangeArrowheads="1"/>
            </p:cNvSpPr>
            <p:nvPr/>
          </p:nvSpPr>
          <p:spPr bwMode="auto">
            <a:xfrm>
              <a:off x="3663" y="194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Decimal FP Unit</a:t>
              </a:r>
            </a:p>
          </p:txBody>
        </p:sp>
        <p:sp>
          <p:nvSpPr>
            <p:cNvPr id="352297" name="Rectangle 41"/>
            <p:cNvSpPr>
              <a:spLocks noChangeArrowheads="1"/>
            </p:cNvSpPr>
            <p:nvPr/>
          </p:nvSpPr>
          <p:spPr bwMode="auto">
            <a:xfrm>
              <a:off x="3663" y="98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298" name="Rectangle 42"/>
            <p:cNvSpPr>
              <a:spLocks noChangeArrowheads="1"/>
            </p:cNvSpPr>
            <p:nvPr/>
          </p:nvSpPr>
          <p:spPr bwMode="auto">
            <a:xfrm>
              <a:off x="2511"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Decode</a:t>
              </a:r>
            </a:p>
          </p:txBody>
        </p:sp>
        <p:sp>
          <p:nvSpPr>
            <p:cNvPr id="352299" name="Rectangle 43"/>
            <p:cNvSpPr>
              <a:spLocks noChangeArrowheads="1"/>
            </p:cNvSpPr>
            <p:nvPr/>
          </p:nvSpPr>
          <p:spPr bwMode="auto">
            <a:xfrm>
              <a:off x="3087"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300" name="Rectangle 44"/>
            <p:cNvSpPr>
              <a:spLocks noChangeArrowheads="1"/>
            </p:cNvSpPr>
            <p:nvPr/>
          </p:nvSpPr>
          <p:spPr bwMode="auto">
            <a:xfrm>
              <a:off x="3087" y="1179"/>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Stage</a:t>
              </a:r>
            </a:p>
          </p:txBody>
        </p:sp>
        <p:sp>
          <p:nvSpPr>
            <p:cNvPr id="352301" name="Rectangle 45"/>
            <p:cNvSpPr>
              <a:spLocks noChangeArrowheads="1"/>
            </p:cNvSpPr>
            <p:nvPr/>
          </p:nvSpPr>
          <p:spPr bwMode="auto">
            <a:xfrm>
              <a:off x="4959" y="987"/>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302" name="Rectangle 46"/>
            <p:cNvSpPr>
              <a:spLocks noChangeArrowheads="1"/>
            </p:cNvSpPr>
            <p:nvPr/>
          </p:nvSpPr>
          <p:spPr bwMode="auto">
            <a:xfrm>
              <a:off x="4959" y="1179"/>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De-Stage</a:t>
              </a:r>
            </a:p>
          </p:txBody>
        </p:sp>
        <p:sp>
          <p:nvSpPr>
            <p:cNvPr id="352303" name="Rectangle 47"/>
            <p:cNvSpPr>
              <a:spLocks noChangeArrowheads="1"/>
            </p:cNvSpPr>
            <p:nvPr/>
          </p:nvSpPr>
          <p:spPr bwMode="auto">
            <a:xfrm>
              <a:off x="4959" y="1371"/>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Retry</a:t>
              </a:r>
            </a:p>
          </p:txBody>
        </p:sp>
        <p:sp>
          <p:nvSpPr>
            <p:cNvPr id="352304" name="Rectangle 48"/>
            <p:cNvSpPr>
              <a:spLocks noChangeArrowheads="1"/>
            </p:cNvSpPr>
            <p:nvPr/>
          </p:nvSpPr>
          <p:spPr bwMode="auto">
            <a:xfrm>
              <a:off x="3663" y="237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General Purpose Registers</a:t>
              </a:r>
            </a:p>
          </p:txBody>
        </p:sp>
        <p:sp>
          <p:nvSpPr>
            <p:cNvPr id="352305" name="Rectangle 49"/>
            <p:cNvSpPr>
              <a:spLocks noChangeArrowheads="1"/>
            </p:cNvSpPr>
            <p:nvPr/>
          </p:nvSpPr>
          <p:spPr bwMode="auto">
            <a:xfrm>
              <a:off x="3663" y="261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Registers</a:t>
              </a:r>
            </a:p>
          </p:txBody>
        </p:sp>
        <p:sp>
          <p:nvSpPr>
            <p:cNvPr id="352306" name="Rectangle 50"/>
            <p:cNvSpPr>
              <a:spLocks noChangeArrowheads="1"/>
            </p:cNvSpPr>
            <p:nvPr/>
          </p:nvSpPr>
          <p:spPr bwMode="auto">
            <a:xfrm>
              <a:off x="3663" y="285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Control Registers</a:t>
              </a:r>
            </a:p>
          </p:txBody>
        </p:sp>
        <p:sp>
          <p:nvSpPr>
            <p:cNvPr id="352307" name="Rectangle 51"/>
            <p:cNvSpPr>
              <a:spLocks noChangeArrowheads="1"/>
            </p:cNvSpPr>
            <p:nvPr/>
          </p:nvSpPr>
          <p:spPr bwMode="auto">
            <a:xfrm>
              <a:off x="3663" y="309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Processor Status Word</a:t>
              </a:r>
            </a:p>
          </p:txBody>
        </p:sp>
        <p:sp>
          <p:nvSpPr>
            <p:cNvPr id="352308" name="Rectangle 52"/>
            <p:cNvSpPr>
              <a:spLocks noChangeArrowheads="1"/>
            </p:cNvSpPr>
            <p:nvPr/>
          </p:nvSpPr>
          <p:spPr bwMode="auto">
            <a:xfrm>
              <a:off x="3807" y="3291"/>
              <a:ext cx="1776" cy="24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Instruction Pointer</a:t>
              </a:r>
            </a:p>
          </p:txBody>
        </p:sp>
        <p:sp>
          <p:nvSpPr>
            <p:cNvPr id="352309" name="Rectangle 53"/>
            <p:cNvSpPr>
              <a:spLocks noChangeArrowheads="1"/>
            </p:cNvSpPr>
            <p:nvPr/>
          </p:nvSpPr>
          <p:spPr bwMode="auto">
            <a:xfrm>
              <a:off x="2511" y="1419"/>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Instruction</a:t>
              </a:r>
            </a:p>
            <a:p>
              <a:pPr algn="ctr"/>
              <a:r>
                <a:rPr lang="en-US" sz="300"/>
                <a:t>Cache</a:t>
              </a:r>
            </a:p>
          </p:txBody>
        </p:sp>
        <p:sp>
          <p:nvSpPr>
            <p:cNvPr id="352310" name="Rectangle 54"/>
            <p:cNvSpPr>
              <a:spLocks noChangeArrowheads="1"/>
            </p:cNvSpPr>
            <p:nvPr/>
          </p:nvSpPr>
          <p:spPr bwMode="auto">
            <a:xfrm>
              <a:off x="2511" y="1803"/>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Data</a:t>
              </a:r>
            </a:p>
            <a:p>
              <a:pPr algn="ctr"/>
              <a:r>
                <a:rPr lang="en-US" sz="300"/>
                <a:t>Cache</a:t>
              </a:r>
            </a:p>
          </p:txBody>
        </p:sp>
        <p:sp>
          <p:nvSpPr>
            <p:cNvPr id="352311" name="Rectangle 55"/>
            <p:cNvSpPr>
              <a:spLocks noChangeArrowheads="1"/>
            </p:cNvSpPr>
            <p:nvPr/>
          </p:nvSpPr>
          <p:spPr bwMode="auto">
            <a:xfrm>
              <a:off x="2511" y="2187"/>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L2 Core </a:t>
              </a:r>
            </a:p>
            <a:p>
              <a:pPr algn="ctr"/>
              <a:r>
                <a:rPr lang="en-US" sz="300"/>
                <a:t>Cache</a:t>
              </a:r>
            </a:p>
          </p:txBody>
        </p:sp>
        <p:sp>
          <p:nvSpPr>
            <p:cNvPr id="352312" name="Rectangle 56"/>
            <p:cNvSpPr>
              <a:spLocks noChangeArrowheads="1"/>
            </p:cNvSpPr>
            <p:nvPr/>
          </p:nvSpPr>
          <p:spPr bwMode="auto">
            <a:xfrm>
              <a:off x="2511" y="2571"/>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Translation</a:t>
              </a:r>
            </a:p>
            <a:p>
              <a:pPr algn="ctr"/>
              <a:r>
                <a:rPr lang="en-US" sz="300"/>
                <a:t>Lookaside</a:t>
              </a:r>
            </a:p>
            <a:p>
              <a:pPr algn="ctr"/>
              <a:r>
                <a:rPr lang="en-US" sz="300"/>
                <a:t>Buffer</a:t>
              </a:r>
            </a:p>
          </p:txBody>
        </p:sp>
        <p:sp>
          <p:nvSpPr>
            <p:cNvPr id="352313" name="Rectangle 57"/>
            <p:cNvSpPr>
              <a:spLocks noChangeArrowheads="1"/>
            </p:cNvSpPr>
            <p:nvPr/>
          </p:nvSpPr>
          <p:spPr bwMode="auto">
            <a:xfrm>
              <a:off x="3663" y="118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314" name="Rectangle 58"/>
            <p:cNvSpPr>
              <a:spLocks noChangeArrowheads="1"/>
            </p:cNvSpPr>
            <p:nvPr/>
          </p:nvSpPr>
          <p:spPr bwMode="auto">
            <a:xfrm>
              <a:off x="3663" y="1371"/>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315" name="Rectangle 59"/>
            <p:cNvSpPr>
              <a:spLocks noChangeArrowheads="1"/>
            </p:cNvSpPr>
            <p:nvPr/>
          </p:nvSpPr>
          <p:spPr bwMode="auto">
            <a:xfrm>
              <a:off x="3663" y="1564"/>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316" name="Rectangle 60"/>
            <p:cNvSpPr>
              <a:spLocks noChangeArrowheads="1"/>
            </p:cNvSpPr>
            <p:nvPr/>
          </p:nvSpPr>
          <p:spPr bwMode="auto">
            <a:xfrm>
              <a:off x="2511" y="3147"/>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a:t>
              </a:r>
            </a:p>
            <a:p>
              <a:pPr algn="ctr"/>
              <a:r>
                <a:rPr lang="en-US" sz="300"/>
                <a:t>History</a:t>
              </a:r>
            </a:p>
            <a:p>
              <a:pPr algn="ctr"/>
              <a:r>
                <a:rPr lang="en-US" sz="300"/>
                <a:t>Table</a:t>
              </a:r>
            </a:p>
          </p:txBody>
        </p:sp>
        <p:sp>
          <p:nvSpPr>
            <p:cNvPr id="352317" name="Rectangle 61"/>
            <p:cNvSpPr>
              <a:spLocks noChangeArrowheads="1"/>
            </p:cNvSpPr>
            <p:nvPr/>
          </p:nvSpPr>
          <p:spPr bwMode="auto">
            <a:xfrm>
              <a:off x="4719"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Crypto Assist</a:t>
              </a:r>
            </a:p>
            <a:p>
              <a:pPr algn="ctr"/>
              <a:r>
                <a:rPr lang="en-US" sz="300"/>
                <a:t>Unit</a:t>
              </a:r>
            </a:p>
          </p:txBody>
        </p:sp>
        <p:sp>
          <p:nvSpPr>
            <p:cNvPr id="352318" name="Rectangle 62"/>
            <p:cNvSpPr>
              <a:spLocks noChangeArrowheads="1"/>
            </p:cNvSpPr>
            <p:nvPr/>
          </p:nvSpPr>
          <p:spPr bwMode="auto">
            <a:xfrm>
              <a:off x="3810"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Compression</a:t>
              </a:r>
            </a:p>
            <a:p>
              <a:pPr algn="ctr"/>
              <a:r>
                <a:rPr lang="en-US" sz="300"/>
                <a:t>Unit</a:t>
              </a:r>
            </a:p>
          </p:txBody>
        </p:sp>
      </p:grpSp>
      <p:grpSp>
        <p:nvGrpSpPr>
          <p:cNvPr id="352319" name="Group 63"/>
          <p:cNvGrpSpPr>
            <a:grpSpLocks/>
          </p:cNvGrpSpPr>
          <p:nvPr/>
        </p:nvGrpSpPr>
        <p:grpSpPr bwMode="auto">
          <a:xfrm>
            <a:off x="6411966" y="3382604"/>
            <a:ext cx="1423988" cy="1382316"/>
            <a:chOff x="2415" y="672"/>
            <a:chExt cx="3216" cy="3621"/>
          </a:xfrm>
        </p:grpSpPr>
        <p:sp>
          <p:nvSpPr>
            <p:cNvPr id="352320" name="Rectangle 64"/>
            <p:cNvSpPr>
              <a:spLocks noChangeArrowheads="1"/>
            </p:cNvSpPr>
            <p:nvPr/>
          </p:nvSpPr>
          <p:spPr bwMode="auto">
            <a:xfrm>
              <a:off x="2415" y="672"/>
              <a:ext cx="3216" cy="3621"/>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300" b="1"/>
                <a:t>zEC12 Core</a:t>
              </a:r>
            </a:p>
          </p:txBody>
        </p:sp>
        <p:sp>
          <p:nvSpPr>
            <p:cNvPr id="352321" name="Rectangle 65"/>
            <p:cNvSpPr>
              <a:spLocks noChangeArrowheads="1"/>
            </p:cNvSpPr>
            <p:nvPr/>
          </p:nvSpPr>
          <p:spPr bwMode="auto">
            <a:xfrm>
              <a:off x="2511" y="795"/>
              <a:ext cx="3072" cy="192"/>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Pipeline</a:t>
              </a:r>
            </a:p>
          </p:txBody>
        </p:sp>
        <p:sp>
          <p:nvSpPr>
            <p:cNvPr id="352322" name="Rectangle 66"/>
            <p:cNvSpPr>
              <a:spLocks noChangeArrowheads="1"/>
            </p:cNvSpPr>
            <p:nvPr/>
          </p:nvSpPr>
          <p:spPr bwMode="auto">
            <a:xfrm>
              <a:off x="3663" y="1756"/>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Unit</a:t>
              </a:r>
            </a:p>
          </p:txBody>
        </p:sp>
        <p:sp>
          <p:nvSpPr>
            <p:cNvPr id="352323" name="Rectangle 67"/>
            <p:cNvSpPr>
              <a:spLocks noChangeArrowheads="1"/>
            </p:cNvSpPr>
            <p:nvPr/>
          </p:nvSpPr>
          <p:spPr bwMode="auto">
            <a:xfrm>
              <a:off x="3663" y="214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 Unit</a:t>
              </a:r>
            </a:p>
          </p:txBody>
        </p:sp>
        <p:sp>
          <p:nvSpPr>
            <p:cNvPr id="352324" name="Rectangle 68"/>
            <p:cNvSpPr>
              <a:spLocks noChangeArrowheads="1"/>
            </p:cNvSpPr>
            <p:nvPr/>
          </p:nvSpPr>
          <p:spPr bwMode="auto">
            <a:xfrm>
              <a:off x="3663" y="194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Decimal FP Unit</a:t>
              </a:r>
            </a:p>
          </p:txBody>
        </p:sp>
        <p:sp>
          <p:nvSpPr>
            <p:cNvPr id="352325" name="Rectangle 69"/>
            <p:cNvSpPr>
              <a:spLocks noChangeArrowheads="1"/>
            </p:cNvSpPr>
            <p:nvPr/>
          </p:nvSpPr>
          <p:spPr bwMode="auto">
            <a:xfrm>
              <a:off x="3663" y="98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326" name="Rectangle 70"/>
            <p:cNvSpPr>
              <a:spLocks noChangeArrowheads="1"/>
            </p:cNvSpPr>
            <p:nvPr/>
          </p:nvSpPr>
          <p:spPr bwMode="auto">
            <a:xfrm>
              <a:off x="2511"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Decode</a:t>
              </a:r>
            </a:p>
          </p:txBody>
        </p:sp>
        <p:sp>
          <p:nvSpPr>
            <p:cNvPr id="352327" name="Rectangle 71"/>
            <p:cNvSpPr>
              <a:spLocks noChangeArrowheads="1"/>
            </p:cNvSpPr>
            <p:nvPr/>
          </p:nvSpPr>
          <p:spPr bwMode="auto">
            <a:xfrm>
              <a:off x="3087"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328" name="Rectangle 72"/>
            <p:cNvSpPr>
              <a:spLocks noChangeArrowheads="1"/>
            </p:cNvSpPr>
            <p:nvPr/>
          </p:nvSpPr>
          <p:spPr bwMode="auto">
            <a:xfrm>
              <a:off x="3087" y="1179"/>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Stage</a:t>
              </a:r>
            </a:p>
          </p:txBody>
        </p:sp>
        <p:sp>
          <p:nvSpPr>
            <p:cNvPr id="352329" name="Rectangle 73"/>
            <p:cNvSpPr>
              <a:spLocks noChangeArrowheads="1"/>
            </p:cNvSpPr>
            <p:nvPr/>
          </p:nvSpPr>
          <p:spPr bwMode="auto">
            <a:xfrm>
              <a:off x="4959" y="987"/>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330" name="Rectangle 74"/>
            <p:cNvSpPr>
              <a:spLocks noChangeArrowheads="1"/>
            </p:cNvSpPr>
            <p:nvPr/>
          </p:nvSpPr>
          <p:spPr bwMode="auto">
            <a:xfrm>
              <a:off x="4959" y="1179"/>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De-Stage</a:t>
              </a:r>
            </a:p>
          </p:txBody>
        </p:sp>
        <p:sp>
          <p:nvSpPr>
            <p:cNvPr id="352331" name="Rectangle 75"/>
            <p:cNvSpPr>
              <a:spLocks noChangeArrowheads="1"/>
            </p:cNvSpPr>
            <p:nvPr/>
          </p:nvSpPr>
          <p:spPr bwMode="auto">
            <a:xfrm>
              <a:off x="4959" y="1371"/>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Retry</a:t>
              </a:r>
            </a:p>
          </p:txBody>
        </p:sp>
        <p:sp>
          <p:nvSpPr>
            <p:cNvPr id="352332" name="Rectangle 76"/>
            <p:cNvSpPr>
              <a:spLocks noChangeArrowheads="1"/>
            </p:cNvSpPr>
            <p:nvPr/>
          </p:nvSpPr>
          <p:spPr bwMode="auto">
            <a:xfrm>
              <a:off x="3663" y="237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General Purpose Registers</a:t>
              </a:r>
            </a:p>
          </p:txBody>
        </p:sp>
        <p:sp>
          <p:nvSpPr>
            <p:cNvPr id="352333" name="Rectangle 77"/>
            <p:cNvSpPr>
              <a:spLocks noChangeArrowheads="1"/>
            </p:cNvSpPr>
            <p:nvPr/>
          </p:nvSpPr>
          <p:spPr bwMode="auto">
            <a:xfrm>
              <a:off x="3663" y="261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Registers</a:t>
              </a:r>
            </a:p>
          </p:txBody>
        </p:sp>
        <p:sp>
          <p:nvSpPr>
            <p:cNvPr id="352334" name="Rectangle 78"/>
            <p:cNvSpPr>
              <a:spLocks noChangeArrowheads="1"/>
            </p:cNvSpPr>
            <p:nvPr/>
          </p:nvSpPr>
          <p:spPr bwMode="auto">
            <a:xfrm>
              <a:off x="3663" y="285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Control Registers</a:t>
              </a:r>
            </a:p>
          </p:txBody>
        </p:sp>
        <p:sp>
          <p:nvSpPr>
            <p:cNvPr id="352335" name="Rectangle 79"/>
            <p:cNvSpPr>
              <a:spLocks noChangeArrowheads="1"/>
            </p:cNvSpPr>
            <p:nvPr/>
          </p:nvSpPr>
          <p:spPr bwMode="auto">
            <a:xfrm>
              <a:off x="3663" y="309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Processor Status Word</a:t>
              </a:r>
            </a:p>
          </p:txBody>
        </p:sp>
        <p:sp>
          <p:nvSpPr>
            <p:cNvPr id="352336" name="Rectangle 80"/>
            <p:cNvSpPr>
              <a:spLocks noChangeArrowheads="1"/>
            </p:cNvSpPr>
            <p:nvPr/>
          </p:nvSpPr>
          <p:spPr bwMode="auto">
            <a:xfrm>
              <a:off x="3807" y="3291"/>
              <a:ext cx="1776" cy="24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Instruction Pointer</a:t>
              </a:r>
            </a:p>
          </p:txBody>
        </p:sp>
        <p:sp>
          <p:nvSpPr>
            <p:cNvPr id="352337" name="Rectangle 81"/>
            <p:cNvSpPr>
              <a:spLocks noChangeArrowheads="1"/>
            </p:cNvSpPr>
            <p:nvPr/>
          </p:nvSpPr>
          <p:spPr bwMode="auto">
            <a:xfrm>
              <a:off x="2511" y="1419"/>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Instruction</a:t>
              </a:r>
            </a:p>
            <a:p>
              <a:pPr algn="ctr"/>
              <a:r>
                <a:rPr lang="en-US" sz="300"/>
                <a:t>Cache</a:t>
              </a:r>
            </a:p>
          </p:txBody>
        </p:sp>
        <p:sp>
          <p:nvSpPr>
            <p:cNvPr id="352338" name="Rectangle 82"/>
            <p:cNvSpPr>
              <a:spLocks noChangeArrowheads="1"/>
            </p:cNvSpPr>
            <p:nvPr/>
          </p:nvSpPr>
          <p:spPr bwMode="auto">
            <a:xfrm>
              <a:off x="2511" y="1803"/>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Data</a:t>
              </a:r>
            </a:p>
            <a:p>
              <a:pPr algn="ctr"/>
              <a:r>
                <a:rPr lang="en-US" sz="300"/>
                <a:t>Cache</a:t>
              </a:r>
            </a:p>
          </p:txBody>
        </p:sp>
        <p:sp>
          <p:nvSpPr>
            <p:cNvPr id="352339" name="Rectangle 83"/>
            <p:cNvSpPr>
              <a:spLocks noChangeArrowheads="1"/>
            </p:cNvSpPr>
            <p:nvPr/>
          </p:nvSpPr>
          <p:spPr bwMode="auto">
            <a:xfrm>
              <a:off x="2511" y="2187"/>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L2 Core </a:t>
              </a:r>
            </a:p>
            <a:p>
              <a:pPr algn="ctr"/>
              <a:r>
                <a:rPr lang="en-US" sz="300"/>
                <a:t>Cache</a:t>
              </a:r>
            </a:p>
          </p:txBody>
        </p:sp>
        <p:sp>
          <p:nvSpPr>
            <p:cNvPr id="352340" name="Rectangle 84"/>
            <p:cNvSpPr>
              <a:spLocks noChangeArrowheads="1"/>
            </p:cNvSpPr>
            <p:nvPr/>
          </p:nvSpPr>
          <p:spPr bwMode="auto">
            <a:xfrm>
              <a:off x="2511" y="2571"/>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Translation</a:t>
              </a:r>
            </a:p>
            <a:p>
              <a:pPr algn="ctr"/>
              <a:r>
                <a:rPr lang="en-US" sz="300"/>
                <a:t>Lookaside</a:t>
              </a:r>
            </a:p>
            <a:p>
              <a:pPr algn="ctr"/>
              <a:r>
                <a:rPr lang="en-US" sz="300"/>
                <a:t>Buffer</a:t>
              </a:r>
            </a:p>
          </p:txBody>
        </p:sp>
        <p:sp>
          <p:nvSpPr>
            <p:cNvPr id="352341" name="Rectangle 85"/>
            <p:cNvSpPr>
              <a:spLocks noChangeArrowheads="1"/>
            </p:cNvSpPr>
            <p:nvPr/>
          </p:nvSpPr>
          <p:spPr bwMode="auto">
            <a:xfrm>
              <a:off x="3663" y="118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342" name="Rectangle 86"/>
            <p:cNvSpPr>
              <a:spLocks noChangeArrowheads="1"/>
            </p:cNvSpPr>
            <p:nvPr/>
          </p:nvSpPr>
          <p:spPr bwMode="auto">
            <a:xfrm>
              <a:off x="3663" y="1371"/>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343" name="Rectangle 87"/>
            <p:cNvSpPr>
              <a:spLocks noChangeArrowheads="1"/>
            </p:cNvSpPr>
            <p:nvPr/>
          </p:nvSpPr>
          <p:spPr bwMode="auto">
            <a:xfrm>
              <a:off x="3663" y="1564"/>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344" name="Rectangle 88"/>
            <p:cNvSpPr>
              <a:spLocks noChangeArrowheads="1"/>
            </p:cNvSpPr>
            <p:nvPr/>
          </p:nvSpPr>
          <p:spPr bwMode="auto">
            <a:xfrm>
              <a:off x="2511" y="3147"/>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a:t>
              </a:r>
            </a:p>
            <a:p>
              <a:pPr algn="ctr"/>
              <a:r>
                <a:rPr lang="en-US" sz="300"/>
                <a:t>History</a:t>
              </a:r>
            </a:p>
            <a:p>
              <a:pPr algn="ctr"/>
              <a:r>
                <a:rPr lang="en-US" sz="300"/>
                <a:t>Table</a:t>
              </a:r>
            </a:p>
          </p:txBody>
        </p:sp>
        <p:sp>
          <p:nvSpPr>
            <p:cNvPr id="352345" name="Rectangle 89"/>
            <p:cNvSpPr>
              <a:spLocks noChangeArrowheads="1"/>
            </p:cNvSpPr>
            <p:nvPr/>
          </p:nvSpPr>
          <p:spPr bwMode="auto">
            <a:xfrm>
              <a:off x="4719"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Crypto Assist</a:t>
              </a:r>
            </a:p>
            <a:p>
              <a:pPr algn="ctr"/>
              <a:r>
                <a:rPr lang="en-US" sz="300"/>
                <a:t>Unit</a:t>
              </a:r>
            </a:p>
          </p:txBody>
        </p:sp>
        <p:sp>
          <p:nvSpPr>
            <p:cNvPr id="352346" name="Rectangle 90"/>
            <p:cNvSpPr>
              <a:spLocks noChangeArrowheads="1"/>
            </p:cNvSpPr>
            <p:nvPr/>
          </p:nvSpPr>
          <p:spPr bwMode="auto">
            <a:xfrm>
              <a:off x="3810"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Compression</a:t>
              </a:r>
            </a:p>
            <a:p>
              <a:pPr algn="ctr"/>
              <a:r>
                <a:rPr lang="en-US" sz="300"/>
                <a:t>Unit</a:t>
              </a:r>
            </a:p>
          </p:txBody>
        </p:sp>
      </p:grpSp>
      <p:grpSp>
        <p:nvGrpSpPr>
          <p:cNvPr id="352347" name="Group 91"/>
          <p:cNvGrpSpPr>
            <a:grpSpLocks/>
          </p:cNvGrpSpPr>
          <p:nvPr/>
        </p:nvGrpSpPr>
        <p:grpSpPr bwMode="auto">
          <a:xfrm>
            <a:off x="3435403" y="565586"/>
            <a:ext cx="1423988" cy="1382316"/>
            <a:chOff x="2415" y="672"/>
            <a:chExt cx="3216" cy="3621"/>
          </a:xfrm>
        </p:grpSpPr>
        <p:sp>
          <p:nvSpPr>
            <p:cNvPr id="352348" name="Rectangle 92"/>
            <p:cNvSpPr>
              <a:spLocks noChangeArrowheads="1"/>
            </p:cNvSpPr>
            <p:nvPr/>
          </p:nvSpPr>
          <p:spPr bwMode="auto">
            <a:xfrm>
              <a:off x="2415" y="672"/>
              <a:ext cx="3216" cy="3621"/>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300" b="1"/>
                <a:t>zEC12 Core</a:t>
              </a:r>
            </a:p>
          </p:txBody>
        </p:sp>
        <p:sp>
          <p:nvSpPr>
            <p:cNvPr id="352349" name="Rectangle 93"/>
            <p:cNvSpPr>
              <a:spLocks noChangeArrowheads="1"/>
            </p:cNvSpPr>
            <p:nvPr/>
          </p:nvSpPr>
          <p:spPr bwMode="auto">
            <a:xfrm>
              <a:off x="2511" y="795"/>
              <a:ext cx="3072" cy="192"/>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Pipeline</a:t>
              </a:r>
            </a:p>
          </p:txBody>
        </p:sp>
        <p:sp>
          <p:nvSpPr>
            <p:cNvPr id="352350" name="Rectangle 94"/>
            <p:cNvSpPr>
              <a:spLocks noChangeArrowheads="1"/>
            </p:cNvSpPr>
            <p:nvPr/>
          </p:nvSpPr>
          <p:spPr bwMode="auto">
            <a:xfrm>
              <a:off x="3663" y="1756"/>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Unit</a:t>
              </a:r>
            </a:p>
          </p:txBody>
        </p:sp>
        <p:sp>
          <p:nvSpPr>
            <p:cNvPr id="352351" name="Rectangle 95"/>
            <p:cNvSpPr>
              <a:spLocks noChangeArrowheads="1"/>
            </p:cNvSpPr>
            <p:nvPr/>
          </p:nvSpPr>
          <p:spPr bwMode="auto">
            <a:xfrm>
              <a:off x="3663" y="214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 Unit</a:t>
              </a:r>
            </a:p>
          </p:txBody>
        </p:sp>
        <p:sp>
          <p:nvSpPr>
            <p:cNvPr id="352352" name="Rectangle 96"/>
            <p:cNvSpPr>
              <a:spLocks noChangeArrowheads="1"/>
            </p:cNvSpPr>
            <p:nvPr/>
          </p:nvSpPr>
          <p:spPr bwMode="auto">
            <a:xfrm>
              <a:off x="3663" y="194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Decimal FP Unit</a:t>
              </a:r>
            </a:p>
          </p:txBody>
        </p:sp>
        <p:sp>
          <p:nvSpPr>
            <p:cNvPr id="352353" name="Rectangle 97"/>
            <p:cNvSpPr>
              <a:spLocks noChangeArrowheads="1"/>
            </p:cNvSpPr>
            <p:nvPr/>
          </p:nvSpPr>
          <p:spPr bwMode="auto">
            <a:xfrm>
              <a:off x="3663" y="98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354" name="Rectangle 98"/>
            <p:cNvSpPr>
              <a:spLocks noChangeArrowheads="1"/>
            </p:cNvSpPr>
            <p:nvPr/>
          </p:nvSpPr>
          <p:spPr bwMode="auto">
            <a:xfrm>
              <a:off x="2511"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Decode</a:t>
              </a:r>
            </a:p>
          </p:txBody>
        </p:sp>
        <p:sp>
          <p:nvSpPr>
            <p:cNvPr id="352355" name="Rectangle 99"/>
            <p:cNvSpPr>
              <a:spLocks noChangeArrowheads="1"/>
            </p:cNvSpPr>
            <p:nvPr/>
          </p:nvSpPr>
          <p:spPr bwMode="auto">
            <a:xfrm>
              <a:off x="3087"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356" name="Rectangle 100"/>
            <p:cNvSpPr>
              <a:spLocks noChangeArrowheads="1"/>
            </p:cNvSpPr>
            <p:nvPr/>
          </p:nvSpPr>
          <p:spPr bwMode="auto">
            <a:xfrm>
              <a:off x="3087" y="1179"/>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Stage</a:t>
              </a:r>
            </a:p>
          </p:txBody>
        </p:sp>
        <p:sp>
          <p:nvSpPr>
            <p:cNvPr id="352357" name="Rectangle 101"/>
            <p:cNvSpPr>
              <a:spLocks noChangeArrowheads="1"/>
            </p:cNvSpPr>
            <p:nvPr/>
          </p:nvSpPr>
          <p:spPr bwMode="auto">
            <a:xfrm>
              <a:off x="4959" y="987"/>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358" name="Rectangle 102"/>
            <p:cNvSpPr>
              <a:spLocks noChangeArrowheads="1"/>
            </p:cNvSpPr>
            <p:nvPr/>
          </p:nvSpPr>
          <p:spPr bwMode="auto">
            <a:xfrm>
              <a:off x="4959" y="1179"/>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De-Stage</a:t>
              </a:r>
            </a:p>
          </p:txBody>
        </p:sp>
        <p:sp>
          <p:nvSpPr>
            <p:cNvPr id="352359" name="Rectangle 103"/>
            <p:cNvSpPr>
              <a:spLocks noChangeArrowheads="1"/>
            </p:cNvSpPr>
            <p:nvPr/>
          </p:nvSpPr>
          <p:spPr bwMode="auto">
            <a:xfrm>
              <a:off x="4959" y="1371"/>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Retry</a:t>
              </a:r>
            </a:p>
          </p:txBody>
        </p:sp>
        <p:sp>
          <p:nvSpPr>
            <p:cNvPr id="352360" name="Rectangle 104"/>
            <p:cNvSpPr>
              <a:spLocks noChangeArrowheads="1"/>
            </p:cNvSpPr>
            <p:nvPr/>
          </p:nvSpPr>
          <p:spPr bwMode="auto">
            <a:xfrm>
              <a:off x="3663" y="237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General Purpose Registers</a:t>
              </a:r>
            </a:p>
          </p:txBody>
        </p:sp>
        <p:sp>
          <p:nvSpPr>
            <p:cNvPr id="352361" name="Rectangle 105"/>
            <p:cNvSpPr>
              <a:spLocks noChangeArrowheads="1"/>
            </p:cNvSpPr>
            <p:nvPr/>
          </p:nvSpPr>
          <p:spPr bwMode="auto">
            <a:xfrm>
              <a:off x="3663" y="261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Registers</a:t>
              </a:r>
            </a:p>
          </p:txBody>
        </p:sp>
        <p:sp>
          <p:nvSpPr>
            <p:cNvPr id="352362" name="Rectangle 106"/>
            <p:cNvSpPr>
              <a:spLocks noChangeArrowheads="1"/>
            </p:cNvSpPr>
            <p:nvPr/>
          </p:nvSpPr>
          <p:spPr bwMode="auto">
            <a:xfrm>
              <a:off x="3663" y="285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Control Registers</a:t>
              </a:r>
            </a:p>
          </p:txBody>
        </p:sp>
        <p:sp>
          <p:nvSpPr>
            <p:cNvPr id="352363" name="Rectangle 107"/>
            <p:cNvSpPr>
              <a:spLocks noChangeArrowheads="1"/>
            </p:cNvSpPr>
            <p:nvPr/>
          </p:nvSpPr>
          <p:spPr bwMode="auto">
            <a:xfrm>
              <a:off x="3663" y="309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Processor Status Word</a:t>
              </a:r>
            </a:p>
          </p:txBody>
        </p:sp>
        <p:sp>
          <p:nvSpPr>
            <p:cNvPr id="352364" name="Rectangle 108"/>
            <p:cNvSpPr>
              <a:spLocks noChangeArrowheads="1"/>
            </p:cNvSpPr>
            <p:nvPr/>
          </p:nvSpPr>
          <p:spPr bwMode="auto">
            <a:xfrm>
              <a:off x="3807" y="3291"/>
              <a:ext cx="1776" cy="24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Instruction Pointer</a:t>
              </a:r>
            </a:p>
          </p:txBody>
        </p:sp>
        <p:sp>
          <p:nvSpPr>
            <p:cNvPr id="352365" name="Rectangle 109"/>
            <p:cNvSpPr>
              <a:spLocks noChangeArrowheads="1"/>
            </p:cNvSpPr>
            <p:nvPr/>
          </p:nvSpPr>
          <p:spPr bwMode="auto">
            <a:xfrm>
              <a:off x="2511" y="1419"/>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Instruction</a:t>
              </a:r>
            </a:p>
            <a:p>
              <a:pPr algn="ctr"/>
              <a:r>
                <a:rPr lang="en-US" sz="300"/>
                <a:t>Cache</a:t>
              </a:r>
            </a:p>
          </p:txBody>
        </p:sp>
        <p:sp>
          <p:nvSpPr>
            <p:cNvPr id="352366" name="Rectangle 110"/>
            <p:cNvSpPr>
              <a:spLocks noChangeArrowheads="1"/>
            </p:cNvSpPr>
            <p:nvPr/>
          </p:nvSpPr>
          <p:spPr bwMode="auto">
            <a:xfrm>
              <a:off x="2511" y="1803"/>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Data</a:t>
              </a:r>
            </a:p>
            <a:p>
              <a:pPr algn="ctr"/>
              <a:r>
                <a:rPr lang="en-US" sz="300"/>
                <a:t>Cache</a:t>
              </a:r>
            </a:p>
          </p:txBody>
        </p:sp>
        <p:sp>
          <p:nvSpPr>
            <p:cNvPr id="352367" name="Rectangle 111"/>
            <p:cNvSpPr>
              <a:spLocks noChangeArrowheads="1"/>
            </p:cNvSpPr>
            <p:nvPr/>
          </p:nvSpPr>
          <p:spPr bwMode="auto">
            <a:xfrm>
              <a:off x="2511" y="2187"/>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L2 Core </a:t>
              </a:r>
            </a:p>
            <a:p>
              <a:pPr algn="ctr"/>
              <a:r>
                <a:rPr lang="en-US" sz="300"/>
                <a:t>Cache</a:t>
              </a:r>
            </a:p>
          </p:txBody>
        </p:sp>
        <p:sp>
          <p:nvSpPr>
            <p:cNvPr id="352368" name="Rectangle 112"/>
            <p:cNvSpPr>
              <a:spLocks noChangeArrowheads="1"/>
            </p:cNvSpPr>
            <p:nvPr/>
          </p:nvSpPr>
          <p:spPr bwMode="auto">
            <a:xfrm>
              <a:off x="2511" y="2571"/>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Translation</a:t>
              </a:r>
            </a:p>
            <a:p>
              <a:pPr algn="ctr"/>
              <a:r>
                <a:rPr lang="en-US" sz="300"/>
                <a:t>Lookaside</a:t>
              </a:r>
            </a:p>
            <a:p>
              <a:pPr algn="ctr"/>
              <a:r>
                <a:rPr lang="en-US" sz="300"/>
                <a:t>Buffer</a:t>
              </a:r>
            </a:p>
          </p:txBody>
        </p:sp>
        <p:sp>
          <p:nvSpPr>
            <p:cNvPr id="352369" name="Rectangle 113"/>
            <p:cNvSpPr>
              <a:spLocks noChangeArrowheads="1"/>
            </p:cNvSpPr>
            <p:nvPr/>
          </p:nvSpPr>
          <p:spPr bwMode="auto">
            <a:xfrm>
              <a:off x="3663" y="118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370" name="Rectangle 114"/>
            <p:cNvSpPr>
              <a:spLocks noChangeArrowheads="1"/>
            </p:cNvSpPr>
            <p:nvPr/>
          </p:nvSpPr>
          <p:spPr bwMode="auto">
            <a:xfrm>
              <a:off x="3663" y="1371"/>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371" name="Rectangle 115"/>
            <p:cNvSpPr>
              <a:spLocks noChangeArrowheads="1"/>
            </p:cNvSpPr>
            <p:nvPr/>
          </p:nvSpPr>
          <p:spPr bwMode="auto">
            <a:xfrm>
              <a:off x="3663" y="1564"/>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372" name="Rectangle 116"/>
            <p:cNvSpPr>
              <a:spLocks noChangeArrowheads="1"/>
            </p:cNvSpPr>
            <p:nvPr/>
          </p:nvSpPr>
          <p:spPr bwMode="auto">
            <a:xfrm>
              <a:off x="2511" y="3147"/>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a:t>
              </a:r>
            </a:p>
            <a:p>
              <a:pPr algn="ctr"/>
              <a:r>
                <a:rPr lang="en-US" sz="300"/>
                <a:t>History</a:t>
              </a:r>
            </a:p>
            <a:p>
              <a:pPr algn="ctr"/>
              <a:r>
                <a:rPr lang="en-US" sz="300"/>
                <a:t>Table</a:t>
              </a:r>
            </a:p>
          </p:txBody>
        </p:sp>
        <p:sp>
          <p:nvSpPr>
            <p:cNvPr id="352373" name="Rectangle 117"/>
            <p:cNvSpPr>
              <a:spLocks noChangeArrowheads="1"/>
            </p:cNvSpPr>
            <p:nvPr/>
          </p:nvSpPr>
          <p:spPr bwMode="auto">
            <a:xfrm>
              <a:off x="4719"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Crypto Assist</a:t>
              </a:r>
            </a:p>
            <a:p>
              <a:pPr algn="ctr"/>
              <a:r>
                <a:rPr lang="en-US" sz="300"/>
                <a:t>Unit</a:t>
              </a:r>
            </a:p>
          </p:txBody>
        </p:sp>
        <p:sp>
          <p:nvSpPr>
            <p:cNvPr id="352374" name="Rectangle 118"/>
            <p:cNvSpPr>
              <a:spLocks noChangeArrowheads="1"/>
            </p:cNvSpPr>
            <p:nvPr/>
          </p:nvSpPr>
          <p:spPr bwMode="auto">
            <a:xfrm>
              <a:off x="3810"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Compression</a:t>
              </a:r>
            </a:p>
            <a:p>
              <a:pPr algn="ctr"/>
              <a:r>
                <a:rPr lang="en-US" sz="300"/>
                <a:t>Unit</a:t>
              </a:r>
            </a:p>
          </p:txBody>
        </p:sp>
      </p:grpSp>
      <p:grpSp>
        <p:nvGrpSpPr>
          <p:cNvPr id="352375" name="Group 119"/>
          <p:cNvGrpSpPr>
            <a:grpSpLocks/>
          </p:cNvGrpSpPr>
          <p:nvPr/>
        </p:nvGrpSpPr>
        <p:grpSpPr bwMode="auto">
          <a:xfrm>
            <a:off x="4924875" y="565586"/>
            <a:ext cx="1423988" cy="1382316"/>
            <a:chOff x="2415" y="672"/>
            <a:chExt cx="3216" cy="3621"/>
          </a:xfrm>
        </p:grpSpPr>
        <p:sp>
          <p:nvSpPr>
            <p:cNvPr id="352376" name="Rectangle 120"/>
            <p:cNvSpPr>
              <a:spLocks noChangeArrowheads="1"/>
            </p:cNvSpPr>
            <p:nvPr/>
          </p:nvSpPr>
          <p:spPr bwMode="auto">
            <a:xfrm>
              <a:off x="2415" y="672"/>
              <a:ext cx="3216" cy="3621"/>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300" b="1"/>
                <a:t>zEC12 Core</a:t>
              </a:r>
            </a:p>
          </p:txBody>
        </p:sp>
        <p:sp>
          <p:nvSpPr>
            <p:cNvPr id="352377" name="Rectangle 121"/>
            <p:cNvSpPr>
              <a:spLocks noChangeArrowheads="1"/>
            </p:cNvSpPr>
            <p:nvPr/>
          </p:nvSpPr>
          <p:spPr bwMode="auto">
            <a:xfrm>
              <a:off x="2511" y="795"/>
              <a:ext cx="3072" cy="192"/>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Pipeline</a:t>
              </a:r>
            </a:p>
          </p:txBody>
        </p:sp>
        <p:sp>
          <p:nvSpPr>
            <p:cNvPr id="352378" name="Rectangle 122"/>
            <p:cNvSpPr>
              <a:spLocks noChangeArrowheads="1"/>
            </p:cNvSpPr>
            <p:nvPr/>
          </p:nvSpPr>
          <p:spPr bwMode="auto">
            <a:xfrm>
              <a:off x="3663" y="1756"/>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Unit</a:t>
              </a:r>
            </a:p>
          </p:txBody>
        </p:sp>
        <p:sp>
          <p:nvSpPr>
            <p:cNvPr id="352379" name="Rectangle 123"/>
            <p:cNvSpPr>
              <a:spLocks noChangeArrowheads="1"/>
            </p:cNvSpPr>
            <p:nvPr/>
          </p:nvSpPr>
          <p:spPr bwMode="auto">
            <a:xfrm>
              <a:off x="3663" y="214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 Unit</a:t>
              </a:r>
            </a:p>
          </p:txBody>
        </p:sp>
        <p:sp>
          <p:nvSpPr>
            <p:cNvPr id="352380" name="Rectangle 124"/>
            <p:cNvSpPr>
              <a:spLocks noChangeArrowheads="1"/>
            </p:cNvSpPr>
            <p:nvPr/>
          </p:nvSpPr>
          <p:spPr bwMode="auto">
            <a:xfrm>
              <a:off x="3663" y="194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Decimal FP Unit</a:t>
              </a:r>
            </a:p>
          </p:txBody>
        </p:sp>
        <p:sp>
          <p:nvSpPr>
            <p:cNvPr id="352381" name="Rectangle 125"/>
            <p:cNvSpPr>
              <a:spLocks noChangeArrowheads="1"/>
            </p:cNvSpPr>
            <p:nvPr/>
          </p:nvSpPr>
          <p:spPr bwMode="auto">
            <a:xfrm>
              <a:off x="3663" y="98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382" name="Rectangle 126"/>
            <p:cNvSpPr>
              <a:spLocks noChangeArrowheads="1"/>
            </p:cNvSpPr>
            <p:nvPr/>
          </p:nvSpPr>
          <p:spPr bwMode="auto">
            <a:xfrm>
              <a:off x="2511"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Decode</a:t>
              </a:r>
            </a:p>
          </p:txBody>
        </p:sp>
        <p:sp>
          <p:nvSpPr>
            <p:cNvPr id="352383" name="Rectangle 127"/>
            <p:cNvSpPr>
              <a:spLocks noChangeArrowheads="1"/>
            </p:cNvSpPr>
            <p:nvPr/>
          </p:nvSpPr>
          <p:spPr bwMode="auto">
            <a:xfrm>
              <a:off x="3087"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384" name="Rectangle 128"/>
            <p:cNvSpPr>
              <a:spLocks noChangeArrowheads="1"/>
            </p:cNvSpPr>
            <p:nvPr/>
          </p:nvSpPr>
          <p:spPr bwMode="auto">
            <a:xfrm>
              <a:off x="3087" y="1179"/>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Stage</a:t>
              </a:r>
            </a:p>
          </p:txBody>
        </p:sp>
        <p:sp>
          <p:nvSpPr>
            <p:cNvPr id="352385" name="Rectangle 129"/>
            <p:cNvSpPr>
              <a:spLocks noChangeArrowheads="1"/>
            </p:cNvSpPr>
            <p:nvPr/>
          </p:nvSpPr>
          <p:spPr bwMode="auto">
            <a:xfrm>
              <a:off x="4959" y="987"/>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386" name="Rectangle 130"/>
            <p:cNvSpPr>
              <a:spLocks noChangeArrowheads="1"/>
            </p:cNvSpPr>
            <p:nvPr/>
          </p:nvSpPr>
          <p:spPr bwMode="auto">
            <a:xfrm>
              <a:off x="4959" y="1179"/>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De-Stage</a:t>
              </a:r>
            </a:p>
          </p:txBody>
        </p:sp>
        <p:sp>
          <p:nvSpPr>
            <p:cNvPr id="352387" name="Rectangle 131"/>
            <p:cNvSpPr>
              <a:spLocks noChangeArrowheads="1"/>
            </p:cNvSpPr>
            <p:nvPr/>
          </p:nvSpPr>
          <p:spPr bwMode="auto">
            <a:xfrm>
              <a:off x="4959" y="1371"/>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Retry</a:t>
              </a:r>
            </a:p>
          </p:txBody>
        </p:sp>
        <p:sp>
          <p:nvSpPr>
            <p:cNvPr id="352388" name="Rectangle 132"/>
            <p:cNvSpPr>
              <a:spLocks noChangeArrowheads="1"/>
            </p:cNvSpPr>
            <p:nvPr/>
          </p:nvSpPr>
          <p:spPr bwMode="auto">
            <a:xfrm>
              <a:off x="3663" y="237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General Purpose Registers</a:t>
              </a:r>
            </a:p>
          </p:txBody>
        </p:sp>
        <p:sp>
          <p:nvSpPr>
            <p:cNvPr id="352389" name="Rectangle 133"/>
            <p:cNvSpPr>
              <a:spLocks noChangeArrowheads="1"/>
            </p:cNvSpPr>
            <p:nvPr/>
          </p:nvSpPr>
          <p:spPr bwMode="auto">
            <a:xfrm>
              <a:off x="3663" y="261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Registers</a:t>
              </a:r>
            </a:p>
          </p:txBody>
        </p:sp>
        <p:sp>
          <p:nvSpPr>
            <p:cNvPr id="352390" name="Rectangle 134"/>
            <p:cNvSpPr>
              <a:spLocks noChangeArrowheads="1"/>
            </p:cNvSpPr>
            <p:nvPr/>
          </p:nvSpPr>
          <p:spPr bwMode="auto">
            <a:xfrm>
              <a:off x="3663" y="285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Control Registers</a:t>
              </a:r>
            </a:p>
          </p:txBody>
        </p:sp>
        <p:sp>
          <p:nvSpPr>
            <p:cNvPr id="352391" name="Rectangle 135"/>
            <p:cNvSpPr>
              <a:spLocks noChangeArrowheads="1"/>
            </p:cNvSpPr>
            <p:nvPr/>
          </p:nvSpPr>
          <p:spPr bwMode="auto">
            <a:xfrm>
              <a:off x="3663" y="309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Processor Status Word</a:t>
              </a:r>
            </a:p>
          </p:txBody>
        </p:sp>
        <p:sp>
          <p:nvSpPr>
            <p:cNvPr id="352392" name="Rectangle 136"/>
            <p:cNvSpPr>
              <a:spLocks noChangeArrowheads="1"/>
            </p:cNvSpPr>
            <p:nvPr/>
          </p:nvSpPr>
          <p:spPr bwMode="auto">
            <a:xfrm>
              <a:off x="3807" y="3291"/>
              <a:ext cx="1776" cy="24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Instruction Pointer</a:t>
              </a:r>
            </a:p>
          </p:txBody>
        </p:sp>
        <p:sp>
          <p:nvSpPr>
            <p:cNvPr id="352393" name="Rectangle 137"/>
            <p:cNvSpPr>
              <a:spLocks noChangeArrowheads="1"/>
            </p:cNvSpPr>
            <p:nvPr/>
          </p:nvSpPr>
          <p:spPr bwMode="auto">
            <a:xfrm>
              <a:off x="2511" y="1419"/>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Instruction</a:t>
              </a:r>
            </a:p>
            <a:p>
              <a:pPr algn="ctr"/>
              <a:r>
                <a:rPr lang="en-US" sz="300"/>
                <a:t>Cache</a:t>
              </a:r>
            </a:p>
          </p:txBody>
        </p:sp>
        <p:sp>
          <p:nvSpPr>
            <p:cNvPr id="352394" name="Rectangle 138"/>
            <p:cNvSpPr>
              <a:spLocks noChangeArrowheads="1"/>
            </p:cNvSpPr>
            <p:nvPr/>
          </p:nvSpPr>
          <p:spPr bwMode="auto">
            <a:xfrm>
              <a:off x="2511" y="1803"/>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Data</a:t>
              </a:r>
            </a:p>
            <a:p>
              <a:pPr algn="ctr"/>
              <a:r>
                <a:rPr lang="en-US" sz="300"/>
                <a:t>Cache</a:t>
              </a:r>
            </a:p>
          </p:txBody>
        </p:sp>
        <p:sp>
          <p:nvSpPr>
            <p:cNvPr id="352395" name="Rectangle 139"/>
            <p:cNvSpPr>
              <a:spLocks noChangeArrowheads="1"/>
            </p:cNvSpPr>
            <p:nvPr/>
          </p:nvSpPr>
          <p:spPr bwMode="auto">
            <a:xfrm>
              <a:off x="2511" y="2187"/>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L2 Core </a:t>
              </a:r>
            </a:p>
            <a:p>
              <a:pPr algn="ctr"/>
              <a:r>
                <a:rPr lang="en-US" sz="300"/>
                <a:t>Cache</a:t>
              </a:r>
            </a:p>
          </p:txBody>
        </p:sp>
        <p:sp>
          <p:nvSpPr>
            <p:cNvPr id="352396" name="Rectangle 140"/>
            <p:cNvSpPr>
              <a:spLocks noChangeArrowheads="1"/>
            </p:cNvSpPr>
            <p:nvPr/>
          </p:nvSpPr>
          <p:spPr bwMode="auto">
            <a:xfrm>
              <a:off x="2511" y="2571"/>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Translation</a:t>
              </a:r>
            </a:p>
            <a:p>
              <a:pPr algn="ctr"/>
              <a:r>
                <a:rPr lang="en-US" sz="300"/>
                <a:t>Lookaside</a:t>
              </a:r>
            </a:p>
            <a:p>
              <a:pPr algn="ctr"/>
              <a:r>
                <a:rPr lang="en-US" sz="300"/>
                <a:t>Buffer</a:t>
              </a:r>
            </a:p>
          </p:txBody>
        </p:sp>
        <p:sp>
          <p:nvSpPr>
            <p:cNvPr id="352397" name="Rectangle 141"/>
            <p:cNvSpPr>
              <a:spLocks noChangeArrowheads="1"/>
            </p:cNvSpPr>
            <p:nvPr/>
          </p:nvSpPr>
          <p:spPr bwMode="auto">
            <a:xfrm>
              <a:off x="3663" y="118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398" name="Rectangle 142"/>
            <p:cNvSpPr>
              <a:spLocks noChangeArrowheads="1"/>
            </p:cNvSpPr>
            <p:nvPr/>
          </p:nvSpPr>
          <p:spPr bwMode="auto">
            <a:xfrm>
              <a:off x="3663" y="1371"/>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399" name="Rectangle 143"/>
            <p:cNvSpPr>
              <a:spLocks noChangeArrowheads="1"/>
            </p:cNvSpPr>
            <p:nvPr/>
          </p:nvSpPr>
          <p:spPr bwMode="auto">
            <a:xfrm>
              <a:off x="3663" y="1564"/>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400" name="Rectangle 144"/>
            <p:cNvSpPr>
              <a:spLocks noChangeArrowheads="1"/>
            </p:cNvSpPr>
            <p:nvPr/>
          </p:nvSpPr>
          <p:spPr bwMode="auto">
            <a:xfrm>
              <a:off x="2511" y="3147"/>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a:t>
              </a:r>
            </a:p>
            <a:p>
              <a:pPr algn="ctr"/>
              <a:r>
                <a:rPr lang="en-US" sz="300"/>
                <a:t>History</a:t>
              </a:r>
            </a:p>
            <a:p>
              <a:pPr algn="ctr"/>
              <a:r>
                <a:rPr lang="en-US" sz="300"/>
                <a:t>Table</a:t>
              </a:r>
            </a:p>
          </p:txBody>
        </p:sp>
        <p:sp>
          <p:nvSpPr>
            <p:cNvPr id="352401" name="Rectangle 145"/>
            <p:cNvSpPr>
              <a:spLocks noChangeArrowheads="1"/>
            </p:cNvSpPr>
            <p:nvPr/>
          </p:nvSpPr>
          <p:spPr bwMode="auto">
            <a:xfrm>
              <a:off x="4719"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Crypto Assist</a:t>
              </a:r>
            </a:p>
            <a:p>
              <a:pPr algn="ctr"/>
              <a:r>
                <a:rPr lang="en-US" sz="300"/>
                <a:t>Unit</a:t>
              </a:r>
            </a:p>
          </p:txBody>
        </p:sp>
        <p:sp>
          <p:nvSpPr>
            <p:cNvPr id="352402" name="Rectangle 146"/>
            <p:cNvSpPr>
              <a:spLocks noChangeArrowheads="1"/>
            </p:cNvSpPr>
            <p:nvPr/>
          </p:nvSpPr>
          <p:spPr bwMode="auto">
            <a:xfrm>
              <a:off x="3810"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Compression</a:t>
              </a:r>
            </a:p>
            <a:p>
              <a:pPr algn="ctr"/>
              <a:r>
                <a:rPr lang="en-US" sz="300"/>
                <a:t>Unit</a:t>
              </a:r>
            </a:p>
          </p:txBody>
        </p:sp>
      </p:grpSp>
      <p:grpSp>
        <p:nvGrpSpPr>
          <p:cNvPr id="352403" name="Group 147"/>
          <p:cNvGrpSpPr>
            <a:grpSpLocks/>
          </p:cNvGrpSpPr>
          <p:nvPr/>
        </p:nvGrpSpPr>
        <p:grpSpPr bwMode="auto">
          <a:xfrm>
            <a:off x="6415537" y="569158"/>
            <a:ext cx="1423988" cy="1382315"/>
            <a:chOff x="2415" y="672"/>
            <a:chExt cx="3216" cy="3621"/>
          </a:xfrm>
        </p:grpSpPr>
        <p:sp>
          <p:nvSpPr>
            <p:cNvPr id="352404" name="Rectangle 148"/>
            <p:cNvSpPr>
              <a:spLocks noChangeArrowheads="1"/>
            </p:cNvSpPr>
            <p:nvPr/>
          </p:nvSpPr>
          <p:spPr bwMode="auto">
            <a:xfrm>
              <a:off x="2415" y="672"/>
              <a:ext cx="3216" cy="3621"/>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300" b="1"/>
                <a:t>zEC12 Core</a:t>
              </a:r>
            </a:p>
          </p:txBody>
        </p:sp>
        <p:sp>
          <p:nvSpPr>
            <p:cNvPr id="352405" name="Rectangle 149"/>
            <p:cNvSpPr>
              <a:spLocks noChangeArrowheads="1"/>
            </p:cNvSpPr>
            <p:nvPr/>
          </p:nvSpPr>
          <p:spPr bwMode="auto">
            <a:xfrm>
              <a:off x="2511" y="795"/>
              <a:ext cx="3072" cy="192"/>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Pipeline</a:t>
              </a:r>
            </a:p>
          </p:txBody>
        </p:sp>
        <p:sp>
          <p:nvSpPr>
            <p:cNvPr id="352406" name="Rectangle 150"/>
            <p:cNvSpPr>
              <a:spLocks noChangeArrowheads="1"/>
            </p:cNvSpPr>
            <p:nvPr/>
          </p:nvSpPr>
          <p:spPr bwMode="auto">
            <a:xfrm>
              <a:off x="3663" y="1756"/>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Unit</a:t>
              </a:r>
            </a:p>
          </p:txBody>
        </p:sp>
        <p:sp>
          <p:nvSpPr>
            <p:cNvPr id="352407" name="Rectangle 151"/>
            <p:cNvSpPr>
              <a:spLocks noChangeArrowheads="1"/>
            </p:cNvSpPr>
            <p:nvPr/>
          </p:nvSpPr>
          <p:spPr bwMode="auto">
            <a:xfrm>
              <a:off x="3663" y="214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 Unit</a:t>
              </a:r>
            </a:p>
          </p:txBody>
        </p:sp>
        <p:sp>
          <p:nvSpPr>
            <p:cNvPr id="352408" name="Rectangle 152"/>
            <p:cNvSpPr>
              <a:spLocks noChangeArrowheads="1"/>
            </p:cNvSpPr>
            <p:nvPr/>
          </p:nvSpPr>
          <p:spPr bwMode="auto">
            <a:xfrm>
              <a:off x="3663" y="194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Decimal FP Unit</a:t>
              </a:r>
            </a:p>
          </p:txBody>
        </p:sp>
        <p:sp>
          <p:nvSpPr>
            <p:cNvPr id="352409" name="Rectangle 153"/>
            <p:cNvSpPr>
              <a:spLocks noChangeArrowheads="1"/>
            </p:cNvSpPr>
            <p:nvPr/>
          </p:nvSpPr>
          <p:spPr bwMode="auto">
            <a:xfrm>
              <a:off x="3663" y="988"/>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410" name="Rectangle 154"/>
            <p:cNvSpPr>
              <a:spLocks noChangeArrowheads="1"/>
            </p:cNvSpPr>
            <p:nvPr/>
          </p:nvSpPr>
          <p:spPr bwMode="auto">
            <a:xfrm>
              <a:off x="2511"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Decode</a:t>
              </a:r>
            </a:p>
          </p:txBody>
        </p:sp>
        <p:sp>
          <p:nvSpPr>
            <p:cNvPr id="352411" name="Rectangle 155"/>
            <p:cNvSpPr>
              <a:spLocks noChangeArrowheads="1"/>
            </p:cNvSpPr>
            <p:nvPr/>
          </p:nvSpPr>
          <p:spPr bwMode="auto">
            <a:xfrm>
              <a:off x="3087" y="987"/>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412" name="Rectangle 156"/>
            <p:cNvSpPr>
              <a:spLocks noChangeArrowheads="1"/>
            </p:cNvSpPr>
            <p:nvPr/>
          </p:nvSpPr>
          <p:spPr bwMode="auto">
            <a:xfrm>
              <a:off x="3087" y="1179"/>
              <a:ext cx="576"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Stage</a:t>
              </a:r>
            </a:p>
          </p:txBody>
        </p:sp>
        <p:sp>
          <p:nvSpPr>
            <p:cNvPr id="352413" name="Rectangle 157"/>
            <p:cNvSpPr>
              <a:spLocks noChangeArrowheads="1"/>
            </p:cNvSpPr>
            <p:nvPr/>
          </p:nvSpPr>
          <p:spPr bwMode="auto">
            <a:xfrm>
              <a:off x="4959" y="987"/>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Order</a:t>
              </a:r>
            </a:p>
          </p:txBody>
        </p:sp>
        <p:sp>
          <p:nvSpPr>
            <p:cNvPr id="352414" name="Rectangle 158"/>
            <p:cNvSpPr>
              <a:spLocks noChangeArrowheads="1"/>
            </p:cNvSpPr>
            <p:nvPr/>
          </p:nvSpPr>
          <p:spPr bwMode="auto">
            <a:xfrm>
              <a:off x="4959" y="1179"/>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De-Stage</a:t>
              </a:r>
            </a:p>
          </p:txBody>
        </p:sp>
        <p:sp>
          <p:nvSpPr>
            <p:cNvPr id="352415" name="Rectangle 159"/>
            <p:cNvSpPr>
              <a:spLocks noChangeArrowheads="1"/>
            </p:cNvSpPr>
            <p:nvPr/>
          </p:nvSpPr>
          <p:spPr bwMode="auto">
            <a:xfrm>
              <a:off x="4959" y="1371"/>
              <a:ext cx="624" cy="192"/>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Retry</a:t>
              </a:r>
            </a:p>
          </p:txBody>
        </p:sp>
        <p:sp>
          <p:nvSpPr>
            <p:cNvPr id="352416" name="Rectangle 160"/>
            <p:cNvSpPr>
              <a:spLocks noChangeArrowheads="1"/>
            </p:cNvSpPr>
            <p:nvPr/>
          </p:nvSpPr>
          <p:spPr bwMode="auto">
            <a:xfrm>
              <a:off x="3663" y="237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General Purpose Registers</a:t>
              </a:r>
            </a:p>
          </p:txBody>
        </p:sp>
        <p:sp>
          <p:nvSpPr>
            <p:cNvPr id="352417" name="Rectangle 161"/>
            <p:cNvSpPr>
              <a:spLocks noChangeArrowheads="1"/>
            </p:cNvSpPr>
            <p:nvPr/>
          </p:nvSpPr>
          <p:spPr bwMode="auto">
            <a:xfrm>
              <a:off x="3663" y="261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Floating Point Registers</a:t>
              </a:r>
            </a:p>
          </p:txBody>
        </p:sp>
        <p:sp>
          <p:nvSpPr>
            <p:cNvPr id="352418" name="Rectangle 162"/>
            <p:cNvSpPr>
              <a:spLocks noChangeArrowheads="1"/>
            </p:cNvSpPr>
            <p:nvPr/>
          </p:nvSpPr>
          <p:spPr bwMode="auto">
            <a:xfrm>
              <a:off x="3663" y="285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Control Registers</a:t>
              </a:r>
            </a:p>
          </p:txBody>
        </p:sp>
        <p:sp>
          <p:nvSpPr>
            <p:cNvPr id="352419" name="Rectangle 163"/>
            <p:cNvSpPr>
              <a:spLocks noChangeArrowheads="1"/>
            </p:cNvSpPr>
            <p:nvPr/>
          </p:nvSpPr>
          <p:spPr bwMode="auto">
            <a:xfrm>
              <a:off x="3663" y="3099"/>
              <a:ext cx="1776" cy="24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Processor Status Word</a:t>
              </a:r>
            </a:p>
          </p:txBody>
        </p:sp>
        <p:sp>
          <p:nvSpPr>
            <p:cNvPr id="352420" name="Rectangle 164"/>
            <p:cNvSpPr>
              <a:spLocks noChangeArrowheads="1"/>
            </p:cNvSpPr>
            <p:nvPr/>
          </p:nvSpPr>
          <p:spPr bwMode="auto">
            <a:xfrm>
              <a:off x="3807" y="3291"/>
              <a:ext cx="1776" cy="24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Instruction Pointer</a:t>
              </a:r>
            </a:p>
          </p:txBody>
        </p:sp>
        <p:sp>
          <p:nvSpPr>
            <p:cNvPr id="352421" name="Rectangle 165"/>
            <p:cNvSpPr>
              <a:spLocks noChangeArrowheads="1"/>
            </p:cNvSpPr>
            <p:nvPr/>
          </p:nvSpPr>
          <p:spPr bwMode="auto">
            <a:xfrm>
              <a:off x="2511" y="1419"/>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Instruction</a:t>
              </a:r>
            </a:p>
            <a:p>
              <a:pPr algn="ctr"/>
              <a:r>
                <a:rPr lang="en-US" sz="300"/>
                <a:t>Cache</a:t>
              </a:r>
            </a:p>
          </p:txBody>
        </p:sp>
        <p:sp>
          <p:nvSpPr>
            <p:cNvPr id="352422" name="Rectangle 166"/>
            <p:cNvSpPr>
              <a:spLocks noChangeArrowheads="1"/>
            </p:cNvSpPr>
            <p:nvPr/>
          </p:nvSpPr>
          <p:spPr bwMode="auto">
            <a:xfrm>
              <a:off x="2511" y="1803"/>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 Data</a:t>
              </a:r>
            </a:p>
            <a:p>
              <a:pPr algn="ctr"/>
              <a:r>
                <a:rPr lang="en-US" sz="300"/>
                <a:t>Cache</a:t>
              </a:r>
            </a:p>
          </p:txBody>
        </p:sp>
        <p:sp>
          <p:nvSpPr>
            <p:cNvPr id="352423" name="Rectangle 167"/>
            <p:cNvSpPr>
              <a:spLocks noChangeArrowheads="1"/>
            </p:cNvSpPr>
            <p:nvPr/>
          </p:nvSpPr>
          <p:spPr bwMode="auto">
            <a:xfrm>
              <a:off x="2511" y="2187"/>
              <a:ext cx="1008"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L2 Core </a:t>
              </a:r>
            </a:p>
            <a:p>
              <a:pPr algn="ctr"/>
              <a:r>
                <a:rPr lang="en-US" sz="300"/>
                <a:t>Cache</a:t>
              </a:r>
            </a:p>
          </p:txBody>
        </p:sp>
        <p:sp>
          <p:nvSpPr>
            <p:cNvPr id="352424" name="Rectangle 168"/>
            <p:cNvSpPr>
              <a:spLocks noChangeArrowheads="1"/>
            </p:cNvSpPr>
            <p:nvPr/>
          </p:nvSpPr>
          <p:spPr bwMode="auto">
            <a:xfrm>
              <a:off x="2511" y="2571"/>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Translation</a:t>
              </a:r>
            </a:p>
            <a:p>
              <a:pPr algn="ctr"/>
              <a:r>
                <a:rPr lang="en-US" sz="300"/>
                <a:t>Lookaside</a:t>
              </a:r>
            </a:p>
            <a:p>
              <a:pPr algn="ctr"/>
              <a:r>
                <a:rPr lang="en-US" sz="300"/>
                <a:t>Buffer</a:t>
              </a:r>
            </a:p>
          </p:txBody>
        </p:sp>
        <p:sp>
          <p:nvSpPr>
            <p:cNvPr id="352425" name="Rectangle 169"/>
            <p:cNvSpPr>
              <a:spLocks noChangeArrowheads="1"/>
            </p:cNvSpPr>
            <p:nvPr/>
          </p:nvSpPr>
          <p:spPr bwMode="auto">
            <a:xfrm>
              <a:off x="3663" y="1180"/>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Load/Store Unit</a:t>
              </a:r>
            </a:p>
          </p:txBody>
        </p:sp>
        <p:sp>
          <p:nvSpPr>
            <p:cNvPr id="352426" name="Rectangle 170"/>
            <p:cNvSpPr>
              <a:spLocks noChangeArrowheads="1"/>
            </p:cNvSpPr>
            <p:nvPr/>
          </p:nvSpPr>
          <p:spPr bwMode="auto">
            <a:xfrm>
              <a:off x="3663" y="1371"/>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427" name="Rectangle 171"/>
            <p:cNvSpPr>
              <a:spLocks noChangeArrowheads="1"/>
            </p:cNvSpPr>
            <p:nvPr/>
          </p:nvSpPr>
          <p:spPr bwMode="auto">
            <a:xfrm>
              <a:off x="3663" y="1564"/>
              <a:ext cx="1296" cy="1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Fixed Point Unit</a:t>
              </a:r>
            </a:p>
          </p:txBody>
        </p:sp>
        <p:sp>
          <p:nvSpPr>
            <p:cNvPr id="352428" name="Rectangle 172"/>
            <p:cNvSpPr>
              <a:spLocks noChangeArrowheads="1"/>
            </p:cNvSpPr>
            <p:nvPr/>
          </p:nvSpPr>
          <p:spPr bwMode="auto">
            <a:xfrm>
              <a:off x="2511" y="3147"/>
              <a:ext cx="1008" cy="576"/>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Branch</a:t>
              </a:r>
            </a:p>
            <a:p>
              <a:pPr algn="ctr"/>
              <a:r>
                <a:rPr lang="en-US" sz="300"/>
                <a:t>History</a:t>
              </a:r>
            </a:p>
            <a:p>
              <a:pPr algn="ctr"/>
              <a:r>
                <a:rPr lang="en-US" sz="300"/>
                <a:t>Table</a:t>
              </a:r>
            </a:p>
          </p:txBody>
        </p:sp>
        <p:sp>
          <p:nvSpPr>
            <p:cNvPr id="352429" name="Rectangle 173"/>
            <p:cNvSpPr>
              <a:spLocks noChangeArrowheads="1"/>
            </p:cNvSpPr>
            <p:nvPr/>
          </p:nvSpPr>
          <p:spPr bwMode="auto">
            <a:xfrm>
              <a:off x="4719"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Crypto Assist</a:t>
              </a:r>
            </a:p>
            <a:p>
              <a:pPr algn="ctr"/>
              <a:r>
                <a:rPr lang="en-US" sz="300"/>
                <a:t>Unit</a:t>
              </a:r>
            </a:p>
          </p:txBody>
        </p:sp>
        <p:sp>
          <p:nvSpPr>
            <p:cNvPr id="352430" name="Rectangle 174"/>
            <p:cNvSpPr>
              <a:spLocks noChangeArrowheads="1"/>
            </p:cNvSpPr>
            <p:nvPr/>
          </p:nvSpPr>
          <p:spPr bwMode="auto">
            <a:xfrm>
              <a:off x="3810" y="3564"/>
              <a:ext cx="864" cy="48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Compression</a:t>
              </a:r>
            </a:p>
            <a:p>
              <a:pPr algn="ctr"/>
              <a:r>
                <a:rPr lang="en-US" sz="300"/>
                <a:t>Unit</a:t>
              </a:r>
            </a:p>
          </p:txBody>
        </p:sp>
      </p:grpSp>
      <p:sp>
        <p:nvSpPr>
          <p:cNvPr id="352433" name="Oval 177"/>
          <p:cNvSpPr>
            <a:spLocks noChangeArrowheads="1"/>
          </p:cNvSpPr>
          <p:nvPr/>
        </p:nvSpPr>
        <p:spPr bwMode="auto">
          <a:xfrm>
            <a:off x="1610686" y="2573877"/>
            <a:ext cx="1262387" cy="1090323"/>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600" dirty="0"/>
              <a:t>L1/L2/L3</a:t>
            </a:r>
          </a:p>
          <a:p>
            <a:pPr algn="ctr"/>
            <a:r>
              <a:rPr lang="en-US" sz="1600" dirty="0"/>
              <a:t>Total</a:t>
            </a:r>
          </a:p>
          <a:p>
            <a:pPr algn="ctr"/>
            <a:r>
              <a:rPr lang="en-US" sz="1600" dirty="0" smtClean="0"/>
              <a:t>61MB</a:t>
            </a:r>
          </a:p>
          <a:p>
            <a:pPr algn="ctr"/>
            <a:r>
              <a:rPr lang="en-US" sz="1600" dirty="0" smtClean="0"/>
              <a:t>cache</a:t>
            </a:r>
            <a:endParaRPr lang="en-US" sz="1600" dirty="0"/>
          </a:p>
        </p:txBody>
      </p:sp>
      <p:sp>
        <p:nvSpPr>
          <p:cNvPr id="352431" name="Oval 175"/>
          <p:cNvSpPr>
            <a:spLocks noChangeArrowheads="1"/>
          </p:cNvSpPr>
          <p:nvPr/>
        </p:nvSpPr>
        <p:spPr bwMode="auto">
          <a:xfrm>
            <a:off x="1526206" y="1631467"/>
            <a:ext cx="1113311" cy="1028120"/>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600"/>
              <a:t>2.75B</a:t>
            </a:r>
          </a:p>
          <a:p>
            <a:pPr algn="ctr"/>
            <a:r>
              <a:rPr lang="en-US" sz="1600"/>
              <a:t>Transistors</a:t>
            </a:r>
          </a:p>
        </p:txBody>
      </p:sp>
    </p:spTree>
    <p:extLst>
      <p:ext uri="{BB962C8B-B14F-4D97-AF65-F5344CB8AC3E}">
        <p14:creationId xmlns:p14="http://schemas.microsoft.com/office/powerpoint/2010/main" val="9391313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1348979" y="609600"/>
            <a:ext cx="6446044" cy="342900"/>
          </a:xfrm>
        </p:spPr>
        <p:txBody>
          <a:bodyPr/>
          <a:lstStyle/>
          <a:p>
            <a:pPr eaLnBrk="1" hangingPunct="1">
              <a:defRPr/>
            </a:pPr>
            <a:r>
              <a:rPr lang="en-US" altLang="en-US" smtClean="0">
                <a:ea typeface="MS PGothic" panose="020B0600070205080204" pitchFamily="34" charset="-128"/>
              </a:rPr>
              <a:t>Security</a:t>
            </a:r>
          </a:p>
        </p:txBody>
      </p:sp>
      <p:sp>
        <p:nvSpPr>
          <p:cNvPr id="77827" name="Rectangle 3"/>
          <p:cNvSpPr>
            <a:spLocks noGrp="1" noChangeArrowheads="1"/>
          </p:cNvSpPr>
          <p:nvPr>
            <p:ph idx="1"/>
          </p:nvPr>
        </p:nvSpPr>
        <p:spPr bwMode="auto">
          <a:xfrm>
            <a:off x="1348979" y="1058466"/>
            <a:ext cx="6446044" cy="3627834"/>
          </a:xfrm>
          <a:noFill/>
          <a:ln>
            <a:miter lim="800000"/>
            <a:headEnd/>
            <a:tailEnd/>
          </a:ln>
        </p:spPr>
        <p:txBody>
          <a:bodyPr vert="horz" wrap="square" lIns="68580" tIns="34290" rIns="68580" bIns="34290" numCol="1" rtlCol="0" anchor="t" anchorCtr="0" compatLnSpc="1">
            <a:prstTxWarp prst="textNoShape">
              <a:avLst/>
            </a:prstTxWarp>
            <a:normAutofit lnSpcReduction="10000"/>
          </a:bodyPr>
          <a:lstStyle/>
          <a:p>
            <a:pPr eaLnBrk="1" hangingPunct="1"/>
            <a:r>
              <a:rPr lang="en-US" altLang="en-US" sz="1350"/>
              <a:t>CP System Service *RPI – allows interaction with and ESM (External Security Manager)</a:t>
            </a:r>
          </a:p>
          <a:p>
            <a:pPr lvl="1" eaLnBrk="1" hangingPunct="1"/>
            <a:endParaRPr lang="en-US" altLang="en-US" sz="1350"/>
          </a:p>
          <a:p>
            <a:pPr eaLnBrk="1" hangingPunct="1"/>
            <a:r>
              <a:rPr lang="en-US" altLang="en-US" sz="1350"/>
              <a:t>Base and extensions for</a:t>
            </a:r>
          </a:p>
          <a:p>
            <a:pPr lvl="1" eaLnBrk="1" hangingPunct="1"/>
            <a:r>
              <a:rPr lang="en-US" altLang="en-US" sz="1350"/>
              <a:t>Virtual machine authentication</a:t>
            </a:r>
          </a:p>
          <a:p>
            <a:pPr lvl="1" eaLnBrk="1" hangingPunct="1"/>
            <a:r>
              <a:rPr lang="en-US" altLang="en-US" sz="1350"/>
              <a:t>Virtual machine authorization</a:t>
            </a:r>
          </a:p>
          <a:p>
            <a:pPr lvl="1" eaLnBrk="1" hangingPunct="1"/>
            <a:r>
              <a:rPr lang="en-US" altLang="en-US" sz="1350"/>
              <a:t>Auditing of violations</a:t>
            </a:r>
          </a:p>
          <a:p>
            <a:pPr lvl="1" eaLnBrk="1" hangingPunct="1"/>
            <a:endParaRPr lang="en-US" altLang="en-US" sz="1350"/>
          </a:p>
          <a:p>
            <a:pPr eaLnBrk="1" hangingPunct="1"/>
            <a:r>
              <a:rPr lang="en-US" altLang="en-US" sz="1350" b="1"/>
              <a:t>RACF for VM</a:t>
            </a:r>
            <a:r>
              <a:rPr lang="en-US" altLang="en-US" sz="1350"/>
              <a:t> is a priced feature that is pre-installed on the base system.</a:t>
            </a:r>
          </a:p>
          <a:p>
            <a:pPr lvl="1" eaLnBrk="1" hangingPunct="1"/>
            <a:endParaRPr lang="en-US" altLang="en-US" sz="1350"/>
          </a:p>
          <a:p>
            <a:pPr>
              <a:lnSpc>
                <a:spcPct val="90000"/>
              </a:lnSpc>
              <a:spcBef>
                <a:spcPts val="488"/>
              </a:spcBef>
            </a:pPr>
            <a:r>
              <a:rPr lang="en-US" altLang="en-US" sz="1350" b="1"/>
              <a:t>zSecure</a:t>
            </a:r>
            <a:r>
              <a:rPr lang="en-US" altLang="en-US" sz="1350" b="1" baseline="30000"/>
              <a:t>™</a:t>
            </a:r>
            <a:r>
              <a:rPr lang="en-US" altLang="en-US" sz="1350" b="1"/>
              <a:t> Manager for RACF z/VM</a:t>
            </a:r>
          </a:p>
          <a:p>
            <a:pPr lvl="1" eaLnBrk="1" hangingPunct="1">
              <a:lnSpc>
                <a:spcPct val="90000"/>
              </a:lnSpc>
            </a:pPr>
            <a:r>
              <a:rPr lang="en-US" altLang="en-US" sz="1350"/>
              <a:t>Automate complex, time consuming z/VM security management tasks</a:t>
            </a:r>
          </a:p>
          <a:p>
            <a:pPr lvl="1" eaLnBrk="1" hangingPunct="1">
              <a:lnSpc>
                <a:spcPct val="90000"/>
              </a:lnSpc>
            </a:pPr>
            <a:r>
              <a:rPr lang="en-US" altLang="en-US" sz="1350"/>
              <a:t>Quickly identify and prevent problems in RACF</a:t>
            </a:r>
          </a:p>
          <a:p>
            <a:pPr lvl="1" eaLnBrk="1" hangingPunct="1">
              <a:lnSpc>
                <a:spcPct val="90000"/>
              </a:lnSpc>
            </a:pPr>
            <a:r>
              <a:rPr lang="en-US" altLang="en-US" sz="1350"/>
              <a:t>Create comprehensive audit trails</a:t>
            </a:r>
          </a:p>
          <a:p>
            <a:pPr lvl="1" eaLnBrk="1" hangingPunct="1"/>
            <a:endParaRPr lang="en-US" altLang="en-US" sz="1350"/>
          </a:p>
          <a:p>
            <a:pPr eaLnBrk="1" hangingPunct="1"/>
            <a:r>
              <a:rPr lang="en-US" altLang="en-US" sz="1350" b="1"/>
              <a:t>ISV Products</a:t>
            </a:r>
            <a:r>
              <a:rPr lang="en-US" altLang="en-US" sz="1350"/>
              <a:t> - External Security Managers (ESMs)</a:t>
            </a:r>
          </a:p>
        </p:txBody>
      </p:sp>
      <p:sp>
        <p:nvSpPr>
          <p:cNvPr id="13" name="Freeform 12"/>
          <p:cNvSpPr/>
          <p:nvPr/>
        </p:nvSpPr>
        <p:spPr>
          <a:xfrm>
            <a:off x="3659982" y="565547"/>
            <a:ext cx="4169569" cy="360759"/>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Enforcing permissions, tracking, and auditing.</a:t>
            </a:r>
          </a:p>
        </p:txBody>
      </p:sp>
      <p:sp>
        <p:nvSpPr>
          <p:cNvPr id="14" name="Freeform 13"/>
          <p:cNvSpPr/>
          <p:nvPr/>
        </p:nvSpPr>
        <p:spPr>
          <a:xfrm>
            <a:off x="1314451" y="520303"/>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Security</a:t>
            </a:r>
          </a:p>
        </p:txBody>
      </p:sp>
      <p:sp>
        <p:nvSpPr>
          <p:cNvPr id="77830"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Tree>
    <p:extLst>
      <p:ext uri="{BB962C8B-B14F-4D97-AF65-F5344CB8AC3E}">
        <p14:creationId xmlns:p14="http://schemas.microsoft.com/office/powerpoint/2010/main" val="61097991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8850" name="Content Placeholder 2"/>
          <p:cNvSpPr>
            <a:spLocks noGrp="1"/>
          </p:cNvSpPr>
          <p:nvPr>
            <p:ph idx="1"/>
          </p:nvPr>
        </p:nvSpPr>
        <p:spPr bwMode="auto">
          <a:xfrm>
            <a:off x="1279922" y="971550"/>
            <a:ext cx="6515100" cy="3771900"/>
          </a:xfrm>
          <a:noFill/>
          <a:ln>
            <a:miter lim="800000"/>
            <a:headEnd/>
            <a:tailEnd/>
          </a:ln>
        </p:spPr>
        <p:txBody>
          <a:bodyPr vert="horz" wrap="square" lIns="68580" tIns="34290" rIns="68580" bIns="34290" numCol="1" rtlCol="0" anchor="t" anchorCtr="0" compatLnSpc="1">
            <a:prstTxWarp prst="textNoShape">
              <a:avLst/>
            </a:prstTxWarp>
            <a:noAutofit/>
          </a:bodyPr>
          <a:lstStyle/>
          <a:p>
            <a:pPr eaLnBrk="1" hangingPunct="1"/>
            <a:r>
              <a:rPr lang="en-US" altLang="en-US" sz="1200" b="1" dirty="0"/>
              <a:t>Performance Toolkit for z/VM</a:t>
            </a:r>
          </a:p>
          <a:p>
            <a:pPr lvl="1" eaLnBrk="1" hangingPunct="1"/>
            <a:r>
              <a:rPr lang="en-US" altLang="en-US" sz="1200" dirty="0" smtClean="0"/>
              <a:t>Priced feature of z/VM that is pre-installed</a:t>
            </a:r>
          </a:p>
          <a:p>
            <a:pPr lvl="1" eaLnBrk="1" hangingPunct="1"/>
            <a:r>
              <a:rPr lang="en-US" altLang="en-US" sz="1200" dirty="0" smtClean="0"/>
              <a:t>Basic </a:t>
            </a:r>
            <a:r>
              <a:rPr lang="en-US" altLang="en-US" sz="1200" dirty="0" err="1" smtClean="0"/>
              <a:t>realtime</a:t>
            </a:r>
            <a:r>
              <a:rPr lang="en-US" altLang="en-US" sz="1200" dirty="0" smtClean="0"/>
              <a:t> monitoring and report generation</a:t>
            </a:r>
            <a:endParaRPr lang="en-US" altLang="en-US" sz="1200" dirty="0"/>
          </a:p>
          <a:p>
            <a:pPr>
              <a:lnSpc>
                <a:spcPct val="90000"/>
              </a:lnSpc>
              <a:spcBef>
                <a:spcPts val="488"/>
              </a:spcBef>
            </a:pPr>
            <a:r>
              <a:rPr lang="en-US" altLang="en-US" sz="1200" b="1" dirty="0"/>
              <a:t>OMEGAMON</a:t>
            </a:r>
            <a:r>
              <a:rPr lang="en-US" altLang="en-US" sz="1200" b="1" baseline="30000" dirty="0"/>
              <a:t>®</a:t>
            </a:r>
            <a:r>
              <a:rPr lang="en-US" altLang="en-US" sz="1200" b="1" dirty="0"/>
              <a:t> XE on z/VM and Linux</a:t>
            </a:r>
          </a:p>
          <a:p>
            <a:pPr lvl="1" eaLnBrk="1" hangingPunct="1">
              <a:lnSpc>
                <a:spcPct val="90000"/>
              </a:lnSpc>
            </a:pPr>
            <a:r>
              <a:rPr lang="en-US" altLang="en-US" sz="1200" dirty="0" smtClean="0"/>
              <a:t>Priced Product</a:t>
            </a:r>
          </a:p>
          <a:p>
            <a:pPr lvl="1" eaLnBrk="1" hangingPunct="1">
              <a:lnSpc>
                <a:spcPct val="90000"/>
              </a:lnSpc>
            </a:pPr>
            <a:r>
              <a:rPr lang="en-US" altLang="en-US" sz="1200" dirty="0" smtClean="0"/>
              <a:t>Performance monitoring of z/VM and Linux guests</a:t>
            </a:r>
          </a:p>
          <a:p>
            <a:pPr lvl="1" eaLnBrk="1" hangingPunct="1">
              <a:lnSpc>
                <a:spcPct val="90000"/>
              </a:lnSpc>
            </a:pPr>
            <a:r>
              <a:rPr lang="en-US" altLang="en-US" sz="1200" dirty="0" smtClean="0"/>
              <a:t>Part of the OMEGAMON and IBM Tivoli Monitoring infrastructure, including Tivoli Enterprise Portal</a:t>
            </a:r>
          </a:p>
          <a:p>
            <a:pPr lvl="1" eaLnBrk="1" hangingPunct="1">
              <a:lnSpc>
                <a:spcPct val="90000"/>
              </a:lnSpc>
            </a:pPr>
            <a:r>
              <a:rPr lang="en-US" altLang="en-US" sz="1200" dirty="0" smtClean="0"/>
              <a:t>Uses IBM Performance Toolkit for VM as its data source</a:t>
            </a:r>
          </a:p>
          <a:p>
            <a:pPr lvl="1" eaLnBrk="1" hangingPunct="1">
              <a:lnSpc>
                <a:spcPct val="90000"/>
              </a:lnSpc>
            </a:pPr>
            <a:r>
              <a:rPr lang="en-US" altLang="en-US" sz="1200" dirty="0" smtClean="0"/>
              <a:t>Optionally uses Linux agent in virtual machines</a:t>
            </a:r>
            <a:endParaRPr lang="en-US" altLang="en-US" sz="1200" dirty="0"/>
          </a:p>
          <a:p>
            <a:pPr eaLnBrk="1" hangingPunct="1"/>
            <a:r>
              <a:rPr lang="en-US" altLang="en-US" sz="1200" b="1" dirty="0"/>
              <a:t>IBM Wave for z/VM</a:t>
            </a:r>
          </a:p>
          <a:p>
            <a:pPr lvl="1" eaLnBrk="1" hangingPunct="1"/>
            <a:r>
              <a:rPr lang="en-US" altLang="en-US" sz="1200" dirty="0" smtClean="0"/>
              <a:t>Very small subset based on Performance Toolkit data</a:t>
            </a:r>
          </a:p>
          <a:p>
            <a:pPr eaLnBrk="1" hangingPunct="1"/>
            <a:r>
              <a:rPr lang="en-US" altLang="en-US" sz="1200" b="1" dirty="0"/>
              <a:t>IBM Tivoli Decision Support (TDS)</a:t>
            </a:r>
          </a:p>
          <a:p>
            <a:pPr lvl="1" eaLnBrk="1" hangingPunct="1"/>
            <a:r>
              <a:rPr lang="en-US" altLang="en-US" sz="1200" dirty="0" smtClean="0"/>
              <a:t>Capacity Planning</a:t>
            </a:r>
            <a:endParaRPr lang="en-US" altLang="en-US" sz="1200" dirty="0"/>
          </a:p>
          <a:p>
            <a:pPr eaLnBrk="1" hangingPunct="1"/>
            <a:r>
              <a:rPr lang="en-US" altLang="en-US" sz="1200" b="1" dirty="0"/>
              <a:t>ISV Solutions</a:t>
            </a:r>
          </a:p>
          <a:p>
            <a:pPr eaLnBrk="1" hangingPunct="1"/>
            <a:r>
              <a:rPr lang="en-US" altLang="en-US" sz="1200" b="1" dirty="0"/>
              <a:t>VM Resource Manager</a:t>
            </a:r>
          </a:p>
          <a:p>
            <a:pPr lvl="1" eaLnBrk="1" hangingPunct="1"/>
            <a:r>
              <a:rPr lang="en-US" altLang="en-US" sz="1200" dirty="0" smtClean="0"/>
              <a:t>Part of z/VM product</a:t>
            </a:r>
          </a:p>
          <a:p>
            <a:pPr lvl="1" eaLnBrk="1" hangingPunct="1"/>
            <a:r>
              <a:rPr lang="en-US" altLang="en-US" sz="1200" dirty="0" smtClean="0"/>
              <a:t>Like Workload Manager, but less function and less effective</a:t>
            </a:r>
          </a:p>
        </p:txBody>
      </p:sp>
      <p:sp>
        <p:nvSpPr>
          <p:cNvPr id="15" name="Freeform 14"/>
          <p:cNvSpPr/>
          <p:nvPr/>
        </p:nvSpPr>
        <p:spPr>
          <a:xfrm>
            <a:off x="3659982" y="564356"/>
            <a:ext cx="4169569" cy="36195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a:t>Performance Management and Capacity Planning</a:t>
            </a:r>
          </a:p>
        </p:txBody>
      </p:sp>
      <p:sp>
        <p:nvSpPr>
          <p:cNvPr id="16" name="Freeform 15"/>
          <p:cNvSpPr/>
          <p:nvPr/>
        </p:nvSpPr>
        <p:spPr>
          <a:xfrm>
            <a:off x="1314451" y="519112"/>
            <a:ext cx="2345531" cy="452438"/>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Performance</a:t>
            </a:r>
          </a:p>
        </p:txBody>
      </p:sp>
      <p:sp>
        <p:nvSpPr>
          <p:cNvPr id="78853"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Tree>
    <p:extLst>
      <p:ext uri="{BB962C8B-B14F-4D97-AF65-F5344CB8AC3E}">
        <p14:creationId xmlns:p14="http://schemas.microsoft.com/office/powerpoint/2010/main" val="162013190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9874" name="Content Placeholder 2"/>
          <p:cNvSpPr>
            <a:spLocks noGrp="1"/>
          </p:cNvSpPr>
          <p:nvPr>
            <p:ph idx="1"/>
          </p:nvPr>
        </p:nvSpPr>
        <p:spPr bwMode="auto">
          <a:xfrm>
            <a:off x="1348979" y="1058466"/>
            <a:ext cx="6446044" cy="3627834"/>
          </a:xfrm>
          <a:noFill/>
          <a:ln>
            <a:miter lim="800000"/>
            <a:headEnd/>
            <a:tailEnd/>
          </a:ln>
        </p:spPr>
        <p:txBody>
          <a:bodyPr vert="horz" wrap="square" lIns="68580" tIns="34290" rIns="68580" bIns="34290" numCol="1" rtlCol="0" anchor="t" anchorCtr="0" compatLnSpc="1">
            <a:prstTxWarp prst="textNoShape">
              <a:avLst/>
            </a:prstTxWarp>
            <a:normAutofit/>
          </a:bodyPr>
          <a:lstStyle/>
          <a:p>
            <a:pPr eaLnBrk="1" hangingPunct="1"/>
            <a:r>
              <a:rPr lang="en-US" altLang="en-US" sz="1350" b="1" dirty="0" err="1"/>
              <a:t>xCAT</a:t>
            </a:r>
            <a:endParaRPr lang="en-US" altLang="en-US" sz="1350" b="1" dirty="0"/>
          </a:p>
          <a:p>
            <a:pPr lvl="1" eaLnBrk="1" hangingPunct="1"/>
            <a:r>
              <a:rPr lang="en-US" altLang="en-US" sz="1350" dirty="0"/>
              <a:t>Integrated in base of z/VM 6.3</a:t>
            </a:r>
          </a:p>
          <a:p>
            <a:pPr lvl="1" eaLnBrk="1" hangingPunct="1"/>
            <a:endParaRPr lang="en-US" altLang="en-US" sz="1350" dirty="0"/>
          </a:p>
          <a:p>
            <a:pPr eaLnBrk="1" hangingPunct="1"/>
            <a:r>
              <a:rPr lang="en-US" altLang="en-US" sz="1350" b="1" dirty="0"/>
              <a:t>IBM Cloud Orchestrator</a:t>
            </a:r>
          </a:p>
          <a:p>
            <a:pPr marL="259556" lvl="1" indent="0">
              <a:buNone/>
            </a:pPr>
            <a:endParaRPr lang="en-US" altLang="en-US" sz="1350" b="1" dirty="0"/>
          </a:p>
          <a:p>
            <a:pPr eaLnBrk="1" hangingPunct="1"/>
            <a:r>
              <a:rPr lang="en-US" altLang="en-US" sz="1350" b="1" dirty="0"/>
              <a:t>IBM Wave for z/VM</a:t>
            </a:r>
          </a:p>
          <a:p>
            <a:pPr lvl="1" eaLnBrk="1" hangingPunct="1"/>
            <a:endParaRPr lang="en-US" altLang="en-US" sz="1350" dirty="0"/>
          </a:p>
          <a:p>
            <a:pPr eaLnBrk="1" hangingPunct="1"/>
            <a:r>
              <a:rPr lang="en-US" altLang="en-US" sz="1350" b="1" dirty="0"/>
              <a:t>ISV Solutions</a:t>
            </a:r>
          </a:p>
          <a:p>
            <a:pPr eaLnBrk="1" hangingPunct="1"/>
            <a:endParaRPr lang="en-US" altLang="en-US" sz="1350" dirty="0"/>
          </a:p>
        </p:txBody>
      </p:sp>
      <p:sp>
        <p:nvSpPr>
          <p:cNvPr id="17" name="Freeform 16"/>
          <p:cNvSpPr/>
          <p:nvPr/>
        </p:nvSpPr>
        <p:spPr>
          <a:xfrm>
            <a:off x="3659982" y="564356"/>
            <a:ext cx="4169569" cy="361950"/>
          </a:xfrm>
          <a:custGeom>
            <a:avLst/>
            <a:gdLst>
              <a:gd name="connsiteX0" fmla="*/ 80296 w 481768"/>
              <a:gd name="connsiteY0" fmla="*/ 0 h 5559552"/>
              <a:gd name="connsiteX1" fmla="*/ 401472 w 481768"/>
              <a:gd name="connsiteY1" fmla="*/ 0 h 5559552"/>
              <a:gd name="connsiteX2" fmla="*/ 481768 w 481768"/>
              <a:gd name="connsiteY2" fmla="*/ 80296 h 5559552"/>
              <a:gd name="connsiteX3" fmla="*/ 481768 w 481768"/>
              <a:gd name="connsiteY3" fmla="*/ 5559552 h 5559552"/>
              <a:gd name="connsiteX4" fmla="*/ 481768 w 481768"/>
              <a:gd name="connsiteY4" fmla="*/ 5559552 h 5559552"/>
              <a:gd name="connsiteX5" fmla="*/ 0 w 481768"/>
              <a:gd name="connsiteY5" fmla="*/ 5559552 h 5559552"/>
              <a:gd name="connsiteX6" fmla="*/ 0 w 481768"/>
              <a:gd name="connsiteY6" fmla="*/ 5559552 h 5559552"/>
              <a:gd name="connsiteX7" fmla="*/ 0 w 481768"/>
              <a:gd name="connsiteY7" fmla="*/ 80296 h 5559552"/>
              <a:gd name="connsiteX8" fmla="*/ 80296 w 481768"/>
              <a:gd name="connsiteY8" fmla="*/ 0 h 555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768" h="5559552">
                <a:moveTo>
                  <a:pt x="481768" y="926611"/>
                </a:moveTo>
                <a:lnTo>
                  <a:pt x="481768" y="4632941"/>
                </a:lnTo>
                <a:cubicBezTo>
                  <a:pt x="481768" y="5144688"/>
                  <a:pt x="478653" y="5559546"/>
                  <a:pt x="474810" y="5559546"/>
                </a:cubicBezTo>
                <a:lnTo>
                  <a:pt x="0" y="5559546"/>
                </a:lnTo>
                <a:lnTo>
                  <a:pt x="0" y="5559546"/>
                </a:lnTo>
                <a:lnTo>
                  <a:pt x="0" y="6"/>
                </a:lnTo>
                <a:lnTo>
                  <a:pt x="0" y="6"/>
                </a:lnTo>
                <a:lnTo>
                  <a:pt x="474810" y="6"/>
                </a:lnTo>
                <a:cubicBezTo>
                  <a:pt x="478653" y="6"/>
                  <a:pt x="481768" y="414864"/>
                  <a:pt x="481768" y="926611"/>
                </a:cubicBezTo>
                <a:close/>
              </a:path>
            </a:pathLst>
          </a:custGeom>
          <a:solidFill>
            <a:schemeClr val="accent2">
              <a:alpha val="90000"/>
            </a:schemeClr>
          </a:solidFill>
        </p:spPr>
        <p:style>
          <a:lnRef idx="1">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40005" tIns="37641" rIns="57644" bIns="37641" spcCol="1270" anchor="ctr"/>
          <a:lstStyle/>
          <a:p>
            <a:pPr marL="85725" lvl="1" indent="-85725" defTabSz="466725">
              <a:lnSpc>
                <a:spcPct val="90000"/>
              </a:lnSpc>
              <a:spcAft>
                <a:spcPct val="15000"/>
              </a:spcAft>
              <a:buFont typeface="Times New Roman" pitchFamily="16" charset="0"/>
              <a:buChar char="••"/>
              <a:defRPr/>
            </a:pPr>
            <a:r>
              <a:rPr lang="en-US" sz="1050" dirty="0"/>
              <a:t>Creating and changing the resources and configurations of virtual machines and perhaps guest systems</a:t>
            </a:r>
          </a:p>
        </p:txBody>
      </p:sp>
      <p:sp>
        <p:nvSpPr>
          <p:cNvPr id="18" name="Freeform 17"/>
          <p:cNvSpPr/>
          <p:nvPr/>
        </p:nvSpPr>
        <p:spPr>
          <a:xfrm>
            <a:off x="1314451" y="520303"/>
            <a:ext cx="2345531" cy="451247"/>
          </a:xfrm>
          <a:custGeom>
            <a:avLst/>
            <a:gdLst>
              <a:gd name="connsiteX0" fmla="*/ 0 w 3127248"/>
              <a:gd name="connsiteY0" fmla="*/ 100370 h 602210"/>
              <a:gd name="connsiteX1" fmla="*/ 100370 w 3127248"/>
              <a:gd name="connsiteY1" fmla="*/ 0 h 602210"/>
              <a:gd name="connsiteX2" fmla="*/ 3026878 w 3127248"/>
              <a:gd name="connsiteY2" fmla="*/ 0 h 602210"/>
              <a:gd name="connsiteX3" fmla="*/ 3127248 w 3127248"/>
              <a:gd name="connsiteY3" fmla="*/ 100370 h 602210"/>
              <a:gd name="connsiteX4" fmla="*/ 3127248 w 3127248"/>
              <a:gd name="connsiteY4" fmla="*/ 501840 h 602210"/>
              <a:gd name="connsiteX5" fmla="*/ 3026878 w 3127248"/>
              <a:gd name="connsiteY5" fmla="*/ 602210 h 602210"/>
              <a:gd name="connsiteX6" fmla="*/ 100370 w 3127248"/>
              <a:gd name="connsiteY6" fmla="*/ 602210 h 602210"/>
              <a:gd name="connsiteX7" fmla="*/ 0 w 3127248"/>
              <a:gd name="connsiteY7" fmla="*/ 501840 h 602210"/>
              <a:gd name="connsiteX8" fmla="*/ 0 w 3127248"/>
              <a:gd name="connsiteY8" fmla="*/ 100370 h 6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248" h="602210">
                <a:moveTo>
                  <a:pt x="0" y="100370"/>
                </a:moveTo>
                <a:cubicBezTo>
                  <a:pt x="0" y="44937"/>
                  <a:pt x="44937" y="0"/>
                  <a:pt x="100370" y="0"/>
                </a:cubicBezTo>
                <a:lnTo>
                  <a:pt x="3026878" y="0"/>
                </a:lnTo>
                <a:cubicBezTo>
                  <a:pt x="3082311" y="0"/>
                  <a:pt x="3127248" y="44937"/>
                  <a:pt x="3127248" y="100370"/>
                </a:cubicBezTo>
                <a:lnTo>
                  <a:pt x="3127248" y="501840"/>
                </a:lnTo>
                <a:cubicBezTo>
                  <a:pt x="3127248" y="557273"/>
                  <a:pt x="3082311" y="602210"/>
                  <a:pt x="3026878" y="602210"/>
                </a:cubicBezTo>
                <a:lnTo>
                  <a:pt x="100370" y="602210"/>
                </a:lnTo>
                <a:cubicBezTo>
                  <a:pt x="44937" y="602210"/>
                  <a:pt x="0" y="557273"/>
                  <a:pt x="0" y="501840"/>
                </a:cubicBezTo>
                <a:lnTo>
                  <a:pt x="0" y="100370"/>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lIns="93485" tIns="57767" rIns="93485" bIns="57767" spcCol="1270" anchor="ctr"/>
          <a:lstStyle/>
          <a:p>
            <a:pPr algn="ctr" defTabSz="833438">
              <a:lnSpc>
                <a:spcPct val="90000"/>
              </a:lnSpc>
              <a:spcAft>
                <a:spcPct val="35000"/>
              </a:spcAft>
              <a:defRPr/>
            </a:pPr>
            <a:r>
              <a:rPr lang="en-US" sz="1875"/>
              <a:t>Provisioning</a:t>
            </a:r>
          </a:p>
        </p:txBody>
      </p:sp>
      <p:sp>
        <p:nvSpPr>
          <p:cNvPr id="79877" name="Footer Placeholder 1"/>
          <p:cNvSpPr>
            <a:spLocks noGrp="1"/>
          </p:cNvSpPr>
          <p:nvPr>
            <p:ph type="ftr" sz="quarter" idx="10"/>
          </p:nvPr>
        </p:nvSpPr>
        <p:spPr bwMode="auto">
          <a:noFill/>
          <a:ln>
            <a:miter lim="800000"/>
            <a:headEnd/>
            <a:tailEnd/>
          </a:ln>
        </p:spPr>
        <p:txBody>
          <a:bodyPr wrap="square" numCol="1" anchorCtr="0" compatLnSpc="1">
            <a:prstTxWarp prst="textNoShape">
              <a:avLst/>
            </a:prstTxWarp>
          </a:bodyPr>
          <a:lstStyle/>
          <a:p>
            <a:endParaRPr lang="en-US" altLang="en-US" dirty="0" smtClean="0"/>
          </a:p>
        </p:txBody>
      </p:sp>
    </p:spTree>
    <p:extLst>
      <p:ext uri="{BB962C8B-B14F-4D97-AF65-F5344CB8AC3E}">
        <p14:creationId xmlns:p14="http://schemas.microsoft.com/office/powerpoint/2010/main" val="161176702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Blockchain…</a:t>
            </a:r>
            <a:endParaRPr lang="en-US" altLang="en-US" sz="4000" dirty="0">
              <a:ea typeface="SimSun" panose="02010600030101010101" pitchFamily="2" charset="-122"/>
            </a:endParaRPr>
          </a:p>
        </p:txBody>
      </p:sp>
      <p:sp>
        <p:nvSpPr>
          <p:cNvPr id="2" name="Subtitle 1"/>
          <p:cNvSpPr>
            <a:spLocks noGrp="1"/>
          </p:cNvSpPr>
          <p:nvPr>
            <p:ph type="subTitle" idx="1"/>
          </p:nvPr>
        </p:nvSpPr>
        <p:spPr>
          <a:xfrm>
            <a:off x="1422404" y="2709332"/>
            <a:ext cx="6163732" cy="1270489"/>
          </a:xfrm>
        </p:spPr>
        <p:txBody>
          <a:bodyPr>
            <a:normAutofit/>
          </a:bodyPr>
          <a:lstStyle/>
          <a:p>
            <a:r>
              <a:rPr lang="en-US" dirty="0" err="1" smtClean="0"/>
              <a:t>Hyperledger</a:t>
            </a:r>
            <a:r>
              <a:rPr lang="en-US" dirty="0" smtClean="0"/>
              <a:t> Project</a:t>
            </a:r>
          </a:p>
          <a:p>
            <a:r>
              <a:rPr lang="en-US" dirty="0" smtClean="0"/>
              <a:t>Blockchain</a:t>
            </a:r>
          </a:p>
          <a:p>
            <a:r>
              <a:rPr lang="en-US" dirty="0" err="1" smtClean="0"/>
              <a:t>Chaincode</a:t>
            </a:r>
            <a:endParaRPr lang="en-US" dirty="0" smtClean="0"/>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169806974"/>
      </p:ext>
    </p:extLst>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417170" y="1"/>
            <a:ext cx="5362847" cy="1586138"/>
          </a:xfrm>
        </p:spPr>
        <p:txBody>
          <a:bodyPr>
            <a:normAutofit/>
          </a:bodyPr>
          <a:lstStyle/>
          <a:p>
            <a:r>
              <a:rPr lang="en-US" sz="2700" dirty="0"/>
              <a:t>Making </a:t>
            </a:r>
            <a:r>
              <a:rPr lang="en-US" sz="2700" dirty="0">
                <a:solidFill>
                  <a:srgbClr val="F5D328"/>
                </a:solidFill>
              </a:rPr>
              <a:t>Blockchain </a:t>
            </a:r>
            <a:r>
              <a:rPr lang="en-US" sz="2700" dirty="0"/>
              <a:t>Real for Business</a:t>
            </a:r>
            <a:br>
              <a:rPr lang="en-US" sz="2700" dirty="0"/>
            </a:br>
            <a:r>
              <a:rPr lang="en-US" sz="2700" dirty="0"/>
              <a:t/>
            </a:r>
            <a:br>
              <a:rPr lang="en-US" sz="2700" dirty="0"/>
            </a:br>
            <a:endParaRPr lang="en-US" sz="2700" dirty="0">
              <a:solidFill>
                <a:srgbClr val="FFFF00"/>
              </a:solidFill>
            </a:endParaRPr>
          </a:p>
        </p:txBody>
      </p:sp>
      <p:sp>
        <p:nvSpPr>
          <p:cNvPr id="5" name="TextBox 4"/>
          <p:cNvSpPr txBox="1"/>
          <p:nvPr/>
        </p:nvSpPr>
        <p:spPr>
          <a:xfrm>
            <a:off x="6442412" y="4405312"/>
            <a:ext cx="1252266" cy="300082"/>
          </a:xfrm>
          <a:prstGeom prst="rect">
            <a:avLst/>
          </a:prstGeom>
          <a:noFill/>
        </p:spPr>
        <p:txBody>
          <a:bodyPr wrap="none" rtlCol="0">
            <a:spAutoFit/>
          </a:bodyPr>
          <a:lstStyle/>
          <a:p>
            <a:pPr defTabSz="685800" fontAlgn="auto">
              <a:spcBef>
                <a:spcPts val="0"/>
              </a:spcBef>
              <a:spcAft>
                <a:spcPts val="0"/>
              </a:spcAft>
            </a:pPr>
            <a:r>
              <a:rPr lang="en-US" sz="675" i="1" dirty="0">
                <a:solidFill>
                  <a:prstClr val="black"/>
                </a:solidFill>
                <a:latin typeface="Calibri" panose="020F0502020204030204"/>
                <a:ea typeface="+mn-ea"/>
              </a:rPr>
              <a:t>V2.06   4 Jan 16</a:t>
            </a:r>
          </a:p>
          <a:p>
            <a:pPr defTabSz="685800" fontAlgn="auto">
              <a:spcBef>
                <a:spcPts val="0"/>
              </a:spcBef>
              <a:spcAft>
                <a:spcPts val="0"/>
              </a:spcAft>
            </a:pPr>
            <a:r>
              <a:rPr lang="en-US" sz="675" i="1" dirty="0">
                <a:solidFill>
                  <a:prstClr val="black"/>
                </a:solidFill>
                <a:latin typeface="Calibri" panose="020F0502020204030204"/>
                <a:ea typeface="+mn-ea"/>
              </a:rPr>
              <a:t>https://</a:t>
            </a:r>
            <a:r>
              <a:rPr lang="en-US" sz="675" i="1" dirty="0" err="1">
                <a:solidFill>
                  <a:prstClr val="black"/>
                </a:solidFill>
                <a:latin typeface="Calibri" panose="020F0502020204030204"/>
                <a:ea typeface="+mn-ea"/>
              </a:rPr>
              <a:t>ibm.box.com</a:t>
            </a:r>
            <a:r>
              <a:rPr lang="en-US" sz="675" i="1" dirty="0">
                <a:solidFill>
                  <a:prstClr val="black"/>
                </a:solidFill>
                <a:latin typeface="Calibri" panose="020F0502020204030204"/>
                <a:ea typeface="+mn-ea"/>
              </a:rPr>
              <a:t>/</a:t>
            </a:r>
            <a:r>
              <a:rPr lang="en-US" sz="675" i="1" dirty="0" err="1">
                <a:solidFill>
                  <a:prstClr val="black"/>
                </a:solidFill>
                <a:latin typeface="Calibri" panose="020F0502020204030204"/>
                <a:ea typeface="+mn-ea"/>
              </a:rPr>
              <a:t>BlockExp</a:t>
            </a:r>
            <a:endParaRPr lang="en-US" sz="675" i="1" dirty="0">
              <a:solidFill>
                <a:prstClr val="black"/>
              </a:solidFill>
              <a:latin typeface="Calibri" panose="020F0502020204030204"/>
              <a:ea typeface="+mn-ea"/>
            </a:endParaRPr>
          </a:p>
        </p:txBody>
      </p:sp>
      <p:sp>
        <p:nvSpPr>
          <p:cNvPr id="4" name="TextBox 3"/>
          <p:cNvSpPr txBox="1"/>
          <p:nvPr/>
        </p:nvSpPr>
        <p:spPr>
          <a:xfrm>
            <a:off x="5658929" y="2774073"/>
            <a:ext cx="2077753" cy="461665"/>
          </a:xfrm>
          <a:prstGeom prst="rect">
            <a:avLst/>
          </a:prstGeom>
          <a:noFill/>
        </p:spPr>
        <p:txBody>
          <a:bodyPr wrap="square" rtlCol="0">
            <a:spAutoFit/>
          </a:bodyPr>
          <a:lstStyle/>
          <a:p>
            <a:pPr defTabSz="685800" fontAlgn="auto">
              <a:spcBef>
                <a:spcPts val="0"/>
              </a:spcBef>
              <a:spcAft>
                <a:spcPts val="0"/>
              </a:spcAft>
            </a:pPr>
            <a:r>
              <a:rPr lang="en-US" sz="1200" dirty="0">
                <a:solidFill>
                  <a:prstClr val="white"/>
                </a:solidFill>
                <a:latin typeface="Calibri" panose="020F0502020204030204"/>
                <a:ea typeface="+mn-ea"/>
              </a:rPr>
              <a:t>Donna Dillenberger</a:t>
            </a:r>
          </a:p>
          <a:p>
            <a:pPr defTabSz="685800" fontAlgn="auto">
              <a:spcBef>
                <a:spcPts val="0"/>
              </a:spcBef>
              <a:spcAft>
                <a:spcPts val="0"/>
              </a:spcAft>
            </a:pPr>
            <a:r>
              <a:rPr lang="en-US" sz="1200" dirty="0">
                <a:solidFill>
                  <a:prstClr val="white"/>
                </a:solidFill>
                <a:latin typeface="Calibri" panose="020F0502020204030204"/>
                <a:ea typeface="+mn-ea"/>
              </a:rPr>
              <a:t>IBM Fellow</a:t>
            </a:r>
          </a:p>
        </p:txBody>
      </p:sp>
    </p:spTree>
    <p:extLst>
      <p:ext uri="{BB962C8B-B14F-4D97-AF65-F5344CB8AC3E}">
        <p14:creationId xmlns:p14="http://schemas.microsoft.com/office/powerpoint/2010/main" val="497197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a:xfrm>
            <a:off x="1538480" y="216233"/>
            <a:ext cx="5915025" cy="310752"/>
          </a:xfrm>
        </p:spPr>
        <p:txBody>
          <a:bodyPr>
            <a:noAutofit/>
          </a:bodyPr>
          <a:lstStyle/>
          <a:p>
            <a:r>
              <a:rPr lang="en-GB" altLang="ja-JP" sz="1800" b="1" dirty="0">
                <a:latin typeface="Arial" charset="0"/>
                <a:ea typeface="ＭＳ Ｐゴシック" charset="0"/>
              </a:rPr>
              <a:t>Car Leasing Business Network with Blockchain </a:t>
            </a:r>
          </a:p>
        </p:txBody>
      </p:sp>
      <p:sp>
        <p:nvSpPr>
          <p:cNvPr id="195" name="角丸四角形 194"/>
          <p:cNvSpPr/>
          <p:nvPr/>
        </p:nvSpPr>
        <p:spPr>
          <a:xfrm>
            <a:off x="3269461" y="1822848"/>
            <a:ext cx="2469356" cy="1234678"/>
          </a:xfrm>
          <a:prstGeom prst="roundRect">
            <a:avLst>
              <a:gd name="adj" fmla="val 16280"/>
            </a:avLst>
          </a:prstGeom>
          <a:solidFill>
            <a:schemeClr val="accent1">
              <a:lumMod val="20000"/>
              <a:lumOff val="80000"/>
            </a:schemeClr>
          </a:solidFill>
        </p:spPr>
        <p:style>
          <a:lnRef idx="1">
            <a:schemeClr val="accent1"/>
          </a:lnRef>
          <a:fillRef idx="3">
            <a:schemeClr val="accent1"/>
          </a:fillRef>
          <a:effectRef idx="2">
            <a:schemeClr val="accent1"/>
          </a:effectRef>
          <a:fontRef idx="minor">
            <a:schemeClr val="lt1"/>
          </a:fontRef>
        </p:style>
        <p:txBody>
          <a:bodyPr tIns="0" bIns="0"/>
          <a:lstStyle/>
          <a:p>
            <a:pPr algn="ctr" defTabSz="685800" fontAlgn="auto">
              <a:spcBef>
                <a:spcPts val="0"/>
              </a:spcBef>
              <a:spcAft>
                <a:spcPts val="0"/>
              </a:spcAft>
            </a:pPr>
            <a:endParaRPr kumimoji="1" lang="ja-JP" altLang="en-US" sz="1050">
              <a:solidFill>
                <a:prstClr val="black"/>
              </a:solidFill>
              <a:latin typeface="Arial" charset="0"/>
              <a:cs typeface="ＭＳ Ｐゴシック" charset="0"/>
            </a:endParaRPr>
          </a:p>
        </p:txBody>
      </p:sp>
      <p:sp>
        <p:nvSpPr>
          <p:cNvPr id="261" name="円/楕円 260"/>
          <p:cNvSpPr/>
          <p:nvPr/>
        </p:nvSpPr>
        <p:spPr>
          <a:xfrm>
            <a:off x="2652713" y="1206103"/>
            <a:ext cx="3839766" cy="2537222"/>
          </a:xfrm>
          <a:prstGeom prst="ellips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pPr>
            <a:endParaRPr kumimoji="1" lang="ja-JP" altLang="en-US">
              <a:solidFill>
                <a:srgbClr val="FFFFFF"/>
              </a:solidFill>
              <a:latin typeface="Arial" charset="0"/>
              <a:cs typeface="ＭＳ Ｐゴシック" charset="0"/>
            </a:endParaRPr>
          </a:p>
        </p:txBody>
      </p:sp>
      <p:sp>
        <p:nvSpPr>
          <p:cNvPr id="264" name="正方形/長方形 263"/>
          <p:cNvSpPr/>
          <p:nvPr/>
        </p:nvSpPr>
        <p:spPr bwMode="auto">
          <a:xfrm>
            <a:off x="2988777" y="3331369"/>
            <a:ext cx="1028700" cy="685800"/>
          </a:xfrm>
          <a:prstGeom prst="rect">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defRPr/>
            </a:pPr>
            <a:r>
              <a:rPr kumimoji="1" lang="en-US" altLang="ja-JP" sz="1050" dirty="0">
                <a:solidFill>
                  <a:prstClr val="black"/>
                </a:solidFill>
              </a:rPr>
              <a:t>node</a:t>
            </a:r>
            <a:endParaRPr kumimoji="1" lang="ja-JP" altLang="en-US" sz="1050" dirty="0">
              <a:solidFill>
                <a:prstClr val="black"/>
              </a:solidFill>
            </a:endParaRPr>
          </a:p>
        </p:txBody>
      </p:sp>
      <p:grpSp>
        <p:nvGrpSpPr>
          <p:cNvPr id="15365" name="Group 51"/>
          <p:cNvGrpSpPr>
            <a:grpSpLocks/>
          </p:cNvGrpSpPr>
          <p:nvPr/>
        </p:nvGrpSpPr>
        <p:grpSpPr bwMode="auto">
          <a:xfrm>
            <a:off x="3056642" y="3538538"/>
            <a:ext cx="286941" cy="447675"/>
            <a:chOff x="2628" y="2604"/>
            <a:chExt cx="376" cy="644"/>
          </a:xfrm>
        </p:grpSpPr>
        <p:sp>
          <p:nvSpPr>
            <p:cNvPr id="15504" name="Freeform 52"/>
            <p:cNvSpPr>
              <a:spLocks/>
            </p:cNvSpPr>
            <p:nvPr/>
          </p:nvSpPr>
          <p:spPr bwMode="auto">
            <a:xfrm>
              <a:off x="2628" y="2604"/>
              <a:ext cx="376" cy="644"/>
            </a:xfrm>
            <a:custGeom>
              <a:avLst/>
              <a:gdLst>
                <a:gd name="T0" fmla="*/ 138 w 376"/>
                <a:gd name="T1" fmla="*/ 0 h 644"/>
                <a:gd name="T2" fmla="*/ 0 w 376"/>
                <a:gd name="T3" fmla="*/ 94 h 644"/>
                <a:gd name="T4" fmla="*/ 0 w 376"/>
                <a:gd name="T5" fmla="*/ 600 h 644"/>
                <a:gd name="T6" fmla="*/ 238 w 376"/>
                <a:gd name="T7" fmla="*/ 644 h 644"/>
                <a:gd name="T8" fmla="*/ 238 w 376"/>
                <a:gd name="T9" fmla="*/ 138 h 644"/>
                <a:gd name="T10" fmla="*/ 376 w 376"/>
                <a:gd name="T11" fmla="*/ 44 h 644"/>
                <a:gd name="T12" fmla="*/ 138 w 376"/>
                <a:gd name="T13" fmla="*/ 0 h 6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6" h="644">
                  <a:moveTo>
                    <a:pt x="138" y="0"/>
                  </a:moveTo>
                  <a:lnTo>
                    <a:pt x="0" y="94"/>
                  </a:lnTo>
                  <a:lnTo>
                    <a:pt x="0" y="600"/>
                  </a:lnTo>
                  <a:lnTo>
                    <a:pt x="238" y="644"/>
                  </a:lnTo>
                  <a:lnTo>
                    <a:pt x="238" y="138"/>
                  </a:lnTo>
                  <a:lnTo>
                    <a:pt x="376" y="44"/>
                  </a:lnTo>
                  <a:lnTo>
                    <a:pt x="138" y="0"/>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505" name="Freeform 53"/>
            <p:cNvSpPr>
              <a:spLocks/>
            </p:cNvSpPr>
            <p:nvPr/>
          </p:nvSpPr>
          <p:spPr bwMode="auto">
            <a:xfrm>
              <a:off x="2732" y="2736"/>
              <a:ext cx="20" cy="472"/>
            </a:xfrm>
            <a:custGeom>
              <a:avLst/>
              <a:gdLst>
                <a:gd name="T0" fmla="*/ 20 w 20"/>
                <a:gd name="T1" fmla="*/ 472 h 472"/>
                <a:gd name="T2" fmla="*/ 0 w 20"/>
                <a:gd name="T3" fmla="*/ 468 h 472"/>
                <a:gd name="T4" fmla="*/ 0 w 20"/>
                <a:gd name="T5" fmla="*/ 0 h 472"/>
                <a:gd name="T6" fmla="*/ 20 w 20"/>
                <a:gd name="T7" fmla="*/ 4 h 472"/>
                <a:gd name="T8" fmla="*/ 20 w 20"/>
                <a:gd name="T9" fmla="*/ 472 h 4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72">
                  <a:moveTo>
                    <a:pt x="20" y="472"/>
                  </a:moveTo>
                  <a:lnTo>
                    <a:pt x="0" y="468"/>
                  </a:lnTo>
                  <a:lnTo>
                    <a:pt x="0" y="0"/>
                  </a:lnTo>
                  <a:lnTo>
                    <a:pt x="20" y="4"/>
                  </a:lnTo>
                  <a:lnTo>
                    <a:pt x="20" y="472"/>
                  </a:lnTo>
                  <a:close/>
                </a:path>
              </a:pathLst>
            </a:custGeom>
            <a:solidFill>
              <a:srgbClr val="0055AA"/>
            </a:solidFill>
            <a:ln>
              <a:noFill/>
            </a:ln>
            <a:extLst>
              <a:ext uri="{91240B29-F687-4f45-9708-019B960494DF}">
                <a14:hiddenLine xmlns:a14="http://schemas.microsoft.com/office/drawing/2010/main" xmlns="" w="0">
                  <a:solidFill>
                    <a:srgbClr val="00BFFF"/>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506" name="Freeform 54"/>
            <p:cNvSpPr>
              <a:spLocks/>
            </p:cNvSpPr>
            <p:nvPr/>
          </p:nvSpPr>
          <p:spPr bwMode="auto">
            <a:xfrm>
              <a:off x="2866" y="2648"/>
              <a:ext cx="138" cy="600"/>
            </a:xfrm>
            <a:custGeom>
              <a:avLst/>
              <a:gdLst>
                <a:gd name="T0" fmla="*/ 0 w 138"/>
                <a:gd name="T1" fmla="*/ 600 h 600"/>
                <a:gd name="T2" fmla="*/ 138 w 138"/>
                <a:gd name="T3" fmla="*/ 506 h 600"/>
                <a:gd name="T4" fmla="*/ 138 w 138"/>
                <a:gd name="T5" fmla="*/ 0 h 600"/>
                <a:gd name="T6" fmla="*/ 0 w 138"/>
                <a:gd name="T7" fmla="*/ 94 h 600"/>
                <a:gd name="T8" fmla="*/ 0 w 138"/>
                <a:gd name="T9" fmla="*/ 600 h 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600">
                  <a:moveTo>
                    <a:pt x="0" y="600"/>
                  </a:moveTo>
                  <a:lnTo>
                    <a:pt x="138" y="506"/>
                  </a:lnTo>
                  <a:lnTo>
                    <a:pt x="138" y="0"/>
                  </a:lnTo>
                  <a:lnTo>
                    <a:pt x="0" y="94"/>
                  </a:lnTo>
                  <a:lnTo>
                    <a:pt x="0" y="600"/>
                  </a:lnTo>
                  <a:close/>
                </a:path>
              </a:pathLst>
            </a:custGeom>
            <a:solidFill>
              <a:srgbClr val="969696"/>
            </a:solidFill>
            <a:ln>
              <a:noFill/>
            </a:ln>
            <a:extLst>
              <a:ext uri="{91240B29-F687-4f45-9708-019B960494DF}">
                <a14:hiddenLine xmlns:a14="http://schemas.microsoft.com/office/drawing/2010/main" xmlns="" w="0">
                  <a:solidFill>
                    <a:srgbClr val="40404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grpSp>
      <p:sp>
        <p:nvSpPr>
          <p:cNvPr id="25" name="角丸四角形 24"/>
          <p:cNvSpPr>
            <a:spLocks noChangeArrowheads="1"/>
          </p:cNvSpPr>
          <p:nvPr/>
        </p:nvSpPr>
        <p:spPr bwMode="auto">
          <a:xfrm>
            <a:off x="5944796" y="931069"/>
            <a:ext cx="1440656" cy="410766"/>
          </a:xfrm>
          <a:prstGeom prst="roundRect">
            <a:avLst>
              <a:gd name="adj" fmla="val 23491"/>
            </a:avLst>
          </a:prstGeom>
          <a:solidFill>
            <a:srgbClr val="2A584C"/>
          </a:solidFill>
          <a:ln w="9525">
            <a:solidFill>
              <a:srgbClr val="7DCDF2"/>
            </a:solidFill>
            <a:round/>
            <a:headEnd/>
            <a:tailEnd/>
          </a:ln>
          <a:effectLst>
            <a:outerShdw blurRad="40000" dist="23000" dir="5400000" rotWithShape="0">
              <a:srgbClr val="000000">
                <a:alpha val="34998"/>
              </a:srgbClr>
            </a:outerShdw>
          </a:effectLst>
        </p:spPr>
        <p:txBody>
          <a:bodyPr anchor="ctr"/>
          <a:lstStyle/>
          <a:p>
            <a:pPr algn="ctr" defTabSz="685800" fontAlgn="auto">
              <a:spcBef>
                <a:spcPts val="0"/>
              </a:spcBef>
              <a:spcAft>
                <a:spcPts val="0"/>
              </a:spcAft>
              <a:defRPr/>
            </a:pPr>
            <a:r>
              <a:rPr lang="en-GB" altLang="ja-JP" sz="1050" dirty="0">
                <a:solidFill>
                  <a:srgbClr val="FFFFFF"/>
                </a:solidFill>
                <a:latin typeface="Calibri" panose="020F0502020204030204"/>
              </a:rPr>
              <a:t>1. Manufacturer</a:t>
            </a:r>
            <a:endParaRPr kumimoji="1" lang="ja-JP" altLang="en-US" sz="825" dirty="0">
              <a:solidFill>
                <a:srgbClr val="FFFFFF"/>
              </a:solidFill>
              <a:latin typeface="Calibri" panose="020F0502020204030204"/>
            </a:endParaRPr>
          </a:p>
        </p:txBody>
      </p:sp>
      <p:sp>
        <p:nvSpPr>
          <p:cNvPr id="26" name="角丸四角形 25"/>
          <p:cNvSpPr>
            <a:spLocks noChangeArrowheads="1"/>
          </p:cNvSpPr>
          <p:nvPr/>
        </p:nvSpPr>
        <p:spPr bwMode="auto">
          <a:xfrm>
            <a:off x="6218635" y="1891907"/>
            <a:ext cx="1508522" cy="410765"/>
          </a:xfrm>
          <a:prstGeom prst="roundRect">
            <a:avLst>
              <a:gd name="adj" fmla="val 28621"/>
            </a:avLst>
          </a:prstGeom>
          <a:solidFill>
            <a:srgbClr val="0D892D"/>
          </a:solidFill>
          <a:ln w="9525">
            <a:solidFill>
              <a:srgbClr val="7DCDF2"/>
            </a:solidFill>
            <a:round/>
            <a:headEnd/>
            <a:tailEnd/>
          </a:ln>
          <a:effectLst>
            <a:outerShdw blurRad="40000" dist="23000" dir="5400000" rotWithShape="0">
              <a:srgbClr val="000000">
                <a:alpha val="34998"/>
              </a:srgbClr>
            </a:outerShdw>
          </a:effectLst>
        </p:spPr>
        <p:txBody>
          <a:bodyPr anchor="ctr"/>
          <a:lstStyle/>
          <a:p>
            <a:pPr algn="ctr" defTabSz="685800" fontAlgn="auto">
              <a:spcBef>
                <a:spcPts val="0"/>
              </a:spcBef>
              <a:spcAft>
                <a:spcPts val="0"/>
              </a:spcAft>
              <a:defRPr/>
            </a:pPr>
            <a:r>
              <a:rPr lang="en-GB" altLang="ja-JP" sz="1200" dirty="0">
                <a:solidFill>
                  <a:srgbClr val="FFFFFF"/>
                </a:solidFill>
                <a:latin typeface="Calibri" panose="020F0502020204030204"/>
              </a:rPr>
              <a:t>2. Dealer</a:t>
            </a:r>
          </a:p>
        </p:txBody>
      </p:sp>
      <p:sp>
        <p:nvSpPr>
          <p:cNvPr id="27" name="角丸四角形 26"/>
          <p:cNvSpPr>
            <a:spLocks noChangeArrowheads="1"/>
          </p:cNvSpPr>
          <p:nvPr/>
        </p:nvSpPr>
        <p:spPr bwMode="auto">
          <a:xfrm>
            <a:off x="5051283" y="4107656"/>
            <a:ext cx="1401366" cy="476250"/>
          </a:xfrm>
          <a:prstGeom prst="roundRect">
            <a:avLst>
              <a:gd name="adj" fmla="val 24169"/>
            </a:avLst>
          </a:prstGeom>
          <a:solidFill>
            <a:srgbClr val="322072"/>
          </a:solidFill>
          <a:ln w="9525">
            <a:solidFill>
              <a:srgbClr val="7DCDF2"/>
            </a:solidFill>
            <a:round/>
            <a:headEnd/>
            <a:tailEnd/>
          </a:ln>
          <a:effectLst>
            <a:outerShdw blurRad="40000" dist="23000" dir="5400000" rotWithShape="0">
              <a:srgbClr val="000000">
                <a:alpha val="34998"/>
              </a:srgbClr>
            </a:outerShdw>
          </a:effectLst>
        </p:spPr>
        <p:txBody>
          <a:bodyPr anchor="ctr"/>
          <a:lstStyle/>
          <a:p>
            <a:pPr algn="ctr" defTabSz="685800" fontAlgn="auto">
              <a:spcBef>
                <a:spcPts val="0"/>
              </a:spcBef>
              <a:spcAft>
                <a:spcPts val="0"/>
              </a:spcAft>
              <a:defRPr/>
            </a:pPr>
            <a:r>
              <a:rPr lang="en-GB" altLang="ja-JP" sz="1050" dirty="0">
                <a:solidFill>
                  <a:srgbClr val="FFFFFF"/>
                </a:solidFill>
                <a:latin typeface="Calibri" panose="020F0502020204030204"/>
              </a:rPr>
              <a:t>3. Leasing Company</a:t>
            </a:r>
          </a:p>
        </p:txBody>
      </p:sp>
      <p:sp>
        <p:nvSpPr>
          <p:cNvPr id="28" name="角丸四角形 27"/>
          <p:cNvSpPr>
            <a:spLocks noChangeArrowheads="1"/>
          </p:cNvSpPr>
          <p:nvPr/>
        </p:nvSpPr>
        <p:spPr bwMode="auto">
          <a:xfrm>
            <a:off x="2850669" y="4086228"/>
            <a:ext cx="1302544" cy="473869"/>
          </a:xfrm>
          <a:prstGeom prst="roundRect">
            <a:avLst>
              <a:gd name="adj" fmla="val 23522"/>
            </a:avLst>
          </a:prstGeom>
          <a:solidFill>
            <a:srgbClr val="CB2377"/>
          </a:solidFill>
          <a:ln w="9525">
            <a:solidFill>
              <a:srgbClr val="7DCDF2"/>
            </a:solidFill>
            <a:round/>
            <a:headEnd/>
            <a:tailEnd/>
          </a:ln>
          <a:effectLst>
            <a:outerShdw blurRad="40000" dist="23000" dir="5400000" rotWithShape="0">
              <a:srgbClr val="000000">
                <a:alpha val="34998"/>
              </a:srgbClr>
            </a:outerShdw>
          </a:effectLst>
        </p:spPr>
        <p:txBody>
          <a:bodyPr anchor="ctr"/>
          <a:lstStyle/>
          <a:p>
            <a:pPr algn="ctr" defTabSz="833438" fontAlgn="auto">
              <a:lnSpc>
                <a:spcPct val="80000"/>
              </a:lnSpc>
              <a:spcBef>
                <a:spcPts val="0"/>
              </a:spcBef>
              <a:spcAft>
                <a:spcPct val="35000"/>
              </a:spcAft>
              <a:defRPr/>
            </a:pPr>
            <a:r>
              <a:rPr lang="en-GB" altLang="ja-JP" sz="1200" kern="0" dirty="0">
                <a:solidFill>
                  <a:prstClr val="white"/>
                </a:solidFill>
                <a:latin typeface="Calibri" panose="020F0502020204030204"/>
              </a:rPr>
              <a:t>4. Lessee</a:t>
            </a:r>
          </a:p>
        </p:txBody>
      </p:sp>
      <p:sp>
        <p:nvSpPr>
          <p:cNvPr id="29" name="角丸四角形 28"/>
          <p:cNvSpPr>
            <a:spLocks noChangeArrowheads="1"/>
          </p:cNvSpPr>
          <p:nvPr/>
        </p:nvSpPr>
        <p:spPr bwMode="auto">
          <a:xfrm>
            <a:off x="1554956" y="1891907"/>
            <a:ext cx="1371600" cy="410765"/>
          </a:xfrm>
          <a:prstGeom prst="roundRect">
            <a:avLst>
              <a:gd name="adj" fmla="val 22440"/>
            </a:avLst>
          </a:prstGeom>
          <a:solidFill>
            <a:srgbClr val="E98211"/>
          </a:solidFill>
          <a:ln w="9525">
            <a:solidFill>
              <a:srgbClr val="7DCDF2"/>
            </a:solidFill>
            <a:round/>
            <a:headEnd/>
            <a:tailEnd/>
          </a:ln>
          <a:effectLst>
            <a:outerShdw blurRad="40000" dist="23000" dir="5400000" rotWithShape="0">
              <a:srgbClr val="000000">
                <a:alpha val="34998"/>
              </a:srgbClr>
            </a:outerShdw>
          </a:effectLst>
        </p:spPr>
        <p:txBody>
          <a:bodyPr anchor="ctr"/>
          <a:lstStyle/>
          <a:p>
            <a:pPr algn="ctr" defTabSz="833438" fontAlgn="auto">
              <a:lnSpc>
                <a:spcPct val="90000"/>
              </a:lnSpc>
              <a:spcBef>
                <a:spcPts val="0"/>
              </a:spcBef>
              <a:spcAft>
                <a:spcPct val="35000"/>
              </a:spcAft>
              <a:defRPr/>
            </a:pPr>
            <a:r>
              <a:rPr lang="en-GB" altLang="ja-JP" sz="1050" dirty="0">
                <a:solidFill>
                  <a:prstClr val="white"/>
                </a:solidFill>
                <a:latin typeface="Calibri" panose="020F0502020204030204"/>
              </a:rPr>
              <a:t>5. Scrap Merchant</a:t>
            </a:r>
            <a:endParaRPr lang="en-GB" altLang="ja-JP" sz="825" dirty="0">
              <a:solidFill>
                <a:prstClr val="white"/>
              </a:solidFill>
              <a:latin typeface="Calibri" panose="020F0502020204030204"/>
            </a:endParaRPr>
          </a:p>
        </p:txBody>
      </p:sp>
      <p:grpSp>
        <p:nvGrpSpPr>
          <p:cNvPr id="15371" name="図形グループ 4"/>
          <p:cNvGrpSpPr>
            <a:grpSpLocks/>
          </p:cNvGrpSpPr>
          <p:nvPr/>
        </p:nvGrpSpPr>
        <p:grpSpPr bwMode="auto">
          <a:xfrm>
            <a:off x="2240761" y="863206"/>
            <a:ext cx="978694" cy="739994"/>
            <a:chOff x="1307484" y="1660851"/>
            <a:chExt cx="1344297" cy="1017444"/>
          </a:xfrm>
        </p:grpSpPr>
        <p:pic>
          <p:nvPicPr>
            <p:cNvPr id="15502" name="Picture 1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82758" y="1660851"/>
              <a:ext cx="685800" cy="700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03" name="TextBox 13"/>
            <p:cNvSpPr txBox="1">
              <a:spLocks noChangeArrowheads="1"/>
            </p:cNvSpPr>
            <p:nvPr/>
          </p:nvSpPr>
          <p:spPr bwMode="auto">
            <a:xfrm>
              <a:off x="1307484" y="2297439"/>
              <a:ext cx="1344297" cy="380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200">
                  <a:solidFill>
                    <a:schemeClr val="hlink"/>
                  </a:solidFill>
                  <a:latin typeface="Arial" charset="0"/>
                  <a:ea typeface="ＭＳ Ｐゴシック" charset="0"/>
                  <a:cs typeface="ＭＳ Ｐゴシック" charset="0"/>
                </a:defRPr>
              </a:lvl1pPr>
              <a:lvl2pPr marL="742950" indent="-285750">
                <a:defRPr kumimoji="1" sz="2200">
                  <a:solidFill>
                    <a:schemeClr val="hlink"/>
                  </a:solidFill>
                  <a:latin typeface="Arial" charset="0"/>
                  <a:ea typeface="ＭＳ Ｐゴシック" charset="0"/>
                </a:defRPr>
              </a:lvl2pPr>
              <a:lvl3pPr marL="1143000" indent="-228600">
                <a:defRPr kumimoji="1" sz="2200">
                  <a:solidFill>
                    <a:schemeClr val="hlink"/>
                  </a:solidFill>
                  <a:latin typeface="Arial" charset="0"/>
                  <a:ea typeface="ＭＳ Ｐゴシック" charset="0"/>
                </a:defRPr>
              </a:lvl3pPr>
              <a:lvl4pPr marL="1600200" indent="-228600">
                <a:defRPr kumimoji="1" sz="2200">
                  <a:solidFill>
                    <a:schemeClr val="hlink"/>
                  </a:solidFill>
                  <a:latin typeface="Arial" charset="0"/>
                  <a:ea typeface="ＭＳ Ｐゴシック" charset="0"/>
                </a:defRPr>
              </a:lvl4pPr>
              <a:lvl5pPr marL="2057400" indent="-228600">
                <a:defRPr kumimoji="1" sz="2200">
                  <a:solidFill>
                    <a:schemeClr val="hlink"/>
                  </a:solidFill>
                  <a:latin typeface="Arial" charset="0"/>
                  <a:ea typeface="ＭＳ Ｐゴシック" charset="0"/>
                </a:defRPr>
              </a:lvl5pPr>
              <a:lvl6pPr marL="2514600" indent="-228600" eaLnBrk="0" fontAlgn="base" hangingPunct="0">
                <a:spcBef>
                  <a:spcPct val="0"/>
                </a:spcBef>
                <a:spcAft>
                  <a:spcPct val="0"/>
                </a:spcAft>
                <a:defRPr kumimoji="1" sz="2200">
                  <a:solidFill>
                    <a:schemeClr val="hlink"/>
                  </a:solidFill>
                  <a:latin typeface="Arial" charset="0"/>
                  <a:ea typeface="ＭＳ Ｐゴシック" charset="0"/>
                </a:defRPr>
              </a:lvl6pPr>
              <a:lvl7pPr marL="2971800" indent="-228600" eaLnBrk="0" fontAlgn="base" hangingPunct="0">
                <a:spcBef>
                  <a:spcPct val="0"/>
                </a:spcBef>
                <a:spcAft>
                  <a:spcPct val="0"/>
                </a:spcAft>
                <a:defRPr kumimoji="1" sz="2200">
                  <a:solidFill>
                    <a:schemeClr val="hlink"/>
                  </a:solidFill>
                  <a:latin typeface="Arial" charset="0"/>
                  <a:ea typeface="ＭＳ Ｐゴシック" charset="0"/>
                </a:defRPr>
              </a:lvl7pPr>
              <a:lvl8pPr marL="3429000" indent="-228600" eaLnBrk="0" fontAlgn="base" hangingPunct="0">
                <a:spcBef>
                  <a:spcPct val="0"/>
                </a:spcBef>
                <a:spcAft>
                  <a:spcPct val="0"/>
                </a:spcAft>
                <a:defRPr kumimoji="1" sz="2200">
                  <a:solidFill>
                    <a:schemeClr val="hlink"/>
                  </a:solidFill>
                  <a:latin typeface="Arial" charset="0"/>
                  <a:ea typeface="ＭＳ Ｐゴシック" charset="0"/>
                </a:defRPr>
              </a:lvl8pPr>
              <a:lvl9pPr marL="3886200" indent="-228600" eaLnBrk="0" fontAlgn="base" hangingPunct="0">
                <a:spcBef>
                  <a:spcPct val="0"/>
                </a:spcBef>
                <a:spcAft>
                  <a:spcPct val="0"/>
                </a:spcAft>
                <a:defRPr kumimoji="1" sz="2200">
                  <a:solidFill>
                    <a:schemeClr val="hlink"/>
                  </a:solidFill>
                  <a:latin typeface="Arial" charset="0"/>
                  <a:ea typeface="ＭＳ Ｐゴシック" charset="0"/>
                </a:defRPr>
              </a:lvl9pPr>
            </a:lstStyle>
            <a:p>
              <a:pPr algn="ctr" defTabSz="685800" fontAlgn="auto">
                <a:spcBef>
                  <a:spcPts val="0"/>
                </a:spcBef>
                <a:spcAft>
                  <a:spcPts val="0"/>
                </a:spcAft>
              </a:pPr>
              <a:r>
                <a:rPr kumimoji="0" lang="en-US" altLang="ja-JP" sz="1200" dirty="0">
                  <a:solidFill>
                    <a:srgbClr val="000000"/>
                  </a:solidFill>
                </a:rPr>
                <a:t>Regulator</a:t>
              </a:r>
              <a:endParaRPr kumimoji="0" lang="en-GB" altLang="ja-JP" sz="1200" dirty="0">
                <a:solidFill>
                  <a:srgbClr val="000000"/>
                </a:solidFill>
              </a:endParaRPr>
            </a:p>
          </p:txBody>
        </p:sp>
      </p:grpSp>
      <p:sp>
        <p:nvSpPr>
          <p:cNvPr id="15372" name="TextBox 46"/>
          <p:cNvSpPr txBox="1">
            <a:spLocks noChangeArrowheads="1"/>
          </p:cNvSpPr>
          <p:nvPr/>
        </p:nvSpPr>
        <p:spPr bwMode="auto">
          <a:xfrm>
            <a:off x="3337322" y="1812689"/>
            <a:ext cx="1166813"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kumimoji="1" sz="2200">
                <a:solidFill>
                  <a:schemeClr val="hlink"/>
                </a:solidFill>
                <a:latin typeface="Arial" charset="0"/>
                <a:ea typeface="ＭＳ Ｐゴシック" charset="0"/>
                <a:cs typeface="ＭＳ Ｐゴシック" charset="0"/>
              </a:defRPr>
            </a:lvl1pPr>
            <a:lvl2pPr marL="742950" indent="-285750">
              <a:defRPr kumimoji="1" sz="2200">
                <a:solidFill>
                  <a:schemeClr val="hlink"/>
                </a:solidFill>
                <a:latin typeface="Arial" charset="0"/>
                <a:ea typeface="ＭＳ Ｐゴシック" charset="0"/>
              </a:defRPr>
            </a:lvl2pPr>
            <a:lvl3pPr marL="1143000" indent="-228600">
              <a:defRPr kumimoji="1" sz="2200">
                <a:solidFill>
                  <a:schemeClr val="hlink"/>
                </a:solidFill>
                <a:latin typeface="Arial" charset="0"/>
                <a:ea typeface="ＭＳ Ｐゴシック" charset="0"/>
              </a:defRPr>
            </a:lvl3pPr>
            <a:lvl4pPr marL="1600200" indent="-228600">
              <a:defRPr kumimoji="1" sz="2200">
                <a:solidFill>
                  <a:schemeClr val="hlink"/>
                </a:solidFill>
                <a:latin typeface="Arial" charset="0"/>
                <a:ea typeface="ＭＳ Ｐゴシック" charset="0"/>
              </a:defRPr>
            </a:lvl4pPr>
            <a:lvl5pPr marL="2057400" indent="-228600">
              <a:defRPr kumimoji="1" sz="2200">
                <a:solidFill>
                  <a:schemeClr val="hlink"/>
                </a:solidFill>
                <a:latin typeface="Arial" charset="0"/>
                <a:ea typeface="ＭＳ Ｐゴシック" charset="0"/>
              </a:defRPr>
            </a:lvl5pPr>
            <a:lvl6pPr marL="2514600" indent="-228600" eaLnBrk="0" fontAlgn="base" hangingPunct="0">
              <a:spcBef>
                <a:spcPct val="0"/>
              </a:spcBef>
              <a:spcAft>
                <a:spcPct val="0"/>
              </a:spcAft>
              <a:defRPr kumimoji="1" sz="2200">
                <a:solidFill>
                  <a:schemeClr val="hlink"/>
                </a:solidFill>
                <a:latin typeface="Arial" charset="0"/>
                <a:ea typeface="ＭＳ Ｐゴシック" charset="0"/>
              </a:defRPr>
            </a:lvl6pPr>
            <a:lvl7pPr marL="2971800" indent="-228600" eaLnBrk="0" fontAlgn="base" hangingPunct="0">
              <a:spcBef>
                <a:spcPct val="0"/>
              </a:spcBef>
              <a:spcAft>
                <a:spcPct val="0"/>
              </a:spcAft>
              <a:defRPr kumimoji="1" sz="2200">
                <a:solidFill>
                  <a:schemeClr val="hlink"/>
                </a:solidFill>
                <a:latin typeface="Arial" charset="0"/>
                <a:ea typeface="ＭＳ Ｐゴシック" charset="0"/>
              </a:defRPr>
            </a:lvl7pPr>
            <a:lvl8pPr marL="3429000" indent="-228600" eaLnBrk="0" fontAlgn="base" hangingPunct="0">
              <a:spcBef>
                <a:spcPct val="0"/>
              </a:spcBef>
              <a:spcAft>
                <a:spcPct val="0"/>
              </a:spcAft>
              <a:defRPr kumimoji="1" sz="2200">
                <a:solidFill>
                  <a:schemeClr val="hlink"/>
                </a:solidFill>
                <a:latin typeface="Arial" charset="0"/>
                <a:ea typeface="ＭＳ Ｐゴシック" charset="0"/>
              </a:defRPr>
            </a:lvl8pPr>
            <a:lvl9pPr marL="3886200" indent="-228600" eaLnBrk="0" fontAlgn="base" hangingPunct="0">
              <a:spcBef>
                <a:spcPct val="0"/>
              </a:spcBef>
              <a:spcAft>
                <a:spcPct val="0"/>
              </a:spcAft>
              <a:defRPr kumimoji="1" sz="2200">
                <a:solidFill>
                  <a:schemeClr val="hlink"/>
                </a:solidFill>
                <a:latin typeface="Arial" charset="0"/>
                <a:ea typeface="ＭＳ Ｐゴシック" charset="0"/>
              </a:defRPr>
            </a:lvl9pPr>
          </a:lstStyle>
          <a:p>
            <a:pPr algn="ctr" defTabSz="685800" fontAlgn="auto">
              <a:spcBef>
                <a:spcPts val="0"/>
              </a:spcBef>
              <a:spcAft>
                <a:spcPts val="0"/>
              </a:spcAft>
            </a:pPr>
            <a:r>
              <a:rPr kumimoji="0" lang="en-US" altLang="ja-JP" sz="900" dirty="0">
                <a:solidFill>
                  <a:prstClr val="black"/>
                </a:solidFill>
              </a:rPr>
              <a:t>Shared Ledger</a:t>
            </a:r>
            <a:endParaRPr kumimoji="0" lang="en-GB" altLang="ja-JP" sz="900" dirty="0">
              <a:solidFill>
                <a:prstClr val="black"/>
              </a:solidFill>
            </a:endParaRPr>
          </a:p>
        </p:txBody>
      </p:sp>
      <p:sp>
        <p:nvSpPr>
          <p:cNvPr id="15373" name="TextBox 46"/>
          <p:cNvSpPr txBox="1">
            <a:spLocks noChangeArrowheads="1"/>
          </p:cNvSpPr>
          <p:nvPr/>
        </p:nvSpPr>
        <p:spPr bwMode="auto">
          <a:xfrm>
            <a:off x="4573195" y="1812689"/>
            <a:ext cx="1126754"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kumimoji="1" sz="2200">
                <a:solidFill>
                  <a:schemeClr val="hlink"/>
                </a:solidFill>
                <a:latin typeface="Arial" charset="0"/>
                <a:ea typeface="ＭＳ Ｐゴシック" charset="0"/>
                <a:cs typeface="ＭＳ Ｐゴシック" charset="0"/>
              </a:defRPr>
            </a:lvl1pPr>
            <a:lvl2pPr marL="742950" indent="-285750">
              <a:defRPr kumimoji="1" sz="2200">
                <a:solidFill>
                  <a:schemeClr val="hlink"/>
                </a:solidFill>
                <a:latin typeface="Arial" charset="0"/>
                <a:ea typeface="ＭＳ Ｐゴシック" charset="0"/>
              </a:defRPr>
            </a:lvl2pPr>
            <a:lvl3pPr marL="1143000" indent="-228600">
              <a:defRPr kumimoji="1" sz="2200">
                <a:solidFill>
                  <a:schemeClr val="hlink"/>
                </a:solidFill>
                <a:latin typeface="Arial" charset="0"/>
                <a:ea typeface="ＭＳ Ｐゴシック" charset="0"/>
              </a:defRPr>
            </a:lvl3pPr>
            <a:lvl4pPr marL="1600200" indent="-228600">
              <a:defRPr kumimoji="1" sz="2200">
                <a:solidFill>
                  <a:schemeClr val="hlink"/>
                </a:solidFill>
                <a:latin typeface="Arial" charset="0"/>
                <a:ea typeface="ＭＳ Ｐゴシック" charset="0"/>
              </a:defRPr>
            </a:lvl4pPr>
            <a:lvl5pPr marL="2057400" indent="-228600">
              <a:defRPr kumimoji="1" sz="2200">
                <a:solidFill>
                  <a:schemeClr val="hlink"/>
                </a:solidFill>
                <a:latin typeface="Arial" charset="0"/>
                <a:ea typeface="ＭＳ Ｐゴシック" charset="0"/>
              </a:defRPr>
            </a:lvl5pPr>
            <a:lvl6pPr marL="2514600" indent="-228600" eaLnBrk="0" fontAlgn="base" hangingPunct="0">
              <a:spcBef>
                <a:spcPct val="0"/>
              </a:spcBef>
              <a:spcAft>
                <a:spcPct val="0"/>
              </a:spcAft>
              <a:defRPr kumimoji="1" sz="2200">
                <a:solidFill>
                  <a:schemeClr val="hlink"/>
                </a:solidFill>
                <a:latin typeface="Arial" charset="0"/>
                <a:ea typeface="ＭＳ Ｐゴシック" charset="0"/>
              </a:defRPr>
            </a:lvl6pPr>
            <a:lvl7pPr marL="2971800" indent="-228600" eaLnBrk="0" fontAlgn="base" hangingPunct="0">
              <a:spcBef>
                <a:spcPct val="0"/>
              </a:spcBef>
              <a:spcAft>
                <a:spcPct val="0"/>
              </a:spcAft>
              <a:defRPr kumimoji="1" sz="2200">
                <a:solidFill>
                  <a:schemeClr val="hlink"/>
                </a:solidFill>
                <a:latin typeface="Arial" charset="0"/>
                <a:ea typeface="ＭＳ Ｐゴシック" charset="0"/>
              </a:defRPr>
            </a:lvl7pPr>
            <a:lvl8pPr marL="3429000" indent="-228600" eaLnBrk="0" fontAlgn="base" hangingPunct="0">
              <a:spcBef>
                <a:spcPct val="0"/>
              </a:spcBef>
              <a:spcAft>
                <a:spcPct val="0"/>
              </a:spcAft>
              <a:defRPr kumimoji="1" sz="2200">
                <a:solidFill>
                  <a:schemeClr val="hlink"/>
                </a:solidFill>
                <a:latin typeface="Arial" charset="0"/>
                <a:ea typeface="ＭＳ Ｐゴシック" charset="0"/>
              </a:defRPr>
            </a:lvl8pPr>
            <a:lvl9pPr marL="3886200" indent="-228600" eaLnBrk="0" fontAlgn="base" hangingPunct="0">
              <a:spcBef>
                <a:spcPct val="0"/>
              </a:spcBef>
              <a:spcAft>
                <a:spcPct val="0"/>
              </a:spcAft>
              <a:defRPr kumimoji="1" sz="2200">
                <a:solidFill>
                  <a:schemeClr val="hlink"/>
                </a:solidFill>
                <a:latin typeface="Arial" charset="0"/>
                <a:ea typeface="ＭＳ Ｐゴシック" charset="0"/>
              </a:defRPr>
            </a:lvl9pPr>
          </a:lstStyle>
          <a:p>
            <a:pPr algn="ctr" defTabSz="685800" fontAlgn="auto">
              <a:spcBef>
                <a:spcPts val="0"/>
              </a:spcBef>
              <a:spcAft>
                <a:spcPts val="0"/>
              </a:spcAft>
            </a:pPr>
            <a:r>
              <a:rPr kumimoji="0" lang="en-US" altLang="ja-JP" sz="900" dirty="0">
                <a:solidFill>
                  <a:prstClr val="black"/>
                </a:solidFill>
              </a:rPr>
              <a:t>Smart</a:t>
            </a:r>
            <a:r>
              <a:rPr kumimoji="0" lang="ja-JP" altLang="en-US" sz="900" dirty="0">
                <a:solidFill>
                  <a:prstClr val="black"/>
                </a:solidFill>
              </a:rPr>
              <a:t> </a:t>
            </a:r>
            <a:r>
              <a:rPr kumimoji="0" lang="en-US" altLang="ja-JP" sz="900" dirty="0">
                <a:solidFill>
                  <a:prstClr val="black"/>
                </a:solidFill>
              </a:rPr>
              <a:t>Contracts</a:t>
            </a:r>
            <a:endParaRPr kumimoji="0" lang="en-GB" altLang="ja-JP" sz="900" dirty="0">
              <a:solidFill>
                <a:prstClr val="black"/>
              </a:solidFill>
            </a:endParaRPr>
          </a:p>
        </p:txBody>
      </p:sp>
      <p:sp>
        <p:nvSpPr>
          <p:cNvPr id="87" name="正方形/長方形 86"/>
          <p:cNvSpPr/>
          <p:nvPr/>
        </p:nvSpPr>
        <p:spPr bwMode="auto">
          <a:xfrm>
            <a:off x="5188205" y="3352800"/>
            <a:ext cx="1028700" cy="685800"/>
          </a:xfrm>
          <a:prstGeom prst="rect">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defRPr/>
            </a:pPr>
            <a:r>
              <a:rPr kumimoji="1" lang="en-US" altLang="ja-JP" sz="1050" dirty="0">
                <a:solidFill>
                  <a:prstClr val="black"/>
                </a:solidFill>
              </a:rPr>
              <a:t>node</a:t>
            </a:r>
            <a:endParaRPr kumimoji="1" lang="ja-JP" altLang="en-US" sz="1050" dirty="0">
              <a:solidFill>
                <a:prstClr val="black"/>
              </a:solidFill>
            </a:endParaRPr>
          </a:p>
        </p:txBody>
      </p:sp>
      <p:grpSp>
        <p:nvGrpSpPr>
          <p:cNvPr id="15375" name="Group 51"/>
          <p:cNvGrpSpPr>
            <a:grpSpLocks/>
          </p:cNvGrpSpPr>
          <p:nvPr/>
        </p:nvGrpSpPr>
        <p:grpSpPr bwMode="auto">
          <a:xfrm>
            <a:off x="5874010" y="3559970"/>
            <a:ext cx="286940" cy="447675"/>
            <a:chOff x="2628" y="2604"/>
            <a:chExt cx="376" cy="644"/>
          </a:xfrm>
        </p:grpSpPr>
        <p:sp>
          <p:nvSpPr>
            <p:cNvPr id="15499" name="Freeform 52"/>
            <p:cNvSpPr>
              <a:spLocks/>
            </p:cNvSpPr>
            <p:nvPr/>
          </p:nvSpPr>
          <p:spPr bwMode="auto">
            <a:xfrm>
              <a:off x="2628" y="2604"/>
              <a:ext cx="376" cy="644"/>
            </a:xfrm>
            <a:custGeom>
              <a:avLst/>
              <a:gdLst>
                <a:gd name="T0" fmla="*/ 138 w 376"/>
                <a:gd name="T1" fmla="*/ 0 h 644"/>
                <a:gd name="T2" fmla="*/ 0 w 376"/>
                <a:gd name="T3" fmla="*/ 94 h 644"/>
                <a:gd name="T4" fmla="*/ 0 w 376"/>
                <a:gd name="T5" fmla="*/ 600 h 644"/>
                <a:gd name="T6" fmla="*/ 238 w 376"/>
                <a:gd name="T7" fmla="*/ 644 h 644"/>
                <a:gd name="T8" fmla="*/ 238 w 376"/>
                <a:gd name="T9" fmla="*/ 138 h 644"/>
                <a:gd name="T10" fmla="*/ 376 w 376"/>
                <a:gd name="T11" fmla="*/ 44 h 644"/>
                <a:gd name="T12" fmla="*/ 138 w 376"/>
                <a:gd name="T13" fmla="*/ 0 h 6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6" h="644">
                  <a:moveTo>
                    <a:pt x="138" y="0"/>
                  </a:moveTo>
                  <a:lnTo>
                    <a:pt x="0" y="94"/>
                  </a:lnTo>
                  <a:lnTo>
                    <a:pt x="0" y="600"/>
                  </a:lnTo>
                  <a:lnTo>
                    <a:pt x="238" y="644"/>
                  </a:lnTo>
                  <a:lnTo>
                    <a:pt x="238" y="138"/>
                  </a:lnTo>
                  <a:lnTo>
                    <a:pt x="376" y="44"/>
                  </a:lnTo>
                  <a:lnTo>
                    <a:pt x="138" y="0"/>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500" name="Freeform 53"/>
            <p:cNvSpPr>
              <a:spLocks/>
            </p:cNvSpPr>
            <p:nvPr/>
          </p:nvSpPr>
          <p:spPr bwMode="auto">
            <a:xfrm>
              <a:off x="2732" y="2736"/>
              <a:ext cx="20" cy="472"/>
            </a:xfrm>
            <a:custGeom>
              <a:avLst/>
              <a:gdLst>
                <a:gd name="T0" fmla="*/ 20 w 20"/>
                <a:gd name="T1" fmla="*/ 472 h 472"/>
                <a:gd name="T2" fmla="*/ 0 w 20"/>
                <a:gd name="T3" fmla="*/ 468 h 472"/>
                <a:gd name="T4" fmla="*/ 0 w 20"/>
                <a:gd name="T5" fmla="*/ 0 h 472"/>
                <a:gd name="T6" fmla="*/ 20 w 20"/>
                <a:gd name="T7" fmla="*/ 4 h 472"/>
                <a:gd name="T8" fmla="*/ 20 w 20"/>
                <a:gd name="T9" fmla="*/ 472 h 4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72">
                  <a:moveTo>
                    <a:pt x="20" y="472"/>
                  </a:moveTo>
                  <a:lnTo>
                    <a:pt x="0" y="468"/>
                  </a:lnTo>
                  <a:lnTo>
                    <a:pt x="0" y="0"/>
                  </a:lnTo>
                  <a:lnTo>
                    <a:pt x="20" y="4"/>
                  </a:lnTo>
                  <a:lnTo>
                    <a:pt x="20" y="472"/>
                  </a:lnTo>
                  <a:close/>
                </a:path>
              </a:pathLst>
            </a:custGeom>
            <a:solidFill>
              <a:srgbClr val="0055AA"/>
            </a:solidFill>
            <a:ln>
              <a:noFill/>
            </a:ln>
            <a:extLst>
              <a:ext uri="{91240B29-F687-4f45-9708-019B960494DF}">
                <a14:hiddenLine xmlns:a14="http://schemas.microsoft.com/office/drawing/2010/main" xmlns="" w="0">
                  <a:solidFill>
                    <a:srgbClr val="00BFFF"/>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501" name="Freeform 54"/>
            <p:cNvSpPr>
              <a:spLocks/>
            </p:cNvSpPr>
            <p:nvPr/>
          </p:nvSpPr>
          <p:spPr bwMode="auto">
            <a:xfrm>
              <a:off x="2866" y="2648"/>
              <a:ext cx="138" cy="600"/>
            </a:xfrm>
            <a:custGeom>
              <a:avLst/>
              <a:gdLst>
                <a:gd name="T0" fmla="*/ 0 w 138"/>
                <a:gd name="T1" fmla="*/ 600 h 600"/>
                <a:gd name="T2" fmla="*/ 138 w 138"/>
                <a:gd name="T3" fmla="*/ 506 h 600"/>
                <a:gd name="T4" fmla="*/ 138 w 138"/>
                <a:gd name="T5" fmla="*/ 0 h 600"/>
                <a:gd name="T6" fmla="*/ 0 w 138"/>
                <a:gd name="T7" fmla="*/ 94 h 600"/>
                <a:gd name="T8" fmla="*/ 0 w 138"/>
                <a:gd name="T9" fmla="*/ 600 h 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600">
                  <a:moveTo>
                    <a:pt x="0" y="600"/>
                  </a:moveTo>
                  <a:lnTo>
                    <a:pt x="138" y="506"/>
                  </a:lnTo>
                  <a:lnTo>
                    <a:pt x="138" y="0"/>
                  </a:lnTo>
                  <a:lnTo>
                    <a:pt x="0" y="94"/>
                  </a:lnTo>
                  <a:lnTo>
                    <a:pt x="0" y="600"/>
                  </a:lnTo>
                  <a:close/>
                </a:path>
              </a:pathLst>
            </a:custGeom>
            <a:solidFill>
              <a:srgbClr val="969696"/>
            </a:solidFill>
            <a:ln>
              <a:noFill/>
            </a:ln>
            <a:extLst>
              <a:ext uri="{91240B29-F687-4f45-9708-019B960494DF}">
                <a14:hiddenLine xmlns:a14="http://schemas.microsoft.com/office/drawing/2010/main" xmlns="" w="0">
                  <a:solidFill>
                    <a:srgbClr val="40404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grpSp>
      <p:cxnSp>
        <p:nvCxnSpPr>
          <p:cNvPr id="104" name="直線コネクタ 103"/>
          <p:cNvCxnSpPr/>
          <p:nvPr/>
        </p:nvCxnSpPr>
        <p:spPr>
          <a:xfrm flipH="1" flipV="1">
            <a:off x="4847035" y="3057528"/>
            <a:ext cx="342900" cy="548879"/>
          </a:xfrm>
          <a:prstGeom prst="line">
            <a:avLst/>
          </a:prstGeom>
          <a:ln w="25400">
            <a:solidFill>
              <a:schemeClr val="accent1"/>
            </a:solidFill>
            <a:prstDash val="dash"/>
          </a:ln>
          <a:effectLst/>
        </p:spPr>
        <p:style>
          <a:lnRef idx="2">
            <a:schemeClr val="accent1"/>
          </a:lnRef>
          <a:fillRef idx="0">
            <a:schemeClr val="accent1"/>
          </a:fillRef>
          <a:effectRef idx="1">
            <a:schemeClr val="accent1"/>
          </a:effectRef>
          <a:fontRef idx="minor">
            <a:schemeClr val="tx1"/>
          </a:fontRef>
        </p:style>
      </p:cxnSp>
      <p:sp>
        <p:nvSpPr>
          <p:cNvPr id="107" name="正方形/長方形 106"/>
          <p:cNvSpPr/>
          <p:nvPr/>
        </p:nvSpPr>
        <p:spPr bwMode="auto">
          <a:xfrm>
            <a:off x="6218635" y="2371725"/>
            <a:ext cx="1028700" cy="685800"/>
          </a:xfrm>
          <a:prstGeom prst="rect">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defRPr/>
            </a:pPr>
            <a:r>
              <a:rPr kumimoji="1" lang="en-US" altLang="ja-JP" sz="1050" dirty="0">
                <a:solidFill>
                  <a:prstClr val="black"/>
                </a:solidFill>
              </a:rPr>
              <a:t>node</a:t>
            </a:r>
            <a:endParaRPr kumimoji="1" lang="ja-JP" altLang="en-US" sz="1050" dirty="0">
              <a:solidFill>
                <a:prstClr val="black"/>
              </a:solidFill>
            </a:endParaRPr>
          </a:p>
        </p:txBody>
      </p:sp>
      <p:grpSp>
        <p:nvGrpSpPr>
          <p:cNvPr id="15378" name="Group 51"/>
          <p:cNvGrpSpPr>
            <a:grpSpLocks/>
          </p:cNvGrpSpPr>
          <p:nvPr/>
        </p:nvGrpSpPr>
        <p:grpSpPr bwMode="auto">
          <a:xfrm>
            <a:off x="6892534" y="2577704"/>
            <a:ext cx="286940" cy="447675"/>
            <a:chOff x="2628" y="2604"/>
            <a:chExt cx="376" cy="644"/>
          </a:xfrm>
        </p:grpSpPr>
        <p:sp>
          <p:nvSpPr>
            <p:cNvPr id="15496" name="Freeform 52"/>
            <p:cNvSpPr>
              <a:spLocks/>
            </p:cNvSpPr>
            <p:nvPr/>
          </p:nvSpPr>
          <p:spPr bwMode="auto">
            <a:xfrm>
              <a:off x="2628" y="2604"/>
              <a:ext cx="376" cy="644"/>
            </a:xfrm>
            <a:custGeom>
              <a:avLst/>
              <a:gdLst>
                <a:gd name="T0" fmla="*/ 138 w 376"/>
                <a:gd name="T1" fmla="*/ 0 h 644"/>
                <a:gd name="T2" fmla="*/ 0 w 376"/>
                <a:gd name="T3" fmla="*/ 94 h 644"/>
                <a:gd name="T4" fmla="*/ 0 w 376"/>
                <a:gd name="T5" fmla="*/ 600 h 644"/>
                <a:gd name="T6" fmla="*/ 238 w 376"/>
                <a:gd name="T7" fmla="*/ 644 h 644"/>
                <a:gd name="T8" fmla="*/ 238 w 376"/>
                <a:gd name="T9" fmla="*/ 138 h 644"/>
                <a:gd name="T10" fmla="*/ 376 w 376"/>
                <a:gd name="T11" fmla="*/ 44 h 644"/>
                <a:gd name="T12" fmla="*/ 138 w 376"/>
                <a:gd name="T13" fmla="*/ 0 h 6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6" h="644">
                  <a:moveTo>
                    <a:pt x="138" y="0"/>
                  </a:moveTo>
                  <a:lnTo>
                    <a:pt x="0" y="94"/>
                  </a:lnTo>
                  <a:lnTo>
                    <a:pt x="0" y="600"/>
                  </a:lnTo>
                  <a:lnTo>
                    <a:pt x="238" y="644"/>
                  </a:lnTo>
                  <a:lnTo>
                    <a:pt x="238" y="138"/>
                  </a:lnTo>
                  <a:lnTo>
                    <a:pt x="376" y="44"/>
                  </a:lnTo>
                  <a:lnTo>
                    <a:pt x="138" y="0"/>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497" name="Freeform 53"/>
            <p:cNvSpPr>
              <a:spLocks/>
            </p:cNvSpPr>
            <p:nvPr/>
          </p:nvSpPr>
          <p:spPr bwMode="auto">
            <a:xfrm>
              <a:off x="2732" y="2736"/>
              <a:ext cx="20" cy="472"/>
            </a:xfrm>
            <a:custGeom>
              <a:avLst/>
              <a:gdLst>
                <a:gd name="T0" fmla="*/ 20 w 20"/>
                <a:gd name="T1" fmla="*/ 472 h 472"/>
                <a:gd name="T2" fmla="*/ 0 w 20"/>
                <a:gd name="T3" fmla="*/ 468 h 472"/>
                <a:gd name="T4" fmla="*/ 0 w 20"/>
                <a:gd name="T5" fmla="*/ 0 h 472"/>
                <a:gd name="T6" fmla="*/ 20 w 20"/>
                <a:gd name="T7" fmla="*/ 4 h 472"/>
                <a:gd name="T8" fmla="*/ 20 w 20"/>
                <a:gd name="T9" fmla="*/ 472 h 4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72">
                  <a:moveTo>
                    <a:pt x="20" y="472"/>
                  </a:moveTo>
                  <a:lnTo>
                    <a:pt x="0" y="468"/>
                  </a:lnTo>
                  <a:lnTo>
                    <a:pt x="0" y="0"/>
                  </a:lnTo>
                  <a:lnTo>
                    <a:pt x="20" y="4"/>
                  </a:lnTo>
                  <a:lnTo>
                    <a:pt x="20" y="472"/>
                  </a:lnTo>
                  <a:close/>
                </a:path>
              </a:pathLst>
            </a:custGeom>
            <a:solidFill>
              <a:srgbClr val="0055AA"/>
            </a:solidFill>
            <a:ln>
              <a:noFill/>
            </a:ln>
            <a:extLst>
              <a:ext uri="{91240B29-F687-4f45-9708-019B960494DF}">
                <a14:hiddenLine xmlns:a14="http://schemas.microsoft.com/office/drawing/2010/main" xmlns="" w="0">
                  <a:solidFill>
                    <a:srgbClr val="00BFFF"/>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498" name="Freeform 54"/>
            <p:cNvSpPr>
              <a:spLocks/>
            </p:cNvSpPr>
            <p:nvPr/>
          </p:nvSpPr>
          <p:spPr bwMode="auto">
            <a:xfrm>
              <a:off x="2866" y="2648"/>
              <a:ext cx="138" cy="600"/>
            </a:xfrm>
            <a:custGeom>
              <a:avLst/>
              <a:gdLst>
                <a:gd name="T0" fmla="*/ 0 w 138"/>
                <a:gd name="T1" fmla="*/ 600 h 600"/>
                <a:gd name="T2" fmla="*/ 138 w 138"/>
                <a:gd name="T3" fmla="*/ 506 h 600"/>
                <a:gd name="T4" fmla="*/ 138 w 138"/>
                <a:gd name="T5" fmla="*/ 0 h 600"/>
                <a:gd name="T6" fmla="*/ 0 w 138"/>
                <a:gd name="T7" fmla="*/ 94 h 600"/>
                <a:gd name="T8" fmla="*/ 0 w 138"/>
                <a:gd name="T9" fmla="*/ 600 h 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600">
                  <a:moveTo>
                    <a:pt x="0" y="600"/>
                  </a:moveTo>
                  <a:lnTo>
                    <a:pt x="138" y="506"/>
                  </a:lnTo>
                  <a:lnTo>
                    <a:pt x="138" y="0"/>
                  </a:lnTo>
                  <a:lnTo>
                    <a:pt x="0" y="94"/>
                  </a:lnTo>
                  <a:lnTo>
                    <a:pt x="0" y="600"/>
                  </a:lnTo>
                  <a:close/>
                </a:path>
              </a:pathLst>
            </a:custGeom>
            <a:solidFill>
              <a:srgbClr val="969696"/>
            </a:solidFill>
            <a:ln>
              <a:noFill/>
            </a:ln>
            <a:extLst>
              <a:ext uri="{91240B29-F687-4f45-9708-019B960494DF}">
                <a14:hiddenLine xmlns:a14="http://schemas.microsoft.com/office/drawing/2010/main" xmlns="" w="0">
                  <a:solidFill>
                    <a:srgbClr val="40404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grpSp>
      <p:cxnSp>
        <p:nvCxnSpPr>
          <p:cNvPr id="122" name="直線コネクタ 121"/>
          <p:cNvCxnSpPr/>
          <p:nvPr/>
        </p:nvCxnSpPr>
        <p:spPr>
          <a:xfrm flipH="1" flipV="1">
            <a:off x="5738812" y="2783683"/>
            <a:ext cx="548879" cy="11906"/>
          </a:xfrm>
          <a:prstGeom prst="line">
            <a:avLst/>
          </a:prstGeom>
          <a:ln w="25400">
            <a:solidFill>
              <a:schemeClr val="accent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27" name="直線コネクタ 126"/>
          <p:cNvCxnSpPr/>
          <p:nvPr/>
        </p:nvCxnSpPr>
        <p:spPr>
          <a:xfrm flipV="1">
            <a:off x="3887391" y="3057528"/>
            <a:ext cx="342900" cy="548879"/>
          </a:xfrm>
          <a:prstGeom prst="line">
            <a:avLst/>
          </a:prstGeom>
          <a:ln w="25400">
            <a:solidFill>
              <a:schemeClr val="accent1"/>
            </a:solidFill>
            <a:prstDash val="dash"/>
          </a:ln>
          <a:effectLst/>
        </p:spPr>
        <p:style>
          <a:lnRef idx="2">
            <a:schemeClr val="accent1"/>
          </a:lnRef>
          <a:fillRef idx="0">
            <a:schemeClr val="accent1"/>
          </a:fillRef>
          <a:effectRef idx="1">
            <a:schemeClr val="accent1"/>
          </a:effectRef>
          <a:fontRef idx="minor">
            <a:schemeClr val="tx1"/>
          </a:fontRef>
        </p:style>
      </p:cxnSp>
      <p:sp>
        <p:nvSpPr>
          <p:cNvPr id="131" name="正方形/長方形 130"/>
          <p:cNvSpPr/>
          <p:nvPr/>
        </p:nvSpPr>
        <p:spPr bwMode="auto">
          <a:xfrm>
            <a:off x="1897856" y="2371725"/>
            <a:ext cx="1028700" cy="685800"/>
          </a:xfrm>
          <a:prstGeom prst="rect">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defRPr/>
            </a:pPr>
            <a:r>
              <a:rPr kumimoji="1" lang="en-US" altLang="ja-JP" sz="1050" dirty="0">
                <a:solidFill>
                  <a:prstClr val="black"/>
                </a:solidFill>
              </a:rPr>
              <a:t>node</a:t>
            </a:r>
            <a:endParaRPr kumimoji="1" lang="ja-JP" altLang="en-US" sz="1050" dirty="0">
              <a:solidFill>
                <a:prstClr val="black"/>
              </a:solidFill>
            </a:endParaRPr>
          </a:p>
        </p:txBody>
      </p:sp>
      <p:grpSp>
        <p:nvGrpSpPr>
          <p:cNvPr id="15382" name="Group 51"/>
          <p:cNvGrpSpPr>
            <a:grpSpLocks/>
          </p:cNvGrpSpPr>
          <p:nvPr/>
        </p:nvGrpSpPr>
        <p:grpSpPr bwMode="auto">
          <a:xfrm>
            <a:off x="1965726" y="2577704"/>
            <a:ext cx="286940" cy="447675"/>
            <a:chOff x="2628" y="2604"/>
            <a:chExt cx="376" cy="644"/>
          </a:xfrm>
        </p:grpSpPr>
        <p:sp>
          <p:nvSpPr>
            <p:cNvPr id="15493" name="Freeform 52"/>
            <p:cNvSpPr>
              <a:spLocks/>
            </p:cNvSpPr>
            <p:nvPr/>
          </p:nvSpPr>
          <p:spPr bwMode="auto">
            <a:xfrm>
              <a:off x="2628" y="2604"/>
              <a:ext cx="376" cy="644"/>
            </a:xfrm>
            <a:custGeom>
              <a:avLst/>
              <a:gdLst>
                <a:gd name="T0" fmla="*/ 138 w 376"/>
                <a:gd name="T1" fmla="*/ 0 h 644"/>
                <a:gd name="T2" fmla="*/ 0 w 376"/>
                <a:gd name="T3" fmla="*/ 94 h 644"/>
                <a:gd name="T4" fmla="*/ 0 w 376"/>
                <a:gd name="T5" fmla="*/ 600 h 644"/>
                <a:gd name="T6" fmla="*/ 238 w 376"/>
                <a:gd name="T7" fmla="*/ 644 h 644"/>
                <a:gd name="T8" fmla="*/ 238 w 376"/>
                <a:gd name="T9" fmla="*/ 138 h 644"/>
                <a:gd name="T10" fmla="*/ 376 w 376"/>
                <a:gd name="T11" fmla="*/ 44 h 644"/>
                <a:gd name="T12" fmla="*/ 138 w 376"/>
                <a:gd name="T13" fmla="*/ 0 h 6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6" h="644">
                  <a:moveTo>
                    <a:pt x="138" y="0"/>
                  </a:moveTo>
                  <a:lnTo>
                    <a:pt x="0" y="94"/>
                  </a:lnTo>
                  <a:lnTo>
                    <a:pt x="0" y="600"/>
                  </a:lnTo>
                  <a:lnTo>
                    <a:pt x="238" y="644"/>
                  </a:lnTo>
                  <a:lnTo>
                    <a:pt x="238" y="138"/>
                  </a:lnTo>
                  <a:lnTo>
                    <a:pt x="376" y="44"/>
                  </a:lnTo>
                  <a:lnTo>
                    <a:pt x="138" y="0"/>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494" name="Freeform 53"/>
            <p:cNvSpPr>
              <a:spLocks/>
            </p:cNvSpPr>
            <p:nvPr/>
          </p:nvSpPr>
          <p:spPr bwMode="auto">
            <a:xfrm>
              <a:off x="2732" y="2736"/>
              <a:ext cx="20" cy="472"/>
            </a:xfrm>
            <a:custGeom>
              <a:avLst/>
              <a:gdLst>
                <a:gd name="T0" fmla="*/ 20 w 20"/>
                <a:gd name="T1" fmla="*/ 472 h 472"/>
                <a:gd name="T2" fmla="*/ 0 w 20"/>
                <a:gd name="T3" fmla="*/ 468 h 472"/>
                <a:gd name="T4" fmla="*/ 0 w 20"/>
                <a:gd name="T5" fmla="*/ 0 h 472"/>
                <a:gd name="T6" fmla="*/ 20 w 20"/>
                <a:gd name="T7" fmla="*/ 4 h 472"/>
                <a:gd name="T8" fmla="*/ 20 w 20"/>
                <a:gd name="T9" fmla="*/ 472 h 4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72">
                  <a:moveTo>
                    <a:pt x="20" y="472"/>
                  </a:moveTo>
                  <a:lnTo>
                    <a:pt x="0" y="468"/>
                  </a:lnTo>
                  <a:lnTo>
                    <a:pt x="0" y="0"/>
                  </a:lnTo>
                  <a:lnTo>
                    <a:pt x="20" y="4"/>
                  </a:lnTo>
                  <a:lnTo>
                    <a:pt x="20" y="472"/>
                  </a:lnTo>
                  <a:close/>
                </a:path>
              </a:pathLst>
            </a:custGeom>
            <a:solidFill>
              <a:srgbClr val="0055AA"/>
            </a:solidFill>
            <a:ln>
              <a:noFill/>
            </a:ln>
            <a:extLst>
              <a:ext uri="{91240B29-F687-4f45-9708-019B960494DF}">
                <a14:hiddenLine xmlns:a14="http://schemas.microsoft.com/office/drawing/2010/main" xmlns="" w="0">
                  <a:solidFill>
                    <a:srgbClr val="00BFFF"/>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495" name="Freeform 54"/>
            <p:cNvSpPr>
              <a:spLocks/>
            </p:cNvSpPr>
            <p:nvPr/>
          </p:nvSpPr>
          <p:spPr bwMode="auto">
            <a:xfrm>
              <a:off x="2866" y="2648"/>
              <a:ext cx="138" cy="600"/>
            </a:xfrm>
            <a:custGeom>
              <a:avLst/>
              <a:gdLst>
                <a:gd name="T0" fmla="*/ 0 w 138"/>
                <a:gd name="T1" fmla="*/ 600 h 600"/>
                <a:gd name="T2" fmla="*/ 138 w 138"/>
                <a:gd name="T3" fmla="*/ 506 h 600"/>
                <a:gd name="T4" fmla="*/ 138 w 138"/>
                <a:gd name="T5" fmla="*/ 0 h 600"/>
                <a:gd name="T6" fmla="*/ 0 w 138"/>
                <a:gd name="T7" fmla="*/ 94 h 600"/>
                <a:gd name="T8" fmla="*/ 0 w 138"/>
                <a:gd name="T9" fmla="*/ 600 h 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600">
                  <a:moveTo>
                    <a:pt x="0" y="600"/>
                  </a:moveTo>
                  <a:lnTo>
                    <a:pt x="138" y="506"/>
                  </a:lnTo>
                  <a:lnTo>
                    <a:pt x="138" y="0"/>
                  </a:lnTo>
                  <a:lnTo>
                    <a:pt x="0" y="94"/>
                  </a:lnTo>
                  <a:lnTo>
                    <a:pt x="0" y="600"/>
                  </a:lnTo>
                  <a:close/>
                </a:path>
              </a:pathLst>
            </a:custGeom>
            <a:solidFill>
              <a:srgbClr val="969696"/>
            </a:solidFill>
            <a:ln>
              <a:noFill/>
            </a:ln>
            <a:extLst>
              <a:ext uri="{91240B29-F687-4f45-9708-019B960494DF}">
                <a14:hiddenLine xmlns:a14="http://schemas.microsoft.com/office/drawing/2010/main" xmlns="" w="0">
                  <a:solidFill>
                    <a:srgbClr val="40404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grpSp>
      <p:cxnSp>
        <p:nvCxnSpPr>
          <p:cNvPr id="147" name="直線コネクタ 146"/>
          <p:cNvCxnSpPr/>
          <p:nvPr/>
        </p:nvCxnSpPr>
        <p:spPr>
          <a:xfrm flipH="1">
            <a:off x="2857505" y="2783683"/>
            <a:ext cx="411956" cy="11906"/>
          </a:xfrm>
          <a:prstGeom prst="line">
            <a:avLst/>
          </a:prstGeom>
          <a:ln w="25400">
            <a:solidFill>
              <a:schemeClr val="accent1"/>
            </a:solidFill>
            <a:prstDash val="dash"/>
          </a:ln>
          <a:effectLst/>
        </p:spPr>
        <p:style>
          <a:lnRef idx="2">
            <a:schemeClr val="accent1"/>
          </a:lnRef>
          <a:fillRef idx="0">
            <a:schemeClr val="accent1"/>
          </a:fillRef>
          <a:effectRef idx="1">
            <a:schemeClr val="accent1"/>
          </a:effectRef>
          <a:fontRef idx="minor">
            <a:schemeClr val="tx1"/>
          </a:fontRef>
        </p:style>
      </p:cxnSp>
      <p:sp>
        <p:nvSpPr>
          <p:cNvPr id="150" name="正方形/長方形 149"/>
          <p:cNvSpPr/>
          <p:nvPr/>
        </p:nvSpPr>
        <p:spPr bwMode="auto">
          <a:xfrm>
            <a:off x="3201591" y="931069"/>
            <a:ext cx="1028700" cy="685800"/>
          </a:xfrm>
          <a:prstGeom prst="rect">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defRPr/>
            </a:pPr>
            <a:r>
              <a:rPr kumimoji="1" lang="en-US" altLang="ja-JP" sz="1050" dirty="0">
                <a:solidFill>
                  <a:prstClr val="black"/>
                </a:solidFill>
              </a:rPr>
              <a:t>node</a:t>
            </a:r>
            <a:endParaRPr kumimoji="1" lang="ja-JP" altLang="en-US" sz="1050" dirty="0">
              <a:solidFill>
                <a:prstClr val="black"/>
              </a:solidFill>
            </a:endParaRPr>
          </a:p>
        </p:txBody>
      </p:sp>
      <p:grpSp>
        <p:nvGrpSpPr>
          <p:cNvPr id="15385" name="Group 51"/>
          <p:cNvGrpSpPr>
            <a:grpSpLocks/>
          </p:cNvGrpSpPr>
          <p:nvPr/>
        </p:nvGrpSpPr>
        <p:grpSpPr bwMode="auto">
          <a:xfrm>
            <a:off x="3269456" y="1138238"/>
            <a:ext cx="286941" cy="447675"/>
            <a:chOff x="2628" y="2604"/>
            <a:chExt cx="376" cy="644"/>
          </a:xfrm>
        </p:grpSpPr>
        <p:sp>
          <p:nvSpPr>
            <p:cNvPr id="15490" name="Freeform 52"/>
            <p:cNvSpPr>
              <a:spLocks/>
            </p:cNvSpPr>
            <p:nvPr/>
          </p:nvSpPr>
          <p:spPr bwMode="auto">
            <a:xfrm>
              <a:off x="2628" y="2604"/>
              <a:ext cx="376" cy="644"/>
            </a:xfrm>
            <a:custGeom>
              <a:avLst/>
              <a:gdLst>
                <a:gd name="T0" fmla="*/ 138 w 376"/>
                <a:gd name="T1" fmla="*/ 0 h 644"/>
                <a:gd name="T2" fmla="*/ 0 w 376"/>
                <a:gd name="T3" fmla="*/ 94 h 644"/>
                <a:gd name="T4" fmla="*/ 0 w 376"/>
                <a:gd name="T5" fmla="*/ 600 h 644"/>
                <a:gd name="T6" fmla="*/ 238 w 376"/>
                <a:gd name="T7" fmla="*/ 644 h 644"/>
                <a:gd name="T8" fmla="*/ 238 w 376"/>
                <a:gd name="T9" fmla="*/ 138 h 644"/>
                <a:gd name="T10" fmla="*/ 376 w 376"/>
                <a:gd name="T11" fmla="*/ 44 h 644"/>
                <a:gd name="T12" fmla="*/ 138 w 376"/>
                <a:gd name="T13" fmla="*/ 0 h 6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6" h="644">
                  <a:moveTo>
                    <a:pt x="138" y="0"/>
                  </a:moveTo>
                  <a:lnTo>
                    <a:pt x="0" y="94"/>
                  </a:lnTo>
                  <a:lnTo>
                    <a:pt x="0" y="600"/>
                  </a:lnTo>
                  <a:lnTo>
                    <a:pt x="238" y="644"/>
                  </a:lnTo>
                  <a:lnTo>
                    <a:pt x="238" y="138"/>
                  </a:lnTo>
                  <a:lnTo>
                    <a:pt x="376" y="44"/>
                  </a:lnTo>
                  <a:lnTo>
                    <a:pt x="138" y="0"/>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491" name="Freeform 53"/>
            <p:cNvSpPr>
              <a:spLocks/>
            </p:cNvSpPr>
            <p:nvPr/>
          </p:nvSpPr>
          <p:spPr bwMode="auto">
            <a:xfrm>
              <a:off x="2732" y="2736"/>
              <a:ext cx="20" cy="472"/>
            </a:xfrm>
            <a:custGeom>
              <a:avLst/>
              <a:gdLst>
                <a:gd name="T0" fmla="*/ 20 w 20"/>
                <a:gd name="T1" fmla="*/ 472 h 472"/>
                <a:gd name="T2" fmla="*/ 0 w 20"/>
                <a:gd name="T3" fmla="*/ 468 h 472"/>
                <a:gd name="T4" fmla="*/ 0 w 20"/>
                <a:gd name="T5" fmla="*/ 0 h 472"/>
                <a:gd name="T6" fmla="*/ 20 w 20"/>
                <a:gd name="T7" fmla="*/ 4 h 472"/>
                <a:gd name="T8" fmla="*/ 20 w 20"/>
                <a:gd name="T9" fmla="*/ 472 h 4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72">
                  <a:moveTo>
                    <a:pt x="20" y="472"/>
                  </a:moveTo>
                  <a:lnTo>
                    <a:pt x="0" y="468"/>
                  </a:lnTo>
                  <a:lnTo>
                    <a:pt x="0" y="0"/>
                  </a:lnTo>
                  <a:lnTo>
                    <a:pt x="20" y="4"/>
                  </a:lnTo>
                  <a:lnTo>
                    <a:pt x="20" y="472"/>
                  </a:lnTo>
                  <a:close/>
                </a:path>
              </a:pathLst>
            </a:custGeom>
            <a:solidFill>
              <a:srgbClr val="0055AA"/>
            </a:solidFill>
            <a:ln>
              <a:noFill/>
            </a:ln>
            <a:extLst>
              <a:ext uri="{91240B29-F687-4f45-9708-019B960494DF}">
                <a14:hiddenLine xmlns:a14="http://schemas.microsoft.com/office/drawing/2010/main" xmlns="" w="0">
                  <a:solidFill>
                    <a:srgbClr val="00BFFF"/>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492" name="Freeform 54"/>
            <p:cNvSpPr>
              <a:spLocks/>
            </p:cNvSpPr>
            <p:nvPr/>
          </p:nvSpPr>
          <p:spPr bwMode="auto">
            <a:xfrm>
              <a:off x="2866" y="2648"/>
              <a:ext cx="138" cy="600"/>
            </a:xfrm>
            <a:custGeom>
              <a:avLst/>
              <a:gdLst>
                <a:gd name="T0" fmla="*/ 0 w 138"/>
                <a:gd name="T1" fmla="*/ 600 h 600"/>
                <a:gd name="T2" fmla="*/ 138 w 138"/>
                <a:gd name="T3" fmla="*/ 506 h 600"/>
                <a:gd name="T4" fmla="*/ 138 w 138"/>
                <a:gd name="T5" fmla="*/ 0 h 600"/>
                <a:gd name="T6" fmla="*/ 0 w 138"/>
                <a:gd name="T7" fmla="*/ 94 h 600"/>
                <a:gd name="T8" fmla="*/ 0 w 138"/>
                <a:gd name="T9" fmla="*/ 600 h 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600">
                  <a:moveTo>
                    <a:pt x="0" y="600"/>
                  </a:moveTo>
                  <a:lnTo>
                    <a:pt x="138" y="506"/>
                  </a:lnTo>
                  <a:lnTo>
                    <a:pt x="138" y="0"/>
                  </a:lnTo>
                  <a:lnTo>
                    <a:pt x="0" y="94"/>
                  </a:lnTo>
                  <a:lnTo>
                    <a:pt x="0" y="600"/>
                  </a:lnTo>
                  <a:close/>
                </a:path>
              </a:pathLst>
            </a:custGeom>
            <a:solidFill>
              <a:srgbClr val="969696"/>
            </a:solidFill>
            <a:ln>
              <a:noFill/>
            </a:ln>
            <a:extLst>
              <a:ext uri="{91240B29-F687-4f45-9708-019B960494DF}">
                <a14:hiddenLine xmlns:a14="http://schemas.microsoft.com/office/drawing/2010/main" xmlns="" w="0">
                  <a:solidFill>
                    <a:srgbClr val="40404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grpSp>
      <p:sp>
        <p:nvSpPr>
          <p:cNvPr id="165" name="正方形/長方形 164"/>
          <p:cNvSpPr/>
          <p:nvPr/>
        </p:nvSpPr>
        <p:spPr bwMode="auto">
          <a:xfrm>
            <a:off x="4847035" y="931069"/>
            <a:ext cx="1028700" cy="685800"/>
          </a:xfrm>
          <a:prstGeom prst="rect">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defRPr/>
            </a:pPr>
            <a:r>
              <a:rPr kumimoji="1" lang="en-US" altLang="ja-JP" sz="1050" dirty="0">
                <a:solidFill>
                  <a:prstClr val="black"/>
                </a:solidFill>
              </a:rPr>
              <a:t>node</a:t>
            </a:r>
            <a:endParaRPr kumimoji="1" lang="ja-JP" altLang="en-US" sz="1050" dirty="0">
              <a:solidFill>
                <a:prstClr val="black"/>
              </a:solidFill>
            </a:endParaRPr>
          </a:p>
        </p:txBody>
      </p:sp>
      <p:grpSp>
        <p:nvGrpSpPr>
          <p:cNvPr id="15387" name="Group 51"/>
          <p:cNvGrpSpPr>
            <a:grpSpLocks/>
          </p:cNvGrpSpPr>
          <p:nvPr/>
        </p:nvGrpSpPr>
        <p:grpSpPr bwMode="auto">
          <a:xfrm>
            <a:off x="5520934" y="1138238"/>
            <a:ext cx="286940" cy="447675"/>
            <a:chOff x="2628" y="2604"/>
            <a:chExt cx="376" cy="644"/>
          </a:xfrm>
        </p:grpSpPr>
        <p:sp>
          <p:nvSpPr>
            <p:cNvPr id="15487" name="Freeform 52"/>
            <p:cNvSpPr>
              <a:spLocks/>
            </p:cNvSpPr>
            <p:nvPr/>
          </p:nvSpPr>
          <p:spPr bwMode="auto">
            <a:xfrm>
              <a:off x="2628" y="2604"/>
              <a:ext cx="376" cy="644"/>
            </a:xfrm>
            <a:custGeom>
              <a:avLst/>
              <a:gdLst>
                <a:gd name="T0" fmla="*/ 138 w 376"/>
                <a:gd name="T1" fmla="*/ 0 h 644"/>
                <a:gd name="T2" fmla="*/ 0 w 376"/>
                <a:gd name="T3" fmla="*/ 94 h 644"/>
                <a:gd name="T4" fmla="*/ 0 w 376"/>
                <a:gd name="T5" fmla="*/ 600 h 644"/>
                <a:gd name="T6" fmla="*/ 238 w 376"/>
                <a:gd name="T7" fmla="*/ 644 h 644"/>
                <a:gd name="T8" fmla="*/ 238 w 376"/>
                <a:gd name="T9" fmla="*/ 138 h 644"/>
                <a:gd name="T10" fmla="*/ 376 w 376"/>
                <a:gd name="T11" fmla="*/ 44 h 644"/>
                <a:gd name="T12" fmla="*/ 138 w 376"/>
                <a:gd name="T13" fmla="*/ 0 h 6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6" h="644">
                  <a:moveTo>
                    <a:pt x="138" y="0"/>
                  </a:moveTo>
                  <a:lnTo>
                    <a:pt x="0" y="94"/>
                  </a:lnTo>
                  <a:lnTo>
                    <a:pt x="0" y="600"/>
                  </a:lnTo>
                  <a:lnTo>
                    <a:pt x="238" y="644"/>
                  </a:lnTo>
                  <a:lnTo>
                    <a:pt x="238" y="138"/>
                  </a:lnTo>
                  <a:lnTo>
                    <a:pt x="376" y="44"/>
                  </a:lnTo>
                  <a:lnTo>
                    <a:pt x="138" y="0"/>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488" name="Freeform 53"/>
            <p:cNvSpPr>
              <a:spLocks/>
            </p:cNvSpPr>
            <p:nvPr/>
          </p:nvSpPr>
          <p:spPr bwMode="auto">
            <a:xfrm>
              <a:off x="2732" y="2736"/>
              <a:ext cx="20" cy="472"/>
            </a:xfrm>
            <a:custGeom>
              <a:avLst/>
              <a:gdLst>
                <a:gd name="T0" fmla="*/ 20 w 20"/>
                <a:gd name="T1" fmla="*/ 472 h 472"/>
                <a:gd name="T2" fmla="*/ 0 w 20"/>
                <a:gd name="T3" fmla="*/ 468 h 472"/>
                <a:gd name="T4" fmla="*/ 0 w 20"/>
                <a:gd name="T5" fmla="*/ 0 h 472"/>
                <a:gd name="T6" fmla="*/ 20 w 20"/>
                <a:gd name="T7" fmla="*/ 4 h 472"/>
                <a:gd name="T8" fmla="*/ 20 w 20"/>
                <a:gd name="T9" fmla="*/ 472 h 4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72">
                  <a:moveTo>
                    <a:pt x="20" y="472"/>
                  </a:moveTo>
                  <a:lnTo>
                    <a:pt x="0" y="468"/>
                  </a:lnTo>
                  <a:lnTo>
                    <a:pt x="0" y="0"/>
                  </a:lnTo>
                  <a:lnTo>
                    <a:pt x="20" y="4"/>
                  </a:lnTo>
                  <a:lnTo>
                    <a:pt x="20" y="472"/>
                  </a:lnTo>
                  <a:close/>
                </a:path>
              </a:pathLst>
            </a:custGeom>
            <a:solidFill>
              <a:srgbClr val="0055AA"/>
            </a:solidFill>
            <a:ln>
              <a:noFill/>
            </a:ln>
            <a:extLst>
              <a:ext uri="{91240B29-F687-4f45-9708-019B960494DF}">
                <a14:hiddenLine xmlns:a14="http://schemas.microsoft.com/office/drawing/2010/main" xmlns="" w="0">
                  <a:solidFill>
                    <a:srgbClr val="00BFFF"/>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489" name="Freeform 54"/>
            <p:cNvSpPr>
              <a:spLocks/>
            </p:cNvSpPr>
            <p:nvPr/>
          </p:nvSpPr>
          <p:spPr bwMode="auto">
            <a:xfrm>
              <a:off x="2866" y="2648"/>
              <a:ext cx="138" cy="600"/>
            </a:xfrm>
            <a:custGeom>
              <a:avLst/>
              <a:gdLst>
                <a:gd name="T0" fmla="*/ 0 w 138"/>
                <a:gd name="T1" fmla="*/ 600 h 600"/>
                <a:gd name="T2" fmla="*/ 138 w 138"/>
                <a:gd name="T3" fmla="*/ 506 h 600"/>
                <a:gd name="T4" fmla="*/ 138 w 138"/>
                <a:gd name="T5" fmla="*/ 0 h 600"/>
                <a:gd name="T6" fmla="*/ 0 w 138"/>
                <a:gd name="T7" fmla="*/ 94 h 600"/>
                <a:gd name="T8" fmla="*/ 0 w 138"/>
                <a:gd name="T9" fmla="*/ 600 h 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600">
                  <a:moveTo>
                    <a:pt x="0" y="600"/>
                  </a:moveTo>
                  <a:lnTo>
                    <a:pt x="138" y="506"/>
                  </a:lnTo>
                  <a:lnTo>
                    <a:pt x="138" y="0"/>
                  </a:lnTo>
                  <a:lnTo>
                    <a:pt x="0" y="94"/>
                  </a:lnTo>
                  <a:lnTo>
                    <a:pt x="0" y="600"/>
                  </a:lnTo>
                  <a:close/>
                </a:path>
              </a:pathLst>
            </a:custGeom>
            <a:solidFill>
              <a:srgbClr val="969696"/>
            </a:solidFill>
            <a:ln>
              <a:noFill/>
            </a:ln>
            <a:extLst>
              <a:ext uri="{91240B29-F687-4f45-9708-019B960494DF}">
                <a14:hiddenLine xmlns:a14="http://schemas.microsoft.com/office/drawing/2010/main" xmlns="" w="0">
                  <a:solidFill>
                    <a:srgbClr val="40404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grpSp>
      <p:cxnSp>
        <p:nvCxnSpPr>
          <p:cNvPr id="186" name="直線コネクタ 185"/>
          <p:cNvCxnSpPr/>
          <p:nvPr/>
        </p:nvCxnSpPr>
        <p:spPr>
          <a:xfrm flipH="1" flipV="1">
            <a:off x="3887391" y="1506142"/>
            <a:ext cx="204788" cy="316706"/>
          </a:xfrm>
          <a:prstGeom prst="line">
            <a:avLst/>
          </a:prstGeom>
          <a:ln w="25400">
            <a:solidFill>
              <a:schemeClr val="accent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7" name="直線コネクタ 186"/>
          <p:cNvCxnSpPr>
            <a:stCxn id="15373" idx="0"/>
          </p:cNvCxnSpPr>
          <p:nvPr/>
        </p:nvCxnSpPr>
        <p:spPr>
          <a:xfrm flipV="1">
            <a:off x="5136572" y="1495985"/>
            <a:ext cx="53367" cy="316704"/>
          </a:xfrm>
          <a:prstGeom prst="line">
            <a:avLst/>
          </a:prstGeom>
          <a:ln w="25400">
            <a:solidFill>
              <a:schemeClr val="accent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15390" name="図形グループ 299"/>
          <p:cNvGrpSpPr>
            <a:grpSpLocks/>
          </p:cNvGrpSpPr>
          <p:nvPr/>
        </p:nvGrpSpPr>
        <p:grpSpPr bwMode="auto">
          <a:xfrm>
            <a:off x="3658791" y="2031604"/>
            <a:ext cx="571500" cy="685800"/>
            <a:chOff x="1005879" y="1508781"/>
            <a:chExt cx="1021069" cy="1225282"/>
          </a:xfrm>
        </p:grpSpPr>
        <p:sp>
          <p:nvSpPr>
            <p:cNvPr id="126" name="メモ 125"/>
            <p:cNvSpPr/>
            <p:nvPr/>
          </p:nvSpPr>
          <p:spPr>
            <a:xfrm flipV="1">
              <a:off x="1005879" y="1508781"/>
              <a:ext cx="1021069" cy="1225282"/>
            </a:xfrm>
            <a:prstGeom prst="foldedCorner">
              <a:avLst>
                <a:gd name="adj" fmla="val 25581"/>
              </a:avLst>
            </a:prstGeom>
            <a:solidFill>
              <a:schemeClr val="bg1"/>
            </a:solidFill>
            <a:ln w="25400">
              <a:solidFill>
                <a:schemeClr val="tx1">
                  <a:alpha val="2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pPr>
              <a:endParaRPr kumimoji="1" lang="ja-JP" altLang="en-US">
                <a:solidFill>
                  <a:srgbClr val="FFFFFF"/>
                </a:solidFill>
                <a:latin typeface="Arial" charset="0"/>
                <a:cs typeface="ＭＳ Ｐゴシック" charset="0"/>
              </a:endParaRPr>
            </a:p>
          </p:txBody>
        </p:sp>
        <p:cxnSp>
          <p:nvCxnSpPr>
            <p:cNvPr id="128" name="直線コネクタ 127"/>
            <p:cNvCxnSpPr/>
            <p:nvPr/>
          </p:nvCxnSpPr>
          <p:spPr>
            <a:xfrm>
              <a:off x="1107986" y="1900191"/>
              <a:ext cx="816855" cy="0"/>
            </a:xfrm>
            <a:prstGeom prst="line">
              <a:avLst/>
            </a:prstGeom>
            <a:ln>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cxnSp>
        <p:cxnSp>
          <p:nvCxnSpPr>
            <p:cNvPr id="129" name="直線コネクタ 128"/>
            <p:cNvCxnSpPr/>
            <p:nvPr/>
          </p:nvCxnSpPr>
          <p:spPr>
            <a:xfrm>
              <a:off x="1107986" y="2110785"/>
              <a:ext cx="816855" cy="0"/>
            </a:xfrm>
            <a:prstGeom prst="line">
              <a:avLst/>
            </a:prstGeom>
            <a:ln>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cxnSp>
        <p:cxnSp>
          <p:nvCxnSpPr>
            <p:cNvPr id="130" name="直線コネクタ 129"/>
            <p:cNvCxnSpPr/>
            <p:nvPr/>
          </p:nvCxnSpPr>
          <p:spPr>
            <a:xfrm>
              <a:off x="1107986" y="2321381"/>
              <a:ext cx="816855" cy="0"/>
            </a:xfrm>
            <a:prstGeom prst="line">
              <a:avLst/>
            </a:prstGeom>
            <a:ln>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cxnSp>
        <p:cxnSp>
          <p:nvCxnSpPr>
            <p:cNvPr id="132" name="直線コネクタ 131"/>
            <p:cNvCxnSpPr/>
            <p:nvPr/>
          </p:nvCxnSpPr>
          <p:spPr>
            <a:xfrm>
              <a:off x="1107986" y="2529849"/>
              <a:ext cx="816855" cy="0"/>
            </a:xfrm>
            <a:prstGeom prst="line">
              <a:avLst/>
            </a:prstGeom>
            <a:ln>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cxnSp>
        <p:cxnSp>
          <p:nvCxnSpPr>
            <p:cNvPr id="133" name="直線コネクタ 132"/>
            <p:cNvCxnSpPr/>
            <p:nvPr/>
          </p:nvCxnSpPr>
          <p:spPr>
            <a:xfrm>
              <a:off x="1097349" y="1691722"/>
              <a:ext cx="548825" cy="0"/>
            </a:xfrm>
            <a:prstGeom prst="line">
              <a:avLst/>
            </a:prstGeom>
            <a:ln>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15391" name="図形グループ 2"/>
          <p:cNvGrpSpPr>
            <a:grpSpLocks/>
          </p:cNvGrpSpPr>
          <p:nvPr/>
        </p:nvGrpSpPr>
        <p:grpSpPr bwMode="auto">
          <a:xfrm>
            <a:off x="4710112" y="2031607"/>
            <a:ext cx="710804" cy="753665"/>
            <a:chOff x="-545429" y="4526268"/>
            <a:chExt cx="1551308" cy="1645902"/>
          </a:xfrm>
        </p:grpSpPr>
        <p:sp>
          <p:nvSpPr>
            <p:cNvPr id="151" name="Vertical Scroll 16"/>
            <p:cNvSpPr/>
            <p:nvPr/>
          </p:nvSpPr>
          <p:spPr bwMode="auto">
            <a:xfrm>
              <a:off x="-545429" y="4526268"/>
              <a:ext cx="1275867" cy="1279280"/>
            </a:xfrm>
            <a:prstGeom prst="verticalScroll">
              <a:avLst>
                <a:gd name="adj" fmla="val 9978"/>
              </a:avLst>
            </a:prstGeom>
            <a:solidFill>
              <a:schemeClr val="bg1"/>
            </a:solidFill>
            <a:ln>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152" name="Vertical Scroll 16"/>
            <p:cNvSpPr/>
            <p:nvPr/>
          </p:nvSpPr>
          <p:spPr bwMode="auto">
            <a:xfrm>
              <a:off x="-407707" y="4708279"/>
              <a:ext cx="1275865" cy="1281879"/>
            </a:xfrm>
            <a:prstGeom prst="verticalScroll">
              <a:avLst>
                <a:gd name="adj" fmla="val 9978"/>
              </a:avLst>
            </a:prstGeom>
            <a:solidFill>
              <a:schemeClr val="bg1"/>
            </a:solidFill>
            <a:ln>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153" name="Vertical Scroll 16"/>
            <p:cNvSpPr/>
            <p:nvPr/>
          </p:nvSpPr>
          <p:spPr bwMode="auto">
            <a:xfrm>
              <a:off x="-269988" y="4892890"/>
              <a:ext cx="1275867" cy="1279280"/>
            </a:xfrm>
            <a:prstGeom prst="verticalScroll">
              <a:avLst>
                <a:gd name="adj" fmla="val 9978"/>
              </a:avLst>
            </a:prstGeom>
            <a:solidFill>
              <a:schemeClr val="bg1"/>
            </a:solidFill>
            <a:ln>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grpSp>
      <p:grpSp>
        <p:nvGrpSpPr>
          <p:cNvPr id="15392" name="図形グループ 4"/>
          <p:cNvGrpSpPr>
            <a:grpSpLocks/>
          </p:cNvGrpSpPr>
          <p:nvPr/>
        </p:nvGrpSpPr>
        <p:grpSpPr bwMode="auto">
          <a:xfrm>
            <a:off x="3612356" y="1206103"/>
            <a:ext cx="548879" cy="300038"/>
            <a:chOff x="3383293" y="1874537"/>
            <a:chExt cx="731837" cy="400050"/>
          </a:xfrm>
        </p:grpSpPr>
        <p:sp>
          <p:nvSpPr>
            <p:cNvPr id="177" name="正方形/長方形 176"/>
            <p:cNvSpPr/>
            <p:nvPr/>
          </p:nvSpPr>
          <p:spPr bwMode="auto">
            <a:xfrm>
              <a:off x="3383293" y="1874537"/>
              <a:ext cx="731837" cy="400050"/>
            </a:xfrm>
            <a:prstGeom prst="rect">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pPr>
              <a:endParaRPr kumimoji="1" lang="ja-JP" altLang="en-US" sz="1050">
                <a:solidFill>
                  <a:prstClr val="black"/>
                </a:solidFill>
                <a:latin typeface="Arial" charset="0"/>
                <a:cs typeface="ＭＳ Ｐゴシック" charset="0"/>
              </a:endParaRPr>
            </a:p>
          </p:txBody>
        </p:sp>
        <p:grpSp>
          <p:nvGrpSpPr>
            <p:cNvPr id="15466" name="図形グループ 3"/>
            <p:cNvGrpSpPr>
              <a:grpSpLocks/>
            </p:cNvGrpSpPr>
            <p:nvPr/>
          </p:nvGrpSpPr>
          <p:grpSpPr bwMode="auto">
            <a:xfrm>
              <a:off x="3463464" y="1929040"/>
              <a:ext cx="571494" cy="291044"/>
              <a:chOff x="-114249" y="2203357"/>
              <a:chExt cx="571494" cy="291044"/>
            </a:xfrm>
          </p:grpSpPr>
          <p:grpSp>
            <p:nvGrpSpPr>
              <p:cNvPr id="15467" name="図形グループ 299"/>
              <p:cNvGrpSpPr>
                <a:grpSpLocks/>
              </p:cNvGrpSpPr>
              <p:nvPr/>
            </p:nvGrpSpPr>
            <p:grpSpPr bwMode="auto">
              <a:xfrm>
                <a:off x="-114249" y="2211721"/>
                <a:ext cx="228497" cy="274317"/>
                <a:chOff x="1005879" y="1508781"/>
                <a:chExt cx="1021069" cy="1225282"/>
              </a:xfrm>
            </p:grpSpPr>
            <p:sp>
              <p:nvSpPr>
                <p:cNvPr id="196" name="メモ 195"/>
                <p:cNvSpPr/>
                <p:nvPr/>
              </p:nvSpPr>
              <p:spPr>
                <a:xfrm flipV="1">
                  <a:off x="1009418" y="1348517"/>
                  <a:ext cx="1177596" cy="1545801"/>
                </a:xfrm>
                <a:prstGeom prst="foldedCorner">
                  <a:avLst>
                    <a:gd name="adj" fmla="val 25581"/>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pPr>
                  <a:endParaRPr kumimoji="1" lang="ja-JP" altLang="en-US">
                    <a:solidFill>
                      <a:srgbClr val="FFFFFF"/>
                    </a:solidFill>
                    <a:latin typeface="Arial" charset="0"/>
                    <a:cs typeface="ＭＳ Ｐゴシック" charset="0"/>
                  </a:endParaRPr>
                </a:p>
              </p:txBody>
            </p:sp>
            <p:cxnSp>
              <p:nvCxnSpPr>
                <p:cNvPr id="197" name="直線コネクタ 196"/>
                <p:cNvCxnSpPr/>
                <p:nvPr/>
              </p:nvCxnSpPr>
              <p:spPr>
                <a:xfrm>
                  <a:off x="1264800" y="1901602"/>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8" name="直線コネクタ 197"/>
                <p:cNvCxnSpPr/>
                <p:nvPr/>
              </p:nvCxnSpPr>
              <p:spPr>
                <a:xfrm>
                  <a:off x="1264800" y="210723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9" name="直線コネクタ 198"/>
                <p:cNvCxnSpPr/>
                <p:nvPr/>
              </p:nvCxnSpPr>
              <p:spPr>
                <a:xfrm>
                  <a:off x="1264800" y="2319963"/>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00" name="直線コネクタ 199"/>
                <p:cNvCxnSpPr/>
                <p:nvPr/>
              </p:nvCxnSpPr>
              <p:spPr>
                <a:xfrm>
                  <a:off x="1264800" y="253268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01" name="直線コネクタ 200"/>
                <p:cNvCxnSpPr/>
                <p:nvPr/>
              </p:nvCxnSpPr>
              <p:spPr>
                <a:xfrm>
                  <a:off x="1257704" y="1688877"/>
                  <a:ext cx="546237"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5468" name="図形グループ 201"/>
              <p:cNvGrpSpPr>
                <a:grpSpLocks/>
              </p:cNvGrpSpPr>
              <p:nvPr/>
            </p:nvGrpSpPr>
            <p:grpSpPr bwMode="auto">
              <a:xfrm>
                <a:off x="182928" y="2203357"/>
                <a:ext cx="274317" cy="291044"/>
                <a:chOff x="-545429" y="4526268"/>
                <a:chExt cx="1551308" cy="1645902"/>
              </a:xfrm>
            </p:grpSpPr>
            <p:sp>
              <p:nvSpPr>
                <p:cNvPr id="203" name="Vertical Scroll 16"/>
                <p:cNvSpPr/>
                <p:nvPr/>
              </p:nvSpPr>
              <p:spPr bwMode="auto">
                <a:xfrm>
                  <a:off x="-542737" y="4523282"/>
                  <a:ext cx="1274816" cy="1283790"/>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04" name="Vertical Scroll 16"/>
                <p:cNvSpPr/>
                <p:nvPr/>
              </p:nvSpPr>
              <p:spPr bwMode="auto">
                <a:xfrm>
                  <a:off x="-408071" y="4702834"/>
                  <a:ext cx="1274816" cy="1292771"/>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05" name="Vertical Scroll 16"/>
                <p:cNvSpPr/>
                <p:nvPr/>
              </p:nvSpPr>
              <p:spPr bwMode="auto">
                <a:xfrm>
                  <a:off x="-273410" y="4891360"/>
                  <a:ext cx="1274816" cy="1283796"/>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grpSp>
        </p:grpSp>
      </p:grpSp>
      <p:grpSp>
        <p:nvGrpSpPr>
          <p:cNvPr id="15393" name="図形グループ 206"/>
          <p:cNvGrpSpPr>
            <a:grpSpLocks/>
          </p:cNvGrpSpPr>
          <p:nvPr/>
        </p:nvGrpSpPr>
        <p:grpSpPr bwMode="auto">
          <a:xfrm>
            <a:off x="4916096" y="1206103"/>
            <a:ext cx="548878" cy="300038"/>
            <a:chOff x="3383293" y="1874537"/>
            <a:chExt cx="731837" cy="400050"/>
          </a:xfrm>
        </p:grpSpPr>
        <p:sp>
          <p:nvSpPr>
            <p:cNvPr id="208" name="正方形/長方形 207"/>
            <p:cNvSpPr/>
            <p:nvPr/>
          </p:nvSpPr>
          <p:spPr bwMode="auto">
            <a:xfrm>
              <a:off x="3383293" y="1874537"/>
              <a:ext cx="731837" cy="400050"/>
            </a:xfrm>
            <a:prstGeom prst="rect">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pPr>
              <a:endParaRPr kumimoji="1" lang="ja-JP" altLang="en-US" sz="1050">
                <a:solidFill>
                  <a:prstClr val="black"/>
                </a:solidFill>
                <a:latin typeface="Arial" charset="0"/>
                <a:cs typeface="ＭＳ Ｐゴシック" charset="0"/>
              </a:endParaRPr>
            </a:p>
          </p:txBody>
        </p:sp>
        <p:grpSp>
          <p:nvGrpSpPr>
            <p:cNvPr id="15453" name="図形グループ 208"/>
            <p:cNvGrpSpPr>
              <a:grpSpLocks/>
            </p:cNvGrpSpPr>
            <p:nvPr/>
          </p:nvGrpSpPr>
          <p:grpSpPr bwMode="auto">
            <a:xfrm>
              <a:off x="3463464" y="1929040"/>
              <a:ext cx="571494" cy="291044"/>
              <a:chOff x="-114249" y="2203357"/>
              <a:chExt cx="571494" cy="291044"/>
            </a:xfrm>
          </p:grpSpPr>
          <p:grpSp>
            <p:nvGrpSpPr>
              <p:cNvPr id="15454" name="図形グループ 299"/>
              <p:cNvGrpSpPr>
                <a:grpSpLocks/>
              </p:cNvGrpSpPr>
              <p:nvPr/>
            </p:nvGrpSpPr>
            <p:grpSpPr bwMode="auto">
              <a:xfrm>
                <a:off x="-114249" y="2211721"/>
                <a:ext cx="228497" cy="274317"/>
                <a:chOff x="1005879" y="1508781"/>
                <a:chExt cx="1021069" cy="1225282"/>
              </a:xfrm>
            </p:grpSpPr>
            <p:sp>
              <p:nvSpPr>
                <p:cNvPr id="215" name="メモ 214"/>
                <p:cNvSpPr/>
                <p:nvPr/>
              </p:nvSpPr>
              <p:spPr>
                <a:xfrm flipV="1">
                  <a:off x="1009414" y="1348517"/>
                  <a:ext cx="1177596" cy="1545801"/>
                </a:xfrm>
                <a:prstGeom prst="foldedCorner">
                  <a:avLst>
                    <a:gd name="adj" fmla="val 25581"/>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pPr>
                  <a:endParaRPr kumimoji="1" lang="ja-JP" altLang="en-US">
                    <a:solidFill>
                      <a:srgbClr val="FFFFFF"/>
                    </a:solidFill>
                    <a:latin typeface="Arial" charset="0"/>
                    <a:cs typeface="ＭＳ Ｐゴシック" charset="0"/>
                  </a:endParaRPr>
                </a:p>
              </p:txBody>
            </p:sp>
            <p:cxnSp>
              <p:nvCxnSpPr>
                <p:cNvPr id="216" name="直線コネクタ 215"/>
                <p:cNvCxnSpPr/>
                <p:nvPr/>
              </p:nvCxnSpPr>
              <p:spPr>
                <a:xfrm>
                  <a:off x="1264796" y="1901602"/>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直線コネクタ 216"/>
                <p:cNvCxnSpPr/>
                <p:nvPr/>
              </p:nvCxnSpPr>
              <p:spPr>
                <a:xfrm>
                  <a:off x="1264796" y="210723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8" name="直線コネクタ 217"/>
                <p:cNvCxnSpPr/>
                <p:nvPr/>
              </p:nvCxnSpPr>
              <p:spPr>
                <a:xfrm>
                  <a:off x="1264796" y="2319963"/>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9" name="直線コネクタ 218"/>
                <p:cNvCxnSpPr/>
                <p:nvPr/>
              </p:nvCxnSpPr>
              <p:spPr>
                <a:xfrm>
                  <a:off x="1264796" y="253268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0" name="直線コネクタ 219"/>
                <p:cNvCxnSpPr/>
                <p:nvPr/>
              </p:nvCxnSpPr>
              <p:spPr>
                <a:xfrm>
                  <a:off x="1257704" y="1688877"/>
                  <a:ext cx="546232"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5455" name="図形グループ 210"/>
              <p:cNvGrpSpPr>
                <a:grpSpLocks/>
              </p:cNvGrpSpPr>
              <p:nvPr/>
            </p:nvGrpSpPr>
            <p:grpSpPr bwMode="auto">
              <a:xfrm>
                <a:off x="182928" y="2203357"/>
                <a:ext cx="274317" cy="291044"/>
                <a:chOff x="-545429" y="4526268"/>
                <a:chExt cx="1551308" cy="1645902"/>
              </a:xfrm>
            </p:grpSpPr>
            <p:sp>
              <p:nvSpPr>
                <p:cNvPr id="212" name="Vertical Scroll 16"/>
                <p:cNvSpPr/>
                <p:nvPr/>
              </p:nvSpPr>
              <p:spPr bwMode="auto">
                <a:xfrm>
                  <a:off x="-542731" y="4523282"/>
                  <a:ext cx="1274816" cy="1283790"/>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13" name="Vertical Scroll 16"/>
                <p:cNvSpPr/>
                <p:nvPr/>
              </p:nvSpPr>
              <p:spPr bwMode="auto">
                <a:xfrm>
                  <a:off x="-408071" y="4702834"/>
                  <a:ext cx="1274816" cy="1292771"/>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14" name="Vertical Scroll 16"/>
                <p:cNvSpPr/>
                <p:nvPr/>
              </p:nvSpPr>
              <p:spPr bwMode="auto">
                <a:xfrm>
                  <a:off x="-273404" y="4891360"/>
                  <a:ext cx="1274816" cy="1283796"/>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grpSp>
        </p:grpSp>
      </p:grpSp>
      <p:grpSp>
        <p:nvGrpSpPr>
          <p:cNvPr id="15394" name="図形グループ 220"/>
          <p:cNvGrpSpPr>
            <a:grpSpLocks/>
          </p:cNvGrpSpPr>
          <p:nvPr/>
        </p:nvGrpSpPr>
        <p:grpSpPr bwMode="auto">
          <a:xfrm>
            <a:off x="6287693" y="2645569"/>
            <a:ext cx="548878" cy="300038"/>
            <a:chOff x="3383293" y="1874537"/>
            <a:chExt cx="731837" cy="400050"/>
          </a:xfrm>
        </p:grpSpPr>
        <p:sp>
          <p:nvSpPr>
            <p:cNvPr id="222" name="正方形/長方形 221"/>
            <p:cNvSpPr/>
            <p:nvPr/>
          </p:nvSpPr>
          <p:spPr bwMode="auto">
            <a:xfrm>
              <a:off x="3383293" y="1874537"/>
              <a:ext cx="731837" cy="400050"/>
            </a:xfrm>
            <a:prstGeom prst="rect">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pPr>
              <a:endParaRPr kumimoji="1" lang="ja-JP" altLang="en-US" sz="1050">
                <a:solidFill>
                  <a:prstClr val="black"/>
                </a:solidFill>
                <a:latin typeface="Arial" charset="0"/>
                <a:cs typeface="ＭＳ Ｐゴシック" charset="0"/>
              </a:endParaRPr>
            </a:p>
          </p:txBody>
        </p:sp>
        <p:grpSp>
          <p:nvGrpSpPr>
            <p:cNvPr id="15440" name="図形グループ 222"/>
            <p:cNvGrpSpPr>
              <a:grpSpLocks/>
            </p:cNvGrpSpPr>
            <p:nvPr/>
          </p:nvGrpSpPr>
          <p:grpSpPr bwMode="auto">
            <a:xfrm>
              <a:off x="3463464" y="1929040"/>
              <a:ext cx="571494" cy="291044"/>
              <a:chOff x="-114249" y="2203357"/>
              <a:chExt cx="571494" cy="291044"/>
            </a:xfrm>
          </p:grpSpPr>
          <p:grpSp>
            <p:nvGrpSpPr>
              <p:cNvPr id="15441" name="図形グループ 299"/>
              <p:cNvGrpSpPr>
                <a:grpSpLocks/>
              </p:cNvGrpSpPr>
              <p:nvPr/>
            </p:nvGrpSpPr>
            <p:grpSpPr bwMode="auto">
              <a:xfrm>
                <a:off x="-114249" y="2211721"/>
                <a:ext cx="228497" cy="274317"/>
                <a:chOff x="1005879" y="1508781"/>
                <a:chExt cx="1021069" cy="1225282"/>
              </a:xfrm>
            </p:grpSpPr>
            <p:sp>
              <p:nvSpPr>
                <p:cNvPr id="229" name="メモ 228"/>
                <p:cNvSpPr/>
                <p:nvPr/>
              </p:nvSpPr>
              <p:spPr>
                <a:xfrm flipV="1">
                  <a:off x="1009414" y="1348522"/>
                  <a:ext cx="1177596" cy="1545801"/>
                </a:xfrm>
                <a:prstGeom prst="foldedCorner">
                  <a:avLst>
                    <a:gd name="adj" fmla="val 25581"/>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pPr>
                  <a:endParaRPr kumimoji="1" lang="ja-JP" altLang="en-US">
                    <a:solidFill>
                      <a:srgbClr val="FFFFFF"/>
                    </a:solidFill>
                    <a:latin typeface="Arial" charset="0"/>
                    <a:cs typeface="ＭＳ Ｐゴシック" charset="0"/>
                  </a:endParaRPr>
                </a:p>
              </p:txBody>
            </p:sp>
            <p:cxnSp>
              <p:nvCxnSpPr>
                <p:cNvPr id="230" name="直線コネクタ 229"/>
                <p:cNvCxnSpPr/>
                <p:nvPr/>
              </p:nvCxnSpPr>
              <p:spPr>
                <a:xfrm>
                  <a:off x="1264796" y="1901606"/>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1" name="直線コネクタ 230"/>
                <p:cNvCxnSpPr/>
                <p:nvPr/>
              </p:nvCxnSpPr>
              <p:spPr>
                <a:xfrm>
                  <a:off x="1264796" y="210723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2" name="直線コネクタ 231"/>
                <p:cNvCxnSpPr/>
                <p:nvPr/>
              </p:nvCxnSpPr>
              <p:spPr>
                <a:xfrm>
                  <a:off x="1264796" y="2319963"/>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3" name="直線コネクタ 232"/>
                <p:cNvCxnSpPr/>
                <p:nvPr/>
              </p:nvCxnSpPr>
              <p:spPr>
                <a:xfrm>
                  <a:off x="1264796" y="253268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4" name="直線コネクタ 233"/>
                <p:cNvCxnSpPr/>
                <p:nvPr/>
              </p:nvCxnSpPr>
              <p:spPr>
                <a:xfrm>
                  <a:off x="1257704" y="1688881"/>
                  <a:ext cx="546232"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5442" name="図形グループ 224"/>
              <p:cNvGrpSpPr>
                <a:grpSpLocks/>
              </p:cNvGrpSpPr>
              <p:nvPr/>
            </p:nvGrpSpPr>
            <p:grpSpPr bwMode="auto">
              <a:xfrm>
                <a:off x="182928" y="2203357"/>
                <a:ext cx="274317" cy="291044"/>
                <a:chOff x="-545429" y="4526268"/>
                <a:chExt cx="1551308" cy="1645902"/>
              </a:xfrm>
            </p:grpSpPr>
            <p:sp>
              <p:nvSpPr>
                <p:cNvPr id="226" name="Vertical Scroll 16"/>
                <p:cNvSpPr/>
                <p:nvPr/>
              </p:nvSpPr>
              <p:spPr bwMode="auto">
                <a:xfrm>
                  <a:off x="-542731" y="4523282"/>
                  <a:ext cx="1274816" cy="1283796"/>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27" name="Vertical Scroll 16"/>
                <p:cNvSpPr/>
                <p:nvPr/>
              </p:nvSpPr>
              <p:spPr bwMode="auto">
                <a:xfrm>
                  <a:off x="-408071" y="4702834"/>
                  <a:ext cx="1274816" cy="1292771"/>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28" name="Vertical Scroll 16"/>
                <p:cNvSpPr/>
                <p:nvPr/>
              </p:nvSpPr>
              <p:spPr bwMode="auto">
                <a:xfrm>
                  <a:off x="-273404" y="4891365"/>
                  <a:ext cx="1274816" cy="1283790"/>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grpSp>
        </p:grpSp>
      </p:grpSp>
      <p:grpSp>
        <p:nvGrpSpPr>
          <p:cNvPr id="15395" name="図形グループ 234"/>
          <p:cNvGrpSpPr>
            <a:grpSpLocks/>
          </p:cNvGrpSpPr>
          <p:nvPr/>
        </p:nvGrpSpPr>
        <p:grpSpPr bwMode="auto">
          <a:xfrm>
            <a:off x="2309812" y="2645569"/>
            <a:ext cx="548879" cy="300038"/>
            <a:chOff x="3383293" y="1874537"/>
            <a:chExt cx="731837" cy="400050"/>
          </a:xfrm>
        </p:grpSpPr>
        <p:sp>
          <p:nvSpPr>
            <p:cNvPr id="236" name="正方形/長方形 235"/>
            <p:cNvSpPr/>
            <p:nvPr/>
          </p:nvSpPr>
          <p:spPr bwMode="auto">
            <a:xfrm>
              <a:off x="3383293" y="1874537"/>
              <a:ext cx="731837" cy="400050"/>
            </a:xfrm>
            <a:prstGeom prst="rect">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pPr>
              <a:endParaRPr kumimoji="1" lang="ja-JP" altLang="en-US" sz="1050">
                <a:solidFill>
                  <a:prstClr val="black"/>
                </a:solidFill>
                <a:latin typeface="Arial" charset="0"/>
                <a:cs typeface="ＭＳ Ｐゴシック" charset="0"/>
              </a:endParaRPr>
            </a:p>
          </p:txBody>
        </p:sp>
        <p:grpSp>
          <p:nvGrpSpPr>
            <p:cNvPr id="15427" name="図形グループ 236"/>
            <p:cNvGrpSpPr>
              <a:grpSpLocks/>
            </p:cNvGrpSpPr>
            <p:nvPr/>
          </p:nvGrpSpPr>
          <p:grpSpPr bwMode="auto">
            <a:xfrm>
              <a:off x="3463464" y="1929040"/>
              <a:ext cx="571494" cy="291044"/>
              <a:chOff x="-114249" y="2203357"/>
              <a:chExt cx="571494" cy="291044"/>
            </a:xfrm>
          </p:grpSpPr>
          <p:grpSp>
            <p:nvGrpSpPr>
              <p:cNvPr id="15428" name="図形グループ 299"/>
              <p:cNvGrpSpPr>
                <a:grpSpLocks/>
              </p:cNvGrpSpPr>
              <p:nvPr/>
            </p:nvGrpSpPr>
            <p:grpSpPr bwMode="auto">
              <a:xfrm>
                <a:off x="-114249" y="2211721"/>
                <a:ext cx="228497" cy="274317"/>
                <a:chOff x="1005879" y="1508781"/>
                <a:chExt cx="1021069" cy="1225282"/>
              </a:xfrm>
            </p:grpSpPr>
            <p:sp>
              <p:nvSpPr>
                <p:cNvPr id="243" name="メモ 242"/>
                <p:cNvSpPr/>
                <p:nvPr/>
              </p:nvSpPr>
              <p:spPr>
                <a:xfrm flipV="1">
                  <a:off x="1009418" y="1348522"/>
                  <a:ext cx="1177596" cy="1545801"/>
                </a:xfrm>
                <a:prstGeom prst="foldedCorner">
                  <a:avLst>
                    <a:gd name="adj" fmla="val 25581"/>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pPr>
                  <a:endParaRPr kumimoji="1" lang="ja-JP" altLang="en-US">
                    <a:solidFill>
                      <a:srgbClr val="FFFFFF"/>
                    </a:solidFill>
                    <a:latin typeface="Arial" charset="0"/>
                    <a:cs typeface="ＭＳ Ｐゴシック" charset="0"/>
                  </a:endParaRPr>
                </a:p>
              </p:txBody>
            </p:sp>
            <p:cxnSp>
              <p:nvCxnSpPr>
                <p:cNvPr id="244" name="直線コネクタ 243"/>
                <p:cNvCxnSpPr/>
                <p:nvPr/>
              </p:nvCxnSpPr>
              <p:spPr>
                <a:xfrm>
                  <a:off x="1264800" y="1901606"/>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5" name="直線コネクタ 244"/>
                <p:cNvCxnSpPr/>
                <p:nvPr/>
              </p:nvCxnSpPr>
              <p:spPr>
                <a:xfrm>
                  <a:off x="1264800" y="210723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6" name="直線コネクタ 245"/>
                <p:cNvCxnSpPr/>
                <p:nvPr/>
              </p:nvCxnSpPr>
              <p:spPr>
                <a:xfrm>
                  <a:off x="1264800" y="2319963"/>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7" name="直線コネクタ 246"/>
                <p:cNvCxnSpPr/>
                <p:nvPr/>
              </p:nvCxnSpPr>
              <p:spPr>
                <a:xfrm>
                  <a:off x="1264800" y="253268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8" name="直線コネクタ 247"/>
                <p:cNvCxnSpPr/>
                <p:nvPr/>
              </p:nvCxnSpPr>
              <p:spPr>
                <a:xfrm>
                  <a:off x="1257704" y="1688881"/>
                  <a:ext cx="546237"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5429" name="図形グループ 238"/>
              <p:cNvGrpSpPr>
                <a:grpSpLocks/>
              </p:cNvGrpSpPr>
              <p:nvPr/>
            </p:nvGrpSpPr>
            <p:grpSpPr bwMode="auto">
              <a:xfrm>
                <a:off x="182928" y="2203357"/>
                <a:ext cx="274317" cy="291044"/>
                <a:chOff x="-545429" y="4526268"/>
                <a:chExt cx="1551308" cy="1645902"/>
              </a:xfrm>
            </p:grpSpPr>
            <p:sp>
              <p:nvSpPr>
                <p:cNvPr id="240" name="Vertical Scroll 16"/>
                <p:cNvSpPr/>
                <p:nvPr/>
              </p:nvSpPr>
              <p:spPr bwMode="auto">
                <a:xfrm>
                  <a:off x="-542737" y="4523282"/>
                  <a:ext cx="1274816" cy="1283796"/>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41" name="Vertical Scroll 16"/>
                <p:cNvSpPr/>
                <p:nvPr/>
              </p:nvSpPr>
              <p:spPr bwMode="auto">
                <a:xfrm>
                  <a:off x="-408071" y="4702834"/>
                  <a:ext cx="1274816" cy="1292771"/>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42" name="Vertical Scroll 16"/>
                <p:cNvSpPr/>
                <p:nvPr/>
              </p:nvSpPr>
              <p:spPr bwMode="auto">
                <a:xfrm>
                  <a:off x="-273410" y="4891365"/>
                  <a:ext cx="1274816" cy="1283790"/>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grpSp>
        </p:grpSp>
      </p:grpSp>
      <p:grpSp>
        <p:nvGrpSpPr>
          <p:cNvPr id="15396" name="図形グループ 248"/>
          <p:cNvGrpSpPr>
            <a:grpSpLocks/>
          </p:cNvGrpSpPr>
          <p:nvPr/>
        </p:nvGrpSpPr>
        <p:grpSpPr bwMode="auto">
          <a:xfrm>
            <a:off x="3399542" y="3606403"/>
            <a:ext cx="548879" cy="300038"/>
            <a:chOff x="3383293" y="1874537"/>
            <a:chExt cx="731837" cy="400050"/>
          </a:xfrm>
        </p:grpSpPr>
        <p:sp>
          <p:nvSpPr>
            <p:cNvPr id="250" name="正方形/長方形 249"/>
            <p:cNvSpPr/>
            <p:nvPr/>
          </p:nvSpPr>
          <p:spPr bwMode="auto">
            <a:xfrm>
              <a:off x="3383293" y="1874537"/>
              <a:ext cx="731837" cy="400050"/>
            </a:xfrm>
            <a:prstGeom prst="rect">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pPr>
              <a:endParaRPr kumimoji="1" lang="ja-JP" altLang="en-US" sz="1050">
                <a:solidFill>
                  <a:prstClr val="black"/>
                </a:solidFill>
                <a:latin typeface="Arial" charset="0"/>
                <a:cs typeface="ＭＳ Ｐゴシック" charset="0"/>
              </a:endParaRPr>
            </a:p>
          </p:txBody>
        </p:sp>
        <p:grpSp>
          <p:nvGrpSpPr>
            <p:cNvPr id="15414" name="図形グループ 250"/>
            <p:cNvGrpSpPr>
              <a:grpSpLocks/>
            </p:cNvGrpSpPr>
            <p:nvPr/>
          </p:nvGrpSpPr>
          <p:grpSpPr bwMode="auto">
            <a:xfrm>
              <a:off x="3463464" y="1929040"/>
              <a:ext cx="571494" cy="291044"/>
              <a:chOff x="-114249" y="2203357"/>
              <a:chExt cx="571494" cy="291044"/>
            </a:xfrm>
          </p:grpSpPr>
          <p:grpSp>
            <p:nvGrpSpPr>
              <p:cNvPr id="15415" name="図形グループ 299"/>
              <p:cNvGrpSpPr>
                <a:grpSpLocks/>
              </p:cNvGrpSpPr>
              <p:nvPr/>
            </p:nvGrpSpPr>
            <p:grpSpPr bwMode="auto">
              <a:xfrm>
                <a:off x="-114249" y="2211721"/>
                <a:ext cx="228497" cy="274317"/>
                <a:chOff x="1005879" y="1508781"/>
                <a:chExt cx="1021069" cy="1225282"/>
              </a:xfrm>
            </p:grpSpPr>
            <p:sp>
              <p:nvSpPr>
                <p:cNvPr id="257" name="メモ 256"/>
                <p:cNvSpPr/>
                <p:nvPr/>
              </p:nvSpPr>
              <p:spPr>
                <a:xfrm flipV="1">
                  <a:off x="1009418" y="1348517"/>
                  <a:ext cx="1177596" cy="1545801"/>
                </a:xfrm>
                <a:prstGeom prst="foldedCorner">
                  <a:avLst>
                    <a:gd name="adj" fmla="val 25581"/>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pPr>
                  <a:endParaRPr kumimoji="1" lang="ja-JP" altLang="en-US">
                    <a:solidFill>
                      <a:srgbClr val="FFFFFF"/>
                    </a:solidFill>
                    <a:latin typeface="Arial" charset="0"/>
                    <a:cs typeface="ＭＳ Ｐゴシック" charset="0"/>
                  </a:endParaRPr>
                </a:p>
              </p:txBody>
            </p:sp>
            <p:cxnSp>
              <p:nvCxnSpPr>
                <p:cNvPr id="258" name="直線コネクタ 257"/>
                <p:cNvCxnSpPr/>
                <p:nvPr/>
              </p:nvCxnSpPr>
              <p:spPr>
                <a:xfrm>
                  <a:off x="1264800" y="1901602"/>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0" name="直線コネクタ 259"/>
                <p:cNvCxnSpPr/>
                <p:nvPr/>
              </p:nvCxnSpPr>
              <p:spPr>
                <a:xfrm>
                  <a:off x="1264800" y="210723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2" name="直線コネクタ 261"/>
                <p:cNvCxnSpPr/>
                <p:nvPr/>
              </p:nvCxnSpPr>
              <p:spPr>
                <a:xfrm>
                  <a:off x="1264800" y="2319963"/>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3" name="直線コネクタ 262"/>
                <p:cNvCxnSpPr/>
                <p:nvPr/>
              </p:nvCxnSpPr>
              <p:spPr>
                <a:xfrm>
                  <a:off x="1264800" y="253268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5" name="直線コネクタ 264"/>
                <p:cNvCxnSpPr/>
                <p:nvPr/>
              </p:nvCxnSpPr>
              <p:spPr>
                <a:xfrm>
                  <a:off x="1257704" y="1688877"/>
                  <a:ext cx="546237"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5416" name="図形グループ 252"/>
              <p:cNvGrpSpPr>
                <a:grpSpLocks/>
              </p:cNvGrpSpPr>
              <p:nvPr/>
            </p:nvGrpSpPr>
            <p:grpSpPr bwMode="auto">
              <a:xfrm>
                <a:off x="182928" y="2203357"/>
                <a:ext cx="274317" cy="291044"/>
                <a:chOff x="-545429" y="4526268"/>
                <a:chExt cx="1551308" cy="1645902"/>
              </a:xfrm>
            </p:grpSpPr>
            <p:sp>
              <p:nvSpPr>
                <p:cNvPr id="254" name="Vertical Scroll 16"/>
                <p:cNvSpPr/>
                <p:nvPr/>
              </p:nvSpPr>
              <p:spPr bwMode="auto">
                <a:xfrm>
                  <a:off x="-542737" y="4523282"/>
                  <a:ext cx="1274816" cy="1283790"/>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55" name="Vertical Scroll 16"/>
                <p:cNvSpPr/>
                <p:nvPr/>
              </p:nvSpPr>
              <p:spPr bwMode="auto">
                <a:xfrm>
                  <a:off x="-408071" y="4702834"/>
                  <a:ext cx="1274816" cy="1292771"/>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56" name="Vertical Scroll 16"/>
                <p:cNvSpPr/>
                <p:nvPr/>
              </p:nvSpPr>
              <p:spPr bwMode="auto">
                <a:xfrm>
                  <a:off x="-273410" y="4891360"/>
                  <a:ext cx="1274816" cy="1283796"/>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grpSp>
        </p:grpSp>
      </p:grpSp>
      <p:grpSp>
        <p:nvGrpSpPr>
          <p:cNvPr id="15397" name="図形グループ 265"/>
          <p:cNvGrpSpPr>
            <a:grpSpLocks/>
          </p:cNvGrpSpPr>
          <p:nvPr/>
        </p:nvGrpSpPr>
        <p:grpSpPr bwMode="auto">
          <a:xfrm>
            <a:off x="5257264" y="3627835"/>
            <a:ext cx="548878" cy="300038"/>
            <a:chOff x="3383293" y="1874537"/>
            <a:chExt cx="731837" cy="400050"/>
          </a:xfrm>
        </p:grpSpPr>
        <p:sp>
          <p:nvSpPr>
            <p:cNvPr id="267" name="正方形/長方形 266"/>
            <p:cNvSpPr/>
            <p:nvPr/>
          </p:nvSpPr>
          <p:spPr bwMode="auto">
            <a:xfrm>
              <a:off x="3383293" y="1874537"/>
              <a:ext cx="731837" cy="400050"/>
            </a:xfrm>
            <a:prstGeom prst="rect">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tIns="27000" bIns="27000"/>
            <a:lstStyle/>
            <a:p>
              <a:pPr algn="ctr" defTabSz="685800" fontAlgn="auto">
                <a:spcBef>
                  <a:spcPts val="0"/>
                </a:spcBef>
                <a:spcAft>
                  <a:spcPts val="0"/>
                </a:spcAft>
              </a:pPr>
              <a:endParaRPr kumimoji="1" lang="ja-JP" altLang="en-US" sz="1050">
                <a:solidFill>
                  <a:prstClr val="black"/>
                </a:solidFill>
                <a:latin typeface="Arial" charset="0"/>
                <a:cs typeface="ＭＳ Ｐゴシック" charset="0"/>
              </a:endParaRPr>
            </a:p>
          </p:txBody>
        </p:sp>
        <p:grpSp>
          <p:nvGrpSpPr>
            <p:cNvPr id="15401" name="図形グループ 267"/>
            <p:cNvGrpSpPr>
              <a:grpSpLocks/>
            </p:cNvGrpSpPr>
            <p:nvPr/>
          </p:nvGrpSpPr>
          <p:grpSpPr bwMode="auto">
            <a:xfrm>
              <a:off x="3463464" y="1929040"/>
              <a:ext cx="571494" cy="291044"/>
              <a:chOff x="-114249" y="2203357"/>
              <a:chExt cx="571494" cy="291044"/>
            </a:xfrm>
          </p:grpSpPr>
          <p:grpSp>
            <p:nvGrpSpPr>
              <p:cNvPr id="15402" name="図形グループ 299"/>
              <p:cNvGrpSpPr>
                <a:grpSpLocks/>
              </p:cNvGrpSpPr>
              <p:nvPr/>
            </p:nvGrpSpPr>
            <p:grpSpPr bwMode="auto">
              <a:xfrm>
                <a:off x="-114249" y="2211721"/>
                <a:ext cx="228497" cy="274317"/>
                <a:chOff x="1005879" y="1508781"/>
                <a:chExt cx="1021069" cy="1225282"/>
              </a:xfrm>
            </p:grpSpPr>
            <p:sp>
              <p:nvSpPr>
                <p:cNvPr id="274" name="メモ 273"/>
                <p:cNvSpPr/>
                <p:nvPr/>
              </p:nvSpPr>
              <p:spPr>
                <a:xfrm flipV="1">
                  <a:off x="1009414" y="1348517"/>
                  <a:ext cx="1177596" cy="1545801"/>
                </a:xfrm>
                <a:prstGeom prst="foldedCorner">
                  <a:avLst>
                    <a:gd name="adj" fmla="val 25581"/>
                  </a:avLst>
                </a:prstGeom>
                <a:solidFill>
                  <a:schemeClr val="bg1"/>
                </a:solidFill>
                <a:ln w="952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pPr>
                  <a:endParaRPr kumimoji="1" lang="ja-JP" altLang="en-US">
                    <a:solidFill>
                      <a:srgbClr val="FFFFFF"/>
                    </a:solidFill>
                    <a:latin typeface="Arial" charset="0"/>
                    <a:cs typeface="ＭＳ Ｐゴシック" charset="0"/>
                  </a:endParaRPr>
                </a:p>
              </p:txBody>
            </p:sp>
            <p:cxnSp>
              <p:nvCxnSpPr>
                <p:cNvPr id="275" name="直線コネクタ 274"/>
                <p:cNvCxnSpPr/>
                <p:nvPr/>
              </p:nvCxnSpPr>
              <p:spPr>
                <a:xfrm>
                  <a:off x="1264796" y="1901602"/>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6" name="直線コネクタ 275"/>
                <p:cNvCxnSpPr/>
                <p:nvPr/>
              </p:nvCxnSpPr>
              <p:spPr>
                <a:xfrm>
                  <a:off x="1264796" y="210723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7" name="直線コネクタ 276"/>
                <p:cNvCxnSpPr/>
                <p:nvPr/>
              </p:nvCxnSpPr>
              <p:spPr>
                <a:xfrm>
                  <a:off x="1264796" y="2319963"/>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8" name="直線コネクタ 277"/>
                <p:cNvCxnSpPr/>
                <p:nvPr/>
              </p:nvCxnSpPr>
              <p:spPr>
                <a:xfrm>
                  <a:off x="1264796" y="2532688"/>
                  <a:ext cx="822899"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9" name="直線コネクタ 278"/>
                <p:cNvCxnSpPr/>
                <p:nvPr/>
              </p:nvCxnSpPr>
              <p:spPr>
                <a:xfrm>
                  <a:off x="1257704" y="1688877"/>
                  <a:ext cx="546232" cy="0"/>
                </a:xfrm>
                <a:prstGeom prst="line">
                  <a:avLst/>
                </a:prstGeom>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5403" name="図形グループ 269"/>
              <p:cNvGrpSpPr>
                <a:grpSpLocks/>
              </p:cNvGrpSpPr>
              <p:nvPr/>
            </p:nvGrpSpPr>
            <p:grpSpPr bwMode="auto">
              <a:xfrm>
                <a:off x="182928" y="2203357"/>
                <a:ext cx="274317" cy="291044"/>
                <a:chOff x="-545429" y="4526268"/>
                <a:chExt cx="1551308" cy="1645902"/>
              </a:xfrm>
            </p:grpSpPr>
            <p:sp>
              <p:nvSpPr>
                <p:cNvPr id="271" name="Vertical Scroll 16"/>
                <p:cNvSpPr/>
                <p:nvPr/>
              </p:nvSpPr>
              <p:spPr bwMode="auto">
                <a:xfrm>
                  <a:off x="-542731" y="4523282"/>
                  <a:ext cx="1274816" cy="1283790"/>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72" name="Vertical Scroll 16"/>
                <p:cNvSpPr/>
                <p:nvPr/>
              </p:nvSpPr>
              <p:spPr bwMode="auto">
                <a:xfrm>
                  <a:off x="-408071" y="4702834"/>
                  <a:ext cx="1274816" cy="1292771"/>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sp>
              <p:nvSpPr>
                <p:cNvPr id="273" name="Vertical Scroll 16"/>
                <p:cNvSpPr/>
                <p:nvPr/>
              </p:nvSpPr>
              <p:spPr bwMode="auto">
                <a:xfrm>
                  <a:off x="-273404" y="4891360"/>
                  <a:ext cx="1274816" cy="1283796"/>
                </a:xfrm>
                <a:prstGeom prst="verticalScroll">
                  <a:avLst>
                    <a:gd name="adj" fmla="val 9978"/>
                  </a:avLst>
                </a:prstGeom>
                <a:solidFill>
                  <a:schemeClr val="bg1"/>
                </a:solidFill>
                <a:ln w="95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defTabSz="685800" fontAlgn="auto">
                    <a:spcBef>
                      <a:spcPts val="0"/>
                    </a:spcBef>
                    <a:spcAft>
                      <a:spcPts val="0"/>
                    </a:spcAft>
                    <a:buClr>
                      <a:srgbClr val="000000"/>
                    </a:buClr>
                    <a:buSzPct val="100000"/>
                  </a:pPr>
                  <a:endParaRPr lang="en-GB" altLang="ja-JP" sz="675">
                    <a:solidFill>
                      <a:srgbClr val="000000"/>
                    </a:solidFill>
                    <a:latin typeface="ＭＳ Ｐゴシック" charset="0"/>
                    <a:cs typeface="ＭＳ Ｐゴシック" charset="0"/>
                  </a:endParaRPr>
                </a:p>
              </p:txBody>
            </p:sp>
          </p:grpSp>
        </p:grpSp>
      </p:grpSp>
      <p:sp>
        <p:nvSpPr>
          <p:cNvPr id="146" name="正方形/長方形 145"/>
          <p:cNvSpPr/>
          <p:nvPr/>
        </p:nvSpPr>
        <p:spPr>
          <a:xfrm>
            <a:off x="4632280" y="2713675"/>
            <a:ext cx="931952" cy="479822"/>
          </a:xfrm>
          <a:prstGeom prst="rect">
            <a:avLst/>
          </a:prstGeom>
          <a:solidFill>
            <a:schemeClr val="bg1"/>
          </a:solidFill>
          <a:ln w="28575" cmpd="sng">
            <a:solidFill>
              <a:srgbClr val="0000FF"/>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defRPr/>
            </a:pPr>
            <a:r>
              <a:rPr lang="en-US" altLang="ja-JP" sz="825" dirty="0">
                <a:solidFill>
                  <a:srgbClr val="0000FF"/>
                </a:solidFill>
              </a:rPr>
              <a:t>Conditions for asset transfer</a:t>
            </a:r>
            <a:endParaRPr kumimoji="1" lang="ja-JP" altLang="en-US" sz="825" dirty="0">
              <a:solidFill>
                <a:prstClr val="white"/>
              </a:solidFill>
            </a:endParaRPr>
          </a:p>
        </p:txBody>
      </p:sp>
      <p:sp>
        <p:nvSpPr>
          <p:cNvPr id="148" name="正方形/長方形 147"/>
          <p:cNvSpPr/>
          <p:nvPr/>
        </p:nvSpPr>
        <p:spPr>
          <a:xfrm>
            <a:off x="3465468" y="2713675"/>
            <a:ext cx="931952" cy="479822"/>
          </a:xfrm>
          <a:prstGeom prst="rect">
            <a:avLst/>
          </a:prstGeom>
          <a:solidFill>
            <a:schemeClr val="bg1"/>
          </a:solidFill>
          <a:ln w="28575" cmpd="sng">
            <a:solidFill>
              <a:srgbClr val="0000FF"/>
            </a:solid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685800" fontAlgn="auto">
              <a:spcBef>
                <a:spcPts val="0"/>
              </a:spcBef>
              <a:spcAft>
                <a:spcPts val="0"/>
              </a:spcAft>
              <a:defRPr/>
            </a:pPr>
            <a:r>
              <a:rPr kumimoji="1" lang="en-US" altLang="ja-JP" sz="825" dirty="0">
                <a:solidFill>
                  <a:srgbClr val="0000FF"/>
                </a:solidFill>
              </a:rPr>
              <a:t>Records of asset transfer</a:t>
            </a:r>
            <a:endParaRPr kumimoji="1" lang="ja-JP" altLang="en-US" sz="825" dirty="0">
              <a:solidFill>
                <a:srgbClr val="0000FF"/>
              </a:solidFill>
            </a:endParaRPr>
          </a:p>
        </p:txBody>
      </p:sp>
      <p:grpSp>
        <p:nvGrpSpPr>
          <p:cNvPr id="149" name="Group 174"/>
          <p:cNvGrpSpPr>
            <a:grpSpLocks/>
          </p:cNvGrpSpPr>
          <p:nvPr/>
        </p:nvGrpSpPr>
        <p:grpSpPr bwMode="auto">
          <a:xfrm flipH="1">
            <a:off x="6588924" y="1470132"/>
            <a:ext cx="629290" cy="330994"/>
            <a:chOff x="3250" y="2590"/>
            <a:chExt cx="541" cy="258"/>
          </a:xfrm>
        </p:grpSpPr>
        <p:sp>
          <p:nvSpPr>
            <p:cNvPr id="154" name="Freeform 175"/>
            <p:cNvSpPr>
              <a:spLocks/>
            </p:cNvSpPr>
            <p:nvPr/>
          </p:nvSpPr>
          <p:spPr bwMode="auto">
            <a:xfrm>
              <a:off x="3250" y="2590"/>
              <a:ext cx="541" cy="217"/>
            </a:xfrm>
            <a:custGeom>
              <a:avLst/>
              <a:gdLst>
                <a:gd name="T0" fmla="*/ 24959 w 354"/>
                <a:gd name="T1" fmla="*/ 1534098 h 142"/>
                <a:gd name="T2" fmla="*/ 66705 w 354"/>
                <a:gd name="T3" fmla="*/ 1534098 h 142"/>
                <a:gd name="T4" fmla="*/ 208070 w 354"/>
                <a:gd name="T5" fmla="*/ 1534098 h 142"/>
                <a:gd name="T6" fmla="*/ 340032 w 354"/>
                <a:gd name="T7" fmla="*/ 1534098 h 142"/>
                <a:gd name="T8" fmla="*/ 430443 w 354"/>
                <a:gd name="T9" fmla="*/ 1534098 h 142"/>
                <a:gd name="T10" fmla="*/ 430443 w 354"/>
                <a:gd name="T11" fmla="*/ 1534098 h 142"/>
                <a:gd name="T12" fmla="*/ 430443 w 354"/>
                <a:gd name="T13" fmla="*/ 1534098 h 142"/>
                <a:gd name="T14" fmla="*/ 473804 w 354"/>
                <a:gd name="T15" fmla="*/ 1326098 h 142"/>
                <a:gd name="T16" fmla="*/ 584654 w 354"/>
                <a:gd name="T17" fmla="*/ 1170432 h 142"/>
                <a:gd name="T18" fmla="*/ 742663 w 354"/>
                <a:gd name="T19" fmla="*/ 1087198 h 142"/>
                <a:gd name="T20" fmla="*/ 922220 w 354"/>
                <a:gd name="T21" fmla="*/ 1039811 h 142"/>
                <a:gd name="T22" fmla="*/ 1131541 w 354"/>
                <a:gd name="T23" fmla="*/ 1087198 h 142"/>
                <a:gd name="T24" fmla="*/ 1286495 w 354"/>
                <a:gd name="T25" fmla="*/ 1170432 h 142"/>
                <a:gd name="T26" fmla="*/ 1370668 w 354"/>
                <a:gd name="T27" fmla="*/ 1326098 h 142"/>
                <a:gd name="T28" fmla="*/ 1424450 w 354"/>
                <a:gd name="T29" fmla="*/ 1534098 h 142"/>
                <a:gd name="T30" fmla="*/ 1424450 w 354"/>
                <a:gd name="T31" fmla="*/ 1579158 h 142"/>
                <a:gd name="T32" fmla="*/ 1424450 w 354"/>
                <a:gd name="T33" fmla="*/ 1599991 h 142"/>
                <a:gd name="T34" fmla="*/ 2642764 w 354"/>
                <a:gd name="T35" fmla="*/ 1599991 h 142"/>
                <a:gd name="T36" fmla="*/ 2622378 w 354"/>
                <a:gd name="T37" fmla="*/ 1552959 h 142"/>
                <a:gd name="T38" fmla="*/ 2622378 w 354"/>
                <a:gd name="T39" fmla="*/ 1534098 h 142"/>
                <a:gd name="T40" fmla="*/ 2666629 w 354"/>
                <a:gd name="T41" fmla="*/ 1326098 h 142"/>
                <a:gd name="T42" fmla="*/ 2776574 w 354"/>
                <a:gd name="T43" fmla="*/ 1170432 h 142"/>
                <a:gd name="T44" fmla="*/ 2932455 w 354"/>
                <a:gd name="T45" fmla="*/ 1087198 h 142"/>
                <a:gd name="T46" fmla="*/ 3115859 w 354"/>
                <a:gd name="T47" fmla="*/ 1039811 h 142"/>
                <a:gd name="T48" fmla="*/ 3355433 w 354"/>
                <a:gd name="T49" fmla="*/ 1105730 h 142"/>
                <a:gd name="T50" fmla="*/ 3546522 w 354"/>
                <a:gd name="T51" fmla="*/ 1279955 h 142"/>
                <a:gd name="T52" fmla="*/ 3608114 w 354"/>
                <a:gd name="T53" fmla="*/ 1534098 h 142"/>
                <a:gd name="T54" fmla="*/ 3995419 w 354"/>
                <a:gd name="T55" fmla="*/ 1534098 h 142"/>
                <a:gd name="T56" fmla="*/ 3995419 w 354"/>
                <a:gd name="T57" fmla="*/ 1468881 h 142"/>
                <a:gd name="T58" fmla="*/ 3995419 w 354"/>
                <a:gd name="T59" fmla="*/ 1279955 h 142"/>
                <a:gd name="T60" fmla="*/ 3968423 w 354"/>
                <a:gd name="T61" fmla="*/ 1059825 h 142"/>
                <a:gd name="T62" fmla="*/ 3949743 w 354"/>
                <a:gd name="T63" fmla="*/ 811919 h 142"/>
                <a:gd name="T64" fmla="*/ 3859269 w 354"/>
                <a:gd name="T65" fmla="*/ 632654 h 142"/>
                <a:gd name="T66" fmla="*/ 3785880 w 354"/>
                <a:gd name="T67" fmla="*/ 519322 h 142"/>
                <a:gd name="T68" fmla="*/ 3702023 w 354"/>
                <a:gd name="T69" fmla="*/ 405336 h 142"/>
                <a:gd name="T70" fmla="*/ 3588276 w 354"/>
                <a:gd name="T71" fmla="*/ 250015 h 142"/>
                <a:gd name="T72" fmla="*/ 3494044 w 354"/>
                <a:gd name="T73" fmla="*/ 136050 h 142"/>
                <a:gd name="T74" fmla="*/ 3409338 w 354"/>
                <a:gd name="T75" fmla="*/ 43635 h 142"/>
                <a:gd name="T76" fmla="*/ 3355433 w 354"/>
                <a:gd name="T77" fmla="*/ 0 h 142"/>
                <a:gd name="T78" fmla="*/ 3271349 w 354"/>
                <a:gd name="T79" fmla="*/ 0 h 142"/>
                <a:gd name="T80" fmla="*/ 3045463 w 354"/>
                <a:gd name="T81" fmla="*/ 0 h 142"/>
                <a:gd name="T82" fmla="*/ 2751674 w 354"/>
                <a:gd name="T83" fmla="*/ 0 h 142"/>
                <a:gd name="T84" fmla="*/ 2414940 w 354"/>
                <a:gd name="T85" fmla="*/ 0 h 142"/>
                <a:gd name="T86" fmla="*/ 2118548 w 354"/>
                <a:gd name="T87" fmla="*/ 0 h 142"/>
                <a:gd name="T88" fmla="*/ 1874143 w 354"/>
                <a:gd name="T89" fmla="*/ 0 h 142"/>
                <a:gd name="T90" fmla="*/ 1757550 w 354"/>
                <a:gd name="T91" fmla="*/ 0 h 142"/>
                <a:gd name="T92" fmla="*/ 1715937 w 354"/>
                <a:gd name="T93" fmla="*/ 43635 h 142"/>
                <a:gd name="T94" fmla="*/ 1601765 w 354"/>
                <a:gd name="T95" fmla="*/ 136050 h 142"/>
                <a:gd name="T96" fmla="*/ 1447530 w 354"/>
                <a:gd name="T97" fmla="*/ 250015 h 142"/>
                <a:gd name="T98" fmla="*/ 1286495 w 354"/>
                <a:gd name="T99" fmla="*/ 382065 h 142"/>
                <a:gd name="T100" fmla="*/ 1173298 w 354"/>
                <a:gd name="T101" fmla="*/ 491962 h 142"/>
                <a:gd name="T102" fmla="*/ 1060681 w 354"/>
                <a:gd name="T103" fmla="*/ 583860 h 142"/>
                <a:gd name="T104" fmla="*/ 1040575 w 354"/>
                <a:gd name="T105" fmla="*/ 632654 h 142"/>
                <a:gd name="T106" fmla="*/ 947182 w 354"/>
                <a:gd name="T107" fmla="*/ 632654 h 142"/>
                <a:gd name="T108" fmla="*/ 767740 w 354"/>
                <a:gd name="T109" fmla="*/ 656917 h 142"/>
                <a:gd name="T110" fmla="*/ 539623 w 354"/>
                <a:gd name="T111" fmla="*/ 723565 h 142"/>
                <a:gd name="T112" fmla="*/ 293645 w 354"/>
                <a:gd name="T113" fmla="*/ 793612 h 142"/>
                <a:gd name="T114" fmla="*/ 136149 w 354"/>
                <a:gd name="T115" fmla="*/ 896319 h 142"/>
                <a:gd name="T116" fmla="*/ 43648 w 354"/>
                <a:gd name="T117" fmla="*/ 1059825 h 142"/>
                <a:gd name="T118" fmla="*/ 0 w 354"/>
                <a:gd name="T119" fmla="*/ 1215542 h 142"/>
                <a:gd name="T120" fmla="*/ 0 w 354"/>
                <a:gd name="T121" fmla="*/ 1369727 h 142"/>
                <a:gd name="T122" fmla="*/ 24959 w 354"/>
                <a:gd name="T123" fmla="*/ 1489508 h 142"/>
                <a:gd name="T124" fmla="*/ 24959 w 354"/>
                <a:gd name="T125" fmla="*/ 1534098 h 1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54" h="142">
                  <a:moveTo>
                    <a:pt x="2" y="136"/>
                  </a:moveTo>
                  <a:lnTo>
                    <a:pt x="6" y="136"/>
                  </a:lnTo>
                  <a:lnTo>
                    <a:pt x="18" y="136"/>
                  </a:lnTo>
                  <a:lnTo>
                    <a:pt x="30" y="136"/>
                  </a:lnTo>
                  <a:lnTo>
                    <a:pt x="38" y="136"/>
                  </a:lnTo>
                  <a:lnTo>
                    <a:pt x="42" y="118"/>
                  </a:lnTo>
                  <a:lnTo>
                    <a:pt x="52" y="104"/>
                  </a:lnTo>
                  <a:lnTo>
                    <a:pt x="66" y="96"/>
                  </a:lnTo>
                  <a:lnTo>
                    <a:pt x="82" y="92"/>
                  </a:lnTo>
                  <a:lnTo>
                    <a:pt x="100" y="96"/>
                  </a:lnTo>
                  <a:lnTo>
                    <a:pt x="114" y="104"/>
                  </a:lnTo>
                  <a:lnTo>
                    <a:pt x="122" y="118"/>
                  </a:lnTo>
                  <a:lnTo>
                    <a:pt x="126" y="136"/>
                  </a:lnTo>
                  <a:lnTo>
                    <a:pt x="126" y="140"/>
                  </a:lnTo>
                  <a:lnTo>
                    <a:pt x="126" y="142"/>
                  </a:lnTo>
                  <a:lnTo>
                    <a:pt x="234" y="142"/>
                  </a:lnTo>
                  <a:lnTo>
                    <a:pt x="232" y="138"/>
                  </a:lnTo>
                  <a:lnTo>
                    <a:pt x="232" y="136"/>
                  </a:lnTo>
                  <a:lnTo>
                    <a:pt x="236" y="118"/>
                  </a:lnTo>
                  <a:lnTo>
                    <a:pt x="246" y="104"/>
                  </a:lnTo>
                  <a:lnTo>
                    <a:pt x="260" y="96"/>
                  </a:lnTo>
                  <a:lnTo>
                    <a:pt x="276" y="92"/>
                  </a:lnTo>
                  <a:lnTo>
                    <a:pt x="298" y="98"/>
                  </a:lnTo>
                  <a:lnTo>
                    <a:pt x="314" y="114"/>
                  </a:lnTo>
                  <a:lnTo>
                    <a:pt x="320" y="136"/>
                  </a:lnTo>
                  <a:lnTo>
                    <a:pt x="354" y="136"/>
                  </a:lnTo>
                  <a:lnTo>
                    <a:pt x="354" y="130"/>
                  </a:lnTo>
                  <a:lnTo>
                    <a:pt x="354" y="114"/>
                  </a:lnTo>
                  <a:lnTo>
                    <a:pt x="352" y="94"/>
                  </a:lnTo>
                  <a:lnTo>
                    <a:pt x="350" y="72"/>
                  </a:lnTo>
                  <a:lnTo>
                    <a:pt x="342" y="56"/>
                  </a:lnTo>
                  <a:lnTo>
                    <a:pt x="336" y="46"/>
                  </a:lnTo>
                  <a:lnTo>
                    <a:pt x="328" y="36"/>
                  </a:lnTo>
                  <a:lnTo>
                    <a:pt x="318" y="22"/>
                  </a:lnTo>
                  <a:lnTo>
                    <a:pt x="310" y="12"/>
                  </a:lnTo>
                  <a:lnTo>
                    <a:pt x="302" y="4"/>
                  </a:lnTo>
                  <a:lnTo>
                    <a:pt x="298" y="0"/>
                  </a:lnTo>
                  <a:lnTo>
                    <a:pt x="290" y="0"/>
                  </a:lnTo>
                  <a:lnTo>
                    <a:pt x="270" y="0"/>
                  </a:lnTo>
                  <a:lnTo>
                    <a:pt x="244" y="0"/>
                  </a:lnTo>
                  <a:lnTo>
                    <a:pt x="214" y="0"/>
                  </a:lnTo>
                  <a:lnTo>
                    <a:pt x="188" y="0"/>
                  </a:lnTo>
                  <a:lnTo>
                    <a:pt x="166" y="0"/>
                  </a:lnTo>
                  <a:lnTo>
                    <a:pt x="156" y="0"/>
                  </a:lnTo>
                  <a:lnTo>
                    <a:pt x="152" y="4"/>
                  </a:lnTo>
                  <a:lnTo>
                    <a:pt x="142" y="12"/>
                  </a:lnTo>
                  <a:lnTo>
                    <a:pt x="128" y="22"/>
                  </a:lnTo>
                  <a:lnTo>
                    <a:pt x="114" y="34"/>
                  </a:lnTo>
                  <a:lnTo>
                    <a:pt x="104" y="44"/>
                  </a:lnTo>
                  <a:lnTo>
                    <a:pt x="94" y="52"/>
                  </a:lnTo>
                  <a:lnTo>
                    <a:pt x="92" y="56"/>
                  </a:lnTo>
                  <a:lnTo>
                    <a:pt x="84" y="56"/>
                  </a:lnTo>
                  <a:lnTo>
                    <a:pt x="68" y="58"/>
                  </a:lnTo>
                  <a:lnTo>
                    <a:pt x="48" y="64"/>
                  </a:lnTo>
                  <a:lnTo>
                    <a:pt x="26" y="70"/>
                  </a:lnTo>
                  <a:lnTo>
                    <a:pt x="12" y="80"/>
                  </a:lnTo>
                  <a:lnTo>
                    <a:pt x="4" y="94"/>
                  </a:lnTo>
                  <a:lnTo>
                    <a:pt x="0" y="108"/>
                  </a:lnTo>
                  <a:lnTo>
                    <a:pt x="0" y="122"/>
                  </a:lnTo>
                  <a:lnTo>
                    <a:pt x="2" y="132"/>
                  </a:lnTo>
                  <a:lnTo>
                    <a:pt x="2" y="136"/>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5" name="Freeform 176"/>
            <p:cNvSpPr>
              <a:spLocks/>
            </p:cNvSpPr>
            <p:nvPr/>
          </p:nvSpPr>
          <p:spPr bwMode="auto">
            <a:xfrm>
              <a:off x="3421" y="2611"/>
              <a:ext cx="171" cy="59"/>
            </a:xfrm>
            <a:custGeom>
              <a:avLst/>
              <a:gdLst>
                <a:gd name="T0" fmla="*/ 0 w 112"/>
                <a:gd name="T1" fmla="*/ 611330 h 38"/>
                <a:gd name="T2" fmla="*/ 505942 w 112"/>
                <a:gd name="T3" fmla="*/ 0 h 38"/>
                <a:gd name="T4" fmla="*/ 1235002 w 112"/>
                <a:gd name="T5" fmla="*/ 0 h 38"/>
                <a:gd name="T6" fmla="*/ 1235002 w 112"/>
                <a:gd name="T7" fmla="*/ 611330 h 38"/>
                <a:gd name="T8" fmla="*/ 0 w 112"/>
                <a:gd name="T9" fmla="*/ 61133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38">
                  <a:moveTo>
                    <a:pt x="0" y="38"/>
                  </a:moveTo>
                  <a:lnTo>
                    <a:pt x="46" y="0"/>
                  </a:lnTo>
                  <a:lnTo>
                    <a:pt x="112" y="0"/>
                  </a:lnTo>
                  <a:lnTo>
                    <a:pt x="112" y="38"/>
                  </a:lnTo>
                  <a:lnTo>
                    <a:pt x="0" y="38"/>
                  </a:lnTo>
                  <a:close/>
                </a:path>
              </a:pathLst>
            </a:custGeom>
            <a:solidFill>
              <a:srgbClr val="8C8C8C"/>
            </a:solidFill>
            <a:ln>
              <a:noFill/>
            </a:ln>
            <a:extLst>
              <a:ext uri="{91240B29-F687-4f45-9708-019B960494DF}">
                <a14:hiddenLine xmlns:a14="http://schemas.microsoft.com/office/drawing/2010/main" xmlns="" w="0">
                  <a:solidFill>
                    <a:srgbClr val="8C8C8C"/>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6" name="Freeform 177"/>
            <p:cNvSpPr>
              <a:spLocks/>
            </p:cNvSpPr>
            <p:nvPr/>
          </p:nvSpPr>
          <p:spPr bwMode="auto">
            <a:xfrm>
              <a:off x="3614" y="2611"/>
              <a:ext cx="131" cy="59"/>
            </a:xfrm>
            <a:custGeom>
              <a:avLst/>
              <a:gdLst>
                <a:gd name="T0" fmla="*/ 0 w 86"/>
                <a:gd name="T1" fmla="*/ 611330 h 38"/>
                <a:gd name="T2" fmla="*/ 0 w 86"/>
                <a:gd name="T3" fmla="*/ 0 h 38"/>
                <a:gd name="T4" fmla="*/ 606921 w 86"/>
                <a:gd name="T5" fmla="*/ 0 h 38"/>
                <a:gd name="T6" fmla="*/ 905742 w 86"/>
                <a:gd name="T7" fmla="*/ 611330 h 38"/>
                <a:gd name="T8" fmla="*/ 0 w 86"/>
                <a:gd name="T9" fmla="*/ 61133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38">
                  <a:moveTo>
                    <a:pt x="0" y="38"/>
                  </a:moveTo>
                  <a:lnTo>
                    <a:pt x="0" y="0"/>
                  </a:lnTo>
                  <a:lnTo>
                    <a:pt x="58" y="0"/>
                  </a:lnTo>
                  <a:lnTo>
                    <a:pt x="86" y="38"/>
                  </a:lnTo>
                  <a:lnTo>
                    <a:pt x="0" y="38"/>
                  </a:lnTo>
                  <a:close/>
                </a:path>
              </a:pathLst>
            </a:custGeom>
            <a:solidFill>
              <a:srgbClr val="8C8C8C"/>
            </a:solidFill>
            <a:ln>
              <a:noFill/>
            </a:ln>
            <a:extLst>
              <a:ext uri="{91240B29-F687-4f45-9708-019B960494DF}">
                <a14:hiddenLine xmlns:a14="http://schemas.microsoft.com/office/drawing/2010/main" xmlns="" w="0">
                  <a:solidFill>
                    <a:srgbClr val="8C8C8C"/>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57" name="Oval 178"/>
            <p:cNvSpPr>
              <a:spLocks noChangeArrowheads="1"/>
            </p:cNvSpPr>
            <p:nvPr/>
          </p:nvSpPr>
          <p:spPr bwMode="auto">
            <a:xfrm>
              <a:off x="3326" y="2746"/>
              <a:ext cx="102" cy="102"/>
            </a:xfrm>
            <a:prstGeom prst="ellipse">
              <a:avLst/>
            </a:prstGeom>
            <a:solidFill>
              <a:schemeClr val="tx1"/>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fontAlgn="auto">
                <a:spcBef>
                  <a:spcPts val="0"/>
                </a:spcBef>
                <a:spcAft>
                  <a:spcPts val="0"/>
                </a:spcAft>
              </a:pPr>
              <a:endParaRPr lang="ja-JP" altLang="en-US">
                <a:solidFill>
                  <a:prstClr val="black"/>
                </a:solidFill>
                <a:latin typeface="Calibri" panose="020F0502020204030204"/>
              </a:endParaRPr>
            </a:p>
          </p:txBody>
        </p:sp>
        <p:sp>
          <p:nvSpPr>
            <p:cNvPr id="158" name="Oval 179"/>
            <p:cNvSpPr>
              <a:spLocks noChangeArrowheads="1"/>
            </p:cNvSpPr>
            <p:nvPr/>
          </p:nvSpPr>
          <p:spPr bwMode="auto">
            <a:xfrm>
              <a:off x="3622" y="2746"/>
              <a:ext cx="101" cy="102"/>
            </a:xfrm>
            <a:prstGeom prst="ellipse">
              <a:avLst/>
            </a:prstGeom>
            <a:solidFill>
              <a:schemeClr val="tx1"/>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fontAlgn="auto">
                <a:spcBef>
                  <a:spcPts val="0"/>
                </a:spcBef>
                <a:spcAft>
                  <a:spcPts val="0"/>
                </a:spcAft>
              </a:pPr>
              <a:endParaRPr lang="ja-JP" altLang="en-US">
                <a:solidFill>
                  <a:prstClr val="black"/>
                </a:solidFill>
                <a:latin typeface="Calibri" panose="020F0502020204030204"/>
              </a:endParaRPr>
            </a:p>
          </p:txBody>
        </p:sp>
      </p:grpSp>
      <p:grpSp>
        <p:nvGrpSpPr>
          <p:cNvPr id="159" name="Group 174"/>
          <p:cNvGrpSpPr>
            <a:grpSpLocks/>
          </p:cNvGrpSpPr>
          <p:nvPr/>
        </p:nvGrpSpPr>
        <p:grpSpPr bwMode="auto">
          <a:xfrm flipH="1">
            <a:off x="6388351" y="3364707"/>
            <a:ext cx="629290" cy="330994"/>
            <a:chOff x="3250" y="2590"/>
            <a:chExt cx="541" cy="258"/>
          </a:xfrm>
        </p:grpSpPr>
        <p:sp>
          <p:nvSpPr>
            <p:cNvPr id="160" name="Freeform 175"/>
            <p:cNvSpPr>
              <a:spLocks/>
            </p:cNvSpPr>
            <p:nvPr/>
          </p:nvSpPr>
          <p:spPr bwMode="auto">
            <a:xfrm>
              <a:off x="3250" y="2590"/>
              <a:ext cx="541" cy="217"/>
            </a:xfrm>
            <a:custGeom>
              <a:avLst/>
              <a:gdLst>
                <a:gd name="T0" fmla="*/ 24959 w 354"/>
                <a:gd name="T1" fmla="*/ 1534098 h 142"/>
                <a:gd name="T2" fmla="*/ 66705 w 354"/>
                <a:gd name="T3" fmla="*/ 1534098 h 142"/>
                <a:gd name="T4" fmla="*/ 208070 w 354"/>
                <a:gd name="T5" fmla="*/ 1534098 h 142"/>
                <a:gd name="T6" fmla="*/ 340032 w 354"/>
                <a:gd name="T7" fmla="*/ 1534098 h 142"/>
                <a:gd name="T8" fmla="*/ 430443 w 354"/>
                <a:gd name="T9" fmla="*/ 1534098 h 142"/>
                <a:gd name="T10" fmla="*/ 430443 w 354"/>
                <a:gd name="T11" fmla="*/ 1534098 h 142"/>
                <a:gd name="T12" fmla="*/ 430443 w 354"/>
                <a:gd name="T13" fmla="*/ 1534098 h 142"/>
                <a:gd name="T14" fmla="*/ 473804 w 354"/>
                <a:gd name="T15" fmla="*/ 1326098 h 142"/>
                <a:gd name="T16" fmla="*/ 584654 w 354"/>
                <a:gd name="T17" fmla="*/ 1170432 h 142"/>
                <a:gd name="T18" fmla="*/ 742663 w 354"/>
                <a:gd name="T19" fmla="*/ 1087198 h 142"/>
                <a:gd name="T20" fmla="*/ 922220 w 354"/>
                <a:gd name="T21" fmla="*/ 1039811 h 142"/>
                <a:gd name="T22" fmla="*/ 1131541 w 354"/>
                <a:gd name="T23" fmla="*/ 1087198 h 142"/>
                <a:gd name="T24" fmla="*/ 1286495 w 354"/>
                <a:gd name="T25" fmla="*/ 1170432 h 142"/>
                <a:gd name="T26" fmla="*/ 1370668 w 354"/>
                <a:gd name="T27" fmla="*/ 1326098 h 142"/>
                <a:gd name="T28" fmla="*/ 1424450 w 354"/>
                <a:gd name="T29" fmla="*/ 1534098 h 142"/>
                <a:gd name="T30" fmla="*/ 1424450 w 354"/>
                <a:gd name="T31" fmla="*/ 1579158 h 142"/>
                <a:gd name="T32" fmla="*/ 1424450 w 354"/>
                <a:gd name="T33" fmla="*/ 1599991 h 142"/>
                <a:gd name="T34" fmla="*/ 2642764 w 354"/>
                <a:gd name="T35" fmla="*/ 1599991 h 142"/>
                <a:gd name="T36" fmla="*/ 2622378 w 354"/>
                <a:gd name="T37" fmla="*/ 1552959 h 142"/>
                <a:gd name="T38" fmla="*/ 2622378 w 354"/>
                <a:gd name="T39" fmla="*/ 1534098 h 142"/>
                <a:gd name="T40" fmla="*/ 2666629 w 354"/>
                <a:gd name="T41" fmla="*/ 1326098 h 142"/>
                <a:gd name="T42" fmla="*/ 2776574 w 354"/>
                <a:gd name="T43" fmla="*/ 1170432 h 142"/>
                <a:gd name="T44" fmla="*/ 2932455 w 354"/>
                <a:gd name="T45" fmla="*/ 1087198 h 142"/>
                <a:gd name="T46" fmla="*/ 3115859 w 354"/>
                <a:gd name="T47" fmla="*/ 1039811 h 142"/>
                <a:gd name="T48" fmla="*/ 3355433 w 354"/>
                <a:gd name="T49" fmla="*/ 1105730 h 142"/>
                <a:gd name="T50" fmla="*/ 3546522 w 354"/>
                <a:gd name="T51" fmla="*/ 1279955 h 142"/>
                <a:gd name="T52" fmla="*/ 3608114 w 354"/>
                <a:gd name="T53" fmla="*/ 1534098 h 142"/>
                <a:gd name="T54" fmla="*/ 3995419 w 354"/>
                <a:gd name="T55" fmla="*/ 1534098 h 142"/>
                <a:gd name="T56" fmla="*/ 3995419 w 354"/>
                <a:gd name="T57" fmla="*/ 1468881 h 142"/>
                <a:gd name="T58" fmla="*/ 3995419 w 354"/>
                <a:gd name="T59" fmla="*/ 1279955 h 142"/>
                <a:gd name="T60" fmla="*/ 3968423 w 354"/>
                <a:gd name="T61" fmla="*/ 1059825 h 142"/>
                <a:gd name="T62" fmla="*/ 3949743 w 354"/>
                <a:gd name="T63" fmla="*/ 811919 h 142"/>
                <a:gd name="T64" fmla="*/ 3859269 w 354"/>
                <a:gd name="T65" fmla="*/ 632654 h 142"/>
                <a:gd name="T66" fmla="*/ 3785880 w 354"/>
                <a:gd name="T67" fmla="*/ 519322 h 142"/>
                <a:gd name="T68" fmla="*/ 3702023 w 354"/>
                <a:gd name="T69" fmla="*/ 405336 h 142"/>
                <a:gd name="T70" fmla="*/ 3588276 w 354"/>
                <a:gd name="T71" fmla="*/ 250015 h 142"/>
                <a:gd name="T72" fmla="*/ 3494044 w 354"/>
                <a:gd name="T73" fmla="*/ 136050 h 142"/>
                <a:gd name="T74" fmla="*/ 3409338 w 354"/>
                <a:gd name="T75" fmla="*/ 43635 h 142"/>
                <a:gd name="T76" fmla="*/ 3355433 w 354"/>
                <a:gd name="T77" fmla="*/ 0 h 142"/>
                <a:gd name="T78" fmla="*/ 3271349 w 354"/>
                <a:gd name="T79" fmla="*/ 0 h 142"/>
                <a:gd name="T80" fmla="*/ 3045463 w 354"/>
                <a:gd name="T81" fmla="*/ 0 h 142"/>
                <a:gd name="T82" fmla="*/ 2751674 w 354"/>
                <a:gd name="T83" fmla="*/ 0 h 142"/>
                <a:gd name="T84" fmla="*/ 2414940 w 354"/>
                <a:gd name="T85" fmla="*/ 0 h 142"/>
                <a:gd name="T86" fmla="*/ 2118548 w 354"/>
                <a:gd name="T87" fmla="*/ 0 h 142"/>
                <a:gd name="T88" fmla="*/ 1874143 w 354"/>
                <a:gd name="T89" fmla="*/ 0 h 142"/>
                <a:gd name="T90" fmla="*/ 1757550 w 354"/>
                <a:gd name="T91" fmla="*/ 0 h 142"/>
                <a:gd name="T92" fmla="*/ 1715937 w 354"/>
                <a:gd name="T93" fmla="*/ 43635 h 142"/>
                <a:gd name="T94" fmla="*/ 1601765 w 354"/>
                <a:gd name="T95" fmla="*/ 136050 h 142"/>
                <a:gd name="T96" fmla="*/ 1447530 w 354"/>
                <a:gd name="T97" fmla="*/ 250015 h 142"/>
                <a:gd name="T98" fmla="*/ 1286495 w 354"/>
                <a:gd name="T99" fmla="*/ 382065 h 142"/>
                <a:gd name="T100" fmla="*/ 1173298 w 354"/>
                <a:gd name="T101" fmla="*/ 491962 h 142"/>
                <a:gd name="T102" fmla="*/ 1060681 w 354"/>
                <a:gd name="T103" fmla="*/ 583860 h 142"/>
                <a:gd name="T104" fmla="*/ 1040575 w 354"/>
                <a:gd name="T105" fmla="*/ 632654 h 142"/>
                <a:gd name="T106" fmla="*/ 947182 w 354"/>
                <a:gd name="T107" fmla="*/ 632654 h 142"/>
                <a:gd name="T108" fmla="*/ 767740 w 354"/>
                <a:gd name="T109" fmla="*/ 656917 h 142"/>
                <a:gd name="T110" fmla="*/ 539623 w 354"/>
                <a:gd name="T111" fmla="*/ 723565 h 142"/>
                <a:gd name="T112" fmla="*/ 293645 w 354"/>
                <a:gd name="T113" fmla="*/ 793612 h 142"/>
                <a:gd name="T114" fmla="*/ 136149 w 354"/>
                <a:gd name="T115" fmla="*/ 896319 h 142"/>
                <a:gd name="T116" fmla="*/ 43648 w 354"/>
                <a:gd name="T117" fmla="*/ 1059825 h 142"/>
                <a:gd name="T118" fmla="*/ 0 w 354"/>
                <a:gd name="T119" fmla="*/ 1215542 h 142"/>
                <a:gd name="T120" fmla="*/ 0 w 354"/>
                <a:gd name="T121" fmla="*/ 1369727 h 142"/>
                <a:gd name="T122" fmla="*/ 24959 w 354"/>
                <a:gd name="T123" fmla="*/ 1489508 h 142"/>
                <a:gd name="T124" fmla="*/ 24959 w 354"/>
                <a:gd name="T125" fmla="*/ 1534098 h 1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54" h="142">
                  <a:moveTo>
                    <a:pt x="2" y="136"/>
                  </a:moveTo>
                  <a:lnTo>
                    <a:pt x="6" y="136"/>
                  </a:lnTo>
                  <a:lnTo>
                    <a:pt x="18" y="136"/>
                  </a:lnTo>
                  <a:lnTo>
                    <a:pt x="30" y="136"/>
                  </a:lnTo>
                  <a:lnTo>
                    <a:pt x="38" y="136"/>
                  </a:lnTo>
                  <a:lnTo>
                    <a:pt x="42" y="118"/>
                  </a:lnTo>
                  <a:lnTo>
                    <a:pt x="52" y="104"/>
                  </a:lnTo>
                  <a:lnTo>
                    <a:pt x="66" y="96"/>
                  </a:lnTo>
                  <a:lnTo>
                    <a:pt x="82" y="92"/>
                  </a:lnTo>
                  <a:lnTo>
                    <a:pt x="100" y="96"/>
                  </a:lnTo>
                  <a:lnTo>
                    <a:pt x="114" y="104"/>
                  </a:lnTo>
                  <a:lnTo>
                    <a:pt x="122" y="118"/>
                  </a:lnTo>
                  <a:lnTo>
                    <a:pt x="126" y="136"/>
                  </a:lnTo>
                  <a:lnTo>
                    <a:pt x="126" y="140"/>
                  </a:lnTo>
                  <a:lnTo>
                    <a:pt x="126" y="142"/>
                  </a:lnTo>
                  <a:lnTo>
                    <a:pt x="234" y="142"/>
                  </a:lnTo>
                  <a:lnTo>
                    <a:pt x="232" y="138"/>
                  </a:lnTo>
                  <a:lnTo>
                    <a:pt x="232" y="136"/>
                  </a:lnTo>
                  <a:lnTo>
                    <a:pt x="236" y="118"/>
                  </a:lnTo>
                  <a:lnTo>
                    <a:pt x="246" y="104"/>
                  </a:lnTo>
                  <a:lnTo>
                    <a:pt x="260" y="96"/>
                  </a:lnTo>
                  <a:lnTo>
                    <a:pt x="276" y="92"/>
                  </a:lnTo>
                  <a:lnTo>
                    <a:pt x="298" y="98"/>
                  </a:lnTo>
                  <a:lnTo>
                    <a:pt x="314" y="114"/>
                  </a:lnTo>
                  <a:lnTo>
                    <a:pt x="320" y="136"/>
                  </a:lnTo>
                  <a:lnTo>
                    <a:pt x="354" y="136"/>
                  </a:lnTo>
                  <a:lnTo>
                    <a:pt x="354" y="130"/>
                  </a:lnTo>
                  <a:lnTo>
                    <a:pt x="354" y="114"/>
                  </a:lnTo>
                  <a:lnTo>
                    <a:pt x="352" y="94"/>
                  </a:lnTo>
                  <a:lnTo>
                    <a:pt x="350" y="72"/>
                  </a:lnTo>
                  <a:lnTo>
                    <a:pt x="342" y="56"/>
                  </a:lnTo>
                  <a:lnTo>
                    <a:pt x="336" y="46"/>
                  </a:lnTo>
                  <a:lnTo>
                    <a:pt x="328" y="36"/>
                  </a:lnTo>
                  <a:lnTo>
                    <a:pt x="318" y="22"/>
                  </a:lnTo>
                  <a:lnTo>
                    <a:pt x="310" y="12"/>
                  </a:lnTo>
                  <a:lnTo>
                    <a:pt x="302" y="4"/>
                  </a:lnTo>
                  <a:lnTo>
                    <a:pt x="298" y="0"/>
                  </a:lnTo>
                  <a:lnTo>
                    <a:pt x="290" y="0"/>
                  </a:lnTo>
                  <a:lnTo>
                    <a:pt x="270" y="0"/>
                  </a:lnTo>
                  <a:lnTo>
                    <a:pt x="244" y="0"/>
                  </a:lnTo>
                  <a:lnTo>
                    <a:pt x="214" y="0"/>
                  </a:lnTo>
                  <a:lnTo>
                    <a:pt x="188" y="0"/>
                  </a:lnTo>
                  <a:lnTo>
                    <a:pt x="166" y="0"/>
                  </a:lnTo>
                  <a:lnTo>
                    <a:pt x="156" y="0"/>
                  </a:lnTo>
                  <a:lnTo>
                    <a:pt x="152" y="4"/>
                  </a:lnTo>
                  <a:lnTo>
                    <a:pt x="142" y="12"/>
                  </a:lnTo>
                  <a:lnTo>
                    <a:pt x="128" y="22"/>
                  </a:lnTo>
                  <a:lnTo>
                    <a:pt x="114" y="34"/>
                  </a:lnTo>
                  <a:lnTo>
                    <a:pt x="104" y="44"/>
                  </a:lnTo>
                  <a:lnTo>
                    <a:pt x="94" y="52"/>
                  </a:lnTo>
                  <a:lnTo>
                    <a:pt x="92" y="56"/>
                  </a:lnTo>
                  <a:lnTo>
                    <a:pt x="84" y="56"/>
                  </a:lnTo>
                  <a:lnTo>
                    <a:pt x="68" y="58"/>
                  </a:lnTo>
                  <a:lnTo>
                    <a:pt x="48" y="64"/>
                  </a:lnTo>
                  <a:lnTo>
                    <a:pt x="26" y="70"/>
                  </a:lnTo>
                  <a:lnTo>
                    <a:pt x="12" y="80"/>
                  </a:lnTo>
                  <a:lnTo>
                    <a:pt x="4" y="94"/>
                  </a:lnTo>
                  <a:lnTo>
                    <a:pt x="0" y="108"/>
                  </a:lnTo>
                  <a:lnTo>
                    <a:pt x="0" y="122"/>
                  </a:lnTo>
                  <a:lnTo>
                    <a:pt x="2" y="132"/>
                  </a:lnTo>
                  <a:lnTo>
                    <a:pt x="2" y="136"/>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61" name="Freeform 176"/>
            <p:cNvSpPr>
              <a:spLocks/>
            </p:cNvSpPr>
            <p:nvPr/>
          </p:nvSpPr>
          <p:spPr bwMode="auto">
            <a:xfrm>
              <a:off x="3421" y="2611"/>
              <a:ext cx="171" cy="59"/>
            </a:xfrm>
            <a:custGeom>
              <a:avLst/>
              <a:gdLst>
                <a:gd name="T0" fmla="*/ 0 w 112"/>
                <a:gd name="T1" fmla="*/ 611330 h 38"/>
                <a:gd name="T2" fmla="*/ 505942 w 112"/>
                <a:gd name="T3" fmla="*/ 0 h 38"/>
                <a:gd name="T4" fmla="*/ 1235002 w 112"/>
                <a:gd name="T5" fmla="*/ 0 h 38"/>
                <a:gd name="T6" fmla="*/ 1235002 w 112"/>
                <a:gd name="T7" fmla="*/ 611330 h 38"/>
                <a:gd name="T8" fmla="*/ 0 w 112"/>
                <a:gd name="T9" fmla="*/ 61133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38">
                  <a:moveTo>
                    <a:pt x="0" y="38"/>
                  </a:moveTo>
                  <a:lnTo>
                    <a:pt x="46" y="0"/>
                  </a:lnTo>
                  <a:lnTo>
                    <a:pt x="112" y="0"/>
                  </a:lnTo>
                  <a:lnTo>
                    <a:pt x="112" y="38"/>
                  </a:lnTo>
                  <a:lnTo>
                    <a:pt x="0" y="38"/>
                  </a:lnTo>
                  <a:close/>
                </a:path>
              </a:pathLst>
            </a:custGeom>
            <a:solidFill>
              <a:srgbClr val="8C8C8C"/>
            </a:solidFill>
            <a:ln>
              <a:noFill/>
            </a:ln>
            <a:extLst>
              <a:ext uri="{91240B29-F687-4f45-9708-019B960494DF}">
                <a14:hiddenLine xmlns:a14="http://schemas.microsoft.com/office/drawing/2010/main" xmlns="" w="0">
                  <a:solidFill>
                    <a:srgbClr val="8C8C8C"/>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62" name="Freeform 177"/>
            <p:cNvSpPr>
              <a:spLocks/>
            </p:cNvSpPr>
            <p:nvPr/>
          </p:nvSpPr>
          <p:spPr bwMode="auto">
            <a:xfrm>
              <a:off x="3614" y="2611"/>
              <a:ext cx="131" cy="59"/>
            </a:xfrm>
            <a:custGeom>
              <a:avLst/>
              <a:gdLst>
                <a:gd name="T0" fmla="*/ 0 w 86"/>
                <a:gd name="T1" fmla="*/ 611330 h 38"/>
                <a:gd name="T2" fmla="*/ 0 w 86"/>
                <a:gd name="T3" fmla="*/ 0 h 38"/>
                <a:gd name="T4" fmla="*/ 606921 w 86"/>
                <a:gd name="T5" fmla="*/ 0 h 38"/>
                <a:gd name="T6" fmla="*/ 905742 w 86"/>
                <a:gd name="T7" fmla="*/ 611330 h 38"/>
                <a:gd name="T8" fmla="*/ 0 w 86"/>
                <a:gd name="T9" fmla="*/ 61133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38">
                  <a:moveTo>
                    <a:pt x="0" y="38"/>
                  </a:moveTo>
                  <a:lnTo>
                    <a:pt x="0" y="0"/>
                  </a:lnTo>
                  <a:lnTo>
                    <a:pt x="58" y="0"/>
                  </a:lnTo>
                  <a:lnTo>
                    <a:pt x="86" y="38"/>
                  </a:lnTo>
                  <a:lnTo>
                    <a:pt x="0" y="38"/>
                  </a:lnTo>
                  <a:close/>
                </a:path>
              </a:pathLst>
            </a:custGeom>
            <a:solidFill>
              <a:srgbClr val="8C8C8C"/>
            </a:solidFill>
            <a:ln>
              <a:noFill/>
            </a:ln>
            <a:extLst>
              <a:ext uri="{91240B29-F687-4f45-9708-019B960494DF}">
                <a14:hiddenLine xmlns:a14="http://schemas.microsoft.com/office/drawing/2010/main" xmlns="" w="0">
                  <a:solidFill>
                    <a:srgbClr val="8C8C8C"/>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63" name="Oval 178"/>
            <p:cNvSpPr>
              <a:spLocks noChangeArrowheads="1"/>
            </p:cNvSpPr>
            <p:nvPr/>
          </p:nvSpPr>
          <p:spPr bwMode="auto">
            <a:xfrm>
              <a:off x="3326" y="2746"/>
              <a:ext cx="102" cy="102"/>
            </a:xfrm>
            <a:prstGeom prst="ellipse">
              <a:avLst/>
            </a:prstGeom>
            <a:solidFill>
              <a:schemeClr val="tx1"/>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fontAlgn="auto">
                <a:spcBef>
                  <a:spcPts val="0"/>
                </a:spcBef>
                <a:spcAft>
                  <a:spcPts val="0"/>
                </a:spcAft>
              </a:pPr>
              <a:endParaRPr lang="ja-JP" altLang="en-US">
                <a:solidFill>
                  <a:prstClr val="black"/>
                </a:solidFill>
                <a:latin typeface="Calibri" panose="020F0502020204030204"/>
              </a:endParaRPr>
            </a:p>
          </p:txBody>
        </p:sp>
        <p:sp>
          <p:nvSpPr>
            <p:cNvPr id="164" name="Oval 179"/>
            <p:cNvSpPr>
              <a:spLocks noChangeArrowheads="1"/>
            </p:cNvSpPr>
            <p:nvPr/>
          </p:nvSpPr>
          <p:spPr bwMode="auto">
            <a:xfrm>
              <a:off x="3622" y="2746"/>
              <a:ext cx="101" cy="102"/>
            </a:xfrm>
            <a:prstGeom prst="ellipse">
              <a:avLst/>
            </a:prstGeom>
            <a:solidFill>
              <a:schemeClr val="tx1"/>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fontAlgn="auto">
                <a:spcBef>
                  <a:spcPts val="0"/>
                </a:spcBef>
                <a:spcAft>
                  <a:spcPts val="0"/>
                </a:spcAft>
              </a:pPr>
              <a:endParaRPr lang="ja-JP" altLang="en-US">
                <a:solidFill>
                  <a:prstClr val="black"/>
                </a:solidFill>
                <a:latin typeface="Calibri" panose="020F0502020204030204"/>
              </a:endParaRPr>
            </a:p>
          </p:txBody>
        </p:sp>
      </p:grpSp>
      <p:grpSp>
        <p:nvGrpSpPr>
          <p:cNvPr id="166" name="Group 174"/>
          <p:cNvGrpSpPr>
            <a:grpSpLocks/>
          </p:cNvGrpSpPr>
          <p:nvPr/>
        </p:nvGrpSpPr>
        <p:grpSpPr bwMode="auto">
          <a:xfrm flipH="1">
            <a:off x="2067000" y="3352800"/>
            <a:ext cx="629290" cy="330994"/>
            <a:chOff x="3250" y="2590"/>
            <a:chExt cx="541" cy="258"/>
          </a:xfrm>
        </p:grpSpPr>
        <p:sp>
          <p:nvSpPr>
            <p:cNvPr id="167" name="Freeform 175"/>
            <p:cNvSpPr>
              <a:spLocks/>
            </p:cNvSpPr>
            <p:nvPr/>
          </p:nvSpPr>
          <p:spPr bwMode="auto">
            <a:xfrm>
              <a:off x="3250" y="2590"/>
              <a:ext cx="541" cy="217"/>
            </a:xfrm>
            <a:custGeom>
              <a:avLst/>
              <a:gdLst>
                <a:gd name="T0" fmla="*/ 24959 w 354"/>
                <a:gd name="T1" fmla="*/ 1534098 h 142"/>
                <a:gd name="T2" fmla="*/ 66705 w 354"/>
                <a:gd name="T3" fmla="*/ 1534098 h 142"/>
                <a:gd name="T4" fmla="*/ 208070 w 354"/>
                <a:gd name="T5" fmla="*/ 1534098 h 142"/>
                <a:gd name="T6" fmla="*/ 340032 w 354"/>
                <a:gd name="T7" fmla="*/ 1534098 h 142"/>
                <a:gd name="T8" fmla="*/ 430443 w 354"/>
                <a:gd name="T9" fmla="*/ 1534098 h 142"/>
                <a:gd name="T10" fmla="*/ 430443 w 354"/>
                <a:gd name="T11" fmla="*/ 1534098 h 142"/>
                <a:gd name="T12" fmla="*/ 430443 w 354"/>
                <a:gd name="T13" fmla="*/ 1534098 h 142"/>
                <a:gd name="T14" fmla="*/ 473804 w 354"/>
                <a:gd name="T15" fmla="*/ 1326098 h 142"/>
                <a:gd name="T16" fmla="*/ 584654 w 354"/>
                <a:gd name="T17" fmla="*/ 1170432 h 142"/>
                <a:gd name="T18" fmla="*/ 742663 w 354"/>
                <a:gd name="T19" fmla="*/ 1087198 h 142"/>
                <a:gd name="T20" fmla="*/ 922220 w 354"/>
                <a:gd name="T21" fmla="*/ 1039811 h 142"/>
                <a:gd name="T22" fmla="*/ 1131541 w 354"/>
                <a:gd name="T23" fmla="*/ 1087198 h 142"/>
                <a:gd name="T24" fmla="*/ 1286495 w 354"/>
                <a:gd name="T25" fmla="*/ 1170432 h 142"/>
                <a:gd name="T26" fmla="*/ 1370668 w 354"/>
                <a:gd name="T27" fmla="*/ 1326098 h 142"/>
                <a:gd name="T28" fmla="*/ 1424450 w 354"/>
                <a:gd name="T29" fmla="*/ 1534098 h 142"/>
                <a:gd name="T30" fmla="*/ 1424450 w 354"/>
                <a:gd name="T31" fmla="*/ 1579158 h 142"/>
                <a:gd name="T32" fmla="*/ 1424450 w 354"/>
                <a:gd name="T33" fmla="*/ 1599991 h 142"/>
                <a:gd name="T34" fmla="*/ 2642764 w 354"/>
                <a:gd name="T35" fmla="*/ 1599991 h 142"/>
                <a:gd name="T36" fmla="*/ 2622378 w 354"/>
                <a:gd name="T37" fmla="*/ 1552959 h 142"/>
                <a:gd name="T38" fmla="*/ 2622378 w 354"/>
                <a:gd name="T39" fmla="*/ 1534098 h 142"/>
                <a:gd name="T40" fmla="*/ 2666629 w 354"/>
                <a:gd name="T41" fmla="*/ 1326098 h 142"/>
                <a:gd name="T42" fmla="*/ 2776574 w 354"/>
                <a:gd name="T43" fmla="*/ 1170432 h 142"/>
                <a:gd name="T44" fmla="*/ 2932455 w 354"/>
                <a:gd name="T45" fmla="*/ 1087198 h 142"/>
                <a:gd name="T46" fmla="*/ 3115859 w 354"/>
                <a:gd name="T47" fmla="*/ 1039811 h 142"/>
                <a:gd name="T48" fmla="*/ 3355433 w 354"/>
                <a:gd name="T49" fmla="*/ 1105730 h 142"/>
                <a:gd name="T50" fmla="*/ 3546522 w 354"/>
                <a:gd name="T51" fmla="*/ 1279955 h 142"/>
                <a:gd name="T52" fmla="*/ 3608114 w 354"/>
                <a:gd name="T53" fmla="*/ 1534098 h 142"/>
                <a:gd name="T54" fmla="*/ 3995419 w 354"/>
                <a:gd name="T55" fmla="*/ 1534098 h 142"/>
                <a:gd name="T56" fmla="*/ 3995419 w 354"/>
                <a:gd name="T57" fmla="*/ 1468881 h 142"/>
                <a:gd name="T58" fmla="*/ 3995419 w 354"/>
                <a:gd name="T59" fmla="*/ 1279955 h 142"/>
                <a:gd name="T60" fmla="*/ 3968423 w 354"/>
                <a:gd name="T61" fmla="*/ 1059825 h 142"/>
                <a:gd name="T62" fmla="*/ 3949743 w 354"/>
                <a:gd name="T63" fmla="*/ 811919 h 142"/>
                <a:gd name="T64" fmla="*/ 3859269 w 354"/>
                <a:gd name="T65" fmla="*/ 632654 h 142"/>
                <a:gd name="T66" fmla="*/ 3785880 w 354"/>
                <a:gd name="T67" fmla="*/ 519322 h 142"/>
                <a:gd name="T68" fmla="*/ 3702023 w 354"/>
                <a:gd name="T69" fmla="*/ 405336 h 142"/>
                <a:gd name="T70" fmla="*/ 3588276 w 354"/>
                <a:gd name="T71" fmla="*/ 250015 h 142"/>
                <a:gd name="T72" fmla="*/ 3494044 w 354"/>
                <a:gd name="T73" fmla="*/ 136050 h 142"/>
                <a:gd name="T74" fmla="*/ 3409338 w 354"/>
                <a:gd name="T75" fmla="*/ 43635 h 142"/>
                <a:gd name="T76" fmla="*/ 3355433 w 354"/>
                <a:gd name="T77" fmla="*/ 0 h 142"/>
                <a:gd name="T78" fmla="*/ 3271349 w 354"/>
                <a:gd name="T79" fmla="*/ 0 h 142"/>
                <a:gd name="T80" fmla="*/ 3045463 w 354"/>
                <a:gd name="T81" fmla="*/ 0 h 142"/>
                <a:gd name="T82" fmla="*/ 2751674 w 354"/>
                <a:gd name="T83" fmla="*/ 0 h 142"/>
                <a:gd name="T84" fmla="*/ 2414940 w 354"/>
                <a:gd name="T85" fmla="*/ 0 h 142"/>
                <a:gd name="T86" fmla="*/ 2118548 w 354"/>
                <a:gd name="T87" fmla="*/ 0 h 142"/>
                <a:gd name="T88" fmla="*/ 1874143 w 354"/>
                <a:gd name="T89" fmla="*/ 0 h 142"/>
                <a:gd name="T90" fmla="*/ 1757550 w 354"/>
                <a:gd name="T91" fmla="*/ 0 h 142"/>
                <a:gd name="T92" fmla="*/ 1715937 w 354"/>
                <a:gd name="T93" fmla="*/ 43635 h 142"/>
                <a:gd name="T94" fmla="*/ 1601765 w 354"/>
                <a:gd name="T95" fmla="*/ 136050 h 142"/>
                <a:gd name="T96" fmla="*/ 1447530 w 354"/>
                <a:gd name="T97" fmla="*/ 250015 h 142"/>
                <a:gd name="T98" fmla="*/ 1286495 w 354"/>
                <a:gd name="T99" fmla="*/ 382065 h 142"/>
                <a:gd name="T100" fmla="*/ 1173298 w 354"/>
                <a:gd name="T101" fmla="*/ 491962 h 142"/>
                <a:gd name="T102" fmla="*/ 1060681 w 354"/>
                <a:gd name="T103" fmla="*/ 583860 h 142"/>
                <a:gd name="T104" fmla="*/ 1040575 w 354"/>
                <a:gd name="T105" fmla="*/ 632654 h 142"/>
                <a:gd name="T106" fmla="*/ 947182 w 354"/>
                <a:gd name="T107" fmla="*/ 632654 h 142"/>
                <a:gd name="T108" fmla="*/ 767740 w 354"/>
                <a:gd name="T109" fmla="*/ 656917 h 142"/>
                <a:gd name="T110" fmla="*/ 539623 w 354"/>
                <a:gd name="T111" fmla="*/ 723565 h 142"/>
                <a:gd name="T112" fmla="*/ 293645 w 354"/>
                <a:gd name="T113" fmla="*/ 793612 h 142"/>
                <a:gd name="T114" fmla="*/ 136149 w 354"/>
                <a:gd name="T115" fmla="*/ 896319 h 142"/>
                <a:gd name="T116" fmla="*/ 43648 w 354"/>
                <a:gd name="T117" fmla="*/ 1059825 h 142"/>
                <a:gd name="T118" fmla="*/ 0 w 354"/>
                <a:gd name="T119" fmla="*/ 1215542 h 142"/>
                <a:gd name="T120" fmla="*/ 0 w 354"/>
                <a:gd name="T121" fmla="*/ 1369727 h 142"/>
                <a:gd name="T122" fmla="*/ 24959 w 354"/>
                <a:gd name="T123" fmla="*/ 1489508 h 142"/>
                <a:gd name="T124" fmla="*/ 24959 w 354"/>
                <a:gd name="T125" fmla="*/ 1534098 h 1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54" h="142">
                  <a:moveTo>
                    <a:pt x="2" y="136"/>
                  </a:moveTo>
                  <a:lnTo>
                    <a:pt x="6" y="136"/>
                  </a:lnTo>
                  <a:lnTo>
                    <a:pt x="18" y="136"/>
                  </a:lnTo>
                  <a:lnTo>
                    <a:pt x="30" y="136"/>
                  </a:lnTo>
                  <a:lnTo>
                    <a:pt x="38" y="136"/>
                  </a:lnTo>
                  <a:lnTo>
                    <a:pt x="42" y="118"/>
                  </a:lnTo>
                  <a:lnTo>
                    <a:pt x="52" y="104"/>
                  </a:lnTo>
                  <a:lnTo>
                    <a:pt x="66" y="96"/>
                  </a:lnTo>
                  <a:lnTo>
                    <a:pt x="82" y="92"/>
                  </a:lnTo>
                  <a:lnTo>
                    <a:pt x="100" y="96"/>
                  </a:lnTo>
                  <a:lnTo>
                    <a:pt x="114" y="104"/>
                  </a:lnTo>
                  <a:lnTo>
                    <a:pt x="122" y="118"/>
                  </a:lnTo>
                  <a:lnTo>
                    <a:pt x="126" y="136"/>
                  </a:lnTo>
                  <a:lnTo>
                    <a:pt x="126" y="140"/>
                  </a:lnTo>
                  <a:lnTo>
                    <a:pt x="126" y="142"/>
                  </a:lnTo>
                  <a:lnTo>
                    <a:pt x="234" y="142"/>
                  </a:lnTo>
                  <a:lnTo>
                    <a:pt x="232" y="138"/>
                  </a:lnTo>
                  <a:lnTo>
                    <a:pt x="232" y="136"/>
                  </a:lnTo>
                  <a:lnTo>
                    <a:pt x="236" y="118"/>
                  </a:lnTo>
                  <a:lnTo>
                    <a:pt x="246" y="104"/>
                  </a:lnTo>
                  <a:lnTo>
                    <a:pt x="260" y="96"/>
                  </a:lnTo>
                  <a:lnTo>
                    <a:pt x="276" y="92"/>
                  </a:lnTo>
                  <a:lnTo>
                    <a:pt x="298" y="98"/>
                  </a:lnTo>
                  <a:lnTo>
                    <a:pt x="314" y="114"/>
                  </a:lnTo>
                  <a:lnTo>
                    <a:pt x="320" y="136"/>
                  </a:lnTo>
                  <a:lnTo>
                    <a:pt x="354" y="136"/>
                  </a:lnTo>
                  <a:lnTo>
                    <a:pt x="354" y="130"/>
                  </a:lnTo>
                  <a:lnTo>
                    <a:pt x="354" y="114"/>
                  </a:lnTo>
                  <a:lnTo>
                    <a:pt x="352" y="94"/>
                  </a:lnTo>
                  <a:lnTo>
                    <a:pt x="350" y="72"/>
                  </a:lnTo>
                  <a:lnTo>
                    <a:pt x="342" y="56"/>
                  </a:lnTo>
                  <a:lnTo>
                    <a:pt x="336" y="46"/>
                  </a:lnTo>
                  <a:lnTo>
                    <a:pt x="328" y="36"/>
                  </a:lnTo>
                  <a:lnTo>
                    <a:pt x="318" y="22"/>
                  </a:lnTo>
                  <a:lnTo>
                    <a:pt x="310" y="12"/>
                  </a:lnTo>
                  <a:lnTo>
                    <a:pt x="302" y="4"/>
                  </a:lnTo>
                  <a:lnTo>
                    <a:pt x="298" y="0"/>
                  </a:lnTo>
                  <a:lnTo>
                    <a:pt x="290" y="0"/>
                  </a:lnTo>
                  <a:lnTo>
                    <a:pt x="270" y="0"/>
                  </a:lnTo>
                  <a:lnTo>
                    <a:pt x="244" y="0"/>
                  </a:lnTo>
                  <a:lnTo>
                    <a:pt x="214" y="0"/>
                  </a:lnTo>
                  <a:lnTo>
                    <a:pt x="188" y="0"/>
                  </a:lnTo>
                  <a:lnTo>
                    <a:pt x="166" y="0"/>
                  </a:lnTo>
                  <a:lnTo>
                    <a:pt x="156" y="0"/>
                  </a:lnTo>
                  <a:lnTo>
                    <a:pt x="152" y="4"/>
                  </a:lnTo>
                  <a:lnTo>
                    <a:pt x="142" y="12"/>
                  </a:lnTo>
                  <a:lnTo>
                    <a:pt x="128" y="22"/>
                  </a:lnTo>
                  <a:lnTo>
                    <a:pt x="114" y="34"/>
                  </a:lnTo>
                  <a:lnTo>
                    <a:pt x="104" y="44"/>
                  </a:lnTo>
                  <a:lnTo>
                    <a:pt x="94" y="52"/>
                  </a:lnTo>
                  <a:lnTo>
                    <a:pt x="92" y="56"/>
                  </a:lnTo>
                  <a:lnTo>
                    <a:pt x="84" y="56"/>
                  </a:lnTo>
                  <a:lnTo>
                    <a:pt x="68" y="58"/>
                  </a:lnTo>
                  <a:lnTo>
                    <a:pt x="48" y="64"/>
                  </a:lnTo>
                  <a:lnTo>
                    <a:pt x="26" y="70"/>
                  </a:lnTo>
                  <a:lnTo>
                    <a:pt x="12" y="80"/>
                  </a:lnTo>
                  <a:lnTo>
                    <a:pt x="4" y="94"/>
                  </a:lnTo>
                  <a:lnTo>
                    <a:pt x="0" y="108"/>
                  </a:lnTo>
                  <a:lnTo>
                    <a:pt x="0" y="122"/>
                  </a:lnTo>
                  <a:lnTo>
                    <a:pt x="2" y="132"/>
                  </a:lnTo>
                  <a:lnTo>
                    <a:pt x="2" y="136"/>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68" name="Freeform 176"/>
            <p:cNvSpPr>
              <a:spLocks/>
            </p:cNvSpPr>
            <p:nvPr/>
          </p:nvSpPr>
          <p:spPr bwMode="auto">
            <a:xfrm>
              <a:off x="3421" y="2611"/>
              <a:ext cx="171" cy="59"/>
            </a:xfrm>
            <a:custGeom>
              <a:avLst/>
              <a:gdLst>
                <a:gd name="T0" fmla="*/ 0 w 112"/>
                <a:gd name="T1" fmla="*/ 611330 h 38"/>
                <a:gd name="T2" fmla="*/ 505942 w 112"/>
                <a:gd name="T3" fmla="*/ 0 h 38"/>
                <a:gd name="T4" fmla="*/ 1235002 w 112"/>
                <a:gd name="T5" fmla="*/ 0 h 38"/>
                <a:gd name="T6" fmla="*/ 1235002 w 112"/>
                <a:gd name="T7" fmla="*/ 611330 h 38"/>
                <a:gd name="T8" fmla="*/ 0 w 112"/>
                <a:gd name="T9" fmla="*/ 61133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38">
                  <a:moveTo>
                    <a:pt x="0" y="38"/>
                  </a:moveTo>
                  <a:lnTo>
                    <a:pt x="46" y="0"/>
                  </a:lnTo>
                  <a:lnTo>
                    <a:pt x="112" y="0"/>
                  </a:lnTo>
                  <a:lnTo>
                    <a:pt x="112" y="38"/>
                  </a:lnTo>
                  <a:lnTo>
                    <a:pt x="0" y="38"/>
                  </a:lnTo>
                  <a:close/>
                </a:path>
              </a:pathLst>
            </a:custGeom>
            <a:solidFill>
              <a:srgbClr val="8C8C8C"/>
            </a:solidFill>
            <a:ln>
              <a:noFill/>
            </a:ln>
            <a:extLst>
              <a:ext uri="{91240B29-F687-4f45-9708-019B960494DF}">
                <a14:hiddenLine xmlns:a14="http://schemas.microsoft.com/office/drawing/2010/main" xmlns="" w="0">
                  <a:solidFill>
                    <a:srgbClr val="8C8C8C"/>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69" name="Freeform 177"/>
            <p:cNvSpPr>
              <a:spLocks/>
            </p:cNvSpPr>
            <p:nvPr/>
          </p:nvSpPr>
          <p:spPr bwMode="auto">
            <a:xfrm>
              <a:off x="3614" y="2611"/>
              <a:ext cx="131" cy="59"/>
            </a:xfrm>
            <a:custGeom>
              <a:avLst/>
              <a:gdLst>
                <a:gd name="T0" fmla="*/ 0 w 86"/>
                <a:gd name="T1" fmla="*/ 611330 h 38"/>
                <a:gd name="T2" fmla="*/ 0 w 86"/>
                <a:gd name="T3" fmla="*/ 0 h 38"/>
                <a:gd name="T4" fmla="*/ 606921 w 86"/>
                <a:gd name="T5" fmla="*/ 0 h 38"/>
                <a:gd name="T6" fmla="*/ 905742 w 86"/>
                <a:gd name="T7" fmla="*/ 611330 h 38"/>
                <a:gd name="T8" fmla="*/ 0 w 86"/>
                <a:gd name="T9" fmla="*/ 61133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38">
                  <a:moveTo>
                    <a:pt x="0" y="38"/>
                  </a:moveTo>
                  <a:lnTo>
                    <a:pt x="0" y="0"/>
                  </a:lnTo>
                  <a:lnTo>
                    <a:pt x="58" y="0"/>
                  </a:lnTo>
                  <a:lnTo>
                    <a:pt x="86" y="38"/>
                  </a:lnTo>
                  <a:lnTo>
                    <a:pt x="0" y="38"/>
                  </a:lnTo>
                  <a:close/>
                </a:path>
              </a:pathLst>
            </a:custGeom>
            <a:solidFill>
              <a:srgbClr val="8C8C8C"/>
            </a:solidFill>
            <a:ln>
              <a:noFill/>
            </a:ln>
            <a:extLst>
              <a:ext uri="{91240B29-F687-4f45-9708-019B960494DF}">
                <a14:hiddenLine xmlns:a14="http://schemas.microsoft.com/office/drawing/2010/main" xmlns="" w="0">
                  <a:solidFill>
                    <a:srgbClr val="8C8C8C"/>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70" name="Oval 178"/>
            <p:cNvSpPr>
              <a:spLocks noChangeArrowheads="1"/>
            </p:cNvSpPr>
            <p:nvPr/>
          </p:nvSpPr>
          <p:spPr bwMode="auto">
            <a:xfrm>
              <a:off x="3326" y="2746"/>
              <a:ext cx="102" cy="102"/>
            </a:xfrm>
            <a:prstGeom prst="ellipse">
              <a:avLst/>
            </a:prstGeom>
            <a:solidFill>
              <a:schemeClr val="tx1"/>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fontAlgn="auto">
                <a:spcBef>
                  <a:spcPts val="0"/>
                </a:spcBef>
                <a:spcAft>
                  <a:spcPts val="0"/>
                </a:spcAft>
              </a:pPr>
              <a:endParaRPr lang="ja-JP" altLang="en-US">
                <a:solidFill>
                  <a:prstClr val="black"/>
                </a:solidFill>
                <a:latin typeface="Calibri" panose="020F0502020204030204"/>
              </a:endParaRPr>
            </a:p>
          </p:txBody>
        </p:sp>
        <p:sp>
          <p:nvSpPr>
            <p:cNvPr id="171" name="Oval 179"/>
            <p:cNvSpPr>
              <a:spLocks noChangeArrowheads="1"/>
            </p:cNvSpPr>
            <p:nvPr/>
          </p:nvSpPr>
          <p:spPr bwMode="auto">
            <a:xfrm>
              <a:off x="3622" y="2746"/>
              <a:ext cx="101" cy="102"/>
            </a:xfrm>
            <a:prstGeom prst="ellipse">
              <a:avLst/>
            </a:prstGeom>
            <a:solidFill>
              <a:schemeClr val="tx1"/>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fontAlgn="auto">
                <a:spcBef>
                  <a:spcPts val="0"/>
                </a:spcBef>
                <a:spcAft>
                  <a:spcPts val="0"/>
                </a:spcAft>
              </a:pPr>
              <a:endParaRPr lang="ja-JP" altLang="en-US">
                <a:solidFill>
                  <a:prstClr val="black"/>
                </a:solidFill>
                <a:latin typeface="Calibri" panose="020F0502020204030204"/>
              </a:endParaRPr>
            </a:p>
          </p:txBody>
        </p:sp>
      </p:grpSp>
      <p:grpSp>
        <p:nvGrpSpPr>
          <p:cNvPr id="172" name="Group 174"/>
          <p:cNvGrpSpPr>
            <a:grpSpLocks/>
          </p:cNvGrpSpPr>
          <p:nvPr/>
        </p:nvGrpSpPr>
        <p:grpSpPr bwMode="auto">
          <a:xfrm flipH="1">
            <a:off x="4323237" y="4252914"/>
            <a:ext cx="629290" cy="330994"/>
            <a:chOff x="3250" y="2590"/>
            <a:chExt cx="541" cy="258"/>
          </a:xfrm>
        </p:grpSpPr>
        <p:sp>
          <p:nvSpPr>
            <p:cNvPr id="173" name="Freeform 175"/>
            <p:cNvSpPr>
              <a:spLocks/>
            </p:cNvSpPr>
            <p:nvPr/>
          </p:nvSpPr>
          <p:spPr bwMode="auto">
            <a:xfrm>
              <a:off x="3250" y="2590"/>
              <a:ext cx="541" cy="217"/>
            </a:xfrm>
            <a:custGeom>
              <a:avLst/>
              <a:gdLst>
                <a:gd name="T0" fmla="*/ 24959 w 354"/>
                <a:gd name="T1" fmla="*/ 1534098 h 142"/>
                <a:gd name="T2" fmla="*/ 66705 w 354"/>
                <a:gd name="T3" fmla="*/ 1534098 h 142"/>
                <a:gd name="T4" fmla="*/ 208070 w 354"/>
                <a:gd name="T5" fmla="*/ 1534098 h 142"/>
                <a:gd name="T6" fmla="*/ 340032 w 354"/>
                <a:gd name="T7" fmla="*/ 1534098 h 142"/>
                <a:gd name="T8" fmla="*/ 430443 w 354"/>
                <a:gd name="T9" fmla="*/ 1534098 h 142"/>
                <a:gd name="T10" fmla="*/ 430443 w 354"/>
                <a:gd name="T11" fmla="*/ 1534098 h 142"/>
                <a:gd name="T12" fmla="*/ 430443 w 354"/>
                <a:gd name="T13" fmla="*/ 1534098 h 142"/>
                <a:gd name="T14" fmla="*/ 473804 w 354"/>
                <a:gd name="T15" fmla="*/ 1326098 h 142"/>
                <a:gd name="T16" fmla="*/ 584654 w 354"/>
                <a:gd name="T17" fmla="*/ 1170432 h 142"/>
                <a:gd name="T18" fmla="*/ 742663 w 354"/>
                <a:gd name="T19" fmla="*/ 1087198 h 142"/>
                <a:gd name="T20" fmla="*/ 922220 w 354"/>
                <a:gd name="T21" fmla="*/ 1039811 h 142"/>
                <a:gd name="T22" fmla="*/ 1131541 w 354"/>
                <a:gd name="T23" fmla="*/ 1087198 h 142"/>
                <a:gd name="T24" fmla="*/ 1286495 w 354"/>
                <a:gd name="T25" fmla="*/ 1170432 h 142"/>
                <a:gd name="T26" fmla="*/ 1370668 w 354"/>
                <a:gd name="T27" fmla="*/ 1326098 h 142"/>
                <a:gd name="T28" fmla="*/ 1424450 w 354"/>
                <a:gd name="T29" fmla="*/ 1534098 h 142"/>
                <a:gd name="T30" fmla="*/ 1424450 w 354"/>
                <a:gd name="T31" fmla="*/ 1579158 h 142"/>
                <a:gd name="T32" fmla="*/ 1424450 w 354"/>
                <a:gd name="T33" fmla="*/ 1599991 h 142"/>
                <a:gd name="T34" fmla="*/ 2642764 w 354"/>
                <a:gd name="T35" fmla="*/ 1599991 h 142"/>
                <a:gd name="T36" fmla="*/ 2622378 w 354"/>
                <a:gd name="T37" fmla="*/ 1552959 h 142"/>
                <a:gd name="T38" fmla="*/ 2622378 w 354"/>
                <a:gd name="T39" fmla="*/ 1534098 h 142"/>
                <a:gd name="T40" fmla="*/ 2666629 w 354"/>
                <a:gd name="T41" fmla="*/ 1326098 h 142"/>
                <a:gd name="T42" fmla="*/ 2776574 w 354"/>
                <a:gd name="T43" fmla="*/ 1170432 h 142"/>
                <a:gd name="T44" fmla="*/ 2932455 w 354"/>
                <a:gd name="T45" fmla="*/ 1087198 h 142"/>
                <a:gd name="T46" fmla="*/ 3115859 w 354"/>
                <a:gd name="T47" fmla="*/ 1039811 h 142"/>
                <a:gd name="T48" fmla="*/ 3355433 w 354"/>
                <a:gd name="T49" fmla="*/ 1105730 h 142"/>
                <a:gd name="T50" fmla="*/ 3546522 w 354"/>
                <a:gd name="T51" fmla="*/ 1279955 h 142"/>
                <a:gd name="T52" fmla="*/ 3608114 w 354"/>
                <a:gd name="T53" fmla="*/ 1534098 h 142"/>
                <a:gd name="T54" fmla="*/ 3995419 w 354"/>
                <a:gd name="T55" fmla="*/ 1534098 h 142"/>
                <a:gd name="T56" fmla="*/ 3995419 w 354"/>
                <a:gd name="T57" fmla="*/ 1468881 h 142"/>
                <a:gd name="T58" fmla="*/ 3995419 w 354"/>
                <a:gd name="T59" fmla="*/ 1279955 h 142"/>
                <a:gd name="T60" fmla="*/ 3968423 w 354"/>
                <a:gd name="T61" fmla="*/ 1059825 h 142"/>
                <a:gd name="T62" fmla="*/ 3949743 w 354"/>
                <a:gd name="T63" fmla="*/ 811919 h 142"/>
                <a:gd name="T64" fmla="*/ 3859269 w 354"/>
                <a:gd name="T65" fmla="*/ 632654 h 142"/>
                <a:gd name="T66" fmla="*/ 3785880 w 354"/>
                <a:gd name="T67" fmla="*/ 519322 h 142"/>
                <a:gd name="T68" fmla="*/ 3702023 w 354"/>
                <a:gd name="T69" fmla="*/ 405336 h 142"/>
                <a:gd name="T70" fmla="*/ 3588276 w 354"/>
                <a:gd name="T71" fmla="*/ 250015 h 142"/>
                <a:gd name="T72" fmla="*/ 3494044 w 354"/>
                <a:gd name="T73" fmla="*/ 136050 h 142"/>
                <a:gd name="T74" fmla="*/ 3409338 w 354"/>
                <a:gd name="T75" fmla="*/ 43635 h 142"/>
                <a:gd name="T76" fmla="*/ 3355433 w 354"/>
                <a:gd name="T77" fmla="*/ 0 h 142"/>
                <a:gd name="T78" fmla="*/ 3271349 w 354"/>
                <a:gd name="T79" fmla="*/ 0 h 142"/>
                <a:gd name="T80" fmla="*/ 3045463 w 354"/>
                <a:gd name="T81" fmla="*/ 0 h 142"/>
                <a:gd name="T82" fmla="*/ 2751674 w 354"/>
                <a:gd name="T83" fmla="*/ 0 h 142"/>
                <a:gd name="T84" fmla="*/ 2414940 w 354"/>
                <a:gd name="T85" fmla="*/ 0 h 142"/>
                <a:gd name="T86" fmla="*/ 2118548 w 354"/>
                <a:gd name="T87" fmla="*/ 0 h 142"/>
                <a:gd name="T88" fmla="*/ 1874143 w 354"/>
                <a:gd name="T89" fmla="*/ 0 h 142"/>
                <a:gd name="T90" fmla="*/ 1757550 w 354"/>
                <a:gd name="T91" fmla="*/ 0 h 142"/>
                <a:gd name="T92" fmla="*/ 1715937 w 354"/>
                <a:gd name="T93" fmla="*/ 43635 h 142"/>
                <a:gd name="T94" fmla="*/ 1601765 w 354"/>
                <a:gd name="T95" fmla="*/ 136050 h 142"/>
                <a:gd name="T96" fmla="*/ 1447530 w 354"/>
                <a:gd name="T97" fmla="*/ 250015 h 142"/>
                <a:gd name="T98" fmla="*/ 1286495 w 354"/>
                <a:gd name="T99" fmla="*/ 382065 h 142"/>
                <a:gd name="T100" fmla="*/ 1173298 w 354"/>
                <a:gd name="T101" fmla="*/ 491962 h 142"/>
                <a:gd name="T102" fmla="*/ 1060681 w 354"/>
                <a:gd name="T103" fmla="*/ 583860 h 142"/>
                <a:gd name="T104" fmla="*/ 1040575 w 354"/>
                <a:gd name="T105" fmla="*/ 632654 h 142"/>
                <a:gd name="T106" fmla="*/ 947182 w 354"/>
                <a:gd name="T107" fmla="*/ 632654 h 142"/>
                <a:gd name="T108" fmla="*/ 767740 w 354"/>
                <a:gd name="T109" fmla="*/ 656917 h 142"/>
                <a:gd name="T110" fmla="*/ 539623 w 354"/>
                <a:gd name="T111" fmla="*/ 723565 h 142"/>
                <a:gd name="T112" fmla="*/ 293645 w 354"/>
                <a:gd name="T113" fmla="*/ 793612 h 142"/>
                <a:gd name="T114" fmla="*/ 136149 w 354"/>
                <a:gd name="T115" fmla="*/ 896319 h 142"/>
                <a:gd name="T116" fmla="*/ 43648 w 354"/>
                <a:gd name="T117" fmla="*/ 1059825 h 142"/>
                <a:gd name="T118" fmla="*/ 0 w 354"/>
                <a:gd name="T119" fmla="*/ 1215542 h 142"/>
                <a:gd name="T120" fmla="*/ 0 w 354"/>
                <a:gd name="T121" fmla="*/ 1369727 h 142"/>
                <a:gd name="T122" fmla="*/ 24959 w 354"/>
                <a:gd name="T123" fmla="*/ 1489508 h 142"/>
                <a:gd name="T124" fmla="*/ 24959 w 354"/>
                <a:gd name="T125" fmla="*/ 1534098 h 1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54" h="142">
                  <a:moveTo>
                    <a:pt x="2" y="136"/>
                  </a:moveTo>
                  <a:lnTo>
                    <a:pt x="6" y="136"/>
                  </a:lnTo>
                  <a:lnTo>
                    <a:pt x="18" y="136"/>
                  </a:lnTo>
                  <a:lnTo>
                    <a:pt x="30" y="136"/>
                  </a:lnTo>
                  <a:lnTo>
                    <a:pt x="38" y="136"/>
                  </a:lnTo>
                  <a:lnTo>
                    <a:pt x="42" y="118"/>
                  </a:lnTo>
                  <a:lnTo>
                    <a:pt x="52" y="104"/>
                  </a:lnTo>
                  <a:lnTo>
                    <a:pt x="66" y="96"/>
                  </a:lnTo>
                  <a:lnTo>
                    <a:pt x="82" y="92"/>
                  </a:lnTo>
                  <a:lnTo>
                    <a:pt x="100" y="96"/>
                  </a:lnTo>
                  <a:lnTo>
                    <a:pt x="114" y="104"/>
                  </a:lnTo>
                  <a:lnTo>
                    <a:pt x="122" y="118"/>
                  </a:lnTo>
                  <a:lnTo>
                    <a:pt x="126" y="136"/>
                  </a:lnTo>
                  <a:lnTo>
                    <a:pt x="126" y="140"/>
                  </a:lnTo>
                  <a:lnTo>
                    <a:pt x="126" y="142"/>
                  </a:lnTo>
                  <a:lnTo>
                    <a:pt x="234" y="142"/>
                  </a:lnTo>
                  <a:lnTo>
                    <a:pt x="232" y="138"/>
                  </a:lnTo>
                  <a:lnTo>
                    <a:pt x="232" y="136"/>
                  </a:lnTo>
                  <a:lnTo>
                    <a:pt x="236" y="118"/>
                  </a:lnTo>
                  <a:lnTo>
                    <a:pt x="246" y="104"/>
                  </a:lnTo>
                  <a:lnTo>
                    <a:pt x="260" y="96"/>
                  </a:lnTo>
                  <a:lnTo>
                    <a:pt x="276" y="92"/>
                  </a:lnTo>
                  <a:lnTo>
                    <a:pt x="298" y="98"/>
                  </a:lnTo>
                  <a:lnTo>
                    <a:pt x="314" y="114"/>
                  </a:lnTo>
                  <a:lnTo>
                    <a:pt x="320" y="136"/>
                  </a:lnTo>
                  <a:lnTo>
                    <a:pt x="354" y="136"/>
                  </a:lnTo>
                  <a:lnTo>
                    <a:pt x="354" y="130"/>
                  </a:lnTo>
                  <a:lnTo>
                    <a:pt x="354" y="114"/>
                  </a:lnTo>
                  <a:lnTo>
                    <a:pt x="352" y="94"/>
                  </a:lnTo>
                  <a:lnTo>
                    <a:pt x="350" y="72"/>
                  </a:lnTo>
                  <a:lnTo>
                    <a:pt x="342" y="56"/>
                  </a:lnTo>
                  <a:lnTo>
                    <a:pt x="336" y="46"/>
                  </a:lnTo>
                  <a:lnTo>
                    <a:pt x="328" y="36"/>
                  </a:lnTo>
                  <a:lnTo>
                    <a:pt x="318" y="22"/>
                  </a:lnTo>
                  <a:lnTo>
                    <a:pt x="310" y="12"/>
                  </a:lnTo>
                  <a:lnTo>
                    <a:pt x="302" y="4"/>
                  </a:lnTo>
                  <a:lnTo>
                    <a:pt x="298" y="0"/>
                  </a:lnTo>
                  <a:lnTo>
                    <a:pt x="290" y="0"/>
                  </a:lnTo>
                  <a:lnTo>
                    <a:pt x="270" y="0"/>
                  </a:lnTo>
                  <a:lnTo>
                    <a:pt x="244" y="0"/>
                  </a:lnTo>
                  <a:lnTo>
                    <a:pt x="214" y="0"/>
                  </a:lnTo>
                  <a:lnTo>
                    <a:pt x="188" y="0"/>
                  </a:lnTo>
                  <a:lnTo>
                    <a:pt x="166" y="0"/>
                  </a:lnTo>
                  <a:lnTo>
                    <a:pt x="156" y="0"/>
                  </a:lnTo>
                  <a:lnTo>
                    <a:pt x="152" y="4"/>
                  </a:lnTo>
                  <a:lnTo>
                    <a:pt x="142" y="12"/>
                  </a:lnTo>
                  <a:lnTo>
                    <a:pt x="128" y="22"/>
                  </a:lnTo>
                  <a:lnTo>
                    <a:pt x="114" y="34"/>
                  </a:lnTo>
                  <a:lnTo>
                    <a:pt x="104" y="44"/>
                  </a:lnTo>
                  <a:lnTo>
                    <a:pt x="94" y="52"/>
                  </a:lnTo>
                  <a:lnTo>
                    <a:pt x="92" y="56"/>
                  </a:lnTo>
                  <a:lnTo>
                    <a:pt x="84" y="56"/>
                  </a:lnTo>
                  <a:lnTo>
                    <a:pt x="68" y="58"/>
                  </a:lnTo>
                  <a:lnTo>
                    <a:pt x="48" y="64"/>
                  </a:lnTo>
                  <a:lnTo>
                    <a:pt x="26" y="70"/>
                  </a:lnTo>
                  <a:lnTo>
                    <a:pt x="12" y="80"/>
                  </a:lnTo>
                  <a:lnTo>
                    <a:pt x="4" y="94"/>
                  </a:lnTo>
                  <a:lnTo>
                    <a:pt x="0" y="108"/>
                  </a:lnTo>
                  <a:lnTo>
                    <a:pt x="0" y="122"/>
                  </a:lnTo>
                  <a:lnTo>
                    <a:pt x="2" y="132"/>
                  </a:lnTo>
                  <a:lnTo>
                    <a:pt x="2" y="136"/>
                  </a:lnTo>
                  <a:close/>
                </a:path>
              </a:pathLst>
            </a:custGeom>
            <a:solidFill>
              <a:srgbClr val="000000"/>
            </a:solidFill>
            <a:ln>
              <a:noFill/>
            </a:ln>
            <a:extLst>
              <a:ext uri="{91240B29-F687-4f45-9708-019B960494DF}">
                <a14:hiddenLine xmlns:a14="http://schemas.microsoft.com/office/drawing/2010/main" xmlns="" w="0">
                  <a:solidFill>
                    <a:srgbClr val="000000"/>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74" name="Freeform 176"/>
            <p:cNvSpPr>
              <a:spLocks/>
            </p:cNvSpPr>
            <p:nvPr/>
          </p:nvSpPr>
          <p:spPr bwMode="auto">
            <a:xfrm>
              <a:off x="3421" y="2611"/>
              <a:ext cx="171" cy="59"/>
            </a:xfrm>
            <a:custGeom>
              <a:avLst/>
              <a:gdLst>
                <a:gd name="T0" fmla="*/ 0 w 112"/>
                <a:gd name="T1" fmla="*/ 611330 h 38"/>
                <a:gd name="T2" fmla="*/ 505942 w 112"/>
                <a:gd name="T3" fmla="*/ 0 h 38"/>
                <a:gd name="T4" fmla="*/ 1235002 w 112"/>
                <a:gd name="T5" fmla="*/ 0 h 38"/>
                <a:gd name="T6" fmla="*/ 1235002 w 112"/>
                <a:gd name="T7" fmla="*/ 611330 h 38"/>
                <a:gd name="T8" fmla="*/ 0 w 112"/>
                <a:gd name="T9" fmla="*/ 61133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 h="38">
                  <a:moveTo>
                    <a:pt x="0" y="38"/>
                  </a:moveTo>
                  <a:lnTo>
                    <a:pt x="46" y="0"/>
                  </a:lnTo>
                  <a:lnTo>
                    <a:pt x="112" y="0"/>
                  </a:lnTo>
                  <a:lnTo>
                    <a:pt x="112" y="38"/>
                  </a:lnTo>
                  <a:lnTo>
                    <a:pt x="0" y="38"/>
                  </a:lnTo>
                  <a:close/>
                </a:path>
              </a:pathLst>
            </a:custGeom>
            <a:solidFill>
              <a:srgbClr val="8C8C8C"/>
            </a:solidFill>
            <a:ln>
              <a:noFill/>
            </a:ln>
            <a:extLst>
              <a:ext uri="{91240B29-F687-4f45-9708-019B960494DF}">
                <a14:hiddenLine xmlns:a14="http://schemas.microsoft.com/office/drawing/2010/main" xmlns="" w="0">
                  <a:solidFill>
                    <a:srgbClr val="8C8C8C"/>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75" name="Freeform 177"/>
            <p:cNvSpPr>
              <a:spLocks/>
            </p:cNvSpPr>
            <p:nvPr/>
          </p:nvSpPr>
          <p:spPr bwMode="auto">
            <a:xfrm>
              <a:off x="3614" y="2611"/>
              <a:ext cx="131" cy="59"/>
            </a:xfrm>
            <a:custGeom>
              <a:avLst/>
              <a:gdLst>
                <a:gd name="T0" fmla="*/ 0 w 86"/>
                <a:gd name="T1" fmla="*/ 611330 h 38"/>
                <a:gd name="T2" fmla="*/ 0 w 86"/>
                <a:gd name="T3" fmla="*/ 0 h 38"/>
                <a:gd name="T4" fmla="*/ 606921 w 86"/>
                <a:gd name="T5" fmla="*/ 0 h 38"/>
                <a:gd name="T6" fmla="*/ 905742 w 86"/>
                <a:gd name="T7" fmla="*/ 611330 h 38"/>
                <a:gd name="T8" fmla="*/ 0 w 86"/>
                <a:gd name="T9" fmla="*/ 611330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38">
                  <a:moveTo>
                    <a:pt x="0" y="38"/>
                  </a:moveTo>
                  <a:lnTo>
                    <a:pt x="0" y="0"/>
                  </a:lnTo>
                  <a:lnTo>
                    <a:pt x="58" y="0"/>
                  </a:lnTo>
                  <a:lnTo>
                    <a:pt x="86" y="38"/>
                  </a:lnTo>
                  <a:lnTo>
                    <a:pt x="0" y="38"/>
                  </a:lnTo>
                  <a:close/>
                </a:path>
              </a:pathLst>
            </a:custGeom>
            <a:solidFill>
              <a:srgbClr val="8C8C8C"/>
            </a:solidFill>
            <a:ln>
              <a:noFill/>
            </a:ln>
            <a:extLst>
              <a:ext uri="{91240B29-F687-4f45-9708-019B960494DF}">
                <a14:hiddenLine xmlns:a14="http://schemas.microsoft.com/office/drawing/2010/main" xmlns="" w="0">
                  <a:solidFill>
                    <a:srgbClr val="8C8C8C"/>
                  </a:solidFill>
                  <a:prstDash val="solid"/>
                  <a:round/>
                  <a:headEnd/>
                  <a:tailEnd/>
                </a14:hiddenLine>
              </a:ext>
            </a:extLst>
          </p:spPr>
          <p:txBody>
            <a:bodyPr/>
            <a:lstStyle/>
            <a:p>
              <a:pPr defTabSz="685800" fontAlgn="auto">
                <a:spcBef>
                  <a:spcPts val="0"/>
                </a:spcBef>
                <a:spcAft>
                  <a:spcPts val="0"/>
                </a:spcAft>
              </a:pPr>
              <a:endParaRPr lang="en-US">
                <a:solidFill>
                  <a:prstClr val="black"/>
                </a:solidFill>
                <a:latin typeface="Calibri" panose="020F0502020204030204"/>
                <a:ea typeface="+mn-ea"/>
              </a:endParaRPr>
            </a:p>
          </p:txBody>
        </p:sp>
        <p:sp>
          <p:nvSpPr>
            <p:cNvPr id="176" name="Oval 178"/>
            <p:cNvSpPr>
              <a:spLocks noChangeArrowheads="1"/>
            </p:cNvSpPr>
            <p:nvPr/>
          </p:nvSpPr>
          <p:spPr bwMode="auto">
            <a:xfrm>
              <a:off x="3326" y="2746"/>
              <a:ext cx="102" cy="102"/>
            </a:xfrm>
            <a:prstGeom prst="ellipse">
              <a:avLst/>
            </a:prstGeom>
            <a:solidFill>
              <a:schemeClr val="tx1"/>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fontAlgn="auto">
                <a:spcBef>
                  <a:spcPts val="0"/>
                </a:spcBef>
                <a:spcAft>
                  <a:spcPts val="0"/>
                </a:spcAft>
              </a:pPr>
              <a:endParaRPr lang="ja-JP" altLang="en-US">
                <a:solidFill>
                  <a:prstClr val="black"/>
                </a:solidFill>
                <a:latin typeface="Calibri" panose="020F0502020204030204"/>
              </a:endParaRPr>
            </a:p>
          </p:txBody>
        </p:sp>
        <p:sp>
          <p:nvSpPr>
            <p:cNvPr id="178" name="Oval 179"/>
            <p:cNvSpPr>
              <a:spLocks noChangeArrowheads="1"/>
            </p:cNvSpPr>
            <p:nvPr/>
          </p:nvSpPr>
          <p:spPr bwMode="auto">
            <a:xfrm>
              <a:off x="3622" y="2746"/>
              <a:ext cx="101" cy="102"/>
            </a:xfrm>
            <a:prstGeom prst="ellipse">
              <a:avLst/>
            </a:prstGeom>
            <a:solidFill>
              <a:schemeClr val="tx1"/>
            </a:solidFill>
            <a:ln>
              <a:noFill/>
            </a:ln>
            <a:effectLst/>
            <a:extLst>
              <a:ext uri="{91240B29-F687-4f45-9708-019B960494DF}">
                <a14:hiddenLine xmlns:a14="http://schemas.microsoft.com/office/drawing/2010/main" xmlns="" w="19050">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685800" fontAlgn="auto">
                <a:spcBef>
                  <a:spcPts val="0"/>
                </a:spcBef>
                <a:spcAft>
                  <a:spcPts val="0"/>
                </a:spcAft>
              </a:pPr>
              <a:endParaRPr lang="ja-JP" altLang="en-US">
                <a:solidFill>
                  <a:prstClr val="black"/>
                </a:solidFill>
                <a:latin typeface="Calibri" panose="020F0502020204030204"/>
              </a:endParaRPr>
            </a:p>
          </p:txBody>
        </p:sp>
      </p:gr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22241399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Content Placeholder 7" descr="Biz NW.jpg"/>
          <p:cNvPicPr>
            <a:picLocks noGrp="1" noChangeAspect="1"/>
          </p:cNvPicPr>
          <p:nvPr>
            <p:ph sz="half" idx="2"/>
          </p:nvPr>
        </p:nvPicPr>
        <p:blipFill rotWithShape="1">
          <a:blip r:embed="rId3" cstate="print">
            <a:extLst>
              <a:ext uri="{28A0092B-C50C-407E-A947-70E740481C1C}">
                <a14:useLocalDpi xmlns:a14="http://schemas.microsoft.com/office/drawing/2010/main" val="0"/>
              </a:ext>
            </a:extLst>
          </a:blip>
          <a:srcRect t="246" b="-1897"/>
          <a:stretch/>
        </p:blipFill>
        <p:spPr>
          <a:xfrm>
            <a:off x="89693" y="3411772"/>
            <a:ext cx="3391867" cy="1909124"/>
          </a:xfrm>
        </p:spPr>
      </p:pic>
      <p:sp>
        <p:nvSpPr>
          <p:cNvPr id="2" name="Title 1"/>
          <p:cNvSpPr>
            <a:spLocks noGrp="1"/>
          </p:cNvSpPr>
          <p:nvPr>
            <p:ph type="title"/>
          </p:nvPr>
        </p:nvSpPr>
        <p:spPr>
          <a:xfrm>
            <a:off x="1389851" y="216087"/>
            <a:ext cx="6467835" cy="321290"/>
          </a:xfrm>
        </p:spPr>
        <p:txBody>
          <a:bodyPr>
            <a:noAutofit/>
          </a:bodyPr>
          <a:lstStyle/>
          <a:p>
            <a:r>
              <a:rPr lang="en-US" sz="2400" b="1" dirty="0" err="1">
                <a:latin typeface="Arial" panose="020B0604020202020204" pitchFamily="34" charset="0"/>
                <a:cs typeface="Arial" panose="020B0604020202020204" pitchFamily="34" charset="0"/>
              </a:rPr>
              <a:t>Blockchain</a:t>
            </a:r>
            <a:r>
              <a:rPr lang="en-US" sz="1800" b="1" dirty="0">
                <a:latin typeface="Arial" panose="020B0604020202020204" pitchFamily="34" charset="0"/>
                <a:cs typeface="Arial" panose="020B0604020202020204" pitchFamily="34" charset="0"/>
              </a:rPr>
              <a:t>: Revolutionary transactional technology</a:t>
            </a:r>
            <a:br>
              <a:rPr lang="en-US" sz="1800" b="1" dirty="0">
                <a:latin typeface="Arial" panose="020B0604020202020204" pitchFamily="34" charset="0"/>
                <a:cs typeface="Arial" panose="020B0604020202020204" pitchFamily="34" charset="0"/>
              </a:rPr>
            </a:br>
            <a:endParaRPr lang="en-US" sz="1800" b="1" dirty="0">
              <a:latin typeface="Arial" panose="020B0604020202020204" pitchFamily="34" charset="0"/>
              <a:cs typeface="Arial" panose="020B0604020202020204" pitchFamily="34" charset="0"/>
            </a:endParaRPr>
          </a:p>
        </p:txBody>
      </p:sp>
      <p:pic>
        <p:nvPicPr>
          <p:cNvPr id="9" name="Picture 8" descr="ledger.pn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931957" y="3170906"/>
            <a:ext cx="1224335" cy="546870"/>
          </a:xfrm>
          <a:prstGeom prst="rect">
            <a:avLst/>
          </a:prstGeom>
        </p:spPr>
      </p:pic>
      <p:sp>
        <p:nvSpPr>
          <p:cNvPr id="10" name="Content Placeholder 2"/>
          <p:cNvSpPr>
            <a:spLocks noGrp="1"/>
          </p:cNvSpPr>
          <p:nvPr>
            <p:ph sz="half" idx="1"/>
          </p:nvPr>
        </p:nvSpPr>
        <p:spPr>
          <a:xfrm>
            <a:off x="5719788" y="3717775"/>
            <a:ext cx="2137898" cy="967748"/>
          </a:xfrm>
        </p:spPr>
        <p:txBody>
          <a:bodyPr>
            <a:noAutofit/>
          </a:bodyPr>
          <a:lstStyle/>
          <a:p>
            <a:pPr>
              <a:buFont typeface="Wingdings" panose="05000000000000000000" pitchFamily="2" charset="2"/>
              <a:buChar char="Ø"/>
            </a:pPr>
            <a:r>
              <a:rPr lang="en-US" sz="1050" dirty="0">
                <a:solidFill>
                  <a:srgbClr val="268ABF"/>
                </a:solidFill>
              </a:rPr>
              <a:t>Ledger</a:t>
            </a:r>
            <a:r>
              <a:rPr lang="en-US" sz="1050" dirty="0"/>
              <a:t> </a:t>
            </a:r>
            <a:r>
              <a:rPr lang="en-US" sz="1050" baseline="30000" dirty="0"/>
              <a:t>[1]</a:t>
            </a:r>
            <a:r>
              <a:rPr lang="en-US" sz="1050" dirty="0"/>
              <a:t> is THE system of record for a business</a:t>
            </a:r>
          </a:p>
          <a:p>
            <a:pPr lvl="1">
              <a:buFont typeface="Wingdings" panose="05000000000000000000" pitchFamily="2" charset="2"/>
              <a:buChar char="Ø"/>
            </a:pPr>
            <a:r>
              <a:rPr lang="en-US" sz="1050" dirty="0"/>
              <a:t>records asset transfer between participants.</a:t>
            </a:r>
          </a:p>
          <a:p>
            <a:pPr lvl="1">
              <a:buFont typeface="Wingdings" panose="05000000000000000000" pitchFamily="2" charset="2"/>
              <a:buChar char="Ø"/>
            </a:pPr>
            <a:r>
              <a:rPr lang="en-US" sz="1050" dirty="0"/>
              <a:t>Business will have multiple ledgers for multiple business networks.</a:t>
            </a:r>
          </a:p>
        </p:txBody>
      </p:sp>
      <p:grpSp>
        <p:nvGrpSpPr>
          <p:cNvPr id="11" name="Group 10"/>
          <p:cNvGrpSpPr/>
          <p:nvPr/>
        </p:nvGrpSpPr>
        <p:grpSpPr>
          <a:xfrm>
            <a:off x="1917361" y="1117720"/>
            <a:ext cx="5218145" cy="2294051"/>
            <a:chOff x="647353" y="808460"/>
            <a:chExt cx="8005527" cy="3570822"/>
          </a:xfrm>
        </p:grpSpPr>
        <p:sp>
          <p:nvSpPr>
            <p:cNvPr id="12" name="Rectangle 11"/>
            <p:cNvSpPr/>
            <p:nvPr/>
          </p:nvSpPr>
          <p:spPr>
            <a:xfrm>
              <a:off x="1110015" y="1838714"/>
              <a:ext cx="1350240" cy="559161"/>
            </a:xfrm>
            <a:prstGeom prst="rect">
              <a:avLst/>
            </a:prstGeom>
            <a:solidFill>
              <a:srgbClr val="3366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r>
                <a:rPr lang="en-US" sz="600" dirty="0">
                  <a:solidFill>
                    <a:prstClr val="white"/>
                  </a:solidFill>
                  <a:latin typeface="Helvetica Neue"/>
                  <a:cs typeface="Helvetica Neue"/>
                </a:rPr>
                <a:t>Counter-party</a:t>
              </a:r>
            </a:p>
            <a:p>
              <a:pPr algn="ctr" defTabSz="685800" fontAlgn="auto">
                <a:spcBef>
                  <a:spcPts val="0"/>
                </a:spcBef>
                <a:spcAft>
                  <a:spcPts val="0"/>
                </a:spcAft>
              </a:pPr>
              <a:r>
                <a:rPr lang="en-US" sz="600" dirty="0">
                  <a:solidFill>
                    <a:prstClr val="white"/>
                  </a:solidFill>
                  <a:latin typeface="Helvetica Neue"/>
                  <a:cs typeface="Helvetica Neue"/>
                </a:rPr>
                <a:t>records</a:t>
              </a:r>
            </a:p>
          </p:txBody>
        </p:sp>
        <p:sp>
          <p:nvSpPr>
            <p:cNvPr id="13" name="Rectangle 12"/>
            <p:cNvSpPr/>
            <p:nvPr/>
          </p:nvSpPr>
          <p:spPr>
            <a:xfrm>
              <a:off x="6577409" y="1838714"/>
              <a:ext cx="1350240" cy="559161"/>
            </a:xfrm>
            <a:prstGeom prst="rect">
              <a:avLst/>
            </a:prstGeom>
            <a:solidFill>
              <a:srgbClr val="3366FF"/>
            </a:solidFill>
            <a:ln>
              <a:solidFill>
                <a:schemeClr val="tx2">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r>
                <a:rPr lang="en-US" sz="600" dirty="0">
                  <a:solidFill>
                    <a:srgbClr val="FFFFFF"/>
                  </a:solidFill>
                  <a:latin typeface="Helvetica Neue"/>
                  <a:cs typeface="Helvetica Neue"/>
                </a:rPr>
                <a:t>Bank records</a:t>
              </a:r>
            </a:p>
          </p:txBody>
        </p:sp>
        <p:sp>
          <p:nvSpPr>
            <p:cNvPr id="14" name="Rectangle 13"/>
            <p:cNvSpPr/>
            <p:nvPr/>
          </p:nvSpPr>
          <p:spPr>
            <a:xfrm>
              <a:off x="1109507" y="2580140"/>
              <a:ext cx="1350240" cy="559161"/>
            </a:xfrm>
            <a:prstGeom prst="rect">
              <a:avLst/>
            </a:prstGeom>
            <a:solidFill>
              <a:srgbClr val="3366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r>
                <a:rPr lang="en-US" sz="600" dirty="0">
                  <a:solidFill>
                    <a:srgbClr val="FFFFFF"/>
                  </a:solidFill>
                  <a:latin typeface="Helvetica Neue"/>
                  <a:cs typeface="Helvetica Neue"/>
                </a:rPr>
                <a:t>Party C’s Records</a:t>
              </a:r>
            </a:p>
          </p:txBody>
        </p:sp>
        <p:sp>
          <p:nvSpPr>
            <p:cNvPr id="15" name="Rectangle 14"/>
            <p:cNvSpPr/>
            <p:nvPr/>
          </p:nvSpPr>
          <p:spPr>
            <a:xfrm>
              <a:off x="6577408" y="2573127"/>
              <a:ext cx="1350240" cy="559161"/>
            </a:xfrm>
            <a:prstGeom prst="rect">
              <a:avLst/>
            </a:prstGeom>
            <a:solidFill>
              <a:srgbClr val="3366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r>
                <a:rPr lang="en-US" sz="600" dirty="0">
                  <a:solidFill>
                    <a:srgbClr val="FFFFFF"/>
                  </a:solidFill>
                  <a:latin typeface="Helvetica Neue"/>
                  <a:cs typeface="Helvetica Neue"/>
                </a:rPr>
                <a:t>Auditor records</a:t>
              </a:r>
            </a:p>
          </p:txBody>
        </p:sp>
        <p:sp>
          <p:nvSpPr>
            <p:cNvPr id="16" name="Rectangle 15"/>
            <p:cNvSpPr/>
            <p:nvPr/>
          </p:nvSpPr>
          <p:spPr>
            <a:xfrm>
              <a:off x="3862527" y="3196343"/>
              <a:ext cx="1350240" cy="559161"/>
            </a:xfrm>
            <a:prstGeom prst="rect">
              <a:avLst/>
            </a:prstGeom>
            <a:solidFill>
              <a:srgbClr val="3366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r>
                <a:rPr lang="en-US" sz="600" dirty="0">
                  <a:solidFill>
                    <a:srgbClr val="FFFFFF"/>
                  </a:solidFill>
                  <a:latin typeface="Helvetica Neue"/>
                  <a:cs typeface="Helvetica Neue"/>
                </a:rPr>
                <a:t>Party B Records</a:t>
              </a:r>
            </a:p>
          </p:txBody>
        </p:sp>
        <p:sp>
          <p:nvSpPr>
            <p:cNvPr id="17" name="Rectangle 16"/>
            <p:cNvSpPr/>
            <p:nvPr/>
          </p:nvSpPr>
          <p:spPr>
            <a:xfrm>
              <a:off x="3862527" y="1457881"/>
              <a:ext cx="1350240" cy="559161"/>
            </a:xfrm>
            <a:prstGeom prst="rect">
              <a:avLst/>
            </a:prstGeom>
            <a:solidFill>
              <a:srgbClr val="3366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r>
                <a:rPr lang="en-US" sz="600" dirty="0">
                  <a:solidFill>
                    <a:srgbClr val="FFFFFF"/>
                  </a:solidFill>
                  <a:latin typeface="Helvetica Neue"/>
                  <a:cs typeface="Helvetica Neue"/>
                </a:rPr>
                <a:t>Party A’s Records</a:t>
              </a:r>
            </a:p>
          </p:txBody>
        </p:sp>
        <p:sp>
          <p:nvSpPr>
            <p:cNvPr id="18" name="Oval 17"/>
            <p:cNvSpPr/>
            <p:nvPr/>
          </p:nvSpPr>
          <p:spPr>
            <a:xfrm>
              <a:off x="2411358" y="2028338"/>
              <a:ext cx="4129619" cy="1124589"/>
            </a:xfrm>
            <a:prstGeom prst="ellipse">
              <a:avLst/>
            </a:prstGeom>
            <a:noFill/>
            <a:ln w="76200" cmpd="sng">
              <a:solidFill>
                <a:srgbClr val="FF6600">
                  <a:alpha val="45000"/>
                </a:srgb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endParaRPr lang="en-US" sz="788">
                <a:solidFill>
                  <a:prstClr val="white"/>
                </a:solidFill>
              </a:endParaRPr>
            </a:p>
          </p:txBody>
        </p:sp>
        <p:grpSp>
          <p:nvGrpSpPr>
            <p:cNvPr id="19" name="Group 18"/>
            <p:cNvGrpSpPr/>
            <p:nvPr/>
          </p:nvGrpSpPr>
          <p:grpSpPr>
            <a:xfrm>
              <a:off x="5852382" y="2913885"/>
              <a:ext cx="829226" cy="492879"/>
              <a:chOff x="5814215" y="1502897"/>
              <a:chExt cx="829226" cy="492879"/>
            </a:xfrm>
          </p:grpSpPr>
          <p:sp>
            <p:nvSpPr>
              <p:cNvPr id="139" name="Folded Corner 138"/>
              <p:cNvSpPr/>
              <p:nvPr/>
            </p:nvSpPr>
            <p:spPr>
              <a:xfrm>
                <a:off x="5814215" y="1502897"/>
                <a:ext cx="829226" cy="492879"/>
              </a:xfrm>
              <a:prstGeom prst="foldedCorner">
                <a:avLst>
                  <a:gd name="adj" fmla="val 50000"/>
                </a:avLst>
              </a:prstGeom>
              <a:solidFill>
                <a:srgbClr val="FF6600">
                  <a:alpha val="8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r>
                  <a:rPr lang="en-US" sz="600" dirty="0">
                    <a:solidFill>
                      <a:prstClr val="white"/>
                    </a:solidFill>
                  </a:rPr>
                  <a:t>Ledger</a:t>
                </a:r>
              </a:p>
            </p:txBody>
          </p:sp>
          <p:grpSp>
            <p:nvGrpSpPr>
              <p:cNvPr id="140" name="Group 139"/>
              <p:cNvGrpSpPr/>
              <p:nvPr/>
            </p:nvGrpSpPr>
            <p:grpSpPr>
              <a:xfrm>
                <a:off x="5887240" y="1513232"/>
                <a:ext cx="726381" cy="72644"/>
                <a:chOff x="4163354" y="2836022"/>
                <a:chExt cx="726381" cy="72644"/>
              </a:xfrm>
              <a:solidFill>
                <a:srgbClr val="FFFFFF"/>
              </a:solidFill>
            </p:grpSpPr>
            <p:sp>
              <p:nvSpPr>
                <p:cNvPr id="141" name="Rectangle 140"/>
                <p:cNvSpPr>
                  <a:spLocks noChangeAspect="1"/>
                </p:cNvSpPr>
                <p:nvPr/>
              </p:nvSpPr>
              <p:spPr>
                <a:xfrm>
                  <a:off x="4163354" y="2836022"/>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nvGrpSpPr>
                <p:cNvPr id="142" name="Group 141"/>
                <p:cNvGrpSpPr/>
                <p:nvPr/>
              </p:nvGrpSpPr>
              <p:grpSpPr>
                <a:xfrm>
                  <a:off x="4236379" y="2836022"/>
                  <a:ext cx="108712" cy="72644"/>
                  <a:chOff x="3929202" y="2317750"/>
                  <a:chExt cx="108712" cy="72644"/>
                </a:xfrm>
                <a:grpFill/>
              </p:grpSpPr>
              <p:sp>
                <p:nvSpPr>
                  <p:cNvPr id="158" name="Rectangle 157"/>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59" name="Rectangle 158"/>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43" name="Group 142"/>
                <p:cNvGrpSpPr/>
                <p:nvPr/>
              </p:nvGrpSpPr>
              <p:grpSpPr>
                <a:xfrm>
                  <a:off x="4343892" y="2836022"/>
                  <a:ext cx="108712" cy="72644"/>
                  <a:chOff x="3929202" y="2317750"/>
                  <a:chExt cx="108712" cy="72644"/>
                </a:xfrm>
                <a:grpFill/>
              </p:grpSpPr>
              <p:sp>
                <p:nvSpPr>
                  <p:cNvPr id="156" name="Rectangle 155"/>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57" name="Rectangle 156"/>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44" name="Group 143"/>
                <p:cNvGrpSpPr/>
                <p:nvPr/>
              </p:nvGrpSpPr>
              <p:grpSpPr>
                <a:xfrm>
                  <a:off x="4452604" y="2836022"/>
                  <a:ext cx="108712" cy="72644"/>
                  <a:chOff x="3929202" y="2317750"/>
                  <a:chExt cx="108712" cy="72644"/>
                </a:xfrm>
                <a:grpFill/>
              </p:grpSpPr>
              <p:sp>
                <p:nvSpPr>
                  <p:cNvPr id="154" name="Rectangle 153"/>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55" name="Rectangle 154"/>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45" name="Group 144"/>
                <p:cNvGrpSpPr/>
                <p:nvPr/>
              </p:nvGrpSpPr>
              <p:grpSpPr>
                <a:xfrm>
                  <a:off x="4561316" y="2836022"/>
                  <a:ext cx="108712" cy="72644"/>
                  <a:chOff x="3929202" y="2317750"/>
                  <a:chExt cx="108712" cy="72644"/>
                </a:xfrm>
                <a:grpFill/>
              </p:grpSpPr>
              <p:sp>
                <p:nvSpPr>
                  <p:cNvPr id="152" name="Rectangle 151"/>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53" name="Rectangle 152"/>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46" name="Group 145"/>
                <p:cNvGrpSpPr/>
                <p:nvPr/>
              </p:nvGrpSpPr>
              <p:grpSpPr>
                <a:xfrm>
                  <a:off x="4672311" y="2836022"/>
                  <a:ext cx="108712" cy="72644"/>
                  <a:chOff x="3929202" y="2317750"/>
                  <a:chExt cx="108712" cy="72644"/>
                </a:xfrm>
                <a:grpFill/>
              </p:grpSpPr>
              <p:sp>
                <p:nvSpPr>
                  <p:cNvPr id="150" name="Rectangle 149"/>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51" name="Rectangle 150"/>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47" name="Group 146"/>
                <p:cNvGrpSpPr/>
                <p:nvPr/>
              </p:nvGrpSpPr>
              <p:grpSpPr>
                <a:xfrm>
                  <a:off x="4781023" y="2836022"/>
                  <a:ext cx="108712" cy="72644"/>
                  <a:chOff x="3929202" y="2317750"/>
                  <a:chExt cx="108712" cy="72644"/>
                </a:xfrm>
                <a:grpFill/>
              </p:grpSpPr>
              <p:sp>
                <p:nvSpPr>
                  <p:cNvPr id="148" name="Rectangle 147"/>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49" name="Rectangle 148"/>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grpSp>
        <p:grpSp>
          <p:nvGrpSpPr>
            <p:cNvPr id="20" name="Group 19"/>
            <p:cNvGrpSpPr/>
            <p:nvPr/>
          </p:nvGrpSpPr>
          <p:grpSpPr>
            <a:xfrm>
              <a:off x="5950077" y="1985987"/>
              <a:ext cx="829226" cy="492879"/>
              <a:chOff x="5814215" y="1502897"/>
              <a:chExt cx="829226" cy="492879"/>
            </a:xfrm>
          </p:grpSpPr>
          <p:sp>
            <p:nvSpPr>
              <p:cNvPr id="118" name="Folded Corner 117"/>
              <p:cNvSpPr/>
              <p:nvPr/>
            </p:nvSpPr>
            <p:spPr>
              <a:xfrm>
                <a:off x="5814215" y="1502897"/>
                <a:ext cx="829226" cy="492879"/>
              </a:xfrm>
              <a:prstGeom prst="foldedCorner">
                <a:avLst>
                  <a:gd name="adj" fmla="val 50000"/>
                </a:avLst>
              </a:prstGeom>
              <a:solidFill>
                <a:srgbClr val="FF6600">
                  <a:alpha val="8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r>
                  <a:rPr lang="en-US" sz="600" dirty="0">
                    <a:solidFill>
                      <a:prstClr val="white"/>
                    </a:solidFill>
                  </a:rPr>
                  <a:t>Ledger</a:t>
                </a:r>
              </a:p>
            </p:txBody>
          </p:sp>
          <p:grpSp>
            <p:nvGrpSpPr>
              <p:cNvPr id="119" name="Group 118"/>
              <p:cNvGrpSpPr/>
              <p:nvPr/>
            </p:nvGrpSpPr>
            <p:grpSpPr>
              <a:xfrm>
                <a:off x="5887240" y="1513232"/>
                <a:ext cx="726381" cy="72644"/>
                <a:chOff x="4163354" y="2836022"/>
                <a:chExt cx="726381" cy="72644"/>
              </a:xfrm>
              <a:solidFill>
                <a:srgbClr val="FFFFFF"/>
              </a:solidFill>
            </p:grpSpPr>
            <p:sp>
              <p:nvSpPr>
                <p:cNvPr id="120" name="Rectangle 119"/>
                <p:cNvSpPr>
                  <a:spLocks noChangeAspect="1"/>
                </p:cNvSpPr>
                <p:nvPr/>
              </p:nvSpPr>
              <p:spPr>
                <a:xfrm>
                  <a:off x="4163354" y="2836022"/>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nvGrpSpPr>
                <p:cNvPr id="121" name="Group 120"/>
                <p:cNvGrpSpPr/>
                <p:nvPr/>
              </p:nvGrpSpPr>
              <p:grpSpPr>
                <a:xfrm>
                  <a:off x="4236379" y="2836022"/>
                  <a:ext cx="108712" cy="72644"/>
                  <a:chOff x="3929202" y="2317750"/>
                  <a:chExt cx="108712" cy="72644"/>
                </a:xfrm>
                <a:grpFill/>
              </p:grpSpPr>
              <p:sp>
                <p:nvSpPr>
                  <p:cNvPr id="137" name="Rectangle 136"/>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38" name="Rectangle 137"/>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22" name="Group 121"/>
                <p:cNvGrpSpPr/>
                <p:nvPr/>
              </p:nvGrpSpPr>
              <p:grpSpPr>
                <a:xfrm>
                  <a:off x="4343892" y="2836022"/>
                  <a:ext cx="108712" cy="72644"/>
                  <a:chOff x="3929202" y="2317750"/>
                  <a:chExt cx="108712" cy="72644"/>
                </a:xfrm>
                <a:grpFill/>
              </p:grpSpPr>
              <p:sp>
                <p:nvSpPr>
                  <p:cNvPr id="135" name="Rectangle 134"/>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36" name="Rectangle 135"/>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23" name="Group 122"/>
                <p:cNvGrpSpPr/>
                <p:nvPr/>
              </p:nvGrpSpPr>
              <p:grpSpPr>
                <a:xfrm>
                  <a:off x="4452604" y="2836022"/>
                  <a:ext cx="108712" cy="72644"/>
                  <a:chOff x="3929202" y="2317750"/>
                  <a:chExt cx="108712" cy="72644"/>
                </a:xfrm>
                <a:grpFill/>
              </p:grpSpPr>
              <p:sp>
                <p:nvSpPr>
                  <p:cNvPr id="133" name="Rectangle 132"/>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34" name="Rectangle 133"/>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24" name="Group 123"/>
                <p:cNvGrpSpPr/>
                <p:nvPr/>
              </p:nvGrpSpPr>
              <p:grpSpPr>
                <a:xfrm>
                  <a:off x="4561316" y="2836022"/>
                  <a:ext cx="108712" cy="72644"/>
                  <a:chOff x="3929202" y="2317750"/>
                  <a:chExt cx="108712" cy="72644"/>
                </a:xfrm>
                <a:grpFill/>
              </p:grpSpPr>
              <p:sp>
                <p:nvSpPr>
                  <p:cNvPr id="131" name="Rectangle 130"/>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32" name="Rectangle 131"/>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25" name="Group 124"/>
                <p:cNvGrpSpPr/>
                <p:nvPr/>
              </p:nvGrpSpPr>
              <p:grpSpPr>
                <a:xfrm>
                  <a:off x="4672311" y="2836022"/>
                  <a:ext cx="108712" cy="72644"/>
                  <a:chOff x="3929202" y="2317750"/>
                  <a:chExt cx="108712" cy="72644"/>
                </a:xfrm>
                <a:grpFill/>
              </p:grpSpPr>
              <p:sp>
                <p:nvSpPr>
                  <p:cNvPr id="129" name="Rectangle 128"/>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30" name="Rectangle 129"/>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26" name="Group 125"/>
                <p:cNvGrpSpPr/>
                <p:nvPr/>
              </p:nvGrpSpPr>
              <p:grpSpPr>
                <a:xfrm>
                  <a:off x="4781023" y="2836022"/>
                  <a:ext cx="108712" cy="72644"/>
                  <a:chOff x="3929202" y="2317750"/>
                  <a:chExt cx="108712" cy="72644"/>
                </a:xfrm>
                <a:grpFill/>
              </p:grpSpPr>
              <p:sp>
                <p:nvSpPr>
                  <p:cNvPr id="127" name="Rectangle 126"/>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28" name="Rectangle 127"/>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grpSp>
        <p:grpSp>
          <p:nvGrpSpPr>
            <p:cNvPr id="21" name="Group 20"/>
            <p:cNvGrpSpPr/>
            <p:nvPr/>
          </p:nvGrpSpPr>
          <p:grpSpPr>
            <a:xfrm>
              <a:off x="3605822" y="2892861"/>
              <a:ext cx="829226" cy="492879"/>
              <a:chOff x="5814215" y="1502897"/>
              <a:chExt cx="829226" cy="492879"/>
            </a:xfrm>
          </p:grpSpPr>
          <p:sp>
            <p:nvSpPr>
              <p:cNvPr id="97" name="Folded Corner 96"/>
              <p:cNvSpPr/>
              <p:nvPr/>
            </p:nvSpPr>
            <p:spPr>
              <a:xfrm>
                <a:off x="5814215" y="1502897"/>
                <a:ext cx="829226" cy="492879"/>
              </a:xfrm>
              <a:prstGeom prst="foldedCorner">
                <a:avLst>
                  <a:gd name="adj" fmla="val 50000"/>
                </a:avLst>
              </a:prstGeom>
              <a:solidFill>
                <a:srgbClr val="FF6600">
                  <a:alpha val="8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r>
                  <a:rPr lang="en-US" sz="600" dirty="0">
                    <a:solidFill>
                      <a:prstClr val="white"/>
                    </a:solidFill>
                  </a:rPr>
                  <a:t>Ledger</a:t>
                </a:r>
              </a:p>
            </p:txBody>
          </p:sp>
          <p:grpSp>
            <p:nvGrpSpPr>
              <p:cNvPr id="98" name="Group 97"/>
              <p:cNvGrpSpPr/>
              <p:nvPr/>
            </p:nvGrpSpPr>
            <p:grpSpPr>
              <a:xfrm>
                <a:off x="5887240" y="1513232"/>
                <a:ext cx="726381" cy="72644"/>
                <a:chOff x="4163354" y="2836022"/>
                <a:chExt cx="726381" cy="72644"/>
              </a:xfrm>
              <a:solidFill>
                <a:srgbClr val="FFFFFF"/>
              </a:solidFill>
            </p:grpSpPr>
            <p:sp>
              <p:nvSpPr>
                <p:cNvPr id="99" name="Rectangle 98"/>
                <p:cNvSpPr>
                  <a:spLocks noChangeAspect="1"/>
                </p:cNvSpPr>
                <p:nvPr/>
              </p:nvSpPr>
              <p:spPr>
                <a:xfrm>
                  <a:off x="4163354" y="2836022"/>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nvGrpSpPr>
                <p:cNvPr id="100" name="Group 99"/>
                <p:cNvGrpSpPr/>
                <p:nvPr/>
              </p:nvGrpSpPr>
              <p:grpSpPr>
                <a:xfrm>
                  <a:off x="4236379" y="2836022"/>
                  <a:ext cx="108712" cy="72644"/>
                  <a:chOff x="3929202" y="2317750"/>
                  <a:chExt cx="108712" cy="72644"/>
                </a:xfrm>
                <a:grpFill/>
              </p:grpSpPr>
              <p:sp>
                <p:nvSpPr>
                  <p:cNvPr id="116" name="Rectangle 115"/>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17" name="Rectangle 116"/>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01" name="Group 100"/>
                <p:cNvGrpSpPr/>
                <p:nvPr/>
              </p:nvGrpSpPr>
              <p:grpSpPr>
                <a:xfrm>
                  <a:off x="4343892" y="2836022"/>
                  <a:ext cx="108712" cy="72644"/>
                  <a:chOff x="3929202" y="2317750"/>
                  <a:chExt cx="108712" cy="72644"/>
                </a:xfrm>
                <a:grpFill/>
              </p:grpSpPr>
              <p:sp>
                <p:nvSpPr>
                  <p:cNvPr id="114" name="Rectangle 113"/>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15" name="Rectangle 114"/>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02" name="Group 101"/>
                <p:cNvGrpSpPr/>
                <p:nvPr/>
              </p:nvGrpSpPr>
              <p:grpSpPr>
                <a:xfrm>
                  <a:off x="4452604" y="2836022"/>
                  <a:ext cx="108712" cy="72644"/>
                  <a:chOff x="3929202" y="2317750"/>
                  <a:chExt cx="108712" cy="72644"/>
                </a:xfrm>
                <a:grpFill/>
              </p:grpSpPr>
              <p:sp>
                <p:nvSpPr>
                  <p:cNvPr id="112" name="Rectangle 111"/>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13" name="Rectangle 112"/>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03" name="Group 102"/>
                <p:cNvGrpSpPr/>
                <p:nvPr/>
              </p:nvGrpSpPr>
              <p:grpSpPr>
                <a:xfrm>
                  <a:off x="4561316" y="2836022"/>
                  <a:ext cx="108712" cy="72644"/>
                  <a:chOff x="3929202" y="2317750"/>
                  <a:chExt cx="108712" cy="72644"/>
                </a:xfrm>
                <a:grpFill/>
              </p:grpSpPr>
              <p:sp>
                <p:nvSpPr>
                  <p:cNvPr id="110" name="Rectangle 109"/>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11" name="Rectangle 110"/>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04" name="Group 103"/>
                <p:cNvGrpSpPr/>
                <p:nvPr/>
              </p:nvGrpSpPr>
              <p:grpSpPr>
                <a:xfrm>
                  <a:off x="4672311" y="2836022"/>
                  <a:ext cx="108712" cy="72644"/>
                  <a:chOff x="3929202" y="2317750"/>
                  <a:chExt cx="108712" cy="72644"/>
                </a:xfrm>
                <a:grpFill/>
              </p:grpSpPr>
              <p:sp>
                <p:nvSpPr>
                  <p:cNvPr id="108" name="Rectangle 107"/>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09" name="Rectangle 108"/>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105" name="Group 104"/>
                <p:cNvGrpSpPr/>
                <p:nvPr/>
              </p:nvGrpSpPr>
              <p:grpSpPr>
                <a:xfrm>
                  <a:off x="4781023" y="2836022"/>
                  <a:ext cx="108712" cy="72644"/>
                  <a:chOff x="3929202" y="2317750"/>
                  <a:chExt cx="108712" cy="72644"/>
                </a:xfrm>
                <a:grpFill/>
              </p:grpSpPr>
              <p:sp>
                <p:nvSpPr>
                  <p:cNvPr id="106" name="Rectangle 105"/>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107" name="Rectangle 106"/>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grpSp>
        <p:grpSp>
          <p:nvGrpSpPr>
            <p:cNvPr id="22" name="Group 21"/>
            <p:cNvGrpSpPr/>
            <p:nvPr/>
          </p:nvGrpSpPr>
          <p:grpSpPr>
            <a:xfrm>
              <a:off x="4561064" y="1876928"/>
              <a:ext cx="829226" cy="492879"/>
              <a:chOff x="5814215" y="1502897"/>
              <a:chExt cx="829226" cy="492879"/>
            </a:xfrm>
          </p:grpSpPr>
          <p:sp>
            <p:nvSpPr>
              <p:cNvPr id="76" name="Folded Corner 75"/>
              <p:cNvSpPr/>
              <p:nvPr/>
            </p:nvSpPr>
            <p:spPr>
              <a:xfrm>
                <a:off x="5814215" y="1502897"/>
                <a:ext cx="829226" cy="492879"/>
              </a:xfrm>
              <a:prstGeom prst="foldedCorner">
                <a:avLst>
                  <a:gd name="adj" fmla="val 50000"/>
                </a:avLst>
              </a:prstGeom>
              <a:solidFill>
                <a:srgbClr val="FF6600">
                  <a:alpha val="8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r>
                  <a:rPr lang="en-US" sz="600" dirty="0">
                    <a:solidFill>
                      <a:prstClr val="white"/>
                    </a:solidFill>
                  </a:rPr>
                  <a:t>Ledger</a:t>
                </a:r>
              </a:p>
            </p:txBody>
          </p:sp>
          <p:grpSp>
            <p:nvGrpSpPr>
              <p:cNvPr id="77" name="Group 76"/>
              <p:cNvGrpSpPr/>
              <p:nvPr/>
            </p:nvGrpSpPr>
            <p:grpSpPr>
              <a:xfrm>
                <a:off x="5887240" y="1513232"/>
                <a:ext cx="726381" cy="72644"/>
                <a:chOff x="4163354" y="2836022"/>
                <a:chExt cx="726381" cy="72644"/>
              </a:xfrm>
              <a:solidFill>
                <a:srgbClr val="FFFFFF"/>
              </a:solidFill>
            </p:grpSpPr>
            <p:sp>
              <p:nvSpPr>
                <p:cNvPr id="78" name="Rectangle 77"/>
                <p:cNvSpPr>
                  <a:spLocks noChangeAspect="1"/>
                </p:cNvSpPr>
                <p:nvPr/>
              </p:nvSpPr>
              <p:spPr>
                <a:xfrm>
                  <a:off x="4163354" y="2836022"/>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nvGrpSpPr>
                <p:cNvPr id="79" name="Group 78"/>
                <p:cNvGrpSpPr/>
                <p:nvPr/>
              </p:nvGrpSpPr>
              <p:grpSpPr>
                <a:xfrm>
                  <a:off x="4236379" y="2836022"/>
                  <a:ext cx="108712" cy="72644"/>
                  <a:chOff x="3929202" y="2317750"/>
                  <a:chExt cx="108712" cy="72644"/>
                </a:xfrm>
                <a:grpFill/>
              </p:grpSpPr>
              <p:sp>
                <p:nvSpPr>
                  <p:cNvPr id="95" name="Rectangle 94"/>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96" name="Rectangle 95"/>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80" name="Group 79"/>
                <p:cNvGrpSpPr/>
                <p:nvPr/>
              </p:nvGrpSpPr>
              <p:grpSpPr>
                <a:xfrm>
                  <a:off x="4343892" y="2836022"/>
                  <a:ext cx="108712" cy="72644"/>
                  <a:chOff x="3929202" y="2317750"/>
                  <a:chExt cx="108712" cy="72644"/>
                </a:xfrm>
                <a:grpFill/>
              </p:grpSpPr>
              <p:sp>
                <p:nvSpPr>
                  <p:cNvPr id="93" name="Rectangle 92"/>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94" name="Rectangle 93"/>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81" name="Group 80"/>
                <p:cNvGrpSpPr/>
                <p:nvPr/>
              </p:nvGrpSpPr>
              <p:grpSpPr>
                <a:xfrm>
                  <a:off x="4452604" y="2836022"/>
                  <a:ext cx="108712" cy="72644"/>
                  <a:chOff x="3929202" y="2317750"/>
                  <a:chExt cx="108712" cy="72644"/>
                </a:xfrm>
                <a:grpFill/>
              </p:grpSpPr>
              <p:sp>
                <p:nvSpPr>
                  <p:cNvPr id="91" name="Rectangle 90"/>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92" name="Rectangle 91"/>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82" name="Group 81"/>
                <p:cNvGrpSpPr/>
                <p:nvPr/>
              </p:nvGrpSpPr>
              <p:grpSpPr>
                <a:xfrm>
                  <a:off x="4561316" y="2836022"/>
                  <a:ext cx="108712" cy="72644"/>
                  <a:chOff x="3929202" y="2317750"/>
                  <a:chExt cx="108712" cy="72644"/>
                </a:xfrm>
                <a:grpFill/>
              </p:grpSpPr>
              <p:sp>
                <p:nvSpPr>
                  <p:cNvPr id="89" name="Rectangle 88"/>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90" name="Rectangle 89"/>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83" name="Group 82"/>
                <p:cNvGrpSpPr/>
                <p:nvPr/>
              </p:nvGrpSpPr>
              <p:grpSpPr>
                <a:xfrm>
                  <a:off x="4672311" y="2836022"/>
                  <a:ext cx="108712" cy="72644"/>
                  <a:chOff x="3929202" y="2317750"/>
                  <a:chExt cx="108712" cy="72644"/>
                </a:xfrm>
                <a:grpFill/>
              </p:grpSpPr>
              <p:sp>
                <p:nvSpPr>
                  <p:cNvPr id="87" name="Rectangle 86"/>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88" name="Rectangle 87"/>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84" name="Group 83"/>
                <p:cNvGrpSpPr/>
                <p:nvPr/>
              </p:nvGrpSpPr>
              <p:grpSpPr>
                <a:xfrm>
                  <a:off x="4781023" y="2836022"/>
                  <a:ext cx="108712" cy="72644"/>
                  <a:chOff x="3929202" y="2317750"/>
                  <a:chExt cx="108712" cy="72644"/>
                </a:xfrm>
                <a:grpFill/>
              </p:grpSpPr>
              <p:sp>
                <p:nvSpPr>
                  <p:cNvPr id="85" name="Rectangle 84"/>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86" name="Rectangle 85"/>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grpSp>
        <p:grpSp>
          <p:nvGrpSpPr>
            <p:cNvPr id="23" name="Group 22"/>
            <p:cNvGrpSpPr/>
            <p:nvPr/>
          </p:nvGrpSpPr>
          <p:grpSpPr>
            <a:xfrm>
              <a:off x="2189947" y="2884898"/>
              <a:ext cx="829226" cy="492879"/>
              <a:chOff x="5814215" y="1502897"/>
              <a:chExt cx="829226" cy="492879"/>
            </a:xfrm>
          </p:grpSpPr>
          <p:sp>
            <p:nvSpPr>
              <p:cNvPr id="55" name="Folded Corner 54"/>
              <p:cNvSpPr/>
              <p:nvPr/>
            </p:nvSpPr>
            <p:spPr>
              <a:xfrm>
                <a:off x="5814215" y="1502897"/>
                <a:ext cx="829226" cy="492879"/>
              </a:xfrm>
              <a:prstGeom prst="foldedCorner">
                <a:avLst>
                  <a:gd name="adj" fmla="val 50000"/>
                </a:avLst>
              </a:prstGeom>
              <a:solidFill>
                <a:srgbClr val="FF6600">
                  <a:alpha val="8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r>
                  <a:rPr lang="en-US" sz="600" dirty="0">
                    <a:solidFill>
                      <a:prstClr val="white"/>
                    </a:solidFill>
                  </a:rPr>
                  <a:t>Ledger</a:t>
                </a:r>
              </a:p>
            </p:txBody>
          </p:sp>
          <p:grpSp>
            <p:nvGrpSpPr>
              <p:cNvPr id="56" name="Group 55"/>
              <p:cNvGrpSpPr/>
              <p:nvPr/>
            </p:nvGrpSpPr>
            <p:grpSpPr>
              <a:xfrm>
                <a:off x="5887240" y="1513232"/>
                <a:ext cx="726381" cy="72644"/>
                <a:chOff x="4163354" y="2836022"/>
                <a:chExt cx="726381" cy="72644"/>
              </a:xfrm>
              <a:solidFill>
                <a:srgbClr val="FFFFFF"/>
              </a:solidFill>
            </p:grpSpPr>
            <p:sp>
              <p:nvSpPr>
                <p:cNvPr id="57" name="Rectangle 56"/>
                <p:cNvSpPr>
                  <a:spLocks noChangeAspect="1"/>
                </p:cNvSpPr>
                <p:nvPr/>
              </p:nvSpPr>
              <p:spPr>
                <a:xfrm>
                  <a:off x="4163354" y="2836022"/>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nvGrpSpPr>
                <p:cNvPr id="58" name="Group 57"/>
                <p:cNvGrpSpPr/>
                <p:nvPr/>
              </p:nvGrpSpPr>
              <p:grpSpPr>
                <a:xfrm>
                  <a:off x="4236379" y="2836022"/>
                  <a:ext cx="108712" cy="72644"/>
                  <a:chOff x="3929202" y="2317750"/>
                  <a:chExt cx="108712" cy="72644"/>
                </a:xfrm>
                <a:grpFill/>
              </p:grpSpPr>
              <p:sp>
                <p:nvSpPr>
                  <p:cNvPr id="74" name="Rectangle 73"/>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75" name="Rectangle 74"/>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59" name="Group 58"/>
                <p:cNvGrpSpPr/>
                <p:nvPr/>
              </p:nvGrpSpPr>
              <p:grpSpPr>
                <a:xfrm>
                  <a:off x="4343892" y="2836022"/>
                  <a:ext cx="108712" cy="72644"/>
                  <a:chOff x="3929202" y="2317750"/>
                  <a:chExt cx="108712" cy="72644"/>
                </a:xfrm>
                <a:grpFill/>
              </p:grpSpPr>
              <p:sp>
                <p:nvSpPr>
                  <p:cNvPr id="72" name="Rectangle 71"/>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73" name="Rectangle 72"/>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60" name="Group 59"/>
                <p:cNvGrpSpPr/>
                <p:nvPr/>
              </p:nvGrpSpPr>
              <p:grpSpPr>
                <a:xfrm>
                  <a:off x="4452604" y="2836022"/>
                  <a:ext cx="108712" cy="72644"/>
                  <a:chOff x="3929202" y="2317750"/>
                  <a:chExt cx="108712" cy="72644"/>
                </a:xfrm>
                <a:grpFill/>
              </p:grpSpPr>
              <p:sp>
                <p:nvSpPr>
                  <p:cNvPr id="70" name="Rectangle 69"/>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71" name="Rectangle 70"/>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61" name="Group 60"/>
                <p:cNvGrpSpPr/>
                <p:nvPr/>
              </p:nvGrpSpPr>
              <p:grpSpPr>
                <a:xfrm>
                  <a:off x="4561316" y="2836022"/>
                  <a:ext cx="108712" cy="72644"/>
                  <a:chOff x="3929202" y="2317750"/>
                  <a:chExt cx="108712" cy="72644"/>
                </a:xfrm>
                <a:grpFill/>
              </p:grpSpPr>
              <p:sp>
                <p:nvSpPr>
                  <p:cNvPr id="68" name="Rectangle 67"/>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69" name="Rectangle 68"/>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62" name="Group 61"/>
                <p:cNvGrpSpPr/>
                <p:nvPr/>
              </p:nvGrpSpPr>
              <p:grpSpPr>
                <a:xfrm>
                  <a:off x="4672311" y="2836022"/>
                  <a:ext cx="108712" cy="72644"/>
                  <a:chOff x="3929202" y="2317750"/>
                  <a:chExt cx="108712" cy="72644"/>
                </a:xfrm>
                <a:grpFill/>
              </p:grpSpPr>
              <p:sp>
                <p:nvSpPr>
                  <p:cNvPr id="66" name="Rectangle 65"/>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67" name="Rectangle 66"/>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63" name="Group 62"/>
                <p:cNvGrpSpPr/>
                <p:nvPr/>
              </p:nvGrpSpPr>
              <p:grpSpPr>
                <a:xfrm>
                  <a:off x="4781023" y="2836022"/>
                  <a:ext cx="108712" cy="72644"/>
                  <a:chOff x="3929202" y="2317750"/>
                  <a:chExt cx="108712" cy="72644"/>
                </a:xfrm>
                <a:grpFill/>
              </p:grpSpPr>
              <p:sp>
                <p:nvSpPr>
                  <p:cNvPr id="64" name="Rectangle 63"/>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65" name="Rectangle 64"/>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grpSp>
        <p:grpSp>
          <p:nvGrpSpPr>
            <p:cNvPr id="24" name="Group 23"/>
            <p:cNvGrpSpPr/>
            <p:nvPr/>
          </p:nvGrpSpPr>
          <p:grpSpPr>
            <a:xfrm>
              <a:off x="2361210" y="1930679"/>
              <a:ext cx="829226" cy="492879"/>
              <a:chOff x="5814215" y="1502897"/>
              <a:chExt cx="829226" cy="492879"/>
            </a:xfrm>
          </p:grpSpPr>
          <p:sp>
            <p:nvSpPr>
              <p:cNvPr id="34" name="Folded Corner 33"/>
              <p:cNvSpPr/>
              <p:nvPr/>
            </p:nvSpPr>
            <p:spPr>
              <a:xfrm>
                <a:off x="5814215" y="1502897"/>
                <a:ext cx="829226" cy="492879"/>
              </a:xfrm>
              <a:prstGeom prst="foldedCorner">
                <a:avLst>
                  <a:gd name="adj" fmla="val 50000"/>
                </a:avLst>
              </a:prstGeom>
              <a:solidFill>
                <a:srgbClr val="FF6600">
                  <a:alpha val="8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endParaRPr lang="en-US" sz="600" dirty="0">
                  <a:solidFill>
                    <a:prstClr val="white"/>
                  </a:solidFill>
                </a:endParaRPr>
              </a:p>
              <a:p>
                <a:pPr algn="ctr" defTabSz="685800" fontAlgn="auto">
                  <a:spcBef>
                    <a:spcPts val="0"/>
                  </a:spcBef>
                  <a:spcAft>
                    <a:spcPts val="0"/>
                  </a:spcAft>
                </a:pPr>
                <a:r>
                  <a:rPr lang="en-US" sz="600" dirty="0">
                    <a:solidFill>
                      <a:prstClr val="white"/>
                    </a:solidFill>
                  </a:rPr>
                  <a:t>Ledger</a:t>
                </a:r>
              </a:p>
            </p:txBody>
          </p:sp>
          <p:grpSp>
            <p:nvGrpSpPr>
              <p:cNvPr id="35" name="Group 34"/>
              <p:cNvGrpSpPr/>
              <p:nvPr/>
            </p:nvGrpSpPr>
            <p:grpSpPr>
              <a:xfrm>
                <a:off x="5887240" y="1513232"/>
                <a:ext cx="726381" cy="72644"/>
                <a:chOff x="4163354" y="2836022"/>
                <a:chExt cx="726381" cy="72644"/>
              </a:xfrm>
              <a:solidFill>
                <a:srgbClr val="FFFFFF"/>
              </a:solidFill>
            </p:grpSpPr>
            <p:sp>
              <p:nvSpPr>
                <p:cNvPr id="36" name="Rectangle 35"/>
                <p:cNvSpPr>
                  <a:spLocks noChangeAspect="1"/>
                </p:cNvSpPr>
                <p:nvPr/>
              </p:nvSpPr>
              <p:spPr>
                <a:xfrm>
                  <a:off x="4163354" y="2836022"/>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nvGrpSpPr>
                <p:cNvPr id="37" name="Group 36"/>
                <p:cNvGrpSpPr/>
                <p:nvPr/>
              </p:nvGrpSpPr>
              <p:grpSpPr>
                <a:xfrm>
                  <a:off x="4236379" y="2836022"/>
                  <a:ext cx="108712" cy="72644"/>
                  <a:chOff x="3929202" y="2317750"/>
                  <a:chExt cx="108712" cy="72644"/>
                </a:xfrm>
                <a:grpFill/>
              </p:grpSpPr>
              <p:sp>
                <p:nvSpPr>
                  <p:cNvPr id="53" name="Rectangle 52"/>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54" name="Rectangle 53"/>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38" name="Group 37"/>
                <p:cNvGrpSpPr/>
                <p:nvPr/>
              </p:nvGrpSpPr>
              <p:grpSpPr>
                <a:xfrm>
                  <a:off x="4343892" y="2836022"/>
                  <a:ext cx="108712" cy="72644"/>
                  <a:chOff x="3929202" y="2317750"/>
                  <a:chExt cx="108712" cy="72644"/>
                </a:xfrm>
                <a:grpFill/>
              </p:grpSpPr>
              <p:sp>
                <p:nvSpPr>
                  <p:cNvPr id="51" name="Rectangle 50"/>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52" name="Rectangle 51"/>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39" name="Group 38"/>
                <p:cNvGrpSpPr/>
                <p:nvPr/>
              </p:nvGrpSpPr>
              <p:grpSpPr>
                <a:xfrm>
                  <a:off x="4452604" y="2836022"/>
                  <a:ext cx="108712" cy="72644"/>
                  <a:chOff x="3929202" y="2317750"/>
                  <a:chExt cx="108712" cy="72644"/>
                </a:xfrm>
                <a:grpFill/>
              </p:grpSpPr>
              <p:sp>
                <p:nvSpPr>
                  <p:cNvPr id="49" name="Rectangle 48"/>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50" name="Rectangle 49"/>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40" name="Group 39"/>
                <p:cNvGrpSpPr/>
                <p:nvPr/>
              </p:nvGrpSpPr>
              <p:grpSpPr>
                <a:xfrm>
                  <a:off x="4561316" y="2836022"/>
                  <a:ext cx="108712" cy="72644"/>
                  <a:chOff x="3929202" y="2317750"/>
                  <a:chExt cx="108712" cy="72644"/>
                </a:xfrm>
                <a:grpFill/>
              </p:grpSpPr>
              <p:sp>
                <p:nvSpPr>
                  <p:cNvPr id="47" name="Rectangle 46"/>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48" name="Rectangle 47"/>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41" name="Group 40"/>
                <p:cNvGrpSpPr/>
                <p:nvPr/>
              </p:nvGrpSpPr>
              <p:grpSpPr>
                <a:xfrm>
                  <a:off x="4672311" y="2836022"/>
                  <a:ext cx="108712" cy="72644"/>
                  <a:chOff x="3929202" y="2317750"/>
                  <a:chExt cx="108712" cy="72644"/>
                </a:xfrm>
                <a:grpFill/>
              </p:grpSpPr>
              <p:sp>
                <p:nvSpPr>
                  <p:cNvPr id="45" name="Rectangle 44"/>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46" name="Rectangle 45"/>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nvGrpSpPr>
                <p:cNvPr id="42" name="Group 41"/>
                <p:cNvGrpSpPr/>
                <p:nvPr/>
              </p:nvGrpSpPr>
              <p:grpSpPr>
                <a:xfrm>
                  <a:off x="4781023" y="2836022"/>
                  <a:ext cx="108712" cy="72644"/>
                  <a:chOff x="3929202" y="2317750"/>
                  <a:chExt cx="108712" cy="72644"/>
                </a:xfrm>
                <a:grpFill/>
              </p:grpSpPr>
              <p:sp>
                <p:nvSpPr>
                  <p:cNvPr id="43" name="Rectangle 42"/>
                  <p:cNvSpPr/>
                  <p:nvPr/>
                </p:nvSpPr>
                <p:spPr>
                  <a:xfrm>
                    <a:off x="3929202" y="2333625"/>
                    <a:ext cx="36068" cy="36576"/>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sp>
                <p:nvSpPr>
                  <p:cNvPr id="44" name="Rectangle 43"/>
                  <p:cNvSpPr>
                    <a:spLocks noChangeAspect="1"/>
                  </p:cNvSpPr>
                  <p:nvPr/>
                </p:nvSpPr>
                <p:spPr>
                  <a:xfrm>
                    <a:off x="3965270" y="2317750"/>
                    <a:ext cx="72644" cy="72644"/>
                  </a:xfrm>
                  <a:prstGeom prst="rect">
                    <a:avLst/>
                  </a:prstGeom>
                  <a:grpFill/>
                  <a:ln w="12700" cmpd="sng">
                    <a:solidFill>
                      <a:srgbClr val="4178BE"/>
                    </a:solidFill>
                  </a:ln>
                </p:spPr>
                <p:style>
                  <a:lnRef idx="2">
                    <a:schemeClr val="dk1"/>
                  </a:lnRef>
                  <a:fillRef idx="1">
                    <a:schemeClr val="lt1"/>
                  </a:fillRef>
                  <a:effectRef idx="0">
                    <a:schemeClr val="dk1"/>
                  </a:effectRef>
                  <a:fontRef idx="minor">
                    <a:schemeClr val="dk1"/>
                  </a:fontRef>
                </p:style>
                <p:txBody>
                  <a:bodyPr rtlCol="0" anchor="ctr"/>
                  <a:lstStyle/>
                  <a:p>
                    <a:pPr algn="ctr" defTabSz="685800" fontAlgn="auto">
                      <a:spcBef>
                        <a:spcPts val="0"/>
                      </a:spcBef>
                      <a:spcAft>
                        <a:spcPts val="0"/>
                      </a:spcAft>
                    </a:pPr>
                    <a:endParaRPr lang="en-US" sz="788" dirty="0">
                      <a:solidFill>
                        <a:prstClr val="black"/>
                      </a:solidFill>
                    </a:endParaRPr>
                  </a:p>
                </p:txBody>
              </p:sp>
            </p:grpSp>
          </p:grpSp>
        </p:grpSp>
        <p:pic>
          <p:nvPicPr>
            <p:cNvPr id="25" name="pasted-image.pdf"/>
            <p:cNvPicPr>
              <a:picLocks noChangeAspect="1"/>
            </p:cNvPicPr>
            <p:nvPr/>
          </p:nvPicPr>
          <p:blipFill>
            <a:blip r:embed="rId5">
              <a:extLst/>
            </a:blip>
            <a:stretch>
              <a:fillRect/>
            </a:stretch>
          </p:blipFill>
          <p:spPr>
            <a:xfrm>
              <a:off x="654212" y="1955587"/>
              <a:ext cx="356616" cy="356616"/>
            </a:xfrm>
            <a:prstGeom prst="rect">
              <a:avLst/>
            </a:prstGeom>
            <a:ln w="12700">
              <a:miter lim="400000"/>
            </a:ln>
          </p:spPr>
        </p:pic>
        <p:pic>
          <p:nvPicPr>
            <p:cNvPr id="26" name="pasted-image.pdf"/>
            <p:cNvPicPr>
              <a:picLocks noChangeAspect="1"/>
            </p:cNvPicPr>
            <p:nvPr/>
          </p:nvPicPr>
          <p:blipFill>
            <a:blip r:embed="rId6">
              <a:extLst/>
            </a:blip>
            <a:stretch>
              <a:fillRect/>
            </a:stretch>
          </p:blipFill>
          <p:spPr>
            <a:xfrm>
              <a:off x="8083208" y="1671221"/>
              <a:ext cx="407050" cy="365760"/>
            </a:xfrm>
            <a:prstGeom prst="rect">
              <a:avLst/>
            </a:prstGeom>
            <a:ln w="12700">
              <a:miter lim="400000"/>
            </a:ln>
          </p:spPr>
        </p:pic>
        <p:pic>
          <p:nvPicPr>
            <p:cNvPr id="27" name="pasted-image.pdf"/>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499441" y="808460"/>
              <a:ext cx="548640" cy="578974"/>
            </a:xfrm>
            <a:prstGeom prst="rect">
              <a:avLst/>
            </a:prstGeom>
            <a:ln w="12700">
              <a:miter lim="400000"/>
            </a:ln>
          </p:spPr>
        </p:pic>
        <p:pic>
          <p:nvPicPr>
            <p:cNvPr id="28" name="pasted-image.pdf"/>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19516" y="3584501"/>
              <a:ext cx="548640" cy="578974"/>
            </a:xfrm>
            <a:prstGeom prst="rect">
              <a:avLst/>
            </a:prstGeom>
            <a:ln w="12700">
              <a:miter lim="400000"/>
            </a:ln>
          </p:spPr>
        </p:pic>
        <p:pic>
          <p:nvPicPr>
            <p:cNvPr id="29" name="pasted-image.pdf"/>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47353" y="2642694"/>
              <a:ext cx="376684" cy="470518"/>
            </a:xfrm>
            <a:prstGeom prst="rect">
              <a:avLst/>
            </a:prstGeom>
            <a:ln w="12700">
              <a:miter lim="400000"/>
            </a:ln>
          </p:spPr>
        </p:pic>
        <p:pic>
          <p:nvPicPr>
            <p:cNvPr id="30" name="pasted-image.pdf"/>
            <p:cNvPicPr/>
            <p:nvPr/>
          </p:nvPicPr>
          <p:blipFill>
            <a:blip r:embed="rId9" cstate="screen">
              <a:extLst>
                <a:ext uri="{28A0092B-C50C-407E-A947-70E740481C1C}">
                  <a14:useLocalDpi xmlns:a14="http://schemas.microsoft.com/office/drawing/2010/main"/>
                </a:ext>
              </a:extLst>
            </a:blip>
            <a:stretch>
              <a:fillRect/>
            </a:stretch>
          </p:blipFill>
          <p:spPr>
            <a:xfrm>
              <a:off x="8121722" y="2547615"/>
              <a:ext cx="531158" cy="519611"/>
            </a:xfrm>
            <a:prstGeom prst="rect">
              <a:avLst/>
            </a:prstGeom>
            <a:ln w="12700">
              <a:miter lim="400000"/>
            </a:ln>
          </p:spPr>
        </p:pic>
        <p:sp>
          <p:nvSpPr>
            <p:cNvPr id="31" name="Oval 30"/>
            <p:cNvSpPr/>
            <p:nvPr/>
          </p:nvSpPr>
          <p:spPr>
            <a:xfrm>
              <a:off x="2217897" y="2788928"/>
              <a:ext cx="801651" cy="755128"/>
            </a:xfrm>
            <a:prstGeom prst="ellipse">
              <a:avLst/>
            </a:prstGeom>
            <a:noFill/>
            <a:ln w="57150" cmpd="sng">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endParaRPr lang="en-US" sz="788">
                <a:solidFill>
                  <a:prstClr val="white"/>
                </a:solidFill>
              </a:endParaRPr>
            </a:p>
          </p:txBody>
        </p:sp>
        <p:cxnSp>
          <p:nvCxnSpPr>
            <p:cNvPr id="32" name="Straight Connector 31"/>
            <p:cNvCxnSpPr>
              <a:stCxn id="31" idx="3"/>
            </p:cNvCxnSpPr>
            <p:nvPr/>
          </p:nvCxnSpPr>
          <p:spPr>
            <a:xfrm flipH="1">
              <a:off x="2103231" y="3433470"/>
              <a:ext cx="232065" cy="263136"/>
            </a:xfrm>
            <a:prstGeom prst="line">
              <a:avLst/>
            </a:prstGeom>
            <a:ln w="57150" cmpd="sng">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33" name="TextBox 32"/>
            <p:cNvSpPr txBox="1"/>
            <p:nvPr/>
          </p:nvSpPr>
          <p:spPr>
            <a:xfrm>
              <a:off x="756591" y="3696604"/>
              <a:ext cx="1346642" cy="682678"/>
            </a:xfrm>
            <a:prstGeom prst="rect">
              <a:avLst/>
            </a:prstGeom>
            <a:solidFill>
              <a:schemeClr val="bg1"/>
            </a:solidFill>
            <a:ln w="28575" cmpd="sng">
              <a:solidFill>
                <a:schemeClr val="bg1">
                  <a:lumMod val="50000"/>
                </a:schemeClr>
              </a:solidFill>
            </a:ln>
          </p:spPr>
          <p:txBody>
            <a:bodyPr wrap="square" rtlCol="0">
              <a:spAutoFit/>
            </a:bodyPr>
            <a:lstStyle/>
            <a:p>
              <a:pPr defTabSz="685800" fontAlgn="auto">
                <a:spcBef>
                  <a:spcPts val="0"/>
                </a:spcBef>
                <a:spcAft>
                  <a:spcPts val="0"/>
                </a:spcAft>
              </a:pPr>
              <a:r>
                <a:rPr lang="en-US" sz="750" dirty="0">
                  <a:solidFill>
                    <a:prstClr val="black"/>
                  </a:solidFill>
                  <a:latin typeface="Calibri" panose="020F0502020204030204"/>
                  <a:ea typeface="+mn-ea"/>
                </a:rPr>
                <a:t>Participants have multiple shared ledgers</a:t>
              </a:r>
            </a:p>
          </p:txBody>
        </p:sp>
      </p:grpSp>
      <p:pic>
        <p:nvPicPr>
          <p:cNvPr id="160" name="Picture 159" descr="Ledger_Database.jpg"/>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041213" y="2945467"/>
            <a:ext cx="762029" cy="466305"/>
          </a:xfrm>
          <a:prstGeom prst="rect">
            <a:avLst/>
          </a:prstGeom>
        </p:spPr>
      </p:pic>
      <p:sp>
        <p:nvSpPr>
          <p:cNvPr id="4" name="Rectangle 3"/>
          <p:cNvSpPr/>
          <p:nvPr/>
        </p:nvSpPr>
        <p:spPr>
          <a:xfrm>
            <a:off x="3150444" y="4894061"/>
            <a:ext cx="3429000" cy="196208"/>
          </a:xfrm>
          <a:prstGeom prst="rect">
            <a:avLst/>
          </a:prstGeom>
        </p:spPr>
        <p:txBody>
          <a:bodyPr>
            <a:spAutoFit/>
          </a:bodyPr>
          <a:lstStyle/>
          <a:p>
            <a:pPr defTabSz="685800" fontAlgn="auto">
              <a:spcBef>
                <a:spcPts val="0"/>
              </a:spcBef>
              <a:spcAft>
                <a:spcPts val="0"/>
              </a:spcAft>
            </a:pPr>
            <a:r>
              <a:rPr lang="en-US" sz="675" u="sng" dirty="0">
                <a:solidFill>
                  <a:srgbClr val="0000FF"/>
                </a:solidFill>
                <a:latin typeface="Helv"/>
                <a:ea typeface="+mn-ea"/>
                <a:hlinkClick r:id="rId11"/>
              </a:rPr>
              <a:t>https://www.youtube.com/playlist?list=PLejzQzuteSaraRKTh7Saq9t21ZpKjpE5U</a:t>
            </a:r>
            <a:endParaRPr lang="en-US" sz="675" dirty="0">
              <a:solidFill>
                <a:prstClr val="black"/>
              </a:solidFill>
              <a:latin typeface="Calibri" panose="020F0502020204030204"/>
              <a:ea typeface="+mn-ea"/>
            </a:endParaRPr>
          </a:p>
        </p:txBody>
      </p:sp>
      <p:sp>
        <p:nvSpPr>
          <p:cNvPr id="5" name="TextBox 4"/>
          <p:cNvSpPr txBox="1"/>
          <p:nvPr/>
        </p:nvSpPr>
        <p:spPr>
          <a:xfrm>
            <a:off x="472373" y="463952"/>
            <a:ext cx="8097252" cy="830997"/>
          </a:xfrm>
          <a:prstGeom prst="rect">
            <a:avLst/>
          </a:prstGeom>
          <a:noFill/>
        </p:spPr>
        <p:txBody>
          <a:bodyPr wrap="square" rtlCol="0">
            <a:spAutoFit/>
          </a:bodyPr>
          <a:lstStyle/>
          <a:p>
            <a:pPr defTabSz="685800" fontAlgn="auto">
              <a:spcBef>
                <a:spcPts val="0"/>
              </a:spcBef>
              <a:spcAft>
                <a:spcPts val="0"/>
              </a:spcAft>
            </a:pPr>
            <a:r>
              <a:rPr lang="en-US" sz="1600" dirty="0" err="1">
                <a:solidFill>
                  <a:prstClr val="black"/>
                </a:solidFill>
                <a:latin typeface="Calibri" panose="020F0502020204030204"/>
                <a:ea typeface="+mn-ea"/>
              </a:rPr>
              <a:t>Blockchain</a:t>
            </a:r>
            <a:r>
              <a:rPr lang="en-US" sz="1600" dirty="0">
                <a:solidFill>
                  <a:prstClr val="black"/>
                </a:solidFill>
                <a:latin typeface="Calibri" panose="020F0502020204030204"/>
                <a:ea typeface="+mn-ea"/>
              </a:rPr>
              <a:t> is a peer-to-peer distributed ledger technology for a new generation of transactional applications that establishes trust, accountability and transparency while streamlining business processes.</a:t>
            </a: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129160072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700566" y="172563"/>
            <a:ext cx="5915025" cy="345125"/>
          </a:xfrm>
        </p:spPr>
        <p:txBody>
          <a:bodyPr>
            <a:noAutofit/>
          </a:bodyPr>
          <a:lstStyle/>
          <a:p>
            <a:r>
              <a:rPr lang="en-US" sz="2100" b="1" dirty="0">
                <a:solidFill>
                  <a:srgbClr val="268ABF"/>
                </a:solidFill>
                <a:latin typeface="Arial" panose="020B0604020202020204" pitchFamily="34" charset="0"/>
                <a:cs typeface="Arial" panose="020B0604020202020204" pitchFamily="34" charset="0"/>
              </a:rPr>
              <a:t>Ledgers</a:t>
            </a:r>
            <a:r>
              <a:rPr lang="en-US" sz="2100" b="1" dirty="0">
                <a:latin typeface="Arial" panose="020B0604020202020204" pitchFamily="34" charset="0"/>
                <a:cs typeface="Arial" panose="020B0604020202020204" pitchFamily="34" charset="0"/>
              </a:rPr>
              <a:t> are Important</a:t>
            </a:r>
          </a:p>
        </p:txBody>
      </p:sp>
      <p:sp>
        <p:nvSpPr>
          <p:cNvPr id="3" name="Content Placeholder 2"/>
          <p:cNvSpPr>
            <a:spLocks noGrp="1"/>
          </p:cNvSpPr>
          <p:nvPr>
            <p:ph sz="half" idx="1"/>
          </p:nvPr>
        </p:nvSpPr>
        <p:spPr>
          <a:xfrm>
            <a:off x="1436054" y="836025"/>
            <a:ext cx="2842409" cy="2734107"/>
          </a:xfrm>
        </p:spPr>
        <p:txBody>
          <a:bodyPr>
            <a:normAutofit lnSpcReduction="10000"/>
          </a:bodyPr>
          <a:lstStyle/>
          <a:p>
            <a:r>
              <a:rPr lang="en-US" dirty="0">
                <a:solidFill>
                  <a:srgbClr val="268ABF"/>
                </a:solidFill>
              </a:rPr>
              <a:t>Ledger</a:t>
            </a:r>
            <a:r>
              <a:rPr lang="en-US" dirty="0"/>
              <a:t> </a:t>
            </a:r>
            <a:r>
              <a:rPr lang="en-US" baseline="30000" dirty="0"/>
              <a:t>[1]</a:t>
            </a:r>
            <a:r>
              <a:rPr lang="en-US" dirty="0"/>
              <a:t> is THE system of record for a business</a:t>
            </a:r>
          </a:p>
          <a:p>
            <a:pPr lvl="1"/>
            <a:r>
              <a:rPr lang="en-US" dirty="0">
                <a:solidFill>
                  <a:srgbClr val="000000"/>
                </a:solidFill>
              </a:rPr>
              <a:t>records asset transfer between participants.</a:t>
            </a:r>
          </a:p>
          <a:p>
            <a:r>
              <a:rPr lang="en-US" dirty="0"/>
              <a:t>Business will have multiple ledgers for multiple business networks in which they participate.</a:t>
            </a:r>
          </a:p>
        </p:txBody>
      </p:sp>
      <p:sp>
        <p:nvSpPr>
          <p:cNvPr id="5" name="TextBox 4"/>
          <p:cNvSpPr txBox="1"/>
          <p:nvPr/>
        </p:nvSpPr>
        <p:spPr>
          <a:xfrm>
            <a:off x="1436054" y="3636238"/>
            <a:ext cx="3028950" cy="600164"/>
          </a:xfrm>
          <a:prstGeom prst="rect">
            <a:avLst/>
          </a:prstGeom>
          <a:solidFill>
            <a:schemeClr val="bg1">
              <a:lumMod val="95000"/>
            </a:schemeClr>
          </a:solidFill>
          <a:ln>
            <a:solidFill>
              <a:srgbClr val="5E5F64"/>
            </a:solidFill>
          </a:ln>
        </p:spPr>
        <p:txBody>
          <a:bodyPr wrap="square" rtlCol="0">
            <a:spAutoFit/>
          </a:bodyPr>
          <a:lstStyle/>
          <a:p>
            <a:pPr algn="just" defTabSz="685800" fontAlgn="auto">
              <a:spcBef>
                <a:spcPts val="0"/>
              </a:spcBef>
              <a:spcAft>
                <a:spcPts val="0"/>
              </a:spcAft>
            </a:pPr>
            <a:r>
              <a:rPr lang="en-US" sz="825" dirty="0">
                <a:solidFill>
                  <a:prstClr val="black"/>
                </a:solidFill>
                <a:latin typeface="Calibri" panose="020F0502020204030204"/>
                <a:ea typeface="+mn-ea"/>
              </a:rPr>
              <a:t>[1] The principal book (or computer file) for recording and totaling financial transactions by account type, with debits and credits in separate columns and a beginning monetary balance and ending monetary balance for each account.</a:t>
            </a:r>
          </a:p>
        </p:txBody>
      </p:sp>
      <p:pic>
        <p:nvPicPr>
          <p:cNvPr id="4" name="Picture 3" descr="ledger.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65004" y="1160875"/>
            <a:ext cx="3393935" cy="1515958"/>
          </a:xfrm>
          <a:prstGeom prst="rect">
            <a:avLst/>
          </a:prstGeom>
        </p:spPr>
      </p:pic>
      <p:pic>
        <p:nvPicPr>
          <p:cNvPr id="7" name="Picture 6" descr="Ledger_Database.jpg"/>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675480" y="2883269"/>
            <a:ext cx="2058123" cy="1259417"/>
          </a:xfrm>
          <a:prstGeom prst="rect">
            <a:avLst/>
          </a:prstGeom>
        </p:spPr>
      </p:pic>
      <p:sp>
        <p:nvSpPr>
          <p:cNvPr id="8" name="TextBox 7"/>
          <p:cNvSpPr txBox="1"/>
          <p:nvPr/>
        </p:nvSpPr>
        <p:spPr>
          <a:xfrm>
            <a:off x="1143001" y="4529538"/>
            <a:ext cx="6857999" cy="369332"/>
          </a:xfrm>
          <a:prstGeom prst="rect">
            <a:avLst/>
          </a:prstGeom>
          <a:noFill/>
        </p:spPr>
        <p:txBody>
          <a:bodyPr wrap="square" rtlCol="0">
            <a:spAutoFit/>
          </a:bodyPr>
          <a:lstStyle/>
          <a:p>
            <a:pPr algn="ctr" defTabSz="685800" fontAlgn="auto">
              <a:spcBef>
                <a:spcPts val="0"/>
              </a:spcBef>
              <a:spcAft>
                <a:spcPts val="0"/>
              </a:spcAft>
            </a:pPr>
            <a:r>
              <a:rPr lang="en-US" b="1" dirty="0" err="1">
                <a:solidFill>
                  <a:srgbClr val="717171"/>
                </a:solidFill>
                <a:latin typeface="Calibri" panose="020F0502020204030204"/>
                <a:ea typeface="+mn-ea"/>
              </a:rPr>
              <a:t>Blockchain</a:t>
            </a:r>
            <a:r>
              <a:rPr lang="en-US" b="1" dirty="0">
                <a:solidFill>
                  <a:srgbClr val="717171"/>
                </a:solidFill>
                <a:latin typeface="Calibri" panose="020F0502020204030204"/>
                <a:ea typeface="+mn-ea"/>
              </a:rPr>
              <a:t> – </a:t>
            </a:r>
            <a:r>
              <a:rPr lang="en-US" b="1" dirty="0" smtClean="0">
                <a:solidFill>
                  <a:srgbClr val="717171"/>
                </a:solidFill>
                <a:latin typeface="Calibri" panose="020F0502020204030204"/>
                <a:ea typeface="+mn-ea"/>
              </a:rPr>
              <a:t>implements a Shared</a:t>
            </a:r>
            <a:r>
              <a:rPr lang="en-US" b="1" dirty="0">
                <a:solidFill>
                  <a:srgbClr val="717171"/>
                </a:solidFill>
                <a:latin typeface="Calibri" panose="020F0502020204030204"/>
                <a:ea typeface="+mn-ea"/>
              </a:rPr>
              <a:t>, permissioned, private Ledger</a:t>
            </a:r>
            <a:endParaRPr lang="en-US" dirty="0">
              <a:solidFill>
                <a:prstClr val="black"/>
              </a:solidFill>
              <a:latin typeface="Calibri" panose="020F0502020204030204"/>
              <a:ea typeface="+mn-ea"/>
            </a:endParaRPr>
          </a:p>
        </p:txBody>
      </p:sp>
      <p:sp>
        <p:nvSpPr>
          <p:cNvPr id="9" name="Footer Placeholder 8"/>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195244481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452922" y="85235"/>
            <a:ext cx="6257842" cy="994172"/>
          </a:xfrm>
        </p:spPr>
        <p:txBody>
          <a:bodyPr>
            <a:normAutofit/>
          </a:bodyPr>
          <a:lstStyle/>
          <a:p>
            <a:r>
              <a:rPr lang="en-US" sz="1800" b="1" dirty="0">
                <a:latin typeface="Arial" panose="020B0604020202020204" pitchFamily="34" charset="0"/>
                <a:cs typeface="Arial" panose="020B0604020202020204" pitchFamily="34" charset="0"/>
              </a:rPr>
              <a:t>Key Concepts and Benefits of </a:t>
            </a:r>
            <a:r>
              <a:rPr lang="en-US" sz="1800" b="1" dirty="0" err="1">
                <a:latin typeface="Arial" panose="020B0604020202020204" pitchFamily="34" charset="0"/>
                <a:cs typeface="Arial" panose="020B0604020202020204" pitchFamily="34" charset="0"/>
              </a:rPr>
              <a:t>Blockchain</a:t>
            </a:r>
            <a:r>
              <a:rPr lang="en-US" sz="1800" b="1" dirty="0">
                <a:latin typeface="Arial" panose="020B0604020202020204" pitchFamily="34" charset="0"/>
                <a:cs typeface="Arial" panose="020B0604020202020204" pitchFamily="34" charset="0"/>
              </a:rPr>
              <a:t> for Business</a:t>
            </a:r>
          </a:p>
        </p:txBody>
      </p:sp>
      <p:sp>
        <p:nvSpPr>
          <p:cNvPr id="4" name="Rectangle 3"/>
          <p:cNvSpPr/>
          <p:nvPr/>
        </p:nvSpPr>
        <p:spPr>
          <a:xfrm>
            <a:off x="3544835" y="2376866"/>
            <a:ext cx="1032710" cy="698114"/>
          </a:xfrm>
          <a:prstGeom prst="rect">
            <a:avLst/>
          </a:prstGeom>
          <a:solidFill>
            <a:srgbClr val="008000"/>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lvl1pPr>
              <a:defRPr>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defTabSz="685800" fontAlgn="auto">
              <a:spcBef>
                <a:spcPts val="0"/>
              </a:spcBef>
              <a:spcAft>
                <a:spcPts val="0"/>
              </a:spcAft>
            </a:pPr>
            <a:r>
              <a:rPr lang="en-GB" sz="1200" dirty="0">
                <a:solidFill>
                  <a:prstClr val="white"/>
                </a:solidFill>
              </a:rPr>
              <a:t>Smart </a:t>
            </a:r>
          </a:p>
          <a:p>
            <a:pPr algn="ctr" defTabSz="685800" fontAlgn="auto">
              <a:spcBef>
                <a:spcPts val="0"/>
              </a:spcBef>
              <a:spcAft>
                <a:spcPts val="0"/>
              </a:spcAft>
            </a:pPr>
            <a:r>
              <a:rPr lang="en-GB" sz="1200" dirty="0">
                <a:solidFill>
                  <a:prstClr val="white"/>
                </a:solidFill>
              </a:rPr>
              <a:t>Contract</a:t>
            </a:r>
          </a:p>
        </p:txBody>
      </p:sp>
      <p:sp>
        <p:nvSpPr>
          <p:cNvPr id="5" name="Rectangle 4"/>
          <p:cNvSpPr/>
          <p:nvPr/>
        </p:nvSpPr>
        <p:spPr>
          <a:xfrm>
            <a:off x="4776415" y="1520080"/>
            <a:ext cx="1032710" cy="698114"/>
          </a:xfrm>
          <a:prstGeom prst="rect">
            <a:avLst/>
          </a:prstGeom>
          <a:solidFill>
            <a:srgbClr val="FF6600"/>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lvl1pPr>
              <a:defRPr>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defTabSz="685800" fontAlgn="auto">
              <a:spcBef>
                <a:spcPts val="0"/>
              </a:spcBef>
              <a:spcAft>
                <a:spcPts val="0"/>
              </a:spcAft>
            </a:pPr>
            <a:r>
              <a:rPr lang="en-GB" sz="1200" dirty="0">
                <a:solidFill>
                  <a:prstClr val="white"/>
                </a:solidFill>
              </a:rPr>
              <a:t>Permissions</a:t>
            </a:r>
            <a:endParaRPr lang="en-GB" sz="1050" dirty="0">
              <a:solidFill>
                <a:prstClr val="white"/>
              </a:solidFill>
            </a:endParaRPr>
          </a:p>
        </p:txBody>
      </p:sp>
      <p:sp>
        <p:nvSpPr>
          <p:cNvPr id="6" name="Rectangle 5"/>
          <p:cNvSpPr/>
          <p:nvPr/>
        </p:nvSpPr>
        <p:spPr>
          <a:xfrm>
            <a:off x="3544835" y="1520080"/>
            <a:ext cx="1032710" cy="698114"/>
          </a:xfrm>
          <a:prstGeom prst="rect">
            <a:avLst/>
          </a:prstGeom>
          <a:solidFill>
            <a:srgbClr val="FF0000"/>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lvl1pPr>
              <a:defRPr>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defTabSz="685800" fontAlgn="auto">
              <a:spcBef>
                <a:spcPts val="0"/>
              </a:spcBef>
              <a:spcAft>
                <a:spcPts val="0"/>
              </a:spcAft>
            </a:pPr>
            <a:r>
              <a:rPr lang="en-GB" sz="1200" dirty="0">
                <a:solidFill>
                  <a:prstClr val="white"/>
                </a:solidFill>
              </a:rPr>
              <a:t>Shared Ledger</a:t>
            </a:r>
          </a:p>
        </p:txBody>
      </p:sp>
      <p:sp>
        <p:nvSpPr>
          <p:cNvPr id="9" name="Rectangle 8"/>
          <p:cNvSpPr/>
          <p:nvPr/>
        </p:nvSpPr>
        <p:spPr>
          <a:xfrm>
            <a:off x="4776415" y="2383087"/>
            <a:ext cx="1032710" cy="698114"/>
          </a:xfrm>
          <a:prstGeom prst="rect">
            <a:avLst/>
          </a:prstGeom>
          <a:solidFill>
            <a:srgbClr val="0000F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lvl1pPr>
              <a:defRPr>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defTabSz="685800" fontAlgn="auto">
              <a:spcBef>
                <a:spcPts val="0"/>
              </a:spcBef>
              <a:spcAft>
                <a:spcPts val="0"/>
              </a:spcAft>
            </a:pPr>
            <a:r>
              <a:rPr lang="en-GB" sz="1200" dirty="0">
                <a:solidFill>
                  <a:prstClr val="white"/>
                </a:solidFill>
              </a:rPr>
              <a:t>Consensus</a:t>
            </a:r>
            <a:endParaRPr lang="en-GB" sz="1050" dirty="0">
              <a:solidFill>
                <a:prstClr val="white"/>
              </a:solidFill>
            </a:endParaRPr>
          </a:p>
        </p:txBody>
      </p:sp>
      <p:sp>
        <p:nvSpPr>
          <p:cNvPr id="14" name="Rectangle 13"/>
          <p:cNvSpPr/>
          <p:nvPr/>
        </p:nvSpPr>
        <p:spPr>
          <a:xfrm>
            <a:off x="5972665" y="1530777"/>
            <a:ext cx="1520735" cy="672641"/>
          </a:xfrm>
          <a:prstGeom prst="rect">
            <a:avLst/>
          </a:prstGeom>
          <a:noFill/>
          <a:ln w="25400">
            <a:solidFill>
              <a:srgbClr val="FF6600"/>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lvl1pPr>
              <a:defRPr>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685800" fontAlgn="auto">
              <a:spcBef>
                <a:spcPts val="0"/>
              </a:spcBef>
              <a:spcAft>
                <a:spcPts val="0"/>
              </a:spcAft>
            </a:pPr>
            <a:r>
              <a:rPr lang="en-GB" sz="900" dirty="0">
                <a:solidFill>
                  <a:prstClr val="black"/>
                </a:solidFill>
              </a:rPr>
              <a:t>Ensuring appropriate visibility; transactions are secure, authenticated &amp; verifiable</a:t>
            </a:r>
          </a:p>
        </p:txBody>
      </p:sp>
      <p:sp>
        <p:nvSpPr>
          <p:cNvPr id="15" name="Rectangle 14"/>
          <p:cNvSpPr/>
          <p:nvPr/>
        </p:nvSpPr>
        <p:spPr>
          <a:xfrm>
            <a:off x="1846397" y="2470317"/>
            <a:ext cx="1520735" cy="511213"/>
          </a:xfrm>
          <a:prstGeom prst="rect">
            <a:avLst/>
          </a:prstGeom>
          <a:noFill/>
          <a:ln w="25400">
            <a:solidFill>
              <a:srgbClr val="008000"/>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lvl1pPr>
              <a:defRPr>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r" defTabSz="685800" fontAlgn="auto">
              <a:spcBef>
                <a:spcPts val="0"/>
              </a:spcBef>
              <a:spcAft>
                <a:spcPts val="0"/>
              </a:spcAft>
            </a:pPr>
            <a:r>
              <a:rPr lang="en-GB" sz="900" dirty="0">
                <a:solidFill>
                  <a:prstClr val="black"/>
                </a:solidFill>
              </a:rPr>
              <a:t>Business terms embedded in transaction database &amp; executed with transactions</a:t>
            </a:r>
          </a:p>
        </p:txBody>
      </p:sp>
      <p:sp>
        <p:nvSpPr>
          <p:cNvPr id="16" name="Rectangle 15"/>
          <p:cNvSpPr/>
          <p:nvPr/>
        </p:nvSpPr>
        <p:spPr>
          <a:xfrm>
            <a:off x="5986827" y="2478044"/>
            <a:ext cx="1496968" cy="511213"/>
          </a:xfrm>
          <a:prstGeom prst="rect">
            <a:avLst/>
          </a:prstGeom>
          <a:noFill/>
          <a:ln w="25400">
            <a:solidFill>
              <a:srgbClr val="0000FF"/>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lvl1pPr>
              <a:defRPr>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defTabSz="685800" fontAlgn="auto">
              <a:spcBef>
                <a:spcPts val="0"/>
              </a:spcBef>
              <a:spcAft>
                <a:spcPts val="0"/>
              </a:spcAft>
            </a:pPr>
            <a:r>
              <a:rPr lang="en-GB" sz="900" dirty="0">
                <a:solidFill>
                  <a:prstClr val="black"/>
                </a:solidFill>
              </a:rPr>
              <a:t>All parties agree to network verified transaction  </a:t>
            </a:r>
          </a:p>
        </p:txBody>
      </p:sp>
      <p:sp>
        <p:nvSpPr>
          <p:cNvPr id="17" name="Rectangle 16"/>
          <p:cNvSpPr/>
          <p:nvPr/>
        </p:nvSpPr>
        <p:spPr>
          <a:xfrm>
            <a:off x="1870164" y="1611492"/>
            <a:ext cx="1496968" cy="511213"/>
          </a:xfrm>
          <a:prstGeom prst="rect">
            <a:avLst/>
          </a:prstGeom>
          <a:noFill/>
          <a:ln w="25400">
            <a:solidFill>
              <a:srgbClr val="FF0000"/>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lvl1pPr>
              <a:defRPr>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r" defTabSz="685800" fontAlgn="auto">
              <a:spcBef>
                <a:spcPts val="0"/>
              </a:spcBef>
              <a:spcAft>
                <a:spcPts val="0"/>
              </a:spcAft>
            </a:pPr>
            <a:r>
              <a:rPr lang="en-GB" sz="900" dirty="0">
                <a:solidFill>
                  <a:prstClr val="black"/>
                </a:solidFill>
              </a:rPr>
              <a:t>Append-only distributed </a:t>
            </a:r>
            <a:r>
              <a:rPr lang="en-GB" sz="900" dirty="0">
                <a:solidFill>
                  <a:srgbClr val="268ABF"/>
                </a:solidFill>
              </a:rPr>
              <a:t>system of record</a:t>
            </a:r>
            <a:r>
              <a:rPr lang="en-GB" sz="900" dirty="0">
                <a:solidFill>
                  <a:prstClr val="black"/>
                </a:solidFill>
              </a:rPr>
              <a:t> shared across business network</a:t>
            </a:r>
          </a:p>
        </p:txBody>
      </p:sp>
      <p:grpSp>
        <p:nvGrpSpPr>
          <p:cNvPr id="11" name="Group 10"/>
          <p:cNvGrpSpPr/>
          <p:nvPr/>
        </p:nvGrpSpPr>
        <p:grpSpPr>
          <a:xfrm>
            <a:off x="2040238" y="3506841"/>
            <a:ext cx="1595315" cy="753302"/>
            <a:chOff x="1196318" y="3818538"/>
            <a:chExt cx="2127086" cy="1004403"/>
          </a:xfrm>
        </p:grpSpPr>
        <p:grpSp>
          <p:nvGrpSpPr>
            <p:cNvPr id="7" name="Group 6"/>
            <p:cNvGrpSpPr/>
            <p:nvPr/>
          </p:nvGrpSpPr>
          <p:grpSpPr>
            <a:xfrm>
              <a:off x="1196318" y="3818538"/>
              <a:ext cx="943838" cy="1004403"/>
              <a:chOff x="1196318" y="3818538"/>
              <a:chExt cx="943838" cy="1004403"/>
            </a:xfrm>
          </p:grpSpPr>
          <p:sp>
            <p:nvSpPr>
              <p:cNvPr id="13" name="Rectangle 12"/>
              <p:cNvSpPr/>
              <p:nvPr/>
            </p:nvSpPr>
            <p:spPr>
              <a:xfrm>
                <a:off x="1196318" y="3818538"/>
                <a:ext cx="943837" cy="939980"/>
              </a:xfrm>
              <a:prstGeom prst="rect">
                <a:avLst/>
              </a:prstGeom>
              <a:solidFill>
                <a:schemeClr val="accent6"/>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t"/>
              <a:lstStyle/>
              <a:p>
                <a:pPr algn="ctr" defTabSz="685800" fontAlgn="auto">
                  <a:spcBef>
                    <a:spcPts val="0"/>
                  </a:spcBef>
                  <a:spcAft>
                    <a:spcPts val="0"/>
                  </a:spcAft>
                </a:pPr>
                <a:r>
                  <a:rPr lang="en-US" sz="900" dirty="0">
                    <a:solidFill>
                      <a:prstClr val="white"/>
                    </a:solidFill>
                  </a:rPr>
                  <a:t>Saves</a:t>
                </a:r>
              </a:p>
            </p:txBody>
          </p:sp>
          <p:pic>
            <p:nvPicPr>
              <p:cNvPr id="22" name="image10.png"/>
              <p:cNvPicPr>
                <a:picLocks noChangeAspect="1"/>
              </p:cNvPicPr>
              <p:nvPr/>
            </p:nvPicPr>
            <p:blipFill>
              <a:blip r:embed="rId3">
                <a:extLst/>
              </a:blip>
              <a:stretch>
                <a:fillRect/>
              </a:stretch>
            </p:blipFill>
            <p:spPr>
              <a:xfrm>
                <a:off x="1467867" y="4105936"/>
                <a:ext cx="451765" cy="451766"/>
              </a:xfrm>
              <a:prstGeom prst="rect">
                <a:avLst/>
              </a:prstGeom>
              <a:ln w="12700">
                <a:miter lim="400000"/>
              </a:ln>
            </p:spPr>
          </p:pic>
          <p:sp>
            <p:nvSpPr>
              <p:cNvPr id="25" name="TextBox 24"/>
              <p:cNvSpPr txBox="1"/>
              <p:nvPr/>
            </p:nvSpPr>
            <p:spPr>
              <a:xfrm>
                <a:off x="1196318" y="4515165"/>
                <a:ext cx="943838" cy="307776"/>
              </a:xfrm>
              <a:prstGeom prst="rect">
                <a:avLst/>
              </a:prstGeom>
              <a:noFill/>
            </p:spPr>
            <p:txBody>
              <a:bodyPr wrap="square" rtlCol="0">
                <a:spAutoFit/>
              </a:bodyPr>
              <a:lstStyle/>
              <a:p>
                <a:pPr algn="ctr" defTabSz="685800" fontAlgn="auto">
                  <a:spcBef>
                    <a:spcPts val="0"/>
                  </a:spcBef>
                  <a:spcAft>
                    <a:spcPts val="0"/>
                  </a:spcAft>
                </a:pPr>
                <a:r>
                  <a:rPr lang="en-US" sz="900" dirty="0">
                    <a:solidFill>
                      <a:prstClr val="white"/>
                    </a:solidFill>
                    <a:latin typeface="Calibri" panose="020F0502020204030204"/>
                    <a:ea typeface="+mn-ea"/>
                  </a:rPr>
                  <a:t>Time</a:t>
                </a:r>
              </a:p>
            </p:txBody>
          </p:sp>
        </p:grpSp>
        <p:sp>
          <p:nvSpPr>
            <p:cNvPr id="28" name="TextBox 27"/>
            <p:cNvSpPr txBox="1"/>
            <p:nvPr/>
          </p:nvSpPr>
          <p:spPr>
            <a:xfrm>
              <a:off x="2210220" y="3923354"/>
              <a:ext cx="1113184" cy="800219"/>
            </a:xfrm>
            <a:prstGeom prst="rect">
              <a:avLst/>
            </a:prstGeom>
            <a:noFill/>
          </p:spPr>
          <p:txBody>
            <a:bodyPr wrap="square" rtlCol="0">
              <a:spAutoFit/>
            </a:bodyPr>
            <a:lstStyle/>
            <a:p>
              <a:pPr algn="ctr" defTabSz="685800" fontAlgn="auto">
                <a:spcBef>
                  <a:spcPts val="0"/>
                </a:spcBef>
                <a:spcAft>
                  <a:spcPts val="0"/>
                </a:spcAft>
              </a:pPr>
              <a:r>
                <a:rPr lang="en-US" sz="825" dirty="0">
                  <a:solidFill>
                    <a:prstClr val="black"/>
                  </a:solidFill>
                  <a:latin typeface="Calibri" panose="020F0502020204030204"/>
                  <a:ea typeface="+mn-ea"/>
                </a:rPr>
                <a:t>Transaction time from days to near instantaneous</a:t>
              </a:r>
            </a:p>
          </p:txBody>
        </p:sp>
      </p:grpSp>
      <p:grpSp>
        <p:nvGrpSpPr>
          <p:cNvPr id="12" name="Group 11"/>
          <p:cNvGrpSpPr/>
          <p:nvPr/>
        </p:nvGrpSpPr>
        <p:grpSpPr>
          <a:xfrm>
            <a:off x="4032727" y="3506841"/>
            <a:ext cx="1675782" cy="753302"/>
            <a:chOff x="3852969" y="3818538"/>
            <a:chExt cx="2234376" cy="1004403"/>
          </a:xfrm>
        </p:grpSpPr>
        <p:grpSp>
          <p:nvGrpSpPr>
            <p:cNvPr id="8" name="Group 7"/>
            <p:cNvGrpSpPr/>
            <p:nvPr/>
          </p:nvGrpSpPr>
          <p:grpSpPr>
            <a:xfrm>
              <a:off x="3852969" y="3818538"/>
              <a:ext cx="943837" cy="1004403"/>
              <a:chOff x="3852969" y="3818538"/>
              <a:chExt cx="943837" cy="1004403"/>
            </a:xfrm>
          </p:grpSpPr>
          <p:sp>
            <p:nvSpPr>
              <p:cNvPr id="20" name="Rectangle 19"/>
              <p:cNvSpPr/>
              <p:nvPr/>
            </p:nvSpPr>
            <p:spPr>
              <a:xfrm>
                <a:off x="3852969" y="3818538"/>
                <a:ext cx="943837" cy="939980"/>
              </a:xfrm>
              <a:prstGeom prst="rect">
                <a:avLst/>
              </a:prstGeom>
              <a:solidFill>
                <a:schemeClr val="accent5"/>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t"/>
              <a:lstStyle/>
              <a:p>
                <a:pPr algn="ctr" defTabSz="685800" fontAlgn="auto">
                  <a:spcBef>
                    <a:spcPts val="0"/>
                  </a:spcBef>
                  <a:spcAft>
                    <a:spcPts val="0"/>
                  </a:spcAft>
                </a:pPr>
                <a:r>
                  <a:rPr lang="en-US" sz="900" dirty="0">
                    <a:solidFill>
                      <a:prstClr val="white"/>
                    </a:solidFill>
                  </a:rPr>
                  <a:t>Lowers</a:t>
                </a:r>
              </a:p>
            </p:txBody>
          </p:sp>
          <p:pic>
            <p:nvPicPr>
              <p:cNvPr id="23" name="image9.png"/>
              <p:cNvPicPr>
                <a:picLocks noChangeAspect="1"/>
              </p:cNvPicPr>
              <p:nvPr/>
            </p:nvPicPr>
            <p:blipFill>
              <a:blip r:embed="rId4">
                <a:extLst/>
              </a:blip>
              <a:stretch>
                <a:fillRect/>
              </a:stretch>
            </p:blipFill>
            <p:spPr>
              <a:xfrm>
                <a:off x="4124553" y="4156871"/>
                <a:ext cx="453611" cy="302408"/>
              </a:xfrm>
              <a:prstGeom prst="rect">
                <a:avLst/>
              </a:prstGeom>
              <a:ln w="12700">
                <a:miter lim="400000"/>
              </a:ln>
            </p:spPr>
          </p:pic>
          <p:sp>
            <p:nvSpPr>
              <p:cNvPr id="26" name="TextBox 25"/>
              <p:cNvSpPr txBox="1"/>
              <p:nvPr/>
            </p:nvSpPr>
            <p:spPr>
              <a:xfrm>
                <a:off x="3861164" y="4515165"/>
                <a:ext cx="935642" cy="307776"/>
              </a:xfrm>
              <a:prstGeom prst="rect">
                <a:avLst/>
              </a:prstGeom>
              <a:noFill/>
            </p:spPr>
            <p:txBody>
              <a:bodyPr wrap="square" rtlCol="0">
                <a:spAutoFit/>
              </a:bodyPr>
              <a:lstStyle/>
              <a:p>
                <a:pPr algn="ctr" defTabSz="685800" fontAlgn="auto">
                  <a:spcBef>
                    <a:spcPts val="0"/>
                  </a:spcBef>
                  <a:spcAft>
                    <a:spcPts val="0"/>
                  </a:spcAft>
                </a:pPr>
                <a:r>
                  <a:rPr lang="en-US" sz="900" dirty="0">
                    <a:solidFill>
                      <a:prstClr val="white"/>
                    </a:solidFill>
                    <a:latin typeface="Calibri" panose="020F0502020204030204"/>
                    <a:ea typeface="+mn-ea"/>
                  </a:rPr>
                  <a:t>Cost</a:t>
                </a:r>
              </a:p>
            </p:txBody>
          </p:sp>
        </p:grpSp>
        <p:sp>
          <p:nvSpPr>
            <p:cNvPr id="29" name="TextBox 28"/>
            <p:cNvSpPr txBox="1"/>
            <p:nvPr/>
          </p:nvSpPr>
          <p:spPr>
            <a:xfrm>
              <a:off x="4805001" y="3988446"/>
              <a:ext cx="1282344" cy="630942"/>
            </a:xfrm>
            <a:prstGeom prst="rect">
              <a:avLst/>
            </a:prstGeom>
            <a:noFill/>
          </p:spPr>
          <p:txBody>
            <a:bodyPr wrap="square" rtlCol="0">
              <a:spAutoFit/>
            </a:bodyPr>
            <a:lstStyle/>
            <a:p>
              <a:pPr algn="ctr" defTabSz="685800" fontAlgn="auto">
                <a:spcBef>
                  <a:spcPts val="0"/>
                </a:spcBef>
                <a:spcAft>
                  <a:spcPts val="0"/>
                </a:spcAft>
              </a:pPr>
              <a:r>
                <a:rPr lang="en-US" sz="825" dirty="0">
                  <a:solidFill>
                    <a:prstClr val="black"/>
                  </a:solidFill>
                  <a:latin typeface="Calibri" panose="020F0502020204030204"/>
                  <a:ea typeface="+mn-ea"/>
                </a:rPr>
                <a:t>Overheads and </a:t>
              </a:r>
              <a:r>
                <a:rPr lang="en-US" sz="825">
                  <a:solidFill>
                    <a:prstClr val="black"/>
                  </a:solidFill>
                  <a:latin typeface="Calibri" panose="020F0502020204030204"/>
                  <a:ea typeface="+mn-ea"/>
                </a:rPr>
                <a:t>intermediary costs</a:t>
              </a:r>
              <a:endParaRPr lang="en-US" sz="825" dirty="0">
                <a:solidFill>
                  <a:prstClr val="black"/>
                </a:solidFill>
                <a:latin typeface="Calibri" panose="020F0502020204030204"/>
                <a:ea typeface="+mn-ea"/>
              </a:endParaRPr>
            </a:p>
          </p:txBody>
        </p:sp>
      </p:grpSp>
      <p:grpSp>
        <p:nvGrpSpPr>
          <p:cNvPr id="18" name="Group 17"/>
          <p:cNvGrpSpPr/>
          <p:nvPr/>
        </p:nvGrpSpPr>
        <p:grpSpPr>
          <a:xfrm>
            <a:off x="5957897" y="3506841"/>
            <a:ext cx="1752867" cy="753302"/>
            <a:chOff x="6419862" y="3818538"/>
            <a:chExt cx="2337156" cy="1004403"/>
          </a:xfrm>
        </p:grpSpPr>
        <p:grpSp>
          <p:nvGrpSpPr>
            <p:cNvPr id="10" name="Group 9"/>
            <p:cNvGrpSpPr/>
            <p:nvPr/>
          </p:nvGrpSpPr>
          <p:grpSpPr>
            <a:xfrm>
              <a:off x="6419862" y="3818538"/>
              <a:ext cx="943837" cy="1004403"/>
              <a:chOff x="6419862" y="3818538"/>
              <a:chExt cx="943837" cy="1004403"/>
            </a:xfrm>
          </p:grpSpPr>
          <p:sp>
            <p:nvSpPr>
              <p:cNvPr id="21" name="Rectangle 20"/>
              <p:cNvSpPr/>
              <p:nvPr/>
            </p:nvSpPr>
            <p:spPr>
              <a:xfrm>
                <a:off x="6419862" y="3818538"/>
                <a:ext cx="943837" cy="939980"/>
              </a:xfrm>
              <a:prstGeom prst="rect">
                <a:avLst/>
              </a:prstGeom>
              <a:solidFill>
                <a:schemeClr val="tx2"/>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t"/>
              <a:lstStyle/>
              <a:p>
                <a:pPr algn="ctr" defTabSz="685800" fontAlgn="auto">
                  <a:spcBef>
                    <a:spcPts val="0"/>
                  </a:spcBef>
                  <a:spcAft>
                    <a:spcPts val="0"/>
                  </a:spcAft>
                </a:pPr>
                <a:r>
                  <a:rPr lang="en-US" sz="900" dirty="0">
                    <a:solidFill>
                      <a:prstClr val="white"/>
                    </a:solidFill>
                  </a:rPr>
                  <a:t>Reduces</a:t>
                </a:r>
                <a:endParaRPr lang="en-US" sz="1050" dirty="0">
                  <a:solidFill>
                    <a:prstClr val="white"/>
                  </a:solidFill>
                </a:endParaRPr>
              </a:p>
            </p:txBody>
          </p:sp>
          <p:pic>
            <p:nvPicPr>
              <p:cNvPr id="24" name="image8.png"/>
              <p:cNvPicPr>
                <a:picLocks noChangeAspect="1"/>
              </p:cNvPicPr>
              <p:nvPr/>
            </p:nvPicPr>
            <p:blipFill>
              <a:blip r:embed="rId5">
                <a:extLst/>
              </a:blip>
              <a:stretch>
                <a:fillRect/>
              </a:stretch>
            </p:blipFill>
            <p:spPr>
              <a:xfrm>
                <a:off x="6693671" y="4125025"/>
                <a:ext cx="441425" cy="382568"/>
              </a:xfrm>
              <a:prstGeom prst="rect">
                <a:avLst/>
              </a:prstGeom>
              <a:ln w="12700">
                <a:miter lim="400000"/>
              </a:ln>
            </p:spPr>
          </p:pic>
          <p:sp>
            <p:nvSpPr>
              <p:cNvPr id="27" name="TextBox 26"/>
              <p:cNvSpPr txBox="1"/>
              <p:nvPr/>
            </p:nvSpPr>
            <p:spPr>
              <a:xfrm>
                <a:off x="6439554" y="4515165"/>
                <a:ext cx="924145" cy="307776"/>
              </a:xfrm>
              <a:prstGeom prst="rect">
                <a:avLst/>
              </a:prstGeom>
              <a:noFill/>
            </p:spPr>
            <p:txBody>
              <a:bodyPr wrap="square" rtlCol="0">
                <a:spAutoFit/>
              </a:bodyPr>
              <a:lstStyle/>
              <a:p>
                <a:pPr algn="ctr" defTabSz="685800" fontAlgn="auto">
                  <a:spcBef>
                    <a:spcPts val="0"/>
                  </a:spcBef>
                  <a:spcAft>
                    <a:spcPts val="0"/>
                  </a:spcAft>
                </a:pPr>
                <a:r>
                  <a:rPr lang="en-US" sz="900" dirty="0">
                    <a:solidFill>
                      <a:prstClr val="white"/>
                    </a:solidFill>
                    <a:latin typeface="Calibri" panose="020F0502020204030204"/>
                    <a:ea typeface="+mn-ea"/>
                  </a:rPr>
                  <a:t>Risk</a:t>
                </a:r>
                <a:endParaRPr lang="en-US" sz="825" dirty="0">
                  <a:solidFill>
                    <a:prstClr val="white"/>
                  </a:solidFill>
                  <a:latin typeface="Calibri" panose="020F0502020204030204"/>
                  <a:ea typeface="+mn-ea"/>
                </a:endParaRPr>
              </a:p>
            </p:txBody>
          </p:sp>
        </p:grpSp>
        <p:sp>
          <p:nvSpPr>
            <p:cNvPr id="30" name="TextBox 29"/>
            <p:cNvSpPr txBox="1"/>
            <p:nvPr/>
          </p:nvSpPr>
          <p:spPr>
            <a:xfrm>
              <a:off x="7363699" y="4092630"/>
              <a:ext cx="1393319" cy="461665"/>
            </a:xfrm>
            <a:prstGeom prst="rect">
              <a:avLst/>
            </a:prstGeom>
            <a:noFill/>
          </p:spPr>
          <p:txBody>
            <a:bodyPr wrap="square" rtlCol="0">
              <a:spAutoFit/>
            </a:bodyPr>
            <a:lstStyle/>
            <a:p>
              <a:pPr algn="ctr" defTabSz="685800" fontAlgn="auto">
                <a:spcBef>
                  <a:spcPts val="0"/>
                </a:spcBef>
                <a:spcAft>
                  <a:spcPts val="0"/>
                </a:spcAft>
              </a:pPr>
              <a:r>
                <a:rPr lang="en-US" sz="825" dirty="0">
                  <a:solidFill>
                    <a:prstClr val="black"/>
                  </a:solidFill>
                  <a:latin typeface="Calibri" panose="020F0502020204030204"/>
                  <a:ea typeface="+mn-ea"/>
                </a:rPr>
                <a:t>Tampering, fraud &amp; cyber crime</a:t>
              </a:r>
            </a:p>
          </p:txBody>
        </p:sp>
      </p:grpSp>
      <p:sp>
        <p:nvSpPr>
          <p:cNvPr id="3" name="Rectangle 2"/>
          <p:cNvSpPr/>
          <p:nvPr/>
        </p:nvSpPr>
        <p:spPr>
          <a:xfrm>
            <a:off x="1424265" y="3170486"/>
            <a:ext cx="729943" cy="276999"/>
          </a:xfrm>
          <a:prstGeom prst="rect">
            <a:avLst/>
          </a:prstGeom>
        </p:spPr>
        <p:txBody>
          <a:bodyPr wrap="none">
            <a:spAutoFit/>
          </a:bodyPr>
          <a:lstStyle/>
          <a:p>
            <a:pPr defTabSz="685800" fontAlgn="auto">
              <a:spcBef>
                <a:spcPts val="0"/>
              </a:spcBef>
              <a:spcAft>
                <a:spcPts val="0"/>
              </a:spcAft>
            </a:pPr>
            <a:r>
              <a:rPr lang="en-US" sz="1200" dirty="0">
                <a:solidFill>
                  <a:prstClr val="black">
                    <a:lumMod val="65000"/>
                    <a:lumOff val="35000"/>
                  </a:prstClr>
                </a:solidFill>
                <a:latin typeface="Calibri" panose="020F0502020204030204"/>
                <a:ea typeface="+mn-ea"/>
              </a:rPr>
              <a:t>Benefits</a:t>
            </a:r>
            <a:r>
              <a:rPr lang="en-US" sz="1050" dirty="0">
                <a:solidFill>
                  <a:prstClr val="black">
                    <a:lumMod val="65000"/>
                    <a:lumOff val="35000"/>
                  </a:prstClr>
                </a:solidFill>
                <a:latin typeface="Calibri" panose="020F0502020204030204"/>
                <a:ea typeface="+mn-ea"/>
              </a:rPr>
              <a:t>:</a:t>
            </a:r>
          </a:p>
        </p:txBody>
      </p:sp>
      <p:sp>
        <p:nvSpPr>
          <p:cNvPr id="31" name="Rectangle 30"/>
          <p:cNvSpPr/>
          <p:nvPr/>
        </p:nvSpPr>
        <p:spPr>
          <a:xfrm>
            <a:off x="1424265" y="1287578"/>
            <a:ext cx="1061894" cy="276999"/>
          </a:xfrm>
          <a:prstGeom prst="rect">
            <a:avLst/>
          </a:prstGeom>
        </p:spPr>
        <p:txBody>
          <a:bodyPr wrap="none">
            <a:spAutoFit/>
          </a:bodyPr>
          <a:lstStyle/>
          <a:p>
            <a:pPr defTabSz="685800" fontAlgn="auto">
              <a:spcBef>
                <a:spcPts val="0"/>
              </a:spcBef>
              <a:spcAft>
                <a:spcPts val="0"/>
              </a:spcAft>
            </a:pPr>
            <a:r>
              <a:rPr lang="en-US" sz="1200" dirty="0">
                <a:solidFill>
                  <a:prstClr val="black">
                    <a:lumMod val="65000"/>
                    <a:lumOff val="35000"/>
                  </a:prstClr>
                </a:solidFill>
                <a:latin typeface="Calibri" panose="020F0502020204030204"/>
                <a:ea typeface="+mn-ea"/>
              </a:rPr>
              <a:t>Key Concepts:</a:t>
            </a:r>
          </a:p>
        </p:txBody>
      </p:sp>
      <p:sp>
        <p:nvSpPr>
          <p:cNvPr id="32" name="Footer Placeholder 31"/>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26534849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174126" y="704139"/>
            <a:ext cx="6826874" cy="3459749"/>
          </a:xfrm>
          <a:prstGeom prst="rect">
            <a:avLst/>
          </a:prstGeom>
        </p:spPr>
      </p:pic>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410077871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4306" name="Rectangle 2"/>
          <p:cNvSpPr>
            <a:spLocks noChangeArrowheads="1"/>
          </p:cNvSpPr>
          <p:nvPr/>
        </p:nvSpPr>
        <p:spPr bwMode="auto">
          <a:xfrm>
            <a:off x="3459274" y="501182"/>
            <a:ext cx="4457700" cy="428625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b="1"/>
              <a:t>zEC12</a:t>
            </a:r>
          </a:p>
          <a:p>
            <a:pPr algn="ctr"/>
            <a:r>
              <a:rPr lang="en-US" sz="1400" b="1"/>
              <a:t>MCM</a:t>
            </a:r>
          </a:p>
        </p:txBody>
      </p:sp>
      <p:sp>
        <p:nvSpPr>
          <p:cNvPr id="354308" name="Rectangle 4"/>
          <p:cNvSpPr>
            <a:spLocks noChangeArrowheads="1"/>
          </p:cNvSpPr>
          <p:nvPr/>
        </p:nvSpPr>
        <p:spPr bwMode="auto">
          <a:xfrm>
            <a:off x="3573574" y="2101382"/>
            <a:ext cx="1428750" cy="108585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400" b="1"/>
              <a:t>Storage Control</a:t>
            </a:r>
          </a:p>
          <a:p>
            <a:pPr algn="ctr"/>
            <a:r>
              <a:rPr lang="en-US" sz="1400" b="1"/>
              <a:t>&amp; Clock Chip</a:t>
            </a:r>
          </a:p>
        </p:txBody>
      </p:sp>
      <p:sp>
        <p:nvSpPr>
          <p:cNvPr id="354309" name="Rectangle 5"/>
          <p:cNvSpPr>
            <a:spLocks noChangeArrowheads="1"/>
          </p:cNvSpPr>
          <p:nvPr/>
        </p:nvSpPr>
        <p:spPr bwMode="auto">
          <a:xfrm>
            <a:off x="3630724" y="2615732"/>
            <a:ext cx="1314450"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400" b="1"/>
              <a:t>L4 MCM Cache</a:t>
            </a:r>
          </a:p>
        </p:txBody>
      </p:sp>
      <p:sp>
        <p:nvSpPr>
          <p:cNvPr id="354310" name="Rectangle 6"/>
          <p:cNvSpPr>
            <a:spLocks noChangeArrowheads="1"/>
          </p:cNvSpPr>
          <p:nvPr/>
        </p:nvSpPr>
        <p:spPr bwMode="auto">
          <a:xfrm>
            <a:off x="6373924" y="2101382"/>
            <a:ext cx="1428750" cy="108585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400" b="1"/>
              <a:t>Storage Control</a:t>
            </a:r>
          </a:p>
          <a:p>
            <a:pPr algn="ctr"/>
            <a:r>
              <a:rPr lang="en-US" sz="1400" b="1"/>
              <a:t>&amp; Clock Chip</a:t>
            </a:r>
          </a:p>
        </p:txBody>
      </p:sp>
      <p:sp>
        <p:nvSpPr>
          <p:cNvPr id="354311" name="Rectangle 7"/>
          <p:cNvSpPr>
            <a:spLocks noChangeArrowheads="1"/>
          </p:cNvSpPr>
          <p:nvPr/>
        </p:nvSpPr>
        <p:spPr bwMode="auto">
          <a:xfrm>
            <a:off x="6431074" y="2615732"/>
            <a:ext cx="1314450"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400" b="1"/>
              <a:t>L4 MCM Cache</a:t>
            </a:r>
          </a:p>
        </p:txBody>
      </p:sp>
      <p:grpSp>
        <p:nvGrpSpPr>
          <p:cNvPr id="354313" name="Group 9"/>
          <p:cNvGrpSpPr>
            <a:grpSpLocks/>
          </p:cNvGrpSpPr>
          <p:nvPr/>
        </p:nvGrpSpPr>
        <p:grpSpPr bwMode="auto">
          <a:xfrm>
            <a:off x="6462030" y="615482"/>
            <a:ext cx="1340644" cy="1314450"/>
            <a:chOff x="4195" y="774"/>
            <a:chExt cx="1427" cy="1104"/>
          </a:xfrm>
        </p:grpSpPr>
        <p:sp>
          <p:nvSpPr>
            <p:cNvPr id="354314" name="Rectangle 10"/>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b="1"/>
                <a:t>Chip</a:t>
              </a:r>
            </a:p>
          </p:txBody>
        </p:sp>
        <p:grpSp>
          <p:nvGrpSpPr>
            <p:cNvPr id="354315" name="Group 11"/>
            <p:cNvGrpSpPr>
              <a:grpSpLocks/>
            </p:cNvGrpSpPr>
            <p:nvPr/>
          </p:nvGrpSpPr>
          <p:grpSpPr bwMode="auto">
            <a:xfrm>
              <a:off x="4239" y="822"/>
              <a:ext cx="432" cy="336"/>
              <a:chOff x="960" y="2784"/>
              <a:chExt cx="624" cy="528"/>
            </a:xfrm>
          </p:grpSpPr>
          <p:sp>
            <p:nvSpPr>
              <p:cNvPr id="354316" name="Rectangle 1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17" name="Rectangle 1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18" name="Rectangle 1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19" name="Rectangle 1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20" name="Group 16"/>
            <p:cNvGrpSpPr>
              <a:grpSpLocks/>
            </p:cNvGrpSpPr>
            <p:nvPr/>
          </p:nvGrpSpPr>
          <p:grpSpPr bwMode="auto">
            <a:xfrm>
              <a:off x="5142" y="822"/>
              <a:ext cx="432" cy="336"/>
              <a:chOff x="960" y="2784"/>
              <a:chExt cx="624" cy="528"/>
            </a:xfrm>
          </p:grpSpPr>
          <p:sp>
            <p:nvSpPr>
              <p:cNvPr id="354321" name="Rectangle 1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22" name="Rectangle 1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23" name="Rectangle 1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24" name="Rectangle 2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25" name="Group 21"/>
            <p:cNvGrpSpPr>
              <a:grpSpLocks/>
            </p:cNvGrpSpPr>
            <p:nvPr/>
          </p:nvGrpSpPr>
          <p:grpSpPr bwMode="auto">
            <a:xfrm>
              <a:off x="5142" y="1494"/>
              <a:ext cx="432" cy="336"/>
              <a:chOff x="960" y="2784"/>
              <a:chExt cx="624" cy="528"/>
            </a:xfrm>
          </p:grpSpPr>
          <p:sp>
            <p:nvSpPr>
              <p:cNvPr id="354326" name="Rectangle 2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27" name="Rectangle 2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28" name="Rectangle 2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29" name="Rectangle 2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30" name="Group 26"/>
            <p:cNvGrpSpPr>
              <a:grpSpLocks/>
            </p:cNvGrpSpPr>
            <p:nvPr/>
          </p:nvGrpSpPr>
          <p:grpSpPr bwMode="auto">
            <a:xfrm>
              <a:off x="4239" y="1494"/>
              <a:ext cx="432" cy="336"/>
              <a:chOff x="960" y="2784"/>
              <a:chExt cx="624" cy="528"/>
            </a:xfrm>
          </p:grpSpPr>
          <p:sp>
            <p:nvSpPr>
              <p:cNvPr id="354331" name="Rectangle 2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32" name="Rectangle 2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33" name="Rectangle 2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34" name="Rectangle 3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sp>
          <p:nvSpPr>
            <p:cNvPr id="354335" name="Rectangle 31"/>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sp>
          <p:nvSpPr>
            <p:cNvPr id="354336" name="Rectangle 32"/>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grpSp>
          <p:nvGrpSpPr>
            <p:cNvPr id="354337" name="Group 33"/>
            <p:cNvGrpSpPr>
              <a:grpSpLocks/>
            </p:cNvGrpSpPr>
            <p:nvPr/>
          </p:nvGrpSpPr>
          <p:grpSpPr bwMode="auto">
            <a:xfrm>
              <a:off x="4695" y="1491"/>
              <a:ext cx="432" cy="336"/>
              <a:chOff x="960" y="2784"/>
              <a:chExt cx="624" cy="528"/>
            </a:xfrm>
          </p:grpSpPr>
          <p:sp>
            <p:nvSpPr>
              <p:cNvPr id="354338" name="Rectangle 3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39" name="Rectangle 3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40" name="Rectangle 3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41" name="Rectangle 3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42" name="Group 38"/>
            <p:cNvGrpSpPr>
              <a:grpSpLocks/>
            </p:cNvGrpSpPr>
            <p:nvPr/>
          </p:nvGrpSpPr>
          <p:grpSpPr bwMode="auto">
            <a:xfrm>
              <a:off x="4692" y="822"/>
              <a:ext cx="432" cy="336"/>
              <a:chOff x="960" y="2784"/>
              <a:chExt cx="624" cy="528"/>
            </a:xfrm>
          </p:grpSpPr>
          <p:sp>
            <p:nvSpPr>
              <p:cNvPr id="354343" name="Rectangle 3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44" name="Rectangle 4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45" name="Rectangle 4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46" name="Rectangle 4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grpSp>
        <p:nvGrpSpPr>
          <p:cNvPr id="354347" name="Group 43"/>
          <p:cNvGrpSpPr>
            <a:grpSpLocks/>
          </p:cNvGrpSpPr>
          <p:nvPr/>
        </p:nvGrpSpPr>
        <p:grpSpPr bwMode="auto">
          <a:xfrm>
            <a:off x="5018993" y="615482"/>
            <a:ext cx="1340644" cy="1314450"/>
            <a:chOff x="4195" y="774"/>
            <a:chExt cx="1427" cy="1104"/>
          </a:xfrm>
        </p:grpSpPr>
        <p:sp>
          <p:nvSpPr>
            <p:cNvPr id="354348" name="Rectangle 44"/>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b="1"/>
                <a:t>Chip</a:t>
              </a:r>
            </a:p>
          </p:txBody>
        </p:sp>
        <p:grpSp>
          <p:nvGrpSpPr>
            <p:cNvPr id="354349" name="Group 45"/>
            <p:cNvGrpSpPr>
              <a:grpSpLocks/>
            </p:cNvGrpSpPr>
            <p:nvPr/>
          </p:nvGrpSpPr>
          <p:grpSpPr bwMode="auto">
            <a:xfrm>
              <a:off x="4239" y="822"/>
              <a:ext cx="432" cy="336"/>
              <a:chOff x="960" y="2784"/>
              <a:chExt cx="624" cy="528"/>
            </a:xfrm>
          </p:grpSpPr>
          <p:sp>
            <p:nvSpPr>
              <p:cNvPr id="354350" name="Rectangle 4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51" name="Rectangle 4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52" name="Rectangle 4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53" name="Rectangle 4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54" name="Group 50"/>
            <p:cNvGrpSpPr>
              <a:grpSpLocks/>
            </p:cNvGrpSpPr>
            <p:nvPr/>
          </p:nvGrpSpPr>
          <p:grpSpPr bwMode="auto">
            <a:xfrm>
              <a:off x="5142" y="822"/>
              <a:ext cx="432" cy="336"/>
              <a:chOff x="960" y="2784"/>
              <a:chExt cx="624" cy="528"/>
            </a:xfrm>
          </p:grpSpPr>
          <p:sp>
            <p:nvSpPr>
              <p:cNvPr id="354355" name="Rectangle 5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56" name="Rectangle 5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57" name="Rectangle 5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58" name="Rectangle 5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59" name="Group 55"/>
            <p:cNvGrpSpPr>
              <a:grpSpLocks/>
            </p:cNvGrpSpPr>
            <p:nvPr/>
          </p:nvGrpSpPr>
          <p:grpSpPr bwMode="auto">
            <a:xfrm>
              <a:off x="5142" y="1494"/>
              <a:ext cx="432" cy="336"/>
              <a:chOff x="960" y="2784"/>
              <a:chExt cx="624" cy="528"/>
            </a:xfrm>
          </p:grpSpPr>
          <p:sp>
            <p:nvSpPr>
              <p:cNvPr id="354360" name="Rectangle 5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61" name="Rectangle 5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62" name="Rectangle 5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63" name="Rectangle 5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64" name="Group 60"/>
            <p:cNvGrpSpPr>
              <a:grpSpLocks/>
            </p:cNvGrpSpPr>
            <p:nvPr/>
          </p:nvGrpSpPr>
          <p:grpSpPr bwMode="auto">
            <a:xfrm>
              <a:off x="4239" y="1494"/>
              <a:ext cx="432" cy="336"/>
              <a:chOff x="960" y="2784"/>
              <a:chExt cx="624" cy="528"/>
            </a:xfrm>
          </p:grpSpPr>
          <p:sp>
            <p:nvSpPr>
              <p:cNvPr id="354365" name="Rectangle 6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66" name="Rectangle 6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67" name="Rectangle 6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68" name="Rectangle 6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sp>
          <p:nvSpPr>
            <p:cNvPr id="354369" name="Rectangle 65"/>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sp>
          <p:nvSpPr>
            <p:cNvPr id="354370" name="Rectangle 66"/>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grpSp>
          <p:nvGrpSpPr>
            <p:cNvPr id="354371" name="Group 67"/>
            <p:cNvGrpSpPr>
              <a:grpSpLocks/>
            </p:cNvGrpSpPr>
            <p:nvPr/>
          </p:nvGrpSpPr>
          <p:grpSpPr bwMode="auto">
            <a:xfrm>
              <a:off x="4695" y="1491"/>
              <a:ext cx="432" cy="336"/>
              <a:chOff x="960" y="2784"/>
              <a:chExt cx="624" cy="528"/>
            </a:xfrm>
          </p:grpSpPr>
          <p:sp>
            <p:nvSpPr>
              <p:cNvPr id="354372" name="Rectangle 6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73" name="Rectangle 6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74" name="Rectangle 7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75" name="Rectangle 7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76" name="Group 72"/>
            <p:cNvGrpSpPr>
              <a:grpSpLocks/>
            </p:cNvGrpSpPr>
            <p:nvPr/>
          </p:nvGrpSpPr>
          <p:grpSpPr bwMode="auto">
            <a:xfrm>
              <a:off x="4692" y="822"/>
              <a:ext cx="432" cy="336"/>
              <a:chOff x="960" y="2784"/>
              <a:chExt cx="624" cy="528"/>
            </a:xfrm>
          </p:grpSpPr>
          <p:sp>
            <p:nvSpPr>
              <p:cNvPr id="354377" name="Rectangle 7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78" name="Rectangle 7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79" name="Rectangle 7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80" name="Rectangle 7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grpSp>
        <p:nvGrpSpPr>
          <p:cNvPr id="354381" name="Group 77"/>
          <p:cNvGrpSpPr>
            <a:grpSpLocks/>
          </p:cNvGrpSpPr>
          <p:nvPr/>
        </p:nvGrpSpPr>
        <p:grpSpPr bwMode="auto">
          <a:xfrm>
            <a:off x="3567621" y="605957"/>
            <a:ext cx="1340644" cy="1314450"/>
            <a:chOff x="4195" y="774"/>
            <a:chExt cx="1427" cy="1104"/>
          </a:xfrm>
        </p:grpSpPr>
        <p:sp>
          <p:nvSpPr>
            <p:cNvPr id="354382" name="Rectangle 78"/>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b="1"/>
                <a:t>Chip</a:t>
              </a:r>
            </a:p>
          </p:txBody>
        </p:sp>
        <p:grpSp>
          <p:nvGrpSpPr>
            <p:cNvPr id="354383" name="Group 79"/>
            <p:cNvGrpSpPr>
              <a:grpSpLocks/>
            </p:cNvGrpSpPr>
            <p:nvPr/>
          </p:nvGrpSpPr>
          <p:grpSpPr bwMode="auto">
            <a:xfrm>
              <a:off x="4239" y="822"/>
              <a:ext cx="432" cy="336"/>
              <a:chOff x="960" y="2784"/>
              <a:chExt cx="624" cy="528"/>
            </a:xfrm>
          </p:grpSpPr>
          <p:sp>
            <p:nvSpPr>
              <p:cNvPr id="354384" name="Rectangle 8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85" name="Rectangle 8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86" name="Rectangle 8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87" name="Rectangle 8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88" name="Group 84"/>
            <p:cNvGrpSpPr>
              <a:grpSpLocks/>
            </p:cNvGrpSpPr>
            <p:nvPr/>
          </p:nvGrpSpPr>
          <p:grpSpPr bwMode="auto">
            <a:xfrm>
              <a:off x="5142" y="822"/>
              <a:ext cx="432" cy="336"/>
              <a:chOff x="960" y="2784"/>
              <a:chExt cx="624" cy="528"/>
            </a:xfrm>
          </p:grpSpPr>
          <p:sp>
            <p:nvSpPr>
              <p:cNvPr id="354389" name="Rectangle 8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90" name="Rectangle 8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91" name="Rectangle 8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92" name="Rectangle 8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93" name="Group 89"/>
            <p:cNvGrpSpPr>
              <a:grpSpLocks/>
            </p:cNvGrpSpPr>
            <p:nvPr/>
          </p:nvGrpSpPr>
          <p:grpSpPr bwMode="auto">
            <a:xfrm>
              <a:off x="5142" y="1494"/>
              <a:ext cx="432" cy="336"/>
              <a:chOff x="960" y="2784"/>
              <a:chExt cx="624" cy="528"/>
            </a:xfrm>
          </p:grpSpPr>
          <p:sp>
            <p:nvSpPr>
              <p:cNvPr id="354394" name="Rectangle 9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395" name="Rectangle 9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96" name="Rectangle 9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397" name="Rectangle 9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398" name="Group 94"/>
            <p:cNvGrpSpPr>
              <a:grpSpLocks/>
            </p:cNvGrpSpPr>
            <p:nvPr/>
          </p:nvGrpSpPr>
          <p:grpSpPr bwMode="auto">
            <a:xfrm>
              <a:off x="4239" y="1494"/>
              <a:ext cx="432" cy="336"/>
              <a:chOff x="960" y="2784"/>
              <a:chExt cx="624" cy="528"/>
            </a:xfrm>
          </p:grpSpPr>
          <p:sp>
            <p:nvSpPr>
              <p:cNvPr id="354399" name="Rectangle 9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00" name="Rectangle 9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01" name="Rectangle 9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02" name="Rectangle 9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sp>
          <p:nvSpPr>
            <p:cNvPr id="354403" name="Rectangle 99"/>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sp>
          <p:nvSpPr>
            <p:cNvPr id="354404" name="Rectangle 100"/>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grpSp>
          <p:nvGrpSpPr>
            <p:cNvPr id="354405" name="Group 101"/>
            <p:cNvGrpSpPr>
              <a:grpSpLocks/>
            </p:cNvGrpSpPr>
            <p:nvPr/>
          </p:nvGrpSpPr>
          <p:grpSpPr bwMode="auto">
            <a:xfrm>
              <a:off x="4695" y="1491"/>
              <a:ext cx="432" cy="336"/>
              <a:chOff x="960" y="2784"/>
              <a:chExt cx="624" cy="528"/>
            </a:xfrm>
          </p:grpSpPr>
          <p:sp>
            <p:nvSpPr>
              <p:cNvPr id="354406" name="Rectangle 10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07" name="Rectangle 10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08" name="Rectangle 10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09" name="Rectangle 10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10" name="Group 106"/>
            <p:cNvGrpSpPr>
              <a:grpSpLocks/>
            </p:cNvGrpSpPr>
            <p:nvPr/>
          </p:nvGrpSpPr>
          <p:grpSpPr bwMode="auto">
            <a:xfrm>
              <a:off x="4692" y="822"/>
              <a:ext cx="432" cy="336"/>
              <a:chOff x="960" y="2784"/>
              <a:chExt cx="624" cy="528"/>
            </a:xfrm>
          </p:grpSpPr>
          <p:sp>
            <p:nvSpPr>
              <p:cNvPr id="354411" name="Rectangle 10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12" name="Rectangle 10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13" name="Rectangle 10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14" name="Rectangle 11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sp>
        <p:nvSpPr>
          <p:cNvPr id="354415" name="Oval 111"/>
          <p:cNvSpPr>
            <a:spLocks noChangeArrowheads="1"/>
          </p:cNvSpPr>
          <p:nvPr/>
        </p:nvSpPr>
        <p:spPr bwMode="auto">
          <a:xfrm>
            <a:off x="2070535" y="1711225"/>
            <a:ext cx="960834" cy="912019"/>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600"/>
              <a:t>L4</a:t>
            </a:r>
          </a:p>
          <a:p>
            <a:pPr algn="ctr"/>
            <a:r>
              <a:rPr lang="en-US" sz="1600"/>
              <a:t>Shared</a:t>
            </a:r>
          </a:p>
          <a:p>
            <a:pPr algn="ctr"/>
            <a:r>
              <a:rPr lang="en-US" sz="1600"/>
              <a:t>384MB</a:t>
            </a:r>
          </a:p>
        </p:txBody>
      </p:sp>
      <p:sp>
        <p:nvSpPr>
          <p:cNvPr id="354416" name="Oval 112"/>
          <p:cNvSpPr>
            <a:spLocks noChangeArrowheads="1"/>
          </p:cNvSpPr>
          <p:nvPr/>
        </p:nvSpPr>
        <p:spPr bwMode="auto">
          <a:xfrm>
            <a:off x="1547380" y="2568145"/>
            <a:ext cx="962025" cy="959645"/>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600"/>
              <a:t>1800</a:t>
            </a:r>
          </a:p>
          <a:p>
            <a:pPr algn="ctr"/>
            <a:r>
              <a:rPr lang="en-US" sz="1600"/>
              <a:t>Watts</a:t>
            </a:r>
          </a:p>
        </p:txBody>
      </p:sp>
      <p:grpSp>
        <p:nvGrpSpPr>
          <p:cNvPr id="354417" name="Group 113"/>
          <p:cNvGrpSpPr>
            <a:grpSpLocks/>
          </p:cNvGrpSpPr>
          <p:nvPr/>
        </p:nvGrpSpPr>
        <p:grpSpPr bwMode="auto">
          <a:xfrm>
            <a:off x="6458459" y="3339632"/>
            <a:ext cx="1340644" cy="1314450"/>
            <a:chOff x="4195" y="774"/>
            <a:chExt cx="1427" cy="1104"/>
          </a:xfrm>
        </p:grpSpPr>
        <p:sp>
          <p:nvSpPr>
            <p:cNvPr id="354418" name="Rectangle 114"/>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b="1"/>
                <a:t>Chip</a:t>
              </a:r>
            </a:p>
          </p:txBody>
        </p:sp>
        <p:grpSp>
          <p:nvGrpSpPr>
            <p:cNvPr id="354419" name="Group 115"/>
            <p:cNvGrpSpPr>
              <a:grpSpLocks/>
            </p:cNvGrpSpPr>
            <p:nvPr/>
          </p:nvGrpSpPr>
          <p:grpSpPr bwMode="auto">
            <a:xfrm>
              <a:off x="4239" y="822"/>
              <a:ext cx="432" cy="336"/>
              <a:chOff x="960" y="2784"/>
              <a:chExt cx="624" cy="528"/>
            </a:xfrm>
          </p:grpSpPr>
          <p:sp>
            <p:nvSpPr>
              <p:cNvPr id="354420" name="Rectangle 11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21" name="Rectangle 11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22" name="Rectangle 11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23" name="Rectangle 11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24" name="Group 120"/>
            <p:cNvGrpSpPr>
              <a:grpSpLocks/>
            </p:cNvGrpSpPr>
            <p:nvPr/>
          </p:nvGrpSpPr>
          <p:grpSpPr bwMode="auto">
            <a:xfrm>
              <a:off x="5142" y="822"/>
              <a:ext cx="432" cy="336"/>
              <a:chOff x="960" y="2784"/>
              <a:chExt cx="624" cy="528"/>
            </a:xfrm>
          </p:grpSpPr>
          <p:sp>
            <p:nvSpPr>
              <p:cNvPr id="354425" name="Rectangle 12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26" name="Rectangle 12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27" name="Rectangle 12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28" name="Rectangle 12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29" name="Group 125"/>
            <p:cNvGrpSpPr>
              <a:grpSpLocks/>
            </p:cNvGrpSpPr>
            <p:nvPr/>
          </p:nvGrpSpPr>
          <p:grpSpPr bwMode="auto">
            <a:xfrm>
              <a:off x="5142" y="1494"/>
              <a:ext cx="432" cy="336"/>
              <a:chOff x="960" y="2784"/>
              <a:chExt cx="624" cy="528"/>
            </a:xfrm>
          </p:grpSpPr>
          <p:sp>
            <p:nvSpPr>
              <p:cNvPr id="354430" name="Rectangle 12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31" name="Rectangle 12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32" name="Rectangle 12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33" name="Rectangle 12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34" name="Group 130"/>
            <p:cNvGrpSpPr>
              <a:grpSpLocks/>
            </p:cNvGrpSpPr>
            <p:nvPr/>
          </p:nvGrpSpPr>
          <p:grpSpPr bwMode="auto">
            <a:xfrm>
              <a:off x="4239" y="1494"/>
              <a:ext cx="432" cy="336"/>
              <a:chOff x="960" y="2784"/>
              <a:chExt cx="624" cy="528"/>
            </a:xfrm>
          </p:grpSpPr>
          <p:sp>
            <p:nvSpPr>
              <p:cNvPr id="354435" name="Rectangle 13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36" name="Rectangle 13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37" name="Rectangle 13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38" name="Rectangle 13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sp>
          <p:nvSpPr>
            <p:cNvPr id="354439" name="Rectangle 135"/>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sp>
          <p:nvSpPr>
            <p:cNvPr id="354440" name="Rectangle 136"/>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grpSp>
          <p:nvGrpSpPr>
            <p:cNvPr id="354441" name="Group 137"/>
            <p:cNvGrpSpPr>
              <a:grpSpLocks/>
            </p:cNvGrpSpPr>
            <p:nvPr/>
          </p:nvGrpSpPr>
          <p:grpSpPr bwMode="auto">
            <a:xfrm>
              <a:off x="4695" y="1491"/>
              <a:ext cx="432" cy="336"/>
              <a:chOff x="960" y="2784"/>
              <a:chExt cx="624" cy="528"/>
            </a:xfrm>
          </p:grpSpPr>
          <p:sp>
            <p:nvSpPr>
              <p:cNvPr id="354442" name="Rectangle 13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43" name="Rectangle 13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44" name="Rectangle 14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45" name="Rectangle 14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46" name="Group 142"/>
            <p:cNvGrpSpPr>
              <a:grpSpLocks/>
            </p:cNvGrpSpPr>
            <p:nvPr/>
          </p:nvGrpSpPr>
          <p:grpSpPr bwMode="auto">
            <a:xfrm>
              <a:off x="4692" y="822"/>
              <a:ext cx="432" cy="336"/>
              <a:chOff x="960" y="2784"/>
              <a:chExt cx="624" cy="528"/>
            </a:xfrm>
          </p:grpSpPr>
          <p:sp>
            <p:nvSpPr>
              <p:cNvPr id="354447" name="Rectangle 14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48" name="Rectangle 14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49" name="Rectangle 14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50" name="Rectangle 14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grpSp>
        <p:nvGrpSpPr>
          <p:cNvPr id="354451" name="Group 147"/>
          <p:cNvGrpSpPr>
            <a:grpSpLocks/>
          </p:cNvGrpSpPr>
          <p:nvPr/>
        </p:nvGrpSpPr>
        <p:grpSpPr bwMode="auto">
          <a:xfrm>
            <a:off x="5015421" y="3339632"/>
            <a:ext cx="1340644" cy="1314450"/>
            <a:chOff x="4195" y="774"/>
            <a:chExt cx="1427" cy="1104"/>
          </a:xfrm>
        </p:grpSpPr>
        <p:sp>
          <p:nvSpPr>
            <p:cNvPr id="354452" name="Rectangle 148"/>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b="1"/>
                <a:t>Chip</a:t>
              </a:r>
            </a:p>
          </p:txBody>
        </p:sp>
        <p:grpSp>
          <p:nvGrpSpPr>
            <p:cNvPr id="354453" name="Group 149"/>
            <p:cNvGrpSpPr>
              <a:grpSpLocks/>
            </p:cNvGrpSpPr>
            <p:nvPr/>
          </p:nvGrpSpPr>
          <p:grpSpPr bwMode="auto">
            <a:xfrm>
              <a:off x="4239" y="822"/>
              <a:ext cx="432" cy="336"/>
              <a:chOff x="960" y="2784"/>
              <a:chExt cx="624" cy="528"/>
            </a:xfrm>
          </p:grpSpPr>
          <p:sp>
            <p:nvSpPr>
              <p:cNvPr id="354454" name="Rectangle 15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55" name="Rectangle 15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56" name="Rectangle 15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57" name="Rectangle 15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58" name="Group 154"/>
            <p:cNvGrpSpPr>
              <a:grpSpLocks/>
            </p:cNvGrpSpPr>
            <p:nvPr/>
          </p:nvGrpSpPr>
          <p:grpSpPr bwMode="auto">
            <a:xfrm>
              <a:off x="5142" y="822"/>
              <a:ext cx="432" cy="336"/>
              <a:chOff x="960" y="2784"/>
              <a:chExt cx="624" cy="528"/>
            </a:xfrm>
          </p:grpSpPr>
          <p:sp>
            <p:nvSpPr>
              <p:cNvPr id="354459" name="Rectangle 15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60" name="Rectangle 15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61" name="Rectangle 15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62" name="Rectangle 15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63" name="Group 159"/>
            <p:cNvGrpSpPr>
              <a:grpSpLocks/>
            </p:cNvGrpSpPr>
            <p:nvPr/>
          </p:nvGrpSpPr>
          <p:grpSpPr bwMode="auto">
            <a:xfrm>
              <a:off x="5142" y="1494"/>
              <a:ext cx="432" cy="336"/>
              <a:chOff x="960" y="2784"/>
              <a:chExt cx="624" cy="528"/>
            </a:xfrm>
          </p:grpSpPr>
          <p:sp>
            <p:nvSpPr>
              <p:cNvPr id="354464" name="Rectangle 16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65" name="Rectangle 16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66" name="Rectangle 16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67" name="Rectangle 16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68" name="Group 164"/>
            <p:cNvGrpSpPr>
              <a:grpSpLocks/>
            </p:cNvGrpSpPr>
            <p:nvPr/>
          </p:nvGrpSpPr>
          <p:grpSpPr bwMode="auto">
            <a:xfrm>
              <a:off x="4239" y="1494"/>
              <a:ext cx="432" cy="336"/>
              <a:chOff x="960" y="2784"/>
              <a:chExt cx="624" cy="528"/>
            </a:xfrm>
          </p:grpSpPr>
          <p:sp>
            <p:nvSpPr>
              <p:cNvPr id="354469" name="Rectangle 16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70" name="Rectangle 16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71" name="Rectangle 16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72" name="Rectangle 16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sp>
          <p:nvSpPr>
            <p:cNvPr id="354473" name="Rectangle 169"/>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sp>
          <p:nvSpPr>
            <p:cNvPr id="354474" name="Rectangle 170"/>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grpSp>
          <p:nvGrpSpPr>
            <p:cNvPr id="354475" name="Group 171"/>
            <p:cNvGrpSpPr>
              <a:grpSpLocks/>
            </p:cNvGrpSpPr>
            <p:nvPr/>
          </p:nvGrpSpPr>
          <p:grpSpPr bwMode="auto">
            <a:xfrm>
              <a:off x="4695" y="1491"/>
              <a:ext cx="432" cy="336"/>
              <a:chOff x="960" y="2784"/>
              <a:chExt cx="624" cy="528"/>
            </a:xfrm>
          </p:grpSpPr>
          <p:sp>
            <p:nvSpPr>
              <p:cNvPr id="354476" name="Rectangle 17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77" name="Rectangle 17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78" name="Rectangle 17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79" name="Rectangle 17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80" name="Group 176"/>
            <p:cNvGrpSpPr>
              <a:grpSpLocks/>
            </p:cNvGrpSpPr>
            <p:nvPr/>
          </p:nvGrpSpPr>
          <p:grpSpPr bwMode="auto">
            <a:xfrm>
              <a:off x="4692" y="822"/>
              <a:ext cx="432" cy="336"/>
              <a:chOff x="960" y="2784"/>
              <a:chExt cx="624" cy="528"/>
            </a:xfrm>
          </p:grpSpPr>
          <p:sp>
            <p:nvSpPr>
              <p:cNvPr id="354481" name="Rectangle 17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82" name="Rectangle 17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83" name="Rectangle 17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84" name="Rectangle 18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grpSp>
        <p:nvGrpSpPr>
          <p:cNvPr id="354485" name="Group 181"/>
          <p:cNvGrpSpPr>
            <a:grpSpLocks/>
          </p:cNvGrpSpPr>
          <p:nvPr/>
        </p:nvGrpSpPr>
        <p:grpSpPr bwMode="auto">
          <a:xfrm>
            <a:off x="3564049" y="3330107"/>
            <a:ext cx="1340644" cy="1314450"/>
            <a:chOff x="4195" y="774"/>
            <a:chExt cx="1427" cy="1104"/>
          </a:xfrm>
        </p:grpSpPr>
        <p:sp>
          <p:nvSpPr>
            <p:cNvPr id="354486" name="Rectangle 182"/>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b="1"/>
                <a:t>Chip</a:t>
              </a:r>
            </a:p>
          </p:txBody>
        </p:sp>
        <p:grpSp>
          <p:nvGrpSpPr>
            <p:cNvPr id="354487" name="Group 183"/>
            <p:cNvGrpSpPr>
              <a:grpSpLocks/>
            </p:cNvGrpSpPr>
            <p:nvPr/>
          </p:nvGrpSpPr>
          <p:grpSpPr bwMode="auto">
            <a:xfrm>
              <a:off x="4239" y="822"/>
              <a:ext cx="432" cy="336"/>
              <a:chOff x="960" y="2784"/>
              <a:chExt cx="624" cy="528"/>
            </a:xfrm>
          </p:grpSpPr>
          <p:sp>
            <p:nvSpPr>
              <p:cNvPr id="354488" name="Rectangle 18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89" name="Rectangle 18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90" name="Rectangle 18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91" name="Rectangle 18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92" name="Group 188"/>
            <p:cNvGrpSpPr>
              <a:grpSpLocks/>
            </p:cNvGrpSpPr>
            <p:nvPr/>
          </p:nvGrpSpPr>
          <p:grpSpPr bwMode="auto">
            <a:xfrm>
              <a:off x="5142" y="822"/>
              <a:ext cx="432" cy="336"/>
              <a:chOff x="960" y="2784"/>
              <a:chExt cx="624" cy="528"/>
            </a:xfrm>
          </p:grpSpPr>
          <p:sp>
            <p:nvSpPr>
              <p:cNvPr id="354493" name="Rectangle 18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94" name="Rectangle 19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95" name="Rectangle 19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496" name="Rectangle 19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497" name="Group 193"/>
            <p:cNvGrpSpPr>
              <a:grpSpLocks/>
            </p:cNvGrpSpPr>
            <p:nvPr/>
          </p:nvGrpSpPr>
          <p:grpSpPr bwMode="auto">
            <a:xfrm>
              <a:off x="5142" y="1494"/>
              <a:ext cx="432" cy="336"/>
              <a:chOff x="960" y="2784"/>
              <a:chExt cx="624" cy="528"/>
            </a:xfrm>
          </p:grpSpPr>
          <p:sp>
            <p:nvSpPr>
              <p:cNvPr id="354498" name="Rectangle 19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499" name="Rectangle 19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500" name="Rectangle 19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501" name="Rectangle 19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502" name="Group 198"/>
            <p:cNvGrpSpPr>
              <a:grpSpLocks/>
            </p:cNvGrpSpPr>
            <p:nvPr/>
          </p:nvGrpSpPr>
          <p:grpSpPr bwMode="auto">
            <a:xfrm>
              <a:off x="4239" y="1494"/>
              <a:ext cx="432" cy="336"/>
              <a:chOff x="960" y="2784"/>
              <a:chExt cx="624" cy="528"/>
            </a:xfrm>
          </p:grpSpPr>
          <p:sp>
            <p:nvSpPr>
              <p:cNvPr id="354503" name="Rectangle 19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504" name="Rectangle 20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505" name="Rectangle 20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506" name="Rectangle 20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sp>
          <p:nvSpPr>
            <p:cNvPr id="354507" name="Rectangle 203"/>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sp>
          <p:nvSpPr>
            <p:cNvPr id="354508" name="Rectangle 204"/>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L3</a:t>
              </a:r>
            </a:p>
          </p:txBody>
        </p:sp>
        <p:grpSp>
          <p:nvGrpSpPr>
            <p:cNvPr id="354509" name="Group 205"/>
            <p:cNvGrpSpPr>
              <a:grpSpLocks/>
            </p:cNvGrpSpPr>
            <p:nvPr/>
          </p:nvGrpSpPr>
          <p:grpSpPr bwMode="auto">
            <a:xfrm>
              <a:off x="4695" y="1491"/>
              <a:ext cx="432" cy="336"/>
              <a:chOff x="960" y="2784"/>
              <a:chExt cx="624" cy="528"/>
            </a:xfrm>
          </p:grpSpPr>
          <p:sp>
            <p:nvSpPr>
              <p:cNvPr id="354510" name="Rectangle 20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511" name="Rectangle 20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512" name="Rectangle 20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513" name="Rectangle 20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nvGrpSpPr>
            <p:cNvPr id="354514" name="Group 210"/>
            <p:cNvGrpSpPr>
              <a:grpSpLocks/>
            </p:cNvGrpSpPr>
            <p:nvPr/>
          </p:nvGrpSpPr>
          <p:grpSpPr bwMode="auto">
            <a:xfrm>
              <a:off x="4692" y="822"/>
              <a:ext cx="432" cy="336"/>
              <a:chOff x="960" y="2784"/>
              <a:chExt cx="624" cy="528"/>
            </a:xfrm>
          </p:grpSpPr>
          <p:sp>
            <p:nvSpPr>
              <p:cNvPr id="354515" name="Rectangle 21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00" b="1"/>
                  <a:t>Core</a:t>
                </a:r>
              </a:p>
            </p:txBody>
          </p:sp>
          <p:sp>
            <p:nvSpPr>
              <p:cNvPr id="354516" name="Rectangle 21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517" name="Rectangle 21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L1</a:t>
                </a:r>
              </a:p>
            </p:txBody>
          </p:sp>
          <p:sp>
            <p:nvSpPr>
              <p:cNvPr id="354518" name="Rectangle 21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a:t>L2</a:t>
                </a:r>
              </a:p>
            </p:txBody>
          </p:sp>
        </p:grpSp>
      </p:grpSp>
      <p:sp>
        <p:nvSpPr>
          <p:cNvPr id="354519" name="Rectangle 215"/>
          <p:cNvSpPr>
            <a:spLocks noGrp="1" noChangeArrowheads="1"/>
          </p:cNvSpPr>
          <p:nvPr>
            <p:ph type="title"/>
          </p:nvPr>
        </p:nvSpPr>
        <p:spPr/>
        <p:txBody>
          <a:bodyPr/>
          <a:lstStyle/>
          <a:p>
            <a:r>
              <a:rPr lang="en-US" sz="2100" dirty="0"/>
              <a:t>zEC12</a:t>
            </a:r>
            <a:br>
              <a:rPr lang="en-US" sz="2100" dirty="0"/>
            </a:br>
            <a:r>
              <a:rPr lang="en-US" sz="2100" dirty="0"/>
              <a:t>Multi-Chip</a:t>
            </a:r>
            <a:br>
              <a:rPr lang="en-US" sz="2100" dirty="0"/>
            </a:br>
            <a:r>
              <a:rPr lang="en-US" sz="2100" dirty="0"/>
              <a:t>Module</a:t>
            </a:r>
          </a:p>
        </p:txBody>
      </p:sp>
    </p:spTree>
    <p:extLst>
      <p:ext uri="{BB962C8B-B14F-4D97-AF65-F5344CB8AC3E}">
        <p14:creationId xmlns:p14="http://schemas.microsoft.com/office/powerpoint/2010/main" val="17070950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89786" y="184166"/>
            <a:ext cx="5915025" cy="393420"/>
          </a:xfrm>
        </p:spPr>
        <p:txBody>
          <a:bodyPr>
            <a:normAutofit/>
          </a:bodyPr>
          <a:lstStyle/>
          <a:p>
            <a:r>
              <a:rPr lang="en-US" sz="2100" b="1" dirty="0" smtClean="0">
                <a:latin typeface="Arial" panose="020B0604020202020204" pitchFamily="34" charset="0"/>
                <a:cs typeface="Arial" panose="020B0604020202020204" pitchFamily="34" charset="0"/>
              </a:rPr>
              <a:t>Blockchain in the </a:t>
            </a:r>
            <a:r>
              <a:rPr lang="en-US" sz="2100" b="1" dirty="0" err="1">
                <a:latin typeface="Arial" panose="020B0604020202020204" pitchFamily="34" charset="0"/>
                <a:cs typeface="Arial" panose="020B0604020202020204" pitchFamily="34" charset="0"/>
              </a:rPr>
              <a:t>Hyperledger</a:t>
            </a:r>
            <a:r>
              <a:rPr lang="en-US" sz="2100" b="1" dirty="0">
                <a:latin typeface="Arial" panose="020B0604020202020204" pitchFamily="34" charset="0"/>
                <a:cs typeface="Arial" panose="020B0604020202020204" pitchFamily="34" charset="0"/>
              </a:rPr>
              <a:t> Project (HLP)</a:t>
            </a:r>
          </a:p>
        </p:txBody>
      </p:sp>
      <p:pic>
        <p:nvPicPr>
          <p:cNvPr id="4" name="Picture 3"/>
          <p:cNvPicPr>
            <a:picLocks noChangeAspect="1"/>
          </p:cNvPicPr>
          <p:nvPr/>
        </p:nvPicPr>
        <p:blipFill>
          <a:blip r:embed="rId2"/>
          <a:stretch>
            <a:fillRect/>
          </a:stretch>
        </p:blipFill>
        <p:spPr>
          <a:xfrm>
            <a:off x="4192030" y="2358432"/>
            <a:ext cx="3757322" cy="2747737"/>
          </a:xfrm>
          <a:prstGeom prst="rect">
            <a:avLst/>
          </a:prstGeom>
        </p:spPr>
      </p:pic>
      <p:sp>
        <p:nvSpPr>
          <p:cNvPr id="5" name="Rectangle 4"/>
          <p:cNvSpPr/>
          <p:nvPr/>
        </p:nvSpPr>
        <p:spPr>
          <a:xfrm>
            <a:off x="2230707" y="783218"/>
            <a:ext cx="4550375" cy="415498"/>
          </a:xfrm>
          <a:prstGeom prst="rect">
            <a:avLst/>
          </a:prstGeom>
        </p:spPr>
        <p:txBody>
          <a:bodyPr wrap="square">
            <a:spAutoFit/>
          </a:bodyPr>
          <a:lstStyle/>
          <a:p>
            <a:r>
              <a:rPr lang="fr-FR" sz="1050" dirty="0"/>
              <a:t>Made </a:t>
            </a:r>
            <a:r>
              <a:rPr lang="fr-FR" sz="1050" dirty="0" err="1"/>
              <a:t>available</a:t>
            </a:r>
            <a:r>
              <a:rPr lang="fr-FR" sz="1050" dirty="0"/>
              <a:t> </a:t>
            </a:r>
            <a:r>
              <a:rPr lang="fr-FR" sz="1050" dirty="0" err="1"/>
              <a:t>under</a:t>
            </a:r>
            <a:r>
              <a:rPr lang="fr-FR" sz="1050" dirty="0"/>
              <a:t> Apache License, Version 2.0 (</a:t>
            </a:r>
            <a:r>
              <a:rPr lang="fr-FR" sz="1050" dirty="0" err="1"/>
              <a:t>available</a:t>
            </a:r>
            <a:r>
              <a:rPr lang="fr-FR" sz="1050" dirty="0"/>
              <a:t> at </a:t>
            </a:r>
            <a:r>
              <a:rPr lang="fr-FR" sz="1050" dirty="0">
                <a:hlinkClick r:id="rId3"/>
              </a:rPr>
              <a:t>http://www.apache.org/licenses/LICENSE-2.0</a:t>
            </a:r>
            <a:r>
              <a:rPr lang="fr-FR" sz="1050" dirty="0"/>
              <a:t>)</a:t>
            </a:r>
            <a:endParaRPr lang="en-US" sz="1050" dirty="0"/>
          </a:p>
        </p:txBody>
      </p:sp>
      <p:sp>
        <p:nvSpPr>
          <p:cNvPr id="6" name="Rectangle 5"/>
          <p:cNvSpPr/>
          <p:nvPr/>
        </p:nvSpPr>
        <p:spPr>
          <a:xfrm>
            <a:off x="1689786" y="3041103"/>
            <a:ext cx="2275187" cy="1754326"/>
          </a:xfrm>
          <a:prstGeom prst="rect">
            <a:avLst/>
          </a:prstGeom>
        </p:spPr>
        <p:txBody>
          <a:bodyPr wrap="square">
            <a:spAutoFit/>
          </a:bodyPr>
          <a:lstStyle/>
          <a:p>
            <a:r>
              <a:rPr lang="en-US" sz="1200" dirty="0"/>
              <a:t>The mission of HLP is </a:t>
            </a:r>
            <a:r>
              <a:rPr lang="en-US" sz="1200" dirty="0" smtClean="0"/>
              <a:t>to create </a:t>
            </a:r>
            <a:r>
              <a:rPr lang="en-US" sz="1200" dirty="0"/>
              <a:t>an enterprise grade, open source distributed ledger framework and code base, upon which users can build and run robust, industry-specific applications, platforms and hardware systems to support business transactions.</a:t>
            </a:r>
            <a:endParaRPr lang="en-US" sz="1200" dirty="0">
              <a:effectLst/>
            </a:endParaRPr>
          </a:p>
        </p:txBody>
      </p:sp>
      <p:sp>
        <p:nvSpPr>
          <p:cNvPr id="7" name="Rectangle 6"/>
          <p:cNvSpPr/>
          <p:nvPr/>
        </p:nvSpPr>
        <p:spPr>
          <a:xfrm>
            <a:off x="1270935" y="1176922"/>
            <a:ext cx="6469921" cy="1384995"/>
          </a:xfrm>
          <a:prstGeom prst="rect">
            <a:avLst/>
          </a:prstGeom>
        </p:spPr>
        <p:txBody>
          <a:bodyPr wrap="square">
            <a:spAutoFit/>
          </a:bodyPr>
          <a:lstStyle/>
          <a:p>
            <a:r>
              <a:rPr lang="en-US" sz="1400" dirty="0"/>
              <a:t>The </a:t>
            </a:r>
            <a:r>
              <a:rPr lang="en-US" sz="1400" dirty="0" err="1"/>
              <a:t>Hyperledger</a:t>
            </a:r>
            <a:r>
              <a:rPr lang="en-US" sz="1400" dirty="0"/>
              <a:t> Project is a collaborative effort created to advance </a:t>
            </a:r>
            <a:r>
              <a:rPr lang="en-US" sz="1400" dirty="0" err="1"/>
              <a:t>blockchain</a:t>
            </a:r>
            <a:r>
              <a:rPr lang="en-US" sz="1400" dirty="0"/>
              <a:t> technology by identifying and addressing important features for a cross-industry open standard for distributed ledgers that can transform the way business transactions are conducted globally.  The Project is a Linux Foundation Collaborative Project and implements many open source best practices familiar to other leading projects.</a:t>
            </a:r>
          </a:p>
        </p:txBody>
      </p:sp>
      <p:sp>
        <p:nvSpPr>
          <p:cNvPr id="8" name="Rectangle 7"/>
          <p:cNvSpPr/>
          <p:nvPr/>
        </p:nvSpPr>
        <p:spPr>
          <a:xfrm>
            <a:off x="2180967" y="498512"/>
            <a:ext cx="3159968" cy="369332"/>
          </a:xfrm>
          <a:prstGeom prst="rect">
            <a:avLst/>
          </a:prstGeom>
        </p:spPr>
        <p:txBody>
          <a:bodyPr wrap="none">
            <a:spAutoFit/>
          </a:bodyPr>
          <a:lstStyle/>
          <a:p>
            <a:r>
              <a:rPr lang="en-US" dirty="0">
                <a:hlinkClick r:id="rId4"/>
              </a:rPr>
              <a:t>https://</a:t>
            </a:r>
            <a:r>
              <a:rPr lang="en-US" dirty="0" smtClean="0">
                <a:hlinkClick r:id="rId4"/>
              </a:rPr>
              <a:t>www.hyperledger.org/</a:t>
            </a:r>
            <a:r>
              <a:rPr lang="en-US" dirty="0" smtClean="0"/>
              <a:t> </a:t>
            </a:r>
            <a:endParaRPr lang="en-US" dirty="0"/>
          </a:p>
        </p:txBody>
      </p:sp>
      <p:sp>
        <p:nvSpPr>
          <p:cNvPr id="9" name="Footer Placeholder 8"/>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20629495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829559" y="917973"/>
            <a:ext cx="7171441" cy="3612355"/>
          </a:xfrm>
          <a:prstGeom prst="rect">
            <a:avLst/>
          </a:prstGeom>
          <a:solidFill>
            <a:srgbClr val="262626">
              <a:alpha val="47842"/>
            </a:srgbClr>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lIns="68547" tIns="34274" rIns="68547" bIns="34274" anchor="ctr"/>
          <a:lstStyle/>
          <a:p>
            <a:pPr algn="ctr" defTabSz="342743" fontAlgn="auto">
              <a:spcBef>
                <a:spcPts val="0"/>
              </a:spcBef>
              <a:spcAft>
                <a:spcPts val="0"/>
              </a:spcAft>
              <a:defRPr/>
            </a:pPr>
            <a:endParaRPr lang="en-US" kern="0" dirty="0">
              <a:solidFill>
                <a:prstClr val="white"/>
              </a:solidFill>
              <a:latin typeface="Calibri" panose="020F0502020204030204"/>
              <a:ea typeface="ＭＳ Ｐゴシック" panose="020B0600070205080204" charset="-128"/>
            </a:endParaRPr>
          </a:p>
        </p:txBody>
      </p:sp>
      <p:sp>
        <p:nvSpPr>
          <p:cNvPr id="2" name="Title 1"/>
          <p:cNvSpPr>
            <a:spLocks noGrp="1"/>
          </p:cNvSpPr>
          <p:nvPr>
            <p:ph type="title"/>
          </p:nvPr>
        </p:nvSpPr>
        <p:spPr>
          <a:xfrm>
            <a:off x="2070497" y="741760"/>
            <a:ext cx="4886325" cy="176213"/>
          </a:xfrm>
        </p:spPr>
        <p:txBody>
          <a:bodyPr>
            <a:normAutofit fontScale="90000"/>
          </a:bodyPr>
          <a:lstStyle/>
          <a:p>
            <a:pPr eaLnBrk="1" hangingPunct="1">
              <a:defRPr/>
            </a:pPr>
            <a:r>
              <a:rPr lang="en-US" sz="3000" dirty="0"/>
              <a:t/>
            </a:r>
            <a:br>
              <a:rPr lang="en-US" sz="3000" dirty="0"/>
            </a:br>
            <a:r>
              <a:rPr lang="en-US" sz="3000" dirty="0"/>
              <a:t/>
            </a:r>
            <a:br>
              <a:rPr lang="en-US" sz="3000" dirty="0"/>
            </a:br>
            <a:r>
              <a:rPr lang="en-US" sz="3000" dirty="0"/>
              <a:t>          </a:t>
            </a:r>
            <a:endParaRPr lang="en-US" sz="1125" dirty="0"/>
          </a:p>
        </p:txBody>
      </p:sp>
      <p:sp>
        <p:nvSpPr>
          <p:cNvPr id="6" name="Rounded Rectangle 5"/>
          <p:cNvSpPr/>
          <p:nvPr/>
        </p:nvSpPr>
        <p:spPr>
          <a:xfrm>
            <a:off x="2524125" y="3184922"/>
            <a:ext cx="1934766" cy="260747"/>
          </a:xfrm>
          <a:prstGeom prst="roundRect">
            <a:avLst/>
          </a:prstGeom>
          <a:solidFill>
            <a:srgbClr val="00B4A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7" tIns="34274" rIns="68547" bIns="34274" anchor="ctr"/>
          <a:lstStyle/>
          <a:p>
            <a:pPr algn="ctr" defTabSz="385616" fontAlgn="auto">
              <a:spcBef>
                <a:spcPts val="0"/>
              </a:spcBef>
              <a:spcAft>
                <a:spcPts val="0"/>
              </a:spcAft>
              <a:defRPr/>
            </a:pPr>
            <a:r>
              <a:rPr lang="en-US" sz="1200" kern="0" dirty="0">
                <a:solidFill>
                  <a:prstClr val="white"/>
                </a:solidFill>
                <a:latin typeface="Arial"/>
                <a:cs typeface="Arial"/>
                <a:sym typeface="Helvetica"/>
              </a:rPr>
              <a:t>Consensus Algorithm</a:t>
            </a:r>
          </a:p>
        </p:txBody>
      </p:sp>
      <p:sp>
        <p:nvSpPr>
          <p:cNvPr id="7" name="Rounded Rectangle 6"/>
          <p:cNvSpPr/>
          <p:nvPr/>
        </p:nvSpPr>
        <p:spPr>
          <a:xfrm>
            <a:off x="2524125" y="2538413"/>
            <a:ext cx="1919288" cy="363141"/>
          </a:xfrm>
          <a:prstGeom prst="roundRect">
            <a:avLst/>
          </a:prstGeom>
          <a:solidFill>
            <a:srgbClr val="00B4A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7" tIns="34274" rIns="68547" bIns="34274" anchor="ctr"/>
          <a:lstStyle>
            <a:lvl1pPr defTabSz="512763">
              <a:defRPr sz="2400">
                <a:solidFill>
                  <a:schemeClr val="tx1"/>
                </a:solidFill>
                <a:latin typeface="Arial" panose="020B0604020202020204" pitchFamily="34" charset="0"/>
                <a:ea typeface="MS PGothic" panose="020B0600070205080204" pitchFamily="34" charset="-128"/>
              </a:defRPr>
            </a:lvl1pPr>
            <a:lvl2pPr marL="742950" indent="-285750" defTabSz="512763">
              <a:defRPr sz="2400">
                <a:solidFill>
                  <a:schemeClr val="tx1"/>
                </a:solidFill>
                <a:latin typeface="Arial" panose="020B0604020202020204" pitchFamily="34" charset="0"/>
                <a:ea typeface="MS PGothic" panose="020B0600070205080204" pitchFamily="34" charset="-128"/>
              </a:defRPr>
            </a:lvl2pPr>
            <a:lvl3pPr marL="1143000" indent="-228600" defTabSz="512763">
              <a:defRPr sz="2400">
                <a:solidFill>
                  <a:schemeClr val="tx1"/>
                </a:solidFill>
                <a:latin typeface="Arial" panose="020B0604020202020204" pitchFamily="34" charset="0"/>
                <a:ea typeface="MS PGothic" panose="020B0600070205080204" pitchFamily="34" charset="-128"/>
              </a:defRPr>
            </a:lvl3pPr>
            <a:lvl4pPr marL="1600200" indent="-228600" defTabSz="512763">
              <a:defRPr sz="2400">
                <a:solidFill>
                  <a:schemeClr val="tx1"/>
                </a:solidFill>
                <a:latin typeface="Arial" panose="020B0604020202020204" pitchFamily="34" charset="0"/>
                <a:ea typeface="MS PGothic" panose="020B0600070205080204" pitchFamily="34" charset="-128"/>
              </a:defRPr>
            </a:lvl4pPr>
            <a:lvl5pPr marL="2057400" indent="-228600" defTabSz="512763">
              <a:defRPr sz="2400">
                <a:solidFill>
                  <a:schemeClr val="tx1"/>
                </a:solidFill>
                <a:latin typeface="Arial" panose="020B0604020202020204" pitchFamily="34" charset="0"/>
                <a:ea typeface="MS PGothic" panose="020B0600070205080204" pitchFamily="34" charset="-128"/>
              </a:defRPr>
            </a:lvl5pPr>
            <a:lvl6pPr marL="2514600" indent="-228600" defTabSz="512763"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512763"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512763"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512763"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sz="1200" kern="0" dirty="0">
                <a:solidFill>
                  <a:prstClr val="white"/>
                </a:solidFill>
                <a:cs typeface="Arial" panose="020B0604020202020204" pitchFamily="34" charset="0"/>
                <a:sym typeface="Helvetica" panose="020B0604020202020204" pitchFamily="34" charset="0"/>
              </a:rPr>
              <a:t>Cryptographic Protocols</a:t>
            </a:r>
          </a:p>
        </p:txBody>
      </p:sp>
      <p:sp>
        <p:nvSpPr>
          <p:cNvPr id="8" name="Rounded Rectangle 7"/>
          <p:cNvSpPr/>
          <p:nvPr/>
        </p:nvSpPr>
        <p:spPr>
          <a:xfrm>
            <a:off x="2524125" y="2280047"/>
            <a:ext cx="1928813" cy="238125"/>
          </a:xfrm>
          <a:prstGeom prst="roundRect">
            <a:avLst/>
          </a:prstGeom>
          <a:solidFill>
            <a:srgbClr val="00B4A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7" tIns="34274" rIns="68547" bIns="34274" anchor="ctr"/>
          <a:lstStyle/>
          <a:p>
            <a:pPr algn="ctr" defTabSz="385616" fontAlgn="auto">
              <a:spcBef>
                <a:spcPts val="0"/>
              </a:spcBef>
              <a:spcAft>
                <a:spcPts val="0"/>
              </a:spcAft>
              <a:defRPr/>
            </a:pPr>
            <a:r>
              <a:rPr lang="en-US" sz="1200" kern="0" dirty="0">
                <a:solidFill>
                  <a:prstClr val="white"/>
                </a:solidFill>
                <a:latin typeface="Arial"/>
                <a:cs typeface="Arial"/>
                <a:sym typeface="Helvetica"/>
              </a:rPr>
              <a:t>Smart Contracts</a:t>
            </a:r>
          </a:p>
        </p:txBody>
      </p:sp>
      <p:sp>
        <p:nvSpPr>
          <p:cNvPr id="9" name="Rounded Rectangle 8"/>
          <p:cNvSpPr/>
          <p:nvPr/>
        </p:nvSpPr>
        <p:spPr>
          <a:xfrm>
            <a:off x="2524125" y="2925366"/>
            <a:ext cx="1930004" cy="228600"/>
          </a:xfrm>
          <a:prstGeom prst="roundRect">
            <a:avLst/>
          </a:prstGeom>
          <a:solidFill>
            <a:srgbClr val="00B4A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7" tIns="34274" rIns="68547" bIns="34274" anchor="ctr"/>
          <a:lstStyle/>
          <a:p>
            <a:pPr algn="ctr" defTabSz="385616" fontAlgn="auto">
              <a:spcBef>
                <a:spcPts val="0"/>
              </a:spcBef>
              <a:spcAft>
                <a:spcPts val="0"/>
              </a:spcAft>
              <a:defRPr/>
            </a:pPr>
            <a:r>
              <a:rPr lang="en-US" sz="1200" kern="0" dirty="0">
                <a:solidFill>
                  <a:prstClr val="white"/>
                </a:solidFill>
                <a:latin typeface="Arial"/>
                <a:cs typeface="Arial"/>
                <a:sym typeface="Helvetica"/>
              </a:rPr>
              <a:t>Shared Replicated Ledger</a:t>
            </a:r>
          </a:p>
        </p:txBody>
      </p:sp>
      <p:sp>
        <p:nvSpPr>
          <p:cNvPr id="99336" name="Freeform 30"/>
          <p:cNvSpPr>
            <a:spLocks/>
          </p:cNvSpPr>
          <p:nvPr/>
        </p:nvSpPr>
        <p:spPr bwMode="auto">
          <a:xfrm>
            <a:off x="2588420" y="1672830"/>
            <a:ext cx="369094" cy="321469"/>
          </a:xfrm>
          <a:custGeom>
            <a:avLst/>
            <a:gdLst>
              <a:gd name="T0" fmla="*/ 0 w 230"/>
              <a:gd name="T1" fmla="*/ 0 h 401"/>
              <a:gd name="T2" fmla="*/ 0 w 230"/>
              <a:gd name="T3" fmla="*/ 2147483646 h 401"/>
              <a:gd name="T4" fmla="*/ 2147483646 w 230"/>
              <a:gd name="T5" fmla="*/ 2147483646 h 401"/>
              <a:gd name="T6" fmla="*/ 2147483646 w 230"/>
              <a:gd name="T7" fmla="*/ 2147483646 h 401"/>
              <a:gd name="T8" fmla="*/ 2147483646 w 230"/>
              <a:gd name="T9" fmla="*/ 2147483646 h 401"/>
              <a:gd name="T10" fmla="*/ 2147483646 w 230"/>
              <a:gd name="T11" fmla="*/ 2147483646 h 401"/>
              <a:gd name="T12" fmla="*/ 2147483646 w 230"/>
              <a:gd name="T13" fmla="*/ 2147483646 h 401"/>
              <a:gd name="T14" fmla="*/ 2147483646 w 230"/>
              <a:gd name="T15" fmla="*/ 2147483646 h 401"/>
              <a:gd name="T16" fmla="*/ 2147483646 w 230"/>
              <a:gd name="T17" fmla="*/ 2147483646 h 401"/>
              <a:gd name="T18" fmla="*/ 2147483646 w 230"/>
              <a:gd name="T19" fmla="*/ 2147483646 h 401"/>
              <a:gd name="T20" fmla="*/ 2147483646 w 230"/>
              <a:gd name="T21" fmla="*/ 0 h 401"/>
              <a:gd name="T22" fmla="*/ 0 w 230"/>
              <a:gd name="T23" fmla="*/ 0 h 4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401"/>
              <a:gd name="T38" fmla="*/ 230 w 230"/>
              <a:gd name="T39" fmla="*/ 401 h 40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401">
                <a:moveTo>
                  <a:pt x="0" y="0"/>
                </a:moveTo>
                <a:cubicBezTo>
                  <a:pt x="0" y="328"/>
                  <a:pt x="0" y="328"/>
                  <a:pt x="0" y="328"/>
                </a:cubicBezTo>
                <a:cubicBezTo>
                  <a:pt x="71" y="328"/>
                  <a:pt x="71" y="328"/>
                  <a:pt x="71" y="328"/>
                </a:cubicBezTo>
                <a:cubicBezTo>
                  <a:pt x="93" y="328"/>
                  <a:pt x="98" y="334"/>
                  <a:pt x="95" y="340"/>
                </a:cubicBezTo>
                <a:cubicBezTo>
                  <a:pt x="90" y="353"/>
                  <a:pt x="80" y="354"/>
                  <a:pt x="82" y="372"/>
                </a:cubicBezTo>
                <a:cubicBezTo>
                  <a:pt x="87" y="401"/>
                  <a:pt x="134" y="401"/>
                  <a:pt x="139" y="372"/>
                </a:cubicBezTo>
                <a:cubicBezTo>
                  <a:pt x="142" y="354"/>
                  <a:pt x="132" y="353"/>
                  <a:pt x="126" y="340"/>
                </a:cubicBezTo>
                <a:cubicBezTo>
                  <a:pt x="124" y="334"/>
                  <a:pt x="127" y="330"/>
                  <a:pt x="143" y="328"/>
                </a:cubicBezTo>
                <a:cubicBezTo>
                  <a:pt x="143" y="328"/>
                  <a:pt x="143" y="328"/>
                  <a:pt x="143" y="328"/>
                </a:cubicBezTo>
                <a:cubicBezTo>
                  <a:pt x="230" y="328"/>
                  <a:pt x="230" y="328"/>
                  <a:pt x="230" y="328"/>
                </a:cubicBezTo>
                <a:cubicBezTo>
                  <a:pt x="230" y="0"/>
                  <a:pt x="230" y="0"/>
                  <a:pt x="230"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47" tIns="34274" rIns="68547" bIns="34274"/>
          <a:lstStyle>
            <a:lvl1pPr defTabSz="512763">
              <a:defRPr>
                <a:solidFill>
                  <a:schemeClr val="tx1"/>
                </a:solidFill>
                <a:latin typeface="Arial" panose="020B0604020202020204" pitchFamily="34" charset="0"/>
                <a:ea typeface="MS PGothic" panose="020B0600070205080204" pitchFamily="34" charset="-128"/>
              </a:defRPr>
            </a:lvl1pPr>
            <a:lvl2pPr marL="742950" indent="-285750" defTabSz="512763">
              <a:defRPr>
                <a:solidFill>
                  <a:schemeClr val="tx1"/>
                </a:solidFill>
                <a:latin typeface="Arial" panose="020B0604020202020204" pitchFamily="34" charset="0"/>
                <a:ea typeface="MS PGothic" panose="020B0600070205080204" pitchFamily="34" charset="-128"/>
              </a:defRPr>
            </a:lvl2pPr>
            <a:lvl3pPr marL="1143000" indent="-228600" defTabSz="512763">
              <a:defRPr>
                <a:solidFill>
                  <a:schemeClr val="tx1"/>
                </a:solidFill>
                <a:latin typeface="Arial" panose="020B0604020202020204" pitchFamily="34" charset="0"/>
                <a:ea typeface="MS PGothic" panose="020B0600070205080204" pitchFamily="34" charset="-128"/>
              </a:defRPr>
            </a:lvl3pPr>
            <a:lvl4pPr marL="1600200" indent="-228600" defTabSz="512763">
              <a:defRPr>
                <a:solidFill>
                  <a:schemeClr val="tx1"/>
                </a:solidFill>
                <a:latin typeface="Arial" panose="020B0604020202020204" pitchFamily="34" charset="0"/>
                <a:ea typeface="MS PGothic" panose="020B0600070205080204" pitchFamily="34" charset="-128"/>
              </a:defRPr>
            </a:lvl4pPr>
            <a:lvl5pPr marL="2057400" indent="-228600" defTabSz="512763">
              <a:defRPr>
                <a:solidFill>
                  <a:schemeClr val="tx1"/>
                </a:solidFill>
                <a:latin typeface="Arial" panose="020B0604020202020204" pitchFamily="34" charset="0"/>
                <a:ea typeface="MS PGothic" panose="020B0600070205080204" pitchFamily="34" charset="-128"/>
              </a:defRPr>
            </a:lvl5pPr>
            <a:lvl6pPr marL="25146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altLang="en-US" sz="788" kern="0" dirty="0">
                <a:solidFill>
                  <a:srgbClr val="4C4D53"/>
                </a:solidFill>
                <a:sym typeface="Helvetica" panose="00000400000000000000" pitchFamily="2" charset="0"/>
              </a:rPr>
              <a:t>App 1</a:t>
            </a:r>
          </a:p>
        </p:txBody>
      </p:sp>
      <p:sp>
        <p:nvSpPr>
          <p:cNvPr id="99337" name="Freeform 30"/>
          <p:cNvSpPr>
            <a:spLocks/>
          </p:cNvSpPr>
          <p:nvPr/>
        </p:nvSpPr>
        <p:spPr bwMode="auto">
          <a:xfrm>
            <a:off x="3008711" y="1672830"/>
            <a:ext cx="353615" cy="321469"/>
          </a:xfrm>
          <a:custGeom>
            <a:avLst/>
            <a:gdLst>
              <a:gd name="T0" fmla="*/ 0 w 230"/>
              <a:gd name="T1" fmla="*/ 0 h 401"/>
              <a:gd name="T2" fmla="*/ 0 w 230"/>
              <a:gd name="T3" fmla="*/ 2147483646 h 401"/>
              <a:gd name="T4" fmla="*/ 2147483646 w 230"/>
              <a:gd name="T5" fmla="*/ 2147483646 h 401"/>
              <a:gd name="T6" fmla="*/ 2147483646 w 230"/>
              <a:gd name="T7" fmla="*/ 2147483646 h 401"/>
              <a:gd name="T8" fmla="*/ 2147483646 w 230"/>
              <a:gd name="T9" fmla="*/ 2147483646 h 401"/>
              <a:gd name="T10" fmla="*/ 2147483646 w 230"/>
              <a:gd name="T11" fmla="*/ 2147483646 h 401"/>
              <a:gd name="T12" fmla="*/ 2147483646 w 230"/>
              <a:gd name="T13" fmla="*/ 2147483646 h 401"/>
              <a:gd name="T14" fmla="*/ 2147483646 w 230"/>
              <a:gd name="T15" fmla="*/ 2147483646 h 401"/>
              <a:gd name="T16" fmla="*/ 2147483646 w 230"/>
              <a:gd name="T17" fmla="*/ 2147483646 h 401"/>
              <a:gd name="T18" fmla="*/ 2147483646 w 230"/>
              <a:gd name="T19" fmla="*/ 2147483646 h 401"/>
              <a:gd name="T20" fmla="*/ 2147483646 w 230"/>
              <a:gd name="T21" fmla="*/ 0 h 401"/>
              <a:gd name="T22" fmla="*/ 0 w 230"/>
              <a:gd name="T23" fmla="*/ 0 h 4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401"/>
              <a:gd name="T38" fmla="*/ 230 w 230"/>
              <a:gd name="T39" fmla="*/ 401 h 40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401">
                <a:moveTo>
                  <a:pt x="0" y="0"/>
                </a:moveTo>
                <a:cubicBezTo>
                  <a:pt x="0" y="328"/>
                  <a:pt x="0" y="328"/>
                  <a:pt x="0" y="328"/>
                </a:cubicBezTo>
                <a:cubicBezTo>
                  <a:pt x="71" y="328"/>
                  <a:pt x="71" y="328"/>
                  <a:pt x="71" y="328"/>
                </a:cubicBezTo>
                <a:cubicBezTo>
                  <a:pt x="93" y="328"/>
                  <a:pt x="98" y="334"/>
                  <a:pt x="95" y="340"/>
                </a:cubicBezTo>
                <a:cubicBezTo>
                  <a:pt x="90" y="353"/>
                  <a:pt x="80" y="354"/>
                  <a:pt x="82" y="372"/>
                </a:cubicBezTo>
                <a:cubicBezTo>
                  <a:pt x="87" y="401"/>
                  <a:pt x="134" y="401"/>
                  <a:pt x="139" y="372"/>
                </a:cubicBezTo>
                <a:cubicBezTo>
                  <a:pt x="142" y="354"/>
                  <a:pt x="132" y="353"/>
                  <a:pt x="126" y="340"/>
                </a:cubicBezTo>
                <a:cubicBezTo>
                  <a:pt x="124" y="334"/>
                  <a:pt x="127" y="330"/>
                  <a:pt x="143" y="328"/>
                </a:cubicBezTo>
                <a:cubicBezTo>
                  <a:pt x="143" y="328"/>
                  <a:pt x="143" y="328"/>
                  <a:pt x="143" y="328"/>
                </a:cubicBezTo>
                <a:cubicBezTo>
                  <a:pt x="230" y="328"/>
                  <a:pt x="230" y="328"/>
                  <a:pt x="230" y="328"/>
                </a:cubicBezTo>
                <a:cubicBezTo>
                  <a:pt x="230" y="0"/>
                  <a:pt x="230" y="0"/>
                  <a:pt x="230"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47" tIns="34274" rIns="68547" bIns="34274"/>
          <a:lstStyle>
            <a:lvl1pPr defTabSz="512763">
              <a:defRPr>
                <a:solidFill>
                  <a:schemeClr val="tx1"/>
                </a:solidFill>
                <a:latin typeface="Arial" panose="020B0604020202020204" pitchFamily="34" charset="0"/>
                <a:ea typeface="MS PGothic" panose="020B0600070205080204" pitchFamily="34" charset="-128"/>
              </a:defRPr>
            </a:lvl1pPr>
            <a:lvl2pPr marL="742950" indent="-285750" defTabSz="512763">
              <a:defRPr>
                <a:solidFill>
                  <a:schemeClr val="tx1"/>
                </a:solidFill>
                <a:latin typeface="Arial" panose="020B0604020202020204" pitchFamily="34" charset="0"/>
                <a:ea typeface="MS PGothic" panose="020B0600070205080204" pitchFamily="34" charset="-128"/>
              </a:defRPr>
            </a:lvl2pPr>
            <a:lvl3pPr marL="1143000" indent="-228600" defTabSz="512763">
              <a:defRPr>
                <a:solidFill>
                  <a:schemeClr val="tx1"/>
                </a:solidFill>
                <a:latin typeface="Arial" panose="020B0604020202020204" pitchFamily="34" charset="0"/>
                <a:ea typeface="MS PGothic" panose="020B0600070205080204" pitchFamily="34" charset="-128"/>
              </a:defRPr>
            </a:lvl3pPr>
            <a:lvl4pPr marL="1600200" indent="-228600" defTabSz="512763">
              <a:defRPr>
                <a:solidFill>
                  <a:schemeClr val="tx1"/>
                </a:solidFill>
                <a:latin typeface="Arial" panose="020B0604020202020204" pitchFamily="34" charset="0"/>
                <a:ea typeface="MS PGothic" panose="020B0600070205080204" pitchFamily="34" charset="-128"/>
              </a:defRPr>
            </a:lvl4pPr>
            <a:lvl5pPr marL="2057400" indent="-228600" defTabSz="512763">
              <a:defRPr>
                <a:solidFill>
                  <a:schemeClr val="tx1"/>
                </a:solidFill>
                <a:latin typeface="Arial" panose="020B0604020202020204" pitchFamily="34" charset="0"/>
                <a:ea typeface="MS PGothic" panose="020B0600070205080204" pitchFamily="34" charset="-128"/>
              </a:defRPr>
            </a:lvl5pPr>
            <a:lvl6pPr marL="25146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altLang="en-US" sz="788" kern="0" dirty="0">
                <a:solidFill>
                  <a:srgbClr val="4C4D53"/>
                </a:solidFill>
                <a:sym typeface="Helvetica" panose="00000400000000000000" pitchFamily="2" charset="0"/>
              </a:rPr>
              <a:t>App2</a:t>
            </a:r>
          </a:p>
        </p:txBody>
      </p:sp>
      <p:sp>
        <p:nvSpPr>
          <p:cNvPr id="99338" name="Freeform 30"/>
          <p:cNvSpPr>
            <a:spLocks/>
          </p:cNvSpPr>
          <p:nvPr/>
        </p:nvSpPr>
        <p:spPr bwMode="auto">
          <a:xfrm>
            <a:off x="3455195" y="1672830"/>
            <a:ext cx="354806" cy="321469"/>
          </a:xfrm>
          <a:custGeom>
            <a:avLst/>
            <a:gdLst>
              <a:gd name="T0" fmla="*/ 0 w 230"/>
              <a:gd name="T1" fmla="*/ 0 h 401"/>
              <a:gd name="T2" fmla="*/ 0 w 230"/>
              <a:gd name="T3" fmla="*/ 2147483646 h 401"/>
              <a:gd name="T4" fmla="*/ 2147483646 w 230"/>
              <a:gd name="T5" fmla="*/ 2147483646 h 401"/>
              <a:gd name="T6" fmla="*/ 2147483646 w 230"/>
              <a:gd name="T7" fmla="*/ 2147483646 h 401"/>
              <a:gd name="T8" fmla="*/ 2147483646 w 230"/>
              <a:gd name="T9" fmla="*/ 2147483646 h 401"/>
              <a:gd name="T10" fmla="*/ 2147483646 w 230"/>
              <a:gd name="T11" fmla="*/ 2147483646 h 401"/>
              <a:gd name="T12" fmla="*/ 2147483646 w 230"/>
              <a:gd name="T13" fmla="*/ 2147483646 h 401"/>
              <a:gd name="T14" fmla="*/ 2147483646 w 230"/>
              <a:gd name="T15" fmla="*/ 2147483646 h 401"/>
              <a:gd name="T16" fmla="*/ 2147483646 w 230"/>
              <a:gd name="T17" fmla="*/ 2147483646 h 401"/>
              <a:gd name="T18" fmla="*/ 2147483646 w 230"/>
              <a:gd name="T19" fmla="*/ 2147483646 h 401"/>
              <a:gd name="T20" fmla="*/ 2147483646 w 230"/>
              <a:gd name="T21" fmla="*/ 0 h 401"/>
              <a:gd name="T22" fmla="*/ 0 w 230"/>
              <a:gd name="T23" fmla="*/ 0 h 4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401"/>
              <a:gd name="T38" fmla="*/ 230 w 230"/>
              <a:gd name="T39" fmla="*/ 401 h 40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401">
                <a:moveTo>
                  <a:pt x="0" y="0"/>
                </a:moveTo>
                <a:cubicBezTo>
                  <a:pt x="0" y="328"/>
                  <a:pt x="0" y="328"/>
                  <a:pt x="0" y="328"/>
                </a:cubicBezTo>
                <a:cubicBezTo>
                  <a:pt x="71" y="328"/>
                  <a:pt x="71" y="328"/>
                  <a:pt x="71" y="328"/>
                </a:cubicBezTo>
                <a:cubicBezTo>
                  <a:pt x="93" y="328"/>
                  <a:pt x="98" y="334"/>
                  <a:pt x="95" y="340"/>
                </a:cubicBezTo>
                <a:cubicBezTo>
                  <a:pt x="90" y="353"/>
                  <a:pt x="80" y="354"/>
                  <a:pt x="82" y="372"/>
                </a:cubicBezTo>
                <a:cubicBezTo>
                  <a:pt x="87" y="401"/>
                  <a:pt x="134" y="401"/>
                  <a:pt x="139" y="372"/>
                </a:cubicBezTo>
                <a:cubicBezTo>
                  <a:pt x="142" y="354"/>
                  <a:pt x="132" y="353"/>
                  <a:pt x="126" y="340"/>
                </a:cubicBezTo>
                <a:cubicBezTo>
                  <a:pt x="124" y="334"/>
                  <a:pt x="127" y="330"/>
                  <a:pt x="143" y="328"/>
                </a:cubicBezTo>
                <a:cubicBezTo>
                  <a:pt x="143" y="328"/>
                  <a:pt x="143" y="328"/>
                  <a:pt x="143" y="328"/>
                </a:cubicBezTo>
                <a:cubicBezTo>
                  <a:pt x="230" y="328"/>
                  <a:pt x="230" y="328"/>
                  <a:pt x="230" y="328"/>
                </a:cubicBezTo>
                <a:cubicBezTo>
                  <a:pt x="230" y="0"/>
                  <a:pt x="230" y="0"/>
                  <a:pt x="230"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47" tIns="34274" rIns="68547" bIns="34274"/>
          <a:lstStyle>
            <a:lvl1pPr defTabSz="512763">
              <a:defRPr>
                <a:solidFill>
                  <a:schemeClr val="tx1"/>
                </a:solidFill>
                <a:latin typeface="Arial" panose="020B0604020202020204" pitchFamily="34" charset="0"/>
                <a:ea typeface="MS PGothic" panose="020B0600070205080204" pitchFamily="34" charset="-128"/>
              </a:defRPr>
            </a:lvl1pPr>
            <a:lvl2pPr marL="742950" indent="-285750" defTabSz="512763">
              <a:defRPr>
                <a:solidFill>
                  <a:schemeClr val="tx1"/>
                </a:solidFill>
                <a:latin typeface="Arial" panose="020B0604020202020204" pitchFamily="34" charset="0"/>
                <a:ea typeface="MS PGothic" panose="020B0600070205080204" pitchFamily="34" charset="-128"/>
              </a:defRPr>
            </a:lvl2pPr>
            <a:lvl3pPr marL="1143000" indent="-228600" defTabSz="512763">
              <a:defRPr>
                <a:solidFill>
                  <a:schemeClr val="tx1"/>
                </a:solidFill>
                <a:latin typeface="Arial" panose="020B0604020202020204" pitchFamily="34" charset="0"/>
                <a:ea typeface="MS PGothic" panose="020B0600070205080204" pitchFamily="34" charset="-128"/>
              </a:defRPr>
            </a:lvl3pPr>
            <a:lvl4pPr marL="1600200" indent="-228600" defTabSz="512763">
              <a:defRPr>
                <a:solidFill>
                  <a:schemeClr val="tx1"/>
                </a:solidFill>
                <a:latin typeface="Arial" panose="020B0604020202020204" pitchFamily="34" charset="0"/>
                <a:ea typeface="MS PGothic" panose="020B0600070205080204" pitchFamily="34" charset="-128"/>
              </a:defRPr>
            </a:lvl4pPr>
            <a:lvl5pPr marL="2057400" indent="-228600" defTabSz="512763">
              <a:defRPr>
                <a:solidFill>
                  <a:schemeClr val="tx1"/>
                </a:solidFill>
                <a:latin typeface="Arial" panose="020B0604020202020204" pitchFamily="34" charset="0"/>
                <a:ea typeface="MS PGothic" panose="020B0600070205080204" pitchFamily="34" charset="-128"/>
              </a:defRPr>
            </a:lvl5pPr>
            <a:lvl6pPr marL="25146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altLang="en-US" sz="788" kern="0" dirty="0">
                <a:solidFill>
                  <a:srgbClr val="4C4D53"/>
                </a:solidFill>
                <a:sym typeface="Helvetica" panose="00000400000000000000" pitchFamily="2" charset="0"/>
              </a:rPr>
              <a:t>App3</a:t>
            </a:r>
          </a:p>
        </p:txBody>
      </p:sp>
      <p:sp>
        <p:nvSpPr>
          <p:cNvPr id="99339" name="Freeform 30"/>
          <p:cNvSpPr>
            <a:spLocks/>
          </p:cNvSpPr>
          <p:nvPr/>
        </p:nvSpPr>
        <p:spPr bwMode="auto">
          <a:xfrm>
            <a:off x="3874295" y="1672830"/>
            <a:ext cx="321469" cy="321469"/>
          </a:xfrm>
          <a:custGeom>
            <a:avLst/>
            <a:gdLst>
              <a:gd name="T0" fmla="*/ 0 w 230"/>
              <a:gd name="T1" fmla="*/ 0 h 401"/>
              <a:gd name="T2" fmla="*/ 0 w 230"/>
              <a:gd name="T3" fmla="*/ 2147483646 h 401"/>
              <a:gd name="T4" fmla="*/ 2147483646 w 230"/>
              <a:gd name="T5" fmla="*/ 2147483646 h 401"/>
              <a:gd name="T6" fmla="*/ 2147483646 w 230"/>
              <a:gd name="T7" fmla="*/ 2147483646 h 401"/>
              <a:gd name="T8" fmla="*/ 2147483646 w 230"/>
              <a:gd name="T9" fmla="*/ 2147483646 h 401"/>
              <a:gd name="T10" fmla="*/ 2147483646 w 230"/>
              <a:gd name="T11" fmla="*/ 2147483646 h 401"/>
              <a:gd name="T12" fmla="*/ 2147483646 w 230"/>
              <a:gd name="T13" fmla="*/ 2147483646 h 401"/>
              <a:gd name="T14" fmla="*/ 2147483646 w 230"/>
              <a:gd name="T15" fmla="*/ 2147483646 h 401"/>
              <a:gd name="T16" fmla="*/ 2147483646 w 230"/>
              <a:gd name="T17" fmla="*/ 2147483646 h 401"/>
              <a:gd name="T18" fmla="*/ 2147483646 w 230"/>
              <a:gd name="T19" fmla="*/ 2147483646 h 401"/>
              <a:gd name="T20" fmla="*/ 2147483646 w 230"/>
              <a:gd name="T21" fmla="*/ 0 h 401"/>
              <a:gd name="T22" fmla="*/ 0 w 230"/>
              <a:gd name="T23" fmla="*/ 0 h 40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401"/>
              <a:gd name="T38" fmla="*/ 230 w 230"/>
              <a:gd name="T39" fmla="*/ 401 h 40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401">
                <a:moveTo>
                  <a:pt x="0" y="0"/>
                </a:moveTo>
                <a:cubicBezTo>
                  <a:pt x="0" y="328"/>
                  <a:pt x="0" y="328"/>
                  <a:pt x="0" y="328"/>
                </a:cubicBezTo>
                <a:cubicBezTo>
                  <a:pt x="71" y="328"/>
                  <a:pt x="71" y="328"/>
                  <a:pt x="71" y="328"/>
                </a:cubicBezTo>
                <a:cubicBezTo>
                  <a:pt x="93" y="328"/>
                  <a:pt x="98" y="334"/>
                  <a:pt x="95" y="340"/>
                </a:cubicBezTo>
                <a:cubicBezTo>
                  <a:pt x="90" y="353"/>
                  <a:pt x="80" y="354"/>
                  <a:pt x="82" y="372"/>
                </a:cubicBezTo>
                <a:cubicBezTo>
                  <a:pt x="87" y="401"/>
                  <a:pt x="134" y="401"/>
                  <a:pt x="139" y="372"/>
                </a:cubicBezTo>
                <a:cubicBezTo>
                  <a:pt x="142" y="354"/>
                  <a:pt x="132" y="353"/>
                  <a:pt x="126" y="340"/>
                </a:cubicBezTo>
                <a:cubicBezTo>
                  <a:pt x="124" y="334"/>
                  <a:pt x="127" y="330"/>
                  <a:pt x="143" y="328"/>
                </a:cubicBezTo>
                <a:cubicBezTo>
                  <a:pt x="143" y="328"/>
                  <a:pt x="143" y="328"/>
                  <a:pt x="143" y="328"/>
                </a:cubicBezTo>
                <a:cubicBezTo>
                  <a:pt x="230" y="328"/>
                  <a:pt x="230" y="328"/>
                  <a:pt x="230" y="328"/>
                </a:cubicBezTo>
                <a:cubicBezTo>
                  <a:pt x="230" y="0"/>
                  <a:pt x="230" y="0"/>
                  <a:pt x="230"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47" tIns="34274" rIns="68547" bIns="34274"/>
          <a:lstStyle>
            <a:lvl1pPr defTabSz="512763">
              <a:defRPr>
                <a:solidFill>
                  <a:schemeClr val="tx1"/>
                </a:solidFill>
                <a:latin typeface="Arial" panose="020B0604020202020204" pitchFamily="34" charset="0"/>
                <a:ea typeface="MS PGothic" panose="020B0600070205080204" pitchFamily="34" charset="-128"/>
              </a:defRPr>
            </a:lvl1pPr>
            <a:lvl2pPr marL="742950" indent="-285750" defTabSz="512763">
              <a:defRPr>
                <a:solidFill>
                  <a:schemeClr val="tx1"/>
                </a:solidFill>
                <a:latin typeface="Arial" panose="020B0604020202020204" pitchFamily="34" charset="0"/>
                <a:ea typeface="MS PGothic" panose="020B0600070205080204" pitchFamily="34" charset="-128"/>
              </a:defRPr>
            </a:lvl2pPr>
            <a:lvl3pPr marL="1143000" indent="-228600" defTabSz="512763">
              <a:defRPr>
                <a:solidFill>
                  <a:schemeClr val="tx1"/>
                </a:solidFill>
                <a:latin typeface="Arial" panose="020B0604020202020204" pitchFamily="34" charset="0"/>
                <a:ea typeface="MS PGothic" panose="020B0600070205080204" pitchFamily="34" charset="-128"/>
              </a:defRPr>
            </a:lvl3pPr>
            <a:lvl4pPr marL="1600200" indent="-228600" defTabSz="512763">
              <a:defRPr>
                <a:solidFill>
                  <a:schemeClr val="tx1"/>
                </a:solidFill>
                <a:latin typeface="Arial" panose="020B0604020202020204" pitchFamily="34" charset="0"/>
                <a:ea typeface="MS PGothic" panose="020B0600070205080204" pitchFamily="34" charset="-128"/>
              </a:defRPr>
            </a:lvl4pPr>
            <a:lvl5pPr marL="2057400" indent="-228600" defTabSz="512763">
              <a:defRPr>
                <a:solidFill>
                  <a:schemeClr val="tx1"/>
                </a:solidFill>
                <a:latin typeface="Arial" panose="020B0604020202020204" pitchFamily="34" charset="0"/>
                <a:ea typeface="MS PGothic" panose="020B0600070205080204" pitchFamily="34" charset="-128"/>
              </a:defRPr>
            </a:lvl5pPr>
            <a:lvl6pPr marL="25146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512763"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algn="ctr" fontAlgn="auto">
              <a:spcBef>
                <a:spcPts val="0"/>
              </a:spcBef>
              <a:spcAft>
                <a:spcPts val="0"/>
              </a:spcAft>
              <a:defRPr/>
            </a:pPr>
            <a:r>
              <a:rPr lang="en-US" altLang="en-US" sz="788" kern="0" dirty="0">
                <a:solidFill>
                  <a:srgbClr val="4C4D53"/>
                </a:solidFill>
                <a:sym typeface="Helvetica" panose="00000400000000000000" pitchFamily="2" charset="0"/>
              </a:rPr>
              <a:t>…….</a:t>
            </a:r>
          </a:p>
        </p:txBody>
      </p:sp>
      <p:sp>
        <p:nvSpPr>
          <p:cNvPr id="14" name="Rounded Rectangle 13"/>
          <p:cNvSpPr/>
          <p:nvPr/>
        </p:nvSpPr>
        <p:spPr>
          <a:xfrm>
            <a:off x="2524125" y="1983583"/>
            <a:ext cx="1928813" cy="270272"/>
          </a:xfrm>
          <a:prstGeom prst="roundRect">
            <a:avLst/>
          </a:prstGeom>
          <a:solidFill>
            <a:srgbClr val="00B4A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7" tIns="34274" rIns="68547" bIns="34274" anchor="ctr"/>
          <a:lstStyle/>
          <a:p>
            <a:pPr algn="ctr" defTabSz="385616" fontAlgn="auto">
              <a:spcBef>
                <a:spcPts val="0"/>
              </a:spcBef>
              <a:spcAft>
                <a:spcPts val="0"/>
              </a:spcAft>
              <a:defRPr/>
            </a:pPr>
            <a:r>
              <a:rPr lang="en-US" sz="1200" kern="0" dirty="0">
                <a:solidFill>
                  <a:prstClr val="white"/>
                </a:solidFill>
                <a:latin typeface="Arial"/>
                <a:cs typeface="Arial"/>
                <a:sym typeface="Helvetica"/>
              </a:rPr>
              <a:t>API Layer</a:t>
            </a:r>
          </a:p>
        </p:txBody>
      </p:sp>
      <p:sp>
        <p:nvSpPr>
          <p:cNvPr id="22" name="TextBox 21"/>
          <p:cNvSpPr txBox="1"/>
          <p:nvPr/>
        </p:nvSpPr>
        <p:spPr>
          <a:xfrm>
            <a:off x="4566048" y="2801544"/>
            <a:ext cx="1634728" cy="230800"/>
          </a:xfrm>
          <a:prstGeom prst="rect">
            <a:avLst/>
          </a:prstGeom>
          <a:noFill/>
        </p:spPr>
        <p:txBody>
          <a:bodyPr lIns="68547" tIns="34274" rIns="68547" bIns="34274">
            <a:spAutoFit/>
          </a:bodyPr>
          <a:lstStyle/>
          <a:p>
            <a:pPr defTabSz="174062" fontAlgn="auto">
              <a:spcBef>
                <a:spcPts val="0"/>
              </a:spcBef>
              <a:spcAft>
                <a:spcPts val="0"/>
              </a:spcAft>
              <a:defRPr/>
            </a:pPr>
            <a:r>
              <a:rPr lang="en-US" sz="1050" kern="0" spc="-6" dirty="0">
                <a:solidFill>
                  <a:prstClr val="white"/>
                </a:solidFill>
                <a:uFill>
                  <a:solidFill/>
                </a:uFill>
                <a:latin typeface="Arial"/>
                <a:ea typeface="ＭＳ Ｐゴシック" panose="020B0600070205080204" charset="-128"/>
                <a:cs typeface="Arial"/>
                <a:sym typeface="Helvetica"/>
              </a:rPr>
              <a:t>In Memory (10TB)</a:t>
            </a:r>
          </a:p>
        </p:txBody>
      </p:sp>
      <p:sp>
        <p:nvSpPr>
          <p:cNvPr id="99342" name="TextBox 29"/>
          <p:cNvSpPr txBox="1">
            <a:spLocks noChangeArrowheads="1"/>
          </p:cNvSpPr>
          <p:nvPr/>
        </p:nvSpPr>
        <p:spPr bwMode="auto">
          <a:xfrm>
            <a:off x="4566047" y="2950370"/>
            <a:ext cx="670322" cy="2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47" tIns="34274" rIns="68547" bIns="34274">
            <a:spAutoFit/>
          </a:bodyPr>
          <a:lstStyle>
            <a:lvl1pPr defTabSz="231775">
              <a:defRPr>
                <a:solidFill>
                  <a:schemeClr val="tx1"/>
                </a:solidFill>
                <a:latin typeface="Arial" panose="020B0604020202020204" pitchFamily="34" charset="0"/>
                <a:ea typeface="MS PGothic" panose="020B0600070205080204" pitchFamily="34" charset="-128"/>
              </a:defRPr>
            </a:lvl1pPr>
            <a:lvl2pPr marL="742950" indent="-285750" defTabSz="231775">
              <a:defRPr>
                <a:solidFill>
                  <a:schemeClr val="tx1"/>
                </a:solidFill>
                <a:latin typeface="Arial" panose="020B0604020202020204" pitchFamily="34" charset="0"/>
                <a:ea typeface="MS PGothic" panose="020B0600070205080204" pitchFamily="34" charset="-128"/>
              </a:defRPr>
            </a:lvl2pPr>
            <a:lvl3pPr marL="1143000" indent="-228600" defTabSz="231775">
              <a:defRPr>
                <a:solidFill>
                  <a:schemeClr val="tx1"/>
                </a:solidFill>
                <a:latin typeface="Arial" panose="020B0604020202020204" pitchFamily="34" charset="0"/>
                <a:ea typeface="MS PGothic" panose="020B0600070205080204" pitchFamily="34" charset="-128"/>
              </a:defRPr>
            </a:lvl3pPr>
            <a:lvl4pPr marL="1600200" indent="-228600" defTabSz="231775">
              <a:defRPr>
                <a:solidFill>
                  <a:schemeClr val="tx1"/>
                </a:solidFill>
                <a:latin typeface="Arial" panose="020B0604020202020204" pitchFamily="34" charset="0"/>
                <a:ea typeface="MS PGothic" panose="020B0600070205080204" pitchFamily="34" charset="-128"/>
              </a:defRPr>
            </a:lvl4pPr>
            <a:lvl5pPr marL="2057400" indent="-228600" defTabSz="231775">
              <a:defRPr>
                <a:solidFill>
                  <a:schemeClr val="tx1"/>
                </a:solidFill>
                <a:latin typeface="Arial" panose="020B0604020202020204" pitchFamily="34" charset="0"/>
                <a:ea typeface="MS PGothic" panose="020B0600070205080204" pitchFamily="34" charset="-128"/>
              </a:defRPr>
            </a:lvl5pPr>
            <a:lvl6pPr marL="2514600" indent="-228600" defTabSz="231775"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231775"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231775"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231775"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fontAlgn="auto">
              <a:spcBef>
                <a:spcPts val="0"/>
              </a:spcBef>
              <a:spcAft>
                <a:spcPts val="0"/>
              </a:spcAft>
              <a:defRPr/>
            </a:pPr>
            <a:r>
              <a:rPr lang="en-US" altLang="en-US" sz="1050" kern="0" dirty="0">
                <a:solidFill>
                  <a:prstClr val="white"/>
                </a:solidFill>
                <a:sym typeface="Helvetica" panose="00000400000000000000" pitchFamily="2" charset="0"/>
              </a:rPr>
              <a:t>Hashing </a:t>
            </a:r>
          </a:p>
        </p:txBody>
      </p:sp>
      <p:sp>
        <p:nvSpPr>
          <p:cNvPr id="31" name="TextBox 30"/>
          <p:cNvSpPr txBox="1"/>
          <p:nvPr/>
        </p:nvSpPr>
        <p:spPr>
          <a:xfrm>
            <a:off x="4566048" y="1960960"/>
            <a:ext cx="3015853" cy="392383"/>
          </a:xfrm>
          <a:prstGeom prst="rect">
            <a:avLst/>
          </a:prstGeom>
          <a:noFill/>
        </p:spPr>
        <p:txBody>
          <a:bodyPr lIns="68547" tIns="34274" rIns="68547" bIns="34274">
            <a:spAutoFit/>
          </a:bodyPr>
          <a:lstStyle/>
          <a:p>
            <a:pPr defTabSz="174062" fontAlgn="auto">
              <a:spcBef>
                <a:spcPts val="0"/>
              </a:spcBef>
              <a:spcAft>
                <a:spcPts val="0"/>
              </a:spcAft>
              <a:defRPr/>
            </a:pPr>
            <a:r>
              <a:rPr lang="en-US" sz="1050" kern="0" spc="-6" dirty="0">
                <a:solidFill>
                  <a:prstClr val="white"/>
                </a:solidFill>
                <a:uFill>
                  <a:solidFill/>
                </a:uFill>
                <a:latin typeface="Arial"/>
                <a:ea typeface="ＭＳ Ｐゴシック" panose="020B0600070205080204" charset="-128"/>
                <a:cs typeface="Arial"/>
                <a:sym typeface="Helvetica"/>
              </a:rPr>
              <a:t>Integrate, Connect existing Business Processes -  </a:t>
            </a:r>
          </a:p>
          <a:p>
            <a:pPr defTabSz="174062" fontAlgn="auto">
              <a:spcBef>
                <a:spcPts val="0"/>
              </a:spcBef>
              <a:spcAft>
                <a:spcPts val="0"/>
              </a:spcAft>
              <a:defRPr/>
            </a:pPr>
            <a:r>
              <a:rPr lang="en-US" sz="1050" kern="0" spc="-6" dirty="0">
                <a:solidFill>
                  <a:prstClr val="white"/>
                </a:solidFill>
                <a:uFill>
                  <a:solidFill/>
                </a:uFill>
                <a:latin typeface="Arial"/>
                <a:ea typeface="ＭＳ Ｐゴシック" panose="020B0600070205080204" charset="-128"/>
                <a:cs typeface="Arial"/>
                <a:sym typeface="Helvetica"/>
              </a:rPr>
              <a:t>CICS,  IMS,  TPF,  DB2,  VSAM </a:t>
            </a:r>
          </a:p>
        </p:txBody>
      </p:sp>
      <p:sp>
        <p:nvSpPr>
          <p:cNvPr id="32" name="TextBox 31"/>
          <p:cNvSpPr txBox="1"/>
          <p:nvPr/>
        </p:nvSpPr>
        <p:spPr>
          <a:xfrm>
            <a:off x="4566048" y="2326483"/>
            <a:ext cx="2036116" cy="553966"/>
          </a:xfrm>
          <a:prstGeom prst="rect">
            <a:avLst/>
          </a:prstGeom>
          <a:noFill/>
        </p:spPr>
        <p:txBody>
          <a:bodyPr wrap="square" lIns="68547" tIns="34274" rIns="68547" bIns="34274">
            <a:spAutoFit/>
          </a:bodyPr>
          <a:lstStyle/>
          <a:p>
            <a:pPr defTabSz="174062" fontAlgn="auto">
              <a:spcBef>
                <a:spcPts val="0"/>
              </a:spcBef>
              <a:spcAft>
                <a:spcPts val="0"/>
              </a:spcAft>
              <a:defRPr/>
            </a:pPr>
            <a:r>
              <a:rPr lang="en-US" sz="1050" kern="0" spc="-6" dirty="0">
                <a:solidFill>
                  <a:prstClr val="white"/>
                </a:solidFill>
                <a:uFill>
                  <a:solidFill/>
                </a:uFill>
                <a:latin typeface="Arial"/>
                <a:ea typeface="ＭＳ Ｐゴシック" panose="020B0600070205080204" charset="-128"/>
                <a:cs typeface="Arial"/>
                <a:sym typeface="Helvetica"/>
              </a:rPr>
              <a:t>Elliptical Curve Digital Signatures </a:t>
            </a:r>
          </a:p>
          <a:p>
            <a:pPr defTabSz="174062" fontAlgn="auto">
              <a:spcBef>
                <a:spcPts val="0"/>
              </a:spcBef>
              <a:spcAft>
                <a:spcPts val="0"/>
              </a:spcAft>
              <a:defRPr/>
            </a:pPr>
            <a:r>
              <a:rPr lang="en-US" sz="1050" kern="0" spc="-6" dirty="0">
                <a:solidFill>
                  <a:prstClr val="white"/>
                </a:solidFill>
                <a:uFill>
                  <a:solidFill/>
                </a:uFill>
                <a:latin typeface="Arial"/>
                <a:ea typeface="ＭＳ Ｐゴシック" panose="020B0600070205080204" charset="-128"/>
                <a:cs typeface="Arial"/>
                <a:sym typeface="Helvetica"/>
              </a:rPr>
              <a:t>Crypto Accelerators </a:t>
            </a:r>
          </a:p>
        </p:txBody>
      </p:sp>
      <p:sp>
        <p:nvSpPr>
          <p:cNvPr id="99345" name="TextBox 3"/>
          <p:cNvSpPr txBox="1">
            <a:spLocks noChangeArrowheads="1"/>
          </p:cNvSpPr>
          <p:nvPr/>
        </p:nvSpPr>
        <p:spPr bwMode="auto">
          <a:xfrm>
            <a:off x="252920" y="182837"/>
            <a:ext cx="8262430" cy="461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47" tIns="34274" rIns="68547" bIns="34274">
            <a:spAutoFit/>
          </a:bodyPr>
          <a:lstStyle>
            <a:lvl1pPr defTabSz="685800">
              <a:defRPr>
                <a:solidFill>
                  <a:schemeClr val="tx1"/>
                </a:solidFill>
                <a:latin typeface="Arial" panose="020B0604020202020204" pitchFamily="34" charset="0"/>
                <a:ea typeface="MS PGothic" panose="020B0600070205080204" pitchFamily="34" charset="-128"/>
              </a:defRPr>
            </a:lvl1pPr>
            <a:lvl2pPr marL="742950" indent="-285750" defTabSz="685800">
              <a:defRPr>
                <a:solidFill>
                  <a:schemeClr val="tx1"/>
                </a:solidFill>
                <a:latin typeface="Arial" panose="020B0604020202020204" pitchFamily="34" charset="0"/>
                <a:ea typeface="MS PGothic" panose="020B0600070205080204" pitchFamily="34" charset="-128"/>
              </a:defRPr>
            </a:lvl2pPr>
            <a:lvl3pPr marL="1143000" indent="-228600" defTabSz="685800">
              <a:defRPr>
                <a:solidFill>
                  <a:schemeClr val="tx1"/>
                </a:solidFill>
                <a:latin typeface="Arial" panose="020B0604020202020204" pitchFamily="34" charset="0"/>
                <a:ea typeface="MS PGothic" panose="020B0600070205080204" pitchFamily="34" charset="-128"/>
              </a:defRPr>
            </a:lvl3pPr>
            <a:lvl4pPr marL="1600200" indent="-228600" defTabSz="685800">
              <a:defRPr>
                <a:solidFill>
                  <a:schemeClr val="tx1"/>
                </a:solidFill>
                <a:latin typeface="Arial" panose="020B0604020202020204" pitchFamily="34" charset="0"/>
                <a:ea typeface="MS PGothic" panose="020B0600070205080204" pitchFamily="34" charset="-128"/>
              </a:defRPr>
            </a:lvl4pPr>
            <a:lvl5pPr marL="2057400" indent="-228600" defTabSz="685800">
              <a:defRPr>
                <a:solidFill>
                  <a:schemeClr val="tx1"/>
                </a:solidFill>
                <a:latin typeface="Arial" panose="020B0604020202020204" pitchFamily="34" charset="0"/>
                <a:ea typeface="MS PGothic" panose="020B0600070205080204" pitchFamily="34" charset="-128"/>
              </a:defRPr>
            </a:lvl5pPr>
            <a:lvl6pPr marL="2514600" indent="-228600" defTabSz="6858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6858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6858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6858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fontAlgn="auto">
              <a:spcBef>
                <a:spcPts val="0"/>
              </a:spcBef>
              <a:spcAft>
                <a:spcPts val="0"/>
              </a:spcAft>
              <a:defRPr/>
            </a:pPr>
            <a:r>
              <a:rPr lang="en-US" altLang="en-US" sz="2550" b="1" kern="0" dirty="0" smtClean="0">
                <a:solidFill>
                  <a:srgbClr val="F19027"/>
                </a:solidFill>
              </a:rPr>
              <a:t>Blockchain on z Systems </a:t>
            </a:r>
            <a:r>
              <a:rPr lang="mr-IN" altLang="en-US" sz="2550" b="1" kern="0" dirty="0" smtClean="0">
                <a:solidFill>
                  <a:srgbClr val="F19027"/>
                </a:solidFill>
              </a:rPr>
              <a:t>–</a:t>
            </a:r>
            <a:r>
              <a:rPr lang="en-US" altLang="en-US" sz="2550" b="1" kern="0" dirty="0" smtClean="0">
                <a:solidFill>
                  <a:srgbClr val="F19027"/>
                </a:solidFill>
              </a:rPr>
              <a:t> Acceleration and Scale</a:t>
            </a:r>
            <a:endParaRPr lang="en-US" altLang="en-US" sz="2550" b="1" kern="0" dirty="0">
              <a:solidFill>
                <a:srgbClr val="F19027"/>
              </a:solidFill>
            </a:endParaRPr>
          </a:p>
        </p:txBody>
      </p:sp>
      <p:sp>
        <p:nvSpPr>
          <p:cNvPr id="99346" name="TextBox 4"/>
          <p:cNvSpPr txBox="1">
            <a:spLocks noChangeArrowheads="1"/>
          </p:cNvSpPr>
          <p:nvPr/>
        </p:nvSpPr>
        <p:spPr bwMode="auto">
          <a:xfrm>
            <a:off x="3668078" y="945264"/>
            <a:ext cx="1826395" cy="392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68547" tIns="34274" rIns="68547" bIns="34274">
            <a:spAutoFit/>
          </a:bodyPr>
          <a:lstStyle>
            <a:lvl1pPr defTabSz="685800">
              <a:defRPr>
                <a:solidFill>
                  <a:schemeClr val="tx1"/>
                </a:solidFill>
                <a:latin typeface="Arial" panose="020B0604020202020204" pitchFamily="34" charset="0"/>
                <a:ea typeface="MS PGothic" panose="020B0600070205080204" pitchFamily="34" charset="-128"/>
              </a:defRPr>
            </a:lvl1pPr>
            <a:lvl2pPr marL="742950" indent="-285750" defTabSz="685800">
              <a:defRPr>
                <a:solidFill>
                  <a:schemeClr val="tx1"/>
                </a:solidFill>
                <a:latin typeface="Arial" panose="020B0604020202020204" pitchFamily="34" charset="0"/>
                <a:ea typeface="MS PGothic" panose="020B0600070205080204" pitchFamily="34" charset="-128"/>
              </a:defRPr>
            </a:lvl2pPr>
            <a:lvl3pPr marL="1143000" indent="-228600" defTabSz="685800">
              <a:defRPr>
                <a:solidFill>
                  <a:schemeClr val="tx1"/>
                </a:solidFill>
                <a:latin typeface="Arial" panose="020B0604020202020204" pitchFamily="34" charset="0"/>
                <a:ea typeface="MS PGothic" panose="020B0600070205080204" pitchFamily="34" charset="-128"/>
              </a:defRPr>
            </a:lvl3pPr>
            <a:lvl4pPr marL="1600200" indent="-228600" defTabSz="685800">
              <a:defRPr>
                <a:solidFill>
                  <a:schemeClr val="tx1"/>
                </a:solidFill>
                <a:latin typeface="Arial" panose="020B0604020202020204" pitchFamily="34" charset="0"/>
                <a:ea typeface="MS PGothic" panose="020B0600070205080204" pitchFamily="34" charset="-128"/>
              </a:defRPr>
            </a:lvl4pPr>
            <a:lvl5pPr marL="2057400" indent="-228600" defTabSz="685800">
              <a:defRPr>
                <a:solidFill>
                  <a:schemeClr val="tx1"/>
                </a:solidFill>
                <a:latin typeface="Arial" panose="020B0604020202020204" pitchFamily="34" charset="0"/>
                <a:ea typeface="MS PGothic" panose="020B0600070205080204" pitchFamily="34" charset="-128"/>
              </a:defRPr>
            </a:lvl5pPr>
            <a:lvl6pPr marL="2514600" indent="-228600" defTabSz="6858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6858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6858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6858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fontAlgn="auto">
              <a:spcBef>
                <a:spcPts val="0"/>
              </a:spcBef>
              <a:spcAft>
                <a:spcPts val="0"/>
              </a:spcAft>
              <a:defRPr/>
            </a:pPr>
            <a:r>
              <a:rPr lang="en-US" altLang="ja-JP" sz="2100" kern="0" dirty="0">
                <a:solidFill>
                  <a:srgbClr val="FFFFFF"/>
                </a:solidFill>
              </a:rPr>
              <a:t>z </a:t>
            </a:r>
            <a:r>
              <a:rPr lang="en-US" altLang="ja-JP" sz="2100" kern="0" dirty="0" smtClean="0">
                <a:solidFill>
                  <a:srgbClr val="FFFFFF"/>
                </a:solidFill>
              </a:rPr>
              <a:t>Acceleration</a:t>
            </a:r>
            <a:endParaRPr lang="en-US" altLang="en-US" sz="2100" kern="0" dirty="0">
              <a:solidFill>
                <a:srgbClr val="FFFFFF"/>
              </a:solidFill>
            </a:endParaRPr>
          </a:p>
        </p:txBody>
      </p:sp>
      <p:sp>
        <p:nvSpPr>
          <p:cNvPr id="23" name="TextBox 22"/>
          <p:cNvSpPr txBox="1"/>
          <p:nvPr/>
        </p:nvSpPr>
        <p:spPr>
          <a:xfrm>
            <a:off x="2176463" y="3688557"/>
            <a:ext cx="3848100" cy="438549"/>
          </a:xfrm>
          <a:prstGeom prst="rect">
            <a:avLst/>
          </a:prstGeom>
          <a:noFill/>
        </p:spPr>
        <p:txBody>
          <a:bodyPr lIns="68547" tIns="34274" rIns="68547" bIns="34274">
            <a:spAutoFit/>
          </a:bodyPr>
          <a:lstStyle/>
          <a:p>
            <a:pPr algn="ctr" defTabSz="174062" fontAlgn="auto">
              <a:spcBef>
                <a:spcPts val="0"/>
              </a:spcBef>
              <a:spcAft>
                <a:spcPts val="0"/>
              </a:spcAft>
              <a:defRPr/>
            </a:pPr>
            <a:r>
              <a:rPr lang="en-US" sz="1200" kern="0" spc="-6" dirty="0">
                <a:solidFill>
                  <a:prstClr val="white"/>
                </a:solidFill>
                <a:uFill>
                  <a:solidFill/>
                </a:uFill>
                <a:latin typeface="Arial"/>
                <a:ea typeface="ＭＳ Ｐゴシック" panose="020B0600070205080204" charset="-128"/>
                <a:cs typeface="Arial"/>
                <a:sym typeface="Helvetica"/>
              </a:rPr>
              <a:t>Optimized Network between Blockchain Nodes – </a:t>
            </a:r>
          </a:p>
          <a:p>
            <a:pPr algn="ctr" defTabSz="174062" fontAlgn="auto">
              <a:spcBef>
                <a:spcPts val="0"/>
              </a:spcBef>
              <a:spcAft>
                <a:spcPts val="0"/>
              </a:spcAft>
              <a:defRPr/>
            </a:pPr>
            <a:r>
              <a:rPr lang="en-US" sz="1200" kern="0" spc="-6" dirty="0">
                <a:solidFill>
                  <a:prstClr val="white"/>
                </a:solidFill>
                <a:uFill>
                  <a:solidFill/>
                </a:uFill>
                <a:latin typeface="Arial"/>
                <a:ea typeface="ＭＳ Ｐゴシック" panose="020B0600070205080204" charset="-128"/>
                <a:cs typeface="Arial"/>
                <a:sym typeface="Helvetica"/>
              </a:rPr>
              <a:t>Up to 7X more throughput,  82% faster response time</a:t>
            </a:r>
          </a:p>
        </p:txBody>
      </p:sp>
      <p:sp>
        <p:nvSpPr>
          <p:cNvPr id="24" name="TextBox 23"/>
          <p:cNvSpPr txBox="1"/>
          <p:nvPr/>
        </p:nvSpPr>
        <p:spPr>
          <a:xfrm>
            <a:off x="4566047" y="3153966"/>
            <a:ext cx="2041326" cy="392383"/>
          </a:xfrm>
          <a:prstGeom prst="rect">
            <a:avLst/>
          </a:prstGeom>
          <a:noFill/>
        </p:spPr>
        <p:txBody>
          <a:bodyPr wrap="none" lIns="68547" tIns="34274" rIns="68547" bIns="34274">
            <a:spAutoFit/>
          </a:bodyPr>
          <a:lstStyle/>
          <a:p>
            <a:pPr defTabSz="174062" fontAlgn="auto">
              <a:spcBef>
                <a:spcPts val="0"/>
              </a:spcBef>
              <a:spcAft>
                <a:spcPts val="0"/>
              </a:spcAft>
              <a:defRPr/>
            </a:pPr>
            <a:r>
              <a:rPr lang="en-US" sz="1050" kern="0" spc="-6" dirty="0">
                <a:solidFill>
                  <a:prstClr val="white"/>
                </a:solidFill>
                <a:uFill>
                  <a:solidFill/>
                </a:uFill>
                <a:latin typeface="Arial"/>
                <a:ea typeface="ＭＳ Ｐゴシック" panose="020B0600070205080204" charset="-128"/>
                <a:cs typeface="Arial"/>
                <a:sym typeface="Helvetica"/>
              </a:rPr>
              <a:t>Global Security Compliance  -</a:t>
            </a:r>
          </a:p>
          <a:p>
            <a:pPr defTabSz="174062" fontAlgn="auto">
              <a:spcBef>
                <a:spcPts val="0"/>
              </a:spcBef>
              <a:spcAft>
                <a:spcPts val="0"/>
              </a:spcAft>
              <a:defRPr/>
            </a:pPr>
            <a:r>
              <a:rPr lang="en-US" sz="1050" kern="0" spc="-6" dirty="0">
                <a:solidFill>
                  <a:prstClr val="white"/>
                </a:solidFill>
                <a:uFill>
                  <a:solidFill/>
                </a:uFill>
                <a:latin typeface="Arial"/>
                <a:ea typeface="ＭＳ Ｐゴシック" panose="020B0600070205080204" charset="-128"/>
                <a:cs typeface="Arial"/>
                <a:sym typeface="Helvetica"/>
              </a:rPr>
              <a:t>Enterprise PKCS11, FIPS 140-2</a:t>
            </a: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2089317384"/>
      </p:ext>
    </p:extLst>
  </p:cSld>
  <p:clrMapOvr>
    <a:masterClrMapping/>
  </p:clrMapOvr>
  <p:transition spd="slow"/>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a:xfrm>
            <a:off x="1598900" y="31000"/>
            <a:ext cx="5915025" cy="994172"/>
          </a:xfrm>
        </p:spPr>
        <p:txBody>
          <a:bodyPr>
            <a:normAutofit/>
          </a:bodyPr>
          <a:lstStyle/>
          <a:p>
            <a:r>
              <a:rPr lang="en-US" sz="1800" b="1" dirty="0" err="1">
                <a:latin typeface="Arial" panose="020B0604020202020204" pitchFamily="34" charset="0"/>
                <a:cs typeface="Arial" panose="020B0604020202020204" pitchFamily="34" charset="0"/>
              </a:rPr>
              <a:t>Blockchain</a:t>
            </a:r>
            <a:r>
              <a:rPr lang="en-US" sz="1800" b="1" dirty="0">
                <a:latin typeface="Arial" panose="020B0604020202020204" pitchFamily="34" charset="0"/>
                <a:cs typeface="Arial" panose="020B0604020202020204" pitchFamily="34" charset="0"/>
              </a:rPr>
              <a:t> Technical Terminology</a:t>
            </a:r>
          </a:p>
        </p:txBody>
      </p:sp>
      <p:sp>
        <p:nvSpPr>
          <p:cNvPr id="100" name="TextBox 99"/>
          <p:cNvSpPr txBox="1"/>
          <p:nvPr/>
        </p:nvSpPr>
        <p:spPr>
          <a:xfrm>
            <a:off x="2207391" y="3646719"/>
            <a:ext cx="1027845" cy="276999"/>
          </a:xfrm>
          <a:prstGeom prst="rect">
            <a:avLst/>
          </a:prstGeom>
          <a:noFill/>
        </p:spPr>
        <p:txBody>
          <a:bodyPr wrap="none" rtlCol="0">
            <a:spAutoFit/>
          </a:bodyPr>
          <a:lstStyle/>
          <a:p>
            <a:pPr defTabSz="685800" fontAlgn="auto">
              <a:spcBef>
                <a:spcPts val="0"/>
              </a:spcBef>
              <a:spcAft>
                <a:spcPts val="0"/>
              </a:spcAft>
            </a:pPr>
            <a:r>
              <a:rPr lang="en-US" sz="1200" dirty="0">
                <a:solidFill>
                  <a:srgbClr val="404040"/>
                </a:solidFill>
                <a:latin typeface="Helvetica Neue"/>
                <a:ea typeface="+mn-ea"/>
                <a:cs typeface="Helvetica Neue"/>
              </a:rPr>
              <a:t>Membership</a:t>
            </a:r>
          </a:p>
        </p:txBody>
      </p:sp>
      <p:sp>
        <p:nvSpPr>
          <p:cNvPr id="104" name="TextBox 103"/>
          <p:cNvSpPr txBox="1"/>
          <p:nvPr/>
        </p:nvSpPr>
        <p:spPr>
          <a:xfrm>
            <a:off x="2207391" y="2044147"/>
            <a:ext cx="1218603" cy="276999"/>
          </a:xfrm>
          <a:prstGeom prst="rect">
            <a:avLst/>
          </a:prstGeom>
          <a:noFill/>
        </p:spPr>
        <p:txBody>
          <a:bodyPr wrap="none" rtlCol="0">
            <a:spAutoFit/>
          </a:bodyPr>
          <a:lstStyle/>
          <a:p>
            <a:pPr defTabSz="685800" fontAlgn="auto">
              <a:spcBef>
                <a:spcPts val="0"/>
              </a:spcBef>
              <a:spcAft>
                <a:spcPts val="0"/>
              </a:spcAft>
            </a:pPr>
            <a:r>
              <a:rPr lang="en-US" sz="1200" dirty="0">
                <a:solidFill>
                  <a:srgbClr val="404040"/>
                </a:solidFill>
                <a:latin typeface="Helvetica Neue"/>
                <a:ea typeface="+mn-ea"/>
                <a:cs typeface="Helvetica Neue"/>
              </a:rPr>
              <a:t>Smart Contract</a:t>
            </a:r>
          </a:p>
        </p:txBody>
      </p:sp>
      <p:sp>
        <p:nvSpPr>
          <p:cNvPr id="108" name="TextBox 107"/>
          <p:cNvSpPr txBox="1"/>
          <p:nvPr/>
        </p:nvSpPr>
        <p:spPr>
          <a:xfrm>
            <a:off x="5234588" y="2044147"/>
            <a:ext cx="1998783" cy="276999"/>
          </a:xfrm>
          <a:prstGeom prst="rect">
            <a:avLst/>
          </a:prstGeom>
          <a:noFill/>
        </p:spPr>
        <p:txBody>
          <a:bodyPr wrap="square" rtlCol="0">
            <a:spAutoFit/>
          </a:bodyPr>
          <a:lstStyle/>
          <a:p>
            <a:pPr defTabSz="685800" fontAlgn="auto">
              <a:spcBef>
                <a:spcPts val="0"/>
              </a:spcBef>
              <a:spcAft>
                <a:spcPts val="0"/>
              </a:spcAft>
            </a:pPr>
            <a:r>
              <a:rPr lang="en-US" sz="1200" dirty="0">
                <a:solidFill>
                  <a:srgbClr val="404040"/>
                </a:solidFill>
                <a:latin typeface="Helvetica Neue"/>
                <a:ea typeface="+mn-ea"/>
                <a:cs typeface="Helvetica Neue"/>
              </a:rPr>
              <a:t>Systems Management</a:t>
            </a:r>
          </a:p>
        </p:txBody>
      </p:sp>
      <p:sp>
        <p:nvSpPr>
          <p:cNvPr id="113" name="TextBox 112"/>
          <p:cNvSpPr txBox="1"/>
          <p:nvPr/>
        </p:nvSpPr>
        <p:spPr>
          <a:xfrm>
            <a:off x="5234590" y="1282299"/>
            <a:ext cx="515393" cy="461665"/>
          </a:xfrm>
          <a:prstGeom prst="rect">
            <a:avLst/>
          </a:prstGeom>
          <a:noFill/>
        </p:spPr>
        <p:txBody>
          <a:bodyPr wrap="square" rtlCol="0">
            <a:spAutoFit/>
          </a:bodyPr>
          <a:lstStyle/>
          <a:p>
            <a:pPr defTabSz="685800" fontAlgn="auto">
              <a:spcBef>
                <a:spcPts val="0"/>
              </a:spcBef>
              <a:spcAft>
                <a:spcPts val="0"/>
              </a:spcAft>
            </a:pPr>
            <a:r>
              <a:rPr lang="en-US" sz="1200" dirty="0">
                <a:solidFill>
                  <a:srgbClr val="404040"/>
                </a:solidFill>
                <a:latin typeface="Helvetica Neue"/>
                <a:ea typeface="+mn-ea"/>
                <a:cs typeface="Helvetica Neue"/>
              </a:rPr>
              <a:t>Events</a:t>
            </a:r>
          </a:p>
        </p:txBody>
      </p:sp>
      <p:sp>
        <p:nvSpPr>
          <p:cNvPr id="119" name="TextBox 118"/>
          <p:cNvSpPr txBox="1"/>
          <p:nvPr/>
        </p:nvSpPr>
        <p:spPr>
          <a:xfrm>
            <a:off x="2207390" y="2804421"/>
            <a:ext cx="1753427" cy="276999"/>
          </a:xfrm>
          <a:prstGeom prst="rect">
            <a:avLst/>
          </a:prstGeom>
          <a:noFill/>
        </p:spPr>
        <p:txBody>
          <a:bodyPr wrap="square" rtlCol="0">
            <a:spAutoFit/>
          </a:bodyPr>
          <a:lstStyle/>
          <a:p>
            <a:pPr defTabSz="685800" fontAlgn="auto">
              <a:spcBef>
                <a:spcPts val="0"/>
              </a:spcBef>
              <a:spcAft>
                <a:spcPts val="0"/>
              </a:spcAft>
            </a:pPr>
            <a:r>
              <a:rPr lang="en-US" sz="1200" dirty="0">
                <a:solidFill>
                  <a:srgbClr val="404040"/>
                </a:solidFill>
                <a:latin typeface="Helvetica Neue"/>
                <a:ea typeface="+mn-ea"/>
                <a:cs typeface="Helvetica Neue"/>
              </a:rPr>
              <a:t>Consensus Network</a:t>
            </a:r>
          </a:p>
        </p:txBody>
      </p:sp>
      <p:sp>
        <p:nvSpPr>
          <p:cNvPr id="122" name="TextBox 121"/>
          <p:cNvSpPr txBox="1"/>
          <p:nvPr/>
        </p:nvSpPr>
        <p:spPr>
          <a:xfrm>
            <a:off x="5234590" y="2804421"/>
            <a:ext cx="605359" cy="276999"/>
          </a:xfrm>
          <a:prstGeom prst="rect">
            <a:avLst/>
          </a:prstGeom>
          <a:noFill/>
        </p:spPr>
        <p:txBody>
          <a:bodyPr wrap="none" rtlCol="0">
            <a:spAutoFit/>
          </a:bodyPr>
          <a:lstStyle/>
          <a:p>
            <a:pPr defTabSz="685800" fontAlgn="auto">
              <a:spcBef>
                <a:spcPts val="0"/>
              </a:spcBef>
              <a:spcAft>
                <a:spcPts val="0"/>
              </a:spcAft>
            </a:pPr>
            <a:r>
              <a:rPr lang="en-US" sz="1200" dirty="0">
                <a:solidFill>
                  <a:srgbClr val="404040"/>
                </a:solidFill>
                <a:latin typeface="Helvetica Neue"/>
                <a:ea typeface="+mn-ea"/>
                <a:cs typeface="Helvetica Neue"/>
              </a:rPr>
              <a:t>Wallet</a:t>
            </a:r>
          </a:p>
        </p:txBody>
      </p:sp>
      <p:sp>
        <p:nvSpPr>
          <p:cNvPr id="125" name="TextBox 124"/>
          <p:cNvSpPr txBox="1"/>
          <p:nvPr/>
        </p:nvSpPr>
        <p:spPr>
          <a:xfrm>
            <a:off x="2207390" y="1282299"/>
            <a:ext cx="1197764" cy="276999"/>
          </a:xfrm>
          <a:prstGeom prst="rect">
            <a:avLst/>
          </a:prstGeom>
          <a:noFill/>
          <a:ln>
            <a:noFill/>
          </a:ln>
        </p:spPr>
        <p:txBody>
          <a:bodyPr wrap="none" rtlCol="0">
            <a:spAutoFit/>
          </a:bodyPr>
          <a:lstStyle/>
          <a:p>
            <a:pPr defTabSz="685800" fontAlgn="auto">
              <a:spcBef>
                <a:spcPts val="0"/>
              </a:spcBef>
              <a:spcAft>
                <a:spcPts val="0"/>
              </a:spcAft>
            </a:pPr>
            <a:r>
              <a:rPr lang="en-US" sz="1200" dirty="0">
                <a:solidFill>
                  <a:srgbClr val="404040"/>
                </a:solidFill>
                <a:latin typeface="Helvetica Neue"/>
                <a:ea typeface="+mn-ea"/>
                <a:cs typeface="Helvetica Neue"/>
              </a:rPr>
              <a:t>Shared Ledger</a:t>
            </a:r>
          </a:p>
        </p:txBody>
      </p:sp>
      <p:sp>
        <p:nvSpPr>
          <p:cNvPr id="22" name="TextBox 21"/>
          <p:cNvSpPr txBox="1"/>
          <p:nvPr/>
        </p:nvSpPr>
        <p:spPr>
          <a:xfrm>
            <a:off x="2207391" y="1450669"/>
            <a:ext cx="2057401" cy="456087"/>
          </a:xfrm>
          <a:prstGeom prst="rect">
            <a:avLst/>
          </a:prstGeom>
          <a:noFill/>
        </p:spPr>
        <p:txBody>
          <a:bodyPr wrap="square" rtlCol="0">
            <a:spAutoFit/>
          </a:bodyPr>
          <a:lstStyle/>
          <a:p>
            <a:pPr defTabSz="685800" fontAlgn="auto">
              <a:spcBef>
                <a:spcPts val="0"/>
              </a:spcBef>
              <a:spcAft>
                <a:spcPts val="0"/>
              </a:spcAft>
            </a:pPr>
            <a:r>
              <a:rPr lang="en-US" sz="788" dirty="0">
                <a:solidFill>
                  <a:srgbClr val="4178BE"/>
                </a:solidFill>
                <a:latin typeface="Helvetica Neue"/>
                <a:ea typeface="+mn-ea"/>
                <a:cs typeface="Helvetica Neue"/>
              </a:rPr>
              <a:t>contains the current world state of the ledger and a Blockchain of transaction invocations</a:t>
            </a:r>
          </a:p>
        </p:txBody>
      </p:sp>
      <p:sp>
        <p:nvSpPr>
          <p:cNvPr id="141" name="TextBox 140"/>
          <p:cNvSpPr txBox="1"/>
          <p:nvPr/>
        </p:nvSpPr>
        <p:spPr>
          <a:xfrm>
            <a:off x="2207389" y="2201691"/>
            <a:ext cx="2012945" cy="577338"/>
          </a:xfrm>
          <a:prstGeom prst="rect">
            <a:avLst/>
          </a:prstGeom>
          <a:noFill/>
        </p:spPr>
        <p:txBody>
          <a:bodyPr wrap="square" rtlCol="0">
            <a:spAutoFit/>
          </a:bodyPr>
          <a:lstStyle/>
          <a:p>
            <a:pPr defTabSz="685800" fontAlgn="auto">
              <a:spcBef>
                <a:spcPts val="0"/>
              </a:spcBef>
              <a:spcAft>
                <a:spcPts val="0"/>
              </a:spcAft>
            </a:pPr>
            <a:r>
              <a:rPr lang="en-US" sz="788" dirty="0">
                <a:solidFill>
                  <a:srgbClr val="4178BE"/>
                </a:solidFill>
                <a:latin typeface="Helvetica Neue"/>
                <a:ea typeface="+mn-ea"/>
                <a:cs typeface="Helvetica Neue"/>
              </a:rPr>
              <a:t>encapsulates business network transactions in code. transaction invocations result in gets and sets of ledger state  </a:t>
            </a:r>
          </a:p>
        </p:txBody>
      </p:sp>
      <p:sp>
        <p:nvSpPr>
          <p:cNvPr id="185" name="TextBox 184"/>
          <p:cNvSpPr txBox="1"/>
          <p:nvPr/>
        </p:nvSpPr>
        <p:spPr>
          <a:xfrm>
            <a:off x="2207389" y="2978967"/>
            <a:ext cx="2341592" cy="577338"/>
          </a:xfrm>
          <a:prstGeom prst="rect">
            <a:avLst/>
          </a:prstGeom>
          <a:noFill/>
        </p:spPr>
        <p:txBody>
          <a:bodyPr wrap="square" rtlCol="0">
            <a:spAutoFit/>
          </a:bodyPr>
          <a:lstStyle/>
          <a:p>
            <a:pPr defTabSz="685800" fontAlgn="auto">
              <a:spcBef>
                <a:spcPts val="0"/>
              </a:spcBef>
              <a:spcAft>
                <a:spcPts val="0"/>
              </a:spcAft>
            </a:pPr>
            <a:r>
              <a:rPr lang="en-US" sz="788" dirty="0">
                <a:solidFill>
                  <a:srgbClr val="4178BE"/>
                </a:solidFill>
                <a:latin typeface="Helvetica Neue"/>
                <a:ea typeface="+mn-ea"/>
                <a:cs typeface="Helvetica Neue"/>
              </a:rPr>
              <a:t>a collection of network data and processing peers forming a Blockchain network. Responsible for maintaining a consistently replicated ledger</a:t>
            </a:r>
          </a:p>
        </p:txBody>
      </p:sp>
      <p:sp>
        <p:nvSpPr>
          <p:cNvPr id="186" name="TextBox 185"/>
          <p:cNvSpPr txBox="1"/>
          <p:nvPr/>
        </p:nvSpPr>
        <p:spPr>
          <a:xfrm>
            <a:off x="2207391" y="3799448"/>
            <a:ext cx="2058179" cy="456087"/>
          </a:xfrm>
          <a:prstGeom prst="rect">
            <a:avLst/>
          </a:prstGeom>
          <a:noFill/>
        </p:spPr>
        <p:txBody>
          <a:bodyPr wrap="square" rtlCol="0">
            <a:spAutoFit/>
          </a:bodyPr>
          <a:lstStyle/>
          <a:p>
            <a:pPr defTabSz="685800" fontAlgn="auto">
              <a:spcBef>
                <a:spcPts val="0"/>
              </a:spcBef>
              <a:spcAft>
                <a:spcPts val="0"/>
              </a:spcAft>
            </a:pPr>
            <a:r>
              <a:rPr lang="en-US" sz="788" dirty="0">
                <a:solidFill>
                  <a:srgbClr val="4178BE"/>
                </a:solidFill>
                <a:latin typeface="Helvetica Neue"/>
                <a:ea typeface="+mn-ea"/>
                <a:cs typeface="Helvetica Neue"/>
              </a:rPr>
              <a:t>manages identity and transaction certificates, as well as other aspects of permissioned access </a:t>
            </a:r>
          </a:p>
        </p:txBody>
      </p:sp>
      <p:sp>
        <p:nvSpPr>
          <p:cNvPr id="187" name="TextBox 186"/>
          <p:cNvSpPr txBox="1"/>
          <p:nvPr/>
        </p:nvSpPr>
        <p:spPr>
          <a:xfrm>
            <a:off x="5234589" y="1450669"/>
            <a:ext cx="2657683" cy="577338"/>
          </a:xfrm>
          <a:prstGeom prst="rect">
            <a:avLst/>
          </a:prstGeom>
          <a:noFill/>
        </p:spPr>
        <p:txBody>
          <a:bodyPr wrap="square" rtlCol="0">
            <a:spAutoFit/>
          </a:bodyPr>
          <a:lstStyle/>
          <a:p>
            <a:pPr defTabSz="685800" fontAlgn="auto">
              <a:spcBef>
                <a:spcPts val="0"/>
              </a:spcBef>
              <a:spcAft>
                <a:spcPts val="0"/>
              </a:spcAft>
            </a:pPr>
            <a:r>
              <a:rPr lang="en-US" sz="788" dirty="0">
                <a:solidFill>
                  <a:srgbClr val="4178BE"/>
                </a:solidFill>
                <a:latin typeface="Helvetica Neue"/>
                <a:ea typeface="+mn-ea"/>
                <a:cs typeface="Helvetica Neue"/>
              </a:rPr>
              <a:t>creates notifications of significant operations on the Blockchain (e.g. a new block), as well as notifications related to smart contracts. Does not include event distribution.</a:t>
            </a:r>
          </a:p>
        </p:txBody>
      </p:sp>
      <p:sp>
        <p:nvSpPr>
          <p:cNvPr id="188" name="TextBox 187"/>
          <p:cNvSpPr txBox="1"/>
          <p:nvPr/>
        </p:nvSpPr>
        <p:spPr>
          <a:xfrm>
            <a:off x="5234590" y="2201690"/>
            <a:ext cx="2677511" cy="334835"/>
          </a:xfrm>
          <a:prstGeom prst="rect">
            <a:avLst/>
          </a:prstGeom>
          <a:noFill/>
        </p:spPr>
        <p:txBody>
          <a:bodyPr wrap="square" rtlCol="0">
            <a:spAutoFit/>
          </a:bodyPr>
          <a:lstStyle/>
          <a:p>
            <a:pPr defTabSz="685800" fontAlgn="auto">
              <a:spcBef>
                <a:spcPts val="0"/>
              </a:spcBef>
              <a:spcAft>
                <a:spcPts val="0"/>
              </a:spcAft>
            </a:pPr>
            <a:r>
              <a:rPr lang="en-US" sz="788" dirty="0">
                <a:solidFill>
                  <a:srgbClr val="4178BE"/>
                </a:solidFill>
                <a:latin typeface="Helvetica Neue"/>
                <a:ea typeface="+mn-ea"/>
                <a:cs typeface="Helvetica Neue"/>
              </a:rPr>
              <a:t>provides the ability to create, change and monitor Blockchain components </a:t>
            </a:r>
          </a:p>
        </p:txBody>
      </p:sp>
      <p:sp>
        <p:nvSpPr>
          <p:cNvPr id="189" name="TextBox 188"/>
          <p:cNvSpPr txBox="1"/>
          <p:nvPr/>
        </p:nvSpPr>
        <p:spPr>
          <a:xfrm>
            <a:off x="5234588" y="2978966"/>
            <a:ext cx="2614773" cy="213585"/>
          </a:xfrm>
          <a:prstGeom prst="rect">
            <a:avLst/>
          </a:prstGeom>
          <a:noFill/>
        </p:spPr>
        <p:txBody>
          <a:bodyPr wrap="square" rtlCol="0">
            <a:spAutoFit/>
          </a:bodyPr>
          <a:lstStyle/>
          <a:p>
            <a:pPr defTabSz="685800" fontAlgn="auto">
              <a:spcBef>
                <a:spcPts val="0"/>
              </a:spcBef>
              <a:spcAft>
                <a:spcPts val="0"/>
              </a:spcAft>
            </a:pPr>
            <a:r>
              <a:rPr lang="en-US" sz="788" dirty="0">
                <a:solidFill>
                  <a:srgbClr val="4178BE"/>
                </a:solidFill>
                <a:latin typeface="Helvetica Neue"/>
                <a:ea typeface="+mn-ea"/>
                <a:cs typeface="Helvetica Neue"/>
              </a:rPr>
              <a:t>securely manages a user’s security credentials</a:t>
            </a:r>
          </a:p>
        </p:txBody>
      </p:sp>
      <p:sp>
        <p:nvSpPr>
          <p:cNvPr id="43" name="TextBox 42"/>
          <p:cNvSpPr txBox="1"/>
          <p:nvPr/>
        </p:nvSpPr>
        <p:spPr>
          <a:xfrm>
            <a:off x="3914777" y="4114801"/>
            <a:ext cx="184731" cy="276999"/>
          </a:xfrm>
          <a:prstGeom prst="rect">
            <a:avLst/>
          </a:prstGeom>
          <a:noFill/>
        </p:spPr>
        <p:txBody>
          <a:bodyPr wrap="none" rtlCol="0">
            <a:spAutoFit/>
          </a:bodyPr>
          <a:lstStyle/>
          <a:p>
            <a:pPr defTabSz="685800" fontAlgn="auto">
              <a:spcBef>
                <a:spcPts val="0"/>
              </a:spcBef>
              <a:spcAft>
                <a:spcPts val="0"/>
              </a:spcAft>
            </a:pPr>
            <a:endParaRPr lang="en-US" sz="1200" dirty="0" err="1">
              <a:solidFill>
                <a:srgbClr val="4178BE"/>
              </a:solidFill>
              <a:latin typeface="Helvetica Neue"/>
              <a:ea typeface="+mn-ea"/>
              <a:cs typeface="Helvetica Neue"/>
            </a:endParaRPr>
          </a:p>
        </p:txBody>
      </p:sp>
      <p:sp>
        <p:nvSpPr>
          <p:cNvPr id="92" name="TextBox 91"/>
          <p:cNvSpPr txBox="1"/>
          <p:nvPr/>
        </p:nvSpPr>
        <p:spPr>
          <a:xfrm>
            <a:off x="5234589" y="3799448"/>
            <a:ext cx="2657683" cy="456087"/>
          </a:xfrm>
          <a:prstGeom prst="rect">
            <a:avLst/>
          </a:prstGeom>
          <a:noFill/>
        </p:spPr>
        <p:txBody>
          <a:bodyPr wrap="square" rtlCol="0">
            <a:spAutoFit/>
          </a:bodyPr>
          <a:lstStyle/>
          <a:p>
            <a:pPr defTabSz="685800" fontAlgn="auto">
              <a:spcBef>
                <a:spcPts val="0"/>
              </a:spcBef>
              <a:spcAft>
                <a:spcPts val="0"/>
              </a:spcAft>
            </a:pPr>
            <a:r>
              <a:rPr lang="en-US" sz="788" dirty="0">
                <a:solidFill>
                  <a:srgbClr val="4178BE"/>
                </a:solidFill>
                <a:latin typeface="Helvetica Neue"/>
                <a:ea typeface="+mn-ea"/>
                <a:cs typeface="Helvetica Neue"/>
              </a:rPr>
              <a:t>responsible for integrating Blockchain bi-directionally with external systems.  Not part of Blockchain, but used with it.</a:t>
            </a:r>
          </a:p>
        </p:txBody>
      </p:sp>
      <p:pic>
        <p:nvPicPr>
          <p:cNvPr id="99" name="image12.png"/>
          <p:cNvPicPr>
            <a:picLocks noChangeAspect="1"/>
          </p:cNvPicPr>
          <p:nvPr/>
        </p:nvPicPr>
        <p:blipFill>
          <a:blip r:embed="rId3">
            <a:extLst/>
          </a:blip>
          <a:stretch>
            <a:fillRect/>
          </a:stretch>
        </p:blipFill>
        <p:spPr>
          <a:xfrm>
            <a:off x="1530574" y="1289647"/>
            <a:ext cx="571501" cy="571501"/>
          </a:xfrm>
          <a:prstGeom prst="rect">
            <a:avLst/>
          </a:prstGeom>
          <a:ln w="12700">
            <a:miter lim="400000"/>
          </a:ln>
        </p:spPr>
      </p:pic>
      <p:pic>
        <p:nvPicPr>
          <p:cNvPr id="109" name="image6.png"/>
          <p:cNvPicPr>
            <a:picLocks noChangeAspect="1"/>
          </p:cNvPicPr>
          <p:nvPr/>
        </p:nvPicPr>
        <p:blipFill>
          <a:blip r:embed="rId4">
            <a:extLst/>
          </a:blip>
          <a:stretch>
            <a:fillRect/>
          </a:stretch>
        </p:blipFill>
        <p:spPr>
          <a:xfrm>
            <a:off x="1518923" y="2817120"/>
            <a:ext cx="594800" cy="594800"/>
          </a:xfrm>
          <a:prstGeom prst="rect">
            <a:avLst/>
          </a:prstGeom>
          <a:ln w="12700">
            <a:miter lim="400000"/>
          </a:ln>
        </p:spPr>
      </p:pic>
      <p:pic>
        <p:nvPicPr>
          <p:cNvPr id="110" name="image15.png"/>
          <p:cNvPicPr>
            <a:picLocks noChangeAspect="1"/>
          </p:cNvPicPr>
          <p:nvPr/>
        </p:nvPicPr>
        <p:blipFill>
          <a:blip r:embed="rId5">
            <a:duotone>
              <a:schemeClr val="accent4">
                <a:shade val="45000"/>
                <a:satMod val="135000"/>
              </a:schemeClr>
              <a:prstClr val="white"/>
            </a:duotone>
            <a:extLst/>
          </a:blip>
          <a:stretch>
            <a:fillRect/>
          </a:stretch>
        </p:blipFill>
        <p:spPr>
          <a:xfrm>
            <a:off x="4512470" y="2822718"/>
            <a:ext cx="588164" cy="583606"/>
          </a:xfrm>
          <a:prstGeom prst="rect">
            <a:avLst/>
          </a:prstGeom>
          <a:ln w="12700">
            <a:miter lim="400000"/>
          </a:ln>
        </p:spPr>
      </p:pic>
      <p:pic>
        <p:nvPicPr>
          <p:cNvPr id="7" name="Picture 6"/>
          <p:cNvPicPr>
            <a:picLocks noChangeAspect="1"/>
          </p:cNvPicPr>
          <p:nvPr/>
        </p:nvPicPr>
        <p:blipFill rotWithShape="1">
          <a:blip r:embed="rId6">
            <a:duotone>
              <a:schemeClr val="accent1">
                <a:shade val="45000"/>
                <a:satMod val="135000"/>
              </a:schemeClr>
              <a:prstClr val="white"/>
            </a:duotone>
          </a:blip>
          <a:srcRect t="14631"/>
          <a:stretch/>
        </p:blipFill>
        <p:spPr>
          <a:xfrm>
            <a:off x="1498936" y="2076498"/>
            <a:ext cx="634775" cy="541900"/>
          </a:xfrm>
          <a:prstGeom prst="rect">
            <a:avLst/>
          </a:prstGeom>
        </p:spPr>
      </p:pic>
      <p:pic>
        <p:nvPicPr>
          <p:cNvPr id="10" name="Picture 9"/>
          <p:cNvPicPr>
            <a:picLocks noChangeAspect="1"/>
          </p:cNvPicPr>
          <p:nvPr/>
        </p:nvPicPr>
        <p:blipFill>
          <a:blip r:embed="rId7">
            <a:duotone>
              <a:schemeClr val="accent2">
                <a:shade val="45000"/>
                <a:satMod val="135000"/>
              </a:schemeClr>
              <a:prstClr val="white"/>
            </a:duotone>
          </a:blip>
          <a:stretch>
            <a:fillRect/>
          </a:stretch>
        </p:blipFill>
        <p:spPr>
          <a:xfrm>
            <a:off x="1454373" y="3530426"/>
            <a:ext cx="723900" cy="723900"/>
          </a:xfrm>
          <a:prstGeom prst="rect">
            <a:avLst/>
          </a:prstGeom>
        </p:spPr>
      </p:pic>
      <p:pic>
        <p:nvPicPr>
          <p:cNvPr id="17" name="Picture 16"/>
          <p:cNvPicPr>
            <a:picLocks noChangeAspect="1"/>
          </p:cNvPicPr>
          <p:nvPr/>
        </p:nvPicPr>
        <p:blipFill>
          <a:blip r:embed="rId8">
            <a:duotone>
              <a:schemeClr val="accent5">
                <a:shade val="45000"/>
                <a:satMod val="135000"/>
              </a:schemeClr>
              <a:prstClr val="white"/>
            </a:duotone>
          </a:blip>
          <a:stretch>
            <a:fillRect/>
          </a:stretch>
        </p:blipFill>
        <p:spPr>
          <a:xfrm>
            <a:off x="4556413" y="1299677"/>
            <a:ext cx="500279" cy="554279"/>
          </a:xfrm>
          <a:prstGeom prst="rect">
            <a:avLst/>
          </a:prstGeom>
        </p:spPr>
      </p:pic>
      <p:pic>
        <p:nvPicPr>
          <p:cNvPr id="25" name="Picture 24"/>
          <p:cNvPicPr>
            <a:picLocks noChangeAspect="1"/>
          </p:cNvPicPr>
          <p:nvPr/>
        </p:nvPicPr>
        <p:blipFill>
          <a:blip r:embed="rId9">
            <a:duotone>
              <a:schemeClr val="accent1">
                <a:shade val="45000"/>
                <a:satMod val="135000"/>
              </a:schemeClr>
              <a:prstClr val="white"/>
            </a:duotone>
          </a:blip>
          <a:stretch>
            <a:fillRect/>
          </a:stretch>
        </p:blipFill>
        <p:spPr>
          <a:xfrm flipH="1">
            <a:off x="4492525" y="2033420"/>
            <a:ext cx="628052" cy="628052"/>
          </a:xfrm>
          <a:prstGeom prst="rect">
            <a:avLst/>
          </a:prstGeom>
        </p:spPr>
      </p:pic>
      <p:pic>
        <p:nvPicPr>
          <p:cNvPr id="27" name="Picture 26"/>
          <p:cNvPicPr>
            <a:picLocks noChangeAspect="1"/>
          </p:cNvPicPr>
          <p:nvPr/>
        </p:nvPicPr>
        <p:blipFill>
          <a:blip r:embed="rId10">
            <a:duotone>
              <a:schemeClr val="accent6">
                <a:shade val="45000"/>
                <a:satMod val="135000"/>
              </a:schemeClr>
              <a:prstClr val="white"/>
            </a:duotone>
          </a:blip>
          <a:stretch>
            <a:fillRect/>
          </a:stretch>
        </p:blipFill>
        <p:spPr>
          <a:xfrm>
            <a:off x="4458936" y="3485822"/>
            <a:ext cx="695229" cy="813109"/>
          </a:xfrm>
          <a:prstGeom prst="rect">
            <a:avLst/>
          </a:prstGeom>
        </p:spPr>
      </p:pic>
      <p:sp>
        <p:nvSpPr>
          <p:cNvPr id="30" name="TextBox 29"/>
          <p:cNvSpPr txBox="1"/>
          <p:nvPr/>
        </p:nvSpPr>
        <p:spPr>
          <a:xfrm>
            <a:off x="5234588" y="3646718"/>
            <a:ext cx="1542410" cy="276999"/>
          </a:xfrm>
          <a:prstGeom prst="rect">
            <a:avLst/>
          </a:prstGeom>
          <a:noFill/>
        </p:spPr>
        <p:txBody>
          <a:bodyPr wrap="none" rtlCol="0">
            <a:spAutoFit/>
          </a:bodyPr>
          <a:lstStyle/>
          <a:p>
            <a:pPr defTabSz="685800" fontAlgn="auto">
              <a:spcBef>
                <a:spcPts val="0"/>
              </a:spcBef>
              <a:spcAft>
                <a:spcPts val="0"/>
              </a:spcAft>
            </a:pPr>
            <a:r>
              <a:rPr lang="en-US" sz="1200" dirty="0">
                <a:solidFill>
                  <a:srgbClr val="404040"/>
                </a:solidFill>
                <a:latin typeface="Helvetica Neue"/>
                <a:ea typeface="+mn-ea"/>
                <a:cs typeface="Helvetica Neue"/>
              </a:rPr>
              <a:t>Systems Integration</a:t>
            </a: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251016518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descr="summar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937625" y="65205"/>
            <a:ext cx="970908" cy="1040846"/>
          </a:xfrm>
          <a:prstGeom prst="rect">
            <a:avLst/>
          </a:prstGeom>
        </p:spPr>
      </p:pic>
      <p:sp>
        <p:nvSpPr>
          <p:cNvPr id="2" name="Title 1"/>
          <p:cNvSpPr>
            <a:spLocks noGrp="1"/>
          </p:cNvSpPr>
          <p:nvPr>
            <p:ph type="title"/>
          </p:nvPr>
        </p:nvSpPr>
        <p:spPr>
          <a:xfrm>
            <a:off x="1614488" y="273845"/>
            <a:ext cx="5915025" cy="311783"/>
          </a:xfrm>
        </p:spPr>
        <p:txBody>
          <a:bodyPr>
            <a:noAutofit/>
          </a:bodyPr>
          <a:lstStyle/>
          <a:p>
            <a:r>
              <a:rPr lang="en-US" sz="1800" b="1" dirty="0" err="1">
                <a:latin typeface="Arial" panose="020B0604020202020204" pitchFamily="34" charset="0"/>
                <a:cs typeface="Arial" panose="020B0604020202020204" pitchFamily="34" charset="0"/>
              </a:rPr>
              <a:t>Blockchain</a:t>
            </a:r>
            <a:r>
              <a:rPr lang="en-US" sz="1800" b="1" dirty="0">
                <a:latin typeface="Arial" panose="020B0604020202020204" pitchFamily="34" charset="0"/>
                <a:cs typeface="Arial" panose="020B0604020202020204" pitchFamily="34" charset="0"/>
              </a:rPr>
              <a:t> - characteristics</a:t>
            </a:r>
          </a:p>
        </p:txBody>
      </p:sp>
      <p:sp>
        <p:nvSpPr>
          <p:cNvPr id="3" name="Content Placeholder 2"/>
          <p:cNvSpPr>
            <a:spLocks noGrp="1"/>
          </p:cNvSpPr>
          <p:nvPr>
            <p:ph idx="1"/>
          </p:nvPr>
        </p:nvSpPr>
        <p:spPr>
          <a:xfrm>
            <a:off x="1424264" y="916969"/>
            <a:ext cx="5675179" cy="4076272"/>
          </a:xfrm>
        </p:spPr>
        <p:txBody>
          <a:bodyPr>
            <a:normAutofit fontScale="77500" lnSpcReduction="20000"/>
          </a:bodyPr>
          <a:lstStyle/>
          <a:p>
            <a:pPr marL="257175" indent="-257175">
              <a:buFont typeface="+mj-lt"/>
              <a:buAutoNum type="arabicPeriod"/>
            </a:pPr>
            <a:r>
              <a:rPr lang="en-US" dirty="0" smtClean="0"/>
              <a:t>Blockchain is a shared, replicated ledger technology</a:t>
            </a:r>
          </a:p>
          <a:p>
            <a:pPr marL="257175" indent="-257175">
              <a:buFont typeface="+mj-lt"/>
              <a:buAutoNum type="arabicPeriod"/>
            </a:pPr>
            <a:endParaRPr lang="en-US" dirty="0" smtClean="0"/>
          </a:p>
          <a:p>
            <a:pPr marL="257175" indent="-257175">
              <a:buFont typeface="+mj-lt"/>
              <a:buAutoNum type="arabicPeriod"/>
            </a:pPr>
            <a:r>
              <a:rPr lang="en-US" dirty="0" smtClean="0"/>
              <a:t>IBM supports an open standards, open source, open governance Blockchain</a:t>
            </a:r>
            <a:endParaRPr lang="en-US" dirty="0"/>
          </a:p>
          <a:p>
            <a:pPr marL="257175" indent="-257175">
              <a:buFont typeface="+mj-lt"/>
              <a:buAutoNum type="arabicPeriod"/>
            </a:pPr>
            <a:endParaRPr lang="en-US" dirty="0" smtClean="0"/>
          </a:p>
          <a:p>
            <a:pPr marL="257175" indent="-257175">
              <a:buFont typeface="+mj-lt"/>
              <a:buAutoNum type="arabicPeriod"/>
            </a:pPr>
            <a:r>
              <a:rPr lang="en-US" dirty="0" err="1" smtClean="0"/>
              <a:t>Blockchain</a:t>
            </a:r>
            <a:r>
              <a:rPr lang="en-US" dirty="0" smtClean="0"/>
              <a:t> can open up business networks by taking out cost, improving efficiencies and increase accessibility</a:t>
            </a:r>
          </a:p>
          <a:p>
            <a:pPr marL="257175" indent="-257175">
              <a:buFont typeface="+mj-lt"/>
              <a:buAutoNum type="arabicPeriod"/>
            </a:pPr>
            <a:endParaRPr lang="en-US" dirty="0" smtClean="0"/>
          </a:p>
          <a:p>
            <a:pPr marL="257175" indent="-257175">
              <a:buFont typeface="+mj-lt"/>
              <a:buAutoNum type="arabicPeriod"/>
            </a:pPr>
            <a:r>
              <a:rPr lang="en-US" dirty="0" err="1" smtClean="0"/>
              <a:t>Blockchain</a:t>
            </a:r>
            <a:r>
              <a:rPr lang="en-US" dirty="0" smtClean="0"/>
              <a:t> addresses an exciting and topical set of business challenges, which cross every industry</a:t>
            </a:r>
          </a:p>
          <a:p>
            <a:pPr marL="257175" indent="-257175">
              <a:buFont typeface="+mj-lt"/>
              <a:buAutoNum type="arabicPeriod"/>
            </a:pPr>
            <a:endParaRPr lang="en-US" dirty="0" smtClean="0"/>
          </a:p>
          <a:p>
            <a:pPr marL="257175" indent="-257175">
              <a:buFont typeface="+mj-lt"/>
              <a:buAutoNum type="arabicPeriod"/>
            </a:pPr>
            <a:r>
              <a:rPr lang="en-US" dirty="0" smtClean="0"/>
              <a:t>Linux Foundation Open Ledger project developing open source, open standards shared ledger technology</a:t>
            </a:r>
          </a:p>
          <a:p>
            <a:pPr marL="257175" indent="-257175">
              <a:buFont typeface="+mj-lt"/>
              <a:buAutoNum type="arabicPeriod"/>
            </a:pPr>
            <a:endParaRPr lang="en-US" dirty="0" smtClean="0"/>
          </a:p>
          <a:p>
            <a:pPr marL="257175" indent="-257175">
              <a:buFont typeface="+mj-lt"/>
              <a:buAutoNum type="arabicPeriod"/>
            </a:pPr>
            <a:r>
              <a:rPr lang="en-US" dirty="0" smtClean="0"/>
              <a:t>IBM has an easy to access, proven and incremental engagement model giving customers the confidence to get started NOW</a:t>
            </a:r>
            <a:endParaRPr lang="en-US" dirty="0"/>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5224400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itle 4"/>
          <p:cNvSpPr>
            <a:spLocks noGrp="1"/>
          </p:cNvSpPr>
          <p:nvPr>
            <p:ph type="title"/>
          </p:nvPr>
        </p:nvSpPr>
        <p:spPr>
          <a:xfrm>
            <a:off x="1410774" y="174900"/>
            <a:ext cx="5915025" cy="345339"/>
          </a:xfrm>
        </p:spPr>
        <p:txBody>
          <a:bodyPr>
            <a:normAutofit/>
          </a:bodyPr>
          <a:lstStyle/>
          <a:p>
            <a:r>
              <a:rPr lang="en-US" sz="1800" b="1" dirty="0">
                <a:latin typeface="Arial" panose="020B0604020202020204" pitchFamily="34" charset="0"/>
                <a:cs typeface="Arial" panose="020B0604020202020204" pitchFamily="34" charset="0"/>
              </a:rPr>
              <a:t>Immutability Use Case – Financial Ledger</a:t>
            </a:r>
          </a:p>
        </p:txBody>
      </p:sp>
      <p:sp>
        <p:nvSpPr>
          <p:cNvPr id="8" name="Content Placeholder 3"/>
          <p:cNvSpPr>
            <a:spLocks noGrp="1"/>
          </p:cNvSpPr>
          <p:nvPr>
            <p:ph sz="half" idx="4294967295"/>
          </p:nvPr>
        </p:nvSpPr>
        <p:spPr>
          <a:xfrm>
            <a:off x="1479051" y="826587"/>
            <a:ext cx="3700168" cy="3833615"/>
          </a:xfrm>
          <a:prstGeom prst="rect">
            <a:avLst/>
          </a:prstGeom>
        </p:spPr>
        <p:txBody>
          <a:bodyPr>
            <a:normAutofit fontScale="85000" lnSpcReduction="20000"/>
          </a:bodyPr>
          <a:lstStyle/>
          <a:p>
            <a:pPr marL="0" indent="0">
              <a:buNone/>
            </a:pPr>
            <a:r>
              <a:rPr lang="en-US" b="1" dirty="0" smtClean="0">
                <a:solidFill>
                  <a:srgbClr val="268ABF"/>
                </a:solidFill>
              </a:rPr>
              <a:t>What?</a:t>
            </a:r>
          </a:p>
          <a:p>
            <a:r>
              <a:rPr lang="en-US" sz="1425" dirty="0"/>
              <a:t>Financial data in a large organization dispersed throughout many divisions and geographies</a:t>
            </a:r>
          </a:p>
          <a:p>
            <a:r>
              <a:rPr lang="en-US" sz="1425" dirty="0"/>
              <a:t>Audit and Compliance needs indelible record of all key transactions over reporting period</a:t>
            </a:r>
          </a:p>
          <a:p>
            <a:endParaRPr lang="en-US" sz="1425" dirty="0"/>
          </a:p>
          <a:p>
            <a:pPr marL="0" indent="0">
              <a:buNone/>
            </a:pPr>
            <a:r>
              <a:rPr lang="en-US" b="1" dirty="0" smtClean="0">
                <a:solidFill>
                  <a:srgbClr val="268ABF"/>
                </a:solidFill>
              </a:rPr>
              <a:t>How?</a:t>
            </a:r>
          </a:p>
          <a:p>
            <a:r>
              <a:rPr lang="en-US" sz="1425" dirty="0"/>
              <a:t>Blockchain collects transaction records from diverse set of financial systems</a:t>
            </a:r>
          </a:p>
          <a:p>
            <a:r>
              <a:rPr lang="en-US" sz="1425" dirty="0"/>
              <a:t>Append-only and tamperproof qualities create high confidence financial audit trail </a:t>
            </a:r>
          </a:p>
          <a:p>
            <a:r>
              <a:rPr lang="en-US" sz="1425" dirty="0"/>
              <a:t>Use privacy features to ensure authorized access</a:t>
            </a:r>
          </a:p>
          <a:p>
            <a:endParaRPr lang="en-US" sz="1425" dirty="0"/>
          </a:p>
          <a:p>
            <a:pPr marL="0" indent="0">
              <a:buNone/>
            </a:pPr>
            <a:r>
              <a:rPr lang="en-US" b="1" dirty="0" smtClean="0">
                <a:solidFill>
                  <a:srgbClr val="268ABF"/>
                </a:solidFill>
              </a:rPr>
              <a:t>Benefits</a:t>
            </a:r>
          </a:p>
          <a:p>
            <a:pPr marL="257175" indent="-257175">
              <a:buFont typeface="+mj-lt"/>
              <a:buAutoNum type="arabicPeriod"/>
            </a:pPr>
            <a:r>
              <a:rPr lang="en-US" sz="1425" dirty="0"/>
              <a:t>Lowers cost of audit and regulatory compliance</a:t>
            </a:r>
          </a:p>
          <a:p>
            <a:pPr marL="257175" indent="-257175">
              <a:buFont typeface="+mj-lt"/>
              <a:buAutoNum type="arabicPeriod"/>
            </a:pPr>
            <a:r>
              <a:rPr lang="en-US" sz="1425" dirty="0"/>
              <a:t>Provides “seek and find” access to auditors and regulators</a:t>
            </a:r>
          </a:p>
          <a:p>
            <a:pPr marL="257175" indent="-257175">
              <a:buFont typeface="+mj-lt"/>
              <a:buAutoNum type="arabicPeriod"/>
            </a:pPr>
            <a:r>
              <a:rPr lang="en-US" sz="1425" dirty="0"/>
              <a:t>Changes nature of compliance from passive to active</a:t>
            </a:r>
          </a:p>
        </p:txBody>
      </p:sp>
      <p:grpSp>
        <p:nvGrpSpPr>
          <p:cNvPr id="142" name="Group 141"/>
          <p:cNvGrpSpPr/>
          <p:nvPr/>
        </p:nvGrpSpPr>
        <p:grpSpPr>
          <a:xfrm>
            <a:off x="4974958" y="1603840"/>
            <a:ext cx="2936312" cy="2309929"/>
            <a:chOff x="5109276" y="1408203"/>
            <a:chExt cx="3915082" cy="3079905"/>
          </a:xfrm>
        </p:grpSpPr>
        <p:grpSp>
          <p:nvGrpSpPr>
            <p:cNvPr id="138" name="Group 137"/>
            <p:cNvGrpSpPr/>
            <p:nvPr/>
          </p:nvGrpSpPr>
          <p:grpSpPr>
            <a:xfrm>
              <a:off x="7256182" y="1837425"/>
              <a:ext cx="1146795" cy="1342872"/>
              <a:chOff x="7260415" y="1563322"/>
              <a:chExt cx="1146795" cy="1342872"/>
            </a:xfrm>
          </p:grpSpPr>
          <p:cxnSp>
            <p:nvCxnSpPr>
              <p:cNvPr id="109" name="Straight Connector 108"/>
              <p:cNvCxnSpPr/>
              <p:nvPr/>
            </p:nvCxnSpPr>
            <p:spPr>
              <a:xfrm flipV="1">
                <a:off x="7434050" y="2279672"/>
                <a:ext cx="211350" cy="317291"/>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11" name="Straight Connector 110"/>
              <p:cNvCxnSpPr/>
              <p:nvPr/>
            </p:nvCxnSpPr>
            <p:spPr>
              <a:xfrm flipV="1">
                <a:off x="7645400" y="1777619"/>
                <a:ext cx="0" cy="502053"/>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p:nvPr/>
            </p:nvCxnSpPr>
            <p:spPr>
              <a:xfrm>
                <a:off x="7645400" y="2279672"/>
                <a:ext cx="500973" cy="0"/>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47" name="Oval 46"/>
              <p:cNvSpPr/>
              <p:nvPr/>
            </p:nvSpPr>
            <p:spPr>
              <a:xfrm>
                <a:off x="7278858" y="2466390"/>
                <a:ext cx="293290" cy="302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48" name="Oval 47"/>
              <p:cNvSpPr/>
              <p:nvPr/>
            </p:nvSpPr>
            <p:spPr>
              <a:xfrm>
                <a:off x="7496891" y="2119506"/>
                <a:ext cx="293290" cy="302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49" name="Oval 48"/>
              <p:cNvSpPr/>
              <p:nvPr/>
            </p:nvSpPr>
            <p:spPr>
              <a:xfrm>
                <a:off x="7496891" y="1629316"/>
                <a:ext cx="293290" cy="302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86" name="TextBox 85"/>
              <p:cNvSpPr txBox="1"/>
              <p:nvPr/>
            </p:nvSpPr>
            <p:spPr>
              <a:xfrm>
                <a:off x="7260415" y="2413752"/>
                <a:ext cx="466368" cy="492442"/>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87" name="TextBox 86"/>
              <p:cNvSpPr txBox="1"/>
              <p:nvPr/>
            </p:nvSpPr>
            <p:spPr>
              <a:xfrm>
                <a:off x="7475214" y="2072875"/>
                <a:ext cx="466368"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88" name="TextBox 87"/>
              <p:cNvSpPr txBox="1"/>
              <p:nvPr/>
            </p:nvSpPr>
            <p:spPr>
              <a:xfrm>
                <a:off x="7479447" y="1563322"/>
                <a:ext cx="438581"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grpSp>
            <p:nvGrpSpPr>
              <p:cNvPr id="127" name="Group 126"/>
              <p:cNvGrpSpPr/>
              <p:nvPr/>
            </p:nvGrpSpPr>
            <p:grpSpPr>
              <a:xfrm>
                <a:off x="7968630" y="2055943"/>
                <a:ext cx="438580" cy="492443"/>
                <a:chOff x="7968630" y="2055943"/>
                <a:chExt cx="438580" cy="492443"/>
              </a:xfrm>
            </p:grpSpPr>
            <p:sp>
              <p:nvSpPr>
                <p:cNvPr id="50" name="Oval 49"/>
                <p:cNvSpPr/>
                <p:nvPr/>
              </p:nvSpPr>
              <p:spPr>
                <a:xfrm>
                  <a:off x="7991024" y="2119506"/>
                  <a:ext cx="293290" cy="302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89" name="TextBox 88"/>
                <p:cNvSpPr txBox="1"/>
                <p:nvPr/>
              </p:nvSpPr>
              <p:spPr>
                <a:xfrm>
                  <a:off x="7968630" y="2055943"/>
                  <a:ext cx="438580"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grpSp>
        </p:grpSp>
        <p:cxnSp>
          <p:nvCxnSpPr>
            <p:cNvPr id="96" name="Straight Connector 95"/>
            <p:cNvCxnSpPr/>
            <p:nvPr/>
          </p:nvCxnSpPr>
          <p:spPr>
            <a:xfrm flipH="1" flipV="1">
              <a:off x="6767801" y="2139029"/>
              <a:ext cx="251066" cy="492621"/>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flipV="1">
              <a:off x="6767801" y="1628775"/>
              <a:ext cx="0" cy="509628"/>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flipV="1">
              <a:off x="7018867" y="2139029"/>
              <a:ext cx="292100" cy="489564"/>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flipV="1">
              <a:off x="7310967" y="1628775"/>
              <a:ext cx="0" cy="510254"/>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42" name="Oval 41"/>
            <p:cNvSpPr/>
            <p:nvPr/>
          </p:nvSpPr>
          <p:spPr>
            <a:xfrm>
              <a:off x="6875730" y="2486047"/>
              <a:ext cx="293290" cy="302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43" name="Oval 42"/>
            <p:cNvSpPr/>
            <p:nvPr/>
          </p:nvSpPr>
          <p:spPr>
            <a:xfrm>
              <a:off x="6609815" y="1983994"/>
              <a:ext cx="293290" cy="302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44" name="Oval 43"/>
            <p:cNvSpPr/>
            <p:nvPr/>
          </p:nvSpPr>
          <p:spPr>
            <a:xfrm>
              <a:off x="7149418" y="1983994"/>
              <a:ext cx="293290" cy="302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46" name="Oval 45"/>
            <p:cNvSpPr/>
            <p:nvPr/>
          </p:nvSpPr>
          <p:spPr>
            <a:xfrm>
              <a:off x="7160759" y="1473787"/>
              <a:ext cx="293290" cy="302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81" name="TextBox 80"/>
            <p:cNvSpPr txBox="1"/>
            <p:nvPr/>
          </p:nvSpPr>
          <p:spPr>
            <a:xfrm>
              <a:off x="6833400" y="2422762"/>
              <a:ext cx="521939" cy="492443"/>
            </a:xfrm>
            <a:prstGeom prst="rect">
              <a:avLst/>
            </a:prstGeom>
            <a:noFill/>
          </p:spPr>
          <p:txBody>
            <a:bodyPr wrap="none" rtlCol="0">
              <a:spAutoFit/>
            </a:bodyPr>
            <a:lstStyle/>
            <a:p>
              <a:pPr defTabSz="685800" fontAlgn="auto">
                <a:spcBef>
                  <a:spcPts val="0"/>
                </a:spcBef>
                <a:spcAft>
                  <a:spcPts val="0"/>
                </a:spcAft>
              </a:pPr>
              <a:r>
                <a:rPr lang="en-US" dirty="0">
                  <a:solidFill>
                    <a:prstClr val="white"/>
                  </a:solidFill>
                  <a:latin typeface="Calibri"/>
                  <a:ea typeface="+mn-ea"/>
                  <a:cs typeface="Calibri"/>
                </a:rPr>
                <a:t>@</a:t>
              </a:r>
            </a:p>
          </p:txBody>
        </p:sp>
        <p:sp>
          <p:nvSpPr>
            <p:cNvPr id="82" name="TextBox 81"/>
            <p:cNvSpPr txBox="1"/>
            <p:nvPr/>
          </p:nvSpPr>
          <p:spPr>
            <a:xfrm>
              <a:off x="6604701" y="1938380"/>
              <a:ext cx="400109"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83" name="TextBox 82"/>
            <p:cNvSpPr txBox="1"/>
            <p:nvPr/>
          </p:nvSpPr>
          <p:spPr>
            <a:xfrm>
              <a:off x="7142627" y="1938952"/>
              <a:ext cx="400109"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45" name="Oval 44"/>
            <p:cNvSpPr/>
            <p:nvPr/>
          </p:nvSpPr>
          <p:spPr>
            <a:xfrm>
              <a:off x="6766042" y="3960731"/>
              <a:ext cx="293290" cy="302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84" name="TextBox 83"/>
            <p:cNvSpPr txBox="1"/>
            <p:nvPr/>
          </p:nvSpPr>
          <p:spPr>
            <a:xfrm>
              <a:off x="6730277" y="3903613"/>
              <a:ext cx="521939" cy="492443"/>
            </a:xfrm>
            <a:prstGeom prst="rect">
              <a:avLst/>
            </a:prstGeom>
            <a:noFill/>
          </p:spPr>
          <p:txBody>
            <a:bodyPr wrap="none" rtlCol="0">
              <a:spAutoFit/>
            </a:bodyPr>
            <a:lstStyle/>
            <a:p>
              <a:pPr defTabSz="685800" fontAlgn="auto">
                <a:spcBef>
                  <a:spcPts val="0"/>
                </a:spcBef>
                <a:spcAft>
                  <a:spcPts val="0"/>
                </a:spcAft>
              </a:pPr>
              <a:r>
                <a:rPr lang="en-US" dirty="0">
                  <a:solidFill>
                    <a:prstClr val="white"/>
                  </a:solidFill>
                  <a:latin typeface="Calibri"/>
                  <a:ea typeface="+mn-ea"/>
                  <a:cs typeface="Calibri"/>
                </a:rPr>
                <a:t>@</a:t>
              </a:r>
            </a:p>
          </p:txBody>
        </p:sp>
        <p:sp>
          <p:nvSpPr>
            <p:cNvPr id="85" name="TextBox 84"/>
            <p:cNvSpPr txBox="1"/>
            <p:nvPr/>
          </p:nvSpPr>
          <p:spPr>
            <a:xfrm>
              <a:off x="7114317" y="1408203"/>
              <a:ext cx="521939" cy="492443"/>
            </a:xfrm>
            <a:prstGeom prst="rect">
              <a:avLst/>
            </a:prstGeom>
            <a:noFill/>
          </p:spPr>
          <p:txBody>
            <a:bodyPr wrap="none" rtlCol="0">
              <a:spAutoFit/>
            </a:bodyPr>
            <a:lstStyle/>
            <a:p>
              <a:pPr defTabSz="685800" fontAlgn="auto">
                <a:spcBef>
                  <a:spcPts val="0"/>
                </a:spcBef>
                <a:spcAft>
                  <a:spcPts val="0"/>
                </a:spcAft>
              </a:pPr>
              <a:r>
                <a:rPr lang="en-US" dirty="0">
                  <a:solidFill>
                    <a:prstClr val="white"/>
                  </a:solidFill>
                  <a:latin typeface="Calibri"/>
                  <a:ea typeface="+mn-ea"/>
                  <a:cs typeface="Calibri"/>
                </a:rPr>
                <a:t>@</a:t>
              </a:r>
            </a:p>
          </p:txBody>
        </p:sp>
        <p:cxnSp>
          <p:nvCxnSpPr>
            <p:cNvPr id="72" name="Straight Connector 71"/>
            <p:cNvCxnSpPr/>
            <p:nvPr/>
          </p:nvCxnSpPr>
          <p:spPr>
            <a:xfrm flipH="1" flipV="1">
              <a:off x="6405033" y="2534708"/>
              <a:ext cx="216123" cy="342900"/>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flipH="1">
              <a:off x="5927506" y="2534708"/>
              <a:ext cx="477527" cy="0"/>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flipV="1">
              <a:off x="6405033" y="2043642"/>
              <a:ext cx="0" cy="491066"/>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9" name="Double Wave 8"/>
            <p:cNvSpPr/>
            <p:nvPr/>
          </p:nvSpPr>
          <p:spPr>
            <a:xfrm>
              <a:off x="5476885" y="3775138"/>
              <a:ext cx="3232098" cy="712970"/>
            </a:xfrm>
            <a:prstGeom prst="doubleWave">
              <a:avLst/>
            </a:prstGeom>
            <a:noFill/>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endParaRPr lang="en-US" sz="900" dirty="0">
                <a:solidFill>
                  <a:prstClr val="black"/>
                </a:solidFill>
                <a:cs typeface="Calibri"/>
              </a:endParaRPr>
            </a:p>
          </p:txBody>
        </p:sp>
        <p:cxnSp>
          <p:nvCxnSpPr>
            <p:cNvPr id="26" name="Straight Connector 25"/>
            <p:cNvCxnSpPr/>
            <p:nvPr/>
          </p:nvCxnSpPr>
          <p:spPr>
            <a:xfrm flipH="1" flipV="1">
              <a:off x="5533850" y="2954695"/>
              <a:ext cx="261836" cy="433886"/>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flipV="1">
              <a:off x="6064322" y="2954695"/>
              <a:ext cx="278838" cy="433886"/>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10" name="Oval 9"/>
            <p:cNvSpPr/>
            <p:nvPr/>
          </p:nvSpPr>
          <p:spPr>
            <a:xfrm>
              <a:off x="5659466" y="3237225"/>
              <a:ext cx="293290" cy="302712"/>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11" name="Oval 10"/>
            <p:cNvSpPr/>
            <p:nvPr/>
          </p:nvSpPr>
          <p:spPr>
            <a:xfrm>
              <a:off x="5117742" y="3237225"/>
              <a:ext cx="293290" cy="302712"/>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12" name="Oval 11"/>
            <p:cNvSpPr/>
            <p:nvPr/>
          </p:nvSpPr>
          <p:spPr>
            <a:xfrm>
              <a:off x="6201190" y="3237225"/>
              <a:ext cx="293290" cy="302712"/>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cxnSp>
          <p:nvCxnSpPr>
            <p:cNvPr id="14" name="Straight Connector 13"/>
            <p:cNvCxnSpPr>
              <a:stCxn id="11" idx="6"/>
              <a:endCxn id="10" idx="2"/>
            </p:cNvCxnSpPr>
            <p:nvPr/>
          </p:nvCxnSpPr>
          <p:spPr>
            <a:xfrm>
              <a:off x="5411032" y="3388581"/>
              <a:ext cx="248434" cy="0"/>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a:stCxn id="10" idx="6"/>
              <a:endCxn id="12" idx="2"/>
            </p:cNvCxnSpPr>
            <p:nvPr/>
          </p:nvCxnSpPr>
          <p:spPr>
            <a:xfrm>
              <a:off x="5952755" y="3388581"/>
              <a:ext cx="248435" cy="0"/>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18" name="Oval 17"/>
            <p:cNvSpPr/>
            <p:nvPr/>
          </p:nvSpPr>
          <p:spPr>
            <a:xfrm>
              <a:off x="5388604" y="2803338"/>
              <a:ext cx="293290" cy="302712"/>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dirty="0">
                <a:solidFill>
                  <a:prstClr val="white"/>
                </a:solidFill>
              </a:endParaRPr>
            </a:p>
          </p:txBody>
        </p:sp>
        <p:sp>
          <p:nvSpPr>
            <p:cNvPr id="19" name="Oval 18"/>
            <p:cNvSpPr/>
            <p:nvPr/>
          </p:nvSpPr>
          <p:spPr>
            <a:xfrm>
              <a:off x="5937383" y="2798760"/>
              <a:ext cx="293290" cy="302712"/>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31" name="TextBox 30"/>
            <p:cNvSpPr txBox="1"/>
            <p:nvPr/>
          </p:nvSpPr>
          <p:spPr>
            <a:xfrm>
              <a:off x="5385795" y="2745184"/>
              <a:ext cx="402248" cy="492443"/>
            </a:xfrm>
            <a:prstGeom prst="rect">
              <a:avLst/>
            </a:prstGeom>
            <a:noFill/>
            <a:ln>
              <a:noFill/>
            </a:ln>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32" name="TextBox 31"/>
            <p:cNvSpPr txBox="1"/>
            <p:nvPr/>
          </p:nvSpPr>
          <p:spPr>
            <a:xfrm>
              <a:off x="5931739" y="2744286"/>
              <a:ext cx="402248" cy="492443"/>
            </a:xfrm>
            <a:prstGeom prst="rect">
              <a:avLst/>
            </a:prstGeom>
            <a:noFill/>
            <a:ln>
              <a:noFill/>
            </a:ln>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33" name="TextBox 32"/>
            <p:cNvSpPr txBox="1"/>
            <p:nvPr/>
          </p:nvSpPr>
          <p:spPr>
            <a:xfrm>
              <a:off x="5109276" y="3177137"/>
              <a:ext cx="402248" cy="492443"/>
            </a:xfrm>
            <a:prstGeom prst="rect">
              <a:avLst/>
            </a:prstGeom>
            <a:noFill/>
            <a:ln>
              <a:noFill/>
            </a:ln>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34" name="TextBox 33"/>
            <p:cNvSpPr txBox="1"/>
            <p:nvPr/>
          </p:nvSpPr>
          <p:spPr>
            <a:xfrm>
              <a:off x="5652191" y="3181369"/>
              <a:ext cx="402248" cy="492443"/>
            </a:xfrm>
            <a:prstGeom prst="rect">
              <a:avLst/>
            </a:prstGeom>
            <a:noFill/>
            <a:ln>
              <a:noFill/>
            </a:ln>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35" name="TextBox 34"/>
            <p:cNvSpPr txBox="1"/>
            <p:nvPr/>
          </p:nvSpPr>
          <p:spPr>
            <a:xfrm>
              <a:off x="6195104" y="3181369"/>
              <a:ext cx="402248" cy="492443"/>
            </a:xfrm>
            <a:prstGeom prst="rect">
              <a:avLst/>
            </a:prstGeom>
            <a:noFill/>
            <a:ln>
              <a:noFill/>
            </a:ln>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36" name="Oval 35"/>
            <p:cNvSpPr/>
            <p:nvPr/>
          </p:nvSpPr>
          <p:spPr>
            <a:xfrm>
              <a:off x="6474511" y="2730783"/>
              <a:ext cx="293290" cy="302712"/>
            </a:xfrm>
            <a:prstGeom prst="ellipse">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38" name="Oval 37"/>
            <p:cNvSpPr/>
            <p:nvPr/>
          </p:nvSpPr>
          <p:spPr>
            <a:xfrm>
              <a:off x="6256478" y="2383899"/>
              <a:ext cx="293290" cy="302712"/>
            </a:xfrm>
            <a:prstGeom prst="ellipse">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39" name="Oval 38"/>
            <p:cNvSpPr/>
            <p:nvPr/>
          </p:nvSpPr>
          <p:spPr>
            <a:xfrm>
              <a:off x="6256478" y="1893709"/>
              <a:ext cx="293290" cy="302712"/>
            </a:xfrm>
            <a:prstGeom prst="ellipse">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40" name="Oval 39"/>
            <p:cNvSpPr/>
            <p:nvPr/>
          </p:nvSpPr>
          <p:spPr>
            <a:xfrm>
              <a:off x="5762345" y="2383899"/>
              <a:ext cx="293290" cy="302712"/>
            </a:xfrm>
            <a:prstGeom prst="ellipse">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77" name="TextBox 76"/>
            <p:cNvSpPr txBox="1"/>
            <p:nvPr/>
          </p:nvSpPr>
          <p:spPr>
            <a:xfrm>
              <a:off x="5761483" y="2328878"/>
              <a:ext cx="402248"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78" name="TextBox 77"/>
            <p:cNvSpPr txBox="1"/>
            <p:nvPr/>
          </p:nvSpPr>
          <p:spPr>
            <a:xfrm>
              <a:off x="6252245" y="2335251"/>
              <a:ext cx="402248"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79" name="TextBox 78"/>
            <p:cNvSpPr txBox="1"/>
            <p:nvPr/>
          </p:nvSpPr>
          <p:spPr>
            <a:xfrm>
              <a:off x="6478840" y="2682378"/>
              <a:ext cx="402248"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80" name="TextBox 79"/>
            <p:cNvSpPr txBox="1"/>
            <p:nvPr/>
          </p:nvSpPr>
          <p:spPr>
            <a:xfrm>
              <a:off x="6256575" y="1839428"/>
              <a:ext cx="402248"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grpSp>
          <p:nvGrpSpPr>
            <p:cNvPr id="139" name="Group 138"/>
            <p:cNvGrpSpPr/>
            <p:nvPr/>
          </p:nvGrpSpPr>
          <p:grpSpPr>
            <a:xfrm>
              <a:off x="7548341" y="2756803"/>
              <a:ext cx="1476017" cy="926907"/>
              <a:chOff x="7434050" y="2520797"/>
              <a:chExt cx="1476017" cy="926907"/>
            </a:xfrm>
          </p:grpSpPr>
          <p:cxnSp>
            <p:nvCxnSpPr>
              <p:cNvPr id="54" name="Straight Connector 53"/>
              <p:cNvCxnSpPr/>
              <p:nvPr/>
            </p:nvCxnSpPr>
            <p:spPr>
              <a:xfrm flipV="1">
                <a:off x="8146373" y="2726234"/>
                <a:ext cx="261836" cy="433886"/>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p:cNvCxnSpPr/>
              <p:nvPr/>
            </p:nvCxnSpPr>
            <p:spPr>
              <a:xfrm flipV="1">
                <a:off x="7598899" y="2726234"/>
                <a:ext cx="278838" cy="433886"/>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56" name="Oval 55"/>
              <p:cNvSpPr/>
              <p:nvPr/>
            </p:nvSpPr>
            <p:spPr>
              <a:xfrm flipH="1">
                <a:off x="7989303" y="3008764"/>
                <a:ext cx="293290" cy="302712"/>
              </a:xfrm>
              <a:prstGeom prst="ellipse">
                <a:avLst/>
              </a:prstGeom>
              <a:solidFill>
                <a:srgbClr val="006D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57" name="Oval 56"/>
              <p:cNvSpPr/>
              <p:nvPr/>
            </p:nvSpPr>
            <p:spPr>
              <a:xfrm flipH="1">
                <a:off x="8531027" y="3008764"/>
                <a:ext cx="293290" cy="302712"/>
              </a:xfrm>
              <a:prstGeom prst="ellipse">
                <a:avLst/>
              </a:prstGeom>
              <a:solidFill>
                <a:srgbClr val="006D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58" name="Oval 57"/>
              <p:cNvSpPr/>
              <p:nvPr/>
            </p:nvSpPr>
            <p:spPr>
              <a:xfrm flipH="1">
                <a:off x="7447579" y="3008764"/>
                <a:ext cx="293290" cy="302712"/>
              </a:xfrm>
              <a:prstGeom prst="ellipse">
                <a:avLst/>
              </a:prstGeom>
              <a:solidFill>
                <a:srgbClr val="006D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cxnSp>
            <p:nvCxnSpPr>
              <p:cNvPr id="59" name="Straight Connector 58"/>
              <p:cNvCxnSpPr>
                <a:stCxn id="57" idx="6"/>
                <a:endCxn id="56" idx="2"/>
              </p:cNvCxnSpPr>
              <p:nvPr/>
            </p:nvCxnSpPr>
            <p:spPr>
              <a:xfrm flipH="1">
                <a:off x="8282593" y="3160120"/>
                <a:ext cx="248434" cy="0"/>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a:stCxn id="56" idx="6"/>
                <a:endCxn id="58" idx="2"/>
              </p:cNvCxnSpPr>
              <p:nvPr/>
            </p:nvCxnSpPr>
            <p:spPr>
              <a:xfrm flipH="1">
                <a:off x="7740869" y="3160120"/>
                <a:ext cx="248435" cy="0"/>
              </a:xfrm>
              <a:prstGeom prst="line">
                <a:avLst/>
              </a:prstGeom>
              <a:ln w="1905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62" name="Oval 61"/>
              <p:cNvSpPr/>
              <p:nvPr/>
            </p:nvSpPr>
            <p:spPr>
              <a:xfrm flipH="1">
                <a:off x="7711386" y="2570299"/>
                <a:ext cx="293290" cy="302712"/>
              </a:xfrm>
              <a:prstGeom prst="ellipse">
                <a:avLst/>
              </a:prstGeom>
              <a:solidFill>
                <a:srgbClr val="006D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90" name="TextBox 89"/>
              <p:cNvSpPr txBox="1"/>
              <p:nvPr/>
            </p:nvSpPr>
            <p:spPr>
              <a:xfrm>
                <a:off x="7434050" y="2955261"/>
                <a:ext cx="402248"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91" name="TextBox 90"/>
              <p:cNvSpPr txBox="1"/>
              <p:nvPr/>
            </p:nvSpPr>
            <p:spPr>
              <a:xfrm>
                <a:off x="7978611" y="2953830"/>
                <a:ext cx="402248"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92" name="TextBox 91"/>
              <p:cNvSpPr txBox="1"/>
              <p:nvPr/>
            </p:nvSpPr>
            <p:spPr>
              <a:xfrm>
                <a:off x="8509958" y="3007823"/>
                <a:ext cx="400109" cy="307776"/>
              </a:xfrm>
              <a:prstGeom prst="rect">
                <a:avLst/>
              </a:prstGeom>
              <a:noFill/>
            </p:spPr>
            <p:txBody>
              <a:bodyPr wrap="none" rtlCol="0">
                <a:spAutoFit/>
              </a:bodyPr>
              <a:lstStyle/>
              <a:p>
                <a:pPr defTabSz="685800" fontAlgn="auto">
                  <a:spcBef>
                    <a:spcPts val="0"/>
                  </a:spcBef>
                  <a:spcAft>
                    <a:spcPts val="0"/>
                  </a:spcAft>
                </a:pPr>
                <a:r>
                  <a:rPr lang="en-US" sz="900" dirty="0">
                    <a:solidFill>
                      <a:prstClr val="white"/>
                    </a:solidFill>
                    <a:latin typeface="Calibri"/>
                    <a:ea typeface="+mn-ea"/>
                    <a:cs typeface="Calibri"/>
                  </a:rPr>
                  <a:t>27</a:t>
                </a:r>
              </a:p>
            </p:txBody>
          </p:sp>
          <p:grpSp>
            <p:nvGrpSpPr>
              <p:cNvPr id="131" name="Group 130"/>
              <p:cNvGrpSpPr/>
              <p:nvPr/>
            </p:nvGrpSpPr>
            <p:grpSpPr>
              <a:xfrm>
                <a:off x="8205232" y="2545801"/>
                <a:ext cx="459955" cy="338555"/>
                <a:chOff x="8205232" y="2545801"/>
                <a:chExt cx="459955" cy="338555"/>
              </a:xfrm>
            </p:grpSpPr>
            <p:sp>
              <p:nvSpPr>
                <p:cNvPr id="61" name="Oval 60"/>
                <p:cNvSpPr/>
                <p:nvPr/>
              </p:nvSpPr>
              <p:spPr>
                <a:xfrm flipH="1">
                  <a:off x="8260165" y="2574877"/>
                  <a:ext cx="293290" cy="302712"/>
                </a:xfrm>
                <a:prstGeom prst="ellipse">
                  <a:avLst/>
                </a:prstGeom>
                <a:solidFill>
                  <a:srgbClr val="006D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dirty="0">
                    <a:solidFill>
                      <a:prstClr val="white"/>
                    </a:solidFill>
                  </a:endParaRPr>
                </a:p>
              </p:txBody>
            </p:sp>
            <p:sp>
              <p:nvSpPr>
                <p:cNvPr id="93" name="TextBox 92"/>
                <p:cNvSpPr txBox="1"/>
                <p:nvPr/>
              </p:nvSpPr>
              <p:spPr>
                <a:xfrm>
                  <a:off x="8205232" y="2545801"/>
                  <a:ext cx="459955" cy="338555"/>
                </a:xfrm>
                <a:prstGeom prst="rect">
                  <a:avLst/>
                </a:prstGeom>
                <a:noFill/>
              </p:spPr>
              <p:txBody>
                <a:bodyPr wrap="none" rtlCol="0">
                  <a:spAutoFit/>
                </a:bodyPr>
                <a:lstStyle/>
                <a:p>
                  <a:pPr defTabSz="685800" fontAlgn="auto">
                    <a:spcBef>
                      <a:spcPts val="0"/>
                    </a:spcBef>
                    <a:spcAft>
                      <a:spcPts val="0"/>
                    </a:spcAft>
                  </a:pPr>
                  <a:r>
                    <a:rPr lang="en-US" sz="1050" dirty="0">
                      <a:solidFill>
                        <a:prstClr val="white"/>
                      </a:solidFill>
                      <a:latin typeface="Calibri"/>
                      <a:ea typeface="+mn-ea"/>
                      <a:cs typeface="Calibri"/>
                    </a:rPr>
                    <a:t>+/-</a:t>
                  </a:r>
                </a:p>
              </p:txBody>
            </p:sp>
          </p:grpSp>
          <p:sp>
            <p:nvSpPr>
              <p:cNvPr id="94" name="TextBox 93"/>
              <p:cNvSpPr txBox="1"/>
              <p:nvPr/>
            </p:nvSpPr>
            <p:spPr>
              <a:xfrm>
                <a:off x="7726497" y="2520797"/>
                <a:ext cx="346677"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grpSp>
        <p:sp>
          <p:nvSpPr>
            <p:cNvPr id="114" name="Oval 113"/>
            <p:cNvSpPr/>
            <p:nvPr/>
          </p:nvSpPr>
          <p:spPr>
            <a:xfrm>
              <a:off x="5615700" y="3959468"/>
              <a:ext cx="293290" cy="30271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115" name="TextBox 114"/>
            <p:cNvSpPr txBox="1"/>
            <p:nvPr/>
          </p:nvSpPr>
          <p:spPr>
            <a:xfrm>
              <a:off x="5609615" y="3903613"/>
              <a:ext cx="402248"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116" name="Oval 115"/>
            <p:cNvSpPr/>
            <p:nvPr/>
          </p:nvSpPr>
          <p:spPr>
            <a:xfrm flipH="1">
              <a:off x="6014787" y="3961026"/>
              <a:ext cx="293290" cy="302712"/>
            </a:xfrm>
            <a:prstGeom prst="ellipse">
              <a:avLst/>
            </a:prstGeom>
            <a:solidFill>
              <a:srgbClr val="006D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117" name="TextBox 116"/>
            <p:cNvSpPr txBox="1"/>
            <p:nvPr/>
          </p:nvSpPr>
          <p:spPr>
            <a:xfrm>
              <a:off x="6029897" y="3903613"/>
              <a:ext cx="346677"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118" name="Oval 117"/>
            <p:cNvSpPr/>
            <p:nvPr/>
          </p:nvSpPr>
          <p:spPr>
            <a:xfrm>
              <a:off x="6386191" y="3960484"/>
              <a:ext cx="293290" cy="302712"/>
            </a:xfrm>
            <a:prstGeom prst="ellipse">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119" name="TextBox 118"/>
            <p:cNvSpPr txBox="1"/>
            <p:nvPr/>
          </p:nvSpPr>
          <p:spPr>
            <a:xfrm>
              <a:off x="6390520" y="3903613"/>
              <a:ext cx="402248"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grpSp>
          <p:nvGrpSpPr>
            <p:cNvPr id="124" name="Group 123"/>
            <p:cNvGrpSpPr/>
            <p:nvPr/>
          </p:nvGrpSpPr>
          <p:grpSpPr>
            <a:xfrm>
              <a:off x="6577938" y="1409426"/>
              <a:ext cx="521939" cy="492443"/>
              <a:chOff x="6576925" y="1201828"/>
              <a:chExt cx="521939" cy="492443"/>
            </a:xfrm>
          </p:grpSpPr>
          <p:sp>
            <p:nvSpPr>
              <p:cNvPr id="125" name="Oval 124"/>
              <p:cNvSpPr/>
              <p:nvPr/>
            </p:nvSpPr>
            <p:spPr>
              <a:xfrm>
                <a:off x="6621156" y="1267412"/>
                <a:ext cx="293290" cy="302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126" name="TextBox 125"/>
              <p:cNvSpPr txBox="1"/>
              <p:nvPr/>
            </p:nvSpPr>
            <p:spPr>
              <a:xfrm>
                <a:off x="6576925" y="1201828"/>
                <a:ext cx="521939" cy="492443"/>
              </a:xfrm>
              <a:prstGeom prst="rect">
                <a:avLst/>
              </a:prstGeom>
              <a:noFill/>
            </p:spPr>
            <p:txBody>
              <a:bodyPr wrap="none" rtlCol="0">
                <a:spAutoFit/>
              </a:bodyPr>
              <a:lstStyle/>
              <a:p>
                <a:pPr defTabSz="685800" fontAlgn="auto">
                  <a:spcBef>
                    <a:spcPts val="0"/>
                  </a:spcBef>
                  <a:spcAft>
                    <a:spcPts val="0"/>
                  </a:spcAft>
                </a:pPr>
                <a:r>
                  <a:rPr lang="en-US" dirty="0">
                    <a:solidFill>
                      <a:prstClr val="white"/>
                    </a:solidFill>
                    <a:latin typeface="Calibri"/>
                    <a:ea typeface="+mn-ea"/>
                    <a:cs typeface="Calibri"/>
                  </a:rPr>
                  <a:t>@</a:t>
                </a:r>
              </a:p>
            </p:txBody>
          </p:sp>
        </p:grpSp>
        <p:sp>
          <p:nvSpPr>
            <p:cNvPr id="129" name="Oval 128"/>
            <p:cNvSpPr/>
            <p:nvPr/>
          </p:nvSpPr>
          <p:spPr>
            <a:xfrm>
              <a:off x="7123912" y="3958710"/>
              <a:ext cx="293290" cy="302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a:solidFill>
                  <a:prstClr val="white"/>
                </a:solidFill>
              </a:endParaRPr>
            </a:p>
          </p:txBody>
        </p:sp>
        <p:sp>
          <p:nvSpPr>
            <p:cNvPr id="130" name="TextBox 129"/>
            <p:cNvSpPr txBox="1"/>
            <p:nvPr/>
          </p:nvSpPr>
          <p:spPr>
            <a:xfrm>
              <a:off x="7105752" y="3903613"/>
              <a:ext cx="438581"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white"/>
                  </a:solidFill>
                  <a:latin typeface="Calibri"/>
                  <a:ea typeface="+mn-ea"/>
                  <a:cs typeface="Calibri"/>
                </a:rPr>
                <a:t>{}</a:t>
              </a:r>
              <a:endParaRPr lang="en-US" dirty="0">
                <a:solidFill>
                  <a:prstClr val="white"/>
                </a:solidFill>
                <a:latin typeface="Calibri"/>
                <a:ea typeface="+mn-ea"/>
                <a:cs typeface="Calibri"/>
              </a:endParaRPr>
            </a:p>
          </p:txBody>
        </p:sp>
        <p:sp>
          <p:nvSpPr>
            <p:cNvPr id="133" name="Oval 132"/>
            <p:cNvSpPr/>
            <p:nvPr/>
          </p:nvSpPr>
          <p:spPr>
            <a:xfrm flipH="1">
              <a:off x="7497641" y="3962320"/>
              <a:ext cx="293290" cy="302712"/>
            </a:xfrm>
            <a:prstGeom prst="ellipse">
              <a:avLst/>
            </a:prstGeom>
            <a:solidFill>
              <a:srgbClr val="006D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dirty="0">
                <a:solidFill>
                  <a:prstClr val="white"/>
                </a:solidFill>
              </a:endParaRPr>
            </a:p>
          </p:txBody>
        </p:sp>
        <p:sp>
          <p:nvSpPr>
            <p:cNvPr id="134" name="TextBox 133"/>
            <p:cNvSpPr txBox="1"/>
            <p:nvPr/>
          </p:nvSpPr>
          <p:spPr>
            <a:xfrm>
              <a:off x="7442708" y="3934391"/>
              <a:ext cx="459955" cy="338555"/>
            </a:xfrm>
            <a:prstGeom prst="rect">
              <a:avLst/>
            </a:prstGeom>
            <a:noFill/>
          </p:spPr>
          <p:txBody>
            <a:bodyPr wrap="none" rtlCol="0">
              <a:spAutoFit/>
            </a:bodyPr>
            <a:lstStyle/>
            <a:p>
              <a:pPr defTabSz="685800" fontAlgn="auto">
                <a:spcBef>
                  <a:spcPts val="0"/>
                </a:spcBef>
                <a:spcAft>
                  <a:spcPts val="0"/>
                </a:spcAft>
              </a:pPr>
              <a:r>
                <a:rPr lang="en-US" sz="1050" dirty="0">
                  <a:solidFill>
                    <a:prstClr val="white"/>
                  </a:solidFill>
                  <a:latin typeface="Calibri"/>
                  <a:ea typeface="+mn-ea"/>
                  <a:cs typeface="Calibri"/>
                </a:rPr>
                <a:t>+/-</a:t>
              </a:r>
            </a:p>
          </p:txBody>
        </p:sp>
        <p:sp>
          <p:nvSpPr>
            <p:cNvPr id="137" name="TextBox 136"/>
            <p:cNvSpPr txBox="1"/>
            <p:nvPr/>
          </p:nvSpPr>
          <p:spPr>
            <a:xfrm>
              <a:off x="8057479" y="3859761"/>
              <a:ext cx="457819" cy="492443"/>
            </a:xfrm>
            <a:prstGeom prst="rect">
              <a:avLst/>
            </a:prstGeom>
            <a:noFill/>
          </p:spPr>
          <p:txBody>
            <a:bodyPr wrap="none" rtlCol="0">
              <a:spAutoFit/>
            </a:bodyPr>
            <a:lstStyle/>
            <a:p>
              <a:pPr defTabSz="685800" fontAlgn="auto">
                <a:spcBef>
                  <a:spcPts val="0"/>
                </a:spcBef>
                <a:spcAft>
                  <a:spcPts val="0"/>
                </a:spcAft>
              </a:pPr>
              <a:r>
                <a:rPr lang="en-US" dirty="0" smtClean="0">
                  <a:solidFill>
                    <a:prstClr val="black"/>
                  </a:solidFill>
                  <a:latin typeface="Calibri" panose="020F0502020204030204"/>
                  <a:ea typeface="+mn-ea"/>
                </a:rPr>
                <a:t>…</a:t>
              </a:r>
              <a:endParaRPr lang="en-US" dirty="0">
                <a:solidFill>
                  <a:prstClr val="black"/>
                </a:solidFill>
                <a:latin typeface="Calibri" panose="020F0502020204030204"/>
                <a:ea typeface="+mn-ea"/>
              </a:endParaRPr>
            </a:p>
          </p:txBody>
        </p:sp>
        <p:pic>
          <p:nvPicPr>
            <p:cNvPr id="141" name="Picture 140"/>
            <p:cNvPicPr>
              <a:picLocks noChangeAspect="1"/>
            </p:cNvPicPr>
            <p:nvPr/>
          </p:nvPicPr>
          <p:blipFill>
            <a:blip r:embed="rId2">
              <a:duotone>
                <a:schemeClr val="accent6">
                  <a:shade val="45000"/>
                  <a:satMod val="135000"/>
                </a:schemeClr>
                <a:prstClr val="white"/>
              </a:duotone>
            </a:blip>
            <a:stretch>
              <a:fillRect/>
            </a:stretch>
          </p:blipFill>
          <p:spPr>
            <a:xfrm>
              <a:off x="6730277" y="3089520"/>
              <a:ext cx="639365" cy="598695"/>
            </a:xfrm>
            <a:prstGeom prst="rect">
              <a:avLst/>
            </a:prstGeom>
          </p:spPr>
        </p:pic>
      </p:gr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324033137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479051" y="185354"/>
            <a:ext cx="5915025" cy="400895"/>
          </a:xfrm>
        </p:spPr>
        <p:txBody>
          <a:bodyPr>
            <a:normAutofit/>
          </a:bodyPr>
          <a:lstStyle/>
          <a:p>
            <a:r>
              <a:rPr lang="en-US" sz="1800" b="1" dirty="0">
                <a:latin typeface="Arial" panose="020B0604020202020204" pitchFamily="34" charset="0"/>
                <a:cs typeface="Arial" panose="020B0604020202020204" pitchFamily="34" charset="0"/>
              </a:rPr>
              <a:t>Provenance Use Case – Vehicle Maintenance</a:t>
            </a:r>
          </a:p>
        </p:txBody>
      </p:sp>
      <p:pic>
        <p:nvPicPr>
          <p:cNvPr id="5" name="Content Placeholder 4" descr="A350_Diagram-Schematic.jpg"/>
          <p:cNvPicPr>
            <a:picLocks noGrp="1" noChangeAspect="1"/>
          </p:cNvPicPr>
          <p:nvPr>
            <p:ph sz="half" idx="2"/>
          </p:nvPr>
        </p:nvPicPr>
        <p:blipFill rotWithShape="1">
          <a:blip r:embed="rId2" cstate="print">
            <a:extLst>
              <a:ext uri="{28A0092B-C50C-407E-A947-70E740481C1C}">
                <a14:useLocalDpi xmlns:a14="http://schemas.microsoft.com/office/drawing/2010/main" val="0"/>
              </a:ext>
            </a:extLst>
          </a:blip>
          <a:srcRect l="-196" t="13194" r="41763"/>
          <a:stretch/>
        </p:blipFill>
        <p:spPr>
          <a:xfrm>
            <a:off x="4853346" y="1877249"/>
            <a:ext cx="3013184" cy="1928490"/>
          </a:xfrm>
        </p:spPr>
      </p:pic>
      <p:sp>
        <p:nvSpPr>
          <p:cNvPr id="6" name="Content Placeholder 3"/>
          <p:cNvSpPr>
            <a:spLocks noGrp="1"/>
          </p:cNvSpPr>
          <p:nvPr>
            <p:ph sz="half" idx="2"/>
          </p:nvPr>
        </p:nvSpPr>
        <p:spPr>
          <a:xfrm>
            <a:off x="1479051" y="826587"/>
            <a:ext cx="3533189" cy="3833615"/>
          </a:xfrm>
        </p:spPr>
        <p:txBody>
          <a:bodyPr>
            <a:normAutofit fontScale="85000" lnSpcReduction="20000"/>
          </a:bodyPr>
          <a:lstStyle/>
          <a:p>
            <a:pPr marL="0" indent="0">
              <a:buNone/>
            </a:pPr>
            <a:r>
              <a:rPr lang="en-US" b="1" dirty="0" smtClean="0">
                <a:solidFill>
                  <a:srgbClr val="268ABF"/>
                </a:solidFill>
              </a:rPr>
              <a:t>What?</a:t>
            </a:r>
          </a:p>
          <a:p>
            <a:r>
              <a:rPr lang="en-US" sz="1425" dirty="0"/>
              <a:t>Provenance of each component part in complex system hard to track</a:t>
            </a:r>
          </a:p>
          <a:p>
            <a:r>
              <a:rPr lang="en-US" sz="1425" dirty="0"/>
              <a:t>Manufacturer, production date, batch and even the manufacturing machine program</a:t>
            </a:r>
          </a:p>
          <a:p>
            <a:endParaRPr lang="en-US" sz="1425" dirty="0"/>
          </a:p>
          <a:p>
            <a:pPr marL="0" indent="0">
              <a:buNone/>
            </a:pPr>
            <a:r>
              <a:rPr lang="en-US" b="1" dirty="0" smtClean="0">
                <a:solidFill>
                  <a:srgbClr val="268ABF"/>
                </a:solidFill>
              </a:rPr>
              <a:t>How?</a:t>
            </a:r>
          </a:p>
          <a:p>
            <a:r>
              <a:rPr lang="en-US" sz="1425" dirty="0"/>
              <a:t>Blockchain holds complete provenance details of each component part</a:t>
            </a:r>
          </a:p>
          <a:p>
            <a:r>
              <a:rPr lang="en-US" sz="1425" dirty="0"/>
              <a:t>Accessible by each manufacturer in the production process, the aircraft owners, maintainers and government regulators </a:t>
            </a:r>
          </a:p>
          <a:p>
            <a:endParaRPr lang="en-US" sz="1425" dirty="0"/>
          </a:p>
          <a:p>
            <a:pPr marL="0" indent="0">
              <a:buNone/>
            </a:pPr>
            <a:r>
              <a:rPr lang="en-US" b="1" dirty="0" smtClean="0">
                <a:solidFill>
                  <a:srgbClr val="268ABF"/>
                </a:solidFill>
              </a:rPr>
              <a:t>Benefits</a:t>
            </a:r>
          </a:p>
          <a:p>
            <a:pPr marL="257175" indent="-257175">
              <a:buFont typeface="+mj-lt"/>
              <a:buAutoNum type="arabicPeriod"/>
            </a:pPr>
            <a:r>
              <a:rPr lang="en-US" sz="1425" dirty="0"/>
              <a:t>trust increased no authority "owns” provenance </a:t>
            </a:r>
          </a:p>
          <a:p>
            <a:pPr marL="257175" indent="-257175">
              <a:buFont typeface="+mj-lt"/>
              <a:buAutoNum type="arabicPeriod"/>
            </a:pPr>
            <a:r>
              <a:rPr lang="en-US" sz="1425" dirty="0"/>
              <a:t>improvement in system utilization </a:t>
            </a:r>
          </a:p>
          <a:p>
            <a:pPr marL="257175" indent="-257175">
              <a:buFont typeface="+mj-lt"/>
              <a:buAutoNum type="arabicPeriod"/>
            </a:pPr>
            <a:r>
              <a:rPr lang="en-US" sz="1425" dirty="0"/>
              <a:t>recalls "specific" rather than cross fleet</a:t>
            </a: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284985190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614488" y="273845"/>
            <a:ext cx="5915025" cy="383803"/>
          </a:xfrm>
        </p:spPr>
        <p:txBody>
          <a:bodyPr>
            <a:normAutofit/>
          </a:bodyPr>
          <a:lstStyle/>
          <a:p>
            <a:r>
              <a:rPr lang="en-US" sz="2100" b="1" dirty="0">
                <a:latin typeface="Arial" panose="020B0604020202020204" pitchFamily="34" charset="0"/>
                <a:cs typeface="Arial" panose="020B0604020202020204" pitchFamily="34" charset="0"/>
              </a:rPr>
              <a:t>Other Potential Use Cases include . . </a:t>
            </a:r>
          </a:p>
        </p:txBody>
      </p:sp>
      <p:sp>
        <p:nvSpPr>
          <p:cNvPr id="3" name="Content Placeholder 2"/>
          <p:cNvSpPr>
            <a:spLocks noGrp="1"/>
          </p:cNvSpPr>
          <p:nvPr>
            <p:ph sz="half" idx="1"/>
          </p:nvPr>
        </p:nvSpPr>
        <p:spPr/>
        <p:txBody>
          <a:bodyPr>
            <a:normAutofit lnSpcReduction="10000"/>
          </a:bodyPr>
          <a:lstStyle/>
          <a:p>
            <a:r>
              <a:rPr lang="en-US" b="1" dirty="0"/>
              <a:t>Securities</a:t>
            </a:r>
          </a:p>
          <a:p>
            <a:pPr lvl="1"/>
            <a:r>
              <a:rPr lang="en-US" dirty="0"/>
              <a:t>Post-trade settlement</a:t>
            </a:r>
          </a:p>
          <a:p>
            <a:pPr lvl="1"/>
            <a:r>
              <a:rPr lang="en-US" dirty="0"/>
              <a:t>Derivative contracts</a:t>
            </a:r>
          </a:p>
          <a:p>
            <a:pPr lvl="1"/>
            <a:r>
              <a:rPr lang="en-US" dirty="0"/>
              <a:t>Securities issuance</a:t>
            </a:r>
          </a:p>
          <a:p>
            <a:pPr lvl="1"/>
            <a:r>
              <a:rPr lang="en-US" dirty="0"/>
              <a:t>Collateral management</a:t>
            </a:r>
          </a:p>
          <a:p>
            <a:r>
              <a:rPr lang="en-US" b="1" dirty="0"/>
              <a:t>Trade Finance</a:t>
            </a:r>
          </a:p>
          <a:p>
            <a:pPr lvl="1"/>
            <a:r>
              <a:rPr lang="en-US" dirty="0"/>
              <a:t>Bill of Lading</a:t>
            </a:r>
          </a:p>
          <a:p>
            <a:pPr lvl="1"/>
            <a:r>
              <a:rPr lang="en-US" dirty="0"/>
              <a:t>Cross-currency payment</a:t>
            </a:r>
          </a:p>
          <a:p>
            <a:r>
              <a:rPr lang="en-US" b="1" dirty="0"/>
              <a:t>Syndicated Loans</a:t>
            </a:r>
          </a:p>
          <a:p>
            <a:r>
              <a:rPr lang="en-US" b="1" dirty="0"/>
              <a:t>Intra-bank settlement</a:t>
            </a:r>
          </a:p>
          <a:p>
            <a:endParaRPr lang="en-US" dirty="0"/>
          </a:p>
        </p:txBody>
      </p:sp>
      <p:sp>
        <p:nvSpPr>
          <p:cNvPr id="4" name="Content Placeholder 3"/>
          <p:cNvSpPr>
            <a:spLocks noGrp="1"/>
          </p:cNvSpPr>
          <p:nvPr>
            <p:ph sz="half" idx="2"/>
          </p:nvPr>
        </p:nvSpPr>
        <p:spPr/>
        <p:txBody>
          <a:bodyPr>
            <a:normAutofit lnSpcReduction="10000"/>
          </a:bodyPr>
          <a:lstStyle/>
          <a:p>
            <a:r>
              <a:rPr lang="en-US" b="1" dirty="0"/>
              <a:t>Retail Banking</a:t>
            </a:r>
          </a:p>
          <a:p>
            <a:pPr lvl="1"/>
            <a:r>
              <a:rPr lang="en-US" dirty="0"/>
              <a:t>Cross border remittances</a:t>
            </a:r>
          </a:p>
          <a:p>
            <a:pPr lvl="1"/>
            <a:r>
              <a:rPr lang="en-US" dirty="0"/>
              <a:t>Mortgage verification</a:t>
            </a:r>
          </a:p>
          <a:p>
            <a:pPr lvl="1"/>
            <a:r>
              <a:rPr lang="en-US" dirty="0"/>
              <a:t>Mortgage contracts (smart contract)</a:t>
            </a:r>
          </a:p>
          <a:p>
            <a:r>
              <a:rPr lang="en-US" b="1" dirty="0"/>
              <a:t>Public Records</a:t>
            </a:r>
          </a:p>
          <a:p>
            <a:pPr lvl="1"/>
            <a:r>
              <a:rPr lang="en-US" dirty="0"/>
              <a:t>Real estate records </a:t>
            </a:r>
          </a:p>
          <a:p>
            <a:pPr lvl="1"/>
            <a:r>
              <a:rPr lang="en-US" dirty="0"/>
              <a:t>Vehicle registrations</a:t>
            </a:r>
          </a:p>
          <a:p>
            <a:pPr lvl="1"/>
            <a:r>
              <a:rPr lang="en-US" dirty="0"/>
              <a:t>Business license and ownership records</a:t>
            </a:r>
          </a:p>
        </p:txBody>
      </p:sp>
      <p:pic>
        <p:nvPicPr>
          <p:cNvPr id="5" name="Picture 4" descr="series_of_gears_and_3d_men_inside_it_for_process_flow_stock_photo_Slide01.jpg"/>
          <p:cNvPicPr>
            <a:picLocks noChangeAspect="1"/>
          </p:cNvPicPr>
          <p:nvPr/>
        </p:nvPicPr>
        <p:blipFill rotWithShape="1">
          <a:blip r:embed="rId2" cstate="print">
            <a:extLst>
              <a:ext uri="{28A0092B-C50C-407E-A947-70E740481C1C}">
                <a14:useLocalDpi xmlns:a14="http://schemas.microsoft.com/office/drawing/2010/main" val="0"/>
              </a:ext>
            </a:extLst>
          </a:blip>
          <a:srcRect t="13582" b="12551"/>
          <a:stretch/>
        </p:blipFill>
        <p:spPr>
          <a:xfrm>
            <a:off x="5473814" y="3829270"/>
            <a:ext cx="2043060" cy="943228"/>
          </a:xfrm>
          <a:prstGeom prst="rect">
            <a:avLst/>
          </a:prstGeom>
        </p:spPr>
      </p:pic>
      <p:sp>
        <p:nvSpPr>
          <p:cNvPr id="6" name="Rectangle 5"/>
          <p:cNvSpPr/>
          <p:nvPr/>
        </p:nvSpPr>
        <p:spPr>
          <a:xfrm>
            <a:off x="7356756" y="131695"/>
            <a:ext cx="526035" cy="525953"/>
          </a:xfrm>
          <a:prstGeom prst="rect">
            <a:avLst/>
          </a:prstGeom>
          <a:solidFill>
            <a:srgbClr val="008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r>
              <a:rPr lang="en-US" sz="1050" dirty="0">
                <a:solidFill>
                  <a:prstClr val="white"/>
                </a:solidFill>
              </a:rPr>
              <a:t>Why?</a:t>
            </a: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111512019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610002" y="271157"/>
            <a:ext cx="5915025" cy="994172"/>
          </a:xfrm>
        </p:spPr>
        <p:txBody>
          <a:bodyPr>
            <a:normAutofit/>
          </a:bodyPr>
          <a:lstStyle/>
          <a:p>
            <a:r>
              <a:rPr lang="en-US" sz="2100" b="1" dirty="0">
                <a:latin typeface="Arial" panose="020B0604020202020204" pitchFamily="34" charset="0"/>
                <a:cs typeface="Arial" panose="020B0604020202020204" pitchFamily="34" charset="0"/>
              </a:rPr>
              <a:t>Patterns for Customer Adoption</a:t>
            </a:r>
          </a:p>
        </p:txBody>
      </p:sp>
      <p:sp>
        <p:nvSpPr>
          <p:cNvPr id="3" name="Content Placeholder 2"/>
          <p:cNvSpPr>
            <a:spLocks noGrp="1"/>
          </p:cNvSpPr>
          <p:nvPr>
            <p:ph sz="half" idx="1"/>
          </p:nvPr>
        </p:nvSpPr>
        <p:spPr>
          <a:xfrm>
            <a:off x="1262616" y="1265329"/>
            <a:ext cx="3143250" cy="2750698"/>
          </a:xfrm>
        </p:spPr>
        <p:txBody>
          <a:bodyPr>
            <a:noAutofit/>
          </a:bodyPr>
          <a:lstStyle/>
          <a:p>
            <a:pPr marL="0" indent="0">
              <a:buNone/>
            </a:pPr>
            <a:r>
              <a:rPr lang="en-US" sz="1200" b="1" dirty="0">
                <a:solidFill>
                  <a:srgbClr val="51A7F9"/>
                </a:solidFill>
              </a:rPr>
              <a:t>(1) INTERNAL LEDGER</a:t>
            </a:r>
          </a:p>
          <a:p>
            <a:r>
              <a:rPr lang="en-US" sz="1200" dirty="0"/>
              <a:t>Ledger for internal reporting, audit and compliance, </a:t>
            </a:r>
          </a:p>
          <a:p>
            <a:r>
              <a:rPr lang="en-US" sz="1200" dirty="0"/>
              <a:t>Consistent view of key business assets,</a:t>
            </a:r>
          </a:p>
          <a:p>
            <a:r>
              <a:rPr lang="en-US" sz="1200" dirty="0"/>
              <a:t>Provenance, immutability &amp; finality more important than consensus.  </a:t>
            </a:r>
          </a:p>
          <a:p>
            <a:r>
              <a:rPr lang="en-US" sz="1200" dirty="0"/>
              <a:t>Access to auditor and regulator</a:t>
            </a:r>
          </a:p>
          <a:p>
            <a:pPr marL="0" indent="0">
              <a:buNone/>
            </a:pPr>
            <a:r>
              <a:rPr lang="en-US" sz="1200" b="1" dirty="0">
                <a:solidFill>
                  <a:srgbClr val="51A7F9"/>
                </a:solidFill>
              </a:rPr>
              <a:t/>
            </a:r>
            <a:br>
              <a:rPr lang="en-US" sz="1200" b="1" dirty="0">
                <a:solidFill>
                  <a:srgbClr val="51A7F9"/>
                </a:solidFill>
              </a:rPr>
            </a:br>
            <a:r>
              <a:rPr lang="en-US" sz="1200" b="1" dirty="0">
                <a:solidFill>
                  <a:srgbClr val="51A7F9"/>
                </a:solidFill>
              </a:rPr>
              <a:t/>
            </a:r>
            <a:br>
              <a:rPr lang="en-US" sz="1200" b="1" dirty="0">
                <a:solidFill>
                  <a:srgbClr val="51A7F9"/>
                </a:solidFill>
              </a:rPr>
            </a:br>
            <a:r>
              <a:rPr lang="en-US" sz="1200" b="1" dirty="0">
                <a:solidFill>
                  <a:srgbClr val="51A7F9"/>
                </a:solidFill>
              </a:rPr>
              <a:t>(2) CONSORTIUM SHARED LEDGER</a:t>
            </a:r>
          </a:p>
          <a:p>
            <a:pPr marL="133350" indent="-133350"/>
            <a:r>
              <a:rPr lang="en-US" sz="1200" dirty="0"/>
              <a:t>Created by a small set of participants</a:t>
            </a:r>
          </a:p>
          <a:p>
            <a:pPr marL="133350" indent="-133350"/>
            <a:r>
              <a:rPr lang="en-US" sz="1200" dirty="0"/>
              <a:t>share reference data between themselves and consumers. </a:t>
            </a:r>
          </a:p>
          <a:p>
            <a:pPr marL="133350" indent="-133350"/>
            <a:r>
              <a:rPr lang="en-US" sz="1200" dirty="0"/>
              <a:t>Consistent real-time view of key information</a:t>
            </a:r>
          </a:p>
        </p:txBody>
      </p:sp>
      <p:sp>
        <p:nvSpPr>
          <p:cNvPr id="18" name="Content Placeholder 17"/>
          <p:cNvSpPr>
            <a:spLocks noGrp="1"/>
          </p:cNvSpPr>
          <p:nvPr>
            <p:ph sz="half" idx="2"/>
          </p:nvPr>
        </p:nvSpPr>
        <p:spPr>
          <a:xfrm>
            <a:off x="4567515" y="1265329"/>
            <a:ext cx="3119161" cy="2545854"/>
          </a:xfrm>
        </p:spPr>
        <p:txBody>
          <a:bodyPr>
            <a:noAutofit/>
          </a:bodyPr>
          <a:lstStyle/>
          <a:p>
            <a:pPr marL="0" indent="0">
              <a:buNone/>
            </a:pPr>
            <a:r>
              <a:rPr lang="en-US" sz="1200" b="1" dirty="0">
                <a:solidFill>
                  <a:srgbClr val="51A7F9"/>
                </a:solidFill>
              </a:rPr>
              <a:t>(3) INFORMATION HUB</a:t>
            </a:r>
          </a:p>
          <a:p>
            <a:r>
              <a:rPr lang="en-US" sz="1200" dirty="0"/>
              <a:t>A ledger set up in a single organization </a:t>
            </a:r>
          </a:p>
          <a:p>
            <a:r>
              <a:rPr lang="en-US" sz="1200" dirty="0"/>
              <a:t>Sharing of information between participants (e.g. voting, dividend notification)</a:t>
            </a:r>
          </a:p>
          <a:p>
            <a:r>
              <a:rPr lang="en-US" sz="1200" dirty="0"/>
              <a:t>Assets have </a:t>
            </a:r>
            <a:r>
              <a:rPr lang="en-US" sz="1200" i="1" dirty="0"/>
              <a:t>information</a:t>
            </a:r>
            <a:r>
              <a:rPr lang="en-US" sz="1200" dirty="0"/>
              <a:t>, not financial value, </a:t>
            </a:r>
          </a:p>
          <a:p>
            <a:r>
              <a:rPr lang="en-US" sz="1200" dirty="0"/>
              <a:t>Require provenance, immutability &amp; finality.</a:t>
            </a:r>
          </a:p>
          <a:p>
            <a:pPr marL="0" indent="0">
              <a:buNone/>
            </a:pPr>
            <a:r>
              <a:rPr lang="en-US" sz="1200" b="1" dirty="0">
                <a:solidFill>
                  <a:srgbClr val="51A7F9"/>
                </a:solidFill>
              </a:rPr>
              <a:t/>
            </a:r>
            <a:br>
              <a:rPr lang="en-US" sz="1200" b="1" dirty="0">
                <a:solidFill>
                  <a:srgbClr val="51A7F9"/>
                </a:solidFill>
              </a:rPr>
            </a:br>
            <a:r>
              <a:rPr lang="en-US" sz="1200" b="1" dirty="0">
                <a:solidFill>
                  <a:srgbClr val="51A7F9"/>
                </a:solidFill>
              </a:rPr>
              <a:t/>
            </a:r>
            <a:br>
              <a:rPr lang="en-US" sz="1200" b="1" dirty="0">
                <a:solidFill>
                  <a:srgbClr val="51A7F9"/>
                </a:solidFill>
              </a:rPr>
            </a:br>
            <a:r>
              <a:rPr lang="en-US" sz="1200" b="1" dirty="0">
                <a:solidFill>
                  <a:srgbClr val="51A7F9"/>
                </a:solidFill>
              </a:rPr>
              <a:t/>
            </a:r>
            <a:br>
              <a:rPr lang="en-US" sz="1200" b="1" dirty="0">
                <a:solidFill>
                  <a:srgbClr val="51A7F9"/>
                </a:solidFill>
              </a:rPr>
            </a:br>
            <a:r>
              <a:rPr lang="en-US" sz="1200" b="1" dirty="0">
                <a:solidFill>
                  <a:srgbClr val="51A7F9"/>
                </a:solidFill>
              </a:rPr>
              <a:t>(4) HIGH VALUE MARKET</a:t>
            </a:r>
          </a:p>
          <a:p>
            <a:r>
              <a:rPr lang="en-US" sz="1200" dirty="0"/>
              <a:t>Ledger for the transfer of high financial value assets </a:t>
            </a:r>
          </a:p>
          <a:p>
            <a:r>
              <a:rPr lang="en-US" sz="1200" dirty="0"/>
              <a:t>between many participants in a market. </a:t>
            </a:r>
          </a:p>
          <a:p>
            <a:r>
              <a:rPr lang="en-US" sz="1200" dirty="0"/>
              <a:t>Requires all enterprise features of Blockchain </a:t>
            </a:r>
          </a:p>
        </p:txBody>
      </p:sp>
      <p:sp>
        <p:nvSpPr>
          <p:cNvPr id="34" name="Rectangle 33"/>
          <p:cNvSpPr/>
          <p:nvPr/>
        </p:nvSpPr>
        <p:spPr>
          <a:xfrm>
            <a:off x="7160640" y="273844"/>
            <a:ext cx="526035" cy="518846"/>
          </a:xfrm>
          <a:prstGeom prst="rect">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pPr>
            <a:r>
              <a:rPr lang="en-US" sz="1050" dirty="0">
                <a:solidFill>
                  <a:prstClr val="white"/>
                </a:solidFill>
              </a:rPr>
              <a:t>How?</a:t>
            </a: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99185799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85775" y="28575"/>
            <a:ext cx="7429500" cy="565153"/>
          </a:xfrm>
        </p:spPr>
        <p:txBody>
          <a:bodyPr>
            <a:normAutofit/>
          </a:bodyPr>
          <a:lstStyle/>
          <a:p>
            <a:pPr algn="l"/>
            <a:r>
              <a:rPr lang="en-US" sz="2700" dirty="0">
                <a:latin typeface="Arial"/>
                <a:cs typeface="Arial"/>
              </a:rPr>
              <a:t>IBM’s Point of View on Blockchain</a:t>
            </a:r>
          </a:p>
        </p:txBody>
      </p:sp>
      <p:sp>
        <p:nvSpPr>
          <p:cNvPr id="21" name="Content Placeholder 2"/>
          <p:cNvSpPr>
            <a:spLocks noGrp="1"/>
          </p:cNvSpPr>
          <p:nvPr>
            <p:ph idx="1"/>
          </p:nvPr>
        </p:nvSpPr>
        <p:spPr>
          <a:xfrm>
            <a:off x="2845775" y="1164471"/>
            <a:ext cx="6173923" cy="961251"/>
          </a:xfrm>
        </p:spPr>
        <p:txBody>
          <a:bodyPr>
            <a:noAutofit/>
          </a:bodyPr>
          <a:lstStyle/>
          <a:p>
            <a:pPr>
              <a:lnSpc>
                <a:spcPts val="1875"/>
              </a:lnSpc>
            </a:pPr>
            <a:r>
              <a:rPr lang="en-US" sz="1400" dirty="0">
                <a:solidFill>
                  <a:srgbClr val="343E48"/>
                </a:solidFill>
                <a:ea typeface="Helvetica Neue" charset="0"/>
                <a:cs typeface="Helvetica Neue" charset="0"/>
              </a:rPr>
              <a:t>Open source standard to lower adoption risk</a:t>
            </a:r>
          </a:p>
          <a:p>
            <a:pPr>
              <a:lnSpc>
                <a:spcPts val="1875"/>
              </a:lnSpc>
            </a:pPr>
            <a:r>
              <a:rPr lang="en-US" sz="1400" dirty="0">
                <a:solidFill>
                  <a:srgbClr val="343E48"/>
                </a:solidFill>
                <a:ea typeface="Helvetica Neue" charset="0"/>
                <a:cs typeface="Helvetica Neue" charset="0"/>
              </a:rPr>
              <a:t>Encourage Innovation through modular architecture</a:t>
            </a:r>
          </a:p>
          <a:p>
            <a:pPr>
              <a:lnSpc>
                <a:spcPts val="1875"/>
              </a:lnSpc>
            </a:pPr>
            <a:r>
              <a:rPr lang="en-US" sz="1400" dirty="0">
                <a:solidFill>
                  <a:srgbClr val="343E48"/>
                </a:solidFill>
                <a:ea typeface="Helvetica Neue" charset="0"/>
                <a:cs typeface="Helvetica Neue" charset="0"/>
              </a:rPr>
              <a:t>IBM Supports Linux Foundation’s </a:t>
            </a:r>
            <a:r>
              <a:rPr lang="en-US" sz="1400" i="1" dirty="0" err="1">
                <a:solidFill>
                  <a:srgbClr val="343E48"/>
                </a:solidFill>
                <a:ea typeface="Helvetica Neue" charset="0"/>
                <a:cs typeface="Helvetica Neue" charset="0"/>
              </a:rPr>
              <a:t>Hyperledger</a:t>
            </a:r>
            <a:r>
              <a:rPr lang="en-US" sz="1400" dirty="0">
                <a:solidFill>
                  <a:srgbClr val="343E48"/>
                </a:solidFill>
                <a:ea typeface="Helvetica Neue" charset="0"/>
                <a:cs typeface="Helvetica Neue" charset="0"/>
              </a:rPr>
              <a:t> project</a:t>
            </a:r>
          </a:p>
          <a:p>
            <a:pPr>
              <a:lnSpc>
                <a:spcPts val="2000"/>
              </a:lnSpc>
            </a:pPr>
            <a:endParaRPr lang="en-US" sz="1100" dirty="0">
              <a:solidFill>
                <a:srgbClr val="343E48"/>
              </a:solidFill>
            </a:endParaRPr>
          </a:p>
        </p:txBody>
      </p:sp>
      <p:sp>
        <p:nvSpPr>
          <p:cNvPr id="22" name="Content Placeholder 2"/>
          <p:cNvSpPr txBox="1">
            <a:spLocks/>
          </p:cNvSpPr>
          <p:nvPr/>
        </p:nvSpPr>
        <p:spPr bwMode="white">
          <a:xfrm>
            <a:off x="2862903" y="3068324"/>
            <a:ext cx="6004788" cy="906884"/>
          </a:xfrm>
          <a:prstGeom prst="rect">
            <a:avLst/>
          </a:prstGeom>
          <a:noFill/>
          <a:ln w="9525">
            <a:noFill/>
            <a:miter lim="800000"/>
            <a:headEnd/>
            <a:tailEnd/>
          </a:ln>
        </p:spPr>
        <p:txBody>
          <a:bodyPr vert="horz" wrap="square" lIns="81576" tIns="40788" rIns="81576" bIns="40788" numCol="1" anchor="t" anchorCtr="0" compatLnSpc="1">
            <a:prstTxWarp prst="textNoShape">
              <a:avLst/>
            </a:prstTxWarp>
          </a:bodyPr>
          <a:lstStyle>
            <a:lvl1pPr marL="241300" indent="-241300" algn="l" defTabSz="1303338" rtl="0" eaLnBrk="0" fontAlgn="base" hangingPunct="0">
              <a:spcBef>
                <a:spcPct val="20000"/>
              </a:spcBef>
              <a:spcAft>
                <a:spcPct val="0"/>
              </a:spcAft>
              <a:buClr>
                <a:schemeClr val="tx1"/>
              </a:buClr>
              <a:buFont typeface="Arial" pitchFamily="34" charset="0"/>
              <a:buChar char="•"/>
              <a:defRPr sz="2900" b="0" i="0">
                <a:solidFill>
                  <a:schemeClr val="tx1"/>
                </a:solidFill>
                <a:latin typeface="Helvetica Neue Thin"/>
                <a:ea typeface="ＭＳ Ｐゴシック" charset="0"/>
                <a:cs typeface="Helvetica Neue Thin"/>
              </a:defRPr>
            </a:lvl1pPr>
            <a:lvl2pPr marL="815975" indent="-325438" algn="l" defTabSz="1303338" rtl="0" eaLnBrk="0" fontAlgn="base" hangingPunct="0">
              <a:spcBef>
                <a:spcPct val="20000"/>
              </a:spcBef>
              <a:spcAft>
                <a:spcPct val="0"/>
              </a:spcAft>
              <a:buClr>
                <a:schemeClr val="tx1"/>
              </a:buClr>
              <a:buFont typeface="Arial" pitchFamily="34" charset="0"/>
              <a:buChar char="–"/>
              <a:defRPr sz="2000" b="0" i="0">
                <a:solidFill>
                  <a:schemeClr val="tx1"/>
                </a:solidFill>
                <a:latin typeface="Helvetica Neue Thin"/>
                <a:ea typeface="ＭＳ Ｐゴシック" charset="0"/>
                <a:cs typeface="Helvetica Neue Thin"/>
              </a:defRPr>
            </a:lvl2pPr>
            <a:lvl3pPr marL="1463675" indent="-322263" algn="l" defTabSz="1303338" rtl="0" eaLnBrk="0" fontAlgn="base" hangingPunct="0">
              <a:spcBef>
                <a:spcPct val="20000"/>
              </a:spcBef>
              <a:spcAft>
                <a:spcPct val="0"/>
              </a:spcAft>
              <a:buClr>
                <a:schemeClr val="tx1"/>
              </a:buClr>
              <a:buChar char="•"/>
              <a:defRPr sz="2400" b="0" i="0">
                <a:solidFill>
                  <a:schemeClr val="tx1"/>
                </a:solidFill>
                <a:latin typeface="Helvetica Neue Thin"/>
                <a:ea typeface="ＭＳ Ｐゴシック" charset="0"/>
                <a:cs typeface="Helvetica Neue Thin"/>
              </a:defRPr>
            </a:lvl3pPr>
            <a:lvl4pPr marL="2114550" indent="-322263"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4pPr>
            <a:lvl5pPr marL="2767013" indent="-323850"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5pPr>
            <a:lvl6pPr marL="3226614" indent="-326782" algn="l" defTabSz="1305560" rtl="0" fontAlgn="base">
              <a:spcBef>
                <a:spcPct val="20000"/>
              </a:spcBef>
              <a:spcAft>
                <a:spcPct val="0"/>
              </a:spcAft>
              <a:buClr>
                <a:schemeClr val="tx1"/>
              </a:buClr>
              <a:defRPr>
                <a:solidFill>
                  <a:schemeClr val="tx1"/>
                </a:solidFill>
                <a:latin typeface="+mn-lt"/>
              </a:defRPr>
            </a:lvl6pPr>
            <a:lvl7pPr marL="3683480" indent="-326782" algn="l" defTabSz="1305560" rtl="0" fontAlgn="base">
              <a:spcBef>
                <a:spcPct val="20000"/>
              </a:spcBef>
              <a:spcAft>
                <a:spcPct val="0"/>
              </a:spcAft>
              <a:buClr>
                <a:schemeClr val="tx1"/>
              </a:buClr>
              <a:defRPr>
                <a:solidFill>
                  <a:schemeClr val="tx1"/>
                </a:solidFill>
                <a:latin typeface="+mn-lt"/>
              </a:defRPr>
            </a:lvl7pPr>
            <a:lvl8pPr marL="4140347" indent="-326782" algn="l" defTabSz="1305560" rtl="0" fontAlgn="base">
              <a:spcBef>
                <a:spcPct val="20000"/>
              </a:spcBef>
              <a:spcAft>
                <a:spcPct val="0"/>
              </a:spcAft>
              <a:buClr>
                <a:schemeClr val="tx1"/>
              </a:buClr>
              <a:defRPr>
                <a:solidFill>
                  <a:schemeClr val="tx1"/>
                </a:solidFill>
                <a:latin typeface="+mn-lt"/>
              </a:defRPr>
            </a:lvl8pPr>
            <a:lvl9pPr marL="4597212" indent="-326782" algn="l" defTabSz="1305560" rtl="0" fontAlgn="base">
              <a:spcBef>
                <a:spcPct val="20000"/>
              </a:spcBef>
              <a:spcAft>
                <a:spcPct val="0"/>
              </a:spcAft>
              <a:buClr>
                <a:schemeClr val="tx1"/>
              </a:buClr>
              <a:defRPr>
                <a:solidFill>
                  <a:schemeClr val="tx1"/>
                </a:solidFill>
                <a:latin typeface="+mn-lt"/>
              </a:defRPr>
            </a:lvl9pPr>
          </a:lstStyle>
          <a:p>
            <a:pPr>
              <a:lnSpc>
                <a:spcPts val="1875"/>
              </a:lnSpc>
              <a:buClr>
                <a:srgbClr val="E79027"/>
              </a:buClr>
              <a:buFont typeface="Wingdings" panose="05000000000000000000" pitchFamily="2" charset="2"/>
              <a:buChar char="q"/>
            </a:pPr>
            <a:r>
              <a:rPr lang="en-US" sz="1400" dirty="0">
                <a:solidFill>
                  <a:srgbClr val="343E48"/>
                </a:solidFill>
                <a:latin typeface="+mn-lt"/>
              </a:rPr>
              <a:t>  Enable more optimized forms of consensus to keep the ledger in sync</a:t>
            </a:r>
          </a:p>
          <a:p>
            <a:pPr>
              <a:lnSpc>
                <a:spcPts val="1875"/>
              </a:lnSpc>
              <a:buClr>
                <a:srgbClr val="E79027"/>
              </a:buClr>
              <a:buFont typeface="Wingdings" panose="05000000000000000000" pitchFamily="2" charset="2"/>
              <a:buChar char="q"/>
            </a:pPr>
            <a:r>
              <a:rPr lang="en-US" sz="1400" dirty="0">
                <a:solidFill>
                  <a:srgbClr val="343E48"/>
                </a:solidFill>
                <a:latin typeface="+mn-lt"/>
              </a:rPr>
              <a:t>  Privacy, confidentiality, auditability, performance and scalability. </a:t>
            </a:r>
          </a:p>
          <a:p>
            <a:pPr>
              <a:lnSpc>
                <a:spcPts val="1875"/>
              </a:lnSpc>
              <a:buClr>
                <a:srgbClr val="E79027"/>
              </a:buClr>
              <a:buFont typeface="Wingdings" panose="05000000000000000000" pitchFamily="2" charset="2"/>
              <a:buChar char="q"/>
            </a:pPr>
            <a:r>
              <a:rPr lang="en-US" sz="1400" dirty="0">
                <a:solidFill>
                  <a:srgbClr val="343E48"/>
                </a:solidFill>
                <a:latin typeface="+mn-lt"/>
              </a:rPr>
              <a:t>  Engage with governments and regulators to encourage the broad adoption of blockchain in industry</a:t>
            </a:r>
          </a:p>
          <a:p>
            <a:pPr>
              <a:buClr>
                <a:srgbClr val="FFFFFF"/>
              </a:buClr>
            </a:pPr>
            <a:endParaRPr lang="en-US" sz="1400" dirty="0">
              <a:solidFill>
                <a:srgbClr val="343E48"/>
              </a:solidFill>
              <a:latin typeface="+mn-lt"/>
            </a:endParaRPr>
          </a:p>
          <a:p>
            <a:pPr marL="0" indent="0">
              <a:buClr>
                <a:srgbClr val="FFFFFF"/>
              </a:buClr>
              <a:buNone/>
            </a:pPr>
            <a:endParaRPr lang="en-US" sz="2000" dirty="0">
              <a:solidFill>
                <a:srgbClr val="343E48"/>
              </a:solidFill>
              <a:latin typeface="+mn-lt"/>
            </a:endParaRPr>
          </a:p>
        </p:txBody>
      </p:sp>
      <p:pic>
        <p:nvPicPr>
          <p:cNvPr id="23" name="Picture 22"/>
          <p:cNvPicPr>
            <a:picLocks noChangeAspect="1"/>
          </p:cNvPicPr>
          <p:nvPr/>
        </p:nvPicPr>
        <p:blipFill>
          <a:blip r:embed="rId2">
            <a:duotone>
              <a:prstClr val="black"/>
              <a:srgbClr val="D9C3A5">
                <a:tint val="50000"/>
                <a:satMod val="180000"/>
              </a:srgbClr>
            </a:duotone>
          </a:blip>
          <a:stretch>
            <a:fillRect/>
          </a:stretch>
        </p:blipFill>
        <p:spPr>
          <a:xfrm>
            <a:off x="1696425" y="1407513"/>
            <a:ext cx="622989" cy="556278"/>
          </a:xfrm>
          <a:prstGeom prst="rect">
            <a:avLst/>
          </a:prstGeom>
        </p:spPr>
      </p:pic>
      <p:sp>
        <p:nvSpPr>
          <p:cNvPr id="24" name="Content Placeholder 2"/>
          <p:cNvSpPr txBox="1">
            <a:spLocks/>
          </p:cNvSpPr>
          <p:nvPr/>
        </p:nvSpPr>
        <p:spPr bwMode="white">
          <a:xfrm>
            <a:off x="816587" y="4208999"/>
            <a:ext cx="7098688" cy="794771"/>
          </a:xfrm>
          <a:prstGeom prst="rect">
            <a:avLst/>
          </a:prstGeom>
          <a:noFill/>
          <a:ln w="57150" cmpd="sng">
            <a:solidFill>
              <a:srgbClr val="00B0F0"/>
            </a:solidFill>
            <a:miter lim="800000"/>
            <a:headEnd/>
            <a:tailEnd/>
          </a:ln>
        </p:spPr>
        <p:txBody>
          <a:bodyPr vert="horz" wrap="square" lIns="81576" tIns="40788" rIns="81576" bIns="40788" numCol="1" anchor="t" anchorCtr="0" compatLnSpc="1">
            <a:prstTxWarp prst="textNoShape">
              <a:avLst/>
            </a:prstTxWarp>
          </a:bodyPr>
          <a:lstStyle>
            <a:lvl1pPr marL="241300" indent="-241300" algn="l" defTabSz="1303338" rtl="0" eaLnBrk="0" fontAlgn="base" hangingPunct="0">
              <a:spcBef>
                <a:spcPct val="20000"/>
              </a:spcBef>
              <a:spcAft>
                <a:spcPct val="0"/>
              </a:spcAft>
              <a:buClr>
                <a:schemeClr val="tx1"/>
              </a:buClr>
              <a:buFont typeface="Arial" pitchFamily="34" charset="0"/>
              <a:buChar char="•"/>
              <a:defRPr sz="2900" b="0" i="0">
                <a:solidFill>
                  <a:schemeClr val="tx1"/>
                </a:solidFill>
                <a:latin typeface="Helvetica Neue Thin"/>
                <a:ea typeface="ＭＳ Ｐゴシック" charset="0"/>
                <a:cs typeface="Helvetica Neue Thin"/>
              </a:defRPr>
            </a:lvl1pPr>
            <a:lvl2pPr marL="815975" indent="-325438" algn="l" defTabSz="1303338" rtl="0" eaLnBrk="0" fontAlgn="base" hangingPunct="0">
              <a:spcBef>
                <a:spcPct val="20000"/>
              </a:spcBef>
              <a:spcAft>
                <a:spcPct val="0"/>
              </a:spcAft>
              <a:buClr>
                <a:schemeClr val="tx1"/>
              </a:buClr>
              <a:buFont typeface="Arial" pitchFamily="34" charset="0"/>
              <a:buChar char="–"/>
              <a:defRPr sz="2000" b="0" i="0">
                <a:solidFill>
                  <a:schemeClr val="tx1"/>
                </a:solidFill>
                <a:latin typeface="Helvetica Neue Thin"/>
                <a:ea typeface="ＭＳ Ｐゴシック" charset="0"/>
                <a:cs typeface="Helvetica Neue Thin"/>
              </a:defRPr>
            </a:lvl2pPr>
            <a:lvl3pPr marL="1463675" indent="-322263" algn="l" defTabSz="1303338" rtl="0" eaLnBrk="0" fontAlgn="base" hangingPunct="0">
              <a:spcBef>
                <a:spcPct val="20000"/>
              </a:spcBef>
              <a:spcAft>
                <a:spcPct val="0"/>
              </a:spcAft>
              <a:buClr>
                <a:schemeClr val="tx1"/>
              </a:buClr>
              <a:buChar char="•"/>
              <a:defRPr sz="2400" b="0" i="0">
                <a:solidFill>
                  <a:schemeClr val="tx1"/>
                </a:solidFill>
                <a:latin typeface="Helvetica Neue Thin"/>
                <a:ea typeface="ＭＳ Ｐゴシック" charset="0"/>
                <a:cs typeface="Helvetica Neue Thin"/>
              </a:defRPr>
            </a:lvl3pPr>
            <a:lvl4pPr marL="2114550" indent="-322263"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4pPr>
            <a:lvl5pPr marL="2767013" indent="-323850"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5pPr>
            <a:lvl6pPr marL="3226614" indent="-326782" algn="l" defTabSz="1305560" rtl="0" fontAlgn="base">
              <a:spcBef>
                <a:spcPct val="20000"/>
              </a:spcBef>
              <a:spcAft>
                <a:spcPct val="0"/>
              </a:spcAft>
              <a:buClr>
                <a:schemeClr val="tx1"/>
              </a:buClr>
              <a:defRPr>
                <a:solidFill>
                  <a:schemeClr val="tx1"/>
                </a:solidFill>
                <a:latin typeface="+mn-lt"/>
              </a:defRPr>
            </a:lvl6pPr>
            <a:lvl7pPr marL="3683480" indent="-326782" algn="l" defTabSz="1305560" rtl="0" fontAlgn="base">
              <a:spcBef>
                <a:spcPct val="20000"/>
              </a:spcBef>
              <a:spcAft>
                <a:spcPct val="0"/>
              </a:spcAft>
              <a:buClr>
                <a:schemeClr val="tx1"/>
              </a:buClr>
              <a:defRPr>
                <a:solidFill>
                  <a:schemeClr val="tx1"/>
                </a:solidFill>
                <a:latin typeface="+mn-lt"/>
              </a:defRPr>
            </a:lvl7pPr>
            <a:lvl8pPr marL="4140347" indent="-326782" algn="l" defTabSz="1305560" rtl="0" fontAlgn="base">
              <a:spcBef>
                <a:spcPct val="20000"/>
              </a:spcBef>
              <a:spcAft>
                <a:spcPct val="0"/>
              </a:spcAft>
              <a:buClr>
                <a:schemeClr val="tx1"/>
              </a:buClr>
              <a:defRPr>
                <a:solidFill>
                  <a:schemeClr val="tx1"/>
                </a:solidFill>
                <a:latin typeface="+mn-lt"/>
              </a:defRPr>
            </a:lvl8pPr>
            <a:lvl9pPr marL="4597212" indent="-326782" algn="l" defTabSz="1305560" rtl="0" fontAlgn="base">
              <a:spcBef>
                <a:spcPct val="20000"/>
              </a:spcBef>
              <a:spcAft>
                <a:spcPct val="0"/>
              </a:spcAft>
              <a:buClr>
                <a:schemeClr val="tx1"/>
              </a:buClr>
              <a:defRPr>
                <a:solidFill>
                  <a:schemeClr val="tx1"/>
                </a:solidFill>
                <a:latin typeface="+mn-lt"/>
              </a:defRPr>
            </a:lvl9pPr>
          </a:lstStyle>
          <a:p>
            <a:pPr marL="0" indent="0">
              <a:buClr>
                <a:srgbClr val="FFFFFF"/>
              </a:buClr>
              <a:buNone/>
            </a:pPr>
            <a:r>
              <a:rPr lang="en-US" sz="1013" dirty="0">
                <a:solidFill>
                  <a:srgbClr val="343E48"/>
                </a:solidFill>
                <a:latin typeface="Helvetica Neue"/>
                <a:cs typeface="Helvetica Neue"/>
              </a:rPr>
              <a:t>IBM Blockchain is conducting business in 2016 across three areas:</a:t>
            </a:r>
          </a:p>
          <a:p>
            <a:pPr marL="285747" indent="-285747">
              <a:buClr>
                <a:srgbClr val="FFFFFF"/>
              </a:buClr>
              <a:buFont typeface="+mj-lt"/>
              <a:buAutoNum type="arabicPeriod"/>
            </a:pPr>
            <a:r>
              <a:rPr lang="en-US" sz="1013" dirty="0">
                <a:solidFill>
                  <a:srgbClr val="343E48"/>
                </a:solidFill>
                <a:latin typeface="Helvetica Neue"/>
                <a:cs typeface="Helvetica Neue"/>
              </a:rPr>
              <a:t>1. </a:t>
            </a:r>
            <a:r>
              <a:rPr lang="en-US" sz="1013" b="1" dirty="0">
                <a:solidFill>
                  <a:srgbClr val="343E48"/>
                </a:solidFill>
                <a:latin typeface="Helvetica Neue"/>
                <a:cs typeface="Helvetica Neue"/>
              </a:rPr>
              <a:t>Community</a:t>
            </a:r>
            <a:r>
              <a:rPr lang="en-US" sz="1013" dirty="0">
                <a:solidFill>
                  <a:srgbClr val="343E48"/>
                </a:solidFill>
              </a:rPr>
              <a:t> development of blockchain fabric (Hyperledger project)</a:t>
            </a:r>
          </a:p>
          <a:p>
            <a:pPr marL="285747" indent="-285747">
              <a:buClr>
                <a:srgbClr val="FFFFFF"/>
              </a:buClr>
              <a:buFont typeface="+mj-lt"/>
              <a:buAutoNum type="arabicPeriod"/>
            </a:pPr>
            <a:r>
              <a:rPr lang="en-US" sz="1013" dirty="0">
                <a:solidFill>
                  <a:srgbClr val="343E48"/>
                </a:solidFill>
                <a:latin typeface="Helvetica Neue"/>
                <a:cs typeface="Helvetica Neue"/>
              </a:rPr>
              <a:t>2. </a:t>
            </a:r>
            <a:r>
              <a:rPr lang="en-US" sz="1013" b="1" dirty="0">
                <a:solidFill>
                  <a:srgbClr val="343E48"/>
                </a:solidFill>
                <a:latin typeface="Helvetica Neue"/>
                <a:cs typeface="Helvetica Neue"/>
              </a:rPr>
              <a:t>Cloud</a:t>
            </a:r>
            <a:r>
              <a:rPr lang="en-US" sz="1013" dirty="0">
                <a:solidFill>
                  <a:srgbClr val="343E48"/>
                </a:solidFill>
              </a:rPr>
              <a:t> deployment which expands Hyperledger with value added features</a:t>
            </a:r>
          </a:p>
          <a:p>
            <a:pPr marL="285747" indent="-285747">
              <a:buClr>
                <a:srgbClr val="FFFFFF"/>
              </a:buClr>
              <a:buFont typeface="+mj-lt"/>
              <a:buAutoNum type="arabicPeriod"/>
            </a:pPr>
            <a:r>
              <a:rPr lang="en-US" sz="1013" dirty="0">
                <a:solidFill>
                  <a:srgbClr val="343E48"/>
                </a:solidFill>
                <a:latin typeface="Helvetica Neue"/>
                <a:cs typeface="Helvetica Neue"/>
              </a:rPr>
              <a:t>3. </a:t>
            </a:r>
            <a:r>
              <a:rPr lang="en-US" sz="1013" b="1" dirty="0">
                <a:solidFill>
                  <a:srgbClr val="343E48"/>
                </a:solidFill>
                <a:latin typeface="Helvetica Neue"/>
                <a:cs typeface="Helvetica Neue"/>
              </a:rPr>
              <a:t>Client</a:t>
            </a:r>
            <a:r>
              <a:rPr lang="en-US" sz="1013" dirty="0">
                <a:solidFill>
                  <a:srgbClr val="343E48"/>
                </a:solidFill>
              </a:rPr>
              <a:t> engagements and transformative solutions </a:t>
            </a:r>
          </a:p>
          <a:p>
            <a:pPr marL="0" indent="0">
              <a:buClr>
                <a:srgbClr val="FFFFFF"/>
              </a:buClr>
              <a:buNone/>
            </a:pPr>
            <a:endParaRPr lang="en-US" sz="900" dirty="0">
              <a:solidFill>
                <a:srgbClr val="343E48"/>
              </a:solidFill>
            </a:endParaRPr>
          </a:p>
        </p:txBody>
      </p:sp>
      <p:pic>
        <p:nvPicPr>
          <p:cNvPr id="25" name="image14.png"/>
          <p:cNvPicPr>
            <a:picLocks noChangeAspect="1"/>
          </p:cNvPicPr>
          <p:nvPr/>
        </p:nvPicPr>
        <p:blipFill>
          <a:blip r:embed="rId3">
            <a:duotone>
              <a:schemeClr val="accent1">
                <a:shade val="45000"/>
                <a:satMod val="135000"/>
              </a:schemeClr>
              <a:prstClr val="white"/>
            </a:duotone>
            <a:extLst/>
          </a:blip>
          <a:stretch>
            <a:fillRect/>
          </a:stretch>
        </p:blipFill>
        <p:spPr>
          <a:xfrm>
            <a:off x="1696425" y="2409654"/>
            <a:ext cx="531820" cy="527699"/>
          </a:xfrm>
          <a:prstGeom prst="rect">
            <a:avLst/>
          </a:prstGeom>
          <a:ln w="12700">
            <a:miter lim="400000"/>
          </a:ln>
        </p:spPr>
      </p:pic>
      <p:grpSp>
        <p:nvGrpSpPr>
          <p:cNvPr id="26" name="Group 25"/>
          <p:cNvGrpSpPr/>
          <p:nvPr/>
        </p:nvGrpSpPr>
        <p:grpSpPr>
          <a:xfrm>
            <a:off x="1011768" y="3335862"/>
            <a:ext cx="1466680" cy="580471"/>
            <a:chOff x="5468761" y="4503178"/>
            <a:chExt cx="2346688" cy="928754"/>
          </a:xfrm>
        </p:grpSpPr>
        <p:pic>
          <p:nvPicPr>
            <p:cNvPr id="27" name="Picture 26"/>
            <p:cNvPicPr>
              <a:picLocks noChangeAspect="1"/>
            </p:cNvPicPr>
            <p:nvPr/>
          </p:nvPicPr>
          <p:blipFill>
            <a:blip r:embed="rId4"/>
            <a:stretch>
              <a:fillRect/>
            </a:stretch>
          </p:blipFill>
          <p:spPr>
            <a:xfrm>
              <a:off x="6912065" y="4515609"/>
              <a:ext cx="903384" cy="902209"/>
            </a:xfrm>
            <a:prstGeom prst="rect">
              <a:avLst/>
            </a:prstGeom>
          </p:spPr>
        </p:pic>
        <p:pic>
          <p:nvPicPr>
            <p:cNvPr id="28" name="Picture 27"/>
            <p:cNvPicPr>
              <a:picLocks noChangeAspect="1"/>
            </p:cNvPicPr>
            <p:nvPr/>
          </p:nvPicPr>
          <p:blipFill>
            <a:blip r:embed="rId5"/>
            <a:stretch>
              <a:fillRect/>
            </a:stretch>
          </p:blipFill>
          <p:spPr>
            <a:xfrm>
              <a:off x="5468761" y="4503178"/>
              <a:ext cx="2229010" cy="928754"/>
            </a:xfrm>
            <a:prstGeom prst="rect">
              <a:avLst/>
            </a:prstGeom>
          </p:spPr>
        </p:pic>
      </p:grpSp>
      <p:sp>
        <p:nvSpPr>
          <p:cNvPr id="29" name="Content Placeholder 2"/>
          <p:cNvSpPr txBox="1">
            <a:spLocks/>
          </p:cNvSpPr>
          <p:nvPr/>
        </p:nvSpPr>
        <p:spPr bwMode="white">
          <a:xfrm>
            <a:off x="2862905" y="2233055"/>
            <a:ext cx="5901455" cy="790932"/>
          </a:xfrm>
          <a:prstGeom prst="rect">
            <a:avLst/>
          </a:prstGeom>
          <a:noFill/>
          <a:ln w="9525">
            <a:noFill/>
            <a:miter lim="800000"/>
            <a:headEnd/>
            <a:tailEnd/>
          </a:ln>
        </p:spPr>
        <p:txBody>
          <a:bodyPr vert="horz" wrap="square" lIns="81576" tIns="40788" rIns="81576" bIns="40788" numCol="1" anchor="t" anchorCtr="0" compatLnSpc="1">
            <a:prstTxWarp prst="textNoShape">
              <a:avLst/>
            </a:prstTxWarp>
          </a:bodyPr>
          <a:lstStyle>
            <a:lvl1pPr marL="241300" indent="-241300" algn="l" defTabSz="1303338" rtl="0" eaLnBrk="0" fontAlgn="base" hangingPunct="0">
              <a:spcBef>
                <a:spcPct val="20000"/>
              </a:spcBef>
              <a:spcAft>
                <a:spcPct val="0"/>
              </a:spcAft>
              <a:buClr>
                <a:schemeClr val="tx1"/>
              </a:buClr>
              <a:buFont typeface="Arial" pitchFamily="34" charset="0"/>
              <a:buChar char="•"/>
              <a:defRPr sz="2900" b="0" i="0">
                <a:solidFill>
                  <a:schemeClr val="tx1"/>
                </a:solidFill>
                <a:latin typeface="Helvetica Neue Thin"/>
                <a:ea typeface="ＭＳ Ｐゴシック" charset="0"/>
                <a:cs typeface="Helvetica Neue Thin"/>
              </a:defRPr>
            </a:lvl1pPr>
            <a:lvl2pPr marL="815975" indent="-325438" algn="l" defTabSz="1303338" rtl="0" eaLnBrk="0" fontAlgn="base" hangingPunct="0">
              <a:spcBef>
                <a:spcPct val="20000"/>
              </a:spcBef>
              <a:spcAft>
                <a:spcPct val="0"/>
              </a:spcAft>
              <a:buClr>
                <a:schemeClr val="tx1"/>
              </a:buClr>
              <a:buFont typeface="Arial" pitchFamily="34" charset="0"/>
              <a:buChar char="–"/>
              <a:defRPr sz="2000" b="0" i="0">
                <a:solidFill>
                  <a:schemeClr val="tx1"/>
                </a:solidFill>
                <a:latin typeface="Helvetica Neue Thin"/>
                <a:ea typeface="ＭＳ Ｐゴシック" charset="0"/>
                <a:cs typeface="Helvetica Neue Thin"/>
              </a:defRPr>
            </a:lvl2pPr>
            <a:lvl3pPr marL="1463675" indent="-322263" algn="l" defTabSz="1303338" rtl="0" eaLnBrk="0" fontAlgn="base" hangingPunct="0">
              <a:spcBef>
                <a:spcPct val="20000"/>
              </a:spcBef>
              <a:spcAft>
                <a:spcPct val="0"/>
              </a:spcAft>
              <a:buClr>
                <a:schemeClr val="tx1"/>
              </a:buClr>
              <a:buChar char="•"/>
              <a:defRPr sz="2400" b="0" i="0">
                <a:solidFill>
                  <a:schemeClr val="tx1"/>
                </a:solidFill>
                <a:latin typeface="Helvetica Neue Thin"/>
                <a:ea typeface="ＭＳ Ｐゴシック" charset="0"/>
                <a:cs typeface="Helvetica Neue Thin"/>
              </a:defRPr>
            </a:lvl3pPr>
            <a:lvl4pPr marL="2114550" indent="-322263"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4pPr>
            <a:lvl5pPr marL="2767013" indent="-323850"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5pPr>
            <a:lvl6pPr marL="3226614" indent="-326782" algn="l" defTabSz="1305560" rtl="0" fontAlgn="base">
              <a:spcBef>
                <a:spcPct val="20000"/>
              </a:spcBef>
              <a:spcAft>
                <a:spcPct val="0"/>
              </a:spcAft>
              <a:buClr>
                <a:schemeClr val="tx1"/>
              </a:buClr>
              <a:defRPr>
                <a:solidFill>
                  <a:schemeClr val="tx1"/>
                </a:solidFill>
                <a:latin typeface="+mn-lt"/>
              </a:defRPr>
            </a:lvl6pPr>
            <a:lvl7pPr marL="3683480" indent="-326782" algn="l" defTabSz="1305560" rtl="0" fontAlgn="base">
              <a:spcBef>
                <a:spcPct val="20000"/>
              </a:spcBef>
              <a:spcAft>
                <a:spcPct val="0"/>
              </a:spcAft>
              <a:buClr>
                <a:schemeClr val="tx1"/>
              </a:buClr>
              <a:defRPr>
                <a:solidFill>
                  <a:schemeClr val="tx1"/>
                </a:solidFill>
                <a:latin typeface="+mn-lt"/>
              </a:defRPr>
            </a:lvl7pPr>
            <a:lvl8pPr marL="4140347" indent="-326782" algn="l" defTabSz="1305560" rtl="0" fontAlgn="base">
              <a:spcBef>
                <a:spcPct val="20000"/>
              </a:spcBef>
              <a:spcAft>
                <a:spcPct val="0"/>
              </a:spcAft>
              <a:buClr>
                <a:schemeClr val="tx1"/>
              </a:buClr>
              <a:defRPr>
                <a:solidFill>
                  <a:schemeClr val="tx1"/>
                </a:solidFill>
                <a:latin typeface="+mn-lt"/>
              </a:defRPr>
            </a:lvl8pPr>
            <a:lvl9pPr marL="4597212" indent="-326782" algn="l" defTabSz="1305560" rtl="0" fontAlgn="base">
              <a:spcBef>
                <a:spcPct val="20000"/>
              </a:spcBef>
              <a:spcAft>
                <a:spcPct val="0"/>
              </a:spcAft>
              <a:buClr>
                <a:schemeClr val="tx1"/>
              </a:buClr>
              <a:defRPr>
                <a:solidFill>
                  <a:schemeClr val="tx1"/>
                </a:solidFill>
                <a:latin typeface="+mn-lt"/>
              </a:defRPr>
            </a:lvl9pPr>
          </a:lstStyle>
          <a:p>
            <a:pPr>
              <a:lnSpc>
                <a:spcPts val="1875"/>
              </a:lnSpc>
              <a:buClr>
                <a:srgbClr val="FFFFFF"/>
              </a:buClr>
            </a:pPr>
            <a:r>
              <a:rPr lang="en-US" sz="1400" dirty="0">
                <a:solidFill>
                  <a:srgbClr val="FFFFFF"/>
                </a:solidFill>
                <a:latin typeface="+mn-lt"/>
              </a:rPr>
              <a:t> </a:t>
            </a:r>
          </a:p>
          <a:p>
            <a:pPr>
              <a:lnSpc>
                <a:spcPts val="1875"/>
              </a:lnSpc>
              <a:buClr>
                <a:srgbClr val="FFFFFF"/>
              </a:buClr>
            </a:pPr>
            <a:r>
              <a:rPr lang="en-US" sz="1400" dirty="0">
                <a:solidFill>
                  <a:srgbClr val="343E48"/>
                </a:solidFill>
                <a:latin typeface="+mn-lt"/>
              </a:rPr>
              <a:t>Ensure greater trust by provisioning only </a:t>
            </a:r>
            <a:r>
              <a:rPr lang="en-US" sz="1400" i="1" dirty="0">
                <a:solidFill>
                  <a:srgbClr val="343E48"/>
                </a:solidFill>
                <a:latin typeface="+mn-lt"/>
              </a:rPr>
              <a:t>permissioned </a:t>
            </a:r>
            <a:r>
              <a:rPr lang="en-US" sz="1400" dirty="0">
                <a:solidFill>
                  <a:srgbClr val="343E48"/>
                </a:solidFill>
                <a:latin typeface="+mn-lt"/>
              </a:rPr>
              <a:t>members and users</a:t>
            </a:r>
          </a:p>
        </p:txBody>
      </p:sp>
      <p:grpSp>
        <p:nvGrpSpPr>
          <p:cNvPr id="30" name="Group 29"/>
          <p:cNvGrpSpPr/>
          <p:nvPr/>
        </p:nvGrpSpPr>
        <p:grpSpPr>
          <a:xfrm>
            <a:off x="2802527" y="2201574"/>
            <a:ext cx="2422592" cy="446099"/>
            <a:chOff x="11353167" y="572237"/>
            <a:chExt cx="3137396" cy="580967"/>
          </a:xfrm>
        </p:grpSpPr>
        <p:sp>
          <p:nvSpPr>
            <p:cNvPr id="31" name="Content Placeholder 2"/>
            <p:cNvSpPr txBox="1">
              <a:spLocks/>
            </p:cNvSpPr>
            <p:nvPr/>
          </p:nvSpPr>
          <p:spPr bwMode="white">
            <a:xfrm>
              <a:off x="11353167" y="575977"/>
              <a:ext cx="3137396" cy="577227"/>
            </a:xfrm>
            <a:prstGeom prst="rect">
              <a:avLst/>
            </a:prstGeom>
            <a:noFill/>
            <a:ln w="9525">
              <a:noFill/>
              <a:miter lim="800000"/>
              <a:headEnd/>
              <a:tailEnd/>
            </a:ln>
          </p:spPr>
          <p:txBody>
            <a:bodyPr vert="horz" wrap="square" lIns="81578" tIns="40789" rIns="81578" bIns="40789" numCol="1" anchor="t" anchorCtr="0" compatLnSpc="1">
              <a:prstTxWarp prst="textNoShape">
                <a:avLst/>
              </a:prstTxWarp>
            </a:bodyPr>
            <a:lstStyle>
              <a:lvl1pPr marL="241300" indent="-241300" algn="l" defTabSz="1303338" rtl="0" eaLnBrk="0" fontAlgn="base" hangingPunct="0">
                <a:spcBef>
                  <a:spcPct val="20000"/>
                </a:spcBef>
                <a:spcAft>
                  <a:spcPct val="0"/>
                </a:spcAft>
                <a:buClr>
                  <a:schemeClr val="tx1"/>
                </a:buClr>
                <a:buFont typeface="Arial" pitchFamily="34" charset="0"/>
                <a:buChar char="•"/>
                <a:defRPr sz="2900" b="0" i="0">
                  <a:solidFill>
                    <a:schemeClr val="tx1"/>
                  </a:solidFill>
                  <a:latin typeface="Helvetica Neue Thin"/>
                  <a:ea typeface="ＭＳ Ｐゴシック" charset="0"/>
                  <a:cs typeface="Helvetica Neue Thin"/>
                </a:defRPr>
              </a:lvl1pPr>
              <a:lvl2pPr marL="815975" indent="-325438" algn="l" defTabSz="1303338" rtl="0" eaLnBrk="0" fontAlgn="base" hangingPunct="0">
                <a:spcBef>
                  <a:spcPct val="20000"/>
                </a:spcBef>
                <a:spcAft>
                  <a:spcPct val="0"/>
                </a:spcAft>
                <a:buClr>
                  <a:schemeClr val="tx1"/>
                </a:buClr>
                <a:buFont typeface="Arial" pitchFamily="34" charset="0"/>
                <a:buChar char="–"/>
                <a:defRPr sz="2000" b="0" i="0">
                  <a:solidFill>
                    <a:schemeClr val="tx1"/>
                  </a:solidFill>
                  <a:latin typeface="Helvetica Neue Thin"/>
                  <a:ea typeface="ＭＳ Ｐゴシック" charset="0"/>
                  <a:cs typeface="Helvetica Neue Thin"/>
                </a:defRPr>
              </a:lvl2pPr>
              <a:lvl3pPr marL="1463675" indent="-322263" algn="l" defTabSz="1303338" rtl="0" eaLnBrk="0" fontAlgn="base" hangingPunct="0">
                <a:spcBef>
                  <a:spcPct val="20000"/>
                </a:spcBef>
                <a:spcAft>
                  <a:spcPct val="0"/>
                </a:spcAft>
                <a:buClr>
                  <a:schemeClr val="tx1"/>
                </a:buClr>
                <a:buChar char="•"/>
                <a:defRPr sz="2400" b="0" i="0">
                  <a:solidFill>
                    <a:schemeClr val="tx1"/>
                  </a:solidFill>
                  <a:latin typeface="Helvetica Neue Thin"/>
                  <a:ea typeface="ＭＳ Ｐゴシック" charset="0"/>
                  <a:cs typeface="Helvetica Neue Thin"/>
                </a:defRPr>
              </a:lvl3pPr>
              <a:lvl4pPr marL="2114550" indent="-322263"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4pPr>
              <a:lvl5pPr marL="2767013" indent="-323850"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5pPr>
              <a:lvl6pPr marL="3226614" indent="-326782" algn="l" defTabSz="1305560" rtl="0" fontAlgn="base">
                <a:spcBef>
                  <a:spcPct val="20000"/>
                </a:spcBef>
                <a:spcAft>
                  <a:spcPct val="0"/>
                </a:spcAft>
                <a:buClr>
                  <a:schemeClr val="tx1"/>
                </a:buClr>
                <a:defRPr>
                  <a:solidFill>
                    <a:schemeClr val="tx1"/>
                  </a:solidFill>
                  <a:latin typeface="+mn-lt"/>
                </a:defRPr>
              </a:lvl6pPr>
              <a:lvl7pPr marL="3683480" indent="-326782" algn="l" defTabSz="1305560" rtl="0" fontAlgn="base">
                <a:spcBef>
                  <a:spcPct val="20000"/>
                </a:spcBef>
                <a:spcAft>
                  <a:spcPct val="0"/>
                </a:spcAft>
                <a:buClr>
                  <a:schemeClr val="tx1"/>
                </a:buClr>
                <a:defRPr>
                  <a:solidFill>
                    <a:schemeClr val="tx1"/>
                  </a:solidFill>
                  <a:latin typeface="+mn-lt"/>
                </a:defRPr>
              </a:lvl7pPr>
              <a:lvl8pPr marL="4140347" indent="-326782" algn="l" defTabSz="1305560" rtl="0" fontAlgn="base">
                <a:spcBef>
                  <a:spcPct val="20000"/>
                </a:spcBef>
                <a:spcAft>
                  <a:spcPct val="0"/>
                </a:spcAft>
                <a:buClr>
                  <a:schemeClr val="tx1"/>
                </a:buClr>
                <a:defRPr>
                  <a:solidFill>
                    <a:schemeClr val="tx1"/>
                  </a:solidFill>
                  <a:latin typeface="+mn-lt"/>
                </a:defRPr>
              </a:lvl8pPr>
              <a:lvl9pPr marL="4597212" indent="-326782" algn="l" defTabSz="1305560" rtl="0" fontAlgn="base">
                <a:spcBef>
                  <a:spcPct val="20000"/>
                </a:spcBef>
                <a:spcAft>
                  <a:spcPct val="0"/>
                </a:spcAft>
                <a:buClr>
                  <a:schemeClr val="tx1"/>
                </a:buClr>
                <a:defRPr>
                  <a:solidFill>
                    <a:schemeClr val="tx1"/>
                  </a:solidFill>
                  <a:latin typeface="+mn-lt"/>
                </a:defRPr>
              </a:lvl9pPr>
            </a:lstStyle>
            <a:p>
              <a:pPr marL="0" indent="0" algn="ctr">
                <a:buClr>
                  <a:srgbClr val="FFFFFF"/>
                </a:buClr>
                <a:buNone/>
              </a:pPr>
              <a:r>
                <a:rPr lang="en-US" sz="1088" dirty="0">
                  <a:solidFill>
                    <a:srgbClr val="343E48"/>
                  </a:solidFill>
                  <a:latin typeface="Helvetica Neue Light"/>
                  <a:cs typeface="Helvetica Neue Light"/>
                </a:rPr>
                <a:t>B</a:t>
              </a:r>
              <a:r>
                <a:rPr lang="en-US" sz="1013" dirty="0">
                  <a:solidFill>
                    <a:srgbClr val="343E48"/>
                  </a:solidFill>
                  <a:latin typeface="Helvetica Neue Light"/>
                  <a:cs typeface="Helvetica Neue Light"/>
                </a:rPr>
                <a:t>LOCKCHAIN</a:t>
              </a:r>
              <a:r>
                <a:rPr lang="en-US" sz="1088" dirty="0">
                  <a:solidFill>
                    <a:srgbClr val="343E48"/>
                  </a:solidFill>
                  <a:latin typeface="Helvetica Neue Light"/>
                  <a:cs typeface="Helvetica Neue Light"/>
                </a:rPr>
                <a:t> </a:t>
              </a:r>
              <a:r>
                <a:rPr lang="en-US" sz="1500" dirty="0">
                  <a:solidFill>
                    <a:srgbClr val="343E48"/>
                  </a:solidFill>
                  <a:latin typeface="Helvetica Neue Light"/>
                  <a:cs typeface="Helvetica Neue Light"/>
                </a:rPr>
                <a:t>≠</a:t>
              </a:r>
              <a:r>
                <a:rPr lang="en-US" sz="1088" dirty="0">
                  <a:solidFill>
                    <a:srgbClr val="343E48"/>
                  </a:solidFill>
                  <a:latin typeface="Helvetica Neue Light"/>
                  <a:cs typeface="Helvetica Neue Light"/>
                </a:rPr>
                <a:t>          B</a:t>
              </a:r>
              <a:r>
                <a:rPr lang="en-US" sz="1013" dirty="0">
                  <a:solidFill>
                    <a:srgbClr val="343E48"/>
                  </a:solidFill>
                  <a:latin typeface="Helvetica Neue Light"/>
                  <a:cs typeface="Helvetica Neue Light"/>
                </a:rPr>
                <a:t>ITCOIN</a:t>
              </a:r>
            </a:p>
            <a:p>
              <a:pPr marL="0" indent="0" algn="ctr">
                <a:buClr>
                  <a:srgbClr val="FFFFFF"/>
                </a:buClr>
                <a:buNone/>
              </a:pPr>
              <a:endParaRPr lang="en-US" sz="1088" dirty="0">
                <a:solidFill>
                  <a:srgbClr val="FFFFFF"/>
                </a:solidFill>
                <a:latin typeface="Helvetica Neue Light"/>
                <a:cs typeface="Helvetica Neue Light"/>
              </a:endParaRPr>
            </a:p>
          </p:txBody>
        </p:sp>
        <p:pic>
          <p:nvPicPr>
            <p:cNvPr id="32" name="Picture 31"/>
            <p:cNvPicPr>
              <a:picLocks noChangeAspect="1"/>
            </p:cNvPicPr>
            <p:nvPr/>
          </p:nvPicPr>
          <p:blipFill>
            <a:blip r:embed="rId6"/>
            <a:stretch>
              <a:fillRect/>
            </a:stretch>
          </p:blipFill>
          <p:spPr>
            <a:xfrm>
              <a:off x="13036274" y="572237"/>
              <a:ext cx="319491" cy="319491"/>
            </a:xfrm>
            <a:prstGeom prst="rect">
              <a:avLst/>
            </a:prstGeom>
          </p:spPr>
        </p:pic>
      </p:grpSp>
      <p:sp>
        <p:nvSpPr>
          <p:cNvPr id="33" name="Content Placeholder 2"/>
          <p:cNvSpPr txBox="1">
            <a:spLocks/>
          </p:cNvSpPr>
          <p:nvPr/>
        </p:nvSpPr>
        <p:spPr bwMode="white">
          <a:xfrm>
            <a:off x="124679" y="1233969"/>
            <a:ext cx="1116609" cy="879514"/>
          </a:xfrm>
          <a:prstGeom prst="rect">
            <a:avLst/>
          </a:prstGeom>
          <a:noFill/>
          <a:ln w="9525">
            <a:noFill/>
            <a:miter lim="800000"/>
            <a:headEnd/>
            <a:tailEnd/>
          </a:ln>
        </p:spPr>
        <p:txBody>
          <a:bodyPr vert="horz" wrap="square" lIns="81576" tIns="40788" rIns="81576" bIns="40788" numCol="1" anchor="t" anchorCtr="0" compatLnSpc="1">
            <a:prstTxWarp prst="textNoShape">
              <a:avLst/>
            </a:prstTxWarp>
          </a:bodyPr>
          <a:lstStyle>
            <a:lvl1pPr marL="241300" indent="-241300" algn="l" defTabSz="1303338" rtl="0" eaLnBrk="0" fontAlgn="base" hangingPunct="0">
              <a:spcBef>
                <a:spcPct val="20000"/>
              </a:spcBef>
              <a:spcAft>
                <a:spcPct val="0"/>
              </a:spcAft>
              <a:buClr>
                <a:schemeClr val="tx1"/>
              </a:buClr>
              <a:buFont typeface="Arial" pitchFamily="34" charset="0"/>
              <a:buChar char="•"/>
              <a:defRPr sz="2900" b="0" i="0">
                <a:solidFill>
                  <a:schemeClr val="tx1"/>
                </a:solidFill>
                <a:latin typeface="Helvetica Neue Thin"/>
                <a:ea typeface="ＭＳ Ｐゴシック" charset="0"/>
                <a:cs typeface="Helvetica Neue Thin"/>
              </a:defRPr>
            </a:lvl1pPr>
            <a:lvl2pPr marL="815975" indent="-325438" algn="l" defTabSz="1303338" rtl="0" eaLnBrk="0" fontAlgn="base" hangingPunct="0">
              <a:spcBef>
                <a:spcPct val="20000"/>
              </a:spcBef>
              <a:spcAft>
                <a:spcPct val="0"/>
              </a:spcAft>
              <a:buClr>
                <a:schemeClr val="tx1"/>
              </a:buClr>
              <a:buFont typeface="Arial" pitchFamily="34" charset="0"/>
              <a:buChar char="–"/>
              <a:defRPr sz="2000" b="0" i="0">
                <a:solidFill>
                  <a:schemeClr val="tx1"/>
                </a:solidFill>
                <a:latin typeface="Helvetica Neue Thin"/>
                <a:ea typeface="ＭＳ Ｐゴシック" charset="0"/>
                <a:cs typeface="Helvetica Neue Thin"/>
              </a:defRPr>
            </a:lvl2pPr>
            <a:lvl3pPr marL="1463675" indent="-322263" algn="l" defTabSz="1303338" rtl="0" eaLnBrk="0" fontAlgn="base" hangingPunct="0">
              <a:spcBef>
                <a:spcPct val="20000"/>
              </a:spcBef>
              <a:spcAft>
                <a:spcPct val="0"/>
              </a:spcAft>
              <a:buClr>
                <a:schemeClr val="tx1"/>
              </a:buClr>
              <a:buChar char="•"/>
              <a:defRPr sz="2400" b="0" i="0">
                <a:solidFill>
                  <a:schemeClr val="tx1"/>
                </a:solidFill>
                <a:latin typeface="Helvetica Neue Thin"/>
                <a:ea typeface="ＭＳ Ｐゴシック" charset="0"/>
                <a:cs typeface="Helvetica Neue Thin"/>
              </a:defRPr>
            </a:lvl3pPr>
            <a:lvl4pPr marL="2114550" indent="-322263"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4pPr>
            <a:lvl5pPr marL="2767013" indent="-323850"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5pPr>
            <a:lvl6pPr marL="3226614" indent="-326782" algn="l" defTabSz="1305560" rtl="0" fontAlgn="base">
              <a:spcBef>
                <a:spcPct val="20000"/>
              </a:spcBef>
              <a:spcAft>
                <a:spcPct val="0"/>
              </a:spcAft>
              <a:buClr>
                <a:schemeClr val="tx1"/>
              </a:buClr>
              <a:defRPr>
                <a:solidFill>
                  <a:schemeClr val="tx1"/>
                </a:solidFill>
                <a:latin typeface="+mn-lt"/>
              </a:defRPr>
            </a:lvl6pPr>
            <a:lvl7pPr marL="3683480" indent="-326782" algn="l" defTabSz="1305560" rtl="0" fontAlgn="base">
              <a:spcBef>
                <a:spcPct val="20000"/>
              </a:spcBef>
              <a:spcAft>
                <a:spcPct val="0"/>
              </a:spcAft>
              <a:buClr>
                <a:schemeClr val="tx1"/>
              </a:buClr>
              <a:defRPr>
                <a:solidFill>
                  <a:schemeClr val="tx1"/>
                </a:solidFill>
                <a:latin typeface="+mn-lt"/>
              </a:defRPr>
            </a:lvl7pPr>
            <a:lvl8pPr marL="4140347" indent="-326782" algn="l" defTabSz="1305560" rtl="0" fontAlgn="base">
              <a:spcBef>
                <a:spcPct val="20000"/>
              </a:spcBef>
              <a:spcAft>
                <a:spcPct val="0"/>
              </a:spcAft>
              <a:buClr>
                <a:schemeClr val="tx1"/>
              </a:buClr>
              <a:defRPr>
                <a:solidFill>
                  <a:schemeClr val="tx1"/>
                </a:solidFill>
                <a:latin typeface="+mn-lt"/>
              </a:defRPr>
            </a:lvl8pPr>
            <a:lvl9pPr marL="4597212" indent="-326782" algn="l" defTabSz="1305560" rtl="0" fontAlgn="base">
              <a:spcBef>
                <a:spcPct val="20000"/>
              </a:spcBef>
              <a:spcAft>
                <a:spcPct val="0"/>
              </a:spcAft>
              <a:buClr>
                <a:schemeClr val="tx1"/>
              </a:buClr>
              <a:defRPr>
                <a:solidFill>
                  <a:schemeClr val="tx1"/>
                </a:solidFill>
                <a:latin typeface="+mn-lt"/>
              </a:defRPr>
            </a:lvl9pPr>
          </a:lstStyle>
          <a:p>
            <a:pPr marL="0" indent="0" algn="ctr">
              <a:buClr>
                <a:srgbClr val="FFFFFF"/>
              </a:buClr>
              <a:buNone/>
            </a:pPr>
            <a:r>
              <a:rPr lang="en-US" sz="1800" dirty="0">
                <a:solidFill>
                  <a:srgbClr val="343E48"/>
                </a:solidFill>
              </a:rPr>
              <a:t>B</a:t>
            </a:r>
            <a:r>
              <a:rPr lang="en-US" sz="1500" dirty="0">
                <a:solidFill>
                  <a:srgbClr val="343E48"/>
                </a:solidFill>
              </a:rPr>
              <a:t>UILT</a:t>
            </a:r>
            <a:r>
              <a:rPr lang="en-US" sz="1800" dirty="0">
                <a:solidFill>
                  <a:srgbClr val="343E48"/>
                </a:solidFill>
              </a:rPr>
              <a:t> </a:t>
            </a:r>
            <a:r>
              <a:rPr lang="en-US" sz="1500" dirty="0">
                <a:solidFill>
                  <a:srgbClr val="343E48"/>
                </a:solidFill>
              </a:rPr>
              <a:t>IN THE </a:t>
            </a:r>
            <a:endParaRPr lang="en-US" sz="1800" dirty="0">
              <a:solidFill>
                <a:srgbClr val="343E48"/>
              </a:solidFill>
            </a:endParaRPr>
          </a:p>
          <a:p>
            <a:pPr marL="0" indent="0" algn="ctr">
              <a:buClr>
                <a:srgbClr val="FFFFFF"/>
              </a:buClr>
              <a:buNone/>
            </a:pPr>
            <a:r>
              <a:rPr lang="en-US" sz="1800" dirty="0">
                <a:solidFill>
                  <a:srgbClr val="343E48"/>
                </a:solidFill>
              </a:rPr>
              <a:t>O</a:t>
            </a:r>
            <a:r>
              <a:rPr lang="en-US" sz="1500" dirty="0">
                <a:solidFill>
                  <a:srgbClr val="343E48"/>
                </a:solidFill>
              </a:rPr>
              <a:t>PEN</a:t>
            </a:r>
            <a:endParaRPr lang="en-US" sz="1200" dirty="0">
              <a:solidFill>
                <a:srgbClr val="343E48"/>
              </a:solidFill>
            </a:endParaRPr>
          </a:p>
        </p:txBody>
      </p:sp>
      <p:sp>
        <p:nvSpPr>
          <p:cNvPr id="34" name="Content Placeholder 2"/>
          <p:cNvSpPr txBox="1">
            <a:spLocks/>
          </p:cNvSpPr>
          <p:nvPr/>
        </p:nvSpPr>
        <p:spPr bwMode="white">
          <a:xfrm>
            <a:off x="124679" y="2478717"/>
            <a:ext cx="1746251" cy="414534"/>
          </a:xfrm>
          <a:prstGeom prst="rect">
            <a:avLst/>
          </a:prstGeom>
          <a:noFill/>
          <a:ln w="9525">
            <a:noFill/>
            <a:miter lim="800000"/>
            <a:headEnd/>
            <a:tailEnd/>
          </a:ln>
        </p:spPr>
        <p:txBody>
          <a:bodyPr vert="horz" wrap="square" lIns="81576" tIns="40788" rIns="81576" bIns="40788" numCol="1" anchor="t" anchorCtr="0" compatLnSpc="1">
            <a:prstTxWarp prst="textNoShape">
              <a:avLst/>
            </a:prstTxWarp>
          </a:bodyPr>
          <a:lstStyle>
            <a:lvl1pPr marL="241300" indent="-241300" algn="l" defTabSz="1303338" rtl="0" eaLnBrk="0" fontAlgn="base" hangingPunct="0">
              <a:spcBef>
                <a:spcPct val="20000"/>
              </a:spcBef>
              <a:spcAft>
                <a:spcPct val="0"/>
              </a:spcAft>
              <a:buClr>
                <a:schemeClr val="tx1"/>
              </a:buClr>
              <a:buFont typeface="Arial" pitchFamily="34" charset="0"/>
              <a:buChar char="•"/>
              <a:defRPr sz="2900" b="0" i="0">
                <a:solidFill>
                  <a:schemeClr val="tx1"/>
                </a:solidFill>
                <a:latin typeface="Helvetica Neue Thin"/>
                <a:ea typeface="ＭＳ Ｐゴシック" charset="0"/>
                <a:cs typeface="Helvetica Neue Thin"/>
              </a:defRPr>
            </a:lvl1pPr>
            <a:lvl2pPr marL="815975" indent="-325438" algn="l" defTabSz="1303338" rtl="0" eaLnBrk="0" fontAlgn="base" hangingPunct="0">
              <a:spcBef>
                <a:spcPct val="20000"/>
              </a:spcBef>
              <a:spcAft>
                <a:spcPct val="0"/>
              </a:spcAft>
              <a:buClr>
                <a:schemeClr val="tx1"/>
              </a:buClr>
              <a:buFont typeface="Arial" pitchFamily="34" charset="0"/>
              <a:buChar char="–"/>
              <a:defRPr sz="2000" b="0" i="0">
                <a:solidFill>
                  <a:schemeClr val="tx1"/>
                </a:solidFill>
                <a:latin typeface="Helvetica Neue Thin"/>
                <a:ea typeface="ＭＳ Ｐゴシック" charset="0"/>
                <a:cs typeface="Helvetica Neue Thin"/>
              </a:defRPr>
            </a:lvl2pPr>
            <a:lvl3pPr marL="1463675" indent="-322263" algn="l" defTabSz="1303338" rtl="0" eaLnBrk="0" fontAlgn="base" hangingPunct="0">
              <a:spcBef>
                <a:spcPct val="20000"/>
              </a:spcBef>
              <a:spcAft>
                <a:spcPct val="0"/>
              </a:spcAft>
              <a:buClr>
                <a:schemeClr val="tx1"/>
              </a:buClr>
              <a:buChar char="•"/>
              <a:defRPr sz="2400" b="0" i="0">
                <a:solidFill>
                  <a:schemeClr val="tx1"/>
                </a:solidFill>
                <a:latin typeface="Helvetica Neue Thin"/>
                <a:ea typeface="ＭＳ Ｐゴシック" charset="0"/>
                <a:cs typeface="Helvetica Neue Thin"/>
              </a:defRPr>
            </a:lvl3pPr>
            <a:lvl4pPr marL="2114550" indent="-322263"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4pPr>
            <a:lvl5pPr marL="2767013" indent="-323850"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5pPr>
            <a:lvl6pPr marL="3226614" indent="-326782" algn="l" defTabSz="1305560" rtl="0" fontAlgn="base">
              <a:spcBef>
                <a:spcPct val="20000"/>
              </a:spcBef>
              <a:spcAft>
                <a:spcPct val="0"/>
              </a:spcAft>
              <a:buClr>
                <a:schemeClr val="tx1"/>
              </a:buClr>
              <a:defRPr>
                <a:solidFill>
                  <a:schemeClr val="tx1"/>
                </a:solidFill>
                <a:latin typeface="+mn-lt"/>
              </a:defRPr>
            </a:lvl6pPr>
            <a:lvl7pPr marL="3683480" indent="-326782" algn="l" defTabSz="1305560" rtl="0" fontAlgn="base">
              <a:spcBef>
                <a:spcPct val="20000"/>
              </a:spcBef>
              <a:spcAft>
                <a:spcPct val="0"/>
              </a:spcAft>
              <a:buClr>
                <a:schemeClr val="tx1"/>
              </a:buClr>
              <a:defRPr>
                <a:solidFill>
                  <a:schemeClr val="tx1"/>
                </a:solidFill>
                <a:latin typeface="+mn-lt"/>
              </a:defRPr>
            </a:lvl7pPr>
            <a:lvl8pPr marL="4140347" indent="-326782" algn="l" defTabSz="1305560" rtl="0" fontAlgn="base">
              <a:spcBef>
                <a:spcPct val="20000"/>
              </a:spcBef>
              <a:spcAft>
                <a:spcPct val="0"/>
              </a:spcAft>
              <a:buClr>
                <a:schemeClr val="tx1"/>
              </a:buClr>
              <a:defRPr>
                <a:solidFill>
                  <a:schemeClr val="tx1"/>
                </a:solidFill>
                <a:latin typeface="+mn-lt"/>
              </a:defRPr>
            </a:lvl8pPr>
            <a:lvl9pPr marL="4597212" indent="-326782" algn="l" defTabSz="1305560" rtl="0" fontAlgn="base">
              <a:spcBef>
                <a:spcPct val="20000"/>
              </a:spcBef>
              <a:spcAft>
                <a:spcPct val="0"/>
              </a:spcAft>
              <a:buClr>
                <a:schemeClr val="tx1"/>
              </a:buClr>
              <a:defRPr>
                <a:solidFill>
                  <a:schemeClr val="tx1"/>
                </a:solidFill>
                <a:latin typeface="+mn-lt"/>
              </a:defRPr>
            </a:lvl9pPr>
          </a:lstStyle>
          <a:p>
            <a:pPr marL="0" indent="0" algn="ctr">
              <a:buClr>
                <a:srgbClr val="FFFFFF"/>
              </a:buClr>
              <a:buNone/>
            </a:pPr>
            <a:r>
              <a:rPr lang="en-US" sz="1800" dirty="0">
                <a:solidFill>
                  <a:srgbClr val="343E48"/>
                </a:solidFill>
              </a:rPr>
              <a:t>P</a:t>
            </a:r>
            <a:r>
              <a:rPr lang="en-US" sz="1500" dirty="0">
                <a:solidFill>
                  <a:srgbClr val="343E48"/>
                </a:solidFill>
              </a:rPr>
              <a:t>ERMISSIONED</a:t>
            </a:r>
          </a:p>
        </p:txBody>
      </p:sp>
      <p:sp>
        <p:nvSpPr>
          <p:cNvPr id="35" name="Content Placeholder 2"/>
          <p:cNvSpPr txBox="1">
            <a:spLocks/>
          </p:cNvSpPr>
          <p:nvPr/>
        </p:nvSpPr>
        <p:spPr bwMode="white">
          <a:xfrm>
            <a:off x="140964" y="3224128"/>
            <a:ext cx="1462035" cy="718864"/>
          </a:xfrm>
          <a:prstGeom prst="rect">
            <a:avLst/>
          </a:prstGeom>
          <a:noFill/>
          <a:ln w="9525">
            <a:noFill/>
            <a:miter lim="800000"/>
            <a:headEnd/>
            <a:tailEnd/>
          </a:ln>
        </p:spPr>
        <p:txBody>
          <a:bodyPr vert="horz" wrap="square" lIns="81576" tIns="40788" rIns="81576" bIns="40788" numCol="1" anchor="t" anchorCtr="0" compatLnSpc="1">
            <a:prstTxWarp prst="textNoShape">
              <a:avLst/>
            </a:prstTxWarp>
          </a:bodyPr>
          <a:lstStyle>
            <a:lvl1pPr marL="241300" indent="-241300" algn="l" defTabSz="1303338" rtl="0" eaLnBrk="0" fontAlgn="base" hangingPunct="0">
              <a:spcBef>
                <a:spcPct val="20000"/>
              </a:spcBef>
              <a:spcAft>
                <a:spcPct val="0"/>
              </a:spcAft>
              <a:buClr>
                <a:schemeClr val="tx1"/>
              </a:buClr>
              <a:buFont typeface="Arial" pitchFamily="34" charset="0"/>
              <a:buChar char="•"/>
              <a:defRPr sz="2900" b="0" i="0">
                <a:solidFill>
                  <a:schemeClr val="tx1"/>
                </a:solidFill>
                <a:latin typeface="Helvetica Neue Thin"/>
                <a:ea typeface="ＭＳ Ｐゴシック" charset="0"/>
                <a:cs typeface="Helvetica Neue Thin"/>
              </a:defRPr>
            </a:lvl1pPr>
            <a:lvl2pPr marL="815975" indent="-325438" algn="l" defTabSz="1303338" rtl="0" eaLnBrk="0" fontAlgn="base" hangingPunct="0">
              <a:spcBef>
                <a:spcPct val="20000"/>
              </a:spcBef>
              <a:spcAft>
                <a:spcPct val="0"/>
              </a:spcAft>
              <a:buClr>
                <a:schemeClr val="tx1"/>
              </a:buClr>
              <a:buFont typeface="Arial" pitchFamily="34" charset="0"/>
              <a:buChar char="–"/>
              <a:defRPr sz="2000" b="0" i="0">
                <a:solidFill>
                  <a:schemeClr val="tx1"/>
                </a:solidFill>
                <a:latin typeface="Helvetica Neue Thin"/>
                <a:ea typeface="ＭＳ Ｐゴシック" charset="0"/>
                <a:cs typeface="Helvetica Neue Thin"/>
              </a:defRPr>
            </a:lvl2pPr>
            <a:lvl3pPr marL="1463675" indent="-322263" algn="l" defTabSz="1303338" rtl="0" eaLnBrk="0" fontAlgn="base" hangingPunct="0">
              <a:spcBef>
                <a:spcPct val="20000"/>
              </a:spcBef>
              <a:spcAft>
                <a:spcPct val="0"/>
              </a:spcAft>
              <a:buClr>
                <a:schemeClr val="tx1"/>
              </a:buClr>
              <a:buChar char="•"/>
              <a:defRPr sz="2400" b="0" i="0">
                <a:solidFill>
                  <a:schemeClr val="tx1"/>
                </a:solidFill>
                <a:latin typeface="Helvetica Neue Thin"/>
                <a:ea typeface="ＭＳ Ｐゴシック" charset="0"/>
                <a:cs typeface="Helvetica Neue Thin"/>
              </a:defRPr>
            </a:lvl3pPr>
            <a:lvl4pPr marL="2114550" indent="-322263"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4pPr>
            <a:lvl5pPr marL="2767013" indent="-323850" algn="l" defTabSz="1303338" rtl="0" eaLnBrk="0" fontAlgn="base" hangingPunct="0">
              <a:spcBef>
                <a:spcPct val="20000"/>
              </a:spcBef>
              <a:spcAft>
                <a:spcPct val="0"/>
              </a:spcAft>
              <a:buClr>
                <a:schemeClr val="tx1"/>
              </a:buClr>
              <a:buChar char="»"/>
              <a:defRPr sz="2000" b="0" i="0">
                <a:solidFill>
                  <a:schemeClr val="tx1"/>
                </a:solidFill>
                <a:latin typeface="Helvetica Neue Thin"/>
                <a:ea typeface="ＭＳ Ｐゴシック" charset="0"/>
                <a:cs typeface="Helvetica Neue Thin"/>
              </a:defRPr>
            </a:lvl5pPr>
            <a:lvl6pPr marL="3226614" indent="-326782" algn="l" defTabSz="1305560" rtl="0" fontAlgn="base">
              <a:spcBef>
                <a:spcPct val="20000"/>
              </a:spcBef>
              <a:spcAft>
                <a:spcPct val="0"/>
              </a:spcAft>
              <a:buClr>
                <a:schemeClr val="tx1"/>
              </a:buClr>
              <a:defRPr>
                <a:solidFill>
                  <a:schemeClr val="tx1"/>
                </a:solidFill>
                <a:latin typeface="+mn-lt"/>
              </a:defRPr>
            </a:lvl6pPr>
            <a:lvl7pPr marL="3683480" indent="-326782" algn="l" defTabSz="1305560" rtl="0" fontAlgn="base">
              <a:spcBef>
                <a:spcPct val="20000"/>
              </a:spcBef>
              <a:spcAft>
                <a:spcPct val="0"/>
              </a:spcAft>
              <a:buClr>
                <a:schemeClr val="tx1"/>
              </a:buClr>
              <a:defRPr>
                <a:solidFill>
                  <a:schemeClr val="tx1"/>
                </a:solidFill>
                <a:latin typeface="+mn-lt"/>
              </a:defRPr>
            </a:lvl7pPr>
            <a:lvl8pPr marL="4140347" indent="-326782" algn="l" defTabSz="1305560" rtl="0" fontAlgn="base">
              <a:spcBef>
                <a:spcPct val="20000"/>
              </a:spcBef>
              <a:spcAft>
                <a:spcPct val="0"/>
              </a:spcAft>
              <a:buClr>
                <a:schemeClr val="tx1"/>
              </a:buClr>
              <a:defRPr>
                <a:solidFill>
                  <a:schemeClr val="tx1"/>
                </a:solidFill>
                <a:latin typeface="+mn-lt"/>
              </a:defRPr>
            </a:lvl8pPr>
            <a:lvl9pPr marL="4597212" indent="-326782" algn="l" defTabSz="1305560" rtl="0" fontAlgn="base">
              <a:spcBef>
                <a:spcPct val="20000"/>
              </a:spcBef>
              <a:spcAft>
                <a:spcPct val="0"/>
              </a:spcAft>
              <a:buClr>
                <a:schemeClr val="tx1"/>
              </a:buClr>
              <a:defRPr>
                <a:solidFill>
                  <a:schemeClr val="tx1"/>
                </a:solidFill>
                <a:latin typeface="+mn-lt"/>
              </a:defRPr>
            </a:lvl9pPr>
          </a:lstStyle>
          <a:p>
            <a:pPr marL="0" indent="0" algn="ctr">
              <a:buClr>
                <a:srgbClr val="FFFFFF"/>
              </a:buClr>
              <a:buNone/>
            </a:pPr>
            <a:r>
              <a:rPr lang="en-US" sz="1800" dirty="0">
                <a:solidFill>
                  <a:srgbClr val="343E48"/>
                </a:solidFill>
              </a:rPr>
              <a:t>E</a:t>
            </a:r>
            <a:r>
              <a:rPr lang="en-US" sz="1500" dirty="0">
                <a:solidFill>
                  <a:srgbClr val="343E48"/>
                </a:solidFill>
              </a:rPr>
              <a:t>NTERPRISE </a:t>
            </a:r>
            <a:r>
              <a:rPr lang="en-US" sz="1800" dirty="0">
                <a:solidFill>
                  <a:srgbClr val="343E48"/>
                </a:solidFill>
              </a:rPr>
              <a:t>R</a:t>
            </a:r>
            <a:r>
              <a:rPr lang="en-US" sz="1500" dirty="0">
                <a:solidFill>
                  <a:srgbClr val="343E48"/>
                </a:solidFill>
              </a:rPr>
              <a:t>EADY</a:t>
            </a:r>
          </a:p>
          <a:p>
            <a:pPr marL="0" indent="0" algn="ctr">
              <a:buClr>
                <a:srgbClr val="FFFFFF"/>
              </a:buClr>
              <a:buNone/>
            </a:pPr>
            <a:endParaRPr lang="en-US" sz="1800" dirty="0">
              <a:solidFill>
                <a:srgbClr val="FFFFFF"/>
              </a:solidFill>
            </a:endParaRPr>
          </a:p>
        </p:txBody>
      </p:sp>
      <p:cxnSp>
        <p:nvCxnSpPr>
          <p:cNvPr id="36" name="Straight Connector 35"/>
          <p:cNvCxnSpPr/>
          <p:nvPr/>
        </p:nvCxnSpPr>
        <p:spPr bwMode="auto">
          <a:xfrm flipV="1">
            <a:off x="446532" y="2159781"/>
            <a:ext cx="8317828" cy="22332"/>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9" name="Straight Connector 38"/>
          <p:cNvCxnSpPr/>
          <p:nvPr/>
        </p:nvCxnSpPr>
        <p:spPr bwMode="auto">
          <a:xfrm flipV="1">
            <a:off x="446532" y="3047523"/>
            <a:ext cx="8317828" cy="22332"/>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3" name="TextBox 2"/>
          <p:cNvSpPr txBox="1"/>
          <p:nvPr/>
        </p:nvSpPr>
        <p:spPr>
          <a:xfrm>
            <a:off x="140965" y="671764"/>
            <a:ext cx="4506360" cy="340542"/>
          </a:xfrm>
          <a:prstGeom prst="rect">
            <a:avLst/>
          </a:prstGeom>
          <a:noFill/>
        </p:spPr>
        <p:txBody>
          <a:bodyPr wrap="none" lIns="34289" tIns="17145" rIns="34289" bIns="17145" rtlCol="0">
            <a:spAutoFit/>
          </a:bodyPr>
          <a:lstStyle/>
          <a:p>
            <a:r>
              <a:rPr lang="en-US" sz="1988" dirty="0"/>
              <a:t>IBM is building B</a:t>
            </a:r>
            <a:r>
              <a:rPr lang="en-US" sz="1988" dirty="0" smtClean="0"/>
              <a:t>lockchain </a:t>
            </a:r>
            <a:r>
              <a:rPr lang="en-US" sz="1988" dirty="0"/>
              <a:t>for business!</a:t>
            </a:r>
          </a:p>
        </p:txBody>
      </p:sp>
      <p:cxnSp>
        <p:nvCxnSpPr>
          <p:cNvPr id="37" name="Straight Connector 36"/>
          <p:cNvCxnSpPr/>
          <p:nvPr/>
        </p:nvCxnSpPr>
        <p:spPr bwMode="auto">
          <a:xfrm flipV="1">
            <a:off x="446531" y="1092265"/>
            <a:ext cx="8317828" cy="22332"/>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nvGrpSpPr>
          <p:cNvPr id="38" name="Group 364"/>
          <p:cNvGrpSpPr>
            <a:grpSpLocks/>
          </p:cNvGrpSpPr>
          <p:nvPr/>
        </p:nvGrpSpPr>
        <p:grpSpPr bwMode="auto">
          <a:xfrm>
            <a:off x="5052975" y="613623"/>
            <a:ext cx="527715" cy="415817"/>
            <a:chOff x="261" y="1462"/>
            <a:chExt cx="424" cy="376"/>
          </a:xfrm>
        </p:grpSpPr>
        <p:sp>
          <p:nvSpPr>
            <p:cNvPr id="40" name="AutoShape 365"/>
            <p:cNvSpPr>
              <a:spLocks noChangeArrowheads="1"/>
            </p:cNvSpPr>
            <p:nvPr/>
          </p:nvSpPr>
          <p:spPr bwMode="auto">
            <a:xfrm>
              <a:off x="261" y="1462"/>
              <a:ext cx="424" cy="376"/>
            </a:xfrm>
            <a:prstGeom prst="hexagon">
              <a:avLst>
                <a:gd name="adj" fmla="val 28191"/>
                <a:gd name="vf" fmla="val 115470"/>
              </a:avLst>
            </a:prstGeom>
            <a:solidFill>
              <a:srgbClr val="2F5689">
                <a:alpha val="79999"/>
              </a:srgbClr>
            </a:solidFill>
            <a:ln w="19050">
              <a:solidFill>
                <a:srgbClr val="0B3040"/>
              </a:solidFill>
              <a:miter lim="800000"/>
              <a:headEnd/>
              <a:tailEnd/>
            </a:ln>
          </p:spPr>
          <p:txBody>
            <a:bodyPr wrap="none" anchor="ctr"/>
            <a:lstStyle/>
            <a:p>
              <a:pPr algn="ctr"/>
              <a:endParaRPr lang="en-US" sz="3788"/>
            </a:p>
          </p:txBody>
        </p:sp>
        <p:pic>
          <p:nvPicPr>
            <p:cNvPr id="41" name="Picture 366" descr="icon"/>
            <p:cNvPicPr>
              <a:picLocks noChangeAspect="1" noChangeArrowheads="1"/>
            </p:cNvPicPr>
            <p:nvPr/>
          </p:nvPicPr>
          <p:blipFill>
            <a:blip r:embed="rId7"/>
            <a:srcRect/>
            <a:stretch>
              <a:fillRect/>
            </a:stretch>
          </p:blipFill>
          <p:spPr bwMode="auto">
            <a:xfrm>
              <a:off x="337" y="1499"/>
              <a:ext cx="278" cy="296"/>
            </a:xfrm>
            <a:prstGeom prst="rect">
              <a:avLst/>
            </a:prstGeom>
            <a:noFill/>
            <a:ln w="9525">
              <a:noFill/>
              <a:miter lim="800000"/>
              <a:headEnd/>
              <a:tailEnd/>
            </a:ln>
          </p:spPr>
        </p:pic>
      </p:gr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263780584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96302" y="156350"/>
            <a:ext cx="7886700" cy="266937"/>
          </a:xfrm>
        </p:spPr>
        <p:txBody>
          <a:bodyPr>
            <a:noAutofit/>
          </a:bodyPr>
          <a:lstStyle/>
          <a:p>
            <a:pPr algn="l"/>
            <a:r>
              <a:rPr lang="en-US" sz="2400" b="1" dirty="0" smtClean="0">
                <a:latin typeface="Arial"/>
                <a:cs typeface="Arial"/>
              </a:rPr>
              <a:t>Market Making Announcements this Year</a:t>
            </a:r>
            <a:endParaRPr lang="en-US" sz="2400" b="1" dirty="0">
              <a:latin typeface="Arial"/>
              <a:cs typeface="Arial"/>
            </a:endParaRPr>
          </a:p>
        </p:txBody>
      </p:sp>
      <p:pic>
        <p:nvPicPr>
          <p:cNvPr id="6" name="Picture 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28600" y="742950"/>
            <a:ext cx="2974109" cy="2106442"/>
          </a:xfrm>
          <a:prstGeom prst="rect">
            <a:avLst/>
          </a:prstGeom>
          <a:ln>
            <a:solidFill>
              <a:schemeClr val="bg1">
                <a:lumMod val="50000"/>
              </a:schemeClr>
            </a:solidFill>
          </a:ln>
        </p:spPr>
      </p:pic>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50" y="1514475"/>
            <a:ext cx="3305898" cy="1954539"/>
          </a:xfrm>
          <a:prstGeom prst="rect">
            <a:avLst/>
          </a:prstGeom>
          <a:ln>
            <a:solidFill>
              <a:schemeClr val="bg1">
                <a:lumMod val="50000"/>
              </a:schemeClr>
            </a:solidFill>
          </a:ln>
        </p:spPr>
      </p:pic>
      <p:pic>
        <p:nvPicPr>
          <p:cNvPr id="8" name="Picture 7"/>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314450" y="2200275"/>
            <a:ext cx="3286125" cy="2035392"/>
          </a:xfrm>
          <a:prstGeom prst="rect">
            <a:avLst/>
          </a:prstGeom>
          <a:ln>
            <a:solidFill>
              <a:schemeClr val="bg1">
                <a:lumMod val="50000"/>
              </a:schemeClr>
            </a:solidFill>
          </a:ln>
        </p:spPr>
      </p:pic>
      <p:sp>
        <p:nvSpPr>
          <p:cNvPr id="29" name="Rectangle 28"/>
          <p:cNvSpPr/>
          <p:nvPr/>
        </p:nvSpPr>
        <p:spPr>
          <a:xfrm>
            <a:off x="4874165" y="891293"/>
            <a:ext cx="3991519" cy="369332"/>
          </a:xfrm>
          <a:prstGeom prst="rect">
            <a:avLst/>
          </a:prstGeom>
        </p:spPr>
        <p:txBody>
          <a:bodyPr wrap="square">
            <a:spAutoFit/>
          </a:bodyPr>
          <a:lstStyle/>
          <a:p>
            <a:r>
              <a:rPr lang="en-US" sz="900" b="1" dirty="0">
                <a:latin typeface="Arial"/>
                <a:cs typeface="Arial"/>
              </a:rPr>
              <a:t>IBM Invests $200 Million in Watson </a:t>
            </a:r>
            <a:r>
              <a:rPr lang="en-US" sz="900" b="1" dirty="0" err="1">
                <a:latin typeface="Arial"/>
                <a:cs typeface="Arial"/>
              </a:rPr>
              <a:t>IoT</a:t>
            </a:r>
            <a:r>
              <a:rPr lang="en-US" sz="900" b="1" dirty="0">
                <a:latin typeface="Arial"/>
                <a:cs typeface="Arial"/>
              </a:rPr>
              <a:t> Blockchain Development</a:t>
            </a:r>
          </a:p>
          <a:p>
            <a:r>
              <a:rPr lang="en-US" sz="900" dirty="0">
                <a:latin typeface="Arial"/>
                <a:cs typeface="Arial"/>
              </a:rPr>
              <a:t>– Elliot Maras, </a:t>
            </a:r>
            <a:r>
              <a:rPr lang="en-US" sz="900" dirty="0" err="1">
                <a:latin typeface="Arial"/>
                <a:cs typeface="Arial"/>
                <a:hlinkClick r:id="rId5"/>
              </a:rPr>
              <a:t>CryptoCoin</a:t>
            </a:r>
            <a:r>
              <a:rPr lang="en-US" sz="900" dirty="0">
                <a:latin typeface="Arial"/>
                <a:cs typeface="Arial"/>
                <a:hlinkClick r:id="rId5"/>
              </a:rPr>
              <a:t> News</a:t>
            </a:r>
            <a:r>
              <a:rPr lang="en-US" sz="900" dirty="0">
                <a:latin typeface="Arial"/>
                <a:cs typeface="Arial"/>
              </a:rPr>
              <a:t> 06/10/2016</a:t>
            </a:r>
          </a:p>
        </p:txBody>
      </p:sp>
      <p:sp>
        <p:nvSpPr>
          <p:cNvPr id="30" name="Rectangle 29"/>
          <p:cNvSpPr/>
          <p:nvPr/>
        </p:nvSpPr>
        <p:spPr>
          <a:xfrm>
            <a:off x="4874165" y="1205618"/>
            <a:ext cx="3991519" cy="369332"/>
          </a:xfrm>
          <a:prstGeom prst="rect">
            <a:avLst/>
          </a:prstGeom>
        </p:spPr>
        <p:txBody>
          <a:bodyPr wrap="square">
            <a:spAutoFit/>
          </a:bodyPr>
          <a:lstStyle/>
          <a:p>
            <a:pPr algn="just"/>
            <a:r>
              <a:rPr lang="en-US" sz="900" b="1" dirty="0">
                <a:latin typeface="Arial"/>
                <a:cs typeface="Arial"/>
              </a:rPr>
              <a:t>IBM Set to Launch One of the Largest Blockchain Implementations to Date </a:t>
            </a:r>
            <a:r>
              <a:rPr lang="en-US" sz="900" dirty="0">
                <a:latin typeface="Arial"/>
                <a:cs typeface="Arial"/>
              </a:rPr>
              <a:t>– </a:t>
            </a:r>
            <a:r>
              <a:rPr lang="en-US" sz="900" dirty="0">
                <a:latin typeface="Arial"/>
                <a:cs typeface="Arial"/>
                <a:hlinkClick r:id="rId6"/>
              </a:rPr>
              <a:t>Wall Street Journal blog</a:t>
            </a:r>
            <a:endParaRPr lang="en-US" sz="900" dirty="0">
              <a:latin typeface="Arial"/>
              <a:cs typeface="Arial"/>
            </a:endParaRPr>
          </a:p>
        </p:txBody>
      </p:sp>
      <p:sp>
        <p:nvSpPr>
          <p:cNvPr id="31" name="Rectangle 30"/>
          <p:cNvSpPr/>
          <p:nvPr/>
        </p:nvSpPr>
        <p:spPr>
          <a:xfrm>
            <a:off x="4874161" y="1824544"/>
            <a:ext cx="4143375" cy="230832"/>
          </a:xfrm>
          <a:prstGeom prst="rect">
            <a:avLst/>
          </a:prstGeom>
        </p:spPr>
        <p:txBody>
          <a:bodyPr wrap="square">
            <a:spAutoFit/>
          </a:bodyPr>
          <a:lstStyle/>
          <a:p>
            <a:r>
              <a:rPr lang="en-US" sz="900" b="1" dirty="0">
                <a:latin typeface="Arial"/>
                <a:cs typeface="Arial"/>
              </a:rPr>
              <a:t>Can IBM Really Make a Business Out of </a:t>
            </a:r>
            <a:r>
              <a:rPr lang="en-US" sz="900" b="1" dirty="0" err="1">
                <a:latin typeface="Arial"/>
                <a:cs typeface="Arial"/>
              </a:rPr>
              <a:t>Blockchain</a:t>
            </a:r>
            <a:r>
              <a:rPr lang="en-US" sz="900" b="1" dirty="0">
                <a:latin typeface="Arial"/>
                <a:cs typeface="Arial"/>
              </a:rPr>
              <a:t>?</a:t>
            </a:r>
            <a:r>
              <a:rPr lang="en-US" sz="900" dirty="0">
                <a:latin typeface="Arial"/>
                <a:cs typeface="Arial"/>
              </a:rPr>
              <a:t>– </a:t>
            </a:r>
            <a:r>
              <a:rPr lang="en-US" sz="900" b="1" dirty="0">
                <a:latin typeface="Arial"/>
                <a:cs typeface="Arial"/>
              </a:rPr>
              <a:t> </a:t>
            </a:r>
            <a:r>
              <a:rPr lang="en-US" sz="900" dirty="0">
                <a:latin typeface="Arial"/>
                <a:cs typeface="Arial"/>
                <a:hlinkClick r:id="rId7"/>
              </a:rPr>
              <a:t>Fortune Magazine</a:t>
            </a:r>
            <a:endParaRPr lang="en-US" sz="900" b="1" dirty="0">
              <a:latin typeface="Arial"/>
              <a:cs typeface="Arial"/>
            </a:endParaRPr>
          </a:p>
        </p:txBody>
      </p:sp>
      <p:sp>
        <p:nvSpPr>
          <p:cNvPr id="32" name="Rectangle 31"/>
          <p:cNvSpPr/>
          <p:nvPr/>
        </p:nvSpPr>
        <p:spPr>
          <a:xfrm>
            <a:off x="4874165" y="2291468"/>
            <a:ext cx="3991519" cy="369332"/>
          </a:xfrm>
          <a:prstGeom prst="rect">
            <a:avLst/>
          </a:prstGeom>
        </p:spPr>
        <p:txBody>
          <a:bodyPr wrap="square">
            <a:spAutoFit/>
          </a:bodyPr>
          <a:lstStyle/>
          <a:p>
            <a:r>
              <a:rPr lang="en-US" sz="900" b="1" dirty="0">
                <a:latin typeface="Arial"/>
                <a:cs typeface="Arial"/>
              </a:rPr>
              <a:t>IBM to Launch First Commercial Blockchain in September</a:t>
            </a:r>
            <a:br>
              <a:rPr lang="en-US" sz="900" b="1" dirty="0">
                <a:latin typeface="Arial"/>
                <a:cs typeface="Arial"/>
              </a:rPr>
            </a:br>
            <a:r>
              <a:rPr lang="en-US" sz="900" b="1" dirty="0">
                <a:latin typeface="Arial"/>
                <a:cs typeface="Arial"/>
              </a:rPr>
              <a:t>– </a:t>
            </a:r>
            <a:r>
              <a:rPr lang="en-US" sz="900" dirty="0">
                <a:latin typeface="Arial"/>
                <a:cs typeface="Arial"/>
              </a:rPr>
              <a:t>Jamie Redman, </a:t>
            </a:r>
            <a:r>
              <a:rPr lang="en-US" sz="900" dirty="0">
                <a:latin typeface="Arial"/>
                <a:cs typeface="Arial"/>
                <a:hlinkClick r:id="rId8"/>
              </a:rPr>
              <a:t>Bitcoin News</a:t>
            </a:r>
            <a:r>
              <a:rPr lang="en-US" sz="900" dirty="0">
                <a:latin typeface="Arial"/>
                <a:cs typeface="Arial"/>
              </a:rPr>
              <a:t>, August 2, 2016 </a:t>
            </a:r>
          </a:p>
        </p:txBody>
      </p:sp>
      <p:sp>
        <p:nvSpPr>
          <p:cNvPr id="33" name="Rectangle 32"/>
          <p:cNvSpPr/>
          <p:nvPr/>
        </p:nvSpPr>
        <p:spPr>
          <a:xfrm>
            <a:off x="4874165" y="1519943"/>
            <a:ext cx="3991519" cy="369332"/>
          </a:xfrm>
          <a:prstGeom prst="rect">
            <a:avLst/>
          </a:prstGeom>
        </p:spPr>
        <p:txBody>
          <a:bodyPr wrap="square">
            <a:spAutoFit/>
          </a:bodyPr>
          <a:lstStyle/>
          <a:p>
            <a:r>
              <a:rPr lang="en-US" sz="900" b="1" dirty="0">
                <a:latin typeface="Arial"/>
                <a:cs typeface="Arial"/>
              </a:rPr>
              <a:t>Blockchain Will Transform And Reinvent Organizations, Ecosystems And Economies</a:t>
            </a:r>
            <a:r>
              <a:rPr lang="en-US" sz="900" dirty="0">
                <a:latin typeface="Arial"/>
                <a:cs typeface="Arial"/>
              </a:rPr>
              <a:t> – Shankar Ramamurthy Sept 29, 2016, </a:t>
            </a:r>
            <a:r>
              <a:rPr lang="en-US" sz="900" dirty="0">
                <a:latin typeface="Arial"/>
                <a:cs typeface="Arial"/>
                <a:hlinkClick r:id="rId9"/>
              </a:rPr>
              <a:t>Forbes</a:t>
            </a:r>
            <a:endParaRPr lang="en-US" sz="900" b="1" dirty="0">
              <a:latin typeface="Arial"/>
              <a:cs typeface="Arial"/>
            </a:endParaRPr>
          </a:p>
        </p:txBody>
      </p:sp>
      <p:sp>
        <p:nvSpPr>
          <p:cNvPr id="34" name="Rectangle 33"/>
          <p:cNvSpPr/>
          <p:nvPr/>
        </p:nvSpPr>
        <p:spPr>
          <a:xfrm>
            <a:off x="4874165" y="434093"/>
            <a:ext cx="3991519" cy="507831"/>
          </a:xfrm>
          <a:prstGeom prst="rect">
            <a:avLst/>
          </a:prstGeom>
        </p:spPr>
        <p:txBody>
          <a:bodyPr wrap="square">
            <a:spAutoFit/>
          </a:bodyPr>
          <a:lstStyle/>
          <a:p>
            <a:r>
              <a:rPr lang="en-US" sz="900" b="1" dirty="0">
                <a:latin typeface="Arial"/>
                <a:cs typeface="Arial"/>
              </a:rPr>
              <a:t>IBM Launches Blockchain Cloud Services on High Security Server, LinuxONE</a:t>
            </a:r>
            <a:br>
              <a:rPr lang="en-US" sz="900" b="1" dirty="0">
                <a:latin typeface="Arial"/>
                <a:cs typeface="Arial"/>
              </a:rPr>
            </a:br>
            <a:r>
              <a:rPr lang="en-US" sz="900" dirty="0">
                <a:latin typeface="Arial"/>
                <a:cs typeface="Arial"/>
              </a:rPr>
              <a:t>– </a:t>
            </a:r>
            <a:r>
              <a:rPr lang="en-US" sz="900" dirty="0">
                <a:latin typeface="Arial"/>
                <a:cs typeface="Arial"/>
                <a:hlinkClick r:id="rId10"/>
              </a:rPr>
              <a:t>Bitcoin Magazine</a:t>
            </a:r>
            <a:r>
              <a:rPr lang="en-US" sz="900" dirty="0">
                <a:latin typeface="Arial"/>
                <a:cs typeface="Arial"/>
              </a:rPr>
              <a:t>, July 20, 2016</a:t>
            </a:r>
            <a:endParaRPr lang="en-US" sz="900" b="1" dirty="0">
              <a:latin typeface="Arial"/>
              <a:cs typeface="Arial"/>
            </a:endParaRPr>
          </a:p>
        </p:txBody>
      </p:sp>
      <p:sp>
        <p:nvSpPr>
          <p:cNvPr id="35" name="Rectangle 34"/>
          <p:cNvSpPr/>
          <p:nvPr/>
        </p:nvSpPr>
        <p:spPr>
          <a:xfrm>
            <a:off x="4874165" y="1977143"/>
            <a:ext cx="3991519" cy="369332"/>
          </a:xfrm>
          <a:prstGeom prst="rect">
            <a:avLst/>
          </a:prstGeom>
        </p:spPr>
        <p:txBody>
          <a:bodyPr wrap="square">
            <a:spAutoFit/>
          </a:bodyPr>
          <a:lstStyle/>
          <a:p>
            <a:r>
              <a:rPr lang="en-US" sz="900" b="1" dirty="0">
                <a:latin typeface="Arial"/>
                <a:cs typeface="Arial"/>
              </a:rPr>
              <a:t>IBM Pushes Blockchain into the Supply Chain</a:t>
            </a:r>
            <a:br>
              <a:rPr lang="en-US" sz="900" b="1" dirty="0">
                <a:latin typeface="Arial"/>
                <a:cs typeface="Arial"/>
              </a:rPr>
            </a:br>
            <a:r>
              <a:rPr lang="en-US" sz="900" dirty="0">
                <a:latin typeface="Arial"/>
                <a:cs typeface="Arial"/>
              </a:rPr>
              <a:t>– </a:t>
            </a:r>
            <a:r>
              <a:rPr lang="en-US" sz="900" dirty="0">
                <a:latin typeface="Arial"/>
                <a:cs typeface="Arial"/>
                <a:hlinkClick r:id="rId11"/>
              </a:rPr>
              <a:t>Wall Street Journal</a:t>
            </a:r>
            <a:r>
              <a:rPr lang="en-US" sz="900" dirty="0">
                <a:latin typeface="Arial"/>
                <a:cs typeface="Arial"/>
              </a:rPr>
              <a:t>, July 14, 2016</a:t>
            </a:r>
            <a:endParaRPr lang="en-US" sz="900" b="1" dirty="0">
              <a:latin typeface="Arial"/>
              <a:cs typeface="Arial"/>
            </a:endParaRPr>
          </a:p>
        </p:txBody>
      </p:sp>
      <p:sp>
        <p:nvSpPr>
          <p:cNvPr id="36" name="Title 1"/>
          <p:cNvSpPr txBox="1">
            <a:spLocks/>
          </p:cNvSpPr>
          <p:nvPr/>
        </p:nvSpPr>
        <p:spPr>
          <a:xfrm>
            <a:off x="228600" y="4395695"/>
            <a:ext cx="7972425" cy="485775"/>
          </a:xfrm>
          <a:prstGeom prst="rect">
            <a:avLst/>
          </a:prstGeom>
          <a:noFill/>
          <a:ln>
            <a:miter lim="800000"/>
            <a:headEnd/>
            <a:tailEnd/>
          </a:ln>
        </p:spPr>
        <p:txBody>
          <a:bodyPr tIns="0">
            <a:normAutofit/>
          </a:bodyPr>
          <a:lstStyle>
            <a:lvl1pPr algn="ctr" defTabSz="914378" rtl="0" eaLnBrk="1" latinLnBrk="0" hangingPunct="1">
              <a:spcBef>
                <a:spcPct val="0"/>
              </a:spcBef>
              <a:buNone/>
              <a:defRPr lang="en-US" sz="9600" b="0" i="0" kern="1200" dirty="0">
                <a:solidFill>
                  <a:srgbClr val="003F69"/>
                </a:solidFill>
                <a:latin typeface="Gadugi" panose="020B0502040204020203" pitchFamily="34" charset="0"/>
                <a:ea typeface="ヒラギノ角ゴ Pro W3"/>
                <a:cs typeface="Gadugi" panose="020B0502040204020203" pitchFamily="34" charset="0"/>
              </a:defRPr>
            </a:lvl1pPr>
          </a:lstStyle>
          <a:p>
            <a:r>
              <a:rPr lang="en-US" sz="2400" b="1" dirty="0">
                <a:latin typeface="Arial"/>
                <a:cs typeface="Arial"/>
              </a:rPr>
              <a:t>Now IBM is making two more announcements!!</a:t>
            </a:r>
          </a:p>
        </p:txBody>
      </p:sp>
      <p:sp>
        <p:nvSpPr>
          <p:cNvPr id="37" name="Rectangle 36"/>
          <p:cNvSpPr/>
          <p:nvPr/>
        </p:nvSpPr>
        <p:spPr>
          <a:xfrm>
            <a:off x="4874165" y="3663068"/>
            <a:ext cx="3749040" cy="369332"/>
          </a:xfrm>
          <a:prstGeom prst="rect">
            <a:avLst/>
          </a:prstGeom>
        </p:spPr>
        <p:txBody>
          <a:bodyPr wrap="square">
            <a:spAutoFit/>
          </a:bodyPr>
          <a:lstStyle/>
          <a:p>
            <a:r>
              <a:rPr lang="en-US" sz="900" b="1" dirty="0">
                <a:latin typeface="Arial"/>
                <a:cs typeface="Arial"/>
              </a:rPr>
              <a:t>IBM Launches Cloud Services for </a:t>
            </a:r>
            <a:r>
              <a:rPr lang="en-US" sz="900" b="1" dirty="0" err="1">
                <a:latin typeface="Arial"/>
                <a:cs typeface="Arial"/>
              </a:rPr>
              <a:t>Blockchain</a:t>
            </a:r>
            <a:r>
              <a:rPr lang="en-US" sz="900" b="1" dirty="0">
                <a:latin typeface="Arial"/>
                <a:cs typeface="Arial"/>
              </a:rPr>
              <a:t> Deployments - </a:t>
            </a:r>
            <a:r>
              <a:rPr lang="en-US" sz="900" dirty="0">
                <a:latin typeface="Arial"/>
                <a:cs typeface="Arial"/>
                <a:hlinkClick r:id="rId12"/>
              </a:rPr>
              <a:t>InfoQ</a:t>
            </a:r>
            <a:endParaRPr lang="en-US" sz="900" b="1" dirty="0">
              <a:latin typeface="Arial"/>
              <a:cs typeface="Arial"/>
            </a:endParaRPr>
          </a:p>
        </p:txBody>
      </p:sp>
      <p:sp>
        <p:nvSpPr>
          <p:cNvPr id="38" name="Rectangle 37"/>
          <p:cNvSpPr/>
          <p:nvPr/>
        </p:nvSpPr>
        <p:spPr>
          <a:xfrm>
            <a:off x="4874165" y="3947223"/>
            <a:ext cx="3749040" cy="507831"/>
          </a:xfrm>
          <a:prstGeom prst="rect">
            <a:avLst/>
          </a:prstGeom>
        </p:spPr>
        <p:txBody>
          <a:bodyPr wrap="square">
            <a:spAutoFit/>
          </a:bodyPr>
          <a:lstStyle/>
          <a:p>
            <a:r>
              <a:rPr lang="en-US" sz="900" b="1" dirty="0">
                <a:latin typeface="Arial"/>
                <a:cs typeface="Arial"/>
              </a:rPr>
              <a:t>IBM's </a:t>
            </a:r>
            <a:r>
              <a:rPr lang="en-US" sz="900" b="1" dirty="0" err="1">
                <a:latin typeface="Arial"/>
                <a:cs typeface="Arial"/>
              </a:rPr>
              <a:t>IoT</a:t>
            </a:r>
            <a:r>
              <a:rPr lang="en-US" sz="900" b="1" dirty="0">
                <a:latin typeface="Arial"/>
                <a:cs typeface="Arial"/>
              </a:rPr>
              <a:t> blockchain service gets ready to set sail</a:t>
            </a:r>
          </a:p>
          <a:p>
            <a:r>
              <a:rPr lang="en-US" sz="900" dirty="0">
                <a:solidFill>
                  <a:schemeClr val="tx1">
                    <a:lumMod val="65000"/>
                    <a:lumOff val="35000"/>
                  </a:schemeClr>
                </a:solidFill>
                <a:latin typeface="Arial"/>
                <a:cs typeface="Arial"/>
              </a:rPr>
              <a:t>The cloud-hosted blockchain creates tamper-proof ledgers of data about </a:t>
            </a:r>
            <a:r>
              <a:rPr lang="en-US" sz="900" dirty="0" err="1">
                <a:solidFill>
                  <a:schemeClr val="tx1">
                    <a:lumMod val="65000"/>
                    <a:lumOff val="35000"/>
                  </a:schemeClr>
                </a:solidFill>
                <a:latin typeface="Arial"/>
                <a:cs typeface="Arial"/>
              </a:rPr>
              <a:t>IoT</a:t>
            </a:r>
            <a:r>
              <a:rPr lang="en-US" sz="900" dirty="0">
                <a:solidFill>
                  <a:schemeClr val="tx1">
                    <a:lumMod val="65000"/>
                    <a:lumOff val="35000"/>
                  </a:schemeClr>
                </a:solidFill>
                <a:latin typeface="Arial"/>
                <a:cs typeface="Arial"/>
              </a:rPr>
              <a:t> events – </a:t>
            </a:r>
            <a:r>
              <a:rPr lang="en-US" sz="900" dirty="0">
                <a:solidFill>
                  <a:schemeClr val="tx1">
                    <a:lumMod val="65000"/>
                    <a:lumOff val="35000"/>
                  </a:schemeClr>
                </a:solidFill>
                <a:latin typeface="Arial"/>
                <a:cs typeface="Arial"/>
                <a:hlinkClick r:id="rId13"/>
              </a:rPr>
              <a:t>PC World</a:t>
            </a:r>
            <a:endParaRPr lang="en-US" sz="900" dirty="0">
              <a:solidFill>
                <a:schemeClr val="tx1">
                  <a:lumMod val="65000"/>
                  <a:lumOff val="35000"/>
                </a:schemeClr>
              </a:solidFill>
              <a:latin typeface="Arial"/>
              <a:cs typeface="Arial"/>
            </a:endParaRPr>
          </a:p>
        </p:txBody>
      </p:sp>
      <p:sp>
        <p:nvSpPr>
          <p:cNvPr id="39" name="Rectangle 38"/>
          <p:cNvSpPr/>
          <p:nvPr/>
        </p:nvSpPr>
        <p:spPr>
          <a:xfrm>
            <a:off x="4874165" y="2862968"/>
            <a:ext cx="3749040" cy="230832"/>
          </a:xfrm>
          <a:prstGeom prst="rect">
            <a:avLst/>
          </a:prstGeom>
        </p:spPr>
        <p:txBody>
          <a:bodyPr wrap="square">
            <a:spAutoFit/>
          </a:bodyPr>
          <a:lstStyle/>
          <a:p>
            <a:r>
              <a:rPr lang="en-US" sz="900" b="1" dirty="0">
                <a:latin typeface="Arial"/>
                <a:cs typeface="Arial"/>
              </a:rPr>
              <a:t>IBM to Launch First Commercial Blockchain in September </a:t>
            </a:r>
          </a:p>
        </p:txBody>
      </p:sp>
      <p:sp>
        <p:nvSpPr>
          <p:cNvPr id="40" name="Rectangle 39"/>
          <p:cNvSpPr/>
          <p:nvPr/>
        </p:nvSpPr>
        <p:spPr>
          <a:xfrm>
            <a:off x="5000625" y="5634613"/>
            <a:ext cx="3749040" cy="369332"/>
          </a:xfrm>
          <a:prstGeom prst="rect">
            <a:avLst/>
          </a:prstGeom>
        </p:spPr>
        <p:txBody>
          <a:bodyPr wrap="square">
            <a:spAutoFit/>
          </a:bodyPr>
          <a:lstStyle/>
          <a:p>
            <a:r>
              <a:rPr lang="en-US" sz="900" b="1" dirty="0">
                <a:latin typeface="Arial"/>
                <a:cs typeface="Arial"/>
              </a:rPr>
              <a:t>Bank of Tokyo-Mitsubishi inks deal with IBM to trial blockchain </a:t>
            </a:r>
            <a:br>
              <a:rPr lang="en-US" sz="900" b="1" dirty="0">
                <a:latin typeface="Arial"/>
                <a:cs typeface="Arial"/>
              </a:rPr>
            </a:br>
            <a:r>
              <a:rPr lang="en-US" sz="900" dirty="0">
                <a:latin typeface="Arial"/>
                <a:cs typeface="Arial"/>
              </a:rPr>
              <a:t>– </a:t>
            </a:r>
            <a:r>
              <a:rPr lang="en-US" sz="900" dirty="0">
                <a:latin typeface="Arial"/>
                <a:cs typeface="Arial"/>
                <a:hlinkClick r:id="rId14"/>
              </a:rPr>
              <a:t>ZDNet</a:t>
            </a:r>
            <a:r>
              <a:rPr lang="en-US" sz="900" dirty="0">
                <a:latin typeface="Arial"/>
                <a:cs typeface="Arial"/>
              </a:rPr>
              <a:t>, September 26, 2016</a:t>
            </a:r>
            <a:endParaRPr lang="en-US" sz="900" b="1" dirty="0">
              <a:latin typeface="Arial"/>
              <a:cs typeface="Arial"/>
            </a:endParaRPr>
          </a:p>
        </p:txBody>
      </p:sp>
      <p:sp>
        <p:nvSpPr>
          <p:cNvPr id="41" name="Rectangle 40"/>
          <p:cNvSpPr/>
          <p:nvPr/>
        </p:nvSpPr>
        <p:spPr>
          <a:xfrm>
            <a:off x="4874165" y="3034418"/>
            <a:ext cx="3749040" cy="369332"/>
          </a:xfrm>
          <a:prstGeom prst="rect">
            <a:avLst/>
          </a:prstGeom>
        </p:spPr>
        <p:txBody>
          <a:bodyPr wrap="square">
            <a:spAutoFit/>
          </a:bodyPr>
          <a:lstStyle/>
          <a:p>
            <a:r>
              <a:rPr lang="en-US" sz="900" b="1" dirty="0">
                <a:latin typeface="Arial"/>
                <a:cs typeface="Arial"/>
              </a:rPr>
              <a:t>IBM in blockchain project with China </a:t>
            </a:r>
            <a:r>
              <a:rPr lang="en-US" sz="900" b="1" dirty="0" err="1">
                <a:latin typeface="Arial"/>
                <a:cs typeface="Arial"/>
              </a:rPr>
              <a:t>UnionPay</a:t>
            </a:r>
            <a:r>
              <a:rPr lang="en-US" sz="900" b="1" dirty="0">
                <a:latin typeface="Arial"/>
                <a:cs typeface="Arial"/>
              </a:rPr>
              <a:t/>
            </a:r>
            <a:br>
              <a:rPr lang="en-US" sz="900" b="1" dirty="0">
                <a:latin typeface="Arial"/>
                <a:cs typeface="Arial"/>
              </a:rPr>
            </a:br>
            <a:r>
              <a:rPr lang="en-US" sz="900" dirty="0">
                <a:latin typeface="Arial"/>
                <a:cs typeface="Arial"/>
              </a:rPr>
              <a:t>– </a:t>
            </a:r>
            <a:r>
              <a:rPr lang="en-US" sz="900" dirty="0">
                <a:latin typeface="Arial"/>
                <a:cs typeface="Arial"/>
                <a:hlinkClick r:id="rId15"/>
              </a:rPr>
              <a:t>Financial Times</a:t>
            </a:r>
            <a:endParaRPr lang="en-US" sz="900" b="1" dirty="0">
              <a:latin typeface="Arial"/>
              <a:cs typeface="Arial"/>
            </a:endParaRPr>
          </a:p>
        </p:txBody>
      </p:sp>
      <p:sp>
        <p:nvSpPr>
          <p:cNvPr id="42" name="Rectangle 41"/>
          <p:cNvSpPr/>
          <p:nvPr/>
        </p:nvSpPr>
        <p:spPr>
          <a:xfrm>
            <a:off x="4874165" y="2577218"/>
            <a:ext cx="3749040" cy="369332"/>
          </a:xfrm>
          <a:prstGeom prst="rect">
            <a:avLst/>
          </a:prstGeom>
        </p:spPr>
        <p:txBody>
          <a:bodyPr wrap="square">
            <a:spAutoFit/>
          </a:bodyPr>
          <a:lstStyle/>
          <a:p>
            <a:r>
              <a:rPr lang="en-US" sz="900" b="1" dirty="0">
                <a:latin typeface="Arial"/>
                <a:cs typeface="Arial"/>
              </a:rPr>
              <a:t>Banks adopting blockchain 'dramatically faster' than expected: IBM</a:t>
            </a:r>
            <a:r>
              <a:rPr lang="en-US" sz="900" dirty="0">
                <a:latin typeface="Arial"/>
                <a:cs typeface="Arial"/>
              </a:rPr>
              <a:t> – </a:t>
            </a:r>
            <a:r>
              <a:rPr lang="en-US" sz="900" dirty="0">
                <a:latin typeface="Arial"/>
                <a:cs typeface="Arial"/>
                <a:hlinkClick r:id="rId16"/>
              </a:rPr>
              <a:t>Reuters</a:t>
            </a:r>
            <a:r>
              <a:rPr lang="en-US" sz="900" dirty="0">
                <a:latin typeface="Arial"/>
                <a:cs typeface="Arial"/>
              </a:rPr>
              <a:t>, Sept 28, 2016</a:t>
            </a:r>
          </a:p>
        </p:txBody>
      </p:sp>
      <p:sp>
        <p:nvSpPr>
          <p:cNvPr id="43" name="Rectangle 42"/>
          <p:cNvSpPr/>
          <p:nvPr/>
        </p:nvSpPr>
        <p:spPr>
          <a:xfrm>
            <a:off x="4874165" y="3348743"/>
            <a:ext cx="3749040" cy="369332"/>
          </a:xfrm>
          <a:prstGeom prst="rect">
            <a:avLst/>
          </a:prstGeom>
        </p:spPr>
        <p:txBody>
          <a:bodyPr wrap="square">
            <a:spAutoFit/>
          </a:bodyPr>
          <a:lstStyle/>
          <a:p>
            <a:r>
              <a:rPr lang="en-US" sz="900" b="1" dirty="0">
                <a:latin typeface="Arial"/>
                <a:cs typeface="Arial"/>
              </a:rPr>
              <a:t>IBM Unveils New Cloud Blockchain Security Service</a:t>
            </a:r>
            <a:br>
              <a:rPr lang="en-US" sz="900" b="1" dirty="0">
                <a:latin typeface="Arial"/>
                <a:cs typeface="Arial"/>
              </a:rPr>
            </a:br>
            <a:r>
              <a:rPr lang="en-US" sz="900" dirty="0">
                <a:latin typeface="Arial"/>
                <a:cs typeface="Arial"/>
              </a:rPr>
              <a:t>– </a:t>
            </a:r>
            <a:r>
              <a:rPr lang="en-US" sz="900" dirty="0" err="1">
                <a:latin typeface="Arial"/>
                <a:cs typeface="Arial"/>
                <a:hlinkClick r:id="rId17"/>
              </a:rPr>
              <a:t>CoinDesk</a:t>
            </a:r>
            <a:r>
              <a:rPr lang="en-US" sz="900" dirty="0">
                <a:latin typeface="Arial"/>
                <a:cs typeface="Arial"/>
              </a:rPr>
              <a:t>, July 14, 2016</a:t>
            </a: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19970227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6354" name="Rectangle 2"/>
          <p:cNvSpPr>
            <a:spLocks noChangeArrowheads="1"/>
          </p:cNvSpPr>
          <p:nvPr/>
        </p:nvSpPr>
        <p:spPr bwMode="auto">
          <a:xfrm>
            <a:off x="2343150" y="742950"/>
            <a:ext cx="5372100" cy="377190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600" b="1"/>
              <a:t>Book</a:t>
            </a:r>
          </a:p>
        </p:txBody>
      </p:sp>
      <p:sp>
        <p:nvSpPr>
          <p:cNvPr id="356355" name="Rectangle 3"/>
          <p:cNvSpPr>
            <a:spLocks noChangeArrowheads="1"/>
          </p:cNvSpPr>
          <p:nvPr/>
        </p:nvSpPr>
        <p:spPr bwMode="auto">
          <a:xfrm>
            <a:off x="2457450" y="914400"/>
            <a:ext cx="1200150" cy="3200400"/>
          </a:xfrm>
          <a:prstGeom prst="rect">
            <a:avLst/>
          </a:prstGeom>
          <a:solidFill>
            <a:srgbClr val="17AF4B"/>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600" b="1"/>
              <a:t>RAM</a:t>
            </a:r>
          </a:p>
          <a:p>
            <a:pPr algn="ctr"/>
            <a:r>
              <a:rPr lang="en-US" sz="1600" b="1"/>
              <a:t>(RAIM)</a:t>
            </a:r>
          </a:p>
        </p:txBody>
      </p:sp>
      <p:sp>
        <p:nvSpPr>
          <p:cNvPr id="356356" name="Rectangle 4"/>
          <p:cNvSpPr>
            <a:spLocks noChangeArrowheads="1"/>
          </p:cNvSpPr>
          <p:nvPr/>
        </p:nvSpPr>
        <p:spPr bwMode="auto">
          <a:xfrm>
            <a:off x="7143750" y="914400"/>
            <a:ext cx="457200" cy="32004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600" b="1"/>
              <a:t>Connectors</a:t>
            </a:r>
          </a:p>
        </p:txBody>
      </p:sp>
      <p:cxnSp>
        <p:nvCxnSpPr>
          <p:cNvPr id="356357" name="AutoShape 5"/>
          <p:cNvCxnSpPr>
            <a:cxnSpLocks noChangeShapeType="1"/>
            <a:stCxn id="356355" idx="3"/>
            <a:endCxn id="356361" idx="1"/>
          </p:cNvCxnSpPr>
          <p:nvPr/>
        </p:nvCxnSpPr>
        <p:spPr bwMode="auto">
          <a:xfrm flipV="1">
            <a:off x="3657600" y="2511028"/>
            <a:ext cx="142875" cy="3572"/>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56358" name="AutoShape 6"/>
          <p:cNvCxnSpPr>
            <a:cxnSpLocks noChangeShapeType="1"/>
            <a:stCxn id="356361" idx="3"/>
            <a:endCxn id="356356" idx="1"/>
          </p:cNvCxnSpPr>
          <p:nvPr/>
        </p:nvCxnSpPr>
        <p:spPr bwMode="auto">
          <a:xfrm>
            <a:off x="7009210" y="2511028"/>
            <a:ext cx="134540" cy="3572"/>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56359" name="Rectangle 7"/>
          <p:cNvSpPr>
            <a:spLocks noGrp="1" noChangeArrowheads="1"/>
          </p:cNvSpPr>
          <p:nvPr>
            <p:ph type="title"/>
          </p:nvPr>
        </p:nvSpPr>
        <p:spPr/>
        <p:txBody>
          <a:bodyPr/>
          <a:lstStyle/>
          <a:p>
            <a:r>
              <a:rPr lang="en-US" sz="2100" dirty="0"/>
              <a:t>zEC12</a:t>
            </a:r>
            <a:br>
              <a:rPr lang="en-US" sz="2100" dirty="0"/>
            </a:br>
            <a:r>
              <a:rPr lang="en-US" sz="2100" dirty="0"/>
              <a:t>Book</a:t>
            </a:r>
          </a:p>
        </p:txBody>
      </p:sp>
      <p:grpSp>
        <p:nvGrpSpPr>
          <p:cNvPr id="356360" name="Group 8"/>
          <p:cNvGrpSpPr>
            <a:grpSpLocks/>
          </p:cNvGrpSpPr>
          <p:nvPr/>
        </p:nvGrpSpPr>
        <p:grpSpPr bwMode="auto">
          <a:xfrm>
            <a:off x="3800475" y="909638"/>
            <a:ext cx="3208735" cy="3202781"/>
            <a:chOff x="1974" y="678"/>
            <a:chExt cx="3744" cy="3600"/>
          </a:xfrm>
        </p:grpSpPr>
        <p:sp>
          <p:nvSpPr>
            <p:cNvPr id="356361" name="Rectangle 9"/>
            <p:cNvSpPr>
              <a:spLocks noChangeArrowheads="1"/>
            </p:cNvSpPr>
            <p:nvPr/>
          </p:nvSpPr>
          <p:spPr bwMode="auto">
            <a:xfrm>
              <a:off x="1974" y="678"/>
              <a:ext cx="3744" cy="36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100" b="1"/>
                <a:t>zEC12</a:t>
              </a:r>
            </a:p>
            <a:p>
              <a:pPr algn="ctr"/>
              <a:r>
                <a:rPr lang="en-US" sz="1100" b="1"/>
                <a:t>MCM</a:t>
              </a:r>
            </a:p>
          </p:txBody>
        </p:sp>
        <p:sp>
          <p:nvSpPr>
            <p:cNvPr id="356362" name="Rectangle 10"/>
            <p:cNvSpPr>
              <a:spLocks noChangeArrowheads="1"/>
            </p:cNvSpPr>
            <p:nvPr/>
          </p:nvSpPr>
          <p:spPr bwMode="auto">
            <a:xfrm>
              <a:off x="2070" y="2022"/>
              <a:ext cx="1200" cy="912"/>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800" b="1"/>
                <a:t>Storage Control</a:t>
              </a:r>
            </a:p>
            <a:p>
              <a:pPr algn="ctr"/>
              <a:r>
                <a:rPr lang="en-US" sz="800" b="1"/>
                <a:t>&amp; Clock Chip</a:t>
              </a:r>
            </a:p>
          </p:txBody>
        </p:sp>
        <p:sp>
          <p:nvSpPr>
            <p:cNvPr id="356363" name="Rectangle 11"/>
            <p:cNvSpPr>
              <a:spLocks noChangeArrowheads="1"/>
            </p:cNvSpPr>
            <p:nvPr/>
          </p:nvSpPr>
          <p:spPr bwMode="auto">
            <a:xfrm>
              <a:off x="2118" y="2454"/>
              <a:ext cx="1104"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800" b="1"/>
                <a:t>L4 MCM Cache</a:t>
              </a:r>
            </a:p>
          </p:txBody>
        </p:sp>
        <p:sp>
          <p:nvSpPr>
            <p:cNvPr id="356364" name="Rectangle 12"/>
            <p:cNvSpPr>
              <a:spLocks noChangeArrowheads="1"/>
            </p:cNvSpPr>
            <p:nvPr/>
          </p:nvSpPr>
          <p:spPr bwMode="auto">
            <a:xfrm>
              <a:off x="4422" y="2022"/>
              <a:ext cx="1200" cy="912"/>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800" b="1"/>
                <a:t>Storage Control</a:t>
              </a:r>
            </a:p>
            <a:p>
              <a:pPr algn="ctr"/>
              <a:r>
                <a:rPr lang="en-US" sz="800" b="1"/>
                <a:t>&amp; Clock Chip</a:t>
              </a:r>
            </a:p>
          </p:txBody>
        </p:sp>
        <p:sp>
          <p:nvSpPr>
            <p:cNvPr id="356365" name="Rectangle 13"/>
            <p:cNvSpPr>
              <a:spLocks noChangeArrowheads="1"/>
            </p:cNvSpPr>
            <p:nvPr/>
          </p:nvSpPr>
          <p:spPr bwMode="auto">
            <a:xfrm>
              <a:off x="4470" y="2454"/>
              <a:ext cx="1104"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800" b="1"/>
                <a:t>L4 MCM Cache</a:t>
              </a:r>
            </a:p>
          </p:txBody>
        </p:sp>
        <p:grpSp>
          <p:nvGrpSpPr>
            <p:cNvPr id="356366" name="Group 14"/>
            <p:cNvGrpSpPr>
              <a:grpSpLocks/>
            </p:cNvGrpSpPr>
            <p:nvPr/>
          </p:nvGrpSpPr>
          <p:grpSpPr bwMode="auto">
            <a:xfrm>
              <a:off x="4496" y="774"/>
              <a:ext cx="1126" cy="1104"/>
              <a:chOff x="4195" y="774"/>
              <a:chExt cx="1427" cy="1104"/>
            </a:xfrm>
          </p:grpSpPr>
          <p:sp>
            <p:nvSpPr>
              <p:cNvPr id="356367" name="Rectangle 15"/>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0" b="1"/>
                  <a:t>Chip</a:t>
                </a:r>
              </a:p>
            </p:txBody>
          </p:sp>
          <p:grpSp>
            <p:nvGrpSpPr>
              <p:cNvPr id="356368" name="Group 16"/>
              <p:cNvGrpSpPr>
                <a:grpSpLocks/>
              </p:cNvGrpSpPr>
              <p:nvPr/>
            </p:nvGrpSpPr>
            <p:grpSpPr bwMode="auto">
              <a:xfrm>
                <a:off x="4239" y="822"/>
                <a:ext cx="432" cy="336"/>
                <a:chOff x="960" y="2784"/>
                <a:chExt cx="624" cy="528"/>
              </a:xfrm>
            </p:grpSpPr>
            <p:sp>
              <p:nvSpPr>
                <p:cNvPr id="356369" name="Rectangle 1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370" name="Rectangle 1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71" name="Rectangle 1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72" name="Rectangle 2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373" name="Group 21"/>
              <p:cNvGrpSpPr>
                <a:grpSpLocks/>
              </p:cNvGrpSpPr>
              <p:nvPr/>
            </p:nvGrpSpPr>
            <p:grpSpPr bwMode="auto">
              <a:xfrm>
                <a:off x="5142" y="822"/>
                <a:ext cx="432" cy="336"/>
                <a:chOff x="960" y="2784"/>
                <a:chExt cx="624" cy="528"/>
              </a:xfrm>
            </p:grpSpPr>
            <p:sp>
              <p:nvSpPr>
                <p:cNvPr id="356374" name="Rectangle 2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375" name="Rectangle 2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76" name="Rectangle 2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77" name="Rectangle 2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378" name="Group 26"/>
              <p:cNvGrpSpPr>
                <a:grpSpLocks/>
              </p:cNvGrpSpPr>
              <p:nvPr/>
            </p:nvGrpSpPr>
            <p:grpSpPr bwMode="auto">
              <a:xfrm>
                <a:off x="5142" y="1494"/>
                <a:ext cx="432" cy="336"/>
                <a:chOff x="960" y="2784"/>
                <a:chExt cx="624" cy="528"/>
              </a:xfrm>
            </p:grpSpPr>
            <p:sp>
              <p:nvSpPr>
                <p:cNvPr id="356379" name="Rectangle 2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380" name="Rectangle 2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81" name="Rectangle 2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82" name="Rectangle 3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383" name="Group 31"/>
              <p:cNvGrpSpPr>
                <a:grpSpLocks/>
              </p:cNvGrpSpPr>
              <p:nvPr/>
            </p:nvGrpSpPr>
            <p:grpSpPr bwMode="auto">
              <a:xfrm>
                <a:off x="4239" y="1494"/>
                <a:ext cx="432" cy="336"/>
                <a:chOff x="960" y="2784"/>
                <a:chExt cx="624" cy="528"/>
              </a:xfrm>
            </p:grpSpPr>
            <p:sp>
              <p:nvSpPr>
                <p:cNvPr id="356384" name="Rectangle 3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385" name="Rectangle 3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86" name="Rectangle 3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87" name="Rectangle 3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sp>
            <p:nvSpPr>
              <p:cNvPr id="356388" name="Rectangle 36"/>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sp>
            <p:nvSpPr>
              <p:cNvPr id="356389" name="Rectangle 37"/>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grpSp>
            <p:nvGrpSpPr>
              <p:cNvPr id="356390" name="Group 38"/>
              <p:cNvGrpSpPr>
                <a:grpSpLocks/>
              </p:cNvGrpSpPr>
              <p:nvPr/>
            </p:nvGrpSpPr>
            <p:grpSpPr bwMode="auto">
              <a:xfrm>
                <a:off x="4695" y="1491"/>
                <a:ext cx="432" cy="336"/>
                <a:chOff x="960" y="2784"/>
                <a:chExt cx="624" cy="528"/>
              </a:xfrm>
            </p:grpSpPr>
            <p:sp>
              <p:nvSpPr>
                <p:cNvPr id="356391" name="Rectangle 3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392" name="Rectangle 4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93" name="Rectangle 4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94" name="Rectangle 4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395" name="Group 43"/>
              <p:cNvGrpSpPr>
                <a:grpSpLocks/>
              </p:cNvGrpSpPr>
              <p:nvPr/>
            </p:nvGrpSpPr>
            <p:grpSpPr bwMode="auto">
              <a:xfrm>
                <a:off x="4692" y="822"/>
                <a:ext cx="432" cy="336"/>
                <a:chOff x="960" y="2784"/>
                <a:chExt cx="624" cy="528"/>
              </a:xfrm>
            </p:grpSpPr>
            <p:sp>
              <p:nvSpPr>
                <p:cNvPr id="356396" name="Rectangle 4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397" name="Rectangle 4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98" name="Rectangle 4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399" name="Rectangle 4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grpSp>
          <p:nvGrpSpPr>
            <p:cNvPr id="356400" name="Group 48"/>
            <p:cNvGrpSpPr>
              <a:grpSpLocks/>
            </p:cNvGrpSpPr>
            <p:nvPr/>
          </p:nvGrpSpPr>
          <p:grpSpPr bwMode="auto">
            <a:xfrm>
              <a:off x="3284" y="774"/>
              <a:ext cx="1126" cy="1104"/>
              <a:chOff x="4195" y="774"/>
              <a:chExt cx="1427" cy="1104"/>
            </a:xfrm>
          </p:grpSpPr>
          <p:sp>
            <p:nvSpPr>
              <p:cNvPr id="356401" name="Rectangle 49"/>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0" b="1"/>
                  <a:t>Chip</a:t>
                </a:r>
              </a:p>
            </p:txBody>
          </p:sp>
          <p:grpSp>
            <p:nvGrpSpPr>
              <p:cNvPr id="356402" name="Group 50"/>
              <p:cNvGrpSpPr>
                <a:grpSpLocks/>
              </p:cNvGrpSpPr>
              <p:nvPr/>
            </p:nvGrpSpPr>
            <p:grpSpPr bwMode="auto">
              <a:xfrm>
                <a:off x="4239" y="822"/>
                <a:ext cx="432" cy="336"/>
                <a:chOff x="960" y="2784"/>
                <a:chExt cx="624" cy="528"/>
              </a:xfrm>
            </p:grpSpPr>
            <p:sp>
              <p:nvSpPr>
                <p:cNvPr id="356403" name="Rectangle 5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04" name="Rectangle 5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05" name="Rectangle 5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06" name="Rectangle 5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07" name="Group 55"/>
              <p:cNvGrpSpPr>
                <a:grpSpLocks/>
              </p:cNvGrpSpPr>
              <p:nvPr/>
            </p:nvGrpSpPr>
            <p:grpSpPr bwMode="auto">
              <a:xfrm>
                <a:off x="5142" y="822"/>
                <a:ext cx="432" cy="336"/>
                <a:chOff x="960" y="2784"/>
                <a:chExt cx="624" cy="528"/>
              </a:xfrm>
            </p:grpSpPr>
            <p:sp>
              <p:nvSpPr>
                <p:cNvPr id="356408" name="Rectangle 5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09" name="Rectangle 5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10" name="Rectangle 5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11" name="Rectangle 5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12" name="Group 60"/>
              <p:cNvGrpSpPr>
                <a:grpSpLocks/>
              </p:cNvGrpSpPr>
              <p:nvPr/>
            </p:nvGrpSpPr>
            <p:grpSpPr bwMode="auto">
              <a:xfrm>
                <a:off x="5142" y="1494"/>
                <a:ext cx="432" cy="336"/>
                <a:chOff x="960" y="2784"/>
                <a:chExt cx="624" cy="528"/>
              </a:xfrm>
            </p:grpSpPr>
            <p:sp>
              <p:nvSpPr>
                <p:cNvPr id="356413" name="Rectangle 6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14" name="Rectangle 6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15" name="Rectangle 6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16" name="Rectangle 6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17" name="Group 65"/>
              <p:cNvGrpSpPr>
                <a:grpSpLocks/>
              </p:cNvGrpSpPr>
              <p:nvPr/>
            </p:nvGrpSpPr>
            <p:grpSpPr bwMode="auto">
              <a:xfrm>
                <a:off x="4239" y="1494"/>
                <a:ext cx="432" cy="336"/>
                <a:chOff x="960" y="2784"/>
                <a:chExt cx="624" cy="528"/>
              </a:xfrm>
            </p:grpSpPr>
            <p:sp>
              <p:nvSpPr>
                <p:cNvPr id="356418" name="Rectangle 6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19" name="Rectangle 6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20" name="Rectangle 6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21" name="Rectangle 6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sp>
            <p:nvSpPr>
              <p:cNvPr id="356422" name="Rectangle 70"/>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sp>
            <p:nvSpPr>
              <p:cNvPr id="356423" name="Rectangle 71"/>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grpSp>
            <p:nvGrpSpPr>
              <p:cNvPr id="356424" name="Group 72"/>
              <p:cNvGrpSpPr>
                <a:grpSpLocks/>
              </p:cNvGrpSpPr>
              <p:nvPr/>
            </p:nvGrpSpPr>
            <p:grpSpPr bwMode="auto">
              <a:xfrm>
                <a:off x="4695" y="1491"/>
                <a:ext cx="432" cy="336"/>
                <a:chOff x="960" y="2784"/>
                <a:chExt cx="624" cy="528"/>
              </a:xfrm>
            </p:grpSpPr>
            <p:sp>
              <p:nvSpPr>
                <p:cNvPr id="356425" name="Rectangle 7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26" name="Rectangle 7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27" name="Rectangle 7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28" name="Rectangle 7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29" name="Group 77"/>
              <p:cNvGrpSpPr>
                <a:grpSpLocks/>
              </p:cNvGrpSpPr>
              <p:nvPr/>
            </p:nvGrpSpPr>
            <p:grpSpPr bwMode="auto">
              <a:xfrm>
                <a:off x="4692" y="822"/>
                <a:ext cx="432" cy="336"/>
                <a:chOff x="960" y="2784"/>
                <a:chExt cx="624" cy="528"/>
              </a:xfrm>
            </p:grpSpPr>
            <p:sp>
              <p:nvSpPr>
                <p:cNvPr id="356430" name="Rectangle 7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31" name="Rectangle 7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32" name="Rectangle 8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33" name="Rectangle 8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grpSp>
          <p:nvGrpSpPr>
            <p:cNvPr id="356434" name="Group 82"/>
            <p:cNvGrpSpPr>
              <a:grpSpLocks/>
            </p:cNvGrpSpPr>
            <p:nvPr/>
          </p:nvGrpSpPr>
          <p:grpSpPr bwMode="auto">
            <a:xfrm>
              <a:off x="2065" y="766"/>
              <a:ext cx="1126" cy="1104"/>
              <a:chOff x="4195" y="774"/>
              <a:chExt cx="1427" cy="1104"/>
            </a:xfrm>
          </p:grpSpPr>
          <p:sp>
            <p:nvSpPr>
              <p:cNvPr id="356435" name="Rectangle 83"/>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0" b="1"/>
                  <a:t>Chip</a:t>
                </a:r>
              </a:p>
            </p:txBody>
          </p:sp>
          <p:grpSp>
            <p:nvGrpSpPr>
              <p:cNvPr id="356436" name="Group 84"/>
              <p:cNvGrpSpPr>
                <a:grpSpLocks/>
              </p:cNvGrpSpPr>
              <p:nvPr/>
            </p:nvGrpSpPr>
            <p:grpSpPr bwMode="auto">
              <a:xfrm>
                <a:off x="4239" y="822"/>
                <a:ext cx="432" cy="336"/>
                <a:chOff x="960" y="2784"/>
                <a:chExt cx="624" cy="528"/>
              </a:xfrm>
            </p:grpSpPr>
            <p:sp>
              <p:nvSpPr>
                <p:cNvPr id="356437" name="Rectangle 8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38" name="Rectangle 8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39" name="Rectangle 8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40" name="Rectangle 8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41" name="Group 89"/>
              <p:cNvGrpSpPr>
                <a:grpSpLocks/>
              </p:cNvGrpSpPr>
              <p:nvPr/>
            </p:nvGrpSpPr>
            <p:grpSpPr bwMode="auto">
              <a:xfrm>
                <a:off x="5142" y="822"/>
                <a:ext cx="432" cy="336"/>
                <a:chOff x="960" y="2784"/>
                <a:chExt cx="624" cy="528"/>
              </a:xfrm>
            </p:grpSpPr>
            <p:sp>
              <p:nvSpPr>
                <p:cNvPr id="356442" name="Rectangle 9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43" name="Rectangle 9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44" name="Rectangle 9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45" name="Rectangle 9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46" name="Group 94"/>
              <p:cNvGrpSpPr>
                <a:grpSpLocks/>
              </p:cNvGrpSpPr>
              <p:nvPr/>
            </p:nvGrpSpPr>
            <p:grpSpPr bwMode="auto">
              <a:xfrm>
                <a:off x="5142" y="1494"/>
                <a:ext cx="432" cy="336"/>
                <a:chOff x="960" y="2784"/>
                <a:chExt cx="624" cy="528"/>
              </a:xfrm>
            </p:grpSpPr>
            <p:sp>
              <p:nvSpPr>
                <p:cNvPr id="356447" name="Rectangle 9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48" name="Rectangle 9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49" name="Rectangle 9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50" name="Rectangle 9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51" name="Group 99"/>
              <p:cNvGrpSpPr>
                <a:grpSpLocks/>
              </p:cNvGrpSpPr>
              <p:nvPr/>
            </p:nvGrpSpPr>
            <p:grpSpPr bwMode="auto">
              <a:xfrm>
                <a:off x="4239" y="1494"/>
                <a:ext cx="432" cy="336"/>
                <a:chOff x="960" y="2784"/>
                <a:chExt cx="624" cy="528"/>
              </a:xfrm>
            </p:grpSpPr>
            <p:sp>
              <p:nvSpPr>
                <p:cNvPr id="356452" name="Rectangle 10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53" name="Rectangle 10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54" name="Rectangle 10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55" name="Rectangle 10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sp>
            <p:nvSpPr>
              <p:cNvPr id="356456" name="Rectangle 104"/>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sp>
            <p:nvSpPr>
              <p:cNvPr id="356457" name="Rectangle 105"/>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grpSp>
            <p:nvGrpSpPr>
              <p:cNvPr id="356458" name="Group 106"/>
              <p:cNvGrpSpPr>
                <a:grpSpLocks/>
              </p:cNvGrpSpPr>
              <p:nvPr/>
            </p:nvGrpSpPr>
            <p:grpSpPr bwMode="auto">
              <a:xfrm>
                <a:off x="4695" y="1491"/>
                <a:ext cx="432" cy="336"/>
                <a:chOff x="960" y="2784"/>
                <a:chExt cx="624" cy="528"/>
              </a:xfrm>
            </p:grpSpPr>
            <p:sp>
              <p:nvSpPr>
                <p:cNvPr id="356459" name="Rectangle 10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60" name="Rectangle 10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61" name="Rectangle 10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62" name="Rectangle 11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63" name="Group 111"/>
              <p:cNvGrpSpPr>
                <a:grpSpLocks/>
              </p:cNvGrpSpPr>
              <p:nvPr/>
            </p:nvGrpSpPr>
            <p:grpSpPr bwMode="auto">
              <a:xfrm>
                <a:off x="4692" y="822"/>
                <a:ext cx="432" cy="336"/>
                <a:chOff x="960" y="2784"/>
                <a:chExt cx="624" cy="528"/>
              </a:xfrm>
            </p:grpSpPr>
            <p:sp>
              <p:nvSpPr>
                <p:cNvPr id="356464" name="Rectangle 11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65" name="Rectangle 11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66" name="Rectangle 11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67" name="Rectangle 11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grpSp>
          <p:nvGrpSpPr>
            <p:cNvPr id="356468" name="Group 116"/>
            <p:cNvGrpSpPr>
              <a:grpSpLocks/>
            </p:cNvGrpSpPr>
            <p:nvPr/>
          </p:nvGrpSpPr>
          <p:grpSpPr bwMode="auto">
            <a:xfrm>
              <a:off x="4493" y="3062"/>
              <a:ext cx="1126" cy="1104"/>
              <a:chOff x="4195" y="774"/>
              <a:chExt cx="1427" cy="1104"/>
            </a:xfrm>
          </p:grpSpPr>
          <p:sp>
            <p:nvSpPr>
              <p:cNvPr id="356469" name="Rectangle 117"/>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0" b="1"/>
                  <a:t>Chip</a:t>
                </a:r>
              </a:p>
            </p:txBody>
          </p:sp>
          <p:grpSp>
            <p:nvGrpSpPr>
              <p:cNvPr id="356470" name="Group 118"/>
              <p:cNvGrpSpPr>
                <a:grpSpLocks/>
              </p:cNvGrpSpPr>
              <p:nvPr/>
            </p:nvGrpSpPr>
            <p:grpSpPr bwMode="auto">
              <a:xfrm>
                <a:off x="4239" y="822"/>
                <a:ext cx="432" cy="336"/>
                <a:chOff x="960" y="2784"/>
                <a:chExt cx="624" cy="528"/>
              </a:xfrm>
            </p:grpSpPr>
            <p:sp>
              <p:nvSpPr>
                <p:cNvPr id="356471" name="Rectangle 11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72" name="Rectangle 12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73" name="Rectangle 12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74" name="Rectangle 12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75" name="Group 123"/>
              <p:cNvGrpSpPr>
                <a:grpSpLocks/>
              </p:cNvGrpSpPr>
              <p:nvPr/>
            </p:nvGrpSpPr>
            <p:grpSpPr bwMode="auto">
              <a:xfrm>
                <a:off x="5142" y="822"/>
                <a:ext cx="432" cy="336"/>
                <a:chOff x="960" y="2784"/>
                <a:chExt cx="624" cy="528"/>
              </a:xfrm>
            </p:grpSpPr>
            <p:sp>
              <p:nvSpPr>
                <p:cNvPr id="356476" name="Rectangle 12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77" name="Rectangle 12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78" name="Rectangle 12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79" name="Rectangle 12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80" name="Group 128"/>
              <p:cNvGrpSpPr>
                <a:grpSpLocks/>
              </p:cNvGrpSpPr>
              <p:nvPr/>
            </p:nvGrpSpPr>
            <p:grpSpPr bwMode="auto">
              <a:xfrm>
                <a:off x="5142" y="1494"/>
                <a:ext cx="432" cy="336"/>
                <a:chOff x="960" y="2784"/>
                <a:chExt cx="624" cy="528"/>
              </a:xfrm>
            </p:grpSpPr>
            <p:sp>
              <p:nvSpPr>
                <p:cNvPr id="356481" name="Rectangle 12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82" name="Rectangle 13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83" name="Rectangle 13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84" name="Rectangle 13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85" name="Group 133"/>
              <p:cNvGrpSpPr>
                <a:grpSpLocks/>
              </p:cNvGrpSpPr>
              <p:nvPr/>
            </p:nvGrpSpPr>
            <p:grpSpPr bwMode="auto">
              <a:xfrm>
                <a:off x="4239" y="1494"/>
                <a:ext cx="432" cy="336"/>
                <a:chOff x="960" y="2784"/>
                <a:chExt cx="624" cy="528"/>
              </a:xfrm>
            </p:grpSpPr>
            <p:sp>
              <p:nvSpPr>
                <p:cNvPr id="356486" name="Rectangle 13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87" name="Rectangle 13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88" name="Rectangle 13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89" name="Rectangle 13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sp>
            <p:nvSpPr>
              <p:cNvPr id="356490" name="Rectangle 138"/>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sp>
            <p:nvSpPr>
              <p:cNvPr id="356491" name="Rectangle 139"/>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grpSp>
            <p:nvGrpSpPr>
              <p:cNvPr id="356492" name="Group 140"/>
              <p:cNvGrpSpPr>
                <a:grpSpLocks/>
              </p:cNvGrpSpPr>
              <p:nvPr/>
            </p:nvGrpSpPr>
            <p:grpSpPr bwMode="auto">
              <a:xfrm>
                <a:off x="4695" y="1491"/>
                <a:ext cx="432" cy="336"/>
                <a:chOff x="960" y="2784"/>
                <a:chExt cx="624" cy="528"/>
              </a:xfrm>
            </p:grpSpPr>
            <p:sp>
              <p:nvSpPr>
                <p:cNvPr id="356493" name="Rectangle 14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94" name="Rectangle 14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95" name="Rectangle 14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496" name="Rectangle 14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497" name="Group 145"/>
              <p:cNvGrpSpPr>
                <a:grpSpLocks/>
              </p:cNvGrpSpPr>
              <p:nvPr/>
            </p:nvGrpSpPr>
            <p:grpSpPr bwMode="auto">
              <a:xfrm>
                <a:off x="4692" y="822"/>
                <a:ext cx="432" cy="336"/>
                <a:chOff x="960" y="2784"/>
                <a:chExt cx="624" cy="528"/>
              </a:xfrm>
            </p:grpSpPr>
            <p:sp>
              <p:nvSpPr>
                <p:cNvPr id="356498" name="Rectangle 14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499" name="Rectangle 14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00" name="Rectangle 14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01" name="Rectangle 14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grpSp>
          <p:nvGrpSpPr>
            <p:cNvPr id="356502" name="Group 150"/>
            <p:cNvGrpSpPr>
              <a:grpSpLocks/>
            </p:cNvGrpSpPr>
            <p:nvPr/>
          </p:nvGrpSpPr>
          <p:grpSpPr bwMode="auto">
            <a:xfrm>
              <a:off x="3281" y="3062"/>
              <a:ext cx="1126" cy="1104"/>
              <a:chOff x="4195" y="774"/>
              <a:chExt cx="1427" cy="1104"/>
            </a:xfrm>
          </p:grpSpPr>
          <p:sp>
            <p:nvSpPr>
              <p:cNvPr id="356503" name="Rectangle 151"/>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0" b="1"/>
                  <a:t>Chip</a:t>
                </a:r>
              </a:p>
            </p:txBody>
          </p:sp>
          <p:grpSp>
            <p:nvGrpSpPr>
              <p:cNvPr id="356504" name="Group 152"/>
              <p:cNvGrpSpPr>
                <a:grpSpLocks/>
              </p:cNvGrpSpPr>
              <p:nvPr/>
            </p:nvGrpSpPr>
            <p:grpSpPr bwMode="auto">
              <a:xfrm>
                <a:off x="4239" y="822"/>
                <a:ext cx="432" cy="336"/>
                <a:chOff x="960" y="2784"/>
                <a:chExt cx="624" cy="528"/>
              </a:xfrm>
            </p:grpSpPr>
            <p:sp>
              <p:nvSpPr>
                <p:cNvPr id="356505" name="Rectangle 15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06" name="Rectangle 15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07" name="Rectangle 15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08" name="Rectangle 15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509" name="Group 157"/>
              <p:cNvGrpSpPr>
                <a:grpSpLocks/>
              </p:cNvGrpSpPr>
              <p:nvPr/>
            </p:nvGrpSpPr>
            <p:grpSpPr bwMode="auto">
              <a:xfrm>
                <a:off x="5142" y="822"/>
                <a:ext cx="432" cy="336"/>
                <a:chOff x="960" y="2784"/>
                <a:chExt cx="624" cy="528"/>
              </a:xfrm>
            </p:grpSpPr>
            <p:sp>
              <p:nvSpPr>
                <p:cNvPr id="356510" name="Rectangle 15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11" name="Rectangle 15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12" name="Rectangle 16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13" name="Rectangle 16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514" name="Group 162"/>
              <p:cNvGrpSpPr>
                <a:grpSpLocks/>
              </p:cNvGrpSpPr>
              <p:nvPr/>
            </p:nvGrpSpPr>
            <p:grpSpPr bwMode="auto">
              <a:xfrm>
                <a:off x="5142" y="1494"/>
                <a:ext cx="432" cy="336"/>
                <a:chOff x="960" y="2784"/>
                <a:chExt cx="624" cy="528"/>
              </a:xfrm>
            </p:grpSpPr>
            <p:sp>
              <p:nvSpPr>
                <p:cNvPr id="356515" name="Rectangle 16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16" name="Rectangle 16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17" name="Rectangle 16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18" name="Rectangle 16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519" name="Group 167"/>
              <p:cNvGrpSpPr>
                <a:grpSpLocks/>
              </p:cNvGrpSpPr>
              <p:nvPr/>
            </p:nvGrpSpPr>
            <p:grpSpPr bwMode="auto">
              <a:xfrm>
                <a:off x="4239" y="1494"/>
                <a:ext cx="432" cy="336"/>
                <a:chOff x="960" y="2784"/>
                <a:chExt cx="624" cy="528"/>
              </a:xfrm>
            </p:grpSpPr>
            <p:sp>
              <p:nvSpPr>
                <p:cNvPr id="356520" name="Rectangle 16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21" name="Rectangle 16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22" name="Rectangle 17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23" name="Rectangle 17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sp>
            <p:nvSpPr>
              <p:cNvPr id="356524" name="Rectangle 172"/>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sp>
            <p:nvSpPr>
              <p:cNvPr id="356525" name="Rectangle 173"/>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grpSp>
            <p:nvGrpSpPr>
              <p:cNvPr id="356526" name="Group 174"/>
              <p:cNvGrpSpPr>
                <a:grpSpLocks/>
              </p:cNvGrpSpPr>
              <p:nvPr/>
            </p:nvGrpSpPr>
            <p:grpSpPr bwMode="auto">
              <a:xfrm>
                <a:off x="4695" y="1491"/>
                <a:ext cx="432" cy="336"/>
                <a:chOff x="960" y="2784"/>
                <a:chExt cx="624" cy="528"/>
              </a:xfrm>
            </p:grpSpPr>
            <p:sp>
              <p:nvSpPr>
                <p:cNvPr id="356527" name="Rectangle 17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28" name="Rectangle 17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29" name="Rectangle 17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30" name="Rectangle 17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531" name="Group 179"/>
              <p:cNvGrpSpPr>
                <a:grpSpLocks/>
              </p:cNvGrpSpPr>
              <p:nvPr/>
            </p:nvGrpSpPr>
            <p:grpSpPr bwMode="auto">
              <a:xfrm>
                <a:off x="4692" y="822"/>
                <a:ext cx="432" cy="336"/>
                <a:chOff x="960" y="2784"/>
                <a:chExt cx="624" cy="528"/>
              </a:xfrm>
            </p:grpSpPr>
            <p:sp>
              <p:nvSpPr>
                <p:cNvPr id="356532" name="Rectangle 18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33" name="Rectangle 18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34" name="Rectangle 18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35" name="Rectangle 18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grpSp>
          <p:nvGrpSpPr>
            <p:cNvPr id="356536" name="Group 184"/>
            <p:cNvGrpSpPr>
              <a:grpSpLocks/>
            </p:cNvGrpSpPr>
            <p:nvPr/>
          </p:nvGrpSpPr>
          <p:grpSpPr bwMode="auto">
            <a:xfrm>
              <a:off x="2062" y="3054"/>
              <a:ext cx="1126" cy="1104"/>
              <a:chOff x="4195" y="774"/>
              <a:chExt cx="1427" cy="1104"/>
            </a:xfrm>
          </p:grpSpPr>
          <p:sp>
            <p:nvSpPr>
              <p:cNvPr id="356537" name="Rectangle 185"/>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0" b="1"/>
                  <a:t>Chip</a:t>
                </a:r>
              </a:p>
            </p:txBody>
          </p:sp>
          <p:grpSp>
            <p:nvGrpSpPr>
              <p:cNvPr id="356538" name="Group 186"/>
              <p:cNvGrpSpPr>
                <a:grpSpLocks/>
              </p:cNvGrpSpPr>
              <p:nvPr/>
            </p:nvGrpSpPr>
            <p:grpSpPr bwMode="auto">
              <a:xfrm>
                <a:off x="4239" y="822"/>
                <a:ext cx="432" cy="336"/>
                <a:chOff x="960" y="2784"/>
                <a:chExt cx="624" cy="528"/>
              </a:xfrm>
            </p:grpSpPr>
            <p:sp>
              <p:nvSpPr>
                <p:cNvPr id="356539" name="Rectangle 18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40" name="Rectangle 18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41" name="Rectangle 18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42" name="Rectangle 19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543" name="Group 191"/>
              <p:cNvGrpSpPr>
                <a:grpSpLocks/>
              </p:cNvGrpSpPr>
              <p:nvPr/>
            </p:nvGrpSpPr>
            <p:grpSpPr bwMode="auto">
              <a:xfrm>
                <a:off x="5142" y="822"/>
                <a:ext cx="432" cy="336"/>
                <a:chOff x="960" y="2784"/>
                <a:chExt cx="624" cy="528"/>
              </a:xfrm>
            </p:grpSpPr>
            <p:sp>
              <p:nvSpPr>
                <p:cNvPr id="356544" name="Rectangle 19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45" name="Rectangle 19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46" name="Rectangle 19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47" name="Rectangle 19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548" name="Group 196"/>
              <p:cNvGrpSpPr>
                <a:grpSpLocks/>
              </p:cNvGrpSpPr>
              <p:nvPr/>
            </p:nvGrpSpPr>
            <p:grpSpPr bwMode="auto">
              <a:xfrm>
                <a:off x="5142" y="1494"/>
                <a:ext cx="432" cy="336"/>
                <a:chOff x="960" y="2784"/>
                <a:chExt cx="624" cy="528"/>
              </a:xfrm>
            </p:grpSpPr>
            <p:sp>
              <p:nvSpPr>
                <p:cNvPr id="356549" name="Rectangle 19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50" name="Rectangle 19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51" name="Rectangle 19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52" name="Rectangle 20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553" name="Group 201"/>
              <p:cNvGrpSpPr>
                <a:grpSpLocks/>
              </p:cNvGrpSpPr>
              <p:nvPr/>
            </p:nvGrpSpPr>
            <p:grpSpPr bwMode="auto">
              <a:xfrm>
                <a:off x="4239" y="1494"/>
                <a:ext cx="432" cy="336"/>
                <a:chOff x="960" y="2784"/>
                <a:chExt cx="624" cy="528"/>
              </a:xfrm>
            </p:grpSpPr>
            <p:sp>
              <p:nvSpPr>
                <p:cNvPr id="356554" name="Rectangle 20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55" name="Rectangle 20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56" name="Rectangle 20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57" name="Rectangle 20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sp>
            <p:nvSpPr>
              <p:cNvPr id="356558" name="Rectangle 206"/>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sp>
            <p:nvSpPr>
              <p:cNvPr id="356559" name="Rectangle 207"/>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L3</a:t>
                </a:r>
              </a:p>
            </p:txBody>
          </p:sp>
          <p:grpSp>
            <p:nvGrpSpPr>
              <p:cNvPr id="356560" name="Group 208"/>
              <p:cNvGrpSpPr>
                <a:grpSpLocks/>
              </p:cNvGrpSpPr>
              <p:nvPr/>
            </p:nvGrpSpPr>
            <p:grpSpPr bwMode="auto">
              <a:xfrm>
                <a:off x="4695" y="1491"/>
                <a:ext cx="432" cy="336"/>
                <a:chOff x="960" y="2784"/>
                <a:chExt cx="624" cy="528"/>
              </a:xfrm>
            </p:grpSpPr>
            <p:sp>
              <p:nvSpPr>
                <p:cNvPr id="356561" name="Rectangle 20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62" name="Rectangle 21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63" name="Rectangle 21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64" name="Rectangle 21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nvGrpSpPr>
              <p:cNvPr id="356565" name="Group 213"/>
              <p:cNvGrpSpPr>
                <a:grpSpLocks/>
              </p:cNvGrpSpPr>
              <p:nvPr/>
            </p:nvGrpSpPr>
            <p:grpSpPr bwMode="auto">
              <a:xfrm>
                <a:off x="4692" y="822"/>
                <a:ext cx="432" cy="336"/>
                <a:chOff x="960" y="2784"/>
                <a:chExt cx="624" cy="528"/>
              </a:xfrm>
            </p:grpSpPr>
            <p:sp>
              <p:nvSpPr>
                <p:cNvPr id="356566" name="Rectangle 21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400" b="1"/>
                    <a:t>Core</a:t>
                  </a:r>
                </a:p>
              </p:txBody>
            </p:sp>
            <p:sp>
              <p:nvSpPr>
                <p:cNvPr id="356567" name="Rectangle 21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68" name="Rectangle 21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6569" name="Rectangle 21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00"/>
                    <a:t>L2</a:t>
                  </a:r>
                </a:p>
              </p:txBody>
            </p:sp>
          </p:grpSp>
        </p:grpSp>
      </p:grpSp>
      <p:sp>
        <p:nvSpPr>
          <p:cNvPr id="356570" name="Oval 218"/>
          <p:cNvSpPr>
            <a:spLocks noChangeArrowheads="1"/>
          </p:cNvSpPr>
          <p:nvPr/>
        </p:nvSpPr>
        <p:spPr bwMode="auto">
          <a:xfrm>
            <a:off x="637563" y="2216163"/>
            <a:ext cx="1929907" cy="1365935"/>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600" dirty="0"/>
              <a:t>RAIM SC to </a:t>
            </a:r>
            <a:r>
              <a:rPr lang="en-US" sz="1600" dirty="0" smtClean="0"/>
              <a:t>RAM (DIMs) </a:t>
            </a:r>
            <a:r>
              <a:rPr lang="en-US" sz="1600" dirty="0"/>
              <a:t>Interconnect</a:t>
            </a:r>
          </a:p>
        </p:txBody>
      </p:sp>
    </p:spTree>
    <p:extLst>
      <p:ext uri="{BB962C8B-B14F-4D97-AF65-F5344CB8AC3E}">
        <p14:creationId xmlns:p14="http://schemas.microsoft.com/office/powerpoint/2010/main" val="179154374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375287" y="35396"/>
            <a:ext cx="6459794" cy="1911325"/>
          </a:xfrm>
          <a:prstGeom prst="rect">
            <a:avLst/>
          </a:prstGeom>
        </p:spPr>
      </p:pic>
      <p:pic>
        <p:nvPicPr>
          <p:cNvPr id="6" name="Picture 5"/>
          <p:cNvPicPr>
            <a:picLocks noChangeAspect="1"/>
          </p:cNvPicPr>
          <p:nvPr/>
        </p:nvPicPr>
        <p:blipFill>
          <a:blip r:embed="rId3"/>
          <a:stretch>
            <a:fillRect/>
          </a:stretch>
        </p:blipFill>
        <p:spPr>
          <a:xfrm>
            <a:off x="1774473" y="1946720"/>
            <a:ext cx="5707142" cy="2953653"/>
          </a:xfrm>
          <a:prstGeom prst="rect">
            <a:avLst/>
          </a:prstGeom>
        </p:spPr>
      </p:pic>
      <p:sp>
        <p:nvSpPr>
          <p:cNvPr id="5" name="Rectangle 4"/>
          <p:cNvSpPr/>
          <p:nvPr/>
        </p:nvSpPr>
        <p:spPr>
          <a:xfrm>
            <a:off x="2791289" y="4849926"/>
            <a:ext cx="3139770" cy="307777"/>
          </a:xfrm>
          <a:prstGeom prst="rect">
            <a:avLst/>
          </a:prstGeom>
        </p:spPr>
        <p:txBody>
          <a:bodyPr wrap="none">
            <a:spAutoFit/>
          </a:bodyPr>
          <a:lstStyle/>
          <a:p>
            <a:pPr defTabSz="685800" fontAlgn="auto">
              <a:spcBef>
                <a:spcPts val="0"/>
              </a:spcBef>
              <a:spcAft>
                <a:spcPts val="0"/>
              </a:spcAft>
            </a:pPr>
            <a:r>
              <a:rPr lang="en-US" sz="1400" dirty="0">
                <a:solidFill>
                  <a:prstClr val="black"/>
                </a:solidFill>
                <a:latin typeface="Calibri" panose="020F0502020204030204"/>
                <a:ea typeface="+mn-ea"/>
                <a:hlinkClick r:id="rId4"/>
              </a:rPr>
              <a:t>http://</a:t>
            </a:r>
            <a:r>
              <a:rPr lang="en-US" sz="1400" dirty="0" smtClean="0">
                <a:solidFill>
                  <a:prstClr val="black"/>
                </a:solidFill>
                <a:latin typeface="Calibri" panose="020F0502020204030204"/>
                <a:ea typeface="+mn-ea"/>
                <a:hlinkClick r:id="rId4"/>
              </a:rPr>
              <a:t>www.ibm.com/blockchain/z.html</a:t>
            </a:r>
            <a:r>
              <a:rPr lang="en-US" sz="1400" dirty="0" smtClean="0">
                <a:solidFill>
                  <a:prstClr val="black"/>
                </a:solidFill>
                <a:latin typeface="Calibri" panose="020F0502020204030204"/>
                <a:ea typeface="+mn-ea"/>
              </a:rPr>
              <a:t> </a:t>
            </a:r>
            <a:endParaRPr lang="en-US" sz="1400" dirty="0">
              <a:solidFill>
                <a:prstClr val="black"/>
              </a:solidFill>
              <a:latin typeface="Calibri" panose="020F0502020204030204"/>
              <a:ea typeface="+mn-ea"/>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100420292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730678" y="1228061"/>
            <a:ext cx="5763326" cy="3205056"/>
          </a:xfrm>
          <a:prstGeom prst="rect">
            <a:avLst/>
          </a:prstGeom>
        </p:spPr>
      </p:pic>
      <p:sp>
        <p:nvSpPr>
          <p:cNvPr id="2" name="Rectangle 1"/>
          <p:cNvSpPr/>
          <p:nvPr/>
        </p:nvSpPr>
        <p:spPr>
          <a:xfrm>
            <a:off x="1197496" y="432074"/>
            <a:ext cx="7056167" cy="253916"/>
          </a:xfrm>
          <a:prstGeom prst="rect">
            <a:avLst/>
          </a:prstGeom>
        </p:spPr>
        <p:txBody>
          <a:bodyPr wrap="square">
            <a:spAutoFit/>
          </a:bodyPr>
          <a:lstStyle/>
          <a:p>
            <a:r>
              <a:rPr lang="en-US" sz="1050" dirty="0">
                <a:hlinkClick r:id="rId3"/>
              </a:rPr>
              <a:t>https://w3-connections.ibm.com/blogs/0cd6c746-8311-4405-93ac-8666c4bc1544/entry/thank?lang=en_us</a:t>
            </a:r>
            <a:r>
              <a:rPr lang="en-US" sz="1050" dirty="0"/>
              <a:t>  </a:t>
            </a: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56462912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291590" y="2782562"/>
            <a:ext cx="6597253" cy="2100963"/>
          </a:xfrm>
          <a:prstGeom prst="rect">
            <a:avLst/>
          </a:prstGeom>
        </p:spPr>
      </p:pic>
      <p:pic>
        <p:nvPicPr>
          <p:cNvPr id="5" name="Picture 4"/>
          <p:cNvPicPr>
            <a:picLocks noChangeAspect="1"/>
          </p:cNvPicPr>
          <p:nvPr/>
        </p:nvPicPr>
        <p:blipFill>
          <a:blip r:embed="rId3"/>
          <a:stretch>
            <a:fillRect/>
          </a:stretch>
        </p:blipFill>
        <p:spPr>
          <a:xfrm>
            <a:off x="1291590" y="114763"/>
            <a:ext cx="6377940" cy="2812835"/>
          </a:xfrm>
          <a:prstGeom prst="rect">
            <a:avLst/>
          </a:prstGeom>
        </p:spPr>
      </p:pic>
      <p:sp>
        <p:nvSpPr>
          <p:cNvPr id="6" name="Rectangle 5"/>
          <p:cNvSpPr/>
          <p:nvPr/>
        </p:nvSpPr>
        <p:spPr>
          <a:xfrm>
            <a:off x="2586787" y="4866501"/>
            <a:ext cx="6381452" cy="307777"/>
          </a:xfrm>
          <a:prstGeom prst="rect">
            <a:avLst/>
          </a:prstGeom>
        </p:spPr>
        <p:txBody>
          <a:bodyPr wrap="square">
            <a:spAutoFit/>
          </a:bodyPr>
          <a:lstStyle/>
          <a:p>
            <a:pPr defTabSz="685800" fontAlgn="auto">
              <a:spcBef>
                <a:spcPts val="0"/>
              </a:spcBef>
              <a:spcAft>
                <a:spcPts val="0"/>
              </a:spcAft>
            </a:pPr>
            <a:r>
              <a:rPr lang="en-US" sz="1400" dirty="0">
                <a:solidFill>
                  <a:prstClr val="black"/>
                </a:solidFill>
                <a:latin typeface="Calibri" panose="020F0502020204030204"/>
                <a:ea typeface="+mn-ea"/>
                <a:hlinkClick r:id="rId4"/>
              </a:rPr>
              <a:t>http://</a:t>
            </a:r>
            <a:r>
              <a:rPr lang="en-US" sz="1400" dirty="0" smtClean="0">
                <a:solidFill>
                  <a:prstClr val="black"/>
                </a:solidFill>
                <a:latin typeface="Calibri" panose="020F0502020204030204"/>
                <a:ea typeface="+mn-ea"/>
                <a:hlinkClick r:id="rId4"/>
              </a:rPr>
              <a:t>www.ibm.com/blockchain/for_developers.html</a:t>
            </a:r>
            <a:r>
              <a:rPr lang="en-US" sz="1400" dirty="0" smtClean="0">
                <a:solidFill>
                  <a:prstClr val="black"/>
                </a:solidFill>
                <a:latin typeface="Calibri" panose="020F0502020204030204"/>
                <a:ea typeface="+mn-ea"/>
              </a:rPr>
              <a:t> </a:t>
            </a:r>
            <a:endParaRPr lang="en-US" sz="1400" dirty="0">
              <a:solidFill>
                <a:prstClr val="black"/>
              </a:solidFill>
              <a:latin typeface="Calibri" panose="020F0502020204030204"/>
              <a:ea typeface="+mn-ea"/>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21389178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3"/>
          </p:nvPr>
        </p:nvSpPr>
        <p:spPr>
          <a:xfrm>
            <a:off x="1111792" y="245158"/>
            <a:ext cx="6319233" cy="424732"/>
          </a:xfrm>
        </p:spPr>
        <p:txBody>
          <a:bodyPr/>
          <a:lstStyle/>
          <a:p>
            <a:pPr marL="0" indent="0">
              <a:buNone/>
            </a:pPr>
            <a:r>
              <a:rPr lang="en-US" sz="2400" b="1" dirty="0"/>
              <a:t>High Security Business </a:t>
            </a:r>
            <a:r>
              <a:rPr lang="en-US" sz="2400" b="1" dirty="0" smtClean="0"/>
              <a:t>Network (HSBN)</a:t>
            </a:r>
            <a:endParaRPr lang="en-US" sz="2400" b="1" dirty="0"/>
          </a:p>
        </p:txBody>
      </p:sp>
      <p:sp>
        <p:nvSpPr>
          <p:cNvPr id="4" name="Content Placeholder 3"/>
          <p:cNvSpPr>
            <a:spLocks noGrp="1"/>
          </p:cNvSpPr>
          <p:nvPr>
            <p:ph idx="1"/>
          </p:nvPr>
        </p:nvSpPr>
        <p:spPr>
          <a:xfrm>
            <a:off x="1364457" y="885508"/>
            <a:ext cx="2998538" cy="3673045"/>
          </a:xfrm>
        </p:spPr>
        <p:txBody>
          <a:bodyPr>
            <a:normAutofit fontScale="92500" lnSpcReduction="10000"/>
          </a:bodyPr>
          <a:lstStyle/>
          <a:p>
            <a:pPr marL="342900" indent="-342900">
              <a:buFont typeface="Arial" charset="0"/>
              <a:buChar char="•"/>
            </a:pPr>
            <a:r>
              <a:rPr lang="en-US" dirty="0" err="1"/>
              <a:t>Hyperledger</a:t>
            </a:r>
            <a:r>
              <a:rPr lang="en-US" dirty="0"/>
              <a:t> Cloud offering with focus on security</a:t>
            </a:r>
          </a:p>
          <a:p>
            <a:pPr lvl="1"/>
            <a:r>
              <a:rPr lang="en-US" dirty="0"/>
              <a:t>➔ Solution based on the Secure Service Container</a:t>
            </a:r>
          </a:p>
          <a:p>
            <a:pPr marL="342900" indent="-342900">
              <a:buFont typeface="Arial" charset="0"/>
              <a:buChar char="•"/>
            </a:pPr>
            <a:r>
              <a:rPr lang="en-US" dirty="0"/>
              <a:t>Find it on </a:t>
            </a:r>
            <a:r>
              <a:rPr lang="en-US" dirty="0" err="1"/>
              <a:t>Bluemix</a:t>
            </a:r>
            <a:r>
              <a:rPr lang="en-US" dirty="0"/>
              <a:t>:</a:t>
            </a:r>
          </a:p>
          <a:p>
            <a:pPr lvl="1"/>
            <a:r>
              <a:rPr lang="en-US" dirty="0">
                <a:hlinkClick r:id="rId2"/>
              </a:rPr>
              <a:t>https://</a:t>
            </a:r>
            <a:r>
              <a:rPr lang="en-US" dirty="0" smtClean="0">
                <a:hlinkClick r:id="rId2"/>
              </a:rPr>
              <a:t>console.ng.bluemix.net/docs/services/blockchain/etn_ssc.html</a:t>
            </a:r>
            <a:r>
              <a:rPr lang="en-US" dirty="0" smtClean="0"/>
              <a:t>  </a:t>
            </a:r>
            <a:endParaRPr lang="en-US" dirty="0"/>
          </a:p>
          <a:p>
            <a:pPr marL="342900" indent="-342900">
              <a:buFont typeface="Arial" charset="0"/>
              <a:buChar char="•"/>
            </a:pPr>
            <a:r>
              <a:rPr lang="en-US" dirty="0"/>
              <a:t>Beta started on 07.14</a:t>
            </a:r>
          </a:p>
          <a:p>
            <a:pPr marL="342900" indent="-342900">
              <a:buFont typeface="Arial" charset="0"/>
              <a:buChar char="•"/>
            </a:pPr>
            <a:r>
              <a:rPr lang="en-US" dirty="0"/>
              <a:t>Each Beta customer gets a 4 peer node network running on a dedicated </a:t>
            </a:r>
            <a:r>
              <a:rPr lang="en-US" dirty="0" err="1"/>
              <a:t>LinuxONE</a:t>
            </a:r>
            <a:r>
              <a:rPr lang="en-US" dirty="0"/>
              <a:t> LPAR</a:t>
            </a:r>
          </a:p>
          <a:p>
            <a:endParaRPr lang="en-US" dirty="0"/>
          </a:p>
        </p:txBody>
      </p:sp>
      <p:pic>
        <p:nvPicPr>
          <p:cNvPr id="6" name="Picture 6" descr="Architecture diagram"/>
          <p:cNvPicPr>
            <a:picLocks noGrp="1" noChangeAspect="1" noChangeArrowheads="1"/>
          </p:cNvPicPr>
          <p:nvPr>
            <p:ph sz="half" idx="4294967295"/>
          </p:nvPr>
        </p:nvPicPr>
        <p:blipFill>
          <a:blip r:embed="rId3" cstate="print">
            <a:extLst>
              <a:ext uri="{28A0092B-C50C-407E-A947-70E740481C1C}">
                <a14:useLocalDpi xmlns:a14="http://schemas.microsoft.com/office/drawing/2010/main" val="0"/>
              </a:ext>
            </a:extLst>
          </a:blip>
          <a:stretch>
            <a:fillRect/>
          </a:stretch>
        </p:blipFill>
        <p:spPr bwMode="auto">
          <a:xfrm>
            <a:off x="4451335" y="882409"/>
            <a:ext cx="3318448" cy="33457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4995120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822629" y="3642571"/>
            <a:ext cx="2540165" cy="1031051"/>
            <a:chOff x="6171175" y="4066515"/>
            <a:chExt cx="2232607" cy="1031051"/>
          </a:xfrm>
        </p:grpSpPr>
        <p:sp>
          <p:nvSpPr>
            <p:cNvPr id="114" name="Rounded Rectangle 113"/>
            <p:cNvSpPr/>
            <p:nvPr/>
          </p:nvSpPr>
          <p:spPr>
            <a:xfrm>
              <a:off x="6171175" y="4438481"/>
              <a:ext cx="2232607" cy="659085"/>
            </a:xfrm>
            <a:prstGeom prst="roundRect">
              <a:avLst/>
            </a:prstGeom>
            <a:solidFill>
              <a:schemeClr val="tx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167"/>
              <a:endParaRPr lang="en-US">
                <a:solidFill>
                  <a:prstClr val="white"/>
                </a:solidFill>
                <a:latin typeface="Arial"/>
              </a:endParaRPr>
            </a:p>
          </p:txBody>
        </p:sp>
        <p:sp>
          <p:nvSpPr>
            <p:cNvPr id="115" name="Rounded Rectangle 114"/>
            <p:cNvSpPr/>
            <p:nvPr/>
          </p:nvSpPr>
          <p:spPr>
            <a:xfrm>
              <a:off x="6171176" y="4066515"/>
              <a:ext cx="2232606" cy="459551"/>
            </a:xfrm>
            <a:prstGeom prst="roundRect">
              <a:avLst/>
            </a:prstGeom>
            <a:solidFill>
              <a:srgbClr val="1F497D"/>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167"/>
              <a:endParaRPr lang="en-US">
                <a:solidFill>
                  <a:prstClr val="white"/>
                </a:solidFill>
                <a:latin typeface="Arial"/>
              </a:endParaRPr>
            </a:p>
          </p:txBody>
        </p:sp>
      </p:grpSp>
      <p:sp>
        <p:nvSpPr>
          <p:cNvPr id="106" name="Rounded Rectangle 105"/>
          <p:cNvSpPr/>
          <p:nvPr/>
        </p:nvSpPr>
        <p:spPr>
          <a:xfrm>
            <a:off x="2754231" y="3992916"/>
            <a:ext cx="1964367" cy="659085"/>
          </a:xfrm>
          <a:prstGeom prst="roundRect">
            <a:avLst/>
          </a:prstGeom>
          <a:solidFill>
            <a:schemeClr val="tx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lIns="91434" tIns="45717" rIns="91434" bIns="45717" rtlCol="0" anchor="ctr"/>
          <a:lstStyle/>
          <a:p>
            <a:pPr algn="ctr" defTabSz="457167"/>
            <a:endParaRPr lang="en-US">
              <a:solidFill>
                <a:prstClr val="white"/>
              </a:solidFill>
              <a:latin typeface="Arial"/>
            </a:endParaRPr>
          </a:p>
        </p:txBody>
      </p:sp>
      <p:sp>
        <p:nvSpPr>
          <p:cNvPr id="107" name="Rounded Rectangle 106"/>
          <p:cNvSpPr/>
          <p:nvPr/>
        </p:nvSpPr>
        <p:spPr>
          <a:xfrm>
            <a:off x="2754232" y="3620953"/>
            <a:ext cx="1964366" cy="459551"/>
          </a:xfrm>
          <a:prstGeom prst="roundRect">
            <a:avLst/>
          </a:prstGeom>
          <a:solidFill>
            <a:srgbClr val="1F497D"/>
          </a:solidFill>
          <a:ln>
            <a:solidFill>
              <a:schemeClr val="tx2"/>
            </a:solidFill>
          </a:ln>
        </p:spPr>
        <p:style>
          <a:lnRef idx="1">
            <a:schemeClr val="accent1"/>
          </a:lnRef>
          <a:fillRef idx="3">
            <a:schemeClr val="accent1"/>
          </a:fillRef>
          <a:effectRef idx="2">
            <a:schemeClr val="accent1"/>
          </a:effectRef>
          <a:fontRef idx="minor">
            <a:schemeClr val="lt1"/>
          </a:fontRef>
        </p:style>
        <p:txBody>
          <a:bodyPr lIns="91434" tIns="45717" rIns="91434" bIns="45717" rtlCol="0" anchor="ctr"/>
          <a:lstStyle/>
          <a:p>
            <a:pPr algn="ctr" defTabSz="457167"/>
            <a:endParaRPr lang="en-US">
              <a:solidFill>
                <a:prstClr val="white"/>
              </a:solidFill>
              <a:latin typeface="Arial"/>
            </a:endParaRPr>
          </a:p>
        </p:txBody>
      </p:sp>
      <p:sp>
        <p:nvSpPr>
          <p:cNvPr id="45" name="Rounded Rectangle 44"/>
          <p:cNvSpPr/>
          <p:nvPr/>
        </p:nvSpPr>
        <p:spPr>
          <a:xfrm>
            <a:off x="476427" y="4012575"/>
            <a:ext cx="1964367" cy="659085"/>
          </a:xfrm>
          <a:prstGeom prst="roundRect">
            <a:avLst/>
          </a:prstGeom>
          <a:solidFill>
            <a:schemeClr val="tx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lIns="91434" tIns="45717" rIns="91434" bIns="45717" rtlCol="0" anchor="ctr"/>
          <a:lstStyle/>
          <a:p>
            <a:pPr algn="ctr" defTabSz="457167"/>
            <a:endParaRPr lang="en-US">
              <a:solidFill>
                <a:prstClr val="white"/>
              </a:solidFill>
              <a:latin typeface="Arial"/>
            </a:endParaRPr>
          </a:p>
        </p:txBody>
      </p:sp>
      <p:sp>
        <p:nvSpPr>
          <p:cNvPr id="23" name="Rounded Rectangle 22"/>
          <p:cNvSpPr/>
          <p:nvPr/>
        </p:nvSpPr>
        <p:spPr>
          <a:xfrm>
            <a:off x="476426" y="3640610"/>
            <a:ext cx="1964366" cy="459551"/>
          </a:xfrm>
          <a:prstGeom prst="roundRect">
            <a:avLst/>
          </a:prstGeom>
          <a:solidFill>
            <a:srgbClr val="1F497D"/>
          </a:solidFill>
          <a:ln>
            <a:solidFill>
              <a:schemeClr val="tx2"/>
            </a:solidFill>
          </a:ln>
        </p:spPr>
        <p:style>
          <a:lnRef idx="1">
            <a:schemeClr val="accent1"/>
          </a:lnRef>
          <a:fillRef idx="3">
            <a:schemeClr val="accent1"/>
          </a:fillRef>
          <a:effectRef idx="2">
            <a:schemeClr val="accent1"/>
          </a:effectRef>
          <a:fontRef idx="minor">
            <a:schemeClr val="lt1"/>
          </a:fontRef>
        </p:style>
        <p:txBody>
          <a:bodyPr lIns="91434" tIns="45717" rIns="91434" bIns="45717" rtlCol="0" anchor="ctr"/>
          <a:lstStyle/>
          <a:p>
            <a:pPr algn="ctr" defTabSz="457167"/>
            <a:endParaRPr lang="en-US">
              <a:solidFill>
                <a:prstClr val="white"/>
              </a:solidFill>
              <a:latin typeface="Arial"/>
            </a:endParaRPr>
          </a:p>
        </p:txBody>
      </p:sp>
      <p:sp>
        <p:nvSpPr>
          <p:cNvPr id="12" name="Rounded Rectangle 11"/>
          <p:cNvSpPr/>
          <p:nvPr/>
        </p:nvSpPr>
        <p:spPr>
          <a:xfrm>
            <a:off x="98857" y="1615174"/>
            <a:ext cx="4933836" cy="1801808"/>
          </a:xfrm>
          <a:prstGeom prst="roundRect">
            <a:avLst/>
          </a:prstGeom>
          <a:solidFill>
            <a:schemeClr val="bg1">
              <a:lumMod val="95000"/>
            </a:schemeClr>
          </a:solidFill>
          <a:ln w="38100" cmpd="sng">
            <a:solidFill>
              <a:schemeClr val="bg1">
                <a:lumMod val="85000"/>
              </a:schemeClr>
            </a:solidFill>
          </a:ln>
        </p:spPr>
        <p:style>
          <a:lnRef idx="1">
            <a:schemeClr val="accent1"/>
          </a:lnRef>
          <a:fillRef idx="3">
            <a:schemeClr val="accent1"/>
          </a:fillRef>
          <a:effectRef idx="2">
            <a:schemeClr val="accent1"/>
          </a:effectRef>
          <a:fontRef idx="minor">
            <a:schemeClr val="lt1"/>
          </a:fontRef>
        </p:style>
        <p:txBody>
          <a:bodyPr lIns="91434" tIns="45717" rIns="91434" bIns="45717" rtlCol="0" anchor="ctr"/>
          <a:lstStyle/>
          <a:p>
            <a:pPr algn="ctr" defTabSz="457167"/>
            <a:endParaRPr lang="en-US" dirty="0">
              <a:solidFill>
                <a:prstClr val="white"/>
              </a:solidFill>
              <a:latin typeface="Arial"/>
            </a:endParaRPr>
          </a:p>
        </p:txBody>
      </p:sp>
      <p:sp>
        <p:nvSpPr>
          <p:cNvPr id="2" name="Title 1"/>
          <p:cNvSpPr>
            <a:spLocks noGrp="1"/>
          </p:cNvSpPr>
          <p:nvPr>
            <p:ph type="title"/>
          </p:nvPr>
        </p:nvSpPr>
        <p:spPr>
          <a:xfrm>
            <a:off x="375019" y="114300"/>
            <a:ext cx="8229600" cy="372550"/>
          </a:xfrm>
        </p:spPr>
        <p:txBody>
          <a:bodyPr>
            <a:normAutofit fontScale="90000"/>
          </a:bodyPr>
          <a:lstStyle/>
          <a:p>
            <a:r>
              <a:rPr lang="en-US" sz="2800" b="1" dirty="0">
                <a:solidFill>
                  <a:schemeClr val="tx2"/>
                </a:solidFill>
                <a:latin typeface="Arial"/>
                <a:cs typeface="Arial"/>
              </a:rPr>
              <a:t>IBM Blockchain Offerings</a:t>
            </a:r>
          </a:p>
        </p:txBody>
      </p:sp>
      <p:grpSp>
        <p:nvGrpSpPr>
          <p:cNvPr id="38" name="Group 37"/>
          <p:cNvGrpSpPr/>
          <p:nvPr/>
        </p:nvGrpSpPr>
        <p:grpSpPr>
          <a:xfrm>
            <a:off x="6218380" y="1831482"/>
            <a:ext cx="2447611" cy="664383"/>
            <a:chOff x="1324008" y="2929705"/>
            <a:chExt cx="2447611" cy="664383"/>
          </a:xfrm>
        </p:grpSpPr>
        <p:sp>
          <p:nvSpPr>
            <p:cNvPr id="15" name="Title 1"/>
            <p:cNvSpPr txBox="1">
              <a:spLocks/>
            </p:cNvSpPr>
            <p:nvPr/>
          </p:nvSpPr>
          <p:spPr>
            <a:xfrm>
              <a:off x="1324008" y="3117488"/>
              <a:ext cx="2447611" cy="458819"/>
            </a:xfrm>
            <a:prstGeom prst="rect">
              <a:avLst/>
            </a:prstGeom>
          </p:spPr>
          <p:txBody>
            <a:bodyPr vert="horz" lIns="34290" tIns="17145" rIns="34290" bIns="17145" rtlCol="0" anchor="t">
              <a:normAutofit/>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200" dirty="0"/>
                <a:t>Docker</a:t>
              </a:r>
              <a:endParaRPr lang="en-US" sz="1200" b="0" dirty="0">
                <a:latin typeface="Helvetica Neue Thin"/>
                <a:cs typeface="Helvetica Neue Thin"/>
              </a:endParaRPr>
            </a:p>
          </p:txBody>
        </p:sp>
        <p:pic>
          <p:nvPicPr>
            <p:cNvPr id="25" name="Picture 24"/>
            <p:cNvPicPr>
              <a:picLocks noChangeAspect="1"/>
            </p:cNvPicPr>
            <p:nvPr/>
          </p:nvPicPr>
          <p:blipFill>
            <a:blip r:embed="rId3">
              <a:duotone>
                <a:prstClr val="black"/>
                <a:schemeClr val="accent2">
                  <a:tint val="45000"/>
                  <a:satMod val="400000"/>
                </a:schemeClr>
              </a:duotone>
            </a:blip>
            <a:stretch>
              <a:fillRect/>
            </a:stretch>
          </p:blipFill>
          <p:spPr>
            <a:xfrm>
              <a:off x="1543487" y="2929705"/>
              <a:ext cx="664383" cy="664383"/>
            </a:xfrm>
            <a:prstGeom prst="rect">
              <a:avLst/>
            </a:prstGeom>
          </p:spPr>
        </p:pic>
      </p:grpSp>
      <p:sp>
        <p:nvSpPr>
          <p:cNvPr id="14" name="Left Bracket 13"/>
          <p:cNvSpPr/>
          <p:nvPr/>
        </p:nvSpPr>
        <p:spPr>
          <a:xfrm rot="16200000">
            <a:off x="6733325" y="1272499"/>
            <a:ext cx="699030" cy="1831258"/>
          </a:xfrm>
          <a:prstGeom prst="leftBracket">
            <a:avLst>
              <a:gd name="adj" fmla="val 16784"/>
            </a:avLst>
          </a:prstGeom>
          <a:ln w="76200" cmpd="sng">
            <a:solidFill>
              <a:schemeClr val="tx2">
                <a:lumMod val="60000"/>
                <a:lumOff val="40000"/>
              </a:schemeClr>
            </a:solidFill>
          </a:ln>
        </p:spPr>
        <p:style>
          <a:lnRef idx="2">
            <a:schemeClr val="dk1"/>
          </a:lnRef>
          <a:fillRef idx="0">
            <a:schemeClr val="dk1"/>
          </a:fillRef>
          <a:effectRef idx="1">
            <a:schemeClr val="dk1"/>
          </a:effectRef>
          <a:fontRef idx="minor">
            <a:schemeClr val="tx1"/>
          </a:fontRef>
        </p:style>
        <p:txBody>
          <a:bodyPr lIns="91434" tIns="45717" rIns="91434" bIns="45717" rtlCol="0" anchor="ctr"/>
          <a:lstStyle/>
          <a:p>
            <a:pPr algn="ctr" defTabSz="457167"/>
            <a:endParaRPr lang="en-US">
              <a:solidFill>
                <a:prstClr val="black"/>
              </a:solidFill>
              <a:latin typeface="Arial"/>
            </a:endParaRPr>
          </a:p>
        </p:txBody>
      </p:sp>
      <p:grpSp>
        <p:nvGrpSpPr>
          <p:cNvPr id="31" name="Group 30"/>
          <p:cNvGrpSpPr/>
          <p:nvPr/>
        </p:nvGrpSpPr>
        <p:grpSpPr>
          <a:xfrm>
            <a:off x="4606933" y="745811"/>
            <a:ext cx="2431386" cy="424063"/>
            <a:chOff x="2687819" y="2039690"/>
            <a:chExt cx="2845970" cy="572338"/>
          </a:xfrm>
        </p:grpSpPr>
        <p:grpSp>
          <p:nvGrpSpPr>
            <p:cNvPr id="32" name="Group 31"/>
            <p:cNvGrpSpPr/>
            <p:nvPr/>
          </p:nvGrpSpPr>
          <p:grpSpPr>
            <a:xfrm>
              <a:off x="2687819" y="2039690"/>
              <a:ext cx="1338987" cy="572338"/>
              <a:chOff x="2687819" y="2039690"/>
              <a:chExt cx="1338987" cy="572338"/>
            </a:xfrm>
          </p:grpSpPr>
          <p:sp>
            <p:nvSpPr>
              <p:cNvPr id="36" name="Rectangle 35"/>
              <p:cNvSpPr/>
              <p:nvPr/>
            </p:nvSpPr>
            <p:spPr>
              <a:xfrm>
                <a:off x="2687819" y="2039690"/>
                <a:ext cx="1338987" cy="572338"/>
              </a:xfrm>
              <a:prstGeom prst="rect">
                <a:avLst/>
              </a:prstGeom>
              <a:solidFill>
                <a:schemeClr val="accent5">
                  <a:lumMod val="40000"/>
                  <a:lumOff val="60000"/>
                </a:schemeClr>
              </a:solidFill>
              <a:ln>
                <a:solidFill>
                  <a:schemeClr val="accent5">
                    <a:lumMod val="20000"/>
                    <a:lumOff val="8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167"/>
                <a:endParaRPr lang="en-US">
                  <a:solidFill>
                    <a:prstClr val="white"/>
                  </a:solidFill>
                  <a:latin typeface="Arial"/>
                </a:endParaRPr>
              </a:p>
            </p:txBody>
          </p:sp>
          <p:pic>
            <p:nvPicPr>
              <p:cNvPr id="37" name="Picture 36"/>
              <p:cNvPicPr>
                <a:picLocks noChangeAspect="1"/>
              </p:cNvPicPr>
              <p:nvPr/>
            </p:nvPicPr>
            <p:blipFill>
              <a:blip r:embed="rId4"/>
              <a:stretch>
                <a:fillRect/>
              </a:stretch>
            </p:blipFill>
            <p:spPr>
              <a:xfrm>
                <a:off x="2750425" y="2128584"/>
                <a:ext cx="389658" cy="389658"/>
              </a:xfrm>
              <a:prstGeom prst="rect">
                <a:avLst/>
              </a:prstGeom>
            </p:spPr>
          </p:pic>
        </p:grpSp>
        <p:sp>
          <p:nvSpPr>
            <p:cNvPr id="33" name="Title 1"/>
            <p:cNvSpPr txBox="1">
              <a:spLocks/>
            </p:cNvSpPr>
            <p:nvPr/>
          </p:nvSpPr>
          <p:spPr>
            <a:xfrm>
              <a:off x="3086177" y="2141388"/>
              <a:ext cx="2447612" cy="458819"/>
            </a:xfrm>
            <a:prstGeom prst="rect">
              <a:avLst/>
            </a:prstGeom>
          </p:spPr>
          <p:txBody>
            <a:bodyPr vert="horz" lIns="34290" tIns="17145" rIns="34290" bIns="17145" rtlCol="0" anchor="t">
              <a:normAutofit lnSpcReduction="10000"/>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r>
                <a:rPr lang="en-US" sz="1013" dirty="0"/>
                <a:t>Hyperledger</a:t>
              </a:r>
            </a:p>
            <a:p>
              <a:r>
                <a:rPr lang="en-US" sz="1013" b="0" dirty="0">
                  <a:latin typeface="Helvetica Neue Thin"/>
                  <a:cs typeface="Helvetica Neue Thin"/>
                </a:rPr>
                <a:t>fabric</a:t>
              </a:r>
            </a:p>
          </p:txBody>
        </p:sp>
      </p:grpSp>
      <p:sp>
        <p:nvSpPr>
          <p:cNvPr id="39" name="Title 1"/>
          <p:cNvSpPr txBox="1">
            <a:spLocks/>
          </p:cNvSpPr>
          <p:nvPr/>
        </p:nvSpPr>
        <p:spPr>
          <a:xfrm>
            <a:off x="631108" y="1151716"/>
            <a:ext cx="3643921" cy="857250"/>
          </a:xfrm>
          <a:prstGeom prst="rect">
            <a:avLst/>
          </a:prstGeom>
        </p:spPr>
        <p:txBody>
          <a:bodyPr vert="horz" lIns="91434" tIns="45717" rIns="91434" bIns="45717" rtlCol="0" anchor="t">
            <a:normAutofit/>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988" u="sng" dirty="0"/>
              <a:t>IBM managed on IBM cloud</a:t>
            </a:r>
          </a:p>
        </p:txBody>
      </p:sp>
      <p:sp>
        <p:nvSpPr>
          <p:cNvPr id="40" name="Title 1"/>
          <p:cNvSpPr txBox="1">
            <a:spLocks/>
          </p:cNvSpPr>
          <p:nvPr/>
        </p:nvSpPr>
        <p:spPr>
          <a:xfrm>
            <a:off x="5390046" y="1209889"/>
            <a:ext cx="3643921" cy="857250"/>
          </a:xfrm>
          <a:prstGeom prst="rect">
            <a:avLst/>
          </a:prstGeom>
        </p:spPr>
        <p:txBody>
          <a:bodyPr vert="horz" lIns="91434" tIns="45717" rIns="91434" bIns="45717" rtlCol="0" anchor="t">
            <a:normAutofit/>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988" u="sng" dirty="0"/>
              <a:t>self managed</a:t>
            </a:r>
          </a:p>
        </p:txBody>
      </p:sp>
      <p:cxnSp>
        <p:nvCxnSpPr>
          <p:cNvPr id="63" name="Straight Connector 62"/>
          <p:cNvCxnSpPr/>
          <p:nvPr/>
        </p:nvCxnSpPr>
        <p:spPr>
          <a:xfrm>
            <a:off x="5263372" y="1677723"/>
            <a:ext cx="0" cy="2934138"/>
          </a:xfrm>
          <a:prstGeom prst="line">
            <a:avLst/>
          </a:prstGeom>
          <a:ln>
            <a:solidFill>
              <a:srgbClr val="646B86"/>
            </a:solidFill>
          </a:ln>
        </p:spPr>
        <p:style>
          <a:lnRef idx="2">
            <a:schemeClr val="accent1"/>
          </a:lnRef>
          <a:fillRef idx="0">
            <a:schemeClr val="accent1"/>
          </a:fillRef>
          <a:effectRef idx="1">
            <a:schemeClr val="accent1"/>
          </a:effectRef>
          <a:fontRef idx="minor">
            <a:schemeClr val="tx1"/>
          </a:fontRef>
        </p:style>
      </p:cxnSp>
      <p:sp>
        <p:nvSpPr>
          <p:cNvPr id="71" name="Title 1"/>
          <p:cNvSpPr txBox="1">
            <a:spLocks/>
          </p:cNvSpPr>
          <p:nvPr/>
        </p:nvSpPr>
        <p:spPr>
          <a:xfrm>
            <a:off x="5572304" y="3688502"/>
            <a:ext cx="3040919" cy="952220"/>
          </a:xfrm>
          <a:prstGeom prst="rect">
            <a:avLst/>
          </a:prstGeom>
        </p:spPr>
        <p:txBody>
          <a:bodyPr vert="horz" lIns="91434" tIns="45717" rIns="91434" bIns="45717" rtlCol="0" anchor="t">
            <a:normAutofit lnSpcReduction="10000"/>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200" dirty="0">
                <a:solidFill>
                  <a:srgbClr val="FFFFFF"/>
                </a:solidFill>
              </a:rPr>
              <a:t>Support for Hyperledger Fabric</a:t>
            </a:r>
            <a:endParaRPr lang="en-US" sz="1200" b="0" dirty="0">
              <a:solidFill>
                <a:srgbClr val="FFFFFF"/>
              </a:solidFill>
            </a:endParaRPr>
          </a:p>
          <a:p>
            <a:pPr algn="ctr"/>
            <a:endParaRPr lang="en-US" sz="1200" b="0" dirty="0">
              <a:solidFill>
                <a:srgbClr val="323543"/>
              </a:solidFill>
            </a:endParaRPr>
          </a:p>
          <a:p>
            <a:pPr algn="ctr"/>
            <a:endParaRPr lang="en-US" sz="1013" b="0" dirty="0">
              <a:solidFill>
                <a:srgbClr val="A96D2B"/>
              </a:solidFill>
            </a:endParaRPr>
          </a:p>
          <a:p>
            <a:pPr algn="ctr"/>
            <a:r>
              <a:rPr lang="en-US" sz="1013" dirty="0">
                <a:solidFill>
                  <a:srgbClr val="A96D2B"/>
                </a:solidFill>
              </a:rPr>
              <a:t>Generally Available</a:t>
            </a:r>
          </a:p>
          <a:p>
            <a:pPr algn="ctr"/>
            <a:endParaRPr lang="en-US" sz="788" b="0" dirty="0">
              <a:solidFill>
                <a:srgbClr val="A96D2B"/>
              </a:solidFill>
            </a:endParaRPr>
          </a:p>
          <a:p>
            <a:pPr algn="ctr"/>
            <a:r>
              <a:rPr lang="en-US" sz="713" u="sng" dirty="0">
                <a:solidFill>
                  <a:srgbClr val="000000"/>
                </a:solidFill>
                <a:hlinkClick r:id="rId5"/>
              </a:rPr>
              <a:t>https://hub.docker.com/r/ibmblockchain/fabric/</a:t>
            </a:r>
            <a:r>
              <a:rPr lang="en-US" sz="713" dirty="0">
                <a:solidFill>
                  <a:srgbClr val="000000"/>
                </a:solidFill>
              </a:rPr>
              <a:t> </a:t>
            </a:r>
            <a:endParaRPr lang="en-US" sz="713" b="0" dirty="0">
              <a:solidFill>
                <a:srgbClr val="000000"/>
              </a:solidFill>
            </a:endParaRPr>
          </a:p>
        </p:txBody>
      </p:sp>
      <p:sp>
        <p:nvSpPr>
          <p:cNvPr id="74" name="Left Bracket 73"/>
          <p:cNvSpPr/>
          <p:nvPr/>
        </p:nvSpPr>
        <p:spPr>
          <a:xfrm rot="16200000">
            <a:off x="6694686" y="1724745"/>
            <a:ext cx="785339" cy="2025603"/>
          </a:xfrm>
          <a:prstGeom prst="leftBracket">
            <a:avLst>
              <a:gd name="adj" fmla="val 4462"/>
            </a:avLst>
          </a:prstGeom>
          <a:ln w="76200" cmpd="sng">
            <a:solidFill>
              <a:schemeClr val="tx2">
                <a:lumMod val="75000"/>
              </a:schemeClr>
            </a:solidFill>
          </a:ln>
        </p:spPr>
        <p:style>
          <a:lnRef idx="2">
            <a:schemeClr val="dk1"/>
          </a:lnRef>
          <a:fillRef idx="0">
            <a:schemeClr val="dk1"/>
          </a:fillRef>
          <a:effectRef idx="1">
            <a:schemeClr val="dk1"/>
          </a:effectRef>
          <a:fontRef idx="minor">
            <a:schemeClr val="tx1"/>
          </a:fontRef>
        </p:style>
        <p:txBody>
          <a:bodyPr lIns="91434" tIns="45717" rIns="91434" bIns="45717" rtlCol="0" anchor="ctr"/>
          <a:lstStyle/>
          <a:p>
            <a:pPr algn="ctr" defTabSz="457167"/>
            <a:endParaRPr lang="en-US">
              <a:solidFill>
                <a:prstClr val="black"/>
              </a:solidFill>
              <a:latin typeface="Arial"/>
            </a:endParaRPr>
          </a:p>
        </p:txBody>
      </p:sp>
      <p:sp>
        <p:nvSpPr>
          <p:cNvPr id="79" name="Title 1"/>
          <p:cNvSpPr txBox="1">
            <a:spLocks/>
          </p:cNvSpPr>
          <p:nvPr/>
        </p:nvSpPr>
        <p:spPr>
          <a:xfrm>
            <a:off x="5970930" y="2553170"/>
            <a:ext cx="785569" cy="458819"/>
          </a:xfrm>
          <a:prstGeom prst="rect">
            <a:avLst/>
          </a:prstGeom>
        </p:spPr>
        <p:txBody>
          <a:bodyPr vert="horz" lIns="91434" tIns="45717" rIns="91434" bIns="45717" rtlCol="0" anchor="t">
            <a:noAutofit/>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2588" dirty="0">
                <a:solidFill>
                  <a:srgbClr val="646B86">
                    <a:lumMod val="50000"/>
                  </a:srgbClr>
                </a:solidFill>
              </a:rPr>
              <a:t>*.*</a:t>
            </a:r>
            <a:endParaRPr lang="en-US" sz="2588" b="0" dirty="0">
              <a:solidFill>
                <a:srgbClr val="646B86">
                  <a:lumMod val="50000"/>
                </a:srgbClr>
              </a:solidFill>
            </a:endParaRPr>
          </a:p>
        </p:txBody>
      </p:sp>
      <p:sp>
        <p:nvSpPr>
          <p:cNvPr id="80" name="Title 1"/>
          <p:cNvSpPr txBox="1">
            <a:spLocks/>
          </p:cNvSpPr>
          <p:nvPr/>
        </p:nvSpPr>
        <p:spPr>
          <a:xfrm>
            <a:off x="5992065" y="2678077"/>
            <a:ext cx="2525125" cy="458819"/>
          </a:xfrm>
          <a:prstGeom prst="rect">
            <a:avLst/>
          </a:prstGeom>
        </p:spPr>
        <p:txBody>
          <a:bodyPr vert="horz" lIns="91434" tIns="45717" rIns="91434" bIns="45717" rtlCol="0" anchor="t">
            <a:normAutofit/>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013" b="0" i="1" dirty="0">
                <a:solidFill>
                  <a:srgbClr val="646B86">
                    <a:lumMod val="75000"/>
                  </a:srgbClr>
                </a:solidFill>
              </a:rPr>
              <a:t>any Docker environment</a:t>
            </a:r>
          </a:p>
        </p:txBody>
      </p:sp>
      <p:cxnSp>
        <p:nvCxnSpPr>
          <p:cNvPr id="11" name="Straight Arrow Connector 10"/>
          <p:cNvCxnSpPr/>
          <p:nvPr/>
        </p:nvCxnSpPr>
        <p:spPr>
          <a:xfrm>
            <a:off x="5852889" y="923264"/>
            <a:ext cx="786230" cy="36153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62" name="Straight Arrow Connector 61"/>
          <p:cNvCxnSpPr/>
          <p:nvPr/>
        </p:nvCxnSpPr>
        <p:spPr>
          <a:xfrm flipH="1">
            <a:off x="3689286" y="923265"/>
            <a:ext cx="787096" cy="300225"/>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a:off x="2580448" y="2111309"/>
            <a:ext cx="0" cy="2426785"/>
          </a:xfrm>
          <a:prstGeom prst="line">
            <a:avLst/>
          </a:prstGeom>
          <a:ln w="9525" cmpd="sng">
            <a:solidFill>
              <a:srgbClr val="646B86"/>
            </a:solidFill>
            <a:prstDash val="sysDash"/>
          </a:ln>
        </p:spPr>
        <p:style>
          <a:lnRef idx="2">
            <a:schemeClr val="accent1"/>
          </a:lnRef>
          <a:fillRef idx="0">
            <a:schemeClr val="accent1"/>
          </a:fillRef>
          <a:effectRef idx="1">
            <a:schemeClr val="accent1"/>
          </a:effectRef>
          <a:fontRef idx="minor">
            <a:schemeClr val="tx1"/>
          </a:fontRef>
        </p:style>
      </p:cxnSp>
      <p:sp>
        <p:nvSpPr>
          <p:cNvPr id="88" name="Title 1"/>
          <p:cNvSpPr txBox="1">
            <a:spLocks/>
          </p:cNvSpPr>
          <p:nvPr/>
        </p:nvSpPr>
        <p:spPr>
          <a:xfrm>
            <a:off x="98857" y="3620950"/>
            <a:ext cx="2618178" cy="1050708"/>
          </a:xfrm>
          <a:prstGeom prst="rect">
            <a:avLst/>
          </a:prstGeom>
        </p:spPr>
        <p:txBody>
          <a:bodyPr vert="horz" lIns="91434" tIns="45717" rIns="91434" bIns="45717" rtlCol="0" anchor="t">
            <a:normAutofit/>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200" dirty="0">
                <a:solidFill>
                  <a:prstClr val="white"/>
                </a:solidFill>
              </a:rPr>
              <a:t>IBM </a:t>
            </a:r>
            <a:r>
              <a:rPr lang="en-US" sz="1200" b="0" dirty="0">
                <a:solidFill>
                  <a:prstClr val="white"/>
                </a:solidFill>
              </a:rPr>
              <a:t>Blockchain Starter</a:t>
            </a:r>
          </a:p>
          <a:p>
            <a:pPr algn="ctr"/>
            <a:r>
              <a:rPr lang="en-US" sz="1200" b="0" dirty="0">
                <a:solidFill>
                  <a:prstClr val="white"/>
                </a:solidFill>
              </a:rPr>
              <a:t>for </a:t>
            </a:r>
            <a:r>
              <a:rPr lang="en-US" sz="1200" dirty="0">
                <a:solidFill>
                  <a:prstClr val="white"/>
                </a:solidFill>
              </a:rPr>
              <a:t>Developers</a:t>
            </a:r>
            <a:endParaRPr lang="en-US" sz="1013" dirty="0">
              <a:solidFill>
                <a:prstClr val="white"/>
              </a:solidFill>
            </a:endParaRPr>
          </a:p>
          <a:p>
            <a:pPr algn="ctr"/>
            <a:endParaRPr lang="en-US" sz="1013" dirty="0">
              <a:solidFill>
                <a:srgbClr val="A96D2B"/>
              </a:solidFill>
            </a:endParaRPr>
          </a:p>
          <a:p>
            <a:pPr algn="ctr"/>
            <a:r>
              <a:rPr lang="en-US" sz="1013" dirty="0">
                <a:solidFill>
                  <a:srgbClr val="A96D2B"/>
                </a:solidFill>
              </a:rPr>
              <a:t>Public Beta</a:t>
            </a:r>
          </a:p>
          <a:p>
            <a:pPr algn="ctr"/>
            <a:endParaRPr lang="en-US" sz="600" dirty="0">
              <a:solidFill>
                <a:srgbClr val="A96D2B"/>
              </a:solidFill>
            </a:endParaRPr>
          </a:p>
          <a:p>
            <a:pPr algn="ctr"/>
            <a:r>
              <a:rPr lang="en-US" sz="788" dirty="0">
                <a:solidFill>
                  <a:srgbClr val="51A7F9"/>
                </a:solidFill>
              </a:rPr>
              <a:t>provision now on IBM Bluemix!</a:t>
            </a:r>
          </a:p>
        </p:txBody>
      </p:sp>
      <p:sp>
        <p:nvSpPr>
          <p:cNvPr id="89" name="Title 1"/>
          <p:cNvSpPr txBox="1">
            <a:spLocks/>
          </p:cNvSpPr>
          <p:nvPr/>
        </p:nvSpPr>
        <p:spPr>
          <a:xfrm>
            <a:off x="2450850" y="3655987"/>
            <a:ext cx="2618178" cy="971876"/>
          </a:xfrm>
          <a:prstGeom prst="rect">
            <a:avLst/>
          </a:prstGeom>
        </p:spPr>
        <p:txBody>
          <a:bodyPr vert="horz" lIns="91434" tIns="45717" rIns="91434" bIns="45717" rtlCol="0" anchor="t">
            <a:normAutofit fontScale="92500" lnSpcReduction="10000"/>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088" dirty="0">
                <a:solidFill>
                  <a:srgbClr val="FFFFFF"/>
                </a:solidFill>
              </a:rPr>
              <a:t>IBM Blockchain </a:t>
            </a:r>
            <a:r>
              <a:rPr lang="en-US" sz="1088" b="0" dirty="0">
                <a:solidFill>
                  <a:srgbClr val="FFFFFF"/>
                </a:solidFill>
              </a:rPr>
              <a:t>for</a:t>
            </a:r>
            <a:r>
              <a:rPr lang="en-US" sz="1088" dirty="0">
                <a:solidFill>
                  <a:srgbClr val="FFFFFF"/>
                </a:solidFill>
              </a:rPr>
              <a:t> </a:t>
            </a:r>
          </a:p>
          <a:p>
            <a:pPr algn="ctr"/>
            <a:r>
              <a:rPr lang="en-US" sz="1088" b="0" dirty="0">
                <a:solidFill>
                  <a:srgbClr val="FFFFFF"/>
                </a:solidFill>
              </a:rPr>
              <a:t>High Security Business Networks</a:t>
            </a:r>
            <a:endParaRPr lang="en-US" sz="1088" dirty="0">
              <a:solidFill>
                <a:srgbClr val="FFFFFF"/>
              </a:solidFill>
            </a:endParaRPr>
          </a:p>
          <a:p>
            <a:pPr algn="ctr"/>
            <a:endParaRPr lang="en-US" sz="1013" dirty="0">
              <a:solidFill>
                <a:srgbClr val="A96D2B"/>
              </a:solidFill>
            </a:endParaRPr>
          </a:p>
          <a:p>
            <a:pPr algn="ctr"/>
            <a:endParaRPr lang="en-US" sz="600" dirty="0">
              <a:solidFill>
                <a:srgbClr val="A96D2B"/>
              </a:solidFill>
            </a:endParaRPr>
          </a:p>
          <a:p>
            <a:pPr algn="ctr"/>
            <a:r>
              <a:rPr lang="en-US" sz="1013" dirty="0">
                <a:solidFill>
                  <a:srgbClr val="A96D2B"/>
                </a:solidFill>
              </a:rPr>
              <a:t>Generally Available</a:t>
            </a:r>
            <a:endParaRPr lang="en-US" sz="1013" b="0" dirty="0">
              <a:solidFill>
                <a:srgbClr val="A96D2B"/>
              </a:solidFill>
            </a:endParaRPr>
          </a:p>
          <a:p>
            <a:pPr algn="ctr"/>
            <a:endParaRPr lang="en-US" sz="1013" b="0" dirty="0">
              <a:solidFill>
                <a:srgbClr val="51A7F9"/>
              </a:solidFill>
            </a:endParaRPr>
          </a:p>
          <a:p>
            <a:pPr algn="ctr"/>
            <a:r>
              <a:rPr lang="en-US" sz="900" dirty="0">
                <a:solidFill>
                  <a:srgbClr val="51A7F9"/>
                </a:solidFill>
              </a:rPr>
              <a:t>Available on IBM Bluemix!</a:t>
            </a:r>
          </a:p>
          <a:p>
            <a:pPr algn="ctr"/>
            <a:endParaRPr lang="en-US" sz="713" i="1" dirty="0">
              <a:solidFill>
                <a:srgbClr val="A96D2B"/>
              </a:solidFill>
            </a:endParaRPr>
          </a:p>
          <a:p>
            <a:pPr algn="ctr"/>
            <a:endParaRPr lang="en-US" sz="1013" b="0" dirty="0">
              <a:solidFill>
                <a:srgbClr val="A96D2B"/>
              </a:solidFill>
            </a:endParaRPr>
          </a:p>
        </p:txBody>
      </p:sp>
      <p:sp>
        <p:nvSpPr>
          <p:cNvPr id="93" name="Left Bracket 92"/>
          <p:cNvSpPr/>
          <p:nvPr/>
        </p:nvSpPr>
        <p:spPr>
          <a:xfrm rot="16200000">
            <a:off x="3097781" y="1676400"/>
            <a:ext cx="1212748" cy="2060349"/>
          </a:xfrm>
          <a:prstGeom prst="leftBracket">
            <a:avLst>
              <a:gd name="adj" fmla="val 4462"/>
            </a:avLst>
          </a:prstGeom>
          <a:ln w="76200" cmpd="sng">
            <a:solidFill>
              <a:schemeClr val="tx2">
                <a:lumMod val="75000"/>
              </a:schemeClr>
            </a:solidFill>
          </a:ln>
        </p:spPr>
        <p:style>
          <a:lnRef idx="2">
            <a:schemeClr val="dk1"/>
          </a:lnRef>
          <a:fillRef idx="0">
            <a:schemeClr val="dk1"/>
          </a:fillRef>
          <a:effectRef idx="1">
            <a:schemeClr val="dk1"/>
          </a:effectRef>
          <a:fontRef idx="minor">
            <a:schemeClr val="tx1"/>
          </a:fontRef>
        </p:style>
        <p:txBody>
          <a:bodyPr lIns="91434" tIns="45717" rIns="91434" bIns="45717" rtlCol="0" anchor="ctr"/>
          <a:lstStyle/>
          <a:p>
            <a:pPr algn="ctr" defTabSz="457167"/>
            <a:endParaRPr lang="en-US">
              <a:solidFill>
                <a:prstClr val="black"/>
              </a:solidFill>
              <a:latin typeface="Arial"/>
            </a:endParaRPr>
          </a:p>
        </p:txBody>
      </p:sp>
      <p:pic>
        <p:nvPicPr>
          <p:cNvPr id="16" name="Picture 15"/>
          <p:cNvPicPr>
            <a:picLocks noChangeAspect="1"/>
          </p:cNvPicPr>
          <p:nvPr/>
        </p:nvPicPr>
        <p:blipFill>
          <a:blip r:embed="rId6">
            <a:extLst>
              <a:ext uri="{BEBA8EAE-BF5A-486C-A8C5-ECC9F3942E4B}">
                <a14:imgProps xmlns:a14="http://schemas.microsoft.com/office/drawing/2010/main">
                  <a14:imgLayer r:embed="rId7">
                    <a14:imgEffect>
                      <a14:artisticPhotocopy/>
                    </a14:imgEffect>
                  </a14:imgLayer>
                </a14:imgProps>
              </a:ext>
            </a:extLst>
          </a:blip>
          <a:stretch>
            <a:fillRect/>
          </a:stretch>
        </p:blipFill>
        <p:spPr>
          <a:xfrm>
            <a:off x="2723240" y="2045948"/>
            <a:ext cx="406400" cy="406400"/>
          </a:xfrm>
          <a:prstGeom prst="rect">
            <a:avLst/>
          </a:prstGeom>
          <a:noFill/>
          <a:ln>
            <a:noFill/>
          </a:ln>
        </p:spPr>
      </p:pic>
      <p:sp>
        <p:nvSpPr>
          <p:cNvPr id="94" name="Title 1"/>
          <p:cNvSpPr txBox="1">
            <a:spLocks/>
          </p:cNvSpPr>
          <p:nvPr/>
        </p:nvSpPr>
        <p:spPr>
          <a:xfrm>
            <a:off x="2414515" y="1766514"/>
            <a:ext cx="2618178" cy="338530"/>
          </a:xfrm>
          <a:prstGeom prst="rect">
            <a:avLst/>
          </a:prstGeom>
        </p:spPr>
        <p:txBody>
          <a:bodyPr vert="horz" lIns="91434" tIns="45717" rIns="91434" bIns="45717" rtlCol="0" anchor="t">
            <a:normAutofit/>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200" dirty="0"/>
              <a:t>High Security Business Network</a:t>
            </a:r>
          </a:p>
          <a:p>
            <a:pPr algn="ctr"/>
            <a:endParaRPr lang="en-US" sz="1200" b="0" dirty="0">
              <a:solidFill>
                <a:srgbClr val="323543"/>
              </a:solidFill>
            </a:endParaRPr>
          </a:p>
          <a:p>
            <a:pPr algn="ctr"/>
            <a:endParaRPr lang="en-US" sz="1013" b="0" dirty="0">
              <a:solidFill>
                <a:srgbClr val="A96D2B"/>
              </a:solidFill>
            </a:endParaRPr>
          </a:p>
        </p:txBody>
      </p:sp>
      <p:pic>
        <p:nvPicPr>
          <p:cNvPr id="17" name="Picture 16"/>
          <p:cNvPicPr>
            <a:picLocks noChangeAspect="1"/>
          </p:cNvPicPr>
          <p:nvPr/>
        </p:nvPicPr>
        <p:blipFill>
          <a:blip r:embed="rId8">
            <a:duotone>
              <a:prstClr val="black"/>
              <a:srgbClr val="808080">
                <a:tint val="45000"/>
                <a:satMod val="400000"/>
              </a:srgbClr>
            </a:duotone>
            <a:extLst>
              <a:ext uri="{BEBA8EAE-BF5A-486C-A8C5-ECC9F3942E4B}">
                <a14:imgProps xmlns:a14="http://schemas.microsoft.com/office/drawing/2010/main">
                  <a14:imgLayer r:embed="rId9">
                    <a14:imgEffect>
                      <a14:artisticPhotocopy/>
                    </a14:imgEffect>
                  </a14:imgLayer>
                </a14:imgProps>
              </a:ext>
            </a:extLst>
          </a:blip>
          <a:stretch>
            <a:fillRect/>
          </a:stretch>
        </p:blipFill>
        <p:spPr>
          <a:xfrm>
            <a:off x="470427" y="2045948"/>
            <a:ext cx="406400" cy="406400"/>
          </a:xfrm>
          <a:prstGeom prst="rect">
            <a:avLst/>
          </a:prstGeom>
          <a:noFill/>
          <a:ln>
            <a:noFill/>
          </a:ln>
        </p:spPr>
      </p:pic>
      <p:sp>
        <p:nvSpPr>
          <p:cNvPr id="95" name="Left Bracket 94"/>
          <p:cNvSpPr/>
          <p:nvPr/>
        </p:nvSpPr>
        <p:spPr>
          <a:xfrm rot="16200000">
            <a:off x="873950" y="1685046"/>
            <a:ext cx="1212748" cy="2060349"/>
          </a:xfrm>
          <a:prstGeom prst="leftBracket">
            <a:avLst>
              <a:gd name="adj" fmla="val 4462"/>
            </a:avLst>
          </a:prstGeom>
          <a:ln w="76200" cmpd="sng">
            <a:solidFill>
              <a:schemeClr val="tx2">
                <a:lumMod val="75000"/>
              </a:schemeClr>
            </a:solidFill>
          </a:ln>
        </p:spPr>
        <p:style>
          <a:lnRef idx="2">
            <a:schemeClr val="dk1"/>
          </a:lnRef>
          <a:fillRef idx="0">
            <a:schemeClr val="dk1"/>
          </a:fillRef>
          <a:effectRef idx="1">
            <a:schemeClr val="dk1"/>
          </a:effectRef>
          <a:fontRef idx="minor">
            <a:schemeClr val="tx1"/>
          </a:fontRef>
        </p:style>
        <p:txBody>
          <a:bodyPr lIns="91434" tIns="45717" rIns="91434" bIns="45717" rtlCol="0" anchor="ctr"/>
          <a:lstStyle/>
          <a:p>
            <a:pPr algn="ctr" defTabSz="457167"/>
            <a:endParaRPr lang="en-US">
              <a:solidFill>
                <a:prstClr val="black"/>
              </a:solidFill>
              <a:latin typeface="Arial"/>
            </a:endParaRPr>
          </a:p>
        </p:txBody>
      </p:sp>
      <p:sp>
        <p:nvSpPr>
          <p:cNvPr id="96" name="Title 1"/>
          <p:cNvSpPr txBox="1">
            <a:spLocks/>
          </p:cNvSpPr>
          <p:nvPr/>
        </p:nvSpPr>
        <p:spPr>
          <a:xfrm>
            <a:off x="146149" y="1774609"/>
            <a:ext cx="2618178" cy="338530"/>
          </a:xfrm>
          <a:prstGeom prst="rect">
            <a:avLst/>
          </a:prstGeom>
        </p:spPr>
        <p:txBody>
          <a:bodyPr vert="horz" lIns="91434" tIns="45717" rIns="91434" bIns="45717" rtlCol="0" anchor="t">
            <a:normAutofit/>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200" dirty="0"/>
              <a:t>Starter</a:t>
            </a:r>
          </a:p>
          <a:p>
            <a:pPr algn="ctr"/>
            <a:endParaRPr lang="en-US" sz="1200" b="0" dirty="0">
              <a:solidFill>
                <a:srgbClr val="323543"/>
              </a:solidFill>
            </a:endParaRPr>
          </a:p>
          <a:p>
            <a:pPr algn="ctr"/>
            <a:endParaRPr lang="en-US" sz="1013" b="0" dirty="0">
              <a:solidFill>
                <a:srgbClr val="A96D2B"/>
              </a:solidFill>
            </a:endParaRPr>
          </a:p>
        </p:txBody>
      </p:sp>
      <p:sp>
        <p:nvSpPr>
          <p:cNvPr id="97" name="Title 1"/>
          <p:cNvSpPr txBox="1">
            <a:spLocks/>
          </p:cNvSpPr>
          <p:nvPr/>
        </p:nvSpPr>
        <p:spPr>
          <a:xfrm>
            <a:off x="876827" y="2080328"/>
            <a:ext cx="1408386" cy="338530"/>
          </a:xfrm>
          <a:prstGeom prst="rect">
            <a:avLst/>
          </a:prstGeom>
        </p:spPr>
        <p:txBody>
          <a:bodyPr vert="horz" lIns="91434" tIns="45717" rIns="91434" bIns="45717" rtlCol="0" anchor="t">
            <a:normAutofit fontScale="92500" lnSpcReduction="20000"/>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r>
              <a:rPr lang="en-US" sz="1088" b="0" dirty="0">
                <a:solidFill>
                  <a:srgbClr val="A6A6A6"/>
                </a:solidFill>
                <a:latin typeface="Helvetica Neue Light"/>
                <a:cs typeface="Helvetica Neue Light"/>
              </a:rPr>
              <a:t>Start writing chaincode in seconds</a:t>
            </a:r>
          </a:p>
          <a:p>
            <a:endParaRPr lang="en-US" sz="900" b="0" dirty="0">
              <a:solidFill>
                <a:srgbClr val="323543"/>
              </a:solidFill>
              <a:latin typeface="Helvetica Neue Thin"/>
              <a:cs typeface="Helvetica Neue Thin"/>
            </a:endParaRPr>
          </a:p>
          <a:p>
            <a:endParaRPr lang="en-US" sz="900" b="0" dirty="0">
              <a:solidFill>
                <a:srgbClr val="A96D2B"/>
              </a:solidFill>
              <a:latin typeface="Helvetica Neue Thin"/>
              <a:cs typeface="Helvetica Neue Thin"/>
            </a:endParaRPr>
          </a:p>
        </p:txBody>
      </p:sp>
      <p:sp>
        <p:nvSpPr>
          <p:cNvPr id="98" name="Title 1"/>
          <p:cNvSpPr txBox="1">
            <a:spLocks/>
          </p:cNvSpPr>
          <p:nvPr/>
        </p:nvSpPr>
        <p:spPr>
          <a:xfrm>
            <a:off x="3033291" y="2080328"/>
            <a:ext cx="1461690" cy="338530"/>
          </a:xfrm>
          <a:prstGeom prst="rect">
            <a:avLst/>
          </a:prstGeom>
        </p:spPr>
        <p:txBody>
          <a:bodyPr vert="horz" lIns="91434" tIns="45717" rIns="91434" bIns="45717" rtlCol="0" anchor="t">
            <a:normAutofit fontScale="92500" lnSpcReduction="20000"/>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r>
              <a:rPr lang="en-US" sz="1088" b="0" dirty="0">
                <a:solidFill>
                  <a:srgbClr val="A6A6A6"/>
                </a:solidFill>
                <a:latin typeface="Helvetica Neue Light"/>
                <a:cs typeface="Helvetica Neue Light"/>
              </a:rPr>
              <a:t>High performance and reserved capacity</a:t>
            </a:r>
          </a:p>
          <a:p>
            <a:endParaRPr lang="en-US" sz="900" b="0" dirty="0">
              <a:solidFill>
                <a:srgbClr val="323543"/>
              </a:solidFill>
              <a:latin typeface="Helvetica Neue Thin"/>
              <a:cs typeface="Helvetica Neue Thin"/>
            </a:endParaRPr>
          </a:p>
          <a:p>
            <a:endParaRPr lang="en-US" sz="900" b="0" dirty="0">
              <a:solidFill>
                <a:srgbClr val="A96D2B"/>
              </a:solidFill>
              <a:latin typeface="Helvetica Neue Thin"/>
              <a:cs typeface="Helvetica Neue Thin"/>
            </a:endParaRPr>
          </a:p>
        </p:txBody>
      </p:sp>
      <p:pic>
        <p:nvPicPr>
          <p:cNvPr id="19" name="Picture 18"/>
          <p:cNvPicPr>
            <a:picLocks noChangeAspect="1"/>
          </p:cNvPicPr>
          <p:nvPr/>
        </p:nvPicPr>
        <p:blipFill>
          <a:blip r:embed="rId10">
            <a:extLst>
              <a:ext uri="{BEBA8EAE-BF5A-486C-A8C5-ECC9F3942E4B}">
                <a14:imgProps xmlns:a14="http://schemas.microsoft.com/office/drawing/2010/main">
                  <a14:imgLayer r:embed="rId11">
                    <a14:imgEffect>
                      <a14:artisticPhotocopy/>
                    </a14:imgEffect>
                  </a14:imgLayer>
                </a14:imgProps>
              </a:ext>
            </a:extLst>
          </a:blip>
          <a:stretch>
            <a:fillRect/>
          </a:stretch>
        </p:blipFill>
        <p:spPr>
          <a:xfrm>
            <a:off x="485587" y="2443590"/>
            <a:ext cx="406400" cy="406400"/>
          </a:xfrm>
          <a:prstGeom prst="rect">
            <a:avLst/>
          </a:prstGeom>
        </p:spPr>
      </p:pic>
      <p:sp>
        <p:nvSpPr>
          <p:cNvPr id="99" name="Title 1"/>
          <p:cNvSpPr txBox="1">
            <a:spLocks/>
          </p:cNvSpPr>
          <p:nvPr/>
        </p:nvSpPr>
        <p:spPr>
          <a:xfrm>
            <a:off x="891987" y="2467237"/>
            <a:ext cx="1408386" cy="338530"/>
          </a:xfrm>
          <a:prstGeom prst="rect">
            <a:avLst/>
          </a:prstGeom>
        </p:spPr>
        <p:txBody>
          <a:bodyPr vert="horz" lIns="91434" tIns="45717" rIns="91434" bIns="45717" rtlCol="0" anchor="t">
            <a:normAutofit fontScale="92500" lnSpcReduction="20000"/>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r>
              <a:rPr lang="en-US" sz="1088" b="0" dirty="0">
                <a:solidFill>
                  <a:srgbClr val="A6A6A6"/>
                </a:solidFill>
                <a:latin typeface="Helvetica Neue Light"/>
                <a:cs typeface="Helvetica Neue Light"/>
              </a:rPr>
              <a:t>Integrated dashboard, logs and tools</a:t>
            </a:r>
          </a:p>
          <a:p>
            <a:endParaRPr lang="en-US" sz="900" b="0" dirty="0">
              <a:solidFill>
                <a:srgbClr val="323543"/>
              </a:solidFill>
              <a:latin typeface="Helvetica Neue Thin"/>
              <a:cs typeface="Helvetica Neue Thin"/>
            </a:endParaRPr>
          </a:p>
          <a:p>
            <a:endParaRPr lang="en-US" sz="900" b="0" dirty="0">
              <a:solidFill>
                <a:srgbClr val="A96D2B"/>
              </a:solidFill>
              <a:latin typeface="Helvetica Neue Thin"/>
              <a:cs typeface="Helvetica Neue Thin"/>
            </a:endParaRPr>
          </a:p>
        </p:txBody>
      </p:sp>
      <p:pic>
        <p:nvPicPr>
          <p:cNvPr id="20" name="Picture 19"/>
          <p:cNvPicPr>
            <a:picLocks noChangeAspect="1"/>
          </p:cNvPicPr>
          <p:nvPr/>
        </p:nvPicPr>
        <p:blipFill>
          <a:blip r:embed="rId12">
            <a:extLst>
              <a:ext uri="{BEBA8EAE-BF5A-486C-A8C5-ECC9F3942E4B}">
                <a14:imgProps xmlns:a14="http://schemas.microsoft.com/office/drawing/2010/main">
                  <a14:imgLayer r:embed="rId13">
                    <a14:imgEffect>
                      <a14:artisticPhotocopy/>
                    </a14:imgEffect>
                  </a14:imgLayer>
                </a14:imgProps>
              </a:ext>
            </a:extLst>
          </a:blip>
          <a:stretch>
            <a:fillRect/>
          </a:stretch>
        </p:blipFill>
        <p:spPr>
          <a:xfrm>
            <a:off x="2723240" y="2442409"/>
            <a:ext cx="406400" cy="406400"/>
          </a:xfrm>
          <a:prstGeom prst="rect">
            <a:avLst/>
          </a:prstGeom>
        </p:spPr>
      </p:pic>
      <p:sp>
        <p:nvSpPr>
          <p:cNvPr id="100" name="Title 1"/>
          <p:cNvSpPr txBox="1">
            <a:spLocks/>
          </p:cNvSpPr>
          <p:nvPr/>
        </p:nvSpPr>
        <p:spPr>
          <a:xfrm>
            <a:off x="3012178" y="2498167"/>
            <a:ext cx="1695876" cy="338530"/>
          </a:xfrm>
          <a:prstGeom prst="rect">
            <a:avLst/>
          </a:prstGeom>
        </p:spPr>
        <p:txBody>
          <a:bodyPr vert="horz" lIns="91434" tIns="45717" rIns="91434" bIns="45717" rtlCol="0" anchor="t">
            <a:normAutofit fontScale="92500" lnSpcReduction="20000"/>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r>
              <a:rPr lang="en-US" sz="1088" b="0" dirty="0">
                <a:solidFill>
                  <a:prstClr val="white">
                    <a:lumMod val="65000"/>
                  </a:prstClr>
                </a:solidFill>
                <a:latin typeface="Helvetica Neue Light"/>
                <a:cs typeface="Helvetica Neue Light"/>
              </a:rPr>
              <a:t>Best in Industry security, isolation and spec support</a:t>
            </a:r>
          </a:p>
          <a:p>
            <a:endParaRPr lang="en-US" sz="900" b="0" dirty="0">
              <a:solidFill>
                <a:srgbClr val="323543"/>
              </a:solidFill>
              <a:latin typeface="Helvetica Neue Thin"/>
              <a:cs typeface="Helvetica Neue Thin"/>
            </a:endParaRPr>
          </a:p>
          <a:p>
            <a:endParaRPr lang="en-US" sz="900" b="0" dirty="0">
              <a:solidFill>
                <a:srgbClr val="A96D2B"/>
              </a:solidFill>
              <a:latin typeface="Helvetica Neue Thin"/>
              <a:cs typeface="Helvetica Neue Thin"/>
            </a:endParaRPr>
          </a:p>
        </p:txBody>
      </p:sp>
      <p:pic>
        <p:nvPicPr>
          <p:cNvPr id="21" name="Picture 20"/>
          <p:cNvPicPr>
            <a:picLocks noChangeAspect="1"/>
          </p:cNvPicPr>
          <p:nvPr/>
        </p:nvPicPr>
        <p:blipFill>
          <a:blip r:embed="rId14">
            <a:extLst>
              <a:ext uri="{BEBA8EAE-BF5A-486C-A8C5-ECC9F3942E4B}">
                <a14:imgProps xmlns:a14="http://schemas.microsoft.com/office/drawing/2010/main">
                  <a14:imgLayer r:embed="rId15">
                    <a14:imgEffect>
                      <a14:artisticPhotocopy/>
                    </a14:imgEffect>
                  </a14:imgLayer>
                </a14:imgProps>
              </a:ext>
            </a:extLst>
          </a:blip>
          <a:stretch>
            <a:fillRect/>
          </a:stretch>
        </p:blipFill>
        <p:spPr>
          <a:xfrm>
            <a:off x="2723240" y="2845123"/>
            <a:ext cx="406400" cy="406400"/>
          </a:xfrm>
          <a:prstGeom prst="rect">
            <a:avLst/>
          </a:prstGeom>
        </p:spPr>
      </p:pic>
      <p:sp>
        <p:nvSpPr>
          <p:cNvPr id="101" name="Title 1"/>
          <p:cNvSpPr txBox="1">
            <a:spLocks/>
          </p:cNvSpPr>
          <p:nvPr/>
        </p:nvSpPr>
        <p:spPr>
          <a:xfrm>
            <a:off x="3003419" y="2882870"/>
            <a:ext cx="1800984" cy="338530"/>
          </a:xfrm>
          <a:prstGeom prst="rect">
            <a:avLst/>
          </a:prstGeom>
        </p:spPr>
        <p:txBody>
          <a:bodyPr vert="horz" lIns="91434" tIns="45717" rIns="91434" bIns="45717" rtlCol="0" anchor="t">
            <a:normAutofit fontScale="92500" lnSpcReduction="20000"/>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r>
              <a:rPr lang="en-US" sz="1088" b="0" dirty="0">
                <a:solidFill>
                  <a:prstClr val="white">
                    <a:lumMod val="65000"/>
                  </a:prstClr>
                </a:solidFill>
                <a:latin typeface="Helvetica Neue Light"/>
                <a:cs typeface="Helvetica Neue Light"/>
              </a:rPr>
              <a:t>Proven Audit environment for compliance and forensics</a:t>
            </a:r>
          </a:p>
          <a:p>
            <a:endParaRPr lang="en-US" sz="900" b="0" dirty="0">
              <a:solidFill>
                <a:srgbClr val="323543"/>
              </a:solidFill>
              <a:latin typeface="Helvetica Neue Thin"/>
              <a:cs typeface="Helvetica Neue Thin"/>
            </a:endParaRPr>
          </a:p>
          <a:p>
            <a:endParaRPr lang="en-US" sz="900" b="0" dirty="0">
              <a:solidFill>
                <a:srgbClr val="A96D2B"/>
              </a:solidFill>
              <a:latin typeface="Helvetica Neue Thin"/>
              <a:cs typeface="Helvetica Neue Thin"/>
            </a:endParaRPr>
          </a:p>
        </p:txBody>
      </p:sp>
      <p:pic>
        <p:nvPicPr>
          <p:cNvPr id="22" name="Picture 21"/>
          <p:cNvPicPr>
            <a:picLocks noChangeAspect="1"/>
          </p:cNvPicPr>
          <p:nvPr/>
        </p:nvPicPr>
        <p:blipFill>
          <a:blip r:embed="rId16">
            <a:extLst>
              <a:ext uri="{BEBA8EAE-BF5A-486C-A8C5-ECC9F3942E4B}">
                <a14:imgProps xmlns:a14="http://schemas.microsoft.com/office/drawing/2010/main">
                  <a14:imgLayer r:embed="rId17">
                    <a14:imgEffect>
                      <a14:artisticPhotocopy/>
                    </a14:imgEffect>
                  </a14:imgLayer>
                </a14:imgProps>
              </a:ext>
            </a:extLst>
          </a:blip>
          <a:stretch>
            <a:fillRect/>
          </a:stretch>
        </p:blipFill>
        <p:spPr>
          <a:xfrm>
            <a:off x="504432" y="2832473"/>
            <a:ext cx="406400" cy="406400"/>
          </a:xfrm>
          <a:prstGeom prst="rect">
            <a:avLst/>
          </a:prstGeom>
        </p:spPr>
      </p:pic>
      <p:sp>
        <p:nvSpPr>
          <p:cNvPr id="102" name="Title 1"/>
          <p:cNvSpPr txBox="1">
            <a:spLocks/>
          </p:cNvSpPr>
          <p:nvPr/>
        </p:nvSpPr>
        <p:spPr>
          <a:xfrm>
            <a:off x="910835" y="2865060"/>
            <a:ext cx="1583813" cy="338530"/>
          </a:xfrm>
          <a:prstGeom prst="rect">
            <a:avLst/>
          </a:prstGeom>
        </p:spPr>
        <p:txBody>
          <a:bodyPr vert="horz" lIns="91434" tIns="45717" rIns="91434" bIns="45717" rtlCol="0" anchor="t">
            <a:normAutofit fontScale="92500" lnSpcReduction="20000"/>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r>
              <a:rPr lang="en-US" sz="1088" b="0" dirty="0">
                <a:solidFill>
                  <a:srgbClr val="A6A6A6"/>
                </a:solidFill>
                <a:latin typeface="Helvetica Neue Light"/>
                <a:cs typeface="Helvetica Neue Light"/>
              </a:rPr>
              <a:t>Community samples, tutorials, and quickstarts</a:t>
            </a:r>
          </a:p>
          <a:p>
            <a:endParaRPr lang="en-US" sz="900" b="0" dirty="0">
              <a:solidFill>
                <a:srgbClr val="323543"/>
              </a:solidFill>
              <a:latin typeface="Helvetica Neue Thin"/>
              <a:cs typeface="Helvetica Neue Thin"/>
            </a:endParaRPr>
          </a:p>
          <a:p>
            <a:endParaRPr lang="en-US" sz="900" b="0" dirty="0">
              <a:solidFill>
                <a:srgbClr val="A96D2B"/>
              </a:solidFill>
              <a:latin typeface="Helvetica Neue Thin"/>
              <a:cs typeface="Helvetica Neue Thin"/>
            </a:endParaRPr>
          </a:p>
        </p:txBody>
      </p:sp>
      <p:cxnSp>
        <p:nvCxnSpPr>
          <p:cNvPr id="108" name="Straight Connector 107"/>
          <p:cNvCxnSpPr/>
          <p:nvPr/>
        </p:nvCxnSpPr>
        <p:spPr>
          <a:xfrm flipH="1">
            <a:off x="486917" y="3558567"/>
            <a:ext cx="4266721" cy="0"/>
          </a:xfrm>
          <a:prstGeom prst="line">
            <a:avLst/>
          </a:prstGeom>
          <a:ln w="9525" cmpd="sng">
            <a:solidFill>
              <a:srgbClr val="646B86"/>
            </a:solidFill>
            <a:prstDash val="sysDash"/>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H="1">
            <a:off x="5420255" y="3571426"/>
            <a:ext cx="3429600" cy="0"/>
          </a:xfrm>
          <a:prstGeom prst="line">
            <a:avLst/>
          </a:prstGeom>
          <a:ln w="9525" cmpd="sng">
            <a:solidFill>
              <a:srgbClr val="646B86"/>
            </a:solidFill>
            <a:prstDash val="sysDash"/>
          </a:ln>
        </p:spPr>
        <p:style>
          <a:lnRef idx="2">
            <a:schemeClr val="accent1"/>
          </a:lnRef>
          <a:fillRef idx="0">
            <a:schemeClr val="accent1"/>
          </a:fillRef>
          <a:effectRef idx="1">
            <a:schemeClr val="accent1"/>
          </a:effectRef>
          <a:fontRef idx="minor">
            <a:schemeClr val="tx1"/>
          </a:fontRef>
        </p:style>
      </p:cxnSp>
      <p:sp>
        <p:nvSpPr>
          <p:cNvPr id="67" name="5-Point Star 66"/>
          <p:cNvSpPr>
            <a:spLocks noChangeAspect="1"/>
          </p:cNvSpPr>
          <p:nvPr/>
        </p:nvSpPr>
        <p:spPr>
          <a:xfrm>
            <a:off x="4615168" y="3417876"/>
            <a:ext cx="574951" cy="548614"/>
          </a:xfrm>
          <a:prstGeom prst="star5">
            <a:avLst/>
          </a:prstGeom>
        </p:spPr>
        <p:style>
          <a:lnRef idx="1">
            <a:schemeClr val="accent2"/>
          </a:lnRef>
          <a:fillRef idx="3">
            <a:schemeClr val="accent2"/>
          </a:fillRef>
          <a:effectRef idx="2">
            <a:schemeClr val="accent2"/>
          </a:effectRef>
          <a:fontRef idx="minor">
            <a:schemeClr val="lt1"/>
          </a:fontRef>
        </p:style>
        <p:txBody>
          <a:bodyPr lIns="0" tIns="45717" rIns="0" bIns="45717" rtlCol="0" anchor="ctr"/>
          <a:lstStyle/>
          <a:p>
            <a:pPr algn="ctr" defTabSz="457167"/>
            <a:r>
              <a:rPr lang="en-US" sz="1200" dirty="0">
                <a:solidFill>
                  <a:srgbClr val="646B86"/>
                </a:solidFill>
                <a:latin typeface="Arial"/>
              </a:rPr>
              <a:t>GA</a:t>
            </a:r>
          </a:p>
        </p:txBody>
      </p:sp>
      <p:sp>
        <p:nvSpPr>
          <p:cNvPr id="70" name="5-Point Star 69"/>
          <p:cNvSpPr>
            <a:spLocks noChangeAspect="1"/>
          </p:cNvSpPr>
          <p:nvPr/>
        </p:nvSpPr>
        <p:spPr>
          <a:xfrm>
            <a:off x="8302118" y="3417876"/>
            <a:ext cx="574951" cy="548614"/>
          </a:xfrm>
          <a:prstGeom prst="star5">
            <a:avLst/>
          </a:prstGeom>
        </p:spPr>
        <p:style>
          <a:lnRef idx="1">
            <a:schemeClr val="accent2"/>
          </a:lnRef>
          <a:fillRef idx="3">
            <a:schemeClr val="accent2"/>
          </a:fillRef>
          <a:effectRef idx="2">
            <a:schemeClr val="accent2"/>
          </a:effectRef>
          <a:fontRef idx="minor">
            <a:schemeClr val="lt1"/>
          </a:fontRef>
        </p:style>
        <p:txBody>
          <a:bodyPr lIns="0" tIns="45717" rIns="0" bIns="45717" rtlCol="0" anchor="ctr"/>
          <a:lstStyle/>
          <a:p>
            <a:pPr algn="ctr" defTabSz="457167"/>
            <a:r>
              <a:rPr lang="en-US" sz="1200" dirty="0">
                <a:solidFill>
                  <a:srgbClr val="646B86"/>
                </a:solidFill>
                <a:latin typeface="Arial"/>
              </a:rPr>
              <a:t>GA</a:t>
            </a:r>
          </a:p>
        </p:txBody>
      </p:sp>
      <p:pic>
        <p:nvPicPr>
          <p:cNvPr id="72" name="Picture 71"/>
          <p:cNvPicPr>
            <a:picLocks noChangeAspect="1"/>
          </p:cNvPicPr>
          <p:nvPr/>
        </p:nvPicPr>
        <p:blipFill>
          <a:blip r:embed="rId18">
            <a:extLst>
              <a:ext uri="{BEBA8EAE-BF5A-486C-A8C5-ECC9F3942E4B}">
                <a14:imgProps xmlns:a14="http://schemas.microsoft.com/office/drawing/2010/main">
                  <a14:imgLayer r:embed="rId19">
                    <a14:imgEffect>
                      <a14:saturation sat="0"/>
                    </a14:imgEffect>
                  </a14:imgLayer>
                </a14:imgProps>
              </a:ext>
            </a:extLst>
          </a:blip>
          <a:stretch>
            <a:fillRect/>
          </a:stretch>
        </p:blipFill>
        <p:spPr>
          <a:xfrm>
            <a:off x="124144" y="1624120"/>
            <a:ext cx="380291" cy="380291"/>
          </a:xfrm>
          <a:prstGeom prst="rect">
            <a:avLst/>
          </a:prstGeom>
        </p:spPr>
      </p:pic>
      <p:sp>
        <p:nvSpPr>
          <p:cNvPr id="75" name="Title 1"/>
          <p:cNvSpPr txBox="1">
            <a:spLocks/>
          </p:cNvSpPr>
          <p:nvPr/>
        </p:nvSpPr>
        <p:spPr>
          <a:xfrm>
            <a:off x="5887497" y="3155273"/>
            <a:ext cx="2525125" cy="458819"/>
          </a:xfrm>
          <a:prstGeom prst="rect">
            <a:avLst/>
          </a:prstGeom>
        </p:spPr>
        <p:txBody>
          <a:bodyPr vert="horz" lIns="91434" tIns="45717" rIns="91434" bIns="45717" rtlCol="0" anchor="t">
            <a:normAutofit/>
          </a:bodyPr>
          <a:lstStyle>
            <a:lvl1pPr algn="l" defTabSz="457200" rtl="0" eaLnBrk="1" latinLnBrk="0" hangingPunct="1">
              <a:spcBef>
                <a:spcPct val="0"/>
              </a:spcBef>
              <a:buNone/>
              <a:defRPr sz="2400" b="1" i="0" kern="1200">
                <a:solidFill>
                  <a:srgbClr val="5E5F64"/>
                </a:solidFill>
                <a:latin typeface="Helvetica Neue"/>
                <a:ea typeface="+mj-ea"/>
                <a:cs typeface="Helvetica Neue"/>
              </a:defRPr>
            </a:lvl1pPr>
          </a:lstStyle>
          <a:p>
            <a:pPr algn="ctr"/>
            <a:r>
              <a:rPr lang="en-US" sz="1013" b="0" i="1" dirty="0">
                <a:solidFill>
                  <a:srgbClr val="646B86">
                    <a:lumMod val="75000"/>
                  </a:srgbClr>
                </a:solidFill>
              </a:rPr>
              <a:t>IBM offers technical support for x86, Power and System z</a:t>
            </a: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ext uri="{BB962C8B-B14F-4D97-AF65-F5344CB8AC3E}">
        <p14:creationId xmlns:p14="http://schemas.microsoft.com/office/powerpoint/2010/main" val="29033589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a:spcBef>
                <a:spcPct val="0"/>
              </a:spcBef>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a:spcBef>
                <a:spcPct val="0"/>
              </a:spcBef>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a:spcBef>
                <a:spcPct val="0"/>
              </a:spcBef>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spcBef>
                <a:spcPct val="0"/>
              </a:spcBef>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hangingPunct="1">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a:xfrm>
            <a:off x="1422400" y="1405464"/>
            <a:ext cx="7592391" cy="1303867"/>
          </a:xfrm>
        </p:spPr>
        <p:txBody>
          <a:bodyPr>
            <a:noAutofit/>
          </a:bodyPr>
          <a:lstStyle/>
          <a:p>
            <a:pPr marL="2787254" indent="-2787254"/>
            <a:r>
              <a:rPr lang="en-US" altLang="en-US" sz="4000" dirty="0" smtClean="0">
                <a:ea typeface="SimSun" panose="02010600030101010101" pitchFamily="2" charset="-122"/>
              </a:rPr>
              <a:t>Secure Services Container…</a:t>
            </a:r>
            <a:endParaRPr lang="en-US" altLang="en-US" sz="4000" dirty="0">
              <a:ea typeface="SimSun" panose="02010600030101010101" pitchFamily="2" charset="-122"/>
            </a:endParaRPr>
          </a:p>
        </p:txBody>
      </p:sp>
      <p:sp>
        <p:nvSpPr>
          <p:cNvPr id="2" name="Subtitle 1"/>
          <p:cNvSpPr>
            <a:spLocks noGrp="1"/>
          </p:cNvSpPr>
          <p:nvPr>
            <p:ph type="subTitle" idx="1"/>
          </p:nvPr>
        </p:nvSpPr>
        <p:spPr/>
        <p:txBody>
          <a:bodyPr>
            <a:normAutofit/>
          </a:bodyPr>
          <a:lstStyle/>
          <a:p>
            <a:r>
              <a:rPr lang="en-US" dirty="0" smtClean="0"/>
              <a:t>Secure Services Container</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327996665"/>
      </p:ext>
    </p:extLst>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a:bodyPr>
          <a:lstStyle/>
          <a:p>
            <a:r>
              <a:rPr lang="en-US" b="1" dirty="0"/>
              <a:t>IBM z Systems™ Appliance</a:t>
            </a:r>
          </a:p>
          <a:p>
            <a:pPr lvl="1"/>
            <a:r>
              <a:rPr lang="en-US" dirty="0"/>
              <a:t>is an integration of operating system, middleware and Software components that work autonomously and provides core services and infrastructure focusing on </a:t>
            </a:r>
            <a:r>
              <a:rPr lang="en-US" dirty="0" err="1"/>
              <a:t>consumability</a:t>
            </a:r>
            <a:r>
              <a:rPr lang="en-US" dirty="0"/>
              <a:t> and security</a:t>
            </a:r>
            <a:br>
              <a:rPr lang="en-US" dirty="0"/>
            </a:br>
            <a:endParaRPr lang="en-US" dirty="0"/>
          </a:p>
          <a:p>
            <a:r>
              <a:rPr lang="en-US" b="1" dirty="0"/>
              <a:t>Secure Service Container</a:t>
            </a:r>
          </a:p>
          <a:p>
            <a:pPr lvl="1"/>
            <a:r>
              <a:rPr lang="en-US" dirty="0"/>
              <a:t>provides the base infrastructure needed to create an integrated Software solution: operating system, middleware, SDK and firmware support</a:t>
            </a:r>
            <a:br>
              <a:rPr lang="en-US" dirty="0"/>
            </a:br>
            <a:endParaRPr lang="en-US" dirty="0"/>
          </a:p>
          <a:p>
            <a:r>
              <a:rPr lang="en-US" b="1" dirty="0"/>
              <a:t>SSC partition</a:t>
            </a:r>
          </a:p>
          <a:p>
            <a:pPr lvl="1"/>
            <a:r>
              <a:rPr lang="en-US" dirty="0"/>
              <a:t>hosts Appliances built with Secure Service Container</a:t>
            </a:r>
          </a:p>
          <a:p>
            <a:endParaRPr lang="en-US" dirty="0"/>
          </a:p>
          <a:p>
            <a:endParaRPr lang="en-US" dirty="0"/>
          </a:p>
        </p:txBody>
      </p:sp>
      <p:sp>
        <p:nvSpPr>
          <p:cNvPr id="3" name="Text Placeholder 2"/>
          <p:cNvSpPr>
            <a:spLocks noGrp="1"/>
          </p:cNvSpPr>
          <p:nvPr>
            <p:ph type="body" sz="quarter" idx="10"/>
          </p:nvPr>
        </p:nvSpPr>
        <p:spPr>
          <a:xfrm>
            <a:off x="685726" y="338806"/>
            <a:ext cx="6319233" cy="403957"/>
          </a:xfrm>
        </p:spPr>
        <p:txBody>
          <a:bodyPr/>
          <a:lstStyle/>
          <a:p>
            <a:pPr marL="0" indent="0">
              <a:buNone/>
            </a:pPr>
            <a:r>
              <a:rPr lang="en-US" dirty="0"/>
              <a:t>Terminology</a:t>
            </a:r>
          </a:p>
        </p:txBody>
      </p:sp>
    </p:spTree>
    <p:extLst>
      <p:ext uri="{BB962C8B-B14F-4D97-AF65-F5344CB8AC3E}">
        <p14:creationId xmlns:p14="http://schemas.microsoft.com/office/powerpoint/2010/main" val="12406301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xEl>
                                              <p:pRg st="1" end="1"/>
                                            </p:txEl>
                                          </p:spTgt>
                                        </p:tgtEl>
                                        <p:attrNameLst>
                                          <p:attrName>style.visibility</p:attrName>
                                        </p:attrNameLst>
                                      </p:cBhvr>
                                      <p:to>
                                        <p:strVal val="visible"/>
                                      </p:to>
                                    </p:set>
                                    <p:animEffect transition="in" filter="fade">
                                      <p:cBhvr>
                                        <p:cTn id="10" dur="1000"/>
                                        <p:tgtEl>
                                          <p:spTgt spid="2">
                                            <p:txEl>
                                              <p:pRg st="1" end="1"/>
                                            </p:txEl>
                                          </p:spTgt>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fade">
                                      <p:cBhvr>
                                        <p:cTn id="17" dur="1000"/>
                                        <p:tgtEl>
                                          <p:spTgt spid="2">
                                            <p:txEl>
                                              <p:pRg st="3" end="3"/>
                                            </p:txEl>
                                          </p:spTgt>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
                                            <p:txEl>
                                              <p:pRg st="4" end="4"/>
                                            </p:txEl>
                                          </p:spTgt>
                                        </p:tgtEl>
                                        <p:attrNameLst>
                                          <p:attrName>style.visibility</p:attrName>
                                        </p:attrNameLst>
                                      </p:cBhvr>
                                      <p:to>
                                        <p:strVal val="visible"/>
                                      </p:to>
                                    </p:set>
                                    <p:animEffect transition="in" filter="fade">
                                      <p:cBhvr>
                                        <p:cTn id="21" dur="1000"/>
                                        <p:tgtEl>
                                          <p:spTgt spid="2">
                                            <p:txEl>
                                              <p:pRg st="4" end="4"/>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
                                            <p:txEl>
                                              <p:pRg st="5" end="5"/>
                                            </p:txEl>
                                          </p:spTgt>
                                        </p:tgtEl>
                                        <p:attrNameLst>
                                          <p:attrName>style.visibility</p:attrName>
                                        </p:attrNameLst>
                                      </p:cBhvr>
                                      <p:to>
                                        <p:strVal val="visible"/>
                                      </p:to>
                                    </p:set>
                                    <p:animEffect transition="in" filter="fade">
                                      <p:cBhvr>
                                        <p:cTn id="24" dur="10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C:\Users\IBM_ADMIN\Desktop\png\IBM_zNext_429.png"/>
          <p:cNvPicPr>
            <a:picLocks noChangeAspect="1" noChangeArrowheads="1"/>
          </p:cNvPicPr>
          <p:nvPr/>
        </p:nvPicPr>
        <p:blipFill>
          <a:blip r:embed="rId2" cstate="print">
            <a:extLst>
              <a:ext uri="{28A0092B-C50C-407E-A947-70E740481C1C}">
                <a14:useLocalDpi xmlns:a14="http://schemas.microsoft.com/office/drawing/2010/main" val="0"/>
              </a:ext>
            </a:extLst>
          </a:blip>
          <a:srcRect l="21515" t="10678" r="22105" b="12604"/>
          <a:stretch>
            <a:fillRect/>
          </a:stretch>
        </p:blipFill>
        <p:spPr bwMode="auto">
          <a:xfrm>
            <a:off x="5113139" y="1356355"/>
            <a:ext cx="1943397" cy="2645997"/>
          </a:xfrm>
          <a:prstGeom prst="rect">
            <a:avLst/>
          </a:prstGeom>
          <a:noFill/>
          <a:ln>
            <a:noFill/>
          </a:ln>
          <a:effectLst>
            <a:glow rad="508000">
              <a:schemeClr val="bg1"/>
            </a:glow>
            <a:softEdge rad="0"/>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Placeholder 1"/>
          <p:cNvSpPr>
            <a:spLocks noGrp="1"/>
          </p:cNvSpPr>
          <p:nvPr>
            <p:ph type="body" sz="quarter" idx="13"/>
          </p:nvPr>
        </p:nvSpPr>
        <p:spPr>
          <a:xfrm>
            <a:off x="1364456" y="329379"/>
            <a:ext cx="6319233" cy="403957"/>
          </a:xfrm>
        </p:spPr>
        <p:txBody>
          <a:bodyPr/>
          <a:lstStyle/>
          <a:p>
            <a:r>
              <a:rPr lang="en-US" dirty="0"/>
              <a:t>Secure Service Container</a:t>
            </a:r>
          </a:p>
        </p:txBody>
      </p:sp>
      <p:sp>
        <p:nvSpPr>
          <p:cNvPr id="3" name="Text Placeholder 2"/>
          <p:cNvSpPr>
            <a:spLocks noGrp="1"/>
          </p:cNvSpPr>
          <p:nvPr>
            <p:ph type="body" sz="quarter" idx="14"/>
          </p:nvPr>
        </p:nvSpPr>
        <p:spPr>
          <a:xfrm>
            <a:off x="1364456" y="706318"/>
            <a:ext cx="6319233" cy="279307"/>
          </a:xfrm>
        </p:spPr>
        <p:txBody>
          <a:bodyPr/>
          <a:lstStyle/>
          <a:p>
            <a:r>
              <a:rPr lang="en-US" dirty="0"/>
              <a:t>The Base Infrastructure to Host and Build Software Appliances</a:t>
            </a:r>
          </a:p>
        </p:txBody>
      </p:sp>
      <p:sp>
        <p:nvSpPr>
          <p:cNvPr id="4" name="Content Placeholder 3"/>
          <p:cNvSpPr>
            <a:spLocks noGrp="1"/>
          </p:cNvSpPr>
          <p:nvPr>
            <p:ph idx="1"/>
          </p:nvPr>
        </p:nvSpPr>
        <p:spPr>
          <a:xfrm>
            <a:off x="942679" y="1127556"/>
            <a:ext cx="4170459" cy="3673045"/>
          </a:xfrm>
        </p:spPr>
        <p:txBody>
          <a:bodyPr>
            <a:noAutofit/>
          </a:bodyPr>
          <a:lstStyle/>
          <a:p>
            <a:pPr marL="342900" indent="-342900">
              <a:buFont typeface="Arial" charset="0"/>
              <a:buChar char="•"/>
            </a:pPr>
            <a:r>
              <a:rPr lang="en-US" sz="1800" dirty="0"/>
              <a:t>Provides simplified mechanism for fast deployment and management of packaged solutions</a:t>
            </a:r>
          </a:p>
          <a:p>
            <a:pPr marL="342900" indent="-342900">
              <a:buFont typeface="Arial" charset="0"/>
              <a:buChar char="•"/>
            </a:pPr>
            <a:r>
              <a:rPr lang="en-US" sz="1800" dirty="0"/>
              <a:t>Provides tamper proof protection during Appliance installation and runtime</a:t>
            </a:r>
          </a:p>
          <a:p>
            <a:pPr marL="342900" indent="-342900">
              <a:buFont typeface="Arial" charset="0"/>
              <a:buChar char="•"/>
            </a:pPr>
            <a:r>
              <a:rPr lang="en-US" sz="1800" dirty="0"/>
              <a:t>Ensure confidentiality of data and code running within the Appliance – both at flight and at rest</a:t>
            </a:r>
          </a:p>
          <a:p>
            <a:pPr marL="342900" indent="-342900">
              <a:buFont typeface="Arial" charset="0"/>
              <a:buChar char="•"/>
            </a:pPr>
            <a:r>
              <a:rPr lang="en-US" sz="1800" dirty="0"/>
              <a:t>Management provided via Remote APIs (RESTful) and web interfaces</a:t>
            </a:r>
          </a:p>
          <a:p>
            <a:pPr marL="342900" indent="-342900">
              <a:buFont typeface="Arial" charset="0"/>
              <a:buChar char="•"/>
            </a:pPr>
            <a:r>
              <a:rPr lang="en-US" sz="1800" dirty="0"/>
              <a:t>Enables Appliances to be delivered via distribution channels</a:t>
            </a:r>
          </a:p>
          <a:p>
            <a:endParaRPr lang="en-US" sz="1800" dirty="0"/>
          </a:p>
        </p:txBody>
      </p:sp>
      <p:graphicFrame>
        <p:nvGraphicFramePr>
          <p:cNvPr id="7" name="Table 6"/>
          <p:cNvGraphicFramePr>
            <a:graphicFrameLocks noGrp="1"/>
          </p:cNvGraphicFramePr>
          <p:nvPr>
            <p:extLst/>
          </p:nvPr>
        </p:nvGraphicFramePr>
        <p:xfrm>
          <a:off x="5322695" y="2133671"/>
          <a:ext cx="1582064" cy="1091363"/>
        </p:xfrm>
        <a:graphic>
          <a:graphicData uri="http://schemas.openxmlformats.org/drawingml/2006/table">
            <a:tbl>
              <a:tblPr firstRow="1" bandRow="1">
                <a:tableStyleId>{5C22544A-7EE6-4342-B048-85BDC9FD1C3A}</a:tableStyleId>
              </a:tblPr>
              <a:tblGrid>
                <a:gridCol w="261056">
                  <a:extLst>
                    <a:ext uri="{9D8B030D-6E8A-4147-A177-3AD203B41FA5}">
                      <a16:colId xmlns:a16="http://schemas.microsoft.com/office/drawing/2014/main" xmlns="" val="20000"/>
                    </a:ext>
                  </a:extLst>
                </a:gridCol>
                <a:gridCol w="1321008">
                  <a:extLst>
                    <a:ext uri="{9D8B030D-6E8A-4147-A177-3AD203B41FA5}">
                      <a16:colId xmlns:a16="http://schemas.microsoft.com/office/drawing/2014/main" xmlns="" val="20001"/>
                    </a:ext>
                  </a:extLst>
                </a:gridCol>
              </a:tblGrid>
              <a:tr h="240923">
                <a:tc rowSpan="3">
                  <a:txBody>
                    <a:bodyPr/>
                    <a:lstStyle/>
                    <a:p>
                      <a:endParaRPr lang="en-US" sz="700" b="1" dirty="0">
                        <a:solidFill>
                          <a:schemeClr val="tx1"/>
                        </a:solidFill>
                      </a:endParaRPr>
                    </a:p>
                  </a:txBody>
                  <a:tcPr marL="51435" marR="51435" marT="25718" marB="25718" vert="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p>
                      <a:pPr algn="ctr"/>
                      <a:r>
                        <a:rPr lang="en-US" sz="800" b="1" dirty="0">
                          <a:solidFill>
                            <a:schemeClr val="tx1"/>
                          </a:solidFill>
                        </a:rPr>
                        <a:t>Services</a:t>
                      </a:r>
                    </a:p>
                  </a:txBody>
                  <a:tcPr marL="51435" marR="51435" marT="25718" marB="257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50000"/>
                        <a:lumOff val="50000"/>
                      </a:schemeClr>
                    </a:solidFill>
                  </a:tcPr>
                </a:tc>
                <a:extLst>
                  <a:ext uri="{0D108BD9-81ED-4DB2-BD59-A6C34878D82A}">
                    <a16:rowId xmlns:a16="http://schemas.microsoft.com/office/drawing/2014/main" xmlns="" val="10000"/>
                  </a:ext>
                </a:extLst>
              </a:tr>
              <a:tr h="240923">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b="1" dirty="0">
                          <a:solidFill>
                            <a:schemeClr val="tx1"/>
                          </a:solidFill>
                        </a:rPr>
                        <a:t>Applications</a:t>
                      </a:r>
                    </a:p>
                  </a:txBody>
                  <a:tcPr marL="51435" marR="51435" marT="25718" marB="257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5000"/>
                        <a:lumOff val="75000"/>
                      </a:schemeClr>
                    </a:solidFill>
                  </a:tcPr>
                </a:tc>
                <a:extLst>
                  <a:ext uri="{0D108BD9-81ED-4DB2-BD59-A6C34878D82A}">
                    <a16:rowId xmlns:a16="http://schemas.microsoft.com/office/drawing/2014/main" xmlns="" val="10001"/>
                  </a:ext>
                </a:extLst>
              </a:tr>
              <a:tr h="240923">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b="1" dirty="0">
                          <a:solidFill>
                            <a:schemeClr val="tx1"/>
                          </a:solidFill>
                        </a:rPr>
                        <a:t>Operating</a:t>
                      </a:r>
                      <a:r>
                        <a:rPr lang="en-US" sz="800" b="1" baseline="0" dirty="0">
                          <a:solidFill>
                            <a:schemeClr val="tx1"/>
                          </a:solidFill>
                        </a:rPr>
                        <a:t> System</a:t>
                      </a:r>
                      <a:endParaRPr lang="en-US" sz="800" b="1" dirty="0">
                        <a:solidFill>
                          <a:schemeClr val="tx1"/>
                        </a:solidFill>
                      </a:endParaRPr>
                    </a:p>
                  </a:txBody>
                  <a:tcPr marL="51435" marR="51435" marT="25718" marB="25718"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10000"/>
                        <a:lumOff val="90000"/>
                      </a:schemeClr>
                    </a:solidFill>
                  </a:tcPr>
                </a:tc>
                <a:extLst>
                  <a:ext uri="{0D108BD9-81ED-4DB2-BD59-A6C34878D82A}">
                    <a16:rowId xmlns:a16="http://schemas.microsoft.com/office/drawing/2014/main" xmlns="" val="10002"/>
                  </a:ext>
                </a:extLst>
              </a:tr>
              <a:tr h="368594">
                <a:tc gridSpan="2">
                  <a:txBody>
                    <a:bodyPr/>
                    <a:lstStyle/>
                    <a:p>
                      <a:endParaRPr lang="en-US" sz="800" dirty="0"/>
                    </a:p>
                  </a:txBody>
                  <a:tcPr marL="51435" marR="51435" marT="25718" marB="25718">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tc>
                <a:extLst>
                  <a:ext uri="{0D108BD9-81ED-4DB2-BD59-A6C34878D82A}">
                    <a16:rowId xmlns:a16="http://schemas.microsoft.com/office/drawing/2014/main" xmlns="" val="10003"/>
                  </a:ext>
                </a:extLst>
              </a:tr>
            </a:tbl>
          </a:graphicData>
        </a:graphic>
      </p:graphicFrame>
      <p:sp>
        <p:nvSpPr>
          <p:cNvPr id="8" name="TextBox 7"/>
          <p:cNvSpPr txBox="1"/>
          <p:nvPr/>
        </p:nvSpPr>
        <p:spPr>
          <a:xfrm>
            <a:off x="5343478" y="2147816"/>
            <a:ext cx="305918" cy="656590"/>
          </a:xfrm>
          <a:prstGeom prst="rect">
            <a:avLst/>
          </a:prstGeom>
          <a:noFill/>
        </p:spPr>
        <p:txBody>
          <a:bodyPr vert="vert270" wrap="none" rtlCol="0">
            <a:spAutoFit/>
          </a:bodyPr>
          <a:lstStyle/>
          <a:p>
            <a:r>
              <a:rPr lang="en-US" sz="788" b="1" dirty="0">
                <a:solidFill>
                  <a:prstClr val="black"/>
                </a:solidFill>
                <a:latin typeface="Calibri"/>
                <a:cs typeface="Arial" panose="020B0604020202020204" pitchFamily="34" charset="0"/>
              </a:rPr>
              <a:t>Management</a:t>
            </a:r>
          </a:p>
        </p:txBody>
      </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56059" y="2897482"/>
            <a:ext cx="715338" cy="284703"/>
          </a:xfrm>
          <a:prstGeom prst="rect">
            <a:avLst/>
          </a:prstGeom>
        </p:spPr>
      </p:pic>
    </p:spTree>
    <p:extLst>
      <p:ext uri="{BB962C8B-B14F-4D97-AF65-F5344CB8AC3E}">
        <p14:creationId xmlns:p14="http://schemas.microsoft.com/office/powerpoint/2010/main" val="3319354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par>
                                <p:cTn id="11" presetID="10"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4">
                                            <p:txEl>
                                              <p:pRg st="0" end="0"/>
                                            </p:txEl>
                                          </p:spTgt>
                                        </p:tgtEl>
                                        <p:attrNameLst>
                                          <p:attrName>style.visibility</p:attrName>
                                        </p:attrNameLst>
                                      </p:cBhvr>
                                      <p:to>
                                        <p:strVal val="visible"/>
                                      </p:to>
                                    </p:set>
                                    <p:animEffect transition="in" filter="fade">
                                      <p:cBhvr>
                                        <p:cTn id="17" dur="1000"/>
                                        <p:tgtEl>
                                          <p:spTgt spid="4">
                                            <p:txEl>
                                              <p:pRg st="0" end="0"/>
                                            </p:txEl>
                                          </p:spTgt>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
                                            <p:txEl>
                                              <p:pRg st="1" end="1"/>
                                            </p:txEl>
                                          </p:spTgt>
                                        </p:tgtEl>
                                        <p:attrNameLst>
                                          <p:attrName>style.visibility</p:attrName>
                                        </p:attrNameLst>
                                      </p:cBhvr>
                                      <p:to>
                                        <p:strVal val="visible"/>
                                      </p:to>
                                    </p:set>
                                    <p:animEffect transition="in" filter="fade">
                                      <p:cBhvr>
                                        <p:cTn id="21" dur="1000"/>
                                        <p:tgtEl>
                                          <p:spTgt spid="4">
                                            <p:txEl>
                                              <p:pRg st="1" end="1"/>
                                            </p:txEl>
                                          </p:spTgt>
                                        </p:tgtEl>
                                      </p:cBhvr>
                                    </p:animEffect>
                                  </p:childTnLst>
                                </p:cTn>
                              </p:par>
                            </p:childTnLst>
                          </p:cTn>
                        </p:par>
                        <p:par>
                          <p:cTn id="22" fill="hold">
                            <p:stCondLst>
                              <p:cond delay="3000"/>
                            </p:stCondLst>
                            <p:childTnLst>
                              <p:par>
                                <p:cTn id="23" presetID="10" presetClass="entr" presetSubtype="0" fill="hold" grpId="0" nodeType="after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Effect transition="in" filter="fade">
                                      <p:cBhvr>
                                        <p:cTn id="25" dur="1000"/>
                                        <p:tgtEl>
                                          <p:spTgt spid="4">
                                            <p:txEl>
                                              <p:pRg st="2" end="2"/>
                                            </p:txEl>
                                          </p:spTgt>
                                        </p:tgtEl>
                                      </p:cBhvr>
                                    </p:animEffect>
                                  </p:childTnLst>
                                </p:cTn>
                              </p:par>
                            </p:childTnLst>
                          </p:cTn>
                        </p:par>
                        <p:par>
                          <p:cTn id="26" fill="hold">
                            <p:stCondLst>
                              <p:cond delay="4000"/>
                            </p:stCondLst>
                            <p:childTnLst>
                              <p:par>
                                <p:cTn id="27" presetID="10" presetClass="entr" presetSubtype="0" fill="hold" grpId="0" nodeType="after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Effect transition="in" filter="fade">
                                      <p:cBhvr>
                                        <p:cTn id="29" dur="1000"/>
                                        <p:tgtEl>
                                          <p:spTgt spid="4">
                                            <p:txEl>
                                              <p:pRg st="3" end="3"/>
                                            </p:txEl>
                                          </p:spTgt>
                                        </p:tgtEl>
                                      </p:cBhvr>
                                    </p:animEffect>
                                  </p:childTnLst>
                                </p:cTn>
                              </p:par>
                            </p:childTnLst>
                          </p:cTn>
                        </p:par>
                        <p:par>
                          <p:cTn id="30" fill="hold">
                            <p:stCondLst>
                              <p:cond delay="5000"/>
                            </p:stCondLst>
                            <p:childTnLst>
                              <p:par>
                                <p:cTn id="31" presetID="10" presetClass="entr" presetSubtype="0" fill="hold" grpId="0" nodeType="afterEffect">
                                  <p:stCondLst>
                                    <p:cond delay="0"/>
                                  </p:stCondLst>
                                  <p:childTnLst>
                                    <p:set>
                                      <p:cBhvr>
                                        <p:cTn id="32" dur="1" fill="hold">
                                          <p:stCondLst>
                                            <p:cond delay="0"/>
                                          </p:stCondLst>
                                        </p:cTn>
                                        <p:tgtEl>
                                          <p:spTgt spid="4">
                                            <p:txEl>
                                              <p:pRg st="4" end="4"/>
                                            </p:txEl>
                                          </p:spTgt>
                                        </p:tgtEl>
                                        <p:attrNameLst>
                                          <p:attrName>style.visibility</p:attrName>
                                        </p:attrNameLst>
                                      </p:cBhvr>
                                      <p:to>
                                        <p:strVal val="visible"/>
                                      </p:to>
                                    </p:set>
                                    <p:animEffect transition="in" filter="fade">
                                      <p:cBhvr>
                                        <p:cTn id="33" dur="10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8"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1364456" y="329379"/>
            <a:ext cx="6319233" cy="403957"/>
          </a:xfrm>
        </p:spPr>
        <p:txBody>
          <a:bodyPr/>
          <a:lstStyle/>
          <a:p>
            <a:r>
              <a:rPr lang="en-US" dirty="0"/>
              <a:t>Secure Service Container Framework</a:t>
            </a:r>
          </a:p>
        </p:txBody>
      </p:sp>
      <p:sp>
        <p:nvSpPr>
          <p:cNvPr id="6" name="Text Placeholder 5"/>
          <p:cNvSpPr>
            <a:spLocks noGrp="1"/>
          </p:cNvSpPr>
          <p:nvPr>
            <p:ph type="body" sz="quarter" idx="12"/>
          </p:nvPr>
        </p:nvSpPr>
        <p:spPr>
          <a:xfrm>
            <a:off x="1364456" y="706318"/>
            <a:ext cx="6319233" cy="279307"/>
          </a:xfrm>
        </p:spPr>
        <p:txBody>
          <a:bodyPr/>
          <a:lstStyle/>
          <a:p>
            <a:r>
              <a:rPr lang="en-US" dirty="0"/>
              <a:t>Overview</a:t>
            </a:r>
          </a:p>
        </p:txBody>
      </p:sp>
      <p:pic>
        <p:nvPicPr>
          <p:cNvPr id="41" name="Picture 1" descr="C:\Users\IBM_ADMIN\Desktop\png\IBM_zNext_429.png"/>
          <p:cNvPicPr>
            <a:picLocks noChangeAspect="1" noChangeArrowheads="1"/>
          </p:cNvPicPr>
          <p:nvPr/>
        </p:nvPicPr>
        <p:blipFill>
          <a:blip r:embed="rId3" cstate="print">
            <a:extLst>
              <a:ext uri="{28A0092B-C50C-407E-A947-70E740481C1C}">
                <a14:useLocalDpi xmlns:a14="http://schemas.microsoft.com/office/drawing/2010/main" val="0"/>
              </a:ext>
            </a:extLst>
          </a:blip>
          <a:srcRect l="21515" t="10678" r="22105" b="12604"/>
          <a:stretch>
            <a:fillRect/>
          </a:stretch>
        </p:blipFill>
        <p:spPr bwMode="auto">
          <a:xfrm>
            <a:off x="4413870" y="1358314"/>
            <a:ext cx="2107343" cy="2869215"/>
          </a:xfrm>
          <a:prstGeom prst="rect">
            <a:avLst/>
          </a:prstGeom>
          <a:noFill/>
          <a:ln>
            <a:noFill/>
          </a:ln>
          <a:effectLst>
            <a:glow rad="508000">
              <a:schemeClr val="bg1"/>
            </a:glow>
            <a:softEdge rad="0"/>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 name="Rectangle 42"/>
          <p:cNvSpPr/>
          <p:nvPr/>
        </p:nvSpPr>
        <p:spPr bwMode="auto">
          <a:xfrm>
            <a:off x="4670016" y="3266946"/>
            <a:ext cx="1595051" cy="448906"/>
          </a:xfrm>
          <a:prstGeom prst="rect">
            <a:avLst/>
          </a:prstGeom>
          <a:solidFill>
            <a:srgbClr val="92D050">
              <a:alpha val="50196"/>
            </a:srgbClr>
          </a:solidFill>
          <a:ln w="6350" cap="flat" cmpd="sng" algn="ctr">
            <a:solidFill>
              <a:srgbClr val="FFFFFF"/>
            </a:solidFill>
            <a:prstDash val="solid"/>
            <a:miter lim="800000"/>
          </a:ln>
          <a:effectLst/>
        </p:spPr>
        <p:txBody>
          <a:bodyPr anchor="t"/>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Firmware</a:t>
            </a:r>
            <a:endParaRPr lang="en-US" sz="592" dirty="0">
              <a:solidFill>
                <a:srgbClr val="FFFFFF"/>
              </a:solidFill>
              <a:latin typeface="Arial"/>
              <a:ea typeface="ＭＳ Ｐゴシック"/>
            </a:endParaRPr>
          </a:p>
        </p:txBody>
      </p:sp>
      <p:sp>
        <p:nvSpPr>
          <p:cNvPr id="48" name="Rectangle 47"/>
          <p:cNvSpPr/>
          <p:nvPr/>
        </p:nvSpPr>
        <p:spPr bwMode="auto">
          <a:xfrm>
            <a:off x="2451041" y="1473719"/>
            <a:ext cx="1749176" cy="1717026"/>
          </a:xfrm>
          <a:prstGeom prst="rect">
            <a:avLst/>
          </a:prstGeom>
          <a:solidFill>
            <a:srgbClr val="2E75B6"/>
          </a:solidFill>
          <a:ln w="6350" cap="flat" cmpd="sng" algn="ctr">
            <a:solidFill>
              <a:srgbClr val="FFFFFF"/>
            </a:solidFill>
            <a:prstDash val="solid"/>
            <a:miter lim="800000"/>
          </a:ln>
          <a:effectLst/>
        </p:spPr>
        <p:txBody>
          <a:bodyPr/>
          <a:lstStyle/>
          <a:p>
            <a:pPr algn="ctr" defTabSz="257175" fontAlgn="auto">
              <a:spcBef>
                <a:spcPts val="0"/>
              </a:spcBef>
              <a:spcAft>
                <a:spcPts val="0"/>
              </a:spcAft>
              <a:buClr>
                <a:srgbClr val="000000"/>
              </a:buClr>
              <a:buSzPct val="100000"/>
              <a:defRPr/>
            </a:pPr>
            <a:endParaRPr lang="en-US" sz="788" kern="0" dirty="0">
              <a:solidFill>
                <a:srgbClr val="FFFFFF"/>
              </a:solidFill>
              <a:latin typeface="Arial"/>
              <a:ea typeface="ＭＳ Ｐゴシック"/>
            </a:endParaRPr>
          </a:p>
        </p:txBody>
      </p:sp>
      <p:cxnSp>
        <p:nvCxnSpPr>
          <p:cNvPr id="49" name="Straight Connector 48"/>
          <p:cNvCxnSpPr/>
          <p:nvPr/>
        </p:nvCxnSpPr>
        <p:spPr bwMode="auto">
          <a:xfrm>
            <a:off x="2451041" y="2154287"/>
            <a:ext cx="1749176" cy="0"/>
          </a:xfrm>
          <a:prstGeom prst="line">
            <a:avLst/>
          </a:prstGeom>
          <a:noFill/>
          <a:ln w="6350" cap="flat" cmpd="sng" algn="ctr">
            <a:solidFill>
              <a:srgbClr val="AAE2CA"/>
            </a:solidFill>
            <a:prstDash val="solid"/>
            <a:miter lim="800000"/>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cxnSp>
      <p:sp>
        <p:nvSpPr>
          <p:cNvPr id="54" name="Rectangle 53"/>
          <p:cNvSpPr/>
          <p:nvPr/>
        </p:nvSpPr>
        <p:spPr bwMode="auto">
          <a:xfrm rot="16200000">
            <a:off x="3219605" y="2322928"/>
            <a:ext cx="212048" cy="1356497"/>
          </a:xfrm>
          <a:prstGeom prst="rect">
            <a:avLst/>
          </a:prstGeom>
          <a:solidFill>
            <a:srgbClr val="96BADA">
              <a:alpha val="85000"/>
            </a:srgbClr>
          </a:solidFill>
          <a:ln w="6350" cap="flat" cmpd="sng" algn="ctr">
            <a:solidFill>
              <a:srgbClr val="FFFFFF"/>
            </a:solidFill>
            <a:prstDash val="solid"/>
            <a:miter lim="800000"/>
          </a:ln>
          <a:effectLst/>
        </p:spPr>
        <p:txBody>
          <a:bodyPr vert="vert"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788" dirty="0">
                <a:solidFill>
                  <a:srgbClr val="FFFFFF"/>
                </a:solidFill>
                <a:latin typeface="Arial"/>
                <a:ea typeface="ＭＳ Ｐゴシック"/>
              </a:rPr>
              <a:t>Base MCP Linux</a:t>
            </a:r>
            <a:endParaRPr lang="en-US" sz="788" dirty="0">
              <a:solidFill>
                <a:srgbClr val="FFFFFF"/>
              </a:solidFill>
              <a:latin typeface="Arial"/>
              <a:ea typeface="ＭＳ Ｐゴシック"/>
            </a:endParaRPr>
          </a:p>
        </p:txBody>
      </p:sp>
      <p:sp>
        <p:nvSpPr>
          <p:cNvPr id="55" name="Rectangle 54"/>
          <p:cNvSpPr/>
          <p:nvPr/>
        </p:nvSpPr>
        <p:spPr bwMode="auto">
          <a:xfrm rot="16200000">
            <a:off x="3071005" y="1133639"/>
            <a:ext cx="509249" cy="1356498"/>
          </a:xfrm>
          <a:prstGeom prst="rect">
            <a:avLst/>
          </a:prstGeom>
          <a:solidFill>
            <a:srgbClr val="00B0F0">
              <a:alpha val="85000"/>
            </a:srgbClr>
          </a:solidFill>
          <a:ln w="6350" cap="flat" cmpd="sng" algn="ctr">
            <a:solidFill>
              <a:srgbClr val="FFFFFF"/>
            </a:solidFill>
            <a:prstDash val="solid"/>
            <a:miter lim="800000"/>
          </a:ln>
          <a:effectLst/>
        </p:spPr>
        <p:txBody>
          <a:bodyPr vert="vert"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788" dirty="0" err="1">
                <a:solidFill>
                  <a:srgbClr val="FFFFFF"/>
                </a:solidFill>
                <a:latin typeface="Arial"/>
                <a:ea typeface="ＭＳ Ｐゴシック"/>
              </a:rPr>
              <a:t>Application</a:t>
            </a:r>
            <a:endParaRPr lang="en-US" sz="788" dirty="0">
              <a:solidFill>
                <a:srgbClr val="FFFFFF"/>
              </a:solidFill>
              <a:latin typeface="Arial"/>
              <a:ea typeface="ＭＳ Ｐゴシック"/>
            </a:endParaRPr>
          </a:p>
        </p:txBody>
      </p:sp>
      <p:sp>
        <p:nvSpPr>
          <p:cNvPr id="56" name="TextBox 55"/>
          <p:cNvSpPr txBox="1"/>
          <p:nvPr/>
        </p:nvSpPr>
        <p:spPr>
          <a:xfrm>
            <a:off x="2530378" y="2154288"/>
            <a:ext cx="1590500" cy="213585"/>
          </a:xfrm>
          <a:prstGeom prst="rect">
            <a:avLst/>
          </a:prstGeom>
          <a:noFill/>
        </p:spPr>
        <p:txBody>
          <a:bodyPr wrap="none" rtlCol="0">
            <a:spAutoFit/>
          </a:bodyPr>
          <a:lstStyle/>
          <a:p>
            <a:pPr algn="ctr" defTabSz="257175" fontAlgn="auto">
              <a:spcBef>
                <a:spcPts val="0"/>
              </a:spcBef>
              <a:spcAft>
                <a:spcPts val="0"/>
              </a:spcAft>
              <a:defRPr/>
            </a:pPr>
            <a:r>
              <a:rPr lang="de-DE" sz="788" kern="0" dirty="0">
                <a:solidFill>
                  <a:srgbClr val="FFFFFF"/>
                </a:solidFill>
              </a:rPr>
              <a:t>Container Software Framework</a:t>
            </a:r>
            <a:endParaRPr lang="en-US" sz="788" kern="0" dirty="0">
              <a:solidFill>
                <a:srgbClr val="FFFFFF"/>
              </a:solidFill>
            </a:endParaRPr>
          </a:p>
        </p:txBody>
      </p:sp>
      <p:sp>
        <p:nvSpPr>
          <p:cNvPr id="34" name="TextBox 33"/>
          <p:cNvSpPr txBox="1"/>
          <p:nvPr/>
        </p:nvSpPr>
        <p:spPr>
          <a:xfrm>
            <a:off x="4726105"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 Installer</a:t>
            </a:r>
            <a:endParaRPr lang="en-US" sz="525" kern="0" dirty="0">
              <a:solidFill>
                <a:srgbClr val="FFFFFF"/>
              </a:solidFill>
            </a:endParaRPr>
          </a:p>
        </p:txBody>
      </p:sp>
      <p:sp>
        <p:nvSpPr>
          <p:cNvPr id="35" name="TextBox 34"/>
          <p:cNvSpPr txBox="1"/>
          <p:nvPr/>
        </p:nvSpPr>
        <p:spPr>
          <a:xfrm>
            <a:off x="5572786"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a:t>
            </a:r>
            <a:br>
              <a:rPr lang="de-DE" sz="525" kern="0" dirty="0">
                <a:solidFill>
                  <a:srgbClr val="FFFFFF"/>
                </a:solidFill>
              </a:rPr>
            </a:br>
            <a:r>
              <a:rPr lang="de-DE" sz="525" kern="0" dirty="0" err="1">
                <a:solidFill>
                  <a:srgbClr val="FFFFFF"/>
                </a:solidFill>
              </a:rPr>
              <a:t>Loader</a:t>
            </a:r>
            <a:endParaRPr lang="en-US" sz="525" kern="0" dirty="0">
              <a:solidFill>
                <a:srgbClr val="FFFFFF"/>
              </a:solidFill>
            </a:endParaRPr>
          </a:p>
        </p:txBody>
      </p:sp>
      <p:sp>
        <p:nvSpPr>
          <p:cNvPr id="45" name="Oval 44"/>
          <p:cNvSpPr/>
          <p:nvPr/>
        </p:nvSpPr>
        <p:spPr bwMode="auto">
          <a:xfrm>
            <a:off x="6123536" y="3237868"/>
            <a:ext cx="499098" cy="499099"/>
          </a:xfrm>
          <a:prstGeom prst="ellipse">
            <a:avLst/>
          </a:prstGeom>
          <a:solidFill>
            <a:srgbClr val="00B050"/>
          </a:solidFill>
          <a:ln w="28575" cap="flat" cmpd="sng" algn="ctr">
            <a:solidFill>
              <a:schemeClr val="bg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51435" tIns="25718" rIns="51435" bIns="25718" numCol="1" rtlCol="0" anchor="t" anchorCtr="0" compatLnSpc="1">
            <a:prstTxWarp prst="textNoShape">
              <a:avLst/>
            </a:prstTxWarp>
          </a:bodyPr>
          <a:lstStyle/>
          <a:p>
            <a:pPr algn="ctr" defTabSz="257175">
              <a:buClr>
                <a:srgbClr val="000000"/>
              </a:buClr>
              <a:buSzPct val="100000"/>
            </a:pPr>
            <a:endParaRPr lang="en-US" sz="1013" dirty="0">
              <a:solidFill>
                <a:srgbClr val="FFFFFF"/>
              </a:solidFill>
              <a:cs typeface="Arial" panose="020B0604020202020204" pitchFamily="34" charset="0"/>
            </a:endParaRPr>
          </a:p>
        </p:txBody>
      </p:sp>
      <p:sp>
        <p:nvSpPr>
          <p:cNvPr id="46" name="TextBox 45"/>
          <p:cNvSpPr txBox="1"/>
          <p:nvPr/>
        </p:nvSpPr>
        <p:spPr>
          <a:xfrm>
            <a:off x="6151915" y="3238384"/>
            <a:ext cx="425389" cy="698461"/>
          </a:xfrm>
          <a:prstGeom prst="rect">
            <a:avLst/>
          </a:prstGeom>
          <a:noFill/>
        </p:spPr>
        <p:txBody>
          <a:bodyPr wrap="square" rtlCol="0">
            <a:spAutoFit/>
          </a:bodyPr>
          <a:lstStyle/>
          <a:p>
            <a:pPr algn="ctr" defTabSz="257175"/>
            <a:r>
              <a:rPr lang="de-DE" sz="900" dirty="0">
                <a:solidFill>
                  <a:srgbClr val="FFFFFF"/>
                </a:solidFill>
                <a:cs typeface="Arial" panose="020B0604020202020204" pitchFamily="34" charset="0"/>
              </a:rPr>
              <a:t>z13</a:t>
            </a:r>
          </a:p>
          <a:p>
            <a:pPr algn="ctr" defTabSz="257175"/>
            <a:r>
              <a:rPr lang="de-DE" sz="1013" dirty="0">
                <a:solidFill>
                  <a:srgbClr val="FFFFFF"/>
                </a:solidFill>
                <a:cs typeface="Arial" panose="020B0604020202020204" pitchFamily="34" charset="0"/>
              </a:rPr>
              <a:t>GA2</a:t>
            </a:r>
          </a:p>
          <a:p>
            <a:pPr algn="ctr" defTabSz="257175"/>
            <a:r>
              <a:rPr lang="de-DE" sz="1013" dirty="0">
                <a:solidFill>
                  <a:srgbClr val="FFFFFF"/>
                </a:solidFill>
                <a:cs typeface="Arial" panose="020B0604020202020204" pitchFamily="34" charset="0"/>
                <a:sym typeface="Wingdings" panose="05000000000000000000" pitchFamily="2" charset="2"/>
              </a:rPr>
              <a:t></a:t>
            </a:r>
            <a:endParaRPr lang="en-US" sz="1013" dirty="0">
              <a:solidFill>
                <a:srgbClr val="FFFFFF"/>
              </a:solidFill>
              <a:cs typeface="Arial" panose="020B0604020202020204" pitchFamily="34" charset="0"/>
            </a:endParaRPr>
          </a:p>
        </p:txBody>
      </p:sp>
      <p:grpSp>
        <p:nvGrpSpPr>
          <p:cNvPr id="3" name="Group 2"/>
          <p:cNvGrpSpPr/>
          <p:nvPr/>
        </p:nvGrpSpPr>
        <p:grpSpPr>
          <a:xfrm>
            <a:off x="2647380" y="2335430"/>
            <a:ext cx="1356499" cy="490502"/>
            <a:chOff x="2012983" y="3113907"/>
            <a:chExt cx="1808665" cy="654002"/>
          </a:xfrm>
        </p:grpSpPr>
        <p:sp>
          <p:nvSpPr>
            <p:cNvPr id="51" name="Rectangle 50"/>
            <p:cNvSpPr/>
            <p:nvPr/>
          </p:nvSpPr>
          <p:spPr bwMode="auto">
            <a:xfrm rot="10800000">
              <a:off x="2012983" y="3113907"/>
              <a:ext cx="324102" cy="654002"/>
            </a:xfrm>
            <a:prstGeom prst="rect">
              <a:avLst/>
            </a:prstGeom>
            <a:solidFill>
              <a:srgbClr val="C55A11">
                <a:alpha val="85000"/>
              </a:srgbClr>
            </a:solidFill>
            <a:ln w="6350" cap="flat" cmpd="sng" algn="ctr">
              <a:solidFill>
                <a:srgbClr val="FFFFFF"/>
              </a:solidFill>
              <a:prstDash val="solid"/>
              <a:miter lim="800000"/>
            </a:ln>
            <a:effectLst/>
          </p:spPr>
          <p:txBody>
            <a:bodyPr vert="vert"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788" dirty="0" err="1">
                  <a:solidFill>
                    <a:srgbClr val="FFFFFF"/>
                  </a:solidFill>
                  <a:latin typeface="Arial"/>
                  <a:ea typeface="ＭＳ Ｐゴシック"/>
                </a:rPr>
                <a:t>Mgmt</a:t>
              </a:r>
              <a:r>
                <a:rPr lang="de-DE" sz="788" dirty="0">
                  <a:solidFill>
                    <a:srgbClr val="FFFFFF"/>
                  </a:solidFill>
                  <a:latin typeface="Arial"/>
                  <a:ea typeface="ＭＳ Ｐゴシック"/>
                </a:rPr>
                <a:t> UI</a:t>
              </a:r>
              <a:endParaRPr lang="en-US" sz="788" dirty="0">
                <a:solidFill>
                  <a:srgbClr val="FFFFFF"/>
                </a:solidFill>
                <a:latin typeface="Arial"/>
                <a:ea typeface="ＭＳ Ｐゴシック"/>
              </a:endParaRPr>
            </a:p>
          </p:txBody>
        </p:sp>
        <p:sp>
          <p:nvSpPr>
            <p:cNvPr id="38" name="Rectangle 37"/>
            <p:cNvSpPr/>
            <p:nvPr/>
          </p:nvSpPr>
          <p:spPr bwMode="auto">
            <a:xfrm rot="16200000">
              <a:off x="2984534" y="2930795"/>
              <a:ext cx="280229" cy="1393998"/>
            </a:xfrm>
            <a:prstGeom prst="rect">
              <a:avLst/>
            </a:prstGeom>
            <a:solidFill>
              <a:srgbClr val="CC9900">
                <a:alpha val="85000"/>
              </a:srgbClr>
            </a:solidFill>
            <a:ln w="6350" cap="flat" cmpd="sng" algn="ctr">
              <a:solidFill>
                <a:srgbClr val="FFFFFF"/>
              </a:solidFill>
              <a:prstDash val="solid"/>
              <a:miter lim="800000"/>
            </a:ln>
            <a:effectLst/>
          </p:spPr>
          <p:txBody>
            <a:bodyPr vert="vert"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731" dirty="0" err="1">
                  <a:solidFill>
                    <a:srgbClr val="FFFFFF"/>
                  </a:solidFill>
                  <a:latin typeface="Arial"/>
                  <a:ea typeface="ＭＳ Ｐゴシック"/>
                </a:rPr>
                <a:t>Mgmt</a:t>
              </a:r>
              <a:r>
                <a:rPr lang="de-DE" sz="731" dirty="0">
                  <a:solidFill>
                    <a:srgbClr val="FFFFFF"/>
                  </a:solidFill>
                  <a:latin typeface="Arial"/>
                  <a:ea typeface="ＭＳ Ｐゴシック"/>
                </a:rPr>
                <a:t> Backend</a:t>
              </a:r>
              <a:endParaRPr lang="en-US" sz="731" dirty="0">
                <a:solidFill>
                  <a:srgbClr val="FFFFFF"/>
                </a:solidFill>
                <a:latin typeface="Arial"/>
                <a:ea typeface="ＭＳ Ｐゴシック"/>
              </a:endParaRPr>
            </a:p>
          </p:txBody>
        </p:sp>
        <p:sp>
          <p:nvSpPr>
            <p:cNvPr id="39" name="Rectangle 38"/>
            <p:cNvSpPr/>
            <p:nvPr/>
          </p:nvSpPr>
          <p:spPr bwMode="auto">
            <a:xfrm rot="16200000">
              <a:off x="2983908" y="2557646"/>
              <a:ext cx="281479" cy="1394001"/>
            </a:xfrm>
            <a:prstGeom prst="rect">
              <a:avLst/>
            </a:prstGeom>
            <a:solidFill>
              <a:srgbClr val="7030A0">
                <a:alpha val="85000"/>
              </a:srgbClr>
            </a:solidFill>
            <a:ln w="6350" cap="flat" cmpd="sng" algn="ctr">
              <a:solidFill>
                <a:srgbClr val="FFFFFF"/>
              </a:solidFill>
              <a:prstDash val="solid"/>
              <a:miter lim="800000"/>
            </a:ln>
            <a:effectLst/>
          </p:spPr>
          <p:txBody>
            <a:bodyPr vert="vert"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788" dirty="0" err="1">
                  <a:solidFill>
                    <a:srgbClr val="FFFFFF"/>
                  </a:solidFill>
                  <a:latin typeface="Arial"/>
                  <a:ea typeface="ＭＳ Ｐゴシック"/>
                </a:rPr>
                <a:t>Application</a:t>
              </a:r>
              <a:r>
                <a:rPr lang="de-DE" sz="788" dirty="0">
                  <a:solidFill>
                    <a:srgbClr val="FFFFFF"/>
                  </a:solidFill>
                  <a:latin typeface="Arial"/>
                  <a:ea typeface="ＭＳ Ｐゴシック"/>
                </a:rPr>
                <a:t> I/F</a:t>
              </a:r>
              <a:endParaRPr lang="en-US" sz="788" dirty="0">
                <a:solidFill>
                  <a:srgbClr val="FFFFFF"/>
                </a:solidFill>
                <a:latin typeface="Arial"/>
                <a:ea typeface="ＭＳ Ｐゴシック"/>
              </a:endParaRPr>
            </a:p>
          </p:txBody>
        </p:sp>
      </p:grpSp>
      <p:sp>
        <p:nvSpPr>
          <p:cNvPr id="31" name="Rectangle 30"/>
          <p:cNvSpPr>
            <a:spLocks noChangeArrowheads="1"/>
          </p:cNvSpPr>
          <p:nvPr/>
        </p:nvSpPr>
        <p:spPr bwMode="auto">
          <a:xfrm>
            <a:off x="4670016" y="3753847"/>
            <a:ext cx="1595051" cy="270407"/>
          </a:xfrm>
          <a:prstGeom prst="rect">
            <a:avLst/>
          </a:prstGeom>
          <a:solidFill>
            <a:srgbClr val="92D050">
              <a:alpha val="50195"/>
            </a:srgbClr>
          </a:solidFill>
          <a:ln w="6350">
            <a:solidFill>
              <a:srgbClr val="FFFFFF"/>
            </a:solidFill>
            <a:miter lim="800000"/>
            <a:headEnd/>
            <a:tailEnd/>
          </a:ln>
          <a:effectLst>
            <a:outerShdw blurRad="63500" sx="120000" sy="120000" algn="ctr" rotWithShape="0">
              <a:srgbClr val="000000">
                <a:alpha val="0"/>
              </a:srgbClr>
            </a:outerShdw>
          </a:effectLst>
        </p:spPr>
        <p:txBody>
          <a:bodyPr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Hardware</a:t>
            </a:r>
            <a:endParaRPr lang="en-US" sz="592" dirty="0">
              <a:solidFill>
                <a:srgbClr val="FFFFFF"/>
              </a:solidFill>
              <a:latin typeface="Arial"/>
              <a:ea typeface="ＭＳ Ｐゴシック"/>
            </a:endParaRPr>
          </a:p>
        </p:txBody>
      </p:sp>
    </p:spTree>
    <p:extLst>
      <p:ext uri="{BB962C8B-B14F-4D97-AF65-F5344CB8AC3E}">
        <p14:creationId xmlns:p14="http://schemas.microsoft.com/office/powerpoint/2010/main" val="21921141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0"/>
                                        <p:tgtEl>
                                          <p:spTgt spid="4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2000"/>
                                        <p:tgtEl>
                                          <p:spTgt spid="3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2000"/>
                                        <p:tgtEl>
                                          <p:spTgt spid="3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0"/>
                                        <p:tgtEl>
                                          <p:spTgt spid="31"/>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45"/>
                                        </p:tgtEl>
                                        <p:attrNameLst>
                                          <p:attrName>style.visibility</p:attrName>
                                        </p:attrNameLst>
                                      </p:cBhvr>
                                      <p:to>
                                        <p:strVal val="visible"/>
                                      </p:to>
                                    </p:set>
                                    <p:animEffect transition="in" filter="fade">
                                      <p:cBhvr>
                                        <p:cTn id="20" dur="500"/>
                                        <p:tgtEl>
                                          <p:spTgt spid="4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500"/>
                                        <p:tgtEl>
                                          <p:spTgt spid="46"/>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fade">
                                      <p:cBhvr>
                                        <p:cTn id="27" dur="2000"/>
                                        <p:tgtEl>
                                          <p:spTgt spid="48"/>
                                        </p:tgtEl>
                                      </p:cBhvr>
                                    </p:animEffect>
                                  </p:childTnLst>
                                </p:cTn>
                              </p:par>
                              <p:par>
                                <p:cTn id="28" presetID="10" presetClass="entr" presetSubtype="0" fill="hold"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2000"/>
                                        <p:tgtEl>
                                          <p:spTgt spid="4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fade">
                                      <p:cBhvr>
                                        <p:cTn id="33" dur="2000"/>
                                        <p:tgtEl>
                                          <p:spTgt spid="5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5"/>
                                        </p:tgtEl>
                                        <p:attrNameLst>
                                          <p:attrName>style.visibility</p:attrName>
                                        </p:attrNameLst>
                                      </p:cBhvr>
                                      <p:to>
                                        <p:strVal val="visible"/>
                                      </p:to>
                                    </p:set>
                                    <p:animEffect transition="in" filter="fade">
                                      <p:cBhvr>
                                        <p:cTn id="36" dur="2000"/>
                                        <p:tgtEl>
                                          <p:spTgt spid="5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2000"/>
                                        <p:tgtEl>
                                          <p:spTgt spid="56"/>
                                        </p:tgtEl>
                                      </p:cBhvr>
                                    </p:animEffect>
                                  </p:childTnLst>
                                </p:cTn>
                              </p:par>
                              <p:par>
                                <p:cTn id="40" presetID="10" presetClass="entr" presetSubtype="0" fill="hold" nodeType="with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P spid="54" grpId="0" animBg="1"/>
      <p:bldP spid="55" grpId="0" animBg="1"/>
      <p:bldP spid="56" grpId="0"/>
      <p:bldP spid="34" grpId="0" animBg="1"/>
      <p:bldP spid="35" grpId="0" animBg="1"/>
      <p:bldP spid="45" grpId="0" animBg="1"/>
      <p:bldP spid="46" grpId="0"/>
      <p:bldP spid="31"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1364456" y="329379"/>
            <a:ext cx="6319233" cy="403957"/>
          </a:xfrm>
        </p:spPr>
        <p:txBody>
          <a:bodyPr/>
          <a:lstStyle/>
          <a:p>
            <a:r>
              <a:rPr lang="en-US" dirty="0"/>
              <a:t>Secure Service Container Framework</a:t>
            </a:r>
          </a:p>
        </p:txBody>
      </p:sp>
      <p:sp>
        <p:nvSpPr>
          <p:cNvPr id="6" name="Text Placeholder 5"/>
          <p:cNvSpPr>
            <a:spLocks noGrp="1"/>
          </p:cNvSpPr>
          <p:nvPr>
            <p:ph type="body" sz="quarter" idx="12"/>
          </p:nvPr>
        </p:nvSpPr>
        <p:spPr>
          <a:xfrm>
            <a:off x="1364456" y="706318"/>
            <a:ext cx="6319233" cy="279307"/>
          </a:xfrm>
        </p:spPr>
        <p:txBody>
          <a:bodyPr/>
          <a:lstStyle/>
          <a:p>
            <a:r>
              <a:rPr lang="en-US" dirty="0"/>
              <a:t>Overview</a:t>
            </a:r>
          </a:p>
        </p:txBody>
      </p:sp>
      <p:pic>
        <p:nvPicPr>
          <p:cNvPr id="41" name="Picture 1" descr="C:\Users\IBM_ADMIN\Desktop\png\IBM_zNext_429.png"/>
          <p:cNvPicPr>
            <a:picLocks noChangeAspect="1" noChangeArrowheads="1"/>
          </p:cNvPicPr>
          <p:nvPr/>
        </p:nvPicPr>
        <p:blipFill>
          <a:blip r:embed="rId3" cstate="print">
            <a:extLst>
              <a:ext uri="{28A0092B-C50C-407E-A947-70E740481C1C}">
                <a14:useLocalDpi xmlns:a14="http://schemas.microsoft.com/office/drawing/2010/main" val="0"/>
              </a:ext>
            </a:extLst>
          </a:blip>
          <a:srcRect l="21515" t="10678" r="22105" b="12604"/>
          <a:stretch>
            <a:fillRect/>
          </a:stretch>
        </p:blipFill>
        <p:spPr bwMode="auto">
          <a:xfrm>
            <a:off x="4413870" y="1358314"/>
            <a:ext cx="2107343" cy="2869215"/>
          </a:xfrm>
          <a:prstGeom prst="rect">
            <a:avLst/>
          </a:prstGeom>
          <a:noFill/>
          <a:ln>
            <a:noFill/>
          </a:ln>
          <a:effectLst>
            <a:glow rad="508000">
              <a:schemeClr val="bg1"/>
            </a:glow>
            <a:softEdge rad="0"/>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 name="Rectangle 42"/>
          <p:cNvSpPr/>
          <p:nvPr/>
        </p:nvSpPr>
        <p:spPr bwMode="auto">
          <a:xfrm>
            <a:off x="4670016" y="3266946"/>
            <a:ext cx="1595051" cy="448906"/>
          </a:xfrm>
          <a:prstGeom prst="rect">
            <a:avLst/>
          </a:prstGeom>
          <a:solidFill>
            <a:srgbClr val="92D050">
              <a:alpha val="50196"/>
            </a:srgbClr>
          </a:solidFill>
          <a:ln w="6350" cap="flat" cmpd="sng" algn="ctr">
            <a:solidFill>
              <a:srgbClr val="FFFFFF"/>
            </a:solidFill>
            <a:prstDash val="solid"/>
            <a:miter lim="800000"/>
          </a:ln>
          <a:effectLst/>
        </p:spPr>
        <p:txBody>
          <a:bodyPr anchor="t"/>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Firmware</a:t>
            </a:r>
            <a:endParaRPr lang="en-US" sz="592" dirty="0">
              <a:solidFill>
                <a:srgbClr val="FFFFFF"/>
              </a:solidFill>
              <a:latin typeface="Arial"/>
              <a:ea typeface="ＭＳ Ｐゴシック"/>
            </a:endParaRPr>
          </a:p>
        </p:txBody>
      </p:sp>
      <p:sp>
        <p:nvSpPr>
          <p:cNvPr id="48" name="Rectangle 47"/>
          <p:cNvSpPr/>
          <p:nvPr/>
        </p:nvSpPr>
        <p:spPr bwMode="auto">
          <a:xfrm>
            <a:off x="2451041" y="1473719"/>
            <a:ext cx="1749176" cy="1717026"/>
          </a:xfrm>
          <a:prstGeom prst="rect">
            <a:avLst/>
          </a:prstGeom>
          <a:solidFill>
            <a:srgbClr val="2E75B6"/>
          </a:solidFill>
          <a:ln w="6350" cap="flat" cmpd="sng" algn="ctr">
            <a:solidFill>
              <a:srgbClr val="FFFFFF"/>
            </a:solidFill>
            <a:prstDash val="solid"/>
            <a:miter lim="800000"/>
          </a:ln>
          <a:effectLst/>
        </p:spPr>
        <p:txBody>
          <a:bodyPr/>
          <a:lstStyle/>
          <a:p>
            <a:pPr algn="ctr" defTabSz="257175" fontAlgn="auto">
              <a:spcBef>
                <a:spcPts val="0"/>
              </a:spcBef>
              <a:spcAft>
                <a:spcPts val="0"/>
              </a:spcAft>
              <a:buClr>
                <a:srgbClr val="000000"/>
              </a:buClr>
              <a:buSzPct val="100000"/>
              <a:defRPr/>
            </a:pPr>
            <a:endParaRPr lang="en-US" sz="788" kern="0" dirty="0">
              <a:solidFill>
                <a:srgbClr val="FFFFFF"/>
              </a:solidFill>
              <a:latin typeface="Arial"/>
              <a:ea typeface="ＭＳ Ｐゴシック"/>
            </a:endParaRPr>
          </a:p>
        </p:txBody>
      </p:sp>
      <p:sp>
        <p:nvSpPr>
          <p:cNvPr id="34" name="TextBox 33"/>
          <p:cNvSpPr txBox="1"/>
          <p:nvPr/>
        </p:nvSpPr>
        <p:spPr>
          <a:xfrm>
            <a:off x="4726105"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 Installer</a:t>
            </a:r>
            <a:endParaRPr lang="en-US" sz="525" kern="0" dirty="0">
              <a:solidFill>
                <a:srgbClr val="FFFFFF"/>
              </a:solidFill>
            </a:endParaRPr>
          </a:p>
        </p:txBody>
      </p:sp>
      <p:sp>
        <p:nvSpPr>
          <p:cNvPr id="35" name="TextBox 34"/>
          <p:cNvSpPr txBox="1"/>
          <p:nvPr/>
        </p:nvSpPr>
        <p:spPr>
          <a:xfrm>
            <a:off x="5572786"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a:t>
            </a:r>
            <a:br>
              <a:rPr lang="de-DE" sz="525" kern="0" dirty="0">
                <a:solidFill>
                  <a:srgbClr val="FFFFFF"/>
                </a:solidFill>
              </a:rPr>
            </a:br>
            <a:r>
              <a:rPr lang="de-DE" sz="525" kern="0" dirty="0" err="1">
                <a:solidFill>
                  <a:srgbClr val="FFFFFF"/>
                </a:solidFill>
              </a:rPr>
              <a:t>Loader</a:t>
            </a:r>
            <a:endParaRPr lang="en-US" sz="525" kern="0" dirty="0">
              <a:solidFill>
                <a:srgbClr val="FFFFFF"/>
              </a:solidFill>
            </a:endParaRPr>
          </a:p>
        </p:txBody>
      </p:sp>
      <p:sp>
        <p:nvSpPr>
          <p:cNvPr id="45" name="Oval 44"/>
          <p:cNvSpPr/>
          <p:nvPr/>
        </p:nvSpPr>
        <p:spPr bwMode="auto">
          <a:xfrm>
            <a:off x="6123536" y="3237868"/>
            <a:ext cx="499098" cy="499099"/>
          </a:xfrm>
          <a:prstGeom prst="ellipse">
            <a:avLst/>
          </a:prstGeom>
          <a:solidFill>
            <a:srgbClr val="00B050"/>
          </a:solidFill>
          <a:ln w="28575" cap="flat" cmpd="sng" algn="ctr">
            <a:solidFill>
              <a:schemeClr val="bg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51435" tIns="25718" rIns="51435" bIns="25718" numCol="1" rtlCol="0" anchor="t" anchorCtr="0" compatLnSpc="1">
            <a:prstTxWarp prst="textNoShape">
              <a:avLst/>
            </a:prstTxWarp>
          </a:bodyPr>
          <a:lstStyle/>
          <a:p>
            <a:pPr algn="ctr" defTabSz="257175">
              <a:buClr>
                <a:srgbClr val="000000"/>
              </a:buClr>
              <a:buSzPct val="100000"/>
            </a:pPr>
            <a:endParaRPr lang="en-US" sz="1013" dirty="0">
              <a:solidFill>
                <a:srgbClr val="FFFFFF"/>
              </a:solidFill>
              <a:cs typeface="Arial" panose="020B0604020202020204" pitchFamily="34" charset="0"/>
            </a:endParaRPr>
          </a:p>
        </p:txBody>
      </p:sp>
      <p:sp>
        <p:nvSpPr>
          <p:cNvPr id="46" name="TextBox 45"/>
          <p:cNvSpPr txBox="1"/>
          <p:nvPr/>
        </p:nvSpPr>
        <p:spPr>
          <a:xfrm>
            <a:off x="6151915" y="3238384"/>
            <a:ext cx="425389" cy="698461"/>
          </a:xfrm>
          <a:prstGeom prst="rect">
            <a:avLst/>
          </a:prstGeom>
          <a:noFill/>
        </p:spPr>
        <p:txBody>
          <a:bodyPr wrap="square" rtlCol="0">
            <a:spAutoFit/>
          </a:bodyPr>
          <a:lstStyle/>
          <a:p>
            <a:pPr algn="ctr" defTabSz="257175"/>
            <a:r>
              <a:rPr lang="de-DE" sz="900" dirty="0">
                <a:solidFill>
                  <a:srgbClr val="FFFFFF"/>
                </a:solidFill>
                <a:cs typeface="Arial" panose="020B0604020202020204" pitchFamily="34" charset="0"/>
              </a:rPr>
              <a:t>z13</a:t>
            </a:r>
          </a:p>
          <a:p>
            <a:pPr algn="ctr" defTabSz="257175"/>
            <a:r>
              <a:rPr lang="de-DE" sz="1013" dirty="0">
                <a:solidFill>
                  <a:srgbClr val="FFFFFF"/>
                </a:solidFill>
                <a:cs typeface="Arial" panose="020B0604020202020204" pitchFamily="34" charset="0"/>
              </a:rPr>
              <a:t>GA2</a:t>
            </a:r>
          </a:p>
          <a:p>
            <a:pPr algn="ctr" defTabSz="257175"/>
            <a:r>
              <a:rPr lang="de-DE" sz="1013" dirty="0">
                <a:solidFill>
                  <a:srgbClr val="FFFFFF"/>
                </a:solidFill>
                <a:cs typeface="Arial" panose="020B0604020202020204" pitchFamily="34" charset="0"/>
                <a:sym typeface="Wingdings" panose="05000000000000000000" pitchFamily="2" charset="2"/>
              </a:rPr>
              <a:t></a:t>
            </a:r>
            <a:endParaRPr lang="en-US" sz="1013" dirty="0">
              <a:solidFill>
                <a:srgbClr val="FFFFFF"/>
              </a:solidFill>
              <a:cs typeface="Arial" panose="020B0604020202020204" pitchFamily="34" charset="0"/>
            </a:endParaRPr>
          </a:p>
        </p:txBody>
      </p:sp>
      <p:sp>
        <p:nvSpPr>
          <p:cNvPr id="31" name="Rectangle 30"/>
          <p:cNvSpPr>
            <a:spLocks noChangeArrowheads="1"/>
          </p:cNvSpPr>
          <p:nvPr/>
        </p:nvSpPr>
        <p:spPr bwMode="auto">
          <a:xfrm>
            <a:off x="4670016" y="3753847"/>
            <a:ext cx="1595051" cy="270407"/>
          </a:xfrm>
          <a:prstGeom prst="rect">
            <a:avLst/>
          </a:prstGeom>
          <a:solidFill>
            <a:srgbClr val="92D050">
              <a:alpha val="50195"/>
            </a:srgbClr>
          </a:solidFill>
          <a:ln w="6350">
            <a:solidFill>
              <a:srgbClr val="FFFFFF"/>
            </a:solidFill>
            <a:miter lim="800000"/>
            <a:headEnd/>
            <a:tailEnd/>
          </a:ln>
          <a:effectLst>
            <a:outerShdw blurRad="63500" sx="120000" sy="120000" algn="ctr" rotWithShape="0">
              <a:srgbClr val="000000">
                <a:alpha val="0"/>
              </a:srgbClr>
            </a:outerShdw>
          </a:effectLst>
        </p:spPr>
        <p:txBody>
          <a:bodyPr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Hardware</a:t>
            </a:r>
            <a:endParaRPr lang="en-US" sz="592" dirty="0">
              <a:solidFill>
                <a:srgbClr val="FFFFFF"/>
              </a:solidFill>
              <a:latin typeface="Arial"/>
              <a:ea typeface="ＭＳ Ｐゴシック"/>
            </a:endParaRPr>
          </a:p>
        </p:txBody>
      </p:sp>
      <p:sp>
        <p:nvSpPr>
          <p:cNvPr id="7" name="Rectangle 6"/>
          <p:cNvSpPr/>
          <p:nvPr/>
        </p:nvSpPr>
        <p:spPr>
          <a:xfrm>
            <a:off x="2714629" y="2380750"/>
            <a:ext cx="1221998" cy="5269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75995" y="2465271"/>
            <a:ext cx="899267" cy="357906"/>
          </a:xfrm>
          <a:prstGeom prst="rect">
            <a:avLst/>
          </a:prstGeom>
        </p:spPr>
      </p:pic>
      <p:sp>
        <p:nvSpPr>
          <p:cNvPr id="8" name="TextBox 7"/>
          <p:cNvSpPr txBox="1"/>
          <p:nvPr/>
        </p:nvSpPr>
        <p:spPr>
          <a:xfrm>
            <a:off x="2502294" y="1802936"/>
            <a:ext cx="1646669" cy="369332"/>
          </a:xfrm>
          <a:prstGeom prst="rect">
            <a:avLst/>
          </a:prstGeom>
          <a:noFill/>
        </p:spPr>
        <p:txBody>
          <a:bodyPr wrap="none" rtlCol="0">
            <a:spAutoFit/>
          </a:bodyPr>
          <a:lstStyle/>
          <a:p>
            <a:pPr algn="ctr"/>
            <a:r>
              <a:rPr lang="en-US" dirty="0">
                <a:solidFill>
                  <a:schemeClr val="bg1"/>
                </a:solidFill>
              </a:rPr>
              <a:t>Any Appliance</a:t>
            </a:r>
          </a:p>
        </p:txBody>
      </p:sp>
      <p:pic>
        <p:nvPicPr>
          <p:cNvPr id="25" name="Picture 2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2907" y="1231739"/>
            <a:ext cx="750094" cy="752773"/>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808080"/>
                </a:solidFill>
                <a:round/>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73026403"/>
      </p:ext>
    </p:extLst>
  </p:cSld>
  <p:clrMapOvr>
    <a:masterClrMapping/>
  </p:clrMapOvr>
  <mc:AlternateContent xmlns:mc="http://schemas.openxmlformats.org/markup-compatibility/2006" xmlns:p14="http://schemas.microsoft.com/office/powerpoint/2010/main">
    <mc:Choice Requires="p14">
      <p:transition spd="slow" p14:dur="2000" advClick="0">
        <p:fade/>
      </p:transition>
    </mc:Choice>
    <mc:Fallback xmlns="">
      <p:transition spd="slow" advClick="0">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02" name="Rectangle 2"/>
          <p:cNvSpPr>
            <a:spLocks noChangeArrowheads="1"/>
          </p:cNvSpPr>
          <p:nvPr/>
        </p:nvSpPr>
        <p:spPr bwMode="auto">
          <a:xfrm>
            <a:off x="2286000" y="1657350"/>
            <a:ext cx="4512469" cy="2893219"/>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500" b="1"/>
              <a:t>Book</a:t>
            </a:r>
          </a:p>
        </p:txBody>
      </p:sp>
      <p:sp>
        <p:nvSpPr>
          <p:cNvPr id="358403" name="Rectangle 3"/>
          <p:cNvSpPr>
            <a:spLocks noChangeArrowheads="1"/>
          </p:cNvSpPr>
          <p:nvPr/>
        </p:nvSpPr>
        <p:spPr bwMode="auto">
          <a:xfrm>
            <a:off x="6303169" y="1771650"/>
            <a:ext cx="383381" cy="2455069"/>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b="1"/>
              <a:t>Connectors</a:t>
            </a:r>
          </a:p>
        </p:txBody>
      </p:sp>
      <p:sp>
        <p:nvSpPr>
          <p:cNvPr id="358404" name="Rectangle 4"/>
          <p:cNvSpPr>
            <a:spLocks noChangeArrowheads="1"/>
          </p:cNvSpPr>
          <p:nvPr/>
        </p:nvSpPr>
        <p:spPr bwMode="auto">
          <a:xfrm>
            <a:off x="2057400" y="1371600"/>
            <a:ext cx="4512469" cy="2893219"/>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500" b="1"/>
              <a:t>Book</a:t>
            </a:r>
          </a:p>
        </p:txBody>
      </p:sp>
      <p:sp>
        <p:nvSpPr>
          <p:cNvPr id="358405" name="Rectangle 5"/>
          <p:cNvSpPr>
            <a:spLocks noChangeArrowheads="1"/>
          </p:cNvSpPr>
          <p:nvPr/>
        </p:nvSpPr>
        <p:spPr bwMode="auto">
          <a:xfrm>
            <a:off x="6074569" y="1485900"/>
            <a:ext cx="383381" cy="2455069"/>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b="1"/>
              <a:t>Connectors</a:t>
            </a:r>
          </a:p>
        </p:txBody>
      </p:sp>
      <p:sp>
        <p:nvSpPr>
          <p:cNvPr id="358406" name="Rectangle 6"/>
          <p:cNvSpPr>
            <a:spLocks noChangeArrowheads="1"/>
          </p:cNvSpPr>
          <p:nvPr/>
        </p:nvSpPr>
        <p:spPr bwMode="auto">
          <a:xfrm>
            <a:off x="1828800" y="1085850"/>
            <a:ext cx="4512469" cy="2893219"/>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500" b="1"/>
              <a:t>Book</a:t>
            </a:r>
          </a:p>
        </p:txBody>
      </p:sp>
      <p:sp>
        <p:nvSpPr>
          <p:cNvPr id="358407" name="Rectangle 7"/>
          <p:cNvSpPr>
            <a:spLocks noChangeArrowheads="1"/>
          </p:cNvSpPr>
          <p:nvPr/>
        </p:nvSpPr>
        <p:spPr bwMode="auto">
          <a:xfrm>
            <a:off x="5845969" y="1200150"/>
            <a:ext cx="383381" cy="2455069"/>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b="1"/>
              <a:t>Connectors</a:t>
            </a:r>
          </a:p>
        </p:txBody>
      </p:sp>
      <p:sp>
        <p:nvSpPr>
          <p:cNvPr id="358408" name="Rectangle 8"/>
          <p:cNvSpPr>
            <a:spLocks noChangeArrowheads="1"/>
          </p:cNvSpPr>
          <p:nvPr/>
        </p:nvSpPr>
        <p:spPr bwMode="auto">
          <a:xfrm>
            <a:off x="1600200" y="800100"/>
            <a:ext cx="4512469" cy="2893219"/>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500" b="1"/>
              <a:t>Book</a:t>
            </a:r>
          </a:p>
        </p:txBody>
      </p:sp>
      <p:sp>
        <p:nvSpPr>
          <p:cNvPr id="358409" name="Rectangle 9"/>
          <p:cNvSpPr>
            <a:spLocks noChangeArrowheads="1"/>
          </p:cNvSpPr>
          <p:nvPr/>
        </p:nvSpPr>
        <p:spPr bwMode="auto">
          <a:xfrm>
            <a:off x="1696641" y="914400"/>
            <a:ext cx="1007269" cy="2514600"/>
          </a:xfrm>
          <a:prstGeom prst="rect">
            <a:avLst/>
          </a:prstGeom>
          <a:solidFill>
            <a:srgbClr val="17AF4B"/>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b="1"/>
              <a:t>RAM</a:t>
            </a:r>
          </a:p>
          <a:p>
            <a:pPr algn="ctr"/>
            <a:r>
              <a:rPr lang="en-US" sz="1200" b="1"/>
              <a:t>(RAIM)</a:t>
            </a:r>
          </a:p>
        </p:txBody>
      </p:sp>
      <p:sp>
        <p:nvSpPr>
          <p:cNvPr id="358410" name="Rectangle 10"/>
          <p:cNvSpPr>
            <a:spLocks noChangeArrowheads="1"/>
          </p:cNvSpPr>
          <p:nvPr/>
        </p:nvSpPr>
        <p:spPr bwMode="auto">
          <a:xfrm>
            <a:off x="5632848" y="920354"/>
            <a:ext cx="383381" cy="2497931"/>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b="1"/>
              <a:t>Connectors</a:t>
            </a:r>
          </a:p>
        </p:txBody>
      </p:sp>
      <p:sp>
        <p:nvSpPr>
          <p:cNvPr id="358411" name="Rectangle 11"/>
          <p:cNvSpPr>
            <a:spLocks noChangeArrowheads="1"/>
          </p:cNvSpPr>
          <p:nvPr/>
        </p:nvSpPr>
        <p:spPr bwMode="auto">
          <a:xfrm>
            <a:off x="7029450" y="3689747"/>
            <a:ext cx="228600" cy="4572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300" b="1"/>
              <a:t>Connectors</a:t>
            </a:r>
          </a:p>
        </p:txBody>
      </p:sp>
      <p:sp>
        <p:nvSpPr>
          <p:cNvPr id="358412" name="Rectangle 12"/>
          <p:cNvSpPr>
            <a:spLocks noChangeArrowheads="1"/>
          </p:cNvSpPr>
          <p:nvPr/>
        </p:nvSpPr>
        <p:spPr bwMode="auto">
          <a:xfrm>
            <a:off x="7029450" y="4318397"/>
            <a:ext cx="228600" cy="4572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300" b="1"/>
              <a:t>Connectors</a:t>
            </a:r>
          </a:p>
        </p:txBody>
      </p:sp>
      <p:sp>
        <p:nvSpPr>
          <p:cNvPr id="358413" name="Rectangle 13"/>
          <p:cNvSpPr>
            <a:spLocks noChangeArrowheads="1"/>
          </p:cNvSpPr>
          <p:nvPr/>
        </p:nvSpPr>
        <p:spPr bwMode="auto">
          <a:xfrm>
            <a:off x="7543800" y="3689747"/>
            <a:ext cx="228600" cy="4572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300" b="1"/>
              <a:t>Connectors</a:t>
            </a:r>
          </a:p>
        </p:txBody>
      </p:sp>
      <p:sp>
        <p:nvSpPr>
          <p:cNvPr id="358414" name="Rectangle 14"/>
          <p:cNvSpPr>
            <a:spLocks noChangeArrowheads="1"/>
          </p:cNvSpPr>
          <p:nvPr/>
        </p:nvSpPr>
        <p:spPr bwMode="auto">
          <a:xfrm>
            <a:off x="7543800" y="4318397"/>
            <a:ext cx="228600" cy="4572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300" b="1"/>
              <a:t>Connectors</a:t>
            </a:r>
          </a:p>
        </p:txBody>
      </p:sp>
      <p:cxnSp>
        <p:nvCxnSpPr>
          <p:cNvPr id="358415" name="AutoShape 15"/>
          <p:cNvCxnSpPr>
            <a:cxnSpLocks noChangeShapeType="1"/>
            <a:stCxn id="358411" idx="2"/>
            <a:endCxn id="358412" idx="0"/>
          </p:cNvCxnSpPr>
          <p:nvPr/>
        </p:nvCxnSpPr>
        <p:spPr bwMode="auto">
          <a:xfrm rot="5400000">
            <a:off x="7058025" y="4232672"/>
            <a:ext cx="171450" cy="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58416" name="AutoShape 16"/>
          <p:cNvCxnSpPr>
            <a:cxnSpLocks noChangeShapeType="1"/>
            <a:stCxn id="358412" idx="3"/>
            <a:endCxn id="358414" idx="1"/>
          </p:cNvCxnSpPr>
          <p:nvPr/>
        </p:nvCxnSpPr>
        <p:spPr bwMode="auto">
          <a:xfrm>
            <a:off x="7258050" y="4546997"/>
            <a:ext cx="285750" cy="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58417" name="AutoShape 17"/>
          <p:cNvCxnSpPr>
            <a:cxnSpLocks noChangeShapeType="1"/>
            <a:stCxn id="358413" idx="2"/>
            <a:endCxn id="358414" idx="0"/>
          </p:cNvCxnSpPr>
          <p:nvPr/>
        </p:nvCxnSpPr>
        <p:spPr bwMode="auto">
          <a:xfrm rot="5400000">
            <a:off x="7572375" y="4232672"/>
            <a:ext cx="171450" cy="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58418" name="AutoShape 18"/>
          <p:cNvCxnSpPr>
            <a:cxnSpLocks noChangeShapeType="1"/>
            <a:stCxn id="358413" idx="1"/>
            <a:endCxn id="358411" idx="3"/>
          </p:cNvCxnSpPr>
          <p:nvPr/>
        </p:nvCxnSpPr>
        <p:spPr bwMode="auto">
          <a:xfrm rot="10800000">
            <a:off x="7258050" y="3918347"/>
            <a:ext cx="285750" cy="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58419" name="AutoShape 19"/>
          <p:cNvCxnSpPr>
            <a:cxnSpLocks noChangeShapeType="1"/>
            <a:stCxn id="358413" idx="1"/>
            <a:endCxn id="358412" idx="3"/>
          </p:cNvCxnSpPr>
          <p:nvPr/>
        </p:nvCxnSpPr>
        <p:spPr bwMode="auto">
          <a:xfrm flipH="1">
            <a:off x="7258050" y="3918347"/>
            <a:ext cx="285750" cy="62865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58420" name="AutoShape 20"/>
          <p:cNvCxnSpPr>
            <a:cxnSpLocks noChangeShapeType="1"/>
            <a:stCxn id="358411" idx="3"/>
            <a:endCxn id="358414" idx="1"/>
          </p:cNvCxnSpPr>
          <p:nvPr/>
        </p:nvCxnSpPr>
        <p:spPr bwMode="auto">
          <a:xfrm>
            <a:off x="7258050" y="3918347"/>
            <a:ext cx="285750" cy="62865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58421" name="Rectangle 21"/>
          <p:cNvSpPr>
            <a:spLocks noChangeArrowheads="1"/>
          </p:cNvSpPr>
          <p:nvPr/>
        </p:nvSpPr>
        <p:spPr bwMode="auto">
          <a:xfrm>
            <a:off x="7029450" y="2489597"/>
            <a:ext cx="228600" cy="4572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300" b="1"/>
              <a:t>Connectors</a:t>
            </a:r>
          </a:p>
        </p:txBody>
      </p:sp>
      <p:sp>
        <p:nvSpPr>
          <p:cNvPr id="358422" name="Rectangle 22"/>
          <p:cNvSpPr>
            <a:spLocks noChangeArrowheads="1"/>
          </p:cNvSpPr>
          <p:nvPr/>
        </p:nvSpPr>
        <p:spPr bwMode="auto">
          <a:xfrm>
            <a:off x="7029450" y="3118247"/>
            <a:ext cx="228600" cy="4572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300" b="1"/>
              <a:t>Connectors</a:t>
            </a:r>
          </a:p>
        </p:txBody>
      </p:sp>
      <p:sp>
        <p:nvSpPr>
          <p:cNvPr id="358423" name="Rectangle 23"/>
          <p:cNvSpPr>
            <a:spLocks noChangeArrowheads="1"/>
          </p:cNvSpPr>
          <p:nvPr/>
        </p:nvSpPr>
        <p:spPr bwMode="auto">
          <a:xfrm>
            <a:off x="7543800" y="2489597"/>
            <a:ext cx="228600" cy="4572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300" b="1"/>
              <a:t>Connectors</a:t>
            </a:r>
          </a:p>
        </p:txBody>
      </p:sp>
      <p:cxnSp>
        <p:nvCxnSpPr>
          <p:cNvPr id="358424" name="AutoShape 24"/>
          <p:cNvCxnSpPr>
            <a:cxnSpLocks noChangeShapeType="1"/>
            <a:stCxn id="358421" idx="2"/>
            <a:endCxn id="358422" idx="0"/>
          </p:cNvCxnSpPr>
          <p:nvPr/>
        </p:nvCxnSpPr>
        <p:spPr bwMode="auto">
          <a:xfrm rot="5400000">
            <a:off x="7058025" y="3032522"/>
            <a:ext cx="171450" cy="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58425" name="AutoShape 25"/>
          <p:cNvCxnSpPr>
            <a:cxnSpLocks noChangeShapeType="1"/>
            <a:stCxn id="358423" idx="1"/>
            <a:endCxn id="358421" idx="3"/>
          </p:cNvCxnSpPr>
          <p:nvPr/>
        </p:nvCxnSpPr>
        <p:spPr bwMode="auto">
          <a:xfrm rot="10800000">
            <a:off x="7258050" y="2718197"/>
            <a:ext cx="285750" cy="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58426" name="AutoShape 26"/>
          <p:cNvCxnSpPr>
            <a:cxnSpLocks noChangeShapeType="1"/>
            <a:stCxn id="358423" idx="1"/>
            <a:endCxn id="358422" idx="3"/>
          </p:cNvCxnSpPr>
          <p:nvPr/>
        </p:nvCxnSpPr>
        <p:spPr bwMode="auto">
          <a:xfrm flipH="1">
            <a:off x="7258050" y="2718197"/>
            <a:ext cx="285750" cy="62865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58427" name="Rectangle 27"/>
          <p:cNvSpPr>
            <a:spLocks noChangeArrowheads="1"/>
          </p:cNvSpPr>
          <p:nvPr/>
        </p:nvSpPr>
        <p:spPr bwMode="auto">
          <a:xfrm>
            <a:off x="7029450" y="1918097"/>
            <a:ext cx="228600" cy="4572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300" b="1"/>
              <a:t>Connectors</a:t>
            </a:r>
          </a:p>
        </p:txBody>
      </p:sp>
      <p:sp>
        <p:nvSpPr>
          <p:cNvPr id="358428" name="Rectangle 28"/>
          <p:cNvSpPr>
            <a:spLocks noChangeArrowheads="1"/>
          </p:cNvSpPr>
          <p:nvPr/>
        </p:nvSpPr>
        <p:spPr bwMode="auto">
          <a:xfrm>
            <a:off x="7543800" y="1918097"/>
            <a:ext cx="228600" cy="457200"/>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300" b="1"/>
              <a:t>Connectors</a:t>
            </a:r>
          </a:p>
        </p:txBody>
      </p:sp>
      <p:cxnSp>
        <p:nvCxnSpPr>
          <p:cNvPr id="358429" name="AutoShape 29"/>
          <p:cNvCxnSpPr>
            <a:cxnSpLocks noChangeShapeType="1"/>
            <a:stCxn id="358428" idx="1"/>
            <a:endCxn id="358427" idx="3"/>
          </p:cNvCxnSpPr>
          <p:nvPr/>
        </p:nvCxnSpPr>
        <p:spPr bwMode="auto">
          <a:xfrm rot="10800000">
            <a:off x="7258050" y="2146697"/>
            <a:ext cx="285750" cy="0"/>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58430" name="Oval 30"/>
          <p:cNvSpPr>
            <a:spLocks noChangeArrowheads="1"/>
          </p:cNvSpPr>
          <p:nvPr/>
        </p:nvSpPr>
        <p:spPr bwMode="auto">
          <a:xfrm>
            <a:off x="5927588" y="3872379"/>
            <a:ext cx="1085915" cy="1028700"/>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a:t>Book</a:t>
            </a:r>
          </a:p>
          <a:p>
            <a:pPr algn="ctr"/>
            <a:r>
              <a:rPr lang="en-US" sz="1400" dirty="0"/>
              <a:t>Inter-</a:t>
            </a:r>
          </a:p>
          <a:p>
            <a:pPr algn="ctr"/>
            <a:r>
              <a:rPr lang="en-US" sz="1400" dirty="0"/>
              <a:t>Connects</a:t>
            </a:r>
          </a:p>
        </p:txBody>
      </p:sp>
      <p:cxnSp>
        <p:nvCxnSpPr>
          <p:cNvPr id="358431" name="AutoShape 31"/>
          <p:cNvCxnSpPr>
            <a:cxnSpLocks noChangeShapeType="1"/>
            <a:stCxn id="358409" idx="3"/>
            <a:endCxn id="358439" idx="1"/>
          </p:cNvCxnSpPr>
          <p:nvPr/>
        </p:nvCxnSpPr>
        <p:spPr bwMode="auto">
          <a:xfrm flipV="1">
            <a:off x="2703910" y="2164557"/>
            <a:ext cx="114300" cy="7144"/>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58432" name="AutoShape 32"/>
          <p:cNvCxnSpPr>
            <a:cxnSpLocks noChangeShapeType="1"/>
            <a:stCxn id="358439" idx="3"/>
            <a:endCxn id="358410" idx="1"/>
          </p:cNvCxnSpPr>
          <p:nvPr/>
        </p:nvCxnSpPr>
        <p:spPr bwMode="auto">
          <a:xfrm>
            <a:off x="5506642" y="2164556"/>
            <a:ext cx="126206" cy="4763"/>
          </a:xfrm>
          <a:prstGeom prst="straightConnector1">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58433" name="Rectangle 33"/>
          <p:cNvSpPr>
            <a:spLocks noGrp="1" noChangeArrowheads="1"/>
          </p:cNvSpPr>
          <p:nvPr>
            <p:ph type="title"/>
          </p:nvPr>
        </p:nvSpPr>
        <p:spPr>
          <a:xfrm>
            <a:off x="1485900" y="396853"/>
            <a:ext cx="2616899" cy="374176"/>
          </a:xfrm>
        </p:spPr>
        <p:txBody>
          <a:bodyPr/>
          <a:lstStyle/>
          <a:p>
            <a:r>
              <a:rPr lang="en-US" sz="1800" dirty="0"/>
              <a:t>zEC12 Processor Cage</a:t>
            </a:r>
          </a:p>
        </p:txBody>
      </p:sp>
      <p:sp>
        <p:nvSpPr>
          <p:cNvPr id="358436" name="Oval 36"/>
          <p:cNvSpPr>
            <a:spLocks noChangeArrowheads="1"/>
          </p:cNvSpPr>
          <p:nvPr/>
        </p:nvSpPr>
        <p:spPr bwMode="auto">
          <a:xfrm>
            <a:off x="3236780" y="4043498"/>
            <a:ext cx="1052513"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400"/>
              <a:t>Up to 3TB RAIM</a:t>
            </a:r>
          </a:p>
        </p:txBody>
      </p:sp>
      <p:sp>
        <p:nvSpPr>
          <p:cNvPr id="358437" name="Oval 37"/>
          <p:cNvSpPr>
            <a:spLocks noChangeArrowheads="1"/>
          </p:cNvSpPr>
          <p:nvPr/>
        </p:nvSpPr>
        <p:spPr bwMode="auto">
          <a:xfrm>
            <a:off x="1811074" y="3947847"/>
            <a:ext cx="1025128" cy="917972"/>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smtClean="0"/>
              <a:t>100,000</a:t>
            </a:r>
            <a:endParaRPr lang="en-US" sz="1400" dirty="0"/>
          </a:p>
          <a:p>
            <a:pPr algn="ctr"/>
            <a:r>
              <a:rPr lang="en-US" sz="1400" dirty="0"/>
              <a:t>MIPS</a:t>
            </a:r>
          </a:p>
        </p:txBody>
      </p:sp>
      <p:grpSp>
        <p:nvGrpSpPr>
          <p:cNvPr id="358438" name="Group 38"/>
          <p:cNvGrpSpPr>
            <a:grpSpLocks/>
          </p:cNvGrpSpPr>
          <p:nvPr/>
        </p:nvGrpSpPr>
        <p:grpSpPr bwMode="auto">
          <a:xfrm>
            <a:off x="2818210" y="906067"/>
            <a:ext cx="2688431" cy="2516981"/>
            <a:chOff x="1974" y="678"/>
            <a:chExt cx="3744" cy="3600"/>
          </a:xfrm>
        </p:grpSpPr>
        <p:sp>
          <p:nvSpPr>
            <p:cNvPr id="358439" name="Rectangle 39"/>
            <p:cNvSpPr>
              <a:spLocks noChangeArrowheads="1"/>
            </p:cNvSpPr>
            <p:nvPr/>
          </p:nvSpPr>
          <p:spPr bwMode="auto">
            <a:xfrm>
              <a:off x="1974" y="678"/>
              <a:ext cx="3744" cy="36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b="1"/>
                <a:t>zEC12</a:t>
              </a:r>
            </a:p>
            <a:p>
              <a:pPr algn="ctr"/>
              <a:r>
                <a:rPr lang="en-US" sz="1050" b="1"/>
                <a:t>MCM</a:t>
              </a:r>
            </a:p>
          </p:txBody>
        </p:sp>
        <p:sp>
          <p:nvSpPr>
            <p:cNvPr id="358440" name="Rectangle 40"/>
            <p:cNvSpPr>
              <a:spLocks noChangeArrowheads="1"/>
            </p:cNvSpPr>
            <p:nvPr/>
          </p:nvSpPr>
          <p:spPr bwMode="auto">
            <a:xfrm>
              <a:off x="2070" y="2022"/>
              <a:ext cx="1200" cy="912"/>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750" b="1"/>
                <a:t>Storage Control</a:t>
              </a:r>
            </a:p>
            <a:p>
              <a:pPr algn="ctr"/>
              <a:r>
                <a:rPr lang="en-US" sz="750" b="1"/>
                <a:t>&amp; Clock Chip</a:t>
              </a:r>
            </a:p>
          </p:txBody>
        </p:sp>
        <p:sp>
          <p:nvSpPr>
            <p:cNvPr id="358441" name="Rectangle 41"/>
            <p:cNvSpPr>
              <a:spLocks noChangeArrowheads="1"/>
            </p:cNvSpPr>
            <p:nvPr/>
          </p:nvSpPr>
          <p:spPr bwMode="auto">
            <a:xfrm>
              <a:off x="2118" y="2454"/>
              <a:ext cx="1104"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750" b="1"/>
                <a:t>L4 MCM Cache</a:t>
              </a:r>
            </a:p>
          </p:txBody>
        </p:sp>
        <p:sp>
          <p:nvSpPr>
            <p:cNvPr id="358442" name="Rectangle 42"/>
            <p:cNvSpPr>
              <a:spLocks noChangeArrowheads="1"/>
            </p:cNvSpPr>
            <p:nvPr/>
          </p:nvSpPr>
          <p:spPr bwMode="auto">
            <a:xfrm>
              <a:off x="4422" y="2022"/>
              <a:ext cx="1200" cy="912"/>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750" b="1"/>
                <a:t>Storage Control</a:t>
              </a:r>
            </a:p>
            <a:p>
              <a:pPr algn="ctr"/>
              <a:r>
                <a:rPr lang="en-US" sz="750" b="1"/>
                <a:t>&amp; Clock Chip</a:t>
              </a:r>
            </a:p>
          </p:txBody>
        </p:sp>
        <p:sp>
          <p:nvSpPr>
            <p:cNvPr id="358443" name="Rectangle 43"/>
            <p:cNvSpPr>
              <a:spLocks noChangeArrowheads="1"/>
            </p:cNvSpPr>
            <p:nvPr/>
          </p:nvSpPr>
          <p:spPr bwMode="auto">
            <a:xfrm>
              <a:off x="4470" y="2454"/>
              <a:ext cx="1104"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750" b="1"/>
                <a:t>L4 MCM Cache</a:t>
              </a:r>
            </a:p>
          </p:txBody>
        </p:sp>
        <p:grpSp>
          <p:nvGrpSpPr>
            <p:cNvPr id="358444" name="Group 44"/>
            <p:cNvGrpSpPr>
              <a:grpSpLocks/>
            </p:cNvGrpSpPr>
            <p:nvPr/>
          </p:nvGrpSpPr>
          <p:grpSpPr bwMode="auto">
            <a:xfrm>
              <a:off x="4496" y="774"/>
              <a:ext cx="1126" cy="1104"/>
              <a:chOff x="4195" y="774"/>
              <a:chExt cx="1427" cy="1104"/>
            </a:xfrm>
          </p:grpSpPr>
          <p:sp>
            <p:nvSpPr>
              <p:cNvPr id="358445" name="Rectangle 45"/>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75" b="1"/>
                  <a:t>Chip</a:t>
                </a:r>
              </a:p>
            </p:txBody>
          </p:sp>
          <p:grpSp>
            <p:nvGrpSpPr>
              <p:cNvPr id="358446" name="Group 46"/>
              <p:cNvGrpSpPr>
                <a:grpSpLocks/>
              </p:cNvGrpSpPr>
              <p:nvPr/>
            </p:nvGrpSpPr>
            <p:grpSpPr bwMode="auto">
              <a:xfrm>
                <a:off x="4239" y="822"/>
                <a:ext cx="432" cy="336"/>
                <a:chOff x="960" y="2784"/>
                <a:chExt cx="624" cy="528"/>
              </a:xfrm>
            </p:grpSpPr>
            <p:sp>
              <p:nvSpPr>
                <p:cNvPr id="358447" name="Rectangle 4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48" name="Rectangle 4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49" name="Rectangle 4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50" name="Rectangle 5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451" name="Group 51"/>
              <p:cNvGrpSpPr>
                <a:grpSpLocks/>
              </p:cNvGrpSpPr>
              <p:nvPr/>
            </p:nvGrpSpPr>
            <p:grpSpPr bwMode="auto">
              <a:xfrm>
                <a:off x="5142" y="822"/>
                <a:ext cx="432" cy="336"/>
                <a:chOff x="960" y="2784"/>
                <a:chExt cx="624" cy="528"/>
              </a:xfrm>
            </p:grpSpPr>
            <p:sp>
              <p:nvSpPr>
                <p:cNvPr id="358452" name="Rectangle 5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53" name="Rectangle 5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54" name="Rectangle 5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55" name="Rectangle 5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456" name="Group 56"/>
              <p:cNvGrpSpPr>
                <a:grpSpLocks/>
              </p:cNvGrpSpPr>
              <p:nvPr/>
            </p:nvGrpSpPr>
            <p:grpSpPr bwMode="auto">
              <a:xfrm>
                <a:off x="5142" y="1494"/>
                <a:ext cx="432" cy="336"/>
                <a:chOff x="960" y="2784"/>
                <a:chExt cx="624" cy="528"/>
              </a:xfrm>
            </p:grpSpPr>
            <p:sp>
              <p:nvSpPr>
                <p:cNvPr id="358457" name="Rectangle 5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58" name="Rectangle 5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59" name="Rectangle 5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60" name="Rectangle 6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461" name="Group 61"/>
              <p:cNvGrpSpPr>
                <a:grpSpLocks/>
              </p:cNvGrpSpPr>
              <p:nvPr/>
            </p:nvGrpSpPr>
            <p:grpSpPr bwMode="auto">
              <a:xfrm>
                <a:off x="4239" y="1494"/>
                <a:ext cx="432" cy="336"/>
                <a:chOff x="960" y="2784"/>
                <a:chExt cx="624" cy="528"/>
              </a:xfrm>
            </p:grpSpPr>
            <p:sp>
              <p:nvSpPr>
                <p:cNvPr id="358462" name="Rectangle 6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63" name="Rectangle 6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64" name="Rectangle 6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65" name="Rectangle 6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sp>
            <p:nvSpPr>
              <p:cNvPr id="358466" name="Rectangle 66"/>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sp>
            <p:nvSpPr>
              <p:cNvPr id="358467" name="Rectangle 67"/>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grpSp>
            <p:nvGrpSpPr>
              <p:cNvPr id="358468" name="Group 68"/>
              <p:cNvGrpSpPr>
                <a:grpSpLocks/>
              </p:cNvGrpSpPr>
              <p:nvPr/>
            </p:nvGrpSpPr>
            <p:grpSpPr bwMode="auto">
              <a:xfrm>
                <a:off x="4695" y="1491"/>
                <a:ext cx="432" cy="336"/>
                <a:chOff x="960" y="2784"/>
                <a:chExt cx="624" cy="528"/>
              </a:xfrm>
            </p:grpSpPr>
            <p:sp>
              <p:nvSpPr>
                <p:cNvPr id="358469" name="Rectangle 6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70" name="Rectangle 7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71" name="Rectangle 7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72" name="Rectangle 7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473" name="Group 73"/>
              <p:cNvGrpSpPr>
                <a:grpSpLocks/>
              </p:cNvGrpSpPr>
              <p:nvPr/>
            </p:nvGrpSpPr>
            <p:grpSpPr bwMode="auto">
              <a:xfrm>
                <a:off x="4692" y="822"/>
                <a:ext cx="432" cy="336"/>
                <a:chOff x="960" y="2784"/>
                <a:chExt cx="624" cy="528"/>
              </a:xfrm>
            </p:grpSpPr>
            <p:sp>
              <p:nvSpPr>
                <p:cNvPr id="358474" name="Rectangle 7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75" name="Rectangle 7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76" name="Rectangle 7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77" name="Rectangle 7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grpSp>
          <p:nvGrpSpPr>
            <p:cNvPr id="358478" name="Group 78"/>
            <p:cNvGrpSpPr>
              <a:grpSpLocks/>
            </p:cNvGrpSpPr>
            <p:nvPr/>
          </p:nvGrpSpPr>
          <p:grpSpPr bwMode="auto">
            <a:xfrm>
              <a:off x="3284" y="774"/>
              <a:ext cx="1126" cy="1104"/>
              <a:chOff x="4195" y="774"/>
              <a:chExt cx="1427" cy="1104"/>
            </a:xfrm>
          </p:grpSpPr>
          <p:sp>
            <p:nvSpPr>
              <p:cNvPr id="358479" name="Rectangle 79"/>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900" b="1"/>
                  <a:t>Chip</a:t>
                </a:r>
              </a:p>
            </p:txBody>
          </p:sp>
          <p:grpSp>
            <p:nvGrpSpPr>
              <p:cNvPr id="358480" name="Group 80"/>
              <p:cNvGrpSpPr>
                <a:grpSpLocks/>
              </p:cNvGrpSpPr>
              <p:nvPr/>
            </p:nvGrpSpPr>
            <p:grpSpPr bwMode="auto">
              <a:xfrm>
                <a:off x="4239" y="822"/>
                <a:ext cx="432" cy="336"/>
                <a:chOff x="960" y="2784"/>
                <a:chExt cx="624" cy="528"/>
              </a:xfrm>
            </p:grpSpPr>
            <p:sp>
              <p:nvSpPr>
                <p:cNvPr id="358481" name="Rectangle 8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82" name="Rectangle 8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83" name="Rectangle 8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84" name="Rectangle 8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485" name="Group 85"/>
              <p:cNvGrpSpPr>
                <a:grpSpLocks/>
              </p:cNvGrpSpPr>
              <p:nvPr/>
            </p:nvGrpSpPr>
            <p:grpSpPr bwMode="auto">
              <a:xfrm>
                <a:off x="5142" y="822"/>
                <a:ext cx="432" cy="336"/>
                <a:chOff x="960" y="2784"/>
                <a:chExt cx="624" cy="528"/>
              </a:xfrm>
            </p:grpSpPr>
            <p:sp>
              <p:nvSpPr>
                <p:cNvPr id="358486" name="Rectangle 8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87" name="Rectangle 8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88" name="Rectangle 8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89" name="Rectangle 8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490" name="Group 90"/>
              <p:cNvGrpSpPr>
                <a:grpSpLocks/>
              </p:cNvGrpSpPr>
              <p:nvPr/>
            </p:nvGrpSpPr>
            <p:grpSpPr bwMode="auto">
              <a:xfrm>
                <a:off x="5142" y="1494"/>
                <a:ext cx="432" cy="336"/>
                <a:chOff x="960" y="2784"/>
                <a:chExt cx="624" cy="528"/>
              </a:xfrm>
            </p:grpSpPr>
            <p:sp>
              <p:nvSpPr>
                <p:cNvPr id="358491" name="Rectangle 9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92" name="Rectangle 9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93" name="Rectangle 9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94" name="Rectangle 9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495" name="Group 95"/>
              <p:cNvGrpSpPr>
                <a:grpSpLocks/>
              </p:cNvGrpSpPr>
              <p:nvPr/>
            </p:nvGrpSpPr>
            <p:grpSpPr bwMode="auto">
              <a:xfrm>
                <a:off x="4239" y="1494"/>
                <a:ext cx="432" cy="336"/>
                <a:chOff x="960" y="2784"/>
                <a:chExt cx="624" cy="528"/>
              </a:xfrm>
            </p:grpSpPr>
            <p:sp>
              <p:nvSpPr>
                <p:cNvPr id="358496" name="Rectangle 9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497" name="Rectangle 9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98" name="Rectangle 9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499" name="Rectangle 9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sp>
            <p:nvSpPr>
              <p:cNvPr id="358500" name="Rectangle 100"/>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sp>
            <p:nvSpPr>
              <p:cNvPr id="358501" name="Rectangle 101"/>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grpSp>
            <p:nvGrpSpPr>
              <p:cNvPr id="358502" name="Group 102"/>
              <p:cNvGrpSpPr>
                <a:grpSpLocks/>
              </p:cNvGrpSpPr>
              <p:nvPr/>
            </p:nvGrpSpPr>
            <p:grpSpPr bwMode="auto">
              <a:xfrm>
                <a:off x="4695" y="1491"/>
                <a:ext cx="432" cy="336"/>
                <a:chOff x="960" y="2784"/>
                <a:chExt cx="624" cy="528"/>
              </a:xfrm>
            </p:grpSpPr>
            <p:sp>
              <p:nvSpPr>
                <p:cNvPr id="358503" name="Rectangle 10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04" name="Rectangle 10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05" name="Rectangle 10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06" name="Rectangle 10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07" name="Group 107"/>
              <p:cNvGrpSpPr>
                <a:grpSpLocks/>
              </p:cNvGrpSpPr>
              <p:nvPr/>
            </p:nvGrpSpPr>
            <p:grpSpPr bwMode="auto">
              <a:xfrm>
                <a:off x="4692" y="822"/>
                <a:ext cx="432" cy="336"/>
                <a:chOff x="960" y="2784"/>
                <a:chExt cx="624" cy="528"/>
              </a:xfrm>
            </p:grpSpPr>
            <p:sp>
              <p:nvSpPr>
                <p:cNvPr id="358508" name="Rectangle 10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09" name="Rectangle 10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10" name="Rectangle 11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11" name="Rectangle 11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grpSp>
          <p:nvGrpSpPr>
            <p:cNvPr id="358512" name="Group 112"/>
            <p:cNvGrpSpPr>
              <a:grpSpLocks/>
            </p:cNvGrpSpPr>
            <p:nvPr/>
          </p:nvGrpSpPr>
          <p:grpSpPr bwMode="auto">
            <a:xfrm>
              <a:off x="2065" y="766"/>
              <a:ext cx="1126" cy="1104"/>
              <a:chOff x="4195" y="774"/>
              <a:chExt cx="1427" cy="1104"/>
            </a:xfrm>
          </p:grpSpPr>
          <p:sp>
            <p:nvSpPr>
              <p:cNvPr id="358513" name="Rectangle 113"/>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900" b="1"/>
                  <a:t>Chip</a:t>
                </a:r>
              </a:p>
            </p:txBody>
          </p:sp>
          <p:grpSp>
            <p:nvGrpSpPr>
              <p:cNvPr id="358514" name="Group 114"/>
              <p:cNvGrpSpPr>
                <a:grpSpLocks/>
              </p:cNvGrpSpPr>
              <p:nvPr/>
            </p:nvGrpSpPr>
            <p:grpSpPr bwMode="auto">
              <a:xfrm>
                <a:off x="4239" y="822"/>
                <a:ext cx="432" cy="336"/>
                <a:chOff x="960" y="2784"/>
                <a:chExt cx="624" cy="528"/>
              </a:xfrm>
            </p:grpSpPr>
            <p:sp>
              <p:nvSpPr>
                <p:cNvPr id="358515" name="Rectangle 11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16" name="Rectangle 11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17" name="Rectangle 11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18" name="Rectangle 11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19" name="Group 119"/>
              <p:cNvGrpSpPr>
                <a:grpSpLocks/>
              </p:cNvGrpSpPr>
              <p:nvPr/>
            </p:nvGrpSpPr>
            <p:grpSpPr bwMode="auto">
              <a:xfrm>
                <a:off x="5142" y="822"/>
                <a:ext cx="432" cy="336"/>
                <a:chOff x="960" y="2784"/>
                <a:chExt cx="624" cy="528"/>
              </a:xfrm>
            </p:grpSpPr>
            <p:sp>
              <p:nvSpPr>
                <p:cNvPr id="358520" name="Rectangle 12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21" name="Rectangle 12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22" name="Rectangle 12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23" name="Rectangle 12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24" name="Group 124"/>
              <p:cNvGrpSpPr>
                <a:grpSpLocks/>
              </p:cNvGrpSpPr>
              <p:nvPr/>
            </p:nvGrpSpPr>
            <p:grpSpPr bwMode="auto">
              <a:xfrm>
                <a:off x="5142" y="1494"/>
                <a:ext cx="432" cy="336"/>
                <a:chOff x="960" y="2784"/>
                <a:chExt cx="624" cy="528"/>
              </a:xfrm>
            </p:grpSpPr>
            <p:sp>
              <p:nvSpPr>
                <p:cNvPr id="358525" name="Rectangle 12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26" name="Rectangle 12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27" name="Rectangle 12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28" name="Rectangle 12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29" name="Group 129"/>
              <p:cNvGrpSpPr>
                <a:grpSpLocks/>
              </p:cNvGrpSpPr>
              <p:nvPr/>
            </p:nvGrpSpPr>
            <p:grpSpPr bwMode="auto">
              <a:xfrm>
                <a:off x="4239" y="1494"/>
                <a:ext cx="432" cy="336"/>
                <a:chOff x="960" y="2784"/>
                <a:chExt cx="624" cy="528"/>
              </a:xfrm>
            </p:grpSpPr>
            <p:sp>
              <p:nvSpPr>
                <p:cNvPr id="358530" name="Rectangle 13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31" name="Rectangle 13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32" name="Rectangle 13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33" name="Rectangle 13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sp>
            <p:nvSpPr>
              <p:cNvPr id="358534" name="Rectangle 134"/>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sp>
            <p:nvSpPr>
              <p:cNvPr id="358535" name="Rectangle 135"/>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grpSp>
            <p:nvGrpSpPr>
              <p:cNvPr id="358536" name="Group 136"/>
              <p:cNvGrpSpPr>
                <a:grpSpLocks/>
              </p:cNvGrpSpPr>
              <p:nvPr/>
            </p:nvGrpSpPr>
            <p:grpSpPr bwMode="auto">
              <a:xfrm>
                <a:off x="4695" y="1491"/>
                <a:ext cx="432" cy="336"/>
                <a:chOff x="960" y="2784"/>
                <a:chExt cx="624" cy="528"/>
              </a:xfrm>
            </p:grpSpPr>
            <p:sp>
              <p:nvSpPr>
                <p:cNvPr id="358537" name="Rectangle 13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38" name="Rectangle 13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39" name="Rectangle 13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40" name="Rectangle 14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41" name="Group 141"/>
              <p:cNvGrpSpPr>
                <a:grpSpLocks/>
              </p:cNvGrpSpPr>
              <p:nvPr/>
            </p:nvGrpSpPr>
            <p:grpSpPr bwMode="auto">
              <a:xfrm>
                <a:off x="4692" y="822"/>
                <a:ext cx="432" cy="336"/>
                <a:chOff x="960" y="2784"/>
                <a:chExt cx="624" cy="528"/>
              </a:xfrm>
            </p:grpSpPr>
            <p:sp>
              <p:nvSpPr>
                <p:cNvPr id="358542" name="Rectangle 14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43" name="Rectangle 14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44" name="Rectangle 14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45" name="Rectangle 14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grpSp>
          <p:nvGrpSpPr>
            <p:cNvPr id="358546" name="Group 146"/>
            <p:cNvGrpSpPr>
              <a:grpSpLocks/>
            </p:cNvGrpSpPr>
            <p:nvPr/>
          </p:nvGrpSpPr>
          <p:grpSpPr bwMode="auto">
            <a:xfrm>
              <a:off x="4493" y="3062"/>
              <a:ext cx="1126" cy="1104"/>
              <a:chOff x="4195" y="774"/>
              <a:chExt cx="1427" cy="1104"/>
            </a:xfrm>
          </p:grpSpPr>
          <p:sp>
            <p:nvSpPr>
              <p:cNvPr id="358547" name="Rectangle 147"/>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900" b="1"/>
                  <a:t>Chip</a:t>
                </a:r>
              </a:p>
            </p:txBody>
          </p:sp>
          <p:grpSp>
            <p:nvGrpSpPr>
              <p:cNvPr id="358548" name="Group 148"/>
              <p:cNvGrpSpPr>
                <a:grpSpLocks/>
              </p:cNvGrpSpPr>
              <p:nvPr/>
            </p:nvGrpSpPr>
            <p:grpSpPr bwMode="auto">
              <a:xfrm>
                <a:off x="4239" y="822"/>
                <a:ext cx="432" cy="336"/>
                <a:chOff x="960" y="2784"/>
                <a:chExt cx="624" cy="528"/>
              </a:xfrm>
            </p:grpSpPr>
            <p:sp>
              <p:nvSpPr>
                <p:cNvPr id="358549" name="Rectangle 14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50" name="Rectangle 15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51" name="Rectangle 15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52" name="Rectangle 15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53" name="Group 153"/>
              <p:cNvGrpSpPr>
                <a:grpSpLocks/>
              </p:cNvGrpSpPr>
              <p:nvPr/>
            </p:nvGrpSpPr>
            <p:grpSpPr bwMode="auto">
              <a:xfrm>
                <a:off x="5142" y="822"/>
                <a:ext cx="432" cy="336"/>
                <a:chOff x="960" y="2784"/>
                <a:chExt cx="624" cy="528"/>
              </a:xfrm>
            </p:grpSpPr>
            <p:sp>
              <p:nvSpPr>
                <p:cNvPr id="358554" name="Rectangle 15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55" name="Rectangle 15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56" name="Rectangle 15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57" name="Rectangle 15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58" name="Group 158"/>
              <p:cNvGrpSpPr>
                <a:grpSpLocks/>
              </p:cNvGrpSpPr>
              <p:nvPr/>
            </p:nvGrpSpPr>
            <p:grpSpPr bwMode="auto">
              <a:xfrm>
                <a:off x="5142" y="1494"/>
                <a:ext cx="432" cy="336"/>
                <a:chOff x="960" y="2784"/>
                <a:chExt cx="624" cy="528"/>
              </a:xfrm>
            </p:grpSpPr>
            <p:sp>
              <p:nvSpPr>
                <p:cNvPr id="358559" name="Rectangle 15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60" name="Rectangle 16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61" name="Rectangle 16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62" name="Rectangle 16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63" name="Group 163"/>
              <p:cNvGrpSpPr>
                <a:grpSpLocks/>
              </p:cNvGrpSpPr>
              <p:nvPr/>
            </p:nvGrpSpPr>
            <p:grpSpPr bwMode="auto">
              <a:xfrm>
                <a:off x="4239" y="1494"/>
                <a:ext cx="432" cy="336"/>
                <a:chOff x="960" y="2784"/>
                <a:chExt cx="624" cy="528"/>
              </a:xfrm>
            </p:grpSpPr>
            <p:sp>
              <p:nvSpPr>
                <p:cNvPr id="358564" name="Rectangle 16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65" name="Rectangle 16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66" name="Rectangle 16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67" name="Rectangle 16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sp>
            <p:nvSpPr>
              <p:cNvPr id="358568" name="Rectangle 168"/>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sp>
            <p:nvSpPr>
              <p:cNvPr id="358569" name="Rectangle 169"/>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grpSp>
            <p:nvGrpSpPr>
              <p:cNvPr id="358570" name="Group 170"/>
              <p:cNvGrpSpPr>
                <a:grpSpLocks/>
              </p:cNvGrpSpPr>
              <p:nvPr/>
            </p:nvGrpSpPr>
            <p:grpSpPr bwMode="auto">
              <a:xfrm>
                <a:off x="4695" y="1491"/>
                <a:ext cx="432" cy="336"/>
                <a:chOff x="960" y="2784"/>
                <a:chExt cx="624" cy="528"/>
              </a:xfrm>
            </p:grpSpPr>
            <p:sp>
              <p:nvSpPr>
                <p:cNvPr id="358571" name="Rectangle 17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72" name="Rectangle 17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73" name="Rectangle 17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74" name="Rectangle 17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75" name="Group 175"/>
              <p:cNvGrpSpPr>
                <a:grpSpLocks/>
              </p:cNvGrpSpPr>
              <p:nvPr/>
            </p:nvGrpSpPr>
            <p:grpSpPr bwMode="auto">
              <a:xfrm>
                <a:off x="4692" y="822"/>
                <a:ext cx="432" cy="336"/>
                <a:chOff x="960" y="2784"/>
                <a:chExt cx="624" cy="528"/>
              </a:xfrm>
            </p:grpSpPr>
            <p:sp>
              <p:nvSpPr>
                <p:cNvPr id="358576" name="Rectangle 17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77" name="Rectangle 17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78" name="Rectangle 17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79" name="Rectangle 17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grpSp>
          <p:nvGrpSpPr>
            <p:cNvPr id="358580" name="Group 180"/>
            <p:cNvGrpSpPr>
              <a:grpSpLocks/>
            </p:cNvGrpSpPr>
            <p:nvPr/>
          </p:nvGrpSpPr>
          <p:grpSpPr bwMode="auto">
            <a:xfrm>
              <a:off x="3281" y="3062"/>
              <a:ext cx="1126" cy="1104"/>
              <a:chOff x="4195" y="774"/>
              <a:chExt cx="1427" cy="1104"/>
            </a:xfrm>
          </p:grpSpPr>
          <p:sp>
            <p:nvSpPr>
              <p:cNvPr id="358581" name="Rectangle 181"/>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900" b="1"/>
                  <a:t>Chip</a:t>
                </a:r>
              </a:p>
            </p:txBody>
          </p:sp>
          <p:grpSp>
            <p:nvGrpSpPr>
              <p:cNvPr id="358582" name="Group 182"/>
              <p:cNvGrpSpPr>
                <a:grpSpLocks/>
              </p:cNvGrpSpPr>
              <p:nvPr/>
            </p:nvGrpSpPr>
            <p:grpSpPr bwMode="auto">
              <a:xfrm>
                <a:off x="4239" y="822"/>
                <a:ext cx="432" cy="336"/>
                <a:chOff x="960" y="2784"/>
                <a:chExt cx="624" cy="528"/>
              </a:xfrm>
            </p:grpSpPr>
            <p:sp>
              <p:nvSpPr>
                <p:cNvPr id="358583" name="Rectangle 18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84" name="Rectangle 18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85" name="Rectangle 18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86" name="Rectangle 18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87" name="Group 187"/>
              <p:cNvGrpSpPr>
                <a:grpSpLocks/>
              </p:cNvGrpSpPr>
              <p:nvPr/>
            </p:nvGrpSpPr>
            <p:grpSpPr bwMode="auto">
              <a:xfrm>
                <a:off x="5142" y="822"/>
                <a:ext cx="432" cy="336"/>
                <a:chOff x="960" y="2784"/>
                <a:chExt cx="624" cy="528"/>
              </a:xfrm>
            </p:grpSpPr>
            <p:sp>
              <p:nvSpPr>
                <p:cNvPr id="358588" name="Rectangle 18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89" name="Rectangle 18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90" name="Rectangle 19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91" name="Rectangle 19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92" name="Group 192"/>
              <p:cNvGrpSpPr>
                <a:grpSpLocks/>
              </p:cNvGrpSpPr>
              <p:nvPr/>
            </p:nvGrpSpPr>
            <p:grpSpPr bwMode="auto">
              <a:xfrm>
                <a:off x="5142" y="1494"/>
                <a:ext cx="432" cy="336"/>
                <a:chOff x="960" y="2784"/>
                <a:chExt cx="624" cy="528"/>
              </a:xfrm>
            </p:grpSpPr>
            <p:sp>
              <p:nvSpPr>
                <p:cNvPr id="358593" name="Rectangle 19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94" name="Rectangle 19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95" name="Rectangle 19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596" name="Rectangle 19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597" name="Group 197"/>
              <p:cNvGrpSpPr>
                <a:grpSpLocks/>
              </p:cNvGrpSpPr>
              <p:nvPr/>
            </p:nvGrpSpPr>
            <p:grpSpPr bwMode="auto">
              <a:xfrm>
                <a:off x="4239" y="1494"/>
                <a:ext cx="432" cy="336"/>
                <a:chOff x="960" y="2784"/>
                <a:chExt cx="624" cy="528"/>
              </a:xfrm>
            </p:grpSpPr>
            <p:sp>
              <p:nvSpPr>
                <p:cNvPr id="358598" name="Rectangle 19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599" name="Rectangle 19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00" name="Rectangle 20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01" name="Rectangle 20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sp>
            <p:nvSpPr>
              <p:cNvPr id="358602" name="Rectangle 202"/>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sp>
            <p:nvSpPr>
              <p:cNvPr id="358603" name="Rectangle 203"/>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grpSp>
            <p:nvGrpSpPr>
              <p:cNvPr id="358604" name="Group 204"/>
              <p:cNvGrpSpPr>
                <a:grpSpLocks/>
              </p:cNvGrpSpPr>
              <p:nvPr/>
            </p:nvGrpSpPr>
            <p:grpSpPr bwMode="auto">
              <a:xfrm>
                <a:off x="4695" y="1491"/>
                <a:ext cx="432" cy="336"/>
                <a:chOff x="960" y="2784"/>
                <a:chExt cx="624" cy="528"/>
              </a:xfrm>
            </p:grpSpPr>
            <p:sp>
              <p:nvSpPr>
                <p:cNvPr id="358605" name="Rectangle 20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606" name="Rectangle 20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07" name="Rectangle 20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08" name="Rectangle 20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609" name="Group 209"/>
              <p:cNvGrpSpPr>
                <a:grpSpLocks/>
              </p:cNvGrpSpPr>
              <p:nvPr/>
            </p:nvGrpSpPr>
            <p:grpSpPr bwMode="auto">
              <a:xfrm>
                <a:off x="4692" y="822"/>
                <a:ext cx="432" cy="336"/>
                <a:chOff x="960" y="2784"/>
                <a:chExt cx="624" cy="528"/>
              </a:xfrm>
            </p:grpSpPr>
            <p:sp>
              <p:nvSpPr>
                <p:cNvPr id="358610" name="Rectangle 21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611" name="Rectangle 21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12" name="Rectangle 21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13" name="Rectangle 21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grpSp>
          <p:nvGrpSpPr>
            <p:cNvPr id="358614" name="Group 214"/>
            <p:cNvGrpSpPr>
              <a:grpSpLocks/>
            </p:cNvGrpSpPr>
            <p:nvPr/>
          </p:nvGrpSpPr>
          <p:grpSpPr bwMode="auto">
            <a:xfrm>
              <a:off x="2062" y="3054"/>
              <a:ext cx="1126" cy="1104"/>
              <a:chOff x="4195" y="774"/>
              <a:chExt cx="1427" cy="1104"/>
            </a:xfrm>
          </p:grpSpPr>
          <p:sp>
            <p:nvSpPr>
              <p:cNvPr id="358615" name="Rectangle 215"/>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900" b="1"/>
                  <a:t>Chip</a:t>
                </a:r>
              </a:p>
            </p:txBody>
          </p:sp>
          <p:grpSp>
            <p:nvGrpSpPr>
              <p:cNvPr id="358616" name="Group 216"/>
              <p:cNvGrpSpPr>
                <a:grpSpLocks/>
              </p:cNvGrpSpPr>
              <p:nvPr/>
            </p:nvGrpSpPr>
            <p:grpSpPr bwMode="auto">
              <a:xfrm>
                <a:off x="4239" y="822"/>
                <a:ext cx="432" cy="336"/>
                <a:chOff x="960" y="2784"/>
                <a:chExt cx="624" cy="528"/>
              </a:xfrm>
            </p:grpSpPr>
            <p:sp>
              <p:nvSpPr>
                <p:cNvPr id="358617" name="Rectangle 21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618" name="Rectangle 21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19" name="Rectangle 21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20" name="Rectangle 22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621" name="Group 221"/>
              <p:cNvGrpSpPr>
                <a:grpSpLocks/>
              </p:cNvGrpSpPr>
              <p:nvPr/>
            </p:nvGrpSpPr>
            <p:grpSpPr bwMode="auto">
              <a:xfrm>
                <a:off x="5142" y="822"/>
                <a:ext cx="432" cy="336"/>
                <a:chOff x="960" y="2784"/>
                <a:chExt cx="624" cy="528"/>
              </a:xfrm>
            </p:grpSpPr>
            <p:sp>
              <p:nvSpPr>
                <p:cNvPr id="358622" name="Rectangle 22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623" name="Rectangle 22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24" name="Rectangle 22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25" name="Rectangle 22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626" name="Group 226"/>
              <p:cNvGrpSpPr>
                <a:grpSpLocks/>
              </p:cNvGrpSpPr>
              <p:nvPr/>
            </p:nvGrpSpPr>
            <p:grpSpPr bwMode="auto">
              <a:xfrm>
                <a:off x="5142" y="1494"/>
                <a:ext cx="432" cy="336"/>
                <a:chOff x="960" y="2784"/>
                <a:chExt cx="624" cy="528"/>
              </a:xfrm>
            </p:grpSpPr>
            <p:sp>
              <p:nvSpPr>
                <p:cNvPr id="358627" name="Rectangle 22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628" name="Rectangle 22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29" name="Rectangle 22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30" name="Rectangle 23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631" name="Group 231"/>
              <p:cNvGrpSpPr>
                <a:grpSpLocks/>
              </p:cNvGrpSpPr>
              <p:nvPr/>
            </p:nvGrpSpPr>
            <p:grpSpPr bwMode="auto">
              <a:xfrm>
                <a:off x="4239" y="1494"/>
                <a:ext cx="432" cy="336"/>
                <a:chOff x="960" y="2784"/>
                <a:chExt cx="624" cy="528"/>
              </a:xfrm>
            </p:grpSpPr>
            <p:sp>
              <p:nvSpPr>
                <p:cNvPr id="358632" name="Rectangle 23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633" name="Rectangle 23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34" name="Rectangle 23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35" name="Rectangle 23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sp>
            <p:nvSpPr>
              <p:cNvPr id="358636" name="Rectangle 236"/>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sp>
            <p:nvSpPr>
              <p:cNvPr id="358637" name="Rectangle 237"/>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L3</a:t>
                </a:r>
              </a:p>
            </p:txBody>
          </p:sp>
          <p:grpSp>
            <p:nvGrpSpPr>
              <p:cNvPr id="358638" name="Group 238"/>
              <p:cNvGrpSpPr>
                <a:grpSpLocks/>
              </p:cNvGrpSpPr>
              <p:nvPr/>
            </p:nvGrpSpPr>
            <p:grpSpPr bwMode="auto">
              <a:xfrm>
                <a:off x="4695" y="1491"/>
                <a:ext cx="432" cy="336"/>
                <a:chOff x="960" y="2784"/>
                <a:chExt cx="624" cy="528"/>
              </a:xfrm>
            </p:grpSpPr>
            <p:sp>
              <p:nvSpPr>
                <p:cNvPr id="358639" name="Rectangle 23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640" name="Rectangle 24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41" name="Rectangle 24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42" name="Rectangle 24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nvGrpSpPr>
              <p:cNvPr id="358643" name="Group 243"/>
              <p:cNvGrpSpPr>
                <a:grpSpLocks/>
              </p:cNvGrpSpPr>
              <p:nvPr/>
            </p:nvGrpSpPr>
            <p:grpSpPr bwMode="auto">
              <a:xfrm>
                <a:off x="4692" y="822"/>
                <a:ext cx="432" cy="336"/>
                <a:chOff x="960" y="2784"/>
                <a:chExt cx="624" cy="528"/>
              </a:xfrm>
            </p:grpSpPr>
            <p:sp>
              <p:nvSpPr>
                <p:cNvPr id="358644" name="Rectangle 24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375" b="1"/>
                    <a:t>Core</a:t>
                  </a:r>
                </a:p>
              </p:txBody>
            </p:sp>
            <p:sp>
              <p:nvSpPr>
                <p:cNvPr id="358645" name="Rectangle 24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46" name="Rectangle 24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a:t>L1</a:t>
                  </a:r>
                </a:p>
              </p:txBody>
            </p:sp>
            <p:sp>
              <p:nvSpPr>
                <p:cNvPr id="358647" name="Rectangle 24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a:t>L2</a:t>
                  </a:r>
                </a:p>
              </p:txBody>
            </p:sp>
          </p:grpSp>
        </p:grpSp>
      </p:grpSp>
      <p:sp>
        <p:nvSpPr>
          <p:cNvPr id="358434" name="Oval 34"/>
          <p:cNvSpPr>
            <a:spLocks noChangeArrowheads="1"/>
          </p:cNvSpPr>
          <p:nvPr/>
        </p:nvSpPr>
        <p:spPr bwMode="auto">
          <a:xfrm>
            <a:off x="4171950" y="-57150"/>
            <a:ext cx="1166813"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400"/>
              <a:t>Up to 101 config</a:t>
            </a:r>
            <a:r>
              <a:rPr lang="ja-JP" altLang="en-US" sz="1400">
                <a:latin typeface="Arial"/>
              </a:rPr>
              <a:t>’</a:t>
            </a:r>
            <a:r>
              <a:rPr lang="en-US" sz="1400"/>
              <a:t>d cores</a:t>
            </a:r>
          </a:p>
        </p:txBody>
      </p:sp>
      <p:sp>
        <p:nvSpPr>
          <p:cNvPr id="358435" name="Oval 35"/>
          <p:cNvSpPr>
            <a:spLocks noChangeArrowheads="1"/>
          </p:cNvSpPr>
          <p:nvPr/>
        </p:nvSpPr>
        <p:spPr bwMode="auto">
          <a:xfrm>
            <a:off x="5257800" y="114300"/>
            <a:ext cx="1052513"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400"/>
              <a:t>Up to 120 active cores</a:t>
            </a:r>
          </a:p>
        </p:txBody>
      </p:sp>
    </p:spTree>
    <p:extLst>
      <p:ext uri="{BB962C8B-B14F-4D97-AF65-F5344CB8AC3E}">
        <p14:creationId xmlns:p14="http://schemas.microsoft.com/office/powerpoint/2010/main" val="9609707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1364456" y="329379"/>
            <a:ext cx="6319233" cy="403957"/>
          </a:xfrm>
        </p:spPr>
        <p:txBody>
          <a:bodyPr/>
          <a:lstStyle/>
          <a:p>
            <a:r>
              <a:rPr lang="en-US" dirty="0"/>
              <a:t>Secure Service Container Framework</a:t>
            </a:r>
          </a:p>
        </p:txBody>
      </p:sp>
      <p:sp>
        <p:nvSpPr>
          <p:cNvPr id="6" name="Text Placeholder 5"/>
          <p:cNvSpPr>
            <a:spLocks noGrp="1"/>
          </p:cNvSpPr>
          <p:nvPr>
            <p:ph type="body" sz="quarter" idx="12"/>
          </p:nvPr>
        </p:nvSpPr>
        <p:spPr>
          <a:xfrm>
            <a:off x="1364456" y="706318"/>
            <a:ext cx="6319233" cy="279307"/>
          </a:xfrm>
        </p:spPr>
        <p:txBody>
          <a:bodyPr/>
          <a:lstStyle/>
          <a:p>
            <a:r>
              <a:rPr lang="en-US" dirty="0"/>
              <a:t>Overview</a:t>
            </a:r>
          </a:p>
        </p:txBody>
      </p:sp>
      <p:pic>
        <p:nvPicPr>
          <p:cNvPr id="41" name="Picture 1" descr="C:\Users\IBM_ADMIN\Desktop\png\IBM_zNext_429.png"/>
          <p:cNvPicPr>
            <a:picLocks noChangeAspect="1" noChangeArrowheads="1"/>
          </p:cNvPicPr>
          <p:nvPr/>
        </p:nvPicPr>
        <p:blipFill>
          <a:blip r:embed="rId3" cstate="print">
            <a:extLst>
              <a:ext uri="{28A0092B-C50C-407E-A947-70E740481C1C}">
                <a14:useLocalDpi xmlns:a14="http://schemas.microsoft.com/office/drawing/2010/main" val="0"/>
              </a:ext>
            </a:extLst>
          </a:blip>
          <a:srcRect l="21515" t="10678" r="22105" b="12604"/>
          <a:stretch>
            <a:fillRect/>
          </a:stretch>
        </p:blipFill>
        <p:spPr bwMode="auto">
          <a:xfrm>
            <a:off x="4413870" y="1358314"/>
            <a:ext cx="2107343" cy="2869215"/>
          </a:xfrm>
          <a:prstGeom prst="rect">
            <a:avLst/>
          </a:prstGeom>
          <a:noFill/>
          <a:ln>
            <a:noFill/>
          </a:ln>
          <a:effectLst>
            <a:glow rad="508000">
              <a:schemeClr val="bg1"/>
            </a:glow>
            <a:softEdge rad="0"/>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 name="Rectangle 42"/>
          <p:cNvSpPr/>
          <p:nvPr/>
        </p:nvSpPr>
        <p:spPr bwMode="auto">
          <a:xfrm>
            <a:off x="4670016" y="3266946"/>
            <a:ext cx="1595051" cy="448906"/>
          </a:xfrm>
          <a:prstGeom prst="rect">
            <a:avLst/>
          </a:prstGeom>
          <a:solidFill>
            <a:srgbClr val="92D050">
              <a:alpha val="50196"/>
            </a:srgbClr>
          </a:solidFill>
          <a:ln w="6350" cap="flat" cmpd="sng" algn="ctr">
            <a:solidFill>
              <a:srgbClr val="FFFFFF"/>
            </a:solidFill>
            <a:prstDash val="solid"/>
            <a:miter lim="800000"/>
          </a:ln>
          <a:effectLst/>
        </p:spPr>
        <p:txBody>
          <a:bodyPr anchor="t"/>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Firmware</a:t>
            </a:r>
            <a:endParaRPr lang="en-US" sz="592" dirty="0">
              <a:solidFill>
                <a:srgbClr val="FFFFFF"/>
              </a:solidFill>
              <a:latin typeface="Arial"/>
              <a:ea typeface="ＭＳ Ｐゴシック"/>
            </a:endParaRPr>
          </a:p>
        </p:txBody>
      </p:sp>
      <p:sp>
        <p:nvSpPr>
          <p:cNvPr id="34" name="TextBox 33"/>
          <p:cNvSpPr txBox="1"/>
          <p:nvPr/>
        </p:nvSpPr>
        <p:spPr>
          <a:xfrm>
            <a:off x="4726105"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 Installer</a:t>
            </a:r>
            <a:endParaRPr lang="en-US" sz="525" kern="0" dirty="0">
              <a:solidFill>
                <a:srgbClr val="FFFFFF"/>
              </a:solidFill>
            </a:endParaRPr>
          </a:p>
        </p:txBody>
      </p:sp>
      <p:sp>
        <p:nvSpPr>
          <p:cNvPr id="35" name="TextBox 34"/>
          <p:cNvSpPr txBox="1"/>
          <p:nvPr/>
        </p:nvSpPr>
        <p:spPr>
          <a:xfrm>
            <a:off x="5572786"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a:t>
            </a:r>
            <a:br>
              <a:rPr lang="de-DE" sz="525" kern="0" dirty="0">
                <a:solidFill>
                  <a:srgbClr val="FFFFFF"/>
                </a:solidFill>
              </a:rPr>
            </a:br>
            <a:r>
              <a:rPr lang="de-DE" sz="525" kern="0" dirty="0" err="1">
                <a:solidFill>
                  <a:srgbClr val="FFFFFF"/>
                </a:solidFill>
              </a:rPr>
              <a:t>Loader</a:t>
            </a:r>
            <a:endParaRPr lang="en-US" sz="525" kern="0" dirty="0">
              <a:solidFill>
                <a:srgbClr val="FFFFFF"/>
              </a:solidFill>
            </a:endParaRPr>
          </a:p>
        </p:txBody>
      </p:sp>
      <p:sp>
        <p:nvSpPr>
          <p:cNvPr id="45" name="Oval 44"/>
          <p:cNvSpPr/>
          <p:nvPr/>
        </p:nvSpPr>
        <p:spPr bwMode="auto">
          <a:xfrm>
            <a:off x="6123536" y="3237868"/>
            <a:ext cx="499098" cy="499099"/>
          </a:xfrm>
          <a:prstGeom prst="ellipse">
            <a:avLst/>
          </a:prstGeom>
          <a:solidFill>
            <a:srgbClr val="00B050"/>
          </a:solidFill>
          <a:ln w="28575" cap="flat" cmpd="sng" algn="ctr">
            <a:solidFill>
              <a:schemeClr val="bg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51435" tIns="25718" rIns="51435" bIns="25718" numCol="1" rtlCol="0" anchor="t" anchorCtr="0" compatLnSpc="1">
            <a:prstTxWarp prst="textNoShape">
              <a:avLst/>
            </a:prstTxWarp>
          </a:bodyPr>
          <a:lstStyle/>
          <a:p>
            <a:pPr algn="ctr" defTabSz="257175">
              <a:buClr>
                <a:srgbClr val="000000"/>
              </a:buClr>
              <a:buSzPct val="100000"/>
            </a:pPr>
            <a:endParaRPr lang="en-US" sz="1013" dirty="0">
              <a:solidFill>
                <a:srgbClr val="FFFFFF"/>
              </a:solidFill>
              <a:cs typeface="Arial" panose="020B0604020202020204" pitchFamily="34" charset="0"/>
            </a:endParaRPr>
          </a:p>
        </p:txBody>
      </p:sp>
      <p:sp>
        <p:nvSpPr>
          <p:cNvPr id="46" name="TextBox 45"/>
          <p:cNvSpPr txBox="1"/>
          <p:nvPr/>
        </p:nvSpPr>
        <p:spPr>
          <a:xfrm>
            <a:off x="6151915" y="3238384"/>
            <a:ext cx="425389" cy="698461"/>
          </a:xfrm>
          <a:prstGeom prst="rect">
            <a:avLst/>
          </a:prstGeom>
          <a:noFill/>
        </p:spPr>
        <p:txBody>
          <a:bodyPr wrap="square" rtlCol="0">
            <a:spAutoFit/>
          </a:bodyPr>
          <a:lstStyle/>
          <a:p>
            <a:pPr algn="ctr" defTabSz="257175"/>
            <a:r>
              <a:rPr lang="de-DE" sz="900" dirty="0">
                <a:solidFill>
                  <a:srgbClr val="FFFFFF"/>
                </a:solidFill>
                <a:cs typeface="Arial" panose="020B0604020202020204" pitchFamily="34" charset="0"/>
              </a:rPr>
              <a:t>z13</a:t>
            </a:r>
          </a:p>
          <a:p>
            <a:pPr algn="ctr" defTabSz="257175"/>
            <a:r>
              <a:rPr lang="de-DE" sz="1013" dirty="0">
                <a:solidFill>
                  <a:srgbClr val="FFFFFF"/>
                </a:solidFill>
                <a:cs typeface="Arial" panose="020B0604020202020204" pitchFamily="34" charset="0"/>
              </a:rPr>
              <a:t>GA2</a:t>
            </a:r>
          </a:p>
          <a:p>
            <a:pPr algn="ctr" defTabSz="257175"/>
            <a:r>
              <a:rPr lang="de-DE" sz="1013" dirty="0">
                <a:solidFill>
                  <a:srgbClr val="FFFFFF"/>
                </a:solidFill>
                <a:cs typeface="Arial" panose="020B0604020202020204" pitchFamily="34" charset="0"/>
                <a:sym typeface="Wingdings" panose="05000000000000000000" pitchFamily="2" charset="2"/>
              </a:rPr>
              <a:t></a:t>
            </a:r>
            <a:endParaRPr lang="en-US" sz="1013" dirty="0">
              <a:solidFill>
                <a:srgbClr val="FFFFFF"/>
              </a:solidFill>
              <a:cs typeface="Arial" panose="020B0604020202020204" pitchFamily="34" charset="0"/>
            </a:endParaRPr>
          </a:p>
        </p:txBody>
      </p:sp>
      <p:sp>
        <p:nvSpPr>
          <p:cNvPr id="31" name="Rectangle 30"/>
          <p:cNvSpPr>
            <a:spLocks noChangeArrowheads="1"/>
          </p:cNvSpPr>
          <p:nvPr/>
        </p:nvSpPr>
        <p:spPr bwMode="auto">
          <a:xfrm>
            <a:off x="4670016" y="3753847"/>
            <a:ext cx="1595051" cy="270407"/>
          </a:xfrm>
          <a:prstGeom prst="rect">
            <a:avLst/>
          </a:prstGeom>
          <a:solidFill>
            <a:srgbClr val="92D050">
              <a:alpha val="50195"/>
            </a:srgbClr>
          </a:solidFill>
          <a:ln w="6350">
            <a:solidFill>
              <a:srgbClr val="FFFFFF"/>
            </a:solidFill>
            <a:miter lim="800000"/>
            <a:headEnd/>
            <a:tailEnd/>
          </a:ln>
          <a:effectLst>
            <a:outerShdw blurRad="63500" sx="120000" sy="120000" algn="ctr" rotWithShape="0">
              <a:srgbClr val="000000">
                <a:alpha val="0"/>
              </a:srgbClr>
            </a:outerShdw>
          </a:effectLst>
        </p:spPr>
        <p:txBody>
          <a:bodyPr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Hardware</a:t>
            </a:r>
            <a:endParaRPr lang="en-US" sz="592" dirty="0">
              <a:solidFill>
                <a:srgbClr val="FFFFFF"/>
              </a:solidFill>
              <a:latin typeface="Arial"/>
              <a:ea typeface="ＭＳ Ｐゴシック"/>
            </a:endParaRPr>
          </a:p>
        </p:txBody>
      </p:sp>
      <p:sp>
        <p:nvSpPr>
          <p:cNvPr id="48" name="Rectangle 47"/>
          <p:cNvSpPr/>
          <p:nvPr/>
        </p:nvSpPr>
        <p:spPr bwMode="auto">
          <a:xfrm>
            <a:off x="3212512" y="1861836"/>
            <a:ext cx="592322" cy="581435"/>
          </a:xfrm>
          <a:prstGeom prst="rect">
            <a:avLst/>
          </a:prstGeom>
          <a:solidFill>
            <a:srgbClr val="2E75B6"/>
          </a:solidFill>
          <a:ln w="6350" cap="flat" cmpd="sng" algn="ctr">
            <a:solidFill>
              <a:srgbClr val="FFFFFF"/>
            </a:solidFill>
            <a:prstDash val="solid"/>
            <a:miter lim="800000"/>
          </a:ln>
          <a:effectLst/>
        </p:spPr>
        <p:txBody>
          <a:bodyPr/>
          <a:lstStyle/>
          <a:p>
            <a:pPr algn="ctr" defTabSz="257175" fontAlgn="auto">
              <a:spcBef>
                <a:spcPts val="0"/>
              </a:spcBef>
              <a:spcAft>
                <a:spcPts val="0"/>
              </a:spcAft>
              <a:buClr>
                <a:srgbClr val="000000"/>
              </a:buClr>
              <a:buSzPct val="100000"/>
              <a:defRPr/>
            </a:pPr>
            <a:endParaRPr lang="en-US" sz="788" kern="0" dirty="0">
              <a:solidFill>
                <a:srgbClr val="FFFFFF"/>
              </a:solidFill>
              <a:latin typeface="Arial"/>
              <a:ea typeface="ＭＳ Ｐゴシック"/>
            </a:endParaRPr>
          </a:p>
        </p:txBody>
      </p:sp>
      <p:sp>
        <p:nvSpPr>
          <p:cNvPr id="7" name="Rectangle 6"/>
          <p:cNvSpPr/>
          <p:nvPr/>
        </p:nvSpPr>
        <p:spPr>
          <a:xfrm>
            <a:off x="3301771" y="2168982"/>
            <a:ext cx="413804" cy="1784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56413" y="2197604"/>
            <a:ext cx="304518" cy="121198"/>
          </a:xfrm>
          <a:prstGeom prst="rect">
            <a:avLst/>
          </a:prstGeom>
        </p:spPr>
      </p:pic>
      <p:sp>
        <p:nvSpPr>
          <p:cNvPr id="8" name="TextBox 7"/>
          <p:cNvSpPr txBox="1"/>
          <p:nvPr/>
        </p:nvSpPr>
        <p:spPr>
          <a:xfrm>
            <a:off x="3203139" y="1973318"/>
            <a:ext cx="611065" cy="173124"/>
          </a:xfrm>
          <a:prstGeom prst="rect">
            <a:avLst/>
          </a:prstGeom>
          <a:noFill/>
        </p:spPr>
        <p:txBody>
          <a:bodyPr wrap="none" rtlCol="0">
            <a:spAutoFit/>
          </a:bodyPr>
          <a:lstStyle/>
          <a:p>
            <a:pPr algn="ctr"/>
            <a:r>
              <a:rPr lang="en-US" sz="525" dirty="0">
                <a:solidFill>
                  <a:schemeClr val="bg1"/>
                </a:solidFill>
              </a:rPr>
              <a:t>Any Appliance</a:t>
            </a:r>
          </a:p>
        </p:txBody>
      </p:sp>
      <p:pic>
        <p:nvPicPr>
          <p:cNvPr id="15" name="Picture 1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90184" y="1231739"/>
            <a:ext cx="750094" cy="752773"/>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808080"/>
                </a:solidFill>
                <a:round/>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sp>
        <p:nvSpPr>
          <p:cNvPr id="25" name="Striped Right Arrow 24"/>
          <p:cNvSpPr/>
          <p:nvPr/>
        </p:nvSpPr>
        <p:spPr bwMode="auto">
          <a:xfrm>
            <a:off x="2926422" y="1492433"/>
            <a:ext cx="1403747" cy="340222"/>
          </a:xfrm>
          <a:prstGeom prst="stripedRightArrow">
            <a:avLst>
              <a:gd name="adj1" fmla="val 50001"/>
              <a:gd name="adj2" fmla="val 98097"/>
            </a:avLst>
          </a:prstGeom>
          <a:solidFill>
            <a:schemeClr val="bg1"/>
          </a:solidFill>
          <a:ln w="9525" cap="flat" cmpd="sng" algn="ctr">
            <a:solidFill>
              <a:schemeClr val="bg1"/>
            </a:solidFill>
            <a:prstDash val="solid"/>
            <a:round/>
            <a:headEnd type="none" w="med" len="med"/>
            <a:tailEnd type="none" w="med" len="med"/>
          </a:ln>
          <a:effectLst/>
          <a:extLst/>
        </p:spPr>
        <p:txBody>
          <a:bodyPr/>
          <a:lstStyle/>
          <a:p>
            <a:pPr defTabSz="257175" fontAlgn="auto">
              <a:spcBef>
                <a:spcPts val="0"/>
              </a:spcBef>
              <a:spcAft>
                <a:spcPts val="0"/>
              </a:spcAft>
              <a:buClr>
                <a:srgbClr val="000000"/>
              </a:buClr>
              <a:buSzPct val="100000"/>
              <a:defRPr/>
            </a:pPr>
            <a:endParaRPr lang="en-US" sz="1013" kern="0">
              <a:solidFill>
                <a:srgbClr val="FFFFFF"/>
              </a:solidFill>
              <a:cs typeface="Arial" panose="020B0604020202020204" pitchFamily="34" charset="0"/>
            </a:endParaRPr>
          </a:p>
        </p:txBody>
      </p:sp>
    </p:spTree>
    <p:extLst>
      <p:ext uri="{BB962C8B-B14F-4D97-AF65-F5344CB8AC3E}">
        <p14:creationId xmlns:p14="http://schemas.microsoft.com/office/powerpoint/2010/main" val="2634491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p159:morph option="byObject"/>
      </p:transition>
    </mc:Choice>
    <mc:Fallback xmlns="">
      <p:transition spd="slow" advClick="0">
        <p:fade/>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1364456" y="329379"/>
            <a:ext cx="6319233" cy="403957"/>
          </a:xfrm>
        </p:spPr>
        <p:txBody>
          <a:bodyPr/>
          <a:lstStyle/>
          <a:p>
            <a:r>
              <a:rPr lang="en-US" dirty="0"/>
              <a:t>Secure Service Container Framework</a:t>
            </a:r>
          </a:p>
        </p:txBody>
      </p:sp>
      <p:sp>
        <p:nvSpPr>
          <p:cNvPr id="6" name="Text Placeholder 5"/>
          <p:cNvSpPr>
            <a:spLocks noGrp="1"/>
          </p:cNvSpPr>
          <p:nvPr>
            <p:ph type="body" sz="quarter" idx="12"/>
          </p:nvPr>
        </p:nvSpPr>
        <p:spPr>
          <a:xfrm>
            <a:off x="1364456" y="706318"/>
            <a:ext cx="6319233" cy="279307"/>
          </a:xfrm>
        </p:spPr>
        <p:txBody>
          <a:bodyPr/>
          <a:lstStyle/>
          <a:p>
            <a:r>
              <a:rPr lang="en-US" dirty="0"/>
              <a:t>Overview</a:t>
            </a:r>
          </a:p>
        </p:txBody>
      </p:sp>
      <p:pic>
        <p:nvPicPr>
          <p:cNvPr id="41" name="Picture 1" descr="C:\Users\IBM_ADMIN\Desktop\png\IBM_zNext_429.png"/>
          <p:cNvPicPr>
            <a:picLocks noChangeAspect="1" noChangeArrowheads="1"/>
          </p:cNvPicPr>
          <p:nvPr/>
        </p:nvPicPr>
        <p:blipFill>
          <a:blip r:embed="rId3" cstate="print">
            <a:extLst>
              <a:ext uri="{28A0092B-C50C-407E-A947-70E740481C1C}">
                <a14:useLocalDpi xmlns:a14="http://schemas.microsoft.com/office/drawing/2010/main" val="0"/>
              </a:ext>
            </a:extLst>
          </a:blip>
          <a:srcRect l="21515" t="10678" r="22105" b="12604"/>
          <a:stretch>
            <a:fillRect/>
          </a:stretch>
        </p:blipFill>
        <p:spPr bwMode="auto">
          <a:xfrm>
            <a:off x="4413870" y="1358314"/>
            <a:ext cx="2107343" cy="2869215"/>
          </a:xfrm>
          <a:prstGeom prst="rect">
            <a:avLst/>
          </a:prstGeom>
          <a:noFill/>
          <a:ln>
            <a:noFill/>
          </a:ln>
          <a:effectLst>
            <a:glow rad="508000">
              <a:schemeClr val="bg1"/>
            </a:glow>
            <a:softEdge rad="0"/>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 name="Rectangle 42"/>
          <p:cNvSpPr/>
          <p:nvPr/>
        </p:nvSpPr>
        <p:spPr bwMode="auto">
          <a:xfrm>
            <a:off x="4670016" y="3266946"/>
            <a:ext cx="1595051" cy="448906"/>
          </a:xfrm>
          <a:prstGeom prst="rect">
            <a:avLst/>
          </a:prstGeom>
          <a:solidFill>
            <a:srgbClr val="92D050">
              <a:alpha val="50196"/>
            </a:srgbClr>
          </a:solidFill>
          <a:ln w="6350" cap="flat" cmpd="sng" algn="ctr">
            <a:solidFill>
              <a:srgbClr val="FFFFFF"/>
            </a:solidFill>
            <a:prstDash val="solid"/>
            <a:miter lim="800000"/>
          </a:ln>
          <a:effectLst/>
        </p:spPr>
        <p:txBody>
          <a:bodyPr anchor="t"/>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Firmware</a:t>
            </a:r>
            <a:endParaRPr lang="en-US" sz="592" dirty="0">
              <a:solidFill>
                <a:srgbClr val="FFFFFF"/>
              </a:solidFill>
              <a:latin typeface="Arial"/>
              <a:ea typeface="ＭＳ Ｐゴシック"/>
            </a:endParaRPr>
          </a:p>
        </p:txBody>
      </p:sp>
      <p:sp>
        <p:nvSpPr>
          <p:cNvPr id="34" name="TextBox 33"/>
          <p:cNvSpPr txBox="1"/>
          <p:nvPr/>
        </p:nvSpPr>
        <p:spPr>
          <a:xfrm>
            <a:off x="4726105"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 Installer</a:t>
            </a:r>
            <a:endParaRPr lang="en-US" sz="525" kern="0" dirty="0">
              <a:solidFill>
                <a:srgbClr val="FFFFFF"/>
              </a:solidFill>
            </a:endParaRPr>
          </a:p>
        </p:txBody>
      </p:sp>
      <p:sp>
        <p:nvSpPr>
          <p:cNvPr id="35" name="TextBox 34"/>
          <p:cNvSpPr txBox="1"/>
          <p:nvPr/>
        </p:nvSpPr>
        <p:spPr>
          <a:xfrm>
            <a:off x="5572786"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a:t>
            </a:r>
            <a:br>
              <a:rPr lang="de-DE" sz="525" kern="0" dirty="0">
                <a:solidFill>
                  <a:srgbClr val="FFFFFF"/>
                </a:solidFill>
              </a:rPr>
            </a:br>
            <a:r>
              <a:rPr lang="de-DE" sz="525" kern="0" dirty="0" err="1">
                <a:solidFill>
                  <a:srgbClr val="FFFFFF"/>
                </a:solidFill>
              </a:rPr>
              <a:t>Loader</a:t>
            </a:r>
            <a:endParaRPr lang="en-US" sz="525" kern="0" dirty="0">
              <a:solidFill>
                <a:srgbClr val="FFFFFF"/>
              </a:solidFill>
            </a:endParaRPr>
          </a:p>
        </p:txBody>
      </p:sp>
      <p:sp>
        <p:nvSpPr>
          <p:cNvPr id="45" name="Oval 44"/>
          <p:cNvSpPr/>
          <p:nvPr/>
        </p:nvSpPr>
        <p:spPr bwMode="auto">
          <a:xfrm>
            <a:off x="6123536" y="3237868"/>
            <a:ext cx="499098" cy="499099"/>
          </a:xfrm>
          <a:prstGeom prst="ellipse">
            <a:avLst/>
          </a:prstGeom>
          <a:solidFill>
            <a:srgbClr val="00B050"/>
          </a:solidFill>
          <a:ln w="28575" cap="flat" cmpd="sng" algn="ctr">
            <a:solidFill>
              <a:schemeClr val="bg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51435" tIns="25718" rIns="51435" bIns="25718" numCol="1" rtlCol="0" anchor="t" anchorCtr="0" compatLnSpc="1">
            <a:prstTxWarp prst="textNoShape">
              <a:avLst/>
            </a:prstTxWarp>
          </a:bodyPr>
          <a:lstStyle/>
          <a:p>
            <a:pPr algn="ctr" defTabSz="257175">
              <a:buClr>
                <a:srgbClr val="000000"/>
              </a:buClr>
              <a:buSzPct val="100000"/>
            </a:pPr>
            <a:endParaRPr lang="en-US" sz="1013" dirty="0">
              <a:solidFill>
                <a:srgbClr val="FFFFFF"/>
              </a:solidFill>
              <a:cs typeface="Arial" panose="020B0604020202020204" pitchFamily="34" charset="0"/>
            </a:endParaRPr>
          </a:p>
        </p:txBody>
      </p:sp>
      <p:sp>
        <p:nvSpPr>
          <p:cNvPr id="46" name="TextBox 45"/>
          <p:cNvSpPr txBox="1"/>
          <p:nvPr/>
        </p:nvSpPr>
        <p:spPr>
          <a:xfrm>
            <a:off x="6151915" y="3238384"/>
            <a:ext cx="425389" cy="698461"/>
          </a:xfrm>
          <a:prstGeom prst="rect">
            <a:avLst/>
          </a:prstGeom>
          <a:noFill/>
        </p:spPr>
        <p:txBody>
          <a:bodyPr wrap="square" rtlCol="0">
            <a:spAutoFit/>
          </a:bodyPr>
          <a:lstStyle/>
          <a:p>
            <a:pPr algn="ctr" defTabSz="257175"/>
            <a:r>
              <a:rPr lang="de-DE" sz="900" dirty="0">
                <a:solidFill>
                  <a:srgbClr val="FFFFFF"/>
                </a:solidFill>
                <a:cs typeface="Arial" panose="020B0604020202020204" pitchFamily="34" charset="0"/>
              </a:rPr>
              <a:t>z13</a:t>
            </a:r>
          </a:p>
          <a:p>
            <a:pPr algn="ctr" defTabSz="257175"/>
            <a:r>
              <a:rPr lang="de-DE" sz="1013" dirty="0">
                <a:solidFill>
                  <a:srgbClr val="FFFFFF"/>
                </a:solidFill>
                <a:cs typeface="Arial" panose="020B0604020202020204" pitchFamily="34" charset="0"/>
              </a:rPr>
              <a:t>GA2</a:t>
            </a:r>
          </a:p>
          <a:p>
            <a:pPr algn="ctr" defTabSz="257175"/>
            <a:r>
              <a:rPr lang="de-DE" sz="1013" dirty="0">
                <a:solidFill>
                  <a:srgbClr val="FFFFFF"/>
                </a:solidFill>
                <a:cs typeface="Arial" panose="020B0604020202020204" pitchFamily="34" charset="0"/>
                <a:sym typeface="Wingdings" panose="05000000000000000000" pitchFamily="2" charset="2"/>
              </a:rPr>
              <a:t></a:t>
            </a:r>
            <a:endParaRPr lang="en-US" sz="1013" dirty="0">
              <a:solidFill>
                <a:srgbClr val="FFFFFF"/>
              </a:solidFill>
              <a:cs typeface="Arial" panose="020B0604020202020204" pitchFamily="34" charset="0"/>
            </a:endParaRPr>
          </a:p>
        </p:txBody>
      </p:sp>
      <p:sp>
        <p:nvSpPr>
          <p:cNvPr id="31" name="Rectangle 30"/>
          <p:cNvSpPr>
            <a:spLocks noChangeArrowheads="1"/>
          </p:cNvSpPr>
          <p:nvPr/>
        </p:nvSpPr>
        <p:spPr bwMode="auto">
          <a:xfrm>
            <a:off x="4670016" y="3753847"/>
            <a:ext cx="1595051" cy="270407"/>
          </a:xfrm>
          <a:prstGeom prst="rect">
            <a:avLst/>
          </a:prstGeom>
          <a:solidFill>
            <a:srgbClr val="92D050">
              <a:alpha val="50195"/>
            </a:srgbClr>
          </a:solidFill>
          <a:ln w="6350">
            <a:solidFill>
              <a:srgbClr val="FFFFFF"/>
            </a:solidFill>
            <a:miter lim="800000"/>
            <a:headEnd/>
            <a:tailEnd/>
          </a:ln>
          <a:effectLst>
            <a:outerShdw blurRad="63500" sx="120000" sy="120000" algn="ctr" rotWithShape="0">
              <a:srgbClr val="000000">
                <a:alpha val="0"/>
              </a:srgbClr>
            </a:outerShdw>
          </a:effectLst>
        </p:spPr>
        <p:txBody>
          <a:bodyPr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Hardware</a:t>
            </a:r>
            <a:endParaRPr lang="en-US" sz="592" dirty="0">
              <a:solidFill>
                <a:srgbClr val="FFFFFF"/>
              </a:solidFill>
              <a:latin typeface="Arial"/>
              <a:ea typeface="ＭＳ Ｐゴシック"/>
            </a:endParaRPr>
          </a:p>
        </p:txBody>
      </p:sp>
      <p:sp>
        <p:nvSpPr>
          <p:cNvPr id="48" name="Rectangle 47"/>
          <p:cNvSpPr/>
          <p:nvPr/>
        </p:nvSpPr>
        <p:spPr bwMode="auto">
          <a:xfrm>
            <a:off x="3212512" y="1861836"/>
            <a:ext cx="592322" cy="581435"/>
          </a:xfrm>
          <a:prstGeom prst="rect">
            <a:avLst/>
          </a:prstGeom>
          <a:solidFill>
            <a:srgbClr val="2E75B6"/>
          </a:solidFill>
          <a:ln w="6350" cap="flat" cmpd="sng" algn="ctr">
            <a:solidFill>
              <a:srgbClr val="FFFFFF"/>
            </a:solidFill>
            <a:prstDash val="solid"/>
            <a:miter lim="800000"/>
          </a:ln>
          <a:effectLst/>
        </p:spPr>
        <p:txBody>
          <a:bodyPr/>
          <a:lstStyle/>
          <a:p>
            <a:pPr algn="ctr" defTabSz="257175" fontAlgn="auto">
              <a:spcBef>
                <a:spcPts val="0"/>
              </a:spcBef>
              <a:spcAft>
                <a:spcPts val="0"/>
              </a:spcAft>
              <a:buClr>
                <a:srgbClr val="000000"/>
              </a:buClr>
              <a:buSzPct val="100000"/>
              <a:defRPr/>
            </a:pPr>
            <a:endParaRPr lang="en-US" sz="788" kern="0" dirty="0">
              <a:solidFill>
                <a:srgbClr val="FFFFFF"/>
              </a:solidFill>
              <a:latin typeface="Arial"/>
              <a:ea typeface="ＭＳ Ｐゴシック"/>
            </a:endParaRPr>
          </a:p>
        </p:txBody>
      </p:sp>
      <p:sp>
        <p:nvSpPr>
          <p:cNvPr id="7" name="Rectangle 6"/>
          <p:cNvSpPr/>
          <p:nvPr/>
        </p:nvSpPr>
        <p:spPr>
          <a:xfrm>
            <a:off x="3301771" y="2168982"/>
            <a:ext cx="413804" cy="1784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56413" y="2197604"/>
            <a:ext cx="304518" cy="121198"/>
          </a:xfrm>
          <a:prstGeom prst="rect">
            <a:avLst/>
          </a:prstGeom>
        </p:spPr>
      </p:pic>
      <p:sp>
        <p:nvSpPr>
          <p:cNvPr id="8" name="TextBox 7"/>
          <p:cNvSpPr txBox="1"/>
          <p:nvPr/>
        </p:nvSpPr>
        <p:spPr>
          <a:xfrm>
            <a:off x="3203139" y="1973318"/>
            <a:ext cx="611065" cy="173124"/>
          </a:xfrm>
          <a:prstGeom prst="rect">
            <a:avLst/>
          </a:prstGeom>
          <a:noFill/>
        </p:spPr>
        <p:txBody>
          <a:bodyPr wrap="none" rtlCol="0">
            <a:spAutoFit/>
          </a:bodyPr>
          <a:lstStyle/>
          <a:p>
            <a:pPr algn="ctr"/>
            <a:r>
              <a:rPr lang="en-US" sz="525" dirty="0">
                <a:solidFill>
                  <a:schemeClr val="bg1"/>
                </a:solidFill>
              </a:rPr>
              <a:t>Any Appliance</a:t>
            </a:r>
          </a:p>
        </p:txBody>
      </p:sp>
      <p:pic>
        <p:nvPicPr>
          <p:cNvPr id="15" name="Picture 1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90184" y="1231739"/>
            <a:ext cx="750094" cy="752773"/>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808080"/>
                </a:solidFill>
                <a:round/>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sp>
        <p:nvSpPr>
          <p:cNvPr id="17" name="Striped Right Arrow 16"/>
          <p:cNvSpPr/>
          <p:nvPr/>
        </p:nvSpPr>
        <p:spPr bwMode="auto">
          <a:xfrm>
            <a:off x="2926422" y="1492433"/>
            <a:ext cx="1403747" cy="340222"/>
          </a:xfrm>
          <a:prstGeom prst="stripedRightArrow">
            <a:avLst>
              <a:gd name="adj1" fmla="val 50001"/>
              <a:gd name="adj2" fmla="val 98097"/>
            </a:avLst>
          </a:prstGeom>
          <a:solidFill>
            <a:srgbClr val="00B8FF"/>
          </a:solidFill>
          <a:ln w="9525" cap="flat" cmpd="sng" algn="ctr">
            <a:solidFill>
              <a:srgbClr val="000000"/>
            </a:solidFill>
            <a:prstDash val="solid"/>
            <a:round/>
            <a:headEnd type="none" w="med" len="med"/>
            <a:tailEnd type="none" w="med" len="med"/>
          </a:ln>
          <a:effectLst/>
          <a:extLst/>
        </p:spPr>
        <p:txBody>
          <a:bodyPr/>
          <a:lstStyle/>
          <a:p>
            <a:pPr defTabSz="257175" fontAlgn="auto">
              <a:spcBef>
                <a:spcPts val="0"/>
              </a:spcBef>
              <a:spcAft>
                <a:spcPts val="0"/>
              </a:spcAft>
              <a:buClr>
                <a:srgbClr val="000000"/>
              </a:buClr>
              <a:buSzPct val="100000"/>
              <a:defRPr/>
            </a:pPr>
            <a:endParaRPr lang="en-US" sz="1013" kern="0">
              <a:solidFill>
                <a:srgbClr val="FFFFFF"/>
              </a:solidFill>
              <a:cs typeface="Arial" panose="020B0604020202020204" pitchFamily="34" charset="0"/>
            </a:endParaRPr>
          </a:p>
        </p:txBody>
      </p:sp>
    </p:spTree>
    <p:extLst>
      <p:ext uri="{BB962C8B-B14F-4D97-AF65-F5344CB8AC3E}">
        <p14:creationId xmlns:p14="http://schemas.microsoft.com/office/powerpoint/2010/main" val="1604115514"/>
      </p:ext>
    </p:extLst>
  </p:cSld>
  <p:clrMapOvr>
    <a:masterClrMapping/>
  </p:clrMapOvr>
  <mc:AlternateContent xmlns:mc="http://schemas.openxmlformats.org/markup-compatibility/2006" xmlns:p14="http://schemas.microsoft.com/office/powerpoint/2010/main">
    <mc:Choice Requires="p14">
      <p:transition spd="med" p14:dur="700" advClick="0" advTm="0">
        <p:fade/>
      </p:transition>
    </mc:Choice>
    <mc:Fallback xmlns="">
      <p:transition spd="med" advClick="0" advTm="0">
        <p:fade/>
      </p:transition>
    </mc:Fallback>
  </mc:AlternateContent>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1364456" y="329379"/>
            <a:ext cx="6319233" cy="403957"/>
          </a:xfrm>
        </p:spPr>
        <p:txBody>
          <a:bodyPr/>
          <a:lstStyle/>
          <a:p>
            <a:r>
              <a:rPr lang="en-US" dirty="0"/>
              <a:t>Secure Service Container Framework</a:t>
            </a:r>
          </a:p>
        </p:txBody>
      </p:sp>
      <p:sp>
        <p:nvSpPr>
          <p:cNvPr id="6" name="Text Placeholder 5"/>
          <p:cNvSpPr>
            <a:spLocks noGrp="1"/>
          </p:cNvSpPr>
          <p:nvPr>
            <p:ph type="body" sz="quarter" idx="12"/>
          </p:nvPr>
        </p:nvSpPr>
        <p:spPr>
          <a:xfrm>
            <a:off x="1364456" y="706318"/>
            <a:ext cx="6319233" cy="279307"/>
          </a:xfrm>
        </p:spPr>
        <p:txBody>
          <a:bodyPr/>
          <a:lstStyle/>
          <a:p>
            <a:r>
              <a:rPr lang="en-US" dirty="0"/>
              <a:t>Overview</a:t>
            </a:r>
          </a:p>
        </p:txBody>
      </p:sp>
      <p:pic>
        <p:nvPicPr>
          <p:cNvPr id="41" name="Picture 1" descr="C:\Users\IBM_ADMIN\Desktop\png\IBM_zNext_429.png"/>
          <p:cNvPicPr>
            <a:picLocks noChangeAspect="1" noChangeArrowheads="1"/>
          </p:cNvPicPr>
          <p:nvPr/>
        </p:nvPicPr>
        <p:blipFill>
          <a:blip r:embed="rId3" cstate="print">
            <a:extLst>
              <a:ext uri="{28A0092B-C50C-407E-A947-70E740481C1C}">
                <a14:useLocalDpi xmlns:a14="http://schemas.microsoft.com/office/drawing/2010/main" val="0"/>
              </a:ext>
            </a:extLst>
          </a:blip>
          <a:srcRect l="21515" t="10678" r="22105" b="12604"/>
          <a:stretch>
            <a:fillRect/>
          </a:stretch>
        </p:blipFill>
        <p:spPr bwMode="auto">
          <a:xfrm>
            <a:off x="4413870" y="1358314"/>
            <a:ext cx="2107343" cy="2869215"/>
          </a:xfrm>
          <a:prstGeom prst="rect">
            <a:avLst/>
          </a:prstGeom>
          <a:noFill/>
          <a:ln>
            <a:noFill/>
          </a:ln>
          <a:effectLst>
            <a:glow rad="508000">
              <a:schemeClr val="bg1"/>
            </a:glow>
            <a:softEdge rad="0"/>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 name="Rectangle 42"/>
          <p:cNvSpPr/>
          <p:nvPr/>
        </p:nvSpPr>
        <p:spPr bwMode="auto">
          <a:xfrm>
            <a:off x="4670016" y="3266946"/>
            <a:ext cx="1595051" cy="448906"/>
          </a:xfrm>
          <a:prstGeom prst="rect">
            <a:avLst/>
          </a:prstGeom>
          <a:solidFill>
            <a:srgbClr val="92D050">
              <a:alpha val="50196"/>
            </a:srgbClr>
          </a:solidFill>
          <a:ln w="6350" cap="flat" cmpd="sng" algn="ctr">
            <a:solidFill>
              <a:srgbClr val="FFFFFF"/>
            </a:solidFill>
            <a:prstDash val="solid"/>
            <a:miter lim="800000"/>
          </a:ln>
          <a:effectLst/>
        </p:spPr>
        <p:txBody>
          <a:bodyPr anchor="t"/>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Firmware</a:t>
            </a:r>
            <a:endParaRPr lang="en-US" sz="592" dirty="0">
              <a:solidFill>
                <a:srgbClr val="FFFFFF"/>
              </a:solidFill>
              <a:latin typeface="Arial"/>
              <a:ea typeface="ＭＳ Ｐゴシック"/>
            </a:endParaRPr>
          </a:p>
        </p:txBody>
      </p:sp>
      <p:sp>
        <p:nvSpPr>
          <p:cNvPr id="34" name="TextBox 33"/>
          <p:cNvSpPr txBox="1"/>
          <p:nvPr/>
        </p:nvSpPr>
        <p:spPr>
          <a:xfrm>
            <a:off x="4726105"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 Installer</a:t>
            </a:r>
            <a:endParaRPr lang="en-US" sz="525" kern="0" dirty="0">
              <a:solidFill>
                <a:srgbClr val="FFFFFF"/>
              </a:solidFill>
            </a:endParaRPr>
          </a:p>
        </p:txBody>
      </p:sp>
      <p:sp>
        <p:nvSpPr>
          <p:cNvPr id="35" name="TextBox 34"/>
          <p:cNvSpPr txBox="1"/>
          <p:nvPr/>
        </p:nvSpPr>
        <p:spPr>
          <a:xfrm>
            <a:off x="5572786"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a:t>
            </a:r>
            <a:br>
              <a:rPr lang="de-DE" sz="525" kern="0" dirty="0">
                <a:solidFill>
                  <a:srgbClr val="FFFFFF"/>
                </a:solidFill>
              </a:rPr>
            </a:br>
            <a:r>
              <a:rPr lang="de-DE" sz="525" kern="0" dirty="0" err="1">
                <a:solidFill>
                  <a:srgbClr val="FFFFFF"/>
                </a:solidFill>
              </a:rPr>
              <a:t>Loader</a:t>
            </a:r>
            <a:endParaRPr lang="en-US" sz="525" kern="0" dirty="0">
              <a:solidFill>
                <a:srgbClr val="FFFFFF"/>
              </a:solidFill>
            </a:endParaRPr>
          </a:p>
        </p:txBody>
      </p:sp>
      <p:sp>
        <p:nvSpPr>
          <p:cNvPr id="45" name="Oval 44"/>
          <p:cNvSpPr/>
          <p:nvPr/>
        </p:nvSpPr>
        <p:spPr bwMode="auto">
          <a:xfrm>
            <a:off x="6123536" y="3237868"/>
            <a:ext cx="499098" cy="499099"/>
          </a:xfrm>
          <a:prstGeom prst="ellipse">
            <a:avLst/>
          </a:prstGeom>
          <a:solidFill>
            <a:srgbClr val="00B050"/>
          </a:solidFill>
          <a:ln w="28575" cap="flat" cmpd="sng" algn="ctr">
            <a:solidFill>
              <a:schemeClr val="bg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51435" tIns="25718" rIns="51435" bIns="25718" numCol="1" rtlCol="0" anchor="t" anchorCtr="0" compatLnSpc="1">
            <a:prstTxWarp prst="textNoShape">
              <a:avLst/>
            </a:prstTxWarp>
          </a:bodyPr>
          <a:lstStyle/>
          <a:p>
            <a:pPr algn="ctr" defTabSz="257175">
              <a:buClr>
                <a:srgbClr val="000000"/>
              </a:buClr>
              <a:buSzPct val="100000"/>
            </a:pPr>
            <a:endParaRPr lang="en-US" sz="1013" dirty="0">
              <a:solidFill>
                <a:srgbClr val="FFFFFF"/>
              </a:solidFill>
              <a:cs typeface="Arial" panose="020B0604020202020204" pitchFamily="34" charset="0"/>
            </a:endParaRPr>
          </a:p>
        </p:txBody>
      </p:sp>
      <p:sp>
        <p:nvSpPr>
          <p:cNvPr id="46" name="TextBox 45"/>
          <p:cNvSpPr txBox="1"/>
          <p:nvPr/>
        </p:nvSpPr>
        <p:spPr>
          <a:xfrm>
            <a:off x="6151915" y="3238384"/>
            <a:ext cx="425389" cy="698461"/>
          </a:xfrm>
          <a:prstGeom prst="rect">
            <a:avLst/>
          </a:prstGeom>
          <a:noFill/>
        </p:spPr>
        <p:txBody>
          <a:bodyPr wrap="square" rtlCol="0">
            <a:spAutoFit/>
          </a:bodyPr>
          <a:lstStyle/>
          <a:p>
            <a:pPr algn="ctr" defTabSz="257175"/>
            <a:r>
              <a:rPr lang="de-DE" sz="900" dirty="0">
                <a:solidFill>
                  <a:srgbClr val="FFFFFF"/>
                </a:solidFill>
                <a:cs typeface="Arial" panose="020B0604020202020204" pitchFamily="34" charset="0"/>
              </a:rPr>
              <a:t>z13</a:t>
            </a:r>
          </a:p>
          <a:p>
            <a:pPr algn="ctr" defTabSz="257175"/>
            <a:r>
              <a:rPr lang="de-DE" sz="1013" dirty="0">
                <a:solidFill>
                  <a:srgbClr val="FFFFFF"/>
                </a:solidFill>
                <a:cs typeface="Arial" panose="020B0604020202020204" pitchFamily="34" charset="0"/>
              </a:rPr>
              <a:t>GA2</a:t>
            </a:r>
          </a:p>
          <a:p>
            <a:pPr algn="ctr" defTabSz="257175"/>
            <a:r>
              <a:rPr lang="de-DE" sz="1013" dirty="0">
                <a:solidFill>
                  <a:srgbClr val="FFFFFF"/>
                </a:solidFill>
                <a:cs typeface="Arial" panose="020B0604020202020204" pitchFamily="34" charset="0"/>
                <a:sym typeface="Wingdings" panose="05000000000000000000" pitchFamily="2" charset="2"/>
              </a:rPr>
              <a:t></a:t>
            </a:r>
            <a:endParaRPr lang="en-US" sz="1013" dirty="0">
              <a:solidFill>
                <a:srgbClr val="FFFFFF"/>
              </a:solidFill>
              <a:cs typeface="Arial" panose="020B0604020202020204" pitchFamily="34" charset="0"/>
            </a:endParaRPr>
          </a:p>
        </p:txBody>
      </p:sp>
      <p:sp>
        <p:nvSpPr>
          <p:cNvPr id="31" name="Rectangle 30"/>
          <p:cNvSpPr>
            <a:spLocks noChangeArrowheads="1"/>
          </p:cNvSpPr>
          <p:nvPr/>
        </p:nvSpPr>
        <p:spPr bwMode="auto">
          <a:xfrm>
            <a:off x="4670016" y="3753847"/>
            <a:ext cx="1595051" cy="270407"/>
          </a:xfrm>
          <a:prstGeom prst="rect">
            <a:avLst/>
          </a:prstGeom>
          <a:solidFill>
            <a:srgbClr val="92D050">
              <a:alpha val="50195"/>
            </a:srgbClr>
          </a:solidFill>
          <a:ln w="6350">
            <a:solidFill>
              <a:srgbClr val="FFFFFF"/>
            </a:solidFill>
            <a:miter lim="800000"/>
            <a:headEnd/>
            <a:tailEnd/>
          </a:ln>
          <a:effectLst>
            <a:outerShdw blurRad="63500" sx="120000" sy="120000" algn="ctr" rotWithShape="0">
              <a:srgbClr val="000000">
                <a:alpha val="0"/>
              </a:srgbClr>
            </a:outerShdw>
          </a:effectLst>
        </p:spPr>
        <p:txBody>
          <a:bodyPr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Hardware</a:t>
            </a:r>
            <a:endParaRPr lang="en-US" sz="592" dirty="0">
              <a:solidFill>
                <a:srgbClr val="FFFFFF"/>
              </a:solidFill>
              <a:latin typeface="Arial"/>
              <a:ea typeface="ＭＳ Ｐゴシック"/>
            </a:endParaRPr>
          </a:p>
        </p:txBody>
      </p:sp>
      <p:sp>
        <p:nvSpPr>
          <p:cNvPr id="48" name="Rectangle 47"/>
          <p:cNvSpPr/>
          <p:nvPr/>
        </p:nvSpPr>
        <p:spPr bwMode="auto">
          <a:xfrm>
            <a:off x="5148888" y="1861836"/>
            <a:ext cx="592322" cy="581435"/>
          </a:xfrm>
          <a:prstGeom prst="rect">
            <a:avLst/>
          </a:prstGeom>
          <a:solidFill>
            <a:srgbClr val="2E75B6"/>
          </a:solidFill>
          <a:ln w="6350" cap="flat" cmpd="sng" algn="ctr">
            <a:solidFill>
              <a:srgbClr val="FFFFFF"/>
            </a:solidFill>
            <a:prstDash val="solid"/>
            <a:miter lim="800000"/>
          </a:ln>
          <a:effectLst/>
        </p:spPr>
        <p:txBody>
          <a:bodyPr/>
          <a:lstStyle/>
          <a:p>
            <a:pPr algn="ctr" defTabSz="257175" fontAlgn="auto">
              <a:spcBef>
                <a:spcPts val="0"/>
              </a:spcBef>
              <a:spcAft>
                <a:spcPts val="0"/>
              </a:spcAft>
              <a:buClr>
                <a:srgbClr val="000000"/>
              </a:buClr>
              <a:buSzPct val="100000"/>
              <a:defRPr/>
            </a:pPr>
            <a:endParaRPr lang="en-US" sz="788" kern="0" dirty="0">
              <a:solidFill>
                <a:srgbClr val="FFFFFF"/>
              </a:solidFill>
              <a:latin typeface="Arial"/>
              <a:ea typeface="ＭＳ Ｐゴシック"/>
            </a:endParaRPr>
          </a:p>
        </p:txBody>
      </p:sp>
      <p:sp>
        <p:nvSpPr>
          <p:cNvPr id="7" name="Rectangle 6"/>
          <p:cNvSpPr/>
          <p:nvPr/>
        </p:nvSpPr>
        <p:spPr>
          <a:xfrm>
            <a:off x="5238147" y="2168982"/>
            <a:ext cx="413804" cy="1784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292789" y="2197604"/>
            <a:ext cx="304518" cy="121198"/>
          </a:xfrm>
          <a:prstGeom prst="rect">
            <a:avLst/>
          </a:prstGeom>
        </p:spPr>
      </p:pic>
      <p:sp>
        <p:nvSpPr>
          <p:cNvPr id="8" name="TextBox 7"/>
          <p:cNvSpPr txBox="1"/>
          <p:nvPr/>
        </p:nvSpPr>
        <p:spPr>
          <a:xfrm>
            <a:off x="5139515" y="1973318"/>
            <a:ext cx="611065" cy="173124"/>
          </a:xfrm>
          <a:prstGeom prst="rect">
            <a:avLst/>
          </a:prstGeom>
          <a:noFill/>
        </p:spPr>
        <p:txBody>
          <a:bodyPr wrap="none" rtlCol="0">
            <a:spAutoFit/>
          </a:bodyPr>
          <a:lstStyle/>
          <a:p>
            <a:pPr algn="ctr"/>
            <a:r>
              <a:rPr lang="en-US" sz="525" dirty="0">
                <a:solidFill>
                  <a:schemeClr val="bg1"/>
                </a:solidFill>
              </a:rPr>
              <a:t>Any Appliance</a:t>
            </a:r>
          </a:p>
        </p:txBody>
      </p:sp>
      <p:pic>
        <p:nvPicPr>
          <p:cNvPr id="15" name="Picture 1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90184" y="1231739"/>
            <a:ext cx="750094" cy="752773"/>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808080"/>
                </a:solidFill>
                <a:round/>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sp>
        <p:nvSpPr>
          <p:cNvPr id="16" name="Striped Right Arrow 15"/>
          <p:cNvSpPr/>
          <p:nvPr/>
        </p:nvSpPr>
        <p:spPr bwMode="auto">
          <a:xfrm>
            <a:off x="2926422" y="1492433"/>
            <a:ext cx="1403747" cy="340222"/>
          </a:xfrm>
          <a:prstGeom prst="stripedRightArrow">
            <a:avLst>
              <a:gd name="adj1" fmla="val 50001"/>
              <a:gd name="adj2" fmla="val 98097"/>
            </a:avLst>
          </a:prstGeom>
          <a:solidFill>
            <a:srgbClr val="00B8FF"/>
          </a:solidFill>
          <a:ln w="9525" cap="flat" cmpd="sng" algn="ctr">
            <a:solidFill>
              <a:srgbClr val="000000"/>
            </a:solidFill>
            <a:prstDash val="solid"/>
            <a:round/>
            <a:headEnd type="none" w="med" len="med"/>
            <a:tailEnd type="none" w="med" len="med"/>
          </a:ln>
          <a:effectLst/>
          <a:extLst/>
        </p:spPr>
        <p:txBody>
          <a:bodyPr/>
          <a:lstStyle/>
          <a:p>
            <a:pPr defTabSz="257175" fontAlgn="auto">
              <a:spcBef>
                <a:spcPts val="0"/>
              </a:spcBef>
              <a:spcAft>
                <a:spcPts val="0"/>
              </a:spcAft>
              <a:buClr>
                <a:srgbClr val="000000"/>
              </a:buClr>
              <a:buSzPct val="100000"/>
              <a:defRPr/>
            </a:pPr>
            <a:endParaRPr lang="en-US" sz="1013" kern="0">
              <a:solidFill>
                <a:srgbClr val="FFFFFF"/>
              </a:solidFill>
              <a:cs typeface="Arial" panose="020B0604020202020204" pitchFamily="34" charset="0"/>
            </a:endParaRPr>
          </a:p>
        </p:txBody>
      </p:sp>
    </p:spTree>
    <p:extLst>
      <p:ext uri="{BB962C8B-B14F-4D97-AF65-F5344CB8AC3E}">
        <p14:creationId xmlns:p14="http://schemas.microsoft.com/office/powerpoint/2010/main" val="28303681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1364456" y="329379"/>
            <a:ext cx="6319233" cy="403957"/>
          </a:xfrm>
        </p:spPr>
        <p:txBody>
          <a:bodyPr/>
          <a:lstStyle/>
          <a:p>
            <a:r>
              <a:rPr lang="en-US" dirty="0"/>
              <a:t>Secure Service Container Framework</a:t>
            </a:r>
          </a:p>
        </p:txBody>
      </p:sp>
      <p:sp>
        <p:nvSpPr>
          <p:cNvPr id="6" name="Text Placeholder 5"/>
          <p:cNvSpPr>
            <a:spLocks noGrp="1"/>
          </p:cNvSpPr>
          <p:nvPr>
            <p:ph type="body" sz="quarter" idx="12"/>
          </p:nvPr>
        </p:nvSpPr>
        <p:spPr>
          <a:xfrm>
            <a:off x="1364456" y="706318"/>
            <a:ext cx="6319233" cy="279307"/>
          </a:xfrm>
        </p:spPr>
        <p:txBody>
          <a:bodyPr/>
          <a:lstStyle/>
          <a:p>
            <a:r>
              <a:rPr lang="en-US" dirty="0"/>
              <a:t>Overview</a:t>
            </a:r>
          </a:p>
        </p:txBody>
      </p:sp>
      <p:pic>
        <p:nvPicPr>
          <p:cNvPr id="41" name="Picture 1" descr="C:\Users\IBM_ADMIN\Desktop\png\IBM_zNext_429.png"/>
          <p:cNvPicPr>
            <a:picLocks noChangeAspect="1" noChangeArrowheads="1"/>
          </p:cNvPicPr>
          <p:nvPr/>
        </p:nvPicPr>
        <p:blipFill>
          <a:blip r:embed="rId3" cstate="print">
            <a:extLst>
              <a:ext uri="{28A0092B-C50C-407E-A947-70E740481C1C}">
                <a14:useLocalDpi xmlns:a14="http://schemas.microsoft.com/office/drawing/2010/main" val="0"/>
              </a:ext>
            </a:extLst>
          </a:blip>
          <a:srcRect l="21515" t="10678" r="22105" b="12604"/>
          <a:stretch>
            <a:fillRect/>
          </a:stretch>
        </p:blipFill>
        <p:spPr bwMode="auto">
          <a:xfrm>
            <a:off x="4413870" y="1358314"/>
            <a:ext cx="2107343" cy="2869215"/>
          </a:xfrm>
          <a:prstGeom prst="rect">
            <a:avLst/>
          </a:prstGeom>
          <a:noFill/>
          <a:ln>
            <a:noFill/>
          </a:ln>
          <a:effectLst>
            <a:glow rad="508000">
              <a:schemeClr val="bg1"/>
            </a:glow>
            <a:softEdge rad="0"/>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 name="Rectangle 42"/>
          <p:cNvSpPr/>
          <p:nvPr/>
        </p:nvSpPr>
        <p:spPr bwMode="auto">
          <a:xfrm>
            <a:off x="4670016" y="3266946"/>
            <a:ext cx="1595051" cy="448906"/>
          </a:xfrm>
          <a:prstGeom prst="rect">
            <a:avLst/>
          </a:prstGeom>
          <a:solidFill>
            <a:srgbClr val="92D050">
              <a:alpha val="50196"/>
            </a:srgbClr>
          </a:solidFill>
          <a:ln w="6350" cap="flat" cmpd="sng" algn="ctr">
            <a:solidFill>
              <a:srgbClr val="FFFFFF"/>
            </a:solidFill>
            <a:prstDash val="solid"/>
            <a:miter lim="800000"/>
          </a:ln>
          <a:effectLst/>
        </p:spPr>
        <p:txBody>
          <a:bodyPr anchor="t"/>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Firmware</a:t>
            </a:r>
            <a:endParaRPr lang="en-US" sz="592" dirty="0">
              <a:solidFill>
                <a:srgbClr val="FFFFFF"/>
              </a:solidFill>
              <a:latin typeface="Arial"/>
              <a:ea typeface="ＭＳ Ｐゴシック"/>
            </a:endParaRPr>
          </a:p>
        </p:txBody>
      </p:sp>
      <p:sp>
        <p:nvSpPr>
          <p:cNvPr id="34" name="TextBox 33"/>
          <p:cNvSpPr txBox="1"/>
          <p:nvPr/>
        </p:nvSpPr>
        <p:spPr>
          <a:xfrm>
            <a:off x="4726105"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 Installer</a:t>
            </a:r>
            <a:endParaRPr lang="en-US" sz="525" kern="0" dirty="0">
              <a:solidFill>
                <a:srgbClr val="FFFFFF"/>
              </a:solidFill>
            </a:endParaRPr>
          </a:p>
        </p:txBody>
      </p:sp>
      <p:sp>
        <p:nvSpPr>
          <p:cNvPr id="35" name="TextBox 34"/>
          <p:cNvSpPr txBox="1"/>
          <p:nvPr/>
        </p:nvSpPr>
        <p:spPr>
          <a:xfrm>
            <a:off x="5572786" y="3433098"/>
            <a:ext cx="638387" cy="253916"/>
          </a:xfrm>
          <a:prstGeom prst="rect">
            <a:avLst/>
          </a:prstGeom>
          <a:solidFill>
            <a:srgbClr val="00B050"/>
          </a:solidFill>
          <a:ln>
            <a:solidFill>
              <a:srgbClr val="FFFFFF"/>
            </a:solidFill>
          </a:ln>
        </p:spPr>
        <p:txBody>
          <a:bodyPr wrap="square" rtlCol="0">
            <a:spAutoFit/>
          </a:bodyPr>
          <a:lstStyle/>
          <a:p>
            <a:pPr algn="ctr" defTabSz="257175" fontAlgn="auto">
              <a:spcBef>
                <a:spcPts val="0"/>
              </a:spcBef>
              <a:spcAft>
                <a:spcPts val="0"/>
              </a:spcAft>
              <a:defRPr/>
            </a:pPr>
            <a:r>
              <a:rPr lang="de-DE" sz="525" kern="0" dirty="0">
                <a:solidFill>
                  <a:srgbClr val="FFFFFF"/>
                </a:solidFill>
              </a:rPr>
              <a:t>Container</a:t>
            </a:r>
            <a:br>
              <a:rPr lang="de-DE" sz="525" kern="0" dirty="0">
                <a:solidFill>
                  <a:srgbClr val="FFFFFF"/>
                </a:solidFill>
              </a:rPr>
            </a:br>
            <a:r>
              <a:rPr lang="de-DE" sz="525" kern="0" dirty="0" err="1">
                <a:solidFill>
                  <a:srgbClr val="FFFFFF"/>
                </a:solidFill>
              </a:rPr>
              <a:t>Loader</a:t>
            </a:r>
            <a:endParaRPr lang="en-US" sz="525" kern="0" dirty="0">
              <a:solidFill>
                <a:srgbClr val="FFFFFF"/>
              </a:solidFill>
            </a:endParaRPr>
          </a:p>
        </p:txBody>
      </p:sp>
      <p:sp>
        <p:nvSpPr>
          <p:cNvPr id="45" name="Oval 44"/>
          <p:cNvSpPr/>
          <p:nvPr/>
        </p:nvSpPr>
        <p:spPr bwMode="auto">
          <a:xfrm>
            <a:off x="6123536" y="3237868"/>
            <a:ext cx="499098" cy="499099"/>
          </a:xfrm>
          <a:prstGeom prst="ellipse">
            <a:avLst/>
          </a:prstGeom>
          <a:solidFill>
            <a:srgbClr val="00B050"/>
          </a:solidFill>
          <a:ln w="28575" cap="flat" cmpd="sng" algn="ctr">
            <a:solidFill>
              <a:schemeClr val="bg1"/>
            </a:solidFill>
            <a:prstDash val="solid"/>
            <a:round/>
            <a:headEnd type="none" w="med" len="med"/>
            <a:tailEnd type="none" w="med" len="me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51435" tIns="25718" rIns="51435" bIns="25718" numCol="1" rtlCol="0" anchor="t" anchorCtr="0" compatLnSpc="1">
            <a:prstTxWarp prst="textNoShape">
              <a:avLst/>
            </a:prstTxWarp>
          </a:bodyPr>
          <a:lstStyle/>
          <a:p>
            <a:pPr algn="ctr" defTabSz="257175">
              <a:buClr>
                <a:srgbClr val="000000"/>
              </a:buClr>
              <a:buSzPct val="100000"/>
            </a:pPr>
            <a:endParaRPr lang="en-US" sz="1013" dirty="0">
              <a:solidFill>
                <a:srgbClr val="FFFFFF"/>
              </a:solidFill>
              <a:cs typeface="Arial" panose="020B0604020202020204" pitchFamily="34" charset="0"/>
            </a:endParaRPr>
          </a:p>
        </p:txBody>
      </p:sp>
      <p:sp>
        <p:nvSpPr>
          <p:cNvPr id="46" name="TextBox 45"/>
          <p:cNvSpPr txBox="1"/>
          <p:nvPr/>
        </p:nvSpPr>
        <p:spPr>
          <a:xfrm>
            <a:off x="6151915" y="3238384"/>
            <a:ext cx="425389" cy="698461"/>
          </a:xfrm>
          <a:prstGeom prst="rect">
            <a:avLst/>
          </a:prstGeom>
          <a:noFill/>
        </p:spPr>
        <p:txBody>
          <a:bodyPr wrap="square" rtlCol="0">
            <a:spAutoFit/>
          </a:bodyPr>
          <a:lstStyle/>
          <a:p>
            <a:pPr algn="ctr" defTabSz="257175"/>
            <a:r>
              <a:rPr lang="de-DE" sz="900" dirty="0">
                <a:solidFill>
                  <a:srgbClr val="FFFFFF"/>
                </a:solidFill>
                <a:cs typeface="Arial" panose="020B0604020202020204" pitchFamily="34" charset="0"/>
              </a:rPr>
              <a:t>z13</a:t>
            </a:r>
          </a:p>
          <a:p>
            <a:pPr algn="ctr" defTabSz="257175"/>
            <a:r>
              <a:rPr lang="de-DE" sz="1013" dirty="0">
                <a:solidFill>
                  <a:srgbClr val="FFFFFF"/>
                </a:solidFill>
                <a:cs typeface="Arial" panose="020B0604020202020204" pitchFamily="34" charset="0"/>
              </a:rPr>
              <a:t>GA2</a:t>
            </a:r>
          </a:p>
          <a:p>
            <a:pPr algn="ctr" defTabSz="257175"/>
            <a:r>
              <a:rPr lang="de-DE" sz="1013" dirty="0">
                <a:solidFill>
                  <a:srgbClr val="FFFFFF"/>
                </a:solidFill>
                <a:cs typeface="Arial" panose="020B0604020202020204" pitchFamily="34" charset="0"/>
                <a:sym typeface="Wingdings" panose="05000000000000000000" pitchFamily="2" charset="2"/>
              </a:rPr>
              <a:t></a:t>
            </a:r>
            <a:endParaRPr lang="en-US" sz="1013" dirty="0">
              <a:solidFill>
                <a:srgbClr val="FFFFFF"/>
              </a:solidFill>
              <a:cs typeface="Arial" panose="020B0604020202020204" pitchFamily="34" charset="0"/>
            </a:endParaRPr>
          </a:p>
        </p:txBody>
      </p:sp>
      <p:sp>
        <p:nvSpPr>
          <p:cNvPr id="31" name="Rectangle 30"/>
          <p:cNvSpPr>
            <a:spLocks noChangeArrowheads="1"/>
          </p:cNvSpPr>
          <p:nvPr/>
        </p:nvSpPr>
        <p:spPr bwMode="auto">
          <a:xfrm>
            <a:off x="4670016" y="3753847"/>
            <a:ext cx="1595051" cy="270407"/>
          </a:xfrm>
          <a:prstGeom prst="rect">
            <a:avLst/>
          </a:prstGeom>
          <a:solidFill>
            <a:srgbClr val="92D050">
              <a:alpha val="50195"/>
            </a:srgbClr>
          </a:solidFill>
          <a:ln w="6350">
            <a:solidFill>
              <a:srgbClr val="FFFFFF"/>
            </a:solidFill>
            <a:miter lim="800000"/>
            <a:headEnd/>
            <a:tailEnd/>
          </a:ln>
          <a:effectLst>
            <a:outerShdw blurRad="63500" sx="120000" sy="120000" algn="ctr" rotWithShape="0">
              <a:srgbClr val="000000">
                <a:alpha val="0"/>
              </a:srgbClr>
            </a:outerShdw>
          </a:effectLst>
        </p:spPr>
        <p:txBody>
          <a:bodyPr anchor="ctr"/>
          <a:lstStyle>
            <a:defPPr>
              <a:defRPr lang="en-US"/>
            </a:defPPr>
            <a:lvl1pPr algn="l" rtl="0" eaLnBrk="0" fontAlgn="base" hangingPunct="0">
              <a:spcBef>
                <a:spcPct val="0"/>
              </a:spcBef>
              <a:spcAft>
                <a:spcPct val="0"/>
              </a:spcAft>
              <a:defRPr kern="1200">
                <a:solidFill>
                  <a:schemeClr val="dk1"/>
                </a:solidFill>
                <a:latin typeface="+mn-lt"/>
                <a:ea typeface="+mn-ea"/>
                <a:cs typeface="+mn-cs"/>
              </a:defRPr>
            </a:lvl1pPr>
            <a:lvl2pPr marL="457200" algn="l" rtl="0" eaLnBrk="0" fontAlgn="base" hangingPunct="0">
              <a:spcBef>
                <a:spcPct val="0"/>
              </a:spcBef>
              <a:spcAft>
                <a:spcPct val="0"/>
              </a:spcAft>
              <a:defRPr kern="1200">
                <a:solidFill>
                  <a:schemeClr val="dk1"/>
                </a:solidFill>
                <a:latin typeface="+mn-lt"/>
                <a:ea typeface="+mn-ea"/>
                <a:cs typeface="+mn-cs"/>
              </a:defRPr>
            </a:lvl2pPr>
            <a:lvl3pPr marL="914400" algn="l" rtl="0" eaLnBrk="0" fontAlgn="base" hangingPunct="0">
              <a:spcBef>
                <a:spcPct val="0"/>
              </a:spcBef>
              <a:spcAft>
                <a:spcPct val="0"/>
              </a:spcAft>
              <a:defRPr kern="1200">
                <a:solidFill>
                  <a:schemeClr val="dk1"/>
                </a:solidFill>
                <a:latin typeface="+mn-lt"/>
                <a:ea typeface="+mn-ea"/>
                <a:cs typeface="+mn-cs"/>
              </a:defRPr>
            </a:lvl3pPr>
            <a:lvl4pPr marL="1371600" algn="l" rtl="0" eaLnBrk="0" fontAlgn="base" hangingPunct="0">
              <a:spcBef>
                <a:spcPct val="0"/>
              </a:spcBef>
              <a:spcAft>
                <a:spcPct val="0"/>
              </a:spcAft>
              <a:defRPr kern="1200">
                <a:solidFill>
                  <a:schemeClr val="dk1"/>
                </a:solidFill>
                <a:latin typeface="+mn-lt"/>
                <a:ea typeface="+mn-ea"/>
                <a:cs typeface="+mn-cs"/>
              </a:defRPr>
            </a:lvl4pPr>
            <a:lvl5pPr marL="1828800" algn="l" rtl="0" eaLnBrk="0" fontAlgn="base" hangingPunct="0">
              <a:spcBef>
                <a:spcPct val="0"/>
              </a:spcBef>
              <a:spcAft>
                <a:spcPct val="0"/>
              </a:spcAft>
              <a:defRPr kern="1200">
                <a:solidFill>
                  <a:schemeClr val="dk1"/>
                </a:solidFill>
                <a:latin typeface="+mn-lt"/>
                <a:ea typeface="+mn-ea"/>
                <a:cs typeface="+mn-cs"/>
              </a:defRPr>
            </a:lvl5pPr>
            <a:lvl6pPr marL="2286000" algn="l" defTabSz="914400" rtl="0" eaLnBrk="1" latinLnBrk="0" hangingPunct="1">
              <a:defRPr kern="1200">
                <a:solidFill>
                  <a:schemeClr val="dk1"/>
                </a:solidFill>
                <a:latin typeface="+mn-lt"/>
                <a:ea typeface="+mn-ea"/>
                <a:cs typeface="+mn-cs"/>
              </a:defRPr>
            </a:lvl6pPr>
            <a:lvl7pPr marL="2743200" algn="l" defTabSz="914400" rtl="0" eaLnBrk="1" latinLnBrk="0" hangingPunct="1">
              <a:defRPr kern="1200">
                <a:solidFill>
                  <a:schemeClr val="dk1"/>
                </a:solidFill>
                <a:latin typeface="+mn-lt"/>
                <a:ea typeface="+mn-ea"/>
                <a:cs typeface="+mn-cs"/>
              </a:defRPr>
            </a:lvl7pPr>
            <a:lvl8pPr marL="3200400" algn="l" defTabSz="914400" rtl="0" eaLnBrk="1" latinLnBrk="0" hangingPunct="1">
              <a:defRPr kern="1200">
                <a:solidFill>
                  <a:schemeClr val="dk1"/>
                </a:solidFill>
                <a:latin typeface="+mn-lt"/>
                <a:ea typeface="+mn-ea"/>
                <a:cs typeface="+mn-cs"/>
              </a:defRPr>
            </a:lvl8pPr>
            <a:lvl9pPr marL="3657600" algn="l" defTabSz="914400" rtl="0" eaLnBrk="1" latinLnBrk="0" hangingPunct="1">
              <a:defRPr kern="1200">
                <a:solidFill>
                  <a:schemeClr val="dk1"/>
                </a:solidFill>
                <a:latin typeface="+mn-lt"/>
                <a:ea typeface="+mn-ea"/>
                <a:cs typeface="+mn-cs"/>
              </a:defRPr>
            </a:lvl9pPr>
          </a:lstStyle>
          <a:p>
            <a:pPr algn="ctr" defTabSz="257175">
              <a:buClr>
                <a:srgbClr val="000000"/>
              </a:buClr>
              <a:buSzPct val="100000"/>
              <a:defRPr/>
            </a:pPr>
            <a:r>
              <a:rPr lang="de-DE" sz="592" dirty="0">
                <a:solidFill>
                  <a:srgbClr val="FFFFFF"/>
                </a:solidFill>
                <a:latin typeface="Arial"/>
                <a:ea typeface="ＭＳ Ｐゴシック"/>
              </a:rPr>
              <a:t>Hardware</a:t>
            </a:r>
            <a:endParaRPr lang="en-US" sz="592" dirty="0">
              <a:solidFill>
                <a:srgbClr val="FFFFFF"/>
              </a:solidFill>
              <a:latin typeface="Arial"/>
              <a:ea typeface="ＭＳ Ｐゴシック"/>
            </a:endParaRPr>
          </a:p>
        </p:txBody>
      </p:sp>
      <p:pic>
        <p:nvPicPr>
          <p:cNvPr id="15" name="Picture 1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90184" y="1231739"/>
            <a:ext cx="750094" cy="752773"/>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808080"/>
                </a:solidFill>
                <a:round/>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sp>
        <p:nvSpPr>
          <p:cNvPr id="18" name="Rectangle 17"/>
          <p:cNvSpPr/>
          <p:nvPr/>
        </p:nvSpPr>
        <p:spPr bwMode="auto">
          <a:xfrm>
            <a:off x="4670016" y="1623732"/>
            <a:ext cx="1596355" cy="1567013"/>
          </a:xfrm>
          <a:prstGeom prst="rect">
            <a:avLst/>
          </a:prstGeom>
          <a:solidFill>
            <a:srgbClr val="2E75B6"/>
          </a:solidFill>
          <a:ln w="6350" cap="flat" cmpd="sng" algn="ctr">
            <a:solidFill>
              <a:srgbClr val="FFFFFF"/>
            </a:solidFill>
            <a:prstDash val="solid"/>
            <a:miter lim="800000"/>
          </a:ln>
          <a:effectLst/>
        </p:spPr>
        <p:txBody>
          <a:bodyPr/>
          <a:lstStyle/>
          <a:p>
            <a:pPr algn="ctr" defTabSz="257175" fontAlgn="auto">
              <a:spcBef>
                <a:spcPts val="0"/>
              </a:spcBef>
              <a:spcAft>
                <a:spcPts val="0"/>
              </a:spcAft>
              <a:buClr>
                <a:srgbClr val="000000"/>
              </a:buClr>
              <a:buSzPct val="100000"/>
              <a:defRPr/>
            </a:pPr>
            <a:endParaRPr lang="en-US" sz="788" kern="0" dirty="0">
              <a:solidFill>
                <a:srgbClr val="FFFFFF"/>
              </a:solidFill>
              <a:latin typeface="Arial"/>
              <a:ea typeface="ＭＳ Ｐゴシック"/>
            </a:endParaRPr>
          </a:p>
        </p:txBody>
      </p:sp>
      <p:sp>
        <p:nvSpPr>
          <p:cNvPr id="19" name="Rectangle 18"/>
          <p:cNvSpPr/>
          <p:nvPr/>
        </p:nvSpPr>
        <p:spPr>
          <a:xfrm>
            <a:off x="4910575" y="2451517"/>
            <a:ext cx="1115234" cy="48091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57842" y="2528654"/>
            <a:ext cx="820700" cy="326636"/>
          </a:xfrm>
          <a:prstGeom prst="rect">
            <a:avLst/>
          </a:prstGeom>
        </p:spPr>
      </p:pic>
      <p:sp>
        <p:nvSpPr>
          <p:cNvPr id="21" name="TextBox 20"/>
          <p:cNvSpPr txBox="1"/>
          <p:nvPr/>
        </p:nvSpPr>
        <p:spPr>
          <a:xfrm>
            <a:off x="4644858" y="1924185"/>
            <a:ext cx="1646669" cy="369332"/>
          </a:xfrm>
          <a:prstGeom prst="rect">
            <a:avLst/>
          </a:prstGeom>
          <a:noFill/>
        </p:spPr>
        <p:txBody>
          <a:bodyPr wrap="none" rtlCol="0">
            <a:spAutoFit/>
          </a:bodyPr>
          <a:lstStyle/>
          <a:p>
            <a:pPr algn="ctr"/>
            <a:r>
              <a:rPr lang="en-US" dirty="0">
                <a:solidFill>
                  <a:schemeClr val="bg1"/>
                </a:solidFill>
              </a:rPr>
              <a:t>Any Appliance</a:t>
            </a:r>
          </a:p>
        </p:txBody>
      </p:sp>
      <p:sp>
        <p:nvSpPr>
          <p:cNvPr id="23" name="Arc 22"/>
          <p:cNvSpPr/>
          <p:nvPr/>
        </p:nvSpPr>
        <p:spPr bwMode="auto">
          <a:xfrm>
            <a:off x="2297353" y="1378186"/>
            <a:ext cx="161627" cy="184844"/>
          </a:xfrm>
          <a:prstGeom prst="arc">
            <a:avLst>
              <a:gd name="adj1" fmla="val 770102"/>
              <a:gd name="adj2" fmla="val 9097788"/>
            </a:avLst>
          </a:prstGeom>
          <a:noFill/>
          <a:ln w="28575" cap="flat" cmpd="sng" algn="ctr">
            <a:solidFill>
              <a:srgbClr val="FFC000"/>
            </a:solidFill>
            <a:prstDash val="solid"/>
            <a:round/>
            <a:headEnd type="oval" w="med" len="med"/>
            <a:tailEnd type="oval" w="med" len="med"/>
          </a:ln>
          <a:effectLst/>
          <a:extLst/>
        </p:spPr>
        <p:txBody>
          <a:bodyPr/>
          <a:lstStyle/>
          <a:p>
            <a:pPr defTabSz="257175">
              <a:buClr>
                <a:srgbClr val="000000"/>
              </a:buClr>
              <a:buSzPct val="100000"/>
              <a:defRPr/>
            </a:pPr>
            <a:endParaRPr lang="en-US" sz="1013">
              <a:solidFill>
                <a:srgbClr val="FFFFFF"/>
              </a:solidFill>
              <a:cs typeface="Arial" panose="020B0604020202020204" pitchFamily="34" charset="0"/>
            </a:endParaRPr>
          </a:p>
        </p:txBody>
      </p:sp>
    </p:spTree>
    <p:extLst>
      <p:ext uri="{BB962C8B-B14F-4D97-AF65-F5344CB8AC3E}">
        <p14:creationId xmlns:p14="http://schemas.microsoft.com/office/powerpoint/2010/main" val="14382706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advClick="0" advTm="0">
        <p159:morph option="byObject"/>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2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3"/>
          </p:nvPr>
        </p:nvSpPr>
        <p:spPr>
          <a:xfrm>
            <a:off x="1364456" y="329379"/>
            <a:ext cx="6319233" cy="403957"/>
          </a:xfrm>
        </p:spPr>
        <p:txBody>
          <a:bodyPr/>
          <a:lstStyle/>
          <a:p>
            <a:pPr marL="0" indent="0">
              <a:buNone/>
            </a:pPr>
            <a:r>
              <a:rPr lang="en-US" dirty="0"/>
              <a:t>Common Appliance Management</a:t>
            </a:r>
          </a:p>
        </p:txBody>
      </p:sp>
      <p:sp>
        <p:nvSpPr>
          <p:cNvPr id="4" name="Content Placeholder 3"/>
          <p:cNvSpPr>
            <a:spLocks noGrp="1"/>
          </p:cNvSpPr>
          <p:nvPr>
            <p:ph idx="1"/>
          </p:nvPr>
        </p:nvSpPr>
        <p:spPr>
          <a:xfrm>
            <a:off x="1485901" y="902634"/>
            <a:ext cx="2877095" cy="3673045"/>
          </a:xfrm>
        </p:spPr>
        <p:txBody>
          <a:bodyPr/>
          <a:lstStyle/>
          <a:p>
            <a:pPr marL="342900" indent="-342900">
              <a:buFont typeface="Arial" charset="0"/>
              <a:buChar char="•"/>
            </a:pPr>
            <a:r>
              <a:rPr lang="en-US" dirty="0"/>
              <a:t>All interactions with an Appliance are via</a:t>
            </a:r>
          </a:p>
          <a:p>
            <a:pPr marL="685800" lvl="1" indent="-342900">
              <a:buFont typeface="Arial" charset="0"/>
              <a:buChar char="•"/>
            </a:pPr>
            <a:r>
              <a:rPr lang="en-US" dirty="0"/>
              <a:t>Web UI</a:t>
            </a:r>
          </a:p>
          <a:p>
            <a:pPr marL="685800" lvl="1" indent="-342900">
              <a:buFont typeface="Arial" charset="0"/>
              <a:buChar char="•"/>
            </a:pPr>
            <a:r>
              <a:rPr lang="en-US" dirty="0"/>
              <a:t>REST APIs</a:t>
            </a:r>
          </a:p>
          <a:p>
            <a:pPr marL="342900" indent="-342900">
              <a:buFont typeface="Arial" charset="0"/>
              <a:buChar char="•"/>
            </a:pPr>
            <a:r>
              <a:rPr lang="en-US" dirty="0"/>
              <a:t>User has no direct access to the integrated software stack components</a:t>
            </a:r>
          </a:p>
        </p:txBody>
      </p:sp>
      <p:sp>
        <p:nvSpPr>
          <p:cNvPr id="5" name="Content Placeholder 4"/>
          <p:cNvSpPr>
            <a:spLocks noGrp="1"/>
          </p:cNvSpPr>
          <p:nvPr>
            <p:ph idx="15"/>
          </p:nvPr>
        </p:nvSpPr>
        <p:spPr>
          <a:xfrm>
            <a:off x="4521574" y="902634"/>
            <a:ext cx="3035673" cy="3673045"/>
          </a:xfrm>
        </p:spPr>
        <p:txBody>
          <a:bodyPr>
            <a:normAutofit/>
          </a:bodyPr>
          <a:lstStyle/>
          <a:p>
            <a:pPr marL="342900" indent="-342900">
              <a:buFont typeface="Arial" charset="0"/>
              <a:buChar char="•"/>
            </a:pPr>
            <a:r>
              <a:rPr lang="en-US" dirty="0"/>
              <a:t>Admin/User controls</a:t>
            </a:r>
          </a:p>
          <a:p>
            <a:pPr marL="685800" lvl="1" indent="-342900">
              <a:buFont typeface="Arial" charset="0"/>
              <a:buChar char="•"/>
            </a:pPr>
            <a:r>
              <a:rPr lang="en-US" dirty="0"/>
              <a:t>View messages, events</a:t>
            </a:r>
          </a:p>
          <a:p>
            <a:pPr marL="685800" lvl="1" indent="-342900">
              <a:buFont typeface="Arial" charset="0"/>
              <a:buChar char="•"/>
            </a:pPr>
            <a:r>
              <a:rPr lang="en-US" dirty="0"/>
              <a:t>Network management</a:t>
            </a:r>
          </a:p>
          <a:p>
            <a:pPr marL="685800" lvl="1" indent="-342900">
              <a:buFont typeface="Arial" charset="0"/>
              <a:buChar char="•"/>
            </a:pPr>
            <a:r>
              <a:rPr lang="en-US" dirty="0"/>
              <a:t>User management</a:t>
            </a:r>
          </a:p>
          <a:p>
            <a:pPr marL="685800" lvl="1" indent="-342900">
              <a:buFont typeface="Arial" charset="0"/>
              <a:buChar char="•"/>
            </a:pPr>
            <a:r>
              <a:rPr lang="en-US" dirty="0"/>
              <a:t>Disk management</a:t>
            </a:r>
          </a:p>
          <a:p>
            <a:pPr marL="685800" lvl="1" indent="-342900">
              <a:buFont typeface="Arial" charset="0"/>
              <a:buChar char="•"/>
            </a:pPr>
            <a:r>
              <a:rPr lang="en-US" dirty="0"/>
              <a:t>View Appliance status</a:t>
            </a:r>
          </a:p>
          <a:p>
            <a:pPr marL="685800" lvl="1" indent="-342900">
              <a:buFont typeface="Arial" charset="0"/>
              <a:buChar char="•"/>
            </a:pPr>
            <a:r>
              <a:rPr lang="en-US" dirty="0"/>
              <a:t>Export/import Appliance Configuration</a:t>
            </a:r>
          </a:p>
          <a:p>
            <a:pPr marL="685800" lvl="1" indent="-342900">
              <a:buFont typeface="Arial" charset="0"/>
              <a:buChar char="•"/>
            </a:pPr>
            <a:r>
              <a:rPr lang="en-US" dirty="0"/>
              <a:t>Apply service, updates</a:t>
            </a:r>
          </a:p>
          <a:p>
            <a:endParaRPr lang="en-US" dirty="0"/>
          </a:p>
        </p:txBody>
      </p:sp>
    </p:spTree>
    <p:extLst>
      <p:ext uri="{BB962C8B-B14F-4D97-AF65-F5344CB8AC3E}">
        <p14:creationId xmlns:p14="http://schemas.microsoft.com/office/powerpoint/2010/main" val="21767894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fade">
                                      <p:cBhvr>
                                        <p:cTn id="10" dur="1000"/>
                                        <p:tgtEl>
                                          <p:spTgt spid="4">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fade">
                                      <p:cBhvr>
                                        <p:cTn id="13" dur="1000"/>
                                        <p:tgtEl>
                                          <p:spTgt spid="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xEl>
                                              <p:pRg st="3" end="3"/>
                                            </p:txEl>
                                          </p:spTgt>
                                        </p:tgtEl>
                                        <p:attrNameLst>
                                          <p:attrName>style.visibility</p:attrName>
                                        </p:attrNameLst>
                                      </p:cBhvr>
                                      <p:to>
                                        <p:strVal val="visible"/>
                                      </p:to>
                                    </p:set>
                                    <p:animEffect transition="in" filter="fade">
                                      <p:cBhvr>
                                        <p:cTn id="18" dur="1000"/>
                                        <p:tgtEl>
                                          <p:spTgt spid="4">
                                            <p:txEl>
                                              <p:pRg st="3" end="3"/>
                                            </p:txEl>
                                          </p:spTgt>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fade">
                                      <p:cBhvr>
                                        <p:cTn id="22" dur="1000"/>
                                        <p:tgtEl>
                                          <p:spTgt spid="5">
                                            <p:txEl>
                                              <p:pRg st="0" end="0"/>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Effect transition="in" filter="fade">
                                      <p:cBhvr>
                                        <p:cTn id="25" dur="1000"/>
                                        <p:tgtEl>
                                          <p:spTgt spid="5">
                                            <p:txEl>
                                              <p:pRg st="1" end="1"/>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Effect transition="in" filter="fade">
                                      <p:cBhvr>
                                        <p:cTn id="28" dur="1000"/>
                                        <p:tgtEl>
                                          <p:spTgt spid="5">
                                            <p:txEl>
                                              <p:pRg st="2" end="2"/>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
                                            <p:txEl>
                                              <p:pRg st="3" end="3"/>
                                            </p:txEl>
                                          </p:spTgt>
                                        </p:tgtEl>
                                        <p:attrNameLst>
                                          <p:attrName>style.visibility</p:attrName>
                                        </p:attrNameLst>
                                      </p:cBhvr>
                                      <p:to>
                                        <p:strVal val="visible"/>
                                      </p:to>
                                    </p:set>
                                    <p:animEffect transition="in" filter="fade">
                                      <p:cBhvr>
                                        <p:cTn id="31" dur="1000"/>
                                        <p:tgtEl>
                                          <p:spTgt spid="5">
                                            <p:txEl>
                                              <p:pRg st="3" end="3"/>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xEl>
                                              <p:pRg st="4" end="4"/>
                                            </p:txEl>
                                          </p:spTgt>
                                        </p:tgtEl>
                                        <p:attrNameLst>
                                          <p:attrName>style.visibility</p:attrName>
                                        </p:attrNameLst>
                                      </p:cBhvr>
                                      <p:to>
                                        <p:strVal val="visible"/>
                                      </p:to>
                                    </p:set>
                                    <p:animEffect transition="in" filter="fade">
                                      <p:cBhvr>
                                        <p:cTn id="34" dur="1000"/>
                                        <p:tgtEl>
                                          <p:spTgt spid="5">
                                            <p:txEl>
                                              <p:pRg st="4" end="4"/>
                                            </p:txEl>
                                          </p:spTgt>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Effect transition="in" filter="fade">
                                      <p:cBhvr>
                                        <p:cTn id="37" dur="1000"/>
                                        <p:tgtEl>
                                          <p:spTgt spid="5">
                                            <p:txEl>
                                              <p:pRg st="5" end="5"/>
                                            </p:txEl>
                                          </p:spTgt>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
                                            <p:txEl>
                                              <p:pRg st="6" end="6"/>
                                            </p:txEl>
                                          </p:spTgt>
                                        </p:tgtEl>
                                        <p:attrNameLst>
                                          <p:attrName>style.visibility</p:attrName>
                                        </p:attrNameLst>
                                      </p:cBhvr>
                                      <p:to>
                                        <p:strVal val="visible"/>
                                      </p:to>
                                    </p:set>
                                    <p:animEffect transition="in" filter="fade">
                                      <p:cBhvr>
                                        <p:cTn id="40" dur="1000"/>
                                        <p:tgtEl>
                                          <p:spTgt spid="5">
                                            <p:txEl>
                                              <p:pRg st="6" end="6"/>
                                            </p:txEl>
                                          </p:spTgt>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
                                            <p:txEl>
                                              <p:pRg st="7" end="7"/>
                                            </p:txEl>
                                          </p:spTgt>
                                        </p:tgtEl>
                                        <p:attrNameLst>
                                          <p:attrName>style.visibility</p:attrName>
                                        </p:attrNameLst>
                                      </p:cBhvr>
                                      <p:to>
                                        <p:strVal val="visible"/>
                                      </p:to>
                                    </p:set>
                                    <p:animEffect transition="in" filter="fade">
                                      <p:cBhvr>
                                        <p:cTn id="43" dur="10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Performance…</a:t>
            </a:r>
            <a:endParaRPr lang="en-US" altLang="en-US" sz="4000" dirty="0">
              <a:ea typeface="SimSun" panose="02010600030101010101" pitchFamily="2" charset="-122"/>
            </a:endParaRPr>
          </a:p>
        </p:txBody>
      </p:sp>
      <p:sp>
        <p:nvSpPr>
          <p:cNvPr id="2" name="Subtitle 1"/>
          <p:cNvSpPr>
            <a:spLocks noGrp="1"/>
          </p:cNvSpPr>
          <p:nvPr>
            <p:ph type="subTitle" idx="1"/>
          </p:nvPr>
        </p:nvSpPr>
        <p:spPr>
          <a:xfrm>
            <a:off x="1422404" y="2709332"/>
            <a:ext cx="6163732" cy="1270489"/>
          </a:xfrm>
        </p:spPr>
        <p:txBody>
          <a:bodyPr>
            <a:normAutofit fontScale="92500" lnSpcReduction="20000"/>
          </a:bodyPr>
          <a:lstStyle/>
          <a:p>
            <a:r>
              <a:rPr lang="en-US" dirty="0" smtClean="0"/>
              <a:t>Java</a:t>
            </a:r>
          </a:p>
          <a:p>
            <a:r>
              <a:rPr lang="en-US" dirty="0" smtClean="0"/>
              <a:t>Mongo</a:t>
            </a:r>
          </a:p>
          <a:p>
            <a:r>
              <a:rPr lang="en-US" dirty="0" smtClean="0"/>
              <a:t>Spark</a:t>
            </a:r>
          </a:p>
          <a:p>
            <a:r>
              <a:rPr lang="en-US" dirty="0" smtClean="0"/>
              <a:t>Network Latency</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762351685"/>
      </p:ext>
    </p:extLst>
  </p:cSld>
  <p:clrMapOvr>
    <a:masterClrMapping/>
  </p:clrMapOvr>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9" name="Title 1"/>
          <p:cNvSpPr>
            <a:spLocks noGrp="1"/>
          </p:cNvSpPr>
          <p:nvPr>
            <p:ph type="title" idx="4294967295"/>
          </p:nvPr>
        </p:nvSpPr>
        <p:spPr>
          <a:xfrm>
            <a:off x="728348" y="273025"/>
            <a:ext cx="7853590" cy="419147"/>
          </a:xfrm>
        </p:spPr>
        <p:txBody>
          <a:bodyPr/>
          <a:lstStyle/>
          <a:p>
            <a:r>
              <a:rPr lang="en-US" altLang="en-US" b="1" dirty="0">
                <a:solidFill>
                  <a:schemeClr val="tx1"/>
                </a:solidFill>
              </a:rPr>
              <a:t>z13 </a:t>
            </a:r>
            <a:r>
              <a:rPr lang="en-US" altLang="ja-JP" b="1" dirty="0">
                <a:solidFill>
                  <a:schemeClr val="tx1"/>
                </a:solidFill>
              </a:rPr>
              <a:t>–</a:t>
            </a:r>
            <a:r>
              <a:rPr lang="en-US" altLang="en-US" b="1" dirty="0">
                <a:solidFill>
                  <a:schemeClr val="tx1"/>
                </a:solidFill>
              </a:rPr>
              <a:t> SAP </a:t>
            </a:r>
            <a:r>
              <a:rPr lang="en-US" altLang="en-US" b="1" dirty="0" err="1">
                <a:solidFill>
                  <a:schemeClr val="tx1"/>
                </a:solidFill>
              </a:rPr>
              <a:t>AppServer</a:t>
            </a:r>
            <a:r>
              <a:rPr lang="en-US" altLang="en-US" b="1" dirty="0">
                <a:solidFill>
                  <a:schemeClr val="tx1"/>
                </a:solidFill>
              </a:rPr>
              <a:t> IFL capacity with </a:t>
            </a:r>
            <a:r>
              <a:rPr lang="en-US" altLang="en-US" b="1" dirty="0" smtClean="0">
                <a:solidFill>
                  <a:schemeClr val="tx1"/>
                </a:solidFill>
              </a:rPr>
              <a:t>SMT2</a:t>
            </a:r>
            <a:endParaRPr lang="en-US" altLang="en-US" b="1" dirty="0">
              <a:solidFill>
                <a:schemeClr val="tx1"/>
              </a:solidFill>
            </a:endParaRPr>
          </a:p>
        </p:txBody>
      </p:sp>
      <p:sp>
        <p:nvSpPr>
          <p:cNvPr id="8249" name="Rectangle 57"/>
          <p:cNvSpPr>
            <a:spLocks noChangeArrowheads="1"/>
          </p:cNvSpPr>
          <p:nvPr/>
        </p:nvSpPr>
        <p:spPr bwMode="auto">
          <a:xfrm>
            <a:off x="1377945" y="1551967"/>
            <a:ext cx="3438421" cy="207749"/>
          </a:xfrm>
          <a:prstGeom prst="rect">
            <a:avLst/>
          </a:prstGeom>
          <a:noFill/>
          <a:ln w="9525">
            <a:noFill/>
            <a:miter lim="800000"/>
            <a:headEnd/>
            <a:tailEnd/>
          </a:ln>
        </p:spPr>
        <p:txBody>
          <a:bodyPr wrap="square" lIns="0" tIns="0" rIns="0" bIns="0">
            <a:spAutoFit/>
          </a:bodyPr>
          <a:lstStyle/>
          <a:p>
            <a:r>
              <a:rPr lang="en-US" altLang="ja-JP" sz="1350" dirty="0">
                <a:solidFill>
                  <a:srgbClr val="595959"/>
                </a:solidFill>
                <a:ea typeface="MS PGothic" pitchFamily="34" charset="-128"/>
                <a:cs typeface="Arial" pitchFamily="34" charset="0"/>
              </a:rPr>
              <a:t>SAP </a:t>
            </a:r>
            <a:r>
              <a:rPr lang="en-US" altLang="ja-JP" sz="1350" dirty="0" err="1">
                <a:solidFill>
                  <a:srgbClr val="595959"/>
                </a:solidFill>
                <a:ea typeface="MS PGothic" pitchFamily="34" charset="-128"/>
                <a:cs typeface="Arial" pitchFamily="34" charset="0"/>
              </a:rPr>
              <a:t>AppServer</a:t>
            </a:r>
            <a:r>
              <a:rPr lang="en-US" altLang="ja-JP" sz="1350" dirty="0">
                <a:solidFill>
                  <a:srgbClr val="595959"/>
                </a:solidFill>
                <a:ea typeface="MS PGothic" pitchFamily="34" charset="-128"/>
                <a:cs typeface="Arial" pitchFamily="34" charset="0"/>
              </a:rPr>
              <a:t> on Linux under z/VM</a:t>
            </a:r>
            <a:endParaRPr lang="en-US" sz="1350" dirty="0">
              <a:solidFill>
                <a:srgbClr val="595959"/>
              </a:solidFill>
              <a:cs typeface="Arial" pitchFamily="34" charset="0"/>
            </a:endParaRPr>
          </a:p>
        </p:txBody>
      </p:sp>
      <p:grpSp>
        <p:nvGrpSpPr>
          <p:cNvPr id="243777" name="Group 65"/>
          <p:cNvGrpSpPr>
            <a:grpSpLocks/>
          </p:cNvGrpSpPr>
          <p:nvPr/>
        </p:nvGrpSpPr>
        <p:grpSpPr bwMode="auto">
          <a:xfrm>
            <a:off x="1786577" y="1896269"/>
            <a:ext cx="5400994" cy="2972685"/>
            <a:chOff x="260" y="1178"/>
            <a:chExt cx="6588" cy="2953"/>
          </a:xfrm>
        </p:grpSpPr>
        <p:grpSp>
          <p:nvGrpSpPr>
            <p:cNvPr id="243714" name="Group 2"/>
            <p:cNvGrpSpPr>
              <a:grpSpLocks/>
            </p:cNvGrpSpPr>
            <p:nvPr/>
          </p:nvGrpSpPr>
          <p:grpSpPr bwMode="auto">
            <a:xfrm>
              <a:off x="827" y="1245"/>
              <a:ext cx="6021" cy="2165"/>
              <a:chOff x="1518" y="2447"/>
              <a:chExt cx="4126" cy="1444"/>
            </a:xfrm>
          </p:grpSpPr>
          <p:sp>
            <p:nvSpPr>
              <p:cNvPr id="243715" name="Rectangle 12"/>
              <p:cNvSpPr>
                <a:spLocks noChangeArrowheads="1"/>
              </p:cNvSpPr>
              <p:nvPr/>
            </p:nvSpPr>
            <p:spPr bwMode="auto">
              <a:xfrm>
                <a:off x="1518" y="3887"/>
                <a:ext cx="4126" cy="4"/>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243716" name="Rectangle 12"/>
              <p:cNvSpPr>
                <a:spLocks noChangeArrowheads="1"/>
              </p:cNvSpPr>
              <p:nvPr/>
            </p:nvSpPr>
            <p:spPr bwMode="auto">
              <a:xfrm>
                <a:off x="1518" y="2447"/>
                <a:ext cx="4126" cy="4"/>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243717" name="Rectangle 12"/>
              <p:cNvSpPr>
                <a:spLocks noChangeArrowheads="1"/>
              </p:cNvSpPr>
              <p:nvPr/>
            </p:nvSpPr>
            <p:spPr bwMode="auto">
              <a:xfrm>
                <a:off x="1518" y="2928"/>
                <a:ext cx="4126" cy="4"/>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243718" name="Rectangle 12"/>
              <p:cNvSpPr>
                <a:spLocks noChangeArrowheads="1"/>
              </p:cNvSpPr>
              <p:nvPr/>
            </p:nvSpPr>
            <p:spPr bwMode="auto">
              <a:xfrm>
                <a:off x="1518" y="3408"/>
                <a:ext cx="4126" cy="4"/>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grpSp>
        <p:sp>
          <p:nvSpPr>
            <p:cNvPr id="243724" name="Rectangle 36"/>
            <p:cNvSpPr>
              <a:spLocks noChangeArrowheads="1"/>
            </p:cNvSpPr>
            <p:nvPr/>
          </p:nvSpPr>
          <p:spPr bwMode="auto">
            <a:xfrm>
              <a:off x="656" y="3328"/>
              <a:ext cx="65" cy="12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0</a:t>
              </a:r>
              <a:endParaRPr lang="en-US" altLang="en-US" sz="825"/>
            </a:p>
          </p:txBody>
        </p:sp>
        <p:sp>
          <p:nvSpPr>
            <p:cNvPr id="243725" name="Rectangle 37"/>
            <p:cNvSpPr>
              <a:spLocks noChangeArrowheads="1"/>
            </p:cNvSpPr>
            <p:nvPr/>
          </p:nvSpPr>
          <p:spPr bwMode="auto">
            <a:xfrm>
              <a:off x="527" y="1178"/>
              <a:ext cx="194" cy="12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300</a:t>
              </a:r>
              <a:endParaRPr lang="en-US" altLang="en-US" sz="825"/>
            </a:p>
          </p:txBody>
        </p:sp>
        <p:sp>
          <p:nvSpPr>
            <p:cNvPr id="243726" name="Rectangle 36"/>
            <p:cNvSpPr>
              <a:spLocks noChangeArrowheads="1"/>
            </p:cNvSpPr>
            <p:nvPr/>
          </p:nvSpPr>
          <p:spPr bwMode="auto">
            <a:xfrm>
              <a:off x="527" y="1895"/>
              <a:ext cx="194" cy="12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200</a:t>
              </a:r>
              <a:endParaRPr lang="en-US" altLang="en-US" sz="825"/>
            </a:p>
          </p:txBody>
        </p:sp>
        <p:sp>
          <p:nvSpPr>
            <p:cNvPr id="243727" name="Rectangle 36"/>
            <p:cNvSpPr>
              <a:spLocks noChangeArrowheads="1"/>
            </p:cNvSpPr>
            <p:nvPr/>
          </p:nvSpPr>
          <p:spPr bwMode="auto">
            <a:xfrm>
              <a:off x="527" y="2614"/>
              <a:ext cx="194" cy="12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100</a:t>
              </a:r>
              <a:endParaRPr lang="en-US" altLang="en-US" sz="825"/>
            </a:p>
          </p:txBody>
        </p:sp>
        <p:sp>
          <p:nvSpPr>
            <p:cNvPr id="243728" name="Rectangle 16"/>
            <p:cNvSpPr>
              <a:spLocks noChangeArrowheads="1"/>
            </p:cNvSpPr>
            <p:nvPr/>
          </p:nvSpPr>
          <p:spPr bwMode="auto">
            <a:xfrm rot="16200000">
              <a:off x="-34" y="2172"/>
              <a:ext cx="758" cy="169"/>
            </a:xfrm>
            <a:prstGeom prst="rect">
              <a:avLst/>
            </a:prstGeom>
            <a:noFill/>
            <a:ln w="9525">
              <a:noFill/>
              <a:miter lim="800000"/>
              <a:headEnd/>
              <a:tailEnd/>
            </a:ln>
          </p:spPr>
          <p:txBody>
            <a:bodyPr wrap="none" lIns="0" tIns="0" rIns="0" bIns="0">
              <a:spAutoFit/>
            </a:bodyPr>
            <a:lstStyle/>
            <a:p>
              <a:pPr algn="ctr"/>
              <a:r>
                <a:rPr lang="en-US" sz="900" b="1">
                  <a:solidFill>
                    <a:srgbClr val="595959"/>
                  </a:solidFill>
                </a:rPr>
                <a:t>ITR (DDS/sec)</a:t>
              </a:r>
              <a:endParaRPr lang="en-US" b="1">
                <a:solidFill>
                  <a:srgbClr val="595959"/>
                </a:solidFill>
              </a:endParaRPr>
            </a:p>
          </p:txBody>
        </p:sp>
        <p:grpSp>
          <p:nvGrpSpPr>
            <p:cNvPr id="243775" name="Group 63"/>
            <p:cNvGrpSpPr>
              <a:grpSpLocks/>
            </p:cNvGrpSpPr>
            <p:nvPr/>
          </p:nvGrpSpPr>
          <p:grpSpPr bwMode="auto">
            <a:xfrm>
              <a:off x="3255" y="1919"/>
              <a:ext cx="999" cy="1939"/>
              <a:chOff x="2976" y="1919"/>
              <a:chExt cx="999" cy="1939"/>
            </a:xfrm>
          </p:grpSpPr>
          <p:sp>
            <p:nvSpPr>
              <p:cNvPr id="243722" name="Rectangle 10"/>
              <p:cNvSpPr>
                <a:spLocks noChangeArrowheads="1"/>
              </p:cNvSpPr>
              <p:nvPr/>
            </p:nvSpPr>
            <p:spPr bwMode="auto">
              <a:xfrm>
                <a:off x="3004" y="3445"/>
                <a:ext cx="930" cy="413"/>
              </a:xfrm>
              <a:prstGeom prst="rect">
                <a:avLst/>
              </a:prstGeom>
              <a:noFill/>
              <a:ln w="9525">
                <a:noFill/>
                <a:miter lim="800000"/>
                <a:headEnd/>
                <a:tailEnd/>
              </a:ln>
            </p:spPr>
            <p:txBody>
              <a:bodyPr lIns="0" tIns="0" rIns="0" bIns="0">
                <a:spAutoFit/>
              </a:bodyPr>
              <a:lstStyle/>
              <a:p>
                <a:pPr algn="ctr"/>
                <a:r>
                  <a:rPr lang="en-US" sz="900" b="1">
                    <a:solidFill>
                      <a:srgbClr val="333333"/>
                    </a:solidFill>
                  </a:rPr>
                  <a:t>z13 16 IFL</a:t>
                </a:r>
                <a:r>
                  <a:rPr lang="en-US" altLang="ja-JP" sz="900" b="1">
                    <a:solidFill>
                      <a:srgbClr val="333333"/>
                    </a:solidFill>
                    <a:ea typeface="MS PGothic" pitchFamily="34" charset="-128"/>
                  </a:rPr>
                  <a:t/>
                </a:r>
                <a:br>
                  <a:rPr lang="en-US" altLang="ja-JP" sz="900" b="1">
                    <a:solidFill>
                      <a:srgbClr val="333333"/>
                    </a:solidFill>
                    <a:ea typeface="MS PGothic" pitchFamily="34" charset="-128"/>
                  </a:rPr>
                </a:br>
                <a:r>
                  <a:rPr lang="en-US" altLang="ja-JP" sz="900" b="1" i="1">
                    <a:solidFill>
                      <a:srgbClr val="333333"/>
                    </a:solidFill>
                    <a:ea typeface="MS PGothic" pitchFamily="34" charset="-128"/>
                  </a:rPr>
                  <a:t>16 processor threads</a:t>
                </a:r>
                <a:endParaRPr lang="en-US" sz="900" b="1" i="1">
                  <a:solidFill>
                    <a:srgbClr val="333333"/>
                  </a:solidFill>
                </a:endParaRPr>
              </a:p>
            </p:txBody>
          </p:sp>
          <p:sp>
            <p:nvSpPr>
              <p:cNvPr id="243729" name="Rectangle 17"/>
              <p:cNvSpPr>
                <a:spLocks noChangeArrowheads="1"/>
              </p:cNvSpPr>
              <p:nvPr/>
            </p:nvSpPr>
            <p:spPr bwMode="auto">
              <a:xfrm>
                <a:off x="2976" y="1919"/>
                <a:ext cx="999" cy="1481"/>
              </a:xfrm>
              <a:prstGeom prst="rect">
                <a:avLst/>
              </a:prstGeom>
              <a:solidFill>
                <a:schemeClr val="folHlink"/>
              </a:solidFill>
              <a:ln w="9525">
                <a:noFill/>
                <a:miter lim="800000"/>
                <a:headEnd/>
                <a:tailEnd/>
              </a:ln>
            </p:spPr>
            <p:txBody>
              <a:bodyPr/>
              <a:lstStyle/>
              <a:p>
                <a:endParaRPr lang="en-US"/>
              </a:p>
            </p:txBody>
          </p:sp>
          <p:sp>
            <p:nvSpPr>
              <p:cNvPr id="243731" name="Rectangle 19"/>
              <p:cNvSpPr>
                <a:spLocks noChangeArrowheads="1"/>
              </p:cNvSpPr>
              <p:nvPr/>
            </p:nvSpPr>
            <p:spPr bwMode="auto">
              <a:xfrm>
                <a:off x="3004" y="1967"/>
                <a:ext cx="930" cy="183"/>
              </a:xfrm>
              <a:prstGeom prst="rect">
                <a:avLst/>
              </a:prstGeom>
              <a:noFill/>
              <a:ln w="9525">
                <a:noFill/>
                <a:miter lim="800000"/>
                <a:headEnd/>
                <a:tailEnd/>
              </a:ln>
            </p:spPr>
            <p:txBody>
              <a:bodyPr lIns="0" tIns="0" rIns="0" bIns="0">
                <a:spAutoFit/>
              </a:bodyPr>
              <a:lstStyle/>
              <a:p>
                <a:pPr algn="ctr"/>
                <a:r>
                  <a:rPr lang="en-US" sz="1200" b="1">
                    <a:solidFill>
                      <a:schemeClr val="bg1"/>
                    </a:solidFill>
                  </a:rPr>
                  <a:t>+9%</a:t>
                </a:r>
                <a:endParaRPr lang="en-US" sz="900" b="1">
                  <a:solidFill>
                    <a:schemeClr val="bg1"/>
                  </a:solidFill>
                </a:endParaRPr>
              </a:p>
            </p:txBody>
          </p:sp>
        </p:grpSp>
        <p:grpSp>
          <p:nvGrpSpPr>
            <p:cNvPr id="243774" name="Group 62"/>
            <p:cNvGrpSpPr>
              <a:grpSpLocks/>
            </p:cNvGrpSpPr>
            <p:nvPr/>
          </p:nvGrpSpPr>
          <p:grpSpPr bwMode="auto">
            <a:xfrm>
              <a:off x="5339" y="1499"/>
              <a:ext cx="1000" cy="2496"/>
              <a:chOff x="4781" y="1499"/>
              <a:chExt cx="1000" cy="2496"/>
            </a:xfrm>
          </p:grpSpPr>
          <p:sp>
            <p:nvSpPr>
              <p:cNvPr id="243723" name="Rectangle 11"/>
              <p:cNvSpPr>
                <a:spLocks noChangeArrowheads="1"/>
              </p:cNvSpPr>
              <p:nvPr/>
            </p:nvSpPr>
            <p:spPr bwMode="auto">
              <a:xfrm>
                <a:off x="4796" y="3445"/>
                <a:ext cx="965" cy="550"/>
              </a:xfrm>
              <a:prstGeom prst="rect">
                <a:avLst/>
              </a:prstGeom>
              <a:noFill/>
              <a:ln w="9525">
                <a:noFill/>
                <a:miter lim="800000"/>
                <a:headEnd/>
                <a:tailEnd/>
              </a:ln>
            </p:spPr>
            <p:txBody>
              <a:bodyPr lIns="0" tIns="0" rIns="0" bIns="0">
                <a:spAutoFit/>
              </a:bodyPr>
              <a:lstStyle/>
              <a:p>
                <a:pPr algn="ctr"/>
                <a:r>
                  <a:rPr lang="en-US" sz="900" b="1">
                    <a:solidFill>
                      <a:srgbClr val="333333"/>
                    </a:solidFill>
                  </a:rPr>
                  <a:t>z13 16 IFL w/SMT</a:t>
                </a:r>
                <a:r>
                  <a:rPr lang="en-US" altLang="ja-JP" sz="900" b="1">
                    <a:solidFill>
                      <a:srgbClr val="333333"/>
                    </a:solidFill>
                    <a:ea typeface="MS PGothic" pitchFamily="34" charset="-128"/>
                  </a:rPr>
                  <a:t/>
                </a:r>
                <a:br>
                  <a:rPr lang="en-US" altLang="ja-JP" sz="900" b="1">
                    <a:solidFill>
                      <a:srgbClr val="333333"/>
                    </a:solidFill>
                    <a:ea typeface="MS PGothic" pitchFamily="34" charset="-128"/>
                  </a:rPr>
                </a:br>
                <a:r>
                  <a:rPr lang="en-US" altLang="ja-JP" sz="900" b="1" i="1">
                    <a:solidFill>
                      <a:srgbClr val="333333"/>
                    </a:solidFill>
                    <a:ea typeface="MS PGothic" pitchFamily="34" charset="-128"/>
                  </a:rPr>
                  <a:t>32 processor threads</a:t>
                </a:r>
                <a:endParaRPr lang="en-US" sz="900" b="1" i="1">
                  <a:solidFill>
                    <a:srgbClr val="333333"/>
                  </a:solidFill>
                </a:endParaRPr>
              </a:p>
            </p:txBody>
          </p:sp>
          <p:sp>
            <p:nvSpPr>
              <p:cNvPr id="243730" name="Rectangle 18"/>
              <p:cNvSpPr>
                <a:spLocks noChangeArrowheads="1"/>
              </p:cNvSpPr>
              <p:nvPr/>
            </p:nvSpPr>
            <p:spPr bwMode="auto">
              <a:xfrm>
                <a:off x="4781" y="1499"/>
                <a:ext cx="1000" cy="1901"/>
              </a:xfrm>
              <a:prstGeom prst="rect">
                <a:avLst/>
              </a:prstGeom>
              <a:solidFill>
                <a:schemeClr val="folHlink"/>
              </a:solidFill>
              <a:ln w="9525">
                <a:noFill/>
                <a:miter lim="800000"/>
                <a:headEnd/>
                <a:tailEnd/>
              </a:ln>
            </p:spPr>
            <p:txBody>
              <a:bodyPr/>
              <a:lstStyle/>
              <a:p>
                <a:endParaRPr lang="en-US"/>
              </a:p>
            </p:txBody>
          </p:sp>
          <p:sp>
            <p:nvSpPr>
              <p:cNvPr id="243732" name="Rectangle 20"/>
              <p:cNvSpPr>
                <a:spLocks noChangeArrowheads="1"/>
              </p:cNvSpPr>
              <p:nvPr/>
            </p:nvSpPr>
            <p:spPr bwMode="auto">
              <a:xfrm>
                <a:off x="4796" y="1581"/>
                <a:ext cx="965" cy="183"/>
              </a:xfrm>
              <a:prstGeom prst="rect">
                <a:avLst/>
              </a:prstGeom>
              <a:noFill/>
              <a:ln w="9525">
                <a:noFill/>
                <a:miter lim="800000"/>
                <a:headEnd/>
                <a:tailEnd/>
              </a:ln>
            </p:spPr>
            <p:txBody>
              <a:bodyPr lIns="0" tIns="0" rIns="0" bIns="0">
                <a:spAutoFit/>
              </a:bodyPr>
              <a:lstStyle/>
              <a:p>
                <a:pPr algn="ctr"/>
                <a:r>
                  <a:rPr lang="en-US" sz="1200" b="1">
                    <a:solidFill>
                      <a:schemeClr val="bg1"/>
                    </a:solidFill>
                  </a:rPr>
                  <a:t>+41%</a:t>
                </a:r>
                <a:endParaRPr lang="en-US" sz="900" b="1">
                  <a:solidFill>
                    <a:schemeClr val="bg1"/>
                  </a:solidFill>
                </a:endParaRPr>
              </a:p>
            </p:txBody>
          </p:sp>
        </p:grpSp>
        <p:grpSp>
          <p:nvGrpSpPr>
            <p:cNvPr id="243776" name="Group 64"/>
            <p:cNvGrpSpPr>
              <a:grpSpLocks/>
            </p:cNvGrpSpPr>
            <p:nvPr/>
          </p:nvGrpSpPr>
          <p:grpSpPr bwMode="auto">
            <a:xfrm>
              <a:off x="1171" y="2045"/>
              <a:ext cx="999" cy="2086"/>
              <a:chOff x="1171" y="2045"/>
              <a:chExt cx="999" cy="2086"/>
            </a:xfrm>
          </p:grpSpPr>
          <p:sp>
            <p:nvSpPr>
              <p:cNvPr id="243720" name="Rectangle 8"/>
              <p:cNvSpPr>
                <a:spLocks noChangeArrowheads="1"/>
              </p:cNvSpPr>
              <p:nvPr/>
            </p:nvSpPr>
            <p:spPr bwMode="auto">
              <a:xfrm>
                <a:off x="1171" y="2045"/>
                <a:ext cx="999" cy="1355"/>
              </a:xfrm>
              <a:prstGeom prst="rect">
                <a:avLst/>
              </a:prstGeom>
              <a:solidFill>
                <a:schemeClr val="folHlink"/>
              </a:solidFill>
              <a:ln w="9525">
                <a:noFill/>
                <a:miter lim="800000"/>
                <a:headEnd/>
                <a:tailEnd/>
              </a:ln>
            </p:spPr>
            <p:txBody>
              <a:bodyPr/>
              <a:lstStyle/>
              <a:p>
                <a:endParaRPr lang="en-US"/>
              </a:p>
            </p:txBody>
          </p:sp>
          <p:sp>
            <p:nvSpPr>
              <p:cNvPr id="243721" name="Rectangle 9"/>
              <p:cNvSpPr>
                <a:spLocks noChangeArrowheads="1"/>
              </p:cNvSpPr>
              <p:nvPr/>
            </p:nvSpPr>
            <p:spPr bwMode="auto">
              <a:xfrm>
                <a:off x="1185" y="3443"/>
                <a:ext cx="949" cy="688"/>
              </a:xfrm>
              <a:prstGeom prst="rect">
                <a:avLst/>
              </a:prstGeom>
              <a:noFill/>
              <a:ln w="9525">
                <a:noFill/>
                <a:miter lim="800000"/>
                <a:headEnd/>
                <a:tailEnd/>
              </a:ln>
            </p:spPr>
            <p:txBody>
              <a:bodyPr lIns="0" tIns="0" rIns="0" bIns="0">
                <a:spAutoFit/>
              </a:bodyPr>
              <a:lstStyle/>
              <a:p>
                <a:pPr algn="ctr"/>
                <a:r>
                  <a:rPr lang="en-US" sz="900" b="1">
                    <a:solidFill>
                      <a:srgbClr val="333333"/>
                    </a:solidFill>
                  </a:rPr>
                  <a:t>zEC12 16 IFL</a:t>
                </a:r>
                <a:endParaRPr lang="en-US" altLang="ja-JP" sz="900" b="1">
                  <a:solidFill>
                    <a:srgbClr val="333333"/>
                  </a:solidFill>
                  <a:ea typeface="MS PGothic" pitchFamily="34" charset="-128"/>
                </a:endParaRPr>
              </a:p>
              <a:p>
                <a:pPr algn="ctr"/>
                <a:r>
                  <a:rPr lang="en-US" altLang="ja-JP" sz="900" b="1" i="1">
                    <a:solidFill>
                      <a:srgbClr val="333333"/>
                    </a:solidFill>
                    <a:ea typeface="MS PGothic" pitchFamily="34" charset="-128"/>
                  </a:rPr>
                  <a:t>16 processor threads</a:t>
                </a:r>
                <a:br>
                  <a:rPr lang="en-US" altLang="ja-JP" sz="900" b="1" i="1">
                    <a:solidFill>
                      <a:srgbClr val="333333"/>
                    </a:solidFill>
                    <a:ea typeface="MS PGothic" pitchFamily="34" charset="-128"/>
                  </a:rPr>
                </a:br>
                <a:endParaRPr lang="en-US" b="1" i="1"/>
              </a:p>
            </p:txBody>
          </p:sp>
          <p:sp>
            <p:nvSpPr>
              <p:cNvPr id="243772" name="Rectangle 60"/>
              <p:cNvSpPr>
                <a:spLocks noChangeArrowheads="1"/>
              </p:cNvSpPr>
              <p:nvPr/>
            </p:nvSpPr>
            <p:spPr bwMode="auto">
              <a:xfrm>
                <a:off x="1216" y="2057"/>
                <a:ext cx="930" cy="183"/>
              </a:xfrm>
              <a:prstGeom prst="rect">
                <a:avLst/>
              </a:prstGeom>
              <a:noFill/>
              <a:ln w="9525">
                <a:noFill/>
                <a:miter lim="800000"/>
                <a:headEnd/>
                <a:tailEnd/>
              </a:ln>
            </p:spPr>
            <p:txBody>
              <a:bodyPr lIns="0" tIns="0" rIns="0" bIns="0">
                <a:spAutoFit/>
              </a:bodyPr>
              <a:lstStyle/>
              <a:p>
                <a:pPr algn="ctr"/>
                <a:r>
                  <a:rPr lang="en-US" altLang="ja-JP" sz="1200" b="1">
                    <a:solidFill>
                      <a:schemeClr val="bg1"/>
                    </a:solidFill>
                    <a:ea typeface="MS PGothic" pitchFamily="34" charset="-128"/>
                  </a:rPr>
                  <a:t>0</a:t>
                </a:r>
                <a:r>
                  <a:rPr lang="en-US" sz="1200" b="1">
                    <a:solidFill>
                      <a:schemeClr val="bg1"/>
                    </a:solidFill>
                  </a:rPr>
                  <a:t>%</a:t>
                </a:r>
                <a:endParaRPr lang="en-US" sz="900" b="1">
                  <a:solidFill>
                    <a:schemeClr val="bg1"/>
                  </a:solidFill>
                </a:endParaRPr>
              </a:p>
            </p:txBody>
          </p:sp>
        </p:grpSp>
      </p:grpSp>
      <p:sp>
        <p:nvSpPr>
          <p:cNvPr id="27" name="Text Box 6"/>
          <p:cNvSpPr txBox="1">
            <a:spLocks noChangeArrowheads="1"/>
          </p:cNvSpPr>
          <p:nvPr/>
        </p:nvSpPr>
        <p:spPr bwMode="auto">
          <a:xfrm>
            <a:off x="2137871" y="4863973"/>
            <a:ext cx="4841151" cy="156879"/>
          </a:xfrm>
          <a:prstGeom prst="rect">
            <a:avLst/>
          </a:prstGeom>
          <a:noFill/>
          <a:ln w="9525">
            <a:noFill/>
            <a:miter lim="800000"/>
            <a:headEnd/>
            <a:tailEnd/>
          </a:ln>
        </p:spPr>
        <p:txBody>
          <a:bodyPr lIns="68490" tIns="34247" rIns="68490" bIns="34247">
            <a:spAutoFit/>
          </a:bodyPr>
          <a:lstStyle/>
          <a:p>
            <a:pPr algn="ctr">
              <a:lnSpc>
                <a:spcPct val="95000"/>
              </a:lnSpc>
              <a:spcBef>
                <a:spcPct val="50000"/>
              </a:spcBef>
              <a:spcAft>
                <a:spcPct val="15000"/>
              </a:spcAft>
            </a:pPr>
            <a:r>
              <a:rPr lang="en-US" altLang="en-US" sz="600" dirty="0"/>
              <a:t>(Controlled measurement environment, results may vary)</a:t>
            </a:r>
          </a:p>
        </p:txBody>
      </p:sp>
      <p:sp>
        <p:nvSpPr>
          <p:cNvPr id="2" name="TextBox 1"/>
          <p:cNvSpPr txBox="1"/>
          <p:nvPr/>
        </p:nvSpPr>
        <p:spPr>
          <a:xfrm>
            <a:off x="2137871" y="812431"/>
            <a:ext cx="4740785" cy="553998"/>
          </a:xfrm>
          <a:prstGeom prst="rect">
            <a:avLst/>
          </a:prstGeom>
          <a:noFill/>
        </p:spPr>
        <p:txBody>
          <a:bodyPr wrap="none" rtlCol="0">
            <a:spAutoFit/>
          </a:bodyPr>
          <a:lstStyle/>
          <a:p>
            <a:r>
              <a:rPr lang="en-US" sz="1500" dirty="0"/>
              <a:t>SAP Application Server is a good candidate for </a:t>
            </a:r>
            <a:r>
              <a:rPr lang="en-US" sz="1500" dirty="0" smtClean="0"/>
              <a:t>SMT2</a:t>
            </a:r>
            <a:endParaRPr lang="en-US" sz="1500" dirty="0"/>
          </a:p>
          <a:p>
            <a:r>
              <a:rPr lang="en-US" sz="1500" dirty="0"/>
              <a:t>	Lots of concurrent threads.</a:t>
            </a:r>
          </a:p>
        </p:txBody>
      </p:sp>
      <p:sp>
        <p:nvSpPr>
          <p:cNvPr id="29" name="TextBox 28"/>
          <p:cNvSpPr txBox="1"/>
          <p:nvPr/>
        </p:nvSpPr>
        <p:spPr>
          <a:xfrm>
            <a:off x="1828461" y="4613801"/>
            <a:ext cx="3842719" cy="253916"/>
          </a:xfrm>
          <a:prstGeom prst="rect">
            <a:avLst/>
          </a:prstGeom>
          <a:noFill/>
        </p:spPr>
        <p:txBody>
          <a:bodyPr wrap="none" rtlCol="0">
            <a:spAutoFit/>
          </a:bodyPr>
          <a:lstStyle/>
          <a:p>
            <a:r>
              <a:rPr lang="en-US" sz="1050" dirty="0">
                <a:hlinkClick r:id="rId3"/>
              </a:rPr>
              <a:t>http://www.redbooks.ibm.com/abstracts/redp5144.html?Open</a:t>
            </a:r>
            <a:endParaRPr lang="en-US" sz="1050" dirty="0"/>
          </a:p>
        </p:txBody>
      </p:sp>
      <p:sp>
        <p:nvSpPr>
          <p:cNvPr id="4" name="Slide Number Placeholder 3"/>
          <p:cNvSpPr>
            <a:spLocks noGrp="1"/>
          </p:cNvSpPr>
          <p:nvPr>
            <p:ph type="sldNum" sz="quarter" idx="10"/>
          </p:nvPr>
        </p:nvSpPr>
        <p:spPr>
          <a:xfrm>
            <a:off x="139700" y="4694238"/>
            <a:ext cx="430751" cy="274637"/>
          </a:xfrm>
        </p:spPr>
        <p:txBody>
          <a:bodyPr/>
          <a:lstStyle/>
          <a:p>
            <a:pPr>
              <a:defRPr/>
            </a:pPr>
            <a:fld id="{71085DD5-9408-8448-82C5-5745ABFA1814}" type="slidenum">
              <a:rPr lang="en-US" altLang="en-US" smtClean="0"/>
              <a:pPr>
                <a:defRPr/>
              </a:pPr>
              <a:t>176</a:t>
            </a:fld>
            <a:endParaRPr lang="en-US" altLang="en-US" dirty="0"/>
          </a:p>
        </p:txBody>
      </p:sp>
    </p:spTree>
    <p:extLst>
      <p:ext uri="{BB962C8B-B14F-4D97-AF65-F5344CB8AC3E}">
        <p14:creationId xmlns:p14="http://schemas.microsoft.com/office/powerpoint/2010/main" val="746765463"/>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6"/>
          <p:cNvSpPr txBox="1">
            <a:spLocks noChangeArrowheads="1"/>
          </p:cNvSpPr>
          <p:nvPr/>
        </p:nvSpPr>
        <p:spPr bwMode="auto">
          <a:xfrm>
            <a:off x="2262482" y="4857914"/>
            <a:ext cx="4841151" cy="156879"/>
          </a:xfrm>
          <a:prstGeom prst="rect">
            <a:avLst/>
          </a:prstGeom>
          <a:noFill/>
          <a:ln w="9525">
            <a:noFill/>
            <a:miter lim="800000"/>
            <a:headEnd/>
            <a:tailEnd/>
          </a:ln>
        </p:spPr>
        <p:txBody>
          <a:bodyPr lIns="68490" tIns="34247" rIns="68490" bIns="34247">
            <a:spAutoFit/>
          </a:bodyPr>
          <a:lstStyle/>
          <a:p>
            <a:pPr algn="ctr">
              <a:lnSpc>
                <a:spcPct val="95000"/>
              </a:lnSpc>
              <a:spcBef>
                <a:spcPct val="50000"/>
              </a:spcBef>
              <a:spcAft>
                <a:spcPct val="15000"/>
              </a:spcAft>
            </a:pPr>
            <a:r>
              <a:rPr lang="en-US" altLang="en-US" sz="600" dirty="0"/>
              <a:t>(Controlled measurement environment, results may vary)</a:t>
            </a:r>
          </a:p>
        </p:txBody>
      </p:sp>
      <p:sp>
        <p:nvSpPr>
          <p:cNvPr id="8249" name="Rectangle 57"/>
          <p:cNvSpPr>
            <a:spLocks noChangeArrowheads="1"/>
          </p:cNvSpPr>
          <p:nvPr/>
        </p:nvSpPr>
        <p:spPr bwMode="auto">
          <a:xfrm>
            <a:off x="1347544" y="915592"/>
            <a:ext cx="6025536" cy="392415"/>
          </a:xfrm>
          <a:prstGeom prst="rect">
            <a:avLst/>
          </a:prstGeom>
          <a:noFill/>
          <a:ln w="9525">
            <a:noFill/>
            <a:miter lim="800000"/>
            <a:headEnd/>
            <a:tailEnd/>
          </a:ln>
        </p:spPr>
        <p:txBody>
          <a:bodyPr lIns="0" tIns="0" rIns="0" bIns="0">
            <a:spAutoFit/>
          </a:bodyPr>
          <a:lstStyle/>
          <a:p>
            <a:r>
              <a:rPr lang="en-US" sz="1275">
                <a:solidFill>
                  <a:srgbClr val="595959"/>
                </a:solidFill>
                <a:cs typeface="Arial" pitchFamily="34" charset="0"/>
              </a:rPr>
              <a:t>Common Java CPU Intensive Benchmarks</a:t>
            </a:r>
          </a:p>
          <a:p>
            <a:r>
              <a:rPr lang="en-US" sz="1275">
                <a:solidFill>
                  <a:srgbClr val="595959"/>
                </a:solidFill>
                <a:cs typeface="Arial" pitchFamily="34" charset="0"/>
              </a:rPr>
              <a:t>z13 with SMT zIIPs Java 8 vs. zEC12 Java 7 SR4</a:t>
            </a:r>
            <a:endParaRPr lang="en-US" sz="1350">
              <a:cs typeface="Arial" pitchFamily="34" charset="0"/>
            </a:endParaRPr>
          </a:p>
        </p:txBody>
      </p:sp>
      <p:sp>
        <p:nvSpPr>
          <p:cNvPr id="149514" name="TextBox 3"/>
          <p:cNvSpPr txBox="1">
            <a:spLocks noChangeArrowheads="1"/>
          </p:cNvSpPr>
          <p:nvPr/>
        </p:nvSpPr>
        <p:spPr bwMode="auto">
          <a:xfrm>
            <a:off x="1482739" y="4441931"/>
            <a:ext cx="6118430" cy="487056"/>
          </a:xfrm>
          <a:prstGeom prst="rect">
            <a:avLst/>
          </a:prstGeom>
          <a:noFill/>
          <a:ln w="9525">
            <a:noFill/>
            <a:miter lim="800000"/>
            <a:headEnd/>
            <a:tailEnd/>
          </a:ln>
        </p:spPr>
        <p:txBody>
          <a:bodyPr>
            <a:spAutoFit/>
          </a:bodyPr>
          <a:lstStyle/>
          <a:p>
            <a:pPr algn="ctr">
              <a:lnSpc>
                <a:spcPct val="95000"/>
              </a:lnSpc>
              <a:spcAft>
                <a:spcPct val="15000"/>
              </a:spcAft>
            </a:pPr>
            <a:r>
              <a:rPr lang="en-US" altLang="en-US" sz="1350" dirty="0"/>
              <a:t>IBM z13 and IBM Java 8 show </a:t>
            </a:r>
            <a:r>
              <a:rPr lang="en-US" altLang="en-US" sz="1350" b="1" dirty="0"/>
              <a:t>a composite improvement of 61%</a:t>
            </a:r>
            <a:r>
              <a:rPr lang="en-US" altLang="en-US" sz="1350" dirty="0"/>
              <a:t> over zEC12 and Java7 SR4 running the CPU Intensive benchmark</a:t>
            </a:r>
          </a:p>
        </p:txBody>
      </p:sp>
      <p:grpSp>
        <p:nvGrpSpPr>
          <p:cNvPr id="149515" name="Group 11"/>
          <p:cNvGrpSpPr>
            <a:grpSpLocks/>
          </p:cNvGrpSpPr>
          <p:nvPr/>
        </p:nvGrpSpPr>
        <p:grpSpPr bwMode="auto">
          <a:xfrm>
            <a:off x="1285913" y="1699022"/>
            <a:ext cx="6214895" cy="2687199"/>
            <a:chOff x="160" y="1427"/>
            <a:chExt cx="6958" cy="1970"/>
          </a:xfrm>
        </p:grpSpPr>
        <p:grpSp>
          <p:nvGrpSpPr>
            <p:cNvPr id="149516" name="Group 12"/>
            <p:cNvGrpSpPr>
              <a:grpSpLocks/>
            </p:cNvGrpSpPr>
            <p:nvPr/>
          </p:nvGrpSpPr>
          <p:grpSpPr bwMode="auto">
            <a:xfrm>
              <a:off x="569" y="1496"/>
              <a:ext cx="6549" cy="1675"/>
              <a:chOff x="923" y="1836"/>
              <a:chExt cx="6549" cy="1181"/>
            </a:xfrm>
          </p:grpSpPr>
          <p:sp>
            <p:nvSpPr>
              <p:cNvPr id="149517" name="Rectangle 12"/>
              <p:cNvSpPr>
                <a:spLocks noChangeArrowheads="1"/>
              </p:cNvSpPr>
              <p:nvPr/>
            </p:nvSpPr>
            <p:spPr bwMode="auto">
              <a:xfrm>
                <a:off x="923" y="1836"/>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149518" name="Rectangle 12"/>
              <p:cNvSpPr>
                <a:spLocks noChangeArrowheads="1"/>
              </p:cNvSpPr>
              <p:nvPr/>
            </p:nvSpPr>
            <p:spPr bwMode="auto">
              <a:xfrm>
                <a:off x="923" y="2424"/>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149519" name="Rectangle 12"/>
              <p:cNvSpPr>
                <a:spLocks noChangeArrowheads="1"/>
              </p:cNvSpPr>
              <p:nvPr/>
            </p:nvSpPr>
            <p:spPr bwMode="auto">
              <a:xfrm>
                <a:off x="923" y="3012"/>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grpSp>
        <p:sp>
          <p:nvSpPr>
            <p:cNvPr id="149520" name="Rectangle 36"/>
            <p:cNvSpPr>
              <a:spLocks noChangeArrowheads="1"/>
            </p:cNvSpPr>
            <p:nvPr/>
          </p:nvSpPr>
          <p:spPr bwMode="auto">
            <a:xfrm>
              <a:off x="278" y="3097"/>
              <a:ext cx="144" cy="88"/>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en-US" sz="825">
                  <a:solidFill>
                    <a:srgbClr val="595959"/>
                  </a:solidFill>
                  <a:latin typeface="Calibri" pitchFamily="34" charset="0"/>
                </a:rPr>
                <a:t>0%</a:t>
              </a:r>
              <a:endParaRPr lang="en-US" altLang="en-US" sz="825"/>
            </a:p>
          </p:txBody>
        </p:sp>
        <p:sp>
          <p:nvSpPr>
            <p:cNvPr id="149521" name="Rectangle 39"/>
            <p:cNvSpPr>
              <a:spLocks noChangeArrowheads="1"/>
            </p:cNvSpPr>
            <p:nvPr/>
          </p:nvSpPr>
          <p:spPr bwMode="auto">
            <a:xfrm>
              <a:off x="160" y="2253"/>
              <a:ext cx="262" cy="88"/>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en-US" sz="825">
                  <a:solidFill>
                    <a:srgbClr val="595959"/>
                  </a:solidFill>
                  <a:latin typeface="Calibri" pitchFamily="34" charset="0"/>
                </a:rPr>
                <a:t>200%</a:t>
              </a:r>
              <a:endParaRPr lang="en-US" altLang="en-US" sz="825"/>
            </a:p>
          </p:txBody>
        </p:sp>
        <p:sp>
          <p:nvSpPr>
            <p:cNvPr id="149522" name="Rectangle 41"/>
            <p:cNvSpPr>
              <a:spLocks noChangeArrowheads="1"/>
            </p:cNvSpPr>
            <p:nvPr/>
          </p:nvSpPr>
          <p:spPr bwMode="auto">
            <a:xfrm>
              <a:off x="160" y="1427"/>
              <a:ext cx="262" cy="88"/>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en-US" sz="825">
                  <a:solidFill>
                    <a:srgbClr val="595959"/>
                  </a:solidFill>
                  <a:latin typeface="Calibri" pitchFamily="34" charset="0"/>
                </a:rPr>
                <a:t>400%</a:t>
              </a:r>
              <a:endParaRPr lang="en-US" altLang="en-US" sz="825"/>
            </a:p>
          </p:txBody>
        </p:sp>
        <p:sp>
          <p:nvSpPr>
            <p:cNvPr id="38" name="Rectangle 37"/>
            <p:cNvSpPr>
              <a:spLocks noChangeArrowheads="1"/>
            </p:cNvSpPr>
            <p:nvPr/>
          </p:nvSpPr>
          <p:spPr bwMode="auto">
            <a:xfrm>
              <a:off x="2156" y="3023"/>
              <a:ext cx="501" cy="154"/>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39" name="Rectangle 38"/>
            <p:cNvSpPr>
              <a:spLocks noChangeArrowheads="1"/>
            </p:cNvSpPr>
            <p:nvPr/>
          </p:nvSpPr>
          <p:spPr bwMode="auto">
            <a:xfrm>
              <a:off x="2868" y="3147"/>
              <a:ext cx="501" cy="30"/>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2" name="Rectangle 37"/>
            <p:cNvSpPr>
              <a:spLocks noChangeArrowheads="1"/>
            </p:cNvSpPr>
            <p:nvPr/>
          </p:nvSpPr>
          <p:spPr bwMode="auto">
            <a:xfrm>
              <a:off x="731" y="3037"/>
              <a:ext cx="501" cy="140"/>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3" name="Rectangle 38"/>
            <p:cNvSpPr>
              <a:spLocks noChangeArrowheads="1"/>
            </p:cNvSpPr>
            <p:nvPr/>
          </p:nvSpPr>
          <p:spPr bwMode="auto">
            <a:xfrm>
              <a:off x="1443" y="1676"/>
              <a:ext cx="501" cy="1501"/>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4" name="Rectangle 38"/>
            <p:cNvSpPr>
              <a:spLocks noChangeArrowheads="1"/>
            </p:cNvSpPr>
            <p:nvPr/>
          </p:nvSpPr>
          <p:spPr bwMode="auto">
            <a:xfrm>
              <a:off x="6431" y="2925"/>
              <a:ext cx="501" cy="252"/>
            </a:xfrm>
            <a:prstGeom prst="rect">
              <a:avLst/>
            </a:prstGeom>
            <a:solidFill>
              <a:srgbClr val="9BBB59"/>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5" name="Rectangle 37"/>
            <p:cNvSpPr>
              <a:spLocks noChangeArrowheads="1"/>
            </p:cNvSpPr>
            <p:nvPr/>
          </p:nvSpPr>
          <p:spPr bwMode="auto">
            <a:xfrm>
              <a:off x="4293" y="3002"/>
              <a:ext cx="501" cy="175"/>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6" name="Rectangle 38"/>
            <p:cNvSpPr>
              <a:spLocks noChangeArrowheads="1"/>
            </p:cNvSpPr>
            <p:nvPr/>
          </p:nvSpPr>
          <p:spPr bwMode="auto">
            <a:xfrm>
              <a:off x="5006" y="2944"/>
              <a:ext cx="501" cy="233"/>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149530" name="Rectangle 18"/>
            <p:cNvSpPr>
              <a:spLocks noChangeArrowheads="1"/>
            </p:cNvSpPr>
            <p:nvPr/>
          </p:nvSpPr>
          <p:spPr bwMode="auto">
            <a:xfrm>
              <a:off x="678" y="3220"/>
              <a:ext cx="590"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Compression</a:t>
              </a:r>
            </a:p>
          </p:txBody>
        </p:sp>
        <p:sp>
          <p:nvSpPr>
            <p:cNvPr id="149531" name="Rectangle 23"/>
            <p:cNvSpPr>
              <a:spLocks noChangeArrowheads="1"/>
            </p:cNvSpPr>
            <p:nvPr/>
          </p:nvSpPr>
          <p:spPr bwMode="auto">
            <a:xfrm>
              <a:off x="1395" y="3220"/>
              <a:ext cx="601"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Cryptography</a:t>
              </a:r>
            </a:p>
          </p:txBody>
        </p:sp>
        <p:sp>
          <p:nvSpPr>
            <p:cNvPr id="149532" name="Rectangle 28"/>
            <p:cNvSpPr>
              <a:spLocks noChangeArrowheads="1"/>
            </p:cNvSpPr>
            <p:nvPr/>
          </p:nvSpPr>
          <p:spPr bwMode="auto">
            <a:xfrm>
              <a:off x="2093" y="3220"/>
              <a:ext cx="612" cy="88"/>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Database</a:t>
              </a:r>
            </a:p>
          </p:txBody>
        </p:sp>
        <p:sp>
          <p:nvSpPr>
            <p:cNvPr id="149533" name="Rectangle 33"/>
            <p:cNvSpPr>
              <a:spLocks noChangeArrowheads="1"/>
            </p:cNvSpPr>
            <p:nvPr/>
          </p:nvSpPr>
          <p:spPr bwMode="auto">
            <a:xfrm>
              <a:off x="2797" y="3220"/>
              <a:ext cx="616"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MP3 Library</a:t>
              </a:r>
            </a:p>
          </p:txBody>
        </p:sp>
        <p:sp>
          <p:nvSpPr>
            <p:cNvPr id="149534" name="Rectangle 18"/>
            <p:cNvSpPr>
              <a:spLocks noChangeArrowheads="1"/>
            </p:cNvSpPr>
            <p:nvPr/>
          </p:nvSpPr>
          <p:spPr bwMode="auto">
            <a:xfrm>
              <a:off x="3530" y="3220"/>
              <a:ext cx="590"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Scientific FP</a:t>
              </a:r>
            </a:p>
          </p:txBody>
        </p:sp>
        <p:sp>
          <p:nvSpPr>
            <p:cNvPr id="149535" name="Rectangle 23"/>
            <p:cNvSpPr>
              <a:spLocks noChangeArrowheads="1"/>
            </p:cNvSpPr>
            <p:nvPr/>
          </p:nvSpPr>
          <p:spPr bwMode="auto">
            <a:xfrm>
              <a:off x="4235" y="3220"/>
              <a:ext cx="601"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Serialization</a:t>
              </a:r>
            </a:p>
          </p:txBody>
        </p:sp>
        <p:sp>
          <p:nvSpPr>
            <p:cNvPr id="149536" name="Rectangle 28"/>
            <p:cNvSpPr>
              <a:spLocks noChangeArrowheads="1"/>
            </p:cNvSpPr>
            <p:nvPr/>
          </p:nvSpPr>
          <p:spPr bwMode="auto">
            <a:xfrm>
              <a:off x="4939" y="3220"/>
              <a:ext cx="612" cy="88"/>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Graphics</a:t>
              </a:r>
            </a:p>
          </p:txBody>
        </p:sp>
        <p:sp>
          <p:nvSpPr>
            <p:cNvPr id="149537" name="Rectangle 33"/>
            <p:cNvSpPr>
              <a:spLocks noChangeArrowheads="1"/>
            </p:cNvSpPr>
            <p:nvPr/>
          </p:nvSpPr>
          <p:spPr bwMode="auto">
            <a:xfrm>
              <a:off x="5655" y="3220"/>
              <a:ext cx="616" cy="88"/>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XML</a:t>
              </a:r>
            </a:p>
          </p:txBody>
        </p:sp>
        <p:sp>
          <p:nvSpPr>
            <p:cNvPr id="8230" name="Rectangle 38"/>
            <p:cNvSpPr>
              <a:spLocks noChangeArrowheads="1"/>
            </p:cNvSpPr>
            <p:nvPr/>
          </p:nvSpPr>
          <p:spPr bwMode="auto">
            <a:xfrm>
              <a:off x="755" y="2910"/>
              <a:ext cx="431"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35%</a:t>
              </a:r>
              <a:endParaRPr lang="en-US" sz="1500" b="1">
                <a:ea typeface="MS PGothic" pitchFamily="34" charset="-128"/>
                <a:cs typeface="Arial" pitchFamily="34" charset="0"/>
              </a:endParaRPr>
            </a:p>
          </p:txBody>
        </p:sp>
        <p:sp>
          <p:nvSpPr>
            <p:cNvPr id="7" name="Rectangle 38"/>
            <p:cNvSpPr>
              <a:spLocks noChangeArrowheads="1"/>
            </p:cNvSpPr>
            <p:nvPr/>
          </p:nvSpPr>
          <p:spPr bwMode="auto">
            <a:xfrm>
              <a:off x="1463" y="1548"/>
              <a:ext cx="467"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362%</a:t>
              </a:r>
              <a:endParaRPr lang="en-US" sz="1500" b="1">
                <a:ea typeface="MS PGothic" pitchFamily="34" charset="-128"/>
                <a:cs typeface="Arial" pitchFamily="34" charset="0"/>
              </a:endParaRPr>
            </a:p>
          </p:txBody>
        </p:sp>
        <p:sp>
          <p:nvSpPr>
            <p:cNvPr id="8" name="Rectangle 38"/>
            <p:cNvSpPr>
              <a:spLocks noChangeArrowheads="1"/>
            </p:cNvSpPr>
            <p:nvPr/>
          </p:nvSpPr>
          <p:spPr bwMode="auto">
            <a:xfrm>
              <a:off x="2183" y="2862"/>
              <a:ext cx="443"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41%</a:t>
              </a:r>
              <a:endParaRPr lang="en-US" sz="1500" b="1">
                <a:ea typeface="MS PGothic" pitchFamily="34" charset="-128"/>
                <a:cs typeface="Arial" pitchFamily="34" charset="0"/>
              </a:endParaRPr>
            </a:p>
          </p:txBody>
        </p:sp>
        <p:sp>
          <p:nvSpPr>
            <p:cNvPr id="9" name="Rectangle 38"/>
            <p:cNvSpPr>
              <a:spLocks noChangeArrowheads="1"/>
            </p:cNvSpPr>
            <p:nvPr/>
          </p:nvSpPr>
          <p:spPr bwMode="auto">
            <a:xfrm>
              <a:off x="2891" y="3000"/>
              <a:ext cx="461"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7%</a:t>
              </a:r>
              <a:endParaRPr lang="en-US" sz="1500" b="1">
                <a:ea typeface="MS PGothic" pitchFamily="34" charset="-128"/>
                <a:cs typeface="Arial" pitchFamily="34" charset="0"/>
              </a:endParaRPr>
            </a:p>
          </p:txBody>
        </p:sp>
        <p:sp>
          <p:nvSpPr>
            <p:cNvPr id="10" name="Rectangle 38"/>
            <p:cNvSpPr>
              <a:spLocks noChangeArrowheads="1"/>
            </p:cNvSpPr>
            <p:nvPr/>
          </p:nvSpPr>
          <p:spPr bwMode="auto">
            <a:xfrm>
              <a:off x="4297" y="2870"/>
              <a:ext cx="467"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44%</a:t>
              </a:r>
              <a:endParaRPr lang="en-US" sz="1500" b="1">
                <a:ea typeface="MS PGothic" pitchFamily="34" charset="-128"/>
                <a:cs typeface="Arial" pitchFamily="34" charset="0"/>
              </a:endParaRPr>
            </a:p>
          </p:txBody>
        </p:sp>
        <p:sp>
          <p:nvSpPr>
            <p:cNvPr id="11" name="Rectangle 38"/>
            <p:cNvSpPr>
              <a:spLocks noChangeArrowheads="1"/>
            </p:cNvSpPr>
            <p:nvPr/>
          </p:nvSpPr>
          <p:spPr bwMode="auto">
            <a:xfrm>
              <a:off x="5015" y="2810"/>
              <a:ext cx="461" cy="110"/>
            </a:xfrm>
            <a:prstGeom prst="rect">
              <a:avLst/>
            </a:prstGeom>
            <a:noFill/>
            <a:ln w="9525">
              <a:noFill/>
              <a:miter lim="800000"/>
              <a:headEnd/>
              <a:tailEnd/>
            </a:ln>
          </p:spPr>
          <p:txBody>
            <a:bodyPr lIns="0" tIns="0" rIns="0" bIns="0">
              <a:spAutoFit/>
            </a:bodyPr>
            <a:lstStyle/>
            <a:p>
              <a:pPr algn="ctr"/>
              <a:r>
                <a:rPr lang="en-US" sz="975" b="1">
                  <a:cs typeface="Arial" pitchFamily="34" charset="0"/>
                </a:rPr>
                <a:t>59%</a:t>
              </a:r>
              <a:endParaRPr lang="en-US" sz="1500" b="1">
                <a:cs typeface="Arial" pitchFamily="34" charset="0"/>
              </a:endParaRPr>
            </a:p>
          </p:txBody>
        </p:sp>
        <p:sp>
          <p:nvSpPr>
            <p:cNvPr id="12" name="Rectangle 38"/>
            <p:cNvSpPr>
              <a:spLocks noChangeArrowheads="1"/>
            </p:cNvSpPr>
            <p:nvPr/>
          </p:nvSpPr>
          <p:spPr bwMode="auto">
            <a:xfrm>
              <a:off x="6449" y="2786"/>
              <a:ext cx="467"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61%</a:t>
              </a:r>
              <a:endParaRPr lang="en-US" sz="1500" b="1">
                <a:ea typeface="MS PGothic" pitchFamily="34" charset="-128"/>
                <a:cs typeface="Arial" pitchFamily="34" charset="0"/>
              </a:endParaRPr>
            </a:p>
          </p:txBody>
        </p:sp>
        <p:sp>
          <p:nvSpPr>
            <p:cNvPr id="13" name="Rectangle 38"/>
            <p:cNvSpPr>
              <a:spLocks noChangeArrowheads="1"/>
            </p:cNvSpPr>
            <p:nvPr/>
          </p:nvSpPr>
          <p:spPr bwMode="auto">
            <a:xfrm>
              <a:off x="3581" y="3063"/>
              <a:ext cx="501" cy="114"/>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149546" name="Rectangle 33"/>
            <p:cNvSpPr>
              <a:spLocks noChangeArrowheads="1"/>
            </p:cNvSpPr>
            <p:nvPr/>
          </p:nvSpPr>
          <p:spPr bwMode="auto">
            <a:xfrm>
              <a:off x="6365" y="3220"/>
              <a:ext cx="616" cy="88"/>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ja-JP" sz="825" b="1">
                  <a:ea typeface="MS PGothic" pitchFamily="34" charset="-128"/>
                </a:rPr>
                <a:t>Composite</a:t>
              </a:r>
              <a:endParaRPr lang="en-US" altLang="en-US" sz="825" b="1"/>
            </a:p>
          </p:txBody>
        </p:sp>
        <p:sp>
          <p:nvSpPr>
            <p:cNvPr id="14" name="Rectangle 38"/>
            <p:cNvSpPr>
              <a:spLocks noChangeArrowheads="1"/>
            </p:cNvSpPr>
            <p:nvPr/>
          </p:nvSpPr>
          <p:spPr bwMode="auto">
            <a:xfrm>
              <a:off x="3581" y="2940"/>
              <a:ext cx="485"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29%</a:t>
              </a:r>
              <a:endParaRPr lang="en-US" sz="1500" b="1">
                <a:ea typeface="MS PGothic" pitchFamily="34" charset="-128"/>
                <a:cs typeface="Arial" pitchFamily="34" charset="0"/>
              </a:endParaRPr>
            </a:p>
          </p:txBody>
        </p:sp>
        <p:sp>
          <p:nvSpPr>
            <p:cNvPr id="15" name="Rectangle 38"/>
            <p:cNvSpPr>
              <a:spLocks noChangeArrowheads="1"/>
            </p:cNvSpPr>
            <p:nvPr/>
          </p:nvSpPr>
          <p:spPr bwMode="auto">
            <a:xfrm>
              <a:off x="5718" y="2944"/>
              <a:ext cx="501" cy="233"/>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16" name="Rectangle 38"/>
            <p:cNvSpPr>
              <a:spLocks noChangeArrowheads="1"/>
            </p:cNvSpPr>
            <p:nvPr/>
          </p:nvSpPr>
          <p:spPr bwMode="auto">
            <a:xfrm>
              <a:off x="5723" y="2810"/>
              <a:ext cx="467" cy="110"/>
            </a:xfrm>
            <a:prstGeom prst="rect">
              <a:avLst/>
            </a:prstGeom>
            <a:noFill/>
            <a:ln w="9525">
              <a:noFill/>
              <a:miter lim="800000"/>
              <a:headEnd/>
              <a:tailEnd/>
            </a:ln>
          </p:spPr>
          <p:txBody>
            <a:bodyPr lIns="0" tIns="0" rIns="0" bIns="0">
              <a:spAutoFit/>
            </a:bodyPr>
            <a:lstStyle/>
            <a:p>
              <a:pPr algn="ctr"/>
              <a:r>
                <a:rPr lang="en-US" sz="975" b="1">
                  <a:cs typeface="Arial" pitchFamily="34" charset="0"/>
                </a:rPr>
                <a:t>59%</a:t>
              </a:r>
              <a:endParaRPr lang="en-US" sz="1500" b="1">
                <a:cs typeface="Arial" pitchFamily="34" charset="0"/>
              </a:endParaRPr>
            </a:p>
          </p:txBody>
        </p:sp>
      </p:grpSp>
      <p:sp>
        <p:nvSpPr>
          <p:cNvPr id="149550" name="Rectangle 46"/>
          <p:cNvSpPr>
            <a:spLocks noGrp="1" noChangeArrowheads="1"/>
          </p:cNvSpPr>
          <p:nvPr>
            <p:ph type="title"/>
          </p:nvPr>
        </p:nvSpPr>
        <p:spPr/>
        <p:txBody>
          <a:bodyPr/>
          <a:lstStyle/>
          <a:p>
            <a:r>
              <a:rPr lang="en-US"/>
              <a:t>IBM Java 8: CPU-Intensive Benchmark</a:t>
            </a:r>
          </a:p>
        </p:txBody>
      </p:sp>
      <p:sp>
        <p:nvSpPr>
          <p:cNvPr id="18" name="Slide Number Placeholder 17"/>
          <p:cNvSpPr>
            <a:spLocks noGrp="1"/>
          </p:cNvSpPr>
          <p:nvPr>
            <p:ph type="sldNum" sz="quarter" idx="10"/>
          </p:nvPr>
        </p:nvSpPr>
        <p:spPr>
          <a:xfrm>
            <a:off x="139700" y="4694238"/>
            <a:ext cx="422362" cy="274637"/>
          </a:xfrm>
        </p:spPr>
        <p:txBody>
          <a:bodyPr/>
          <a:lstStyle/>
          <a:p>
            <a:pPr>
              <a:defRPr/>
            </a:pPr>
            <a:fld id="{12231937-1331-084F-B7FD-D9E46B1B1206}" type="slidenum">
              <a:rPr lang="en-US" altLang="en-US" smtClean="0"/>
              <a:pPr>
                <a:defRPr/>
              </a:pPr>
              <a:t>177</a:t>
            </a:fld>
            <a:endParaRPr lang="en-US" altLang="en-US" dirty="0"/>
          </a:p>
        </p:txBody>
      </p:sp>
    </p:spTree>
    <p:extLst>
      <p:ext uri="{BB962C8B-B14F-4D97-AF65-F5344CB8AC3E}">
        <p14:creationId xmlns:p14="http://schemas.microsoft.com/office/powerpoint/2010/main" val="5684978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7" name="AutoShape 2"/>
          <p:cNvSpPr>
            <a:spLocks noChangeAspect="1" noChangeArrowheads="1" noTextEdit="1"/>
          </p:cNvSpPr>
          <p:nvPr/>
        </p:nvSpPr>
        <p:spPr bwMode="auto">
          <a:xfrm>
            <a:off x="1819154" y="1059656"/>
            <a:ext cx="5210043" cy="3467100"/>
          </a:xfrm>
          <a:prstGeom prst="rect">
            <a:avLst/>
          </a:prstGeom>
          <a:noFill/>
          <a:ln w="9525">
            <a:noFill/>
            <a:miter lim="800000"/>
            <a:headEnd/>
            <a:tailEnd/>
          </a:ln>
        </p:spPr>
        <p:txBody>
          <a:bodyPr/>
          <a:lstStyle/>
          <a:p>
            <a:endParaRPr lang="en-US"/>
          </a:p>
        </p:txBody>
      </p:sp>
      <p:sp>
        <p:nvSpPr>
          <p:cNvPr id="153609" name="Rectangle 9"/>
          <p:cNvSpPr>
            <a:spLocks noGrp="1" noChangeArrowheads="1"/>
          </p:cNvSpPr>
          <p:nvPr>
            <p:ph type="title"/>
          </p:nvPr>
        </p:nvSpPr>
        <p:spPr/>
        <p:txBody>
          <a:bodyPr/>
          <a:lstStyle/>
          <a:p>
            <a:r>
              <a:rPr lang="en-US" sz="2400"/>
              <a:t>IBM Business Rules Processing with IBM Java 8 and z13	</a:t>
            </a:r>
          </a:p>
        </p:txBody>
      </p:sp>
      <p:sp>
        <p:nvSpPr>
          <p:cNvPr id="153610" name="Text Box 6"/>
          <p:cNvSpPr txBox="1">
            <a:spLocks noChangeArrowheads="1"/>
          </p:cNvSpPr>
          <p:nvPr/>
        </p:nvSpPr>
        <p:spPr bwMode="auto">
          <a:xfrm>
            <a:off x="1886610" y="4834509"/>
            <a:ext cx="4841151" cy="156879"/>
          </a:xfrm>
          <a:prstGeom prst="rect">
            <a:avLst/>
          </a:prstGeom>
          <a:noFill/>
          <a:ln w="9525">
            <a:noFill/>
            <a:miter lim="800000"/>
            <a:headEnd/>
            <a:tailEnd/>
          </a:ln>
        </p:spPr>
        <p:txBody>
          <a:bodyPr lIns="68490" tIns="34247" rIns="68490" bIns="34247">
            <a:spAutoFit/>
          </a:bodyPr>
          <a:lstStyle/>
          <a:p>
            <a:pPr algn="ctr">
              <a:lnSpc>
                <a:spcPct val="95000"/>
              </a:lnSpc>
              <a:spcBef>
                <a:spcPct val="50000"/>
              </a:spcBef>
              <a:spcAft>
                <a:spcPct val="15000"/>
              </a:spcAft>
            </a:pPr>
            <a:r>
              <a:rPr lang="en-US" altLang="en-US" sz="600" dirty="0"/>
              <a:t>(Controlled measurement environment, results may vary)</a:t>
            </a:r>
          </a:p>
        </p:txBody>
      </p:sp>
      <p:sp>
        <p:nvSpPr>
          <p:cNvPr id="153611" name="TextBox 3"/>
          <p:cNvSpPr txBox="1">
            <a:spLocks noChangeArrowheads="1"/>
          </p:cNvSpPr>
          <p:nvPr/>
        </p:nvSpPr>
        <p:spPr bwMode="auto">
          <a:xfrm>
            <a:off x="1736086" y="4553387"/>
            <a:ext cx="6118430" cy="311624"/>
          </a:xfrm>
          <a:prstGeom prst="rect">
            <a:avLst/>
          </a:prstGeom>
          <a:noFill/>
          <a:ln w="9525">
            <a:noFill/>
            <a:miter lim="800000"/>
            <a:headEnd/>
            <a:tailEnd/>
          </a:ln>
        </p:spPr>
        <p:txBody>
          <a:bodyPr>
            <a:spAutoFit/>
          </a:bodyPr>
          <a:lstStyle/>
          <a:p>
            <a:pPr algn="r">
              <a:lnSpc>
                <a:spcPct val="95000"/>
              </a:lnSpc>
              <a:spcAft>
                <a:spcPct val="15000"/>
              </a:spcAft>
            </a:pPr>
            <a:r>
              <a:rPr lang="en-US" altLang="en-US" sz="1500" b="1" dirty="0"/>
              <a:t>Aggregate 2.1x improvement</a:t>
            </a:r>
            <a:r>
              <a:rPr lang="en-US" altLang="en-US" sz="1500" dirty="0"/>
              <a:t> from IBM Java 8 and IBM z13</a:t>
            </a:r>
          </a:p>
        </p:txBody>
      </p:sp>
      <p:sp>
        <p:nvSpPr>
          <p:cNvPr id="8249" name="Rectangle 57"/>
          <p:cNvSpPr>
            <a:spLocks noChangeArrowheads="1"/>
          </p:cNvSpPr>
          <p:nvPr/>
        </p:nvSpPr>
        <p:spPr bwMode="auto">
          <a:xfrm>
            <a:off x="1347544" y="915592"/>
            <a:ext cx="6025536" cy="392415"/>
          </a:xfrm>
          <a:prstGeom prst="rect">
            <a:avLst/>
          </a:prstGeom>
          <a:noFill/>
          <a:ln w="9525">
            <a:noFill/>
            <a:miter lim="800000"/>
            <a:headEnd/>
            <a:tailEnd/>
          </a:ln>
        </p:spPr>
        <p:txBody>
          <a:bodyPr lIns="0" tIns="0" rIns="0" bIns="0">
            <a:spAutoFit/>
          </a:bodyPr>
          <a:lstStyle/>
          <a:p>
            <a:r>
              <a:rPr lang="en-US" altLang="ja-JP" sz="1275">
                <a:solidFill>
                  <a:srgbClr val="595959"/>
                </a:solidFill>
                <a:ea typeface="MS PGothic" pitchFamily="34" charset="-128"/>
                <a:cs typeface="Arial" pitchFamily="34" charset="0"/>
              </a:rPr>
              <a:t>Business Rules Processing</a:t>
            </a:r>
          </a:p>
          <a:p>
            <a:r>
              <a:rPr lang="en-US" altLang="ja-JP" sz="1275">
                <a:solidFill>
                  <a:srgbClr val="595959"/>
                </a:solidFill>
                <a:ea typeface="MS PGothic" pitchFamily="34" charset="-128"/>
                <a:cs typeface="Arial" pitchFamily="34" charset="0"/>
              </a:rPr>
              <a:t>1 CP and 8 zIIPs</a:t>
            </a:r>
            <a:endParaRPr lang="en-US" sz="1350">
              <a:ea typeface="MS PGothic" pitchFamily="34" charset="-128"/>
              <a:cs typeface="Arial" pitchFamily="34" charset="0"/>
            </a:endParaRPr>
          </a:p>
        </p:txBody>
      </p:sp>
      <p:grpSp>
        <p:nvGrpSpPr>
          <p:cNvPr id="153613" name="Group 13"/>
          <p:cNvGrpSpPr>
            <a:grpSpLocks/>
          </p:cNvGrpSpPr>
          <p:nvPr/>
        </p:nvGrpSpPr>
        <p:grpSpPr bwMode="auto">
          <a:xfrm>
            <a:off x="1640514" y="1782367"/>
            <a:ext cx="5849576" cy="2191940"/>
            <a:chOff x="923" y="1836"/>
            <a:chExt cx="6549" cy="1181"/>
          </a:xfrm>
        </p:grpSpPr>
        <p:sp>
          <p:nvSpPr>
            <p:cNvPr id="153614" name="Rectangle 12"/>
            <p:cNvSpPr>
              <a:spLocks noChangeArrowheads="1"/>
            </p:cNvSpPr>
            <p:nvPr/>
          </p:nvSpPr>
          <p:spPr bwMode="auto">
            <a:xfrm>
              <a:off x="923" y="1836"/>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153615" name="Rectangle 12"/>
            <p:cNvSpPr>
              <a:spLocks noChangeArrowheads="1"/>
            </p:cNvSpPr>
            <p:nvPr/>
          </p:nvSpPr>
          <p:spPr bwMode="auto">
            <a:xfrm>
              <a:off x="923" y="2424"/>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153616" name="Rectangle 12"/>
            <p:cNvSpPr>
              <a:spLocks noChangeArrowheads="1"/>
            </p:cNvSpPr>
            <p:nvPr/>
          </p:nvSpPr>
          <p:spPr bwMode="auto">
            <a:xfrm>
              <a:off x="923" y="3012"/>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grpSp>
      <p:sp>
        <p:nvSpPr>
          <p:cNvPr id="153617" name="Rectangle 36"/>
          <p:cNvSpPr>
            <a:spLocks noChangeArrowheads="1"/>
          </p:cNvSpPr>
          <p:nvPr/>
        </p:nvSpPr>
        <p:spPr bwMode="auto">
          <a:xfrm>
            <a:off x="1323264" y="3877867"/>
            <a:ext cx="185949" cy="12061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0.80</a:t>
            </a:r>
            <a:endParaRPr lang="en-US" altLang="en-US" sz="825"/>
          </a:p>
        </p:txBody>
      </p:sp>
      <p:sp>
        <p:nvSpPr>
          <p:cNvPr id="153618" name="Rectangle 39"/>
          <p:cNvSpPr>
            <a:spLocks noChangeArrowheads="1"/>
          </p:cNvSpPr>
          <p:nvPr/>
        </p:nvSpPr>
        <p:spPr bwMode="auto">
          <a:xfrm>
            <a:off x="1323264" y="2772966"/>
            <a:ext cx="185949" cy="12061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1.60</a:t>
            </a:r>
            <a:endParaRPr lang="en-US" altLang="en-US" sz="825"/>
          </a:p>
        </p:txBody>
      </p:sp>
      <p:sp>
        <p:nvSpPr>
          <p:cNvPr id="153619" name="Rectangle 41"/>
          <p:cNvSpPr>
            <a:spLocks noChangeArrowheads="1"/>
          </p:cNvSpPr>
          <p:nvPr/>
        </p:nvSpPr>
        <p:spPr bwMode="auto">
          <a:xfrm>
            <a:off x="1323264" y="1691879"/>
            <a:ext cx="185949" cy="12061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2.40</a:t>
            </a:r>
            <a:endParaRPr lang="en-US" altLang="en-US" sz="825"/>
          </a:p>
        </p:txBody>
      </p:sp>
      <p:sp>
        <p:nvSpPr>
          <p:cNvPr id="38" name="Rectangle 37"/>
          <p:cNvSpPr>
            <a:spLocks noChangeArrowheads="1"/>
          </p:cNvSpPr>
          <p:nvPr/>
        </p:nvSpPr>
        <p:spPr bwMode="auto">
          <a:xfrm>
            <a:off x="4105749" y="2892275"/>
            <a:ext cx="881590" cy="1072753"/>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2" name="Rectangle 37"/>
          <p:cNvSpPr>
            <a:spLocks noChangeArrowheads="1"/>
          </p:cNvSpPr>
          <p:nvPr/>
        </p:nvSpPr>
        <p:spPr bwMode="auto">
          <a:xfrm>
            <a:off x="1785213" y="3681412"/>
            <a:ext cx="881590" cy="300038"/>
          </a:xfrm>
          <a:prstGeom prst="rect">
            <a:avLst/>
          </a:prstGeom>
          <a:solidFill>
            <a:srgbClr val="8DB048"/>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39" name="Rectangle 38"/>
          <p:cNvSpPr>
            <a:spLocks noChangeArrowheads="1"/>
          </p:cNvSpPr>
          <p:nvPr/>
        </p:nvSpPr>
        <p:spPr bwMode="auto">
          <a:xfrm>
            <a:off x="2945481" y="3313511"/>
            <a:ext cx="881590" cy="667940"/>
          </a:xfrm>
          <a:prstGeom prst="rect">
            <a:avLst/>
          </a:prstGeom>
          <a:solidFill>
            <a:srgbClr val="8DB048"/>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3" name="Rectangle 38"/>
          <p:cNvSpPr>
            <a:spLocks noChangeArrowheads="1"/>
          </p:cNvSpPr>
          <p:nvPr/>
        </p:nvSpPr>
        <p:spPr bwMode="auto">
          <a:xfrm>
            <a:off x="6426287" y="2204457"/>
            <a:ext cx="881590" cy="1760570"/>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8230" name="Rectangle 38"/>
          <p:cNvSpPr>
            <a:spLocks noChangeArrowheads="1"/>
          </p:cNvSpPr>
          <p:nvPr/>
        </p:nvSpPr>
        <p:spPr bwMode="auto">
          <a:xfrm>
            <a:off x="6442364" y="2216564"/>
            <a:ext cx="835143"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2.1</a:t>
            </a:r>
            <a:endParaRPr lang="en-US" sz="2400" b="1" dirty="0">
              <a:solidFill>
                <a:schemeClr val="bg1"/>
              </a:solidFill>
              <a:ea typeface="MS PGothic" pitchFamily="34" charset="-128"/>
              <a:cs typeface="Arial" pitchFamily="34" charset="0"/>
            </a:endParaRPr>
          </a:p>
        </p:txBody>
      </p:sp>
      <p:sp>
        <p:nvSpPr>
          <p:cNvPr id="153625" name="Rectangle 33"/>
          <p:cNvSpPr>
            <a:spLocks noChangeArrowheads="1"/>
          </p:cNvSpPr>
          <p:nvPr/>
        </p:nvSpPr>
        <p:spPr bwMode="auto">
          <a:xfrm>
            <a:off x="6437005" y="4038601"/>
            <a:ext cx="844969" cy="241220"/>
          </a:xfrm>
          <a:prstGeom prst="rect">
            <a:avLst/>
          </a:prstGeom>
          <a:noFill/>
          <a:ln w="9525">
            <a:noFill/>
            <a:miter lim="800000"/>
            <a:headEnd/>
            <a:tailEnd/>
          </a:ln>
        </p:spPr>
        <p:txBody>
          <a:bodyPr lIns="0" tIns="0" rIns="0" bIns="0">
            <a:spAutoFit/>
          </a:bodyPr>
          <a:lstStyle/>
          <a:p>
            <a:pPr algn="ctr" defTabSz="514350">
              <a:lnSpc>
                <a:spcPct val="95000"/>
              </a:lnSpc>
            </a:pPr>
            <a:r>
              <a:rPr lang="en-US" altLang="ja-JP" sz="825" b="1">
                <a:ea typeface="MS PGothic" pitchFamily="34" charset="-128"/>
              </a:rPr>
              <a:t>z13 SMT</a:t>
            </a:r>
          </a:p>
          <a:p>
            <a:pPr algn="ctr" defTabSz="514350">
              <a:lnSpc>
                <a:spcPct val="95000"/>
              </a:lnSpc>
            </a:pPr>
            <a:r>
              <a:rPr lang="en-US" altLang="ja-JP" sz="825" b="1">
                <a:ea typeface="MS PGothic" pitchFamily="34" charset="-128"/>
              </a:rPr>
              <a:t>Java 8</a:t>
            </a:r>
            <a:endParaRPr lang="en-US" altLang="en-US" sz="825" b="1"/>
          </a:p>
        </p:txBody>
      </p:sp>
      <p:sp>
        <p:nvSpPr>
          <p:cNvPr id="4" name="Rectangle 38"/>
          <p:cNvSpPr>
            <a:spLocks noChangeArrowheads="1"/>
          </p:cNvSpPr>
          <p:nvPr/>
        </p:nvSpPr>
        <p:spPr bwMode="auto">
          <a:xfrm>
            <a:off x="5245136" y="2862859"/>
            <a:ext cx="868531" cy="1111448"/>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153627" name="Rectangle 33"/>
          <p:cNvSpPr>
            <a:spLocks noChangeArrowheads="1"/>
          </p:cNvSpPr>
          <p:nvPr/>
        </p:nvSpPr>
        <p:spPr bwMode="auto">
          <a:xfrm>
            <a:off x="5274057" y="4038601"/>
            <a:ext cx="844969" cy="241220"/>
          </a:xfrm>
          <a:prstGeom prst="rect">
            <a:avLst/>
          </a:prstGeom>
          <a:noFill/>
          <a:ln w="9525">
            <a:noFill/>
            <a:miter lim="800000"/>
            <a:headEnd/>
            <a:tailEnd/>
          </a:ln>
        </p:spPr>
        <p:txBody>
          <a:bodyPr lIns="0" tIns="0" rIns="0" bIns="0">
            <a:spAutoFit/>
          </a:bodyPr>
          <a:lstStyle/>
          <a:p>
            <a:pPr algn="ctr" defTabSz="514350">
              <a:lnSpc>
                <a:spcPct val="95000"/>
              </a:lnSpc>
            </a:pPr>
            <a:r>
              <a:rPr lang="en-US" altLang="ja-JP" sz="825" b="1">
                <a:ea typeface="MS PGothic" pitchFamily="34" charset="-128"/>
              </a:rPr>
              <a:t>z13 noSMT</a:t>
            </a:r>
          </a:p>
          <a:p>
            <a:pPr algn="ctr" defTabSz="514350">
              <a:lnSpc>
                <a:spcPct val="95000"/>
              </a:lnSpc>
            </a:pPr>
            <a:r>
              <a:rPr lang="en-US" altLang="ja-JP" sz="825" b="1">
                <a:ea typeface="MS PGothic" pitchFamily="34" charset="-128"/>
              </a:rPr>
              <a:t>Java 8</a:t>
            </a:r>
            <a:endParaRPr lang="en-US" altLang="en-US" sz="825" b="1"/>
          </a:p>
        </p:txBody>
      </p:sp>
      <p:sp>
        <p:nvSpPr>
          <p:cNvPr id="153628" name="Rectangle 33"/>
          <p:cNvSpPr>
            <a:spLocks noChangeArrowheads="1"/>
          </p:cNvSpPr>
          <p:nvPr/>
        </p:nvSpPr>
        <p:spPr bwMode="auto">
          <a:xfrm>
            <a:off x="4116468" y="4038601"/>
            <a:ext cx="844969" cy="241220"/>
          </a:xfrm>
          <a:prstGeom prst="rect">
            <a:avLst/>
          </a:prstGeom>
          <a:noFill/>
          <a:ln w="9525">
            <a:noFill/>
            <a:miter lim="800000"/>
            <a:headEnd/>
            <a:tailEnd/>
          </a:ln>
        </p:spPr>
        <p:txBody>
          <a:bodyPr lIns="0" tIns="0" rIns="0" bIns="0">
            <a:spAutoFit/>
          </a:bodyPr>
          <a:lstStyle/>
          <a:p>
            <a:pPr algn="ctr" defTabSz="514350">
              <a:lnSpc>
                <a:spcPct val="95000"/>
              </a:lnSpc>
            </a:pPr>
            <a:r>
              <a:rPr lang="en-US" altLang="ja-JP" sz="825" b="1">
                <a:ea typeface="MS PGothic" pitchFamily="34" charset="-128"/>
              </a:rPr>
              <a:t>z13 noSMT</a:t>
            </a:r>
          </a:p>
          <a:p>
            <a:pPr algn="ctr" defTabSz="514350">
              <a:lnSpc>
                <a:spcPct val="95000"/>
              </a:lnSpc>
            </a:pPr>
            <a:r>
              <a:rPr lang="en-US" altLang="ja-JP" sz="825" b="1">
                <a:ea typeface="MS PGothic" pitchFamily="34" charset="-128"/>
              </a:rPr>
              <a:t>Java 7.1 SR1</a:t>
            </a:r>
            <a:endParaRPr lang="en-US" altLang="en-US" sz="825" b="1"/>
          </a:p>
        </p:txBody>
      </p:sp>
      <p:sp>
        <p:nvSpPr>
          <p:cNvPr id="153629" name="Rectangle 33"/>
          <p:cNvSpPr>
            <a:spLocks noChangeArrowheads="1"/>
          </p:cNvSpPr>
          <p:nvPr/>
        </p:nvSpPr>
        <p:spPr bwMode="auto">
          <a:xfrm>
            <a:off x="2958879" y="4038601"/>
            <a:ext cx="844969" cy="241220"/>
          </a:xfrm>
          <a:prstGeom prst="rect">
            <a:avLst/>
          </a:prstGeom>
          <a:noFill/>
          <a:ln w="9525">
            <a:noFill/>
            <a:miter lim="800000"/>
            <a:headEnd/>
            <a:tailEnd/>
          </a:ln>
        </p:spPr>
        <p:txBody>
          <a:bodyPr lIns="0" tIns="0" rIns="0" bIns="0">
            <a:spAutoFit/>
          </a:bodyPr>
          <a:lstStyle/>
          <a:p>
            <a:pPr algn="ctr" defTabSz="514350">
              <a:lnSpc>
                <a:spcPct val="95000"/>
              </a:lnSpc>
            </a:pPr>
            <a:r>
              <a:rPr lang="en-US" altLang="ja-JP" sz="825" b="1">
                <a:ea typeface="MS PGothic" pitchFamily="34" charset="-128"/>
              </a:rPr>
              <a:t>zEC12</a:t>
            </a:r>
          </a:p>
          <a:p>
            <a:pPr algn="ctr" defTabSz="514350">
              <a:lnSpc>
                <a:spcPct val="95000"/>
              </a:lnSpc>
            </a:pPr>
            <a:r>
              <a:rPr lang="en-US" altLang="ja-JP" sz="825" b="1">
                <a:ea typeface="MS PGothic" pitchFamily="34" charset="-128"/>
              </a:rPr>
              <a:t>Java 7.1 SR1</a:t>
            </a:r>
            <a:endParaRPr lang="en-US" altLang="en-US" sz="825" b="1"/>
          </a:p>
        </p:txBody>
      </p:sp>
      <p:sp>
        <p:nvSpPr>
          <p:cNvPr id="153630" name="Rectangle 33"/>
          <p:cNvSpPr>
            <a:spLocks noChangeArrowheads="1"/>
          </p:cNvSpPr>
          <p:nvPr/>
        </p:nvSpPr>
        <p:spPr bwMode="auto">
          <a:xfrm>
            <a:off x="1785213" y="4038601"/>
            <a:ext cx="844969" cy="241220"/>
          </a:xfrm>
          <a:prstGeom prst="rect">
            <a:avLst/>
          </a:prstGeom>
          <a:noFill/>
          <a:ln w="9525">
            <a:noFill/>
            <a:miter lim="800000"/>
            <a:headEnd/>
            <a:tailEnd/>
          </a:ln>
        </p:spPr>
        <p:txBody>
          <a:bodyPr lIns="0" tIns="0" rIns="0" bIns="0">
            <a:spAutoFit/>
          </a:bodyPr>
          <a:lstStyle/>
          <a:p>
            <a:pPr algn="ctr" defTabSz="514350">
              <a:lnSpc>
                <a:spcPct val="95000"/>
              </a:lnSpc>
            </a:pPr>
            <a:r>
              <a:rPr lang="en-US" altLang="ja-JP" sz="825" b="1">
                <a:ea typeface="MS PGothic" pitchFamily="34" charset="-128"/>
              </a:rPr>
              <a:t>zEC12</a:t>
            </a:r>
          </a:p>
          <a:p>
            <a:pPr algn="ctr" defTabSz="514350">
              <a:lnSpc>
                <a:spcPct val="95000"/>
              </a:lnSpc>
            </a:pPr>
            <a:r>
              <a:rPr lang="en-US" altLang="ja-JP" sz="825" b="1">
                <a:ea typeface="MS PGothic" pitchFamily="34" charset="-128"/>
              </a:rPr>
              <a:t>Java 7 SR4</a:t>
            </a:r>
            <a:endParaRPr lang="en-US" altLang="en-US" sz="825" b="1"/>
          </a:p>
        </p:txBody>
      </p:sp>
      <p:sp>
        <p:nvSpPr>
          <p:cNvPr id="5" name="Rectangle 38"/>
          <p:cNvSpPr>
            <a:spLocks noChangeArrowheads="1"/>
          </p:cNvSpPr>
          <p:nvPr/>
        </p:nvSpPr>
        <p:spPr bwMode="auto">
          <a:xfrm>
            <a:off x="5271056" y="2875884"/>
            <a:ext cx="835143"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1.6</a:t>
            </a:r>
            <a:endParaRPr lang="en-US" sz="2400" b="1" dirty="0">
              <a:solidFill>
                <a:schemeClr val="bg1"/>
              </a:solidFill>
              <a:ea typeface="MS PGothic" pitchFamily="34" charset="-128"/>
              <a:cs typeface="Arial" pitchFamily="34" charset="0"/>
            </a:endParaRPr>
          </a:p>
        </p:txBody>
      </p:sp>
      <p:sp>
        <p:nvSpPr>
          <p:cNvPr id="6" name="Rectangle 38"/>
          <p:cNvSpPr>
            <a:spLocks noChangeArrowheads="1"/>
          </p:cNvSpPr>
          <p:nvPr/>
        </p:nvSpPr>
        <p:spPr bwMode="auto">
          <a:xfrm>
            <a:off x="4121827" y="2936082"/>
            <a:ext cx="835143"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1.6</a:t>
            </a:r>
            <a:endParaRPr lang="en-US" sz="2400" b="1" dirty="0">
              <a:solidFill>
                <a:schemeClr val="bg1"/>
              </a:solidFill>
              <a:ea typeface="MS PGothic" pitchFamily="34" charset="-128"/>
              <a:cs typeface="Arial" pitchFamily="34" charset="0"/>
            </a:endParaRPr>
          </a:p>
        </p:txBody>
      </p:sp>
      <p:sp>
        <p:nvSpPr>
          <p:cNvPr id="7" name="Rectangle 38"/>
          <p:cNvSpPr>
            <a:spLocks noChangeArrowheads="1"/>
          </p:cNvSpPr>
          <p:nvPr/>
        </p:nvSpPr>
        <p:spPr bwMode="auto">
          <a:xfrm>
            <a:off x="2969597" y="3344467"/>
            <a:ext cx="835143"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1.3</a:t>
            </a:r>
            <a:endParaRPr lang="en-US" sz="2400" b="1" dirty="0">
              <a:solidFill>
                <a:schemeClr val="bg1"/>
              </a:solidFill>
              <a:ea typeface="MS PGothic" pitchFamily="34" charset="-128"/>
              <a:cs typeface="Arial" pitchFamily="34" charset="0"/>
            </a:endParaRPr>
          </a:p>
        </p:txBody>
      </p:sp>
      <p:sp>
        <p:nvSpPr>
          <p:cNvPr id="8" name="Rectangle 38"/>
          <p:cNvSpPr>
            <a:spLocks noChangeArrowheads="1"/>
          </p:cNvSpPr>
          <p:nvPr/>
        </p:nvSpPr>
        <p:spPr bwMode="auto">
          <a:xfrm>
            <a:off x="1806649" y="3713561"/>
            <a:ext cx="835143"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1.0</a:t>
            </a:r>
            <a:endParaRPr lang="en-US" sz="2400" b="1" dirty="0">
              <a:solidFill>
                <a:schemeClr val="bg1"/>
              </a:solidFill>
              <a:ea typeface="MS PGothic" pitchFamily="34" charset="-128"/>
              <a:cs typeface="Arial" pitchFamily="34" charset="0"/>
            </a:endParaRPr>
          </a:p>
        </p:txBody>
      </p:sp>
      <p:sp>
        <p:nvSpPr>
          <p:cNvPr id="10" name="Slide Number Placeholder 9"/>
          <p:cNvSpPr>
            <a:spLocks noGrp="1"/>
          </p:cNvSpPr>
          <p:nvPr>
            <p:ph type="sldNum" sz="quarter" idx="10"/>
          </p:nvPr>
        </p:nvSpPr>
        <p:spPr>
          <a:xfrm>
            <a:off x="139700" y="4694238"/>
            <a:ext cx="469631" cy="274637"/>
          </a:xfrm>
        </p:spPr>
        <p:txBody>
          <a:bodyPr/>
          <a:lstStyle/>
          <a:p>
            <a:pPr>
              <a:defRPr/>
            </a:pPr>
            <a:fld id="{12231937-1331-084F-B7FD-D9E46B1B1206}" type="slidenum">
              <a:rPr lang="en-US" altLang="en-US" smtClean="0"/>
              <a:pPr>
                <a:defRPr/>
              </a:pPr>
              <a:t>178</a:t>
            </a:fld>
            <a:endParaRPr lang="en-US" altLang="en-US" dirty="0"/>
          </a:p>
        </p:txBody>
      </p:sp>
    </p:spTree>
    <p:extLst>
      <p:ext uri="{BB962C8B-B14F-4D97-AF65-F5344CB8AC3E}">
        <p14:creationId xmlns:p14="http://schemas.microsoft.com/office/powerpoint/2010/main" val="2594711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800" name="Rectangle 8"/>
          <p:cNvSpPr>
            <a:spLocks noGrp="1" noChangeArrowheads="1"/>
          </p:cNvSpPr>
          <p:nvPr>
            <p:ph type="title"/>
          </p:nvPr>
        </p:nvSpPr>
        <p:spPr/>
        <p:txBody>
          <a:bodyPr/>
          <a:lstStyle/>
          <a:p>
            <a:r>
              <a:rPr lang="en-US"/>
              <a:t>Application Serving – SSL-Enabled DayTrader3.0</a:t>
            </a:r>
          </a:p>
        </p:txBody>
      </p:sp>
      <p:sp>
        <p:nvSpPr>
          <p:cNvPr id="161801" name="Text Box 6"/>
          <p:cNvSpPr txBox="1">
            <a:spLocks noChangeArrowheads="1"/>
          </p:cNvSpPr>
          <p:nvPr/>
        </p:nvSpPr>
        <p:spPr bwMode="auto">
          <a:xfrm>
            <a:off x="1939736" y="4800409"/>
            <a:ext cx="4841151" cy="156879"/>
          </a:xfrm>
          <a:prstGeom prst="rect">
            <a:avLst/>
          </a:prstGeom>
          <a:noFill/>
          <a:ln w="9525">
            <a:noFill/>
            <a:miter lim="800000"/>
            <a:headEnd/>
            <a:tailEnd/>
          </a:ln>
        </p:spPr>
        <p:txBody>
          <a:bodyPr lIns="68490" tIns="34247" rIns="68490" bIns="34247">
            <a:spAutoFit/>
          </a:bodyPr>
          <a:lstStyle/>
          <a:p>
            <a:pPr algn="ctr">
              <a:lnSpc>
                <a:spcPct val="95000"/>
              </a:lnSpc>
              <a:spcBef>
                <a:spcPct val="50000"/>
              </a:spcBef>
              <a:spcAft>
                <a:spcPct val="15000"/>
              </a:spcAft>
            </a:pPr>
            <a:r>
              <a:rPr lang="en-US" altLang="en-US" sz="600" dirty="0"/>
              <a:t>(Controlled measurement environment, results may vary)</a:t>
            </a:r>
          </a:p>
        </p:txBody>
      </p:sp>
      <p:sp>
        <p:nvSpPr>
          <p:cNvPr id="161802" name="TextBox 3"/>
          <p:cNvSpPr txBox="1">
            <a:spLocks noChangeArrowheads="1"/>
          </p:cNvSpPr>
          <p:nvPr/>
        </p:nvSpPr>
        <p:spPr bwMode="auto">
          <a:xfrm>
            <a:off x="1651429" y="4332701"/>
            <a:ext cx="6118430" cy="470898"/>
          </a:xfrm>
          <a:prstGeom prst="rect">
            <a:avLst/>
          </a:prstGeom>
          <a:noFill/>
          <a:ln w="9525">
            <a:noFill/>
            <a:miter lim="800000"/>
            <a:headEnd/>
            <a:tailEnd/>
          </a:ln>
        </p:spPr>
        <p:txBody>
          <a:bodyPr>
            <a:spAutoFit/>
          </a:bodyPr>
          <a:lstStyle/>
          <a:p>
            <a:pPr algn="ctr">
              <a:lnSpc>
                <a:spcPct val="95000"/>
              </a:lnSpc>
              <a:spcAft>
                <a:spcPct val="15000"/>
              </a:spcAft>
            </a:pPr>
            <a:r>
              <a:rPr lang="en-US" altLang="en-US" sz="1200" b="1" dirty="0"/>
              <a:t>2.5x improvement</a:t>
            </a:r>
            <a:r>
              <a:rPr lang="en-US" altLang="en-US" sz="1200" dirty="0"/>
              <a:t> in throughput with IBM Java 8 and IBM z13</a:t>
            </a:r>
          </a:p>
          <a:p>
            <a:pPr algn="ctr">
              <a:lnSpc>
                <a:spcPct val="95000"/>
              </a:lnSpc>
              <a:spcAft>
                <a:spcPct val="15000"/>
              </a:spcAft>
            </a:pPr>
            <a:r>
              <a:rPr lang="en-US" altLang="en-US" sz="1200" dirty="0">
                <a:solidFill>
                  <a:srgbClr val="C00000"/>
                </a:solidFill>
              </a:rPr>
              <a:t>Java 8  pre-GA driver was used.  Results may change with Java 8 GA</a:t>
            </a:r>
            <a:r>
              <a:rPr lang="en-US" altLang="en-US" sz="1200" dirty="0"/>
              <a:t>.</a:t>
            </a:r>
          </a:p>
        </p:txBody>
      </p:sp>
      <p:sp>
        <p:nvSpPr>
          <p:cNvPr id="8249" name="Rectangle 57"/>
          <p:cNvSpPr>
            <a:spLocks noChangeArrowheads="1"/>
          </p:cNvSpPr>
          <p:nvPr/>
        </p:nvSpPr>
        <p:spPr bwMode="auto">
          <a:xfrm>
            <a:off x="1347544" y="915592"/>
            <a:ext cx="6025536" cy="392415"/>
          </a:xfrm>
          <a:prstGeom prst="rect">
            <a:avLst/>
          </a:prstGeom>
          <a:noFill/>
          <a:ln w="9525">
            <a:noFill/>
            <a:miter lim="800000"/>
            <a:headEnd/>
            <a:tailEnd/>
          </a:ln>
        </p:spPr>
        <p:txBody>
          <a:bodyPr lIns="0" tIns="0" rIns="0" bIns="0">
            <a:spAutoFit/>
          </a:bodyPr>
          <a:lstStyle/>
          <a:p>
            <a:r>
              <a:rPr lang="en-US" altLang="ja-JP" sz="1275">
                <a:solidFill>
                  <a:srgbClr val="595959"/>
                </a:solidFill>
                <a:ea typeface="MS PGothic" pitchFamily="34" charset="-128"/>
                <a:cs typeface="Arial" pitchFamily="34" charset="0"/>
              </a:rPr>
              <a:t>Secure Application Server with SSL (clear key)</a:t>
            </a:r>
          </a:p>
          <a:p>
            <a:r>
              <a:rPr lang="en-US" altLang="ja-JP" sz="1275">
                <a:solidFill>
                  <a:srgbClr val="595959"/>
                </a:solidFill>
                <a:ea typeface="MS PGothic" pitchFamily="34" charset="-128"/>
                <a:cs typeface="Arial" pitchFamily="34" charset="0"/>
              </a:rPr>
              <a:t>1 CP and 4 zIIPs</a:t>
            </a:r>
            <a:endParaRPr lang="en-US" sz="1350">
              <a:ea typeface="MS PGothic" pitchFamily="34" charset="-128"/>
              <a:cs typeface="Arial" pitchFamily="34" charset="0"/>
            </a:endParaRPr>
          </a:p>
        </p:txBody>
      </p:sp>
      <p:sp>
        <p:nvSpPr>
          <p:cNvPr id="9" name="Arc 8"/>
          <p:cNvSpPr/>
          <p:nvPr/>
        </p:nvSpPr>
        <p:spPr bwMode="auto">
          <a:xfrm>
            <a:off x="3085713" y="1778794"/>
            <a:ext cx="2629585" cy="623888"/>
          </a:xfrm>
          <a:prstGeom prst="arc">
            <a:avLst/>
          </a:prstGeom>
          <a:noFill/>
          <a:ln w="9525" cap="flat" cmpd="sng" algn="ctr">
            <a:noFill/>
            <a:prstDash val="solid"/>
            <a:round/>
            <a:headEnd type="none" w="med" len="med"/>
            <a:tailEnd type="none" w="med" len="med"/>
          </a:ln>
          <a:effectLst/>
        </p:spPr>
        <p:txBody>
          <a:bodyPr/>
          <a:lstStyle/>
          <a:p>
            <a:pPr algn="r">
              <a:lnSpc>
                <a:spcPct val="90000"/>
              </a:lnSpc>
              <a:spcAft>
                <a:spcPct val="15000"/>
              </a:spcAft>
              <a:defRPr/>
            </a:pPr>
            <a:endParaRPr lang="en-US">
              <a:latin typeface="Arial" charset="0"/>
              <a:ea typeface="ＭＳ Ｐゴシック" panose="020B0600070205080204" pitchFamily="34" charset="-128"/>
            </a:endParaRPr>
          </a:p>
        </p:txBody>
      </p:sp>
      <p:grpSp>
        <p:nvGrpSpPr>
          <p:cNvPr id="161805" name="Group 13"/>
          <p:cNvGrpSpPr>
            <a:grpSpLocks/>
          </p:cNvGrpSpPr>
          <p:nvPr/>
        </p:nvGrpSpPr>
        <p:grpSpPr bwMode="auto">
          <a:xfrm>
            <a:off x="1651232" y="1788319"/>
            <a:ext cx="5849576" cy="2180035"/>
            <a:chOff x="923" y="1836"/>
            <a:chExt cx="6549" cy="1181"/>
          </a:xfrm>
        </p:grpSpPr>
        <p:sp>
          <p:nvSpPr>
            <p:cNvPr id="161806" name="Rectangle 12"/>
            <p:cNvSpPr>
              <a:spLocks noChangeArrowheads="1"/>
            </p:cNvSpPr>
            <p:nvPr/>
          </p:nvSpPr>
          <p:spPr bwMode="auto">
            <a:xfrm>
              <a:off x="923" y="1836"/>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161807" name="Rectangle 12"/>
            <p:cNvSpPr>
              <a:spLocks noChangeArrowheads="1"/>
            </p:cNvSpPr>
            <p:nvPr/>
          </p:nvSpPr>
          <p:spPr bwMode="auto">
            <a:xfrm>
              <a:off x="923" y="2424"/>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161808" name="Rectangle 12"/>
            <p:cNvSpPr>
              <a:spLocks noChangeArrowheads="1"/>
            </p:cNvSpPr>
            <p:nvPr/>
          </p:nvSpPr>
          <p:spPr bwMode="auto">
            <a:xfrm>
              <a:off x="923" y="3012"/>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grpSp>
      <p:sp>
        <p:nvSpPr>
          <p:cNvPr id="161809" name="Rectangle 36"/>
          <p:cNvSpPr>
            <a:spLocks noChangeArrowheads="1"/>
          </p:cNvSpPr>
          <p:nvPr/>
        </p:nvSpPr>
        <p:spPr bwMode="auto">
          <a:xfrm>
            <a:off x="1386882" y="3871913"/>
            <a:ext cx="133050" cy="12061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dirty="0">
                <a:solidFill>
                  <a:srgbClr val="595959"/>
                </a:solidFill>
                <a:latin typeface="Calibri" pitchFamily="34" charset="0"/>
                <a:ea typeface="MS PGothic" pitchFamily="34" charset="-128"/>
              </a:rPr>
              <a:t>0.8</a:t>
            </a:r>
            <a:endParaRPr lang="en-US" altLang="en-US" sz="825" dirty="0"/>
          </a:p>
        </p:txBody>
      </p:sp>
      <p:sp>
        <p:nvSpPr>
          <p:cNvPr id="161810" name="Rectangle 39"/>
          <p:cNvSpPr>
            <a:spLocks noChangeArrowheads="1"/>
          </p:cNvSpPr>
          <p:nvPr/>
        </p:nvSpPr>
        <p:spPr bwMode="auto">
          <a:xfrm>
            <a:off x="1386882" y="2774157"/>
            <a:ext cx="133050" cy="12061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dirty="0">
                <a:solidFill>
                  <a:srgbClr val="595959"/>
                </a:solidFill>
                <a:latin typeface="Calibri" pitchFamily="34" charset="0"/>
                <a:ea typeface="MS PGothic" pitchFamily="34" charset="-128"/>
              </a:rPr>
              <a:t>1.8</a:t>
            </a:r>
            <a:endParaRPr lang="en-US" altLang="en-US" sz="825" dirty="0"/>
          </a:p>
        </p:txBody>
      </p:sp>
      <p:sp>
        <p:nvSpPr>
          <p:cNvPr id="161811" name="Rectangle 41"/>
          <p:cNvSpPr>
            <a:spLocks noChangeArrowheads="1"/>
          </p:cNvSpPr>
          <p:nvPr/>
        </p:nvSpPr>
        <p:spPr bwMode="auto">
          <a:xfrm>
            <a:off x="1386882" y="1699023"/>
            <a:ext cx="133050" cy="12061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dirty="0">
                <a:solidFill>
                  <a:srgbClr val="595959"/>
                </a:solidFill>
                <a:latin typeface="Calibri" pitchFamily="34" charset="0"/>
                <a:ea typeface="MS PGothic" pitchFamily="34" charset="-128"/>
              </a:rPr>
              <a:t>2.8</a:t>
            </a:r>
            <a:endParaRPr lang="en-US" altLang="en-US" sz="825" dirty="0"/>
          </a:p>
        </p:txBody>
      </p:sp>
      <p:sp>
        <p:nvSpPr>
          <p:cNvPr id="38" name="Rectangle 37"/>
          <p:cNvSpPr>
            <a:spLocks noChangeArrowheads="1"/>
          </p:cNvSpPr>
          <p:nvPr/>
        </p:nvSpPr>
        <p:spPr bwMode="auto">
          <a:xfrm>
            <a:off x="3409052" y="3213499"/>
            <a:ext cx="699377" cy="763190"/>
          </a:xfrm>
          <a:prstGeom prst="rect">
            <a:avLst/>
          </a:prstGeom>
          <a:solidFill>
            <a:srgbClr val="8DB048"/>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39" name="Rectangle 38"/>
          <p:cNvSpPr>
            <a:spLocks noChangeArrowheads="1"/>
          </p:cNvSpPr>
          <p:nvPr/>
        </p:nvSpPr>
        <p:spPr bwMode="auto">
          <a:xfrm>
            <a:off x="4215613" y="3305175"/>
            <a:ext cx="699377" cy="671513"/>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2" name="Rectangle 37"/>
          <p:cNvSpPr>
            <a:spLocks noChangeArrowheads="1"/>
          </p:cNvSpPr>
          <p:nvPr/>
        </p:nvSpPr>
        <p:spPr bwMode="auto">
          <a:xfrm>
            <a:off x="1795930" y="3755233"/>
            <a:ext cx="699377" cy="221456"/>
          </a:xfrm>
          <a:prstGeom prst="rect">
            <a:avLst/>
          </a:prstGeom>
          <a:solidFill>
            <a:srgbClr val="8DB048"/>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3" name="Rectangle 38"/>
          <p:cNvSpPr>
            <a:spLocks noChangeArrowheads="1"/>
          </p:cNvSpPr>
          <p:nvPr/>
        </p:nvSpPr>
        <p:spPr bwMode="auto">
          <a:xfrm>
            <a:off x="2602492" y="3639741"/>
            <a:ext cx="699377" cy="336947"/>
          </a:xfrm>
          <a:prstGeom prst="rect">
            <a:avLst/>
          </a:prstGeom>
          <a:solidFill>
            <a:srgbClr val="8DB048"/>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4" name="Rectangle 37"/>
          <p:cNvSpPr>
            <a:spLocks noChangeArrowheads="1"/>
          </p:cNvSpPr>
          <p:nvPr/>
        </p:nvSpPr>
        <p:spPr bwMode="auto">
          <a:xfrm>
            <a:off x="5828735" y="2655095"/>
            <a:ext cx="699377" cy="1321594"/>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5" name="Rectangle 38"/>
          <p:cNvSpPr>
            <a:spLocks noChangeArrowheads="1"/>
          </p:cNvSpPr>
          <p:nvPr/>
        </p:nvSpPr>
        <p:spPr bwMode="auto">
          <a:xfrm>
            <a:off x="6635295" y="1993392"/>
            <a:ext cx="699377" cy="1983296"/>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161818" name="Rectangle 18"/>
          <p:cNvSpPr>
            <a:spLocks noChangeArrowheads="1"/>
          </p:cNvSpPr>
          <p:nvPr/>
        </p:nvSpPr>
        <p:spPr bwMode="auto">
          <a:xfrm>
            <a:off x="1796824" y="4032648"/>
            <a:ext cx="682406" cy="241220"/>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ja-JP" sz="825" b="1">
                <a:ea typeface="MS PGothic" pitchFamily="34" charset="-128"/>
              </a:rPr>
              <a:t>zEC12</a:t>
            </a:r>
            <a:br>
              <a:rPr lang="en-US" altLang="ja-JP" sz="825" b="1">
                <a:ea typeface="MS PGothic" pitchFamily="34" charset="-128"/>
              </a:rPr>
            </a:br>
            <a:r>
              <a:rPr lang="en-US" altLang="ja-JP" sz="825" b="1">
                <a:ea typeface="MS PGothic" pitchFamily="34" charset="-128"/>
              </a:rPr>
              <a:t>Java 7 SR 4</a:t>
            </a:r>
            <a:endParaRPr lang="en-US" altLang="en-US" sz="825" b="1"/>
          </a:p>
        </p:txBody>
      </p:sp>
      <p:sp>
        <p:nvSpPr>
          <p:cNvPr id="161819" name="Rectangle 23"/>
          <p:cNvSpPr>
            <a:spLocks noChangeArrowheads="1"/>
          </p:cNvSpPr>
          <p:nvPr/>
        </p:nvSpPr>
        <p:spPr bwMode="auto">
          <a:xfrm>
            <a:off x="2592666" y="4032648"/>
            <a:ext cx="692231" cy="241220"/>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ja-JP" sz="825" b="1">
                <a:ea typeface="MS PGothic" pitchFamily="34" charset="-128"/>
              </a:rPr>
              <a:t>zEC12</a:t>
            </a:r>
            <a:br>
              <a:rPr lang="en-US" altLang="ja-JP" sz="825" b="1">
                <a:ea typeface="MS PGothic" pitchFamily="34" charset="-128"/>
              </a:rPr>
            </a:br>
            <a:r>
              <a:rPr lang="en-US" altLang="ja-JP" sz="825" b="1">
                <a:ea typeface="MS PGothic" pitchFamily="34" charset="-128"/>
              </a:rPr>
              <a:t>Java 7.1 SR1</a:t>
            </a:r>
            <a:endParaRPr lang="en-US" altLang="en-US" sz="825" b="1"/>
          </a:p>
        </p:txBody>
      </p:sp>
      <p:sp>
        <p:nvSpPr>
          <p:cNvPr id="161820" name="Rectangle 28"/>
          <p:cNvSpPr>
            <a:spLocks noChangeArrowheads="1"/>
          </p:cNvSpPr>
          <p:nvPr/>
        </p:nvSpPr>
        <p:spPr bwMode="auto">
          <a:xfrm>
            <a:off x="3419771" y="4032648"/>
            <a:ext cx="664542" cy="241220"/>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ja-JP" sz="825" b="1">
                <a:ea typeface="MS PGothic" pitchFamily="34" charset="-128"/>
              </a:rPr>
              <a:t>zEC12</a:t>
            </a:r>
            <a:br>
              <a:rPr lang="en-US" altLang="ja-JP" sz="825" b="1">
                <a:ea typeface="MS PGothic" pitchFamily="34" charset="-128"/>
              </a:rPr>
            </a:br>
            <a:r>
              <a:rPr lang="en-US" altLang="ja-JP" sz="825" b="1">
                <a:ea typeface="MS PGothic" pitchFamily="34" charset="-128"/>
              </a:rPr>
              <a:t>Java 8</a:t>
            </a:r>
            <a:endParaRPr lang="en-US" altLang="en-US" sz="825" b="1"/>
          </a:p>
        </p:txBody>
      </p:sp>
      <p:sp>
        <p:nvSpPr>
          <p:cNvPr id="161821" name="Rectangle 33"/>
          <p:cNvSpPr>
            <a:spLocks noChangeArrowheads="1"/>
          </p:cNvSpPr>
          <p:nvPr/>
        </p:nvSpPr>
        <p:spPr bwMode="auto">
          <a:xfrm>
            <a:off x="4246875" y="4032648"/>
            <a:ext cx="646678" cy="241220"/>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ja-JP" sz="825" b="1">
                <a:ea typeface="MS PGothic" pitchFamily="34" charset="-128"/>
              </a:rPr>
              <a:t>z13 no SMT</a:t>
            </a:r>
            <a:br>
              <a:rPr lang="en-US" altLang="ja-JP" sz="825" b="1">
                <a:ea typeface="MS PGothic" pitchFamily="34" charset="-128"/>
              </a:rPr>
            </a:br>
            <a:r>
              <a:rPr lang="en-US" altLang="ja-JP" sz="825" b="1">
                <a:ea typeface="MS PGothic" pitchFamily="34" charset="-128"/>
              </a:rPr>
              <a:t>Java 7.1 SR1</a:t>
            </a:r>
            <a:endParaRPr lang="en-US" altLang="en-US" sz="825" b="1"/>
          </a:p>
        </p:txBody>
      </p:sp>
      <p:sp>
        <p:nvSpPr>
          <p:cNvPr id="161822" name="Rectangle 18"/>
          <p:cNvSpPr>
            <a:spLocks noChangeArrowheads="1"/>
          </p:cNvSpPr>
          <p:nvPr/>
        </p:nvSpPr>
        <p:spPr bwMode="auto">
          <a:xfrm>
            <a:off x="5040931" y="4032648"/>
            <a:ext cx="671687" cy="241220"/>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ja-JP" sz="825" b="1">
                <a:ea typeface="MS PGothic" pitchFamily="34" charset="-128"/>
              </a:rPr>
              <a:t>z13 SMT</a:t>
            </a:r>
            <a:br>
              <a:rPr lang="en-US" altLang="ja-JP" sz="825" b="1">
                <a:ea typeface="MS PGothic" pitchFamily="34" charset="-128"/>
              </a:rPr>
            </a:br>
            <a:r>
              <a:rPr lang="en-US" altLang="ja-JP" sz="825" b="1">
                <a:ea typeface="MS PGothic" pitchFamily="34" charset="-128"/>
              </a:rPr>
              <a:t>Java 7.1 SR1</a:t>
            </a:r>
            <a:endParaRPr lang="en-US" altLang="en-US" sz="825" b="1"/>
          </a:p>
        </p:txBody>
      </p:sp>
      <p:sp>
        <p:nvSpPr>
          <p:cNvPr id="161823" name="Rectangle 23"/>
          <p:cNvSpPr>
            <a:spLocks noChangeArrowheads="1"/>
          </p:cNvSpPr>
          <p:nvPr/>
        </p:nvSpPr>
        <p:spPr bwMode="auto">
          <a:xfrm>
            <a:off x="5826056" y="4032648"/>
            <a:ext cx="697590" cy="241220"/>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ja-JP" sz="825" b="1">
                <a:ea typeface="MS PGothic" pitchFamily="34" charset="-128"/>
              </a:rPr>
              <a:t>z13 noSMT</a:t>
            </a:r>
            <a:br>
              <a:rPr lang="en-US" altLang="ja-JP" sz="825" b="1">
                <a:ea typeface="MS PGothic" pitchFamily="34" charset="-128"/>
              </a:rPr>
            </a:br>
            <a:r>
              <a:rPr lang="en-US" altLang="ja-JP" sz="825" b="1">
                <a:ea typeface="MS PGothic" pitchFamily="34" charset="-128"/>
              </a:rPr>
              <a:t>Java 8</a:t>
            </a:r>
            <a:endParaRPr lang="en-US" altLang="en-US" sz="825" b="1"/>
          </a:p>
        </p:txBody>
      </p:sp>
      <p:sp>
        <p:nvSpPr>
          <p:cNvPr id="161824" name="Rectangle 28"/>
          <p:cNvSpPr>
            <a:spLocks noChangeArrowheads="1"/>
          </p:cNvSpPr>
          <p:nvPr/>
        </p:nvSpPr>
        <p:spPr bwMode="auto">
          <a:xfrm>
            <a:off x="6647801" y="4032648"/>
            <a:ext cx="664542" cy="241220"/>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ja-JP" sz="825" b="1">
                <a:ea typeface="MS PGothic" pitchFamily="34" charset="-128"/>
              </a:rPr>
              <a:t>z13 SMT</a:t>
            </a:r>
            <a:br>
              <a:rPr lang="en-US" altLang="ja-JP" sz="825" b="1">
                <a:ea typeface="MS PGothic" pitchFamily="34" charset="-128"/>
              </a:rPr>
            </a:br>
            <a:r>
              <a:rPr lang="en-US" altLang="ja-JP" sz="825" b="1">
                <a:ea typeface="MS PGothic" pitchFamily="34" charset="-128"/>
              </a:rPr>
              <a:t>Java 8</a:t>
            </a:r>
            <a:endParaRPr lang="en-US" altLang="en-US" sz="825" b="1"/>
          </a:p>
        </p:txBody>
      </p:sp>
      <p:sp>
        <p:nvSpPr>
          <p:cNvPr id="8230" name="Rectangle 38"/>
          <p:cNvSpPr>
            <a:spLocks noChangeArrowheads="1"/>
          </p:cNvSpPr>
          <p:nvPr/>
        </p:nvSpPr>
        <p:spPr bwMode="auto">
          <a:xfrm>
            <a:off x="1812901" y="3761186"/>
            <a:ext cx="652931"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1.0</a:t>
            </a:r>
            <a:endParaRPr lang="en-US" sz="2400" b="1" dirty="0">
              <a:solidFill>
                <a:schemeClr val="bg1"/>
              </a:solidFill>
              <a:ea typeface="MS PGothic" pitchFamily="34" charset="-128"/>
              <a:cs typeface="Arial" pitchFamily="34" charset="0"/>
            </a:endParaRPr>
          </a:p>
        </p:txBody>
      </p:sp>
      <p:sp>
        <p:nvSpPr>
          <p:cNvPr id="6" name="Rectangle 38"/>
          <p:cNvSpPr>
            <a:spLocks noChangeArrowheads="1"/>
          </p:cNvSpPr>
          <p:nvPr/>
        </p:nvSpPr>
        <p:spPr bwMode="auto">
          <a:xfrm>
            <a:off x="5022174" y="2844404"/>
            <a:ext cx="699377" cy="1132284"/>
          </a:xfrm>
          <a:prstGeom prst="rect">
            <a:avLst/>
          </a:prstGeom>
          <a:solidFill>
            <a:schemeClr val="folHlink"/>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7" name="Rectangle 38"/>
          <p:cNvSpPr>
            <a:spLocks noChangeArrowheads="1"/>
          </p:cNvSpPr>
          <p:nvPr/>
        </p:nvSpPr>
        <p:spPr bwMode="auto">
          <a:xfrm>
            <a:off x="2606064" y="3690939"/>
            <a:ext cx="652931"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1.1</a:t>
            </a:r>
            <a:endParaRPr lang="en-US" sz="2400" b="1" dirty="0">
              <a:solidFill>
                <a:schemeClr val="bg1"/>
              </a:solidFill>
              <a:ea typeface="MS PGothic" pitchFamily="34" charset="-128"/>
              <a:cs typeface="Arial" pitchFamily="34" charset="0"/>
            </a:endParaRPr>
          </a:p>
        </p:txBody>
      </p:sp>
      <p:sp>
        <p:nvSpPr>
          <p:cNvPr id="8" name="Rectangle 38"/>
          <p:cNvSpPr>
            <a:spLocks noChangeArrowheads="1"/>
          </p:cNvSpPr>
          <p:nvPr/>
        </p:nvSpPr>
        <p:spPr bwMode="auto">
          <a:xfrm>
            <a:off x="3420664" y="3238501"/>
            <a:ext cx="652931"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1.5</a:t>
            </a:r>
            <a:endParaRPr lang="en-US" sz="2400" b="1" dirty="0">
              <a:solidFill>
                <a:schemeClr val="bg1"/>
              </a:solidFill>
              <a:ea typeface="MS PGothic" pitchFamily="34" charset="-128"/>
              <a:cs typeface="Arial" pitchFamily="34" charset="0"/>
            </a:endParaRPr>
          </a:p>
        </p:txBody>
      </p:sp>
      <p:sp>
        <p:nvSpPr>
          <p:cNvPr id="10" name="Rectangle 38"/>
          <p:cNvSpPr>
            <a:spLocks noChangeArrowheads="1"/>
          </p:cNvSpPr>
          <p:nvPr/>
        </p:nvSpPr>
        <p:spPr bwMode="auto">
          <a:xfrm>
            <a:off x="4229904" y="3324226"/>
            <a:ext cx="652931"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1.4</a:t>
            </a:r>
            <a:endParaRPr lang="en-US" sz="2400" b="1" dirty="0">
              <a:solidFill>
                <a:schemeClr val="bg1"/>
              </a:solidFill>
              <a:ea typeface="MS PGothic" pitchFamily="34" charset="-128"/>
              <a:cs typeface="Arial" pitchFamily="34" charset="0"/>
            </a:endParaRPr>
          </a:p>
        </p:txBody>
      </p:sp>
      <p:sp>
        <p:nvSpPr>
          <p:cNvPr id="11" name="Rectangle 38"/>
          <p:cNvSpPr>
            <a:spLocks noChangeArrowheads="1"/>
          </p:cNvSpPr>
          <p:nvPr/>
        </p:nvSpPr>
        <p:spPr bwMode="auto">
          <a:xfrm>
            <a:off x="5033785" y="2871789"/>
            <a:ext cx="652931"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1.8</a:t>
            </a:r>
            <a:endParaRPr lang="en-US" sz="2400" b="1" dirty="0">
              <a:solidFill>
                <a:schemeClr val="bg1"/>
              </a:solidFill>
              <a:ea typeface="MS PGothic" pitchFamily="34" charset="-128"/>
              <a:cs typeface="Arial" pitchFamily="34" charset="0"/>
            </a:endParaRPr>
          </a:p>
        </p:txBody>
      </p:sp>
      <p:sp>
        <p:nvSpPr>
          <p:cNvPr id="12" name="Rectangle 38"/>
          <p:cNvSpPr>
            <a:spLocks noChangeArrowheads="1"/>
          </p:cNvSpPr>
          <p:nvPr/>
        </p:nvSpPr>
        <p:spPr bwMode="auto">
          <a:xfrm>
            <a:off x="5843026" y="2692004"/>
            <a:ext cx="652931"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2.0</a:t>
            </a:r>
            <a:endParaRPr lang="en-US" sz="2400" b="1" dirty="0">
              <a:solidFill>
                <a:schemeClr val="bg1"/>
              </a:solidFill>
              <a:ea typeface="MS PGothic" pitchFamily="34" charset="-128"/>
              <a:cs typeface="Arial" pitchFamily="34" charset="0"/>
            </a:endParaRPr>
          </a:p>
        </p:txBody>
      </p:sp>
      <p:sp>
        <p:nvSpPr>
          <p:cNvPr id="13" name="Rectangle 38"/>
          <p:cNvSpPr>
            <a:spLocks noChangeArrowheads="1"/>
          </p:cNvSpPr>
          <p:nvPr/>
        </p:nvSpPr>
        <p:spPr bwMode="auto">
          <a:xfrm>
            <a:off x="6652266" y="2038780"/>
            <a:ext cx="652931" cy="207749"/>
          </a:xfrm>
          <a:prstGeom prst="rect">
            <a:avLst/>
          </a:prstGeom>
          <a:noFill/>
          <a:ln w="9525">
            <a:noFill/>
            <a:miter lim="800000"/>
            <a:headEnd/>
            <a:tailEnd/>
          </a:ln>
        </p:spPr>
        <p:txBody>
          <a:bodyPr lIns="0" tIns="0" rIns="0" bIns="0">
            <a:spAutoFit/>
          </a:bodyPr>
          <a:lstStyle/>
          <a:p>
            <a:pPr algn="ctr"/>
            <a:r>
              <a:rPr lang="en-US" altLang="ja-JP" sz="1350" b="1" dirty="0">
                <a:solidFill>
                  <a:schemeClr val="bg1"/>
                </a:solidFill>
                <a:ea typeface="MS PGothic" pitchFamily="34" charset="-128"/>
                <a:cs typeface="Arial" pitchFamily="34" charset="0"/>
              </a:rPr>
              <a:t>2.6</a:t>
            </a:r>
            <a:endParaRPr lang="en-US" sz="2400" b="1" dirty="0">
              <a:solidFill>
                <a:schemeClr val="bg1"/>
              </a:solidFill>
              <a:ea typeface="MS PGothic" pitchFamily="34" charset="-128"/>
              <a:cs typeface="Arial" pitchFamily="34" charset="0"/>
            </a:endParaRPr>
          </a:p>
        </p:txBody>
      </p:sp>
      <p:sp>
        <p:nvSpPr>
          <p:cNvPr id="15" name="Slide Number Placeholder 14"/>
          <p:cNvSpPr>
            <a:spLocks noGrp="1"/>
          </p:cNvSpPr>
          <p:nvPr>
            <p:ph type="sldNum" sz="quarter" idx="10"/>
          </p:nvPr>
        </p:nvSpPr>
        <p:spPr>
          <a:xfrm>
            <a:off x="139700" y="4694238"/>
            <a:ext cx="422362" cy="274637"/>
          </a:xfrm>
        </p:spPr>
        <p:txBody>
          <a:bodyPr/>
          <a:lstStyle/>
          <a:p>
            <a:pPr>
              <a:defRPr/>
            </a:pPr>
            <a:fld id="{12231937-1331-084F-B7FD-D9E46B1B1206}" type="slidenum">
              <a:rPr lang="en-US" altLang="en-US" smtClean="0"/>
              <a:pPr>
                <a:defRPr/>
              </a:pPr>
              <a:t>179</a:t>
            </a:fld>
            <a:endParaRPr lang="en-US" altLang="en-US" dirty="0"/>
          </a:p>
        </p:txBody>
      </p:sp>
    </p:spTree>
    <p:extLst>
      <p:ext uri="{BB962C8B-B14F-4D97-AF65-F5344CB8AC3E}">
        <p14:creationId xmlns:p14="http://schemas.microsoft.com/office/powerpoint/2010/main" val="3358657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0450" name="Rectangle 2"/>
          <p:cNvSpPr>
            <a:spLocks noChangeArrowheads="1"/>
          </p:cNvSpPr>
          <p:nvPr/>
        </p:nvSpPr>
        <p:spPr bwMode="auto">
          <a:xfrm>
            <a:off x="1576896" y="999194"/>
            <a:ext cx="2828925" cy="192405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050" b="1"/>
              <a:t>Book</a:t>
            </a:r>
          </a:p>
        </p:txBody>
      </p:sp>
      <p:sp>
        <p:nvSpPr>
          <p:cNvPr id="360451" name="Rectangle 3"/>
          <p:cNvSpPr>
            <a:spLocks noChangeArrowheads="1"/>
          </p:cNvSpPr>
          <p:nvPr/>
        </p:nvSpPr>
        <p:spPr bwMode="auto">
          <a:xfrm>
            <a:off x="4095068" y="1074203"/>
            <a:ext cx="240506" cy="1633538"/>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750" b="1"/>
              <a:t>Connectors</a:t>
            </a:r>
          </a:p>
        </p:txBody>
      </p:sp>
      <p:sp>
        <p:nvSpPr>
          <p:cNvPr id="360452" name="Rectangle 4"/>
          <p:cNvSpPr>
            <a:spLocks noChangeArrowheads="1"/>
          </p:cNvSpPr>
          <p:nvPr/>
        </p:nvSpPr>
        <p:spPr bwMode="auto">
          <a:xfrm>
            <a:off x="1423305" y="808694"/>
            <a:ext cx="2828925" cy="192405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050" b="1"/>
              <a:t>Book</a:t>
            </a:r>
          </a:p>
        </p:txBody>
      </p:sp>
      <p:sp>
        <p:nvSpPr>
          <p:cNvPr id="360453" name="Rectangle 5"/>
          <p:cNvSpPr>
            <a:spLocks noChangeArrowheads="1"/>
          </p:cNvSpPr>
          <p:nvPr/>
        </p:nvSpPr>
        <p:spPr bwMode="auto">
          <a:xfrm>
            <a:off x="1494743" y="895609"/>
            <a:ext cx="631031" cy="1633538"/>
          </a:xfrm>
          <a:prstGeom prst="rect">
            <a:avLst/>
          </a:prstGeom>
          <a:solidFill>
            <a:srgbClr val="17AF4B"/>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750" b="1"/>
              <a:t>RAM</a:t>
            </a:r>
          </a:p>
          <a:p>
            <a:pPr algn="ctr"/>
            <a:r>
              <a:rPr lang="en-US" sz="750" b="1"/>
              <a:t>(RAIM)</a:t>
            </a:r>
          </a:p>
        </p:txBody>
      </p:sp>
      <p:sp>
        <p:nvSpPr>
          <p:cNvPr id="360454" name="Rectangle 6"/>
          <p:cNvSpPr>
            <a:spLocks noChangeArrowheads="1"/>
          </p:cNvSpPr>
          <p:nvPr/>
        </p:nvSpPr>
        <p:spPr bwMode="auto">
          <a:xfrm>
            <a:off x="3961718" y="895609"/>
            <a:ext cx="240506" cy="1633538"/>
          </a:xfrm>
          <a:prstGeom prst="rect">
            <a:avLst/>
          </a:prstGeom>
          <a:solidFill>
            <a:schemeClr val="fo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750" b="1"/>
              <a:t>Connectors</a:t>
            </a:r>
          </a:p>
        </p:txBody>
      </p:sp>
      <p:sp>
        <p:nvSpPr>
          <p:cNvPr id="360455" name="Rectangle 7"/>
          <p:cNvSpPr>
            <a:spLocks noChangeArrowheads="1"/>
          </p:cNvSpPr>
          <p:nvPr/>
        </p:nvSpPr>
        <p:spPr bwMode="auto">
          <a:xfrm>
            <a:off x="5052330" y="922994"/>
            <a:ext cx="2857500" cy="1943100"/>
          </a:xfrm>
          <a:prstGeom prst="rect">
            <a:avLst/>
          </a:prstGeom>
          <a:solidFill>
            <a:srgbClr val="FFCC9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050" b="1"/>
              <a:t>I/O Cage</a:t>
            </a:r>
          </a:p>
        </p:txBody>
      </p:sp>
      <p:sp>
        <p:nvSpPr>
          <p:cNvPr id="360456" name="Rectangle 8"/>
          <p:cNvSpPr>
            <a:spLocks noChangeArrowheads="1"/>
          </p:cNvSpPr>
          <p:nvPr/>
        </p:nvSpPr>
        <p:spPr bwMode="auto">
          <a:xfrm>
            <a:off x="1566180" y="2980394"/>
            <a:ext cx="2857500" cy="1943100"/>
          </a:xfrm>
          <a:prstGeom prst="rect">
            <a:avLst/>
          </a:prstGeom>
          <a:solidFill>
            <a:srgbClr val="FFCC9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900" b="1"/>
              <a:t>PCIe I/O Drawer</a:t>
            </a:r>
          </a:p>
        </p:txBody>
      </p:sp>
      <p:sp>
        <p:nvSpPr>
          <p:cNvPr id="360457" name="Rectangle 9"/>
          <p:cNvSpPr>
            <a:spLocks noChangeArrowheads="1"/>
          </p:cNvSpPr>
          <p:nvPr/>
        </p:nvSpPr>
        <p:spPr bwMode="auto">
          <a:xfrm>
            <a:off x="5052330" y="2980394"/>
            <a:ext cx="2857500" cy="1943100"/>
          </a:xfrm>
          <a:prstGeom prst="rect">
            <a:avLst/>
          </a:prstGeom>
          <a:solidFill>
            <a:srgbClr val="FFCC9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1050" b="1"/>
              <a:t>I/O Drawer</a:t>
            </a:r>
          </a:p>
        </p:txBody>
      </p:sp>
      <p:sp>
        <p:nvSpPr>
          <p:cNvPr id="360461" name="Rectangle 13"/>
          <p:cNvSpPr>
            <a:spLocks noChangeArrowheads="1"/>
          </p:cNvSpPr>
          <p:nvPr/>
        </p:nvSpPr>
        <p:spPr bwMode="auto">
          <a:xfrm>
            <a:off x="5166630" y="109444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I/O Card</a:t>
            </a:r>
          </a:p>
        </p:txBody>
      </p:sp>
      <p:sp>
        <p:nvSpPr>
          <p:cNvPr id="360462" name="Rectangle 14"/>
          <p:cNvSpPr>
            <a:spLocks noChangeArrowheads="1"/>
          </p:cNvSpPr>
          <p:nvPr/>
        </p:nvSpPr>
        <p:spPr bwMode="auto">
          <a:xfrm>
            <a:off x="5509530" y="109444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I/O Card</a:t>
            </a:r>
          </a:p>
        </p:txBody>
      </p:sp>
      <p:sp>
        <p:nvSpPr>
          <p:cNvPr id="360463" name="Rectangle 15"/>
          <p:cNvSpPr>
            <a:spLocks noChangeArrowheads="1"/>
          </p:cNvSpPr>
          <p:nvPr/>
        </p:nvSpPr>
        <p:spPr bwMode="auto">
          <a:xfrm>
            <a:off x="5852430" y="109444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I/O Card</a:t>
            </a:r>
          </a:p>
        </p:txBody>
      </p:sp>
      <p:sp>
        <p:nvSpPr>
          <p:cNvPr id="360464" name="Rectangle 16"/>
          <p:cNvSpPr>
            <a:spLocks noChangeArrowheads="1"/>
          </p:cNvSpPr>
          <p:nvPr/>
        </p:nvSpPr>
        <p:spPr bwMode="auto">
          <a:xfrm>
            <a:off x="6195330" y="109444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I/O Card</a:t>
            </a:r>
          </a:p>
        </p:txBody>
      </p:sp>
      <p:sp>
        <p:nvSpPr>
          <p:cNvPr id="360465" name="Rectangle 17"/>
          <p:cNvSpPr>
            <a:spLocks noChangeArrowheads="1"/>
          </p:cNvSpPr>
          <p:nvPr/>
        </p:nvSpPr>
        <p:spPr bwMode="auto">
          <a:xfrm>
            <a:off x="6538230" y="109444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I/O Card</a:t>
            </a:r>
          </a:p>
        </p:txBody>
      </p:sp>
      <p:sp>
        <p:nvSpPr>
          <p:cNvPr id="360466" name="Rectangle 18"/>
          <p:cNvSpPr>
            <a:spLocks noChangeArrowheads="1"/>
          </p:cNvSpPr>
          <p:nvPr/>
        </p:nvSpPr>
        <p:spPr bwMode="auto">
          <a:xfrm>
            <a:off x="6881130" y="109444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I/O Card</a:t>
            </a:r>
          </a:p>
        </p:txBody>
      </p:sp>
      <p:sp>
        <p:nvSpPr>
          <p:cNvPr id="360467" name="Rectangle 19"/>
          <p:cNvSpPr>
            <a:spLocks noChangeArrowheads="1"/>
          </p:cNvSpPr>
          <p:nvPr/>
        </p:nvSpPr>
        <p:spPr bwMode="auto">
          <a:xfrm>
            <a:off x="7224030" y="109444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I/O Card</a:t>
            </a:r>
          </a:p>
        </p:txBody>
      </p:sp>
      <p:sp>
        <p:nvSpPr>
          <p:cNvPr id="360468" name="Rectangle 20"/>
          <p:cNvSpPr>
            <a:spLocks noChangeArrowheads="1"/>
          </p:cNvSpPr>
          <p:nvPr/>
        </p:nvSpPr>
        <p:spPr bwMode="auto">
          <a:xfrm>
            <a:off x="7566930" y="109444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I/O Card</a:t>
            </a:r>
          </a:p>
        </p:txBody>
      </p:sp>
      <p:sp>
        <p:nvSpPr>
          <p:cNvPr id="360469" name="Rectangle 21"/>
          <p:cNvSpPr>
            <a:spLocks noChangeArrowheads="1"/>
          </p:cNvSpPr>
          <p:nvPr/>
        </p:nvSpPr>
        <p:spPr bwMode="auto">
          <a:xfrm>
            <a:off x="5166630" y="309469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NIC (OSA)</a:t>
            </a:r>
          </a:p>
        </p:txBody>
      </p:sp>
      <p:sp>
        <p:nvSpPr>
          <p:cNvPr id="360470" name="Rectangle 22"/>
          <p:cNvSpPr>
            <a:spLocks noChangeArrowheads="1"/>
          </p:cNvSpPr>
          <p:nvPr/>
        </p:nvSpPr>
        <p:spPr bwMode="auto">
          <a:xfrm>
            <a:off x="5509530" y="309469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HBA (FICON)</a:t>
            </a:r>
          </a:p>
        </p:txBody>
      </p:sp>
      <p:sp>
        <p:nvSpPr>
          <p:cNvPr id="360471" name="Rectangle 23"/>
          <p:cNvSpPr>
            <a:spLocks noChangeArrowheads="1"/>
          </p:cNvSpPr>
          <p:nvPr/>
        </p:nvSpPr>
        <p:spPr bwMode="auto">
          <a:xfrm>
            <a:off x="5852430" y="309469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Crypto Express</a:t>
            </a:r>
          </a:p>
        </p:txBody>
      </p:sp>
      <p:sp>
        <p:nvSpPr>
          <p:cNvPr id="360472" name="Rectangle 24"/>
          <p:cNvSpPr>
            <a:spLocks noChangeArrowheads="1"/>
          </p:cNvSpPr>
          <p:nvPr/>
        </p:nvSpPr>
        <p:spPr bwMode="auto">
          <a:xfrm>
            <a:off x="2530586" y="309469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OSA Express S</a:t>
            </a:r>
          </a:p>
        </p:txBody>
      </p:sp>
      <p:sp>
        <p:nvSpPr>
          <p:cNvPr id="360473" name="Rectangle 25"/>
          <p:cNvSpPr>
            <a:spLocks noChangeArrowheads="1"/>
          </p:cNvSpPr>
          <p:nvPr/>
        </p:nvSpPr>
        <p:spPr bwMode="auto">
          <a:xfrm>
            <a:off x="2873486" y="309469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FICON  Express S</a:t>
            </a:r>
          </a:p>
        </p:txBody>
      </p:sp>
      <p:sp>
        <p:nvSpPr>
          <p:cNvPr id="360474" name="Rectangle 26"/>
          <p:cNvSpPr>
            <a:spLocks noChangeArrowheads="1"/>
          </p:cNvSpPr>
          <p:nvPr/>
        </p:nvSpPr>
        <p:spPr bwMode="auto">
          <a:xfrm>
            <a:off x="3216386" y="309469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Crypto Express S</a:t>
            </a:r>
          </a:p>
        </p:txBody>
      </p:sp>
      <p:sp>
        <p:nvSpPr>
          <p:cNvPr id="360476" name="Oval 28"/>
          <p:cNvSpPr>
            <a:spLocks noChangeArrowheads="1"/>
          </p:cNvSpPr>
          <p:nvPr/>
        </p:nvSpPr>
        <p:spPr bwMode="auto">
          <a:xfrm>
            <a:off x="7224030" y="3803559"/>
            <a:ext cx="1143000"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a:t>Hot Plug I/O Drawers</a:t>
            </a:r>
          </a:p>
        </p:txBody>
      </p:sp>
      <p:grpSp>
        <p:nvGrpSpPr>
          <p:cNvPr id="360479" name="Group 31"/>
          <p:cNvGrpSpPr>
            <a:grpSpLocks/>
          </p:cNvGrpSpPr>
          <p:nvPr/>
        </p:nvGrpSpPr>
        <p:grpSpPr bwMode="auto">
          <a:xfrm>
            <a:off x="2210309" y="889656"/>
            <a:ext cx="1675209" cy="1645444"/>
            <a:chOff x="1974" y="678"/>
            <a:chExt cx="3744" cy="3600"/>
          </a:xfrm>
        </p:grpSpPr>
        <p:sp>
          <p:nvSpPr>
            <p:cNvPr id="360480" name="Rectangle 32"/>
            <p:cNvSpPr>
              <a:spLocks noChangeArrowheads="1"/>
            </p:cNvSpPr>
            <p:nvPr/>
          </p:nvSpPr>
          <p:spPr bwMode="auto">
            <a:xfrm>
              <a:off x="1974" y="678"/>
              <a:ext cx="3744" cy="36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75" b="1"/>
                <a:t>zEC12</a:t>
              </a:r>
            </a:p>
            <a:p>
              <a:pPr algn="ctr"/>
              <a:r>
                <a:rPr lang="en-US" sz="675" b="1"/>
                <a:t>MCM</a:t>
              </a:r>
            </a:p>
          </p:txBody>
        </p:sp>
        <p:sp>
          <p:nvSpPr>
            <p:cNvPr id="360481" name="Rectangle 33"/>
            <p:cNvSpPr>
              <a:spLocks noChangeArrowheads="1"/>
            </p:cNvSpPr>
            <p:nvPr/>
          </p:nvSpPr>
          <p:spPr bwMode="auto">
            <a:xfrm>
              <a:off x="2070" y="2022"/>
              <a:ext cx="1200" cy="912"/>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25" b="1"/>
                <a:t>Storage Control</a:t>
              </a:r>
            </a:p>
            <a:p>
              <a:pPr algn="ctr"/>
              <a:r>
                <a:rPr lang="en-US" sz="525" b="1"/>
                <a:t>&amp; Clock Chip</a:t>
              </a:r>
            </a:p>
          </p:txBody>
        </p:sp>
        <p:sp>
          <p:nvSpPr>
            <p:cNvPr id="360482" name="Rectangle 34"/>
            <p:cNvSpPr>
              <a:spLocks noChangeArrowheads="1"/>
            </p:cNvSpPr>
            <p:nvPr/>
          </p:nvSpPr>
          <p:spPr bwMode="auto">
            <a:xfrm>
              <a:off x="2118" y="2454"/>
              <a:ext cx="1104"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525" b="1"/>
                <a:t>L4 MCM Cache</a:t>
              </a:r>
            </a:p>
          </p:txBody>
        </p:sp>
        <p:sp>
          <p:nvSpPr>
            <p:cNvPr id="360483" name="Rectangle 35"/>
            <p:cNvSpPr>
              <a:spLocks noChangeArrowheads="1"/>
            </p:cNvSpPr>
            <p:nvPr/>
          </p:nvSpPr>
          <p:spPr bwMode="auto">
            <a:xfrm>
              <a:off x="4422" y="2022"/>
              <a:ext cx="1200" cy="912"/>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525" b="1"/>
                <a:t>Storage Control</a:t>
              </a:r>
            </a:p>
            <a:p>
              <a:pPr algn="ctr"/>
              <a:r>
                <a:rPr lang="en-US" sz="525" b="1"/>
                <a:t>&amp; Clock Chip</a:t>
              </a:r>
            </a:p>
          </p:txBody>
        </p:sp>
        <p:sp>
          <p:nvSpPr>
            <p:cNvPr id="360484" name="Rectangle 36"/>
            <p:cNvSpPr>
              <a:spLocks noChangeArrowheads="1"/>
            </p:cNvSpPr>
            <p:nvPr/>
          </p:nvSpPr>
          <p:spPr bwMode="auto">
            <a:xfrm>
              <a:off x="4470" y="2454"/>
              <a:ext cx="1104" cy="384"/>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525" b="1"/>
                <a:t>L4 MCM Cache</a:t>
              </a:r>
            </a:p>
          </p:txBody>
        </p:sp>
        <p:grpSp>
          <p:nvGrpSpPr>
            <p:cNvPr id="360485" name="Group 37"/>
            <p:cNvGrpSpPr>
              <a:grpSpLocks/>
            </p:cNvGrpSpPr>
            <p:nvPr/>
          </p:nvGrpSpPr>
          <p:grpSpPr bwMode="auto">
            <a:xfrm>
              <a:off x="4496" y="774"/>
              <a:ext cx="1126" cy="1104"/>
              <a:chOff x="4195" y="774"/>
              <a:chExt cx="1427" cy="1104"/>
            </a:xfrm>
          </p:grpSpPr>
          <p:sp>
            <p:nvSpPr>
              <p:cNvPr id="360486" name="Rectangle 38"/>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450" b="1"/>
                  <a:t>Chip</a:t>
                </a:r>
              </a:p>
            </p:txBody>
          </p:sp>
          <p:grpSp>
            <p:nvGrpSpPr>
              <p:cNvPr id="360487" name="Group 39"/>
              <p:cNvGrpSpPr>
                <a:grpSpLocks/>
              </p:cNvGrpSpPr>
              <p:nvPr/>
            </p:nvGrpSpPr>
            <p:grpSpPr bwMode="auto">
              <a:xfrm>
                <a:off x="4239" y="822"/>
                <a:ext cx="432" cy="336"/>
                <a:chOff x="960" y="2784"/>
                <a:chExt cx="624" cy="528"/>
              </a:xfrm>
            </p:grpSpPr>
            <p:sp>
              <p:nvSpPr>
                <p:cNvPr id="360488" name="Rectangle 4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489" name="Rectangle 4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490" name="Rectangle 4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491" name="Rectangle 4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492" name="Group 44"/>
              <p:cNvGrpSpPr>
                <a:grpSpLocks/>
              </p:cNvGrpSpPr>
              <p:nvPr/>
            </p:nvGrpSpPr>
            <p:grpSpPr bwMode="auto">
              <a:xfrm>
                <a:off x="5142" y="822"/>
                <a:ext cx="432" cy="336"/>
                <a:chOff x="960" y="2784"/>
                <a:chExt cx="624" cy="528"/>
              </a:xfrm>
            </p:grpSpPr>
            <p:sp>
              <p:nvSpPr>
                <p:cNvPr id="360493" name="Rectangle 4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494" name="Rectangle 4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495" name="Rectangle 4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496" name="Rectangle 4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497" name="Group 49"/>
              <p:cNvGrpSpPr>
                <a:grpSpLocks/>
              </p:cNvGrpSpPr>
              <p:nvPr/>
            </p:nvGrpSpPr>
            <p:grpSpPr bwMode="auto">
              <a:xfrm>
                <a:off x="5142" y="1494"/>
                <a:ext cx="432" cy="336"/>
                <a:chOff x="960" y="2784"/>
                <a:chExt cx="624" cy="528"/>
              </a:xfrm>
            </p:grpSpPr>
            <p:sp>
              <p:nvSpPr>
                <p:cNvPr id="360498" name="Rectangle 5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499" name="Rectangle 5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00" name="Rectangle 5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01" name="Rectangle 5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02" name="Group 54"/>
              <p:cNvGrpSpPr>
                <a:grpSpLocks/>
              </p:cNvGrpSpPr>
              <p:nvPr/>
            </p:nvGrpSpPr>
            <p:grpSpPr bwMode="auto">
              <a:xfrm>
                <a:off x="4239" y="1494"/>
                <a:ext cx="432" cy="336"/>
                <a:chOff x="960" y="2784"/>
                <a:chExt cx="624" cy="528"/>
              </a:xfrm>
            </p:grpSpPr>
            <p:sp>
              <p:nvSpPr>
                <p:cNvPr id="360503" name="Rectangle 5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04" name="Rectangle 5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05" name="Rectangle 5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06" name="Rectangle 5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sp>
            <p:nvSpPr>
              <p:cNvPr id="360507" name="Rectangle 59"/>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sp>
            <p:nvSpPr>
              <p:cNvPr id="360508" name="Rectangle 60"/>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grpSp>
            <p:nvGrpSpPr>
              <p:cNvPr id="360509" name="Group 61"/>
              <p:cNvGrpSpPr>
                <a:grpSpLocks/>
              </p:cNvGrpSpPr>
              <p:nvPr/>
            </p:nvGrpSpPr>
            <p:grpSpPr bwMode="auto">
              <a:xfrm>
                <a:off x="4695" y="1491"/>
                <a:ext cx="432" cy="336"/>
                <a:chOff x="960" y="2784"/>
                <a:chExt cx="624" cy="528"/>
              </a:xfrm>
            </p:grpSpPr>
            <p:sp>
              <p:nvSpPr>
                <p:cNvPr id="360510" name="Rectangle 6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11" name="Rectangle 6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12" name="Rectangle 6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13" name="Rectangle 6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14" name="Group 66"/>
              <p:cNvGrpSpPr>
                <a:grpSpLocks/>
              </p:cNvGrpSpPr>
              <p:nvPr/>
            </p:nvGrpSpPr>
            <p:grpSpPr bwMode="auto">
              <a:xfrm>
                <a:off x="4692" y="822"/>
                <a:ext cx="432" cy="336"/>
                <a:chOff x="960" y="2784"/>
                <a:chExt cx="624" cy="528"/>
              </a:xfrm>
            </p:grpSpPr>
            <p:sp>
              <p:nvSpPr>
                <p:cNvPr id="360515" name="Rectangle 6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16" name="Rectangle 6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17" name="Rectangle 6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18" name="Rectangle 7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grpSp>
          <p:nvGrpSpPr>
            <p:cNvPr id="360519" name="Group 71"/>
            <p:cNvGrpSpPr>
              <a:grpSpLocks/>
            </p:cNvGrpSpPr>
            <p:nvPr/>
          </p:nvGrpSpPr>
          <p:grpSpPr bwMode="auto">
            <a:xfrm>
              <a:off x="3284" y="774"/>
              <a:ext cx="1126" cy="1104"/>
              <a:chOff x="4195" y="774"/>
              <a:chExt cx="1427" cy="1104"/>
            </a:xfrm>
          </p:grpSpPr>
          <p:sp>
            <p:nvSpPr>
              <p:cNvPr id="360520" name="Rectangle 72"/>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b="1"/>
                  <a:t>Chip</a:t>
                </a:r>
              </a:p>
            </p:txBody>
          </p:sp>
          <p:grpSp>
            <p:nvGrpSpPr>
              <p:cNvPr id="360521" name="Group 73"/>
              <p:cNvGrpSpPr>
                <a:grpSpLocks/>
              </p:cNvGrpSpPr>
              <p:nvPr/>
            </p:nvGrpSpPr>
            <p:grpSpPr bwMode="auto">
              <a:xfrm>
                <a:off x="4239" y="822"/>
                <a:ext cx="432" cy="336"/>
                <a:chOff x="960" y="2784"/>
                <a:chExt cx="624" cy="528"/>
              </a:xfrm>
            </p:grpSpPr>
            <p:sp>
              <p:nvSpPr>
                <p:cNvPr id="360522" name="Rectangle 7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23" name="Rectangle 7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24" name="Rectangle 7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25" name="Rectangle 7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26" name="Group 78"/>
              <p:cNvGrpSpPr>
                <a:grpSpLocks/>
              </p:cNvGrpSpPr>
              <p:nvPr/>
            </p:nvGrpSpPr>
            <p:grpSpPr bwMode="auto">
              <a:xfrm>
                <a:off x="5142" y="822"/>
                <a:ext cx="432" cy="336"/>
                <a:chOff x="960" y="2784"/>
                <a:chExt cx="624" cy="528"/>
              </a:xfrm>
            </p:grpSpPr>
            <p:sp>
              <p:nvSpPr>
                <p:cNvPr id="360527" name="Rectangle 7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28" name="Rectangle 8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29" name="Rectangle 8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30" name="Rectangle 8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31" name="Group 83"/>
              <p:cNvGrpSpPr>
                <a:grpSpLocks/>
              </p:cNvGrpSpPr>
              <p:nvPr/>
            </p:nvGrpSpPr>
            <p:grpSpPr bwMode="auto">
              <a:xfrm>
                <a:off x="5142" y="1494"/>
                <a:ext cx="432" cy="336"/>
                <a:chOff x="960" y="2784"/>
                <a:chExt cx="624" cy="528"/>
              </a:xfrm>
            </p:grpSpPr>
            <p:sp>
              <p:nvSpPr>
                <p:cNvPr id="360532" name="Rectangle 8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33" name="Rectangle 8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34" name="Rectangle 8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35" name="Rectangle 8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36" name="Group 88"/>
              <p:cNvGrpSpPr>
                <a:grpSpLocks/>
              </p:cNvGrpSpPr>
              <p:nvPr/>
            </p:nvGrpSpPr>
            <p:grpSpPr bwMode="auto">
              <a:xfrm>
                <a:off x="4239" y="1494"/>
                <a:ext cx="432" cy="336"/>
                <a:chOff x="960" y="2784"/>
                <a:chExt cx="624" cy="528"/>
              </a:xfrm>
            </p:grpSpPr>
            <p:sp>
              <p:nvSpPr>
                <p:cNvPr id="360537" name="Rectangle 8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38" name="Rectangle 9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39" name="Rectangle 9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40" name="Rectangle 9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sp>
            <p:nvSpPr>
              <p:cNvPr id="360541" name="Rectangle 93"/>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sp>
            <p:nvSpPr>
              <p:cNvPr id="360542" name="Rectangle 94"/>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grpSp>
            <p:nvGrpSpPr>
              <p:cNvPr id="360543" name="Group 95"/>
              <p:cNvGrpSpPr>
                <a:grpSpLocks/>
              </p:cNvGrpSpPr>
              <p:nvPr/>
            </p:nvGrpSpPr>
            <p:grpSpPr bwMode="auto">
              <a:xfrm>
                <a:off x="4695" y="1491"/>
                <a:ext cx="432" cy="336"/>
                <a:chOff x="960" y="2784"/>
                <a:chExt cx="624" cy="528"/>
              </a:xfrm>
            </p:grpSpPr>
            <p:sp>
              <p:nvSpPr>
                <p:cNvPr id="360544" name="Rectangle 9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45" name="Rectangle 9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46" name="Rectangle 9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47" name="Rectangle 9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48" name="Group 100"/>
              <p:cNvGrpSpPr>
                <a:grpSpLocks/>
              </p:cNvGrpSpPr>
              <p:nvPr/>
            </p:nvGrpSpPr>
            <p:grpSpPr bwMode="auto">
              <a:xfrm>
                <a:off x="4692" y="822"/>
                <a:ext cx="432" cy="336"/>
                <a:chOff x="960" y="2784"/>
                <a:chExt cx="624" cy="528"/>
              </a:xfrm>
            </p:grpSpPr>
            <p:sp>
              <p:nvSpPr>
                <p:cNvPr id="360549" name="Rectangle 10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50" name="Rectangle 10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51" name="Rectangle 10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52" name="Rectangle 10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grpSp>
          <p:nvGrpSpPr>
            <p:cNvPr id="360553" name="Group 105"/>
            <p:cNvGrpSpPr>
              <a:grpSpLocks/>
            </p:cNvGrpSpPr>
            <p:nvPr/>
          </p:nvGrpSpPr>
          <p:grpSpPr bwMode="auto">
            <a:xfrm>
              <a:off x="2065" y="766"/>
              <a:ext cx="1126" cy="1104"/>
              <a:chOff x="4195" y="774"/>
              <a:chExt cx="1427" cy="1104"/>
            </a:xfrm>
          </p:grpSpPr>
          <p:sp>
            <p:nvSpPr>
              <p:cNvPr id="360554" name="Rectangle 106"/>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b="1"/>
                  <a:t>Chip</a:t>
                </a:r>
              </a:p>
            </p:txBody>
          </p:sp>
          <p:grpSp>
            <p:nvGrpSpPr>
              <p:cNvPr id="360555" name="Group 107"/>
              <p:cNvGrpSpPr>
                <a:grpSpLocks/>
              </p:cNvGrpSpPr>
              <p:nvPr/>
            </p:nvGrpSpPr>
            <p:grpSpPr bwMode="auto">
              <a:xfrm>
                <a:off x="4239" y="822"/>
                <a:ext cx="432" cy="336"/>
                <a:chOff x="960" y="2784"/>
                <a:chExt cx="624" cy="528"/>
              </a:xfrm>
            </p:grpSpPr>
            <p:sp>
              <p:nvSpPr>
                <p:cNvPr id="360556" name="Rectangle 10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57" name="Rectangle 10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58" name="Rectangle 11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59" name="Rectangle 11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60" name="Group 112"/>
              <p:cNvGrpSpPr>
                <a:grpSpLocks/>
              </p:cNvGrpSpPr>
              <p:nvPr/>
            </p:nvGrpSpPr>
            <p:grpSpPr bwMode="auto">
              <a:xfrm>
                <a:off x="5142" y="822"/>
                <a:ext cx="432" cy="336"/>
                <a:chOff x="960" y="2784"/>
                <a:chExt cx="624" cy="528"/>
              </a:xfrm>
            </p:grpSpPr>
            <p:sp>
              <p:nvSpPr>
                <p:cNvPr id="360561" name="Rectangle 11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62" name="Rectangle 11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63" name="Rectangle 11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64" name="Rectangle 11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65" name="Group 117"/>
              <p:cNvGrpSpPr>
                <a:grpSpLocks/>
              </p:cNvGrpSpPr>
              <p:nvPr/>
            </p:nvGrpSpPr>
            <p:grpSpPr bwMode="auto">
              <a:xfrm>
                <a:off x="5142" y="1494"/>
                <a:ext cx="432" cy="336"/>
                <a:chOff x="960" y="2784"/>
                <a:chExt cx="624" cy="528"/>
              </a:xfrm>
            </p:grpSpPr>
            <p:sp>
              <p:nvSpPr>
                <p:cNvPr id="360566" name="Rectangle 11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67" name="Rectangle 11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68" name="Rectangle 12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69" name="Rectangle 12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70" name="Group 122"/>
              <p:cNvGrpSpPr>
                <a:grpSpLocks/>
              </p:cNvGrpSpPr>
              <p:nvPr/>
            </p:nvGrpSpPr>
            <p:grpSpPr bwMode="auto">
              <a:xfrm>
                <a:off x="4239" y="1494"/>
                <a:ext cx="432" cy="336"/>
                <a:chOff x="960" y="2784"/>
                <a:chExt cx="624" cy="528"/>
              </a:xfrm>
            </p:grpSpPr>
            <p:sp>
              <p:nvSpPr>
                <p:cNvPr id="360571" name="Rectangle 12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72" name="Rectangle 12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73" name="Rectangle 12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74" name="Rectangle 12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sp>
            <p:nvSpPr>
              <p:cNvPr id="360575" name="Rectangle 127"/>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sp>
            <p:nvSpPr>
              <p:cNvPr id="360576" name="Rectangle 128"/>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grpSp>
            <p:nvGrpSpPr>
              <p:cNvPr id="360577" name="Group 129"/>
              <p:cNvGrpSpPr>
                <a:grpSpLocks/>
              </p:cNvGrpSpPr>
              <p:nvPr/>
            </p:nvGrpSpPr>
            <p:grpSpPr bwMode="auto">
              <a:xfrm>
                <a:off x="4695" y="1491"/>
                <a:ext cx="432" cy="336"/>
                <a:chOff x="960" y="2784"/>
                <a:chExt cx="624" cy="528"/>
              </a:xfrm>
            </p:grpSpPr>
            <p:sp>
              <p:nvSpPr>
                <p:cNvPr id="360578" name="Rectangle 13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79" name="Rectangle 13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80" name="Rectangle 13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81" name="Rectangle 13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82" name="Group 134"/>
              <p:cNvGrpSpPr>
                <a:grpSpLocks/>
              </p:cNvGrpSpPr>
              <p:nvPr/>
            </p:nvGrpSpPr>
            <p:grpSpPr bwMode="auto">
              <a:xfrm>
                <a:off x="4692" y="822"/>
                <a:ext cx="432" cy="336"/>
                <a:chOff x="960" y="2784"/>
                <a:chExt cx="624" cy="528"/>
              </a:xfrm>
            </p:grpSpPr>
            <p:sp>
              <p:nvSpPr>
                <p:cNvPr id="360583" name="Rectangle 13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84" name="Rectangle 13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85" name="Rectangle 13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86" name="Rectangle 13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grpSp>
          <p:nvGrpSpPr>
            <p:cNvPr id="360587" name="Group 139"/>
            <p:cNvGrpSpPr>
              <a:grpSpLocks/>
            </p:cNvGrpSpPr>
            <p:nvPr/>
          </p:nvGrpSpPr>
          <p:grpSpPr bwMode="auto">
            <a:xfrm>
              <a:off x="4493" y="3062"/>
              <a:ext cx="1126" cy="1104"/>
              <a:chOff x="4195" y="774"/>
              <a:chExt cx="1427" cy="1104"/>
            </a:xfrm>
          </p:grpSpPr>
          <p:sp>
            <p:nvSpPr>
              <p:cNvPr id="360588" name="Rectangle 140"/>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b="1"/>
                  <a:t>Chip</a:t>
                </a:r>
              </a:p>
            </p:txBody>
          </p:sp>
          <p:grpSp>
            <p:nvGrpSpPr>
              <p:cNvPr id="360589" name="Group 141"/>
              <p:cNvGrpSpPr>
                <a:grpSpLocks/>
              </p:cNvGrpSpPr>
              <p:nvPr/>
            </p:nvGrpSpPr>
            <p:grpSpPr bwMode="auto">
              <a:xfrm>
                <a:off x="4239" y="822"/>
                <a:ext cx="432" cy="336"/>
                <a:chOff x="960" y="2784"/>
                <a:chExt cx="624" cy="528"/>
              </a:xfrm>
            </p:grpSpPr>
            <p:sp>
              <p:nvSpPr>
                <p:cNvPr id="360590" name="Rectangle 14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91" name="Rectangle 14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92" name="Rectangle 14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93" name="Rectangle 14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94" name="Group 146"/>
              <p:cNvGrpSpPr>
                <a:grpSpLocks/>
              </p:cNvGrpSpPr>
              <p:nvPr/>
            </p:nvGrpSpPr>
            <p:grpSpPr bwMode="auto">
              <a:xfrm>
                <a:off x="5142" y="822"/>
                <a:ext cx="432" cy="336"/>
                <a:chOff x="960" y="2784"/>
                <a:chExt cx="624" cy="528"/>
              </a:xfrm>
            </p:grpSpPr>
            <p:sp>
              <p:nvSpPr>
                <p:cNvPr id="360595" name="Rectangle 14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596" name="Rectangle 14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97" name="Rectangle 14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598" name="Rectangle 15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599" name="Group 151"/>
              <p:cNvGrpSpPr>
                <a:grpSpLocks/>
              </p:cNvGrpSpPr>
              <p:nvPr/>
            </p:nvGrpSpPr>
            <p:grpSpPr bwMode="auto">
              <a:xfrm>
                <a:off x="5142" y="1494"/>
                <a:ext cx="432" cy="336"/>
                <a:chOff x="960" y="2784"/>
                <a:chExt cx="624" cy="528"/>
              </a:xfrm>
            </p:grpSpPr>
            <p:sp>
              <p:nvSpPr>
                <p:cNvPr id="360600" name="Rectangle 15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01" name="Rectangle 15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02" name="Rectangle 15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03" name="Rectangle 15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04" name="Group 156"/>
              <p:cNvGrpSpPr>
                <a:grpSpLocks/>
              </p:cNvGrpSpPr>
              <p:nvPr/>
            </p:nvGrpSpPr>
            <p:grpSpPr bwMode="auto">
              <a:xfrm>
                <a:off x="4239" y="1494"/>
                <a:ext cx="432" cy="336"/>
                <a:chOff x="960" y="2784"/>
                <a:chExt cx="624" cy="528"/>
              </a:xfrm>
            </p:grpSpPr>
            <p:sp>
              <p:nvSpPr>
                <p:cNvPr id="360605" name="Rectangle 15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06" name="Rectangle 15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07" name="Rectangle 15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08" name="Rectangle 16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sp>
            <p:nvSpPr>
              <p:cNvPr id="360609" name="Rectangle 161"/>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sp>
            <p:nvSpPr>
              <p:cNvPr id="360610" name="Rectangle 162"/>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grpSp>
            <p:nvGrpSpPr>
              <p:cNvPr id="360611" name="Group 163"/>
              <p:cNvGrpSpPr>
                <a:grpSpLocks/>
              </p:cNvGrpSpPr>
              <p:nvPr/>
            </p:nvGrpSpPr>
            <p:grpSpPr bwMode="auto">
              <a:xfrm>
                <a:off x="4695" y="1491"/>
                <a:ext cx="432" cy="336"/>
                <a:chOff x="960" y="2784"/>
                <a:chExt cx="624" cy="528"/>
              </a:xfrm>
            </p:grpSpPr>
            <p:sp>
              <p:nvSpPr>
                <p:cNvPr id="360612" name="Rectangle 164"/>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13" name="Rectangle 165"/>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14" name="Rectangle 166"/>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15" name="Rectangle 167"/>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16" name="Group 168"/>
              <p:cNvGrpSpPr>
                <a:grpSpLocks/>
              </p:cNvGrpSpPr>
              <p:nvPr/>
            </p:nvGrpSpPr>
            <p:grpSpPr bwMode="auto">
              <a:xfrm>
                <a:off x="4692" y="822"/>
                <a:ext cx="432" cy="336"/>
                <a:chOff x="960" y="2784"/>
                <a:chExt cx="624" cy="528"/>
              </a:xfrm>
            </p:grpSpPr>
            <p:sp>
              <p:nvSpPr>
                <p:cNvPr id="360617" name="Rectangle 169"/>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18" name="Rectangle 170"/>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19" name="Rectangle 171"/>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20" name="Rectangle 172"/>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grpSp>
          <p:nvGrpSpPr>
            <p:cNvPr id="360621" name="Group 173"/>
            <p:cNvGrpSpPr>
              <a:grpSpLocks/>
            </p:cNvGrpSpPr>
            <p:nvPr/>
          </p:nvGrpSpPr>
          <p:grpSpPr bwMode="auto">
            <a:xfrm>
              <a:off x="3281" y="3062"/>
              <a:ext cx="1126" cy="1104"/>
              <a:chOff x="4195" y="774"/>
              <a:chExt cx="1427" cy="1104"/>
            </a:xfrm>
          </p:grpSpPr>
          <p:sp>
            <p:nvSpPr>
              <p:cNvPr id="360622" name="Rectangle 174"/>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b="1"/>
                  <a:t>Chip</a:t>
                </a:r>
              </a:p>
            </p:txBody>
          </p:sp>
          <p:grpSp>
            <p:nvGrpSpPr>
              <p:cNvPr id="360623" name="Group 175"/>
              <p:cNvGrpSpPr>
                <a:grpSpLocks/>
              </p:cNvGrpSpPr>
              <p:nvPr/>
            </p:nvGrpSpPr>
            <p:grpSpPr bwMode="auto">
              <a:xfrm>
                <a:off x="4239" y="822"/>
                <a:ext cx="432" cy="336"/>
                <a:chOff x="960" y="2784"/>
                <a:chExt cx="624" cy="528"/>
              </a:xfrm>
            </p:grpSpPr>
            <p:sp>
              <p:nvSpPr>
                <p:cNvPr id="360624" name="Rectangle 17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25" name="Rectangle 17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26" name="Rectangle 17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27" name="Rectangle 17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28" name="Group 180"/>
              <p:cNvGrpSpPr>
                <a:grpSpLocks/>
              </p:cNvGrpSpPr>
              <p:nvPr/>
            </p:nvGrpSpPr>
            <p:grpSpPr bwMode="auto">
              <a:xfrm>
                <a:off x="5142" y="822"/>
                <a:ext cx="432" cy="336"/>
                <a:chOff x="960" y="2784"/>
                <a:chExt cx="624" cy="528"/>
              </a:xfrm>
            </p:grpSpPr>
            <p:sp>
              <p:nvSpPr>
                <p:cNvPr id="360629" name="Rectangle 18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30" name="Rectangle 18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31" name="Rectangle 18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32" name="Rectangle 18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33" name="Group 185"/>
              <p:cNvGrpSpPr>
                <a:grpSpLocks/>
              </p:cNvGrpSpPr>
              <p:nvPr/>
            </p:nvGrpSpPr>
            <p:grpSpPr bwMode="auto">
              <a:xfrm>
                <a:off x="5142" y="1494"/>
                <a:ext cx="432" cy="336"/>
                <a:chOff x="960" y="2784"/>
                <a:chExt cx="624" cy="528"/>
              </a:xfrm>
            </p:grpSpPr>
            <p:sp>
              <p:nvSpPr>
                <p:cNvPr id="360634" name="Rectangle 186"/>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35" name="Rectangle 187"/>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36" name="Rectangle 188"/>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37" name="Rectangle 189"/>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38" name="Group 190"/>
              <p:cNvGrpSpPr>
                <a:grpSpLocks/>
              </p:cNvGrpSpPr>
              <p:nvPr/>
            </p:nvGrpSpPr>
            <p:grpSpPr bwMode="auto">
              <a:xfrm>
                <a:off x="4239" y="1494"/>
                <a:ext cx="432" cy="336"/>
                <a:chOff x="960" y="2784"/>
                <a:chExt cx="624" cy="528"/>
              </a:xfrm>
            </p:grpSpPr>
            <p:sp>
              <p:nvSpPr>
                <p:cNvPr id="360639" name="Rectangle 191"/>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40" name="Rectangle 192"/>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41" name="Rectangle 193"/>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42" name="Rectangle 194"/>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sp>
            <p:nvSpPr>
              <p:cNvPr id="360643" name="Rectangle 195"/>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L3</a:t>
                </a:r>
              </a:p>
            </p:txBody>
          </p:sp>
          <p:sp>
            <p:nvSpPr>
              <p:cNvPr id="360644" name="Rectangle 196"/>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grpSp>
            <p:nvGrpSpPr>
              <p:cNvPr id="360645" name="Group 197"/>
              <p:cNvGrpSpPr>
                <a:grpSpLocks/>
              </p:cNvGrpSpPr>
              <p:nvPr/>
            </p:nvGrpSpPr>
            <p:grpSpPr bwMode="auto">
              <a:xfrm>
                <a:off x="4695" y="1491"/>
                <a:ext cx="432" cy="336"/>
                <a:chOff x="960" y="2784"/>
                <a:chExt cx="624" cy="528"/>
              </a:xfrm>
            </p:grpSpPr>
            <p:sp>
              <p:nvSpPr>
                <p:cNvPr id="360646" name="Rectangle 198"/>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47" name="Rectangle 199"/>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48" name="Rectangle 200"/>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49" name="Rectangle 201"/>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50" name="Group 202"/>
              <p:cNvGrpSpPr>
                <a:grpSpLocks/>
              </p:cNvGrpSpPr>
              <p:nvPr/>
            </p:nvGrpSpPr>
            <p:grpSpPr bwMode="auto">
              <a:xfrm>
                <a:off x="4692" y="822"/>
                <a:ext cx="432" cy="336"/>
                <a:chOff x="960" y="2784"/>
                <a:chExt cx="624" cy="528"/>
              </a:xfrm>
            </p:grpSpPr>
            <p:sp>
              <p:nvSpPr>
                <p:cNvPr id="360651" name="Rectangle 203"/>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52" name="Rectangle 204"/>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53" name="Rectangle 205"/>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54" name="Rectangle 206"/>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grpSp>
          <p:nvGrpSpPr>
            <p:cNvPr id="360655" name="Group 207"/>
            <p:cNvGrpSpPr>
              <a:grpSpLocks/>
            </p:cNvGrpSpPr>
            <p:nvPr/>
          </p:nvGrpSpPr>
          <p:grpSpPr bwMode="auto">
            <a:xfrm>
              <a:off x="2062" y="3054"/>
              <a:ext cx="1126" cy="1104"/>
              <a:chOff x="4195" y="774"/>
              <a:chExt cx="1427" cy="1104"/>
            </a:xfrm>
          </p:grpSpPr>
          <p:sp>
            <p:nvSpPr>
              <p:cNvPr id="360656" name="Rectangle 208"/>
              <p:cNvSpPr>
                <a:spLocks noChangeArrowheads="1"/>
              </p:cNvSpPr>
              <p:nvPr/>
            </p:nvSpPr>
            <p:spPr bwMode="auto">
              <a:xfrm>
                <a:off x="4195" y="774"/>
                <a:ext cx="1427" cy="1104"/>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b="1"/>
                  <a:t>Chip</a:t>
                </a:r>
              </a:p>
            </p:txBody>
          </p:sp>
          <p:grpSp>
            <p:nvGrpSpPr>
              <p:cNvPr id="360657" name="Group 209"/>
              <p:cNvGrpSpPr>
                <a:grpSpLocks/>
              </p:cNvGrpSpPr>
              <p:nvPr/>
            </p:nvGrpSpPr>
            <p:grpSpPr bwMode="auto">
              <a:xfrm>
                <a:off x="4239" y="822"/>
                <a:ext cx="432" cy="336"/>
                <a:chOff x="960" y="2784"/>
                <a:chExt cx="624" cy="528"/>
              </a:xfrm>
            </p:grpSpPr>
            <p:sp>
              <p:nvSpPr>
                <p:cNvPr id="360658" name="Rectangle 21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59" name="Rectangle 21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60" name="Rectangle 21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61" name="Rectangle 21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62" name="Group 214"/>
              <p:cNvGrpSpPr>
                <a:grpSpLocks/>
              </p:cNvGrpSpPr>
              <p:nvPr/>
            </p:nvGrpSpPr>
            <p:grpSpPr bwMode="auto">
              <a:xfrm>
                <a:off x="5142" y="822"/>
                <a:ext cx="432" cy="336"/>
                <a:chOff x="960" y="2784"/>
                <a:chExt cx="624" cy="528"/>
              </a:xfrm>
            </p:grpSpPr>
            <p:sp>
              <p:nvSpPr>
                <p:cNvPr id="360663" name="Rectangle 21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64" name="Rectangle 21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65" name="Rectangle 21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66" name="Rectangle 21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67" name="Group 219"/>
              <p:cNvGrpSpPr>
                <a:grpSpLocks/>
              </p:cNvGrpSpPr>
              <p:nvPr/>
            </p:nvGrpSpPr>
            <p:grpSpPr bwMode="auto">
              <a:xfrm>
                <a:off x="5142" y="1494"/>
                <a:ext cx="432" cy="336"/>
                <a:chOff x="960" y="2784"/>
                <a:chExt cx="624" cy="528"/>
              </a:xfrm>
            </p:grpSpPr>
            <p:sp>
              <p:nvSpPr>
                <p:cNvPr id="360668" name="Rectangle 220"/>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69" name="Rectangle 221"/>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70" name="Rectangle 222"/>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71" name="Rectangle 223"/>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72" name="Group 224"/>
              <p:cNvGrpSpPr>
                <a:grpSpLocks/>
              </p:cNvGrpSpPr>
              <p:nvPr/>
            </p:nvGrpSpPr>
            <p:grpSpPr bwMode="auto">
              <a:xfrm>
                <a:off x="4239" y="1494"/>
                <a:ext cx="432" cy="336"/>
                <a:chOff x="960" y="2784"/>
                <a:chExt cx="624" cy="528"/>
              </a:xfrm>
            </p:grpSpPr>
            <p:sp>
              <p:nvSpPr>
                <p:cNvPr id="360673" name="Rectangle 225"/>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74" name="Rectangle 226"/>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75" name="Rectangle 227"/>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76" name="Rectangle 228"/>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sp>
            <p:nvSpPr>
              <p:cNvPr id="360677" name="Rectangle 229"/>
              <p:cNvSpPr>
                <a:spLocks noChangeArrowheads="1"/>
              </p:cNvSpPr>
              <p:nvPr/>
            </p:nvSpPr>
            <p:spPr bwMode="auto">
              <a:xfrm>
                <a:off x="5141" y="1152"/>
                <a:ext cx="433" cy="33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sp>
            <p:nvSpPr>
              <p:cNvPr id="360678" name="Rectangle 230"/>
              <p:cNvSpPr>
                <a:spLocks noChangeArrowheads="1"/>
              </p:cNvSpPr>
              <p:nvPr/>
            </p:nvSpPr>
            <p:spPr bwMode="auto">
              <a:xfrm>
                <a:off x="4239" y="1163"/>
                <a:ext cx="441" cy="32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L3</a:t>
                </a:r>
              </a:p>
            </p:txBody>
          </p:sp>
          <p:grpSp>
            <p:nvGrpSpPr>
              <p:cNvPr id="360679" name="Group 231"/>
              <p:cNvGrpSpPr>
                <a:grpSpLocks/>
              </p:cNvGrpSpPr>
              <p:nvPr/>
            </p:nvGrpSpPr>
            <p:grpSpPr bwMode="auto">
              <a:xfrm>
                <a:off x="4695" y="1491"/>
                <a:ext cx="432" cy="336"/>
                <a:chOff x="960" y="2784"/>
                <a:chExt cx="624" cy="528"/>
              </a:xfrm>
            </p:grpSpPr>
            <p:sp>
              <p:nvSpPr>
                <p:cNvPr id="360680" name="Rectangle 232"/>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81" name="Rectangle 233"/>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82" name="Rectangle 234"/>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83" name="Rectangle 235"/>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nvGrpSpPr>
              <p:cNvPr id="360684" name="Group 236"/>
              <p:cNvGrpSpPr>
                <a:grpSpLocks/>
              </p:cNvGrpSpPr>
              <p:nvPr/>
            </p:nvGrpSpPr>
            <p:grpSpPr bwMode="auto">
              <a:xfrm>
                <a:off x="4692" y="822"/>
                <a:ext cx="432" cy="336"/>
                <a:chOff x="960" y="2784"/>
                <a:chExt cx="624" cy="528"/>
              </a:xfrm>
            </p:grpSpPr>
            <p:sp>
              <p:nvSpPr>
                <p:cNvPr id="360685" name="Rectangle 237"/>
                <p:cNvSpPr>
                  <a:spLocks noChangeArrowheads="1"/>
                </p:cNvSpPr>
                <p:nvPr/>
              </p:nvSpPr>
              <p:spPr bwMode="auto">
                <a:xfrm>
                  <a:off x="960" y="2784"/>
                  <a:ext cx="624" cy="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algn="ctr"/>
                  <a:r>
                    <a:rPr lang="en-US" sz="150" b="1"/>
                    <a:t>Core</a:t>
                  </a:r>
                </a:p>
              </p:txBody>
            </p:sp>
            <p:sp>
              <p:nvSpPr>
                <p:cNvPr id="360686" name="Rectangle 238"/>
                <p:cNvSpPr>
                  <a:spLocks noChangeArrowheads="1"/>
                </p:cNvSpPr>
                <p:nvPr/>
              </p:nvSpPr>
              <p:spPr bwMode="auto">
                <a:xfrm>
                  <a:off x="982"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87" name="Rectangle 239"/>
                <p:cNvSpPr>
                  <a:spLocks noChangeArrowheads="1"/>
                </p:cNvSpPr>
                <p:nvPr/>
              </p:nvSpPr>
              <p:spPr bwMode="auto">
                <a:xfrm>
                  <a:off x="1283" y="2993"/>
                  <a:ext cx="279" cy="127"/>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L1</a:t>
                  </a:r>
                </a:p>
              </p:txBody>
            </p:sp>
            <p:sp>
              <p:nvSpPr>
                <p:cNvPr id="360688" name="Rectangle 240"/>
                <p:cNvSpPr>
                  <a:spLocks noChangeArrowheads="1"/>
                </p:cNvSpPr>
                <p:nvPr/>
              </p:nvSpPr>
              <p:spPr bwMode="auto">
                <a:xfrm>
                  <a:off x="979" y="3120"/>
                  <a:ext cx="583" cy="173"/>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L2</a:t>
                  </a:r>
                </a:p>
              </p:txBody>
            </p:sp>
          </p:grpSp>
        </p:grpSp>
      </p:grpSp>
      <p:sp>
        <p:nvSpPr>
          <p:cNvPr id="360689" name="Oval 241"/>
          <p:cNvSpPr>
            <a:spLocks noChangeArrowheads="1"/>
          </p:cNvSpPr>
          <p:nvPr/>
        </p:nvSpPr>
        <p:spPr bwMode="auto">
          <a:xfrm>
            <a:off x="4612338" y="794420"/>
            <a:ext cx="1314450" cy="1090613"/>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a:t>InfiniBand 8GB/s</a:t>
            </a:r>
          </a:p>
        </p:txBody>
      </p:sp>
      <p:sp>
        <p:nvSpPr>
          <p:cNvPr id="360690" name="Rectangle 242"/>
          <p:cNvSpPr>
            <a:spLocks noChangeArrowheads="1"/>
          </p:cNvSpPr>
          <p:nvPr/>
        </p:nvSpPr>
        <p:spPr bwMode="auto">
          <a:xfrm>
            <a:off x="4070065" y="3091122"/>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Flash Express</a:t>
            </a:r>
          </a:p>
        </p:txBody>
      </p:sp>
      <p:sp>
        <p:nvSpPr>
          <p:cNvPr id="360691" name="Rectangle 243"/>
          <p:cNvSpPr>
            <a:spLocks noChangeArrowheads="1"/>
          </p:cNvSpPr>
          <p:nvPr/>
        </p:nvSpPr>
        <p:spPr bwMode="auto">
          <a:xfrm>
            <a:off x="1666193" y="3108981"/>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400"/>
              <a:t>Flash Express</a:t>
            </a:r>
          </a:p>
        </p:txBody>
      </p:sp>
      <p:sp>
        <p:nvSpPr>
          <p:cNvPr id="360692" name="Rectangle 244"/>
          <p:cNvSpPr>
            <a:spLocks noGrp="1" noChangeArrowheads="1"/>
          </p:cNvSpPr>
          <p:nvPr>
            <p:ph type="title"/>
          </p:nvPr>
        </p:nvSpPr>
        <p:spPr>
          <a:xfrm>
            <a:off x="1485899" y="408192"/>
            <a:ext cx="4045767" cy="334758"/>
          </a:xfrm>
        </p:spPr>
        <p:txBody>
          <a:bodyPr/>
          <a:lstStyle/>
          <a:p>
            <a:r>
              <a:rPr lang="en-US" sz="2100" dirty="0"/>
              <a:t>I/O Cages and Drawers</a:t>
            </a:r>
          </a:p>
        </p:txBody>
      </p:sp>
      <p:cxnSp>
        <p:nvCxnSpPr>
          <p:cNvPr id="360693" name="AutoShape 245"/>
          <p:cNvCxnSpPr>
            <a:cxnSpLocks noChangeShapeType="1"/>
            <a:stCxn id="360450" idx="3"/>
            <a:endCxn id="360455" idx="1"/>
          </p:cNvCxnSpPr>
          <p:nvPr/>
        </p:nvCxnSpPr>
        <p:spPr bwMode="auto">
          <a:xfrm flipV="1">
            <a:off x="4405821" y="1894544"/>
            <a:ext cx="646509" cy="66675"/>
          </a:xfrm>
          <a:prstGeom prst="bentConnector3">
            <a:avLst>
              <a:gd name="adj1" fmla="val 49907"/>
            </a:avLst>
          </a:prstGeom>
          <a:noFill/>
          <a:ln w="9525">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60694" name="AutoShape 246"/>
          <p:cNvCxnSpPr>
            <a:cxnSpLocks noChangeShapeType="1"/>
            <a:stCxn id="360450" idx="3"/>
            <a:endCxn id="360457" idx="1"/>
          </p:cNvCxnSpPr>
          <p:nvPr/>
        </p:nvCxnSpPr>
        <p:spPr bwMode="auto">
          <a:xfrm>
            <a:off x="4405821" y="1961219"/>
            <a:ext cx="646509" cy="1990725"/>
          </a:xfrm>
          <a:prstGeom prst="bentConnector3">
            <a:avLst>
              <a:gd name="adj1" fmla="val 49907"/>
            </a:avLst>
          </a:prstGeom>
          <a:noFill/>
          <a:ln w="9525">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360695" name="AutoShape 247"/>
          <p:cNvCxnSpPr>
            <a:cxnSpLocks noChangeShapeType="1"/>
            <a:stCxn id="360450" idx="3"/>
            <a:endCxn id="360456" idx="3"/>
          </p:cNvCxnSpPr>
          <p:nvPr/>
        </p:nvCxnSpPr>
        <p:spPr bwMode="auto">
          <a:xfrm>
            <a:off x="4405821" y="1961219"/>
            <a:ext cx="17859" cy="1990725"/>
          </a:xfrm>
          <a:prstGeom prst="bentConnector3">
            <a:avLst>
              <a:gd name="adj1" fmla="val 1793333"/>
            </a:avLst>
          </a:prstGeom>
          <a:noFill/>
          <a:ln w="9525">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360478" name="Oval 30"/>
          <p:cNvSpPr>
            <a:spLocks noChangeArrowheads="1"/>
          </p:cNvSpPr>
          <p:nvPr/>
        </p:nvSpPr>
        <p:spPr bwMode="auto">
          <a:xfrm>
            <a:off x="864550" y="3108981"/>
            <a:ext cx="1143000"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a:t>PCIe I/O Cards</a:t>
            </a:r>
          </a:p>
        </p:txBody>
      </p:sp>
      <p:sp>
        <p:nvSpPr>
          <p:cNvPr id="360477" name="Oval 29"/>
          <p:cNvSpPr>
            <a:spLocks noChangeArrowheads="1"/>
          </p:cNvSpPr>
          <p:nvPr/>
        </p:nvSpPr>
        <p:spPr bwMode="auto">
          <a:xfrm>
            <a:off x="3661679" y="4049674"/>
            <a:ext cx="1166813"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a:t>PCIe I/O Drawers</a:t>
            </a:r>
          </a:p>
        </p:txBody>
      </p:sp>
      <p:sp>
        <p:nvSpPr>
          <p:cNvPr id="244" name="Oval 28"/>
          <p:cNvSpPr>
            <a:spLocks noChangeArrowheads="1"/>
          </p:cNvSpPr>
          <p:nvPr/>
        </p:nvSpPr>
        <p:spPr bwMode="auto">
          <a:xfrm>
            <a:off x="7433323" y="1659266"/>
            <a:ext cx="1143000"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a:t>Hot Plug I/O </a:t>
            </a:r>
            <a:r>
              <a:rPr lang="en-US" sz="1200" dirty="0" smtClean="0"/>
              <a:t>Cards</a:t>
            </a:r>
            <a:endParaRPr lang="en-US" sz="1200" dirty="0"/>
          </a:p>
        </p:txBody>
      </p:sp>
    </p:spTree>
    <p:extLst>
      <p:ext uri="{BB962C8B-B14F-4D97-AF65-F5344CB8AC3E}">
        <p14:creationId xmlns:p14="http://schemas.microsoft.com/office/powerpoint/2010/main" val="114295577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800" dirty="0"/>
              <a:t>MongoDB Enterprise Release 3.3 – </a:t>
            </a:r>
            <a:br>
              <a:rPr lang="en-US" sz="1800" dirty="0"/>
            </a:br>
            <a:r>
              <a:rPr lang="en-US" sz="1800" dirty="0"/>
              <a:t>Benchmark Configuration</a:t>
            </a:r>
          </a:p>
        </p:txBody>
      </p:sp>
      <p:sp>
        <p:nvSpPr>
          <p:cNvPr id="3" name="Content Placeholder 2"/>
          <p:cNvSpPr>
            <a:spLocks noGrp="1"/>
          </p:cNvSpPr>
          <p:nvPr>
            <p:ph idx="1"/>
          </p:nvPr>
        </p:nvSpPr>
        <p:spPr>
          <a:xfrm>
            <a:off x="1485900" y="913178"/>
            <a:ext cx="4430540" cy="3776695"/>
          </a:xfrm>
        </p:spPr>
        <p:txBody>
          <a:bodyPr>
            <a:normAutofit lnSpcReduction="10000"/>
          </a:bodyPr>
          <a:lstStyle/>
          <a:p>
            <a:r>
              <a:rPr lang="en-US" sz="900" b="1" dirty="0"/>
              <a:t>Benchmark Setup</a:t>
            </a:r>
          </a:p>
          <a:p>
            <a:pPr lvl="1"/>
            <a:r>
              <a:rPr lang="en-GB" sz="900" dirty="0"/>
              <a:t>Ran YCSB workloads </a:t>
            </a:r>
          </a:p>
          <a:p>
            <a:pPr lvl="2"/>
            <a:r>
              <a:rPr lang="en-GB" sz="900" dirty="0"/>
              <a:t>write-heavy (50% read, 50% write)</a:t>
            </a:r>
          </a:p>
          <a:p>
            <a:pPr lvl="2"/>
            <a:r>
              <a:rPr lang="en-GB" sz="900" dirty="0"/>
              <a:t>read-mostly (95% read, 5% write)</a:t>
            </a:r>
          </a:p>
          <a:p>
            <a:pPr lvl="2"/>
            <a:r>
              <a:rPr lang="en-GB" sz="900" dirty="0"/>
              <a:t>read-only (100% read)</a:t>
            </a:r>
          </a:p>
          <a:p>
            <a:pPr lvl="1"/>
            <a:r>
              <a:rPr lang="en-GB" sz="900" dirty="0"/>
              <a:t>Database size 5 GB</a:t>
            </a:r>
          </a:p>
          <a:p>
            <a:pPr lvl="1"/>
            <a:r>
              <a:rPr lang="en-GB" sz="900" dirty="0"/>
              <a:t>Used MongoDB </a:t>
            </a:r>
            <a:r>
              <a:rPr lang="en-GB" sz="900" dirty="0" err="1"/>
              <a:t>WiredTiger</a:t>
            </a:r>
            <a:r>
              <a:rPr lang="en-GB" sz="900" dirty="0"/>
              <a:t>, no </a:t>
            </a:r>
            <a:r>
              <a:rPr lang="en-GB" sz="900" dirty="0" err="1"/>
              <a:t>sharding</a:t>
            </a:r>
            <a:endParaRPr lang="en-GB" sz="900" dirty="0"/>
          </a:p>
          <a:p>
            <a:pPr lvl="1"/>
            <a:r>
              <a:rPr lang="en-GB" sz="900" dirty="0"/>
              <a:t>Disabled Linux Transactional Huge Pages</a:t>
            </a:r>
          </a:p>
          <a:p>
            <a:pPr lvl="1"/>
            <a:r>
              <a:rPr lang="en-GB" sz="900" dirty="0"/>
              <a:t>1-8 cores dedicated to </a:t>
            </a:r>
            <a:r>
              <a:rPr lang="en-GB" sz="900" dirty="0" err="1"/>
              <a:t>mongod</a:t>
            </a:r>
            <a:r>
              <a:rPr lang="en-GB" sz="900" dirty="0"/>
              <a:t>, other cores dedicated to YCSB</a:t>
            </a:r>
          </a:p>
          <a:p>
            <a:r>
              <a:rPr lang="en-GB" sz="900" b="1" dirty="0"/>
              <a:t>System Stack</a:t>
            </a:r>
            <a:r>
              <a:rPr lang="en-GB" sz="900" dirty="0"/>
              <a:t> </a:t>
            </a:r>
          </a:p>
          <a:p>
            <a:pPr lvl="1"/>
            <a:r>
              <a:rPr lang="en-US" sz="900" dirty="0"/>
              <a:t>LinuxONE: </a:t>
            </a:r>
          </a:p>
          <a:p>
            <a:pPr lvl="2"/>
            <a:r>
              <a:rPr lang="en-US" sz="900" dirty="0"/>
              <a:t>IBM LinuxONE Emperor LPAR with 36 cores and 768 GB memory running RHEL 7.2 with SMT enabled, 120 GB DASD storage, </a:t>
            </a:r>
            <a:r>
              <a:rPr lang="en-US" sz="900" dirty="0" err="1"/>
              <a:t>HyperPAV</a:t>
            </a:r>
            <a:r>
              <a:rPr lang="en-US" sz="900" dirty="0"/>
              <a:t>=16</a:t>
            </a:r>
          </a:p>
          <a:p>
            <a:pPr lvl="2"/>
            <a:r>
              <a:rPr lang="en-US" sz="900" dirty="0"/>
              <a:t>MongoDB Enterprise Release 3.3, recompiled with RHEL 7.2 </a:t>
            </a:r>
            <a:r>
              <a:rPr lang="en-US" sz="900" dirty="0" err="1"/>
              <a:t>gcc</a:t>
            </a:r>
            <a:r>
              <a:rPr lang="en-US" sz="900" dirty="0"/>
              <a:t> compiler and the CFLAGs –O3 –</a:t>
            </a:r>
            <a:r>
              <a:rPr lang="en-US" sz="900" dirty="0" err="1"/>
              <a:t>funroll</a:t>
            </a:r>
            <a:r>
              <a:rPr lang="en-US" sz="900" dirty="0"/>
              <a:t>-loops –march=z196 </a:t>
            </a:r>
            <a:br>
              <a:rPr lang="en-US" sz="900" dirty="0"/>
            </a:br>
            <a:r>
              <a:rPr lang="en-US" sz="900" dirty="0"/>
              <a:t>–</a:t>
            </a:r>
            <a:r>
              <a:rPr lang="en-US" sz="900" dirty="0" err="1"/>
              <a:t>mtune</a:t>
            </a:r>
            <a:r>
              <a:rPr lang="en-US" sz="900" dirty="0"/>
              <a:t>=zEC12</a:t>
            </a:r>
          </a:p>
          <a:p>
            <a:pPr lvl="2"/>
            <a:r>
              <a:rPr lang="en-US" sz="900" dirty="0"/>
              <a:t>YCSB 0.10.0, IBM Java 1.8.0 (SR2) </a:t>
            </a:r>
          </a:p>
          <a:p>
            <a:pPr lvl="1"/>
            <a:r>
              <a:rPr lang="en-US" sz="900" dirty="0"/>
              <a:t>Compared x86 system: </a:t>
            </a:r>
          </a:p>
          <a:p>
            <a:pPr lvl="2"/>
            <a:r>
              <a:rPr lang="en-US" sz="900" dirty="0"/>
              <a:t>36 Intel® Xeon® CPU E5-2699 v3 @ 2.30GHz; 768 GB memory running RHEL 7.2 with </a:t>
            </a:r>
            <a:r>
              <a:rPr lang="en-US" sz="900" dirty="0" err="1"/>
              <a:t>Hyperthreading</a:t>
            </a:r>
            <a:r>
              <a:rPr lang="en-US" sz="900" dirty="0"/>
              <a:t> enabled, 120 GB local HDD (Hardware RAID-5) storage</a:t>
            </a:r>
          </a:p>
          <a:p>
            <a:pPr lvl="2"/>
            <a:r>
              <a:rPr lang="de-DE" sz="900" dirty="0"/>
              <a:t>MongoDB Enterprise Release 3.2</a:t>
            </a:r>
            <a:endParaRPr lang="en-US" sz="900" dirty="0"/>
          </a:p>
          <a:p>
            <a:pPr lvl="2"/>
            <a:r>
              <a:rPr lang="de-DE" sz="900" dirty="0"/>
              <a:t>YCSB 0.10.0, IBM Java 1.8.0 (SR2)</a:t>
            </a:r>
            <a:endParaRPr lang="en-GB" sz="900" dirty="0"/>
          </a:p>
          <a:p>
            <a:endParaRPr lang="en-US" sz="900" dirty="0"/>
          </a:p>
        </p:txBody>
      </p:sp>
      <p:sp>
        <p:nvSpPr>
          <p:cNvPr id="5" name="Rectangle 4"/>
          <p:cNvSpPr/>
          <p:nvPr/>
        </p:nvSpPr>
        <p:spPr>
          <a:xfrm>
            <a:off x="6097621" y="1284050"/>
            <a:ext cx="1729091" cy="1692614"/>
          </a:xfrm>
          <a:prstGeom prst="rect">
            <a:avLst/>
          </a:prstGeom>
          <a:solidFill>
            <a:schemeClr val="tx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b" anchorCtr="1"/>
          <a:lstStyle/>
          <a:p>
            <a:pPr algn="ctr"/>
            <a:r>
              <a:rPr lang="de-DE" dirty="0" smtClean="0">
                <a:solidFill>
                  <a:prstClr val="black"/>
                </a:solidFill>
              </a:rPr>
              <a:t>Linux</a:t>
            </a:r>
            <a:endParaRPr lang="en-US" dirty="0">
              <a:solidFill>
                <a:prstClr val="black"/>
              </a:solidFill>
            </a:endParaRPr>
          </a:p>
        </p:txBody>
      </p:sp>
      <p:sp>
        <p:nvSpPr>
          <p:cNvPr id="6" name="Rounded Rectangle 5"/>
          <p:cNvSpPr/>
          <p:nvPr/>
        </p:nvSpPr>
        <p:spPr>
          <a:xfrm>
            <a:off x="6361079" y="2142517"/>
            <a:ext cx="1225685" cy="503407"/>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de-DE" dirty="0" smtClean="0">
                <a:solidFill>
                  <a:prstClr val="white"/>
                </a:solidFill>
              </a:rPr>
              <a:t>MongoDB</a:t>
            </a:r>
            <a:endParaRPr lang="en-US" dirty="0">
              <a:solidFill>
                <a:prstClr val="white"/>
              </a:solidFill>
            </a:endParaRPr>
          </a:p>
        </p:txBody>
      </p:sp>
      <p:sp>
        <p:nvSpPr>
          <p:cNvPr id="10" name="Rounded Rectangle 9"/>
          <p:cNvSpPr/>
          <p:nvPr/>
        </p:nvSpPr>
        <p:spPr>
          <a:xfrm>
            <a:off x="6361079" y="1399567"/>
            <a:ext cx="1225685" cy="503407"/>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de-DE" dirty="0" smtClean="0">
                <a:solidFill>
                  <a:prstClr val="white"/>
                </a:solidFill>
              </a:rPr>
              <a:t>YCSB</a:t>
            </a:r>
            <a:endParaRPr lang="en-US" dirty="0">
              <a:solidFill>
                <a:prstClr val="white"/>
              </a:solidFill>
            </a:endParaRPr>
          </a:p>
        </p:txBody>
      </p:sp>
      <p:cxnSp>
        <p:nvCxnSpPr>
          <p:cNvPr id="11" name="Straight Arrow Connector 10"/>
          <p:cNvCxnSpPr>
            <a:stCxn id="10" idx="2"/>
            <a:endCxn id="6" idx="0"/>
          </p:cNvCxnSpPr>
          <p:nvPr/>
        </p:nvCxnSpPr>
        <p:spPr>
          <a:xfrm>
            <a:off x="6973922" y="1902974"/>
            <a:ext cx="0" cy="239543"/>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4" name="Can 3"/>
          <p:cNvSpPr/>
          <p:nvPr/>
        </p:nvSpPr>
        <p:spPr>
          <a:xfrm>
            <a:off x="6622513" y="3211748"/>
            <a:ext cx="700391" cy="445040"/>
          </a:xfrm>
          <a:prstGeom prst="can">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prstClr val="white"/>
              </a:solidFill>
            </a:endParaRPr>
          </a:p>
        </p:txBody>
      </p:sp>
      <p:cxnSp>
        <p:nvCxnSpPr>
          <p:cNvPr id="9" name="Straight Arrow Connector 8"/>
          <p:cNvCxnSpPr>
            <a:endCxn id="4" idx="1"/>
          </p:cNvCxnSpPr>
          <p:nvPr/>
        </p:nvCxnSpPr>
        <p:spPr>
          <a:xfrm flipH="1">
            <a:off x="6972708" y="2975852"/>
            <a:ext cx="1214" cy="235896"/>
          </a:xfrm>
          <a:prstGeom prst="straightConnector1">
            <a:avLst/>
          </a:prstGeom>
          <a:ln>
            <a:solidFill>
              <a:schemeClr val="tx1"/>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5631924"/>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7686" y="205979"/>
            <a:ext cx="4962033" cy="512316"/>
          </a:xfrm>
        </p:spPr>
        <p:txBody>
          <a:bodyPr/>
          <a:lstStyle/>
          <a:p>
            <a:r>
              <a:rPr lang="en-US" sz="1800" dirty="0"/>
              <a:t>MongoDB Enterprise Release 3.3</a:t>
            </a:r>
          </a:p>
        </p:txBody>
      </p:sp>
      <p:pic>
        <p:nvPicPr>
          <p:cNvPr id="9" name="Picture 8"/>
          <p:cNvPicPr>
            <a:picLocks noChangeAspect="1"/>
          </p:cNvPicPr>
          <p:nvPr/>
        </p:nvPicPr>
        <p:blipFill>
          <a:blip r:embed="rId3"/>
          <a:stretch>
            <a:fillRect/>
          </a:stretch>
        </p:blipFill>
        <p:spPr>
          <a:xfrm>
            <a:off x="4371819" y="2727064"/>
            <a:ext cx="3487255" cy="2104458"/>
          </a:xfrm>
          <a:prstGeom prst="rect">
            <a:avLst/>
          </a:prstGeom>
        </p:spPr>
      </p:pic>
      <p:pic>
        <p:nvPicPr>
          <p:cNvPr id="10" name="Picture 9"/>
          <p:cNvPicPr>
            <a:picLocks noChangeAspect="1"/>
          </p:cNvPicPr>
          <p:nvPr/>
        </p:nvPicPr>
        <p:blipFill>
          <a:blip r:embed="rId4"/>
          <a:stretch>
            <a:fillRect/>
          </a:stretch>
        </p:blipFill>
        <p:spPr>
          <a:xfrm>
            <a:off x="4373687" y="581808"/>
            <a:ext cx="3485387" cy="2120129"/>
          </a:xfrm>
          <a:prstGeom prst="rect">
            <a:avLst/>
          </a:prstGeom>
        </p:spPr>
      </p:pic>
      <p:sp>
        <p:nvSpPr>
          <p:cNvPr id="11" name="TextBox 10"/>
          <p:cNvSpPr txBox="1"/>
          <p:nvPr/>
        </p:nvSpPr>
        <p:spPr>
          <a:xfrm>
            <a:off x="7376064" y="1135843"/>
            <a:ext cx="360996" cy="213585"/>
          </a:xfrm>
          <a:prstGeom prst="rect">
            <a:avLst/>
          </a:prstGeom>
          <a:noFill/>
        </p:spPr>
        <p:txBody>
          <a:bodyPr wrap="none" rtlCol="0">
            <a:spAutoFit/>
          </a:bodyPr>
          <a:lstStyle/>
          <a:p>
            <a:pPr defTabSz="342900"/>
            <a:r>
              <a:rPr lang="de-DE" sz="788" b="1" dirty="0">
                <a:solidFill>
                  <a:srgbClr val="7030A0"/>
                </a:solidFill>
                <a:latin typeface="Calibri" pitchFamily="34" charset="0"/>
                <a:cs typeface="Arial" pitchFamily="34" charset="0"/>
              </a:rPr>
              <a:t>2.1x</a:t>
            </a:r>
            <a:endParaRPr lang="en-US" sz="788" b="1" dirty="0">
              <a:solidFill>
                <a:srgbClr val="7030A0"/>
              </a:solidFill>
              <a:latin typeface="Calibri" pitchFamily="34" charset="0"/>
              <a:cs typeface="Arial" pitchFamily="34" charset="0"/>
            </a:endParaRPr>
          </a:p>
        </p:txBody>
      </p:sp>
      <p:sp>
        <p:nvSpPr>
          <p:cNvPr id="12" name="TextBox 11"/>
          <p:cNvSpPr txBox="1"/>
          <p:nvPr/>
        </p:nvSpPr>
        <p:spPr>
          <a:xfrm>
            <a:off x="5478872" y="1897783"/>
            <a:ext cx="360996" cy="213585"/>
          </a:xfrm>
          <a:prstGeom prst="rect">
            <a:avLst/>
          </a:prstGeom>
          <a:noFill/>
        </p:spPr>
        <p:txBody>
          <a:bodyPr wrap="none" rtlCol="0">
            <a:spAutoFit/>
          </a:bodyPr>
          <a:lstStyle/>
          <a:p>
            <a:pPr defTabSz="342900"/>
            <a:r>
              <a:rPr lang="de-DE" sz="788" b="1" dirty="0">
                <a:solidFill>
                  <a:srgbClr val="7030A0"/>
                </a:solidFill>
                <a:latin typeface="Calibri" pitchFamily="34" charset="0"/>
                <a:cs typeface="Arial" pitchFamily="34" charset="0"/>
              </a:rPr>
              <a:t>2.6x</a:t>
            </a:r>
            <a:endParaRPr lang="en-US" sz="788" b="1" dirty="0">
              <a:solidFill>
                <a:srgbClr val="7030A0"/>
              </a:solidFill>
              <a:latin typeface="Calibri" pitchFamily="34" charset="0"/>
              <a:cs typeface="Arial" pitchFamily="34" charset="0"/>
            </a:endParaRPr>
          </a:p>
        </p:txBody>
      </p:sp>
      <p:sp>
        <p:nvSpPr>
          <p:cNvPr id="13" name="TextBox 12"/>
          <p:cNvSpPr txBox="1"/>
          <p:nvPr/>
        </p:nvSpPr>
        <p:spPr>
          <a:xfrm>
            <a:off x="6109448" y="1743405"/>
            <a:ext cx="360996" cy="213585"/>
          </a:xfrm>
          <a:prstGeom prst="rect">
            <a:avLst/>
          </a:prstGeom>
          <a:noFill/>
        </p:spPr>
        <p:txBody>
          <a:bodyPr wrap="none" rtlCol="0">
            <a:spAutoFit/>
          </a:bodyPr>
          <a:lstStyle/>
          <a:p>
            <a:pPr defTabSz="342900"/>
            <a:r>
              <a:rPr lang="de-DE" sz="788" b="1" dirty="0">
                <a:solidFill>
                  <a:srgbClr val="7030A0"/>
                </a:solidFill>
                <a:latin typeface="Calibri" pitchFamily="34" charset="0"/>
                <a:cs typeface="Arial" pitchFamily="34" charset="0"/>
              </a:rPr>
              <a:t>2.4x</a:t>
            </a:r>
            <a:endParaRPr lang="en-US" sz="788" b="1" dirty="0">
              <a:solidFill>
                <a:srgbClr val="7030A0"/>
              </a:solidFill>
              <a:latin typeface="Calibri" pitchFamily="34" charset="0"/>
              <a:cs typeface="Arial" pitchFamily="34" charset="0"/>
            </a:endParaRPr>
          </a:p>
        </p:txBody>
      </p:sp>
      <p:sp>
        <p:nvSpPr>
          <p:cNvPr id="14" name="TextBox 13"/>
          <p:cNvSpPr txBox="1"/>
          <p:nvPr/>
        </p:nvSpPr>
        <p:spPr>
          <a:xfrm>
            <a:off x="6751833" y="1441916"/>
            <a:ext cx="360996" cy="213585"/>
          </a:xfrm>
          <a:prstGeom prst="rect">
            <a:avLst/>
          </a:prstGeom>
          <a:noFill/>
        </p:spPr>
        <p:txBody>
          <a:bodyPr wrap="none" rtlCol="0">
            <a:spAutoFit/>
          </a:bodyPr>
          <a:lstStyle/>
          <a:p>
            <a:pPr defTabSz="342900"/>
            <a:r>
              <a:rPr lang="de-DE" sz="788" b="1" dirty="0">
                <a:solidFill>
                  <a:srgbClr val="7030A0"/>
                </a:solidFill>
                <a:latin typeface="Calibri" pitchFamily="34" charset="0"/>
                <a:cs typeface="Arial" pitchFamily="34" charset="0"/>
              </a:rPr>
              <a:t>2.3x</a:t>
            </a:r>
            <a:endParaRPr lang="en-US" sz="788" b="1" dirty="0">
              <a:solidFill>
                <a:srgbClr val="7030A0"/>
              </a:solidFill>
              <a:latin typeface="Calibri" pitchFamily="34" charset="0"/>
              <a:cs typeface="Arial" pitchFamily="34" charset="0"/>
            </a:endParaRPr>
          </a:p>
        </p:txBody>
      </p:sp>
      <p:sp>
        <p:nvSpPr>
          <p:cNvPr id="15" name="TextBox 14"/>
          <p:cNvSpPr txBox="1"/>
          <p:nvPr/>
        </p:nvSpPr>
        <p:spPr>
          <a:xfrm>
            <a:off x="7369713" y="3207537"/>
            <a:ext cx="360996" cy="213585"/>
          </a:xfrm>
          <a:prstGeom prst="rect">
            <a:avLst/>
          </a:prstGeom>
          <a:noFill/>
        </p:spPr>
        <p:txBody>
          <a:bodyPr wrap="none" rtlCol="0">
            <a:spAutoFit/>
          </a:bodyPr>
          <a:lstStyle/>
          <a:p>
            <a:pPr defTabSz="342900"/>
            <a:r>
              <a:rPr lang="de-DE" sz="788" b="1" dirty="0">
                <a:solidFill>
                  <a:srgbClr val="7030A0"/>
                </a:solidFill>
                <a:latin typeface="Calibri" pitchFamily="34" charset="0"/>
                <a:cs typeface="Arial" pitchFamily="34" charset="0"/>
              </a:rPr>
              <a:t>2.3x</a:t>
            </a:r>
            <a:endParaRPr lang="en-US" sz="788" b="1" dirty="0">
              <a:solidFill>
                <a:srgbClr val="7030A0"/>
              </a:solidFill>
              <a:latin typeface="Calibri" pitchFamily="34" charset="0"/>
              <a:cs typeface="Arial" pitchFamily="34" charset="0"/>
            </a:endParaRPr>
          </a:p>
        </p:txBody>
      </p:sp>
      <p:sp>
        <p:nvSpPr>
          <p:cNvPr id="16" name="TextBox 15"/>
          <p:cNvSpPr txBox="1"/>
          <p:nvPr/>
        </p:nvSpPr>
        <p:spPr>
          <a:xfrm>
            <a:off x="5470544" y="3908920"/>
            <a:ext cx="360996" cy="213585"/>
          </a:xfrm>
          <a:prstGeom prst="rect">
            <a:avLst/>
          </a:prstGeom>
          <a:noFill/>
        </p:spPr>
        <p:txBody>
          <a:bodyPr wrap="none" rtlCol="0">
            <a:spAutoFit/>
          </a:bodyPr>
          <a:lstStyle/>
          <a:p>
            <a:pPr defTabSz="342900"/>
            <a:r>
              <a:rPr lang="de-DE" sz="788" b="1" dirty="0">
                <a:solidFill>
                  <a:srgbClr val="7030A0"/>
                </a:solidFill>
                <a:latin typeface="Calibri" pitchFamily="34" charset="0"/>
                <a:cs typeface="Arial" pitchFamily="34" charset="0"/>
              </a:rPr>
              <a:t>2.6x</a:t>
            </a:r>
            <a:endParaRPr lang="en-US" sz="788" b="1" dirty="0">
              <a:solidFill>
                <a:srgbClr val="7030A0"/>
              </a:solidFill>
              <a:latin typeface="Calibri" pitchFamily="34" charset="0"/>
              <a:cs typeface="Arial" pitchFamily="34" charset="0"/>
            </a:endParaRPr>
          </a:p>
        </p:txBody>
      </p:sp>
      <p:sp>
        <p:nvSpPr>
          <p:cNvPr id="17" name="TextBox 16"/>
          <p:cNvSpPr txBox="1"/>
          <p:nvPr/>
        </p:nvSpPr>
        <p:spPr>
          <a:xfrm>
            <a:off x="6110154" y="3777845"/>
            <a:ext cx="360996" cy="213585"/>
          </a:xfrm>
          <a:prstGeom prst="rect">
            <a:avLst/>
          </a:prstGeom>
          <a:noFill/>
        </p:spPr>
        <p:txBody>
          <a:bodyPr wrap="none" rtlCol="0">
            <a:spAutoFit/>
          </a:bodyPr>
          <a:lstStyle/>
          <a:p>
            <a:pPr defTabSz="342900"/>
            <a:r>
              <a:rPr lang="de-DE" sz="788" b="1" dirty="0">
                <a:solidFill>
                  <a:srgbClr val="7030A0"/>
                </a:solidFill>
                <a:latin typeface="Calibri" pitchFamily="34" charset="0"/>
                <a:cs typeface="Arial" pitchFamily="34" charset="0"/>
              </a:rPr>
              <a:t>2.7x</a:t>
            </a:r>
            <a:endParaRPr lang="en-US" sz="788" b="1" dirty="0">
              <a:solidFill>
                <a:srgbClr val="7030A0"/>
              </a:solidFill>
              <a:latin typeface="Calibri" pitchFamily="34" charset="0"/>
              <a:cs typeface="Arial" pitchFamily="34" charset="0"/>
            </a:endParaRPr>
          </a:p>
        </p:txBody>
      </p:sp>
      <p:sp>
        <p:nvSpPr>
          <p:cNvPr id="18" name="TextBox 17"/>
          <p:cNvSpPr txBox="1"/>
          <p:nvPr/>
        </p:nvSpPr>
        <p:spPr>
          <a:xfrm>
            <a:off x="6737480" y="3512907"/>
            <a:ext cx="360996" cy="213585"/>
          </a:xfrm>
          <a:prstGeom prst="rect">
            <a:avLst/>
          </a:prstGeom>
          <a:noFill/>
        </p:spPr>
        <p:txBody>
          <a:bodyPr wrap="none" rtlCol="0">
            <a:spAutoFit/>
          </a:bodyPr>
          <a:lstStyle/>
          <a:p>
            <a:pPr defTabSz="342900"/>
            <a:r>
              <a:rPr lang="de-DE" sz="788" b="1" dirty="0">
                <a:solidFill>
                  <a:srgbClr val="7030A0"/>
                </a:solidFill>
                <a:latin typeface="Calibri" pitchFamily="34" charset="0"/>
                <a:cs typeface="Arial" pitchFamily="34" charset="0"/>
              </a:rPr>
              <a:t>2.5x</a:t>
            </a:r>
            <a:endParaRPr lang="en-US" sz="788" b="1" dirty="0">
              <a:solidFill>
                <a:srgbClr val="7030A0"/>
              </a:solidFill>
              <a:latin typeface="Calibri" pitchFamily="34" charset="0"/>
              <a:cs typeface="Arial" pitchFamily="34" charset="0"/>
            </a:endParaRPr>
          </a:p>
        </p:txBody>
      </p:sp>
      <p:sp>
        <p:nvSpPr>
          <p:cNvPr id="19" name="TextBox 18"/>
          <p:cNvSpPr txBox="1"/>
          <p:nvPr/>
        </p:nvSpPr>
        <p:spPr>
          <a:xfrm>
            <a:off x="1134464" y="3861137"/>
            <a:ext cx="3237355" cy="923330"/>
          </a:xfrm>
          <a:prstGeom prst="rect">
            <a:avLst/>
          </a:prstGeom>
          <a:noFill/>
        </p:spPr>
        <p:txBody>
          <a:bodyPr wrap="square" rtlCol="0">
            <a:spAutoFit/>
          </a:bodyPr>
          <a:lstStyle/>
          <a:p>
            <a:r>
              <a:rPr lang="en-US" sz="600" u="sng" dirty="0"/>
              <a:t>Disclaimer</a:t>
            </a:r>
            <a:r>
              <a:rPr lang="en-US" sz="600" dirty="0"/>
              <a:t>: Performance results based on IBM internal tests running YCSB 0.10.0 benchmark (write-heavy, read-mostly, read-only) on local MongoDB Enterprise Release (Database size 5GB). Results may vary. x86 config: 36 Intel E5-2699 v3 cores @ 2.30GHz (1-8 cores dedicated to MongoDB, 20 or 28 cores dedicated to YCSB), 768GB memory, 120GB local HDD storage, RHEL 7.2 with Hyperthreading enabled,  MongoDB Enterprise Release 3.2, IBM Java 1.8.0 (SR2). LinuxONE config: IBM LinuxONE Emperor LPAR with 36 cores (1-8 cores dedicated to MongoDB, 20 and 28 cores dedicated to YCSB), 768GB memory, 120GB DASD storage, HyperPAV=16, RHEL 7.2 with SMT enabled, MongoDB Enterprise Release 3.3, IBM Java 1.8.0 (SR2). </a:t>
            </a:r>
          </a:p>
        </p:txBody>
      </p:sp>
      <p:pic>
        <p:nvPicPr>
          <p:cNvPr id="20" name="Picture 19"/>
          <p:cNvPicPr>
            <a:picLocks noChangeAspect="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1323451" y="1031443"/>
            <a:ext cx="3097547" cy="1853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 name="Rectangle 2"/>
          <p:cNvSpPr>
            <a:spLocks noChangeArrowheads="1"/>
          </p:cNvSpPr>
          <p:nvPr/>
        </p:nvSpPr>
        <p:spPr bwMode="auto">
          <a:xfrm>
            <a:off x="1607454" y="1310581"/>
            <a:ext cx="2654372"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defTabSz="342900"/>
            <a:r>
              <a:rPr lang="en-GB" sz="1200" b="1" dirty="0">
                <a:ea typeface="MS Mincho" panose="02020609040205080304" pitchFamily="49" charset="-128"/>
                <a:cs typeface="Arial" panose="020B0604020202020204" pitchFamily="34" charset="0"/>
              </a:rPr>
              <a:t>Run the Yahoo! Cloud Serving Benchmark (YCSB) on MongoDB Enterprise Release 3.3 with up to </a:t>
            </a:r>
            <a:r>
              <a:rPr lang="en-GB" sz="1200" b="1" dirty="0">
                <a:solidFill>
                  <a:srgbClr val="00B050"/>
                </a:solidFill>
                <a:ea typeface="MS Mincho" panose="02020609040205080304" pitchFamily="49" charset="-128"/>
                <a:cs typeface="Arial" panose="020B0604020202020204" pitchFamily="34" charset="0"/>
              </a:rPr>
              <a:t>2.7x higher throughput per core </a:t>
            </a:r>
            <a:r>
              <a:rPr lang="en-GB" sz="1200" b="1" dirty="0">
                <a:ea typeface="MS Mincho" panose="02020609040205080304" pitchFamily="49" charset="-128"/>
                <a:cs typeface="Arial" panose="020B0604020202020204" pitchFamily="34" charset="0"/>
              </a:rPr>
              <a:t>on a LinuxONE Emperor LPAR versus a compared x86 system</a:t>
            </a:r>
            <a:endParaRPr lang="en-US" sz="1200" b="1" dirty="0">
              <a:cs typeface="Arial" panose="020B0604020202020204" pitchFamily="34" charset="0"/>
            </a:endParaRPr>
          </a:p>
        </p:txBody>
      </p:sp>
    </p:spTree>
    <p:extLst>
      <p:ext uri="{BB962C8B-B14F-4D97-AF65-F5344CB8AC3E}">
        <p14:creationId xmlns:p14="http://schemas.microsoft.com/office/powerpoint/2010/main" val="466963848"/>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7686" y="205979"/>
            <a:ext cx="5183977" cy="602651"/>
          </a:xfrm>
        </p:spPr>
        <p:txBody>
          <a:bodyPr/>
          <a:lstStyle/>
          <a:p>
            <a:r>
              <a:rPr lang="en-US" sz="1800" dirty="0"/>
              <a:t>MongoDB Consolidation on LinuxONE using fast Storage </a:t>
            </a:r>
            <a:r>
              <a:rPr lang="en-US" sz="1500" dirty="0"/>
              <a:t>(without Replication)</a:t>
            </a:r>
          </a:p>
        </p:txBody>
      </p:sp>
      <p:sp>
        <p:nvSpPr>
          <p:cNvPr id="12" name="TextBox 11"/>
          <p:cNvSpPr txBox="1"/>
          <p:nvPr/>
        </p:nvSpPr>
        <p:spPr>
          <a:xfrm>
            <a:off x="5052754" y="843685"/>
            <a:ext cx="1476686" cy="219291"/>
          </a:xfrm>
          <a:prstGeom prst="rect">
            <a:avLst/>
          </a:prstGeom>
          <a:noFill/>
        </p:spPr>
        <p:txBody>
          <a:bodyPr wrap="none" rtlCol="0">
            <a:spAutoFit/>
          </a:bodyPr>
          <a:lstStyle/>
          <a:p>
            <a:r>
              <a:rPr lang="de-DE" sz="825" b="1" u="sng" dirty="0"/>
              <a:t>x86 Cluster Configuration</a:t>
            </a:r>
            <a:endParaRPr lang="en-US" sz="825" b="1" u="sng" dirty="0"/>
          </a:p>
        </p:txBody>
      </p:sp>
      <p:sp>
        <p:nvSpPr>
          <p:cNvPr id="13" name="TextBox 12"/>
          <p:cNvSpPr txBox="1"/>
          <p:nvPr/>
        </p:nvSpPr>
        <p:spPr>
          <a:xfrm>
            <a:off x="5052754" y="2830984"/>
            <a:ext cx="1414170" cy="219291"/>
          </a:xfrm>
          <a:prstGeom prst="rect">
            <a:avLst/>
          </a:prstGeom>
          <a:noFill/>
        </p:spPr>
        <p:txBody>
          <a:bodyPr wrap="none" rtlCol="0">
            <a:spAutoFit/>
          </a:bodyPr>
          <a:lstStyle/>
          <a:p>
            <a:r>
              <a:rPr lang="de-DE" sz="825" b="1" u="sng" dirty="0"/>
              <a:t>LinuxONE Configuration</a:t>
            </a:r>
            <a:endParaRPr lang="en-US" sz="825" b="1" u="sng" dirty="0"/>
          </a:p>
        </p:txBody>
      </p:sp>
      <p:sp>
        <p:nvSpPr>
          <p:cNvPr id="14" name="Content Placeholder 2"/>
          <p:cNvSpPr txBox="1">
            <a:spLocks/>
          </p:cNvSpPr>
          <p:nvPr/>
        </p:nvSpPr>
        <p:spPr bwMode="auto">
          <a:xfrm>
            <a:off x="1348740" y="1032085"/>
            <a:ext cx="3605726" cy="374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173038" indent="-173038" algn="l" rtl="0" eaLnBrk="0" fontAlgn="base" hangingPunct="0">
              <a:spcBef>
                <a:spcPct val="50000"/>
              </a:spcBef>
              <a:spcAft>
                <a:spcPct val="0"/>
              </a:spcAft>
              <a:buClr>
                <a:schemeClr val="tx1"/>
              </a:buClr>
              <a:buFont typeface="Wingdings" panose="05000000000000000000" pitchFamily="2" charset="2"/>
              <a:buChar char="§"/>
              <a:defRPr sz="1600" kern="1200">
                <a:solidFill>
                  <a:schemeClr val="tx1"/>
                </a:solidFill>
                <a:latin typeface="+mn-lt"/>
                <a:ea typeface="MS PGothic" panose="020B0600070205080204" pitchFamily="34" charset="-128"/>
                <a:cs typeface="MS PGothic" charset="0"/>
              </a:defRPr>
            </a:lvl1pPr>
            <a:lvl2pPr marL="509588" indent="-163513" algn="l" rtl="0" eaLnBrk="0" fontAlgn="base" hangingPunct="0">
              <a:spcBef>
                <a:spcPct val="0"/>
              </a:spcBef>
              <a:spcAft>
                <a:spcPct val="0"/>
              </a:spcAft>
              <a:buClr>
                <a:schemeClr val="tx1"/>
              </a:buClr>
              <a:buFont typeface="Arial" panose="020B0604020202020204" pitchFamily="34" charset="0"/>
              <a:buChar char="–"/>
              <a:defRPr sz="1600" kern="1200">
                <a:solidFill>
                  <a:schemeClr val="tx1"/>
                </a:solidFill>
                <a:latin typeface="+mn-lt"/>
                <a:ea typeface="MS PGothic" panose="020B0600070205080204" pitchFamily="34" charset="-128"/>
                <a:cs typeface="MS PGothic" charset="0"/>
              </a:defRPr>
            </a:lvl2pPr>
            <a:lvl3pPr marL="855663" indent="-173038" algn="l" rtl="0" eaLnBrk="0" fontAlgn="base" hangingPunct="0">
              <a:spcBef>
                <a:spcPct val="0"/>
              </a:spcBef>
              <a:spcAft>
                <a:spcPct val="0"/>
              </a:spcAft>
              <a:buClr>
                <a:schemeClr val="tx1"/>
              </a:buClr>
              <a:buChar char="•"/>
              <a:defRPr sz="1600" kern="1200">
                <a:solidFill>
                  <a:schemeClr val="tx1"/>
                </a:solidFill>
                <a:latin typeface="+mn-lt"/>
                <a:ea typeface="MS PGothic" panose="020B0600070205080204" pitchFamily="34" charset="-128"/>
                <a:cs typeface="MS PGothic" charset="0"/>
              </a:defRPr>
            </a:lvl3pPr>
            <a:lvl4pPr marL="1203325" indent="-173038" algn="l" rtl="0" eaLnBrk="0" fontAlgn="base" hangingPunct="0">
              <a:spcBef>
                <a:spcPct val="20000"/>
              </a:spcBef>
              <a:spcAft>
                <a:spcPct val="0"/>
              </a:spcAft>
              <a:buClr>
                <a:schemeClr val="bg1"/>
              </a:buClr>
              <a:defRPr sz="1600" kern="1200">
                <a:solidFill>
                  <a:schemeClr val="bg1"/>
                </a:solidFill>
                <a:latin typeface="+mn-lt"/>
                <a:ea typeface="MS PGothic" panose="020B0600070205080204" pitchFamily="34" charset="-128"/>
                <a:cs typeface="MS PGothic" charset="0"/>
              </a:defRPr>
            </a:lvl4pPr>
            <a:lvl5pPr marL="1539875" indent="-163513" algn="l" rtl="0" eaLnBrk="0" fontAlgn="base" hangingPunct="0">
              <a:spcBef>
                <a:spcPct val="20000"/>
              </a:spcBef>
              <a:spcAft>
                <a:spcPct val="0"/>
              </a:spcAft>
              <a:buClr>
                <a:schemeClr val="bg1"/>
              </a:buClr>
              <a:buChar char="»"/>
              <a:defRPr sz="1600" kern="1200">
                <a:solidFill>
                  <a:schemeClr val="bg1"/>
                </a:solidFill>
                <a:latin typeface="+mn-lt"/>
                <a:ea typeface="MS PGothic" panose="020B0600070205080204" pitchFamily="34" charset="-128"/>
                <a:cs typeface="MS PGothic"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225"/>
              </a:spcBef>
              <a:buClr>
                <a:srgbClr val="000000"/>
              </a:buClr>
            </a:pPr>
            <a:r>
              <a:rPr lang="de-DE" sz="975" b="1" dirty="0">
                <a:solidFill>
                  <a:srgbClr val="000000"/>
                </a:solidFill>
              </a:rPr>
              <a:t>Scenario</a:t>
            </a:r>
          </a:p>
          <a:p>
            <a:pPr lvl="1">
              <a:spcBef>
                <a:spcPts val="225"/>
              </a:spcBef>
              <a:buClr>
                <a:srgbClr val="000000"/>
              </a:buClr>
            </a:pPr>
            <a:r>
              <a:rPr lang="de-DE" sz="900" dirty="0">
                <a:solidFill>
                  <a:srgbClr val="000000"/>
                </a:solidFill>
              </a:rPr>
              <a:t>Equal on x86 and LinuxONE</a:t>
            </a:r>
          </a:p>
          <a:p>
            <a:pPr marL="527447" lvl="2" indent="-130969">
              <a:spcBef>
                <a:spcPts val="225"/>
              </a:spcBef>
              <a:buClr>
                <a:srgbClr val="000000"/>
              </a:buClr>
            </a:pPr>
            <a:r>
              <a:rPr lang="de-DE" sz="900" dirty="0">
                <a:solidFill>
                  <a:srgbClr val="000000"/>
                </a:solidFill>
              </a:rPr>
              <a:t>Same aggregated database size</a:t>
            </a:r>
          </a:p>
          <a:p>
            <a:pPr marL="527447" lvl="2" indent="-130969">
              <a:spcBef>
                <a:spcPts val="225"/>
              </a:spcBef>
              <a:buClr>
                <a:srgbClr val="000000"/>
              </a:buClr>
            </a:pPr>
            <a:r>
              <a:rPr lang="de-DE" sz="900" dirty="0">
                <a:solidFill>
                  <a:srgbClr val="000000"/>
                </a:solidFill>
              </a:rPr>
              <a:t>No replication</a:t>
            </a:r>
          </a:p>
          <a:p>
            <a:pPr marL="527447" lvl="2" indent="-130969">
              <a:spcBef>
                <a:spcPts val="225"/>
              </a:spcBef>
              <a:buClr>
                <a:srgbClr val="000000"/>
              </a:buClr>
            </a:pPr>
            <a:r>
              <a:rPr lang="de-DE" sz="900" dirty="0">
                <a:solidFill>
                  <a:srgbClr val="000000"/>
                </a:solidFill>
              </a:rPr>
              <a:t>Database (1 TB) fits in memory | </a:t>
            </a:r>
            <a:br>
              <a:rPr lang="de-DE" sz="900" dirty="0">
                <a:solidFill>
                  <a:srgbClr val="000000"/>
                </a:solidFill>
              </a:rPr>
            </a:br>
            <a:r>
              <a:rPr lang="de-DE" sz="900" dirty="0">
                <a:solidFill>
                  <a:srgbClr val="000000"/>
                </a:solidFill>
              </a:rPr>
              <a:t>Database (2 TB) does not fit in memory </a:t>
            </a:r>
          </a:p>
          <a:p>
            <a:pPr lvl="1">
              <a:spcBef>
                <a:spcPts val="225"/>
              </a:spcBef>
              <a:buClr>
                <a:srgbClr val="000000"/>
              </a:buClr>
            </a:pPr>
            <a:r>
              <a:rPr lang="de-DE" sz="900" dirty="0">
                <a:solidFill>
                  <a:srgbClr val="000000"/>
                </a:solidFill>
              </a:rPr>
              <a:t>Different on x86 and LinuxONE</a:t>
            </a:r>
          </a:p>
          <a:p>
            <a:pPr marL="527447" lvl="2" indent="-130969">
              <a:spcBef>
                <a:spcPts val="225"/>
              </a:spcBef>
              <a:buClr>
                <a:srgbClr val="000000"/>
              </a:buClr>
            </a:pPr>
            <a:r>
              <a:rPr lang="de-DE" sz="900" b="1" dirty="0">
                <a:solidFill>
                  <a:srgbClr val="000000"/>
                </a:solidFill>
              </a:rPr>
              <a:t>No sharding on LinuxONE. Sharding on x86.</a:t>
            </a:r>
          </a:p>
          <a:p>
            <a:pPr marL="781050" lvl="4" indent="-130969">
              <a:spcBef>
                <a:spcPts val="225"/>
              </a:spcBef>
              <a:buClr>
                <a:srgbClr val="000000"/>
              </a:buClr>
              <a:buFont typeface="Arial" panose="020B0604020202020204" pitchFamily="34" charset="0"/>
              <a:buChar char="•"/>
            </a:pPr>
            <a:r>
              <a:rPr lang="de-DE" sz="900" dirty="0">
                <a:solidFill>
                  <a:srgbClr val="000000"/>
                </a:solidFill>
              </a:rPr>
              <a:t>3 shards on 3 x86 servers</a:t>
            </a:r>
          </a:p>
          <a:p>
            <a:pPr marL="781050" lvl="4" indent="-130969">
              <a:spcBef>
                <a:spcPts val="225"/>
              </a:spcBef>
              <a:buClr>
                <a:srgbClr val="000000"/>
              </a:buClr>
              <a:buFont typeface="Arial" panose="020B0604020202020204" pitchFamily="34" charset="0"/>
              <a:buChar char="•"/>
            </a:pPr>
            <a:r>
              <a:rPr lang="de-DE" sz="900" dirty="0">
                <a:solidFill>
                  <a:srgbClr val="000000"/>
                </a:solidFill>
              </a:rPr>
              <a:t>1 shard in 1 LinuxONE LPAR</a:t>
            </a:r>
            <a:endParaRPr lang="de-DE" sz="900" dirty="0">
              <a:solidFill>
                <a:srgbClr val="FFFFFF"/>
              </a:solidFill>
            </a:endParaRPr>
          </a:p>
          <a:p>
            <a:pPr marL="527447" lvl="2" indent="-130969">
              <a:spcBef>
                <a:spcPts val="225"/>
              </a:spcBef>
              <a:buClr>
                <a:srgbClr val="000000"/>
              </a:buClr>
            </a:pPr>
            <a:r>
              <a:rPr lang="de-DE" sz="900" b="1" dirty="0">
                <a:solidFill>
                  <a:srgbClr val="000000"/>
                </a:solidFill>
              </a:rPr>
              <a:t>Local SSD storage on x86 vs faster storage on LinuxONE</a:t>
            </a:r>
            <a:br>
              <a:rPr lang="de-DE" sz="900" b="1" dirty="0">
                <a:solidFill>
                  <a:srgbClr val="000000"/>
                </a:solidFill>
              </a:rPr>
            </a:br>
            <a:endParaRPr lang="de-DE" sz="900" b="1" dirty="0">
              <a:solidFill>
                <a:srgbClr val="000000"/>
              </a:solidFill>
            </a:endParaRPr>
          </a:p>
          <a:p>
            <a:pPr>
              <a:spcBef>
                <a:spcPts val="225"/>
              </a:spcBef>
            </a:pPr>
            <a:r>
              <a:rPr lang="de-DE" sz="975" b="1" dirty="0"/>
              <a:t>Benchmark Setup</a:t>
            </a:r>
          </a:p>
          <a:p>
            <a:pPr lvl="1">
              <a:spcBef>
                <a:spcPts val="225"/>
              </a:spcBef>
            </a:pPr>
            <a:r>
              <a:rPr lang="de-DE" sz="900" dirty="0"/>
              <a:t>1 TB | 2 TB aggregated database size</a:t>
            </a:r>
          </a:p>
          <a:p>
            <a:pPr lvl="1">
              <a:spcBef>
                <a:spcPts val="225"/>
              </a:spcBef>
            </a:pPr>
            <a:r>
              <a:rPr lang="de-DE" sz="900" dirty="0"/>
              <a:t>1 LinuxONE Emperor LPAR with 12 cores, 1.5 TB memory, FlashSystem 900 storage </a:t>
            </a:r>
          </a:p>
          <a:p>
            <a:pPr marL="527447" lvl="2" indent="-130969">
              <a:spcBef>
                <a:spcPts val="225"/>
              </a:spcBef>
            </a:pPr>
            <a:r>
              <a:rPr lang="de-DE" sz="900" dirty="0"/>
              <a:t>1 shard (1 TB | 2 TB)</a:t>
            </a:r>
          </a:p>
          <a:p>
            <a:pPr lvl="1">
              <a:spcBef>
                <a:spcPts val="225"/>
              </a:spcBef>
            </a:pPr>
            <a:r>
              <a:rPr lang="de-DE" sz="900" dirty="0"/>
              <a:t>3 x86 Haswell each with 24 cores, 512 GB memory, local SSDs</a:t>
            </a:r>
          </a:p>
          <a:p>
            <a:pPr marL="527447" lvl="2" indent="-130969">
              <a:spcBef>
                <a:spcPts val="225"/>
              </a:spcBef>
            </a:pPr>
            <a:r>
              <a:rPr lang="de-DE" sz="900" dirty="0"/>
              <a:t>Each server hosting 1 shard (333 GB | 666 GB) </a:t>
            </a:r>
          </a:p>
          <a:p>
            <a:pPr lvl="1">
              <a:spcBef>
                <a:spcPts val="225"/>
              </a:spcBef>
            </a:pPr>
            <a:r>
              <a:rPr lang="de-DE" sz="900" dirty="0"/>
              <a:t>YCSB Benchmark write-heavy (50% read, 50% write)</a:t>
            </a:r>
            <a:endParaRPr lang="de-DE" sz="900" b="1" dirty="0">
              <a:solidFill>
                <a:srgbClr val="000000"/>
              </a:solidFill>
            </a:endParaRPr>
          </a:p>
          <a:p>
            <a:pPr marL="8335" lvl="1" indent="-130969">
              <a:spcBef>
                <a:spcPts val="225"/>
              </a:spcBef>
              <a:buClr>
                <a:srgbClr val="000000"/>
              </a:buClr>
              <a:buFont typeface="Arial" panose="020B0604020202020204" pitchFamily="34" charset="0"/>
              <a:buChar char="•"/>
            </a:pPr>
            <a:endParaRPr lang="de-DE" sz="900" b="1" dirty="0">
              <a:solidFill>
                <a:srgbClr val="000000"/>
              </a:solidFill>
            </a:endParaRPr>
          </a:p>
          <a:p>
            <a:pPr marL="8335" lvl="1" indent="-130969">
              <a:spcBef>
                <a:spcPts val="225"/>
              </a:spcBef>
              <a:buClr>
                <a:srgbClr val="000000"/>
              </a:buClr>
              <a:buFont typeface="Arial" panose="020B0604020202020204" pitchFamily="34" charset="0"/>
              <a:buChar char="•"/>
            </a:pPr>
            <a:endParaRPr lang="de-DE" sz="900" b="1" dirty="0">
              <a:solidFill>
                <a:srgbClr val="000000"/>
              </a:solidFill>
            </a:endParaRPr>
          </a:p>
          <a:p>
            <a:pPr marL="8335" lvl="1" indent="-130969">
              <a:spcBef>
                <a:spcPts val="225"/>
              </a:spcBef>
              <a:buClr>
                <a:srgbClr val="000000"/>
              </a:buClr>
              <a:buFont typeface="Arial" panose="020B0604020202020204" pitchFamily="34" charset="0"/>
              <a:buChar char="•"/>
            </a:pPr>
            <a:endParaRPr lang="de-DE" sz="900" b="1" dirty="0">
              <a:solidFill>
                <a:srgbClr val="000000"/>
              </a:solidFill>
            </a:endParaRPr>
          </a:p>
          <a:p>
            <a:pPr marL="8335" lvl="1" indent="-130969">
              <a:spcBef>
                <a:spcPts val="225"/>
              </a:spcBef>
              <a:buClr>
                <a:srgbClr val="000000"/>
              </a:buClr>
              <a:buFont typeface="Arial" panose="020B0604020202020204" pitchFamily="34" charset="0"/>
              <a:buChar char="•"/>
            </a:pPr>
            <a:endParaRPr lang="de-DE" sz="900" b="1" dirty="0">
              <a:solidFill>
                <a:srgbClr val="000000"/>
              </a:solidFill>
            </a:endParaRPr>
          </a:p>
        </p:txBody>
      </p:sp>
      <p:pic>
        <p:nvPicPr>
          <p:cNvPr id="15" name="Picture 14"/>
          <p:cNvPicPr>
            <a:picLocks noChangeAspect="1"/>
          </p:cNvPicPr>
          <p:nvPr/>
        </p:nvPicPr>
        <p:blipFill>
          <a:blip r:embed="rId3"/>
          <a:stretch>
            <a:fillRect/>
          </a:stretch>
        </p:blipFill>
        <p:spPr>
          <a:xfrm>
            <a:off x="5139105" y="1099239"/>
            <a:ext cx="2559680" cy="1682461"/>
          </a:xfrm>
          <a:prstGeom prst="rect">
            <a:avLst/>
          </a:prstGeom>
        </p:spPr>
      </p:pic>
      <p:pic>
        <p:nvPicPr>
          <p:cNvPr id="16" name="Picture 15"/>
          <p:cNvPicPr>
            <a:picLocks noChangeAspect="1"/>
          </p:cNvPicPr>
          <p:nvPr/>
        </p:nvPicPr>
        <p:blipFill>
          <a:blip r:embed="rId4"/>
          <a:stretch>
            <a:fillRect/>
          </a:stretch>
        </p:blipFill>
        <p:spPr>
          <a:xfrm>
            <a:off x="5567728" y="3096473"/>
            <a:ext cx="1224539" cy="1849202"/>
          </a:xfrm>
          <a:prstGeom prst="rect">
            <a:avLst/>
          </a:prstGeom>
        </p:spPr>
      </p:pic>
    </p:spTree>
    <p:extLst>
      <p:ext uri="{BB962C8B-B14F-4D97-AF65-F5344CB8AC3E}">
        <p14:creationId xmlns:p14="http://schemas.microsoft.com/office/powerpoint/2010/main" val="1522011175"/>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40382" y="205979"/>
            <a:ext cx="5751988" cy="602651"/>
          </a:xfrm>
        </p:spPr>
        <p:txBody>
          <a:bodyPr/>
          <a:lstStyle/>
          <a:p>
            <a:r>
              <a:rPr lang="en-US" sz="1800" dirty="0"/>
              <a:t>MongoDB Consolidation on LinuxONE using fast Storage </a:t>
            </a:r>
            <a:r>
              <a:rPr lang="en-US" sz="1500" dirty="0"/>
              <a:t>(without Replication)</a:t>
            </a:r>
          </a:p>
        </p:txBody>
      </p:sp>
      <p:pic>
        <p:nvPicPr>
          <p:cNvPr id="8" name="Picture 7"/>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334233" y="871541"/>
            <a:ext cx="3551106" cy="19448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p:cNvSpPr>
            <a:spLocks noChangeArrowheads="1"/>
          </p:cNvSpPr>
          <p:nvPr/>
        </p:nvSpPr>
        <p:spPr bwMode="auto">
          <a:xfrm>
            <a:off x="1624379" y="1154212"/>
            <a:ext cx="3009967" cy="1292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defTabSz="342900"/>
            <a:r>
              <a:rPr lang="en-GB" sz="975" b="1" dirty="0">
                <a:ea typeface="MS Mincho" panose="02020609040205080304" pitchFamily="49" charset="-128"/>
                <a:cs typeface="Arial" panose="020B0604020202020204" pitchFamily="34" charset="0"/>
              </a:rPr>
              <a:t>Run the Yahoo Cloud Serving Benchmark (YCSB) on MongoDB without sharding on IBM LinuxONE Emperor with 12 cores and achieve the </a:t>
            </a:r>
            <a:r>
              <a:rPr lang="en-GB" sz="975" b="1" dirty="0">
                <a:solidFill>
                  <a:srgbClr val="00B050"/>
                </a:solidFill>
                <a:ea typeface="MS Mincho" panose="02020609040205080304" pitchFamily="49" charset="-128"/>
                <a:cs typeface="Arial" panose="020B0604020202020204" pitchFamily="34" charset="0"/>
              </a:rPr>
              <a:t>similar throughput </a:t>
            </a:r>
            <a:r>
              <a:rPr lang="en-GB" sz="975" b="1" dirty="0">
                <a:ea typeface="MS Mincho" panose="02020609040205080304" pitchFamily="49" charset="-128"/>
                <a:cs typeface="Arial" panose="020B0604020202020204" pitchFamily="34" charset="0"/>
              </a:rPr>
              <a:t>as on MongoDB with three shards on compared x86 systems with 72 cores in total, which provides a </a:t>
            </a:r>
            <a:r>
              <a:rPr lang="en-GB" sz="975" b="1" dirty="0">
                <a:solidFill>
                  <a:srgbClr val="00B050"/>
                </a:solidFill>
                <a:ea typeface="MS Mincho" panose="02020609040205080304" pitchFamily="49" charset="-128"/>
                <a:cs typeface="Arial" panose="020B0604020202020204" pitchFamily="34" charset="0"/>
              </a:rPr>
              <a:t>6:1 core consolidation ratio</a:t>
            </a:r>
            <a:r>
              <a:rPr lang="en-GB" sz="975" b="1" dirty="0">
                <a:ea typeface="MS Mincho" panose="02020609040205080304" pitchFamily="49" charset="-128"/>
                <a:cs typeface="Arial" panose="020B0604020202020204" pitchFamily="34" charset="0"/>
              </a:rPr>
              <a:t> in </a:t>
            </a:r>
            <a:r>
              <a:rPr lang="en-US" sz="975" b="1" dirty="0">
                <a:ea typeface="MS Mincho" panose="02020609040205080304" pitchFamily="49" charset="-128"/>
                <a:cs typeface="Arial" panose="020B0604020202020204" pitchFamily="34" charset="0"/>
              </a:rPr>
              <a:t>favor</a:t>
            </a:r>
            <a:r>
              <a:rPr lang="en-GB" sz="975" b="1" dirty="0">
                <a:ea typeface="MS Mincho" panose="02020609040205080304" pitchFamily="49" charset="-128"/>
                <a:cs typeface="Arial" panose="020B0604020202020204" pitchFamily="34" charset="0"/>
              </a:rPr>
              <a:t> of IBM LinuxONE Emperor</a:t>
            </a:r>
            <a:r>
              <a:rPr lang="en-GB" sz="975" b="1" dirty="0">
                <a:ea typeface="MS Mincho" panose="02020609040205080304" pitchFamily="49" charset="-128"/>
              </a:rPr>
              <a:t>.</a:t>
            </a:r>
            <a:endParaRPr lang="en-US" sz="975" b="1" dirty="0">
              <a:solidFill>
                <a:srgbClr val="00B050"/>
              </a:solidFill>
              <a:cs typeface="Arial" panose="020B0604020202020204" pitchFamily="34" charset="0"/>
            </a:endParaRPr>
          </a:p>
        </p:txBody>
      </p:sp>
      <p:pic>
        <p:nvPicPr>
          <p:cNvPr id="10" name="Picture 9"/>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334233" y="2949394"/>
            <a:ext cx="3551105" cy="12247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Rectangle 2"/>
          <p:cNvSpPr>
            <a:spLocks noChangeArrowheads="1"/>
          </p:cNvSpPr>
          <p:nvPr/>
        </p:nvSpPr>
        <p:spPr bwMode="auto">
          <a:xfrm>
            <a:off x="1624379" y="3117605"/>
            <a:ext cx="3002673" cy="84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defTabSz="342900"/>
            <a:r>
              <a:rPr lang="en-GB" sz="975" b="1" dirty="0">
                <a:ea typeface="MS Mincho" panose="02020609040205080304" pitchFamily="49" charset="-128"/>
                <a:cs typeface="Arial" panose="020B0604020202020204" pitchFamily="34" charset="0"/>
              </a:rPr>
              <a:t>Run the Yahoo Cloud Serving Benchmark (YCSB) on MongoDB without sharding on IBM LinuxONE Emperor with up to </a:t>
            </a:r>
            <a:r>
              <a:rPr lang="en-GB" sz="975" b="1" dirty="0">
                <a:solidFill>
                  <a:srgbClr val="00B050"/>
                </a:solidFill>
                <a:ea typeface="MS Mincho" panose="02020609040205080304" pitchFamily="49" charset="-128"/>
                <a:cs typeface="Arial" panose="020B0604020202020204" pitchFamily="34" charset="0"/>
              </a:rPr>
              <a:t>10x better read latency</a:t>
            </a:r>
            <a:r>
              <a:rPr lang="en-GB" sz="975" b="1" dirty="0">
                <a:ea typeface="MS Mincho" panose="02020609040205080304" pitchFamily="49" charset="-128"/>
                <a:cs typeface="Arial" panose="020B0604020202020204" pitchFamily="34" charset="0"/>
              </a:rPr>
              <a:t> than on MongoDB with three shards on compared x86 systems.</a:t>
            </a:r>
            <a:endParaRPr lang="en-US" sz="975" b="1" dirty="0">
              <a:cs typeface="Arial" panose="020B0604020202020204" pitchFamily="34" charset="0"/>
            </a:endParaRPr>
          </a:p>
        </p:txBody>
      </p:sp>
      <p:sp>
        <p:nvSpPr>
          <p:cNvPr id="17" name="TextBox 16"/>
          <p:cNvSpPr txBox="1"/>
          <p:nvPr/>
        </p:nvSpPr>
        <p:spPr>
          <a:xfrm>
            <a:off x="1369608" y="4299821"/>
            <a:ext cx="3403356" cy="646331"/>
          </a:xfrm>
          <a:prstGeom prst="rect">
            <a:avLst/>
          </a:prstGeom>
          <a:noFill/>
        </p:spPr>
        <p:txBody>
          <a:bodyPr wrap="square" rtlCol="0">
            <a:spAutoFit/>
          </a:bodyPr>
          <a:lstStyle/>
          <a:p>
            <a:r>
              <a:rPr lang="en-US" sz="600" u="sng" dirty="0"/>
              <a:t>Disclaimer</a:t>
            </a:r>
            <a:r>
              <a:rPr lang="en-US" sz="600" dirty="0"/>
              <a:t>: Performance results based on IBM internal tests running YCSB 0.10.0 benchmark (write-heavy) remotely on MongoDB Enterprise Release 3.2. Results may vary. x86 config: 3 servers each with 24 Intel E5-2690 v3 cores @ 2.60GHz, 512GB memory, 1.7 TB local SSD storage, and 10Gbps Ethernet connection, RHEL 7.2 with </a:t>
            </a:r>
            <a:r>
              <a:rPr lang="en-US" sz="600" dirty="0" err="1"/>
              <a:t>Hyperthreading</a:t>
            </a:r>
            <a:r>
              <a:rPr lang="en-US" sz="600" dirty="0"/>
              <a:t> enabled. LinuxONE config: LinuxONE Emperor LPAR with 12 dedicated cores, 1.5TB memory, and 5TB FlashSystem 900 storage, RHEL 7.2 with SMT enabled.  </a:t>
            </a:r>
          </a:p>
        </p:txBody>
      </p:sp>
      <p:grpSp>
        <p:nvGrpSpPr>
          <p:cNvPr id="4" name="Group 3"/>
          <p:cNvGrpSpPr/>
          <p:nvPr/>
        </p:nvGrpSpPr>
        <p:grpSpPr>
          <a:xfrm>
            <a:off x="4916179" y="719733"/>
            <a:ext cx="2983510" cy="2087823"/>
            <a:chOff x="5030905" y="959644"/>
            <a:chExt cx="3978013" cy="2783764"/>
          </a:xfrm>
        </p:grpSpPr>
        <p:pic>
          <p:nvPicPr>
            <p:cNvPr id="18" name="Picture 17"/>
            <p:cNvPicPr>
              <a:picLocks noChangeAspect="1"/>
            </p:cNvPicPr>
            <p:nvPr/>
          </p:nvPicPr>
          <p:blipFill>
            <a:blip r:embed="rId4"/>
            <a:stretch>
              <a:fillRect/>
            </a:stretch>
          </p:blipFill>
          <p:spPr>
            <a:xfrm>
              <a:off x="5030905" y="959644"/>
              <a:ext cx="3978013" cy="2783764"/>
            </a:xfrm>
            <a:prstGeom prst="rect">
              <a:avLst/>
            </a:prstGeom>
            <a:ln w="12700">
              <a:solidFill>
                <a:schemeClr val="tx1">
                  <a:lumMod val="50000"/>
                  <a:lumOff val="50000"/>
                </a:schemeClr>
              </a:solidFill>
            </a:ln>
          </p:spPr>
        </p:pic>
        <p:pic>
          <p:nvPicPr>
            <p:cNvPr id="3" name="Picture 2"/>
            <p:cNvPicPr>
              <a:picLocks noChangeAspect="1"/>
            </p:cNvPicPr>
            <p:nvPr/>
          </p:nvPicPr>
          <p:blipFill>
            <a:blip r:embed="rId5"/>
            <a:stretch>
              <a:fillRect/>
            </a:stretch>
          </p:blipFill>
          <p:spPr>
            <a:xfrm>
              <a:off x="5820736" y="993679"/>
              <a:ext cx="2409524" cy="180952"/>
            </a:xfrm>
            <a:prstGeom prst="rect">
              <a:avLst/>
            </a:prstGeom>
          </p:spPr>
        </p:pic>
      </p:grpSp>
      <p:grpSp>
        <p:nvGrpSpPr>
          <p:cNvPr id="6" name="Group 5"/>
          <p:cNvGrpSpPr/>
          <p:nvPr/>
        </p:nvGrpSpPr>
        <p:grpSpPr>
          <a:xfrm>
            <a:off x="4908886" y="2876860"/>
            <a:ext cx="2990803" cy="2095190"/>
            <a:chOff x="5021181" y="3835813"/>
            <a:chExt cx="3987737" cy="2793587"/>
          </a:xfrm>
        </p:grpSpPr>
        <p:pic>
          <p:nvPicPr>
            <p:cNvPr id="19" name="Picture 18"/>
            <p:cNvPicPr>
              <a:picLocks noChangeAspect="1"/>
            </p:cNvPicPr>
            <p:nvPr/>
          </p:nvPicPr>
          <p:blipFill>
            <a:blip r:embed="rId6"/>
            <a:stretch>
              <a:fillRect/>
            </a:stretch>
          </p:blipFill>
          <p:spPr>
            <a:xfrm>
              <a:off x="5021181" y="3835813"/>
              <a:ext cx="3987737" cy="2793587"/>
            </a:xfrm>
            <a:prstGeom prst="rect">
              <a:avLst/>
            </a:prstGeom>
            <a:ln w="12700">
              <a:solidFill>
                <a:schemeClr val="tx1">
                  <a:lumMod val="50000"/>
                  <a:lumOff val="50000"/>
                </a:schemeClr>
              </a:solidFill>
            </a:ln>
          </p:spPr>
        </p:pic>
        <p:pic>
          <p:nvPicPr>
            <p:cNvPr id="5" name="Picture 4"/>
            <p:cNvPicPr>
              <a:picLocks noChangeAspect="1"/>
            </p:cNvPicPr>
            <p:nvPr/>
          </p:nvPicPr>
          <p:blipFill>
            <a:blip r:embed="rId7"/>
            <a:stretch>
              <a:fillRect/>
            </a:stretch>
          </p:blipFill>
          <p:spPr>
            <a:xfrm>
              <a:off x="5774056" y="3863625"/>
              <a:ext cx="2466667" cy="180952"/>
            </a:xfrm>
            <a:prstGeom prst="rect">
              <a:avLst/>
            </a:prstGeom>
          </p:spPr>
        </p:pic>
      </p:grpSp>
    </p:spTree>
    <p:extLst>
      <p:ext uri="{BB962C8B-B14F-4D97-AF65-F5344CB8AC3E}">
        <p14:creationId xmlns:p14="http://schemas.microsoft.com/office/powerpoint/2010/main" val="1049435574"/>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7686" y="205979"/>
            <a:ext cx="5214684" cy="602651"/>
          </a:xfrm>
        </p:spPr>
        <p:txBody>
          <a:bodyPr/>
          <a:lstStyle/>
          <a:p>
            <a:r>
              <a:rPr lang="en-US" sz="1800" dirty="0"/>
              <a:t>MongoDB Consolidation on LinuxONE using fast Storage </a:t>
            </a:r>
            <a:r>
              <a:rPr lang="en-US" sz="1500" dirty="0"/>
              <a:t>(with Replication)</a:t>
            </a:r>
          </a:p>
        </p:txBody>
      </p:sp>
      <p:sp>
        <p:nvSpPr>
          <p:cNvPr id="12" name="TextBox 11"/>
          <p:cNvSpPr txBox="1"/>
          <p:nvPr/>
        </p:nvSpPr>
        <p:spPr>
          <a:xfrm>
            <a:off x="5052754" y="843685"/>
            <a:ext cx="1476686" cy="219291"/>
          </a:xfrm>
          <a:prstGeom prst="rect">
            <a:avLst/>
          </a:prstGeom>
          <a:noFill/>
        </p:spPr>
        <p:txBody>
          <a:bodyPr wrap="none" rtlCol="0">
            <a:spAutoFit/>
          </a:bodyPr>
          <a:lstStyle/>
          <a:p>
            <a:r>
              <a:rPr lang="de-DE" sz="825" b="1" u="sng" dirty="0"/>
              <a:t>x86 Cluster Configuration</a:t>
            </a:r>
            <a:endParaRPr lang="en-US" sz="825" b="1" u="sng" dirty="0"/>
          </a:p>
        </p:txBody>
      </p:sp>
      <p:sp>
        <p:nvSpPr>
          <p:cNvPr id="13" name="TextBox 12"/>
          <p:cNvSpPr txBox="1"/>
          <p:nvPr/>
        </p:nvSpPr>
        <p:spPr>
          <a:xfrm>
            <a:off x="5052754" y="3398085"/>
            <a:ext cx="1414170" cy="219291"/>
          </a:xfrm>
          <a:prstGeom prst="rect">
            <a:avLst/>
          </a:prstGeom>
          <a:noFill/>
        </p:spPr>
        <p:txBody>
          <a:bodyPr wrap="none" rtlCol="0">
            <a:spAutoFit/>
          </a:bodyPr>
          <a:lstStyle/>
          <a:p>
            <a:r>
              <a:rPr lang="de-DE" sz="825" b="1" u="sng" dirty="0"/>
              <a:t>LinuxONE Configuration</a:t>
            </a:r>
            <a:endParaRPr lang="en-US" sz="825" b="1" u="sng" dirty="0"/>
          </a:p>
        </p:txBody>
      </p:sp>
      <p:sp>
        <p:nvSpPr>
          <p:cNvPr id="15" name="Content Placeholder 2"/>
          <p:cNvSpPr txBox="1">
            <a:spLocks/>
          </p:cNvSpPr>
          <p:nvPr/>
        </p:nvSpPr>
        <p:spPr bwMode="auto">
          <a:xfrm>
            <a:off x="1348740" y="1032085"/>
            <a:ext cx="3605726" cy="3742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lvl1pPr marL="173038" indent="-173038" algn="l" rtl="0" eaLnBrk="0" fontAlgn="base" hangingPunct="0">
              <a:spcBef>
                <a:spcPct val="50000"/>
              </a:spcBef>
              <a:spcAft>
                <a:spcPct val="0"/>
              </a:spcAft>
              <a:buClr>
                <a:schemeClr val="tx1"/>
              </a:buClr>
              <a:buFont typeface="Wingdings" panose="05000000000000000000" pitchFamily="2" charset="2"/>
              <a:buChar char="§"/>
              <a:defRPr sz="1600" kern="1200">
                <a:solidFill>
                  <a:schemeClr val="tx1"/>
                </a:solidFill>
                <a:latin typeface="+mn-lt"/>
                <a:ea typeface="MS PGothic" panose="020B0600070205080204" pitchFamily="34" charset="-128"/>
                <a:cs typeface="MS PGothic" charset="0"/>
              </a:defRPr>
            </a:lvl1pPr>
            <a:lvl2pPr marL="509588" indent="-163513" algn="l" rtl="0" eaLnBrk="0" fontAlgn="base" hangingPunct="0">
              <a:spcBef>
                <a:spcPct val="0"/>
              </a:spcBef>
              <a:spcAft>
                <a:spcPct val="0"/>
              </a:spcAft>
              <a:buClr>
                <a:schemeClr val="tx1"/>
              </a:buClr>
              <a:buFont typeface="Arial" panose="020B0604020202020204" pitchFamily="34" charset="0"/>
              <a:buChar char="–"/>
              <a:defRPr sz="1600" kern="1200">
                <a:solidFill>
                  <a:schemeClr val="tx1"/>
                </a:solidFill>
                <a:latin typeface="+mn-lt"/>
                <a:ea typeface="MS PGothic" panose="020B0600070205080204" pitchFamily="34" charset="-128"/>
                <a:cs typeface="MS PGothic" charset="0"/>
              </a:defRPr>
            </a:lvl2pPr>
            <a:lvl3pPr marL="855663" indent="-173038" algn="l" rtl="0" eaLnBrk="0" fontAlgn="base" hangingPunct="0">
              <a:spcBef>
                <a:spcPct val="0"/>
              </a:spcBef>
              <a:spcAft>
                <a:spcPct val="0"/>
              </a:spcAft>
              <a:buClr>
                <a:schemeClr val="tx1"/>
              </a:buClr>
              <a:buChar char="•"/>
              <a:defRPr sz="1600" kern="1200">
                <a:solidFill>
                  <a:schemeClr val="tx1"/>
                </a:solidFill>
                <a:latin typeface="+mn-lt"/>
                <a:ea typeface="MS PGothic" panose="020B0600070205080204" pitchFamily="34" charset="-128"/>
                <a:cs typeface="MS PGothic" charset="0"/>
              </a:defRPr>
            </a:lvl3pPr>
            <a:lvl4pPr marL="1203325" indent="-173038" algn="l" rtl="0" eaLnBrk="0" fontAlgn="base" hangingPunct="0">
              <a:spcBef>
                <a:spcPct val="20000"/>
              </a:spcBef>
              <a:spcAft>
                <a:spcPct val="0"/>
              </a:spcAft>
              <a:buClr>
                <a:schemeClr val="bg1"/>
              </a:buClr>
              <a:defRPr sz="1600" kern="1200">
                <a:solidFill>
                  <a:schemeClr val="bg1"/>
                </a:solidFill>
                <a:latin typeface="+mn-lt"/>
                <a:ea typeface="MS PGothic" panose="020B0600070205080204" pitchFamily="34" charset="-128"/>
                <a:cs typeface="MS PGothic" charset="0"/>
              </a:defRPr>
            </a:lvl4pPr>
            <a:lvl5pPr marL="1539875" indent="-163513" algn="l" rtl="0" eaLnBrk="0" fontAlgn="base" hangingPunct="0">
              <a:spcBef>
                <a:spcPct val="20000"/>
              </a:spcBef>
              <a:spcAft>
                <a:spcPct val="0"/>
              </a:spcAft>
              <a:buClr>
                <a:schemeClr val="bg1"/>
              </a:buClr>
              <a:buChar char="»"/>
              <a:defRPr sz="1600" kern="1200">
                <a:solidFill>
                  <a:schemeClr val="bg1"/>
                </a:solidFill>
                <a:latin typeface="+mn-lt"/>
                <a:ea typeface="MS PGothic" panose="020B0600070205080204" pitchFamily="34" charset="-128"/>
                <a:cs typeface="MS PGothic"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225"/>
              </a:spcBef>
              <a:buClr>
                <a:srgbClr val="000000"/>
              </a:buClr>
            </a:pPr>
            <a:r>
              <a:rPr lang="de-DE" sz="975" b="1" dirty="0">
                <a:solidFill>
                  <a:srgbClr val="000000"/>
                </a:solidFill>
              </a:rPr>
              <a:t>Scenario</a:t>
            </a:r>
          </a:p>
          <a:p>
            <a:pPr lvl="1">
              <a:spcBef>
                <a:spcPts val="225"/>
              </a:spcBef>
              <a:buClr>
                <a:srgbClr val="000000"/>
              </a:buClr>
            </a:pPr>
            <a:r>
              <a:rPr lang="de-DE" sz="900" dirty="0">
                <a:solidFill>
                  <a:srgbClr val="000000"/>
                </a:solidFill>
              </a:rPr>
              <a:t>Equal on x86 and LinuxONE</a:t>
            </a:r>
          </a:p>
          <a:p>
            <a:pPr marL="527447" lvl="2" indent="-130969">
              <a:spcBef>
                <a:spcPts val="225"/>
              </a:spcBef>
              <a:buClr>
                <a:srgbClr val="000000"/>
              </a:buClr>
            </a:pPr>
            <a:r>
              <a:rPr lang="de-DE" sz="900" dirty="0">
                <a:solidFill>
                  <a:srgbClr val="000000"/>
                </a:solidFill>
              </a:rPr>
              <a:t>Same aggregated database size</a:t>
            </a:r>
          </a:p>
          <a:p>
            <a:pPr marL="527447" lvl="2" indent="-130969">
              <a:spcBef>
                <a:spcPts val="225"/>
              </a:spcBef>
              <a:buClr>
                <a:srgbClr val="000000"/>
              </a:buClr>
            </a:pPr>
            <a:r>
              <a:rPr lang="de-DE" sz="900" b="1" dirty="0">
                <a:solidFill>
                  <a:srgbClr val="000000"/>
                </a:solidFill>
              </a:rPr>
              <a:t>Replication factor 1</a:t>
            </a:r>
          </a:p>
          <a:p>
            <a:pPr marL="527447" lvl="2" indent="-130969">
              <a:spcBef>
                <a:spcPts val="225"/>
              </a:spcBef>
              <a:buClr>
                <a:srgbClr val="000000"/>
              </a:buClr>
            </a:pPr>
            <a:r>
              <a:rPr lang="de-DE" sz="900" dirty="0">
                <a:solidFill>
                  <a:srgbClr val="000000"/>
                </a:solidFill>
              </a:rPr>
              <a:t>Database fits in memory</a:t>
            </a:r>
          </a:p>
          <a:p>
            <a:pPr lvl="1">
              <a:spcBef>
                <a:spcPts val="225"/>
              </a:spcBef>
              <a:buClr>
                <a:srgbClr val="000000"/>
              </a:buClr>
            </a:pPr>
            <a:r>
              <a:rPr lang="de-DE" sz="900" dirty="0">
                <a:solidFill>
                  <a:srgbClr val="000000"/>
                </a:solidFill>
              </a:rPr>
              <a:t>Different on x86 and LinuxONE</a:t>
            </a:r>
          </a:p>
          <a:p>
            <a:pPr marL="527447" lvl="2" indent="-130969">
              <a:spcBef>
                <a:spcPts val="225"/>
              </a:spcBef>
              <a:buClr>
                <a:srgbClr val="000000"/>
              </a:buClr>
            </a:pPr>
            <a:r>
              <a:rPr lang="de-DE" sz="900" b="1" dirty="0">
                <a:solidFill>
                  <a:srgbClr val="000000"/>
                </a:solidFill>
              </a:rPr>
              <a:t>No sharding on LinuxONE. Sharding on x86.</a:t>
            </a:r>
          </a:p>
          <a:p>
            <a:pPr marL="781050" lvl="4" indent="-130969">
              <a:spcBef>
                <a:spcPts val="225"/>
              </a:spcBef>
              <a:buClr>
                <a:srgbClr val="000000"/>
              </a:buClr>
              <a:buFont typeface="Arial" panose="020B0604020202020204" pitchFamily="34" charset="0"/>
              <a:buChar char="•"/>
            </a:pPr>
            <a:r>
              <a:rPr lang="de-DE" sz="900" dirty="0">
                <a:solidFill>
                  <a:srgbClr val="000000"/>
                </a:solidFill>
              </a:rPr>
              <a:t>4 shards + 4 replica on 4 x86 server</a:t>
            </a:r>
          </a:p>
          <a:p>
            <a:pPr marL="781050" lvl="4" indent="-130969">
              <a:spcBef>
                <a:spcPts val="225"/>
              </a:spcBef>
              <a:buClr>
                <a:srgbClr val="000000"/>
              </a:buClr>
              <a:buFont typeface="Arial" panose="020B0604020202020204" pitchFamily="34" charset="0"/>
              <a:buChar char="•"/>
            </a:pPr>
            <a:r>
              <a:rPr lang="de-DE" sz="900" dirty="0">
                <a:solidFill>
                  <a:srgbClr val="000000"/>
                </a:solidFill>
              </a:rPr>
              <a:t>1 shard + 1 replica in 1 LinuxONE LPAR</a:t>
            </a:r>
            <a:endParaRPr lang="de-DE" sz="900" dirty="0">
              <a:solidFill>
                <a:srgbClr val="FFFFFF"/>
              </a:solidFill>
            </a:endParaRPr>
          </a:p>
          <a:p>
            <a:pPr marL="527447" lvl="2" indent="-130969">
              <a:spcBef>
                <a:spcPts val="225"/>
              </a:spcBef>
              <a:buClr>
                <a:srgbClr val="000000"/>
              </a:buClr>
            </a:pPr>
            <a:r>
              <a:rPr lang="de-DE" sz="900" b="1" dirty="0">
                <a:solidFill>
                  <a:srgbClr val="000000"/>
                </a:solidFill>
              </a:rPr>
              <a:t>Local SSD storage on x86 vs faster storage on LinuxONE</a:t>
            </a:r>
            <a:br>
              <a:rPr lang="de-DE" sz="900" b="1" dirty="0">
                <a:solidFill>
                  <a:srgbClr val="000000"/>
                </a:solidFill>
              </a:rPr>
            </a:br>
            <a:endParaRPr lang="de-DE" sz="900" b="1" dirty="0">
              <a:solidFill>
                <a:srgbClr val="000000"/>
              </a:solidFill>
            </a:endParaRPr>
          </a:p>
          <a:p>
            <a:pPr>
              <a:spcBef>
                <a:spcPts val="225"/>
              </a:spcBef>
            </a:pPr>
            <a:r>
              <a:rPr lang="de-DE" sz="975" b="1" dirty="0"/>
              <a:t>Benchmark Setup</a:t>
            </a:r>
          </a:p>
          <a:p>
            <a:pPr lvl="1">
              <a:spcBef>
                <a:spcPts val="225"/>
              </a:spcBef>
            </a:pPr>
            <a:r>
              <a:rPr lang="de-DE" sz="900" dirty="0"/>
              <a:t>1 TB aggregated database size</a:t>
            </a:r>
          </a:p>
          <a:p>
            <a:pPr lvl="1">
              <a:spcBef>
                <a:spcPts val="225"/>
              </a:spcBef>
            </a:pPr>
            <a:r>
              <a:rPr lang="de-DE" sz="900" dirty="0"/>
              <a:t>1 LinuxONE Emperor LPAR with 12 cores, 2 TB memory, FlashSystem 900 storage </a:t>
            </a:r>
          </a:p>
          <a:p>
            <a:pPr marL="527447" lvl="2" indent="-130969">
              <a:spcBef>
                <a:spcPts val="225"/>
              </a:spcBef>
            </a:pPr>
            <a:r>
              <a:rPr lang="de-DE" sz="900" dirty="0"/>
              <a:t>1 shard (1 TB)  + 1 replica (1 TB) in LPAR</a:t>
            </a:r>
          </a:p>
          <a:p>
            <a:pPr lvl="1">
              <a:spcBef>
                <a:spcPts val="225"/>
              </a:spcBef>
            </a:pPr>
            <a:r>
              <a:rPr lang="de-DE" sz="900" dirty="0"/>
              <a:t>4 x86 Haswell each with 24 cores, 512 GB memory, local SSDs</a:t>
            </a:r>
          </a:p>
          <a:p>
            <a:pPr marL="527447" lvl="2" indent="-130969">
              <a:spcBef>
                <a:spcPts val="225"/>
              </a:spcBef>
            </a:pPr>
            <a:r>
              <a:rPr lang="de-DE" sz="900" dirty="0"/>
              <a:t>Each server hosting 1 shard (256 GB) and 1 replica (256 GB)</a:t>
            </a:r>
          </a:p>
          <a:p>
            <a:pPr lvl="1">
              <a:spcBef>
                <a:spcPts val="225"/>
              </a:spcBef>
            </a:pPr>
            <a:r>
              <a:rPr lang="de-DE" sz="900" dirty="0"/>
              <a:t>YCSB Benchmark write-heavy (50% read, 50% write)</a:t>
            </a:r>
            <a:endParaRPr lang="en-US" sz="900" dirty="0"/>
          </a:p>
          <a:p>
            <a:pPr marL="267891" lvl="2" indent="-130969">
              <a:spcBef>
                <a:spcPts val="225"/>
              </a:spcBef>
              <a:buClr>
                <a:srgbClr val="000000"/>
              </a:buClr>
              <a:buFont typeface="Arial" panose="020B0604020202020204" pitchFamily="34" charset="0"/>
              <a:buChar char="•"/>
            </a:pPr>
            <a:endParaRPr lang="de-DE" sz="900" b="1" dirty="0">
              <a:solidFill>
                <a:srgbClr val="000000"/>
              </a:solidFill>
            </a:endParaRPr>
          </a:p>
          <a:p>
            <a:pPr marL="8335" lvl="1" indent="-130969">
              <a:spcBef>
                <a:spcPts val="225"/>
              </a:spcBef>
              <a:buClr>
                <a:srgbClr val="000000"/>
              </a:buClr>
              <a:buFont typeface="Arial" panose="020B0604020202020204" pitchFamily="34" charset="0"/>
              <a:buChar char="•"/>
            </a:pPr>
            <a:endParaRPr lang="de-DE" sz="900" b="1" dirty="0">
              <a:solidFill>
                <a:srgbClr val="000000"/>
              </a:solidFill>
            </a:endParaRPr>
          </a:p>
          <a:p>
            <a:pPr marL="8335" lvl="1" indent="-130969">
              <a:spcBef>
                <a:spcPts val="225"/>
              </a:spcBef>
              <a:buClr>
                <a:srgbClr val="000000"/>
              </a:buClr>
              <a:buFont typeface="Arial" panose="020B0604020202020204" pitchFamily="34" charset="0"/>
              <a:buChar char="•"/>
            </a:pPr>
            <a:endParaRPr lang="de-DE" sz="900" b="1" dirty="0">
              <a:solidFill>
                <a:srgbClr val="000000"/>
              </a:solidFill>
            </a:endParaRPr>
          </a:p>
          <a:p>
            <a:pPr marL="8335" lvl="1" indent="-130969">
              <a:spcBef>
                <a:spcPts val="225"/>
              </a:spcBef>
              <a:buClr>
                <a:srgbClr val="000000"/>
              </a:buClr>
              <a:buFont typeface="Arial" panose="020B0604020202020204" pitchFamily="34" charset="0"/>
              <a:buChar char="•"/>
            </a:pPr>
            <a:endParaRPr lang="de-DE" sz="900" b="1" dirty="0">
              <a:solidFill>
                <a:srgbClr val="000000"/>
              </a:solidFill>
            </a:endParaRPr>
          </a:p>
          <a:p>
            <a:pPr marL="8335" lvl="1" indent="-130969">
              <a:spcBef>
                <a:spcPts val="225"/>
              </a:spcBef>
              <a:buClr>
                <a:srgbClr val="000000"/>
              </a:buClr>
              <a:buFont typeface="Arial" panose="020B0604020202020204" pitchFamily="34" charset="0"/>
              <a:buChar char="•"/>
            </a:pPr>
            <a:endParaRPr lang="de-DE" sz="900" b="1" dirty="0">
              <a:solidFill>
                <a:srgbClr val="000000"/>
              </a:solidFill>
            </a:endParaRPr>
          </a:p>
        </p:txBody>
      </p:sp>
      <p:pic>
        <p:nvPicPr>
          <p:cNvPr id="16" name="Picture 15"/>
          <p:cNvPicPr>
            <a:picLocks noChangeAspect="1"/>
          </p:cNvPicPr>
          <p:nvPr/>
        </p:nvPicPr>
        <p:blipFill>
          <a:blip r:embed="rId3"/>
          <a:stretch>
            <a:fillRect/>
          </a:stretch>
        </p:blipFill>
        <p:spPr>
          <a:xfrm>
            <a:off x="5215765" y="1062677"/>
            <a:ext cx="2626142" cy="2335408"/>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506222" y="3611461"/>
            <a:ext cx="1916646" cy="1422809"/>
          </a:xfrm>
          <a:prstGeom prst="rect">
            <a:avLst/>
          </a:prstGeom>
        </p:spPr>
      </p:pic>
    </p:spTree>
    <p:extLst>
      <p:ext uri="{BB962C8B-B14F-4D97-AF65-F5344CB8AC3E}">
        <p14:creationId xmlns:p14="http://schemas.microsoft.com/office/powerpoint/2010/main" val="435325128"/>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57161" y="205979"/>
            <a:ext cx="6035209" cy="602651"/>
          </a:xfrm>
        </p:spPr>
        <p:txBody>
          <a:bodyPr/>
          <a:lstStyle/>
          <a:p>
            <a:r>
              <a:rPr lang="en-US" sz="1800" dirty="0"/>
              <a:t>MongoDB Consolidation on LinuxONE using fast Storage </a:t>
            </a:r>
            <a:r>
              <a:rPr lang="en-US" sz="1500" dirty="0"/>
              <a:t>(with Replication)</a:t>
            </a:r>
          </a:p>
        </p:txBody>
      </p:sp>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06718" y="795902"/>
            <a:ext cx="3263639" cy="19892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p:cNvSpPr>
            <a:spLocks noChangeArrowheads="1"/>
          </p:cNvSpPr>
          <p:nvPr/>
        </p:nvSpPr>
        <p:spPr bwMode="auto">
          <a:xfrm>
            <a:off x="1540271" y="1087564"/>
            <a:ext cx="2813082" cy="12926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defTabSz="342900"/>
            <a:r>
              <a:rPr lang="en-GB" sz="975" b="1" dirty="0">
                <a:ea typeface="MS Mincho" panose="02020609040205080304" pitchFamily="49" charset="-128"/>
              </a:rPr>
              <a:t>Run the Yahoo Cloud Serving Benchmark (YCSB) on MongoDB without sharding on IBM LinuxONE Emperor with 12 cores and achieve the </a:t>
            </a:r>
            <a:r>
              <a:rPr lang="en-GB" sz="975" b="1" dirty="0">
                <a:solidFill>
                  <a:srgbClr val="00B050"/>
                </a:solidFill>
                <a:ea typeface="MS Mincho" panose="02020609040205080304" pitchFamily="49" charset="-128"/>
              </a:rPr>
              <a:t>1.3x better throughput </a:t>
            </a:r>
            <a:r>
              <a:rPr lang="en-GB" sz="975" b="1" dirty="0">
                <a:ea typeface="MS Mincho" panose="02020609040205080304" pitchFamily="49" charset="-128"/>
              </a:rPr>
              <a:t>as on MongoDB with four shards on compared x86 systems with 96 cores in total, which provides a </a:t>
            </a:r>
            <a:r>
              <a:rPr lang="en-GB" sz="975" b="1" dirty="0">
                <a:solidFill>
                  <a:srgbClr val="00B050"/>
                </a:solidFill>
                <a:ea typeface="MS Mincho" panose="02020609040205080304" pitchFamily="49" charset="-128"/>
              </a:rPr>
              <a:t>8:1 core consolidation ratio </a:t>
            </a:r>
            <a:r>
              <a:rPr lang="en-GB" sz="975" b="1" dirty="0">
                <a:ea typeface="MS Mincho" panose="02020609040205080304" pitchFamily="49" charset="-128"/>
              </a:rPr>
              <a:t>in </a:t>
            </a:r>
            <a:r>
              <a:rPr lang="en-US" sz="975" b="1" dirty="0">
                <a:ea typeface="MS Mincho" panose="02020609040205080304" pitchFamily="49" charset="-128"/>
              </a:rPr>
              <a:t>favor</a:t>
            </a:r>
            <a:r>
              <a:rPr lang="en-GB" sz="975" b="1" dirty="0">
                <a:ea typeface="MS Mincho" panose="02020609040205080304" pitchFamily="49" charset="-128"/>
              </a:rPr>
              <a:t> of IBM LinuxONE Emperor.</a:t>
            </a:r>
            <a:endParaRPr lang="en-US" sz="975" b="1" dirty="0">
              <a:solidFill>
                <a:srgbClr val="00B050"/>
              </a:solidFill>
            </a:endParaRP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46285" y="2937339"/>
            <a:ext cx="3263639" cy="13206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Rectangle 2"/>
          <p:cNvSpPr>
            <a:spLocks noChangeArrowheads="1"/>
          </p:cNvSpPr>
          <p:nvPr/>
        </p:nvSpPr>
        <p:spPr bwMode="auto">
          <a:xfrm>
            <a:off x="1625997" y="3157510"/>
            <a:ext cx="2813082" cy="84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defTabSz="342900"/>
            <a:r>
              <a:rPr lang="en-GB" sz="975" b="1" dirty="0">
                <a:ea typeface="MS Mincho" panose="02020609040205080304" pitchFamily="49" charset="-128"/>
              </a:rPr>
              <a:t>Run the Yahoo Cloud Serving Benchmark (YCSB) on MongoDB without sharding on IBM LinuxONE Emperor with up to </a:t>
            </a:r>
            <a:r>
              <a:rPr lang="en-GB" sz="975" b="1" dirty="0">
                <a:solidFill>
                  <a:srgbClr val="00B050"/>
                </a:solidFill>
                <a:ea typeface="MS Mincho" panose="02020609040205080304" pitchFamily="49" charset="-128"/>
              </a:rPr>
              <a:t>5x better read latency</a:t>
            </a:r>
            <a:r>
              <a:rPr lang="en-GB" sz="975" b="1" dirty="0">
                <a:ea typeface="MS Mincho" panose="02020609040205080304" pitchFamily="49" charset="-128"/>
              </a:rPr>
              <a:t> than on MongoDB with four shards on compared x86 systems.</a:t>
            </a:r>
            <a:endParaRPr lang="en-US" sz="975" b="1" dirty="0"/>
          </a:p>
        </p:txBody>
      </p:sp>
      <p:sp>
        <p:nvSpPr>
          <p:cNvPr id="17" name="TextBox 16"/>
          <p:cNvSpPr txBox="1"/>
          <p:nvPr/>
        </p:nvSpPr>
        <p:spPr>
          <a:xfrm>
            <a:off x="1353821" y="4267928"/>
            <a:ext cx="3403356" cy="646331"/>
          </a:xfrm>
          <a:prstGeom prst="rect">
            <a:avLst/>
          </a:prstGeom>
          <a:noFill/>
        </p:spPr>
        <p:txBody>
          <a:bodyPr wrap="square" rtlCol="0">
            <a:spAutoFit/>
          </a:bodyPr>
          <a:lstStyle/>
          <a:p>
            <a:r>
              <a:rPr lang="en-US" sz="600" u="sng" dirty="0"/>
              <a:t>Disclaimer</a:t>
            </a:r>
            <a:r>
              <a:rPr lang="en-US" sz="600" dirty="0"/>
              <a:t>: Performance results based on IBM internal tests running YCSB 0.10.0 benchmark remotely on MongoDB Enterprise Release 3.2. Results may vary. x86 config: 4 servers each with 24 Intel E5-2690 v3 cores @ 2.60GHz, 512GB memory, 1.7 TB local SSD storage, RHEL 7.2 with Hyperthreading enabled. LinuxONE config: LinuxONE Emperor LPAR with 12 dedicated cores, 2TB memory, and 5TB FlashSystem 900 storage, RHEL 7.2 with SMT enabled.  </a:t>
            </a:r>
          </a:p>
        </p:txBody>
      </p:sp>
      <p:pic>
        <p:nvPicPr>
          <p:cNvPr id="18" name="Picture 17"/>
          <p:cNvPicPr>
            <a:picLocks noChangeAspect="1"/>
          </p:cNvPicPr>
          <p:nvPr/>
        </p:nvPicPr>
        <p:blipFill>
          <a:blip r:embed="rId4"/>
          <a:stretch>
            <a:fillRect/>
          </a:stretch>
        </p:blipFill>
        <p:spPr>
          <a:xfrm>
            <a:off x="4661516" y="522799"/>
            <a:ext cx="3281927" cy="2032004"/>
          </a:xfrm>
          <a:prstGeom prst="rect">
            <a:avLst/>
          </a:prstGeom>
        </p:spPr>
      </p:pic>
      <p:pic>
        <p:nvPicPr>
          <p:cNvPr id="19" name="Picture 18"/>
          <p:cNvPicPr>
            <a:picLocks noChangeAspect="1"/>
          </p:cNvPicPr>
          <p:nvPr/>
        </p:nvPicPr>
        <p:blipFill>
          <a:blip r:embed="rId5"/>
          <a:stretch>
            <a:fillRect/>
          </a:stretch>
        </p:blipFill>
        <p:spPr>
          <a:xfrm>
            <a:off x="4651577" y="2573767"/>
            <a:ext cx="3292286" cy="2036969"/>
          </a:xfrm>
          <a:prstGeom prst="rect">
            <a:avLst/>
          </a:prstGeom>
        </p:spPr>
      </p:pic>
    </p:spTree>
    <p:extLst>
      <p:ext uri="{BB962C8B-B14F-4D97-AF65-F5344CB8AC3E}">
        <p14:creationId xmlns:p14="http://schemas.microsoft.com/office/powerpoint/2010/main" val="988402384"/>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lowchart: Magnetic Disk 23"/>
          <p:cNvSpPr/>
          <p:nvPr/>
        </p:nvSpPr>
        <p:spPr>
          <a:xfrm>
            <a:off x="6940208" y="2586876"/>
            <a:ext cx="899160" cy="1021080"/>
          </a:xfrm>
          <a:prstGeom prst="flowChartMagneticDisk">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dirty="0">
              <a:solidFill>
                <a:schemeClr val="tx1"/>
              </a:solidFill>
            </a:endParaRPr>
          </a:p>
        </p:txBody>
      </p:sp>
      <p:sp>
        <p:nvSpPr>
          <p:cNvPr id="2" name="Title 1"/>
          <p:cNvSpPr>
            <a:spLocks noGrp="1"/>
          </p:cNvSpPr>
          <p:nvPr>
            <p:ph type="title"/>
          </p:nvPr>
        </p:nvSpPr>
        <p:spPr>
          <a:xfrm>
            <a:off x="1977686" y="205978"/>
            <a:ext cx="4962033" cy="479822"/>
          </a:xfrm>
        </p:spPr>
        <p:txBody>
          <a:bodyPr/>
          <a:lstStyle/>
          <a:p>
            <a:r>
              <a:rPr lang="en-US" sz="1800" dirty="0"/>
              <a:t>MongoDB Backup (Dump)</a:t>
            </a:r>
          </a:p>
        </p:txBody>
      </p:sp>
      <p:sp>
        <p:nvSpPr>
          <p:cNvPr id="3" name="Content Placeholder 2"/>
          <p:cNvSpPr>
            <a:spLocks noGrp="1"/>
          </p:cNvSpPr>
          <p:nvPr>
            <p:ph idx="1"/>
          </p:nvPr>
        </p:nvSpPr>
        <p:spPr>
          <a:xfrm>
            <a:off x="1544422" y="865859"/>
            <a:ext cx="5852987" cy="1678043"/>
          </a:xfrm>
        </p:spPr>
        <p:txBody>
          <a:bodyPr>
            <a:normAutofit fontScale="77500" lnSpcReduction="20000"/>
          </a:bodyPr>
          <a:lstStyle/>
          <a:p>
            <a:r>
              <a:rPr lang="en-US" dirty="0"/>
              <a:t>Dump Database</a:t>
            </a:r>
          </a:p>
          <a:p>
            <a:pPr lvl="1"/>
            <a:r>
              <a:rPr lang="en-US" dirty="0"/>
              <a:t>No compression: No compression engine used, </a:t>
            </a:r>
            <a:r>
              <a:rPr lang="en-US" dirty="0">
                <a:solidFill>
                  <a:srgbClr val="008000"/>
                </a:solidFill>
              </a:rPr>
              <a:t>least CPU</a:t>
            </a:r>
            <a:r>
              <a:rPr lang="en-US" dirty="0"/>
              <a:t>, large dump size</a:t>
            </a:r>
          </a:p>
          <a:p>
            <a:pPr lvl="1"/>
            <a:r>
              <a:rPr lang="en-US" dirty="0"/>
              <a:t>Software compression: High CPU, </a:t>
            </a:r>
            <a:r>
              <a:rPr lang="en-US" dirty="0">
                <a:solidFill>
                  <a:srgbClr val="008000"/>
                </a:solidFill>
              </a:rPr>
              <a:t>small dump size</a:t>
            </a:r>
          </a:p>
          <a:p>
            <a:pPr lvl="1"/>
            <a:r>
              <a:rPr lang="en-US" dirty="0"/>
              <a:t>Hardware compression (using </a:t>
            </a:r>
            <a:r>
              <a:rPr lang="en-US" dirty="0" err="1"/>
              <a:t>zEDC</a:t>
            </a:r>
            <a:r>
              <a:rPr lang="en-US" dirty="0"/>
              <a:t> card on </a:t>
            </a:r>
            <a:r>
              <a:rPr lang="en-US" dirty="0" err="1"/>
              <a:t>LinuxONE</a:t>
            </a:r>
            <a:r>
              <a:rPr lang="en-US" dirty="0"/>
              <a:t>): </a:t>
            </a:r>
            <a:r>
              <a:rPr lang="en-US" dirty="0">
                <a:solidFill>
                  <a:srgbClr val="008000"/>
                </a:solidFill>
              </a:rPr>
              <a:t>Low CPU, small/medium dump size</a:t>
            </a:r>
          </a:p>
        </p:txBody>
      </p:sp>
      <p:sp>
        <p:nvSpPr>
          <p:cNvPr id="4" name="Rectangle: Rounded Corners 3"/>
          <p:cNvSpPr/>
          <p:nvPr/>
        </p:nvSpPr>
        <p:spPr>
          <a:xfrm>
            <a:off x="3383801" y="2807856"/>
            <a:ext cx="1120140" cy="57912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400" dirty="0">
                <a:solidFill>
                  <a:schemeClr val="tx1"/>
                </a:solidFill>
              </a:rPr>
              <a:t>MongoDB</a:t>
            </a:r>
          </a:p>
        </p:txBody>
      </p:sp>
      <p:sp>
        <p:nvSpPr>
          <p:cNvPr id="6" name="Flowchart: Magnetic Disk 5"/>
          <p:cNvSpPr/>
          <p:nvPr/>
        </p:nvSpPr>
        <p:spPr>
          <a:xfrm>
            <a:off x="6940208" y="2811666"/>
            <a:ext cx="457200" cy="571500"/>
          </a:xfrm>
          <a:prstGeom prst="flowChartMagneticDisk">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chemeClr val="tx1"/>
              </a:solidFill>
            </a:endParaRPr>
          </a:p>
        </p:txBody>
      </p:sp>
      <p:cxnSp>
        <p:nvCxnSpPr>
          <p:cNvPr id="8" name="Straight Arrow Connector 7"/>
          <p:cNvCxnSpPr>
            <a:stCxn id="4" idx="3"/>
            <a:endCxn id="5" idx="1"/>
          </p:cNvCxnSpPr>
          <p:nvPr/>
        </p:nvCxnSpPr>
        <p:spPr>
          <a:xfrm>
            <a:off x="4503942" y="3097416"/>
            <a:ext cx="606349"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4" name="Rectangle: Rounded Corners 13"/>
          <p:cNvSpPr/>
          <p:nvPr/>
        </p:nvSpPr>
        <p:spPr>
          <a:xfrm>
            <a:off x="1553883" y="2807856"/>
            <a:ext cx="1120140" cy="579120"/>
          </a:xfrm>
          <a:prstGeom prst="roundRect">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400" dirty="0">
                <a:solidFill>
                  <a:schemeClr val="tx1"/>
                </a:solidFill>
              </a:rPr>
              <a:t>Client Application</a:t>
            </a:r>
          </a:p>
        </p:txBody>
      </p:sp>
      <p:cxnSp>
        <p:nvCxnSpPr>
          <p:cNvPr id="19" name="Straight Arrow Connector 18"/>
          <p:cNvCxnSpPr>
            <a:stCxn id="5" idx="3"/>
            <a:endCxn id="6" idx="2"/>
          </p:cNvCxnSpPr>
          <p:nvPr/>
        </p:nvCxnSpPr>
        <p:spPr>
          <a:xfrm>
            <a:off x="6436171" y="3097416"/>
            <a:ext cx="504038"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a:stCxn id="14" idx="3"/>
            <a:endCxn id="4" idx="1"/>
          </p:cNvCxnSpPr>
          <p:nvPr/>
        </p:nvCxnSpPr>
        <p:spPr>
          <a:xfrm>
            <a:off x="2674024" y="3097416"/>
            <a:ext cx="709778" cy="0"/>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4503941" y="3097416"/>
            <a:ext cx="2436267"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grpSp>
        <p:nvGrpSpPr>
          <p:cNvPr id="10" name="Group 9"/>
          <p:cNvGrpSpPr/>
          <p:nvPr/>
        </p:nvGrpSpPr>
        <p:grpSpPr>
          <a:xfrm>
            <a:off x="2887823" y="3462052"/>
            <a:ext cx="2713395" cy="1081907"/>
            <a:chOff x="2326429" y="3429209"/>
            <a:chExt cx="3617860" cy="1442543"/>
          </a:xfrm>
        </p:grpSpPr>
        <p:grpSp>
          <p:nvGrpSpPr>
            <p:cNvPr id="9" name="Group 8"/>
            <p:cNvGrpSpPr/>
            <p:nvPr/>
          </p:nvGrpSpPr>
          <p:grpSpPr>
            <a:xfrm>
              <a:off x="2326429" y="3429209"/>
              <a:ext cx="3617860" cy="1442543"/>
              <a:chOff x="5470865" y="3760892"/>
              <a:chExt cx="3617860" cy="1442543"/>
            </a:xfrm>
          </p:grpSpPr>
          <p:sp>
            <p:nvSpPr>
              <p:cNvPr id="38" name="TextBox 37"/>
              <p:cNvSpPr txBox="1"/>
              <p:nvPr/>
            </p:nvSpPr>
            <p:spPr>
              <a:xfrm>
                <a:off x="5470865" y="4748803"/>
                <a:ext cx="1064393" cy="161669"/>
              </a:xfrm>
              <a:prstGeom prst="rect">
                <a:avLst/>
              </a:prstGeom>
              <a:noFill/>
            </p:spPr>
            <p:txBody>
              <a:bodyPr wrap="none" lIns="0" tIns="0" rIns="0" bIns="0" rtlCol="0">
                <a:spAutoFit/>
              </a:bodyPr>
              <a:lstStyle/>
              <a:p>
                <a:r>
                  <a:rPr lang="en-US" sz="788" b="1" dirty="0"/>
                  <a:t>No compression</a:t>
                </a:r>
              </a:p>
            </p:txBody>
          </p:sp>
          <p:grpSp>
            <p:nvGrpSpPr>
              <p:cNvPr id="7" name="Group 6"/>
              <p:cNvGrpSpPr/>
              <p:nvPr/>
            </p:nvGrpSpPr>
            <p:grpSpPr>
              <a:xfrm>
                <a:off x="6111869" y="3760892"/>
                <a:ext cx="2976856" cy="1442543"/>
                <a:chOff x="6111869" y="3760892"/>
                <a:chExt cx="2976856" cy="1442543"/>
              </a:xfrm>
            </p:grpSpPr>
            <p:graphicFrame>
              <p:nvGraphicFramePr>
                <p:cNvPr id="37" name="Chart 36"/>
                <p:cNvGraphicFramePr/>
                <p:nvPr>
                  <p:extLst/>
                </p:nvPr>
              </p:nvGraphicFramePr>
              <p:xfrm>
                <a:off x="6672489" y="3760892"/>
                <a:ext cx="2133600" cy="1442543"/>
              </p:xfrm>
              <a:graphic>
                <a:graphicData uri="http://schemas.openxmlformats.org/drawingml/2006/chart">
                  <c:chart xmlns:c="http://schemas.openxmlformats.org/drawingml/2006/chart" xmlns:r="http://schemas.openxmlformats.org/officeDocument/2006/relationships" r:id="rId3"/>
                </a:graphicData>
              </a:graphic>
            </p:graphicFrame>
            <p:sp>
              <p:nvSpPr>
                <p:cNvPr id="39" name="TextBox 38"/>
                <p:cNvSpPr txBox="1"/>
                <p:nvPr/>
              </p:nvSpPr>
              <p:spPr>
                <a:xfrm>
                  <a:off x="6111869" y="4432505"/>
                  <a:ext cx="354797" cy="161669"/>
                </a:xfrm>
                <a:prstGeom prst="rect">
                  <a:avLst/>
                </a:prstGeom>
                <a:noFill/>
              </p:spPr>
              <p:txBody>
                <a:bodyPr wrap="none" lIns="0" tIns="0" rIns="0" bIns="0" rtlCol="0">
                  <a:spAutoFit/>
                </a:bodyPr>
                <a:lstStyle/>
                <a:p>
                  <a:r>
                    <a:rPr lang="en-US" sz="788" b="1" dirty="0" err="1"/>
                    <a:t>zEDC</a:t>
                  </a:r>
                  <a:endParaRPr lang="en-US" sz="788" b="1" dirty="0"/>
                </a:p>
              </p:txBody>
            </p:sp>
            <p:sp>
              <p:nvSpPr>
                <p:cNvPr id="40" name="TextBox 39"/>
                <p:cNvSpPr txBox="1"/>
                <p:nvPr/>
              </p:nvSpPr>
              <p:spPr>
                <a:xfrm>
                  <a:off x="8795386" y="3857665"/>
                  <a:ext cx="273579" cy="161669"/>
                </a:xfrm>
                <a:prstGeom prst="rect">
                  <a:avLst/>
                </a:prstGeom>
                <a:noFill/>
              </p:spPr>
              <p:txBody>
                <a:bodyPr wrap="none" lIns="0" tIns="0" rIns="0" bIns="0" rtlCol="0">
                  <a:spAutoFit/>
                </a:bodyPr>
                <a:lstStyle/>
                <a:p>
                  <a:r>
                    <a:rPr lang="en-US" sz="788" b="1" dirty="0" err="1"/>
                    <a:t>pigz</a:t>
                  </a:r>
                  <a:endParaRPr lang="en-US" sz="788" b="1" dirty="0"/>
                </a:p>
              </p:txBody>
            </p:sp>
            <p:sp>
              <p:nvSpPr>
                <p:cNvPr id="41" name="TextBox 40"/>
                <p:cNvSpPr txBox="1"/>
                <p:nvPr/>
              </p:nvSpPr>
              <p:spPr>
                <a:xfrm>
                  <a:off x="8815146" y="4149693"/>
                  <a:ext cx="273579" cy="161669"/>
                </a:xfrm>
                <a:prstGeom prst="rect">
                  <a:avLst/>
                </a:prstGeom>
                <a:noFill/>
              </p:spPr>
              <p:txBody>
                <a:bodyPr wrap="none" lIns="0" tIns="0" rIns="0" bIns="0" rtlCol="0">
                  <a:spAutoFit/>
                </a:bodyPr>
                <a:lstStyle/>
                <a:p>
                  <a:r>
                    <a:rPr lang="en-US" sz="788" b="1" dirty="0" err="1"/>
                    <a:t>gzip</a:t>
                  </a:r>
                  <a:endParaRPr lang="en-US" sz="788" b="1" dirty="0"/>
                </a:p>
              </p:txBody>
            </p:sp>
            <p:sp>
              <p:nvSpPr>
                <p:cNvPr id="42" name="Freeform: Shape 41"/>
                <p:cNvSpPr/>
                <p:nvPr/>
              </p:nvSpPr>
              <p:spPr>
                <a:xfrm flipV="1">
                  <a:off x="6525640" y="4658183"/>
                  <a:ext cx="902973" cy="294640"/>
                </a:xfrm>
                <a:custGeom>
                  <a:avLst/>
                  <a:gdLst>
                    <a:gd name="connsiteX0" fmla="*/ 0 w 870858"/>
                    <a:gd name="connsiteY0" fmla="*/ 156008 h 286637"/>
                    <a:gd name="connsiteX1" fmla="*/ 174172 w 870858"/>
                    <a:gd name="connsiteY1" fmla="*/ 42797 h 286637"/>
                    <a:gd name="connsiteX2" fmla="*/ 505098 w 870858"/>
                    <a:gd name="connsiteY2" fmla="*/ 16671 h 286637"/>
                    <a:gd name="connsiteX3" fmla="*/ 870858 w 870858"/>
                    <a:gd name="connsiteY3" fmla="*/ 286637 h 286637"/>
                  </a:gdLst>
                  <a:ahLst/>
                  <a:cxnLst>
                    <a:cxn ang="0">
                      <a:pos x="connsiteX0" y="connsiteY0"/>
                    </a:cxn>
                    <a:cxn ang="0">
                      <a:pos x="connsiteX1" y="connsiteY1"/>
                    </a:cxn>
                    <a:cxn ang="0">
                      <a:pos x="connsiteX2" y="connsiteY2"/>
                    </a:cxn>
                    <a:cxn ang="0">
                      <a:pos x="connsiteX3" y="connsiteY3"/>
                    </a:cxn>
                  </a:cxnLst>
                  <a:rect l="l" t="t" r="r" b="b"/>
                  <a:pathLst>
                    <a:path w="870858" h="286637">
                      <a:moveTo>
                        <a:pt x="0" y="156008"/>
                      </a:moveTo>
                      <a:cubicBezTo>
                        <a:pt x="44994" y="111014"/>
                        <a:pt x="89989" y="66020"/>
                        <a:pt x="174172" y="42797"/>
                      </a:cubicBezTo>
                      <a:cubicBezTo>
                        <a:pt x="258355" y="19574"/>
                        <a:pt x="388984" y="-23969"/>
                        <a:pt x="505098" y="16671"/>
                      </a:cubicBezTo>
                      <a:cubicBezTo>
                        <a:pt x="621212" y="57311"/>
                        <a:pt x="791030" y="219871"/>
                        <a:pt x="870858" y="286637"/>
                      </a:cubicBezTo>
                    </a:path>
                  </a:pathLst>
                </a:custGeom>
                <a:noFill/>
                <a:ln>
                  <a:solidFill>
                    <a:srgbClr val="FF0000"/>
                  </a:solidFill>
                  <a:prstDash val="sysDash"/>
                  <a:headEnd type="none" w="med" len="med"/>
                  <a:tailEnd type="triangl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Freeform: Shape 42"/>
                <p:cNvSpPr/>
                <p:nvPr/>
              </p:nvSpPr>
              <p:spPr>
                <a:xfrm flipV="1">
                  <a:off x="8316415" y="4206060"/>
                  <a:ext cx="478971" cy="97305"/>
                </a:xfrm>
                <a:custGeom>
                  <a:avLst/>
                  <a:gdLst>
                    <a:gd name="connsiteX0" fmla="*/ 478971 w 478971"/>
                    <a:gd name="connsiteY0" fmla="*/ 34834 h 38186"/>
                    <a:gd name="connsiteX1" fmla="*/ 252548 w 478971"/>
                    <a:gd name="connsiteY1" fmla="*/ 34834 h 38186"/>
                    <a:gd name="connsiteX2" fmla="*/ 0 w 478971"/>
                    <a:gd name="connsiteY2" fmla="*/ 0 h 38186"/>
                  </a:gdLst>
                  <a:ahLst/>
                  <a:cxnLst>
                    <a:cxn ang="0">
                      <a:pos x="connsiteX0" y="connsiteY0"/>
                    </a:cxn>
                    <a:cxn ang="0">
                      <a:pos x="connsiteX1" y="connsiteY1"/>
                    </a:cxn>
                    <a:cxn ang="0">
                      <a:pos x="connsiteX2" y="connsiteY2"/>
                    </a:cxn>
                  </a:cxnLst>
                  <a:rect l="l" t="t" r="r" b="b"/>
                  <a:pathLst>
                    <a:path w="478971" h="38186">
                      <a:moveTo>
                        <a:pt x="478971" y="34834"/>
                      </a:moveTo>
                      <a:cubicBezTo>
                        <a:pt x="405673" y="37737"/>
                        <a:pt x="332376" y="40640"/>
                        <a:pt x="252548" y="34834"/>
                      </a:cubicBezTo>
                      <a:cubicBezTo>
                        <a:pt x="172720" y="29028"/>
                        <a:pt x="92891" y="26126"/>
                        <a:pt x="0" y="0"/>
                      </a:cubicBezTo>
                    </a:path>
                  </a:pathLst>
                </a:custGeom>
                <a:noFill/>
                <a:ln>
                  <a:solidFill>
                    <a:srgbClr val="FF0000"/>
                  </a:solidFill>
                  <a:prstDash val="sysDash"/>
                  <a:headEnd type="none" w="med" len="med"/>
                  <a:tailEnd type="triangl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Freeform: Shape 43"/>
                <p:cNvSpPr/>
                <p:nvPr/>
              </p:nvSpPr>
              <p:spPr>
                <a:xfrm>
                  <a:off x="8038099" y="3947703"/>
                  <a:ext cx="731520" cy="193264"/>
                </a:xfrm>
                <a:custGeom>
                  <a:avLst/>
                  <a:gdLst>
                    <a:gd name="connsiteX0" fmla="*/ 731520 w 731520"/>
                    <a:gd name="connsiteY0" fmla="*/ 1676 h 193264"/>
                    <a:gd name="connsiteX1" fmla="*/ 487680 w 731520"/>
                    <a:gd name="connsiteY1" fmla="*/ 27801 h 193264"/>
                    <a:gd name="connsiteX2" fmla="*/ 0 w 731520"/>
                    <a:gd name="connsiteY2" fmla="*/ 193264 h 193264"/>
                  </a:gdLst>
                  <a:ahLst/>
                  <a:cxnLst>
                    <a:cxn ang="0">
                      <a:pos x="connsiteX0" y="connsiteY0"/>
                    </a:cxn>
                    <a:cxn ang="0">
                      <a:pos x="connsiteX1" y="connsiteY1"/>
                    </a:cxn>
                    <a:cxn ang="0">
                      <a:pos x="connsiteX2" y="connsiteY2"/>
                    </a:cxn>
                  </a:cxnLst>
                  <a:rect l="l" t="t" r="r" b="b"/>
                  <a:pathLst>
                    <a:path w="731520" h="193264">
                      <a:moveTo>
                        <a:pt x="731520" y="1676"/>
                      </a:moveTo>
                      <a:cubicBezTo>
                        <a:pt x="670560" y="-1227"/>
                        <a:pt x="609600" y="-4130"/>
                        <a:pt x="487680" y="27801"/>
                      </a:cubicBezTo>
                      <a:cubicBezTo>
                        <a:pt x="365760" y="59732"/>
                        <a:pt x="146594" y="136658"/>
                        <a:pt x="0" y="193264"/>
                      </a:cubicBezTo>
                    </a:path>
                  </a:pathLst>
                </a:custGeom>
                <a:noFill/>
                <a:ln>
                  <a:solidFill>
                    <a:srgbClr val="FF0000"/>
                  </a:solidFill>
                  <a:prstDash val="sysDash"/>
                  <a:headEnd type="none" w="med" len="med"/>
                  <a:tailEnd type="triangl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Freeform: Shape 44"/>
                <p:cNvSpPr/>
                <p:nvPr/>
              </p:nvSpPr>
              <p:spPr>
                <a:xfrm>
                  <a:off x="6475370" y="4333819"/>
                  <a:ext cx="1091230" cy="187222"/>
                </a:xfrm>
                <a:custGeom>
                  <a:avLst/>
                  <a:gdLst>
                    <a:gd name="connsiteX0" fmla="*/ 0 w 1001486"/>
                    <a:gd name="connsiteY0" fmla="*/ 178513 h 178513"/>
                    <a:gd name="connsiteX1" fmla="*/ 296091 w 1001486"/>
                    <a:gd name="connsiteY1" fmla="*/ 30467 h 178513"/>
                    <a:gd name="connsiteX2" fmla="*/ 635726 w 1001486"/>
                    <a:gd name="connsiteY2" fmla="*/ 4342 h 178513"/>
                    <a:gd name="connsiteX3" fmla="*/ 1001486 w 1001486"/>
                    <a:gd name="connsiteY3" fmla="*/ 91427 h 178513"/>
                  </a:gdLst>
                  <a:ahLst/>
                  <a:cxnLst>
                    <a:cxn ang="0">
                      <a:pos x="connsiteX0" y="connsiteY0"/>
                    </a:cxn>
                    <a:cxn ang="0">
                      <a:pos x="connsiteX1" y="connsiteY1"/>
                    </a:cxn>
                    <a:cxn ang="0">
                      <a:pos x="connsiteX2" y="connsiteY2"/>
                    </a:cxn>
                    <a:cxn ang="0">
                      <a:pos x="connsiteX3" y="connsiteY3"/>
                    </a:cxn>
                  </a:cxnLst>
                  <a:rect l="l" t="t" r="r" b="b"/>
                  <a:pathLst>
                    <a:path w="1001486" h="178513">
                      <a:moveTo>
                        <a:pt x="0" y="178513"/>
                      </a:moveTo>
                      <a:cubicBezTo>
                        <a:pt x="95068" y="119004"/>
                        <a:pt x="190137" y="59495"/>
                        <a:pt x="296091" y="30467"/>
                      </a:cubicBezTo>
                      <a:cubicBezTo>
                        <a:pt x="402045" y="1439"/>
                        <a:pt x="518160" y="-5818"/>
                        <a:pt x="635726" y="4342"/>
                      </a:cubicBezTo>
                      <a:cubicBezTo>
                        <a:pt x="753292" y="14502"/>
                        <a:pt x="1001486" y="91427"/>
                        <a:pt x="1001486" y="91427"/>
                      </a:cubicBezTo>
                    </a:path>
                  </a:pathLst>
                </a:custGeom>
                <a:noFill/>
                <a:ln>
                  <a:solidFill>
                    <a:srgbClr val="FF0000"/>
                  </a:solidFill>
                  <a:prstDash val="sysDash"/>
                  <a:headEnd type="none" w="med" len="med"/>
                  <a:tailEnd type="triangl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TextBox 49"/>
                <p:cNvSpPr txBox="1"/>
                <p:nvPr/>
              </p:nvSpPr>
              <p:spPr>
                <a:xfrm>
                  <a:off x="8578125" y="4844314"/>
                  <a:ext cx="44885" cy="161669"/>
                </a:xfrm>
                <a:prstGeom prst="rect">
                  <a:avLst/>
                </a:prstGeom>
                <a:noFill/>
              </p:spPr>
              <p:txBody>
                <a:bodyPr wrap="none" lIns="0" tIns="0" rIns="0" bIns="0" rtlCol="0">
                  <a:spAutoFit/>
                </a:bodyPr>
                <a:lstStyle/>
                <a:p>
                  <a:r>
                    <a:rPr lang="en-US" sz="788" b="1" i="1" dirty="0"/>
                    <a:t>t</a:t>
                  </a:r>
                </a:p>
              </p:txBody>
            </p:sp>
            <p:sp>
              <p:nvSpPr>
                <p:cNvPr id="51" name="TextBox 50"/>
                <p:cNvSpPr txBox="1"/>
                <p:nvPr/>
              </p:nvSpPr>
              <p:spPr>
                <a:xfrm>
                  <a:off x="6931768" y="3913176"/>
                  <a:ext cx="649751" cy="161669"/>
                </a:xfrm>
                <a:prstGeom prst="rect">
                  <a:avLst/>
                </a:prstGeom>
                <a:noFill/>
              </p:spPr>
              <p:txBody>
                <a:bodyPr wrap="none" lIns="0" tIns="0" rIns="0" bIns="0" rtlCol="0">
                  <a:spAutoFit/>
                </a:bodyPr>
                <a:lstStyle/>
                <a:p>
                  <a:r>
                    <a:rPr lang="en-US" sz="788" b="1" i="1" dirty="0"/>
                    <a:t>CPU Load</a:t>
                  </a:r>
                </a:p>
              </p:txBody>
            </p:sp>
          </p:grpSp>
        </p:grpSp>
        <p:cxnSp>
          <p:nvCxnSpPr>
            <p:cNvPr id="13" name="Straight Arrow Connector 12"/>
            <p:cNvCxnSpPr/>
            <p:nvPr/>
          </p:nvCxnSpPr>
          <p:spPr>
            <a:xfrm flipV="1">
              <a:off x="3734495" y="3606774"/>
              <a:ext cx="0" cy="89113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a:off x="3734495" y="4510396"/>
              <a:ext cx="1761991"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grpSp>
      <p:grpSp>
        <p:nvGrpSpPr>
          <p:cNvPr id="18" name="Group 17"/>
          <p:cNvGrpSpPr/>
          <p:nvPr/>
        </p:nvGrpSpPr>
        <p:grpSpPr>
          <a:xfrm>
            <a:off x="5110290" y="2807856"/>
            <a:ext cx="1325880" cy="579120"/>
            <a:chOff x="5289720" y="2556950"/>
            <a:chExt cx="1767840" cy="772160"/>
          </a:xfrm>
        </p:grpSpPr>
        <p:sp>
          <p:nvSpPr>
            <p:cNvPr id="5" name="Rectangle: Rounded Corners 4"/>
            <p:cNvSpPr/>
            <p:nvPr/>
          </p:nvSpPr>
          <p:spPr>
            <a:xfrm>
              <a:off x="5289720" y="2556950"/>
              <a:ext cx="1767840" cy="772160"/>
            </a:xfrm>
            <a:prstGeom prst="roundRect">
              <a:avLst/>
            </a:prstGeom>
          </p:spPr>
          <p:style>
            <a:lnRef idx="1">
              <a:schemeClr val="accent6"/>
            </a:lnRef>
            <a:fillRef idx="2">
              <a:schemeClr val="accent6"/>
            </a:fillRef>
            <a:effectRef idx="1">
              <a:schemeClr val="accent6"/>
            </a:effectRef>
            <a:fontRef idx="minor">
              <a:schemeClr val="dk1"/>
            </a:fontRef>
          </p:style>
          <p:txBody>
            <a:bodyPr rtlCol="0" anchor="t"/>
            <a:lstStyle/>
            <a:p>
              <a:pPr algn="ctr"/>
              <a:r>
                <a:rPr lang="en-US" dirty="0" err="1"/>
                <a:t>gzip</a:t>
              </a:r>
              <a:endParaRPr lang="en-US" dirty="0"/>
            </a:p>
          </p:txBody>
        </p:sp>
        <p:grpSp>
          <p:nvGrpSpPr>
            <p:cNvPr id="15" name="Group 14"/>
            <p:cNvGrpSpPr/>
            <p:nvPr/>
          </p:nvGrpSpPr>
          <p:grpSpPr>
            <a:xfrm>
              <a:off x="5938412" y="3049395"/>
              <a:ext cx="498394" cy="126303"/>
              <a:chOff x="252255" y="1925402"/>
              <a:chExt cx="498394" cy="126303"/>
            </a:xfrm>
          </p:grpSpPr>
          <p:sp>
            <p:nvSpPr>
              <p:cNvPr id="80" name="Freeform: Shape 79"/>
              <p:cNvSpPr/>
              <p:nvPr/>
            </p:nvSpPr>
            <p:spPr>
              <a:xfrm>
                <a:off x="252255" y="1925402"/>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1" name="Freeform: Shape 80"/>
              <p:cNvSpPr/>
              <p:nvPr/>
            </p:nvSpPr>
            <p:spPr>
              <a:xfrm>
                <a:off x="376530" y="1926537"/>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2" name="Freeform: Shape 81"/>
              <p:cNvSpPr/>
              <p:nvPr/>
            </p:nvSpPr>
            <p:spPr>
              <a:xfrm>
                <a:off x="502099" y="1925402"/>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3" name="Freeform: Shape 82"/>
              <p:cNvSpPr/>
              <p:nvPr/>
            </p:nvSpPr>
            <p:spPr>
              <a:xfrm>
                <a:off x="626374" y="1926537"/>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grpSp>
        <p:nvGrpSpPr>
          <p:cNvPr id="12" name="Group 11"/>
          <p:cNvGrpSpPr/>
          <p:nvPr/>
        </p:nvGrpSpPr>
        <p:grpSpPr>
          <a:xfrm>
            <a:off x="5110290" y="2814918"/>
            <a:ext cx="1325880" cy="579120"/>
            <a:chOff x="5289720" y="2556950"/>
            <a:chExt cx="1767840" cy="772160"/>
          </a:xfrm>
        </p:grpSpPr>
        <p:sp>
          <p:nvSpPr>
            <p:cNvPr id="30" name="Rectangle: Rounded Corners 29"/>
            <p:cNvSpPr/>
            <p:nvPr/>
          </p:nvSpPr>
          <p:spPr>
            <a:xfrm>
              <a:off x="5289720" y="2556950"/>
              <a:ext cx="1767840" cy="772160"/>
            </a:xfrm>
            <a:prstGeom prst="roundRect">
              <a:avLst/>
            </a:prstGeom>
          </p:spPr>
          <p:style>
            <a:lnRef idx="1">
              <a:schemeClr val="accent6"/>
            </a:lnRef>
            <a:fillRef idx="2">
              <a:schemeClr val="accent6"/>
            </a:fillRef>
            <a:effectRef idx="1">
              <a:schemeClr val="accent6"/>
            </a:effectRef>
            <a:fontRef idx="minor">
              <a:schemeClr val="dk1"/>
            </a:fontRef>
          </p:style>
          <p:txBody>
            <a:bodyPr rtlCol="0" anchor="t"/>
            <a:lstStyle/>
            <a:p>
              <a:pPr algn="ctr"/>
              <a:r>
                <a:rPr lang="en-US" dirty="0" err="1"/>
                <a:t>pigz</a:t>
              </a:r>
              <a:endParaRPr lang="en-US" dirty="0"/>
            </a:p>
          </p:txBody>
        </p:sp>
        <p:grpSp>
          <p:nvGrpSpPr>
            <p:cNvPr id="52" name="Group 51"/>
            <p:cNvGrpSpPr/>
            <p:nvPr/>
          </p:nvGrpSpPr>
          <p:grpSpPr>
            <a:xfrm>
              <a:off x="5961007" y="2967967"/>
              <a:ext cx="396090" cy="126303"/>
              <a:chOff x="252255" y="1925402"/>
              <a:chExt cx="498394" cy="126303"/>
            </a:xfrm>
          </p:grpSpPr>
          <p:sp>
            <p:nvSpPr>
              <p:cNvPr id="53" name="Freeform: Shape 52"/>
              <p:cNvSpPr/>
              <p:nvPr/>
            </p:nvSpPr>
            <p:spPr>
              <a:xfrm>
                <a:off x="252255" y="1925402"/>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Freeform: Shape 53"/>
              <p:cNvSpPr/>
              <p:nvPr/>
            </p:nvSpPr>
            <p:spPr>
              <a:xfrm>
                <a:off x="376530" y="1926537"/>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Freeform: Shape 54"/>
              <p:cNvSpPr/>
              <p:nvPr/>
            </p:nvSpPr>
            <p:spPr>
              <a:xfrm>
                <a:off x="502099" y="1925402"/>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Freeform: Shape 55"/>
              <p:cNvSpPr/>
              <p:nvPr/>
            </p:nvSpPr>
            <p:spPr>
              <a:xfrm>
                <a:off x="626374" y="1926537"/>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62" name="Group 61"/>
            <p:cNvGrpSpPr/>
            <p:nvPr/>
          </p:nvGrpSpPr>
          <p:grpSpPr>
            <a:xfrm>
              <a:off x="5394772" y="2967967"/>
              <a:ext cx="396090" cy="126303"/>
              <a:chOff x="252255" y="1925402"/>
              <a:chExt cx="498394" cy="126303"/>
            </a:xfrm>
          </p:grpSpPr>
          <p:sp>
            <p:nvSpPr>
              <p:cNvPr id="64" name="Freeform: Shape 63"/>
              <p:cNvSpPr/>
              <p:nvPr/>
            </p:nvSpPr>
            <p:spPr>
              <a:xfrm>
                <a:off x="252255" y="1925402"/>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Freeform: Shape 65"/>
              <p:cNvSpPr/>
              <p:nvPr/>
            </p:nvSpPr>
            <p:spPr>
              <a:xfrm>
                <a:off x="376530" y="1926537"/>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Freeform: Shape 66"/>
              <p:cNvSpPr/>
              <p:nvPr/>
            </p:nvSpPr>
            <p:spPr>
              <a:xfrm>
                <a:off x="502099" y="1925402"/>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Freeform: Shape 67"/>
              <p:cNvSpPr/>
              <p:nvPr/>
            </p:nvSpPr>
            <p:spPr>
              <a:xfrm>
                <a:off x="626374" y="1926537"/>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5" name="Group 74"/>
            <p:cNvGrpSpPr/>
            <p:nvPr/>
          </p:nvGrpSpPr>
          <p:grpSpPr>
            <a:xfrm>
              <a:off x="6568767" y="2967967"/>
              <a:ext cx="396090" cy="126303"/>
              <a:chOff x="252255" y="1925402"/>
              <a:chExt cx="498394" cy="126303"/>
            </a:xfrm>
          </p:grpSpPr>
          <p:sp>
            <p:nvSpPr>
              <p:cNvPr id="76" name="Freeform: Shape 75"/>
              <p:cNvSpPr/>
              <p:nvPr/>
            </p:nvSpPr>
            <p:spPr>
              <a:xfrm>
                <a:off x="252255" y="1925402"/>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Shape 76"/>
              <p:cNvSpPr/>
              <p:nvPr/>
            </p:nvSpPr>
            <p:spPr>
              <a:xfrm>
                <a:off x="376530" y="1926537"/>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Freeform: Shape 77"/>
              <p:cNvSpPr/>
              <p:nvPr/>
            </p:nvSpPr>
            <p:spPr>
              <a:xfrm>
                <a:off x="502099" y="1925402"/>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9" name="Freeform: Shape 78"/>
              <p:cNvSpPr/>
              <p:nvPr/>
            </p:nvSpPr>
            <p:spPr>
              <a:xfrm>
                <a:off x="626374" y="1926537"/>
                <a:ext cx="124275" cy="125168"/>
              </a:xfrm>
              <a:custGeom>
                <a:avLst/>
                <a:gdLst>
                  <a:gd name="connsiteX0" fmla="*/ 0 w 182880"/>
                  <a:gd name="connsiteY0" fmla="*/ 94901 h 210061"/>
                  <a:gd name="connsiteX1" fmla="*/ 54187 w 182880"/>
                  <a:gd name="connsiteY1" fmla="*/ 75 h 210061"/>
                  <a:gd name="connsiteX2" fmla="*/ 94827 w 182880"/>
                  <a:gd name="connsiteY2" fmla="*/ 108448 h 210061"/>
                  <a:gd name="connsiteX3" fmla="*/ 135467 w 182880"/>
                  <a:gd name="connsiteY3" fmla="*/ 210048 h 210061"/>
                  <a:gd name="connsiteX4" fmla="*/ 182880 w 182880"/>
                  <a:gd name="connsiteY4" fmla="*/ 101675 h 210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 h="210061">
                    <a:moveTo>
                      <a:pt x="0" y="94901"/>
                    </a:moveTo>
                    <a:cubicBezTo>
                      <a:pt x="19191" y="46359"/>
                      <a:pt x="38383" y="-2183"/>
                      <a:pt x="54187" y="75"/>
                    </a:cubicBezTo>
                    <a:cubicBezTo>
                      <a:pt x="69991" y="2333"/>
                      <a:pt x="81280" y="73453"/>
                      <a:pt x="94827" y="108448"/>
                    </a:cubicBezTo>
                    <a:cubicBezTo>
                      <a:pt x="108374" y="143443"/>
                      <a:pt x="120792" y="211177"/>
                      <a:pt x="135467" y="210048"/>
                    </a:cubicBezTo>
                    <a:cubicBezTo>
                      <a:pt x="150142" y="208919"/>
                      <a:pt x="164818" y="150217"/>
                      <a:pt x="182880" y="101675"/>
                    </a:cubicBezTo>
                  </a:path>
                </a:pathLst>
              </a:custGeom>
              <a:no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sp>
        <p:nvSpPr>
          <p:cNvPr id="65" name="Rectangle: Rounded Corners 64"/>
          <p:cNvSpPr/>
          <p:nvPr/>
        </p:nvSpPr>
        <p:spPr>
          <a:xfrm>
            <a:off x="5110290" y="2812157"/>
            <a:ext cx="1325880" cy="579120"/>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dirty="0" err="1"/>
              <a:t>zEDC</a:t>
            </a:r>
            <a:endParaRPr lang="en-US" dirty="0"/>
          </a:p>
        </p:txBody>
      </p:sp>
    </p:spTree>
    <p:extLst>
      <p:ext uri="{BB962C8B-B14F-4D97-AF65-F5344CB8AC3E}">
        <p14:creationId xmlns:p14="http://schemas.microsoft.com/office/powerpoint/2010/main" val="1287150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25"/>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6" grpId="0" animBg="1"/>
      <p:bldP spid="65"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3487" y="177800"/>
            <a:ext cx="6858000" cy="608013"/>
          </a:xfrm>
        </p:spPr>
        <p:txBody>
          <a:bodyPr/>
          <a:lstStyle/>
          <a:p>
            <a:r>
              <a:rPr lang="en-US" sz="2400" dirty="0"/>
              <a:t>MongoDB Backup</a:t>
            </a:r>
          </a:p>
        </p:txBody>
      </p:sp>
      <p:sp>
        <p:nvSpPr>
          <p:cNvPr id="3" name="Content Placeholder 2"/>
          <p:cNvSpPr>
            <a:spLocks noGrp="1"/>
          </p:cNvSpPr>
          <p:nvPr>
            <p:ph idx="1"/>
          </p:nvPr>
        </p:nvSpPr>
        <p:spPr>
          <a:xfrm>
            <a:off x="1519329" y="1347480"/>
            <a:ext cx="6172200" cy="2545556"/>
          </a:xfrm>
        </p:spPr>
        <p:txBody>
          <a:bodyPr>
            <a:normAutofit fontScale="77500" lnSpcReduction="20000"/>
          </a:bodyPr>
          <a:lstStyle/>
          <a:p>
            <a:r>
              <a:rPr lang="en-US" dirty="0"/>
              <a:t>Options</a:t>
            </a:r>
          </a:p>
          <a:p>
            <a:pPr lvl="1"/>
            <a:r>
              <a:rPr lang="en-US" dirty="0" err="1"/>
              <a:t>gzip</a:t>
            </a:r>
            <a:r>
              <a:rPr lang="en-US" dirty="0"/>
              <a:t>: Compress the dump via </a:t>
            </a:r>
            <a:r>
              <a:rPr lang="en-US" dirty="0" err="1"/>
              <a:t>gzip</a:t>
            </a:r>
            <a:r>
              <a:rPr lang="en-US" dirty="0"/>
              <a:t> tool </a:t>
            </a:r>
          </a:p>
          <a:p>
            <a:pPr lvl="2"/>
            <a:r>
              <a:rPr lang="en-US" dirty="0">
                <a:solidFill>
                  <a:srgbClr val="C00000"/>
                </a:solidFill>
              </a:rPr>
              <a:t>Single threaded </a:t>
            </a:r>
            <a:r>
              <a:rPr lang="en-US" dirty="0"/>
              <a:t>→ use </a:t>
            </a:r>
            <a:r>
              <a:rPr lang="en-US" dirty="0" err="1">
                <a:solidFill>
                  <a:srgbClr val="00B050"/>
                </a:solidFill>
              </a:rPr>
              <a:t>pigz</a:t>
            </a:r>
            <a:r>
              <a:rPr lang="en-US" dirty="0"/>
              <a:t> for software, </a:t>
            </a:r>
            <a:r>
              <a:rPr lang="en-US" dirty="0" err="1">
                <a:solidFill>
                  <a:srgbClr val="00B050"/>
                </a:solidFill>
              </a:rPr>
              <a:t>genwqe_gzip</a:t>
            </a:r>
            <a:r>
              <a:rPr lang="en-US" dirty="0"/>
              <a:t> for </a:t>
            </a:r>
            <a:r>
              <a:rPr lang="en-US" dirty="0" err="1"/>
              <a:t>zEDC</a:t>
            </a:r>
            <a:endParaRPr lang="en-US" dirty="0"/>
          </a:p>
          <a:p>
            <a:pPr lvl="2"/>
            <a:endParaRPr lang="en-US" dirty="0"/>
          </a:p>
          <a:p>
            <a:pPr lvl="1"/>
            <a:r>
              <a:rPr lang="en-US" dirty="0"/>
              <a:t>archive: Push to </a:t>
            </a:r>
            <a:r>
              <a:rPr lang="en-US" dirty="0" err="1"/>
              <a:t>stdout</a:t>
            </a:r>
            <a:r>
              <a:rPr lang="en-US" dirty="0"/>
              <a:t> (in order to use </a:t>
            </a:r>
            <a:r>
              <a:rPr lang="en-US" dirty="0" err="1"/>
              <a:t>pigz</a:t>
            </a:r>
            <a:r>
              <a:rPr lang="en-US" dirty="0"/>
              <a:t> or </a:t>
            </a:r>
            <a:r>
              <a:rPr lang="en-US" dirty="0" err="1"/>
              <a:t>genwqe_gzip</a:t>
            </a:r>
            <a:r>
              <a:rPr lang="en-US" dirty="0"/>
              <a:t>)</a:t>
            </a:r>
          </a:p>
          <a:p>
            <a:pPr lvl="1"/>
            <a:endParaRPr lang="en-US" dirty="0"/>
          </a:p>
          <a:p>
            <a:r>
              <a:rPr lang="en-US" sz="1200" dirty="0" err="1"/>
              <a:t>mongodump</a:t>
            </a:r>
            <a:r>
              <a:rPr lang="en-US" sz="1200" dirty="0"/>
              <a:t> --host </a:t>
            </a:r>
            <a:r>
              <a:rPr lang="en-US" sz="1200" i="1" dirty="0">
                <a:solidFill>
                  <a:srgbClr val="0080FF"/>
                </a:solidFill>
              </a:rPr>
              <a:t>name</a:t>
            </a:r>
            <a:r>
              <a:rPr lang="en-US" sz="1200" dirty="0"/>
              <a:t> --port </a:t>
            </a:r>
            <a:r>
              <a:rPr lang="en-US" sz="1200" i="1" dirty="0" err="1">
                <a:solidFill>
                  <a:srgbClr val="0080FF"/>
                </a:solidFill>
              </a:rPr>
              <a:t>mongod_port</a:t>
            </a:r>
            <a:r>
              <a:rPr lang="en-US" sz="1200" dirty="0"/>
              <a:t> --</a:t>
            </a:r>
            <a:r>
              <a:rPr lang="en-US" sz="1200" dirty="0" err="1"/>
              <a:t>db</a:t>
            </a:r>
            <a:r>
              <a:rPr lang="en-US" sz="1200" dirty="0"/>
              <a:t> </a:t>
            </a:r>
            <a:r>
              <a:rPr lang="en-US" sz="1200" i="1" dirty="0" err="1">
                <a:solidFill>
                  <a:srgbClr val="0080FF"/>
                </a:solidFill>
              </a:rPr>
              <a:t>db_name</a:t>
            </a:r>
            <a:r>
              <a:rPr lang="en-US" sz="1200" dirty="0"/>
              <a:t> --archive | </a:t>
            </a:r>
            <a:br>
              <a:rPr lang="en-US" sz="1200" dirty="0"/>
            </a:br>
            <a:r>
              <a:rPr lang="en-US" sz="1200" dirty="0" err="1"/>
              <a:t>pigz</a:t>
            </a:r>
            <a:r>
              <a:rPr lang="en-US" sz="1200" dirty="0"/>
              <a:t> –p </a:t>
            </a:r>
            <a:r>
              <a:rPr lang="en-US" sz="1200" i="1" dirty="0" err="1">
                <a:solidFill>
                  <a:srgbClr val="0080FF"/>
                </a:solidFill>
              </a:rPr>
              <a:t>pigz_threads</a:t>
            </a:r>
            <a:r>
              <a:rPr lang="en-US" sz="1200" dirty="0"/>
              <a:t> &gt; </a:t>
            </a:r>
            <a:r>
              <a:rPr lang="en-US" sz="1200" i="1" dirty="0" err="1">
                <a:solidFill>
                  <a:srgbClr val="0080FF"/>
                </a:solidFill>
              </a:rPr>
              <a:t>output_file</a:t>
            </a:r>
            <a:endParaRPr lang="en-US" sz="1200" i="1" dirty="0">
              <a:solidFill>
                <a:srgbClr val="0080FF"/>
              </a:solidFill>
            </a:endParaRPr>
          </a:p>
          <a:p>
            <a:r>
              <a:rPr lang="en-US" sz="1200" dirty="0" err="1"/>
              <a:t>mongodump</a:t>
            </a:r>
            <a:r>
              <a:rPr lang="en-US" sz="1200" dirty="0"/>
              <a:t> --host </a:t>
            </a:r>
            <a:r>
              <a:rPr lang="en-US" sz="1200" i="1" dirty="0">
                <a:solidFill>
                  <a:srgbClr val="0080FF"/>
                </a:solidFill>
              </a:rPr>
              <a:t>name</a:t>
            </a:r>
            <a:r>
              <a:rPr lang="en-US" sz="1200" dirty="0"/>
              <a:t> --port </a:t>
            </a:r>
            <a:r>
              <a:rPr lang="en-US" sz="1200" i="1" dirty="0" err="1">
                <a:solidFill>
                  <a:srgbClr val="0080FF"/>
                </a:solidFill>
              </a:rPr>
              <a:t>mongod_port</a:t>
            </a:r>
            <a:r>
              <a:rPr lang="en-US" sz="1200" dirty="0"/>
              <a:t> --</a:t>
            </a:r>
            <a:r>
              <a:rPr lang="en-US" sz="1200" dirty="0" err="1"/>
              <a:t>db</a:t>
            </a:r>
            <a:r>
              <a:rPr lang="en-US" sz="1200" dirty="0"/>
              <a:t> </a:t>
            </a:r>
            <a:r>
              <a:rPr lang="en-US" sz="1200" i="1" dirty="0" err="1">
                <a:solidFill>
                  <a:srgbClr val="0080FF"/>
                </a:solidFill>
              </a:rPr>
              <a:t>db_name</a:t>
            </a:r>
            <a:r>
              <a:rPr lang="en-US" sz="1200" dirty="0"/>
              <a:t> --archive | </a:t>
            </a:r>
            <a:br>
              <a:rPr lang="en-US" sz="1200" dirty="0"/>
            </a:br>
            <a:r>
              <a:rPr lang="en-US" sz="1200" dirty="0" err="1"/>
              <a:t>genwqe_gzip</a:t>
            </a:r>
            <a:r>
              <a:rPr lang="en-US" sz="1200" dirty="0"/>
              <a:t> &gt; </a:t>
            </a:r>
            <a:r>
              <a:rPr lang="en-US" sz="1200" i="1" dirty="0" err="1">
                <a:solidFill>
                  <a:srgbClr val="0080FF"/>
                </a:solidFill>
              </a:rPr>
              <a:t>output_file</a:t>
            </a:r>
            <a:endParaRPr lang="en-US" sz="1200" i="1" dirty="0">
              <a:solidFill>
                <a:srgbClr val="0080FF"/>
              </a:solidFill>
            </a:endParaRPr>
          </a:p>
        </p:txBody>
      </p:sp>
    </p:spTree>
    <p:extLst>
      <p:ext uri="{BB962C8B-B14F-4D97-AF65-F5344CB8AC3E}">
        <p14:creationId xmlns:p14="http://schemas.microsoft.com/office/powerpoint/2010/main" val="1312282764"/>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z="1800" dirty="0"/>
              <a:t>MongoDB Backup and Restore – </a:t>
            </a:r>
            <a:br>
              <a:rPr lang="en-GB" sz="1800" dirty="0"/>
            </a:br>
            <a:r>
              <a:rPr lang="en-GB" sz="1800" dirty="0"/>
              <a:t>Benchmark Configuration</a:t>
            </a:r>
            <a:endParaRPr lang="en-US" sz="1800" dirty="0"/>
          </a:p>
        </p:txBody>
      </p:sp>
      <p:graphicFrame>
        <p:nvGraphicFramePr>
          <p:cNvPr id="4" name="Table 3"/>
          <p:cNvGraphicFramePr>
            <a:graphicFrameLocks noGrp="1"/>
          </p:cNvGraphicFramePr>
          <p:nvPr>
            <p:extLst/>
          </p:nvPr>
        </p:nvGraphicFramePr>
        <p:xfrm>
          <a:off x="1666673" y="1398127"/>
          <a:ext cx="5877513" cy="2682240"/>
        </p:xfrm>
        <a:graphic>
          <a:graphicData uri="http://schemas.openxmlformats.org/drawingml/2006/table">
            <a:tbl>
              <a:tblPr firstRow="1" bandRow="1">
                <a:tableStyleId>{5C22544A-7EE6-4342-B048-85BDC9FD1C3A}</a:tableStyleId>
              </a:tblPr>
              <a:tblGrid>
                <a:gridCol w="1448667">
                  <a:extLst>
                    <a:ext uri="{9D8B030D-6E8A-4147-A177-3AD203B41FA5}">
                      <a16:colId xmlns="" xmlns:a16="http://schemas.microsoft.com/office/drawing/2014/main" val="285742360"/>
                    </a:ext>
                  </a:extLst>
                </a:gridCol>
                <a:gridCol w="2163725">
                  <a:extLst>
                    <a:ext uri="{9D8B030D-6E8A-4147-A177-3AD203B41FA5}">
                      <a16:colId xmlns="" xmlns:a16="http://schemas.microsoft.com/office/drawing/2014/main" val="3395725716"/>
                    </a:ext>
                  </a:extLst>
                </a:gridCol>
                <a:gridCol w="2265121">
                  <a:extLst>
                    <a:ext uri="{9D8B030D-6E8A-4147-A177-3AD203B41FA5}">
                      <a16:colId xmlns="" xmlns:a16="http://schemas.microsoft.com/office/drawing/2014/main" val="667443535"/>
                    </a:ext>
                  </a:extLst>
                </a:gridCol>
              </a:tblGrid>
              <a:tr h="274320">
                <a:tc>
                  <a:txBody>
                    <a:bodyPr/>
                    <a:lstStyle/>
                    <a:p>
                      <a:r>
                        <a:rPr lang="en-GB" sz="1400" dirty="0" err="1"/>
                        <a:t>Config</a:t>
                      </a:r>
                      <a:endParaRPr lang="en-US" sz="1400" dirty="0"/>
                    </a:p>
                  </a:txBody>
                  <a:tcPr marL="68580" marR="68580" marT="34290" marB="34290"/>
                </a:tc>
                <a:tc>
                  <a:txBody>
                    <a:bodyPr/>
                    <a:lstStyle/>
                    <a:p>
                      <a:r>
                        <a:rPr lang="en-GB" sz="1400" dirty="0" err="1"/>
                        <a:t>LinuxONE</a:t>
                      </a:r>
                      <a:endParaRPr lang="en-US" sz="1400" dirty="0"/>
                    </a:p>
                  </a:txBody>
                  <a:tcPr marL="68580" marR="68580" marT="34290" marB="34290"/>
                </a:tc>
                <a:tc>
                  <a:txBody>
                    <a:bodyPr/>
                    <a:lstStyle/>
                    <a:p>
                      <a:r>
                        <a:rPr lang="en-GB" sz="1400" dirty="0"/>
                        <a:t>x86 Platform</a:t>
                      </a:r>
                      <a:endParaRPr lang="en-US" sz="1400" dirty="0"/>
                    </a:p>
                  </a:txBody>
                  <a:tcPr marL="68580" marR="68580" marT="34290" marB="34290"/>
                </a:tc>
                <a:extLst>
                  <a:ext uri="{0D108BD9-81ED-4DB2-BD59-A6C34878D82A}">
                    <a16:rowId xmlns="" xmlns:a16="http://schemas.microsoft.com/office/drawing/2014/main" val="4010850891"/>
                  </a:ext>
                </a:extLst>
              </a:tr>
              <a:tr h="274320">
                <a:tc>
                  <a:txBody>
                    <a:bodyPr/>
                    <a:lstStyle/>
                    <a:p>
                      <a:r>
                        <a:rPr lang="en-GB" sz="1400" dirty="0"/>
                        <a:t>System</a:t>
                      </a:r>
                      <a:endParaRPr lang="en-US" sz="1400" dirty="0"/>
                    </a:p>
                  </a:txBody>
                  <a:tcPr marL="68580" marR="68580" marT="34290" marB="34290"/>
                </a:tc>
                <a:tc>
                  <a:txBody>
                    <a:bodyPr/>
                    <a:lstStyle/>
                    <a:p>
                      <a:r>
                        <a:rPr lang="en-GB" sz="1400" dirty="0"/>
                        <a:t>1 LPAR</a:t>
                      </a:r>
                      <a:endParaRPr lang="en-US" sz="1400" dirty="0"/>
                    </a:p>
                  </a:txBody>
                  <a:tcPr marL="68580" marR="68580" marT="34290" marB="34290"/>
                </a:tc>
                <a:tc>
                  <a:txBody>
                    <a:bodyPr/>
                    <a:lstStyle/>
                    <a:p>
                      <a:r>
                        <a:rPr lang="en-GB" sz="1400" dirty="0"/>
                        <a:t>Dedicated Server</a:t>
                      </a:r>
                      <a:endParaRPr lang="en-US" sz="1400" dirty="0"/>
                    </a:p>
                  </a:txBody>
                  <a:tcPr marL="68580" marR="68580" marT="34290" marB="34290"/>
                </a:tc>
                <a:extLst>
                  <a:ext uri="{0D108BD9-81ED-4DB2-BD59-A6C34878D82A}">
                    <a16:rowId xmlns="" xmlns:a16="http://schemas.microsoft.com/office/drawing/2014/main" val="3836444682"/>
                  </a:ext>
                </a:extLst>
              </a:tr>
              <a:tr h="274320">
                <a:tc>
                  <a:txBody>
                    <a:bodyPr/>
                    <a:lstStyle/>
                    <a:p>
                      <a:r>
                        <a:rPr lang="en-GB" sz="1400" dirty="0"/>
                        <a:t>Cores</a:t>
                      </a:r>
                      <a:endParaRPr lang="en-US" sz="1400" dirty="0"/>
                    </a:p>
                  </a:txBody>
                  <a:tcPr marL="68580" marR="68580" marT="34290" marB="34290"/>
                </a:tc>
                <a:tc>
                  <a:txBody>
                    <a:bodyPr/>
                    <a:lstStyle/>
                    <a:p>
                      <a:r>
                        <a:rPr lang="en-GB" sz="1400" dirty="0"/>
                        <a:t>32 </a:t>
                      </a:r>
                      <a:r>
                        <a:rPr lang="en-GB" sz="1400" dirty="0" smtClean="0"/>
                        <a:t>dedicated</a:t>
                      </a:r>
                      <a:r>
                        <a:rPr lang="en-GB" sz="1400" baseline="0" dirty="0" smtClean="0"/>
                        <a:t> </a:t>
                      </a:r>
                      <a:r>
                        <a:rPr lang="en-GB" sz="1400" baseline="0" dirty="0"/>
                        <a:t>with SMT </a:t>
                      </a:r>
                      <a:endParaRPr lang="en-US" sz="1400" dirty="0"/>
                    </a:p>
                  </a:txBody>
                  <a:tcPr marL="68580" marR="68580" marT="34290" marB="34290"/>
                </a:tc>
                <a:tc>
                  <a:txBody>
                    <a:bodyPr/>
                    <a:lstStyle/>
                    <a:p>
                      <a:r>
                        <a:rPr lang="en-GB" sz="1400" dirty="0"/>
                        <a:t>36, with HT</a:t>
                      </a:r>
                      <a:endParaRPr lang="en-US" sz="1400" dirty="0"/>
                    </a:p>
                  </a:txBody>
                  <a:tcPr marL="68580" marR="68580" marT="34290" marB="34290"/>
                </a:tc>
                <a:extLst>
                  <a:ext uri="{0D108BD9-81ED-4DB2-BD59-A6C34878D82A}">
                    <a16:rowId xmlns="" xmlns:a16="http://schemas.microsoft.com/office/drawing/2014/main" val="1524282413"/>
                  </a:ext>
                </a:extLst>
              </a:tr>
              <a:tr h="274320">
                <a:tc>
                  <a:txBody>
                    <a:bodyPr/>
                    <a:lstStyle/>
                    <a:p>
                      <a:r>
                        <a:rPr lang="en-GB" sz="1400" dirty="0"/>
                        <a:t>Memory</a:t>
                      </a:r>
                      <a:endParaRPr lang="en-US" sz="1400" dirty="0"/>
                    </a:p>
                  </a:txBody>
                  <a:tcPr marL="68580" marR="68580" marT="34290" marB="34290"/>
                </a:tc>
                <a:tc>
                  <a:txBody>
                    <a:bodyPr/>
                    <a:lstStyle/>
                    <a:p>
                      <a:r>
                        <a:rPr lang="en-GB" sz="1400" dirty="0"/>
                        <a:t>768 GB</a:t>
                      </a:r>
                      <a:endParaRPr lang="en-US" sz="1400" dirty="0"/>
                    </a:p>
                  </a:txBody>
                  <a:tcPr marL="68580" marR="68580" marT="34290" marB="34290"/>
                </a:tc>
                <a:tc>
                  <a:txBody>
                    <a:bodyPr/>
                    <a:lstStyle/>
                    <a:p>
                      <a:r>
                        <a:rPr lang="en-GB" sz="1400" dirty="0"/>
                        <a:t>768 GB</a:t>
                      </a:r>
                      <a:endParaRPr lang="en-US" sz="1400" dirty="0"/>
                    </a:p>
                  </a:txBody>
                  <a:tcPr marL="68580" marR="68580" marT="34290" marB="34290"/>
                </a:tc>
                <a:extLst>
                  <a:ext uri="{0D108BD9-81ED-4DB2-BD59-A6C34878D82A}">
                    <a16:rowId xmlns="" xmlns:a16="http://schemas.microsoft.com/office/drawing/2014/main" val="2508867476"/>
                  </a:ext>
                </a:extLst>
              </a:tr>
              <a:tr h="274320">
                <a:tc>
                  <a:txBody>
                    <a:bodyPr/>
                    <a:lstStyle/>
                    <a:p>
                      <a:r>
                        <a:rPr lang="en-US" sz="1400" dirty="0"/>
                        <a:t>OS</a:t>
                      </a:r>
                    </a:p>
                  </a:txBody>
                  <a:tcPr marL="68580" marR="68580" marT="34290" marB="34290"/>
                </a:tc>
                <a:tc>
                  <a:txBody>
                    <a:bodyPr/>
                    <a:lstStyle/>
                    <a:p>
                      <a:r>
                        <a:rPr lang="en-US" sz="1400" dirty="0"/>
                        <a:t>RHEL</a:t>
                      </a:r>
                      <a:r>
                        <a:rPr lang="en-US" sz="1400" baseline="0" dirty="0"/>
                        <a:t> </a:t>
                      </a:r>
                      <a:r>
                        <a:rPr lang="en-US" sz="1400" baseline="0" dirty="0" smtClean="0"/>
                        <a:t>7.2</a:t>
                      </a:r>
                      <a:endParaRPr lang="en-US" sz="1400" dirty="0"/>
                    </a:p>
                  </a:txBody>
                  <a:tcPr marL="68580" marR="68580" marT="34290" marB="34290"/>
                </a:tc>
                <a:tc>
                  <a:txBody>
                    <a:bodyPr/>
                    <a:lstStyle/>
                    <a:p>
                      <a:r>
                        <a:rPr lang="en-US" sz="1400" dirty="0"/>
                        <a:t>RHEL</a:t>
                      </a:r>
                      <a:r>
                        <a:rPr lang="en-US" sz="1400" baseline="0" dirty="0"/>
                        <a:t> </a:t>
                      </a:r>
                      <a:r>
                        <a:rPr lang="en-US" sz="1400" baseline="0" dirty="0" smtClean="0"/>
                        <a:t>7.2</a:t>
                      </a:r>
                      <a:endParaRPr lang="en-US" sz="1400" dirty="0"/>
                    </a:p>
                  </a:txBody>
                  <a:tcPr marL="68580" marR="68580" marT="34290" marB="34290"/>
                </a:tc>
                <a:extLst>
                  <a:ext uri="{0D108BD9-81ED-4DB2-BD59-A6C34878D82A}">
                    <a16:rowId xmlns="" xmlns:a16="http://schemas.microsoft.com/office/drawing/2014/main" val="3033711160"/>
                  </a:ext>
                </a:extLst>
              </a:tr>
              <a:tr h="480060">
                <a:tc>
                  <a:txBody>
                    <a:bodyPr/>
                    <a:lstStyle/>
                    <a:p>
                      <a:r>
                        <a:rPr lang="en-US" sz="1400" dirty="0"/>
                        <a:t>MongoDB Version</a:t>
                      </a:r>
                    </a:p>
                  </a:txBody>
                  <a:tcPr marL="68580" marR="68580" marT="34290" marB="34290"/>
                </a:tc>
                <a:tc>
                  <a:txBody>
                    <a:bodyPr/>
                    <a:lstStyle/>
                    <a:p>
                      <a:r>
                        <a:rPr lang="en-US" sz="1400" dirty="0"/>
                        <a:t>Enterprise</a:t>
                      </a:r>
                      <a:r>
                        <a:rPr lang="en-US" sz="1400" baseline="0" dirty="0"/>
                        <a:t> v3.3</a:t>
                      </a:r>
                      <a:endParaRPr lang="en-US" sz="1400" dirty="0"/>
                    </a:p>
                  </a:txBody>
                  <a:tcPr marL="68580" marR="68580" marT="34290" marB="34290"/>
                </a:tc>
                <a:tc>
                  <a:txBody>
                    <a:bodyPr/>
                    <a:lstStyle/>
                    <a:p>
                      <a:r>
                        <a:rPr lang="en-US" sz="1400" dirty="0"/>
                        <a:t>Enterprise v3.2</a:t>
                      </a:r>
                    </a:p>
                  </a:txBody>
                  <a:tcPr marL="68580" marR="68580" marT="34290" marB="34290"/>
                </a:tc>
                <a:extLst>
                  <a:ext uri="{0D108BD9-81ED-4DB2-BD59-A6C34878D82A}">
                    <a16:rowId xmlns="" xmlns:a16="http://schemas.microsoft.com/office/drawing/2014/main" val="1909940373"/>
                  </a:ext>
                </a:extLst>
              </a:tr>
              <a:tr h="274320">
                <a:tc>
                  <a:txBody>
                    <a:bodyPr/>
                    <a:lstStyle/>
                    <a:p>
                      <a:r>
                        <a:rPr lang="en-GB" sz="1400" dirty="0"/>
                        <a:t>Database Size</a:t>
                      </a:r>
                      <a:endParaRPr lang="en-US" sz="1400" dirty="0"/>
                    </a:p>
                  </a:txBody>
                  <a:tcPr marL="68580" marR="68580" marT="34290" marB="34290"/>
                </a:tc>
                <a:tc>
                  <a:txBody>
                    <a:bodyPr/>
                    <a:lstStyle/>
                    <a:p>
                      <a:r>
                        <a:rPr lang="en-GB" sz="1400" dirty="0"/>
                        <a:t>83 GB</a:t>
                      </a:r>
                      <a:endParaRPr lang="en-US" sz="1400" dirty="0"/>
                    </a:p>
                  </a:txBody>
                  <a:tcPr marL="68580" marR="68580" marT="34290" marB="34290"/>
                </a:tc>
                <a:tc>
                  <a:txBody>
                    <a:bodyPr/>
                    <a:lstStyle/>
                    <a:p>
                      <a:r>
                        <a:rPr lang="en-GB" sz="1400" dirty="0"/>
                        <a:t>83 GB</a:t>
                      </a:r>
                      <a:endParaRPr lang="en-US" sz="1400" dirty="0"/>
                    </a:p>
                  </a:txBody>
                  <a:tcPr marL="68580" marR="68580" marT="34290" marB="34290"/>
                </a:tc>
                <a:extLst>
                  <a:ext uri="{0D108BD9-81ED-4DB2-BD59-A6C34878D82A}">
                    <a16:rowId xmlns="" xmlns:a16="http://schemas.microsoft.com/office/drawing/2014/main" val="4272209581"/>
                  </a:ext>
                </a:extLst>
              </a:tr>
              <a:tr h="480060">
                <a:tc>
                  <a:txBody>
                    <a:bodyPr/>
                    <a:lstStyle/>
                    <a:p>
                      <a:r>
                        <a:rPr lang="en-GB" sz="1400" dirty="0"/>
                        <a:t>Storage</a:t>
                      </a:r>
                      <a:endParaRPr lang="en-US" sz="1400" dirty="0"/>
                    </a:p>
                  </a:txBody>
                  <a:tcPr marL="68580" marR="68580" marT="34290" marB="34290"/>
                </a:tc>
                <a:tc>
                  <a:txBody>
                    <a:bodyPr/>
                    <a:lstStyle/>
                    <a:p>
                      <a:r>
                        <a:rPr lang="en-GB" sz="1400" dirty="0"/>
                        <a:t>IBM</a:t>
                      </a:r>
                      <a:r>
                        <a:rPr lang="en-GB" sz="1400" baseline="0" dirty="0"/>
                        <a:t> System Storage DS8000</a:t>
                      </a:r>
                      <a:endParaRPr lang="en-US" sz="1400" dirty="0"/>
                    </a:p>
                  </a:txBody>
                  <a:tcPr marL="68580" marR="68580" marT="34290" marB="34290"/>
                </a:tc>
                <a:tc>
                  <a:txBody>
                    <a:bodyPr/>
                    <a:lstStyle/>
                    <a:p>
                      <a:r>
                        <a:rPr lang="en-GB" sz="1400" dirty="0"/>
                        <a:t>IBM</a:t>
                      </a:r>
                      <a:r>
                        <a:rPr lang="en-GB" sz="1400" baseline="0" dirty="0"/>
                        <a:t> System Storage DS8000</a:t>
                      </a:r>
                      <a:endParaRPr lang="en-US" sz="1400" dirty="0"/>
                    </a:p>
                  </a:txBody>
                  <a:tcPr marL="68580" marR="68580" marT="34290" marB="34290"/>
                </a:tc>
                <a:extLst>
                  <a:ext uri="{0D108BD9-81ED-4DB2-BD59-A6C34878D82A}">
                    <a16:rowId xmlns="" xmlns:a16="http://schemas.microsoft.com/office/drawing/2014/main" val="534043702"/>
                  </a:ext>
                </a:extLst>
              </a:tr>
            </a:tbl>
          </a:graphicData>
        </a:graphic>
      </p:graphicFrame>
    </p:spTree>
    <p:extLst>
      <p:ext uri="{BB962C8B-B14F-4D97-AF65-F5344CB8AC3E}">
        <p14:creationId xmlns:p14="http://schemas.microsoft.com/office/powerpoint/2010/main" val="418674752"/>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9700" y="53924"/>
            <a:ext cx="8716963" cy="472231"/>
          </a:xfrm>
        </p:spPr>
        <p:txBody>
          <a:bodyPr/>
          <a:lstStyle/>
          <a:p>
            <a:r>
              <a:rPr lang="en-US" sz="1800" dirty="0"/>
              <a:t>MongoDB Backup Performance</a:t>
            </a:r>
          </a:p>
        </p:txBody>
      </p:sp>
      <p:pic>
        <p:nvPicPr>
          <p:cNvPr id="5" name="Picture 4"/>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624702" y="3224620"/>
            <a:ext cx="2947307" cy="10788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a:spLocks noChangeArrowheads="1"/>
          </p:cNvSpPr>
          <p:nvPr/>
        </p:nvSpPr>
        <p:spPr bwMode="auto">
          <a:xfrm>
            <a:off x="1717501" y="3370924"/>
            <a:ext cx="2689041"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en-GB" sz="1050" b="1" i="1" dirty="0">
                <a:solidFill>
                  <a:prstClr val="black"/>
                </a:solidFill>
                <a:latin typeface="Arial" charset="0"/>
                <a:cs typeface="Arial" charset="0"/>
              </a:rPr>
              <a:t>Running MongoDB Enterprise v3 dump on </a:t>
            </a:r>
            <a:r>
              <a:rPr lang="en-GB" sz="1050" b="1" i="1" dirty="0" err="1">
                <a:solidFill>
                  <a:prstClr val="black"/>
                </a:solidFill>
                <a:latin typeface="Arial" charset="0"/>
                <a:cs typeface="Arial" charset="0"/>
              </a:rPr>
              <a:t>LinuxONE</a:t>
            </a:r>
            <a:r>
              <a:rPr lang="en-GB" sz="1050" b="1" i="1" dirty="0">
                <a:solidFill>
                  <a:prstClr val="black"/>
                </a:solidFill>
                <a:latin typeface="Arial" charset="0"/>
                <a:cs typeface="Arial" charset="0"/>
              </a:rPr>
              <a:t> Emperor with </a:t>
            </a:r>
            <a:r>
              <a:rPr lang="en-GB" sz="1050" b="1" i="1" dirty="0" err="1">
                <a:solidFill>
                  <a:prstClr val="black"/>
                </a:solidFill>
                <a:latin typeface="Arial" charset="0"/>
                <a:cs typeface="Arial" charset="0"/>
              </a:rPr>
              <a:t>zEDC</a:t>
            </a:r>
            <a:r>
              <a:rPr lang="en-GB" sz="1050" b="1" i="1" dirty="0">
                <a:solidFill>
                  <a:prstClr val="black"/>
                </a:solidFill>
                <a:latin typeface="Arial" charset="0"/>
                <a:cs typeface="Arial" charset="0"/>
              </a:rPr>
              <a:t> is up to </a:t>
            </a:r>
            <a:r>
              <a:rPr lang="en-GB" sz="1050" b="1" i="1" dirty="0">
                <a:solidFill>
                  <a:srgbClr val="00B050"/>
                </a:solidFill>
                <a:latin typeface="Arial" charset="0"/>
                <a:cs typeface="Arial" charset="0"/>
              </a:rPr>
              <a:t>3.8x faster </a:t>
            </a:r>
            <a:r>
              <a:rPr lang="en-GB" sz="1050" b="1" i="1" dirty="0">
                <a:solidFill>
                  <a:prstClr val="black"/>
                </a:solidFill>
                <a:latin typeface="Arial" charset="0"/>
                <a:cs typeface="Arial" charset="0"/>
              </a:rPr>
              <a:t>than on a compared x86 platform using software compression.</a:t>
            </a:r>
            <a:endParaRPr lang="en-US" sz="1050" dirty="0">
              <a:solidFill>
                <a:srgbClr val="00B050"/>
              </a:solidFill>
              <a:latin typeface="Arial" charset="0"/>
              <a:cs typeface="Arial" charset="0"/>
            </a:endParaRPr>
          </a:p>
        </p:txBody>
      </p:sp>
      <p:sp>
        <p:nvSpPr>
          <p:cNvPr id="17" name="TextBox 16"/>
          <p:cNvSpPr txBox="1"/>
          <p:nvPr/>
        </p:nvSpPr>
        <p:spPr>
          <a:xfrm>
            <a:off x="1657553" y="4655914"/>
            <a:ext cx="6521249" cy="415498"/>
          </a:xfrm>
          <a:prstGeom prst="rect">
            <a:avLst/>
          </a:prstGeom>
          <a:noFill/>
        </p:spPr>
        <p:txBody>
          <a:bodyPr wrap="square" rtlCol="0">
            <a:spAutoFit/>
          </a:bodyPr>
          <a:lstStyle/>
          <a:p>
            <a:pPr algn="just"/>
            <a:r>
              <a:rPr lang="en-US" sz="525" u="sng" dirty="0">
                <a:latin typeface="+mj-lt"/>
              </a:rPr>
              <a:t>Disclaimer</a:t>
            </a:r>
            <a:r>
              <a:rPr lang="en-US" sz="525" dirty="0">
                <a:latin typeface="+mj-lt"/>
              </a:rPr>
              <a:t>: Performance results based on IBM internal tests running database dump with compression on MongoDB Enterprise Release (Database size 83 GB). Results may vary. x86 </a:t>
            </a:r>
            <a:r>
              <a:rPr lang="en-US" sz="525" dirty="0" err="1">
                <a:latin typeface="+mj-lt"/>
              </a:rPr>
              <a:t>config</a:t>
            </a:r>
            <a:r>
              <a:rPr lang="en-US" sz="525" dirty="0">
                <a:latin typeface="+mj-lt"/>
              </a:rPr>
              <a:t>: 36 Intel E5-2699 v3 cores @ 2.30GHz, 1-8 cores enabled, 768 GB memory, and 80 GB local RAID-5 volume on 15K 12 </a:t>
            </a:r>
            <a:r>
              <a:rPr lang="en-US" sz="525" dirty="0" err="1">
                <a:latin typeface="+mj-lt"/>
              </a:rPr>
              <a:t>Gbps</a:t>
            </a:r>
            <a:r>
              <a:rPr lang="en-US" sz="525" dirty="0">
                <a:latin typeface="+mj-lt"/>
              </a:rPr>
              <a:t> SAS drives, RHEL 7.2, database and backup on IBM DS8000, MongoDB Enterprise Release 3.2, </a:t>
            </a:r>
            <a:r>
              <a:rPr lang="en-US" sz="525" dirty="0" err="1">
                <a:latin typeface="+mj-lt"/>
              </a:rPr>
              <a:t>pigz</a:t>
            </a:r>
            <a:r>
              <a:rPr lang="en-US" sz="525" dirty="0">
                <a:latin typeface="+mj-lt"/>
              </a:rPr>
              <a:t> version 2.3.3. </a:t>
            </a:r>
            <a:r>
              <a:rPr lang="en-US" sz="525" dirty="0" err="1">
                <a:latin typeface="+mj-lt"/>
              </a:rPr>
              <a:t>LinuxONE</a:t>
            </a:r>
            <a:r>
              <a:rPr lang="en-US" sz="525" dirty="0">
                <a:latin typeface="+mj-lt"/>
              </a:rPr>
              <a:t> </a:t>
            </a:r>
            <a:r>
              <a:rPr lang="en-US" sz="525" dirty="0" err="1">
                <a:latin typeface="+mj-lt"/>
              </a:rPr>
              <a:t>config</a:t>
            </a:r>
            <a:r>
              <a:rPr lang="en-US" sz="525" dirty="0">
                <a:latin typeface="+mj-lt"/>
              </a:rPr>
              <a:t>: </a:t>
            </a:r>
            <a:r>
              <a:rPr lang="en-US" sz="525" dirty="0" err="1">
                <a:latin typeface="+mj-lt"/>
              </a:rPr>
              <a:t>LinuxONE</a:t>
            </a:r>
            <a:r>
              <a:rPr lang="en-US" sz="525" dirty="0">
                <a:latin typeface="+mj-lt"/>
              </a:rPr>
              <a:t> Emperor LPAR with 32 dedicated cores, 1-8 cores enabled, 768 GB memory, 40 GB DASD storage, RHEL 7.2 with SMT, database and backup on IBM DS8000, MongoDB Enterprise Release 3.3, genwqe-user-4.0.17.</a:t>
            </a:r>
          </a:p>
        </p:txBody>
      </p:sp>
      <p:sp>
        <p:nvSpPr>
          <p:cNvPr id="24" name="Rectangle: Rounded Corners 3"/>
          <p:cNvSpPr/>
          <p:nvPr/>
        </p:nvSpPr>
        <p:spPr>
          <a:xfrm>
            <a:off x="1859001" y="4215516"/>
            <a:ext cx="2291715" cy="402128"/>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lvl="0" algn="ctr"/>
            <a:r>
              <a:rPr lang="en-US" sz="900" b="1" dirty="0">
                <a:solidFill>
                  <a:prstClr val="black"/>
                </a:solidFill>
                <a:latin typeface="Arial" panose="020B0604020202020204" pitchFamily="34" charset="0"/>
                <a:ea typeface="MS PGothic" panose="020B0600070205080204" pitchFamily="34" charset="-128"/>
              </a:rPr>
              <a:t>Faster backup could mean shorter maintenance windows</a:t>
            </a:r>
          </a:p>
        </p:txBody>
      </p:sp>
      <p:pic>
        <p:nvPicPr>
          <p:cNvPr id="39" name="Picture 38"/>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4918178" y="3172344"/>
            <a:ext cx="2964446" cy="1247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 name="Rectangle 2"/>
          <p:cNvSpPr>
            <a:spLocks noChangeArrowheads="1"/>
          </p:cNvSpPr>
          <p:nvPr/>
        </p:nvSpPr>
        <p:spPr bwMode="auto">
          <a:xfrm>
            <a:off x="5048163" y="3314385"/>
            <a:ext cx="2663547" cy="900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en-GB" sz="1050" b="1" i="1" dirty="0">
                <a:solidFill>
                  <a:prstClr val="black"/>
                </a:solidFill>
                <a:latin typeface="Arial" charset="0"/>
                <a:cs typeface="Arial" charset="0"/>
              </a:rPr>
              <a:t>Running MongoDB Enterprise v3 dump on </a:t>
            </a:r>
            <a:r>
              <a:rPr lang="en-GB" sz="1050" b="1" i="1" dirty="0" err="1">
                <a:solidFill>
                  <a:prstClr val="black"/>
                </a:solidFill>
                <a:latin typeface="Arial" charset="0"/>
                <a:cs typeface="Arial" charset="0"/>
              </a:rPr>
              <a:t>LinuxONE</a:t>
            </a:r>
            <a:r>
              <a:rPr lang="en-GB" sz="1050" b="1" i="1" dirty="0">
                <a:solidFill>
                  <a:prstClr val="black"/>
                </a:solidFill>
                <a:latin typeface="Arial" charset="0"/>
                <a:cs typeface="Arial" charset="0"/>
              </a:rPr>
              <a:t> Emperor with </a:t>
            </a:r>
            <a:r>
              <a:rPr lang="en-GB" sz="1050" b="1" i="1" dirty="0" err="1">
                <a:solidFill>
                  <a:prstClr val="black"/>
                </a:solidFill>
                <a:latin typeface="Arial" charset="0"/>
                <a:cs typeface="Arial" charset="0"/>
              </a:rPr>
              <a:t>zEDC</a:t>
            </a:r>
            <a:r>
              <a:rPr lang="en-GB" sz="1050" b="1" i="1" dirty="0">
                <a:solidFill>
                  <a:prstClr val="black"/>
                </a:solidFill>
                <a:latin typeface="Arial" charset="0"/>
                <a:cs typeface="Arial" charset="0"/>
              </a:rPr>
              <a:t> card utilizes up to </a:t>
            </a:r>
            <a:r>
              <a:rPr lang="en-GB" sz="1050" b="1" i="1" dirty="0">
                <a:solidFill>
                  <a:srgbClr val="00B050"/>
                </a:solidFill>
                <a:latin typeface="Arial" charset="0"/>
                <a:cs typeface="Arial" charset="0"/>
              </a:rPr>
              <a:t>74% lesser CPU </a:t>
            </a:r>
            <a:r>
              <a:rPr lang="en-GB" sz="1050" b="1" i="1" dirty="0">
                <a:solidFill>
                  <a:prstClr val="black"/>
                </a:solidFill>
                <a:latin typeface="Arial" charset="0"/>
                <a:cs typeface="Arial" charset="0"/>
              </a:rPr>
              <a:t>than on a compared x86 platform using software compression.</a:t>
            </a:r>
            <a:endParaRPr lang="en-US" sz="1050" dirty="0">
              <a:solidFill>
                <a:srgbClr val="00B050"/>
              </a:solidFill>
              <a:latin typeface="Arial" charset="0"/>
              <a:cs typeface="Arial" charset="0"/>
            </a:endParaRPr>
          </a:p>
        </p:txBody>
      </p:sp>
      <p:graphicFrame>
        <p:nvGraphicFramePr>
          <p:cNvPr id="50" name="Chart 49"/>
          <p:cNvGraphicFramePr/>
          <p:nvPr>
            <p:extLst>
              <p:ext uri="{D42A27DB-BD31-4B8C-83A1-F6EECF244321}">
                <p14:modId xmlns:p14="http://schemas.microsoft.com/office/powerpoint/2010/main" val="1078278560"/>
              </p:ext>
            </p:extLst>
          </p:nvPr>
        </p:nvGraphicFramePr>
        <p:xfrm>
          <a:off x="137920" y="425991"/>
          <a:ext cx="4372079" cy="2949222"/>
        </p:xfrm>
        <a:graphic>
          <a:graphicData uri="http://schemas.openxmlformats.org/drawingml/2006/chart">
            <c:chart xmlns:c="http://schemas.openxmlformats.org/drawingml/2006/chart" xmlns:r="http://schemas.openxmlformats.org/officeDocument/2006/relationships" r:id="rId4"/>
          </a:graphicData>
        </a:graphic>
      </p:graphicFrame>
      <p:cxnSp>
        <p:nvCxnSpPr>
          <p:cNvPr id="51" name="Straight Arrow Connector 50"/>
          <p:cNvCxnSpPr/>
          <p:nvPr/>
        </p:nvCxnSpPr>
        <p:spPr>
          <a:xfrm flipV="1">
            <a:off x="1361124" y="1384888"/>
            <a:ext cx="0" cy="857662"/>
          </a:xfrm>
          <a:prstGeom prst="straightConnector1">
            <a:avLst/>
          </a:prstGeom>
          <a:solidFill>
            <a:sysClr val="window" lastClr="FFFFFF"/>
          </a:solidFill>
          <a:ln w="12700" cap="flat" cmpd="sng" algn="ctr">
            <a:solidFill>
              <a:sysClr val="windowText" lastClr="000000"/>
            </a:solidFill>
            <a:prstDash val="solid"/>
            <a:headEnd type="triangle"/>
            <a:tailEnd type="triangle"/>
          </a:ln>
          <a:effectLst>
            <a:outerShdw blurRad="40000" dist="20000" dir="5400000" rotWithShape="0">
              <a:srgbClr val="000000">
                <a:alpha val="38000"/>
              </a:srgbClr>
            </a:outerShdw>
          </a:effectLst>
        </p:spPr>
      </p:cxnSp>
      <p:sp>
        <p:nvSpPr>
          <p:cNvPr id="52" name="TextBox 51"/>
          <p:cNvSpPr txBox="1"/>
          <p:nvPr/>
        </p:nvSpPr>
        <p:spPr>
          <a:xfrm>
            <a:off x="1332549" y="1430413"/>
            <a:ext cx="453970" cy="276999"/>
          </a:xfrm>
          <a:prstGeom prst="rect">
            <a:avLst/>
          </a:prstGeom>
          <a:noFill/>
        </p:spPr>
        <p:txBody>
          <a:bodyPr wrap="none" rtlCol="0">
            <a:spAutoFit/>
          </a:bodyPr>
          <a:lstStyle/>
          <a:p>
            <a:pPr algn="ctr"/>
            <a:r>
              <a:rPr lang="en-US" sz="1200" b="1" dirty="0">
                <a:solidFill>
                  <a:srgbClr val="0070C0"/>
                </a:solidFill>
                <a:latin typeface="Calibri" pitchFamily="34" charset="0"/>
                <a:ea typeface="ヒラギノ角ゴ Pro W3"/>
                <a:cs typeface="Arial" pitchFamily="34" charset="0"/>
              </a:rPr>
              <a:t>3.8x</a:t>
            </a:r>
          </a:p>
        </p:txBody>
      </p:sp>
      <p:cxnSp>
        <p:nvCxnSpPr>
          <p:cNvPr id="53" name="Straight Connector 52"/>
          <p:cNvCxnSpPr/>
          <p:nvPr/>
        </p:nvCxnSpPr>
        <p:spPr>
          <a:xfrm flipH="1" flipV="1">
            <a:off x="911853" y="1384888"/>
            <a:ext cx="659806" cy="1"/>
          </a:xfrm>
          <a:prstGeom prst="line">
            <a:avLst/>
          </a:prstGeom>
          <a:solidFill>
            <a:sysClr val="window" lastClr="FFFFFF"/>
          </a:solidFill>
          <a:ln w="9525" cap="flat" cmpd="sng" algn="ctr">
            <a:solidFill>
              <a:sysClr val="windowText" lastClr="000000"/>
            </a:solidFill>
            <a:prstDash val="sysDash"/>
          </a:ln>
          <a:effectLst>
            <a:outerShdw blurRad="40000" dist="20000" dir="5400000" rotWithShape="0">
              <a:srgbClr val="000000">
                <a:alpha val="38000"/>
              </a:srgbClr>
            </a:outerShdw>
          </a:effectLst>
        </p:spPr>
      </p:cxnSp>
      <p:cxnSp>
        <p:nvCxnSpPr>
          <p:cNvPr id="54" name="Straight Arrow Connector 53"/>
          <p:cNvCxnSpPr/>
          <p:nvPr/>
        </p:nvCxnSpPr>
        <p:spPr>
          <a:xfrm flipV="1">
            <a:off x="4178760" y="2148118"/>
            <a:ext cx="0" cy="164282"/>
          </a:xfrm>
          <a:prstGeom prst="straightConnector1">
            <a:avLst/>
          </a:prstGeom>
          <a:solidFill>
            <a:sysClr val="window" lastClr="FFFFFF"/>
          </a:solidFill>
          <a:ln w="12700" cap="flat" cmpd="sng" algn="ctr">
            <a:solidFill>
              <a:sysClr val="windowText" lastClr="000000"/>
            </a:solidFill>
            <a:prstDash val="solid"/>
            <a:headEnd type="none" w="med" len="med"/>
            <a:tailEnd type="none" w="med" len="med"/>
          </a:ln>
          <a:effectLst>
            <a:outerShdw blurRad="40000" dist="20000" dir="5400000" rotWithShape="0">
              <a:srgbClr val="000000">
                <a:alpha val="38000"/>
              </a:srgbClr>
            </a:outerShdw>
          </a:effectLst>
        </p:spPr>
      </p:cxnSp>
      <p:sp>
        <p:nvSpPr>
          <p:cNvPr id="55" name="TextBox 54"/>
          <p:cNvSpPr txBox="1"/>
          <p:nvPr/>
        </p:nvSpPr>
        <p:spPr>
          <a:xfrm>
            <a:off x="4047217" y="1783933"/>
            <a:ext cx="453970" cy="276999"/>
          </a:xfrm>
          <a:prstGeom prst="rect">
            <a:avLst/>
          </a:prstGeom>
          <a:noFill/>
        </p:spPr>
        <p:txBody>
          <a:bodyPr wrap="none" rtlCol="0">
            <a:spAutoFit/>
          </a:bodyPr>
          <a:lstStyle/>
          <a:p>
            <a:pPr algn="ctr"/>
            <a:r>
              <a:rPr lang="en-US" sz="1200" b="1" dirty="0">
                <a:solidFill>
                  <a:srgbClr val="0070C0"/>
                </a:solidFill>
                <a:latin typeface="Calibri" pitchFamily="34" charset="0"/>
                <a:ea typeface="ヒラギノ角ゴ Pro W3"/>
                <a:cs typeface="Arial" pitchFamily="34" charset="0"/>
              </a:rPr>
              <a:t>1.5x</a:t>
            </a:r>
          </a:p>
        </p:txBody>
      </p:sp>
      <p:cxnSp>
        <p:nvCxnSpPr>
          <p:cNvPr id="56" name="Straight Connector 55"/>
          <p:cNvCxnSpPr/>
          <p:nvPr/>
        </p:nvCxnSpPr>
        <p:spPr>
          <a:xfrm flipH="1">
            <a:off x="3721338" y="2148118"/>
            <a:ext cx="501872" cy="0"/>
          </a:xfrm>
          <a:prstGeom prst="line">
            <a:avLst/>
          </a:prstGeom>
          <a:solidFill>
            <a:sysClr val="window" lastClr="FFFFFF"/>
          </a:solidFill>
          <a:ln w="9525" cap="flat" cmpd="sng" algn="ctr">
            <a:solidFill>
              <a:sysClr val="windowText" lastClr="000000"/>
            </a:solidFill>
            <a:prstDash val="sysDash"/>
          </a:ln>
          <a:effectLst>
            <a:outerShdw blurRad="40000" dist="20000" dir="5400000" rotWithShape="0">
              <a:srgbClr val="000000">
                <a:alpha val="38000"/>
              </a:srgbClr>
            </a:outerShdw>
          </a:effectLst>
        </p:spPr>
      </p:cxnSp>
      <p:sp>
        <p:nvSpPr>
          <p:cNvPr id="57" name="Freeform: Shape 22"/>
          <p:cNvSpPr/>
          <p:nvPr/>
        </p:nvSpPr>
        <p:spPr>
          <a:xfrm>
            <a:off x="4210510" y="2004425"/>
            <a:ext cx="105410" cy="238125"/>
          </a:xfrm>
          <a:custGeom>
            <a:avLst/>
            <a:gdLst>
              <a:gd name="connsiteX0" fmla="*/ 116205 w 127386"/>
              <a:gd name="connsiteY0" fmla="*/ 0 h 169545"/>
              <a:gd name="connsiteX1" fmla="*/ 116205 w 127386"/>
              <a:gd name="connsiteY1" fmla="*/ 127635 h 169545"/>
              <a:gd name="connsiteX2" fmla="*/ 0 w 127386"/>
              <a:gd name="connsiteY2" fmla="*/ 169545 h 169545"/>
            </a:gdLst>
            <a:ahLst/>
            <a:cxnLst>
              <a:cxn ang="0">
                <a:pos x="connsiteX0" y="connsiteY0"/>
              </a:cxn>
              <a:cxn ang="0">
                <a:pos x="connsiteX1" y="connsiteY1"/>
              </a:cxn>
              <a:cxn ang="0">
                <a:pos x="connsiteX2" y="connsiteY2"/>
              </a:cxn>
            </a:cxnLst>
            <a:rect l="l" t="t" r="r" b="b"/>
            <a:pathLst>
              <a:path w="127386" h="169545">
                <a:moveTo>
                  <a:pt x="116205" y="0"/>
                </a:moveTo>
                <a:cubicBezTo>
                  <a:pt x="125888" y="49689"/>
                  <a:pt x="135572" y="99378"/>
                  <a:pt x="116205" y="127635"/>
                </a:cubicBezTo>
                <a:cubicBezTo>
                  <a:pt x="96838" y="155892"/>
                  <a:pt x="46355" y="158115"/>
                  <a:pt x="0" y="169545"/>
                </a:cubicBezTo>
              </a:path>
            </a:pathLst>
          </a:custGeom>
          <a:noFill/>
          <a:ln w="9525" cap="flat" cmpd="sng" algn="ctr">
            <a:solidFill>
              <a:sysClr val="windowText" lastClr="000000"/>
            </a:solidFill>
            <a:prstDash val="solid"/>
            <a:headEnd type="none" w="med" len="med"/>
            <a:tailEnd type="triangle" w="med" len="me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
              <a:cs typeface=""/>
            </a:endParaRPr>
          </a:p>
        </p:txBody>
      </p:sp>
      <p:graphicFrame>
        <p:nvGraphicFramePr>
          <p:cNvPr id="58" name="Chart 57"/>
          <p:cNvGraphicFramePr/>
          <p:nvPr>
            <p:extLst>
              <p:ext uri="{D42A27DB-BD31-4B8C-83A1-F6EECF244321}">
                <p14:modId xmlns:p14="http://schemas.microsoft.com/office/powerpoint/2010/main" val="13260887"/>
              </p:ext>
            </p:extLst>
          </p:nvPr>
        </p:nvGraphicFramePr>
        <p:xfrm>
          <a:off x="4680632" y="425991"/>
          <a:ext cx="4268493" cy="2944417"/>
        </p:xfrm>
        <a:graphic>
          <a:graphicData uri="http://schemas.openxmlformats.org/drawingml/2006/chart">
            <c:chart xmlns:c="http://schemas.openxmlformats.org/drawingml/2006/chart" xmlns:r="http://schemas.openxmlformats.org/officeDocument/2006/relationships" r:id="rId5"/>
          </a:graphicData>
        </a:graphic>
      </p:graphicFrame>
      <p:cxnSp>
        <p:nvCxnSpPr>
          <p:cNvPr id="59" name="Straight Connector 58"/>
          <p:cNvCxnSpPr/>
          <p:nvPr/>
        </p:nvCxnSpPr>
        <p:spPr>
          <a:xfrm flipH="1">
            <a:off x="8122513" y="2018431"/>
            <a:ext cx="636492" cy="0"/>
          </a:xfrm>
          <a:prstGeom prst="line">
            <a:avLst/>
          </a:prstGeom>
          <a:solidFill>
            <a:sysClr val="window" lastClr="FFFFFF"/>
          </a:solidFill>
          <a:ln w="9525" cap="flat" cmpd="sng" algn="ctr">
            <a:solidFill>
              <a:sysClr val="windowText" lastClr="000000"/>
            </a:solidFill>
            <a:prstDash val="sysDash"/>
          </a:ln>
          <a:effectLst>
            <a:outerShdw blurRad="40000" dist="20000" dir="5400000" rotWithShape="0">
              <a:srgbClr val="000000">
                <a:alpha val="38000"/>
              </a:srgbClr>
            </a:outerShdw>
          </a:effectLst>
        </p:spPr>
      </p:cxnSp>
      <p:cxnSp>
        <p:nvCxnSpPr>
          <p:cNvPr id="60" name="Straight Arrow Connector 59"/>
          <p:cNvCxnSpPr/>
          <p:nvPr/>
        </p:nvCxnSpPr>
        <p:spPr>
          <a:xfrm flipV="1">
            <a:off x="8629142" y="2013135"/>
            <a:ext cx="0" cy="435700"/>
          </a:xfrm>
          <a:prstGeom prst="straightConnector1">
            <a:avLst/>
          </a:prstGeom>
          <a:solidFill>
            <a:sysClr val="window" lastClr="FFFFFF"/>
          </a:solidFill>
          <a:ln w="12700" cap="flat" cmpd="sng" algn="ctr">
            <a:solidFill>
              <a:sysClr val="windowText" lastClr="000000"/>
            </a:solidFill>
            <a:prstDash val="solid"/>
            <a:headEnd type="triangle"/>
            <a:tailEnd type="triangle"/>
          </a:ln>
          <a:effectLst>
            <a:outerShdw blurRad="40000" dist="20000" dir="5400000" rotWithShape="0">
              <a:srgbClr val="000000">
                <a:alpha val="38000"/>
              </a:srgbClr>
            </a:outerShdw>
          </a:effectLst>
        </p:spPr>
      </p:cxnSp>
      <p:sp>
        <p:nvSpPr>
          <p:cNvPr id="61" name="TextBox 60"/>
          <p:cNvSpPr txBox="1"/>
          <p:nvPr/>
        </p:nvSpPr>
        <p:spPr>
          <a:xfrm>
            <a:off x="8587060" y="2078169"/>
            <a:ext cx="453970" cy="276999"/>
          </a:xfrm>
          <a:prstGeom prst="rect">
            <a:avLst/>
          </a:prstGeom>
          <a:noFill/>
        </p:spPr>
        <p:txBody>
          <a:bodyPr wrap="none" rtlCol="0">
            <a:spAutoFit/>
          </a:bodyPr>
          <a:lstStyle/>
          <a:p>
            <a:pPr algn="ctr"/>
            <a:r>
              <a:rPr lang="en-US" sz="1200" b="1" dirty="0">
                <a:solidFill>
                  <a:srgbClr val="0070C0"/>
                </a:solidFill>
                <a:latin typeface="Calibri" pitchFamily="34" charset="0"/>
                <a:ea typeface="ヒラギノ角ゴ Pro W3"/>
                <a:cs typeface="Arial" pitchFamily="34" charset="0"/>
              </a:rPr>
              <a:t>74%</a:t>
            </a:r>
          </a:p>
        </p:txBody>
      </p:sp>
      <p:cxnSp>
        <p:nvCxnSpPr>
          <p:cNvPr id="62" name="Straight Arrow Connector 61"/>
          <p:cNvCxnSpPr/>
          <p:nvPr/>
        </p:nvCxnSpPr>
        <p:spPr>
          <a:xfrm flipV="1">
            <a:off x="5868525" y="1271613"/>
            <a:ext cx="92" cy="435799"/>
          </a:xfrm>
          <a:prstGeom prst="straightConnector1">
            <a:avLst/>
          </a:prstGeom>
          <a:solidFill>
            <a:sysClr val="window" lastClr="FFFFFF"/>
          </a:solidFill>
          <a:ln w="12700" cap="flat" cmpd="sng" algn="ctr">
            <a:solidFill>
              <a:sysClr val="windowText" lastClr="000000"/>
            </a:solidFill>
            <a:prstDash val="solid"/>
            <a:headEnd type="triangle"/>
            <a:tailEnd type="triangle"/>
          </a:ln>
          <a:effectLst>
            <a:outerShdw blurRad="40000" dist="20000" dir="5400000" rotWithShape="0">
              <a:srgbClr val="000000">
                <a:alpha val="38000"/>
              </a:srgbClr>
            </a:outerShdw>
          </a:effectLst>
        </p:spPr>
      </p:cxnSp>
      <p:sp>
        <p:nvSpPr>
          <p:cNvPr id="63" name="TextBox 62"/>
          <p:cNvSpPr txBox="1"/>
          <p:nvPr/>
        </p:nvSpPr>
        <p:spPr>
          <a:xfrm>
            <a:off x="5858662" y="1239264"/>
            <a:ext cx="453970" cy="276999"/>
          </a:xfrm>
          <a:prstGeom prst="rect">
            <a:avLst/>
          </a:prstGeom>
          <a:noFill/>
        </p:spPr>
        <p:txBody>
          <a:bodyPr wrap="none" rtlCol="0">
            <a:spAutoFit/>
          </a:bodyPr>
          <a:lstStyle/>
          <a:p>
            <a:pPr algn="ctr"/>
            <a:r>
              <a:rPr lang="en-US" sz="1200" b="1" dirty="0">
                <a:solidFill>
                  <a:srgbClr val="0070C0"/>
                </a:solidFill>
                <a:latin typeface="Calibri" pitchFamily="34" charset="0"/>
                <a:ea typeface="ヒラギノ角ゴ Pro W3"/>
                <a:cs typeface="Arial" pitchFamily="34" charset="0"/>
              </a:rPr>
              <a:t>34%</a:t>
            </a:r>
          </a:p>
        </p:txBody>
      </p:sp>
      <p:cxnSp>
        <p:nvCxnSpPr>
          <p:cNvPr id="64" name="Straight Connector 63"/>
          <p:cNvCxnSpPr/>
          <p:nvPr/>
        </p:nvCxnSpPr>
        <p:spPr>
          <a:xfrm flipH="1">
            <a:off x="5372375" y="1271612"/>
            <a:ext cx="661613" cy="0"/>
          </a:xfrm>
          <a:prstGeom prst="line">
            <a:avLst/>
          </a:prstGeom>
          <a:solidFill>
            <a:sysClr val="window" lastClr="FFFFFF"/>
          </a:solidFill>
          <a:ln w="9525" cap="flat" cmpd="sng" algn="ctr">
            <a:solidFill>
              <a:sysClr val="windowText" lastClr="000000"/>
            </a:solidFill>
            <a:prstDash val="sysDash"/>
          </a:ln>
          <a:effectLst>
            <a:outerShdw blurRad="40000" dist="20000" dir="5400000" rotWithShape="0">
              <a:srgbClr val="000000">
                <a:alpha val="38000"/>
              </a:srgbClr>
            </a:outerShdw>
          </a:effectLst>
        </p:spPr>
      </p:cxnSp>
      <p:sp>
        <p:nvSpPr>
          <p:cNvPr id="25" name="Rectangle: Rounded Corners 25"/>
          <p:cNvSpPr/>
          <p:nvPr/>
        </p:nvSpPr>
        <p:spPr>
          <a:xfrm>
            <a:off x="5200532" y="4211514"/>
            <a:ext cx="2291715" cy="405454"/>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lvl="0" algn="ctr"/>
            <a:r>
              <a:rPr lang="en-US" sz="900" b="1" dirty="0">
                <a:solidFill>
                  <a:prstClr val="black"/>
                </a:solidFill>
                <a:latin typeface="Arial" panose="020B0604020202020204" pitchFamily="34" charset="0"/>
                <a:ea typeface="MS PGothic" panose="020B0600070205080204" pitchFamily="34" charset="-128"/>
              </a:rPr>
              <a:t>More resources can be allocated to parallel running processing</a:t>
            </a:r>
          </a:p>
        </p:txBody>
      </p:sp>
    </p:spTree>
    <p:extLst>
      <p:ext uri="{BB962C8B-B14F-4D97-AF65-F5344CB8AC3E}">
        <p14:creationId xmlns:p14="http://schemas.microsoft.com/office/powerpoint/2010/main" val="178127039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6594" name="Rectangle 2"/>
          <p:cNvSpPr>
            <a:spLocks noGrp="1" noChangeArrowheads="1"/>
          </p:cNvSpPr>
          <p:nvPr>
            <p:ph type="title"/>
          </p:nvPr>
        </p:nvSpPr>
        <p:spPr>
          <a:xfrm>
            <a:off x="1485900" y="197644"/>
            <a:ext cx="6172200" cy="490538"/>
          </a:xfrm>
        </p:spPr>
        <p:txBody>
          <a:bodyPr/>
          <a:lstStyle/>
          <a:p>
            <a:r>
              <a:rPr lang="en-US" sz="2800" dirty="0"/>
              <a:t>Under the zEC12 Covers</a:t>
            </a:r>
          </a:p>
        </p:txBody>
      </p:sp>
      <p:pic>
        <p:nvPicPr>
          <p:cNvPr id="366595" name="Picture 3" descr="IBM_zHelix_SO_SE-gateopen-111"/>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2857500" y="674004"/>
            <a:ext cx="3274219" cy="4045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6596" name="Text Box 3"/>
          <p:cNvSpPr txBox="1">
            <a:spLocks noChangeArrowheads="1"/>
          </p:cNvSpPr>
          <p:nvPr/>
        </p:nvSpPr>
        <p:spPr bwMode="auto">
          <a:xfrm>
            <a:off x="1371600" y="1943100"/>
            <a:ext cx="910829" cy="5280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algn="l" defTabSz="823913">
              <a:defRPr>
                <a:solidFill>
                  <a:schemeClr val="tx1"/>
                </a:solidFill>
                <a:latin typeface="Arial" charset="0"/>
                <a:ea typeface="ＭＳ Ｐゴシック" charset="0"/>
                <a:cs typeface="Arial" charset="0"/>
              </a:defRPr>
            </a:lvl1pPr>
            <a:lvl2pPr marL="742950" indent="-285750" algn="l" defTabSz="823913">
              <a:defRPr>
                <a:solidFill>
                  <a:schemeClr val="tx1"/>
                </a:solidFill>
                <a:latin typeface="Arial" charset="0"/>
                <a:ea typeface="Arial" charset="0"/>
                <a:cs typeface="Arial" charset="0"/>
              </a:defRPr>
            </a:lvl2pPr>
            <a:lvl3pPr marL="1143000" indent="-228600" algn="l" defTabSz="823913">
              <a:defRPr>
                <a:solidFill>
                  <a:schemeClr val="tx1"/>
                </a:solidFill>
                <a:latin typeface="Arial" charset="0"/>
                <a:ea typeface="Arial" charset="0"/>
                <a:cs typeface="Arial" charset="0"/>
              </a:defRPr>
            </a:lvl3pPr>
            <a:lvl4pPr marL="1600200" indent="-228600" algn="l" defTabSz="823913">
              <a:defRPr>
                <a:solidFill>
                  <a:schemeClr val="tx1"/>
                </a:solidFill>
                <a:latin typeface="Arial" charset="0"/>
                <a:ea typeface="Arial" charset="0"/>
                <a:cs typeface="Arial" charset="0"/>
              </a:defRPr>
            </a:lvl4pPr>
            <a:lvl5pPr marL="2057400" indent="-228600" algn="l" defTabSz="823913">
              <a:defRPr>
                <a:solidFill>
                  <a:schemeClr val="tx1"/>
                </a:solidFill>
                <a:latin typeface="Arial" charset="0"/>
                <a:ea typeface="Arial" charset="0"/>
                <a:cs typeface="Arial" charset="0"/>
              </a:defRPr>
            </a:lvl5pPr>
            <a:lvl6pPr marL="2514600" indent="-228600" defTabSz="823913" fontAlgn="base">
              <a:spcBef>
                <a:spcPct val="0"/>
              </a:spcBef>
              <a:spcAft>
                <a:spcPct val="0"/>
              </a:spcAft>
              <a:defRPr>
                <a:solidFill>
                  <a:schemeClr val="tx1"/>
                </a:solidFill>
                <a:latin typeface="Arial" charset="0"/>
                <a:ea typeface="Arial" charset="0"/>
                <a:cs typeface="Arial" charset="0"/>
              </a:defRPr>
            </a:lvl6pPr>
            <a:lvl7pPr marL="2971800" indent="-228600" defTabSz="823913" fontAlgn="base">
              <a:spcBef>
                <a:spcPct val="0"/>
              </a:spcBef>
              <a:spcAft>
                <a:spcPct val="0"/>
              </a:spcAft>
              <a:defRPr>
                <a:solidFill>
                  <a:schemeClr val="tx1"/>
                </a:solidFill>
                <a:latin typeface="Arial" charset="0"/>
                <a:ea typeface="Arial" charset="0"/>
                <a:cs typeface="Arial" charset="0"/>
              </a:defRPr>
            </a:lvl7pPr>
            <a:lvl8pPr marL="3429000" indent="-228600" defTabSz="823913" fontAlgn="base">
              <a:spcBef>
                <a:spcPct val="0"/>
              </a:spcBef>
              <a:spcAft>
                <a:spcPct val="0"/>
              </a:spcAft>
              <a:defRPr>
                <a:solidFill>
                  <a:schemeClr val="tx1"/>
                </a:solidFill>
                <a:latin typeface="Arial" charset="0"/>
                <a:ea typeface="Arial" charset="0"/>
                <a:cs typeface="Arial" charset="0"/>
              </a:defRPr>
            </a:lvl8pPr>
            <a:lvl9pPr marL="3886200" indent="-228600" defTabSz="823913" fontAlgn="base">
              <a:spcBef>
                <a:spcPct val="0"/>
              </a:spcBef>
              <a:spcAft>
                <a:spcPct val="0"/>
              </a:spcAft>
              <a:defRPr>
                <a:solidFill>
                  <a:schemeClr val="tx1"/>
                </a:solidFill>
                <a:latin typeface="Arial" charset="0"/>
                <a:ea typeface="Arial" charset="0"/>
                <a:cs typeface="Arial" charset="0"/>
              </a:defRPr>
            </a:lvl9pPr>
          </a:lstStyle>
          <a:p>
            <a:pPr algn="r" eaLnBrk="0" hangingPunct="0">
              <a:lnSpc>
                <a:spcPct val="95000"/>
              </a:lnSpc>
              <a:spcAft>
                <a:spcPct val="10000"/>
              </a:spcAft>
            </a:pPr>
            <a:r>
              <a:rPr lang="en-US" sz="1125">
                <a:solidFill>
                  <a:srgbClr val="000000"/>
                </a:solidFill>
                <a:ea typeface="MS PGothic" charset="0"/>
                <a:cs typeface="MS PGothic" charset="0"/>
              </a:rPr>
              <a:t>Internal</a:t>
            </a:r>
          </a:p>
          <a:p>
            <a:pPr algn="r" eaLnBrk="0" hangingPunct="0">
              <a:lnSpc>
                <a:spcPct val="95000"/>
              </a:lnSpc>
              <a:spcAft>
                <a:spcPct val="10000"/>
              </a:spcAft>
            </a:pPr>
            <a:r>
              <a:rPr lang="en-US" sz="1125">
                <a:solidFill>
                  <a:srgbClr val="000000"/>
                </a:solidFill>
                <a:ea typeface="MS PGothic" charset="0"/>
                <a:cs typeface="MS PGothic" charset="0"/>
              </a:rPr>
              <a:t>Batteries</a:t>
            </a:r>
          </a:p>
          <a:p>
            <a:pPr algn="r" eaLnBrk="0" hangingPunct="0">
              <a:lnSpc>
                <a:spcPct val="95000"/>
              </a:lnSpc>
              <a:spcAft>
                <a:spcPct val="10000"/>
              </a:spcAft>
            </a:pPr>
            <a:r>
              <a:rPr lang="en-GB" sz="1125">
                <a:solidFill>
                  <a:srgbClr val="000000"/>
                </a:solidFill>
                <a:ea typeface="MS PGothic" charset="0"/>
                <a:cs typeface="MS PGothic" charset="0"/>
              </a:rPr>
              <a:t>(option)</a:t>
            </a:r>
            <a:endParaRPr lang="en-US" sz="1125">
              <a:solidFill>
                <a:srgbClr val="000000"/>
              </a:solidFill>
              <a:ea typeface="MS PGothic" charset="0"/>
              <a:cs typeface="MS PGothic" charset="0"/>
            </a:endParaRPr>
          </a:p>
        </p:txBody>
      </p:sp>
      <p:sp>
        <p:nvSpPr>
          <p:cNvPr id="366597" name="Line 4"/>
          <p:cNvSpPr>
            <a:spLocks noChangeShapeType="1"/>
          </p:cNvSpPr>
          <p:nvPr/>
        </p:nvSpPr>
        <p:spPr bwMode="auto">
          <a:xfrm flipV="1">
            <a:off x="2252662" y="1314450"/>
            <a:ext cx="1576388" cy="856060"/>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598" name="Line 5"/>
          <p:cNvSpPr>
            <a:spLocks noChangeShapeType="1"/>
          </p:cNvSpPr>
          <p:nvPr/>
        </p:nvSpPr>
        <p:spPr bwMode="auto">
          <a:xfrm flipV="1">
            <a:off x="2265760" y="1314450"/>
            <a:ext cx="2820590" cy="833438"/>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599" name="Line 6"/>
          <p:cNvSpPr>
            <a:spLocks noChangeShapeType="1"/>
          </p:cNvSpPr>
          <p:nvPr/>
        </p:nvSpPr>
        <p:spPr bwMode="auto">
          <a:xfrm flipV="1">
            <a:off x="2227660" y="2134791"/>
            <a:ext cx="1501378" cy="798909"/>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600" name="Text Box 7"/>
          <p:cNvSpPr txBox="1">
            <a:spLocks noChangeArrowheads="1"/>
          </p:cNvSpPr>
          <p:nvPr/>
        </p:nvSpPr>
        <p:spPr bwMode="auto">
          <a:xfrm>
            <a:off x="1650206" y="2769394"/>
            <a:ext cx="604838"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algn="l" defTabSz="823913">
              <a:defRPr>
                <a:solidFill>
                  <a:schemeClr val="tx1"/>
                </a:solidFill>
                <a:latin typeface="Arial" charset="0"/>
                <a:ea typeface="ＭＳ Ｐゴシック" charset="0"/>
                <a:cs typeface="Arial" charset="0"/>
              </a:defRPr>
            </a:lvl1pPr>
            <a:lvl2pPr marL="742950" indent="-285750" algn="l" defTabSz="823913">
              <a:defRPr>
                <a:solidFill>
                  <a:schemeClr val="tx1"/>
                </a:solidFill>
                <a:latin typeface="Arial" charset="0"/>
                <a:ea typeface="Arial" charset="0"/>
                <a:cs typeface="Arial" charset="0"/>
              </a:defRPr>
            </a:lvl2pPr>
            <a:lvl3pPr marL="1143000" indent="-228600" algn="l" defTabSz="823913">
              <a:defRPr>
                <a:solidFill>
                  <a:schemeClr val="tx1"/>
                </a:solidFill>
                <a:latin typeface="Arial" charset="0"/>
                <a:ea typeface="Arial" charset="0"/>
                <a:cs typeface="Arial" charset="0"/>
              </a:defRPr>
            </a:lvl3pPr>
            <a:lvl4pPr marL="1600200" indent="-228600" algn="l" defTabSz="823913">
              <a:defRPr>
                <a:solidFill>
                  <a:schemeClr val="tx1"/>
                </a:solidFill>
                <a:latin typeface="Arial" charset="0"/>
                <a:ea typeface="Arial" charset="0"/>
                <a:cs typeface="Arial" charset="0"/>
              </a:defRPr>
            </a:lvl4pPr>
            <a:lvl5pPr marL="2057400" indent="-228600" algn="l" defTabSz="823913">
              <a:defRPr>
                <a:solidFill>
                  <a:schemeClr val="tx1"/>
                </a:solidFill>
                <a:latin typeface="Arial" charset="0"/>
                <a:ea typeface="Arial" charset="0"/>
                <a:cs typeface="Arial" charset="0"/>
              </a:defRPr>
            </a:lvl5pPr>
            <a:lvl6pPr marL="2514600" indent="-228600" defTabSz="823913" fontAlgn="base">
              <a:spcBef>
                <a:spcPct val="0"/>
              </a:spcBef>
              <a:spcAft>
                <a:spcPct val="0"/>
              </a:spcAft>
              <a:defRPr>
                <a:solidFill>
                  <a:schemeClr val="tx1"/>
                </a:solidFill>
                <a:latin typeface="Arial" charset="0"/>
                <a:ea typeface="Arial" charset="0"/>
                <a:cs typeface="Arial" charset="0"/>
              </a:defRPr>
            </a:lvl6pPr>
            <a:lvl7pPr marL="2971800" indent="-228600" defTabSz="823913" fontAlgn="base">
              <a:spcBef>
                <a:spcPct val="0"/>
              </a:spcBef>
              <a:spcAft>
                <a:spcPct val="0"/>
              </a:spcAft>
              <a:defRPr>
                <a:solidFill>
                  <a:schemeClr val="tx1"/>
                </a:solidFill>
                <a:latin typeface="Arial" charset="0"/>
                <a:ea typeface="Arial" charset="0"/>
                <a:cs typeface="Arial" charset="0"/>
              </a:defRPr>
            </a:lvl7pPr>
            <a:lvl8pPr marL="3429000" indent="-228600" defTabSz="823913" fontAlgn="base">
              <a:spcBef>
                <a:spcPct val="0"/>
              </a:spcBef>
              <a:spcAft>
                <a:spcPct val="0"/>
              </a:spcAft>
              <a:defRPr>
                <a:solidFill>
                  <a:schemeClr val="tx1"/>
                </a:solidFill>
                <a:latin typeface="Arial" charset="0"/>
                <a:ea typeface="Arial" charset="0"/>
                <a:cs typeface="Arial" charset="0"/>
              </a:defRPr>
            </a:lvl8pPr>
            <a:lvl9pPr marL="3886200" indent="-228600" defTabSz="823913" fontAlgn="base">
              <a:spcBef>
                <a:spcPct val="0"/>
              </a:spcBef>
              <a:spcAft>
                <a:spcPct val="0"/>
              </a:spcAft>
              <a:defRPr>
                <a:solidFill>
                  <a:schemeClr val="tx1"/>
                </a:solidFill>
                <a:latin typeface="Arial" charset="0"/>
                <a:ea typeface="Arial" charset="0"/>
                <a:cs typeface="Arial" charset="0"/>
              </a:defRPr>
            </a:lvl9pPr>
          </a:lstStyle>
          <a:p>
            <a:pPr algn="r" eaLnBrk="0" hangingPunct="0">
              <a:lnSpc>
                <a:spcPct val="95000"/>
              </a:lnSpc>
              <a:spcAft>
                <a:spcPct val="10000"/>
              </a:spcAft>
            </a:pPr>
            <a:r>
              <a:rPr lang="en-US" sz="1125">
                <a:ea typeface="MS PGothic" charset="0"/>
                <a:cs typeface="MS PGothic" charset="0"/>
              </a:rPr>
              <a:t>Power</a:t>
            </a:r>
          </a:p>
          <a:p>
            <a:pPr algn="r" eaLnBrk="0" hangingPunct="0">
              <a:lnSpc>
                <a:spcPct val="95000"/>
              </a:lnSpc>
              <a:spcAft>
                <a:spcPct val="10000"/>
              </a:spcAft>
            </a:pPr>
            <a:r>
              <a:rPr lang="en-US" sz="1125">
                <a:ea typeface="MS PGothic" charset="0"/>
                <a:cs typeface="MS PGothic" charset="0"/>
              </a:rPr>
              <a:t>Supplies</a:t>
            </a:r>
          </a:p>
        </p:txBody>
      </p:sp>
      <p:sp>
        <p:nvSpPr>
          <p:cNvPr id="366601" name="Line 9"/>
          <p:cNvSpPr>
            <a:spLocks noChangeShapeType="1"/>
          </p:cNvSpPr>
          <p:nvPr/>
        </p:nvSpPr>
        <p:spPr bwMode="auto">
          <a:xfrm flipV="1">
            <a:off x="2286001" y="4114800"/>
            <a:ext cx="1489472" cy="36910"/>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602" name="Text Box 14"/>
          <p:cNvSpPr txBox="1">
            <a:spLocks noChangeArrowheads="1"/>
          </p:cNvSpPr>
          <p:nvPr/>
        </p:nvSpPr>
        <p:spPr bwMode="auto">
          <a:xfrm>
            <a:off x="6499114" y="1179232"/>
            <a:ext cx="1350169" cy="3289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algn="l" defTabSz="823913">
              <a:defRPr>
                <a:solidFill>
                  <a:schemeClr val="tx1"/>
                </a:solidFill>
                <a:latin typeface="Arial" charset="0"/>
                <a:ea typeface="ＭＳ Ｐゴシック" charset="0"/>
                <a:cs typeface="Arial" charset="0"/>
              </a:defRPr>
            </a:lvl1pPr>
            <a:lvl2pPr marL="742950" indent="-285750" algn="l" defTabSz="823913">
              <a:defRPr>
                <a:solidFill>
                  <a:schemeClr val="tx1"/>
                </a:solidFill>
                <a:latin typeface="Arial" charset="0"/>
                <a:ea typeface="Arial" charset="0"/>
                <a:cs typeface="Arial" charset="0"/>
              </a:defRPr>
            </a:lvl2pPr>
            <a:lvl3pPr marL="1143000" indent="-228600" algn="l" defTabSz="823913">
              <a:defRPr>
                <a:solidFill>
                  <a:schemeClr val="tx1"/>
                </a:solidFill>
                <a:latin typeface="Arial" charset="0"/>
                <a:ea typeface="Arial" charset="0"/>
                <a:cs typeface="Arial" charset="0"/>
              </a:defRPr>
            </a:lvl3pPr>
            <a:lvl4pPr marL="1600200" indent="-228600" algn="l" defTabSz="823913">
              <a:defRPr>
                <a:solidFill>
                  <a:schemeClr val="tx1"/>
                </a:solidFill>
                <a:latin typeface="Arial" charset="0"/>
                <a:ea typeface="Arial" charset="0"/>
                <a:cs typeface="Arial" charset="0"/>
              </a:defRPr>
            </a:lvl4pPr>
            <a:lvl5pPr marL="2057400" indent="-228600" algn="l" defTabSz="823913">
              <a:defRPr>
                <a:solidFill>
                  <a:schemeClr val="tx1"/>
                </a:solidFill>
                <a:latin typeface="Arial" charset="0"/>
                <a:ea typeface="Arial" charset="0"/>
                <a:cs typeface="Arial" charset="0"/>
              </a:defRPr>
            </a:lvl5pPr>
            <a:lvl6pPr marL="2514600" indent="-228600" defTabSz="823913" fontAlgn="base">
              <a:spcBef>
                <a:spcPct val="0"/>
              </a:spcBef>
              <a:spcAft>
                <a:spcPct val="0"/>
              </a:spcAft>
              <a:defRPr>
                <a:solidFill>
                  <a:schemeClr val="tx1"/>
                </a:solidFill>
                <a:latin typeface="Arial" charset="0"/>
                <a:ea typeface="Arial" charset="0"/>
                <a:cs typeface="Arial" charset="0"/>
              </a:defRPr>
            </a:lvl6pPr>
            <a:lvl7pPr marL="2971800" indent="-228600" defTabSz="823913" fontAlgn="base">
              <a:spcBef>
                <a:spcPct val="0"/>
              </a:spcBef>
              <a:spcAft>
                <a:spcPct val="0"/>
              </a:spcAft>
              <a:defRPr>
                <a:solidFill>
                  <a:schemeClr val="tx1"/>
                </a:solidFill>
                <a:latin typeface="Arial" charset="0"/>
                <a:ea typeface="Arial" charset="0"/>
                <a:cs typeface="Arial" charset="0"/>
              </a:defRPr>
            </a:lvl7pPr>
            <a:lvl8pPr marL="3429000" indent="-228600" defTabSz="823913" fontAlgn="base">
              <a:spcBef>
                <a:spcPct val="0"/>
              </a:spcBef>
              <a:spcAft>
                <a:spcPct val="0"/>
              </a:spcAft>
              <a:defRPr>
                <a:solidFill>
                  <a:schemeClr val="tx1"/>
                </a:solidFill>
                <a:latin typeface="Arial" charset="0"/>
                <a:ea typeface="Arial" charset="0"/>
                <a:cs typeface="Arial" charset="0"/>
              </a:defRPr>
            </a:lvl8pPr>
            <a:lvl9pPr marL="3886200" indent="-228600" defTabSz="823913" fontAlgn="base">
              <a:spcBef>
                <a:spcPct val="0"/>
              </a:spcBef>
              <a:spcAft>
                <a:spcPct val="0"/>
              </a:spcAft>
              <a:defRPr>
                <a:solidFill>
                  <a:schemeClr val="tx1"/>
                </a:solidFill>
                <a:latin typeface="Arial" charset="0"/>
                <a:ea typeface="Arial" charset="0"/>
                <a:cs typeface="Arial" charset="0"/>
              </a:defRPr>
            </a:lvl9pPr>
          </a:lstStyle>
          <a:p>
            <a:pPr eaLnBrk="0" hangingPunct="0">
              <a:lnSpc>
                <a:spcPct val="95000"/>
              </a:lnSpc>
              <a:spcAft>
                <a:spcPct val="10000"/>
              </a:spcAft>
            </a:pPr>
            <a:r>
              <a:rPr lang="en-US" sz="1125" dirty="0">
                <a:ea typeface="MS PGothic" charset="0"/>
                <a:cs typeface="MS PGothic" charset="0"/>
              </a:rPr>
              <a:t>Processor Books in Processor Cage</a:t>
            </a:r>
          </a:p>
        </p:txBody>
      </p:sp>
      <p:sp>
        <p:nvSpPr>
          <p:cNvPr id="366603" name="Text Box 17"/>
          <p:cNvSpPr txBox="1">
            <a:spLocks noChangeArrowheads="1"/>
          </p:cNvSpPr>
          <p:nvPr/>
        </p:nvSpPr>
        <p:spPr bwMode="auto">
          <a:xfrm>
            <a:off x="6503194" y="3200400"/>
            <a:ext cx="1389460" cy="3289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algn="l" defTabSz="823913">
              <a:defRPr>
                <a:solidFill>
                  <a:schemeClr val="tx1"/>
                </a:solidFill>
                <a:latin typeface="Arial" charset="0"/>
                <a:ea typeface="ＭＳ Ｐゴシック" charset="0"/>
                <a:cs typeface="Arial" charset="0"/>
              </a:defRPr>
            </a:lvl1pPr>
            <a:lvl2pPr marL="742950" indent="-285750" algn="l" defTabSz="823913">
              <a:defRPr>
                <a:solidFill>
                  <a:schemeClr val="tx1"/>
                </a:solidFill>
                <a:latin typeface="Arial" charset="0"/>
                <a:ea typeface="Arial" charset="0"/>
                <a:cs typeface="Arial" charset="0"/>
              </a:defRPr>
            </a:lvl2pPr>
            <a:lvl3pPr marL="1143000" indent="-228600" algn="l" defTabSz="823913">
              <a:defRPr>
                <a:solidFill>
                  <a:schemeClr val="tx1"/>
                </a:solidFill>
                <a:latin typeface="Arial" charset="0"/>
                <a:ea typeface="Arial" charset="0"/>
                <a:cs typeface="Arial" charset="0"/>
              </a:defRPr>
            </a:lvl3pPr>
            <a:lvl4pPr marL="1600200" indent="-228600" algn="l" defTabSz="823913">
              <a:defRPr>
                <a:solidFill>
                  <a:schemeClr val="tx1"/>
                </a:solidFill>
                <a:latin typeface="Arial" charset="0"/>
                <a:ea typeface="Arial" charset="0"/>
                <a:cs typeface="Arial" charset="0"/>
              </a:defRPr>
            </a:lvl4pPr>
            <a:lvl5pPr marL="2057400" indent="-228600" algn="l" defTabSz="823913">
              <a:defRPr>
                <a:solidFill>
                  <a:schemeClr val="tx1"/>
                </a:solidFill>
                <a:latin typeface="Arial" charset="0"/>
                <a:ea typeface="Arial" charset="0"/>
                <a:cs typeface="Arial" charset="0"/>
              </a:defRPr>
            </a:lvl5pPr>
            <a:lvl6pPr marL="2514600" indent="-228600" defTabSz="823913" fontAlgn="base">
              <a:spcBef>
                <a:spcPct val="0"/>
              </a:spcBef>
              <a:spcAft>
                <a:spcPct val="0"/>
              </a:spcAft>
              <a:defRPr>
                <a:solidFill>
                  <a:schemeClr val="tx1"/>
                </a:solidFill>
                <a:latin typeface="Arial" charset="0"/>
                <a:ea typeface="Arial" charset="0"/>
                <a:cs typeface="Arial" charset="0"/>
              </a:defRPr>
            </a:lvl6pPr>
            <a:lvl7pPr marL="2971800" indent="-228600" defTabSz="823913" fontAlgn="base">
              <a:spcBef>
                <a:spcPct val="0"/>
              </a:spcBef>
              <a:spcAft>
                <a:spcPct val="0"/>
              </a:spcAft>
              <a:defRPr>
                <a:solidFill>
                  <a:schemeClr val="tx1"/>
                </a:solidFill>
                <a:latin typeface="Arial" charset="0"/>
                <a:ea typeface="Arial" charset="0"/>
                <a:cs typeface="Arial" charset="0"/>
              </a:defRPr>
            </a:lvl7pPr>
            <a:lvl8pPr marL="3429000" indent="-228600" defTabSz="823913" fontAlgn="base">
              <a:spcBef>
                <a:spcPct val="0"/>
              </a:spcBef>
              <a:spcAft>
                <a:spcPct val="0"/>
              </a:spcAft>
              <a:defRPr>
                <a:solidFill>
                  <a:schemeClr val="tx1"/>
                </a:solidFill>
                <a:latin typeface="Arial" charset="0"/>
                <a:ea typeface="Arial" charset="0"/>
                <a:cs typeface="Arial" charset="0"/>
              </a:defRPr>
            </a:lvl8pPr>
            <a:lvl9pPr marL="3886200" indent="-228600" defTabSz="823913" fontAlgn="base">
              <a:spcBef>
                <a:spcPct val="0"/>
              </a:spcBef>
              <a:spcAft>
                <a:spcPct val="0"/>
              </a:spcAft>
              <a:defRPr>
                <a:solidFill>
                  <a:schemeClr val="tx1"/>
                </a:solidFill>
                <a:latin typeface="Arial" charset="0"/>
                <a:ea typeface="Arial" charset="0"/>
                <a:cs typeface="Arial" charset="0"/>
              </a:defRPr>
            </a:lvl9pPr>
          </a:lstStyle>
          <a:p>
            <a:pPr eaLnBrk="0" hangingPunct="0">
              <a:lnSpc>
                <a:spcPct val="95000"/>
              </a:lnSpc>
              <a:spcAft>
                <a:spcPct val="10000"/>
              </a:spcAft>
            </a:pPr>
            <a:r>
              <a:rPr lang="en-US" sz="1125">
                <a:solidFill>
                  <a:srgbClr val="000000"/>
                </a:solidFill>
                <a:ea typeface="MS PGothic" charset="0"/>
                <a:cs typeface="MS PGothic" charset="0"/>
              </a:rPr>
              <a:t>N+1  Radiator-based Air Cooling Unit</a:t>
            </a:r>
          </a:p>
        </p:txBody>
      </p:sp>
      <p:sp>
        <p:nvSpPr>
          <p:cNvPr id="366604" name="Text Box 20"/>
          <p:cNvSpPr txBox="1">
            <a:spLocks noChangeArrowheads="1"/>
          </p:cNvSpPr>
          <p:nvPr/>
        </p:nvSpPr>
        <p:spPr bwMode="auto">
          <a:xfrm>
            <a:off x="1257300" y="3399235"/>
            <a:ext cx="997744" cy="3462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algn="l" defTabSz="823913">
              <a:defRPr>
                <a:solidFill>
                  <a:schemeClr val="tx1"/>
                </a:solidFill>
                <a:latin typeface="Arial" charset="0"/>
                <a:ea typeface="ＭＳ Ｐゴシック" charset="0"/>
                <a:cs typeface="Arial" charset="0"/>
              </a:defRPr>
            </a:lvl1pPr>
            <a:lvl2pPr marL="742950" indent="-285750" algn="l" defTabSz="823913">
              <a:defRPr>
                <a:solidFill>
                  <a:schemeClr val="tx1"/>
                </a:solidFill>
                <a:latin typeface="Arial" charset="0"/>
                <a:ea typeface="Arial" charset="0"/>
                <a:cs typeface="Arial" charset="0"/>
              </a:defRPr>
            </a:lvl2pPr>
            <a:lvl3pPr marL="1143000" indent="-228600" algn="l" defTabSz="823913">
              <a:defRPr>
                <a:solidFill>
                  <a:schemeClr val="tx1"/>
                </a:solidFill>
                <a:latin typeface="Arial" charset="0"/>
                <a:ea typeface="Arial" charset="0"/>
                <a:cs typeface="Arial" charset="0"/>
              </a:defRPr>
            </a:lvl3pPr>
            <a:lvl4pPr marL="1600200" indent="-228600" algn="l" defTabSz="823913">
              <a:defRPr>
                <a:solidFill>
                  <a:schemeClr val="tx1"/>
                </a:solidFill>
                <a:latin typeface="Arial" charset="0"/>
                <a:ea typeface="Arial" charset="0"/>
                <a:cs typeface="Arial" charset="0"/>
              </a:defRPr>
            </a:lvl4pPr>
            <a:lvl5pPr marL="2057400" indent="-228600" algn="l" defTabSz="823913">
              <a:defRPr>
                <a:solidFill>
                  <a:schemeClr val="tx1"/>
                </a:solidFill>
                <a:latin typeface="Arial" charset="0"/>
                <a:ea typeface="Arial" charset="0"/>
                <a:cs typeface="Arial" charset="0"/>
              </a:defRPr>
            </a:lvl5pPr>
            <a:lvl6pPr marL="2514600" indent="-228600" defTabSz="823913" fontAlgn="base">
              <a:spcBef>
                <a:spcPct val="0"/>
              </a:spcBef>
              <a:spcAft>
                <a:spcPct val="0"/>
              </a:spcAft>
              <a:defRPr>
                <a:solidFill>
                  <a:schemeClr val="tx1"/>
                </a:solidFill>
                <a:latin typeface="Arial" charset="0"/>
                <a:ea typeface="Arial" charset="0"/>
                <a:cs typeface="Arial" charset="0"/>
              </a:defRPr>
            </a:lvl6pPr>
            <a:lvl7pPr marL="2971800" indent="-228600" defTabSz="823913" fontAlgn="base">
              <a:spcBef>
                <a:spcPct val="0"/>
              </a:spcBef>
              <a:spcAft>
                <a:spcPct val="0"/>
              </a:spcAft>
              <a:defRPr>
                <a:solidFill>
                  <a:schemeClr val="tx1"/>
                </a:solidFill>
                <a:latin typeface="Arial" charset="0"/>
                <a:ea typeface="Arial" charset="0"/>
                <a:cs typeface="Arial" charset="0"/>
              </a:defRPr>
            </a:lvl7pPr>
            <a:lvl8pPr marL="3429000" indent="-228600" defTabSz="823913" fontAlgn="base">
              <a:spcBef>
                <a:spcPct val="0"/>
              </a:spcBef>
              <a:spcAft>
                <a:spcPct val="0"/>
              </a:spcAft>
              <a:defRPr>
                <a:solidFill>
                  <a:schemeClr val="tx1"/>
                </a:solidFill>
                <a:latin typeface="Arial" charset="0"/>
                <a:ea typeface="Arial" charset="0"/>
                <a:cs typeface="Arial" charset="0"/>
              </a:defRPr>
            </a:lvl8pPr>
            <a:lvl9pPr marL="3886200" indent="-228600" defTabSz="823913" fontAlgn="base">
              <a:spcBef>
                <a:spcPct val="0"/>
              </a:spcBef>
              <a:spcAft>
                <a:spcPct val="0"/>
              </a:spcAft>
              <a:defRPr>
                <a:solidFill>
                  <a:schemeClr val="tx1"/>
                </a:solidFill>
                <a:latin typeface="Arial" charset="0"/>
                <a:ea typeface="Arial" charset="0"/>
                <a:cs typeface="Arial" charset="0"/>
              </a:defRPr>
            </a:lvl9pPr>
          </a:lstStyle>
          <a:p>
            <a:pPr algn="r" eaLnBrk="0" hangingPunct="0">
              <a:lnSpc>
                <a:spcPct val="95000"/>
              </a:lnSpc>
              <a:spcAft>
                <a:spcPct val="10000"/>
              </a:spcAft>
            </a:pPr>
            <a:r>
              <a:rPr lang="en-US" sz="1125">
                <a:ea typeface="MS PGothic" charset="0"/>
                <a:cs typeface="MS PGothic" charset="0"/>
              </a:rPr>
              <a:t>2 x Support</a:t>
            </a:r>
          </a:p>
          <a:p>
            <a:pPr algn="r" eaLnBrk="0" hangingPunct="0">
              <a:lnSpc>
                <a:spcPct val="95000"/>
              </a:lnSpc>
              <a:spcAft>
                <a:spcPct val="10000"/>
              </a:spcAft>
            </a:pPr>
            <a:r>
              <a:rPr lang="en-US" sz="1125">
                <a:ea typeface="MS PGothic" charset="0"/>
                <a:cs typeface="MS PGothic" charset="0"/>
              </a:rPr>
              <a:t>Elements</a:t>
            </a:r>
          </a:p>
        </p:txBody>
      </p:sp>
      <p:sp>
        <p:nvSpPr>
          <p:cNvPr id="366605" name="Line 21"/>
          <p:cNvSpPr>
            <a:spLocks noChangeShapeType="1"/>
          </p:cNvSpPr>
          <p:nvPr/>
        </p:nvSpPr>
        <p:spPr bwMode="auto">
          <a:xfrm flipV="1">
            <a:off x="2268141" y="2614612"/>
            <a:ext cx="1903809" cy="1023938"/>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608" name="Text Box 11"/>
          <p:cNvSpPr txBox="1">
            <a:spLocks noChangeArrowheads="1"/>
          </p:cNvSpPr>
          <p:nvPr/>
        </p:nvSpPr>
        <p:spPr bwMode="auto">
          <a:xfrm>
            <a:off x="1435894" y="3943350"/>
            <a:ext cx="819150" cy="6751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algn="l" defTabSz="823913">
              <a:defRPr>
                <a:solidFill>
                  <a:schemeClr val="tx1"/>
                </a:solidFill>
                <a:latin typeface="Arial" charset="0"/>
                <a:ea typeface="ＭＳ Ｐゴシック" charset="0"/>
                <a:cs typeface="Arial" charset="0"/>
              </a:defRPr>
            </a:lvl1pPr>
            <a:lvl2pPr marL="742950" indent="-285750" algn="l" defTabSz="823913">
              <a:defRPr>
                <a:solidFill>
                  <a:schemeClr val="tx1"/>
                </a:solidFill>
                <a:latin typeface="Arial" charset="0"/>
                <a:ea typeface="Arial" charset="0"/>
                <a:cs typeface="Arial" charset="0"/>
              </a:defRPr>
            </a:lvl2pPr>
            <a:lvl3pPr marL="1143000" indent="-228600" algn="l" defTabSz="823913">
              <a:defRPr>
                <a:solidFill>
                  <a:schemeClr val="tx1"/>
                </a:solidFill>
                <a:latin typeface="Arial" charset="0"/>
                <a:ea typeface="Arial" charset="0"/>
                <a:cs typeface="Arial" charset="0"/>
              </a:defRPr>
            </a:lvl3pPr>
            <a:lvl4pPr marL="1600200" indent="-228600" algn="l" defTabSz="823913">
              <a:defRPr>
                <a:solidFill>
                  <a:schemeClr val="tx1"/>
                </a:solidFill>
                <a:latin typeface="Arial" charset="0"/>
                <a:ea typeface="Arial" charset="0"/>
                <a:cs typeface="Arial" charset="0"/>
              </a:defRPr>
            </a:lvl4pPr>
            <a:lvl5pPr marL="2057400" indent="-228600" algn="l" defTabSz="823913">
              <a:defRPr>
                <a:solidFill>
                  <a:schemeClr val="tx1"/>
                </a:solidFill>
                <a:latin typeface="Arial" charset="0"/>
                <a:ea typeface="Arial" charset="0"/>
                <a:cs typeface="Arial" charset="0"/>
              </a:defRPr>
            </a:lvl5pPr>
            <a:lvl6pPr marL="2514600" indent="-228600" defTabSz="823913" fontAlgn="base">
              <a:spcBef>
                <a:spcPct val="0"/>
              </a:spcBef>
              <a:spcAft>
                <a:spcPct val="0"/>
              </a:spcAft>
              <a:defRPr>
                <a:solidFill>
                  <a:schemeClr val="tx1"/>
                </a:solidFill>
                <a:latin typeface="Arial" charset="0"/>
                <a:ea typeface="Arial" charset="0"/>
                <a:cs typeface="Arial" charset="0"/>
              </a:defRPr>
            </a:lvl6pPr>
            <a:lvl7pPr marL="2971800" indent="-228600" defTabSz="823913" fontAlgn="base">
              <a:spcBef>
                <a:spcPct val="0"/>
              </a:spcBef>
              <a:spcAft>
                <a:spcPct val="0"/>
              </a:spcAft>
              <a:defRPr>
                <a:solidFill>
                  <a:schemeClr val="tx1"/>
                </a:solidFill>
                <a:latin typeface="Arial" charset="0"/>
                <a:ea typeface="Arial" charset="0"/>
                <a:cs typeface="Arial" charset="0"/>
              </a:defRPr>
            </a:lvl7pPr>
            <a:lvl8pPr marL="3429000" indent="-228600" defTabSz="823913" fontAlgn="base">
              <a:spcBef>
                <a:spcPct val="0"/>
              </a:spcBef>
              <a:spcAft>
                <a:spcPct val="0"/>
              </a:spcAft>
              <a:defRPr>
                <a:solidFill>
                  <a:schemeClr val="tx1"/>
                </a:solidFill>
                <a:latin typeface="Arial" charset="0"/>
                <a:ea typeface="Arial" charset="0"/>
                <a:cs typeface="Arial" charset="0"/>
              </a:defRPr>
            </a:lvl8pPr>
            <a:lvl9pPr marL="3886200" indent="-228600" defTabSz="823913" fontAlgn="base">
              <a:spcBef>
                <a:spcPct val="0"/>
              </a:spcBef>
              <a:spcAft>
                <a:spcPct val="0"/>
              </a:spcAft>
              <a:defRPr>
                <a:solidFill>
                  <a:schemeClr val="tx1"/>
                </a:solidFill>
                <a:latin typeface="Arial" charset="0"/>
                <a:ea typeface="Arial" charset="0"/>
                <a:cs typeface="Arial" charset="0"/>
              </a:defRPr>
            </a:lvl9pPr>
          </a:lstStyle>
          <a:p>
            <a:pPr algn="r" eaLnBrk="0" hangingPunct="0">
              <a:lnSpc>
                <a:spcPct val="95000"/>
              </a:lnSpc>
              <a:spcAft>
                <a:spcPct val="10000"/>
              </a:spcAft>
            </a:pPr>
            <a:r>
              <a:rPr lang="en-US" sz="1125">
                <a:solidFill>
                  <a:srgbClr val="000000"/>
                </a:solidFill>
                <a:ea typeface="MS PGothic" charset="0"/>
                <a:cs typeface="MS PGothic" charset="0"/>
              </a:rPr>
              <a:t>PCIe I/O drawers</a:t>
            </a:r>
          </a:p>
          <a:p>
            <a:pPr algn="r" eaLnBrk="0" hangingPunct="0">
              <a:lnSpc>
                <a:spcPct val="95000"/>
              </a:lnSpc>
              <a:spcAft>
                <a:spcPct val="10000"/>
              </a:spcAft>
            </a:pPr>
            <a:r>
              <a:rPr lang="en-GB" sz="1125">
                <a:solidFill>
                  <a:srgbClr val="000000"/>
                </a:solidFill>
                <a:ea typeface="MS PGothic" charset="0"/>
                <a:cs typeface="MS PGothic" charset="0"/>
              </a:rPr>
              <a:t>(Maximum 5 for zEC12)</a:t>
            </a:r>
            <a:endParaRPr lang="en-US" sz="1125">
              <a:solidFill>
                <a:srgbClr val="000000"/>
              </a:solidFill>
              <a:ea typeface="MS PGothic" charset="0"/>
              <a:cs typeface="MS PGothic" charset="0"/>
            </a:endParaRPr>
          </a:p>
        </p:txBody>
      </p:sp>
      <p:sp>
        <p:nvSpPr>
          <p:cNvPr id="366609" name="Line 9"/>
          <p:cNvSpPr>
            <a:spLocks noChangeShapeType="1"/>
          </p:cNvSpPr>
          <p:nvPr/>
        </p:nvSpPr>
        <p:spPr bwMode="auto">
          <a:xfrm flipV="1">
            <a:off x="2286000" y="3543300"/>
            <a:ext cx="1369219" cy="539354"/>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610" name="Line 21"/>
          <p:cNvSpPr>
            <a:spLocks noChangeShapeType="1"/>
          </p:cNvSpPr>
          <p:nvPr/>
        </p:nvSpPr>
        <p:spPr bwMode="auto">
          <a:xfrm flipV="1">
            <a:off x="2252663" y="3245644"/>
            <a:ext cx="1931194" cy="388144"/>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611" name="Line 10"/>
          <p:cNvSpPr>
            <a:spLocks noChangeShapeType="1"/>
          </p:cNvSpPr>
          <p:nvPr/>
        </p:nvSpPr>
        <p:spPr bwMode="auto">
          <a:xfrm flipV="1">
            <a:off x="2286000" y="3714750"/>
            <a:ext cx="2781300" cy="401241"/>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612" name="Line 10"/>
          <p:cNvSpPr>
            <a:spLocks noChangeShapeType="1"/>
          </p:cNvSpPr>
          <p:nvPr/>
        </p:nvSpPr>
        <p:spPr bwMode="auto">
          <a:xfrm flipV="1">
            <a:off x="2272904" y="1034653"/>
            <a:ext cx="1129903" cy="279797"/>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613" name="Text Box 3"/>
          <p:cNvSpPr txBox="1">
            <a:spLocks noChangeArrowheads="1"/>
          </p:cNvSpPr>
          <p:nvPr/>
        </p:nvSpPr>
        <p:spPr bwMode="auto">
          <a:xfrm>
            <a:off x="1344216" y="1056085"/>
            <a:ext cx="910828" cy="510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algn="l" defTabSz="823913">
              <a:defRPr>
                <a:solidFill>
                  <a:schemeClr val="tx1"/>
                </a:solidFill>
                <a:latin typeface="Arial" charset="0"/>
                <a:ea typeface="ＭＳ Ｐゴシック" charset="0"/>
                <a:cs typeface="Arial" charset="0"/>
              </a:defRPr>
            </a:lvl1pPr>
            <a:lvl2pPr marL="742950" indent="-285750" algn="l" defTabSz="823913">
              <a:defRPr>
                <a:solidFill>
                  <a:schemeClr val="tx1"/>
                </a:solidFill>
                <a:latin typeface="Arial" charset="0"/>
                <a:ea typeface="Arial" charset="0"/>
                <a:cs typeface="Arial" charset="0"/>
              </a:defRPr>
            </a:lvl2pPr>
            <a:lvl3pPr marL="1143000" indent="-228600" algn="l" defTabSz="823913">
              <a:defRPr>
                <a:solidFill>
                  <a:schemeClr val="tx1"/>
                </a:solidFill>
                <a:latin typeface="Arial" charset="0"/>
                <a:ea typeface="Arial" charset="0"/>
                <a:cs typeface="Arial" charset="0"/>
              </a:defRPr>
            </a:lvl3pPr>
            <a:lvl4pPr marL="1600200" indent="-228600" algn="l" defTabSz="823913">
              <a:defRPr>
                <a:solidFill>
                  <a:schemeClr val="tx1"/>
                </a:solidFill>
                <a:latin typeface="Arial" charset="0"/>
                <a:ea typeface="Arial" charset="0"/>
                <a:cs typeface="Arial" charset="0"/>
              </a:defRPr>
            </a:lvl4pPr>
            <a:lvl5pPr marL="2057400" indent="-228600" algn="l" defTabSz="823913">
              <a:defRPr>
                <a:solidFill>
                  <a:schemeClr val="tx1"/>
                </a:solidFill>
                <a:latin typeface="Arial" charset="0"/>
                <a:ea typeface="Arial" charset="0"/>
                <a:cs typeface="Arial" charset="0"/>
              </a:defRPr>
            </a:lvl5pPr>
            <a:lvl6pPr marL="2514600" indent="-228600" defTabSz="823913" fontAlgn="base">
              <a:spcBef>
                <a:spcPct val="0"/>
              </a:spcBef>
              <a:spcAft>
                <a:spcPct val="0"/>
              </a:spcAft>
              <a:defRPr>
                <a:solidFill>
                  <a:schemeClr val="tx1"/>
                </a:solidFill>
                <a:latin typeface="Arial" charset="0"/>
                <a:ea typeface="Arial" charset="0"/>
                <a:cs typeface="Arial" charset="0"/>
              </a:defRPr>
            </a:lvl6pPr>
            <a:lvl7pPr marL="2971800" indent="-228600" defTabSz="823913" fontAlgn="base">
              <a:spcBef>
                <a:spcPct val="0"/>
              </a:spcBef>
              <a:spcAft>
                <a:spcPct val="0"/>
              </a:spcAft>
              <a:defRPr>
                <a:solidFill>
                  <a:schemeClr val="tx1"/>
                </a:solidFill>
                <a:latin typeface="Arial" charset="0"/>
                <a:ea typeface="Arial" charset="0"/>
                <a:cs typeface="Arial" charset="0"/>
              </a:defRPr>
            </a:lvl7pPr>
            <a:lvl8pPr marL="3429000" indent="-228600" defTabSz="823913" fontAlgn="base">
              <a:spcBef>
                <a:spcPct val="0"/>
              </a:spcBef>
              <a:spcAft>
                <a:spcPct val="0"/>
              </a:spcAft>
              <a:defRPr>
                <a:solidFill>
                  <a:schemeClr val="tx1"/>
                </a:solidFill>
                <a:latin typeface="Arial" charset="0"/>
                <a:ea typeface="Arial" charset="0"/>
                <a:cs typeface="Arial" charset="0"/>
              </a:defRPr>
            </a:lvl8pPr>
            <a:lvl9pPr marL="3886200" indent="-228600" defTabSz="823913" fontAlgn="base">
              <a:spcBef>
                <a:spcPct val="0"/>
              </a:spcBef>
              <a:spcAft>
                <a:spcPct val="0"/>
              </a:spcAft>
              <a:defRPr>
                <a:solidFill>
                  <a:schemeClr val="tx1"/>
                </a:solidFill>
                <a:latin typeface="Arial" charset="0"/>
                <a:ea typeface="Arial" charset="0"/>
                <a:cs typeface="Arial" charset="0"/>
              </a:defRPr>
            </a:lvl9pPr>
          </a:lstStyle>
          <a:p>
            <a:pPr algn="r" eaLnBrk="0" hangingPunct="0">
              <a:lnSpc>
                <a:spcPct val="95000"/>
              </a:lnSpc>
              <a:spcAft>
                <a:spcPct val="10000"/>
              </a:spcAft>
            </a:pPr>
            <a:r>
              <a:rPr lang="en-US" sz="1125">
                <a:solidFill>
                  <a:srgbClr val="000000"/>
                </a:solidFill>
                <a:ea typeface="MS PGothic" charset="0"/>
                <a:cs typeface="MS PGothic" charset="0"/>
              </a:rPr>
              <a:t>Overhead Power Cables</a:t>
            </a:r>
          </a:p>
          <a:p>
            <a:pPr algn="r" eaLnBrk="0" hangingPunct="0">
              <a:lnSpc>
                <a:spcPct val="95000"/>
              </a:lnSpc>
              <a:spcAft>
                <a:spcPct val="10000"/>
              </a:spcAft>
            </a:pPr>
            <a:r>
              <a:rPr lang="en-GB" sz="1125">
                <a:solidFill>
                  <a:srgbClr val="000000"/>
                </a:solidFill>
                <a:ea typeface="MS PGothic" charset="0"/>
                <a:cs typeface="MS PGothic" charset="0"/>
              </a:rPr>
              <a:t>(option)</a:t>
            </a:r>
            <a:endParaRPr lang="en-US" sz="1125">
              <a:solidFill>
                <a:srgbClr val="000000"/>
              </a:solidFill>
              <a:ea typeface="MS PGothic" charset="0"/>
              <a:cs typeface="MS PGothic" charset="0"/>
            </a:endParaRPr>
          </a:p>
        </p:txBody>
      </p:sp>
      <p:sp>
        <p:nvSpPr>
          <p:cNvPr id="366614" name="Rectangle 22"/>
          <p:cNvSpPr>
            <a:spLocks noChangeArrowheads="1"/>
          </p:cNvSpPr>
          <p:nvPr/>
        </p:nvSpPr>
        <p:spPr bwMode="auto">
          <a:xfrm>
            <a:off x="4629150" y="1939142"/>
            <a:ext cx="65" cy="276999"/>
          </a:xfrm>
          <a:prstGeom prst="rect">
            <a:avLst/>
          </a:prstGeom>
          <a:noFill/>
          <a:ln w="38100">
            <a:solidFill>
              <a:srgbClr val="0000FF"/>
            </a:solidFill>
            <a:miter lim="800000"/>
            <a:headEnd/>
            <a:tailEnd/>
          </a:ln>
          <a:effectLst>
            <a:prstShdw prst="shdw17" dist="17961" dir="2700000">
              <a:srgbClr val="0000FF">
                <a:gamma/>
                <a:shade val="60000"/>
                <a:invGamma/>
                <a:alpha val="74998"/>
              </a:srgbClr>
            </a:prstShdw>
          </a:effectLst>
          <a:extLst>
            <a:ext uri="{909E8E84-426E-40dd-AFC4-6F175D3DCCD1}">
              <a14:hiddenFill xmlns="" xmlns:a14="http://schemas.microsoft.com/office/drawing/2010/main">
                <a:gradFill rotWithShape="1">
                  <a:gsLst>
                    <a:gs pos="0">
                      <a:srgbClr val="546E25">
                        <a:alpha val="71001"/>
                      </a:srgbClr>
                    </a:gs>
                    <a:gs pos="100000">
                      <a:srgbClr val="FFFFFF"/>
                    </a:gs>
                  </a:gsLst>
                  <a:lin ang="5400000" scaled="1"/>
                </a:gradFill>
              </a14:hiddenFill>
            </a:ext>
          </a:extLst>
        </p:spPr>
        <p:txBody>
          <a:bodyPr wrap="none" lIns="0" tIns="0" rIns="0" bIns="0" anchor="ctr">
            <a:spAutoFit/>
          </a:bodyPr>
          <a:lstStyle/>
          <a:p>
            <a:endParaRPr lang="en-US"/>
          </a:p>
        </p:txBody>
      </p:sp>
      <p:sp>
        <p:nvSpPr>
          <p:cNvPr id="366615" name="Rectangle 23"/>
          <p:cNvSpPr>
            <a:spLocks noChangeArrowheads="1"/>
          </p:cNvSpPr>
          <p:nvPr/>
        </p:nvSpPr>
        <p:spPr bwMode="auto">
          <a:xfrm>
            <a:off x="4686300" y="2923193"/>
            <a:ext cx="1039416" cy="276999"/>
          </a:xfrm>
          <a:prstGeom prst="rect">
            <a:avLst/>
          </a:prstGeom>
          <a:noFill/>
          <a:ln w="25400">
            <a:solidFill>
              <a:srgbClr val="0000FF"/>
            </a:solidFill>
            <a:miter lim="800000"/>
            <a:headEnd/>
            <a:tailEnd/>
          </a:ln>
          <a:effectLst>
            <a:prstShdw prst="shdw17" dist="17961" dir="2700000">
              <a:srgbClr val="0000FF">
                <a:gamma/>
                <a:shade val="60000"/>
                <a:invGamma/>
                <a:alpha val="74998"/>
              </a:srgbClr>
            </a:prstShdw>
          </a:effectLst>
          <a:extLst>
            <a:ext uri="{909E8E84-426E-40dd-AFC4-6F175D3DCCD1}">
              <a14:hiddenFill xmlns="" xmlns:a14="http://schemas.microsoft.com/office/drawing/2010/main">
                <a:gradFill rotWithShape="1">
                  <a:gsLst>
                    <a:gs pos="0">
                      <a:srgbClr val="546E25">
                        <a:alpha val="71001"/>
                      </a:srgbClr>
                    </a:gs>
                    <a:gs pos="100000">
                      <a:srgbClr val="FFFFFF"/>
                    </a:gs>
                  </a:gsLst>
                  <a:lin ang="5400000" scaled="1"/>
                </a:gradFill>
              </a14:hiddenFill>
            </a:ext>
          </a:extLst>
        </p:spPr>
        <p:txBody>
          <a:bodyPr lIns="0" tIns="0" rIns="0" bIns="0" anchor="ctr">
            <a:spAutoFit/>
          </a:bodyPr>
          <a:lstStyle/>
          <a:p>
            <a:endParaRPr lang="en-US"/>
          </a:p>
        </p:txBody>
      </p:sp>
      <p:sp>
        <p:nvSpPr>
          <p:cNvPr id="366616" name="Line 15"/>
          <p:cNvSpPr>
            <a:spLocks noChangeShapeType="1"/>
          </p:cNvSpPr>
          <p:nvPr/>
        </p:nvSpPr>
        <p:spPr bwMode="auto">
          <a:xfrm flipH="1">
            <a:off x="5186363" y="1325166"/>
            <a:ext cx="1284685" cy="644128"/>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366618" name="Line 16"/>
          <p:cNvSpPr>
            <a:spLocks noChangeShapeType="1"/>
          </p:cNvSpPr>
          <p:nvPr/>
        </p:nvSpPr>
        <p:spPr bwMode="auto">
          <a:xfrm flipH="1" flipV="1">
            <a:off x="5200650" y="3086100"/>
            <a:ext cx="1245394" cy="272654"/>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Tree>
    <p:extLst>
      <p:ext uri="{BB962C8B-B14F-4D97-AF65-F5344CB8AC3E}">
        <p14:creationId xmlns:p14="http://schemas.microsoft.com/office/powerpoint/2010/main" val="98230324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800" dirty="0"/>
              <a:t>MongoDB Restore Performance</a:t>
            </a:r>
          </a:p>
        </p:txBody>
      </p:sp>
      <p:sp>
        <p:nvSpPr>
          <p:cNvPr id="9" name="TextBox 8"/>
          <p:cNvSpPr txBox="1"/>
          <p:nvPr/>
        </p:nvSpPr>
        <p:spPr>
          <a:xfrm>
            <a:off x="1326131" y="4478001"/>
            <a:ext cx="6472395" cy="415498"/>
          </a:xfrm>
          <a:prstGeom prst="rect">
            <a:avLst/>
          </a:prstGeom>
          <a:noFill/>
        </p:spPr>
        <p:txBody>
          <a:bodyPr wrap="square" rtlCol="0">
            <a:spAutoFit/>
          </a:bodyPr>
          <a:lstStyle/>
          <a:p>
            <a:pPr algn="just"/>
            <a:r>
              <a:rPr lang="en-US" sz="525" u="sng" dirty="0">
                <a:latin typeface="+mj-lt"/>
              </a:rPr>
              <a:t>Disclaimer</a:t>
            </a:r>
            <a:r>
              <a:rPr lang="en-US" sz="525" dirty="0">
                <a:latin typeface="+mj-lt"/>
              </a:rPr>
              <a:t>: Performance results based on IBM internal tests running database restore with compression on MongoDB Enterprise Release (Database size 83 GB). Results may vary. x86 </a:t>
            </a:r>
            <a:r>
              <a:rPr lang="en-US" sz="525" dirty="0" err="1">
                <a:latin typeface="+mj-lt"/>
              </a:rPr>
              <a:t>config</a:t>
            </a:r>
            <a:r>
              <a:rPr lang="en-US" sz="525" dirty="0">
                <a:latin typeface="+mj-lt"/>
              </a:rPr>
              <a:t>: 36 Intel E5-2699 v3 cores @ 2.30GHz, 1-8 cores enabled, 768 GB memory, and 80 GB local RAID-5 volume on 15K 12 </a:t>
            </a:r>
            <a:r>
              <a:rPr lang="en-US" sz="525" dirty="0" err="1">
                <a:latin typeface="+mj-lt"/>
              </a:rPr>
              <a:t>Gbps</a:t>
            </a:r>
            <a:r>
              <a:rPr lang="en-US" sz="525" dirty="0">
                <a:latin typeface="+mj-lt"/>
              </a:rPr>
              <a:t> SAS drives, RHEL 7.2, database and backup on IBM DS8000, MongoDB Enterprise Release 3.2, </a:t>
            </a:r>
            <a:r>
              <a:rPr lang="en-US" sz="525" dirty="0" err="1">
                <a:latin typeface="+mj-lt"/>
              </a:rPr>
              <a:t>pigz</a:t>
            </a:r>
            <a:r>
              <a:rPr lang="en-US" sz="525" dirty="0">
                <a:latin typeface="+mj-lt"/>
              </a:rPr>
              <a:t> version 2.3.3. </a:t>
            </a:r>
            <a:r>
              <a:rPr lang="en-US" sz="525" dirty="0" err="1">
                <a:latin typeface="+mj-lt"/>
              </a:rPr>
              <a:t>LinuxONE</a:t>
            </a:r>
            <a:r>
              <a:rPr lang="en-US" sz="525" dirty="0">
                <a:latin typeface="+mj-lt"/>
              </a:rPr>
              <a:t> </a:t>
            </a:r>
            <a:r>
              <a:rPr lang="en-US" sz="525" dirty="0" err="1">
                <a:latin typeface="+mj-lt"/>
              </a:rPr>
              <a:t>config</a:t>
            </a:r>
            <a:r>
              <a:rPr lang="en-US" sz="525" dirty="0">
                <a:latin typeface="+mj-lt"/>
              </a:rPr>
              <a:t>: </a:t>
            </a:r>
            <a:r>
              <a:rPr lang="en-US" sz="525" dirty="0" err="1">
                <a:latin typeface="+mj-lt"/>
              </a:rPr>
              <a:t>LinuxONE</a:t>
            </a:r>
            <a:r>
              <a:rPr lang="en-US" sz="525" dirty="0">
                <a:latin typeface="+mj-lt"/>
              </a:rPr>
              <a:t> Emperor LPAR with 32 dedicated cores, 1-8 cores enabled, 768 GB memory, 40 GB DASD storage, RHEL 7.2 with SMT, database and backup on IBM DS8000, MongoDB Enterprise Release 3.3, genwqe-user-4.0.17.</a:t>
            </a:r>
          </a:p>
        </p:txBody>
      </p:sp>
      <p:pic>
        <p:nvPicPr>
          <p:cNvPr id="12" name="Picture 11"/>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2331605" y="3437743"/>
            <a:ext cx="4725488" cy="10402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 name="Rectangle 2"/>
          <p:cNvSpPr>
            <a:spLocks noChangeArrowheads="1"/>
          </p:cNvSpPr>
          <p:nvPr/>
        </p:nvSpPr>
        <p:spPr bwMode="auto">
          <a:xfrm>
            <a:off x="2283053" y="3587291"/>
            <a:ext cx="4699479"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algn="ctr"/>
            <a:r>
              <a:rPr lang="en-GB" sz="1200" b="1" i="1" dirty="0">
                <a:solidFill>
                  <a:prstClr val="black"/>
                </a:solidFill>
                <a:latin typeface="Arial" charset="0"/>
                <a:cs typeface="Arial" charset="0"/>
              </a:rPr>
              <a:t>Running MongoDB Enterprise v3 restore on LinuxONE Emperor with </a:t>
            </a:r>
            <a:r>
              <a:rPr lang="en-GB" sz="1200" b="1" i="1" dirty="0" err="1">
                <a:solidFill>
                  <a:prstClr val="black"/>
                </a:solidFill>
                <a:latin typeface="Arial" charset="0"/>
                <a:cs typeface="Arial" charset="0"/>
              </a:rPr>
              <a:t>zEDC</a:t>
            </a:r>
            <a:r>
              <a:rPr lang="en-GB" sz="1200" b="1" i="1" dirty="0">
                <a:solidFill>
                  <a:prstClr val="black"/>
                </a:solidFill>
                <a:latin typeface="Arial" charset="0"/>
                <a:cs typeface="Arial" charset="0"/>
              </a:rPr>
              <a:t> card is up to </a:t>
            </a:r>
            <a:r>
              <a:rPr lang="en-GB" sz="1200" b="1" i="1" dirty="0">
                <a:solidFill>
                  <a:srgbClr val="00B050"/>
                </a:solidFill>
                <a:latin typeface="Arial" charset="0"/>
                <a:cs typeface="Arial" charset="0"/>
              </a:rPr>
              <a:t>18% faster </a:t>
            </a:r>
            <a:r>
              <a:rPr lang="en-GB" sz="1200" b="1" i="1" dirty="0">
                <a:solidFill>
                  <a:prstClr val="black"/>
                </a:solidFill>
                <a:latin typeface="Arial" charset="0"/>
                <a:cs typeface="Arial" charset="0"/>
              </a:rPr>
              <a:t>than on a compared x86 platform using software decompression.</a:t>
            </a:r>
            <a:endParaRPr lang="en-US" sz="1200" dirty="0">
              <a:solidFill>
                <a:srgbClr val="00B050"/>
              </a:solidFill>
              <a:latin typeface="Arial" charset="0"/>
              <a:cs typeface="Arial" charset="0"/>
            </a:endParaRPr>
          </a:p>
        </p:txBody>
      </p:sp>
      <p:graphicFrame>
        <p:nvGraphicFramePr>
          <p:cNvPr id="15" name="Chart 14"/>
          <p:cNvGraphicFramePr/>
          <p:nvPr>
            <p:extLst>
              <p:ext uri="{D42A27DB-BD31-4B8C-83A1-F6EECF244321}">
                <p14:modId xmlns:p14="http://schemas.microsoft.com/office/powerpoint/2010/main" val="696494556"/>
              </p:ext>
            </p:extLst>
          </p:nvPr>
        </p:nvGraphicFramePr>
        <p:xfrm>
          <a:off x="75694" y="726614"/>
          <a:ext cx="4380079" cy="265249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6" name="Chart 15"/>
          <p:cNvGraphicFramePr/>
          <p:nvPr>
            <p:extLst>
              <p:ext uri="{D42A27DB-BD31-4B8C-83A1-F6EECF244321}">
                <p14:modId xmlns:p14="http://schemas.microsoft.com/office/powerpoint/2010/main" val="50642895"/>
              </p:ext>
            </p:extLst>
          </p:nvPr>
        </p:nvGraphicFramePr>
        <p:xfrm>
          <a:off x="4676504" y="726615"/>
          <a:ext cx="4380079" cy="265249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510709006"/>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50100" y="204601"/>
            <a:ext cx="5126758" cy="642938"/>
          </a:xfrm>
        </p:spPr>
        <p:txBody>
          <a:bodyPr/>
          <a:lstStyle/>
          <a:p>
            <a:r>
              <a:rPr lang="en-US" sz="1800" dirty="0" err="1"/>
              <a:t>Sharded</a:t>
            </a:r>
            <a:r>
              <a:rPr lang="en-US" sz="1800" dirty="0"/>
              <a:t> (Multi-Node) MongoDB Backup</a:t>
            </a:r>
          </a:p>
        </p:txBody>
      </p:sp>
      <p:grpSp>
        <p:nvGrpSpPr>
          <p:cNvPr id="40" name="Group 39"/>
          <p:cNvGrpSpPr/>
          <p:nvPr/>
        </p:nvGrpSpPr>
        <p:grpSpPr>
          <a:xfrm>
            <a:off x="2003958" y="2756263"/>
            <a:ext cx="4053840" cy="1647793"/>
            <a:chOff x="712501" y="2173305"/>
            <a:chExt cx="5405120" cy="2197057"/>
          </a:xfrm>
        </p:grpSpPr>
        <p:sp>
          <p:nvSpPr>
            <p:cNvPr id="7" name="Rectangle 6"/>
            <p:cNvSpPr/>
            <p:nvPr/>
          </p:nvSpPr>
          <p:spPr>
            <a:xfrm>
              <a:off x="712501" y="2173305"/>
              <a:ext cx="1016000" cy="2197057"/>
            </a:xfrm>
            <a:prstGeom prst="rect">
              <a:avLst/>
            </a:prstGeom>
            <a:solidFill>
              <a:schemeClr val="bg1">
                <a:lumMod val="9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t"/>
            <a:lstStyle/>
            <a:p>
              <a:pPr algn="ctr"/>
              <a:r>
                <a:rPr lang="en-US" sz="900" b="1" dirty="0">
                  <a:solidFill>
                    <a:schemeClr val="tx1"/>
                  </a:solidFill>
                </a:rPr>
                <a:t>Server/</a:t>
              </a:r>
              <a:br>
                <a:rPr lang="en-US" sz="900" b="1" dirty="0">
                  <a:solidFill>
                    <a:schemeClr val="tx1"/>
                  </a:solidFill>
                </a:rPr>
              </a:br>
              <a:r>
                <a:rPr lang="en-US" sz="900" b="1" dirty="0">
                  <a:solidFill>
                    <a:schemeClr val="tx1"/>
                  </a:solidFill>
                </a:rPr>
                <a:t>LPAR 0</a:t>
              </a:r>
            </a:p>
          </p:txBody>
        </p:sp>
        <p:sp>
          <p:nvSpPr>
            <p:cNvPr id="8" name="Rectangle 7"/>
            <p:cNvSpPr/>
            <p:nvPr/>
          </p:nvSpPr>
          <p:spPr>
            <a:xfrm>
              <a:off x="2175541" y="2173305"/>
              <a:ext cx="1016000" cy="2197057"/>
            </a:xfrm>
            <a:prstGeom prst="rect">
              <a:avLst/>
            </a:prstGeom>
            <a:solidFill>
              <a:schemeClr val="bg1">
                <a:lumMod val="9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r>
                <a:rPr lang="en-US" sz="900" b="1" dirty="0">
                  <a:solidFill>
                    <a:schemeClr val="tx1"/>
                  </a:solidFill>
                </a:rPr>
                <a:t>Server /</a:t>
              </a:r>
              <a:br>
                <a:rPr lang="en-US" sz="900" b="1" dirty="0">
                  <a:solidFill>
                    <a:schemeClr val="tx1"/>
                  </a:solidFill>
                </a:rPr>
              </a:br>
              <a:r>
                <a:rPr lang="en-US" sz="900" b="1" dirty="0">
                  <a:solidFill>
                    <a:schemeClr val="tx1"/>
                  </a:solidFill>
                </a:rPr>
                <a:t>LPAR 1</a:t>
              </a:r>
            </a:p>
          </p:txBody>
        </p:sp>
        <p:sp>
          <p:nvSpPr>
            <p:cNvPr id="9" name="Rectangle 8"/>
            <p:cNvSpPr/>
            <p:nvPr/>
          </p:nvSpPr>
          <p:spPr>
            <a:xfrm>
              <a:off x="3638581" y="2173305"/>
              <a:ext cx="1016000" cy="2197057"/>
            </a:xfrm>
            <a:prstGeom prst="rect">
              <a:avLst/>
            </a:prstGeom>
            <a:solidFill>
              <a:schemeClr val="bg1">
                <a:lumMod val="9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r>
                <a:rPr lang="en-US" sz="900" b="1" dirty="0">
                  <a:solidFill>
                    <a:schemeClr val="tx1"/>
                  </a:solidFill>
                </a:rPr>
                <a:t>Server / LPAR 2</a:t>
              </a:r>
            </a:p>
          </p:txBody>
        </p:sp>
        <p:sp>
          <p:nvSpPr>
            <p:cNvPr id="10" name="Rectangle 9"/>
            <p:cNvSpPr/>
            <p:nvPr/>
          </p:nvSpPr>
          <p:spPr>
            <a:xfrm>
              <a:off x="5101621" y="2173305"/>
              <a:ext cx="1016000" cy="2197057"/>
            </a:xfrm>
            <a:prstGeom prst="rect">
              <a:avLst/>
            </a:prstGeom>
            <a:solidFill>
              <a:schemeClr val="bg1">
                <a:lumMod val="9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lgn="ctr"/>
              <a:r>
                <a:rPr lang="en-US" sz="900" b="1" dirty="0">
                  <a:solidFill>
                    <a:schemeClr val="tx1"/>
                  </a:solidFill>
                </a:rPr>
                <a:t>Server / LPAR 3</a:t>
              </a:r>
            </a:p>
          </p:txBody>
        </p:sp>
        <p:sp>
          <p:nvSpPr>
            <p:cNvPr id="11" name="Rectangle: Rounded Corners 10"/>
            <p:cNvSpPr/>
            <p:nvPr/>
          </p:nvSpPr>
          <p:spPr>
            <a:xfrm>
              <a:off x="773467" y="2758521"/>
              <a:ext cx="887307" cy="379307"/>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lnSpc>
                  <a:spcPct val="85000"/>
                </a:lnSpc>
              </a:pPr>
              <a:r>
                <a:rPr lang="en-US" sz="700" b="1" dirty="0">
                  <a:solidFill>
                    <a:schemeClr val="tx1"/>
                  </a:solidFill>
                </a:rPr>
                <a:t>Shard 0 Primary</a:t>
              </a:r>
            </a:p>
          </p:txBody>
        </p:sp>
        <p:sp>
          <p:nvSpPr>
            <p:cNvPr id="12" name="Rectangle: Rounded Corners 11"/>
            <p:cNvSpPr/>
            <p:nvPr/>
          </p:nvSpPr>
          <p:spPr>
            <a:xfrm>
              <a:off x="2239887" y="3388334"/>
              <a:ext cx="887307" cy="379307"/>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lnSpc>
                  <a:spcPct val="85000"/>
                </a:lnSpc>
              </a:pPr>
              <a:r>
                <a:rPr lang="en-US" sz="700" b="1" dirty="0">
                  <a:solidFill>
                    <a:schemeClr val="tx1"/>
                  </a:solidFill>
                </a:rPr>
                <a:t>Shard 0 Secondary</a:t>
              </a:r>
            </a:p>
          </p:txBody>
        </p:sp>
        <p:sp>
          <p:nvSpPr>
            <p:cNvPr id="14" name="Rectangle: Rounded Corners 13"/>
            <p:cNvSpPr/>
            <p:nvPr/>
          </p:nvSpPr>
          <p:spPr>
            <a:xfrm>
              <a:off x="2239886" y="2758521"/>
              <a:ext cx="887307" cy="379307"/>
            </a:xfrm>
            <a:prstGeom prst="roundRect">
              <a:avLst/>
            </a:prstGeom>
          </p:spPr>
          <p:style>
            <a:lnRef idx="0">
              <a:schemeClr val="accent5"/>
            </a:lnRef>
            <a:fillRef idx="3">
              <a:schemeClr val="accent5"/>
            </a:fillRef>
            <a:effectRef idx="3">
              <a:schemeClr val="accent5"/>
            </a:effectRef>
            <a:fontRef idx="minor">
              <a:schemeClr val="lt1"/>
            </a:fontRef>
          </p:style>
          <p:txBody>
            <a:bodyPr rtlCol="0" anchor="ctr"/>
            <a:lstStyle/>
            <a:p>
              <a:pPr algn="ctr">
                <a:lnSpc>
                  <a:spcPct val="85000"/>
                </a:lnSpc>
              </a:pPr>
              <a:r>
                <a:rPr lang="en-US" sz="700" b="1" dirty="0">
                  <a:solidFill>
                    <a:schemeClr val="tx1"/>
                  </a:solidFill>
                </a:rPr>
                <a:t>Shard 1 Primary</a:t>
              </a:r>
            </a:p>
          </p:txBody>
        </p:sp>
        <p:sp>
          <p:nvSpPr>
            <p:cNvPr id="15" name="Rectangle: Rounded Corners 14"/>
            <p:cNvSpPr/>
            <p:nvPr/>
          </p:nvSpPr>
          <p:spPr>
            <a:xfrm>
              <a:off x="3696141" y="2758521"/>
              <a:ext cx="887307" cy="379307"/>
            </a:xfrm>
            <a:prstGeom prst="roundRect">
              <a:avLst/>
            </a:prstGeom>
          </p:spPr>
          <p:style>
            <a:lnRef idx="0">
              <a:schemeClr val="accent3"/>
            </a:lnRef>
            <a:fillRef idx="3">
              <a:schemeClr val="accent3"/>
            </a:fillRef>
            <a:effectRef idx="3">
              <a:schemeClr val="accent3"/>
            </a:effectRef>
            <a:fontRef idx="minor">
              <a:schemeClr val="lt1"/>
            </a:fontRef>
          </p:style>
          <p:txBody>
            <a:bodyPr rtlCol="0" anchor="ctr"/>
            <a:lstStyle/>
            <a:p>
              <a:pPr algn="ctr">
                <a:lnSpc>
                  <a:spcPct val="85000"/>
                </a:lnSpc>
              </a:pPr>
              <a:r>
                <a:rPr lang="en-US" sz="700" b="1" dirty="0">
                  <a:solidFill>
                    <a:schemeClr val="tx1"/>
                  </a:solidFill>
                </a:rPr>
                <a:t>Shard 2 Primary</a:t>
              </a:r>
            </a:p>
          </p:txBody>
        </p:sp>
        <p:sp>
          <p:nvSpPr>
            <p:cNvPr id="16" name="Rectangle: Rounded Corners 15"/>
            <p:cNvSpPr/>
            <p:nvPr/>
          </p:nvSpPr>
          <p:spPr>
            <a:xfrm>
              <a:off x="5165967" y="2758521"/>
              <a:ext cx="887307" cy="379307"/>
            </a:xfrm>
            <a:prstGeom prst="round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lnSpc>
                  <a:spcPct val="85000"/>
                </a:lnSpc>
              </a:pPr>
              <a:r>
                <a:rPr lang="en-US" sz="700" b="1" dirty="0">
                  <a:solidFill>
                    <a:schemeClr val="tx1"/>
                  </a:solidFill>
                </a:rPr>
                <a:t>Shard 3 Primary</a:t>
              </a:r>
            </a:p>
          </p:txBody>
        </p:sp>
        <p:sp>
          <p:nvSpPr>
            <p:cNvPr id="17" name="Rectangle: Rounded Corners 16"/>
            <p:cNvSpPr/>
            <p:nvPr/>
          </p:nvSpPr>
          <p:spPr>
            <a:xfrm>
              <a:off x="773466" y="3388334"/>
              <a:ext cx="887307" cy="379307"/>
            </a:xfrm>
            <a:prstGeom prst="round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lnSpc>
                  <a:spcPct val="85000"/>
                </a:lnSpc>
              </a:pPr>
              <a:r>
                <a:rPr lang="en-US" sz="700" b="1" dirty="0">
                  <a:solidFill>
                    <a:schemeClr val="tx1"/>
                  </a:solidFill>
                </a:rPr>
                <a:t>Shard 3 Secondary</a:t>
              </a:r>
            </a:p>
          </p:txBody>
        </p:sp>
        <p:sp>
          <p:nvSpPr>
            <p:cNvPr id="18" name="Rectangle: Rounded Corners 17"/>
            <p:cNvSpPr/>
            <p:nvPr/>
          </p:nvSpPr>
          <p:spPr>
            <a:xfrm>
              <a:off x="3702926" y="3388334"/>
              <a:ext cx="887307" cy="379307"/>
            </a:xfrm>
            <a:prstGeom prst="roundRect">
              <a:avLst/>
            </a:prstGeom>
          </p:spPr>
          <p:style>
            <a:lnRef idx="0">
              <a:schemeClr val="accent5"/>
            </a:lnRef>
            <a:fillRef idx="3">
              <a:schemeClr val="accent5"/>
            </a:fillRef>
            <a:effectRef idx="3">
              <a:schemeClr val="accent5"/>
            </a:effectRef>
            <a:fontRef idx="minor">
              <a:schemeClr val="lt1"/>
            </a:fontRef>
          </p:style>
          <p:txBody>
            <a:bodyPr rtlCol="0" anchor="ctr"/>
            <a:lstStyle/>
            <a:p>
              <a:pPr algn="ctr">
                <a:lnSpc>
                  <a:spcPct val="85000"/>
                </a:lnSpc>
              </a:pPr>
              <a:r>
                <a:rPr lang="en-US" sz="700" b="1" dirty="0">
                  <a:solidFill>
                    <a:schemeClr val="tx1"/>
                  </a:solidFill>
                </a:rPr>
                <a:t>Shard 1 Secondary</a:t>
              </a:r>
            </a:p>
          </p:txBody>
        </p:sp>
        <p:sp>
          <p:nvSpPr>
            <p:cNvPr id="19" name="Rectangle: Rounded Corners 18"/>
            <p:cNvSpPr/>
            <p:nvPr/>
          </p:nvSpPr>
          <p:spPr>
            <a:xfrm>
              <a:off x="5165966" y="3388334"/>
              <a:ext cx="887307" cy="379307"/>
            </a:xfrm>
            <a:prstGeom prst="roundRect">
              <a:avLst/>
            </a:prstGeom>
          </p:spPr>
          <p:style>
            <a:lnRef idx="0">
              <a:schemeClr val="accent3"/>
            </a:lnRef>
            <a:fillRef idx="3">
              <a:schemeClr val="accent3"/>
            </a:fillRef>
            <a:effectRef idx="3">
              <a:schemeClr val="accent3"/>
            </a:effectRef>
            <a:fontRef idx="minor">
              <a:schemeClr val="lt1"/>
            </a:fontRef>
          </p:style>
          <p:txBody>
            <a:bodyPr rtlCol="0" anchor="ctr"/>
            <a:lstStyle/>
            <a:p>
              <a:pPr algn="ctr">
                <a:lnSpc>
                  <a:spcPct val="85000"/>
                </a:lnSpc>
              </a:pPr>
              <a:r>
                <a:rPr lang="en-US" sz="700" b="1" dirty="0">
                  <a:solidFill>
                    <a:schemeClr val="tx1"/>
                  </a:solidFill>
                </a:rPr>
                <a:t>Shard 2 Secondary</a:t>
              </a:r>
            </a:p>
          </p:txBody>
        </p:sp>
        <p:sp>
          <p:nvSpPr>
            <p:cNvPr id="20" name="Rectangle: Rounded Corners 19"/>
            <p:cNvSpPr/>
            <p:nvPr/>
          </p:nvSpPr>
          <p:spPr>
            <a:xfrm>
              <a:off x="2239887" y="3892681"/>
              <a:ext cx="887307" cy="379307"/>
            </a:xfrm>
            <a:prstGeom prst="round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a:lnSpc>
                  <a:spcPct val="85000"/>
                </a:lnSpc>
              </a:pPr>
              <a:r>
                <a:rPr lang="en-US" sz="700" b="1" dirty="0">
                  <a:solidFill>
                    <a:schemeClr val="tx1"/>
                  </a:solidFill>
                </a:rPr>
                <a:t>Shard 3 Arbiter</a:t>
              </a:r>
            </a:p>
          </p:txBody>
        </p:sp>
        <p:sp>
          <p:nvSpPr>
            <p:cNvPr id="21" name="Rectangle: Rounded Corners 20"/>
            <p:cNvSpPr/>
            <p:nvPr/>
          </p:nvSpPr>
          <p:spPr>
            <a:xfrm>
              <a:off x="773466" y="3892681"/>
              <a:ext cx="887307" cy="379307"/>
            </a:xfrm>
            <a:prstGeom prst="roundRect">
              <a:avLst/>
            </a:prstGeom>
          </p:spPr>
          <p:style>
            <a:lnRef idx="0">
              <a:schemeClr val="accent3"/>
            </a:lnRef>
            <a:fillRef idx="3">
              <a:schemeClr val="accent3"/>
            </a:fillRef>
            <a:effectRef idx="3">
              <a:schemeClr val="accent3"/>
            </a:effectRef>
            <a:fontRef idx="minor">
              <a:schemeClr val="lt1"/>
            </a:fontRef>
          </p:style>
          <p:txBody>
            <a:bodyPr rtlCol="0" anchor="ctr"/>
            <a:lstStyle/>
            <a:p>
              <a:pPr algn="ctr">
                <a:lnSpc>
                  <a:spcPct val="85000"/>
                </a:lnSpc>
              </a:pPr>
              <a:r>
                <a:rPr lang="en-US" sz="700" b="1" dirty="0">
                  <a:solidFill>
                    <a:schemeClr val="tx1"/>
                  </a:solidFill>
                </a:rPr>
                <a:t>Shard 2 Arbiter</a:t>
              </a:r>
            </a:p>
          </p:txBody>
        </p:sp>
        <p:sp>
          <p:nvSpPr>
            <p:cNvPr id="22" name="Rectangle: Rounded Corners 21"/>
            <p:cNvSpPr/>
            <p:nvPr/>
          </p:nvSpPr>
          <p:spPr>
            <a:xfrm>
              <a:off x="3702926" y="3892681"/>
              <a:ext cx="887307" cy="379307"/>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lnSpc>
                  <a:spcPct val="85000"/>
                </a:lnSpc>
              </a:pPr>
              <a:r>
                <a:rPr lang="en-US" sz="700" b="1" dirty="0">
                  <a:solidFill>
                    <a:schemeClr val="tx1"/>
                  </a:solidFill>
                </a:rPr>
                <a:t>Shard 0 Arbiter</a:t>
              </a:r>
            </a:p>
          </p:txBody>
        </p:sp>
        <p:sp>
          <p:nvSpPr>
            <p:cNvPr id="23" name="Rectangle: Rounded Corners 22"/>
            <p:cNvSpPr/>
            <p:nvPr/>
          </p:nvSpPr>
          <p:spPr>
            <a:xfrm>
              <a:off x="5165966" y="3892681"/>
              <a:ext cx="887307" cy="379307"/>
            </a:xfrm>
            <a:prstGeom prst="roundRect">
              <a:avLst/>
            </a:prstGeom>
          </p:spPr>
          <p:style>
            <a:lnRef idx="0">
              <a:schemeClr val="accent5"/>
            </a:lnRef>
            <a:fillRef idx="3">
              <a:schemeClr val="accent5"/>
            </a:fillRef>
            <a:effectRef idx="3">
              <a:schemeClr val="accent5"/>
            </a:effectRef>
            <a:fontRef idx="minor">
              <a:schemeClr val="lt1"/>
            </a:fontRef>
          </p:style>
          <p:txBody>
            <a:bodyPr rtlCol="0" anchor="ctr"/>
            <a:lstStyle/>
            <a:p>
              <a:pPr algn="ctr">
                <a:lnSpc>
                  <a:spcPct val="85000"/>
                </a:lnSpc>
              </a:pPr>
              <a:r>
                <a:rPr lang="en-US" sz="700" b="1" dirty="0">
                  <a:solidFill>
                    <a:schemeClr val="tx1"/>
                  </a:solidFill>
                </a:rPr>
                <a:t>Shard 1 Arbiter</a:t>
              </a:r>
            </a:p>
          </p:txBody>
        </p:sp>
      </p:grpSp>
      <p:sp>
        <p:nvSpPr>
          <p:cNvPr id="24" name="Flowchart: Magnetic Disk 23"/>
          <p:cNvSpPr/>
          <p:nvPr/>
        </p:nvSpPr>
        <p:spPr>
          <a:xfrm>
            <a:off x="4942496" y="1125438"/>
            <a:ext cx="899160" cy="1021080"/>
          </a:xfrm>
          <a:prstGeom prst="flowChartMagneticDisk">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1200" b="1" dirty="0">
                <a:solidFill>
                  <a:schemeClr val="tx1"/>
                </a:solidFill>
              </a:rPr>
              <a:t>Database</a:t>
            </a:r>
          </a:p>
        </p:txBody>
      </p:sp>
      <p:grpSp>
        <p:nvGrpSpPr>
          <p:cNvPr id="33" name="Group 32"/>
          <p:cNvGrpSpPr/>
          <p:nvPr/>
        </p:nvGrpSpPr>
        <p:grpSpPr>
          <a:xfrm>
            <a:off x="6579515" y="1125438"/>
            <a:ext cx="708639" cy="1055000"/>
            <a:chOff x="4761653" y="730424"/>
            <a:chExt cx="944852" cy="1406666"/>
          </a:xfrm>
        </p:grpSpPr>
        <p:sp>
          <p:nvSpPr>
            <p:cNvPr id="32" name="Rectangle 31"/>
            <p:cNvSpPr/>
            <p:nvPr/>
          </p:nvSpPr>
          <p:spPr>
            <a:xfrm>
              <a:off x="4761653" y="730424"/>
              <a:ext cx="944852" cy="1406666"/>
            </a:xfrm>
            <a:prstGeom prst="rect">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1" name="Group 30"/>
            <p:cNvGrpSpPr/>
            <p:nvPr/>
          </p:nvGrpSpPr>
          <p:grpSpPr>
            <a:xfrm>
              <a:off x="4836128" y="849193"/>
              <a:ext cx="791241" cy="1177416"/>
              <a:chOff x="4836128" y="849193"/>
              <a:chExt cx="791241" cy="1177416"/>
            </a:xfrm>
          </p:grpSpPr>
          <p:sp>
            <p:nvSpPr>
              <p:cNvPr id="25" name="Flowchart: Magnetic Disk 24"/>
              <p:cNvSpPr/>
              <p:nvPr/>
            </p:nvSpPr>
            <p:spPr>
              <a:xfrm>
                <a:off x="4836128" y="850253"/>
                <a:ext cx="365777" cy="362380"/>
              </a:xfrm>
              <a:prstGeom prst="flowChartMagneticDisk">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chemeClr val="tx1"/>
                  </a:solidFill>
                </a:endParaRPr>
              </a:p>
            </p:txBody>
          </p:sp>
          <p:sp>
            <p:nvSpPr>
              <p:cNvPr id="26" name="Flowchart: Magnetic Disk 25"/>
              <p:cNvSpPr/>
              <p:nvPr/>
            </p:nvSpPr>
            <p:spPr>
              <a:xfrm>
                <a:off x="5254807" y="849193"/>
                <a:ext cx="365777" cy="362380"/>
              </a:xfrm>
              <a:prstGeom prst="flowChartMagneticDisk">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chemeClr val="tx1"/>
                  </a:solidFill>
                </a:endParaRPr>
              </a:p>
            </p:txBody>
          </p:sp>
          <p:sp>
            <p:nvSpPr>
              <p:cNvPr id="27" name="Flowchart: Magnetic Disk 26"/>
              <p:cNvSpPr/>
              <p:nvPr/>
            </p:nvSpPr>
            <p:spPr>
              <a:xfrm>
                <a:off x="4836128" y="1261411"/>
                <a:ext cx="365777" cy="362380"/>
              </a:xfrm>
              <a:prstGeom prst="flowChartMagneticDisk">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chemeClr val="tx1"/>
                  </a:solidFill>
                </a:endParaRPr>
              </a:p>
            </p:txBody>
          </p:sp>
          <p:sp>
            <p:nvSpPr>
              <p:cNvPr id="28" name="Flowchart: Magnetic Disk 27"/>
              <p:cNvSpPr/>
              <p:nvPr/>
            </p:nvSpPr>
            <p:spPr>
              <a:xfrm>
                <a:off x="5261592" y="1256148"/>
                <a:ext cx="365777" cy="362380"/>
              </a:xfrm>
              <a:prstGeom prst="flowChartMagneticDisk">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chemeClr val="tx1"/>
                  </a:solidFill>
                </a:endParaRPr>
              </a:p>
            </p:txBody>
          </p:sp>
          <p:sp>
            <p:nvSpPr>
              <p:cNvPr id="29" name="Flowchart: Magnetic Disk 28"/>
              <p:cNvSpPr/>
              <p:nvPr/>
            </p:nvSpPr>
            <p:spPr>
              <a:xfrm>
                <a:off x="4836128" y="1664229"/>
                <a:ext cx="365777" cy="362380"/>
              </a:xfrm>
              <a:prstGeom prst="flowChartMagneticDisk">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chemeClr val="tx1"/>
                  </a:solidFill>
                </a:endParaRPr>
              </a:p>
            </p:txBody>
          </p:sp>
          <p:sp>
            <p:nvSpPr>
              <p:cNvPr id="30" name="Flowchart: Magnetic Disk 29"/>
              <p:cNvSpPr/>
              <p:nvPr/>
            </p:nvSpPr>
            <p:spPr>
              <a:xfrm>
                <a:off x="5261592" y="1664229"/>
                <a:ext cx="365777" cy="362380"/>
              </a:xfrm>
              <a:prstGeom prst="flowChartMagneticDisk">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a:solidFill>
                    <a:schemeClr val="tx1"/>
                  </a:solidFill>
                </a:endParaRPr>
              </a:p>
            </p:txBody>
          </p:sp>
        </p:grpSp>
      </p:grpSp>
      <p:sp>
        <p:nvSpPr>
          <p:cNvPr id="34" name="Arrow: Left-Right 33"/>
          <p:cNvSpPr/>
          <p:nvPr/>
        </p:nvSpPr>
        <p:spPr>
          <a:xfrm>
            <a:off x="5931824" y="1607338"/>
            <a:ext cx="538481" cy="143918"/>
          </a:xfrm>
          <a:prstGeom prst="leftRightArrow">
            <a:avLst/>
          </a:prstGeom>
        </p:spPr>
        <p:style>
          <a:lnRef idx="1">
            <a:schemeClr val="dk1"/>
          </a:lnRef>
          <a:fillRef idx="3">
            <a:schemeClr val="dk1"/>
          </a:fillRef>
          <a:effectRef idx="2">
            <a:schemeClr val="dk1"/>
          </a:effectRef>
          <a:fontRef idx="minor">
            <a:schemeClr val="lt1"/>
          </a:fontRef>
        </p:style>
        <p:txBody>
          <a:bodyPr rtlCol="0" anchor="ctr"/>
          <a:lstStyle/>
          <a:p>
            <a:pPr algn="ctr"/>
            <a:endParaRPr lang="en-US"/>
          </a:p>
        </p:txBody>
      </p:sp>
      <p:sp>
        <p:nvSpPr>
          <p:cNvPr id="36" name="TextBox 35"/>
          <p:cNvSpPr txBox="1"/>
          <p:nvPr/>
        </p:nvSpPr>
        <p:spPr>
          <a:xfrm>
            <a:off x="1485783" y="1271114"/>
            <a:ext cx="3040633" cy="415498"/>
          </a:xfrm>
          <a:prstGeom prst="rect">
            <a:avLst/>
          </a:prstGeom>
          <a:noFill/>
        </p:spPr>
        <p:txBody>
          <a:bodyPr wrap="square" lIns="0" tIns="0" rIns="0" bIns="0" rtlCol="0">
            <a:spAutoFit/>
          </a:bodyPr>
          <a:lstStyle/>
          <a:p>
            <a:r>
              <a:rPr lang="en-US" sz="900" b="1" u="sng" dirty="0" err="1"/>
              <a:t>Sharding</a:t>
            </a:r>
            <a:r>
              <a:rPr lang="en-US" sz="900" b="1" dirty="0"/>
              <a:t>: A single chunked DB is converted into smaller chunks and distributed over different machines.</a:t>
            </a:r>
          </a:p>
        </p:txBody>
      </p:sp>
      <p:sp>
        <p:nvSpPr>
          <p:cNvPr id="38" name="Octagon 37"/>
          <p:cNvSpPr/>
          <p:nvPr/>
        </p:nvSpPr>
        <p:spPr>
          <a:xfrm>
            <a:off x="1875983" y="3629291"/>
            <a:ext cx="4317999" cy="361381"/>
          </a:xfrm>
          <a:prstGeom prst="octagon">
            <a:avLst/>
          </a:prstGeom>
          <a:solidFill>
            <a:srgbClr val="FFFF00">
              <a:alpha val="18039"/>
            </a:srgb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a:p>
        </p:txBody>
      </p:sp>
      <p:sp>
        <p:nvSpPr>
          <p:cNvPr id="39" name="TextBox 38"/>
          <p:cNvSpPr txBox="1"/>
          <p:nvPr/>
        </p:nvSpPr>
        <p:spPr>
          <a:xfrm>
            <a:off x="6193982" y="3713672"/>
            <a:ext cx="1641675" cy="276999"/>
          </a:xfrm>
          <a:prstGeom prst="rect">
            <a:avLst/>
          </a:prstGeom>
          <a:noFill/>
        </p:spPr>
        <p:txBody>
          <a:bodyPr wrap="square" lIns="0" tIns="0" rIns="0" bIns="0" rtlCol="0">
            <a:spAutoFit/>
          </a:bodyPr>
          <a:lstStyle/>
          <a:p>
            <a:pPr algn="ctr"/>
            <a:r>
              <a:rPr lang="en-US" sz="900" b="1" dirty="0"/>
              <a:t>Lock these replica-sets and take their dump</a:t>
            </a:r>
          </a:p>
        </p:txBody>
      </p:sp>
      <p:sp>
        <p:nvSpPr>
          <p:cNvPr id="41" name="TextBox 40"/>
          <p:cNvSpPr txBox="1"/>
          <p:nvPr/>
        </p:nvSpPr>
        <p:spPr>
          <a:xfrm>
            <a:off x="1485783" y="1724259"/>
            <a:ext cx="3040632" cy="276999"/>
          </a:xfrm>
          <a:prstGeom prst="rect">
            <a:avLst/>
          </a:prstGeom>
          <a:noFill/>
        </p:spPr>
        <p:txBody>
          <a:bodyPr wrap="square" lIns="0" tIns="0" rIns="0" bIns="0" rtlCol="0">
            <a:spAutoFit/>
          </a:bodyPr>
          <a:lstStyle/>
          <a:p>
            <a:r>
              <a:rPr lang="en-US" sz="900" b="1" u="sng" dirty="0"/>
              <a:t>Replication</a:t>
            </a:r>
            <a:r>
              <a:rPr lang="en-US" sz="900" b="1" dirty="0"/>
              <a:t>: A DB is copied to another location for reliability, accessibility, availability and fault-tolerance.</a:t>
            </a:r>
          </a:p>
        </p:txBody>
      </p:sp>
      <p:sp>
        <p:nvSpPr>
          <p:cNvPr id="3" name="TextBox 2"/>
          <p:cNvSpPr txBox="1"/>
          <p:nvPr/>
        </p:nvSpPr>
        <p:spPr>
          <a:xfrm>
            <a:off x="1400739" y="2424832"/>
            <a:ext cx="1712328" cy="276999"/>
          </a:xfrm>
          <a:prstGeom prst="rect">
            <a:avLst/>
          </a:prstGeom>
          <a:noFill/>
        </p:spPr>
        <p:txBody>
          <a:bodyPr wrap="none" rtlCol="0">
            <a:spAutoFit/>
          </a:bodyPr>
          <a:lstStyle/>
          <a:p>
            <a:r>
              <a:rPr lang="de-DE" sz="1200" b="1" dirty="0"/>
              <a:t>Benchmark Scenario</a:t>
            </a:r>
            <a:endParaRPr lang="en-US" sz="1200" b="1" dirty="0"/>
          </a:p>
        </p:txBody>
      </p:sp>
    </p:spTree>
    <p:extLst>
      <p:ext uri="{BB962C8B-B14F-4D97-AF65-F5344CB8AC3E}">
        <p14:creationId xmlns:p14="http://schemas.microsoft.com/office/powerpoint/2010/main" val="730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4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8"/>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3"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800" dirty="0" err="1"/>
              <a:t>Sharded</a:t>
            </a:r>
            <a:r>
              <a:rPr lang="en-US" sz="1800" dirty="0"/>
              <a:t> (Multi-Node) MongoDB Backup – Benchmark Configuration</a:t>
            </a:r>
          </a:p>
        </p:txBody>
      </p:sp>
      <p:graphicFrame>
        <p:nvGraphicFramePr>
          <p:cNvPr id="4" name="Table 3"/>
          <p:cNvGraphicFramePr>
            <a:graphicFrameLocks noGrp="1"/>
          </p:cNvGraphicFramePr>
          <p:nvPr>
            <p:extLst/>
          </p:nvPr>
        </p:nvGraphicFramePr>
        <p:xfrm>
          <a:off x="1463041" y="1391069"/>
          <a:ext cx="6286499" cy="3033771"/>
        </p:xfrm>
        <a:graphic>
          <a:graphicData uri="http://schemas.openxmlformats.org/drawingml/2006/table">
            <a:tbl>
              <a:tblPr firstRow="1" bandRow="1">
                <a:tableStyleId>{5C22544A-7EE6-4342-B048-85BDC9FD1C3A}</a:tableStyleId>
              </a:tblPr>
              <a:tblGrid>
                <a:gridCol w="1981200">
                  <a:extLst>
                    <a:ext uri="{9D8B030D-6E8A-4147-A177-3AD203B41FA5}">
                      <a16:colId xmlns="" xmlns:a16="http://schemas.microsoft.com/office/drawing/2014/main" val="285742360"/>
                    </a:ext>
                  </a:extLst>
                </a:gridCol>
                <a:gridCol w="2115006">
                  <a:extLst>
                    <a:ext uri="{9D8B030D-6E8A-4147-A177-3AD203B41FA5}">
                      <a16:colId xmlns="" xmlns:a16="http://schemas.microsoft.com/office/drawing/2014/main" val="3395725716"/>
                    </a:ext>
                  </a:extLst>
                </a:gridCol>
                <a:gridCol w="2190293">
                  <a:extLst>
                    <a:ext uri="{9D8B030D-6E8A-4147-A177-3AD203B41FA5}">
                      <a16:colId xmlns="" xmlns:a16="http://schemas.microsoft.com/office/drawing/2014/main" val="667443535"/>
                    </a:ext>
                  </a:extLst>
                </a:gridCol>
              </a:tblGrid>
              <a:tr h="274320">
                <a:tc>
                  <a:txBody>
                    <a:bodyPr/>
                    <a:lstStyle/>
                    <a:p>
                      <a:r>
                        <a:rPr lang="en-GB" sz="1400" dirty="0" err="1"/>
                        <a:t>Config</a:t>
                      </a:r>
                      <a:endParaRPr lang="en-US" sz="1400" dirty="0"/>
                    </a:p>
                  </a:txBody>
                  <a:tcPr marL="68580" marR="68580" marT="34290" marB="34290"/>
                </a:tc>
                <a:tc>
                  <a:txBody>
                    <a:bodyPr/>
                    <a:lstStyle/>
                    <a:p>
                      <a:r>
                        <a:rPr lang="en-GB" sz="1400" dirty="0" err="1"/>
                        <a:t>LinuxONE</a:t>
                      </a:r>
                      <a:endParaRPr lang="en-US" sz="1400" dirty="0"/>
                    </a:p>
                  </a:txBody>
                  <a:tcPr marL="68580" marR="68580" marT="34290" marB="34290"/>
                </a:tc>
                <a:tc>
                  <a:txBody>
                    <a:bodyPr/>
                    <a:lstStyle/>
                    <a:p>
                      <a:r>
                        <a:rPr lang="en-GB" sz="1400" dirty="0"/>
                        <a:t>x86 Platform</a:t>
                      </a:r>
                      <a:endParaRPr lang="en-US" sz="1400" dirty="0"/>
                    </a:p>
                  </a:txBody>
                  <a:tcPr marL="68580" marR="68580" marT="34290" marB="34290"/>
                </a:tc>
                <a:extLst>
                  <a:ext uri="{0D108BD9-81ED-4DB2-BD59-A6C34878D82A}">
                    <a16:rowId xmlns="" xmlns:a16="http://schemas.microsoft.com/office/drawing/2014/main" val="4010850891"/>
                  </a:ext>
                </a:extLst>
              </a:tr>
              <a:tr h="480060">
                <a:tc>
                  <a:txBody>
                    <a:bodyPr/>
                    <a:lstStyle/>
                    <a:p>
                      <a:r>
                        <a:rPr lang="en-GB" sz="1400" dirty="0">
                          <a:solidFill>
                            <a:schemeClr val="tx1"/>
                          </a:solidFill>
                        </a:rPr>
                        <a:t>System</a:t>
                      </a:r>
                      <a:endParaRPr lang="en-US" sz="1400" dirty="0">
                        <a:solidFill>
                          <a:schemeClr val="tx1"/>
                        </a:solidFill>
                      </a:endParaRPr>
                    </a:p>
                  </a:txBody>
                  <a:tcPr marL="68580" marR="68580" marT="34290" marB="34290"/>
                </a:tc>
                <a:tc>
                  <a:txBody>
                    <a:bodyPr/>
                    <a:lstStyle/>
                    <a:p>
                      <a:r>
                        <a:rPr lang="en-GB" sz="1400" dirty="0">
                          <a:solidFill>
                            <a:schemeClr val="tx1"/>
                          </a:solidFill>
                        </a:rPr>
                        <a:t>4 LPARs on one </a:t>
                      </a:r>
                      <a:r>
                        <a:rPr lang="en-GB" sz="1400" dirty="0" err="1">
                          <a:solidFill>
                            <a:schemeClr val="tx1"/>
                          </a:solidFill>
                        </a:rPr>
                        <a:t>LinuxONE</a:t>
                      </a:r>
                      <a:endParaRPr lang="en-US" sz="1400" dirty="0">
                        <a:solidFill>
                          <a:schemeClr val="tx1"/>
                        </a:solidFill>
                      </a:endParaRPr>
                    </a:p>
                  </a:txBody>
                  <a:tcPr marL="68580" marR="68580" marT="34290" marB="34290"/>
                </a:tc>
                <a:tc>
                  <a:txBody>
                    <a:bodyPr/>
                    <a:lstStyle/>
                    <a:p>
                      <a:r>
                        <a:rPr lang="en-GB" sz="1400" dirty="0">
                          <a:solidFill>
                            <a:schemeClr val="tx1"/>
                          </a:solidFill>
                        </a:rPr>
                        <a:t>4 dedicated</a:t>
                      </a:r>
                      <a:r>
                        <a:rPr lang="en-GB" sz="1400" baseline="0" dirty="0">
                          <a:solidFill>
                            <a:schemeClr val="tx1"/>
                          </a:solidFill>
                        </a:rPr>
                        <a:t> servers</a:t>
                      </a:r>
                      <a:endParaRPr lang="en-US" sz="1400" dirty="0">
                        <a:solidFill>
                          <a:schemeClr val="tx1"/>
                        </a:solidFill>
                      </a:endParaRPr>
                    </a:p>
                  </a:txBody>
                  <a:tcPr marL="68580" marR="68580" marT="34290" marB="34290"/>
                </a:tc>
                <a:extLst>
                  <a:ext uri="{0D108BD9-81ED-4DB2-BD59-A6C34878D82A}">
                    <a16:rowId xmlns="" xmlns:a16="http://schemas.microsoft.com/office/drawing/2014/main" val="3836444682"/>
                  </a:ext>
                </a:extLst>
              </a:tr>
              <a:tr h="274320">
                <a:tc>
                  <a:txBody>
                    <a:bodyPr/>
                    <a:lstStyle/>
                    <a:p>
                      <a:r>
                        <a:rPr lang="en-GB" sz="1400" dirty="0">
                          <a:solidFill>
                            <a:schemeClr val="tx1"/>
                          </a:solidFill>
                        </a:rPr>
                        <a:t>Cores per LPAR/server</a:t>
                      </a:r>
                      <a:endParaRPr lang="en-US" sz="1400" dirty="0">
                        <a:solidFill>
                          <a:schemeClr val="tx1"/>
                        </a:solidFill>
                      </a:endParaRPr>
                    </a:p>
                  </a:txBody>
                  <a:tcPr marL="68580" marR="68580" marT="34290" marB="34290"/>
                </a:tc>
                <a:tc>
                  <a:txBody>
                    <a:bodyPr/>
                    <a:lstStyle/>
                    <a:p>
                      <a:r>
                        <a:rPr lang="en-GB" sz="1400" dirty="0">
                          <a:solidFill>
                            <a:schemeClr val="tx1"/>
                          </a:solidFill>
                        </a:rPr>
                        <a:t>12 </a:t>
                      </a:r>
                      <a:r>
                        <a:rPr lang="en-GB" sz="1400" dirty="0" smtClean="0">
                          <a:solidFill>
                            <a:schemeClr val="tx1"/>
                          </a:solidFill>
                        </a:rPr>
                        <a:t>dedicated</a:t>
                      </a:r>
                      <a:r>
                        <a:rPr lang="en-GB" sz="1400" baseline="0" dirty="0" smtClean="0">
                          <a:solidFill>
                            <a:schemeClr val="tx1"/>
                          </a:solidFill>
                        </a:rPr>
                        <a:t> </a:t>
                      </a:r>
                      <a:r>
                        <a:rPr lang="en-GB" sz="1400" baseline="0" dirty="0">
                          <a:solidFill>
                            <a:schemeClr val="tx1"/>
                          </a:solidFill>
                        </a:rPr>
                        <a:t>with SMT</a:t>
                      </a:r>
                      <a:endParaRPr lang="en-US" sz="1400" dirty="0">
                        <a:solidFill>
                          <a:schemeClr val="tx1"/>
                        </a:solidFill>
                      </a:endParaRPr>
                    </a:p>
                  </a:txBody>
                  <a:tcPr marL="68580" marR="68580" marT="34290" marB="34290"/>
                </a:tc>
                <a:tc>
                  <a:txBody>
                    <a:bodyPr/>
                    <a:lstStyle/>
                    <a:p>
                      <a:r>
                        <a:rPr lang="en-GB" sz="1400" dirty="0">
                          <a:solidFill>
                            <a:schemeClr val="tx1"/>
                          </a:solidFill>
                        </a:rPr>
                        <a:t>12, with HT</a:t>
                      </a:r>
                      <a:endParaRPr lang="en-US" sz="1400" dirty="0">
                        <a:solidFill>
                          <a:schemeClr val="tx1"/>
                        </a:solidFill>
                      </a:endParaRPr>
                    </a:p>
                  </a:txBody>
                  <a:tcPr marL="68580" marR="68580" marT="34290" marB="34290"/>
                </a:tc>
                <a:extLst>
                  <a:ext uri="{0D108BD9-81ED-4DB2-BD59-A6C34878D82A}">
                    <a16:rowId xmlns="" xmlns:a16="http://schemas.microsoft.com/office/drawing/2014/main" val="1524282413"/>
                  </a:ext>
                </a:extLst>
              </a:tr>
              <a:tr h="480060">
                <a:tc>
                  <a:txBody>
                    <a:bodyPr/>
                    <a:lstStyle/>
                    <a:p>
                      <a:r>
                        <a:rPr lang="en-GB" sz="1400" dirty="0">
                          <a:solidFill>
                            <a:schemeClr val="tx1"/>
                          </a:solidFill>
                        </a:rPr>
                        <a:t>Memory per LPAR/server</a:t>
                      </a:r>
                      <a:endParaRPr lang="en-US" sz="1400" dirty="0">
                        <a:solidFill>
                          <a:schemeClr val="tx1"/>
                        </a:solidFill>
                      </a:endParaRPr>
                    </a:p>
                  </a:txBody>
                  <a:tcPr marL="68580" marR="68580" marT="34290" marB="34290"/>
                </a:tc>
                <a:tc>
                  <a:txBody>
                    <a:bodyPr/>
                    <a:lstStyle/>
                    <a:p>
                      <a:r>
                        <a:rPr lang="en-GB" sz="1400" dirty="0">
                          <a:solidFill>
                            <a:schemeClr val="tx1"/>
                          </a:solidFill>
                        </a:rPr>
                        <a:t>512 GB</a:t>
                      </a:r>
                      <a:endParaRPr lang="en-US" sz="1400" dirty="0">
                        <a:solidFill>
                          <a:schemeClr val="tx1"/>
                        </a:solidFill>
                      </a:endParaRPr>
                    </a:p>
                  </a:txBody>
                  <a:tcPr marL="68580" marR="68580" marT="34290" marB="34290"/>
                </a:tc>
                <a:tc>
                  <a:txBody>
                    <a:bodyPr/>
                    <a:lstStyle/>
                    <a:p>
                      <a:r>
                        <a:rPr lang="en-GB" sz="1400" dirty="0">
                          <a:solidFill>
                            <a:schemeClr val="tx1"/>
                          </a:solidFill>
                        </a:rPr>
                        <a:t>512 GB</a:t>
                      </a:r>
                      <a:endParaRPr lang="en-US" sz="1400" dirty="0">
                        <a:solidFill>
                          <a:schemeClr val="tx1"/>
                        </a:solidFill>
                      </a:endParaRPr>
                    </a:p>
                  </a:txBody>
                  <a:tcPr marL="68580" marR="68580" marT="34290" marB="34290"/>
                </a:tc>
                <a:extLst>
                  <a:ext uri="{0D108BD9-81ED-4DB2-BD59-A6C34878D82A}">
                    <a16:rowId xmlns="" xmlns:a16="http://schemas.microsoft.com/office/drawing/2014/main" val="2508867476"/>
                  </a:ext>
                </a:extLst>
              </a:tr>
              <a:tr h="274320">
                <a:tc>
                  <a:txBody>
                    <a:bodyPr/>
                    <a:lstStyle/>
                    <a:p>
                      <a:r>
                        <a:rPr lang="en-US" sz="1400" dirty="0">
                          <a:solidFill>
                            <a:schemeClr val="tx1"/>
                          </a:solidFill>
                        </a:rPr>
                        <a:t>OS</a:t>
                      </a:r>
                    </a:p>
                  </a:txBody>
                  <a:tcPr marL="68580" marR="68580" marT="34290" marB="34290"/>
                </a:tc>
                <a:tc>
                  <a:txBody>
                    <a:bodyPr/>
                    <a:lstStyle/>
                    <a:p>
                      <a:r>
                        <a:rPr lang="en-US" sz="1400" dirty="0">
                          <a:solidFill>
                            <a:schemeClr val="tx1"/>
                          </a:solidFill>
                        </a:rPr>
                        <a:t>RHEL </a:t>
                      </a:r>
                      <a:r>
                        <a:rPr lang="en-US" sz="1400" dirty="0" smtClean="0">
                          <a:solidFill>
                            <a:schemeClr val="tx1"/>
                          </a:solidFill>
                        </a:rPr>
                        <a:t>7.2</a:t>
                      </a:r>
                      <a:endParaRPr lang="en-US" sz="1400" dirty="0">
                        <a:solidFill>
                          <a:schemeClr val="tx1"/>
                        </a:solidFill>
                      </a:endParaRPr>
                    </a:p>
                  </a:txBody>
                  <a:tcPr marL="68580" marR="68580" marT="34290" marB="34290"/>
                </a:tc>
                <a:tc>
                  <a:txBody>
                    <a:bodyPr/>
                    <a:lstStyle/>
                    <a:p>
                      <a:r>
                        <a:rPr lang="en-US" sz="1400" dirty="0">
                          <a:solidFill>
                            <a:schemeClr val="tx1"/>
                          </a:solidFill>
                        </a:rPr>
                        <a:t>RHEL</a:t>
                      </a:r>
                      <a:r>
                        <a:rPr lang="en-US" sz="1400" baseline="0" dirty="0">
                          <a:solidFill>
                            <a:schemeClr val="tx1"/>
                          </a:solidFill>
                        </a:rPr>
                        <a:t> </a:t>
                      </a:r>
                      <a:r>
                        <a:rPr lang="en-US" sz="1400" baseline="0" dirty="0" smtClean="0">
                          <a:solidFill>
                            <a:schemeClr val="tx1"/>
                          </a:solidFill>
                        </a:rPr>
                        <a:t>7.2</a:t>
                      </a:r>
                      <a:endParaRPr lang="en-US" sz="1400" dirty="0">
                        <a:solidFill>
                          <a:schemeClr val="tx1"/>
                        </a:solidFill>
                      </a:endParaRPr>
                    </a:p>
                  </a:txBody>
                  <a:tcPr marL="68580" marR="68580" marT="34290" marB="34290"/>
                </a:tc>
                <a:extLst>
                  <a:ext uri="{0D108BD9-81ED-4DB2-BD59-A6C34878D82A}">
                    <a16:rowId xmlns="" xmlns:a16="http://schemas.microsoft.com/office/drawing/2014/main" val="2217455000"/>
                  </a:ext>
                </a:extLst>
              </a:tr>
              <a:tr h="274320">
                <a:tc>
                  <a:txBody>
                    <a:bodyPr/>
                    <a:lstStyle/>
                    <a:p>
                      <a:r>
                        <a:rPr lang="en-US" sz="1400" dirty="0">
                          <a:solidFill>
                            <a:schemeClr val="tx1"/>
                          </a:solidFill>
                        </a:rPr>
                        <a:t>MongoDB Version</a:t>
                      </a:r>
                    </a:p>
                  </a:txBody>
                  <a:tcPr marL="68580" marR="68580" marT="34290" marB="34290"/>
                </a:tc>
                <a:tc>
                  <a:txBody>
                    <a:bodyPr/>
                    <a:lstStyle/>
                    <a:p>
                      <a:r>
                        <a:rPr lang="en-US" sz="1400" dirty="0">
                          <a:solidFill>
                            <a:schemeClr val="tx1"/>
                          </a:solidFill>
                        </a:rPr>
                        <a:t>Enterprise v3.2</a:t>
                      </a:r>
                    </a:p>
                  </a:txBody>
                  <a:tcPr marL="68580" marR="68580" marT="34290" marB="34290"/>
                </a:tc>
                <a:tc>
                  <a:txBody>
                    <a:bodyPr/>
                    <a:lstStyle/>
                    <a:p>
                      <a:r>
                        <a:rPr lang="en-US" sz="1400" dirty="0">
                          <a:solidFill>
                            <a:schemeClr val="tx1"/>
                          </a:solidFill>
                        </a:rPr>
                        <a:t>Enterprise v3.2</a:t>
                      </a:r>
                    </a:p>
                  </a:txBody>
                  <a:tcPr marL="68580" marR="68580" marT="34290" marB="34290"/>
                </a:tc>
                <a:extLst>
                  <a:ext uri="{0D108BD9-81ED-4DB2-BD59-A6C34878D82A}">
                    <a16:rowId xmlns="" xmlns:a16="http://schemas.microsoft.com/office/drawing/2014/main" val="892611946"/>
                  </a:ext>
                </a:extLst>
              </a:tr>
              <a:tr h="305137">
                <a:tc>
                  <a:txBody>
                    <a:bodyPr/>
                    <a:lstStyle/>
                    <a:p>
                      <a:r>
                        <a:rPr lang="en-US" sz="1400" dirty="0">
                          <a:solidFill>
                            <a:schemeClr val="tx1"/>
                          </a:solidFill>
                        </a:rPr>
                        <a:t>Database</a:t>
                      </a:r>
                      <a:r>
                        <a:rPr lang="en-US" sz="1400" baseline="0" dirty="0">
                          <a:solidFill>
                            <a:schemeClr val="tx1"/>
                          </a:solidFill>
                        </a:rPr>
                        <a:t> Size</a:t>
                      </a:r>
                      <a:endParaRPr lang="en-US" sz="1400" dirty="0">
                        <a:solidFill>
                          <a:schemeClr val="tx1"/>
                        </a:solidFill>
                      </a:endParaRPr>
                    </a:p>
                  </a:txBody>
                  <a:tcPr marL="68580" marR="68580" marT="34290" marB="34290"/>
                </a:tc>
                <a:tc>
                  <a:txBody>
                    <a:bodyPr/>
                    <a:lstStyle/>
                    <a:p>
                      <a:r>
                        <a:rPr lang="en-US" sz="1400" dirty="0">
                          <a:solidFill>
                            <a:schemeClr val="tx1"/>
                          </a:solidFill>
                        </a:rPr>
                        <a:t>400 GB</a:t>
                      </a:r>
                    </a:p>
                  </a:txBody>
                  <a:tcPr marL="68580" marR="68580" marT="34290" marB="34290"/>
                </a:tc>
                <a:tc>
                  <a:txBody>
                    <a:bodyPr/>
                    <a:lstStyle/>
                    <a:p>
                      <a:r>
                        <a:rPr lang="en-US" sz="1400" dirty="0">
                          <a:solidFill>
                            <a:schemeClr val="tx1"/>
                          </a:solidFill>
                        </a:rPr>
                        <a:t>400 GB</a:t>
                      </a:r>
                    </a:p>
                  </a:txBody>
                  <a:tcPr marL="68580" marR="68580" marT="34290" marB="34290"/>
                </a:tc>
                <a:extLst>
                  <a:ext uri="{0D108BD9-81ED-4DB2-BD59-A6C34878D82A}">
                    <a16:rowId xmlns="" xmlns:a16="http://schemas.microsoft.com/office/drawing/2014/main" val="2422639362"/>
                  </a:ext>
                </a:extLst>
              </a:tr>
              <a:tr h="305137">
                <a:tc>
                  <a:txBody>
                    <a:bodyPr/>
                    <a:lstStyle/>
                    <a:p>
                      <a:r>
                        <a:rPr lang="en-US" sz="1400" dirty="0">
                          <a:solidFill>
                            <a:schemeClr val="tx1"/>
                          </a:solidFill>
                        </a:rPr>
                        <a:t>Collections</a:t>
                      </a:r>
                    </a:p>
                  </a:txBody>
                  <a:tcPr marL="68580" marR="68580" marT="34290" marB="34290"/>
                </a:tc>
                <a:tc>
                  <a:txBody>
                    <a:bodyPr/>
                    <a:lstStyle/>
                    <a:p>
                      <a:r>
                        <a:rPr lang="en-US" sz="1400" dirty="0">
                          <a:solidFill>
                            <a:schemeClr val="tx1"/>
                          </a:solidFill>
                        </a:rPr>
                        <a:t>4, 100 GB</a:t>
                      </a:r>
                      <a:r>
                        <a:rPr lang="en-US" sz="1400" baseline="0" dirty="0">
                          <a:solidFill>
                            <a:schemeClr val="tx1"/>
                          </a:solidFill>
                        </a:rPr>
                        <a:t> each</a:t>
                      </a:r>
                      <a:endParaRPr lang="en-US" sz="1400" dirty="0">
                        <a:solidFill>
                          <a:schemeClr val="tx1"/>
                        </a:solidFill>
                      </a:endParaRPr>
                    </a:p>
                  </a:txBody>
                  <a:tcPr marL="68580" marR="68580" marT="34290" marB="34290"/>
                </a:tc>
                <a:tc>
                  <a:txBody>
                    <a:bodyPr/>
                    <a:lstStyle/>
                    <a:p>
                      <a:r>
                        <a:rPr lang="en-US" sz="1400" dirty="0">
                          <a:solidFill>
                            <a:schemeClr val="tx1"/>
                          </a:solidFill>
                        </a:rPr>
                        <a:t>4, 100 GB each</a:t>
                      </a:r>
                    </a:p>
                  </a:txBody>
                  <a:tcPr marL="68580" marR="68580" marT="34290" marB="34290"/>
                </a:tc>
                <a:extLst>
                  <a:ext uri="{0D108BD9-81ED-4DB2-BD59-A6C34878D82A}">
                    <a16:rowId xmlns="" xmlns:a16="http://schemas.microsoft.com/office/drawing/2014/main" val="4118384594"/>
                  </a:ext>
                </a:extLst>
              </a:tr>
              <a:tr h="305137">
                <a:tc>
                  <a:txBody>
                    <a:bodyPr/>
                    <a:lstStyle/>
                    <a:p>
                      <a:r>
                        <a:rPr lang="en-GB" sz="1400" dirty="0">
                          <a:solidFill>
                            <a:schemeClr val="tx1"/>
                          </a:solidFill>
                        </a:rPr>
                        <a:t>DB Location</a:t>
                      </a:r>
                      <a:endParaRPr lang="en-US" sz="1400" dirty="0">
                        <a:solidFill>
                          <a:schemeClr val="tx1"/>
                        </a:solidFill>
                      </a:endParaRPr>
                    </a:p>
                  </a:txBody>
                  <a:tcPr marL="68580" marR="68580" marT="34290" marB="34290"/>
                </a:tc>
                <a:tc>
                  <a:txBody>
                    <a:bodyPr/>
                    <a:lstStyle/>
                    <a:p>
                      <a:r>
                        <a:rPr lang="en-GB" sz="1400" dirty="0">
                          <a:solidFill>
                            <a:schemeClr val="tx1"/>
                          </a:solidFill>
                        </a:rPr>
                        <a:t>IBM </a:t>
                      </a:r>
                      <a:r>
                        <a:rPr lang="en-GB" sz="1400" dirty="0" err="1">
                          <a:solidFill>
                            <a:schemeClr val="tx1"/>
                          </a:solidFill>
                        </a:rPr>
                        <a:t>FlashSystem</a:t>
                      </a:r>
                      <a:r>
                        <a:rPr lang="en-GB" sz="1400" dirty="0">
                          <a:solidFill>
                            <a:schemeClr val="tx1"/>
                          </a:solidFill>
                        </a:rPr>
                        <a:t> 900</a:t>
                      </a:r>
                      <a:endParaRPr lang="en-US" sz="1400" dirty="0">
                        <a:solidFill>
                          <a:schemeClr val="tx1"/>
                        </a:solidFill>
                      </a:endParaRPr>
                    </a:p>
                  </a:txBody>
                  <a:tcPr marL="68580" marR="68580" marT="34290" marB="34290"/>
                </a:tc>
                <a:tc>
                  <a:txBody>
                    <a:bodyPr/>
                    <a:lstStyle/>
                    <a:p>
                      <a:r>
                        <a:rPr lang="en-GB" sz="1400" dirty="0">
                          <a:solidFill>
                            <a:schemeClr val="tx1"/>
                          </a:solidFill>
                        </a:rPr>
                        <a:t>Local SSDs</a:t>
                      </a:r>
                      <a:endParaRPr lang="en-US" sz="1400" dirty="0">
                        <a:solidFill>
                          <a:schemeClr val="tx1"/>
                        </a:solidFill>
                      </a:endParaRPr>
                    </a:p>
                  </a:txBody>
                  <a:tcPr marL="68580" marR="68580" marT="34290" marB="34290"/>
                </a:tc>
                <a:extLst>
                  <a:ext uri="{0D108BD9-81ED-4DB2-BD59-A6C34878D82A}">
                    <a16:rowId xmlns="" xmlns:a16="http://schemas.microsoft.com/office/drawing/2014/main" val="534043702"/>
                  </a:ext>
                </a:extLst>
              </a:tr>
            </a:tbl>
          </a:graphicData>
        </a:graphic>
      </p:graphicFrame>
    </p:spTree>
    <p:extLst>
      <p:ext uri="{BB962C8B-B14F-4D97-AF65-F5344CB8AC3E}">
        <p14:creationId xmlns:p14="http://schemas.microsoft.com/office/powerpoint/2010/main" val="2096789404"/>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800" dirty="0" err="1"/>
              <a:t>Sharded</a:t>
            </a:r>
            <a:r>
              <a:rPr lang="en-US" sz="1800" dirty="0"/>
              <a:t> (Multi-Node) MongoDB Backup Performance</a:t>
            </a:r>
          </a:p>
        </p:txBody>
      </p:sp>
      <p:pic>
        <p:nvPicPr>
          <p:cNvPr id="14" name="Picture 13"/>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495698" y="1410789"/>
            <a:ext cx="2390503" cy="2259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 name="Rectangle 2"/>
          <p:cNvSpPr>
            <a:spLocks noChangeArrowheads="1"/>
          </p:cNvSpPr>
          <p:nvPr/>
        </p:nvSpPr>
        <p:spPr bwMode="auto">
          <a:xfrm>
            <a:off x="1612478" y="1699096"/>
            <a:ext cx="2090331"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en-GB" sz="1200" b="1" i="1" dirty="0">
                <a:solidFill>
                  <a:prstClr val="black"/>
                </a:solidFill>
                <a:latin typeface="Arial" charset="0"/>
                <a:cs typeface="Arial" charset="0"/>
              </a:rPr>
              <a:t>Running MongoDB Enterprise </a:t>
            </a:r>
            <a:r>
              <a:rPr lang="en-GB" sz="1200" b="1" i="1" dirty="0">
                <a:latin typeface="Arial" charset="0"/>
                <a:cs typeface="Arial" charset="0"/>
              </a:rPr>
              <a:t>v3.2 </a:t>
            </a:r>
            <a:r>
              <a:rPr lang="en-GB" sz="1200" b="1" i="1" dirty="0">
                <a:solidFill>
                  <a:prstClr val="black"/>
                </a:solidFill>
                <a:latin typeface="Arial" charset="0"/>
                <a:cs typeface="Arial" charset="0"/>
              </a:rPr>
              <a:t>dump on </a:t>
            </a:r>
            <a:r>
              <a:rPr lang="en-GB" sz="1200" b="1" i="1" dirty="0" err="1">
                <a:solidFill>
                  <a:prstClr val="black"/>
                </a:solidFill>
                <a:latin typeface="Arial" charset="0"/>
                <a:cs typeface="Arial" charset="0"/>
              </a:rPr>
              <a:t>LinuxONE</a:t>
            </a:r>
            <a:r>
              <a:rPr lang="en-GB" sz="1200" b="1" i="1" dirty="0">
                <a:solidFill>
                  <a:prstClr val="black"/>
                </a:solidFill>
                <a:latin typeface="Arial" charset="0"/>
                <a:cs typeface="Arial" charset="0"/>
              </a:rPr>
              <a:t> Emperor with </a:t>
            </a:r>
            <a:r>
              <a:rPr lang="en-GB" sz="1200" b="1" i="1" dirty="0" err="1">
                <a:solidFill>
                  <a:prstClr val="black"/>
                </a:solidFill>
                <a:latin typeface="Arial" charset="0"/>
                <a:cs typeface="Arial" charset="0"/>
              </a:rPr>
              <a:t>zEDC</a:t>
            </a:r>
            <a:r>
              <a:rPr lang="en-GB" sz="1200" b="1" i="1" dirty="0">
                <a:solidFill>
                  <a:prstClr val="black"/>
                </a:solidFill>
                <a:latin typeface="Arial" charset="0"/>
                <a:cs typeface="Arial" charset="0"/>
              </a:rPr>
              <a:t> card on 4 shards in parallel is </a:t>
            </a:r>
            <a:r>
              <a:rPr lang="en-GB" sz="1200" b="1" i="1" dirty="0">
                <a:solidFill>
                  <a:srgbClr val="008000"/>
                </a:solidFill>
                <a:latin typeface="Arial" charset="0"/>
                <a:cs typeface="Arial" charset="0"/>
              </a:rPr>
              <a:t>1.7x faster </a:t>
            </a:r>
            <a:r>
              <a:rPr lang="en-GB" sz="1200" b="1" i="1" dirty="0">
                <a:solidFill>
                  <a:prstClr val="black"/>
                </a:solidFill>
                <a:latin typeface="Arial" charset="0"/>
                <a:cs typeface="Arial" charset="0"/>
              </a:rPr>
              <a:t>than on a compared x86 platform using software compression.</a:t>
            </a:r>
            <a:endParaRPr lang="en-US" sz="1200" dirty="0">
              <a:solidFill>
                <a:srgbClr val="00B050"/>
              </a:solidFill>
              <a:latin typeface="Arial" charset="0"/>
              <a:cs typeface="Arial" charset="0"/>
            </a:endParaRPr>
          </a:p>
        </p:txBody>
      </p:sp>
      <p:sp>
        <p:nvSpPr>
          <p:cNvPr id="13" name="TextBox 12"/>
          <p:cNvSpPr txBox="1"/>
          <p:nvPr/>
        </p:nvSpPr>
        <p:spPr>
          <a:xfrm>
            <a:off x="1301394" y="4331495"/>
            <a:ext cx="6549383" cy="415498"/>
          </a:xfrm>
          <a:prstGeom prst="rect">
            <a:avLst/>
          </a:prstGeom>
          <a:noFill/>
        </p:spPr>
        <p:txBody>
          <a:bodyPr wrap="square" rtlCol="0">
            <a:spAutoFit/>
          </a:bodyPr>
          <a:lstStyle/>
          <a:p>
            <a:pPr algn="just"/>
            <a:r>
              <a:rPr lang="en-US" sz="525" u="sng" dirty="0">
                <a:latin typeface="+mj-lt"/>
              </a:rPr>
              <a:t>Disclaimer</a:t>
            </a:r>
            <a:r>
              <a:rPr lang="en-US" sz="525" dirty="0">
                <a:latin typeface="+mj-lt"/>
              </a:rPr>
              <a:t>: Performance results based on IBM internal tests running database dump with compression on MongoDB Enterprise Release (YCSB database size 400 GB, with 4 collections of 100 GB each, 100 GB DB per shard). Results may vary. x86 </a:t>
            </a:r>
            <a:r>
              <a:rPr lang="en-US" sz="525" dirty="0" err="1">
                <a:latin typeface="+mj-lt"/>
              </a:rPr>
              <a:t>config</a:t>
            </a:r>
            <a:r>
              <a:rPr lang="en-US" sz="525" dirty="0">
                <a:latin typeface="+mj-lt"/>
              </a:rPr>
              <a:t> per server: Intel E5-2690 v3 cores @ 2.60GHz servers, 12 cores enabled, 512 GB memory, RHEL 7.2, database on local 1.7 TB SSDs, MongoDB Enterprise Release 3.2, </a:t>
            </a:r>
            <a:r>
              <a:rPr lang="en-US" sz="525" dirty="0" err="1">
                <a:latin typeface="+mj-lt"/>
              </a:rPr>
              <a:t>pigz</a:t>
            </a:r>
            <a:r>
              <a:rPr lang="en-US" sz="525" dirty="0">
                <a:latin typeface="+mj-lt"/>
              </a:rPr>
              <a:t> version 2.3.3. </a:t>
            </a:r>
            <a:r>
              <a:rPr lang="en-US" sz="525" dirty="0" err="1">
                <a:latin typeface="+mj-lt"/>
              </a:rPr>
              <a:t>LinuxONE</a:t>
            </a:r>
            <a:r>
              <a:rPr lang="en-US" sz="525" dirty="0">
                <a:latin typeface="+mj-lt"/>
              </a:rPr>
              <a:t> </a:t>
            </a:r>
            <a:r>
              <a:rPr lang="en-US" sz="525" dirty="0" err="1">
                <a:latin typeface="+mj-lt"/>
              </a:rPr>
              <a:t>config</a:t>
            </a:r>
            <a:r>
              <a:rPr lang="en-US" sz="525" dirty="0">
                <a:latin typeface="+mj-lt"/>
              </a:rPr>
              <a:t>: 4 </a:t>
            </a:r>
            <a:r>
              <a:rPr lang="en-US" sz="525" dirty="0" err="1">
                <a:latin typeface="+mj-lt"/>
              </a:rPr>
              <a:t>LinuxONE</a:t>
            </a:r>
            <a:r>
              <a:rPr lang="en-US" sz="525" dirty="0">
                <a:latin typeface="+mj-lt"/>
              </a:rPr>
              <a:t> Emperor LPARs, each LPAR with: 12 dedicated cores, 512 GB memory, 40 GB DASD storage, RHEL 7.2 with SMT, database on IBM </a:t>
            </a:r>
            <a:r>
              <a:rPr lang="en-US" sz="525" dirty="0" err="1">
                <a:latin typeface="+mj-lt"/>
              </a:rPr>
              <a:t>FlashSystem</a:t>
            </a:r>
            <a:r>
              <a:rPr lang="en-US" sz="525" dirty="0">
                <a:latin typeface="+mj-lt"/>
              </a:rPr>
              <a:t> 900, MongoDB Enterprise Release 3.2, </a:t>
            </a:r>
            <a:r>
              <a:rPr lang="en-US" sz="525" dirty="0" err="1">
                <a:latin typeface="+mj-lt"/>
              </a:rPr>
              <a:t>pigz</a:t>
            </a:r>
            <a:r>
              <a:rPr lang="en-US" sz="525" dirty="0">
                <a:latin typeface="+mj-lt"/>
              </a:rPr>
              <a:t> version 2.3.3, genwqe-user-4.0.17. </a:t>
            </a:r>
          </a:p>
        </p:txBody>
      </p:sp>
      <p:graphicFrame>
        <p:nvGraphicFramePr>
          <p:cNvPr id="12" name="Chart 11"/>
          <p:cNvGraphicFramePr/>
          <p:nvPr>
            <p:extLst>
              <p:ext uri="{D42A27DB-BD31-4B8C-83A1-F6EECF244321}">
                <p14:modId xmlns:p14="http://schemas.microsoft.com/office/powerpoint/2010/main" val="506499540"/>
              </p:ext>
            </p:extLst>
          </p:nvPr>
        </p:nvGraphicFramePr>
        <p:xfrm>
          <a:off x="4223733" y="1178063"/>
          <a:ext cx="3853629" cy="2647244"/>
        </p:xfrm>
        <a:graphic>
          <a:graphicData uri="http://schemas.openxmlformats.org/drawingml/2006/chart">
            <c:chart xmlns:c="http://schemas.openxmlformats.org/drawingml/2006/chart" xmlns:r="http://schemas.openxmlformats.org/officeDocument/2006/relationships" r:id="rId4"/>
          </a:graphicData>
        </a:graphic>
      </p:graphicFrame>
      <p:cxnSp>
        <p:nvCxnSpPr>
          <p:cNvPr id="16" name="Straight Arrow Connector 15"/>
          <p:cNvCxnSpPr/>
          <p:nvPr/>
        </p:nvCxnSpPr>
        <p:spPr>
          <a:xfrm flipV="1">
            <a:off x="7321574" y="1920760"/>
            <a:ext cx="0" cy="580925"/>
          </a:xfrm>
          <a:prstGeom prst="straightConnector1">
            <a:avLst/>
          </a:prstGeom>
          <a:solidFill>
            <a:schemeClr val="bg1"/>
          </a:solidFill>
          <a:ln w="12700">
            <a:solidFill>
              <a:schemeClr val="tx1"/>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7237998" y="2146664"/>
            <a:ext cx="409087" cy="230832"/>
          </a:xfrm>
          <a:prstGeom prst="rect">
            <a:avLst/>
          </a:prstGeom>
          <a:noFill/>
        </p:spPr>
        <p:txBody>
          <a:bodyPr wrap="none" rtlCol="0">
            <a:spAutoFit/>
          </a:bodyPr>
          <a:lstStyle/>
          <a:p>
            <a:pPr algn="ctr"/>
            <a:r>
              <a:rPr lang="en-US" sz="900" b="1" dirty="0">
                <a:solidFill>
                  <a:srgbClr val="0070C0"/>
                </a:solidFill>
              </a:rPr>
              <a:t>1.7x</a:t>
            </a:r>
          </a:p>
        </p:txBody>
      </p:sp>
      <p:cxnSp>
        <p:nvCxnSpPr>
          <p:cNvPr id="18" name="Straight Connector 17"/>
          <p:cNvCxnSpPr/>
          <p:nvPr/>
        </p:nvCxnSpPr>
        <p:spPr>
          <a:xfrm flipH="1">
            <a:off x="5372442" y="1920758"/>
            <a:ext cx="2267819" cy="0"/>
          </a:xfrm>
          <a:prstGeom prst="line">
            <a:avLst/>
          </a:prstGeom>
          <a:solidFill>
            <a:schemeClr val="bg1"/>
          </a:solidFill>
          <a:ln w="9525">
            <a:solidFill>
              <a:schemeClr val="tx1"/>
            </a:solidFill>
            <a:prstDash val="sysDash"/>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867986716"/>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p:cNvSpPr>
            <a:spLocks noGrp="1"/>
          </p:cNvSpPr>
          <p:nvPr>
            <p:ph type="title"/>
          </p:nvPr>
        </p:nvSpPr>
        <p:spPr/>
        <p:txBody>
          <a:bodyPr/>
          <a:lstStyle/>
          <a:p>
            <a:r>
              <a:rPr lang="en-US" altLang="en-US" sz="2100">
                <a:ea typeface="MS PGothic" charset="-128"/>
              </a:rPr>
              <a:t>Spark Real-Time Analytics</a:t>
            </a:r>
          </a:p>
        </p:txBody>
      </p:sp>
      <p:pic>
        <p:nvPicPr>
          <p:cNvPr id="8089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12678" y="733227"/>
            <a:ext cx="2566988" cy="401359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6517481" y="1724025"/>
            <a:ext cx="300082" cy="369332"/>
          </a:xfrm>
          <a:prstGeom prst="rect">
            <a:avLst/>
          </a:prstGeom>
          <a:noFill/>
        </p:spPr>
        <p:txBody>
          <a:bodyPr wrap="none">
            <a:spAutoFit/>
          </a:bodyPr>
          <a:lstStyle/>
          <a:p>
            <a:pPr fontAlgn="auto">
              <a:spcBef>
                <a:spcPts val="0"/>
              </a:spcBef>
              <a:spcAft>
                <a:spcPts val="0"/>
              </a:spcAft>
              <a:defRPr/>
            </a:pPr>
            <a:r>
              <a:rPr lang="en-US" dirty="0">
                <a:solidFill>
                  <a:prstClr val="black"/>
                </a:solidFill>
                <a:latin typeface="Calibri"/>
                <a:ea typeface="+mn-ea"/>
              </a:rPr>
              <a:t>*</a:t>
            </a:r>
          </a:p>
        </p:txBody>
      </p:sp>
      <p:sp>
        <p:nvSpPr>
          <p:cNvPr id="80900" name="TextBox 8"/>
          <p:cNvSpPr txBox="1">
            <a:spLocks noChangeArrowheads="1"/>
          </p:cNvSpPr>
          <p:nvPr/>
        </p:nvSpPr>
        <p:spPr bwMode="auto">
          <a:xfrm>
            <a:off x="6061986" y="4733452"/>
            <a:ext cx="2076209"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675">
                <a:solidFill>
                  <a:srgbClr val="000000"/>
                </a:solidFill>
                <a:latin typeface="Calibri" charset="0"/>
                <a:ea typeface="ＭＳ Ｐゴシック" charset="-128"/>
              </a:rPr>
              <a:t>*Composite Mean Across 8 ‘Spark’ Core Benchmarks</a:t>
            </a:r>
          </a:p>
        </p:txBody>
      </p:sp>
      <p:sp>
        <p:nvSpPr>
          <p:cNvPr id="80901" name="Content Placeholder 2"/>
          <p:cNvSpPr>
            <a:spLocks noGrp="1"/>
          </p:cNvSpPr>
          <p:nvPr>
            <p:ph idx="1"/>
          </p:nvPr>
        </p:nvSpPr>
        <p:spPr>
          <a:xfrm>
            <a:off x="619632" y="864791"/>
            <a:ext cx="5153780" cy="3750469"/>
          </a:xfrm>
        </p:spPr>
        <p:txBody>
          <a:bodyPr>
            <a:noAutofit/>
          </a:bodyPr>
          <a:lstStyle/>
          <a:p>
            <a:r>
              <a:rPr lang="en-GB" altLang="en-US" sz="1400" b="1" dirty="0">
                <a:ea typeface="MS PGothic" charset="-128"/>
              </a:rPr>
              <a:t>Use cases (relative to Financial Transactions demo)</a:t>
            </a:r>
          </a:p>
          <a:p>
            <a:pPr lvl="1"/>
            <a:r>
              <a:rPr lang="en-GB" altLang="en-US" sz="1400" dirty="0">
                <a:ea typeface="MS PGothic" charset="-128"/>
              </a:rPr>
              <a:t>Sentiment analysis on streaming twitter data for real-time decisions</a:t>
            </a:r>
          </a:p>
          <a:p>
            <a:pPr lvl="1"/>
            <a:r>
              <a:rPr lang="en-GB" altLang="en-US" sz="1400" dirty="0">
                <a:ea typeface="MS PGothic" charset="-128"/>
              </a:rPr>
              <a:t>Batch sentiment analysis on news article databases</a:t>
            </a:r>
          </a:p>
          <a:p>
            <a:pPr lvl="1"/>
            <a:r>
              <a:rPr lang="en-GB" altLang="en-US" sz="1400" dirty="0">
                <a:ea typeface="MS PGothic" charset="-128"/>
              </a:rPr>
              <a:t>Streaming and batch analytics on Geospatial data for location based decisions</a:t>
            </a:r>
          </a:p>
          <a:p>
            <a:pPr lvl="1"/>
            <a:r>
              <a:rPr lang="en-GB" altLang="en-US" sz="1400" dirty="0">
                <a:ea typeface="MS PGothic" charset="-128"/>
              </a:rPr>
              <a:t>Co-locate Spark Analytics and Data stores for accelerated query and  analytic operations</a:t>
            </a:r>
          </a:p>
          <a:p>
            <a:pPr lvl="1"/>
            <a:r>
              <a:rPr lang="en-GB" altLang="en-US" sz="1400" dirty="0">
                <a:ea typeface="MS PGothic" charset="-128"/>
              </a:rPr>
              <a:t>Speedup core Spark primitives for accelerated Spark based execution</a:t>
            </a:r>
          </a:p>
          <a:p>
            <a:r>
              <a:rPr lang="en-GB" altLang="en-US" sz="1400" b="1" dirty="0">
                <a:ea typeface="MS PGothic" charset="-128"/>
              </a:rPr>
              <a:t>Key Messages / Results</a:t>
            </a:r>
          </a:p>
          <a:p>
            <a:pPr lvl="1"/>
            <a:r>
              <a:rPr lang="en-GB" altLang="en-US" sz="1400" dirty="0">
                <a:ea typeface="MS PGothic" charset="-128"/>
              </a:rPr>
              <a:t>Up to </a:t>
            </a:r>
            <a:r>
              <a:rPr lang="en-GB" altLang="en-US" sz="1400" b="1" dirty="0">
                <a:ea typeface="MS PGothic" charset="-128"/>
              </a:rPr>
              <a:t>1.5x</a:t>
            </a:r>
            <a:r>
              <a:rPr lang="en-GB" altLang="en-US" sz="1400" dirty="0">
                <a:ea typeface="MS PGothic" charset="-128"/>
              </a:rPr>
              <a:t> faster insights for real-time analytics using Spark’s core primitives on z13</a:t>
            </a:r>
          </a:p>
          <a:p>
            <a:pPr lvl="1"/>
            <a:r>
              <a:rPr lang="en-GB" altLang="en-US" sz="1400" dirty="0">
                <a:ea typeface="MS PGothic" charset="-128"/>
              </a:rPr>
              <a:t>Up to </a:t>
            </a:r>
            <a:r>
              <a:rPr lang="en-GB" altLang="en-US" sz="1400" b="1" dirty="0">
                <a:ea typeface="MS PGothic" charset="-128"/>
              </a:rPr>
              <a:t>1.5x</a:t>
            </a:r>
            <a:r>
              <a:rPr lang="en-GB" altLang="en-US" sz="1400" dirty="0">
                <a:ea typeface="MS PGothic" charset="-128"/>
              </a:rPr>
              <a:t> more data processed for model building, leading to real-time insights with higher accuracy within a given batch window</a:t>
            </a:r>
          </a:p>
          <a:p>
            <a:endParaRPr lang="en-US" altLang="en-US" sz="1400" dirty="0">
              <a:ea typeface="MS PGothic" charset="-128"/>
            </a:endParaRPr>
          </a:p>
        </p:txBody>
      </p:sp>
      <p:sp>
        <p:nvSpPr>
          <p:cNvPr id="80903" name="Slide Number Placehold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800" b="1">
                <a:solidFill>
                  <a:schemeClr val="tx1"/>
                </a:solidFill>
                <a:latin typeface="Arial" charset="0"/>
                <a:ea typeface="MS PGothic" charset="-128"/>
              </a:defRPr>
            </a:lvl1pPr>
            <a:lvl2pPr marL="557213" indent="-214313">
              <a:defRPr sz="1800" b="1">
                <a:solidFill>
                  <a:schemeClr val="tx1"/>
                </a:solidFill>
                <a:latin typeface="Arial" charset="0"/>
                <a:ea typeface="MS PGothic" charset="-128"/>
              </a:defRPr>
            </a:lvl2pPr>
            <a:lvl3pPr marL="857250" indent="-171450">
              <a:defRPr sz="1800" b="1">
                <a:solidFill>
                  <a:schemeClr val="tx1"/>
                </a:solidFill>
                <a:latin typeface="Arial" charset="0"/>
                <a:ea typeface="MS PGothic" charset="-128"/>
              </a:defRPr>
            </a:lvl3pPr>
            <a:lvl4pPr marL="1200150" indent="-171450">
              <a:defRPr sz="1800" b="1">
                <a:solidFill>
                  <a:schemeClr val="tx1"/>
                </a:solidFill>
                <a:latin typeface="Arial" charset="0"/>
                <a:ea typeface="MS PGothic" charset="-128"/>
              </a:defRPr>
            </a:lvl4pPr>
            <a:lvl5pPr marL="1543050" indent="-171450">
              <a:defRPr sz="1800" b="1">
                <a:solidFill>
                  <a:schemeClr val="tx1"/>
                </a:solidFill>
                <a:latin typeface="Arial" charset="0"/>
                <a:ea typeface="MS PGothic" charset="-128"/>
              </a:defRPr>
            </a:lvl5pPr>
            <a:lvl6pPr marL="1885950" indent="-171450" eaLnBrk="0" fontAlgn="base" hangingPunct="0">
              <a:spcBef>
                <a:spcPct val="0"/>
              </a:spcBef>
              <a:spcAft>
                <a:spcPct val="0"/>
              </a:spcAft>
              <a:defRPr sz="1800" b="1">
                <a:solidFill>
                  <a:schemeClr val="tx1"/>
                </a:solidFill>
                <a:latin typeface="Arial" charset="0"/>
                <a:ea typeface="MS PGothic" charset="-128"/>
              </a:defRPr>
            </a:lvl6pPr>
            <a:lvl7pPr marL="2228850" indent="-171450" eaLnBrk="0" fontAlgn="base" hangingPunct="0">
              <a:spcBef>
                <a:spcPct val="0"/>
              </a:spcBef>
              <a:spcAft>
                <a:spcPct val="0"/>
              </a:spcAft>
              <a:defRPr sz="1800" b="1">
                <a:solidFill>
                  <a:schemeClr val="tx1"/>
                </a:solidFill>
                <a:latin typeface="Arial" charset="0"/>
                <a:ea typeface="MS PGothic" charset="-128"/>
              </a:defRPr>
            </a:lvl7pPr>
            <a:lvl8pPr marL="2571750" indent="-171450" eaLnBrk="0" fontAlgn="base" hangingPunct="0">
              <a:spcBef>
                <a:spcPct val="0"/>
              </a:spcBef>
              <a:spcAft>
                <a:spcPct val="0"/>
              </a:spcAft>
              <a:defRPr sz="1800" b="1">
                <a:solidFill>
                  <a:schemeClr val="tx1"/>
                </a:solidFill>
                <a:latin typeface="Arial" charset="0"/>
                <a:ea typeface="MS PGothic" charset="-128"/>
              </a:defRPr>
            </a:lvl8pPr>
            <a:lvl9pPr marL="2914650" indent="-171450" eaLnBrk="0" fontAlgn="base" hangingPunct="0">
              <a:spcBef>
                <a:spcPct val="0"/>
              </a:spcBef>
              <a:spcAft>
                <a:spcPct val="0"/>
              </a:spcAft>
              <a:defRPr sz="1800" b="1">
                <a:solidFill>
                  <a:schemeClr val="tx1"/>
                </a:solidFill>
                <a:latin typeface="Arial" charset="0"/>
                <a:ea typeface="MS PGothic" charset="-128"/>
              </a:defRPr>
            </a:lvl9pPr>
          </a:lstStyle>
          <a:p>
            <a:fld id="{008E477E-6314-9B44-B064-552FCE987E57}" type="slidenum">
              <a:rPr lang="en-US" altLang="en-US" sz="600" b="0"/>
              <a:pPr/>
              <a:t>194</a:t>
            </a:fld>
            <a:endParaRPr lang="en-US" altLang="en-US" sz="600" b="0"/>
          </a:p>
        </p:txBody>
      </p:sp>
    </p:spTree>
    <p:extLst>
      <p:ext uri="{BB962C8B-B14F-4D97-AF65-F5344CB8AC3E}">
        <p14:creationId xmlns:p14="http://schemas.microsoft.com/office/powerpoint/2010/main" val="559121430"/>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672013" y="995363"/>
            <a:ext cx="3238500" cy="3495675"/>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endParaRPr>
          </a:p>
        </p:txBody>
      </p:sp>
      <p:sp>
        <p:nvSpPr>
          <p:cNvPr id="82946" name="Title 1"/>
          <p:cNvSpPr>
            <a:spLocks noGrp="1"/>
          </p:cNvSpPr>
          <p:nvPr>
            <p:ph type="title"/>
          </p:nvPr>
        </p:nvSpPr>
        <p:spPr/>
        <p:txBody>
          <a:bodyPr/>
          <a:lstStyle/>
          <a:p>
            <a:r>
              <a:rPr lang="en-US" altLang="en-US" sz="2100">
                <a:ea typeface="MS PGothic" charset="-128"/>
              </a:rPr>
              <a:t>Spark Co-Location</a:t>
            </a:r>
          </a:p>
        </p:txBody>
      </p:sp>
      <p:graphicFrame>
        <p:nvGraphicFramePr>
          <p:cNvPr id="82947" name="Content Placeholder 3"/>
          <p:cNvGraphicFramePr>
            <a:graphicFrameLocks noGrp="1"/>
          </p:cNvGraphicFramePr>
          <p:nvPr>
            <p:ph idx="1"/>
          </p:nvPr>
        </p:nvGraphicFramePr>
        <p:xfrm>
          <a:off x="4641056" y="951310"/>
          <a:ext cx="3281363" cy="3577828"/>
        </p:xfrm>
        <a:graphic>
          <a:graphicData uri="http://schemas.openxmlformats.org/presentationml/2006/ole">
            <mc:AlternateContent xmlns:mc="http://schemas.openxmlformats.org/markup-compatibility/2006">
              <mc:Choice xmlns:v="urn:schemas-microsoft-com:vml" Requires="v">
                <p:oleObj spid="_x0000_s21514" r:id="rId4" imgW="4376566" imgH="4772773" progId="Excel.Chart.8">
                  <p:embed/>
                </p:oleObj>
              </mc:Choice>
              <mc:Fallback>
                <p:oleObj r:id="rId4" imgW="4376566" imgH="4772773" progId="Excel.Chart.8">
                  <p:embed/>
                  <p:pic>
                    <p:nvPicPr>
                      <p:cNvPr id="0" name=""/>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41056" y="951310"/>
                        <a:ext cx="3281363" cy="3577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TextBox 4"/>
          <p:cNvSpPr txBox="1"/>
          <p:nvPr/>
        </p:nvSpPr>
        <p:spPr>
          <a:xfrm>
            <a:off x="5642373" y="2867026"/>
            <a:ext cx="459581" cy="276999"/>
          </a:xfrm>
          <a:prstGeom prst="rect">
            <a:avLst/>
          </a:prstGeom>
          <a:noFill/>
        </p:spPr>
        <p:txBody>
          <a:bodyPr>
            <a:spAutoFit/>
          </a:bodyPr>
          <a:lstStyle/>
          <a:p>
            <a:pPr fontAlgn="auto">
              <a:spcBef>
                <a:spcPts val="0"/>
              </a:spcBef>
              <a:spcAft>
                <a:spcPts val="0"/>
              </a:spcAft>
              <a:defRPr/>
            </a:pPr>
            <a:r>
              <a:rPr lang="en-US" sz="1200" dirty="0">
                <a:solidFill>
                  <a:srgbClr val="00B050"/>
                </a:solidFill>
                <a:latin typeface="Calibri"/>
                <a:ea typeface="+mn-ea"/>
              </a:rPr>
              <a:t>3.1x</a:t>
            </a:r>
          </a:p>
        </p:txBody>
      </p:sp>
      <p:sp>
        <p:nvSpPr>
          <p:cNvPr id="11" name="TextBox 10"/>
          <p:cNvSpPr txBox="1"/>
          <p:nvPr/>
        </p:nvSpPr>
        <p:spPr>
          <a:xfrm>
            <a:off x="6480573" y="2486026"/>
            <a:ext cx="459581" cy="276999"/>
          </a:xfrm>
          <a:prstGeom prst="rect">
            <a:avLst/>
          </a:prstGeom>
          <a:noFill/>
        </p:spPr>
        <p:txBody>
          <a:bodyPr>
            <a:spAutoFit/>
          </a:bodyPr>
          <a:lstStyle/>
          <a:p>
            <a:pPr fontAlgn="auto">
              <a:spcBef>
                <a:spcPts val="0"/>
              </a:spcBef>
              <a:spcAft>
                <a:spcPts val="0"/>
              </a:spcAft>
              <a:defRPr/>
            </a:pPr>
            <a:r>
              <a:rPr lang="en-US" sz="1200" dirty="0">
                <a:solidFill>
                  <a:srgbClr val="00B050"/>
                </a:solidFill>
                <a:latin typeface="Calibri"/>
                <a:ea typeface="+mn-ea"/>
              </a:rPr>
              <a:t>2.3x</a:t>
            </a:r>
          </a:p>
        </p:txBody>
      </p:sp>
      <p:sp>
        <p:nvSpPr>
          <p:cNvPr id="12" name="TextBox 11"/>
          <p:cNvSpPr txBox="1"/>
          <p:nvPr/>
        </p:nvSpPr>
        <p:spPr>
          <a:xfrm>
            <a:off x="7334250" y="2050257"/>
            <a:ext cx="458391" cy="276999"/>
          </a:xfrm>
          <a:prstGeom prst="rect">
            <a:avLst/>
          </a:prstGeom>
          <a:noFill/>
        </p:spPr>
        <p:txBody>
          <a:bodyPr>
            <a:spAutoFit/>
          </a:bodyPr>
          <a:lstStyle/>
          <a:p>
            <a:pPr fontAlgn="auto">
              <a:spcBef>
                <a:spcPts val="0"/>
              </a:spcBef>
              <a:spcAft>
                <a:spcPts val="0"/>
              </a:spcAft>
              <a:defRPr/>
            </a:pPr>
            <a:r>
              <a:rPr lang="en-US" sz="1200" dirty="0">
                <a:solidFill>
                  <a:srgbClr val="00B050"/>
                </a:solidFill>
                <a:latin typeface="Calibri"/>
                <a:ea typeface="+mn-ea"/>
              </a:rPr>
              <a:t>1.9x</a:t>
            </a:r>
          </a:p>
        </p:txBody>
      </p:sp>
      <p:sp>
        <p:nvSpPr>
          <p:cNvPr id="82951" name="Content Placeholder 2"/>
          <p:cNvSpPr txBox="1">
            <a:spLocks/>
          </p:cNvSpPr>
          <p:nvPr/>
        </p:nvSpPr>
        <p:spPr bwMode="auto">
          <a:xfrm>
            <a:off x="492125" y="1063229"/>
            <a:ext cx="3933429" cy="3531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defTabSz="457200">
              <a:defRPr sz="2400" b="1">
                <a:solidFill>
                  <a:schemeClr val="tx1"/>
                </a:solidFill>
                <a:latin typeface="Arial" charset="0"/>
                <a:ea typeface="MS PGothic" charset="-128"/>
              </a:defRPr>
            </a:lvl1pPr>
            <a:lvl2pPr marL="742950" indent="-285750" defTabSz="457200">
              <a:defRPr sz="2400" b="1">
                <a:solidFill>
                  <a:schemeClr val="tx1"/>
                </a:solidFill>
                <a:latin typeface="Arial" charset="0"/>
                <a:ea typeface="MS PGothic" charset="-128"/>
              </a:defRPr>
            </a:lvl2pPr>
            <a:lvl3pPr marL="1143000" indent="-228600" defTabSz="457200">
              <a:defRPr sz="2400" b="1">
                <a:solidFill>
                  <a:schemeClr val="tx1"/>
                </a:solidFill>
                <a:latin typeface="Arial" charset="0"/>
                <a:ea typeface="MS PGothic" charset="-128"/>
              </a:defRPr>
            </a:lvl3pPr>
            <a:lvl4pPr marL="1600200" indent="-228600" defTabSz="457200">
              <a:defRPr sz="2400" b="1">
                <a:solidFill>
                  <a:schemeClr val="tx1"/>
                </a:solidFill>
                <a:latin typeface="Arial" charset="0"/>
                <a:ea typeface="MS PGothic" charset="-128"/>
              </a:defRPr>
            </a:lvl4pPr>
            <a:lvl5pPr marL="2057400" indent="-228600" defTabSz="457200">
              <a:defRPr sz="2400" b="1">
                <a:solidFill>
                  <a:schemeClr val="tx1"/>
                </a:solidFill>
                <a:latin typeface="Arial" charset="0"/>
                <a:ea typeface="MS PGothic" charset="-128"/>
              </a:defRPr>
            </a:lvl5pPr>
            <a:lvl6pPr marL="2514600" indent="-228600" defTabSz="457200" eaLnBrk="0" fontAlgn="base" hangingPunct="0">
              <a:spcBef>
                <a:spcPct val="0"/>
              </a:spcBef>
              <a:spcAft>
                <a:spcPct val="0"/>
              </a:spcAft>
              <a:defRPr sz="2400" b="1">
                <a:solidFill>
                  <a:schemeClr val="tx1"/>
                </a:solidFill>
                <a:latin typeface="Arial" charset="0"/>
                <a:ea typeface="MS PGothic" charset="-128"/>
              </a:defRPr>
            </a:lvl6pPr>
            <a:lvl7pPr marL="2971800" indent="-228600" defTabSz="457200" eaLnBrk="0" fontAlgn="base" hangingPunct="0">
              <a:spcBef>
                <a:spcPct val="0"/>
              </a:spcBef>
              <a:spcAft>
                <a:spcPct val="0"/>
              </a:spcAft>
              <a:defRPr sz="2400" b="1">
                <a:solidFill>
                  <a:schemeClr val="tx1"/>
                </a:solidFill>
                <a:latin typeface="Arial" charset="0"/>
                <a:ea typeface="MS PGothic" charset="-128"/>
              </a:defRPr>
            </a:lvl7pPr>
            <a:lvl8pPr marL="3429000" indent="-228600" defTabSz="457200" eaLnBrk="0" fontAlgn="base" hangingPunct="0">
              <a:spcBef>
                <a:spcPct val="0"/>
              </a:spcBef>
              <a:spcAft>
                <a:spcPct val="0"/>
              </a:spcAft>
              <a:defRPr sz="2400" b="1">
                <a:solidFill>
                  <a:schemeClr val="tx1"/>
                </a:solidFill>
                <a:latin typeface="Arial" charset="0"/>
                <a:ea typeface="MS PGothic" charset="-128"/>
              </a:defRPr>
            </a:lvl8pPr>
            <a:lvl9pPr marL="3886200" indent="-228600" defTabSz="457200" eaLnBrk="0" fontAlgn="base" hangingPunct="0">
              <a:spcBef>
                <a:spcPct val="0"/>
              </a:spcBef>
              <a:spcAft>
                <a:spcPct val="0"/>
              </a:spcAft>
              <a:defRPr sz="2400" b="1">
                <a:solidFill>
                  <a:schemeClr val="tx1"/>
                </a:solidFill>
                <a:latin typeface="Arial" charset="0"/>
                <a:ea typeface="MS PGothic" charset="-128"/>
              </a:defRPr>
            </a:lvl9pPr>
          </a:lstStyle>
          <a:p>
            <a:pPr>
              <a:spcBef>
                <a:spcPct val="20000"/>
              </a:spcBef>
              <a:buClr>
                <a:srgbClr val="EA7C1E"/>
              </a:buClr>
              <a:buFont typeface="Arial" charset="0"/>
              <a:buChar char="•"/>
            </a:pPr>
            <a:r>
              <a:rPr lang="en-GB" altLang="en-US" sz="1600" dirty="0">
                <a:latin typeface="+mj-lt"/>
                <a:ea typeface="ヒラギノ角ゴ Pro W3" charset="-128"/>
              </a:rPr>
              <a:t>Use Case </a:t>
            </a:r>
          </a:p>
          <a:p>
            <a:pPr lvl="1">
              <a:spcBef>
                <a:spcPct val="20000"/>
              </a:spcBef>
              <a:buClr>
                <a:srgbClr val="EA7C1E"/>
              </a:buClr>
              <a:buFont typeface="Arial" charset="0"/>
              <a:buChar char="•"/>
            </a:pPr>
            <a:r>
              <a:rPr lang="en-GB" altLang="en-US" sz="1600" b="0" dirty="0">
                <a:latin typeface="+mj-lt"/>
                <a:ea typeface="ヒラギノ角ゴ Pro W3" charset="-128"/>
              </a:rPr>
              <a:t>Operational Analytics for a Brokerage running reports on top of OLTP Trading data </a:t>
            </a:r>
          </a:p>
          <a:p>
            <a:pPr>
              <a:spcBef>
                <a:spcPct val="20000"/>
              </a:spcBef>
              <a:buClr>
                <a:srgbClr val="EA7C1E"/>
              </a:buClr>
              <a:buFont typeface="Arial" charset="0"/>
              <a:buChar char="•"/>
            </a:pPr>
            <a:r>
              <a:rPr lang="en-GB" altLang="en-US" sz="1600" dirty="0">
                <a:latin typeface="+mj-lt"/>
                <a:ea typeface="ヒラギノ角ゴ Pro W3" charset="-128"/>
              </a:rPr>
              <a:t>Key message/Results</a:t>
            </a:r>
          </a:p>
          <a:p>
            <a:pPr lvl="1">
              <a:spcBef>
                <a:spcPct val="20000"/>
              </a:spcBef>
              <a:buClr>
                <a:srgbClr val="EA7C1E"/>
              </a:buClr>
              <a:buFont typeface="Arial" charset="0"/>
              <a:buChar char="•"/>
            </a:pPr>
            <a:r>
              <a:rPr lang="en-GB" altLang="en-US" sz="1600" b="0" dirty="0">
                <a:latin typeface="+mj-lt"/>
                <a:ea typeface="ヒラギノ角ゴ Pro W3" charset="-128"/>
              </a:rPr>
              <a:t>Co-locating Spark with Database on z13 to run Analytical queries on top of OLTP database running on z13 outperforms running Spark off-platform</a:t>
            </a:r>
          </a:p>
          <a:p>
            <a:pPr lvl="1">
              <a:spcBef>
                <a:spcPct val="20000"/>
              </a:spcBef>
              <a:buClr>
                <a:srgbClr val="EA7C1E"/>
              </a:buClr>
              <a:buFont typeface="Arial" charset="0"/>
              <a:buChar char="•"/>
            </a:pPr>
            <a:r>
              <a:rPr lang="en-GB" altLang="en-US" sz="1600" b="0" dirty="0">
                <a:latin typeface="+mj-lt"/>
                <a:ea typeface="ヒラギノ角ゴ Pro W3" charset="-128"/>
              </a:rPr>
              <a:t>Spark on z13 provides up to </a:t>
            </a:r>
            <a:r>
              <a:rPr lang="en-GB" altLang="en-US" sz="1600" dirty="0">
                <a:latin typeface="+mj-lt"/>
                <a:ea typeface="ヒラギノ角ゴ Pro W3" charset="-128"/>
              </a:rPr>
              <a:t>3x</a:t>
            </a:r>
            <a:r>
              <a:rPr lang="en-GB" altLang="en-US" sz="1600" b="0" dirty="0">
                <a:latin typeface="+mj-lt"/>
                <a:ea typeface="ヒラギノ角ゴ Pro W3" charset="-128"/>
              </a:rPr>
              <a:t> better performance for aggregation analytical query</a:t>
            </a:r>
          </a:p>
          <a:p>
            <a:pPr>
              <a:spcBef>
                <a:spcPct val="20000"/>
              </a:spcBef>
              <a:buClr>
                <a:srgbClr val="EA7C1E"/>
              </a:buClr>
              <a:buFont typeface="Arial" charset="0"/>
              <a:buChar char="•"/>
            </a:pPr>
            <a:endParaRPr lang="en-US" altLang="en-US" sz="1600" b="0" dirty="0">
              <a:latin typeface="HelvNeue for IBM Light" charset="0"/>
              <a:ea typeface="ヒラギノ角ゴ Pro W3" charset="-128"/>
            </a:endParaRPr>
          </a:p>
        </p:txBody>
      </p:sp>
      <p:sp>
        <p:nvSpPr>
          <p:cNvPr id="82953" name="Slide Number Placeholder 3"/>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800" b="1">
                <a:solidFill>
                  <a:schemeClr val="tx1"/>
                </a:solidFill>
                <a:latin typeface="Arial" charset="0"/>
                <a:ea typeface="MS PGothic" charset="-128"/>
              </a:defRPr>
            </a:lvl1pPr>
            <a:lvl2pPr marL="557213" indent="-214313">
              <a:defRPr sz="1800" b="1">
                <a:solidFill>
                  <a:schemeClr val="tx1"/>
                </a:solidFill>
                <a:latin typeface="Arial" charset="0"/>
                <a:ea typeface="MS PGothic" charset="-128"/>
              </a:defRPr>
            </a:lvl2pPr>
            <a:lvl3pPr marL="857250" indent="-171450">
              <a:defRPr sz="1800" b="1">
                <a:solidFill>
                  <a:schemeClr val="tx1"/>
                </a:solidFill>
                <a:latin typeface="Arial" charset="0"/>
                <a:ea typeface="MS PGothic" charset="-128"/>
              </a:defRPr>
            </a:lvl3pPr>
            <a:lvl4pPr marL="1200150" indent="-171450">
              <a:defRPr sz="1800" b="1">
                <a:solidFill>
                  <a:schemeClr val="tx1"/>
                </a:solidFill>
                <a:latin typeface="Arial" charset="0"/>
                <a:ea typeface="MS PGothic" charset="-128"/>
              </a:defRPr>
            </a:lvl4pPr>
            <a:lvl5pPr marL="1543050" indent="-171450">
              <a:defRPr sz="1800" b="1">
                <a:solidFill>
                  <a:schemeClr val="tx1"/>
                </a:solidFill>
                <a:latin typeface="Arial" charset="0"/>
                <a:ea typeface="MS PGothic" charset="-128"/>
              </a:defRPr>
            </a:lvl5pPr>
            <a:lvl6pPr marL="1885950" indent="-171450" eaLnBrk="0" fontAlgn="base" hangingPunct="0">
              <a:spcBef>
                <a:spcPct val="0"/>
              </a:spcBef>
              <a:spcAft>
                <a:spcPct val="0"/>
              </a:spcAft>
              <a:defRPr sz="1800" b="1">
                <a:solidFill>
                  <a:schemeClr val="tx1"/>
                </a:solidFill>
                <a:latin typeface="Arial" charset="0"/>
                <a:ea typeface="MS PGothic" charset="-128"/>
              </a:defRPr>
            </a:lvl6pPr>
            <a:lvl7pPr marL="2228850" indent="-171450" eaLnBrk="0" fontAlgn="base" hangingPunct="0">
              <a:spcBef>
                <a:spcPct val="0"/>
              </a:spcBef>
              <a:spcAft>
                <a:spcPct val="0"/>
              </a:spcAft>
              <a:defRPr sz="1800" b="1">
                <a:solidFill>
                  <a:schemeClr val="tx1"/>
                </a:solidFill>
                <a:latin typeface="Arial" charset="0"/>
                <a:ea typeface="MS PGothic" charset="-128"/>
              </a:defRPr>
            </a:lvl7pPr>
            <a:lvl8pPr marL="2571750" indent="-171450" eaLnBrk="0" fontAlgn="base" hangingPunct="0">
              <a:spcBef>
                <a:spcPct val="0"/>
              </a:spcBef>
              <a:spcAft>
                <a:spcPct val="0"/>
              </a:spcAft>
              <a:defRPr sz="1800" b="1">
                <a:solidFill>
                  <a:schemeClr val="tx1"/>
                </a:solidFill>
                <a:latin typeface="Arial" charset="0"/>
                <a:ea typeface="MS PGothic" charset="-128"/>
              </a:defRPr>
            </a:lvl8pPr>
            <a:lvl9pPr marL="2914650" indent="-171450" eaLnBrk="0" fontAlgn="base" hangingPunct="0">
              <a:spcBef>
                <a:spcPct val="0"/>
              </a:spcBef>
              <a:spcAft>
                <a:spcPct val="0"/>
              </a:spcAft>
              <a:defRPr sz="1800" b="1">
                <a:solidFill>
                  <a:schemeClr val="tx1"/>
                </a:solidFill>
                <a:latin typeface="Arial" charset="0"/>
                <a:ea typeface="MS PGothic" charset="-128"/>
              </a:defRPr>
            </a:lvl9pPr>
          </a:lstStyle>
          <a:p>
            <a:fld id="{792AD1D4-4071-9343-8C8E-CD44723ADD8A}" type="slidenum">
              <a:rPr lang="en-US" altLang="en-US" sz="600" b="0"/>
              <a:pPr/>
              <a:t>195</a:t>
            </a:fld>
            <a:endParaRPr lang="en-US" altLang="en-US" sz="600" b="0"/>
          </a:p>
        </p:txBody>
      </p:sp>
    </p:spTree>
    <p:extLst>
      <p:ext uri="{BB962C8B-B14F-4D97-AF65-F5344CB8AC3E}">
        <p14:creationId xmlns:p14="http://schemas.microsoft.com/office/powerpoint/2010/main" val="441617458"/>
      </p:ext>
    </p:extLst>
  </p:cSld>
  <p:clrMapOvr>
    <a:masterClrMapping/>
  </p:clrMapOvr>
  <p:transition spd="slow"/>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z="2100" cap="none" dirty="0">
                <a:latin typeface="Arial" charset="0"/>
                <a:ea typeface="MS PGothic" charset="0"/>
              </a:rPr>
              <a:t>Network Latency Matters</a:t>
            </a:r>
            <a:endParaRPr lang="en-US" sz="3600" dirty="0"/>
          </a:p>
        </p:txBody>
      </p:sp>
      <p:sp>
        <p:nvSpPr>
          <p:cNvPr id="5" name="Slide Number Placeholder 1"/>
          <p:cNvSpPr>
            <a:spLocks noGrp="1"/>
          </p:cNvSpPr>
          <p:nvPr>
            <p:ph type="sldNum" sz="quarter" idx="10"/>
          </p:nvPr>
        </p:nvSpPr>
        <p:spPr>
          <a:xfrm>
            <a:off x="67112" y="4694238"/>
            <a:ext cx="425013" cy="274637"/>
          </a:xfrm>
          <a:prstGeom prst="rect">
            <a:avLst/>
          </a:prstGeom>
        </p:spPr>
        <p:txBody>
          <a:bodyPr/>
          <a:lstStyle/>
          <a:p>
            <a:fld id="{59EDF827-65AF-9A4F-9483-33ED6D8B8ABE}" type="slidenum">
              <a:rPr lang="en-US" smtClean="0"/>
              <a:t>196</a:t>
            </a:fld>
            <a:endParaRPr lang="en-US" dirty="0"/>
          </a:p>
        </p:txBody>
      </p:sp>
      <p:sp>
        <p:nvSpPr>
          <p:cNvPr id="2" name="TextBox 1"/>
          <p:cNvSpPr txBox="1"/>
          <p:nvPr/>
        </p:nvSpPr>
        <p:spPr>
          <a:xfrm>
            <a:off x="1270005" y="2137132"/>
            <a:ext cx="6629398" cy="2631490"/>
          </a:xfrm>
          <a:prstGeom prst="rect">
            <a:avLst/>
          </a:prstGeom>
          <a:noFill/>
        </p:spPr>
        <p:txBody>
          <a:bodyPr wrap="square" rtlCol="0">
            <a:spAutoFit/>
          </a:bodyPr>
          <a:lstStyle/>
          <a:p>
            <a:r>
              <a:rPr lang="en-US" sz="1500" dirty="0">
                <a:latin typeface="Cambria"/>
                <a:cs typeface="Cambria"/>
              </a:rPr>
              <a:t>The Objective: Determine the actual latency incurred when making off-platform calls</a:t>
            </a:r>
          </a:p>
          <a:p>
            <a:endParaRPr lang="en-US" sz="1500" dirty="0">
              <a:latin typeface="Cambria"/>
              <a:cs typeface="Cambria"/>
            </a:endParaRPr>
          </a:p>
          <a:p>
            <a:r>
              <a:rPr lang="en-US" sz="1500" dirty="0">
                <a:latin typeface="Cambria"/>
                <a:cs typeface="Cambria"/>
              </a:rPr>
              <a:t>This study provides response time measurements for two simple TCP/IP configurations.  </a:t>
            </a:r>
          </a:p>
          <a:p>
            <a:endParaRPr lang="en-US" sz="1500" dirty="0">
              <a:latin typeface="Cambria"/>
              <a:cs typeface="Cambria"/>
            </a:endParaRPr>
          </a:p>
          <a:p>
            <a:r>
              <a:rPr lang="en-US" sz="1500" dirty="0">
                <a:latin typeface="Cambria"/>
                <a:cs typeface="Cambria"/>
              </a:rPr>
              <a:t>Two z Systems LPARs on the same zEC12 server share an OSA-Express adapter in the 1</a:t>
            </a:r>
            <a:r>
              <a:rPr lang="en-US" sz="1500" baseline="30000" dirty="0">
                <a:latin typeface="Cambria"/>
                <a:cs typeface="Cambria"/>
              </a:rPr>
              <a:t>st</a:t>
            </a:r>
            <a:r>
              <a:rPr lang="en-US" sz="1500" dirty="0">
                <a:latin typeface="Cambria"/>
                <a:cs typeface="Cambria"/>
              </a:rPr>
              <a:t> measurement.  </a:t>
            </a:r>
          </a:p>
          <a:p>
            <a:endParaRPr lang="en-US" sz="1500" dirty="0">
              <a:latin typeface="Cambria"/>
              <a:cs typeface="Cambria"/>
            </a:endParaRPr>
          </a:p>
          <a:p>
            <a:r>
              <a:rPr lang="en-US" sz="1500" dirty="0">
                <a:latin typeface="Cambria"/>
                <a:cs typeface="Cambria"/>
              </a:rPr>
              <a:t>In the second, the same two LPARs use two different OSA cards connected to the same router (the LPARs are one network hop away)</a:t>
            </a:r>
          </a:p>
        </p:txBody>
      </p:sp>
      <p:pic>
        <p:nvPicPr>
          <p:cNvPr id="31" name="Picture 30" descr="image001.jp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575050" y="775619"/>
            <a:ext cx="4006850" cy="1284956"/>
          </a:xfrm>
          <a:prstGeom prst="rect">
            <a:avLst/>
          </a:prstGeom>
        </p:spPr>
      </p:pic>
    </p:spTree>
    <p:extLst>
      <p:ext uri="{BB962C8B-B14F-4D97-AF65-F5344CB8AC3E}">
        <p14:creationId xmlns:p14="http://schemas.microsoft.com/office/powerpoint/2010/main" val="794678345"/>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Title 3"/>
          <p:cNvSpPr>
            <a:spLocks noGrp="1"/>
          </p:cNvSpPr>
          <p:nvPr>
            <p:ph type="title"/>
          </p:nvPr>
        </p:nvSpPr>
        <p:spPr>
          <a:xfrm>
            <a:off x="1257301" y="432992"/>
            <a:ext cx="6574631" cy="500072"/>
          </a:xfrm>
        </p:spPr>
        <p:txBody>
          <a:bodyPr/>
          <a:lstStyle/>
          <a:p>
            <a:pPr eaLnBrk="1" hangingPunct="1"/>
            <a:r>
              <a:rPr lang="en-US" sz="2700" dirty="0"/>
              <a:t>Test Environment Comparison</a:t>
            </a:r>
          </a:p>
        </p:txBody>
      </p:sp>
      <p:sp>
        <p:nvSpPr>
          <p:cNvPr id="2" name="Slide Number Placeholder 1"/>
          <p:cNvSpPr>
            <a:spLocks noGrp="1"/>
          </p:cNvSpPr>
          <p:nvPr>
            <p:ph type="sldNum" sz="quarter" idx="4294967295"/>
          </p:nvPr>
        </p:nvSpPr>
        <p:spPr>
          <a:xfrm>
            <a:off x="6850095" y="4706751"/>
            <a:ext cx="959285" cy="273844"/>
          </a:xfrm>
          <a:prstGeom prst="rect">
            <a:avLst/>
          </a:prstGeom>
        </p:spPr>
        <p:txBody>
          <a:bodyPr/>
          <a:lstStyle/>
          <a:p>
            <a:fld id="{59EDF827-65AF-9A4F-9483-33ED6D8B8ABE}" type="slidenum">
              <a:rPr lang="en-US" smtClean="0"/>
              <a:t>197</a:t>
            </a:fld>
            <a:endParaRPr lang="en-US" dirty="0"/>
          </a:p>
        </p:txBody>
      </p:sp>
      <p:sp>
        <p:nvSpPr>
          <p:cNvPr id="5" name="Rectangle 4"/>
          <p:cNvSpPr/>
          <p:nvPr/>
        </p:nvSpPr>
        <p:spPr>
          <a:xfrm>
            <a:off x="1601094" y="1655374"/>
            <a:ext cx="913507" cy="916781"/>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500" dirty="0">
                <a:solidFill>
                  <a:schemeClr val="tx1"/>
                </a:solidFill>
              </a:rPr>
              <a:t>z/TPF</a:t>
            </a:r>
          </a:p>
        </p:txBody>
      </p:sp>
      <p:sp>
        <p:nvSpPr>
          <p:cNvPr id="6" name="Rectangle 5"/>
          <p:cNvSpPr/>
          <p:nvPr/>
        </p:nvSpPr>
        <p:spPr>
          <a:xfrm>
            <a:off x="2821781" y="1670852"/>
            <a:ext cx="913508" cy="916781"/>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500" dirty="0" err="1">
                <a:solidFill>
                  <a:schemeClr val="tx1"/>
                </a:solidFill>
              </a:rPr>
              <a:t>zLinux</a:t>
            </a:r>
            <a:endParaRPr lang="en-US" sz="1500" dirty="0">
              <a:solidFill>
                <a:schemeClr val="tx1"/>
              </a:solidFill>
            </a:endParaRPr>
          </a:p>
        </p:txBody>
      </p:sp>
      <p:sp>
        <p:nvSpPr>
          <p:cNvPr id="7" name="Rectangle 6"/>
          <p:cNvSpPr/>
          <p:nvPr/>
        </p:nvSpPr>
        <p:spPr>
          <a:xfrm>
            <a:off x="2356546" y="3051976"/>
            <a:ext cx="595610" cy="548879"/>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500" dirty="0">
                <a:solidFill>
                  <a:schemeClr val="tx1"/>
                </a:solidFill>
              </a:rPr>
              <a:t>OSA</a:t>
            </a:r>
          </a:p>
        </p:txBody>
      </p:sp>
      <p:cxnSp>
        <p:nvCxnSpPr>
          <p:cNvPr id="9" name="Straight Connector 8"/>
          <p:cNvCxnSpPr/>
          <p:nvPr/>
        </p:nvCxnSpPr>
        <p:spPr>
          <a:xfrm>
            <a:off x="2195811" y="2587633"/>
            <a:ext cx="318790" cy="464344"/>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2821782" y="2561438"/>
            <a:ext cx="235744" cy="49053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12" name="Rounded Rectangle 11"/>
          <p:cNvSpPr/>
          <p:nvPr/>
        </p:nvSpPr>
        <p:spPr>
          <a:xfrm>
            <a:off x="1452861" y="1451776"/>
            <a:ext cx="2433340" cy="2307431"/>
          </a:xfrm>
          <a:prstGeom prst="roundRect">
            <a:avLst/>
          </a:prstGeom>
          <a:solidFill>
            <a:schemeClr val="accent1">
              <a:lumMod val="20000"/>
              <a:lumOff val="80000"/>
              <a:alpha val="10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900"/>
          </a:p>
        </p:txBody>
      </p:sp>
      <p:sp>
        <p:nvSpPr>
          <p:cNvPr id="13" name="Rectangle 12"/>
          <p:cNvSpPr/>
          <p:nvPr/>
        </p:nvSpPr>
        <p:spPr>
          <a:xfrm>
            <a:off x="5091708" y="1670852"/>
            <a:ext cx="913508" cy="916781"/>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500" dirty="0">
                <a:solidFill>
                  <a:schemeClr val="tx1"/>
                </a:solidFill>
              </a:rPr>
              <a:t>z/TPF</a:t>
            </a:r>
          </a:p>
        </p:txBody>
      </p:sp>
      <p:sp>
        <p:nvSpPr>
          <p:cNvPr id="14" name="Rectangle 13"/>
          <p:cNvSpPr/>
          <p:nvPr/>
        </p:nvSpPr>
        <p:spPr>
          <a:xfrm>
            <a:off x="6312397" y="1687521"/>
            <a:ext cx="912614" cy="916781"/>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500" dirty="0" err="1">
                <a:solidFill>
                  <a:schemeClr val="tx1"/>
                </a:solidFill>
              </a:rPr>
              <a:t>zLinux</a:t>
            </a:r>
            <a:endParaRPr lang="en-US" sz="1500" dirty="0">
              <a:solidFill>
                <a:schemeClr val="tx1"/>
              </a:solidFill>
            </a:endParaRPr>
          </a:p>
        </p:txBody>
      </p:sp>
      <p:sp>
        <p:nvSpPr>
          <p:cNvPr id="15" name="Rectangle 14"/>
          <p:cNvSpPr/>
          <p:nvPr/>
        </p:nvSpPr>
        <p:spPr>
          <a:xfrm>
            <a:off x="5266729" y="3067455"/>
            <a:ext cx="596504" cy="548878"/>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500" dirty="0">
                <a:solidFill>
                  <a:schemeClr val="tx1"/>
                </a:solidFill>
              </a:rPr>
              <a:t>OSA</a:t>
            </a:r>
          </a:p>
        </p:txBody>
      </p:sp>
      <p:cxnSp>
        <p:nvCxnSpPr>
          <p:cNvPr id="16" name="Straight Connector 15"/>
          <p:cNvCxnSpPr>
            <a:stCxn id="13" idx="2"/>
            <a:endCxn id="15" idx="0"/>
          </p:cNvCxnSpPr>
          <p:nvPr/>
        </p:nvCxnSpPr>
        <p:spPr>
          <a:xfrm>
            <a:off x="5548015" y="2587633"/>
            <a:ext cx="16967" cy="47982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18" name="Rounded Rectangle 17"/>
          <p:cNvSpPr/>
          <p:nvPr/>
        </p:nvSpPr>
        <p:spPr>
          <a:xfrm>
            <a:off x="4943475" y="1467255"/>
            <a:ext cx="2433341" cy="2291953"/>
          </a:xfrm>
          <a:prstGeom prst="roundRect">
            <a:avLst/>
          </a:prstGeom>
          <a:solidFill>
            <a:schemeClr val="accent1">
              <a:lumMod val="20000"/>
              <a:lumOff val="80000"/>
              <a:alpha val="14000"/>
            </a:schemeClr>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825"/>
          </a:p>
        </p:txBody>
      </p:sp>
      <p:sp>
        <p:nvSpPr>
          <p:cNvPr id="21" name="Rectangle 20"/>
          <p:cNvSpPr/>
          <p:nvPr/>
        </p:nvSpPr>
        <p:spPr>
          <a:xfrm>
            <a:off x="6398122" y="3073407"/>
            <a:ext cx="595610" cy="548879"/>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500" dirty="0">
                <a:solidFill>
                  <a:schemeClr val="tx1"/>
                </a:solidFill>
              </a:rPr>
              <a:t>OSA</a:t>
            </a:r>
          </a:p>
        </p:txBody>
      </p:sp>
      <p:cxnSp>
        <p:nvCxnSpPr>
          <p:cNvPr id="22" name="Straight Connector 21"/>
          <p:cNvCxnSpPr>
            <a:endCxn id="21" idx="0"/>
          </p:cNvCxnSpPr>
          <p:nvPr/>
        </p:nvCxnSpPr>
        <p:spPr>
          <a:xfrm>
            <a:off x="6679408" y="2593585"/>
            <a:ext cx="16073" cy="47982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5650707" y="4085439"/>
            <a:ext cx="1109067" cy="445294"/>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500" dirty="0">
                <a:solidFill>
                  <a:schemeClr val="tx1"/>
                </a:solidFill>
              </a:rPr>
              <a:t>IP Router</a:t>
            </a:r>
          </a:p>
        </p:txBody>
      </p:sp>
      <p:cxnSp>
        <p:nvCxnSpPr>
          <p:cNvPr id="24" name="Straight Connector 23"/>
          <p:cNvCxnSpPr/>
          <p:nvPr/>
        </p:nvCxnSpPr>
        <p:spPr>
          <a:xfrm>
            <a:off x="5650707" y="3600854"/>
            <a:ext cx="212527" cy="47982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6482061" y="3594902"/>
            <a:ext cx="233958" cy="50720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18450" name="TextBox 28"/>
          <p:cNvSpPr txBox="1">
            <a:spLocks noChangeArrowheads="1"/>
          </p:cNvSpPr>
          <p:nvPr/>
        </p:nvSpPr>
        <p:spPr bwMode="auto">
          <a:xfrm>
            <a:off x="1400871" y="933064"/>
            <a:ext cx="261039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alibri" charset="0"/>
                <a:ea typeface="ＭＳ Ｐゴシック" charset="0"/>
                <a:cs typeface="ＭＳ Ｐゴシック" charset="0"/>
              </a:defRPr>
            </a:lvl1pPr>
            <a:lvl2pPr marL="742950" indent="-285750">
              <a:defRPr sz="2400">
                <a:solidFill>
                  <a:schemeClr val="tx1"/>
                </a:solidFill>
                <a:latin typeface="Calibri" charset="0"/>
                <a:ea typeface="ＭＳ Ｐゴシック" charset="0"/>
              </a:defRPr>
            </a:lvl2pPr>
            <a:lvl3pPr marL="1143000" indent="-228600">
              <a:defRPr sz="2400">
                <a:solidFill>
                  <a:schemeClr val="tx1"/>
                </a:solidFill>
                <a:latin typeface="Calibri" charset="0"/>
                <a:ea typeface="ＭＳ Ｐゴシック" charset="0"/>
              </a:defRPr>
            </a:lvl3pPr>
            <a:lvl4pPr marL="1600200" indent="-228600">
              <a:defRPr sz="2400">
                <a:solidFill>
                  <a:schemeClr val="tx1"/>
                </a:solidFill>
                <a:latin typeface="Calibri" charset="0"/>
                <a:ea typeface="ＭＳ Ｐゴシック" charset="0"/>
              </a:defRPr>
            </a:lvl4pPr>
            <a:lvl5pPr marL="2057400" indent="-22860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algn="ctr" eaLnBrk="1" hangingPunct="1"/>
            <a:r>
              <a:rPr lang="en-US" sz="1800" dirty="0"/>
              <a:t>Shared OSA Configuration</a:t>
            </a:r>
          </a:p>
        </p:txBody>
      </p:sp>
      <p:sp>
        <p:nvSpPr>
          <p:cNvPr id="18451" name="TextBox 29"/>
          <p:cNvSpPr txBox="1">
            <a:spLocks noChangeArrowheads="1"/>
          </p:cNvSpPr>
          <p:nvPr/>
        </p:nvSpPr>
        <p:spPr bwMode="auto">
          <a:xfrm>
            <a:off x="4736123" y="927110"/>
            <a:ext cx="2970365"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alibri" charset="0"/>
                <a:ea typeface="ＭＳ Ｐゴシック" charset="0"/>
                <a:cs typeface="ＭＳ Ｐゴシック" charset="0"/>
              </a:defRPr>
            </a:lvl1pPr>
            <a:lvl2pPr marL="742950" indent="-285750">
              <a:defRPr sz="2400">
                <a:solidFill>
                  <a:schemeClr val="tx1"/>
                </a:solidFill>
                <a:latin typeface="Calibri" charset="0"/>
                <a:ea typeface="ＭＳ Ｐゴシック" charset="0"/>
              </a:defRPr>
            </a:lvl2pPr>
            <a:lvl3pPr marL="1143000" indent="-228600">
              <a:defRPr sz="2400">
                <a:solidFill>
                  <a:schemeClr val="tx1"/>
                </a:solidFill>
                <a:latin typeface="Calibri" charset="0"/>
                <a:ea typeface="ＭＳ Ｐゴシック" charset="0"/>
              </a:defRPr>
            </a:lvl3pPr>
            <a:lvl4pPr marL="1600200" indent="-228600">
              <a:defRPr sz="2400">
                <a:solidFill>
                  <a:schemeClr val="tx1"/>
                </a:solidFill>
                <a:latin typeface="Calibri" charset="0"/>
                <a:ea typeface="ＭＳ Ｐゴシック" charset="0"/>
              </a:defRPr>
            </a:lvl4pPr>
            <a:lvl5pPr marL="2057400" indent="-22860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algn="ctr" eaLnBrk="1" hangingPunct="1"/>
            <a:r>
              <a:rPr lang="en-US" sz="1800"/>
              <a:t>One-Hop Route Configuration</a:t>
            </a:r>
          </a:p>
        </p:txBody>
      </p:sp>
    </p:spTree>
    <p:extLst>
      <p:ext uri="{BB962C8B-B14F-4D97-AF65-F5344CB8AC3E}">
        <p14:creationId xmlns:p14="http://schemas.microsoft.com/office/powerpoint/2010/main" val="1689150448"/>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Title 2"/>
          <p:cNvSpPr>
            <a:spLocks noGrp="1"/>
          </p:cNvSpPr>
          <p:nvPr>
            <p:ph type="title"/>
          </p:nvPr>
        </p:nvSpPr>
        <p:spPr>
          <a:xfrm>
            <a:off x="805343" y="285226"/>
            <a:ext cx="7281643" cy="379809"/>
          </a:xfrm>
        </p:spPr>
        <p:txBody>
          <a:bodyPr>
            <a:noAutofit/>
          </a:bodyPr>
          <a:lstStyle/>
          <a:p>
            <a:pPr eaLnBrk="1" hangingPunct="1"/>
            <a:r>
              <a:rPr lang="en-US" sz="1800" dirty="0"/>
              <a:t>Controlled Test Environment for  Apples to Apples Comparison</a:t>
            </a:r>
          </a:p>
        </p:txBody>
      </p:sp>
      <p:sp>
        <p:nvSpPr>
          <p:cNvPr id="4" name="Content Placeholder 3"/>
          <p:cNvSpPr>
            <a:spLocks noGrp="1"/>
          </p:cNvSpPr>
          <p:nvPr>
            <p:ph idx="1"/>
          </p:nvPr>
        </p:nvSpPr>
        <p:spPr>
          <a:xfrm>
            <a:off x="805343" y="763398"/>
            <a:ext cx="7508147" cy="3408553"/>
          </a:xfrm>
        </p:spPr>
        <p:txBody>
          <a:bodyPr rtlCol="0">
            <a:noAutofit/>
          </a:bodyPr>
          <a:lstStyle/>
          <a:p>
            <a:pPr marL="0" indent="0" fontAlgn="auto">
              <a:spcAft>
                <a:spcPts val="0"/>
              </a:spcAft>
              <a:buNone/>
              <a:defRPr/>
            </a:pPr>
            <a:r>
              <a:rPr lang="en-US" sz="1350" b="1" dirty="0">
                <a:ea typeface="+mn-ea"/>
              </a:rPr>
              <a:t>Server Constants</a:t>
            </a:r>
          </a:p>
          <a:p>
            <a:pPr fontAlgn="auto">
              <a:spcAft>
                <a:spcPts val="0"/>
              </a:spcAft>
              <a:buFont typeface="Wingdings" charset="2"/>
              <a:buChar char="§"/>
              <a:defRPr/>
            </a:pPr>
            <a:r>
              <a:rPr lang="en-US" sz="1350" dirty="0">
                <a:ea typeface="+mn-ea"/>
              </a:rPr>
              <a:t>Same zEC12 processor was used for all tests</a:t>
            </a:r>
          </a:p>
          <a:p>
            <a:pPr lvl="1" fontAlgn="auto">
              <a:spcAft>
                <a:spcPts val="0"/>
              </a:spcAft>
              <a:buFont typeface="Courier New"/>
              <a:buChar char="o"/>
              <a:defRPr/>
            </a:pPr>
            <a:r>
              <a:rPr lang="en-US" sz="1600" dirty="0" smtClean="0">
                <a:ea typeface="+mn-ea"/>
              </a:rPr>
              <a:t>z/TPF LPAR with one dedicated CP </a:t>
            </a:r>
          </a:p>
          <a:p>
            <a:pPr lvl="1" fontAlgn="auto">
              <a:spcAft>
                <a:spcPts val="0"/>
              </a:spcAft>
              <a:buFont typeface="Courier New"/>
              <a:buChar char="o"/>
              <a:defRPr/>
            </a:pPr>
            <a:r>
              <a:rPr lang="en-US" sz="1600" dirty="0" err="1" smtClean="0">
                <a:ea typeface="+mn-ea"/>
              </a:rPr>
              <a:t>zLinux</a:t>
            </a:r>
            <a:r>
              <a:rPr lang="en-US" sz="1600" dirty="0" smtClean="0">
                <a:ea typeface="+mn-ea"/>
              </a:rPr>
              <a:t> LPAR with one dedicated IFL</a:t>
            </a:r>
          </a:p>
          <a:p>
            <a:pPr fontAlgn="auto">
              <a:spcAft>
                <a:spcPts val="0"/>
              </a:spcAft>
              <a:buFont typeface="Wingdings" charset="2"/>
              <a:buChar char="§"/>
              <a:defRPr/>
            </a:pPr>
            <a:r>
              <a:rPr lang="en-US" sz="1350" dirty="0">
                <a:ea typeface="+mn-ea"/>
              </a:rPr>
              <a:t>Same driver was used in all tests</a:t>
            </a:r>
          </a:p>
          <a:p>
            <a:pPr lvl="1" fontAlgn="auto">
              <a:spcAft>
                <a:spcPts val="0"/>
              </a:spcAft>
              <a:buFont typeface="Courier New"/>
              <a:buChar char="o"/>
              <a:defRPr/>
            </a:pPr>
            <a:r>
              <a:rPr lang="en-US" sz="1600" dirty="0" smtClean="0">
                <a:ea typeface="+mn-ea"/>
              </a:rPr>
              <a:t>Same number of driver instances was run for each comparison test</a:t>
            </a:r>
          </a:p>
          <a:p>
            <a:pPr fontAlgn="auto">
              <a:spcAft>
                <a:spcPts val="0"/>
              </a:spcAft>
              <a:buFont typeface="Wingdings" charset="2"/>
              <a:buChar char="§"/>
              <a:defRPr/>
            </a:pPr>
            <a:r>
              <a:rPr lang="en-US" sz="1350" dirty="0">
                <a:ea typeface="+mn-ea"/>
              </a:rPr>
              <a:t>The only difference in a given comparison test was the network path used</a:t>
            </a:r>
          </a:p>
          <a:p>
            <a:pPr marL="0" indent="0" fontAlgn="auto">
              <a:spcAft>
                <a:spcPts val="0"/>
              </a:spcAft>
              <a:buNone/>
              <a:defRPr/>
            </a:pPr>
            <a:endParaRPr lang="en-US" sz="1350" dirty="0">
              <a:ea typeface="+mn-ea"/>
            </a:endParaRPr>
          </a:p>
          <a:p>
            <a:pPr marL="0" indent="0" fontAlgn="auto">
              <a:spcAft>
                <a:spcPts val="0"/>
              </a:spcAft>
              <a:buNone/>
              <a:defRPr/>
            </a:pPr>
            <a:r>
              <a:rPr lang="en-US" sz="1350" b="1" dirty="0"/>
              <a:t>Message Driver Input </a:t>
            </a:r>
          </a:p>
          <a:p>
            <a:pPr fontAlgn="auto">
              <a:spcAft>
                <a:spcPts val="0"/>
              </a:spcAft>
              <a:buFont typeface="Wingdings" charset="2"/>
              <a:buChar char="§"/>
              <a:defRPr/>
            </a:pPr>
            <a:r>
              <a:rPr lang="en-US" sz="1350" dirty="0">
                <a:latin typeface="Calibri" charset="0"/>
              </a:rPr>
              <a:t>The number of driver instances to start</a:t>
            </a:r>
          </a:p>
          <a:p>
            <a:pPr fontAlgn="auto">
              <a:spcAft>
                <a:spcPts val="0"/>
              </a:spcAft>
              <a:buFont typeface="Wingdings" charset="2"/>
              <a:buChar char="§"/>
              <a:defRPr/>
            </a:pPr>
            <a:r>
              <a:rPr lang="en-US" sz="1350" dirty="0">
                <a:ea typeface="+mn-ea"/>
              </a:rPr>
              <a:t>The message size </a:t>
            </a:r>
            <a:r>
              <a:rPr lang="en-US" sz="1050" dirty="0">
                <a:ea typeface="+mn-ea"/>
              </a:rPr>
              <a:t>(This is the amount of user data in each request message and each response message)</a:t>
            </a:r>
          </a:p>
          <a:p>
            <a:pPr fontAlgn="auto">
              <a:spcAft>
                <a:spcPts val="0"/>
              </a:spcAft>
              <a:buFont typeface="Wingdings" charset="2"/>
              <a:buChar char="§"/>
              <a:defRPr/>
            </a:pPr>
            <a:r>
              <a:rPr lang="en-US" sz="1350" dirty="0">
                <a:ea typeface="+mn-ea"/>
              </a:rPr>
              <a:t>The delay factor </a:t>
            </a:r>
            <a:r>
              <a:rPr lang="en-US" sz="1050" dirty="0">
                <a:ea typeface="+mn-ea"/>
              </a:rPr>
              <a:t>(which is how long to wait after receiving a response before sending the next request message)</a:t>
            </a:r>
          </a:p>
          <a:p>
            <a:pPr fontAlgn="auto">
              <a:spcAft>
                <a:spcPts val="0"/>
              </a:spcAft>
              <a:buFont typeface="Wingdings" charset="2"/>
              <a:buChar char="§"/>
              <a:defRPr/>
            </a:pPr>
            <a:r>
              <a:rPr lang="en-US" sz="1350" dirty="0">
                <a:latin typeface="Calibri" charset="0"/>
              </a:rPr>
              <a:t>Number of messages to send before the driver exits </a:t>
            </a:r>
            <a:endParaRPr lang="en-US" sz="1350" dirty="0">
              <a:ea typeface="+mn-ea"/>
            </a:endParaRPr>
          </a:p>
        </p:txBody>
      </p:sp>
      <p:sp>
        <p:nvSpPr>
          <p:cNvPr id="2" name="Slide Number Placeholder 1"/>
          <p:cNvSpPr>
            <a:spLocks noGrp="1"/>
          </p:cNvSpPr>
          <p:nvPr>
            <p:ph type="sldNum" sz="quarter" idx="4294967295"/>
          </p:nvPr>
        </p:nvSpPr>
        <p:spPr>
          <a:xfrm>
            <a:off x="6904301" y="4706751"/>
            <a:ext cx="905079" cy="273844"/>
          </a:xfrm>
          <a:prstGeom prst="rect">
            <a:avLst/>
          </a:prstGeom>
        </p:spPr>
        <p:txBody>
          <a:bodyPr/>
          <a:lstStyle/>
          <a:p>
            <a:fld id="{59EDF827-65AF-9A4F-9483-33ED6D8B8ABE}" type="slidenum">
              <a:rPr lang="en-US" smtClean="0"/>
              <a:t>198</a:t>
            </a:fld>
            <a:endParaRPr lang="en-US" dirty="0"/>
          </a:p>
        </p:txBody>
      </p:sp>
    </p:spTree>
    <p:extLst>
      <p:ext uri="{BB962C8B-B14F-4D97-AF65-F5344CB8AC3E}">
        <p14:creationId xmlns:p14="http://schemas.microsoft.com/office/powerpoint/2010/main" val="16556204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Title 1"/>
          <p:cNvSpPr>
            <a:spLocks noGrp="1"/>
          </p:cNvSpPr>
          <p:nvPr>
            <p:ph type="title"/>
          </p:nvPr>
        </p:nvSpPr>
        <p:spPr>
          <a:xfrm>
            <a:off x="1234749" y="219185"/>
            <a:ext cx="6574631" cy="619295"/>
          </a:xfrm>
        </p:spPr>
        <p:txBody>
          <a:bodyPr/>
          <a:lstStyle/>
          <a:p>
            <a:pPr eaLnBrk="1" hangingPunct="1"/>
            <a:r>
              <a:rPr lang="en-US" sz="2700" dirty="0"/>
              <a:t>Each Instance of the Driver Does What</a:t>
            </a:r>
          </a:p>
        </p:txBody>
      </p:sp>
      <p:sp>
        <p:nvSpPr>
          <p:cNvPr id="24578" name="Content Placeholder 2"/>
          <p:cNvSpPr>
            <a:spLocks noGrp="1"/>
          </p:cNvSpPr>
          <p:nvPr>
            <p:ph idx="1"/>
          </p:nvPr>
        </p:nvSpPr>
        <p:spPr>
          <a:xfrm>
            <a:off x="123269" y="973233"/>
            <a:ext cx="8716735" cy="3550845"/>
          </a:xfrm>
        </p:spPr>
        <p:txBody>
          <a:bodyPr>
            <a:normAutofit/>
          </a:bodyPr>
          <a:lstStyle/>
          <a:p>
            <a:pPr eaLnBrk="1" hangingPunct="1"/>
            <a:r>
              <a:rPr lang="en-US" sz="1800" dirty="0">
                <a:latin typeface="Calibri" charset="0"/>
              </a:rPr>
              <a:t>Starts a long running TCP socket</a:t>
            </a:r>
          </a:p>
          <a:p>
            <a:pPr eaLnBrk="1" hangingPunct="1"/>
            <a:r>
              <a:rPr lang="en-US" sz="1800" dirty="0">
                <a:latin typeface="Calibri" charset="0"/>
              </a:rPr>
              <a:t>Loops N times doing the following:</a:t>
            </a:r>
          </a:p>
          <a:p>
            <a:pPr lvl="1" eaLnBrk="1" hangingPunct="1"/>
            <a:r>
              <a:rPr lang="en-US" sz="1600" dirty="0">
                <a:latin typeface="Calibri" charset="0"/>
              </a:rPr>
              <a:t>Save current time (T1)</a:t>
            </a:r>
          </a:p>
          <a:p>
            <a:pPr lvl="1" eaLnBrk="1" hangingPunct="1"/>
            <a:r>
              <a:rPr lang="en-US" sz="1600" dirty="0">
                <a:latin typeface="Calibri" charset="0"/>
              </a:rPr>
              <a:t>Issue socket send() API to send request message of size X</a:t>
            </a:r>
          </a:p>
          <a:p>
            <a:pPr lvl="1" eaLnBrk="1" hangingPunct="1"/>
            <a:r>
              <a:rPr lang="en-US" sz="1600" dirty="0">
                <a:latin typeface="Calibri" charset="0"/>
              </a:rPr>
              <a:t>Issue socket read() API to read the response message</a:t>
            </a:r>
          </a:p>
          <a:p>
            <a:pPr lvl="1" eaLnBrk="1" hangingPunct="1"/>
            <a:r>
              <a:rPr lang="en-US" sz="1600" dirty="0">
                <a:latin typeface="Calibri" charset="0"/>
              </a:rPr>
              <a:t>Get current time (T2) and calculate round trip time (RTT) for this request/response message pair (T2-T1) and then adjust the average RTT</a:t>
            </a:r>
          </a:p>
          <a:p>
            <a:pPr lvl="2" eaLnBrk="1" hangingPunct="1"/>
            <a:r>
              <a:rPr lang="en-US" sz="1800" b="1" dirty="0">
                <a:solidFill>
                  <a:srgbClr val="FF0000"/>
                </a:solidFill>
                <a:latin typeface="Calibri" charset="0"/>
              </a:rPr>
              <a:t>This is the RTT from the application perspective – this is not the network (TCP) RTT </a:t>
            </a:r>
          </a:p>
          <a:p>
            <a:pPr lvl="1" eaLnBrk="1" hangingPunct="1"/>
            <a:r>
              <a:rPr lang="en-US" sz="1600" dirty="0">
                <a:latin typeface="Calibri" charset="0"/>
              </a:rPr>
              <a:t>Sleep for a user specified amount of time </a:t>
            </a:r>
          </a:p>
          <a:p>
            <a:pPr eaLnBrk="1" hangingPunct="1"/>
            <a:r>
              <a:rPr lang="en-US" sz="1800" dirty="0">
                <a:latin typeface="Calibri" charset="0"/>
              </a:rPr>
              <a:t>Ends the socket </a:t>
            </a:r>
          </a:p>
        </p:txBody>
      </p:sp>
      <p:sp>
        <p:nvSpPr>
          <p:cNvPr id="2" name="Slide Number Placeholder 1"/>
          <p:cNvSpPr>
            <a:spLocks noGrp="1"/>
          </p:cNvSpPr>
          <p:nvPr>
            <p:ph type="sldNum" sz="quarter" idx="4294967295"/>
          </p:nvPr>
        </p:nvSpPr>
        <p:spPr>
          <a:xfrm>
            <a:off x="6935276" y="4706751"/>
            <a:ext cx="874104" cy="273844"/>
          </a:xfrm>
          <a:prstGeom prst="rect">
            <a:avLst/>
          </a:prstGeom>
        </p:spPr>
        <p:txBody>
          <a:bodyPr/>
          <a:lstStyle/>
          <a:p>
            <a:fld id="{59EDF827-65AF-9A4F-9483-33ED6D8B8ABE}" type="slidenum">
              <a:rPr lang="en-US" smtClean="0"/>
              <a:t>199</a:t>
            </a:fld>
            <a:endParaRPr lang="en-US" dirty="0"/>
          </a:p>
        </p:txBody>
      </p:sp>
      <p:sp>
        <p:nvSpPr>
          <p:cNvPr id="3" name="Footer Placeholder 2"/>
          <p:cNvSpPr>
            <a:spLocks noGrp="1"/>
          </p:cNvSpPr>
          <p:nvPr>
            <p:ph type="ftr" sz="quarter" idx="4294967295"/>
          </p:nvPr>
        </p:nvSpPr>
        <p:spPr>
          <a:xfrm>
            <a:off x="3241141" y="4968478"/>
            <a:ext cx="2295054" cy="175022"/>
          </a:xfrm>
          <a:prstGeom prst="rect">
            <a:avLst/>
          </a:prstGeom>
        </p:spPr>
        <p:txBody>
          <a:bodyPr/>
          <a:lstStyle/>
          <a:p>
            <a:r>
              <a:rPr lang="en-US" smtClean="0"/>
              <a:t>IBM and LabCorp Internal Use Only</a:t>
            </a:r>
            <a:endParaRPr lang="en-US" dirty="0"/>
          </a:p>
        </p:txBody>
      </p:sp>
    </p:spTree>
    <p:extLst>
      <p:ext uri="{BB962C8B-B14F-4D97-AF65-F5344CB8AC3E}">
        <p14:creationId xmlns:p14="http://schemas.microsoft.com/office/powerpoint/2010/main" val="17475222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p:cNvSpPr>
            <a:spLocks noGrp="1"/>
          </p:cNvSpPr>
          <p:nvPr>
            <p:ph sz="quarter" idx="12"/>
          </p:nvPr>
        </p:nvSpPr>
        <p:spPr/>
        <p:txBody>
          <a:bodyPr anchor="ctr"/>
          <a:lstStyle/>
          <a:p>
            <a:r>
              <a:rPr lang="en-US" sz="2000" dirty="0" smtClean="0">
                <a:hlinkClick r:id="rId3" action="ppaction://hlinksldjump"/>
              </a:rPr>
              <a:t>Operational Excellence</a:t>
            </a:r>
            <a:endParaRPr lang="en-US" sz="2000" dirty="0" smtClean="0"/>
          </a:p>
          <a:p>
            <a:r>
              <a:rPr lang="en-US" sz="2000" dirty="0" smtClean="0">
                <a:hlinkClick r:id="rId4" action="ppaction://hlinksldjump"/>
              </a:rPr>
              <a:t>Blockchain</a:t>
            </a:r>
            <a:endParaRPr lang="en-US" sz="2000" dirty="0" smtClean="0"/>
          </a:p>
          <a:p>
            <a:r>
              <a:rPr lang="en-US" sz="2000" dirty="0">
                <a:hlinkClick r:id="rId5" action="ppaction://hlinksldjump"/>
              </a:rPr>
              <a:t>Secure Services </a:t>
            </a:r>
            <a:r>
              <a:rPr lang="en-US" sz="2000" dirty="0" smtClean="0">
                <a:hlinkClick r:id="rId5" action="ppaction://hlinksldjump"/>
              </a:rPr>
              <a:t>Container</a:t>
            </a:r>
            <a:endParaRPr lang="en-US" sz="2000" dirty="0" smtClean="0"/>
          </a:p>
          <a:p>
            <a:r>
              <a:rPr lang="en-US" sz="2000" dirty="0" smtClean="0">
                <a:hlinkClick r:id="rId6" action="ppaction://hlinksldjump"/>
              </a:rPr>
              <a:t>Performance</a:t>
            </a:r>
            <a:endParaRPr lang="en-US" sz="2000" dirty="0" smtClean="0">
              <a:hlinkClick r:id="rId7" action="ppaction://hlinksldjump"/>
            </a:endParaRPr>
          </a:p>
          <a:p>
            <a:r>
              <a:rPr lang="en-US" sz="2000" dirty="0" smtClean="0">
                <a:hlinkClick r:id="rId7" action="ppaction://hlinksldjump"/>
              </a:rPr>
              <a:t>Availability</a:t>
            </a:r>
          </a:p>
          <a:p>
            <a:r>
              <a:rPr lang="en-US" sz="2000" dirty="0" smtClean="0">
                <a:hlinkClick r:id="rId8" action="ppaction://hlinksldjump"/>
              </a:rPr>
              <a:t>References</a:t>
            </a:r>
            <a:endParaRPr lang="en-US" sz="2000" dirty="0"/>
          </a:p>
          <a:p>
            <a:r>
              <a:rPr lang="en-US" sz="2000" dirty="0" smtClean="0">
                <a:hlinkClick r:id="rId9" action="ppaction://hlinksldjump"/>
              </a:rPr>
              <a:t>Fit for Purpose</a:t>
            </a:r>
            <a:endParaRPr lang="en-US" sz="2000" dirty="0" smtClean="0"/>
          </a:p>
          <a:p>
            <a:r>
              <a:rPr lang="en-US" sz="2000" dirty="0" smtClean="0">
                <a:hlinkClick r:id="rId10" action="ppaction://hlinksldjump"/>
              </a:rPr>
              <a:t>Test Trial and ISV Support</a:t>
            </a:r>
            <a:endParaRPr lang="en-US" sz="2000" dirty="0" smtClean="0"/>
          </a:p>
          <a:p>
            <a:r>
              <a:rPr lang="en-US" sz="2000" dirty="0" smtClean="0">
                <a:hlinkClick r:id="rId11" action="ppaction://hlinksldjump"/>
              </a:rPr>
              <a:t>Conclusion</a:t>
            </a:r>
            <a:endParaRPr lang="en-US" sz="2000" dirty="0" smtClean="0"/>
          </a:p>
        </p:txBody>
      </p:sp>
      <p:sp>
        <p:nvSpPr>
          <p:cNvPr id="2" name="Content Placeholder 1"/>
          <p:cNvSpPr>
            <a:spLocks noGrp="1"/>
          </p:cNvSpPr>
          <p:nvPr>
            <p:ph sz="quarter" idx="13"/>
          </p:nvPr>
        </p:nvSpPr>
        <p:spPr/>
        <p:txBody>
          <a:bodyPr anchor="ctr"/>
          <a:lstStyle/>
          <a:p>
            <a:r>
              <a:rPr lang="en-US" sz="2000" dirty="0">
                <a:hlinkClick r:id="rId12" action="ppaction://hlinksldjump"/>
              </a:rPr>
              <a:t>Introduction</a:t>
            </a:r>
            <a:endParaRPr lang="en-US" sz="2000" dirty="0"/>
          </a:p>
          <a:p>
            <a:r>
              <a:rPr lang="en-US" sz="2000" dirty="0">
                <a:hlinkClick r:id="rId13" action="ppaction://hlinksldjump"/>
              </a:rPr>
              <a:t>Core </a:t>
            </a:r>
            <a:r>
              <a:rPr lang="en-US" sz="2000" dirty="0" smtClean="0">
                <a:hlinkClick r:id="rId13" action="ppaction://hlinksldjump"/>
              </a:rPr>
              <a:t>Technology</a:t>
            </a:r>
          </a:p>
          <a:p>
            <a:pPr lvl="1"/>
            <a:r>
              <a:rPr lang="en-US" sz="2000" dirty="0" smtClean="0">
                <a:hlinkClick r:id="rId14" action="ppaction://hlinksldjump"/>
              </a:rPr>
              <a:t>Hypervisors</a:t>
            </a:r>
            <a:endParaRPr lang="en-US" sz="2000" dirty="0">
              <a:hlinkClick r:id="rId13" action="ppaction://hlinksldjump"/>
            </a:endParaRPr>
          </a:p>
          <a:p>
            <a:r>
              <a:rPr lang="en-US" sz="2000" dirty="0" smtClean="0">
                <a:hlinkClick r:id="rId15" action="ppaction://hlinksldjump"/>
              </a:rPr>
              <a:t>Taxonomy</a:t>
            </a:r>
            <a:endParaRPr lang="en-US" sz="2000" dirty="0" smtClean="0"/>
          </a:p>
          <a:p>
            <a:pPr lvl="1"/>
            <a:r>
              <a:rPr lang="en-US" sz="2000" dirty="0" smtClean="0">
                <a:hlinkClick r:id="rId16" action="ppaction://hlinksldjump"/>
              </a:rPr>
              <a:t>Database as a Service</a:t>
            </a:r>
            <a:endParaRPr lang="en-US" sz="2000" dirty="0"/>
          </a:p>
          <a:p>
            <a:r>
              <a:rPr lang="en-US" sz="2000" dirty="0" smtClean="0">
                <a:hlinkClick r:id="rId17" action="ppaction://hlinksldjump"/>
              </a:rPr>
              <a:t>Servers</a:t>
            </a:r>
            <a:endParaRPr lang="en-US" sz="2000" dirty="0" smtClean="0"/>
          </a:p>
          <a:p>
            <a:r>
              <a:rPr lang="en-US" sz="2000" dirty="0" smtClean="0">
                <a:hlinkClick r:id="rId18" action="ppaction://hlinksldjump"/>
              </a:rPr>
              <a:t>Storage</a:t>
            </a:r>
            <a:endParaRPr lang="en-US" sz="2000" dirty="0" smtClean="0"/>
          </a:p>
          <a:p>
            <a:r>
              <a:rPr lang="en-US" sz="2000" dirty="0">
                <a:hlinkClick r:id="rId19" action="ppaction://hlinksldjump"/>
              </a:rPr>
              <a:t>Software</a:t>
            </a:r>
            <a:endParaRPr lang="en-US" sz="2000" dirty="0">
              <a:hlinkClick r:id="rId20" action="ppaction://hlinksldjump"/>
            </a:endParaRPr>
          </a:p>
          <a:p>
            <a:r>
              <a:rPr lang="en-US" sz="2000" dirty="0" smtClean="0">
                <a:hlinkClick r:id="rId20" action="ppaction://hlinksldjump"/>
              </a:rPr>
              <a:t>Cloud</a:t>
            </a:r>
            <a:endParaRPr lang="en-US" sz="2000" dirty="0"/>
          </a:p>
        </p:txBody>
      </p:sp>
      <p:sp>
        <p:nvSpPr>
          <p:cNvPr id="5" name="Title 4"/>
          <p:cNvSpPr>
            <a:spLocks noGrp="1"/>
          </p:cNvSpPr>
          <p:nvPr>
            <p:ph type="title"/>
          </p:nvPr>
        </p:nvSpPr>
        <p:spPr/>
        <p:txBody>
          <a:bodyPr/>
          <a:lstStyle/>
          <a:p>
            <a:r>
              <a:rPr lang="en-US" dirty="0" smtClean="0"/>
              <a:t>Topics</a:t>
            </a:r>
            <a:endParaRPr lang="en-US" dirty="0"/>
          </a:p>
        </p:txBody>
      </p:sp>
      <p:sp>
        <p:nvSpPr>
          <p:cNvPr id="3" name="Oval 2"/>
          <p:cNvSpPr/>
          <p:nvPr/>
        </p:nvSpPr>
        <p:spPr>
          <a:xfrm>
            <a:off x="6123963" y="2667449"/>
            <a:ext cx="1233182" cy="52011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smtClean="0">
                <a:solidFill>
                  <a:schemeClr val="tx1"/>
                </a:solidFill>
              </a:rPr>
              <a:t>Under Construction</a:t>
            </a:r>
            <a:endParaRPr lang="en-US" sz="900">
              <a:solidFill>
                <a:schemeClr val="tx1"/>
              </a:solidFill>
            </a:endParaRPr>
          </a:p>
        </p:txBody>
      </p:sp>
      <p:sp>
        <p:nvSpPr>
          <p:cNvPr id="7" name="Oval 6"/>
          <p:cNvSpPr/>
          <p:nvPr/>
        </p:nvSpPr>
        <p:spPr>
          <a:xfrm>
            <a:off x="7828326" y="3784583"/>
            <a:ext cx="1233182" cy="52011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smtClean="0">
                <a:solidFill>
                  <a:schemeClr val="tx1"/>
                </a:solidFill>
              </a:rPr>
              <a:t>Under Construction</a:t>
            </a:r>
            <a:endParaRPr lang="en-US" sz="900">
              <a:solidFill>
                <a:schemeClr val="tx1"/>
              </a:solidFill>
            </a:endParaRPr>
          </a:p>
        </p:txBody>
      </p:sp>
      <p:sp>
        <p:nvSpPr>
          <p:cNvPr id="8" name="Oval 7"/>
          <p:cNvSpPr/>
          <p:nvPr/>
        </p:nvSpPr>
        <p:spPr>
          <a:xfrm>
            <a:off x="1427526" y="3356745"/>
            <a:ext cx="1233182" cy="52011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smtClean="0">
                <a:solidFill>
                  <a:schemeClr val="tx1"/>
                </a:solidFill>
              </a:rPr>
              <a:t>Under Construction</a:t>
            </a:r>
            <a:endParaRPr lang="en-US" sz="900">
              <a:solidFill>
                <a:schemeClr val="tx1"/>
              </a:solidFill>
            </a:endParaRPr>
          </a:p>
        </p:txBody>
      </p:sp>
      <p:sp>
        <p:nvSpPr>
          <p:cNvPr id="9" name="Oval 8"/>
          <p:cNvSpPr/>
          <p:nvPr/>
        </p:nvSpPr>
        <p:spPr>
          <a:xfrm>
            <a:off x="2207702" y="1939004"/>
            <a:ext cx="1233182" cy="520117"/>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smtClean="0">
                <a:solidFill>
                  <a:schemeClr val="tx1"/>
                </a:solidFill>
              </a:rPr>
              <a:t>Under Construction</a:t>
            </a:r>
            <a:endParaRPr lang="en-US" sz="900">
              <a:solidFill>
                <a:schemeClr val="tx1"/>
              </a:solidFill>
            </a:endParaRPr>
          </a:p>
        </p:txBody>
      </p:sp>
    </p:spTree>
    <p:extLst>
      <p:ext uri="{BB962C8B-B14F-4D97-AF65-F5344CB8AC3E}">
        <p14:creationId xmlns:p14="http://schemas.microsoft.com/office/powerpoint/2010/main" val="1927215335"/>
      </p:ext>
    </p:extLst>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ChangeArrowheads="1"/>
          </p:cNvSpPr>
          <p:nvPr/>
        </p:nvSpPr>
        <p:spPr bwMode="auto">
          <a:xfrm>
            <a:off x="2988336" y="465274"/>
            <a:ext cx="4940736" cy="4420817"/>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b="1" dirty="0"/>
          </a:p>
        </p:txBody>
      </p:sp>
      <p:sp>
        <p:nvSpPr>
          <p:cNvPr id="350211" name="Rectangle 3"/>
          <p:cNvSpPr>
            <a:spLocks noChangeArrowheads="1"/>
          </p:cNvSpPr>
          <p:nvPr/>
        </p:nvSpPr>
        <p:spPr bwMode="auto">
          <a:xfrm>
            <a:off x="4274628" y="3440143"/>
            <a:ext cx="1735706" cy="5715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General Purpose Registers</a:t>
            </a:r>
          </a:p>
        </p:txBody>
      </p:sp>
      <p:sp>
        <p:nvSpPr>
          <p:cNvPr id="350254" name="Rectangle 46"/>
          <p:cNvSpPr>
            <a:spLocks noGrp="1" noChangeArrowheads="1"/>
          </p:cNvSpPr>
          <p:nvPr>
            <p:ph type="title"/>
          </p:nvPr>
        </p:nvSpPr>
        <p:spPr>
          <a:xfrm>
            <a:off x="880845" y="481068"/>
            <a:ext cx="2093170" cy="1190318"/>
          </a:xfrm>
        </p:spPr>
        <p:txBody>
          <a:bodyPr/>
          <a:lstStyle/>
          <a:p>
            <a:r>
              <a:rPr lang="en-US" sz="2100" dirty="0"/>
              <a:t>z13 </a:t>
            </a:r>
            <a:r>
              <a:rPr lang="en-US" sz="2100" dirty="0">
                <a:solidFill>
                  <a:srgbClr val="00B050"/>
                </a:solidFill>
              </a:rPr>
              <a:t>Emperor</a:t>
            </a:r>
            <a:r>
              <a:rPr lang="en-US" sz="2100" dirty="0"/>
              <a:t/>
            </a:r>
            <a:br>
              <a:rPr lang="en-US" sz="2100" dirty="0"/>
            </a:br>
            <a:r>
              <a:rPr lang="en-US" sz="2100" dirty="0"/>
              <a:t>Core</a:t>
            </a:r>
            <a:br>
              <a:rPr lang="en-US" sz="2100" dirty="0"/>
            </a:br>
            <a:r>
              <a:rPr lang="en-US" sz="2100" dirty="0"/>
              <a:t>SMT1</a:t>
            </a:r>
          </a:p>
        </p:txBody>
      </p:sp>
      <p:sp>
        <p:nvSpPr>
          <p:cNvPr id="350215" name="Rectangle 7"/>
          <p:cNvSpPr>
            <a:spLocks noChangeArrowheads="1"/>
          </p:cNvSpPr>
          <p:nvPr/>
        </p:nvSpPr>
        <p:spPr bwMode="auto">
          <a:xfrm>
            <a:off x="4264135" y="17261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Floating Point Unit</a:t>
            </a:r>
          </a:p>
        </p:txBody>
      </p:sp>
      <p:sp>
        <p:nvSpPr>
          <p:cNvPr id="350216" name="Rectangle 8"/>
          <p:cNvSpPr>
            <a:spLocks noChangeArrowheads="1"/>
          </p:cNvSpPr>
          <p:nvPr/>
        </p:nvSpPr>
        <p:spPr bwMode="auto">
          <a:xfrm>
            <a:off x="4264135" y="21833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 Unit</a:t>
            </a:r>
          </a:p>
        </p:txBody>
      </p:sp>
      <p:sp>
        <p:nvSpPr>
          <p:cNvPr id="350217" name="Rectangle 9"/>
          <p:cNvSpPr>
            <a:spLocks noChangeArrowheads="1"/>
          </p:cNvSpPr>
          <p:nvPr/>
        </p:nvSpPr>
        <p:spPr bwMode="auto">
          <a:xfrm>
            <a:off x="4264135" y="19547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Decimal FP Unit</a:t>
            </a:r>
          </a:p>
        </p:txBody>
      </p:sp>
      <p:sp>
        <p:nvSpPr>
          <p:cNvPr id="350218" name="Rectangle 10"/>
          <p:cNvSpPr>
            <a:spLocks noChangeArrowheads="1"/>
          </p:cNvSpPr>
          <p:nvPr/>
        </p:nvSpPr>
        <p:spPr bwMode="auto">
          <a:xfrm>
            <a:off x="4264135" y="8117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Load/Store Unit</a:t>
            </a:r>
          </a:p>
        </p:txBody>
      </p:sp>
      <p:sp>
        <p:nvSpPr>
          <p:cNvPr id="350219" name="Rectangle 11"/>
          <p:cNvSpPr>
            <a:spLocks noChangeArrowheads="1"/>
          </p:cNvSpPr>
          <p:nvPr/>
        </p:nvSpPr>
        <p:spPr bwMode="auto">
          <a:xfrm>
            <a:off x="3052841" y="793121"/>
            <a:ext cx="610133" cy="248726"/>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Decode</a:t>
            </a:r>
          </a:p>
        </p:txBody>
      </p:sp>
      <p:sp>
        <p:nvSpPr>
          <p:cNvPr id="350220" name="Rectangle 12"/>
          <p:cNvSpPr>
            <a:spLocks noChangeArrowheads="1"/>
          </p:cNvSpPr>
          <p:nvPr/>
        </p:nvSpPr>
        <p:spPr bwMode="auto">
          <a:xfrm>
            <a:off x="3668548" y="803045"/>
            <a:ext cx="599618" cy="24833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Order</a:t>
            </a:r>
          </a:p>
        </p:txBody>
      </p:sp>
      <p:sp>
        <p:nvSpPr>
          <p:cNvPr id="350221" name="Rectangle 13"/>
          <p:cNvSpPr>
            <a:spLocks noChangeArrowheads="1"/>
          </p:cNvSpPr>
          <p:nvPr/>
        </p:nvSpPr>
        <p:spPr bwMode="auto">
          <a:xfrm>
            <a:off x="3668548" y="1031645"/>
            <a:ext cx="599618" cy="24833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Stage</a:t>
            </a:r>
          </a:p>
        </p:txBody>
      </p:sp>
      <p:sp>
        <p:nvSpPr>
          <p:cNvPr id="350222" name="Rectangle 14"/>
          <p:cNvSpPr>
            <a:spLocks noChangeArrowheads="1"/>
          </p:cNvSpPr>
          <p:nvPr/>
        </p:nvSpPr>
        <p:spPr bwMode="auto">
          <a:xfrm>
            <a:off x="6987782" y="813247"/>
            <a:ext cx="881763" cy="23824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Order</a:t>
            </a:r>
          </a:p>
        </p:txBody>
      </p:sp>
      <p:sp>
        <p:nvSpPr>
          <p:cNvPr id="350223" name="Rectangle 15"/>
          <p:cNvSpPr>
            <a:spLocks noChangeArrowheads="1"/>
          </p:cNvSpPr>
          <p:nvPr/>
        </p:nvSpPr>
        <p:spPr bwMode="auto">
          <a:xfrm>
            <a:off x="6987782" y="1041847"/>
            <a:ext cx="881763" cy="23824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De-Stage</a:t>
            </a:r>
          </a:p>
        </p:txBody>
      </p:sp>
      <p:sp>
        <p:nvSpPr>
          <p:cNvPr id="350224" name="Rectangle 16"/>
          <p:cNvSpPr>
            <a:spLocks noChangeArrowheads="1"/>
          </p:cNvSpPr>
          <p:nvPr/>
        </p:nvSpPr>
        <p:spPr bwMode="auto">
          <a:xfrm>
            <a:off x="6987782" y="1270447"/>
            <a:ext cx="881763" cy="23824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Retry</a:t>
            </a:r>
          </a:p>
        </p:txBody>
      </p:sp>
      <p:sp>
        <p:nvSpPr>
          <p:cNvPr id="350225" name="Rectangle 17"/>
          <p:cNvSpPr>
            <a:spLocks noChangeArrowheads="1"/>
          </p:cNvSpPr>
          <p:nvPr/>
        </p:nvSpPr>
        <p:spPr bwMode="auto">
          <a:xfrm>
            <a:off x="4203190" y="3497293"/>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General Purpose Registers</a:t>
            </a:r>
          </a:p>
        </p:txBody>
      </p:sp>
      <p:sp>
        <p:nvSpPr>
          <p:cNvPr id="350226" name="Rectangle 18"/>
          <p:cNvSpPr>
            <a:spLocks noChangeArrowheads="1"/>
          </p:cNvSpPr>
          <p:nvPr/>
        </p:nvSpPr>
        <p:spPr bwMode="auto">
          <a:xfrm>
            <a:off x="4203190" y="3783043"/>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Floating Point Registers</a:t>
            </a:r>
          </a:p>
        </p:txBody>
      </p:sp>
      <p:sp>
        <p:nvSpPr>
          <p:cNvPr id="350227" name="Rectangle 19"/>
          <p:cNvSpPr>
            <a:spLocks noChangeArrowheads="1"/>
          </p:cNvSpPr>
          <p:nvPr/>
        </p:nvSpPr>
        <p:spPr bwMode="auto">
          <a:xfrm>
            <a:off x="4203190" y="4068793"/>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Control Registers</a:t>
            </a:r>
          </a:p>
        </p:txBody>
      </p:sp>
      <p:sp>
        <p:nvSpPr>
          <p:cNvPr id="350228" name="Rectangle 20"/>
          <p:cNvSpPr>
            <a:spLocks noChangeArrowheads="1"/>
          </p:cNvSpPr>
          <p:nvPr/>
        </p:nvSpPr>
        <p:spPr bwMode="auto">
          <a:xfrm>
            <a:off x="4203190" y="4354543"/>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Processor Status Word</a:t>
            </a:r>
          </a:p>
        </p:txBody>
      </p:sp>
      <p:sp>
        <p:nvSpPr>
          <p:cNvPr id="350229" name="Rectangle 21"/>
          <p:cNvSpPr>
            <a:spLocks noChangeArrowheads="1"/>
          </p:cNvSpPr>
          <p:nvPr/>
        </p:nvSpPr>
        <p:spPr bwMode="auto">
          <a:xfrm>
            <a:off x="4555896" y="4573220"/>
            <a:ext cx="1438052" cy="28575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Instruction Pointer</a:t>
            </a:r>
          </a:p>
        </p:txBody>
      </p:sp>
      <p:sp>
        <p:nvSpPr>
          <p:cNvPr id="350230" name="Rectangle 22"/>
          <p:cNvSpPr>
            <a:spLocks noChangeArrowheads="1"/>
          </p:cNvSpPr>
          <p:nvPr/>
        </p:nvSpPr>
        <p:spPr bwMode="auto">
          <a:xfrm>
            <a:off x="3058860" y="1441340"/>
            <a:ext cx="1053344"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L1 Instruction</a:t>
            </a:r>
          </a:p>
          <a:p>
            <a:pPr algn="ctr"/>
            <a:r>
              <a:rPr lang="en-US" sz="1200" dirty="0"/>
              <a:t>Cache 96KB</a:t>
            </a:r>
          </a:p>
        </p:txBody>
      </p:sp>
      <p:sp>
        <p:nvSpPr>
          <p:cNvPr id="350231" name="Rectangle 23"/>
          <p:cNvSpPr>
            <a:spLocks noChangeArrowheads="1"/>
          </p:cNvSpPr>
          <p:nvPr/>
        </p:nvSpPr>
        <p:spPr bwMode="auto">
          <a:xfrm>
            <a:off x="3058860" y="1898540"/>
            <a:ext cx="1053344"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L1 Data</a:t>
            </a:r>
          </a:p>
          <a:p>
            <a:pPr algn="ctr"/>
            <a:r>
              <a:rPr lang="en-US" sz="1200" dirty="0"/>
              <a:t>Cache 128KB</a:t>
            </a:r>
          </a:p>
        </p:txBody>
      </p:sp>
      <p:sp>
        <p:nvSpPr>
          <p:cNvPr id="350232" name="Rectangle 24"/>
          <p:cNvSpPr>
            <a:spLocks noChangeArrowheads="1"/>
          </p:cNvSpPr>
          <p:nvPr/>
        </p:nvSpPr>
        <p:spPr bwMode="auto">
          <a:xfrm>
            <a:off x="3058860" y="2409317"/>
            <a:ext cx="1053344"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L2 Instruction </a:t>
            </a:r>
          </a:p>
          <a:p>
            <a:pPr algn="ctr"/>
            <a:r>
              <a:rPr lang="en-US" sz="1200" dirty="0"/>
              <a:t>Cache 2MB</a:t>
            </a:r>
          </a:p>
        </p:txBody>
      </p:sp>
      <p:sp>
        <p:nvSpPr>
          <p:cNvPr id="350233" name="Rectangle 25"/>
          <p:cNvSpPr>
            <a:spLocks noChangeArrowheads="1"/>
          </p:cNvSpPr>
          <p:nvPr/>
        </p:nvSpPr>
        <p:spPr bwMode="auto">
          <a:xfrm>
            <a:off x="3058860" y="3380867"/>
            <a:ext cx="1053344" cy="6858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Translation</a:t>
            </a:r>
          </a:p>
          <a:p>
            <a:pPr algn="ctr"/>
            <a:r>
              <a:rPr lang="en-US" sz="1200"/>
              <a:t>Lookaside</a:t>
            </a:r>
          </a:p>
          <a:p>
            <a:pPr algn="ctr"/>
            <a:r>
              <a:rPr lang="en-US" sz="1200"/>
              <a:t>Buffer</a:t>
            </a:r>
          </a:p>
        </p:txBody>
      </p:sp>
      <p:sp>
        <p:nvSpPr>
          <p:cNvPr id="350234" name="Rectangle 26"/>
          <p:cNvSpPr>
            <a:spLocks noChangeArrowheads="1"/>
          </p:cNvSpPr>
          <p:nvPr/>
        </p:nvSpPr>
        <p:spPr bwMode="auto">
          <a:xfrm>
            <a:off x="4264135" y="10403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Load/Store Unit</a:t>
            </a:r>
          </a:p>
        </p:txBody>
      </p:sp>
      <p:sp>
        <p:nvSpPr>
          <p:cNvPr id="350235" name="Rectangle 27"/>
          <p:cNvSpPr>
            <a:spLocks noChangeArrowheads="1"/>
          </p:cNvSpPr>
          <p:nvPr/>
        </p:nvSpPr>
        <p:spPr bwMode="auto">
          <a:xfrm>
            <a:off x="4264135" y="1267713"/>
            <a:ext cx="1353311" cy="21829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Fixed Point Unit</a:t>
            </a:r>
          </a:p>
        </p:txBody>
      </p:sp>
      <p:sp>
        <p:nvSpPr>
          <p:cNvPr id="350236" name="Rectangle 28"/>
          <p:cNvSpPr>
            <a:spLocks noChangeArrowheads="1"/>
          </p:cNvSpPr>
          <p:nvPr/>
        </p:nvSpPr>
        <p:spPr bwMode="auto">
          <a:xfrm>
            <a:off x="4264135" y="14975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Fixed Point Unit</a:t>
            </a:r>
          </a:p>
        </p:txBody>
      </p:sp>
      <p:sp>
        <p:nvSpPr>
          <p:cNvPr id="350237" name="Rectangle 29"/>
          <p:cNvSpPr>
            <a:spLocks noChangeArrowheads="1"/>
          </p:cNvSpPr>
          <p:nvPr/>
        </p:nvSpPr>
        <p:spPr bwMode="auto">
          <a:xfrm>
            <a:off x="3058860" y="4123360"/>
            <a:ext cx="1053344" cy="6858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a:t>
            </a:r>
          </a:p>
          <a:p>
            <a:pPr algn="ctr"/>
            <a:r>
              <a:rPr lang="en-US" sz="1200"/>
              <a:t>History</a:t>
            </a:r>
          </a:p>
          <a:p>
            <a:pPr algn="ctr"/>
            <a:r>
              <a:rPr lang="en-US" sz="1200"/>
              <a:t>Table</a:t>
            </a:r>
          </a:p>
        </p:txBody>
      </p:sp>
      <p:sp>
        <p:nvSpPr>
          <p:cNvPr id="350238" name="Oval 30"/>
          <p:cNvSpPr>
            <a:spLocks noChangeArrowheads="1"/>
          </p:cNvSpPr>
          <p:nvPr/>
        </p:nvSpPr>
        <p:spPr bwMode="auto">
          <a:xfrm>
            <a:off x="1252126" y="4066667"/>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zIIP</a:t>
            </a:r>
          </a:p>
        </p:txBody>
      </p:sp>
      <p:sp>
        <p:nvSpPr>
          <p:cNvPr id="350240" name="Oval 32"/>
          <p:cNvSpPr>
            <a:spLocks noChangeArrowheads="1"/>
          </p:cNvSpPr>
          <p:nvPr/>
        </p:nvSpPr>
        <p:spPr bwMode="auto">
          <a:xfrm>
            <a:off x="1219986" y="3498560"/>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IFL</a:t>
            </a:r>
          </a:p>
        </p:txBody>
      </p:sp>
      <p:sp>
        <p:nvSpPr>
          <p:cNvPr id="350241" name="Oval 33"/>
          <p:cNvSpPr>
            <a:spLocks noChangeArrowheads="1"/>
          </p:cNvSpPr>
          <p:nvPr/>
        </p:nvSpPr>
        <p:spPr bwMode="auto">
          <a:xfrm>
            <a:off x="1224824" y="2953526"/>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ICF</a:t>
            </a:r>
          </a:p>
        </p:txBody>
      </p:sp>
      <p:sp>
        <p:nvSpPr>
          <p:cNvPr id="350242" name="Oval 34"/>
          <p:cNvSpPr>
            <a:spLocks noChangeArrowheads="1"/>
          </p:cNvSpPr>
          <p:nvPr/>
        </p:nvSpPr>
        <p:spPr bwMode="auto">
          <a:xfrm>
            <a:off x="1308721" y="2410049"/>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SAP</a:t>
            </a:r>
          </a:p>
        </p:txBody>
      </p:sp>
      <p:sp>
        <p:nvSpPr>
          <p:cNvPr id="350243" name="Oval 35"/>
          <p:cNvSpPr>
            <a:spLocks noChangeArrowheads="1"/>
          </p:cNvSpPr>
          <p:nvPr/>
        </p:nvSpPr>
        <p:spPr bwMode="auto">
          <a:xfrm>
            <a:off x="1226795" y="1889249"/>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CP</a:t>
            </a:r>
          </a:p>
        </p:txBody>
      </p:sp>
      <p:sp>
        <p:nvSpPr>
          <p:cNvPr id="350244" name="Oval 36"/>
          <p:cNvSpPr>
            <a:spLocks noChangeArrowheads="1"/>
          </p:cNvSpPr>
          <p:nvPr/>
        </p:nvSpPr>
        <p:spPr bwMode="auto">
          <a:xfrm>
            <a:off x="2288213" y="2285993"/>
            <a:ext cx="685800" cy="628650"/>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smtClean="0"/>
              <a:t>5.0GHz</a:t>
            </a:r>
            <a:endParaRPr lang="en-US" sz="1400" dirty="0"/>
          </a:p>
        </p:txBody>
      </p:sp>
      <p:sp>
        <p:nvSpPr>
          <p:cNvPr id="350245" name="Oval 37"/>
          <p:cNvSpPr>
            <a:spLocks noChangeArrowheads="1"/>
          </p:cNvSpPr>
          <p:nvPr/>
        </p:nvSpPr>
        <p:spPr bwMode="auto">
          <a:xfrm>
            <a:off x="1931306" y="3361726"/>
            <a:ext cx="876522" cy="62865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smtClean="0"/>
              <a:t>30+ </a:t>
            </a:r>
            <a:r>
              <a:rPr lang="en-US" sz="1400" dirty="0"/>
              <a:t>New</a:t>
            </a:r>
          </a:p>
          <a:p>
            <a:pPr algn="ctr"/>
            <a:r>
              <a:rPr lang="en-US" sz="1400" dirty="0"/>
              <a:t>Instr.</a:t>
            </a:r>
          </a:p>
        </p:txBody>
      </p:sp>
      <p:sp>
        <p:nvSpPr>
          <p:cNvPr id="350248" name="Oval 40"/>
          <p:cNvSpPr>
            <a:spLocks noChangeArrowheads="1"/>
          </p:cNvSpPr>
          <p:nvPr/>
        </p:nvSpPr>
        <p:spPr bwMode="auto">
          <a:xfrm>
            <a:off x="1888277" y="2735763"/>
            <a:ext cx="815961" cy="71331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a:t>Out of Order</a:t>
            </a:r>
          </a:p>
        </p:txBody>
      </p:sp>
      <p:sp>
        <p:nvSpPr>
          <p:cNvPr id="350249" name="Oval 41"/>
          <p:cNvSpPr>
            <a:spLocks noChangeArrowheads="1"/>
          </p:cNvSpPr>
          <p:nvPr/>
        </p:nvSpPr>
        <p:spPr bwMode="auto">
          <a:xfrm>
            <a:off x="1908103" y="1520249"/>
            <a:ext cx="922380" cy="897227"/>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1700</a:t>
            </a:r>
          </a:p>
          <a:p>
            <a:pPr algn="ctr"/>
            <a:r>
              <a:rPr lang="en-US" sz="1200" dirty="0" smtClean="0"/>
              <a:t>To</a:t>
            </a:r>
          </a:p>
          <a:p>
            <a:pPr algn="ctr"/>
            <a:r>
              <a:rPr lang="en-US" sz="1200" dirty="0" smtClean="0"/>
              <a:t>1900</a:t>
            </a:r>
            <a:endParaRPr lang="en-US" sz="1200" dirty="0"/>
          </a:p>
          <a:p>
            <a:pPr algn="ctr"/>
            <a:r>
              <a:rPr lang="en-US" sz="1200" dirty="0"/>
              <a:t>MIPS</a:t>
            </a:r>
          </a:p>
        </p:txBody>
      </p:sp>
      <p:sp>
        <p:nvSpPr>
          <p:cNvPr id="350250" name="Rectangle 42"/>
          <p:cNvSpPr>
            <a:spLocks noChangeArrowheads="1"/>
          </p:cNvSpPr>
          <p:nvPr/>
        </p:nvSpPr>
        <p:spPr bwMode="auto">
          <a:xfrm>
            <a:off x="4262778" y="2896529"/>
            <a:ext cx="1354543" cy="23803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Crypto Assist</a:t>
            </a:r>
          </a:p>
        </p:txBody>
      </p:sp>
      <p:sp>
        <p:nvSpPr>
          <p:cNvPr id="350251" name="Rectangle 43"/>
          <p:cNvSpPr>
            <a:spLocks noChangeArrowheads="1"/>
          </p:cNvSpPr>
          <p:nvPr/>
        </p:nvSpPr>
        <p:spPr bwMode="auto">
          <a:xfrm>
            <a:off x="4258248" y="2648918"/>
            <a:ext cx="1358650" cy="247881"/>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Compression</a:t>
            </a:r>
          </a:p>
        </p:txBody>
      </p:sp>
      <p:sp>
        <p:nvSpPr>
          <p:cNvPr id="350252" name="Rectangle 44"/>
          <p:cNvSpPr>
            <a:spLocks noChangeArrowheads="1"/>
          </p:cNvSpPr>
          <p:nvPr/>
        </p:nvSpPr>
        <p:spPr bwMode="auto">
          <a:xfrm>
            <a:off x="4271279" y="2415476"/>
            <a:ext cx="1343913" cy="21829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 Unit</a:t>
            </a:r>
          </a:p>
        </p:txBody>
      </p:sp>
      <p:sp>
        <p:nvSpPr>
          <p:cNvPr id="350253" name="Rectangle 45"/>
          <p:cNvSpPr>
            <a:spLocks noChangeArrowheads="1"/>
          </p:cNvSpPr>
          <p:nvPr/>
        </p:nvSpPr>
        <p:spPr bwMode="auto">
          <a:xfrm>
            <a:off x="3066004" y="2866517"/>
            <a:ext cx="1053344"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L2 Data</a:t>
            </a:r>
          </a:p>
          <a:p>
            <a:pPr algn="ctr"/>
            <a:r>
              <a:rPr lang="en-US" sz="1200" dirty="0"/>
              <a:t>Cache 2MB</a:t>
            </a:r>
          </a:p>
        </p:txBody>
      </p:sp>
      <p:sp>
        <p:nvSpPr>
          <p:cNvPr id="46" name="Oval 37"/>
          <p:cNvSpPr>
            <a:spLocks noChangeArrowheads="1"/>
          </p:cNvSpPr>
          <p:nvPr/>
        </p:nvSpPr>
        <p:spPr bwMode="auto">
          <a:xfrm>
            <a:off x="1899494" y="4454734"/>
            <a:ext cx="822159" cy="688766"/>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6 Instr.</a:t>
            </a:r>
          </a:p>
          <a:p>
            <a:pPr algn="ctr"/>
            <a:r>
              <a:rPr lang="en-US" sz="1200" dirty="0" smtClean="0"/>
              <a:t>Per</a:t>
            </a:r>
          </a:p>
          <a:p>
            <a:pPr algn="ctr"/>
            <a:r>
              <a:rPr lang="en-US" sz="1200" dirty="0" smtClean="0"/>
              <a:t>Cycle</a:t>
            </a:r>
            <a:endParaRPr lang="en-US" sz="1200" dirty="0"/>
          </a:p>
        </p:txBody>
      </p:sp>
      <p:sp>
        <p:nvSpPr>
          <p:cNvPr id="44" name="Oval 37"/>
          <p:cNvSpPr>
            <a:spLocks noChangeArrowheads="1"/>
          </p:cNvSpPr>
          <p:nvPr/>
        </p:nvSpPr>
        <p:spPr bwMode="auto">
          <a:xfrm>
            <a:off x="2100350" y="3935902"/>
            <a:ext cx="876522" cy="62865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smtClean="0"/>
              <a:t>SMT</a:t>
            </a:r>
          </a:p>
          <a:p>
            <a:pPr algn="ctr"/>
            <a:r>
              <a:rPr lang="en-US" sz="1400" dirty="0" smtClean="0"/>
              <a:t>SIMD</a:t>
            </a:r>
            <a:endParaRPr lang="en-US" sz="1400" dirty="0"/>
          </a:p>
        </p:txBody>
      </p:sp>
      <p:sp>
        <p:nvSpPr>
          <p:cNvPr id="45" name="Rectangle 42"/>
          <p:cNvSpPr>
            <a:spLocks noChangeArrowheads="1"/>
          </p:cNvSpPr>
          <p:nvPr/>
        </p:nvSpPr>
        <p:spPr bwMode="auto">
          <a:xfrm>
            <a:off x="4258026" y="3139821"/>
            <a:ext cx="1354543" cy="23803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SIMD</a:t>
            </a:r>
          </a:p>
        </p:txBody>
      </p:sp>
      <p:sp>
        <p:nvSpPr>
          <p:cNvPr id="47" name="Rectangle 7"/>
          <p:cNvSpPr>
            <a:spLocks noChangeArrowheads="1"/>
          </p:cNvSpPr>
          <p:nvPr/>
        </p:nvSpPr>
        <p:spPr bwMode="auto">
          <a:xfrm>
            <a:off x="5628481" y="17213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Floating Point Unit</a:t>
            </a:r>
          </a:p>
        </p:txBody>
      </p:sp>
      <p:sp>
        <p:nvSpPr>
          <p:cNvPr id="48" name="Rectangle 8"/>
          <p:cNvSpPr>
            <a:spLocks noChangeArrowheads="1"/>
          </p:cNvSpPr>
          <p:nvPr/>
        </p:nvSpPr>
        <p:spPr bwMode="auto">
          <a:xfrm>
            <a:off x="5628481" y="21785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 Unit</a:t>
            </a:r>
          </a:p>
        </p:txBody>
      </p:sp>
      <p:sp>
        <p:nvSpPr>
          <p:cNvPr id="49" name="Rectangle 9"/>
          <p:cNvSpPr>
            <a:spLocks noChangeArrowheads="1"/>
          </p:cNvSpPr>
          <p:nvPr/>
        </p:nvSpPr>
        <p:spPr bwMode="auto">
          <a:xfrm>
            <a:off x="5628481" y="19499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Decimal FP Unit</a:t>
            </a:r>
          </a:p>
        </p:txBody>
      </p:sp>
      <p:sp>
        <p:nvSpPr>
          <p:cNvPr id="50" name="Rectangle 10"/>
          <p:cNvSpPr>
            <a:spLocks noChangeArrowheads="1"/>
          </p:cNvSpPr>
          <p:nvPr/>
        </p:nvSpPr>
        <p:spPr bwMode="auto">
          <a:xfrm>
            <a:off x="5628481" y="8069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Load/Store Unit</a:t>
            </a:r>
          </a:p>
        </p:txBody>
      </p:sp>
      <p:sp>
        <p:nvSpPr>
          <p:cNvPr id="51" name="Rectangle 26"/>
          <p:cNvSpPr>
            <a:spLocks noChangeArrowheads="1"/>
          </p:cNvSpPr>
          <p:nvPr/>
        </p:nvSpPr>
        <p:spPr bwMode="auto">
          <a:xfrm>
            <a:off x="5628481" y="10355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Load/Store Unit</a:t>
            </a:r>
          </a:p>
        </p:txBody>
      </p:sp>
      <p:sp>
        <p:nvSpPr>
          <p:cNvPr id="52" name="Rectangle 27"/>
          <p:cNvSpPr>
            <a:spLocks noChangeArrowheads="1"/>
          </p:cNvSpPr>
          <p:nvPr/>
        </p:nvSpPr>
        <p:spPr bwMode="auto">
          <a:xfrm>
            <a:off x="5628481" y="1262943"/>
            <a:ext cx="1353311" cy="21829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Fixed Point Unit</a:t>
            </a:r>
          </a:p>
        </p:txBody>
      </p:sp>
      <p:sp>
        <p:nvSpPr>
          <p:cNvPr id="53" name="Rectangle 28"/>
          <p:cNvSpPr>
            <a:spLocks noChangeArrowheads="1"/>
          </p:cNvSpPr>
          <p:nvPr/>
        </p:nvSpPr>
        <p:spPr bwMode="auto">
          <a:xfrm>
            <a:off x="5628481" y="14927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Fixed Point Unit</a:t>
            </a:r>
          </a:p>
        </p:txBody>
      </p:sp>
      <p:sp>
        <p:nvSpPr>
          <p:cNvPr id="54" name="Rectangle 42"/>
          <p:cNvSpPr>
            <a:spLocks noChangeArrowheads="1"/>
          </p:cNvSpPr>
          <p:nvPr/>
        </p:nvSpPr>
        <p:spPr bwMode="auto">
          <a:xfrm>
            <a:off x="5627124" y="2891759"/>
            <a:ext cx="1354543" cy="23803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Crypto Assist</a:t>
            </a:r>
          </a:p>
        </p:txBody>
      </p:sp>
      <p:sp>
        <p:nvSpPr>
          <p:cNvPr id="55" name="Rectangle 43"/>
          <p:cNvSpPr>
            <a:spLocks noChangeArrowheads="1"/>
          </p:cNvSpPr>
          <p:nvPr/>
        </p:nvSpPr>
        <p:spPr bwMode="auto">
          <a:xfrm>
            <a:off x="5622594" y="2644148"/>
            <a:ext cx="1358650" cy="247881"/>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Compression</a:t>
            </a:r>
          </a:p>
        </p:txBody>
      </p:sp>
      <p:sp>
        <p:nvSpPr>
          <p:cNvPr id="56" name="Rectangle 44"/>
          <p:cNvSpPr>
            <a:spLocks noChangeArrowheads="1"/>
          </p:cNvSpPr>
          <p:nvPr/>
        </p:nvSpPr>
        <p:spPr bwMode="auto">
          <a:xfrm>
            <a:off x="5635625" y="2410706"/>
            <a:ext cx="1343913" cy="21829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 Unit</a:t>
            </a:r>
          </a:p>
        </p:txBody>
      </p:sp>
      <p:sp>
        <p:nvSpPr>
          <p:cNvPr id="57" name="Rectangle 42"/>
          <p:cNvSpPr>
            <a:spLocks noChangeArrowheads="1"/>
          </p:cNvSpPr>
          <p:nvPr/>
        </p:nvSpPr>
        <p:spPr bwMode="auto">
          <a:xfrm>
            <a:off x="5622372" y="3135051"/>
            <a:ext cx="1354543" cy="23803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SIMD</a:t>
            </a:r>
          </a:p>
        </p:txBody>
      </p:sp>
      <p:sp>
        <p:nvSpPr>
          <p:cNvPr id="350214" name="Rectangle 6"/>
          <p:cNvSpPr>
            <a:spLocks noChangeArrowheads="1"/>
          </p:cNvSpPr>
          <p:nvPr/>
        </p:nvSpPr>
        <p:spPr bwMode="auto">
          <a:xfrm>
            <a:off x="3048432" y="576936"/>
            <a:ext cx="4831034" cy="24662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a:t>Pipeline</a:t>
            </a:r>
          </a:p>
        </p:txBody>
      </p:sp>
    </p:spTree>
    <p:extLst>
      <p:ext uri="{BB962C8B-B14F-4D97-AF65-F5344CB8AC3E}">
        <p14:creationId xmlns:p14="http://schemas.microsoft.com/office/powerpoint/2010/main" val="1133373340"/>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sz="quarter" idx="12"/>
          </p:nvPr>
        </p:nvSpPr>
        <p:spPr>
          <a:xfrm>
            <a:off x="1329656" y="789883"/>
            <a:ext cx="2524343" cy="323765"/>
          </a:xfrm>
        </p:spPr>
        <p:txBody>
          <a:bodyPr/>
          <a:lstStyle/>
          <a:p>
            <a:pPr marL="0" indent="0" algn="ctr">
              <a:buNone/>
            </a:pPr>
            <a:r>
              <a:rPr lang="en-US" sz="1200" dirty="0" smtClean="0"/>
              <a:t>100-Byte Message Test Results</a:t>
            </a:r>
            <a:endParaRPr lang="en-US" sz="1200" dirty="0"/>
          </a:p>
        </p:txBody>
      </p:sp>
      <p:sp>
        <p:nvSpPr>
          <p:cNvPr id="13" name="Content Placeholder 4"/>
          <p:cNvSpPr>
            <a:spLocks noGrp="1"/>
          </p:cNvSpPr>
          <p:nvPr>
            <p:ph sz="quarter" idx="13"/>
          </p:nvPr>
        </p:nvSpPr>
        <p:spPr>
          <a:xfrm>
            <a:off x="1104956" y="3402992"/>
            <a:ext cx="3086100" cy="226396"/>
          </a:xfrm>
        </p:spPr>
        <p:txBody>
          <a:bodyPr/>
          <a:lstStyle/>
          <a:p>
            <a:pPr marL="0" indent="0" algn="ctr">
              <a:buNone/>
            </a:pPr>
            <a:r>
              <a:rPr lang="en-US" sz="1200" dirty="0" smtClean="0"/>
              <a:t>10,000-Byte Message Test Results</a:t>
            </a:r>
            <a:endParaRPr lang="en-US" sz="1200" dirty="0"/>
          </a:p>
        </p:txBody>
      </p:sp>
      <p:sp>
        <p:nvSpPr>
          <p:cNvPr id="9" name="Content Placeholder 4"/>
          <p:cNvSpPr>
            <a:spLocks noGrp="1"/>
          </p:cNvSpPr>
          <p:nvPr>
            <p:ph sz="quarter" idx="14"/>
          </p:nvPr>
        </p:nvSpPr>
        <p:spPr>
          <a:xfrm>
            <a:off x="1329656" y="2097960"/>
            <a:ext cx="2546405" cy="323765"/>
          </a:xfrm>
        </p:spPr>
        <p:txBody>
          <a:bodyPr/>
          <a:lstStyle/>
          <a:p>
            <a:r>
              <a:rPr lang="en-US" sz="1200" dirty="0" smtClean="0"/>
              <a:t>1400-Byte Message Test Results</a:t>
            </a:r>
            <a:endParaRPr lang="en-US" sz="1200" dirty="0"/>
          </a:p>
        </p:txBody>
      </p:sp>
      <p:sp>
        <p:nvSpPr>
          <p:cNvPr id="10" name="Content Placeholder 5"/>
          <p:cNvSpPr>
            <a:spLocks noGrp="1"/>
          </p:cNvSpPr>
          <p:nvPr>
            <p:ph type="body" sz="quarter" idx="16"/>
          </p:nvPr>
        </p:nvSpPr>
        <p:spPr>
          <a:xfrm>
            <a:off x="4749799" y="2031298"/>
            <a:ext cx="2520140" cy="245220"/>
          </a:xfrm>
        </p:spPr>
        <p:txBody>
          <a:bodyPr>
            <a:normAutofit/>
          </a:bodyPr>
          <a:lstStyle/>
          <a:p>
            <a:pPr marL="0" indent="0" algn="ctr">
              <a:buNone/>
            </a:pPr>
            <a:r>
              <a:rPr lang="en-US" sz="1200" dirty="0"/>
              <a:t>5000-Byte Message Test Results</a:t>
            </a:r>
          </a:p>
        </p:txBody>
      </p:sp>
      <p:sp>
        <p:nvSpPr>
          <p:cNvPr id="4" name="Title 3"/>
          <p:cNvSpPr>
            <a:spLocks noGrp="1"/>
          </p:cNvSpPr>
          <p:nvPr>
            <p:ph type="title"/>
          </p:nvPr>
        </p:nvSpPr>
        <p:spPr>
          <a:xfrm>
            <a:off x="1329154" y="383831"/>
            <a:ext cx="6515100" cy="374773"/>
          </a:xfrm>
        </p:spPr>
        <p:txBody>
          <a:bodyPr/>
          <a:lstStyle/>
          <a:p>
            <a:r>
              <a:rPr lang="en-US" sz="2400" dirty="0"/>
              <a:t>Round Trip Time - Test Results</a:t>
            </a:r>
          </a:p>
        </p:txBody>
      </p:sp>
      <p:sp>
        <p:nvSpPr>
          <p:cNvPr id="6" name="Content Placeholder 5"/>
          <p:cNvSpPr>
            <a:spLocks noGrp="1"/>
          </p:cNvSpPr>
          <p:nvPr>
            <p:ph sz="quarter" idx="4294967295"/>
          </p:nvPr>
        </p:nvSpPr>
        <p:spPr>
          <a:xfrm>
            <a:off x="4825540" y="789153"/>
            <a:ext cx="3086100" cy="295886"/>
          </a:xfrm>
        </p:spPr>
        <p:txBody>
          <a:bodyPr/>
          <a:lstStyle/>
          <a:p>
            <a:pPr marL="0" indent="0">
              <a:buNone/>
            </a:pPr>
            <a:r>
              <a:rPr lang="en-US" sz="1200" dirty="0" smtClean="0"/>
              <a:t>500-Byte Message Test Results</a:t>
            </a:r>
            <a:endParaRPr lang="en-US" sz="1200" dirty="0"/>
          </a:p>
        </p:txBody>
      </p:sp>
      <p:sp>
        <p:nvSpPr>
          <p:cNvPr id="14" name="Content Placeholder 5"/>
          <p:cNvSpPr>
            <a:spLocks noGrp="1"/>
          </p:cNvSpPr>
          <p:nvPr>
            <p:ph sz="quarter" idx="4294967295"/>
          </p:nvPr>
        </p:nvSpPr>
        <p:spPr>
          <a:xfrm>
            <a:off x="4800133" y="3402992"/>
            <a:ext cx="2663373" cy="299303"/>
          </a:xfrm>
        </p:spPr>
        <p:txBody>
          <a:bodyPr/>
          <a:lstStyle/>
          <a:p>
            <a:pPr marL="0" indent="0">
              <a:buNone/>
            </a:pPr>
            <a:r>
              <a:rPr lang="en-US" sz="1200" dirty="0" smtClean="0"/>
              <a:t>20,000-Byte Message Test Results</a:t>
            </a:r>
            <a:endParaRPr lang="en-US" sz="1200" dirty="0"/>
          </a:p>
        </p:txBody>
      </p:sp>
      <p:pic>
        <p:nvPicPr>
          <p:cNvPr id="11" name="Picture 10" descr="Screen Shot 2015-02-27 at 6.27.43 PM.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00069" y="1058955"/>
            <a:ext cx="2495875" cy="901697"/>
          </a:xfrm>
          <a:prstGeom prst="rect">
            <a:avLst/>
          </a:prstGeom>
          <a:ln w="3175">
            <a:solidFill>
              <a:schemeClr val="tx1"/>
            </a:solidFill>
            <a:prstDash val="dash"/>
          </a:ln>
          <a:effectLst>
            <a:outerShdw blurRad="50800" dist="38100" dir="2700000" algn="tl" rotWithShape="0">
              <a:srgbClr val="000000">
                <a:alpha val="43000"/>
              </a:srgbClr>
            </a:outerShdw>
          </a:effectLst>
        </p:spPr>
      </p:pic>
      <p:pic>
        <p:nvPicPr>
          <p:cNvPr id="12" name="Picture 11" descr="Screen Shot 2015-02-27 at 6.28.34 P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06139" y="1058956"/>
            <a:ext cx="2452709" cy="901697"/>
          </a:xfrm>
          <a:prstGeom prst="rect">
            <a:avLst/>
          </a:prstGeom>
          <a:ln w="3175">
            <a:solidFill>
              <a:schemeClr val="tx1"/>
            </a:solidFill>
            <a:prstDash val="dash"/>
          </a:ln>
          <a:effectLst>
            <a:outerShdw blurRad="50800" dist="38100" dir="2700000" algn="tl" rotWithShape="0">
              <a:srgbClr val="000000">
                <a:alpha val="43000"/>
              </a:srgbClr>
            </a:outerShdw>
          </a:effectLst>
        </p:spPr>
      </p:pic>
      <p:pic>
        <p:nvPicPr>
          <p:cNvPr id="15" name="Picture 14" descr="Screen Shot 2015-02-27 at 6.32.52 PM.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384356" y="2371391"/>
            <a:ext cx="2527300" cy="953042"/>
          </a:xfrm>
          <a:prstGeom prst="rect">
            <a:avLst/>
          </a:prstGeom>
          <a:ln w="3175">
            <a:solidFill>
              <a:schemeClr val="tx1"/>
            </a:solidFill>
            <a:prstDash val="dash"/>
          </a:ln>
          <a:effectLst>
            <a:outerShdw blurRad="50800" dist="38100" dir="2700000" algn="tl" rotWithShape="0">
              <a:srgbClr val="000000">
                <a:alpha val="43000"/>
              </a:srgbClr>
            </a:outerShdw>
          </a:effectLst>
        </p:spPr>
      </p:pic>
      <p:pic>
        <p:nvPicPr>
          <p:cNvPr id="16" name="Picture 15" descr="Screen Shot 2015-02-27 at 6.33.15 PM.pn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806139" y="3654600"/>
            <a:ext cx="2463800" cy="951196"/>
          </a:xfrm>
          <a:prstGeom prst="rect">
            <a:avLst/>
          </a:prstGeom>
          <a:ln w="3175">
            <a:solidFill>
              <a:schemeClr val="tx1"/>
            </a:solidFill>
            <a:prstDash val="dash"/>
          </a:ln>
          <a:effectLst>
            <a:outerShdw blurRad="50800" dist="38100" dir="2700000" algn="tl" rotWithShape="0">
              <a:srgbClr val="000000">
                <a:alpha val="43000"/>
              </a:srgbClr>
            </a:outerShdw>
          </a:effectLst>
        </p:spPr>
      </p:pic>
      <p:pic>
        <p:nvPicPr>
          <p:cNvPr id="17" name="Picture 16" descr="Screen Shot 2015-02-27 at 6.36.29 PM.png"/>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378006" y="3654599"/>
            <a:ext cx="2540000" cy="926318"/>
          </a:xfrm>
          <a:prstGeom prst="rect">
            <a:avLst/>
          </a:prstGeom>
          <a:ln w="3175">
            <a:solidFill>
              <a:schemeClr val="tx1"/>
            </a:solidFill>
            <a:prstDash val="dash"/>
          </a:ln>
          <a:effectLst>
            <a:outerShdw blurRad="50800" dist="38100" dir="2700000" algn="tl" rotWithShape="0">
              <a:srgbClr val="000000">
                <a:alpha val="43000"/>
              </a:srgbClr>
            </a:outerShdw>
          </a:effectLst>
        </p:spPr>
      </p:pic>
      <p:pic>
        <p:nvPicPr>
          <p:cNvPr id="18" name="Picture 17" descr="Screen Shot 2015-02-27 at 6.36.39 PM.pn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749799" y="2296715"/>
            <a:ext cx="2438403" cy="934962"/>
          </a:xfrm>
          <a:prstGeom prst="rect">
            <a:avLst/>
          </a:prstGeom>
          <a:ln w="3175">
            <a:solidFill>
              <a:schemeClr val="tx1"/>
            </a:solidFill>
            <a:prstDash val="dash"/>
          </a:ln>
          <a:effectLst>
            <a:outerShdw blurRad="50800" dist="38100" dir="2700000" algn="tl" rotWithShape="0">
              <a:srgbClr val="000000">
                <a:alpha val="43000"/>
              </a:srgbClr>
            </a:outerShdw>
          </a:effectLst>
        </p:spPr>
      </p:pic>
      <p:sp>
        <p:nvSpPr>
          <p:cNvPr id="19" name="Slide Number Placeholder 1"/>
          <p:cNvSpPr txBox="1">
            <a:spLocks/>
          </p:cNvSpPr>
          <p:nvPr/>
        </p:nvSpPr>
        <p:spPr>
          <a:xfrm>
            <a:off x="6968059" y="4751943"/>
            <a:ext cx="495447" cy="273844"/>
          </a:xfrm>
          <a:prstGeom prst="rect">
            <a:avLst/>
          </a:prstGeom>
        </p:spPr>
        <p:txBody>
          <a:bodyPr vert="horz" lIns="68580" tIns="34290" rIns="68580" bIns="34290" rtlCol="0">
            <a:normAutofit fontScale="85000" lnSpcReduction="20000"/>
          </a:bodyPr>
          <a:lstStyle>
            <a:lvl1pPr marL="349250" indent="-349250" algn="l" defTabSz="914400" rtl="0" eaLnBrk="1" latinLnBrk="0" hangingPunct="1">
              <a:spcBef>
                <a:spcPts val="2000"/>
              </a:spcBef>
              <a:buClr>
                <a:schemeClr val="accent1">
                  <a:lumMod val="60000"/>
                  <a:lumOff val="40000"/>
                </a:schemeClr>
              </a:buClr>
              <a:buSzPct val="110000"/>
              <a:buFont typeface="Wingdings 2" pitchFamily="18" charset="2"/>
              <a:buChar char=""/>
              <a:defRPr sz="2400" kern="1200">
                <a:solidFill>
                  <a:schemeClr val="tx1">
                    <a:lumMod val="65000"/>
                    <a:lumOff val="35000"/>
                  </a:schemeClr>
                </a:solidFill>
                <a:latin typeface="+mn-lt"/>
                <a:ea typeface="+mn-ea"/>
                <a:cs typeface="+mn-cs"/>
              </a:defRPr>
            </a:lvl1pPr>
            <a:lvl2pPr marL="685800" indent="-336550" algn="l" defTabSz="914400" rtl="0" eaLnBrk="1" latinLnBrk="0" hangingPunct="1">
              <a:spcBef>
                <a:spcPts val="600"/>
              </a:spcBef>
              <a:buClr>
                <a:schemeClr val="accent1">
                  <a:lumMod val="75000"/>
                </a:schemeClr>
              </a:buClr>
              <a:buSzPct val="110000"/>
              <a:buFont typeface="Wingdings 2" pitchFamily="18" charset="2"/>
              <a:buChar char=""/>
              <a:defRPr sz="2200" kern="1200">
                <a:solidFill>
                  <a:schemeClr val="tx1">
                    <a:lumMod val="65000"/>
                    <a:lumOff val="35000"/>
                  </a:schemeClr>
                </a:solidFill>
                <a:latin typeface="+mn-lt"/>
                <a:ea typeface="+mn-ea"/>
                <a:cs typeface="+mn-cs"/>
              </a:defRPr>
            </a:lvl2pPr>
            <a:lvl3pPr marL="968375" indent="-282575" algn="l" defTabSz="914400" rtl="0" eaLnBrk="1" latinLnBrk="0" hangingPunct="1">
              <a:spcBef>
                <a:spcPts val="600"/>
              </a:spcBef>
              <a:buClr>
                <a:schemeClr val="accent1">
                  <a:lumMod val="60000"/>
                  <a:lumOff val="40000"/>
                </a:schemeClr>
              </a:buClr>
              <a:buSzPct val="110000"/>
              <a:buFont typeface="Wingdings 2" pitchFamily="18" charset="2"/>
              <a:buChar char=""/>
              <a:defRPr sz="2000" kern="1200">
                <a:solidFill>
                  <a:schemeClr val="tx1">
                    <a:lumMod val="65000"/>
                    <a:lumOff val="35000"/>
                  </a:schemeClr>
                </a:solidFill>
                <a:latin typeface="+mn-lt"/>
                <a:ea typeface="+mn-ea"/>
                <a:cs typeface="+mn-cs"/>
              </a:defRPr>
            </a:lvl3pPr>
            <a:lvl4pPr marL="1263650" indent="-295275" algn="l" defTabSz="914400" rtl="0" eaLnBrk="1" latinLnBrk="0" hangingPunct="1">
              <a:spcBef>
                <a:spcPts val="600"/>
              </a:spcBef>
              <a:buClr>
                <a:schemeClr val="accent1">
                  <a:lumMod val="75000"/>
                </a:schemeClr>
              </a:buClr>
              <a:buSzPct val="110000"/>
              <a:buFont typeface="Wingdings 2" pitchFamily="18" charset="2"/>
              <a:buChar char=""/>
              <a:defRPr sz="1800" kern="1200">
                <a:solidFill>
                  <a:schemeClr val="tx1">
                    <a:lumMod val="65000"/>
                    <a:lumOff val="35000"/>
                  </a:schemeClr>
                </a:solidFill>
                <a:latin typeface="+mn-lt"/>
                <a:ea typeface="+mn-ea"/>
                <a:cs typeface="+mn-cs"/>
              </a:defRPr>
            </a:lvl4pPr>
            <a:lvl5pPr marL="1546225" indent="-282575" algn="l" defTabSz="914400" rtl="0" eaLnBrk="1" latinLnBrk="0" hangingPunct="1">
              <a:spcBef>
                <a:spcPts val="600"/>
              </a:spcBef>
              <a:buClr>
                <a:schemeClr val="accent1">
                  <a:lumMod val="60000"/>
                  <a:lumOff val="40000"/>
                </a:schemeClr>
              </a:buClr>
              <a:buSzPct val="110000"/>
              <a:buFont typeface="Wingdings 2" pitchFamily="18" charset="2"/>
              <a:buChar char=""/>
              <a:defRPr sz="1800" kern="1200">
                <a:solidFill>
                  <a:schemeClr val="tx1">
                    <a:lumMod val="65000"/>
                    <a:lumOff val="35000"/>
                  </a:schemeClr>
                </a:solidFill>
                <a:latin typeface="+mn-lt"/>
                <a:ea typeface="+mn-ea"/>
                <a:cs typeface="+mn-cs"/>
              </a:defRPr>
            </a:lvl5pPr>
            <a:lvl6pPr marL="1828800" indent="-282575" algn="l" defTabSz="914400" rtl="0" eaLnBrk="1" latinLnBrk="0" hangingPunct="1">
              <a:spcBef>
                <a:spcPct val="20000"/>
              </a:spcBef>
              <a:buClr>
                <a:schemeClr val="accent2"/>
              </a:buClr>
              <a:buSzPct val="110000"/>
              <a:buFont typeface="Wingdings 2" pitchFamily="18" charset="2"/>
              <a:buChar char=""/>
              <a:defRPr lang="en-US" sz="1800" kern="1200" dirty="0" smtClean="0">
                <a:solidFill>
                  <a:schemeClr val="tx1">
                    <a:lumMod val="65000"/>
                    <a:lumOff val="35000"/>
                  </a:schemeClr>
                </a:solidFill>
                <a:latin typeface="+mn-lt"/>
                <a:ea typeface="+mn-ea"/>
                <a:cs typeface="+mn-cs"/>
              </a:defRPr>
            </a:lvl6pPr>
            <a:lvl7pPr marL="2117725" indent="-282575" algn="l" defTabSz="914400" rtl="0" eaLnBrk="1" latinLnBrk="0" hangingPunct="1">
              <a:spcBef>
                <a:spcPct val="20000"/>
              </a:spcBef>
              <a:buClr>
                <a:schemeClr val="accent1">
                  <a:lumMod val="60000"/>
                  <a:lumOff val="40000"/>
                </a:schemeClr>
              </a:buClr>
              <a:buSzPct val="110000"/>
              <a:buFont typeface="Wingdings 2" pitchFamily="18" charset="2"/>
              <a:buChar char=""/>
              <a:defRPr lang="en-US" sz="1800" kern="1200" dirty="0" smtClean="0">
                <a:solidFill>
                  <a:schemeClr val="tx1">
                    <a:lumMod val="65000"/>
                    <a:lumOff val="35000"/>
                  </a:schemeClr>
                </a:solidFill>
                <a:latin typeface="+mn-lt"/>
                <a:ea typeface="+mn-ea"/>
                <a:cs typeface="+mn-cs"/>
              </a:defRPr>
            </a:lvl7pPr>
            <a:lvl8pPr marL="2398713" indent="-282575" algn="l" defTabSz="914400" rtl="0" eaLnBrk="1" latinLnBrk="0" hangingPunct="1">
              <a:spcBef>
                <a:spcPct val="20000"/>
              </a:spcBef>
              <a:buClr>
                <a:schemeClr val="accent2"/>
              </a:buClr>
              <a:buSzPct val="110000"/>
              <a:buFont typeface="Wingdings 2" pitchFamily="18" charset="2"/>
              <a:buChar char=""/>
              <a:defRPr lang="en-US" sz="1800" kern="1200" dirty="0" smtClean="0">
                <a:solidFill>
                  <a:schemeClr val="tx1">
                    <a:lumMod val="65000"/>
                    <a:lumOff val="35000"/>
                  </a:schemeClr>
                </a:solidFill>
                <a:latin typeface="+mn-lt"/>
                <a:ea typeface="+mn-ea"/>
                <a:cs typeface="+mn-cs"/>
              </a:defRPr>
            </a:lvl8pPr>
            <a:lvl9pPr marL="2689225" indent="-282575" algn="l" defTabSz="914400" rtl="0" eaLnBrk="1" latinLnBrk="0" hangingPunct="1">
              <a:spcBef>
                <a:spcPct val="20000"/>
              </a:spcBef>
              <a:buClr>
                <a:schemeClr val="accent1">
                  <a:lumMod val="60000"/>
                  <a:lumOff val="40000"/>
                </a:schemeClr>
              </a:buClr>
              <a:buSzPct val="110000"/>
              <a:buFont typeface="Wingdings 2" pitchFamily="18" charset="2"/>
              <a:buChar char=""/>
              <a:defRPr lang="en-US" sz="1800" kern="1200" dirty="0">
                <a:solidFill>
                  <a:schemeClr val="tx1">
                    <a:lumMod val="65000"/>
                    <a:lumOff val="35000"/>
                  </a:schemeClr>
                </a:solidFill>
                <a:latin typeface="+mn-lt"/>
                <a:ea typeface="+mn-ea"/>
                <a:cs typeface="+mn-cs"/>
              </a:defRPr>
            </a:lvl9pPr>
          </a:lstStyle>
          <a:p>
            <a:pPr marL="0" indent="0">
              <a:buNone/>
            </a:pPr>
            <a:fld id="{59EDF827-65AF-9A4F-9483-33ED6D8B8ABE}" type="slidenum">
              <a:rPr lang="en-US" sz="1800"/>
              <a:pPr marL="0" indent="0">
                <a:buNone/>
              </a:pPr>
              <a:t>200</a:t>
            </a:fld>
            <a:endParaRPr lang="en-US" sz="1800" dirty="0"/>
          </a:p>
        </p:txBody>
      </p:sp>
    </p:spTree>
    <p:extLst>
      <p:ext uri="{BB962C8B-B14F-4D97-AF65-F5344CB8AC3E}">
        <p14:creationId xmlns:p14="http://schemas.microsoft.com/office/powerpoint/2010/main" val="1191181914"/>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Title 1"/>
          <p:cNvSpPr>
            <a:spLocks noGrp="1"/>
          </p:cNvSpPr>
          <p:nvPr>
            <p:ph type="title"/>
          </p:nvPr>
        </p:nvSpPr>
        <p:spPr>
          <a:xfrm>
            <a:off x="1364720" y="466734"/>
            <a:ext cx="6574631" cy="488128"/>
          </a:xfrm>
        </p:spPr>
        <p:txBody>
          <a:bodyPr/>
          <a:lstStyle/>
          <a:p>
            <a:pPr eaLnBrk="1" hangingPunct="1"/>
            <a:r>
              <a:rPr lang="en-US" sz="2400" dirty="0"/>
              <a:t>Summary (Shared OSA vs. 1-Hop Route) </a:t>
            </a:r>
          </a:p>
        </p:txBody>
      </p:sp>
      <p:sp>
        <p:nvSpPr>
          <p:cNvPr id="2" name="Slide Number Placeholder 1"/>
          <p:cNvSpPr>
            <a:spLocks noGrp="1"/>
          </p:cNvSpPr>
          <p:nvPr>
            <p:ph type="sldNum" sz="quarter" idx="4294967295"/>
          </p:nvPr>
        </p:nvSpPr>
        <p:spPr>
          <a:xfrm>
            <a:off x="6865583" y="4706751"/>
            <a:ext cx="943797" cy="273844"/>
          </a:xfrm>
          <a:prstGeom prst="rect">
            <a:avLst/>
          </a:prstGeom>
        </p:spPr>
        <p:txBody>
          <a:bodyPr/>
          <a:lstStyle/>
          <a:p>
            <a:fld id="{59EDF827-65AF-9A4F-9483-33ED6D8B8ABE}" type="slidenum">
              <a:rPr lang="en-US" smtClean="0"/>
              <a:t>201</a:t>
            </a:fld>
            <a:endParaRPr lang="en-US" dirty="0"/>
          </a:p>
        </p:txBody>
      </p:sp>
      <p:pic>
        <p:nvPicPr>
          <p:cNvPr id="3" name="Picture 2" descr="Screen Shot 2015-02-27 at 6.47.50 PM.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735971" y="1201832"/>
            <a:ext cx="5460999" cy="2664578"/>
          </a:xfrm>
          <a:prstGeom prst="rect">
            <a:avLst/>
          </a:prstGeom>
          <a:ln w="3175">
            <a:solidFill>
              <a:schemeClr val="tx1"/>
            </a:solidFill>
            <a:prstDash val="dash"/>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523348788"/>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4950" y="258896"/>
            <a:ext cx="8095377" cy="494109"/>
          </a:xfrm>
        </p:spPr>
        <p:txBody>
          <a:bodyPr/>
          <a:lstStyle/>
          <a:p>
            <a:pPr algn="ctr"/>
            <a:r>
              <a:rPr lang="en-US" sz="2000" dirty="0" smtClean="0"/>
              <a:t>Shared Memory Communications Within the Enterprise </a:t>
            </a:r>
            <a:r>
              <a:rPr lang="en-US" sz="2000" dirty="0"/>
              <a:t>D</a:t>
            </a:r>
            <a:r>
              <a:rPr lang="en-US" sz="2000" dirty="0" smtClean="0"/>
              <a:t>ata </a:t>
            </a:r>
            <a:r>
              <a:rPr lang="en-US" sz="2000" dirty="0"/>
              <a:t>C</a:t>
            </a:r>
            <a:r>
              <a:rPr lang="en-US" sz="2000" dirty="0" smtClean="0"/>
              <a:t>enter (</a:t>
            </a:r>
            <a:r>
              <a:rPr lang="en-US" sz="2000" dirty="0" err="1" smtClean="0"/>
              <a:t>RoCE</a:t>
            </a:r>
            <a:r>
              <a:rPr lang="en-US" sz="2000" dirty="0" smtClean="0"/>
              <a:t>) and Within z Systems CPC (ISM)</a:t>
            </a:r>
            <a:endParaRPr lang="en-US" sz="2000" dirty="0"/>
          </a:p>
        </p:txBody>
      </p:sp>
      <p:sp>
        <p:nvSpPr>
          <p:cNvPr id="6" name="AutoShape 2"/>
          <p:cNvSpPr>
            <a:spLocks noChangeArrowheads="1"/>
          </p:cNvSpPr>
          <p:nvPr/>
        </p:nvSpPr>
        <p:spPr bwMode="auto">
          <a:xfrm>
            <a:off x="1490646" y="1491854"/>
            <a:ext cx="3321844" cy="1371600"/>
          </a:xfrm>
          <a:prstGeom prst="cube">
            <a:avLst>
              <a:gd name="adj" fmla="val 25000"/>
            </a:avLst>
          </a:prstGeom>
          <a:solidFill>
            <a:srgbClr val="E4E4E4"/>
          </a:solidFill>
          <a:ln w="9360">
            <a:solidFill>
              <a:srgbClr val="808080"/>
            </a:solidFill>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7" name="AutoShape 3"/>
          <p:cNvSpPr>
            <a:spLocks noChangeArrowheads="1"/>
          </p:cNvSpPr>
          <p:nvPr/>
        </p:nvSpPr>
        <p:spPr bwMode="auto">
          <a:xfrm>
            <a:off x="4680330" y="1485900"/>
            <a:ext cx="2971800" cy="1371600"/>
          </a:xfrm>
          <a:prstGeom prst="cube">
            <a:avLst>
              <a:gd name="adj" fmla="val 25000"/>
            </a:avLst>
          </a:prstGeom>
          <a:solidFill>
            <a:srgbClr val="E4E4E4"/>
          </a:solidFill>
          <a:ln w="9360">
            <a:solidFill>
              <a:srgbClr val="808080"/>
            </a:solidFill>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8" name="Rectangle 4"/>
          <p:cNvSpPr>
            <a:spLocks noChangeArrowheads="1"/>
          </p:cNvSpPr>
          <p:nvPr/>
        </p:nvSpPr>
        <p:spPr bwMode="auto">
          <a:xfrm>
            <a:off x="1545415" y="1869281"/>
            <a:ext cx="1376363" cy="800100"/>
          </a:xfrm>
          <a:prstGeom prst="rect">
            <a:avLst/>
          </a:prstGeom>
          <a:solidFill>
            <a:srgbClr val="F3F3F3"/>
          </a:solidFill>
          <a:ln w="9360">
            <a:solidFill>
              <a:srgbClr val="000000"/>
            </a:solidFill>
            <a:prstDash val="lgDash"/>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9" name="AutoShape 5"/>
          <p:cNvSpPr>
            <a:spLocks noChangeArrowheads="1"/>
          </p:cNvSpPr>
          <p:nvPr/>
        </p:nvSpPr>
        <p:spPr bwMode="auto">
          <a:xfrm>
            <a:off x="2148583" y="1289910"/>
            <a:ext cx="2089033" cy="216982"/>
          </a:xfrm>
          <a:prstGeom prst="roundRect">
            <a:avLst>
              <a:gd name="adj" fmla="val 579"/>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900" kern="0" dirty="0">
                <a:solidFill>
                  <a:srgbClr val="000000"/>
                </a:solidFill>
              </a:rPr>
              <a:t>SMC-R and SMC-D enabled platform</a:t>
            </a:r>
            <a:endParaRPr lang="en-GB" altLang="en-US" sz="750" kern="0" dirty="0">
              <a:solidFill>
                <a:srgbClr val="000000"/>
              </a:solidFill>
            </a:endParaRPr>
          </a:p>
        </p:txBody>
      </p:sp>
      <p:sp>
        <p:nvSpPr>
          <p:cNvPr id="10" name="Rectangle 6"/>
          <p:cNvSpPr>
            <a:spLocks noChangeArrowheads="1"/>
          </p:cNvSpPr>
          <p:nvPr/>
        </p:nvSpPr>
        <p:spPr bwMode="auto">
          <a:xfrm>
            <a:off x="5251830" y="1885950"/>
            <a:ext cx="1714500" cy="800100"/>
          </a:xfrm>
          <a:prstGeom prst="rect">
            <a:avLst/>
          </a:prstGeom>
          <a:solidFill>
            <a:srgbClr val="F3F3F3"/>
          </a:solidFill>
          <a:ln w="9360">
            <a:solidFill>
              <a:srgbClr val="000000"/>
            </a:solidFill>
            <a:prstDash val="lgDash"/>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11" name="AutoShape 7"/>
          <p:cNvSpPr>
            <a:spLocks noChangeArrowheads="1"/>
          </p:cNvSpPr>
          <p:nvPr/>
        </p:nvSpPr>
        <p:spPr bwMode="auto">
          <a:xfrm>
            <a:off x="1768984" y="1653779"/>
            <a:ext cx="968535"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OS image 1 (DB2)</a:t>
            </a:r>
          </a:p>
        </p:txBody>
      </p:sp>
      <p:sp>
        <p:nvSpPr>
          <p:cNvPr id="12" name="AutoShape 8"/>
          <p:cNvSpPr>
            <a:spLocks noChangeArrowheads="1"/>
          </p:cNvSpPr>
          <p:nvPr/>
        </p:nvSpPr>
        <p:spPr bwMode="auto">
          <a:xfrm>
            <a:off x="5486005" y="1664494"/>
            <a:ext cx="1287532"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OS image 3 (WebSphere)</a:t>
            </a:r>
          </a:p>
        </p:txBody>
      </p:sp>
      <p:sp>
        <p:nvSpPr>
          <p:cNvPr id="13" name="AutoShape 9"/>
          <p:cNvSpPr>
            <a:spLocks noChangeArrowheads="1"/>
          </p:cNvSpPr>
          <p:nvPr/>
        </p:nvSpPr>
        <p:spPr bwMode="auto">
          <a:xfrm>
            <a:off x="2360497" y="3319959"/>
            <a:ext cx="2228495" cy="453714"/>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algn="ct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1050" kern="0" dirty="0"/>
              <a:t>Shared Memory Communications </a:t>
            </a:r>
          </a:p>
          <a:p>
            <a:pPr algn="ct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1050" kern="0" dirty="0"/>
              <a:t>via DMA (SMC-D using </a:t>
            </a:r>
            <a:r>
              <a:rPr lang="en-GB" altLang="en-US" sz="1050" kern="0" dirty="0" err="1"/>
              <a:t>vPCI</a:t>
            </a:r>
            <a:r>
              <a:rPr lang="en-GB" altLang="en-US" sz="1050" kern="0" dirty="0"/>
              <a:t> ISM)</a:t>
            </a:r>
          </a:p>
        </p:txBody>
      </p:sp>
      <p:sp>
        <p:nvSpPr>
          <p:cNvPr id="14" name="Rectangle 10"/>
          <p:cNvSpPr>
            <a:spLocks noChangeArrowheads="1"/>
          </p:cNvSpPr>
          <p:nvPr/>
        </p:nvSpPr>
        <p:spPr bwMode="auto">
          <a:xfrm>
            <a:off x="5994780" y="2228850"/>
            <a:ext cx="914400" cy="285750"/>
          </a:xfrm>
          <a:prstGeom prst="rect">
            <a:avLst/>
          </a:prstGeom>
          <a:solidFill>
            <a:srgbClr val="FFFFCC"/>
          </a:solidFill>
          <a:ln w="9398">
            <a:solidFill>
              <a:srgbClr val="808080"/>
            </a:solidFill>
            <a:prstDash val="lgDash"/>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15" name="AutoShape 11"/>
          <p:cNvSpPr>
            <a:spLocks noChangeArrowheads="1"/>
          </p:cNvSpPr>
          <p:nvPr/>
        </p:nvSpPr>
        <p:spPr bwMode="auto">
          <a:xfrm>
            <a:off x="6248903" y="2284944"/>
            <a:ext cx="428322"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C</a:t>
            </a:r>
            <a:r>
              <a:rPr lang="en-GB" altLang="en-US" sz="750" kern="0" dirty="0" err="1">
                <a:solidFill>
                  <a:srgbClr val="000000"/>
                </a:solidFill>
              </a:rPr>
              <a:t>lient</a:t>
            </a:r>
            <a:endParaRPr lang="en-GB" altLang="en-US" sz="750" kern="0" dirty="0">
              <a:solidFill>
                <a:srgbClr val="000000"/>
              </a:solidFill>
            </a:endParaRPr>
          </a:p>
        </p:txBody>
      </p:sp>
      <p:sp>
        <p:nvSpPr>
          <p:cNvPr id="16" name="Freeform 12"/>
          <p:cNvSpPr>
            <a:spLocks noChangeArrowheads="1"/>
          </p:cNvSpPr>
          <p:nvPr/>
        </p:nvSpPr>
        <p:spPr bwMode="auto">
          <a:xfrm>
            <a:off x="3758786" y="2868216"/>
            <a:ext cx="1647825" cy="342900"/>
          </a:xfrm>
          <a:custGeom>
            <a:avLst/>
            <a:gdLst>
              <a:gd name="T0" fmla="*/ 198248 w 21600"/>
              <a:gd name="T1" fmla="*/ 151977 h 21600"/>
              <a:gd name="T2" fmla="*/ 0 w 21600"/>
              <a:gd name="T3" fmla="*/ 214567 h 21600"/>
              <a:gd name="T4" fmla="*/ 109245 w 21600"/>
              <a:gd name="T5" fmla="*/ 268859 h 21600"/>
              <a:gd name="T6" fmla="*/ 108126 w 21600"/>
              <a:gd name="T7" fmla="*/ 268139 h 21600"/>
              <a:gd name="T8" fmla="*/ 48316 w 21600"/>
              <a:gd name="T9" fmla="*/ 310960 h 21600"/>
              <a:gd name="T10" fmla="*/ 270060 w 21600"/>
              <a:gd name="T11" fmla="*/ 373592 h 21600"/>
              <a:gd name="T12" fmla="*/ 295896 w 21600"/>
              <a:gd name="T13" fmla="*/ 373147 h 21600"/>
              <a:gd name="T14" fmla="*/ 294676 w 21600"/>
              <a:gd name="T15" fmla="*/ 373571 h 21600"/>
              <a:gd name="T16" fmla="*/ 635430 w 21600"/>
              <a:gd name="T17" fmla="*/ 429683 h 21600"/>
              <a:gd name="T18" fmla="*/ 837644 w 21600"/>
              <a:gd name="T19" fmla="*/ 413724 h 21600"/>
              <a:gd name="T20" fmla="*/ 837034 w 21600"/>
              <a:gd name="T21" fmla="*/ 413808 h 21600"/>
              <a:gd name="T22" fmla="*/ 1122555 w 21600"/>
              <a:gd name="T23" fmla="*/ 457137 h 21600"/>
              <a:gd name="T24" fmla="*/ 1451205 w 21600"/>
              <a:gd name="T25" fmla="*/ 387858 h 21600"/>
              <a:gd name="T26" fmla="*/ 1451510 w 21600"/>
              <a:gd name="T27" fmla="*/ 388408 h 21600"/>
              <a:gd name="T28" fmla="*/ 1607341 w 21600"/>
              <a:gd name="T29" fmla="*/ 401045 h 21600"/>
              <a:gd name="T30" fmla="*/ 1901509 w 21600"/>
              <a:gd name="T31" fmla="*/ 318453 h 21600"/>
              <a:gd name="T32" fmla="*/ 1901000 w 21600"/>
              <a:gd name="T33" fmla="*/ 318241 h 21600"/>
              <a:gd name="T34" fmla="*/ 2196795 w 21600"/>
              <a:gd name="T35" fmla="*/ 221657 h 21600"/>
              <a:gd name="T36" fmla="*/ 2125491 w 21600"/>
              <a:gd name="T37" fmla="*/ 162200 h 21600"/>
              <a:gd name="T38" fmla="*/ 2124779 w 21600"/>
              <a:gd name="T39" fmla="*/ 162158 h 21600"/>
              <a:gd name="T40" fmla="*/ 2146750 w 21600"/>
              <a:gd name="T41" fmla="*/ 131826 h 21600"/>
              <a:gd name="T42" fmla="*/ 1946773 w 21600"/>
              <a:gd name="T43" fmla="*/ 57552 h 21600"/>
              <a:gd name="T44" fmla="*/ 1947688 w 21600"/>
              <a:gd name="T45" fmla="*/ 57404 h 21600"/>
              <a:gd name="T46" fmla="*/ 1704583 w 21600"/>
              <a:gd name="T47" fmla="*/ 0 h 21600"/>
              <a:gd name="T48" fmla="*/ 1516101 w 21600"/>
              <a:gd name="T49" fmla="*/ 24659 h 21600"/>
              <a:gd name="T50" fmla="*/ 1516508 w 21600"/>
              <a:gd name="T51" fmla="*/ 24765 h 21600"/>
              <a:gd name="T52" fmla="*/ 1340028 w 21600"/>
              <a:gd name="T53" fmla="*/ 0 h 21600"/>
              <a:gd name="T54" fmla="*/ 1141373 w 21600"/>
              <a:gd name="T55" fmla="*/ 34819 h 21600"/>
              <a:gd name="T56" fmla="*/ 1142187 w 21600"/>
              <a:gd name="T57" fmla="*/ 35856 h 21600"/>
              <a:gd name="T58" fmla="*/ 951873 w 21600"/>
              <a:gd name="T59" fmla="*/ 13758 h 21600"/>
              <a:gd name="T60" fmla="*/ 712328 w 21600"/>
              <a:gd name="T61" fmla="*/ 54568 h 21600"/>
              <a:gd name="T62" fmla="*/ 711515 w 21600"/>
              <a:gd name="T63" fmla="*/ 55076 h 21600"/>
              <a:gd name="T64" fmla="*/ 537883 w 21600"/>
              <a:gd name="T65" fmla="*/ 41741 h 21600"/>
              <a:gd name="T66" fmla="*/ 194484 w 21600"/>
              <a:gd name="T67" fmla="*/ 139002 h 21600"/>
              <a:gd name="T68" fmla="*/ 197536 w 21600"/>
              <a:gd name="T69" fmla="*/ 152104 h 21600"/>
              <a:gd name="T70" fmla="*/ 109245 w 21600"/>
              <a:gd name="T71" fmla="*/ 268859 h 21600"/>
              <a:gd name="T72" fmla="*/ 220931 w 21600"/>
              <a:gd name="T73" fmla="*/ 277495 h 21600"/>
              <a:gd name="T74" fmla="*/ 238121 w 21600"/>
              <a:gd name="T75" fmla="*/ 277305 h 21600"/>
              <a:gd name="T76" fmla="*/ 295896 w 21600"/>
              <a:gd name="T77" fmla="*/ 373147 h 21600"/>
              <a:gd name="T78" fmla="*/ 352248 w 21600"/>
              <a:gd name="T79" fmla="*/ 369126 h 21600"/>
              <a:gd name="T80" fmla="*/ 803060 w 21600"/>
              <a:gd name="T81" fmla="*/ 395393 h 21600"/>
              <a:gd name="T82" fmla="*/ 837034 w 21600"/>
              <a:gd name="T83" fmla="*/ 413808 h 21600"/>
              <a:gd name="T84" fmla="*/ 1451205 w 21600"/>
              <a:gd name="T85" fmla="*/ 387858 h 21600"/>
              <a:gd name="T86" fmla="*/ 1464733 w 21600"/>
              <a:gd name="T87" fmla="*/ 367665 h 21600"/>
              <a:gd name="T88" fmla="*/ 1901509 w 21600"/>
              <a:gd name="T89" fmla="*/ 318453 h 21600"/>
              <a:gd name="T90" fmla="*/ 1901610 w 21600"/>
              <a:gd name="T91" fmla="*/ 317775 h 21600"/>
              <a:gd name="T92" fmla="*/ 1736218 w 21600"/>
              <a:gd name="T93" fmla="*/ 242930 h 21600"/>
              <a:gd name="T94" fmla="*/ 2051135 w 21600"/>
              <a:gd name="T95" fmla="*/ 190479 h 21600"/>
              <a:gd name="T96" fmla="*/ 2124779 w 21600"/>
              <a:gd name="T97" fmla="*/ 162158 h 21600"/>
              <a:gd name="T98" fmla="*/ 1951554 w 21600"/>
              <a:gd name="T99" fmla="*/ 70781 h 21600"/>
              <a:gd name="T100" fmla="*/ 1951655 w 21600"/>
              <a:gd name="T101" fmla="*/ 69787 h 21600"/>
              <a:gd name="T102" fmla="*/ 1947688 w 21600"/>
              <a:gd name="T103" fmla="*/ 57404 h 21600"/>
              <a:gd name="T104" fmla="*/ 1516101 w 21600"/>
              <a:gd name="T105" fmla="*/ 24659 h 21600"/>
              <a:gd name="T106" fmla="*/ 1478465 w 21600"/>
              <a:gd name="T107" fmla="*/ 41720 h 21600"/>
              <a:gd name="T108" fmla="*/ 1141373 w 21600"/>
              <a:gd name="T109" fmla="*/ 34819 h 21600"/>
              <a:gd name="T110" fmla="*/ 1123064 w 21600"/>
              <a:gd name="T111" fmla="*/ 49530 h 21600"/>
              <a:gd name="T112" fmla="*/ 777631 w 21600"/>
              <a:gd name="T113" fmla="*/ 69342 h 21600"/>
              <a:gd name="T114" fmla="*/ 711515 w 21600"/>
              <a:gd name="T115" fmla="*/ 55076 h 21600"/>
              <a:gd name="T116" fmla="*/ 197536 w 21600"/>
              <a:gd name="T117" fmla="*/ 152104 h 21600"/>
              <a:gd name="T118" fmla="*/ 209131 w 21600"/>
              <a:gd name="T119" fmla="*/ 167111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2977 w 21600"/>
              <a:gd name="T181" fmla="*/ 3262 h 21600"/>
              <a:gd name="T182" fmla="*/ 17087 w 21600"/>
              <a:gd name="T183" fmla="*/ 17337 h 2160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600" h="21600">
                <a:moveTo>
                  <a:pt x="1949" y="7180"/>
                </a:moveTo>
                <a:cubicBezTo>
                  <a:pt x="841" y="7336"/>
                  <a:pt x="0" y="8613"/>
                  <a:pt x="0" y="10137"/>
                </a:cubicBezTo>
                <a:cubicBezTo>
                  <a:pt x="0" y="11192"/>
                  <a:pt x="409" y="12169"/>
                  <a:pt x="1074" y="12702"/>
                </a:cubicBezTo>
                <a:lnTo>
                  <a:pt x="1063" y="12668"/>
                </a:lnTo>
                <a:cubicBezTo>
                  <a:pt x="685" y="13217"/>
                  <a:pt x="475" y="13940"/>
                  <a:pt x="475" y="14691"/>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300"/>
                  <a:pt x="7635" y="20039"/>
                  <a:pt x="8235" y="19546"/>
                </a:cubicBezTo>
                <a:lnTo>
                  <a:pt x="8229" y="19550"/>
                </a:lnTo>
                <a:cubicBezTo>
                  <a:pt x="8855" y="20829"/>
                  <a:pt x="9908" y="21597"/>
                  <a:pt x="11036" y="21597"/>
                </a:cubicBezTo>
                <a:cubicBezTo>
                  <a:pt x="12523" y="21597"/>
                  <a:pt x="13836" y="20267"/>
                  <a:pt x="14267" y="18324"/>
                </a:cubicBezTo>
                <a:lnTo>
                  <a:pt x="14270" y="18350"/>
                </a:lnTo>
                <a:cubicBezTo>
                  <a:pt x="14730" y="18740"/>
                  <a:pt x="15260" y="18947"/>
                  <a:pt x="15802" y="18947"/>
                </a:cubicBezTo>
                <a:cubicBezTo>
                  <a:pt x="17390" y="18947"/>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0"/>
                  <a:pt x="15367" y="426"/>
                  <a:pt x="14905" y="1165"/>
                </a:cubicBezTo>
                <a:lnTo>
                  <a:pt x="14909" y="1170"/>
                </a:lnTo>
                <a:cubicBezTo>
                  <a:pt x="14497" y="432"/>
                  <a:pt x="13855" y="0"/>
                  <a:pt x="13174" y="0"/>
                </a:cubicBezTo>
                <a:cubicBezTo>
                  <a:pt x="12347" y="0"/>
                  <a:pt x="11590" y="637"/>
                  <a:pt x="11221" y="1645"/>
                </a:cubicBezTo>
                <a:lnTo>
                  <a:pt x="11229" y="1694"/>
                </a:lnTo>
                <a:cubicBezTo>
                  <a:pt x="10730" y="1024"/>
                  <a:pt x="10058" y="650"/>
                  <a:pt x="9358" y="650"/>
                </a:cubicBezTo>
                <a:cubicBezTo>
                  <a:pt x="8372" y="650"/>
                  <a:pt x="7466" y="1391"/>
                  <a:pt x="7003" y="2578"/>
                </a:cubicBezTo>
                <a:lnTo>
                  <a:pt x="6995" y="2602"/>
                </a:lnTo>
                <a:cubicBezTo>
                  <a:pt x="6477" y="2189"/>
                  <a:pt x="5888" y="1972"/>
                  <a:pt x="5288" y="1972"/>
                </a:cubicBezTo>
                <a:cubicBezTo>
                  <a:pt x="3423" y="1972"/>
                  <a:pt x="1912" y="4029"/>
                  <a:pt x="1912" y="6567"/>
                </a:cubicBezTo>
                <a:cubicBezTo>
                  <a:pt x="1912" y="6774"/>
                  <a:pt x="1922" y="6981"/>
                  <a:pt x="1942" y="7186"/>
                </a:cubicBezTo>
                <a:lnTo>
                  <a:pt x="1949" y="7180"/>
                </a:lnTo>
                <a:close/>
              </a:path>
              <a:path w="21600" h="21600">
                <a:moveTo>
                  <a:pt x="1074" y="12702"/>
                </a:moveTo>
                <a:cubicBezTo>
                  <a:pt x="1407" y="12969"/>
                  <a:pt x="1786" y="13110"/>
                  <a:pt x="2172" y="13110"/>
                </a:cubicBezTo>
                <a:cubicBezTo>
                  <a:pt x="2228" y="13110"/>
                  <a:pt x="2285" y="13107"/>
                  <a:pt x="2341" y="13101"/>
                </a:cubicBezTo>
                <a:lnTo>
                  <a:pt x="1074" y="12702"/>
                </a:lnTo>
                <a:close/>
              </a:path>
              <a:path w="21600" h="21600">
                <a:moveTo>
                  <a:pt x="2909" y="17629"/>
                </a:moveTo>
                <a:cubicBezTo>
                  <a:pt x="3099" y="17599"/>
                  <a:pt x="3285" y="17535"/>
                  <a:pt x="3463" y="17439"/>
                </a:cubicBezTo>
                <a:lnTo>
                  <a:pt x="2909" y="17629"/>
                </a:lnTo>
                <a:close/>
              </a:path>
              <a:path w="21600" h="21600">
                <a:moveTo>
                  <a:pt x="7895" y="18680"/>
                </a:moveTo>
                <a:cubicBezTo>
                  <a:pt x="7983" y="18985"/>
                  <a:pt x="8095" y="19277"/>
                  <a:pt x="8229" y="19550"/>
                </a:cubicBezTo>
                <a:lnTo>
                  <a:pt x="7895" y="18680"/>
                </a:lnTo>
                <a:close/>
              </a:path>
              <a:path w="21600" h="21600">
                <a:moveTo>
                  <a:pt x="14267" y="18324"/>
                </a:moveTo>
                <a:cubicBezTo>
                  <a:pt x="14336" y="18013"/>
                  <a:pt x="14380" y="17693"/>
                  <a:pt x="14400" y="17370"/>
                </a:cubicBezTo>
                <a:lnTo>
                  <a:pt x="14267" y="18324"/>
                </a:lnTo>
                <a:close/>
              </a:path>
              <a:path w="21600" h="21600">
                <a:moveTo>
                  <a:pt x="18694" y="15045"/>
                </a:moveTo>
                <a:cubicBezTo>
                  <a:pt x="18694" y="15034"/>
                  <a:pt x="18695" y="15024"/>
                  <a:pt x="18695" y="15013"/>
                </a:cubicBezTo>
                <a:cubicBezTo>
                  <a:pt x="18695" y="13508"/>
                  <a:pt x="18063" y="12136"/>
                  <a:pt x="17069" y="11477"/>
                </a:cubicBezTo>
                <a:lnTo>
                  <a:pt x="18694" y="15045"/>
                </a:lnTo>
                <a:close/>
              </a:path>
              <a:path w="21600" h="21600">
                <a:moveTo>
                  <a:pt x="20165" y="8999"/>
                </a:moveTo>
                <a:cubicBezTo>
                  <a:pt x="20479" y="8635"/>
                  <a:pt x="20726" y="8177"/>
                  <a:pt x="20889" y="7661"/>
                </a:cubicBezTo>
                <a:lnTo>
                  <a:pt x="20165" y="8999"/>
                </a:lnTo>
                <a:close/>
              </a:path>
              <a:path w="21600" h="21600">
                <a:moveTo>
                  <a:pt x="19186" y="3344"/>
                </a:moveTo>
                <a:cubicBezTo>
                  <a:pt x="19186" y="3328"/>
                  <a:pt x="19187" y="3313"/>
                  <a:pt x="19187" y="3297"/>
                </a:cubicBezTo>
                <a:cubicBezTo>
                  <a:pt x="19187" y="3101"/>
                  <a:pt x="19174" y="2905"/>
                  <a:pt x="19148" y="2712"/>
                </a:cubicBezTo>
                <a:lnTo>
                  <a:pt x="19186" y="3344"/>
                </a:lnTo>
                <a:close/>
              </a:path>
              <a:path w="21600" h="21600">
                <a:moveTo>
                  <a:pt x="14905" y="1165"/>
                </a:moveTo>
                <a:cubicBezTo>
                  <a:pt x="14754" y="1408"/>
                  <a:pt x="14629" y="1679"/>
                  <a:pt x="14535" y="1971"/>
                </a:cubicBezTo>
                <a:lnTo>
                  <a:pt x="14905" y="1165"/>
                </a:lnTo>
                <a:close/>
              </a:path>
              <a:path w="21600" h="21600">
                <a:moveTo>
                  <a:pt x="11221" y="1645"/>
                </a:moveTo>
                <a:cubicBezTo>
                  <a:pt x="11140" y="1866"/>
                  <a:pt x="11080" y="2099"/>
                  <a:pt x="11041" y="2340"/>
                </a:cubicBezTo>
                <a:lnTo>
                  <a:pt x="11221" y="1645"/>
                </a:lnTo>
                <a:close/>
              </a:path>
              <a:path w="21600" h="21600">
                <a:moveTo>
                  <a:pt x="7645" y="3276"/>
                </a:moveTo>
                <a:cubicBezTo>
                  <a:pt x="7449" y="3016"/>
                  <a:pt x="7231" y="2790"/>
                  <a:pt x="6995" y="2602"/>
                </a:cubicBezTo>
                <a:lnTo>
                  <a:pt x="7645" y="3276"/>
                </a:lnTo>
                <a:close/>
              </a:path>
              <a:path w="21600" h="21600">
                <a:moveTo>
                  <a:pt x="1942" y="7186"/>
                </a:moveTo>
                <a:cubicBezTo>
                  <a:pt x="1966" y="7426"/>
                  <a:pt x="2004" y="7663"/>
                  <a:pt x="2056" y="7895"/>
                </a:cubicBezTo>
                <a:lnTo>
                  <a:pt x="1942" y="7186"/>
                </a:lnTo>
                <a:close/>
              </a:path>
            </a:pathLst>
          </a:custGeom>
          <a:solidFill>
            <a:srgbClr val="CCFFCC"/>
          </a:solidFill>
          <a:ln w="9360">
            <a:solidFill>
              <a:srgbClr val="C0C0C0"/>
            </a:solidFill>
            <a:round/>
            <a:headEnd/>
            <a:tailEnd/>
          </a:ln>
          <a:effectLst/>
          <a:extLst>
            <a:ext uri="{AF507438-7753-43e0-B8FC-AC1667EBCBE1}">
              <a14:hiddenEffects xmlns="" xmlns:a14="http://schemas.microsoft.com/office/drawing/2010/main">
                <a:effectLst>
                  <a:outerShdw dist="107933" dir="2700000" algn="ctr" rotWithShape="0">
                    <a:srgbClr val="808080"/>
                  </a:outerShdw>
                </a:effectLst>
              </a14:hiddenEffects>
            </a:ext>
          </a:extLst>
        </p:spPr>
        <p:txBody>
          <a:bodyPr anchor="ctr"/>
          <a:lstStyle/>
          <a:p>
            <a:pPr eaLnBrk="0" hangingPunct="0"/>
            <a:endParaRPr lang="en-US" sz="750">
              <a:solidFill>
                <a:srgbClr val="000000"/>
              </a:solidFill>
              <a:cs typeface="Arial" panose="020B0604020202020204" pitchFamily="34" charset="0"/>
            </a:endParaRPr>
          </a:p>
        </p:txBody>
      </p:sp>
      <p:sp>
        <p:nvSpPr>
          <p:cNvPr id="18" name="Text Box 14"/>
          <p:cNvSpPr txBox="1">
            <a:spLocks noChangeArrowheads="1"/>
          </p:cNvSpPr>
          <p:nvPr/>
        </p:nvSpPr>
        <p:spPr bwMode="auto">
          <a:xfrm>
            <a:off x="1761466" y="3905535"/>
            <a:ext cx="5617369" cy="1014124"/>
          </a:xfrm>
          <a:prstGeom prst="rect">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800100" indent="-3429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257300" indent="-3429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714500" indent="-3429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171700" indent="-3429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628900" indent="-3429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3086100" indent="-3429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543300" indent="-3429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4000500" indent="-3429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fontAlgn="auto">
              <a:lnSpc>
                <a:spcPct val="97000"/>
              </a:lnSpc>
              <a:spcBef>
                <a:spcPts val="844"/>
              </a:spcBef>
              <a:spcAft>
                <a:spcPts val="0"/>
              </a:spcAft>
              <a:buClr>
                <a:srgbClr val="000000"/>
              </a:buClr>
              <a:buSzPct val="100000"/>
              <a:defRPr/>
            </a:pPr>
            <a:r>
              <a:rPr lang="en-GB" altLang="en-US" sz="1200" kern="0" dirty="0">
                <a:solidFill>
                  <a:srgbClr val="000000"/>
                </a:solidFill>
              </a:rPr>
              <a:t>Both forms of SMC combine to provide a highly optimized solution. Shared Memory Communications: via z Systems PCI architecture: </a:t>
            </a:r>
          </a:p>
          <a:p>
            <a:pPr lvl="1" fontAlgn="auto">
              <a:lnSpc>
                <a:spcPct val="97000"/>
              </a:lnSpc>
              <a:spcBef>
                <a:spcPts val="844"/>
              </a:spcBef>
              <a:spcAft>
                <a:spcPts val="0"/>
              </a:spcAft>
              <a:buClr>
                <a:srgbClr val="000000"/>
              </a:buClr>
              <a:buSzPct val="100000"/>
              <a:buFont typeface="Arial" panose="020B0604020202020204" pitchFamily="34" charset="0"/>
              <a:buAutoNum type="arabicPeriod"/>
              <a:defRPr/>
            </a:pPr>
            <a:r>
              <a:rPr lang="en-GB" altLang="en-US" sz="1200" kern="0" dirty="0">
                <a:solidFill>
                  <a:srgbClr val="000000"/>
                </a:solidFill>
              </a:rPr>
              <a:t>RDMA (SMC-R for cross platforms via </a:t>
            </a:r>
            <a:r>
              <a:rPr lang="en-GB" altLang="en-US" sz="1200" kern="0" dirty="0" err="1">
                <a:solidFill>
                  <a:srgbClr val="000000"/>
                </a:solidFill>
              </a:rPr>
              <a:t>RoCE</a:t>
            </a:r>
            <a:r>
              <a:rPr lang="en-GB" altLang="en-US" sz="1200" kern="0" dirty="0">
                <a:solidFill>
                  <a:srgbClr val="000000"/>
                </a:solidFill>
              </a:rPr>
              <a:t>)</a:t>
            </a:r>
          </a:p>
          <a:p>
            <a:pPr lvl="1" fontAlgn="auto">
              <a:lnSpc>
                <a:spcPct val="97000"/>
              </a:lnSpc>
              <a:spcBef>
                <a:spcPts val="844"/>
              </a:spcBef>
              <a:spcAft>
                <a:spcPts val="0"/>
              </a:spcAft>
              <a:buClr>
                <a:srgbClr val="000000"/>
              </a:buClr>
              <a:buSzPct val="100000"/>
              <a:buFont typeface="Arial" panose="020B0604020202020204" pitchFamily="34" charset="0"/>
              <a:buAutoNum type="arabicPeriod"/>
              <a:defRPr/>
            </a:pPr>
            <a:r>
              <a:rPr lang="en-GB" altLang="en-US" sz="1200" kern="0" dirty="0">
                <a:solidFill>
                  <a:srgbClr val="000000"/>
                </a:solidFill>
              </a:rPr>
              <a:t>DMA (SMC-D for same CPC via ISM) </a:t>
            </a:r>
          </a:p>
        </p:txBody>
      </p:sp>
      <p:sp>
        <p:nvSpPr>
          <p:cNvPr id="19" name="AutoShape 15"/>
          <p:cNvSpPr>
            <a:spLocks noChangeArrowheads="1"/>
          </p:cNvSpPr>
          <p:nvPr/>
        </p:nvSpPr>
        <p:spPr bwMode="auto">
          <a:xfrm>
            <a:off x="1422780" y="3028950"/>
            <a:ext cx="685800" cy="400050"/>
          </a:xfrm>
          <a:prstGeom prst="can">
            <a:avLst>
              <a:gd name="adj" fmla="val 25000"/>
            </a:avLst>
          </a:prstGeom>
          <a:solidFill>
            <a:srgbClr val="D9D9FF"/>
          </a:solidFill>
          <a:ln w="9360">
            <a:solidFill>
              <a:srgbClr val="C0C0C0"/>
            </a:solidFill>
            <a:round/>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20" name="AutoShape 16"/>
          <p:cNvSpPr>
            <a:spLocks noChangeArrowheads="1"/>
          </p:cNvSpPr>
          <p:nvPr/>
        </p:nvSpPr>
        <p:spPr bwMode="auto">
          <a:xfrm>
            <a:off x="1537080" y="3143250"/>
            <a:ext cx="685800" cy="400050"/>
          </a:xfrm>
          <a:prstGeom prst="can">
            <a:avLst>
              <a:gd name="adj" fmla="val 25000"/>
            </a:avLst>
          </a:prstGeom>
          <a:solidFill>
            <a:srgbClr val="D9D9FF"/>
          </a:solidFill>
          <a:ln w="9360">
            <a:solidFill>
              <a:srgbClr val="C0C0C0"/>
            </a:solidFill>
            <a:round/>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21" name="AutoShape 17"/>
          <p:cNvSpPr>
            <a:spLocks noChangeArrowheads="1"/>
          </p:cNvSpPr>
          <p:nvPr/>
        </p:nvSpPr>
        <p:spPr bwMode="auto">
          <a:xfrm>
            <a:off x="1651380" y="3257550"/>
            <a:ext cx="685800" cy="400050"/>
          </a:xfrm>
          <a:prstGeom prst="can">
            <a:avLst>
              <a:gd name="adj" fmla="val 25000"/>
            </a:avLst>
          </a:prstGeom>
          <a:solidFill>
            <a:srgbClr val="D9D9FF"/>
          </a:solidFill>
          <a:ln w="9360">
            <a:solidFill>
              <a:srgbClr val="C0C0C0"/>
            </a:solidFill>
            <a:round/>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22" name="Line 18"/>
          <p:cNvSpPr>
            <a:spLocks noChangeShapeType="1"/>
          </p:cNvSpPr>
          <p:nvPr/>
        </p:nvSpPr>
        <p:spPr bwMode="auto">
          <a:xfrm flipH="1">
            <a:off x="1814496" y="2652714"/>
            <a:ext cx="80963" cy="370285"/>
          </a:xfrm>
          <a:prstGeom prst="line">
            <a:avLst/>
          </a:prstGeom>
          <a:noFill/>
          <a:ln w="9360">
            <a:solidFill>
              <a:srgbClr val="000000"/>
            </a:solidFill>
            <a:round/>
            <a:headEnd/>
            <a:tailEnd/>
          </a:ln>
          <a:extLst>
            <a:ext uri="{909E8E84-426E-40dd-AFC4-6F175D3DCCD1}">
              <a14:hiddenFill xmlns="" xmlns:a14="http://schemas.microsoft.com/office/drawing/2010/main">
                <a:noFill/>
              </a14:hiddenFill>
            </a:ext>
          </a:extLst>
        </p:spPr>
        <p:txBody>
          <a:bodyPr/>
          <a:lstStyle/>
          <a:p>
            <a:pPr eaLnBrk="0" hangingPunct="0"/>
            <a:endParaRPr lang="en-US" sz="750">
              <a:solidFill>
                <a:srgbClr val="000000"/>
              </a:solidFill>
              <a:cs typeface="Arial" panose="020B0604020202020204" pitchFamily="34" charset="0"/>
            </a:endParaRPr>
          </a:p>
        </p:txBody>
      </p:sp>
      <p:sp>
        <p:nvSpPr>
          <p:cNvPr id="23" name="Text Box 19"/>
          <p:cNvSpPr txBox="1">
            <a:spLocks noChangeArrowheads="1"/>
          </p:cNvSpPr>
          <p:nvPr/>
        </p:nvSpPr>
        <p:spPr bwMode="auto">
          <a:xfrm>
            <a:off x="5124269" y="3424472"/>
            <a:ext cx="2415265" cy="367793"/>
          </a:xfrm>
          <a:prstGeom prst="rect">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algn="ctr" defTabSz="342900" fontAlgn="auto">
              <a:lnSpc>
                <a:spcPct val="90000"/>
              </a:lnSpc>
              <a:spcBef>
                <a:spcPts val="563"/>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1050" kern="0" dirty="0">
                <a:solidFill>
                  <a:srgbClr val="000000"/>
                </a:solidFill>
              </a:rPr>
              <a:t> Shared Memory Communications</a:t>
            </a:r>
          </a:p>
          <a:p>
            <a:pPr algn="ctr" defTabSz="342900" fontAlgn="auto">
              <a:lnSpc>
                <a:spcPct val="90000"/>
              </a:lnSpc>
              <a:spcBef>
                <a:spcPts val="563"/>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1050" kern="0" dirty="0">
                <a:solidFill>
                  <a:srgbClr val="000000"/>
                </a:solidFill>
              </a:rPr>
              <a:t>via RDMA (SMC-R)</a:t>
            </a:r>
          </a:p>
        </p:txBody>
      </p:sp>
      <p:sp>
        <p:nvSpPr>
          <p:cNvPr id="24" name="Line 20"/>
          <p:cNvSpPr>
            <a:spLocks noChangeShapeType="1"/>
          </p:cNvSpPr>
          <p:nvPr/>
        </p:nvSpPr>
        <p:spPr bwMode="auto">
          <a:xfrm flipH="1">
            <a:off x="4336241" y="2514600"/>
            <a:ext cx="288131" cy="114300"/>
          </a:xfrm>
          <a:prstGeom prst="line">
            <a:avLst/>
          </a:prstGeom>
          <a:noFill/>
          <a:ln w="9360">
            <a:solidFill>
              <a:srgbClr val="C0C0C0"/>
            </a:solidFill>
            <a:prstDash val="dash"/>
            <a:round/>
            <a:headEnd/>
            <a:tailEnd type="triangle" w="med" len="med"/>
          </a:ln>
          <a:extLst>
            <a:ext uri="{909E8E84-426E-40dd-AFC4-6F175D3DCCD1}">
              <a14:hiddenFill xmlns="" xmlns:a14="http://schemas.microsoft.com/office/drawing/2010/main">
                <a:noFill/>
              </a14:hiddenFill>
            </a:ext>
          </a:extLst>
        </p:spPr>
        <p:txBody>
          <a:bodyPr/>
          <a:lstStyle/>
          <a:p>
            <a:pPr eaLnBrk="0" hangingPunct="0"/>
            <a:endParaRPr lang="en-US" sz="750">
              <a:solidFill>
                <a:srgbClr val="000000"/>
              </a:solidFill>
              <a:cs typeface="Arial" panose="020B0604020202020204" pitchFamily="34" charset="0"/>
            </a:endParaRPr>
          </a:p>
        </p:txBody>
      </p:sp>
      <p:sp>
        <p:nvSpPr>
          <p:cNvPr id="25" name="AutoShape 21"/>
          <p:cNvSpPr>
            <a:spLocks noChangeArrowheads="1"/>
          </p:cNvSpPr>
          <p:nvPr/>
        </p:nvSpPr>
        <p:spPr bwMode="auto">
          <a:xfrm>
            <a:off x="5366130" y="2343150"/>
            <a:ext cx="397866" cy="198516"/>
          </a:xfrm>
          <a:prstGeom prst="roundRect">
            <a:avLst>
              <a:gd name="adj" fmla="val 648"/>
            </a:avLst>
          </a:prstGeom>
          <a:solidFill>
            <a:srgbClr val="CCFFCC"/>
          </a:solidFill>
          <a:ln w="9525">
            <a:solidFill>
              <a:srgbClr val="808080"/>
            </a:solidFill>
            <a:prstDash val="dash"/>
            <a:round/>
            <a:headEnd/>
            <a:tailEnd/>
          </a:ln>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a:solidFill>
                  <a:srgbClr val="000000"/>
                </a:solidFill>
              </a:rPr>
              <a:t>SMC</a:t>
            </a:r>
          </a:p>
        </p:txBody>
      </p:sp>
      <p:sp>
        <p:nvSpPr>
          <p:cNvPr id="26" name="Text Box 22"/>
          <p:cNvSpPr txBox="1">
            <a:spLocks noChangeArrowheads="1"/>
          </p:cNvSpPr>
          <p:nvPr/>
        </p:nvSpPr>
        <p:spPr bwMode="auto">
          <a:xfrm>
            <a:off x="3884281" y="2926309"/>
            <a:ext cx="1463279" cy="203902"/>
          </a:xfrm>
          <a:prstGeom prst="rect">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algn="ct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88" kern="0" dirty="0">
                <a:solidFill>
                  <a:srgbClr val="000000"/>
                </a:solidFill>
              </a:rPr>
              <a:t>RDMA enabled (</a:t>
            </a:r>
            <a:r>
              <a:rPr lang="en-GB" altLang="en-US" sz="788" kern="0" dirty="0" err="1">
                <a:solidFill>
                  <a:srgbClr val="000000"/>
                </a:solidFill>
              </a:rPr>
              <a:t>RoCE</a:t>
            </a:r>
            <a:r>
              <a:rPr lang="en-GB" altLang="en-US" sz="788" kern="0" dirty="0">
                <a:solidFill>
                  <a:srgbClr val="000000"/>
                </a:solidFill>
              </a:rPr>
              <a:t>)</a:t>
            </a:r>
          </a:p>
        </p:txBody>
      </p:sp>
      <p:sp>
        <p:nvSpPr>
          <p:cNvPr id="27" name="Line 23"/>
          <p:cNvSpPr>
            <a:spLocks noChangeShapeType="1"/>
          </p:cNvSpPr>
          <p:nvPr/>
        </p:nvSpPr>
        <p:spPr bwMode="auto">
          <a:xfrm flipH="1">
            <a:off x="5325649" y="2518173"/>
            <a:ext cx="96441" cy="134540"/>
          </a:xfrm>
          <a:prstGeom prst="line">
            <a:avLst/>
          </a:prstGeom>
          <a:noFill/>
          <a:ln w="9360">
            <a:solidFill>
              <a:srgbClr val="000000"/>
            </a:solidFill>
            <a:prstDash val="dash"/>
            <a:round/>
            <a:headEnd/>
            <a:tailEnd type="triangle" w="med" len="med"/>
          </a:ln>
          <a:extLst>
            <a:ext uri="{909E8E84-426E-40dd-AFC4-6F175D3DCCD1}">
              <a14:hiddenFill xmlns="" xmlns:a14="http://schemas.microsoft.com/office/drawing/2010/main">
                <a:noFill/>
              </a14:hiddenFill>
            </a:ext>
          </a:extLst>
        </p:spPr>
        <p:txBody>
          <a:bodyPr/>
          <a:lstStyle/>
          <a:p>
            <a:pPr eaLnBrk="0" hangingPunct="0"/>
            <a:endParaRPr lang="en-US" sz="750">
              <a:solidFill>
                <a:srgbClr val="000000"/>
              </a:solidFill>
              <a:cs typeface="Arial" panose="020B0604020202020204" pitchFamily="34" charset="0"/>
            </a:endParaRPr>
          </a:p>
        </p:txBody>
      </p:sp>
      <p:sp>
        <p:nvSpPr>
          <p:cNvPr id="28" name="Rectangle 24"/>
          <p:cNvSpPr>
            <a:spLocks noChangeArrowheads="1"/>
          </p:cNvSpPr>
          <p:nvPr/>
        </p:nvSpPr>
        <p:spPr bwMode="auto">
          <a:xfrm>
            <a:off x="1369666" y="951310"/>
            <a:ext cx="6395912" cy="2943225"/>
          </a:xfrm>
          <a:prstGeom prst="rect">
            <a:avLst/>
          </a:prstGeom>
          <a:noFill/>
          <a:ln w="9360">
            <a:solidFill>
              <a:srgbClr val="969696"/>
            </a:solidFill>
            <a:prstDash val="lgDash"/>
            <a:miter lim="800000"/>
            <a:headEnd/>
            <a:tailEnd/>
          </a:ln>
          <a:extLst>
            <a:ext uri="{909E8E84-426E-40dd-AFC4-6F175D3DCCD1}">
              <a14:hiddenFill xmlns="" xmlns:a14="http://schemas.microsoft.com/office/drawing/2010/main">
                <a:solidFill>
                  <a:srgbClr val="7889FB"/>
                </a:solidFill>
              </a14:hiddenFill>
            </a:ext>
          </a:extLst>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29" name="AutoShape 25"/>
          <p:cNvSpPr>
            <a:spLocks noChangeArrowheads="1"/>
          </p:cNvSpPr>
          <p:nvPr/>
        </p:nvSpPr>
        <p:spPr bwMode="auto">
          <a:xfrm>
            <a:off x="1362754" y="1001564"/>
            <a:ext cx="2807179" cy="216982"/>
          </a:xfrm>
          <a:prstGeom prst="roundRect">
            <a:avLst>
              <a:gd name="adj" fmla="val 579"/>
            </a:avLst>
          </a:prstGeom>
          <a:noFill/>
          <a:ln>
            <a:noFill/>
          </a:ln>
          <a:extLst>
            <a:ext uri="{909E8E84-426E-40dd-AFC4-6F175D3DCCD1}">
              <a14:hiddenFill xmlns="" xmlns:a14="http://schemas.microsoft.com/office/drawing/2010/main">
                <a:solidFill>
                  <a:srgbClr val="EFFFEF"/>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ct val="0"/>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900" i="1" kern="0" dirty="0">
                <a:solidFill>
                  <a:srgbClr val="000000"/>
                </a:solidFill>
              </a:rPr>
              <a:t>Clustered Systems:  Multi-Tier Application Solution </a:t>
            </a:r>
          </a:p>
        </p:txBody>
      </p:sp>
      <p:sp>
        <p:nvSpPr>
          <p:cNvPr id="30" name="AutoShape 26"/>
          <p:cNvSpPr>
            <a:spLocks noChangeArrowheads="1"/>
          </p:cNvSpPr>
          <p:nvPr/>
        </p:nvSpPr>
        <p:spPr bwMode="auto">
          <a:xfrm>
            <a:off x="5502606" y="1285396"/>
            <a:ext cx="1454244" cy="216982"/>
          </a:xfrm>
          <a:prstGeom prst="roundRect">
            <a:avLst>
              <a:gd name="adj" fmla="val 579"/>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900" kern="0" dirty="0">
                <a:solidFill>
                  <a:srgbClr val="000000"/>
                </a:solidFill>
              </a:rPr>
              <a:t>SMC-R enabled platform</a:t>
            </a:r>
            <a:endParaRPr lang="en-GB" altLang="en-US" sz="750" kern="0" dirty="0">
              <a:solidFill>
                <a:srgbClr val="000000"/>
              </a:solidFill>
            </a:endParaRPr>
          </a:p>
        </p:txBody>
      </p:sp>
      <p:sp>
        <p:nvSpPr>
          <p:cNvPr id="31" name="AutoShape 27"/>
          <p:cNvSpPr>
            <a:spLocks noChangeArrowheads="1"/>
          </p:cNvSpPr>
          <p:nvPr/>
        </p:nvSpPr>
        <p:spPr bwMode="auto">
          <a:xfrm>
            <a:off x="5709031" y="2686051"/>
            <a:ext cx="1132041"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Virtual server instance</a:t>
            </a:r>
          </a:p>
        </p:txBody>
      </p:sp>
      <p:sp>
        <p:nvSpPr>
          <p:cNvPr id="32" name="Rectangle 28"/>
          <p:cNvSpPr>
            <a:spLocks noChangeArrowheads="1"/>
          </p:cNvSpPr>
          <p:nvPr/>
        </p:nvSpPr>
        <p:spPr bwMode="auto">
          <a:xfrm>
            <a:off x="5308980" y="1943100"/>
            <a:ext cx="1143000" cy="285750"/>
          </a:xfrm>
          <a:prstGeom prst="rect">
            <a:avLst/>
          </a:prstGeom>
          <a:solidFill>
            <a:srgbClr val="99CCFF"/>
          </a:solidFill>
          <a:ln w="9360">
            <a:solidFill>
              <a:srgbClr val="808080"/>
            </a:solidFill>
            <a:prstDash val="lgDash"/>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33" name="AutoShape 29"/>
          <p:cNvSpPr>
            <a:spLocks noChangeArrowheads="1"/>
          </p:cNvSpPr>
          <p:nvPr/>
        </p:nvSpPr>
        <p:spPr bwMode="auto">
          <a:xfrm>
            <a:off x="5423281" y="2000251"/>
            <a:ext cx="986167" cy="216982"/>
          </a:xfrm>
          <a:prstGeom prst="roundRect">
            <a:avLst>
              <a:gd name="adj" fmla="val 579"/>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900" kern="0">
                <a:solidFill>
                  <a:srgbClr val="000000"/>
                </a:solidFill>
              </a:rPr>
              <a:t>shared memory</a:t>
            </a:r>
            <a:endParaRPr lang="en-GB" altLang="en-US" sz="750" kern="0">
              <a:solidFill>
                <a:srgbClr val="000000"/>
              </a:solidFill>
            </a:endParaRPr>
          </a:p>
        </p:txBody>
      </p:sp>
      <p:sp>
        <p:nvSpPr>
          <p:cNvPr id="34" name="AutoShape 30"/>
          <p:cNvSpPr>
            <a:spLocks noChangeArrowheads="1"/>
          </p:cNvSpPr>
          <p:nvPr/>
        </p:nvSpPr>
        <p:spPr bwMode="auto">
          <a:xfrm>
            <a:off x="5549890" y="2209532"/>
            <a:ext cx="526106"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algn="ct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Sockets</a:t>
            </a:r>
          </a:p>
        </p:txBody>
      </p:sp>
      <p:sp>
        <p:nvSpPr>
          <p:cNvPr id="35" name="Freeform 31"/>
          <p:cNvSpPr>
            <a:spLocks/>
          </p:cNvSpPr>
          <p:nvPr/>
        </p:nvSpPr>
        <p:spPr bwMode="auto">
          <a:xfrm>
            <a:off x="3894519" y="2868216"/>
            <a:ext cx="1512094" cy="266700"/>
          </a:xfrm>
          <a:custGeom>
            <a:avLst/>
            <a:gdLst>
              <a:gd name="T0" fmla="*/ 171918 w 1032"/>
              <a:gd name="T1" fmla="*/ 0 h 224"/>
              <a:gd name="T2" fmla="*/ 265691 w 1032"/>
              <a:gd name="T3" fmla="*/ 304800 h 224"/>
              <a:gd name="T4" fmla="*/ 1766063 w 1032"/>
              <a:gd name="T5" fmla="*/ 304800 h 224"/>
              <a:gd name="T6" fmla="*/ 1766063 w 1032"/>
              <a:gd name="T7" fmla="*/ 0 h 2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2" h="224">
                <a:moveTo>
                  <a:pt x="88" y="0"/>
                </a:moveTo>
                <a:cubicBezTo>
                  <a:pt x="44" y="80"/>
                  <a:pt x="0" y="160"/>
                  <a:pt x="136" y="192"/>
                </a:cubicBezTo>
                <a:cubicBezTo>
                  <a:pt x="272" y="224"/>
                  <a:pt x="776" y="224"/>
                  <a:pt x="904" y="192"/>
                </a:cubicBezTo>
                <a:cubicBezTo>
                  <a:pt x="1032" y="160"/>
                  <a:pt x="904" y="32"/>
                  <a:pt x="904" y="0"/>
                </a:cubicBezTo>
              </a:path>
            </a:pathLst>
          </a:custGeom>
          <a:noFill/>
          <a:ln w="9525">
            <a:solidFill>
              <a:srgbClr val="000000"/>
            </a:solidFill>
            <a:round/>
            <a:headEnd type="triangle" w="med" len="med"/>
            <a:tailEnd type="triangle" w="med" len="med"/>
          </a:ln>
          <a:effectLst/>
          <a:extLst>
            <a:ext uri="{909E8E84-426E-40dd-AFC4-6F175D3DCCD1}">
              <a14:hiddenFill xmlns="" xmlns:a14="http://schemas.microsoft.com/office/drawing/2010/main">
                <a:solidFill>
                  <a:srgbClr val="00B8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defTabSz="685800" eaLnBrk="0" fontAlgn="auto" hangingPunct="0">
              <a:spcBef>
                <a:spcPts val="0"/>
              </a:spcBef>
              <a:spcAft>
                <a:spcPts val="0"/>
              </a:spcAft>
              <a:defRPr/>
            </a:pPr>
            <a:endParaRPr lang="en-US" sz="750" kern="0">
              <a:solidFill>
                <a:srgbClr val="000000"/>
              </a:solidFill>
              <a:cs typeface="Arial" panose="020B0604020202020204" pitchFamily="34" charset="0"/>
            </a:endParaRPr>
          </a:p>
        </p:txBody>
      </p:sp>
      <p:sp>
        <p:nvSpPr>
          <p:cNvPr id="36" name="Rectangle 32"/>
          <p:cNvSpPr>
            <a:spLocks noChangeArrowheads="1"/>
          </p:cNvSpPr>
          <p:nvPr/>
        </p:nvSpPr>
        <p:spPr bwMode="auto">
          <a:xfrm>
            <a:off x="3030124" y="1869281"/>
            <a:ext cx="1376363" cy="800100"/>
          </a:xfrm>
          <a:prstGeom prst="rect">
            <a:avLst/>
          </a:prstGeom>
          <a:solidFill>
            <a:srgbClr val="F3F3F3"/>
          </a:solidFill>
          <a:ln w="9360">
            <a:solidFill>
              <a:srgbClr val="000000"/>
            </a:solidFill>
            <a:prstDash val="lgDash"/>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37" name="AutoShape 33"/>
          <p:cNvSpPr>
            <a:spLocks noChangeArrowheads="1"/>
          </p:cNvSpPr>
          <p:nvPr/>
        </p:nvSpPr>
        <p:spPr bwMode="auto">
          <a:xfrm>
            <a:off x="3651630" y="2490788"/>
            <a:ext cx="397866" cy="215828"/>
          </a:xfrm>
          <a:prstGeom prst="roundRect">
            <a:avLst>
              <a:gd name="adj" fmla="val 745"/>
            </a:avLst>
          </a:prstGeom>
          <a:solidFill>
            <a:srgbClr val="CCFFCC"/>
          </a:solidFill>
          <a:ln w="9525">
            <a:solidFill>
              <a:srgbClr val="D18213"/>
            </a:solidFill>
            <a:prstDash val="dash"/>
            <a:round/>
            <a:headEnd/>
            <a:tailEnd/>
          </a:ln>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107000"/>
              </a:lnSpc>
              <a:spcBef>
                <a:spcPts val="375"/>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a:solidFill>
                  <a:srgbClr val="000000"/>
                </a:solidFill>
              </a:rPr>
              <a:t>SMC</a:t>
            </a:r>
          </a:p>
        </p:txBody>
      </p:sp>
      <p:sp>
        <p:nvSpPr>
          <p:cNvPr id="38" name="Rectangle 34"/>
          <p:cNvSpPr>
            <a:spLocks noChangeArrowheads="1"/>
          </p:cNvSpPr>
          <p:nvPr/>
        </p:nvSpPr>
        <p:spPr bwMode="auto">
          <a:xfrm>
            <a:off x="3462321" y="2166939"/>
            <a:ext cx="756047" cy="189310"/>
          </a:xfrm>
          <a:prstGeom prst="rect">
            <a:avLst/>
          </a:prstGeom>
          <a:solidFill>
            <a:srgbClr val="FFFFCC"/>
          </a:solidFill>
          <a:ln w="9360">
            <a:solidFill>
              <a:srgbClr val="808080"/>
            </a:solidFill>
            <a:prstDash val="lgDash"/>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algn="ctr" defTabSz="685800" fontAlgn="auto">
              <a:spcBef>
                <a:spcPct val="0"/>
              </a:spcBef>
              <a:spcAft>
                <a:spcPts val="0"/>
              </a:spcAft>
              <a:buClr>
                <a:srgbClr val="000000"/>
              </a:buClr>
              <a:buSzPct val="100000"/>
              <a:defRPr/>
            </a:pPr>
            <a:endParaRPr lang="en-US" altLang="en-US" sz="1350" kern="0">
              <a:solidFill>
                <a:srgbClr val="000000"/>
              </a:solidFill>
            </a:endParaRPr>
          </a:p>
        </p:txBody>
      </p:sp>
      <p:sp>
        <p:nvSpPr>
          <p:cNvPr id="39" name="AutoShape 35"/>
          <p:cNvSpPr>
            <a:spLocks noChangeArrowheads="1"/>
          </p:cNvSpPr>
          <p:nvPr/>
        </p:nvSpPr>
        <p:spPr bwMode="auto">
          <a:xfrm>
            <a:off x="3434937" y="2193132"/>
            <a:ext cx="829073"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a:solidFill>
                  <a:srgbClr val="000000"/>
                </a:solidFill>
              </a:rPr>
              <a:t>Client &amp; Server</a:t>
            </a:r>
          </a:p>
        </p:txBody>
      </p:sp>
      <p:sp>
        <p:nvSpPr>
          <p:cNvPr id="40" name="Rectangle 36"/>
          <p:cNvSpPr>
            <a:spLocks noChangeArrowheads="1"/>
          </p:cNvSpPr>
          <p:nvPr/>
        </p:nvSpPr>
        <p:spPr bwMode="auto">
          <a:xfrm>
            <a:off x="3300397" y="1896668"/>
            <a:ext cx="944165" cy="278606"/>
          </a:xfrm>
          <a:prstGeom prst="rect">
            <a:avLst/>
          </a:prstGeom>
          <a:solidFill>
            <a:srgbClr val="99CCFF"/>
          </a:solidFill>
          <a:ln w="9360">
            <a:solidFill>
              <a:srgbClr val="808080"/>
            </a:solidFill>
            <a:prstDash val="lgDash"/>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41" name="AutoShape 37"/>
          <p:cNvSpPr>
            <a:spLocks noChangeArrowheads="1"/>
          </p:cNvSpPr>
          <p:nvPr/>
        </p:nvSpPr>
        <p:spPr bwMode="auto">
          <a:xfrm>
            <a:off x="3273012" y="1950244"/>
            <a:ext cx="986167" cy="216982"/>
          </a:xfrm>
          <a:prstGeom prst="roundRect">
            <a:avLst>
              <a:gd name="adj" fmla="val 579"/>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900" kern="0">
                <a:solidFill>
                  <a:srgbClr val="000000"/>
                </a:solidFill>
              </a:rPr>
              <a:t>shared memory</a:t>
            </a:r>
            <a:endParaRPr lang="en-GB" altLang="en-US" sz="750" kern="0">
              <a:solidFill>
                <a:srgbClr val="000000"/>
              </a:solidFill>
            </a:endParaRPr>
          </a:p>
        </p:txBody>
      </p:sp>
      <p:sp>
        <p:nvSpPr>
          <p:cNvPr id="42" name="AutoShape 38"/>
          <p:cNvSpPr>
            <a:spLocks noChangeArrowheads="1"/>
          </p:cNvSpPr>
          <p:nvPr/>
        </p:nvSpPr>
        <p:spPr bwMode="auto">
          <a:xfrm>
            <a:off x="3575717" y="2338522"/>
            <a:ext cx="526106"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algn="ct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Sockets</a:t>
            </a:r>
          </a:p>
        </p:txBody>
      </p:sp>
      <p:sp>
        <p:nvSpPr>
          <p:cNvPr id="43" name="AutoShape 39"/>
          <p:cNvSpPr>
            <a:spLocks noChangeArrowheads="1"/>
          </p:cNvSpPr>
          <p:nvPr/>
        </p:nvSpPr>
        <p:spPr bwMode="auto">
          <a:xfrm>
            <a:off x="3263332" y="1652588"/>
            <a:ext cx="1011815"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OS image 2 (CICS)</a:t>
            </a:r>
          </a:p>
        </p:txBody>
      </p:sp>
      <p:sp>
        <p:nvSpPr>
          <p:cNvPr id="44" name="Line 40"/>
          <p:cNvSpPr>
            <a:spLocks noChangeShapeType="1"/>
          </p:cNvSpPr>
          <p:nvPr/>
        </p:nvSpPr>
        <p:spPr bwMode="auto">
          <a:xfrm flipH="1" flipV="1">
            <a:off x="5189917" y="3143252"/>
            <a:ext cx="972741" cy="265510"/>
          </a:xfrm>
          <a:prstGeom prst="line">
            <a:avLst/>
          </a:prstGeom>
          <a:noFill/>
          <a:ln w="9360">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endParaRPr lang="en-US" sz="750">
              <a:solidFill>
                <a:srgbClr val="000000"/>
              </a:solidFill>
              <a:cs typeface="Arial" panose="020B0604020202020204" pitchFamily="34" charset="0"/>
            </a:endParaRPr>
          </a:p>
        </p:txBody>
      </p:sp>
      <p:sp>
        <p:nvSpPr>
          <p:cNvPr id="45" name="Rectangle 41"/>
          <p:cNvSpPr>
            <a:spLocks noChangeArrowheads="1"/>
          </p:cNvSpPr>
          <p:nvPr/>
        </p:nvSpPr>
        <p:spPr bwMode="auto">
          <a:xfrm>
            <a:off x="1733535" y="1896668"/>
            <a:ext cx="944165" cy="278606"/>
          </a:xfrm>
          <a:prstGeom prst="rect">
            <a:avLst/>
          </a:prstGeom>
          <a:solidFill>
            <a:srgbClr val="99CCFF"/>
          </a:solidFill>
          <a:ln w="9360">
            <a:solidFill>
              <a:srgbClr val="808080"/>
            </a:solidFill>
            <a:prstDash val="lgDash"/>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46" name="AutoShape 42"/>
          <p:cNvSpPr>
            <a:spLocks noChangeArrowheads="1"/>
          </p:cNvSpPr>
          <p:nvPr/>
        </p:nvSpPr>
        <p:spPr bwMode="auto">
          <a:xfrm>
            <a:off x="1760918" y="1924051"/>
            <a:ext cx="986167" cy="216982"/>
          </a:xfrm>
          <a:prstGeom prst="roundRect">
            <a:avLst>
              <a:gd name="adj" fmla="val 579"/>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900" kern="0">
                <a:solidFill>
                  <a:srgbClr val="000000"/>
                </a:solidFill>
              </a:rPr>
              <a:t>shared memory</a:t>
            </a:r>
            <a:endParaRPr lang="en-GB" altLang="en-US" sz="750" kern="0">
              <a:solidFill>
                <a:srgbClr val="000000"/>
              </a:solidFill>
            </a:endParaRPr>
          </a:p>
        </p:txBody>
      </p:sp>
      <p:sp>
        <p:nvSpPr>
          <p:cNvPr id="47" name="Rectangle 43"/>
          <p:cNvSpPr>
            <a:spLocks noChangeArrowheads="1"/>
          </p:cNvSpPr>
          <p:nvPr/>
        </p:nvSpPr>
        <p:spPr bwMode="auto">
          <a:xfrm>
            <a:off x="1922843" y="2193133"/>
            <a:ext cx="756047" cy="189310"/>
          </a:xfrm>
          <a:prstGeom prst="rect">
            <a:avLst/>
          </a:prstGeom>
          <a:solidFill>
            <a:srgbClr val="FFFFCC"/>
          </a:solidFill>
          <a:ln w="9360">
            <a:solidFill>
              <a:srgbClr val="808080"/>
            </a:solidFill>
            <a:prstDash val="lgDash"/>
            <a:miter lim="800000"/>
            <a:headEnd/>
            <a:tailEnd/>
          </a:ln>
        </p:spPr>
        <p:txBody>
          <a:bodyPr anchor="ct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algn="ctr" defTabSz="685800" fontAlgn="auto">
              <a:spcBef>
                <a:spcPct val="0"/>
              </a:spcBef>
              <a:spcAft>
                <a:spcPts val="0"/>
              </a:spcAft>
              <a:buClr>
                <a:srgbClr val="000000"/>
              </a:buClr>
              <a:buSzPct val="100000"/>
              <a:defRPr/>
            </a:pPr>
            <a:endParaRPr lang="en-US" altLang="en-US" sz="1350" kern="0">
              <a:solidFill>
                <a:srgbClr val="000000"/>
              </a:solidFill>
            </a:endParaRPr>
          </a:p>
        </p:txBody>
      </p:sp>
      <p:sp>
        <p:nvSpPr>
          <p:cNvPr id="48" name="AutoShape 44"/>
          <p:cNvSpPr>
            <a:spLocks noChangeArrowheads="1"/>
          </p:cNvSpPr>
          <p:nvPr/>
        </p:nvSpPr>
        <p:spPr bwMode="auto">
          <a:xfrm>
            <a:off x="2006211" y="2193131"/>
            <a:ext cx="466794"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algn="ct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Server</a:t>
            </a:r>
          </a:p>
        </p:txBody>
      </p:sp>
      <p:sp>
        <p:nvSpPr>
          <p:cNvPr id="49" name="AutoShape 45"/>
          <p:cNvSpPr>
            <a:spLocks noChangeArrowheads="1"/>
          </p:cNvSpPr>
          <p:nvPr/>
        </p:nvSpPr>
        <p:spPr bwMode="auto">
          <a:xfrm>
            <a:off x="2169186" y="2348181"/>
            <a:ext cx="526106" cy="198516"/>
          </a:xfrm>
          <a:prstGeom prst="roundRect">
            <a:avLst>
              <a:gd name="adj" fmla="val 648"/>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algn="ctr" defTabSz="342900" fontAlgn="auto">
              <a:lnSpc>
                <a:spcPct val="92000"/>
              </a:lnSpc>
              <a:spcBef>
                <a:spcPts val="469"/>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Sockets</a:t>
            </a:r>
          </a:p>
        </p:txBody>
      </p:sp>
      <p:sp>
        <p:nvSpPr>
          <p:cNvPr id="50" name="AutoShape 46"/>
          <p:cNvSpPr>
            <a:spLocks noChangeArrowheads="1"/>
          </p:cNvSpPr>
          <p:nvPr/>
        </p:nvSpPr>
        <p:spPr bwMode="auto">
          <a:xfrm>
            <a:off x="2246693" y="2490788"/>
            <a:ext cx="397866" cy="215828"/>
          </a:xfrm>
          <a:prstGeom prst="roundRect">
            <a:avLst>
              <a:gd name="adj" fmla="val 745"/>
            </a:avLst>
          </a:prstGeom>
          <a:solidFill>
            <a:srgbClr val="CCFFCC"/>
          </a:solidFill>
          <a:ln w="9525">
            <a:solidFill>
              <a:srgbClr val="D18213"/>
            </a:solidFill>
            <a:prstDash val="dash"/>
            <a:round/>
            <a:headEnd/>
            <a:tailEnd/>
          </a:ln>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107000"/>
              </a:lnSpc>
              <a:spcBef>
                <a:spcPts val="375"/>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a:solidFill>
                  <a:srgbClr val="000000"/>
                </a:solidFill>
              </a:rPr>
              <a:t>SMC</a:t>
            </a:r>
          </a:p>
        </p:txBody>
      </p:sp>
      <p:sp>
        <p:nvSpPr>
          <p:cNvPr id="51" name="Line 47"/>
          <p:cNvSpPr>
            <a:spLocks noChangeShapeType="1"/>
          </p:cNvSpPr>
          <p:nvPr/>
        </p:nvSpPr>
        <p:spPr bwMode="auto">
          <a:xfrm flipH="1" flipV="1">
            <a:off x="3138471" y="2895602"/>
            <a:ext cx="242888" cy="432197"/>
          </a:xfrm>
          <a:prstGeom prst="line">
            <a:avLst/>
          </a:prstGeom>
          <a:noFill/>
          <a:ln w="9525">
            <a:solidFill>
              <a:srgbClr val="FF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p>
            <a:pPr eaLnBrk="0" hangingPunct="0"/>
            <a:endParaRPr lang="en-US" sz="750">
              <a:solidFill>
                <a:srgbClr val="000000"/>
              </a:solidFill>
              <a:cs typeface="Arial" panose="020B0604020202020204" pitchFamily="34" charset="0"/>
            </a:endParaRPr>
          </a:p>
        </p:txBody>
      </p:sp>
      <p:sp>
        <p:nvSpPr>
          <p:cNvPr id="52" name="AutoShape 48"/>
          <p:cNvSpPr>
            <a:spLocks noChangeArrowheads="1"/>
          </p:cNvSpPr>
          <p:nvPr/>
        </p:nvSpPr>
        <p:spPr bwMode="auto">
          <a:xfrm>
            <a:off x="3462322" y="2622434"/>
            <a:ext cx="323850" cy="276061"/>
          </a:xfrm>
          <a:prstGeom prst="cube">
            <a:avLst>
              <a:gd name="adj" fmla="val 25000"/>
            </a:avLst>
          </a:prstGeom>
          <a:solidFill>
            <a:srgbClr val="CCFFFF"/>
          </a:solidFill>
          <a:ln w="9525">
            <a:solidFill>
              <a:srgbClr val="C0C0C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nchor="ctr">
            <a:spAutoFit/>
          </a:bodyP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53" name="AutoShape 49"/>
          <p:cNvSpPr>
            <a:spLocks noChangeArrowheads="1"/>
          </p:cNvSpPr>
          <p:nvPr/>
        </p:nvSpPr>
        <p:spPr bwMode="auto">
          <a:xfrm>
            <a:off x="3894518" y="2622434"/>
            <a:ext cx="350044" cy="276061"/>
          </a:xfrm>
          <a:prstGeom prst="cube">
            <a:avLst>
              <a:gd name="adj" fmla="val 25000"/>
            </a:avLst>
          </a:prstGeom>
          <a:solidFill>
            <a:srgbClr val="CCFFCC"/>
          </a:solidFill>
          <a:ln w="9525">
            <a:solidFill>
              <a:srgbClr val="C0C0C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nchor="ctr">
            <a:spAutoFit/>
          </a:bodyP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54" name="AutoShape 50"/>
          <p:cNvSpPr>
            <a:spLocks noChangeArrowheads="1"/>
          </p:cNvSpPr>
          <p:nvPr/>
        </p:nvSpPr>
        <p:spPr bwMode="auto">
          <a:xfrm>
            <a:off x="3849408" y="2699417"/>
            <a:ext cx="439544" cy="196208"/>
          </a:xfrm>
          <a:prstGeom prst="roundRect">
            <a:avLst>
              <a:gd name="adj" fmla="val 579"/>
            </a:avLst>
          </a:prstGeom>
          <a:noFill/>
          <a:ln>
            <a:noFill/>
          </a:ln>
          <a:extLst>
            <a:ext uri="{909E8E84-426E-40dd-AFC4-6F175D3DCCD1}">
              <a14:hiddenFill xmlns="" xmlns:a14="http://schemas.microsoft.com/office/drawing/2010/main">
                <a:solidFill>
                  <a:srgbClr val="CCFFCC"/>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563"/>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err="1">
                <a:solidFill>
                  <a:srgbClr val="000000"/>
                </a:solidFill>
              </a:rPr>
              <a:t>RoCE</a:t>
            </a:r>
            <a:endParaRPr lang="en-GB" altLang="en-US" sz="750" kern="0" dirty="0">
              <a:solidFill>
                <a:srgbClr val="000000"/>
              </a:solidFill>
            </a:endParaRPr>
          </a:p>
        </p:txBody>
      </p:sp>
      <p:sp>
        <p:nvSpPr>
          <p:cNvPr id="55" name="AutoShape 51"/>
          <p:cNvSpPr>
            <a:spLocks noChangeArrowheads="1"/>
          </p:cNvSpPr>
          <p:nvPr/>
        </p:nvSpPr>
        <p:spPr bwMode="auto">
          <a:xfrm>
            <a:off x="5189918" y="2622434"/>
            <a:ext cx="350044" cy="276061"/>
          </a:xfrm>
          <a:prstGeom prst="cube">
            <a:avLst>
              <a:gd name="adj" fmla="val 25000"/>
            </a:avLst>
          </a:prstGeom>
          <a:solidFill>
            <a:srgbClr val="CCFFCC"/>
          </a:solidFill>
          <a:ln w="9525">
            <a:solidFill>
              <a:srgbClr val="C0C0C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nchor="ctr">
            <a:spAutoFit/>
          </a:bodyP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56" name="AutoShape 52"/>
          <p:cNvSpPr>
            <a:spLocks noChangeArrowheads="1"/>
          </p:cNvSpPr>
          <p:nvPr/>
        </p:nvSpPr>
        <p:spPr bwMode="auto">
          <a:xfrm>
            <a:off x="5136341" y="2699417"/>
            <a:ext cx="439544" cy="196208"/>
          </a:xfrm>
          <a:prstGeom prst="roundRect">
            <a:avLst>
              <a:gd name="adj" fmla="val 579"/>
            </a:avLst>
          </a:prstGeom>
          <a:noFill/>
          <a:ln>
            <a:noFill/>
          </a:ln>
          <a:extLst>
            <a:ext uri="{909E8E84-426E-40dd-AFC4-6F175D3DCCD1}">
              <a14:hiddenFill xmlns="" xmlns:a14="http://schemas.microsoft.com/office/drawing/2010/main">
                <a:solidFill>
                  <a:srgbClr val="CCFFCC"/>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563"/>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err="1">
                <a:solidFill>
                  <a:srgbClr val="000000"/>
                </a:solidFill>
              </a:rPr>
              <a:t>RoCE</a:t>
            </a:r>
            <a:endParaRPr lang="en-GB" altLang="en-US" sz="750" kern="0" dirty="0">
              <a:solidFill>
                <a:srgbClr val="000000"/>
              </a:solidFill>
            </a:endParaRPr>
          </a:p>
        </p:txBody>
      </p:sp>
      <p:sp>
        <p:nvSpPr>
          <p:cNvPr id="57" name="AutoShape 53"/>
          <p:cNvSpPr>
            <a:spLocks noChangeArrowheads="1"/>
          </p:cNvSpPr>
          <p:nvPr/>
        </p:nvSpPr>
        <p:spPr bwMode="auto">
          <a:xfrm>
            <a:off x="2463386" y="2622434"/>
            <a:ext cx="323850" cy="276061"/>
          </a:xfrm>
          <a:prstGeom prst="cube">
            <a:avLst>
              <a:gd name="adj" fmla="val 25000"/>
            </a:avLst>
          </a:prstGeom>
          <a:solidFill>
            <a:srgbClr val="CCFFFF"/>
          </a:solidFill>
          <a:ln w="9525">
            <a:solidFill>
              <a:srgbClr val="C0C0C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nchor="ctr">
            <a:spAutoFit/>
          </a:bodyPr>
          <a:lstStyle>
            <a:lvl1pPr>
              <a:spcBef>
                <a:spcPct val="50000"/>
              </a:spcBef>
              <a:defRPr sz="1000">
                <a:solidFill>
                  <a:schemeClr val="tx1"/>
                </a:solidFill>
                <a:latin typeface="Arial" panose="020B0604020202020204" pitchFamily="34" charset="0"/>
                <a:cs typeface="Arial" panose="020B0604020202020204" pitchFamily="34" charset="0"/>
              </a:defRPr>
            </a:lvl1pPr>
            <a:lvl2pPr marL="742950" indent="-285750">
              <a:spcBef>
                <a:spcPct val="50000"/>
              </a:spcBef>
              <a:defRPr sz="1000">
                <a:solidFill>
                  <a:schemeClr val="tx1"/>
                </a:solidFill>
                <a:latin typeface="Arial" panose="020B0604020202020204" pitchFamily="34" charset="0"/>
                <a:cs typeface="Arial" panose="020B0604020202020204" pitchFamily="34" charset="0"/>
              </a:defRPr>
            </a:lvl2pPr>
            <a:lvl3pPr marL="1143000" indent="-228600">
              <a:spcBef>
                <a:spcPct val="50000"/>
              </a:spcBef>
              <a:defRPr sz="1000">
                <a:solidFill>
                  <a:schemeClr val="tx1"/>
                </a:solidFill>
                <a:latin typeface="Arial" panose="020B0604020202020204" pitchFamily="34" charset="0"/>
                <a:cs typeface="Arial" panose="020B0604020202020204" pitchFamily="34" charset="0"/>
              </a:defRPr>
            </a:lvl3pPr>
            <a:lvl4pPr marL="1600200" indent="-228600">
              <a:spcBef>
                <a:spcPct val="50000"/>
              </a:spcBef>
              <a:defRPr sz="1000">
                <a:solidFill>
                  <a:schemeClr val="tx1"/>
                </a:solidFill>
                <a:latin typeface="Arial" panose="020B0604020202020204" pitchFamily="34" charset="0"/>
                <a:cs typeface="Arial" panose="020B0604020202020204" pitchFamily="34" charset="0"/>
              </a:defRPr>
            </a:lvl4pPr>
            <a:lvl5pPr marL="2057400" indent="-228600">
              <a:spcBef>
                <a:spcPct val="50000"/>
              </a:spcBef>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50000"/>
              </a:spcBef>
              <a:spcAft>
                <a:spcPct val="0"/>
              </a:spcAft>
              <a:defRPr sz="1000">
                <a:solidFill>
                  <a:schemeClr val="tx1"/>
                </a:solidFill>
                <a:latin typeface="Arial" panose="020B0604020202020204" pitchFamily="34" charset="0"/>
                <a:cs typeface="Arial" panose="020B0604020202020204" pitchFamily="34" charset="0"/>
              </a:defRPr>
            </a:lvl9pPr>
          </a:lstStyle>
          <a:p>
            <a:pPr defTabSz="685800" fontAlgn="auto">
              <a:spcAft>
                <a:spcPts val="0"/>
              </a:spcAft>
              <a:defRPr/>
            </a:pPr>
            <a:endParaRPr lang="en-US" altLang="en-US" sz="750" kern="0">
              <a:solidFill>
                <a:srgbClr val="000000"/>
              </a:solidFill>
            </a:endParaRPr>
          </a:p>
        </p:txBody>
      </p:sp>
      <p:sp>
        <p:nvSpPr>
          <p:cNvPr id="58" name="AutoShape 54"/>
          <p:cNvSpPr>
            <a:spLocks noChangeArrowheads="1"/>
          </p:cNvSpPr>
          <p:nvPr/>
        </p:nvSpPr>
        <p:spPr bwMode="auto">
          <a:xfrm>
            <a:off x="2453727" y="2709076"/>
            <a:ext cx="356188" cy="196208"/>
          </a:xfrm>
          <a:prstGeom prst="roundRect">
            <a:avLst>
              <a:gd name="adj" fmla="val 579"/>
            </a:avLst>
          </a:prstGeom>
          <a:noFill/>
          <a:ln>
            <a:noFill/>
          </a:ln>
          <a:extLst>
            <a:ext uri="{909E8E84-426E-40dd-AFC4-6F175D3DCCD1}">
              <a14:hiddenFill xmlns="" xmlns:a14="http://schemas.microsoft.com/office/drawing/2010/main">
                <a:solidFill>
                  <a:srgbClr val="CCFFCC"/>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563"/>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ISM</a:t>
            </a:r>
          </a:p>
        </p:txBody>
      </p:sp>
      <p:sp>
        <p:nvSpPr>
          <p:cNvPr id="59" name="AutoShape 55"/>
          <p:cNvSpPr>
            <a:spLocks noChangeArrowheads="1"/>
          </p:cNvSpPr>
          <p:nvPr/>
        </p:nvSpPr>
        <p:spPr bwMode="auto">
          <a:xfrm>
            <a:off x="3452663" y="2699417"/>
            <a:ext cx="356188" cy="196208"/>
          </a:xfrm>
          <a:prstGeom prst="roundRect">
            <a:avLst>
              <a:gd name="adj" fmla="val 579"/>
            </a:avLst>
          </a:prstGeom>
          <a:noFill/>
          <a:ln>
            <a:noFill/>
          </a:ln>
          <a:extLst>
            <a:ext uri="{909E8E84-426E-40dd-AFC4-6F175D3DCCD1}">
              <a14:hiddenFill xmlns="" xmlns:a14="http://schemas.microsoft.com/office/drawing/2010/main">
                <a:solidFill>
                  <a:srgbClr val="CCFFCC"/>
                </a:solidFill>
              </a14:hiddenFill>
            </a:ext>
            <a:ext uri="{91240B29-F687-4f45-9708-019B960494DF}">
              <a14:hiddenLine xmlns="" xmlns:a14="http://schemas.microsoft.com/office/drawing/2010/main" w="9525">
                <a:solidFill>
                  <a:srgbClr val="000000"/>
                </a:solidFill>
                <a:round/>
                <a:headEnd/>
                <a:tailEnd/>
              </a14:hiddenLine>
            </a:ext>
          </a:extLst>
        </p:spPr>
        <p:txBody>
          <a:bodyPr wrap="none">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563"/>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750" kern="0" dirty="0">
                <a:solidFill>
                  <a:srgbClr val="000000"/>
                </a:solidFill>
              </a:rPr>
              <a:t>ISM</a:t>
            </a:r>
          </a:p>
        </p:txBody>
      </p:sp>
      <p:sp>
        <p:nvSpPr>
          <p:cNvPr id="60" name="Line 56"/>
          <p:cNvSpPr>
            <a:spLocks noChangeShapeType="1"/>
          </p:cNvSpPr>
          <p:nvPr/>
        </p:nvSpPr>
        <p:spPr bwMode="auto">
          <a:xfrm flipV="1">
            <a:off x="2759853" y="2787254"/>
            <a:ext cx="702469" cy="0"/>
          </a:xfrm>
          <a:prstGeom prst="line">
            <a:avLst/>
          </a:prstGeom>
          <a:noFill/>
          <a:ln w="9525">
            <a:solidFill>
              <a:srgbClr val="FF0000"/>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p>
            <a:pPr eaLnBrk="0" hangingPunct="0"/>
            <a:endParaRPr lang="en-US" sz="750">
              <a:solidFill>
                <a:srgbClr val="000000"/>
              </a:solidFill>
              <a:cs typeface="Arial" panose="020B0604020202020204" pitchFamily="34" charset="0"/>
            </a:endParaRPr>
          </a:p>
        </p:txBody>
      </p:sp>
      <p:sp>
        <p:nvSpPr>
          <p:cNvPr id="61" name="Freeform 57"/>
          <p:cNvSpPr>
            <a:spLocks noChangeArrowheads="1"/>
          </p:cNvSpPr>
          <p:nvPr/>
        </p:nvSpPr>
        <p:spPr bwMode="auto">
          <a:xfrm>
            <a:off x="2949161" y="2680098"/>
            <a:ext cx="323850" cy="215503"/>
          </a:xfrm>
          <a:custGeom>
            <a:avLst/>
            <a:gdLst>
              <a:gd name="T0" fmla="*/ 38962 w 21600"/>
              <a:gd name="T1" fmla="*/ 95513 h 21600"/>
              <a:gd name="T2" fmla="*/ 0 w 21600"/>
              <a:gd name="T3" fmla="*/ 134849 h 21600"/>
              <a:gd name="T4" fmla="*/ 21470 w 21600"/>
              <a:gd name="T5" fmla="*/ 168970 h 21600"/>
              <a:gd name="T6" fmla="*/ 21250 w 21600"/>
              <a:gd name="T7" fmla="*/ 168518 h 21600"/>
              <a:gd name="T8" fmla="*/ 9496 w 21600"/>
              <a:gd name="T9" fmla="*/ 195429 h 21600"/>
              <a:gd name="T10" fmla="*/ 53075 w 21600"/>
              <a:gd name="T11" fmla="*/ 234792 h 21600"/>
              <a:gd name="T12" fmla="*/ 58153 w 21600"/>
              <a:gd name="T13" fmla="*/ 234512 h 21600"/>
              <a:gd name="T14" fmla="*/ 57913 w 21600"/>
              <a:gd name="T15" fmla="*/ 234778 h 21600"/>
              <a:gd name="T16" fmla="*/ 124882 w 21600"/>
              <a:gd name="T17" fmla="*/ 270044 h 21600"/>
              <a:gd name="T18" fmla="*/ 164624 w 21600"/>
              <a:gd name="T19" fmla="*/ 260013 h 21600"/>
              <a:gd name="T20" fmla="*/ 164504 w 21600"/>
              <a:gd name="T21" fmla="*/ 260067 h 21600"/>
              <a:gd name="T22" fmla="*/ 220618 w 21600"/>
              <a:gd name="T23" fmla="*/ 287297 h 21600"/>
              <a:gd name="T24" fmla="*/ 285208 w 21600"/>
              <a:gd name="T25" fmla="*/ 243758 h 21600"/>
              <a:gd name="T26" fmla="*/ 285268 w 21600"/>
              <a:gd name="T27" fmla="*/ 244103 h 21600"/>
              <a:gd name="T28" fmla="*/ 315894 w 21600"/>
              <a:gd name="T29" fmla="*/ 252045 h 21600"/>
              <a:gd name="T30" fmla="*/ 373707 w 21600"/>
              <a:gd name="T31" fmla="*/ 200138 h 21600"/>
              <a:gd name="T32" fmla="*/ 373607 w 21600"/>
              <a:gd name="T33" fmla="*/ 200005 h 21600"/>
              <a:gd name="T34" fmla="*/ 431740 w 21600"/>
              <a:gd name="T35" fmla="*/ 139305 h 21600"/>
              <a:gd name="T36" fmla="*/ 417727 w 21600"/>
              <a:gd name="T37" fmla="*/ 101938 h 21600"/>
              <a:gd name="T38" fmla="*/ 417587 w 21600"/>
              <a:gd name="T39" fmla="*/ 101912 h 21600"/>
              <a:gd name="T40" fmla="*/ 421905 w 21600"/>
              <a:gd name="T41" fmla="*/ 82849 h 21600"/>
              <a:gd name="T42" fmla="*/ 382603 w 21600"/>
              <a:gd name="T43" fmla="*/ 36170 h 21600"/>
              <a:gd name="T44" fmla="*/ 382783 w 21600"/>
              <a:gd name="T45" fmla="*/ 36077 h 21600"/>
              <a:gd name="T46" fmla="*/ 335005 w 21600"/>
              <a:gd name="T47" fmla="*/ 0 h 21600"/>
              <a:gd name="T48" fmla="*/ 297962 w 21600"/>
              <a:gd name="T49" fmla="*/ 15498 h 21600"/>
              <a:gd name="T50" fmla="*/ 298042 w 21600"/>
              <a:gd name="T51" fmla="*/ 15564 h 21600"/>
              <a:gd name="T52" fmla="*/ 263358 w 21600"/>
              <a:gd name="T53" fmla="*/ 0 h 21600"/>
              <a:gd name="T54" fmla="*/ 224316 w 21600"/>
              <a:gd name="T55" fmla="*/ 21883 h 21600"/>
              <a:gd name="T56" fmla="*/ 224476 w 21600"/>
              <a:gd name="T57" fmla="*/ 22535 h 21600"/>
              <a:gd name="T58" fmla="*/ 187073 w 21600"/>
              <a:gd name="T59" fmla="*/ 8647 h 21600"/>
              <a:gd name="T60" fmla="*/ 139995 w 21600"/>
              <a:gd name="T61" fmla="*/ 34294 h 21600"/>
              <a:gd name="T62" fmla="*/ 139835 w 21600"/>
              <a:gd name="T63" fmla="*/ 34613 h 21600"/>
              <a:gd name="T64" fmla="*/ 105711 w 21600"/>
              <a:gd name="T65" fmla="*/ 26233 h 21600"/>
              <a:gd name="T66" fmla="*/ 38222 w 21600"/>
              <a:gd name="T67" fmla="*/ 87358 h 21600"/>
              <a:gd name="T68" fmla="*/ 38822 w 21600"/>
              <a:gd name="T69" fmla="*/ 95593 h 21600"/>
              <a:gd name="T70" fmla="*/ 21470 w 21600"/>
              <a:gd name="T71" fmla="*/ 168970 h 21600"/>
              <a:gd name="T72" fmla="*/ 43420 w 21600"/>
              <a:gd name="T73" fmla="*/ 174398 h 21600"/>
              <a:gd name="T74" fmla="*/ 46798 w 21600"/>
              <a:gd name="T75" fmla="*/ 174278 h 21600"/>
              <a:gd name="T76" fmla="*/ 58153 w 21600"/>
              <a:gd name="T77" fmla="*/ 234512 h 21600"/>
              <a:gd name="T78" fmla="*/ 69228 w 21600"/>
              <a:gd name="T79" fmla="*/ 231985 h 21600"/>
              <a:gd name="T80" fmla="*/ 157827 w 21600"/>
              <a:gd name="T81" fmla="*/ 248493 h 21600"/>
              <a:gd name="T82" fmla="*/ 164504 w 21600"/>
              <a:gd name="T83" fmla="*/ 260067 h 21600"/>
              <a:gd name="T84" fmla="*/ 285208 w 21600"/>
              <a:gd name="T85" fmla="*/ 243758 h 21600"/>
              <a:gd name="T86" fmla="*/ 287867 w 21600"/>
              <a:gd name="T87" fmla="*/ 231067 h 21600"/>
              <a:gd name="T88" fmla="*/ 373707 w 21600"/>
              <a:gd name="T89" fmla="*/ 200138 h 21600"/>
              <a:gd name="T90" fmla="*/ 373727 w 21600"/>
              <a:gd name="T91" fmla="*/ 199713 h 21600"/>
              <a:gd name="T92" fmla="*/ 341222 w 21600"/>
              <a:gd name="T93" fmla="*/ 152674 h 21600"/>
              <a:gd name="T94" fmla="*/ 403113 w 21600"/>
              <a:gd name="T95" fmla="*/ 119710 h 21600"/>
              <a:gd name="T96" fmla="*/ 417587 w 21600"/>
              <a:gd name="T97" fmla="*/ 101912 h 21600"/>
              <a:gd name="T98" fmla="*/ 383542 w 21600"/>
              <a:gd name="T99" fmla="*/ 44484 h 21600"/>
              <a:gd name="T100" fmla="*/ 383562 w 21600"/>
              <a:gd name="T101" fmla="*/ 43859 h 21600"/>
              <a:gd name="T102" fmla="*/ 382783 w 21600"/>
              <a:gd name="T103" fmla="*/ 36077 h 21600"/>
              <a:gd name="T104" fmla="*/ 297962 w 21600"/>
              <a:gd name="T105" fmla="*/ 15498 h 21600"/>
              <a:gd name="T106" fmla="*/ 290565 w 21600"/>
              <a:gd name="T107" fmla="*/ 26220 h 21600"/>
              <a:gd name="T108" fmla="*/ 224316 w 21600"/>
              <a:gd name="T109" fmla="*/ 21883 h 21600"/>
              <a:gd name="T110" fmla="*/ 220718 w 21600"/>
              <a:gd name="T111" fmla="*/ 31128 h 21600"/>
              <a:gd name="T112" fmla="*/ 152829 w 21600"/>
              <a:gd name="T113" fmla="*/ 43579 h 21600"/>
              <a:gd name="T114" fmla="*/ 139835 w 21600"/>
              <a:gd name="T115" fmla="*/ 34613 h 21600"/>
              <a:gd name="T116" fmla="*/ 38822 w 21600"/>
              <a:gd name="T117" fmla="*/ 95593 h 21600"/>
              <a:gd name="T118" fmla="*/ 41101 w 21600"/>
              <a:gd name="T119" fmla="*/ 105024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2977 w 21600"/>
              <a:gd name="T181" fmla="*/ 3262 h 21600"/>
              <a:gd name="T182" fmla="*/ 17087 w 21600"/>
              <a:gd name="T183" fmla="*/ 17337 h 2160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600" h="21600">
                <a:moveTo>
                  <a:pt x="1949" y="7180"/>
                </a:moveTo>
                <a:cubicBezTo>
                  <a:pt x="841" y="7336"/>
                  <a:pt x="0" y="8613"/>
                  <a:pt x="0" y="10137"/>
                </a:cubicBezTo>
                <a:cubicBezTo>
                  <a:pt x="0" y="11192"/>
                  <a:pt x="409" y="12169"/>
                  <a:pt x="1074" y="12702"/>
                </a:cubicBezTo>
                <a:lnTo>
                  <a:pt x="1063" y="12668"/>
                </a:lnTo>
                <a:cubicBezTo>
                  <a:pt x="685" y="13217"/>
                  <a:pt x="475" y="13940"/>
                  <a:pt x="475" y="14691"/>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300"/>
                  <a:pt x="7635" y="20039"/>
                  <a:pt x="8235" y="19546"/>
                </a:cubicBezTo>
                <a:lnTo>
                  <a:pt x="8229" y="19550"/>
                </a:lnTo>
                <a:cubicBezTo>
                  <a:pt x="8855" y="20829"/>
                  <a:pt x="9908" y="21597"/>
                  <a:pt x="11036" y="21597"/>
                </a:cubicBezTo>
                <a:cubicBezTo>
                  <a:pt x="12523" y="21597"/>
                  <a:pt x="13836" y="20267"/>
                  <a:pt x="14267" y="18324"/>
                </a:cubicBezTo>
                <a:lnTo>
                  <a:pt x="14270" y="18350"/>
                </a:lnTo>
                <a:cubicBezTo>
                  <a:pt x="14730" y="18740"/>
                  <a:pt x="15260" y="18947"/>
                  <a:pt x="15802" y="18947"/>
                </a:cubicBezTo>
                <a:cubicBezTo>
                  <a:pt x="17390" y="18947"/>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0"/>
                  <a:pt x="15367" y="426"/>
                  <a:pt x="14905" y="1165"/>
                </a:cubicBezTo>
                <a:lnTo>
                  <a:pt x="14909" y="1170"/>
                </a:lnTo>
                <a:cubicBezTo>
                  <a:pt x="14497" y="432"/>
                  <a:pt x="13855" y="0"/>
                  <a:pt x="13174" y="0"/>
                </a:cubicBezTo>
                <a:cubicBezTo>
                  <a:pt x="12347" y="0"/>
                  <a:pt x="11590" y="637"/>
                  <a:pt x="11221" y="1645"/>
                </a:cubicBezTo>
                <a:lnTo>
                  <a:pt x="11229" y="1694"/>
                </a:lnTo>
                <a:cubicBezTo>
                  <a:pt x="10730" y="1024"/>
                  <a:pt x="10058" y="650"/>
                  <a:pt x="9358" y="650"/>
                </a:cubicBezTo>
                <a:cubicBezTo>
                  <a:pt x="8372" y="650"/>
                  <a:pt x="7466" y="1391"/>
                  <a:pt x="7003" y="2578"/>
                </a:cubicBezTo>
                <a:lnTo>
                  <a:pt x="6995" y="2602"/>
                </a:lnTo>
                <a:cubicBezTo>
                  <a:pt x="6477" y="2189"/>
                  <a:pt x="5888" y="1972"/>
                  <a:pt x="5288" y="1972"/>
                </a:cubicBezTo>
                <a:cubicBezTo>
                  <a:pt x="3423" y="1972"/>
                  <a:pt x="1912" y="4029"/>
                  <a:pt x="1912" y="6567"/>
                </a:cubicBezTo>
                <a:cubicBezTo>
                  <a:pt x="1912" y="6774"/>
                  <a:pt x="1922" y="6981"/>
                  <a:pt x="1942" y="7186"/>
                </a:cubicBezTo>
                <a:lnTo>
                  <a:pt x="1949" y="7180"/>
                </a:lnTo>
                <a:close/>
              </a:path>
              <a:path w="21600" h="21600">
                <a:moveTo>
                  <a:pt x="1074" y="12702"/>
                </a:moveTo>
                <a:cubicBezTo>
                  <a:pt x="1407" y="12969"/>
                  <a:pt x="1786" y="13110"/>
                  <a:pt x="2172" y="13110"/>
                </a:cubicBezTo>
                <a:cubicBezTo>
                  <a:pt x="2228" y="13110"/>
                  <a:pt x="2285" y="13107"/>
                  <a:pt x="2341" y="13101"/>
                </a:cubicBezTo>
                <a:lnTo>
                  <a:pt x="1074" y="12702"/>
                </a:lnTo>
                <a:close/>
              </a:path>
              <a:path w="21600" h="21600">
                <a:moveTo>
                  <a:pt x="2909" y="17629"/>
                </a:moveTo>
                <a:cubicBezTo>
                  <a:pt x="3099" y="17599"/>
                  <a:pt x="3285" y="17535"/>
                  <a:pt x="3463" y="17439"/>
                </a:cubicBezTo>
                <a:lnTo>
                  <a:pt x="2909" y="17629"/>
                </a:lnTo>
                <a:close/>
              </a:path>
              <a:path w="21600" h="21600">
                <a:moveTo>
                  <a:pt x="7895" y="18680"/>
                </a:moveTo>
                <a:cubicBezTo>
                  <a:pt x="7983" y="18985"/>
                  <a:pt x="8095" y="19277"/>
                  <a:pt x="8229" y="19550"/>
                </a:cubicBezTo>
                <a:lnTo>
                  <a:pt x="7895" y="18680"/>
                </a:lnTo>
                <a:close/>
              </a:path>
              <a:path w="21600" h="21600">
                <a:moveTo>
                  <a:pt x="14267" y="18324"/>
                </a:moveTo>
                <a:cubicBezTo>
                  <a:pt x="14336" y="18013"/>
                  <a:pt x="14380" y="17693"/>
                  <a:pt x="14400" y="17370"/>
                </a:cubicBezTo>
                <a:lnTo>
                  <a:pt x="14267" y="18324"/>
                </a:lnTo>
                <a:close/>
              </a:path>
              <a:path w="21600" h="21600">
                <a:moveTo>
                  <a:pt x="18694" y="15045"/>
                </a:moveTo>
                <a:cubicBezTo>
                  <a:pt x="18694" y="15034"/>
                  <a:pt x="18695" y="15024"/>
                  <a:pt x="18695" y="15013"/>
                </a:cubicBezTo>
                <a:cubicBezTo>
                  <a:pt x="18695" y="13508"/>
                  <a:pt x="18063" y="12136"/>
                  <a:pt x="17069" y="11477"/>
                </a:cubicBezTo>
                <a:lnTo>
                  <a:pt x="18694" y="15045"/>
                </a:lnTo>
                <a:close/>
              </a:path>
              <a:path w="21600" h="21600">
                <a:moveTo>
                  <a:pt x="20165" y="8999"/>
                </a:moveTo>
                <a:cubicBezTo>
                  <a:pt x="20479" y="8635"/>
                  <a:pt x="20726" y="8177"/>
                  <a:pt x="20889" y="7661"/>
                </a:cubicBezTo>
                <a:lnTo>
                  <a:pt x="20165" y="8999"/>
                </a:lnTo>
                <a:close/>
              </a:path>
              <a:path w="21600" h="21600">
                <a:moveTo>
                  <a:pt x="19186" y="3344"/>
                </a:moveTo>
                <a:cubicBezTo>
                  <a:pt x="19186" y="3328"/>
                  <a:pt x="19187" y="3313"/>
                  <a:pt x="19187" y="3297"/>
                </a:cubicBezTo>
                <a:cubicBezTo>
                  <a:pt x="19187" y="3101"/>
                  <a:pt x="19174" y="2905"/>
                  <a:pt x="19148" y="2712"/>
                </a:cubicBezTo>
                <a:lnTo>
                  <a:pt x="19186" y="3344"/>
                </a:lnTo>
                <a:close/>
              </a:path>
              <a:path w="21600" h="21600">
                <a:moveTo>
                  <a:pt x="14905" y="1165"/>
                </a:moveTo>
                <a:cubicBezTo>
                  <a:pt x="14754" y="1408"/>
                  <a:pt x="14629" y="1679"/>
                  <a:pt x="14535" y="1971"/>
                </a:cubicBezTo>
                <a:lnTo>
                  <a:pt x="14905" y="1165"/>
                </a:lnTo>
                <a:close/>
              </a:path>
              <a:path w="21600" h="21600">
                <a:moveTo>
                  <a:pt x="11221" y="1645"/>
                </a:moveTo>
                <a:cubicBezTo>
                  <a:pt x="11140" y="1866"/>
                  <a:pt x="11080" y="2099"/>
                  <a:pt x="11041" y="2340"/>
                </a:cubicBezTo>
                <a:lnTo>
                  <a:pt x="11221" y="1645"/>
                </a:lnTo>
                <a:close/>
              </a:path>
              <a:path w="21600" h="21600">
                <a:moveTo>
                  <a:pt x="7645" y="3276"/>
                </a:moveTo>
                <a:cubicBezTo>
                  <a:pt x="7449" y="3016"/>
                  <a:pt x="7231" y="2790"/>
                  <a:pt x="6995" y="2602"/>
                </a:cubicBezTo>
                <a:lnTo>
                  <a:pt x="7645" y="3276"/>
                </a:lnTo>
                <a:close/>
              </a:path>
              <a:path w="21600" h="21600">
                <a:moveTo>
                  <a:pt x="1942" y="7186"/>
                </a:moveTo>
                <a:cubicBezTo>
                  <a:pt x="1966" y="7426"/>
                  <a:pt x="2004" y="7663"/>
                  <a:pt x="2056" y="7895"/>
                </a:cubicBezTo>
                <a:lnTo>
                  <a:pt x="1942" y="7186"/>
                </a:lnTo>
                <a:close/>
              </a:path>
            </a:pathLst>
          </a:custGeom>
          <a:solidFill>
            <a:srgbClr val="F3F3F3"/>
          </a:solidFill>
          <a:ln w="9398">
            <a:solidFill>
              <a:srgbClr val="C0C0C0"/>
            </a:solidFill>
            <a:round/>
            <a:headEnd/>
            <a:tailEnd/>
          </a:ln>
          <a:effectLst/>
          <a:extLst>
            <a:ext uri="{AF507438-7753-43e0-B8FC-AC1667EBCBE1}">
              <a14:hiddenEffects xmlns="" xmlns:a14="http://schemas.microsoft.com/office/drawing/2010/main">
                <a:effectLst>
                  <a:outerShdw dist="107933" dir="2700000" algn="ctr" rotWithShape="0">
                    <a:srgbClr val="808080"/>
                  </a:outerShdw>
                </a:effectLst>
              </a14:hiddenEffects>
            </a:ext>
          </a:extLst>
        </p:spPr>
        <p:txBody>
          <a:bodyPr anchor="ctr"/>
          <a:lstStyle/>
          <a:p>
            <a:pPr eaLnBrk="0" hangingPunct="0"/>
            <a:endParaRPr lang="en-US" sz="750">
              <a:solidFill>
                <a:srgbClr val="000000"/>
              </a:solidFill>
              <a:cs typeface="Arial" panose="020B0604020202020204" pitchFamily="34" charset="0"/>
            </a:endParaRPr>
          </a:p>
        </p:txBody>
      </p:sp>
      <p:sp>
        <p:nvSpPr>
          <p:cNvPr id="62" name="Text Box 58"/>
          <p:cNvSpPr txBox="1">
            <a:spLocks noChangeArrowheads="1"/>
          </p:cNvSpPr>
          <p:nvPr/>
        </p:nvSpPr>
        <p:spPr bwMode="auto">
          <a:xfrm>
            <a:off x="2895585" y="2706292"/>
            <a:ext cx="459581" cy="185820"/>
          </a:xfrm>
          <a:prstGeom prst="rect">
            <a:avLst/>
          </a:prstGeom>
          <a:noFill/>
          <a:ln>
            <a:noFill/>
          </a:ln>
          <a:extLst>
            <a:ext uri="{909E8E84-426E-40dd-AFC4-6F175D3DCCD1}">
              <a14:hiddenFill xmlns="" xmlns:a14="http://schemas.microsoft.com/office/drawing/2010/main">
                <a:solidFill>
                  <a:srgbClr val="7889FB"/>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1pPr>
            <a:lvl2pPr marL="742950" indent="-28575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2pPr>
            <a:lvl3pPr marL="11430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3pPr>
            <a:lvl4pPr marL="16002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4pPr>
            <a:lvl5pPr marL="2057400" indent="-228600" defTabSz="457200">
              <a:spcBef>
                <a:spcPct val="500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5000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1000">
                <a:solidFill>
                  <a:schemeClr val="tx1"/>
                </a:solidFill>
                <a:latin typeface="Arial" panose="020B0604020202020204" pitchFamily="34" charset="0"/>
                <a:cs typeface="Arial" panose="020B0604020202020204" pitchFamily="34" charset="0"/>
              </a:defRPr>
            </a:lvl9pPr>
          </a:lstStyle>
          <a:p>
            <a:pPr defTabSz="342900" fontAlgn="auto">
              <a:lnSpc>
                <a:spcPct val="90000"/>
              </a:lnSpc>
              <a:spcBef>
                <a:spcPts val="563"/>
              </a:spcBef>
              <a:spcAft>
                <a:spcPts val="0"/>
              </a:spcAft>
              <a:buClr>
                <a:srgbClr val="000000"/>
              </a:buClr>
              <a:buSzPct val="100000"/>
              <a:tabLst>
                <a:tab pos="0"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altLang="en-US" sz="675" kern="0">
                <a:solidFill>
                  <a:srgbClr val="000000"/>
                </a:solidFill>
              </a:rPr>
              <a:t>VCHID</a:t>
            </a:r>
          </a:p>
        </p:txBody>
      </p:sp>
      <p:sp>
        <p:nvSpPr>
          <p:cNvPr id="4" name="Slide Number Placeholder 3"/>
          <p:cNvSpPr>
            <a:spLocks noGrp="1"/>
          </p:cNvSpPr>
          <p:nvPr>
            <p:ph type="sldNum" sz="quarter" idx="10"/>
          </p:nvPr>
        </p:nvSpPr>
        <p:spPr>
          <a:xfrm>
            <a:off x="139700" y="4694238"/>
            <a:ext cx="447529" cy="274637"/>
          </a:xfrm>
        </p:spPr>
        <p:txBody>
          <a:bodyPr/>
          <a:lstStyle/>
          <a:p>
            <a:pPr>
              <a:defRPr/>
            </a:pPr>
            <a:fld id="{12231937-1331-084F-B7FD-D9E46B1B1206}" type="slidenum">
              <a:rPr lang="en-US" altLang="en-US" smtClean="0"/>
              <a:pPr>
                <a:defRPr/>
              </a:pPr>
              <a:t>202</a:t>
            </a:fld>
            <a:endParaRPr lang="en-US" altLang="en-US" dirty="0"/>
          </a:p>
        </p:txBody>
      </p:sp>
    </p:spTree>
    <p:extLst>
      <p:ext uri="{BB962C8B-B14F-4D97-AF65-F5344CB8AC3E}">
        <p14:creationId xmlns:p14="http://schemas.microsoft.com/office/powerpoint/2010/main" val="1990338"/>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a:spcBef>
                <a:spcPct val="0"/>
              </a:spcBef>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a:spcBef>
                <a:spcPct val="0"/>
              </a:spcBef>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a:spcBef>
                <a:spcPct val="0"/>
              </a:spcBef>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spcBef>
                <a:spcPct val="0"/>
              </a:spcBef>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hangingPunct="1">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Availability…</a:t>
            </a:r>
            <a:endParaRPr lang="en-US" altLang="en-US" sz="4000" dirty="0">
              <a:ea typeface="SimSun" panose="02010600030101010101" pitchFamily="2" charset="-122"/>
            </a:endParaRPr>
          </a:p>
        </p:txBody>
      </p:sp>
      <p:sp>
        <p:nvSpPr>
          <p:cNvPr id="2" name="Subtitle 1"/>
          <p:cNvSpPr>
            <a:spLocks noGrp="1"/>
          </p:cNvSpPr>
          <p:nvPr>
            <p:ph type="subTitle" idx="1"/>
          </p:nvPr>
        </p:nvSpPr>
        <p:spPr>
          <a:xfrm>
            <a:off x="1422404" y="2709332"/>
            <a:ext cx="6163732" cy="1822911"/>
          </a:xfrm>
        </p:spPr>
        <p:txBody>
          <a:bodyPr>
            <a:normAutofit/>
          </a:bodyPr>
          <a:lstStyle/>
          <a:p>
            <a:r>
              <a:rPr lang="en-US" dirty="0" smtClean="0"/>
              <a:t>Resilience</a:t>
            </a:r>
          </a:p>
          <a:p>
            <a:r>
              <a:rPr lang="en-US" dirty="0" smtClean="0"/>
              <a:t>Clustering </a:t>
            </a:r>
          </a:p>
          <a:p>
            <a:r>
              <a:rPr lang="en-US" dirty="0" smtClean="0"/>
              <a:t>Non-Disruptive Upgrades</a:t>
            </a:r>
          </a:p>
          <a:p>
            <a:r>
              <a:rPr lang="en-US" dirty="0" smtClean="0"/>
              <a:t>Disaster Recovery</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543021840"/>
      </p:ext>
    </p:extLst>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a:spcBef>
                <a:spcPct val="0"/>
              </a:spcBef>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a:spcBef>
                <a:spcPct val="0"/>
              </a:spcBef>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a:spcBef>
                <a:spcPct val="0"/>
              </a:spcBef>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spcBef>
                <a:spcPct val="0"/>
              </a:spcBef>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hangingPunct="1">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References…</a:t>
            </a:r>
            <a:endParaRPr lang="en-US" altLang="en-US" sz="4000" dirty="0">
              <a:ea typeface="SimSun" panose="02010600030101010101" pitchFamily="2" charset="-122"/>
            </a:endParaRPr>
          </a:p>
        </p:txBody>
      </p:sp>
      <p:sp>
        <p:nvSpPr>
          <p:cNvPr id="2" name="Subtitle 1"/>
          <p:cNvSpPr>
            <a:spLocks noGrp="1"/>
          </p:cNvSpPr>
          <p:nvPr>
            <p:ph type="subTitle" idx="1"/>
          </p:nvPr>
        </p:nvSpPr>
        <p:spPr/>
        <p:txBody>
          <a:bodyPr>
            <a:normAutofit/>
          </a:bodyPr>
          <a:lstStyle/>
          <a:p>
            <a:r>
              <a:rPr lang="en-US" dirty="0" smtClean="0"/>
              <a:t>Success Stories</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41420441"/>
      </p:ext>
    </p:extLst>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Title 1"/>
          <p:cNvSpPr>
            <a:spLocks noGrp="1"/>
          </p:cNvSpPr>
          <p:nvPr>
            <p:ph type="title"/>
          </p:nvPr>
        </p:nvSpPr>
        <p:spPr>
          <a:xfrm>
            <a:off x="993913" y="82333"/>
            <a:ext cx="6657043" cy="545334"/>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p>
            <a:pPr eaLnBrk="1" hangingPunct="1">
              <a:defRPr/>
            </a:pPr>
            <a:r>
              <a:rPr lang="en-US" altLang="en-US" sz="2000" b="1" dirty="0" err="1"/>
              <a:t>Radixx</a:t>
            </a:r>
            <a:r>
              <a:rPr lang="en-US" altLang="en-US" sz="2000" b="1" dirty="0"/>
              <a:t> International</a:t>
            </a:r>
            <a:r>
              <a:rPr lang="en-US" altLang="en-US" sz="2400" dirty="0"/>
              <a:t/>
            </a:r>
            <a:br>
              <a:rPr lang="en-US" altLang="en-US" sz="2400" dirty="0"/>
            </a:br>
            <a:r>
              <a:rPr lang="en-US" altLang="en-US" sz="1600" dirty="0"/>
              <a:t>Ron </a:t>
            </a:r>
            <a:r>
              <a:rPr lang="en-US" altLang="en-US" sz="1600" dirty="0" err="1"/>
              <a:t>Peri</a:t>
            </a:r>
            <a:r>
              <a:rPr lang="en-US" altLang="en-US" sz="1600" dirty="0"/>
              <a:t> CEO </a:t>
            </a:r>
            <a:r>
              <a:rPr lang="en-US" altLang="en-US" sz="1600" dirty="0" err="1"/>
              <a:t>Radixx</a:t>
            </a:r>
            <a:r>
              <a:rPr lang="en-US" altLang="en-US" sz="1600" dirty="0"/>
              <a:t> International on Hybrid Cloud &amp; z Economics </a:t>
            </a:r>
            <a:br>
              <a:rPr lang="en-US" altLang="en-US" sz="1600" dirty="0"/>
            </a:br>
            <a:r>
              <a:rPr lang="en-US" altLang="en-US" sz="2400" dirty="0"/>
              <a:t/>
            </a:r>
            <a:br>
              <a:rPr lang="en-US" altLang="en-US" sz="2400" dirty="0"/>
            </a:br>
            <a:endParaRPr lang="en-US" altLang="en-US" sz="2400" dirty="0"/>
          </a:p>
        </p:txBody>
      </p:sp>
      <p:sp>
        <p:nvSpPr>
          <p:cNvPr id="100355" name="Content Placeholder 2"/>
          <p:cNvSpPr>
            <a:spLocks noGrp="1"/>
          </p:cNvSpPr>
          <p:nvPr>
            <p:ph idx="10"/>
          </p:nvPr>
        </p:nvSpPr>
        <p:spPr>
          <a:xfrm>
            <a:off x="1451372" y="2361010"/>
            <a:ext cx="3086100" cy="875109"/>
          </a:xfrm>
          <a:solidFill>
            <a:srgbClr val="FFC000"/>
          </a:solidFill>
          <a:ln w="19050">
            <a:solidFill>
              <a:srgbClr val="002060"/>
            </a:solidFill>
            <a:miter lim="800000"/>
            <a:headEnd/>
            <a:tailEnd/>
          </a:ln>
        </p:spPr>
        <p:txBody>
          <a:bodyPr anchor="ctr"/>
          <a:lstStyle/>
          <a:p>
            <a:pPr marL="0" indent="0">
              <a:spcBef>
                <a:spcPct val="0"/>
              </a:spcBef>
              <a:spcAft>
                <a:spcPts val="225"/>
              </a:spcAft>
              <a:buNone/>
              <a:defRPr/>
            </a:pPr>
            <a:r>
              <a:rPr lang="en-US" altLang="en-US" i="1">
                <a:solidFill>
                  <a:srgbClr val="002060"/>
                </a:solidFill>
              </a:rPr>
              <a:t>“</a:t>
            </a:r>
            <a:r>
              <a:rPr lang="en-US" altLang="en-US" b="1" i="1">
                <a:solidFill>
                  <a:srgbClr val="002060"/>
                </a:solidFill>
              </a:rPr>
              <a:t>We are moving from a server farm to z</a:t>
            </a:r>
            <a:r>
              <a:rPr lang="en-US" altLang="en-US" i="1">
                <a:solidFill>
                  <a:srgbClr val="002060"/>
                </a:solidFill>
              </a:rPr>
              <a:t>.</a:t>
            </a:r>
          </a:p>
          <a:p>
            <a:pPr marL="0" indent="0">
              <a:spcBef>
                <a:spcPct val="0"/>
              </a:spcBef>
              <a:spcAft>
                <a:spcPts val="225"/>
              </a:spcAft>
              <a:buNone/>
              <a:defRPr/>
            </a:pPr>
            <a:r>
              <a:rPr lang="en-US" altLang="en-US" b="1" i="1">
                <a:solidFill>
                  <a:srgbClr val="002060"/>
                </a:solidFill>
              </a:rPr>
              <a:t>We are going from 172 x86 cores down to 10 z Systems cores.” </a:t>
            </a:r>
          </a:p>
          <a:p>
            <a:pPr marL="0" indent="0" algn="r">
              <a:spcBef>
                <a:spcPct val="0"/>
              </a:spcBef>
              <a:spcAft>
                <a:spcPts val="225"/>
              </a:spcAft>
              <a:buNone/>
              <a:defRPr/>
            </a:pPr>
            <a:r>
              <a:rPr lang="en-US" altLang="en-US" sz="1050" i="1">
                <a:solidFill>
                  <a:srgbClr val="000000"/>
                </a:solidFill>
                <a:ea typeface="Arial Unicode MS" pitchFamily="34" charset="-128"/>
                <a:cs typeface="Arial Unicode MS" pitchFamily="34" charset="-128"/>
              </a:rPr>
              <a:t>—</a:t>
            </a:r>
            <a:r>
              <a:rPr lang="en-US" altLang="en-US" sz="1050" i="1"/>
              <a:t>Ron Peri, CEO, </a:t>
            </a:r>
            <a:r>
              <a:rPr lang="en-US" altLang="en-US" sz="1050" i="1">
                <a:solidFill>
                  <a:srgbClr val="000000"/>
                </a:solidFill>
                <a:ea typeface="Arial Unicode MS" pitchFamily="34" charset="-128"/>
                <a:cs typeface="Arial Unicode MS" pitchFamily="34" charset="-128"/>
              </a:rPr>
              <a:t>Radixx International</a:t>
            </a:r>
            <a:endParaRPr lang="en-US" altLang="en-US" sz="1050" i="1"/>
          </a:p>
        </p:txBody>
      </p:sp>
      <p:sp>
        <p:nvSpPr>
          <p:cNvPr id="48132" name="TextBox 3"/>
          <p:cNvSpPr txBox="1">
            <a:spLocks noChangeArrowheads="1"/>
          </p:cNvSpPr>
          <p:nvPr/>
        </p:nvSpPr>
        <p:spPr bwMode="auto">
          <a:xfrm>
            <a:off x="2499123" y="4697016"/>
            <a:ext cx="3021981"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Font typeface="Wingdings" charset="2"/>
              <a:buChar char="§"/>
              <a:defRPr sz="2000">
                <a:solidFill>
                  <a:schemeClr val="tx1"/>
                </a:solidFill>
                <a:latin typeface="Arial" charset="0"/>
                <a:ea typeface="MS PGothic" charset="-128"/>
              </a:defRPr>
            </a:lvl1pPr>
            <a:lvl2pPr marL="742950" indent="-285750">
              <a:spcBef>
                <a:spcPct val="20000"/>
              </a:spcBef>
              <a:buClr>
                <a:schemeClr val="tx1"/>
              </a:buClr>
              <a:buFont typeface="Arial" charset="0"/>
              <a:buChar char="–"/>
              <a:defRPr sz="1600">
                <a:solidFill>
                  <a:schemeClr val="tx1"/>
                </a:solidFill>
                <a:latin typeface="Arial" charset="0"/>
                <a:ea typeface="MS PGothic" charset="-128"/>
              </a:defRPr>
            </a:lvl2pPr>
            <a:lvl3pPr marL="1143000" indent="-228600">
              <a:spcBef>
                <a:spcPct val="20000"/>
              </a:spcBef>
              <a:buClr>
                <a:schemeClr val="tx1"/>
              </a:buClr>
              <a:buChar char="•"/>
              <a:defRPr sz="1400">
                <a:solidFill>
                  <a:schemeClr val="tx1"/>
                </a:solidFill>
                <a:latin typeface="Arial" charset="0"/>
                <a:ea typeface="MS PGothic" charset="-128"/>
              </a:defRPr>
            </a:lvl3pPr>
            <a:lvl4pPr marL="1600200" indent="-228600">
              <a:spcBef>
                <a:spcPct val="20000"/>
              </a:spcBef>
              <a:buClr>
                <a:schemeClr val="bg1"/>
              </a:buClr>
              <a:defRPr sz="1600">
                <a:solidFill>
                  <a:schemeClr val="bg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spcBef>
                <a:spcPct val="0"/>
              </a:spcBef>
              <a:buClrTx/>
              <a:buFontTx/>
              <a:buNone/>
            </a:pPr>
            <a:r>
              <a:rPr lang="en-US" altLang="en-US" sz="1050">
                <a:solidFill>
                  <a:srgbClr val="000000"/>
                </a:solidFill>
                <a:latin typeface="Calibri" charset="0"/>
              </a:rPr>
              <a:t>Source: </a:t>
            </a:r>
            <a:r>
              <a:rPr lang="en-US" altLang="en-US" sz="1050">
                <a:solidFill>
                  <a:srgbClr val="000000"/>
                </a:solidFill>
                <a:latin typeface="Calibri" charset="0"/>
                <a:hlinkClick r:id="rId3"/>
              </a:rPr>
              <a:t>www.youtube.com/watch?v=ylBy6aNTqhQ</a:t>
            </a:r>
            <a:r>
              <a:rPr lang="en-US" altLang="en-US" sz="1050">
                <a:solidFill>
                  <a:srgbClr val="000000"/>
                </a:solidFill>
                <a:latin typeface="Calibri" charset="0"/>
              </a:rPr>
              <a:t> </a:t>
            </a:r>
          </a:p>
        </p:txBody>
      </p:sp>
      <p:sp>
        <p:nvSpPr>
          <p:cNvPr id="7" name="TextBox 6"/>
          <p:cNvSpPr txBox="1"/>
          <p:nvPr/>
        </p:nvSpPr>
        <p:spPr>
          <a:xfrm>
            <a:off x="1255635" y="775644"/>
            <a:ext cx="3608070" cy="1278555"/>
          </a:xfrm>
          <a:prstGeom prst="rect">
            <a:avLst/>
          </a:prstGeom>
          <a:noFill/>
        </p:spPr>
        <p:txBody>
          <a:bodyPr wrap="square">
            <a:spAutoFit/>
          </a:bodyPr>
          <a:lstStyle/>
          <a:p>
            <a:pPr fontAlgn="auto">
              <a:spcBef>
                <a:spcPts val="450"/>
              </a:spcBef>
              <a:spcAft>
                <a:spcPts val="0"/>
              </a:spcAft>
              <a:defRPr/>
            </a:pPr>
            <a:r>
              <a:rPr lang="en-US" sz="1125" b="1" dirty="0" err="1">
                <a:solidFill>
                  <a:prstClr val="black"/>
                </a:solidFill>
                <a:ea typeface="MS PGothic" panose="020B0600070205080204" pitchFamily="34" charset="-128"/>
              </a:rPr>
              <a:t>Radixx</a:t>
            </a:r>
            <a:r>
              <a:rPr lang="en-US" sz="1125" b="1" dirty="0">
                <a:solidFill>
                  <a:prstClr val="black"/>
                </a:solidFill>
                <a:ea typeface="MS PGothic" panose="020B0600070205080204" pitchFamily="34" charset="-128"/>
              </a:rPr>
              <a:t> Overview</a:t>
            </a:r>
          </a:p>
          <a:p>
            <a:pPr marL="132160" indent="-132160" fontAlgn="auto">
              <a:spcBef>
                <a:spcPts val="450"/>
              </a:spcBef>
              <a:spcAft>
                <a:spcPts val="0"/>
              </a:spcAft>
              <a:buFont typeface="Arial" panose="020B0604020202020204" pitchFamily="34" charset="0"/>
              <a:buChar char="•"/>
              <a:defRPr/>
            </a:pPr>
            <a:r>
              <a:rPr lang="en-US" sz="1050" b="1" dirty="0">
                <a:solidFill>
                  <a:prstClr val="black"/>
                </a:solidFill>
                <a:ea typeface="MS PGothic" panose="020B0600070205080204" pitchFamily="34" charset="-128"/>
              </a:rPr>
              <a:t>SaaS Hosting of Core Airline Reservations System</a:t>
            </a:r>
          </a:p>
          <a:p>
            <a:pPr marL="417910" lvl="1" indent="-160735" fontAlgn="auto">
              <a:spcBef>
                <a:spcPts val="150"/>
              </a:spcBef>
              <a:spcAft>
                <a:spcPts val="0"/>
              </a:spcAft>
              <a:buFont typeface="Arial" panose="020B0604020202020204" pitchFamily="34" charset="0"/>
              <a:buChar char="•"/>
              <a:defRPr/>
            </a:pPr>
            <a:r>
              <a:rPr lang="en-US" sz="1050" dirty="0">
                <a:solidFill>
                  <a:prstClr val="black"/>
                </a:solidFill>
                <a:ea typeface="MS PGothic" panose="020B0600070205080204" pitchFamily="34" charset="-128"/>
              </a:rPr>
              <a:t>All airline business models</a:t>
            </a:r>
          </a:p>
          <a:p>
            <a:pPr marL="417910" lvl="1" indent="-160735" fontAlgn="auto">
              <a:spcBef>
                <a:spcPts val="150"/>
              </a:spcBef>
              <a:spcAft>
                <a:spcPts val="0"/>
              </a:spcAft>
              <a:buFont typeface="Arial" panose="020B0604020202020204" pitchFamily="34" charset="0"/>
              <a:buChar char="•"/>
              <a:defRPr/>
            </a:pPr>
            <a:r>
              <a:rPr lang="en-US" sz="1050" dirty="0">
                <a:solidFill>
                  <a:prstClr val="black"/>
                </a:solidFill>
                <a:ea typeface="MS PGothic" panose="020B0600070205080204" pitchFamily="34" charset="-128"/>
              </a:rPr>
              <a:t>Optimized for developing world</a:t>
            </a:r>
          </a:p>
          <a:p>
            <a:pPr marL="132160" indent="-132160" fontAlgn="auto">
              <a:spcBef>
                <a:spcPts val="450"/>
              </a:spcBef>
              <a:spcAft>
                <a:spcPts val="0"/>
              </a:spcAft>
              <a:buFont typeface="Arial" panose="020B0604020202020204" pitchFamily="34" charset="0"/>
              <a:buChar char="•"/>
              <a:defRPr/>
            </a:pPr>
            <a:r>
              <a:rPr lang="en-US" sz="1050" b="1" dirty="0">
                <a:solidFill>
                  <a:prstClr val="black"/>
                </a:solidFill>
                <a:ea typeface="MS PGothic" panose="020B0600070205080204" pitchFamily="34" charset="-128"/>
              </a:rPr>
              <a:t>Mission critical application</a:t>
            </a:r>
          </a:p>
          <a:p>
            <a:pPr marL="417910" lvl="1" indent="-160735" fontAlgn="auto">
              <a:spcBef>
                <a:spcPts val="150"/>
              </a:spcBef>
              <a:spcAft>
                <a:spcPts val="0"/>
              </a:spcAft>
              <a:buFont typeface="Arial" panose="020B0604020202020204" pitchFamily="34" charset="0"/>
              <a:buChar char="•"/>
              <a:defRPr/>
            </a:pPr>
            <a:r>
              <a:rPr lang="en-US" sz="1050" dirty="0">
                <a:solidFill>
                  <a:prstClr val="black"/>
                </a:solidFill>
                <a:ea typeface="MS PGothic" panose="020B0600070205080204" pitchFamily="34" charset="-128"/>
              </a:rPr>
              <a:t>One hour down = $ 1,000,000 loss</a:t>
            </a:r>
          </a:p>
        </p:txBody>
      </p:sp>
      <p:pic>
        <p:nvPicPr>
          <p:cNvPr id="48134" name="Picture 8"/>
          <p:cNvPicPr>
            <a:picLocks noChangeAspect="1"/>
          </p:cNvPicPr>
          <p:nvPr/>
        </p:nvPicPr>
        <p:blipFill>
          <a:blip r:embed="rId4">
            <a:extLst>
              <a:ext uri="{28A0092B-C50C-407E-A947-70E740481C1C}">
                <a14:useLocalDpi xmlns:a14="http://schemas.microsoft.com/office/drawing/2010/main" val="0"/>
              </a:ext>
            </a:extLst>
          </a:blip>
          <a:srcRect l="24181" t="15932" r="40044" b="26828"/>
          <a:stretch>
            <a:fillRect/>
          </a:stretch>
        </p:blipFill>
        <p:spPr bwMode="auto">
          <a:xfrm>
            <a:off x="4924426" y="1084660"/>
            <a:ext cx="2908697" cy="290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943586" y="3737598"/>
            <a:ext cx="1726406" cy="982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p:cNvSpPr txBox="1"/>
          <p:nvPr/>
        </p:nvSpPr>
        <p:spPr>
          <a:xfrm>
            <a:off x="4983956" y="1131094"/>
            <a:ext cx="2909888" cy="1846211"/>
          </a:xfrm>
          <a:prstGeom prst="rect">
            <a:avLst/>
          </a:prstGeom>
          <a:noFill/>
        </p:spPr>
        <p:txBody>
          <a:bodyPr>
            <a:spAutoFit/>
          </a:bodyPr>
          <a:lstStyle/>
          <a:p>
            <a:pPr fontAlgn="auto">
              <a:spcBef>
                <a:spcPts val="450"/>
              </a:spcBef>
              <a:spcAft>
                <a:spcPts val="0"/>
              </a:spcAft>
              <a:defRPr/>
            </a:pPr>
            <a:r>
              <a:rPr lang="en-US" b="1" dirty="0">
                <a:solidFill>
                  <a:prstClr val="white"/>
                </a:solidFill>
                <a:latin typeface="Arial" panose="020B0604020202020204" pitchFamily="34" charset="0"/>
                <a:ea typeface="MS PGothic" panose="020B0600070205080204" pitchFamily="34" charset="-128"/>
              </a:rPr>
              <a:t>           Reasons to Change</a:t>
            </a:r>
          </a:p>
          <a:p>
            <a:pPr marL="132160" indent="-132160" fontAlgn="auto">
              <a:lnSpc>
                <a:spcPct val="95000"/>
              </a:lnSpc>
              <a:spcBef>
                <a:spcPts val="300"/>
              </a:spcBef>
              <a:spcAft>
                <a:spcPts val="0"/>
              </a:spcAft>
              <a:buFont typeface="Arial" panose="020B0604020202020204" pitchFamily="34" charset="0"/>
              <a:buChar char="•"/>
              <a:defRPr/>
            </a:pPr>
            <a:r>
              <a:rPr lang="en-US" sz="975" b="1" dirty="0">
                <a:solidFill>
                  <a:prstClr val="white"/>
                </a:solidFill>
                <a:latin typeface="Arial Narrow" panose="020B0606020202030204" pitchFamily="34" charset="0"/>
                <a:ea typeface="MS PGothic" panose="020B0600070205080204" pitchFamily="34" charset="-128"/>
              </a:rPr>
              <a:t>Scalability</a:t>
            </a:r>
          </a:p>
          <a:p>
            <a:pPr marL="270272" lvl="1" indent="-138113" fontAlgn="auto">
              <a:lnSpc>
                <a:spcPct val="97000"/>
              </a:lnSpc>
              <a:spcBef>
                <a:spcPts val="0"/>
              </a:spcBef>
              <a:spcAft>
                <a:spcPts val="0"/>
              </a:spcAft>
              <a:buFont typeface="Arial" panose="020B0604020202020204" pitchFamily="34" charset="0"/>
              <a:buChar char="•"/>
              <a:defRPr/>
            </a:pPr>
            <a:r>
              <a:rPr lang="en-US" sz="975" b="1" dirty="0">
                <a:solidFill>
                  <a:prstClr val="white"/>
                </a:solidFill>
                <a:latin typeface="Arial Narrow" panose="020B0606020202030204" pitchFamily="34" charset="0"/>
                <a:ea typeface="MS PGothic" panose="020B0600070205080204" pitchFamily="34" charset="-128"/>
              </a:rPr>
              <a:t>Mobile demand</a:t>
            </a:r>
          </a:p>
          <a:p>
            <a:pPr marL="270272" lvl="1" indent="-138113" fontAlgn="auto">
              <a:lnSpc>
                <a:spcPct val="97000"/>
              </a:lnSpc>
              <a:spcBef>
                <a:spcPts val="0"/>
              </a:spcBef>
              <a:spcAft>
                <a:spcPts val="0"/>
              </a:spcAft>
              <a:buFont typeface="Arial" panose="020B0604020202020204" pitchFamily="34" charset="0"/>
              <a:buChar char="•"/>
              <a:defRPr/>
            </a:pPr>
            <a:r>
              <a:rPr lang="en-US" sz="975" b="1" dirty="0">
                <a:solidFill>
                  <a:prstClr val="white"/>
                </a:solidFill>
                <a:latin typeface="Arial Narrow" panose="020B0606020202030204" pitchFamily="34" charset="0"/>
                <a:ea typeface="MS PGothic" panose="020B0600070205080204" pitchFamily="34" charset="-128"/>
              </a:rPr>
              <a:t>Online Travel Agencies demand</a:t>
            </a:r>
          </a:p>
          <a:p>
            <a:pPr marL="132160" indent="-132160" fontAlgn="auto">
              <a:lnSpc>
                <a:spcPct val="97000"/>
              </a:lnSpc>
              <a:spcBef>
                <a:spcPts val="0"/>
              </a:spcBef>
              <a:spcAft>
                <a:spcPts val="0"/>
              </a:spcAft>
              <a:buFont typeface="Arial" panose="020B0604020202020204" pitchFamily="34" charset="0"/>
              <a:buChar char="•"/>
              <a:defRPr/>
            </a:pPr>
            <a:r>
              <a:rPr lang="en-US" sz="975" b="1" dirty="0">
                <a:solidFill>
                  <a:prstClr val="white"/>
                </a:solidFill>
                <a:latin typeface="Arial Narrow" panose="020B0606020202030204" pitchFamily="34" charset="0"/>
                <a:ea typeface="MS PGothic" panose="020B0600070205080204" pitchFamily="34" charset="-128"/>
              </a:rPr>
              <a:t>Security</a:t>
            </a:r>
          </a:p>
          <a:p>
            <a:pPr marL="270272" lvl="1" indent="-138113" fontAlgn="auto">
              <a:lnSpc>
                <a:spcPct val="97000"/>
              </a:lnSpc>
              <a:spcBef>
                <a:spcPts val="0"/>
              </a:spcBef>
              <a:spcAft>
                <a:spcPts val="0"/>
              </a:spcAft>
              <a:buFont typeface="Arial" panose="020B0604020202020204" pitchFamily="34" charset="0"/>
              <a:buChar char="•"/>
              <a:defRPr/>
            </a:pPr>
            <a:r>
              <a:rPr lang="en-US" sz="975" b="1" dirty="0">
                <a:solidFill>
                  <a:prstClr val="white"/>
                </a:solidFill>
                <a:latin typeface="Arial Narrow" panose="020B0606020202030204" pitchFamily="34" charset="0"/>
                <a:ea typeface="MS PGothic" panose="020B0600070205080204" pitchFamily="34" charset="-128"/>
              </a:rPr>
              <a:t>Constant Hacking attempts</a:t>
            </a:r>
          </a:p>
          <a:p>
            <a:pPr marL="132160" indent="-132160" fontAlgn="auto">
              <a:lnSpc>
                <a:spcPct val="97000"/>
              </a:lnSpc>
              <a:spcBef>
                <a:spcPts val="0"/>
              </a:spcBef>
              <a:spcAft>
                <a:spcPts val="0"/>
              </a:spcAft>
              <a:buFont typeface="Arial" panose="020B0604020202020204" pitchFamily="34" charset="0"/>
              <a:buChar char="•"/>
              <a:defRPr/>
            </a:pPr>
            <a:r>
              <a:rPr lang="en-US" sz="975" b="1" dirty="0">
                <a:solidFill>
                  <a:prstClr val="white"/>
                </a:solidFill>
                <a:latin typeface="Arial Narrow" panose="020B0606020202030204" pitchFamily="34" charset="0"/>
                <a:ea typeface="MS PGothic" panose="020B0600070205080204" pitchFamily="34" charset="-128"/>
              </a:rPr>
              <a:t>Reliability</a:t>
            </a:r>
          </a:p>
          <a:p>
            <a:pPr marL="270272" lvl="1" indent="-138113" fontAlgn="auto">
              <a:lnSpc>
                <a:spcPct val="97000"/>
              </a:lnSpc>
              <a:spcBef>
                <a:spcPts val="0"/>
              </a:spcBef>
              <a:spcAft>
                <a:spcPts val="0"/>
              </a:spcAft>
              <a:buFont typeface="Arial" panose="020B0604020202020204" pitchFamily="34" charset="0"/>
              <a:buChar char="•"/>
              <a:defRPr/>
            </a:pPr>
            <a:r>
              <a:rPr lang="en-US" sz="975" b="1" dirty="0">
                <a:solidFill>
                  <a:prstClr val="white"/>
                </a:solidFill>
                <a:latin typeface="Arial Narrow" panose="020B0606020202030204" pitchFamily="34" charset="0"/>
                <a:ea typeface="MS PGothic" panose="020B0600070205080204" pitchFamily="34" charset="-128"/>
              </a:rPr>
              <a:t>Adding servers increased complexity and risk</a:t>
            </a:r>
          </a:p>
          <a:p>
            <a:pPr marL="132160" indent="-132160" fontAlgn="auto">
              <a:lnSpc>
                <a:spcPct val="97000"/>
              </a:lnSpc>
              <a:spcBef>
                <a:spcPts val="0"/>
              </a:spcBef>
              <a:spcAft>
                <a:spcPts val="0"/>
              </a:spcAft>
              <a:buFont typeface="Arial" panose="020B0604020202020204" pitchFamily="34" charset="0"/>
              <a:buChar char="•"/>
              <a:defRPr/>
            </a:pPr>
            <a:r>
              <a:rPr lang="en-US" sz="975" b="1" dirty="0">
                <a:solidFill>
                  <a:prstClr val="white"/>
                </a:solidFill>
                <a:latin typeface="Arial Narrow" panose="020B0606020202030204" pitchFamily="34" charset="0"/>
                <a:ea typeface="MS PGothic" panose="020B0600070205080204" pitchFamily="34" charset="-128"/>
              </a:rPr>
              <a:t>Reducing TCO</a:t>
            </a:r>
            <a:endParaRPr lang="en-US" sz="975" dirty="0">
              <a:solidFill>
                <a:prstClr val="white"/>
              </a:solidFill>
              <a:latin typeface="Arial Narrow" panose="020B0606020202030204" pitchFamily="34" charset="0"/>
              <a:ea typeface="MS PGothic" panose="020B0600070205080204" pitchFamily="34" charset="-128"/>
            </a:endParaRPr>
          </a:p>
        </p:txBody>
      </p:sp>
      <p:sp>
        <p:nvSpPr>
          <p:cNvPr id="4" name="Rectangle 3"/>
          <p:cNvSpPr/>
          <p:nvPr/>
        </p:nvSpPr>
        <p:spPr>
          <a:xfrm>
            <a:off x="1451372" y="3276600"/>
            <a:ext cx="3075384" cy="1200329"/>
          </a:xfrm>
          <a:prstGeom prst="rect">
            <a:avLst/>
          </a:prstGeom>
        </p:spPr>
        <p:txBody>
          <a:bodyPr>
            <a:spAutoFit/>
          </a:bodyPr>
          <a:lstStyle/>
          <a:p>
            <a:pPr fontAlgn="auto">
              <a:spcBef>
                <a:spcPts val="450"/>
              </a:spcBef>
              <a:spcAft>
                <a:spcPts val="0"/>
              </a:spcAft>
              <a:defRPr/>
            </a:pPr>
            <a:r>
              <a:rPr lang="en-US" sz="1200" b="1" dirty="0">
                <a:solidFill>
                  <a:prstClr val="black"/>
                </a:solidFill>
                <a:latin typeface="Arial" panose="020B0604020202020204" pitchFamily="34" charset="0"/>
                <a:ea typeface="MS PGothic" panose="020B0600070205080204" pitchFamily="34" charset="-128"/>
              </a:rPr>
              <a:t>Systems of Record move to z Systems</a:t>
            </a:r>
          </a:p>
          <a:p>
            <a:pPr marL="75010" indent="-160735" fontAlgn="auto">
              <a:spcBef>
                <a:spcPts val="0"/>
              </a:spcBef>
              <a:spcAft>
                <a:spcPts val="0"/>
              </a:spcAft>
              <a:buFont typeface="Arial" panose="020B0604020202020204" pitchFamily="34" charset="0"/>
              <a:buChar char="•"/>
              <a:defRPr/>
            </a:pPr>
            <a:r>
              <a:rPr lang="en-US" sz="1200" dirty="0">
                <a:solidFill>
                  <a:prstClr val="black"/>
                </a:solidFill>
                <a:latin typeface="Arial" panose="020B0604020202020204" pitchFamily="34" charset="0"/>
                <a:ea typeface="MS PGothic" panose="020B0600070205080204" pitchFamily="34" charset="-128"/>
              </a:rPr>
              <a:t>Database</a:t>
            </a:r>
          </a:p>
          <a:p>
            <a:pPr marL="75010" indent="-160735" fontAlgn="auto">
              <a:spcBef>
                <a:spcPts val="0"/>
              </a:spcBef>
              <a:spcAft>
                <a:spcPts val="0"/>
              </a:spcAft>
              <a:buFont typeface="Arial" panose="020B0604020202020204" pitchFamily="34" charset="0"/>
              <a:buChar char="•"/>
              <a:defRPr/>
            </a:pPr>
            <a:r>
              <a:rPr lang="en-US" sz="1200" dirty="0">
                <a:solidFill>
                  <a:prstClr val="black"/>
                </a:solidFill>
                <a:latin typeface="Arial" panose="020B0604020202020204" pitchFamily="34" charset="0"/>
                <a:ea typeface="MS PGothic" panose="020B0600070205080204" pitchFamily="34" charset="-128"/>
              </a:rPr>
              <a:t>Big Data Apps/Cognos/Data Warehouse</a:t>
            </a:r>
          </a:p>
          <a:p>
            <a:pPr marL="75010" indent="-160735" fontAlgn="auto">
              <a:spcBef>
                <a:spcPts val="0"/>
              </a:spcBef>
              <a:spcAft>
                <a:spcPts val="0"/>
              </a:spcAft>
              <a:buFont typeface="Arial" panose="020B0604020202020204" pitchFamily="34" charset="0"/>
              <a:buChar char="•"/>
              <a:defRPr/>
            </a:pPr>
            <a:r>
              <a:rPr lang="en-US" sz="1200" dirty="0">
                <a:solidFill>
                  <a:prstClr val="black"/>
                </a:solidFill>
                <a:latin typeface="Arial" panose="020B0604020202020204" pitchFamily="34" charset="0"/>
                <a:ea typeface="MS PGothic" panose="020B0600070205080204" pitchFamily="34" charset="-128"/>
              </a:rPr>
              <a:t>MQ</a:t>
            </a:r>
          </a:p>
          <a:p>
            <a:pPr marL="75010" indent="-160735" fontAlgn="auto">
              <a:spcBef>
                <a:spcPts val="0"/>
              </a:spcBef>
              <a:spcAft>
                <a:spcPts val="0"/>
              </a:spcAft>
              <a:buFont typeface="Arial" panose="020B0604020202020204" pitchFamily="34" charset="0"/>
              <a:buChar char="•"/>
              <a:defRPr/>
            </a:pPr>
            <a:r>
              <a:rPr lang="en-US" sz="1200" dirty="0">
                <a:solidFill>
                  <a:prstClr val="black"/>
                </a:solidFill>
                <a:latin typeface="Arial" panose="020B0604020202020204" pitchFamily="34" charset="0"/>
                <a:ea typeface="MS PGothic" panose="020B0600070205080204" pitchFamily="34" charset="-128"/>
              </a:rPr>
              <a:t>APIs</a:t>
            </a:r>
          </a:p>
          <a:p>
            <a:pPr marL="75010" indent="-160735" fontAlgn="auto">
              <a:spcBef>
                <a:spcPts val="0"/>
              </a:spcBef>
              <a:spcAft>
                <a:spcPts val="0"/>
              </a:spcAft>
              <a:buFont typeface="Arial" panose="020B0604020202020204" pitchFamily="34" charset="0"/>
              <a:buChar char="•"/>
              <a:defRPr/>
            </a:pPr>
            <a:r>
              <a:rPr lang="en-US" sz="1200" dirty="0">
                <a:solidFill>
                  <a:prstClr val="black"/>
                </a:solidFill>
                <a:latin typeface="Arial" panose="020B0604020202020204" pitchFamily="34" charset="0"/>
                <a:ea typeface="MS PGothic" panose="020B0600070205080204" pitchFamily="34" charset="-128"/>
              </a:rPr>
              <a:t>Payment processing</a:t>
            </a:r>
          </a:p>
        </p:txBody>
      </p:sp>
      <p:sp>
        <p:nvSpPr>
          <p:cNvPr id="5" name="Rectangle 4"/>
          <p:cNvSpPr/>
          <p:nvPr/>
        </p:nvSpPr>
        <p:spPr>
          <a:xfrm>
            <a:off x="1451372" y="2350294"/>
            <a:ext cx="3095625" cy="2103835"/>
          </a:xfrm>
          <a:prstGeom prst="rect">
            <a:avLst/>
          </a:pr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350">
              <a:solidFill>
                <a:prstClr val="white"/>
              </a:solidFill>
            </a:endParaRPr>
          </a:p>
        </p:txBody>
      </p:sp>
    </p:spTree>
    <p:extLst>
      <p:ext uri="{BB962C8B-B14F-4D97-AF65-F5344CB8AC3E}">
        <p14:creationId xmlns:p14="http://schemas.microsoft.com/office/powerpoint/2010/main" val="1273879399"/>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ChangeArrowheads="1"/>
          </p:cNvSpPr>
          <p:nvPr/>
        </p:nvSpPr>
        <p:spPr bwMode="auto">
          <a:xfrm>
            <a:off x="1494235" y="1275160"/>
            <a:ext cx="6048375" cy="258532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635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defTabSz="290513">
              <a:spcBef>
                <a:spcPct val="35000"/>
              </a:spcBef>
              <a:spcAft>
                <a:spcPct val="15000"/>
              </a:spcAft>
              <a:buClr>
                <a:srgbClr val="006B3F"/>
              </a:buClr>
              <a:buSzPct val="150000"/>
              <a:buFont typeface="Wingdings" charset="2"/>
              <a:buChar char="§"/>
              <a:defRPr b="1">
                <a:solidFill>
                  <a:schemeClr val="tx1"/>
                </a:solidFill>
                <a:latin typeface="Arial" charset="0"/>
                <a:ea typeface="Arial" charset="0"/>
                <a:cs typeface="Arial" charset="0"/>
              </a:defRPr>
            </a:lvl1pPr>
            <a:lvl2pPr marL="742950" indent="-285750" defTabSz="290513">
              <a:spcBef>
                <a:spcPct val="25000"/>
              </a:spcBef>
              <a:spcAft>
                <a:spcPct val="15000"/>
              </a:spcAft>
              <a:buClr>
                <a:srgbClr val="006B3F"/>
              </a:buClr>
              <a:buFont typeface="Arial" charset="0"/>
              <a:buChar char="►"/>
              <a:defRPr sz="1600">
                <a:solidFill>
                  <a:schemeClr val="tx1"/>
                </a:solidFill>
                <a:latin typeface="Arial" charset="0"/>
                <a:ea typeface="Arial" charset="0"/>
                <a:cs typeface="Arial" charset="0"/>
              </a:defRPr>
            </a:lvl2pPr>
            <a:lvl3pPr marL="1143000" indent="-228600" defTabSz="290513">
              <a:spcBef>
                <a:spcPct val="20000"/>
              </a:spcBef>
              <a:buClr>
                <a:srgbClr val="006B3F"/>
              </a:buClr>
              <a:buFont typeface="Arial" charset="0"/>
              <a:buChar char="●"/>
              <a:defRPr sz="1600">
                <a:solidFill>
                  <a:schemeClr val="tx1"/>
                </a:solidFill>
                <a:latin typeface="Arial" charset="0"/>
                <a:ea typeface="Arial" charset="0"/>
                <a:cs typeface="Arial" charset="0"/>
              </a:defRPr>
            </a:lvl3pPr>
            <a:lvl4pPr marL="1600200" indent="-228600" defTabSz="290513">
              <a:spcBef>
                <a:spcPct val="20000"/>
              </a:spcBef>
              <a:buClr>
                <a:srgbClr val="006B3F"/>
              </a:buClr>
              <a:buFont typeface="Arial" charset="0"/>
              <a:buChar char="–"/>
              <a:defRPr sz="1600" b="1">
                <a:solidFill>
                  <a:schemeClr val="tx1"/>
                </a:solidFill>
                <a:latin typeface="Arial" charset="0"/>
                <a:ea typeface="Arial" charset="0"/>
                <a:cs typeface="Arial" charset="0"/>
              </a:defRPr>
            </a:lvl4pPr>
            <a:lvl5pPr marL="2057400" indent="-228600" defTabSz="290513">
              <a:spcBef>
                <a:spcPct val="20000"/>
              </a:spcBef>
              <a:buClr>
                <a:srgbClr val="006B3F"/>
              </a:buClr>
              <a:buFont typeface="Arial" charset="0"/>
              <a:buChar char="♦"/>
              <a:defRPr sz="1600" b="1">
                <a:solidFill>
                  <a:schemeClr val="tx1"/>
                </a:solidFill>
                <a:latin typeface="Arial" charset="0"/>
                <a:ea typeface="Arial" charset="0"/>
                <a:cs typeface="Arial" charset="0"/>
              </a:defRPr>
            </a:lvl5pPr>
            <a:lvl6pPr marL="2514600" indent="-228600" defTabSz="290513" eaLnBrk="0" fontAlgn="base" hangingPunct="0">
              <a:spcBef>
                <a:spcPct val="20000"/>
              </a:spcBef>
              <a:spcAft>
                <a:spcPct val="0"/>
              </a:spcAft>
              <a:buClr>
                <a:srgbClr val="006B3F"/>
              </a:buClr>
              <a:buFont typeface="Arial" charset="0"/>
              <a:buChar char="♦"/>
              <a:defRPr sz="1600" b="1">
                <a:solidFill>
                  <a:schemeClr val="tx1"/>
                </a:solidFill>
                <a:latin typeface="Arial" charset="0"/>
                <a:ea typeface="Arial" charset="0"/>
                <a:cs typeface="Arial" charset="0"/>
              </a:defRPr>
            </a:lvl6pPr>
            <a:lvl7pPr marL="2971800" indent="-228600" defTabSz="290513" eaLnBrk="0" fontAlgn="base" hangingPunct="0">
              <a:spcBef>
                <a:spcPct val="20000"/>
              </a:spcBef>
              <a:spcAft>
                <a:spcPct val="0"/>
              </a:spcAft>
              <a:buClr>
                <a:srgbClr val="006B3F"/>
              </a:buClr>
              <a:buFont typeface="Arial" charset="0"/>
              <a:buChar char="♦"/>
              <a:defRPr sz="1600" b="1">
                <a:solidFill>
                  <a:schemeClr val="tx1"/>
                </a:solidFill>
                <a:latin typeface="Arial" charset="0"/>
                <a:ea typeface="Arial" charset="0"/>
                <a:cs typeface="Arial" charset="0"/>
              </a:defRPr>
            </a:lvl7pPr>
            <a:lvl8pPr marL="3429000" indent="-228600" defTabSz="290513" eaLnBrk="0" fontAlgn="base" hangingPunct="0">
              <a:spcBef>
                <a:spcPct val="20000"/>
              </a:spcBef>
              <a:spcAft>
                <a:spcPct val="0"/>
              </a:spcAft>
              <a:buClr>
                <a:srgbClr val="006B3F"/>
              </a:buClr>
              <a:buFont typeface="Arial" charset="0"/>
              <a:buChar char="♦"/>
              <a:defRPr sz="1600" b="1">
                <a:solidFill>
                  <a:schemeClr val="tx1"/>
                </a:solidFill>
                <a:latin typeface="Arial" charset="0"/>
                <a:ea typeface="Arial" charset="0"/>
                <a:cs typeface="Arial" charset="0"/>
              </a:defRPr>
            </a:lvl8pPr>
            <a:lvl9pPr marL="3886200" indent="-228600" defTabSz="290513" eaLnBrk="0" fontAlgn="base" hangingPunct="0">
              <a:spcBef>
                <a:spcPct val="20000"/>
              </a:spcBef>
              <a:spcAft>
                <a:spcPct val="0"/>
              </a:spcAft>
              <a:buClr>
                <a:srgbClr val="006B3F"/>
              </a:buClr>
              <a:buFont typeface="Arial" charset="0"/>
              <a:buChar char="♦"/>
              <a:defRPr sz="1600" b="1">
                <a:solidFill>
                  <a:schemeClr val="tx1"/>
                </a:solidFill>
                <a:latin typeface="Arial" charset="0"/>
                <a:ea typeface="Arial" charset="0"/>
                <a:cs typeface="Arial" charset="0"/>
              </a:defRPr>
            </a:lvl9pPr>
          </a:lstStyle>
          <a:p>
            <a:pPr eaLnBrk="1" hangingPunct="1">
              <a:spcBef>
                <a:spcPct val="25000"/>
              </a:spcBef>
              <a:spcAft>
                <a:spcPct val="25000"/>
              </a:spcAft>
              <a:buClr>
                <a:srgbClr val="2DB6B3"/>
              </a:buClr>
              <a:buSzTx/>
              <a:buFont typeface="Wingdings" charset="2"/>
              <a:buNone/>
            </a:pPr>
            <a:r>
              <a:rPr lang="en-US" altLang="en-US" sz="1350" b="0">
                <a:solidFill>
                  <a:srgbClr val="000000"/>
                </a:solidFill>
                <a:ea typeface="Arial Unicode MS" charset="0"/>
              </a:rPr>
              <a:t>“We were so close to the end of our lifecycle on HP-UX, and the hardware was getting very expensive to support,” says Sunni Majors, director of Enterprise Technical Services. </a:t>
            </a:r>
          </a:p>
          <a:p>
            <a:pPr eaLnBrk="1" hangingPunct="1">
              <a:spcBef>
                <a:spcPct val="25000"/>
              </a:spcBef>
              <a:spcAft>
                <a:spcPct val="25000"/>
              </a:spcAft>
              <a:buClr>
                <a:srgbClr val="2DB6B3"/>
              </a:buClr>
              <a:buSzTx/>
              <a:buFont typeface="Wingdings" charset="2"/>
              <a:buNone/>
            </a:pPr>
            <a:r>
              <a:rPr lang="en-US" altLang="en-US" sz="1350" b="0">
                <a:solidFill>
                  <a:srgbClr val="006B3F"/>
                </a:solidFill>
                <a:ea typeface="Arial Unicode MS" charset="0"/>
              </a:rPr>
              <a:t>“By moving Oracle to the Linux System z platform, we were able to restructure costs for CPUs and move away from licensing by user. This gave us a better return on our investment, since we experienced significant savings in our hardware and software licensing costs by consolidating resources onto a single platform.”</a:t>
            </a:r>
          </a:p>
          <a:p>
            <a:pPr eaLnBrk="1" hangingPunct="1">
              <a:spcBef>
                <a:spcPct val="25000"/>
              </a:spcBef>
              <a:spcAft>
                <a:spcPct val="25000"/>
              </a:spcAft>
              <a:buClr>
                <a:srgbClr val="2DB6B3"/>
              </a:buClr>
              <a:buSzTx/>
              <a:buFont typeface="Wingdings" charset="2"/>
              <a:buNone/>
            </a:pPr>
            <a:r>
              <a:rPr lang="en-US" altLang="en-US" sz="1350" b="0">
                <a:solidFill>
                  <a:srgbClr val="000000"/>
                </a:solidFill>
                <a:ea typeface="Arial Unicode MS" charset="0"/>
              </a:rPr>
              <a:t>OKDHS IT also was pleasantly surprised at the ease of the server and application migration to Linux on System z, although it remains vigilant when it comes to asset management and TCO throughout its IT architecture.</a:t>
            </a:r>
          </a:p>
        </p:txBody>
      </p:sp>
      <p:sp>
        <p:nvSpPr>
          <p:cNvPr id="50179" name="Text Box 3">
            <a:hlinkClick r:id="rId3"/>
          </p:cNvPr>
          <p:cNvSpPr txBox="1">
            <a:spLocks noChangeArrowheads="1"/>
          </p:cNvSpPr>
          <p:nvPr/>
        </p:nvSpPr>
        <p:spPr bwMode="auto">
          <a:xfrm>
            <a:off x="2033588" y="4569619"/>
            <a:ext cx="5076825" cy="2077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spcBef>
                <a:spcPct val="35000"/>
              </a:spcBef>
              <a:spcAft>
                <a:spcPct val="15000"/>
              </a:spcAft>
              <a:buClr>
                <a:srgbClr val="006B3F"/>
              </a:buClr>
              <a:buSzPct val="150000"/>
              <a:buFont typeface="Wingdings" charset="2"/>
              <a:buChar char="§"/>
              <a:defRPr b="1">
                <a:solidFill>
                  <a:schemeClr val="tx1"/>
                </a:solidFill>
                <a:latin typeface="Arial" charset="0"/>
                <a:ea typeface="Arial" charset="0"/>
                <a:cs typeface="Arial" charset="0"/>
              </a:defRPr>
            </a:lvl1pPr>
            <a:lvl2pPr marL="742950" indent="-285750">
              <a:spcBef>
                <a:spcPct val="25000"/>
              </a:spcBef>
              <a:spcAft>
                <a:spcPct val="15000"/>
              </a:spcAft>
              <a:buClr>
                <a:srgbClr val="006B3F"/>
              </a:buClr>
              <a:buFont typeface="Arial" charset="0"/>
              <a:buChar char="►"/>
              <a:defRPr sz="1600">
                <a:solidFill>
                  <a:schemeClr val="tx1"/>
                </a:solidFill>
                <a:latin typeface="Arial" charset="0"/>
                <a:ea typeface="Arial" charset="0"/>
                <a:cs typeface="Arial" charset="0"/>
              </a:defRPr>
            </a:lvl2pPr>
            <a:lvl3pPr marL="1143000" indent="-228600">
              <a:spcBef>
                <a:spcPct val="20000"/>
              </a:spcBef>
              <a:buClr>
                <a:srgbClr val="006B3F"/>
              </a:buClr>
              <a:buFont typeface="Arial" charset="0"/>
              <a:buChar char="●"/>
              <a:defRPr sz="1600">
                <a:solidFill>
                  <a:schemeClr val="tx1"/>
                </a:solidFill>
                <a:latin typeface="Arial" charset="0"/>
                <a:ea typeface="Arial" charset="0"/>
                <a:cs typeface="Arial" charset="0"/>
              </a:defRPr>
            </a:lvl3pPr>
            <a:lvl4pPr marL="1600200" indent="-228600">
              <a:spcBef>
                <a:spcPct val="20000"/>
              </a:spcBef>
              <a:buClr>
                <a:srgbClr val="006B3F"/>
              </a:buClr>
              <a:buFont typeface="Arial" charset="0"/>
              <a:buChar char="–"/>
              <a:defRPr sz="1600" b="1">
                <a:solidFill>
                  <a:schemeClr val="tx1"/>
                </a:solidFill>
                <a:latin typeface="Arial" charset="0"/>
                <a:ea typeface="Arial" charset="0"/>
                <a:cs typeface="Arial" charset="0"/>
              </a:defRPr>
            </a:lvl4pPr>
            <a:lvl5pPr marL="2057400" indent="-228600">
              <a:spcBef>
                <a:spcPct val="20000"/>
              </a:spcBef>
              <a:buClr>
                <a:srgbClr val="006B3F"/>
              </a:buClr>
              <a:buFont typeface="Arial" charset="0"/>
              <a:buChar char="♦"/>
              <a:defRPr sz="1600" b="1">
                <a:solidFill>
                  <a:schemeClr val="tx1"/>
                </a:solidFill>
                <a:latin typeface="Arial" charset="0"/>
                <a:ea typeface="Arial" charset="0"/>
                <a:cs typeface="Arial" charset="0"/>
              </a:defRPr>
            </a:lvl5pPr>
            <a:lvl6pPr marL="2514600" indent="-228600" eaLnBrk="0" fontAlgn="base" hangingPunct="0">
              <a:spcBef>
                <a:spcPct val="20000"/>
              </a:spcBef>
              <a:spcAft>
                <a:spcPct val="0"/>
              </a:spcAft>
              <a:buClr>
                <a:srgbClr val="006B3F"/>
              </a:buClr>
              <a:buFont typeface="Arial" charset="0"/>
              <a:buChar char="♦"/>
              <a:defRPr sz="1600" b="1">
                <a:solidFill>
                  <a:schemeClr val="tx1"/>
                </a:solidFill>
                <a:latin typeface="Arial" charset="0"/>
                <a:ea typeface="Arial" charset="0"/>
                <a:cs typeface="Arial" charset="0"/>
              </a:defRPr>
            </a:lvl6pPr>
            <a:lvl7pPr marL="2971800" indent="-228600" eaLnBrk="0" fontAlgn="base" hangingPunct="0">
              <a:spcBef>
                <a:spcPct val="20000"/>
              </a:spcBef>
              <a:spcAft>
                <a:spcPct val="0"/>
              </a:spcAft>
              <a:buClr>
                <a:srgbClr val="006B3F"/>
              </a:buClr>
              <a:buFont typeface="Arial" charset="0"/>
              <a:buChar char="♦"/>
              <a:defRPr sz="1600" b="1">
                <a:solidFill>
                  <a:schemeClr val="tx1"/>
                </a:solidFill>
                <a:latin typeface="Arial" charset="0"/>
                <a:ea typeface="Arial" charset="0"/>
                <a:cs typeface="Arial" charset="0"/>
              </a:defRPr>
            </a:lvl7pPr>
            <a:lvl8pPr marL="3429000" indent="-228600" eaLnBrk="0" fontAlgn="base" hangingPunct="0">
              <a:spcBef>
                <a:spcPct val="20000"/>
              </a:spcBef>
              <a:spcAft>
                <a:spcPct val="0"/>
              </a:spcAft>
              <a:buClr>
                <a:srgbClr val="006B3F"/>
              </a:buClr>
              <a:buFont typeface="Arial" charset="0"/>
              <a:buChar char="♦"/>
              <a:defRPr sz="1600" b="1">
                <a:solidFill>
                  <a:schemeClr val="tx1"/>
                </a:solidFill>
                <a:latin typeface="Arial" charset="0"/>
                <a:ea typeface="Arial" charset="0"/>
                <a:cs typeface="Arial" charset="0"/>
              </a:defRPr>
            </a:lvl8pPr>
            <a:lvl9pPr marL="3886200" indent="-228600" eaLnBrk="0" fontAlgn="base" hangingPunct="0">
              <a:spcBef>
                <a:spcPct val="20000"/>
              </a:spcBef>
              <a:spcAft>
                <a:spcPct val="0"/>
              </a:spcAft>
              <a:buClr>
                <a:srgbClr val="006B3F"/>
              </a:buClr>
              <a:buFont typeface="Arial" charset="0"/>
              <a:buChar char="♦"/>
              <a:defRPr sz="1600" b="1">
                <a:solidFill>
                  <a:schemeClr val="tx1"/>
                </a:solidFill>
                <a:latin typeface="Arial" charset="0"/>
                <a:ea typeface="Arial" charset="0"/>
                <a:cs typeface="Arial" charset="0"/>
              </a:defRPr>
            </a:lvl9pPr>
          </a:lstStyle>
          <a:p>
            <a:pPr eaLnBrk="1" hangingPunct="1">
              <a:spcBef>
                <a:spcPct val="0"/>
              </a:spcBef>
              <a:spcAft>
                <a:spcPct val="0"/>
              </a:spcAft>
              <a:buClrTx/>
              <a:buSzTx/>
              <a:buFontTx/>
              <a:buNone/>
            </a:pPr>
            <a:r>
              <a:rPr lang="de-DE" altLang="en-US" sz="750" b="0">
                <a:solidFill>
                  <a:srgbClr val="000000"/>
                </a:solidFill>
                <a:ea typeface="MS PGothic" charset="-128"/>
                <a:hlinkClick r:id="rId3"/>
              </a:rPr>
              <a:t>www.mainframezone.com/interviews/state-of-oklahoma-department-of-human-services-making-a-difference-for-the-</a:t>
            </a:r>
            <a:endParaRPr lang="en-US" altLang="en-US" sz="750" b="0">
              <a:solidFill>
                <a:srgbClr val="000000"/>
              </a:solidFill>
              <a:ea typeface="MS PGothic" charset="-128"/>
            </a:endParaRPr>
          </a:p>
        </p:txBody>
      </p:sp>
      <p:sp>
        <p:nvSpPr>
          <p:cNvPr id="50180" name="Rectangle 4"/>
          <p:cNvSpPr>
            <a:spLocks noGrp="1" noChangeArrowheads="1"/>
          </p:cNvSpPr>
          <p:nvPr>
            <p:ph type="title"/>
          </p:nvPr>
        </p:nvSpPr>
        <p:spPr>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r>
              <a:rPr lang="en-US" altLang="en-US" sz="1650"/>
              <a:t>State of Oklahoma Department of Human Services: Making a Difference for the Business and Consolidating Servers</a:t>
            </a:r>
          </a:p>
        </p:txBody>
      </p:sp>
    </p:spTree>
    <p:extLst>
      <p:ext uri="{BB962C8B-B14F-4D97-AF65-F5344CB8AC3E}">
        <p14:creationId xmlns:p14="http://schemas.microsoft.com/office/powerpoint/2010/main" val="1085780485"/>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16" descr="\\blr-file3\IBM\Temp_Work_Area\LIVE_JOBS\Image conversions\2014\June\12\11768\Upload\75404522.t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1183481"/>
            <a:ext cx="1752600" cy="1163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Text Box 2"/>
          <p:cNvSpPr txBox="1">
            <a:spLocks noChangeArrowheads="1"/>
          </p:cNvSpPr>
          <p:nvPr/>
        </p:nvSpPr>
        <p:spPr bwMode="auto">
          <a:xfrm>
            <a:off x="1446610" y="1594200"/>
            <a:ext cx="2247900" cy="692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1600">
                <a:solidFill>
                  <a:srgbClr val="000000"/>
                </a:solidFill>
                <a:round/>
                <a:headEnd/>
                <a:tailEnd/>
              </a14:hiddenLine>
            </a:ext>
          </a:extLst>
        </p:spPr>
        <p:txBody>
          <a:bodyPr/>
          <a:lstStyle>
            <a:lvl1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1pPr>
            <a:lvl2pPr marL="742950" indent="-28575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2pPr>
            <a:lvl3pPr marL="11430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3pPr>
            <a:lvl4pPr marL="16002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4pPr>
            <a:lvl5pPr marL="20574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5pPr>
            <a:lvl6pPr marL="25146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6pPr>
            <a:lvl7pPr marL="29718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7pPr>
            <a:lvl8pPr marL="34290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8pPr>
            <a:lvl9pPr marL="38862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9pPr>
          </a:lstStyle>
          <a:p>
            <a:pPr eaLnBrk="1" hangingPunct="1"/>
            <a:r>
              <a:rPr lang="en-US" altLang="en-US" sz="1350" b="1" dirty="0">
                <a:solidFill>
                  <a:srgbClr val="7FBA00"/>
                </a:solidFill>
                <a:ea typeface="Arial Unicode MS" charset="0"/>
              </a:rPr>
              <a:t>Reduces costs,</a:t>
            </a:r>
          </a:p>
          <a:p>
            <a:pPr eaLnBrk="1" hangingPunct="1">
              <a:buFont typeface="Times New Roman" charset="0"/>
              <a:buNone/>
            </a:pPr>
            <a:r>
              <a:rPr lang="en-US" altLang="en-US" sz="1050" dirty="0">
                <a:solidFill>
                  <a:srgbClr val="000000"/>
                </a:solidFill>
                <a:ea typeface="Arial Unicode MS" charset="0"/>
              </a:rPr>
              <a:t>space, and energy use by consolidating from multiple physical servers to a virtualized environment</a:t>
            </a:r>
            <a:endParaRPr lang="en-US" altLang="en-US" sz="1050" dirty="0">
              <a:solidFill>
                <a:srgbClr val="5F5D5E"/>
              </a:solidFill>
              <a:ea typeface="Arial Unicode MS" charset="0"/>
            </a:endParaRPr>
          </a:p>
          <a:p>
            <a:pPr eaLnBrk="1" hangingPunct="1"/>
            <a:endParaRPr lang="en-US" altLang="en-US" sz="1050" dirty="0">
              <a:solidFill>
                <a:srgbClr val="5F5D5E"/>
              </a:solidFill>
            </a:endParaRPr>
          </a:p>
          <a:p>
            <a:pPr eaLnBrk="1" hangingPunct="1"/>
            <a:endParaRPr lang="en-US" altLang="en-US" sz="1050" dirty="0">
              <a:solidFill>
                <a:srgbClr val="5F5D5E"/>
              </a:solidFill>
            </a:endParaRPr>
          </a:p>
          <a:p>
            <a:pPr eaLnBrk="1" hangingPunct="1"/>
            <a:endParaRPr lang="en-US" altLang="en-US" sz="1050" dirty="0">
              <a:solidFill>
                <a:srgbClr val="5F5D5E"/>
              </a:solidFill>
            </a:endParaRPr>
          </a:p>
        </p:txBody>
      </p:sp>
      <p:sp>
        <p:nvSpPr>
          <p:cNvPr id="43012" name="Line 3"/>
          <p:cNvSpPr>
            <a:spLocks noChangeShapeType="1"/>
          </p:cNvSpPr>
          <p:nvPr/>
        </p:nvSpPr>
        <p:spPr bwMode="auto">
          <a:xfrm>
            <a:off x="1570435" y="957263"/>
            <a:ext cx="1914525" cy="1191"/>
          </a:xfrm>
          <a:prstGeom prst="line">
            <a:avLst/>
          </a:prstGeom>
          <a:noFill/>
          <a:ln w="936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auto">
              <a:spcBef>
                <a:spcPts val="0"/>
              </a:spcBef>
              <a:spcAft>
                <a:spcPts val="0"/>
              </a:spcAft>
              <a:defRPr/>
            </a:pPr>
            <a:endParaRPr lang="en-US" sz="1350">
              <a:solidFill>
                <a:prstClr val="black"/>
              </a:solidFill>
              <a:latin typeface="Calibri"/>
              <a:ea typeface="+mn-ea"/>
              <a:cs typeface="Arial" pitchFamily="34" charset="0"/>
            </a:endParaRPr>
          </a:p>
        </p:txBody>
      </p:sp>
      <p:sp>
        <p:nvSpPr>
          <p:cNvPr id="52229" name="Rectangle 4"/>
          <p:cNvSpPr>
            <a:spLocks noChangeArrowheads="1"/>
          </p:cNvSpPr>
          <p:nvPr/>
        </p:nvSpPr>
        <p:spPr bwMode="auto">
          <a:xfrm>
            <a:off x="3894535" y="3492103"/>
            <a:ext cx="3874294" cy="838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1600">
                <a:solidFill>
                  <a:srgbClr val="000000"/>
                </a:solidFill>
                <a:round/>
                <a:headEnd/>
                <a:tailEnd/>
              </a14:hiddenLine>
            </a:ext>
          </a:extLst>
        </p:spPr>
        <p:txBody>
          <a:bodyPr lIns="67500" tIns="0" rIns="54000" bIns="35100">
            <a:spAutoFit/>
          </a:bodyPr>
          <a:lstStyle>
            <a:lvl1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1pPr>
            <a:lvl2pPr marL="742950" indent="-28575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2pPr>
            <a:lvl3pPr marL="11430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3pPr>
            <a:lvl4pPr marL="16002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4pPr>
            <a:lvl5pPr marL="20574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5pPr>
            <a:lvl6pPr marL="25146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6pPr>
            <a:lvl7pPr marL="29718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7pPr>
            <a:lvl8pPr marL="34290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8pPr>
            <a:lvl9pPr marL="38862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9pPr>
          </a:lstStyle>
          <a:p>
            <a:pPr>
              <a:spcBef>
                <a:spcPts val="450"/>
              </a:spcBef>
            </a:pPr>
            <a:r>
              <a:rPr lang="en-US" altLang="en-US" sz="1350" i="1">
                <a:solidFill>
                  <a:srgbClr val="7FBA00"/>
                </a:solidFill>
                <a:ea typeface="Arial Unicode MS" charset="0"/>
              </a:rPr>
              <a:t>"</a:t>
            </a:r>
            <a:r>
              <a:rPr lang="en-IN" altLang="en-US" sz="1350" i="1">
                <a:solidFill>
                  <a:srgbClr val="7FBA00"/>
                </a:solidFill>
                <a:ea typeface="Arial Unicode MS" charset="0"/>
              </a:rPr>
              <a:t>IBM System z offers the lowest cost for processing large amounts of data, hands-down.</a:t>
            </a:r>
            <a:r>
              <a:rPr lang="en-US" altLang="en-US" sz="1350" i="1">
                <a:solidFill>
                  <a:srgbClr val="7FBA00"/>
                </a:solidFill>
                <a:ea typeface="Arial Unicode MS" charset="0"/>
              </a:rPr>
              <a:t>"</a:t>
            </a:r>
          </a:p>
          <a:p>
            <a:pPr algn="r">
              <a:spcBef>
                <a:spcPts val="450"/>
              </a:spcBef>
            </a:pPr>
            <a:r>
              <a:rPr lang="en-US" altLang="en-US" sz="1050" i="1">
                <a:solidFill>
                  <a:srgbClr val="000000"/>
                </a:solidFill>
                <a:ea typeface="Arial Unicode MS" charset="0"/>
              </a:rPr>
              <a:t>—Eduardo Camargo, Executive Vice-President and CIO, EVERTEC Inc.</a:t>
            </a:r>
            <a:endParaRPr lang="en-US" altLang="en-US" sz="1200">
              <a:solidFill>
                <a:srgbClr val="000000"/>
              </a:solidFill>
            </a:endParaRPr>
          </a:p>
        </p:txBody>
      </p:sp>
      <p:sp>
        <p:nvSpPr>
          <p:cNvPr id="52230" name="Rectangle 5"/>
          <p:cNvSpPr>
            <a:spLocks noChangeArrowheads="1"/>
          </p:cNvSpPr>
          <p:nvPr/>
        </p:nvSpPr>
        <p:spPr bwMode="auto">
          <a:xfrm>
            <a:off x="1451373" y="994173"/>
            <a:ext cx="2287190" cy="591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1600">
                <a:solidFill>
                  <a:srgbClr val="000000"/>
                </a:solidFill>
                <a:round/>
                <a:headEnd/>
                <a:tailEnd/>
              </a14:hiddenLine>
            </a:ext>
          </a:extLst>
        </p:spPr>
        <p:txBody>
          <a:bodyPr/>
          <a:lstStyle>
            <a:lvl1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1pPr>
            <a:lvl2pPr marL="742950" indent="-28575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2pPr>
            <a:lvl3pPr marL="11430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3pPr>
            <a:lvl4pPr marL="16002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4pPr>
            <a:lvl5pPr marL="20574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5pPr>
            <a:lvl6pPr marL="25146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6pPr>
            <a:lvl7pPr marL="29718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7pPr>
            <a:lvl8pPr marL="34290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8pPr>
            <a:lvl9pPr marL="38862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9pPr>
          </a:lstStyle>
          <a:p>
            <a:pPr eaLnBrk="1" hangingPunct="1"/>
            <a:r>
              <a:rPr lang="en-US" altLang="en-US" sz="1350" b="1">
                <a:solidFill>
                  <a:srgbClr val="FF9933"/>
                </a:solidFill>
                <a:ea typeface="Arial Unicode MS" charset="0"/>
              </a:rPr>
              <a:t>Offers high performance </a:t>
            </a:r>
          </a:p>
          <a:p>
            <a:pPr eaLnBrk="1" hangingPunct="1"/>
            <a:r>
              <a:rPr lang="en-IN" altLang="en-US" sz="1050">
                <a:solidFill>
                  <a:srgbClr val="000000"/>
                </a:solidFill>
                <a:ea typeface="Arial Unicode MS" charset="0"/>
              </a:rPr>
              <a:t>and near-total availability to support transaction processing</a:t>
            </a:r>
            <a:endParaRPr lang="en-US" altLang="en-US" sz="1050">
              <a:solidFill>
                <a:srgbClr val="5F5D5E"/>
              </a:solidFill>
              <a:ea typeface="Arial Unicode MS" charset="0"/>
            </a:endParaRPr>
          </a:p>
        </p:txBody>
      </p:sp>
      <p:sp>
        <p:nvSpPr>
          <p:cNvPr id="52231" name="Rectangle 6"/>
          <p:cNvSpPr>
            <a:spLocks noChangeArrowheads="1"/>
          </p:cNvSpPr>
          <p:nvPr/>
        </p:nvSpPr>
        <p:spPr bwMode="auto">
          <a:xfrm>
            <a:off x="1446610" y="2408635"/>
            <a:ext cx="2228850"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1600">
                <a:solidFill>
                  <a:srgbClr val="000000"/>
                </a:solidFill>
                <a:round/>
                <a:headEnd/>
                <a:tailEnd/>
              </a14:hiddenLine>
            </a:ext>
          </a:extLst>
        </p:spPr>
        <p:txBody>
          <a:bodyPr/>
          <a:lstStyle>
            <a:lvl1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1pPr>
            <a:lvl2pPr marL="742950" indent="-28575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2pPr>
            <a:lvl3pPr marL="11430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3pPr>
            <a:lvl4pPr marL="16002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4pPr>
            <a:lvl5pPr marL="20574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5pPr>
            <a:lvl6pPr marL="25146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6pPr>
            <a:lvl7pPr marL="29718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7pPr>
            <a:lvl8pPr marL="34290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8pPr>
            <a:lvl9pPr marL="38862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9pPr>
          </a:lstStyle>
          <a:p>
            <a:pPr eaLnBrk="1" hangingPunct="1"/>
            <a:r>
              <a:rPr lang="en-US" altLang="en-US" sz="1350" b="1">
                <a:solidFill>
                  <a:srgbClr val="0099B5"/>
                </a:solidFill>
                <a:ea typeface="Arial Unicode MS" charset="0"/>
              </a:rPr>
              <a:t>Takes hours, not days</a:t>
            </a:r>
          </a:p>
          <a:p>
            <a:pPr eaLnBrk="1" hangingPunct="1"/>
            <a:r>
              <a:rPr lang="en-IN" altLang="en-US" sz="1050">
                <a:solidFill>
                  <a:srgbClr val="000000"/>
                </a:solidFill>
                <a:ea typeface="Arial Unicode MS" charset="0"/>
              </a:rPr>
              <a:t>to provision new workloads, improving responsiveness to business demands</a:t>
            </a:r>
            <a:endParaRPr lang="en-US" altLang="en-US" sz="1050">
              <a:solidFill>
                <a:srgbClr val="5F5D5E"/>
              </a:solidFill>
              <a:ea typeface="Arial Unicode MS" charset="0"/>
            </a:endParaRPr>
          </a:p>
        </p:txBody>
      </p:sp>
      <p:sp>
        <p:nvSpPr>
          <p:cNvPr id="52232" name="Text Box 7"/>
          <p:cNvSpPr txBox="1">
            <a:spLocks noChangeArrowheads="1"/>
          </p:cNvSpPr>
          <p:nvPr/>
        </p:nvSpPr>
        <p:spPr bwMode="auto">
          <a:xfrm>
            <a:off x="5762625" y="391716"/>
            <a:ext cx="138113" cy="346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1600">
                <a:solidFill>
                  <a:schemeClr val="tx1"/>
                </a:solidFill>
                <a:latin typeface="Arial" charset="0"/>
                <a:ea typeface="MS PGothic" charset="-128"/>
              </a:defRPr>
            </a:lvl1pPr>
            <a:lvl2pPr marL="742950" indent="-285750">
              <a:defRPr sz="1600">
                <a:solidFill>
                  <a:schemeClr val="tx1"/>
                </a:solidFill>
                <a:latin typeface="Arial" charset="0"/>
                <a:ea typeface="MS PGothic" charset="-128"/>
              </a:defRPr>
            </a:lvl2pPr>
            <a:lvl3pPr marL="1143000" indent="-228600">
              <a:defRPr sz="1600">
                <a:solidFill>
                  <a:schemeClr val="tx1"/>
                </a:solidFill>
                <a:latin typeface="Arial" charset="0"/>
                <a:ea typeface="MS PGothic" charset="-128"/>
              </a:defRPr>
            </a:lvl3pPr>
            <a:lvl4pPr marL="1600200" indent="-228600">
              <a:defRPr sz="1600">
                <a:solidFill>
                  <a:schemeClr val="tx1"/>
                </a:solidFill>
                <a:latin typeface="Arial" charset="0"/>
                <a:ea typeface="MS PGothic" charset="-128"/>
              </a:defRPr>
            </a:lvl4pPr>
            <a:lvl5pPr marL="2057400" indent="-228600">
              <a:defRPr sz="1600">
                <a:solidFill>
                  <a:schemeClr val="tx1"/>
                </a:solidFill>
                <a:latin typeface="Arial" charset="0"/>
                <a:ea typeface="MS PGothic" charset="-128"/>
              </a:defRPr>
            </a:lvl5pPr>
            <a:lvl6pPr marL="2514600" indent="-228600" eaLnBrk="0" fontAlgn="base" hangingPunct="0">
              <a:spcBef>
                <a:spcPct val="0"/>
              </a:spcBef>
              <a:spcAft>
                <a:spcPct val="0"/>
              </a:spcAft>
              <a:defRPr sz="1600">
                <a:solidFill>
                  <a:schemeClr val="tx1"/>
                </a:solidFill>
                <a:latin typeface="Arial" charset="0"/>
                <a:ea typeface="MS PGothic" charset="-128"/>
              </a:defRPr>
            </a:lvl6pPr>
            <a:lvl7pPr marL="2971800" indent="-228600" eaLnBrk="0" fontAlgn="base" hangingPunct="0">
              <a:spcBef>
                <a:spcPct val="0"/>
              </a:spcBef>
              <a:spcAft>
                <a:spcPct val="0"/>
              </a:spcAft>
              <a:defRPr sz="1600">
                <a:solidFill>
                  <a:schemeClr val="tx1"/>
                </a:solidFill>
                <a:latin typeface="Arial" charset="0"/>
                <a:ea typeface="MS PGothic" charset="-128"/>
              </a:defRPr>
            </a:lvl7pPr>
            <a:lvl8pPr marL="3429000" indent="-228600" eaLnBrk="0" fontAlgn="base" hangingPunct="0">
              <a:spcBef>
                <a:spcPct val="0"/>
              </a:spcBef>
              <a:spcAft>
                <a:spcPct val="0"/>
              </a:spcAft>
              <a:defRPr sz="1600">
                <a:solidFill>
                  <a:schemeClr val="tx1"/>
                </a:solidFill>
                <a:latin typeface="Arial" charset="0"/>
                <a:ea typeface="MS PGothic" charset="-128"/>
              </a:defRPr>
            </a:lvl8pPr>
            <a:lvl9pPr marL="3886200" indent="-228600" eaLnBrk="0" fontAlgn="base" hangingPunct="0">
              <a:spcBef>
                <a:spcPct val="0"/>
              </a:spcBef>
              <a:spcAft>
                <a:spcPct val="0"/>
              </a:spcAft>
              <a:defRPr sz="1600">
                <a:solidFill>
                  <a:schemeClr val="tx1"/>
                </a:solidFill>
                <a:latin typeface="Arial" charset="0"/>
                <a:ea typeface="MS PGothic" charset="-128"/>
              </a:defRPr>
            </a:lvl9pPr>
          </a:lstStyle>
          <a:p>
            <a:pPr eaLnBrk="1" hangingPunct="1">
              <a:buClr>
                <a:srgbClr val="000000"/>
              </a:buClr>
              <a:buSzPct val="100000"/>
              <a:buFont typeface="Times New Roman" charset="0"/>
              <a:buNone/>
            </a:pPr>
            <a:endParaRPr lang="en-US" altLang="en-US" sz="1350">
              <a:solidFill>
                <a:srgbClr val="000000"/>
              </a:solidFill>
              <a:ea typeface="Arial Unicode MS" charset="0"/>
            </a:endParaRPr>
          </a:p>
        </p:txBody>
      </p:sp>
      <p:sp>
        <p:nvSpPr>
          <p:cNvPr id="52233" name="Text Box 8"/>
          <p:cNvSpPr txBox="1">
            <a:spLocks noChangeArrowheads="1"/>
          </p:cNvSpPr>
          <p:nvPr/>
        </p:nvSpPr>
        <p:spPr bwMode="auto">
          <a:xfrm>
            <a:off x="5547122" y="152401"/>
            <a:ext cx="1627584" cy="21312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67500" tIns="33750" rIns="67500" bIns="33750"/>
          <a:lstStyle>
            <a:lvl1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1pPr>
            <a:lvl2pPr marL="742950" indent="-28575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2pPr>
            <a:lvl3pPr marL="11430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3pPr>
            <a:lvl4pPr marL="16002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4pPr>
            <a:lvl5pPr marL="20574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5pPr>
            <a:lvl6pPr marL="25146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6pPr>
            <a:lvl7pPr marL="29718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7pPr>
            <a:lvl8pPr marL="34290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8pPr>
            <a:lvl9pPr marL="38862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9pPr>
          </a:lstStyle>
          <a:p>
            <a:pPr eaLnBrk="1" hangingPunct="1"/>
            <a:r>
              <a:rPr lang="en-US" altLang="en-US" sz="900">
                <a:solidFill>
                  <a:srgbClr val="000000"/>
                </a:solidFill>
              </a:rPr>
              <a:t>Computer Services</a:t>
            </a:r>
          </a:p>
        </p:txBody>
      </p:sp>
      <p:sp>
        <p:nvSpPr>
          <p:cNvPr id="52234" name="Rectangle 1"/>
          <p:cNvSpPr>
            <a:spLocks noChangeArrowheads="1"/>
          </p:cNvSpPr>
          <p:nvPr/>
        </p:nvSpPr>
        <p:spPr bwMode="auto">
          <a:xfrm>
            <a:off x="3898107" y="1125141"/>
            <a:ext cx="2121694"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Arial" charset="0"/>
                <a:ea typeface="MS PGothic" charset="-128"/>
              </a:defRPr>
            </a:lvl1pPr>
            <a:lvl2pPr marL="742950" indent="-285750">
              <a:defRPr sz="1600">
                <a:solidFill>
                  <a:schemeClr val="tx1"/>
                </a:solidFill>
                <a:latin typeface="Arial" charset="0"/>
                <a:ea typeface="MS PGothic" charset="-128"/>
              </a:defRPr>
            </a:lvl2pPr>
            <a:lvl3pPr marL="1143000" indent="-228600">
              <a:defRPr sz="1600">
                <a:solidFill>
                  <a:schemeClr val="tx1"/>
                </a:solidFill>
                <a:latin typeface="Arial" charset="0"/>
                <a:ea typeface="MS PGothic" charset="-128"/>
              </a:defRPr>
            </a:lvl3pPr>
            <a:lvl4pPr marL="1600200" indent="-228600">
              <a:defRPr sz="1600">
                <a:solidFill>
                  <a:schemeClr val="tx1"/>
                </a:solidFill>
                <a:latin typeface="Arial" charset="0"/>
                <a:ea typeface="MS PGothic" charset="-128"/>
              </a:defRPr>
            </a:lvl4pPr>
            <a:lvl5pPr marL="2057400" indent="-228600">
              <a:defRPr sz="1600">
                <a:solidFill>
                  <a:schemeClr val="tx1"/>
                </a:solidFill>
                <a:latin typeface="Arial" charset="0"/>
                <a:ea typeface="MS PGothic" charset="-128"/>
              </a:defRPr>
            </a:lvl5pPr>
            <a:lvl6pPr marL="2514600" indent="-228600" eaLnBrk="0" fontAlgn="base" hangingPunct="0">
              <a:spcBef>
                <a:spcPct val="0"/>
              </a:spcBef>
              <a:spcAft>
                <a:spcPct val="0"/>
              </a:spcAft>
              <a:defRPr sz="1600">
                <a:solidFill>
                  <a:schemeClr val="tx1"/>
                </a:solidFill>
                <a:latin typeface="Arial" charset="0"/>
                <a:ea typeface="MS PGothic" charset="-128"/>
              </a:defRPr>
            </a:lvl6pPr>
            <a:lvl7pPr marL="2971800" indent="-228600" eaLnBrk="0" fontAlgn="base" hangingPunct="0">
              <a:spcBef>
                <a:spcPct val="0"/>
              </a:spcBef>
              <a:spcAft>
                <a:spcPct val="0"/>
              </a:spcAft>
              <a:defRPr sz="1600">
                <a:solidFill>
                  <a:schemeClr val="tx1"/>
                </a:solidFill>
                <a:latin typeface="Arial" charset="0"/>
                <a:ea typeface="MS PGothic" charset="-128"/>
              </a:defRPr>
            </a:lvl7pPr>
            <a:lvl8pPr marL="3429000" indent="-228600" eaLnBrk="0" fontAlgn="base" hangingPunct="0">
              <a:spcBef>
                <a:spcPct val="0"/>
              </a:spcBef>
              <a:spcAft>
                <a:spcPct val="0"/>
              </a:spcAft>
              <a:defRPr sz="1600">
                <a:solidFill>
                  <a:schemeClr val="tx1"/>
                </a:solidFill>
                <a:latin typeface="Arial" charset="0"/>
                <a:ea typeface="MS PGothic" charset="-128"/>
              </a:defRPr>
            </a:lvl8pPr>
            <a:lvl9pPr marL="3886200" indent="-228600" eaLnBrk="0" fontAlgn="base" hangingPunct="0">
              <a:spcBef>
                <a:spcPct val="0"/>
              </a:spcBef>
              <a:spcAft>
                <a:spcPct val="0"/>
              </a:spcAft>
              <a:defRPr sz="1600">
                <a:solidFill>
                  <a:schemeClr val="tx1"/>
                </a:solidFill>
                <a:latin typeface="Arial" charset="0"/>
                <a:ea typeface="MS PGothic" charset="-128"/>
              </a:defRPr>
            </a:lvl9pPr>
          </a:lstStyle>
          <a:p>
            <a:pPr eaLnBrk="1" hangingPunct="1">
              <a:buClr>
                <a:srgbClr val="000000"/>
              </a:buClr>
              <a:buSzPct val="100000"/>
              <a:buFont typeface="Times New Roman" charset="0"/>
              <a:buNone/>
            </a:pPr>
            <a:r>
              <a:rPr lang="en-US" altLang="en-US" sz="1050" b="1">
                <a:solidFill>
                  <a:srgbClr val="000000"/>
                </a:solidFill>
                <a:ea typeface="Arial Unicode MS" charset="0"/>
              </a:rPr>
              <a:t>The transformation: </a:t>
            </a:r>
          </a:p>
          <a:p>
            <a:pPr eaLnBrk="1" hangingPunct="1">
              <a:buClr>
                <a:srgbClr val="000000"/>
              </a:buClr>
              <a:buSzPct val="100000"/>
              <a:buFont typeface="Times New Roman" charset="0"/>
              <a:buNone/>
            </a:pPr>
            <a:r>
              <a:rPr lang="en-US" altLang="en-US" sz="1050">
                <a:solidFill>
                  <a:srgbClr val="000000"/>
                </a:solidFill>
                <a:ea typeface="Arial Unicode MS" charset="0"/>
              </a:rPr>
              <a:t>EVERTEC migrated core Oracle databases supporting its transaction processing systems to a virtualized SUSE Linux Enterprise Server environment, running on an IBM® zEnterprise® EC12 (zEC12)</a:t>
            </a:r>
          </a:p>
        </p:txBody>
      </p:sp>
      <p:sp>
        <p:nvSpPr>
          <p:cNvPr id="52235" name="Text Box 16"/>
          <p:cNvSpPr txBox="1">
            <a:spLocks noChangeArrowheads="1"/>
          </p:cNvSpPr>
          <p:nvPr/>
        </p:nvSpPr>
        <p:spPr bwMode="auto">
          <a:xfrm>
            <a:off x="1273590" y="3245644"/>
            <a:ext cx="1714500" cy="246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1600">
                <a:solidFill>
                  <a:srgbClr val="000000"/>
                </a:solidFill>
                <a:round/>
                <a:headEnd/>
                <a:tailEnd/>
              </a14:hiddenLine>
            </a:ext>
          </a:extLst>
        </p:spPr>
        <p:txBody>
          <a:bodyPr wrap="none" lIns="67500" tIns="33750" rIns="67500" bIns="33750"/>
          <a:lstStyle>
            <a:lvl1pPr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1pPr>
            <a:lvl2pPr marL="742950" indent="-28575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2pPr>
            <a:lvl3pPr marL="11430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3pPr>
            <a:lvl4pPr marL="16002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4pPr>
            <a:lvl5pPr marL="2057400" indent="-228600" defTabSz="4572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5pPr>
            <a:lvl6pPr marL="25146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6pPr>
            <a:lvl7pPr marL="29718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7pPr>
            <a:lvl8pPr marL="34290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8pPr>
            <a:lvl9pPr marL="3886200" indent="-228600" defTabSz="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chemeClr val="tx1"/>
                </a:solidFill>
                <a:latin typeface="Arial" charset="0"/>
                <a:ea typeface="MS PGothic" charset="-128"/>
              </a:defRPr>
            </a:lvl9pPr>
          </a:lstStyle>
          <a:p>
            <a:pPr eaLnBrk="1" hangingPunct="1">
              <a:buClr>
                <a:srgbClr val="000000"/>
              </a:buClr>
              <a:buFont typeface="Times New Roman" charset="0"/>
              <a:buNone/>
            </a:pPr>
            <a:r>
              <a:rPr lang="en-US" altLang="en-US" sz="900" b="1">
                <a:solidFill>
                  <a:srgbClr val="000000"/>
                </a:solidFill>
                <a:ea typeface="Arial Unicode MS" charset="0"/>
              </a:rPr>
              <a:t>Solution components</a:t>
            </a:r>
          </a:p>
        </p:txBody>
      </p:sp>
      <p:sp>
        <p:nvSpPr>
          <p:cNvPr id="52236" name="Rectangle 2"/>
          <p:cNvSpPr>
            <a:spLocks noChangeArrowheads="1"/>
          </p:cNvSpPr>
          <p:nvPr/>
        </p:nvSpPr>
        <p:spPr bwMode="auto">
          <a:xfrm>
            <a:off x="1367555" y="3384947"/>
            <a:ext cx="2278140"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Arial" charset="0"/>
                <a:ea typeface="MS PGothic" charset="-128"/>
              </a:defRPr>
            </a:lvl1pPr>
            <a:lvl2pPr marL="742950" indent="-285750">
              <a:defRPr sz="1600">
                <a:solidFill>
                  <a:schemeClr val="tx1"/>
                </a:solidFill>
                <a:latin typeface="Arial" charset="0"/>
                <a:ea typeface="MS PGothic" charset="-128"/>
              </a:defRPr>
            </a:lvl2pPr>
            <a:lvl3pPr marL="1143000" indent="-228600">
              <a:defRPr sz="1600">
                <a:solidFill>
                  <a:schemeClr val="tx1"/>
                </a:solidFill>
                <a:latin typeface="Arial" charset="0"/>
                <a:ea typeface="MS PGothic" charset="-128"/>
              </a:defRPr>
            </a:lvl3pPr>
            <a:lvl4pPr marL="1600200" indent="-228600">
              <a:defRPr sz="1600">
                <a:solidFill>
                  <a:schemeClr val="tx1"/>
                </a:solidFill>
                <a:latin typeface="Arial" charset="0"/>
                <a:ea typeface="MS PGothic" charset="-128"/>
              </a:defRPr>
            </a:lvl4pPr>
            <a:lvl5pPr marL="2057400" indent="-228600">
              <a:defRPr sz="1600">
                <a:solidFill>
                  <a:schemeClr val="tx1"/>
                </a:solidFill>
                <a:latin typeface="Arial" charset="0"/>
                <a:ea typeface="MS PGothic" charset="-128"/>
              </a:defRPr>
            </a:lvl5pPr>
            <a:lvl6pPr marL="2514600" indent="-228600" eaLnBrk="0" fontAlgn="base" hangingPunct="0">
              <a:spcBef>
                <a:spcPct val="0"/>
              </a:spcBef>
              <a:spcAft>
                <a:spcPct val="0"/>
              </a:spcAft>
              <a:defRPr sz="1600">
                <a:solidFill>
                  <a:schemeClr val="tx1"/>
                </a:solidFill>
                <a:latin typeface="Arial" charset="0"/>
                <a:ea typeface="MS PGothic" charset="-128"/>
              </a:defRPr>
            </a:lvl6pPr>
            <a:lvl7pPr marL="2971800" indent="-228600" eaLnBrk="0" fontAlgn="base" hangingPunct="0">
              <a:spcBef>
                <a:spcPct val="0"/>
              </a:spcBef>
              <a:spcAft>
                <a:spcPct val="0"/>
              </a:spcAft>
              <a:defRPr sz="1600">
                <a:solidFill>
                  <a:schemeClr val="tx1"/>
                </a:solidFill>
                <a:latin typeface="Arial" charset="0"/>
                <a:ea typeface="MS PGothic" charset="-128"/>
              </a:defRPr>
            </a:lvl7pPr>
            <a:lvl8pPr marL="3429000" indent="-228600" eaLnBrk="0" fontAlgn="base" hangingPunct="0">
              <a:spcBef>
                <a:spcPct val="0"/>
              </a:spcBef>
              <a:spcAft>
                <a:spcPct val="0"/>
              </a:spcAft>
              <a:defRPr sz="1600">
                <a:solidFill>
                  <a:schemeClr val="tx1"/>
                </a:solidFill>
                <a:latin typeface="Arial" charset="0"/>
                <a:ea typeface="MS PGothic" charset="-128"/>
              </a:defRPr>
            </a:lvl8pPr>
            <a:lvl9pPr marL="3886200" indent="-228600" eaLnBrk="0" fontAlgn="base" hangingPunct="0">
              <a:spcBef>
                <a:spcPct val="0"/>
              </a:spcBef>
              <a:spcAft>
                <a:spcPct val="0"/>
              </a:spcAft>
              <a:defRPr sz="1600">
                <a:solidFill>
                  <a:schemeClr val="tx1"/>
                </a:solidFill>
                <a:latin typeface="Arial" charset="0"/>
                <a:ea typeface="MS PGothic" charset="-128"/>
              </a:defRPr>
            </a:lvl9pPr>
          </a:lstStyle>
          <a:p>
            <a:pPr eaLnBrk="1" hangingPunct="1">
              <a:buClr>
                <a:srgbClr val="000000"/>
              </a:buClr>
              <a:buSzPct val="100000"/>
              <a:buFont typeface="Times New Roman" charset="0"/>
              <a:buNone/>
            </a:pPr>
            <a:r>
              <a:rPr lang="en-US" altLang="en-US" sz="825" b="1" dirty="0">
                <a:solidFill>
                  <a:srgbClr val="000000"/>
                </a:solidFill>
                <a:ea typeface="Arial Unicode MS" charset="0"/>
              </a:rPr>
              <a:t>Hardware</a:t>
            </a:r>
            <a:endParaRPr lang="en-US" altLang="en-US" sz="825" dirty="0">
              <a:solidFill>
                <a:srgbClr val="000000"/>
              </a:solidFill>
              <a:ea typeface="Arial Unicode MS" charset="0"/>
            </a:endParaRPr>
          </a:p>
          <a:p>
            <a:pPr eaLnBrk="1" hangingPunct="1">
              <a:buClr>
                <a:srgbClr val="000000"/>
              </a:buClr>
              <a:buSzPct val="100000"/>
              <a:buFont typeface="Times New Roman" charset="0"/>
              <a:buNone/>
            </a:pPr>
            <a:r>
              <a:rPr lang="en-US" altLang="en-US" sz="825" dirty="0">
                <a:solidFill>
                  <a:srgbClr val="000000"/>
                </a:solidFill>
                <a:ea typeface="Arial Unicode MS" charset="0"/>
              </a:rPr>
              <a:t>• IBM® </a:t>
            </a:r>
            <a:r>
              <a:rPr lang="en-US" altLang="en-US" sz="825" dirty="0" err="1">
                <a:solidFill>
                  <a:srgbClr val="000000"/>
                </a:solidFill>
                <a:ea typeface="Arial Unicode MS" charset="0"/>
              </a:rPr>
              <a:t>zEnterprise</a:t>
            </a:r>
            <a:r>
              <a:rPr lang="en-US" altLang="en-US" sz="825" dirty="0">
                <a:solidFill>
                  <a:srgbClr val="000000"/>
                </a:solidFill>
                <a:ea typeface="Arial Unicode MS" charset="0"/>
              </a:rPr>
              <a:t>® EC12</a:t>
            </a:r>
          </a:p>
          <a:p>
            <a:pPr eaLnBrk="1" hangingPunct="1">
              <a:buClr>
                <a:srgbClr val="000000"/>
              </a:buClr>
              <a:buSzPct val="100000"/>
              <a:buFont typeface="Times New Roman" charset="0"/>
              <a:buNone/>
            </a:pPr>
            <a:r>
              <a:rPr lang="en-US" altLang="en-US" sz="825" b="1" dirty="0">
                <a:solidFill>
                  <a:srgbClr val="000000"/>
                </a:solidFill>
                <a:ea typeface="Arial Unicode MS" charset="0"/>
              </a:rPr>
              <a:t>Software</a:t>
            </a:r>
            <a:endParaRPr lang="en-US" altLang="en-US" sz="825" dirty="0">
              <a:solidFill>
                <a:srgbClr val="000000"/>
              </a:solidFill>
              <a:ea typeface="Arial Unicode MS" charset="0"/>
            </a:endParaRPr>
          </a:p>
          <a:p>
            <a:pPr eaLnBrk="1" hangingPunct="1">
              <a:buClr>
                <a:srgbClr val="000000"/>
              </a:buClr>
              <a:buSzPct val="100000"/>
              <a:buFont typeface="Times New Roman" charset="0"/>
              <a:buNone/>
            </a:pPr>
            <a:r>
              <a:rPr lang="en-US" altLang="en-US" sz="825" dirty="0">
                <a:solidFill>
                  <a:srgbClr val="000000"/>
                </a:solidFill>
                <a:ea typeface="Arial Unicode MS" charset="0"/>
              </a:rPr>
              <a:t>• IBM z/OS®</a:t>
            </a:r>
            <a:endParaRPr lang="en-IN" altLang="en-US" sz="825" dirty="0">
              <a:solidFill>
                <a:srgbClr val="000000"/>
              </a:solidFill>
              <a:ea typeface="Arial Unicode MS" charset="0"/>
            </a:endParaRPr>
          </a:p>
          <a:p>
            <a:pPr eaLnBrk="1" hangingPunct="1">
              <a:buClr>
                <a:srgbClr val="000000"/>
              </a:buClr>
              <a:buSzPct val="100000"/>
              <a:buFont typeface="Times New Roman" charset="0"/>
              <a:buNone/>
            </a:pPr>
            <a:r>
              <a:rPr lang="en-US" altLang="en-US" sz="825" dirty="0">
                <a:solidFill>
                  <a:srgbClr val="000000"/>
                </a:solidFill>
                <a:ea typeface="Arial Unicode MS" charset="0"/>
              </a:rPr>
              <a:t>• IBM z/VM®</a:t>
            </a:r>
            <a:endParaRPr lang="en-IN" altLang="en-US" sz="825" dirty="0">
              <a:solidFill>
                <a:srgbClr val="000000"/>
              </a:solidFill>
              <a:ea typeface="Arial Unicode MS" charset="0"/>
            </a:endParaRPr>
          </a:p>
          <a:p>
            <a:pPr eaLnBrk="1" hangingPunct="1">
              <a:buClr>
                <a:srgbClr val="000000"/>
              </a:buClr>
              <a:buSzPct val="100000"/>
              <a:buFont typeface="Times New Roman" charset="0"/>
              <a:buNone/>
            </a:pPr>
            <a:r>
              <a:rPr lang="en-US" altLang="en-US" sz="825" dirty="0">
                <a:solidFill>
                  <a:srgbClr val="000000"/>
                </a:solidFill>
                <a:ea typeface="Arial Unicode MS" charset="0"/>
              </a:rPr>
              <a:t>• IBM z/VSE®</a:t>
            </a:r>
            <a:endParaRPr lang="en-IN" altLang="en-US" sz="825" dirty="0">
              <a:solidFill>
                <a:srgbClr val="000000"/>
              </a:solidFill>
              <a:ea typeface="Arial Unicode MS" charset="0"/>
            </a:endParaRPr>
          </a:p>
          <a:p>
            <a:pPr eaLnBrk="1" hangingPunct="1">
              <a:buClr>
                <a:srgbClr val="000000"/>
              </a:buClr>
              <a:buSzPct val="100000"/>
              <a:buFont typeface="Times New Roman" charset="0"/>
              <a:buNone/>
            </a:pPr>
            <a:r>
              <a:rPr lang="en-US" altLang="en-US" sz="825" dirty="0">
                <a:solidFill>
                  <a:srgbClr val="000000"/>
                </a:solidFill>
                <a:ea typeface="Arial Unicode MS" charset="0"/>
              </a:rPr>
              <a:t>• Oracle Database 11g Release 2 </a:t>
            </a:r>
            <a:endParaRPr lang="en-IN" altLang="en-US" sz="825" dirty="0">
              <a:solidFill>
                <a:srgbClr val="000000"/>
              </a:solidFill>
              <a:ea typeface="Arial Unicode MS" charset="0"/>
            </a:endParaRPr>
          </a:p>
          <a:p>
            <a:pPr eaLnBrk="1" hangingPunct="1">
              <a:buClr>
                <a:srgbClr val="000000"/>
              </a:buClr>
              <a:buSzPct val="100000"/>
              <a:buFont typeface="Times New Roman" charset="0"/>
              <a:buNone/>
            </a:pPr>
            <a:r>
              <a:rPr lang="en-US" altLang="en-US" sz="825" dirty="0">
                <a:solidFill>
                  <a:srgbClr val="000000"/>
                </a:solidFill>
                <a:ea typeface="Arial Unicode MS" charset="0"/>
              </a:rPr>
              <a:t>• SUSE Linux Enterprise Server for System z</a:t>
            </a:r>
            <a:endParaRPr lang="en-IN" altLang="en-US" sz="825" dirty="0">
              <a:solidFill>
                <a:srgbClr val="000000"/>
              </a:solidFill>
              <a:ea typeface="Arial Unicode MS" charset="0"/>
            </a:endParaRPr>
          </a:p>
        </p:txBody>
      </p:sp>
      <p:sp>
        <p:nvSpPr>
          <p:cNvPr id="52237" name="Title 1"/>
          <p:cNvSpPr>
            <a:spLocks noGrp="1"/>
          </p:cNvSpPr>
          <p:nvPr>
            <p:ph type="title"/>
          </p:nvPr>
        </p:nvSpPr>
        <p:spPr bwMode="auto">
          <a:xfrm>
            <a:off x="1451373" y="291703"/>
            <a:ext cx="6226969" cy="52744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eaLnBrk="1" hangingPunct="1"/>
            <a:r>
              <a:rPr lang="en-US" altLang="en-US" sz="1800" b="1">
                <a:solidFill>
                  <a:srgbClr val="000000"/>
                </a:solidFill>
                <a:latin typeface="Arial" charset="0"/>
                <a:ea typeface="Arial Unicode MS" charset="0"/>
                <a:cs typeface="Arial" charset="0"/>
              </a:rPr>
              <a:t>EVERTEC</a:t>
            </a:r>
            <a:br>
              <a:rPr lang="en-US" altLang="en-US" sz="1800" b="1">
                <a:solidFill>
                  <a:srgbClr val="000000"/>
                </a:solidFill>
                <a:latin typeface="Arial" charset="0"/>
                <a:ea typeface="Arial Unicode MS" charset="0"/>
                <a:cs typeface="Arial" charset="0"/>
              </a:rPr>
            </a:br>
            <a:r>
              <a:rPr lang="en-US" altLang="en-US" sz="1500" b="1">
                <a:solidFill>
                  <a:srgbClr val="000000"/>
                </a:solidFill>
                <a:latin typeface="Arial" charset="0"/>
                <a:ea typeface="Arial Unicode MS" charset="0"/>
                <a:cs typeface="Arial" charset="0"/>
              </a:rPr>
              <a:t>Ensures leaner, faster processing for billions of transactions</a:t>
            </a:r>
            <a:endParaRPr lang="en-US" altLang="en-US" sz="1500">
              <a:latin typeface="Arial" charset="0"/>
              <a:ea typeface="Arial Unicode MS" charset="0"/>
              <a:cs typeface="Arial" charset="0"/>
            </a:endParaRPr>
          </a:p>
        </p:txBody>
      </p:sp>
      <p:sp>
        <p:nvSpPr>
          <p:cNvPr id="52238" name="Rectangle 1"/>
          <p:cNvSpPr>
            <a:spLocks noChangeArrowheads="1"/>
          </p:cNvSpPr>
          <p:nvPr/>
        </p:nvSpPr>
        <p:spPr bwMode="auto">
          <a:xfrm>
            <a:off x="3898107" y="2419350"/>
            <a:ext cx="3874294"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Arial" charset="0"/>
                <a:ea typeface="MS PGothic" charset="-128"/>
              </a:defRPr>
            </a:lvl1pPr>
            <a:lvl2pPr marL="742950" indent="-285750">
              <a:defRPr sz="1600">
                <a:solidFill>
                  <a:schemeClr val="tx1"/>
                </a:solidFill>
                <a:latin typeface="Arial" charset="0"/>
                <a:ea typeface="MS PGothic" charset="-128"/>
              </a:defRPr>
            </a:lvl2pPr>
            <a:lvl3pPr marL="1143000" indent="-228600">
              <a:defRPr sz="1600">
                <a:solidFill>
                  <a:schemeClr val="tx1"/>
                </a:solidFill>
                <a:latin typeface="Arial" charset="0"/>
                <a:ea typeface="MS PGothic" charset="-128"/>
              </a:defRPr>
            </a:lvl3pPr>
            <a:lvl4pPr marL="1600200" indent="-228600">
              <a:defRPr sz="1600">
                <a:solidFill>
                  <a:schemeClr val="tx1"/>
                </a:solidFill>
                <a:latin typeface="Arial" charset="0"/>
                <a:ea typeface="MS PGothic" charset="-128"/>
              </a:defRPr>
            </a:lvl4pPr>
            <a:lvl5pPr marL="2057400" indent="-228600">
              <a:defRPr sz="1600">
                <a:solidFill>
                  <a:schemeClr val="tx1"/>
                </a:solidFill>
                <a:latin typeface="Arial" charset="0"/>
                <a:ea typeface="MS PGothic" charset="-128"/>
              </a:defRPr>
            </a:lvl5pPr>
            <a:lvl6pPr marL="2514600" indent="-228600" eaLnBrk="0" fontAlgn="base" hangingPunct="0">
              <a:spcBef>
                <a:spcPct val="0"/>
              </a:spcBef>
              <a:spcAft>
                <a:spcPct val="0"/>
              </a:spcAft>
              <a:defRPr sz="1600">
                <a:solidFill>
                  <a:schemeClr val="tx1"/>
                </a:solidFill>
                <a:latin typeface="Arial" charset="0"/>
                <a:ea typeface="MS PGothic" charset="-128"/>
              </a:defRPr>
            </a:lvl6pPr>
            <a:lvl7pPr marL="2971800" indent="-228600" eaLnBrk="0" fontAlgn="base" hangingPunct="0">
              <a:spcBef>
                <a:spcPct val="0"/>
              </a:spcBef>
              <a:spcAft>
                <a:spcPct val="0"/>
              </a:spcAft>
              <a:defRPr sz="1600">
                <a:solidFill>
                  <a:schemeClr val="tx1"/>
                </a:solidFill>
                <a:latin typeface="Arial" charset="0"/>
                <a:ea typeface="MS PGothic" charset="-128"/>
              </a:defRPr>
            </a:lvl7pPr>
            <a:lvl8pPr marL="3429000" indent="-228600" eaLnBrk="0" fontAlgn="base" hangingPunct="0">
              <a:spcBef>
                <a:spcPct val="0"/>
              </a:spcBef>
              <a:spcAft>
                <a:spcPct val="0"/>
              </a:spcAft>
              <a:defRPr sz="1600">
                <a:solidFill>
                  <a:schemeClr val="tx1"/>
                </a:solidFill>
                <a:latin typeface="Arial" charset="0"/>
                <a:ea typeface="MS PGothic" charset="-128"/>
              </a:defRPr>
            </a:lvl8pPr>
            <a:lvl9pPr marL="3886200" indent="-228600" eaLnBrk="0" fontAlgn="base" hangingPunct="0">
              <a:spcBef>
                <a:spcPct val="0"/>
              </a:spcBef>
              <a:spcAft>
                <a:spcPct val="0"/>
              </a:spcAft>
              <a:defRPr sz="1600">
                <a:solidFill>
                  <a:schemeClr val="tx1"/>
                </a:solidFill>
                <a:latin typeface="Arial" charset="0"/>
                <a:ea typeface="MS PGothic" charset="-128"/>
              </a:defRPr>
            </a:lvl9pPr>
          </a:lstStyle>
          <a:p>
            <a:pPr eaLnBrk="1" hangingPunct="1">
              <a:buClr>
                <a:srgbClr val="000000"/>
              </a:buClr>
              <a:buSzPct val="100000"/>
              <a:buFont typeface="Times New Roman" charset="0"/>
              <a:buNone/>
            </a:pPr>
            <a:r>
              <a:rPr lang="en-US" altLang="en-US" sz="1050">
                <a:solidFill>
                  <a:srgbClr val="000000"/>
                </a:solidFill>
                <a:ea typeface="Arial Unicode MS" charset="0"/>
              </a:rPr>
              <a:t>mainframe server. The company has currently migrated approximately 40 databases to the zEC12, with plans to make </a:t>
            </a:r>
            <a:br>
              <a:rPr lang="en-US" altLang="en-US" sz="1050">
                <a:solidFill>
                  <a:srgbClr val="000000"/>
                </a:solidFill>
                <a:ea typeface="Arial Unicode MS" charset="0"/>
              </a:rPr>
            </a:br>
            <a:r>
              <a:rPr lang="en-US" altLang="en-US" sz="1050">
                <a:solidFill>
                  <a:srgbClr val="000000"/>
                </a:solidFill>
                <a:ea typeface="Arial Unicode MS" charset="0"/>
              </a:rPr>
              <a:t>IBM System z® the strategic platform for all Oracle databases.</a:t>
            </a:r>
          </a:p>
        </p:txBody>
      </p:sp>
    </p:spTree>
    <p:extLst>
      <p:ext uri="{BB962C8B-B14F-4D97-AF65-F5344CB8AC3E}">
        <p14:creationId xmlns:p14="http://schemas.microsoft.com/office/powerpoint/2010/main" val="871694304"/>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51" name="Text Box 2"/>
          <p:cNvSpPr txBox="1">
            <a:spLocks noChangeArrowheads="1"/>
          </p:cNvSpPr>
          <p:nvPr/>
        </p:nvSpPr>
        <p:spPr bwMode="auto">
          <a:xfrm>
            <a:off x="368132" y="1274249"/>
            <a:ext cx="2175043" cy="80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1600">
                <a:solidFill>
                  <a:srgbClr val="000000"/>
                </a:solidFill>
                <a:round/>
                <a:headEnd/>
                <a:tailEnd/>
              </a14:hiddenLine>
            </a:ext>
          </a:extLst>
        </p:spPr>
        <p:txBody>
          <a:bodyPr lIns="0" tIns="0" rIns="0" bIns="0"/>
          <a:lstStyle>
            <a:lvl1pPr eaLnBrk="0" hangingPunct="0">
              <a:spcBef>
                <a:spcPts val="2400"/>
              </a:spcBef>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2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1pPr>
            <a:lvl2pPr eaLnBrk="0" hangingPunct="0">
              <a:spcBef>
                <a:spcPts val="1400"/>
              </a:spcBef>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2pPr>
            <a:lvl3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3pPr>
            <a:lvl4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4pPr>
            <a:lvl5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eaLnBrk="1" hangingPunct="1">
              <a:spcBef>
                <a:spcPct val="0"/>
              </a:spcBef>
              <a:buClrTx/>
              <a:buFontTx/>
              <a:buNone/>
            </a:pPr>
            <a:r>
              <a:rPr lang="en-US" altLang="en-US" sz="1800" b="1" dirty="0">
                <a:solidFill>
                  <a:srgbClr val="7FBA00"/>
                </a:solidFill>
                <a:latin typeface="HelvNeue for IBM" panose="020B0604020202020204" pitchFamily="34" charset="0"/>
              </a:rPr>
              <a:t>17 </a:t>
            </a:r>
            <a:r>
              <a:rPr lang="en-US" altLang="en-US" sz="1800" b="1" dirty="0" err="1" smtClean="0">
                <a:solidFill>
                  <a:srgbClr val="7FBA00"/>
                </a:solidFill>
                <a:latin typeface="HelvNeue for IBM" panose="020B0604020202020204" pitchFamily="34" charset="0"/>
              </a:rPr>
              <a:t>LinuxONE</a:t>
            </a:r>
            <a:r>
              <a:rPr lang="en-US" altLang="en-US" sz="1800" b="1" dirty="0" smtClean="0">
                <a:solidFill>
                  <a:srgbClr val="7FBA00"/>
                </a:solidFill>
                <a:latin typeface="HelvNeue for IBM" panose="020B0604020202020204" pitchFamily="34" charset="0"/>
              </a:rPr>
              <a:t> cores </a:t>
            </a:r>
            <a:endParaRPr lang="en-US" altLang="en-US" sz="1800" b="1" dirty="0">
              <a:solidFill>
                <a:srgbClr val="7FBA00"/>
              </a:solidFill>
              <a:latin typeface="HelvNeue for IBM" panose="020B0604020202020204" pitchFamily="34" charset="0"/>
            </a:endParaRPr>
          </a:p>
          <a:p>
            <a:pPr eaLnBrk="1" hangingPunct="1">
              <a:spcBef>
                <a:spcPct val="0"/>
              </a:spcBef>
              <a:buClrTx/>
              <a:buFontTx/>
              <a:buNone/>
            </a:pPr>
            <a:r>
              <a:rPr lang="en-GB" altLang="en-US" sz="1400" dirty="0">
                <a:solidFill>
                  <a:srgbClr val="000000"/>
                </a:solidFill>
                <a:latin typeface="HelvNeue for IBM" panose="020B0604020202020204" pitchFamily="34" charset="0"/>
              </a:rPr>
              <a:t>now handle workload </a:t>
            </a:r>
            <a:r>
              <a:rPr lang="en-GB" altLang="en-US" sz="1400" dirty="0" smtClean="0">
                <a:solidFill>
                  <a:srgbClr val="000000"/>
                </a:solidFill>
                <a:latin typeface="HelvNeue for IBM" panose="020B0604020202020204" pitchFamily="34" charset="0"/>
              </a:rPr>
              <a:t/>
            </a:r>
            <a:br>
              <a:rPr lang="en-GB" altLang="en-US" sz="1400" dirty="0" smtClean="0">
                <a:solidFill>
                  <a:srgbClr val="000000"/>
                </a:solidFill>
                <a:latin typeface="HelvNeue for IBM" panose="020B0604020202020204" pitchFamily="34" charset="0"/>
              </a:rPr>
            </a:br>
            <a:r>
              <a:rPr lang="en-GB" altLang="en-US" sz="1400" dirty="0" smtClean="0">
                <a:solidFill>
                  <a:srgbClr val="000000"/>
                </a:solidFill>
                <a:latin typeface="HelvNeue for IBM" panose="020B0604020202020204" pitchFamily="34" charset="0"/>
              </a:rPr>
              <a:t>that </a:t>
            </a:r>
            <a:r>
              <a:rPr lang="en-GB" altLang="en-US" sz="1400" dirty="0">
                <a:solidFill>
                  <a:srgbClr val="000000"/>
                </a:solidFill>
                <a:latin typeface="HelvNeue for IBM" panose="020B0604020202020204" pitchFamily="34" charset="0"/>
              </a:rPr>
              <a:t>previously required 204 x86 </a:t>
            </a:r>
            <a:r>
              <a:rPr lang="en-GB" altLang="en-US" sz="1400" dirty="0" smtClean="0">
                <a:solidFill>
                  <a:srgbClr val="000000"/>
                </a:solidFill>
                <a:latin typeface="HelvNeue for IBM" panose="020B0604020202020204" pitchFamily="34" charset="0"/>
              </a:rPr>
              <a:t>cores</a:t>
            </a:r>
            <a:endParaRPr lang="en-US" altLang="en-US" sz="1400" dirty="0">
              <a:latin typeface="HelvNeue for IBM" panose="020B0604020202020204" pitchFamily="34" charset="0"/>
              <a:ea typeface="MS PGothic" panose="020B0600070205080204" pitchFamily="34" charset="-128"/>
            </a:endParaRPr>
          </a:p>
          <a:p>
            <a:pPr eaLnBrk="1" hangingPunct="1">
              <a:spcBef>
                <a:spcPct val="0"/>
              </a:spcBef>
              <a:buClrTx/>
              <a:buFontTx/>
              <a:buNone/>
            </a:pPr>
            <a:endParaRPr lang="en-US" altLang="en-US" sz="1400" dirty="0">
              <a:latin typeface="HelvNeue for IBM" panose="020B0604020202020204" pitchFamily="34" charset="0"/>
              <a:ea typeface="MS PGothic" panose="020B0600070205080204" pitchFamily="34" charset="-128"/>
            </a:endParaRPr>
          </a:p>
          <a:p>
            <a:pPr eaLnBrk="1" hangingPunct="1">
              <a:spcBef>
                <a:spcPct val="0"/>
              </a:spcBef>
              <a:buClrTx/>
              <a:buFontTx/>
              <a:buNone/>
            </a:pPr>
            <a:endParaRPr lang="en-US" altLang="en-US" sz="1400" dirty="0">
              <a:latin typeface="HelvNeue for IBM" panose="020B0604020202020204" pitchFamily="34" charset="0"/>
              <a:ea typeface="MS PGothic" panose="020B0600070205080204" pitchFamily="34" charset="-128"/>
            </a:endParaRPr>
          </a:p>
        </p:txBody>
      </p:sp>
      <p:sp>
        <p:nvSpPr>
          <p:cNvPr id="2053" name="Rectangle 4"/>
          <p:cNvSpPr>
            <a:spLocks noChangeArrowheads="1"/>
          </p:cNvSpPr>
          <p:nvPr/>
        </p:nvSpPr>
        <p:spPr bwMode="auto">
          <a:xfrm>
            <a:off x="3035772" y="4150028"/>
            <a:ext cx="557086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1600">
                <a:solidFill>
                  <a:srgbClr val="000000"/>
                </a:solidFill>
                <a:round/>
                <a:headEnd/>
                <a:tailEnd/>
              </a14:hiddenLine>
            </a:ext>
          </a:extLst>
        </p:spPr>
        <p:txBody>
          <a:bodyPr wrap="square" lIns="0" tIns="0" rIns="0" bIns="0">
            <a:spAutoFit/>
          </a:bodyPr>
          <a:lstStyle>
            <a:lvl1pPr eaLnBrk="0" hangingPunct="0">
              <a:spcBef>
                <a:spcPts val="2400"/>
              </a:spcBef>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2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1pPr>
            <a:lvl2pPr eaLnBrk="0" hangingPunct="0">
              <a:spcBef>
                <a:spcPts val="1400"/>
              </a:spcBef>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2pPr>
            <a:lvl3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3pPr>
            <a:lvl4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4pPr>
            <a:lvl5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eaLnBrk="1" hangingPunct="1">
              <a:spcBef>
                <a:spcPct val="0"/>
              </a:spcBef>
              <a:buClrTx/>
              <a:buFontTx/>
              <a:buNone/>
            </a:pPr>
            <a:r>
              <a:rPr lang="en-US" altLang="en-US" sz="1400" dirty="0">
                <a:solidFill>
                  <a:srgbClr val="000000"/>
                </a:solidFill>
                <a:latin typeface="HelvNeue Light Italic for IBM" panose="020B0403020202090204" pitchFamily="34" charset="0"/>
              </a:rPr>
              <a:t>"</a:t>
            </a:r>
            <a:r>
              <a:rPr lang="en-GB" altLang="en-US" sz="1400" dirty="0">
                <a:solidFill>
                  <a:srgbClr val="000000"/>
                </a:solidFill>
                <a:latin typeface="HelvNeue Light Italic for IBM" panose="020B0403020202090204" pitchFamily="34" charset="0"/>
              </a:rPr>
              <a:t>By consolidating distributed commodity </a:t>
            </a:r>
            <a:r>
              <a:rPr lang="en-GB" altLang="en-US" sz="1400" dirty="0" smtClean="0">
                <a:solidFill>
                  <a:srgbClr val="000000"/>
                </a:solidFill>
                <a:latin typeface="HelvNeue Light Italic for IBM" panose="020B0403020202090204" pitchFamily="34" charset="0"/>
              </a:rPr>
              <a:t>servers, </a:t>
            </a:r>
            <a:r>
              <a:rPr lang="en-GB" altLang="en-US" sz="1400" dirty="0">
                <a:solidFill>
                  <a:srgbClr val="000000"/>
                </a:solidFill>
                <a:latin typeface="HelvNeue Light Italic for IBM" panose="020B0403020202090204" pitchFamily="34" charset="0"/>
              </a:rPr>
              <a:t>you can save a great deal of money</a:t>
            </a:r>
            <a:r>
              <a:rPr lang="en-US" altLang="en-US" sz="1400" dirty="0">
                <a:solidFill>
                  <a:srgbClr val="000000"/>
                </a:solidFill>
                <a:latin typeface="HelvNeue Light Italic for IBM" panose="020B0403020202090204" pitchFamily="34" charset="0"/>
              </a:rPr>
              <a:t>."</a:t>
            </a:r>
          </a:p>
          <a:p>
            <a:pPr eaLnBrk="1" hangingPunct="1">
              <a:spcBef>
                <a:spcPct val="0"/>
              </a:spcBef>
              <a:buClrTx/>
              <a:buFontTx/>
              <a:buNone/>
            </a:pPr>
            <a:r>
              <a:rPr lang="en-US" altLang="en-US" sz="1200" dirty="0">
                <a:solidFill>
                  <a:srgbClr val="000000"/>
                </a:solidFill>
                <a:latin typeface="HelvNeue for IBM" panose="020B0604020202020204" pitchFamily="34" charset="0"/>
              </a:rPr>
              <a:t>— </a:t>
            </a:r>
            <a:r>
              <a:rPr lang="en-GB" altLang="en-US" sz="1200" dirty="0">
                <a:solidFill>
                  <a:srgbClr val="000000"/>
                </a:solidFill>
                <a:latin typeface="HelvNeue for IBM" panose="020B0604020202020204" pitchFamily="34" charset="0"/>
              </a:rPr>
              <a:t>Martyn </a:t>
            </a:r>
            <a:r>
              <a:rPr lang="en-GB" altLang="en-US" sz="1200" dirty="0" err="1">
                <a:solidFill>
                  <a:srgbClr val="000000"/>
                </a:solidFill>
                <a:latin typeface="HelvNeue for IBM" panose="020B0604020202020204" pitchFamily="34" charset="0"/>
              </a:rPr>
              <a:t>Catlow</a:t>
            </a:r>
            <a:r>
              <a:rPr lang="en-GB" altLang="en-US" sz="1200" dirty="0">
                <a:solidFill>
                  <a:srgbClr val="000000"/>
                </a:solidFill>
                <a:latin typeface="HelvNeue for IBM" panose="020B0604020202020204" pitchFamily="34" charset="0"/>
              </a:rPr>
              <a:t>, portfolio lead for centralised IT infrastructure, the Met Office</a:t>
            </a:r>
            <a:endParaRPr lang="en-US" altLang="en-US" sz="1600" dirty="0">
              <a:solidFill>
                <a:srgbClr val="000000"/>
              </a:solidFill>
              <a:latin typeface="HelvNeue for IBM" panose="020B0604020202020204" pitchFamily="34" charset="0"/>
              <a:ea typeface="MS PGothic" panose="020B0600070205080204" pitchFamily="34" charset="-128"/>
            </a:endParaRPr>
          </a:p>
        </p:txBody>
      </p:sp>
      <p:sp>
        <p:nvSpPr>
          <p:cNvPr id="2054" name="Rectangle 5"/>
          <p:cNvSpPr>
            <a:spLocks noChangeArrowheads="1"/>
          </p:cNvSpPr>
          <p:nvPr/>
        </p:nvSpPr>
        <p:spPr bwMode="auto">
          <a:xfrm>
            <a:off x="368132" y="2576361"/>
            <a:ext cx="3136105" cy="8108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1600">
                <a:solidFill>
                  <a:srgbClr val="000000"/>
                </a:solidFill>
                <a:round/>
                <a:headEnd/>
                <a:tailEnd/>
              </a14:hiddenLine>
            </a:ext>
          </a:extLst>
        </p:spPr>
        <p:txBody>
          <a:bodyPr lIns="0" tIns="0" rIns="0" bIns="0"/>
          <a:lstStyle>
            <a:lvl1pPr eaLnBrk="0" hangingPunct="0">
              <a:spcBef>
                <a:spcPts val="2400"/>
              </a:spcBef>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2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1pPr>
            <a:lvl2pPr eaLnBrk="0" hangingPunct="0">
              <a:spcBef>
                <a:spcPts val="1400"/>
              </a:spcBef>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2pPr>
            <a:lvl3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3pPr>
            <a:lvl4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4pPr>
            <a:lvl5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eaLnBrk="1" hangingPunct="1">
              <a:spcBef>
                <a:spcPct val="0"/>
              </a:spcBef>
              <a:buClrTx/>
              <a:buFontTx/>
              <a:buNone/>
            </a:pPr>
            <a:r>
              <a:rPr lang="en-US" altLang="en-US" sz="1800" b="1" dirty="0">
                <a:solidFill>
                  <a:srgbClr val="FF9933"/>
                </a:solidFill>
                <a:latin typeface="HelvNeue for IBM" panose="020B0604020202020204" pitchFamily="34" charset="0"/>
              </a:rPr>
              <a:t>75% </a:t>
            </a:r>
          </a:p>
          <a:p>
            <a:pPr eaLnBrk="1" hangingPunct="1">
              <a:spcBef>
                <a:spcPct val="0"/>
              </a:spcBef>
              <a:buClrTx/>
              <a:buFontTx/>
              <a:buNone/>
            </a:pPr>
            <a:r>
              <a:rPr lang="en-US" altLang="en-US" sz="1400" dirty="0">
                <a:solidFill>
                  <a:srgbClr val="000000"/>
                </a:solidFill>
                <a:latin typeface="HelvNeue for IBM" panose="020B0604020202020204" pitchFamily="34" charset="0"/>
              </a:rPr>
              <a:t>reduction in Oracle </a:t>
            </a:r>
            <a:br>
              <a:rPr lang="en-US" altLang="en-US" sz="1400" dirty="0">
                <a:solidFill>
                  <a:srgbClr val="000000"/>
                </a:solidFill>
                <a:latin typeface="HelvNeue for IBM" panose="020B0604020202020204" pitchFamily="34" charset="0"/>
              </a:rPr>
            </a:br>
            <a:r>
              <a:rPr lang="en-US" altLang="en-US" sz="1400" dirty="0">
                <a:solidFill>
                  <a:srgbClr val="000000"/>
                </a:solidFill>
                <a:latin typeface="HelvNeue for IBM" panose="020B0604020202020204" pitchFamily="34" charset="0"/>
              </a:rPr>
              <a:t>licensing costs</a:t>
            </a:r>
            <a:endParaRPr lang="en-US" altLang="en-US" sz="1400" dirty="0">
              <a:latin typeface="HelvNeue for IBM" panose="020B0604020202020204" pitchFamily="34" charset="0"/>
            </a:endParaRPr>
          </a:p>
        </p:txBody>
      </p:sp>
      <p:sp>
        <p:nvSpPr>
          <p:cNvPr id="2055" name="Rectangle 6"/>
          <p:cNvSpPr>
            <a:spLocks noChangeArrowheads="1"/>
          </p:cNvSpPr>
          <p:nvPr/>
        </p:nvSpPr>
        <p:spPr bwMode="auto">
          <a:xfrm>
            <a:off x="328614" y="3677728"/>
            <a:ext cx="3136105" cy="809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1600">
                <a:solidFill>
                  <a:srgbClr val="000000"/>
                </a:solidFill>
                <a:round/>
                <a:headEnd/>
                <a:tailEnd/>
              </a14:hiddenLine>
            </a:ext>
          </a:extLst>
        </p:spPr>
        <p:txBody>
          <a:bodyPr lIns="0" tIns="0" rIns="0" bIns="0"/>
          <a:lstStyle>
            <a:lvl1pPr eaLnBrk="0" hangingPunct="0">
              <a:spcBef>
                <a:spcPts val="2400"/>
              </a:spcBef>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32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1pPr>
            <a:lvl2pPr eaLnBrk="0" hangingPunct="0">
              <a:spcBef>
                <a:spcPts val="1400"/>
              </a:spcBef>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2pPr>
            <a:lvl3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3pPr>
            <a:lvl4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6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4pPr>
            <a:lvl5pPr eaLnBrk="0" hangingPunc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defTabSz="457200" eaLnBrk="0" fontAlgn="base" hangingPunct="0">
              <a:spcBef>
                <a:spcPct val="0"/>
              </a:spcBef>
              <a:spcAft>
                <a:spcPct val="0"/>
              </a:spcAft>
              <a:buClr>
                <a:srgbClr val="000000"/>
              </a:buClr>
              <a:buSzPct val="100000"/>
              <a:buFont typeface="Times New Roman" panose="02020603050405020304" pitchFamily="18" charset="0"/>
              <a:buChar cha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1400">
                <a:solidFill>
                  <a:srgbClr val="5F5D5E"/>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eaLnBrk="1" hangingPunct="1">
              <a:spcBef>
                <a:spcPct val="0"/>
              </a:spcBef>
              <a:buClrTx/>
              <a:buFontTx/>
              <a:buNone/>
            </a:pPr>
            <a:r>
              <a:rPr lang="en-US" altLang="en-US" sz="1800" b="1" dirty="0">
                <a:solidFill>
                  <a:srgbClr val="0099B5"/>
                </a:solidFill>
                <a:latin typeface="HelvNeue for IBM" panose="020B0604020202020204" pitchFamily="34" charset="0"/>
              </a:rPr>
              <a:t>Major simplification </a:t>
            </a:r>
          </a:p>
          <a:p>
            <a:pPr eaLnBrk="1" hangingPunct="1">
              <a:spcBef>
                <a:spcPct val="0"/>
              </a:spcBef>
              <a:buClrTx/>
              <a:buFontTx/>
              <a:buNone/>
            </a:pPr>
            <a:r>
              <a:rPr lang="en-GB" altLang="en-US" sz="1400" dirty="0">
                <a:solidFill>
                  <a:srgbClr val="000000"/>
                </a:solidFill>
                <a:latin typeface="HelvNeue for IBM" panose="020B0604020202020204" pitchFamily="34" charset="0"/>
              </a:rPr>
              <a:t>of the distributed server </a:t>
            </a:r>
            <a:br>
              <a:rPr lang="en-GB" altLang="en-US" sz="1400" dirty="0">
                <a:solidFill>
                  <a:srgbClr val="000000"/>
                </a:solidFill>
                <a:latin typeface="HelvNeue for IBM" panose="020B0604020202020204" pitchFamily="34" charset="0"/>
              </a:rPr>
            </a:br>
            <a:r>
              <a:rPr lang="en-GB" altLang="en-US" sz="1400" dirty="0">
                <a:solidFill>
                  <a:srgbClr val="000000"/>
                </a:solidFill>
                <a:latin typeface="HelvNeue for IBM" panose="020B0604020202020204" pitchFamily="34" charset="0"/>
              </a:rPr>
              <a:t>landscape achieved </a:t>
            </a:r>
            <a:endParaRPr lang="en-US" altLang="en-US" sz="1400" dirty="0">
              <a:latin typeface="HelvNeue for IBM" panose="020B0604020202020204" pitchFamily="34" charset="0"/>
            </a:endParaRPr>
          </a:p>
        </p:txBody>
      </p:sp>
      <p:sp>
        <p:nvSpPr>
          <p:cNvPr id="2056" name="Text Box 7"/>
          <p:cNvSpPr txBox="1">
            <a:spLocks noChangeArrowheads="1"/>
          </p:cNvSpPr>
          <p:nvPr/>
        </p:nvSpPr>
        <p:spPr bwMode="auto">
          <a:xfrm>
            <a:off x="5762625" y="391716"/>
            <a:ext cx="138113" cy="3464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tLang="en-US" sz="1500"/>
          </a:p>
        </p:txBody>
      </p:sp>
      <p:sp>
        <p:nvSpPr>
          <p:cNvPr id="2060" name="Rectangle 1"/>
          <p:cNvSpPr>
            <a:spLocks noChangeArrowheads="1"/>
          </p:cNvSpPr>
          <p:nvPr/>
        </p:nvSpPr>
        <p:spPr bwMode="auto">
          <a:xfrm>
            <a:off x="2883449" y="2707816"/>
            <a:ext cx="5875506"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p>
            <a:pPr>
              <a:lnSpc>
                <a:spcPct val="100000"/>
              </a:lnSpc>
            </a:pPr>
            <a:r>
              <a:rPr lang="en-GB" altLang="en-US" sz="1400" dirty="0" smtClean="0">
                <a:solidFill>
                  <a:schemeClr val="tx1"/>
                </a:solidFill>
                <a:latin typeface="HelvNeue for IBM" panose="020B0604020202020204" pitchFamily="34" charset="0"/>
              </a:rPr>
              <a:t>The </a:t>
            </a:r>
            <a:r>
              <a:rPr lang="en-GB" altLang="en-US" sz="1400" dirty="0">
                <a:solidFill>
                  <a:schemeClr val="tx1"/>
                </a:solidFill>
                <a:latin typeface="HelvNeue for IBM" panose="020B0604020202020204" pitchFamily="34" charset="0"/>
              </a:rPr>
              <a:t>Met Office was using </a:t>
            </a:r>
            <a:r>
              <a:rPr lang="en-GB" altLang="en-US" sz="1400" dirty="0">
                <a:solidFill>
                  <a:schemeClr val="accent2">
                    <a:lumMod val="75000"/>
                  </a:schemeClr>
                </a:solidFill>
                <a:latin typeface="HelvNeue for IBM" panose="020B0604020202020204" pitchFamily="34" charset="0"/>
              </a:rPr>
              <a:t>Oracle-based systems</a:t>
            </a:r>
            <a:r>
              <a:rPr lang="en-GB" altLang="en-US" sz="1400" dirty="0">
                <a:solidFill>
                  <a:schemeClr val="tx1"/>
                </a:solidFill>
                <a:latin typeface="HelvNeue for IBM" panose="020B0604020202020204" pitchFamily="34" charset="0"/>
              </a:rPr>
              <a:t>, mostly running </a:t>
            </a:r>
            <a:r>
              <a:rPr lang="en-GB" altLang="en-US" sz="1400" dirty="0" smtClean="0">
                <a:solidFill>
                  <a:schemeClr val="tx1"/>
                </a:solidFill>
                <a:latin typeface="HelvNeue for IBM" panose="020B0604020202020204" pitchFamily="34" charset="0"/>
              </a:rPr>
              <a:t/>
            </a:r>
            <a:br>
              <a:rPr lang="en-GB" altLang="en-US" sz="1400" dirty="0" smtClean="0">
                <a:solidFill>
                  <a:schemeClr val="tx1"/>
                </a:solidFill>
                <a:latin typeface="HelvNeue for IBM" panose="020B0604020202020204" pitchFamily="34" charset="0"/>
              </a:rPr>
            </a:br>
            <a:r>
              <a:rPr lang="en-GB" altLang="en-US" sz="1400" dirty="0" smtClean="0">
                <a:solidFill>
                  <a:schemeClr val="tx1"/>
                </a:solidFill>
                <a:latin typeface="HelvNeue for IBM" panose="020B0604020202020204" pitchFamily="34" charset="0"/>
              </a:rPr>
              <a:t>on </a:t>
            </a:r>
            <a:r>
              <a:rPr lang="en-GB" altLang="en-US" sz="1400" dirty="0">
                <a:solidFill>
                  <a:schemeClr val="accent2">
                    <a:lumMod val="75000"/>
                  </a:schemeClr>
                </a:solidFill>
                <a:latin typeface="HelvNeue for IBM" panose="020B0604020202020204" pitchFamily="34" charset="0"/>
              </a:rPr>
              <a:t>distributed Linux servers</a:t>
            </a:r>
            <a:r>
              <a:rPr lang="en-GB" altLang="en-US" sz="1400" dirty="0">
                <a:solidFill>
                  <a:schemeClr val="tx1"/>
                </a:solidFill>
                <a:latin typeface="HelvNeue for IBM" panose="020B0604020202020204" pitchFamily="34" charset="0"/>
              </a:rPr>
              <a:t>, to handle the post-processing of data </a:t>
            </a:r>
            <a:r>
              <a:rPr lang="en-GB" altLang="en-US" sz="1400" dirty="0" smtClean="0">
                <a:solidFill>
                  <a:schemeClr val="tx1"/>
                </a:solidFill>
                <a:latin typeface="HelvNeue for IBM" panose="020B0604020202020204" pitchFamily="34" charset="0"/>
              </a:rPr>
              <a:t/>
            </a:r>
            <a:br>
              <a:rPr lang="en-GB" altLang="en-US" sz="1400" dirty="0" smtClean="0">
                <a:solidFill>
                  <a:schemeClr val="tx1"/>
                </a:solidFill>
                <a:latin typeface="HelvNeue for IBM" panose="020B0604020202020204" pitchFamily="34" charset="0"/>
              </a:rPr>
            </a:br>
            <a:r>
              <a:rPr lang="en-GB" altLang="en-US" sz="1400" dirty="0" smtClean="0">
                <a:solidFill>
                  <a:schemeClr val="tx1"/>
                </a:solidFill>
                <a:latin typeface="HelvNeue for IBM" panose="020B0604020202020204" pitchFamily="34" charset="0"/>
              </a:rPr>
              <a:t>from </a:t>
            </a:r>
            <a:r>
              <a:rPr lang="en-GB" altLang="en-US" sz="1400" dirty="0">
                <a:solidFill>
                  <a:schemeClr val="tx1"/>
                </a:solidFill>
                <a:latin typeface="HelvNeue for IBM" panose="020B0604020202020204" pitchFamily="34" charset="0"/>
              </a:rPr>
              <a:t>its weather supercomputer. </a:t>
            </a:r>
          </a:p>
          <a:p>
            <a:pPr>
              <a:lnSpc>
                <a:spcPct val="100000"/>
              </a:lnSpc>
            </a:pPr>
            <a:r>
              <a:rPr lang="en-GB" altLang="en-US" sz="1400" dirty="0">
                <a:solidFill>
                  <a:schemeClr val="tx1"/>
                </a:solidFill>
                <a:latin typeface="HelvNeue for IBM" panose="020B0604020202020204" pitchFamily="34" charset="0"/>
              </a:rPr>
              <a:t>By consolidating all of these distributed database systems </a:t>
            </a:r>
            <a:r>
              <a:rPr lang="en-GB" altLang="en-US" sz="1400" dirty="0" smtClean="0">
                <a:solidFill>
                  <a:schemeClr val="tx1"/>
                </a:solidFill>
                <a:latin typeface="HelvNeue for IBM" panose="020B0604020202020204" pitchFamily="34" charset="0"/>
              </a:rPr>
              <a:t>onto </a:t>
            </a:r>
            <a:r>
              <a:rPr lang="en-GB" altLang="en-US" sz="1400" dirty="0" err="1" smtClean="0">
                <a:solidFill>
                  <a:schemeClr val="tx1"/>
                </a:solidFill>
                <a:latin typeface="HelvNeue for IBM" panose="020B0604020202020204" pitchFamily="34" charset="0"/>
              </a:rPr>
              <a:t>LinuxONE</a:t>
            </a:r>
            <a:r>
              <a:rPr lang="en-GB" altLang="en-US" sz="1400" dirty="0" smtClean="0">
                <a:solidFill>
                  <a:schemeClr val="tx1"/>
                </a:solidFill>
                <a:latin typeface="HelvNeue for IBM" panose="020B0604020202020204" pitchFamily="34" charset="0"/>
              </a:rPr>
              <a:t>, </a:t>
            </a:r>
            <a:r>
              <a:rPr lang="en-GB" altLang="en-US" sz="1400" dirty="0">
                <a:solidFill>
                  <a:schemeClr val="accent2">
                    <a:lumMod val="75000"/>
                  </a:schemeClr>
                </a:solidFill>
                <a:latin typeface="HelvNeue for IBM" panose="020B0604020202020204" pitchFamily="34" charset="0"/>
              </a:rPr>
              <a:t>Oracle licensing costs have been cut </a:t>
            </a:r>
            <a:r>
              <a:rPr lang="en-GB" altLang="en-US" sz="1400" dirty="0">
                <a:solidFill>
                  <a:schemeClr val="tx1"/>
                </a:solidFill>
                <a:latin typeface="HelvNeue for IBM" panose="020B0604020202020204" pitchFamily="34" charset="0"/>
              </a:rPr>
              <a:t>by approximately 75%</a:t>
            </a:r>
            <a:r>
              <a:rPr lang="en-US" altLang="en-US" sz="1400" dirty="0">
                <a:solidFill>
                  <a:schemeClr val="tx1"/>
                </a:solidFill>
                <a:latin typeface="HelvNeue for IBM" panose="020B0604020202020204" pitchFamily="34" charset="0"/>
              </a:rPr>
              <a:t>.</a:t>
            </a:r>
          </a:p>
        </p:txBody>
      </p:sp>
      <p:pic>
        <p:nvPicPr>
          <p:cNvPr id="2" name="Picture 3"/>
          <p:cNvPicPr>
            <a:picLocks noChangeAspect="1"/>
          </p:cNvPicPr>
          <p:nvPr/>
        </p:nvPicPr>
        <p:blipFill>
          <a:blip r:embed="rId3" cstate="print">
            <a:extLst>
              <a:ext uri="{28A0092B-C50C-407E-A947-70E740481C1C}">
                <a14:useLocalDpi xmlns:a14="http://schemas.microsoft.com/office/drawing/2010/main" val="0"/>
              </a:ext>
            </a:extLst>
          </a:blip>
          <a:srcRect t="11951" r="1637" b="42482"/>
          <a:stretch>
            <a:fillRect/>
          </a:stretch>
        </p:blipFill>
        <p:spPr bwMode="auto">
          <a:xfrm>
            <a:off x="4556126" y="1167313"/>
            <a:ext cx="4050506" cy="14073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65" name="Picture 1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35771" y="1243314"/>
            <a:ext cx="1237255" cy="1094607"/>
          </a:xfrm>
          <a:prstGeom prst="rect">
            <a:avLst/>
          </a:prstGeom>
          <a:noFill/>
          <a:ln>
            <a:noFill/>
          </a:ln>
          <a:extLst>
            <a:ext uri="{909E8E84-426E-40dd-AFC4-6F175D3DCCD1}">
              <a14:hiddenFill xmlns:a14="http://schemas.microsoft.com/office/drawing/2010/main" xmlns="">
                <a:solidFill>
                  <a:srgbClr val="00B8FF"/>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3" name="Title 2"/>
          <p:cNvSpPr>
            <a:spLocks noGrp="1"/>
          </p:cNvSpPr>
          <p:nvPr>
            <p:ph type="title"/>
          </p:nvPr>
        </p:nvSpPr>
        <p:spPr>
          <a:xfrm>
            <a:off x="328612" y="137436"/>
            <a:ext cx="8815387" cy="775597"/>
          </a:xfrm>
        </p:spPr>
        <p:txBody>
          <a:bodyPr/>
          <a:lstStyle/>
          <a:p>
            <a:r>
              <a:rPr lang="en-US" sz="2400" dirty="0"/>
              <a:t>The Met </a:t>
            </a:r>
            <a:r>
              <a:rPr lang="en-US" sz="2400" dirty="0" smtClean="0"/>
              <a:t>Office (UK) consolidated on </a:t>
            </a:r>
            <a:r>
              <a:rPr lang="en-US" sz="2400" dirty="0" err="1" smtClean="0"/>
              <a:t>LinuxONE</a:t>
            </a:r>
            <a:r>
              <a:rPr lang="en-US" sz="2400" dirty="0" smtClean="0"/>
              <a:t> </a:t>
            </a:r>
            <a:br>
              <a:rPr lang="en-US" sz="2400" dirty="0" smtClean="0"/>
            </a:br>
            <a:r>
              <a:rPr lang="en-US" sz="2400" dirty="0" smtClean="0"/>
              <a:t>to </a:t>
            </a:r>
            <a:r>
              <a:rPr lang="en-US" sz="2400" dirty="0"/>
              <a:t>reduce software license costs</a:t>
            </a:r>
          </a:p>
        </p:txBody>
      </p:sp>
    </p:spTree>
    <p:extLst>
      <p:ext uri="{BB962C8B-B14F-4D97-AF65-F5344CB8AC3E}">
        <p14:creationId xmlns:p14="http://schemas.microsoft.com/office/powerpoint/2010/main" val="76924866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5345" name="Group 34"/>
          <p:cNvGrpSpPr>
            <a:grpSpLocks/>
          </p:cNvGrpSpPr>
          <p:nvPr/>
        </p:nvGrpSpPr>
        <p:grpSpPr bwMode="auto">
          <a:xfrm>
            <a:off x="1210865" y="35323"/>
            <a:ext cx="3608785" cy="4658915"/>
            <a:chOff x="-1" y="981074"/>
            <a:chExt cx="5153026" cy="5876927"/>
          </a:xfrm>
        </p:grpSpPr>
        <p:pic>
          <p:nvPicPr>
            <p:cNvPr id="185348" name="Picture 31" descr="16086901309_b429e27e12_k (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 y="981075"/>
              <a:ext cx="5106665" cy="587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Rectangle 32"/>
            <p:cNvSpPr/>
            <p:nvPr/>
          </p:nvSpPr>
          <p:spPr>
            <a:xfrm>
              <a:off x="-1" y="981074"/>
              <a:ext cx="5153026" cy="2571250"/>
            </a:xfrm>
            <a:prstGeom prst="rect">
              <a:avLst/>
            </a:prstGeom>
            <a:gradFill flip="none" rotWithShape="1">
              <a:gsLst>
                <a:gs pos="0">
                  <a:schemeClr val="bg1">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 name="Rectangle 33"/>
            <p:cNvSpPr/>
            <p:nvPr/>
          </p:nvSpPr>
          <p:spPr>
            <a:xfrm rot="5400000">
              <a:off x="1626580" y="3374059"/>
              <a:ext cx="5867916" cy="1099969"/>
            </a:xfrm>
            <a:prstGeom prst="rect">
              <a:avLst/>
            </a:prstGeom>
            <a:gradFill flip="none" rotWithShape="1">
              <a:gsLst>
                <a:gs pos="0">
                  <a:schemeClr val="bg1">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sp>
        <p:nvSpPr>
          <p:cNvPr id="36" name="Rectangle 4"/>
          <p:cNvSpPr txBox="1">
            <a:spLocks noChangeArrowheads="1"/>
          </p:cNvSpPr>
          <p:nvPr/>
        </p:nvSpPr>
        <p:spPr bwMode="auto">
          <a:xfrm>
            <a:off x="4819650" y="1966913"/>
            <a:ext cx="3181350" cy="290849"/>
          </a:xfrm>
          <a:prstGeom prst="rect">
            <a:avLst/>
          </a:prstGeom>
          <a:noFill/>
          <a:ln w="9525">
            <a:noFill/>
            <a:miter lim="800000"/>
            <a:headEnd/>
            <a:tailEnd/>
          </a:ln>
        </p:spPr>
        <p:txBody>
          <a:bodyPr lIns="0" tIns="0" rIns="137160" bIns="0">
            <a:spAutoFit/>
          </a:bodyPr>
          <a:lstStyle>
            <a:lvl1pPr algn="l" rtl="0" eaLnBrk="0" fontAlgn="base" hangingPunct="0">
              <a:lnSpc>
                <a:spcPct val="90000"/>
              </a:lnSpc>
              <a:spcBef>
                <a:spcPct val="0"/>
              </a:spcBef>
              <a:spcAft>
                <a:spcPct val="0"/>
              </a:spcAft>
              <a:defRPr sz="2600">
                <a:solidFill>
                  <a:schemeClr val="tx2"/>
                </a:solidFill>
                <a:latin typeface="+mj-lt"/>
                <a:ea typeface="+mj-ea"/>
                <a:cs typeface="+mj-cs"/>
              </a:defRPr>
            </a:lvl1pPr>
            <a:lvl2pPr algn="l" rtl="0" eaLnBrk="0" fontAlgn="base" hangingPunct="0">
              <a:lnSpc>
                <a:spcPct val="90000"/>
              </a:lnSpc>
              <a:spcBef>
                <a:spcPct val="0"/>
              </a:spcBef>
              <a:spcAft>
                <a:spcPct val="0"/>
              </a:spcAft>
              <a:defRPr sz="2600">
                <a:solidFill>
                  <a:schemeClr val="tx2"/>
                </a:solidFill>
                <a:latin typeface="Arial" pitchFamily="34" charset="0"/>
              </a:defRPr>
            </a:lvl2pPr>
            <a:lvl3pPr algn="l" rtl="0" eaLnBrk="0" fontAlgn="base" hangingPunct="0">
              <a:lnSpc>
                <a:spcPct val="90000"/>
              </a:lnSpc>
              <a:spcBef>
                <a:spcPct val="0"/>
              </a:spcBef>
              <a:spcAft>
                <a:spcPct val="0"/>
              </a:spcAft>
              <a:defRPr sz="2600">
                <a:solidFill>
                  <a:schemeClr val="tx2"/>
                </a:solidFill>
                <a:latin typeface="Arial" pitchFamily="34" charset="0"/>
              </a:defRPr>
            </a:lvl3pPr>
            <a:lvl4pPr algn="l" rtl="0" eaLnBrk="0" fontAlgn="base" hangingPunct="0">
              <a:lnSpc>
                <a:spcPct val="90000"/>
              </a:lnSpc>
              <a:spcBef>
                <a:spcPct val="0"/>
              </a:spcBef>
              <a:spcAft>
                <a:spcPct val="0"/>
              </a:spcAft>
              <a:defRPr sz="2600">
                <a:solidFill>
                  <a:schemeClr val="tx2"/>
                </a:solidFill>
                <a:latin typeface="Arial" pitchFamily="34" charset="0"/>
              </a:defRPr>
            </a:lvl4pPr>
            <a:lvl5pPr algn="l" rtl="0" eaLnBrk="0" fontAlgn="base" hangingPunct="0">
              <a:lnSpc>
                <a:spcPct val="90000"/>
              </a:lnSpc>
              <a:spcBef>
                <a:spcPct val="0"/>
              </a:spcBef>
              <a:spcAft>
                <a:spcPct val="0"/>
              </a:spcAft>
              <a:defRPr sz="2600">
                <a:solidFill>
                  <a:schemeClr val="tx2"/>
                </a:solidFill>
                <a:latin typeface="Arial" pitchFamily="34" charset="0"/>
              </a:defRPr>
            </a:lvl5pPr>
            <a:lvl6pPr marL="457200" algn="l" rtl="0" fontAlgn="base">
              <a:spcBef>
                <a:spcPct val="0"/>
              </a:spcBef>
              <a:spcAft>
                <a:spcPct val="0"/>
              </a:spcAft>
              <a:defRPr sz="2200">
                <a:solidFill>
                  <a:schemeClr val="tx2"/>
                </a:solidFill>
                <a:latin typeface="Arial" pitchFamily="34" charset="0"/>
              </a:defRPr>
            </a:lvl6pPr>
            <a:lvl7pPr marL="914400" algn="l" rtl="0" fontAlgn="base">
              <a:spcBef>
                <a:spcPct val="0"/>
              </a:spcBef>
              <a:spcAft>
                <a:spcPct val="0"/>
              </a:spcAft>
              <a:defRPr sz="2200">
                <a:solidFill>
                  <a:schemeClr val="tx2"/>
                </a:solidFill>
                <a:latin typeface="Arial" pitchFamily="34" charset="0"/>
              </a:defRPr>
            </a:lvl7pPr>
            <a:lvl8pPr marL="1371600" algn="l" rtl="0" fontAlgn="base">
              <a:spcBef>
                <a:spcPct val="0"/>
              </a:spcBef>
              <a:spcAft>
                <a:spcPct val="0"/>
              </a:spcAft>
              <a:defRPr sz="2200">
                <a:solidFill>
                  <a:schemeClr val="tx2"/>
                </a:solidFill>
                <a:latin typeface="Arial" pitchFamily="34" charset="0"/>
              </a:defRPr>
            </a:lvl8pPr>
            <a:lvl9pPr marL="1828800" algn="l" rtl="0" fontAlgn="base">
              <a:spcBef>
                <a:spcPct val="0"/>
              </a:spcBef>
              <a:spcAft>
                <a:spcPct val="0"/>
              </a:spcAft>
              <a:defRPr sz="2200">
                <a:solidFill>
                  <a:schemeClr val="tx2"/>
                </a:solidFill>
                <a:latin typeface="Arial" pitchFamily="34" charset="0"/>
              </a:defRPr>
            </a:lvl9pPr>
          </a:lstStyle>
          <a:p>
            <a:pPr>
              <a:defRPr/>
            </a:pPr>
            <a:r>
              <a:rPr lang="en-US" sz="2100" kern="0" dirty="0">
                <a:solidFill>
                  <a:srgbClr val="002060"/>
                </a:solidFill>
              </a:rPr>
              <a:t>Wells Fargo</a:t>
            </a:r>
          </a:p>
        </p:txBody>
      </p:sp>
      <p:pic>
        <p:nvPicPr>
          <p:cNvPr id="185347" name="Picture 4" descr="https://encrypted-tbn2.gstatic.com/images?q=tbn:ANd9GcRPhjjBz4yoUfnYWrnu1xZktLOs2iLeRmihoB-shTkrdd57o4LW0UV4noUn5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08162" y="3951287"/>
            <a:ext cx="892969"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10"/>
          </p:nvPr>
        </p:nvSpPr>
        <p:spPr>
          <a:xfrm>
            <a:off x="139700" y="4694238"/>
            <a:ext cx="447529" cy="274637"/>
          </a:xfrm>
        </p:spPr>
        <p:txBody>
          <a:bodyPr/>
          <a:lstStyle/>
          <a:p>
            <a:pPr>
              <a:defRPr/>
            </a:pPr>
            <a:fld id="{12231937-1331-084F-B7FD-D9E46B1B1206}" type="slidenum">
              <a:rPr lang="en-US" altLang="en-US" smtClean="0"/>
              <a:pPr>
                <a:defRPr/>
              </a:pPr>
              <a:t>209</a:t>
            </a:fld>
            <a:endParaRPr lang="en-US" altLang="en-US" dirty="0"/>
          </a:p>
        </p:txBody>
      </p:sp>
    </p:spTree>
    <p:extLst>
      <p:ext uri="{BB962C8B-B14F-4D97-AF65-F5344CB8AC3E}">
        <p14:creationId xmlns:p14="http://schemas.microsoft.com/office/powerpoint/2010/main" val="1294278603"/>
      </p:ext>
    </p:extLst>
  </p:cSld>
  <p:clrMapOvr>
    <a:masterClrMapping/>
  </p:clrMapOvr>
  <p:transition spd="slow"/>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ChangeArrowheads="1"/>
          </p:cNvSpPr>
          <p:nvPr/>
        </p:nvSpPr>
        <p:spPr bwMode="auto">
          <a:xfrm>
            <a:off x="2988336" y="486195"/>
            <a:ext cx="4940736" cy="4399896"/>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b="1" dirty="0"/>
          </a:p>
        </p:txBody>
      </p:sp>
      <p:sp>
        <p:nvSpPr>
          <p:cNvPr id="350211" name="Rectangle 3"/>
          <p:cNvSpPr>
            <a:spLocks noChangeArrowheads="1"/>
          </p:cNvSpPr>
          <p:nvPr/>
        </p:nvSpPr>
        <p:spPr bwMode="auto">
          <a:xfrm>
            <a:off x="4274628" y="3440143"/>
            <a:ext cx="1735706" cy="5715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General Purpose Registers</a:t>
            </a:r>
          </a:p>
        </p:txBody>
      </p:sp>
      <p:sp>
        <p:nvSpPr>
          <p:cNvPr id="350254" name="Rectangle 46"/>
          <p:cNvSpPr>
            <a:spLocks noGrp="1" noChangeArrowheads="1"/>
          </p:cNvSpPr>
          <p:nvPr>
            <p:ph type="title"/>
          </p:nvPr>
        </p:nvSpPr>
        <p:spPr>
          <a:xfrm>
            <a:off x="1257301" y="481068"/>
            <a:ext cx="1716713" cy="987440"/>
          </a:xfrm>
        </p:spPr>
        <p:txBody>
          <a:bodyPr/>
          <a:lstStyle/>
          <a:p>
            <a:r>
              <a:rPr lang="en-US" sz="2100"/>
              <a:t>z13</a:t>
            </a:r>
            <a:r>
              <a:rPr lang="en-US" sz="2100">
                <a:solidFill>
                  <a:srgbClr val="00B050"/>
                </a:solidFill>
              </a:rPr>
              <a:t> Emperor </a:t>
            </a:r>
            <a:r>
              <a:rPr lang="en-US" sz="2100" dirty="0"/>
              <a:t/>
            </a:r>
            <a:br>
              <a:rPr lang="en-US" sz="2100" dirty="0"/>
            </a:br>
            <a:r>
              <a:rPr lang="en-US" sz="2100" dirty="0"/>
              <a:t>Core</a:t>
            </a:r>
            <a:br>
              <a:rPr lang="en-US" sz="2100" dirty="0"/>
            </a:br>
            <a:r>
              <a:rPr lang="en-US" sz="2100" dirty="0"/>
              <a:t>SMT2</a:t>
            </a:r>
          </a:p>
        </p:txBody>
      </p:sp>
      <p:sp>
        <p:nvSpPr>
          <p:cNvPr id="350215" name="Rectangle 7"/>
          <p:cNvSpPr>
            <a:spLocks noChangeArrowheads="1"/>
          </p:cNvSpPr>
          <p:nvPr/>
        </p:nvSpPr>
        <p:spPr bwMode="auto">
          <a:xfrm>
            <a:off x="4264135" y="17261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Floating Point Unit</a:t>
            </a:r>
          </a:p>
        </p:txBody>
      </p:sp>
      <p:sp>
        <p:nvSpPr>
          <p:cNvPr id="350216" name="Rectangle 8"/>
          <p:cNvSpPr>
            <a:spLocks noChangeArrowheads="1"/>
          </p:cNvSpPr>
          <p:nvPr/>
        </p:nvSpPr>
        <p:spPr bwMode="auto">
          <a:xfrm>
            <a:off x="4264135" y="21833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 Unit</a:t>
            </a:r>
          </a:p>
        </p:txBody>
      </p:sp>
      <p:sp>
        <p:nvSpPr>
          <p:cNvPr id="350217" name="Rectangle 9"/>
          <p:cNvSpPr>
            <a:spLocks noChangeArrowheads="1"/>
          </p:cNvSpPr>
          <p:nvPr/>
        </p:nvSpPr>
        <p:spPr bwMode="auto">
          <a:xfrm>
            <a:off x="4264135" y="19547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Decimal FP Unit</a:t>
            </a:r>
          </a:p>
        </p:txBody>
      </p:sp>
      <p:sp>
        <p:nvSpPr>
          <p:cNvPr id="350218" name="Rectangle 10"/>
          <p:cNvSpPr>
            <a:spLocks noChangeArrowheads="1"/>
          </p:cNvSpPr>
          <p:nvPr/>
        </p:nvSpPr>
        <p:spPr bwMode="auto">
          <a:xfrm>
            <a:off x="4264135" y="8117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Load/Store Unit</a:t>
            </a:r>
          </a:p>
        </p:txBody>
      </p:sp>
      <p:sp>
        <p:nvSpPr>
          <p:cNvPr id="350219" name="Rectangle 11"/>
          <p:cNvSpPr>
            <a:spLocks noChangeArrowheads="1"/>
          </p:cNvSpPr>
          <p:nvPr/>
        </p:nvSpPr>
        <p:spPr bwMode="auto">
          <a:xfrm>
            <a:off x="3052841" y="793121"/>
            <a:ext cx="610133" cy="248726"/>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Decode</a:t>
            </a:r>
          </a:p>
        </p:txBody>
      </p:sp>
      <p:sp>
        <p:nvSpPr>
          <p:cNvPr id="350220" name="Rectangle 12"/>
          <p:cNvSpPr>
            <a:spLocks noChangeArrowheads="1"/>
          </p:cNvSpPr>
          <p:nvPr/>
        </p:nvSpPr>
        <p:spPr bwMode="auto">
          <a:xfrm>
            <a:off x="3668548" y="803045"/>
            <a:ext cx="599618" cy="24833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Order</a:t>
            </a:r>
          </a:p>
        </p:txBody>
      </p:sp>
      <p:sp>
        <p:nvSpPr>
          <p:cNvPr id="350221" name="Rectangle 13"/>
          <p:cNvSpPr>
            <a:spLocks noChangeArrowheads="1"/>
          </p:cNvSpPr>
          <p:nvPr/>
        </p:nvSpPr>
        <p:spPr bwMode="auto">
          <a:xfrm>
            <a:off x="3668548" y="1031645"/>
            <a:ext cx="599618" cy="24833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Stage</a:t>
            </a:r>
          </a:p>
        </p:txBody>
      </p:sp>
      <p:sp>
        <p:nvSpPr>
          <p:cNvPr id="350222" name="Rectangle 14"/>
          <p:cNvSpPr>
            <a:spLocks noChangeArrowheads="1"/>
          </p:cNvSpPr>
          <p:nvPr/>
        </p:nvSpPr>
        <p:spPr bwMode="auto">
          <a:xfrm>
            <a:off x="6987782" y="813247"/>
            <a:ext cx="881763" cy="23824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Order</a:t>
            </a:r>
          </a:p>
        </p:txBody>
      </p:sp>
      <p:sp>
        <p:nvSpPr>
          <p:cNvPr id="350223" name="Rectangle 15"/>
          <p:cNvSpPr>
            <a:spLocks noChangeArrowheads="1"/>
          </p:cNvSpPr>
          <p:nvPr/>
        </p:nvSpPr>
        <p:spPr bwMode="auto">
          <a:xfrm>
            <a:off x="6987782" y="1041847"/>
            <a:ext cx="881763" cy="23824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De-Stage</a:t>
            </a:r>
          </a:p>
        </p:txBody>
      </p:sp>
      <p:sp>
        <p:nvSpPr>
          <p:cNvPr id="350224" name="Rectangle 16"/>
          <p:cNvSpPr>
            <a:spLocks noChangeArrowheads="1"/>
          </p:cNvSpPr>
          <p:nvPr/>
        </p:nvSpPr>
        <p:spPr bwMode="auto">
          <a:xfrm>
            <a:off x="6987782" y="1270447"/>
            <a:ext cx="881763" cy="23824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Retry</a:t>
            </a:r>
          </a:p>
        </p:txBody>
      </p:sp>
      <p:sp>
        <p:nvSpPr>
          <p:cNvPr id="350225" name="Rectangle 17"/>
          <p:cNvSpPr>
            <a:spLocks noChangeArrowheads="1"/>
          </p:cNvSpPr>
          <p:nvPr/>
        </p:nvSpPr>
        <p:spPr bwMode="auto">
          <a:xfrm>
            <a:off x="4203190" y="3497293"/>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General Purpose Registers</a:t>
            </a:r>
          </a:p>
        </p:txBody>
      </p:sp>
      <p:sp>
        <p:nvSpPr>
          <p:cNvPr id="350226" name="Rectangle 18"/>
          <p:cNvSpPr>
            <a:spLocks noChangeArrowheads="1"/>
          </p:cNvSpPr>
          <p:nvPr/>
        </p:nvSpPr>
        <p:spPr bwMode="auto">
          <a:xfrm>
            <a:off x="4203190" y="3783043"/>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Floating Point Registers</a:t>
            </a:r>
          </a:p>
        </p:txBody>
      </p:sp>
      <p:sp>
        <p:nvSpPr>
          <p:cNvPr id="350227" name="Rectangle 19"/>
          <p:cNvSpPr>
            <a:spLocks noChangeArrowheads="1"/>
          </p:cNvSpPr>
          <p:nvPr/>
        </p:nvSpPr>
        <p:spPr bwMode="auto">
          <a:xfrm>
            <a:off x="4203190" y="4068793"/>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Control Registers</a:t>
            </a:r>
          </a:p>
        </p:txBody>
      </p:sp>
      <p:sp>
        <p:nvSpPr>
          <p:cNvPr id="350228" name="Rectangle 20"/>
          <p:cNvSpPr>
            <a:spLocks noChangeArrowheads="1"/>
          </p:cNvSpPr>
          <p:nvPr/>
        </p:nvSpPr>
        <p:spPr bwMode="auto">
          <a:xfrm>
            <a:off x="4203190" y="4354543"/>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Processor Status Word</a:t>
            </a:r>
          </a:p>
        </p:txBody>
      </p:sp>
      <p:sp>
        <p:nvSpPr>
          <p:cNvPr id="350229" name="Rectangle 21"/>
          <p:cNvSpPr>
            <a:spLocks noChangeArrowheads="1"/>
          </p:cNvSpPr>
          <p:nvPr/>
        </p:nvSpPr>
        <p:spPr bwMode="auto">
          <a:xfrm>
            <a:off x="4555896" y="4573220"/>
            <a:ext cx="1438052" cy="28575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Instruction Pointer</a:t>
            </a:r>
          </a:p>
        </p:txBody>
      </p:sp>
      <p:sp>
        <p:nvSpPr>
          <p:cNvPr id="350230" name="Rectangle 22"/>
          <p:cNvSpPr>
            <a:spLocks noChangeArrowheads="1"/>
          </p:cNvSpPr>
          <p:nvPr/>
        </p:nvSpPr>
        <p:spPr bwMode="auto">
          <a:xfrm>
            <a:off x="3058860" y="1441340"/>
            <a:ext cx="1053344"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L1 Instruction</a:t>
            </a:r>
          </a:p>
          <a:p>
            <a:pPr algn="ctr"/>
            <a:r>
              <a:rPr lang="en-US" sz="1200" dirty="0"/>
              <a:t>Cache 96KB</a:t>
            </a:r>
          </a:p>
        </p:txBody>
      </p:sp>
      <p:sp>
        <p:nvSpPr>
          <p:cNvPr id="350231" name="Rectangle 23"/>
          <p:cNvSpPr>
            <a:spLocks noChangeArrowheads="1"/>
          </p:cNvSpPr>
          <p:nvPr/>
        </p:nvSpPr>
        <p:spPr bwMode="auto">
          <a:xfrm>
            <a:off x="3058860" y="1898540"/>
            <a:ext cx="1053344"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L1 Data</a:t>
            </a:r>
          </a:p>
          <a:p>
            <a:pPr algn="ctr"/>
            <a:r>
              <a:rPr lang="en-US" sz="1200" dirty="0"/>
              <a:t>Cache 128KB</a:t>
            </a:r>
          </a:p>
        </p:txBody>
      </p:sp>
      <p:sp>
        <p:nvSpPr>
          <p:cNvPr id="350232" name="Rectangle 24"/>
          <p:cNvSpPr>
            <a:spLocks noChangeArrowheads="1"/>
          </p:cNvSpPr>
          <p:nvPr/>
        </p:nvSpPr>
        <p:spPr bwMode="auto">
          <a:xfrm>
            <a:off x="3058860" y="2409317"/>
            <a:ext cx="1053344"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L2 Instruction </a:t>
            </a:r>
          </a:p>
          <a:p>
            <a:pPr algn="ctr"/>
            <a:r>
              <a:rPr lang="en-US" sz="1200" dirty="0"/>
              <a:t>Cache 2MB</a:t>
            </a:r>
          </a:p>
        </p:txBody>
      </p:sp>
      <p:sp>
        <p:nvSpPr>
          <p:cNvPr id="350233" name="Rectangle 25"/>
          <p:cNvSpPr>
            <a:spLocks noChangeArrowheads="1"/>
          </p:cNvSpPr>
          <p:nvPr/>
        </p:nvSpPr>
        <p:spPr bwMode="auto">
          <a:xfrm>
            <a:off x="3058860" y="3380867"/>
            <a:ext cx="1053344" cy="6858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Translation</a:t>
            </a:r>
          </a:p>
          <a:p>
            <a:pPr algn="ctr"/>
            <a:r>
              <a:rPr lang="en-US" sz="1200"/>
              <a:t>Lookaside</a:t>
            </a:r>
          </a:p>
          <a:p>
            <a:pPr algn="ctr"/>
            <a:r>
              <a:rPr lang="en-US" sz="1200"/>
              <a:t>Buffer</a:t>
            </a:r>
          </a:p>
        </p:txBody>
      </p:sp>
      <p:sp>
        <p:nvSpPr>
          <p:cNvPr id="350234" name="Rectangle 26"/>
          <p:cNvSpPr>
            <a:spLocks noChangeArrowheads="1"/>
          </p:cNvSpPr>
          <p:nvPr/>
        </p:nvSpPr>
        <p:spPr bwMode="auto">
          <a:xfrm>
            <a:off x="4264135" y="10403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Load/Store Unit</a:t>
            </a:r>
          </a:p>
        </p:txBody>
      </p:sp>
      <p:sp>
        <p:nvSpPr>
          <p:cNvPr id="350235" name="Rectangle 27"/>
          <p:cNvSpPr>
            <a:spLocks noChangeArrowheads="1"/>
          </p:cNvSpPr>
          <p:nvPr/>
        </p:nvSpPr>
        <p:spPr bwMode="auto">
          <a:xfrm>
            <a:off x="4264135" y="1267713"/>
            <a:ext cx="1353311" cy="21829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Fixed Point Unit</a:t>
            </a:r>
          </a:p>
        </p:txBody>
      </p:sp>
      <p:sp>
        <p:nvSpPr>
          <p:cNvPr id="350236" name="Rectangle 28"/>
          <p:cNvSpPr>
            <a:spLocks noChangeArrowheads="1"/>
          </p:cNvSpPr>
          <p:nvPr/>
        </p:nvSpPr>
        <p:spPr bwMode="auto">
          <a:xfrm>
            <a:off x="4264135" y="149750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Fixed Point Unit</a:t>
            </a:r>
          </a:p>
        </p:txBody>
      </p:sp>
      <p:sp>
        <p:nvSpPr>
          <p:cNvPr id="350237" name="Rectangle 29"/>
          <p:cNvSpPr>
            <a:spLocks noChangeArrowheads="1"/>
          </p:cNvSpPr>
          <p:nvPr/>
        </p:nvSpPr>
        <p:spPr bwMode="auto">
          <a:xfrm>
            <a:off x="3058860" y="4123360"/>
            <a:ext cx="1053344" cy="6858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a:t>
            </a:r>
          </a:p>
          <a:p>
            <a:pPr algn="ctr"/>
            <a:r>
              <a:rPr lang="en-US" sz="1200"/>
              <a:t>History</a:t>
            </a:r>
          </a:p>
          <a:p>
            <a:pPr algn="ctr"/>
            <a:r>
              <a:rPr lang="en-US" sz="1200"/>
              <a:t>Table</a:t>
            </a:r>
          </a:p>
        </p:txBody>
      </p:sp>
      <p:sp>
        <p:nvSpPr>
          <p:cNvPr id="350238" name="Oval 30"/>
          <p:cNvSpPr>
            <a:spLocks noChangeArrowheads="1"/>
          </p:cNvSpPr>
          <p:nvPr/>
        </p:nvSpPr>
        <p:spPr bwMode="auto">
          <a:xfrm>
            <a:off x="1277528" y="4140586"/>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a:t>zIIP</a:t>
            </a:r>
          </a:p>
        </p:txBody>
      </p:sp>
      <p:sp>
        <p:nvSpPr>
          <p:cNvPr id="350240" name="Oval 32"/>
          <p:cNvSpPr>
            <a:spLocks noChangeArrowheads="1"/>
          </p:cNvSpPr>
          <p:nvPr/>
        </p:nvSpPr>
        <p:spPr bwMode="auto">
          <a:xfrm>
            <a:off x="1219986" y="3498560"/>
            <a:ext cx="685800" cy="628650"/>
          </a:xfrm>
          <a:prstGeom prst="ellipse">
            <a:avLst/>
          </a:prstGeom>
          <a:solidFill>
            <a:srgbClr val="EAEAEA"/>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a:t>IFL</a:t>
            </a:r>
          </a:p>
        </p:txBody>
      </p:sp>
      <p:sp>
        <p:nvSpPr>
          <p:cNvPr id="350244" name="Oval 36"/>
          <p:cNvSpPr>
            <a:spLocks noChangeArrowheads="1"/>
          </p:cNvSpPr>
          <p:nvPr/>
        </p:nvSpPr>
        <p:spPr bwMode="auto">
          <a:xfrm>
            <a:off x="2288213" y="2285993"/>
            <a:ext cx="685800" cy="628650"/>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5.0GHz</a:t>
            </a:r>
            <a:endParaRPr lang="en-US" sz="1200" dirty="0"/>
          </a:p>
        </p:txBody>
      </p:sp>
      <p:sp>
        <p:nvSpPr>
          <p:cNvPr id="350245" name="Oval 37"/>
          <p:cNvSpPr>
            <a:spLocks noChangeArrowheads="1"/>
          </p:cNvSpPr>
          <p:nvPr/>
        </p:nvSpPr>
        <p:spPr bwMode="auto">
          <a:xfrm>
            <a:off x="1931306" y="3361726"/>
            <a:ext cx="876522" cy="62865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30+ </a:t>
            </a:r>
            <a:r>
              <a:rPr lang="en-US" sz="1200" dirty="0"/>
              <a:t>New</a:t>
            </a:r>
          </a:p>
          <a:p>
            <a:pPr algn="ctr"/>
            <a:r>
              <a:rPr lang="en-US" sz="1200" dirty="0"/>
              <a:t>Instr.</a:t>
            </a:r>
          </a:p>
        </p:txBody>
      </p:sp>
      <p:sp>
        <p:nvSpPr>
          <p:cNvPr id="350248" name="Oval 40"/>
          <p:cNvSpPr>
            <a:spLocks noChangeArrowheads="1"/>
          </p:cNvSpPr>
          <p:nvPr/>
        </p:nvSpPr>
        <p:spPr bwMode="auto">
          <a:xfrm>
            <a:off x="1888277" y="2735763"/>
            <a:ext cx="815961" cy="71331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a:t>Out of Order</a:t>
            </a:r>
          </a:p>
        </p:txBody>
      </p:sp>
      <p:sp>
        <p:nvSpPr>
          <p:cNvPr id="350249" name="Oval 41"/>
          <p:cNvSpPr>
            <a:spLocks noChangeArrowheads="1"/>
          </p:cNvSpPr>
          <p:nvPr/>
        </p:nvSpPr>
        <p:spPr bwMode="auto">
          <a:xfrm>
            <a:off x="1908103" y="1520249"/>
            <a:ext cx="922380" cy="897227"/>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1700</a:t>
            </a:r>
          </a:p>
          <a:p>
            <a:pPr algn="ctr"/>
            <a:r>
              <a:rPr lang="en-US" sz="1200" dirty="0" smtClean="0"/>
              <a:t>To</a:t>
            </a:r>
          </a:p>
          <a:p>
            <a:pPr algn="ctr"/>
            <a:r>
              <a:rPr lang="en-US" sz="1200" dirty="0" smtClean="0"/>
              <a:t>2400</a:t>
            </a:r>
            <a:endParaRPr lang="en-US" sz="1200" dirty="0"/>
          </a:p>
          <a:p>
            <a:pPr algn="ctr"/>
            <a:r>
              <a:rPr lang="en-US" sz="1200" dirty="0"/>
              <a:t>MIPS</a:t>
            </a:r>
          </a:p>
        </p:txBody>
      </p:sp>
      <p:sp>
        <p:nvSpPr>
          <p:cNvPr id="350250" name="Rectangle 42"/>
          <p:cNvSpPr>
            <a:spLocks noChangeArrowheads="1"/>
          </p:cNvSpPr>
          <p:nvPr/>
        </p:nvSpPr>
        <p:spPr bwMode="auto">
          <a:xfrm>
            <a:off x="4262778" y="2896529"/>
            <a:ext cx="1354543" cy="23803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Crypto Assist</a:t>
            </a:r>
          </a:p>
        </p:txBody>
      </p:sp>
      <p:sp>
        <p:nvSpPr>
          <p:cNvPr id="350251" name="Rectangle 43"/>
          <p:cNvSpPr>
            <a:spLocks noChangeArrowheads="1"/>
          </p:cNvSpPr>
          <p:nvPr/>
        </p:nvSpPr>
        <p:spPr bwMode="auto">
          <a:xfrm>
            <a:off x="4258248" y="2648918"/>
            <a:ext cx="1358650" cy="247881"/>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Compression</a:t>
            </a:r>
          </a:p>
        </p:txBody>
      </p:sp>
      <p:sp>
        <p:nvSpPr>
          <p:cNvPr id="350252" name="Rectangle 44"/>
          <p:cNvSpPr>
            <a:spLocks noChangeArrowheads="1"/>
          </p:cNvSpPr>
          <p:nvPr/>
        </p:nvSpPr>
        <p:spPr bwMode="auto">
          <a:xfrm>
            <a:off x="4271279" y="2415476"/>
            <a:ext cx="1343913" cy="21829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 Unit</a:t>
            </a:r>
          </a:p>
        </p:txBody>
      </p:sp>
      <p:sp>
        <p:nvSpPr>
          <p:cNvPr id="350253" name="Rectangle 45"/>
          <p:cNvSpPr>
            <a:spLocks noChangeArrowheads="1"/>
          </p:cNvSpPr>
          <p:nvPr/>
        </p:nvSpPr>
        <p:spPr bwMode="auto">
          <a:xfrm>
            <a:off x="3066004" y="2866517"/>
            <a:ext cx="1053344" cy="4572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a:t>L2 Data</a:t>
            </a:r>
          </a:p>
          <a:p>
            <a:pPr algn="ctr"/>
            <a:r>
              <a:rPr lang="en-US" sz="1200" dirty="0"/>
              <a:t>Cache 2MB</a:t>
            </a:r>
          </a:p>
        </p:txBody>
      </p:sp>
      <p:sp>
        <p:nvSpPr>
          <p:cNvPr id="46" name="Oval 37"/>
          <p:cNvSpPr>
            <a:spLocks noChangeArrowheads="1"/>
          </p:cNvSpPr>
          <p:nvPr/>
        </p:nvSpPr>
        <p:spPr bwMode="auto">
          <a:xfrm>
            <a:off x="1899494" y="4454734"/>
            <a:ext cx="822159" cy="688766"/>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12 Instr.</a:t>
            </a:r>
          </a:p>
          <a:p>
            <a:pPr algn="ctr"/>
            <a:r>
              <a:rPr lang="en-US" sz="1200" dirty="0" smtClean="0"/>
              <a:t>Per</a:t>
            </a:r>
          </a:p>
          <a:p>
            <a:pPr algn="ctr"/>
            <a:r>
              <a:rPr lang="en-US" sz="1200" dirty="0" smtClean="0"/>
              <a:t>Cycle</a:t>
            </a:r>
            <a:endParaRPr lang="en-US" sz="1200" dirty="0"/>
          </a:p>
        </p:txBody>
      </p:sp>
      <p:sp>
        <p:nvSpPr>
          <p:cNvPr id="44" name="Oval 37"/>
          <p:cNvSpPr>
            <a:spLocks noChangeArrowheads="1"/>
          </p:cNvSpPr>
          <p:nvPr/>
        </p:nvSpPr>
        <p:spPr bwMode="auto">
          <a:xfrm>
            <a:off x="2100350" y="3935902"/>
            <a:ext cx="876522" cy="62865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SMT</a:t>
            </a:r>
          </a:p>
          <a:p>
            <a:pPr algn="ctr"/>
            <a:r>
              <a:rPr lang="en-US" sz="1200" dirty="0" smtClean="0"/>
              <a:t>SIMD</a:t>
            </a:r>
            <a:endParaRPr lang="en-US" sz="1200" dirty="0"/>
          </a:p>
        </p:txBody>
      </p:sp>
      <p:sp>
        <p:nvSpPr>
          <p:cNvPr id="45" name="Rectangle 42"/>
          <p:cNvSpPr>
            <a:spLocks noChangeArrowheads="1"/>
          </p:cNvSpPr>
          <p:nvPr/>
        </p:nvSpPr>
        <p:spPr bwMode="auto">
          <a:xfrm>
            <a:off x="4258026" y="3139821"/>
            <a:ext cx="1354543" cy="23803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SIMD</a:t>
            </a:r>
          </a:p>
        </p:txBody>
      </p:sp>
      <p:sp>
        <p:nvSpPr>
          <p:cNvPr id="47" name="Rectangle 7"/>
          <p:cNvSpPr>
            <a:spLocks noChangeArrowheads="1"/>
          </p:cNvSpPr>
          <p:nvPr/>
        </p:nvSpPr>
        <p:spPr bwMode="auto">
          <a:xfrm>
            <a:off x="5628481" y="17213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Floating Point Unit</a:t>
            </a:r>
          </a:p>
        </p:txBody>
      </p:sp>
      <p:sp>
        <p:nvSpPr>
          <p:cNvPr id="48" name="Rectangle 8"/>
          <p:cNvSpPr>
            <a:spLocks noChangeArrowheads="1"/>
          </p:cNvSpPr>
          <p:nvPr/>
        </p:nvSpPr>
        <p:spPr bwMode="auto">
          <a:xfrm>
            <a:off x="5628481" y="21785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 Unit</a:t>
            </a:r>
          </a:p>
        </p:txBody>
      </p:sp>
      <p:sp>
        <p:nvSpPr>
          <p:cNvPr id="49" name="Rectangle 9"/>
          <p:cNvSpPr>
            <a:spLocks noChangeArrowheads="1"/>
          </p:cNvSpPr>
          <p:nvPr/>
        </p:nvSpPr>
        <p:spPr bwMode="auto">
          <a:xfrm>
            <a:off x="5628481" y="19499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Decimal FP Unit</a:t>
            </a:r>
          </a:p>
        </p:txBody>
      </p:sp>
      <p:sp>
        <p:nvSpPr>
          <p:cNvPr id="50" name="Rectangle 10"/>
          <p:cNvSpPr>
            <a:spLocks noChangeArrowheads="1"/>
          </p:cNvSpPr>
          <p:nvPr/>
        </p:nvSpPr>
        <p:spPr bwMode="auto">
          <a:xfrm>
            <a:off x="5628481" y="8069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Load/Store Unit</a:t>
            </a:r>
          </a:p>
        </p:txBody>
      </p:sp>
      <p:sp>
        <p:nvSpPr>
          <p:cNvPr id="51" name="Rectangle 26"/>
          <p:cNvSpPr>
            <a:spLocks noChangeArrowheads="1"/>
          </p:cNvSpPr>
          <p:nvPr/>
        </p:nvSpPr>
        <p:spPr bwMode="auto">
          <a:xfrm>
            <a:off x="5628481" y="10355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Load/Store Unit</a:t>
            </a:r>
          </a:p>
        </p:txBody>
      </p:sp>
      <p:sp>
        <p:nvSpPr>
          <p:cNvPr id="52" name="Rectangle 27"/>
          <p:cNvSpPr>
            <a:spLocks noChangeArrowheads="1"/>
          </p:cNvSpPr>
          <p:nvPr/>
        </p:nvSpPr>
        <p:spPr bwMode="auto">
          <a:xfrm>
            <a:off x="5628481" y="1262943"/>
            <a:ext cx="1353311" cy="21829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Fixed Point Unit</a:t>
            </a:r>
          </a:p>
        </p:txBody>
      </p:sp>
      <p:sp>
        <p:nvSpPr>
          <p:cNvPr id="53" name="Rectangle 28"/>
          <p:cNvSpPr>
            <a:spLocks noChangeArrowheads="1"/>
          </p:cNvSpPr>
          <p:nvPr/>
        </p:nvSpPr>
        <p:spPr bwMode="auto">
          <a:xfrm>
            <a:off x="5628481" y="1492734"/>
            <a:ext cx="1353311" cy="218291"/>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Fixed Point Unit</a:t>
            </a:r>
          </a:p>
        </p:txBody>
      </p:sp>
      <p:sp>
        <p:nvSpPr>
          <p:cNvPr id="54" name="Rectangle 42"/>
          <p:cNvSpPr>
            <a:spLocks noChangeArrowheads="1"/>
          </p:cNvSpPr>
          <p:nvPr/>
        </p:nvSpPr>
        <p:spPr bwMode="auto">
          <a:xfrm>
            <a:off x="5627124" y="2891759"/>
            <a:ext cx="1354543" cy="23803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Crypto Assist</a:t>
            </a:r>
          </a:p>
        </p:txBody>
      </p:sp>
      <p:sp>
        <p:nvSpPr>
          <p:cNvPr id="55" name="Rectangle 43"/>
          <p:cNvSpPr>
            <a:spLocks noChangeArrowheads="1"/>
          </p:cNvSpPr>
          <p:nvPr/>
        </p:nvSpPr>
        <p:spPr bwMode="auto">
          <a:xfrm>
            <a:off x="5622594" y="2644148"/>
            <a:ext cx="1358650" cy="247881"/>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Compression</a:t>
            </a:r>
          </a:p>
        </p:txBody>
      </p:sp>
      <p:sp>
        <p:nvSpPr>
          <p:cNvPr id="56" name="Rectangle 44"/>
          <p:cNvSpPr>
            <a:spLocks noChangeArrowheads="1"/>
          </p:cNvSpPr>
          <p:nvPr/>
        </p:nvSpPr>
        <p:spPr bwMode="auto">
          <a:xfrm>
            <a:off x="5635625" y="2410706"/>
            <a:ext cx="1343913" cy="218290"/>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a:t>Branch Unit</a:t>
            </a:r>
          </a:p>
        </p:txBody>
      </p:sp>
      <p:sp>
        <p:nvSpPr>
          <p:cNvPr id="57" name="Rectangle 42"/>
          <p:cNvSpPr>
            <a:spLocks noChangeArrowheads="1"/>
          </p:cNvSpPr>
          <p:nvPr/>
        </p:nvSpPr>
        <p:spPr bwMode="auto">
          <a:xfrm>
            <a:off x="5622372" y="3135051"/>
            <a:ext cx="1354543" cy="23803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dirty="0"/>
              <a:t>SIMD</a:t>
            </a:r>
          </a:p>
        </p:txBody>
      </p:sp>
      <p:sp>
        <p:nvSpPr>
          <p:cNvPr id="350214" name="Rectangle 6"/>
          <p:cNvSpPr>
            <a:spLocks noChangeArrowheads="1"/>
          </p:cNvSpPr>
          <p:nvPr/>
        </p:nvSpPr>
        <p:spPr bwMode="auto">
          <a:xfrm>
            <a:off x="3048432" y="576936"/>
            <a:ext cx="4831034" cy="246620"/>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a:t>Pipeline</a:t>
            </a:r>
          </a:p>
        </p:txBody>
      </p:sp>
      <p:sp>
        <p:nvSpPr>
          <p:cNvPr id="64" name="Rectangle 3"/>
          <p:cNvSpPr>
            <a:spLocks noChangeArrowheads="1"/>
          </p:cNvSpPr>
          <p:nvPr/>
        </p:nvSpPr>
        <p:spPr bwMode="auto">
          <a:xfrm>
            <a:off x="6164815" y="3435374"/>
            <a:ext cx="1735706" cy="5715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General Purpose Registers</a:t>
            </a:r>
          </a:p>
        </p:txBody>
      </p:sp>
      <p:sp>
        <p:nvSpPr>
          <p:cNvPr id="65" name="Rectangle 17"/>
          <p:cNvSpPr>
            <a:spLocks noChangeArrowheads="1"/>
          </p:cNvSpPr>
          <p:nvPr/>
        </p:nvSpPr>
        <p:spPr bwMode="auto">
          <a:xfrm>
            <a:off x="6093377" y="3492524"/>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General Purpose Registers</a:t>
            </a:r>
          </a:p>
        </p:txBody>
      </p:sp>
      <p:sp>
        <p:nvSpPr>
          <p:cNvPr id="66" name="Rectangle 18"/>
          <p:cNvSpPr>
            <a:spLocks noChangeArrowheads="1"/>
          </p:cNvSpPr>
          <p:nvPr/>
        </p:nvSpPr>
        <p:spPr bwMode="auto">
          <a:xfrm>
            <a:off x="6093377" y="3778274"/>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Floating Point Registers</a:t>
            </a:r>
          </a:p>
        </p:txBody>
      </p:sp>
      <p:sp>
        <p:nvSpPr>
          <p:cNvPr id="67" name="Rectangle 19"/>
          <p:cNvSpPr>
            <a:spLocks noChangeArrowheads="1"/>
          </p:cNvSpPr>
          <p:nvPr/>
        </p:nvSpPr>
        <p:spPr bwMode="auto">
          <a:xfrm>
            <a:off x="6093377" y="4064024"/>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Control Registers</a:t>
            </a:r>
          </a:p>
        </p:txBody>
      </p:sp>
      <p:sp>
        <p:nvSpPr>
          <p:cNvPr id="68" name="Rectangle 20"/>
          <p:cNvSpPr>
            <a:spLocks noChangeArrowheads="1"/>
          </p:cNvSpPr>
          <p:nvPr/>
        </p:nvSpPr>
        <p:spPr bwMode="auto">
          <a:xfrm>
            <a:off x="6093377" y="4349774"/>
            <a:ext cx="1761493" cy="28575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Processor Status Word</a:t>
            </a:r>
          </a:p>
        </p:txBody>
      </p:sp>
      <p:sp>
        <p:nvSpPr>
          <p:cNvPr id="69" name="Rectangle 21"/>
          <p:cNvSpPr>
            <a:spLocks noChangeArrowheads="1"/>
          </p:cNvSpPr>
          <p:nvPr/>
        </p:nvSpPr>
        <p:spPr bwMode="auto">
          <a:xfrm>
            <a:off x="6446083" y="4568452"/>
            <a:ext cx="1438052" cy="28575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50"/>
              <a:t>Instruction Pointer</a:t>
            </a:r>
          </a:p>
        </p:txBody>
      </p:sp>
      <p:sp>
        <p:nvSpPr>
          <p:cNvPr id="62" name="Rounded Rectangle 61"/>
          <p:cNvSpPr/>
          <p:nvPr/>
        </p:nvSpPr>
        <p:spPr>
          <a:xfrm>
            <a:off x="1130889" y="1055711"/>
            <a:ext cx="969461" cy="373677"/>
          </a:xfrm>
          <a:prstGeom prst="roundRect">
            <a:avLst/>
          </a:prstGeom>
          <a:solidFill>
            <a:schemeClr val="accent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9955626"/>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2"/>
          <p:cNvSpPr txBox="1">
            <a:spLocks noChangeArrowheads="1"/>
          </p:cNvSpPr>
          <p:nvPr/>
        </p:nvSpPr>
        <p:spPr bwMode="auto">
          <a:xfrm>
            <a:off x="1297781" y="554831"/>
            <a:ext cx="6172200" cy="59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b="1">
                <a:solidFill>
                  <a:schemeClr val="tx1"/>
                </a:solidFill>
                <a:latin typeface="Arial" charset="0"/>
                <a:ea typeface="MS PGothic" charset="-128"/>
              </a:defRPr>
            </a:lvl1pPr>
            <a:lvl2pPr marL="742950" indent="-285750" defTabSz="457200">
              <a:defRPr sz="2400" b="1">
                <a:solidFill>
                  <a:schemeClr val="tx1"/>
                </a:solidFill>
                <a:latin typeface="Arial" charset="0"/>
                <a:ea typeface="MS PGothic" charset="-128"/>
              </a:defRPr>
            </a:lvl2pPr>
            <a:lvl3pPr marL="1143000" indent="-228600" defTabSz="457200">
              <a:defRPr sz="2400" b="1">
                <a:solidFill>
                  <a:schemeClr val="tx1"/>
                </a:solidFill>
                <a:latin typeface="Arial" charset="0"/>
                <a:ea typeface="MS PGothic" charset="-128"/>
              </a:defRPr>
            </a:lvl3pPr>
            <a:lvl4pPr marL="1600200" indent="-228600" defTabSz="457200">
              <a:defRPr sz="2400" b="1">
                <a:solidFill>
                  <a:schemeClr val="tx1"/>
                </a:solidFill>
                <a:latin typeface="Arial" charset="0"/>
                <a:ea typeface="MS PGothic" charset="-128"/>
              </a:defRPr>
            </a:lvl4pPr>
            <a:lvl5pPr marL="2057400" indent="-228600" defTabSz="457200">
              <a:defRPr sz="2400" b="1">
                <a:solidFill>
                  <a:schemeClr val="tx1"/>
                </a:solidFill>
                <a:latin typeface="Arial" charset="0"/>
                <a:ea typeface="MS PGothic" charset="-128"/>
              </a:defRPr>
            </a:lvl5pPr>
            <a:lvl6pPr marL="2514600" indent="-228600" defTabSz="457200" eaLnBrk="0" fontAlgn="base" hangingPunct="0">
              <a:spcBef>
                <a:spcPct val="0"/>
              </a:spcBef>
              <a:spcAft>
                <a:spcPct val="0"/>
              </a:spcAft>
              <a:defRPr sz="2400" b="1">
                <a:solidFill>
                  <a:schemeClr val="tx1"/>
                </a:solidFill>
                <a:latin typeface="Arial" charset="0"/>
                <a:ea typeface="MS PGothic" charset="-128"/>
              </a:defRPr>
            </a:lvl6pPr>
            <a:lvl7pPr marL="2971800" indent="-228600" defTabSz="457200" eaLnBrk="0" fontAlgn="base" hangingPunct="0">
              <a:spcBef>
                <a:spcPct val="0"/>
              </a:spcBef>
              <a:spcAft>
                <a:spcPct val="0"/>
              </a:spcAft>
              <a:defRPr sz="2400" b="1">
                <a:solidFill>
                  <a:schemeClr val="tx1"/>
                </a:solidFill>
                <a:latin typeface="Arial" charset="0"/>
                <a:ea typeface="MS PGothic" charset="-128"/>
              </a:defRPr>
            </a:lvl7pPr>
            <a:lvl8pPr marL="3429000" indent="-228600" defTabSz="457200" eaLnBrk="0" fontAlgn="base" hangingPunct="0">
              <a:spcBef>
                <a:spcPct val="0"/>
              </a:spcBef>
              <a:spcAft>
                <a:spcPct val="0"/>
              </a:spcAft>
              <a:defRPr sz="2400" b="1">
                <a:solidFill>
                  <a:schemeClr val="tx1"/>
                </a:solidFill>
                <a:latin typeface="Arial" charset="0"/>
                <a:ea typeface="MS PGothic" charset="-128"/>
              </a:defRPr>
            </a:lvl8pPr>
            <a:lvl9pPr marL="3886200" indent="-228600" defTabSz="4572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3300">
                <a:latin typeface="Calibri" charset="0"/>
              </a:rPr>
              <a:t>Why zLinux?</a:t>
            </a:r>
          </a:p>
        </p:txBody>
      </p:sp>
      <p:graphicFrame>
        <p:nvGraphicFramePr>
          <p:cNvPr id="3" name="Diagram 2"/>
          <p:cNvGraphicFramePr/>
          <p:nvPr/>
        </p:nvGraphicFramePr>
        <p:xfrm>
          <a:off x="1363980" y="1063228"/>
          <a:ext cx="6210300" cy="344019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Slide Number Placeholder 4"/>
          <p:cNvSpPr>
            <a:spLocks noGrp="1"/>
          </p:cNvSpPr>
          <p:nvPr>
            <p:ph type="sldNum" sz="quarter" idx="10"/>
          </p:nvPr>
        </p:nvSpPr>
        <p:spPr>
          <a:xfrm>
            <a:off x="139700" y="4694238"/>
            <a:ext cx="422362" cy="274637"/>
          </a:xfrm>
        </p:spPr>
        <p:txBody>
          <a:bodyPr/>
          <a:lstStyle/>
          <a:p>
            <a:pPr>
              <a:defRPr/>
            </a:pPr>
            <a:fld id="{71085DD5-9408-8448-82C5-5745ABFA1814}" type="slidenum">
              <a:rPr lang="en-US" altLang="en-US" smtClean="0"/>
              <a:pPr>
                <a:defRPr/>
              </a:pPr>
              <a:t>210</a:t>
            </a:fld>
            <a:endParaRPr lang="en-US" altLang="en-US" dirty="0"/>
          </a:p>
        </p:txBody>
      </p:sp>
    </p:spTree>
    <p:extLst>
      <p:ext uri="{BB962C8B-B14F-4D97-AF65-F5344CB8AC3E}">
        <p14:creationId xmlns:p14="http://schemas.microsoft.com/office/powerpoint/2010/main" val="1459531179"/>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Can 2"/>
          <p:cNvSpPr>
            <a:spLocks noChangeArrowheads="1"/>
          </p:cNvSpPr>
          <p:nvPr/>
        </p:nvSpPr>
        <p:spPr bwMode="auto">
          <a:xfrm>
            <a:off x="2171700" y="3663948"/>
            <a:ext cx="685800" cy="912019"/>
          </a:xfrm>
          <a:prstGeom prst="can">
            <a:avLst>
              <a:gd name="adj" fmla="val 24996"/>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050">
              <a:solidFill>
                <a:srgbClr val="626366"/>
              </a:solidFill>
              <a:latin typeface="Verdana" charset="0"/>
              <a:ea typeface="MS PGothic" charset="-128"/>
            </a:endParaRPr>
          </a:p>
        </p:txBody>
      </p:sp>
      <p:sp>
        <p:nvSpPr>
          <p:cNvPr id="4" name="Rectangle 3"/>
          <p:cNvSpPr/>
          <p:nvPr/>
        </p:nvSpPr>
        <p:spPr bwMode="auto">
          <a:xfrm>
            <a:off x="1771650" y="914400"/>
            <a:ext cx="514350" cy="1485900"/>
          </a:xfrm>
          <a:prstGeom prst="rect">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w="25400" cap="flat" cmpd="sng" algn="ctr">
            <a:solidFill>
              <a:schemeClr val="tx1"/>
            </a:solidFill>
            <a:prstDash val="solid"/>
            <a:round/>
            <a:headEnd type="none" w="med" len="med"/>
            <a:tailEnd type="none" w="med" len="med"/>
          </a:ln>
          <a:effectLst/>
        </p:spPr>
        <p:txBody>
          <a:bodyPr/>
          <a:lstStyle/>
          <a:p>
            <a:pPr eaLnBrk="0" hangingPunct="0">
              <a:defRPr/>
            </a:pPr>
            <a:endParaRPr lang="en-US" sz="1200" dirty="0">
              <a:solidFill>
                <a:srgbClr val="626366"/>
              </a:solidFill>
              <a:latin typeface="Verdana" pitchFamily="34" charset="0"/>
              <a:ea typeface="MS PGothic" pitchFamily="34" charset="-128"/>
            </a:endParaRPr>
          </a:p>
        </p:txBody>
      </p:sp>
      <p:sp>
        <p:nvSpPr>
          <p:cNvPr id="17412" name="Can 4"/>
          <p:cNvSpPr>
            <a:spLocks noChangeArrowheads="1"/>
          </p:cNvSpPr>
          <p:nvPr/>
        </p:nvSpPr>
        <p:spPr bwMode="auto">
          <a:xfrm>
            <a:off x="5915025" y="3701653"/>
            <a:ext cx="685800" cy="912019"/>
          </a:xfrm>
          <a:prstGeom prst="can">
            <a:avLst>
              <a:gd name="adj" fmla="val 24996"/>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13" name="TextBox 6"/>
          <p:cNvSpPr txBox="1">
            <a:spLocks noChangeArrowheads="1"/>
          </p:cNvSpPr>
          <p:nvPr/>
        </p:nvSpPr>
        <p:spPr bwMode="auto">
          <a:xfrm>
            <a:off x="1657350" y="2171700"/>
            <a:ext cx="68580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algn="ctr"/>
            <a:r>
              <a:rPr lang="en-US" altLang="en-US" sz="1050"/>
              <a:t>zVM B</a:t>
            </a:r>
            <a:endParaRPr lang="en-US" altLang="en-US"/>
          </a:p>
        </p:txBody>
      </p:sp>
      <p:sp>
        <p:nvSpPr>
          <p:cNvPr id="17414" name="Rounded Rectangle 8"/>
          <p:cNvSpPr>
            <a:spLocks noChangeArrowheads="1"/>
          </p:cNvSpPr>
          <p:nvPr/>
        </p:nvSpPr>
        <p:spPr bwMode="auto">
          <a:xfrm>
            <a:off x="1885950" y="10858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15" name="Rounded Rectangle 9"/>
          <p:cNvSpPr>
            <a:spLocks noChangeArrowheads="1"/>
          </p:cNvSpPr>
          <p:nvPr/>
        </p:nvSpPr>
        <p:spPr bwMode="auto">
          <a:xfrm>
            <a:off x="2000250" y="12001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16" name="Rounded Rectangle 10"/>
          <p:cNvSpPr>
            <a:spLocks noChangeArrowheads="1"/>
          </p:cNvSpPr>
          <p:nvPr/>
        </p:nvSpPr>
        <p:spPr bwMode="auto">
          <a:xfrm>
            <a:off x="2114550" y="13144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17" name="Rounded Rectangle 11"/>
          <p:cNvSpPr>
            <a:spLocks noChangeArrowheads="1"/>
          </p:cNvSpPr>
          <p:nvPr/>
        </p:nvSpPr>
        <p:spPr bwMode="auto">
          <a:xfrm>
            <a:off x="1943100" y="14859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18" name="Rounded Rectangle 12"/>
          <p:cNvSpPr>
            <a:spLocks noChangeArrowheads="1"/>
          </p:cNvSpPr>
          <p:nvPr/>
        </p:nvSpPr>
        <p:spPr bwMode="auto">
          <a:xfrm>
            <a:off x="2057400" y="16002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19" name="Rounded Rectangle 13"/>
          <p:cNvSpPr>
            <a:spLocks noChangeArrowheads="1"/>
          </p:cNvSpPr>
          <p:nvPr/>
        </p:nvSpPr>
        <p:spPr bwMode="auto">
          <a:xfrm>
            <a:off x="2171700" y="17145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20" name="Rounded Rectangle 16"/>
          <p:cNvSpPr>
            <a:spLocks noChangeArrowheads="1"/>
          </p:cNvSpPr>
          <p:nvPr/>
        </p:nvSpPr>
        <p:spPr bwMode="auto">
          <a:xfrm>
            <a:off x="2343150" y="10858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21" name="Rounded Rectangle 17"/>
          <p:cNvSpPr>
            <a:spLocks noChangeArrowheads="1"/>
          </p:cNvSpPr>
          <p:nvPr/>
        </p:nvSpPr>
        <p:spPr bwMode="auto">
          <a:xfrm>
            <a:off x="2457450" y="12001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22" name="Rounded Rectangle 18"/>
          <p:cNvSpPr>
            <a:spLocks noChangeArrowheads="1"/>
          </p:cNvSpPr>
          <p:nvPr/>
        </p:nvSpPr>
        <p:spPr bwMode="auto">
          <a:xfrm>
            <a:off x="2571750" y="13144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23" name="Rounded Rectangle 19"/>
          <p:cNvSpPr>
            <a:spLocks noChangeArrowheads="1"/>
          </p:cNvSpPr>
          <p:nvPr/>
        </p:nvSpPr>
        <p:spPr bwMode="auto">
          <a:xfrm>
            <a:off x="2400300" y="14859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24" name="Rounded Rectangle 20"/>
          <p:cNvSpPr>
            <a:spLocks noChangeArrowheads="1"/>
          </p:cNvSpPr>
          <p:nvPr/>
        </p:nvSpPr>
        <p:spPr bwMode="auto">
          <a:xfrm>
            <a:off x="2514600" y="16002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25" name="Rounded Rectangle 21"/>
          <p:cNvSpPr>
            <a:spLocks noChangeArrowheads="1"/>
          </p:cNvSpPr>
          <p:nvPr/>
        </p:nvSpPr>
        <p:spPr bwMode="auto">
          <a:xfrm>
            <a:off x="2628900" y="17145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23" name="Rectangle 22"/>
          <p:cNvSpPr/>
          <p:nvPr/>
        </p:nvSpPr>
        <p:spPr bwMode="auto">
          <a:xfrm>
            <a:off x="2286000" y="914400"/>
            <a:ext cx="514350" cy="1485900"/>
          </a:xfrm>
          <a:prstGeom prst="rect">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w="25400" cap="flat" cmpd="sng" algn="ctr">
            <a:solidFill>
              <a:schemeClr val="tx1"/>
            </a:solidFill>
            <a:prstDash val="solid"/>
            <a:round/>
            <a:headEnd type="none" w="med" len="med"/>
            <a:tailEnd type="none" w="med" len="med"/>
          </a:ln>
          <a:effectLst/>
        </p:spPr>
        <p:txBody>
          <a:bodyPr/>
          <a:lstStyle/>
          <a:p>
            <a:pPr eaLnBrk="0" hangingPunct="0">
              <a:defRPr/>
            </a:pPr>
            <a:endParaRPr lang="en-US" sz="1200" dirty="0">
              <a:solidFill>
                <a:srgbClr val="626366"/>
              </a:solidFill>
              <a:latin typeface="Verdana" pitchFamily="34" charset="0"/>
              <a:ea typeface="MS PGothic" pitchFamily="34" charset="-128"/>
            </a:endParaRPr>
          </a:p>
        </p:txBody>
      </p:sp>
      <p:sp>
        <p:nvSpPr>
          <p:cNvPr id="17427" name="TextBox 15"/>
          <p:cNvSpPr txBox="1">
            <a:spLocks noChangeArrowheads="1"/>
          </p:cNvSpPr>
          <p:nvPr/>
        </p:nvSpPr>
        <p:spPr bwMode="auto">
          <a:xfrm>
            <a:off x="2228850" y="2171700"/>
            <a:ext cx="68580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algn="ctr"/>
            <a:r>
              <a:rPr lang="en-US" altLang="en-US" sz="1050"/>
              <a:t>zVM 9</a:t>
            </a:r>
            <a:endParaRPr lang="en-US" altLang="en-US"/>
          </a:p>
        </p:txBody>
      </p:sp>
      <p:sp>
        <p:nvSpPr>
          <p:cNvPr id="17428" name="Rounded Rectangle 23"/>
          <p:cNvSpPr>
            <a:spLocks noChangeArrowheads="1"/>
          </p:cNvSpPr>
          <p:nvPr/>
        </p:nvSpPr>
        <p:spPr bwMode="auto">
          <a:xfrm>
            <a:off x="2343150" y="11430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29" name="Rounded Rectangle 24"/>
          <p:cNvSpPr>
            <a:spLocks noChangeArrowheads="1"/>
          </p:cNvSpPr>
          <p:nvPr/>
        </p:nvSpPr>
        <p:spPr bwMode="auto">
          <a:xfrm>
            <a:off x="2457450" y="12573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30" name="Rounded Rectangle 25"/>
          <p:cNvSpPr>
            <a:spLocks noChangeArrowheads="1"/>
          </p:cNvSpPr>
          <p:nvPr/>
        </p:nvSpPr>
        <p:spPr bwMode="auto">
          <a:xfrm>
            <a:off x="2400300" y="15430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31" name="Rounded Rectangle 26"/>
          <p:cNvSpPr>
            <a:spLocks noChangeArrowheads="1"/>
          </p:cNvSpPr>
          <p:nvPr/>
        </p:nvSpPr>
        <p:spPr bwMode="auto">
          <a:xfrm>
            <a:off x="2628900" y="17716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32" name="Rounded Rectangle 27"/>
          <p:cNvSpPr>
            <a:spLocks noChangeArrowheads="1"/>
          </p:cNvSpPr>
          <p:nvPr/>
        </p:nvSpPr>
        <p:spPr bwMode="auto">
          <a:xfrm>
            <a:off x="2457450" y="19431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33" name="Rounded Rectangle 28"/>
          <p:cNvSpPr>
            <a:spLocks noChangeArrowheads="1"/>
          </p:cNvSpPr>
          <p:nvPr/>
        </p:nvSpPr>
        <p:spPr bwMode="auto">
          <a:xfrm>
            <a:off x="2686050" y="15430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30" name="Rectangle 29"/>
          <p:cNvSpPr/>
          <p:nvPr/>
        </p:nvSpPr>
        <p:spPr bwMode="auto">
          <a:xfrm>
            <a:off x="6572250" y="914400"/>
            <a:ext cx="514350" cy="1485900"/>
          </a:xfrm>
          <a:prstGeom prst="rect">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w="25400" cap="flat" cmpd="sng" algn="ctr">
            <a:solidFill>
              <a:schemeClr val="tx1"/>
            </a:solidFill>
            <a:prstDash val="solid"/>
            <a:round/>
            <a:headEnd type="none" w="med" len="med"/>
            <a:tailEnd type="none" w="med" len="med"/>
          </a:ln>
          <a:effectLst/>
        </p:spPr>
        <p:txBody>
          <a:bodyPr/>
          <a:lstStyle/>
          <a:p>
            <a:pPr eaLnBrk="0" hangingPunct="0">
              <a:defRPr/>
            </a:pPr>
            <a:endParaRPr lang="en-US" sz="1200" dirty="0">
              <a:solidFill>
                <a:srgbClr val="626366"/>
              </a:solidFill>
              <a:latin typeface="Verdana" pitchFamily="34" charset="0"/>
              <a:ea typeface="MS PGothic" pitchFamily="34" charset="-128"/>
            </a:endParaRPr>
          </a:p>
        </p:txBody>
      </p:sp>
      <p:sp>
        <p:nvSpPr>
          <p:cNvPr id="17435" name="TextBox 30"/>
          <p:cNvSpPr txBox="1">
            <a:spLocks noChangeArrowheads="1"/>
          </p:cNvSpPr>
          <p:nvPr/>
        </p:nvSpPr>
        <p:spPr bwMode="auto">
          <a:xfrm>
            <a:off x="6515100" y="2171700"/>
            <a:ext cx="68580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algn="ctr"/>
            <a:r>
              <a:rPr lang="en-US" altLang="en-US" sz="1050"/>
              <a:t>zVM A </a:t>
            </a:r>
            <a:endParaRPr lang="en-US" altLang="en-US"/>
          </a:p>
        </p:txBody>
      </p:sp>
      <p:sp>
        <p:nvSpPr>
          <p:cNvPr id="32" name="Rectangle 31"/>
          <p:cNvSpPr/>
          <p:nvPr/>
        </p:nvSpPr>
        <p:spPr bwMode="auto">
          <a:xfrm>
            <a:off x="6057900" y="914400"/>
            <a:ext cx="514350" cy="1485900"/>
          </a:xfrm>
          <a:prstGeom prst="rect">
            <a:avLst/>
          </a:prstGeom>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ln w="25400" cap="flat" cmpd="sng" algn="ctr">
            <a:solidFill>
              <a:schemeClr val="tx1"/>
            </a:solidFill>
            <a:prstDash val="solid"/>
            <a:round/>
            <a:headEnd type="none" w="med" len="med"/>
            <a:tailEnd type="none" w="med" len="med"/>
          </a:ln>
          <a:effectLst/>
        </p:spPr>
        <p:txBody>
          <a:bodyPr/>
          <a:lstStyle/>
          <a:p>
            <a:pPr eaLnBrk="0" hangingPunct="0">
              <a:defRPr/>
            </a:pPr>
            <a:endParaRPr lang="en-US" sz="1200" dirty="0">
              <a:solidFill>
                <a:srgbClr val="626366"/>
              </a:solidFill>
              <a:latin typeface="Verdana" pitchFamily="34" charset="0"/>
              <a:ea typeface="MS PGothic" pitchFamily="34" charset="-128"/>
            </a:endParaRPr>
          </a:p>
        </p:txBody>
      </p:sp>
      <p:sp>
        <p:nvSpPr>
          <p:cNvPr id="17437" name="TextBox 32"/>
          <p:cNvSpPr txBox="1">
            <a:spLocks noChangeArrowheads="1"/>
          </p:cNvSpPr>
          <p:nvPr/>
        </p:nvSpPr>
        <p:spPr bwMode="auto">
          <a:xfrm>
            <a:off x="6000750" y="2171700"/>
            <a:ext cx="68580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algn="ctr"/>
            <a:r>
              <a:rPr lang="en-US" altLang="en-US" sz="1050"/>
              <a:t>zVM 8</a:t>
            </a:r>
            <a:endParaRPr lang="en-US" altLang="en-US"/>
          </a:p>
        </p:txBody>
      </p:sp>
      <p:sp>
        <p:nvSpPr>
          <p:cNvPr id="17438" name="Rounded Rectangle 33"/>
          <p:cNvSpPr>
            <a:spLocks noChangeArrowheads="1"/>
          </p:cNvSpPr>
          <p:nvPr/>
        </p:nvSpPr>
        <p:spPr bwMode="auto">
          <a:xfrm>
            <a:off x="6686550" y="11430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39" name="Rounded Rectangle 34"/>
          <p:cNvSpPr>
            <a:spLocks noChangeArrowheads="1"/>
          </p:cNvSpPr>
          <p:nvPr/>
        </p:nvSpPr>
        <p:spPr bwMode="auto">
          <a:xfrm>
            <a:off x="6800850" y="12573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0" name="Rounded Rectangle 35"/>
          <p:cNvSpPr>
            <a:spLocks noChangeArrowheads="1"/>
          </p:cNvSpPr>
          <p:nvPr/>
        </p:nvSpPr>
        <p:spPr bwMode="auto">
          <a:xfrm>
            <a:off x="6743700" y="15430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1" name="Rounded Rectangle 36"/>
          <p:cNvSpPr>
            <a:spLocks noChangeArrowheads="1"/>
          </p:cNvSpPr>
          <p:nvPr/>
        </p:nvSpPr>
        <p:spPr bwMode="auto">
          <a:xfrm>
            <a:off x="6972300" y="17716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2" name="Rounded Rectangle 37"/>
          <p:cNvSpPr>
            <a:spLocks noChangeArrowheads="1"/>
          </p:cNvSpPr>
          <p:nvPr/>
        </p:nvSpPr>
        <p:spPr bwMode="auto">
          <a:xfrm>
            <a:off x="6800850" y="19431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3" name="Rounded Rectangle 39"/>
          <p:cNvSpPr>
            <a:spLocks noChangeArrowheads="1"/>
          </p:cNvSpPr>
          <p:nvPr/>
        </p:nvSpPr>
        <p:spPr bwMode="auto">
          <a:xfrm>
            <a:off x="6115050" y="11430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4" name="Rounded Rectangle 40"/>
          <p:cNvSpPr>
            <a:spLocks noChangeArrowheads="1"/>
          </p:cNvSpPr>
          <p:nvPr/>
        </p:nvSpPr>
        <p:spPr bwMode="auto">
          <a:xfrm>
            <a:off x="6229350" y="12573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5" name="Rounded Rectangle 41"/>
          <p:cNvSpPr>
            <a:spLocks noChangeArrowheads="1"/>
          </p:cNvSpPr>
          <p:nvPr/>
        </p:nvSpPr>
        <p:spPr bwMode="auto">
          <a:xfrm>
            <a:off x="6172200" y="15430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6" name="Rounded Rectangle 42"/>
          <p:cNvSpPr>
            <a:spLocks noChangeArrowheads="1"/>
          </p:cNvSpPr>
          <p:nvPr/>
        </p:nvSpPr>
        <p:spPr bwMode="auto">
          <a:xfrm>
            <a:off x="6400800" y="17716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7" name="Rounded Rectangle 43"/>
          <p:cNvSpPr>
            <a:spLocks noChangeArrowheads="1"/>
          </p:cNvSpPr>
          <p:nvPr/>
        </p:nvSpPr>
        <p:spPr bwMode="auto">
          <a:xfrm>
            <a:off x="6229350" y="19431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8" name="Rounded Rectangle 44"/>
          <p:cNvSpPr>
            <a:spLocks noChangeArrowheads="1"/>
          </p:cNvSpPr>
          <p:nvPr/>
        </p:nvSpPr>
        <p:spPr bwMode="auto">
          <a:xfrm>
            <a:off x="6457950" y="154305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17449" name="Rounded Rectangle 45"/>
          <p:cNvSpPr>
            <a:spLocks noChangeArrowheads="1"/>
          </p:cNvSpPr>
          <p:nvPr/>
        </p:nvSpPr>
        <p:spPr bwMode="auto">
          <a:xfrm>
            <a:off x="1943100" y="1943100"/>
            <a:ext cx="57150" cy="114300"/>
          </a:xfrm>
          <a:prstGeom prst="roundRect">
            <a:avLst>
              <a:gd name="adj" fmla="val 16667"/>
            </a:avLst>
          </a:prstGeom>
          <a:solidFill>
            <a:schemeClr val="accent1"/>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endParaRPr lang="en-US" altLang="en-US" sz="1200">
              <a:solidFill>
                <a:srgbClr val="626366"/>
              </a:solidFill>
              <a:latin typeface="Verdana" charset="0"/>
              <a:ea typeface="MS PGothic" charset="-128"/>
            </a:endParaRPr>
          </a:p>
        </p:txBody>
      </p:sp>
      <p:sp>
        <p:nvSpPr>
          <p:cNvPr id="47" name="Rectangle 46"/>
          <p:cNvSpPr/>
          <p:nvPr/>
        </p:nvSpPr>
        <p:spPr bwMode="auto">
          <a:xfrm>
            <a:off x="2800350" y="914400"/>
            <a:ext cx="228600" cy="1485900"/>
          </a:xfrm>
          <a:prstGeom prst="rect">
            <a:avLst/>
          </a:prstGeom>
          <a:solidFill>
            <a:schemeClr val="bg2">
              <a:lumMod val="20000"/>
              <a:lumOff val="80000"/>
            </a:schemeClr>
          </a:solidFill>
          <a:ln w="25400" cap="flat" cmpd="sng" algn="ctr">
            <a:solidFill>
              <a:schemeClr val="tx1"/>
            </a:solidFill>
            <a:prstDash val="solid"/>
            <a:round/>
            <a:headEnd type="none" w="med" len="med"/>
            <a:tailEnd type="none" w="med" len="med"/>
          </a:ln>
          <a:effectLst/>
        </p:spPr>
        <p:txBody>
          <a:bodyPr/>
          <a:lstStyle/>
          <a:p>
            <a:pPr eaLnBrk="0" hangingPunct="0">
              <a:defRPr/>
            </a:pPr>
            <a:endParaRPr lang="en-US" sz="1200" dirty="0">
              <a:solidFill>
                <a:srgbClr val="626366"/>
              </a:solidFill>
              <a:latin typeface="Verdana" pitchFamily="34" charset="0"/>
              <a:ea typeface="MS PGothic" pitchFamily="34" charset="-128"/>
            </a:endParaRPr>
          </a:p>
        </p:txBody>
      </p:sp>
      <p:sp>
        <p:nvSpPr>
          <p:cNvPr id="49" name="TextBox 48"/>
          <p:cNvSpPr txBox="1"/>
          <p:nvPr/>
        </p:nvSpPr>
        <p:spPr>
          <a:xfrm>
            <a:off x="2343150" y="1485900"/>
            <a:ext cx="1143000" cy="230832"/>
          </a:xfrm>
          <a:prstGeom prst="rect">
            <a:avLst/>
          </a:prstGeom>
          <a:noFill/>
          <a:scene3d>
            <a:camera prst="orthographicFront">
              <a:rot lat="0" lon="0" rev="5400000"/>
            </a:camera>
            <a:lightRig rig="threePt" dir="t"/>
          </a:scene3d>
        </p:spPr>
        <p:txBody>
          <a:bodyPr>
            <a:spAutoFit/>
          </a:bodyPr>
          <a:lstStyle/>
          <a:p>
            <a:pPr algn="ctr" fontAlgn="auto">
              <a:spcBef>
                <a:spcPts val="0"/>
              </a:spcBef>
              <a:spcAft>
                <a:spcPts val="0"/>
              </a:spcAft>
              <a:defRPr/>
            </a:pPr>
            <a:r>
              <a:rPr lang="en-US" sz="900" dirty="0">
                <a:latin typeface="+mn-lt"/>
                <a:ea typeface="+mn-ea"/>
              </a:rPr>
              <a:t>Standby LPAR 8</a:t>
            </a:r>
            <a:endParaRPr lang="en-US" sz="1500" dirty="0">
              <a:latin typeface="+mn-lt"/>
              <a:ea typeface="+mn-ea"/>
            </a:endParaRPr>
          </a:p>
        </p:txBody>
      </p:sp>
      <p:sp>
        <p:nvSpPr>
          <p:cNvPr id="50" name="Rectangle 49"/>
          <p:cNvSpPr/>
          <p:nvPr/>
        </p:nvSpPr>
        <p:spPr bwMode="auto">
          <a:xfrm>
            <a:off x="3028950" y="914400"/>
            <a:ext cx="228600" cy="1485900"/>
          </a:xfrm>
          <a:prstGeom prst="rect">
            <a:avLst/>
          </a:prstGeom>
          <a:solidFill>
            <a:schemeClr val="bg2">
              <a:lumMod val="20000"/>
              <a:lumOff val="80000"/>
            </a:schemeClr>
          </a:solidFill>
          <a:ln w="25400" cap="flat" cmpd="sng" algn="ctr">
            <a:solidFill>
              <a:schemeClr val="tx1"/>
            </a:solidFill>
            <a:prstDash val="solid"/>
            <a:round/>
            <a:headEnd type="none" w="med" len="med"/>
            <a:tailEnd type="none" w="med" len="med"/>
          </a:ln>
          <a:effectLst/>
        </p:spPr>
        <p:txBody>
          <a:bodyPr/>
          <a:lstStyle/>
          <a:p>
            <a:pPr eaLnBrk="0" hangingPunct="0">
              <a:defRPr/>
            </a:pPr>
            <a:endParaRPr lang="en-US" sz="1200" dirty="0">
              <a:solidFill>
                <a:srgbClr val="626366"/>
              </a:solidFill>
              <a:latin typeface="Verdana" pitchFamily="34" charset="0"/>
              <a:ea typeface="MS PGothic" pitchFamily="34" charset="-128"/>
            </a:endParaRPr>
          </a:p>
        </p:txBody>
      </p:sp>
      <p:sp>
        <p:nvSpPr>
          <p:cNvPr id="51" name="TextBox 50"/>
          <p:cNvSpPr txBox="1"/>
          <p:nvPr/>
        </p:nvSpPr>
        <p:spPr>
          <a:xfrm>
            <a:off x="2571750" y="1485900"/>
            <a:ext cx="1143000" cy="230832"/>
          </a:xfrm>
          <a:prstGeom prst="rect">
            <a:avLst/>
          </a:prstGeom>
          <a:noFill/>
          <a:scene3d>
            <a:camera prst="orthographicFront">
              <a:rot lat="0" lon="0" rev="5400000"/>
            </a:camera>
            <a:lightRig rig="threePt" dir="t"/>
          </a:scene3d>
        </p:spPr>
        <p:txBody>
          <a:bodyPr>
            <a:spAutoFit/>
          </a:bodyPr>
          <a:lstStyle/>
          <a:p>
            <a:pPr algn="ctr" fontAlgn="auto">
              <a:spcBef>
                <a:spcPts val="0"/>
              </a:spcBef>
              <a:spcAft>
                <a:spcPts val="0"/>
              </a:spcAft>
              <a:defRPr/>
            </a:pPr>
            <a:r>
              <a:rPr lang="en-US" sz="900" dirty="0">
                <a:latin typeface="+mn-lt"/>
                <a:ea typeface="+mn-ea"/>
              </a:rPr>
              <a:t>Standby LPAR A</a:t>
            </a:r>
            <a:endParaRPr lang="en-US" sz="1500" dirty="0">
              <a:latin typeface="+mn-lt"/>
              <a:ea typeface="+mn-ea"/>
            </a:endParaRPr>
          </a:p>
        </p:txBody>
      </p:sp>
      <p:sp>
        <p:nvSpPr>
          <p:cNvPr id="52" name="Rectangle 51"/>
          <p:cNvSpPr/>
          <p:nvPr/>
        </p:nvSpPr>
        <p:spPr bwMode="auto">
          <a:xfrm>
            <a:off x="5600700" y="914400"/>
            <a:ext cx="228600" cy="1485900"/>
          </a:xfrm>
          <a:prstGeom prst="rect">
            <a:avLst/>
          </a:prstGeom>
          <a:solidFill>
            <a:schemeClr val="bg2">
              <a:lumMod val="20000"/>
              <a:lumOff val="80000"/>
            </a:schemeClr>
          </a:solidFill>
          <a:ln w="25400" cap="flat" cmpd="sng" algn="ctr">
            <a:solidFill>
              <a:schemeClr val="tx1"/>
            </a:solidFill>
            <a:prstDash val="solid"/>
            <a:round/>
            <a:headEnd type="none" w="med" len="med"/>
            <a:tailEnd type="none" w="med" len="med"/>
          </a:ln>
          <a:effectLst/>
        </p:spPr>
        <p:txBody>
          <a:bodyPr/>
          <a:lstStyle/>
          <a:p>
            <a:pPr eaLnBrk="0" hangingPunct="0">
              <a:defRPr/>
            </a:pPr>
            <a:endParaRPr lang="en-US" sz="1200" dirty="0">
              <a:solidFill>
                <a:srgbClr val="626366"/>
              </a:solidFill>
              <a:latin typeface="Verdana" pitchFamily="34" charset="0"/>
              <a:ea typeface="MS PGothic" pitchFamily="34" charset="-128"/>
            </a:endParaRPr>
          </a:p>
        </p:txBody>
      </p:sp>
      <p:sp>
        <p:nvSpPr>
          <p:cNvPr id="53" name="TextBox 52"/>
          <p:cNvSpPr txBox="1"/>
          <p:nvPr/>
        </p:nvSpPr>
        <p:spPr>
          <a:xfrm>
            <a:off x="5143500" y="1485900"/>
            <a:ext cx="1143000" cy="230832"/>
          </a:xfrm>
          <a:prstGeom prst="rect">
            <a:avLst/>
          </a:prstGeom>
          <a:noFill/>
          <a:scene3d>
            <a:camera prst="orthographicFront">
              <a:rot lat="0" lon="0" rev="5400000"/>
            </a:camera>
            <a:lightRig rig="threePt" dir="t"/>
          </a:scene3d>
        </p:spPr>
        <p:txBody>
          <a:bodyPr>
            <a:spAutoFit/>
          </a:bodyPr>
          <a:lstStyle/>
          <a:p>
            <a:pPr algn="ctr" fontAlgn="auto">
              <a:spcBef>
                <a:spcPts val="0"/>
              </a:spcBef>
              <a:spcAft>
                <a:spcPts val="0"/>
              </a:spcAft>
              <a:defRPr/>
            </a:pPr>
            <a:r>
              <a:rPr lang="en-US" sz="900" dirty="0">
                <a:latin typeface="+mn-lt"/>
                <a:ea typeface="+mn-ea"/>
              </a:rPr>
              <a:t>Standby LPAR B</a:t>
            </a:r>
            <a:endParaRPr lang="en-US" sz="1500" dirty="0">
              <a:latin typeface="+mn-lt"/>
              <a:ea typeface="+mn-ea"/>
            </a:endParaRPr>
          </a:p>
        </p:txBody>
      </p:sp>
      <p:sp>
        <p:nvSpPr>
          <p:cNvPr id="54" name="Rectangle 53"/>
          <p:cNvSpPr/>
          <p:nvPr/>
        </p:nvSpPr>
        <p:spPr bwMode="auto">
          <a:xfrm>
            <a:off x="5829300" y="914400"/>
            <a:ext cx="228600" cy="1485900"/>
          </a:xfrm>
          <a:prstGeom prst="rect">
            <a:avLst/>
          </a:prstGeom>
          <a:solidFill>
            <a:schemeClr val="bg2">
              <a:lumMod val="20000"/>
              <a:lumOff val="80000"/>
            </a:schemeClr>
          </a:solidFill>
          <a:ln w="25400" cap="flat" cmpd="sng" algn="ctr">
            <a:solidFill>
              <a:schemeClr val="tx1"/>
            </a:solidFill>
            <a:prstDash val="solid"/>
            <a:round/>
            <a:headEnd type="none" w="med" len="med"/>
            <a:tailEnd type="none" w="med" len="med"/>
          </a:ln>
          <a:effectLst/>
        </p:spPr>
        <p:txBody>
          <a:bodyPr/>
          <a:lstStyle/>
          <a:p>
            <a:pPr eaLnBrk="0" hangingPunct="0">
              <a:defRPr/>
            </a:pPr>
            <a:endParaRPr lang="en-US" sz="1200" dirty="0">
              <a:solidFill>
                <a:srgbClr val="626366"/>
              </a:solidFill>
              <a:latin typeface="Verdana" pitchFamily="34" charset="0"/>
              <a:ea typeface="MS PGothic" pitchFamily="34" charset="-128"/>
            </a:endParaRPr>
          </a:p>
        </p:txBody>
      </p:sp>
      <p:sp>
        <p:nvSpPr>
          <p:cNvPr id="55" name="TextBox 54"/>
          <p:cNvSpPr txBox="1"/>
          <p:nvPr/>
        </p:nvSpPr>
        <p:spPr>
          <a:xfrm>
            <a:off x="5372100" y="1485900"/>
            <a:ext cx="1143000" cy="230832"/>
          </a:xfrm>
          <a:prstGeom prst="rect">
            <a:avLst/>
          </a:prstGeom>
          <a:noFill/>
          <a:scene3d>
            <a:camera prst="orthographicFront">
              <a:rot lat="0" lon="0" rev="5400000"/>
            </a:camera>
            <a:lightRig rig="threePt" dir="t"/>
          </a:scene3d>
        </p:spPr>
        <p:txBody>
          <a:bodyPr>
            <a:spAutoFit/>
          </a:bodyPr>
          <a:lstStyle/>
          <a:p>
            <a:pPr algn="ctr" fontAlgn="auto">
              <a:spcBef>
                <a:spcPts val="0"/>
              </a:spcBef>
              <a:spcAft>
                <a:spcPts val="0"/>
              </a:spcAft>
              <a:defRPr/>
            </a:pPr>
            <a:r>
              <a:rPr lang="en-US" sz="900" dirty="0">
                <a:latin typeface="+mn-lt"/>
                <a:ea typeface="+mn-ea"/>
              </a:rPr>
              <a:t>Standby LPAR 9</a:t>
            </a:r>
          </a:p>
        </p:txBody>
      </p:sp>
      <p:sp>
        <p:nvSpPr>
          <p:cNvPr id="17458" name="Rectangle 55"/>
          <p:cNvSpPr>
            <a:spLocks noChangeArrowheads="1"/>
          </p:cNvSpPr>
          <p:nvPr/>
        </p:nvSpPr>
        <p:spPr bwMode="auto">
          <a:xfrm>
            <a:off x="1771650" y="2400300"/>
            <a:ext cx="1485900" cy="514350"/>
          </a:xfrm>
          <a:prstGeom prst="rect">
            <a:avLst/>
          </a:prstGeom>
          <a:solidFill>
            <a:srgbClr val="BCFEBF"/>
          </a:solidFill>
          <a:ln w="25400">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algn="ctr" eaLnBrk="0" hangingPunct="0"/>
            <a:r>
              <a:rPr lang="en-US" altLang="en-US" sz="1050">
                <a:solidFill>
                  <a:srgbClr val="626366"/>
                </a:solidFill>
                <a:latin typeface="Verdana" charset="0"/>
                <a:ea typeface="MS PGothic" charset="-128"/>
              </a:rPr>
              <a:t>IBM zEC12 26 IFL</a:t>
            </a:r>
          </a:p>
          <a:p>
            <a:pPr algn="ctr" eaLnBrk="0" hangingPunct="0"/>
            <a:r>
              <a:rPr lang="en-US" altLang="en-US" sz="1050">
                <a:solidFill>
                  <a:srgbClr val="626366"/>
                </a:solidFill>
                <a:latin typeface="Verdana" charset="0"/>
                <a:ea typeface="MS PGothic" charset="-128"/>
              </a:rPr>
              <a:t>w/Capacity Backup</a:t>
            </a:r>
          </a:p>
          <a:p>
            <a:pPr algn="ctr" eaLnBrk="0" hangingPunct="0"/>
            <a:r>
              <a:rPr lang="en-US" altLang="en-US" sz="1050">
                <a:solidFill>
                  <a:srgbClr val="626366"/>
                </a:solidFill>
                <a:latin typeface="Verdana" charset="0"/>
                <a:ea typeface="MS PGothic" charset="-128"/>
              </a:rPr>
              <a:t>2016G memory</a:t>
            </a:r>
          </a:p>
        </p:txBody>
      </p:sp>
      <p:sp>
        <p:nvSpPr>
          <p:cNvPr id="17459" name="Rectangle 56"/>
          <p:cNvSpPr>
            <a:spLocks noChangeArrowheads="1"/>
          </p:cNvSpPr>
          <p:nvPr/>
        </p:nvSpPr>
        <p:spPr bwMode="auto">
          <a:xfrm>
            <a:off x="5600700" y="2400300"/>
            <a:ext cx="1485900" cy="514350"/>
          </a:xfrm>
          <a:prstGeom prst="rect">
            <a:avLst/>
          </a:prstGeom>
          <a:solidFill>
            <a:srgbClr val="BCFEBF"/>
          </a:solidFill>
          <a:ln w="25400">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algn="ctr" eaLnBrk="0" hangingPunct="0"/>
            <a:r>
              <a:rPr lang="en-US" altLang="en-US" sz="1050">
                <a:solidFill>
                  <a:srgbClr val="626366"/>
                </a:solidFill>
                <a:latin typeface="Verdana" charset="0"/>
                <a:ea typeface="MS PGothic" charset="-128"/>
              </a:rPr>
              <a:t>IBM zEC12 26 IFL</a:t>
            </a:r>
          </a:p>
          <a:p>
            <a:pPr algn="ctr" eaLnBrk="0" hangingPunct="0"/>
            <a:r>
              <a:rPr lang="en-US" altLang="en-US" sz="1050">
                <a:solidFill>
                  <a:srgbClr val="626366"/>
                </a:solidFill>
                <a:latin typeface="Verdana" charset="0"/>
                <a:ea typeface="MS PGothic" charset="-128"/>
              </a:rPr>
              <a:t>w/Capacity Backup</a:t>
            </a:r>
          </a:p>
          <a:p>
            <a:pPr algn="ctr" eaLnBrk="0" hangingPunct="0"/>
            <a:r>
              <a:rPr lang="en-US" altLang="en-US" sz="1050">
                <a:solidFill>
                  <a:srgbClr val="626366"/>
                </a:solidFill>
                <a:latin typeface="Verdana" charset="0"/>
                <a:ea typeface="MS PGothic" charset="-128"/>
              </a:rPr>
              <a:t>2016G memory</a:t>
            </a:r>
          </a:p>
        </p:txBody>
      </p:sp>
      <p:sp>
        <p:nvSpPr>
          <p:cNvPr id="17460" name="TextBox 57"/>
          <p:cNvSpPr txBox="1">
            <a:spLocks noChangeArrowheads="1"/>
          </p:cNvSpPr>
          <p:nvPr/>
        </p:nvSpPr>
        <p:spPr bwMode="auto">
          <a:xfrm>
            <a:off x="5841206" y="622698"/>
            <a:ext cx="119494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r>
              <a:rPr lang="en-US" altLang="en-US"/>
              <a:t>Prod Site 2</a:t>
            </a:r>
          </a:p>
        </p:txBody>
      </p:sp>
      <p:sp>
        <p:nvSpPr>
          <p:cNvPr id="17461" name="TextBox 58"/>
          <p:cNvSpPr txBox="1">
            <a:spLocks noChangeArrowheads="1"/>
          </p:cNvSpPr>
          <p:nvPr/>
        </p:nvSpPr>
        <p:spPr bwMode="auto">
          <a:xfrm>
            <a:off x="2057400" y="628650"/>
            <a:ext cx="119494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r>
              <a:rPr lang="en-US" altLang="en-US"/>
              <a:t>Prod Site 1</a:t>
            </a:r>
          </a:p>
        </p:txBody>
      </p:sp>
      <p:sp>
        <p:nvSpPr>
          <p:cNvPr id="17462" name="TextBox 59"/>
          <p:cNvSpPr txBox="1">
            <a:spLocks noChangeArrowheads="1"/>
          </p:cNvSpPr>
          <p:nvPr/>
        </p:nvSpPr>
        <p:spPr bwMode="auto">
          <a:xfrm>
            <a:off x="1943100" y="4578348"/>
            <a:ext cx="116647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r>
              <a:rPr lang="en-US" altLang="en-US" sz="1500"/>
              <a:t>Primary Disk</a:t>
            </a:r>
          </a:p>
        </p:txBody>
      </p:sp>
      <p:sp>
        <p:nvSpPr>
          <p:cNvPr id="17463" name="TextBox 60"/>
          <p:cNvSpPr txBox="1">
            <a:spLocks noChangeArrowheads="1"/>
          </p:cNvSpPr>
          <p:nvPr/>
        </p:nvSpPr>
        <p:spPr bwMode="auto">
          <a:xfrm>
            <a:off x="5715000" y="4640305"/>
            <a:ext cx="1251561"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r>
              <a:rPr lang="en-US" altLang="en-US" sz="1350" dirty="0"/>
              <a:t>Secondary Disk</a:t>
            </a:r>
          </a:p>
        </p:txBody>
      </p:sp>
      <p:cxnSp>
        <p:nvCxnSpPr>
          <p:cNvPr id="17464" name="Straight Arrow Connector 62"/>
          <p:cNvCxnSpPr>
            <a:cxnSpLocks noChangeShapeType="1"/>
            <a:stCxn id="17458" idx="2"/>
          </p:cNvCxnSpPr>
          <p:nvPr/>
        </p:nvCxnSpPr>
        <p:spPr bwMode="auto">
          <a:xfrm rot="5400000">
            <a:off x="2143126" y="3286126"/>
            <a:ext cx="742950" cy="2381"/>
          </a:xfrm>
          <a:prstGeom prst="straightConnector1">
            <a:avLst/>
          </a:prstGeom>
          <a:noFill/>
          <a:ln w="9525">
            <a:solidFill>
              <a:schemeClr val="tx1"/>
            </a:solidFill>
            <a:round/>
            <a:headEnd/>
            <a:tailEnd type="arrow" w="med" len="med"/>
          </a:ln>
        </p:spPr>
      </p:cxnSp>
      <p:cxnSp>
        <p:nvCxnSpPr>
          <p:cNvPr id="17465" name="Straight Arrow Connector 70"/>
          <p:cNvCxnSpPr>
            <a:cxnSpLocks noChangeShapeType="1"/>
            <a:stCxn id="17459" idx="2"/>
          </p:cNvCxnSpPr>
          <p:nvPr/>
        </p:nvCxnSpPr>
        <p:spPr bwMode="auto">
          <a:xfrm rot="5400000">
            <a:off x="4171950" y="1485900"/>
            <a:ext cx="742950" cy="3600450"/>
          </a:xfrm>
          <a:prstGeom prst="straightConnector1">
            <a:avLst/>
          </a:prstGeom>
          <a:noFill/>
          <a:ln w="9525">
            <a:solidFill>
              <a:schemeClr val="tx1"/>
            </a:solidFill>
            <a:round/>
            <a:headEnd/>
            <a:tailEnd type="arrow" w="med" len="med"/>
          </a:ln>
        </p:spPr>
      </p:cxnSp>
      <p:cxnSp>
        <p:nvCxnSpPr>
          <p:cNvPr id="17466" name="Straight Arrow Connector 72"/>
          <p:cNvCxnSpPr>
            <a:cxnSpLocks noChangeShapeType="1"/>
          </p:cNvCxnSpPr>
          <p:nvPr/>
        </p:nvCxnSpPr>
        <p:spPr bwMode="auto">
          <a:xfrm>
            <a:off x="3314700" y="4171950"/>
            <a:ext cx="2457450" cy="1191"/>
          </a:xfrm>
          <a:prstGeom prst="straightConnector1">
            <a:avLst/>
          </a:prstGeom>
          <a:noFill/>
          <a:ln w="9525">
            <a:solidFill>
              <a:schemeClr val="tx1"/>
            </a:solidFill>
            <a:round/>
            <a:headEnd/>
            <a:tailEnd type="arrow" w="med" len="med"/>
          </a:ln>
        </p:spPr>
      </p:cxnSp>
      <p:sp>
        <p:nvSpPr>
          <p:cNvPr id="17467" name="TextBox 73"/>
          <p:cNvSpPr txBox="1">
            <a:spLocks noChangeArrowheads="1"/>
          </p:cNvSpPr>
          <p:nvPr/>
        </p:nvSpPr>
        <p:spPr bwMode="auto">
          <a:xfrm>
            <a:off x="3714750" y="3943350"/>
            <a:ext cx="1529586"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r>
              <a:rPr lang="en-US" altLang="en-US" sz="1050"/>
              <a:t>Synchronous Replication</a:t>
            </a:r>
          </a:p>
        </p:txBody>
      </p:sp>
      <p:sp>
        <p:nvSpPr>
          <p:cNvPr id="75" name="Left-Right Arrow 74"/>
          <p:cNvSpPr/>
          <p:nvPr/>
        </p:nvSpPr>
        <p:spPr bwMode="auto">
          <a:xfrm>
            <a:off x="3829050" y="4400550"/>
            <a:ext cx="1428750" cy="363141"/>
          </a:xfrm>
          <a:prstGeom prst="leftRightArrow">
            <a:avLst/>
          </a:prstGeom>
          <a:solidFill>
            <a:srgbClr val="FF0000"/>
          </a:solidFill>
          <a:ln w="9525" cap="flat" cmpd="sng" algn="ctr">
            <a:solidFill>
              <a:schemeClr val="accent2"/>
            </a:solidFill>
            <a:prstDash val="solid"/>
            <a:round/>
            <a:headEnd type="none" w="med" len="med"/>
            <a:tailEnd type="none" w="med" len="med"/>
          </a:ln>
          <a:effectLst/>
        </p:spPr>
        <p:txBody>
          <a:bodyPr anchor="ctr"/>
          <a:lstStyle/>
          <a:p>
            <a:pPr algn="ctr" eaLnBrk="0" hangingPunct="0">
              <a:defRPr/>
            </a:pPr>
            <a:r>
              <a:rPr lang="en-US" sz="1050" b="1" dirty="0" err="1">
                <a:solidFill>
                  <a:schemeClr val="tx1">
                    <a:lumMod val="50000"/>
                  </a:schemeClr>
                </a:solidFill>
                <a:latin typeface="Verdana" pitchFamily="34" charset="0"/>
                <a:ea typeface="MS PGothic" pitchFamily="34" charset="-128"/>
              </a:rPr>
              <a:t>Hyperswap</a:t>
            </a:r>
            <a:endParaRPr lang="en-US" sz="1050" b="1" dirty="0">
              <a:solidFill>
                <a:schemeClr val="tx1">
                  <a:lumMod val="50000"/>
                </a:schemeClr>
              </a:solidFill>
              <a:latin typeface="Verdana" pitchFamily="34" charset="0"/>
              <a:ea typeface="MS PGothic" pitchFamily="34" charset="-128"/>
            </a:endParaRPr>
          </a:p>
        </p:txBody>
      </p:sp>
      <p:sp>
        <p:nvSpPr>
          <p:cNvPr id="76" name="Rectangle 2"/>
          <p:cNvSpPr>
            <a:spLocks noGrp="1" noChangeArrowheads="1"/>
          </p:cNvSpPr>
          <p:nvPr>
            <p:ph type="title" idx="4294967295"/>
          </p:nvPr>
        </p:nvSpPr>
        <p:spPr>
          <a:xfrm>
            <a:off x="1201723" y="249239"/>
            <a:ext cx="6191250" cy="363142"/>
          </a:xfrm>
        </p:spPr>
        <p:txBody>
          <a:bodyPr rtlCol="0">
            <a:normAutofit fontScale="90000"/>
          </a:bodyPr>
          <a:lstStyle/>
          <a:p>
            <a:pPr fontAlgn="auto">
              <a:spcAft>
                <a:spcPts val="0"/>
              </a:spcAft>
              <a:defRPr/>
            </a:pPr>
            <a:r>
              <a:rPr lang="en-US" dirty="0" smtClean="0">
                <a:ea typeface="ＭＳ Ｐゴシック"/>
              </a:rPr>
              <a:t>Current Production</a:t>
            </a:r>
          </a:p>
        </p:txBody>
      </p:sp>
      <p:sp>
        <p:nvSpPr>
          <p:cNvPr id="77" name="TextBox 76"/>
          <p:cNvSpPr txBox="1"/>
          <p:nvPr/>
        </p:nvSpPr>
        <p:spPr>
          <a:xfrm>
            <a:off x="3675880" y="4161651"/>
            <a:ext cx="1781257" cy="300082"/>
          </a:xfrm>
          <a:prstGeom prst="rect">
            <a:avLst/>
          </a:prstGeom>
          <a:noFill/>
        </p:spPr>
        <p:txBody>
          <a:bodyPr wrap="none">
            <a:spAutoFit/>
          </a:bodyPr>
          <a:lstStyle/>
          <a:p>
            <a:pPr fontAlgn="auto">
              <a:spcBef>
                <a:spcPts val="0"/>
              </a:spcBef>
              <a:spcAft>
                <a:spcPts val="0"/>
              </a:spcAft>
              <a:defRPr/>
            </a:pPr>
            <a:r>
              <a:rPr lang="en-US" sz="1350" dirty="0">
                <a:solidFill>
                  <a:schemeClr val="tx1">
                    <a:lumMod val="50000"/>
                  </a:schemeClr>
                </a:solidFill>
                <a:latin typeface="+mn-lt"/>
                <a:ea typeface="+mn-ea"/>
              </a:rPr>
              <a:t>*</a:t>
            </a:r>
            <a:r>
              <a:rPr lang="en-US" sz="750" dirty="0">
                <a:solidFill>
                  <a:schemeClr val="tx1">
                    <a:lumMod val="50000"/>
                  </a:schemeClr>
                </a:solidFill>
                <a:latin typeface="+mn-lt"/>
                <a:ea typeface="+mn-ea"/>
              </a:rPr>
              <a:t>Primary is wherever z/OS is running</a:t>
            </a:r>
          </a:p>
        </p:txBody>
      </p:sp>
      <p:sp>
        <p:nvSpPr>
          <p:cNvPr id="17471" name="Oval 77"/>
          <p:cNvSpPr>
            <a:spLocks noChangeArrowheads="1"/>
          </p:cNvSpPr>
          <p:nvPr/>
        </p:nvSpPr>
        <p:spPr bwMode="auto">
          <a:xfrm>
            <a:off x="3908822" y="1450181"/>
            <a:ext cx="1120378" cy="400050"/>
          </a:xfrm>
          <a:prstGeom prst="ellipse">
            <a:avLst/>
          </a:prstGeom>
          <a:solidFill>
            <a:srgbClr val="FFE79B"/>
          </a:solidFill>
          <a:ln w="9525">
            <a:solidFill>
              <a:schemeClr val="tx1"/>
            </a:solidFill>
            <a:round/>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eaLnBrk="0" hangingPunct="0"/>
            <a:r>
              <a:rPr lang="en-US" altLang="en-US" sz="1050">
                <a:solidFill>
                  <a:srgbClr val="626366"/>
                </a:solidFill>
                <a:latin typeface="Verdana" charset="0"/>
                <a:ea typeface="MS PGothic" charset="-128"/>
              </a:rPr>
              <a:t>11 Miles</a:t>
            </a:r>
          </a:p>
        </p:txBody>
      </p:sp>
      <p:sp>
        <p:nvSpPr>
          <p:cNvPr id="17472" name="32-Point Star 1"/>
          <p:cNvSpPr>
            <a:spLocks noChangeArrowheads="1"/>
          </p:cNvSpPr>
          <p:nvPr/>
        </p:nvSpPr>
        <p:spPr bwMode="auto">
          <a:xfrm>
            <a:off x="3531394" y="2034779"/>
            <a:ext cx="1771650" cy="702469"/>
          </a:xfrm>
          <a:prstGeom prst="star32">
            <a:avLst>
              <a:gd name="adj" fmla="val 37500"/>
            </a:avLst>
          </a:prstGeom>
          <a:solidFill>
            <a:srgbClr val="4F80FF"/>
          </a:solidFill>
          <a:ln w="9525">
            <a:solidFill>
              <a:srgbClr val="7030A0"/>
            </a:solidFill>
            <a:miter lim="800000"/>
            <a:headEnd/>
            <a:tailEnd/>
          </a:ln>
        </p:spPr>
        <p:txBody>
          <a:bodyPr/>
          <a:lstStyle>
            <a:lvl1pPr>
              <a:defRPr>
                <a:solidFill>
                  <a:schemeClr val="tx1"/>
                </a:solidFill>
                <a:latin typeface="Calibri" charset="0"/>
              </a:defRPr>
            </a:lvl1pPr>
            <a:lvl2pPr marL="742950" indent="-285750">
              <a:defRPr>
                <a:solidFill>
                  <a:schemeClr val="tx1"/>
                </a:solidFill>
                <a:latin typeface="Calibri" charset="0"/>
              </a:defRPr>
            </a:lvl2pPr>
            <a:lvl3pPr marL="1143000" indent="-228600">
              <a:defRPr>
                <a:solidFill>
                  <a:schemeClr val="tx1"/>
                </a:solidFill>
                <a:latin typeface="Calibri" charset="0"/>
              </a:defRPr>
            </a:lvl3pPr>
            <a:lvl4pPr marL="1600200" indent="-228600">
              <a:defRPr>
                <a:solidFill>
                  <a:schemeClr val="tx1"/>
                </a:solidFill>
                <a:latin typeface="Calibri" charset="0"/>
              </a:defRPr>
            </a:lvl4pPr>
            <a:lvl5pPr marL="2057400" indent="-228600">
              <a:defRPr>
                <a:solidFill>
                  <a:schemeClr val="tx1"/>
                </a:solidFill>
                <a:latin typeface="Calibri" charset="0"/>
              </a:defRPr>
            </a:lvl5pPr>
            <a:lvl6pPr marL="2514600" indent="-228600" fontAlgn="base">
              <a:spcBef>
                <a:spcPct val="0"/>
              </a:spcBef>
              <a:spcAft>
                <a:spcPct val="0"/>
              </a:spcAft>
              <a:defRPr>
                <a:solidFill>
                  <a:schemeClr val="tx1"/>
                </a:solidFill>
                <a:latin typeface="Calibri" charset="0"/>
              </a:defRPr>
            </a:lvl6pPr>
            <a:lvl7pPr marL="2971800" indent="-228600" fontAlgn="base">
              <a:spcBef>
                <a:spcPct val="0"/>
              </a:spcBef>
              <a:spcAft>
                <a:spcPct val="0"/>
              </a:spcAft>
              <a:defRPr>
                <a:solidFill>
                  <a:schemeClr val="tx1"/>
                </a:solidFill>
                <a:latin typeface="Calibri" charset="0"/>
              </a:defRPr>
            </a:lvl7pPr>
            <a:lvl8pPr marL="3429000" indent="-228600" fontAlgn="base">
              <a:spcBef>
                <a:spcPct val="0"/>
              </a:spcBef>
              <a:spcAft>
                <a:spcPct val="0"/>
              </a:spcAft>
              <a:defRPr>
                <a:solidFill>
                  <a:schemeClr val="tx1"/>
                </a:solidFill>
                <a:latin typeface="Calibri" charset="0"/>
              </a:defRPr>
            </a:lvl8pPr>
            <a:lvl9pPr marL="3886200" indent="-228600" fontAlgn="base">
              <a:spcBef>
                <a:spcPct val="0"/>
              </a:spcBef>
              <a:spcAft>
                <a:spcPct val="0"/>
              </a:spcAft>
              <a:defRPr>
                <a:solidFill>
                  <a:schemeClr val="tx1"/>
                </a:solidFill>
                <a:latin typeface="Calibri" charset="0"/>
              </a:defRPr>
            </a:lvl9pPr>
          </a:lstStyle>
          <a:p>
            <a:pPr algn="ctr"/>
            <a:r>
              <a:rPr lang="en-US" altLang="en-US" sz="900">
                <a:latin typeface="Arial" charset="0"/>
              </a:rPr>
              <a:t>4 Member SSI Cluster</a:t>
            </a:r>
          </a:p>
        </p:txBody>
      </p:sp>
      <p:sp>
        <p:nvSpPr>
          <p:cNvPr id="65" name="Left-Right Arrow 64"/>
          <p:cNvSpPr/>
          <p:nvPr/>
        </p:nvSpPr>
        <p:spPr bwMode="auto">
          <a:xfrm>
            <a:off x="3708797" y="998537"/>
            <a:ext cx="1428750" cy="363141"/>
          </a:xfrm>
          <a:prstGeom prst="leftRightArrow">
            <a:avLst/>
          </a:prstGeom>
          <a:solidFill>
            <a:schemeClr val="tx2">
              <a:lumMod val="40000"/>
              <a:lumOff val="60000"/>
            </a:schemeClr>
          </a:solidFill>
          <a:ln w="9525" cap="flat" cmpd="sng" algn="ctr">
            <a:solidFill>
              <a:schemeClr val="accent2"/>
            </a:solidFill>
            <a:prstDash val="solid"/>
            <a:round/>
            <a:headEnd type="none" w="med" len="med"/>
            <a:tailEnd type="none" w="med" len="med"/>
          </a:ln>
          <a:effectLst/>
        </p:spPr>
        <p:txBody>
          <a:bodyPr anchor="ctr"/>
          <a:lstStyle/>
          <a:p>
            <a:pPr algn="ctr" eaLnBrk="0" hangingPunct="0">
              <a:defRPr/>
            </a:pPr>
            <a:r>
              <a:rPr lang="en-US" sz="1050" b="1" dirty="0">
                <a:solidFill>
                  <a:schemeClr val="tx1">
                    <a:lumMod val="50000"/>
                  </a:schemeClr>
                </a:solidFill>
                <a:latin typeface="Verdana" pitchFamily="34" charset="0"/>
                <a:ea typeface="MS PGothic" pitchFamily="34" charset="-128"/>
              </a:rPr>
              <a:t>Active-Active</a:t>
            </a:r>
          </a:p>
        </p:txBody>
      </p:sp>
    </p:spTree>
    <p:extLst>
      <p:ext uri="{BB962C8B-B14F-4D97-AF65-F5344CB8AC3E}">
        <p14:creationId xmlns:p14="http://schemas.microsoft.com/office/powerpoint/2010/main" val="1636364745"/>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TextBox 30"/>
          <p:cNvSpPr txBox="1">
            <a:spLocks noChangeArrowheads="1"/>
          </p:cNvSpPr>
          <p:nvPr/>
        </p:nvSpPr>
        <p:spPr bwMode="auto">
          <a:xfrm>
            <a:off x="6060282" y="1704975"/>
            <a:ext cx="198834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chemeClr val="tx1"/>
                </a:solidFill>
                <a:latin typeface="Arial" charset="0"/>
                <a:ea typeface="MS PGothic" charset="-128"/>
              </a:defRPr>
            </a:lvl1pPr>
            <a:lvl2pPr>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pPr marL="0" lvl="1"/>
            <a:r>
              <a:rPr lang="en-US" altLang="en-US" sz="1050">
                <a:latin typeface="Calibri" charset="0"/>
              </a:rPr>
              <a:t>Tier 1 &amp; Tier 2</a:t>
            </a:r>
          </a:p>
          <a:p>
            <a:pPr marL="0" lvl="1"/>
            <a:r>
              <a:rPr lang="en-US" altLang="en-US" sz="1050">
                <a:latin typeface="Calibri" charset="0"/>
              </a:rPr>
              <a:t>High availability</a:t>
            </a:r>
          </a:p>
          <a:p>
            <a:pPr marL="0" lvl="1"/>
            <a:r>
              <a:rPr lang="en-US" altLang="en-US" sz="1050">
                <a:latin typeface="Calibri" charset="0"/>
              </a:rPr>
              <a:t>Disaster recovery</a:t>
            </a:r>
          </a:p>
          <a:p>
            <a:pPr marL="0" lvl="1"/>
            <a:r>
              <a:rPr lang="en-US" altLang="en-US" sz="1050">
                <a:latin typeface="Calibri" charset="0"/>
              </a:rPr>
              <a:t>High-I/O</a:t>
            </a:r>
          </a:p>
        </p:txBody>
      </p:sp>
      <p:grpSp>
        <p:nvGrpSpPr>
          <p:cNvPr id="188418" name="Group 2"/>
          <p:cNvGrpSpPr>
            <a:grpSpLocks/>
          </p:cNvGrpSpPr>
          <p:nvPr/>
        </p:nvGrpSpPr>
        <p:grpSpPr bwMode="auto">
          <a:xfrm>
            <a:off x="1774031" y="1297781"/>
            <a:ext cx="4238748" cy="3119907"/>
            <a:chOff x="2279022" y="3206684"/>
            <a:chExt cx="4988503" cy="3671449"/>
          </a:xfrm>
        </p:grpSpPr>
        <p:sp>
          <p:nvSpPr>
            <p:cNvPr id="4" name="Rounded Rectangle 3"/>
            <p:cNvSpPr/>
            <p:nvPr/>
          </p:nvSpPr>
          <p:spPr bwMode="auto">
            <a:xfrm>
              <a:off x="2422104" y="3686341"/>
              <a:ext cx="4651007" cy="480860"/>
            </a:xfrm>
            <a:prstGeom prst="roundRect">
              <a:avLst/>
            </a:prstGeom>
            <a:noFill/>
            <a:ln w="38100" cap="flat" cmpd="sng" algn="ctr">
              <a:solidFill>
                <a:srgbClr val="000000"/>
              </a:solidFill>
              <a:prstDash val="solid"/>
              <a:round/>
              <a:headEnd type="none" w="med" len="med"/>
              <a:tailEnd type="none" w="med" len="med"/>
            </a:ln>
            <a:effectLst>
              <a:glow rad="63500">
                <a:srgbClr val="688FCF">
                  <a:satMod val="175000"/>
                  <a:alpha val="40000"/>
                </a:srgbClr>
              </a:glow>
            </a:effectLst>
          </p:spPr>
          <p:txBody>
            <a:bodyPr>
              <a:spAutoFit/>
            </a:bodyPr>
            <a:lstStyle/>
            <a:p>
              <a:pPr fontAlgn="auto">
                <a:spcBef>
                  <a:spcPts val="0"/>
                </a:spcBef>
                <a:spcAft>
                  <a:spcPts val="0"/>
                </a:spcAft>
                <a:defRPr/>
              </a:pPr>
              <a:endParaRPr lang="en-US" kern="0">
                <a:solidFill>
                  <a:sysClr val="windowText" lastClr="000000"/>
                </a:solidFill>
                <a:latin typeface="+mn-lt"/>
                <a:ea typeface="+mn-ea"/>
              </a:endParaRPr>
            </a:p>
          </p:txBody>
        </p:sp>
        <p:sp>
          <p:nvSpPr>
            <p:cNvPr id="5" name="Rounded Rectangle 4"/>
            <p:cNvSpPr/>
            <p:nvPr/>
          </p:nvSpPr>
          <p:spPr bwMode="auto">
            <a:xfrm>
              <a:off x="6143471" y="4936064"/>
              <a:ext cx="923864" cy="531299"/>
            </a:xfrm>
            <a:prstGeom prst="roundRect">
              <a:avLst>
                <a:gd name="adj" fmla="val 32251"/>
              </a:avLst>
            </a:prstGeom>
            <a:gradFill flip="none" rotWithShape="1">
              <a:gsLst>
                <a:gs pos="0">
                  <a:srgbClr val="60AC5C"/>
                </a:gs>
                <a:gs pos="100000">
                  <a:srgbClr val="CCECE2"/>
                </a:gs>
              </a:gsLst>
              <a:lin ang="5400000" scaled="1"/>
              <a:tileRect/>
            </a:gradFill>
            <a:ln w="38100" cap="flat" cmpd="sng" algn="ctr">
              <a:solidFill>
                <a:srgbClr val="000000"/>
              </a:solidFill>
              <a:prstDash val="solid"/>
              <a:round/>
              <a:headEnd type="none" w="med" len="med"/>
              <a:tailEnd type="none" w="med" len="med"/>
            </a:ln>
            <a:effectLst>
              <a:glow rad="139700">
                <a:srgbClr val="B9C6E4">
                  <a:satMod val="175000"/>
                  <a:alpha val="40000"/>
                </a:srgbClr>
              </a:glow>
            </a:effectLst>
          </p:spPr>
          <p:txBody>
            <a:bodyPr>
              <a:spAutoFit/>
            </a:bodyPr>
            <a:lstStyle/>
            <a:p>
              <a:pPr fontAlgn="auto">
                <a:spcBef>
                  <a:spcPts val="0"/>
                </a:spcBef>
                <a:spcAft>
                  <a:spcPts val="0"/>
                </a:spcAft>
                <a:defRPr/>
              </a:pPr>
              <a:endParaRPr lang="en-US" kern="0">
                <a:solidFill>
                  <a:sysClr val="windowText" lastClr="000000"/>
                </a:solidFill>
                <a:latin typeface="+mn-lt"/>
                <a:ea typeface="+mn-ea"/>
              </a:endParaRPr>
            </a:p>
          </p:txBody>
        </p:sp>
        <p:sp>
          <p:nvSpPr>
            <p:cNvPr id="6" name="Rounded Rectangle 5"/>
            <p:cNvSpPr/>
            <p:nvPr/>
          </p:nvSpPr>
          <p:spPr bwMode="auto">
            <a:xfrm>
              <a:off x="5213831" y="4936064"/>
              <a:ext cx="929640" cy="531299"/>
            </a:xfrm>
            <a:prstGeom prst="roundRect">
              <a:avLst>
                <a:gd name="adj" fmla="val 32251"/>
              </a:avLst>
            </a:prstGeom>
            <a:gradFill>
              <a:gsLst>
                <a:gs pos="0">
                  <a:srgbClr val="FFE237"/>
                </a:gs>
                <a:gs pos="100000">
                  <a:srgbClr val="FFF7C5"/>
                </a:gs>
              </a:gsLst>
              <a:lin ang="5400000" scaled="0"/>
            </a:gradFill>
            <a:ln w="38100" cap="flat" cmpd="sng" algn="ctr">
              <a:solidFill>
                <a:srgbClr val="000000"/>
              </a:solidFill>
              <a:prstDash val="solid"/>
              <a:round/>
              <a:headEnd type="none" w="med" len="med"/>
              <a:tailEnd type="none" w="med" len="med"/>
            </a:ln>
            <a:effectLst>
              <a:glow rad="139700">
                <a:srgbClr val="B9C6E4">
                  <a:satMod val="175000"/>
                  <a:alpha val="40000"/>
                </a:srgbClr>
              </a:glow>
            </a:effectLst>
          </p:spPr>
          <p:txBody>
            <a:bodyPr>
              <a:spAutoFit/>
            </a:bodyPr>
            <a:lstStyle/>
            <a:p>
              <a:pPr fontAlgn="auto">
                <a:spcBef>
                  <a:spcPts val="0"/>
                </a:spcBef>
                <a:spcAft>
                  <a:spcPts val="0"/>
                </a:spcAft>
                <a:defRPr/>
              </a:pPr>
              <a:endParaRPr lang="en-US" kern="0">
                <a:solidFill>
                  <a:sysClr val="windowText" lastClr="000000"/>
                </a:solidFill>
                <a:latin typeface="+mn-lt"/>
                <a:ea typeface="+mn-ea"/>
              </a:endParaRPr>
            </a:p>
          </p:txBody>
        </p:sp>
        <p:sp>
          <p:nvSpPr>
            <p:cNvPr id="7" name="Rounded Rectangle 6"/>
            <p:cNvSpPr/>
            <p:nvPr/>
          </p:nvSpPr>
          <p:spPr bwMode="auto">
            <a:xfrm>
              <a:off x="2423093" y="3686341"/>
              <a:ext cx="3952788" cy="531299"/>
            </a:xfrm>
            <a:prstGeom prst="roundRect">
              <a:avLst>
                <a:gd name="adj" fmla="val 32251"/>
              </a:avLst>
            </a:prstGeom>
            <a:gradFill>
              <a:gsLst>
                <a:gs pos="0">
                  <a:srgbClr val="F25316">
                    <a:lumMod val="75000"/>
                  </a:srgbClr>
                </a:gs>
                <a:gs pos="39999">
                  <a:srgbClr val="F25316">
                    <a:lumMod val="60000"/>
                    <a:lumOff val="40000"/>
                  </a:srgbClr>
                </a:gs>
                <a:gs pos="70000">
                  <a:srgbClr val="F25316">
                    <a:lumMod val="40000"/>
                    <a:lumOff val="60000"/>
                  </a:srgbClr>
                </a:gs>
                <a:gs pos="100000">
                  <a:srgbClr val="F25316">
                    <a:lumMod val="20000"/>
                    <a:lumOff val="80000"/>
                  </a:srgbClr>
                </a:gs>
              </a:gsLst>
              <a:lin ang="5400000" scaled="0"/>
            </a:gradFill>
            <a:ln w="38100" cap="flat" cmpd="sng" algn="ctr">
              <a:solidFill>
                <a:srgbClr val="000000"/>
              </a:solidFill>
              <a:prstDash val="solid"/>
              <a:round/>
              <a:headEnd type="none" w="med" len="med"/>
              <a:tailEnd type="none" w="med" len="med"/>
            </a:ln>
            <a:effectLst>
              <a:glow rad="139700">
                <a:srgbClr val="B9C6E4">
                  <a:satMod val="175000"/>
                  <a:alpha val="40000"/>
                </a:srgbClr>
              </a:glow>
            </a:effectLst>
          </p:spPr>
          <p:txBody>
            <a:bodyPr>
              <a:spAutoFit/>
            </a:bodyPr>
            <a:lstStyle/>
            <a:p>
              <a:pPr fontAlgn="auto">
                <a:spcBef>
                  <a:spcPts val="0"/>
                </a:spcBef>
                <a:spcAft>
                  <a:spcPts val="0"/>
                </a:spcAft>
                <a:defRPr/>
              </a:pPr>
              <a:endParaRPr lang="en-US" kern="0">
                <a:solidFill>
                  <a:sysClr val="windowText" lastClr="000000"/>
                </a:solidFill>
                <a:latin typeface="+mn-lt"/>
                <a:ea typeface="+mn-ea"/>
              </a:endParaRPr>
            </a:p>
          </p:txBody>
        </p:sp>
        <p:cxnSp>
          <p:nvCxnSpPr>
            <p:cNvPr id="188433" name="Straight Connector 12"/>
            <p:cNvCxnSpPr>
              <a:cxnSpLocks noChangeShapeType="1"/>
            </p:cNvCxnSpPr>
            <p:nvPr/>
          </p:nvCxnSpPr>
          <p:spPr bwMode="auto">
            <a:xfrm>
              <a:off x="3354388" y="3686175"/>
              <a:ext cx="0" cy="2476500"/>
            </a:xfrm>
            <a:prstGeom prst="line">
              <a:avLst/>
            </a:prstGeom>
            <a:noFill/>
            <a:ln w="1270">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188434" name="Straight Connector 30"/>
            <p:cNvCxnSpPr>
              <a:cxnSpLocks noChangeShapeType="1"/>
            </p:cNvCxnSpPr>
            <p:nvPr/>
          </p:nvCxnSpPr>
          <p:spPr bwMode="auto">
            <a:xfrm>
              <a:off x="4284663" y="3695700"/>
              <a:ext cx="0" cy="2476500"/>
            </a:xfrm>
            <a:prstGeom prst="line">
              <a:avLst/>
            </a:prstGeom>
            <a:noFill/>
            <a:ln w="1270">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188435" name="Straight Connector 31"/>
            <p:cNvCxnSpPr>
              <a:cxnSpLocks noChangeShapeType="1"/>
            </p:cNvCxnSpPr>
            <p:nvPr/>
          </p:nvCxnSpPr>
          <p:spPr bwMode="auto">
            <a:xfrm>
              <a:off x="5213350" y="3695700"/>
              <a:ext cx="0" cy="2476500"/>
            </a:xfrm>
            <a:prstGeom prst="line">
              <a:avLst/>
            </a:prstGeom>
            <a:noFill/>
            <a:ln w="1270">
              <a:solidFill>
                <a:srgbClr val="000000"/>
              </a:solidFill>
              <a:prstDash val="sysDot"/>
              <a:round/>
              <a:headEnd/>
              <a:tailEnd/>
            </a:ln>
            <a:extLst>
              <a:ext uri="{909E8E84-426E-40DD-AFC4-6F175D3DCCD1}">
                <a14:hiddenFill xmlns:a14="http://schemas.microsoft.com/office/drawing/2010/main">
                  <a:noFill/>
                </a14:hiddenFill>
              </a:ext>
            </a:extLst>
          </p:spPr>
        </p:cxnSp>
        <p:cxnSp>
          <p:nvCxnSpPr>
            <p:cNvPr id="188436" name="Straight Connector 32"/>
            <p:cNvCxnSpPr>
              <a:cxnSpLocks noChangeShapeType="1"/>
            </p:cNvCxnSpPr>
            <p:nvPr/>
          </p:nvCxnSpPr>
          <p:spPr bwMode="auto">
            <a:xfrm>
              <a:off x="6143625" y="3695700"/>
              <a:ext cx="0" cy="2476500"/>
            </a:xfrm>
            <a:prstGeom prst="line">
              <a:avLst/>
            </a:prstGeom>
            <a:noFill/>
            <a:ln w="1270">
              <a:solidFill>
                <a:srgbClr val="000000"/>
              </a:solidFill>
              <a:prstDash val="sysDot"/>
              <a:round/>
              <a:headEnd/>
              <a:tailEnd/>
            </a:ln>
            <a:extLst>
              <a:ext uri="{909E8E84-426E-40DD-AFC4-6F175D3DCCD1}">
                <a14:hiddenFill xmlns:a14="http://schemas.microsoft.com/office/drawing/2010/main">
                  <a:noFill/>
                </a14:hiddenFill>
              </a:ext>
            </a:extLst>
          </p:spPr>
        </p:cxnSp>
        <p:sp>
          <p:nvSpPr>
            <p:cNvPr id="12" name="Rounded Rectangle 11"/>
            <p:cNvSpPr/>
            <p:nvPr/>
          </p:nvSpPr>
          <p:spPr bwMode="auto">
            <a:xfrm>
              <a:off x="5943598" y="3686341"/>
              <a:ext cx="1129511" cy="531299"/>
            </a:xfrm>
            <a:prstGeom prst="roundRect">
              <a:avLst>
                <a:gd name="adj" fmla="val 32251"/>
              </a:avLst>
            </a:prstGeom>
            <a:gradFill flip="none" rotWithShape="1">
              <a:gsLst>
                <a:gs pos="0">
                  <a:srgbClr val="688FCF">
                    <a:alpha val="50000"/>
                  </a:srgbClr>
                </a:gs>
                <a:gs pos="39999">
                  <a:srgbClr val="A4BCE2"/>
                </a:gs>
                <a:gs pos="70000">
                  <a:srgbClr val="688FCF">
                    <a:lumMod val="40000"/>
                    <a:lumOff val="60000"/>
                  </a:srgbClr>
                </a:gs>
                <a:gs pos="100000">
                  <a:srgbClr val="688FCF">
                    <a:lumMod val="20000"/>
                    <a:lumOff val="80000"/>
                  </a:srgbClr>
                </a:gs>
              </a:gsLst>
              <a:lin ang="5400000" scaled="1"/>
              <a:tileRect/>
            </a:gradFill>
            <a:ln w="38100" cap="flat" cmpd="sng" algn="ctr">
              <a:solidFill>
                <a:srgbClr val="000000"/>
              </a:solidFill>
              <a:prstDash val="solid"/>
              <a:round/>
              <a:headEnd type="none" w="med" len="med"/>
              <a:tailEnd type="none" w="med" len="med"/>
            </a:ln>
            <a:effectLst>
              <a:glow rad="139700">
                <a:srgbClr val="B9C6E4">
                  <a:satMod val="175000"/>
                  <a:alpha val="40000"/>
                </a:srgbClr>
              </a:glow>
            </a:effectLst>
          </p:spPr>
          <p:txBody>
            <a:bodyPr>
              <a:spAutoFit/>
            </a:bodyPr>
            <a:lstStyle/>
            <a:p>
              <a:pPr fontAlgn="auto">
                <a:spcBef>
                  <a:spcPts val="0"/>
                </a:spcBef>
                <a:spcAft>
                  <a:spcPts val="0"/>
                </a:spcAft>
                <a:defRPr/>
              </a:pPr>
              <a:endParaRPr lang="en-US" kern="0">
                <a:solidFill>
                  <a:sysClr val="windowText" lastClr="000000"/>
                </a:solidFill>
                <a:latin typeface="+mn-lt"/>
                <a:ea typeface="+mn-ea"/>
              </a:endParaRPr>
            </a:p>
          </p:txBody>
        </p:sp>
        <p:grpSp>
          <p:nvGrpSpPr>
            <p:cNvPr id="188440" name="Group 14"/>
            <p:cNvGrpSpPr>
              <a:grpSpLocks/>
            </p:cNvGrpSpPr>
            <p:nvPr/>
          </p:nvGrpSpPr>
          <p:grpSpPr bwMode="auto">
            <a:xfrm>
              <a:off x="2279022" y="3206684"/>
              <a:ext cx="4988503" cy="3671449"/>
              <a:chOff x="2202825" y="741302"/>
              <a:chExt cx="4988539" cy="3670723"/>
            </a:xfrm>
          </p:grpSpPr>
          <p:sp>
            <p:nvSpPr>
              <p:cNvPr id="188441" name="TextBox 4"/>
              <p:cNvSpPr txBox="1">
                <a:spLocks noChangeArrowheads="1"/>
              </p:cNvSpPr>
              <p:nvPr/>
            </p:nvSpPr>
            <p:spPr bwMode="auto">
              <a:xfrm>
                <a:off x="4029743" y="741302"/>
                <a:ext cx="1553014" cy="38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500">
                    <a:latin typeface="Tw Cen MT" charset="0"/>
                  </a:rPr>
                  <a:t>I/O Capability</a:t>
                </a:r>
              </a:p>
            </p:txBody>
          </p:sp>
          <p:sp>
            <p:nvSpPr>
              <p:cNvPr id="188442" name="TextBox 5"/>
              <p:cNvSpPr txBox="1">
                <a:spLocks noChangeArrowheads="1"/>
              </p:cNvSpPr>
              <p:nvPr/>
            </p:nvSpPr>
            <p:spPr bwMode="auto">
              <a:xfrm>
                <a:off x="2423094" y="918654"/>
                <a:ext cx="608980" cy="38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500">
                    <a:latin typeface="Tw Cen MT" charset="0"/>
                  </a:rPr>
                  <a:t>Low</a:t>
                </a:r>
              </a:p>
            </p:txBody>
          </p:sp>
          <p:sp>
            <p:nvSpPr>
              <p:cNvPr id="188443" name="TextBox 19"/>
              <p:cNvSpPr txBox="1">
                <a:spLocks noChangeArrowheads="1"/>
              </p:cNvSpPr>
              <p:nvPr/>
            </p:nvSpPr>
            <p:spPr bwMode="auto">
              <a:xfrm>
                <a:off x="6532578" y="892341"/>
                <a:ext cx="658786" cy="38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500">
                    <a:latin typeface="Tw Cen MT" charset="0"/>
                  </a:rPr>
                  <a:t>High</a:t>
                </a:r>
              </a:p>
            </p:txBody>
          </p:sp>
          <p:sp>
            <p:nvSpPr>
              <p:cNvPr id="188444" name="TextBox 21"/>
              <p:cNvSpPr txBox="1">
                <a:spLocks noChangeArrowheads="1"/>
              </p:cNvSpPr>
              <p:nvPr/>
            </p:nvSpPr>
            <p:spPr bwMode="auto">
              <a:xfrm>
                <a:off x="2202825" y="1695949"/>
                <a:ext cx="808613" cy="325903"/>
              </a:xfrm>
              <a:prstGeom prst="rect">
                <a:avLst/>
              </a:prstGeom>
              <a:solidFill>
                <a:schemeClr val="bg1"/>
              </a:solidFill>
              <a:ln w="9525">
                <a:solidFill>
                  <a:schemeClr val="tx1"/>
                </a:solidFill>
                <a:miter lim="800000"/>
                <a:headEnd/>
                <a:tailEnd/>
              </a:ln>
            </p:spPr>
            <p:txBody>
              <a:bodyPr>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200">
                    <a:latin typeface="Tw Cen MT" charset="0"/>
                  </a:rPr>
                  <a:t>Virtual</a:t>
                </a:r>
              </a:p>
            </p:txBody>
          </p:sp>
          <p:sp>
            <p:nvSpPr>
              <p:cNvPr id="188445" name="TextBox 22"/>
              <p:cNvSpPr txBox="1">
                <a:spLocks noChangeArrowheads="1"/>
              </p:cNvSpPr>
              <p:nvPr/>
            </p:nvSpPr>
            <p:spPr bwMode="auto">
              <a:xfrm>
                <a:off x="2202825" y="2928778"/>
                <a:ext cx="941526" cy="325903"/>
              </a:xfrm>
              <a:prstGeom prst="rect">
                <a:avLst/>
              </a:prstGeom>
              <a:solidFill>
                <a:schemeClr val="bg1"/>
              </a:solidFill>
              <a:ln w="9525">
                <a:solidFill>
                  <a:schemeClr val="tx1"/>
                </a:solidFill>
                <a:miter lim="800000"/>
                <a:headEnd/>
                <a:tailEnd/>
              </a:ln>
            </p:spPr>
            <p:txBody>
              <a:bodyPr>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200">
                    <a:latin typeface="Tw Cen MT" charset="0"/>
                  </a:rPr>
                  <a:t>Physical</a:t>
                </a:r>
              </a:p>
            </p:txBody>
          </p:sp>
          <p:sp>
            <p:nvSpPr>
              <p:cNvPr id="188446" name="TextBox 23"/>
              <p:cNvSpPr txBox="1">
                <a:spLocks noChangeArrowheads="1"/>
              </p:cNvSpPr>
              <p:nvPr/>
            </p:nvSpPr>
            <p:spPr bwMode="auto">
              <a:xfrm>
                <a:off x="2538154" y="3736286"/>
                <a:ext cx="3039621" cy="2987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050">
                    <a:latin typeface="Tw Cen MT" charset="0"/>
                  </a:rPr>
                  <a:t>Tier 5	 Tier 4       Tier 3	     Tier 2      Tier 1</a:t>
                </a:r>
              </a:p>
            </p:txBody>
          </p:sp>
          <p:sp>
            <p:nvSpPr>
              <p:cNvPr id="188447" name="TextBox 36"/>
              <p:cNvSpPr txBox="1">
                <a:spLocks noChangeArrowheads="1"/>
              </p:cNvSpPr>
              <p:nvPr/>
            </p:nvSpPr>
            <p:spPr bwMode="auto">
              <a:xfrm>
                <a:off x="3491711" y="1706835"/>
                <a:ext cx="1485098" cy="38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500">
                    <a:latin typeface="Tw Cen MT" charset="0"/>
                  </a:rPr>
                  <a:t>X86/VMWare</a:t>
                </a:r>
              </a:p>
            </p:txBody>
          </p:sp>
          <p:sp>
            <p:nvSpPr>
              <p:cNvPr id="188448" name="TextBox 37"/>
              <p:cNvSpPr txBox="1">
                <a:spLocks noChangeArrowheads="1"/>
              </p:cNvSpPr>
              <p:nvPr/>
            </p:nvSpPr>
            <p:spPr bwMode="auto">
              <a:xfrm>
                <a:off x="6144087" y="1695949"/>
                <a:ext cx="841782" cy="38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500">
                    <a:latin typeface="Tw Cen MT" charset="0"/>
                  </a:rPr>
                  <a:t>zLinux</a:t>
                </a:r>
              </a:p>
            </p:txBody>
          </p:sp>
          <p:sp>
            <p:nvSpPr>
              <p:cNvPr id="188449" name="TextBox 38"/>
              <p:cNvSpPr txBox="1">
                <a:spLocks noChangeArrowheads="1"/>
              </p:cNvSpPr>
              <p:nvPr/>
            </p:nvSpPr>
            <p:spPr bwMode="auto">
              <a:xfrm>
                <a:off x="5313113" y="2485515"/>
                <a:ext cx="660917" cy="1194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500">
                    <a:latin typeface="Tw Cen MT" charset="0"/>
                  </a:rPr>
                  <a:t>Sun, HP, IBM, Etc.</a:t>
                </a:r>
              </a:p>
            </p:txBody>
          </p:sp>
          <p:sp>
            <p:nvSpPr>
              <p:cNvPr id="188450" name="TextBox 39"/>
              <p:cNvSpPr txBox="1">
                <a:spLocks noChangeArrowheads="1"/>
              </p:cNvSpPr>
              <p:nvPr/>
            </p:nvSpPr>
            <p:spPr bwMode="auto">
              <a:xfrm>
                <a:off x="6247583" y="2923982"/>
                <a:ext cx="600303" cy="38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500">
                    <a:latin typeface="Tw Cen MT" charset="0"/>
                  </a:rPr>
                  <a:t>zOS</a:t>
                </a:r>
              </a:p>
            </p:txBody>
          </p:sp>
          <p:sp>
            <p:nvSpPr>
              <p:cNvPr id="188451" name="TextBox 4"/>
              <p:cNvSpPr txBox="1">
                <a:spLocks noChangeArrowheads="1"/>
              </p:cNvSpPr>
              <p:nvPr/>
            </p:nvSpPr>
            <p:spPr bwMode="auto">
              <a:xfrm>
                <a:off x="3862143" y="4031806"/>
                <a:ext cx="2554852" cy="38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500">
                    <a:latin typeface="Tw Cen MT" charset="0"/>
                  </a:rPr>
                  <a:t>Availability Requirement</a:t>
                </a:r>
              </a:p>
            </p:txBody>
          </p:sp>
        </p:grpSp>
      </p:grpSp>
      <p:cxnSp>
        <p:nvCxnSpPr>
          <p:cNvPr id="25" name="Straight Connector 24"/>
          <p:cNvCxnSpPr/>
          <p:nvPr/>
        </p:nvCxnSpPr>
        <p:spPr>
          <a:xfrm>
            <a:off x="6060281" y="1713310"/>
            <a:ext cx="0" cy="1515665"/>
          </a:xfrm>
          <a:prstGeom prst="line">
            <a:avLst/>
          </a:prstGeom>
        </p:spPr>
        <p:style>
          <a:lnRef idx="1">
            <a:schemeClr val="accent1"/>
          </a:lnRef>
          <a:fillRef idx="0">
            <a:schemeClr val="accent1"/>
          </a:fillRef>
          <a:effectRef idx="0">
            <a:schemeClr val="accent1"/>
          </a:effectRef>
          <a:fontRef idx="minor">
            <a:schemeClr val="tx1"/>
          </a:fontRef>
        </p:style>
      </p:cxnSp>
      <p:sp>
        <p:nvSpPr>
          <p:cNvPr id="188420" name="TextBox 25"/>
          <p:cNvSpPr txBox="1">
            <a:spLocks noChangeArrowheads="1"/>
          </p:cNvSpPr>
          <p:nvPr/>
        </p:nvSpPr>
        <p:spPr bwMode="auto">
          <a:xfrm>
            <a:off x="1774032" y="440531"/>
            <a:ext cx="4069556"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3300">
                <a:latin typeface="Calibri" charset="0"/>
              </a:rPr>
              <a:t>zLinux – Where it Fits</a:t>
            </a:r>
          </a:p>
        </p:txBody>
      </p:sp>
      <p:sp>
        <p:nvSpPr>
          <p:cNvPr id="3" name="Slide Number Placeholder 2"/>
          <p:cNvSpPr>
            <a:spLocks noGrp="1"/>
          </p:cNvSpPr>
          <p:nvPr>
            <p:ph type="sldNum" sz="quarter" idx="10"/>
          </p:nvPr>
        </p:nvSpPr>
        <p:spPr>
          <a:xfrm>
            <a:off x="139700" y="4694238"/>
            <a:ext cx="422362" cy="274637"/>
          </a:xfrm>
        </p:spPr>
        <p:txBody>
          <a:bodyPr/>
          <a:lstStyle/>
          <a:p>
            <a:pPr>
              <a:defRPr/>
            </a:pPr>
            <a:fld id="{71085DD5-9408-8448-82C5-5745ABFA1814}" type="slidenum">
              <a:rPr lang="en-US" altLang="en-US" smtClean="0"/>
              <a:pPr>
                <a:defRPr/>
              </a:pPr>
              <a:t>212</a:t>
            </a:fld>
            <a:endParaRPr lang="en-US" altLang="en-US"/>
          </a:p>
        </p:txBody>
      </p:sp>
    </p:spTree>
    <p:extLst>
      <p:ext uri="{BB962C8B-B14F-4D97-AF65-F5344CB8AC3E}">
        <p14:creationId xmlns:p14="http://schemas.microsoft.com/office/powerpoint/2010/main" val="328041552"/>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TextBox 1"/>
          <p:cNvSpPr txBox="1">
            <a:spLocks noChangeArrowheads="1"/>
          </p:cNvSpPr>
          <p:nvPr/>
        </p:nvSpPr>
        <p:spPr bwMode="auto">
          <a:xfrm>
            <a:off x="1284685" y="419100"/>
            <a:ext cx="562094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3600">
                <a:latin typeface="Calibri" charset="0"/>
              </a:rPr>
              <a:t>zLinux Use Cases / Patterns</a:t>
            </a:r>
          </a:p>
        </p:txBody>
      </p:sp>
      <p:graphicFrame>
        <p:nvGraphicFramePr>
          <p:cNvPr id="4" name="Diagram 3"/>
          <p:cNvGraphicFramePr/>
          <p:nvPr>
            <p:extLst>
              <p:ext uri="{D42A27DB-BD31-4B8C-83A1-F6EECF244321}">
                <p14:modId xmlns:p14="http://schemas.microsoft.com/office/powerpoint/2010/main" val="1761549186"/>
              </p:ext>
            </p:extLst>
          </p:nvPr>
        </p:nvGraphicFramePr>
        <p:xfrm>
          <a:off x="1284090" y="1092558"/>
          <a:ext cx="6614204" cy="36530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Slide Number Placeholder 2"/>
          <p:cNvSpPr>
            <a:spLocks noGrp="1"/>
          </p:cNvSpPr>
          <p:nvPr>
            <p:ph type="sldNum" sz="quarter" idx="10"/>
          </p:nvPr>
        </p:nvSpPr>
        <p:spPr>
          <a:xfrm>
            <a:off x="139700" y="4694238"/>
            <a:ext cx="422362" cy="274637"/>
          </a:xfrm>
        </p:spPr>
        <p:txBody>
          <a:bodyPr/>
          <a:lstStyle/>
          <a:p>
            <a:pPr>
              <a:defRPr/>
            </a:pPr>
            <a:fld id="{71085DD5-9408-8448-82C5-5745ABFA1814}" type="slidenum">
              <a:rPr lang="en-US" altLang="en-US" smtClean="0"/>
              <a:pPr>
                <a:defRPr/>
              </a:pPr>
              <a:t>213</a:t>
            </a:fld>
            <a:endParaRPr lang="en-US" altLang="en-US" dirty="0"/>
          </a:p>
        </p:txBody>
      </p:sp>
    </p:spTree>
    <p:extLst>
      <p:ext uri="{BB962C8B-B14F-4D97-AF65-F5344CB8AC3E}">
        <p14:creationId xmlns:p14="http://schemas.microsoft.com/office/powerpoint/2010/main" val="803842615"/>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TextBox 1"/>
          <p:cNvSpPr txBox="1">
            <a:spLocks noChangeArrowheads="1"/>
          </p:cNvSpPr>
          <p:nvPr/>
        </p:nvSpPr>
        <p:spPr bwMode="auto">
          <a:xfrm>
            <a:off x="1284685" y="402431"/>
            <a:ext cx="5620940"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3300">
                <a:latin typeface="Calibri" charset="0"/>
              </a:rPr>
              <a:t>Application Success Stories</a:t>
            </a:r>
          </a:p>
        </p:txBody>
      </p:sp>
      <p:graphicFrame>
        <p:nvGraphicFramePr>
          <p:cNvPr id="3" name="Diagram 2"/>
          <p:cNvGraphicFramePr/>
          <p:nvPr/>
        </p:nvGraphicFramePr>
        <p:xfrm>
          <a:off x="1550194" y="1004764"/>
          <a:ext cx="5543550" cy="383359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0"/>
          </p:nvPr>
        </p:nvSpPr>
        <p:spPr>
          <a:xfrm>
            <a:off x="139700" y="4694238"/>
            <a:ext cx="472696" cy="274637"/>
          </a:xfrm>
        </p:spPr>
        <p:txBody>
          <a:bodyPr/>
          <a:lstStyle/>
          <a:p>
            <a:pPr>
              <a:defRPr/>
            </a:pPr>
            <a:fld id="{71085DD5-9408-8448-82C5-5745ABFA1814}" type="slidenum">
              <a:rPr lang="en-US" altLang="en-US" smtClean="0"/>
              <a:pPr>
                <a:defRPr/>
              </a:pPr>
              <a:t>214</a:t>
            </a:fld>
            <a:endParaRPr lang="en-US" altLang="en-US" dirty="0"/>
          </a:p>
        </p:txBody>
      </p:sp>
    </p:spTree>
    <p:extLst>
      <p:ext uri="{BB962C8B-B14F-4D97-AF65-F5344CB8AC3E}">
        <p14:creationId xmlns:p14="http://schemas.microsoft.com/office/powerpoint/2010/main" val="363207028"/>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p:cNvSpPr txBox="1">
            <a:spLocks noChangeArrowheads="1"/>
          </p:cNvSpPr>
          <p:nvPr/>
        </p:nvSpPr>
        <p:spPr bwMode="auto">
          <a:xfrm>
            <a:off x="1403747" y="408385"/>
            <a:ext cx="6172200" cy="654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b="1">
                <a:solidFill>
                  <a:schemeClr val="tx1"/>
                </a:solidFill>
                <a:latin typeface="Arial" charset="0"/>
                <a:ea typeface="MS PGothic" charset="-128"/>
              </a:defRPr>
            </a:lvl1pPr>
            <a:lvl2pPr marL="742950" indent="-285750" defTabSz="457200">
              <a:defRPr sz="2400" b="1">
                <a:solidFill>
                  <a:schemeClr val="tx1"/>
                </a:solidFill>
                <a:latin typeface="Arial" charset="0"/>
                <a:ea typeface="MS PGothic" charset="-128"/>
              </a:defRPr>
            </a:lvl2pPr>
            <a:lvl3pPr marL="1143000" indent="-228600" defTabSz="457200">
              <a:defRPr sz="2400" b="1">
                <a:solidFill>
                  <a:schemeClr val="tx1"/>
                </a:solidFill>
                <a:latin typeface="Arial" charset="0"/>
                <a:ea typeface="MS PGothic" charset="-128"/>
              </a:defRPr>
            </a:lvl3pPr>
            <a:lvl4pPr marL="1600200" indent="-228600" defTabSz="457200">
              <a:defRPr sz="2400" b="1">
                <a:solidFill>
                  <a:schemeClr val="tx1"/>
                </a:solidFill>
                <a:latin typeface="Arial" charset="0"/>
                <a:ea typeface="MS PGothic" charset="-128"/>
              </a:defRPr>
            </a:lvl4pPr>
            <a:lvl5pPr marL="2057400" indent="-228600" defTabSz="457200">
              <a:defRPr sz="2400" b="1">
                <a:solidFill>
                  <a:schemeClr val="tx1"/>
                </a:solidFill>
                <a:latin typeface="Arial" charset="0"/>
                <a:ea typeface="MS PGothic" charset="-128"/>
              </a:defRPr>
            </a:lvl5pPr>
            <a:lvl6pPr marL="2514600" indent="-228600" defTabSz="457200" eaLnBrk="0" fontAlgn="base" hangingPunct="0">
              <a:spcBef>
                <a:spcPct val="0"/>
              </a:spcBef>
              <a:spcAft>
                <a:spcPct val="0"/>
              </a:spcAft>
              <a:defRPr sz="2400" b="1">
                <a:solidFill>
                  <a:schemeClr val="tx1"/>
                </a:solidFill>
                <a:latin typeface="Arial" charset="0"/>
                <a:ea typeface="MS PGothic" charset="-128"/>
              </a:defRPr>
            </a:lvl6pPr>
            <a:lvl7pPr marL="2971800" indent="-228600" defTabSz="457200" eaLnBrk="0" fontAlgn="base" hangingPunct="0">
              <a:spcBef>
                <a:spcPct val="0"/>
              </a:spcBef>
              <a:spcAft>
                <a:spcPct val="0"/>
              </a:spcAft>
              <a:defRPr sz="2400" b="1">
                <a:solidFill>
                  <a:schemeClr val="tx1"/>
                </a:solidFill>
                <a:latin typeface="Arial" charset="0"/>
                <a:ea typeface="MS PGothic" charset="-128"/>
              </a:defRPr>
            </a:lvl7pPr>
            <a:lvl8pPr marL="3429000" indent="-228600" defTabSz="457200" eaLnBrk="0" fontAlgn="base" hangingPunct="0">
              <a:spcBef>
                <a:spcPct val="0"/>
              </a:spcBef>
              <a:spcAft>
                <a:spcPct val="0"/>
              </a:spcAft>
              <a:defRPr sz="2400" b="1">
                <a:solidFill>
                  <a:schemeClr val="tx1"/>
                </a:solidFill>
                <a:latin typeface="Arial" charset="0"/>
                <a:ea typeface="MS PGothic" charset="-128"/>
              </a:defRPr>
            </a:lvl8pPr>
            <a:lvl9pPr marL="3886200" indent="-228600" defTabSz="4572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3300">
                <a:latin typeface="Calibri" charset="0"/>
              </a:rPr>
              <a:t>Benefits</a:t>
            </a:r>
          </a:p>
        </p:txBody>
      </p:sp>
      <p:graphicFrame>
        <p:nvGraphicFramePr>
          <p:cNvPr id="4" name="Diagram 3"/>
          <p:cNvGraphicFramePr/>
          <p:nvPr/>
        </p:nvGraphicFramePr>
        <p:xfrm>
          <a:off x="1417320" y="1083671"/>
          <a:ext cx="6347460" cy="36728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Slide Number Placeholder 2"/>
          <p:cNvSpPr>
            <a:spLocks noGrp="1"/>
          </p:cNvSpPr>
          <p:nvPr>
            <p:ph type="sldNum" sz="quarter" idx="10"/>
          </p:nvPr>
        </p:nvSpPr>
        <p:spPr>
          <a:xfrm>
            <a:off x="139700" y="4694238"/>
            <a:ext cx="413973" cy="274637"/>
          </a:xfrm>
        </p:spPr>
        <p:txBody>
          <a:bodyPr/>
          <a:lstStyle/>
          <a:p>
            <a:pPr>
              <a:defRPr/>
            </a:pPr>
            <a:fld id="{71085DD5-9408-8448-82C5-5745ABFA1814}" type="slidenum">
              <a:rPr lang="en-US" altLang="en-US" smtClean="0"/>
              <a:pPr>
                <a:defRPr/>
              </a:pPr>
              <a:t>215</a:t>
            </a:fld>
            <a:endParaRPr lang="en-US" altLang="en-US" dirty="0"/>
          </a:p>
        </p:txBody>
      </p:sp>
    </p:spTree>
    <p:extLst>
      <p:ext uri="{BB962C8B-B14F-4D97-AF65-F5344CB8AC3E}">
        <p14:creationId xmlns:p14="http://schemas.microsoft.com/office/powerpoint/2010/main" val="1271994822"/>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rot="16200000">
            <a:off x="4330304" y="3188494"/>
            <a:ext cx="342900" cy="114300"/>
          </a:xfrm>
          <a:prstGeom prst="rect">
            <a:avLst/>
          </a:prstGeom>
          <a:solidFill>
            <a:srgbClr val="FFC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3" name="Rectangle 2"/>
          <p:cNvSpPr/>
          <p:nvPr/>
        </p:nvSpPr>
        <p:spPr>
          <a:xfrm rot="16200000">
            <a:off x="4321969" y="1874044"/>
            <a:ext cx="342900" cy="114300"/>
          </a:xfrm>
          <a:prstGeom prst="rect">
            <a:avLst/>
          </a:prstGeom>
          <a:solidFill>
            <a:srgbClr val="FFC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4" name="Rectangle 3"/>
          <p:cNvSpPr/>
          <p:nvPr/>
        </p:nvSpPr>
        <p:spPr>
          <a:xfrm>
            <a:off x="4972050" y="2559844"/>
            <a:ext cx="342900" cy="114300"/>
          </a:xfrm>
          <a:prstGeom prst="rect">
            <a:avLst/>
          </a:prstGeom>
          <a:solidFill>
            <a:srgbClr val="FFC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5" name="Rectangle 4"/>
          <p:cNvSpPr/>
          <p:nvPr/>
        </p:nvSpPr>
        <p:spPr>
          <a:xfrm>
            <a:off x="3657600" y="2559844"/>
            <a:ext cx="342900" cy="114300"/>
          </a:xfrm>
          <a:prstGeom prst="rect">
            <a:avLst/>
          </a:prstGeom>
          <a:solidFill>
            <a:srgbClr val="FFC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grpSp>
        <p:nvGrpSpPr>
          <p:cNvPr id="192517" name="Group 5"/>
          <p:cNvGrpSpPr>
            <a:grpSpLocks/>
          </p:cNvGrpSpPr>
          <p:nvPr/>
        </p:nvGrpSpPr>
        <p:grpSpPr bwMode="auto">
          <a:xfrm>
            <a:off x="2972991" y="1085850"/>
            <a:ext cx="3026569" cy="3026569"/>
            <a:chOff x="2668910" y="1617192"/>
            <a:chExt cx="4034778" cy="4034778"/>
          </a:xfrm>
        </p:grpSpPr>
        <p:sp>
          <p:nvSpPr>
            <p:cNvPr id="7" name="Block Arc 6"/>
            <p:cNvSpPr/>
            <p:nvPr/>
          </p:nvSpPr>
          <p:spPr>
            <a:xfrm>
              <a:off x="3133972" y="2082255"/>
              <a:ext cx="3104652" cy="3104652"/>
            </a:xfrm>
            <a:prstGeom prst="blockArc">
              <a:avLst>
                <a:gd name="adj1" fmla="val 10800000"/>
                <a:gd name="adj2" fmla="val 16200000"/>
                <a:gd name="adj3" fmla="val 4640"/>
              </a:avLst>
            </a:prstGeom>
            <a:solidFill>
              <a:srgbClr val="FFC000"/>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Block Arc 7"/>
            <p:cNvSpPr/>
            <p:nvPr/>
          </p:nvSpPr>
          <p:spPr>
            <a:xfrm>
              <a:off x="3133972" y="2082255"/>
              <a:ext cx="3104652" cy="3104652"/>
            </a:xfrm>
            <a:prstGeom prst="blockArc">
              <a:avLst>
                <a:gd name="adj1" fmla="val 5400000"/>
                <a:gd name="adj2" fmla="val 10800000"/>
                <a:gd name="adj3" fmla="val 4640"/>
              </a:avLst>
            </a:prstGeom>
            <a:solidFill>
              <a:srgbClr val="FFC000"/>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9" name="Block Arc 8"/>
            <p:cNvSpPr/>
            <p:nvPr/>
          </p:nvSpPr>
          <p:spPr>
            <a:xfrm>
              <a:off x="3133972" y="2082255"/>
              <a:ext cx="3104652" cy="3104652"/>
            </a:xfrm>
            <a:prstGeom prst="blockArc">
              <a:avLst>
                <a:gd name="adj1" fmla="val 0"/>
                <a:gd name="adj2" fmla="val 5400000"/>
                <a:gd name="adj3" fmla="val 4640"/>
              </a:avLst>
            </a:prstGeom>
            <a:solidFill>
              <a:srgbClr val="FFC000"/>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Block Arc 9"/>
            <p:cNvSpPr/>
            <p:nvPr/>
          </p:nvSpPr>
          <p:spPr>
            <a:xfrm>
              <a:off x="3133972" y="2082255"/>
              <a:ext cx="3104652" cy="3104652"/>
            </a:xfrm>
            <a:prstGeom prst="blockArc">
              <a:avLst>
                <a:gd name="adj1" fmla="val 16200000"/>
                <a:gd name="adj2" fmla="val 0"/>
                <a:gd name="adj3" fmla="val 4640"/>
              </a:avLst>
            </a:prstGeom>
            <a:solidFill>
              <a:srgbClr val="FFC000"/>
            </a:soli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1" name="Freeform 10"/>
            <p:cNvSpPr>
              <a:spLocks/>
            </p:cNvSpPr>
            <p:nvPr/>
          </p:nvSpPr>
          <p:spPr bwMode="auto">
            <a:xfrm>
              <a:off x="3972038" y="2920321"/>
              <a:ext cx="1428521" cy="1428521"/>
            </a:xfrm>
            <a:custGeom>
              <a:avLst/>
              <a:gdLst>
                <a:gd name="T0" fmla="*/ 0 w 1429680"/>
                <a:gd name="T1" fmla="*/ 714840 h 1429680"/>
                <a:gd name="T2" fmla="*/ 714840 w 1429680"/>
                <a:gd name="T3" fmla="*/ 0 h 1429680"/>
                <a:gd name="T4" fmla="*/ 1429680 w 1429680"/>
                <a:gd name="T5" fmla="*/ 714840 h 1429680"/>
                <a:gd name="T6" fmla="*/ 714840 w 1429680"/>
                <a:gd name="T7" fmla="*/ 1429680 h 1429680"/>
                <a:gd name="T8" fmla="*/ 0 w 1429680"/>
                <a:gd name="T9" fmla="*/ 714840 h 1429680"/>
                <a:gd name="T10" fmla="*/ 0 60000 65536"/>
                <a:gd name="T11" fmla="*/ 0 60000 65536"/>
                <a:gd name="T12" fmla="*/ 0 60000 65536"/>
                <a:gd name="T13" fmla="*/ 0 60000 65536"/>
                <a:gd name="T14" fmla="*/ 0 60000 65536"/>
                <a:gd name="T15" fmla="*/ 0 w 1429680"/>
                <a:gd name="T16" fmla="*/ 0 h 1429680"/>
                <a:gd name="T17" fmla="*/ 1429680 w 1429680"/>
                <a:gd name="T18" fmla="*/ 1429680 h 1429680"/>
              </a:gdLst>
              <a:ahLst/>
              <a:cxnLst>
                <a:cxn ang="T10">
                  <a:pos x="T0" y="T1"/>
                </a:cxn>
                <a:cxn ang="T11">
                  <a:pos x="T2" y="T3"/>
                </a:cxn>
                <a:cxn ang="T12">
                  <a:pos x="T4" y="T5"/>
                </a:cxn>
                <a:cxn ang="T13">
                  <a:pos x="T6" y="T7"/>
                </a:cxn>
                <a:cxn ang="T14">
                  <a:pos x="T8" y="T9"/>
                </a:cxn>
              </a:cxnLst>
              <a:rect l="T15" t="T16" r="T17" b="T18"/>
              <a:pathLst>
                <a:path w="1429680" h="1429680">
                  <a:moveTo>
                    <a:pt x="0" y="714840"/>
                  </a:moveTo>
                  <a:cubicBezTo>
                    <a:pt x="0" y="320045"/>
                    <a:pt x="320045" y="0"/>
                    <a:pt x="714840" y="0"/>
                  </a:cubicBezTo>
                  <a:cubicBezTo>
                    <a:pt x="1109635" y="0"/>
                    <a:pt x="1429680" y="320045"/>
                    <a:pt x="1429680" y="714840"/>
                  </a:cubicBezTo>
                  <a:cubicBezTo>
                    <a:pt x="1429680" y="1109635"/>
                    <a:pt x="1109635" y="1429680"/>
                    <a:pt x="714840" y="1429680"/>
                  </a:cubicBezTo>
                  <a:cubicBezTo>
                    <a:pt x="320045" y="1429680"/>
                    <a:pt x="0" y="1109635"/>
                    <a:pt x="0" y="714840"/>
                  </a:cubicBezTo>
                  <a:close/>
                </a:path>
              </a:pathLst>
            </a:custGeom>
            <a:solidFill>
              <a:schemeClr val="accent1"/>
            </a:solidFill>
            <a:ln w="9525">
              <a:solidFill>
                <a:schemeClr val="tx1"/>
              </a:solidFill>
              <a:miter lim="800000"/>
              <a:headEnd/>
              <a:tailEnd/>
            </a:ln>
            <a:effectLst>
              <a:outerShdw blurRad="40000" dist="23000" dir="5400000" rotWithShape="0">
                <a:srgbClr val="000000">
                  <a:alpha val="34999"/>
                </a:srgbClr>
              </a:outerShdw>
            </a:effectLst>
          </p:spPr>
          <p:txBody>
            <a:bodyPr lIns="169412" tIns="169412" rIns="169412" bIns="169412" anchor="ctr"/>
            <a:lstStyle/>
            <a:p>
              <a:pPr algn="ctr" defTabSz="433388" fontAlgn="auto">
                <a:lnSpc>
                  <a:spcPct val="90000"/>
                </a:lnSpc>
                <a:spcAft>
                  <a:spcPct val="35000"/>
                </a:spcAft>
                <a:defRPr/>
              </a:pPr>
              <a:r>
                <a:rPr lang="en-US" sz="975" dirty="0">
                  <a:solidFill>
                    <a:schemeClr val="lt1"/>
                  </a:solidFill>
                  <a:latin typeface="+mn-lt"/>
                  <a:ea typeface="+mn-ea"/>
                </a:rPr>
                <a:t>Application Runtime WAS and MQ</a:t>
              </a:r>
            </a:p>
          </p:txBody>
        </p:sp>
        <p:sp>
          <p:nvSpPr>
            <p:cNvPr id="12" name="Freeform 11"/>
            <p:cNvSpPr>
              <a:spLocks/>
            </p:cNvSpPr>
            <p:nvPr/>
          </p:nvSpPr>
          <p:spPr bwMode="auto">
            <a:xfrm>
              <a:off x="4186317" y="1617192"/>
              <a:ext cx="999965" cy="1001552"/>
            </a:xfrm>
            <a:custGeom>
              <a:avLst/>
              <a:gdLst>
                <a:gd name="T0" fmla="*/ 0 w 1000776"/>
                <a:gd name="T1" fmla="*/ 500388 h 1000776"/>
                <a:gd name="T2" fmla="*/ 500388 w 1000776"/>
                <a:gd name="T3" fmla="*/ 0 h 1000776"/>
                <a:gd name="T4" fmla="*/ 1000776 w 1000776"/>
                <a:gd name="T5" fmla="*/ 500388 h 1000776"/>
                <a:gd name="T6" fmla="*/ 500388 w 1000776"/>
                <a:gd name="T7" fmla="*/ 1000776 h 1000776"/>
                <a:gd name="T8" fmla="*/ 0 w 1000776"/>
                <a:gd name="T9" fmla="*/ 500388 h 1000776"/>
                <a:gd name="T10" fmla="*/ 0 60000 65536"/>
                <a:gd name="T11" fmla="*/ 0 60000 65536"/>
                <a:gd name="T12" fmla="*/ 0 60000 65536"/>
                <a:gd name="T13" fmla="*/ 0 60000 65536"/>
                <a:gd name="T14" fmla="*/ 0 60000 65536"/>
                <a:gd name="T15" fmla="*/ 0 w 1000776"/>
                <a:gd name="T16" fmla="*/ 0 h 1000776"/>
                <a:gd name="T17" fmla="*/ 1000776 w 1000776"/>
                <a:gd name="T18" fmla="*/ 1000776 h 1000776"/>
              </a:gdLst>
              <a:ahLst/>
              <a:cxnLst>
                <a:cxn ang="T10">
                  <a:pos x="T0" y="T1"/>
                </a:cxn>
                <a:cxn ang="T11">
                  <a:pos x="T2" y="T3"/>
                </a:cxn>
                <a:cxn ang="T12">
                  <a:pos x="T4" y="T5"/>
                </a:cxn>
                <a:cxn ang="T13">
                  <a:pos x="T6" y="T7"/>
                </a:cxn>
                <a:cxn ang="T14">
                  <a:pos x="T8" y="T9"/>
                </a:cxn>
              </a:cxnLst>
              <a:rect l="T15" t="T16" r="T17" b="T18"/>
              <a:pathLst>
                <a:path w="1000776" h="1000776">
                  <a:moveTo>
                    <a:pt x="0" y="500388"/>
                  </a:moveTo>
                  <a:cubicBezTo>
                    <a:pt x="0" y="224031"/>
                    <a:pt x="224031" y="0"/>
                    <a:pt x="500388" y="0"/>
                  </a:cubicBezTo>
                  <a:cubicBezTo>
                    <a:pt x="776745" y="0"/>
                    <a:pt x="1000776" y="224031"/>
                    <a:pt x="1000776" y="500388"/>
                  </a:cubicBezTo>
                  <a:cubicBezTo>
                    <a:pt x="1000776" y="776745"/>
                    <a:pt x="776745" y="1000776"/>
                    <a:pt x="500388" y="1000776"/>
                  </a:cubicBezTo>
                  <a:cubicBezTo>
                    <a:pt x="224031" y="1000776"/>
                    <a:pt x="0" y="776745"/>
                    <a:pt x="0" y="500388"/>
                  </a:cubicBezTo>
                  <a:close/>
                </a:path>
              </a:pathLst>
            </a:custGeom>
            <a:solidFill>
              <a:schemeClr val="accent1"/>
            </a:solidFill>
            <a:ln w="9525">
              <a:solidFill>
                <a:schemeClr val="tx1"/>
              </a:solidFill>
              <a:miter lim="800000"/>
              <a:headEnd/>
              <a:tailEnd/>
            </a:ln>
            <a:effectLst>
              <a:outerShdw blurRad="40000" dist="23000" dir="5400000" rotWithShape="0">
                <a:srgbClr val="000000">
                  <a:alpha val="34999"/>
                </a:srgbClr>
              </a:outerShdw>
            </a:effectLst>
          </p:spPr>
          <p:txBody>
            <a:bodyPr lIns="121350" tIns="121350" rIns="121350" bIns="121350" anchor="ctr"/>
            <a:lstStyle/>
            <a:p>
              <a:pPr algn="ctr" defTabSz="400050" fontAlgn="auto">
                <a:lnSpc>
                  <a:spcPct val="90000"/>
                </a:lnSpc>
                <a:spcAft>
                  <a:spcPct val="35000"/>
                </a:spcAft>
                <a:defRPr/>
              </a:pPr>
              <a:r>
                <a:rPr lang="en-US" sz="900" dirty="0">
                  <a:solidFill>
                    <a:schemeClr val="lt1"/>
                  </a:solidFill>
                  <a:latin typeface="+mn-lt"/>
                  <a:ea typeface="+mn-ea"/>
                </a:rPr>
                <a:t>Broker Services</a:t>
              </a:r>
            </a:p>
          </p:txBody>
        </p:sp>
        <p:sp>
          <p:nvSpPr>
            <p:cNvPr id="13" name="Freeform 12"/>
            <p:cNvSpPr>
              <a:spLocks/>
            </p:cNvSpPr>
            <p:nvPr/>
          </p:nvSpPr>
          <p:spPr bwMode="auto">
            <a:xfrm>
              <a:off x="5702136" y="3134599"/>
              <a:ext cx="1001552" cy="999965"/>
            </a:xfrm>
            <a:custGeom>
              <a:avLst/>
              <a:gdLst>
                <a:gd name="T0" fmla="*/ 0 w 1000776"/>
                <a:gd name="T1" fmla="*/ 500388 h 1000776"/>
                <a:gd name="T2" fmla="*/ 500388 w 1000776"/>
                <a:gd name="T3" fmla="*/ 0 h 1000776"/>
                <a:gd name="T4" fmla="*/ 1000776 w 1000776"/>
                <a:gd name="T5" fmla="*/ 500388 h 1000776"/>
                <a:gd name="T6" fmla="*/ 500388 w 1000776"/>
                <a:gd name="T7" fmla="*/ 1000776 h 1000776"/>
                <a:gd name="T8" fmla="*/ 0 w 1000776"/>
                <a:gd name="T9" fmla="*/ 500388 h 1000776"/>
                <a:gd name="T10" fmla="*/ 0 60000 65536"/>
                <a:gd name="T11" fmla="*/ 0 60000 65536"/>
                <a:gd name="T12" fmla="*/ 0 60000 65536"/>
                <a:gd name="T13" fmla="*/ 0 60000 65536"/>
                <a:gd name="T14" fmla="*/ 0 60000 65536"/>
                <a:gd name="T15" fmla="*/ 0 w 1000776"/>
                <a:gd name="T16" fmla="*/ 0 h 1000776"/>
                <a:gd name="T17" fmla="*/ 1000776 w 1000776"/>
                <a:gd name="T18" fmla="*/ 1000776 h 1000776"/>
              </a:gdLst>
              <a:ahLst/>
              <a:cxnLst>
                <a:cxn ang="T10">
                  <a:pos x="T0" y="T1"/>
                </a:cxn>
                <a:cxn ang="T11">
                  <a:pos x="T2" y="T3"/>
                </a:cxn>
                <a:cxn ang="T12">
                  <a:pos x="T4" y="T5"/>
                </a:cxn>
                <a:cxn ang="T13">
                  <a:pos x="T6" y="T7"/>
                </a:cxn>
                <a:cxn ang="T14">
                  <a:pos x="T8" y="T9"/>
                </a:cxn>
              </a:cxnLst>
              <a:rect l="T15" t="T16" r="T17" b="T18"/>
              <a:pathLst>
                <a:path w="1000776" h="1000776">
                  <a:moveTo>
                    <a:pt x="0" y="500388"/>
                  </a:moveTo>
                  <a:cubicBezTo>
                    <a:pt x="0" y="224031"/>
                    <a:pt x="224031" y="0"/>
                    <a:pt x="500388" y="0"/>
                  </a:cubicBezTo>
                  <a:cubicBezTo>
                    <a:pt x="776745" y="0"/>
                    <a:pt x="1000776" y="224031"/>
                    <a:pt x="1000776" y="500388"/>
                  </a:cubicBezTo>
                  <a:cubicBezTo>
                    <a:pt x="1000776" y="776745"/>
                    <a:pt x="776745" y="1000776"/>
                    <a:pt x="500388" y="1000776"/>
                  </a:cubicBezTo>
                  <a:cubicBezTo>
                    <a:pt x="224031" y="1000776"/>
                    <a:pt x="0" y="776745"/>
                    <a:pt x="0" y="500388"/>
                  </a:cubicBezTo>
                  <a:close/>
                </a:path>
              </a:pathLst>
            </a:custGeom>
            <a:gradFill rotWithShape="1">
              <a:gsLst>
                <a:gs pos="0">
                  <a:srgbClr val="FFBE86"/>
                </a:gs>
                <a:gs pos="35001">
                  <a:srgbClr val="FFD0AA"/>
                </a:gs>
                <a:gs pos="100000">
                  <a:srgbClr val="FFEBDB"/>
                </a:gs>
              </a:gsLst>
              <a:lin ang="16200000" scaled="1"/>
            </a:gradFill>
            <a:ln w="9525">
              <a:solidFill>
                <a:srgbClr val="F69240"/>
              </a:solidFill>
              <a:miter lim="800000"/>
              <a:headEnd/>
              <a:tailEnd/>
            </a:ln>
            <a:effectLst>
              <a:outerShdw blurRad="40000" dist="20000" dir="5400000" rotWithShape="0">
                <a:srgbClr val="000000">
                  <a:alpha val="37999"/>
                </a:srgbClr>
              </a:outerShdw>
            </a:effectLst>
          </p:spPr>
          <p:txBody>
            <a:bodyPr lIns="121350" tIns="121350" rIns="121350" bIns="121350" anchor="ctr"/>
            <a:lstStyle/>
            <a:p>
              <a:pPr algn="ctr" defTabSz="400050" fontAlgn="auto">
                <a:lnSpc>
                  <a:spcPct val="90000"/>
                </a:lnSpc>
                <a:spcAft>
                  <a:spcPct val="35000"/>
                </a:spcAft>
                <a:defRPr/>
              </a:pPr>
              <a:r>
                <a:rPr lang="en-US" sz="900" dirty="0">
                  <a:solidFill>
                    <a:schemeClr val="dk1"/>
                  </a:solidFill>
                  <a:latin typeface="+mn-lt"/>
                  <a:ea typeface="+mn-ea"/>
                </a:rPr>
                <a:t>Rules Engine ODM and ODM Advanced</a:t>
              </a:r>
            </a:p>
          </p:txBody>
        </p:sp>
        <p:sp>
          <p:nvSpPr>
            <p:cNvPr id="14" name="Freeform 13"/>
            <p:cNvSpPr>
              <a:spLocks/>
            </p:cNvSpPr>
            <p:nvPr/>
          </p:nvSpPr>
          <p:spPr bwMode="auto">
            <a:xfrm>
              <a:off x="4186317" y="4650419"/>
              <a:ext cx="999965" cy="1001551"/>
            </a:xfrm>
            <a:custGeom>
              <a:avLst/>
              <a:gdLst>
                <a:gd name="T0" fmla="*/ 0 w 1000776"/>
                <a:gd name="T1" fmla="*/ 500388 h 1000776"/>
                <a:gd name="T2" fmla="*/ 500388 w 1000776"/>
                <a:gd name="T3" fmla="*/ 0 h 1000776"/>
                <a:gd name="T4" fmla="*/ 1000776 w 1000776"/>
                <a:gd name="T5" fmla="*/ 500388 h 1000776"/>
                <a:gd name="T6" fmla="*/ 500388 w 1000776"/>
                <a:gd name="T7" fmla="*/ 1000776 h 1000776"/>
                <a:gd name="T8" fmla="*/ 0 w 1000776"/>
                <a:gd name="T9" fmla="*/ 500388 h 1000776"/>
                <a:gd name="T10" fmla="*/ 0 60000 65536"/>
                <a:gd name="T11" fmla="*/ 0 60000 65536"/>
                <a:gd name="T12" fmla="*/ 0 60000 65536"/>
                <a:gd name="T13" fmla="*/ 0 60000 65536"/>
                <a:gd name="T14" fmla="*/ 0 60000 65536"/>
                <a:gd name="T15" fmla="*/ 0 w 1000776"/>
                <a:gd name="T16" fmla="*/ 0 h 1000776"/>
                <a:gd name="T17" fmla="*/ 1000776 w 1000776"/>
                <a:gd name="T18" fmla="*/ 1000776 h 1000776"/>
              </a:gdLst>
              <a:ahLst/>
              <a:cxnLst>
                <a:cxn ang="T10">
                  <a:pos x="T0" y="T1"/>
                </a:cxn>
                <a:cxn ang="T11">
                  <a:pos x="T2" y="T3"/>
                </a:cxn>
                <a:cxn ang="T12">
                  <a:pos x="T4" y="T5"/>
                </a:cxn>
                <a:cxn ang="T13">
                  <a:pos x="T6" y="T7"/>
                </a:cxn>
                <a:cxn ang="T14">
                  <a:pos x="T8" y="T9"/>
                </a:cxn>
              </a:cxnLst>
              <a:rect l="T15" t="T16" r="T17" b="T18"/>
              <a:pathLst>
                <a:path w="1000776" h="1000776">
                  <a:moveTo>
                    <a:pt x="0" y="500388"/>
                  </a:moveTo>
                  <a:cubicBezTo>
                    <a:pt x="0" y="224031"/>
                    <a:pt x="224031" y="0"/>
                    <a:pt x="500388" y="0"/>
                  </a:cubicBezTo>
                  <a:cubicBezTo>
                    <a:pt x="776745" y="0"/>
                    <a:pt x="1000776" y="224031"/>
                    <a:pt x="1000776" y="500388"/>
                  </a:cubicBezTo>
                  <a:cubicBezTo>
                    <a:pt x="1000776" y="776745"/>
                    <a:pt x="776745" y="1000776"/>
                    <a:pt x="500388" y="1000776"/>
                  </a:cubicBezTo>
                  <a:cubicBezTo>
                    <a:pt x="224031" y="1000776"/>
                    <a:pt x="0" y="776745"/>
                    <a:pt x="0" y="500388"/>
                  </a:cubicBezTo>
                  <a:close/>
                </a:path>
              </a:pathLst>
            </a:custGeom>
            <a:solidFill>
              <a:srgbClr val="E6B9B8"/>
            </a:solidFill>
            <a:ln w="9525">
              <a:solidFill>
                <a:schemeClr val="accent2"/>
              </a:solidFill>
              <a:miter lim="800000"/>
              <a:headEnd/>
              <a:tailEnd/>
            </a:ln>
            <a:effectLst>
              <a:outerShdw blurRad="40000" dist="20000" dir="5400000" rotWithShape="0">
                <a:srgbClr val="000000">
                  <a:alpha val="37999"/>
                </a:srgbClr>
              </a:outerShdw>
            </a:effectLst>
          </p:spPr>
          <p:txBody>
            <a:bodyPr lIns="121350" tIns="121350" rIns="121350" bIns="121350" anchor="ctr"/>
            <a:lstStyle/>
            <a:p>
              <a:pPr algn="ctr" defTabSz="400050" fontAlgn="auto">
                <a:lnSpc>
                  <a:spcPct val="90000"/>
                </a:lnSpc>
                <a:spcAft>
                  <a:spcPct val="35000"/>
                </a:spcAft>
                <a:defRPr/>
              </a:pPr>
              <a:r>
                <a:rPr lang="en-US" sz="900" dirty="0">
                  <a:solidFill>
                    <a:schemeClr val="dk1"/>
                  </a:solidFill>
                  <a:latin typeface="+mn-lt"/>
                  <a:ea typeface="+mn-ea"/>
                </a:rPr>
                <a:t>BPM Engine IBM BPM and </a:t>
              </a:r>
              <a:r>
                <a:rPr lang="en-US" sz="900" dirty="0" err="1">
                  <a:solidFill>
                    <a:schemeClr val="dk1"/>
                  </a:solidFill>
                  <a:latin typeface="+mn-lt"/>
                  <a:ea typeface="+mn-ea"/>
                </a:rPr>
                <a:t>Pega</a:t>
              </a:r>
              <a:endParaRPr lang="en-US" sz="900" dirty="0">
                <a:solidFill>
                  <a:schemeClr val="dk1"/>
                </a:solidFill>
                <a:latin typeface="+mn-lt"/>
                <a:ea typeface="+mn-ea"/>
              </a:endParaRPr>
            </a:p>
          </p:txBody>
        </p:sp>
        <p:sp>
          <p:nvSpPr>
            <p:cNvPr id="15" name="Freeform 14"/>
            <p:cNvSpPr>
              <a:spLocks/>
            </p:cNvSpPr>
            <p:nvPr/>
          </p:nvSpPr>
          <p:spPr bwMode="auto">
            <a:xfrm>
              <a:off x="2668910" y="3134599"/>
              <a:ext cx="1001551" cy="999965"/>
            </a:xfrm>
            <a:custGeom>
              <a:avLst/>
              <a:gdLst>
                <a:gd name="T0" fmla="*/ 0 w 1000776"/>
                <a:gd name="T1" fmla="*/ 500388 h 1000776"/>
                <a:gd name="T2" fmla="*/ 500388 w 1000776"/>
                <a:gd name="T3" fmla="*/ 0 h 1000776"/>
                <a:gd name="T4" fmla="*/ 1000776 w 1000776"/>
                <a:gd name="T5" fmla="*/ 500388 h 1000776"/>
                <a:gd name="T6" fmla="*/ 500388 w 1000776"/>
                <a:gd name="T7" fmla="*/ 1000776 h 1000776"/>
                <a:gd name="T8" fmla="*/ 0 w 1000776"/>
                <a:gd name="T9" fmla="*/ 500388 h 1000776"/>
                <a:gd name="T10" fmla="*/ 0 60000 65536"/>
                <a:gd name="T11" fmla="*/ 0 60000 65536"/>
                <a:gd name="T12" fmla="*/ 0 60000 65536"/>
                <a:gd name="T13" fmla="*/ 0 60000 65536"/>
                <a:gd name="T14" fmla="*/ 0 60000 65536"/>
                <a:gd name="T15" fmla="*/ 0 w 1000776"/>
                <a:gd name="T16" fmla="*/ 0 h 1000776"/>
                <a:gd name="T17" fmla="*/ 1000776 w 1000776"/>
                <a:gd name="T18" fmla="*/ 1000776 h 1000776"/>
              </a:gdLst>
              <a:ahLst/>
              <a:cxnLst>
                <a:cxn ang="T10">
                  <a:pos x="T0" y="T1"/>
                </a:cxn>
                <a:cxn ang="T11">
                  <a:pos x="T2" y="T3"/>
                </a:cxn>
                <a:cxn ang="T12">
                  <a:pos x="T4" y="T5"/>
                </a:cxn>
                <a:cxn ang="T13">
                  <a:pos x="T6" y="T7"/>
                </a:cxn>
                <a:cxn ang="T14">
                  <a:pos x="T8" y="T9"/>
                </a:cxn>
              </a:cxnLst>
              <a:rect l="T15" t="T16" r="T17" b="T18"/>
              <a:pathLst>
                <a:path w="1000776" h="1000776">
                  <a:moveTo>
                    <a:pt x="0" y="500388"/>
                  </a:moveTo>
                  <a:cubicBezTo>
                    <a:pt x="0" y="224031"/>
                    <a:pt x="224031" y="0"/>
                    <a:pt x="500388" y="0"/>
                  </a:cubicBezTo>
                  <a:cubicBezTo>
                    <a:pt x="776745" y="0"/>
                    <a:pt x="1000776" y="224031"/>
                    <a:pt x="1000776" y="500388"/>
                  </a:cubicBezTo>
                  <a:cubicBezTo>
                    <a:pt x="1000776" y="776745"/>
                    <a:pt x="776745" y="1000776"/>
                    <a:pt x="500388" y="1000776"/>
                  </a:cubicBezTo>
                  <a:cubicBezTo>
                    <a:pt x="224031" y="1000776"/>
                    <a:pt x="0" y="776745"/>
                    <a:pt x="0" y="500388"/>
                  </a:cubicBezTo>
                  <a:close/>
                </a:path>
              </a:pathLst>
            </a:custGeom>
            <a:solidFill>
              <a:schemeClr val="accent1"/>
            </a:solidFill>
            <a:ln w="9525">
              <a:solidFill>
                <a:schemeClr val="tx1"/>
              </a:solidFill>
              <a:miter lim="800000"/>
              <a:headEnd/>
              <a:tailEnd/>
            </a:ln>
            <a:effectLst>
              <a:outerShdw blurRad="40000" dist="20000" dir="5400000" rotWithShape="0">
                <a:srgbClr val="000000">
                  <a:alpha val="37999"/>
                </a:srgbClr>
              </a:outerShdw>
            </a:effectLst>
          </p:spPr>
          <p:txBody>
            <a:bodyPr lIns="121350" tIns="121350" rIns="121350" bIns="121350" anchor="ctr"/>
            <a:lstStyle/>
            <a:p>
              <a:pPr algn="ctr" defTabSz="400050" fontAlgn="auto">
                <a:lnSpc>
                  <a:spcPct val="90000"/>
                </a:lnSpc>
                <a:spcAft>
                  <a:spcPct val="35000"/>
                </a:spcAft>
                <a:defRPr/>
              </a:pPr>
              <a:r>
                <a:rPr lang="en-US" sz="900" dirty="0" err="1">
                  <a:solidFill>
                    <a:schemeClr val="bg1">
                      <a:lumMod val="95000"/>
                    </a:schemeClr>
                  </a:solidFill>
                  <a:latin typeface="+mn-lt"/>
                  <a:ea typeface="+mn-ea"/>
                </a:rPr>
                <a:t>FileNet</a:t>
              </a:r>
              <a:endParaRPr lang="en-US" sz="900" dirty="0">
                <a:solidFill>
                  <a:schemeClr val="bg1">
                    <a:lumMod val="95000"/>
                  </a:schemeClr>
                </a:solidFill>
                <a:latin typeface="+mn-lt"/>
                <a:ea typeface="+mn-ea"/>
              </a:endParaRPr>
            </a:p>
          </p:txBody>
        </p:sp>
        <p:sp>
          <p:nvSpPr>
            <p:cNvPr id="16" name="Freeform 15"/>
            <p:cNvSpPr>
              <a:spLocks/>
            </p:cNvSpPr>
            <p:nvPr/>
          </p:nvSpPr>
          <p:spPr bwMode="auto">
            <a:xfrm>
              <a:off x="5306912" y="1999719"/>
              <a:ext cx="999965" cy="1001551"/>
            </a:xfrm>
            <a:custGeom>
              <a:avLst/>
              <a:gdLst>
                <a:gd name="T0" fmla="*/ 0 w 1000776"/>
                <a:gd name="T1" fmla="*/ 500388 h 1000776"/>
                <a:gd name="T2" fmla="*/ 500388 w 1000776"/>
                <a:gd name="T3" fmla="*/ 0 h 1000776"/>
                <a:gd name="T4" fmla="*/ 1000776 w 1000776"/>
                <a:gd name="T5" fmla="*/ 500388 h 1000776"/>
                <a:gd name="T6" fmla="*/ 500388 w 1000776"/>
                <a:gd name="T7" fmla="*/ 1000776 h 1000776"/>
                <a:gd name="T8" fmla="*/ 0 w 1000776"/>
                <a:gd name="T9" fmla="*/ 500388 h 1000776"/>
                <a:gd name="T10" fmla="*/ 0 60000 65536"/>
                <a:gd name="T11" fmla="*/ 0 60000 65536"/>
                <a:gd name="T12" fmla="*/ 0 60000 65536"/>
                <a:gd name="T13" fmla="*/ 0 60000 65536"/>
                <a:gd name="T14" fmla="*/ 0 60000 65536"/>
                <a:gd name="T15" fmla="*/ 0 w 1000776"/>
                <a:gd name="T16" fmla="*/ 0 h 1000776"/>
                <a:gd name="T17" fmla="*/ 1000776 w 1000776"/>
                <a:gd name="T18" fmla="*/ 1000776 h 1000776"/>
              </a:gdLst>
              <a:ahLst/>
              <a:cxnLst>
                <a:cxn ang="T10">
                  <a:pos x="T0" y="T1"/>
                </a:cxn>
                <a:cxn ang="T11">
                  <a:pos x="T2" y="T3"/>
                </a:cxn>
                <a:cxn ang="T12">
                  <a:pos x="T4" y="T5"/>
                </a:cxn>
                <a:cxn ang="T13">
                  <a:pos x="T6" y="T7"/>
                </a:cxn>
                <a:cxn ang="T14">
                  <a:pos x="T8" y="T9"/>
                </a:cxn>
              </a:cxnLst>
              <a:rect l="T15" t="T16" r="T17" b="T18"/>
              <a:pathLst>
                <a:path w="1000776" h="1000776">
                  <a:moveTo>
                    <a:pt x="0" y="500388"/>
                  </a:moveTo>
                  <a:cubicBezTo>
                    <a:pt x="0" y="224031"/>
                    <a:pt x="224031" y="0"/>
                    <a:pt x="500388" y="0"/>
                  </a:cubicBezTo>
                  <a:cubicBezTo>
                    <a:pt x="776745" y="0"/>
                    <a:pt x="1000776" y="224031"/>
                    <a:pt x="1000776" y="500388"/>
                  </a:cubicBezTo>
                  <a:cubicBezTo>
                    <a:pt x="1000776" y="776745"/>
                    <a:pt x="776745" y="1000776"/>
                    <a:pt x="500388" y="1000776"/>
                  </a:cubicBezTo>
                  <a:cubicBezTo>
                    <a:pt x="224031" y="1000776"/>
                    <a:pt x="0" y="776745"/>
                    <a:pt x="0" y="500388"/>
                  </a:cubicBezTo>
                  <a:close/>
                </a:path>
              </a:pathLst>
            </a:custGeom>
            <a:gradFill rotWithShape="1">
              <a:gsLst>
                <a:gs pos="0">
                  <a:srgbClr val="FFBE86"/>
                </a:gs>
                <a:gs pos="35001">
                  <a:srgbClr val="FFD0AA"/>
                </a:gs>
                <a:gs pos="100000">
                  <a:srgbClr val="FFEBDB"/>
                </a:gs>
              </a:gsLst>
              <a:lin ang="16200000" scaled="1"/>
            </a:gradFill>
            <a:ln w="9525">
              <a:solidFill>
                <a:srgbClr val="F69240"/>
              </a:solidFill>
              <a:miter lim="800000"/>
              <a:headEnd/>
              <a:tailEnd/>
            </a:ln>
            <a:effectLst>
              <a:outerShdw blurRad="40000" dist="20000" dir="5400000" rotWithShape="0">
                <a:srgbClr val="000000">
                  <a:alpha val="37999"/>
                </a:srgbClr>
              </a:outerShdw>
            </a:effectLst>
          </p:spPr>
          <p:txBody>
            <a:bodyPr lIns="121350" tIns="121350" rIns="121350" bIns="121350" anchor="ctr"/>
            <a:lstStyle/>
            <a:p>
              <a:pPr algn="ctr" defTabSz="400050" fontAlgn="auto">
                <a:lnSpc>
                  <a:spcPct val="90000"/>
                </a:lnSpc>
                <a:spcAft>
                  <a:spcPct val="35000"/>
                </a:spcAft>
                <a:defRPr/>
              </a:pPr>
              <a:r>
                <a:rPr lang="en-US" sz="900" dirty="0">
                  <a:solidFill>
                    <a:schemeClr val="dk1"/>
                  </a:solidFill>
                  <a:latin typeface="+mn-lt"/>
                  <a:ea typeface="+mn-ea"/>
                </a:rPr>
                <a:t>Analytics / Reporting </a:t>
              </a:r>
              <a:r>
                <a:rPr lang="en-US" sz="900" dirty="0" err="1">
                  <a:solidFill>
                    <a:schemeClr val="dk1"/>
                  </a:solidFill>
                  <a:latin typeface="+mn-lt"/>
                  <a:ea typeface="+mn-ea"/>
                </a:rPr>
                <a:t>Cognos</a:t>
              </a:r>
              <a:endParaRPr lang="en-US" sz="900" dirty="0">
                <a:solidFill>
                  <a:schemeClr val="dk1"/>
                </a:solidFill>
                <a:latin typeface="+mn-lt"/>
                <a:ea typeface="+mn-ea"/>
              </a:endParaRPr>
            </a:p>
          </p:txBody>
        </p:sp>
      </p:grpSp>
      <p:grpSp>
        <p:nvGrpSpPr>
          <p:cNvPr id="192518" name="Group 16"/>
          <p:cNvGrpSpPr>
            <a:grpSpLocks/>
          </p:cNvGrpSpPr>
          <p:nvPr/>
        </p:nvGrpSpPr>
        <p:grpSpPr bwMode="auto">
          <a:xfrm>
            <a:off x="1600200" y="1200150"/>
            <a:ext cx="1257300" cy="1428750"/>
            <a:chOff x="762000" y="1143000"/>
            <a:chExt cx="1447800" cy="1905000"/>
          </a:xfrm>
        </p:grpSpPr>
        <p:sp>
          <p:nvSpPr>
            <p:cNvPr id="18" name="Rounded Rectangle 17"/>
            <p:cNvSpPr>
              <a:spLocks noChangeArrowheads="1"/>
            </p:cNvSpPr>
            <p:nvPr/>
          </p:nvSpPr>
          <p:spPr bwMode="auto">
            <a:xfrm>
              <a:off x="762000" y="1143000"/>
              <a:ext cx="1447800" cy="685800"/>
            </a:xfrm>
            <a:prstGeom prst="roundRect">
              <a:avLst>
                <a:gd name="adj" fmla="val 16667"/>
              </a:avLst>
            </a:prstGeom>
            <a:gradFill rotWithShape="1">
              <a:gsLst>
                <a:gs pos="0">
                  <a:srgbClr val="A3C4FF"/>
                </a:gs>
                <a:gs pos="35001">
                  <a:srgbClr val="BFD5FF"/>
                </a:gs>
                <a:gs pos="100000">
                  <a:srgbClr val="E5EEFF"/>
                </a:gs>
              </a:gsLst>
              <a:lin ang="16200000" scaled="1"/>
            </a:gradFill>
            <a:ln>
              <a:noFill/>
            </a:ln>
            <a:effectLst>
              <a:outerShdw blurRad="40000" dist="20000" dir="5400000" rotWithShape="0">
                <a:srgbClr val="000000">
                  <a:alpha val="37999"/>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p>
              <a:pPr algn="ctr" fontAlgn="auto">
                <a:spcBef>
                  <a:spcPts val="0"/>
                </a:spcBef>
                <a:spcAft>
                  <a:spcPts val="0"/>
                </a:spcAft>
                <a:defRPr/>
              </a:pPr>
              <a:r>
                <a:rPr lang="en-US" sz="825" dirty="0">
                  <a:latin typeface="+mn-lt"/>
                  <a:ea typeface="+mn-ea"/>
                </a:rPr>
                <a:t>Services</a:t>
              </a:r>
            </a:p>
          </p:txBody>
        </p:sp>
        <p:sp>
          <p:nvSpPr>
            <p:cNvPr id="19" name="Rounded Rectangle 18"/>
            <p:cNvSpPr/>
            <p:nvPr/>
          </p:nvSpPr>
          <p:spPr>
            <a:xfrm>
              <a:off x="762000" y="1524000"/>
              <a:ext cx="1447800" cy="15240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2154" indent="-82154" fontAlgn="auto">
                <a:spcBef>
                  <a:spcPts val="0"/>
                </a:spcBef>
                <a:spcAft>
                  <a:spcPts val="0"/>
                </a:spcAft>
                <a:buFont typeface="Arial" pitchFamily="34" charset="0"/>
                <a:buChar char="•"/>
                <a:defRPr/>
              </a:pPr>
              <a:r>
                <a:rPr lang="en-US" sz="825" dirty="0"/>
                <a:t>Consult</a:t>
              </a:r>
            </a:p>
            <a:p>
              <a:pPr marL="82154" indent="-82154" fontAlgn="auto">
                <a:spcBef>
                  <a:spcPts val="0"/>
                </a:spcBef>
                <a:spcAft>
                  <a:spcPts val="0"/>
                </a:spcAft>
                <a:buFont typeface="Arial" pitchFamily="34" charset="0"/>
                <a:buChar char="•"/>
                <a:defRPr/>
              </a:pPr>
              <a:r>
                <a:rPr lang="en-US" sz="825" dirty="0"/>
                <a:t>Engineer</a:t>
              </a:r>
            </a:p>
            <a:p>
              <a:pPr marL="82154" indent="-82154" fontAlgn="auto">
                <a:spcBef>
                  <a:spcPts val="0"/>
                </a:spcBef>
                <a:spcAft>
                  <a:spcPts val="0"/>
                </a:spcAft>
                <a:buFont typeface="Arial" pitchFamily="34" charset="0"/>
                <a:buChar char="•"/>
                <a:defRPr/>
              </a:pPr>
              <a:r>
                <a:rPr lang="en-US" sz="825" dirty="0"/>
                <a:t>Install</a:t>
              </a:r>
            </a:p>
            <a:p>
              <a:pPr marL="82154" indent="-82154" fontAlgn="auto">
                <a:spcBef>
                  <a:spcPts val="0"/>
                </a:spcBef>
                <a:spcAft>
                  <a:spcPts val="0"/>
                </a:spcAft>
                <a:buFont typeface="Arial" pitchFamily="34" charset="0"/>
                <a:buChar char="•"/>
                <a:defRPr/>
              </a:pPr>
              <a:r>
                <a:rPr lang="en-US" sz="825" dirty="0"/>
                <a:t>Configure</a:t>
              </a:r>
            </a:p>
            <a:p>
              <a:pPr marL="82154" indent="-82154" fontAlgn="auto">
                <a:spcBef>
                  <a:spcPts val="0"/>
                </a:spcBef>
                <a:spcAft>
                  <a:spcPts val="0"/>
                </a:spcAft>
                <a:buFont typeface="Arial" pitchFamily="34" charset="0"/>
                <a:buChar char="•"/>
                <a:defRPr/>
              </a:pPr>
              <a:r>
                <a:rPr lang="en-US" sz="825" dirty="0"/>
                <a:t>Deploy</a:t>
              </a:r>
            </a:p>
            <a:p>
              <a:pPr marL="82154" indent="-82154" fontAlgn="auto">
                <a:spcBef>
                  <a:spcPts val="0"/>
                </a:spcBef>
                <a:spcAft>
                  <a:spcPts val="0"/>
                </a:spcAft>
                <a:buFont typeface="Arial" pitchFamily="34" charset="0"/>
                <a:buChar char="•"/>
                <a:defRPr/>
              </a:pPr>
              <a:r>
                <a:rPr lang="en-US" sz="825" dirty="0"/>
                <a:t>Tune</a:t>
              </a:r>
            </a:p>
            <a:p>
              <a:pPr marL="82154" indent="-82154" fontAlgn="auto">
                <a:spcBef>
                  <a:spcPts val="0"/>
                </a:spcBef>
                <a:spcAft>
                  <a:spcPts val="0"/>
                </a:spcAft>
                <a:buFont typeface="Arial" pitchFamily="34" charset="0"/>
                <a:buChar char="•"/>
                <a:defRPr/>
              </a:pPr>
              <a:r>
                <a:rPr lang="en-US" sz="825" dirty="0"/>
                <a:t>Monitor</a:t>
              </a:r>
            </a:p>
            <a:p>
              <a:pPr marL="82154" indent="-82154" fontAlgn="auto">
                <a:spcBef>
                  <a:spcPts val="0"/>
                </a:spcBef>
                <a:spcAft>
                  <a:spcPts val="0"/>
                </a:spcAft>
                <a:buFont typeface="Arial" pitchFamily="34" charset="0"/>
                <a:buChar char="•"/>
                <a:defRPr/>
              </a:pPr>
              <a:r>
                <a:rPr lang="en-US" sz="825" dirty="0"/>
                <a:t>Comply</a:t>
              </a:r>
            </a:p>
          </p:txBody>
        </p:sp>
      </p:grpSp>
      <p:grpSp>
        <p:nvGrpSpPr>
          <p:cNvPr id="192519" name="Group 19"/>
          <p:cNvGrpSpPr>
            <a:grpSpLocks/>
          </p:cNvGrpSpPr>
          <p:nvPr/>
        </p:nvGrpSpPr>
        <p:grpSpPr bwMode="auto">
          <a:xfrm>
            <a:off x="1600200" y="2914650"/>
            <a:ext cx="1257300" cy="1428750"/>
            <a:chOff x="762000" y="1143000"/>
            <a:chExt cx="1447800" cy="1905000"/>
          </a:xfrm>
        </p:grpSpPr>
        <p:sp>
          <p:nvSpPr>
            <p:cNvPr id="21" name="Rounded Rectangle 20"/>
            <p:cNvSpPr>
              <a:spLocks noChangeArrowheads="1"/>
            </p:cNvSpPr>
            <p:nvPr/>
          </p:nvSpPr>
          <p:spPr bwMode="auto">
            <a:xfrm>
              <a:off x="762000" y="1143000"/>
              <a:ext cx="1447800" cy="685800"/>
            </a:xfrm>
            <a:prstGeom prst="roundRect">
              <a:avLst>
                <a:gd name="adj" fmla="val 16667"/>
              </a:avLst>
            </a:prstGeom>
            <a:gradFill rotWithShape="1">
              <a:gsLst>
                <a:gs pos="0">
                  <a:srgbClr val="A3C4FF"/>
                </a:gs>
                <a:gs pos="35001">
                  <a:srgbClr val="BFD5FF"/>
                </a:gs>
                <a:gs pos="100000">
                  <a:srgbClr val="E5EEFF"/>
                </a:gs>
              </a:gsLst>
              <a:lin ang="16200000" scaled="1"/>
            </a:gradFill>
            <a:ln>
              <a:noFill/>
            </a:ln>
            <a:effectLst>
              <a:outerShdw blurRad="40000" dist="20000" dir="5400000" rotWithShape="0">
                <a:srgbClr val="000000">
                  <a:alpha val="37999"/>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p>
              <a:pPr algn="ctr" fontAlgn="auto">
                <a:spcBef>
                  <a:spcPts val="0"/>
                </a:spcBef>
                <a:spcAft>
                  <a:spcPts val="0"/>
                </a:spcAft>
                <a:defRPr/>
              </a:pPr>
              <a:r>
                <a:rPr lang="en-US" sz="825" dirty="0">
                  <a:latin typeface="+mn-lt"/>
                  <a:ea typeface="+mn-ea"/>
                </a:rPr>
                <a:t>Offerings</a:t>
              </a:r>
            </a:p>
          </p:txBody>
        </p:sp>
        <p:sp>
          <p:nvSpPr>
            <p:cNvPr id="22" name="Rounded Rectangle 21"/>
            <p:cNvSpPr/>
            <p:nvPr/>
          </p:nvSpPr>
          <p:spPr>
            <a:xfrm>
              <a:off x="762000" y="1524000"/>
              <a:ext cx="1447800" cy="15240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2154" indent="-82154" fontAlgn="auto">
                <a:spcBef>
                  <a:spcPts val="0"/>
                </a:spcBef>
                <a:spcAft>
                  <a:spcPts val="0"/>
                </a:spcAft>
                <a:buFont typeface="Arial" pitchFamily="34" charset="0"/>
                <a:buChar char="•"/>
                <a:defRPr/>
              </a:pPr>
              <a:r>
                <a:rPr lang="en-US" sz="825" dirty="0"/>
                <a:t>Personal service</a:t>
              </a:r>
            </a:p>
            <a:p>
              <a:pPr marL="82154" indent="-82154" fontAlgn="auto">
                <a:spcBef>
                  <a:spcPts val="0"/>
                </a:spcBef>
                <a:spcAft>
                  <a:spcPts val="0"/>
                </a:spcAft>
                <a:buFont typeface="Arial" pitchFamily="34" charset="0"/>
                <a:buChar char="•"/>
                <a:defRPr/>
              </a:pPr>
              <a:r>
                <a:rPr lang="en-US" sz="825" dirty="0"/>
                <a:t>Ready to run infrastructure </a:t>
              </a:r>
            </a:p>
            <a:p>
              <a:pPr marL="82154" indent="-82154" fontAlgn="auto">
                <a:spcBef>
                  <a:spcPts val="0"/>
                </a:spcBef>
                <a:spcAft>
                  <a:spcPts val="0"/>
                </a:spcAft>
                <a:buFont typeface="Arial" pitchFamily="34" charset="0"/>
                <a:buChar char="•"/>
                <a:defRPr/>
              </a:pPr>
              <a:r>
                <a:rPr lang="en-US" sz="825" dirty="0"/>
                <a:t>Complete infrastructure management</a:t>
              </a:r>
            </a:p>
            <a:p>
              <a:pPr marL="82154" indent="-82154" fontAlgn="auto">
                <a:spcBef>
                  <a:spcPts val="0"/>
                </a:spcBef>
                <a:spcAft>
                  <a:spcPts val="0"/>
                </a:spcAft>
                <a:buFont typeface="Arial" pitchFamily="34" charset="0"/>
                <a:buChar char="•"/>
                <a:defRPr/>
              </a:pPr>
              <a:r>
                <a:rPr lang="en-US" sz="825" dirty="0"/>
                <a:t>Integrated product suite</a:t>
              </a:r>
            </a:p>
          </p:txBody>
        </p:sp>
      </p:grpSp>
      <p:grpSp>
        <p:nvGrpSpPr>
          <p:cNvPr id="192520" name="Group 22"/>
          <p:cNvGrpSpPr>
            <a:grpSpLocks/>
          </p:cNvGrpSpPr>
          <p:nvPr/>
        </p:nvGrpSpPr>
        <p:grpSpPr bwMode="auto">
          <a:xfrm>
            <a:off x="6115050" y="1200150"/>
            <a:ext cx="1257300" cy="1428750"/>
            <a:chOff x="762000" y="1143000"/>
            <a:chExt cx="1447800" cy="1905000"/>
          </a:xfrm>
        </p:grpSpPr>
        <p:sp>
          <p:nvSpPr>
            <p:cNvPr id="24" name="Rounded Rectangle 23"/>
            <p:cNvSpPr>
              <a:spLocks noChangeArrowheads="1"/>
            </p:cNvSpPr>
            <p:nvPr/>
          </p:nvSpPr>
          <p:spPr bwMode="auto">
            <a:xfrm>
              <a:off x="762000" y="1143000"/>
              <a:ext cx="1447800" cy="685800"/>
            </a:xfrm>
            <a:prstGeom prst="roundRect">
              <a:avLst>
                <a:gd name="adj" fmla="val 16667"/>
              </a:avLst>
            </a:prstGeom>
            <a:gradFill rotWithShape="1">
              <a:gsLst>
                <a:gs pos="0">
                  <a:srgbClr val="A3C4FF"/>
                </a:gs>
                <a:gs pos="35001">
                  <a:srgbClr val="BFD5FF"/>
                </a:gs>
                <a:gs pos="100000">
                  <a:srgbClr val="E5EEFF"/>
                </a:gs>
              </a:gsLst>
              <a:lin ang="16200000" scaled="1"/>
            </a:gradFill>
            <a:ln>
              <a:noFill/>
            </a:ln>
            <a:effectLst>
              <a:outerShdw blurRad="40000" dist="20000" dir="5400000" rotWithShape="0">
                <a:srgbClr val="000000">
                  <a:alpha val="37999"/>
                </a:srgbClr>
              </a:outerShdw>
            </a:effectLst>
            <a:extLst>
              <a:ext uri="{91240B29-F687-4F45-9708-019B960494DF}">
                <a14:hiddenLine xmlns:a14="http://schemas.microsoft.com/office/drawing/2010/main" w="9525">
                  <a:solidFill>
                    <a:srgbClr val="000000"/>
                  </a:solidFill>
                  <a:round/>
                  <a:headEnd/>
                  <a:tailEnd/>
                </a14:hiddenLine>
              </a:ext>
            </a:extLst>
          </p:spPr>
          <p:txBody>
            <a:bodyPr/>
            <a:lstStyle/>
            <a:p>
              <a:pPr algn="ctr" fontAlgn="auto">
                <a:spcBef>
                  <a:spcPts val="0"/>
                </a:spcBef>
                <a:spcAft>
                  <a:spcPts val="0"/>
                </a:spcAft>
                <a:defRPr/>
              </a:pPr>
              <a:r>
                <a:rPr lang="en-US" sz="825" dirty="0">
                  <a:latin typeface="+mn-lt"/>
                  <a:ea typeface="+mn-ea"/>
                </a:rPr>
                <a:t>Benefits</a:t>
              </a:r>
            </a:p>
          </p:txBody>
        </p:sp>
        <p:sp>
          <p:nvSpPr>
            <p:cNvPr id="25" name="Rounded Rectangle 24"/>
            <p:cNvSpPr/>
            <p:nvPr/>
          </p:nvSpPr>
          <p:spPr>
            <a:xfrm>
              <a:off x="762000" y="1524000"/>
              <a:ext cx="1447800" cy="15240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2154" indent="-82154" fontAlgn="auto">
                <a:spcBef>
                  <a:spcPts val="0"/>
                </a:spcBef>
                <a:spcAft>
                  <a:spcPts val="0"/>
                </a:spcAft>
                <a:buFont typeface="Arial" pitchFamily="34" charset="0"/>
                <a:buChar char="•"/>
                <a:defRPr/>
              </a:pPr>
              <a:r>
                <a:rPr lang="en-US" sz="675" dirty="0"/>
                <a:t>Process simplification</a:t>
              </a:r>
            </a:p>
            <a:p>
              <a:pPr marL="82154" indent="-82154" fontAlgn="auto">
                <a:spcBef>
                  <a:spcPts val="0"/>
                </a:spcBef>
                <a:spcAft>
                  <a:spcPts val="0"/>
                </a:spcAft>
                <a:buFont typeface="Arial" pitchFamily="34" charset="0"/>
                <a:buChar char="•"/>
                <a:defRPr/>
              </a:pPr>
              <a:r>
                <a:rPr lang="en-US" sz="675" dirty="0"/>
                <a:t>Elastic scalability</a:t>
              </a:r>
            </a:p>
            <a:p>
              <a:pPr marL="82154" indent="-82154" fontAlgn="auto">
                <a:spcBef>
                  <a:spcPts val="0"/>
                </a:spcBef>
                <a:spcAft>
                  <a:spcPts val="0"/>
                </a:spcAft>
                <a:buFont typeface="Arial" pitchFamily="34" charset="0"/>
                <a:buChar char="•"/>
                <a:defRPr/>
              </a:pPr>
              <a:r>
                <a:rPr lang="en-US" sz="675" dirty="0"/>
                <a:t>Application versioning</a:t>
              </a:r>
            </a:p>
            <a:p>
              <a:pPr marL="82154" indent="-82154" fontAlgn="auto">
                <a:spcBef>
                  <a:spcPts val="0"/>
                </a:spcBef>
                <a:spcAft>
                  <a:spcPts val="0"/>
                </a:spcAft>
                <a:buFont typeface="Arial" pitchFamily="34" charset="0"/>
                <a:buChar char="•"/>
                <a:defRPr/>
              </a:pPr>
              <a:r>
                <a:rPr lang="en-US" sz="675" dirty="0"/>
                <a:t>Change impact isolation</a:t>
              </a:r>
            </a:p>
            <a:p>
              <a:pPr marL="82154" indent="-82154" fontAlgn="auto">
                <a:spcBef>
                  <a:spcPts val="0"/>
                </a:spcBef>
                <a:spcAft>
                  <a:spcPts val="0"/>
                </a:spcAft>
                <a:buFont typeface="Arial" pitchFamily="34" charset="0"/>
                <a:buChar char="•"/>
                <a:defRPr/>
              </a:pPr>
              <a:r>
                <a:rPr lang="en-US" sz="675" dirty="0"/>
                <a:t>Monitoring</a:t>
              </a:r>
            </a:p>
            <a:p>
              <a:pPr marL="82154" indent="-82154" fontAlgn="auto">
                <a:spcBef>
                  <a:spcPts val="0"/>
                </a:spcBef>
                <a:spcAft>
                  <a:spcPts val="0"/>
                </a:spcAft>
                <a:buFont typeface="Arial" pitchFamily="34" charset="0"/>
                <a:buChar char="•"/>
                <a:defRPr/>
              </a:pPr>
              <a:r>
                <a:rPr lang="en-US" sz="675" dirty="0"/>
                <a:t>Nominal growth management </a:t>
              </a:r>
            </a:p>
          </p:txBody>
        </p:sp>
      </p:grpSp>
      <p:grpSp>
        <p:nvGrpSpPr>
          <p:cNvPr id="192521" name="Group 25"/>
          <p:cNvGrpSpPr>
            <a:grpSpLocks/>
          </p:cNvGrpSpPr>
          <p:nvPr/>
        </p:nvGrpSpPr>
        <p:grpSpPr bwMode="auto">
          <a:xfrm>
            <a:off x="6115050" y="2743200"/>
            <a:ext cx="1257300" cy="914400"/>
            <a:chOff x="762000" y="1143000"/>
            <a:chExt cx="1447800" cy="1053879"/>
          </a:xfrm>
        </p:grpSpPr>
        <p:sp>
          <p:nvSpPr>
            <p:cNvPr id="27" name="Rounded Rectangle 26"/>
            <p:cNvSpPr>
              <a:spLocks noChangeArrowheads="1"/>
            </p:cNvSpPr>
            <p:nvPr/>
          </p:nvSpPr>
          <p:spPr bwMode="auto">
            <a:xfrm>
              <a:off x="762000" y="1143000"/>
              <a:ext cx="1447800" cy="686119"/>
            </a:xfrm>
            <a:prstGeom prst="roundRect">
              <a:avLst>
                <a:gd name="adj" fmla="val 16667"/>
              </a:avLst>
            </a:prstGeom>
            <a:gradFill rotWithShape="1">
              <a:gsLst>
                <a:gs pos="0">
                  <a:srgbClr val="FFBE86"/>
                </a:gs>
                <a:gs pos="35001">
                  <a:srgbClr val="FFD0AA"/>
                </a:gs>
                <a:gs pos="100000">
                  <a:srgbClr val="FFEBDB"/>
                </a:gs>
              </a:gsLst>
              <a:lin ang="16200000" scaled="1"/>
            </a:gradFill>
            <a:ln w="9525">
              <a:solidFill>
                <a:srgbClr val="F69240"/>
              </a:solidFill>
              <a:round/>
              <a:headEnd/>
              <a:tailEnd/>
            </a:ln>
            <a:effectLst>
              <a:outerShdw blurRad="40000" dist="20000" dir="5400000" rotWithShape="0">
                <a:srgbClr val="000000">
                  <a:alpha val="37999"/>
                </a:srgbClr>
              </a:outerShdw>
            </a:effectLst>
          </p:spPr>
          <p:txBody>
            <a:bodyPr/>
            <a:lstStyle/>
            <a:p>
              <a:pPr algn="ctr" fontAlgn="auto">
                <a:spcBef>
                  <a:spcPts val="0"/>
                </a:spcBef>
                <a:spcAft>
                  <a:spcPts val="0"/>
                </a:spcAft>
                <a:defRPr/>
              </a:pPr>
              <a:r>
                <a:rPr lang="en-US" sz="750" dirty="0">
                  <a:latin typeface="+mn-lt"/>
                  <a:ea typeface="+mn-ea"/>
                </a:rPr>
                <a:t>Future</a:t>
              </a:r>
            </a:p>
          </p:txBody>
        </p:sp>
        <p:sp>
          <p:nvSpPr>
            <p:cNvPr id="28" name="Rounded Rectangle 27"/>
            <p:cNvSpPr>
              <a:spLocks noChangeArrowheads="1"/>
            </p:cNvSpPr>
            <p:nvPr/>
          </p:nvSpPr>
          <p:spPr bwMode="auto">
            <a:xfrm>
              <a:off x="762000" y="1524482"/>
              <a:ext cx="1447800" cy="672397"/>
            </a:xfrm>
            <a:prstGeom prst="roundRect">
              <a:avLst>
                <a:gd name="adj" fmla="val 16667"/>
              </a:avLst>
            </a:prstGeom>
            <a:gradFill rotWithShape="1">
              <a:gsLst>
                <a:gs pos="0">
                  <a:srgbClr val="FFBE86"/>
                </a:gs>
                <a:gs pos="35001">
                  <a:srgbClr val="FFD0AA"/>
                </a:gs>
                <a:gs pos="100000">
                  <a:srgbClr val="FFEBDB"/>
                </a:gs>
              </a:gsLst>
              <a:lin ang="16200000" scaled="1"/>
            </a:gradFill>
            <a:ln w="9525">
              <a:solidFill>
                <a:srgbClr val="F69240"/>
              </a:solidFill>
              <a:round/>
              <a:headEnd/>
              <a:tailEnd/>
            </a:ln>
            <a:effectLst>
              <a:outerShdw blurRad="40000" dist="20000" dir="5400000" rotWithShape="0">
                <a:srgbClr val="000000">
                  <a:alpha val="37999"/>
                </a:srgbClr>
              </a:outerShdw>
            </a:effectLst>
          </p:spPr>
          <p:txBody>
            <a:bodyPr/>
            <a:lstStyle/>
            <a:p>
              <a:pPr marL="82154" indent="-82154" fontAlgn="auto">
                <a:spcBef>
                  <a:spcPts val="0"/>
                </a:spcBef>
                <a:spcAft>
                  <a:spcPts val="0"/>
                </a:spcAft>
                <a:buFont typeface="Arial" pitchFamily="34" charset="0"/>
                <a:buChar char="•"/>
                <a:defRPr/>
              </a:pPr>
              <a:r>
                <a:rPr lang="en-US" sz="750" dirty="0">
                  <a:solidFill>
                    <a:schemeClr val="dk1"/>
                  </a:solidFill>
                  <a:latin typeface="+mn-lt"/>
                  <a:ea typeface="+mn-ea"/>
                </a:rPr>
                <a:t>Enterprise Rules Engine</a:t>
              </a:r>
            </a:p>
            <a:p>
              <a:pPr marL="82154" indent="-82154" fontAlgn="auto">
                <a:spcBef>
                  <a:spcPts val="0"/>
                </a:spcBef>
                <a:spcAft>
                  <a:spcPts val="0"/>
                </a:spcAft>
                <a:buFont typeface="Arial" pitchFamily="34" charset="0"/>
                <a:buChar char="•"/>
                <a:defRPr/>
              </a:pPr>
              <a:r>
                <a:rPr lang="en-US" sz="750" dirty="0">
                  <a:solidFill>
                    <a:schemeClr val="dk1"/>
                  </a:solidFill>
                  <a:latin typeface="+mn-lt"/>
                  <a:ea typeface="+mn-ea"/>
                </a:rPr>
                <a:t>Analytics / Reporting</a:t>
              </a:r>
            </a:p>
            <a:p>
              <a:pPr marL="82154" indent="-82154" fontAlgn="auto">
                <a:spcBef>
                  <a:spcPts val="0"/>
                </a:spcBef>
                <a:spcAft>
                  <a:spcPts val="0"/>
                </a:spcAft>
                <a:buFont typeface="Arial" pitchFamily="34" charset="0"/>
                <a:buChar char="•"/>
                <a:defRPr/>
              </a:pPr>
              <a:r>
                <a:rPr lang="en-US" sz="750" dirty="0">
                  <a:solidFill>
                    <a:schemeClr val="dk1"/>
                  </a:solidFill>
                  <a:latin typeface="+mn-lt"/>
                  <a:ea typeface="+mn-ea"/>
                </a:rPr>
                <a:t>Automation</a:t>
              </a:r>
            </a:p>
          </p:txBody>
        </p:sp>
      </p:grpSp>
      <p:grpSp>
        <p:nvGrpSpPr>
          <p:cNvPr id="29" name="Group 28"/>
          <p:cNvGrpSpPr/>
          <p:nvPr/>
        </p:nvGrpSpPr>
        <p:grpSpPr>
          <a:xfrm>
            <a:off x="6115050" y="3722915"/>
            <a:ext cx="1257300" cy="620486"/>
            <a:chOff x="762000" y="1143000"/>
            <a:chExt cx="1447800" cy="914401"/>
          </a:xfrm>
          <a:solidFill>
            <a:schemeClr val="accent2">
              <a:lumMod val="40000"/>
              <a:lumOff val="60000"/>
            </a:schemeClr>
          </a:solidFill>
        </p:grpSpPr>
        <p:sp>
          <p:nvSpPr>
            <p:cNvPr id="30" name="Rounded Rectangle 29"/>
            <p:cNvSpPr/>
            <p:nvPr/>
          </p:nvSpPr>
          <p:spPr>
            <a:xfrm>
              <a:off x="762000" y="1143000"/>
              <a:ext cx="1447800" cy="685800"/>
            </a:xfrm>
            <a:prstGeom prst="roundRect">
              <a:avLst/>
            </a:prstGeom>
            <a:grpFill/>
            <a:ln/>
          </p:spPr>
          <p:style>
            <a:lnRef idx="1">
              <a:schemeClr val="accent6"/>
            </a:lnRef>
            <a:fillRef idx="2">
              <a:schemeClr val="accent6"/>
            </a:fillRef>
            <a:effectRef idx="1">
              <a:schemeClr val="accent6"/>
            </a:effectRef>
            <a:fontRef idx="minor">
              <a:schemeClr val="dk1"/>
            </a:fontRef>
          </p:style>
          <p:txBody>
            <a:bodyPr/>
            <a:lstStyle/>
            <a:p>
              <a:pPr algn="ctr" fontAlgn="auto">
                <a:spcBef>
                  <a:spcPts val="0"/>
                </a:spcBef>
                <a:spcAft>
                  <a:spcPts val="0"/>
                </a:spcAft>
                <a:defRPr/>
              </a:pPr>
              <a:r>
                <a:rPr lang="en-US" sz="825" dirty="0">
                  <a:solidFill>
                    <a:schemeClr val="tx1"/>
                  </a:solidFill>
                </a:rPr>
                <a:t>Via Partnership</a:t>
              </a:r>
            </a:p>
          </p:txBody>
        </p:sp>
        <p:sp>
          <p:nvSpPr>
            <p:cNvPr id="31" name="Rounded Rectangle 30"/>
            <p:cNvSpPr/>
            <p:nvPr/>
          </p:nvSpPr>
          <p:spPr>
            <a:xfrm>
              <a:off x="762000" y="1524001"/>
              <a:ext cx="1447800" cy="533400"/>
            </a:xfrm>
            <a:prstGeom prst="roundRect">
              <a:avLst/>
            </a:prstGeom>
            <a:grpFill/>
            <a:ln/>
          </p:spPr>
          <p:style>
            <a:lnRef idx="1">
              <a:schemeClr val="accent6"/>
            </a:lnRef>
            <a:fillRef idx="2">
              <a:schemeClr val="accent6"/>
            </a:fillRef>
            <a:effectRef idx="1">
              <a:schemeClr val="accent6"/>
            </a:effectRef>
            <a:fontRef idx="minor">
              <a:schemeClr val="dk1"/>
            </a:fontRef>
          </p:style>
          <p:txBody>
            <a:bodyPr anchor="ctr"/>
            <a:lstStyle/>
            <a:p>
              <a:pPr marL="128588" indent="-128588" fontAlgn="auto">
                <a:spcBef>
                  <a:spcPts val="0"/>
                </a:spcBef>
                <a:spcAft>
                  <a:spcPts val="0"/>
                </a:spcAft>
                <a:buFont typeface="Arial" pitchFamily="34" charset="0"/>
                <a:buChar char="•"/>
                <a:defRPr/>
              </a:pPr>
              <a:r>
                <a:rPr lang="en-US" sz="825" dirty="0">
                  <a:solidFill>
                    <a:schemeClr val="tx1"/>
                  </a:solidFill>
                  <a:effectLst>
                    <a:outerShdw blurRad="38100" dist="38100" dir="2700000" algn="tl">
                      <a:srgbClr val="000000">
                        <a:alpha val="43137"/>
                      </a:srgbClr>
                    </a:outerShdw>
                  </a:effectLst>
                </a:rPr>
                <a:t>BPM Services </a:t>
              </a:r>
            </a:p>
          </p:txBody>
        </p:sp>
      </p:grpSp>
      <p:sp>
        <p:nvSpPr>
          <p:cNvPr id="32" name="Rounded Rectangle 31"/>
          <p:cNvSpPr>
            <a:spLocks noChangeArrowheads="1"/>
          </p:cNvSpPr>
          <p:nvPr/>
        </p:nvSpPr>
        <p:spPr bwMode="auto">
          <a:xfrm>
            <a:off x="3395663" y="4104479"/>
            <a:ext cx="2327672" cy="866775"/>
          </a:xfrm>
          <a:prstGeom prst="roundRect">
            <a:avLst>
              <a:gd name="adj" fmla="val 16667"/>
            </a:avLst>
          </a:prstGeom>
          <a:gradFill rotWithShape="1">
            <a:gsLst>
              <a:gs pos="0">
                <a:srgbClr val="FFBE86"/>
              </a:gs>
              <a:gs pos="35001">
                <a:srgbClr val="FFD0AA"/>
              </a:gs>
              <a:gs pos="100000">
                <a:srgbClr val="FFEBDB"/>
              </a:gs>
            </a:gsLst>
            <a:lin ang="16200000" scaled="1"/>
          </a:gradFill>
          <a:ln w="9525">
            <a:solidFill>
              <a:srgbClr val="F69240"/>
            </a:solidFill>
            <a:round/>
            <a:headEnd/>
            <a:tailEnd/>
          </a:ln>
          <a:effectLst>
            <a:outerShdw blurRad="40000" dist="20000" dir="5400000" rotWithShape="0">
              <a:srgbClr val="000000">
                <a:alpha val="37999"/>
              </a:srgbClr>
            </a:outerShdw>
          </a:effectLst>
        </p:spPr>
        <p:txBody>
          <a:bodyPr/>
          <a:lstStyle/>
          <a:p>
            <a:pPr algn="ctr" fontAlgn="auto">
              <a:spcBef>
                <a:spcPts val="0"/>
              </a:spcBef>
              <a:spcAft>
                <a:spcPts val="0"/>
              </a:spcAft>
              <a:defRPr/>
            </a:pPr>
            <a:r>
              <a:rPr lang="en-US" sz="900" dirty="0">
                <a:latin typeface="+mn-lt"/>
                <a:ea typeface="+mn-ea"/>
              </a:rPr>
              <a:t>Automation Enhancements</a:t>
            </a:r>
          </a:p>
          <a:p>
            <a:pPr marL="128588" indent="-128588" algn="ctr" fontAlgn="auto">
              <a:spcBef>
                <a:spcPts val="0"/>
              </a:spcBef>
              <a:spcAft>
                <a:spcPts val="0"/>
              </a:spcAft>
              <a:buFont typeface="Arial" panose="020B0604020202020204" pitchFamily="34" charset="0"/>
              <a:buChar char="•"/>
              <a:defRPr/>
            </a:pPr>
            <a:r>
              <a:rPr lang="en-US" sz="825" dirty="0">
                <a:latin typeface="+mn-lt"/>
                <a:ea typeface="+mn-ea"/>
              </a:rPr>
              <a:t>Custom Scripts</a:t>
            </a:r>
          </a:p>
          <a:p>
            <a:pPr marL="128588" indent="-128588" algn="ctr" fontAlgn="auto">
              <a:spcBef>
                <a:spcPts val="0"/>
              </a:spcBef>
              <a:spcAft>
                <a:spcPts val="0"/>
              </a:spcAft>
              <a:buFont typeface="Arial" panose="020B0604020202020204" pitchFamily="34" charset="0"/>
              <a:buChar char="•"/>
              <a:defRPr/>
            </a:pPr>
            <a:r>
              <a:rPr lang="en-US" sz="825" dirty="0">
                <a:latin typeface="+mn-lt"/>
                <a:ea typeface="+mn-ea"/>
              </a:rPr>
              <a:t>Provisioning Tools</a:t>
            </a:r>
          </a:p>
          <a:p>
            <a:pPr marL="128588" indent="-128588" algn="ctr" fontAlgn="auto">
              <a:spcBef>
                <a:spcPts val="0"/>
              </a:spcBef>
              <a:spcAft>
                <a:spcPts val="0"/>
              </a:spcAft>
              <a:buFont typeface="Arial" panose="020B0604020202020204" pitchFamily="34" charset="0"/>
              <a:buChar char="•"/>
              <a:defRPr/>
            </a:pPr>
            <a:r>
              <a:rPr lang="en-US" sz="825" dirty="0">
                <a:latin typeface="+mn-lt"/>
                <a:ea typeface="+mn-ea"/>
              </a:rPr>
              <a:t>Patching</a:t>
            </a:r>
          </a:p>
          <a:p>
            <a:pPr marL="128588" indent="-128588" algn="ctr" fontAlgn="auto">
              <a:spcBef>
                <a:spcPts val="0"/>
              </a:spcBef>
              <a:spcAft>
                <a:spcPts val="0"/>
              </a:spcAft>
              <a:buFont typeface="Arial" panose="020B0604020202020204" pitchFamily="34" charset="0"/>
              <a:buChar char="•"/>
              <a:defRPr/>
            </a:pPr>
            <a:r>
              <a:rPr lang="en-US" sz="825" dirty="0">
                <a:latin typeface="+mn-lt"/>
                <a:ea typeface="+mn-ea"/>
              </a:rPr>
              <a:t>Configuration Management</a:t>
            </a:r>
          </a:p>
          <a:p>
            <a:pPr marL="128588" indent="-128588" algn="ctr" fontAlgn="auto">
              <a:spcBef>
                <a:spcPts val="0"/>
              </a:spcBef>
              <a:spcAft>
                <a:spcPts val="0"/>
              </a:spcAft>
              <a:buFont typeface="Arial" panose="020B0604020202020204" pitchFamily="34" charset="0"/>
              <a:buChar char="•"/>
              <a:defRPr/>
            </a:pPr>
            <a:r>
              <a:rPr lang="en-US" sz="825" dirty="0">
                <a:latin typeface="+mn-lt"/>
                <a:ea typeface="+mn-ea"/>
              </a:rPr>
              <a:t>IBM WAVE</a:t>
            </a:r>
          </a:p>
        </p:txBody>
      </p:sp>
      <p:sp>
        <p:nvSpPr>
          <p:cNvPr id="33" name="Freeform 32"/>
          <p:cNvSpPr>
            <a:spLocks/>
          </p:cNvSpPr>
          <p:nvPr/>
        </p:nvSpPr>
        <p:spPr bwMode="auto">
          <a:xfrm>
            <a:off x="3261122" y="3075385"/>
            <a:ext cx="751284" cy="750094"/>
          </a:xfrm>
          <a:custGeom>
            <a:avLst/>
            <a:gdLst>
              <a:gd name="T0" fmla="*/ 0 w 1000776"/>
              <a:gd name="T1" fmla="*/ 500388 h 1000776"/>
              <a:gd name="T2" fmla="*/ 500388 w 1000776"/>
              <a:gd name="T3" fmla="*/ 0 h 1000776"/>
              <a:gd name="T4" fmla="*/ 1000776 w 1000776"/>
              <a:gd name="T5" fmla="*/ 500388 h 1000776"/>
              <a:gd name="T6" fmla="*/ 500388 w 1000776"/>
              <a:gd name="T7" fmla="*/ 1000776 h 1000776"/>
              <a:gd name="T8" fmla="*/ 0 w 1000776"/>
              <a:gd name="T9" fmla="*/ 500388 h 1000776"/>
              <a:gd name="T10" fmla="*/ 0 60000 65536"/>
              <a:gd name="T11" fmla="*/ 0 60000 65536"/>
              <a:gd name="T12" fmla="*/ 0 60000 65536"/>
              <a:gd name="T13" fmla="*/ 0 60000 65536"/>
              <a:gd name="T14" fmla="*/ 0 60000 65536"/>
              <a:gd name="T15" fmla="*/ 0 w 1000776"/>
              <a:gd name="T16" fmla="*/ 0 h 1000776"/>
              <a:gd name="T17" fmla="*/ 1000776 w 1000776"/>
              <a:gd name="T18" fmla="*/ 1000776 h 1000776"/>
            </a:gdLst>
            <a:ahLst/>
            <a:cxnLst>
              <a:cxn ang="T10">
                <a:pos x="T0" y="T1"/>
              </a:cxn>
              <a:cxn ang="T11">
                <a:pos x="T2" y="T3"/>
              </a:cxn>
              <a:cxn ang="T12">
                <a:pos x="T4" y="T5"/>
              </a:cxn>
              <a:cxn ang="T13">
                <a:pos x="T6" y="T7"/>
              </a:cxn>
              <a:cxn ang="T14">
                <a:pos x="T8" y="T9"/>
              </a:cxn>
            </a:cxnLst>
            <a:rect l="T15" t="T16" r="T17" b="T18"/>
            <a:pathLst>
              <a:path w="1000776" h="1000776">
                <a:moveTo>
                  <a:pt x="0" y="500388"/>
                </a:moveTo>
                <a:cubicBezTo>
                  <a:pt x="0" y="224031"/>
                  <a:pt x="224031" y="0"/>
                  <a:pt x="500388" y="0"/>
                </a:cubicBezTo>
                <a:cubicBezTo>
                  <a:pt x="776745" y="0"/>
                  <a:pt x="1000776" y="224031"/>
                  <a:pt x="1000776" y="500388"/>
                </a:cubicBezTo>
                <a:cubicBezTo>
                  <a:pt x="1000776" y="776745"/>
                  <a:pt x="776745" y="1000776"/>
                  <a:pt x="500388" y="1000776"/>
                </a:cubicBezTo>
                <a:cubicBezTo>
                  <a:pt x="224031" y="1000776"/>
                  <a:pt x="0" y="776745"/>
                  <a:pt x="0" y="500388"/>
                </a:cubicBezTo>
                <a:close/>
              </a:path>
            </a:pathLst>
          </a:custGeom>
          <a:gradFill rotWithShape="1">
            <a:gsLst>
              <a:gs pos="0">
                <a:srgbClr val="FFBE86"/>
              </a:gs>
              <a:gs pos="35001">
                <a:srgbClr val="FFD0AA"/>
              </a:gs>
              <a:gs pos="100000">
                <a:srgbClr val="FFEBDB"/>
              </a:gs>
            </a:gsLst>
            <a:lin ang="16200000" scaled="1"/>
          </a:gradFill>
          <a:ln w="9525">
            <a:solidFill>
              <a:srgbClr val="F69240"/>
            </a:solidFill>
            <a:miter lim="800000"/>
            <a:headEnd/>
            <a:tailEnd/>
          </a:ln>
          <a:effectLst>
            <a:outerShdw blurRad="40000" dist="20000" dir="5400000" rotWithShape="0">
              <a:srgbClr val="000000">
                <a:alpha val="37999"/>
              </a:srgbClr>
            </a:outerShdw>
          </a:effectLst>
        </p:spPr>
        <p:txBody>
          <a:bodyPr lIns="121350" tIns="121350" rIns="121350" bIns="121350" anchor="ctr"/>
          <a:lstStyle/>
          <a:p>
            <a:pPr algn="ctr" defTabSz="400050" fontAlgn="auto">
              <a:lnSpc>
                <a:spcPct val="90000"/>
              </a:lnSpc>
              <a:spcAft>
                <a:spcPct val="35000"/>
              </a:spcAft>
              <a:defRPr/>
            </a:pPr>
            <a:r>
              <a:rPr lang="en-US" sz="900" dirty="0">
                <a:solidFill>
                  <a:schemeClr val="dk1"/>
                </a:solidFill>
                <a:latin typeface="+mn-lt"/>
                <a:ea typeface="+mn-ea"/>
              </a:rPr>
              <a:t>IBM Portal</a:t>
            </a:r>
          </a:p>
        </p:txBody>
      </p:sp>
      <p:sp>
        <p:nvSpPr>
          <p:cNvPr id="192525" name="TextBox 33"/>
          <p:cNvSpPr txBox="1">
            <a:spLocks noChangeArrowheads="1"/>
          </p:cNvSpPr>
          <p:nvPr/>
        </p:nvSpPr>
        <p:spPr bwMode="auto">
          <a:xfrm>
            <a:off x="1460897" y="431006"/>
            <a:ext cx="440412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2100">
                <a:latin typeface="Calibri" charset="0"/>
              </a:rPr>
              <a:t>zLinux Private Cloud</a:t>
            </a:r>
          </a:p>
          <a:p>
            <a:r>
              <a:rPr lang="en-US" altLang="en-US" sz="2100">
                <a:latin typeface="Calibri" charset="0"/>
              </a:rPr>
              <a:t>…it is about providing a service</a:t>
            </a:r>
          </a:p>
        </p:txBody>
      </p:sp>
      <p:sp>
        <p:nvSpPr>
          <p:cNvPr id="17" name="Slide Number Placeholder 16"/>
          <p:cNvSpPr>
            <a:spLocks noGrp="1"/>
          </p:cNvSpPr>
          <p:nvPr>
            <p:ph type="sldNum" sz="quarter" idx="10"/>
          </p:nvPr>
        </p:nvSpPr>
        <p:spPr>
          <a:xfrm>
            <a:off x="139700" y="4694238"/>
            <a:ext cx="397195" cy="274637"/>
          </a:xfrm>
        </p:spPr>
        <p:txBody>
          <a:bodyPr/>
          <a:lstStyle/>
          <a:p>
            <a:pPr>
              <a:defRPr/>
            </a:pPr>
            <a:fld id="{71085DD5-9408-8448-82C5-5745ABFA1814}" type="slidenum">
              <a:rPr lang="en-US" altLang="en-US" smtClean="0"/>
              <a:pPr>
                <a:defRPr/>
              </a:pPr>
              <a:t>216</a:t>
            </a:fld>
            <a:endParaRPr lang="en-US" altLang="en-US" dirty="0"/>
          </a:p>
        </p:txBody>
      </p:sp>
    </p:spTree>
    <p:extLst>
      <p:ext uri="{BB962C8B-B14F-4D97-AF65-F5344CB8AC3E}">
        <p14:creationId xmlns:p14="http://schemas.microsoft.com/office/powerpoint/2010/main" val="217267469"/>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7" descr="image0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8553" y="867966"/>
            <a:ext cx="5786438" cy="39790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538" name="TextBox 2"/>
          <p:cNvSpPr txBox="1">
            <a:spLocks noChangeArrowheads="1"/>
          </p:cNvSpPr>
          <p:nvPr/>
        </p:nvSpPr>
        <p:spPr bwMode="auto">
          <a:xfrm>
            <a:off x="1302544" y="332185"/>
            <a:ext cx="5620941"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3300">
                <a:latin typeface="Calibri" charset="0"/>
              </a:rPr>
              <a:t>zLinux Forecast</a:t>
            </a:r>
          </a:p>
        </p:txBody>
      </p:sp>
      <p:sp>
        <p:nvSpPr>
          <p:cNvPr id="3" name="Slide Number Placeholder 2"/>
          <p:cNvSpPr>
            <a:spLocks noGrp="1"/>
          </p:cNvSpPr>
          <p:nvPr>
            <p:ph type="sldNum" sz="quarter" idx="10"/>
          </p:nvPr>
        </p:nvSpPr>
        <p:spPr>
          <a:xfrm>
            <a:off x="139700" y="4694238"/>
            <a:ext cx="422362" cy="274637"/>
          </a:xfrm>
        </p:spPr>
        <p:txBody>
          <a:bodyPr/>
          <a:lstStyle/>
          <a:p>
            <a:pPr>
              <a:defRPr/>
            </a:pPr>
            <a:fld id="{71085DD5-9408-8448-82C5-5745ABFA1814}" type="slidenum">
              <a:rPr lang="en-US" altLang="en-US" smtClean="0"/>
              <a:pPr>
                <a:defRPr/>
              </a:pPr>
              <a:t>217</a:t>
            </a:fld>
            <a:endParaRPr lang="en-US" altLang="en-US"/>
          </a:p>
        </p:txBody>
      </p:sp>
    </p:spTree>
    <p:extLst>
      <p:ext uri="{BB962C8B-B14F-4D97-AF65-F5344CB8AC3E}">
        <p14:creationId xmlns:p14="http://schemas.microsoft.com/office/powerpoint/2010/main" val="892151583"/>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4561" name="Group 34"/>
          <p:cNvGrpSpPr>
            <a:grpSpLocks/>
          </p:cNvGrpSpPr>
          <p:nvPr/>
        </p:nvGrpSpPr>
        <p:grpSpPr bwMode="auto">
          <a:xfrm>
            <a:off x="1210865" y="35323"/>
            <a:ext cx="3608785" cy="4658915"/>
            <a:chOff x="-1" y="981074"/>
            <a:chExt cx="5153026" cy="5876927"/>
          </a:xfrm>
        </p:grpSpPr>
        <p:pic>
          <p:nvPicPr>
            <p:cNvPr id="194564" name="Picture 31" descr="16086901309_b429e27e12_k (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 y="981075"/>
              <a:ext cx="5106665" cy="587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Rectangle 32"/>
            <p:cNvSpPr/>
            <p:nvPr/>
          </p:nvSpPr>
          <p:spPr>
            <a:xfrm>
              <a:off x="-1" y="981074"/>
              <a:ext cx="5153026" cy="2571250"/>
            </a:xfrm>
            <a:prstGeom prst="rect">
              <a:avLst/>
            </a:prstGeom>
            <a:gradFill flip="none" rotWithShape="1">
              <a:gsLst>
                <a:gs pos="0">
                  <a:schemeClr val="bg1">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34" name="Rectangle 33"/>
            <p:cNvSpPr/>
            <p:nvPr/>
          </p:nvSpPr>
          <p:spPr>
            <a:xfrm rot="5400000">
              <a:off x="1626580" y="3374059"/>
              <a:ext cx="5867916" cy="1099969"/>
            </a:xfrm>
            <a:prstGeom prst="rect">
              <a:avLst/>
            </a:prstGeom>
            <a:gradFill flip="none" rotWithShape="1">
              <a:gsLst>
                <a:gs pos="0">
                  <a:schemeClr val="bg1">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grpSp>
      <p:sp>
        <p:nvSpPr>
          <p:cNvPr id="36" name="Rectangle 4"/>
          <p:cNvSpPr txBox="1">
            <a:spLocks noChangeArrowheads="1"/>
          </p:cNvSpPr>
          <p:nvPr/>
        </p:nvSpPr>
        <p:spPr bwMode="auto">
          <a:xfrm>
            <a:off x="4819650" y="1966913"/>
            <a:ext cx="3181350" cy="290849"/>
          </a:xfrm>
          <a:prstGeom prst="rect">
            <a:avLst/>
          </a:prstGeom>
          <a:noFill/>
          <a:ln w="9525">
            <a:noFill/>
            <a:miter lim="800000"/>
            <a:headEnd/>
            <a:tailEnd/>
          </a:ln>
        </p:spPr>
        <p:txBody>
          <a:bodyPr lIns="0" tIns="0" rIns="137160" bIns="0">
            <a:spAutoFit/>
          </a:bodyPr>
          <a:lstStyle>
            <a:lvl1pPr algn="l" rtl="0" eaLnBrk="0" fontAlgn="base" hangingPunct="0">
              <a:lnSpc>
                <a:spcPct val="90000"/>
              </a:lnSpc>
              <a:spcBef>
                <a:spcPct val="0"/>
              </a:spcBef>
              <a:spcAft>
                <a:spcPct val="0"/>
              </a:spcAft>
              <a:defRPr sz="2600">
                <a:solidFill>
                  <a:schemeClr val="tx2"/>
                </a:solidFill>
                <a:latin typeface="+mj-lt"/>
                <a:ea typeface="+mj-ea"/>
                <a:cs typeface="+mj-cs"/>
              </a:defRPr>
            </a:lvl1pPr>
            <a:lvl2pPr algn="l" rtl="0" eaLnBrk="0" fontAlgn="base" hangingPunct="0">
              <a:lnSpc>
                <a:spcPct val="90000"/>
              </a:lnSpc>
              <a:spcBef>
                <a:spcPct val="0"/>
              </a:spcBef>
              <a:spcAft>
                <a:spcPct val="0"/>
              </a:spcAft>
              <a:defRPr sz="2600">
                <a:solidFill>
                  <a:schemeClr val="tx2"/>
                </a:solidFill>
                <a:latin typeface="Arial" pitchFamily="34" charset="0"/>
              </a:defRPr>
            </a:lvl2pPr>
            <a:lvl3pPr algn="l" rtl="0" eaLnBrk="0" fontAlgn="base" hangingPunct="0">
              <a:lnSpc>
                <a:spcPct val="90000"/>
              </a:lnSpc>
              <a:spcBef>
                <a:spcPct val="0"/>
              </a:spcBef>
              <a:spcAft>
                <a:spcPct val="0"/>
              </a:spcAft>
              <a:defRPr sz="2600">
                <a:solidFill>
                  <a:schemeClr val="tx2"/>
                </a:solidFill>
                <a:latin typeface="Arial" pitchFamily="34" charset="0"/>
              </a:defRPr>
            </a:lvl3pPr>
            <a:lvl4pPr algn="l" rtl="0" eaLnBrk="0" fontAlgn="base" hangingPunct="0">
              <a:lnSpc>
                <a:spcPct val="90000"/>
              </a:lnSpc>
              <a:spcBef>
                <a:spcPct val="0"/>
              </a:spcBef>
              <a:spcAft>
                <a:spcPct val="0"/>
              </a:spcAft>
              <a:defRPr sz="2600">
                <a:solidFill>
                  <a:schemeClr val="tx2"/>
                </a:solidFill>
                <a:latin typeface="Arial" pitchFamily="34" charset="0"/>
              </a:defRPr>
            </a:lvl4pPr>
            <a:lvl5pPr algn="l" rtl="0" eaLnBrk="0" fontAlgn="base" hangingPunct="0">
              <a:lnSpc>
                <a:spcPct val="90000"/>
              </a:lnSpc>
              <a:spcBef>
                <a:spcPct val="0"/>
              </a:spcBef>
              <a:spcAft>
                <a:spcPct val="0"/>
              </a:spcAft>
              <a:defRPr sz="2600">
                <a:solidFill>
                  <a:schemeClr val="tx2"/>
                </a:solidFill>
                <a:latin typeface="Arial" pitchFamily="34" charset="0"/>
              </a:defRPr>
            </a:lvl5pPr>
            <a:lvl6pPr marL="457200" algn="l" rtl="0" fontAlgn="base">
              <a:spcBef>
                <a:spcPct val="0"/>
              </a:spcBef>
              <a:spcAft>
                <a:spcPct val="0"/>
              </a:spcAft>
              <a:defRPr sz="2200">
                <a:solidFill>
                  <a:schemeClr val="tx2"/>
                </a:solidFill>
                <a:latin typeface="Arial" pitchFamily="34" charset="0"/>
              </a:defRPr>
            </a:lvl6pPr>
            <a:lvl7pPr marL="914400" algn="l" rtl="0" fontAlgn="base">
              <a:spcBef>
                <a:spcPct val="0"/>
              </a:spcBef>
              <a:spcAft>
                <a:spcPct val="0"/>
              </a:spcAft>
              <a:defRPr sz="2200">
                <a:solidFill>
                  <a:schemeClr val="tx2"/>
                </a:solidFill>
                <a:latin typeface="Arial" pitchFamily="34" charset="0"/>
              </a:defRPr>
            </a:lvl7pPr>
            <a:lvl8pPr marL="1371600" algn="l" rtl="0" fontAlgn="base">
              <a:spcBef>
                <a:spcPct val="0"/>
              </a:spcBef>
              <a:spcAft>
                <a:spcPct val="0"/>
              </a:spcAft>
              <a:defRPr sz="2200">
                <a:solidFill>
                  <a:schemeClr val="tx2"/>
                </a:solidFill>
                <a:latin typeface="Arial" pitchFamily="34" charset="0"/>
              </a:defRPr>
            </a:lvl8pPr>
            <a:lvl9pPr marL="1828800" algn="l" rtl="0" fontAlgn="base">
              <a:spcBef>
                <a:spcPct val="0"/>
              </a:spcBef>
              <a:spcAft>
                <a:spcPct val="0"/>
              </a:spcAft>
              <a:defRPr sz="2200">
                <a:solidFill>
                  <a:schemeClr val="tx2"/>
                </a:solidFill>
                <a:latin typeface="Arial" pitchFamily="34" charset="0"/>
              </a:defRPr>
            </a:lvl9pPr>
          </a:lstStyle>
          <a:p>
            <a:pPr>
              <a:defRPr/>
            </a:pPr>
            <a:r>
              <a:rPr lang="en-US" sz="2100" kern="0" dirty="0">
                <a:solidFill>
                  <a:srgbClr val="002060"/>
                </a:solidFill>
              </a:rPr>
              <a:t>Sicoob</a:t>
            </a:r>
          </a:p>
        </p:txBody>
      </p:sp>
      <p:pic>
        <p:nvPicPr>
          <p:cNvPr id="194563" name="Picture 4" descr="https://encrypted-tbn2.gstatic.com/images?q=tbn:ANd9GcRPhjjBz4yoUfnYWrnu1xZktLOs2iLeRmihoB-shTkrdd57o4LW0UV4noUn5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5755" y="3917228"/>
            <a:ext cx="892969"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10"/>
          </p:nvPr>
        </p:nvSpPr>
        <p:spPr>
          <a:xfrm>
            <a:off x="139700" y="4694238"/>
            <a:ext cx="422362" cy="274637"/>
          </a:xfrm>
        </p:spPr>
        <p:txBody>
          <a:bodyPr/>
          <a:lstStyle/>
          <a:p>
            <a:pPr>
              <a:defRPr/>
            </a:pPr>
            <a:fld id="{12231937-1331-084F-B7FD-D9E46B1B1206}" type="slidenum">
              <a:rPr lang="en-US" altLang="en-US" smtClean="0"/>
              <a:pPr>
                <a:defRPr/>
              </a:pPr>
              <a:t>218</a:t>
            </a:fld>
            <a:endParaRPr lang="en-US" altLang="en-US" dirty="0"/>
          </a:p>
        </p:txBody>
      </p:sp>
    </p:spTree>
    <p:extLst>
      <p:ext uri="{BB962C8B-B14F-4D97-AF65-F5344CB8AC3E}">
        <p14:creationId xmlns:p14="http://schemas.microsoft.com/office/powerpoint/2010/main" val="1967619852"/>
      </p:ext>
    </p:extLst>
  </p:cSld>
  <p:clrMapOvr>
    <a:masterClrMapping/>
  </p:clrMapOvr>
  <p:transition spd="slow"/>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p:cNvSpPr>
            <a:spLocks noGrp="1" noChangeArrowheads="1"/>
          </p:cNvSpPr>
          <p:nvPr>
            <p:ph type="title"/>
          </p:nvPr>
        </p:nvSpPr>
        <p:spPr/>
        <p:txBody>
          <a:bodyPr/>
          <a:lstStyle/>
          <a:p>
            <a:pPr>
              <a:defRPr/>
            </a:pPr>
            <a:r>
              <a:rPr lang="en-US" sz="1909" dirty="0"/>
              <a:t>Sicoob – IT Infrastructure Rebuild Project</a:t>
            </a:r>
          </a:p>
        </p:txBody>
      </p:sp>
      <p:sp>
        <p:nvSpPr>
          <p:cNvPr id="299011" name="Rectangle 3"/>
          <p:cNvSpPr>
            <a:spLocks noGrp="1" noChangeArrowheads="1"/>
          </p:cNvSpPr>
          <p:nvPr>
            <p:ph idx="1"/>
          </p:nvPr>
        </p:nvSpPr>
        <p:spPr>
          <a:xfrm>
            <a:off x="1528763" y="1001316"/>
            <a:ext cx="6169819" cy="3043238"/>
          </a:xfrm>
        </p:spPr>
        <p:txBody>
          <a:bodyPr>
            <a:noAutofit/>
          </a:bodyPr>
          <a:lstStyle/>
          <a:p>
            <a:pPr>
              <a:defRPr/>
            </a:pPr>
            <a:r>
              <a:rPr lang="en-US" sz="1600" dirty="0"/>
              <a:t>Before</a:t>
            </a:r>
          </a:p>
          <a:p>
            <a:pPr lvl="1">
              <a:defRPr/>
            </a:pPr>
            <a:r>
              <a:rPr lang="en-US" sz="1600" dirty="0"/>
              <a:t>2007</a:t>
            </a:r>
          </a:p>
          <a:p>
            <a:pPr lvl="1">
              <a:defRPr/>
            </a:pPr>
            <a:r>
              <a:rPr lang="en-US" sz="1600" dirty="0"/>
              <a:t>Non-descript credit union in Brazil</a:t>
            </a:r>
          </a:p>
          <a:p>
            <a:pPr lvl="1">
              <a:defRPr/>
            </a:pPr>
            <a:r>
              <a:rPr lang="en-US" sz="1600" dirty="0"/>
              <a:t>1600+ distributed servers</a:t>
            </a:r>
          </a:p>
          <a:p>
            <a:pPr lvl="2">
              <a:defRPr/>
            </a:pPr>
            <a:r>
              <a:rPr lang="en-US" sz="1600" dirty="0"/>
              <a:t>All discrete</a:t>
            </a:r>
          </a:p>
          <a:p>
            <a:pPr lvl="2">
              <a:defRPr/>
            </a:pPr>
            <a:r>
              <a:rPr lang="en-US" sz="1600" dirty="0"/>
              <a:t>Mostly x86/Windows</a:t>
            </a:r>
          </a:p>
          <a:p>
            <a:pPr lvl="1">
              <a:defRPr/>
            </a:pPr>
            <a:r>
              <a:rPr lang="en-US" sz="1600" dirty="0"/>
              <a:t>IT service delivery</a:t>
            </a:r>
          </a:p>
          <a:p>
            <a:pPr lvl="2">
              <a:defRPr/>
            </a:pPr>
            <a:r>
              <a:rPr lang="en-US" sz="1600" dirty="0"/>
              <a:t>Fragile</a:t>
            </a:r>
          </a:p>
          <a:p>
            <a:pPr lvl="2">
              <a:defRPr/>
            </a:pPr>
            <a:r>
              <a:rPr lang="en-US" sz="1600" dirty="0"/>
              <a:t>Delivery by determination</a:t>
            </a:r>
          </a:p>
          <a:p>
            <a:pPr lvl="2">
              <a:defRPr/>
            </a:pPr>
            <a:r>
              <a:rPr lang="en-US" sz="1600" dirty="0"/>
              <a:t>IT Director </a:t>
            </a:r>
          </a:p>
          <a:p>
            <a:pPr lvl="3">
              <a:defRPr/>
            </a:pPr>
            <a:r>
              <a:rPr lang="en-US" sz="1200" dirty="0"/>
              <a:t>Pager = Alarm Clock </a:t>
            </a:r>
          </a:p>
        </p:txBody>
      </p:sp>
      <p:sp>
        <p:nvSpPr>
          <p:cNvPr id="3" name="Slide Number Placeholder 2"/>
          <p:cNvSpPr>
            <a:spLocks noGrp="1"/>
          </p:cNvSpPr>
          <p:nvPr>
            <p:ph type="sldNum" sz="quarter" idx="10"/>
          </p:nvPr>
        </p:nvSpPr>
        <p:spPr>
          <a:xfrm>
            <a:off x="139700" y="4694238"/>
            <a:ext cx="422362" cy="274637"/>
          </a:xfrm>
        </p:spPr>
        <p:txBody>
          <a:bodyPr/>
          <a:lstStyle/>
          <a:p>
            <a:pPr>
              <a:defRPr/>
            </a:pPr>
            <a:fld id="{309F0106-50D9-6149-AC9A-CFA34369A6AA}" type="slidenum">
              <a:rPr lang="en-US" altLang="en-US" smtClean="0"/>
              <a:pPr>
                <a:defRPr/>
              </a:pPr>
              <a:t>219</a:t>
            </a:fld>
            <a:endParaRPr lang="en-US" altLang="en-US" dirty="0"/>
          </a:p>
        </p:txBody>
      </p:sp>
      <p:sp>
        <p:nvSpPr>
          <p:cNvPr id="6" name="Rectangle 3"/>
          <p:cNvSpPr txBox="1">
            <a:spLocks noChangeArrowheads="1"/>
          </p:cNvSpPr>
          <p:nvPr/>
        </p:nvSpPr>
        <p:spPr bwMode="auto">
          <a:xfrm>
            <a:off x="5056954" y="3760473"/>
            <a:ext cx="2753196" cy="1079975"/>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68580" tIns="34290" rIns="68580" bIns="34290" numCol="1" anchor="t" anchorCtr="0" compatLnSpc="1">
            <a:prstTxWarp prst="textNoShape">
              <a:avLst/>
            </a:prstTxWarp>
          </a:bodyPr>
          <a:lstStyle>
            <a:lvl1pPr marL="173038" indent="-173038" algn="l" rtl="0" eaLnBrk="0" fontAlgn="base" hangingPunct="0">
              <a:spcBef>
                <a:spcPct val="50000"/>
              </a:spcBef>
              <a:spcAft>
                <a:spcPct val="0"/>
              </a:spcAft>
              <a:buClr>
                <a:schemeClr val="tx1"/>
              </a:buClr>
              <a:buFont typeface="Wingdings" charset="2"/>
              <a:buChar char="§"/>
              <a:defRPr sz="1600">
                <a:solidFill>
                  <a:schemeClr val="tx1"/>
                </a:solidFill>
                <a:latin typeface="+mn-lt"/>
                <a:ea typeface="MS PGothic" pitchFamily="34" charset="-128"/>
                <a:cs typeface="MS PGothic" pitchFamily="34" charset="-128"/>
              </a:defRPr>
            </a:lvl1pPr>
            <a:lvl2pPr marL="509588" indent="-163513" algn="l" rtl="0" eaLnBrk="0" fontAlgn="base" hangingPunct="0">
              <a:spcBef>
                <a:spcPct val="0"/>
              </a:spcBef>
              <a:spcAft>
                <a:spcPct val="0"/>
              </a:spcAft>
              <a:buClr>
                <a:schemeClr val="tx1"/>
              </a:buClr>
              <a:buFont typeface="Arial" charset="0"/>
              <a:buChar char="–"/>
              <a:defRPr sz="1600">
                <a:solidFill>
                  <a:schemeClr val="tx1"/>
                </a:solidFill>
                <a:latin typeface="+mn-lt"/>
                <a:ea typeface="MS PGothic" pitchFamily="34" charset="-128"/>
                <a:cs typeface="MS PGothic" pitchFamily="34" charset="-128"/>
              </a:defRPr>
            </a:lvl2pPr>
            <a:lvl3pPr marL="855663" indent="-173038" algn="l" rtl="0" eaLnBrk="0" fontAlgn="base" hangingPunct="0">
              <a:spcBef>
                <a:spcPct val="0"/>
              </a:spcBef>
              <a:spcAft>
                <a:spcPct val="0"/>
              </a:spcAft>
              <a:buClr>
                <a:schemeClr val="tx1"/>
              </a:buClr>
              <a:buChar char="•"/>
              <a:defRPr sz="1600">
                <a:solidFill>
                  <a:schemeClr val="tx1"/>
                </a:solidFill>
                <a:latin typeface="+mn-lt"/>
                <a:ea typeface="MS PGothic" pitchFamily="34" charset="-128"/>
                <a:cs typeface="MS PGothic" pitchFamily="34" charset="-128"/>
              </a:defRPr>
            </a:lvl3pPr>
            <a:lvl4pPr marL="1203325" indent="-173038" algn="l" rtl="0" eaLnBrk="0" fontAlgn="base" hangingPunct="0">
              <a:spcBef>
                <a:spcPct val="20000"/>
              </a:spcBef>
              <a:spcAft>
                <a:spcPct val="0"/>
              </a:spcAft>
              <a:buClr>
                <a:schemeClr val="tx1"/>
              </a:buClr>
              <a:buFont typeface="Arial" charset="0"/>
              <a:buChar char="−"/>
              <a:defRPr sz="1600">
                <a:solidFill>
                  <a:schemeClr val="tx1"/>
                </a:solidFill>
                <a:latin typeface="+mn-lt"/>
                <a:ea typeface="MS PGothic" pitchFamily="34" charset="-128"/>
                <a:cs typeface="MS PGothic" pitchFamily="34" charset="-128"/>
              </a:defRPr>
            </a:lvl4pPr>
            <a:lvl5pPr marL="1539875" indent="-163513" algn="l" rtl="0" eaLnBrk="0" fontAlgn="base" hangingPunct="0">
              <a:spcBef>
                <a:spcPct val="20000"/>
              </a:spcBef>
              <a:spcAft>
                <a:spcPct val="0"/>
              </a:spcAft>
              <a:buClr>
                <a:schemeClr val="bg1"/>
              </a:buClr>
              <a:buChar char="»"/>
              <a:defRPr sz="1600">
                <a:solidFill>
                  <a:schemeClr val="bg1"/>
                </a:solidFill>
                <a:latin typeface="+mn-lt"/>
                <a:ea typeface="MS PGothic" pitchFamily="34" charset="-128"/>
                <a:cs typeface="MS PGothic" pitchFamily="34" charset="-128"/>
              </a:defRPr>
            </a:lvl5pPr>
            <a:lvl6pPr marL="1997075" indent="-163513" algn="l" rtl="0" fontAlgn="base">
              <a:spcBef>
                <a:spcPct val="20000"/>
              </a:spcBef>
              <a:spcAft>
                <a:spcPct val="0"/>
              </a:spcAft>
              <a:buClr>
                <a:schemeClr val="bg1"/>
              </a:buClr>
              <a:buChar char="»"/>
              <a:defRPr sz="1600">
                <a:solidFill>
                  <a:schemeClr val="bg1"/>
                </a:solidFill>
                <a:latin typeface="+mn-lt"/>
                <a:ea typeface="+mn-ea"/>
                <a:cs typeface="+mn-cs"/>
              </a:defRPr>
            </a:lvl6pPr>
            <a:lvl7pPr marL="2454275" indent="-163513" algn="l" rtl="0" fontAlgn="base">
              <a:spcBef>
                <a:spcPct val="20000"/>
              </a:spcBef>
              <a:spcAft>
                <a:spcPct val="0"/>
              </a:spcAft>
              <a:buClr>
                <a:schemeClr val="bg1"/>
              </a:buClr>
              <a:buChar char="»"/>
              <a:defRPr sz="1600">
                <a:solidFill>
                  <a:schemeClr val="bg1"/>
                </a:solidFill>
                <a:latin typeface="+mn-lt"/>
                <a:ea typeface="+mn-ea"/>
                <a:cs typeface="+mn-cs"/>
              </a:defRPr>
            </a:lvl7pPr>
            <a:lvl8pPr marL="2911475" indent="-163513" algn="l" rtl="0" fontAlgn="base">
              <a:spcBef>
                <a:spcPct val="20000"/>
              </a:spcBef>
              <a:spcAft>
                <a:spcPct val="0"/>
              </a:spcAft>
              <a:buClr>
                <a:schemeClr val="bg1"/>
              </a:buClr>
              <a:buChar char="»"/>
              <a:defRPr sz="1600">
                <a:solidFill>
                  <a:schemeClr val="bg1"/>
                </a:solidFill>
                <a:latin typeface="+mn-lt"/>
                <a:ea typeface="+mn-ea"/>
                <a:cs typeface="+mn-cs"/>
              </a:defRPr>
            </a:lvl8pPr>
            <a:lvl9pPr marL="3368675" indent="-163513" algn="l" rtl="0" fontAlgn="base">
              <a:spcBef>
                <a:spcPct val="20000"/>
              </a:spcBef>
              <a:spcAft>
                <a:spcPct val="0"/>
              </a:spcAft>
              <a:buClr>
                <a:schemeClr val="bg1"/>
              </a:buClr>
              <a:buChar char="»"/>
              <a:defRPr sz="1600">
                <a:solidFill>
                  <a:schemeClr val="bg1"/>
                </a:solidFill>
                <a:latin typeface="+mn-lt"/>
                <a:ea typeface="+mn-ea"/>
                <a:cs typeface="+mn-cs"/>
              </a:defRPr>
            </a:lvl9pPr>
          </a:lstStyle>
          <a:p>
            <a:pPr>
              <a:defRPr/>
            </a:pPr>
            <a:r>
              <a:rPr lang="en-US" sz="1636" kern="0" dirty="0"/>
              <a:t>Sicoob</a:t>
            </a:r>
          </a:p>
          <a:p>
            <a:pPr lvl="1">
              <a:defRPr/>
            </a:pPr>
            <a:r>
              <a:rPr lang="en-US" sz="1636" kern="0" dirty="0"/>
              <a:t>“Sea” + “cob”</a:t>
            </a:r>
          </a:p>
          <a:p>
            <a:pPr lvl="2">
              <a:defRPr/>
            </a:pPr>
            <a:r>
              <a:rPr lang="en-US" sz="1364" kern="0" dirty="0"/>
              <a:t>w/a Portuguese accent</a:t>
            </a:r>
          </a:p>
        </p:txBody>
      </p:sp>
    </p:spTree>
    <p:extLst>
      <p:ext uri="{BB962C8B-B14F-4D97-AF65-F5344CB8AC3E}">
        <p14:creationId xmlns:p14="http://schemas.microsoft.com/office/powerpoint/2010/main" val="51252728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2"/>
          <p:cNvSpPr>
            <a:spLocks noChangeArrowheads="1"/>
          </p:cNvSpPr>
          <p:nvPr/>
        </p:nvSpPr>
        <p:spPr bwMode="auto">
          <a:xfrm>
            <a:off x="2541886" y="489386"/>
            <a:ext cx="5367347" cy="43434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b="1" dirty="0"/>
              <a:t>z13</a:t>
            </a:r>
          </a:p>
          <a:p>
            <a:pPr algn="ctr"/>
            <a:r>
              <a:rPr lang="en-US" b="1" dirty="0"/>
              <a:t>Chip</a:t>
            </a:r>
          </a:p>
        </p:txBody>
      </p:sp>
      <p:sp>
        <p:nvSpPr>
          <p:cNvPr id="352434" name="Rectangle 178"/>
          <p:cNvSpPr>
            <a:spLocks noGrp="1" noChangeArrowheads="1"/>
          </p:cNvSpPr>
          <p:nvPr>
            <p:ph type="title"/>
          </p:nvPr>
        </p:nvSpPr>
        <p:spPr>
          <a:xfrm>
            <a:off x="1214437" y="458391"/>
            <a:ext cx="1342187" cy="857250"/>
          </a:xfrm>
        </p:spPr>
        <p:txBody>
          <a:bodyPr/>
          <a:lstStyle/>
          <a:p>
            <a:r>
              <a:rPr lang="en-US" sz="2400"/>
              <a:t>z13</a:t>
            </a:r>
            <a:r>
              <a:rPr lang="en-US" sz="2400">
                <a:solidFill>
                  <a:srgbClr val="00B050"/>
                </a:solidFill>
              </a:rPr>
              <a:t> Emperor </a:t>
            </a:r>
            <a:r>
              <a:rPr lang="en-US" sz="2400" dirty="0"/>
              <a:t/>
            </a:r>
            <a:br>
              <a:rPr lang="en-US" sz="2400" dirty="0"/>
            </a:br>
            <a:r>
              <a:rPr lang="en-US" sz="2400" dirty="0"/>
              <a:t>Chip</a:t>
            </a:r>
          </a:p>
        </p:txBody>
      </p:sp>
      <p:sp>
        <p:nvSpPr>
          <p:cNvPr id="352261" name="Rectangle 5"/>
          <p:cNvSpPr>
            <a:spLocks noChangeArrowheads="1"/>
          </p:cNvSpPr>
          <p:nvPr/>
        </p:nvSpPr>
        <p:spPr bwMode="auto">
          <a:xfrm>
            <a:off x="5644831" y="545730"/>
            <a:ext cx="692231" cy="27981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0" dirty="0"/>
              <a:t>L3</a:t>
            </a:r>
          </a:p>
          <a:p>
            <a:pPr algn="ctr"/>
            <a:r>
              <a:rPr lang="en-US" sz="1500" dirty="0"/>
              <a:t>Chip</a:t>
            </a:r>
          </a:p>
          <a:p>
            <a:pPr algn="ctr"/>
            <a:r>
              <a:rPr lang="en-US" sz="1500" dirty="0"/>
              <a:t>Cache</a:t>
            </a:r>
          </a:p>
          <a:p>
            <a:pPr algn="ctr"/>
            <a:r>
              <a:rPr lang="en-US" sz="1500" dirty="0"/>
              <a:t>32MB</a:t>
            </a:r>
          </a:p>
        </p:txBody>
      </p:sp>
      <p:sp>
        <p:nvSpPr>
          <p:cNvPr id="352262" name="Rectangle 6"/>
          <p:cNvSpPr>
            <a:spLocks noChangeArrowheads="1"/>
          </p:cNvSpPr>
          <p:nvPr/>
        </p:nvSpPr>
        <p:spPr bwMode="auto">
          <a:xfrm>
            <a:off x="4129268" y="1984471"/>
            <a:ext cx="706312" cy="27981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0" dirty="0"/>
              <a:t>L3</a:t>
            </a:r>
          </a:p>
          <a:p>
            <a:pPr algn="ctr"/>
            <a:r>
              <a:rPr lang="en-US" sz="1500" dirty="0"/>
              <a:t>Chip</a:t>
            </a:r>
          </a:p>
          <a:p>
            <a:pPr algn="ctr"/>
            <a:r>
              <a:rPr lang="en-US" sz="1500" dirty="0"/>
              <a:t>Cache</a:t>
            </a:r>
          </a:p>
          <a:p>
            <a:pPr algn="ctr"/>
            <a:r>
              <a:rPr lang="en-US" sz="1500" dirty="0"/>
              <a:t>32MB</a:t>
            </a:r>
          </a:p>
        </p:txBody>
      </p:sp>
      <p:sp>
        <p:nvSpPr>
          <p:cNvPr id="352433" name="Oval 177"/>
          <p:cNvSpPr>
            <a:spLocks noChangeArrowheads="1"/>
          </p:cNvSpPr>
          <p:nvPr/>
        </p:nvSpPr>
        <p:spPr bwMode="auto">
          <a:xfrm>
            <a:off x="1520107" y="2573877"/>
            <a:ext cx="1095020" cy="1017805"/>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a:t>L1/L2/L3</a:t>
            </a:r>
          </a:p>
          <a:p>
            <a:pPr algn="ctr"/>
            <a:r>
              <a:rPr lang="en-US" sz="1400" dirty="0"/>
              <a:t>Total</a:t>
            </a:r>
          </a:p>
          <a:p>
            <a:pPr algn="ctr"/>
            <a:r>
              <a:rPr lang="en-US" sz="1400" dirty="0" smtClean="0"/>
              <a:t>98MB</a:t>
            </a:r>
          </a:p>
          <a:p>
            <a:pPr algn="ctr"/>
            <a:r>
              <a:rPr lang="en-US" sz="1400" dirty="0" smtClean="0"/>
              <a:t>cache</a:t>
            </a:r>
            <a:endParaRPr lang="en-US" sz="1400" dirty="0"/>
          </a:p>
        </p:txBody>
      </p:sp>
      <p:sp>
        <p:nvSpPr>
          <p:cNvPr id="352431" name="Oval 175"/>
          <p:cNvSpPr>
            <a:spLocks noChangeArrowheads="1"/>
          </p:cNvSpPr>
          <p:nvPr/>
        </p:nvSpPr>
        <p:spPr bwMode="auto">
          <a:xfrm>
            <a:off x="1268260" y="1631467"/>
            <a:ext cx="1113311" cy="1028120"/>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a:t>3</a:t>
            </a:r>
            <a:r>
              <a:rPr lang="en-US" sz="1400" dirty="0" smtClean="0"/>
              <a:t>.99B</a:t>
            </a:r>
            <a:endParaRPr lang="en-US" sz="1400" dirty="0"/>
          </a:p>
          <a:p>
            <a:pPr algn="ctr"/>
            <a:r>
              <a:rPr lang="en-US" sz="1400" dirty="0"/>
              <a:t>Transistors</a:t>
            </a:r>
          </a:p>
        </p:txBody>
      </p:sp>
      <p:grpSp>
        <p:nvGrpSpPr>
          <p:cNvPr id="2" name="Group 1"/>
          <p:cNvGrpSpPr/>
          <p:nvPr/>
        </p:nvGrpSpPr>
        <p:grpSpPr>
          <a:xfrm>
            <a:off x="6391293" y="545730"/>
            <a:ext cx="1428647" cy="1359362"/>
            <a:chOff x="2460448" y="648260"/>
            <a:chExt cx="6587648" cy="5866528"/>
          </a:xfrm>
        </p:grpSpPr>
        <p:sp>
          <p:nvSpPr>
            <p:cNvPr id="17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225" b="1" dirty="0"/>
            </a:p>
          </p:txBody>
        </p:sp>
        <p:sp>
          <p:nvSpPr>
            <p:cNvPr id="17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17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18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18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18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Decode</a:t>
              </a:r>
            </a:p>
          </p:txBody>
        </p:sp>
        <p:sp>
          <p:nvSpPr>
            <p:cNvPr id="18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Order</a:t>
              </a:r>
            </a:p>
          </p:txBody>
        </p:sp>
        <p:sp>
          <p:nvSpPr>
            <p:cNvPr id="18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Stage</a:t>
              </a:r>
            </a:p>
          </p:txBody>
        </p:sp>
        <p:sp>
          <p:nvSpPr>
            <p:cNvPr id="18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8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8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9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Instruction</a:t>
              </a:r>
            </a:p>
            <a:p>
              <a:pPr algn="ctr"/>
              <a:r>
                <a:rPr lang="en-US" sz="150" dirty="0"/>
                <a:t>Cache 96KB</a:t>
              </a:r>
            </a:p>
          </p:txBody>
        </p:sp>
        <p:sp>
          <p:nvSpPr>
            <p:cNvPr id="19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Data</a:t>
              </a:r>
            </a:p>
            <a:p>
              <a:pPr algn="ctr"/>
              <a:r>
                <a:rPr lang="en-US" sz="150" dirty="0"/>
                <a:t>Cache 128KB</a:t>
              </a:r>
            </a:p>
          </p:txBody>
        </p:sp>
        <p:sp>
          <p:nvSpPr>
            <p:cNvPr id="19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Instruction </a:t>
              </a:r>
            </a:p>
            <a:p>
              <a:pPr algn="ctr"/>
              <a:r>
                <a:rPr lang="en-US" sz="150" dirty="0"/>
                <a:t>Cache 2MB</a:t>
              </a:r>
            </a:p>
          </p:txBody>
        </p:sp>
        <p:sp>
          <p:nvSpPr>
            <p:cNvPr id="19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Translation</a:t>
              </a:r>
            </a:p>
            <a:p>
              <a:pPr algn="ctr"/>
              <a:r>
                <a:rPr lang="en-US" sz="150"/>
                <a:t>Lookaside</a:t>
              </a:r>
            </a:p>
            <a:p>
              <a:pPr algn="ctr"/>
              <a:r>
                <a:rPr lang="en-US" sz="150"/>
                <a:t>Buffer</a:t>
              </a:r>
            </a:p>
          </p:txBody>
        </p:sp>
        <p:sp>
          <p:nvSpPr>
            <p:cNvPr id="19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19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19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20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a:t>
              </a:r>
            </a:p>
            <a:p>
              <a:pPr algn="ctr"/>
              <a:r>
                <a:rPr lang="en-US" sz="150"/>
                <a:t>History</a:t>
              </a:r>
            </a:p>
            <a:p>
              <a:pPr algn="ctr"/>
              <a:r>
                <a:rPr lang="en-US" sz="150"/>
                <a:t>Table</a:t>
              </a:r>
            </a:p>
          </p:txBody>
        </p:sp>
        <p:sp>
          <p:nvSpPr>
            <p:cNvPr id="20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20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Data</a:t>
              </a:r>
            </a:p>
            <a:p>
              <a:pPr algn="ctr"/>
              <a:r>
                <a:rPr lang="en-US" sz="150" dirty="0"/>
                <a:t>Cache 2MB</a:t>
              </a:r>
            </a:p>
          </p:txBody>
        </p:sp>
        <p:sp>
          <p:nvSpPr>
            <p:cNvPr id="20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20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20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20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21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21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21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21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21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Pipeline</a:t>
              </a:r>
            </a:p>
          </p:txBody>
        </p:sp>
        <p:sp>
          <p:nvSpPr>
            <p:cNvPr id="21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25" name="Group 224"/>
          <p:cNvGrpSpPr/>
          <p:nvPr/>
        </p:nvGrpSpPr>
        <p:grpSpPr>
          <a:xfrm>
            <a:off x="6406381" y="1959859"/>
            <a:ext cx="1428647" cy="1359362"/>
            <a:chOff x="2460448" y="648260"/>
            <a:chExt cx="6587648" cy="5866528"/>
          </a:xfrm>
        </p:grpSpPr>
        <p:sp>
          <p:nvSpPr>
            <p:cNvPr id="22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225" b="1" dirty="0"/>
            </a:p>
          </p:txBody>
        </p:sp>
        <p:sp>
          <p:nvSpPr>
            <p:cNvPr id="22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22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23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23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23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Decode</a:t>
              </a:r>
            </a:p>
          </p:txBody>
        </p:sp>
        <p:sp>
          <p:nvSpPr>
            <p:cNvPr id="23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Order</a:t>
              </a:r>
            </a:p>
          </p:txBody>
        </p:sp>
        <p:sp>
          <p:nvSpPr>
            <p:cNvPr id="23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Stage</a:t>
              </a:r>
            </a:p>
          </p:txBody>
        </p:sp>
        <p:sp>
          <p:nvSpPr>
            <p:cNvPr id="23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3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3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4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Instruction</a:t>
              </a:r>
            </a:p>
            <a:p>
              <a:pPr algn="ctr"/>
              <a:r>
                <a:rPr lang="en-US" sz="150" dirty="0"/>
                <a:t>Cache 96KB</a:t>
              </a:r>
            </a:p>
          </p:txBody>
        </p:sp>
        <p:sp>
          <p:nvSpPr>
            <p:cNvPr id="24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Data</a:t>
              </a:r>
            </a:p>
            <a:p>
              <a:pPr algn="ctr"/>
              <a:r>
                <a:rPr lang="en-US" sz="150" dirty="0"/>
                <a:t>Cache 128KB</a:t>
              </a:r>
            </a:p>
          </p:txBody>
        </p:sp>
        <p:sp>
          <p:nvSpPr>
            <p:cNvPr id="24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Instruction </a:t>
              </a:r>
            </a:p>
            <a:p>
              <a:pPr algn="ctr"/>
              <a:r>
                <a:rPr lang="en-US" sz="150" dirty="0"/>
                <a:t>Cache 2MB</a:t>
              </a:r>
            </a:p>
          </p:txBody>
        </p:sp>
        <p:sp>
          <p:nvSpPr>
            <p:cNvPr id="24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Translation</a:t>
              </a:r>
            </a:p>
            <a:p>
              <a:pPr algn="ctr"/>
              <a:r>
                <a:rPr lang="en-US" sz="150"/>
                <a:t>Lookaside</a:t>
              </a:r>
            </a:p>
            <a:p>
              <a:pPr algn="ctr"/>
              <a:r>
                <a:rPr lang="en-US" sz="150"/>
                <a:t>Buffer</a:t>
              </a:r>
            </a:p>
          </p:txBody>
        </p:sp>
        <p:sp>
          <p:nvSpPr>
            <p:cNvPr id="24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24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24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25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a:t>
              </a:r>
            </a:p>
            <a:p>
              <a:pPr algn="ctr"/>
              <a:r>
                <a:rPr lang="en-US" sz="150"/>
                <a:t>History</a:t>
              </a:r>
            </a:p>
            <a:p>
              <a:pPr algn="ctr"/>
              <a:r>
                <a:rPr lang="en-US" sz="150"/>
                <a:t>Table</a:t>
              </a:r>
            </a:p>
          </p:txBody>
        </p:sp>
        <p:sp>
          <p:nvSpPr>
            <p:cNvPr id="25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25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Data</a:t>
              </a:r>
            </a:p>
            <a:p>
              <a:pPr algn="ctr"/>
              <a:r>
                <a:rPr lang="en-US" sz="150" dirty="0"/>
                <a:t>Cache 2MB</a:t>
              </a:r>
            </a:p>
          </p:txBody>
        </p:sp>
        <p:sp>
          <p:nvSpPr>
            <p:cNvPr id="25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25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25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25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26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26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26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26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6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6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26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6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Pipeline</a:t>
              </a:r>
            </a:p>
          </p:txBody>
        </p:sp>
        <p:sp>
          <p:nvSpPr>
            <p:cNvPr id="26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74" name="Group 273"/>
          <p:cNvGrpSpPr/>
          <p:nvPr/>
        </p:nvGrpSpPr>
        <p:grpSpPr>
          <a:xfrm>
            <a:off x="6396460" y="3388677"/>
            <a:ext cx="1428647" cy="1359362"/>
            <a:chOff x="2460448" y="648260"/>
            <a:chExt cx="6587648" cy="5866528"/>
          </a:xfrm>
        </p:grpSpPr>
        <p:sp>
          <p:nvSpPr>
            <p:cNvPr id="27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225" b="1" dirty="0"/>
            </a:p>
          </p:txBody>
        </p:sp>
        <p:sp>
          <p:nvSpPr>
            <p:cNvPr id="27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27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27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28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28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Decode</a:t>
              </a:r>
            </a:p>
          </p:txBody>
        </p:sp>
        <p:sp>
          <p:nvSpPr>
            <p:cNvPr id="28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Order</a:t>
              </a:r>
            </a:p>
          </p:txBody>
        </p:sp>
        <p:sp>
          <p:nvSpPr>
            <p:cNvPr id="28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Stage</a:t>
              </a:r>
            </a:p>
          </p:txBody>
        </p:sp>
        <p:sp>
          <p:nvSpPr>
            <p:cNvPr id="28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8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8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9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Instruction</a:t>
              </a:r>
            </a:p>
            <a:p>
              <a:pPr algn="ctr"/>
              <a:r>
                <a:rPr lang="en-US" sz="150" dirty="0"/>
                <a:t>Cache 96KB</a:t>
              </a:r>
            </a:p>
          </p:txBody>
        </p:sp>
        <p:sp>
          <p:nvSpPr>
            <p:cNvPr id="29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Data</a:t>
              </a:r>
            </a:p>
            <a:p>
              <a:pPr algn="ctr"/>
              <a:r>
                <a:rPr lang="en-US" sz="150" dirty="0"/>
                <a:t>Cache 128KB</a:t>
              </a:r>
            </a:p>
          </p:txBody>
        </p:sp>
        <p:sp>
          <p:nvSpPr>
            <p:cNvPr id="29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Instruction </a:t>
              </a:r>
            </a:p>
            <a:p>
              <a:pPr algn="ctr"/>
              <a:r>
                <a:rPr lang="en-US" sz="150" dirty="0"/>
                <a:t>Cache 2MB</a:t>
              </a:r>
            </a:p>
          </p:txBody>
        </p:sp>
        <p:sp>
          <p:nvSpPr>
            <p:cNvPr id="29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Translation</a:t>
              </a:r>
            </a:p>
            <a:p>
              <a:pPr algn="ctr"/>
              <a:r>
                <a:rPr lang="en-US" sz="150"/>
                <a:t>Lookaside</a:t>
              </a:r>
            </a:p>
            <a:p>
              <a:pPr algn="ctr"/>
              <a:r>
                <a:rPr lang="en-US" sz="150"/>
                <a:t>Buffer</a:t>
              </a:r>
            </a:p>
          </p:txBody>
        </p:sp>
        <p:sp>
          <p:nvSpPr>
            <p:cNvPr id="29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29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29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29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a:t>
              </a:r>
            </a:p>
            <a:p>
              <a:pPr algn="ctr"/>
              <a:r>
                <a:rPr lang="en-US" sz="150"/>
                <a:t>History</a:t>
              </a:r>
            </a:p>
            <a:p>
              <a:pPr algn="ctr"/>
              <a:r>
                <a:rPr lang="en-US" sz="150"/>
                <a:t>Table</a:t>
              </a:r>
            </a:p>
          </p:txBody>
        </p:sp>
        <p:sp>
          <p:nvSpPr>
            <p:cNvPr id="30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30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Data</a:t>
              </a:r>
            </a:p>
            <a:p>
              <a:pPr algn="ctr"/>
              <a:r>
                <a:rPr lang="en-US" sz="150" dirty="0"/>
                <a:t>Cache 2MB</a:t>
              </a:r>
            </a:p>
          </p:txBody>
        </p:sp>
        <p:sp>
          <p:nvSpPr>
            <p:cNvPr id="30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30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30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30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30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31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31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31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31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Pipeline</a:t>
              </a:r>
            </a:p>
          </p:txBody>
        </p:sp>
        <p:sp>
          <p:nvSpPr>
            <p:cNvPr id="31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23" name="Group 322"/>
          <p:cNvGrpSpPr/>
          <p:nvPr/>
        </p:nvGrpSpPr>
        <p:grpSpPr>
          <a:xfrm>
            <a:off x="4893611" y="3413675"/>
            <a:ext cx="1428647" cy="1359362"/>
            <a:chOff x="2460448" y="648260"/>
            <a:chExt cx="6587648" cy="5866528"/>
          </a:xfrm>
        </p:grpSpPr>
        <p:sp>
          <p:nvSpPr>
            <p:cNvPr id="32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225" b="1" dirty="0"/>
            </a:p>
          </p:txBody>
        </p:sp>
        <p:sp>
          <p:nvSpPr>
            <p:cNvPr id="32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32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32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32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33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Decode</a:t>
              </a:r>
            </a:p>
          </p:txBody>
        </p:sp>
        <p:sp>
          <p:nvSpPr>
            <p:cNvPr id="33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Order</a:t>
              </a:r>
            </a:p>
          </p:txBody>
        </p:sp>
        <p:sp>
          <p:nvSpPr>
            <p:cNvPr id="33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Stage</a:t>
              </a:r>
            </a:p>
          </p:txBody>
        </p:sp>
        <p:sp>
          <p:nvSpPr>
            <p:cNvPr id="33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3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3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4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Instruction</a:t>
              </a:r>
            </a:p>
            <a:p>
              <a:pPr algn="ctr"/>
              <a:r>
                <a:rPr lang="en-US" sz="150" dirty="0"/>
                <a:t>Cache 96KB</a:t>
              </a:r>
            </a:p>
          </p:txBody>
        </p:sp>
        <p:sp>
          <p:nvSpPr>
            <p:cNvPr id="34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Data</a:t>
              </a:r>
            </a:p>
            <a:p>
              <a:pPr algn="ctr"/>
              <a:r>
                <a:rPr lang="en-US" sz="150" dirty="0"/>
                <a:t>Cache 128KB</a:t>
              </a:r>
            </a:p>
          </p:txBody>
        </p:sp>
        <p:sp>
          <p:nvSpPr>
            <p:cNvPr id="34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Instruction </a:t>
              </a:r>
            </a:p>
            <a:p>
              <a:pPr algn="ctr"/>
              <a:r>
                <a:rPr lang="en-US" sz="150" dirty="0"/>
                <a:t>Cache 2MB</a:t>
              </a:r>
            </a:p>
          </p:txBody>
        </p:sp>
        <p:sp>
          <p:nvSpPr>
            <p:cNvPr id="34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Translation</a:t>
              </a:r>
            </a:p>
            <a:p>
              <a:pPr algn="ctr"/>
              <a:r>
                <a:rPr lang="en-US" sz="150"/>
                <a:t>Lookaside</a:t>
              </a:r>
            </a:p>
            <a:p>
              <a:pPr algn="ctr"/>
              <a:r>
                <a:rPr lang="en-US" sz="150"/>
                <a:t>Buffer</a:t>
              </a:r>
            </a:p>
          </p:txBody>
        </p:sp>
        <p:sp>
          <p:nvSpPr>
            <p:cNvPr id="34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34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34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34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a:t>
              </a:r>
            </a:p>
            <a:p>
              <a:pPr algn="ctr"/>
              <a:r>
                <a:rPr lang="en-US" sz="150"/>
                <a:t>History</a:t>
              </a:r>
            </a:p>
            <a:p>
              <a:pPr algn="ctr"/>
              <a:r>
                <a:rPr lang="en-US" sz="150"/>
                <a:t>Table</a:t>
              </a:r>
            </a:p>
          </p:txBody>
        </p:sp>
        <p:sp>
          <p:nvSpPr>
            <p:cNvPr id="34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35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Data</a:t>
              </a:r>
            </a:p>
            <a:p>
              <a:pPr algn="ctr"/>
              <a:r>
                <a:rPr lang="en-US" sz="150" dirty="0"/>
                <a:t>Cache 2MB</a:t>
              </a:r>
            </a:p>
          </p:txBody>
        </p:sp>
        <p:sp>
          <p:nvSpPr>
            <p:cNvPr id="35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35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35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35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35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35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36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36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36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Pipeline</a:t>
              </a:r>
            </a:p>
          </p:txBody>
        </p:sp>
        <p:sp>
          <p:nvSpPr>
            <p:cNvPr id="36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72" name="Group 371"/>
          <p:cNvGrpSpPr/>
          <p:nvPr/>
        </p:nvGrpSpPr>
        <p:grpSpPr>
          <a:xfrm>
            <a:off x="4139599" y="575883"/>
            <a:ext cx="1428647" cy="1359362"/>
            <a:chOff x="2460448" y="648260"/>
            <a:chExt cx="6587648" cy="5866528"/>
          </a:xfrm>
        </p:grpSpPr>
        <p:sp>
          <p:nvSpPr>
            <p:cNvPr id="3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225" b="1" dirty="0"/>
            </a:p>
          </p:txBody>
        </p:sp>
        <p:sp>
          <p:nvSpPr>
            <p:cNvPr id="3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3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3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3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3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Decode</a:t>
              </a:r>
            </a:p>
          </p:txBody>
        </p:sp>
        <p:sp>
          <p:nvSpPr>
            <p:cNvPr id="3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Order</a:t>
              </a:r>
            </a:p>
          </p:txBody>
        </p:sp>
        <p:sp>
          <p:nvSpPr>
            <p:cNvPr id="3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Stage</a:t>
              </a:r>
            </a:p>
          </p:txBody>
        </p:sp>
        <p:sp>
          <p:nvSpPr>
            <p:cNvPr id="3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Instruction</a:t>
              </a:r>
            </a:p>
            <a:p>
              <a:pPr algn="ctr"/>
              <a:r>
                <a:rPr lang="en-US" sz="150" dirty="0"/>
                <a:t>Cache 96KB</a:t>
              </a:r>
            </a:p>
          </p:txBody>
        </p:sp>
        <p:sp>
          <p:nvSpPr>
            <p:cNvPr id="3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Data</a:t>
              </a:r>
            </a:p>
            <a:p>
              <a:pPr algn="ctr"/>
              <a:r>
                <a:rPr lang="en-US" sz="150" dirty="0"/>
                <a:t>Cache 128KB</a:t>
              </a:r>
            </a:p>
          </p:txBody>
        </p:sp>
        <p:sp>
          <p:nvSpPr>
            <p:cNvPr id="3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Instruction </a:t>
              </a:r>
            </a:p>
            <a:p>
              <a:pPr algn="ctr"/>
              <a:r>
                <a:rPr lang="en-US" sz="150" dirty="0"/>
                <a:t>Cache 2MB</a:t>
              </a:r>
            </a:p>
          </p:txBody>
        </p:sp>
        <p:sp>
          <p:nvSpPr>
            <p:cNvPr id="3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Translation</a:t>
              </a:r>
            </a:p>
            <a:p>
              <a:pPr algn="ctr"/>
              <a:r>
                <a:rPr lang="en-US" sz="150"/>
                <a:t>Lookaside</a:t>
              </a:r>
            </a:p>
            <a:p>
              <a:pPr algn="ctr"/>
              <a:r>
                <a:rPr lang="en-US" sz="150"/>
                <a:t>Buffer</a:t>
              </a:r>
            </a:p>
          </p:txBody>
        </p:sp>
        <p:sp>
          <p:nvSpPr>
            <p:cNvPr id="3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3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3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3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a:t>
              </a:r>
            </a:p>
            <a:p>
              <a:pPr algn="ctr"/>
              <a:r>
                <a:rPr lang="en-US" sz="150"/>
                <a:t>History</a:t>
              </a:r>
            </a:p>
            <a:p>
              <a:pPr algn="ctr"/>
              <a:r>
                <a:rPr lang="en-US" sz="150"/>
                <a:t>Table</a:t>
              </a:r>
            </a:p>
          </p:txBody>
        </p:sp>
        <p:sp>
          <p:nvSpPr>
            <p:cNvPr id="3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4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Data</a:t>
              </a:r>
            </a:p>
            <a:p>
              <a:pPr algn="ctr"/>
              <a:r>
                <a:rPr lang="en-US" sz="150" dirty="0"/>
                <a:t>Cache 2MB</a:t>
              </a:r>
            </a:p>
          </p:txBody>
        </p:sp>
        <p:sp>
          <p:nvSpPr>
            <p:cNvPr id="4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4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4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4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4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4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4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4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4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Pipeline</a:t>
              </a:r>
            </a:p>
          </p:txBody>
        </p:sp>
        <p:sp>
          <p:nvSpPr>
            <p:cNvPr id="4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1" name="Group 420"/>
          <p:cNvGrpSpPr/>
          <p:nvPr/>
        </p:nvGrpSpPr>
        <p:grpSpPr>
          <a:xfrm>
            <a:off x="2636341" y="580651"/>
            <a:ext cx="1428647" cy="1359362"/>
            <a:chOff x="2460448" y="648260"/>
            <a:chExt cx="6587648" cy="5866528"/>
          </a:xfrm>
        </p:grpSpPr>
        <p:sp>
          <p:nvSpPr>
            <p:cNvPr id="42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225" b="1" dirty="0"/>
            </a:p>
          </p:txBody>
        </p:sp>
        <p:sp>
          <p:nvSpPr>
            <p:cNvPr id="42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42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42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42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42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Decode</a:t>
              </a:r>
            </a:p>
          </p:txBody>
        </p:sp>
        <p:sp>
          <p:nvSpPr>
            <p:cNvPr id="42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Order</a:t>
              </a:r>
            </a:p>
          </p:txBody>
        </p:sp>
        <p:sp>
          <p:nvSpPr>
            <p:cNvPr id="43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Stage</a:t>
              </a:r>
            </a:p>
          </p:txBody>
        </p:sp>
        <p:sp>
          <p:nvSpPr>
            <p:cNvPr id="43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3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3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3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Instruction</a:t>
              </a:r>
            </a:p>
            <a:p>
              <a:pPr algn="ctr"/>
              <a:r>
                <a:rPr lang="en-US" sz="150" dirty="0"/>
                <a:t>Cache 96KB</a:t>
              </a:r>
            </a:p>
          </p:txBody>
        </p:sp>
        <p:sp>
          <p:nvSpPr>
            <p:cNvPr id="44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Data</a:t>
              </a:r>
            </a:p>
            <a:p>
              <a:pPr algn="ctr"/>
              <a:r>
                <a:rPr lang="en-US" sz="150" dirty="0"/>
                <a:t>Cache 128KB</a:t>
              </a:r>
            </a:p>
          </p:txBody>
        </p:sp>
        <p:sp>
          <p:nvSpPr>
            <p:cNvPr id="44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Instruction </a:t>
              </a:r>
            </a:p>
            <a:p>
              <a:pPr algn="ctr"/>
              <a:r>
                <a:rPr lang="en-US" sz="150" dirty="0"/>
                <a:t>Cache 2MB</a:t>
              </a:r>
            </a:p>
          </p:txBody>
        </p:sp>
        <p:sp>
          <p:nvSpPr>
            <p:cNvPr id="44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Translation</a:t>
              </a:r>
            </a:p>
            <a:p>
              <a:pPr algn="ctr"/>
              <a:r>
                <a:rPr lang="en-US" sz="150"/>
                <a:t>Lookaside</a:t>
              </a:r>
            </a:p>
            <a:p>
              <a:pPr algn="ctr"/>
              <a:r>
                <a:rPr lang="en-US" sz="150"/>
                <a:t>Buffer</a:t>
              </a:r>
            </a:p>
          </p:txBody>
        </p:sp>
        <p:sp>
          <p:nvSpPr>
            <p:cNvPr id="44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44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44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44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a:t>
              </a:r>
            </a:p>
            <a:p>
              <a:pPr algn="ctr"/>
              <a:r>
                <a:rPr lang="en-US" sz="150"/>
                <a:t>History</a:t>
              </a:r>
            </a:p>
            <a:p>
              <a:pPr algn="ctr"/>
              <a:r>
                <a:rPr lang="en-US" sz="150"/>
                <a:t>Table</a:t>
              </a:r>
            </a:p>
          </p:txBody>
        </p:sp>
        <p:sp>
          <p:nvSpPr>
            <p:cNvPr id="44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45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Data</a:t>
              </a:r>
            </a:p>
            <a:p>
              <a:pPr algn="ctr"/>
              <a:r>
                <a:rPr lang="en-US" sz="150" dirty="0"/>
                <a:t>Cache 2MB</a:t>
              </a:r>
            </a:p>
          </p:txBody>
        </p:sp>
        <p:sp>
          <p:nvSpPr>
            <p:cNvPr id="45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45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45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45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45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45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45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45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46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Pipeline</a:t>
              </a:r>
            </a:p>
          </p:txBody>
        </p:sp>
        <p:sp>
          <p:nvSpPr>
            <p:cNvPr id="46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70" name="Group 469"/>
          <p:cNvGrpSpPr/>
          <p:nvPr/>
        </p:nvGrpSpPr>
        <p:grpSpPr>
          <a:xfrm>
            <a:off x="2651430" y="1994780"/>
            <a:ext cx="1428647" cy="1359362"/>
            <a:chOff x="2460448" y="648260"/>
            <a:chExt cx="6587648" cy="5866528"/>
          </a:xfrm>
        </p:grpSpPr>
        <p:sp>
          <p:nvSpPr>
            <p:cNvPr id="47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225" b="1" dirty="0"/>
            </a:p>
          </p:txBody>
        </p:sp>
        <p:sp>
          <p:nvSpPr>
            <p:cNvPr id="47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47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47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47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47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Decode</a:t>
              </a:r>
            </a:p>
          </p:txBody>
        </p:sp>
        <p:sp>
          <p:nvSpPr>
            <p:cNvPr id="47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Order</a:t>
              </a:r>
            </a:p>
          </p:txBody>
        </p:sp>
        <p:sp>
          <p:nvSpPr>
            <p:cNvPr id="47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Stage</a:t>
              </a:r>
            </a:p>
          </p:txBody>
        </p:sp>
        <p:sp>
          <p:nvSpPr>
            <p:cNvPr id="48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8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Instruction</a:t>
              </a:r>
            </a:p>
            <a:p>
              <a:pPr algn="ctr"/>
              <a:r>
                <a:rPr lang="en-US" sz="150" dirty="0"/>
                <a:t>Cache 96KB</a:t>
              </a:r>
            </a:p>
          </p:txBody>
        </p:sp>
        <p:sp>
          <p:nvSpPr>
            <p:cNvPr id="48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Data</a:t>
              </a:r>
            </a:p>
            <a:p>
              <a:pPr algn="ctr"/>
              <a:r>
                <a:rPr lang="en-US" sz="150" dirty="0"/>
                <a:t>Cache 128KB</a:t>
              </a:r>
            </a:p>
          </p:txBody>
        </p:sp>
        <p:sp>
          <p:nvSpPr>
            <p:cNvPr id="49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Instruction </a:t>
              </a:r>
            </a:p>
            <a:p>
              <a:pPr algn="ctr"/>
              <a:r>
                <a:rPr lang="en-US" sz="150" dirty="0"/>
                <a:t>Cache 2MB</a:t>
              </a:r>
            </a:p>
          </p:txBody>
        </p:sp>
        <p:sp>
          <p:nvSpPr>
            <p:cNvPr id="49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Translation</a:t>
              </a:r>
            </a:p>
            <a:p>
              <a:pPr algn="ctr"/>
              <a:r>
                <a:rPr lang="en-US" sz="150"/>
                <a:t>Lookaside</a:t>
              </a:r>
            </a:p>
            <a:p>
              <a:pPr algn="ctr"/>
              <a:r>
                <a:rPr lang="en-US" sz="150"/>
                <a:t>Buffer</a:t>
              </a:r>
            </a:p>
          </p:txBody>
        </p:sp>
        <p:sp>
          <p:nvSpPr>
            <p:cNvPr id="49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49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49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49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a:t>
              </a:r>
            </a:p>
            <a:p>
              <a:pPr algn="ctr"/>
              <a:r>
                <a:rPr lang="en-US" sz="150"/>
                <a:t>History</a:t>
              </a:r>
            </a:p>
            <a:p>
              <a:pPr algn="ctr"/>
              <a:r>
                <a:rPr lang="en-US" sz="150"/>
                <a:t>Table</a:t>
              </a:r>
            </a:p>
          </p:txBody>
        </p:sp>
        <p:sp>
          <p:nvSpPr>
            <p:cNvPr id="49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49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Data</a:t>
              </a:r>
            </a:p>
            <a:p>
              <a:pPr algn="ctr"/>
              <a:r>
                <a:rPr lang="en-US" sz="150" dirty="0"/>
                <a:t>Cache 2MB</a:t>
              </a:r>
            </a:p>
          </p:txBody>
        </p:sp>
        <p:sp>
          <p:nvSpPr>
            <p:cNvPr id="50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0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50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50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50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50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50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50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50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0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1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51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1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Pipeline</a:t>
              </a:r>
            </a:p>
          </p:txBody>
        </p:sp>
        <p:sp>
          <p:nvSpPr>
            <p:cNvPr id="51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1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1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1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1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1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19" name="Group 518"/>
          <p:cNvGrpSpPr/>
          <p:nvPr/>
        </p:nvGrpSpPr>
        <p:grpSpPr>
          <a:xfrm>
            <a:off x="2641508" y="3423598"/>
            <a:ext cx="1428647" cy="1359362"/>
            <a:chOff x="2460448" y="648260"/>
            <a:chExt cx="6587648" cy="5866528"/>
          </a:xfrm>
        </p:grpSpPr>
        <p:sp>
          <p:nvSpPr>
            <p:cNvPr id="52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225" b="1" dirty="0"/>
            </a:p>
          </p:txBody>
        </p:sp>
        <p:sp>
          <p:nvSpPr>
            <p:cNvPr id="52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2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52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52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52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52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Decode</a:t>
              </a:r>
            </a:p>
          </p:txBody>
        </p:sp>
        <p:sp>
          <p:nvSpPr>
            <p:cNvPr id="52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Order</a:t>
              </a:r>
            </a:p>
          </p:txBody>
        </p:sp>
        <p:sp>
          <p:nvSpPr>
            <p:cNvPr id="52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Stage</a:t>
              </a:r>
            </a:p>
          </p:txBody>
        </p:sp>
        <p:sp>
          <p:nvSpPr>
            <p:cNvPr id="52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3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53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53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3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3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3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3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53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Instruction</a:t>
              </a:r>
            </a:p>
            <a:p>
              <a:pPr algn="ctr"/>
              <a:r>
                <a:rPr lang="en-US" sz="150" dirty="0"/>
                <a:t>Cache 96KB</a:t>
              </a:r>
            </a:p>
          </p:txBody>
        </p:sp>
        <p:sp>
          <p:nvSpPr>
            <p:cNvPr id="53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L1 Data</a:t>
              </a:r>
            </a:p>
            <a:p>
              <a:pPr algn="ctr"/>
              <a:r>
                <a:rPr lang="en-US" sz="150" dirty="0"/>
                <a:t>Cache 128KB</a:t>
              </a:r>
            </a:p>
          </p:txBody>
        </p:sp>
        <p:sp>
          <p:nvSpPr>
            <p:cNvPr id="53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Instruction </a:t>
              </a:r>
            </a:p>
            <a:p>
              <a:pPr algn="ctr"/>
              <a:r>
                <a:rPr lang="en-US" sz="150" dirty="0"/>
                <a:t>Cache 2MB</a:t>
              </a:r>
            </a:p>
          </p:txBody>
        </p:sp>
        <p:sp>
          <p:nvSpPr>
            <p:cNvPr id="54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Translation</a:t>
              </a:r>
            </a:p>
            <a:p>
              <a:pPr algn="ctr"/>
              <a:r>
                <a:rPr lang="en-US" sz="150"/>
                <a:t>Lookaside</a:t>
              </a:r>
            </a:p>
            <a:p>
              <a:pPr algn="ctr"/>
              <a:r>
                <a:rPr lang="en-US" sz="150"/>
                <a:t>Buffer</a:t>
              </a:r>
            </a:p>
          </p:txBody>
        </p:sp>
        <p:sp>
          <p:nvSpPr>
            <p:cNvPr id="54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54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54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54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a:t>
              </a:r>
            </a:p>
            <a:p>
              <a:pPr algn="ctr"/>
              <a:r>
                <a:rPr lang="en-US" sz="150"/>
                <a:t>History</a:t>
              </a:r>
            </a:p>
            <a:p>
              <a:pPr algn="ctr"/>
              <a:r>
                <a:rPr lang="en-US" sz="150"/>
                <a:t>Table</a:t>
              </a:r>
            </a:p>
          </p:txBody>
        </p:sp>
        <p:sp>
          <p:nvSpPr>
            <p:cNvPr id="54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4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4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54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dirty="0"/>
                <a:t>L2 Data</a:t>
              </a:r>
            </a:p>
            <a:p>
              <a:pPr algn="ctr"/>
              <a:r>
                <a:rPr lang="en-US" sz="150" dirty="0"/>
                <a:t>Cache 2MB</a:t>
              </a:r>
            </a:p>
          </p:txBody>
        </p:sp>
        <p:sp>
          <p:nvSpPr>
            <p:cNvPr id="54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5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Floating Point Unit</a:t>
              </a:r>
            </a:p>
          </p:txBody>
        </p:sp>
        <p:sp>
          <p:nvSpPr>
            <p:cNvPr id="55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55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Decimal FP Unit</a:t>
              </a:r>
            </a:p>
          </p:txBody>
        </p:sp>
        <p:sp>
          <p:nvSpPr>
            <p:cNvPr id="55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55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Load/Store Unit</a:t>
              </a:r>
            </a:p>
          </p:txBody>
        </p:sp>
        <p:sp>
          <p:nvSpPr>
            <p:cNvPr id="55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55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Fixed Point Unit</a:t>
              </a:r>
            </a:p>
          </p:txBody>
        </p:sp>
        <p:sp>
          <p:nvSpPr>
            <p:cNvPr id="55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5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5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50"/>
                <a:t>Branch Unit</a:t>
              </a:r>
            </a:p>
          </p:txBody>
        </p:sp>
        <p:sp>
          <p:nvSpPr>
            <p:cNvPr id="56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6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225"/>
                <a:t>Pipeline</a:t>
              </a:r>
            </a:p>
          </p:txBody>
        </p:sp>
        <p:sp>
          <p:nvSpPr>
            <p:cNvPr id="56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6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6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6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6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6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sp>
        <p:nvSpPr>
          <p:cNvPr id="568" name="Oval 177"/>
          <p:cNvSpPr>
            <a:spLocks noChangeArrowheads="1"/>
          </p:cNvSpPr>
          <p:nvPr/>
        </p:nvSpPr>
        <p:spPr bwMode="auto">
          <a:xfrm>
            <a:off x="1336772" y="3541498"/>
            <a:ext cx="1095020" cy="1017805"/>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smtClean="0"/>
              <a:t>Oct-Core</a:t>
            </a:r>
          </a:p>
          <a:p>
            <a:pPr algn="ctr"/>
            <a:r>
              <a:rPr lang="en-US" sz="1400" dirty="0" smtClean="0"/>
              <a:t>(max 8)</a:t>
            </a:r>
            <a:endParaRPr lang="en-US" sz="1400" dirty="0"/>
          </a:p>
        </p:txBody>
      </p:sp>
    </p:spTree>
    <p:extLst>
      <p:ext uri="{BB962C8B-B14F-4D97-AF65-F5344CB8AC3E}">
        <p14:creationId xmlns:p14="http://schemas.microsoft.com/office/powerpoint/2010/main" val="1953180063"/>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ChangeArrowheads="1"/>
          </p:cNvSpPr>
          <p:nvPr>
            <p:ph type="title"/>
          </p:nvPr>
        </p:nvSpPr>
        <p:spPr/>
        <p:txBody>
          <a:bodyPr/>
          <a:lstStyle/>
          <a:p>
            <a:pPr>
              <a:defRPr/>
            </a:pPr>
            <a:r>
              <a:rPr lang="en-US" sz="1909" dirty="0"/>
              <a:t>Sicoob – IT Infrastructure Rebuild Project</a:t>
            </a:r>
          </a:p>
        </p:txBody>
      </p:sp>
      <p:sp>
        <p:nvSpPr>
          <p:cNvPr id="200706" name="Rectangle 3"/>
          <p:cNvSpPr>
            <a:spLocks noGrp="1" noChangeArrowheads="1"/>
          </p:cNvSpPr>
          <p:nvPr>
            <p:ph idx="1"/>
          </p:nvPr>
        </p:nvSpPr>
        <p:spPr>
          <a:xfrm>
            <a:off x="1562319" y="683142"/>
            <a:ext cx="6650503" cy="4308308"/>
          </a:xfrm>
        </p:spPr>
        <p:txBody>
          <a:bodyPr>
            <a:noAutofit/>
          </a:bodyPr>
          <a:lstStyle/>
          <a:p>
            <a:r>
              <a:rPr lang="en-US" altLang="en-US" sz="1400" dirty="0">
                <a:ea typeface="MS PGothic" charset="-128"/>
              </a:rPr>
              <a:t>Now</a:t>
            </a:r>
          </a:p>
          <a:p>
            <a:pPr lvl="1"/>
            <a:r>
              <a:rPr lang="en-US" altLang="en-US" sz="1400" dirty="0">
                <a:ea typeface="MS PGothic" charset="-128"/>
              </a:rPr>
              <a:t>Brazil’s Largest Credit Union</a:t>
            </a:r>
          </a:p>
          <a:p>
            <a:pPr lvl="2"/>
            <a:r>
              <a:rPr lang="en-US" altLang="en-US" sz="1400" dirty="0">
                <a:ea typeface="MS PGothic" charset="-128"/>
              </a:rPr>
              <a:t>600% Growth</a:t>
            </a:r>
          </a:p>
          <a:p>
            <a:pPr lvl="2"/>
            <a:r>
              <a:rPr lang="en-US" altLang="en-US" sz="1400" dirty="0">
                <a:ea typeface="MS PGothic" charset="-128"/>
              </a:rPr>
              <a:t>$1.5M annual savings on energy</a:t>
            </a:r>
          </a:p>
          <a:p>
            <a:pPr lvl="2"/>
            <a:r>
              <a:rPr lang="en-US" altLang="en-US" sz="1400" dirty="0">
                <a:ea typeface="MS PGothic" charset="-128"/>
              </a:rPr>
              <a:t>Innovator in their market</a:t>
            </a:r>
          </a:p>
          <a:p>
            <a:pPr lvl="3"/>
            <a:r>
              <a:rPr lang="en-US" altLang="en-US" sz="1400" dirty="0">
                <a:ea typeface="MS PGothic" charset="-128"/>
              </a:rPr>
              <a:t>Products</a:t>
            </a:r>
          </a:p>
          <a:p>
            <a:pPr lvl="3"/>
            <a:r>
              <a:rPr lang="en-US" altLang="en-US" sz="1400" dirty="0">
                <a:ea typeface="MS PGothic" charset="-128"/>
              </a:rPr>
              <a:t>Systems of Engagement (aka Mobile)</a:t>
            </a:r>
          </a:p>
          <a:p>
            <a:pPr lvl="3"/>
            <a:r>
              <a:rPr lang="en-US" altLang="en-US" sz="1400" dirty="0">
                <a:ea typeface="MS PGothic" charset="-128"/>
              </a:rPr>
              <a:t>IT services provider (new line of business)</a:t>
            </a:r>
          </a:p>
          <a:p>
            <a:pPr lvl="1"/>
            <a:r>
              <a:rPr lang="en-US" altLang="en-US" sz="1400" dirty="0">
                <a:ea typeface="MS PGothic" charset="-128"/>
              </a:rPr>
              <a:t>New IT Infrastructure</a:t>
            </a:r>
          </a:p>
          <a:p>
            <a:pPr lvl="2"/>
            <a:r>
              <a:rPr lang="en-US" altLang="en-US" sz="1400" dirty="0">
                <a:ea typeface="MS PGothic" charset="-128"/>
              </a:rPr>
              <a:t>Virtualization</a:t>
            </a:r>
          </a:p>
          <a:p>
            <a:pPr lvl="3"/>
            <a:r>
              <a:rPr lang="en-US" altLang="en-US" sz="1400" dirty="0">
                <a:ea typeface="MS PGothic" charset="-128"/>
              </a:rPr>
              <a:t>1700+ VMs on 4 hosting servers</a:t>
            </a:r>
          </a:p>
          <a:p>
            <a:pPr lvl="3"/>
            <a:r>
              <a:rPr lang="en-US" altLang="en-US" sz="1400" dirty="0">
                <a:ea typeface="MS PGothic" charset="-128"/>
              </a:rPr>
              <a:t>100(</a:t>
            </a:r>
            <a:r>
              <a:rPr lang="en-US" altLang="en-US" sz="1400" dirty="0" err="1">
                <a:ea typeface="MS PGothic" charset="-128"/>
              </a:rPr>
              <a:t>ish</a:t>
            </a:r>
            <a:r>
              <a:rPr lang="en-US" altLang="en-US" sz="1400" dirty="0">
                <a:ea typeface="MS PGothic" charset="-128"/>
              </a:rPr>
              <a:t>) discrete special-purpose servers</a:t>
            </a:r>
          </a:p>
          <a:p>
            <a:pPr lvl="2"/>
            <a:r>
              <a:rPr lang="en-US" altLang="en-US" sz="1400" dirty="0">
                <a:ea typeface="MS PGothic" charset="-128"/>
              </a:rPr>
              <a:t>Rebuilt Systems of Record *</a:t>
            </a:r>
          </a:p>
          <a:p>
            <a:pPr lvl="2"/>
            <a:r>
              <a:rPr lang="en-US" altLang="en-US" sz="1400" dirty="0">
                <a:ea typeface="MS PGothic" charset="-128"/>
              </a:rPr>
              <a:t>New System of Engagement *</a:t>
            </a:r>
          </a:p>
          <a:p>
            <a:pPr lvl="2"/>
            <a:r>
              <a:rPr lang="en-US" altLang="en-US" sz="1400" dirty="0">
                <a:ea typeface="MS PGothic" charset="-128"/>
              </a:rPr>
              <a:t>New Systems of Insight *</a:t>
            </a:r>
          </a:p>
          <a:p>
            <a:pPr lvl="2"/>
            <a:r>
              <a:rPr lang="en-US" altLang="en-US" sz="1400" dirty="0">
                <a:ea typeface="MS PGothic" charset="-128"/>
              </a:rPr>
              <a:t>New Systems of IT *</a:t>
            </a:r>
          </a:p>
        </p:txBody>
      </p:sp>
      <p:sp>
        <p:nvSpPr>
          <p:cNvPr id="3" name="Slide Number Placeholder 2"/>
          <p:cNvSpPr>
            <a:spLocks noGrp="1"/>
          </p:cNvSpPr>
          <p:nvPr>
            <p:ph type="sldNum" sz="quarter" idx="10"/>
          </p:nvPr>
        </p:nvSpPr>
        <p:spPr>
          <a:xfrm>
            <a:off x="139700" y="4694238"/>
            <a:ext cx="455917" cy="274637"/>
          </a:xfrm>
        </p:spPr>
        <p:txBody>
          <a:bodyPr/>
          <a:lstStyle/>
          <a:p>
            <a:pPr>
              <a:defRPr/>
            </a:pPr>
            <a:fld id="{309F0106-50D9-6149-AC9A-CFA34369A6AA}" type="slidenum">
              <a:rPr lang="en-US" altLang="en-US" smtClean="0"/>
              <a:pPr>
                <a:defRPr/>
              </a:pPr>
              <a:t>220</a:t>
            </a:fld>
            <a:endParaRPr lang="en-US" altLang="en-US" dirty="0"/>
          </a:p>
        </p:txBody>
      </p:sp>
    </p:spTree>
    <p:extLst>
      <p:ext uri="{BB962C8B-B14F-4D97-AF65-F5344CB8AC3E}">
        <p14:creationId xmlns:p14="http://schemas.microsoft.com/office/powerpoint/2010/main" val="1492496328"/>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p:cNvSpPr>
            <a:spLocks noGrp="1" noChangeArrowheads="1"/>
          </p:cNvSpPr>
          <p:nvPr>
            <p:ph type="title"/>
          </p:nvPr>
        </p:nvSpPr>
        <p:spPr/>
        <p:txBody>
          <a:bodyPr/>
          <a:lstStyle/>
          <a:p>
            <a:pPr>
              <a:defRPr/>
            </a:pPr>
            <a:r>
              <a:rPr lang="en-US" sz="1909" dirty="0"/>
              <a:t>Sicoob – IT Infrastructure Rebuild Project</a:t>
            </a:r>
          </a:p>
        </p:txBody>
      </p:sp>
      <p:sp>
        <p:nvSpPr>
          <p:cNvPr id="301059" name="Rectangle 3"/>
          <p:cNvSpPr>
            <a:spLocks noGrp="1" noChangeArrowheads="1"/>
          </p:cNvSpPr>
          <p:nvPr>
            <p:ph idx="1"/>
          </p:nvPr>
        </p:nvSpPr>
        <p:spPr>
          <a:xfrm>
            <a:off x="1528763" y="1001316"/>
            <a:ext cx="6169819" cy="3436144"/>
          </a:xfrm>
        </p:spPr>
        <p:txBody>
          <a:bodyPr/>
          <a:lstStyle/>
          <a:p>
            <a:pPr>
              <a:defRPr/>
            </a:pPr>
            <a:r>
              <a:rPr lang="en-US" sz="1364" dirty="0"/>
              <a:t>Rebuilt System of Record</a:t>
            </a:r>
          </a:p>
          <a:p>
            <a:pPr lvl="1">
              <a:defRPr/>
            </a:pPr>
            <a:r>
              <a:rPr lang="en-US" sz="1364" dirty="0"/>
              <a:t>4 System z Servers</a:t>
            </a:r>
          </a:p>
          <a:p>
            <a:pPr lvl="2">
              <a:defRPr/>
            </a:pPr>
            <a:r>
              <a:rPr lang="en-US" sz="1227" dirty="0"/>
              <a:t>In 2 Data Centers</a:t>
            </a:r>
          </a:p>
          <a:p>
            <a:pPr lvl="3">
              <a:defRPr/>
            </a:pPr>
            <a:r>
              <a:rPr lang="en-US" sz="1091" dirty="0"/>
              <a:t>HA and DR configuration</a:t>
            </a:r>
          </a:p>
          <a:p>
            <a:pPr lvl="1">
              <a:defRPr/>
            </a:pPr>
            <a:r>
              <a:rPr lang="en-US" sz="1364" dirty="0"/>
              <a:t>1700+ VMs on z/VM using Linux for System z</a:t>
            </a:r>
          </a:p>
          <a:p>
            <a:pPr lvl="1">
              <a:defRPr/>
            </a:pPr>
            <a:r>
              <a:rPr lang="en-US" sz="1364" dirty="0"/>
              <a:t>Open Source  predilection (Java predilection)</a:t>
            </a:r>
          </a:p>
          <a:p>
            <a:pPr lvl="2">
              <a:defRPr/>
            </a:pPr>
            <a:r>
              <a:rPr lang="en-US" sz="1227" dirty="0"/>
              <a:t>Also </a:t>
            </a:r>
            <a:r>
              <a:rPr lang="en-US" sz="1227" dirty="0" err="1"/>
              <a:t>WebSphere</a:t>
            </a:r>
            <a:r>
              <a:rPr lang="en-US" sz="1227" dirty="0"/>
              <a:t>, DB2 and other select commercial middleware</a:t>
            </a:r>
          </a:p>
          <a:p>
            <a:pPr lvl="2">
              <a:defRPr/>
            </a:pPr>
            <a:endParaRPr lang="en-US" sz="1227" dirty="0"/>
          </a:p>
          <a:p>
            <a:pPr>
              <a:defRPr/>
            </a:pPr>
            <a:r>
              <a:rPr lang="en-US" sz="1364" dirty="0"/>
              <a:t>New Systems of IT</a:t>
            </a:r>
          </a:p>
          <a:p>
            <a:pPr lvl="1">
              <a:defRPr/>
            </a:pPr>
            <a:r>
              <a:rPr lang="en-US" sz="1364" dirty="0"/>
              <a:t>Cloud</a:t>
            </a:r>
          </a:p>
          <a:p>
            <a:pPr lvl="1">
              <a:defRPr/>
            </a:pPr>
            <a:r>
              <a:rPr lang="en-US" sz="1364" dirty="0"/>
              <a:t>OpenStack</a:t>
            </a:r>
          </a:p>
          <a:p>
            <a:pPr lvl="2">
              <a:defRPr/>
            </a:pPr>
            <a:r>
              <a:rPr lang="en-US" sz="1227" dirty="0"/>
              <a:t>Patterns, orchestration, self-service</a:t>
            </a:r>
          </a:p>
          <a:p>
            <a:pPr lvl="2">
              <a:defRPr/>
            </a:pPr>
            <a:r>
              <a:rPr lang="en-US" sz="1227" dirty="0"/>
              <a:t>IaaS, PaaS, and </a:t>
            </a:r>
            <a:r>
              <a:rPr lang="en-US" sz="1227" dirty="0" err="1"/>
              <a:t>SaaS</a:t>
            </a:r>
            <a:r>
              <a:rPr lang="en-US" sz="1227" dirty="0"/>
              <a:t> delivery models</a:t>
            </a:r>
          </a:p>
          <a:p>
            <a:pPr lvl="1">
              <a:defRPr/>
            </a:pPr>
            <a:endParaRPr lang="en-US" sz="1364" dirty="0"/>
          </a:p>
        </p:txBody>
      </p:sp>
      <p:sp>
        <p:nvSpPr>
          <p:cNvPr id="3" name="Slide Number Placeholder 2"/>
          <p:cNvSpPr>
            <a:spLocks noGrp="1"/>
          </p:cNvSpPr>
          <p:nvPr>
            <p:ph type="sldNum" sz="quarter" idx="10"/>
          </p:nvPr>
        </p:nvSpPr>
        <p:spPr>
          <a:xfrm>
            <a:off x="139700" y="4694238"/>
            <a:ext cx="439140" cy="274637"/>
          </a:xfrm>
        </p:spPr>
        <p:txBody>
          <a:bodyPr/>
          <a:lstStyle/>
          <a:p>
            <a:pPr>
              <a:defRPr/>
            </a:pPr>
            <a:fld id="{309F0106-50D9-6149-AC9A-CFA34369A6AA}" type="slidenum">
              <a:rPr lang="en-US" altLang="en-US" smtClean="0"/>
              <a:pPr>
                <a:defRPr/>
              </a:pPr>
              <a:t>221</a:t>
            </a:fld>
            <a:endParaRPr lang="en-US" altLang="en-US" dirty="0"/>
          </a:p>
        </p:txBody>
      </p:sp>
    </p:spTree>
    <p:extLst>
      <p:ext uri="{BB962C8B-B14F-4D97-AF65-F5344CB8AC3E}">
        <p14:creationId xmlns:p14="http://schemas.microsoft.com/office/powerpoint/2010/main" val="1711367417"/>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p:txBody>
          <a:bodyPr/>
          <a:lstStyle/>
          <a:p>
            <a:pPr>
              <a:defRPr/>
            </a:pPr>
            <a:r>
              <a:rPr lang="en-US" sz="1909" dirty="0"/>
              <a:t>Sicoob – IT Infrastructure Rebuild Project</a:t>
            </a:r>
          </a:p>
        </p:txBody>
      </p:sp>
      <p:sp>
        <p:nvSpPr>
          <p:cNvPr id="302083" name="Rectangle 3"/>
          <p:cNvSpPr>
            <a:spLocks noGrp="1" noChangeArrowheads="1"/>
          </p:cNvSpPr>
          <p:nvPr>
            <p:ph idx="1"/>
          </p:nvPr>
        </p:nvSpPr>
        <p:spPr>
          <a:xfrm>
            <a:off x="1528763" y="1001316"/>
            <a:ext cx="6169819" cy="3387328"/>
          </a:xfrm>
        </p:spPr>
        <p:txBody>
          <a:bodyPr/>
          <a:lstStyle/>
          <a:p>
            <a:pPr>
              <a:lnSpc>
                <a:spcPct val="90000"/>
              </a:lnSpc>
              <a:defRPr/>
            </a:pPr>
            <a:r>
              <a:rPr lang="en-US" sz="1364" dirty="0"/>
              <a:t>New Systems of Insight</a:t>
            </a:r>
          </a:p>
          <a:p>
            <a:pPr lvl="1">
              <a:lnSpc>
                <a:spcPct val="90000"/>
              </a:lnSpc>
              <a:defRPr/>
            </a:pPr>
            <a:r>
              <a:rPr lang="en-US" sz="1364" dirty="0"/>
              <a:t>Power systems</a:t>
            </a:r>
          </a:p>
          <a:p>
            <a:pPr lvl="2">
              <a:lnSpc>
                <a:spcPct val="90000"/>
              </a:lnSpc>
              <a:defRPr/>
            </a:pPr>
            <a:r>
              <a:rPr lang="en-US" sz="1227" dirty="0"/>
              <a:t>PureData </a:t>
            </a:r>
            <a:r>
              <a:rPr lang="en-US" sz="955" dirty="0"/>
              <a:t>(aka Netezza)</a:t>
            </a:r>
          </a:p>
          <a:p>
            <a:pPr lvl="2">
              <a:lnSpc>
                <a:spcPct val="90000"/>
              </a:lnSpc>
              <a:defRPr/>
            </a:pPr>
            <a:r>
              <a:rPr lang="en-US" sz="1227" dirty="0"/>
              <a:t>Cognos user tooling</a:t>
            </a:r>
          </a:p>
          <a:p>
            <a:pPr lvl="2">
              <a:lnSpc>
                <a:spcPct val="90000"/>
              </a:lnSpc>
              <a:defRPr/>
            </a:pPr>
            <a:r>
              <a:rPr lang="en-US" sz="1227" dirty="0"/>
              <a:t>Analytics and Modeling</a:t>
            </a:r>
          </a:p>
          <a:p>
            <a:pPr lvl="1">
              <a:lnSpc>
                <a:spcPct val="90000"/>
              </a:lnSpc>
              <a:defRPr/>
            </a:pPr>
            <a:r>
              <a:rPr lang="en-US" sz="1364" dirty="0"/>
              <a:t>IBM Storage</a:t>
            </a:r>
          </a:p>
          <a:p>
            <a:pPr lvl="2">
              <a:lnSpc>
                <a:spcPct val="90000"/>
              </a:lnSpc>
              <a:defRPr/>
            </a:pPr>
            <a:r>
              <a:rPr lang="en-US" sz="1227" dirty="0"/>
              <a:t>Software Defined Storage</a:t>
            </a:r>
          </a:p>
          <a:p>
            <a:pPr lvl="2">
              <a:lnSpc>
                <a:spcPct val="90000"/>
              </a:lnSpc>
              <a:defRPr/>
            </a:pPr>
            <a:r>
              <a:rPr lang="en-US" sz="1227" dirty="0"/>
              <a:t>IBM Flash Storage</a:t>
            </a:r>
          </a:p>
          <a:p>
            <a:pPr lvl="1">
              <a:lnSpc>
                <a:spcPct val="90000"/>
              </a:lnSpc>
              <a:defRPr/>
            </a:pPr>
            <a:endParaRPr lang="en-US" sz="1364" dirty="0"/>
          </a:p>
          <a:p>
            <a:pPr>
              <a:lnSpc>
                <a:spcPct val="90000"/>
              </a:lnSpc>
              <a:defRPr/>
            </a:pPr>
            <a:r>
              <a:rPr lang="en-US" sz="1364" dirty="0"/>
              <a:t>New Systems of Engagement</a:t>
            </a:r>
          </a:p>
          <a:p>
            <a:pPr lvl="1">
              <a:lnSpc>
                <a:spcPct val="90000"/>
              </a:lnSpc>
              <a:defRPr/>
            </a:pPr>
            <a:r>
              <a:rPr lang="en-US" sz="1364" dirty="0"/>
              <a:t>Complete portfolio of banking applications</a:t>
            </a:r>
          </a:p>
          <a:p>
            <a:pPr lvl="1">
              <a:lnSpc>
                <a:spcPct val="90000"/>
              </a:lnSpc>
              <a:defRPr/>
            </a:pPr>
            <a:r>
              <a:rPr lang="en-US" sz="1364" dirty="0"/>
              <a:t>Comprehensive mobile platforms support</a:t>
            </a:r>
          </a:p>
          <a:p>
            <a:pPr lvl="1">
              <a:lnSpc>
                <a:spcPct val="90000"/>
              </a:lnSpc>
              <a:defRPr/>
            </a:pPr>
            <a:r>
              <a:rPr lang="en-US" sz="1364" dirty="0"/>
              <a:t>MobileFirst Platform (Worklight) for Linux on System z</a:t>
            </a:r>
          </a:p>
        </p:txBody>
      </p:sp>
      <p:sp>
        <p:nvSpPr>
          <p:cNvPr id="3" name="Slide Number Placeholder 2"/>
          <p:cNvSpPr>
            <a:spLocks noGrp="1"/>
          </p:cNvSpPr>
          <p:nvPr>
            <p:ph type="sldNum" sz="quarter" idx="10"/>
          </p:nvPr>
        </p:nvSpPr>
        <p:spPr>
          <a:xfrm>
            <a:off x="139700" y="4694238"/>
            <a:ext cx="422362" cy="274637"/>
          </a:xfrm>
        </p:spPr>
        <p:txBody>
          <a:bodyPr/>
          <a:lstStyle/>
          <a:p>
            <a:pPr>
              <a:defRPr/>
            </a:pPr>
            <a:fld id="{309F0106-50D9-6149-AC9A-CFA34369A6AA}" type="slidenum">
              <a:rPr lang="en-US" altLang="en-US" smtClean="0"/>
              <a:pPr>
                <a:defRPr/>
              </a:pPr>
              <a:t>222</a:t>
            </a:fld>
            <a:endParaRPr lang="en-US" altLang="en-US"/>
          </a:p>
        </p:txBody>
      </p:sp>
    </p:spTree>
    <p:extLst>
      <p:ext uri="{BB962C8B-B14F-4D97-AF65-F5344CB8AC3E}">
        <p14:creationId xmlns:p14="http://schemas.microsoft.com/office/powerpoint/2010/main" val="1572953685"/>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p:txBody>
          <a:bodyPr/>
          <a:lstStyle/>
          <a:p>
            <a:pPr>
              <a:defRPr/>
            </a:pPr>
            <a:r>
              <a:rPr lang="en-US" sz="1909" dirty="0"/>
              <a:t>Sicoob – IT Infrastructure Rebuild Project</a:t>
            </a:r>
          </a:p>
        </p:txBody>
      </p:sp>
      <p:sp>
        <p:nvSpPr>
          <p:cNvPr id="303107" name="Rectangle 3"/>
          <p:cNvSpPr>
            <a:spLocks noGrp="1" noChangeArrowheads="1"/>
          </p:cNvSpPr>
          <p:nvPr>
            <p:ph idx="1"/>
          </p:nvPr>
        </p:nvSpPr>
        <p:spPr>
          <a:xfrm>
            <a:off x="1528763" y="1223963"/>
            <a:ext cx="6169819" cy="3213497"/>
          </a:xfrm>
        </p:spPr>
        <p:txBody>
          <a:bodyPr/>
          <a:lstStyle/>
          <a:p>
            <a:pPr>
              <a:defRPr/>
            </a:pPr>
            <a:r>
              <a:rPr lang="en-US" sz="1364" dirty="0"/>
              <a:t>600% growth!  (repeated for effect)</a:t>
            </a:r>
          </a:p>
          <a:p>
            <a:pPr>
              <a:defRPr/>
            </a:pPr>
            <a:endParaRPr lang="en-US" sz="1364" dirty="0"/>
          </a:p>
          <a:p>
            <a:pPr>
              <a:defRPr/>
            </a:pPr>
            <a:r>
              <a:rPr lang="en-US" sz="1364" dirty="0"/>
              <a:t>Service provider  (new line of business  (repeated for effect))</a:t>
            </a:r>
          </a:p>
          <a:p>
            <a:pPr lvl="1">
              <a:defRPr/>
            </a:pPr>
            <a:r>
              <a:rPr lang="en-US" sz="1364" dirty="0"/>
              <a:t>IT is a profit engine and “investment center” (not a cost center)</a:t>
            </a:r>
          </a:p>
          <a:p>
            <a:pPr lvl="1">
              <a:buFont typeface="Times New Roman" charset="0"/>
              <a:buNone/>
              <a:defRPr/>
            </a:pPr>
            <a:endParaRPr lang="en-US" sz="1364" dirty="0"/>
          </a:p>
          <a:p>
            <a:pPr>
              <a:defRPr/>
            </a:pPr>
            <a:r>
              <a:rPr lang="en-US" sz="1364" dirty="0"/>
              <a:t>$1.5M/year energy savings (repeated for effect)</a:t>
            </a:r>
          </a:p>
          <a:p>
            <a:pPr>
              <a:defRPr/>
            </a:pPr>
            <a:endParaRPr lang="en-US" sz="1364" dirty="0"/>
          </a:p>
          <a:p>
            <a:pPr>
              <a:defRPr/>
            </a:pPr>
            <a:r>
              <a:rPr lang="en-US" sz="1364" dirty="0"/>
              <a:t>The IT Director’s wife is on record…</a:t>
            </a:r>
          </a:p>
          <a:p>
            <a:pPr lvl="1">
              <a:defRPr/>
            </a:pPr>
            <a:r>
              <a:rPr lang="en-US" sz="1364" dirty="0"/>
              <a:t>“I LOVE THE MAINFRAME”</a:t>
            </a:r>
          </a:p>
          <a:p>
            <a:pPr lvl="2">
              <a:defRPr/>
            </a:pPr>
            <a:r>
              <a:rPr lang="en-US" sz="1227" dirty="0"/>
              <a:t>She (and her husband) are now sleeping through the night!</a:t>
            </a:r>
          </a:p>
          <a:p>
            <a:pPr lvl="2">
              <a:defRPr/>
            </a:pPr>
            <a:endParaRPr lang="en-US" sz="1227" dirty="0"/>
          </a:p>
          <a:p>
            <a:pPr>
              <a:defRPr/>
            </a:pPr>
            <a:r>
              <a:rPr lang="en-US" sz="1364" dirty="0"/>
              <a:t>Find more on YOUTUBE … search for “Sicoob”</a:t>
            </a:r>
          </a:p>
        </p:txBody>
      </p:sp>
      <p:sp>
        <p:nvSpPr>
          <p:cNvPr id="3" name="Slide Number Placeholder 2"/>
          <p:cNvSpPr>
            <a:spLocks noGrp="1"/>
          </p:cNvSpPr>
          <p:nvPr>
            <p:ph type="sldNum" sz="quarter" idx="10"/>
          </p:nvPr>
        </p:nvSpPr>
        <p:spPr>
          <a:xfrm>
            <a:off x="139700" y="4694238"/>
            <a:ext cx="439140" cy="274637"/>
          </a:xfrm>
        </p:spPr>
        <p:txBody>
          <a:bodyPr/>
          <a:lstStyle/>
          <a:p>
            <a:pPr>
              <a:defRPr/>
            </a:pPr>
            <a:fld id="{309F0106-50D9-6149-AC9A-CFA34369A6AA}" type="slidenum">
              <a:rPr lang="en-US" altLang="en-US" smtClean="0"/>
              <a:pPr>
                <a:defRPr/>
              </a:pPr>
              <a:t>223</a:t>
            </a:fld>
            <a:endParaRPr lang="en-US" altLang="en-US" dirty="0"/>
          </a:p>
        </p:txBody>
      </p:sp>
    </p:spTree>
    <p:extLst>
      <p:ext uri="{BB962C8B-B14F-4D97-AF65-F5344CB8AC3E}">
        <p14:creationId xmlns:p14="http://schemas.microsoft.com/office/powerpoint/2010/main" val="1238115909"/>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Title 1"/>
          <p:cNvSpPr>
            <a:spLocks noGrp="1"/>
          </p:cNvSpPr>
          <p:nvPr>
            <p:ph type="title"/>
          </p:nvPr>
        </p:nvSpPr>
        <p:spPr/>
        <p:txBody>
          <a:bodyPr/>
          <a:lstStyle/>
          <a:p>
            <a:r>
              <a:rPr lang="en-US" altLang="en-US" dirty="0">
                <a:ea typeface="MS PGothic" charset="-128"/>
              </a:rPr>
              <a:t>Sicoob</a:t>
            </a:r>
          </a:p>
        </p:txBody>
      </p:sp>
      <p:sp>
        <p:nvSpPr>
          <p:cNvPr id="4" name="Rectangle 1"/>
          <p:cNvSpPr>
            <a:spLocks noGrp="1" noChangeArrowheads="1"/>
          </p:cNvSpPr>
          <p:nvPr>
            <p:ph idx="1"/>
          </p:nvPr>
        </p:nvSpPr>
        <p:spPr>
          <a:xfrm>
            <a:off x="1348979" y="1113212"/>
            <a:ext cx="3798094" cy="3604064"/>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marL="0" indent="0">
              <a:buNone/>
              <a:defRPr/>
            </a:pPr>
            <a:r>
              <a:rPr lang="en-US" sz="1400" b="1" dirty="0" smtClean="0">
                <a:solidFill>
                  <a:srgbClr val="AB1A86"/>
                </a:solidFill>
              </a:rPr>
              <a:t>Unleashing </a:t>
            </a:r>
            <a:r>
              <a:rPr lang="en-US" sz="1400" b="1" dirty="0">
                <a:solidFill>
                  <a:srgbClr val="AB1A86"/>
                </a:solidFill>
              </a:rPr>
              <a:t>new growth and operational efficiency with an infrastructure </a:t>
            </a:r>
            <a:r>
              <a:rPr lang="en-US" sz="1400" b="1" dirty="0" smtClean="0">
                <a:solidFill>
                  <a:srgbClr val="AB1A86"/>
                </a:solidFill>
              </a:rPr>
              <a:t>transformation</a:t>
            </a:r>
            <a:endParaRPr lang="en-US" sz="1400" dirty="0">
              <a:solidFill>
                <a:srgbClr val="AB1A86"/>
              </a:solidFill>
            </a:endParaRPr>
          </a:p>
          <a:p>
            <a:pPr marL="0" indent="0">
              <a:buNone/>
              <a:defRPr/>
            </a:pPr>
            <a:r>
              <a:rPr lang="en-US" sz="1400" dirty="0" smtClean="0"/>
              <a:t>Selecting </a:t>
            </a:r>
            <a:r>
              <a:rPr lang="en-US" sz="1400" dirty="0"/>
              <a:t>IBM® z Systems™ as its strategic platform, Sicoob migrated and consolidated member databases to IBM DB2® LUW with BLU Acceleration® running in a Linux environment on the mainframe</a:t>
            </a:r>
            <a:r>
              <a:rPr lang="en-US" sz="1400" dirty="0" smtClean="0"/>
              <a:t>.</a:t>
            </a:r>
          </a:p>
          <a:p>
            <a:pPr>
              <a:spcBef>
                <a:spcPts val="1800"/>
              </a:spcBef>
              <a:defRPr/>
            </a:pPr>
            <a:r>
              <a:rPr lang="en-US" sz="1050" b="1" dirty="0">
                <a:solidFill>
                  <a:schemeClr val="accent1">
                    <a:lumMod val="60000"/>
                    <a:lumOff val="40000"/>
                  </a:schemeClr>
                </a:solidFill>
              </a:rPr>
              <a:t>Supports </a:t>
            </a:r>
            <a:r>
              <a:rPr lang="en-US" sz="1400" b="1" dirty="0">
                <a:solidFill>
                  <a:srgbClr val="0070C0"/>
                </a:solidFill>
              </a:rPr>
              <a:t>business growth at a larger scale to respond to market changes </a:t>
            </a:r>
            <a:endParaRPr lang="en-US" sz="1400" dirty="0">
              <a:solidFill>
                <a:srgbClr val="0070C0"/>
              </a:solidFill>
            </a:endParaRPr>
          </a:p>
          <a:p>
            <a:pPr>
              <a:defRPr/>
            </a:pPr>
            <a:r>
              <a:rPr lang="en-US" sz="1050" b="1" dirty="0">
                <a:solidFill>
                  <a:schemeClr val="accent1">
                    <a:lumMod val="60000"/>
                    <a:lumOff val="40000"/>
                  </a:schemeClr>
                </a:solidFill>
              </a:rPr>
              <a:t>Up to 20x </a:t>
            </a:r>
            <a:r>
              <a:rPr lang="en-US" sz="1400" b="1" dirty="0" smtClean="0">
                <a:solidFill>
                  <a:srgbClr val="0070C0"/>
                </a:solidFill>
              </a:rPr>
              <a:t>faster </a:t>
            </a:r>
            <a:r>
              <a:rPr lang="en-US" sz="1400" b="1" dirty="0">
                <a:solidFill>
                  <a:srgbClr val="0070C0"/>
                </a:solidFill>
              </a:rPr>
              <a:t>analytics leads to real-time actions</a:t>
            </a:r>
            <a:endParaRPr lang="en-US" sz="1400" dirty="0">
              <a:solidFill>
                <a:srgbClr val="0070C0"/>
              </a:solidFill>
            </a:endParaRPr>
          </a:p>
          <a:p>
            <a:pPr>
              <a:defRPr/>
            </a:pPr>
            <a:r>
              <a:rPr lang="en-US" sz="1050" b="1" dirty="0">
                <a:solidFill>
                  <a:schemeClr val="accent1">
                    <a:lumMod val="60000"/>
                    <a:lumOff val="40000"/>
                  </a:schemeClr>
                </a:solidFill>
              </a:rPr>
              <a:t>35% </a:t>
            </a:r>
            <a:r>
              <a:rPr lang="en-US" sz="1400" b="1" dirty="0" smtClean="0">
                <a:solidFill>
                  <a:srgbClr val="0070C0"/>
                </a:solidFill>
              </a:rPr>
              <a:t>database </a:t>
            </a:r>
            <a:r>
              <a:rPr lang="en-US" sz="1400" b="1" dirty="0">
                <a:solidFill>
                  <a:srgbClr val="0070C0"/>
                </a:solidFill>
              </a:rPr>
              <a:t>compression reduces storage costs </a:t>
            </a:r>
            <a:endParaRPr lang="en-US" sz="1400" dirty="0" smtClean="0">
              <a:solidFill>
                <a:srgbClr val="0070C0"/>
              </a:solidFill>
            </a:endParaRPr>
          </a:p>
        </p:txBody>
      </p:sp>
      <p:pic>
        <p:nvPicPr>
          <p:cNvPr id="208899"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211367" y="1298973"/>
            <a:ext cx="2583656" cy="1620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900" name="Rectangle 4"/>
          <p:cNvSpPr>
            <a:spLocks noChangeArrowheads="1"/>
          </p:cNvSpPr>
          <p:nvPr/>
        </p:nvSpPr>
        <p:spPr bwMode="auto">
          <a:xfrm>
            <a:off x="5211367" y="2934891"/>
            <a:ext cx="2583656" cy="1826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7000" rIns="54000">
            <a:spAutoFit/>
          </a:bodyPr>
          <a:lstStyle>
            <a:lvl1pPr>
              <a:defRPr sz="2400" b="1">
                <a:solidFill>
                  <a:schemeClr val="tx1"/>
                </a:solidFill>
                <a:latin typeface="Arial" charset="0"/>
                <a:ea typeface="MS PGothic" charset="-128"/>
              </a:defRPr>
            </a:lvl1pPr>
            <a:lvl2pPr marL="742950" indent="-285750">
              <a:defRPr sz="2400" b="1">
                <a:solidFill>
                  <a:schemeClr val="tx1"/>
                </a:solidFill>
                <a:latin typeface="Arial" charset="0"/>
                <a:ea typeface="MS PGothic" charset="-128"/>
              </a:defRPr>
            </a:lvl2pPr>
            <a:lvl3pPr marL="1143000" indent="-228600">
              <a:defRPr sz="2400" b="1">
                <a:solidFill>
                  <a:schemeClr val="tx1"/>
                </a:solidFill>
                <a:latin typeface="Arial" charset="0"/>
                <a:ea typeface="MS PGothic" charset="-128"/>
              </a:defRPr>
            </a:lvl3pPr>
            <a:lvl4pPr marL="1600200" indent="-228600">
              <a:defRPr sz="2400" b="1">
                <a:solidFill>
                  <a:schemeClr val="tx1"/>
                </a:solidFill>
                <a:latin typeface="Arial" charset="0"/>
                <a:ea typeface="MS PGothic" charset="-128"/>
              </a:defRPr>
            </a:lvl4pPr>
            <a:lvl5pPr marL="2057400" indent="-228600">
              <a:defRPr sz="2400" b="1">
                <a:solidFill>
                  <a:schemeClr val="tx1"/>
                </a:solidFill>
                <a:latin typeface="Arial" charset="0"/>
                <a:ea typeface="MS PGothic" charset="-128"/>
              </a:defRPr>
            </a:lvl5pPr>
            <a:lvl6pPr marL="2514600" indent="-228600" eaLnBrk="0" fontAlgn="base" hangingPunct="0">
              <a:spcBef>
                <a:spcPct val="0"/>
              </a:spcBef>
              <a:spcAft>
                <a:spcPct val="0"/>
              </a:spcAft>
              <a:defRPr sz="2400" b="1">
                <a:solidFill>
                  <a:schemeClr val="tx1"/>
                </a:solidFill>
                <a:latin typeface="Arial" charset="0"/>
                <a:ea typeface="MS PGothic" charset="-128"/>
              </a:defRPr>
            </a:lvl6pPr>
            <a:lvl7pPr marL="2971800" indent="-228600" eaLnBrk="0" fontAlgn="base" hangingPunct="0">
              <a:spcBef>
                <a:spcPct val="0"/>
              </a:spcBef>
              <a:spcAft>
                <a:spcPct val="0"/>
              </a:spcAft>
              <a:defRPr sz="2400" b="1">
                <a:solidFill>
                  <a:schemeClr val="tx1"/>
                </a:solidFill>
                <a:latin typeface="Arial" charset="0"/>
                <a:ea typeface="MS PGothic" charset="-128"/>
              </a:defRPr>
            </a:lvl7pPr>
            <a:lvl8pPr marL="3429000" indent="-228600" eaLnBrk="0" fontAlgn="base" hangingPunct="0">
              <a:spcBef>
                <a:spcPct val="0"/>
              </a:spcBef>
              <a:spcAft>
                <a:spcPct val="0"/>
              </a:spcAft>
              <a:defRPr sz="2400" b="1">
                <a:solidFill>
                  <a:schemeClr val="tx1"/>
                </a:solidFill>
                <a:latin typeface="Arial" charset="0"/>
                <a:ea typeface="MS PGothic" charset="-128"/>
              </a:defRPr>
            </a:lvl8pPr>
            <a:lvl9pPr marL="3886200" indent="-228600" eaLnBrk="0" fontAlgn="base" hangingPunct="0">
              <a:spcBef>
                <a:spcPct val="0"/>
              </a:spcBef>
              <a:spcAft>
                <a:spcPct val="0"/>
              </a:spcAft>
              <a:defRPr sz="2400" b="1">
                <a:solidFill>
                  <a:schemeClr val="tx1"/>
                </a:solidFill>
                <a:latin typeface="Arial" charset="0"/>
                <a:ea typeface="MS PGothic" charset="-128"/>
              </a:defRPr>
            </a:lvl9pPr>
          </a:lstStyle>
          <a:p>
            <a:r>
              <a:rPr lang="en-US" altLang="en-US" sz="1200" i="1" dirty="0">
                <a:solidFill>
                  <a:srgbClr val="001934"/>
                </a:solidFill>
              </a:rPr>
              <a:t>“The key benefits in adopting Linux on IBM z Systems are availability, scalability, performance, security, lower licensing costs, easier management, less use of space in the data center, and in particular reduced energy consumption.”</a:t>
            </a:r>
            <a:r>
              <a:rPr lang="en-US" altLang="en-US" sz="1200" dirty="0">
                <a:solidFill>
                  <a:srgbClr val="001934"/>
                </a:solidFill>
              </a:rPr>
              <a:t> </a:t>
            </a:r>
          </a:p>
          <a:p>
            <a:pPr algn="r">
              <a:spcBef>
                <a:spcPts val="225"/>
              </a:spcBef>
            </a:pPr>
            <a:r>
              <a:rPr lang="en-US" altLang="en-US" sz="750" dirty="0"/>
              <a:t>- Gustavo Maia </a:t>
            </a:r>
            <a:r>
              <a:rPr lang="en-US" altLang="en-US" sz="750" dirty="0" err="1"/>
              <a:t>Aguiar</a:t>
            </a:r>
            <a:r>
              <a:rPr lang="en-US" altLang="en-US" sz="750" dirty="0"/>
              <a:t>, </a:t>
            </a:r>
          </a:p>
          <a:p>
            <a:pPr algn="r"/>
            <a:r>
              <a:rPr lang="en-US" altLang="en-US" sz="750" dirty="0"/>
              <a:t>Leader of Information Technology, Sicoob</a:t>
            </a:r>
          </a:p>
        </p:txBody>
      </p:sp>
      <p:sp>
        <p:nvSpPr>
          <p:cNvPr id="3" name="Slide Number Placeholder 2"/>
          <p:cNvSpPr>
            <a:spLocks noGrp="1"/>
          </p:cNvSpPr>
          <p:nvPr>
            <p:ph type="sldNum" sz="quarter" idx="10"/>
          </p:nvPr>
        </p:nvSpPr>
        <p:spPr>
          <a:xfrm>
            <a:off x="139700" y="4694238"/>
            <a:ext cx="439140" cy="274637"/>
          </a:xfrm>
        </p:spPr>
        <p:txBody>
          <a:bodyPr/>
          <a:lstStyle/>
          <a:p>
            <a:pPr>
              <a:defRPr/>
            </a:pPr>
            <a:fld id="{309F0106-50D9-6149-AC9A-CFA34369A6AA}" type="slidenum">
              <a:rPr lang="en-US" altLang="en-US" smtClean="0"/>
              <a:pPr>
                <a:defRPr/>
              </a:pPr>
              <a:t>224</a:t>
            </a:fld>
            <a:endParaRPr lang="en-US" altLang="en-US"/>
          </a:p>
        </p:txBody>
      </p:sp>
    </p:spTree>
    <p:extLst>
      <p:ext uri="{BB962C8B-B14F-4D97-AF65-F5344CB8AC3E}">
        <p14:creationId xmlns:p14="http://schemas.microsoft.com/office/powerpoint/2010/main" val="289321225"/>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4"/>
          <p:cNvSpPr>
            <a:spLocks noGrp="1" noChangeArrowheads="1"/>
          </p:cNvSpPr>
          <p:nvPr>
            <p:ph type="title"/>
          </p:nvPr>
        </p:nvSpPr>
        <p:spPr/>
        <p:txBody>
          <a:bodyPr/>
          <a:lstStyle/>
          <a:p>
            <a:pPr eaLnBrk="1" hangingPunct="1"/>
            <a:r>
              <a:rPr lang="en-US" altLang="ja-JP" sz="1800" dirty="0">
                <a:solidFill>
                  <a:schemeClr val="tx1"/>
                </a:solidFill>
                <a:ea typeface="MS PGothic" charset="-128"/>
              </a:rPr>
              <a:t>Sicoob avoids USD 1.5 million in annual costs with IBM</a:t>
            </a:r>
            <a:endParaRPr lang="en-US" altLang="ja-JP" sz="2025" dirty="0">
              <a:ea typeface="MS PGothic" charset="-128"/>
            </a:endParaRPr>
          </a:p>
        </p:txBody>
      </p:sp>
      <p:sp>
        <p:nvSpPr>
          <p:cNvPr id="210946" name="Content Placeholder 1"/>
          <p:cNvSpPr txBox="1">
            <a:spLocks/>
          </p:cNvSpPr>
          <p:nvPr/>
        </p:nvSpPr>
        <p:spPr bwMode="auto">
          <a:xfrm>
            <a:off x="1422797" y="1187054"/>
            <a:ext cx="3337322" cy="2165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50000"/>
              </a:spcBef>
              <a:buClr>
                <a:schemeClr val="tx1"/>
              </a:buClr>
              <a:buFont typeface="Wingdings" charset="2"/>
              <a:buChar char="§"/>
              <a:defRPr sz="1600">
                <a:solidFill>
                  <a:schemeClr val="tx1"/>
                </a:solidFill>
                <a:latin typeface="Arial" charset="0"/>
                <a:ea typeface="MS PGothic" charset="-128"/>
              </a:defRPr>
            </a:lvl1pPr>
            <a:lvl2pPr marL="742950" indent="-285750">
              <a:buClr>
                <a:schemeClr val="tx1"/>
              </a:buClr>
              <a:buFont typeface="Arial" charset="0"/>
              <a:buChar char="–"/>
              <a:defRPr sz="1600">
                <a:solidFill>
                  <a:schemeClr val="tx1"/>
                </a:solidFill>
                <a:latin typeface="Arial" charset="0"/>
                <a:ea typeface="MS PGothic" charset="-128"/>
              </a:defRPr>
            </a:lvl2pPr>
            <a:lvl3pPr marL="1143000" indent="-228600">
              <a:buClr>
                <a:schemeClr val="tx1"/>
              </a:buClr>
              <a:buChar char="•"/>
              <a:defRPr sz="1600">
                <a:solidFill>
                  <a:schemeClr val="tx1"/>
                </a:solidFill>
                <a:latin typeface="Arial" charset="0"/>
                <a:ea typeface="MS PGothic" charset="-128"/>
              </a:defRPr>
            </a:lvl3pPr>
            <a:lvl4pPr marL="1600200" indent="-228600">
              <a:spcBef>
                <a:spcPct val="20000"/>
              </a:spcBef>
              <a:buClr>
                <a:schemeClr val="tx1"/>
              </a:buClr>
              <a:buFont typeface="Arial" charset="0"/>
              <a:buChar char="−"/>
              <a:defRPr sz="1600">
                <a:solidFill>
                  <a:schemeClr val="tx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spcBef>
                <a:spcPct val="10000"/>
              </a:spcBef>
              <a:buClr>
                <a:srgbClr val="CC3A79"/>
              </a:buClr>
              <a:buFontTx/>
              <a:buNone/>
            </a:pPr>
            <a:r>
              <a:rPr lang="en-US" altLang="ja-JP" sz="1200">
                <a:solidFill>
                  <a:schemeClr val="tx2"/>
                </a:solidFill>
              </a:rPr>
              <a:t>Need: </a:t>
            </a:r>
          </a:p>
          <a:p>
            <a:pPr>
              <a:spcBef>
                <a:spcPct val="0"/>
              </a:spcBef>
              <a:buClr>
                <a:srgbClr val="CC3A79"/>
              </a:buClr>
              <a:buFontTx/>
              <a:buNone/>
            </a:pPr>
            <a:r>
              <a:rPr lang="de-DE" altLang="ja-JP" sz="1200">
                <a:solidFill>
                  <a:srgbClr val="000000"/>
                </a:solidFill>
              </a:rPr>
              <a:t>Flexible, secure and scalable IT infrastructure to support reliable 24/7 service and mobile access to reach its goal of being the primary provider of financial services to its members.</a:t>
            </a:r>
          </a:p>
          <a:p>
            <a:pPr>
              <a:spcBef>
                <a:spcPts val="900"/>
              </a:spcBef>
              <a:buClr>
                <a:srgbClr val="CC3A79"/>
              </a:buClr>
              <a:buNone/>
            </a:pPr>
            <a:r>
              <a:rPr lang="en-US" altLang="ja-JP" sz="1200">
                <a:solidFill>
                  <a:schemeClr val="tx2"/>
                </a:solidFill>
              </a:rPr>
              <a:t>Solution: </a:t>
            </a:r>
          </a:p>
          <a:p>
            <a:pPr>
              <a:spcBef>
                <a:spcPct val="10000"/>
              </a:spcBef>
              <a:buClr>
                <a:srgbClr val="CC3A79"/>
              </a:buClr>
              <a:buFontTx/>
              <a:buNone/>
            </a:pPr>
            <a:r>
              <a:rPr lang="de-DE" altLang="ja-JP" sz="1200">
                <a:solidFill>
                  <a:srgbClr val="000000"/>
                </a:solidFill>
              </a:rPr>
              <a:t>Created a virtualized Linux landscape running more than 300 production environments on two IBM z Systems servers, and deployed IBM DB2, IBM InfoSphere DataStage and IBM Cognos</a:t>
            </a:r>
            <a:r>
              <a:rPr lang="de-DE" altLang="ja-JP" sz="1200" baseline="30000">
                <a:solidFill>
                  <a:srgbClr val="000000"/>
                </a:solidFill>
              </a:rPr>
              <a:t> </a:t>
            </a:r>
            <a:r>
              <a:rPr lang="de-DE" altLang="ja-JP" sz="1200">
                <a:solidFill>
                  <a:srgbClr val="000000"/>
                </a:solidFill>
              </a:rPr>
              <a:t>software. </a:t>
            </a:r>
            <a:endParaRPr lang="en-US" altLang="ja-JP" sz="1200">
              <a:solidFill>
                <a:srgbClr val="000000"/>
              </a:solidFill>
            </a:endParaRPr>
          </a:p>
        </p:txBody>
      </p:sp>
      <p:sp>
        <p:nvSpPr>
          <p:cNvPr id="210947" name="Rectangle 2"/>
          <p:cNvSpPr>
            <a:spLocks noChangeArrowheads="1"/>
          </p:cNvSpPr>
          <p:nvPr/>
        </p:nvSpPr>
        <p:spPr bwMode="auto">
          <a:xfrm>
            <a:off x="5119687" y="1114400"/>
            <a:ext cx="2624138" cy="2021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3199" tIns="21599" rIns="43199" bIns="21599">
            <a:spAutoFit/>
          </a:bodyPr>
          <a:lstStyle>
            <a:lvl1pPr defTabSz="576263">
              <a:spcBef>
                <a:spcPct val="50000"/>
              </a:spcBef>
              <a:buClr>
                <a:schemeClr val="tx1"/>
              </a:buClr>
              <a:buFont typeface="Wingdings" charset="2"/>
              <a:buChar char="§"/>
              <a:defRPr sz="1600">
                <a:solidFill>
                  <a:schemeClr val="tx1"/>
                </a:solidFill>
                <a:latin typeface="Arial" charset="0"/>
                <a:ea typeface="MS PGothic" charset="-128"/>
              </a:defRPr>
            </a:lvl1pPr>
            <a:lvl2pPr marL="742950" indent="-285750" defTabSz="576263">
              <a:buClr>
                <a:schemeClr val="tx1"/>
              </a:buClr>
              <a:buFont typeface="Arial" charset="0"/>
              <a:buChar char="–"/>
              <a:defRPr sz="1600">
                <a:solidFill>
                  <a:schemeClr val="tx1"/>
                </a:solidFill>
                <a:latin typeface="Arial" charset="0"/>
                <a:ea typeface="MS PGothic" charset="-128"/>
              </a:defRPr>
            </a:lvl2pPr>
            <a:lvl3pPr marL="1143000" indent="-228600" defTabSz="576263">
              <a:buClr>
                <a:schemeClr val="tx1"/>
              </a:buClr>
              <a:buChar char="•"/>
              <a:defRPr sz="1600">
                <a:solidFill>
                  <a:schemeClr val="tx1"/>
                </a:solidFill>
                <a:latin typeface="Arial" charset="0"/>
                <a:ea typeface="MS PGothic" charset="-128"/>
              </a:defRPr>
            </a:lvl3pPr>
            <a:lvl4pPr marL="1600200" indent="-228600" defTabSz="576263">
              <a:spcBef>
                <a:spcPct val="20000"/>
              </a:spcBef>
              <a:buClr>
                <a:schemeClr val="tx1"/>
              </a:buClr>
              <a:buFont typeface="Arial" charset="0"/>
              <a:buChar char="−"/>
              <a:defRPr sz="1600">
                <a:solidFill>
                  <a:schemeClr val="tx1"/>
                </a:solidFill>
                <a:latin typeface="Arial" charset="0"/>
                <a:ea typeface="MS PGothic" charset="-128"/>
              </a:defRPr>
            </a:lvl4pPr>
            <a:lvl5pPr marL="2057400" indent="-228600" defTabSz="576263">
              <a:spcBef>
                <a:spcPct val="20000"/>
              </a:spcBef>
              <a:buClr>
                <a:schemeClr val="bg1"/>
              </a:buClr>
              <a:buChar char="»"/>
              <a:defRPr sz="1600">
                <a:solidFill>
                  <a:schemeClr val="bg1"/>
                </a:solidFill>
                <a:latin typeface="Arial" charset="0"/>
                <a:ea typeface="MS PGothic" charset="-128"/>
              </a:defRPr>
            </a:lvl5pPr>
            <a:lvl6pPr marL="2514600" indent="-228600" defTabSz="576263"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defTabSz="576263"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defTabSz="576263"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defTabSz="576263"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a:spcBef>
                <a:spcPct val="5000"/>
              </a:spcBef>
              <a:spcAft>
                <a:spcPct val="5000"/>
              </a:spcAft>
              <a:buClr>
                <a:srgbClr val="CC3A79"/>
              </a:buClr>
              <a:buFontTx/>
              <a:buNone/>
            </a:pPr>
            <a:r>
              <a:rPr lang="de-DE" altLang="ja-JP" sz="1200" dirty="0"/>
              <a:t>Enabled </a:t>
            </a:r>
            <a:r>
              <a:rPr lang="de-DE" altLang="ja-JP" sz="1200" dirty="0" err="1"/>
              <a:t>growth</a:t>
            </a:r>
            <a:r>
              <a:rPr lang="de-DE" altLang="ja-JP" sz="1200" dirty="0"/>
              <a:t> </a:t>
            </a:r>
            <a:r>
              <a:rPr lang="de-DE" altLang="ja-JP" sz="1200" dirty="0" err="1"/>
              <a:t>of</a:t>
            </a:r>
            <a:r>
              <a:rPr lang="de-DE" altLang="ja-JP" sz="1200" dirty="0"/>
              <a:t> </a:t>
            </a:r>
            <a:endParaRPr lang="en-US" altLang="ja-JP" sz="1200" dirty="0">
              <a:solidFill>
                <a:srgbClr val="0083B9"/>
              </a:solidFill>
            </a:endParaRPr>
          </a:p>
          <a:p>
            <a:pPr>
              <a:spcBef>
                <a:spcPct val="5000"/>
              </a:spcBef>
              <a:spcAft>
                <a:spcPct val="5000"/>
              </a:spcAft>
              <a:buClr>
                <a:srgbClr val="CC3A79"/>
              </a:buClr>
              <a:buFontTx/>
              <a:buNone/>
            </a:pPr>
            <a:r>
              <a:rPr lang="en-US" altLang="ja-JP" sz="2100" dirty="0">
                <a:solidFill>
                  <a:srgbClr val="0083B9"/>
                </a:solidFill>
              </a:rPr>
              <a:t>600% </a:t>
            </a:r>
            <a:r>
              <a:rPr lang="en-US" altLang="ja-JP" sz="1200" dirty="0"/>
              <a:t>in mobile, </a:t>
            </a:r>
          </a:p>
          <a:p>
            <a:pPr>
              <a:spcBef>
                <a:spcPct val="25000"/>
              </a:spcBef>
              <a:spcAft>
                <a:spcPct val="5000"/>
              </a:spcAft>
              <a:buClr>
                <a:srgbClr val="CC3A79"/>
              </a:buClr>
              <a:buFontTx/>
              <a:buNone/>
            </a:pPr>
            <a:r>
              <a:rPr lang="en-US" altLang="ja-JP" sz="2100" dirty="0">
                <a:solidFill>
                  <a:srgbClr val="0083B9"/>
                </a:solidFill>
              </a:rPr>
              <a:t>200% </a:t>
            </a:r>
            <a:r>
              <a:rPr lang="en-US" altLang="ja-JP" sz="1200" dirty="0"/>
              <a:t>in internet, and</a:t>
            </a:r>
          </a:p>
          <a:p>
            <a:pPr>
              <a:spcBef>
                <a:spcPct val="25000"/>
              </a:spcBef>
              <a:spcAft>
                <a:spcPct val="5000"/>
              </a:spcAft>
              <a:buClr>
                <a:srgbClr val="CC3A79"/>
              </a:buClr>
              <a:buFontTx/>
              <a:buNone/>
            </a:pPr>
            <a:r>
              <a:rPr lang="en-US" altLang="ja-JP" sz="2100" dirty="0">
                <a:solidFill>
                  <a:srgbClr val="0083B9"/>
                </a:solidFill>
              </a:rPr>
              <a:t>60%</a:t>
            </a:r>
            <a:r>
              <a:rPr lang="de-DE" altLang="ja-JP" sz="1050" dirty="0"/>
              <a:t> </a:t>
            </a:r>
            <a:r>
              <a:rPr lang="de-DE" altLang="ja-JP" sz="1200" dirty="0"/>
              <a:t>in in-</a:t>
            </a:r>
            <a:r>
              <a:rPr lang="de-DE" altLang="ja-JP" sz="1200" dirty="0" err="1"/>
              <a:t>branch</a:t>
            </a:r>
            <a:r>
              <a:rPr lang="de-DE" altLang="ja-JP" sz="1200" dirty="0"/>
              <a:t> </a:t>
            </a:r>
            <a:r>
              <a:rPr lang="de-DE" altLang="ja-JP" sz="1200" dirty="0" err="1"/>
              <a:t>transactions</a:t>
            </a:r>
            <a:r>
              <a:rPr lang="de-DE" altLang="ja-JP" sz="1200" dirty="0"/>
              <a:t>;</a:t>
            </a:r>
          </a:p>
          <a:p>
            <a:pPr>
              <a:spcBef>
                <a:spcPct val="25000"/>
              </a:spcBef>
              <a:spcAft>
                <a:spcPct val="5000"/>
              </a:spcAft>
              <a:buClr>
                <a:srgbClr val="CC3A79"/>
              </a:buClr>
              <a:buFontTx/>
              <a:buNone/>
            </a:pPr>
            <a:r>
              <a:rPr lang="en-US" altLang="ja-JP" sz="1200" dirty="0"/>
              <a:t>avoiding </a:t>
            </a:r>
            <a:r>
              <a:rPr lang="en-US" altLang="ja-JP" sz="2100" dirty="0">
                <a:solidFill>
                  <a:srgbClr val="0083B9"/>
                </a:solidFill>
              </a:rPr>
              <a:t>USD 1.5 million</a:t>
            </a:r>
            <a:r>
              <a:rPr lang="en-US" altLang="ja-JP" sz="1200" dirty="0"/>
              <a:t> in electricity costs annually</a:t>
            </a:r>
          </a:p>
        </p:txBody>
      </p:sp>
      <p:sp>
        <p:nvSpPr>
          <p:cNvPr id="210948" name="AutoShape 9"/>
          <p:cNvSpPr>
            <a:spLocks noChangeArrowheads="1"/>
          </p:cNvSpPr>
          <p:nvPr/>
        </p:nvSpPr>
        <p:spPr bwMode="auto">
          <a:xfrm>
            <a:off x="1368029" y="3557588"/>
            <a:ext cx="6388894" cy="997744"/>
          </a:xfrm>
          <a:prstGeom prst="roundRect">
            <a:avLst>
              <a:gd name="adj" fmla="val 16667"/>
            </a:avLst>
          </a:prstGeom>
          <a:gradFill rotWithShape="1">
            <a:gsLst>
              <a:gs pos="0">
                <a:srgbClr val="969696">
                  <a:alpha val="20000"/>
                </a:srgbClr>
              </a:gs>
              <a:gs pos="100000">
                <a:schemeClr val="bg1">
                  <a:alpha val="0"/>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50000"/>
              </a:spcBef>
              <a:buClr>
                <a:schemeClr val="tx1"/>
              </a:buClr>
              <a:buFont typeface="Wingdings" charset="2"/>
              <a:buChar char="§"/>
              <a:defRPr sz="1600">
                <a:solidFill>
                  <a:schemeClr val="tx1"/>
                </a:solidFill>
                <a:latin typeface="Arial" charset="0"/>
                <a:ea typeface="MS PGothic" charset="-128"/>
              </a:defRPr>
            </a:lvl1pPr>
            <a:lvl2pPr marL="742950" indent="-285750">
              <a:buClr>
                <a:schemeClr val="tx1"/>
              </a:buClr>
              <a:buFont typeface="Arial" charset="0"/>
              <a:buChar char="–"/>
              <a:defRPr sz="1600">
                <a:solidFill>
                  <a:schemeClr val="tx1"/>
                </a:solidFill>
                <a:latin typeface="Arial" charset="0"/>
                <a:ea typeface="MS PGothic" charset="-128"/>
              </a:defRPr>
            </a:lvl2pPr>
            <a:lvl3pPr marL="1143000" indent="-228600">
              <a:buClr>
                <a:schemeClr val="tx1"/>
              </a:buClr>
              <a:buChar char="•"/>
              <a:defRPr sz="1600">
                <a:solidFill>
                  <a:schemeClr val="tx1"/>
                </a:solidFill>
                <a:latin typeface="Arial" charset="0"/>
                <a:ea typeface="MS PGothic" charset="-128"/>
              </a:defRPr>
            </a:lvl3pPr>
            <a:lvl4pPr marL="1600200" indent="-228600">
              <a:spcBef>
                <a:spcPct val="20000"/>
              </a:spcBef>
              <a:buClr>
                <a:schemeClr val="tx1"/>
              </a:buClr>
              <a:buFont typeface="Arial" charset="0"/>
              <a:buChar char="−"/>
              <a:defRPr sz="1600">
                <a:solidFill>
                  <a:schemeClr val="tx1"/>
                </a:solidFill>
                <a:latin typeface="Arial" charset="0"/>
                <a:ea typeface="MS PGothic" charset="-128"/>
              </a:defRPr>
            </a:lvl4pPr>
            <a:lvl5pPr marL="2057400" indent="-228600">
              <a:spcBef>
                <a:spcPct val="20000"/>
              </a:spcBef>
              <a:buClr>
                <a:schemeClr val="bg1"/>
              </a:buClr>
              <a:buChar char="»"/>
              <a:defRPr sz="1600">
                <a:solidFill>
                  <a:schemeClr val="bg1"/>
                </a:solidFill>
                <a:latin typeface="Arial" charset="0"/>
                <a:ea typeface="MS PGothic"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charset="0"/>
                <a:ea typeface="MS PGothic" charset="-128"/>
              </a:defRPr>
            </a:lvl9pPr>
          </a:lstStyle>
          <a:p>
            <a:pPr eaLnBrk="1" hangingPunct="1">
              <a:lnSpc>
                <a:spcPct val="90000"/>
              </a:lnSpc>
              <a:spcBef>
                <a:spcPct val="0"/>
              </a:spcBef>
              <a:buClrTx/>
              <a:buFontTx/>
              <a:buNone/>
            </a:pPr>
            <a:endParaRPr lang="ja-JP" altLang="en-US" sz="1650">
              <a:solidFill>
                <a:schemeClr val="hlink"/>
              </a:solidFill>
            </a:endParaRPr>
          </a:p>
        </p:txBody>
      </p:sp>
      <p:sp>
        <p:nvSpPr>
          <p:cNvPr id="152587" name="Text Box 11"/>
          <p:cNvSpPr txBox="1">
            <a:spLocks noChangeArrowheads="1"/>
          </p:cNvSpPr>
          <p:nvPr/>
        </p:nvSpPr>
        <p:spPr bwMode="auto">
          <a:xfrm>
            <a:off x="1591866" y="3601641"/>
            <a:ext cx="6086475" cy="1200329"/>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p>
            <a:pPr>
              <a:lnSpc>
                <a:spcPct val="120000"/>
              </a:lnSpc>
              <a:spcBef>
                <a:spcPts val="450"/>
              </a:spcBef>
              <a:defRPr/>
            </a:pPr>
            <a:r>
              <a:rPr lang="de-DE" altLang="ja-JP" sz="1500" dirty="0">
                <a:solidFill>
                  <a:srgbClr val="001934"/>
                </a:solidFill>
              </a:rPr>
              <a:t>The key benefits in adopting IBM z Systems are availability, scalability, performance, security, lower licensing costs, easier management, less use of space in the data center, and in particular reduced energy consumption. </a:t>
            </a:r>
            <a:endParaRPr lang="en-US" altLang="ja-JP" sz="1500" dirty="0">
              <a:solidFill>
                <a:srgbClr val="001934"/>
              </a:solidFill>
            </a:endParaRPr>
          </a:p>
        </p:txBody>
      </p:sp>
      <p:sp>
        <p:nvSpPr>
          <p:cNvPr id="210950" name="Line 9"/>
          <p:cNvSpPr>
            <a:spLocks noChangeShapeType="1"/>
          </p:cNvSpPr>
          <p:nvPr/>
        </p:nvSpPr>
        <p:spPr bwMode="auto">
          <a:xfrm>
            <a:off x="4939904" y="1279923"/>
            <a:ext cx="0" cy="2210990"/>
          </a:xfrm>
          <a:prstGeom prst="line">
            <a:avLst/>
          </a:prstGeom>
          <a:noFill/>
          <a:ln w="3175">
            <a:solidFill>
              <a:srgbClr val="0083B9"/>
            </a:solidFill>
            <a:round/>
            <a:headEnd/>
            <a:tailEnd/>
          </a:ln>
          <a:effectLst>
            <a:prstShdw prst="shdw17" dist="17961" dir="2700000">
              <a:srgbClr val="004F6F"/>
            </a:prstShdw>
          </a:effectLst>
          <a:extLst>
            <a:ext uri="{909E8E84-426E-40DD-AFC4-6F175D3DCCD1}">
              <a14:hiddenFill xmlns:a14="http://schemas.microsoft.com/office/drawing/2010/main">
                <a:noFill/>
              </a14:hiddenFill>
            </a:ext>
          </a:extLst>
        </p:spPr>
        <p:txBody>
          <a:bodyPr/>
          <a:lstStyle/>
          <a:p>
            <a:endParaRPr lang="en-US"/>
          </a:p>
        </p:txBody>
      </p:sp>
      <p:sp>
        <p:nvSpPr>
          <p:cNvPr id="3" name="Slide Number Placeholder 2"/>
          <p:cNvSpPr>
            <a:spLocks noGrp="1"/>
          </p:cNvSpPr>
          <p:nvPr>
            <p:ph type="sldNum" sz="quarter" idx="10"/>
          </p:nvPr>
        </p:nvSpPr>
        <p:spPr>
          <a:xfrm>
            <a:off x="139700" y="4694238"/>
            <a:ext cx="439140" cy="274637"/>
          </a:xfrm>
        </p:spPr>
        <p:txBody>
          <a:bodyPr/>
          <a:lstStyle/>
          <a:p>
            <a:pPr>
              <a:defRPr/>
            </a:pPr>
            <a:fld id="{309F0106-50D9-6149-AC9A-CFA34369A6AA}" type="slidenum">
              <a:rPr lang="en-US" altLang="en-US" smtClean="0"/>
              <a:pPr>
                <a:defRPr/>
              </a:pPr>
              <a:t>225</a:t>
            </a:fld>
            <a:endParaRPr lang="en-US" altLang="en-US" dirty="0"/>
          </a:p>
        </p:txBody>
      </p:sp>
    </p:spTree>
    <p:extLst>
      <p:ext uri="{BB962C8B-B14F-4D97-AF65-F5344CB8AC3E}">
        <p14:creationId xmlns:p14="http://schemas.microsoft.com/office/powerpoint/2010/main" val="2146133594"/>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400" dirty="0" smtClean="0">
                <a:ea typeface="SimSun" panose="02010600030101010101" pitchFamily="2" charset="-122"/>
              </a:rPr>
              <a:t>Fit for Purpose…</a:t>
            </a:r>
            <a:endParaRPr lang="en-US" altLang="en-US" sz="4400" dirty="0">
              <a:ea typeface="SimSun" panose="02010600030101010101" pitchFamily="2" charset="-122"/>
            </a:endParaRPr>
          </a:p>
        </p:txBody>
      </p:sp>
      <p:sp>
        <p:nvSpPr>
          <p:cNvPr id="2" name="Subtitle 1"/>
          <p:cNvSpPr>
            <a:spLocks noGrp="1"/>
          </p:cNvSpPr>
          <p:nvPr>
            <p:ph type="subTitle" idx="1"/>
          </p:nvPr>
        </p:nvSpPr>
        <p:spPr>
          <a:xfrm>
            <a:off x="1422404" y="2709332"/>
            <a:ext cx="6163732" cy="1270489"/>
          </a:xfrm>
        </p:spPr>
        <p:txBody>
          <a:bodyPr>
            <a:normAutofit/>
          </a:bodyPr>
          <a:lstStyle/>
          <a:p>
            <a:r>
              <a:rPr lang="en-US" dirty="0" smtClean="0"/>
              <a:t>IT Optimization</a:t>
            </a:r>
          </a:p>
          <a:p>
            <a:r>
              <a:rPr lang="en-US" dirty="0" smtClean="0"/>
              <a:t>Mapping Software to Hardware </a:t>
            </a:r>
            <a:r>
              <a:rPr lang="mr-IN" dirty="0" smtClean="0"/>
              <a:t>…</a:t>
            </a:r>
            <a:r>
              <a:rPr lang="en-US" dirty="0" smtClean="0"/>
              <a:t> w/Rigor</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666158895"/>
      </p:ext>
    </p:extLst>
  </p:cSld>
  <p:clrMapOvr>
    <a:masterClrMapping/>
  </p:clrMapOvr>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t>Choices Choices Choices</a:t>
            </a:r>
            <a:br>
              <a:rPr lang="en-US" dirty="0" smtClean="0"/>
            </a:br>
            <a:r>
              <a:rPr lang="en-US" dirty="0" smtClean="0"/>
              <a:t>Fit for Purpose</a:t>
            </a:r>
            <a:endParaRPr lang="en-US" dirty="0"/>
          </a:p>
        </p:txBody>
      </p:sp>
      <p:sp>
        <p:nvSpPr>
          <p:cNvPr id="102" name="Oval 22"/>
          <p:cNvSpPr>
            <a:spLocks noChangeArrowheads="1"/>
          </p:cNvSpPr>
          <p:nvPr/>
        </p:nvSpPr>
        <p:spPr bwMode="auto">
          <a:xfrm>
            <a:off x="5361392" y="592991"/>
            <a:ext cx="1151643" cy="784366"/>
          </a:xfrm>
          <a:prstGeom prst="ellipse">
            <a:avLst/>
          </a:prstGeom>
          <a:solidFill>
            <a:schemeClr val="accent1"/>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smtClean="0"/>
              <a:t>IDAA</a:t>
            </a:r>
            <a:endParaRPr lang="en-US" sz="1400" dirty="0"/>
          </a:p>
        </p:txBody>
      </p:sp>
      <p:sp>
        <p:nvSpPr>
          <p:cNvPr id="105" name="Oval 5"/>
          <p:cNvSpPr>
            <a:spLocks noChangeArrowheads="1"/>
          </p:cNvSpPr>
          <p:nvPr/>
        </p:nvSpPr>
        <p:spPr bwMode="auto">
          <a:xfrm>
            <a:off x="374866" y="1736859"/>
            <a:ext cx="1335904" cy="356068"/>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Messaging</a:t>
            </a:r>
          </a:p>
        </p:txBody>
      </p:sp>
      <p:sp>
        <p:nvSpPr>
          <p:cNvPr id="106" name="Oval 6"/>
          <p:cNvSpPr>
            <a:spLocks noChangeArrowheads="1"/>
          </p:cNvSpPr>
          <p:nvPr/>
        </p:nvSpPr>
        <p:spPr bwMode="auto">
          <a:xfrm>
            <a:off x="502744" y="2291307"/>
            <a:ext cx="713258" cy="472044"/>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XML</a:t>
            </a:r>
          </a:p>
        </p:txBody>
      </p:sp>
      <p:sp>
        <p:nvSpPr>
          <p:cNvPr id="107" name="Oval 7"/>
          <p:cNvSpPr>
            <a:spLocks noChangeArrowheads="1"/>
          </p:cNvSpPr>
          <p:nvPr/>
        </p:nvSpPr>
        <p:spPr bwMode="auto">
          <a:xfrm>
            <a:off x="374867" y="2706381"/>
            <a:ext cx="887651" cy="437455"/>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Rules</a:t>
            </a:r>
          </a:p>
        </p:txBody>
      </p:sp>
      <p:sp>
        <p:nvSpPr>
          <p:cNvPr id="108" name="Oval 8"/>
          <p:cNvSpPr>
            <a:spLocks noChangeArrowheads="1"/>
          </p:cNvSpPr>
          <p:nvPr/>
        </p:nvSpPr>
        <p:spPr bwMode="auto">
          <a:xfrm>
            <a:off x="631017" y="3181476"/>
            <a:ext cx="1358854" cy="403883"/>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Parallel Processing</a:t>
            </a:r>
          </a:p>
        </p:txBody>
      </p:sp>
      <p:sp>
        <p:nvSpPr>
          <p:cNvPr id="109" name="Oval 9"/>
          <p:cNvSpPr>
            <a:spLocks noChangeArrowheads="1"/>
          </p:cNvSpPr>
          <p:nvPr/>
        </p:nvSpPr>
        <p:spPr bwMode="auto">
          <a:xfrm>
            <a:off x="217035" y="3504989"/>
            <a:ext cx="1052971" cy="437455"/>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Scoring</a:t>
            </a:r>
          </a:p>
        </p:txBody>
      </p:sp>
      <p:sp>
        <p:nvSpPr>
          <p:cNvPr id="110" name="Oval 10"/>
          <p:cNvSpPr>
            <a:spLocks noChangeArrowheads="1"/>
          </p:cNvSpPr>
          <p:nvPr/>
        </p:nvSpPr>
        <p:spPr bwMode="auto">
          <a:xfrm>
            <a:off x="2037797" y="3842745"/>
            <a:ext cx="714668" cy="470009"/>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Row SQL</a:t>
            </a:r>
          </a:p>
        </p:txBody>
      </p:sp>
      <p:sp>
        <p:nvSpPr>
          <p:cNvPr id="111" name="Oval 11"/>
          <p:cNvSpPr>
            <a:spLocks noChangeArrowheads="1"/>
          </p:cNvSpPr>
          <p:nvPr/>
        </p:nvSpPr>
        <p:spPr bwMode="auto">
          <a:xfrm>
            <a:off x="886375" y="3965843"/>
            <a:ext cx="846949" cy="470009"/>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Batch</a:t>
            </a:r>
          </a:p>
        </p:txBody>
      </p:sp>
      <p:sp>
        <p:nvSpPr>
          <p:cNvPr id="112" name="Oval 12"/>
          <p:cNvSpPr>
            <a:spLocks noChangeArrowheads="1"/>
          </p:cNvSpPr>
          <p:nvPr/>
        </p:nvSpPr>
        <p:spPr bwMode="auto">
          <a:xfrm>
            <a:off x="1079270" y="3504989"/>
            <a:ext cx="1429908" cy="550379"/>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Numeric Intensive Computing</a:t>
            </a:r>
          </a:p>
        </p:txBody>
      </p:sp>
      <p:sp>
        <p:nvSpPr>
          <p:cNvPr id="113" name="Oval 13"/>
          <p:cNvSpPr>
            <a:spLocks noChangeArrowheads="1"/>
          </p:cNvSpPr>
          <p:nvPr/>
        </p:nvSpPr>
        <p:spPr bwMode="auto">
          <a:xfrm>
            <a:off x="1781515" y="2266939"/>
            <a:ext cx="1192522" cy="453732"/>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Columnar SQL</a:t>
            </a:r>
          </a:p>
        </p:txBody>
      </p:sp>
      <p:sp>
        <p:nvSpPr>
          <p:cNvPr id="114" name="Oval 14"/>
          <p:cNvSpPr>
            <a:spLocks noChangeArrowheads="1"/>
          </p:cNvSpPr>
          <p:nvPr/>
        </p:nvSpPr>
        <p:spPr bwMode="auto">
          <a:xfrm>
            <a:off x="1781515" y="2874240"/>
            <a:ext cx="1192522" cy="453732"/>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Temporal</a:t>
            </a:r>
            <a:br>
              <a:rPr lang="en-US" sz="1000" b="0">
                <a:solidFill>
                  <a:schemeClr val="tx1"/>
                </a:solidFill>
                <a:cs typeface="MS PGothic" charset="0"/>
              </a:rPr>
            </a:br>
            <a:r>
              <a:rPr lang="en-US" sz="1000" b="0">
                <a:solidFill>
                  <a:schemeClr val="tx1"/>
                </a:solidFill>
                <a:cs typeface="MS PGothic" charset="0"/>
              </a:rPr>
              <a:t>SQL</a:t>
            </a:r>
          </a:p>
        </p:txBody>
      </p:sp>
      <p:sp>
        <p:nvSpPr>
          <p:cNvPr id="115" name="Oval 15"/>
          <p:cNvSpPr>
            <a:spLocks noChangeArrowheads="1"/>
          </p:cNvSpPr>
          <p:nvPr/>
        </p:nvSpPr>
        <p:spPr bwMode="auto">
          <a:xfrm>
            <a:off x="2037798" y="3290332"/>
            <a:ext cx="1192522" cy="453732"/>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Small block access</a:t>
            </a:r>
          </a:p>
        </p:txBody>
      </p:sp>
      <p:sp>
        <p:nvSpPr>
          <p:cNvPr id="116" name="Oval 16"/>
          <p:cNvSpPr>
            <a:spLocks noChangeArrowheads="1"/>
          </p:cNvSpPr>
          <p:nvPr/>
        </p:nvSpPr>
        <p:spPr bwMode="auto">
          <a:xfrm>
            <a:off x="2228095" y="1298387"/>
            <a:ext cx="1192522" cy="453732"/>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Large block access</a:t>
            </a:r>
          </a:p>
        </p:txBody>
      </p:sp>
      <p:sp>
        <p:nvSpPr>
          <p:cNvPr id="117" name="Oval 17"/>
          <p:cNvSpPr>
            <a:spLocks noChangeArrowheads="1"/>
          </p:cNvSpPr>
          <p:nvPr/>
        </p:nvSpPr>
        <p:spPr bwMode="auto">
          <a:xfrm>
            <a:off x="1420393" y="4251714"/>
            <a:ext cx="1192522" cy="453732"/>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Random read access</a:t>
            </a:r>
          </a:p>
        </p:txBody>
      </p:sp>
      <p:sp>
        <p:nvSpPr>
          <p:cNvPr id="118" name="Oval 18"/>
          <p:cNvSpPr>
            <a:spLocks noChangeArrowheads="1"/>
          </p:cNvSpPr>
          <p:nvPr/>
        </p:nvSpPr>
        <p:spPr bwMode="auto">
          <a:xfrm>
            <a:off x="1909524" y="1760258"/>
            <a:ext cx="1384228" cy="453732"/>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Data Replication</a:t>
            </a:r>
          </a:p>
        </p:txBody>
      </p:sp>
      <p:sp>
        <p:nvSpPr>
          <p:cNvPr id="119" name="Oval 20"/>
          <p:cNvSpPr>
            <a:spLocks noChangeArrowheads="1"/>
          </p:cNvSpPr>
          <p:nvPr/>
        </p:nvSpPr>
        <p:spPr bwMode="auto">
          <a:xfrm>
            <a:off x="1079270" y="2429665"/>
            <a:ext cx="986720" cy="470009"/>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a:solidFill>
                  <a:schemeClr val="tx1"/>
                </a:solidFill>
                <a:cs typeface="MS PGothic" charset="0"/>
              </a:rPr>
              <a:t>Master Thread</a:t>
            </a:r>
          </a:p>
        </p:txBody>
      </p:sp>
      <p:sp>
        <p:nvSpPr>
          <p:cNvPr id="120" name="Oval 21"/>
          <p:cNvSpPr>
            <a:spLocks noChangeArrowheads="1"/>
          </p:cNvSpPr>
          <p:nvPr/>
        </p:nvSpPr>
        <p:spPr bwMode="auto">
          <a:xfrm>
            <a:off x="1206068" y="1922014"/>
            <a:ext cx="989605" cy="502564"/>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Hi-Thread Java</a:t>
            </a:r>
          </a:p>
        </p:txBody>
      </p:sp>
      <p:sp>
        <p:nvSpPr>
          <p:cNvPr id="121" name="Oval 22"/>
          <p:cNvSpPr>
            <a:spLocks noChangeArrowheads="1"/>
          </p:cNvSpPr>
          <p:nvPr/>
        </p:nvSpPr>
        <p:spPr bwMode="auto">
          <a:xfrm>
            <a:off x="1142129" y="1528305"/>
            <a:ext cx="1283309" cy="347929"/>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Mediation</a:t>
            </a:r>
          </a:p>
        </p:txBody>
      </p:sp>
      <p:sp>
        <p:nvSpPr>
          <p:cNvPr id="122" name="Oval 23"/>
          <p:cNvSpPr>
            <a:spLocks noChangeArrowheads="1"/>
          </p:cNvSpPr>
          <p:nvPr/>
        </p:nvSpPr>
        <p:spPr bwMode="auto">
          <a:xfrm>
            <a:off x="439311" y="1389947"/>
            <a:ext cx="723126" cy="431351"/>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SSL</a:t>
            </a:r>
          </a:p>
        </p:txBody>
      </p:sp>
      <p:sp>
        <p:nvSpPr>
          <p:cNvPr id="123" name="Oval 24"/>
          <p:cNvSpPr>
            <a:spLocks noChangeArrowheads="1"/>
          </p:cNvSpPr>
          <p:nvPr/>
        </p:nvSpPr>
        <p:spPr bwMode="auto">
          <a:xfrm>
            <a:off x="1270007" y="2844739"/>
            <a:ext cx="780919" cy="437455"/>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a:solidFill>
                  <a:schemeClr val="tx1"/>
                </a:solidFill>
                <a:cs typeface="MS PGothic" charset="0"/>
              </a:rPr>
              <a:t>BPM</a:t>
            </a:r>
          </a:p>
        </p:txBody>
      </p:sp>
      <p:sp>
        <p:nvSpPr>
          <p:cNvPr id="124" name="Oval 27"/>
          <p:cNvSpPr>
            <a:spLocks noChangeArrowheads="1"/>
          </p:cNvSpPr>
          <p:nvPr/>
        </p:nvSpPr>
        <p:spPr bwMode="auto">
          <a:xfrm>
            <a:off x="6666383" y="535988"/>
            <a:ext cx="1151643" cy="784366"/>
          </a:xfrm>
          <a:prstGeom prst="ellipse">
            <a:avLst/>
          </a:prstGeom>
          <a:solidFill>
            <a:schemeClr val="accent1"/>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smtClean="0"/>
              <a:t>LinuxONE</a:t>
            </a:r>
            <a:endParaRPr lang="en-US" sz="1400" dirty="0"/>
          </a:p>
        </p:txBody>
      </p:sp>
      <p:sp>
        <p:nvSpPr>
          <p:cNvPr id="125" name="Oval 28"/>
          <p:cNvSpPr>
            <a:spLocks noChangeArrowheads="1"/>
          </p:cNvSpPr>
          <p:nvPr/>
        </p:nvSpPr>
        <p:spPr bwMode="auto">
          <a:xfrm>
            <a:off x="7151827" y="1204792"/>
            <a:ext cx="1151644" cy="784366"/>
          </a:xfrm>
          <a:prstGeom prst="ellipse">
            <a:avLst/>
          </a:prstGeom>
          <a:solidFill>
            <a:schemeClr val="accent1"/>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Enterprise</a:t>
            </a:r>
          </a:p>
          <a:p>
            <a:pPr algn="ctr"/>
            <a:r>
              <a:rPr lang="en-US" sz="1400"/>
              <a:t>Power</a:t>
            </a:r>
          </a:p>
        </p:txBody>
      </p:sp>
      <p:sp>
        <p:nvSpPr>
          <p:cNvPr id="126" name="Oval 29"/>
          <p:cNvSpPr>
            <a:spLocks noChangeArrowheads="1"/>
          </p:cNvSpPr>
          <p:nvPr/>
        </p:nvSpPr>
        <p:spPr bwMode="auto">
          <a:xfrm>
            <a:off x="7855218" y="1666662"/>
            <a:ext cx="1151643" cy="784366"/>
          </a:xfrm>
          <a:prstGeom prst="ellipse">
            <a:avLst/>
          </a:prstGeom>
          <a:solidFill>
            <a:schemeClr val="accent1"/>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Power</a:t>
            </a:r>
          </a:p>
          <a:p>
            <a:pPr algn="ctr"/>
            <a:r>
              <a:rPr lang="en-US" sz="1400"/>
              <a:t>Scaleout</a:t>
            </a:r>
          </a:p>
        </p:txBody>
      </p:sp>
      <p:grpSp>
        <p:nvGrpSpPr>
          <p:cNvPr id="127" name="Group 41"/>
          <p:cNvGrpSpPr>
            <a:grpSpLocks/>
          </p:cNvGrpSpPr>
          <p:nvPr/>
        </p:nvGrpSpPr>
        <p:grpSpPr bwMode="auto">
          <a:xfrm>
            <a:off x="2752566" y="1759335"/>
            <a:ext cx="4031019" cy="2445724"/>
            <a:chOff x="973" y="874"/>
            <a:chExt cx="3274" cy="2739"/>
          </a:xfrm>
        </p:grpSpPr>
        <p:sp>
          <p:nvSpPr>
            <p:cNvPr id="128" name="AutoShape 30"/>
            <p:cNvSpPr>
              <a:spLocks noChangeArrowheads="1"/>
            </p:cNvSpPr>
            <p:nvPr/>
          </p:nvSpPr>
          <p:spPr bwMode="auto">
            <a:xfrm>
              <a:off x="2041" y="1218"/>
              <a:ext cx="2069" cy="1960"/>
            </a:xfrm>
            <a:custGeom>
              <a:avLst/>
              <a:gdLst>
                <a:gd name="G0" fmla="+- 1712 0 0"/>
                <a:gd name="G1" fmla="+- 21600 0 1712"/>
                <a:gd name="G2" fmla="+- 21600 0 1712"/>
                <a:gd name="G3" fmla="*/ G0 2929 10000"/>
                <a:gd name="G4" fmla="+- 21600 0 G3"/>
                <a:gd name="G5" fmla="+- 21600 0 G3"/>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12" y="10800"/>
                  </a:moveTo>
                  <a:cubicBezTo>
                    <a:pt x="1712" y="15819"/>
                    <a:pt x="5781" y="19888"/>
                    <a:pt x="10800" y="19888"/>
                  </a:cubicBezTo>
                  <a:cubicBezTo>
                    <a:pt x="15819" y="19888"/>
                    <a:pt x="19888" y="15819"/>
                    <a:pt x="19888" y="10800"/>
                  </a:cubicBezTo>
                  <a:cubicBezTo>
                    <a:pt x="19888" y="5781"/>
                    <a:pt x="15819" y="1712"/>
                    <a:pt x="10800" y="1712"/>
                  </a:cubicBezTo>
                  <a:cubicBezTo>
                    <a:pt x="5781" y="1712"/>
                    <a:pt x="1712" y="5781"/>
                    <a:pt x="1712" y="10800"/>
                  </a:cubicBezTo>
                  <a:close/>
                </a:path>
              </a:pathLst>
            </a:custGeom>
            <a:solidFill>
              <a:srgbClr val="FFFF99"/>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endParaRPr lang="en-US" sz="1400" b="1">
                <a:solidFill>
                  <a:schemeClr val="tx2"/>
                </a:solidFill>
              </a:endParaRPr>
            </a:p>
          </p:txBody>
        </p:sp>
        <p:sp>
          <p:nvSpPr>
            <p:cNvPr id="129" name="AutoShape 31"/>
            <p:cNvSpPr>
              <a:spLocks noChangeArrowheads="1"/>
            </p:cNvSpPr>
            <p:nvPr/>
          </p:nvSpPr>
          <p:spPr bwMode="auto">
            <a:xfrm rot="16200000">
              <a:off x="2550" y="1980"/>
              <a:ext cx="1161" cy="507"/>
            </a:xfrm>
            <a:prstGeom prst="triangle">
              <a:avLst>
                <a:gd name="adj" fmla="val 50000"/>
              </a:avLst>
            </a:prstGeom>
            <a:noFill/>
            <a:ln w="12700">
              <a:solidFill>
                <a:schemeClr val="tx1"/>
              </a:solidFill>
              <a:miter lim="800000"/>
              <a:headEnd/>
              <a:tailEnd/>
            </a:ln>
            <a:effectLst/>
            <a:extLst>
              <a:ext uri="{909E8E84-426E-40dd-AFC4-6F175D3DCCD1}">
                <a14:hiddenFill xmlns="" xmlns:a14="http://schemas.microsoft.com/office/drawing/2010/main">
                  <a:solidFill>
                    <a:srgbClr val="CCFFCC"/>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endParaRPr lang="en-US" sz="1400" b="1">
                <a:solidFill>
                  <a:schemeClr val="tx2"/>
                </a:solidFill>
              </a:endParaRPr>
            </a:p>
          </p:txBody>
        </p:sp>
        <p:sp>
          <p:nvSpPr>
            <p:cNvPr id="130" name="Oval 32"/>
            <p:cNvSpPr>
              <a:spLocks noChangeArrowheads="1"/>
            </p:cNvSpPr>
            <p:nvPr/>
          </p:nvSpPr>
          <p:spPr bwMode="auto">
            <a:xfrm>
              <a:off x="973" y="1701"/>
              <a:ext cx="1634" cy="961"/>
            </a:xfrm>
            <a:prstGeom prst="ellipse">
              <a:avLst/>
            </a:prstGeom>
            <a:solidFill>
              <a:srgbClr val="00FF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r>
                <a:rPr lang="en-US" sz="1100" b="1" dirty="0">
                  <a:solidFill>
                    <a:schemeClr val="tx2"/>
                  </a:solidFill>
                </a:rPr>
                <a:t>Architecture Analysis</a:t>
              </a:r>
            </a:p>
          </p:txBody>
        </p:sp>
        <p:sp>
          <p:nvSpPr>
            <p:cNvPr id="131" name="Oval 33"/>
            <p:cNvSpPr>
              <a:spLocks noChangeArrowheads="1"/>
            </p:cNvSpPr>
            <p:nvPr/>
          </p:nvSpPr>
          <p:spPr bwMode="auto">
            <a:xfrm>
              <a:off x="2659" y="874"/>
              <a:ext cx="1588" cy="961"/>
            </a:xfrm>
            <a:prstGeom prst="ellipse">
              <a:avLst/>
            </a:prstGeom>
            <a:solidFill>
              <a:srgbClr val="CCCC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r>
                <a:rPr lang="en-US" sz="1100" b="1" dirty="0" smtClean="0">
                  <a:solidFill>
                    <a:schemeClr val="tx2"/>
                  </a:solidFill>
                </a:rPr>
                <a:t>Requirement Analysis</a:t>
              </a:r>
              <a:endParaRPr lang="en-US" sz="1100" b="1" dirty="0">
                <a:solidFill>
                  <a:schemeClr val="tx2"/>
                </a:solidFill>
              </a:endParaRPr>
            </a:p>
          </p:txBody>
        </p:sp>
        <p:sp>
          <p:nvSpPr>
            <p:cNvPr id="132" name="Oval 34"/>
            <p:cNvSpPr>
              <a:spLocks noChangeArrowheads="1"/>
            </p:cNvSpPr>
            <p:nvPr/>
          </p:nvSpPr>
          <p:spPr bwMode="auto">
            <a:xfrm>
              <a:off x="2622" y="2652"/>
              <a:ext cx="1488" cy="961"/>
            </a:xfrm>
            <a:prstGeom prst="ellipse">
              <a:avLst/>
            </a:prstGeom>
            <a:solidFill>
              <a:srgbClr val="FF99CC"/>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r>
                <a:rPr lang="en-US" sz="1400" b="1" dirty="0">
                  <a:solidFill>
                    <a:schemeClr val="tx2"/>
                  </a:solidFill>
                </a:rPr>
                <a:t>Cost Analysis</a:t>
              </a:r>
            </a:p>
          </p:txBody>
        </p:sp>
        <p:sp>
          <p:nvSpPr>
            <p:cNvPr id="133" name="Rectangle 35"/>
            <p:cNvSpPr>
              <a:spLocks noChangeArrowheads="1"/>
            </p:cNvSpPr>
            <p:nvPr/>
          </p:nvSpPr>
          <p:spPr bwMode="auto">
            <a:xfrm>
              <a:off x="2332" y="1980"/>
              <a:ext cx="581" cy="508"/>
            </a:xfrm>
            <a:prstGeom prst="rect">
              <a:avLst/>
            </a:prstGeom>
            <a:solidFill>
              <a:srgbClr val="FFFF99"/>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spcBef>
                  <a:spcPct val="50000"/>
                </a:spcBef>
                <a:buClr>
                  <a:schemeClr val="accent2"/>
                </a:buClr>
                <a:buFont typeface="Wingdings" charset="0"/>
                <a:buNone/>
              </a:pPr>
              <a:r>
                <a:rPr lang="en-US" sz="800" b="1">
                  <a:solidFill>
                    <a:schemeClr val="tx2"/>
                  </a:solidFill>
                </a:rPr>
                <a:t>Options</a:t>
              </a:r>
            </a:p>
          </p:txBody>
        </p:sp>
        <p:sp>
          <p:nvSpPr>
            <p:cNvPr id="134" name="Rectangle 36"/>
            <p:cNvSpPr>
              <a:spLocks noChangeArrowheads="1"/>
            </p:cNvSpPr>
            <p:nvPr/>
          </p:nvSpPr>
          <p:spPr bwMode="auto">
            <a:xfrm>
              <a:off x="3094" y="1653"/>
              <a:ext cx="581" cy="508"/>
            </a:xfrm>
            <a:prstGeom prst="rect">
              <a:avLst/>
            </a:prstGeom>
            <a:solidFill>
              <a:srgbClr val="FFFF99"/>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800" b="1">
                  <a:solidFill>
                    <a:schemeClr val="tx2"/>
                  </a:solidFill>
                </a:rPr>
                <a:t>Local Factors</a:t>
              </a:r>
            </a:p>
          </p:txBody>
        </p:sp>
        <p:sp>
          <p:nvSpPr>
            <p:cNvPr id="135" name="Rectangle 37"/>
            <p:cNvSpPr>
              <a:spLocks noChangeArrowheads="1"/>
            </p:cNvSpPr>
            <p:nvPr/>
          </p:nvSpPr>
          <p:spPr bwMode="auto">
            <a:xfrm>
              <a:off x="3094" y="2306"/>
              <a:ext cx="581" cy="508"/>
            </a:xfrm>
            <a:prstGeom prst="rect">
              <a:avLst/>
            </a:prstGeom>
            <a:solidFill>
              <a:srgbClr val="FFFF99"/>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800" b="1">
                  <a:solidFill>
                    <a:schemeClr val="tx2"/>
                  </a:solidFill>
                </a:rPr>
                <a:t>Cost Factors</a:t>
              </a:r>
            </a:p>
          </p:txBody>
        </p:sp>
        <p:sp>
          <p:nvSpPr>
            <p:cNvPr id="136" name="AutoShape 38"/>
            <p:cNvSpPr>
              <a:spLocks noChangeArrowheads="1"/>
            </p:cNvSpPr>
            <p:nvPr/>
          </p:nvSpPr>
          <p:spPr bwMode="auto">
            <a:xfrm>
              <a:off x="3872" y="2053"/>
              <a:ext cx="311" cy="326"/>
            </a:xfrm>
            <a:prstGeom prst="flowChartMerge">
              <a:avLst/>
            </a:prstGeom>
            <a:solidFill>
              <a:srgbClr val="FFFF99"/>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endParaRPr lang="en-US" sz="1400" b="1">
                <a:solidFill>
                  <a:schemeClr val="tx2"/>
                </a:solidFill>
              </a:endParaRPr>
            </a:p>
          </p:txBody>
        </p:sp>
        <p:sp>
          <p:nvSpPr>
            <p:cNvPr id="137" name="AutoShape 39"/>
            <p:cNvSpPr>
              <a:spLocks noChangeArrowheads="1"/>
            </p:cNvSpPr>
            <p:nvPr/>
          </p:nvSpPr>
          <p:spPr bwMode="auto">
            <a:xfrm rot="7319843">
              <a:off x="2267" y="2699"/>
              <a:ext cx="311" cy="326"/>
            </a:xfrm>
            <a:prstGeom prst="flowChartMerge">
              <a:avLst/>
            </a:prstGeom>
            <a:solidFill>
              <a:srgbClr val="FFFF99"/>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endParaRPr lang="en-US" sz="1400" b="1">
                <a:solidFill>
                  <a:schemeClr val="tx2"/>
                </a:solidFill>
              </a:endParaRPr>
            </a:p>
          </p:txBody>
        </p:sp>
        <p:sp>
          <p:nvSpPr>
            <p:cNvPr id="138" name="AutoShape 40"/>
            <p:cNvSpPr>
              <a:spLocks noChangeArrowheads="1"/>
            </p:cNvSpPr>
            <p:nvPr/>
          </p:nvSpPr>
          <p:spPr bwMode="auto">
            <a:xfrm rot="56545657">
              <a:off x="2259" y="1372"/>
              <a:ext cx="311" cy="326"/>
            </a:xfrm>
            <a:prstGeom prst="flowChartMerge">
              <a:avLst/>
            </a:prstGeom>
            <a:solidFill>
              <a:srgbClr val="FFFF99"/>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endParaRPr lang="en-US" sz="1400" b="1">
                <a:solidFill>
                  <a:schemeClr val="tx2"/>
                </a:solidFill>
              </a:endParaRPr>
            </a:p>
          </p:txBody>
        </p:sp>
      </p:grpSp>
      <p:sp>
        <p:nvSpPr>
          <p:cNvPr id="139" name="Oval 42"/>
          <p:cNvSpPr>
            <a:spLocks noChangeArrowheads="1"/>
          </p:cNvSpPr>
          <p:nvPr/>
        </p:nvSpPr>
        <p:spPr bwMode="auto">
          <a:xfrm>
            <a:off x="6768415" y="2359469"/>
            <a:ext cx="1151644" cy="784367"/>
          </a:xfrm>
          <a:prstGeom prst="ellipse">
            <a:avLst/>
          </a:prstGeom>
          <a:solidFill>
            <a:schemeClr val="accent1"/>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PureFlex</a:t>
            </a:r>
          </a:p>
        </p:txBody>
      </p:sp>
      <p:sp>
        <p:nvSpPr>
          <p:cNvPr id="140" name="Oval 43"/>
          <p:cNvSpPr>
            <a:spLocks noChangeArrowheads="1"/>
          </p:cNvSpPr>
          <p:nvPr/>
        </p:nvSpPr>
        <p:spPr bwMode="auto">
          <a:xfrm>
            <a:off x="6958712" y="2867119"/>
            <a:ext cx="1151643" cy="784366"/>
          </a:xfrm>
          <a:prstGeom prst="ellipse">
            <a:avLst/>
          </a:prstGeom>
          <a:solidFill>
            <a:schemeClr val="accent1"/>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a:t>PureData</a:t>
            </a:r>
          </a:p>
        </p:txBody>
      </p:sp>
      <p:sp>
        <p:nvSpPr>
          <p:cNvPr id="141" name="Oval 44"/>
          <p:cNvSpPr>
            <a:spLocks noChangeArrowheads="1"/>
          </p:cNvSpPr>
          <p:nvPr/>
        </p:nvSpPr>
        <p:spPr bwMode="auto">
          <a:xfrm>
            <a:off x="7763219" y="2505372"/>
            <a:ext cx="1151643" cy="784367"/>
          </a:xfrm>
          <a:prstGeom prst="ellipse">
            <a:avLst/>
          </a:prstGeom>
          <a:solidFill>
            <a:schemeClr val="accent1"/>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PureApp</a:t>
            </a:r>
          </a:p>
        </p:txBody>
      </p:sp>
      <p:sp>
        <p:nvSpPr>
          <p:cNvPr id="142" name="Oval 45"/>
          <p:cNvSpPr>
            <a:spLocks noChangeArrowheads="1"/>
          </p:cNvSpPr>
          <p:nvPr/>
        </p:nvSpPr>
        <p:spPr bwMode="auto">
          <a:xfrm>
            <a:off x="7818026" y="3478322"/>
            <a:ext cx="1151643" cy="784367"/>
          </a:xfrm>
          <a:prstGeom prst="ellipse">
            <a:avLst/>
          </a:prstGeom>
          <a:solidFill>
            <a:schemeClr val="hlink"/>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x86</a:t>
            </a:r>
          </a:p>
          <a:p>
            <a:pPr algn="ctr"/>
            <a:r>
              <a:rPr lang="en-US" sz="1400"/>
              <a:t>Converged</a:t>
            </a:r>
          </a:p>
          <a:p>
            <a:pPr algn="ctr"/>
            <a:r>
              <a:rPr lang="en-US" sz="1400"/>
              <a:t>Systems</a:t>
            </a:r>
          </a:p>
        </p:txBody>
      </p:sp>
      <p:sp>
        <p:nvSpPr>
          <p:cNvPr id="143" name="Oval 46"/>
          <p:cNvSpPr>
            <a:spLocks noChangeArrowheads="1"/>
          </p:cNvSpPr>
          <p:nvPr/>
        </p:nvSpPr>
        <p:spPr bwMode="auto">
          <a:xfrm>
            <a:off x="6840846" y="3714712"/>
            <a:ext cx="1151644" cy="784366"/>
          </a:xfrm>
          <a:prstGeom prst="ellipse">
            <a:avLst/>
          </a:prstGeom>
          <a:solidFill>
            <a:schemeClr val="hlink"/>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x86</a:t>
            </a:r>
          </a:p>
          <a:p>
            <a:pPr algn="ctr"/>
            <a:r>
              <a:rPr lang="en-US" sz="1400"/>
              <a:t>Commodity</a:t>
            </a:r>
          </a:p>
          <a:p>
            <a:pPr algn="ctr"/>
            <a:r>
              <a:rPr lang="en-US" sz="1400"/>
              <a:t>Servers</a:t>
            </a:r>
          </a:p>
        </p:txBody>
      </p:sp>
      <p:sp>
        <p:nvSpPr>
          <p:cNvPr id="145" name="Line 48"/>
          <p:cNvSpPr>
            <a:spLocks noChangeShapeType="1"/>
          </p:cNvSpPr>
          <p:nvPr/>
        </p:nvSpPr>
        <p:spPr bwMode="auto">
          <a:xfrm>
            <a:off x="2356367" y="1713460"/>
            <a:ext cx="5627189" cy="368895"/>
          </a:xfrm>
          <a:prstGeom prst="line">
            <a:avLst/>
          </a:prstGeom>
          <a:noFill/>
          <a:ln w="152400" cap="rnd">
            <a:solidFill>
              <a:schemeClr val="tx1"/>
            </a:solidFill>
            <a:prstDash val="sysDot"/>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400"/>
          </a:p>
        </p:txBody>
      </p:sp>
      <p:sp>
        <p:nvSpPr>
          <p:cNvPr id="146" name="Oval 50"/>
          <p:cNvSpPr>
            <a:spLocks noChangeArrowheads="1"/>
          </p:cNvSpPr>
          <p:nvPr/>
        </p:nvSpPr>
        <p:spPr bwMode="auto">
          <a:xfrm>
            <a:off x="6000183" y="4150212"/>
            <a:ext cx="1151644" cy="784367"/>
          </a:xfrm>
          <a:prstGeom prst="ellipse">
            <a:avLst/>
          </a:prstGeom>
          <a:solidFill>
            <a:schemeClr val="hlink"/>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a:t>Public</a:t>
            </a:r>
          </a:p>
          <a:p>
            <a:pPr algn="ctr"/>
            <a:r>
              <a:rPr lang="en-US" sz="1400"/>
              <a:t>Cloud</a:t>
            </a:r>
          </a:p>
        </p:txBody>
      </p:sp>
      <p:sp>
        <p:nvSpPr>
          <p:cNvPr id="147" name="Oval 121"/>
          <p:cNvSpPr>
            <a:spLocks noChangeArrowheads="1"/>
          </p:cNvSpPr>
          <p:nvPr/>
        </p:nvSpPr>
        <p:spPr bwMode="auto">
          <a:xfrm>
            <a:off x="438805" y="4251205"/>
            <a:ext cx="840320" cy="472044"/>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dirty="0" smtClean="0">
                <a:solidFill>
                  <a:schemeClr val="tx1"/>
                </a:solidFill>
                <a:cs typeface="MS PGothic" charset="0"/>
              </a:rPr>
              <a:t>SIMD</a:t>
            </a:r>
            <a:endParaRPr lang="en-US" sz="1000" b="0" dirty="0">
              <a:solidFill>
                <a:schemeClr val="tx1"/>
              </a:solidFill>
              <a:cs typeface="MS PGothic" charset="0"/>
            </a:endParaRPr>
          </a:p>
        </p:txBody>
      </p:sp>
      <p:sp>
        <p:nvSpPr>
          <p:cNvPr id="148" name="Oval 121"/>
          <p:cNvSpPr>
            <a:spLocks noChangeArrowheads="1"/>
          </p:cNvSpPr>
          <p:nvPr/>
        </p:nvSpPr>
        <p:spPr bwMode="auto">
          <a:xfrm>
            <a:off x="129200" y="1990064"/>
            <a:ext cx="712442" cy="472044"/>
          </a:xfrm>
          <a:prstGeom prst="ellipse">
            <a:avLst/>
          </a:prstGeom>
          <a:solidFill>
            <a:srgbClr val="CC99FF"/>
          </a:solidFill>
          <a:ln w="127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spcBef>
                <a:spcPct val="50000"/>
              </a:spcBef>
              <a:buClr>
                <a:schemeClr val="accent2"/>
              </a:buClr>
              <a:buFont typeface="Wingdings" charset="0"/>
              <a:buNone/>
            </a:pPr>
            <a:r>
              <a:rPr lang="en-US" sz="1000" b="0" dirty="0" smtClean="0">
                <a:solidFill>
                  <a:schemeClr val="tx1"/>
                </a:solidFill>
                <a:cs typeface="MS PGothic" charset="0"/>
              </a:rPr>
              <a:t>SMT</a:t>
            </a:r>
            <a:endParaRPr lang="en-US" sz="1000" b="0" dirty="0">
              <a:solidFill>
                <a:schemeClr val="tx1"/>
              </a:solidFill>
              <a:cs typeface="MS PGothic" charset="0"/>
            </a:endParaRPr>
          </a:p>
        </p:txBody>
      </p:sp>
      <p:sp>
        <p:nvSpPr>
          <p:cNvPr id="151" name="Oval 27"/>
          <p:cNvSpPr>
            <a:spLocks noChangeArrowheads="1"/>
          </p:cNvSpPr>
          <p:nvPr/>
        </p:nvSpPr>
        <p:spPr bwMode="auto">
          <a:xfrm>
            <a:off x="6090562" y="1127274"/>
            <a:ext cx="1151643" cy="784366"/>
          </a:xfrm>
          <a:prstGeom prst="ellipse">
            <a:avLst/>
          </a:prstGeom>
          <a:solidFill>
            <a:schemeClr val="accent1"/>
          </a:solidFill>
          <a:ln w="25400">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400" dirty="0" smtClean="0"/>
              <a:t>z Systems</a:t>
            </a:r>
            <a:endParaRPr lang="en-US" sz="1400" dirty="0"/>
          </a:p>
        </p:txBody>
      </p:sp>
      <p:sp>
        <p:nvSpPr>
          <p:cNvPr id="144" name="Line 47"/>
          <p:cNvSpPr>
            <a:spLocks noChangeShapeType="1"/>
          </p:cNvSpPr>
          <p:nvPr/>
        </p:nvSpPr>
        <p:spPr bwMode="auto">
          <a:xfrm flipV="1">
            <a:off x="1973330" y="1528605"/>
            <a:ext cx="4219946" cy="1107499"/>
          </a:xfrm>
          <a:prstGeom prst="line">
            <a:avLst/>
          </a:prstGeom>
          <a:noFill/>
          <a:ln w="152400" cap="rnd">
            <a:solidFill>
              <a:srgbClr val="082943"/>
            </a:solidFill>
            <a:prstDash val="sysDot"/>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endParaRPr lang="en-US" sz="1400"/>
          </a:p>
        </p:txBody>
      </p:sp>
    </p:spTree>
    <p:extLst>
      <p:ext uri="{BB962C8B-B14F-4D97-AF65-F5344CB8AC3E}">
        <p14:creationId xmlns:p14="http://schemas.microsoft.com/office/powerpoint/2010/main" val="1057528671"/>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30693" y="8466"/>
            <a:ext cx="4008007" cy="469188"/>
          </a:xfrm>
        </p:spPr>
        <p:txBody>
          <a:bodyPr/>
          <a:lstStyle/>
          <a:p>
            <a:r>
              <a:rPr lang="en-US" smtClean="0"/>
              <a:t>Fit for Purpose w/TCO</a:t>
            </a:r>
            <a:endParaRPr lang="en-US"/>
          </a:p>
        </p:txBody>
      </p:sp>
      <p:grpSp>
        <p:nvGrpSpPr>
          <p:cNvPr id="65" name="Group 64"/>
          <p:cNvGrpSpPr/>
          <p:nvPr/>
        </p:nvGrpSpPr>
        <p:grpSpPr>
          <a:xfrm>
            <a:off x="948528" y="248397"/>
            <a:ext cx="8153404" cy="4439168"/>
            <a:chOff x="-816" y="762000"/>
            <a:chExt cx="9221016" cy="5539836"/>
          </a:xfrm>
        </p:grpSpPr>
        <p:sp>
          <p:nvSpPr>
            <p:cNvPr id="6" name="TextBox 5"/>
            <p:cNvSpPr txBox="1"/>
            <p:nvPr/>
          </p:nvSpPr>
          <p:spPr>
            <a:xfrm>
              <a:off x="1524000" y="1905000"/>
              <a:ext cx="1524000" cy="3352800"/>
            </a:xfrm>
            <a:prstGeom prst="rect">
              <a:avLst/>
            </a:prstGeom>
            <a:solidFill>
              <a:schemeClr val="accent1">
                <a:lumMod val="20000"/>
                <a:lumOff val="8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b="1" dirty="0" smtClean="0"/>
                <a:t>Subjects</a:t>
              </a:r>
              <a:endParaRPr lang="en-US" sz="1400" b="1" dirty="0"/>
            </a:p>
          </p:txBody>
        </p:sp>
        <p:sp>
          <p:nvSpPr>
            <p:cNvPr id="7" name="TextBox 6"/>
            <p:cNvSpPr txBox="1"/>
            <p:nvPr/>
          </p:nvSpPr>
          <p:spPr>
            <a:xfrm>
              <a:off x="4114800" y="1905000"/>
              <a:ext cx="1600200" cy="4038600"/>
            </a:xfrm>
            <a:prstGeom prst="rect">
              <a:avLst/>
            </a:prstGeom>
            <a:solidFill>
              <a:srgbClr val="FDB813"/>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b="1" dirty="0" smtClean="0"/>
                <a:t>Targets</a:t>
              </a:r>
              <a:endParaRPr lang="en-US" sz="1400" b="1" dirty="0"/>
            </a:p>
          </p:txBody>
        </p:sp>
        <p:sp>
          <p:nvSpPr>
            <p:cNvPr id="8" name="TextBox 7"/>
            <p:cNvSpPr txBox="1"/>
            <p:nvPr/>
          </p:nvSpPr>
          <p:spPr>
            <a:xfrm>
              <a:off x="6553200" y="1905000"/>
              <a:ext cx="1524000" cy="3962400"/>
            </a:xfrm>
            <a:prstGeom prst="rect">
              <a:avLst/>
            </a:prstGeom>
            <a:solidFill>
              <a:srgbClr val="CCFFCC"/>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b="1" dirty="0" smtClean="0"/>
                <a:t>TCO</a:t>
              </a:r>
              <a:endParaRPr lang="en-US" sz="1400" b="1" dirty="0"/>
            </a:p>
          </p:txBody>
        </p:sp>
        <p:sp>
          <p:nvSpPr>
            <p:cNvPr id="9" name="Pentagon 8"/>
            <p:cNvSpPr/>
            <p:nvPr/>
          </p:nvSpPr>
          <p:spPr>
            <a:xfrm>
              <a:off x="2971800" y="2133600"/>
              <a:ext cx="1295400" cy="5334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smtClean="0"/>
                <a:t>Processing Constraints</a:t>
              </a:r>
              <a:endParaRPr lang="en-US" sz="1000" dirty="0"/>
            </a:p>
          </p:txBody>
        </p:sp>
        <p:sp>
          <p:nvSpPr>
            <p:cNvPr id="10" name="Pentagon 9"/>
            <p:cNvSpPr/>
            <p:nvPr/>
          </p:nvSpPr>
          <p:spPr>
            <a:xfrm>
              <a:off x="2971800" y="2743200"/>
              <a:ext cx="1295400" cy="3810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smtClean="0"/>
                <a:t>Memory Constraints</a:t>
              </a:r>
              <a:endParaRPr lang="en-US" sz="1000" dirty="0"/>
            </a:p>
          </p:txBody>
        </p:sp>
        <p:sp>
          <p:nvSpPr>
            <p:cNvPr id="11" name="Pentagon 10"/>
            <p:cNvSpPr/>
            <p:nvPr/>
          </p:nvSpPr>
          <p:spPr>
            <a:xfrm>
              <a:off x="2971800" y="3200400"/>
              <a:ext cx="1295400" cy="3810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smtClean="0"/>
                <a:t>Hypervisor Constraints</a:t>
              </a:r>
              <a:endParaRPr lang="en-US" sz="1000" dirty="0"/>
            </a:p>
          </p:txBody>
        </p:sp>
        <p:sp>
          <p:nvSpPr>
            <p:cNvPr id="12" name="Pentagon 11"/>
            <p:cNvSpPr/>
            <p:nvPr/>
          </p:nvSpPr>
          <p:spPr>
            <a:xfrm>
              <a:off x="2971800" y="3657600"/>
              <a:ext cx="1295400" cy="3810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smtClean="0"/>
                <a:t>Architecture Constraints</a:t>
              </a:r>
              <a:endParaRPr lang="en-US" sz="1000" dirty="0"/>
            </a:p>
          </p:txBody>
        </p:sp>
        <p:sp>
          <p:nvSpPr>
            <p:cNvPr id="14" name="TextBox 13"/>
            <p:cNvSpPr txBox="1"/>
            <p:nvPr/>
          </p:nvSpPr>
          <p:spPr>
            <a:xfrm>
              <a:off x="4191000" y="1447800"/>
              <a:ext cx="609600" cy="533400"/>
            </a:xfrm>
            <a:prstGeom prst="rect">
              <a:avLst/>
            </a:prstGeom>
            <a:solidFill>
              <a:srgbClr val="F19027"/>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x86</a:t>
              </a:r>
              <a:endParaRPr lang="en-US" sz="1400" dirty="0"/>
            </a:p>
          </p:txBody>
        </p:sp>
        <p:sp>
          <p:nvSpPr>
            <p:cNvPr id="15" name="TextBox 14"/>
            <p:cNvSpPr txBox="1"/>
            <p:nvPr/>
          </p:nvSpPr>
          <p:spPr>
            <a:xfrm>
              <a:off x="4724400" y="1524000"/>
              <a:ext cx="914400" cy="533400"/>
            </a:xfrm>
            <a:prstGeom prst="rect">
              <a:avLst/>
            </a:prstGeom>
            <a:solidFill>
              <a:srgbClr val="F19027"/>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Power</a:t>
              </a:r>
              <a:endParaRPr lang="en-US" sz="1400" dirty="0"/>
            </a:p>
          </p:txBody>
        </p:sp>
        <p:sp>
          <p:nvSpPr>
            <p:cNvPr id="16" name="TextBox 15"/>
            <p:cNvSpPr txBox="1"/>
            <p:nvPr/>
          </p:nvSpPr>
          <p:spPr>
            <a:xfrm>
              <a:off x="4648200" y="990600"/>
              <a:ext cx="609600" cy="533400"/>
            </a:xfrm>
            <a:prstGeom prst="rect">
              <a:avLst/>
            </a:prstGeom>
            <a:solidFill>
              <a:srgbClr val="F19027"/>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z</a:t>
              </a:r>
              <a:endParaRPr lang="en-US" sz="1400" dirty="0"/>
            </a:p>
          </p:txBody>
        </p:sp>
        <p:sp>
          <p:nvSpPr>
            <p:cNvPr id="17" name="TextBox 16"/>
            <p:cNvSpPr txBox="1"/>
            <p:nvPr/>
          </p:nvSpPr>
          <p:spPr>
            <a:xfrm>
              <a:off x="152400" y="1857087"/>
              <a:ext cx="1143000" cy="457200"/>
            </a:xfrm>
            <a:prstGeom prst="rect">
              <a:avLst/>
            </a:prstGeom>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Project</a:t>
              </a:r>
              <a:endParaRPr lang="en-US" sz="1400" dirty="0"/>
            </a:p>
          </p:txBody>
        </p:sp>
        <p:sp>
          <p:nvSpPr>
            <p:cNvPr id="18" name="TextBox 17"/>
            <p:cNvSpPr txBox="1"/>
            <p:nvPr/>
          </p:nvSpPr>
          <p:spPr>
            <a:xfrm>
              <a:off x="-816" y="2590801"/>
              <a:ext cx="1143001" cy="457200"/>
            </a:xfrm>
            <a:prstGeom prst="rect">
              <a:avLst/>
            </a:prstGeom>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Pattern</a:t>
              </a:r>
              <a:endParaRPr lang="en-US" sz="1400" dirty="0"/>
            </a:p>
          </p:txBody>
        </p:sp>
        <p:sp>
          <p:nvSpPr>
            <p:cNvPr id="19" name="TextBox 18"/>
            <p:cNvSpPr txBox="1"/>
            <p:nvPr/>
          </p:nvSpPr>
          <p:spPr>
            <a:xfrm>
              <a:off x="914400" y="2209800"/>
              <a:ext cx="1143000" cy="533400"/>
            </a:xfrm>
            <a:prstGeom prst="rect">
              <a:avLst/>
            </a:prstGeom>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100" dirty="0" smtClean="0"/>
                <a:t>Inventory</a:t>
              </a:r>
              <a:endParaRPr lang="en-US" sz="1100" dirty="0"/>
            </a:p>
          </p:txBody>
        </p:sp>
        <p:sp>
          <p:nvSpPr>
            <p:cNvPr id="20" name="TextBox 19"/>
            <p:cNvSpPr txBox="1"/>
            <p:nvPr/>
          </p:nvSpPr>
          <p:spPr>
            <a:xfrm>
              <a:off x="2286000" y="4876800"/>
              <a:ext cx="990600" cy="533400"/>
            </a:xfrm>
            <a:prstGeom prst="rect">
              <a:avLst/>
            </a:prstGeom>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Priority</a:t>
              </a:r>
              <a:endParaRPr lang="en-US" sz="1400" dirty="0"/>
            </a:p>
          </p:txBody>
        </p:sp>
        <p:sp>
          <p:nvSpPr>
            <p:cNvPr id="21" name="TextBox 20"/>
            <p:cNvSpPr txBox="1"/>
            <p:nvPr/>
          </p:nvSpPr>
          <p:spPr>
            <a:xfrm>
              <a:off x="304800" y="5486400"/>
              <a:ext cx="990600" cy="533400"/>
            </a:xfrm>
            <a:prstGeom prst="rect">
              <a:avLst/>
            </a:prstGeom>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%Busy</a:t>
              </a:r>
              <a:endParaRPr lang="en-US" sz="1400" dirty="0"/>
            </a:p>
          </p:txBody>
        </p:sp>
        <p:sp>
          <p:nvSpPr>
            <p:cNvPr id="22" name="TextBox 21"/>
            <p:cNvSpPr txBox="1"/>
            <p:nvPr/>
          </p:nvSpPr>
          <p:spPr>
            <a:xfrm>
              <a:off x="7924800" y="2286000"/>
              <a:ext cx="838200" cy="685800"/>
            </a:xfrm>
            <a:prstGeom prst="rect">
              <a:avLst/>
            </a:prstGeom>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Cash Flow</a:t>
              </a:r>
              <a:endParaRPr lang="en-US" sz="1400" dirty="0"/>
            </a:p>
          </p:txBody>
        </p:sp>
        <p:sp>
          <p:nvSpPr>
            <p:cNvPr id="23" name="TextBox 22"/>
            <p:cNvSpPr txBox="1"/>
            <p:nvPr/>
          </p:nvSpPr>
          <p:spPr>
            <a:xfrm>
              <a:off x="7924800" y="1676400"/>
              <a:ext cx="838200" cy="533400"/>
            </a:xfrm>
            <a:prstGeom prst="rect">
              <a:avLst/>
            </a:prstGeom>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5yr’s</a:t>
              </a:r>
              <a:endParaRPr lang="en-US" sz="1400" dirty="0"/>
            </a:p>
          </p:txBody>
        </p:sp>
        <p:sp>
          <p:nvSpPr>
            <p:cNvPr id="24" name="TextBox 23"/>
            <p:cNvSpPr txBox="1"/>
            <p:nvPr/>
          </p:nvSpPr>
          <p:spPr>
            <a:xfrm>
              <a:off x="7239000" y="4648200"/>
              <a:ext cx="1219200" cy="533400"/>
            </a:xfrm>
            <a:prstGeom prst="rect">
              <a:avLst/>
            </a:prstGeom>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Calibrate</a:t>
              </a:r>
              <a:endParaRPr lang="en-US" sz="1400" dirty="0"/>
            </a:p>
          </p:txBody>
        </p:sp>
        <p:sp>
          <p:nvSpPr>
            <p:cNvPr id="25" name="TextBox 24"/>
            <p:cNvSpPr txBox="1"/>
            <p:nvPr/>
          </p:nvSpPr>
          <p:spPr>
            <a:xfrm>
              <a:off x="7239000" y="5257800"/>
              <a:ext cx="1219200" cy="533400"/>
            </a:xfrm>
            <a:prstGeom prst="rect">
              <a:avLst/>
            </a:prstGeom>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100" dirty="0" smtClean="0"/>
                <a:t>Sensitivity</a:t>
              </a:r>
              <a:endParaRPr lang="en-US" sz="1100" dirty="0"/>
            </a:p>
          </p:txBody>
        </p:sp>
        <p:sp>
          <p:nvSpPr>
            <p:cNvPr id="26" name="Pentagon 25"/>
            <p:cNvSpPr/>
            <p:nvPr/>
          </p:nvSpPr>
          <p:spPr>
            <a:xfrm>
              <a:off x="2971800" y="4114800"/>
              <a:ext cx="1295400" cy="3810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0" dirty="0" smtClean="0"/>
                <a:t>Consolidation</a:t>
              </a:r>
            </a:p>
            <a:p>
              <a:pPr algn="ctr"/>
              <a:r>
                <a:rPr lang="en-US" sz="1000" dirty="0" smtClean="0"/>
                <a:t>Analysis</a:t>
              </a:r>
              <a:endParaRPr lang="en-US" sz="1000" dirty="0"/>
            </a:p>
          </p:txBody>
        </p:sp>
        <p:sp>
          <p:nvSpPr>
            <p:cNvPr id="27" name="TextBox 26"/>
            <p:cNvSpPr txBox="1"/>
            <p:nvPr/>
          </p:nvSpPr>
          <p:spPr>
            <a:xfrm>
              <a:off x="6744308" y="1524000"/>
              <a:ext cx="914400" cy="533400"/>
            </a:xfrm>
            <a:prstGeom prst="rect">
              <a:avLst/>
            </a:prstGeom>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Costs</a:t>
              </a:r>
              <a:endParaRPr lang="en-US" sz="1400" dirty="0"/>
            </a:p>
          </p:txBody>
        </p:sp>
        <p:sp>
          <p:nvSpPr>
            <p:cNvPr id="28" name="TextBox 27"/>
            <p:cNvSpPr txBox="1"/>
            <p:nvPr/>
          </p:nvSpPr>
          <p:spPr>
            <a:xfrm>
              <a:off x="6248400" y="1066800"/>
              <a:ext cx="1524000" cy="533400"/>
            </a:xfrm>
            <a:prstGeom prst="rect">
              <a:avLst/>
            </a:prstGeom>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%Discounts</a:t>
              </a:r>
              <a:endParaRPr lang="en-US" sz="1400" dirty="0"/>
            </a:p>
          </p:txBody>
        </p:sp>
        <p:sp>
          <p:nvSpPr>
            <p:cNvPr id="29" name="Pentagon 28"/>
            <p:cNvSpPr/>
            <p:nvPr/>
          </p:nvSpPr>
          <p:spPr>
            <a:xfrm>
              <a:off x="5486400" y="21336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Energy</a:t>
              </a:r>
              <a:endParaRPr lang="en-US" sz="900" dirty="0"/>
            </a:p>
          </p:txBody>
        </p:sp>
        <p:sp>
          <p:nvSpPr>
            <p:cNvPr id="30" name="Pentagon 29"/>
            <p:cNvSpPr/>
            <p:nvPr/>
          </p:nvSpPr>
          <p:spPr>
            <a:xfrm>
              <a:off x="5486400" y="23622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Floor Space</a:t>
              </a:r>
              <a:endParaRPr lang="en-US" sz="900" dirty="0"/>
            </a:p>
          </p:txBody>
        </p:sp>
        <p:sp>
          <p:nvSpPr>
            <p:cNvPr id="31" name="Pentagon 30"/>
            <p:cNvSpPr/>
            <p:nvPr/>
          </p:nvSpPr>
          <p:spPr>
            <a:xfrm>
              <a:off x="5486400" y="25908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Engineering</a:t>
              </a:r>
              <a:endParaRPr lang="en-US" sz="900" dirty="0"/>
            </a:p>
          </p:txBody>
        </p:sp>
        <p:sp>
          <p:nvSpPr>
            <p:cNvPr id="32" name="Pentagon 31"/>
            <p:cNvSpPr/>
            <p:nvPr/>
          </p:nvSpPr>
          <p:spPr>
            <a:xfrm>
              <a:off x="5486400" y="28194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Migration</a:t>
              </a:r>
              <a:endParaRPr lang="en-US" sz="900" dirty="0"/>
            </a:p>
          </p:txBody>
        </p:sp>
        <p:sp>
          <p:nvSpPr>
            <p:cNvPr id="33" name="Pentagon 32"/>
            <p:cNvSpPr/>
            <p:nvPr/>
          </p:nvSpPr>
          <p:spPr>
            <a:xfrm>
              <a:off x="5486400" y="30480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Facilities</a:t>
              </a:r>
              <a:endParaRPr lang="en-US" sz="900" dirty="0"/>
            </a:p>
          </p:txBody>
        </p:sp>
        <p:sp>
          <p:nvSpPr>
            <p:cNvPr id="34" name="Pentagon 33"/>
            <p:cNvSpPr/>
            <p:nvPr/>
          </p:nvSpPr>
          <p:spPr>
            <a:xfrm>
              <a:off x="5486400" y="32766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Server</a:t>
              </a:r>
              <a:endParaRPr lang="en-US" sz="900" dirty="0"/>
            </a:p>
          </p:txBody>
        </p:sp>
        <p:sp>
          <p:nvSpPr>
            <p:cNvPr id="35" name="Pentagon 34"/>
            <p:cNvSpPr/>
            <p:nvPr/>
          </p:nvSpPr>
          <p:spPr>
            <a:xfrm>
              <a:off x="5562600" y="3505200"/>
              <a:ext cx="12192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Maint./Admin</a:t>
              </a:r>
              <a:endParaRPr lang="en-US" sz="900" dirty="0"/>
            </a:p>
          </p:txBody>
        </p:sp>
        <p:sp>
          <p:nvSpPr>
            <p:cNvPr id="36" name="Pentagon 35"/>
            <p:cNvSpPr/>
            <p:nvPr/>
          </p:nvSpPr>
          <p:spPr>
            <a:xfrm>
              <a:off x="5486400" y="37338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Disk</a:t>
              </a:r>
              <a:endParaRPr lang="en-US" sz="900" dirty="0"/>
            </a:p>
          </p:txBody>
        </p:sp>
        <p:sp>
          <p:nvSpPr>
            <p:cNvPr id="37" name="Pentagon 36"/>
            <p:cNvSpPr/>
            <p:nvPr/>
          </p:nvSpPr>
          <p:spPr>
            <a:xfrm>
              <a:off x="5562600" y="3962400"/>
              <a:ext cx="12192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Maint./Admin</a:t>
              </a:r>
              <a:endParaRPr lang="en-US" sz="900" dirty="0"/>
            </a:p>
          </p:txBody>
        </p:sp>
        <p:sp>
          <p:nvSpPr>
            <p:cNvPr id="38" name="Pentagon 37"/>
            <p:cNvSpPr/>
            <p:nvPr/>
          </p:nvSpPr>
          <p:spPr>
            <a:xfrm>
              <a:off x="5486400" y="41910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Connectivity</a:t>
              </a:r>
              <a:endParaRPr lang="en-US" sz="900" dirty="0"/>
            </a:p>
          </p:txBody>
        </p:sp>
        <p:sp>
          <p:nvSpPr>
            <p:cNvPr id="39" name="Pentagon 38"/>
            <p:cNvSpPr/>
            <p:nvPr/>
          </p:nvSpPr>
          <p:spPr>
            <a:xfrm>
              <a:off x="5562600" y="4419600"/>
              <a:ext cx="12192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Maint./Admin</a:t>
              </a:r>
              <a:endParaRPr lang="en-US" sz="900" dirty="0"/>
            </a:p>
          </p:txBody>
        </p:sp>
        <p:sp>
          <p:nvSpPr>
            <p:cNvPr id="40" name="Pentagon 39"/>
            <p:cNvSpPr/>
            <p:nvPr/>
          </p:nvSpPr>
          <p:spPr>
            <a:xfrm>
              <a:off x="5486400" y="46482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Software</a:t>
              </a:r>
              <a:endParaRPr lang="en-US" sz="900" dirty="0"/>
            </a:p>
          </p:txBody>
        </p:sp>
        <p:sp>
          <p:nvSpPr>
            <p:cNvPr id="41" name="Pentagon 40"/>
            <p:cNvSpPr/>
            <p:nvPr/>
          </p:nvSpPr>
          <p:spPr>
            <a:xfrm>
              <a:off x="5562600" y="4876800"/>
              <a:ext cx="12192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Maint.</a:t>
              </a:r>
              <a:endParaRPr lang="en-US" sz="900" dirty="0"/>
            </a:p>
          </p:txBody>
        </p:sp>
        <p:sp>
          <p:nvSpPr>
            <p:cNvPr id="42" name="Pentagon 41"/>
            <p:cNvSpPr/>
            <p:nvPr/>
          </p:nvSpPr>
          <p:spPr>
            <a:xfrm>
              <a:off x="5486400" y="51054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DR</a:t>
              </a:r>
              <a:endParaRPr lang="en-US" sz="900" dirty="0"/>
            </a:p>
          </p:txBody>
        </p:sp>
        <p:sp>
          <p:nvSpPr>
            <p:cNvPr id="43" name="Pentagon 42"/>
            <p:cNvSpPr/>
            <p:nvPr/>
          </p:nvSpPr>
          <p:spPr>
            <a:xfrm>
              <a:off x="5562600" y="5334000"/>
              <a:ext cx="12192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Maint./Admin</a:t>
              </a:r>
              <a:endParaRPr lang="en-US" sz="900" dirty="0"/>
            </a:p>
          </p:txBody>
        </p:sp>
        <p:sp>
          <p:nvSpPr>
            <p:cNvPr id="44" name="Pentagon 43"/>
            <p:cNvSpPr/>
            <p:nvPr/>
          </p:nvSpPr>
          <p:spPr>
            <a:xfrm>
              <a:off x="5486400" y="5562600"/>
              <a:ext cx="1295400" cy="228600"/>
            </a:xfrm>
            <a:prstGeom prst="homePlate">
              <a:avLst/>
            </a:prstGeom>
            <a:solidFill>
              <a:schemeClr val="bg1">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smtClean="0"/>
                <a:t>Downtime</a:t>
              </a:r>
              <a:endParaRPr lang="en-US" sz="900" dirty="0"/>
            </a:p>
          </p:txBody>
        </p:sp>
        <p:sp>
          <p:nvSpPr>
            <p:cNvPr id="45" name="Oval 44"/>
            <p:cNvSpPr/>
            <p:nvPr/>
          </p:nvSpPr>
          <p:spPr>
            <a:xfrm>
              <a:off x="304800" y="3124200"/>
              <a:ext cx="990600" cy="914400"/>
            </a:xfrm>
            <a:prstGeom prst="ellipse">
              <a:avLst/>
            </a:prstGeom>
            <a:solidFill>
              <a:schemeClr val="accent4">
                <a:lumMod val="60000"/>
                <a:lumOff val="4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0" dirty="0" smtClean="0"/>
                <a:t>Start</a:t>
              </a:r>
              <a:endParaRPr lang="en-US" sz="1100" dirty="0"/>
            </a:p>
          </p:txBody>
        </p:sp>
        <p:cxnSp>
          <p:nvCxnSpPr>
            <p:cNvPr id="46" name="Elbow Connector 45"/>
            <p:cNvCxnSpPr>
              <a:stCxn id="33" idx="3"/>
              <a:endCxn id="58" idx="2"/>
            </p:cNvCxnSpPr>
            <p:nvPr/>
          </p:nvCxnSpPr>
          <p:spPr>
            <a:xfrm flipH="1" flipV="1">
              <a:off x="304800" y="3581400"/>
              <a:ext cx="8153400" cy="1333500"/>
            </a:xfrm>
            <a:prstGeom prst="bentConnector5">
              <a:avLst>
                <a:gd name="adj1" fmla="val -2804"/>
                <a:gd name="adj2" fmla="val -109015"/>
                <a:gd name="adj3" fmla="val 102804"/>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47" name="Elbow Connector 46"/>
            <p:cNvCxnSpPr>
              <a:stCxn id="34" idx="3"/>
              <a:endCxn id="58" idx="2"/>
            </p:cNvCxnSpPr>
            <p:nvPr/>
          </p:nvCxnSpPr>
          <p:spPr>
            <a:xfrm flipH="1" flipV="1">
              <a:off x="304800" y="3581400"/>
              <a:ext cx="8153400" cy="1943100"/>
            </a:xfrm>
            <a:prstGeom prst="bentConnector5">
              <a:avLst>
                <a:gd name="adj1" fmla="val -2804"/>
                <a:gd name="adj2" fmla="val -44407"/>
                <a:gd name="adj3" fmla="val 102804"/>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8305800" y="3429000"/>
              <a:ext cx="914400" cy="914400"/>
            </a:xfrm>
            <a:prstGeom prst="ellipse">
              <a:avLst/>
            </a:prstGeom>
            <a:solidFill>
              <a:schemeClr val="accent4">
                <a:lumMod val="60000"/>
                <a:lumOff val="4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0" dirty="0" smtClean="0"/>
                <a:t>End</a:t>
              </a:r>
            </a:p>
            <a:p>
              <a:pPr algn="ctr"/>
              <a:r>
                <a:rPr lang="en-US" sz="1100" dirty="0" smtClean="0"/>
                <a:t>Of</a:t>
              </a:r>
            </a:p>
            <a:p>
              <a:pPr algn="ctr"/>
              <a:r>
                <a:rPr lang="en-US" sz="1100" dirty="0" smtClean="0"/>
                <a:t>Job</a:t>
              </a:r>
              <a:endParaRPr lang="en-US" sz="1100" dirty="0"/>
            </a:p>
          </p:txBody>
        </p:sp>
        <p:cxnSp>
          <p:nvCxnSpPr>
            <p:cNvPr id="49" name="Straight Arrow Connector 48"/>
            <p:cNvCxnSpPr>
              <a:stCxn id="12" idx="3"/>
            </p:cNvCxnSpPr>
            <p:nvPr/>
          </p:nvCxnSpPr>
          <p:spPr>
            <a:xfrm>
              <a:off x="8077200" y="3886200"/>
              <a:ext cx="228600" cy="0"/>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a:stCxn id="58" idx="6"/>
              <a:endCxn id="10" idx="1"/>
            </p:cNvCxnSpPr>
            <p:nvPr/>
          </p:nvCxnSpPr>
          <p:spPr>
            <a:xfrm>
              <a:off x="1295400" y="3581400"/>
              <a:ext cx="228600" cy="0"/>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51" name="TextBox 50"/>
            <p:cNvSpPr txBox="1"/>
            <p:nvPr/>
          </p:nvSpPr>
          <p:spPr>
            <a:xfrm>
              <a:off x="5181600" y="1066800"/>
              <a:ext cx="914400" cy="533400"/>
            </a:xfrm>
            <a:prstGeom prst="rect">
              <a:avLst/>
            </a:prstGeom>
            <a:solidFill>
              <a:srgbClr val="F19027"/>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Hybrid</a:t>
              </a:r>
              <a:endParaRPr lang="en-US" sz="1400" dirty="0"/>
            </a:p>
          </p:txBody>
        </p:sp>
        <p:sp>
          <p:nvSpPr>
            <p:cNvPr id="52" name="TextBox 51"/>
            <p:cNvSpPr txBox="1"/>
            <p:nvPr/>
          </p:nvSpPr>
          <p:spPr>
            <a:xfrm>
              <a:off x="3048000" y="1293970"/>
              <a:ext cx="1066800" cy="457200"/>
            </a:xfrm>
            <a:prstGeom prst="rect">
              <a:avLst/>
            </a:prstGeom>
            <a:solidFill>
              <a:schemeClr val="tx2">
                <a:lumMod val="10000"/>
                <a:lumOff val="9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Gartner</a:t>
              </a:r>
              <a:endParaRPr lang="en-US" sz="1400" dirty="0"/>
            </a:p>
          </p:txBody>
        </p:sp>
        <p:sp>
          <p:nvSpPr>
            <p:cNvPr id="53" name="TextBox 52"/>
            <p:cNvSpPr txBox="1"/>
            <p:nvPr/>
          </p:nvSpPr>
          <p:spPr>
            <a:xfrm>
              <a:off x="3324125" y="902958"/>
              <a:ext cx="685800" cy="457200"/>
            </a:xfrm>
            <a:prstGeom prst="rect">
              <a:avLst/>
            </a:prstGeom>
            <a:solidFill>
              <a:schemeClr val="tx2">
                <a:lumMod val="10000"/>
                <a:lumOff val="9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WLF</a:t>
              </a:r>
              <a:endParaRPr lang="en-US" sz="1400" dirty="0"/>
            </a:p>
          </p:txBody>
        </p:sp>
        <p:sp>
          <p:nvSpPr>
            <p:cNvPr id="54" name="TextBox 53"/>
            <p:cNvSpPr txBox="1"/>
            <p:nvPr/>
          </p:nvSpPr>
          <p:spPr>
            <a:xfrm>
              <a:off x="8001000" y="1219200"/>
              <a:ext cx="1066800" cy="533400"/>
            </a:xfrm>
            <a:prstGeom prst="rect">
              <a:avLst/>
            </a:prstGeom>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Growth</a:t>
              </a:r>
              <a:endParaRPr lang="en-US" sz="1400" dirty="0"/>
            </a:p>
          </p:txBody>
        </p:sp>
        <p:sp>
          <p:nvSpPr>
            <p:cNvPr id="55" name="TextBox 54"/>
            <p:cNvSpPr txBox="1"/>
            <p:nvPr/>
          </p:nvSpPr>
          <p:spPr>
            <a:xfrm>
              <a:off x="7848600" y="762000"/>
              <a:ext cx="1066800" cy="533400"/>
            </a:xfrm>
            <a:prstGeom prst="rect">
              <a:avLst/>
            </a:prstGeom>
            <a:solidFill>
              <a:srgbClr val="92D050"/>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Tech. Refresh</a:t>
              </a:r>
              <a:endParaRPr lang="en-US" sz="1400" dirty="0"/>
            </a:p>
          </p:txBody>
        </p:sp>
        <p:sp>
          <p:nvSpPr>
            <p:cNvPr id="56" name="TextBox 55"/>
            <p:cNvSpPr txBox="1"/>
            <p:nvPr/>
          </p:nvSpPr>
          <p:spPr>
            <a:xfrm>
              <a:off x="1371600" y="5486400"/>
              <a:ext cx="1143000" cy="533400"/>
            </a:xfrm>
            <a:prstGeom prst="rect">
              <a:avLst/>
            </a:prstGeom>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Software</a:t>
              </a:r>
              <a:endParaRPr lang="en-US" sz="1400" dirty="0"/>
            </a:p>
          </p:txBody>
        </p:sp>
        <p:sp>
          <p:nvSpPr>
            <p:cNvPr id="57" name="TextBox 56"/>
            <p:cNvSpPr txBox="1"/>
            <p:nvPr/>
          </p:nvSpPr>
          <p:spPr>
            <a:xfrm>
              <a:off x="3969954" y="762000"/>
              <a:ext cx="762000" cy="457200"/>
            </a:xfrm>
            <a:prstGeom prst="rect">
              <a:avLst/>
            </a:prstGeom>
            <a:solidFill>
              <a:schemeClr val="tx2">
                <a:lumMod val="10000"/>
                <a:lumOff val="9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MIPS</a:t>
              </a:r>
              <a:endParaRPr lang="en-US" sz="1400" dirty="0"/>
            </a:p>
          </p:txBody>
        </p:sp>
        <p:sp>
          <p:nvSpPr>
            <p:cNvPr id="58" name="TextBox 57"/>
            <p:cNvSpPr txBox="1"/>
            <p:nvPr/>
          </p:nvSpPr>
          <p:spPr>
            <a:xfrm>
              <a:off x="609600" y="4495800"/>
              <a:ext cx="1066800" cy="609600"/>
            </a:xfrm>
            <a:prstGeom prst="rect">
              <a:avLst/>
            </a:prstGeom>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Virtual</a:t>
              </a:r>
            </a:p>
            <a:p>
              <a:pPr algn="ctr"/>
              <a:r>
                <a:rPr lang="en-US" sz="1400" dirty="0" smtClean="0"/>
                <a:t>Server</a:t>
              </a:r>
              <a:endParaRPr lang="en-US" sz="1400" dirty="0"/>
            </a:p>
          </p:txBody>
        </p:sp>
        <p:sp>
          <p:nvSpPr>
            <p:cNvPr id="59" name="TextBox 58"/>
            <p:cNvSpPr txBox="1"/>
            <p:nvPr/>
          </p:nvSpPr>
          <p:spPr>
            <a:xfrm>
              <a:off x="1066800" y="5029200"/>
              <a:ext cx="1066800" cy="533400"/>
            </a:xfrm>
            <a:prstGeom prst="rect">
              <a:avLst/>
            </a:prstGeom>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Server</a:t>
              </a:r>
              <a:endParaRPr lang="en-US" sz="1400" dirty="0"/>
            </a:p>
          </p:txBody>
        </p:sp>
        <p:sp>
          <p:nvSpPr>
            <p:cNvPr id="60" name="TextBox 59"/>
            <p:cNvSpPr txBox="1"/>
            <p:nvPr/>
          </p:nvSpPr>
          <p:spPr>
            <a:xfrm>
              <a:off x="2667000" y="5334000"/>
              <a:ext cx="1143000" cy="685800"/>
            </a:xfrm>
            <a:prstGeom prst="rect">
              <a:avLst/>
            </a:prstGeom>
            <a:solidFill>
              <a:schemeClr val="accent2">
                <a:lumMod val="40000"/>
                <a:lumOff val="6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100" dirty="0" smtClean="0"/>
                <a:t>Workload Type</a:t>
              </a:r>
              <a:endParaRPr lang="en-US" sz="1100" dirty="0"/>
            </a:p>
          </p:txBody>
        </p:sp>
        <p:sp>
          <p:nvSpPr>
            <p:cNvPr id="61" name="TextBox 60"/>
            <p:cNvSpPr txBox="1"/>
            <p:nvPr/>
          </p:nvSpPr>
          <p:spPr>
            <a:xfrm>
              <a:off x="3200400" y="1676400"/>
              <a:ext cx="762000" cy="533400"/>
            </a:xfrm>
            <a:prstGeom prst="rect">
              <a:avLst/>
            </a:prstGeom>
            <a:solidFill>
              <a:schemeClr val="tx2">
                <a:lumMod val="10000"/>
                <a:lumOff val="90000"/>
              </a:schemeClr>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RPE</a:t>
              </a:r>
              <a:endParaRPr lang="en-US" sz="1400" dirty="0"/>
            </a:p>
          </p:txBody>
        </p:sp>
        <p:sp>
          <p:nvSpPr>
            <p:cNvPr id="62" name="TextBox 61"/>
            <p:cNvSpPr txBox="1"/>
            <p:nvPr/>
          </p:nvSpPr>
          <p:spPr>
            <a:xfrm>
              <a:off x="3666693" y="4568106"/>
              <a:ext cx="1201014" cy="539836"/>
            </a:xfrm>
            <a:prstGeom prst="rect">
              <a:avLst/>
            </a:prstGeom>
            <a:solidFill>
              <a:srgbClr val="F19027"/>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050" dirty="0" smtClean="0"/>
                <a:t>Hypervisor Overhead</a:t>
              </a:r>
              <a:endParaRPr lang="en-US" sz="1050" dirty="0"/>
            </a:p>
          </p:txBody>
        </p:sp>
        <p:sp>
          <p:nvSpPr>
            <p:cNvPr id="63" name="TextBox 62"/>
            <p:cNvSpPr txBox="1"/>
            <p:nvPr/>
          </p:nvSpPr>
          <p:spPr>
            <a:xfrm>
              <a:off x="3885980" y="5173572"/>
              <a:ext cx="1143000" cy="533400"/>
            </a:xfrm>
            <a:prstGeom prst="rect">
              <a:avLst/>
            </a:prstGeom>
            <a:solidFill>
              <a:srgbClr val="F19027"/>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050" dirty="0" smtClean="0"/>
                <a:t>Peak Smoothing</a:t>
              </a:r>
              <a:endParaRPr lang="en-US" sz="1050" dirty="0"/>
            </a:p>
          </p:txBody>
        </p:sp>
        <p:sp>
          <p:nvSpPr>
            <p:cNvPr id="64" name="TextBox 63"/>
            <p:cNvSpPr txBox="1"/>
            <p:nvPr/>
          </p:nvSpPr>
          <p:spPr>
            <a:xfrm>
              <a:off x="4279930" y="5768436"/>
              <a:ext cx="914400" cy="533400"/>
            </a:xfrm>
            <a:prstGeom prst="rect">
              <a:avLst/>
            </a:prstGeom>
            <a:solidFill>
              <a:srgbClr val="F19027"/>
            </a:solidFill>
            <a:ln/>
          </p:spPr>
          <p:style>
            <a:lnRef idx="2">
              <a:schemeClr val="dk1"/>
            </a:lnRef>
            <a:fillRef idx="1">
              <a:schemeClr val="lt1"/>
            </a:fillRef>
            <a:effectRef idx="0">
              <a:schemeClr val="dk1"/>
            </a:effectRef>
            <a:fontRef idx="minor">
              <a:schemeClr val="dk1"/>
            </a:fontRef>
          </p:style>
          <p:txBody>
            <a:bodyPr wrap="square" rtlCol="0" anchor="ctr">
              <a:noAutofit/>
            </a:bodyPr>
            <a:lstStyle/>
            <a:p>
              <a:pPr algn="ctr"/>
              <a:r>
                <a:rPr lang="en-US" sz="1400" dirty="0" smtClean="0"/>
                <a:t>%SDP</a:t>
              </a:r>
              <a:endParaRPr lang="en-US" sz="1400" dirty="0"/>
            </a:p>
          </p:txBody>
        </p:sp>
      </p:grpSp>
      <p:sp>
        <p:nvSpPr>
          <p:cNvPr id="66" name="TextBox 65"/>
          <p:cNvSpPr txBox="1"/>
          <p:nvPr/>
        </p:nvSpPr>
        <p:spPr>
          <a:xfrm rot="16200000">
            <a:off x="-222579" y="2298959"/>
            <a:ext cx="1539557" cy="369332"/>
          </a:xfrm>
          <a:prstGeom prst="rect">
            <a:avLst/>
          </a:prstGeom>
          <a:solidFill>
            <a:schemeClr val="bg1">
              <a:lumMod val="95000"/>
            </a:schemeClr>
          </a:solidFill>
          <a:ln w="57150">
            <a:solidFill>
              <a:schemeClr val="accent1">
                <a:lumMod val="75000"/>
              </a:schemeClr>
            </a:solidFill>
          </a:ln>
        </p:spPr>
        <p:txBody>
          <a:bodyPr wrap="square" rtlCol="0">
            <a:spAutoFit/>
          </a:bodyPr>
          <a:lstStyle/>
          <a:p>
            <a:pPr algn="ctr"/>
            <a:r>
              <a:rPr lang="en-US" smtClean="0"/>
              <a:t>Analitiqa</a:t>
            </a:r>
            <a:endParaRPr lang="en-US" dirty="0"/>
          </a:p>
        </p:txBody>
      </p:sp>
      <p:sp>
        <p:nvSpPr>
          <p:cNvPr id="67" name="Oval 66"/>
          <p:cNvSpPr/>
          <p:nvPr/>
        </p:nvSpPr>
        <p:spPr bwMode="auto">
          <a:xfrm>
            <a:off x="4992577" y="1461608"/>
            <a:ext cx="527564" cy="396839"/>
          </a:xfrm>
          <a:prstGeom prst="ellipse">
            <a:avLst/>
          </a:prstGeom>
          <a:solidFill>
            <a:schemeClr val="tx2">
              <a:lumMod val="10000"/>
              <a:lumOff val="90000"/>
            </a:schemeClr>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90000"/>
              </a:lnSpc>
              <a:spcBef>
                <a:spcPct val="0"/>
              </a:spcBef>
              <a:spcAft>
                <a:spcPct val="0"/>
              </a:spcAft>
              <a:buClrTx/>
              <a:buSzTx/>
              <a:buFontTx/>
              <a:buNone/>
              <a:tabLst/>
            </a:pPr>
            <a:r>
              <a:rPr kumimoji="0" lang="en-US" sz="900" b="0" i="0" u="none" strike="noStrike" cap="none" normalizeH="0" baseline="0" dirty="0" smtClean="0">
                <a:ln>
                  <a:noFill/>
                </a:ln>
                <a:solidFill>
                  <a:srgbClr val="191919"/>
                </a:solidFill>
                <a:effectLst/>
                <a:latin typeface="HelvNeue Light for IBM" pitchFamily="34" charset="0"/>
              </a:rPr>
              <a:t>Option 1</a:t>
            </a:r>
          </a:p>
        </p:txBody>
      </p:sp>
      <p:sp>
        <p:nvSpPr>
          <p:cNvPr id="70" name="Oval 69"/>
          <p:cNvSpPr/>
          <p:nvPr/>
        </p:nvSpPr>
        <p:spPr bwMode="auto">
          <a:xfrm>
            <a:off x="5003356" y="1867438"/>
            <a:ext cx="527564" cy="432915"/>
          </a:xfrm>
          <a:prstGeom prst="ellipse">
            <a:avLst/>
          </a:prstGeom>
          <a:solidFill>
            <a:schemeClr val="tx2">
              <a:lumMod val="25000"/>
              <a:lumOff val="75000"/>
            </a:schemeClr>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90000"/>
              </a:lnSpc>
              <a:spcBef>
                <a:spcPct val="0"/>
              </a:spcBef>
              <a:spcAft>
                <a:spcPct val="0"/>
              </a:spcAft>
              <a:buClrTx/>
              <a:buSzTx/>
              <a:buFontTx/>
              <a:buNone/>
              <a:tabLst/>
            </a:pPr>
            <a:r>
              <a:rPr kumimoji="0" lang="en-US" sz="900" b="0" i="0" u="none" strike="noStrike" cap="none" normalizeH="0" baseline="0" dirty="0" smtClean="0">
                <a:ln>
                  <a:noFill/>
                </a:ln>
                <a:solidFill>
                  <a:srgbClr val="191919"/>
                </a:solidFill>
                <a:effectLst/>
                <a:latin typeface="HelvNeue Light for IBM" pitchFamily="34" charset="0"/>
              </a:rPr>
              <a:t>Option 2</a:t>
            </a:r>
          </a:p>
        </p:txBody>
      </p:sp>
      <p:sp>
        <p:nvSpPr>
          <p:cNvPr id="71" name="Oval 70"/>
          <p:cNvSpPr/>
          <p:nvPr/>
        </p:nvSpPr>
        <p:spPr bwMode="auto">
          <a:xfrm>
            <a:off x="7209880" y="1439074"/>
            <a:ext cx="527564" cy="432915"/>
          </a:xfrm>
          <a:prstGeom prst="ellipse">
            <a:avLst/>
          </a:prstGeom>
          <a:solidFill>
            <a:schemeClr val="tx2">
              <a:lumMod val="10000"/>
              <a:lumOff val="90000"/>
            </a:schemeClr>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90000"/>
              </a:lnSpc>
              <a:spcBef>
                <a:spcPct val="0"/>
              </a:spcBef>
              <a:spcAft>
                <a:spcPct val="0"/>
              </a:spcAft>
              <a:buClrTx/>
              <a:buSzTx/>
              <a:buFontTx/>
              <a:buNone/>
              <a:tabLst/>
            </a:pPr>
            <a:r>
              <a:rPr kumimoji="0" lang="en-US" sz="900" b="0" i="0" u="none" strike="noStrike" cap="none" normalizeH="0" baseline="0" dirty="0" smtClean="0">
                <a:ln>
                  <a:noFill/>
                </a:ln>
                <a:solidFill>
                  <a:srgbClr val="191919"/>
                </a:solidFill>
                <a:effectLst/>
                <a:latin typeface="HelvNeue Light for IBM" pitchFamily="34" charset="0"/>
              </a:rPr>
              <a:t>Option 1</a:t>
            </a:r>
          </a:p>
        </p:txBody>
      </p:sp>
      <p:sp>
        <p:nvSpPr>
          <p:cNvPr id="73" name="Oval 72"/>
          <p:cNvSpPr/>
          <p:nvPr/>
        </p:nvSpPr>
        <p:spPr bwMode="auto">
          <a:xfrm>
            <a:off x="7201925" y="1875969"/>
            <a:ext cx="527564" cy="432915"/>
          </a:xfrm>
          <a:prstGeom prst="ellipse">
            <a:avLst/>
          </a:prstGeom>
          <a:solidFill>
            <a:schemeClr val="tx2">
              <a:lumMod val="25000"/>
              <a:lumOff val="75000"/>
            </a:schemeClr>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90000"/>
              </a:lnSpc>
              <a:spcBef>
                <a:spcPct val="0"/>
              </a:spcBef>
              <a:spcAft>
                <a:spcPct val="0"/>
              </a:spcAft>
              <a:buClrTx/>
              <a:buSzTx/>
              <a:buFontTx/>
              <a:buNone/>
              <a:tabLst/>
            </a:pPr>
            <a:r>
              <a:rPr kumimoji="0" lang="en-US" sz="900" b="0" i="0" u="none" strike="noStrike" cap="none" normalizeH="0" baseline="0" dirty="0" smtClean="0">
                <a:ln>
                  <a:noFill/>
                </a:ln>
                <a:solidFill>
                  <a:srgbClr val="191919"/>
                </a:solidFill>
                <a:effectLst/>
                <a:latin typeface="HelvNeue Light for IBM" pitchFamily="34" charset="0"/>
              </a:rPr>
              <a:t>Option 2</a:t>
            </a:r>
          </a:p>
        </p:txBody>
      </p:sp>
      <p:sp>
        <p:nvSpPr>
          <p:cNvPr id="74" name="Oval 73"/>
          <p:cNvSpPr/>
          <p:nvPr/>
        </p:nvSpPr>
        <p:spPr bwMode="auto">
          <a:xfrm>
            <a:off x="2970573" y="1486310"/>
            <a:ext cx="465708" cy="368324"/>
          </a:xfrm>
          <a:prstGeom prst="ellipse">
            <a:avLst/>
          </a:prstGeom>
          <a:solidFill>
            <a:schemeClr val="tx2">
              <a:lumMod val="50000"/>
              <a:lumOff val="50000"/>
            </a:schemeClr>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indent="0" algn="ctr" defTabSz="914400" rtl="0" eaLnBrk="1" fontAlgn="base" latinLnBrk="0" hangingPunct="1">
              <a:lnSpc>
                <a:spcPct val="90000"/>
              </a:lnSpc>
              <a:spcBef>
                <a:spcPct val="0"/>
              </a:spcBef>
              <a:spcAft>
                <a:spcPct val="0"/>
              </a:spcAft>
              <a:buClrTx/>
              <a:buSzTx/>
              <a:buFontTx/>
              <a:buNone/>
              <a:tabLst/>
            </a:pPr>
            <a:r>
              <a:rPr lang="en-US" sz="1000" dirty="0" smtClean="0"/>
              <a:t>As-Is</a:t>
            </a:r>
            <a:endParaRPr kumimoji="0" lang="en-US" sz="1000" b="0" i="0" u="none" strike="noStrike" cap="none" normalizeH="0" baseline="0" dirty="0" smtClean="0">
              <a:ln>
                <a:noFill/>
              </a:ln>
              <a:solidFill>
                <a:srgbClr val="191919"/>
              </a:solidFill>
              <a:effectLst/>
            </a:endParaRPr>
          </a:p>
        </p:txBody>
      </p:sp>
    </p:spTree>
    <p:extLst>
      <p:ext uri="{BB962C8B-B14F-4D97-AF65-F5344CB8AC3E}">
        <p14:creationId xmlns:p14="http://schemas.microsoft.com/office/powerpoint/2010/main" val="1309710925"/>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62075" y="444103"/>
            <a:ext cx="5920979" cy="328613"/>
          </a:xfrm>
        </p:spPr>
        <p:txBody>
          <a:bodyPr>
            <a:noAutofit/>
          </a:bodyPr>
          <a:lstStyle/>
          <a:p>
            <a:pPr>
              <a:defRPr/>
            </a:pPr>
            <a:r>
              <a:rPr lang="en-US" sz="2100" dirty="0"/>
              <a:t>The Penalties of “IT </a:t>
            </a:r>
            <a:r>
              <a:rPr lang="en-US" sz="2400" dirty="0">
                <a:solidFill>
                  <a:schemeClr val="accent5"/>
                </a:solidFill>
              </a:rPr>
              <a:t>Un</a:t>
            </a:r>
            <a:r>
              <a:rPr lang="en-US" sz="2100" dirty="0"/>
              <a:t>-Optimization”</a:t>
            </a:r>
          </a:p>
        </p:txBody>
      </p:sp>
      <p:sp>
        <p:nvSpPr>
          <p:cNvPr id="10" name="TextBox 9"/>
          <p:cNvSpPr txBox="1"/>
          <p:nvPr/>
        </p:nvSpPr>
        <p:spPr>
          <a:xfrm>
            <a:off x="1362075" y="3494485"/>
            <a:ext cx="4286250" cy="1263253"/>
          </a:xfrm>
          <a:prstGeom prst="rect">
            <a:avLst/>
          </a:prstGeom>
          <a:solidFill>
            <a:schemeClr val="bg1">
              <a:lumMod val="65000"/>
            </a:schemeClr>
          </a:solidFill>
        </p:spPr>
        <p:style>
          <a:lnRef idx="1">
            <a:schemeClr val="dk1"/>
          </a:lnRef>
          <a:fillRef idx="2">
            <a:schemeClr val="dk1"/>
          </a:fillRef>
          <a:effectRef idx="1">
            <a:schemeClr val="dk1"/>
          </a:effectRef>
          <a:fontRef idx="minor">
            <a:schemeClr val="dk1"/>
          </a:fontRef>
        </p:style>
        <p:txBody>
          <a:bodyPr anchor="ctr" anchorCtr="1"/>
          <a:lstStyle/>
          <a:p>
            <a:pPr algn="ctr">
              <a:defRPr/>
            </a:pPr>
            <a:r>
              <a:rPr lang="en-US" sz="1350" dirty="0"/>
              <a:t>Too Much Labor</a:t>
            </a:r>
          </a:p>
          <a:p>
            <a:pPr algn="ctr">
              <a:defRPr/>
            </a:pPr>
            <a:r>
              <a:rPr lang="en-US" sz="1350" dirty="0"/>
              <a:t>Too much time spent re-deploying</a:t>
            </a:r>
          </a:p>
          <a:p>
            <a:pPr algn="ctr">
              <a:defRPr/>
            </a:pPr>
            <a:r>
              <a:rPr lang="en-US" sz="1350" dirty="0"/>
              <a:t>Too much time spent re-provisioning</a:t>
            </a:r>
          </a:p>
          <a:p>
            <a:pPr algn="ctr">
              <a:defRPr/>
            </a:pPr>
            <a:r>
              <a:rPr lang="en-US" sz="1350" dirty="0"/>
              <a:t>Too much time spent doing post-production changes</a:t>
            </a:r>
          </a:p>
        </p:txBody>
      </p:sp>
      <p:sp>
        <p:nvSpPr>
          <p:cNvPr id="7" name="TextBox 6"/>
          <p:cNvSpPr txBox="1"/>
          <p:nvPr/>
        </p:nvSpPr>
        <p:spPr>
          <a:xfrm>
            <a:off x="2007394" y="1982391"/>
            <a:ext cx="3321844" cy="1208484"/>
          </a:xfrm>
          <a:prstGeom prst="rect">
            <a:avLst/>
          </a:prstGeom>
          <a:solidFill>
            <a:schemeClr val="bg1">
              <a:lumMod val="65000"/>
            </a:schemeClr>
          </a:solidFill>
        </p:spPr>
        <p:style>
          <a:lnRef idx="1">
            <a:schemeClr val="dk1"/>
          </a:lnRef>
          <a:fillRef idx="2">
            <a:schemeClr val="dk1"/>
          </a:fillRef>
          <a:effectRef idx="1">
            <a:schemeClr val="dk1"/>
          </a:effectRef>
          <a:fontRef idx="minor">
            <a:schemeClr val="dk1"/>
          </a:fontRef>
        </p:style>
        <p:txBody>
          <a:bodyPr anchor="ctr" anchorCtr="1"/>
          <a:lstStyle/>
          <a:p>
            <a:pPr algn="ctr">
              <a:defRPr/>
            </a:pPr>
            <a:r>
              <a:rPr lang="en-US" sz="1350" dirty="0"/>
              <a:t>Too Much Unplanned Downtime</a:t>
            </a:r>
          </a:p>
          <a:p>
            <a:pPr algn="ctr">
              <a:defRPr/>
            </a:pPr>
            <a:r>
              <a:rPr lang="en-US" sz="1350" dirty="0"/>
              <a:t>To many hardware failures</a:t>
            </a:r>
          </a:p>
          <a:p>
            <a:pPr algn="ctr">
              <a:defRPr/>
            </a:pPr>
            <a:r>
              <a:rPr lang="en-US" sz="1350" dirty="0"/>
              <a:t>Too much time spent upgrading</a:t>
            </a:r>
          </a:p>
          <a:p>
            <a:pPr algn="ctr">
              <a:defRPr/>
            </a:pPr>
            <a:r>
              <a:rPr lang="en-US" sz="1350" dirty="0"/>
              <a:t>Too much time spent patching</a:t>
            </a:r>
          </a:p>
        </p:txBody>
      </p:sp>
      <p:sp>
        <p:nvSpPr>
          <p:cNvPr id="6" name="TextBox 5"/>
          <p:cNvSpPr txBox="1"/>
          <p:nvPr/>
        </p:nvSpPr>
        <p:spPr>
          <a:xfrm>
            <a:off x="1387079" y="904875"/>
            <a:ext cx="2637234" cy="1168004"/>
          </a:xfrm>
          <a:prstGeom prst="rect">
            <a:avLst/>
          </a:prstGeom>
          <a:solidFill>
            <a:schemeClr val="bg1">
              <a:lumMod val="65000"/>
            </a:schemeClr>
          </a:solidFill>
        </p:spPr>
        <p:style>
          <a:lnRef idx="1">
            <a:schemeClr val="dk1"/>
          </a:lnRef>
          <a:fillRef idx="2">
            <a:schemeClr val="dk1"/>
          </a:fillRef>
          <a:effectRef idx="1">
            <a:schemeClr val="dk1"/>
          </a:effectRef>
          <a:fontRef idx="minor">
            <a:schemeClr val="dk1"/>
          </a:fontRef>
        </p:style>
        <p:txBody>
          <a:bodyPr anchor="ctr" anchorCtr="1"/>
          <a:lstStyle/>
          <a:p>
            <a:pPr algn="ctr">
              <a:defRPr/>
            </a:pPr>
            <a:r>
              <a:rPr lang="en-US" sz="1350" dirty="0"/>
              <a:t>Too Many Servers</a:t>
            </a:r>
          </a:p>
          <a:p>
            <a:pPr algn="ctr">
              <a:defRPr/>
            </a:pPr>
            <a:r>
              <a:rPr lang="en-US" sz="1350" dirty="0"/>
              <a:t>Too many cores</a:t>
            </a:r>
          </a:p>
          <a:p>
            <a:pPr algn="ctr">
              <a:defRPr/>
            </a:pPr>
            <a:r>
              <a:rPr lang="en-US" sz="1350" dirty="0"/>
              <a:t>Too much software</a:t>
            </a:r>
          </a:p>
          <a:p>
            <a:pPr algn="ctr">
              <a:defRPr/>
            </a:pPr>
            <a:r>
              <a:rPr lang="en-US" sz="1350" dirty="0"/>
              <a:t>Too much energy/floorspace</a:t>
            </a:r>
          </a:p>
        </p:txBody>
      </p:sp>
      <p:sp>
        <p:nvSpPr>
          <p:cNvPr id="11" name="TextBox 10"/>
          <p:cNvSpPr txBox="1"/>
          <p:nvPr/>
        </p:nvSpPr>
        <p:spPr>
          <a:xfrm>
            <a:off x="5049441" y="873919"/>
            <a:ext cx="2672953" cy="1263254"/>
          </a:xfrm>
          <a:prstGeom prst="rect">
            <a:avLst/>
          </a:prstGeom>
          <a:solidFill>
            <a:schemeClr val="bg1">
              <a:lumMod val="65000"/>
            </a:schemeClr>
          </a:solidFill>
        </p:spPr>
        <p:style>
          <a:lnRef idx="1">
            <a:schemeClr val="dk1"/>
          </a:lnRef>
          <a:fillRef idx="2">
            <a:schemeClr val="dk1"/>
          </a:fillRef>
          <a:effectRef idx="1">
            <a:schemeClr val="dk1"/>
          </a:effectRef>
          <a:fontRef idx="minor">
            <a:schemeClr val="dk1"/>
          </a:fontRef>
        </p:style>
        <p:txBody>
          <a:bodyPr anchor="ctr" anchorCtr="1"/>
          <a:lstStyle/>
          <a:p>
            <a:pPr algn="ctr">
              <a:defRPr/>
            </a:pPr>
            <a:r>
              <a:rPr lang="en-US" sz="1350" dirty="0"/>
              <a:t>Too Much Network Reliance</a:t>
            </a:r>
          </a:p>
          <a:p>
            <a:pPr algn="ctr">
              <a:defRPr/>
            </a:pPr>
            <a:r>
              <a:rPr lang="en-US" sz="1350" dirty="0"/>
              <a:t>Too many  network outages</a:t>
            </a:r>
          </a:p>
          <a:p>
            <a:pPr algn="ctr">
              <a:defRPr/>
            </a:pPr>
            <a:r>
              <a:rPr lang="en-US" sz="1350" dirty="0"/>
              <a:t>Too much response time spent hopping through the network</a:t>
            </a:r>
          </a:p>
        </p:txBody>
      </p:sp>
      <p:sp>
        <p:nvSpPr>
          <p:cNvPr id="9" name="TextBox 8"/>
          <p:cNvSpPr txBox="1"/>
          <p:nvPr/>
        </p:nvSpPr>
        <p:spPr>
          <a:xfrm>
            <a:off x="5125641" y="2546748"/>
            <a:ext cx="2903934" cy="1264444"/>
          </a:xfrm>
          <a:prstGeom prst="rect">
            <a:avLst/>
          </a:prstGeom>
          <a:solidFill>
            <a:schemeClr val="bg1">
              <a:lumMod val="65000"/>
            </a:schemeClr>
          </a:solidFill>
        </p:spPr>
        <p:style>
          <a:lnRef idx="1">
            <a:schemeClr val="dk1"/>
          </a:lnRef>
          <a:fillRef idx="2">
            <a:schemeClr val="dk1"/>
          </a:fillRef>
          <a:effectRef idx="1">
            <a:schemeClr val="dk1"/>
          </a:effectRef>
          <a:fontRef idx="minor">
            <a:schemeClr val="dk1"/>
          </a:fontRef>
        </p:style>
        <p:txBody>
          <a:bodyPr anchor="ctr" anchorCtr="1"/>
          <a:lstStyle/>
          <a:p>
            <a:pPr algn="ctr">
              <a:defRPr/>
            </a:pPr>
            <a:r>
              <a:rPr lang="en-US" sz="1350" dirty="0"/>
              <a:t>Too Many Security Issues</a:t>
            </a:r>
          </a:p>
          <a:p>
            <a:pPr algn="ctr">
              <a:defRPr/>
            </a:pPr>
            <a:r>
              <a:rPr lang="en-US" sz="1350" dirty="0"/>
              <a:t>Too many missed audits</a:t>
            </a:r>
          </a:p>
          <a:p>
            <a:pPr algn="ctr">
              <a:defRPr/>
            </a:pPr>
            <a:r>
              <a:rPr lang="en-US" sz="1350" dirty="0"/>
              <a:t>Too many compliance failures</a:t>
            </a:r>
          </a:p>
          <a:p>
            <a:pPr algn="ctr">
              <a:defRPr/>
            </a:pPr>
            <a:r>
              <a:rPr lang="en-US" sz="1350" dirty="0"/>
              <a:t>Too many security breaches</a:t>
            </a:r>
          </a:p>
        </p:txBody>
      </p:sp>
      <p:sp>
        <p:nvSpPr>
          <p:cNvPr id="13" name="Oval 12"/>
          <p:cNvSpPr/>
          <p:nvPr/>
        </p:nvSpPr>
        <p:spPr>
          <a:xfrm>
            <a:off x="1078707" y="2799160"/>
            <a:ext cx="1335881" cy="991790"/>
          </a:xfrm>
          <a:prstGeom prst="ellipse">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en-US" sz="1350" dirty="0"/>
              <a:t>Time</a:t>
            </a:r>
          </a:p>
        </p:txBody>
      </p:sp>
      <p:sp>
        <p:nvSpPr>
          <p:cNvPr id="14" name="Oval 13"/>
          <p:cNvSpPr/>
          <p:nvPr/>
        </p:nvSpPr>
        <p:spPr>
          <a:xfrm>
            <a:off x="6861573" y="1866900"/>
            <a:ext cx="1335881" cy="950119"/>
          </a:xfrm>
          <a:prstGeom prst="ellipse">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en-US" sz="1350" dirty="0"/>
              <a:t>Cost</a:t>
            </a:r>
          </a:p>
        </p:txBody>
      </p:sp>
      <p:sp>
        <p:nvSpPr>
          <p:cNvPr id="15" name="Oval 14"/>
          <p:cNvSpPr/>
          <p:nvPr/>
        </p:nvSpPr>
        <p:spPr>
          <a:xfrm>
            <a:off x="5425679" y="3630217"/>
            <a:ext cx="1335881" cy="991790"/>
          </a:xfrm>
          <a:prstGeom prst="ellipse">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en-US" sz="1350" dirty="0"/>
              <a:t>Risk</a:t>
            </a:r>
          </a:p>
        </p:txBody>
      </p:sp>
      <p:sp>
        <p:nvSpPr>
          <p:cNvPr id="16" name="Oval 15"/>
          <p:cNvSpPr/>
          <p:nvPr/>
        </p:nvSpPr>
        <p:spPr>
          <a:xfrm>
            <a:off x="3776662" y="789385"/>
            <a:ext cx="1414463" cy="991790"/>
          </a:xfrm>
          <a:prstGeom prst="ellipse">
            <a:avLst/>
          </a:prstGeom>
        </p:spPr>
        <p:style>
          <a:lnRef idx="1">
            <a:schemeClr val="accent5"/>
          </a:lnRef>
          <a:fillRef idx="2">
            <a:schemeClr val="accent5"/>
          </a:fillRef>
          <a:effectRef idx="1">
            <a:schemeClr val="accent5"/>
          </a:effectRef>
          <a:fontRef idx="minor">
            <a:schemeClr val="dk1"/>
          </a:fontRef>
        </p:style>
        <p:txBody>
          <a:bodyPr anchor="ctr"/>
          <a:lstStyle/>
          <a:p>
            <a:pPr algn="ctr">
              <a:defRPr/>
            </a:pPr>
            <a:r>
              <a:rPr lang="en-US" sz="1350" dirty="0"/>
              <a:t>Capability</a:t>
            </a:r>
          </a:p>
        </p:txBody>
      </p:sp>
      <p:sp>
        <p:nvSpPr>
          <p:cNvPr id="3" name="Slide Number Placeholder 2"/>
          <p:cNvSpPr>
            <a:spLocks noGrp="1"/>
          </p:cNvSpPr>
          <p:nvPr>
            <p:ph type="sldNum" sz="quarter" idx="10"/>
          </p:nvPr>
        </p:nvSpPr>
        <p:spPr>
          <a:xfrm>
            <a:off x="139700" y="4694238"/>
            <a:ext cx="422362" cy="274637"/>
          </a:xfrm>
        </p:spPr>
        <p:txBody>
          <a:bodyPr/>
          <a:lstStyle/>
          <a:p>
            <a:pPr>
              <a:defRPr/>
            </a:pPr>
            <a:fld id="{12231937-1331-084F-B7FD-D9E46B1B1206}" type="slidenum">
              <a:rPr lang="en-US" altLang="en-US" smtClean="0"/>
              <a:pPr>
                <a:defRPr/>
              </a:pPr>
              <a:t>229</a:t>
            </a:fld>
            <a:endParaRPr lang="en-US" altLang="en-US" dirty="0"/>
          </a:p>
        </p:txBody>
      </p:sp>
    </p:spTree>
    <p:extLst>
      <p:ext uri="{BB962C8B-B14F-4D97-AF65-F5344CB8AC3E}">
        <p14:creationId xmlns:p14="http://schemas.microsoft.com/office/powerpoint/2010/main" val="60413472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 name="Rectangle 2"/>
          <p:cNvSpPr>
            <a:spLocks noChangeArrowheads="1"/>
          </p:cNvSpPr>
          <p:nvPr/>
        </p:nvSpPr>
        <p:spPr bwMode="auto">
          <a:xfrm>
            <a:off x="2561723" y="476227"/>
            <a:ext cx="5320206" cy="4417762"/>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dirty="0" smtClean="0"/>
              <a:t>z13 Node</a:t>
            </a:r>
          </a:p>
        </p:txBody>
      </p:sp>
      <p:sp>
        <p:nvSpPr>
          <p:cNvPr id="352434" name="Rectangle 178"/>
          <p:cNvSpPr>
            <a:spLocks noGrp="1" noChangeArrowheads="1"/>
          </p:cNvSpPr>
          <p:nvPr>
            <p:ph type="title"/>
          </p:nvPr>
        </p:nvSpPr>
        <p:spPr>
          <a:xfrm>
            <a:off x="1257302" y="458391"/>
            <a:ext cx="1304421" cy="857250"/>
          </a:xfrm>
        </p:spPr>
        <p:txBody>
          <a:bodyPr/>
          <a:lstStyle/>
          <a:p>
            <a:r>
              <a:rPr lang="en-US" sz="2400"/>
              <a:t>z13</a:t>
            </a:r>
            <a:r>
              <a:rPr lang="en-US" sz="2400">
                <a:solidFill>
                  <a:srgbClr val="00B050"/>
                </a:solidFill>
              </a:rPr>
              <a:t> Emperor </a:t>
            </a:r>
            <a:r>
              <a:rPr lang="en-US" sz="2400" dirty="0"/>
              <a:t/>
            </a:r>
            <a:br>
              <a:rPr lang="en-US" sz="2400" dirty="0"/>
            </a:br>
            <a:r>
              <a:rPr lang="en-US" sz="2400" dirty="0"/>
              <a:t>Node</a:t>
            </a:r>
          </a:p>
        </p:txBody>
      </p:sp>
      <p:sp>
        <p:nvSpPr>
          <p:cNvPr id="352431" name="Oval 175"/>
          <p:cNvSpPr>
            <a:spLocks noChangeArrowheads="1"/>
          </p:cNvSpPr>
          <p:nvPr/>
        </p:nvSpPr>
        <p:spPr bwMode="auto">
          <a:xfrm>
            <a:off x="1216172" y="1516601"/>
            <a:ext cx="1234079" cy="1198904"/>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600" dirty="0" smtClean="0"/>
              <a:t>New</a:t>
            </a:r>
            <a:br>
              <a:rPr lang="en-US" sz="1600" dirty="0" smtClean="0"/>
            </a:br>
            <a:r>
              <a:rPr lang="en-US" sz="1600" dirty="0" smtClean="0"/>
              <a:t>Technology</a:t>
            </a:r>
          </a:p>
          <a:p>
            <a:pPr algn="ctr"/>
            <a:r>
              <a:rPr lang="en-US" sz="1600" dirty="0" smtClean="0"/>
              <a:t>Packaging</a:t>
            </a:r>
          </a:p>
          <a:p>
            <a:pPr algn="ctr"/>
            <a:r>
              <a:rPr lang="en-US" sz="1600" dirty="0" smtClean="0"/>
              <a:t>Domain</a:t>
            </a:r>
          </a:p>
        </p:txBody>
      </p:sp>
      <p:grpSp>
        <p:nvGrpSpPr>
          <p:cNvPr id="3" name="Group 2"/>
          <p:cNvGrpSpPr/>
          <p:nvPr/>
        </p:nvGrpSpPr>
        <p:grpSpPr>
          <a:xfrm>
            <a:off x="4448950" y="3328642"/>
            <a:ext cx="1590928" cy="1438049"/>
            <a:chOff x="1865181" y="652514"/>
            <a:chExt cx="7156462" cy="5791200"/>
          </a:xfrm>
        </p:grpSpPr>
        <p:sp>
          <p:nvSpPr>
            <p:cNvPr id="352258"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b="1" dirty="0"/>
                <a:t>z13</a:t>
              </a:r>
            </a:p>
            <a:p>
              <a:pPr algn="ctr"/>
              <a:r>
                <a:rPr lang="en-US" sz="600" b="1" dirty="0"/>
                <a:t>Chip</a:t>
              </a:r>
            </a:p>
          </p:txBody>
        </p:sp>
        <p:sp>
          <p:nvSpPr>
            <p:cNvPr id="352261"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525" dirty="0"/>
                <a:t>L3</a:t>
              </a:r>
            </a:p>
            <a:p>
              <a:pPr algn="ctr"/>
              <a:r>
                <a:rPr lang="en-US" sz="525" dirty="0"/>
                <a:t>Chip</a:t>
              </a:r>
            </a:p>
            <a:p>
              <a:pPr algn="ctr"/>
              <a:r>
                <a:rPr lang="en-US" sz="525" dirty="0"/>
                <a:t>Cache</a:t>
              </a:r>
            </a:p>
            <a:p>
              <a:pPr algn="ctr"/>
              <a:r>
                <a:rPr lang="en-US" sz="525" dirty="0"/>
                <a:t>32MB</a:t>
              </a:r>
            </a:p>
          </p:txBody>
        </p:sp>
        <p:sp>
          <p:nvSpPr>
            <p:cNvPr id="352262"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525" dirty="0"/>
                <a:t>L3</a:t>
              </a:r>
            </a:p>
            <a:p>
              <a:pPr algn="ctr"/>
              <a:r>
                <a:rPr lang="en-US" sz="525" dirty="0"/>
                <a:t>Chip</a:t>
              </a:r>
            </a:p>
            <a:p>
              <a:pPr algn="ctr"/>
              <a:r>
                <a:rPr lang="en-US" sz="525" dirty="0"/>
                <a:t>Cache</a:t>
              </a:r>
            </a:p>
            <a:p>
              <a:pPr algn="ctr"/>
              <a:r>
                <a:rPr lang="en-US" sz="525" dirty="0"/>
                <a:t>32MB</a:t>
              </a:r>
            </a:p>
          </p:txBody>
        </p:sp>
        <p:grpSp>
          <p:nvGrpSpPr>
            <p:cNvPr id="2" name="Group 1"/>
            <p:cNvGrpSpPr/>
            <p:nvPr/>
          </p:nvGrpSpPr>
          <p:grpSpPr>
            <a:xfrm>
              <a:off x="6997724" y="727639"/>
              <a:ext cx="1904862" cy="1812483"/>
              <a:chOff x="2460448" y="648260"/>
              <a:chExt cx="6587648" cy="5866528"/>
            </a:xfrm>
          </p:grpSpPr>
          <p:sp>
            <p:nvSpPr>
              <p:cNvPr id="17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7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8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8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8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8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9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9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9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9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9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0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0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1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25" name="Group 224"/>
            <p:cNvGrpSpPr/>
            <p:nvPr/>
          </p:nvGrpSpPr>
          <p:grpSpPr>
            <a:xfrm>
              <a:off x="7017842" y="2613144"/>
              <a:ext cx="1904862" cy="1812483"/>
              <a:chOff x="2460448" y="648260"/>
              <a:chExt cx="6587648" cy="5866528"/>
            </a:xfrm>
          </p:grpSpPr>
          <p:sp>
            <p:nvSpPr>
              <p:cNvPr id="22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2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3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3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3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3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4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4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4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4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4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5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5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5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5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6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6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6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6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74" name="Group 273"/>
            <p:cNvGrpSpPr/>
            <p:nvPr/>
          </p:nvGrpSpPr>
          <p:grpSpPr>
            <a:xfrm>
              <a:off x="7004613" y="4518235"/>
              <a:ext cx="1904862" cy="1812483"/>
              <a:chOff x="2460448" y="648260"/>
              <a:chExt cx="6587648" cy="5866528"/>
            </a:xfrm>
          </p:grpSpPr>
          <p:sp>
            <p:nvSpPr>
              <p:cNvPr id="27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7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8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8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8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8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9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9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9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9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9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0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0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1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23" name="Group 322"/>
            <p:cNvGrpSpPr/>
            <p:nvPr/>
          </p:nvGrpSpPr>
          <p:grpSpPr>
            <a:xfrm>
              <a:off x="5000815" y="4551566"/>
              <a:ext cx="1904862" cy="1812483"/>
              <a:chOff x="2460448" y="648260"/>
              <a:chExt cx="6587648" cy="5866528"/>
            </a:xfrm>
          </p:grpSpPr>
          <p:sp>
            <p:nvSpPr>
              <p:cNvPr id="32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2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3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3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3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3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4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4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4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4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4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4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5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6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72" name="Group 371"/>
            <p:cNvGrpSpPr/>
            <p:nvPr/>
          </p:nvGrpSpPr>
          <p:grpSpPr>
            <a:xfrm>
              <a:off x="3995465" y="767843"/>
              <a:ext cx="1904862" cy="1812483"/>
              <a:chOff x="2460448" y="648260"/>
              <a:chExt cx="6587648" cy="5866528"/>
            </a:xfrm>
          </p:grpSpPr>
          <p:sp>
            <p:nvSpPr>
              <p:cNvPr id="3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1" name="Group 420"/>
            <p:cNvGrpSpPr/>
            <p:nvPr/>
          </p:nvGrpSpPr>
          <p:grpSpPr>
            <a:xfrm>
              <a:off x="1991122" y="774201"/>
              <a:ext cx="1904862" cy="1812483"/>
              <a:chOff x="2460448" y="648260"/>
              <a:chExt cx="6587648" cy="5866528"/>
            </a:xfrm>
          </p:grpSpPr>
          <p:sp>
            <p:nvSpPr>
              <p:cNvPr id="42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2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2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2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2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3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3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3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3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4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4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4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4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44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4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5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6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70" name="Group 469"/>
            <p:cNvGrpSpPr/>
            <p:nvPr/>
          </p:nvGrpSpPr>
          <p:grpSpPr>
            <a:xfrm>
              <a:off x="2011240" y="2659706"/>
              <a:ext cx="1904862" cy="1812483"/>
              <a:chOff x="2460448" y="648260"/>
              <a:chExt cx="6587648" cy="5866528"/>
            </a:xfrm>
          </p:grpSpPr>
          <p:sp>
            <p:nvSpPr>
              <p:cNvPr id="47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7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7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8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8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8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9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9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9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9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50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0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0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0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0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0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1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1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1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51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1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1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1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1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1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19" name="Group 518"/>
            <p:cNvGrpSpPr/>
            <p:nvPr/>
          </p:nvGrpSpPr>
          <p:grpSpPr>
            <a:xfrm>
              <a:off x="1998011" y="4564797"/>
              <a:ext cx="1904862" cy="1812483"/>
              <a:chOff x="2460448" y="648260"/>
              <a:chExt cx="6587648" cy="5866528"/>
            </a:xfrm>
          </p:grpSpPr>
          <p:sp>
            <p:nvSpPr>
              <p:cNvPr id="52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52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2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2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2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2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2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52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2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52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3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53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53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3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3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3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3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53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53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53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54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54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4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4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4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54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4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4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4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54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5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5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5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5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5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5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5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5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5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5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6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6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56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6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6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6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6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6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569" name="Group 568"/>
          <p:cNvGrpSpPr/>
          <p:nvPr/>
        </p:nvGrpSpPr>
        <p:grpSpPr>
          <a:xfrm>
            <a:off x="6154599" y="3323874"/>
            <a:ext cx="1590928" cy="1438049"/>
            <a:chOff x="1865181" y="652514"/>
            <a:chExt cx="7156462" cy="5791200"/>
          </a:xfrm>
        </p:grpSpPr>
        <p:sp>
          <p:nvSpPr>
            <p:cNvPr id="570"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b="1" dirty="0"/>
                <a:t>z13</a:t>
              </a:r>
            </a:p>
            <a:p>
              <a:pPr algn="ctr"/>
              <a:r>
                <a:rPr lang="en-US" sz="600" b="1" dirty="0"/>
                <a:t>Chip</a:t>
              </a:r>
            </a:p>
          </p:txBody>
        </p:sp>
        <p:sp>
          <p:nvSpPr>
            <p:cNvPr id="571"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525" dirty="0"/>
                <a:t>L3</a:t>
              </a:r>
            </a:p>
            <a:p>
              <a:pPr algn="ctr"/>
              <a:r>
                <a:rPr lang="en-US" sz="525" dirty="0"/>
                <a:t>Chip</a:t>
              </a:r>
            </a:p>
            <a:p>
              <a:pPr algn="ctr"/>
              <a:r>
                <a:rPr lang="en-US" sz="525" dirty="0"/>
                <a:t>Cache</a:t>
              </a:r>
            </a:p>
            <a:p>
              <a:pPr algn="ctr"/>
              <a:r>
                <a:rPr lang="en-US" sz="525" dirty="0"/>
                <a:t>32MB</a:t>
              </a:r>
            </a:p>
          </p:txBody>
        </p:sp>
        <p:sp>
          <p:nvSpPr>
            <p:cNvPr id="572"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525" dirty="0"/>
                <a:t>L3</a:t>
              </a:r>
            </a:p>
            <a:p>
              <a:pPr algn="ctr"/>
              <a:r>
                <a:rPr lang="en-US" sz="525" dirty="0"/>
                <a:t>Chip</a:t>
              </a:r>
            </a:p>
            <a:p>
              <a:pPr algn="ctr"/>
              <a:r>
                <a:rPr lang="en-US" sz="525" dirty="0"/>
                <a:t>Cache</a:t>
              </a:r>
            </a:p>
            <a:p>
              <a:pPr algn="ctr"/>
              <a:r>
                <a:rPr lang="en-US" sz="525" dirty="0"/>
                <a:t>32MB</a:t>
              </a:r>
            </a:p>
          </p:txBody>
        </p:sp>
        <p:grpSp>
          <p:nvGrpSpPr>
            <p:cNvPr id="573" name="Group 572"/>
            <p:cNvGrpSpPr/>
            <p:nvPr/>
          </p:nvGrpSpPr>
          <p:grpSpPr>
            <a:xfrm>
              <a:off x="6997724" y="727639"/>
              <a:ext cx="1904862" cy="1812483"/>
              <a:chOff x="2460448" y="648260"/>
              <a:chExt cx="6587648" cy="5866528"/>
            </a:xfrm>
          </p:grpSpPr>
          <p:sp>
            <p:nvSpPr>
              <p:cNvPr id="91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91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1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2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2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2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2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92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2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92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2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92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92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3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3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3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3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93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93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93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93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93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3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4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4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94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4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4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4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94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4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4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4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5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5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5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5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5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5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5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5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5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95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6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6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6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6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6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4" name="Group 573"/>
            <p:cNvGrpSpPr/>
            <p:nvPr/>
          </p:nvGrpSpPr>
          <p:grpSpPr>
            <a:xfrm>
              <a:off x="7017842" y="2613144"/>
              <a:ext cx="1904862" cy="1812483"/>
              <a:chOff x="2460448" y="648260"/>
              <a:chExt cx="6587648" cy="5866528"/>
            </a:xfrm>
          </p:grpSpPr>
          <p:sp>
            <p:nvSpPr>
              <p:cNvPr id="86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87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7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7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7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7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7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87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7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87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7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88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88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8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8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8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8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88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88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88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88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89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9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9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9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89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9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9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9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89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9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0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0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0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0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0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0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0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0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0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0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1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91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1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1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1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1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1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5" name="Group 574"/>
            <p:cNvGrpSpPr/>
            <p:nvPr/>
          </p:nvGrpSpPr>
          <p:grpSpPr>
            <a:xfrm>
              <a:off x="7004613" y="4518235"/>
              <a:ext cx="1904862" cy="1812483"/>
              <a:chOff x="2460448" y="648260"/>
              <a:chExt cx="6587648" cy="5866528"/>
            </a:xfrm>
          </p:grpSpPr>
          <p:sp>
            <p:nvSpPr>
              <p:cNvPr id="82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82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2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2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2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2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2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82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2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83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3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83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83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3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3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3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3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83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83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84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84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84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4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4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4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84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4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4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4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85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5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5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5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5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5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5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5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5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5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6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6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6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86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6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6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6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6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6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6" name="Group 575"/>
            <p:cNvGrpSpPr/>
            <p:nvPr/>
          </p:nvGrpSpPr>
          <p:grpSpPr>
            <a:xfrm>
              <a:off x="5000815" y="4551566"/>
              <a:ext cx="1904862" cy="1812483"/>
              <a:chOff x="2460448" y="648260"/>
              <a:chExt cx="6587648" cy="5866528"/>
            </a:xfrm>
          </p:grpSpPr>
          <p:sp>
            <p:nvSpPr>
              <p:cNvPr id="7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7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7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7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7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7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7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7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7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7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7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7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8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8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7" name="Group 576"/>
            <p:cNvGrpSpPr/>
            <p:nvPr/>
          </p:nvGrpSpPr>
          <p:grpSpPr>
            <a:xfrm>
              <a:off x="3995465" y="767843"/>
              <a:ext cx="1904862" cy="1812483"/>
              <a:chOff x="2460448" y="648260"/>
              <a:chExt cx="6587648" cy="5866528"/>
            </a:xfrm>
          </p:grpSpPr>
          <p:sp>
            <p:nvSpPr>
              <p:cNvPr id="72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72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2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2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2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3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3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73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3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73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3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73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73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3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3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4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4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74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74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74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74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74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4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4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4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75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5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5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5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75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5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5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5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5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5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6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6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6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6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6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6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6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76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6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6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7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7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7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8" name="Group 577"/>
            <p:cNvGrpSpPr/>
            <p:nvPr/>
          </p:nvGrpSpPr>
          <p:grpSpPr>
            <a:xfrm>
              <a:off x="1991122" y="774201"/>
              <a:ext cx="1904862" cy="1812483"/>
              <a:chOff x="2460448" y="648260"/>
              <a:chExt cx="6587648" cy="5866528"/>
            </a:xfrm>
          </p:grpSpPr>
          <p:sp>
            <p:nvSpPr>
              <p:cNvPr id="67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67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7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8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8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8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8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68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8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68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8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68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68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9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9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9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9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69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69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69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69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69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69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0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0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70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0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0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0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70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0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0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0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1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1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1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1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1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1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1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1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1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71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2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2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2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2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2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9" name="Group 578"/>
            <p:cNvGrpSpPr/>
            <p:nvPr/>
          </p:nvGrpSpPr>
          <p:grpSpPr>
            <a:xfrm>
              <a:off x="2011240" y="2659706"/>
              <a:ext cx="1904862" cy="1812483"/>
              <a:chOff x="2460448" y="648260"/>
              <a:chExt cx="6587648" cy="5866528"/>
            </a:xfrm>
          </p:grpSpPr>
          <p:sp>
            <p:nvSpPr>
              <p:cNvPr id="62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63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3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3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3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3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3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63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3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63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3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64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64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4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4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4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4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64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64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64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64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65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5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5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5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65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5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5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5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65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5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6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6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6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6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6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6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6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6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6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6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7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67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7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7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7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7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7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80" name="Group 579"/>
            <p:cNvGrpSpPr/>
            <p:nvPr/>
          </p:nvGrpSpPr>
          <p:grpSpPr>
            <a:xfrm>
              <a:off x="1998011" y="4564797"/>
              <a:ext cx="1904862" cy="1812483"/>
              <a:chOff x="2460448" y="648260"/>
              <a:chExt cx="6587648" cy="5866528"/>
            </a:xfrm>
          </p:grpSpPr>
          <p:sp>
            <p:nvSpPr>
              <p:cNvPr id="58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58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8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8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8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8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8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58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8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59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9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59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59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9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9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9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9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59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59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60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60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60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0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0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0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60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0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0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0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61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1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1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1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1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1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1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1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1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1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2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2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2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62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2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2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2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2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2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965" name="Group 964"/>
          <p:cNvGrpSpPr/>
          <p:nvPr/>
        </p:nvGrpSpPr>
        <p:grpSpPr>
          <a:xfrm>
            <a:off x="2723867" y="3333586"/>
            <a:ext cx="1590928" cy="1438049"/>
            <a:chOff x="1865181" y="652514"/>
            <a:chExt cx="7156462" cy="5791200"/>
          </a:xfrm>
        </p:grpSpPr>
        <p:sp>
          <p:nvSpPr>
            <p:cNvPr id="966"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600" b="1" dirty="0"/>
                <a:t>z13</a:t>
              </a:r>
            </a:p>
            <a:p>
              <a:pPr algn="ctr"/>
              <a:r>
                <a:rPr lang="en-US" sz="600" b="1" dirty="0"/>
                <a:t>Chip</a:t>
              </a:r>
            </a:p>
          </p:txBody>
        </p:sp>
        <p:sp>
          <p:nvSpPr>
            <p:cNvPr id="967"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525" dirty="0"/>
                <a:t>L3</a:t>
              </a:r>
            </a:p>
            <a:p>
              <a:pPr algn="ctr"/>
              <a:r>
                <a:rPr lang="en-US" sz="525" dirty="0"/>
                <a:t>Chip</a:t>
              </a:r>
            </a:p>
            <a:p>
              <a:pPr algn="ctr"/>
              <a:r>
                <a:rPr lang="en-US" sz="525" dirty="0"/>
                <a:t>Cache</a:t>
              </a:r>
            </a:p>
            <a:p>
              <a:pPr algn="ctr"/>
              <a:r>
                <a:rPr lang="en-US" sz="525" dirty="0"/>
                <a:t>32MB</a:t>
              </a:r>
            </a:p>
          </p:txBody>
        </p:sp>
        <p:sp>
          <p:nvSpPr>
            <p:cNvPr id="968"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525" dirty="0"/>
                <a:t>L3</a:t>
              </a:r>
            </a:p>
            <a:p>
              <a:pPr algn="ctr"/>
              <a:r>
                <a:rPr lang="en-US" sz="525" dirty="0"/>
                <a:t>Chip</a:t>
              </a:r>
            </a:p>
            <a:p>
              <a:pPr algn="ctr"/>
              <a:r>
                <a:rPr lang="en-US" sz="525" dirty="0"/>
                <a:t>Cache</a:t>
              </a:r>
            </a:p>
            <a:p>
              <a:pPr algn="ctr"/>
              <a:r>
                <a:rPr lang="en-US" sz="525" dirty="0"/>
                <a:t>32MB</a:t>
              </a:r>
            </a:p>
          </p:txBody>
        </p:sp>
        <p:grpSp>
          <p:nvGrpSpPr>
            <p:cNvPr id="969" name="Group 968"/>
            <p:cNvGrpSpPr/>
            <p:nvPr/>
          </p:nvGrpSpPr>
          <p:grpSpPr>
            <a:xfrm>
              <a:off x="6997724" y="727639"/>
              <a:ext cx="1904862" cy="1812483"/>
              <a:chOff x="2460448" y="648260"/>
              <a:chExt cx="6587648" cy="5866528"/>
            </a:xfrm>
          </p:grpSpPr>
          <p:sp>
            <p:nvSpPr>
              <p:cNvPr id="131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1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1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1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1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2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2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2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2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2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2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2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3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3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3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3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3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3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3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4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4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4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4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4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5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5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5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5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5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5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5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5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6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0" name="Group 969"/>
            <p:cNvGrpSpPr/>
            <p:nvPr/>
          </p:nvGrpSpPr>
          <p:grpSpPr>
            <a:xfrm>
              <a:off x="7017842" y="2613144"/>
              <a:ext cx="1904862" cy="1812483"/>
              <a:chOff x="2460448" y="648260"/>
              <a:chExt cx="6587648" cy="5866528"/>
            </a:xfrm>
          </p:grpSpPr>
          <p:sp>
            <p:nvSpPr>
              <p:cNvPr id="126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6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6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7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7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7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7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7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7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7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8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8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8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8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8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8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128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9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9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9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9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9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9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9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0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0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0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0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1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1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1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1" name="Group 970"/>
            <p:cNvGrpSpPr/>
            <p:nvPr/>
          </p:nvGrpSpPr>
          <p:grpSpPr>
            <a:xfrm>
              <a:off x="7004613" y="4518235"/>
              <a:ext cx="1904862" cy="1812483"/>
              <a:chOff x="2460448" y="648260"/>
              <a:chExt cx="6587648" cy="5866528"/>
            </a:xfrm>
          </p:grpSpPr>
          <p:sp>
            <p:nvSpPr>
              <p:cNvPr id="121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1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2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2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2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2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2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2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3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3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3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3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3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3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3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3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3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3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4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4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4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4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4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4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5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5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5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5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5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6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6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6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2" name="Group 971"/>
            <p:cNvGrpSpPr/>
            <p:nvPr/>
          </p:nvGrpSpPr>
          <p:grpSpPr>
            <a:xfrm>
              <a:off x="5000815" y="4551566"/>
              <a:ext cx="1904862" cy="1812483"/>
              <a:chOff x="2460448" y="648260"/>
              <a:chExt cx="6587648" cy="5866528"/>
            </a:xfrm>
          </p:grpSpPr>
          <p:sp>
            <p:nvSpPr>
              <p:cNvPr id="116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7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7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7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7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7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8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8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8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8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8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8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8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8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8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9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9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9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9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9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9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0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0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0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0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1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1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1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1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1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3" name="Group 972"/>
            <p:cNvGrpSpPr/>
            <p:nvPr/>
          </p:nvGrpSpPr>
          <p:grpSpPr>
            <a:xfrm>
              <a:off x="3995465" y="767843"/>
              <a:ext cx="1904862" cy="1812483"/>
              <a:chOff x="2460448" y="648260"/>
              <a:chExt cx="6587648" cy="5866528"/>
            </a:xfrm>
          </p:grpSpPr>
          <p:sp>
            <p:nvSpPr>
              <p:cNvPr id="112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2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2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2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2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2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3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3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3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3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3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3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3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3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3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4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4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4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4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4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4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5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5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5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5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5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6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6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6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6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6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6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4" name="Group 973"/>
            <p:cNvGrpSpPr/>
            <p:nvPr/>
          </p:nvGrpSpPr>
          <p:grpSpPr>
            <a:xfrm>
              <a:off x="1991122" y="774201"/>
              <a:ext cx="1904862" cy="1812483"/>
              <a:chOff x="2460448" y="648260"/>
              <a:chExt cx="6587648" cy="5866528"/>
            </a:xfrm>
          </p:grpSpPr>
          <p:sp>
            <p:nvSpPr>
              <p:cNvPr id="10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0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5" name="Group 974"/>
            <p:cNvGrpSpPr/>
            <p:nvPr/>
          </p:nvGrpSpPr>
          <p:grpSpPr>
            <a:xfrm>
              <a:off x="2011240" y="2659706"/>
              <a:ext cx="1904862" cy="1812483"/>
              <a:chOff x="2460448" y="648260"/>
              <a:chExt cx="6587648" cy="5866528"/>
            </a:xfrm>
          </p:grpSpPr>
          <p:sp>
            <p:nvSpPr>
              <p:cNvPr id="102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2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2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3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3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3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3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3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3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4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4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4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4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4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4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4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5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5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5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5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5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5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5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6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6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6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6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7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7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7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6" name="Group 975"/>
            <p:cNvGrpSpPr/>
            <p:nvPr/>
          </p:nvGrpSpPr>
          <p:grpSpPr>
            <a:xfrm>
              <a:off x="1998011" y="4564797"/>
              <a:ext cx="1904862" cy="1812483"/>
              <a:chOff x="2460448" y="648260"/>
              <a:chExt cx="6587648" cy="5866528"/>
            </a:xfrm>
          </p:grpSpPr>
          <p:sp>
            <p:nvSpPr>
              <p:cNvPr id="97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97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7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8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8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8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8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98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8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98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8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98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98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9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9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9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9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99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99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99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99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99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9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0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0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0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0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0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0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1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1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1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1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1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2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2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2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1361" name="Rectangle 2"/>
          <p:cNvSpPr>
            <a:spLocks noChangeArrowheads="1"/>
          </p:cNvSpPr>
          <p:nvPr/>
        </p:nvSpPr>
        <p:spPr bwMode="auto">
          <a:xfrm>
            <a:off x="4416193" y="2208879"/>
            <a:ext cx="1631529" cy="1015483"/>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600" b="1" dirty="0" smtClean="0"/>
              <a:t>Storage</a:t>
            </a:r>
          </a:p>
          <a:p>
            <a:pPr algn="ctr"/>
            <a:r>
              <a:rPr lang="en-US" sz="1600" b="1" dirty="0" smtClean="0"/>
              <a:t>Control (SC)</a:t>
            </a:r>
          </a:p>
          <a:p>
            <a:pPr algn="ctr"/>
            <a:r>
              <a:rPr lang="en-US" sz="1600" dirty="0" smtClean="0"/>
              <a:t>480MB L4</a:t>
            </a:r>
          </a:p>
          <a:p>
            <a:pPr algn="ctr"/>
            <a:r>
              <a:rPr lang="en-US" sz="1600" dirty="0" smtClean="0"/>
              <a:t>(224MB NIC)</a:t>
            </a:r>
          </a:p>
        </p:txBody>
      </p:sp>
      <p:sp>
        <p:nvSpPr>
          <p:cNvPr id="1363" name="Rectangle 2"/>
          <p:cNvSpPr>
            <a:spLocks noChangeArrowheads="1"/>
          </p:cNvSpPr>
          <p:nvPr/>
        </p:nvSpPr>
        <p:spPr bwMode="auto">
          <a:xfrm>
            <a:off x="2815067" y="1661727"/>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67" name="Rectangle 2"/>
          <p:cNvSpPr>
            <a:spLocks noChangeArrowheads="1"/>
          </p:cNvSpPr>
          <p:nvPr/>
        </p:nvSpPr>
        <p:spPr bwMode="auto">
          <a:xfrm>
            <a:off x="3800866" y="1664569"/>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68" name="Rectangle 2"/>
          <p:cNvSpPr>
            <a:spLocks noChangeArrowheads="1"/>
          </p:cNvSpPr>
          <p:nvPr/>
        </p:nvSpPr>
        <p:spPr bwMode="auto">
          <a:xfrm>
            <a:off x="4783839" y="1654438"/>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69" name="Rectangle 2"/>
          <p:cNvSpPr>
            <a:spLocks noChangeArrowheads="1"/>
          </p:cNvSpPr>
          <p:nvPr/>
        </p:nvSpPr>
        <p:spPr bwMode="auto">
          <a:xfrm>
            <a:off x="5769637" y="1647147"/>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0" name="Rectangle 2"/>
          <p:cNvSpPr>
            <a:spLocks noChangeArrowheads="1"/>
          </p:cNvSpPr>
          <p:nvPr/>
        </p:nvSpPr>
        <p:spPr bwMode="auto">
          <a:xfrm>
            <a:off x="6765571" y="1649989"/>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1" name="Rectangle 2"/>
          <p:cNvSpPr>
            <a:spLocks noChangeArrowheads="1"/>
          </p:cNvSpPr>
          <p:nvPr/>
        </p:nvSpPr>
        <p:spPr bwMode="auto">
          <a:xfrm>
            <a:off x="2817893" y="1127548"/>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2" name="Rectangle 2"/>
          <p:cNvSpPr>
            <a:spLocks noChangeArrowheads="1"/>
          </p:cNvSpPr>
          <p:nvPr/>
        </p:nvSpPr>
        <p:spPr bwMode="auto">
          <a:xfrm>
            <a:off x="3803692" y="1130390"/>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3" name="Rectangle 2"/>
          <p:cNvSpPr>
            <a:spLocks noChangeArrowheads="1"/>
          </p:cNvSpPr>
          <p:nvPr/>
        </p:nvSpPr>
        <p:spPr bwMode="auto">
          <a:xfrm>
            <a:off x="4786665" y="1120258"/>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4" name="Rectangle 2"/>
          <p:cNvSpPr>
            <a:spLocks noChangeArrowheads="1"/>
          </p:cNvSpPr>
          <p:nvPr/>
        </p:nvSpPr>
        <p:spPr bwMode="auto">
          <a:xfrm>
            <a:off x="5772463" y="1112968"/>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5" name="Rectangle 2"/>
          <p:cNvSpPr>
            <a:spLocks noChangeArrowheads="1"/>
          </p:cNvSpPr>
          <p:nvPr/>
        </p:nvSpPr>
        <p:spPr bwMode="auto">
          <a:xfrm>
            <a:off x="6768397" y="1115810"/>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6" name="Rectangle 2"/>
          <p:cNvSpPr>
            <a:spLocks noChangeArrowheads="1"/>
          </p:cNvSpPr>
          <p:nvPr/>
        </p:nvSpPr>
        <p:spPr bwMode="auto">
          <a:xfrm>
            <a:off x="2830856" y="583237"/>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7" name="Rectangle 2"/>
          <p:cNvSpPr>
            <a:spLocks noChangeArrowheads="1"/>
          </p:cNvSpPr>
          <p:nvPr/>
        </p:nvSpPr>
        <p:spPr bwMode="auto">
          <a:xfrm>
            <a:off x="3816655" y="586079"/>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8" name="Rectangle 2"/>
          <p:cNvSpPr>
            <a:spLocks noChangeArrowheads="1"/>
          </p:cNvSpPr>
          <p:nvPr/>
        </p:nvSpPr>
        <p:spPr bwMode="auto">
          <a:xfrm>
            <a:off x="4799628" y="575947"/>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79" name="Rectangle 2"/>
          <p:cNvSpPr>
            <a:spLocks noChangeArrowheads="1"/>
          </p:cNvSpPr>
          <p:nvPr/>
        </p:nvSpPr>
        <p:spPr bwMode="auto">
          <a:xfrm>
            <a:off x="5785426" y="568657"/>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
        <p:nvSpPr>
          <p:cNvPr id="1380" name="Rectangle 2"/>
          <p:cNvSpPr>
            <a:spLocks noChangeArrowheads="1"/>
          </p:cNvSpPr>
          <p:nvPr/>
        </p:nvSpPr>
        <p:spPr bwMode="auto">
          <a:xfrm>
            <a:off x="6781360" y="571499"/>
            <a:ext cx="899075" cy="466094"/>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200" dirty="0"/>
              <a:t>Memory </a:t>
            </a:r>
          </a:p>
          <a:p>
            <a:pPr algn="ctr"/>
            <a:r>
              <a:rPr lang="en-US" sz="1200" dirty="0"/>
              <a:t>DIMMs</a:t>
            </a:r>
          </a:p>
        </p:txBody>
      </p:sp>
    </p:spTree>
    <p:extLst>
      <p:ext uri="{BB962C8B-B14F-4D97-AF65-F5344CB8AC3E}">
        <p14:creationId xmlns:p14="http://schemas.microsoft.com/office/powerpoint/2010/main" val="713716392"/>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Oracle Study  “As-Is Case”</a:t>
            </a:r>
            <a:endParaRPr lang="en-US" dirty="0"/>
          </a:p>
        </p:txBody>
      </p:sp>
      <p:sp>
        <p:nvSpPr>
          <p:cNvPr id="3" name="Slide Number Placeholder 2"/>
          <p:cNvSpPr>
            <a:spLocks noGrp="1"/>
          </p:cNvSpPr>
          <p:nvPr>
            <p:ph type="sldNum" sz="quarter" idx="10"/>
          </p:nvPr>
        </p:nvSpPr>
        <p:spPr>
          <a:xfrm>
            <a:off x="139700" y="4694238"/>
            <a:ext cx="405584" cy="274637"/>
          </a:xfrm>
        </p:spPr>
        <p:txBody>
          <a:bodyPr/>
          <a:lstStyle/>
          <a:p>
            <a:pPr>
              <a:defRPr/>
            </a:pPr>
            <a:fld id="{12231937-1331-084F-B7FD-D9E46B1B1206}" type="slidenum">
              <a:rPr lang="en-US" altLang="en-US" smtClean="0"/>
              <a:pPr>
                <a:defRPr/>
              </a:pPr>
              <a:t>230</a:t>
            </a:fld>
            <a:endParaRPr lang="en-US" altLang="en-US" dirty="0"/>
          </a:p>
        </p:txBody>
      </p:sp>
      <p:pic>
        <p:nvPicPr>
          <p:cNvPr id="5" name="Picture 4"/>
          <p:cNvPicPr>
            <a:picLocks noChangeAspect="1"/>
          </p:cNvPicPr>
          <p:nvPr/>
        </p:nvPicPr>
        <p:blipFill>
          <a:blip r:embed="rId2"/>
          <a:stretch>
            <a:fillRect/>
          </a:stretch>
        </p:blipFill>
        <p:spPr>
          <a:xfrm>
            <a:off x="1279923" y="1223741"/>
            <a:ext cx="6566339" cy="2887327"/>
          </a:xfrm>
          <a:prstGeom prst="rect">
            <a:avLst/>
          </a:prstGeom>
        </p:spPr>
      </p:pic>
    </p:spTree>
    <p:extLst>
      <p:ext uri="{BB962C8B-B14F-4D97-AF65-F5344CB8AC3E}">
        <p14:creationId xmlns:p14="http://schemas.microsoft.com/office/powerpoint/2010/main" val="389640059"/>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Target Case – Oracle on Linux on z Systems – z13</a:t>
            </a:r>
            <a:endParaRPr lang="en-US" dirty="0"/>
          </a:p>
        </p:txBody>
      </p:sp>
      <p:sp>
        <p:nvSpPr>
          <p:cNvPr id="3" name="Slide Number Placeholder 2"/>
          <p:cNvSpPr>
            <a:spLocks noGrp="1"/>
          </p:cNvSpPr>
          <p:nvPr>
            <p:ph type="sldNum" sz="quarter" idx="10"/>
          </p:nvPr>
        </p:nvSpPr>
        <p:spPr>
          <a:xfrm>
            <a:off x="139700" y="4694238"/>
            <a:ext cx="405584" cy="274637"/>
          </a:xfrm>
        </p:spPr>
        <p:txBody>
          <a:bodyPr/>
          <a:lstStyle/>
          <a:p>
            <a:pPr>
              <a:defRPr/>
            </a:pPr>
            <a:fld id="{12231937-1331-084F-B7FD-D9E46B1B1206}" type="slidenum">
              <a:rPr lang="en-US" altLang="en-US" smtClean="0"/>
              <a:pPr>
                <a:defRPr/>
              </a:pPr>
              <a:t>231</a:t>
            </a:fld>
            <a:endParaRPr lang="en-US" altLang="en-US"/>
          </a:p>
        </p:txBody>
      </p:sp>
      <p:pic>
        <p:nvPicPr>
          <p:cNvPr id="5" name="Picture 4"/>
          <p:cNvPicPr>
            <a:picLocks noChangeAspect="1"/>
          </p:cNvPicPr>
          <p:nvPr/>
        </p:nvPicPr>
        <p:blipFill>
          <a:blip r:embed="rId2"/>
          <a:stretch>
            <a:fillRect/>
          </a:stretch>
        </p:blipFill>
        <p:spPr>
          <a:xfrm>
            <a:off x="1300656" y="1213652"/>
            <a:ext cx="6542690" cy="2853726"/>
          </a:xfrm>
          <a:prstGeom prst="rect">
            <a:avLst/>
          </a:prstGeom>
        </p:spPr>
      </p:pic>
    </p:spTree>
    <p:extLst>
      <p:ext uri="{BB962C8B-B14F-4D97-AF65-F5344CB8AC3E}">
        <p14:creationId xmlns:p14="http://schemas.microsoft.com/office/powerpoint/2010/main" val="1002831910"/>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Cumulative Cost Multi-Case TCO Comparison</a:t>
            </a:r>
            <a:endParaRPr lang="en-US" dirty="0"/>
          </a:p>
        </p:txBody>
      </p:sp>
      <p:sp>
        <p:nvSpPr>
          <p:cNvPr id="3" name="Slide Number Placeholder 2"/>
          <p:cNvSpPr>
            <a:spLocks noGrp="1"/>
          </p:cNvSpPr>
          <p:nvPr>
            <p:ph type="sldNum" sz="quarter" idx="10"/>
          </p:nvPr>
        </p:nvSpPr>
        <p:spPr>
          <a:xfrm>
            <a:off x="139700" y="4694238"/>
            <a:ext cx="405584" cy="274637"/>
          </a:xfrm>
        </p:spPr>
        <p:txBody>
          <a:bodyPr/>
          <a:lstStyle/>
          <a:p>
            <a:pPr>
              <a:defRPr/>
            </a:pPr>
            <a:fld id="{12231937-1331-084F-B7FD-D9E46B1B1206}" type="slidenum">
              <a:rPr lang="en-US" altLang="en-US" smtClean="0"/>
              <a:pPr>
                <a:defRPr/>
              </a:pPr>
              <a:t>232</a:t>
            </a:fld>
            <a:endParaRPr lang="en-US" altLang="en-US" dirty="0"/>
          </a:p>
        </p:txBody>
      </p:sp>
      <p:pic>
        <p:nvPicPr>
          <p:cNvPr id="6" name="Picture 5"/>
          <p:cNvPicPr>
            <a:picLocks noChangeAspect="1"/>
          </p:cNvPicPr>
          <p:nvPr/>
        </p:nvPicPr>
        <p:blipFill>
          <a:blip r:embed="rId2"/>
          <a:stretch>
            <a:fillRect/>
          </a:stretch>
        </p:blipFill>
        <p:spPr>
          <a:xfrm>
            <a:off x="1659271" y="870557"/>
            <a:ext cx="5900591" cy="423861"/>
          </a:xfrm>
          <a:prstGeom prst="rect">
            <a:avLst/>
          </a:prstGeom>
          <a:ln>
            <a:solidFill>
              <a:schemeClr val="tx1"/>
            </a:solidFill>
          </a:ln>
        </p:spPr>
      </p:pic>
      <p:pic>
        <p:nvPicPr>
          <p:cNvPr id="7" name="Picture 6"/>
          <p:cNvPicPr>
            <a:picLocks noChangeAspect="1"/>
          </p:cNvPicPr>
          <p:nvPr/>
        </p:nvPicPr>
        <p:blipFill>
          <a:blip r:embed="rId3"/>
          <a:stretch>
            <a:fillRect/>
          </a:stretch>
        </p:blipFill>
        <p:spPr>
          <a:xfrm>
            <a:off x="1338611" y="1496534"/>
            <a:ext cx="4014459" cy="2047938"/>
          </a:xfrm>
          <a:prstGeom prst="rect">
            <a:avLst/>
          </a:prstGeom>
          <a:ln>
            <a:solidFill>
              <a:schemeClr val="tx1"/>
            </a:solidFill>
          </a:ln>
        </p:spPr>
      </p:pic>
      <p:pic>
        <p:nvPicPr>
          <p:cNvPr id="8" name="Picture 7"/>
          <p:cNvPicPr>
            <a:picLocks noChangeAspect="1"/>
          </p:cNvPicPr>
          <p:nvPr/>
        </p:nvPicPr>
        <p:blipFill>
          <a:blip r:embed="rId4"/>
          <a:stretch>
            <a:fillRect/>
          </a:stretch>
        </p:blipFill>
        <p:spPr>
          <a:xfrm>
            <a:off x="4285553" y="2822028"/>
            <a:ext cx="3509470" cy="2036216"/>
          </a:xfrm>
          <a:prstGeom prst="rect">
            <a:avLst/>
          </a:prstGeom>
          <a:ln>
            <a:solidFill>
              <a:schemeClr val="tx1"/>
            </a:solidFill>
          </a:ln>
        </p:spPr>
      </p:pic>
    </p:spTree>
    <p:extLst>
      <p:ext uri="{BB962C8B-B14F-4D97-AF65-F5344CB8AC3E}">
        <p14:creationId xmlns:p14="http://schemas.microsoft.com/office/powerpoint/2010/main" val="1144249714"/>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Donut 8"/>
          <p:cNvSpPr/>
          <p:nvPr/>
        </p:nvSpPr>
        <p:spPr>
          <a:xfrm>
            <a:off x="2015729" y="266700"/>
            <a:ext cx="4905375" cy="4567238"/>
          </a:xfrm>
          <a:prstGeom prst="donut">
            <a:avLst>
              <a:gd name="adj" fmla="val 28118"/>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chemeClr val="tx1"/>
              </a:solidFill>
            </a:endParaRPr>
          </a:p>
        </p:txBody>
      </p:sp>
      <p:sp>
        <p:nvSpPr>
          <p:cNvPr id="4" name="Oval 3"/>
          <p:cNvSpPr/>
          <p:nvPr/>
        </p:nvSpPr>
        <p:spPr>
          <a:xfrm>
            <a:off x="4998244" y="995363"/>
            <a:ext cx="1482329" cy="864394"/>
          </a:xfrm>
          <a:prstGeom prst="ellipse">
            <a:avLst/>
          </a:prstGeom>
          <a:solidFill>
            <a:srgbClr val="92D050"/>
          </a:solidFill>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1200" dirty="0"/>
              <a:t>Architecture Analysis</a:t>
            </a:r>
          </a:p>
        </p:txBody>
      </p:sp>
      <p:sp>
        <p:nvSpPr>
          <p:cNvPr id="5" name="Oval 4"/>
          <p:cNvSpPr/>
          <p:nvPr/>
        </p:nvSpPr>
        <p:spPr>
          <a:xfrm>
            <a:off x="3034903" y="544117"/>
            <a:ext cx="1660922" cy="867965"/>
          </a:xfrm>
          <a:prstGeom prst="ellipse">
            <a:avLst/>
          </a:prstGeom>
          <a:solidFill>
            <a:srgbClr val="92D050"/>
          </a:solidFill>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1200" dirty="0"/>
              <a:t>Requirements Analysis</a:t>
            </a:r>
          </a:p>
        </p:txBody>
      </p:sp>
      <p:sp>
        <p:nvSpPr>
          <p:cNvPr id="6" name="Oval 5"/>
          <p:cNvSpPr/>
          <p:nvPr/>
        </p:nvSpPr>
        <p:spPr>
          <a:xfrm>
            <a:off x="2709863" y="3278982"/>
            <a:ext cx="1294210" cy="1016794"/>
          </a:xfrm>
          <a:prstGeom prst="ellipse">
            <a:avLst/>
          </a:prstGeom>
          <a:solidFill>
            <a:srgbClr val="92D050"/>
          </a:solidFill>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1200" dirty="0"/>
              <a:t>Cost Analysis</a:t>
            </a:r>
          </a:p>
        </p:txBody>
      </p:sp>
      <p:sp>
        <p:nvSpPr>
          <p:cNvPr id="8" name="Oval 7"/>
          <p:cNvSpPr/>
          <p:nvPr/>
        </p:nvSpPr>
        <p:spPr>
          <a:xfrm>
            <a:off x="2131219" y="1641873"/>
            <a:ext cx="1203722" cy="920353"/>
          </a:xfrm>
          <a:prstGeom prst="ellipse">
            <a:avLst/>
          </a:prstGeom>
          <a:solidFill>
            <a:srgbClr val="92D050"/>
          </a:solidFill>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1200" dirty="0"/>
              <a:t>Business Value Analysis</a:t>
            </a:r>
          </a:p>
        </p:txBody>
      </p:sp>
      <p:sp>
        <p:nvSpPr>
          <p:cNvPr id="10" name="Oval 9"/>
          <p:cNvSpPr/>
          <p:nvPr/>
        </p:nvSpPr>
        <p:spPr>
          <a:xfrm>
            <a:off x="4261248" y="3945731"/>
            <a:ext cx="1173956" cy="719138"/>
          </a:xfrm>
          <a:prstGeom prst="ellipse">
            <a:avLst/>
          </a:prstGeom>
          <a:solidFill>
            <a:srgbClr val="92D050"/>
          </a:solidFill>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1200" dirty="0"/>
              <a:t>Inventory Analysis</a:t>
            </a:r>
          </a:p>
        </p:txBody>
      </p:sp>
      <p:sp>
        <p:nvSpPr>
          <p:cNvPr id="11" name="Oval 10"/>
          <p:cNvSpPr/>
          <p:nvPr/>
        </p:nvSpPr>
        <p:spPr>
          <a:xfrm>
            <a:off x="5524500" y="2771775"/>
            <a:ext cx="1262063" cy="719138"/>
          </a:xfrm>
          <a:prstGeom prst="ellipse">
            <a:avLst/>
          </a:prstGeom>
          <a:solidFill>
            <a:srgbClr val="92D050"/>
          </a:solidFill>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1200" dirty="0"/>
              <a:t>Inventory Collection</a:t>
            </a:r>
          </a:p>
        </p:txBody>
      </p:sp>
      <p:sp>
        <p:nvSpPr>
          <p:cNvPr id="7" name="Oval 6"/>
          <p:cNvSpPr/>
          <p:nvPr/>
        </p:nvSpPr>
        <p:spPr>
          <a:xfrm>
            <a:off x="4894660" y="3382566"/>
            <a:ext cx="1437084" cy="765572"/>
          </a:xfrm>
          <a:prstGeom prst="ellipse">
            <a:avLst/>
          </a:prstGeom>
          <a:solidFill>
            <a:srgbClr val="92D050"/>
          </a:solidFill>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1200" dirty="0"/>
              <a:t>Capacity Analysis</a:t>
            </a:r>
          </a:p>
        </p:txBody>
      </p:sp>
      <p:sp>
        <p:nvSpPr>
          <p:cNvPr id="2" name="TextBox 1"/>
          <p:cNvSpPr txBox="1"/>
          <p:nvPr/>
        </p:nvSpPr>
        <p:spPr>
          <a:xfrm>
            <a:off x="3585765" y="2022873"/>
            <a:ext cx="1765302" cy="1015663"/>
          </a:xfrm>
          <a:prstGeom prst="rect">
            <a:avLst/>
          </a:prstGeom>
          <a:noFill/>
        </p:spPr>
        <p:txBody>
          <a:bodyPr wrap="square" rtlCol="0">
            <a:spAutoFit/>
          </a:bodyPr>
          <a:lstStyle/>
          <a:p>
            <a:pPr algn="ctr"/>
            <a:r>
              <a:rPr lang="en-US" sz="2000" b="1" dirty="0" smtClean="0"/>
              <a:t>IT </a:t>
            </a:r>
            <a:r>
              <a:rPr lang="en-US" sz="2000" b="1" smtClean="0"/>
              <a:t>Optimization Analysis</a:t>
            </a:r>
            <a:endParaRPr lang="en-US" sz="2000" b="1"/>
          </a:p>
        </p:txBody>
      </p:sp>
      <p:sp>
        <p:nvSpPr>
          <p:cNvPr id="12" name="Slide Number Placeholder 11"/>
          <p:cNvSpPr>
            <a:spLocks noGrp="1"/>
          </p:cNvSpPr>
          <p:nvPr>
            <p:ph type="sldNum" sz="quarter" idx="10"/>
          </p:nvPr>
        </p:nvSpPr>
        <p:spPr>
          <a:xfrm>
            <a:off x="0" y="4694238"/>
            <a:ext cx="492125" cy="274637"/>
          </a:xfrm>
        </p:spPr>
        <p:txBody>
          <a:bodyPr/>
          <a:lstStyle/>
          <a:p>
            <a:pPr>
              <a:defRPr/>
            </a:pPr>
            <a:fld id="{71085DD5-9408-8448-82C5-5745ABFA1814}" type="slidenum">
              <a:rPr lang="en-US" altLang="en-US" smtClean="0"/>
              <a:pPr>
                <a:defRPr/>
              </a:pPr>
              <a:t>233</a:t>
            </a:fld>
            <a:endParaRPr lang="en-US" altLang="en-US" dirty="0"/>
          </a:p>
        </p:txBody>
      </p:sp>
    </p:spTree>
    <p:extLst>
      <p:ext uri="{BB962C8B-B14F-4D97-AF65-F5344CB8AC3E}">
        <p14:creationId xmlns:p14="http://schemas.microsoft.com/office/powerpoint/2010/main" val="688884313"/>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Oval 34"/>
          <p:cNvSpPr/>
          <p:nvPr/>
        </p:nvSpPr>
        <p:spPr>
          <a:xfrm>
            <a:off x="6204026" y="2936680"/>
            <a:ext cx="1775726" cy="879359"/>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a:t>“Other” TCO Analysis</a:t>
            </a:r>
          </a:p>
        </p:txBody>
      </p:sp>
      <p:sp>
        <p:nvSpPr>
          <p:cNvPr id="34" name="Oval 33"/>
          <p:cNvSpPr/>
          <p:nvPr/>
        </p:nvSpPr>
        <p:spPr>
          <a:xfrm>
            <a:off x="2941231" y="3650971"/>
            <a:ext cx="1775726" cy="879359"/>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a:t>Non-z/OS Server TCO Analysis</a:t>
            </a:r>
          </a:p>
        </p:txBody>
      </p:sp>
      <p:sp>
        <p:nvSpPr>
          <p:cNvPr id="32" name="Oval 31"/>
          <p:cNvSpPr/>
          <p:nvPr/>
        </p:nvSpPr>
        <p:spPr>
          <a:xfrm>
            <a:off x="3738699" y="1259124"/>
            <a:ext cx="1775726" cy="879359"/>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a:t>Measurement Data Analysis</a:t>
            </a:r>
          </a:p>
        </p:txBody>
      </p:sp>
      <p:sp>
        <p:nvSpPr>
          <p:cNvPr id="33" name="Oval 32"/>
          <p:cNvSpPr/>
          <p:nvPr/>
        </p:nvSpPr>
        <p:spPr>
          <a:xfrm>
            <a:off x="5750974" y="1472022"/>
            <a:ext cx="2094949" cy="879359"/>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50" dirty="0"/>
              <a:t>Domain and Cross-Platform Capacity Mapping Analysis</a:t>
            </a:r>
          </a:p>
        </p:txBody>
      </p:sp>
      <p:sp>
        <p:nvSpPr>
          <p:cNvPr id="2" name="Title 1"/>
          <p:cNvSpPr>
            <a:spLocks noGrp="1"/>
          </p:cNvSpPr>
          <p:nvPr>
            <p:ph type="title"/>
          </p:nvPr>
        </p:nvSpPr>
        <p:spPr>
          <a:xfrm>
            <a:off x="784685" y="356940"/>
            <a:ext cx="7675926" cy="391741"/>
          </a:xfrm>
        </p:spPr>
        <p:txBody>
          <a:bodyPr/>
          <a:lstStyle/>
          <a:p>
            <a:r>
              <a:rPr lang="en-US" dirty="0" smtClean="0"/>
              <a:t>IT Optimization Analysis Methods and Tools</a:t>
            </a:r>
            <a:endParaRPr lang="en-US" dirty="0"/>
          </a:p>
        </p:txBody>
      </p:sp>
      <p:sp>
        <p:nvSpPr>
          <p:cNvPr id="31" name="Oval 30"/>
          <p:cNvSpPr/>
          <p:nvPr/>
        </p:nvSpPr>
        <p:spPr>
          <a:xfrm>
            <a:off x="1332149" y="992261"/>
            <a:ext cx="1700976" cy="970271"/>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a:t>Inventory Collection </a:t>
            </a:r>
            <a:r>
              <a:rPr lang="en-US" sz="1200"/>
              <a:t>and Analysis</a:t>
            </a:r>
            <a:endParaRPr lang="en-US" sz="1200" dirty="0"/>
          </a:p>
        </p:txBody>
      </p:sp>
      <p:sp>
        <p:nvSpPr>
          <p:cNvPr id="5" name="Rectangle 4"/>
          <p:cNvSpPr/>
          <p:nvPr/>
        </p:nvSpPr>
        <p:spPr>
          <a:xfrm>
            <a:off x="4037986" y="3376360"/>
            <a:ext cx="1169325" cy="358382"/>
          </a:xfrm>
          <a:prstGeom prst="rect">
            <a:avLst/>
          </a:prstGeom>
          <a:solidFill>
            <a:schemeClr val="accent2">
              <a:lumMod val="60000"/>
              <a:lumOff val="4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a:t>RACEv</a:t>
            </a:r>
          </a:p>
        </p:txBody>
      </p:sp>
      <p:sp>
        <p:nvSpPr>
          <p:cNvPr id="6" name="Rectangle 5"/>
          <p:cNvSpPr/>
          <p:nvPr/>
        </p:nvSpPr>
        <p:spPr>
          <a:xfrm>
            <a:off x="3547632" y="2022981"/>
            <a:ext cx="1169325" cy="358382"/>
          </a:xfrm>
          <a:prstGeom prst="rect">
            <a:avLst/>
          </a:prstGeom>
          <a:solidFill>
            <a:schemeClr val="accent2"/>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a:t>RACEi2</a:t>
            </a:r>
          </a:p>
        </p:txBody>
      </p:sp>
      <p:sp>
        <p:nvSpPr>
          <p:cNvPr id="7" name="Rectangle 6"/>
          <p:cNvSpPr/>
          <p:nvPr/>
        </p:nvSpPr>
        <p:spPr>
          <a:xfrm>
            <a:off x="2007569" y="1840210"/>
            <a:ext cx="1169325" cy="358382"/>
          </a:xfrm>
          <a:prstGeom prst="rect">
            <a:avLst/>
          </a:prstGeom>
          <a:solidFill>
            <a:schemeClr val="accent2"/>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a:t>RACEi1</a:t>
            </a:r>
          </a:p>
        </p:txBody>
      </p:sp>
      <p:sp>
        <p:nvSpPr>
          <p:cNvPr id="9" name="Rectangle 8"/>
          <p:cNvSpPr/>
          <p:nvPr/>
        </p:nvSpPr>
        <p:spPr>
          <a:xfrm>
            <a:off x="5556222" y="3564980"/>
            <a:ext cx="1169325" cy="358382"/>
          </a:xfrm>
          <a:prstGeom prst="rect">
            <a:avLst/>
          </a:prstGeom>
          <a:solidFill>
            <a:srgbClr val="66CCFF"/>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a:t>RACEg</a:t>
            </a:r>
          </a:p>
        </p:txBody>
      </p:sp>
      <p:sp>
        <p:nvSpPr>
          <p:cNvPr id="10" name="Rectangle 9"/>
          <p:cNvSpPr/>
          <p:nvPr/>
        </p:nvSpPr>
        <p:spPr>
          <a:xfrm>
            <a:off x="5056439" y="2208025"/>
            <a:ext cx="1169325" cy="358382"/>
          </a:xfrm>
          <a:prstGeom prst="rect">
            <a:avLst/>
          </a:prstGeom>
          <a:solidFill>
            <a:schemeClr val="accent2"/>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dirty="0"/>
              <a:t>RACEi3z</a:t>
            </a:r>
          </a:p>
        </p:txBody>
      </p:sp>
      <p:cxnSp>
        <p:nvCxnSpPr>
          <p:cNvPr id="12" name="Elbow Connector 11"/>
          <p:cNvCxnSpPr>
            <a:stCxn id="7" idx="3"/>
            <a:endCxn id="6" idx="1"/>
          </p:cNvCxnSpPr>
          <p:nvPr/>
        </p:nvCxnSpPr>
        <p:spPr>
          <a:xfrm>
            <a:off x="3176895" y="2019401"/>
            <a:ext cx="370738" cy="182771"/>
          </a:xfrm>
          <a:prstGeom prst="bentConnector3">
            <a:avLst/>
          </a:prstGeom>
          <a:ln>
            <a:tailEnd type="arrow"/>
          </a:ln>
        </p:spPr>
        <p:style>
          <a:lnRef idx="2">
            <a:schemeClr val="accent1"/>
          </a:lnRef>
          <a:fillRef idx="0">
            <a:schemeClr val="accent1"/>
          </a:fillRef>
          <a:effectRef idx="1">
            <a:schemeClr val="accent1"/>
          </a:effectRef>
          <a:fontRef idx="minor">
            <a:schemeClr val="tx1"/>
          </a:fontRef>
        </p:style>
      </p:cxnSp>
      <p:cxnSp>
        <p:nvCxnSpPr>
          <p:cNvPr id="16" name="Elbow Connector 15"/>
          <p:cNvCxnSpPr>
            <a:stCxn id="6" idx="3"/>
            <a:endCxn id="10" idx="1"/>
          </p:cNvCxnSpPr>
          <p:nvPr/>
        </p:nvCxnSpPr>
        <p:spPr>
          <a:xfrm>
            <a:off x="4716957" y="2202172"/>
            <a:ext cx="339482" cy="185045"/>
          </a:xfrm>
          <a:prstGeom prst="bentConnector3">
            <a:avLst>
              <a:gd name="adj1" fmla="val 50000"/>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4" name="Elbow Connector 23"/>
          <p:cNvCxnSpPr>
            <a:stCxn id="10" idx="3"/>
            <a:endCxn id="5" idx="1"/>
          </p:cNvCxnSpPr>
          <p:nvPr/>
        </p:nvCxnSpPr>
        <p:spPr>
          <a:xfrm flipH="1">
            <a:off x="4037986" y="2387216"/>
            <a:ext cx="2187778" cy="1168335"/>
          </a:xfrm>
          <a:prstGeom prst="bentConnector5">
            <a:avLst>
              <a:gd name="adj1" fmla="val -7837"/>
              <a:gd name="adj2" fmla="val 50000"/>
              <a:gd name="adj3" fmla="val 107837"/>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7" name="Elbow Connector 26"/>
          <p:cNvCxnSpPr>
            <a:stCxn id="7" idx="2"/>
            <a:endCxn id="5" idx="1"/>
          </p:cNvCxnSpPr>
          <p:nvPr/>
        </p:nvCxnSpPr>
        <p:spPr>
          <a:xfrm rot="16200000" flipH="1">
            <a:off x="2636629" y="2154194"/>
            <a:ext cx="1356960" cy="1445754"/>
          </a:xfrm>
          <a:prstGeom prst="bentConnector2">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9" name="Elbow Connector 28"/>
          <p:cNvCxnSpPr>
            <a:stCxn id="5" idx="3"/>
            <a:endCxn id="9" idx="1"/>
          </p:cNvCxnSpPr>
          <p:nvPr/>
        </p:nvCxnSpPr>
        <p:spPr>
          <a:xfrm>
            <a:off x="5207311" y="3555552"/>
            <a:ext cx="348911" cy="188620"/>
          </a:xfrm>
          <a:prstGeom prst="bentConnector3">
            <a:avLst>
              <a:gd name="adj1" fmla="val 50000"/>
            </a:avLst>
          </a:prstGeom>
          <a:ln>
            <a:tailEnd type="arrow"/>
          </a:ln>
        </p:spPr>
        <p:style>
          <a:lnRef idx="2">
            <a:schemeClr val="accent1"/>
          </a:lnRef>
          <a:fillRef idx="0">
            <a:schemeClr val="accent1"/>
          </a:fillRef>
          <a:effectRef idx="1">
            <a:schemeClr val="accent1"/>
          </a:effectRef>
          <a:fontRef idx="minor">
            <a:schemeClr val="tx1"/>
          </a:fontRef>
        </p:style>
      </p:cxnSp>
      <p:sp>
        <p:nvSpPr>
          <p:cNvPr id="8" name="Slide Number Placeholder 7"/>
          <p:cNvSpPr>
            <a:spLocks noGrp="1"/>
          </p:cNvSpPr>
          <p:nvPr>
            <p:ph type="sldNum" sz="quarter" idx="10"/>
          </p:nvPr>
        </p:nvSpPr>
        <p:spPr>
          <a:xfrm>
            <a:off x="83890" y="4694238"/>
            <a:ext cx="408235" cy="274637"/>
          </a:xfrm>
        </p:spPr>
        <p:txBody>
          <a:bodyPr/>
          <a:lstStyle/>
          <a:p>
            <a:pPr>
              <a:defRPr/>
            </a:pPr>
            <a:fld id="{12231937-1331-084F-B7FD-D9E46B1B1206}" type="slidenum">
              <a:rPr lang="en-US" altLang="en-US" smtClean="0"/>
              <a:pPr>
                <a:defRPr/>
              </a:pPr>
              <a:t>234</a:t>
            </a:fld>
            <a:endParaRPr lang="en-US" altLang="en-US" dirty="0"/>
          </a:p>
        </p:txBody>
      </p:sp>
    </p:spTree>
    <p:extLst>
      <p:ext uri="{BB962C8B-B14F-4D97-AF65-F5344CB8AC3E}">
        <p14:creationId xmlns:p14="http://schemas.microsoft.com/office/powerpoint/2010/main" val="994307614"/>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a:xfrm>
            <a:off x="1275127" y="1405464"/>
            <a:ext cx="7290033" cy="1303867"/>
          </a:xfrm>
        </p:spPr>
        <p:txBody>
          <a:bodyPr>
            <a:noAutofit/>
          </a:bodyPr>
          <a:lstStyle/>
          <a:p>
            <a:r>
              <a:rPr lang="en-US" sz="4400"/>
              <a:t>Test Trial and ISV Support</a:t>
            </a:r>
            <a:endParaRPr lang="en-US" sz="4400" dirty="0"/>
          </a:p>
        </p:txBody>
      </p:sp>
      <p:sp>
        <p:nvSpPr>
          <p:cNvPr id="2" name="Subtitle 1"/>
          <p:cNvSpPr>
            <a:spLocks noGrp="1"/>
          </p:cNvSpPr>
          <p:nvPr>
            <p:ph type="subTitle" idx="1"/>
          </p:nvPr>
        </p:nvSpPr>
        <p:spPr>
          <a:xfrm>
            <a:off x="1422404" y="2625755"/>
            <a:ext cx="6163732" cy="2004968"/>
          </a:xfrm>
        </p:spPr>
        <p:txBody>
          <a:bodyPr>
            <a:normAutofit lnSpcReduction="10000"/>
          </a:bodyPr>
          <a:lstStyle/>
          <a:p>
            <a:r>
              <a:rPr lang="en-US" dirty="0"/>
              <a:t>Community </a:t>
            </a:r>
            <a:r>
              <a:rPr lang="en-US" dirty="0" smtClean="0"/>
              <a:t>Cloud</a:t>
            </a:r>
          </a:p>
          <a:p>
            <a:r>
              <a:rPr lang="en-US" dirty="0" smtClean="0"/>
              <a:t>Trial Program</a:t>
            </a:r>
          </a:p>
          <a:p>
            <a:r>
              <a:rPr lang="en-US" dirty="0" smtClean="0"/>
              <a:t>Loaner Program</a:t>
            </a:r>
          </a:p>
          <a:p>
            <a:r>
              <a:rPr lang="en-US" dirty="0" smtClean="0"/>
              <a:t>Benchmarking Center</a:t>
            </a:r>
          </a:p>
          <a:p>
            <a:r>
              <a:rPr lang="en-US" dirty="0" smtClean="0"/>
              <a:t>Porting Center</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675307275"/>
      </p:ext>
    </p:extLst>
  </p:cSld>
  <p:clrMapOvr>
    <a:masterClrMapping/>
  </p:clrMapOvr>
  <p:transition/>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400" dirty="0" smtClean="0">
                <a:ea typeface="SimSun" panose="02010600030101010101" pitchFamily="2" charset="-122"/>
              </a:rPr>
              <a:t>Conclusion…</a:t>
            </a:r>
            <a:endParaRPr lang="en-US" altLang="en-US" sz="4400" dirty="0">
              <a:ea typeface="SimSun" panose="02010600030101010101" pitchFamily="2" charset="-122"/>
            </a:endParaRPr>
          </a:p>
        </p:txBody>
      </p:sp>
      <p:sp>
        <p:nvSpPr>
          <p:cNvPr id="2" name="Subtitle 1"/>
          <p:cNvSpPr>
            <a:spLocks noGrp="1"/>
          </p:cNvSpPr>
          <p:nvPr>
            <p:ph type="subTitle" idx="1"/>
          </p:nvPr>
        </p:nvSpPr>
        <p:spPr>
          <a:xfrm>
            <a:off x="1422404" y="2709332"/>
            <a:ext cx="6163732" cy="1270489"/>
          </a:xfrm>
        </p:spPr>
        <p:txBody>
          <a:bodyPr>
            <a:normAutofit/>
          </a:bodyPr>
          <a:lstStyle/>
          <a:p>
            <a:r>
              <a:rPr lang="en-US" dirty="0" smtClean="0"/>
              <a:t>LinuxONE</a:t>
            </a:r>
          </a:p>
          <a:p>
            <a:r>
              <a:rPr lang="en-US" dirty="0" smtClean="0"/>
              <a:t>Linux on z Systems</a:t>
            </a:r>
          </a:p>
          <a:p>
            <a:r>
              <a:rPr lang="en-US" dirty="0" smtClean="0"/>
              <a:t>Ready Set GO!</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815365643"/>
      </p:ext>
    </p:extLst>
  </p:cSld>
  <p:clrMapOvr>
    <a:masterClrMapping/>
  </p:clrMapOvr>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43" y="0"/>
            <a:ext cx="9141714" cy="5143500"/>
          </a:xfrm>
          <a:prstGeom prst="rect">
            <a:avLst/>
          </a:prstGeom>
        </p:spPr>
      </p:pic>
      <p:sp>
        <p:nvSpPr>
          <p:cNvPr id="8" name="TextBox 7"/>
          <p:cNvSpPr txBox="1"/>
          <p:nvPr/>
        </p:nvSpPr>
        <p:spPr>
          <a:xfrm>
            <a:off x="1611984" y="1238230"/>
            <a:ext cx="5964852" cy="1408078"/>
          </a:xfrm>
          <a:prstGeom prst="rect">
            <a:avLst/>
          </a:prstGeom>
          <a:noFill/>
        </p:spPr>
        <p:txBody>
          <a:bodyPr wrap="square" rtlCol="0">
            <a:spAutoFit/>
          </a:bodyPr>
          <a:lstStyle/>
          <a:p>
            <a:r>
              <a:rPr lang="en-US" sz="3150" dirty="0">
                <a:solidFill>
                  <a:schemeClr val="bg1"/>
                </a:solidFill>
                <a:effectLst>
                  <a:outerShdw blurRad="50800" algn="tl" rotWithShape="0">
                    <a:srgbClr val="000000">
                      <a:alpha val="40000"/>
                    </a:srgbClr>
                  </a:outerShdw>
                </a:effectLst>
                <a:latin typeface="Helvetica Light"/>
                <a:cs typeface="Helvetica Light"/>
              </a:rPr>
              <a:t>The world is changing,</a:t>
            </a:r>
          </a:p>
          <a:p>
            <a:r>
              <a:rPr lang="en-US" sz="5400" b="1" dirty="0">
                <a:solidFill>
                  <a:schemeClr val="bg1"/>
                </a:solidFill>
                <a:effectLst>
                  <a:outerShdw blurRad="50800" algn="tl" rotWithShape="0">
                    <a:srgbClr val="000000">
                      <a:alpha val="40000"/>
                    </a:srgbClr>
                  </a:outerShdw>
                </a:effectLst>
                <a:latin typeface="Helvetica"/>
                <a:cs typeface="Helvetica"/>
              </a:rPr>
              <a:t>SO ARE WE</a:t>
            </a:r>
          </a:p>
        </p:txBody>
      </p:sp>
    </p:spTree>
    <p:extLst>
      <p:ext uri="{BB962C8B-B14F-4D97-AF65-F5344CB8AC3E}">
        <p14:creationId xmlns:p14="http://schemas.microsoft.com/office/powerpoint/2010/main" val="132234158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a:blip r:embed="rId3" cstate="email">
            <a:alphaModFix amt="50000"/>
            <a:extLst>
              <a:ext uri="{28A0092B-C50C-407E-A947-70E740481C1C}">
                <a14:useLocalDpi xmlns:a14="http://schemas.microsoft.com/office/drawing/2010/main"/>
              </a:ext>
            </a:extLst>
          </a:blip>
          <a:stretch>
            <a:fillRect/>
          </a:stretch>
        </p:blipFill>
        <p:spPr>
          <a:xfrm>
            <a:off x="102096" y="0"/>
            <a:ext cx="9041904" cy="5017707"/>
          </a:xfrm>
          <a:prstGeom prst="rect">
            <a:avLst/>
          </a:prstGeom>
        </p:spPr>
      </p:pic>
      <p:pic>
        <p:nvPicPr>
          <p:cNvPr id="18" name="Picture 17" descr="ibom_logo_blue-21.eps"/>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441919" y="2104481"/>
            <a:ext cx="810460" cy="320604"/>
          </a:xfrm>
          <a:prstGeom prst="rect">
            <a:avLst/>
          </a:prstGeom>
        </p:spPr>
      </p:pic>
      <p:pic>
        <p:nvPicPr>
          <p:cNvPr id="17" name="Picture 16" descr="suse-logo.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70048" y="2058537"/>
            <a:ext cx="705734" cy="428735"/>
          </a:xfrm>
          <a:prstGeom prst="rect">
            <a:avLst/>
          </a:prstGeom>
          <a:effectLst/>
        </p:spPr>
      </p:pic>
      <p:pic>
        <p:nvPicPr>
          <p:cNvPr id="3" name="Picture 2" descr="Linux_Foundation_logo.pn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373113" y="2264784"/>
            <a:ext cx="2529183" cy="768871"/>
          </a:xfrm>
          <a:prstGeom prst="rect">
            <a:avLst/>
          </a:prstGeom>
        </p:spPr>
      </p:pic>
      <p:pic>
        <p:nvPicPr>
          <p:cNvPr id="8" name="Picture 7"/>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685545" y="3001161"/>
            <a:ext cx="692213" cy="461476"/>
          </a:xfrm>
          <a:prstGeom prst="rect">
            <a:avLst/>
          </a:prstGeom>
          <a:effectLst/>
        </p:spPr>
      </p:pic>
      <p:pic>
        <p:nvPicPr>
          <p:cNvPr id="10" name="Picture 9"/>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6348143" y="3740350"/>
            <a:ext cx="1223907" cy="806435"/>
          </a:xfrm>
          <a:prstGeom prst="rect">
            <a:avLst/>
          </a:prstGeom>
          <a:effectLst/>
        </p:spPr>
      </p:pic>
      <p:pic>
        <p:nvPicPr>
          <p:cNvPr id="12" name="Picture 11"/>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441918" y="2565926"/>
            <a:ext cx="1090277" cy="311819"/>
          </a:xfrm>
          <a:prstGeom prst="rect">
            <a:avLst/>
          </a:prstGeom>
          <a:effectLst/>
        </p:spPr>
      </p:pic>
      <p:pic>
        <p:nvPicPr>
          <p:cNvPr id="13" name="Picture 12"/>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6038948" y="2487272"/>
            <a:ext cx="1262200" cy="561617"/>
          </a:xfrm>
          <a:prstGeom prst="rect">
            <a:avLst/>
          </a:prstGeom>
        </p:spPr>
      </p:pic>
      <p:pic>
        <p:nvPicPr>
          <p:cNvPr id="14" name="Picture 1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5833263" y="3151122"/>
            <a:ext cx="1547935" cy="243028"/>
          </a:xfrm>
          <a:prstGeom prst="rect">
            <a:avLst/>
          </a:prstGeom>
        </p:spPr>
      </p:pic>
      <p:pic>
        <p:nvPicPr>
          <p:cNvPr id="15" name="Picture 14" descr="AAEAAQAAAAAAAAN0AAAAJDYzYmViYTY0LThiODctNGZlYy1iZjRmLTczYzQ1ZTBiZjUyMg.png"/>
          <p:cNvPicPr>
            <a:picLocks noChangeAspect="1"/>
          </p:cNvPicPr>
          <p:nvPr/>
        </p:nvPicPr>
        <p:blipFill>
          <a:blip r:embed="rId12" cstate="email">
            <a:extLst>
              <a:ext uri="{BEBA8EAE-BF5A-486C-A8C5-ECC9F3942E4B}">
                <a14:imgProps xmlns:a14="http://schemas.microsoft.com/office/drawing/2010/main">
                  <a14:imgLayer r:embed="rId13">
                    <a14:imgEffect>
                      <a14:backgroundRemoval t="23000" b="72500" l="1000" r="100000">
                        <a14:foregroundMark x1="3000" y1="59500" x2="3000" y2="67500"/>
                        <a14:foregroundMark x1="16000" y1="65500" x2="22000" y2="67000"/>
                        <a14:foregroundMark x1="28000" y1="64000" x2="33000" y2="66000"/>
                        <a14:foregroundMark x1="43000" y1="59000" x2="44000" y2="65500"/>
                        <a14:foregroundMark x1="54500" y1="62500" x2="60000" y2="67500"/>
                        <a14:foregroundMark x1="67500" y1="62500" x2="69000" y2="67500"/>
                        <a14:foregroundMark x1="79000" y1="63000" x2="84500" y2="65500"/>
                        <a14:foregroundMark x1="95000" y1="64000" x2="97500" y2="67000"/>
                        <a14:foregroundMark x1="10500" y1="29000" x2="20000" y2="30000"/>
                        <a14:foregroundMark x1="53000" y1="29500" x2="36500" y2="29000"/>
                      </a14:backgroundRemoval>
                    </a14:imgEffect>
                  </a14:imgLayer>
                </a14:imgProps>
              </a:ext>
              <a:ext uri="{28A0092B-C50C-407E-A947-70E740481C1C}">
                <a14:useLocalDpi xmlns:a14="http://schemas.microsoft.com/office/drawing/2010/main"/>
              </a:ext>
            </a:extLst>
          </a:blip>
          <a:stretch>
            <a:fillRect/>
          </a:stretch>
        </p:blipFill>
        <p:spPr>
          <a:xfrm>
            <a:off x="4441918" y="3865783"/>
            <a:ext cx="783987" cy="783987"/>
          </a:xfrm>
          <a:prstGeom prst="rect">
            <a:avLst/>
          </a:prstGeom>
        </p:spPr>
      </p:pic>
      <p:pic>
        <p:nvPicPr>
          <p:cNvPr id="1027" name="Picture 3" descr="C:\Users\IBM_ADMIN\Desktop\LOGO.png"/>
          <p:cNvPicPr>
            <a:picLocks noChangeAspect="1" noChangeArrowheads="1"/>
          </p:cNvPicPr>
          <p:nvPr/>
        </p:nvPicPr>
        <p:blipFill>
          <a:blip r:embed="rId14"/>
          <a:srcRect/>
          <a:stretch>
            <a:fillRect/>
          </a:stretch>
        </p:blipFill>
        <p:spPr bwMode="auto">
          <a:xfrm>
            <a:off x="5457460" y="3536242"/>
            <a:ext cx="722169" cy="752576"/>
          </a:xfrm>
          <a:prstGeom prst="rect">
            <a:avLst/>
          </a:prstGeom>
          <a:noFill/>
        </p:spPr>
      </p:pic>
      <p:pic>
        <p:nvPicPr>
          <p:cNvPr id="1029" name="Picture 5" descr="C:\Users\IBM_ADMIN\Desktop\ADP.png"/>
          <p:cNvPicPr>
            <a:picLocks noChangeAspect="1" noChangeArrowheads="1"/>
          </p:cNvPicPr>
          <p:nvPr/>
        </p:nvPicPr>
        <p:blipFill>
          <a:blip r:embed="rId15"/>
          <a:srcRect/>
          <a:stretch>
            <a:fillRect/>
          </a:stretch>
        </p:blipFill>
        <p:spPr bwMode="auto">
          <a:xfrm>
            <a:off x="6216364" y="3506410"/>
            <a:ext cx="743734" cy="379677"/>
          </a:xfrm>
          <a:prstGeom prst="rect">
            <a:avLst/>
          </a:prstGeom>
          <a:noFill/>
        </p:spPr>
      </p:pic>
      <p:pic>
        <p:nvPicPr>
          <p:cNvPr id="1030" name="Picture 6" descr="C:\Users\IBM_ADMIN\Desktop\Misc Work\Logos\l3clogo600px_bluegray.png"/>
          <p:cNvPicPr>
            <a:picLocks noChangeAspect="1" noChangeArrowheads="1"/>
          </p:cNvPicPr>
          <p:nvPr/>
        </p:nvPicPr>
        <p:blipFill>
          <a:blip r:embed="rId16"/>
          <a:srcRect/>
          <a:stretch>
            <a:fillRect/>
          </a:stretch>
        </p:blipFill>
        <p:spPr bwMode="auto">
          <a:xfrm>
            <a:off x="4483108" y="3506410"/>
            <a:ext cx="894650" cy="447419"/>
          </a:xfrm>
          <a:prstGeom prst="rect">
            <a:avLst/>
          </a:prstGeom>
          <a:noFill/>
        </p:spPr>
      </p:pic>
      <p:pic>
        <p:nvPicPr>
          <p:cNvPr id="1031" name="Picture 7"/>
          <p:cNvPicPr>
            <a:picLocks noChangeAspect="1" noChangeArrowheads="1"/>
          </p:cNvPicPr>
          <p:nvPr/>
        </p:nvPicPr>
        <p:blipFill>
          <a:blip r:embed="rId17"/>
          <a:srcRect/>
          <a:stretch>
            <a:fillRect/>
          </a:stretch>
        </p:blipFill>
        <p:spPr bwMode="auto">
          <a:xfrm>
            <a:off x="4441918" y="909296"/>
            <a:ext cx="2980695" cy="910726"/>
          </a:xfrm>
          <a:prstGeom prst="rect">
            <a:avLst/>
          </a:prstGeom>
          <a:noFill/>
          <a:ln w="9525">
            <a:noFill/>
            <a:miter lim="800000"/>
            <a:headEnd/>
            <a:tailEnd/>
          </a:ln>
          <a:effectLst/>
        </p:spPr>
      </p:pic>
      <p:cxnSp>
        <p:nvCxnSpPr>
          <p:cNvPr id="20" name="Straight Connector 19"/>
          <p:cNvCxnSpPr/>
          <p:nvPr/>
        </p:nvCxnSpPr>
        <p:spPr>
          <a:xfrm>
            <a:off x="4892491" y="1895838"/>
            <a:ext cx="2323296" cy="0"/>
          </a:xfrm>
          <a:prstGeom prst="line">
            <a:avLst/>
          </a:prstGeom>
          <a:effectLst/>
        </p:spPr>
        <p:style>
          <a:lnRef idx="2">
            <a:schemeClr val="accent1"/>
          </a:lnRef>
          <a:fillRef idx="0">
            <a:schemeClr val="accent1"/>
          </a:fillRef>
          <a:effectRef idx="1">
            <a:schemeClr val="accent1"/>
          </a:effectRef>
          <a:fontRef idx="minor">
            <a:schemeClr val="tx1"/>
          </a:fontRef>
        </p:style>
      </p:cxnSp>
      <p:pic>
        <p:nvPicPr>
          <p:cNvPr id="22" name="Picture 2" descr="http://intellyx.com/wp-content/uploads/2014/12/640px-Compuware_logo.svg_.png"/>
          <p:cNvPicPr>
            <a:picLocks noChangeAspect="1" noChangeArrowheads="1"/>
          </p:cNvPicPr>
          <p:nvPr/>
        </p:nvPicPr>
        <p:blipFill>
          <a:blip r:embed="rId18"/>
          <a:srcRect/>
          <a:stretch>
            <a:fillRect/>
          </a:stretch>
        </p:blipFill>
        <p:spPr bwMode="auto">
          <a:xfrm>
            <a:off x="5671447" y="2058537"/>
            <a:ext cx="838606" cy="420614"/>
          </a:xfrm>
          <a:prstGeom prst="rect">
            <a:avLst/>
          </a:prstGeom>
          <a:noFill/>
        </p:spPr>
      </p:pic>
      <p:sp>
        <p:nvSpPr>
          <p:cNvPr id="2" name="Rectangle 1"/>
          <p:cNvSpPr/>
          <p:nvPr/>
        </p:nvSpPr>
        <p:spPr>
          <a:xfrm>
            <a:off x="859536" y="305802"/>
            <a:ext cx="6885432" cy="307777"/>
          </a:xfrm>
          <a:prstGeom prst="rect">
            <a:avLst/>
          </a:prstGeom>
        </p:spPr>
        <p:txBody>
          <a:bodyPr wrap="square">
            <a:spAutoFit/>
          </a:bodyPr>
          <a:lstStyle/>
          <a:p>
            <a:r>
              <a:rPr lang="en-US" sz="1400" dirty="0">
                <a:hlinkClick r:id="rId19"/>
              </a:rPr>
              <a:t>http://www.zdnet.com/article/ibm-and-friends-commit-to-linux-on-the-mainframe</a:t>
            </a:r>
            <a:r>
              <a:rPr lang="en-US" sz="1400" dirty="0" smtClean="0">
                <a:hlinkClick r:id="rId19"/>
              </a:rPr>
              <a:t>/</a:t>
            </a:r>
            <a:r>
              <a:rPr lang="en-US" sz="1400" dirty="0" smtClean="0"/>
              <a:t> </a:t>
            </a:r>
            <a:endParaRPr lang="en-US" sz="1400" dirty="0"/>
          </a:p>
        </p:txBody>
      </p:sp>
    </p:spTree>
    <p:extLst>
      <p:ext uri="{BB962C8B-B14F-4D97-AF65-F5344CB8AC3E}">
        <p14:creationId xmlns:p14="http://schemas.microsoft.com/office/powerpoint/2010/main" val="852779595"/>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899691" y="145631"/>
            <a:ext cx="5380223" cy="466137"/>
          </a:xfrm>
        </p:spPr>
        <p:txBody>
          <a:bodyPr>
            <a:normAutofit fontScale="90000"/>
          </a:bodyPr>
          <a:lstStyle/>
          <a:p>
            <a:endParaRPr lang="en-US" dirty="0"/>
          </a:p>
        </p:txBody>
      </p:sp>
      <p:sp>
        <p:nvSpPr>
          <p:cNvPr id="8" name="Rectangle 7"/>
          <p:cNvSpPr/>
          <p:nvPr/>
        </p:nvSpPr>
        <p:spPr>
          <a:xfrm>
            <a:off x="3332629" y="4827475"/>
            <a:ext cx="2305439" cy="300082"/>
          </a:xfrm>
          <a:prstGeom prst="rect">
            <a:avLst/>
          </a:prstGeom>
          <a:solidFill>
            <a:schemeClr val="bg1"/>
          </a:solidFill>
        </p:spPr>
        <p:txBody>
          <a:bodyPr wrap="none">
            <a:spAutoFit/>
          </a:bodyPr>
          <a:lstStyle/>
          <a:p>
            <a:r>
              <a:rPr lang="en-US" sz="675" dirty="0">
                <a:hlinkClick r:id="rId3"/>
              </a:rPr>
              <a:t>http://www-03.ibm.com/systems/z/solutions/mobile.html</a:t>
            </a:r>
            <a:endParaRPr lang="en-US" sz="675" dirty="0"/>
          </a:p>
          <a:p>
            <a:endParaRPr lang="en-US" sz="675" dirty="0"/>
          </a:p>
        </p:txBody>
      </p:sp>
      <p:pic>
        <p:nvPicPr>
          <p:cNvPr id="3" name="Picture 2"/>
          <p:cNvPicPr>
            <a:picLocks noChangeAspect="1"/>
          </p:cNvPicPr>
          <p:nvPr/>
        </p:nvPicPr>
        <p:blipFill>
          <a:blip r:embed="rId4"/>
          <a:stretch>
            <a:fillRect/>
          </a:stretch>
        </p:blipFill>
        <p:spPr>
          <a:xfrm>
            <a:off x="792214" y="199530"/>
            <a:ext cx="6970484" cy="4627945"/>
          </a:xfrm>
          <a:prstGeom prst="rect">
            <a:avLst/>
          </a:prstGeom>
        </p:spPr>
      </p:pic>
      <p:sp>
        <p:nvSpPr>
          <p:cNvPr id="4" name="Footer Placeholder 3"/>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203895604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4" name="Rectangle 2"/>
          <p:cNvSpPr>
            <a:spLocks noChangeArrowheads="1"/>
          </p:cNvSpPr>
          <p:nvPr/>
        </p:nvSpPr>
        <p:spPr bwMode="auto">
          <a:xfrm>
            <a:off x="1345675" y="1142469"/>
            <a:ext cx="6536254" cy="3607163"/>
          </a:xfrm>
          <a:prstGeom prst="rect">
            <a:avLst/>
          </a:prstGeom>
          <a:solidFill>
            <a:schemeClr val="bg1">
              <a:lumMod val="65000"/>
            </a:schemeClr>
          </a:solidFill>
          <a:ln w="9525">
            <a:solidFill>
              <a:schemeClr val="tx1"/>
            </a:solidFill>
            <a:miter lim="800000"/>
            <a:headEnd/>
            <a:tailEnd/>
          </a:ln>
          <a:effectLst/>
        </p:spPr>
        <p:txBody>
          <a:bodyPr wrap="none" anchor="t" anchorCtr="1"/>
          <a:lstStyle/>
          <a:p>
            <a:pPr algn="ctr"/>
            <a:r>
              <a:rPr lang="en-US" dirty="0"/>
              <a:t>z</a:t>
            </a:r>
            <a:r>
              <a:rPr lang="en-US" dirty="0" smtClean="0"/>
              <a:t>13 Drawer</a:t>
            </a:r>
          </a:p>
        </p:txBody>
      </p:sp>
      <p:sp>
        <p:nvSpPr>
          <p:cNvPr id="352434" name="Rectangle 178"/>
          <p:cNvSpPr>
            <a:spLocks noGrp="1" noChangeArrowheads="1"/>
          </p:cNvSpPr>
          <p:nvPr>
            <p:ph type="title"/>
          </p:nvPr>
        </p:nvSpPr>
        <p:spPr>
          <a:xfrm>
            <a:off x="1237032" y="458391"/>
            <a:ext cx="3232697" cy="423135"/>
          </a:xfrm>
        </p:spPr>
        <p:txBody>
          <a:bodyPr/>
          <a:lstStyle/>
          <a:p>
            <a:r>
              <a:rPr lang="en-US" sz="2400"/>
              <a:t>z13 </a:t>
            </a:r>
            <a:r>
              <a:rPr lang="en-US" sz="2400">
                <a:solidFill>
                  <a:srgbClr val="00B050"/>
                </a:solidFill>
              </a:rPr>
              <a:t>Emperor </a:t>
            </a:r>
            <a:r>
              <a:rPr lang="en-US" sz="2400"/>
              <a:t>Drawer</a:t>
            </a:r>
            <a:endParaRPr lang="en-US" sz="2400" dirty="0"/>
          </a:p>
        </p:txBody>
      </p:sp>
      <p:sp>
        <p:nvSpPr>
          <p:cNvPr id="352431" name="Oval 175"/>
          <p:cNvSpPr>
            <a:spLocks noChangeArrowheads="1"/>
          </p:cNvSpPr>
          <p:nvPr/>
        </p:nvSpPr>
        <p:spPr bwMode="auto">
          <a:xfrm>
            <a:off x="5318096" y="158849"/>
            <a:ext cx="1548811" cy="1198904"/>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nchor="ctr"/>
          <a:lstStyle/>
          <a:p>
            <a:pPr algn="ctr"/>
            <a:r>
              <a:rPr lang="en-US" sz="1400" dirty="0" smtClean="0"/>
              <a:t>Akin to zEC12 MCM/Book</a:t>
            </a:r>
          </a:p>
        </p:txBody>
      </p:sp>
      <p:grpSp>
        <p:nvGrpSpPr>
          <p:cNvPr id="4" name="Group 3"/>
          <p:cNvGrpSpPr/>
          <p:nvPr/>
        </p:nvGrpSpPr>
        <p:grpSpPr>
          <a:xfrm>
            <a:off x="1497680" y="1422690"/>
            <a:ext cx="3050252" cy="2492591"/>
            <a:chOff x="1891630" y="634969"/>
            <a:chExt cx="7093608" cy="5890349"/>
          </a:xfrm>
        </p:grpSpPr>
        <p:sp>
          <p:nvSpPr>
            <p:cNvPr id="1362"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900" dirty="0"/>
                <a:t>z13 Node</a:t>
              </a:r>
            </a:p>
          </p:txBody>
        </p:sp>
        <p:grpSp>
          <p:nvGrpSpPr>
            <p:cNvPr id="3" name="Group 2"/>
            <p:cNvGrpSpPr/>
            <p:nvPr/>
          </p:nvGrpSpPr>
          <p:grpSpPr>
            <a:xfrm>
              <a:off x="4407933" y="4438190"/>
              <a:ext cx="2121237" cy="1917398"/>
              <a:chOff x="1865181" y="652514"/>
              <a:chExt cx="7156462" cy="5791200"/>
            </a:xfrm>
          </p:grpSpPr>
          <p:sp>
            <p:nvSpPr>
              <p:cNvPr id="352258"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75" b="1" dirty="0"/>
                  <a:t>z13</a:t>
                </a:r>
              </a:p>
              <a:p>
                <a:pPr algn="ctr"/>
                <a:r>
                  <a:rPr lang="en-US" sz="375" b="1" dirty="0"/>
                  <a:t>Chip</a:t>
                </a:r>
              </a:p>
            </p:txBody>
          </p:sp>
          <p:sp>
            <p:nvSpPr>
              <p:cNvPr id="352261"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sp>
            <p:nvSpPr>
              <p:cNvPr id="352262"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grpSp>
            <p:nvGrpSpPr>
              <p:cNvPr id="2" name="Group 1"/>
              <p:cNvGrpSpPr/>
              <p:nvPr/>
            </p:nvGrpSpPr>
            <p:grpSpPr>
              <a:xfrm>
                <a:off x="6997724" y="727639"/>
                <a:ext cx="1904862" cy="1812483"/>
                <a:chOff x="2460448" y="648260"/>
                <a:chExt cx="6587648" cy="5866528"/>
              </a:xfrm>
            </p:grpSpPr>
            <p:sp>
              <p:nvSpPr>
                <p:cNvPr id="17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7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8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8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8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8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9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9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9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9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9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0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0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1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25" name="Group 224"/>
              <p:cNvGrpSpPr/>
              <p:nvPr/>
            </p:nvGrpSpPr>
            <p:grpSpPr>
              <a:xfrm>
                <a:off x="7017842" y="2613144"/>
                <a:ext cx="1904862" cy="1812483"/>
                <a:chOff x="2460448" y="648260"/>
                <a:chExt cx="6587648" cy="5866528"/>
              </a:xfrm>
            </p:grpSpPr>
            <p:sp>
              <p:nvSpPr>
                <p:cNvPr id="22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2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3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3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3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3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4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4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4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4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4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5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5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5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5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6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6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6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6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74" name="Group 273"/>
              <p:cNvGrpSpPr/>
              <p:nvPr/>
            </p:nvGrpSpPr>
            <p:grpSpPr>
              <a:xfrm>
                <a:off x="7004613" y="4518235"/>
                <a:ext cx="1904862" cy="1812483"/>
                <a:chOff x="2460448" y="648260"/>
                <a:chExt cx="6587648" cy="5866528"/>
              </a:xfrm>
            </p:grpSpPr>
            <p:sp>
              <p:nvSpPr>
                <p:cNvPr id="27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7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8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8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8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8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9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9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9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9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9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0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0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1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23" name="Group 322"/>
              <p:cNvGrpSpPr/>
              <p:nvPr/>
            </p:nvGrpSpPr>
            <p:grpSpPr>
              <a:xfrm>
                <a:off x="5000815" y="4551566"/>
                <a:ext cx="1904862" cy="1812483"/>
                <a:chOff x="2460448" y="648260"/>
                <a:chExt cx="6587648" cy="5866528"/>
              </a:xfrm>
            </p:grpSpPr>
            <p:sp>
              <p:nvSpPr>
                <p:cNvPr id="32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2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3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3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3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3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4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4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4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4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4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4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5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6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72" name="Group 371"/>
              <p:cNvGrpSpPr/>
              <p:nvPr/>
            </p:nvGrpSpPr>
            <p:grpSpPr>
              <a:xfrm>
                <a:off x="3995465" y="767843"/>
                <a:ext cx="1904862" cy="1812483"/>
                <a:chOff x="2460448" y="648260"/>
                <a:chExt cx="6587648" cy="5866528"/>
              </a:xfrm>
            </p:grpSpPr>
            <p:sp>
              <p:nvSpPr>
                <p:cNvPr id="3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1" name="Group 420"/>
              <p:cNvGrpSpPr/>
              <p:nvPr/>
            </p:nvGrpSpPr>
            <p:grpSpPr>
              <a:xfrm>
                <a:off x="1991122" y="774201"/>
                <a:ext cx="1904862" cy="1812483"/>
                <a:chOff x="2460448" y="648260"/>
                <a:chExt cx="6587648" cy="5866528"/>
              </a:xfrm>
            </p:grpSpPr>
            <p:sp>
              <p:nvSpPr>
                <p:cNvPr id="42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2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2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2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2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3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3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3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3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4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4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4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4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44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4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5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6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70" name="Group 469"/>
              <p:cNvGrpSpPr/>
              <p:nvPr/>
            </p:nvGrpSpPr>
            <p:grpSpPr>
              <a:xfrm>
                <a:off x="2011240" y="2659706"/>
                <a:ext cx="1904862" cy="1812483"/>
                <a:chOff x="2460448" y="648260"/>
                <a:chExt cx="6587648" cy="5866528"/>
              </a:xfrm>
            </p:grpSpPr>
            <p:sp>
              <p:nvSpPr>
                <p:cNvPr id="47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7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7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8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8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8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9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9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9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9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50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0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0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0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0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0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1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1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1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51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1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1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1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1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1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19" name="Group 518"/>
              <p:cNvGrpSpPr/>
              <p:nvPr/>
            </p:nvGrpSpPr>
            <p:grpSpPr>
              <a:xfrm>
                <a:off x="1998011" y="4564797"/>
                <a:ext cx="1904862" cy="1812483"/>
                <a:chOff x="2460448" y="648260"/>
                <a:chExt cx="6587648" cy="5866528"/>
              </a:xfrm>
            </p:grpSpPr>
            <p:sp>
              <p:nvSpPr>
                <p:cNvPr id="52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52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2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2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2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2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2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52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2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52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3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53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53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3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3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3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3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53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53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53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54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54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4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4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4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54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4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4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4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54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5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5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5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5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5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5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5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5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5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5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6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6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56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6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6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6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6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6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569" name="Group 568"/>
            <p:cNvGrpSpPr/>
            <p:nvPr/>
          </p:nvGrpSpPr>
          <p:grpSpPr>
            <a:xfrm>
              <a:off x="6682132" y="4431832"/>
              <a:ext cx="2121237" cy="1917398"/>
              <a:chOff x="1865181" y="652514"/>
              <a:chExt cx="7156462" cy="5791200"/>
            </a:xfrm>
          </p:grpSpPr>
          <p:sp>
            <p:nvSpPr>
              <p:cNvPr id="570"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75" b="1" dirty="0"/>
                  <a:t>z13</a:t>
                </a:r>
              </a:p>
              <a:p>
                <a:pPr algn="ctr"/>
                <a:r>
                  <a:rPr lang="en-US" sz="375" b="1" dirty="0"/>
                  <a:t>Chip</a:t>
                </a:r>
              </a:p>
            </p:txBody>
          </p:sp>
          <p:sp>
            <p:nvSpPr>
              <p:cNvPr id="571"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sp>
            <p:nvSpPr>
              <p:cNvPr id="572"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grpSp>
            <p:nvGrpSpPr>
              <p:cNvPr id="573" name="Group 572"/>
              <p:cNvGrpSpPr/>
              <p:nvPr/>
            </p:nvGrpSpPr>
            <p:grpSpPr>
              <a:xfrm>
                <a:off x="6997724" y="727639"/>
                <a:ext cx="1904862" cy="1812483"/>
                <a:chOff x="2460448" y="648260"/>
                <a:chExt cx="6587648" cy="5866528"/>
              </a:xfrm>
            </p:grpSpPr>
            <p:sp>
              <p:nvSpPr>
                <p:cNvPr id="91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91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1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2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2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2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2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92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2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92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2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92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92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3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3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3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3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93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93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93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93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93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3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4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4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94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4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4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4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94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4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4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4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5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5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5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5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5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5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5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5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5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95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6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6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6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6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6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4" name="Group 573"/>
              <p:cNvGrpSpPr/>
              <p:nvPr/>
            </p:nvGrpSpPr>
            <p:grpSpPr>
              <a:xfrm>
                <a:off x="7017842" y="2613144"/>
                <a:ext cx="1904862" cy="1812483"/>
                <a:chOff x="2460448" y="648260"/>
                <a:chExt cx="6587648" cy="5866528"/>
              </a:xfrm>
            </p:grpSpPr>
            <p:sp>
              <p:nvSpPr>
                <p:cNvPr id="86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87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7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7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7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7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7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87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7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87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7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88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88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8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8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8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8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88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88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88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88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89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9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9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9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89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9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9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9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89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9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0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0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0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0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0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0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0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0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0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0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1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91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1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1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1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1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1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5" name="Group 574"/>
              <p:cNvGrpSpPr/>
              <p:nvPr/>
            </p:nvGrpSpPr>
            <p:grpSpPr>
              <a:xfrm>
                <a:off x="7004613" y="4518235"/>
                <a:ext cx="1904862" cy="1812483"/>
                <a:chOff x="2460448" y="648260"/>
                <a:chExt cx="6587648" cy="5866528"/>
              </a:xfrm>
            </p:grpSpPr>
            <p:sp>
              <p:nvSpPr>
                <p:cNvPr id="82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82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2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2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2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2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2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82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2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83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3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83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83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3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3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3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3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83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83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84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84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84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4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4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4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84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4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4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4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85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5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5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5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5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5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5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5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5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5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6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6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6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86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6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6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6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6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6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6" name="Group 575"/>
              <p:cNvGrpSpPr/>
              <p:nvPr/>
            </p:nvGrpSpPr>
            <p:grpSpPr>
              <a:xfrm>
                <a:off x="5000815" y="4551566"/>
                <a:ext cx="1904862" cy="1812483"/>
                <a:chOff x="2460448" y="648260"/>
                <a:chExt cx="6587648" cy="5866528"/>
              </a:xfrm>
            </p:grpSpPr>
            <p:sp>
              <p:nvSpPr>
                <p:cNvPr id="7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7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7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7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7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7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7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7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7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7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7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7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8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8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7" name="Group 576"/>
              <p:cNvGrpSpPr/>
              <p:nvPr/>
            </p:nvGrpSpPr>
            <p:grpSpPr>
              <a:xfrm>
                <a:off x="3995465" y="767843"/>
                <a:ext cx="1904862" cy="1812483"/>
                <a:chOff x="2460448" y="648260"/>
                <a:chExt cx="6587648" cy="5866528"/>
              </a:xfrm>
            </p:grpSpPr>
            <p:sp>
              <p:nvSpPr>
                <p:cNvPr id="72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72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2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2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2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3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3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73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3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73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3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73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73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3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3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4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4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74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74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74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74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74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4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4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4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75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5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5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5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75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5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5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5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5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5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6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6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6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6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6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6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6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76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6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6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7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7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7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8" name="Group 577"/>
              <p:cNvGrpSpPr/>
              <p:nvPr/>
            </p:nvGrpSpPr>
            <p:grpSpPr>
              <a:xfrm>
                <a:off x="1991122" y="774201"/>
                <a:ext cx="1904862" cy="1812483"/>
                <a:chOff x="2460448" y="648260"/>
                <a:chExt cx="6587648" cy="5866528"/>
              </a:xfrm>
            </p:grpSpPr>
            <p:sp>
              <p:nvSpPr>
                <p:cNvPr id="67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67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7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8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8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8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8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68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8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68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8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68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68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9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9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9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9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69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69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69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69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69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69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0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0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70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0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0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0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70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0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0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0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1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1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1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1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1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1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1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1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1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71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2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2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2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2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2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9" name="Group 578"/>
              <p:cNvGrpSpPr/>
              <p:nvPr/>
            </p:nvGrpSpPr>
            <p:grpSpPr>
              <a:xfrm>
                <a:off x="2011240" y="2659706"/>
                <a:ext cx="1904862" cy="1812483"/>
                <a:chOff x="2460448" y="648260"/>
                <a:chExt cx="6587648" cy="5866528"/>
              </a:xfrm>
            </p:grpSpPr>
            <p:sp>
              <p:nvSpPr>
                <p:cNvPr id="62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63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3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3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3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3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3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63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3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63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3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64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64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4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4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4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4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64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64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64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64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65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5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5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5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65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5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5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5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65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5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6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6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6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6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6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6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6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6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6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6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7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67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7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7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7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7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7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80" name="Group 579"/>
              <p:cNvGrpSpPr/>
              <p:nvPr/>
            </p:nvGrpSpPr>
            <p:grpSpPr>
              <a:xfrm>
                <a:off x="1998011" y="4564797"/>
                <a:ext cx="1904862" cy="1812483"/>
                <a:chOff x="2460448" y="648260"/>
                <a:chExt cx="6587648" cy="5866528"/>
              </a:xfrm>
            </p:grpSpPr>
            <p:sp>
              <p:nvSpPr>
                <p:cNvPr id="58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58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8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8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8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8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8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58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8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59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9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59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59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9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9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9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9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59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59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60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60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60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0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0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0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60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0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0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0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61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1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1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1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1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1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1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1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1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1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2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2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2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62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2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2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2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2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2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965" name="Group 964"/>
            <p:cNvGrpSpPr/>
            <p:nvPr/>
          </p:nvGrpSpPr>
          <p:grpSpPr>
            <a:xfrm>
              <a:off x="2107822" y="4444781"/>
              <a:ext cx="2121237" cy="1917398"/>
              <a:chOff x="1865181" y="652514"/>
              <a:chExt cx="7156462" cy="5791200"/>
            </a:xfrm>
          </p:grpSpPr>
          <p:sp>
            <p:nvSpPr>
              <p:cNvPr id="966"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75" b="1" dirty="0"/>
                  <a:t>z13</a:t>
                </a:r>
              </a:p>
              <a:p>
                <a:pPr algn="ctr"/>
                <a:r>
                  <a:rPr lang="en-US" sz="375" b="1" dirty="0"/>
                  <a:t>Chip</a:t>
                </a:r>
              </a:p>
            </p:txBody>
          </p:sp>
          <p:sp>
            <p:nvSpPr>
              <p:cNvPr id="967"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sp>
            <p:nvSpPr>
              <p:cNvPr id="968"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grpSp>
            <p:nvGrpSpPr>
              <p:cNvPr id="969" name="Group 968"/>
              <p:cNvGrpSpPr/>
              <p:nvPr/>
            </p:nvGrpSpPr>
            <p:grpSpPr>
              <a:xfrm>
                <a:off x="6997724" y="727639"/>
                <a:ext cx="1904862" cy="1812483"/>
                <a:chOff x="2460448" y="648260"/>
                <a:chExt cx="6587648" cy="5866528"/>
              </a:xfrm>
            </p:grpSpPr>
            <p:sp>
              <p:nvSpPr>
                <p:cNvPr id="131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1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1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1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1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2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2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2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2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2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2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2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3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3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3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3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3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3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3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4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4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4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4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4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5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5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5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5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5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5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5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5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6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0" name="Group 969"/>
              <p:cNvGrpSpPr/>
              <p:nvPr/>
            </p:nvGrpSpPr>
            <p:grpSpPr>
              <a:xfrm>
                <a:off x="7017842" y="2613144"/>
                <a:ext cx="1904862" cy="1812483"/>
                <a:chOff x="2460448" y="648260"/>
                <a:chExt cx="6587648" cy="5866528"/>
              </a:xfrm>
            </p:grpSpPr>
            <p:sp>
              <p:nvSpPr>
                <p:cNvPr id="126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6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6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7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7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7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7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7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7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7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8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8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8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8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8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8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128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9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9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9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9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9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9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9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0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0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0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0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1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1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1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1" name="Group 970"/>
              <p:cNvGrpSpPr/>
              <p:nvPr/>
            </p:nvGrpSpPr>
            <p:grpSpPr>
              <a:xfrm>
                <a:off x="7004613" y="4518235"/>
                <a:ext cx="1904862" cy="1812483"/>
                <a:chOff x="2460448" y="648260"/>
                <a:chExt cx="6587648" cy="5866528"/>
              </a:xfrm>
            </p:grpSpPr>
            <p:sp>
              <p:nvSpPr>
                <p:cNvPr id="121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1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2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2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2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2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2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2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3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3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3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3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3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3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3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3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3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3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4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4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4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4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4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4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5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5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5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5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5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6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6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6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2" name="Group 971"/>
              <p:cNvGrpSpPr/>
              <p:nvPr/>
            </p:nvGrpSpPr>
            <p:grpSpPr>
              <a:xfrm>
                <a:off x="5000815" y="4551566"/>
                <a:ext cx="1904862" cy="1812483"/>
                <a:chOff x="2460448" y="648260"/>
                <a:chExt cx="6587648" cy="5866528"/>
              </a:xfrm>
            </p:grpSpPr>
            <p:sp>
              <p:nvSpPr>
                <p:cNvPr id="116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7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7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7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7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7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8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8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8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8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8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8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8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8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8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9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9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9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9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9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9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0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0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0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0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1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1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1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1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1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3" name="Group 972"/>
              <p:cNvGrpSpPr/>
              <p:nvPr/>
            </p:nvGrpSpPr>
            <p:grpSpPr>
              <a:xfrm>
                <a:off x="3995465" y="767843"/>
                <a:ext cx="1904862" cy="1812483"/>
                <a:chOff x="2460448" y="648260"/>
                <a:chExt cx="6587648" cy="5866528"/>
              </a:xfrm>
            </p:grpSpPr>
            <p:sp>
              <p:nvSpPr>
                <p:cNvPr id="112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2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2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2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2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2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3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3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3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3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3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3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3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3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3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4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4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4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4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4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4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5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5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5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5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5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6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6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6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6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6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6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4" name="Group 973"/>
              <p:cNvGrpSpPr/>
              <p:nvPr/>
            </p:nvGrpSpPr>
            <p:grpSpPr>
              <a:xfrm>
                <a:off x="1991122" y="774201"/>
                <a:ext cx="1904862" cy="1812483"/>
                <a:chOff x="2460448" y="648260"/>
                <a:chExt cx="6587648" cy="5866528"/>
              </a:xfrm>
            </p:grpSpPr>
            <p:sp>
              <p:nvSpPr>
                <p:cNvPr id="10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0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5" name="Group 974"/>
              <p:cNvGrpSpPr/>
              <p:nvPr/>
            </p:nvGrpSpPr>
            <p:grpSpPr>
              <a:xfrm>
                <a:off x="2011240" y="2659706"/>
                <a:ext cx="1904862" cy="1812483"/>
                <a:chOff x="2460448" y="648260"/>
                <a:chExt cx="6587648" cy="5866528"/>
              </a:xfrm>
            </p:grpSpPr>
            <p:sp>
              <p:nvSpPr>
                <p:cNvPr id="102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2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2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3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3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3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3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3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3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4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4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4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4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4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4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4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5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5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5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5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5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5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5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6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6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6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6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7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7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7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6" name="Group 975"/>
              <p:cNvGrpSpPr/>
              <p:nvPr/>
            </p:nvGrpSpPr>
            <p:grpSpPr>
              <a:xfrm>
                <a:off x="1998011" y="4564797"/>
                <a:ext cx="1904862" cy="1812483"/>
                <a:chOff x="2460448" y="648260"/>
                <a:chExt cx="6587648" cy="5866528"/>
              </a:xfrm>
            </p:grpSpPr>
            <p:sp>
              <p:nvSpPr>
                <p:cNvPr id="97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97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7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8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8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8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8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98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8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98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8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98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98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9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9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9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9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99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99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99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99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99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9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0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0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0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0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0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0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1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1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1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1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1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2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2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2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1361"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900" b="1" dirty="0"/>
                <a:t>Storage</a:t>
              </a:r>
            </a:p>
            <a:p>
              <a:pPr algn="ctr"/>
              <a:r>
                <a:rPr lang="en-US" sz="900" b="1" dirty="0"/>
                <a:t>Control (SC)</a:t>
              </a:r>
            </a:p>
            <a:p>
              <a:pPr algn="ctr"/>
              <a:r>
                <a:rPr lang="en-US" sz="900" dirty="0"/>
                <a:t>480MB L4</a:t>
              </a:r>
            </a:p>
            <a:p>
              <a:pPr algn="ctr"/>
              <a:r>
                <a:rPr lang="en-US" sz="900" dirty="0"/>
                <a:t>(224MB NIC)</a:t>
              </a:r>
            </a:p>
          </p:txBody>
        </p:sp>
        <p:sp>
          <p:nvSpPr>
            <p:cNvPr id="1363"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67"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68"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69"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0"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1"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2"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3"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4"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5"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6"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7"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8"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79"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80"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grpSp>
      <p:grpSp>
        <p:nvGrpSpPr>
          <p:cNvPr id="1364" name="Group 1363"/>
          <p:cNvGrpSpPr/>
          <p:nvPr/>
        </p:nvGrpSpPr>
        <p:grpSpPr>
          <a:xfrm>
            <a:off x="4692634" y="1415400"/>
            <a:ext cx="3050252" cy="2492591"/>
            <a:chOff x="1891630" y="634969"/>
            <a:chExt cx="7093608" cy="5890349"/>
          </a:xfrm>
        </p:grpSpPr>
        <p:sp>
          <p:nvSpPr>
            <p:cNvPr id="1365"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900" dirty="0"/>
                <a:t>z13 Node</a:t>
              </a:r>
            </a:p>
          </p:txBody>
        </p:sp>
        <p:grpSp>
          <p:nvGrpSpPr>
            <p:cNvPr id="1366" name="Group 1365"/>
            <p:cNvGrpSpPr/>
            <p:nvPr/>
          </p:nvGrpSpPr>
          <p:grpSpPr>
            <a:xfrm>
              <a:off x="4407933" y="4438190"/>
              <a:ext cx="2121237" cy="1917398"/>
              <a:chOff x="1865181" y="652514"/>
              <a:chExt cx="7156462" cy="5791200"/>
            </a:xfrm>
          </p:grpSpPr>
          <p:sp>
            <p:nvSpPr>
              <p:cNvPr id="218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75" b="1" dirty="0"/>
                  <a:t>z13</a:t>
                </a:r>
              </a:p>
              <a:p>
                <a:pPr algn="ctr"/>
                <a:r>
                  <a:rPr lang="en-US" sz="375" b="1" dirty="0"/>
                  <a:t>Chip</a:t>
                </a:r>
              </a:p>
            </p:txBody>
          </p:sp>
          <p:sp>
            <p:nvSpPr>
              <p:cNvPr id="2190"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sp>
            <p:nvSpPr>
              <p:cNvPr id="219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grpSp>
            <p:nvGrpSpPr>
              <p:cNvPr id="2192" name="Group 2191"/>
              <p:cNvGrpSpPr/>
              <p:nvPr/>
            </p:nvGrpSpPr>
            <p:grpSpPr>
              <a:xfrm>
                <a:off x="6997724" y="727639"/>
                <a:ext cx="1904862" cy="1812483"/>
                <a:chOff x="2460448" y="648260"/>
                <a:chExt cx="6587648" cy="5866528"/>
              </a:xfrm>
            </p:grpSpPr>
            <p:sp>
              <p:nvSpPr>
                <p:cNvPr id="253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53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3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53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4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54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4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54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54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54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54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54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54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4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55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55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55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55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55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55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55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55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5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5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6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56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6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6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6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56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6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56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6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56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7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7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7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7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7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7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7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7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57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7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8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58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58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58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3" name="Group 2192"/>
              <p:cNvGrpSpPr/>
              <p:nvPr/>
            </p:nvGrpSpPr>
            <p:grpSpPr>
              <a:xfrm>
                <a:off x="7017842" y="2613144"/>
                <a:ext cx="1904862" cy="1812483"/>
                <a:chOff x="2460448" y="648260"/>
                <a:chExt cx="6587648" cy="5866528"/>
              </a:xfrm>
            </p:grpSpPr>
            <p:sp>
              <p:nvSpPr>
                <p:cNvPr id="248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48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9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49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9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49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9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49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9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49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9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49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50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0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50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50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50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50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50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50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50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50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1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1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1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51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1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1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1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51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1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51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2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52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2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2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2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2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2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2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2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2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53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3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3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53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53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53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4" name="Group 2193"/>
              <p:cNvGrpSpPr/>
              <p:nvPr/>
            </p:nvGrpSpPr>
            <p:grpSpPr>
              <a:xfrm>
                <a:off x="7004613" y="4518235"/>
                <a:ext cx="1904862" cy="1812483"/>
                <a:chOff x="2460448" y="648260"/>
                <a:chExt cx="6587648" cy="5866528"/>
              </a:xfrm>
            </p:grpSpPr>
            <p:sp>
              <p:nvSpPr>
                <p:cNvPr id="244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44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4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44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4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44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4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44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4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44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5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45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45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5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5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5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5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45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45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45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46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46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6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6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6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46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46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46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6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46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47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47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7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47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7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7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7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7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47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47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8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48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48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8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8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8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8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8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5" name="Group 2194"/>
              <p:cNvGrpSpPr/>
              <p:nvPr/>
            </p:nvGrpSpPr>
            <p:grpSpPr>
              <a:xfrm>
                <a:off x="5000815" y="4551566"/>
                <a:ext cx="1904862" cy="1812483"/>
                <a:chOff x="2460448" y="648260"/>
                <a:chExt cx="6587648" cy="5866528"/>
              </a:xfrm>
            </p:grpSpPr>
            <p:sp>
              <p:nvSpPr>
                <p:cNvPr id="239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39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9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39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9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9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9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39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0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40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0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40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40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0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0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0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0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40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41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41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41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41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1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1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1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41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41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41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2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42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42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42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2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42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2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2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2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2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43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43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3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43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43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3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3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3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3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3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6" name="Group 2195"/>
              <p:cNvGrpSpPr/>
              <p:nvPr/>
            </p:nvGrpSpPr>
            <p:grpSpPr>
              <a:xfrm>
                <a:off x="3995465" y="767843"/>
                <a:ext cx="1904862" cy="1812483"/>
                <a:chOff x="2460448" y="648260"/>
                <a:chExt cx="6587648" cy="5866528"/>
              </a:xfrm>
            </p:grpSpPr>
            <p:sp>
              <p:nvSpPr>
                <p:cNvPr id="234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34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4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34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4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4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5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35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5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35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5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35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35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5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35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35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36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36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36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36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36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36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6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6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6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36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37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37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7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37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37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37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7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7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7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7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8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8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38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38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8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38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38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8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8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38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39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39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7" name="Group 2196"/>
              <p:cNvGrpSpPr/>
              <p:nvPr/>
            </p:nvGrpSpPr>
            <p:grpSpPr>
              <a:xfrm>
                <a:off x="1991122" y="774201"/>
                <a:ext cx="1904862" cy="1812483"/>
                <a:chOff x="2460448" y="648260"/>
                <a:chExt cx="6587648" cy="5866528"/>
              </a:xfrm>
            </p:grpSpPr>
            <p:sp>
              <p:nvSpPr>
                <p:cNvPr id="229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29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9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9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0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0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0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30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0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30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0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30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30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0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31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31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31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31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31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31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31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31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231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1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2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32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32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32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2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32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32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32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2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2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3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3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3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3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33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33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3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33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33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3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4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34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34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34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8" name="Group 2197"/>
              <p:cNvGrpSpPr/>
              <p:nvPr/>
            </p:nvGrpSpPr>
            <p:grpSpPr>
              <a:xfrm>
                <a:off x="2011240" y="2659706"/>
                <a:ext cx="1904862" cy="1812483"/>
                <a:chOff x="2460448" y="648260"/>
                <a:chExt cx="6587648" cy="5866528"/>
              </a:xfrm>
            </p:grpSpPr>
            <p:sp>
              <p:nvSpPr>
                <p:cNvPr id="224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24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5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5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5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25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5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25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25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25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25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25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26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6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6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6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6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26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26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26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26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26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7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7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7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27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27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27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7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27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27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7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8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28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8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8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8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8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28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28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8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28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29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9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9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9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9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9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9" name="Group 2198"/>
              <p:cNvGrpSpPr/>
              <p:nvPr/>
            </p:nvGrpSpPr>
            <p:grpSpPr>
              <a:xfrm>
                <a:off x="1998011" y="4564797"/>
                <a:ext cx="1904862" cy="1812483"/>
                <a:chOff x="2460448" y="648260"/>
                <a:chExt cx="6587648" cy="5866528"/>
              </a:xfrm>
            </p:grpSpPr>
            <p:sp>
              <p:nvSpPr>
                <p:cNvPr id="220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20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0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0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0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20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0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20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20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20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21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21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21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1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1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1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1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21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21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21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22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22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2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2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2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22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22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22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2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22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23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3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3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23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3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3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3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3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23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23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4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24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24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4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4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4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4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4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381" name="Group 1380"/>
            <p:cNvGrpSpPr/>
            <p:nvPr/>
          </p:nvGrpSpPr>
          <p:grpSpPr>
            <a:xfrm>
              <a:off x="6682132" y="4431832"/>
              <a:ext cx="2121237" cy="1917398"/>
              <a:chOff x="1865181" y="652514"/>
              <a:chExt cx="7156462" cy="5791200"/>
            </a:xfrm>
          </p:grpSpPr>
          <p:sp>
            <p:nvSpPr>
              <p:cNvPr id="1794"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75" b="1" dirty="0"/>
                  <a:t>z13</a:t>
                </a:r>
              </a:p>
              <a:p>
                <a:pPr algn="ctr"/>
                <a:r>
                  <a:rPr lang="en-US" sz="375" b="1" dirty="0"/>
                  <a:t>Chip</a:t>
                </a:r>
              </a:p>
            </p:txBody>
          </p:sp>
          <p:sp>
            <p:nvSpPr>
              <p:cNvPr id="1795"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sp>
            <p:nvSpPr>
              <p:cNvPr id="1796"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grpSp>
            <p:nvGrpSpPr>
              <p:cNvPr id="1797" name="Group 1796"/>
              <p:cNvGrpSpPr/>
              <p:nvPr/>
            </p:nvGrpSpPr>
            <p:grpSpPr>
              <a:xfrm>
                <a:off x="6997724" y="727639"/>
                <a:ext cx="1904862" cy="1812483"/>
                <a:chOff x="2460448" y="648260"/>
                <a:chExt cx="6587648" cy="5866528"/>
              </a:xfrm>
            </p:grpSpPr>
            <p:sp>
              <p:nvSpPr>
                <p:cNvPr id="214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14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4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14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4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14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4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14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14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15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15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15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15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5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15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15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15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15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15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16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16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16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6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6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6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16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6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6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6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17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7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17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7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17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7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7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7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7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7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8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8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8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18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8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8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18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18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18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798" name="Group 1797"/>
              <p:cNvGrpSpPr/>
              <p:nvPr/>
            </p:nvGrpSpPr>
            <p:grpSpPr>
              <a:xfrm>
                <a:off x="7017842" y="2613144"/>
                <a:ext cx="1904862" cy="1812483"/>
                <a:chOff x="2460448" y="648260"/>
                <a:chExt cx="6587648" cy="5866528"/>
              </a:xfrm>
            </p:grpSpPr>
            <p:sp>
              <p:nvSpPr>
                <p:cNvPr id="209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09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9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9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9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9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9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10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10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10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10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10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10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0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10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10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10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11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11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11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11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11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1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1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1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11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1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2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2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12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2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12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2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12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2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2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2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3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3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3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3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3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13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3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3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13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13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14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799" name="Group 1798"/>
              <p:cNvGrpSpPr/>
              <p:nvPr/>
            </p:nvGrpSpPr>
            <p:grpSpPr>
              <a:xfrm>
                <a:off x="7004613" y="4518235"/>
                <a:ext cx="1904862" cy="1812483"/>
                <a:chOff x="2460448" y="648260"/>
                <a:chExt cx="6587648" cy="5866528"/>
              </a:xfrm>
            </p:grpSpPr>
            <p:sp>
              <p:nvSpPr>
                <p:cNvPr id="204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04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4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4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4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5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5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05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05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05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05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05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05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5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05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06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06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06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06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06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06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06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6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6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6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07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7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7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7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07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7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7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7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7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7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8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8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8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8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8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8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8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08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8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8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09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09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09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0" name="Group 1799"/>
              <p:cNvGrpSpPr/>
              <p:nvPr/>
            </p:nvGrpSpPr>
            <p:grpSpPr>
              <a:xfrm>
                <a:off x="5000815" y="4551566"/>
                <a:ext cx="1904862" cy="1812483"/>
                <a:chOff x="2460448" y="648260"/>
                <a:chExt cx="6587648" cy="5866528"/>
              </a:xfrm>
            </p:grpSpPr>
            <p:sp>
              <p:nvSpPr>
                <p:cNvPr id="199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99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9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0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0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0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0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00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00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00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00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00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00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1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01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01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01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01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01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01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01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01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1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2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2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02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2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2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2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02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2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2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2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3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3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3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3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3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3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3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3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3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03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4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4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04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04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04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1" name="Group 1800"/>
              <p:cNvGrpSpPr/>
              <p:nvPr/>
            </p:nvGrpSpPr>
            <p:grpSpPr>
              <a:xfrm>
                <a:off x="3995465" y="767843"/>
                <a:ext cx="1904862" cy="1812483"/>
                <a:chOff x="2460448" y="648260"/>
                <a:chExt cx="6587648" cy="5866528"/>
              </a:xfrm>
            </p:grpSpPr>
            <p:sp>
              <p:nvSpPr>
                <p:cNvPr id="194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95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5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95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5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95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5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95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95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95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95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96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96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6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6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6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6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96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96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96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96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97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7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7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7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97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97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97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7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97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97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98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8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98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8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8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8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8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98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98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8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99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99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9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9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9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9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9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2" name="Group 1801"/>
              <p:cNvGrpSpPr/>
              <p:nvPr/>
            </p:nvGrpSpPr>
            <p:grpSpPr>
              <a:xfrm>
                <a:off x="1991122" y="774201"/>
                <a:ext cx="1904862" cy="1812483"/>
                <a:chOff x="2460448" y="648260"/>
                <a:chExt cx="6587648" cy="5866528"/>
              </a:xfrm>
            </p:grpSpPr>
            <p:sp>
              <p:nvSpPr>
                <p:cNvPr id="190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90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0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90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0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90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0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90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90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91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91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91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91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1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1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1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1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91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91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92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92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92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92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2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2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92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92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92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2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93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93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93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3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93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3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3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3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3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93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94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4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94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94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4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4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4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4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4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3" name="Group 1802"/>
              <p:cNvGrpSpPr/>
              <p:nvPr/>
            </p:nvGrpSpPr>
            <p:grpSpPr>
              <a:xfrm>
                <a:off x="2011240" y="2659706"/>
                <a:ext cx="1904862" cy="1812483"/>
                <a:chOff x="2460448" y="648260"/>
                <a:chExt cx="6587648" cy="5866528"/>
              </a:xfrm>
            </p:grpSpPr>
            <p:sp>
              <p:nvSpPr>
                <p:cNvPr id="185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85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5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85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5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5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5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86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6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86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6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86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86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6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86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86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86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87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87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87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87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87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7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7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7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87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87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88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8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88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88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88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8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8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8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8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8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9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89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89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9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89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89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9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9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89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89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0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4" name="Group 1803"/>
              <p:cNvGrpSpPr/>
              <p:nvPr/>
            </p:nvGrpSpPr>
            <p:grpSpPr>
              <a:xfrm>
                <a:off x="1998011" y="4564797"/>
                <a:ext cx="1904862" cy="1812483"/>
                <a:chOff x="2460448" y="648260"/>
                <a:chExt cx="6587648" cy="5866528"/>
              </a:xfrm>
            </p:grpSpPr>
            <p:sp>
              <p:nvSpPr>
                <p:cNvPr id="180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80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0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80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0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1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1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81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1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81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1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81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81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1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81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82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82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82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82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82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82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82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2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2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2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83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83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83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3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83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83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83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3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3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3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4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4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4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84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84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4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84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84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4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4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85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85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85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382" name="Group 1381"/>
            <p:cNvGrpSpPr/>
            <p:nvPr/>
          </p:nvGrpSpPr>
          <p:grpSpPr>
            <a:xfrm>
              <a:off x="2107822" y="4444781"/>
              <a:ext cx="2121237" cy="1917398"/>
              <a:chOff x="1865181" y="652514"/>
              <a:chExt cx="7156462" cy="5791200"/>
            </a:xfrm>
          </p:grpSpPr>
          <p:sp>
            <p:nvSpPr>
              <p:cNvPr id="139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75" b="1" dirty="0"/>
                  <a:t>z13</a:t>
                </a:r>
              </a:p>
              <a:p>
                <a:pPr algn="ctr"/>
                <a:r>
                  <a:rPr lang="en-US" sz="375" b="1" dirty="0"/>
                  <a:t>Chip</a:t>
                </a:r>
              </a:p>
            </p:txBody>
          </p:sp>
          <p:sp>
            <p:nvSpPr>
              <p:cNvPr id="1400"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sp>
            <p:nvSpPr>
              <p:cNvPr id="140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300" dirty="0"/>
                  <a:t>L3</a:t>
                </a:r>
              </a:p>
              <a:p>
                <a:pPr algn="ctr"/>
                <a:r>
                  <a:rPr lang="en-US" sz="300" dirty="0"/>
                  <a:t>Chip</a:t>
                </a:r>
              </a:p>
              <a:p>
                <a:pPr algn="ctr"/>
                <a:r>
                  <a:rPr lang="en-US" sz="300" dirty="0"/>
                  <a:t>Cache</a:t>
                </a:r>
              </a:p>
              <a:p>
                <a:pPr algn="ctr"/>
                <a:r>
                  <a:rPr lang="en-US" sz="300" dirty="0"/>
                  <a:t>32MB</a:t>
                </a:r>
              </a:p>
            </p:txBody>
          </p:sp>
          <p:grpSp>
            <p:nvGrpSpPr>
              <p:cNvPr id="1402" name="Group 1401"/>
              <p:cNvGrpSpPr/>
              <p:nvPr/>
            </p:nvGrpSpPr>
            <p:grpSpPr>
              <a:xfrm>
                <a:off x="6997724" y="727639"/>
                <a:ext cx="1904862" cy="1812483"/>
                <a:chOff x="2460448" y="648260"/>
                <a:chExt cx="6587648" cy="5866528"/>
              </a:xfrm>
            </p:grpSpPr>
            <p:sp>
              <p:nvSpPr>
                <p:cNvPr id="174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74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4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4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5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75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5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75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75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75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75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75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75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5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76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76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76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76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76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76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76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76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6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6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7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77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77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77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7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77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77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7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7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77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8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8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8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8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78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78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8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78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78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8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9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79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79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79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3" name="Group 1402"/>
              <p:cNvGrpSpPr/>
              <p:nvPr/>
            </p:nvGrpSpPr>
            <p:grpSpPr>
              <a:xfrm>
                <a:off x="7017842" y="2613144"/>
                <a:ext cx="1904862" cy="1812483"/>
                <a:chOff x="2460448" y="648260"/>
                <a:chExt cx="6587648" cy="5866528"/>
              </a:xfrm>
            </p:grpSpPr>
            <p:sp>
              <p:nvSpPr>
                <p:cNvPr id="169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69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0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0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0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70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0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70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70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70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70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70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71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1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71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71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71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71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71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71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71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171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2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2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2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72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72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72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2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72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72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2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3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73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3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3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3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3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73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73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3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73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74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4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4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74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74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74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4" name="Group 1403"/>
              <p:cNvGrpSpPr/>
              <p:nvPr/>
            </p:nvGrpSpPr>
            <p:grpSpPr>
              <a:xfrm>
                <a:off x="7004613" y="4518235"/>
                <a:ext cx="1904862" cy="1812483"/>
                <a:chOff x="2460448" y="648260"/>
                <a:chExt cx="6587648" cy="5866528"/>
              </a:xfrm>
            </p:grpSpPr>
            <p:sp>
              <p:nvSpPr>
                <p:cNvPr id="165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65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5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65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5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65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5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65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65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65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66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66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66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6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66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6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6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66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66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66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67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67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7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7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7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67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67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67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7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67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68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68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8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68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8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8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8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8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68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68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9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69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69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9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9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69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9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9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5" name="Group 1404"/>
              <p:cNvGrpSpPr/>
              <p:nvPr/>
            </p:nvGrpSpPr>
            <p:grpSpPr>
              <a:xfrm>
                <a:off x="5000815" y="4551566"/>
                <a:ext cx="1904862" cy="1812483"/>
                <a:chOff x="2460448" y="648260"/>
                <a:chExt cx="6587648" cy="5866528"/>
              </a:xfrm>
            </p:grpSpPr>
            <p:sp>
              <p:nvSpPr>
                <p:cNvPr id="160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60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0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60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0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60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0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60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61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61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61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61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61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1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61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1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1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61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62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62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62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62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2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2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2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62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62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62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3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63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63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63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3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63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3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3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3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3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64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64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4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64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64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4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4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64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4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4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6" name="Group 1405"/>
              <p:cNvGrpSpPr/>
              <p:nvPr/>
            </p:nvGrpSpPr>
            <p:grpSpPr>
              <a:xfrm>
                <a:off x="3995465" y="767843"/>
                <a:ext cx="1904862" cy="1812483"/>
                <a:chOff x="2460448" y="648260"/>
                <a:chExt cx="6587648" cy="5866528"/>
              </a:xfrm>
            </p:grpSpPr>
            <p:sp>
              <p:nvSpPr>
                <p:cNvPr id="155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55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5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55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5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55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6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56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56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56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56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56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56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6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6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56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57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57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57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57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57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57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7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7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7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57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58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58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8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58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58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58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8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58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8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8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9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9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59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59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9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59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59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9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9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9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0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0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7" name="Group 1406"/>
              <p:cNvGrpSpPr/>
              <p:nvPr/>
            </p:nvGrpSpPr>
            <p:grpSpPr>
              <a:xfrm>
                <a:off x="1991122" y="774201"/>
                <a:ext cx="1904862" cy="1812483"/>
                <a:chOff x="2460448" y="648260"/>
                <a:chExt cx="6587648" cy="5866528"/>
              </a:xfrm>
            </p:grpSpPr>
            <p:sp>
              <p:nvSpPr>
                <p:cNvPr id="150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50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0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50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1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51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1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51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51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51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51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51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51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1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2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52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52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52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52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52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52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52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52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2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3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53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53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53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3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53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53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53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3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53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4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4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4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4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54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54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4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54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54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4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5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5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55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55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8" name="Group 1407"/>
              <p:cNvGrpSpPr/>
              <p:nvPr/>
            </p:nvGrpSpPr>
            <p:grpSpPr>
              <a:xfrm>
                <a:off x="2011240" y="2659706"/>
                <a:ext cx="1904862" cy="1812483"/>
                <a:chOff x="2460448" y="648260"/>
                <a:chExt cx="6587648" cy="5866528"/>
              </a:xfrm>
            </p:grpSpPr>
            <p:sp>
              <p:nvSpPr>
                <p:cNvPr id="145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5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6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6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6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6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6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6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6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7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7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7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7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7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7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7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7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7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7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8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8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8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8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8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8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8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8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8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8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9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9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9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9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9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9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9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9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9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9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50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0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0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0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50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50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9" name="Group 1408"/>
              <p:cNvGrpSpPr/>
              <p:nvPr/>
            </p:nvGrpSpPr>
            <p:grpSpPr>
              <a:xfrm>
                <a:off x="1998011" y="4564797"/>
                <a:ext cx="1904862" cy="1812483"/>
                <a:chOff x="2460448" y="648260"/>
                <a:chExt cx="6587648" cy="5866528"/>
              </a:xfrm>
            </p:grpSpPr>
            <p:sp>
              <p:nvSpPr>
                <p:cNvPr id="141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1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1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1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1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1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1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2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2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2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2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2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2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2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2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2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3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3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3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3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3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3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3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4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4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4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4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4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5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5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5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5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5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1383"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900" b="1" dirty="0"/>
                <a:t>Storage</a:t>
              </a:r>
            </a:p>
            <a:p>
              <a:pPr algn="ctr"/>
              <a:r>
                <a:rPr lang="en-US" sz="900" b="1" dirty="0"/>
                <a:t>Control (SC)</a:t>
              </a:r>
            </a:p>
            <a:p>
              <a:pPr algn="ctr"/>
              <a:r>
                <a:rPr lang="en-US" sz="900" dirty="0"/>
                <a:t>480MB L4</a:t>
              </a:r>
            </a:p>
            <a:p>
              <a:pPr algn="ctr"/>
              <a:r>
                <a:rPr lang="en-US" sz="900" dirty="0"/>
                <a:t>(224MB NIC)</a:t>
              </a:r>
            </a:p>
          </p:txBody>
        </p:sp>
        <p:sp>
          <p:nvSpPr>
            <p:cNvPr id="1384"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85"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86"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87"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88"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89"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90"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91"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92"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93"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94"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95"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96"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97"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sp>
          <p:nvSpPr>
            <p:cNvPr id="1398"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825" dirty="0"/>
                <a:t>Memory </a:t>
              </a:r>
            </a:p>
            <a:p>
              <a:pPr algn="ctr"/>
              <a:r>
                <a:rPr lang="en-US" sz="825" dirty="0"/>
                <a:t>DIMMs</a:t>
              </a:r>
            </a:p>
          </p:txBody>
        </p:sp>
      </p:grpSp>
      <p:cxnSp>
        <p:nvCxnSpPr>
          <p:cNvPr id="6" name="Straight Connector 5"/>
          <p:cNvCxnSpPr>
            <a:stCxn id="1361" idx="3"/>
            <a:endCxn id="1383" idx="1"/>
          </p:cNvCxnSpPr>
          <p:nvPr/>
        </p:nvCxnSpPr>
        <p:spPr bwMode="auto">
          <a:xfrm flipV="1">
            <a:off x="3496320" y="2679476"/>
            <a:ext cx="2259544" cy="7290"/>
          </a:xfrm>
          <a:prstGeom prst="line">
            <a:avLst/>
          </a:prstGeom>
          <a:solidFill>
            <a:srgbClr val="CC99FF"/>
          </a:solidFill>
          <a:ln w="1524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2585" name="Rectangle 2"/>
          <p:cNvSpPr>
            <a:spLocks noChangeArrowheads="1"/>
          </p:cNvSpPr>
          <p:nvPr/>
        </p:nvSpPr>
        <p:spPr bwMode="auto">
          <a:xfrm>
            <a:off x="1409307" y="3955811"/>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86" name="Rectangle 2"/>
          <p:cNvSpPr>
            <a:spLocks noChangeArrowheads="1"/>
          </p:cNvSpPr>
          <p:nvPr/>
        </p:nvSpPr>
        <p:spPr bwMode="auto">
          <a:xfrm>
            <a:off x="1898554" y="3948521"/>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87" name="Rectangle 2"/>
          <p:cNvSpPr>
            <a:spLocks noChangeArrowheads="1"/>
          </p:cNvSpPr>
          <p:nvPr/>
        </p:nvSpPr>
        <p:spPr bwMode="auto">
          <a:xfrm>
            <a:off x="2395104" y="3958653"/>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88" name="Rectangle 2"/>
          <p:cNvSpPr>
            <a:spLocks noChangeArrowheads="1"/>
          </p:cNvSpPr>
          <p:nvPr/>
        </p:nvSpPr>
        <p:spPr bwMode="auto">
          <a:xfrm>
            <a:off x="2891656" y="3958653"/>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89" name="Rectangle 2"/>
          <p:cNvSpPr>
            <a:spLocks noChangeArrowheads="1"/>
          </p:cNvSpPr>
          <p:nvPr/>
        </p:nvSpPr>
        <p:spPr bwMode="auto">
          <a:xfrm>
            <a:off x="3378073" y="3958653"/>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90" name="Rectangle 2"/>
          <p:cNvSpPr>
            <a:spLocks noChangeArrowheads="1"/>
          </p:cNvSpPr>
          <p:nvPr/>
        </p:nvSpPr>
        <p:spPr bwMode="auto">
          <a:xfrm>
            <a:off x="5384558" y="3968786"/>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91" name="Rectangle 2"/>
          <p:cNvSpPr>
            <a:spLocks noChangeArrowheads="1"/>
          </p:cNvSpPr>
          <p:nvPr/>
        </p:nvSpPr>
        <p:spPr bwMode="auto">
          <a:xfrm>
            <a:off x="5873805" y="3961496"/>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92" name="Rectangle 2"/>
          <p:cNvSpPr>
            <a:spLocks noChangeArrowheads="1"/>
          </p:cNvSpPr>
          <p:nvPr/>
        </p:nvSpPr>
        <p:spPr bwMode="auto">
          <a:xfrm>
            <a:off x="6370355" y="3971628"/>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93" name="Rectangle 2"/>
          <p:cNvSpPr>
            <a:spLocks noChangeArrowheads="1"/>
          </p:cNvSpPr>
          <p:nvPr/>
        </p:nvSpPr>
        <p:spPr bwMode="auto">
          <a:xfrm>
            <a:off x="6866907" y="3971628"/>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94" name="Rectangle 2"/>
          <p:cNvSpPr>
            <a:spLocks noChangeArrowheads="1"/>
          </p:cNvSpPr>
          <p:nvPr/>
        </p:nvSpPr>
        <p:spPr bwMode="auto">
          <a:xfrm>
            <a:off x="7363458" y="3971628"/>
            <a:ext cx="460493" cy="749804"/>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50" dirty="0" err="1"/>
              <a:t>PCIe</a:t>
            </a:r>
            <a:endParaRPr lang="en-US" sz="1050" dirty="0"/>
          </a:p>
          <a:p>
            <a:pPr algn="ctr"/>
            <a:r>
              <a:rPr lang="en-US" sz="1050" dirty="0"/>
              <a:t>Gen3</a:t>
            </a:r>
          </a:p>
          <a:p>
            <a:pPr algn="ctr"/>
            <a:r>
              <a:rPr lang="en-US" sz="1050" dirty="0" err="1"/>
              <a:t>Fanout</a:t>
            </a:r>
            <a:endParaRPr lang="en-US" sz="1050" dirty="0"/>
          </a:p>
        </p:txBody>
      </p:sp>
      <p:sp>
        <p:nvSpPr>
          <p:cNvPr id="2595" name="Rectangle 2"/>
          <p:cNvSpPr>
            <a:spLocks noChangeArrowheads="1"/>
          </p:cNvSpPr>
          <p:nvPr/>
        </p:nvSpPr>
        <p:spPr bwMode="auto">
          <a:xfrm>
            <a:off x="3867323" y="3961496"/>
            <a:ext cx="363635" cy="749804"/>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825" dirty="0"/>
              <a:t>IFB</a:t>
            </a:r>
          </a:p>
          <a:p>
            <a:pPr algn="ctr"/>
            <a:r>
              <a:rPr lang="en-US" sz="825" dirty="0" err="1"/>
              <a:t>Fanout</a:t>
            </a:r>
            <a:endParaRPr lang="en-US" sz="825" dirty="0"/>
          </a:p>
        </p:txBody>
      </p:sp>
      <p:sp>
        <p:nvSpPr>
          <p:cNvPr id="2596" name="Rectangle 2"/>
          <p:cNvSpPr>
            <a:spLocks noChangeArrowheads="1"/>
          </p:cNvSpPr>
          <p:nvPr/>
        </p:nvSpPr>
        <p:spPr bwMode="auto">
          <a:xfrm>
            <a:off x="4234966" y="3964338"/>
            <a:ext cx="363635" cy="749804"/>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825" dirty="0"/>
              <a:t>IFB</a:t>
            </a:r>
          </a:p>
          <a:p>
            <a:pPr algn="ctr"/>
            <a:r>
              <a:rPr lang="en-US" sz="825" dirty="0" err="1"/>
              <a:t>Fanout</a:t>
            </a:r>
            <a:endParaRPr lang="en-US" sz="825" dirty="0"/>
          </a:p>
        </p:txBody>
      </p:sp>
      <p:sp>
        <p:nvSpPr>
          <p:cNvPr id="2597" name="Rectangle 2"/>
          <p:cNvSpPr>
            <a:spLocks noChangeArrowheads="1"/>
          </p:cNvSpPr>
          <p:nvPr/>
        </p:nvSpPr>
        <p:spPr bwMode="auto">
          <a:xfrm>
            <a:off x="4609912" y="3964338"/>
            <a:ext cx="363635" cy="749804"/>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825" dirty="0"/>
              <a:t>IFB</a:t>
            </a:r>
          </a:p>
          <a:p>
            <a:pPr algn="ctr"/>
            <a:r>
              <a:rPr lang="en-US" sz="825" dirty="0" err="1"/>
              <a:t>Fanout</a:t>
            </a:r>
            <a:endParaRPr lang="en-US" sz="825" dirty="0"/>
          </a:p>
        </p:txBody>
      </p:sp>
      <p:sp>
        <p:nvSpPr>
          <p:cNvPr id="2598" name="Rectangle 2"/>
          <p:cNvSpPr>
            <a:spLocks noChangeArrowheads="1"/>
          </p:cNvSpPr>
          <p:nvPr/>
        </p:nvSpPr>
        <p:spPr bwMode="auto">
          <a:xfrm>
            <a:off x="4987696" y="3967181"/>
            <a:ext cx="363635" cy="749804"/>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825" dirty="0"/>
              <a:t>IFB</a:t>
            </a:r>
          </a:p>
          <a:p>
            <a:pPr algn="ctr"/>
            <a:r>
              <a:rPr lang="en-US" sz="825" dirty="0" err="1"/>
              <a:t>Fanout</a:t>
            </a:r>
            <a:endParaRPr lang="en-US" sz="825" dirty="0"/>
          </a:p>
        </p:txBody>
      </p:sp>
    </p:spTree>
    <p:extLst>
      <p:ext uri="{BB962C8B-B14F-4D97-AF65-F5344CB8AC3E}">
        <p14:creationId xmlns:p14="http://schemas.microsoft.com/office/powerpoint/2010/main" val="1213759883"/>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1634324" y="883445"/>
            <a:ext cx="5915025" cy="994172"/>
          </a:xfrm>
        </p:spPr>
        <p:txBody>
          <a:bodyPr/>
          <a:lstStyle/>
          <a:p>
            <a:endParaRPr lang="en-US" dirty="0"/>
          </a:p>
        </p:txBody>
      </p:sp>
      <p:sp>
        <p:nvSpPr>
          <p:cNvPr id="4" name="Rectangle 3"/>
          <p:cNvSpPr/>
          <p:nvPr/>
        </p:nvSpPr>
        <p:spPr>
          <a:xfrm>
            <a:off x="3083443" y="0"/>
            <a:ext cx="4096058" cy="369332"/>
          </a:xfrm>
          <a:prstGeom prst="rect">
            <a:avLst/>
          </a:prstGeom>
        </p:spPr>
        <p:txBody>
          <a:bodyPr wrap="none">
            <a:spAutoFit/>
          </a:bodyPr>
          <a:lstStyle/>
          <a:p>
            <a:r>
              <a:rPr lang="en-US" dirty="0">
                <a:hlinkClick r:id="rId3"/>
              </a:rPr>
              <a:t>http://www.vm.ibm.com/education/lvc</a:t>
            </a:r>
            <a:r>
              <a:rPr lang="en-US" dirty="0" smtClean="0">
                <a:hlinkClick r:id="rId3"/>
              </a:rPr>
              <a:t>/</a:t>
            </a:r>
            <a:r>
              <a:rPr lang="en-US" dirty="0" smtClean="0"/>
              <a:t> </a:t>
            </a:r>
            <a:endParaRPr lang="en-US" dirty="0"/>
          </a:p>
        </p:txBody>
      </p:sp>
      <p:pic>
        <p:nvPicPr>
          <p:cNvPr id="5" name="Picture 4"/>
          <p:cNvPicPr>
            <a:picLocks noChangeAspect="1"/>
          </p:cNvPicPr>
          <p:nvPr/>
        </p:nvPicPr>
        <p:blipFill>
          <a:blip r:embed="rId4"/>
          <a:stretch>
            <a:fillRect/>
          </a:stretch>
        </p:blipFill>
        <p:spPr>
          <a:xfrm>
            <a:off x="1303054" y="276999"/>
            <a:ext cx="6523775" cy="3468123"/>
          </a:xfrm>
          <a:prstGeom prst="rect">
            <a:avLst/>
          </a:prstGeom>
        </p:spPr>
      </p:pic>
      <p:pic>
        <p:nvPicPr>
          <p:cNvPr id="7" name="Picture 6"/>
          <p:cNvPicPr>
            <a:picLocks noChangeAspect="1"/>
          </p:cNvPicPr>
          <p:nvPr/>
        </p:nvPicPr>
        <p:blipFill>
          <a:blip r:embed="rId5"/>
          <a:stretch>
            <a:fillRect/>
          </a:stretch>
        </p:blipFill>
        <p:spPr>
          <a:xfrm>
            <a:off x="2727042" y="1017474"/>
            <a:ext cx="5088901" cy="283180"/>
          </a:xfrm>
          <a:prstGeom prst="rect">
            <a:avLst/>
          </a:prstGeom>
        </p:spPr>
      </p:pic>
      <p:pic>
        <p:nvPicPr>
          <p:cNvPr id="8" name="Picture 7"/>
          <p:cNvPicPr>
            <a:picLocks noChangeAspect="1"/>
          </p:cNvPicPr>
          <p:nvPr/>
        </p:nvPicPr>
        <p:blipFill>
          <a:blip r:embed="rId6"/>
          <a:stretch>
            <a:fillRect/>
          </a:stretch>
        </p:blipFill>
        <p:spPr>
          <a:xfrm>
            <a:off x="2727043" y="1300654"/>
            <a:ext cx="5099786" cy="4273958"/>
          </a:xfrm>
          <a:prstGeom prst="rect">
            <a:avLst/>
          </a:prstGeom>
        </p:spPr>
      </p:pic>
    </p:spTree>
    <p:extLst>
      <p:ext uri="{BB962C8B-B14F-4D97-AF65-F5344CB8AC3E}">
        <p14:creationId xmlns:p14="http://schemas.microsoft.com/office/powerpoint/2010/main" val="122823430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1"/>
          <p:cNvGrpSpPr/>
          <p:nvPr/>
        </p:nvGrpSpPr>
        <p:grpSpPr>
          <a:xfrm>
            <a:off x="1415762" y="802482"/>
            <a:ext cx="6345716" cy="3979934"/>
            <a:chOff x="2097336" y="1127683"/>
            <a:chExt cx="7846054" cy="5030291"/>
          </a:xfrm>
        </p:grpSpPr>
        <p:sp>
          <p:nvSpPr>
            <p:cNvPr id="4" name="Rectangle 3"/>
            <p:cNvSpPr/>
            <p:nvPr/>
          </p:nvSpPr>
          <p:spPr>
            <a:xfrm>
              <a:off x="4674642" y="2248969"/>
              <a:ext cx="2691442" cy="1814295"/>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p:cNvSpPr/>
            <p:nvPr/>
          </p:nvSpPr>
          <p:spPr>
            <a:xfrm>
              <a:off x="2103176" y="4048061"/>
              <a:ext cx="7840214" cy="2109913"/>
            </a:xfrm>
            <a:prstGeom prst="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 name="Picture 32"/>
            <p:cNvPicPr>
              <a:picLocks noChangeAspect="1" noChangeArrowheads="1"/>
            </p:cNvPicPr>
            <p:nvPr/>
          </p:nvPicPr>
          <p:blipFill>
            <a:blip r:embed="rId3"/>
            <a:srcRect/>
            <a:stretch>
              <a:fillRect/>
            </a:stretch>
          </p:blipFill>
          <p:spPr bwMode="auto">
            <a:xfrm>
              <a:off x="4004363" y="2031484"/>
              <a:ext cx="4032000" cy="4033406"/>
            </a:xfrm>
            <a:prstGeom prst="rect">
              <a:avLst/>
            </a:prstGeom>
            <a:noFill/>
            <a:ln w="9525">
              <a:noFill/>
              <a:miter lim="800000"/>
              <a:headEnd/>
              <a:tailEnd/>
            </a:ln>
          </p:spPr>
        </p:pic>
        <p:sp>
          <p:nvSpPr>
            <p:cNvPr id="21" name="Rectangle 20"/>
            <p:cNvSpPr/>
            <p:nvPr/>
          </p:nvSpPr>
          <p:spPr>
            <a:xfrm>
              <a:off x="4819583" y="1148845"/>
              <a:ext cx="2401560" cy="993022"/>
            </a:xfrm>
            <a:prstGeom prst="rect">
              <a:avLst/>
            </a:prstGeom>
            <a:solidFill>
              <a:srgbClr val="F48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2103176" y="2441535"/>
              <a:ext cx="2401560" cy="1201092"/>
            </a:xfrm>
            <a:prstGeom prst="rect">
              <a:avLst/>
            </a:prstGeom>
            <a:solidFill>
              <a:srgbClr val="0064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p:cNvSpPr/>
            <p:nvPr/>
          </p:nvSpPr>
          <p:spPr>
            <a:xfrm>
              <a:off x="7541830" y="2441535"/>
              <a:ext cx="2401560" cy="1201092"/>
            </a:xfrm>
            <a:prstGeom prst="rect">
              <a:avLst/>
            </a:prstGeom>
            <a:solidFill>
              <a:srgbClr val="AB1A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4"/>
            <p:cNvSpPr txBox="1">
              <a:spLocks noChangeArrowheads="1"/>
            </p:cNvSpPr>
            <p:nvPr/>
          </p:nvSpPr>
          <p:spPr bwMode="auto">
            <a:xfrm>
              <a:off x="2279421" y="2464673"/>
              <a:ext cx="2102780" cy="1037342"/>
            </a:xfrm>
            <a:prstGeom prst="rect">
              <a:avLst/>
            </a:prstGeom>
            <a:noFill/>
            <a:ln w="9525">
              <a:noFill/>
              <a:miter lim="800000"/>
              <a:headEnd/>
              <a:tailEnd/>
            </a:ln>
          </p:spPr>
          <p:txBody>
            <a:bodyPr wrap="square">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spcAft>
                  <a:spcPts val="450"/>
                </a:spcAft>
              </a:pPr>
              <a:r>
                <a:rPr lang="en-US" sz="1200" b="1" dirty="0">
                  <a:solidFill>
                    <a:schemeClr val="bg1"/>
                  </a:solidFill>
                </a:rPr>
                <a:t>Cloud</a:t>
              </a:r>
            </a:p>
            <a:p>
              <a:pPr>
                <a:spcAft>
                  <a:spcPts val="450"/>
                </a:spcAft>
              </a:pPr>
              <a:r>
                <a:rPr lang="en-US" sz="900" dirty="0">
                  <a:solidFill>
                    <a:schemeClr val="bg1"/>
                  </a:solidFill>
                </a:rPr>
                <a:t>Custom Patterns for </a:t>
              </a:r>
              <a:br>
                <a:rPr lang="en-US" sz="900" dirty="0">
                  <a:solidFill>
                    <a:schemeClr val="bg1"/>
                  </a:solidFill>
                </a:rPr>
              </a:br>
              <a:r>
                <a:rPr lang="en-US" sz="900" dirty="0">
                  <a:solidFill>
                    <a:schemeClr val="bg1"/>
                  </a:solidFill>
                </a:rPr>
                <a:t>Linux on z Systems </a:t>
              </a:r>
            </a:p>
            <a:p>
              <a:pPr>
                <a:spcAft>
                  <a:spcPts val="450"/>
                </a:spcAft>
              </a:pPr>
              <a:r>
                <a:rPr lang="en-US" sz="900" dirty="0" err="1">
                  <a:solidFill>
                    <a:schemeClr val="bg1"/>
                  </a:solidFill>
                </a:rPr>
                <a:t>Cloudant</a:t>
              </a:r>
              <a:endParaRPr lang="en-US" sz="900" dirty="0">
                <a:solidFill>
                  <a:schemeClr val="bg1"/>
                </a:solidFill>
              </a:endParaRPr>
            </a:p>
          </p:txBody>
        </p:sp>
        <p:sp>
          <p:nvSpPr>
            <p:cNvPr id="15" name="TextBox 4"/>
            <p:cNvSpPr txBox="1">
              <a:spLocks noChangeArrowheads="1"/>
            </p:cNvSpPr>
            <p:nvPr/>
          </p:nvSpPr>
          <p:spPr bwMode="auto">
            <a:xfrm>
              <a:off x="7718325" y="2592103"/>
              <a:ext cx="1907458" cy="862290"/>
            </a:xfrm>
            <a:prstGeom prst="rect">
              <a:avLst/>
            </a:prstGeom>
            <a:noFill/>
            <a:ln w="9525">
              <a:noFill/>
              <a:miter lim="800000"/>
              <a:headEnd/>
              <a:tailEnd/>
            </a:ln>
          </p:spPr>
          <p:txBody>
            <a:bodyPr wrap="square">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spcAft>
                  <a:spcPts val="450"/>
                </a:spcAft>
              </a:pPr>
              <a:r>
                <a:rPr lang="en-US" sz="1200" b="1" dirty="0">
                  <a:solidFill>
                    <a:schemeClr val="bg1"/>
                  </a:solidFill>
                </a:rPr>
                <a:t>Mobile</a:t>
              </a:r>
            </a:p>
            <a:p>
              <a:pPr>
                <a:spcAft>
                  <a:spcPts val="450"/>
                </a:spcAft>
              </a:pPr>
              <a:r>
                <a:rPr lang="en-US" sz="900" dirty="0">
                  <a:solidFill>
                    <a:schemeClr val="bg1"/>
                  </a:solidFill>
                </a:rPr>
                <a:t>Node.js</a:t>
              </a:r>
            </a:p>
            <a:p>
              <a:pPr>
                <a:spcAft>
                  <a:spcPts val="450"/>
                </a:spcAft>
              </a:pPr>
              <a:r>
                <a:rPr lang="de-DE" sz="900" dirty="0">
                  <a:solidFill>
                    <a:schemeClr val="bg1"/>
                  </a:solidFill>
                </a:rPr>
                <a:t>Internal Integration </a:t>
              </a:r>
              <a:endParaRPr lang="en-US" sz="900" dirty="0">
                <a:solidFill>
                  <a:schemeClr val="bg1"/>
                </a:solidFill>
              </a:endParaRPr>
            </a:p>
          </p:txBody>
        </p:sp>
        <p:sp>
          <p:nvSpPr>
            <p:cNvPr id="16" name="TextBox 4"/>
            <p:cNvSpPr txBox="1">
              <a:spLocks noChangeArrowheads="1"/>
            </p:cNvSpPr>
            <p:nvPr/>
          </p:nvSpPr>
          <p:spPr bwMode="auto">
            <a:xfrm>
              <a:off x="4491850" y="1127683"/>
              <a:ext cx="2957514" cy="1118384"/>
            </a:xfrm>
            <a:prstGeom prst="rect">
              <a:avLst/>
            </a:prstGeom>
            <a:noFill/>
            <a:ln w="9525">
              <a:noFill/>
              <a:miter lim="800000"/>
              <a:headEnd/>
              <a:tailEnd/>
            </a:ln>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spcAft>
                  <a:spcPts val="450"/>
                </a:spcAft>
              </a:pPr>
              <a:r>
                <a:rPr lang="en-US" sz="1200" b="1" dirty="0"/>
                <a:t>Data and Analytics</a:t>
              </a:r>
            </a:p>
            <a:p>
              <a:pPr algn="ctr">
                <a:spcAft>
                  <a:spcPts val="450"/>
                </a:spcAft>
              </a:pPr>
              <a:r>
                <a:rPr lang="en-US" sz="900" dirty="0"/>
                <a:t>IBM InfoSphere BigInsights</a:t>
              </a:r>
            </a:p>
            <a:p>
              <a:pPr algn="ctr">
                <a:spcAft>
                  <a:spcPts val="450"/>
                </a:spcAft>
              </a:pPr>
              <a:r>
                <a:rPr lang="en-US" sz="900" dirty="0"/>
                <a:t>IBM DB2 BLU</a:t>
              </a:r>
            </a:p>
            <a:p>
              <a:pPr algn="ctr">
                <a:spcAft>
                  <a:spcPts val="450"/>
                </a:spcAft>
              </a:pPr>
              <a:r>
                <a:rPr lang="en-US" sz="900" dirty="0"/>
                <a:t>SPARK</a:t>
              </a:r>
            </a:p>
          </p:txBody>
        </p:sp>
        <p:sp>
          <p:nvSpPr>
            <p:cNvPr id="17" name="TextBox 4"/>
            <p:cNvSpPr txBox="1">
              <a:spLocks noChangeArrowheads="1"/>
            </p:cNvSpPr>
            <p:nvPr/>
          </p:nvSpPr>
          <p:spPr bwMode="auto">
            <a:xfrm>
              <a:off x="7270774" y="4190116"/>
              <a:ext cx="2549102" cy="1439310"/>
            </a:xfrm>
            <a:prstGeom prst="rect">
              <a:avLst/>
            </a:prstGeom>
            <a:noFill/>
            <a:ln w="9525">
              <a:noFill/>
              <a:miter lim="800000"/>
              <a:headEnd/>
              <a:tailEnd/>
            </a:ln>
          </p:spPr>
          <p:txBody>
            <a:bodyPr wrap="square">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spcAft>
                  <a:spcPts val="600"/>
                </a:spcAft>
              </a:pPr>
              <a:r>
                <a:rPr lang="en-US" sz="1200" b="1" dirty="0">
                  <a:solidFill>
                    <a:schemeClr val="bg1"/>
                  </a:solidFill>
                </a:rPr>
                <a:t>Openness and Pricing</a:t>
              </a:r>
            </a:p>
            <a:p>
              <a:pPr>
                <a:spcAft>
                  <a:spcPts val="600"/>
                </a:spcAft>
              </a:pPr>
              <a:r>
                <a:rPr lang="en-US" sz="900" dirty="0">
                  <a:solidFill>
                    <a:schemeClr val="bg1"/>
                  </a:solidFill>
                </a:rPr>
                <a:t>OpenSource and KVM</a:t>
              </a:r>
            </a:p>
            <a:p>
              <a:pPr>
                <a:spcAft>
                  <a:spcPts val="600"/>
                </a:spcAft>
              </a:pPr>
              <a:r>
                <a:rPr lang="en-US" sz="900" dirty="0">
                  <a:solidFill>
                    <a:schemeClr val="bg1"/>
                  </a:solidFill>
                </a:rPr>
                <a:t>Large memory</a:t>
              </a:r>
            </a:p>
            <a:p>
              <a:pPr>
                <a:spcAft>
                  <a:spcPts val="600"/>
                </a:spcAft>
              </a:pPr>
              <a:r>
                <a:rPr lang="en-US" sz="900" dirty="0">
                  <a:solidFill>
                    <a:schemeClr val="bg1"/>
                  </a:solidFill>
                </a:rPr>
                <a:t>High scalability</a:t>
              </a:r>
            </a:p>
            <a:p>
              <a:pPr>
                <a:spcAft>
                  <a:spcPts val="600"/>
                </a:spcAft>
              </a:pPr>
              <a:r>
                <a:rPr lang="en-US" sz="900" dirty="0">
                  <a:solidFill>
                    <a:schemeClr val="bg1"/>
                  </a:solidFill>
                </a:rPr>
                <a:t>Security </a:t>
              </a:r>
            </a:p>
          </p:txBody>
        </p:sp>
        <p:sp>
          <p:nvSpPr>
            <p:cNvPr id="18" name="TextBox 4"/>
            <p:cNvSpPr txBox="1">
              <a:spLocks noChangeArrowheads="1"/>
            </p:cNvSpPr>
            <p:nvPr/>
          </p:nvSpPr>
          <p:spPr bwMode="auto">
            <a:xfrm>
              <a:off x="2097336" y="4184458"/>
              <a:ext cx="2653567" cy="1439310"/>
            </a:xfrm>
            <a:prstGeom prst="rect">
              <a:avLst/>
            </a:prstGeom>
            <a:noFill/>
            <a:ln w="9525">
              <a:noFill/>
              <a:miter lim="800000"/>
              <a:headEnd/>
              <a:tailEnd/>
            </a:ln>
          </p:spPr>
          <p:txBody>
            <a:bodyPr wrap="square">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r">
                <a:spcAft>
                  <a:spcPts val="600"/>
                </a:spcAft>
              </a:pPr>
              <a:r>
                <a:rPr lang="en-US" sz="1200" b="1" dirty="0">
                  <a:solidFill>
                    <a:schemeClr val="bg1"/>
                  </a:solidFill>
                </a:rPr>
                <a:t>Trusted Computing</a:t>
              </a:r>
            </a:p>
            <a:p>
              <a:pPr algn="r">
                <a:spcAft>
                  <a:spcPts val="600"/>
                </a:spcAft>
              </a:pPr>
              <a:r>
                <a:rPr lang="en-US" sz="900" dirty="0">
                  <a:solidFill>
                    <a:schemeClr val="bg1"/>
                  </a:solidFill>
                </a:rPr>
                <a:t>Spectrum Scale (GPFS technology)</a:t>
              </a:r>
            </a:p>
            <a:p>
              <a:pPr algn="r">
                <a:spcAft>
                  <a:spcPts val="600"/>
                </a:spcAft>
              </a:pPr>
              <a:r>
                <a:rPr lang="en-US" sz="900" dirty="0">
                  <a:solidFill>
                    <a:schemeClr val="bg1"/>
                  </a:solidFill>
                </a:rPr>
                <a:t>IBM zAware V2.0</a:t>
              </a:r>
            </a:p>
            <a:p>
              <a:pPr algn="r">
                <a:spcAft>
                  <a:spcPts val="600"/>
                </a:spcAft>
              </a:pPr>
              <a:r>
                <a:rPr lang="en-US" sz="900" dirty="0">
                  <a:solidFill>
                    <a:schemeClr val="bg1"/>
                  </a:solidFill>
                </a:rPr>
                <a:t>Crypto Express5S</a:t>
              </a:r>
            </a:p>
            <a:p>
              <a:pPr algn="r">
                <a:spcAft>
                  <a:spcPts val="600"/>
                </a:spcAft>
              </a:pPr>
              <a:r>
                <a:rPr lang="en-US" sz="900" dirty="0">
                  <a:solidFill>
                    <a:schemeClr val="bg1"/>
                  </a:solidFill>
                </a:rPr>
                <a:t> GDPS Virtual appliance </a:t>
              </a:r>
            </a:p>
          </p:txBody>
        </p:sp>
        <p:sp>
          <p:nvSpPr>
            <p:cNvPr id="24" name="TextBox 4"/>
            <p:cNvSpPr txBox="1">
              <a:spLocks noChangeArrowheads="1"/>
            </p:cNvSpPr>
            <p:nvPr/>
          </p:nvSpPr>
          <p:spPr bwMode="auto">
            <a:xfrm>
              <a:off x="4769953" y="2746883"/>
              <a:ext cx="2500820" cy="2042265"/>
            </a:xfrm>
            <a:prstGeom prst="rect">
              <a:avLst/>
            </a:prstGeom>
            <a:noFill/>
            <a:ln w="9525">
              <a:noFill/>
              <a:miter lim="800000"/>
              <a:headEnd/>
              <a:tailEnd/>
            </a:ln>
          </p:spPr>
          <p:txBody>
            <a:bodyPr wrap="square">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r>
                <a:rPr lang="en-US" sz="900" dirty="0">
                  <a:solidFill>
                    <a:srgbClr val="FFC000"/>
                  </a:solidFill>
                </a:rPr>
                <a:t>141 High performance cores</a:t>
              </a:r>
            </a:p>
            <a:p>
              <a:pPr algn="ctr"/>
              <a:endParaRPr lang="en-US" sz="900" dirty="0">
                <a:solidFill>
                  <a:srgbClr val="FFC000"/>
                </a:solidFill>
              </a:endParaRPr>
            </a:p>
            <a:p>
              <a:pPr algn="ctr"/>
              <a:r>
                <a:rPr lang="en-US" sz="900" dirty="0">
                  <a:solidFill>
                    <a:srgbClr val="FFC000"/>
                  </a:solidFill>
                </a:rPr>
                <a:t>Simultaneous multi-threading</a:t>
              </a:r>
            </a:p>
            <a:p>
              <a:pPr algn="ctr"/>
              <a:endParaRPr lang="en-US" sz="900" dirty="0">
                <a:solidFill>
                  <a:srgbClr val="FFC000"/>
                </a:solidFill>
              </a:endParaRPr>
            </a:p>
            <a:p>
              <a:pPr algn="ctr"/>
              <a:r>
                <a:rPr lang="en-US" sz="900" dirty="0">
                  <a:solidFill>
                    <a:srgbClr val="FFC000"/>
                  </a:solidFill>
                </a:rPr>
                <a:t>10TB Memory</a:t>
              </a:r>
            </a:p>
            <a:p>
              <a:pPr algn="ctr"/>
              <a:endParaRPr lang="en-US" sz="900" dirty="0">
                <a:solidFill>
                  <a:srgbClr val="FFC000"/>
                </a:solidFill>
              </a:endParaRPr>
            </a:p>
            <a:p>
              <a:pPr algn="ctr"/>
              <a:r>
                <a:rPr lang="en-US" sz="900" dirty="0">
                  <a:solidFill>
                    <a:srgbClr val="FFC000"/>
                  </a:solidFill>
                </a:rPr>
                <a:t>320 16 GB/sec Channels</a:t>
              </a:r>
            </a:p>
            <a:p>
              <a:pPr algn="ctr"/>
              <a:endParaRPr lang="en-US" sz="900" dirty="0">
                <a:solidFill>
                  <a:srgbClr val="FFC000"/>
                </a:solidFill>
              </a:endParaRPr>
            </a:p>
            <a:p>
              <a:pPr algn="ctr"/>
              <a:r>
                <a:rPr lang="en-US" sz="900" dirty="0">
                  <a:solidFill>
                    <a:srgbClr val="FFC000"/>
                  </a:solidFill>
                </a:rPr>
                <a:t>2X Cache and I/O Bandwidth </a:t>
              </a:r>
            </a:p>
            <a:p>
              <a:pPr algn="ctr"/>
              <a:endParaRPr lang="en-US" sz="900" dirty="0">
                <a:solidFill>
                  <a:srgbClr val="FFC000"/>
                </a:solidFill>
              </a:endParaRPr>
            </a:p>
            <a:p>
              <a:pPr algn="ctr"/>
              <a:r>
                <a:rPr lang="en-US" sz="900" dirty="0">
                  <a:solidFill>
                    <a:srgbClr val="FFC000"/>
                  </a:solidFill>
                </a:rPr>
                <a:t>Single instruction, multi data</a:t>
              </a:r>
            </a:p>
          </p:txBody>
        </p:sp>
        <p:sp>
          <p:nvSpPr>
            <p:cNvPr id="19" name="TextBox 4"/>
            <p:cNvSpPr txBox="1">
              <a:spLocks noChangeArrowheads="1"/>
            </p:cNvSpPr>
            <p:nvPr/>
          </p:nvSpPr>
          <p:spPr bwMode="auto">
            <a:xfrm>
              <a:off x="4541607" y="5480402"/>
              <a:ext cx="2957514" cy="606196"/>
            </a:xfrm>
            <a:prstGeom prst="rect">
              <a:avLst/>
            </a:prstGeom>
            <a:noFill/>
            <a:ln w="9525">
              <a:noFill/>
              <a:miter lim="800000"/>
              <a:headEnd/>
              <a:tailEnd/>
            </a:ln>
          </p:spPr>
          <p:txBody>
            <a:bodyP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spcAft>
                  <a:spcPts val="450"/>
                </a:spcAft>
              </a:pPr>
              <a:r>
                <a:rPr lang="en-US" sz="1200" b="1" dirty="0">
                  <a:solidFill>
                    <a:schemeClr val="bg1"/>
                  </a:solidFill>
                </a:rPr>
                <a:t>Outstanding Capacity</a:t>
              </a:r>
            </a:p>
            <a:p>
              <a:pPr algn="ctr">
                <a:spcAft>
                  <a:spcPts val="600"/>
                </a:spcAft>
              </a:pPr>
              <a:r>
                <a:rPr lang="en-US" sz="900" dirty="0">
                  <a:solidFill>
                    <a:srgbClr val="FFC000"/>
                  </a:solidFill>
                </a:rPr>
                <a:t>IBM z13</a:t>
              </a:r>
            </a:p>
          </p:txBody>
        </p:sp>
      </p:grpSp>
      <p:sp>
        <p:nvSpPr>
          <p:cNvPr id="6" name="Title 5"/>
          <p:cNvSpPr>
            <a:spLocks noGrp="1"/>
          </p:cNvSpPr>
          <p:nvPr>
            <p:ph type="title"/>
          </p:nvPr>
        </p:nvSpPr>
        <p:spPr/>
        <p:txBody>
          <a:bodyPr>
            <a:normAutofit/>
          </a:bodyPr>
          <a:lstStyle/>
          <a:p>
            <a:r>
              <a:rPr lang="en-US" sz="1800" b="1" dirty="0" smtClean="0">
                <a:latin typeface="Arial" charset="0"/>
                <a:cs typeface="Arial" charset="0"/>
              </a:rPr>
              <a:t>IBM z13 </a:t>
            </a:r>
            <a:r>
              <a:rPr lang="en-US" sz="1800" b="1" dirty="0">
                <a:latin typeface="Arial" charset="0"/>
                <a:cs typeface="Arial" charset="0"/>
              </a:rPr>
              <a:t>and </a:t>
            </a:r>
            <a:r>
              <a:rPr lang="en-US" sz="1800" b="1" dirty="0" smtClean="0">
                <a:latin typeface="Arial" charset="0"/>
                <a:cs typeface="Arial" charset="0"/>
              </a:rPr>
              <a:t>LinuxONE </a:t>
            </a:r>
            <a:r>
              <a:rPr lang="en-US" sz="1800" b="1" dirty="0">
                <a:latin typeface="Arial" charset="0"/>
                <a:cs typeface="Arial" charset="0"/>
              </a:rPr>
              <a:t>– </a:t>
            </a:r>
            <a:r>
              <a:rPr lang="en-US" sz="1800" b="1" dirty="0">
                <a:solidFill>
                  <a:srgbClr val="7030A0"/>
                </a:solidFill>
                <a:latin typeface="Arial" charset="0"/>
                <a:cs typeface="Arial" charset="0"/>
              </a:rPr>
              <a:t>Fit for Cognitive computing</a:t>
            </a:r>
            <a:r>
              <a:rPr lang="en-US" sz="1800" b="1" dirty="0">
                <a:latin typeface="Arial" charset="0"/>
                <a:cs typeface="Arial" charset="0"/>
              </a:rPr>
              <a:t/>
            </a:r>
            <a:br>
              <a:rPr lang="en-US" sz="1800" b="1" dirty="0">
                <a:latin typeface="Arial" charset="0"/>
                <a:cs typeface="Arial" charset="0"/>
              </a:rPr>
            </a:br>
            <a:r>
              <a:rPr lang="fr-FR" sz="1500" dirty="0">
                <a:solidFill>
                  <a:srgbClr val="002060"/>
                </a:solidFill>
                <a:latin typeface="Arial" charset="0"/>
                <a:cs typeface="Arial" charset="0"/>
              </a:rPr>
              <a:t>An Enterprise grade </a:t>
            </a:r>
            <a:r>
              <a:rPr lang="fr-FR" sz="1500" dirty="0" smtClean="0">
                <a:solidFill>
                  <a:srgbClr val="002060"/>
                </a:solidFill>
                <a:latin typeface="Arial" charset="0"/>
                <a:cs typeface="Arial" charset="0"/>
              </a:rPr>
              <a:t>solution </a:t>
            </a:r>
            <a:r>
              <a:rPr lang="fr-FR" sz="1500" dirty="0">
                <a:solidFill>
                  <a:srgbClr val="002060"/>
                </a:solidFill>
                <a:latin typeface="Arial" charset="0"/>
                <a:cs typeface="Arial" charset="0"/>
              </a:rPr>
              <a:t>portfolio</a:t>
            </a:r>
            <a:endParaRPr lang="en-US" sz="1500" dirty="0">
              <a:solidFill>
                <a:srgbClr val="002060"/>
              </a:solidFill>
            </a:endParaRPr>
          </a:p>
        </p:txBody>
      </p:sp>
    </p:spTree>
    <p:extLst>
      <p:ext uri="{BB962C8B-B14F-4D97-AF65-F5344CB8AC3E}">
        <p14:creationId xmlns:p14="http://schemas.microsoft.com/office/powerpoint/2010/main" val="1503077728"/>
      </p:ext>
    </p:extLst>
  </p:cSld>
  <p:clrMapOvr>
    <a:masterClrMapping/>
  </p:clrMapOvr>
  <p:transition spd="med">
    <p:fade/>
  </p:transition>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1746503" y="313350"/>
            <a:ext cx="6574711" cy="4773979"/>
          </a:xfrm>
          <a:prstGeom prst="rect">
            <a:avLst/>
          </a:prstGeom>
        </p:spPr>
      </p:pic>
      <p:sp>
        <p:nvSpPr>
          <p:cNvPr id="6" name="Rectangle 5"/>
          <p:cNvSpPr/>
          <p:nvPr/>
        </p:nvSpPr>
        <p:spPr>
          <a:xfrm>
            <a:off x="2717635" y="12700"/>
            <a:ext cx="3823483" cy="276999"/>
          </a:xfrm>
          <a:prstGeom prst="rect">
            <a:avLst/>
          </a:prstGeom>
        </p:spPr>
        <p:txBody>
          <a:bodyPr wrap="none">
            <a:spAutoFit/>
          </a:bodyPr>
          <a:lstStyle/>
          <a:p>
            <a:r>
              <a:rPr lang="en-US" sz="1200" dirty="0">
                <a:hlinkClick r:id="rId3"/>
              </a:rPr>
              <a:t>http://www-03.ibm.com/systems/z/os/linux/index.html</a:t>
            </a:r>
            <a:r>
              <a:rPr lang="en-US" sz="1200" dirty="0"/>
              <a:t> </a:t>
            </a:r>
          </a:p>
        </p:txBody>
      </p:sp>
    </p:spTree>
    <p:extLst>
      <p:ext uri="{BB962C8B-B14F-4D97-AF65-F5344CB8AC3E}">
        <p14:creationId xmlns:p14="http://schemas.microsoft.com/office/powerpoint/2010/main" val="160712447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570080" y="46736"/>
            <a:ext cx="3854784" cy="262129"/>
          </a:xfrm>
        </p:spPr>
        <p:txBody>
          <a:bodyPr/>
          <a:lstStyle/>
          <a:p>
            <a:r>
              <a:rPr lang="en-US" sz="1200" dirty="0">
                <a:hlinkClick r:id="rId2"/>
              </a:rPr>
              <a:t>http://www-03.ibm.com/systems/linuxone</a:t>
            </a:r>
            <a:r>
              <a:rPr lang="en-US" sz="1200" dirty="0" smtClean="0">
                <a:hlinkClick r:id="rId2"/>
              </a:rPr>
              <a:t>/</a:t>
            </a:r>
            <a:r>
              <a:rPr lang="en-US" sz="1200" dirty="0" smtClean="0"/>
              <a:t> </a:t>
            </a:r>
            <a:endParaRPr lang="en-US" sz="1200" dirty="0"/>
          </a:p>
        </p:txBody>
      </p:sp>
      <p:pic>
        <p:nvPicPr>
          <p:cNvPr id="5" name="Picture 4"/>
          <p:cNvPicPr>
            <a:picLocks noChangeAspect="1"/>
          </p:cNvPicPr>
          <p:nvPr/>
        </p:nvPicPr>
        <p:blipFill>
          <a:blip r:embed="rId3"/>
          <a:stretch>
            <a:fillRect/>
          </a:stretch>
        </p:blipFill>
        <p:spPr>
          <a:xfrm>
            <a:off x="782052" y="307578"/>
            <a:ext cx="6815943" cy="4835922"/>
          </a:xfrm>
          <a:prstGeom prst="rect">
            <a:avLst/>
          </a:prstGeom>
        </p:spPr>
      </p:pic>
    </p:spTree>
    <p:extLst>
      <p:ext uri="{BB962C8B-B14F-4D97-AF65-F5344CB8AC3E}">
        <p14:creationId xmlns:p14="http://schemas.microsoft.com/office/powerpoint/2010/main" val="2039290234"/>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6081" name="Text Box 1"/>
          <p:cNvSpPr txBox="1">
            <a:spLocks noChangeArrowheads="1"/>
          </p:cNvSpPr>
          <p:nvPr/>
        </p:nvSpPr>
        <p:spPr bwMode="auto">
          <a:xfrm>
            <a:off x="1217631" y="-10056"/>
            <a:ext cx="6238875" cy="413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67500" tIns="33750" rIns="67500" bIns="3375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9pPr>
          </a:lstStyle>
          <a:p>
            <a:pPr algn="ctr">
              <a:spcBef>
                <a:spcPts val="656"/>
              </a:spcBef>
              <a:spcAft>
                <a:spcPts val="656"/>
              </a:spcAft>
            </a:pPr>
            <a:r>
              <a:rPr lang="en-US" altLang="en-US" sz="2000" b="1" dirty="0"/>
              <a:t>New</a:t>
            </a:r>
            <a:r>
              <a:rPr lang="en-US" altLang="en-US" sz="2400" dirty="0"/>
              <a:t> - </a:t>
            </a:r>
            <a:r>
              <a:rPr lang="en-US" altLang="en-US" dirty="0"/>
              <a:t> </a:t>
            </a:r>
            <a:r>
              <a:rPr lang="en-US" altLang="en-US" b="1" dirty="0"/>
              <a:t>ibm.com/support/</a:t>
            </a:r>
            <a:r>
              <a:rPr lang="en-US" altLang="en-US" b="1" dirty="0" err="1"/>
              <a:t>knowledgecenter</a:t>
            </a:r>
            <a:r>
              <a:rPr lang="en-US" altLang="en-US" b="1" dirty="0" smtClean="0"/>
              <a:t>/ </a:t>
            </a:r>
            <a:endParaRPr lang="en-US" altLang="en-US" b="1" dirty="0"/>
          </a:p>
          <a:p>
            <a:endParaRPr lang="en-US" altLang="en-US" sz="2000" dirty="0"/>
          </a:p>
        </p:txBody>
      </p:sp>
      <p:pic>
        <p:nvPicPr>
          <p:cNvPr id="4608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9096" y="504659"/>
            <a:ext cx="6784477" cy="398995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6083" name="Rectangle 3"/>
          <p:cNvSpPr>
            <a:spLocks noChangeArrowheads="1"/>
          </p:cNvSpPr>
          <p:nvPr/>
        </p:nvSpPr>
        <p:spPr bwMode="auto">
          <a:xfrm>
            <a:off x="2257425" y="3917156"/>
            <a:ext cx="5478066" cy="901304"/>
          </a:xfrm>
          <a:prstGeom prst="rect">
            <a:avLst/>
          </a:prstGeom>
          <a:solidFill>
            <a:srgbClr val="99CCFF"/>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6084" name="Text Box 4"/>
          <p:cNvSpPr txBox="1">
            <a:spLocks noChangeArrowheads="1"/>
          </p:cNvSpPr>
          <p:nvPr/>
        </p:nvSpPr>
        <p:spPr bwMode="auto">
          <a:xfrm>
            <a:off x="2490787" y="4119562"/>
            <a:ext cx="5092304" cy="566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67500" tIns="33750" rIns="67500" bIns="3375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1pPr>
            <a:lvl2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rgbClr val="000000"/>
                </a:solidFill>
                <a:latin typeface="Arial" panose="020B0604020202020204" pitchFamily="34" charset="0"/>
                <a:cs typeface="Arial" panose="020B0604020202020204" pitchFamily="34" charset="0"/>
              </a:defRPr>
            </a:lvl9pPr>
          </a:lstStyle>
          <a:p>
            <a:pPr>
              <a:spcBef>
                <a:spcPts val="441"/>
              </a:spcBef>
              <a:spcAft>
                <a:spcPts val="441"/>
              </a:spcAft>
            </a:pPr>
            <a:r>
              <a:rPr lang="en-US" altLang="en-US" dirty="0"/>
              <a:t>Linux on IBM z Systems info at:</a:t>
            </a:r>
          </a:p>
          <a:p>
            <a:pPr>
              <a:spcBef>
                <a:spcPts val="441"/>
              </a:spcBef>
              <a:spcAft>
                <a:spcPts val="441"/>
              </a:spcAft>
            </a:pPr>
            <a:r>
              <a:rPr lang="en-US" altLang="en-US" sz="1200" dirty="0"/>
              <a:t> </a:t>
            </a:r>
            <a:r>
              <a:rPr lang="en-US" altLang="en-US" sz="1200" b="1" dirty="0" smtClean="0"/>
              <a:t>ibm.com/support/</a:t>
            </a:r>
            <a:r>
              <a:rPr lang="en-US" altLang="en-US" sz="1200" b="1" dirty="0" err="1" smtClean="0"/>
              <a:t>knowledgecenter</a:t>
            </a:r>
            <a:r>
              <a:rPr lang="en-US" altLang="en-US" sz="1200" b="1" dirty="0" smtClean="0"/>
              <a:t>/</a:t>
            </a:r>
            <a:r>
              <a:rPr lang="en-US" altLang="en-US" sz="1200" b="1" dirty="0" err="1" smtClean="0"/>
              <a:t>linuxonibm</a:t>
            </a:r>
            <a:r>
              <a:rPr lang="en-US" altLang="en-US" sz="1200" b="1" dirty="0" smtClean="0"/>
              <a:t>/</a:t>
            </a:r>
            <a:r>
              <a:rPr lang="en-US" altLang="en-US" sz="1200" b="1" dirty="0" err="1" smtClean="0"/>
              <a:t>liaaf</a:t>
            </a:r>
            <a:r>
              <a:rPr lang="en-US" altLang="en-US" sz="1200" b="1" dirty="0" smtClean="0"/>
              <a:t>/lnz_r_main.html </a:t>
            </a:r>
            <a:endParaRPr lang="en-US" altLang="en-US" sz="1200" b="1" dirty="0"/>
          </a:p>
        </p:txBody>
      </p:sp>
    </p:spTree>
    <p:extLst>
      <p:ext uri="{BB962C8B-B14F-4D97-AF65-F5344CB8AC3E}">
        <p14:creationId xmlns:p14="http://schemas.microsoft.com/office/powerpoint/2010/main" val="5119567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587942" y="515634"/>
            <a:ext cx="5917979" cy="4270058"/>
          </a:xfrm>
          <a:prstGeom prst="rect">
            <a:avLst/>
          </a:prstGeom>
        </p:spPr>
      </p:pic>
      <p:sp>
        <p:nvSpPr>
          <p:cNvPr id="2" name="TextBox 1"/>
          <p:cNvSpPr txBox="1"/>
          <p:nvPr/>
        </p:nvSpPr>
        <p:spPr>
          <a:xfrm>
            <a:off x="1992796" y="121154"/>
            <a:ext cx="5458546" cy="415498"/>
          </a:xfrm>
          <a:prstGeom prst="rect">
            <a:avLst/>
          </a:prstGeom>
          <a:noFill/>
        </p:spPr>
        <p:txBody>
          <a:bodyPr wrap="none" rtlCol="0">
            <a:spAutoFit/>
          </a:bodyPr>
          <a:lstStyle/>
          <a:p>
            <a:r>
              <a:rPr lang="en-US" sz="2100" dirty="0">
                <a:solidFill>
                  <a:srgbClr val="EA7C1E"/>
                </a:solidFill>
              </a:rPr>
              <a:t>LinuxONE  momentum on  26-January-2016</a:t>
            </a:r>
          </a:p>
        </p:txBody>
      </p:sp>
      <p:sp>
        <p:nvSpPr>
          <p:cNvPr id="3" name="Rectangle 2"/>
          <p:cNvSpPr/>
          <p:nvPr/>
        </p:nvSpPr>
        <p:spPr>
          <a:xfrm>
            <a:off x="2759848" y="451880"/>
            <a:ext cx="3456590" cy="230832"/>
          </a:xfrm>
          <a:prstGeom prst="rect">
            <a:avLst/>
          </a:prstGeom>
        </p:spPr>
        <p:txBody>
          <a:bodyPr wrap="square">
            <a:spAutoFit/>
          </a:bodyPr>
          <a:lstStyle/>
          <a:p>
            <a:r>
              <a:rPr lang="en-US" sz="900" dirty="0">
                <a:hlinkClick r:id="rId4"/>
              </a:rPr>
              <a:t>https://www-03.ibm.com/press/us/en/pressrelease/48827.wss</a:t>
            </a:r>
            <a:r>
              <a:rPr lang="en-US" sz="900" dirty="0"/>
              <a:t> </a:t>
            </a:r>
          </a:p>
        </p:txBody>
      </p:sp>
      <p:pic>
        <p:nvPicPr>
          <p:cNvPr id="5" name="Picture 13" descr="stars_NEW"/>
          <p:cNvPicPr>
            <a:picLocks noChangeAspect="1" noChangeArrowheads="1"/>
          </p:cNvPicPr>
          <p:nvPr/>
        </p:nvPicPr>
        <p:blipFill>
          <a:blip r:embed="rId5"/>
          <a:srcRect/>
          <a:stretch>
            <a:fillRect/>
          </a:stretch>
        </p:blipFill>
        <p:spPr bwMode="auto">
          <a:xfrm rot="648305">
            <a:off x="1349050" y="19813"/>
            <a:ext cx="520441" cy="423758"/>
          </a:xfrm>
          <a:prstGeom prst="rect">
            <a:avLst/>
          </a:prstGeom>
          <a:noFill/>
        </p:spPr>
      </p:pic>
    </p:spTree>
    <p:extLst>
      <p:ext uri="{BB962C8B-B14F-4D97-AF65-F5344CB8AC3E}">
        <p14:creationId xmlns:p14="http://schemas.microsoft.com/office/powerpoint/2010/main" val="19310243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67" name="Freeform 15"/>
          <p:cNvSpPr>
            <a:spLocks/>
          </p:cNvSpPr>
          <p:nvPr/>
        </p:nvSpPr>
        <p:spPr bwMode="auto">
          <a:xfrm>
            <a:off x="5282989" y="3638233"/>
            <a:ext cx="557358" cy="685979"/>
          </a:xfrm>
          <a:custGeom>
            <a:avLst/>
            <a:gdLst/>
            <a:ahLst/>
            <a:cxnLst>
              <a:cxn ang="0">
                <a:pos x="69" y="159"/>
              </a:cxn>
              <a:cxn ang="0">
                <a:pos x="387" y="0"/>
              </a:cxn>
              <a:cxn ang="0">
                <a:pos x="624" y="717"/>
              </a:cxn>
              <a:cxn ang="0">
                <a:pos x="267" y="768"/>
              </a:cxn>
              <a:cxn ang="0">
                <a:pos x="0" y="213"/>
              </a:cxn>
              <a:cxn ang="0">
                <a:pos x="69" y="159"/>
              </a:cxn>
            </a:cxnLst>
            <a:rect l="0" t="0" r="r" b="b"/>
            <a:pathLst>
              <a:path w="624" h="768">
                <a:moveTo>
                  <a:pt x="69" y="159"/>
                </a:moveTo>
                <a:lnTo>
                  <a:pt x="387" y="0"/>
                </a:lnTo>
                <a:lnTo>
                  <a:pt x="624" y="717"/>
                </a:lnTo>
                <a:lnTo>
                  <a:pt x="267" y="768"/>
                </a:lnTo>
                <a:lnTo>
                  <a:pt x="0" y="213"/>
                </a:lnTo>
                <a:lnTo>
                  <a:pt x="69" y="159"/>
                </a:lnTo>
                <a:close/>
              </a:path>
            </a:pathLst>
          </a:custGeom>
          <a:solidFill>
            <a:srgbClr val="FDF3FC"/>
          </a:solidFill>
          <a:ln w="9525">
            <a:noFill/>
            <a:round/>
            <a:headEnd/>
            <a:tailEnd/>
          </a:ln>
          <a:effectLst/>
        </p:spPr>
        <p:txBody>
          <a:bodyPr/>
          <a:lstStyle/>
          <a:p>
            <a:endParaRPr lang="en-US"/>
          </a:p>
        </p:txBody>
      </p:sp>
      <p:sp>
        <p:nvSpPr>
          <p:cNvPr id="49170" name="Title 7"/>
          <p:cNvSpPr>
            <a:spLocks/>
          </p:cNvSpPr>
          <p:nvPr/>
        </p:nvSpPr>
        <p:spPr bwMode="auto">
          <a:xfrm>
            <a:off x="784754" y="131721"/>
            <a:ext cx="3846125" cy="402834"/>
          </a:xfrm>
          <a:prstGeom prst="rect">
            <a:avLst/>
          </a:prstGeom>
          <a:noFill/>
          <a:ln w="9525">
            <a:noFill/>
            <a:miter lim="800000"/>
            <a:headEnd/>
            <a:tailEnd/>
          </a:ln>
        </p:spPr>
        <p:txBody>
          <a:bodyPr/>
          <a:lstStyle/>
          <a:p>
            <a:pPr eaLnBrk="0" hangingPunct="0"/>
            <a:r>
              <a:rPr lang="en-US" sz="2000" b="1" dirty="0" err="1">
                <a:latin typeface="Lubalin for IBM Demi" pitchFamily="18" charset="0"/>
                <a:ea typeface="ヒラギノ角ゴ Pro W3"/>
                <a:cs typeface="ヒラギノ角ゴ Pro W3"/>
              </a:rPr>
              <a:t>LinuxONE</a:t>
            </a:r>
            <a:r>
              <a:rPr lang="en-US" sz="2000" b="1" dirty="0">
                <a:latin typeface="Lubalin for IBM Demi" pitchFamily="18" charset="0"/>
                <a:ea typeface="ヒラギノ角ゴ Pro W3"/>
                <a:cs typeface="ヒラギノ角ゴ Pro W3"/>
              </a:rPr>
              <a:t> Elastic Pricing</a:t>
            </a:r>
          </a:p>
        </p:txBody>
      </p:sp>
      <p:sp>
        <p:nvSpPr>
          <p:cNvPr id="49171" name="Content Placeholder 10"/>
          <p:cNvSpPr>
            <a:spLocks/>
          </p:cNvSpPr>
          <p:nvPr/>
        </p:nvSpPr>
        <p:spPr bwMode="auto">
          <a:xfrm>
            <a:off x="180698" y="1017293"/>
            <a:ext cx="4211720" cy="2546517"/>
          </a:xfrm>
          <a:prstGeom prst="rect">
            <a:avLst/>
          </a:prstGeom>
          <a:noFill/>
          <a:ln w="9525">
            <a:noFill/>
            <a:miter lim="800000"/>
            <a:headEnd/>
            <a:tailEnd/>
          </a:ln>
        </p:spPr>
        <p:txBody>
          <a:bodyPr/>
          <a:lstStyle/>
          <a:p>
            <a:pPr defTabSz="734216">
              <a:lnSpc>
                <a:spcPct val="95000"/>
              </a:lnSpc>
              <a:spcBef>
                <a:spcPct val="10000"/>
              </a:spcBef>
              <a:spcAft>
                <a:spcPct val="40000"/>
              </a:spcAft>
              <a:buClr>
                <a:srgbClr val="EA7C1E"/>
              </a:buClr>
            </a:pPr>
            <a:r>
              <a:rPr lang="en-US" sz="1400" b="1" dirty="0">
                <a:solidFill>
                  <a:srgbClr val="000000"/>
                </a:solidFill>
                <a:latin typeface="Helvetica" pitchFamily="34" charset="0"/>
              </a:rPr>
              <a:t>On Premise Cloud Model</a:t>
            </a:r>
            <a:r>
              <a:rPr lang="en-US" sz="2000" b="1" dirty="0">
                <a:solidFill>
                  <a:srgbClr val="000000"/>
                </a:solidFill>
                <a:latin typeface="Helvetica" pitchFamily="34" charset="0"/>
              </a:rPr>
              <a:t/>
            </a:r>
            <a:br>
              <a:rPr lang="en-US" sz="2000" b="1" dirty="0">
                <a:solidFill>
                  <a:srgbClr val="000000"/>
                </a:solidFill>
                <a:latin typeface="Helvetica" pitchFamily="34" charset="0"/>
              </a:rPr>
            </a:br>
            <a:r>
              <a:rPr lang="en-US" sz="1600" dirty="0">
                <a:solidFill>
                  <a:srgbClr val="000000"/>
                </a:solidFill>
                <a:latin typeface="Helvetica" pitchFamily="34" charset="0"/>
              </a:rPr>
              <a:t>what you pay depends on what you use for your LinuxONE Deployment</a:t>
            </a:r>
          </a:p>
          <a:p>
            <a:pPr defTabSz="734216">
              <a:lnSpc>
                <a:spcPct val="95000"/>
              </a:lnSpc>
              <a:spcBef>
                <a:spcPct val="10000"/>
              </a:spcBef>
              <a:spcAft>
                <a:spcPct val="40000"/>
              </a:spcAft>
              <a:buClr>
                <a:srgbClr val="EA7C1E"/>
              </a:buClr>
            </a:pPr>
            <a:r>
              <a:rPr lang="en-US" sz="1400" b="1" dirty="0">
                <a:solidFill>
                  <a:srgbClr val="000000"/>
                </a:solidFill>
                <a:latin typeface="Helvetica" pitchFamily="34" charset="0"/>
              </a:rPr>
              <a:t>Move from </a:t>
            </a:r>
            <a:r>
              <a:rPr lang="en-US" sz="1400" b="1" dirty="0" err="1">
                <a:solidFill>
                  <a:srgbClr val="000000"/>
                </a:solidFill>
                <a:latin typeface="Helvetica" pitchFamily="34" charset="0"/>
              </a:rPr>
              <a:t>CapEx</a:t>
            </a:r>
            <a:r>
              <a:rPr lang="en-US" sz="1400" b="1" dirty="0">
                <a:solidFill>
                  <a:srgbClr val="000000"/>
                </a:solidFill>
                <a:latin typeface="Helvetica" pitchFamily="34" charset="0"/>
              </a:rPr>
              <a:t> to </a:t>
            </a:r>
            <a:r>
              <a:rPr lang="en-US" sz="1400" b="1" dirty="0" err="1">
                <a:solidFill>
                  <a:srgbClr val="000000"/>
                </a:solidFill>
                <a:latin typeface="Helvetica" pitchFamily="34" charset="0"/>
              </a:rPr>
              <a:t>OpEX</a:t>
            </a:r>
            <a:r>
              <a:rPr lang="en-US" sz="2000" b="1" dirty="0">
                <a:solidFill>
                  <a:srgbClr val="000000"/>
                </a:solidFill>
                <a:latin typeface="Helvetica" pitchFamily="34" charset="0"/>
              </a:rPr>
              <a:t/>
            </a:r>
            <a:br>
              <a:rPr lang="en-US" sz="2000" b="1" dirty="0">
                <a:solidFill>
                  <a:srgbClr val="000000"/>
                </a:solidFill>
                <a:latin typeface="Helvetica" pitchFamily="34" charset="0"/>
              </a:rPr>
            </a:br>
            <a:r>
              <a:rPr lang="en-US" sz="1600" dirty="0">
                <a:solidFill>
                  <a:srgbClr val="000000"/>
                </a:solidFill>
                <a:latin typeface="Helvetica" pitchFamily="34" charset="0"/>
              </a:rPr>
              <a:t>as deployment models change LinuxONE has adapted to the shift</a:t>
            </a:r>
          </a:p>
          <a:p>
            <a:pPr defTabSz="734216">
              <a:lnSpc>
                <a:spcPct val="95000"/>
              </a:lnSpc>
              <a:spcBef>
                <a:spcPct val="10000"/>
              </a:spcBef>
              <a:spcAft>
                <a:spcPct val="40000"/>
              </a:spcAft>
              <a:buClr>
                <a:srgbClr val="EA7C1E"/>
              </a:buClr>
            </a:pPr>
            <a:r>
              <a:rPr lang="en-US" sz="1400" b="1" dirty="0">
                <a:solidFill>
                  <a:srgbClr val="000000"/>
                </a:solidFill>
                <a:latin typeface="Helvetica" pitchFamily="34" charset="0"/>
              </a:rPr>
              <a:t>SIMPLE</a:t>
            </a:r>
            <a:r>
              <a:rPr lang="en-US" sz="1100" b="1" dirty="0">
                <a:solidFill>
                  <a:srgbClr val="000000"/>
                </a:solidFill>
                <a:latin typeface="Helvetica" pitchFamily="34" charset="0"/>
              </a:rPr>
              <a:t/>
            </a:r>
            <a:br>
              <a:rPr lang="en-US" sz="1100" b="1" dirty="0">
                <a:solidFill>
                  <a:srgbClr val="000000"/>
                </a:solidFill>
                <a:latin typeface="Helvetica" pitchFamily="34" charset="0"/>
              </a:rPr>
            </a:br>
            <a:r>
              <a:rPr lang="en-US" sz="1600" dirty="0">
                <a:solidFill>
                  <a:srgbClr val="000000"/>
                </a:solidFill>
                <a:latin typeface="Helvetica" pitchFamily="34" charset="0"/>
              </a:rPr>
              <a:t>Simplified monthly or quarterly billing based </a:t>
            </a:r>
            <a:r>
              <a:rPr lang="en-US" sz="1600" dirty="0" smtClean="0">
                <a:solidFill>
                  <a:srgbClr val="000000"/>
                </a:solidFill>
                <a:latin typeface="Helvetica" pitchFamily="34" charset="0"/>
              </a:rPr>
              <a:t>on usage</a:t>
            </a:r>
            <a:endParaRPr lang="en-US" sz="1600" b="1" dirty="0">
              <a:solidFill>
                <a:srgbClr val="000000"/>
              </a:solidFill>
              <a:latin typeface="Helvetica" pitchFamily="34" charset="0"/>
            </a:endParaRPr>
          </a:p>
          <a:p>
            <a:pPr defTabSz="734216">
              <a:lnSpc>
                <a:spcPct val="95000"/>
              </a:lnSpc>
              <a:spcBef>
                <a:spcPct val="10000"/>
              </a:spcBef>
              <a:spcAft>
                <a:spcPct val="40000"/>
              </a:spcAft>
              <a:buClr>
                <a:srgbClr val="EA7C1E"/>
              </a:buClr>
            </a:pPr>
            <a:r>
              <a:rPr lang="en-US" sz="1400" b="1" dirty="0">
                <a:solidFill>
                  <a:srgbClr val="000000"/>
                </a:solidFill>
                <a:latin typeface="Helvetica" pitchFamily="34" charset="0"/>
              </a:rPr>
              <a:t>TCO Aligned</a:t>
            </a:r>
            <a:br>
              <a:rPr lang="en-US" sz="1400" b="1" dirty="0">
                <a:solidFill>
                  <a:srgbClr val="000000"/>
                </a:solidFill>
                <a:latin typeface="Helvetica" pitchFamily="34" charset="0"/>
              </a:rPr>
            </a:br>
            <a:r>
              <a:rPr lang="en-US" sz="1600" dirty="0">
                <a:solidFill>
                  <a:srgbClr val="000000"/>
                </a:solidFill>
                <a:latin typeface="Helvetica" pitchFamily="34" charset="0"/>
              </a:rPr>
              <a:t>Low entry point and flexible as you deploy</a:t>
            </a:r>
            <a:endParaRPr lang="en-US" sz="1600" b="1" dirty="0">
              <a:solidFill>
                <a:srgbClr val="000000"/>
              </a:solidFill>
              <a:latin typeface="Helvetica" pitchFamily="34" charset="0"/>
            </a:endParaRPr>
          </a:p>
          <a:p>
            <a:pPr defTabSz="734216">
              <a:lnSpc>
                <a:spcPct val="95000"/>
              </a:lnSpc>
              <a:spcBef>
                <a:spcPct val="10000"/>
              </a:spcBef>
              <a:spcAft>
                <a:spcPct val="40000"/>
              </a:spcAft>
              <a:buClr>
                <a:srgbClr val="EA7C1E"/>
              </a:buClr>
            </a:pPr>
            <a:r>
              <a:rPr lang="en-US" sz="1400" b="1" dirty="0">
                <a:solidFill>
                  <a:srgbClr val="000000"/>
                </a:solidFill>
                <a:latin typeface="Helvetica" pitchFamily="34" charset="0"/>
              </a:rPr>
              <a:t>Metered</a:t>
            </a:r>
            <a:r>
              <a:rPr lang="en-US" sz="1600" b="1" dirty="0">
                <a:solidFill>
                  <a:srgbClr val="000000"/>
                </a:solidFill>
                <a:latin typeface="Helvetica" pitchFamily="34" charset="0"/>
              </a:rPr>
              <a:t/>
            </a:r>
            <a:br>
              <a:rPr lang="en-US" sz="1600" b="1" dirty="0">
                <a:solidFill>
                  <a:srgbClr val="000000"/>
                </a:solidFill>
                <a:latin typeface="Helvetica" pitchFamily="34" charset="0"/>
              </a:rPr>
            </a:br>
            <a:r>
              <a:rPr lang="en-US" sz="1600" dirty="0">
                <a:solidFill>
                  <a:srgbClr val="000000"/>
                </a:solidFill>
                <a:latin typeface="Helvetica" pitchFamily="34" charset="0"/>
              </a:rPr>
              <a:t>Based on real usage data</a:t>
            </a:r>
            <a:r>
              <a:rPr lang="is-IS" sz="1600" dirty="0">
                <a:solidFill>
                  <a:srgbClr val="000000"/>
                </a:solidFill>
                <a:latin typeface="Helvetica" pitchFamily="34" charset="0"/>
              </a:rPr>
              <a:t> ...</a:t>
            </a:r>
            <a:endParaRPr lang="en-US" sz="1600" dirty="0">
              <a:latin typeface="Helvetica" pitchFamily="34" charset="0"/>
            </a:endParaRPr>
          </a:p>
        </p:txBody>
      </p:sp>
      <p:grpSp>
        <p:nvGrpSpPr>
          <p:cNvPr id="9" name="Group 8"/>
          <p:cNvGrpSpPr/>
          <p:nvPr/>
        </p:nvGrpSpPr>
        <p:grpSpPr>
          <a:xfrm>
            <a:off x="4900029" y="1017293"/>
            <a:ext cx="4093364" cy="2822575"/>
            <a:chOff x="4860208" y="1774792"/>
            <a:chExt cx="4072997" cy="2903061"/>
          </a:xfrm>
        </p:grpSpPr>
        <p:pic>
          <p:nvPicPr>
            <p:cNvPr id="10" name="Picture 70" descr="new_11 copy"/>
            <p:cNvPicPr>
              <a:picLocks noChangeAspect="1" noChangeArrowheads="1"/>
            </p:cNvPicPr>
            <p:nvPr/>
          </p:nvPicPr>
          <p:blipFill>
            <a:blip r:embed="rId4"/>
            <a:srcRect/>
            <a:stretch>
              <a:fillRect/>
            </a:stretch>
          </p:blipFill>
          <p:spPr bwMode="auto">
            <a:xfrm>
              <a:off x="5654560" y="2098726"/>
              <a:ext cx="3196470" cy="2112719"/>
            </a:xfrm>
            <a:prstGeom prst="rect">
              <a:avLst/>
            </a:prstGeom>
            <a:noFill/>
          </p:spPr>
        </p:pic>
        <p:graphicFrame>
          <p:nvGraphicFramePr>
            <p:cNvPr id="11" name="Object 41"/>
            <p:cNvGraphicFramePr>
              <a:graphicFrameLocks noChangeAspect="1"/>
            </p:cNvGraphicFramePr>
            <p:nvPr>
              <p:extLst/>
            </p:nvPr>
          </p:nvGraphicFramePr>
          <p:xfrm>
            <a:off x="5555713" y="1993924"/>
            <a:ext cx="3377492" cy="2479527"/>
          </p:xfrm>
          <a:graphic>
            <a:graphicData uri="http://schemas.openxmlformats.org/presentationml/2006/ole">
              <mc:AlternateContent xmlns:mc="http://schemas.openxmlformats.org/markup-compatibility/2006">
                <mc:Choice xmlns:v="urn:schemas-microsoft-com:vml" Requires="v">
                  <p:oleObj spid="_x0000_s8403" name="Chart" r:id="rId5" imgW="6096090" imgH="4067280" progId="MSGraph.Chart.8">
                    <p:embed followColorScheme="full"/>
                  </p:oleObj>
                </mc:Choice>
                <mc:Fallback>
                  <p:oleObj name="Chart" r:id="rId5" imgW="6096090" imgH="4067280" progId="MSGraph.Chart.8">
                    <p:embed followColorScheme="full"/>
                    <p:pic>
                      <p:nvPicPr>
                        <p:cNvPr id="0" name=""/>
                        <p:cNvPicPr>
                          <a:picLocks noChangeAspect="1" noChangeArrowheads="1"/>
                        </p:cNvPicPr>
                        <p:nvPr/>
                      </p:nvPicPr>
                      <p:blipFill>
                        <a:blip r:embed="rId6"/>
                        <a:srcRect t="-780"/>
                        <a:stretch>
                          <a:fillRect/>
                        </a:stretch>
                      </p:blipFill>
                      <p:spPr bwMode="auto">
                        <a:xfrm>
                          <a:off x="5555713" y="1993924"/>
                          <a:ext cx="3377492" cy="2479527"/>
                        </a:xfrm>
                        <a:prstGeom prst="rect">
                          <a:avLst/>
                        </a:prstGeom>
                        <a:noFill/>
                        <a:extLst>
                          <a:ext uri="{909E8E84-426E-40dd-AFC4-6F175D3DCCD1}">
                            <a14:hiddenFill xmlns:a14="http://schemas.microsoft.com/office/drawing/2010/main" xmlns="">
                              <a:solidFill>
                                <a:srgbClr val="FFFFFF"/>
                              </a:solidFill>
                            </a14:hiddenFill>
                          </a:ext>
                        </a:extLst>
                      </p:spPr>
                    </p:pic>
                  </p:oleObj>
                </mc:Fallback>
              </mc:AlternateContent>
            </a:graphicData>
          </a:graphic>
        </p:graphicFrame>
        <p:sp>
          <p:nvSpPr>
            <p:cNvPr id="12" name="Text Box 107"/>
            <p:cNvSpPr txBox="1">
              <a:spLocks noChangeArrowheads="1"/>
            </p:cNvSpPr>
            <p:nvPr/>
          </p:nvSpPr>
          <p:spPr bwMode="auto">
            <a:xfrm>
              <a:off x="5624788" y="1774792"/>
              <a:ext cx="3217907" cy="265952"/>
            </a:xfrm>
            <a:prstGeom prst="rect">
              <a:avLst/>
            </a:prstGeom>
            <a:noFill/>
            <a:ln w="9525">
              <a:noFill/>
              <a:miter lim="800000"/>
              <a:headEnd/>
              <a:tailEnd/>
            </a:ln>
          </p:spPr>
          <p:txBody>
            <a:bodyPr>
              <a:spAutoFit/>
            </a:bodyPr>
            <a:lstStyle/>
            <a:p>
              <a:pPr algn="ctr" defTabSz="514487"/>
              <a:r>
                <a:rPr lang="en-US" sz="900" b="1" dirty="0">
                  <a:ea typeface="ヒラギノ角ゴ Pro W3"/>
                  <a:cs typeface="ヒラギノ角ゴ Pro W3"/>
                </a:rPr>
                <a:t>Software Charges</a:t>
              </a:r>
            </a:p>
          </p:txBody>
        </p:sp>
        <p:sp>
          <p:nvSpPr>
            <p:cNvPr id="13" name="TextBox 4"/>
            <p:cNvSpPr txBox="1">
              <a:spLocks noChangeArrowheads="1"/>
            </p:cNvSpPr>
            <p:nvPr/>
          </p:nvSpPr>
          <p:spPr bwMode="auto">
            <a:xfrm rot="16200000">
              <a:off x="4243899" y="3079260"/>
              <a:ext cx="2092473" cy="198100"/>
            </a:xfrm>
            <a:prstGeom prst="rect">
              <a:avLst/>
            </a:prstGeom>
            <a:noFill/>
            <a:ln w="9525">
              <a:noFill/>
              <a:miter lim="800000"/>
              <a:headEnd/>
              <a:tailEnd/>
            </a:ln>
          </p:spPr>
          <p:txBody>
            <a:bodyPr>
              <a:spAutoFit/>
            </a:bodyPr>
            <a:lstStyle/>
            <a:p>
              <a:pPr algn="ctr" eaLnBrk="0" hangingPunct="0"/>
              <a:r>
                <a:rPr lang="en-US" sz="563">
                  <a:ea typeface="ヒラギノ角ゴ Pro W3"/>
                  <a:cs typeface="ヒラギノ角ゴ Pro W3"/>
                </a:rPr>
                <a:t># of LinuxONE Cores Licensed</a:t>
              </a:r>
            </a:p>
          </p:txBody>
        </p:sp>
        <p:sp>
          <p:nvSpPr>
            <p:cNvPr id="14" name="Freeform 134"/>
            <p:cNvSpPr>
              <a:spLocks/>
            </p:cNvSpPr>
            <p:nvPr/>
          </p:nvSpPr>
          <p:spPr bwMode="auto">
            <a:xfrm>
              <a:off x="4860208" y="2061806"/>
              <a:ext cx="307261" cy="2167502"/>
            </a:xfrm>
            <a:custGeom>
              <a:avLst/>
              <a:gdLst>
                <a:gd name="T0" fmla="*/ 258 w 258"/>
                <a:gd name="T1" fmla="*/ 0 h 1820"/>
                <a:gd name="T2" fmla="*/ 0 w 258"/>
                <a:gd name="T3" fmla="*/ 258 h 1820"/>
                <a:gd name="T4" fmla="*/ 0 w 258"/>
                <a:gd name="T5" fmla="*/ 384 h 1820"/>
                <a:gd name="T6" fmla="*/ 132 w 258"/>
                <a:gd name="T7" fmla="*/ 258 h 1820"/>
                <a:gd name="T8" fmla="*/ 132 w 258"/>
                <a:gd name="T9" fmla="*/ 2085 h 1820"/>
                <a:gd name="T10" fmla="*/ 385 w 258"/>
                <a:gd name="T11" fmla="*/ 2085 h 1820"/>
                <a:gd name="T12" fmla="*/ 385 w 258"/>
                <a:gd name="T13" fmla="*/ 258 h 1820"/>
                <a:gd name="T14" fmla="*/ 516 w 258"/>
                <a:gd name="T15" fmla="*/ 385 h 1820"/>
                <a:gd name="T16" fmla="*/ 516 w 258"/>
                <a:gd name="T17" fmla="*/ 258 h 1820"/>
                <a:gd name="T18" fmla="*/ 258 w 258"/>
                <a:gd name="T19" fmla="*/ 0 h 18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8"/>
                <a:gd name="T31" fmla="*/ 0 h 1820"/>
                <a:gd name="T32" fmla="*/ 516 w 258"/>
                <a:gd name="T33" fmla="*/ 2085 h 18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8" h="1820">
                  <a:moveTo>
                    <a:pt x="129" y="0"/>
                  </a:moveTo>
                  <a:lnTo>
                    <a:pt x="0" y="129"/>
                  </a:lnTo>
                  <a:lnTo>
                    <a:pt x="0" y="192"/>
                  </a:lnTo>
                  <a:lnTo>
                    <a:pt x="66" y="129"/>
                  </a:lnTo>
                  <a:lnTo>
                    <a:pt x="68" y="1820"/>
                  </a:lnTo>
                  <a:lnTo>
                    <a:pt x="194" y="1820"/>
                  </a:lnTo>
                  <a:lnTo>
                    <a:pt x="193" y="129"/>
                  </a:lnTo>
                  <a:lnTo>
                    <a:pt x="258" y="193"/>
                  </a:lnTo>
                  <a:lnTo>
                    <a:pt x="258" y="129"/>
                  </a:lnTo>
                  <a:lnTo>
                    <a:pt x="129" y="0"/>
                  </a:lnTo>
                  <a:close/>
                </a:path>
              </a:pathLst>
            </a:custGeom>
            <a:solidFill>
              <a:srgbClr val="000000"/>
            </a:solidFill>
            <a:ln w="9525">
              <a:noFill/>
              <a:round/>
              <a:headEnd/>
              <a:tailEnd/>
            </a:ln>
            <a:effectLst>
              <a:outerShdw blurRad="50800" dist="38100" dir="2700000" algn="tl" rotWithShape="0">
                <a:prstClr val="black">
                  <a:alpha val="40000"/>
                </a:prstClr>
              </a:outerShdw>
            </a:effectLst>
          </p:spPr>
          <p:txBody>
            <a:bodyPr/>
            <a:lstStyle/>
            <a:p>
              <a:endParaRPr lang="en-US"/>
            </a:p>
          </p:txBody>
        </p:sp>
        <p:sp>
          <p:nvSpPr>
            <p:cNvPr id="15" name="TextBox 4"/>
            <p:cNvSpPr txBox="1">
              <a:spLocks noChangeArrowheads="1"/>
            </p:cNvSpPr>
            <p:nvPr/>
          </p:nvSpPr>
          <p:spPr bwMode="auto">
            <a:xfrm rot="16200000">
              <a:off x="4034889" y="3069137"/>
              <a:ext cx="1945988" cy="198100"/>
            </a:xfrm>
            <a:prstGeom prst="rect">
              <a:avLst/>
            </a:prstGeom>
            <a:noFill/>
            <a:ln w="9525">
              <a:noFill/>
              <a:miter lim="800000"/>
              <a:headEnd/>
              <a:tailEnd/>
            </a:ln>
          </p:spPr>
          <p:txBody>
            <a:bodyPr>
              <a:spAutoFit/>
            </a:bodyPr>
            <a:lstStyle/>
            <a:p>
              <a:pPr algn="ctr" eaLnBrk="0" hangingPunct="0"/>
              <a:r>
                <a:rPr lang="en-US" sz="563" b="1">
                  <a:solidFill>
                    <a:schemeClr val="bg1"/>
                  </a:solidFill>
                  <a:ea typeface="ヒラギノ角ゴ Pro W3"/>
                  <a:cs typeface="ヒラギノ角ゴ Pro W3"/>
                </a:rPr>
                <a:t>Monthly Charges $</a:t>
              </a:r>
            </a:p>
          </p:txBody>
        </p:sp>
        <p:sp>
          <p:nvSpPr>
            <p:cNvPr id="16" name="TextBox 4"/>
            <p:cNvSpPr txBox="1">
              <a:spLocks noChangeArrowheads="1"/>
            </p:cNvSpPr>
            <p:nvPr/>
          </p:nvSpPr>
          <p:spPr bwMode="auto">
            <a:xfrm>
              <a:off x="5637888" y="4481787"/>
              <a:ext cx="3195279" cy="196066"/>
            </a:xfrm>
            <a:prstGeom prst="rect">
              <a:avLst/>
            </a:prstGeom>
            <a:noFill/>
            <a:ln w="9525">
              <a:noFill/>
              <a:miter lim="800000"/>
              <a:headEnd/>
              <a:tailEnd/>
            </a:ln>
          </p:spPr>
          <p:txBody>
            <a:bodyPr>
              <a:spAutoFit/>
            </a:bodyPr>
            <a:lstStyle/>
            <a:p>
              <a:pPr algn="ctr" eaLnBrk="0" hangingPunct="0"/>
              <a:r>
                <a:rPr lang="en-US" sz="506">
                  <a:ea typeface="ヒラギノ角ゴ Pro W3"/>
                  <a:cs typeface="ヒラギノ角ゴ Pro W3"/>
                </a:rPr>
                <a:t>Quarter</a:t>
              </a:r>
            </a:p>
          </p:txBody>
        </p:sp>
        <p:sp>
          <p:nvSpPr>
            <p:cNvPr id="17" name="Text Box 117"/>
            <p:cNvSpPr txBox="1">
              <a:spLocks noChangeArrowheads="1"/>
            </p:cNvSpPr>
            <p:nvPr/>
          </p:nvSpPr>
          <p:spPr bwMode="auto">
            <a:xfrm>
              <a:off x="5611687" y="4256701"/>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1</a:t>
              </a:r>
            </a:p>
          </p:txBody>
        </p:sp>
        <p:sp>
          <p:nvSpPr>
            <p:cNvPr id="18" name="Text Box 118"/>
            <p:cNvSpPr txBox="1">
              <a:spLocks noChangeArrowheads="1"/>
            </p:cNvSpPr>
            <p:nvPr/>
          </p:nvSpPr>
          <p:spPr bwMode="auto">
            <a:xfrm>
              <a:off x="5879648" y="4256701"/>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2</a:t>
              </a:r>
            </a:p>
          </p:txBody>
        </p:sp>
        <p:sp>
          <p:nvSpPr>
            <p:cNvPr id="19" name="Text Box 119"/>
            <p:cNvSpPr txBox="1">
              <a:spLocks noChangeArrowheads="1"/>
            </p:cNvSpPr>
            <p:nvPr/>
          </p:nvSpPr>
          <p:spPr bwMode="auto">
            <a:xfrm>
              <a:off x="6147608" y="4256701"/>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3</a:t>
              </a:r>
            </a:p>
          </p:txBody>
        </p:sp>
        <p:sp>
          <p:nvSpPr>
            <p:cNvPr id="20" name="Text Box 120"/>
            <p:cNvSpPr txBox="1">
              <a:spLocks noChangeArrowheads="1"/>
            </p:cNvSpPr>
            <p:nvPr/>
          </p:nvSpPr>
          <p:spPr bwMode="auto">
            <a:xfrm>
              <a:off x="6406041" y="4260273"/>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4</a:t>
              </a:r>
            </a:p>
          </p:txBody>
        </p:sp>
        <p:sp>
          <p:nvSpPr>
            <p:cNvPr id="21" name="Text Box 121"/>
            <p:cNvSpPr txBox="1">
              <a:spLocks noChangeArrowheads="1"/>
            </p:cNvSpPr>
            <p:nvPr/>
          </p:nvSpPr>
          <p:spPr bwMode="auto">
            <a:xfrm>
              <a:off x="6682338" y="4260273"/>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5</a:t>
              </a:r>
            </a:p>
          </p:txBody>
        </p:sp>
        <p:sp>
          <p:nvSpPr>
            <p:cNvPr id="22" name="Text Box 122"/>
            <p:cNvSpPr txBox="1">
              <a:spLocks noChangeArrowheads="1"/>
            </p:cNvSpPr>
            <p:nvPr/>
          </p:nvSpPr>
          <p:spPr bwMode="auto">
            <a:xfrm>
              <a:off x="6947916" y="4260273"/>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6</a:t>
              </a:r>
            </a:p>
          </p:txBody>
        </p:sp>
        <p:sp>
          <p:nvSpPr>
            <p:cNvPr id="23" name="Text Box 123"/>
            <p:cNvSpPr txBox="1">
              <a:spLocks noChangeArrowheads="1"/>
            </p:cNvSpPr>
            <p:nvPr/>
          </p:nvSpPr>
          <p:spPr bwMode="auto">
            <a:xfrm>
              <a:off x="7213495" y="4256701"/>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7</a:t>
              </a:r>
            </a:p>
          </p:txBody>
        </p:sp>
        <p:sp>
          <p:nvSpPr>
            <p:cNvPr id="24" name="Text Box 124"/>
            <p:cNvSpPr txBox="1">
              <a:spLocks noChangeArrowheads="1"/>
            </p:cNvSpPr>
            <p:nvPr/>
          </p:nvSpPr>
          <p:spPr bwMode="auto">
            <a:xfrm>
              <a:off x="7479073" y="4256701"/>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8</a:t>
              </a:r>
            </a:p>
          </p:txBody>
        </p:sp>
        <p:sp>
          <p:nvSpPr>
            <p:cNvPr id="25" name="Text Box 125"/>
            <p:cNvSpPr txBox="1">
              <a:spLocks noChangeArrowheads="1"/>
            </p:cNvSpPr>
            <p:nvPr/>
          </p:nvSpPr>
          <p:spPr bwMode="auto">
            <a:xfrm>
              <a:off x="7754180" y="4256701"/>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9</a:t>
              </a:r>
            </a:p>
          </p:txBody>
        </p:sp>
        <p:sp>
          <p:nvSpPr>
            <p:cNvPr id="26" name="Text Box 126"/>
            <p:cNvSpPr txBox="1">
              <a:spLocks noChangeArrowheads="1"/>
            </p:cNvSpPr>
            <p:nvPr/>
          </p:nvSpPr>
          <p:spPr bwMode="auto">
            <a:xfrm>
              <a:off x="8023331" y="4257891"/>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10</a:t>
              </a:r>
            </a:p>
          </p:txBody>
        </p:sp>
        <p:sp>
          <p:nvSpPr>
            <p:cNvPr id="27" name="Text Box 127"/>
            <p:cNvSpPr txBox="1">
              <a:spLocks noChangeArrowheads="1"/>
            </p:cNvSpPr>
            <p:nvPr/>
          </p:nvSpPr>
          <p:spPr bwMode="auto">
            <a:xfrm>
              <a:off x="8288908" y="4256701"/>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11</a:t>
              </a:r>
            </a:p>
          </p:txBody>
        </p:sp>
        <p:sp>
          <p:nvSpPr>
            <p:cNvPr id="28" name="Text Box 128"/>
            <p:cNvSpPr txBox="1">
              <a:spLocks noChangeArrowheads="1"/>
            </p:cNvSpPr>
            <p:nvPr/>
          </p:nvSpPr>
          <p:spPr bwMode="auto">
            <a:xfrm>
              <a:off x="8555679" y="4256701"/>
              <a:ext cx="312025" cy="206188"/>
            </a:xfrm>
            <a:prstGeom prst="rect">
              <a:avLst/>
            </a:prstGeom>
            <a:noFill/>
            <a:ln w="9525">
              <a:noFill/>
              <a:miter lim="800000"/>
              <a:headEnd/>
              <a:tailEnd/>
            </a:ln>
          </p:spPr>
          <p:txBody>
            <a:bodyPr>
              <a:spAutoFit/>
            </a:bodyPr>
            <a:lstStyle/>
            <a:p>
              <a:pPr algn="ctr" defTabSz="514487"/>
              <a:r>
                <a:rPr lang="en-US" sz="563" b="1">
                  <a:ea typeface="ヒラギノ角ゴ Pro W3"/>
                  <a:cs typeface="ヒラギノ角ゴ Pro W3"/>
                </a:rPr>
                <a:t>12</a:t>
              </a:r>
            </a:p>
          </p:txBody>
        </p:sp>
        <p:sp>
          <p:nvSpPr>
            <p:cNvPr id="29" name="Text Box 110"/>
            <p:cNvSpPr txBox="1">
              <a:spLocks noChangeArrowheads="1"/>
            </p:cNvSpPr>
            <p:nvPr/>
          </p:nvSpPr>
          <p:spPr bwMode="auto">
            <a:xfrm>
              <a:off x="5365291" y="4130462"/>
              <a:ext cx="248778" cy="206188"/>
            </a:xfrm>
            <a:prstGeom prst="rect">
              <a:avLst/>
            </a:prstGeom>
            <a:noFill/>
            <a:ln w="9525">
              <a:noFill/>
              <a:miter lim="800000"/>
              <a:headEnd/>
              <a:tailEnd/>
            </a:ln>
          </p:spPr>
          <p:txBody>
            <a:bodyPr wrap="none">
              <a:spAutoFit/>
            </a:bodyPr>
            <a:lstStyle/>
            <a:p>
              <a:pPr algn="r" defTabSz="514487"/>
              <a:r>
                <a:rPr lang="en-US" sz="563" b="1">
                  <a:ea typeface="ヒラギノ角ゴ Pro W3"/>
                  <a:cs typeface="ヒラギノ角ゴ Pro W3"/>
                </a:rPr>
                <a:t>0</a:t>
              </a:r>
            </a:p>
          </p:txBody>
        </p:sp>
        <p:sp>
          <p:nvSpPr>
            <p:cNvPr id="30" name="Text Box 111"/>
            <p:cNvSpPr txBox="1">
              <a:spLocks noChangeArrowheads="1"/>
            </p:cNvSpPr>
            <p:nvPr/>
          </p:nvSpPr>
          <p:spPr bwMode="auto">
            <a:xfrm>
              <a:off x="5366483" y="3782708"/>
              <a:ext cx="248778" cy="206188"/>
            </a:xfrm>
            <a:prstGeom prst="rect">
              <a:avLst/>
            </a:prstGeom>
            <a:noFill/>
            <a:ln w="9525">
              <a:noFill/>
              <a:miter lim="800000"/>
              <a:headEnd/>
              <a:tailEnd/>
            </a:ln>
          </p:spPr>
          <p:txBody>
            <a:bodyPr wrap="none">
              <a:spAutoFit/>
            </a:bodyPr>
            <a:lstStyle/>
            <a:p>
              <a:pPr algn="r" defTabSz="514487"/>
              <a:r>
                <a:rPr lang="en-US" sz="563" b="1">
                  <a:ea typeface="ヒラギノ角ゴ Pro W3"/>
                  <a:cs typeface="ヒラギノ角ゴ Pro W3"/>
                </a:rPr>
                <a:t>2</a:t>
              </a:r>
            </a:p>
          </p:txBody>
        </p:sp>
        <p:sp>
          <p:nvSpPr>
            <p:cNvPr id="31" name="Text Box 112"/>
            <p:cNvSpPr txBox="1">
              <a:spLocks noChangeArrowheads="1"/>
            </p:cNvSpPr>
            <p:nvPr/>
          </p:nvSpPr>
          <p:spPr bwMode="auto">
            <a:xfrm>
              <a:off x="5366483" y="3427810"/>
              <a:ext cx="248778" cy="206188"/>
            </a:xfrm>
            <a:prstGeom prst="rect">
              <a:avLst/>
            </a:prstGeom>
            <a:noFill/>
            <a:ln w="9525">
              <a:noFill/>
              <a:miter lim="800000"/>
              <a:headEnd/>
              <a:tailEnd/>
            </a:ln>
          </p:spPr>
          <p:txBody>
            <a:bodyPr wrap="none">
              <a:spAutoFit/>
            </a:bodyPr>
            <a:lstStyle/>
            <a:p>
              <a:pPr algn="r" defTabSz="514487"/>
              <a:r>
                <a:rPr lang="en-US" sz="563" b="1">
                  <a:ea typeface="ヒラギノ角ゴ Pro W3"/>
                  <a:cs typeface="ヒラギノ角ゴ Pro W3"/>
                </a:rPr>
                <a:t>4</a:t>
              </a:r>
            </a:p>
          </p:txBody>
        </p:sp>
        <p:sp>
          <p:nvSpPr>
            <p:cNvPr id="32" name="Text Box 113"/>
            <p:cNvSpPr txBox="1">
              <a:spLocks noChangeArrowheads="1"/>
            </p:cNvSpPr>
            <p:nvPr/>
          </p:nvSpPr>
          <p:spPr bwMode="auto">
            <a:xfrm>
              <a:off x="5365291" y="3080057"/>
              <a:ext cx="248778" cy="206188"/>
            </a:xfrm>
            <a:prstGeom prst="rect">
              <a:avLst/>
            </a:prstGeom>
            <a:noFill/>
            <a:ln w="9525">
              <a:noFill/>
              <a:miter lim="800000"/>
              <a:headEnd/>
              <a:tailEnd/>
            </a:ln>
          </p:spPr>
          <p:txBody>
            <a:bodyPr wrap="none">
              <a:spAutoFit/>
            </a:bodyPr>
            <a:lstStyle/>
            <a:p>
              <a:pPr algn="r" defTabSz="514487"/>
              <a:r>
                <a:rPr lang="en-US" sz="563" b="1">
                  <a:ea typeface="ヒラギノ角ゴ Pro W3"/>
                  <a:cs typeface="ヒラギノ角ゴ Pro W3"/>
                </a:rPr>
                <a:t>6</a:t>
              </a:r>
            </a:p>
          </p:txBody>
        </p:sp>
        <p:sp>
          <p:nvSpPr>
            <p:cNvPr id="33" name="Text Box 114"/>
            <p:cNvSpPr txBox="1">
              <a:spLocks noChangeArrowheads="1"/>
            </p:cNvSpPr>
            <p:nvPr/>
          </p:nvSpPr>
          <p:spPr bwMode="auto">
            <a:xfrm>
              <a:off x="5364100" y="2721585"/>
              <a:ext cx="248778" cy="206188"/>
            </a:xfrm>
            <a:prstGeom prst="rect">
              <a:avLst/>
            </a:prstGeom>
            <a:noFill/>
            <a:ln w="9525">
              <a:noFill/>
              <a:miter lim="800000"/>
              <a:headEnd/>
              <a:tailEnd/>
            </a:ln>
          </p:spPr>
          <p:txBody>
            <a:bodyPr wrap="none">
              <a:spAutoFit/>
            </a:bodyPr>
            <a:lstStyle/>
            <a:p>
              <a:pPr algn="r" defTabSz="514487"/>
              <a:r>
                <a:rPr lang="en-US" sz="563" b="1">
                  <a:ea typeface="ヒラギノ角ゴ Pro W3"/>
                  <a:cs typeface="ヒラギノ角ゴ Pro W3"/>
                </a:rPr>
                <a:t>8</a:t>
              </a:r>
            </a:p>
          </p:txBody>
        </p:sp>
        <p:sp>
          <p:nvSpPr>
            <p:cNvPr id="34" name="Text Box 115"/>
            <p:cNvSpPr txBox="1">
              <a:spLocks noChangeArrowheads="1"/>
            </p:cNvSpPr>
            <p:nvPr/>
          </p:nvSpPr>
          <p:spPr bwMode="auto">
            <a:xfrm>
              <a:off x="5320929" y="2370260"/>
              <a:ext cx="293139" cy="206188"/>
            </a:xfrm>
            <a:prstGeom prst="rect">
              <a:avLst/>
            </a:prstGeom>
            <a:noFill/>
            <a:ln w="9525">
              <a:noFill/>
              <a:miter lim="800000"/>
              <a:headEnd/>
              <a:tailEnd/>
            </a:ln>
          </p:spPr>
          <p:txBody>
            <a:bodyPr wrap="none">
              <a:spAutoFit/>
            </a:bodyPr>
            <a:lstStyle/>
            <a:p>
              <a:pPr algn="r" defTabSz="514487"/>
              <a:r>
                <a:rPr lang="en-US" sz="563" b="1">
                  <a:ea typeface="ヒラギノ角ゴ Pro W3"/>
                  <a:cs typeface="ヒラギノ角ゴ Pro W3"/>
                </a:rPr>
                <a:t>10</a:t>
              </a:r>
            </a:p>
          </p:txBody>
        </p:sp>
        <p:sp>
          <p:nvSpPr>
            <p:cNvPr id="35" name="Text Box 116"/>
            <p:cNvSpPr txBox="1">
              <a:spLocks noChangeArrowheads="1"/>
            </p:cNvSpPr>
            <p:nvPr/>
          </p:nvSpPr>
          <p:spPr bwMode="auto">
            <a:xfrm>
              <a:off x="5325692" y="2015361"/>
              <a:ext cx="293139" cy="206188"/>
            </a:xfrm>
            <a:prstGeom prst="rect">
              <a:avLst/>
            </a:prstGeom>
            <a:noFill/>
            <a:ln w="9525">
              <a:noFill/>
              <a:miter lim="800000"/>
              <a:headEnd/>
              <a:tailEnd/>
            </a:ln>
          </p:spPr>
          <p:txBody>
            <a:bodyPr wrap="none">
              <a:spAutoFit/>
            </a:bodyPr>
            <a:lstStyle/>
            <a:p>
              <a:pPr algn="r" defTabSz="514487"/>
              <a:r>
                <a:rPr lang="en-US" sz="563" b="1">
                  <a:ea typeface="ヒラギノ角ゴ Pro W3"/>
                  <a:cs typeface="ヒラギノ角ゴ Pro W3"/>
                </a:rPr>
                <a:t>12</a:t>
              </a:r>
            </a:p>
          </p:txBody>
        </p:sp>
      </p:grpSp>
      <p:pic>
        <p:nvPicPr>
          <p:cNvPr id="36" name="Picture 13" descr="stars_NEW"/>
          <p:cNvPicPr>
            <a:picLocks noChangeAspect="1" noChangeArrowheads="1"/>
          </p:cNvPicPr>
          <p:nvPr/>
        </p:nvPicPr>
        <p:blipFill>
          <a:blip r:embed="rId7"/>
          <a:srcRect/>
          <a:stretch>
            <a:fillRect/>
          </a:stretch>
        </p:blipFill>
        <p:spPr bwMode="auto">
          <a:xfrm rot="648305">
            <a:off x="4494027" y="65770"/>
            <a:ext cx="520441" cy="423758"/>
          </a:xfrm>
          <a:prstGeom prst="rect">
            <a:avLst/>
          </a:prstGeom>
          <a:noFill/>
        </p:spPr>
      </p:pic>
    </p:spTree>
    <p:extLst>
      <p:ext uri="{BB962C8B-B14F-4D97-AF65-F5344CB8AC3E}">
        <p14:creationId xmlns:p14="http://schemas.microsoft.com/office/powerpoint/2010/main" val="16008281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p:cNvSpPr>
            <a:spLocks noGrp="1"/>
          </p:cNvSpPr>
          <p:nvPr>
            <p:ph type="title"/>
          </p:nvPr>
        </p:nvSpPr>
        <p:spPr>
          <a:xfrm>
            <a:off x="2013645" y="166449"/>
            <a:ext cx="5013241" cy="400082"/>
          </a:xfrm>
        </p:spPr>
        <p:txBody>
          <a:bodyPr/>
          <a:lstStyle/>
          <a:p>
            <a:r>
              <a:rPr lang="en-US" sz="2100" dirty="0"/>
              <a:t>IBM LinuxONE </a:t>
            </a:r>
            <a:r>
              <a:rPr lang="en-US" sz="2100" dirty="0" smtClean="0"/>
              <a:t>and z Systems </a:t>
            </a:r>
            <a:r>
              <a:rPr lang="en-US" sz="2100" dirty="0"/>
              <a:t/>
            </a:r>
            <a:br>
              <a:rPr lang="en-US" sz="2100" dirty="0"/>
            </a:br>
            <a:endParaRPr lang="en-US" sz="1500" dirty="0"/>
          </a:p>
        </p:txBody>
      </p:sp>
      <p:sp>
        <p:nvSpPr>
          <p:cNvPr id="5" name="Content Placeholder 4"/>
          <p:cNvSpPr>
            <a:spLocks noGrp="1"/>
          </p:cNvSpPr>
          <p:nvPr>
            <p:ph idx="1"/>
          </p:nvPr>
        </p:nvSpPr>
        <p:spPr>
          <a:xfrm>
            <a:off x="1485900" y="1195204"/>
            <a:ext cx="6172200" cy="3394472"/>
          </a:xfrm>
        </p:spPr>
        <p:txBody>
          <a:bodyPr/>
          <a:lstStyle/>
          <a:p>
            <a:r>
              <a:rPr lang="en-US" sz="1350" dirty="0"/>
              <a:t>IBM LinuxONE supports tens of thousands of concurrent users </a:t>
            </a:r>
          </a:p>
          <a:p>
            <a:r>
              <a:rPr lang="en-US" sz="1350" dirty="0"/>
              <a:t>You can run development, test, and production servers </a:t>
            </a:r>
            <a:br>
              <a:rPr lang="en-US" sz="1350" dirty="0"/>
            </a:br>
            <a:r>
              <a:rPr lang="en-US" sz="1350" dirty="0"/>
              <a:t>in a single system </a:t>
            </a:r>
          </a:p>
          <a:p>
            <a:r>
              <a:rPr lang="en-US" sz="1350" dirty="0"/>
              <a:t>Shared resources and shared development environments </a:t>
            </a:r>
            <a:br>
              <a:rPr lang="en-US" sz="1350" dirty="0"/>
            </a:br>
            <a:r>
              <a:rPr lang="en-US" sz="1350" dirty="0"/>
              <a:t>increase productivity</a:t>
            </a:r>
          </a:p>
          <a:p>
            <a:r>
              <a:rPr lang="en-US" sz="1350" dirty="0"/>
              <a:t>Scale OUT and scale UP on the same LinuxONE System</a:t>
            </a:r>
          </a:p>
          <a:p>
            <a:endParaRPr lang="en-US" sz="1350" dirty="0"/>
          </a:p>
        </p:txBody>
      </p:sp>
      <p:pic>
        <p:nvPicPr>
          <p:cNvPr id="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3692" y="3155123"/>
            <a:ext cx="1369814" cy="8742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5" descr="hochhau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54137" y="2828296"/>
            <a:ext cx="2014538" cy="1510904"/>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6"/>
          <p:cNvSpPr>
            <a:spLocks noChangeArrowheads="1"/>
          </p:cNvSpPr>
          <p:nvPr/>
        </p:nvSpPr>
        <p:spPr bwMode="auto">
          <a:xfrm rot="16200000">
            <a:off x="3620575" y="3215399"/>
            <a:ext cx="502742" cy="685800"/>
          </a:xfrm>
          <a:prstGeom prst="downArrow">
            <a:avLst>
              <a:gd name="adj1" fmla="val 50000"/>
              <a:gd name="adj2" fmla="val 34103"/>
            </a:avLst>
          </a:prstGeom>
          <a:solidFill>
            <a:srgbClr val="0000FF"/>
          </a:solidFill>
          <a:ln w="22225" algn="ctr">
            <a:solidFill>
              <a:srgbClr val="FF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sz="1013"/>
          </a:p>
        </p:txBody>
      </p:sp>
      <p:sp>
        <p:nvSpPr>
          <p:cNvPr id="9" name="Rectangle 8"/>
          <p:cNvSpPr/>
          <p:nvPr/>
        </p:nvSpPr>
        <p:spPr>
          <a:xfrm>
            <a:off x="1844873" y="4658013"/>
            <a:ext cx="5454254" cy="183255"/>
          </a:xfrm>
          <a:prstGeom prst="rect">
            <a:avLst/>
          </a:prstGeom>
        </p:spPr>
        <p:txBody>
          <a:bodyPr wrap="square">
            <a:spAutoFit/>
          </a:bodyPr>
          <a:lstStyle/>
          <a:p>
            <a:r>
              <a:rPr lang="en-US" sz="591" dirty="0">
                <a:hlinkClick r:id="rId5"/>
              </a:rPr>
              <a:t>http://www-01.ibm.com/common/ssi/cgi-bin/ssialias?subtype=SP&amp;infotype=PM&amp;htmlfid=ZSS03128USEN&amp;attachment=ZSS03128USEN.PDF</a:t>
            </a:r>
            <a:r>
              <a:rPr lang="en-US" sz="591" dirty="0"/>
              <a:t> </a:t>
            </a:r>
          </a:p>
        </p:txBody>
      </p:sp>
      <p:sp>
        <p:nvSpPr>
          <p:cNvPr id="2" name="Rectangle 1"/>
          <p:cNvSpPr/>
          <p:nvPr/>
        </p:nvSpPr>
        <p:spPr>
          <a:xfrm>
            <a:off x="2294425" y="492784"/>
            <a:ext cx="3429000" cy="553998"/>
          </a:xfrm>
          <a:prstGeom prst="rect">
            <a:avLst/>
          </a:prstGeom>
        </p:spPr>
        <p:txBody>
          <a:bodyPr>
            <a:spAutoFit/>
          </a:bodyPr>
          <a:lstStyle/>
          <a:p>
            <a:pPr marL="214313" indent="-214313">
              <a:buFont typeface="Wingdings" panose="05000000000000000000" pitchFamily="2" charset="2"/>
              <a:buChar char="Ø"/>
            </a:pPr>
            <a:r>
              <a:rPr lang="en-US" sz="1500" dirty="0">
                <a:solidFill>
                  <a:srgbClr val="EA7C1E"/>
                </a:solidFill>
              </a:rPr>
              <a:t>built for scale</a:t>
            </a:r>
          </a:p>
          <a:p>
            <a:pPr marL="214313" indent="-214313">
              <a:buFont typeface="Wingdings" panose="05000000000000000000" pitchFamily="2" charset="2"/>
              <a:buChar char="Ø"/>
            </a:pPr>
            <a:r>
              <a:rPr lang="en-US" sz="1500" dirty="0">
                <a:solidFill>
                  <a:srgbClr val="EA7C1E"/>
                </a:solidFill>
              </a:rPr>
              <a:t>perfect for cloud</a:t>
            </a:r>
          </a:p>
        </p:txBody>
      </p:sp>
    </p:spTree>
    <p:extLst>
      <p:ext uri="{BB962C8B-B14F-4D97-AF65-F5344CB8AC3E}">
        <p14:creationId xmlns:p14="http://schemas.microsoft.com/office/powerpoint/2010/main" val="106357747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8530" name="Title 88"/>
          <p:cNvSpPr>
            <a:spLocks noGrp="1"/>
          </p:cNvSpPr>
          <p:nvPr>
            <p:ph type="title"/>
          </p:nvPr>
        </p:nvSpPr>
        <p:spPr/>
        <p:txBody>
          <a:bodyPr/>
          <a:lstStyle/>
          <a:p>
            <a:r>
              <a:rPr lang="en-GB" altLang="en-US" sz="2000" b="1" dirty="0">
                <a:ea typeface="SimSun" panose="02010600030101010101" pitchFamily="2" charset="-122"/>
                <a:cs typeface="DejaVu Sans" charset="0"/>
              </a:rPr>
              <a:t>Why IBM z Systems with Linux – scalability per excellence  </a:t>
            </a:r>
            <a:endParaRPr lang="en-US" altLang="en-US" sz="2000" b="1" dirty="0">
              <a:ea typeface="SimSun" panose="02010600030101010101" pitchFamily="2" charset="-122"/>
              <a:cs typeface="DejaVu Sans" charset="0"/>
            </a:endParaRPr>
          </a:p>
        </p:txBody>
      </p:sp>
      <p:sp>
        <p:nvSpPr>
          <p:cNvPr id="278532" name="AutoShape 90"/>
          <p:cNvSpPr>
            <a:spLocks noChangeAspect="1" noChangeArrowheads="1"/>
          </p:cNvSpPr>
          <p:nvPr/>
        </p:nvSpPr>
        <p:spPr bwMode="auto">
          <a:xfrm rot="5400000">
            <a:off x="3863579" y="1179911"/>
            <a:ext cx="2366963" cy="1624013"/>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5531 w 21600"/>
              <a:gd name="T13" fmla="*/ 5531 h 21600"/>
              <a:gd name="T14" fmla="*/ 16069 w 21600"/>
              <a:gd name="T15" fmla="*/ 16069 h 21600"/>
            </a:gdLst>
            <a:ahLst/>
            <a:cxnLst>
              <a:cxn ang="T8">
                <a:pos x="T0" y="T1"/>
              </a:cxn>
              <a:cxn ang="T9">
                <a:pos x="T2" y="T3"/>
              </a:cxn>
              <a:cxn ang="T10">
                <a:pos x="T4" y="T5"/>
              </a:cxn>
              <a:cxn ang="T11">
                <a:pos x="T6" y="T7"/>
              </a:cxn>
            </a:cxnLst>
            <a:rect l="T12" t="T13" r="T14" b="T15"/>
            <a:pathLst>
              <a:path w="21600" h="21600">
                <a:moveTo>
                  <a:pt x="0" y="0"/>
                </a:moveTo>
                <a:lnTo>
                  <a:pt x="7461" y="21600"/>
                </a:lnTo>
                <a:lnTo>
                  <a:pt x="14139" y="21600"/>
                </a:lnTo>
                <a:lnTo>
                  <a:pt x="21600" y="0"/>
                </a:lnTo>
                <a:lnTo>
                  <a:pt x="0" y="0"/>
                </a:lnTo>
                <a:close/>
              </a:path>
            </a:pathLst>
          </a:custGeom>
          <a:solidFill>
            <a:srgbClr val="FF99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rot="10800000" vert="eaVert" wrap="none" anchor="ct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endParaRPr lang="en-US" altLang="en-US" sz="1650">
              <a:solidFill>
                <a:srgbClr val="1B92C7"/>
              </a:solidFill>
              <a:cs typeface="Arial" panose="020B0604020202020204" pitchFamily="34" charset="0"/>
            </a:endParaRPr>
          </a:p>
        </p:txBody>
      </p:sp>
      <p:grpSp>
        <p:nvGrpSpPr>
          <p:cNvPr id="278548" name="Group 9"/>
          <p:cNvGrpSpPr>
            <a:grpSpLocks noChangeAspect="1"/>
          </p:cNvGrpSpPr>
          <p:nvPr/>
        </p:nvGrpSpPr>
        <p:grpSpPr bwMode="auto">
          <a:xfrm>
            <a:off x="1565674" y="1077517"/>
            <a:ext cx="1549003" cy="1743075"/>
            <a:chOff x="233" y="829"/>
            <a:chExt cx="1786" cy="2009"/>
          </a:xfrm>
        </p:grpSpPr>
        <p:sp>
          <p:nvSpPr>
            <p:cNvPr id="278549" name="Rectangle 93"/>
            <p:cNvSpPr>
              <a:spLocks noChangeAspect="1" noChangeArrowheads="1"/>
            </p:cNvSpPr>
            <p:nvPr/>
          </p:nvSpPr>
          <p:spPr bwMode="auto">
            <a:xfrm>
              <a:off x="233" y="829"/>
              <a:ext cx="1786" cy="2009"/>
            </a:xfrm>
            <a:prstGeom prst="rect">
              <a:avLst/>
            </a:prstGeom>
            <a:solidFill>
              <a:srgbClr val="CD348E"/>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endParaRPr lang="de-DE" altLang="en-US" sz="1650">
                <a:solidFill>
                  <a:srgbClr val="008ABF"/>
                </a:solidFill>
                <a:cs typeface="Arial" panose="020B0604020202020204" pitchFamily="34" charset="0"/>
              </a:endParaRPr>
            </a:p>
          </p:txBody>
        </p:sp>
        <p:pic>
          <p:nvPicPr>
            <p:cNvPr id="278550" name="Picture 106"/>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a:stretch>
              <a:fillRect/>
            </a:stretch>
          </p:blipFill>
          <p:spPr bwMode="auto">
            <a:xfrm>
              <a:off x="371" y="969"/>
              <a:ext cx="1510" cy="1730"/>
            </a:xfrm>
            <a:prstGeom prst="rect">
              <a:avLst/>
            </a:prstGeom>
            <a:noFill/>
            <a:ln w="9525" algn="ctr">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sp>
        <p:nvSpPr>
          <p:cNvPr id="278551" name="AutoShape 80"/>
          <p:cNvSpPr>
            <a:spLocks noChangeArrowheads="1"/>
          </p:cNvSpPr>
          <p:nvPr/>
        </p:nvSpPr>
        <p:spPr bwMode="auto">
          <a:xfrm>
            <a:off x="3138305" y="1407319"/>
            <a:ext cx="1430124" cy="1116806"/>
          </a:xfrm>
          <a:prstGeom prst="rightArrow">
            <a:avLst>
              <a:gd name="adj1" fmla="val 55648"/>
              <a:gd name="adj2" fmla="val 35828"/>
            </a:avLst>
          </a:prstGeom>
          <a:solidFill>
            <a:srgbClr val="00B2EF"/>
          </a:solidFill>
          <a:ln>
            <a:noFill/>
          </a:ln>
          <a:extLst>
            <a:ext uri="{91240B29-F687-4F45-9708-019B960494DF}">
              <a14:hiddenLine xmlns:a14="http://schemas.microsoft.com/office/drawing/2010/main" w="21590">
                <a:solidFill>
                  <a:srgbClr val="000000"/>
                </a:solidFill>
                <a:round/>
                <a:headEnd/>
                <a:tailEnd/>
              </a14:hiddenLine>
            </a:ext>
          </a:extLst>
        </p:spPr>
        <p:txBody>
          <a:bodyPr lIns="27000" tIns="31692" rIns="27000" bIns="24492" anchor="ctr"/>
          <a:lstStyle>
            <a:lvl1pPr marL="92075" defTabSz="407988" eaLnBrk="0" hangingPunct="0">
              <a:tabLst>
                <a:tab pos="657225" algn="l"/>
                <a:tab pos="1312863" algn="l"/>
                <a:tab pos="1970088" algn="l"/>
              </a:tabLst>
              <a:defRPr sz="2200">
                <a:solidFill>
                  <a:schemeClr val="hlink"/>
                </a:solidFill>
                <a:latin typeface="Arial" panose="020B0604020202020204" pitchFamily="34" charset="0"/>
                <a:ea typeface="MS PGothic" panose="020B0600070205080204" pitchFamily="34" charset="-128"/>
              </a:defRPr>
            </a:lvl1pPr>
            <a:lvl2pPr marL="742950" indent="-285750" defTabSz="407988" eaLnBrk="0" hangingPunct="0">
              <a:tabLst>
                <a:tab pos="657225" algn="l"/>
                <a:tab pos="1312863" algn="l"/>
                <a:tab pos="1970088" algn="l"/>
              </a:tabLst>
              <a:defRPr sz="2200">
                <a:solidFill>
                  <a:schemeClr val="hlink"/>
                </a:solidFill>
                <a:latin typeface="Arial" panose="020B0604020202020204" pitchFamily="34" charset="0"/>
                <a:ea typeface="MS PGothic" panose="020B0600070205080204" pitchFamily="34" charset="-128"/>
              </a:defRPr>
            </a:lvl2pPr>
            <a:lvl3pPr marL="1143000" indent="-228600" defTabSz="407988" eaLnBrk="0" hangingPunct="0">
              <a:tabLst>
                <a:tab pos="657225" algn="l"/>
                <a:tab pos="1312863" algn="l"/>
                <a:tab pos="1970088" algn="l"/>
              </a:tabLst>
              <a:defRPr sz="2200">
                <a:solidFill>
                  <a:schemeClr val="hlink"/>
                </a:solidFill>
                <a:latin typeface="Arial" panose="020B0604020202020204" pitchFamily="34" charset="0"/>
                <a:ea typeface="MS PGothic" panose="020B0600070205080204" pitchFamily="34" charset="-128"/>
              </a:defRPr>
            </a:lvl3pPr>
            <a:lvl4pPr marL="1600200" indent="-228600" defTabSz="407988" eaLnBrk="0" hangingPunct="0">
              <a:tabLst>
                <a:tab pos="657225" algn="l"/>
                <a:tab pos="1312863" algn="l"/>
                <a:tab pos="1970088" algn="l"/>
              </a:tabLst>
              <a:defRPr sz="2200">
                <a:solidFill>
                  <a:schemeClr val="hlink"/>
                </a:solidFill>
                <a:latin typeface="Arial" panose="020B0604020202020204" pitchFamily="34" charset="0"/>
                <a:ea typeface="MS PGothic" panose="020B0600070205080204" pitchFamily="34" charset="-128"/>
              </a:defRPr>
            </a:lvl4pPr>
            <a:lvl5pPr marL="2057400" indent="-228600" defTabSz="407988" eaLnBrk="0" hangingPunct="0">
              <a:tabLst>
                <a:tab pos="657225" algn="l"/>
                <a:tab pos="1312863" algn="l"/>
                <a:tab pos="1970088" algn="l"/>
              </a:tabLst>
              <a:defRPr sz="2200">
                <a:solidFill>
                  <a:schemeClr val="hlink"/>
                </a:solidFill>
                <a:latin typeface="Arial" panose="020B0604020202020204" pitchFamily="34" charset="0"/>
                <a:ea typeface="MS PGothic" panose="020B0600070205080204" pitchFamily="34" charset="-128"/>
              </a:defRPr>
            </a:lvl5pPr>
            <a:lvl6pPr marL="2514600" indent="-228600" defTabSz="407988" eaLnBrk="0" fontAlgn="base" hangingPunct="0">
              <a:lnSpc>
                <a:spcPct val="90000"/>
              </a:lnSpc>
              <a:spcBef>
                <a:spcPct val="0"/>
              </a:spcBef>
              <a:spcAft>
                <a:spcPct val="0"/>
              </a:spcAft>
              <a:tabLst>
                <a:tab pos="657225" algn="l"/>
                <a:tab pos="1312863" algn="l"/>
                <a:tab pos="1970088" algn="l"/>
              </a:tabLst>
              <a:defRPr sz="2200">
                <a:solidFill>
                  <a:schemeClr val="hlink"/>
                </a:solidFill>
                <a:latin typeface="Arial" panose="020B0604020202020204" pitchFamily="34" charset="0"/>
                <a:ea typeface="MS PGothic" panose="020B0600070205080204" pitchFamily="34" charset="-128"/>
              </a:defRPr>
            </a:lvl6pPr>
            <a:lvl7pPr marL="2971800" indent="-228600" defTabSz="407988" eaLnBrk="0" fontAlgn="base" hangingPunct="0">
              <a:lnSpc>
                <a:spcPct val="90000"/>
              </a:lnSpc>
              <a:spcBef>
                <a:spcPct val="0"/>
              </a:spcBef>
              <a:spcAft>
                <a:spcPct val="0"/>
              </a:spcAft>
              <a:tabLst>
                <a:tab pos="657225" algn="l"/>
                <a:tab pos="1312863" algn="l"/>
                <a:tab pos="1970088" algn="l"/>
              </a:tabLst>
              <a:defRPr sz="2200">
                <a:solidFill>
                  <a:schemeClr val="hlink"/>
                </a:solidFill>
                <a:latin typeface="Arial" panose="020B0604020202020204" pitchFamily="34" charset="0"/>
                <a:ea typeface="MS PGothic" panose="020B0600070205080204" pitchFamily="34" charset="-128"/>
              </a:defRPr>
            </a:lvl7pPr>
            <a:lvl8pPr marL="3429000" indent="-228600" defTabSz="407988" eaLnBrk="0" fontAlgn="base" hangingPunct="0">
              <a:lnSpc>
                <a:spcPct val="90000"/>
              </a:lnSpc>
              <a:spcBef>
                <a:spcPct val="0"/>
              </a:spcBef>
              <a:spcAft>
                <a:spcPct val="0"/>
              </a:spcAft>
              <a:tabLst>
                <a:tab pos="657225" algn="l"/>
                <a:tab pos="1312863" algn="l"/>
                <a:tab pos="1970088" algn="l"/>
              </a:tabLst>
              <a:defRPr sz="2200">
                <a:solidFill>
                  <a:schemeClr val="hlink"/>
                </a:solidFill>
                <a:latin typeface="Arial" panose="020B0604020202020204" pitchFamily="34" charset="0"/>
                <a:ea typeface="MS PGothic" panose="020B0600070205080204" pitchFamily="34" charset="-128"/>
              </a:defRPr>
            </a:lvl8pPr>
            <a:lvl9pPr marL="3886200" indent="-228600" defTabSz="407988" eaLnBrk="0" fontAlgn="base" hangingPunct="0">
              <a:lnSpc>
                <a:spcPct val="90000"/>
              </a:lnSpc>
              <a:spcBef>
                <a:spcPct val="0"/>
              </a:spcBef>
              <a:spcAft>
                <a:spcPct val="0"/>
              </a:spcAft>
              <a:tabLst>
                <a:tab pos="657225" algn="l"/>
                <a:tab pos="1312863" algn="l"/>
                <a:tab pos="1970088" algn="l"/>
              </a:tabLst>
              <a:defRPr sz="2200">
                <a:solidFill>
                  <a:schemeClr val="hlink"/>
                </a:solidFill>
                <a:latin typeface="Arial" panose="020B0604020202020204" pitchFamily="34" charset="0"/>
                <a:ea typeface="MS PGothic" panose="020B0600070205080204" pitchFamily="34" charset="-128"/>
              </a:defRPr>
            </a:lvl9pPr>
          </a:lstStyle>
          <a:p>
            <a:pPr eaLnBrk="1">
              <a:lnSpc>
                <a:spcPct val="115000"/>
              </a:lnSpc>
              <a:spcBef>
                <a:spcPts val="750"/>
              </a:spcBef>
              <a:buClr>
                <a:srgbClr val="FFFFFF"/>
              </a:buClr>
              <a:buSzPct val="105000"/>
            </a:pPr>
            <a:r>
              <a:rPr lang="en-GB" altLang="en-US" sz="1050" b="1" dirty="0">
                <a:solidFill>
                  <a:srgbClr val="FFFFFF"/>
                </a:solidFill>
                <a:cs typeface="Arial" panose="020B0604020202020204" pitchFamily="34" charset="0"/>
              </a:rPr>
              <a:t>Improved effectiveness and efficiency</a:t>
            </a:r>
            <a:endParaRPr lang="en-US" altLang="en-US" sz="1050" b="1" dirty="0">
              <a:solidFill>
                <a:srgbClr val="FFFFFF"/>
              </a:solidFill>
              <a:cs typeface="Arial" panose="020B0604020202020204" pitchFamily="34" charset="0"/>
            </a:endParaRPr>
          </a:p>
        </p:txBody>
      </p:sp>
      <p:sp>
        <p:nvSpPr>
          <p:cNvPr id="278552" name="Text Box 31"/>
          <p:cNvSpPr txBox="1">
            <a:spLocks noChangeArrowheads="1"/>
          </p:cNvSpPr>
          <p:nvPr/>
        </p:nvSpPr>
        <p:spPr bwMode="auto">
          <a:xfrm>
            <a:off x="5867401" y="812007"/>
            <a:ext cx="1928813" cy="3863579"/>
          </a:xfrm>
          <a:prstGeom prst="rect">
            <a:avLst/>
          </a:prstGeom>
          <a:solidFill>
            <a:srgbClr val="FF9900"/>
          </a:solidFill>
          <a:ln>
            <a:noFill/>
          </a:ln>
          <a:effectLst>
            <a:prstShdw prst="shdw17" dist="17961" dir="2700000">
              <a:srgbClr val="995C00"/>
            </a:prstShdw>
          </a:effectLst>
          <a:extLst>
            <a:ext uri="{91240B29-F687-4F45-9708-019B960494DF}">
              <a14:hiddenLine xmlns:a14="http://schemas.microsoft.com/office/drawing/2010/main" w="9525" algn="ctr">
                <a:solidFill>
                  <a:srgbClr val="000000"/>
                </a:solidFill>
                <a:miter lim="800000"/>
                <a:headEnd/>
                <a:tailEnd/>
              </a14:hiddenLine>
            </a:ext>
          </a:extLst>
        </p:spPr>
        <p:txBody>
          <a:bodyPr lIns="40500" rIns="67500" anchor="ctr"/>
          <a:lstStyle>
            <a:lvl1pPr marL="182563" indent="-182563"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a:spcBef>
                <a:spcPct val="60000"/>
              </a:spcBef>
              <a:buClr>
                <a:srgbClr val="F69A26"/>
              </a:buClr>
              <a:buFont typeface="Wingdings" panose="05000000000000000000" pitchFamily="2" charset="2"/>
              <a:buChar char="§"/>
            </a:pPr>
            <a:r>
              <a:rPr lang="en-US" altLang="en-US" sz="1200">
                <a:solidFill>
                  <a:srgbClr val="FFFFFF"/>
                </a:solidFill>
                <a:cs typeface="Arial" panose="020B0604020202020204" pitchFamily="34" charset="0"/>
              </a:rPr>
              <a:t>Operational and management reduction</a:t>
            </a:r>
          </a:p>
          <a:p>
            <a:pPr defTabSz="457189">
              <a:spcBef>
                <a:spcPct val="60000"/>
              </a:spcBef>
              <a:buClr>
                <a:srgbClr val="F69A26"/>
              </a:buClr>
              <a:buFont typeface="Wingdings" panose="05000000000000000000" pitchFamily="2" charset="2"/>
              <a:buChar char="§"/>
            </a:pPr>
            <a:r>
              <a:rPr lang="en-US" altLang="en-US" sz="1200">
                <a:solidFill>
                  <a:srgbClr val="FFFFFF"/>
                </a:solidFill>
                <a:cs typeface="Arial" panose="020B0604020202020204" pitchFamily="34" charset="0"/>
              </a:rPr>
              <a:t>Software acquisition and licensing cost reduction</a:t>
            </a:r>
          </a:p>
          <a:p>
            <a:pPr defTabSz="457189">
              <a:spcBef>
                <a:spcPct val="60000"/>
              </a:spcBef>
              <a:buClr>
                <a:srgbClr val="F69A26"/>
              </a:buClr>
              <a:buFont typeface="Wingdings" panose="05000000000000000000" pitchFamily="2" charset="2"/>
              <a:buChar char="§"/>
            </a:pPr>
            <a:r>
              <a:rPr lang="en-US" altLang="en-US" sz="1200">
                <a:solidFill>
                  <a:srgbClr val="FFFFFF"/>
                </a:solidFill>
                <a:cs typeface="Arial" panose="020B0604020202020204" pitchFamily="34" charset="0"/>
              </a:rPr>
              <a:t>Maximized hardware utilization</a:t>
            </a:r>
          </a:p>
          <a:p>
            <a:pPr defTabSz="457189">
              <a:spcBef>
                <a:spcPct val="60000"/>
              </a:spcBef>
              <a:buClr>
                <a:srgbClr val="F69A26"/>
              </a:buClr>
              <a:buFont typeface="Wingdings" panose="05000000000000000000" pitchFamily="2" charset="2"/>
              <a:buChar char="§"/>
            </a:pPr>
            <a:r>
              <a:rPr lang="en-US" altLang="en-US" sz="1200">
                <a:solidFill>
                  <a:srgbClr val="FFFFFF"/>
                </a:solidFill>
                <a:cs typeface="Arial" panose="020B0604020202020204" pitchFamily="34" charset="0"/>
              </a:rPr>
              <a:t>Network reduction</a:t>
            </a:r>
          </a:p>
          <a:p>
            <a:pPr defTabSz="457189">
              <a:spcBef>
                <a:spcPct val="60000"/>
              </a:spcBef>
              <a:buClr>
                <a:srgbClr val="F69A26"/>
              </a:buClr>
              <a:buFont typeface="Wingdings" panose="05000000000000000000" pitchFamily="2" charset="2"/>
              <a:buChar char="§"/>
            </a:pPr>
            <a:r>
              <a:rPr lang="en-US" altLang="en-US" sz="1200">
                <a:solidFill>
                  <a:srgbClr val="FFFFFF"/>
                </a:solidFill>
                <a:cs typeface="Arial" panose="020B0604020202020204" pitchFamily="34" charset="0"/>
              </a:rPr>
              <a:t>Collocation of data and applications</a:t>
            </a:r>
          </a:p>
          <a:p>
            <a:pPr defTabSz="457189">
              <a:spcBef>
                <a:spcPct val="60000"/>
              </a:spcBef>
              <a:buClr>
                <a:srgbClr val="F69A26"/>
              </a:buClr>
              <a:buFont typeface="Wingdings" panose="05000000000000000000" pitchFamily="2" charset="2"/>
              <a:buChar char="§"/>
            </a:pPr>
            <a:r>
              <a:rPr lang="en-US" altLang="en-US" sz="1200">
                <a:solidFill>
                  <a:srgbClr val="FFFFFF"/>
                </a:solidFill>
                <a:cs typeface="Arial" panose="020B0604020202020204" pitchFamily="34" charset="0"/>
              </a:rPr>
              <a:t>Floor-space and energy reduction</a:t>
            </a:r>
          </a:p>
          <a:p>
            <a:pPr defTabSz="457189">
              <a:spcBef>
                <a:spcPct val="60000"/>
              </a:spcBef>
              <a:buClr>
                <a:srgbClr val="F69A26"/>
              </a:buClr>
              <a:buFont typeface="Wingdings" panose="05000000000000000000" pitchFamily="2" charset="2"/>
              <a:buChar char="§"/>
            </a:pPr>
            <a:r>
              <a:rPr lang="en-US" altLang="en-US" sz="1200">
                <a:solidFill>
                  <a:srgbClr val="FFFFFF"/>
                </a:solidFill>
                <a:cs typeface="Arial" panose="020B0604020202020204" pitchFamily="34" charset="0"/>
              </a:rPr>
              <a:t>Growth inside a server</a:t>
            </a:r>
          </a:p>
          <a:p>
            <a:pPr defTabSz="457189">
              <a:spcBef>
                <a:spcPct val="60000"/>
              </a:spcBef>
              <a:buClr>
                <a:srgbClr val="F69A26"/>
              </a:buClr>
              <a:buFont typeface="Wingdings" panose="05000000000000000000" pitchFamily="2" charset="2"/>
              <a:buChar char="§"/>
            </a:pPr>
            <a:r>
              <a:rPr lang="en-US" altLang="en-US" sz="1200">
                <a:solidFill>
                  <a:srgbClr val="FFFFFF"/>
                </a:solidFill>
                <a:cs typeface="Arial" panose="020B0604020202020204" pitchFamily="34" charset="0"/>
              </a:rPr>
              <a:t>Improving security</a:t>
            </a:r>
          </a:p>
          <a:p>
            <a:pPr defTabSz="457189">
              <a:spcBef>
                <a:spcPct val="60000"/>
              </a:spcBef>
              <a:buClr>
                <a:srgbClr val="F69A26"/>
              </a:buClr>
              <a:buFont typeface="Wingdings" panose="05000000000000000000" pitchFamily="2" charset="2"/>
              <a:buChar char="§"/>
            </a:pPr>
            <a:r>
              <a:rPr lang="en-US" altLang="en-US" sz="1200">
                <a:solidFill>
                  <a:srgbClr val="FFFFFF"/>
                </a:solidFill>
                <a:cs typeface="Arial" panose="020B0604020202020204" pitchFamily="34" charset="0"/>
              </a:rPr>
              <a:t>Disaster recovery cost reduction and simplicity</a:t>
            </a:r>
            <a:endParaRPr lang="en-US" altLang="en-US" sz="1650">
              <a:solidFill>
                <a:srgbClr val="FFFFFF"/>
              </a:solidFill>
              <a:cs typeface="Arial" panose="020B0604020202020204" pitchFamily="34" charset="0"/>
            </a:endParaRPr>
          </a:p>
        </p:txBody>
      </p:sp>
      <p:sp>
        <p:nvSpPr>
          <p:cNvPr id="414752" name="Text Box 32"/>
          <p:cNvSpPr txBox="1">
            <a:spLocks noChangeArrowheads="1"/>
          </p:cNvSpPr>
          <p:nvPr/>
        </p:nvSpPr>
        <p:spPr bwMode="auto">
          <a:xfrm>
            <a:off x="1501379" y="3219452"/>
            <a:ext cx="3629025" cy="1535036"/>
          </a:xfrm>
          <a:prstGeom prst="rect">
            <a:avLst/>
          </a:prstGeom>
          <a:noFill/>
          <a:ln w="9525" algn="ctr">
            <a:noFill/>
            <a:miter lim="800000"/>
            <a:headEnd/>
            <a:tailEnd/>
          </a:ln>
          <a:effectLst>
            <a:prstShdw prst="shdw17" dist="17961" dir="2700000">
              <a:schemeClr val="accent1">
                <a:gamma/>
                <a:shade val="60000"/>
                <a:invGamma/>
              </a:schemeClr>
            </a:prstShdw>
          </a:effectLst>
        </p:spPr>
        <p:txBody>
          <a:bodyPr>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spcBef>
                <a:spcPct val="25000"/>
              </a:spcBef>
            </a:pPr>
            <a:r>
              <a:rPr lang="en-US" altLang="en-US" sz="1500" b="1" dirty="0">
                <a:solidFill>
                  <a:srgbClr val="082943"/>
                </a:solidFill>
                <a:cs typeface="Arial" panose="020B0604020202020204" pitchFamily="34" charset="0"/>
              </a:rPr>
              <a:t>IBM z Systems with Linux </a:t>
            </a:r>
          </a:p>
          <a:p>
            <a:pPr defTabSz="457189" eaLnBrk="1" hangingPunct="1">
              <a:spcBef>
                <a:spcPct val="25000"/>
              </a:spcBef>
            </a:pPr>
            <a:r>
              <a:rPr lang="en-US" altLang="en-US" sz="1500" dirty="0">
                <a:solidFill>
                  <a:srgbClr val="082943"/>
                </a:solidFill>
                <a:cs typeface="Arial" panose="020B0604020202020204" pitchFamily="34" charset="0"/>
              </a:rPr>
              <a:t>Designed to provide unrivaled power, performance, reliability, security and flexibility for all kind of Linux workloads in a single economical server, reducing the complexity of distributed systems.</a:t>
            </a:r>
          </a:p>
        </p:txBody>
      </p:sp>
      <p:pic>
        <p:nvPicPr>
          <p:cNvPr id="26" name="Picture 90" descr="01Helix_Transparent.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501609" y="1022068"/>
            <a:ext cx="1291724" cy="1677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534" name="Picture 99" descr="penguin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31495" y="2414588"/>
            <a:ext cx="915591" cy="677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8535" name="Group 14"/>
          <p:cNvGrpSpPr>
            <a:grpSpLocks noChangeAspect="1"/>
          </p:cNvGrpSpPr>
          <p:nvPr/>
        </p:nvGrpSpPr>
        <p:grpSpPr bwMode="auto">
          <a:xfrm>
            <a:off x="4815063" y="1221608"/>
            <a:ext cx="796766" cy="1160860"/>
            <a:chOff x="4204" y="1229"/>
            <a:chExt cx="745" cy="1084"/>
          </a:xfrm>
        </p:grpSpPr>
        <p:sp>
          <p:nvSpPr>
            <p:cNvPr id="278536" name="Rectangle 944"/>
            <p:cNvSpPr>
              <a:spLocks noChangeAspect="1" noChangeArrowheads="1"/>
            </p:cNvSpPr>
            <p:nvPr/>
          </p:nvSpPr>
          <p:spPr bwMode="auto">
            <a:xfrm>
              <a:off x="4267" y="2081"/>
              <a:ext cx="620" cy="232"/>
            </a:xfrm>
            <a:prstGeom prst="rect">
              <a:avLst/>
            </a:prstGeom>
            <a:noFill/>
            <a:ln w="9525">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lIns="61697" tIns="30850" rIns="61697" bIns="30850" anchor="ctr" anchorCtr="1"/>
            <a:lstStyle>
              <a:lvl1pPr defTabSz="411163" eaLnBrk="0" hangingPunct="0">
                <a:defRPr sz="2200">
                  <a:solidFill>
                    <a:schemeClr val="hlink"/>
                  </a:solidFill>
                  <a:latin typeface="Arial" panose="020B0604020202020204" pitchFamily="34" charset="0"/>
                  <a:ea typeface="MS PGothic" panose="020B0600070205080204" pitchFamily="34" charset="-128"/>
                </a:defRPr>
              </a:lvl1pPr>
              <a:lvl2pPr marL="742950" indent="-285750" defTabSz="411163" eaLnBrk="0" hangingPunct="0">
                <a:defRPr sz="2200">
                  <a:solidFill>
                    <a:schemeClr val="hlink"/>
                  </a:solidFill>
                  <a:latin typeface="Arial" panose="020B0604020202020204" pitchFamily="34" charset="0"/>
                  <a:ea typeface="MS PGothic" panose="020B0600070205080204" pitchFamily="34" charset="-128"/>
                </a:defRPr>
              </a:lvl2pPr>
              <a:lvl3pPr marL="1143000" indent="-228600" defTabSz="411163" eaLnBrk="0" hangingPunct="0">
                <a:defRPr sz="2200">
                  <a:solidFill>
                    <a:schemeClr val="hlink"/>
                  </a:solidFill>
                  <a:latin typeface="Arial" panose="020B0604020202020204" pitchFamily="34" charset="0"/>
                  <a:ea typeface="MS PGothic" panose="020B0600070205080204" pitchFamily="34" charset="-128"/>
                </a:defRPr>
              </a:lvl3pPr>
              <a:lvl4pPr marL="1600200" indent="-228600" defTabSz="411163" eaLnBrk="0" hangingPunct="0">
                <a:defRPr sz="2200">
                  <a:solidFill>
                    <a:schemeClr val="hlink"/>
                  </a:solidFill>
                  <a:latin typeface="Arial" panose="020B0604020202020204" pitchFamily="34" charset="0"/>
                  <a:ea typeface="MS PGothic" panose="020B0600070205080204" pitchFamily="34" charset="-128"/>
                </a:defRPr>
              </a:lvl4pPr>
              <a:lvl5pPr marL="2057400" indent="-228600" defTabSz="411163" eaLnBrk="0" hangingPunct="0">
                <a:defRPr sz="2200">
                  <a:solidFill>
                    <a:schemeClr val="hlink"/>
                  </a:solidFill>
                  <a:latin typeface="Arial" panose="020B0604020202020204" pitchFamily="34" charset="0"/>
                  <a:ea typeface="MS PGothic" panose="020B0600070205080204" pitchFamily="34" charset="-128"/>
                </a:defRPr>
              </a:lvl5pPr>
              <a:lvl6pPr marL="25146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eaLnBrk="1" fontAlgn="base" hangingPunct="1">
                <a:spcBef>
                  <a:spcPct val="0"/>
                </a:spcBef>
                <a:spcAft>
                  <a:spcPct val="0"/>
                </a:spcAft>
              </a:pPr>
              <a:r>
                <a:rPr lang="en-US" altLang="en-US" sz="600" b="1">
                  <a:solidFill>
                    <a:srgbClr val="FFFFFF"/>
                  </a:solidFill>
                  <a:ea typeface="SimSun" panose="02010600030101010101" pitchFamily="2" charset="-122"/>
                  <a:cs typeface="Arial" panose="020B0604020202020204" pitchFamily="34" charset="0"/>
                </a:rPr>
                <a:t>Hardware resources</a:t>
              </a:r>
              <a:endParaRPr lang="en-GB" altLang="en-US" sz="600" b="1">
                <a:solidFill>
                  <a:srgbClr val="FFFFFF"/>
                </a:solidFill>
                <a:ea typeface="SimSun" panose="02010600030101010101" pitchFamily="2" charset="-122"/>
                <a:cs typeface="Arial" panose="020B0604020202020204" pitchFamily="34" charset="0"/>
              </a:endParaRPr>
            </a:p>
          </p:txBody>
        </p:sp>
        <p:sp>
          <p:nvSpPr>
            <p:cNvPr id="278537" name="Rectangle 957"/>
            <p:cNvSpPr>
              <a:spLocks noChangeAspect="1" noChangeArrowheads="1"/>
            </p:cNvSpPr>
            <p:nvPr/>
          </p:nvSpPr>
          <p:spPr bwMode="auto">
            <a:xfrm>
              <a:off x="4411" y="1229"/>
              <a:ext cx="150" cy="841"/>
            </a:xfrm>
            <a:prstGeom prst="rect">
              <a:avLst/>
            </a:prstGeom>
            <a:gradFill rotWithShape="1">
              <a:gsLst>
                <a:gs pos="0">
                  <a:srgbClr val="00FF00">
                    <a:alpha val="89998"/>
                  </a:srgbClr>
                </a:gs>
                <a:gs pos="100000">
                  <a:srgbClr val="00FF00">
                    <a:alpha val="29999"/>
                  </a:srgbClr>
                </a:gs>
              </a:gsLst>
              <a:lin ang="5400000" scaled="1"/>
            </a:gradFill>
            <a:ln w="9525">
              <a:solidFill>
                <a:srgbClr val="C0C0C0"/>
              </a:solidFill>
              <a:miter lim="800000"/>
              <a:headEnd/>
              <a:tailEnd/>
            </a:ln>
          </p:spPr>
          <p:txBody>
            <a:bodyPr lIns="61697" tIns="30850" rIns="61697" bIns="30850"/>
            <a:lstStyle>
              <a:lvl1pPr defTabSz="411163" eaLnBrk="0" hangingPunct="0">
                <a:defRPr sz="2200">
                  <a:solidFill>
                    <a:schemeClr val="hlink"/>
                  </a:solidFill>
                  <a:latin typeface="Arial" panose="020B0604020202020204" pitchFamily="34" charset="0"/>
                  <a:ea typeface="MS PGothic" panose="020B0600070205080204" pitchFamily="34" charset="-128"/>
                </a:defRPr>
              </a:lvl1pPr>
              <a:lvl2pPr marL="742950" indent="-285750" defTabSz="411163" eaLnBrk="0" hangingPunct="0">
                <a:defRPr sz="2200">
                  <a:solidFill>
                    <a:schemeClr val="hlink"/>
                  </a:solidFill>
                  <a:latin typeface="Arial" panose="020B0604020202020204" pitchFamily="34" charset="0"/>
                  <a:ea typeface="MS PGothic" panose="020B0600070205080204" pitchFamily="34" charset="-128"/>
                </a:defRPr>
              </a:lvl2pPr>
              <a:lvl3pPr marL="1143000" indent="-228600" defTabSz="411163" eaLnBrk="0" hangingPunct="0">
                <a:defRPr sz="2200">
                  <a:solidFill>
                    <a:schemeClr val="hlink"/>
                  </a:solidFill>
                  <a:latin typeface="Arial" panose="020B0604020202020204" pitchFamily="34" charset="0"/>
                  <a:ea typeface="MS PGothic" panose="020B0600070205080204" pitchFamily="34" charset="-128"/>
                </a:defRPr>
              </a:lvl3pPr>
              <a:lvl4pPr marL="1600200" indent="-228600" defTabSz="411163" eaLnBrk="0" hangingPunct="0">
                <a:defRPr sz="2200">
                  <a:solidFill>
                    <a:schemeClr val="hlink"/>
                  </a:solidFill>
                  <a:latin typeface="Arial" panose="020B0604020202020204" pitchFamily="34" charset="0"/>
                  <a:ea typeface="MS PGothic" panose="020B0600070205080204" pitchFamily="34" charset="-128"/>
                </a:defRPr>
              </a:lvl4pPr>
              <a:lvl5pPr marL="2057400" indent="-228600" defTabSz="411163" eaLnBrk="0" hangingPunct="0">
                <a:defRPr sz="2200">
                  <a:solidFill>
                    <a:schemeClr val="hlink"/>
                  </a:solidFill>
                  <a:latin typeface="Arial" panose="020B0604020202020204" pitchFamily="34" charset="0"/>
                  <a:ea typeface="MS PGothic" panose="020B0600070205080204" pitchFamily="34" charset="-128"/>
                </a:defRPr>
              </a:lvl5pPr>
              <a:lvl6pPr marL="25146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a:lnSpc>
                  <a:spcPct val="93000"/>
                </a:lnSpc>
                <a:spcBef>
                  <a:spcPct val="0"/>
                </a:spcBef>
                <a:spcAft>
                  <a:spcPct val="0"/>
                </a:spcAft>
                <a:buClr>
                  <a:srgbClr val="000000"/>
                </a:buClr>
                <a:buSzPct val="45000"/>
                <a:buFont typeface="StarSymbol" charset="0"/>
                <a:buNone/>
              </a:pPr>
              <a:endParaRPr lang="en-US" altLang="en-US" sz="600">
                <a:solidFill>
                  <a:srgbClr val="000000"/>
                </a:solidFill>
                <a:ea typeface="SimSun" panose="02010600030101010101" pitchFamily="2" charset="-122"/>
                <a:cs typeface="Arial" panose="020B0604020202020204" pitchFamily="34" charset="0"/>
              </a:endParaRPr>
            </a:p>
          </p:txBody>
        </p:sp>
        <p:sp>
          <p:nvSpPr>
            <p:cNvPr id="278538" name="Rectangle 957"/>
            <p:cNvSpPr>
              <a:spLocks noChangeAspect="1" noChangeArrowheads="1"/>
            </p:cNvSpPr>
            <p:nvPr/>
          </p:nvSpPr>
          <p:spPr bwMode="auto">
            <a:xfrm>
              <a:off x="4719" y="1229"/>
              <a:ext cx="167" cy="841"/>
            </a:xfrm>
            <a:prstGeom prst="rect">
              <a:avLst/>
            </a:prstGeom>
            <a:gradFill rotWithShape="1">
              <a:gsLst>
                <a:gs pos="0">
                  <a:srgbClr val="00FF00">
                    <a:alpha val="89998"/>
                  </a:srgbClr>
                </a:gs>
                <a:gs pos="100000">
                  <a:srgbClr val="00FF00">
                    <a:alpha val="29999"/>
                  </a:srgbClr>
                </a:gs>
              </a:gsLst>
              <a:lin ang="5400000" scaled="1"/>
            </a:gradFill>
            <a:ln w="9525">
              <a:solidFill>
                <a:srgbClr val="C0C0C0"/>
              </a:solidFill>
              <a:miter lim="800000"/>
              <a:headEnd/>
              <a:tailEnd/>
            </a:ln>
          </p:spPr>
          <p:txBody>
            <a:bodyPr lIns="61697" tIns="30850" rIns="61697" bIns="30850"/>
            <a:lstStyle>
              <a:lvl1pPr defTabSz="411163" eaLnBrk="0" hangingPunct="0">
                <a:defRPr sz="2200">
                  <a:solidFill>
                    <a:schemeClr val="hlink"/>
                  </a:solidFill>
                  <a:latin typeface="Arial" panose="020B0604020202020204" pitchFamily="34" charset="0"/>
                  <a:ea typeface="MS PGothic" panose="020B0600070205080204" pitchFamily="34" charset="-128"/>
                </a:defRPr>
              </a:lvl1pPr>
              <a:lvl2pPr marL="742950" indent="-285750" defTabSz="411163" eaLnBrk="0" hangingPunct="0">
                <a:defRPr sz="2200">
                  <a:solidFill>
                    <a:schemeClr val="hlink"/>
                  </a:solidFill>
                  <a:latin typeface="Arial" panose="020B0604020202020204" pitchFamily="34" charset="0"/>
                  <a:ea typeface="MS PGothic" panose="020B0600070205080204" pitchFamily="34" charset="-128"/>
                </a:defRPr>
              </a:lvl2pPr>
              <a:lvl3pPr marL="1143000" indent="-228600" defTabSz="411163" eaLnBrk="0" hangingPunct="0">
                <a:defRPr sz="2200">
                  <a:solidFill>
                    <a:schemeClr val="hlink"/>
                  </a:solidFill>
                  <a:latin typeface="Arial" panose="020B0604020202020204" pitchFamily="34" charset="0"/>
                  <a:ea typeface="MS PGothic" panose="020B0600070205080204" pitchFamily="34" charset="-128"/>
                </a:defRPr>
              </a:lvl3pPr>
              <a:lvl4pPr marL="1600200" indent="-228600" defTabSz="411163" eaLnBrk="0" hangingPunct="0">
                <a:defRPr sz="2200">
                  <a:solidFill>
                    <a:schemeClr val="hlink"/>
                  </a:solidFill>
                  <a:latin typeface="Arial" panose="020B0604020202020204" pitchFamily="34" charset="0"/>
                  <a:ea typeface="MS PGothic" panose="020B0600070205080204" pitchFamily="34" charset="-128"/>
                </a:defRPr>
              </a:lvl4pPr>
              <a:lvl5pPr marL="2057400" indent="-228600" defTabSz="411163" eaLnBrk="0" hangingPunct="0">
                <a:defRPr sz="2200">
                  <a:solidFill>
                    <a:schemeClr val="hlink"/>
                  </a:solidFill>
                  <a:latin typeface="Arial" panose="020B0604020202020204" pitchFamily="34" charset="0"/>
                  <a:ea typeface="MS PGothic" panose="020B0600070205080204" pitchFamily="34" charset="-128"/>
                </a:defRPr>
              </a:lvl5pPr>
              <a:lvl6pPr marL="25146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a:lnSpc>
                  <a:spcPct val="93000"/>
                </a:lnSpc>
                <a:spcBef>
                  <a:spcPct val="0"/>
                </a:spcBef>
                <a:spcAft>
                  <a:spcPct val="0"/>
                </a:spcAft>
                <a:buClr>
                  <a:srgbClr val="000000"/>
                </a:buClr>
                <a:buSzPct val="45000"/>
                <a:buFont typeface="StarSymbol" charset="0"/>
                <a:buNone/>
              </a:pPr>
              <a:endParaRPr lang="en-US" altLang="en-US" sz="600">
                <a:solidFill>
                  <a:srgbClr val="000000"/>
                </a:solidFill>
                <a:ea typeface="SimSun" panose="02010600030101010101" pitchFamily="2" charset="-122"/>
                <a:cs typeface="Arial" panose="020B0604020202020204" pitchFamily="34" charset="0"/>
              </a:endParaRPr>
            </a:p>
          </p:txBody>
        </p:sp>
        <p:sp>
          <p:nvSpPr>
            <p:cNvPr id="278539" name="Rectangle 957"/>
            <p:cNvSpPr>
              <a:spLocks noChangeAspect="1" noChangeArrowheads="1"/>
            </p:cNvSpPr>
            <p:nvPr/>
          </p:nvSpPr>
          <p:spPr bwMode="auto">
            <a:xfrm>
              <a:off x="4562" y="1229"/>
              <a:ext cx="156" cy="841"/>
            </a:xfrm>
            <a:prstGeom prst="rect">
              <a:avLst/>
            </a:prstGeom>
            <a:gradFill rotWithShape="1">
              <a:gsLst>
                <a:gs pos="0">
                  <a:srgbClr val="00FF00">
                    <a:alpha val="89998"/>
                  </a:srgbClr>
                </a:gs>
                <a:gs pos="100000">
                  <a:srgbClr val="00FF00">
                    <a:alpha val="29999"/>
                  </a:srgbClr>
                </a:gs>
              </a:gsLst>
              <a:lin ang="5400000" scaled="1"/>
            </a:gradFill>
            <a:ln w="9525">
              <a:solidFill>
                <a:srgbClr val="C0C0C0"/>
              </a:solidFill>
              <a:miter lim="800000"/>
              <a:headEnd/>
              <a:tailEnd/>
            </a:ln>
          </p:spPr>
          <p:txBody>
            <a:bodyPr lIns="61697" tIns="30850" rIns="61697" bIns="30850"/>
            <a:lstStyle>
              <a:lvl1pPr defTabSz="411163" eaLnBrk="0" hangingPunct="0">
                <a:defRPr sz="2200">
                  <a:solidFill>
                    <a:schemeClr val="hlink"/>
                  </a:solidFill>
                  <a:latin typeface="Arial" panose="020B0604020202020204" pitchFamily="34" charset="0"/>
                  <a:ea typeface="MS PGothic" panose="020B0600070205080204" pitchFamily="34" charset="-128"/>
                </a:defRPr>
              </a:lvl1pPr>
              <a:lvl2pPr marL="742950" indent="-285750" defTabSz="411163" eaLnBrk="0" hangingPunct="0">
                <a:defRPr sz="2200">
                  <a:solidFill>
                    <a:schemeClr val="hlink"/>
                  </a:solidFill>
                  <a:latin typeface="Arial" panose="020B0604020202020204" pitchFamily="34" charset="0"/>
                  <a:ea typeface="MS PGothic" panose="020B0600070205080204" pitchFamily="34" charset="-128"/>
                </a:defRPr>
              </a:lvl2pPr>
              <a:lvl3pPr marL="1143000" indent="-228600" defTabSz="411163" eaLnBrk="0" hangingPunct="0">
                <a:defRPr sz="2200">
                  <a:solidFill>
                    <a:schemeClr val="hlink"/>
                  </a:solidFill>
                  <a:latin typeface="Arial" panose="020B0604020202020204" pitchFamily="34" charset="0"/>
                  <a:ea typeface="MS PGothic" panose="020B0600070205080204" pitchFamily="34" charset="-128"/>
                </a:defRPr>
              </a:lvl3pPr>
              <a:lvl4pPr marL="1600200" indent="-228600" defTabSz="411163" eaLnBrk="0" hangingPunct="0">
                <a:defRPr sz="2200">
                  <a:solidFill>
                    <a:schemeClr val="hlink"/>
                  </a:solidFill>
                  <a:latin typeface="Arial" panose="020B0604020202020204" pitchFamily="34" charset="0"/>
                  <a:ea typeface="MS PGothic" panose="020B0600070205080204" pitchFamily="34" charset="-128"/>
                </a:defRPr>
              </a:lvl4pPr>
              <a:lvl5pPr marL="2057400" indent="-228600" defTabSz="411163" eaLnBrk="0" hangingPunct="0">
                <a:defRPr sz="2200">
                  <a:solidFill>
                    <a:schemeClr val="hlink"/>
                  </a:solidFill>
                  <a:latin typeface="Arial" panose="020B0604020202020204" pitchFamily="34" charset="0"/>
                  <a:ea typeface="MS PGothic" panose="020B0600070205080204" pitchFamily="34" charset="-128"/>
                </a:defRPr>
              </a:lvl5pPr>
              <a:lvl6pPr marL="25146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a:lnSpc>
                  <a:spcPct val="93000"/>
                </a:lnSpc>
                <a:spcBef>
                  <a:spcPct val="0"/>
                </a:spcBef>
                <a:spcAft>
                  <a:spcPct val="0"/>
                </a:spcAft>
                <a:buClr>
                  <a:srgbClr val="000000"/>
                </a:buClr>
                <a:buSzPct val="45000"/>
                <a:buFont typeface="StarSymbol" charset="0"/>
                <a:buNone/>
              </a:pPr>
              <a:endParaRPr lang="en-US" altLang="en-US" sz="600">
                <a:solidFill>
                  <a:srgbClr val="000000"/>
                </a:solidFill>
                <a:ea typeface="SimSun" panose="02010600030101010101" pitchFamily="2" charset="-122"/>
                <a:cs typeface="Arial" panose="020B0604020202020204" pitchFamily="34" charset="0"/>
              </a:endParaRPr>
            </a:p>
          </p:txBody>
        </p:sp>
        <p:sp>
          <p:nvSpPr>
            <p:cNvPr id="278540" name="Rectangle 957"/>
            <p:cNvSpPr>
              <a:spLocks noChangeAspect="1" noChangeArrowheads="1"/>
            </p:cNvSpPr>
            <p:nvPr/>
          </p:nvSpPr>
          <p:spPr bwMode="auto">
            <a:xfrm>
              <a:off x="4260" y="1229"/>
              <a:ext cx="150" cy="841"/>
            </a:xfrm>
            <a:prstGeom prst="rect">
              <a:avLst/>
            </a:prstGeom>
            <a:gradFill rotWithShape="1">
              <a:gsLst>
                <a:gs pos="0">
                  <a:srgbClr val="00FF00">
                    <a:alpha val="89998"/>
                  </a:srgbClr>
                </a:gs>
                <a:gs pos="100000">
                  <a:srgbClr val="00FF00">
                    <a:alpha val="29999"/>
                  </a:srgbClr>
                </a:gs>
              </a:gsLst>
              <a:lin ang="5400000" scaled="1"/>
            </a:gradFill>
            <a:ln w="9525">
              <a:solidFill>
                <a:srgbClr val="C0C0C0"/>
              </a:solidFill>
              <a:miter lim="800000"/>
              <a:headEnd/>
              <a:tailEnd/>
            </a:ln>
          </p:spPr>
          <p:txBody>
            <a:bodyPr lIns="61697" tIns="30850" rIns="61697" bIns="30850"/>
            <a:lstStyle>
              <a:lvl1pPr defTabSz="411163" eaLnBrk="0" hangingPunct="0">
                <a:defRPr sz="2200">
                  <a:solidFill>
                    <a:schemeClr val="hlink"/>
                  </a:solidFill>
                  <a:latin typeface="Arial" panose="020B0604020202020204" pitchFamily="34" charset="0"/>
                  <a:ea typeface="MS PGothic" panose="020B0600070205080204" pitchFamily="34" charset="-128"/>
                </a:defRPr>
              </a:lvl1pPr>
              <a:lvl2pPr marL="742950" indent="-285750" defTabSz="411163" eaLnBrk="0" hangingPunct="0">
                <a:defRPr sz="2200">
                  <a:solidFill>
                    <a:schemeClr val="hlink"/>
                  </a:solidFill>
                  <a:latin typeface="Arial" panose="020B0604020202020204" pitchFamily="34" charset="0"/>
                  <a:ea typeface="MS PGothic" panose="020B0600070205080204" pitchFamily="34" charset="-128"/>
                </a:defRPr>
              </a:lvl2pPr>
              <a:lvl3pPr marL="1143000" indent="-228600" defTabSz="411163" eaLnBrk="0" hangingPunct="0">
                <a:defRPr sz="2200">
                  <a:solidFill>
                    <a:schemeClr val="hlink"/>
                  </a:solidFill>
                  <a:latin typeface="Arial" panose="020B0604020202020204" pitchFamily="34" charset="0"/>
                  <a:ea typeface="MS PGothic" panose="020B0600070205080204" pitchFamily="34" charset="-128"/>
                </a:defRPr>
              </a:lvl3pPr>
              <a:lvl4pPr marL="1600200" indent="-228600" defTabSz="411163" eaLnBrk="0" hangingPunct="0">
                <a:defRPr sz="2200">
                  <a:solidFill>
                    <a:schemeClr val="hlink"/>
                  </a:solidFill>
                  <a:latin typeface="Arial" panose="020B0604020202020204" pitchFamily="34" charset="0"/>
                  <a:ea typeface="MS PGothic" panose="020B0600070205080204" pitchFamily="34" charset="-128"/>
                </a:defRPr>
              </a:lvl4pPr>
              <a:lvl5pPr marL="2057400" indent="-228600" defTabSz="411163" eaLnBrk="0" hangingPunct="0">
                <a:defRPr sz="2200">
                  <a:solidFill>
                    <a:schemeClr val="hlink"/>
                  </a:solidFill>
                  <a:latin typeface="Arial" panose="020B0604020202020204" pitchFamily="34" charset="0"/>
                  <a:ea typeface="MS PGothic" panose="020B0600070205080204" pitchFamily="34" charset="-128"/>
                </a:defRPr>
              </a:lvl5pPr>
              <a:lvl6pPr marL="25146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a:lnSpc>
                  <a:spcPct val="93000"/>
                </a:lnSpc>
                <a:spcBef>
                  <a:spcPct val="0"/>
                </a:spcBef>
                <a:spcAft>
                  <a:spcPct val="0"/>
                </a:spcAft>
                <a:buClr>
                  <a:srgbClr val="000000"/>
                </a:buClr>
                <a:buSzPct val="45000"/>
                <a:buFont typeface="StarSymbol" charset="0"/>
                <a:buNone/>
              </a:pPr>
              <a:endParaRPr lang="en-US" altLang="en-US" sz="600">
                <a:solidFill>
                  <a:srgbClr val="000000"/>
                </a:solidFill>
                <a:ea typeface="SimSun" panose="02010600030101010101" pitchFamily="2" charset="-122"/>
                <a:cs typeface="Arial" panose="020B0604020202020204" pitchFamily="34" charset="0"/>
              </a:endParaRPr>
            </a:p>
          </p:txBody>
        </p:sp>
        <p:sp>
          <p:nvSpPr>
            <p:cNvPr id="278541" name="Rectangle 962"/>
            <p:cNvSpPr>
              <a:spLocks noChangeAspect="1" noChangeArrowheads="1"/>
            </p:cNvSpPr>
            <p:nvPr/>
          </p:nvSpPr>
          <p:spPr bwMode="auto">
            <a:xfrm>
              <a:off x="4267" y="1872"/>
              <a:ext cx="619" cy="207"/>
            </a:xfrm>
            <a:prstGeom prst="rect">
              <a:avLst/>
            </a:prstGeom>
            <a:gradFill rotWithShape="1">
              <a:gsLst>
                <a:gs pos="0">
                  <a:schemeClr val="accent1">
                    <a:alpha val="50000"/>
                  </a:schemeClr>
                </a:gs>
                <a:gs pos="100000">
                  <a:schemeClr val="accent1">
                    <a:alpha val="87999"/>
                  </a:schemeClr>
                </a:gs>
              </a:gsLst>
              <a:lin ang="5400000" scaled="1"/>
            </a:gradFill>
            <a:ln w="8001" cap="rnd">
              <a:solidFill>
                <a:srgbClr val="C0C0C0"/>
              </a:solidFill>
              <a:miter lim="800000"/>
              <a:headEnd/>
              <a:tailEnd/>
            </a:ln>
          </p:spPr>
          <p:txBody>
            <a:bodyPr lIns="61697" tIns="30850" rIns="61697" bIns="30850"/>
            <a:lstStyle>
              <a:lvl1pPr defTabSz="411163" eaLnBrk="0" hangingPunct="0">
                <a:defRPr sz="2200">
                  <a:solidFill>
                    <a:schemeClr val="hlink"/>
                  </a:solidFill>
                  <a:latin typeface="Arial" panose="020B0604020202020204" pitchFamily="34" charset="0"/>
                  <a:ea typeface="MS PGothic" panose="020B0600070205080204" pitchFamily="34" charset="-128"/>
                </a:defRPr>
              </a:lvl1pPr>
              <a:lvl2pPr marL="742950" indent="-285750" defTabSz="411163" eaLnBrk="0" hangingPunct="0">
                <a:defRPr sz="2200">
                  <a:solidFill>
                    <a:schemeClr val="hlink"/>
                  </a:solidFill>
                  <a:latin typeface="Arial" panose="020B0604020202020204" pitchFamily="34" charset="0"/>
                  <a:ea typeface="MS PGothic" panose="020B0600070205080204" pitchFamily="34" charset="-128"/>
                </a:defRPr>
              </a:lvl2pPr>
              <a:lvl3pPr marL="1143000" indent="-228600" defTabSz="411163" eaLnBrk="0" hangingPunct="0">
                <a:defRPr sz="2200">
                  <a:solidFill>
                    <a:schemeClr val="hlink"/>
                  </a:solidFill>
                  <a:latin typeface="Arial" panose="020B0604020202020204" pitchFamily="34" charset="0"/>
                  <a:ea typeface="MS PGothic" panose="020B0600070205080204" pitchFamily="34" charset="-128"/>
                </a:defRPr>
              </a:lvl3pPr>
              <a:lvl4pPr marL="1600200" indent="-228600" defTabSz="411163" eaLnBrk="0" hangingPunct="0">
                <a:defRPr sz="2200">
                  <a:solidFill>
                    <a:schemeClr val="hlink"/>
                  </a:solidFill>
                  <a:latin typeface="Arial" panose="020B0604020202020204" pitchFamily="34" charset="0"/>
                  <a:ea typeface="MS PGothic" panose="020B0600070205080204" pitchFamily="34" charset="-128"/>
                </a:defRPr>
              </a:lvl4pPr>
              <a:lvl5pPr marL="2057400" indent="-228600" defTabSz="411163" eaLnBrk="0" hangingPunct="0">
                <a:defRPr sz="2200">
                  <a:solidFill>
                    <a:schemeClr val="hlink"/>
                  </a:solidFill>
                  <a:latin typeface="Arial" panose="020B0604020202020204" pitchFamily="34" charset="0"/>
                  <a:ea typeface="MS PGothic" panose="020B0600070205080204" pitchFamily="34" charset="-128"/>
                </a:defRPr>
              </a:lvl5pPr>
              <a:lvl6pPr marL="25146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a:lnSpc>
                  <a:spcPct val="93000"/>
                </a:lnSpc>
                <a:spcBef>
                  <a:spcPct val="0"/>
                </a:spcBef>
                <a:spcAft>
                  <a:spcPct val="0"/>
                </a:spcAft>
                <a:buClr>
                  <a:srgbClr val="000000"/>
                </a:buClr>
                <a:buSzPct val="45000"/>
                <a:buFont typeface="StarSymbol" charset="0"/>
                <a:buNone/>
              </a:pPr>
              <a:endParaRPr lang="en-US" altLang="en-US" sz="600">
                <a:solidFill>
                  <a:srgbClr val="000000"/>
                </a:solidFill>
                <a:ea typeface="SimSun" panose="02010600030101010101" pitchFamily="2" charset="-122"/>
                <a:cs typeface="Arial" panose="020B0604020202020204" pitchFamily="34" charset="0"/>
              </a:endParaRPr>
            </a:p>
          </p:txBody>
        </p:sp>
        <p:sp>
          <p:nvSpPr>
            <p:cNvPr id="278542" name="Rectangle 963"/>
            <p:cNvSpPr>
              <a:spLocks noChangeAspect="1" noChangeArrowheads="1"/>
            </p:cNvSpPr>
            <p:nvPr/>
          </p:nvSpPr>
          <p:spPr bwMode="auto">
            <a:xfrm>
              <a:off x="4277" y="1896"/>
              <a:ext cx="6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spAutoFit/>
            </a:bodyPr>
            <a:lstStyle>
              <a:lvl1pPr defTabSz="411163" eaLnBrk="0" hangingPunct="0">
                <a:defRPr sz="2200">
                  <a:solidFill>
                    <a:schemeClr val="hlink"/>
                  </a:solidFill>
                  <a:latin typeface="Arial" panose="020B0604020202020204" pitchFamily="34" charset="0"/>
                  <a:ea typeface="MS PGothic" panose="020B0600070205080204" pitchFamily="34" charset="-128"/>
                </a:defRPr>
              </a:lvl1pPr>
              <a:lvl2pPr marL="742950" indent="-285750" defTabSz="411163" eaLnBrk="0" hangingPunct="0">
                <a:defRPr sz="2200">
                  <a:solidFill>
                    <a:schemeClr val="hlink"/>
                  </a:solidFill>
                  <a:latin typeface="Arial" panose="020B0604020202020204" pitchFamily="34" charset="0"/>
                  <a:ea typeface="MS PGothic" panose="020B0600070205080204" pitchFamily="34" charset="-128"/>
                </a:defRPr>
              </a:lvl2pPr>
              <a:lvl3pPr marL="1143000" indent="-228600" defTabSz="411163" eaLnBrk="0" hangingPunct="0">
                <a:defRPr sz="2200">
                  <a:solidFill>
                    <a:schemeClr val="hlink"/>
                  </a:solidFill>
                  <a:latin typeface="Arial" panose="020B0604020202020204" pitchFamily="34" charset="0"/>
                  <a:ea typeface="MS PGothic" panose="020B0600070205080204" pitchFamily="34" charset="-128"/>
                </a:defRPr>
              </a:lvl3pPr>
              <a:lvl4pPr marL="1600200" indent="-228600" defTabSz="411163" eaLnBrk="0" hangingPunct="0">
                <a:defRPr sz="2200">
                  <a:solidFill>
                    <a:schemeClr val="hlink"/>
                  </a:solidFill>
                  <a:latin typeface="Arial" panose="020B0604020202020204" pitchFamily="34" charset="0"/>
                  <a:ea typeface="MS PGothic" panose="020B0600070205080204" pitchFamily="34" charset="-128"/>
                </a:defRPr>
              </a:lvl4pPr>
              <a:lvl5pPr marL="2057400" indent="-228600" defTabSz="411163" eaLnBrk="0" hangingPunct="0">
                <a:defRPr sz="2200">
                  <a:solidFill>
                    <a:schemeClr val="hlink"/>
                  </a:solidFill>
                  <a:latin typeface="Arial" panose="020B0604020202020204" pitchFamily="34" charset="0"/>
                  <a:ea typeface="MS PGothic" panose="020B0600070205080204" pitchFamily="34" charset="-128"/>
                </a:defRPr>
              </a:lvl5pPr>
              <a:lvl6pPr marL="25146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defTabSz="411163"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eaLnBrk="1" fontAlgn="base" hangingPunct="1">
                <a:spcBef>
                  <a:spcPct val="0"/>
                </a:spcBef>
                <a:spcAft>
                  <a:spcPct val="0"/>
                </a:spcAft>
              </a:pPr>
              <a:r>
                <a:rPr lang="en-US" altLang="en-US" sz="600" b="1">
                  <a:solidFill>
                    <a:srgbClr val="FFFFFF"/>
                  </a:solidFill>
                  <a:ea typeface="SimSun" panose="02010600030101010101" pitchFamily="2" charset="-122"/>
                  <a:cs typeface="Arial" panose="020B0604020202020204" pitchFamily="34" charset="0"/>
                </a:rPr>
                <a:t>Virtualization Management</a:t>
              </a:r>
              <a:endParaRPr lang="en-US" altLang="en-US" sz="600" b="1" baseline="30000">
                <a:solidFill>
                  <a:srgbClr val="FFFFFF"/>
                </a:solidFill>
                <a:ea typeface="SimSun" panose="02010600030101010101" pitchFamily="2" charset="-122"/>
                <a:cs typeface="Arial" panose="020B0604020202020204" pitchFamily="34" charset="0"/>
              </a:endParaRPr>
            </a:p>
          </p:txBody>
        </p:sp>
        <p:sp>
          <p:nvSpPr>
            <p:cNvPr id="248935" name="Text Box 103"/>
            <p:cNvSpPr txBox="1">
              <a:spLocks noChangeArrowheads="1"/>
            </p:cNvSpPr>
            <p:nvPr/>
          </p:nvSpPr>
          <p:spPr bwMode="auto">
            <a:xfrm rot="10800000">
              <a:off x="4204" y="1446"/>
              <a:ext cx="281" cy="327"/>
            </a:xfrm>
            <a:prstGeom prst="rect">
              <a:avLst/>
            </a:prstGeom>
            <a:noFill/>
            <a:ln>
              <a:noFill/>
            </a:ln>
            <a:effectLst>
              <a:prstShdw prst="shdw17" dist="17961" dir="2700000">
                <a:schemeClr val="accent1">
                  <a:gamma/>
                  <a:shade val="60000"/>
                  <a:invGamma/>
                </a:schemeClr>
              </a:prstShdw>
            </a:effectLst>
            <a:extLst/>
          </p:spPr>
          <p:txBody>
            <a:bodyPr vert="eaVert" wrap="none">
              <a:spAutoFit/>
            </a:bodyPr>
            <a:lstStyle/>
            <a:p>
              <a:pPr defTabSz="457189">
                <a:defRPr/>
              </a:pPr>
              <a:r>
                <a:rPr lang="de-DE" sz="750" b="1">
                  <a:solidFill>
                    <a:srgbClr val="FFFFFF"/>
                  </a:solidFill>
                  <a:cs typeface="Arial" pitchFamily="34" charset="0"/>
                </a:rPr>
                <a:t>Linux</a:t>
              </a:r>
            </a:p>
          </p:txBody>
        </p:sp>
        <p:sp>
          <p:nvSpPr>
            <p:cNvPr id="248934" name="Text Box 102"/>
            <p:cNvSpPr txBox="1">
              <a:spLocks noChangeArrowheads="1"/>
            </p:cNvSpPr>
            <p:nvPr/>
          </p:nvSpPr>
          <p:spPr bwMode="auto">
            <a:xfrm rot="10800000">
              <a:off x="4668" y="1444"/>
              <a:ext cx="281" cy="327"/>
            </a:xfrm>
            <a:prstGeom prst="rect">
              <a:avLst/>
            </a:prstGeom>
            <a:noFill/>
            <a:ln>
              <a:noFill/>
            </a:ln>
            <a:effectLst>
              <a:prstShdw prst="shdw17" dist="17961" dir="2700000">
                <a:schemeClr val="accent1">
                  <a:gamma/>
                  <a:shade val="60000"/>
                  <a:invGamma/>
                </a:schemeClr>
              </a:prstShdw>
            </a:effectLst>
            <a:extLst/>
          </p:spPr>
          <p:txBody>
            <a:bodyPr vert="eaVert" wrap="none">
              <a:spAutoFit/>
            </a:bodyPr>
            <a:lstStyle/>
            <a:p>
              <a:pPr defTabSz="457189">
                <a:defRPr/>
              </a:pPr>
              <a:r>
                <a:rPr lang="de-DE" sz="750" b="1">
                  <a:solidFill>
                    <a:srgbClr val="FFFFFF"/>
                  </a:solidFill>
                  <a:cs typeface="Arial" pitchFamily="34" charset="0"/>
                </a:rPr>
                <a:t>Linux</a:t>
              </a:r>
            </a:p>
          </p:txBody>
        </p:sp>
        <p:sp>
          <p:nvSpPr>
            <p:cNvPr id="248936" name="Text Box 104"/>
            <p:cNvSpPr txBox="1">
              <a:spLocks noChangeArrowheads="1"/>
            </p:cNvSpPr>
            <p:nvPr/>
          </p:nvSpPr>
          <p:spPr bwMode="auto">
            <a:xfrm rot="10800000">
              <a:off x="4351" y="1446"/>
              <a:ext cx="281" cy="327"/>
            </a:xfrm>
            <a:prstGeom prst="rect">
              <a:avLst/>
            </a:prstGeom>
            <a:noFill/>
            <a:ln>
              <a:noFill/>
            </a:ln>
            <a:effectLst>
              <a:prstShdw prst="shdw17" dist="17961" dir="2700000">
                <a:schemeClr val="accent1">
                  <a:gamma/>
                  <a:shade val="60000"/>
                  <a:invGamma/>
                </a:schemeClr>
              </a:prstShdw>
            </a:effectLst>
            <a:extLst/>
          </p:spPr>
          <p:txBody>
            <a:bodyPr vert="eaVert" wrap="none">
              <a:spAutoFit/>
            </a:bodyPr>
            <a:lstStyle/>
            <a:p>
              <a:pPr defTabSz="457189">
                <a:defRPr/>
              </a:pPr>
              <a:r>
                <a:rPr lang="de-DE" sz="750" b="1">
                  <a:solidFill>
                    <a:srgbClr val="FFFFFF"/>
                  </a:solidFill>
                  <a:cs typeface="Arial" pitchFamily="34" charset="0"/>
                </a:rPr>
                <a:t>Linux</a:t>
              </a:r>
            </a:p>
          </p:txBody>
        </p:sp>
        <p:sp>
          <p:nvSpPr>
            <p:cNvPr id="248937" name="Text Box 105"/>
            <p:cNvSpPr txBox="1">
              <a:spLocks noChangeArrowheads="1"/>
            </p:cNvSpPr>
            <p:nvPr/>
          </p:nvSpPr>
          <p:spPr bwMode="auto">
            <a:xfrm rot="10800000">
              <a:off x="4512" y="1444"/>
              <a:ext cx="281" cy="327"/>
            </a:xfrm>
            <a:prstGeom prst="rect">
              <a:avLst/>
            </a:prstGeom>
            <a:noFill/>
            <a:ln>
              <a:noFill/>
            </a:ln>
            <a:effectLst>
              <a:prstShdw prst="shdw17" dist="17961" dir="2700000">
                <a:schemeClr val="accent1">
                  <a:gamma/>
                  <a:shade val="60000"/>
                  <a:invGamma/>
                </a:schemeClr>
              </a:prstShdw>
            </a:effectLst>
            <a:extLst/>
          </p:spPr>
          <p:txBody>
            <a:bodyPr vert="eaVert" wrap="none">
              <a:spAutoFit/>
            </a:bodyPr>
            <a:lstStyle/>
            <a:p>
              <a:pPr defTabSz="457189">
                <a:defRPr/>
              </a:pPr>
              <a:r>
                <a:rPr lang="de-DE" sz="750" b="1">
                  <a:solidFill>
                    <a:srgbClr val="FFFFFF"/>
                  </a:solidFill>
                  <a:cs typeface="Arial" pitchFamily="34" charset="0"/>
                </a:rPr>
                <a:t>Linux</a:t>
              </a:r>
            </a:p>
          </p:txBody>
        </p:sp>
        <p:sp>
          <p:nvSpPr>
            <p:cNvPr id="278547" name="Text Box 233"/>
            <p:cNvSpPr txBox="1">
              <a:spLocks noChangeAspect="1" noChangeArrowheads="1"/>
            </p:cNvSpPr>
            <p:nvPr/>
          </p:nvSpPr>
          <p:spPr bwMode="auto">
            <a:xfrm>
              <a:off x="4260" y="1296"/>
              <a:ext cx="619"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00" rIns="13500">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defTabSz="457189" eaLnBrk="1" hangingPunct="1">
                <a:lnSpc>
                  <a:spcPct val="85000"/>
                </a:lnSpc>
              </a:pPr>
              <a:r>
                <a:rPr lang="en-US" altLang="en-US" sz="900" b="1">
                  <a:solidFill>
                    <a:srgbClr val="FFFFFF"/>
                  </a:solidFill>
                  <a:cs typeface="Arial" panose="020B0604020202020204" pitchFamily="34" charset="0"/>
                </a:rPr>
                <a:t>Solutions</a:t>
              </a:r>
            </a:p>
          </p:txBody>
        </p:sp>
      </p:grpSp>
    </p:spTree>
    <p:extLst>
      <p:ext uri="{BB962C8B-B14F-4D97-AF65-F5344CB8AC3E}">
        <p14:creationId xmlns:p14="http://schemas.microsoft.com/office/powerpoint/2010/main" val="2129093254"/>
      </p:ext>
    </p:extLst>
  </p:cSld>
  <p:clrMapOvr>
    <a:masterClrMapping/>
  </p:clrMapOvr>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p:txBody>
          <a:bodyPr/>
          <a:lstStyle/>
          <a:p>
            <a:r>
              <a:rPr lang="en-US" altLang="en-US" sz="2000" b="1" dirty="0">
                <a:solidFill>
                  <a:schemeClr val="tx1"/>
                </a:solidFill>
              </a:rPr>
              <a:t>Linux on z Systems has a </a:t>
            </a:r>
            <a:r>
              <a:rPr lang="en-US" altLang="en-US" sz="2000" b="1" dirty="0" smtClean="0">
                <a:solidFill>
                  <a:schemeClr val="tx1"/>
                </a:solidFill>
              </a:rPr>
              <a:t>continuous focus </a:t>
            </a:r>
            <a:r>
              <a:rPr lang="en-US" altLang="en-US" sz="2000" b="1" dirty="0">
                <a:solidFill>
                  <a:schemeClr val="tx1"/>
                </a:solidFill>
              </a:rPr>
              <a:t>on </a:t>
            </a:r>
            <a:r>
              <a:rPr lang="en-US" altLang="en-US" sz="2000" b="1" dirty="0" smtClean="0">
                <a:solidFill>
                  <a:schemeClr val="tx1"/>
                </a:solidFill>
              </a:rPr>
              <a:t/>
            </a:r>
            <a:br>
              <a:rPr lang="en-US" altLang="en-US" sz="2000" b="1" dirty="0" smtClean="0">
                <a:solidFill>
                  <a:schemeClr val="tx1"/>
                </a:solidFill>
              </a:rPr>
            </a:br>
            <a:r>
              <a:rPr lang="en-US" altLang="en-US" sz="2000" b="1" dirty="0" smtClean="0">
                <a:solidFill>
                  <a:schemeClr val="tx1"/>
                </a:solidFill>
              </a:rPr>
              <a:t>                             z Systems characteristics </a:t>
            </a:r>
            <a:r>
              <a:rPr lang="en-US" altLang="en-US" sz="2000" b="1" dirty="0">
                <a:solidFill>
                  <a:schemeClr val="tx1"/>
                </a:solidFill>
              </a:rPr>
              <a:t>the Business benefits from </a:t>
            </a:r>
            <a:endParaRPr lang="de-DE" altLang="en-US" sz="2000" b="1" dirty="0">
              <a:solidFill>
                <a:schemeClr val="tx1"/>
              </a:solidFill>
            </a:endParaRPr>
          </a:p>
        </p:txBody>
      </p:sp>
      <p:sp>
        <p:nvSpPr>
          <p:cNvPr id="222211" name="Rectangle 3"/>
          <p:cNvSpPr>
            <a:spLocks noChangeArrowheads="1"/>
          </p:cNvSpPr>
          <p:nvPr/>
        </p:nvSpPr>
        <p:spPr bwMode="auto">
          <a:xfrm>
            <a:off x="3173028" y="1078426"/>
            <a:ext cx="4301729" cy="692497"/>
          </a:xfrm>
          <a:prstGeom prst="rect">
            <a:avLst/>
          </a:prstGeom>
          <a:noFill/>
          <a:ln w="9525" algn="ctr">
            <a:noFill/>
            <a:miter lim="800000"/>
            <a:headEnd/>
            <a:tailEnd/>
          </a:ln>
          <a:effectLst/>
        </p:spPr>
        <p:txBody>
          <a:bodyPr>
            <a:spAutoFit/>
          </a:bodyPr>
          <a:lstStyle/>
          <a:p>
            <a:pPr defTabSz="457189">
              <a:defRPr/>
            </a:pPr>
            <a:r>
              <a:rPr lang="en-US" sz="1200" b="1" dirty="0">
                <a:solidFill>
                  <a:srgbClr val="0070C0"/>
                </a:solidFill>
                <a:cs typeface="Arial" pitchFamily="34" charset="0"/>
              </a:rPr>
              <a:t>Consolidation Capabilities: </a:t>
            </a:r>
          </a:p>
          <a:p>
            <a:pPr marL="173827" lvl="1" indent="-133347" defTabSz="457189">
              <a:buFont typeface="Arial" pitchFamily="34" charset="0"/>
              <a:buChar char="•"/>
              <a:defRPr/>
            </a:pPr>
            <a:r>
              <a:rPr lang="en-US" sz="900" dirty="0">
                <a:solidFill>
                  <a:srgbClr val="082943"/>
                </a:solidFill>
                <a:cs typeface="Arial" pitchFamily="34" charset="0"/>
              </a:rPr>
              <a:t>Server, Network, Storage, Staff, Skills, Utilities, Environmental, Applications  Hosting of different workloads at the same time</a:t>
            </a:r>
          </a:p>
          <a:p>
            <a:pPr marL="338129" lvl="1" defTabSz="457189">
              <a:defRPr/>
            </a:pPr>
            <a:endParaRPr lang="en-US" sz="900" dirty="0">
              <a:solidFill>
                <a:srgbClr val="082943"/>
              </a:solidFill>
              <a:cs typeface="Arial" pitchFamily="34" charset="0"/>
            </a:endParaRPr>
          </a:p>
        </p:txBody>
      </p:sp>
      <p:sp>
        <p:nvSpPr>
          <p:cNvPr id="186372" name="Text Box 4"/>
          <p:cNvSpPr txBox="1">
            <a:spLocks noChangeArrowheads="1"/>
          </p:cNvSpPr>
          <p:nvPr/>
        </p:nvSpPr>
        <p:spPr bwMode="auto">
          <a:xfrm rot="16200000">
            <a:off x="6610746" y="468254"/>
            <a:ext cx="1169551" cy="33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wrap="square">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573088" indent="-109538"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r>
              <a:rPr lang="en-US" altLang="en-US" sz="1400" b="1" dirty="0">
                <a:solidFill>
                  <a:srgbClr val="0070C0"/>
                </a:solidFill>
                <a:cs typeface="Arial" panose="020B0604020202020204" pitchFamily="34" charset="0"/>
              </a:rPr>
              <a:t>Business Resiliency Capabilities:</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High Availability,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Disaster Recovery, </a:t>
            </a:r>
            <a:r>
              <a:rPr lang="en-US" altLang="en-US" sz="1000" dirty="0" err="1">
                <a:solidFill>
                  <a:srgbClr val="082943"/>
                </a:solidFill>
                <a:cs typeface="Arial" panose="020B0604020202020204" pitchFamily="34" charset="0"/>
              </a:rPr>
              <a:t>xDR</a:t>
            </a:r>
            <a:r>
              <a:rPr lang="en-US" altLang="en-US" sz="1000" dirty="0">
                <a:solidFill>
                  <a:srgbClr val="082943"/>
                </a:solidFill>
                <a:cs typeface="Arial" panose="020B0604020202020204" pitchFamily="34" charset="0"/>
              </a:rPr>
              <a:t>, Serviceability, </a:t>
            </a:r>
            <a:br>
              <a:rPr lang="en-US" altLang="en-US" sz="1000" dirty="0">
                <a:solidFill>
                  <a:srgbClr val="082943"/>
                </a:solidFill>
                <a:cs typeface="Arial" panose="020B0604020202020204" pitchFamily="34" charset="0"/>
              </a:rPr>
            </a:br>
            <a:r>
              <a:rPr lang="en-US" altLang="en-US" sz="1000" dirty="0">
                <a:solidFill>
                  <a:srgbClr val="082943"/>
                </a:solidFill>
                <a:cs typeface="Arial" panose="020B0604020202020204" pitchFamily="34" charset="0"/>
              </a:rPr>
              <a:t>Reliability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Storage failover (</a:t>
            </a:r>
            <a:r>
              <a:rPr lang="en-US" altLang="en-US" sz="1000" dirty="0" err="1">
                <a:solidFill>
                  <a:srgbClr val="082943"/>
                </a:solidFill>
                <a:cs typeface="Arial" panose="020B0604020202020204" pitchFamily="34" charset="0"/>
              </a:rPr>
              <a:t>HyperSwap</a:t>
            </a:r>
            <a:r>
              <a:rPr lang="en-US" altLang="en-US" sz="1000" baseline="30000" dirty="0">
                <a:solidFill>
                  <a:srgbClr val="082943"/>
                </a:solidFill>
                <a:cs typeface="Arial" panose="020B0604020202020204" pitchFamily="34" charset="0"/>
              </a:rPr>
              <a:t>™</a:t>
            </a:r>
            <a:r>
              <a:rPr lang="en-US" altLang="en-US" sz="1000" dirty="0">
                <a:solidFill>
                  <a:srgbClr val="082943"/>
                </a:solidFill>
                <a:cs typeface="Arial" panose="020B0604020202020204" pitchFamily="34" charset="0"/>
              </a:rPr>
              <a:t>), </a:t>
            </a:r>
            <a:br>
              <a:rPr lang="en-US" altLang="en-US" sz="1000" dirty="0">
                <a:solidFill>
                  <a:srgbClr val="082943"/>
                </a:solidFill>
                <a:cs typeface="Arial" panose="020B0604020202020204" pitchFamily="34" charset="0"/>
              </a:rPr>
            </a:br>
            <a:r>
              <a:rPr lang="en-US" altLang="en-US" sz="1000" dirty="0">
                <a:solidFill>
                  <a:srgbClr val="082943"/>
                </a:solidFill>
                <a:cs typeface="Arial" panose="020B0604020202020204" pitchFamily="34" charset="0"/>
              </a:rPr>
              <a:t>Data replication (Metro / Global Mirror)</a:t>
            </a:r>
          </a:p>
        </p:txBody>
      </p:sp>
      <p:sp>
        <p:nvSpPr>
          <p:cNvPr id="186373" name="Text Box 5"/>
          <p:cNvSpPr txBox="1">
            <a:spLocks noChangeArrowheads="1"/>
          </p:cNvSpPr>
          <p:nvPr/>
        </p:nvSpPr>
        <p:spPr bwMode="auto">
          <a:xfrm rot="-5400000">
            <a:off x="608065" y="853797"/>
            <a:ext cx="1938992" cy="2476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wrap="square">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341313" indent="-109538"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defTabSz="457189" eaLnBrk="1" hangingPunct="1"/>
            <a:r>
              <a:rPr lang="en-US" altLang="en-US" sz="1400" b="1" dirty="0">
                <a:solidFill>
                  <a:srgbClr val="0070C0"/>
                </a:solidFill>
                <a:cs typeface="Arial" panose="020B0604020202020204" pitchFamily="34" charset="0"/>
              </a:rPr>
              <a:t>Security Capabilities:</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Privacy,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Regulatory requirements,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Identity management,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Common Criteria Certification,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Image Isolation,</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Cryptographic Acceleration,</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Centralized Authentication,</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Physically secure communications with HiperSockets</a:t>
            </a:r>
            <a:r>
              <a:rPr lang="en-US" altLang="en-US" sz="1000" baseline="30000" dirty="0">
                <a:solidFill>
                  <a:srgbClr val="082943"/>
                </a:solidFill>
                <a:cs typeface="Arial" panose="020B0604020202020204" pitchFamily="34" charset="0"/>
              </a:rPr>
              <a:t>™</a:t>
            </a:r>
            <a:r>
              <a:rPr lang="en-US" altLang="en-US" sz="1000" dirty="0">
                <a:solidFill>
                  <a:srgbClr val="082943"/>
                </a:solidFill>
                <a:cs typeface="Arial" panose="020B0604020202020204" pitchFamily="34" charset="0"/>
              </a:rPr>
              <a:t> and Guest LANs</a:t>
            </a:r>
          </a:p>
        </p:txBody>
      </p:sp>
      <p:sp>
        <p:nvSpPr>
          <p:cNvPr id="186374" name="Text Box 6"/>
          <p:cNvSpPr txBox="1">
            <a:spLocks noChangeArrowheads="1"/>
          </p:cNvSpPr>
          <p:nvPr/>
        </p:nvSpPr>
        <p:spPr bwMode="auto">
          <a:xfrm rot="-5400000">
            <a:off x="1088513" y="2830319"/>
            <a:ext cx="1384995" cy="2382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eaVert" wrap="square">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109538" indent="-109538"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r>
              <a:rPr lang="en-US" altLang="en-US" sz="1400" b="1" dirty="0">
                <a:solidFill>
                  <a:srgbClr val="0070C0"/>
                </a:solidFill>
                <a:cs typeface="Arial" panose="020B0604020202020204" pitchFamily="34" charset="0"/>
              </a:rPr>
              <a:t>Operational Simplification </a:t>
            </a:r>
          </a:p>
          <a:p>
            <a:pPr defTabSz="457189" eaLnBrk="1" hangingPunct="1"/>
            <a:r>
              <a:rPr lang="en-US" altLang="en-US" sz="1400" b="1" dirty="0">
                <a:solidFill>
                  <a:srgbClr val="0070C0"/>
                </a:solidFill>
                <a:cs typeface="Arial" panose="020B0604020202020204" pitchFamily="34" charset="0"/>
              </a:rPr>
              <a:t>Capabilities:</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Virtualization,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Single Point of Control,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Single System Image,</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z/OS Similarities/Synergies,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Resource Sharing</a:t>
            </a:r>
          </a:p>
        </p:txBody>
      </p:sp>
      <p:sp>
        <p:nvSpPr>
          <p:cNvPr id="186375" name="Rectangle 7"/>
          <p:cNvSpPr>
            <a:spLocks noChangeArrowheads="1"/>
          </p:cNvSpPr>
          <p:nvPr/>
        </p:nvSpPr>
        <p:spPr bwMode="auto">
          <a:xfrm>
            <a:off x="5534378" y="3066965"/>
            <a:ext cx="3408354"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627063" indent="-179388"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r>
              <a:rPr lang="en-US" altLang="en-US" sz="1400" b="1" dirty="0">
                <a:solidFill>
                  <a:srgbClr val="0070C0"/>
                </a:solidFill>
                <a:cs typeface="Arial" panose="020B0604020202020204" pitchFamily="34" charset="0"/>
              </a:rPr>
              <a:t>Flexibility / On demand Capabilities:</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Mixed Workloads: Scale-up &amp; scale-out,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Rapid server (de)commissioning, </a:t>
            </a:r>
          </a:p>
          <a:p>
            <a:pPr lvl="1"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Idle Servers don’t consume resources</a:t>
            </a:r>
          </a:p>
        </p:txBody>
      </p:sp>
      <p:sp>
        <p:nvSpPr>
          <p:cNvPr id="186376" name="Oval 8"/>
          <p:cNvSpPr>
            <a:spLocks noChangeAspect="1" noChangeArrowheads="1"/>
          </p:cNvSpPr>
          <p:nvPr/>
        </p:nvSpPr>
        <p:spPr bwMode="auto">
          <a:xfrm>
            <a:off x="3654030" y="2281236"/>
            <a:ext cx="1248965" cy="1262063"/>
          </a:xfrm>
          <a:prstGeom prst="ellipse">
            <a:avLst/>
          </a:prstGeom>
          <a:solidFill>
            <a:srgbClr val="00B0F0"/>
          </a:solidFill>
          <a:ln>
            <a:noFill/>
          </a:ln>
        </p:spPr>
        <p:txBody>
          <a:bodyPr anchor="ct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defTabSz="457189" eaLnBrk="1" hangingPunct="1"/>
            <a:endParaRPr lang="de-DE" altLang="en-US" sz="1050">
              <a:solidFill>
                <a:srgbClr val="082943"/>
              </a:solidFill>
              <a:cs typeface="Arial" panose="020B0604020202020204" pitchFamily="34" charset="0"/>
            </a:endParaRPr>
          </a:p>
        </p:txBody>
      </p:sp>
      <p:sp>
        <p:nvSpPr>
          <p:cNvPr id="186377" name="AutoShape 9"/>
          <p:cNvSpPr>
            <a:spLocks noChangeArrowheads="1"/>
          </p:cNvSpPr>
          <p:nvPr/>
        </p:nvSpPr>
        <p:spPr bwMode="auto">
          <a:xfrm rot="-3763136">
            <a:off x="3322316" y="2167079"/>
            <a:ext cx="366960" cy="391433"/>
          </a:xfrm>
          <a:prstGeom prst="downArrow">
            <a:avLst>
              <a:gd name="adj1" fmla="val 50000"/>
              <a:gd name="adj2" fmla="val 74749"/>
            </a:avLst>
          </a:prstGeom>
          <a:solidFill>
            <a:srgbClr val="FDB81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endParaRPr lang="en-US" altLang="en-US" sz="1050">
              <a:solidFill>
                <a:srgbClr val="082943"/>
              </a:solidFill>
              <a:cs typeface="Arial" panose="020B0604020202020204" pitchFamily="34" charset="0"/>
            </a:endParaRPr>
          </a:p>
        </p:txBody>
      </p:sp>
      <p:sp>
        <p:nvSpPr>
          <p:cNvPr id="186378" name="AutoShape 10"/>
          <p:cNvSpPr>
            <a:spLocks noChangeArrowheads="1"/>
          </p:cNvSpPr>
          <p:nvPr/>
        </p:nvSpPr>
        <p:spPr bwMode="auto">
          <a:xfrm>
            <a:off x="4130979" y="1844104"/>
            <a:ext cx="235744" cy="322674"/>
          </a:xfrm>
          <a:prstGeom prst="downArrow">
            <a:avLst>
              <a:gd name="adj1" fmla="val 50000"/>
              <a:gd name="adj2" fmla="val 58586"/>
            </a:avLst>
          </a:prstGeom>
          <a:solidFill>
            <a:srgbClr val="FDB81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endParaRPr lang="en-US" altLang="en-US" sz="1050">
              <a:solidFill>
                <a:srgbClr val="082943"/>
              </a:solidFill>
              <a:cs typeface="Arial" panose="020B0604020202020204" pitchFamily="34" charset="0"/>
            </a:endParaRPr>
          </a:p>
        </p:txBody>
      </p:sp>
      <p:sp>
        <p:nvSpPr>
          <p:cNvPr id="186379" name="AutoShape 11"/>
          <p:cNvSpPr>
            <a:spLocks noChangeArrowheads="1"/>
          </p:cNvSpPr>
          <p:nvPr/>
        </p:nvSpPr>
        <p:spPr bwMode="auto">
          <a:xfrm rot="7640510">
            <a:off x="5015790" y="3166242"/>
            <a:ext cx="366960" cy="391433"/>
          </a:xfrm>
          <a:prstGeom prst="downArrow">
            <a:avLst>
              <a:gd name="adj1" fmla="val 50000"/>
              <a:gd name="adj2" fmla="val 75126"/>
            </a:avLst>
          </a:prstGeom>
          <a:solidFill>
            <a:srgbClr val="FDB81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endParaRPr lang="en-US" altLang="en-US" sz="1050">
              <a:solidFill>
                <a:srgbClr val="082943"/>
              </a:solidFill>
              <a:cs typeface="Arial" panose="020B0604020202020204" pitchFamily="34" charset="0"/>
            </a:endParaRPr>
          </a:p>
        </p:txBody>
      </p:sp>
      <p:sp>
        <p:nvSpPr>
          <p:cNvPr id="186380" name="AutoShape 12"/>
          <p:cNvSpPr>
            <a:spLocks noChangeArrowheads="1"/>
          </p:cNvSpPr>
          <p:nvPr/>
        </p:nvSpPr>
        <p:spPr bwMode="auto">
          <a:xfrm rot="4120432">
            <a:off x="5001097" y="2208751"/>
            <a:ext cx="366960" cy="391433"/>
          </a:xfrm>
          <a:prstGeom prst="downArrow">
            <a:avLst>
              <a:gd name="adj1" fmla="val 50000"/>
              <a:gd name="adj2" fmla="val 74749"/>
            </a:avLst>
          </a:prstGeom>
          <a:solidFill>
            <a:srgbClr val="FDB81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endParaRPr lang="en-US" altLang="en-US" sz="1050">
              <a:solidFill>
                <a:srgbClr val="082943"/>
              </a:solidFill>
              <a:cs typeface="Arial" panose="020B0604020202020204" pitchFamily="34" charset="0"/>
            </a:endParaRPr>
          </a:p>
        </p:txBody>
      </p:sp>
      <p:sp>
        <p:nvSpPr>
          <p:cNvPr id="186381" name="AutoShape 13"/>
          <p:cNvSpPr>
            <a:spLocks noChangeArrowheads="1"/>
          </p:cNvSpPr>
          <p:nvPr/>
        </p:nvSpPr>
        <p:spPr bwMode="auto">
          <a:xfrm rot="-7482200">
            <a:off x="3206825" y="3293410"/>
            <a:ext cx="366960" cy="391433"/>
          </a:xfrm>
          <a:prstGeom prst="downArrow">
            <a:avLst>
              <a:gd name="adj1" fmla="val 50000"/>
              <a:gd name="adj2" fmla="val 74749"/>
            </a:avLst>
          </a:prstGeom>
          <a:solidFill>
            <a:srgbClr val="FDB81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endParaRPr lang="en-US" altLang="en-US" sz="1050">
              <a:solidFill>
                <a:srgbClr val="082943"/>
              </a:solidFill>
              <a:cs typeface="Arial" panose="020B0604020202020204" pitchFamily="34" charset="0"/>
            </a:endParaRPr>
          </a:p>
        </p:txBody>
      </p:sp>
      <p:sp>
        <p:nvSpPr>
          <p:cNvPr id="186382" name="AutoShape 14"/>
          <p:cNvSpPr>
            <a:spLocks noChangeArrowheads="1"/>
          </p:cNvSpPr>
          <p:nvPr/>
        </p:nvSpPr>
        <p:spPr bwMode="auto">
          <a:xfrm flipV="1">
            <a:off x="4152900" y="3610516"/>
            <a:ext cx="366960" cy="391433"/>
          </a:xfrm>
          <a:prstGeom prst="downArrow">
            <a:avLst>
              <a:gd name="adj1" fmla="val 50000"/>
              <a:gd name="adj2" fmla="val 75126"/>
            </a:avLst>
          </a:prstGeom>
          <a:solidFill>
            <a:srgbClr val="FDB813"/>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endParaRPr lang="en-US" altLang="en-US" sz="1050">
              <a:solidFill>
                <a:srgbClr val="082943"/>
              </a:solidFill>
              <a:cs typeface="Arial" panose="020B0604020202020204" pitchFamily="34" charset="0"/>
            </a:endParaRPr>
          </a:p>
        </p:txBody>
      </p:sp>
      <p:sp>
        <p:nvSpPr>
          <p:cNvPr id="222223" name="Rectangle 15"/>
          <p:cNvSpPr>
            <a:spLocks noChangeArrowheads="1"/>
          </p:cNvSpPr>
          <p:nvPr/>
        </p:nvSpPr>
        <p:spPr bwMode="auto">
          <a:xfrm>
            <a:off x="3266180" y="3997428"/>
            <a:ext cx="3421856" cy="769441"/>
          </a:xfrm>
          <a:prstGeom prst="rect">
            <a:avLst/>
          </a:prstGeom>
          <a:noFill/>
          <a:ln w="9525" algn="ctr">
            <a:noFill/>
            <a:miter lim="800000"/>
            <a:headEnd/>
            <a:tailEnd/>
          </a:ln>
          <a:effectLst/>
        </p:spPr>
        <p:txBody>
          <a:bodyPr>
            <a:spAutoFit/>
          </a:bodyPr>
          <a:lstStyle>
            <a:lvl1pPr marL="358775" indent="-358775"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defTabSz="457189" eaLnBrk="1" hangingPunct="1"/>
            <a:r>
              <a:rPr lang="en-US" altLang="en-US" sz="1400" b="1" dirty="0">
                <a:solidFill>
                  <a:srgbClr val="0070C0"/>
                </a:solidFill>
                <a:cs typeface="Arial" panose="020B0604020202020204" pitchFamily="34" charset="0"/>
              </a:rPr>
              <a:t>Proximity / Collocation to z/OS data:</a:t>
            </a:r>
          </a:p>
          <a:p>
            <a:pPr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Increased transaction throughput, HiperSockets</a:t>
            </a:r>
          </a:p>
          <a:p>
            <a:pPr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Shared data access</a:t>
            </a:r>
          </a:p>
          <a:p>
            <a:pPr defTabSz="457189" eaLnBrk="1" hangingPunct="1">
              <a:buFont typeface="Arial" panose="020B0604020202020204" pitchFamily="34" charset="0"/>
              <a:buChar char="•"/>
            </a:pPr>
            <a:r>
              <a:rPr lang="en-US" altLang="en-US" sz="1000" dirty="0">
                <a:solidFill>
                  <a:srgbClr val="082943"/>
                </a:solidFill>
                <a:cs typeface="Arial" panose="020B0604020202020204" pitchFamily="34" charset="0"/>
              </a:rPr>
              <a:t>Integrated storage management</a:t>
            </a:r>
          </a:p>
        </p:txBody>
      </p:sp>
      <p:pic>
        <p:nvPicPr>
          <p:cNvPr id="186384" name="Picture 16" descr="penguin_alon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10027" y="2416968"/>
            <a:ext cx="535781" cy="9894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7004418"/>
      </p:ext>
    </p:extLst>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434" name="Rectangle 178"/>
          <p:cNvSpPr>
            <a:spLocks noGrp="1" noChangeArrowheads="1"/>
          </p:cNvSpPr>
          <p:nvPr>
            <p:ph type="title"/>
          </p:nvPr>
        </p:nvSpPr>
        <p:spPr>
          <a:xfrm>
            <a:off x="1237032" y="458391"/>
            <a:ext cx="4363668" cy="423135"/>
          </a:xfrm>
        </p:spPr>
        <p:txBody>
          <a:bodyPr/>
          <a:lstStyle/>
          <a:p>
            <a:r>
              <a:rPr lang="en-US" sz="2400"/>
              <a:t>z13 </a:t>
            </a:r>
            <a:r>
              <a:rPr lang="en-US" sz="2400">
                <a:solidFill>
                  <a:srgbClr val="00B050"/>
                </a:solidFill>
              </a:rPr>
              <a:t>Emperor </a:t>
            </a:r>
            <a:r>
              <a:rPr lang="en-US" sz="2400"/>
              <a:t>Processor </a:t>
            </a:r>
            <a:r>
              <a:rPr lang="en-US" sz="2400" dirty="0"/>
              <a:t>Cage</a:t>
            </a:r>
          </a:p>
        </p:txBody>
      </p:sp>
      <p:grpSp>
        <p:nvGrpSpPr>
          <p:cNvPr id="5" name="Group 4"/>
          <p:cNvGrpSpPr/>
          <p:nvPr/>
        </p:nvGrpSpPr>
        <p:grpSpPr>
          <a:xfrm>
            <a:off x="1984099" y="3857633"/>
            <a:ext cx="2773813" cy="924899"/>
            <a:chOff x="270233" y="1702258"/>
            <a:chExt cx="8715005" cy="4809550"/>
          </a:xfrm>
        </p:grpSpPr>
        <p:sp>
          <p:nvSpPr>
            <p:cNvPr id="2584" name="Rectangle 2"/>
            <p:cNvSpPr>
              <a:spLocks noChangeArrowheads="1"/>
            </p:cNvSpPr>
            <p:nvPr/>
          </p:nvSpPr>
          <p:spPr bwMode="auto">
            <a:xfrm>
              <a:off x="270233" y="1702258"/>
              <a:ext cx="8715005" cy="4809550"/>
            </a:xfrm>
            <a:prstGeom prst="rect">
              <a:avLst/>
            </a:prstGeom>
            <a:solidFill>
              <a:schemeClr val="bg1">
                <a:lumMod val="65000"/>
              </a:schemeClr>
            </a:solidFill>
            <a:ln w="9525">
              <a:solidFill>
                <a:schemeClr val="tx1"/>
              </a:solidFill>
              <a:miter lim="800000"/>
              <a:headEnd/>
              <a:tailEnd/>
            </a:ln>
            <a:effectLst/>
          </p:spPr>
          <p:txBody>
            <a:bodyPr wrap="none" anchor="t" anchorCtr="1"/>
            <a:lstStyle/>
            <a:p>
              <a:pPr algn="ctr"/>
              <a:r>
                <a:rPr lang="en-US" sz="300" dirty="0"/>
                <a:t>z13 Drawer</a:t>
              </a:r>
            </a:p>
          </p:txBody>
        </p:sp>
        <p:grpSp>
          <p:nvGrpSpPr>
            <p:cNvPr id="4" name="Group 3"/>
            <p:cNvGrpSpPr/>
            <p:nvPr/>
          </p:nvGrpSpPr>
          <p:grpSpPr>
            <a:xfrm>
              <a:off x="472907" y="2053515"/>
              <a:ext cx="4067002" cy="3323454"/>
              <a:chOff x="1891630" y="634969"/>
              <a:chExt cx="7093608" cy="5890349"/>
            </a:xfrm>
          </p:grpSpPr>
          <p:sp>
            <p:nvSpPr>
              <p:cNvPr id="1362"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3" name="Group 2"/>
              <p:cNvGrpSpPr/>
              <p:nvPr/>
            </p:nvGrpSpPr>
            <p:grpSpPr>
              <a:xfrm>
                <a:off x="4407933" y="4438190"/>
                <a:ext cx="2121237" cy="1917398"/>
                <a:chOff x="1865181" y="652514"/>
                <a:chExt cx="7156462" cy="5791200"/>
              </a:xfrm>
            </p:grpSpPr>
            <p:sp>
              <p:nvSpPr>
                <p:cNvPr id="352258"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352261"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352262"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2" name="Group 1"/>
                <p:cNvGrpSpPr/>
                <p:nvPr/>
              </p:nvGrpSpPr>
              <p:grpSpPr>
                <a:xfrm>
                  <a:off x="6997724" y="727639"/>
                  <a:ext cx="1904862" cy="1812483"/>
                  <a:chOff x="2460448" y="648260"/>
                  <a:chExt cx="6587648" cy="5866528"/>
                </a:xfrm>
              </p:grpSpPr>
              <p:sp>
                <p:nvSpPr>
                  <p:cNvPr id="17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7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8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8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8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8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9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9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9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9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9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0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0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1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25" name="Group 224"/>
                <p:cNvGrpSpPr/>
                <p:nvPr/>
              </p:nvGrpSpPr>
              <p:grpSpPr>
                <a:xfrm>
                  <a:off x="7017842" y="2613144"/>
                  <a:ext cx="1904862" cy="1812483"/>
                  <a:chOff x="2460448" y="648260"/>
                  <a:chExt cx="6587648" cy="5866528"/>
                </a:xfrm>
              </p:grpSpPr>
              <p:sp>
                <p:nvSpPr>
                  <p:cNvPr id="22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2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3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3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3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3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4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4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4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4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4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5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5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5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5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6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6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6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6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74" name="Group 273"/>
                <p:cNvGrpSpPr/>
                <p:nvPr/>
              </p:nvGrpSpPr>
              <p:grpSpPr>
                <a:xfrm>
                  <a:off x="7004613" y="4518235"/>
                  <a:ext cx="1904862" cy="1812483"/>
                  <a:chOff x="2460448" y="648260"/>
                  <a:chExt cx="6587648" cy="5866528"/>
                </a:xfrm>
              </p:grpSpPr>
              <p:sp>
                <p:nvSpPr>
                  <p:cNvPr id="27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7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8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8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8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8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9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9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9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9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9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0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0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1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23" name="Group 322"/>
                <p:cNvGrpSpPr/>
                <p:nvPr/>
              </p:nvGrpSpPr>
              <p:grpSpPr>
                <a:xfrm>
                  <a:off x="5000815" y="4551566"/>
                  <a:ext cx="1904862" cy="1812483"/>
                  <a:chOff x="2460448" y="648260"/>
                  <a:chExt cx="6587648" cy="5866528"/>
                </a:xfrm>
              </p:grpSpPr>
              <p:sp>
                <p:nvSpPr>
                  <p:cNvPr id="32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2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3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3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3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3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4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4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4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4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4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4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5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6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72" name="Group 371"/>
                <p:cNvGrpSpPr/>
                <p:nvPr/>
              </p:nvGrpSpPr>
              <p:grpSpPr>
                <a:xfrm>
                  <a:off x="3995465" y="767843"/>
                  <a:ext cx="1904862" cy="1812483"/>
                  <a:chOff x="2460448" y="648260"/>
                  <a:chExt cx="6587648" cy="5866528"/>
                </a:xfrm>
              </p:grpSpPr>
              <p:sp>
                <p:nvSpPr>
                  <p:cNvPr id="3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1" name="Group 420"/>
                <p:cNvGrpSpPr/>
                <p:nvPr/>
              </p:nvGrpSpPr>
              <p:grpSpPr>
                <a:xfrm>
                  <a:off x="1991122" y="774201"/>
                  <a:ext cx="1904862" cy="1812483"/>
                  <a:chOff x="2460448" y="648260"/>
                  <a:chExt cx="6587648" cy="5866528"/>
                </a:xfrm>
              </p:grpSpPr>
              <p:sp>
                <p:nvSpPr>
                  <p:cNvPr id="42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2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2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2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2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3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3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3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3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4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4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4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4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44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4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5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6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70" name="Group 469"/>
                <p:cNvGrpSpPr/>
                <p:nvPr/>
              </p:nvGrpSpPr>
              <p:grpSpPr>
                <a:xfrm>
                  <a:off x="2011240" y="2659706"/>
                  <a:ext cx="1904862" cy="1812483"/>
                  <a:chOff x="2460448" y="648260"/>
                  <a:chExt cx="6587648" cy="5866528"/>
                </a:xfrm>
              </p:grpSpPr>
              <p:sp>
                <p:nvSpPr>
                  <p:cNvPr id="47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7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7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8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8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8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9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9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9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9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50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0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0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0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0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0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1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1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1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51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1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1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1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1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1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19" name="Group 518"/>
                <p:cNvGrpSpPr/>
                <p:nvPr/>
              </p:nvGrpSpPr>
              <p:grpSpPr>
                <a:xfrm>
                  <a:off x="1998011" y="4564797"/>
                  <a:ext cx="1904862" cy="1812483"/>
                  <a:chOff x="2460448" y="648260"/>
                  <a:chExt cx="6587648" cy="5866528"/>
                </a:xfrm>
              </p:grpSpPr>
              <p:sp>
                <p:nvSpPr>
                  <p:cNvPr id="52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52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2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2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2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2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2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52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2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52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3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53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53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3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3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3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3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53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53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53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54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54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4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4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4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54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4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4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4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54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5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5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5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5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5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5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5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5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5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5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6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6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56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6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6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6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6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6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569" name="Group 568"/>
              <p:cNvGrpSpPr/>
              <p:nvPr/>
            </p:nvGrpSpPr>
            <p:grpSpPr>
              <a:xfrm>
                <a:off x="6682132" y="4431832"/>
                <a:ext cx="2121237" cy="1917398"/>
                <a:chOff x="1865181" y="652514"/>
                <a:chExt cx="7156462" cy="5791200"/>
              </a:xfrm>
            </p:grpSpPr>
            <p:sp>
              <p:nvSpPr>
                <p:cNvPr id="570"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571"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572"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573" name="Group 572"/>
                <p:cNvGrpSpPr/>
                <p:nvPr/>
              </p:nvGrpSpPr>
              <p:grpSpPr>
                <a:xfrm>
                  <a:off x="6997724" y="727639"/>
                  <a:ext cx="1904862" cy="1812483"/>
                  <a:chOff x="2460448" y="648260"/>
                  <a:chExt cx="6587648" cy="5866528"/>
                </a:xfrm>
              </p:grpSpPr>
              <p:sp>
                <p:nvSpPr>
                  <p:cNvPr id="91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91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1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2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2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2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2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92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2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92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2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92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92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3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3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3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3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93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93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93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93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93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3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4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4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94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4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4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4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94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4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4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4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5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5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5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5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5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5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5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5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5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95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6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6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6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6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6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4" name="Group 573"/>
                <p:cNvGrpSpPr/>
                <p:nvPr/>
              </p:nvGrpSpPr>
              <p:grpSpPr>
                <a:xfrm>
                  <a:off x="7017842" y="2613144"/>
                  <a:ext cx="1904862" cy="1812483"/>
                  <a:chOff x="2460448" y="648260"/>
                  <a:chExt cx="6587648" cy="5866528"/>
                </a:xfrm>
              </p:grpSpPr>
              <p:sp>
                <p:nvSpPr>
                  <p:cNvPr id="86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87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7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7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7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7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7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87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7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87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7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88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88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8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8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8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8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88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88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88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88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89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9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9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9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89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9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9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9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89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9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0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0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0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0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0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0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0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0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0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0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1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91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1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1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1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1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1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5" name="Group 574"/>
                <p:cNvGrpSpPr/>
                <p:nvPr/>
              </p:nvGrpSpPr>
              <p:grpSpPr>
                <a:xfrm>
                  <a:off x="7004613" y="4518235"/>
                  <a:ext cx="1904862" cy="1812483"/>
                  <a:chOff x="2460448" y="648260"/>
                  <a:chExt cx="6587648" cy="5866528"/>
                </a:xfrm>
              </p:grpSpPr>
              <p:sp>
                <p:nvSpPr>
                  <p:cNvPr id="82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82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2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2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2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2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2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82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2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83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83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83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83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3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3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3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3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83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83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84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84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84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4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4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4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84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4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4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4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85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5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5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5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5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5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5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5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5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5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6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6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6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86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6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6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6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6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6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6" name="Group 575"/>
                <p:cNvGrpSpPr/>
                <p:nvPr/>
              </p:nvGrpSpPr>
              <p:grpSpPr>
                <a:xfrm>
                  <a:off x="5000815" y="4551566"/>
                  <a:ext cx="1904862" cy="1812483"/>
                  <a:chOff x="2460448" y="648260"/>
                  <a:chExt cx="6587648" cy="5866528"/>
                </a:xfrm>
              </p:grpSpPr>
              <p:sp>
                <p:nvSpPr>
                  <p:cNvPr id="7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7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7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7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7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7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7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7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7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7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7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7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8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8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8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8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8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8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8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8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8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8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8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8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8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8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7" name="Group 576"/>
                <p:cNvGrpSpPr/>
                <p:nvPr/>
              </p:nvGrpSpPr>
              <p:grpSpPr>
                <a:xfrm>
                  <a:off x="3995465" y="767843"/>
                  <a:ext cx="1904862" cy="1812483"/>
                  <a:chOff x="2460448" y="648260"/>
                  <a:chExt cx="6587648" cy="5866528"/>
                </a:xfrm>
              </p:grpSpPr>
              <p:sp>
                <p:nvSpPr>
                  <p:cNvPr id="72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72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2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2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2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3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3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73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3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73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73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73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73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3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3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4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4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74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74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74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74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74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4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4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4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75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5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5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5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75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5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5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5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5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5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6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6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6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6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6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6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6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76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6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6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7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7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7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8" name="Group 577"/>
                <p:cNvGrpSpPr/>
                <p:nvPr/>
              </p:nvGrpSpPr>
              <p:grpSpPr>
                <a:xfrm>
                  <a:off x="1991122" y="774201"/>
                  <a:ext cx="1904862" cy="1812483"/>
                  <a:chOff x="2460448" y="648260"/>
                  <a:chExt cx="6587648" cy="5866528"/>
                </a:xfrm>
              </p:grpSpPr>
              <p:sp>
                <p:nvSpPr>
                  <p:cNvPr id="67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67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7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8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8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8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8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68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8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68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8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68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68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9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9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9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9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69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69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69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69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69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69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0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0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70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0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0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0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70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0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70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0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71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1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71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1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71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71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71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71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71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71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2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72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72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72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72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79" name="Group 578"/>
                <p:cNvGrpSpPr/>
                <p:nvPr/>
              </p:nvGrpSpPr>
              <p:grpSpPr>
                <a:xfrm>
                  <a:off x="2011240" y="2659706"/>
                  <a:ext cx="1904862" cy="1812483"/>
                  <a:chOff x="2460448" y="648260"/>
                  <a:chExt cx="6587648" cy="5866528"/>
                </a:xfrm>
              </p:grpSpPr>
              <p:sp>
                <p:nvSpPr>
                  <p:cNvPr id="62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63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3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3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3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3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3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63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3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63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63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64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64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4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4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4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4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64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64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64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64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65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5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5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5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65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5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5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5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65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5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6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6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6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6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6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6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6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6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6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6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7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67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7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7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7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7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7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580" name="Group 579"/>
                <p:cNvGrpSpPr/>
                <p:nvPr/>
              </p:nvGrpSpPr>
              <p:grpSpPr>
                <a:xfrm>
                  <a:off x="1998011" y="4564797"/>
                  <a:ext cx="1904862" cy="1812483"/>
                  <a:chOff x="2460448" y="648260"/>
                  <a:chExt cx="6587648" cy="5866528"/>
                </a:xfrm>
              </p:grpSpPr>
              <p:sp>
                <p:nvSpPr>
                  <p:cNvPr id="58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58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8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8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8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8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8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58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8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59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59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59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59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9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9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9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9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59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59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60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60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60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0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0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0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60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0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0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0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61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1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61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1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61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1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61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1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61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61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62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62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62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62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2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62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62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62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62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965" name="Group 964"/>
              <p:cNvGrpSpPr/>
              <p:nvPr/>
            </p:nvGrpSpPr>
            <p:grpSpPr>
              <a:xfrm>
                <a:off x="2107822" y="4444781"/>
                <a:ext cx="2121237" cy="1917398"/>
                <a:chOff x="1865181" y="652514"/>
                <a:chExt cx="7156462" cy="5791200"/>
              </a:xfrm>
            </p:grpSpPr>
            <p:sp>
              <p:nvSpPr>
                <p:cNvPr id="966"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967"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968"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969" name="Group 968"/>
                <p:cNvGrpSpPr/>
                <p:nvPr/>
              </p:nvGrpSpPr>
              <p:grpSpPr>
                <a:xfrm>
                  <a:off x="6997724" y="727639"/>
                  <a:ext cx="1904862" cy="1812483"/>
                  <a:chOff x="2460448" y="648260"/>
                  <a:chExt cx="6587648" cy="5866528"/>
                </a:xfrm>
              </p:grpSpPr>
              <p:sp>
                <p:nvSpPr>
                  <p:cNvPr id="131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1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1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1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1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2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2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2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2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2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2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2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3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3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3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3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3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3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3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4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4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4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4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4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5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5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5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5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5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5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5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5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6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0" name="Group 969"/>
                <p:cNvGrpSpPr/>
                <p:nvPr/>
              </p:nvGrpSpPr>
              <p:grpSpPr>
                <a:xfrm>
                  <a:off x="7017842" y="2613144"/>
                  <a:ext cx="1904862" cy="1812483"/>
                  <a:chOff x="2460448" y="648260"/>
                  <a:chExt cx="6587648" cy="5866528"/>
                </a:xfrm>
              </p:grpSpPr>
              <p:sp>
                <p:nvSpPr>
                  <p:cNvPr id="126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6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6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7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7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7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7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7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7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7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8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8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8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8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8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8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128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9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9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9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9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9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9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9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0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0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0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0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1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1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1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1" name="Group 970"/>
                <p:cNvGrpSpPr/>
                <p:nvPr/>
              </p:nvGrpSpPr>
              <p:grpSpPr>
                <a:xfrm>
                  <a:off x="7004613" y="4518235"/>
                  <a:ext cx="1904862" cy="1812483"/>
                  <a:chOff x="2460448" y="648260"/>
                  <a:chExt cx="6587648" cy="5866528"/>
                </a:xfrm>
              </p:grpSpPr>
              <p:sp>
                <p:nvSpPr>
                  <p:cNvPr id="121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1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2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2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2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2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2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2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3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3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3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3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3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3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3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3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3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3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4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4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4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4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4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4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5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5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5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5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5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6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6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6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2" name="Group 971"/>
                <p:cNvGrpSpPr/>
                <p:nvPr/>
              </p:nvGrpSpPr>
              <p:grpSpPr>
                <a:xfrm>
                  <a:off x="5000815" y="4551566"/>
                  <a:ext cx="1904862" cy="1812483"/>
                  <a:chOff x="2460448" y="648260"/>
                  <a:chExt cx="6587648" cy="5866528"/>
                </a:xfrm>
              </p:grpSpPr>
              <p:sp>
                <p:nvSpPr>
                  <p:cNvPr id="116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7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7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7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7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7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8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8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8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8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8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8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8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8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8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9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9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9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9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9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9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0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0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0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0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1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1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1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1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1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3" name="Group 972"/>
                <p:cNvGrpSpPr/>
                <p:nvPr/>
              </p:nvGrpSpPr>
              <p:grpSpPr>
                <a:xfrm>
                  <a:off x="3995465" y="767843"/>
                  <a:ext cx="1904862" cy="1812483"/>
                  <a:chOff x="2460448" y="648260"/>
                  <a:chExt cx="6587648" cy="5866528"/>
                </a:xfrm>
              </p:grpSpPr>
              <p:sp>
                <p:nvSpPr>
                  <p:cNvPr id="112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2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2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2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2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2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3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3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3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3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3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3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3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3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3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4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4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4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4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4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4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5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5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5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5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5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6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6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6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6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6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6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4" name="Group 973"/>
                <p:cNvGrpSpPr/>
                <p:nvPr/>
              </p:nvGrpSpPr>
              <p:grpSpPr>
                <a:xfrm>
                  <a:off x="1991122" y="774201"/>
                  <a:ext cx="1904862" cy="1812483"/>
                  <a:chOff x="2460448" y="648260"/>
                  <a:chExt cx="6587648" cy="5866528"/>
                </a:xfrm>
              </p:grpSpPr>
              <p:sp>
                <p:nvSpPr>
                  <p:cNvPr id="10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0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5" name="Group 974"/>
                <p:cNvGrpSpPr/>
                <p:nvPr/>
              </p:nvGrpSpPr>
              <p:grpSpPr>
                <a:xfrm>
                  <a:off x="2011240" y="2659706"/>
                  <a:ext cx="1904862" cy="1812483"/>
                  <a:chOff x="2460448" y="648260"/>
                  <a:chExt cx="6587648" cy="5866528"/>
                </a:xfrm>
              </p:grpSpPr>
              <p:sp>
                <p:nvSpPr>
                  <p:cNvPr id="102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2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2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3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3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3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3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3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3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4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4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4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4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4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4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4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5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5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5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5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5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5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5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6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6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6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6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7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7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7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76" name="Group 975"/>
                <p:cNvGrpSpPr/>
                <p:nvPr/>
              </p:nvGrpSpPr>
              <p:grpSpPr>
                <a:xfrm>
                  <a:off x="1998011" y="4564797"/>
                  <a:ext cx="1904862" cy="1812483"/>
                  <a:chOff x="2460448" y="648260"/>
                  <a:chExt cx="6587648" cy="5866528"/>
                </a:xfrm>
              </p:grpSpPr>
              <p:sp>
                <p:nvSpPr>
                  <p:cNvPr id="97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97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7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8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8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8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8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98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8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98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8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98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98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9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9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9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9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99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99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99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99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99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9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0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0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0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0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0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0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1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1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1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1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1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2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2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2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1361"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1363"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67"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68"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69"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0"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1"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2"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3"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4"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5"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6"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7"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8"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79"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80"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grpSp>
          <p:nvGrpSpPr>
            <p:cNvPr id="1364" name="Group 1363"/>
            <p:cNvGrpSpPr/>
            <p:nvPr/>
          </p:nvGrpSpPr>
          <p:grpSpPr>
            <a:xfrm>
              <a:off x="4732845" y="2043795"/>
              <a:ext cx="4067002" cy="3323454"/>
              <a:chOff x="1891630" y="634969"/>
              <a:chExt cx="7093608" cy="5890349"/>
            </a:xfrm>
          </p:grpSpPr>
          <p:sp>
            <p:nvSpPr>
              <p:cNvPr id="1365"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1366" name="Group 1365"/>
              <p:cNvGrpSpPr/>
              <p:nvPr/>
            </p:nvGrpSpPr>
            <p:grpSpPr>
              <a:xfrm>
                <a:off x="4407933" y="4438190"/>
                <a:ext cx="2121237" cy="1917398"/>
                <a:chOff x="1865181" y="652514"/>
                <a:chExt cx="7156462" cy="5791200"/>
              </a:xfrm>
            </p:grpSpPr>
            <p:sp>
              <p:nvSpPr>
                <p:cNvPr id="218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2190"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219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2192" name="Group 2191"/>
                <p:cNvGrpSpPr/>
                <p:nvPr/>
              </p:nvGrpSpPr>
              <p:grpSpPr>
                <a:xfrm>
                  <a:off x="6997724" y="727639"/>
                  <a:ext cx="1904862" cy="1812483"/>
                  <a:chOff x="2460448" y="648260"/>
                  <a:chExt cx="6587648" cy="5866528"/>
                </a:xfrm>
              </p:grpSpPr>
              <p:sp>
                <p:nvSpPr>
                  <p:cNvPr id="253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53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3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53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4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54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4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54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54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54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54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54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54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4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55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55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55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55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55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55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55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55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5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5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6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56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6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6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6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56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6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56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6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56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7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7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7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7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7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7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7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7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57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7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8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58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58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58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3" name="Group 2192"/>
                <p:cNvGrpSpPr/>
                <p:nvPr/>
              </p:nvGrpSpPr>
              <p:grpSpPr>
                <a:xfrm>
                  <a:off x="7017842" y="2613144"/>
                  <a:ext cx="1904862" cy="1812483"/>
                  <a:chOff x="2460448" y="648260"/>
                  <a:chExt cx="6587648" cy="5866528"/>
                </a:xfrm>
              </p:grpSpPr>
              <p:sp>
                <p:nvSpPr>
                  <p:cNvPr id="248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48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9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49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9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49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9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49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9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49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9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49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50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0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50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50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50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50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50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50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50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50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1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1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1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51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1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1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1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51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1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51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2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52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2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52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2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52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52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52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52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52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53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3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53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53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53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53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4" name="Group 2193"/>
                <p:cNvGrpSpPr/>
                <p:nvPr/>
              </p:nvGrpSpPr>
              <p:grpSpPr>
                <a:xfrm>
                  <a:off x="7004613" y="4518235"/>
                  <a:ext cx="1904862" cy="1812483"/>
                  <a:chOff x="2460448" y="648260"/>
                  <a:chExt cx="6587648" cy="5866528"/>
                </a:xfrm>
              </p:grpSpPr>
              <p:sp>
                <p:nvSpPr>
                  <p:cNvPr id="244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44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4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44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4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44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4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44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4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44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5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45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45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5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5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5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5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45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45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45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46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46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6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6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6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46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46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46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6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46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47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47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7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47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7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7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7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7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47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47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8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48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48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8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8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8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8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8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5" name="Group 2194"/>
                <p:cNvGrpSpPr/>
                <p:nvPr/>
              </p:nvGrpSpPr>
              <p:grpSpPr>
                <a:xfrm>
                  <a:off x="5000815" y="4551566"/>
                  <a:ext cx="1904862" cy="1812483"/>
                  <a:chOff x="2460448" y="648260"/>
                  <a:chExt cx="6587648" cy="5866528"/>
                </a:xfrm>
              </p:grpSpPr>
              <p:sp>
                <p:nvSpPr>
                  <p:cNvPr id="239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39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9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39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9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9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9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39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0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40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40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40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40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0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0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0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0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40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41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41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41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41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1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1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1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41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41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41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2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42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42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42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2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42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2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42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2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42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43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43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43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43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43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3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43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43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43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43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6" name="Group 2195"/>
                <p:cNvGrpSpPr/>
                <p:nvPr/>
              </p:nvGrpSpPr>
              <p:grpSpPr>
                <a:xfrm>
                  <a:off x="3995465" y="767843"/>
                  <a:ext cx="1904862" cy="1812483"/>
                  <a:chOff x="2460448" y="648260"/>
                  <a:chExt cx="6587648" cy="5866528"/>
                </a:xfrm>
              </p:grpSpPr>
              <p:sp>
                <p:nvSpPr>
                  <p:cNvPr id="234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34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4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34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4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4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5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35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5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35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5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35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35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5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35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35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36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36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36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36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36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36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6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6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6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36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37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37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7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37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37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37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7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7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7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7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8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8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38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38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8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38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38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8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8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38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39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39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7" name="Group 2196"/>
                <p:cNvGrpSpPr/>
                <p:nvPr/>
              </p:nvGrpSpPr>
              <p:grpSpPr>
                <a:xfrm>
                  <a:off x="1991122" y="774201"/>
                  <a:ext cx="1904862" cy="1812483"/>
                  <a:chOff x="2460448" y="648260"/>
                  <a:chExt cx="6587648" cy="5866528"/>
                </a:xfrm>
              </p:grpSpPr>
              <p:sp>
                <p:nvSpPr>
                  <p:cNvPr id="229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29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9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9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0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0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0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30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0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30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30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30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30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0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31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31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31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31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31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31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31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31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231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1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2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32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32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32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2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32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32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32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2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32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3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33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3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33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33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33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33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33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33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3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34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34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34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34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8" name="Group 2197"/>
                <p:cNvGrpSpPr/>
                <p:nvPr/>
              </p:nvGrpSpPr>
              <p:grpSpPr>
                <a:xfrm>
                  <a:off x="2011240" y="2659706"/>
                  <a:ext cx="1904862" cy="1812483"/>
                  <a:chOff x="2460448" y="648260"/>
                  <a:chExt cx="6587648" cy="5866528"/>
                </a:xfrm>
              </p:grpSpPr>
              <p:sp>
                <p:nvSpPr>
                  <p:cNvPr id="224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24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5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5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5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25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5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25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25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25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25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25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26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6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6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6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6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26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26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26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26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26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7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7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7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27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27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27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7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27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27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7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8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28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8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8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8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8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28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28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8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28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29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9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9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9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9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9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199" name="Group 2198"/>
                <p:cNvGrpSpPr/>
                <p:nvPr/>
              </p:nvGrpSpPr>
              <p:grpSpPr>
                <a:xfrm>
                  <a:off x="1998011" y="4564797"/>
                  <a:ext cx="1904862" cy="1812483"/>
                  <a:chOff x="2460448" y="648260"/>
                  <a:chExt cx="6587648" cy="5866528"/>
                </a:xfrm>
              </p:grpSpPr>
              <p:sp>
                <p:nvSpPr>
                  <p:cNvPr id="220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20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0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0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0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20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0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20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20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20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21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21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21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1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1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1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1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21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21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21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22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22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2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2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2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22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22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22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2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22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23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23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3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23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3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23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3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23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23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23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24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24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24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4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24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24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24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24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381" name="Group 1380"/>
              <p:cNvGrpSpPr/>
              <p:nvPr/>
            </p:nvGrpSpPr>
            <p:grpSpPr>
              <a:xfrm>
                <a:off x="6682132" y="4431832"/>
                <a:ext cx="2121237" cy="1917398"/>
                <a:chOff x="1865181" y="652514"/>
                <a:chExt cx="7156462" cy="5791200"/>
              </a:xfrm>
            </p:grpSpPr>
            <p:sp>
              <p:nvSpPr>
                <p:cNvPr id="1794"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795"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796"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797" name="Group 1796"/>
                <p:cNvGrpSpPr/>
                <p:nvPr/>
              </p:nvGrpSpPr>
              <p:grpSpPr>
                <a:xfrm>
                  <a:off x="6997724" y="727639"/>
                  <a:ext cx="1904862" cy="1812483"/>
                  <a:chOff x="2460448" y="648260"/>
                  <a:chExt cx="6587648" cy="5866528"/>
                </a:xfrm>
              </p:grpSpPr>
              <p:sp>
                <p:nvSpPr>
                  <p:cNvPr id="214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14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4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14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4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14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4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14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14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15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15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15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15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5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15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15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15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15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15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16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16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16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6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6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6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16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6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6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6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17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7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17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7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17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7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7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7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7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7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8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8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8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18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8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8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18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18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18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798" name="Group 1797"/>
                <p:cNvGrpSpPr/>
                <p:nvPr/>
              </p:nvGrpSpPr>
              <p:grpSpPr>
                <a:xfrm>
                  <a:off x="7017842" y="2613144"/>
                  <a:ext cx="1904862" cy="1812483"/>
                  <a:chOff x="2460448" y="648260"/>
                  <a:chExt cx="6587648" cy="5866528"/>
                </a:xfrm>
              </p:grpSpPr>
              <p:sp>
                <p:nvSpPr>
                  <p:cNvPr id="209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09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9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9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9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9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9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10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10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10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10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10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10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0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10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10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10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11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11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11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11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11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1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1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1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11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1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2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2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12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2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12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2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12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2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12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2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13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13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13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13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13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13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3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13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13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13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14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799" name="Group 1798"/>
                <p:cNvGrpSpPr/>
                <p:nvPr/>
              </p:nvGrpSpPr>
              <p:grpSpPr>
                <a:xfrm>
                  <a:off x="7004613" y="4518235"/>
                  <a:ext cx="1904862" cy="1812483"/>
                  <a:chOff x="2460448" y="648260"/>
                  <a:chExt cx="6587648" cy="5866528"/>
                </a:xfrm>
              </p:grpSpPr>
              <p:sp>
                <p:nvSpPr>
                  <p:cNvPr id="204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04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4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4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4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5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5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05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05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05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05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05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05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5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05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06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06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06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06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06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06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06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6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6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6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07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7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7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7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07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7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7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7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7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7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8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8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8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8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8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8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8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08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8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8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09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09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09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0" name="Group 1799"/>
                <p:cNvGrpSpPr/>
                <p:nvPr/>
              </p:nvGrpSpPr>
              <p:grpSpPr>
                <a:xfrm>
                  <a:off x="5000815" y="4551566"/>
                  <a:ext cx="1904862" cy="1812483"/>
                  <a:chOff x="2460448" y="648260"/>
                  <a:chExt cx="6587648" cy="5866528"/>
                </a:xfrm>
              </p:grpSpPr>
              <p:sp>
                <p:nvSpPr>
                  <p:cNvPr id="199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99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9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0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0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0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0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00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00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00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00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00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00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1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01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01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01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01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01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01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01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01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1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2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2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02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2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2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2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02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2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02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2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03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3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03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3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03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03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03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03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03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03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4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04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04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04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04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1" name="Group 1800"/>
                <p:cNvGrpSpPr/>
                <p:nvPr/>
              </p:nvGrpSpPr>
              <p:grpSpPr>
                <a:xfrm>
                  <a:off x="3995465" y="767843"/>
                  <a:ext cx="1904862" cy="1812483"/>
                  <a:chOff x="2460448" y="648260"/>
                  <a:chExt cx="6587648" cy="5866528"/>
                </a:xfrm>
              </p:grpSpPr>
              <p:sp>
                <p:nvSpPr>
                  <p:cNvPr id="194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95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5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95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5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95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5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95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95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95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95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96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96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6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6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6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6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96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96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96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96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97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7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7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7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97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97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97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7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97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97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98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8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98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8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8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8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8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98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98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8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99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99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9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9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9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9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9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2" name="Group 1801"/>
                <p:cNvGrpSpPr/>
                <p:nvPr/>
              </p:nvGrpSpPr>
              <p:grpSpPr>
                <a:xfrm>
                  <a:off x="1991122" y="774201"/>
                  <a:ext cx="1904862" cy="1812483"/>
                  <a:chOff x="2460448" y="648260"/>
                  <a:chExt cx="6587648" cy="5866528"/>
                </a:xfrm>
              </p:grpSpPr>
              <p:sp>
                <p:nvSpPr>
                  <p:cNvPr id="190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90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0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90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0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90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0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90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90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91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91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91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91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1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1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1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1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91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91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92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92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92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92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2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2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92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92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92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2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93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93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93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3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93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3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93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3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93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93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94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94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94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94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4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94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94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94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4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3" name="Group 1802"/>
                <p:cNvGrpSpPr/>
                <p:nvPr/>
              </p:nvGrpSpPr>
              <p:grpSpPr>
                <a:xfrm>
                  <a:off x="2011240" y="2659706"/>
                  <a:ext cx="1904862" cy="1812483"/>
                  <a:chOff x="2460448" y="648260"/>
                  <a:chExt cx="6587648" cy="5866528"/>
                </a:xfrm>
              </p:grpSpPr>
              <p:sp>
                <p:nvSpPr>
                  <p:cNvPr id="185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85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5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85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5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5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5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86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6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86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6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86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86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6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86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86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86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87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87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87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87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87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7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7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7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87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87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88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8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88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88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88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8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8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8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8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8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9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89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89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9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89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89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9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9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89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89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90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804" name="Group 1803"/>
                <p:cNvGrpSpPr/>
                <p:nvPr/>
              </p:nvGrpSpPr>
              <p:grpSpPr>
                <a:xfrm>
                  <a:off x="1998011" y="4564797"/>
                  <a:ext cx="1904862" cy="1812483"/>
                  <a:chOff x="2460448" y="648260"/>
                  <a:chExt cx="6587648" cy="5866528"/>
                </a:xfrm>
              </p:grpSpPr>
              <p:sp>
                <p:nvSpPr>
                  <p:cNvPr id="180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80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0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80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0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1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1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81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1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81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81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81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81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1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81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82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82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82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82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82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82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82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2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2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2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83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83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83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3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83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83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83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3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83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3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84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4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84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84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84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84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84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84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4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84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85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85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85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382" name="Group 1381"/>
              <p:cNvGrpSpPr/>
              <p:nvPr/>
            </p:nvGrpSpPr>
            <p:grpSpPr>
              <a:xfrm>
                <a:off x="2107822" y="4444781"/>
                <a:ext cx="2121237" cy="1917398"/>
                <a:chOff x="1865181" y="652514"/>
                <a:chExt cx="7156462" cy="5791200"/>
              </a:xfrm>
            </p:grpSpPr>
            <p:sp>
              <p:nvSpPr>
                <p:cNvPr id="139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400"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40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402" name="Group 1401"/>
                <p:cNvGrpSpPr/>
                <p:nvPr/>
              </p:nvGrpSpPr>
              <p:grpSpPr>
                <a:xfrm>
                  <a:off x="6997724" y="727639"/>
                  <a:ext cx="1904862" cy="1812483"/>
                  <a:chOff x="2460448" y="648260"/>
                  <a:chExt cx="6587648" cy="5866528"/>
                </a:xfrm>
              </p:grpSpPr>
              <p:sp>
                <p:nvSpPr>
                  <p:cNvPr id="174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74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4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4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5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75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5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75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75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75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75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75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75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5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76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76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76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76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76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76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76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76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6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6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7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77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77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77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7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77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77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7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7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77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8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8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8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8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78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78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8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78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78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8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9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79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79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79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3" name="Group 1402"/>
                <p:cNvGrpSpPr/>
                <p:nvPr/>
              </p:nvGrpSpPr>
              <p:grpSpPr>
                <a:xfrm>
                  <a:off x="7017842" y="2613144"/>
                  <a:ext cx="1904862" cy="1812483"/>
                  <a:chOff x="2460448" y="648260"/>
                  <a:chExt cx="6587648" cy="5866528"/>
                </a:xfrm>
              </p:grpSpPr>
              <p:sp>
                <p:nvSpPr>
                  <p:cNvPr id="169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69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0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0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0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70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0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70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70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70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70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70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71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1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71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71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71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71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71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71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71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171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2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2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2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72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72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72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2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72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72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72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3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73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3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73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3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73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73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73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73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73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74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4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74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74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74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74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4" name="Group 1403"/>
                <p:cNvGrpSpPr/>
                <p:nvPr/>
              </p:nvGrpSpPr>
              <p:grpSpPr>
                <a:xfrm>
                  <a:off x="7004613" y="4518235"/>
                  <a:ext cx="1904862" cy="1812483"/>
                  <a:chOff x="2460448" y="648260"/>
                  <a:chExt cx="6587648" cy="5866528"/>
                </a:xfrm>
              </p:grpSpPr>
              <p:sp>
                <p:nvSpPr>
                  <p:cNvPr id="165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65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5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65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5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65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5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65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65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65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66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66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66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6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66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6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6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66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66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66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67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67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7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7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7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67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67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67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7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67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68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68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8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68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8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8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8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8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68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68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9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69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69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9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9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69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9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9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5" name="Group 1404"/>
                <p:cNvGrpSpPr/>
                <p:nvPr/>
              </p:nvGrpSpPr>
              <p:grpSpPr>
                <a:xfrm>
                  <a:off x="5000815" y="4551566"/>
                  <a:ext cx="1904862" cy="1812483"/>
                  <a:chOff x="2460448" y="648260"/>
                  <a:chExt cx="6587648" cy="5866528"/>
                </a:xfrm>
              </p:grpSpPr>
              <p:sp>
                <p:nvSpPr>
                  <p:cNvPr id="160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60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0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60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0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60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0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60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61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61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61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61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61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1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61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1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1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61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62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62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62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62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2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2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2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62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62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62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3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63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63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63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3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63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3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63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3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63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64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64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64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64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64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4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64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64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4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4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6" name="Group 1405"/>
                <p:cNvGrpSpPr/>
                <p:nvPr/>
              </p:nvGrpSpPr>
              <p:grpSpPr>
                <a:xfrm>
                  <a:off x="3995465" y="767843"/>
                  <a:ext cx="1904862" cy="1812483"/>
                  <a:chOff x="2460448" y="648260"/>
                  <a:chExt cx="6587648" cy="5866528"/>
                </a:xfrm>
              </p:grpSpPr>
              <p:sp>
                <p:nvSpPr>
                  <p:cNvPr id="155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55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5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55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5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55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6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56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56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56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56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56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56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6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6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56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57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57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57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57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57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57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7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7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7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57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58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58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8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58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58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58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8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58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8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8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9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9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59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59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9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59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59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9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9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9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60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60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7" name="Group 1406"/>
                <p:cNvGrpSpPr/>
                <p:nvPr/>
              </p:nvGrpSpPr>
              <p:grpSpPr>
                <a:xfrm>
                  <a:off x="1991122" y="774201"/>
                  <a:ext cx="1904862" cy="1812483"/>
                  <a:chOff x="2460448" y="648260"/>
                  <a:chExt cx="6587648" cy="5866528"/>
                </a:xfrm>
              </p:grpSpPr>
              <p:sp>
                <p:nvSpPr>
                  <p:cNvPr id="150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50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0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50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1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51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1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51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51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51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51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51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51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1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2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52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52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52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52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52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52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52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52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2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3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53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53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53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3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53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53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53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3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53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4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54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4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54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54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54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54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54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54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4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5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5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55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55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8" name="Group 1407"/>
                <p:cNvGrpSpPr/>
                <p:nvPr/>
              </p:nvGrpSpPr>
              <p:grpSpPr>
                <a:xfrm>
                  <a:off x="2011240" y="2659706"/>
                  <a:ext cx="1904862" cy="1812483"/>
                  <a:chOff x="2460448" y="648260"/>
                  <a:chExt cx="6587648" cy="5866528"/>
                </a:xfrm>
              </p:grpSpPr>
              <p:sp>
                <p:nvSpPr>
                  <p:cNvPr id="145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5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6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6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6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6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6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6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6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7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7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7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7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7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7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7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7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7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7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8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8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8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8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8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8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8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8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8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8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9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9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9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9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9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9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9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9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9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9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50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0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50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50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50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50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09" name="Group 1408"/>
                <p:cNvGrpSpPr/>
                <p:nvPr/>
              </p:nvGrpSpPr>
              <p:grpSpPr>
                <a:xfrm>
                  <a:off x="1998011" y="4564797"/>
                  <a:ext cx="1904862" cy="1812483"/>
                  <a:chOff x="2460448" y="648260"/>
                  <a:chExt cx="6587648" cy="5866528"/>
                </a:xfrm>
              </p:grpSpPr>
              <p:sp>
                <p:nvSpPr>
                  <p:cNvPr id="141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1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1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1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1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1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1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2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2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2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2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2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2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2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2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2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3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3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3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3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3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3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3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4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4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4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4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4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5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5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5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5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5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1383"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1384"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85"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86"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87"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88"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89"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90"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91"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92"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93"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94"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95"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96"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97"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98"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cxnSp>
          <p:nvCxnSpPr>
            <p:cNvPr id="6" name="Straight Connector 5"/>
            <p:cNvCxnSpPr>
              <a:stCxn id="1361" idx="3"/>
              <a:endCxn id="1383" idx="1"/>
            </p:cNvCxnSpPr>
            <p:nvPr/>
          </p:nvCxnSpPr>
          <p:spPr bwMode="auto">
            <a:xfrm flipV="1">
              <a:off x="3137760" y="3729229"/>
              <a:ext cx="3012725" cy="9720"/>
            </a:xfrm>
            <a:prstGeom prst="line">
              <a:avLst/>
            </a:prstGeom>
            <a:solidFill>
              <a:srgbClr val="CC99FF"/>
            </a:solidFill>
            <a:ln w="1524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2585" name="Rectangle 2"/>
            <p:cNvSpPr>
              <a:spLocks noChangeArrowheads="1"/>
            </p:cNvSpPr>
            <p:nvPr/>
          </p:nvSpPr>
          <p:spPr bwMode="auto">
            <a:xfrm>
              <a:off x="355075" y="54310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86" name="Rectangle 2"/>
            <p:cNvSpPr>
              <a:spLocks noChangeArrowheads="1"/>
            </p:cNvSpPr>
            <p:nvPr/>
          </p:nvSpPr>
          <p:spPr bwMode="auto">
            <a:xfrm>
              <a:off x="1007404" y="54212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87" name="Rectangle 2"/>
            <p:cNvSpPr>
              <a:spLocks noChangeArrowheads="1"/>
            </p:cNvSpPr>
            <p:nvPr/>
          </p:nvSpPr>
          <p:spPr bwMode="auto">
            <a:xfrm>
              <a:off x="1669471"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88" name="Rectangle 2"/>
            <p:cNvSpPr>
              <a:spLocks noChangeArrowheads="1"/>
            </p:cNvSpPr>
            <p:nvPr/>
          </p:nvSpPr>
          <p:spPr bwMode="auto">
            <a:xfrm>
              <a:off x="2331540"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89" name="Rectangle 2"/>
            <p:cNvSpPr>
              <a:spLocks noChangeArrowheads="1"/>
            </p:cNvSpPr>
            <p:nvPr/>
          </p:nvSpPr>
          <p:spPr bwMode="auto">
            <a:xfrm>
              <a:off x="2980096"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90" name="Rectangle 2"/>
            <p:cNvSpPr>
              <a:spLocks noChangeArrowheads="1"/>
            </p:cNvSpPr>
            <p:nvPr/>
          </p:nvSpPr>
          <p:spPr bwMode="auto">
            <a:xfrm>
              <a:off x="5655410" y="54483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91" name="Rectangle 2"/>
            <p:cNvSpPr>
              <a:spLocks noChangeArrowheads="1"/>
            </p:cNvSpPr>
            <p:nvPr/>
          </p:nvSpPr>
          <p:spPr bwMode="auto">
            <a:xfrm>
              <a:off x="6307739" y="54385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92" name="Rectangle 2"/>
            <p:cNvSpPr>
              <a:spLocks noChangeArrowheads="1"/>
            </p:cNvSpPr>
            <p:nvPr/>
          </p:nvSpPr>
          <p:spPr bwMode="auto">
            <a:xfrm>
              <a:off x="6969806"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93" name="Rectangle 2"/>
            <p:cNvSpPr>
              <a:spLocks noChangeArrowheads="1"/>
            </p:cNvSpPr>
            <p:nvPr/>
          </p:nvSpPr>
          <p:spPr bwMode="auto">
            <a:xfrm>
              <a:off x="7631875"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94" name="Rectangle 2"/>
            <p:cNvSpPr>
              <a:spLocks noChangeArrowheads="1"/>
            </p:cNvSpPr>
            <p:nvPr/>
          </p:nvSpPr>
          <p:spPr bwMode="auto">
            <a:xfrm>
              <a:off x="8293943"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595" name="Rectangle 2"/>
            <p:cNvSpPr>
              <a:spLocks noChangeArrowheads="1"/>
            </p:cNvSpPr>
            <p:nvPr/>
          </p:nvSpPr>
          <p:spPr bwMode="auto">
            <a:xfrm>
              <a:off x="3632431" y="543858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2596" name="Rectangle 2"/>
            <p:cNvSpPr>
              <a:spLocks noChangeArrowheads="1"/>
            </p:cNvSpPr>
            <p:nvPr/>
          </p:nvSpPr>
          <p:spPr bwMode="auto">
            <a:xfrm>
              <a:off x="4122622"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2597" name="Rectangle 2"/>
            <p:cNvSpPr>
              <a:spLocks noChangeArrowheads="1"/>
            </p:cNvSpPr>
            <p:nvPr/>
          </p:nvSpPr>
          <p:spPr bwMode="auto">
            <a:xfrm>
              <a:off x="4622550"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2598" name="Rectangle 2"/>
            <p:cNvSpPr>
              <a:spLocks noChangeArrowheads="1"/>
            </p:cNvSpPr>
            <p:nvPr/>
          </p:nvSpPr>
          <p:spPr bwMode="auto">
            <a:xfrm>
              <a:off x="5126262" y="544616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grpSp>
      <p:pic>
        <p:nvPicPr>
          <p:cNvPr id="2599" name="Picture 7"/>
          <p:cNvPicPr>
            <a:picLocks noChangeAspect="1" noChangeArrowheads="1"/>
          </p:cNvPicPr>
          <p:nvPr/>
        </p:nvPicPr>
        <p:blipFill>
          <a:blip r:embed="rId3"/>
          <a:srcRect/>
          <a:stretch>
            <a:fillRect/>
          </a:stretch>
        </p:blipFill>
        <p:spPr bwMode="auto">
          <a:xfrm>
            <a:off x="5171592" y="1244155"/>
            <a:ext cx="2464594" cy="3636169"/>
          </a:xfrm>
          <a:prstGeom prst="rect">
            <a:avLst/>
          </a:prstGeom>
          <a:noFill/>
          <a:ln w="9525">
            <a:noFill/>
            <a:miter lim="800000"/>
            <a:headEnd/>
            <a:tailEnd/>
          </a:ln>
        </p:spPr>
      </p:pic>
      <p:sp>
        <p:nvSpPr>
          <p:cNvPr id="352431" name="Oval 175"/>
          <p:cNvSpPr>
            <a:spLocks noChangeArrowheads="1"/>
          </p:cNvSpPr>
          <p:nvPr/>
        </p:nvSpPr>
        <p:spPr bwMode="auto">
          <a:xfrm>
            <a:off x="5662108" y="297251"/>
            <a:ext cx="1763269" cy="106718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nchor="ctr"/>
          <a:lstStyle/>
          <a:p>
            <a:pPr algn="ctr"/>
            <a:r>
              <a:rPr lang="en-US" sz="1200" dirty="0" smtClean="0"/>
              <a:t>Node and Drawer Interconnects</a:t>
            </a:r>
          </a:p>
        </p:txBody>
      </p:sp>
      <p:grpSp>
        <p:nvGrpSpPr>
          <p:cNvPr id="2600" name="Group 2599"/>
          <p:cNvGrpSpPr/>
          <p:nvPr/>
        </p:nvGrpSpPr>
        <p:grpSpPr>
          <a:xfrm>
            <a:off x="1966660" y="881527"/>
            <a:ext cx="2773813" cy="924899"/>
            <a:chOff x="270233" y="1702258"/>
            <a:chExt cx="8715005" cy="4809550"/>
          </a:xfrm>
        </p:grpSpPr>
        <p:sp>
          <p:nvSpPr>
            <p:cNvPr id="2601" name="Rectangle 2"/>
            <p:cNvSpPr>
              <a:spLocks noChangeArrowheads="1"/>
            </p:cNvSpPr>
            <p:nvPr/>
          </p:nvSpPr>
          <p:spPr bwMode="auto">
            <a:xfrm>
              <a:off x="270233" y="1702258"/>
              <a:ext cx="8715005" cy="4809550"/>
            </a:xfrm>
            <a:prstGeom prst="rect">
              <a:avLst/>
            </a:prstGeom>
            <a:solidFill>
              <a:schemeClr val="bg1">
                <a:lumMod val="65000"/>
              </a:schemeClr>
            </a:solidFill>
            <a:ln w="9525">
              <a:solidFill>
                <a:schemeClr val="tx1"/>
              </a:solidFill>
              <a:miter lim="800000"/>
              <a:headEnd/>
              <a:tailEnd/>
            </a:ln>
            <a:effectLst/>
          </p:spPr>
          <p:txBody>
            <a:bodyPr wrap="none" anchor="t" anchorCtr="1"/>
            <a:lstStyle/>
            <a:p>
              <a:pPr algn="ctr"/>
              <a:r>
                <a:rPr lang="en-US" sz="300" dirty="0"/>
                <a:t>z13 Drawer</a:t>
              </a:r>
            </a:p>
          </p:txBody>
        </p:sp>
        <p:grpSp>
          <p:nvGrpSpPr>
            <p:cNvPr id="2602" name="Group 2601"/>
            <p:cNvGrpSpPr/>
            <p:nvPr/>
          </p:nvGrpSpPr>
          <p:grpSpPr>
            <a:xfrm>
              <a:off x="472907" y="2053515"/>
              <a:ext cx="4067002" cy="3323454"/>
              <a:chOff x="1891630" y="634969"/>
              <a:chExt cx="7093608" cy="5890349"/>
            </a:xfrm>
          </p:grpSpPr>
          <p:sp>
            <p:nvSpPr>
              <p:cNvPr id="3824"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3825" name="Group 3824"/>
              <p:cNvGrpSpPr/>
              <p:nvPr/>
            </p:nvGrpSpPr>
            <p:grpSpPr>
              <a:xfrm>
                <a:off x="4407933" y="4438190"/>
                <a:ext cx="2121237" cy="1917398"/>
                <a:chOff x="1865181" y="652514"/>
                <a:chExt cx="7156462" cy="5791200"/>
              </a:xfrm>
            </p:grpSpPr>
            <p:sp>
              <p:nvSpPr>
                <p:cNvPr id="4634"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4635"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4636"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4637" name="Group 4636"/>
                <p:cNvGrpSpPr/>
                <p:nvPr/>
              </p:nvGrpSpPr>
              <p:grpSpPr>
                <a:xfrm>
                  <a:off x="6997724" y="727639"/>
                  <a:ext cx="1904862" cy="1812483"/>
                  <a:chOff x="2460448" y="648260"/>
                  <a:chExt cx="6587648" cy="5866528"/>
                </a:xfrm>
              </p:grpSpPr>
              <p:sp>
                <p:nvSpPr>
                  <p:cNvPr id="498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98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8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98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8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98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8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98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98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99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99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99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99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9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99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9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9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99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99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500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500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500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0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0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0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500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00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00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00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501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01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01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01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01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1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1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1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1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01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02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02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02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502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02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02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02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02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02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38" name="Group 4637"/>
                <p:cNvGrpSpPr/>
                <p:nvPr/>
              </p:nvGrpSpPr>
              <p:grpSpPr>
                <a:xfrm>
                  <a:off x="7017842" y="2613144"/>
                  <a:ext cx="1904862" cy="1812483"/>
                  <a:chOff x="2460448" y="648260"/>
                  <a:chExt cx="6587648" cy="5866528"/>
                </a:xfrm>
              </p:grpSpPr>
              <p:sp>
                <p:nvSpPr>
                  <p:cNvPr id="493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93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3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93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3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93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3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94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94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94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94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94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94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4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94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4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4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95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95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95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95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95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5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5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5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95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5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6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6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96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96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96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6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96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6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6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6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7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7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7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7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97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97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7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7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97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7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8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39" name="Group 4638"/>
                <p:cNvGrpSpPr/>
                <p:nvPr/>
              </p:nvGrpSpPr>
              <p:grpSpPr>
                <a:xfrm>
                  <a:off x="7004613" y="4518235"/>
                  <a:ext cx="1904862" cy="1812483"/>
                  <a:chOff x="2460448" y="648260"/>
                  <a:chExt cx="6587648" cy="5866528"/>
                </a:xfrm>
              </p:grpSpPr>
              <p:sp>
                <p:nvSpPr>
                  <p:cNvPr id="488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88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8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88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8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89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9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89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9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89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9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9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9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9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9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0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0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90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90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90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90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90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0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0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0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91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1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1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1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91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91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91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1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91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1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2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2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2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2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2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2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92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92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2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2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93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3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3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0" name="Group 4639"/>
                <p:cNvGrpSpPr/>
                <p:nvPr/>
              </p:nvGrpSpPr>
              <p:grpSpPr>
                <a:xfrm>
                  <a:off x="5000815" y="4551566"/>
                  <a:ext cx="1904862" cy="1812483"/>
                  <a:chOff x="2460448" y="648260"/>
                  <a:chExt cx="6587648" cy="5866528"/>
                </a:xfrm>
              </p:grpSpPr>
              <p:sp>
                <p:nvSpPr>
                  <p:cNvPr id="483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83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3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84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4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84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4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84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4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84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4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4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4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5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5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5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5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85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85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85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85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85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5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6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6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86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86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86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6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86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86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86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6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87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7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7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7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7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87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87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7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87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87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8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8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8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8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8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1" name="Group 4640"/>
                <p:cNvGrpSpPr/>
                <p:nvPr/>
              </p:nvGrpSpPr>
              <p:grpSpPr>
                <a:xfrm>
                  <a:off x="3995465" y="767843"/>
                  <a:ext cx="1904862" cy="1812483"/>
                  <a:chOff x="2460448" y="648260"/>
                  <a:chExt cx="6587648" cy="5866528"/>
                </a:xfrm>
              </p:grpSpPr>
              <p:sp>
                <p:nvSpPr>
                  <p:cNvPr id="478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79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9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9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9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9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9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79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9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79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9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0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0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0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0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0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0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80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80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80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80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81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1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1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1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81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81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81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1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81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81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82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2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82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2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2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2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2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82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82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2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83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83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3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3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3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3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3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2" name="Group 4641"/>
                <p:cNvGrpSpPr/>
                <p:nvPr/>
              </p:nvGrpSpPr>
              <p:grpSpPr>
                <a:xfrm>
                  <a:off x="1991122" y="774201"/>
                  <a:ext cx="1904862" cy="1812483"/>
                  <a:chOff x="2460448" y="648260"/>
                  <a:chExt cx="6587648" cy="5866528"/>
                </a:xfrm>
              </p:grpSpPr>
              <p:sp>
                <p:nvSpPr>
                  <p:cNvPr id="474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74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4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4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4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4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4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74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4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75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5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75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75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5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75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75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75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75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75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76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76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76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476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6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6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76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76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76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6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77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77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7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7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7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7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7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7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7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77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78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8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78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78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8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8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78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78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78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3" name="Group 4642"/>
                <p:cNvGrpSpPr/>
                <p:nvPr/>
              </p:nvGrpSpPr>
              <p:grpSpPr>
                <a:xfrm>
                  <a:off x="2011240" y="2659706"/>
                  <a:ext cx="1904862" cy="1812483"/>
                  <a:chOff x="2460448" y="648260"/>
                  <a:chExt cx="6587648" cy="5866528"/>
                </a:xfrm>
              </p:grpSpPr>
              <p:sp>
                <p:nvSpPr>
                  <p:cNvPr id="469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69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9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69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9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69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9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70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0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70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0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70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70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0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70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70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70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71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71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71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71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71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1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1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1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71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71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72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2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72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72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2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2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2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2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2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2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3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73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73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3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73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73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3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3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73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73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74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4" name="Group 4643"/>
                <p:cNvGrpSpPr/>
                <p:nvPr/>
              </p:nvGrpSpPr>
              <p:grpSpPr>
                <a:xfrm>
                  <a:off x="1998011" y="4564797"/>
                  <a:ext cx="1904862" cy="1812483"/>
                  <a:chOff x="2460448" y="648260"/>
                  <a:chExt cx="6587648" cy="5866528"/>
                </a:xfrm>
              </p:grpSpPr>
              <p:sp>
                <p:nvSpPr>
                  <p:cNvPr id="464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64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4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64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4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65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5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65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65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65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65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65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65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5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5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6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6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66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66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66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66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66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6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6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6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67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7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7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7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67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7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67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7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67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7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8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8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8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8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8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8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8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68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8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8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9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9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9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3826" name="Group 3825"/>
              <p:cNvGrpSpPr/>
              <p:nvPr/>
            </p:nvGrpSpPr>
            <p:grpSpPr>
              <a:xfrm>
                <a:off x="6682132" y="4431832"/>
                <a:ext cx="2121237" cy="1917398"/>
                <a:chOff x="1865181" y="652514"/>
                <a:chExt cx="7156462" cy="5791200"/>
              </a:xfrm>
            </p:grpSpPr>
            <p:sp>
              <p:nvSpPr>
                <p:cNvPr id="423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4240"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424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4242" name="Group 4241"/>
                <p:cNvGrpSpPr/>
                <p:nvPr/>
              </p:nvGrpSpPr>
              <p:grpSpPr>
                <a:xfrm>
                  <a:off x="6997724" y="727639"/>
                  <a:ext cx="1904862" cy="1812483"/>
                  <a:chOff x="2460448" y="648260"/>
                  <a:chExt cx="6587648" cy="5866528"/>
                </a:xfrm>
              </p:grpSpPr>
              <p:sp>
                <p:nvSpPr>
                  <p:cNvPr id="458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58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8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8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9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9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9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59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9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59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9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59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59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9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0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0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0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60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60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60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60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60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0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0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1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61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1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1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1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61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1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61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1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61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2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2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2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2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2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2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2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2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62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2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3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3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3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3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3" name="Group 4242"/>
                <p:cNvGrpSpPr/>
                <p:nvPr/>
              </p:nvGrpSpPr>
              <p:grpSpPr>
                <a:xfrm>
                  <a:off x="7017842" y="2613144"/>
                  <a:ext cx="1904862" cy="1812483"/>
                  <a:chOff x="2460448" y="648260"/>
                  <a:chExt cx="6587648" cy="5866528"/>
                </a:xfrm>
              </p:grpSpPr>
              <p:sp>
                <p:nvSpPr>
                  <p:cNvPr id="453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53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4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4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4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4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4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54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4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54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4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54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55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5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55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55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55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55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55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55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55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55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6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6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6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56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56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56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6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56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6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6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7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7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7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7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7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7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57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57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7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7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58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8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8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58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58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58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4" name="Group 4243"/>
                <p:cNvGrpSpPr/>
                <p:nvPr/>
              </p:nvGrpSpPr>
              <p:grpSpPr>
                <a:xfrm>
                  <a:off x="7004613" y="4518235"/>
                  <a:ext cx="1904862" cy="1812483"/>
                  <a:chOff x="2460448" y="648260"/>
                  <a:chExt cx="6587648" cy="5866528"/>
                </a:xfrm>
              </p:grpSpPr>
              <p:sp>
                <p:nvSpPr>
                  <p:cNvPr id="449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49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9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49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9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49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9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49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9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49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0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50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50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0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50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50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50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50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50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50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51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51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1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1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1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51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51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51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1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51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2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2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2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2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2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2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2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2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52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52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3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3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53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3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3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53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53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53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5" name="Group 4244"/>
                <p:cNvGrpSpPr/>
                <p:nvPr/>
              </p:nvGrpSpPr>
              <p:grpSpPr>
                <a:xfrm>
                  <a:off x="5000815" y="4551566"/>
                  <a:ext cx="1904862" cy="1812483"/>
                  <a:chOff x="2460448" y="648260"/>
                  <a:chExt cx="6587648" cy="5866528"/>
                </a:xfrm>
              </p:grpSpPr>
              <p:sp>
                <p:nvSpPr>
                  <p:cNvPr id="444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44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4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44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4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44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4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44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5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45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5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45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45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5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45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45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45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45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46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46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46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46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6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6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6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46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6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6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7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47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47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47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7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47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7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7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7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7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8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8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8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48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48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8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8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48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48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48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6" name="Group 4245"/>
                <p:cNvGrpSpPr/>
                <p:nvPr/>
              </p:nvGrpSpPr>
              <p:grpSpPr>
                <a:xfrm>
                  <a:off x="3995465" y="767843"/>
                  <a:ext cx="1904862" cy="1812483"/>
                  <a:chOff x="2460448" y="648260"/>
                  <a:chExt cx="6587648" cy="5866528"/>
                </a:xfrm>
              </p:grpSpPr>
              <p:sp>
                <p:nvSpPr>
                  <p:cNvPr id="439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39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9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9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9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9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0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40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0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40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0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40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40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0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40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40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41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41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41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41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41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41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1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1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1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41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2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2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2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42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42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42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2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42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2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2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3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3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3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3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3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43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43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3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3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43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44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44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7" name="Group 4246"/>
                <p:cNvGrpSpPr/>
                <p:nvPr/>
              </p:nvGrpSpPr>
              <p:grpSpPr>
                <a:xfrm>
                  <a:off x="1991122" y="774201"/>
                  <a:ext cx="1904862" cy="1812483"/>
                  <a:chOff x="2460448" y="648260"/>
                  <a:chExt cx="6587648" cy="5866528"/>
                </a:xfrm>
              </p:grpSpPr>
              <p:sp>
                <p:nvSpPr>
                  <p:cNvPr id="434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34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4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4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5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5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5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35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5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35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5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35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35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5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6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6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6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36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36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36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36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36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436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6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7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37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37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37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7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37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37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7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7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7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8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8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8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8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38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38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8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38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38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8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9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9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9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9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8" name="Group 4247"/>
                <p:cNvGrpSpPr/>
                <p:nvPr/>
              </p:nvGrpSpPr>
              <p:grpSpPr>
                <a:xfrm>
                  <a:off x="2011240" y="2659706"/>
                  <a:ext cx="1904862" cy="1812483"/>
                  <a:chOff x="2460448" y="648260"/>
                  <a:chExt cx="6587648" cy="5866528"/>
                </a:xfrm>
              </p:grpSpPr>
              <p:sp>
                <p:nvSpPr>
                  <p:cNvPr id="429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29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0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0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0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0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0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30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0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30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0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30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31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1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1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1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1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31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31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31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31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31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2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2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2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32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32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32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2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32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32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2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3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3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3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3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3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3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33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33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3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33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34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4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4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4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4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4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9" name="Group 4248"/>
                <p:cNvGrpSpPr/>
                <p:nvPr/>
              </p:nvGrpSpPr>
              <p:grpSpPr>
                <a:xfrm>
                  <a:off x="1998011" y="4564797"/>
                  <a:ext cx="1904862" cy="1812483"/>
                  <a:chOff x="2460448" y="648260"/>
                  <a:chExt cx="6587648" cy="5866528"/>
                </a:xfrm>
              </p:grpSpPr>
              <p:sp>
                <p:nvSpPr>
                  <p:cNvPr id="425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25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5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25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5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25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5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25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25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25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26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26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26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6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26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26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6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26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26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26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27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27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7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7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7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27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27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27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7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27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28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28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8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28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8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8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8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8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28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28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9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29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29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9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9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29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29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9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3827" name="Group 3826"/>
              <p:cNvGrpSpPr/>
              <p:nvPr/>
            </p:nvGrpSpPr>
            <p:grpSpPr>
              <a:xfrm>
                <a:off x="2107822" y="4444781"/>
                <a:ext cx="2121237" cy="1917398"/>
                <a:chOff x="1865181" y="652514"/>
                <a:chExt cx="7156462" cy="5791200"/>
              </a:xfrm>
            </p:grpSpPr>
            <p:sp>
              <p:nvSpPr>
                <p:cNvPr id="3844"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3845"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3846"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3847" name="Group 3846"/>
                <p:cNvGrpSpPr/>
                <p:nvPr/>
              </p:nvGrpSpPr>
              <p:grpSpPr>
                <a:xfrm>
                  <a:off x="6997724" y="727639"/>
                  <a:ext cx="1904862" cy="1812483"/>
                  <a:chOff x="2460448" y="648260"/>
                  <a:chExt cx="6587648" cy="5866528"/>
                </a:xfrm>
              </p:grpSpPr>
              <p:sp>
                <p:nvSpPr>
                  <p:cNvPr id="419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19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9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19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9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9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9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19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9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20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20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20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20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0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20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20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0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20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20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21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21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21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1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1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1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21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21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21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1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22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22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22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2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22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2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2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2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2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22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23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3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23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23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3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3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23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23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3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48" name="Group 3847"/>
                <p:cNvGrpSpPr/>
                <p:nvPr/>
              </p:nvGrpSpPr>
              <p:grpSpPr>
                <a:xfrm>
                  <a:off x="7017842" y="2613144"/>
                  <a:ext cx="1904862" cy="1812483"/>
                  <a:chOff x="2460448" y="648260"/>
                  <a:chExt cx="6587648" cy="5866528"/>
                </a:xfrm>
              </p:grpSpPr>
              <p:sp>
                <p:nvSpPr>
                  <p:cNvPr id="414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14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4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14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4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4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4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15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5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15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5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15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15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5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5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5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15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16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16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16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16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416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6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6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6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16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6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7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7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17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7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17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7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7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7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7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7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8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8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8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8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8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18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8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8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8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8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19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49" name="Group 3848"/>
                <p:cNvGrpSpPr/>
                <p:nvPr/>
              </p:nvGrpSpPr>
              <p:grpSpPr>
                <a:xfrm>
                  <a:off x="7004613" y="4518235"/>
                  <a:ext cx="1904862" cy="1812483"/>
                  <a:chOff x="2460448" y="648260"/>
                  <a:chExt cx="6587648" cy="5866528"/>
                </a:xfrm>
              </p:grpSpPr>
              <p:sp>
                <p:nvSpPr>
                  <p:cNvPr id="409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09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9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9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9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0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0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10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0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10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0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10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10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0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0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1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11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11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11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11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11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11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1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1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1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12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2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2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2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12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2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12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2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2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2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3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3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3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3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3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3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3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13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3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3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4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4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14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0" name="Group 3849"/>
                <p:cNvGrpSpPr/>
                <p:nvPr/>
              </p:nvGrpSpPr>
              <p:grpSpPr>
                <a:xfrm>
                  <a:off x="5000815" y="4551566"/>
                  <a:ext cx="1904862" cy="1812483"/>
                  <a:chOff x="2460448" y="648260"/>
                  <a:chExt cx="6587648" cy="5866528"/>
                </a:xfrm>
              </p:grpSpPr>
              <p:sp>
                <p:nvSpPr>
                  <p:cNvPr id="404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04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4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5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5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5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5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05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05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05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05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05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05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6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06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06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06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06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06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06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06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06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6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7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7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07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07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7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7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07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7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7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7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8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8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8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8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8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08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8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8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8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08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9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9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09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09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09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1" name="Group 3850"/>
                <p:cNvGrpSpPr/>
                <p:nvPr/>
              </p:nvGrpSpPr>
              <p:grpSpPr>
                <a:xfrm>
                  <a:off x="3995465" y="767843"/>
                  <a:ext cx="1904862" cy="1812483"/>
                  <a:chOff x="2460448" y="648260"/>
                  <a:chExt cx="6587648" cy="5866528"/>
                </a:xfrm>
              </p:grpSpPr>
              <p:sp>
                <p:nvSpPr>
                  <p:cNvPr id="399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00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0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0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0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0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0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00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00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00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00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01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01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1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01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01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01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01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01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01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01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02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2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2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2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02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02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2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2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02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2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3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3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3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3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3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3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3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03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3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3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4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04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4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4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04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04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04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2" name="Group 3851"/>
                <p:cNvGrpSpPr/>
                <p:nvPr/>
              </p:nvGrpSpPr>
              <p:grpSpPr>
                <a:xfrm>
                  <a:off x="1991122" y="774201"/>
                  <a:ext cx="1904862" cy="1812483"/>
                  <a:chOff x="2460448" y="648260"/>
                  <a:chExt cx="6587648" cy="5866528"/>
                </a:xfrm>
              </p:grpSpPr>
              <p:sp>
                <p:nvSpPr>
                  <p:cNvPr id="395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95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5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95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5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95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5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95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95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96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96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96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96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6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6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6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6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96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96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97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97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97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397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7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7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97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7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97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7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98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98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98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8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98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8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8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8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8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8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99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9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99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99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9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9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9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9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9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3" name="Group 3852"/>
                <p:cNvGrpSpPr/>
                <p:nvPr/>
              </p:nvGrpSpPr>
              <p:grpSpPr>
                <a:xfrm>
                  <a:off x="2011240" y="2659706"/>
                  <a:ext cx="1904862" cy="1812483"/>
                  <a:chOff x="2460448" y="648260"/>
                  <a:chExt cx="6587648" cy="5866528"/>
                </a:xfrm>
              </p:grpSpPr>
              <p:sp>
                <p:nvSpPr>
                  <p:cNvPr id="390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90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0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90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0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90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0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91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91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91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91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91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91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1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1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1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1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92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92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92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92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92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2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2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2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92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2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93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3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93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93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93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3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93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3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3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3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4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4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94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4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94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94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4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4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4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4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5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4" name="Group 3853"/>
                <p:cNvGrpSpPr/>
                <p:nvPr/>
              </p:nvGrpSpPr>
              <p:grpSpPr>
                <a:xfrm>
                  <a:off x="1998011" y="4564797"/>
                  <a:ext cx="1904862" cy="1812483"/>
                  <a:chOff x="2460448" y="648260"/>
                  <a:chExt cx="6587648" cy="5866528"/>
                </a:xfrm>
              </p:grpSpPr>
              <p:sp>
                <p:nvSpPr>
                  <p:cNvPr id="385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85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5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85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5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86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6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86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6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86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6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86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86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6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86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87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87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87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87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87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87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87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7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7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7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88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88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88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8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88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88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88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8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88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8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9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9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9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89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89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9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89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89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9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9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0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0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0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3828"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3829"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0"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1"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2"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3"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4"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5"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6"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7"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8"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9"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40"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41"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42"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43"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grpSp>
          <p:nvGrpSpPr>
            <p:cNvPr id="2603" name="Group 2602"/>
            <p:cNvGrpSpPr/>
            <p:nvPr/>
          </p:nvGrpSpPr>
          <p:grpSpPr>
            <a:xfrm>
              <a:off x="4732845" y="2043795"/>
              <a:ext cx="4067002" cy="3323454"/>
              <a:chOff x="1891630" y="634969"/>
              <a:chExt cx="7093608" cy="5890349"/>
            </a:xfrm>
          </p:grpSpPr>
          <p:sp>
            <p:nvSpPr>
              <p:cNvPr id="2619"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2620" name="Group 2619"/>
              <p:cNvGrpSpPr/>
              <p:nvPr/>
            </p:nvGrpSpPr>
            <p:grpSpPr>
              <a:xfrm>
                <a:off x="4407933" y="4438190"/>
                <a:ext cx="2121237" cy="1917398"/>
                <a:chOff x="1865181" y="652514"/>
                <a:chExt cx="7156462" cy="5791200"/>
              </a:xfrm>
            </p:grpSpPr>
            <p:sp>
              <p:nvSpPr>
                <p:cNvPr id="342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3430"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343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3432" name="Group 3431"/>
                <p:cNvGrpSpPr/>
                <p:nvPr/>
              </p:nvGrpSpPr>
              <p:grpSpPr>
                <a:xfrm>
                  <a:off x="6997724" y="727639"/>
                  <a:ext cx="1904862" cy="1812483"/>
                  <a:chOff x="2460448" y="648260"/>
                  <a:chExt cx="6587648" cy="5866528"/>
                </a:xfrm>
              </p:grpSpPr>
              <p:sp>
                <p:nvSpPr>
                  <p:cNvPr id="377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77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7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7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8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8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8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78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78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78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78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78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78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8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79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9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9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79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79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79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79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79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9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9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0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80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80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80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0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80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80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80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0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80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1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1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1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1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81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81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1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81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81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1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2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82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82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82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3" name="Group 3432"/>
                <p:cNvGrpSpPr/>
                <p:nvPr/>
              </p:nvGrpSpPr>
              <p:grpSpPr>
                <a:xfrm>
                  <a:off x="7017842" y="2613144"/>
                  <a:ext cx="1904862" cy="1812483"/>
                  <a:chOff x="2460448" y="648260"/>
                  <a:chExt cx="6587648" cy="5866528"/>
                </a:xfrm>
              </p:grpSpPr>
              <p:sp>
                <p:nvSpPr>
                  <p:cNvPr id="372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72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3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3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3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3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3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73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73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73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73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73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74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4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74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4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4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74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74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74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74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74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5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5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5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75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75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75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5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75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75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5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6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6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6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6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6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6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76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76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6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76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77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7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7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77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7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7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4" name="Group 3433"/>
                <p:cNvGrpSpPr/>
                <p:nvPr/>
              </p:nvGrpSpPr>
              <p:grpSpPr>
                <a:xfrm>
                  <a:off x="7004613" y="4518235"/>
                  <a:ext cx="1904862" cy="1812483"/>
                  <a:chOff x="2460448" y="648260"/>
                  <a:chExt cx="6587648" cy="5866528"/>
                </a:xfrm>
              </p:grpSpPr>
              <p:sp>
                <p:nvSpPr>
                  <p:cNvPr id="368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68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8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68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8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68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8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68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68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68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69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69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69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9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9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69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9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69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69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69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70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70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0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0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0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70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70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70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0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70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71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1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1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1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1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1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1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1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71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71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2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72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72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2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2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72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2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2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5" name="Group 3434"/>
                <p:cNvGrpSpPr/>
                <p:nvPr/>
              </p:nvGrpSpPr>
              <p:grpSpPr>
                <a:xfrm>
                  <a:off x="5000815" y="4551566"/>
                  <a:ext cx="1904862" cy="1812483"/>
                  <a:chOff x="2460448" y="648260"/>
                  <a:chExt cx="6587648" cy="5866528"/>
                </a:xfrm>
              </p:grpSpPr>
              <p:sp>
                <p:nvSpPr>
                  <p:cNvPr id="363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63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3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63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3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63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3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63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64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64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64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64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64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4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4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64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4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64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65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65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65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65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5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5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5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65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5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5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6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66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6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66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6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66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6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6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6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6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7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7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7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7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67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7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7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7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67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7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6" name="Group 3435"/>
                <p:cNvGrpSpPr/>
                <p:nvPr/>
              </p:nvGrpSpPr>
              <p:grpSpPr>
                <a:xfrm>
                  <a:off x="3995465" y="767843"/>
                  <a:ext cx="1904862" cy="1812483"/>
                  <a:chOff x="2460448" y="648260"/>
                  <a:chExt cx="6587648" cy="5866528"/>
                </a:xfrm>
              </p:grpSpPr>
              <p:sp>
                <p:nvSpPr>
                  <p:cNvPr id="358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58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8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8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8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8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9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59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59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59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59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59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59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9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9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9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0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60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60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60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60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60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0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0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0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60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1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1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1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61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1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61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1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61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1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1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2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2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2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2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2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2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62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2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2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2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63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3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7" name="Group 3436"/>
                <p:cNvGrpSpPr/>
                <p:nvPr/>
              </p:nvGrpSpPr>
              <p:grpSpPr>
                <a:xfrm>
                  <a:off x="1991122" y="774201"/>
                  <a:ext cx="1904862" cy="1812483"/>
                  <a:chOff x="2460448" y="648260"/>
                  <a:chExt cx="6587648" cy="5866528"/>
                </a:xfrm>
              </p:grpSpPr>
              <p:sp>
                <p:nvSpPr>
                  <p:cNvPr id="353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53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3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3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4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4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4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54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54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54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54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54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54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4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5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5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55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55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55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55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55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55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355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5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6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56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6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6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6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56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6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6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6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6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7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7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7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7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7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7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7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7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57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7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8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8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8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58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8" name="Group 3437"/>
                <p:cNvGrpSpPr/>
                <p:nvPr/>
              </p:nvGrpSpPr>
              <p:grpSpPr>
                <a:xfrm>
                  <a:off x="2011240" y="2659706"/>
                  <a:ext cx="1904862" cy="1812483"/>
                  <a:chOff x="2460448" y="648260"/>
                  <a:chExt cx="6587648" cy="5866528"/>
                </a:xfrm>
              </p:grpSpPr>
              <p:sp>
                <p:nvSpPr>
                  <p:cNvPr id="348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48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9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49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9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49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9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49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49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49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49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49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50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0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0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0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50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50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50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50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50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50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1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1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1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51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1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1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1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51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1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1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2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2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2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2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2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2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2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2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2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2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53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3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3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3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3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53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9" name="Group 3438"/>
                <p:cNvGrpSpPr/>
                <p:nvPr/>
              </p:nvGrpSpPr>
              <p:grpSpPr>
                <a:xfrm>
                  <a:off x="1998011" y="4564797"/>
                  <a:ext cx="1904862" cy="1812483"/>
                  <a:chOff x="2460448" y="648260"/>
                  <a:chExt cx="6587648" cy="5866528"/>
                </a:xfrm>
              </p:grpSpPr>
              <p:sp>
                <p:nvSpPr>
                  <p:cNvPr id="344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44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4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44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4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44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4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44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44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44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45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45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45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5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45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45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5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45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45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45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46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46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6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6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6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46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46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46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6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46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47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47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7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47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7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7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7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7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47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47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8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48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48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8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8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48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48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8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2621" name="Group 2620"/>
              <p:cNvGrpSpPr/>
              <p:nvPr/>
            </p:nvGrpSpPr>
            <p:grpSpPr>
              <a:xfrm>
                <a:off x="6682132" y="4431832"/>
                <a:ext cx="2121237" cy="1917398"/>
                <a:chOff x="1865181" y="652514"/>
                <a:chExt cx="7156462" cy="5791200"/>
              </a:xfrm>
            </p:grpSpPr>
            <p:sp>
              <p:nvSpPr>
                <p:cNvPr id="3034"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3035"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3036"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3037" name="Group 3036"/>
                <p:cNvGrpSpPr/>
                <p:nvPr/>
              </p:nvGrpSpPr>
              <p:grpSpPr>
                <a:xfrm>
                  <a:off x="6997724" y="727639"/>
                  <a:ext cx="1904862" cy="1812483"/>
                  <a:chOff x="2460448" y="648260"/>
                  <a:chExt cx="6587648" cy="5866528"/>
                </a:xfrm>
              </p:grpSpPr>
              <p:sp>
                <p:nvSpPr>
                  <p:cNvPr id="338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38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8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38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8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38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8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38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8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39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9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39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39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9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9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9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9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39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39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40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40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40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0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0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0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40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40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40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0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41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41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41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1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41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1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1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1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1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41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42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2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42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42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2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2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42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42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2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38" name="Group 3037"/>
                <p:cNvGrpSpPr/>
                <p:nvPr/>
              </p:nvGrpSpPr>
              <p:grpSpPr>
                <a:xfrm>
                  <a:off x="7017842" y="2613144"/>
                  <a:ext cx="1904862" cy="1812483"/>
                  <a:chOff x="2460448" y="648260"/>
                  <a:chExt cx="6587648" cy="5866528"/>
                </a:xfrm>
              </p:grpSpPr>
              <p:sp>
                <p:nvSpPr>
                  <p:cNvPr id="333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33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3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33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3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33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3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34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4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34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4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34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34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4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4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4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4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35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35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35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35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35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5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5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5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35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35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36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6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36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36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36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6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36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6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6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6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7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37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37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7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37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37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7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7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7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7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8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39" name="Group 3038"/>
                <p:cNvGrpSpPr/>
                <p:nvPr/>
              </p:nvGrpSpPr>
              <p:grpSpPr>
                <a:xfrm>
                  <a:off x="7004613" y="4518235"/>
                  <a:ext cx="1904862" cy="1812483"/>
                  <a:chOff x="2460448" y="648260"/>
                  <a:chExt cx="6587648" cy="5866528"/>
                </a:xfrm>
              </p:grpSpPr>
              <p:sp>
                <p:nvSpPr>
                  <p:cNvPr id="328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28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8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8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8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9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9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29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29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29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29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29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29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9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9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0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0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30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30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30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30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30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0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0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0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31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31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31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1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31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31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31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1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31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1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2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2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2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32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32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2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32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32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2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2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3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3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3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0" name="Group 3039"/>
                <p:cNvGrpSpPr/>
                <p:nvPr/>
              </p:nvGrpSpPr>
              <p:grpSpPr>
                <a:xfrm>
                  <a:off x="5000815" y="4551566"/>
                  <a:ext cx="1904862" cy="1812483"/>
                  <a:chOff x="2460448" y="648260"/>
                  <a:chExt cx="6587648" cy="5866528"/>
                </a:xfrm>
              </p:grpSpPr>
              <p:sp>
                <p:nvSpPr>
                  <p:cNvPr id="323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23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3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4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4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4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4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24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24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24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24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24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24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5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5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5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5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25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25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25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25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25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5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6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6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26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26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26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6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26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26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6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6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7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7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7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7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7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27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27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7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27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27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8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8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8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8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8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1" name="Group 3040"/>
                <p:cNvGrpSpPr/>
                <p:nvPr/>
              </p:nvGrpSpPr>
              <p:grpSpPr>
                <a:xfrm>
                  <a:off x="3995465" y="767843"/>
                  <a:ext cx="1904862" cy="1812483"/>
                  <a:chOff x="2460448" y="648260"/>
                  <a:chExt cx="6587648" cy="5866528"/>
                </a:xfrm>
              </p:grpSpPr>
              <p:sp>
                <p:nvSpPr>
                  <p:cNvPr id="318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19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9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19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9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19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9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19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9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19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9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20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20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0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0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0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0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20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20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20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20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21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1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1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1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21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21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21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1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21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21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2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2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2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2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2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2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2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22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22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2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23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23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3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3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3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3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3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2" name="Group 3041"/>
                <p:cNvGrpSpPr/>
                <p:nvPr/>
              </p:nvGrpSpPr>
              <p:grpSpPr>
                <a:xfrm>
                  <a:off x="1991122" y="774201"/>
                  <a:ext cx="1904862" cy="1812483"/>
                  <a:chOff x="2460448" y="648260"/>
                  <a:chExt cx="6587648" cy="5866528"/>
                </a:xfrm>
              </p:grpSpPr>
              <p:sp>
                <p:nvSpPr>
                  <p:cNvPr id="314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14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4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14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4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14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4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14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4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15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5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15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15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5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15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15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15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15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15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16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16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16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316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6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6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16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6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6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6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17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7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17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7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17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7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7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7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7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7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8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8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8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18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8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8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18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18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18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3" name="Group 3042"/>
                <p:cNvGrpSpPr/>
                <p:nvPr/>
              </p:nvGrpSpPr>
              <p:grpSpPr>
                <a:xfrm>
                  <a:off x="2011240" y="2659706"/>
                  <a:ext cx="1904862" cy="1812483"/>
                  <a:chOff x="2460448" y="648260"/>
                  <a:chExt cx="6587648" cy="5866528"/>
                </a:xfrm>
              </p:grpSpPr>
              <p:sp>
                <p:nvSpPr>
                  <p:cNvPr id="309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09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9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9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9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9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9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10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0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10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0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10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10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0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10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10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10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11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11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11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11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11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1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1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1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11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1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2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2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12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2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12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2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12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2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2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2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3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3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3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3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3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13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3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3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13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13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14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4" name="Group 3043"/>
                <p:cNvGrpSpPr/>
                <p:nvPr/>
              </p:nvGrpSpPr>
              <p:grpSpPr>
                <a:xfrm>
                  <a:off x="1998011" y="4564797"/>
                  <a:ext cx="1904862" cy="1812483"/>
                  <a:chOff x="2460448" y="648260"/>
                  <a:chExt cx="6587648" cy="5866528"/>
                </a:xfrm>
              </p:grpSpPr>
              <p:sp>
                <p:nvSpPr>
                  <p:cNvPr id="304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04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4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4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4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5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5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05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05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05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05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05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05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5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05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06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06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06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06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06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06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06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6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6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6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07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7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7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7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07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7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7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7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7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7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8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8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8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8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8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8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8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08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8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8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09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09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09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2622" name="Group 2621"/>
              <p:cNvGrpSpPr/>
              <p:nvPr/>
            </p:nvGrpSpPr>
            <p:grpSpPr>
              <a:xfrm>
                <a:off x="2107822" y="4444781"/>
                <a:ext cx="2121237" cy="1917398"/>
                <a:chOff x="1865181" y="652514"/>
                <a:chExt cx="7156462" cy="5791200"/>
              </a:xfrm>
            </p:grpSpPr>
            <p:sp>
              <p:nvSpPr>
                <p:cNvPr id="263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2640"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264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2642" name="Group 2641"/>
                <p:cNvGrpSpPr/>
                <p:nvPr/>
              </p:nvGrpSpPr>
              <p:grpSpPr>
                <a:xfrm>
                  <a:off x="6997724" y="727639"/>
                  <a:ext cx="1904862" cy="1812483"/>
                  <a:chOff x="2460448" y="648260"/>
                  <a:chExt cx="6587648" cy="5866528"/>
                </a:xfrm>
              </p:grpSpPr>
              <p:sp>
                <p:nvSpPr>
                  <p:cNvPr id="298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98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8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98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9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99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9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99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9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99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9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99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99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9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00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00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00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00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00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00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00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00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0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0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1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01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1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1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1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01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1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1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1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1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2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2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2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2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2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2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2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2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02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2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3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03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03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03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3" name="Group 2642"/>
                <p:cNvGrpSpPr/>
                <p:nvPr/>
              </p:nvGrpSpPr>
              <p:grpSpPr>
                <a:xfrm>
                  <a:off x="7017842" y="2613144"/>
                  <a:ext cx="1904862" cy="1812483"/>
                  <a:chOff x="2460448" y="648260"/>
                  <a:chExt cx="6587648" cy="5866528"/>
                </a:xfrm>
              </p:grpSpPr>
              <p:sp>
                <p:nvSpPr>
                  <p:cNvPr id="293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93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4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94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4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94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4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94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4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94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4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94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95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5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95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5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5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95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95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95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95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295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6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6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6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96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96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96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6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96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96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96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7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97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7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7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7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7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97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97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7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97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98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8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8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98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8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8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4" name="Group 2643"/>
                <p:cNvGrpSpPr/>
                <p:nvPr/>
              </p:nvGrpSpPr>
              <p:grpSpPr>
                <a:xfrm>
                  <a:off x="7004613" y="4518235"/>
                  <a:ext cx="1904862" cy="1812483"/>
                  <a:chOff x="2460448" y="648260"/>
                  <a:chExt cx="6587648" cy="5866528"/>
                </a:xfrm>
              </p:grpSpPr>
              <p:sp>
                <p:nvSpPr>
                  <p:cNvPr id="289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89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9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89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9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9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9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89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9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89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0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90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90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0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90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0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0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90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90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90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91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91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1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1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1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91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91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91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1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91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92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92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2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92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2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2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2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2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92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92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3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93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93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3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3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93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3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3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5" name="Group 2644"/>
                <p:cNvGrpSpPr/>
                <p:nvPr/>
              </p:nvGrpSpPr>
              <p:grpSpPr>
                <a:xfrm>
                  <a:off x="5000815" y="4551566"/>
                  <a:ext cx="1904862" cy="1812483"/>
                  <a:chOff x="2460448" y="648260"/>
                  <a:chExt cx="6587648" cy="5866528"/>
                </a:xfrm>
              </p:grpSpPr>
              <p:sp>
                <p:nvSpPr>
                  <p:cNvPr id="284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84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4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84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4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4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4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84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5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85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5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85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85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5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5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85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85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85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86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86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86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86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6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6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6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86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86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86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7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87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87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87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7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7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7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7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7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7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88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88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8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88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88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8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8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8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88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88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6" name="Group 2645"/>
                <p:cNvGrpSpPr/>
                <p:nvPr/>
              </p:nvGrpSpPr>
              <p:grpSpPr>
                <a:xfrm>
                  <a:off x="3995465" y="767843"/>
                  <a:ext cx="1904862" cy="1812483"/>
                  <a:chOff x="2460448" y="648260"/>
                  <a:chExt cx="6587648" cy="5866528"/>
                </a:xfrm>
              </p:grpSpPr>
              <p:sp>
                <p:nvSpPr>
                  <p:cNvPr id="279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79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9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9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9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9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0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80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0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80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0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80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80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0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0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80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81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81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81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81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81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81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1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1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1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81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82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82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2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82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82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82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2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2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2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2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3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3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83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83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3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83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83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3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3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3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84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84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7" name="Group 2646"/>
                <p:cNvGrpSpPr/>
                <p:nvPr/>
              </p:nvGrpSpPr>
              <p:grpSpPr>
                <a:xfrm>
                  <a:off x="1991122" y="774201"/>
                  <a:ext cx="1904862" cy="1812483"/>
                  <a:chOff x="2460448" y="648260"/>
                  <a:chExt cx="6587648" cy="5866528"/>
                </a:xfrm>
              </p:grpSpPr>
              <p:sp>
                <p:nvSpPr>
                  <p:cNvPr id="274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74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4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4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5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5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5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75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75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75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75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75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75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5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6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6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6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76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76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76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76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76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276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6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7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77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77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77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7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77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77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7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7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7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8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8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8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8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78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78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8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78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78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8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9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9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9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9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8" name="Group 2647"/>
                <p:cNvGrpSpPr/>
                <p:nvPr/>
              </p:nvGrpSpPr>
              <p:grpSpPr>
                <a:xfrm>
                  <a:off x="2011240" y="2659706"/>
                  <a:ext cx="1904862" cy="1812483"/>
                  <a:chOff x="2460448" y="648260"/>
                  <a:chExt cx="6587648" cy="5866528"/>
                </a:xfrm>
              </p:grpSpPr>
              <p:sp>
                <p:nvSpPr>
                  <p:cNvPr id="269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69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0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0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0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0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0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70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70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70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70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70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71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1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1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1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1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71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71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71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71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71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2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2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2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72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72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72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2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72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72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2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3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3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3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3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3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3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73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73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3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73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74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4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4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4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4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4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9" name="Group 2648"/>
                <p:cNvGrpSpPr/>
                <p:nvPr/>
              </p:nvGrpSpPr>
              <p:grpSpPr>
                <a:xfrm>
                  <a:off x="1998011" y="4564797"/>
                  <a:ext cx="1904862" cy="1812483"/>
                  <a:chOff x="2460448" y="648260"/>
                  <a:chExt cx="6587648" cy="5866528"/>
                </a:xfrm>
              </p:grpSpPr>
              <p:sp>
                <p:nvSpPr>
                  <p:cNvPr id="265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65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5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65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5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65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5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65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65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65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66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66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66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6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66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66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66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66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66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66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67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67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7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7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7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67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67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67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7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67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68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68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8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68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8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8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8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8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68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68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9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69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69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9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9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69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69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69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2623"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2624"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5"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6"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7"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8"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9"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0"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1"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2"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3"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4"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5"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6"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7"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8"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cxnSp>
          <p:nvCxnSpPr>
            <p:cNvPr id="2604" name="Straight Connector 2603"/>
            <p:cNvCxnSpPr>
              <a:stCxn id="3828" idx="3"/>
              <a:endCxn id="2623" idx="1"/>
            </p:cNvCxnSpPr>
            <p:nvPr/>
          </p:nvCxnSpPr>
          <p:spPr bwMode="auto">
            <a:xfrm flipV="1">
              <a:off x="3137760" y="3729229"/>
              <a:ext cx="3012725" cy="9720"/>
            </a:xfrm>
            <a:prstGeom prst="line">
              <a:avLst/>
            </a:prstGeom>
            <a:solidFill>
              <a:srgbClr val="CC99FF"/>
            </a:solidFill>
            <a:ln w="1524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2605" name="Rectangle 2"/>
            <p:cNvSpPr>
              <a:spLocks noChangeArrowheads="1"/>
            </p:cNvSpPr>
            <p:nvPr/>
          </p:nvSpPr>
          <p:spPr bwMode="auto">
            <a:xfrm>
              <a:off x="355075" y="54310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06" name="Rectangle 2"/>
            <p:cNvSpPr>
              <a:spLocks noChangeArrowheads="1"/>
            </p:cNvSpPr>
            <p:nvPr/>
          </p:nvSpPr>
          <p:spPr bwMode="auto">
            <a:xfrm>
              <a:off x="1007404" y="54212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07" name="Rectangle 2"/>
            <p:cNvSpPr>
              <a:spLocks noChangeArrowheads="1"/>
            </p:cNvSpPr>
            <p:nvPr/>
          </p:nvSpPr>
          <p:spPr bwMode="auto">
            <a:xfrm>
              <a:off x="1669471"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08" name="Rectangle 2"/>
            <p:cNvSpPr>
              <a:spLocks noChangeArrowheads="1"/>
            </p:cNvSpPr>
            <p:nvPr/>
          </p:nvSpPr>
          <p:spPr bwMode="auto">
            <a:xfrm>
              <a:off x="2331540"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09" name="Rectangle 2"/>
            <p:cNvSpPr>
              <a:spLocks noChangeArrowheads="1"/>
            </p:cNvSpPr>
            <p:nvPr/>
          </p:nvSpPr>
          <p:spPr bwMode="auto">
            <a:xfrm>
              <a:off x="2980096"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10" name="Rectangle 2"/>
            <p:cNvSpPr>
              <a:spLocks noChangeArrowheads="1"/>
            </p:cNvSpPr>
            <p:nvPr/>
          </p:nvSpPr>
          <p:spPr bwMode="auto">
            <a:xfrm>
              <a:off x="5655410" y="54483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11" name="Rectangle 2"/>
            <p:cNvSpPr>
              <a:spLocks noChangeArrowheads="1"/>
            </p:cNvSpPr>
            <p:nvPr/>
          </p:nvSpPr>
          <p:spPr bwMode="auto">
            <a:xfrm>
              <a:off x="6307739" y="54385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12" name="Rectangle 2"/>
            <p:cNvSpPr>
              <a:spLocks noChangeArrowheads="1"/>
            </p:cNvSpPr>
            <p:nvPr/>
          </p:nvSpPr>
          <p:spPr bwMode="auto">
            <a:xfrm>
              <a:off x="6969806"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13" name="Rectangle 2"/>
            <p:cNvSpPr>
              <a:spLocks noChangeArrowheads="1"/>
            </p:cNvSpPr>
            <p:nvPr/>
          </p:nvSpPr>
          <p:spPr bwMode="auto">
            <a:xfrm>
              <a:off x="7631875"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14" name="Rectangle 2"/>
            <p:cNvSpPr>
              <a:spLocks noChangeArrowheads="1"/>
            </p:cNvSpPr>
            <p:nvPr/>
          </p:nvSpPr>
          <p:spPr bwMode="auto">
            <a:xfrm>
              <a:off x="8293943"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2615" name="Rectangle 2"/>
            <p:cNvSpPr>
              <a:spLocks noChangeArrowheads="1"/>
            </p:cNvSpPr>
            <p:nvPr/>
          </p:nvSpPr>
          <p:spPr bwMode="auto">
            <a:xfrm>
              <a:off x="3632431" y="543858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2616" name="Rectangle 2"/>
            <p:cNvSpPr>
              <a:spLocks noChangeArrowheads="1"/>
            </p:cNvSpPr>
            <p:nvPr/>
          </p:nvSpPr>
          <p:spPr bwMode="auto">
            <a:xfrm>
              <a:off x="4122622"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2617" name="Rectangle 2"/>
            <p:cNvSpPr>
              <a:spLocks noChangeArrowheads="1"/>
            </p:cNvSpPr>
            <p:nvPr/>
          </p:nvSpPr>
          <p:spPr bwMode="auto">
            <a:xfrm>
              <a:off x="4622550"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2618" name="Rectangle 2"/>
            <p:cNvSpPr>
              <a:spLocks noChangeArrowheads="1"/>
            </p:cNvSpPr>
            <p:nvPr/>
          </p:nvSpPr>
          <p:spPr bwMode="auto">
            <a:xfrm>
              <a:off x="5126262" y="544616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grpSp>
      <p:grpSp>
        <p:nvGrpSpPr>
          <p:cNvPr id="9887" name="Group 9886"/>
          <p:cNvGrpSpPr/>
          <p:nvPr/>
        </p:nvGrpSpPr>
        <p:grpSpPr>
          <a:xfrm>
            <a:off x="1976795" y="1874510"/>
            <a:ext cx="2773813" cy="924899"/>
            <a:chOff x="270233" y="1702258"/>
            <a:chExt cx="8715005" cy="4809550"/>
          </a:xfrm>
        </p:grpSpPr>
        <p:sp>
          <p:nvSpPr>
            <p:cNvPr id="9888" name="Rectangle 2"/>
            <p:cNvSpPr>
              <a:spLocks noChangeArrowheads="1"/>
            </p:cNvSpPr>
            <p:nvPr/>
          </p:nvSpPr>
          <p:spPr bwMode="auto">
            <a:xfrm>
              <a:off x="270233" y="1702258"/>
              <a:ext cx="8715005" cy="4809550"/>
            </a:xfrm>
            <a:prstGeom prst="rect">
              <a:avLst/>
            </a:prstGeom>
            <a:solidFill>
              <a:schemeClr val="bg1">
                <a:lumMod val="65000"/>
              </a:schemeClr>
            </a:solidFill>
            <a:ln w="9525">
              <a:solidFill>
                <a:schemeClr val="tx1"/>
              </a:solidFill>
              <a:miter lim="800000"/>
              <a:headEnd/>
              <a:tailEnd/>
            </a:ln>
            <a:effectLst/>
          </p:spPr>
          <p:txBody>
            <a:bodyPr wrap="none" anchor="t" anchorCtr="1"/>
            <a:lstStyle/>
            <a:p>
              <a:pPr algn="ctr"/>
              <a:r>
                <a:rPr lang="en-US" sz="300" dirty="0"/>
                <a:t>z13 Drawer</a:t>
              </a:r>
            </a:p>
          </p:txBody>
        </p:sp>
        <p:grpSp>
          <p:nvGrpSpPr>
            <p:cNvPr id="9889" name="Group 9888"/>
            <p:cNvGrpSpPr/>
            <p:nvPr/>
          </p:nvGrpSpPr>
          <p:grpSpPr>
            <a:xfrm>
              <a:off x="472907" y="2053515"/>
              <a:ext cx="4067002" cy="3323454"/>
              <a:chOff x="1891630" y="634969"/>
              <a:chExt cx="7093608" cy="5890349"/>
            </a:xfrm>
          </p:grpSpPr>
          <p:sp>
            <p:nvSpPr>
              <p:cNvPr id="11111"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11112" name="Group 11111"/>
              <p:cNvGrpSpPr/>
              <p:nvPr/>
            </p:nvGrpSpPr>
            <p:grpSpPr>
              <a:xfrm>
                <a:off x="4407933" y="4438190"/>
                <a:ext cx="2121237" cy="1917398"/>
                <a:chOff x="1865181" y="652514"/>
                <a:chExt cx="7156462" cy="5791200"/>
              </a:xfrm>
            </p:grpSpPr>
            <p:sp>
              <p:nvSpPr>
                <p:cNvPr id="11921"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1922"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1923"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1924" name="Group 11923"/>
                <p:cNvGrpSpPr/>
                <p:nvPr/>
              </p:nvGrpSpPr>
              <p:grpSpPr>
                <a:xfrm>
                  <a:off x="6997724" y="727639"/>
                  <a:ext cx="1904862" cy="1812483"/>
                  <a:chOff x="2460448" y="648260"/>
                  <a:chExt cx="6587648" cy="5866528"/>
                </a:xfrm>
              </p:grpSpPr>
              <p:sp>
                <p:nvSpPr>
                  <p:cNvPr id="1226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26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27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27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7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27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7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27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7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27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7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27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28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28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28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28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28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28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28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28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28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28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9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29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29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29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29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29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9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29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29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29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30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30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30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30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30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30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30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30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30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30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31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31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31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31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31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31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925" name="Group 11924"/>
                <p:cNvGrpSpPr/>
                <p:nvPr/>
              </p:nvGrpSpPr>
              <p:grpSpPr>
                <a:xfrm>
                  <a:off x="7017842" y="2613144"/>
                  <a:ext cx="1904862" cy="1812483"/>
                  <a:chOff x="2460448" y="648260"/>
                  <a:chExt cx="6587648" cy="5866528"/>
                </a:xfrm>
              </p:grpSpPr>
              <p:sp>
                <p:nvSpPr>
                  <p:cNvPr id="1222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22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22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22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2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22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2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22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2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22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23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23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23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23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23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23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23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23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23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23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24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24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4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24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24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24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24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24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4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24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25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25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5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25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5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5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25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25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25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25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6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26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26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26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26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26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26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26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926" name="Group 11925"/>
                <p:cNvGrpSpPr/>
                <p:nvPr/>
              </p:nvGrpSpPr>
              <p:grpSpPr>
                <a:xfrm>
                  <a:off x="7004613" y="4518235"/>
                  <a:ext cx="1904862" cy="1812483"/>
                  <a:chOff x="2460448" y="648260"/>
                  <a:chExt cx="6587648" cy="5866528"/>
                </a:xfrm>
              </p:grpSpPr>
              <p:sp>
                <p:nvSpPr>
                  <p:cNvPr id="1217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17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7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17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17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17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17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17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18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18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18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18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18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8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18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18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18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18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19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19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19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19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19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19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19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19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19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19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0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20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20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20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0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20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0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20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20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20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21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21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21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21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21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21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21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21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21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21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927" name="Group 11926"/>
                <p:cNvGrpSpPr/>
                <p:nvPr/>
              </p:nvGrpSpPr>
              <p:grpSpPr>
                <a:xfrm>
                  <a:off x="5000815" y="4551566"/>
                  <a:ext cx="1904862" cy="1812483"/>
                  <a:chOff x="2460448" y="648260"/>
                  <a:chExt cx="6587648" cy="5866528"/>
                </a:xfrm>
              </p:grpSpPr>
              <p:sp>
                <p:nvSpPr>
                  <p:cNvPr id="1212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12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2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12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12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12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13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13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13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13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13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13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13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3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13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13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14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14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14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14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14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14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14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14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14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14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15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15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15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15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15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15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15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15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15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15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16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16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16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16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16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16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16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6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6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16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17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17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928" name="Group 11927"/>
                <p:cNvGrpSpPr/>
                <p:nvPr/>
              </p:nvGrpSpPr>
              <p:grpSpPr>
                <a:xfrm>
                  <a:off x="3995465" y="767843"/>
                  <a:ext cx="1904862" cy="1812483"/>
                  <a:chOff x="2460448" y="648260"/>
                  <a:chExt cx="6587648" cy="5866528"/>
                </a:xfrm>
              </p:grpSpPr>
              <p:sp>
                <p:nvSpPr>
                  <p:cNvPr id="1207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07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07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07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8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08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8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08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08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08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08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08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08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08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09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09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09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09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09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09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09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09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9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9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10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10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10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10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10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10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10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10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10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10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11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11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11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11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11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11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11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11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11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1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12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12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12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12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929" name="Group 11928"/>
                <p:cNvGrpSpPr/>
                <p:nvPr/>
              </p:nvGrpSpPr>
              <p:grpSpPr>
                <a:xfrm>
                  <a:off x="1991122" y="774201"/>
                  <a:ext cx="1904862" cy="1812483"/>
                  <a:chOff x="2460448" y="648260"/>
                  <a:chExt cx="6587648" cy="5866528"/>
                </a:xfrm>
              </p:grpSpPr>
              <p:sp>
                <p:nvSpPr>
                  <p:cNvPr id="1202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02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03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03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3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03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3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03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03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03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03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03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04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04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04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04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04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04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04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04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04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04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205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5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5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05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05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05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5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05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05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05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6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06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6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6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6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6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06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06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6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06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07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07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07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07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07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07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930" name="Group 11929"/>
                <p:cNvGrpSpPr/>
                <p:nvPr/>
              </p:nvGrpSpPr>
              <p:grpSpPr>
                <a:xfrm>
                  <a:off x="2011240" y="2659706"/>
                  <a:ext cx="1904862" cy="1812483"/>
                  <a:chOff x="2460448" y="648260"/>
                  <a:chExt cx="6587648" cy="5866528"/>
                </a:xfrm>
              </p:grpSpPr>
              <p:sp>
                <p:nvSpPr>
                  <p:cNvPr id="1198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98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98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98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8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98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8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98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98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98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99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99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99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99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99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99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99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99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99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99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00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00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0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0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0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00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00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00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0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00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01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01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1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01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1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01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1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01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01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01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02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02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02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02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02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02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02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02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931" name="Group 11930"/>
                <p:cNvGrpSpPr/>
                <p:nvPr/>
              </p:nvGrpSpPr>
              <p:grpSpPr>
                <a:xfrm>
                  <a:off x="1998011" y="4564797"/>
                  <a:ext cx="1904862" cy="1812483"/>
                  <a:chOff x="2460448" y="648260"/>
                  <a:chExt cx="6587648" cy="5866528"/>
                </a:xfrm>
              </p:grpSpPr>
              <p:sp>
                <p:nvSpPr>
                  <p:cNvPr id="1193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93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93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93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3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93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3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93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94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94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94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94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94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94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94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94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94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94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95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95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95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95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5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5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5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95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95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95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6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96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96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96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6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96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6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6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6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6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97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97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7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97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97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97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97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97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97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97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1113" name="Group 11112"/>
              <p:cNvGrpSpPr/>
              <p:nvPr/>
            </p:nvGrpSpPr>
            <p:grpSpPr>
              <a:xfrm>
                <a:off x="6682132" y="4431832"/>
                <a:ext cx="2121237" cy="1917398"/>
                <a:chOff x="1865181" y="652514"/>
                <a:chExt cx="7156462" cy="5791200"/>
              </a:xfrm>
            </p:grpSpPr>
            <p:sp>
              <p:nvSpPr>
                <p:cNvPr id="11526"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1527"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1528"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1529" name="Group 11528"/>
                <p:cNvGrpSpPr/>
                <p:nvPr/>
              </p:nvGrpSpPr>
              <p:grpSpPr>
                <a:xfrm>
                  <a:off x="6997724" y="727639"/>
                  <a:ext cx="1904862" cy="1812483"/>
                  <a:chOff x="2460448" y="648260"/>
                  <a:chExt cx="6587648" cy="5866528"/>
                </a:xfrm>
              </p:grpSpPr>
              <p:sp>
                <p:nvSpPr>
                  <p:cNvPr id="118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8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8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8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8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8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8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8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8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8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8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8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8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8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8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8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8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8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8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8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8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8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8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9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9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9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9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9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9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9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9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9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9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9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9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9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9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9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9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9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530" name="Group 11529"/>
                <p:cNvGrpSpPr/>
                <p:nvPr/>
              </p:nvGrpSpPr>
              <p:grpSpPr>
                <a:xfrm>
                  <a:off x="7017842" y="2613144"/>
                  <a:ext cx="1904862" cy="1812483"/>
                  <a:chOff x="2460448" y="648260"/>
                  <a:chExt cx="6587648" cy="5866528"/>
                </a:xfrm>
              </p:grpSpPr>
              <p:sp>
                <p:nvSpPr>
                  <p:cNvPr id="1182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82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2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82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82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83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83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83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83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83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83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83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83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3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83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84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84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84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84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84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84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84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84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4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4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85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85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85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85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85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85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85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85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85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85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86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6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6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86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86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86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86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86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6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6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87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87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87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531" name="Group 11530"/>
                <p:cNvGrpSpPr/>
                <p:nvPr/>
              </p:nvGrpSpPr>
              <p:grpSpPr>
                <a:xfrm>
                  <a:off x="7004613" y="4518235"/>
                  <a:ext cx="1904862" cy="1812483"/>
                  <a:chOff x="2460448" y="648260"/>
                  <a:chExt cx="6587648" cy="5866528"/>
                </a:xfrm>
              </p:grpSpPr>
              <p:sp>
                <p:nvSpPr>
                  <p:cNvPr id="1177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77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7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78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8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78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8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78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8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78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8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78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78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9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79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79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79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79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79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79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79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79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9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0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0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80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80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80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80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80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80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80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80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81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81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81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1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81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81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81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81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81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81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2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82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82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82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82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532" name="Group 11531"/>
                <p:cNvGrpSpPr/>
                <p:nvPr/>
              </p:nvGrpSpPr>
              <p:grpSpPr>
                <a:xfrm>
                  <a:off x="5000815" y="4551566"/>
                  <a:ext cx="1904862" cy="1812483"/>
                  <a:chOff x="2460448" y="648260"/>
                  <a:chExt cx="6587648" cy="5866528"/>
                </a:xfrm>
              </p:grpSpPr>
              <p:sp>
                <p:nvSpPr>
                  <p:cNvPr id="1172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73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3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73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3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73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3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73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3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73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73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74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74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4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74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74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74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74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74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74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74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75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5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75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75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75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75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75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5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75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75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76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6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76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6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6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76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76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76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76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6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77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77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7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7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77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77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77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533" name="Group 11532"/>
                <p:cNvGrpSpPr/>
                <p:nvPr/>
              </p:nvGrpSpPr>
              <p:grpSpPr>
                <a:xfrm>
                  <a:off x="3995465" y="767843"/>
                  <a:ext cx="1904862" cy="1812483"/>
                  <a:chOff x="2460448" y="648260"/>
                  <a:chExt cx="6587648" cy="5866528"/>
                </a:xfrm>
              </p:grpSpPr>
              <p:sp>
                <p:nvSpPr>
                  <p:cNvPr id="1168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68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8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68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8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68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68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68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68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69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69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69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69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9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69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69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69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69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69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70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70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70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0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70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70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70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70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70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0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71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71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71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1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71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1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71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71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71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71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72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72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72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72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2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72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72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72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72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534" name="Group 11533"/>
                <p:cNvGrpSpPr/>
                <p:nvPr/>
              </p:nvGrpSpPr>
              <p:grpSpPr>
                <a:xfrm>
                  <a:off x="1991122" y="774201"/>
                  <a:ext cx="1904862" cy="1812483"/>
                  <a:chOff x="2460448" y="648260"/>
                  <a:chExt cx="6587648" cy="5866528"/>
                </a:xfrm>
              </p:grpSpPr>
              <p:sp>
                <p:nvSpPr>
                  <p:cNvPr id="1163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63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3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63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3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63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63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64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64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64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64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64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64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4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64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64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64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65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65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65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65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65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165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65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65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65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65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66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6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66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66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66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6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66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66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66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66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67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67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67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7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67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67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7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7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67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67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68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535" name="Group 11534"/>
                <p:cNvGrpSpPr/>
                <p:nvPr/>
              </p:nvGrpSpPr>
              <p:grpSpPr>
                <a:xfrm>
                  <a:off x="2011240" y="2659706"/>
                  <a:ext cx="1904862" cy="1812483"/>
                  <a:chOff x="2460448" y="648260"/>
                  <a:chExt cx="6587648" cy="5866528"/>
                </a:xfrm>
              </p:grpSpPr>
              <p:sp>
                <p:nvSpPr>
                  <p:cNvPr id="1158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58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58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58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8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59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9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59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59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59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59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59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59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59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59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60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60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60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60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60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60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60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60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60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60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61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61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61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1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61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61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61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1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61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61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62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62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62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62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62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62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62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62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2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62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63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63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63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536" name="Group 11535"/>
                <p:cNvGrpSpPr/>
                <p:nvPr/>
              </p:nvGrpSpPr>
              <p:grpSpPr>
                <a:xfrm>
                  <a:off x="1998011" y="4564797"/>
                  <a:ext cx="1904862" cy="1812483"/>
                  <a:chOff x="2460448" y="648260"/>
                  <a:chExt cx="6587648" cy="5866528"/>
                </a:xfrm>
              </p:grpSpPr>
              <p:sp>
                <p:nvSpPr>
                  <p:cNvPr id="1153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53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53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54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4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54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4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54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54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54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54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54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54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55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55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55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55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55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55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55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55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55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5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6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6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56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56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56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6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56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56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56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6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57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7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7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7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7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57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57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7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57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57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58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58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58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58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58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1114" name="Group 11113"/>
              <p:cNvGrpSpPr/>
              <p:nvPr/>
            </p:nvGrpSpPr>
            <p:grpSpPr>
              <a:xfrm>
                <a:off x="2107822" y="4444781"/>
                <a:ext cx="2121237" cy="1917398"/>
                <a:chOff x="1865181" y="652514"/>
                <a:chExt cx="7156462" cy="5791200"/>
              </a:xfrm>
            </p:grpSpPr>
            <p:sp>
              <p:nvSpPr>
                <p:cNvPr id="11131"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1132"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1133"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1134" name="Group 11133"/>
                <p:cNvGrpSpPr/>
                <p:nvPr/>
              </p:nvGrpSpPr>
              <p:grpSpPr>
                <a:xfrm>
                  <a:off x="6997724" y="727639"/>
                  <a:ext cx="1904862" cy="1812483"/>
                  <a:chOff x="2460448" y="648260"/>
                  <a:chExt cx="6587648" cy="5866528"/>
                </a:xfrm>
              </p:grpSpPr>
              <p:sp>
                <p:nvSpPr>
                  <p:cNvPr id="1147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47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48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48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8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48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8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48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48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48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48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48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49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49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49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49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49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49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49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49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49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49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0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0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0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50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50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50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0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50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50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50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1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51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1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51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1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51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51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51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51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51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52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52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52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52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52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52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135" name="Group 11134"/>
                <p:cNvGrpSpPr/>
                <p:nvPr/>
              </p:nvGrpSpPr>
              <p:grpSpPr>
                <a:xfrm>
                  <a:off x="7017842" y="2613144"/>
                  <a:ext cx="1904862" cy="1812483"/>
                  <a:chOff x="2460448" y="648260"/>
                  <a:chExt cx="6587648" cy="5866528"/>
                </a:xfrm>
              </p:grpSpPr>
              <p:sp>
                <p:nvSpPr>
                  <p:cNvPr id="1143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43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43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43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3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43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3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43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43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43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44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44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44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44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44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44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44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44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44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44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45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1145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5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5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5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45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45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45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5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45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46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46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6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46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6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6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6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6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46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46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7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47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47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47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47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47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47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47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136" name="Group 11135"/>
                <p:cNvGrpSpPr/>
                <p:nvPr/>
              </p:nvGrpSpPr>
              <p:grpSpPr>
                <a:xfrm>
                  <a:off x="7004613" y="4518235"/>
                  <a:ext cx="1904862" cy="1812483"/>
                  <a:chOff x="2460448" y="648260"/>
                  <a:chExt cx="6587648" cy="5866528"/>
                </a:xfrm>
              </p:grpSpPr>
              <p:sp>
                <p:nvSpPr>
                  <p:cNvPr id="1138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38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8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38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38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38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38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38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39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39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39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39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39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9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39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39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39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39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40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40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40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40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0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0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0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40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40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40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1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41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41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41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1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41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1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41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1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41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42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42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42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42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42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42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42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42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42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42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137" name="Group 11136"/>
                <p:cNvGrpSpPr/>
                <p:nvPr/>
              </p:nvGrpSpPr>
              <p:grpSpPr>
                <a:xfrm>
                  <a:off x="5000815" y="4551566"/>
                  <a:ext cx="1904862" cy="1812483"/>
                  <a:chOff x="2460448" y="648260"/>
                  <a:chExt cx="6587648" cy="5866528"/>
                </a:xfrm>
              </p:grpSpPr>
              <p:sp>
                <p:nvSpPr>
                  <p:cNvPr id="1133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33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3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33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33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33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34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34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34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34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34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34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34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4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34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34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35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35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35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35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35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35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35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35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35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35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36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36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36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36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36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36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36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36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36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36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37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37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37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37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37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37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37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7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7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37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38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38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138" name="Group 11137"/>
                <p:cNvGrpSpPr/>
                <p:nvPr/>
              </p:nvGrpSpPr>
              <p:grpSpPr>
                <a:xfrm>
                  <a:off x="3995465" y="767843"/>
                  <a:ext cx="1904862" cy="1812483"/>
                  <a:chOff x="2460448" y="648260"/>
                  <a:chExt cx="6587648" cy="5866528"/>
                </a:xfrm>
              </p:grpSpPr>
              <p:sp>
                <p:nvSpPr>
                  <p:cNvPr id="1128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28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8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28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9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29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9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29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29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29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29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29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29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9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30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30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30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30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30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30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30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30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30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30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31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31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31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31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31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31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31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31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31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31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32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32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32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32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32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32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32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32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32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2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33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33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33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33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139" name="Group 11138"/>
                <p:cNvGrpSpPr/>
                <p:nvPr/>
              </p:nvGrpSpPr>
              <p:grpSpPr>
                <a:xfrm>
                  <a:off x="1991122" y="774201"/>
                  <a:ext cx="1904862" cy="1812483"/>
                  <a:chOff x="2460448" y="648260"/>
                  <a:chExt cx="6587648" cy="5866528"/>
                </a:xfrm>
              </p:grpSpPr>
              <p:sp>
                <p:nvSpPr>
                  <p:cNvPr id="1123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23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4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24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4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24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4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24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24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24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24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24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25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5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25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25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25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25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25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25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25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25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126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26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26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26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26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26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6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26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26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26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7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27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7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7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27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27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27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27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7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27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28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8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8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28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28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28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140" name="Group 11139"/>
                <p:cNvGrpSpPr/>
                <p:nvPr/>
              </p:nvGrpSpPr>
              <p:grpSpPr>
                <a:xfrm>
                  <a:off x="2011240" y="2659706"/>
                  <a:ext cx="1904862" cy="1812483"/>
                  <a:chOff x="2460448" y="648260"/>
                  <a:chExt cx="6587648" cy="5866528"/>
                </a:xfrm>
              </p:grpSpPr>
              <p:sp>
                <p:nvSpPr>
                  <p:cNvPr id="1119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19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9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19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19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19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19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19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19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19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20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20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20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0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20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20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20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20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20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20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21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21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1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21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21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21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21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21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1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21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22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22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2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22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2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22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22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22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22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22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23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23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23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3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23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23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23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23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1141" name="Group 11140"/>
                <p:cNvGrpSpPr/>
                <p:nvPr/>
              </p:nvGrpSpPr>
              <p:grpSpPr>
                <a:xfrm>
                  <a:off x="1998011" y="4564797"/>
                  <a:ext cx="1904862" cy="1812483"/>
                  <a:chOff x="2460448" y="648260"/>
                  <a:chExt cx="6587648" cy="5866528"/>
                </a:xfrm>
              </p:grpSpPr>
              <p:sp>
                <p:nvSpPr>
                  <p:cNvPr id="1114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14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4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14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14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14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14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14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15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15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15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15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15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5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15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15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15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15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16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16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16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16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16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16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16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16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16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16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17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17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17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17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17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17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17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17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17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17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18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18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18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18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18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8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8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18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18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18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11115"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11116"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17"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18"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19"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0"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1"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2"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3"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4"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5"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6"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7"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8"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29"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1130"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grpSp>
          <p:nvGrpSpPr>
            <p:cNvPr id="9890" name="Group 9889"/>
            <p:cNvGrpSpPr/>
            <p:nvPr/>
          </p:nvGrpSpPr>
          <p:grpSpPr>
            <a:xfrm>
              <a:off x="4732845" y="2043795"/>
              <a:ext cx="4067002" cy="3323454"/>
              <a:chOff x="1891630" y="634969"/>
              <a:chExt cx="7093608" cy="5890349"/>
            </a:xfrm>
          </p:grpSpPr>
          <p:sp>
            <p:nvSpPr>
              <p:cNvPr id="9906"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9907" name="Group 9906"/>
              <p:cNvGrpSpPr/>
              <p:nvPr/>
            </p:nvGrpSpPr>
            <p:grpSpPr>
              <a:xfrm>
                <a:off x="4407933" y="4438190"/>
                <a:ext cx="2121237" cy="1917398"/>
                <a:chOff x="1865181" y="652514"/>
                <a:chExt cx="7156462" cy="5791200"/>
              </a:xfrm>
            </p:grpSpPr>
            <p:sp>
              <p:nvSpPr>
                <p:cNvPr id="10716"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0717"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0718"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0719" name="Group 10718"/>
                <p:cNvGrpSpPr/>
                <p:nvPr/>
              </p:nvGrpSpPr>
              <p:grpSpPr>
                <a:xfrm>
                  <a:off x="6997724" y="727639"/>
                  <a:ext cx="1904862" cy="1812483"/>
                  <a:chOff x="2460448" y="648260"/>
                  <a:chExt cx="6587648" cy="5866528"/>
                </a:xfrm>
              </p:grpSpPr>
              <p:sp>
                <p:nvSpPr>
                  <p:cNvPr id="1106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06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06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06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6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06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6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07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07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07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07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07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07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07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07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07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07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08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08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08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08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08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8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8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8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08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08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09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9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09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09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09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9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09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9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9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9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10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10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10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10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10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10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0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10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10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10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11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720" name="Group 10719"/>
                <p:cNvGrpSpPr/>
                <p:nvPr/>
              </p:nvGrpSpPr>
              <p:grpSpPr>
                <a:xfrm>
                  <a:off x="7017842" y="2613144"/>
                  <a:ext cx="1904862" cy="1812483"/>
                  <a:chOff x="2460448" y="648260"/>
                  <a:chExt cx="6587648" cy="5866528"/>
                </a:xfrm>
              </p:grpSpPr>
              <p:sp>
                <p:nvSpPr>
                  <p:cNvPr id="1101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101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01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01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1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02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2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102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02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102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102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102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102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02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02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03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03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103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103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103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103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103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3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3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3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104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04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04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4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104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04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104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4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04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4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5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5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5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05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05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5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05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05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05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05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06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06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06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721" name="Group 10720"/>
                <p:cNvGrpSpPr/>
                <p:nvPr/>
              </p:nvGrpSpPr>
              <p:grpSpPr>
                <a:xfrm>
                  <a:off x="7004613" y="4518235"/>
                  <a:ext cx="1904862" cy="1812483"/>
                  <a:chOff x="2460448" y="648260"/>
                  <a:chExt cx="6587648" cy="5866528"/>
                </a:xfrm>
              </p:grpSpPr>
              <p:sp>
                <p:nvSpPr>
                  <p:cNvPr id="1096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96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96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97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97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97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97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97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97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97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97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97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97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98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98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98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98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98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98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98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98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98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98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9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9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99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99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99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99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99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99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99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99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100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0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100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0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100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100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100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100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100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100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01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101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101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101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101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722" name="Group 10721"/>
                <p:cNvGrpSpPr/>
                <p:nvPr/>
              </p:nvGrpSpPr>
              <p:grpSpPr>
                <a:xfrm>
                  <a:off x="5000815" y="4551566"/>
                  <a:ext cx="1904862" cy="1812483"/>
                  <a:chOff x="2460448" y="648260"/>
                  <a:chExt cx="6587648" cy="5866528"/>
                </a:xfrm>
              </p:grpSpPr>
              <p:sp>
                <p:nvSpPr>
                  <p:cNvPr id="1091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92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92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92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92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92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92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92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92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92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92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93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93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93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93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93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93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93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93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93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93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94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94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4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4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94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94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94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94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94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94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95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95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95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95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95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5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5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95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95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95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96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96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96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96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96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96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96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723" name="Group 10722"/>
                <p:cNvGrpSpPr/>
                <p:nvPr/>
              </p:nvGrpSpPr>
              <p:grpSpPr>
                <a:xfrm>
                  <a:off x="3995465" y="767843"/>
                  <a:ext cx="1904862" cy="1812483"/>
                  <a:chOff x="2460448" y="648260"/>
                  <a:chExt cx="6587648" cy="5866528"/>
                </a:xfrm>
              </p:grpSpPr>
              <p:sp>
                <p:nvSpPr>
                  <p:cNvPr id="1087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87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7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87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87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87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87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87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7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88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8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88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88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8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88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88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88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88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88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89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89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89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89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89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89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89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89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89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89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90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90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90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90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90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90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90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0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90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90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91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91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91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91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91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91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91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91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91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724" name="Group 10723"/>
                <p:cNvGrpSpPr/>
                <p:nvPr/>
              </p:nvGrpSpPr>
              <p:grpSpPr>
                <a:xfrm>
                  <a:off x="1991122" y="774201"/>
                  <a:ext cx="1904862" cy="1812483"/>
                  <a:chOff x="2460448" y="648260"/>
                  <a:chExt cx="6587648" cy="5866528"/>
                </a:xfrm>
              </p:grpSpPr>
              <p:sp>
                <p:nvSpPr>
                  <p:cNvPr id="1082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82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2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82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82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82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82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83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3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83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83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83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83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3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83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83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83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84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84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84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84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84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084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84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84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84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84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85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85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85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85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85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85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85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85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85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85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86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86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86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86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86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86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6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6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86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86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87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725" name="Group 10724"/>
                <p:cNvGrpSpPr/>
                <p:nvPr/>
              </p:nvGrpSpPr>
              <p:grpSpPr>
                <a:xfrm>
                  <a:off x="2011240" y="2659706"/>
                  <a:ext cx="1904862" cy="1812483"/>
                  <a:chOff x="2460448" y="648260"/>
                  <a:chExt cx="6587648" cy="5866528"/>
                </a:xfrm>
              </p:grpSpPr>
              <p:sp>
                <p:nvSpPr>
                  <p:cNvPr id="1077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77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7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77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7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78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8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78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78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78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78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78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78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8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78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79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79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79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79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79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79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79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9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79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79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80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80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80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80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80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80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80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80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80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80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81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81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81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81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81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81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81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81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1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81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82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82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82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726" name="Group 10725"/>
                <p:cNvGrpSpPr/>
                <p:nvPr/>
              </p:nvGrpSpPr>
              <p:grpSpPr>
                <a:xfrm>
                  <a:off x="1998011" y="4564797"/>
                  <a:ext cx="1904862" cy="1812483"/>
                  <a:chOff x="2460448" y="648260"/>
                  <a:chExt cx="6587648" cy="5866528"/>
                </a:xfrm>
              </p:grpSpPr>
              <p:sp>
                <p:nvSpPr>
                  <p:cNvPr id="1072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72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2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73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3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73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3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73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73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73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73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73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73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4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74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74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74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74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74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74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74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74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4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75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75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75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75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75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5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75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75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75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5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76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6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6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76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76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76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76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6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76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76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7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7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77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77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77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9908" name="Group 9907"/>
              <p:cNvGrpSpPr/>
              <p:nvPr/>
            </p:nvGrpSpPr>
            <p:grpSpPr>
              <a:xfrm>
                <a:off x="6682132" y="4431832"/>
                <a:ext cx="2121237" cy="1917398"/>
                <a:chOff x="1865181" y="652514"/>
                <a:chExt cx="7156462" cy="5791200"/>
              </a:xfrm>
            </p:grpSpPr>
            <p:sp>
              <p:nvSpPr>
                <p:cNvPr id="10321"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0322"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0323"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0324" name="Group 10323"/>
                <p:cNvGrpSpPr/>
                <p:nvPr/>
              </p:nvGrpSpPr>
              <p:grpSpPr>
                <a:xfrm>
                  <a:off x="6997724" y="727639"/>
                  <a:ext cx="1904862" cy="1812483"/>
                  <a:chOff x="2460448" y="648260"/>
                  <a:chExt cx="6587648" cy="5866528"/>
                </a:xfrm>
              </p:grpSpPr>
              <p:sp>
                <p:nvSpPr>
                  <p:cNvPr id="1066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66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7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67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7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67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7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67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67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67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67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67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68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8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68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68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68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68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68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68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68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68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9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9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9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69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69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69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9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69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69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69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0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70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0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70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70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70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70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70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70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70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71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1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71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71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71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71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325" name="Group 10324"/>
                <p:cNvGrpSpPr/>
                <p:nvPr/>
              </p:nvGrpSpPr>
              <p:grpSpPr>
                <a:xfrm>
                  <a:off x="7017842" y="2613144"/>
                  <a:ext cx="1904862" cy="1812483"/>
                  <a:chOff x="2460448" y="648260"/>
                  <a:chExt cx="6587648" cy="5866528"/>
                </a:xfrm>
              </p:grpSpPr>
              <p:sp>
                <p:nvSpPr>
                  <p:cNvPr id="1062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62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2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62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2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62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2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62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62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62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63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63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63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3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63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63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63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63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63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63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64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64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4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4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4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64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64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64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4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64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65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65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5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65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5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5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5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5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65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65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6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66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66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6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6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66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66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66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326" name="Group 10325"/>
                <p:cNvGrpSpPr/>
                <p:nvPr/>
              </p:nvGrpSpPr>
              <p:grpSpPr>
                <a:xfrm>
                  <a:off x="7004613" y="4518235"/>
                  <a:ext cx="1904862" cy="1812483"/>
                  <a:chOff x="2460448" y="648260"/>
                  <a:chExt cx="6587648" cy="5866528"/>
                </a:xfrm>
              </p:grpSpPr>
              <p:sp>
                <p:nvSpPr>
                  <p:cNvPr id="1057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57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57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57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7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57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7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57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58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58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58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58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58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58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58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58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58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58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59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59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59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59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9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59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59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59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59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59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0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60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60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60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0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60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0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60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0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60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61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61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61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61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61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1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61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61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61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61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327" name="Group 10326"/>
                <p:cNvGrpSpPr/>
                <p:nvPr/>
              </p:nvGrpSpPr>
              <p:grpSpPr>
                <a:xfrm>
                  <a:off x="5000815" y="4551566"/>
                  <a:ext cx="1904862" cy="1812483"/>
                  <a:chOff x="2460448" y="648260"/>
                  <a:chExt cx="6587648" cy="5866528"/>
                </a:xfrm>
              </p:grpSpPr>
              <p:sp>
                <p:nvSpPr>
                  <p:cNvPr id="1052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52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52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52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2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52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3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53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53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53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53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53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53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53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53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53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54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54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54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54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54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54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4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54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54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54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55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55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5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55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55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55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5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55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5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5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56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56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56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56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6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56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56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56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56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56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57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57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328" name="Group 10327"/>
                <p:cNvGrpSpPr/>
                <p:nvPr/>
              </p:nvGrpSpPr>
              <p:grpSpPr>
                <a:xfrm>
                  <a:off x="3995465" y="767843"/>
                  <a:ext cx="1904862" cy="1812483"/>
                  <a:chOff x="2460448" y="648260"/>
                  <a:chExt cx="6587648" cy="5866528"/>
                </a:xfrm>
              </p:grpSpPr>
              <p:sp>
                <p:nvSpPr>
                  <p:cNvPr id="1047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47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47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47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48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48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8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48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48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48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48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48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48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48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49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49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49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49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49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49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49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49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9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9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50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50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50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50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0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50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50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50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0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50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1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51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51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51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51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51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51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51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51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51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52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52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52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52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329" name="Group 10328"/>
                <p:cNvGrpSpPr/>
                <p:nvPr/>
              </p:nvGrpSpPr>
              <p:grpSpPr>
                <a:xfrm>
                  <a:off x="1991122" y="774201"/>
                  <a:ext cx="1904862" cy="1812483"/>
                  <a:chOff x="2460448" y="648260"/>
                  <a:chExt cx="6587648" cy="5866528"/>
                </a:xfrm>
              </p:grpSpPr>
              <p:sp>
                <p:nvSpPr>
                  <p:cNvPr id="1042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42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43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43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43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43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3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43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43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43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43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43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44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44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44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44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44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44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44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44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44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44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045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5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5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45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45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45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45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45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45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45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46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46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6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6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6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6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46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46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46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46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47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47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47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47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47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47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330" name="Group 10329"/>
                <p:cNvGrpSpPr/>
                <p:nvPr/>
              </p:nvGrpSpPr>
              <p:grpSpPr>
                <a:xfrm>
                  <a:off x="2011240" y="2659706"/>
                  <a:ext cx="1904862" cy="1812483"/>
                  <a:chOff x="2460448" y="648260"/>
                  <a:chExt cx="6587648" cy="5866528"/>
                </a:xfrm>
              </p:grpSpPr>
              <p:sp>
                <p:nvSpPr>
                  <p:cNvPr id="1038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38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8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38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38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38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8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38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8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38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9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39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39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9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39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39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39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39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39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39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40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40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0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0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0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40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40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40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40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40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41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41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41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41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1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41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1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41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41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41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42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42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42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42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42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42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42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42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0331" name="Group 10330"/>
                <p:cNvGrpSpPr/>
                <p:nvPr/>
              </p:nvGrpSpPr>
              <p:grpSpPr>
                <a:xfrm>
                  <a:off x="1998011" y="4564797"/>
                  <a:ext cx="1904862" cy="1812483"/>
                  <a:chOff x="2460448" y="648260"/>
                  <a:chExt cx="6587648" cy="5866528"/>
                </a:xfrm>
              </p:grpSpPr>
              <p:sp>
                <p:nvSpPr>
                  <p:cNvPr id="1033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33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3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33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33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33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3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33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4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34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34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34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34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4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34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34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34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34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35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35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35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35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5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35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35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35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35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35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36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36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36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36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36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36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6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6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36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36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37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37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37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37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37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7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7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37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37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37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9909" name="Group 9908"/>
              <p:cNvGrpSpPr/>
              <p:nvPr/>
            </p:nvGrpSpPr>
            <p:grpSpPr>
              <a:xfrm>
                <a:off x="2107822" y="4444781"/>
                <a:ext cx="2121237" cy="1917398"/>
                <a:chOff x="1865181" y="652514"/>
                <a:chExt cx="7156462" cy="5791200"/>
              </a:xfrm>
            </p:grpSpPr>
            <p:sp>
              <p:nvSpPr>
                <p:cNvPr id="9926"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9927"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9928"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9929" name="Group 9928"/>
                <p:cNvGrpSpPr/>
                <p:nvPr/>
              </p:nvGrpSpPr>
              <p:grpSpPr>
                <a:xfrm>
                  <a:off x="6997724" y="727639"/>
                  <a:ext cx="1904862" cy="1812483"/>
                  <a:chOff x="2460448" y="648260"/>
                  <a:chExt cx="6587648" cy="5866528"/>
                </a:xfrm>
              </p:grpSpPr>
              <p:sp>
                <p:nvSpPr>
                  <p:cNvPr id="1027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27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7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27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7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27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27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28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28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28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28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28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28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8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28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28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28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29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29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29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29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29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29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9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9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29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29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30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30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30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30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30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30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30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0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30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30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31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31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31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31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31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31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1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31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31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31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32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930" name="Group 9929"/>
                <p:cNvGrpSpPr/>
                <p:nvPr/>
              </p:nvGrpSpPr>
              <p:grpSpPr>
                <a:xfrm>
                  <a:off x="7017842" y="2613144"/>
                  <a:ext cx="1904862" cy="1812483"/>
                  <a:chOff x="2460448" y="648260"/>
                  <a:chExt cx="6587648" cy="5866528"/>
                </a:xfrm>
              </p:grpSpPr>
              <p:sp>
                <p:nvSpPr>
                  <p:cNvPr id="1022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22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2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22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2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23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23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23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23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23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23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23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23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3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23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24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24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24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24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24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24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1024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24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4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4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25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25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25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5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25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25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25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5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25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25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26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6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6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26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26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6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26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26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6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6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27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27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27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931" name="Group 9930"/>
                <p:cNvGrpSpPr/>
                <p:nvPr/>
              </p:nvGrpSpPr>
              <p:grpSpPr>
                <a:xfrm>
                  <a:off x="7004613" y="4518235"/>
                  <a:ext cx="1904862" cy="1812483"/>
                  <a:chOff x="2460448" y="648260"/>
                  <a:chExt cx="6587648" cy="5866528"/>
                </a:xfrm>
              </p:grpSpPr>
              <p:sp>
                <p:nvSpPr>
                  <p:cNvPr id="1017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17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17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18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8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18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8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18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18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18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18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18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18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19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19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19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19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19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19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19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19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19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9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0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0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20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20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20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0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20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20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20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0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21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21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21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1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21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21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21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21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21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21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2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22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22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22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22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932" name="Group 9931"/>
                <p:cNvGrpSpPr/>
                <p:nvPr/>
              </p:nvGrpSpPr>
              <p:grpSpPr>
                <a:xfrm>
                  <a:off x="5000815" y="4551566"/>
                  <a:ext cx="1904862" cy="1812483"/>
                  <a:chOff x="2460448" y="648260"/>
                  <a:chExt cx="6587648" cy="5866528"/>
                </a:xfrm>
              </p:grpSpPr>
              <p:sp>
                <p:nvSpPr>
                  <p:cNvPr id="1012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13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13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13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3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13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3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13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13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13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13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14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14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14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14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14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14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14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14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14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14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15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5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5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5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15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15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15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5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15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15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16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6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16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6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6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6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6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16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16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6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17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17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17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17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17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17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17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933" name="Group 9932"/>
                <p:cNvGrpSpPr/>
                <p:nvPr/>
              </p:nvGrpSpPr>
              <p:grpSpPr>
                <a:xfrm>
                  <a:off x="3995465" y="767843"/>
                  <a:ext cx="1904862" cy="1812483"/>
                  <a:chOff x="2460448" y="648260"/>
                  <a:chExt cx="6587648" cy="5866528"/>
                </a:xfrm>
              </p:grpSpPr>
              <p:sp>
                <p:nvSpPr>
                  <p:cNvPr id="1008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08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08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08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8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08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08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08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08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09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09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09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09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09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09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09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09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09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09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10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10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10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0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0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0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10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10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10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0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11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11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11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1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11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1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11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1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11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11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12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12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12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12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12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12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12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12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12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934" name="Group 9933"/>
                <p:cNvGrpSpPr/>
                <p:nvPr/>
              </p:nvGrpSpPr>
              <p:grpSpPr>
                <a:xfrm>
                  <a:off x="1991122" y="774201"/>
                  <a:ext cx="1904862" cy="1812483"/>
                  <a:chOff x="2460448" y="648260"/>
                  <a:chExt cx="6587648" cy="5866528"/>
                </a:xfrm>
              </p:grpSpPr>
              <p:sp>
                <p:nvSpPr>
                  <p:cNvPr id="1003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003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03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03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3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03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03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004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04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004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004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004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004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04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04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04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04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05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05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05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05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05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005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5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5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05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05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06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6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06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06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06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6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06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06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06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6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7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07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07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7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07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07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07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07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07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07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08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935" name="Group 9934"/>
                <p:cNvGrpSpPr/>
                <p:nvPr/>
              </p:nvGrpSpPr>
              <p:grpSpPr>
                <a:xfrm>
                  <a:off x="2011240" y="2659706"/>
                  <a:ext cx="1904862" cy="1812483"/>
                  <a:chOff x="2460448" y="648260"/>
                  <a:chExt cx="6587648" cy="5866528"/>
                </a:xfrm>
              </p:grpSpPr>
              <p:sp>
                <p:nvSpPr>
                  <p:cNvPr id="998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998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98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98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98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99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99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999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99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999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99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999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999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99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99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00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00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000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000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000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000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000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00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0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0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001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01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01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1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001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01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001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1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001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01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002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2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002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002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002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002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002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002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02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002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003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003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003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9936" name="Group 9935"/>
                <p:cNvGrpSpPr/>
                <p:nvPr/>
              </p:nvGrpSpPr>
              <p:grpSpPr>
                <a:xfrm>
                  <a:off x="1998011" y="4564797"/>
                  <a:ext cx="1904862" cy="1812483"/>
                  <a:chOff x="2460448" y="648260"/>
                  <a:chExt cx="6587648" cy="5866528"/>
                </a:xfrm>
              </p:grpSpPr>
              <p:sp>
                <p:nvSpPr>
                  <p:cNvPr id="993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993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93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94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94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94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94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994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94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994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994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994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994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95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95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95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95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995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995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995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995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995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95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96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96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996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96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96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96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996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96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996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96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997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97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997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97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997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997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997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997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997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997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98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998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998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998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998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9910"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9911"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12"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13"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14"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15"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16"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17"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18"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19"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20"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21"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22"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23"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24"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9925"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cxnSp>
          <p:nvCxnSpPr>
            <p:cNvPr id="9891" name="Straight Connector 9890"/>
            <p:cNvCxnSpPr>
              <a:stCxn id="11115" idx="3"/>
              <a:endCxn id="9910" idx="1"/>
            </p:cNvCxnSpPr>
            <p:nvPr/>
          </p:nvCxnSpPr>
          <p:spPr bwMode="auto">
            <a:xfrm flipV="1">
              <a:off x="3137760" y="3729229"/>
              <a:ext cx="3012725" cy="9720"/>
            </a:xfrm>
            <a:prstGeom prst="line">
              <a:avLst/>
            </a:prstGeom>
            <a:solidFill>
              <a:srgbClr val="CC99FF"/>
            </a:solidFill>
            <a:ln w="1524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9892" name="Rectangle 2"/>
            <p:cNvSpPr>
              <a:spLocks noChangeArrowheads="1"/>
            </p:cNvSpPr>
            <p:nvPr/>
          </p:nvSpPr>
          <p:spPr bwMode="auto">
            <a:xfrm>
              <a:off x="355075" y="54310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893" name="Rectangle 2"/>
            <p:cNvSpPr>
              <a:spLocks noChangeArrowheads="1"/>
            </p:cNvSpPr>
            <p:nvPr/>
          </p:nvSpPr>
          <p:spPr bwMode="auto">
            <a:xfrm>
              <a:off x="1007404" y="54212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894" name="Rectangle 2"/>
            <p:cNvSpPr>
              <a:spLocks noChangeArrowheads="1"/>
            </p:cNvSpPr>
            <p:nvPr/>
          </p:nvSpPr>
          <p:spPr bwMode="auto">
            <a:xfrm>
              <a:off x="1669471"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895" name="Rectangle 2"/>
            <p:cNvSpPr>
              <a:spLocks noChangeArrowheads="1"/>
            </p:cNvSpPr>
            <p:nvPr/>
          </p:nvSpPr>
          <p:spPr bwMode="auto">
            <a:xfrm>
              <a:off x="2331540"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896" name="Rectangle 2"/>
            <p:cNvSpPr>
              <a:spLocks noChangeArrowheads="1"/>
            </p:cNvSpPr>
            <p:nvPr/>
          </p:nvSpPr>
          <p:spPr bwMode="auto">
            <a:xfrm>
              <a:off x="2980096"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897" name="Rectangle 2"/>
            <p:cNvSpPr>
              <a:spLocks noChangeArrowheads="1"/>
            </p:cNvSpPr>
            <p:nvPr/>
          </p:nvSpPr>
          <p:spPr bwMode="auto">
            <a:xfrm>
              <a:off x="5655410" y="54483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898" name="Rectangle 2"/>
            <p:cNvSpPr>
              <a:spLocks noChangeArrowheads="1"/>
            </p:cNvSpPr>
            <p:nvPr/>
          </p:nvSpPr>
          <p:spPr bwMode="auto">
            <a:xfrm>
              <a:off x="6307739" y="54385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899" name="Rectangle 2"/>
            <p:cNvSpPr>
              <a:spLocks noChangeArrowheads="1"/>
            </p:cNvSpPr>
            <p:nvPr/>
          </p:nvSpPr>
          <p:spPr bwMode="auto">
            <a:xfrm>
              <a:off x="6969806"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900" name="Rectangle 2"/>
            <p:cNvSpPr>
              <a:spLocks noChangeArrowheads="1"/>
            </p:cNvSpPr>
            <p:nvPr/>
          </p:nvSpPr>
          <p:spPr bwMode="auto">
            <a:xfrm>
              <a:off x="7631875"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901" name="Rectangle 2"/>
            <p:cNvSpPr>
              <a:spLocks noChangeArrowheads="1"/>
            </p:cNvSpPr>
            <p:nvPr/>
          </p:nvSpPr>
          <p:spPr bwMode="auto">
            <a:xfrm>
              <a:off x="8293943"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9902" name="Rectangle 2"/>
            <p:cNvSpPr>
              <a:spLocks noChangeArrowheads="1"/>
            </p:cNvSpPr>
            <p:nvPr/>
          </p:nvSpPr>
          <p:spPr bwMode="auto">
            <a:xfrm>
              <a:off x="3632431" y="543858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9903" name="Rectangle 2"/>
            <p:cNvSpPr>
              <a:spLocks noChangeArrowheads="1"/>
            </p:cNvSpPr>
            <p:nvPr/>
          </p:nvSpPr>
          <p:spPr bwMode="auto">
            <a:xfrm>
              <a:off x="4122622"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9904" name="Rectangle 2"/>
            <p:cNvSpPr>
              <a:spLocks noChangeArrowheads="1"/>
            </p:cNvSpPr>
            <p:nvPr/>
          </p:nvSpPr>
          <p:spPr bwMode="auto">
            <a:xfrm>
              <a:off x="4622550"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9905" name="Rectangle 2"/>
            <p:cNvSpPr>
              <a:spLocks noChangeArrowheads="1"/>
            </p:cNvSpPr>
            <p:nvPr/>
          </p:nvSpPr>
          <p:spPr bwMode="auto">
            <a:xfrm>
              <a:off x="5126262" y="544616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grpSp>
      <p:grpSp>
        <p:nvGrpSpPr>
          <p:cNvPr id="12316" name="Group 12315"/>
          <p:cNvGrpSpPr/>
          <p:nvPr/>
        </p:nvGrpSpPr>
        <p:grpSpPr>
          <a:xfrm>
            <a:off x="1979623" y="2870335"/>
            <a:ext cx="2773813" cy="924899"/>
            <a:chOff x="270233" y="1702258"/>
            <a:chExt cx="8715005" cy="4809550"/>
          </a:xfrm>
        </p:grpSpPr>
        <p:sp>
          <p:nvSpPr>
            <p:cNvPr id="12317" name="Rectangle 2"/>
            <p:cNvSpPr>
              <a:spLocks noChangeArrowheads="1"/>
            </p:cNvSpPr>
            <p:nvPr/>
          </p:nvSpPr>
          <p:spPr bwMode="auto">
            <a:xfrm>
              <a:off x="270233" y="1702258"/>
              <a:ext cx="8715005" cy="4809550"/>
            </a:xfrm>
            <a:prstGeom prst="rect">
              <a:avLst/>
            </a:prstGeom>
            <a:solidFill>
              <a:schemeClr val="bg1">
                <a:lumMod val="65000"/>
              </a:schemeClr>
            </a:solidFill>
            <a:ln w="9525">
              <a:solidFill>
                <a:schemeClr val="tx1"/>
              </a:solidFill>
              <a:miter lim="800000"/>
              <a:headEnd/>
              <a:tailEnd/>
            </a:ln>
            <a:effectLst/>
          </p:spPr>
          <p:txBody>
            <a:bodyPr wrap="none" anchor="t" anchorCtr="1"/>
            <a:lstStyle/>
            <a:p>
              <a:pPr algn="ctr"/>
              <a:r>
                <a:rPr lang="en-US" sz="300" dirty="0"/>
                <a:t>z13 Drawer</a:t>
              </a:r>
            </a:p>
          </p:txBody>
        </p:sp>
        <p:grpSp>
          <p:nvGrpSpPr>
            <p:cNvPr id="12318" name="Group 12317"/>
            <p:cNvGrpSpPr/>
            <p:nvPr/>
          </p:nvGrpSpPr>
          <p:grpSpPr>
            <a:xfrm>
              <a:off x="472907" y="2053515"/>
              <a:ext cx="4067002" cy="3323454"/>
              <a:chOff x="1891630" y="634969"/>
              <a:chExt cx="7093608" cy="5890349"/>
            </a:xfrm>
          </p:grpSpPr>
          <p:sp>
            <p:nvSpPr>
              <p:cNvPr id="13540"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13541" name="Group 13540"/>
              <p:cNvGrpSpPr/>
              <p:nvPr/>
            </p:nvGrpSpPr>
            <p:grpSpPr>
              <a:xfrm>
                <a:off x="4407933" y="4438190"/>
                <a:ext cx="2121237" cy="1917398"/>
                <a:chOff x="1865181" y="652514"/>
                <a:chExt cx="7156462" cy="5791200"/>
              </a:xfrm>
            </p:grpSpPr>
            <p:sp>
              <p:nvSpPr>
                <p:cNvPr id="14350"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4351"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4352"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4353" name="Group 14352"/>
                <p:cNvGrpSpPr/>
                <p:nvPr/>
              </p:nvGrpSpPr>
              <p:grpSpPr>
                <a:xfrm>
                  <a:off x="6997724" y="727639"/>
                  <a:ext cx="1904862" cy="1812483"/>
                  <a:chOff x="2460448" y="648260"/>
                  <a:chExt cx="6587648" cy="5866528"/>
                </a:xfrm>
              </p:grpSpPr>
              <p:sp>
                <p:nvSpPr>
                  <p:cNvPr id="1469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69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9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70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70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70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70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70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70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70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70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70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70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71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71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71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71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71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71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71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71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71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71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72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72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72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72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72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72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72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72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72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72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73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73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73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73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73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73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73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73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73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73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74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74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74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74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74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354" name="Group 14353"/>
                <p:cNvGrpSpPr/>
                <p:nvPr/>
              </p:nvGrpSpPr>
              <p:grpSpPr>
                <a:xfrm>
                  <a:off x="7017842" y="2613144"/>
                  <a:ext cx="1904862" cy="1812483"/>
                  <a:chOff x="2460448" y="648260"/>
                  <a:chExt cx="6587648" cy="5866528"/>
                </a:xfrm>
              </p:grpSpPr>
              <p:sp>
                <p:nvSpPr>
                  <p:cNvPr id="1464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65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5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65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5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65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5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65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65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65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65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66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66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6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66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66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66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66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66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66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66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67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7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67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67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67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67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67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7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67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67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68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8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68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8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8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68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68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68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68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8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69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69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9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9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69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69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69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355" name="Group 14354"/>
                <p:cNvGrpSpPr/>
                <p:nvPr/>
              </p:nvGrpSpPr>
              <p:grpSpPr>
                <a:xfrm>
                  <a:off x="7004613" y="4518235"/>
                  <a:ext cx="1904862" cy="1812483"/>
                  <a:chOff x="2460448" y="648260"/>
                  <a:chExt cx="6587648" cy="5866528"/>
                </a:xfrm>
              </p:grpSpPr>
              <p:sp>
                <p:nvSpPr>
                  <p:cNvPr id="1460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60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0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60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0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60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0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60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60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61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61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61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61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1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61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61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61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61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61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62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62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62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2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62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62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62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62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62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2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63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63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63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3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63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3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63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63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63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63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64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64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64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64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4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64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64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64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64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356" name="Group 14355"/>
                <p:cNvGrpSpPr/>
                <p:nvPr/>
              </p:nvGrpSpPr>
              <p:grpSpPr>
                <a:xfrm>
                  <a:off x="5000815" y="4551566"/>
                  <a:ext cx="1904862" cy="1812483"/>
                  <a:chOff x="2460448" y="648260"/>
                  <a:chExt cx="6587648" cy="5866528"/>
                </a:xfrm>
              </p:grpSpPr>
              <p:sp>
                <p:nvSpPr>
                  <p:cNvPr id="1455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55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5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55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5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55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55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56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56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56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56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56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56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6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56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56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56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57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57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57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57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57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57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57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57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57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57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58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8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58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58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58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8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58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58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58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58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59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59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59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9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59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59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9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9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59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59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60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357" name="Group 14356"/>
                <p:cNvGrpSpPr/>
                <p:nvPr/>
              </p:nvGrpSpPr>
              <p:grpSpPr>
                <a:xfrm>
                  <a:off x="3995465" y="767843"/>
                  <a:ext cx="1904862" cy="1812483"/>
                  <a:chOff x="2460448" y="648260"/>
                  <a:chExt cx="6587648" cy="5866528"/>
                </a:xfrm>
              </p:grpSpPr>
              <p:sp>
                <p:nvSpPr>
                  <p:cNvPr id="1450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50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0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50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0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51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51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51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51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51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51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51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51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1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51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52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52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52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52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52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52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52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52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52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52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53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53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53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3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53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53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53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3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53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53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54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54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54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54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54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54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54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54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4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4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55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55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55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358" name="Group 14357"/>
                <p:cNvGrpSpPr/>
                <p:nvPr/>
              </p:nvGrpSpPr>
              <p:grpSpPr>
                <a:xfrm>
                  <a:off x="1991122" y="774201"/>
                  <a:ext cx="1904862" cy="1812483"/>
                  <a:chOff x="2460448" y="648260"/>
                  <a:chExt cx="6587648" cy="5866528"/>
                </a:xfrm>
              </p:grpSpPr>
              <p:sp>
                <p:nvSpPr>
                  <p:cNvPr id="1445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45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45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46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6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46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6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46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46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46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46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46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46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47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47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47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47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47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47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47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47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47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447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8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8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48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48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48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8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48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48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48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8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49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9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9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9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9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49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49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9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49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49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0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50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50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50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50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359" name="Group 14358"/>
                <p:cNvGrpSpPr/>
                <p:nvPr/>
              </p:nvGrpSpPr>
              <p:grpSpPr>
                <a:xfrm>
                  <a:off x="2011240" y="2659706"/>
                  <a:ext cx="1904862" cy="1812483"/>
                  <a:chOff x="2460448" y="648260"/>
                  <a:chExt cx="6587648" cy="5866528"/>
                </a:xfrm>
              </p:grpSpPr>
              <p:sp>
                <p:nvSpPr>
                  <p:cNvPr id="1440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41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41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41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1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41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1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41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41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41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41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42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42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42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42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42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42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42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42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42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42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43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3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3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3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43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43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43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3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43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43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44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4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44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4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44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4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44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44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44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4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45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45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45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45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45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45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45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4360" name="Group 14359"/>
                <p:cNvGrpSpPr/>
                <p:nvPr/>
              </p:nvGrpSpPr>
              <p:grpSpPr>
                <a:xfrm>
                  <a:off x="1998011" y="4564797"/>
                  <a:ext cx="1904862" cy="1812483"/>
                  <a:chOff x="2460448" y="648260"/>
                  <a:chExt cx="6587648" cy="5866528"/>
                </a:xfrm>
              </p:grpSpPr>
              <p:sp>
                <p:nvSpPr>
                  <p:cNvPr id="1436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36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36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36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36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36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6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36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36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37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37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37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37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37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37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37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37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37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37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38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38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38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8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8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8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38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38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38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38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39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39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39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39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39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9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9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9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9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39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40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40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40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40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40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40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40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40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40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3542" name="Group 13541"/>
              <p:cNvGrpSpPr/>
              <p:nvPr/>
            </p:nvGrpSpPr>
            <p:grpSpPr>
              <a:xfrm>
                <a:off x="6682132" y="4431832"/>
                <a:ext cx="2121237" cy="1917398"/>
                <a:chOff x="1865181" y="652514"/>
                <a:chExt cx="7156462" cy="5791200"/>
              </a:xfrm>
            </p:grpSpPr>
            <p:sp>
              <p:nvSpPr>
                <p:cNvPr id="13955"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3956"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3957"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3958" name="Group 13957"/>
                <p:cNvGrpSpPr/>
                <p:nvPr/>
              </p:nvGrpSpPr>
              <p:grpSpPr>
                <a:xfrm>
                  <a:off x="6997724" y="727639"/>
                  <a:ext cx="1904862" cy="1812483"/>
                  <a:chOff x="2460448" y="648260"/>
                  <a:chExt cx="6587648" cy="5866528"/>
                </a:xfrm>
              </p:grpSpPr>
              <p:sp>
                <p:nvSpPr>
                  <p:cNvPr id="1430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30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30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30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30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30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0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30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31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31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31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31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31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31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31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31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31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31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32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32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32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32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2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2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2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32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32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32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33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33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33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33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33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33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3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33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3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33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34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34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34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34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34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34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34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34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34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34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959" name="Group 13958"/>
                <p:cNvGrpSpPr/>
                <p:nvPr/>
              </p:nvGrpSpPr>
              <p:grpSpPr>
                <a:xfrm>
                  <a:off x="7017842" y="2613144"/>
                  <a:ext cx="1904862" cy="1812483"/>
                  <a:chOff x="2460448" y="648260"/>
                  <a:chExt cx="6587648" cy="5866528"/>
                </a:xfrm>
              </p:grpSpPr>
              <p:sp>
                <p:nvSpPr>
                  <p:cNvPr id="1425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25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5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25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25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25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26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26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26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26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26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26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26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6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26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26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27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27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27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27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27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27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27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27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27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27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28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28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28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28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28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28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28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28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28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28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29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29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29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29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29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29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29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9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9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29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30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30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960" name="Group 13959"/>
                <p:cNvGrpSpPr/>
                <p:nvPr/>
              </p:nvGrpSpPr>
              <p:grpSpPr>
                <a:xfrm>
                  <a:off x="7004613" y="4518235"/>
                  <a:ext cx="1904862" cy="1812483"/>
                  <a:chOff x="2460448" y="648260"/>
                  <a:chExt cx="6587648" cy="5866528"/>
                </a:xfrm>
              </p:grpSpPr>
              <p:sp>
                <p:nvSpPr>
                  <p:cNvPr id="1420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20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0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20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21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21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21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21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21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21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21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21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21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1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22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22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22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22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22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22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22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22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22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22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23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23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23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23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23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23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23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23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23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23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24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24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24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24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24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24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24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24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24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4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5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25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25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25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961" name="Group 13960"/>
                <p:cNvGrpSpPr/>
                <p:nvPr/>
              </p:nvGrpSpPr>
              <p:grpSpPr>
                <a:xfrm>
                  <a:off x="5000815" y="4551566"/>
                  <a:ext cx="1904862" cy="1812483"/>
                  <a:chOff x="2460448" y="648260"/>
                  <a:chExt cx="6587648" cy="5866528"/>
                </a:xfrm>
              </p:grpSpPr>
              <p:sp>
                <p:nvSpPr>
                  <p:cNvPr id="1415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15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6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16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6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16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6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16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16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16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16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16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17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7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17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17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17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17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17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17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17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17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8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18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18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18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18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18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8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18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18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18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9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19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9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9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19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19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19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19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9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19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20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0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20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20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20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20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962" name="Group 13961"/>
                <p:cNvGrpSpPr/>
                <p:nvPr/>
              </p:nvGrpSpPr>
              <p:grpSpPr>
                <a:xfrm>
                  <a:off x="3995465" y="767843"/>
                  <a:ext cx="1904862" cy="1812483"/>
                  <a:chOff x="2460448" y="648260"/>
                  <a:chExt cx="6587648" cy="5866528"/>
                </a:xfrm>
              </p:grpSpPr>
              <p:sp>
                <p:nvSpPr>
                  <p:cNvPr id="1411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11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1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11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1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11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1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11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11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11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12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12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12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2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12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12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12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12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12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12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13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13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3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13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13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13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13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13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3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13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14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14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4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14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4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14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14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14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14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14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5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15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15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5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5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15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15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15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963" name="Group 13962"/>
                <p:cNvGrpSpPr/>
                <p:nvPr/>
              </p:nvGrpSpPr>
              <p:grpSpPr>
                <a:xfrm>
                  <a:off x="1991122" y="774201"/>
                  <a:ext cx="1904862" cy="1812483"/>
                  <a:chOff x="2460448" y="648260"/>
                  <a:chExt cx="6587648" cy="5866528"/>
                </a:xfrm>
              </p:grpSpPr>
              <p:sp>
                <p:nvSpPr>
                  <p:cNvPr id="1406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06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06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06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06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06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06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06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07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07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07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07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07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07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07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07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07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07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08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08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08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08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408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8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8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08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08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08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09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09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09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09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09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09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09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09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9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9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10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10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10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10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10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0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10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10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10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10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964" name="Group 13963"/>
                <p:cNvGrpSpPr/>
                <p:nvPr/>
              </p:nvGrpSpPr>
              <p:grpSpPr>
                <a:xfrm>
                  <a:off x="2011240" y="2659706"/>
                  <a:ext cx="1904862" cy="1812483"/>
                  <a:chOff x="2460448" y="648260"/>
                  <a:chExt cx="6587648" cy="5866528"/>
                </a:xfrm>
              </p:grpSpPr>
              <p:sp>
                <p:nvSpPr>
                  <p:cNvPr id="1401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401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01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01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01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01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02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402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02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402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402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402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402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02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02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02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03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403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403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403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403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403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03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3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3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403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04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04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04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404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04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404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04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404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04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04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5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5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05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05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05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05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05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05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05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05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06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06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965" name="Group 13964"/>
                <p:cNvGrpSpPr/>
                <p:nvPr/>
              </p:nvGrpSpPr>
              <p:grpSpPr>
                <a:xfrm>
                  <a:off x="1998011" y="4564797"/>
                  <a:ext cx="1904862" cy="1812483"/>
                  <a:chOff x="2460448" y="648260"/>
                  <a:chExt cx="6587648" cy="5866528"/>
                </a:xfrm>
              </p:grpSpPr>
              <p:sp>
                <p:nvSpPr>
                  <p:cNvPr id="1396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96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96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96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97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97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97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97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97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97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97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97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97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97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98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98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98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98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98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98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98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98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98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98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99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99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99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99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99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99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99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99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99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99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00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400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0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400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400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400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400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400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400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00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401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401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401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401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3543" name="Group 13542"/>
              <p:cNvGrpSpPr/>
              <p:nvPr/>
            </p:nvGrpSpPr>
            <p:grpSpPr>
              <a:xfrm>
                <a:off x="2107822" y="4444781"/>
                <a:ext cx="2121237" cy="1917398"/>
                <a:chOff x="1865181" y="652514"/>
                <a:chExt cx="7156462" cy="5791200"/>
              </a:xfrm>
            </p:grpSpPr>
            <p:sp>
              <p:nvSpPr>
                <p:cNvPr id="13560"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3561"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3562"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3563" name="Group 13562"/>
                <p:cNvGrpSpPr/>
                <p:nvPr/>
              </p:nvGrpSpPr>
              <p:grpSpPr>
                <a:xfrm>
                  <a:off x="6997724" y="727639"/>
                  <a:ext cx="1904862" cy="1812483"/>
                  <a:chOff x="2460448" y="648260"/>
                  <a:chExt cx="6587648" cy="5866528"/>
                </a:xfrm>
              </p:grpSpPr>
              <p:sp>
                <p:nvSpPr>
                  <p:cNvPr id="1390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90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90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91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91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91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91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91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91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91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91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91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91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92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92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92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92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92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92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92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92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92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92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93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93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93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93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93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93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93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93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93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93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94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94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94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94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94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94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94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94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94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94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95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95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95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95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95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564" name="Group 13563"/>
                <p:cNvGrpSpPr/>
                <p:nvPr/>
              </p:nvGrpSpPr>
              <p:grpSpPr>
                <a:xfrm>
                  <a:off x="7017842" y="2613144"/>
                  <a:ext cx="1904862" cy="1812483"/>
                  <a:chOff x="2460448" y="648260"/>
                  <a:chExt cx="6587648" cy="5866528"/>
                </a:xfrm>
              </p:grpSpPr>
              <p:sp>
                <p:nvSpPr>
                  <p:cNvPr id="1385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86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86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86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86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86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86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86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86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86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86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87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87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87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87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87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87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87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87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87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87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1388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88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88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88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88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88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88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88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88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88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89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89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89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89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89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89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89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89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89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89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90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90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90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90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90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90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90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565" name="Group 13564"/>
                <p:cNvGrpSpPr/>
                <p:nvPr/>
              </p:nvGrpSpPr>
              <p:grpSpPr>
                <a:xfrm>
                  <a:off x="7004613" y="4518235"/>
                  <a:ext cx="1904862" cy="1812483"/>
                  <a:chOff x="2460448" y="648260"/>
                  <a:chExt cx="6587648" cy="5866528"/>
                </a:xfrm>
              </p:grpSpPr>
              <p:sp>
                <p:nvSpPr>
                  <p:cNvPr id="1381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81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81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81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81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81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81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81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81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82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82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82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82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82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82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82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82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82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82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83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83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83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83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83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83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83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83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83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83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84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84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84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84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84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84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84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84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84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84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85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85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85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85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85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85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85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85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85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566" name="Group 13565"/>
                <p:cNvGrpSpPr/>
                <p:nvPr/>
              </p:nvGrpSpPr>
              <p:grpSpPr>
                <a:xfrm>
                  <a:off x="5000815" y="4551566"/>
                  <a:ext cx="1904862" cy="1812483"/>
                  <a:chOff x="2460448" y="648260"/>
                  <a:chExt cx="6587648" cy="5866528"/>
                </a:xfrm>
              </p:grpSpPr>
              <p:sp>
                <p:nvSpPr>
                  <p:cNvPr id="1376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76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76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76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76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76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6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77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77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77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77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77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77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77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77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77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77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78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78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78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78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78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8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78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78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78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78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79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79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79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79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79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79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79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9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9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79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80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80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80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80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80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80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80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80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80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80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81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567" name="Group 13566"/>
                <p:cNvGrpSpPr/>
                <p:nvPr/>
              </p:nvGrpSpPr>
              <p:grpSpPr>
                <a:xfrm>
                  <a:off x="3995465" y="767843"/>
                  <a:ext cx="1904862" cy="1812483"/>
                  <a:chOff x="2460448" y="648260"/>
                  <a:chExt cx="6587648" cy="5866528"/>
                </a:xfrm>
              </p:grpSpPr>
              <p:sp>
                <p:nvSpPr>
                  <p:cNvPr id="1371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71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71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71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71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72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2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72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72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72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72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72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72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72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72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73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73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73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73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73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73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73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3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73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73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74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74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74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74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74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74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74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74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74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4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5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75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75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75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75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75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75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75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75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75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76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76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76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568" name="Group 13567"/>
                <p:cNvGrpSpPr/>
                <p:nvPr/>
              </p:nvGrpSpPr>
              <p:grpSpPr>
                <a:xfrm>
                  <a:off x="1991122" y="774201"/>
                  <a:ext cx="1904862" cy="1812483"/>
                  <a:chOff x="2460448" y="648260"/>
                  <a:chExt cx="6587648" cy="5866528"/>
                </a:xfrm>
              </p:grpSpPr>
              <p:sp>
                <p:nvSpPr>
                  <p:cNvPr id="1366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66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66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67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67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67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67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67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67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67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67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67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67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68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68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68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68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68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68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68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68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68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368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69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69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69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69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69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69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69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69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69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69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70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0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70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70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70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70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70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70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70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70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71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71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71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71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71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569" name="Group 13568"/>
                <p:cNvGrpSpPr/>
                <p:nvPr/>
              </p:nvGrpSpPr>
              <p:grpSpPr>
                <a:xfrm>
                  <a:off x="2011240" y="2659706"/>
                  <a:ext cx="1904862" cy="1812483"/>
                  <a:chOff x="2460448" y="648260"/>
                  <a:chExt cx="6587648" cy="5866528"/>
                </a:xfrm>
              </p:grpSpPr>
              <p:sp>
                <p:nvSpPr>
                  <p:cNvPr id="1361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62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62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62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62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62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62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62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62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62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62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63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63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63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63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63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63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63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63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63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63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64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64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64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64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64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64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64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64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64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64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65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65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65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65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65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65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65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65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65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65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66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66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66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66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66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66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66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570" name="Group 13569"/>
                <p:cNvGrpSpPr/>
                <p:nvPr/>
              </p:nvGrpSpPr>
              <p:grpSpPr>
                <a:xfrm>
                  <a:off x="1998011" y="4564797"/>
                  <a:ext cx="1904862" cy="1812483"/>
                  <a:chOff x="2460448" y="648260"/>
                  <a:chExt cx="6587648" cy="5866528"/>
                </a:xfrm>
              </p:grpSpPr>
              <p:sp>
                <p:nvSpPr>
                  <p:cNvPr id="1357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57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7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57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57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57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57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57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57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58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58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58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58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8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58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58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58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58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58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59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59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59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59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59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59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59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59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59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59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60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60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60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60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60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60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60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60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60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60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61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61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61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61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61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61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61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61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61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13544"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13545"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46"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47"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48"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49"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0"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1"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2"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3"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4"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5"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6"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7"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8"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3559"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grpSp>
          <p:nvGrpSpPr>
            <p:cNvPr id="12319" name="Group 12318"/>
            <p:cNvGrpSpPr/>
            <p:nvPr/>
          </p:nvGrpSpPr>
          <p:grpSpPr>
            <a:xfrm>
              <a:off x="4732845" y="2043795"/>
              <a:ext cx="4067002" cy="3323454"/>
              <a:chOff x="1891630" y="634969"/>
              <a:chExt cx="7093608" cy="5890349"/>
            </a:xfrm>
          </p:grpSpPr>
          <p:sp>
            <p:nvSpPr>
              <p:cNvPr id="12335"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12336" name="Group 12335"/>
              <p:cNvGrpSpPr/>
              <p:nvPr/>
            </p:nvGrpSpPr>
            <p:grpSpPr>
              <a:xfrm>
                <a:off x="4407933" y="4438190"/>
                <a:ext cx="2121237" cy="1917398"/>
                <a:chOff x="1865181" y="652514"/>
                <a:chExt cx="7156462" cy="5791200"/>
              </a:xfrm>
            </p:grpSpPr>
            <p:sp>
              <p:nvSpPr>
                <p:cNvPr id="13145"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3146"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3147"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3148" name="Group 13147"/>
                <p:cNvGrpSpPr/>
                <p:nvPr/>
              </p:nvGrpSpPr>
              <p:grpSpPr>
                <a:xfrm>
                  <a:off x="6997724" y="727639"/>
                  <a:ext cx="1904862" cy="1812483"/>
                  <a:chOff x="2460448" y="648260"/>
                  <a:chExt cx="6587648" cy="5866528"/>
                </a:xfrm>
              </p:grpSpPr>
              <p:sp>
                <p:nvSpPr>
                  <p:cNvPr id="1349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49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49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49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9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49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9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49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50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50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50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50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50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0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50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50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50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50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51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51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51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51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51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51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51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51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51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51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52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52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52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52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52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52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52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52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52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52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53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53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53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53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53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3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53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53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53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53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149" name="Group 13148"/>
                <p:cNvGrpSpPr/>
                <p:nvPr/>
              </p:nvGrpSpPr>
              <p:grpSpPr>
                <a:xfrm>
                  <a:off x="7017842" y="2613144"/>
                  <a:ext cx="1904862" cy="1812483"/>
                  <a:chOff x="2460448" y="648260"/>
                  <a:chExt cx="6587648" cy="5866528"/>
                </a:xfrm>
              </p:grpSpPr>
              <p:sp>
                <p:nvSpPr>
                  <p:cNvPr id="1344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44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44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44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4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44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5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45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45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45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45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45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45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45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45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45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46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46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46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46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46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46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6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6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6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46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47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47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7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47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47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47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7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47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7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7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8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8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48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48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8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48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48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48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48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48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49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49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150" name="Group 13149"/>
                <p:cNvGrpSpPr/>
                <p:nvPr/>
              </p:nvGrpSpPr>
              <p:grpSpPr>
                <a:xfrm>
                  <a:off x="7004613" y="4518235"/>
                  <a:ext cx="1904862" cy="1812483"/>
                  <a:chOff x="2460448" y="648260"/>
                  <a:chExt cx="6587648" cy="5866528"/>
                </a:xfrm>
              </p:grpSpPr>
              <p:sp>
                <p:nvSpPr>
                  <p:cNvPr id="1339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39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39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39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0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40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0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40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40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40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40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40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40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40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41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41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41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41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41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41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41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41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1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1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2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42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42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42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2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42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42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42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2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42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3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43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3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43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43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43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43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43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43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43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44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44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44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44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151" name="Group 13150"/>
                <p:cNvGrpSpPr/>
                <p:nvPr/>
              </p:nvGrpSpPr>
              <p:grpSpPr>
                <a:xfrm>
                  <a:off x="5000815" y="4551566"/>
                  <a:ext cx="1904862" cy="1812483"/>
                  <a:chOff x="2460448" y="648260"/>
                  <a:chExt cx="6587648" cy="5866528"/>
                </a:xfrm>
              </p:grpSpPr>
              <p:sp>
                <p:nvSpPr>
                  <p:cNvPr id="1334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34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35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35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35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35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5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35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35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35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35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35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36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36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36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36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36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36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36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36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36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36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7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7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7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37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37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37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37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37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37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37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38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38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8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8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8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8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38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38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38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38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39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39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39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39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39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39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152" name="Group 13151"/>
                <p:cNvGrpSpPr/>
                <p:nvPr/>
              </p:nvGrpSpPr>
              <p:grpSpPr>
                <a:xfrm>
                  <a:off x="3995465" y="767843"/>
                  <a:ext cx="1904862" cy="1812483"/>
                  <a:chOff x="2460448" y="648260"/>
                  <a:chExt cx="6587648" cy="5866528"/>
                </a:xfrm>
              </p:grpSpPr>
              <p:sp>
                <p:nvSpPr>
                  <p:cNvPr id="1330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30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30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30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30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30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0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30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30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30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31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31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31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31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31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31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31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31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31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31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32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32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2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2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2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32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32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32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32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32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33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33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33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33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3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33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3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33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33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33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34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34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34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34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34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34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34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34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153" name="Group 13152"/>
                <p:cNvGrpSpPr/>
                <p:nvPr/>
              </p:nvGrpSpPr>
              <p:grpSpPr>
                <a:xfrm>
                  <a:off x="1991122" y="774201"/>
                  <a:ext cx="1904862" cy="1812483"/>
                  <a:chOff x="2460448" y="648260"/>
                  <a:chExt cx="6587648" cy="5866528"/>
                </a:xfrm>
              </p:grpSpPr>
              <p:sp>
                <p:nvSpPr>
                  <p:cNvPr id="1325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25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5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25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25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25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25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25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6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26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6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26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26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6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26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26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26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26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27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27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27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27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327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27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27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27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27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27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28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28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28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28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28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28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28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28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28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28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29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29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29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29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29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9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9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29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29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29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154" name="Group 13153"/>
                <p:cNvGrpSpPr/>
                <p:nvPr/>
              </p:nvGrpSpPr>
              <p:grpSpPr>
                <a:xfrm>
                  <a:off x="2011240" y="2659706"/>
                  <a:ext cx="1904862" cy="1812483"/>
                  <a:chOff x="2460448" y="648260"/>
                  <a:chExt cx="6587648" cy="5866528"/>
                </a:xfrm>
              </p:grpSpPr>
              <p:sp>
                <p:nvSpPr>
                  <p:cNvPr id="1320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20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0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20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20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20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21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21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1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21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21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21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21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1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21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21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22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22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22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22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22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22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22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22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22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22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23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23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23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23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23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23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23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23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23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23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24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24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24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24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24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24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24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4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4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24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25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25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3155" name="Group 13154"/>
                <p:cNvGrpSpPr/>
                <p:nvPr/>
              </p:nvGrpSpPr>
              <p:grpSpPr>
                <a:xfrm>
                  <a:off x="1998011" y="4564797"/>
                  <a:ext cx="1904862" cy="1812483"/>
                  <a:chOff x="2460448" y="648260"/>
                  <a:chExt cx="6587648" cy="5866528"/>
                </a:xfrm>
              </p:grpSpPr>
              <p:sp>
                <p:nvSpPr>
                  <p:cNvPr id="1315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15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15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15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6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16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6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16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16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16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16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16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16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16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17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17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17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17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17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17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17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17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7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17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18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18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18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18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8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18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18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18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8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18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9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9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19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19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19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19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9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19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19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19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20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20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20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20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2337" name="Group 12336"/>
              <p:cNvGrpSpPr/>
              <p:nvPr/>
            </p:nvGrpSpPr>
            <p:grpSpPr>
              <a:xfrm>
                <a:off x="6682132" y="4431832"/>
                <a:ext cx="2121237" cy="1917398"/>
                <a:chOff x="1865181" y="652514"/>
                <a:chExt cx="7156462" cy="5791200"/>
              </a:xfrm>
            </p:grpSpPr>
            <p:sp>
              <p:nvSpPr>
                <p:cNvPr id="12750"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2751"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2752"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2753" name="Group 12752"/>
                <p:cNvGrpSpPr/>
                <p:nvPr/>
              </p:nvGrpSpPr>
              <p:grpSpPr>
                <a:xfrm>
                  <a:off x="6997724" y="727639"/>
                  <a:ext cx="1904862" cy="1812483"/>
                  <a:chOff x="2460448" y="648260"/>
                  <a:chExt cx="6587648" cy="5866528"/>
                </a:xfrm>
              </p:grpSpPr>
              <p:sp>
                <p:nvSpPr>
                  <p:cNvPr id="1309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09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9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10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0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10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0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10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10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10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10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10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10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11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11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11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11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11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11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11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11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11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1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12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12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12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12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12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2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12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12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12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2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13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3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13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13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13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13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13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13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13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13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14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14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14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14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14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754" name="Group 12753"/>
                <p:cNvGrpSpPr/>
                <p:nvPr/>
              </p:nvGrpSpPr>
              <p:grpSpPr>
                <a:xfrm>
                  <a:off x="7017842" y="2613144"/>
                  <a:ext cx="1904862" cy="1812483"/>
                  <a:chOff x="2460448" y="648260"/>
                  <a:chExt cx="6587648" cy="5866528"/>
                </a:xfrm>
              </p:grpSpPr>
              <p:sp>
                <p:nvSpPr>
                  <p:cNvPr id="1304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05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5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05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5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05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5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05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05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05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05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06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06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6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06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06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06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06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06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06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06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07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7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7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7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07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07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07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7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07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07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08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8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08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8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8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8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8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08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08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8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09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09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9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9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09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09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09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755" name="Group 12754"/>
                <p:cNvGrpSpPr/>
                <p:nvPr/>
              </p:nvGrpSpPr>
              <p:grpSpPr>
                <a:xfrm>
                  <a:off x="7004613" y="4518235"/>
                  <a:ext cx="1904862" cy="1812483"/>
                  <a:chOff x="2460448" y="648260"/>
                  <a:chExt cx="6587648" cy="5866528"/>
                </a:xfrm>
              </p:grpSpPr>
              <p:sp>
                <p:nvSpPr>
                  <p:cNvPr id="1300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300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0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00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0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00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0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300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00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301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301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301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301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1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01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01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01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301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301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302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302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302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2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2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2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302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02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02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2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303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03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303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3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303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3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303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3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303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303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304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304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304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304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4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304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304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304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04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756" name="Group 12755"/>
                <p:cNvGrpSpPr/>
                <p:nvPr/>
              </p:nvGrpSpPr>
              <p:grpSpPr>
                <a:xfrm>
                  <a:off x="5000815" y="4551566"/>
                  <a:ext cx="1904862" cy="1812483"/>
                  <a:chOff x="2460448" y="648260"/>
                  <a:chExt cx="6587648" cy="5866528"/>
                </a:xfrm>
              </p:grpSpPr>
              <p:sp>
                <p:nvSpPr>
                  <p:cNvPr id="1295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95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5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95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5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95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5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96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96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96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96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96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96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6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96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96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96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97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97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97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97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97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7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97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97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97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97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98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8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98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98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98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8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98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8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8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98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99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99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99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9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99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99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9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9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99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99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300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757" name="Group 12756"/>
                <p:cNvGrpSpPr/>
                <p:nvPr/>
              </p:nvGrpSpPr>
              <p:grpSpPr>
                <a:xfrm>
                  <a:off x="3995465" y="767843"/>
                  <a:ext cx="1904862" cy="1812483"/>
                  <a:chOff x="2460448" y="648260"/>
                  <a:chExt cx="6587648" cy="5866528"/>
                </a:xfrm>
              </p:grpSpPr>
              <p:sp>
                <p:nvSpPr>
                  <p:cNvPr id="1290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90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0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90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0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91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1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91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91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91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91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91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91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1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91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92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92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92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92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92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92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92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2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92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92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93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93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93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3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93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93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93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3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93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3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94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94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94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94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94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94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94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94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4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4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95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95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95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758" name="Group 12757"/>
                <p:cNvGrpSpPr/>
                <p:nvPr/>
              </p:nvGrpSpPr>
              <p:grpSpPr>
                <a:xfrm>
                  <a:off x="1991122" y="774201"/>
                  <a:ext cx="1904862" cy="1812483"/>
                  <a:chOff x="2460448" y="648260"/>
                  <a:chExt cx="6587648" cy="5866528"/>
                </a:xfrm>
              </p:grpSpPr>
              <p:sp>
                <p:nvSpPr>
                  <p:cNvPr id="1285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85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85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86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86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86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6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86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86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86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86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86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86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87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87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87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87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87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87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87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87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87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287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8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8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88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88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88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88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88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88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88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88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89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9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9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9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9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89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89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89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89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89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0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90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90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90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90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759" name="Group 12758"/>
                <p:cNvGrpSpPr/>
                <p:nvPr/>
              </p:nvGrpSpPr>
              <p:grpSpPr>
                <a:xfrm>
                  <a:off x="2011240" y="2659706"/>
                  <a:ext cx="1904862" cy="1812483"/>
                  <a:chOff x="2460448" y="648260"/>
                  <a:chExt cx="6587648" cy="5866528"/>
                </a:xfrm>
              </p:grpSpPr>
              <p:sp>
                <p:nvSpPr>
                  <p:cNvPr id="1280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81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81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81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81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81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1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81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81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81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81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82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82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82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82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82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82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82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82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82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82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83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3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3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3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83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83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83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83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83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83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84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84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84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4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84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4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84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84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84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84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85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85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85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85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85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85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85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760" name="Group 12759"/>
                <p:cNvGrpSpPr/>
                <p:nvPr/>
              </p:nvGrpSpPr>
              <p:grpSpPr>
                <a:xfrm>
                  <a:off x="1998011" y="4564797"/>
                  <a:ext cx="1904862" cy="1812483"/>
                  <a:chOff x="2460448" y="648260"/>
                  <a:chExt cx="6587648" cy="5866528"/>
                </a:xfrm>
              </p:grpSpPr>
              <p:sp>
                <p:nvSpPr>
                  <p:cNvPr id="1276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76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76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76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76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76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6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76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6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77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7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77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77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77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77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77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77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77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77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78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78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78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8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78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78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78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78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78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78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79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79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79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79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79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9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9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79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79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79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80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80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80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80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80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80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80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80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80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12338" name="Group 12337"/>
              <p:cNvGrpSpPr/>
              <p:nvPr/>
            </p:nvGrpSpPr>
            <p:grpSpPr>
              <a:xfrm>
                <a:off x="2107822" y="4444781"/>
                <a:ext cx="2121237" cy="1917398"/>
                <a:chOff x="1865181" y="652514"/>
                <a:chExt cx="7156462" cy="5791200"/>
              </a:xfrm>
            </p:grpSpPr>
            <p:sp>
              <p:nvSpPr>
                <p:cNvPr id="12355"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12356"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12357"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12358" name="Group 12357"/>
                <p:cNvGrpSpPr/>
                <p:nvPr/>
              </p:nvGrpSpPr>
              <p:grpSpPr>
                <a:xfrm>
                  <a:off x="6997724" y="727639"/>
                  <a:ext cx="1904862" cy="1812483"/>
                  <a:chOff x="2460448" y="648260"/>
                  <a:chExt cx="6587648" cy="5866528"/>
                </a:xfrm>
              </p:grpSpPr>
              <p:sp>
                <p:nvSpPr>
                  <p:cNvPr id="1270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70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70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70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70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70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0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70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1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71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71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71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71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71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71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71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71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71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72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72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72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72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2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72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72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72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72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72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73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73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73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73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73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73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3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73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73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73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74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74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74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74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74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74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74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74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74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74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359" name="Group 12358"/>
                <p:cNvGrpSpPr/>
                <p:nvPr/>
              </p:nvGrpSpPr>
              <p:grpSpPr>
                <a:xfrm>
                  <a:off x="7017842" y="2613144"/>
                  <a:ext cx="1904862" cy="1812483"/>
                  <a:chOff x="2460448" y="648260"/>
                  <a:chExt cx="6587648" cy="5866528"/>
                </a:xfrm>
              </p:grpSpPr>
              <p:sp>
                <p:nvSpPr>
                  <p:cNvPr id="1265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65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5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65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5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65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66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66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66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66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66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66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66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6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66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66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67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67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67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67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67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1267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67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67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67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67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68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68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8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68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68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68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8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68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68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68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69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69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69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69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9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69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69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9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9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69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70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70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360" name="Group 12359"/>
                <p:cNvGrpSpPr/>
                <p:nvPr/>
              </p:nvGrpSpPr>
              <p:grpSpPr>
                <a:xfrm>
                  <a:off x="7004613" y="4518235"/>
                  <a:ext cx="1904862" cy="1812483"/>
                  <a:chOff x="2460448" y="648260"/>
                  <a:chExt cx="6587648" cy="5866528"/>
                </a:xfrm>
              </p:grpSpPr>
              <p:sp>
                <p:nvSpPr>
                  <p:cNvPr id="1260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60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0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60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1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61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61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61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61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61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61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61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61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1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62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62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62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62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62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62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62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62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62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62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63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63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63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63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3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63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63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63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3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63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64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64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64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64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64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64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64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64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64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4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5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65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65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65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361" name="Group 12360"/>
                <p:cNvGrpSpPr/>
                <p:nvPr/>
              </p:nvGrpSpPr>
              <p:grpSpPr>
                <a:xfrm>
                  <a:off x="5000815" y="4551566"/>
                  <a:ext cx="1904862" cy="1812483"/>
                  <a:chOff x="2460448" y="648260"/>
                  <a:chExt cx="6587648" cy="5866528"/>
                </a:xfrm>
              </p:grpSpPr>
              <p:sp>
                <p:nvSpPr>
                  <p:cNvPr id="1255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55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56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56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6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56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6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56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56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56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56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56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57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57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57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57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57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57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57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57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57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57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8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8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8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58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58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58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8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58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58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58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9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59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9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9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9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9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59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59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9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59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60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0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60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60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60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60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362" name="Group 12361"/>
                <p:cNvGrpSpPr/>
                <p:nvPr/>
              </p:nvGrpSpPr>
              <p:grpSpPr>
                <a:xfrm>
                  <a:off x="3995465" y="767843"/>
                  <a:ext cx="1904862" cy="1812483"/>
                  <a:chOff x="2460448" y="648260"/>
                  <a:chExt cx="6587648" cy="5866528"/>
                </a:xfrm>
              </p:grpSpPr>
              <p:sp>
                <p:nvSpPr>
                  <p:cNvPr id="1251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51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51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51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1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51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1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51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51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51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52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52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52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52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52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52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52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52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52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52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53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53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3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3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3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53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53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53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3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53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54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54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4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54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4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54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4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54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54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54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5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55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55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55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55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55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55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55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363" name="Group 12362"/>
                <p:cNvGrpSpPr/>
                <p:nvPr/>
              </p:nvGrpSpPr>
              <p:grpSpPr>
                <a:xfrm>
                  <a:off x="1991122" y="774201"/>
                  <a:ext cx="1904862" cy="1812483"/>
                  <a:chOff x="2460448" y="648260"/>
                  <a:chExt cx="6587648" cy="5866528"/>
                </a:xfrm>
              </p:grpSpPr>
              <p:sp>
                <p:nvSpPr>
                  <p:cNvPr id="1246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46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46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46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6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46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46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46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47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47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47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47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47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47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47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47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47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47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48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48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48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48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1248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8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8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48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48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48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9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49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49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49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9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49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49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49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9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9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50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50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50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50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50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50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50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50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50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50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364" name="Group 12363"/>
                <p:cNvGrpSpPr/>
                <p:nvPr/>
              </p:nvGrpSpPr>
              <p:grpSpPr>
                <a:xfrm>
                  <a:off x="2011240" y="2659706"/>
                  <a:ext cx="1904862" cy="1812483"/>
                  <a:chOff x="2460448" y="648260"/>
                  <a:chExt cx="6587648" cy="5866528"/>
                </a:xfrm>
              </p:grpSpPr>
              <p:sp>
                <p:nvSpPr>
                  <p:cNvPr id="1241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41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41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41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1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41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42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42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42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42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42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42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42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42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42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42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43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43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43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43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43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43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43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3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3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43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44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44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4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44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44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44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4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44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44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44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5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5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45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45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5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45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45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45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45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45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46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46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12365" name="Group 12364"/>
                <p:cNvGrpSpPr/>
                <p:nvPr/>
              </p:nvGrpSpPr>
              <p:grpSpPr>
                <a:xfrm>
                  <a:off x="1998011" y="4564797"/>
                  <a:ext cx="1904862" cy="1812483"/>
                  <a:chOff x="2460448" y="648260"/>
                  <a:chExt cx="6587648" cy="5866528"/>
                </a:xfrm>
              </p:grpSpPr>
              <p:sp>
                <p:nvSpPr>
                  <p:cNvPr id="1236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1236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36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36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37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37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37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1237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37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1237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1237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1237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1237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37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38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38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38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1238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1238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1238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1238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1238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38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38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39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1239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39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39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39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1239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39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1239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39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1239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40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1240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0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1240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1240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1240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1240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1240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1240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40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1241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1241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1241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1241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12339"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12340"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41"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42"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43"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44"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45"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46"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47"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48"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49"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50"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51"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52"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53"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12354"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cxnSp>
          <p:nvCxnSpPr>
            <p:cNvPr id="12320" name="Straight Connector 12319"/>
            <p:cNvCxnSpPr>
              <a:stCxn id="13544" idx="3"/>
              <a:endCxn id="12339" idx="1"/>
            </p:cNvCxnSpPr>
            <p:nvPr/>
          </p:nvCxnSpPr>
          <p:spPr bwMode="auto">
            <a:xfrm flipV="1">
              <a:off x="3137760" y="3729229"/>
              <a:ext cx="3012725" cy="9720"/>
            </a:xfrm>
            <a:prstGeom prst="line">
              <a:avLst/>
            </a:prstGeom>
            <a:solidFill>
              <a:srgbClr val="CC99FF"/>
            </a:solidFill>
            <a:ln w="1524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12321" name="Rectangle 2"/>
            <p:cNvSpPr>
              <a:spLocks noChangeArrowheads="1"/>
            </p:cNvSpPr>
            <p:nvPr/>
          </p:nvSpPr>
          <p:spPr bwMode="auto">
            <a:xfrm>
              <a:off x="355075" y="54310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22" name="Rectangle 2"/>
            <p:cNvSpPr>
              <a:spLocks noChangeArrowheads="1"/>
            </p:cNvSpPr>
            <p:nvPr/>
          </p:nvSpPr>
          <p:spPr bwMode="auto">
            <a:xfrm>
              <a:off x="1007404" y="54212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23" name="Rectangle 2"/>
            <p:cNvSpPr>
              <a:spLocks noChangeArrowheads="1"/>
            </p:cNvSpPr>
            <p:nvPr/>
          </p:nvSpPr>
          <p:spPr bwMode="auto">
            <a:xfrm>
              <a:off x="1669471"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24" name="Rectangle 2"/>
            <p:cNvSpPr>
              <a:spLocks noChangeArrowheads="1"/>
            </p:cNvSpPr>
            <p:nvPr/>
          </p:nvSpPr>
          <p:spPr bwMode="auto">
            <a:xfrm>
              <a:off x="2331540"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25" name="Rectangle 2"/>
            <p:cNvSpPr>
              <a:spLocks noChangeArrowheads="1"/>
            </p:cNvSpPr>
            <p:nvPr/>
          </p:nvSpPr>
          <p:spPr bwMode="auto">
            <a:xfrm>
              <a:off x="2980096"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26" name="Rectangle 2"/>
            <p:cNvSpPr>
              <a:spLocks noChangeArrowheads="1"/>
            </p:cNvSpPr>
            <p:nvPr/>
          </p:nvSpPr>
          <p:spPr bwMode="auto">
            <a:xfrm>
              <a:off x="5655410" y="54483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27" name="Rectangle 2"/>
            <p:cNvSpPr>
              <a:spLocks noChangeArrowheads="1"/>
            </p:cNvSpPr>
            <p:nvPr/>
          </p:nvSpPr>
          <p:spPr bwMode="auto">
            <a:xfrm>
              <a:off x="6307739" y="54385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28" name="Rectangle 2"/>
            <p:cNvSpPr>
              <a:spLocks noChangeArrowheads="1"/>
            </p:cNvSpPr>
            <p:nvPr/>
          </p:nvSpPr>
          <p:spPr bwMode="auto">
            <a:xfrm>
              <a:off x="6969806"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29" name="Rectangle 2"/>
            <p:cNvSpPr>
              <a:spLocks noChangeArrowheads="1"/>
            </p:cNvSpPr>
            <p:nvPr/>
          </p:nvSpPr>
          <p:spPr bwMode="auto">
            <a:xfrm>
              <a:off x="7631875"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30" name="Rectangle 2"/>
            <p:cNvSpPr>
              <a:spLocks noChangeArrowheads="1"/>
            </p:cNvSpPr>
            <p:nvPr/>
          </p:nvSpPr>
          <p:spPr bwMode="auto">
            <a:xfrm>
              <a:off x="8293943"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50" dirty="0" err="1"/>
                <a:t>PCIe</a:t>
              </a:r>
              <a:endParaRPr lang="en-US" sz="150" dirty="0"/>
            </a:p>
            <a:p>
              <a:pPr algn="ctr"/>
              <a:r>
                <a:rPr lang="en-US" sz="150" dirty="0"/>
                <a:t>Gen3</a:t>
              </a:r>
            </a:p>
            <a:p>
              <a:pPr algn="ctr"/>
              <a:r>
                <a:rPr lang="en-US" sz="150" dirty="0" err="1"/>
                <a:t>Fanout</a:t>
              </a:r>
              <a:endParaRPr lang="en-US" sz="150" dirty="0"/>
            </a:p>
          </p:txBody>
        </p:sp>
        <p:sp>
          <p:nvSpPr>
            <p:cNvPr id="12331" name="Rectangle 2"/>
            <p:cNvSpPr>
              <a:spLocks noChangeArrowheads="1"/>
            </p:cNvSpPr>
            <p:nvPr/>
          </p:nvSpPr>
          <p:spPr bwMode="auto">
            <a:xfrm>
              <a:off x="3632431" y="543858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12332" name="Rectangle 2"/>
            <p:cNvSpPr>
              <a:spLocks noChangeArrowheads="1"/>
            </p:cNvSpPr>
            <p:nvPr/>
          </p:nvSpPr>
          <p:spPr bwMode="auto">
            <a:xfrm>
              <a:off x="4122622"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12333" name="Rectangle 2"/>
            <p:cNvSpPr>
              <a:spLocks noChangeArrowheads="1"/>
            </p:cNvSpPr>
            <p:nvPr/>
          </p:nvSpPr>
          <p:spPr bwMode="auto">
            <a:xfrm>
              <a:off x="4622550"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12334" name="Rectangle 2"/>
            <p:cNvSpPr>
              <a:spLocks noChangeArrowheads="1"/>
            </p:cNvSpPr>
            <p:nvPr/>
          </p:nvSpPr>
          <p:spPr bwMode="auto">
            <a:xfrm>
              <a:off x="5126262" y="544616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grpSp>
      <p:sp>
        <p:nvSpPr>
          <p:cNvPr id="9721" name="Oval 36"/>
          <p:cNvSpPr>
            <a:spLocks noChangeArrowheads="1"/>
          </p:cNvSpPr>
          <p:nvPr/>
        </p:nvSpPr>
        <p:spPr bwMode="auto">
          <a:xfrm>
            <a:off x="3236780" y="4043498"/>
            <a:ext cx="1052513"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a:t>Up to </a:t>
            </a:r>
            <a:r>
              <a:rPr lang="en-US" sz="1200" dirty="0" smtClean="0"/>
              <a:t>10TB </a:t>
            </a:r>
            <a:r>
              <a:rPr lang="en-US" sz="1200" dirty="0"/>
              <a:t>RAIM</a:t>
            </a:r>
          </a:p>
        </p:txBody>
      </p:sp>
      <p:sp>
        <p:nvSpPr>
          <p:cNvPr id="9722" name="Oval 37"/>
          <p:cNvSpPr>
            <a:spLocks noChangeArrowheads="1"/>
          </p:cNvSpPr>
          <p:nvPr/>
        </p:nvSpPr>
        <p:spPr bwMode="auto">
          <a:xfrm>
            <a:off x="1618533" y="3603343"/>
            <a:ext cx="1025128" cy="917972"/>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200" dirty="0" smtClean="0"/>
              <a:t>150,000</a:t>
            </a:r>
            <a:endParaRPr lang="en-US" sz="1200" dirty="0"/>
          </a:p>
          <a:p>
            <a:pPr algn="ctr"/>
            <a:r>
              <a:rPr lang="en-US" sz="1200" dirty="0"/>
              <a:t>MIPS</a:t>
            </a:r>
          </a:p>
        </p:txBody>
      </p:sp>
      <p:sp>
        <p:nvSpPr>
          <p:cNvPr id="9723" name="Oval 34"/>
          <p:cNvSpPr>
            <a:spLocks noChangeArrowheads="1"/>
          </p:cNvSpPr>
          <p:nvPr/>
        </p:nvSpPr>
        <p:spPr bwMode="auto">
          <a:xfrm>
            <a:off x="1040629" y="1108085"/>
            <a:ext cx="1166813"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a:t>Up to </a:t>
            </a:r>
            <a:r>
              <a:rPr lang="en-US" sz="1200" dirty="0" smtClean="0"/>
              <a:t>141 </a:t>
            </a:r>
            <a:r>
              <a:rPr lang="en-US" sz="1200" dirty="0" err="1"/>
              <a:t>config</a:t>
            </a:r>
            <a:r>
              <a:rPr lang="ja-JP" altLang="en-US" sz="1200" dirty="0">
                <a:latin typeface="Arial"/>
              </a:rPr>
              <a:t>’</a:t>
            </a:r>
            <a:r>
              <a:rPr lang="en-US" sz="1200" dirty="0"/>
              <a:t>d cores</a:t>
            </a:r>
          </a:p>
        </p:txBody>
      </p:sp>
      <p:sp>
        <p:nvSpPr>
          <p:cNvPr id="9724" name="Oval 35"/>
          <p:cNvSpPr>
            <a:spLocks noChangeArrowheads="1"/>
          </p:cNvSpPr>
          <p:nvPr/>
        </p:nvSpPr>
        <p:spPr bwMode="auto">
          <a:xfrm>
            <a:off x="1336047" y="2323181"/>
            <a:ext cx="1052513"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a:t>Up to </a:t>
            </a:r>
            <a:r>
              <a:rPr lang="en-US" sz="1200" dirty="0" smtClean="0"/>
              <a:t>168</a:t>
            </a:r>
          </a:p>
          <a:p>
            <a:pPr algn="ctr"/>
            <a:r>
              <a:rPr lang="en-US" sz="1200" dirty="0" smtClean="0"/>
              <a:t> </a:t>
            </a:r>
            <a:r>
              <a:rPr lang="en-US" sz="1200" dirty="0"/>
              <a:t>active cores</a:t>
            </a:r>
          </a:p>
        </p:txBody>
      </p:sp>
    </p:spTree>
    <p:extLst>
      <p:ext uri="{BB962C8B-B14F-4D97-AF65-F5344CB8AC3E}">
        <p14:creationId xmlns:p14="http://schemas.microsoft.com/office/powerpoint/2010/main" val="7445932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8040" name="Text Box 4"/>
          <p:cNvSpPr txBox="1">
            <a:spLocks noChangeArrowheads="1"/>
          </p:cNvSpPr>
          <p:nvPr/>
        </p:nvSpPr>
        <p:spPr bwMode="auto">
          <a:xfrm>
            <a:off x="1" y="4249183"/>
            <a:ext cx="4244274" cy="5386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1pPr>
            <a:lvl2pPr marL="742950" indent="-28575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2pPr>
            <a:lvl3pPr marL="11430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3pPr>
            <a:lvl4pPr marL="16002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4pPr>
            <a:lvl5pPr marL="2057400" indent="-228600" defTabSz="4572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solidFill>
                  <a:schemeClr val="tx1"/>
                </a:solidFill>
                <a:latin typeface="Arial" panose="020B0604020202020204" pitchFamily="34" charset="0"/>
                <a:cs typeface="Arial" panose="020B0604020202020204" pitchFamily="34" charset="0"/>
              </a:defRPr>
            </a:lvl9pPr>
          </a:lstStyle>
          <a:p>
            <a:pPr marL="41672" eaLnBrk="1" hangingPunct="1"/>
            <a:r>
              <a:rPr lang="en-US" sz="500" dirty="0">
                <a:latin typeface="HelvNeue for IBM" panose="020B0604020202020204" pitchFamily="34" charset="0"/>
              </a:rPr>
              <a:t>Performance comparison based on IBM Internal tests comparing IBM </a:t>
            </a:r>
            <a:r>
              <a:rPr lang="en-US" sz="500" dirty="0" err="1" smtClean="0">
                <a:latin typeface="HelvNeue for IBM" panose="020B0604020202020204" pitchFamily="34" charset="0"/>
              </a:rPr>
              <a:t>LinuxONE</a:t>
            </a:r>
            <a:r>
              <a:rPr lang="en-US" sz="500" dirty="0" smtClean="0">
                <a:latin typeface="HelvNeue for IBM" panose="020B0604020202020204" pitchFamily="34" charset="0"/>
              </a:rPr>
              <a:t> private cloud </a:t>
            </a:r>
            <a:r>
              <a:rPr lang="en-US" sz="500" dirty="0">
                <a:latin typeface="HelvNeue for IBM" panose="020B0604020202020204" pitchFamily="34" charset="0"/>
              </a:rPr>
              <a:t>with one comparably configured private x86 cloud </a:t>
            </a:r>
            <a:r>
              <a:rPr lang="en-US" sz="500" dirty="0" smtClean="0">
                <a:latin typeface="HelvNeue for IBM" panose="020B0604020202020204" pitchFamily="34" charset="0"/>
              </a:rPr>
              <a:t>running </a:t>
            </a:r>
            <a:r>
              <a:rPr lang="en-US" sz="500" dirty="0">
                <a:latin typeface="HelvNeue for IBM" panose="020B0604020202020204" pitchFamily="34" charset="0"/>
              </a:rPr>
              <a:t>an aggregation of light, medium and heavy workloads designed to replicate typical IBM customer workload usage in the marketplace.  System configurations are based on equivalence ratios derived from IBM internal </a:t>
            </a:r>
            <a:r>
              <a:rPr lang="en-US" sz="500" dirty="0" smtClean="0">
                <a:latin typeface="HelvNeue for IBM" panose="020B0604020202020204" pitchFamily="34" charset="0"/>
              </a:rPr>
              <a:t>studies. </a:t>
            </a:r>
            <a:r>
              <a:rPr lang="en-US" sz="500" dirty="0">
                <a:latin typeface="HelvNeue for IBM" panose="020B0604020202020204" pitchFamily="34" charset="0"/>
              </a:rPr>
              <a:t>Price comparison estimates based on a </a:t>
            </a:r>
            <a:r>
              <a:rPr lang="en-US" sz="500" dirty="0" smtClean="0">
                <a:latin typeface="HelvNeue for IBM" panose="020B0604020202020204" pitchFamily="34" charset="0"/>
              </a:rPr>
              <a:t>3yr </a:t>
            </a:r>
            <a:r>
              <a:rPr lang="en-US" sz="500" dirty="0">
                <a:latin typeface="HelvNeue for IBM" panose="020B0604020202020204" pitchFamily="34" charset="0"/>
              </a:rPr>
              <a:t>Total Cost of Ownership (TCO) using publicly available U.S. prices (including a 20% discount for middleware) current as of January 1, 2015. </a:t>
            </a:r>
            <a:r>
              <a:rPr lang="en-US" sz="500" dirty="0" err="1" smtClean="0">
                <a:latin typeface="HelvNeue for IBM" panose="020B0604020202020204" pitchFamily="34" charset="0"/>
              </a:rPr>
              <a:t>LinuxONE</a:t>
            </a:r>
            <a:r>
              <a:rPr lang="en-US" sz="500" dirty="0" smtClean="0">
                <a:latin typeface="HelvNeue for IBM" panose="020B0604020202020204" pitchFamily="34" charset="0"/>
              </a:rPr>
              <a:t> </a:t>
            </a:r>
            <a:r>
              <a:rPr lang="en-US" sz="500" dirty="0">
                <a:latin typeface="HelvNeue for IBM" panose="020B0604020202020204" pitchFamily="34" charset="0"/>
              </a:rPr>
              <a:t>and x86 TCO estimates include costs of infrastructure (system, memory, storage, virtualization, OS, cloud management), middleware, power, floor space and labor. Results may vary based on actual workloads, system configurations, customer applications, queries and other variables in a production environment and may produce different results. Users of this document should verify the applicable data for their specific environment. </a:t>
            </a:r>
            <a:endParaRPr lang="en-GB" sz="500" dirty="0">
              <a:latin typeface="HelvNeue for IBM" panose="020B0604020202020204" pitchFamily="34" charset="0"/>
            </a:endParaRPr>
          </a:p>
        </p:txBody>
      </p:sp>
      <p:sp>
        <p:nvSpPr>
          <p:cNvPr id="6" name="Title 5"/>
          <p:cNvSpPr>
            <a:spLocks noGrp="1"/>
          </p:cNvSpPr>
          <p:nvPr>
            <p:ph type="title"/>
          </p:nvPr>
        </p:nvSpPr>
        <p:spPr>
          <a:xfrm>
            <a:off x="328614" y="137436"/>
            <a:ext cx="8624556" cy="775597"/>
          </a:xfrm>
        </p:spPr>
        <p:txBody>
          <a:bodyPr/>
          <a:lstStyle/>
          <a:p>
            <a:r>
              <a:rPr lang="en-US" dirty="0" smtClean="0"/>
              <a:t>Variable workloads consolidated on </a:t>
            </a:r>
            <a:r>
              <a:rPr lang="en-US" dirty="0" err="1" smtClean="0"/>
              <a:t>LinuxONE</a:t>
            </a:r>
            <a:r>
              <a:rPr lang="en-US" dirty="0" smtClean="0"/>
              <a:t> have lower TCO</a:t>
            </a:r>
            <a:endParaRPr lang="en-US" dirty="0"/>
          </a:p>
        </p:txBody>
      </p:sp>
      <p:sp>
        <p:nvSpPr>
          <p:cNvPr id="84" name="Text Box 15"/>
          <p:cNvSpPr txBox="1">
            <a:spLocks noChangeArrowheads="1"/>
          </p:cNvSpPr>
          <p:nvPr/>
        </p:nvSpPr>
        <p:spPr bwMode="auto">
          <a:xfrm>
            <a:off x="5848475" y="2800100"/>
            <a:ext cx="2411365" cy="6427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lnSpc>
                <a:spcPct val="85000"/>
              </a:lnSpc>
              <a:spcBef>
                <a:spcPts val="450"/>
              </a:spcBef>
            </a:pPr>
            <a:r>
              <a:rPr lang="en-US" sz="1600" b="1" dirty="0" smtClean="0">
                <a:latin typeface="HelvNeue for IBM" panose="020B0604020202020204" pitchFamily="34" charset="0"/>
                <a:ea typeface="MS PGothic" panose="020B0600070205080204" pitchFamily="34" charset="-128"/>
              </a:rPr>
              <a:t>32</a:t>
            </a:r>
            <a:r>
              <a:rPr lang="en-US" sz="1600" dirty="0" smtClean="0">
                <a:solidFill>
                  <a:srgbClr val="3366FF"/>
                </a:solidFill>
                <a:latin typeface="HelvNeue for IBM" panose="020B0604020202020204" pitchFamily="34" charset="0"/>
                <a:ea typeface="MS PGothic" panose="020B0600070205080204" pitchFamily="34" charset="-128"/>
              </a:rPr>
              <a:t> </a:t>
            </a:r>
            <a:r>
              <a:rPr lang="en-US" sz="1600" dirty="0" smtClean="0">
                <a:latin typeface="HelvNeue for IBM" panose="020B0604020202020204" pitchFamily="34" charset="0"/>
                <a:ea typeface="MS PGothic" panose="020B0600070205080204" pitchFamily="34" charset="-128"/>
              </a:rPr>
              <a:t>cores</a:t>
            </a:r>
            <a:endParaRPr lang="en-US" sz="1600" dirty="0">
              <a:latin typeface="HelvNeue for IBM" panose="020B0604020202020204" pitchFamily="34" charset="0"/>
              <a:ea typeface="MS PGothic" panose="020B0600070205080204" pitchFamily="34" charset="-128"/>
            </a:endParaRPr>
          </a:p>
          <a:p>
            <a:pPr algn="ctr" eaLnBrk="1" hangingPunct="1">
              <a:spcBef>
                <a:spcPts val="450"/>
              </a:spcBef>
            </a:pPr>
            <a:r>
              <a:rPr lang="en-US" b="1" dirty="0">
                <a:solidFill>
                  <a:srgbClr val="009900"/>
                </a:solidFill>
                <a:latin typeface="HelvNeue for IBM" panose="020B0604020202020204" pitchFamily="34" charset="0"/>
              </a:rPr>
              <a:t>$</a:t>
            </a:r>
            <a:r>
              <a:rPr lang="en-US" b="1" dirty="0" smtClean="0">
                <a:solidFill>
                  <a:srgbClr val="009900"/>
                </a:solidFill>
                <a:latin typeface="HelvNeue for IBM" panose="020B0604020202020204" pitchFamily="34" charset="0"/>
              </a:rPr>
              <a:t>7.2M </a:t>
            </a:r>
            <a:r>
              <a:rPr lang="en-US" sz="1100" dirty="0">
                <a:solidFill>
                  <a:srgbClr val="009900"/>
                </a:solidFill>
                <a:latin typeface="HelvNeue for IBM" panose="020B0604020202020204" pitchFamily="34" charset="0"/>
              </a:rPr>
              <a:t>(3yr TCO)</a:t>
            </a:r>
          </a:p>
        </p:txBody>
      </p:sp>
      <p:sp>
        <p:nvSpPr>
          <p:cNvPr id="85" name="Text Box 15"/>
          <p:cNvSpPr txBox="1">
            <a:spLocks noChangeArrowheads="1"/>
          </p:cNvSpPr>
          <p:nvPr/>
        </p:nvSpPr>
        <p:spPr bwMode="auto">
          <a:xfrm>
            <a:off x="6621817" y="1121809"/>
            <a:ext cx="2444212" cy="6011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lnSpc>
                <a:spcPct val="85000"/>
              </a:lnSpc>
            </a:pPr>
            <a:r>
              <a:rPr lang="en-US" sz="1600" b="1" dirty="0" smtClean="0">
                <a:latin typeface="HelvNeue for IBM" panose="020B0604020202020204" pitchFamily="34" charset="0"/>
                <a:ea typeface="MS PGothic" panose="020B0600070205080204" pitchFamily="34" charset="-128"/>
              </a:rPr>
              <a:t>264</a:t>
            </a:r>
            <a:r>
              <a:rPr lang="en-US" sz="1600" dirty="0" smtClean="0">
                <a:solidFill>
                  <a:srgbClr val="3366FF"/>
                </a:solidFill>
                <a:latin typeface="HelvNeue for IBM" panose="020B0604020202020204" pitchFamily="34" charset="0"/>
                <a:ea typeface="MS PGothic" panose="020B0600070205080204" pitchFamily="34" charset="-128"/>
              </a:rPr>
              <a:t> </a:t>
            </a:r>
            <a:r>
              <a:rPr lang="en-US" sz="1600" dirty="0" smtClean="0">
                <a:latin typeface="HelvNeue for IBM" panose="020B0604020202020204" pitchFamily="34" charset="0"/>
                <a:ea typeface="MS PGothic" panose="020B0600070205080204" pitchFamily="34" charset="-128"/>
              </a:rPr>
              <a:t>x86 cores</a:t>
            </a:r>
            <a:endParaRPr lang="en-US" sz="1600" dirty="0">
              <a:latin typeface="HelvNeue for IBM" panose="020B0604020202020204" pitchFamily="34" charset="0"/>
              <a:ea typeface="MS PGothic" panose="020B0600070205080204" pitchFamily="34" charset="-128"/>
            </a:endParaRPr>
          </a:p>
          <a:p>
            <a:pPr algn="ctr" eaLnBrk="1" hangingPunct="1">
              <a:lnSpc>
                <a:spcPct val="85000"/>
              </a:lnSpc>
              <a:spcBef>
                <a:spcPts val="450"/>
              </a:spcBef>
            </a:pPr>
            <a:r>
              <a:rPr lang="en-US" sz="1800" b="1" dirty="0">
                <a:latin typeface="HelvNeue for IBM" panose="020B0604020202020204" pitchFamily="34" charset="0"/>
              </a:rPr>
              <a:t>$</a:t>
            </a:r>
            <a:r>
              <a:rPr lang="en-US" sz="1800" b="1" dirty="0" smtClean="0">
                <a:latin typeface="HelvNeue for IBM" panose="020B0604020202020204" pitchFamily="34" charset="0"/>
              </a:rPr>
              <a:t>10.6M </a:t>
            </a:r>
            <a:r>
              <a:rPr lang="en-US" sz="1100" dirty="0">
                <a:latin typeface="HelvNeue for IBM" panose="020B0604020202020204" pitchFamily="34" charset="0"/>
              </a:rPr>
              <a:t>(3yr TCO)</a:t>
            </a:r>
          </a:p>
        </p:txBody>
      </p:sp>
      <p:grpSp>
        <p:nvGrpSpPr>
          <p:cNvPr id="5" name="Group 4"/>
          <p:cNvGrpSpPr/>
          <p:nvPr/>
        </p:nvGrpSpPr>
        <p:grpSpPr>
          <a:xfrm>
            <a:off x="6304316" y="3596400"/>
            <a:ext cx="2465611" cy="773160"/>
            <a:chOff x="9478904" y="5330343"/>
            <a:chExt cx="3287481" cy="1030880"/>
          </a:xfrm>
        </p:grpSpPr>
        <p:grpSp>
          <p:nvGrpSpPr>
            <p:cNvPr id="86" name="Group 85"/>
            <p:cNvGrpSpPr/>
            <p:nvPr/>
          </p:nvGrpSpPr>
          <p:grpSpPr>
            <a:xfrm>
              <a:off x="9478904" y="5330343"/>
              <a:ext cx="3287481" cy="745158"/>
              <a:chOff x="6035270" y="2260853"/>
              <a:chExt cx="3287481" cy="745158"/>
            </a:xfrm>
          </p:grpSpPr>
          <p:sp>
            <p:nvSpPr>
              <p:cNvPr id="87" name="Rectangle 86"/>
              <p:cNvSpPr/>
              <p:nvPr/>
            </p:nvSpPr>
            <p:spPr bwMode="auto">
              <a:xfrm>
                <a:off x="6130758" y="2260853"/>
                <a:ext cx="3058413" cy="745158"/>
              </a:xfrm>
              <a:prstGeom prst="rect">
                <a:avLst/>
              </a:prstGeom>
              <a:solidFill>
                <a:schemeClr val="bg1"/>
              </a:solidFill>
              <a:ln w="28575"/>
              <a:extLst/>
            </p:spPr>
            <p:style>
              <a:lnRef idx="2">
                <a:schemeClr val="accent6"/>
              </a:lnRef>
              <a:fillRef idx="1">
                <a:schemeClr val="lt1"/>
              </a:fillRef>
              <a:effectRef idx="0">
                <a:schemeClr val="accent6"/>
              </a:effectRef>
              <a:fontRef idx="minor">
                <a:schemeClr val="dk1"/>
              </a:fontRef>
            </p:style>
            <p:txBody>
              <a:bodyPr vert="horz" wrap="square" lIns="68580" tIns="34290" rIns="68580" bIns="34290" numCol="1" rtlCol="0" anchor="t" anchorCtr="0" compatLnSpc="1">
                <a:prstTxWarp prst="textNoShape">
                  <a:avLst/>
                </a:prstTxWarp>
              </a:bodyPr>
              <a:lstStyle/>
              <a:p>
                <a:pPr defTabSz="685800"/>
                <a:endParaRPr lang="en-US" sz="1650" dirty="0">
                  <a:solidFill>
                    <a:schemeClr val="hlink"/>
                  </a:solidFill>
                  <a:latin typeface="HelvNeue for IBM" panose="020B0604020202020204" pitchFamily="34" charset="0"/>
                  <a:ea typeface="MS PGothic" pitchFamily="34" charset="-128"/>
                </a:endParaRPr>
              </a:p>
            </p:txBody>
          </p:sp>
          <p:sp>
            <p:nvSpPr>
              <p:cNvPr id="88" name="Text Box 32"/>
              <p:cNvSpPr txBox="1">
                <a:spLocks noChangeArrowheads="1"/>
              </p:cNvSpPr>
              <p:nvPr/>
            </p:nvSpPr>
            <p:spPr bwMode="auto">
              <a:xfrm>
                <a:off x="6035270" y="2344612"/>
                <a:ext cx="1365200" cy="566309"/>
              </a:xfrm>
              <a:prstGeom prst="rect">
                <a:avLst/>
              </a:prstGeom>
              <a:noFill/>
              <a:ln>
                <a:noFill/>
              </a:ln>
              <a:effectLst/>
              <a:extLst/>
            </p:spPr>
            <p:txBody>
              <a:bodyPr wrap="square">
                <a:spAutoFit/>
              </a:bodyPr>
              <a:lstStyle>
                <a:lvl1pPr>
                  <a:defRPr sz="2200" b="1">
                    <a:solidFill>
                      <a:schemeClr val="hlink"/>
                    </a:solidFill>
                    <a:latin typeface="Arial" panose="020B0604020202020204" pitchFamily="34" charset="0"/>
                    <a:ea typeface="MS PGothic" panose="020B0600070205080204" pitchFamily="34" charset="-128"/>
                  </a:defRPr>
                </a:lvl1pPr>
                <a:lvl2pPr marL="742950" indent="-285750">
                  <a:defRPr sz="2200" b="1">
                    <a:solidFill>
                      <a:schemeClr val="hlink"/>
                    </a:solidFill>
                    <a:latin typeface="Arial" panose="020B0604020202020204" pitchFamily="34" charset="0"/>
                    <a:ea typeface="MS PGothic" panose="020B0600070205080204" pitchFamily="34" charset="-128"/>
                  </a:defRPr>
                </a:lvl2pPr>
                <a:lvl3pPr marL="1143000" indent="-228600">
                  <a:defRPr sz="2200" b="1">
                    <a:solidFill>
                      <a:schemeClr val="hlink"/>
                    </a:solidFill>
                    <a:latin typeface="Arial" panose="020B0604020202020204" pitchFamily="34" charset="0"/>
                    <a:ea typeface="MS PGothic" panose="020B0600070205080204" pitchFamily="34" charset="-128"/>
                  </a:defRPr>
                </a:lvl3pPr>
                <a:lvl4pPr marL="1600200" indent="-228600">
                  <a:defRPr sz="2200" b="1">
                    <a:solidFill>
                      <a:schemeClr val="hlink"/>
                    </a:solidFill>
                    <a:latin typeface="Arial" panose="020B0604020202020204" pitchFamily="34" charset="0"/>
                    <a:ea typeface="MS PGothic" panose="020B0600070205080204" pitchFamily="34" charset="-128"/>
                  </a:defRPr>
                </a:lvl4pPr>
                <a:lvl5pPr marL="2057400" indent="-228600">
                  <a:defRPr sz="2200" b="1">
                    <a:solidFill>
                      <a:schemeClr val="hlink"/>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200" b="1">
                    <a:solidFill>
                      <a:schemeClr val="hlink"/>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200" b="1">
                    <a:solidFill>
                      <a:schemeClr val="hlink"/>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200" b="1">
                    <a:solidFill>
                      <a:schemeClr val="hlink"/>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200" b="1">
                    <a:solidFill>
                      <a:schemeClr val="hlink"/>
                    </a:solidFill>
                    <a:latin typeface="Arial" panose="020B0604020202020204" pitchFamily="34" charset="0"/>
                    <a:ea typeface="MS PGothic" panose="020B0600070205080204" pitchFamily="34" charset="-128"/>
                  </a:defRPr>
                </a:lvl9pPr>
              </a:lstStyle>
              <a:p>
                <a:pPr algn="ctr" eaLnBrk="1" hangingPunct="1">
                  <a:spcBef>
                    <a:spcPct val="50000"/>
                  </a:spcBef>
                </a:pPr>
                <a:r>
                  <a:rPr lang="en-US" sz="2400" dirty="0">
                    <a:solidFill>
                      <a:schemeClr val="accent3"/>
                    </a:solidFill>
                    <a:latin typeface="HelvNeue for IBM" panose="020B0604020202020204" pitchFamily="34" charset="0"/>
                  </a:rPr>
                  <a:t>32%</a:t>
                </a:r>
              </a:p>
            </p:txBody>
          </p:sp>
          <p:sp>
            <p:nvSpPr>
              <p:cNvPr id="89" name="Text Box 38"/>
              <p:cNvSpPr txBox="1">
                <a:spLocks noChangeArrowheads="1"/>
              </p:cNvSpPr>
              <p:nvPr/>
            </p:nvSpPr>
            <p:spPr bwMode="auto">
              <a:xfrm>
                <a:off x="7088395" y="2407606"/>
                <a:ext cx="2234356" cy="418576"/>
              </a:xfrm>
              <a:prstGeom prst="rect">
                <a:avLst/>
              </a:prstGeom>
              <a:noFill/>
              <a:ln>
                <a:noFill/>
              </a:ln>
              <a:effectLst/>
              <a:extLst/>
            </p:spPr>
            <p:txBody>
              <a:bodyPr wrap="square">
                <a:spAutoFit/>
              </a:bodyPr>
              <a:lstStyle>
                <a:lvl1pPr>
                  <a:defRPr sz="2200" b="1">
                    <a:solidFill>
                      <a:schemeClr val="hlink"/>
                    </a:solidFill>
                    <a:latin typeface="Arial" panose="020B0604020202020204" pitchFamily="34" charset="0"/>
                    <a:ea typeface="MS PGothic" panose="020B0600070205080204" pitchFamily="34" charset="-128"/>
                  </a:defRPr>
                </a:lvl1pPr>
                <a:lvl2pPr marL="742950" indent="-285750">
                  <a:defRPr sz="2200" b="1">
                    <a:solidFill>
                      <a:schemeClr val="hlink"/>
                    </a:solidFill>
                    <a:latin typeface="Arial" panose="020B0604020202020204" pitchFamily="34" charset="0"/>
                    <a:ea typeface="MS PGothic" panose="020B0600070205080204" pitchFamily="34" charset="-128"/>
                  </a:defRPr>
                </a:lvl2pPr>
                <a:lvl3pPr marL="1143000" indent="-228600">
                  <a:defRPr sz="2200" b="1">
                    <a:solidFill>
                      <a:schemeClr val="hlink"/>
                    </a:solidFill>
                    <a:latin typeface="Arial" panose="020B0604020202020204" pitchFamily="34" charset="0"/>
                    <a:ea typeface="MS PGothic" panose="020B0600070205080204" pitchFamily="34" charset="-128"/>
                  </a:defRPr>
                </a:lvl3pPr>
                <a:lvl4pPr marL="1600200" indent="-228600">
                  <a:defRPr sz="2200" b="1">
                    <a:solidFill>
                      <a:schemeClr val="hlink"/>
                    </a:solidFill>
                    <a:latin typeface="Arial" panose="020B0604020202020204" pitchFamily="34" charset="0"/>
                    <a:ea typeface="MS PGothic" panose="020B0600070205080204" pitchFamily="34" charset="-128"/>
                  </a:defRPr>
                </a:lvl4pPr>
                <a:lvl5pPr marL="2057400" indent="-228600">
                  <a:defRPr sz="2200" b="1">
                    <a:solidFill>
                      <a:schemeClr val="hlink"/>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200" b="1">
                    <a:solidFill>
                      <a:schemeClr val="hlink"/>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200" b="1">
                    <a:solidFill>
                      <a:schemeClr val="hlink"/>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200" b="1">
                    <a:solidFill>
                      <a:schemeClr val="hlink"/>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200" b="1">
                    <a:solidFill>
                      <a:schemeClr val="hlink"/>
                    </a:solidFill>
                    <a:latin typeface="Arial" panose="020B0604020202020204" pitchFamily="34" charset="0"/>
                    <a:ea typeface="MS PGothic" panose="020B0600070205080204" pitchFamily="34" charset="-128"/>
                  </a:defRPr>
                </a:lvl9pPr>
              </a:lstStyle>
              <a:p>
                <a:pPr eaLnBrk="1" hangingPunct="1">
                  <a:spcBef>
                    <a:spcPct val="50000"/>
                  </a:spcBef>
                </a:pPr>
                <a:r>
                  <a:rPr lang="en-US" sz="1600" b="0" dirty="0" smtClean="0">
                    <a:solidFill>
                      <a:schemeClr val="tx1"/>
                    </a:solidFill>
                    <a:latin typeface="HelvNeue for IBM" panose="020B0604020202020204" pitchFamily="34" charset="0"/>
                  </a:rPr>
                  <a:t>Lower TCO*</a:t>
                </a:r>
                <a:endParaRPr lang="en-US" sz="1600" b="0" dirty="0">
                  <a:solidFill>
                    <a:schemeClr val="tx1"/>
                  </a:solidFill>
                  <a:latin typeface="HelvNeue for IBM" panose="020B0604020202020204" pitchFamily="34" charset="0"/>
                </a:endParaRPr>
              </a:p>
            </p:txBody>
          </p:sp>
        </p:grpSp>
        <p:sp>
          <p:nvSpPr>
            <p:cNvPr id="4" name="TextBox 3"/>
            <p:cNvSpPr txBox="1"/>
            <p:nvPr/>
          </p:nvSpPr>
          <p:spPr>
            <a:xfrm>
              <a:off x="9631367" y="6113463"/>
              <a:ext cx="844679" cy="247760"/>
            </a:xfrm>
            <a:prstGeom prst="rect">
              <a:avLst/>
            </a:prstGeom>
            <a:noFill/>
            <a:ln>
              <a:noFill/>
            </a:ln>
          </p:spPr>
          <p:txBody>
            <a:bodyPr wrap="square" rtlCol="0">
              <a:spAutoFit/>
            </a:bodyPr>
            <a:lstStyle/>
            <a:p>
              <a:pPr algn="ctr"/>
              <a:r>
                <a:rPr lang="en-US" sz="675" dirty="0">
                  <a:solidFill>
                    <a:schemeClr val="accent6"/>
                  </a:solidFill>
                  <a:latin typeface="HelvNeue for IBM" panose="020B0604020202020204" pitchFamily="34" charset="0"/>
                </a:rPr>
                <a:t>*estimated</a:t>
              </a:r>
            </a:p>
          </p:txBody>
        </p:sp>
      </p:grpSp>
      <p:sp>
        <p:nvSpPr>
          <p:cNvPr id="45" name="AutoShape 50"/>
          <p:cNvSpPr>
            <a:spLocks/>
          </p:cNvSpPr>
          <p:nvPr/>
        </p:nvSpPr>
        <p:spPr bwMode="auto">
          <a:xfrm>
            <a:off x="3000905" y="1348616"/>
            <a:ext cx="230981" cy="2087166"/>
          </a:xfrm>
          <a:prstGeom prst="rightBrace">
            <a:avLst>
              <a:gd name="adj1" fmla="val 106760"/>
              <a:gd name="adj2" fmla="val 50000"/>
            </a:avLst>
          </a:prstGeom>
          <a:noFill/>
          <a:ln w="9525">
            <a:solidFill>
              <a:schemeClr val="tx1"/>
            </a:solidFill>
            <a:round/>
            <a:headEnd/>
            <a:tailEnd/>
          </a:ln>
        </p:spPr>
        <p:txBody>
          <a:bodyPr wrap="none" anchor="ctr"/>
          <a:lstStyle/>
          <a:p>
            <a:endParaRPr lang="en-US" sz="1500">
              <a:solidFill>
                <a:schemeClr val="tx1"/>
              </a:solidFill>
              <a:latin typeface="HelvNeue for IBM" panose="020B0604020202020204" pitchFamily="34" charset="0"/>
            </a:endParaRPr>
          </a:p>
        </p:txBody>
      </p:sp>
      <p:sp>
        <p:nvSpPr>
          <p:cNvPr id="46" name="Text Box 61"/>
          <p:cNvSpPr txBox="1">
            <a:spLocks noChangeArrowheads="1"/>
          </p:cNvSpPr>
          <p:nvPr/>
        </p:nvSpPr>
        <p:spPr bwMode="auto">
          <a:xfrm>
            <a:off x="1548643" y="3722423"/>
            <a:ext cx="1505540" cy="535531"/>
          </a:xfrm>
          <a:prstGeom prst="rect">
            <a:avLst/>
          </a:prstGeom>
          <a:noFill/>
          <a:ln w="9525">
            <a:noFill/>
            <a:miter lim="800000"/>
            <a:headEnd/>
            <a:tailEnd/>
          </a:ln>
        </p:spPr>
        <p:txBody>
          <a:bodyPr wrap="none">
            <a:spAutoFit/>
          </a:bodyPr>
          <a:lstStyle/>
          <a:p>
            <a:pPr algn="ctr"/>
            <a:r>
              <a:rPr lang="en-US" sz="1600" dirty="0">
                <a:solidFill>
                  <a:schemeClr val="tx1"/>
                </a:solidFill>
                <a:latin typeface="HelvNeue for IBM" panose="020B0604020202020204" pitchFamily="34" charset="0"/>
              </a:rPr>
              <a:t>123 workloads</a:t>
            </a:r>
          </a:p>
          <a:p>
            <a:pPr algn="ctr"/>
            <a:r>
              <a:rPr lang="en-US" sz="1600" dirty="0">
                <a:solidFill>
                  <a:schemeClr val="tx1"/>
                </a:solidFill>
                <a:latin typeface="HelvNeue for IBM" panose="020B0604020202020204" pitchFamily="34" charset="0"/>
              </a:rPr>
              <a:t>(219 VMs)</a:t>
            </a:r>
          </a:p>
        </p:txBody>
      </p:sp>
      <p:sp>
        <p:nvSpPr>
          <p:cNvPr id="51" name="Text Box 7"/>
          <p:cNvSpPr txBox="1">
            <a:spLocks noChangeArrowheads="1"/>
          </p:cNvSpPr>
          <p:nvPr/>
        </p:nvSpPr>
        <p:spPr bwMode="auto">
          <a:xfrm>
            <a:off x="138730" y="2105986"/>
            <a:ext cx="1640887" cy="646331"/>
          </a:xfrm>
          <a:prstGeom prst="rect">
            <a:avLst/>
          </a:prstGeom>
          <a:noFill/>
          <a:ln w="9525">
            <a:noFill/>
            <a:miter lim="800000"/>
            <a:headEnd/>
            <a:tailEnd/>
          </a:ln>
        </p:spPr>
        <p:txBody>
          <a:bodyPr wrap="square">
            <a:spAutoFit/>
          </a:bodyPr>
          <a:lstStyle/>
          <a:p>
            <a:pPr algn="ctr">
              <a:lnSpc>
                <a:spcPct val="90000"/>
              </a:lnSpc>
            </a:pPr>
            <a:r>
              <a:rPr lang="en-US" sz="1000" b="1" dirty="0">
                <a:solidFill>
                  <a:srgbClr val="0070C0"/>
                </a:solidFill>
                <a:latin typeface="HelvNeue for IBM" panose="020B0604020202020204" pitchFamily="34" charset="0"/>
              </a:rPr>
              <a:t>32 m</a:t>
            </a:r>
            <a:r>
              <a:rPr lang="en-US" sz="1000" b="1" dirty="0" smtClean="0">
                <a:solidFill>
                  <a:srgbClr val="0070C0"/>
                </a:solidFill>
                <a:latin typeface="HelvNeue for IBM" panose="020B0604020202020204" pitchFamily="34" charset="0"/>
              </a:rPr>
              <a:t>edium </a:t>
            </a:r>
            <a:r>
              <a:rPr lang="en-US" sz="1000" b="1" dirty="0">
                <a:solidFill>
                  <a:srgbClr val="0070C0"/>
                </a:solidFill>
                <a:latin typeface="HelvNeue for IBM" panose="020B0604020202020204" pitchFamily="34" charset="0"/>
              </a:rPr>
              <a:t>w</a:t>
            </a:r>
            <a:r>
              <a:rPr lang="en-US" sz="1000" b="1" dirty="0" smtClean="0">
                <a:solidFill>
                  <a:srgbClr val="0070C0"/>
                </a:solidFill>
                <a:latin typeface="HelvNeue for IBM" panose="020B0604020202020204" pitchFamily="34" charset="0"/>
              </a:rPr>
              <a:t>orkloads </a:t>
            </a:r>
            <a:r>
              <a:rPr lang="en-US" sz="1000" dirty="0" smtClean="0">
                <a:solidFill>
                  <a:srgbClr val="000000"/>
                </a:solidFill>
                <a:latin typeface="HelvNeue for IBM" panose="020B0604020202020204" pitchFamily="34" charset="0"/>
              </a:rPr>
              <a:t>– 77 </a:t>
            </a:r>
            <a:r>
              <a:rPr lang="en-US" sz="1000" dirty="0" err="1" smtClean="0">
                <a:solidFill>
                  <a:srgbClr val="000000"/>
                </a:solidFill>
                <a:latin typeface="HelvNeue for IBM" panose="020B0604020202020204" pitchFamily="34" charset="0"/>
              </a:rPr>
              <a:t>tps</a:t>
            </a:r>
            <a:r>
              <a:rPr lang="en-US" sz="1000" dirty="0" smtClean="0">
                <a:solidFill>
                  <a:srgbClr val="000000"/>
                </a:solidFill>
                <a:latin typeface="HelvNeue for IBM" panose="020B0604020202020204" pitchFamily="34" charset="0"/>
              </a:rPr>
              <a:t>; 4GB RAM &amp; 20GB storage per VM</a:t>
            </a:r>
            <a:endParaRPr lang="en-US" sz="1000" dirty="0">
              <a:solidFill>
                <a:srgbClr val="000000"/>
              </a:solidFill>
              <a:latin typeface="HelvNeue for IBM" panose="020B0604020202020204" pitchFamily="34" charset="0"/>
            </a:endParaRPr>
          </a:p>
          <a:p>
            <a:pPr algn="ctr">
              <a:lnSpc>
                <a:spcPct val="90000"/>
              </a:lnSpc>
            </a:pPr>
            <a:r>
              <a:rPr lang="en-US" sz="1000" dirty="0">
                <a:solidFill>
                  <a:srgbClr val="000000"/>
                </a:solidFill>
                <a:latin typeface="HelvNeue for IBM" panose="020B0604020202020204" pitchFamily="34" charset="0"/>
              </a:rPr>
              <a:t>(64 VMs)</a:t>
            </a:r>
          </a:p>
        </p:txBody>
      </p:sp>
      <p:sp>
        <p:nvSpPr>
          <p:cNvPr id="92" name="Text Box 7"/>
          <p:cNvSpPr txBox="1">
            <a:spLocks noChangeArrowheads="1"/>
          </p:cNvSpPr>
          <p:nvPr/>
        </p:nvSpPr>
        <p:spPr bwMode="auto">
          <a:xfrm>
            <a:off x="36009" y="3014999"/>
            <a:ext cx="1695451" cy="646331"/>
          </a:xfrm>
          <a:prstGeom prst="rect">
            <a:avLst/>
          </a:prstGeom>
          <a:noFill/>
          <a:ln w="9525">
            <a:noFill/>
            <a:miter lim="800000"/>
            <a:headEnd/>
            <a:tailEnd/>
          </a:ln>
        </p:spPr>
        <p:txBody>
          <a:bodyPr wrap="square">
            <a:spAutoFit/>
          </a:bodyPr>
          <a:lstStyle/>
          <a:p>
            <a:pPr algn="ctr">
              <a:lnSpc>
                <a:spcPct val="90000"/>
              </a:lnSpc>
            </a:pPr>
            <a:r>
              <a:rPr lang="en-US" sz="1000" b="1" dirty="0">
                <a:solidFill>
                  <a:srgbClr val="0070C0"/>
                </a:solidFill>
                <a:latin typeface="HelvNeue for IBM" panose="020B0604020202020204" pitchFamily="34" charset="0"/>
              </a:rPr>
              <a:t>27 </a:t>
            </a:r>
            <a:r>
              <a:rPr lang="en-US" sz="1000" b="1" dirty="0" smtClean="0">
                <a:solidFill>
                  <a:srgbClr val="0070C0"/>
                </a:solidFill>
                <a:latin typeface="HelvNeue for IBM" panose="020B0604020202020204" pitchFamily="34" charset="0"/>
              </a:rPr>
              <a:t>heavy I/O </a:t>
            </a:r>
            <a:r>
              <a:rPr lang="en-US" sz="1000" b="1" dirty="0">
                <a:solidFill>
                  <a:srgbClr val="0070C0"/>
                </a:solidFill>
                <a:latin typeface="HelvNeue for IBM" panose="020B0604020202020204" pitchFamily="34" charset="0"/>
              </a:rPr>
              <a:t>w</a:t>
            </a:r>
            <a:r>
              <a:rPr lang="en-US" sz="1000" b="1" dirty="0" smtClean="0">
                <a:solidFill>
                  <a:srgbClr val="0070C0"/>
                </a:solidFill>
                <a:latin typeface="HelvNeue for IBM" panose="020B0604020202020204" pitchFamily="34" charset="0"/>
              </a:rPr>
              <a:t>orkloads </a:t>
            </a:r>
            <a:r>
              <a:rPr lang="en-US" sz="1000" dirty="0" smtClean="0">
                <a:solidFill>
                  <a:srgbClr val="000000"/>
                </a:solidFill>
                <a:latin typeface="HelvNeue for IBM" panose="020B0604020202020204" pitchFamily="34" charset="0"/>
              </a:rPr>
              <a:t>– </a:t>
            </a:r>
            <a:br>
              <a:rPr lang="en-US" sz="1000" dirty="0" smtClean="0">
                <a:solidFill>
                  <a:srgbClr val="000000"/>
                </a:solidFill>
                <a:latin typeface="HelvNeue for IBM" panose="020B0604020202020204" pitchFamily="34" charset="0"/>
              </a:rPr>
            </a:br>
            <a:r>
              <a:rPr lang="en-US" sz="1000" dirty="0" smtClean="0">
                <a:solidFill>
                  <a:srgbClr val="000000"/>
                </a:solidFill>
                <a:latin typeface="HelvNeue for IBM" panose="020B0604020202020204" pitchFamily="34" charset="0"/>
              </a:rPr>
              <a:t>255 </a:t>
            </a:r>
            <a:r>
              <a:rPr lang="en-US" sz="1000" dirty="0" err="1" smtClean="0">
                <a:solidFill>
                  <a:srgbClr val="000000"/>
                </a:solidFill>
                <a:latin typeface="HelvNeue for IBM" panose="020B0604020202020204" pitchFamily="34" charset="0"/>
              </a:rPr>
              <a:t>tps</a:t>
            </a:r>
            <a:r>
              <a:rPr lang="en-US" sz="1000" dirty="0">
                <a:solidFill>
                  <a:srgbClr val="000000"/>
                </a:solidFill>
                <a:latin typeface="HelvNeue for IBM" panose="020B0604020202020204" pitchFamily="34" charset="0"/>
              </a:rPr>
              <a:t>;</a:t>
            </a:r>
            <a:r>
              <a:rPr lang="en-US" sz="1000" dirty="0" smtClean="0">
                <a:solidFill>
                  <a:srgbClr val="000000"/>
                </a:solidFill>
                <a:latin typeface="HelvNeue for IBM" panose="020B0604020202020204" pitchFamily="34" charset="0"/>
              </a:rPr>
              <a:t> 122GB RAM &amp; 540GB storage per VM</a:t>
            </a:r>
            <a:endParaRPr lang="en-US" sz="1000" dirty="0">
              <a:solidFill>
                <a:srgbClr val="000000"/>
              </a:solidFill>
              <a:latin typeface="HelvNeue for IBM" panose="020B0604020202020204" pitchFamily="34" charset="0"/>
            </a:endParaRPr>
          </a:p>
          <a:p>
            <a:pPr algn="ctr">
              <a:lnSpc>
                <a:spcPct val="90000"/>
              </a:lnSpc>
            </a:pPr>
            <a:r>
              <a:rPr lang="en-US" sz="1000" dirty="0">
                <a:solidFill>
                  <a:srgbClr val="000000"/>
                </a:solidFill>
                <a:latin typeface="HelvNeue for IBM" panose="020B0604020202020204" pitchFamily="34" charset="0"/>
              </a:rPr>
              <a:t>(27 VMs)</a:t>
            </a:r>
          </a:p>
        </p:txBody>
      </p:sp>
      <p:sp>
        <p:nvSpPr>
          <p:cNvPr id="96" name="Text Box 7"/>
          <p:cNvSpPr txBox="1">
            <a:spLocks noChangeArrowheads="1"/>
          </p:cNvSpPr>
          <p:nvPr/>
        </p:nvSpPr>
        <p:spPr bwMode="auto">
          <a:xfrm>
            <a:off x="236435" y="1121809"/>
            <a:ext cx="1547710" cy="646331"/>
          </a:xfrm>
          <a:prstGeom prst="rect">
            <a:avLst/>
          </a:prstGeom>
          <a:noFill/>
          <a:ln w="9525">
            <a:noFill/>
            <a:miter lim="800000"/>
            <a:headEnd/>
            <a:tailEnd/>
          </a:ln>
        </p:spPr>
        <p:txBody>
          <a:bodyPr wrap="square">
            <a:spAutoFit/>
          </a:bodyPr>
          <a:lstStyle/>
          <a:p>
            <a:pPr algn="ctr">
              <a:lnSpc>
                <a:spcPct val="90000"/>
              </a:lnSpc>
            </a:pPr>
            <a:r>
              <a:rPr lang="en-US" sz="1000" b="1" dirty="0">
                <a:solidFill>
                  <a:srgbClr val="0070C0"/>
                </a:solidFill>
                <a:latin typeface="HelvNeue for IBM" panose="020B0604020202020204" pitchFamily="34" charset="0"/>
              </a:rPr>
              <a:t>64 </a:t>
            </a:r>
            <a:r>
              <a:rPr lang="en-US" sz="1000" b="1" dirty="0" smtClean="0">
                <a:solidFill>
                  <a:srgbClr val="0070C0"/>
                </a:solidFill>
                <a:latin typeface="HelvNeue for IBM" panose="020B0604020202020204" pitchFamily="34" charset="0"/>
              </a:rPr>
              <a:t>light workloads </a:t>
            </a:r>
            <a:r>
              <a:rPr lang="en-US" sz="1000" dirty="0" smtClean="0">
                <a:solidFill>
                  <a:srgbClr val="000000"/>
                </a:solidFill>
                <a:latin typeface="HelvNeue for IBM" panose="020B0604020202020204" pitchFamily="34" charset="0"/>
              </a:rPr>
              <a:t>– </a:t>
            </a:r>
            <a:br>
              <a:rPr lang="en-US" sz="1000" dirty="0" smtClean="0">
                <a:solidFill>
                  <a:srgbClr val="000000"/>
                </a:solidFill>
                <a:latin typeface="HelvNeue for IBM" panose="020B0604020202020204" pitchFamily="34" charset="0"/>
              </a:rPr>
            </a:br>
            <a:r>
              <a:rPr lang="en-US" sz="1000" dirty="0" smtClean="0">
                <a:solidFill>
                  <a:srgbClr val="000000"/>
                </a:solidFill>
                <a:latin typeface="HelvNeue for IBM" panose="020B0604020202020204" pitchFamily="34" charset="0"/>
              </a:rPr>
              <a:t>14 </a:t>
            </a:r>
            <a:r>
              <a:rPr lang="en-US" sz="1000" dirty="0" err="1" smtClean="0">
                <a:solidFill>
                  <a:srgbClr val="000000"/>
                </a:solidFill>
                <a:latin typeface="HelvNeue for IBM" panose="020B0604020202020204" pitchFamily="34" charset="0"/>
              </a:rPr>
              <a:t>tps</a:t>
            </a:r>
            <a:r>
              <a:rPr lang="en-US" sz="1000" dirty="0" smtClean="0">
                <a:solidFill>
                  <a:srgbClr val="000000"/>
                </a:solidFill>
                <a:latin typeface="HelvNeue for IBM" panose="020B0604020202020204" pitchFamily="34" charset="0"/>
              </a:rPr>
              <a:t>; 2GB RAM &amp; 20GB storage per VM</a:t>
            </a:r>
            <a:endParaRPr lang="en-US" sz="1000" dirty="0">
              <a:solidFill>
                <a:srgbClr val="000000"/>
              </a:solidFill>
              <a:latin typeface="HelvNeue for IBM" panose="020B0604020202020204" pitchFamily="34" charset="0"/>
            </a:endParaRPr>
          </a:p>
          <a:p>
            <a:pPr algn="ctr">
              <a:lnSpc>
                <a:spcPct val="90000"/>
              </a:lnSpc>
            </a:pPr>
            <a:r>
              <a:rPr lang="en-US" sz="1000" dirty="0">
                <a:solidFill>
                  <a:srgbClr val="000000"/>
                </a:solidFill>
                <a:latin typeface="HelvNeue for IBM" panose="020B0604020202020204" pitchFamily="34" charset="0"/>
              </a:rPr>
              <a:t>(128 VMs)</a:t>
            </a:r>
          </a:p>
        </p:txBody>
      </p:sp>
      <p:pic>
        <p:nvPicPr>
          <p:cNvPr id="99"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3977692" y="1080875"/>
            <a:ext cx="1373981" cy="532210"/>
          </a:xfrm>
          <a:prstGeom prst="rect">
            <a:avLst/>
          </a:prstGeom>
          <a:noFill/>
          <a:ln w="9525">
            <a:noFill/>
            <a:miter lim="800000"/>
            <a:headEnd/>
            <a:tailEnd/>
          </a:ln>
        </p:spPr>
      </p:pic>
      <p:sp>
        <p:nvSpPr>
          <p:cNvPr id="106" name="Line 52"/>
          <p:cNvSpPr>
            <a:spLocks noChangeShapeType="1"/>
          </p:cNvSpPr>
          <p:nvPr/>
        </p:nvSpPr>
        <p:spPr bwMode="auto">
          <a:xfrm>
            <a:off x="3285030" y="2668036"/>
            <a:ext cx="1100446" cy="612903"/>
          </a:xfrm>
          <a:prstGeom prst="line">
            <a:avLst/>
          </a:prstGeom>
          <a:noFill/>
          <a:ln w="9525">
            <a:solidFill>
              <a:schemeClr val="tx1"/>
            </a:solidFill>
            <a:round/>
            <a:headEnd/>
            <a:tailEnd type="triangle" w="lg" len="lg"/>
          </a:ln>
        </p:spPr>
        <p:txBody>
          <a:bodyPr/>
          <a:lstStyle/>
          <a:p>
            <a:endParaRPr lang="en-US" sz="1500">
              <a:latin typeface="HelvNeue for IBM" panose="020B0604020202020204" pitchFamily="34" charset="0"/>
            </a:endParaRPr>
          </a:p>
        </p:txBody>
      </p:sp>
      <p:sp>
        <p:nvSpPr>
          <p:cNvPr id="107" name="Line 51"/>
          <p:cNvSpPr>
            <a:spLocks noChangeShapeType="1"/>
          </p:cNvSpPr>
          <p:nvPr/>
        </p:nvSpPr>
        <p:spPr bwMode="auto">
          <a:xfrm flipV="1">
            <a:off x="3396592" y="1837405"/>
            <a:ext cx="860489" cy="336084"/>
          </a:xfrm>
          <a:prstGeom prst="line">
            <a:avLst/>
          </a:prstGeom>
          <a:noFill/>
          <a:ln w="9525">
            <a:solidFill>
              <a:schemeClr val="tx1"/>
            </a:solidFill>
            <a:round/>
            <a:headEnd/>
            <a:tailEnd type="triangle" w="lg" len="lg"/>
          </a:ln>
        </p:spPr>
        <p:txBody>
          <a:bodyPr/>
          <a:lstStyle/>
          <a:p>
            <a:endParaRPr lang="en-US" sz="1500">
              <a:latin typeface="HelvNeue for IBM" panose="020B0604020202020204" pitchFamily="34" charset="0"/>
            </a:endParaRPr>
          </a:p>
        </p:txBody>
      </p:sp>
      <p:sp>
        <p:nvSpPr>
          <p:cNvPr id="2" name="Rectangle 1"/>
          <p:cNvSpPr/>
          <p:nvPr/>
        </p:nvSpPr>
        <p:spPr>
          <a:xfrm>
            <a:off x="4244275" y="4129702"/>
            <a:ext cx="2045014" cy="507831"/>
          </a:xfrm>
          <a:prstGeom prst="rect">
            <a:avLst/>
          </a:prstGeom>
        </p:spPr>
        <p:txBody>
          <a:bodyPr wrap="square">
            <a:spAutoFit/>
          </a:bodyPr>
          <a:lstStyle/>
          <a:p>
            <a:r>
              <a:rPr lang="en-US" sz="1000" dirty="0" err="1" smtClean="0">
                <a:solidFill>
                  <a:schemeClr val="tx2"/>
                </a:solidFill>
                <a:latin typeface="HelvNeue for IBM" panose="020B0604020202020204" pitchFamily="34" charset="0"/>
              </a:rPr>
              <a:t>LinuxONE</a:t>
            </a:r>
            <a:r>
              <a:rPr lang="en-US" sz="1000" dirty="0" smtClean="0">
                <a:solidFill>
                  <a:schemeClr val="tx2"/>
                </a:solidFill>
                <a:latin typeface="HelvNeue for IBM" panose="020B0604020202020204" pitchFamily="34" charset="0"/>
              </a:rPr>
              <a:t> with 32 cores</a:t>
            </a:r>
            <a:r>
              <a:rPr lang="en-US" sz="1000" dirty="0">
                <a:solidFill>
                  <a:schemeClr val="tx2"/>
                </a:solidFill>
                <a:latin typeface="HelvNeue for IBM" panose="020B0604020202020204" pitchFamily="34" charset="0"/>
              </a:rPr>
              <a:t>, </a:t>
            </a:r>
            <a:r>
              <a:rPr lang="en-US" sz="1000" dirty="0" smtClean="0">
                <a:solidFill>
                  <a:schemeClr val="tx2"/>
                </a:solidFill>
                <a:latin typeface="HelvNeue for IBM" panose="020B0604020202020204" pitchFamily="34" charset="0"/>
              </a:rPr>
              <a:t>3,806 GB </a:t>
            </a:r>
            <a:r>
              <a:rPr lang="en-US" sz="1000" dirty="0">
                <a:solidFill>
                  <a:schemeClr val="tx2"/>
                </a:solidFill>
                <a:latin typeface="HelvNeue for IBM" panose="020B0604020202020204" pitchFamily="34" charset="0"/>
              </a:rPr>
              <a:t>memory, </a:t>
            </a:r>
            <a:r>
              <a:rPr lang="en-US" sz="1000" dirty="0" smtClean="0">
                <a:solidFill>
                  <a:schemeClr val="tx2"/>
                </a:solidFill>
                <a:latin typeface="HelvNeue for IBM" panose="020B0604020202020204" pitchFamily="34" charset="0"/>
              </a:rPr>
              <a:t>and </a:t>
            </a:r>
            <a:r>
              <a:rPr lang="en-US" sz="1000" dirty="0">
                <a:solidFill>
                  <a:schemeClr val="tx2"/>
                </a:solidFill>
                <a:latin typeface="HelvNeue for IBM" panose="020B0604020202020204" pitchFamily="34" charset="0"/>
              </a:rPr>
              <a:t>Storwize v7000 with </a:t>
            </a:r>
            <a:r>
              <a:rPr lang="en-US" sz="1000" dirty="0" smtClean="0">
                <a:solidFill>
                  <a:schemeClr val="tx2"/>
                </a:solidFill>
                <a:latin typeface="HelvNeue for IBM" panose="020B0604020202020204" pitchFamily="34" charset="0"/>
              </a:rPr>
              <a:t>47x400 GB </a:t>
            </a:r>
            <a:r>
              <a:rPr lang="en-US" sz="1000" dirty="0">
                <a:solidFill>
                  <a:schemeClr val="tx2"/>
                </a:solidFill>
                <a:latin typeface="HelvNeue for IBM" panose="020B0604020202020204" pitchFamily="34" charset="0"/>
              </a:rPr>
              <a:t>SSDs.</a:t>
            </a:r>
            <a:endParaRPr lang="en-US" sz="1000" dirty="0">
              <a:latin typeface="HelvNeue for IBM" panose="020B0604020202020204" pitchFamily="34" charset="0"/>
            </a:endParaRPr>
          </a:p>
        </p:txBody>
      </p:sp>
      <p:sp>
        <p:nvSpPr>
          <p:cNvPr id="38" name="Rectangle 37"/>
          <p:cNvSpPr/>
          <p:nvPr/>
        </p:nvSpPr>
        <p:spPr>
          <a:xfrm>
            <a:off x="6731794" y="1783419"/>
            <a:ext cx="2277046" cy="507831"/>
          </a:xfrm>
          <a:prstGeom prst="rect">
            <a:avLst/>
          </a:prstGeom>
        </p:spPr>
        <p:txBody>
          <a:bodyPr wrap="square">
            <a:spAutoFit/>
          </a:bodyPr>
          <a:lstStyle/>
          <a:p>
            <a:r>
              <a:rPr lang="en-US" sz="1000" dirty="0" smtClean="0">
                <a:solidFill>
                  <a:schemeClr val="tx2"/>
                </a:solidFill>
                <a:latin typeface="HelvNeue for IBM" panose="020B0604020202020204" pitchFamily="34" charset="0"/>
              </a:rPr>
              <a:t>11 x86 servers, each with 24 Intel </a:t>
            </a:r>
            <a:r>
              <a:rPr lang="en-US" sz="1000" dirty="0">
                <a:solidFill>
                  <a:schemeClr val="tx2"/>
                </a:solidFill>
                <a:latin typeface="HelvNeue for IBM" panose="020B0604020202020204" pitchFamily="34" charset="0"/>
              </a:rPr>
              <a:t>E7-8857 v2 </a:t>
            </a:r>
            <a:r>
              <a:rPr lang="en-US" sz="1000" dirty="0" smtClean="0">
                <a:solidFill>
                  <a:schemeClr val="tx2"/>
                </a:solidFill>
                <a:latin typeface="HelvNeue for IBM" panose="020B0604020202020204" pitchFamily="34" charset="0"/>
              </a:rPr>
              <a:t>3.0 GHz </a:t>
            </a:r>
            <a:r>
              <a:rPr lang="en-US" sz="1000" dirty="0">
                <a:solidFill>
                  <a:schemeClr val="tx2"/>
                </a:solidFill>
                <a:latin typeface="HelvNeue for IBM" panose="020B0604020202020204" pitchFamily="34" charset="0"/>
              </a:rPr>
              <a:t>cores, </a:t>
            </a:r>
            <a:r>
              <a:rPr lang="en-US" sz="1000" dirty="0" smtClean="0">
                <a:solidFill>
                  <a:schemeClr val="tx2"/>
                </a:solidFill>
                <a:latin typeface="HelvNeue for IBM" panose="020B0604020202020204" pitchFamily="34" charset="0"/>
              </a:rPr>
              <a:t>512 GB </a:t>
            </a:r>
            <a:r>
              <a:rPr lang="en-US" sz="1000" dirty="0">
                <a:solidFill>
                  <a:schemeClr val="tx2"/>
                </a:solidFill>
                <a:latin typeface="HelvNeue for IBM" panose="020B0604020202020204" pitchFamily="34" charset="0"/>
              </a:rPr>
              <a:t>memory, and </a:t>
            </a:r>
            <a:r>
              <a:rPr lang="en-US" sz="1000" dirty="0" smtClean="0">
                <a:solidFill>
                  <a:schemeClr val="tx2"/>
                </a:solidFill>
                <a:latin typeface="HelvNeue for IBM" panose="020B0604020202020204" pitchFamily="34" charset="0"/>
              </a:rPr>
              <a:t>7x400 GB SSDs</a:t>
            </a:r>
            <a:endParaRPr lang="en-US" sz="1000" dirty="0">
              <a:latin typeface="HelvNeue for IBM" panose="020B0604020202020204" pitchFamily="34" charset="0"/>
            </a:endParaRPr>
          </a:p>
        </p:txBody>
      </p:sp>
      <p:sp>
        <p:nvSpPr>
          <p:cNvPr id="35" name="Rectangle 4"/>
          <p:cNvSpPr>
            <a:spLocks noChangeArrowheads="1"/>
          </p:cNvSpPr>
          <p:nvPr/>
        </p:nvSpPr>
        <p:spPr bwMode="auto">
          <a:xfrm>
            <a:off x="1909240" y="2985026"/>
            <a:ext cx="926959" cy="526273"/>
          </a:xfrm>
          <a:prstGeom prst="rect">
            <a:avLst/>
          </a:prstGeom>
          <a:solidFill>
            <a:srgbClr val="D7EBFF"/>
          </a:solidFill>
          <a:ln w="9525" algn="ctr">
            <a:solidFill>
              <a:schemeClr val="tx1"/>
            </a:solidFill>
            <a:miter lim="800000"/>
            <a:headEnd/>
            <a:tailEnd type="none" w="lg" len="lg"/>
          </a:ln>
        </p:spPr>
        <p:txBody>
          <a:bodyPr wrap="none" anchor="ctr"/>
          <a:lstStyle/>
          <a:p>
            <a:pPr algn="ctr">
              <a:spcBef>
                <a:spcPct val="20000"/>
              </a:spcBef>
              <a:buClr>
                <a:srgbClr val="3366FF"/>
              </a:buClr>
              <a:buSzPct val="80000"/>
              <a:buFont typeface="Wingdings" pitchFamily="2" charset="2"/>
              <a:buChar char="n"/>
            </a:pPr>
            <a:endParaRPr lang="en-US" sz="1591">
              <a:solidFill>
                <a:srgbClr val="C0C0C0"/>
              </a:solidFill>
              <a:latin typeface="HelvNeue for IBM" panose="020B0604020202020204" pitchFamily="34" charset="0"/>
            </a:endParaRPr>
          </a:p>
        </p:txBody>
      </p:sp>
      <p:sp>
        <p:nvSpPr>
          <p:cNvPr id="36" name="Rectangle 5"/>
          <p:cNvSpPr>
            <a:spLocks noChangeArrowheads="1"/>
          </p:cNvSpPr>
          <p:nvPr/>
        </p:nvSpPr>
        <p:spPr bwMode="auto">
          <a:xfrm>
            <a:off x="1835508" y="3030899"/>
            <a:ext cx="972746" cy="526273"/>
          </a:xfrm>
          <a:prstGeom prst="rect">
            <a:avLst/>
          </a:prstGeom>
          <a:solidFill>
            <a:srgbClr val="D7EBFF"/>
          </a:solidFill>
          <a:ln w="9525" algn="ctr">
            <a:solidFill>
              <a:schemeClr val="tx1"/>
            </a:solidFill>
            <a:miter lim="800000"/>
            <a:headEnd/>
            <a:tailEnd type="none" w="lg" len="lg"/>
          </a:ln>
        </p:spPr>
        <p:txBody>
          <a:bodyPr wrap="none" anchor="ctr"/>
          <a:lstStyle/>
          <a:p>
            <a:pPr algn="ctr">
              <a:spcBef>
                <a:spcPct val="20000"/>
              </a:spcBef>
              <a:buClr>
                <a:srgbClr val="3366FF"/>
              </a:buClr>
              <a:buSzPct val="80000"/>
              <a:buFont typeface="Wingdings" pitchFamily="2" charset="2"/>
              <a:buChar char="n"/>
            </a:pPr>
            <a:endParaRPr lang="en-US" sz="1591">
              <a:solidFill>
                <a:srgbClr val="C0C0C0"/>
              </a:solidFill>
              <a:latin typeface="HelvNeue for IBM" panose="020B0604020202020204" pitchFamily="34" charset="0"/>
            </a:endParaRPr>
          </a:p>
        </p:txBody>
      </p:sp>
      <p:sp>
        <p:nvSpPr>
          <p:cNvPr id="37" name="Rectangle 6"/>
          <p:cNvSpPr>
            <a:spLocks noChangeArrowheads="1"/>
          </p:cNvSpPr>
          <p:nvPr/>
        </p:nvSpPr>
        <p:spPr bwMode="auto">
          <a:xfrm>
            <a:off x="1807563" y="3099870"/>
            <a:ext cx="955025" cy="511680"/>
          </a:xfrm>
          <a:prstGeom prst="rect">
            <a:avLst/>
          </a:prstGeom>
          <a:solidFill>
            <a:srgbClr val="D7EBFF"/>
          </a:solidFill>
          <a:ln w="9525" algn="ctr">
            <a:solidFill>
              <a:schemeClr val="tx1"/>
            </a:solidFill>
            <a:miter lim="800000"/>
            <a:headEnd/>
            <a:tailEnd type="none" w="lg" len="lg"/>
          </a:ln>
        </p:spPr>
        <p:txBody>
          <a:bodyPr wrap="none" anchor="ctr"/>
          <a:lstStyle/>
          <a:p>
            <a:pPr algn="ctr">
              <a:spcBef>
                <a:spcPct val="20000"/>
              </a:spcBef>
              <a:buClr>
                <a:srgbClr val="3366FF"/>
              </a:buClr>
              <a:buSzPct val="80000"/>
              <a:buFont typeface="Wingdings" pitchFamily="2" charset="2"/>
              <a:buChar char="n"/>
            </a:pPr>
            <a:endParaRPr lang="en-US" sz="1591">
              <a:solidFill>
                <a:srgbClr val="C0C0C0"/>
              </a:solidFill>
              <a:latin typeface="HelvNeue for IBM" panose="020B0604020202020204" pitchFamily="34" charset="0"/>
            </a:endParaRPr>
          </a:p>
        </p:txBody>
      </p:sp>
      <p:sp>
        <p:nvSpPr>
          <p:cNvPr id="39" name="Text Box 7"/>
          <p:cNvSpPr txBox="1">
            <a:spLocks noChangeArrowheads="1"/>
          </p:cNvSpPr>
          <p:nvPr/>
        </p:nvSpPr>
        <p:spPr bwMode="auto">
          <a:xfrm>
            <a:off x="1795668" y="3310733"/>
            <a:ext cx="961915" cy="349326"/>
          </a:xfrm>
          <a:prstGeom prst="rect">
            <a:avLst/>
          </a:prstGeom>
          <a:noFill/>
          <a:ln w="9525">
            <a:noFill/>
            <a:miter lim="800000"/>
            <a:headEnd/>
            <a:tailEnd/>
          </a:ln>
        </p:spPr>
        <p:txBody>
          <a:bodyPr wrap="square">
            <a:spAutoFit/>
          </a:bodyPr>
          <a:lstStyle/>
          <a:p>
            <a:pPr algn="ctr">
              <a:lnSpc>
                <a:spcPct val="90000"/>
              </a:lnSpc>
            </a:pPr>
            <a:r>
              <a:rPr lang="en-US" sz="928" dirty="0">
                <a:solidFill>
                  <a:srgbClr val="000000"/>
                </a:solidFill>
                <a:latin typeface="HelvNeue for IBM" panose="020B0604020202020204" pitchFamily="34" charset="0"/>
              </a:rPr>
              <a:t>I/O intensive</a:t>
            </a:r>
            <a:br>
              <a:rPr lang="en-US" sz="928" dirty="0">
                <a:solidFill>
                  <a:srgbClr val="000000"/>
                </a:solidFill>
                <a:latin typeface="HelvNeue for IBM" panose="020B0604020202020204" pitchFamily="34" charset="0"/>
              </a:rPr>
            </a:br>
            <a:r>
              <a:rPr lang="en-US" sz="928" dirty="0">
                <a:solidFill>
                  <a:srgbClr val="000000"/>
                </a:solidFill>
                <a:latin typeface="HelvNeue for IBM" panose="020B0604020202020204" pitchFamily="34" charset="0"/>
              </a:rPr>
              <a:t>database</a:t>
            </a:r>
          </a:p>
        </p:txBody>
      </p:sp>
      <p:sp>
        <p:nvSpPr>
          <p:cNvPr id="40" name="Rounded Rectangle 39"/>
          <p:cNvSpPr/>
          <p:nvPr/>
        </p:nvSpPr>
        <p:spPr>
          <a:xfrm>
            <a:off x="2069109" y="3132295"/>
            <a:ext cx="571411" cy="193795"/>
          </a:xfrm>
          <a:prstGeom prst="roundRect">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US" sz="663" dirty="0">
                <a:latin typeface="HelvNeue for IBM" panose="020B0604020202020204" pitchFamily="34" charset="0"/>
              </a:rPr>
              <a:t>Oracle</a:t>
            </a:r>
          </a:p>
        </p:txBody>
      </p:sp>
      <p:grpSp>
        <p:nvGrpSpPr>
          <p:cNvPr id="41" name="Group 40"/>
          <p:cNvGrpSpPr/>
          <p:nvPr/>
        </p:nvGrpSpPr>
        <p:grpSpPr>
          <a:xfrm>
            <a:off x="1795667" y="2095890"/>
            <a:ext cx="1040532" cy="675032"/>
            <a:chOff x="799814" y="2764398"/>
            <a:chExt cx="1569380" cy="1018116"/>
          </a:xfrm>
        </p:grpSpPr>
        <p:sp>
          <p:nvSpPr>
            <p:cNvPr id="42" name="Rectangle 4"/>
            <p:cNvSpPr>
              <a:spLocks noChangeArrowheads="1"/>
            </p:cNvSpPr>
            <p:nvPr/>
          </p:nvSpPr>
          <p:spPr bwMode="auto">
            <a:xfrm>
              <a:off x="971109" y="2764398"/>
              <a:ext cx="1398085" cy="793750"/>
            </a:xfrm>
            <a:prstGeom prst="rect">
              <a:avLst/>
            </a:prstGeom>
            <a:solidFill>
              <a:srgbClr val="FFCC66"/>
            </a:solidFill>
            <a:ln w="9525" algn="ctr">
              <a:solidFill>
                <a:schemeClr val="tx1"/>
              </a:solidFill>
              <a:miter lim="800000"/>
              <a:headEnd/>
              <a:tailEnd type="none" w="lg" len="lg"/>
            </a:ln>
          </p:spPr>
          <p:txBody>
            <a:bodyPr wrap="none" anchor="ctr"/>
            <a:lstStyle/>
            <a:p>
              <a:pPr algn="ctr">
                <a:spcBef>
                  <a:spcPct val="20000"/>
                </a:spcBef>
                <a:buClr>
                  <a:srgbClr val="3366FF"/>
                </a:buClr>
                <a:buSzPct val="80000"/>
                <a:buFont typeface="Wingdings" pitchFamily="2" charset="2"/>
                <a:buChar char="n"/>
              </a:pPr>
              <a:endParaRPr lang="en-US" sz="1591">
                <a:solidFill>
                  <a:srgbClr val="C0C0C0"/>
                </a:solidFill>
                <a:latin typeface="HelvNeue for IBM" panose="020B0604020202020204" pitchFamily="34" charset="0"/>
              </a:endParaRPr>
            </a:p>
          </p:txBody>
        </p:sp>
        <p:sp>
          <p:nvSpPr>
            <p:cNvPr id="43" name="Rectangle 5"/>
            <p:cNvSpPr>
              <a:spLocks noChangeArrowheads="1"/>
            </p:cNvSpPr>
            <p:nvPr/>
          </p:nvSpPr>
          <p:spPr bwMode="auto">
            <a:xfrm>
              <a:off x="859903" y="2833586"/>
              <a:ext cx="1467143" cy="793750"/>
            </a:xfrm>
            <a:prstGeom prst="rect">
              <a:avLst/>
            </a:prstGeom>
            <a:solidFill>
              <a:srgbClr val="FFCC66"/>
            </a:solidFill>
            <a:ln w="9525" algn="ctr">
              <a:solidFill>
                <a:schemeClr val="tx1"/>
              </a:solidFill>
              <a:miter lim="800000"/>
              <a:headEnd/>
              <a:tailEnd type="none" w="lg" len="lg"/>
            </a:ln>
          </p:spPr>
          <p:txBody>
            <a:bodyPr wrap="none" anchor="ctr"/>
            <a:lstStyle/>
            <a:p>
              <a:pPr algn="ctr">
                <a:spcBef>
                  <a:spcPct val="20000"/>
                </a:spcBef>
                <a:buClr>
                  <a:srgbClr val="3366FF"/>
                </a:buClr>
                <a:buSzPct val="80000"/>
                <a:buFont typeface="Wingdings" pitchFamily="2" charset="2"/>
                <a:buChar char="n"/>
              </a:pPr>
              <a:endParaRPr lang="en-US" sz="1591">
                <a:solidFill>
                  <a:srgbClr val="C0C0C0"/>
                </a:solidFill>
                <a:latin typeface="HelvNeue for IBM" panose="020B0604020202020204" pitchFamily="34" charset="0"/>
              </a:endParaRPr>
            </a:p>
          </p:txBody>
        </p:sp>
        <p:sp>
          <p:nvSpPr>
            <p:cNvPr id="44" name="Rectangle 6"/>
            <p:cNvSpPr>
              <a:spLocks noChangeArrowheads="1"/>
            </p:cNvSpPr>
            <p:nvPr/>
          </p:nvSpPr>
          <p:spPr bwMode="auto">
            <a:xfrm>
              <a:off x="817755" y="2937612"/>
              <a:ext cx="1440415" cy="771740"/>
            </a:xfrm>
            <a:prstGeom prst="rect">
              <a:avLst/>
            </a:prstGeom>
            <a:solidFill>
              <a:srgbClr val="FFCC66"/>
            </a:solidFill>
            <a:ln w="9525" algn="ctr">
              <a:solidFill>
                <a:schemeClr val="tx1"/>
              </a:solidFill>
              <a:miter lim="800000"/>
              <a:headEnd/>
              <a:tailEnd type="none" w="lg" len="lg"/>
            </a:ln>
          </p:spPr>
          <p:txBody>
            <a:bodyPr wrap="none" anchor="ctr"/>
            <a:lstStyle/>
            <a:p>
              <a:pPr algn="ctr">
                <a:spcBef>
                  <a:spcPct val="20000"/>
                </a:spcBef>
                <a:buClr>
                  <a:srgbClr val="3366FF"/>
                </a:buClr>
                <a:buSzPct val="80000"/>
                <a:buFont typeface="Wingdings" pitchFamily="2" charset="2"/>
                <a:buChar char="n"/>
              </a:pPr>
              <a:endParaRPr lang="en-US" sz="1591">
                <a:solidFill>
                  <a:srgbClr val="C0C0C0"/>
                </a:solidFill>
                <a:latin typeface="HelvNeue for IBM" panose="020B0604020202020204" pitchFamily="34" charset="0"/>
              </a:endParaRPr>
            </a:p>
          </p:txBody>
        </p:sp>
        <p:sp>
          <p:nvSpPr>
            <p:cNvPr id="56" name="Text Box 7"/>
            <p:cNvSpPr txBox="1">
              <a:spLocks noChangeArrowheads="1"/>
            </p:cNvSpPr>
            <p:nvPr/>
          </p:nvSpPr>
          <p:spPr bwMode="auto">
            <a:xfrm>
              <a:off x="799814" y="3255644"/>
              <a:ext cx="1450808" cy="526870"/>
            </a:xfrm>
            <a:prstGeom prst="rect">
              <a:avLst/>
            </a:prstGeom>
            <a:noFill/>
            <a:ln w="9525">
              <a:noFill/>
              <a:miter lim="800000"/>
              <a:headEnd/>
              <a:tailEnd/>
            </a:ln>
          </p:spPr>
          <p:txBody>
            <a:bodyPr wrap="square">
              <a:spAutoFit/>
            </a:bodyPr>
            <a:lstStyle/>
            <a:p>
              <a:pPr algn="ctr">
                <a:lnSpc>
                  <a:spcPct val="90000"/>
                </a:lnSpc>
              </a:pPr>
              <a:r>
                <a:rPr lang="en-US" sz="928" dirty="0">
                  <a:solidFill>
                    <a:srgbClr val="000000"/>
                  </a:solidFill>
                  <a:latin typeface="HelvNeue for IBM" panose="020B0604020202020204" pitchFamily="34" charset="0"/>
                </a:rPr>
                <a:t>Web Application</a:t>
              </a:r>
            </a:p>
          </p:txBody>
        </p:sp>
        <p:sp>
          <p:nvSpPr>
            <p:cNvPr id="57" name="Rounded Rectangle 56"/>
            <p:cNvSpPr/>
            <p:nvPr/>
          </p:nvSpPr>
          <p:spPr>
            <a:xfrm>
              <a:off x="927165" y="2990492"/>
              <a:ext cx="590499" cy="276548"/>
            </a:xfrm>
            <a:prstGeom prst="roundRect">
              <a:avLst/>
            </a:prstGeom>
            <a:solidFill>
              <a:schemeClr val="tx2">
                <a:lumMod val="50000"/>
                <a:lumOff val="50000"/>
              </a:schemeClr>
            </a:solidFill>
            <a:ln>
              <a:solidFill>
                <a:schemeClr val="tx1"/>
              </a:solid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US" sz="663" dirty="0">
                  <a:latin typeface="HelvNeue for IBM" panose="020B0604020202020204" pitchFamily="34" charset="0"/>
                </a:rPr>
                <a:t>WAS</a:t>
              </a:r>
            </a:p>
          </p:txBody>
        </p:sp>
        <p:sp>
          <p:nvSpPr>
            <p:cNvPr id="58" name="Rounded Rectangle 57"/>
            <p:cNvSpPr/>
            <p:nvPr/>
          </p:nvSpPr>
          <p:spPr>
            <a:xfrm>
              <a:off x="1579848" y="2990492"/>
              <a:ext cx="594102" cy="276548"/>
            </a:xfrm>
            <a:prstGeom prst="roundRect">
              <a:avLst/>
            </a:prstGeom>
            <a:solidFill>
              <a:srgbClr val="1A88FF"/>
            </a:solidFill>
            <a:ln>
              <a:solidFill>
                <a:schemeClr val="tx1"/>
              </a:solid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US" sz="663" dirty="0">
                  <a:latin typeface="HelvNeue for IBM" panose="020B0604020202020204" pitchFamily="34" charset="0"/>
                </a:rPr>
                <a:t>DB2</a:t>
              </a:r>
            </a:p>
          </p:txBody>
        </p:sp>
      </p:grpSp>
      <p:grpSp>
        <p:nvGrpSpPr>
          <p:cNvPr id="59" name="Group 58"/>
          <p:cNvGrpSpPr/>
          <p:nvPr/>
        </p:nvGrpSpPr>
        <p:grpSpPr>
          <a:xfrm>
            <a:off x="1813480" y="1176828"/>
            <a:ext cx="1040532" cy="675032"/>
            <a:chOff x="799814" y="2764398"/>
            <a:chExt cx="1569380" cy="1018116"/>
          </a:xfrm>
        </p:grpSpPr>
        <p:sp>
          <p:nvSpPr>
            <p:cNvPr id="60" name="Rectangle 4"/>
            <p:cNvSpPr>
              <a:spLocks noChangeArrowheads="1"/>
            </p:cNvSpPr>
            <p:nvPr/>
          </p:nvSpPr>
          <p:spPr bwMode="auto">
            <a:xfrm>
              <a:off x="971109" y="2764398"/>
              <a:ext cx="1398085" cy="793750"/>
            </a:xfrm>
            <a:prstGeom prst="rect">
              <a:avLst/>
            </a:prstGeom>
            <a:solidFill>
              <a:srgbClr val="FF9999"/>
            </a:solidFill>
            <a:ln w="9525" algn="ctr">
              <a:solidFill>
                <a:schemeClr val="tx1"/>
              </a:solidFill>
              <a:miter lim="800000"/>
              <a:headEnd/>
              <a:tailEnd type="none" w="lg" len="lg"/>
            </a:ln>
          </p:spPr>
          <p:txBody>
            <a:bodyPr wrap="none" anchor="ctr"/>
            <a:lstStyle/>
            <a:p>
              <a:pPr algn="ctr">
                <a:spcBef>
                  <a:spcPct val="20000"/>
                </a:spcBef>
                <a:buClr>
                  <a:srgbClr val="3366FF"/>
                </a:buClr>
                <a:buSzPct val="80000"/>
                <a:buFont typeface="Wingdings" pitchFamily="2" charset="2"/>
                <a:buChar char="n"/>
              </a:pPr>
              <a:endParaRPr lang="en-US" sz="1591">
                <a:solidFill>
                  <a:srgbClr val="C0C0C0"/>
                </a:solidFill>
                <a:latin typeface="HelvNeue for IBM" panose="020B0604020202020204" pitchFamily="34" charset="0"/>
              </a:endParaRPr>
            </a:p>
          </p:txBody>
        </p:sp>
        <p:sp>
          <p:nvSpPr>
            <p:cNvPr id="61" name="Rectangle 5"/>
            <p:cNvSpPr>
              <a:spLocks noChangeArrowheads="1"/>
            </p:cNvSpPr>
            <p:nvPr/>
          </p:nvSpPr>
          <p:spPr bwMode="auto">
            <a:xfrm>
              <a:off x="859903" y="2833586"/>
              <a:ext cx="1467143" cy="793750"/>
            </a:xfrm>
            <a:prstGeom prst="rect">
              <a:avLst/>
            </a:prstGeom>
            <a:solidFill>
              <a:srgbClr val="FF9999"/>
            </a:solidFill>
            <a:ln w="9525" algn="ctr">
              <a:solidFill>
                <a:schemeClr val="tx1"/>
              </a:solidFill>
              <a:miter lim="800000"/>
              <a:headEnd/>
              <a:tailEnd type="none" w="lg" len="lg"/>
            </a:ln>
          </p:spPr>
          <p:txBody>
            <a:bodyPr wrap="none" anchor="ctr"/>
            <a:lstStyle/>
            <a:p>
              <a:pPr algn="ctr">
                <a:spcBef>
                  <a:spcPct val="20000"/>
                </a:spcBef>
                <a:buClr>
                  <a:srgbClr val="3366FF"/>
                </a:buClr>
                <a:buSzPct val="80000"/>
                <a:buFont typeface="Wingdings" pitchFamily="2" charset="2"/>
                <a:buChar char="n"/>
              </a:pPr>
              <a:endParaRPr lang="en-US" sz="1591">
                <a:solidFill>
                  <a:srgbClr val="C0C0C0"/>
                </a:solidFill>
                <a:latin typeface="HelvNeue for IBM" panose="020B0604020202020204" pitchFamily="34" charset="0"/>
              </a:endParaRPr>
            </a:p>
          </p:txBody>
        </p:sp>
        <p:sp>
          <p:nvSpPr>
            <p:cNvPr id="62" name="Rectangle 6"/>
            <p:cNvSpPr>
              <a:spLocks noChangeArrowheads="1"/>
            </p:cNvSpPr>
            <p:nvPr/>
          </p:nvSpPr>
          <p:spPr bwMode="auto">
            <a:xfrm>
              <a:off x="817755" y="2937612"/>
              <a:ext cx="1440415" cy="771740"/>
            </a:xfrm>
            <a:prstGeom prst="rect">
              <a:avLst/>
            </a:prstGeom>
            <a:solidFill>
              <a:srgbClr val="FF9999"/>
            </a:solidFill>
            <a:ln w="9525" algn="ctr">
              <a:solidFill>
                <a:schemeClr val="tx1"/>
              </a:solidFill>
              <a:miter lim="800000"/>
              <a:headEnd/>
              <a:tailEnd type="none" w="lg" len="lg"/>
            </a:ln>
          </p:spPr>
          <p:txBody>
            <a:bodyPr wrap="none" anchor="ctr"/>
            <a:lstStyle/>
            <a:p>
              <a:pPr algn="ctr">
                <a:spcBef>
                  <a:spcPct val="20000"/>
                </a:spcBef>
                <a:buClr>
                  <a:srgbClr val="3366FF"/>
                </a:buClr>
                <a:buSzPct val="80000"/>
                <a:buFont typeface="Wingdings" pitchFamily="2" charset="2"/>
                <a:buChar char="n"/>
              </a:pPr>
              <a:endParaRPr lang="en-US" sz="1591">
                <a:solidFill>
                  <a:srgbClr val="C0C0C0"/>
                </a:solidFill>
                <a:latin typeface="HelvNeue for IBM" panose="020B0604020202020204" pitchFamily="34" charset="0"/>
              </a:endParaRPr>
            </a:p>
          </p:txBody>
        </p:sp>
        <p:sp>
          <p:nvSpPr>
            <p:cNvPr id="63" name="Text Box 7"/>
            <p:cNvSpPr txBox="1">
              <a:spLocks noChangeArrowheads="1"/>
            </p:cNvSpPr>
            <p:nvPr/>
          </p:nvSpPr>
          <p:spPr bwMode="auto">
            <a:xfrm>
              <a:off x="799814" y="3255644"/>
              <a:ext cx="1450808" cy="526870"/>
            </a:xfrm>
            <a:prstGeom prst="rect">
              <a:avLst/>
            </a:prstGeom>
            <a:noFill/>
            <a:ln w="9525">
              <a:noFill/>
              <a:miter lim="800000"/>
              <a:headEnd/>
              <a:tailEnd/>
            </a:ln>
          </p:spPr>
          <p:txBody>
            <a:bodyPr wrap="square">
              <a:spAutoFit/>
            </a:bodyPr>
            <a:lstStyle/>
            <a:p>
              <a:pPr algn="ctr">
                <a:lnSpc>
                  <a:spcPct val="90000"/>
                </a:lnSpc>
              </a:pPr>
              <a:r>
                <a:rPr lang="en-US" sz="928" dirty="0">
                  <a:solidFill>
                    <a:srgbClr val="000000"/>
                  </a:solidFill>
                  <a:latin typeface="HelvNeue for IBM" panose="020B0604020202020204" pitchFamily="34" charset="0"/>
                </a:rPr>
                <a:t>Web Application</a:t>
              </a:r>
            </a:p>
          </p:txBody>
        </p:sp>
        <p:sp>
          <p:nvSpPr>
            <p:cNvPr id="64" name="Rounded Rectangle 63"/>
            <p:cNvSpPr/>
            <p:nvPr/>
          </p:nvSpPr>
          <p:spPr>
            <a:xfrm>
              <a:off x="927165" y="2990492"/>
              <a:ext cx="590499" cy="276548"/>
            </a:xfrm>
            <a:prstGeom prst="roundRect">
              <a:avLst/>
            </a:prstGeom>
            <a:solidFill>
              <a:schemeClr val="tx2">
                <a:lumMod val="50000"/>
                <a:lumOff val="50000"/>
              </a:schemeClr>
            </a:solidFill>
            <a:ln>
              <a:solidFill>
                <a:schemeClr val="tx1"/>
              </a:solid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US" sz="663" dirty="0">
                  <a:latin typeface="HelvNeue for IBM" panose="020B0604020202020204" pitchFamily="34" charset="0"/>
                </a:rPr>
                <a:t>WAS</a:t>
              </a:r>
            </a:p>
          </p:txBody>
        </p:sp>
        <p:sp>
          <p:nvSpPr>
            <p:cNvPr id="65" name="Rounded Rectangle 64"/>
            <p:cNvSpPr/>
            <p:nvPr/>
          </p:nvSpPr>
          <p:spPr>
            <a:xfrm>
              <a:off x="1579848" y="2990492"/>
              <a:ext cx="594102" cy="276548"/>
            </a:xfrm>
            <a:prstGeom prst="roundRect">
              <a:avLst/>
            </a:prstGeom>
            <a:solidFill>
              <a:srgbClr val="1A88FF"/>
            </a:solidFill>
            <a:ln>
              <a:solidFill>
                <a:schemeClr val="tx1"/>
              </a:solid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US" sz="663" dirty="0">
                  <a:latin typeface="HelvNeue for IBM" panose="020B0604020202020204" pitchFamily="34" charset="0"/>
                </a:rPr>
                <a:t>DB2</a:t>
              </a:r>
            </a:p>
          </p:txBody>
        </p:sp>
      </p:grpSp>
      <p:pic>
        <p:nvPicPr>
          <p:cNvPr id="48"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4130092" y="1233275"/>
            <a:ext cx="1373981" cy="532210"/>
          </a:xfrm>
          <a:prstGeom prst="rect">
            <a:avLst/>
          </a:prstGeom>
          <a:noFill/>
          <a:ln w="9525">
            <a:noFill/>
            <a:miter lim="800000"/>
            <a:headEnd/>
            <a:tailEnd/>
          </a:ln>
        </p:spPr>
      </p:pic>
      <p:pic>
        <p:nvPicPr>
          <p:cNvPr id="49"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4282492" y="1385675"/>
            <a:ext cx="1373981" cy="532210"/>
          </a:xfrm>
          <a:prstGeom prst="rect">
            <a:avLst/>
          </a:prstGeom>
          <a:noFill/>
          <a:ln w="9525">
            <a:noFill/>
            <a:miter lim="800000"/>
            <a:headEnd/>
            <a:tailEnd/>
          </a:ln>
        </p:spPr>
      </p:pic>
      <p:pic>
        <p:nvPicPr>
          <p:cNvPr id="50"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4434892" y="1538075"/>
            <a:ext cx="1373981" cy="532210"/>
          </a:xfrm>
          <a:prstGeom prst="rect">
            <a:avLst/>
          </a:prstGeom>
          <a:noFill/>
          <a:ln w="9525">
            <a:noFill/>
            <a:miter lim="800000"/>
            <a:headEnd/>
            <a:tailEnd/>
          </a:ln>
        </p:spPr>
      </p:pic>
      <p:pic>
        <p:nvPicPr>
          <p:cNvPr id="52"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4587292" y="1690475"/>
            <a:ext cx="1373981" cy="532210"/>
          </a:xfrm>
          <a:prstGeom prst="rect">
            <a:avLst/>
          </a:prstGeom>
          <a:noFill/>
          <a:ln w="9525">
            <a:noFill/>
            <a:miter lim="800000"/>
            <a:headEnd/>
            <a:tailEnd/>
          </a:ln>
        </p:spPr>
      </p:pic>
      <p:pic>
        <p:nvPicPr>
          <p:cNvPr id="53"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4566506" y="859204"/>
            <a:ext cx="1373981" cy="532210"/>
          </a:xfrm>
          <a:prstGeom prst="rect">
            <a:avLst/>
          </a:prstGeom>
          <a:noFill/>
          <a:ln w="9525">
            <a:noFill/>
            <a:miter lim="800000"/>
            <a:headEnd/>
            <a:tailEnd/>
          </a:ln>
        </p:spPr>
      </p:pic>
      <p:pic>
        <p:nvPicPr>
          <p:cNvPr id="54"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4718906" y="1011604"/>
            <a:ext cx="1373981" cy="532210"/>
          </a:xfrm>
          <a:prstGeom prst="rect">
            <a:avLst/>
          </a:prstGeom>
          <a:noFill/>
          <a:ln w="9525">
            <a:noFill/>
            <a:miter lim="800000"/>
            <a:headEnd/>
            <a:tailEnd/>
          </a:ln>
        </p:spPr>
      </p:pic>
      <p:pic>
        <p:nvPicPr>
          <p:cNvPr id="55"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4871306" y="1164004"/>
            <a:ext cx="1373981" cy="532210"/>
          </a:xfrm>
          <a:prstGeom prst="rect">
            <a:avLst/>
          </a:prstGeom>
          <a:noFill/>
          <a:ln w="9525">
            <a:noFill/>
            <a:miter lim="800000"/>
            <a:headEnd/>
            <a:tailEnd/>
          </a:ln>
        </p:spPr>
      </p:pic>
      <p:pic>
        <p:nvPicPr>
          <p:cNvPr id="66"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5023706" y="1316404"/>
            <a:ext cx="1373981" cy="532210"/>
          </a:xfrm>
          <a:prstGeom prst="rect">
            <a:avLst/>
          </a:prstGeom>
          <a:noFill/>
          <a:ln w="9525">
            <a:noFill/>
            <a:miter lim="800000"/>
            <a:headEnd/>
            <a:tailEnd/>
          </a:ln>
        </p:spPr>
      </p:pic>
      <p:pic>
        <p:nvPicPr>
          <p:cNvPr id="67"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5176106" y="1468804"/>
            <a:ext cx="1373981" cy="532210"/>
          </a:xfrm>
          <a:prstGeom prst="rect">
            <a:avLst/>
          </a:prstGeom>
          <a:noFill/>
          <a:ln w="9525">
            <a:noFill/>
            <a:miter lim="800000"/>
            <a:headEnd/>
            <a:tailEnd/>
          </a:ln>
        </p:spPr>
      </p:pic>
      <p:pic>
        <p:nvPicPr>
          <p:cNvPr id="68" name="Picture 68"/>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10417" y1="38235" x2="833" y2="50000"/>
                        <a14:foregroundMark x1="1667" y1="55882" x2="5000" y2="82353"/>
                        <a14:foregroundMark x1="417" y1="83333" x2="10417" y2="83333"/>
                        <a14:foregroundMark x1="20833" y1="86275" x2="48333" y2="90196"/>
                      </a14:backgroundRemoval>
                    </a14:imgEffect>
                  </a14:imgLayer>
                </a14:imgProps>
              </a:ext>
            </a:extLst>
          </a:blip>
          <a:srcRect/>
          <a:stretch>
            <a:fillRect/>
          </a:stretch>
        </p:blipFill>
        <p:spPr bwMode="auto">
          <a:xfrm>
            <a:off x="5344817" y="1621140"/>
            <a:ext cx="1373981" cy="532210"/>
          </a:xfrm>
          <a:prstGeom prst="rect">
            <a:avLst/>
          </a:prstGeom>
          <a:noFill/>
          <a:ln w="9525">
            <a:noFill/>
            <a:miter lim="800000"/>
            <a:headEnd/>
            <a:tailEnd/>
          </a:ln>
        </p:spPr>
      </p:pic>
      <p:pic>
        <p:nvPicPr>
          <p:cNvPr id="69" name="Picture 2" descr="C:\Users\IBM_ADMIN\Desktop\LinuxONE Imagery\Emperor\HO.png"/>
          <p:cNvPicPr>
            <a:picLocks noChangeAspect="1" noChangeArrowheads="1"/>
          </p:cNvPicPr>
          <p:nvPr/>
        </p:nvPicPr>
        <p:blipFill>
          <a:blip r:embed="rId5"/>
          <a:srcRect/>
          <a:stretch>
            <a:fillRect/>
          </a:stretch>
        </p:blipFill>
        <p:spPr bwMode="auto">
          <a:xfrm>
            <a:off x="4640892" y="2652581"/>
            <a:ext cx="1053828" cy="1441860"/>
          </a:xfrm>
          <a:prstGeom prst="rect">
            <a:avLst/>
          </a:prstGeom>
          <a:noFill/>
        </p:spPr>
      </p:pic>
    </p:spTree>
    <p:extLst>
      <p:ext uri="{BB962C8B-B14F-4D97-AF65-F5344CB8AC3E}">
        <p14:creationId xmlns:p14="http://schemas.microsoft.com/office/powerpoint/2010/main" val="139904718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9153" name="Freeform 5"/>
          <p:cNvSpPr>
            <a:spLocks/>
          </p:cNvSpPr>
          <p:nvPr/>
        </p:nvSpPr>
        <p:spPr bwMode="auto">
          <a:xfrm>
            <a:off x="4186238" y="3829050"/>
            <a:ext cx="3821906" cy="1150144"/>
          </a:xfrm>
          <a:custGeom>
            <a:avLst/>
            <a:gdLst>
              <a:gd name="T0" fmla="*/ 0 w 3210"/>
              <a:gd name="T1" fmla="*/ 636 h 966"/>
              <a:gd name="T2" fmla="*/ 114 w 3210"/>
              <a:gd name="T3" fmla="*/ 792 h 966"/>
              <a:gd name="T4" fmla="*/ 1122 w 3210"/>
              <a:gd name="T5" fmla="*/ 966 h 966"/>
              <a:gd name="T6" fmla="*/ 3210 w 3210"/>
              <a:gd name="T7" fmla="*/ 678 h 966"/>
              <a:gd name="T8" fmla="*/ 3210 w 3210"/>
              <a:gd name="T9" fmla="*/ 0 h 966"/>
              <a:gd name="T10" fmla="*/ 906 w 3210"/>
              <a:gd name="T11" fmla="*/ 30 h 966"/>
              <a:gd name="T12" fmla="*/ 0 w 3210"/>
              <a:gd name="T13" fmla="*/ 636 h 966"/>
              <a:gd name="T14" fmla="*/ 0 60000 65536"/>
              <a:gd name="T15" fmla="*/ 0 60000 65536"/>
              <a:gd name="T16" fmla="*/ 0 60000 65536"/>
              <a:gd name="T17" fmla="*/ 0 60000 65536"/>
              <a:gd name="T18" fmla="*/ 0 60000 65536"/>
              <a:gd name="T19" fmla="*/ 0 60000 65536"/>
              <a:gd name="T20" fmla="*/ 0 60000 65536"/>
              <a:gd name="T21" fmla="*/ 0 w 3210"/>
              <a:gd name="T22" fmla="*/ 0 h 966"/>
              <a:gd name="T23" fmla="*/ 3210 w 3210"/>
              <a:gd name="T24" fmla="*/ 966 h 9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10" h="966">
                <a:moveTo>
                  <a:pt x="0" y="636"/>
                </a:moveTo>
                <a:lnTo>
                  <a:pt x="114" y="792"/>
                </a:lnTo>
                <a:lnTo>
                  <a:pt x="1122" y="966"/>
                </a:lnTo>
                <a:lnTo>
                  <a:pt x="3210" y="678"/>
                </a:lnTo>
                <a:lnTo>
                  <a:pt x="3210" y="0"/>
                </a:lnTo>
                <a:lnTo>
                  <a:pt x="906" y="30"/>
                </a:lnTo>
                <a:lnTo>
                  <a:pt x="0" y="636"/>
                </a:lnTo>
                <a:close/>
              </a:path>
            </a:pathLst>
          </a:custGeom>
          <a:solidFill>
            <a:schemeClr val="bg1"/>
          </a:solidFill>
          <a:ln w="9525">
            <a:noFill/>
            <a:round/>
            <a:headEnd/>
            <a:tailEnd/>
          </a:ln>
        </p:spPr>
        <p:txBody>
          <a:bodyPr/>
          <a:lstStyle/>
          <a:p>
            <a:endParaRPr lang="en-US"/>
          </a:p>
        </p:txBody>
      </p:sp>
      <p:sp>
        <p:nvSpPr>
          <p:cNvPr id="49155" name="Content Placeholder 2"/>
          <p:cNvSpPr>
            <a:spLocks noGrp="1"/>
          </p:cNvSpPr>
          <p:nvPr>
            <p:ph idx="4294967295"/>
          </p:nvPr>
        </p:nvSpPr>
        <p:spPr bwMode="auto">
          <a:xfrm>
            <a:off x="325860" y="981292"/>
            <a:ext cx="7051268" cy="3144440"/>
          </a:xfrm>
          <a:prstGeom prst="rect">
            <a:avLst/>
          </a:prstGeom>
          <a:noFill/>
          <a:ln>
            <a:miter lim="800000"/>
            <a:headEnd/>
            <a:tailEnd/>
          </a:ln>
        </p:spPr>
        <p:txBody>
          <a:bodyPr>
            <a:noAutofit/>
          </a:bodyPr>
          <a:lstStyle/>
          <a:p>
            <a:pPr eaLnBrk="0" hangingPunct="0">
              <a:lnSpc>
                <a:spcPct val="110000"/>
              </a:lnSpc>
              <a:spcBef>
                <a:spcPct val="0"/>
              </a:spcBef>
              <a:buFont typeface="Arial" charset="0"/>
              <a:buChar char="•"/>
              <a:defRPr/>
            </a:pPr>
            <a:r>
              <a:rPr lang="en-US" sz="1600" dirty="0">
                <a:solidFill>
                  <a:prstClr val="black"/>
                </a:solidFill>
              </a:rPr>
              <a:t>Learn</a:t>
            </a:r>
          </a:p>
          <a:p>
            <a:pPr lvl="1" eaLnBrk="0" hangingPunct="0">
              <a:lnSpc>
                <a:spcPct val="110000"/>
              </a:lnSpc>
              <a:spcBef>
                <a:spcPct val="0"/>
              </a:spcBef>
              <a:buFont typeface="Arial" charset="0"/>
              <a:buChar char="•"/>
              <a:defRPr/>
            </a:pPr>
            <a:r>
              <a:rPr lang="en-US" sz="1600" dirty="0">
                <a:solidFill>
                  <a:prstClr val="black"/>
                </a:solidFill>
                <a:cs typeface="ＭＳ Ｐゴシック" charset="0"/>
              </a:rPr>
              <a:t>Technology, solutions, value proposition, proof points, </a:t>
            </a:r>
            <a:r>
              <a:rPr lang="en-US" sz="1600" dirty="0" smtClean="0">
                <a:solidFill>
                  <a:prstClr val="black"/>
                </a:solidFill>
                <a:cs typeface="ＭＳ Ｐゴシック" charset="0"/>
              </a:rPr>
              <a:t/>
            </a:r>
            <a:br>
              <a:rPr lang="en-US" sz="1600" dirty="0" smtClean="0">
                <a:solidFill>
                  <a:prstClr val="black"/>
                </a:solidFill>
                <a:cs typeface="ＭＳ Ｐゴシック" charset="0"/>
              </a:rPr>
            </a:br>
            <a:r>
              <a:rPr lang="en-US" sz="1600" dirty="0" smtClean="0">
                <a:solidFill>
                  <a:prstClr val="black"/>
                </a:solidFill>
                <a:cs typeface="ＭＳ Ｐゴシック" charset="0"/>
                <a:hlinkClick r:id="rId3" invalidUrl="https://w3-connections.ibm.com/wikis/home/wiki/Linux on IBM System z/page/Welcome?lang=en-us&amp;section=casest"/>
              </a:rPr>
              <a:t>references</a:t>
            </a:r>
            <a:r>
              <a:rPr lang="en-US" sz="1600" dirty="0">
                <a:solidFill>
                  <a:prstClr val="black"/>
                </a:solidFill>
                <a:cs typeface="ＭＳ Ｐゴシック" charset="0"/>
              </a:rPr>
              <a:t>, </a:t>
            </a:r>
            <a:r>
              <a:rPr lang="en-US" sz="1600" dirty="0">
                <a:solidFill>
                  <a:prstClr val="black"/>
                </a:solidFill>
                <a:cs typeface="ＭＳ Ｐゴシック" charset="0"/>
                <a:hlinkClick r:id="rId4"/>
              </a:rPr>
              <a:t>pricing</a:t>
            </a:r>
            <a:r>
              <a:rPr lang="en-US" sz="1600" dirty="0">
                <a:solidFill>
                  <a:prstClr val="black"/>
                </a:solidFill>
                <a:cs typeface="ＭＳ Ｐゴシック" charset="0"/>
              </a:rPr>
              <a:t> </a:t>
            </a:r>
          </a:p>
          <a:p>
            <a:pPr lvl="1" eaLnBrk="0" hangingPunct="0">
              <a:lnSpc>
                <a:spcPct val="110000"/>
              </a:lnSpc>
              <a:spcBef>
                <a:spcPct val="0"/>
              </a:spcBef>
              <a:buFont typeface="Arial" charset="0"/>
              <a:buChar char="•"/>
              <a:defRPr/>
            </a:pPr>
            <a:r>
              <a:rPr lang="en-US" sz="1600" dirty="0">
                <a:solidFill>
                  <a:prstClr val="black"/>
                </a:solidFill>
                <a:cs typeface="ＭＳ Ｐゴシック" charset="0"/>
              </a:rPr>
              <a:t>Watch </a:t>
            </a:r>
            <a:r>
              <a:rPr lang="en-US" sz="1600" dirty="0">
                <a:solidFill>
                  <a:prstClr val="black"/>
                </a:solidFill>
                <a:cs typeface="ＭＳ Ｐゴシック" charset="0"/>
                <a:hlinkClick r:id="rId5"/>
              </a:rPr>
              <a:t>videos</a:t>
            </a:r>
            <a:r>
              <a:rPr lang="en-US" sz="1600" dirty="0">
                <a:solidFill>
                  <a:prstClr val="black"/>
                </a:solidFill>
                <a:cs typeface="ＭＳ Ｐゴシック" charset="0"/>
              </a:rPr>
              <a:t>, download client-ready presentations &amp; </a:t>
            </a:r>
            <a:r>
              <a:rPr lang="en-US" sz="1600" dirty="0" smtClean="0">
                <a:solidFill>
                  <a:prstClr val="black"/>
                </a:solidFill>
                <a:cs typeface="ＭＳ Ｐゴシック" charset="0"/>
              </a:rPr>
              <a:t/>
            </a:r>
            <a:br>
              <a:rPr lang="en-US" sz="1600" dirty="0" smtClean="0">
                <a:solidFill>
                  <a:prstClr val="black"/>
                </a:solidFill>
                <a:cs typeface="ＭＳ Ｐゴシック" charset="0"/>
              </a:rPr>
            </a:br>
            <a:r>
              <a:rPr lang="en-US" sz="1600" dirty="0" smtClean="0">
                <a:solidFill>
                  <a:prstClr val="black"/>
                </a:solidFill>
                <a:cs typeface="ＭＳ Ｐゴシック" charset="0"/>
              </a:rPr>
              <a:t>prospecting </a:t>
            </a:r>
            <a:r>
              <a:rPr lang="en-US" sz="1600" dirty="0">
                <a:solidFill>
                  <a:prstClr val="black"/>
                </a:solidFill>
                <a:cs typeface="ＭＳ Ｐゴシック" charset="0"/>
              </a:rPr>
              <a:t>kit</a:t>
            </a:r>
          </a:p>
          <a:p>
            <a:pPr lvl="1" eaLnBrk="0" hangingPunct="0">
              <a:lnSpc>
                <a:spcPct val="110000"/>
              </a:lnSpc>
              <a:spcBef>
                <a:spcPct val="0"/>
              </a:spcBef>
              <a:buFont typeface="Arial" charset="0"/>
              <a:buChar char="•"/>
              <a:defRPr/>
            </a:pPr>
            <a:r>
              <a:rPr lang="en-US" sz="1600" b="1" dirty="0">
                <a:solidFill>
                  <a:prstClr val="black"/>
                </a:solidFill>
                <a:cs typeface="ＭＳ Ｐゴシック" charset="0"/>
              </a:rPr>
              <a:t>Conversations</a:t>
            </a:r>
            <a:r>
              <a:rPr lang="en-US" sz="1600" dirty="0">
                <a:solidFill>
                  <a:prstClr val="black"/>
                </a:solidFill>
                <a:cs typeface="ＭＳ Ｐゴシック" charset="0"/>
              </a:rPr>
              <a:t>: </a:t>
            </a:r>
            <a:r>
              <a:rPr lang="en-US" sz="1600" dirty="0">
                <a:solidFill>
                  <a:prstClr val="black"/>
                </a:solidFill>
                <a:cs typeface="ＭＳ Ｐゴシック" charset="0"/>
                <a:hlinkClick r:id="rId6"/>
              </a:rPr>
              <a:t>ibm.biz/</a:t>
            </a:r>
            <a:r>
              <a:rPr lang="en-US" sz="1600" dirty="0" err="1">
                <a:solidFill>
                  <a:prstClr val="black"/>
                </a:solidFill>
                <a:cs typeface="ＭＳ Ｐゴシック" charset="0"/>
                <a:hlinkClick r:id="rId6"/>
              </a:rPr>
              <a:t>LinuxONEConver</a:t>
            </a:r>
            <a:r>
              <a:rPr lang="en-US" sz="1600" dirty="0">
                <a:solidFill>
                  <a:prstClr val="black"/>
                </a:solidFill>
                <a:cs typeface="ＭＳ Ｐゴシック" charset="0"/>
              </a:rPr>
              <a:t> &amp; </a:t>
            </a:r>
            <a:r>
              <a:rPr lang="en-US" sz="1600" dirty="0" smtClean="0">
                <a:solidFill>
                  <a:prstClr val="black"/>
                </a:solidFill>
                <a:cs typeface="ＭＳ Ｐゴシック" charset="0"/>
              </a:rPr>
              <a:t/>
            </a:r>
            <a:br>
              <a:rPr lang="en-US" sz="1600" dirty="0" smtClean="0">
                <a:solidFill>
                  <a:prstClr val="black"/>
                </a:solidFill>
                <a:cs typeface="ＭＳ Ｐゴシック" charset="0"/>
              </a:rPr>
            </a:br>
            <a:r>
              <a:rPr lang="en-US" sz="1600" b="1" dirty="0" err="1" smtClean="0">
                <a:solidFill>
                  <a:prstClr val="black"/>
                </a:solidFill>
                <a:cs typeface="ＭＳ Ｐゴシック" charset="0"/>
              </a:rPr>
              <a:t>FindIT</a:t>
            </a:r>
            <a:r>
              <a:rPr lang="en-US" sz="1600" dirty="0">
                <a:solidFill>
                  <a:prstClr val="black"/>
                </a:solidFill>
                <a:cs typeface="ＭＳ Ｐゴシック" charset="0"/>
              </a:rPr>
              <a:t>: </a:t>
            </a:r>
            <a:r>
              <a:rPr lang="en-US" sz="1600" dirty="0">
                <a:solidFill>
                  <a:prstClr val="black"/>
                </a:solidFill>
                <a:cs typeface="ＭＳ Ｐゴシック" charset="0"/>
                <a:hlinkClick r:id="rId7"/>
              </a:rPr>
              <a:t>ibm.biz/</a:t>
            </a:r>
            <a:r>
              <a:rPr lang="en-US" sz="1600" dirty="0" err="1">
                <a:solidFill>
                  <a:prstClr val="black"/>
                </a:solidFill>
                <a:cs typeface="ＭＳ Ｐゴシック" charset="0"/>
                <a:hlinkClick r:id="rId7"/>
              </a:rPr>
              <a:t>LinuxONEFindIT</a:t>
            </a:r>
            <a:endParaRPr lang="en-US" sz="1600" dirty="0">
              <a:solidFill>
                <a:prstClr val="black"/>
              </a:solidFill>
              <a:cs typeface="ＭＳ Ｐゴシック" charset="0"/>
            </a:endParaRPr>
          </a:p>
          <a:p>
            <a:pPr eaLnBrk="0" hangingPunct="0">
              <a:lnSpc>
                <a:spcPct val="110000"/>
              </a:lnSpc>
              <a:spcBef>
                <a:spcPct val="0"/>
              </a:spcBef>
              <a:buFont typeface="Arial" charset="0"/>
              <a:buChar char="•"/>
              <a:defRPr/>
            </a:pPr>
            <a:endParaRPr lang="en-US" sz="1200" dirty="0">
              <a:solidFill>
                <a:prstClr val="black"/>
              </a:solidFill>
            </a:endParaRPr>
          </a:p>
          <a:p>
            <a:pPr eaLnBrk="0" hangingPunct="0">
              <a:lnSpc>
                <a:spcPct val="110000"/>
              </a:lnSpc>
              <a:spcBef>
                <a:spcPct val="0"/>
              </a:spcBef>
              <a:buFont typeface="Arial" charset="0"/>
              <a:buChar char="•"/>
              <a:defRPr/>
            </a:pPr>
            <a:r>
              <a:rPr lang="en-US" sz="1600" dirty="0">
                <a:solidFill>
                  <a:prstClr val="black"/>
                </a:solidFill>
              </a:rPr>
              <a:t>Share</a:t>
            </a:r>
          </a:p>
          <a:p>
            <a:pPr lvl="1" eaLnBrk="0" hangingPunct="0">
              <a:lnSpc>
                <a:spcPct val="110000"/>
              </a:lnSpc>
              <a:spcBef>
                <a:spcPct val="0"/>
              </a:spcBef>
              <a:buFont typeface="Arial" charset="0"/>
              <a:buChar char="•"/>
              <a:defRPr/>
            </a:pPr>
            <a:r>
              <a:rPr lang="en-US" sz="1600" dirty="0">
                <a:solidFill>
                  <a:prstClr val="black"/>
                </a:solidFill>
                <a:cs typeface="ＭＳ Ｐゴシック" charset="0"/>
              </a:rPr>
              <a:t>Talk to your customers about compelling LinuxONE use cases for their business</a:t>
            </a:r>
          </a:p>
          <a:p>
            <a:pPr lvl="1" eaLnBrk="0" hangingPunct="0">
              <a:lnSpc>
                <a:spcPct val="110000"/>
              </a:lnSpc>
              <a:spcBef>
                <a:spcPct val="0"/>
              </a:spcBef>
              <a:buFont typeface="Arial" charset="0"/>
              <a:buChar char="•"/>
              <a:defRPr/>
            </a:pPr>
            <a:r>
              <a:rPr lang="en-US" sz="1600" dirty="0">
                <a:solidFill>
                  <a:prstClr val="black"/>
                </a:solidFill>
                <a:cs typeface="ＭＳ Ｐゴシック" charset="0"/>
              </a:rPr>
              <a:t>Tweet and share information, assets </a:t>
            </a:r>
            <a:r>
              <a:rPr lang="en-US" sz="1600" dirty="0" smtClean="0">
                <a:solidFill>
                  <a:prstClr val="black"/>
                </a:solidFill>
                <a:cs typeface="ＭＳ Ｐゴシック" charset="0"/>
              </a:rPr>
              <a:t>(</a:t>
            </a:r>
            <a:r>
              <a:rPr lang="en-US" sz="1600" dirty="0">
                <a:solidFill>
                  <a:prstClr val="black"/>
                </a:solidFill>
                <a:cs typeface="ＭＳ Ｐゴシック" charset="0"/>
                <a:hlinkClick r:id="rId8"/>
              </a:rPr>
              <a:t>LinuxONE Expression Guide</a:t>
            </a:r>
            <a:r>
              <a:rPr lang="en-US" sz="1600" dirty="0">
                <a:solidFill>
                  <a:prstClr val="black"/>
                </a:solidFill>
                <a:cs typeface="ＭＳ Ｐゴシック" charset="0"/>
              </a:rPr>
              <a:t>)</a:t>
            </a:r>
          </a:p>
          <a:p>
            <a:pPr marL="177404" indent="-177404">
              <a:spcBef>
                <a:spcPct val="10000"/>
              </a:spcBef>
              <a:spcAft>
                <a:spcPct val="10000"/>
              </a:spcAft>
            </a:pPr>
            <a:endParaRPr lang="en-US" sz="1600" b="1" dirty="0" smtClean="0">
              <a:latin typeface="HelvNeue for IBM Light" pitchFamily="34" charset="0"/>
              <a:ea typeface="ヒラギノ角ゴ Pro W3"/>
            </a:endParaRPr>
          </a:p>
          <a:p>
            <a:pPr marL="177404" indent="-177404">
              <a:spcBef>
                <a:spcPct val="10000"/>
              </a:spcBef>
              <a:spcAft>
                <a:spcPct val="10000"/>
              </a:spcAft>
            </a:pPr>
            <a:r>
              <a:rPr lang="en-US" sz="1600" b="1" dirty="0" smtClean="0">
                <a:latin typeface="HelvNeue for IBM Light" pitchFamily="34" charset="0"/>
                <a:ea typeface="ヒラギノ角ゴ Pro W3"/>
              </a:rPr>
              <a:t>We </a:t>
            </a:r>
            <a:r>
              <a:rPr lang="en-US" sz="1600" b="1" dirty="0">
                <a:latin typeface="HelvNeue for IBM Light" pitchFamily="34" charset="0"/>
                <a:ea typeface="ヒラギノ角ゴ Pro W3"/>
              </a:rPr>
              <a:t>look forward to </a:t>
            </a:r>
            <a:r>
              <a:rPr lang="en-US" sz="1600" b="1" dirty="0" smtClean="0">
                <a:latin typeface="HelvNeue for IBM Light" pitchFamily="34" charset="0"/>
                <a:ea typeface="ヒラギノ角ゴ Pro W3"/>
              </a:rPr>
              <a:t>hear </a:t>
            </a:r>
            <a:r>
              <a:rPr lang="en-US" sz="1600" b="1" dirty="0">
                <a:latin typeface="HelvNeue for IBM Light" pitchFamily="34" charset="0"/>
                <a:ea typeface="ヒラギノ角ゴ Pro W3"/>
              </a:rPr>
              <a:t>from you!</a:t>
            </a:r>
          </a:p>
        </p:txBody>
      </p:sp>
      <p:pic>
        <p:nvPicPr>
          <p:cNvPr id="49156" name="Picture 5" descr="emperor copy"/>
          <p:cNvPicPr>
            <a:picLocks noChangeAspect="1" noChangeArrowheads="1"/>
          </p:cNvPicPr>
          <p:nvPr/>
        </p:nvPicPr>
        <p:blipFill>
          <a:blip r:embed="rId9"/>
          <a:srcRect/>
          <a:stretch>
            <a:fillRect/>
          </a:stretch>
        </p:blipFill>
        <p:spPr bwMode="auto">
          <a:xfrm>
            <a:off x="7701546" y="1524858"/>
            <a:ext cx="931069" cy="1223963"/>
          </a:xfrm>
          <a:prstGeom prst="rect">
            <a:avLst/>
          </a:prstGeom>
          <a:noFill/>
          <a:ln w="9525">
            <a:noFill/>
            <a:miter lim="800000"/>
            <a:headEnd/>
            <a:tailEnd/>
          </a:ln>
        </p:spPr>
      </p:pic>
      <p:pic>
        <p:nvPicPr>
          <p:cNvPr id="49159" name="Picture 7" descr="rockhopper copy2"/>
          <p:cNvPicPr>
            <a:picLocks noChangeAspect="1" noChangeArrowheads="1"/>
          </p:cNvPicPr>
          <p:nvPr/>
        </p:nvPicPr>
        <p:blipFill>
          <a:blip r:embed="rId10"/>
          <a:srcRect/>
          <a:stretch>
            <a:fillRect/>
          </a:stretch>
        </p:blipFill>
        <p:spPr bwMode="auto">
          <a:xfrm>
            <a:off x="7591425" y="3224927"/>
            <a:ext cx="716756" cy="1147763"/>
          </a:xfrm>
          <a:prstGeom prst="rect">
            <a:avLst/>
          </a:prstGeom>
          <a:noFill/>
          <a:ln w="9525">
            <a:noFill/>
            <a:miter lim="800000"/>
            <a:headEnd/>
            <a:tailEnd/>
          </a:ln>
        </p:spPr>
      </p:pic>
      <p:sp>
        <p:nvSpPr>
          <p:cNvPr id="49167" name="Title 1"/>
          <p:cNvSpPr>
            <a:spLocks/>
          </p:cNvSpPr>
          <p:nvPr/>
        </p:nvSpPr>
        <p:spPr bwMode="auto">
          <a:xfrm>
            <a:off x="857668" y="283189"/>
            <a:ext cx="5987653" cy="470517"/>
          </a:xfrm>
          <a:prstGeom prst="rect">
            <a:avLst/>
          </a:prstGeom>
          <a:noFill/>
          <a:ln w="9525">
            <a:noFill/>
            <a:miter lim="800000"/>
            <a:headEnd/>
            <a:tailEnd/>
          </a:ln>
        </p:spPr>
        <p:txBody>
          <a:bodyPr/>
          <a:lstStyle/>
          <a:p>
            <a:r>
              <a:rPr lang="en-US" sz="2800" dirty="0">
                <a:solidFill>
                  <a:srgbClr val="2B8D93"/>
                </a:solidFill>
                <a:latin typeface="Lubalin for IBM Demi" pitchFamily="18" charset="0"/>
              </a:rPr>
              <a:t>LinuxONE </a:t>
            </a:r>
            <a:r>
              <a:rPr lang="en-US" sz="2800" dirty="0" smtClean="0">
                <a:solidFill>
                  <a:srgbClr val="2B8D93"/>
                </a:solidFill>
                <a:latin typeface="Lubalin for IBM Demi" pitchFamily="18" charset="0"/>
              </a:rPr>
              <a:t>resources</a:t>
            </a:r>
            <a:endParaRPr lang="en-US" sz="2800" dirty="0">
              <a:solidFill>
                <a:srgbClr val="2B8D93"/>
              </a:solidFill>
              <a:latin typeface="Lubalin for IBM Demi" pitchFamily="18" charset="0"/>
            </a:endParaRPr>
          </a:p>
        </p:txBody>
      </p:sp>
    </p:spTree>
    <p:extLst>
      <p:ext uri="{BB962C8B-B14F-4D97-AF65-F5344CB8AC3E}">
        <p14:creationId xmlns:p14="http://schemas.microsoft.com/office/powerpoint/2010/main" val="10819780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9153" name="Freeform 5"/>
          <p:cNvSpPr>
            <a:spLocks/>
          </p:cNvSpPr>
          <p:nvPr/>
        </p:nvSpPr>
        <p:spPr bwMode="auto">
          <a:xfrm>
            <a:off x="4186238" y="3829050"/>
            <a:ext cx="3821906" cy="1150144"/>
          </a:xfrm>
          <a:custGeom>
            <a:avLst/>
            <a:gdLst>
              <a:gd name="T0" fmla="*/ 0 w 3210"/>
              <a:gd name="T1" fmla="*/ 636 h 966"/>
              <a:gd name="T2" fmla="*/ 114 w 3210"/>
              <a:gd name="T3" fmla="*/ 792 h 966"/>
              <a:gd name="T4" fmla="*/ 1122 w 3210"/>
              <a:gd name="T5" fmla="*/ 966 h 966"/>
              <a:gd name="T6" fmla="*/ 3210 w 3210"/>
              <a:gd name="T7" fmla="*/ 678 h 966"/>
              <a:gd name="T8" fmla="*/ 3210 w 3210"/>
              <a:gd name="T9" fmla="*/ 0 h 966"/>
              <a:gd name="T10" fmla="*/ 906 w 3210"/>
              <a:gd name="T11" fmla="*/ 30 h 966"/>
              <a:gd name="T12" fmla="*/ 0 w 3210"/>
              <a:gd name="T13" fmla="*/ 636 h 966"/>
              <a:gd name="T14" fmla="*/ 0 60000 65536"/>
              <a:gd name="T15" fmla="*/ 0 60000 65536"/>
              <a:gd name="T16" fmla="*/ 0 60000 65536"/>
              <a:gd name="T17" fmla="*/ 0 60000 65536"/>
              <a:gd name="T18" fmla="*/ 0 60000 65536"/>
              <a:gd name="T19" fmla="*/ 0 60000 65536"/>
              <a:gd name="T20" fmla="*/ 0 60000 65536"/>
              <a:gd name="T21" fmla="*/ 0 w 3210"/>
              <a:gd name="T22" fmla="*/ 0 h 966"/>
              <a:gd name="T23" fmla="*/ 3210 w 3210"/>
              <a:gd name="T24" fmla="*/ 966 h 9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10" h="966">
                <a:moveTo>
                  <a:pt x="0" y="636"/>
                </a:moveTo>
                <a:lnTo>
                  <a:pt x="114" y="792"/>
                </a:lnTo>
                <a:lnTo>
                  <a:pt x="1122" y="966"/>
                </a:lnTo>
                <a:lnTo>
                  <a:pt x="3210" y="678"/>
                </a:lnTo>
                <a:lnTo>
                  <a:pt x="3210" y="0"/>
                </a:lnTo>
                <a:lnTo>
                  <a:pt x="906" y="30"/>
                </a:lnTo>
                <a:lnTo>
                  <a:pt x="0" y="636"/>
                </a:lnTo>
                <a:close/>
              </a:path>
            </a:pathLst>
          </a:custGeom>
          <a:solidFill>
            <a:schemeClr val="bg1"/>
          </a:solidFill>
          <a:ln w="9525">
            <a:noFill/>
            <a:round/>
            <a:headEnd/>
            <a:tailEnd/>
          </a:ln>
        </p:spPr>
        <p:txBody>
          <a:bodyPr/>
          <a:lstStyle/>
          <a:p>
            <a:endParaRPr lang="en-US"/>
          </a:p>
        </p:txBody>
      </p:sp>
      <p:sp>
        <p:nvSpPr>
          <p:cNvPr id="49155" name="Content Placeholder 2"/>
          <p:cNvSpPr>
            <a:spLocks noGrp="1"/>
          </p:cNvSpPr>
          <p:nvPr>
            <p:ph idx="4294967295"/>
          </p:nvPr>
        </p:nvSpPr>
        <p:spPr bwMode="auto">
          <a:xfrm>
            <a:off x="832104" y="916440"/>
            <a:ext cx="8110728" cy="3144440"/>
          </a:xfrm>
          <a:prstGeom prst="rect">
            <a:avLst/>
          </a:prstGeom>
          <a:noFill/>
          <a:ln>
            <a:miter lim="800000"/>
            <a:headEnd/>
            <a:tailEnd/>
          </a:ln>
        </p:spPr>
        <p:txBody>
          <a:bodyPr>
            <a:noAutofit/>
          </a:bodyPr>
          <a:lstStyle/>
          <a:p>
            <a:pPr marL="177404" indent="-177404">
              <a:spcBef>
                <a:spcPct val="10000"/>
              </a:spcBef>
              <a:spcAft>
                <a:spcPct val="10000"/>
              </a:spcAft>
              <a:buClr>
                <a:srgbClr val="EA7C1E"/>
              </a:buClr>
            </a:pPr>
            <a:r>
              <a:rPr lang="en-US" sz="1600" dirty="0">
                <a:latin typeface="HelvNeue for IBM Light" pitchFamily="34" charset="0"/>
                <a:ea typeface="ヒラギノ角ゴ Pro W3"/>
              </a:rPr>
              <a:t>One stop shop to find out what is available</a:t>
            </a:r>
          </a:p>
          <a:p>
            <a:pPr marL="470297" lvl="1" indent="-165497">
              <a:spcBef>
                <a:spcPct val="10000"/>
              </a:spcBef>
              <a:spcAft>
                <a:spcPct val="50000"/>
              </a:spcAft>
              <a:buClr>
                <a:srgbClr val="EA7C1E"/>
              </a:buClr>
            </a:pPr>
            <a:r>
              <a:rPr lang="en-US" sz="1400" dirty="0">
                <a:latin typeface="HelvNeue for IBM Light" pitchFamily="34" charset="0"/>
                <a:ea typeface="ヒラギノ角ゴ Pro W3"/>
                <a:hlinkClick r:id="rId3"/>
              </a:rPr>
              <a:t>https://www.ibm.com/developerworks/community/groups/community/lozopensource/</a:t>
            </a:r>
            <a:r>
              <a:rPr lang="en-US" sz="1400" dirty="0">
                <a:latin typeface="HelvNeue for IBM Light" pitchFamily="34" charset="0"/>
                <a:ea typeface="ヒラギノ角ゴ Pro W3"/>
              </a:rPr>
              <a:t> </a:t>
            </a:r>
          </a:p>
          <a:p>
            <a:pPr marL="177404" indent="-177404">
              <a:spcBef>
                <a:spcPct val="10000"/>
              </a:spcBef>
              <a:spcAft>
                <a:spcPct val="10000"/>
              </a:spcAft>
              <a:buClr>
                <a:srgbClr val="EA7C1E"/>
              </a:buClr>
            </a:pPr>
            <a:r>
              <a:rPr lang="en-US" sz="1600" dirty="0">
                <a:latin typeface="HelvNeue for IBM Light" pitchFamily="34" charset="0"/>
                <a:ea typeface="ヒラギノ角ゴ Pro W3"/>
              </a:rPr>
              <a:t>Information on all open-source software</a:t>
            </a:r>
          </a:p>
          <a:p>
            <a:pPr marL="470297" lvl="1" indent="-165497">
              <a:spcBef>
                <a:spcPct val="10000"/>
              </a:spcBef>
              <a:spcAft>
                <a:spcPct val="10000"/>
              </a:spcAft>
              <a:buClr>
                <a:srgbClr val="EA7C1E"/>
              </a:buClr>
            </a:pPr>
            <a:r>
              <a:rPr lang="en-US" sz="1400" dirty="0">
                <a:latin typeface="HelvNeue for IBM Light" pitchFamily="34" charset="0"/>
                <a:ea typeface="ヒラギノ角ゴ Pro W3"/>
              </a:rPr>
              <a:t>Recipes for building the software on </a:t>
            </a:r>
            <a:r>
              <a:rPr lang="en-US" sz="1400" dirty="0" err="1">
                <a:latin typeface="HelvNeue for IBM Light" pitchFamily="34" charset="0"/>
                <a:ea typeface="ヒラギノ角ゴ Pro W3"/>
              </a:rPr>
              <a:t>LinuxONE</a:t>
            </a:r>
            <a:r>
              <a:rPr lang="en-US" sz="1400" dirty="0">
                <a:latin typeface="HelvNeue for IBM Light" pitchFamily="34" charset="0"/>
                <a:ea typeface="ヒラギノ角ゴ Pro W3"/>
              </a:rPr>
              <a:t> and IBM z</a:t>
            </a:r>
          </a:p>
          <a:p>
            <a:pPr marL="470297" lvl="1" indent="-165497">
              <a:spcBef>
                <a:spcPct val="10000"/>
              </a:spcBef>
              <a:spcAft>
                <a:spcPct val="10000"/>
              </a:spcAft>
              <a:buClr>
                <a:srgbClr val="EA7C1E"/>
              </a:buClr>
            </a:pPr>
            <a:r>
              <a:rPr lang="en-US" sz="1400" dirty="0">
                <a:latin typeface="HelvNeue for IBM Light" pitchFamily="34" charset="0"/>
                <a:ea typeface="ヒラギノ角ゴ Pro W3"/>
              </a:rPr>
              <a:t>Pointers to binaries if available</a:t>
            </a:r>
          </a:p>
          <a:p>
            <a:pPr marL="470297" lvl="1" indent="-165497">
              <a:spcBef>
                <a:spcPct val="10000"/>
              </a:spcBef>
              <a:spcAft>
                <a:spcPct val="50000"/>
              </a:spcAft>
              <a:buClr>
                <a:srgbClr val="EA7C1E"/>
              </a:buClr>
            </a:pPr>
            <a:r>
              <a:rPr lang="en-US" sz="1400" dirty="0">
                <a:latin typeface="HelvNeue for IBM Light" pitchFamily="34" charset="0"/>
                <a:ea typeface="ヒラギノ角ゴ Pro W3"/>
              </a:rPr>
              <a:t>Other related news and information</a:t>
            </a:r>
          </a:p>
          <a:p>
            <a:pPr marL="177404" indent="-177404">
              <a:spcBef>
                <a:spcPct val="10000"/>
              </a:spcBef>
              <a:spcAft>
                <a:spcPct val="10000"/>
              </a:spcAft>
              <a:buClr>
                <a:srgbClr val="EA7C1E"/>
              </a:buClr>
            </a:pPr>
            <a:r>
              <a:rPr lang="en-US" sz="1600" dirty="0">
                <a:latin typeface="HelvNeue for IBM Light" pitchFamily="34" charset="0"/>
                <a:ea typeface="ヒラギノ角ゴ Pro W3"/>
              </a:rPr>
              <a:t>Build recipes and how-</a:t>
            </a:r>
            <a:r>
              <a:rPr lang="en-US" sz="1600" dirty="0" err="1">
                <a:latin typeface="HelvNeue for IBM Light" pitchFamily="34" charset="0"/>
                <a:ea typeface="ヒラギノ角ゴ Pro W3"/>
              </a:rPr>
              <a:t>tos</a:t>
            </a:r>
            <a:r>
              <a:rPr lang="en-US" sz="1600" dirty="0">
                <a:latin typeface="HelvNeue for IBM Light" pitchFamily="34" charset="0"/>
                <a:ea typeface="ヒラギノ角ゴ Pro W3"/>
              </a:rPr>
              <a:t> on </a:t>
            </a:r>
            <a:r>
              <a:rPr lang="en-US" sz="1600" dirty="0" err="1">
                <a:latin typeface="HelvNeue for IBM Light" pitchFamily="34" charset="0"/>
                <a:ea typeface="ヒラギノ角ゴ Pro W3"/>
              </a:rPr>
              <a:t>GitHub</a:t>
            </a:r>
            <a:endParaRPr lang="en-US" sz="1600" dirty="0">
              <a:latin typeface="HelvNeue for IBM Light" pitchFamily="34" charset="0"/>
              <a:ea typeface="ヒラギノ角ゴ Pro W3"/>
            </a:endParaRPr>
          </a:p>
          <a:p>
            <a:pPr marL="470297" lvl="1" indent="-165497">
              <a:spcBef>
                <a:spcPct val="10000"/>
              </a:spcBef>
              <a:spcAft>
                <a:spcPct val="50000"/>
              </a:spcAft>
              <a:buClr>
                <a:srgbClr val="EA7C1E"/>
              </a:buClr>
            </a:pPr>
            <a:r>
              <a:rPr lang="en-US" sz="1400" dirty="0">
                <a:latin typeface="HelvNeue for IBM Light" pitchFamily="34" charset="0"/>
                <a:ea typeface="ヒラギノ角ゴ Pro W3"/>
                <a:hlinkClick r:id="rId4"/>
              </a:rPr>
              <a:t>https://github.com/linux-on-ibm-z/docs/wiki/</a:t>
            </a:r>
            <a:r>
              <a:rPr lang="en-US" sz="1400" dirty="0">
                <a:latin typeface="HelvNeue for IBM Light" pitchFamily="34" charset="0"/>
                <a:ea typeface="ヒラギノ角ゴ Pro W3"/>
              </a:rPr>
              <a:t> </a:t>
            </a:r>
          </a:p>
          <a:p>
            <a:pPr marL="177404" indent="-177404">
              <a:spcBef>
                <a:spcPct val="10000"/>
              </a:spcBef>
              <a:spcAft>
                <a:spcPct val="10000"/>
              </a:spcAft>
              <a:buClr>
                <a:srgbClr val="EA7C1E"/>
              </a:buClr>
            </a:pPr>
            <a:r>
              <a:rPr lang="en-US" sz="1600" dirty="0">
                <a:latin typeface="HelvNeue for IBM Light" pitchFamily="34" charset="0"/>
                <a:ea typeface="ヒラギノ角ゴ Pro W3"/>
              </a:rPr>
              <a:t>Open to every one interested in </a:t>
            </a:r>
            <a:r>
              <a:rPr lang="en-US" sz="1600" dirty="0" err="1">
                <a:latin typeface="HelvNeue for IBM Light" pitchFamily="34" charset="0"/>
                <a:ea typeface="ヒラギノ角ゴ Pro W3"/>
              </a:rPr>
              <a:t>LinuxONE</a:t>
            </a:r>
            <a:r>
              <a:rPr lang="en-US" sz="1600" dirty="0">
                <a:latin typeface="HelvNeue for IBM Light" pitchFamily="34" charset="0"/>
                <a:ea typeface="ヒラギノ角ゴ Pro W3"/>
              </a:rPr>
              <a:t> and IBM z</a:t>
            </a:r>
          </a:p>
          <a:p>
            <a:pPr marL="470297" lvl="1" indent="-165497">
              <a:spcBef>
                <a:spcPct val="10000"/>
              </a:spcBef>
              <a:spcAft>
                <a:spcPct val="10000"/>
              </a:spcAft>
              <a:buClr>
                <a:srgbClr val="EA7C1E"/>
              </a:buClr>
            </a:pPr>
            <a:r>
              <a:rPr lang="en-US" sz="1400" dirty="0">
                <a:latin typeface="HelvNeue for IBM Light" pitchFamily="34" charset="0"/>
                <a:ea typeface="ヒラギノ角ゴ Pro W3"/>
              </a:rPr>
              <a:t>Users can post questions/comments </a:t>
            </a:r>
          </a:p>
          <a:p>
            <a:pPr marL="470297" lvl="1" indent="-165497">
              <a:spcBef>
                <a:spcPct val="10000"/>
              </a:spcBef>
              <a:spcAft>
                <a:spcPct val="50000"/>
              </a:spcAft>
              <a:buClr>
                <a:srgbClr val="EA7C1E"/>
              </a:buClr>
            </a:pPr>
            <a:r>
              <a:rPr lang="en-US" sz="1400" dirty="0">
                <a:latin typeface="HelvNeue for IBM Light" pitchFamily="34" charset="0"/>
                <a:ea typeface="ヒラギノ角ゴ Pro W3"/>
              </a:rPr>
              <a:t>Provide feedback to the Open Source &amp; ISV Ecosystem team</a:t>
            </a:r>
          </a:p>
          <a:p>
            <a:pPr marL="177404" indent="-177404">
              <a:spcBef>
                <a:spcPct val="10000"/>
              </a:spcBef>
              <a:spcAft>
                <a:spcPct val="10000"/>
              </a:spcAft>
            </a:pPr>
            <a:r>
              <a:rPr lang="en-US" sz="1600" b="1" dirty="0">
                <a:latin typeface="HelvNeue for IBM Light" pitchFamily="34" charset="0"/>
                <a:ea typeface="ヒラギノ角ゴ Pro W3"/>
              </a:rPr>
              <a:t>We look forward to hearing from you!</a:t>
            </a:r>
          </a:p>
        </p:txBody>
      </p:sp>
      <p:pic>
        <p:nvPicPr>
          <p:cNvPr id="49156" name="Picture 5" descr="emperor copy"/>
          <p:cNvPicPr>
            <a:picLocks noChangeAspect="1" noChangeArrowheads="1"/>
          </p:cNvPicPr>
          <p:nvPr/>
        </p:nvPicPr>
        <p:blipFill>
          <a:blip r:embed="rId5"/>
          <a:srcRect/>
          <a:stretch>
            <a:fillRect/>
          </a:stretch>
        </p:blipFill>
        <p:spPr bwMode="auto">
          <a:xfrm>
            <a:off x="7701546" y="1524858"/>
            <a:ext cx="931069" cy="1223963"/>
          </a:xfrm>
          <a:prstGeom prst="rect">
            <a:avLst/>
          </a:prstGeom>
          <a:noFill/>
          <a:ln w="9525">
            <a:noFill/>
            <a:miter lim="800000"/>
            <a:headEnd/>
            <a:tailEnd/>
          </a:ln>
        </p:spPr>
      </p:pic>
      <p:pic>
        <p:nvPicPr>
          <p:cNvPr id="49159" name="Picture 7" descr="rockhopper copy2"/>
          <p:cNvPicPr>
            <a:picLocks noChangeAspect="1" noChangeArrowheads="1"/>
          </p:cNvPicPr>
          <p:nvPr/>
        </p:nvPicPr>
        <p:blipFill>
          <a:blip r:embed="rId6"/>
          <a:srcRect/>
          <a:stretch>
            <a:fillRect/>
          </a:stretch>
        </p:blipFill>
        <p:spPr bwMode="auto">
          <a:xfrm>
            <a:off x="7591425" y="3224927"/>
            <a:ext cx="716756" cy="1147763"/>
          </a:xfrm>
          <a:prstGeom prst="rect">
            <a:avLst/>
          </a:prstGeom>
          <a:noFill/>
          <a:ln w="9525">
            <a:noFill/>
            <a:miter lim="800000"/>
            <a:headEnd/>
            <a:tailEnd/>
          </a:ln>
        </p:spPr>
      </p:pic>
      <p:sp>
        <p:nvSpPr>
          <p:cNvPr id="49167" name="Title 1"/>
          <p:cNvSpPr>
            <a:spLocks/>
          </p:cNvSpPr>
          <p:nvPr/>
        </p:nvSpPr>
        <p:spPr bwMode="auto">
          <a:xfrm>
            <a:off x="910935" y="0"/>
            <a:ext cx="5987653" cy="857250"/>
          </a:xfrm>
          <a:prstGeom prst="rect">
            <a:avLst/>
          </a:prstGeom>
          <a:noFill/>
          <a:ln w="9525">
            <a:noFill/>
            <a:miter lim="800000"/>
            <a:headEnd/>
            <a:tailEnd/>
          </a:ln>
        </p:spPr>
        <p:txBody>
          <a:bodyPr/>
          <a:lstStyle/>
          <a:p>
            <a:r>
              <a:rPr lang="en-US" sz="2100" dirty="0" smtClean="0">
                <a:solidFill>
                  <a:srgbClr val="2B8D93"/>
                </a:solidFill>
                <a:latin typeface="Lubalin for IBM Demi" pitchFamily="18" charset="0"/>
              </a:rPr>
              <a:t>IBM LinuxONE </a:t>
            </a:r>
            <a:r>
              <a:rPr lang="en-US" sz="2100" dirty="0">
                <a:solidFill>
                  <a:srgbClr val="2B8D93"/>
                </a:solidFill>
                <a:latin typeface="Lubalin for IBM Demi" pitchFamily="18" charset="0"/>
              </a:rPr>
              <a:t>and </a:t>
            </a:r>
            <a:r>
              <a:rPr lang="en-US" sz="2100" dirty="0" smtClean="0">
                <a:solidFill>
                  <a:srgbClr val="2B8D93"/>
                </a:solidFill>
                <a:latin typeface="Lubalin for IBM Demi" pitchFamily="18" charset="0"/>
              </a:rPr>
              <a:t>Linux on z </a:t>
            </a:r>
            <a:r>
              <a:rPr lang="en-US" sz="2100" dirty="0">
                <a:solidFill>
                  <a:srgbClr val="2B8D93"/>
                </a:solidFill>
                <a:latin typeface="Lubalin for IBM Demi" pitchFamily="18" charset="0"/>
              </a:rPr>
              <a:t>Systems</a:t>
            </a:r>
            <a:br>
              <a:rPr lang="en-US" sz="2100" dirty="0">
                <a:solidFill>
                  <a:srgbClr val="2B8D93"/>
                </a:solidFill>
                <a:latin typeface="Lubalin for IBM Demi" pitchFamily="18" charset="0"/>
              </a:rPr>
            </a:br>
            <a:r>
              <a:rPr lang="en-US" sz="2100" dirty="0">
                <a:solidFill>
                  <a:srgbClr val="2B8D93"/>
                </a:solidFill>
                <a:latin typeface="Lubalin for IBM Demi" pitchFamily="18" charset="0"/>
              </a:rPr>
              <a:t>Open Source &amp; ISV Ecosystem Community</a:t>
            </a:r>
          </a:p>
        </p:txBody>
      </p:sp>
    </p:spTree>
    <p:extLst>
      <p:ext uri="{BB962C8B-B14F-4D97-AF65-F5344CB8AC3E}">
        <p14:creationId xmlns:p14="http://schemas.microsoft.com/office/powerpoint/2010/main" val="31613513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http://www-03.ibm.com/systems/resources/LinuxONE-home-leadspac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4168"/>
            <a:ext cx="9144000" cy="5139332"/>
          </a:xfrm>
          <a:prstGeom prst="rect">
            <a:avLst/>
          </a:prstGeom>
          <a:noFill/>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Lst>
        </p:spPr>
      </p:pic>
      <p:sp>
        <p:nvSpPr>
          <p:cNvPr id="2" name="Rectangle 1"/>
          <p:cNvSpPr/>
          <p:nvPr/>
        </p:nvSpPr>
        <p:spPr>
          <a:xfrm>
            <a:off x="228600" y="1772820"/>
            <a:ext cx="4331970" cy="2844899"/>
          </a:xfrm>
          <a:prstGeom prst="rect">
            <a:avLst/>
          </a:prstGeom>
          <a:noFill/>
        </p:spPr>
        <p:txBody>
          <a:bodyPr wrap="square">
            <a:normAutofit lnSpcReduction="10000"/>
          </a:bodyPr>
          <a:lstStyle/>
          <a:p>
            <a:r>
              <a:rPr lang="en-US" sz="1200" b="1" dirty="0">
                <a:solidFill>
                  <a:srgbClr val="FFC000"/>
                </a:solidFill>
              </a:rPr>
              <a:t>EXTREME SCALE</a:t>
            </a:r>
          </a:p>
          <a:p>
            <a:pPr marL="214313" indent="-214313">
              <a:buFont typeface="Arial" charset="0"/>
              <a:buChar char="•"/>
            </a:pPr>
            <a:r>
              <a:rPr lang="en-US" sz="1100" dirty="0">
                <a:solidFill>
                  <a:schemeClr val="bg1"/>
                </a:solidFill>
              </a:rPr>
              <a:t>6:1 or better core consolidation for Oracle DB</a:t>
            </a:r>
          </a:p>
          <a:p>
            <a:pPr marL="214313" indent="-214313">
              <a:buFont typeface="Arial" charset="0"/>
              <a:buChar char="•"/>
            </a:pPr>
            <a:r>
              <a:rPr lang="en-US" sz="1100" dirty="0">
                <a:solidFill>
                  <a:schemeClr val="bg1"/>
                </a:solidFill>
              </a:rPr>
              <a:t>1M Docker containers in a single Emperor system</a:t>
            </a:r>
          </a:p>
          <a:p>
            <a:pPr marL="214313" indent="-214313">
              <a:buFont typeface="Arial" charset="0"/>
              <a:buChar char="•"/>
            </a:pPr>
            <a:r>
              <a:rPr lang="en-US" sz="1100" dirty="0">
                <a:solidFill>
                  <a:schemeClr val="bg1"/>
                </a:solidFill>
              </a:rPr>
              <a:t>30 billion web transactions / day</a:t>
            </a:r>
          </a:p>
          <a:p>
            <a:pPr marL="214313" indent="-214313">
              <a:buFont typeface="Arial" charset="0"/>
              <a:buChar char="•"/>
            </a:pPr>
            <a:r>
              <a:rPr lang="en-US" sz="1100" dirty="0">
                <a:solidFill>
                  <a:schemeClr val="bg1"/>
                </a:solidFill>
              </a:rPr>
              <a:t>Up to 8,000 Virtual Machines in a single box</a:t>
            </a:r>
          </a:p>
          <a:p>
            <a:pPr marL="214313" indent="-214313">
              <a:buFont typeface="Arial" charset="0"/>
              <a:buChar char="•"/>
            </a:pPr>
            <a:r>
              <a:rPr lang="en-US" sz="1100" dirty="0">
                <a:solidFill>
                  <a:schemeClr val="bg1"/>
                </a:solidFill>
              </a:rPr>
              <a:t>Worlds largest single instance MongoDB</a:t>
            </a:r>
          </a:p>
          <a:p>
            <a:pPr marL="671513" lvl="1" indent="-214313">
              <a:buFont typeface="Arial" charset="0"/>
              <a:buChar char="•"/>
            </a:pPr>
            <a:r>
              <a:rPr lang="en-US" sz="1100" dirty="0">
                <a:solidFill>
                  <a:schemeClr val="bg1"/>
                </a:solidFill>
              </a:rPr>
              <a:t>470K read/write per second</a:t>
            </a:r>
          </a:p>
          <a:p>
            <a:pPr marL="671513" lvl="1" indent="-214313">
              <a:buFont typeface="Arial" charset="0"/>
              <a:buChar char="•"/>
            </a:pPr>
            <a:r>
              <a:rPr lang="en-US" sz="1100" dirty="0">
                <a:solidFill>
                  <a:schemeClr val="bg1"/>
                </a:solidFill>
              </a:rPr>
              <a:t>no </a:t>
            </a:r>
            <a:r>
              <a:rPr lang="en-US" sz="1100" dirty="0" err="1">
                <a:solidFill>
                  <a:schemeClr val="bg1"/>
                </a:solidFill>
              </a:rPr>
              <a:t>sharding</a:t>
            </a:r>
            <a:r>
              <a:rPr lang="en-US" sz="1100" dirty="0">
                <a:solidFill>
                  <a:schemeClr val="bg1"/>
                </a:solidFill>
              </a:rPr>
              <a:t> required</a:t>
            </a:r>
          </a:p>
          <a:p>
            <a:endParaRPr lang="en-US" sz="400" dirty="0">
              <a:solidFill>
                <a:srgbClr val="FFC000"/>
              </a:solidFill>
            </a:endParaRPr>
          </a:p>
          <a:p>
            <a:endParaRPr lang="en-US" sz="1200" b="1" dirty="0">
              <a:solidFill>
                <a:srgbClr val="FFC000"/>
              </a:solidFill>
            </a:endParaRPr>
          </a:p>
          <a:p>
            <a:r>
              <a:rPr lang="en-US" sz="1200" b="1" dirty="0">
                <a:solidFill>
                  <a:srgbClr val="FFC000"/>
                </a:solidFill>
              </a:rPr>
              <a:t>EXTREME PERFORMANCE</a:t>
            </a:r>
          </a:p>
          <a:p>
            <a:pPr marL="214313" indent="-214313">
              <a:buFont typeface="Arial" charset="0"/>
              <a:buChar char="•"/>
            </a:pPr>
            <a:r>
              <a:rPr lang="en-US" sz="1100" dirty="0">
                <a:solidFill>
                  <a:schemeClr val="bg1"/>
                </a:solidFill>
              </a:rPr>
              <a:t>Worlds fastest commercially available microprocessor</a:t>
            </a:r>
          </a:p>
          <a:p>
            <a:pPr marL="214313" indent="-214313">
              <a:buFont typeface="Arial" charset="0"/>
              <a:buChar char="•"/>
            </a:pPr>
            <a:r>
              <a:rPr lang="en-US" sz="1100" dirty="0">
                <a:solidFill>
                  <a:schemeClr val="bg1"/>
                </a:solidFill>
              </a:rPr>
              <a:t>MongoDB 2x faster than x86</a:t>
            </a:r>
          </a:p>
          <a:p>
            <a:pPr marL="214313" indent="-214313">
              <a:buFont typeface="Arial" charset="0"/>
              <a:buChar char="•"/>
            </a:pPr>
            <a:r>
              <a:rPr lang="en-US" sz="1100" dirty="0">
                <a:solidFill>
                  <a:schemeClr val="bg1"/>
                </a:solidFill>
              </a:rPr>
              <a:t>Up to 10TB of shared RAIM Memory</a:t>
            </a:r>
          </a:p>
          <a:p>
            <a:pPr marL="214313" indent="-214313">
              <a:buFont typeface="Arial" charset="0"/>
              <a:buChar char="•"/>
            </a:pPr>
            <a:r>
              <a:rPr lang="en-US" sz="1100" dirty="0">
                <a:solidFill>
                  <a:schemeClr val="bg1"/>
                </a:solidFill>
              </a:rPr>
              <a:t>Up to 640 Dedicated I/O processors to ensure I/O heavy workloads perform even under extreme load FYI x86 servers have zero I/O processors</a:t>
            </a:r>
          </a:p>
        </p:txBody>
      </p:sp>
      <p:sp>
        <p:nvSpPr>
          <p:cNvPr id="12" name="Rectangle 11"/>
          <p:cNvSpPr/>
          <p:nvPr/>
        </p:nvSpPr>
        <p:spPr>
          <a:xfrm>
            <a:off x="4686300" y="1772821"/>
            <a:ext cx="4331970" cy="2844898"/>
          </a:xfrm>
          <a:prstGeom prst="rect">
            <a:avLst/>
          </a:prstGeom>
          <a:noFill/>
        </p:spPr>
        <p:txBody>
          <a:bodyPr wrap="square">
            <a:normAutofit/>
          </a:bodyPr>
          <a:lstStyle/>
          <a:p>
            <a:pPr algn="r"/>
            <a:r>
              <a:rPr lang="en-US" sz="1200" b="1" dirty="0">
                <a:solidFill>
                  <a:srgbClr val="FFC000"/>
                </a:solidFill>
              </a:rPr>
              <a:t>DESIGNED FOR 100% AVAILABILITY</a:t>
            </a:r>
          </a:p>
          <a:p>
            <a:pPr marL="214313" indent="-214313" algn="r">
              <a:buFont typeface="Arial" charset="0"/>
              <a:buChar char="•"/>
            </a:pPr>
            <a:r>
              <a:rPr lang="en-US" sz="1100" dirty="0">
                <a:solidFill>
                  <a:schemeClr val="bg1"/>
                </a:solidFill>
              </a:rPr>
              <a:t>Redundant Array of Independent Memory (RAIM)  a unique for a server means memory redundancy</a:t>
            </a:r>
          </a:p>
          <a:p>
            <a:pPr marL="214313" indent="-214313" algn="r">
              <a:buFont typeface="Arial" charset="0"/>
              <a:buChar char="•"/>
            </a:pPr>
            <a:r>
              <a:rPr lang="en-US" sz="1100" dirty="0">
                <a:solidFill>
                  <a:schemeClr val="bg1"/>
                </a:solidFill>
              </a:rPr>
              <a:t>Designed for 100% availability over decades</a:t>
            </a:r>
          </a:p>
          <a:p>
            <a:pPr marL="214313" indent="-214313" algn="r">
              <a:buFont typeface="Arial" charset="0"/>
              <a:buChar char="•"/>
            </a:pPr>
            <a:r>
              <a:rPr lang="en-US" sz="1100" dirty="0">
                <a:solidFill>
                  <a:schemeClr val="bg1"/>
                </a:solidFill>
              </a:rPr>
              <a:t>Earthquake tested</a:t>
            </a:r>
          </a:p>
          <a:p>
            <a:pPr marL="214313" indent="-214313" algn="r">
              <a:buFont typeface="Arial" charset="0"/>
              <a:buChar char="•"/>
            </a:pPr>
            <a:r>
              <a:rPr lang="en-US" sz="1100" dirty="0">
                <a:solidFill>
                  <a:schemeClr val="bg1"/>
                </a:solidFill>
              </a:rPr>
              <a:t>IT Analytics software included</a:t>
            </a:r>
          </a:p>
          <a:p>
            <a:pPr algn="r"/>
            <a:endParaRPr lang="en-US" sz="400" dirty="0">
              <a:solidFill>
                <a:schemeClr val="bg1"/>
              </a:solidFill>
            </a:endParaRPr>
          </a:p>
          <a:p>
            <a:pPr algn="r"/>
            <a:endParaRPr lang="en-US" sz="1200" b="1" dirty="0">
              <a:solidFill>
                <a:srgbClr val="FFC000"/>
              </a:solidFill>
            </a:endParaRPr>
          </a:p>
          <a:p>
            <a:pPr algn="r"/>
            <a:endParaRPr lang="en-US" sz="1200" b="1" dirty="0">
              <a:solidFill>
                <a:srgbClr val="FFC000"/>
              </a:solidFill>
            </a:endParaRPr>
          </a:p>
          <a:p>
            <a:pPr algn="r"/>
            <a:r>
              <a:rPr lang="en-US" sz="1200" b="1" dirty="0">
                <a:solidFill>
                  <a:srgbClr val="FFC000"/>
                </a:solidFill>
              </a:rPr>
              <a:t>WORLDS MOST SECURABLE PLATFORM</a:t>
            </a:r>
          </a:p>
          <a:p>
            <a:pPr marL="214313" indent="-214313" algn="r">
              <a:buFont typeface="Arial" charset="0"/>
              <a:buChar char="•"/>
            </a:pPr>
            <a:r>
              <a:rPr lang="en-US" sz="1100" dirty="0">
                <a:solidFill>
                  <a:schemeClr val="bg1"/>
                </a:solidFill>
              </a:rPr>
              <a:t>Tamperproof built-in </a:t>
            </a:r>
            <a:r>
              <a:rPr lang="en-US" sz="1100" dirty="0" err="1">
                <a:solidFill>
                  <a:schemeClr val="bg1"/>
                </a:solidFill>
              </a:rPr>
              <a:t>CryptoExpress</a:t>
            </a:r>
            <a:r>
              <a:rPr lang="en-US" sz="1100" dirty="0">
                <a:solidFill>
                  <a:schemeClr val="bg1"/>
                </a:solidFill>
              </a:rPr>
              <a:t> 5S card  gives up to 28x performance vs </a:t>
            </a:r>
            <a:r>
              <a:rPr lang="en-US" sz="1100" dirty="0" smtClean="0">
                <a:solidFill>
                  <a:schemeClr val="bg1"/>
                </a:solidFill>
              </a:rPr>
              <a:t>x86 </a:t>
            </a:r>
            <a:r>
              <a:rPr lang="en-US" sz="1100" dirty="0">
                <a:solidFill>
                  <a:schemeClr val="bg1"/>
                </a:solidFill>
              </a:rPr>
              <a:t>for Secure key</a:t>
            </a:r>
          </a:p>
          <a:p>
            <a:pPr marL="214313" indent="-214313" algn="r">
              <a:buFont typeface="Arial" charset="0"/>
              <a:buChar char="•"/>
            </a:pPr>
            <a:r>
              <a:rPr lang="en-US" sz="1100" dirty="0">
                <a:solidFill>
                  <a:schemeClr val="bg1"/>
                </a:solidFill>
              </a:rPr>
              <a:t>The only server on the market with EAL 5+ security</a:t>
            </a:r>
          </a:p>
          <a:p>
            <a:pPr marL="214313" indent="-214313" algn="r">
              <a:buFont typeface="Arial" charset="0"/>
              <a:buChar char="•"/>
            </a:pPr>
            <a:r>
              <a:rPr lang="en-US" sz="1100" dirty="0">
                <a:solidFill>
                  <a:schemeClr val="bg1"/>
                </a:solidFill>
              </a:rPr>
              <a:t>FIPS 140 security rating</a:t>
            </a:r>
          </a:p>
          <a:p>
            <a:pPr marL="214313" indent="-214313" algn="r">
              <a:buFont typeface="Arial" charset="0"/>
              <a:buChar char="•"/>
            </a:pPr>
            <a:r>
              <a:rPr lang="en-US" sz="1100" dirty="0">
                <a:solidFill>
                  <a:schemeClr val="bg1"/>
                </a:solidFill>
              </a:rPr>
              <a:t>Up to 80 Logical Partitions (LPARS) ensure workloads isolation</a:t>
            </a:r>
            <a:endParaRPr lang="en-US" sz="100" dirty="0">
              <a:solidFill>
                <a:schemeClr val="bg1"/>
              </a:solidFill>
            </a:endParaRPr>
          </a:p>
        </p:txBody>
      </p:sp>
      <p:sp>
        <p:nvSpPr>
          <p:cNvPr id="17" name="Title 9"/>
          <p:cNvSpPr txBox="1">
            <a:spLocks/>
          </p:cNvSpPr>
          <p:nvPr/>
        </p:nvSpPr>
        <p:spPr>
          <a:xfrm>
            <a:off x="0" y="4167"/>
            <a:ext cx="9144000" cy="857250"/>
          </a:xfrm>
          <a:prstGeom prst="rect">
            <a:avLst/>
          </a:prstGeom>
        </p:spPr>
        <p:txBody>
          <a:bodyPr/>
          <a:lstStyle>
            <a:lvl1pPr algn="ctr" defTabSz="454819" rtl="0" eaLnBrk="0" fontAlgn="base" hangingPunct="0">
              <a:spcBef>
                <a:spcPct val="0"/>
              </a:spcBef>
              <a:spcAft>
                <a:spcPct val="0"/>
              </a:spcAft>
              <a:defRPr sz="4350" kern="1200">
                <a:solidFill>
                  <a:schemeClr val="tx1"/>
                </a:solidFill>
                <a:latin typeface="+mj-lt"/>
                <a:ea typeface="+mj-ea"/>
                <a:cs typeface="+mj-cs"/>
              </a:defRPr>
            </a:lvl1pPr>
            <a:lvl2pPr algn="ctr" defTabSz="454819" rtl="0" eaLnBrk="0" fontAlgn="base" hangingPunct="0">
              <a:spcBef>
                <a:spcPct val="0"/>
              </a:spcBef>
              <a:spcAft>
                <a:spcPct val="0"/>
              </a:spcAft>
              <a:defRPr sz="4350">
                <a:solidFill>
                  <a:schemeClr val="tx1"/>
                </a:solidFill>
                <a:latin typeface="Arial" pitchFamily="34" charset="0"/>
              </a:defRPr>
            </a:lvl2pPr>
            <a:lvl3pPr algn="ctr" defTabSz="454819" rtl="0" eaLnBrk="0" fontAlgn="base" hangingPunct="0">
              <a:spcBef>
                <a:spcPct val="0"/>
              </a:spcBef>
              <a:spcAft>
                <a:spcPct val="0"/>
              </a:spcAft>
              <a:defRPr sz="4350">
                <a:solidFill>
                  <a:schemeClr val="tx1"/>
                </a:solidFill>
                <a:latin typeface="Arial" pitchFamily="34" charset="0"/>
              </a:defRPr>
            </a:lvl3pPr>
            <a:lvl4pPr algn="ctr" defTabSz="454819" rtl="0" eaLnBrk="0" fontAlgn="base" hangingPunct="0">
              <a:spcBef>
                <a:spcPct val="0"/>
              </a:spcBef>
              <a:spcAft>
                <a:spcPct val="0"/>
              </a:spcAft>
              <a:defRPr sz="4350">
                <a:solidFill>
                  <a:schemeClr val="tx1"/>
                </a:solidFill>
                <a:latin typeface="Arial" pitchFamily="34" charset="0"/>
              </a:defRPr>
            </a:lvl4pPr>
            <a:lvl5pPr algn="ctr" defTabSz="454819" rtl="0" eaLnBrk="0" fontAlgn="base" hangingPunct="0">
              <a:spcBef>
                <a:spcPct val="0"/>
              </a:spcBef>
              <a:spcAft>
                <a:spcPct val="0"/>
              </a:spcAft>
              <a:defRPr sz="4350">
                <a:solidFill>
                  <a:schemeClr val="tx1"/>
                </a:solidFill>
                <a:latin typeface="Arial" pitchFamily="34" charset="0"/>
              </a:defRPr>
            </a:lvl5pPr>
            <a:lvl6pPr marL="457189" algn="ctr" defTabSz="455602" rtl="0" fontAlgn="base">
              <a:spcBef>
                <a:spcPct val="0"/>
              </a:spcBef>
              <a:spcAft>
                <a:spcPct val="0"/>
              </a:spcAft>
              <a:defRPr sz="4400">
                <a:solidFill>
                  <a:schemeClr val="tx1"/>
                </a:solidFill>
                <a:latin typeface="Arial" pitchFamily="34" charset="0"/>
              </a:defRPr>
            </a:lvl6pPr>
            <a:lvl7pPr marL="914378" algn="ctr" defTabSz="455602" rtl="0" fontAlgn="base">
              <a:spcBef>
                <a:spcPct val="0"/>
              </a:spcBef>
              <a:spcAft>
                <a:spcPct val="0"/>
              </a:spcAft>
              <a:defRPr sz="4400">
                <a:solidFill>
                  <a:schemeClr val="tx1"/>
                </a:solidFill>
                <a:latin typeface="Arial" pitchFamily="34" charset="0"/>
              </a:defRPr>
            </a:lvl7pPr>
            <a:lvl8pPr marL="1371566" algn="ctr" defTabSz="455602" rtl="0" fontAlgn="base">
              <a:spcBef>
                <a:spcPct val="0"/>
              </a:spcBef>
              <a:spcAft>
                <a:spcPct val="0"/>
              </a:spcAft>
              <a:defRPr sz="4400">
                <a:solidFill>
                  <a:schemeClr val="tx1"/>
                </a:solidFill>
                <a:latin typeface="Arial" pitchFamily="34" charset="0"/>
              </a:defRPr>
            </a:lvl8pPr>
            <a:lvl9pPr marL="1828754" algn="ctr" defTabSz="455602" rtl="0" fontAlgn="base">
              <a:spcBef>
                <a:spcPct val="0"/>
              </a:spcBef>
              <a:spcAft>
                <a:spcPct val="0"/>
              </a:spcAft>
              <a:defRPr sz="4400">
                <a:solidFill>
                  <a:schemeClr val="tx1"/>
                </a:solidFill>
                <a:latin typeface="Arial" pitchFamily="34" charset="0"/>
              </a:defRPr>
            </a:lvl9pPr>
          </a:lstStyle>
          <a:p>
            <a:r>
              <a:rPr lang="en-US" sz="3200" b="1" dirty="0">
                <a:solidFill>
                  <a:srgbClr val="003F69"/>
                </a:solidFill>
              </a:rPr>
              <a:t>IBM LinuxONE™ Value Proposition</a:t>
            </a:r>
          </a:p>
        </p:txBody>
      </p:sp>
      <p:sp>
        <p:nvSpPr>
          <p:cNvPr id="16" name="TextBox 15"/>
          <p:cNvSpPr txBox="1"/>
          <p:nvPr/>
        </p:nvSpPr>
        <p:spPr>
          <a:xfrm>
            <a:off x="3915410" y="4915757"/>
            <a:ext cx="1313180" cy="261610"/>
          </a:xfrm>
          <a:prstGeom prst="rect">
            <a:avLst/>
          </a:prstGeom>
          <a:noFill/>
        </p:spPr>
        <p:txBody>
          <a:bodyPr wrap="none" rtlCol="0">
            <a:spAutoFit/>
          </a:bodyPr>
          <a:lstStyle/>
          <a:p>
            <a:r>
              <a:rPr lang="en-US" sz="1100" dirty="0"/>
              <a:t>© 2016 IBM Corp.</a:t>
            </a:r>
          </a:p>
        </p:txBody>
      </p:sp>
    </p:spTree>
    <p:extLst>
      <p:ext uri="{BB962C8B-B14F-4D97-AF65-F5344CB8AC3E}">
        <p14:creationId xmlns:p14="http://schemas.microsoft.com/office/powerpoint/2010/main" val="181692866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0" name="Text Box 10"/>
          <p:cNvSpPr txBox="1">
            <a:spLocks noChangeArrowheads="1"/>
          </p:cNvSpPr>
          <p:nvPr/>
        </p:nvSpPr>
        <p:spPr bwMode="auto">
          <a:xfrm>
            <a:off x="1684955" y="371477"/>
            <a:ext cx="5151392" cy="757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81530" rIns="0" bIns="0" anchor="ctr"/>
          <a:lstStyle>
            <a:lvl1pPr defTabSz="458788" eaLnBrk="0" hangingPunct="0">
              <a:tabLst>
                <a:tab pos="0" algn="l"/>
                <a:tab pos="914400" algn="l"/>
                <a:tab pos="1828800" algn="l"/>
                <a:tab pos="2743200" algn="l"/>
                <a:tab pos="3656013" algn="l"/>
                <a:tab pos="4570413" algn="l"/>
                <a:tab pos="5484813" algn="l"/>
                <a:tab pos="6400800" algn="l"/>
                <a:tab pos="7315200" algn="l"/>
                <a:tab pos="8229600" algn="l"/>
                <a:tab pos="9144000" algn="l"/>
                <a:tab pos="10058400" algn="l"/>
                <a:tab pos="10514013" algn="l"/>
              </a:tabLst>
              <a:defRPr sz="1000">
                <a:solidFill>
                  <a:schemeClr val="tx1"/>
                </a:solidFill>
                <a:latin typeface="Arial" panose="020B0604020202020204" pitchFamily="34" charset="0"/>
                <a:ea typeface="ヒラギノ角ゴ Pro W3"/>
                <a:cs typeface="ヒラギノ角ゴ Pro W3"/>
              </a:defRPr>
            </a:lvl1pPr>
            <a:lvl2pPr marL="741363" indent="-282575" defTabSz="458788" eaLnBrk="0" hangingPunct="0">
              <a:tabLst>
                <a:tab pos="0" algn="l"/>
                <a:tab pos="914400" algn="l"/>
                <a:tab pos="1828800" algn="l"/>
                <a:tab pos="2743200" algn="l"/>
                <a:tab pos="3656013" algn="l"/>
                <a:tab pos="4570413" algn="l"/>
                <a:tab pos="5484813" algn="l"/>
                <a:tab pos="6400800" algn="l"/>
                <a:tab pos="7315200" algn="l"/>
                <a:tab pos="8229600" algn="l"/>
                <a:tab pos="9144000" algn="l"/>
                <a:tab pos="10058400" algn="l"/>
                <a:tab pos="10514013" algn="l"/>
              </a:tabLst>
              <a:defRPr sz="1000">
                <a:solidFill>
                  <a:schemeClr val="tx1"/>
                </a:solidFill>
                <a:latin typeface="Arial" panose="020B0604020202020204" pitchFamily="34" charset="0"/>
                <a:ea typeface="ヒラギノ角ゴ Pro W3"/>
                <a:cs typeface="ヒラギノ角ゴ Pro W3"/>
              </a:defRPr>
            </a:lvl2pPr>
            <a:lvl3pPr marL="1143000" indent="-228600" defTabSz="458788" eaLnBrk="0" hangingPunct="0">
              <a:tabLst>
                <a:tab pos="0" algn="l"/>
                <a:tab pos="914400" algn="l"/>
                <a:tab pos="1828800" algn="l"/>
                <a:tab pos="2743200" algn="l"/>
                <a:tab pos="3656013" algn="l"/>
                <a:tab pos="4570413" algn="l"/>
                <a:tab pos="5484813" algn="l"/>
                <a:tab pos="6400800" algn="l"/>
                <a:tab pos="7315200" algn="l"/>
                <a:tab pos="8229600" algn="l"/>
                <a:tab pos="9144000" algn="l"/>
                <a:tab pos="10058400" algn="l"/>
                <a:tab pos="10514013" algn="l"/>
              </a:tabLst>
              <a:defRPr sz="1000">
                <a:solidFill>
                  <a:schemeClr val="tx1"/>
                </a:solidFill>
                <a:latin typeface="Arial" panose="020B0604020202020204" pitchFamily="34" charset="0"/>
                <a:ea typeface="ヒラギノ角ゴ Pro W3"/>
                <a:cs typeface="ヒラギノ角ゴ Pro W3"/>
              </a:defRPr>
            </a:lvl3pPr>
            <a:lvl4pPr marL="1598613" indent="-225425" defTabSz="458788" eaLnBrk="0" hangingPunct="0">
              <a:tabLst>
                <a:tab pos="0" algn="l"/>
                <a:tab pos="914400" algn="l"/>
                <a:tab pos="1828800" algn="l"/>
                <a:tab pos="2743200" algn="l"/>
                <a:tab pos="3656013" algn="l"/>
                <a:tab pos="4570413" algn="l"/>
                <a:tab pos="5484813" algn="l"/>
                <a:tab pos="6400800" algn="l"/>
                <a:tab pos="7315200" algn="l"/>
                <a:tab pos="8229600" algn="l"/>
                <a:tab pos="9144000" algn="l"/>
                <a:tab pos="10058400" algn="l"/>
                <a:tab pos="10514013" algn="l"/>
              </a:tabLst>
              <a:defRPr sz="1000">
                <a:solidFill>
                  <a:schemeClr val="tx1"/>
                </a:solidFill>
                <a:latin typeface="Arial" panose="020B0604020202020204" pitchFamily="34" charset="0"/>
                <a:ea typeface="ヒラギノ角ゴ Pro W3"/>
                <a:cs typeface="ヒラギノ角ゴ Pro W3"/>
              </a:defRPr>
            </a:lvl4pPr>
            <a:lvl5pPr marL="2057400" indent="-228600" defTabSz="458788" eaLnBrk="0" hangingPunct="0">
              <a:tabLst>
                <a:tab pos="0" algn="l"/>
                <a:tab pos="914400" algn="l"/>
                <a:tab pos="1828800" algn="l"/>
                <a:tab pos="2743200" algn="l"/>
                <a:tab pos="3656013" algn="l"/>
                <a:tab pos="4570413" algn="l"/>
                <a:tab pos="5484813" algn="l"/>
                <a:tab pos="6400800" algn="l"/>
                <a:tab pos="7315200" algn="l"/>
                <a:tab pos="8229600" algn="l"/>
                <a:tab pos="9144000" algn="l"/>
                <a:tab pos="10058400" algn="l"/>
                <a:tab pos="10514013" algn="l"/>
              </a:tabLst>
              <a:defRPr sz="1000">
                <a:solidFill>
                  <a:schemeClr val="tx1"/>
                </a:solidFill>
                <a:latin typeface="Arial" panose="020B0604020202020204" pitchFamily="34" charset="0"/>
                <a:ea typeface="ヒラギノ角ゴ Pro W3"/>
                <a:cs typeface="ヒラギノ角ゴ Pro W3"/>
              </a:defRPr>
            </a:lvl5pPr>
            <a:lvl6pPr marL="2514600" indent="-228600" defTabSz="458788" eaLnBrk="0" fontAlgn="base" hangingPunct="0">
              <a:spcBef>
                <a:spcPct val="0"/>
              </a:spcBef>
              <a:spcAft>
                <a:spcPct val="0"/>
              </a:spcAft>
              <a:tabLst>
                <a:tab pos="0" algn="l"/>
                <a:tab pos="914400" algn="l"/>
                <a:tab pos="1828800" algn="l"/>
                <a:tab pos="2743200" algn="l"/>
                <a:tab pos="3656013" algn="l"/>
                <a:tab pos="4570413" algn="l"/>
                <a:tab pos="5484813" algn="l"/>
                <a:tab pos="6400800" algn="l"/>
                <a:tab pos="7315200" algn="l"/>
                <a:tab pos="8229600" algn="l"/>
                <a:tab pos="9144000" algn="l"/>
                <a:tab pos="10058400" algn="l"/>
                <a:tab pos="10514013" algn="l"/>
              </a:tabLst>
              <a:defRPr sz="1000">
                <a:solidFill>
                  <a:schemeClr val="tx1"/>
                </a:solidFill>
                <a:latin typeface="Arial" panose="020B0604020202020204" pitchFamily="34" charset="0"/>
                <a:ea typeface="ヒラギノ角ゴ Pro W3"/>
                <a:cs typeface="ヒラギノ角ゴ Pro W3"/>
              </a:defRPr>
            </a:lvl6pPr>
            <a:lvl7pPr marL="2971800" indent="-228600" defTabSz="458788" eaLnBrk="0" fontAlgn="base" hangingPunct="0">
              <a:spcBef>
                <a:spcPct val="0"/>
              </a:spcBef>
              <a:spcAft>
                <a:spcPct val="0"/>
              </a:spcAft>
              <a:tabLst>
                <a:tab pos="0" algn="l"/>
                <a:tab pos="914400" algn="l"/>
                <a:tab pos="1828800" algn="l"/>
                <a:tab pos="2743200" algn="l"/>
                <a:tab pos="3656013" algn="l"/>
                <a:tab pos="4570413" algn="l"/>
                <a:tab pos="5484813" algn="l"/>
                <a:tab pos="6400800" algn="l"/>
                <a:tab pos="7315200" algn="l"/>
                <a:tab pos="8229600" algn="l"/>
                <a:tab pos="9144000" algn="l"/>
                <a:tab pos="10058400" algn="l"/>
                <a:tab pos="10514013" algn="l"/>
              </a:tabLst>
              <a:defRPr sz="1000">
                <a:solidFill>
                  <a:schemeClr val="tx1"/>
                </a:solidFill>
                <a:latin typeface="Arial" panose="020B0604020202020204" pitchFamily="34" charset="0"/>
                <a:ea typeface="ヒラギノ角ゴ Pro W3"/>
                <a:cs typeface="ヒラギノ角ゴ Pro W3"/>
              </a:defRPr>
            </a:lvl7pPr>
            <a:lvl8pPr marL="3429000" indent="-228600" defTabSz="458788" eaLnBrk="0" fontAlgn="base" hangingPunct="0">
              <a:spcBef>
                <a:spcPct val="0"/>
              </a:spcBef>
              <a:spcAft>
                <a:spcPct val="0"/>
              </a:spcAft>
              <a:tabLst>
                <a:tab pos="0" algn="l"/>
                <a:tab pos="914400" algn="l"/>
                <a:tab pos="1828800" algn="l"/>
                <a:tab pos="2743200" algn="l"/>
                <a:tab pos="3656013" algn="l"/>
                <a:tab pos="4570413" algn="l"/>
                <a:tab pos="5484813" algn="l"/>
                <a:tab pos="6400800" algn="l"/>
                <a:tab pos="7315200" algn="l"/>
                <a:tab pos="8229600" algn="l"/>
                <a:tab pos="9144000" algn="l"/>
                <a:tab pos="10058400" algn="l"/>
                <a:tab pos="10514013" algn="l"/>
              </a:tabLst>
              <a:defRPr sz="1000">
                <a:solidFill>
                  <a:schemeClr val="tx1"/>
                </a:solidFill>
                <a:latin typeface="Arial" panose="020B0604020202020204" pitchFamily="34" charset="0"/>
                <a:ea typeface="ヒラギノ角ゴ Pro W3"/>
                <a:cs typeface="ヒラギノ角ゴ Pro W3"/>
              </a:defRPr>
            </a:lvl8pPr>
            <a:lvl9pPr marL="3886200" indent="-228600" defTabSz="458788" eaLnBrk="0" fontAlgn="base" hangingPunct="0">
              <a:spcBef>
                <a:spcPct val="0"/>
              </a:spcBef>
              <a:spcAft>
                <a:spcPct val="0"/>
              </a:spcAft>
              <a:tabLst>
                <a:tab pos="0" algn="l"/>
                <a:tab pos="914400" algn="l"/>
                <a:tab pos="1828800" algn="l"/>
                <a:tab pos="2743200" algn="l"/>
                <a:tab pos="3656013" algn="l"/>
                <a:tab pos="4570413" algn="l"/>
                <a:tab pos="5484813" algn="l"/>
                <a:tab pos="6400800" algn="l"/>
                <a:tab pos="7315200" algn="l"/>
                <a:tab pos="8229600" algn="l"/>
                <a:tab pos="9144000" algn="l"/>
                <a:tab pos="10058400" algn="l"/>
                <a:tab pos="10514013" algn="l"/>
              </a:tabLst>
              <a:defRPr sz="1000">
                <a:solidFill>
                  <a:schemeClr val="tx1"/>
                </a:solidFill>
                <a:latin typeface="Arial" panose="020B0604020202020204" pitchFamily="34" charset="0"/>
                <a:ea typeface="ヒラギノ角ゴ Pro W3"/>
                <a:cs typeface="ヒラギノ角ゴ Pro W3"/>
              </a:defRPr>
            </a:lvl9pPr>
          </a:lstStyle>
          <a:p>
            <a:pPr algn="ctr" eaLnBrk="1" hangingPunct="1">
              <a:lnSpc>
                <a:spcPct val="84000"/>
              </a:lnSpc>
              <a:buClr>
                <a:srgbClr val="000000"/>
              </a:buClr>
              <a:buSzPct val="100000"/>
              <a:buFont typeface="Times New Roman" panose="02020603050405020304" pitchFamily="18" charset="0"/>
              <a:buNone/>
            </a:pPr>
            <a:r>
              <a:rPr lang="en-US" altLang="en-US" sz="4050" b="1" smtClean="0">
                <a:solidFill>
                  <a:srgbClr val="2D888D"/>
                </a:solidFill>
                <a:ea typeface="MS PGothic" panose="020B0600070205080204" pitchFamily="34" charset="-128"/>
                <a:cs typeface="Arial" panose="020B0604020202020204" pitchFamily="34" charset="0"/>
              </a:rPr>
              <a:t>Questions</a:t>
            </a:r>
            <a:r>
              <a:rPr lang="en-US" altLang="en-US" sz="4050" b="1" dirty="0">
                <a:solidFill>
                  <a:srgbClr val="2D888D"/>
                </a:solidFill>
                <a:ea typeface="MS PGothic" panose="020B0600070205080204" pitchFamily="34" charset="-128"/>
                <a:cs typeface="Arial" panose="020B0604020202020204" pitchFamily="34" charset="0"/>
              </a:rPr>
              <a:t>?</a:t>
            </a:r>
          </a:p>
        </p:txBody>
      </p:sp>
      <p:pic>
        <p:nvPicPr>
          <p:cNvPr id="286731"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9823" y="1779041"/>
            <a:ext cx="1844279" cy="2074069"/>
          </a:xfrm>
          <a:prstGeom prst="rect">
            <a:avLst/>
          </a:prstGeom>
          <a:blipFill dpi="0" rotWithShape="0">
            <a:blip/>
            <a:srcRect/>
            <a:stretch>
              <a:fillRect/>
            </a:stretch>
          </a:blip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286733" name="Picture 13" descr="Master_Cert_ITArch"/>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62165" y="2485080"/>
            <a:ext cx="987028" cy="381000"/>
          </a:xfrm>
          <a:prstGeom prst="rect">
            <a:avLst/>
          </a:prstGeom>
          <a:noFill/>
          <a:extLst>
            <a:ext uri="{909E8E84-426E-40DD-AFC4-6F175D3DCCD1}">
              <a14:hiddenFill xmlns:a14="http://schemas.microsoft.com/office/drawing/2010/main">
                <a:solidFill>
                  <a:srgbClr val="FFFFFF"/>
                </a:solidFill>
              </a14:hiddenFill>
            </a:ext>
          </a:extLst>
        </p:spPr>
      </p:pic>
      <p:grpSp>
        <p:nvGrpSpPr>
          <p:cNvPr id="286735" name="Group 15"/>
          <p:cNvGrpSpPr>
            <a:grpSpLocks/>
          </p:cNvGrpSpPr>
          <p:nvPr/>
        </p:nvGrpSpPr>
        <p:grpSpPr bwMode="auto">
          <a:xfrm>
            <a:off x="3016934" y="1837380"/>
            <a:ext cx="3463528" cy="1752600"/>
            <a:chOff x="2016" y="1872"/>
            <a:chExt cx="2909" cy="1472"/>
          </a:xfrm>
        </p:grpSpPr>
        <p:sp>
          <p:nvSpPr>
            <p:cNvPr id="286736" name="Rectangle 16"/>
            <p:cNvSpPr>
              <a:spLocks noChangeArrowheads="1"/>
            </p:cNvSpPr>
            <p:nvPr/>
          </p:nvSpPr>
          <p:spPr bwMode="auto">
            <a:xfrm>
              <a:off x="2016" y="1872"/>
              <a:ext cx="2909" cy="1472"/>
            </a:xfrm>
            <a:prstGeom prst="rect">
              <a:avLst/>
            </a:prstGeom>
            <a:solidFill>
              <a:srgbClr val="FFFFFF"/>
            </a:solidFill>
            <a:ln w="9360">
              <a:solidFill>
                <a:srgbClr val="000000"/>
              </a:solidFill>
              <a:miter lim="800000"/>
              <a:headEnd/>
              <a:tailEnd/>
            </a:ln>
            <a:effectLst>
              <a:outerShdw dist="107933" dir="2700000" algn="ctr" rotWithShape="0">
                <a:srgbClr val="B2B2B2"/>
              </a:outerShdw>
            </a:effectLst>
          </p:spPr>
          <p:txBody>
            <a:bodyPr wrap="none" anchor="ctr"/>
            <a:lstStyle/>
            <a:p>
              <a:endParaRPr lang="en-US"/>
            </a:p>
          </p:txBody>
        </p:sp>
        <p:graphicFrame>
          <p:nvGraphicFramePr>
            <p:cNvPr id="286737" name="Object 17"/>
            <p:cNvGraphicFramePr>
              <a:graphicFrameLocks noChangeAspect="1"/>
            </p:cNvGraphicFramePr>
            <p:nvPr/>
          </p:nvGraphicFramePr>
          <p:xfrm>
            <a:off x="3534" y="2010"/>
            <a:ext cx="428" cy="185"/>
          </p:xfrm>
          <a:graphic>
            <a:graphicData uri="http://schemas.openxmlformats.org/presentationml/2006/ole">
              <mc:AlternateContent xmlns:mc="http://schemas.openxmlformats.org/markup-compatibility/2006">
                <mc:Choice xmlns:v="urn:schemas-microsoft-com:vml" Requires="v">
                  <p:oleObj spid="_x0000_s5429" r:id="rId6" imgW="1688760" imgH="695160" progId="">
                    <p:embed/>
                  </p:oleObj>
                </mc:Choice>
                <mc:Fallback>
                  <p:oleObj r:id="rId6" imgW="1688760" imgH="695160" progId="">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34" y="2010"/>
                          <a:ext cx="428" cy="185"/>
                        </a:xfrm>
                        <a:prstGeom prst="rect">
                          <a:avLst/>
                        </a:prstGeom>
                        <a:noFill/>
                        <a:effectLst/>
                        <a:extLst>
                          <a:ext uri="{909E8E84-426E-40DD-AFC4-6F175D3DCCD1}">
                            <a14:hiddenFill xmlns:a14="http://schemas.microsoft.com/office/drawing/2010/main">
                              <a:blipFill dpi="0" rotWithShape="0">
                                <a:blip/>
                                <a:srcRect/>
                                <a:stretch>
                                  <a:fillRect/>
                                </a:stretch>
                              </a:blip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86738" name="Text Box 18"/>
            <p:cNvSpPr txBox="1">
              <a:spLocks noChangeArrowheads="1"/>
            </p:cNvSpPr>
            <p:nvPr/>
          </p:nvSpPr>
          <p:spPr bwMode="auto">
            <a:xfrm>
              <a:off x="3354" y="2321"/>
              <a:ext cx="1524" cy="52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67491" tIns="95297" rIns="67491" bIns="35096">
              <a:spAutoFit/>
            </a:bodyPr>
            <a:lstStyle>
              <a:lvl1pPr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1pPr>
              <a:lvl2pPr marL="741363" indent="-282575"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2pPr>
              <a:lvl3pPr marL="1143000" indent="-228600"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3pPr>
              <a:lvl4pPr marL="1598613" indent="-225425"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4pPr>
              <a:lvl5pPr marL="2057400" indent="-228600"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5pPr>
              <a:lvl6pPr marL="2514600" indent="-228600" defTabSz="458788" eaLnBrk="0" fontAlgn="base" hangingPunct="0">
                <a:spcBef>
                  <a:spcPct val="0"/>
                </a:spcBef>
                <a:spcAft>
                  <a:spcPct val="0"/>
                </a:spcAft>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6pPr>
              <a:lvl7pPr marL="2971800" indent="-228600" defTabSz="458788" eaLnBrk="0" fontAlgn="base" hangingPunct="0">
                <a:spcBef>
                  <a:spcPct val="0"/>
                </a:spcBef>
                <a:spcAft>
                  <a:spcPct val="0"/>
                </a:spcAft>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7pPr>
              <a:lvl8pPr marL="3429000" indent="-228600" defTabSz="458788" eaLnBrk="0" fontAlgn="base" hangingPunct="0">
                <a:spcBef>
                  <a:spcPct val="0"/>
                </a:spcBef>
                <a:spcAft>
                  <a:spcPct val="0"/>
                </a:spcAft>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8pPr>
              <a:lvl9pPr marL="3886200" indent="-228600" defTabSz="458788" eaLnBrk="0" fontAlgn="base" hangingPunct="0">
                <a:spcBef>
                  <a:spcPct val="0"/>
                </a:spcBef>
                <a:spcAft>
                  <a:spcPct val="0"/>
                </a:spcAft>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9pPr>
            </a:lstStyle>
            <a:p>
              <a:pPr eaLnBrk="1" hangingPunct="1">
                <a:lnSpc>
                  <a:spcPct val="47000"/>
                </a:lnSpc>
                <a:spcBef>
                  <a:spcPts val="563"/>
                </a:spcBef>
                <a:buClr>
                  <a:srgbClr val="000000"/>
                </a:buClr>
                <a:buSzPct val="100000"/>
              </a:pPr>
              <a:r>
                <a:rPr lang="en-GB" altLang="en-US" sz="900" i="1" dirty="0" smtClean="0">
                  <a:solidFill>
                    <a:srgbClr val="000000"/>
                  </a:solidFill>
                  <a:ea typeface="MS PGothic" panose="020B0600070205080204" pitchFamily="34" charset="-128"/>
                  <a:cs typeface="Arial" panose="020B0604020202020204" pitchFamily="34" charset="0"/>
                </a:rPr>
                <a:t>Enterprise Server </a:t>
              </a:r>
              <a:r>
                <a:rPr lang="en-GB" altLang="en-US" sz="900" i="1" smtClean="0">
                  <a:solidFill>
                    <a:srgbClr val="000000"/>
                  </a:solidFill>
                  <a:ea typeface="MS PGothic" panose="020B0600070205080204" pitchFamily="34" charset="-128"/>
                  <a:cs typeface="Arial" panose="020B0604020202020204" pitchFamily="34" charset="0"/>
                </a:rPr>
                <a:t>Tech Support</a:t>
              </a:r>
            </a:p>
            <a:p>
              <a:pPr eaLnBrk="1" hangingPunct="1">
                <a:lnSpc>
                  <a:spcPct val="47000"/>
                </a:lnSpc>
                <a:spcBef>
                  <a:spcPts val="563"/>
                </a:spcBef>
                <a:buClr>
                  <a:srgbClr val="000000"/>
                </a:buClr>
                <a:buSzPct val="100000"/>
              </a:pPr>
              <a:r>
                <a:rPr lang="en-GB" altLang="en-US" sz="900" i="1" dirty="0" smtClean="0">
                  <a:solidFill>
                    <a:srgbClr val="000000"/>
                  </a:solidFill>
                  <a:ea typeface="MS PGothic" panose="020B0600070205080204" pitchFamily="34" charset="-128"/>
                  <a:cs typeface="Arial" panose="020B0604020202020204" pitchFamily="34" charset="0"/>
                </a:rPr>
                <a:t>IBM Columbus</a:t>
              </a:r>
              <a:endParaRPr lang="en-GB" altLang="en-US" sz="900" i="1" dirty="0">
                <a:solidFill>
                  <a:srgbClr val="000000"/>
                </a:solidFill>
                <a:ea typeface="MS PGothic" panose="020B0600070205080204" pitchFamily="34" charset="-128"/>
                <a:cs typeface="Arial" panose="020B0604020202020204" pitchFamily="34" charset="0"/>
              </a:endParaRPr>
            </a:p>
            <a:p>
              <a:pPr eaLnBrk="1" hangingPunct="1">
                <a:lnSpc>
                  <a:spcPct val="47000"/>
                </a:lnSpc>
                <a:spcBef>
                  <a:spcPts val="563"/>
                </a:spcBef>
                <a:buClr>
                  <a:srgbClr val="000000"/>
                </a:buClr>
                <a:buSzPct val="100000"/>
              </a:pPr>
              <a:r>
                <a:rPr lang="en-GB" altLang="en-US" sz="900" i="1" dirty="0" smtClean="0">
                  <a:solidFill>
                    <a:srgbClr val="000000"/>
                  </a:solidFill>
                  <a:ea typeface="MS PGothic" panose="020B0600070205080204" pitchFamily="34" charset="-128"/>
                  <a:cs typeface="Arial" panose="020B0604020202020204" pitchFamily="34" charset="0"/>
                </a:rPr>
                <a:t>Office</a:t>
              </a:r>
              <a:r>
                <a:rPr lang="en-GB" altLang="en-US" sz="900" i="1" dirty="0">
                  <a:solidFill>
                    <a:srgbClr val="000000"/>
                  </a:solidFill>
                  <a:ea typeface="MS PGothic" panose="020B0600070205080204" pitchFamily="34" charset="-128"/>
                  <a:cs typeface="Arial" panose="020B0604020202020204" pitchFamily="34" charset="0"/>
                </a:rPr>
                <a:t>: </a:t>
              </a:r>
              <a:r>
                <a:rPr lang="en-GB" altLang="en-US" sz="900" i="1" dirty="0" smtClean="0">
                  <a:solidFill>
                    <a:srgbClr val="000000"/>
                  </a:solidFill>
                  <a:ea typeface="MS PGothic" panose="020B0600070205080204" pitchFamily="34" charset="-128"/>
                  <a:cs typeface="Arial" panose="020B0604020202020204" pitchFamily="34" charset="0"/>
                </a:rPr>
                <a:t>1-614-937-7076</a:t>
              </a:r>
              <a:endParaRPr lang="en-GB" altLang="en-US" sz="900" i="1" dirty="0">
                <a:solidFill>
                  <a:srgbClr val="000000"/>
                </a:solidFill>
                <a:ea typeface="MS PGothic" panose="020B0600070205080204" pitchFamily="34" charset="-128"/>
                <a:cs typeface="Arial" panose="020B0604020202020204" pitchFamily="34" charset="0"/>
              </a:endParaRPr>
            </a:p>
            <a:p>
              <a:pPr eaLnBrk="1" hangingPunct="1">
                <a:lnSpc>
                  <a:spcPct val="47000"/>
                </a:lnSpc>
                <a:spcBef>
                  <a:spcPts val="563"/>
                </a:spcBef>
                <a:buClr>
                  <a:srgbClr val="000000"/>
                </a:buClr>
                <a:buSzPct val="100000"/>
              </a:pPr>
              <a:r>
                <a:rPr lang="en-GB" altLang="en-US" sz="900" i="1" dirty="0" smtClean="0">
                  <a:solidFill>
                    <a:srgbClr val="000000"/>
                  </a:solidFill>
                  <a:ea typeface="MS PGothic" panose="020B0600070205080204" pitchFamily="34" charset="-128"/>
                  <a:cs typeface="Arial" panose="020B0604020202020204" pitchFamily="34" charset="0"/>
                  <a:hlinkClick r:id="rId8"/>
                </a:rPr>
                <a:t>mbauman@us.ibm.com</a:t>
              </a:r>
              <a:r>
                <a:rPr lang="en-GB" altLang="en-US" sz="900" i="1" dirty="0" smtClean="0">
                  <a:solidFill>
                    <a:srgbClr val="000000"/>
                  </a:solidFill>
                  <a:ea typeface="MS PGothic" panose="020B0600070205080204" pitchFamily="34" charset="-128"/>
                  <a:cs typeface="Arial" panose="020B0604020202020204" pitchFamily="34" charset="0"/>
                </a:rPr>
                <a:t> </a:t>
              </a:r>
              <a:endParaRPr lang="en-GB" altLang="en-US" sz="900" i="1" dirty="0">
                <a:solidFill>
                  <a:srgbClr val="000000"/>
                </a:solidFill>
                <a:ea typeface="MS PGothic" panose="020B0600070205080204" pitchFamily="34" charset="-128"/>
                <a:cs typeface="Arial" panose="020B0604020202020204" pitchFamily="34" charset="0"/>
              </a:endParaRPr>
            </a:p>
          </p:txBody>
        </p:sp>
        <p:sp>
          <p:nvSpPr>
            <p:cNvPr id="286739" name="Text Box 19"/>
            <p:cNvSpPr txBox="1">
              <a:spLocks noChangeArrowheads="1"/>
            </p:cNvSpPr>
            <p:nvPr/>
          </p:nvSpPr>
          <p:spPr bwMode="auto">
            <a:xfrm>
              <a:off x="2110" y="2352"/>
              <a:ext cx="1425" cy="2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67491" tIns="95297" rIns="67491" bIns="35096">
              <a:spAutoFit/>
            </a:bodyPr>
            <a:lstStyle>
              <a:lvl1pPr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1pPr>
              <a:lvl2pPr marL="741363" indent="-282575"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2pPr>
              <a:lvl3pPr marL="1143000" indent="-228600"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3pPr>
              <a:lvl4pPr marL="1598613" indent="-225425"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4pPr>
              <a:lvl5pPr marL="2057400" indent="-228600" defTabSz="458788" eaLnBrk="0" hangingPunct="0">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5pPr>
              <a:lvl6pPr marL="2514600" indent="-228600" defTabSz="458788" eaLnBrk="0" fontAlgn="base" hangingPunct="0">
                <a:spcBef>
                  <a:spcPct val="0"/>
                </a:spcBef>
                <a:spcAft>
                  <a:spcPct val="0"/>
                </a:spcAft>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6pPr>
              <a:lvl7pPr marL="2971800" indent="-228600" defTabSz="458788" eaLnBrk="0" fontAlgn="base" hangingPunct="0">
                <a:spcBef>
                  <a:spcPct val="0"/>
                </a:spcBef>
                <a:spcAft>
                  <a:spcPct val="0"/>
                </a:spcAft>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7pPr>
              <a:lvl8pPr marL="3429000" indent="-228600" defTabSz="458788" eaLnBrk="0" fontAlgn="base" hangingPunct="0">
                <a:spcBef>
                  <a:spcPct val="0"/>
                </a:spcBef>
                <a:spcAft>
                  <a:spcPct val="0"/>
                </a:spcAft>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8pPr>
              <a:lvl9pPr marL="3886200" indent="-228600" defTabSz="458788" eaLnBrk="0" fontAlgn="base" hangingPunct="0">
                <a:spcBef>
                  <a:spcPct val="0"/>
                </a:spcBef>
                <a:spcAft>
                  <a:spcPct val="0"/>
                </a:spcAft>
                <a:tabLst>
                  <a:tab pos="0" algn="l"/>
                  <a:tab pos="458788" algn="l"/>
                  <a:tab pos="914400" algn="l"/>
                  <a:tab pos="1373188" algn="l"/>
                  <a:tab pos="1828800" algn="l"/>
                  <a:tab pos="2286000" algn="l"/>
                  <a:tab pos="2743200" algn="l"/>
                  <a:tab pos="3200400" algn="l"/>
                  <a:tab pos="3656013" algn="l"/>
                  <a:tab pos="4114800" algn="l"/>
                  <a:tab pos="4570413" algn="l"/>
                  <a:tab pos="5029200" algn="l"/>
                  <a:tab pos="5484813" algn="l"/>
                  <a:tab pos="5943600" algn="l"/>
                  <a:tab pos="6400800" algn="l"/>
                  <a:tab pos="6858000" algn="l"/>
                  <a:tab pos="7315200" algn="l"/>
                  <a:tab pos="7772400" algn="l"/>
                  <a:tab pos="8229600" algn="l"/>
                  <a:tab pos="8685213" algn="l"/>
                  <a:tab pos="9144000" algn="l"/>
                </a:tabLst>
                <a:defRPr sz="1000">
                  <a:solidFill>
                    <a:schemeClr val="tx1"/>
                  </a:solidFill>
                  <a:latin typeface="Arial" panose="020B0604020202020204" pitchFamily="34" charset="0"/>
                  <a:ea typeface="ヒラギノ角ゴ Pro W3"/>
                  <a:cs typeface="ヒラギノ角ゴ Pro W3"/>
                </a:defRPr>
              </a:lvl9pPr>
            </a:lstStyle>
            <a:p>
              <a:pPr eaLnBrk="1" hangingPunct="1">
                <a:lnSpc>
                  <a:spcPct val="47000"/>
                </a:lnSpc>
                <a:spcBef>
                  <a:spcPts val="563"/>
                </a:spcBef>
                <a:buClr>
                  <a:srgbClr val="000000"/>
                </a:buClr>
                <a:buSzPct val="100000"/>
              </a:pPr>
              <a:r>
                <a:rPr lang="en-GB" altLang="en-US" sz="900" b="1" i="1" dirty="0" smtClean="0">
                  <a:solidFill>
                    <a:srgbClr val="000000"/>
                  </a:solidFill>
                  <a:ea typeface="MS PGothic" panose="020B0600070205080204" pitchFamily="34" charset="-128"/>
                  <a:cs typeface="Arial" panose="020B0604020202020204" pitchFamily="34" charset="0"/>
                </a:rPr>
                <a:t>Monte Bauman</a:t>
              </a:r>
              <a:endParaRPr lang="en-GB" altLang="en-US" sz="900" b="1" i="1" dirty="0">
                <a:solidFill>
                  <a:srgbClr val="000000"/>
                </a:solidFill>
                <a:ea typeface="MS PGothic" panose="020B0600070205080204" pitchFamily="34" charset="-128"/>
                <a:cs typeface="Arial" panose="020B0604020202020204" pitchFamily="34" charset="0"/>
              </a:endParaRPr>
            </a:p>
            <a:p>
              <a:pPr eaLnBrk="1" hangingPunct="1">
                <a:lnSpc>
                  <a:spcPct val="47000"/>
                </a:lnSpc>
                <a:spcBef>
                  <a:spcPts val="563"/>
                </a:spcBef>
                <a:buClr>
                  <a:srgbClr val="000000"/>
                </a:buClr>
                <a:buSzPct val="100000"/>
              </a:pPr>
              <a:r>
                <a:rPr lang="en-GB" altLang="en-US" sz="900" i="1" dirty="0" smtClean="0">
                  <a:solidFill>
                    <a:srgbClr val="000000"/>
                  </a:solidFill>
                  <a:ea typeface="MS PGothic" panose="020B0600070205080204" pitchFamily="34" charset="-128"/>
                  <a:cs typeface="Arial" panose="020B0604020202020204" pitchFamily="34" charset="0"/>
                </a:rPr>
                <a:t>Senior IT Specialist</a:t>
              </a:r>
              <a:endParaRPr lang="en-GB" altLang="en-US" sz="900" i="1" dirty="0">
                <a:solidFill>
                  <a:srgbClr val="000000"/>
                </a:solidFill>
                <a:ea typeface="MS PGothic" panose="020B0600070205080204" pitchFamily="34" charset="-128"/>
                <a:cs typeface="Arial" panose="020B0604020202020204" pitchFamily="34" charset="0"/>
              </a:endParaRPr>
            </a:p>
          </p:txBody>
        </p:sp>
      </p:grpSp>
      <p:pic>
        <p:nvPicPr>
          <p:cNvPr id="286742" name="Picture 22" descr="slide_26"/>
          <p:cNvPicPr>
            <a:picLocks noChangeAspect="1" noChangeArrowheads="1"/>
          </p:cNvPicPr>
          <p:nvPr/>
        </p:nvPicPr>
        <p:blipFill>
          <a:blip r:embed="rId9">
            <a:extLst>
              <a:ext uri="{28A0092B-C50C-407E-A947-70E740481C1C}">
                <a14:useLocalDpi xmlns:a14="http://schemas.microsoft.com/office/drawing/2010/main" val="0"/>
              </a:ext>
            </a:extLst>
          </a:blip>
          <a:srcRect b="14699"/>
          <a:stretch>
            <a:fillRect/>
          </a:stretch>
        </p:blipFill>
        <p:spPr bwMode="auto">
          <a:xfrm>
            <a:off x="0" y="3787542"/>
            <a:ext cx="1073992" cy="1363258"/>
          </a:xfrm>
          <a:prstGeom prst="rect">
            <a:avLst/>
          </a:prstGeom>
          <a:noFill/>
          <a:extLst>
            <a:ext uri="{909E8E84-426E-40DD-AFC4-6F175D3DCCD1}">
              <a14:hiddenFill xmlns:a14="http://schemas.microsoft.com/office/drawing/2010/main">
                <a:solidFill>
                  <a:srgbClr val="FFFFFF"/>
                </a:solidFill>
              </a14:hiddenFill>
            </a:ext>
          </a:extLst>
        </p:spPr>
      </p:pic>
      <p:pic>
        <p:nvPicPr>
          <p:cNvPr id="286743" name="Picture 3" descr="Cluster.png"/>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108568" y="3990243"/>
            <a:ext cx="2909335" cy="1139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47368550"/>
      </p:ext>
    </p:extLst>
  </p:cSld>
  <p:clrMapOvr>
    <a:masterClrMapping/>
  </p:clrMapOvr>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End of Document…</a:t>
            </a:r>
            <a:endParaRPr lang="en-US" altLang="en-US" sz="4000" dirty="0">
              <a:ea typeface="SimSun" panose="02010600030101010101" pitchFamily="2" charset="-122"/>
            </a:endParaRPr>
          </a:p>
        </p:txBody>
      </p:sp>
      <p:sp>
        <p:nvSpPr>
          <p:cNvPr id="2" name="Subtitle 1"/>
          <p:cNvSpPr>
            <a:spLocks noGrp="1"/>
          </p:cNvSpPr>
          <p:nvPr>
            <p:ph type="subTitle" idx="1"/>
          </p:nvPr>
        </p:nvSpPr>
        <p:spPr/>
        <p:txBody>
          <a:bodyPr>
            <a:normAutofit/>
          </a:bodyPr>
          <a:lstStyle/>
          <a:p>
            <a:r>
              <a:rPr lang="en-US" dirty="0" smtClean="0"/>
              <a:t>The End</a:t>
            </a:r>
          </a:p>
          <a:p>
            <a:r>
              <a:rPr lang="en-US" dirty="0" smtClean="0"/>
              <a:t>Thank You</a:t>
            </a:r>
            <a:endParaRPr lang="en-US" dirty="0"/>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632983965"/>
      </p:ext>
    </p:extLst>
  </p:cSld>
  <p:clrMapOvr>
    <a:masterClrMapping/>
  </p:clrMapOvr>
  <p:transition/>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pPr eaLnBrk="1" hangingPunct="1"/>
            <a:r>
              <a:rPr lang="en-US" altLang="en-US"/>
              <a:t>Notices and Disclaimers</a:t>
            </a:r>
          </a:p>
        </p:txBody>
      </p:sp>
      <p:sp>
        <p:nvSpPr>
          <p:cNvPr id="23556" name="Rectangle 4"/>
          <p:cNvSpPr>
            <a:spLocks noChangeArrowheads="1"/>
          </p:cNvSpPr>
          <p:nvPr/>
        </p:nvSpPr>
        <p:spPr bwMode="auto">
          <a:xfrm>
            <a:off x="206376" y="923926"/>
            <a:ext cx="8937625" cy="3735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rgbClr val="191919"/>
                </a:solidFill>
                <a:latin typeface="HelvNeue Light for IBM"/>
                <a:cs typeface="Arial" panose="020B0604020202020204" pitchFamily="34" charset="0"/>
              </a:defRPr>
            </a:lvl1pPr>
            <a:lvl2pPr marL="742950" indent="-285750" eaLnBrk="0" hangingPunct="0">
              <a:defRPr sz="2000">
                <a:solidFill>
                  <a:srgbClr val="191919"/>
                </a:solidFill>
                <a:latin typeface="HelvNeue Light for IBM"/>
                <a:cs typeface="Arial" panose="020B0604020202020204" pitchFamily="34" charset="0"/>
              </a:defRPr>
            </a:lvl2pPr>
            <a:lvl3pPr marL="1143000" indent="-228600" eaLnBrk="0" hangingPunct="0">
              <a:defRPr sz="2000">
                <a:solidFill>
                  <a:srgbClr val="191919"/>
                </a:solidFill>
                <a:latin typeface="HelvNeue Light for IBM"/>
                <a:cs typeface="Arial" panose="020B0604020202020204" pitchFamily="34" charset="0"/>
              </a:defRPr>
            </a:lvl3pPr>
            <a:lvl4pPr marL="1600200" indent="-228600" eaLnBrk="0" hangingPunct="0">
              <a:defRPr sz="2000">
                <a:solidFill>
                  <a:srgbClr val="191919"/>
                </a:solidFill>
                <a:latin typeface="HelvNeue Light for IBM"/>
                <a:cs typeface="Arial" panose="020B0604020202020204" pitchFamily="34" charset="0"/>
              </a:defRPr>
            </a:lvl4pPr>
            <a:lvl5pPr marL="2057400" indent="-228600" eaLnBrk="0" hangingPunct="0">
              <a:defRPr sz="2000">
                <a:solidFill>
                  <a:srgbClr val="191919"/>
                </a:solidFill>
                <a:latin typeface="HelvNeue Light for IBM"/>
                <a:cs typeface="Arial" panose="020B0604020202020204" pitchFamily="34" charset="0"/>
              </a:defRPr>
            </a:lvl5pPr>
            <a:lvl6pPr marL="25146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6pPr>
            <a:lvl7pPr marL="29718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7pPr>
            <a:lvl8pPr marL="34290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8pPr>
            <a:lvl9pPr marL="38862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9pPr>
          </a:lstStyle>
          <a:p>
            <a:pPr eaLnBrk="1" hangingPunct="1">
              <a:lnSpc>
                <a:spcPct val="90000"/>
              </a:lnSpc>
              <a:spcAft>
                <a:spcPts val="1000"/>
              </a:spcAft>
            </a:pPr>
            <a:r>
              <a:rPr lang="en-US" altLang="en-US" sz="900" dirty="0">
                <a:solidFill>
                  <a:schemeClr val="tx1"/>
                </a:solidFill>
                <a:latin typeface="Arial" panose="020B0604020202020204" pitchFamily="34" charset="0"/>
              </a:rPr>
              <a:t>Copyright © 2016 by International Business Machines Corporation (IBM).  No part of this document may be reproduced or transmitted in any form without written permission from IBM. </a:t>
            </a:r>
          </a:p>
          <a:p>
            <a:pPr eaLnBrk="1" hangingPunct="1">
              <a:lnSpc>
                <a:spcPct val="90000"/>
              </a:lnSpc>
              <a:spcAft>
                <a:spcPts val="1000"/>
              </a:spcAft>
            </a:pPr>
            <a:r>
              <a:rPr lang="en-US" altLang="en-US" sz="900" b="1" dirty="0">
                <a:solidFill>
                  <a:schemeClr val="tx1"/>
                </a:solidFill>
                <a:latin typeface="Arial" panose="020B0604020202020204" pitchFamily="34" charset="0"/>
              </a:rPr>
              <a:t>U.S. Government Users Restricted Rights - Use, duplication or disclosure restricted by GSA ADP Schedule Contract with IBM.</a:t>
            </a:r>
          </a:p>
          <a:p>
            <a:pPr eaLnBrk="1" hangingPunct="1">
              <a:lnSpc>
                <a:spcPct val="90000"/>
              </a:lnSpc>
              <a:spcAft>
                <a:spcPts val="1000"/>
              </a:spcAft>
            </a:pPr>
            <a:r>
              <a:rPr lang="en-US" altLang="en-US" sz="900" dirty="0">
                <a:solidFill>
                  <a:schemeClr val="tx1"/>
                </a:solidFill>
                <a:latin typeface="Arial" panose="020B0604020202020204" pitchFamily="34" charset="0"/>
              </a:rPr>
              <a:t>Information in these presentations (including information relating to products that have not yet been announced by IBM) has been reviewed for accuracy as of the date of initial publication and could include unintentional technical or typographical errors. IBM shall have no responsibility to update this information. THIS DOCUMENT IS DISTRIBUTED "AS IS" WITHOUT ANY WARRANTY, EITHER EXPRESS OR IMPLIED.  IN NO EVENT SHALL IBM BE LIABLE FOR ANY DAMAGE ARISING FROM THE USE OF THIS INFORMATION, INCLUDING BUT NOT LIMITED TO, LOSS OF DATA, BUSINESS INTERRUPTION, LOSS OF PROFIT OR LOSS OF OPPORTUNITY.  IBM products and services are warranted according to the terms and conditions of the agreements under which they are provided. </a:t>
            </a:r>
          </a:p>
          <a:p>
            <a:pPr eaLnBrk="1" hangingPunct="1">
              <a:lnSpc>
                <a:spcPct val="90000"/>
              </a:lnSpc>
              <a:spcAft>
                <a:spcPts val="1000"/>
              </a:spcAft>
            </a:pPr>
            <a:r>
              <a:rPr lang="en-US" altLang="en-US" sz="900" dirty="0">
                <a:solidFill>
                  <a:schemeClr val="tx1"/>
                </a:solidFill>
                <a:latin typeface="Arial" panose="020B0604020202020204" pitchFamily="34" charset="0"/>
              </a:rPr>
              <a:t>IBM products are manufactured from new parts or new and used parts. In some cases, a product may not be new and may have been previously installed. Regardless, our warranty terms apply.”</a:t>
            </a:r>
          </a:p>
          <a:p>
            <a:pPr eaLnBrk="1" hangingPunct="1">
              <a:lnSpc>
                <a:spcPct val="90000"/>
              </a:lnSpc>
              <a:spcAft>
                <a:spcPts val="1000"/>
              </a:spcAft>
            </a:pPr>
            <a:r>
              <a:rPr lang="en-US" altLang="en-US" sz="900" b="1" dirty="0">
                <a:solidFill>
                  <a:schemeClr val="tx1"/>
                </a:solidFill>
                <a:latin typeface="Arial" panose="020B0604020202020204" pitchFamily="34" charset="0"/>
              </a:rPr>
              <a:t>Any statements regarding IBM's future direction, intent or product plans are subject to change or withdrawal without notice.</a:t>
            </a:r>
          </a:p>
          <a:p>
            <a:pPr eaLnBrk="1" hangingPunct="1">
              <a:lnSpc>
                <a:spcPct val="90000"/>
              </a:lnSpc>
              <a:spcAft>
                <a:spcPts val="1000"/>
              </a:spcAft>
            </a:pPr>
            <a:r>
              <a:rPr lang="en-US" altLang="en-US" sz="900" dirty="0">
                <a:solidFill>
                  <a:schemeClr val="tx1"/>
                </a:solidFill>
                <a:latin typeface="Arial" panose="020B0604020202020204" pitchFamily="34" charset="0"/>
              </a:rPr>
              <a:t>Performance data contained herein was generally obtained in a controlled, isolated environments.  Customer examples are presented as illustrations of how those customers have used IBM products and the results they may have achieved.  Actual performance, cost, savings or other results in other operating environments may vary.  </a:t>
            </a:r>
          </a:p>
          <a:p>
            <a:pPr eaLnBrk="1" hangingPunct="1">
              <a:lnSpc>
                <a:spcPct val="90000"/>
              </a:lnSpc>
              <a:spcAft>
                <a:spcPts val="1000"/>
              </a:spcAft>
            </a:pPr>
            <a:r>
              <a:rPr lang="en-US" altLang="en-US" sz="900" dirty="0">
                <a:solidFill>
                  <a:schemeClr val="tx1"/>
                </a:solidFill>
                <a:latin typeface="Arial" panose="020B0604020202020204" pitchFamily="34" charset="0"/>
              </a:rPr>
              <a:t>References in this document to IBM products, programs, or services does not imply that IBM intends to make such products, programs or services available in all countries in which IBM operates or does business.  </a:t>
            </a:r>
          </a:p>
          <a:p>
            <a:pPr eaLnBrk="1" hangingPunct="1">
              <a:lnSpc>
                <a:spcPct val="90000"/>
              </a:lnSpc>
              <a:spcAft>
                <a:spcPts val="1000"/>
              </a:spcAft>
            </a:pPr>
            <a:r>
              <a:rPr lang="en-US" altLang="en-US" sz="900" dirty="0">
                <a:solidFill>
                  <a:schemeClr val="tx1"/>
                </a:solidFill>
                <a:latin typeface="Arial" panose="020B0604020202020204" pitchFamily="34" charset="0"/>
              </a:rPr>
              <a:t>Workshops, sessions and associated materials may have been prepared by independent session speakers, and do not necessarily reflect the views of IBM.  All materials and discussions are provided for informational purposes only, and are neither intended to, nor shall constitute legal or other guidance or advice to any individual participant or their specific situation. </a:t>
            </a:r>
          </a:p>
          <a:p>
            <a:pPr eaLnBrk="1" hangingPunct="1">
              <a:lnSpc>
                <a:spcPct val="90000"/>
              </a:lnSpc>
              <a:spcAft>
                <a:spcPts val="1000"/>
              </a:spcAft>
            </a:pPr>
            <a:r>
              <a:rPr lang="en-US" altLang="en-US" sz="900" dirty="0">
                <a:solidFill>
                  <a:schemeClr val="tx1"/>
                </a:solidFill>
                <a:latin typeface="Arial" panose="020B0604020202020204" pitchFamily="34" charset="0"/>
              </a:rPr>
              <a:t>It is the customer</a:t>
            </a:r>
            <a:r>
              <a:rPr lang="ja-JP" altLang="en-US" sz="900" dirty="0">
                <a:solidFill>
                  <a:schemeClr val="tx1"/>
                </a:solidFill>
                <a:latin typeface="Arial" panose="020B0604020202020204" pitchFamily="34" charset="0"/>
              </a:rPr>
              <a:t>’</a:t>
            </a:r>
            <a:r>
              <a:rPr lang="en-US" altLang="ja-JP" sz="900" dirty="0">
                <a:solidFill>
                  <a:schemeClr val="tx1"/>
                </a:solidFill>
                <a:latin typeface="Arial" panose="020B0604020202020204" pitchFamily="34" charset="0"/>
              </a:rPr>
              <a:t>s  responsibility to insure its own compliance with legal requirements and to obtain advice of competent legal counsel as to the identification and interpretation of any relevant laws and regulatory requirements that may affect the customer</a:t>
            </a:r>
            <a:r>
              <a:rPr lang="ja-JP" altLang="en-US" sz="900" dirty="0">
                <a:solidFill>
                  <a:schemeClr val="tx1"/>
                </a:solidFill>
                <a:latin typeface="Arial" panose="020B0604020202020204" pitchFamily="34" charset="0"/>
              </a:rPr>
              <a:t>’</a:t>
            </a:r>
            <a:r>
              <a:rPr lang="en-US" altLang="ja-JP" sz="900" dirty="0">
                <a:solidFill>
                  <a:schemeClr val="tx1"/>
                </a:solidFill>
                <a:latin typeface="Arial" panose="020B0604020202020204" pitchFamily="34" charset="0"/>
              </a:rPr>
              <a:t>s business and any actions the customer may need to take to comply with such laws.  IBM does not provide legal advice or represent or warrant that its services or products will ensure that the customer is in compliance with any law</a:t>
            </a:r>
            <a:endParaRPr lang="en-US" altLang="en-US" sz="900" dirty="0">
              <a:solidFill>
                <a:schemeClr val="tx1"/>
              </a:solidFill>
              <a:latin typeface="Arial" panose="020B0604020202020204" pitchFamily="34" charset="0"/>
            </a:endParaRPr>
          </a:p>
        </p:txBody>
      </p:sp>
    </p:spTree>
    <p:extLst>
      <p:ext uri="{BB962C8B-B14F-4D97-AF65-F5344CB8AC3E}">
        <p14:creationId xmlns:p14="http://schemas.microsoft.com/office/powerpoint/2010/main" val="35637810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pPr eaLnBrk="1" hangingPunct="1"/>
            <a:r>
              <a:rPr lang="en-US" altLang="en-US"/>
              <a:t>Notices and Disclaimers Con’t. </a:t>
            </a:r>
          </a:p>
        </p:txBody>
      </p:sp>
      <p:sp>
        <p:nvSpPr>
          <p:cNvPr id="24580" name="Rectangle 4"/>
          <p:cNvSpPr>
            <a:spLocks noChangeArrowheads="1"/>
          </p:cNvSpPr>
          <p:nvPr/>
        </p:nvSpPr>
        <p:spPr bwMode="auto">
          <a:xfrm>
            <a:off x="107950" y="914401"/>
            <a:ext cx="9036050" cy="2093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rgbClr val="191919"/>
                </a:solidFill>
                <a:latin typeface="HelvNeue Light for IBM"/>
                <a:cs typeface="Arial" panose="020B0604020202020204" pitchFamily="34" charset="0"/>
              </a:defRPr>
            </a:lvl1pPr>
            <a:lvl2pPr marL="742950" indent="-285750" eaLnBrk="0" hangingPunct="0">
              <a:defRPr sz="2000">
                <a:solidFill>
                  <a:srgbClr val="191919"/>
                </a:solidFill>
                <a:latin typeface="HelvNeue Light for IBM"/>
                <a:cs typeface="Arial" panose="020B0604020202020204" pitchFamily="34" charset="0"/>
              </a:defRPr>
            </a:lvl2pPr>
            <a:lvl3pPr marL="1143000" indent="-228600" eaLnBrk="0" hangingPunct="0">
              <a:defRPr sz="2000">
                <a:solidFill>
                  <a:srgbClr val="191919"/>
                </a:solidFill>
                <a:latin typeface="HelvNeue Light for IBM"/>
                <a:cs typeface="Arial" panose="020B0604020202020204" pitchFamily="34" charset="0"/>
              </a:defRPr>
            </a:lvl3pPr>
            <a:lvl4pPr marL="1600200" indent="-228600" eaLnBrk="0" hangingPunct="0">
              <a:defRPr sz="2000">
                <a:solidFill>
                  <a:srgbClr val="191919"/>
                </a:solidFill>
                <a:latin typeface="HelvNeue Light for IBM"/>
                <a:cs typeface="Arial" panose="020B0604020202020204" pitchFamily="34" charset="0"/>
              </a:defRPr>
            </a:lvl4pPr>
            <a:lvl5pPr marL="2057400" indent="-228600" eaLnBrk="0" hangingPunct="0">
              <a:defRPr sz="2000">
                <a:solidFill>
                  <a:srgbClr val="191919"/>
                </a:solidFill>
                <a:latin typeface="HelvNeue Light for IBM"/>
                <a:cs typeface="Arial" panose="020B0604020202020204" pitchFamily="34" charset="0"/>
              </a:defRPr>
            </a:lvl5pPr>
            <a:lvl6pPr marL="25146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6pPr>
            <a:lvl7pPr marL="29718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7pPr>
            <a:lvl8pPr marL="34290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8pPr>
            <a:lvl9pPr marL="3886200" indent="-228600" eaLnBrk="0" fontAlgn="base" hangingPunct="0">
              <a:spcBef>
                <a:spcPct val="0"/>
              </a:spcBef>
              <a:spcAft>
                <a:spcPct val="0"/>
              </a:spcAft>
              <a:defRPr sz="2000">
                <a:solidFill>
                  <a:srgbClr val="191919"/>
                </a:solidFill>
                <a:latin typeface="HelvNeue Light for IBM"/>
                <a:cs typeface="Arial" panose="020B0604020202020204" pitchFamily="34" charset="0"/>
              </a:defRPr>
            </a:lvl9pPr>
          </a:lstStyle>
          <a:p>
            <a:pPr eaLnBrk="1" hangingPunct="1">
              <a:lnSpc>
                <a:spcPct val="90000"/>
              </a:lnSpc>
              <a:spcAft>
                <a:spcPts val="1000"/>
              </a:spcAft>
            </a:pPr>
            <a:r>
              <a:rPr lang="en-US" altLang="en-US" sz="900">
                <a:solidFill>
                  <a:schemeClr val="tx1"/>
                </a:solidFill>
                <a:latin typeface="Arial" panose="020B0604020202020204" pitchFamily="34" charset="0"/>
              </a:rPr>
              <a:t>Information concerning non-IBM products was obtained from the suppliers of those products, their published announcements or other publicly available sources.  IBM has not tested those products in connection with this publication and cannot confirm the accuracy of performance, compatibility or any other claims related to non-IBM products.  Questions on the capabilities of non-IBM products should be addressed to the suppliers of those products. IBM does not warrant the quality of any third-party products, or the ability of any such third-party products to interoperate with IBM</a:t>
            </a:r>
            <a:r>
              <a:rPr lang="ja-JP" altLang="en-US" sz="900">
                <a:solidFill>
                  <a:schemeClr val="tx1"/>
                </a:solidFill>
                <a:latin typeface="Arial" panose="020B0604020202020204" pitchFamily="34" charset="0"/>
              </a:rPr>
              <a:t>’</a:t>
            </a:r>
            <a:r>
              <a:rPr lang="en-US" altLang="ja-JP" sz="900">
                <a:solidFill>
                  <a:schemeClr val="tx1"/>
                </a:solidFill>
                <a:latin typeface="Arial" panose="020B0604020202020204" pitchFamily="34" charset="0"/>
              </a:rPr>
              <a:t>s products.  IBM EXPRESSLY DISCLAIMS ALL WARRANTIES, EXPRESSED OR IMPLIED, INCLUDING BUT NOT LIMITED TO, THE IMPLIED WARRANTIES OF MERCHANTABILITY AND FITNESS FOR A PARTICULAR PURPOSE. </a:t>
            </a:r>
          </a:p>
          <a:p>
            <a:pPr eaLnBrk="1" hangingPunct="1">
              <a:lnSpc>
                <a:spcPct val="90000"/>
              </a:lnSpc>
              <a:spcAft>
                <a:spcPts val="1000"/>
              </a:spcAft>
            </a:pPr>
            <a:r>
              <a:rPr lang="en-US" altLang="en-US" sz="900">
                <a:solidFill>
                  <a:schemeClr val="tx1"/>
                </a:solidFill>
                <a:latin typeface="Arial" panose="020B0604020202020204" pitchFamily="34" charset="0"/>
              </a:rPr>
              <a:t>The provision of the information contained h erein is not intended to, and does not, grant any right or license under any IBM patents, copyrights, trademarks or other intellectual property right. </a:t>
            </a:r>
          </a:p>
          <a:p>
            <a:pPr eaLnBrk="1" hangingPunct="1">
              <a:lnSpc>
                <a:spcPct val="90000"/>
              </a:lnSpc>
            </a:pPr>
            <a:r>
              <a:rPr lang="en-US" altLang="en-US" sz="900">
                <a:solidFill>
                  <a:schemeClr val="tx1"/>
                </a:solidFill>
                <a:latin typeface="Arial" panose="020B0604020202020204" pitchFamily="34" charset="0"/>
              </a:rPr>
              <a:t>IBM, the IBM logo, ibm.com, Aspera®, Bluemix, Blueworks Live, CICS, Clearcase, Cognos®, DOORS®, Emptoris®, Enterprise Document Management System™, FASP®, FileNet®, Global Business Services ®, Global Technology Services ®, IBM ExperienceOne™, IBM SmartCloud®, IBM Social Business®, Information on Demand, ILOG, Maximo®, MQIntegrator®, MQSeries®, Netcool®, OMEGAMON, OpenPower, PureAnalytics™, PureApplication®, pureCluster™, PureCoverage®, PureData®, PureExperience®, PureFlex®, pureQuery®, pureScale®, PureSystems®, QRadar®, Rational®, Rhapsody®, Smarter Commerce®, SoDA, SPSS, Sterling Commerce®, StoredIQ, Tealeaf®, Tivoli®, Trusteer®, Unica®, urban{code}®, Watson, WebSphere®, Worklight®, X-Force® and System z® Z/OS, are trademarks of International Business Machines Corporation, registered in many jurisdictions worldwide. Other product and service names might be trademarks of IBM or other companies. A current list of IBM trademarks is available on the Web at "Copyright and trademark information" at:  </a:t>
            </a:r>
            <a:r>
              <a:rPr lang="en-US" altLang="en-US" sz="900">
                <a:solidFill>
                  <a:schemeClr val="tx1"/>
                </a:solidFill>
                <a:latin typeface="Arial" panose="020B0604020202020204" pitchFamily="34" charset="0"/>
                <a:hlinkClick r:id="rId3"/>
              </a:rPr>
              <a:t>www.ibm.com/legal/copytrade.shtml</a:t>
            </a:r>
            <a:r>
              <a:rPr lang="en-US" altLang="en-US" sz="900">
                <a:solidFill>
                  <a:schemeClr val="tx1"/>
                </a:solidFill>
                <a:latin typeface="Arial" panose="020B0604020202020204" pitchFamily="34" charset="0"/>
              </a:rPr>
              <a:t>.</a:t>
            </a:r>
          </a:p>
        </p:txBody>
      </p:sp>
    </p:spTree>
    <p:extLst>
      <p:ext uri="{BB962C8B-B14F-4D97-AF65-F5344CB8AC3E}">
        <p14:creationId xmlns:p14="http://schemas.microsoft.com/office/powerpoint/2010/main" val="2753699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434" name="Rectangle 178"/>
          <p:cNvSpPr>
            <a:spLocks noGrp="1" noChangeArrowheads="1"/>
          </p:cNvSpPr>
          <p:nvPr>
            <p:ph type="title"/>
          </p:nvPr>
        </p:nvSpPr>
        <p:spPr>
          <a:xfrm>
            <a:off x="1237032" y="458391"/>
            <a:ext cx="6371286" cy="423135"/>
          </a:xfrm>
        </p:spPr>
        <p:txBody>
          <a:bodyPr/>
          <a:lstStyle/>
          <a:p>
            <a:r>
              <a:rPr lang="en-US" sz="2400" dirty="0"/>
              <a:t>z13 </a:t>
            </a:r>
            <a:r>
              <a:rPr lang="en-US" sz="2400" dirty="0">
                <a:solidFill>
                  <a:srgbClr val="00B050"/>
                </a:solidFill>
              </a:rPr>
              <a:t>Emperor </a:t>
            </a:r>
            <a:r>
              <a:rPr lang="en-US" sz="2400" dirty="0"/>
              <a:t>Processor Drawer to I/O Drawer</a:t>
            </a:r>
          </a:p>
        </p:txBody>
      </p:sp>
      <p:sp>
        <p:nvSpPr>
          <p:cNvPr id="352431" name="Oval 175"/>
          <p:cNvSpPr>
            <a:spLocks noChangeArrowheads="1"/>
          </p:cNvSpPr>
          <p:nvPr/>
        </p:nvSpPr>
        <p:spPr bwMode="auto">
          <a:xfrm>
            <a:off x="5281131" y="880816"/>
            <a:ext cx="1996345" cy="106718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nchor="ctr"/>
          <a:lstStyle/>
          <a:p>
            <a:pPr algn="ctr"/>
            <a:r>
              <a:rPr lang="en-US" sz="1200" dirty="0" err="1" smtClean="0"/>
              <a:t>PCIe</a:t>
            </a:r>
            <a:r>
              <a:rPr lang="en-US" sz="1200" dirty="0" smtClean="0"/>
              <a:t> Gen 3</a:t>
            </a:r>
          </a:p>
          <a:p>
            <a:pPr algn="ctr"/>
            <a:r>
              <a:rPr lang="en-US" sz="1200" dirty="0" smtClean="0"/>
              <a:t>16GB/sec</a:t>
            </a:r>
          </a:p>
          <a:p>
            <a:pPr algn="ctr"/>
            <a:r>
              <a:rPr lang="en-US" sz="1200" dirty="0" smtClean="0"/>
              <a:t>Cage Interconnects</a:t>
            </a:r>
          </a:p>
        </p:txBody>
      </p:sp>
      <p:grpSp>
        <p:nvGrpSpPr>
          <p:cNvPr id="2600" name="Group 2599"/>
          <p:cNvGrpSpPr/>
          <p:nvPr/>
        </p:nvGrpSpPr>
        <p:grpSpPr>
          <a:xfrm>
            <a:off x="1966660" y="881527"/>
            <a:ext cx="2773813" cy="924899"/>
            <a:chOff x="270233" y="1702258"/>
            <a:chExt cx="8715005" cy="4809550"/>
          </a:xfrm>
        </p:grpSpPr>
        <p:sp>
          <p:nvSpPr>
            <p:cNvPr id="2601" name="Rectangle 2"/>
            <p:cNvSpPr>
              <a:spLocks noChangeArrowheads="1"/>
            </p:cNvSpPr>
            <p:nvPr/>
          </p:nvSpPr>
          <p:spPr bwMode="auto">
            <a:xfrm>
              <a:off x="270233" y="1702258"/>
              <a:ext cx="8715005" cy="4809550"/>
            </a:xfrm>
            <a:prstGeom prst="rect">
              <a:avLst/>
            </a:prstGeom>
            <a:solidFill>
              <a:schemeClr val="bg1">
                <a:lumMod val="65000"/>
              </a:schemeClr>
            </a:solidFill>
            <a:ln w="9525">
              <a:solidFill>
                <a:schemeClr val="tx1"/>
              </a:solidFill>
              <a:miter lim="800000"/>
              <a:headEnd/>
              <a:tailEnd/>
            </a:ln>
            <a:effectLst/>
          </p:spPr>
          <p:txBody>
            <a:bodyPr wrap="none" anchor="t" anchorCtr="1"/>
            <a:lstStyle/>
            <a:p>
              <a:pPr algn="ctr"/>
              <a:r>
                <a:rPr lang="en-US" sz="100" dirty="0"/>
                <a:t>z13 Drawer</a:t>
              </a:r>
            </a:p>
          </p:txBody>
        </p:sp>
        <p:grpSp>
          <p:nvGrpSpPr>
            <p:cNvPr id="2602" name="Group 2601"/>
            <p:cNvGrpSpPr/>
            <p:nvPr/>
          </p:nvGrpSpPr>
          <p:grpSpPr>
            <a:xfrm>
              <a:off x="472907" y="2053515"/>
              <a:ext cx="4067002" cy="3323454"/>
              <a:chOff x="1891630" y="634969"/>
              <a:chExt cx="7093608" cy="5890349"/>
            </a:xfrm>
          </p:grpSpPr>
          <p:sp>
            <p:nvSpPr>
              <p:cNvPr id="3824"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3825" name="Group 3824"/>
              <p:cNvGrpSpPr/>
              <p:nvPr/>
            </p:nvGrpSpPr>
            <p:grpSpPr>
              <a:xfrm>
                <a:off x="4407933" y="4438190"/>
                <a:ext cx="2121237" cy="1917398"/>
                <a:chOff x="1865181" y="652514"/>
                <a:chExt cx="7156462" cy="5791200"/>
              </a:xfrm>
            </p:grpSpPr>
            <p:sp>
              <p:nvSpPr>
                <p:cNvPr id="4634"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4635"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4636"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4637" name="Group 4636"/>
                <p:cNvGrpSpPr/>
                <p:nvPr/>
              </p:nvGrpSpPr>
              <p:grpSpPr>
                <a:xfrm>
                  <a:off x="6997724" y="727639"/>
                  <a:ext cx="1904862" cy="1812483"/>
                  <a:chOff x="2460448" y="648260"/>
                  <a:chExt cx="6587648" cy="5866528"/>
                </a:xfrm>
              </p:grpSpPr>
              <p:sp>
                <p:nvSpPr>
                  <p:cNvPr id="498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98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8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98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8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98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8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98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98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99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99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99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99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9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99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9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9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99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99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500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500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500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0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0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0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500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00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00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00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501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01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501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01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501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1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501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1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501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501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502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502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502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502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02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502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502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502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502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38" name="Group 4637"/>
                <p:cNvGrpSpPr/>
                <p:nvPr/>
              </p:nvGrpSpPr>
              <p:grpSpPr>
                <a:xfrm>
                  <a:off x="7017842" y="2613144"/>
                  <a:ext cx="1904862" cy="1812483"/>
                  <a:chOff x="2460448" y="648260"/>
                  <a:chExt cx="6587648" cy="5866528"/>
                </a:xfrm>
              </p:grpSpPr>
              <p:sp>
                <p:nvSpPr>
                  <p:cNvPr id="493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93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3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93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3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93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3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94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94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94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94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94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94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4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94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4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4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95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95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95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95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95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5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5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5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95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5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6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6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96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96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96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6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96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6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6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6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7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7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7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7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97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97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7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7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97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7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8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39" name="Group 4638"/>
                <p:cNvGrpSpPr/>
                <p:nvPr/>
              </p:nvGrpSpPr>
              <p:grpSpPr>
                <a:xfrm>
                  <a:off x="7004613" y="4518235"/>
                  <a:ext cx="1904862" cy="1812483"/>
                  <a:chOff x="2460448" y="648260"/>
                  <a:chExt cx="6587648" cy="5866528"/>
                </a:xfrm>
              </p:grpSpPr>
              <p:sp>
                <p:nvSpPr>
                  <p:cNvPr id="488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88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8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88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8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89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9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89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9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89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9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9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9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9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9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0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0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90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90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90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90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90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0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0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0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91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1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1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1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91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91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91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1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91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1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92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2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92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92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92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92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92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92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2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92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93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93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93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0" name="Group 4639"/>
                <p:cNvGrpSpPr/>
                <p:nvPr/>
              </p:nvGrpSpPr>
              <p:grpSpPr>
                <a:xfrm>
                  <a:off x="5000815" y="4551566"/>
                  <a:ext cx="1904862" cy="1812483"/>
                  <a:chOff x="2460448" y="648260"/>
                  <a:chExt cx="6587648" cy="5866528"/>
                </a:xfrm>
              </p:grpSpPr>
              <p:sp>
                <p:nvSpPr>
                  <p:cNvPr id="483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83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3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84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4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84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4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84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4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84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84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4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4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5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5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5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5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85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85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85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85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85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5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6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6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86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86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86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6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86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86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86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6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87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7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7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7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7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87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87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7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87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87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8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8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8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8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8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1" name="Group 4640"/>
                <p:cNvGrpSpPr/>
                <p:nvPr/>
              </p:nvGrpSpPr>
              <p:grpSpPr>
                <a:xfrm>
                  <a:off x="3995465" y="767843"/>
                  <a:ext cx="1904862" cy="1812483"/>
                  <a:chOff x="2460448" y="648260"/>
                  <a:chExt cx="6587648" cy="5866528"/>
                </a:xfrm>
              </p:grpSpPr>
              <p:sp>
                <p:nvSpPr>
                  <p:cNvPr id="478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79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9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9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9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9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9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79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9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79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9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80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80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0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0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0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0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80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80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80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80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81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1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1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1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81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81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81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1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81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81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82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2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82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2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82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2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82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82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82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82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83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83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3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83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83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83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83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2" name="Group 4641"/>
                <p:cNvGrpSpPr/>
                <p:nvPr/>
              </p:nvGrpSpPr>
              <p:grpSpPr>
                <a:xfrm>
                  <a:off x="1991122" y="774201"/>
                  <a:ext cx="1904862" cy="1812483"/>
                  <a:chOff x="2460448" y="648260"/>
                  <a:chExt cx="6587648" cy="5866528"/>
                </a:xfrm>
              </p:grpSpPr>
              <p:sp>
                <p:nvSpPr>
                  <p:cNvPr id="474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74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4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4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4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4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4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74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4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75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5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75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75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5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75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75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75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75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75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76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76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76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476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6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6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76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76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76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6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77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77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7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7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7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7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7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7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7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77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78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8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78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78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8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8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78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78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78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3" name="Group 4642"/>
                <p:cNvGrpSpPr/>
                <p:nvPr/>
              </p:nvGrpSpPr>
              <p:grpSpPr>
                <a:xfrm>
                  <a:off x="2011240" y="2659706"/>
                  <a:ext cx="1904862" cy="1812483"/>
                  <a:chOff x="2460448" y="648260"/>
                  <a:chExt cx="6587648" cy="5866528"/>
                </a:xfrm>
              </p:grpSpPr>
              <p:sp>
                <p:nvSpPr>
                  <p:cNvPr id="469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69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9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69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9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69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9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70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0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70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70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70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70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0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70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70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70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71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71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71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71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71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1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1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1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71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71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72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2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72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72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72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2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72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2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72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2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73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73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73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73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73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73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3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73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73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73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74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644" name="Group 4643"/>
                <p:cNvGrpSpPr/>
                <p:nvPr/>
              </p:nvGrpSpPr>
              <p:grpSpPr>
                <a:xfrm>
                  <a:off x="1998011" y="4564797"/>
                  <a:ext cx="1904862" cy="1812483"/>
                  <a:chOff x="2460448" y="648260"/>
                  <a:chExt cx="6587648" cy="5866528"/>
                </a:xfrm>
              </p:grpSpPr>
              <p:sp>
                <p:nvSpPr>
                  <p:cNvPr id="464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64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4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64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4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65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5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65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65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65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65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65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65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5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5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6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6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66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66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66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66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66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6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6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6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67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7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7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7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67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7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67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7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67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7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8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8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8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8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8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8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8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68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8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8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9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9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9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3826" name="Group 3825"/>
              <p:cNvGrpSpPr/>
              <p:nvPr/>
            </p:nvGrpSpPr>
            <p:grpSpPr>
              <a:xfrm>
                <a:off x="6682132" y="4431832"/>
                <a:ext cx="2121237" cy="1917398"/>
                <a:chOff x="1865181" y="652514"/>
                <a:chExt cx="7156462" cy="5791200"/>
              </a:xfrm>
            </p:grpSpPr>
            <p:sp>
              <p:nvSpPr>
                <p:cNvPr id="423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4240"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424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4242" name="Group 4241"/>
                <p:cNvGrpSpPr/>
                <p:nvPr/>
              </p:nvGrpSpPr>
              <p:grpSpPr>
                <a:xfrm>
                  <a:off x="6997724" y="727639"/>
                  <a:ext cx="1904862" cy="1812483"/>
                  <a:chOff x="2460448" y="648260"/>
                  <a:chExt cx="6587648" cy="5866528"/>
                </a:xfrm>
              </p:grpSpPr>
              <p:sp>
                <p:nvSpPr>
                  <p:cNvPr id="458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58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8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8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9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9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9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59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9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59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9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59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59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9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0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0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0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60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60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60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60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60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0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0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1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61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1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1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1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61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1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61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1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61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2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62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2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62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62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62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62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62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62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2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63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63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63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63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3" name="Group 4242"/>
                <p:cNvGrpSpPr/>
                <p:nvPr/>
              </p:nvGrpSpPr>
              <p:grpSpPr>
                <a:xfrm>
                  <a:off x="7017842" y="2613144"/>
                  <a:ext cx="1904862" cy="1812483"/>
                  <a:chOff x="2460448" y="648260"/>
                  <a:chExt cx="6587648" cy="5866528"/>
                </a:xfrm>
              </p:grpSpPr>
              <p:sp>
                <p:nvSpPr>
                  <p:cNvPr id="453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53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4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4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4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4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4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54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4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54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4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54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55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5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55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55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55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55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55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55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55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55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6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6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6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56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56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56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6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56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6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6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7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7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7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7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7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7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57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57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7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7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58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8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8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58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58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58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4" name="Group 4243"/>
                <p:cNvGrpSpPr/>
                <p:nvPr/>
              </p:nvGrpSpPr>
              <p:grpSpPr>
                <a:xfrm>
                  <a:off x="7004613" y="4518235"/>
                  <a:ext cx="1904862" cy="1812483"/>
                  <a:chOff x="2460448" y="648260"/>
                  <a:chExt cx="6587648" cy="5866528"/>
                </a:xfrm>
              </p:grpSpPr>
              <p:sp>
                <p:nvSpPr>
                  <p:cNvPr id="449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49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9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49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9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49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9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49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9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49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50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50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50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0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50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50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50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50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50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50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51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51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1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1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1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51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51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51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1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51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2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52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2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52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2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52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2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52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52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52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53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53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53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3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53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53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53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53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5" name="Group 4244"/>
                <p:cNvGrpSpPr/>
                <p:nvPr/>
              </p:nvGrpSpPr>
              <p:grpSpPr>
                <a:xfrm>
                  <a:off x="5000815" y="4551566"/>
                  <a:ext cx="1904862" cy="1812483"/>
                  <a:chOff x="2460448" y="648260"/>
                  <a:chExt cx="6587648" cy="5866528"/>
                </a:xfrm>
              </p:grpSpPr>
              <p:sp>
                <p:nvSpPr>
                  <p:cNvPr id="444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44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4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44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4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44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4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44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5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45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5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45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45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5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45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45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45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45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46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46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46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46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6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6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6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46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6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6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7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47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47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47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7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47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7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7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7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7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8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8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8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48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48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8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8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48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48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48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6" name="Group 4245"/>
                <p:cNvGrpSpPr/>
                <p:nvPr/>
              </p:nvGrpSpPr>
              <p:grpSpPr>
                <a:xfrm>
                  <a:off x="3995465" y="767843"/>
                  <a:ext cx="1904862" cy="1812483"/>
                  <a:chOff x="2460448" y="648260"/>
                  <a:chExt cx="6587648" cy="5866528"/>
                </a:xfrm>
              </p:grpSpPr>
              <p:sp>
                <p:nvSpPr>
                  <p:cNvPr id="439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39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9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9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9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9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0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40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0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40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40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40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40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0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40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40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41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41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41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41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41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41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1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1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1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41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2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2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2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42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42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42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2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42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2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42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3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43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43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43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43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43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43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3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43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43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44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44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7" name="Group 4246"/>
                <p:cNvGrpSpPr/>
                <p:nvPr/>
              </p:nvGrpSpPr>
              <p:grpSpPr>
                <a:xfrm>
                  <a:off x="1991122" y="774201"/>
                  <a:ext cx="1904862" cy="1812483"/>
                  <a:chOff x="2460448" y="648260"/>
                  <a:chExt cx="6587648" cy="5866528"/>
                </a:xfrm>
              </p:grpSpPr>
              <p:sp>
                <p:nvSpPr>
                  <p:cNvPr id="434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34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4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4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5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5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5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35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5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35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5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35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35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5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6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6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6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36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36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36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36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36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436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6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7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37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37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37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7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37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37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7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7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7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8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8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8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8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38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38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8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38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38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8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9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9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9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9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8" name="Group 4247"/>
                <p:cNvGrpSpPr/>
                <p:nvPr/>
              </p:nvGrpSpPr>
              <p:grpSpPr>
                <a:xfrm>
                  <a:off x="2011240" y="2659706"/>
                  <a:ext cx="1904862" cy="1812483"/>
                  <a:chOff x="2460448" y="648260"/>
                  <a:chExt cx="6587648" cy="5866528"/>
                </a:xfrm>
              </p:grpSpPr>
              <p:sp>
                <p:nvSpPr>
                  <p:cNvPr id="429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29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0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0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0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0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0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30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0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30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30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30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31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1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1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1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1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31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31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31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31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31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2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2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2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32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32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32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2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32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32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32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3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33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3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33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3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33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33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33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33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33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34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4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34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34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34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34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4249" name="Group 4248"/>
                <p:cNvGrpSpPr/>
                <p:nvPr/>
              </p:nvGrpSpPr>
              <p:grpSpPr>
                <a:xfrm>
                  <a:off x="1998011" y="4564797"/>
                  <a:ext cx="1904862" cy="1812483"/>
                  <a:chOff x="2460448" y="648260"/>
                  <a:chExt cx="6587648" cy="5866528"/>
                </a:xfrm>
              </p:grpSpPr>
              <p:sp>
                <p:nvSpPr>
                  <p:cNvPr id="425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25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5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25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5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25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5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25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25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25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26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26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26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6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26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26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6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26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26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26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27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27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7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7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7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27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27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27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7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27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28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28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8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28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8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8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8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8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28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28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9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29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29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9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9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29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29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9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3827" name="Group 3826"/>
              <p:cNvGrpSpPr/>
              <p:nvPr/>
            </p:nvGrpSpPr>
            <p:grpSpPr>
              <a:xfrm>
                <a:off x="2107822" y="4444781"/>
                <a:ext cx="2121237" cy="1917398"/>
                <a:chOff x="1865181" y="652514"/>
                <a:chExt cx="7156462" cy="5791200"/>
              </a:xfrm>
            </p:grpSpPr>
            <p:sp>
              <p:nvSpPr>
                <p:cNvPr id="3844"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3845"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3846"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3847" name="Group 3846"/>
                <p:cNvGrpSpPr/>
                <p:nvPr/>
              </p:nvGrpSpPr>
              <p:grpSpPr>
                <a:xfrm>
                  <a:off x="6997724" y="727639"/>
                  <a:ext cx="1904862" cy="1812483"/>
                  <a:chOff x="2460448" y="648260"/>
                  <a:chExt cx="6587648" cy="5866528"/>
                </a:xfrm>
              </p:grpSpPr>
              <p:sp>
                <p:nvSpPr>
                  <p:cNvPr id="419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19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9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19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9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9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9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19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9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20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20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20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20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0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20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20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0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20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20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21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21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21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1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1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1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21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21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21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1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22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22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22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2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22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2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22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2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22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22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23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23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23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23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3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23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23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23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23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48" name="Group 3847"/>
                <p:cNvGrpSpPr/>
                <p:nvPr/>
              </p:nvGrpSpPr>
              <p:grpSpPr>
                <a:xfrm>
                  <a:off x="7017842" y="2613144"/>
                  <a:ext cx="1904862" cy="1812483"/>
                  <a:chOff x="2460448" y="648260"/>
                  <a:chExt cx="6587648" cy="5866528"/>
                </a:xfrm>
              </p:grpSpPr>
              <p:sp>
                <p:nvSpPr>
                  <p:cNvPr id="414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14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4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14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4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4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4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15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5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15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5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15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15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5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5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5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15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16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16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16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16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416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6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6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6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16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6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7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7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17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7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17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7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7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7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7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7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8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8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8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8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8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18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8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8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8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8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19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49" name="Group 3848"/>
                <p:cNvGrpSpPr/>
                <p:nvPr/>
              </p:nvGrpSpPr>
              <p:grpSpPr>
                <a:xfrm>
                  <a:off x="7004613" y="4518235"/>
                  <a:ext cx="1904862" cy="1812483"/>
                  <a:chOff x="2460448" y="648260"/>
                  <a:chExt cx="6587648" cy="5866528"/>
                </a:xfrm>
              </p:grpSpPr>
              <p:sp>
                <p:nvSpPr>
                  <p:cNvPr id="409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09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9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9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9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0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0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10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0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10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10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10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10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0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0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1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11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11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11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11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11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11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1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1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1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12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2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2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2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12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2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12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2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12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2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13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3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13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13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13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13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13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13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3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13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14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14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14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0" name="Group 3849"/>
                <p:cNvGrpSpPr/>
                <p:nvPr/>
              </p:nvGrpSpPr>
              <p:grpSpPr>
                <a:xfrm>
                  <a:off x="5000815" y="4551566"/>
                  <a:ext cx="1904862" cy="1812483"/>
                  <a:chOff x="2460448" y="648260"/>
                  <a:chExt cx="6587648" cy="5866528"/>
                </a:xfrm>
              </p:grpSpPr>
              <p:sp>
                <p:nvSpPr>
                  <p:cNvPr id="404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04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4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5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5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5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5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05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05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05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05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05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05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6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06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06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06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06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06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06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06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06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6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7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7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07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07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7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7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07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7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7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7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8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8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8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8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8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08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8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8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8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08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9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9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09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09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09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1" name="Group 3850"/>
                <p:cNvGrpSpPr/>
                <p:nvPr/>
              </p:nvGrpSpPr>
              <p:grpSpPr>
                <a:xfrm>
                  <a:off x="3995465" y="767843"/>
                  <a:ext cx="1904862" cy="1812483"/>
                  <a:chOff x="2460448" y="648260"/>
                  <a:chExt cx="6587648" cy="5866528"/>
                </a:xfrm>
              </p:grpSpPr>
              <p:sp>
                <p:nvSpPr>
                  <p:cNvPr id="399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400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0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0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0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0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0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400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00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400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400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401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401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1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01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01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01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401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401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401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401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402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2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2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2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402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02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2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2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402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2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403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3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403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3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403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3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403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403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403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403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404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404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4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404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404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404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404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2" name="Group 3851"/>
                <p:cNvGrpSpPr/>
                <p:nvPr/>
              </p:nvGrpSpPr>
              <p:grpSpPr>
                <a:xfrm>
                  <a:off x="1991122" y="774201"/>
                  <a:ext cx="1904862" cy="1812483"/>
                  <a:chOff x="2460448" y="648260"/>
                  <a:chExt cx="6587648" cy="5866528"/>
                </a:xfrm>
              </p:grpSpPr>
              <p:sp>
                <p:nvSpPr>
                  <p:cNvPr id="395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95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5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95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5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95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5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95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95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96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96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96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96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6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6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6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6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96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96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97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97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97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397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7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7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97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7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97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7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98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98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98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8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98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8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8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8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8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8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99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9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99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99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9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9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9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9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9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3" name="Group 3852"/>
                <p:cNvGrpSpPr/>
                <p:nvPr/>
              </p:nvGrpSpPr>
              <p:grpSpPr>
                <a:xfrm>
                  <a:off x="2011240" y="2659706"/>
                  <a:ext cx="1904862" cy="1812483"/>
                  <a:chOff x="2460448" y="648260"/>
                  <a:chExt cx="6587648" cy="5866528"/>
                </a:xfrm>
              </p:grpSpPr>
              <p:sp>
                <p:nvSpPr>
                  <p:cNvPr id="390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90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0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90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0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90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0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91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91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91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91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91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91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1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1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1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1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92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92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92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92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92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2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2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2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92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2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93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3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93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93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93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3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93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3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93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3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94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94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94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94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94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94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4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94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4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4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5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854" name="Group 3853"/>
                <p:cNvGrpSpPr/>
                <p:nvPr/>
              </p:nvGrpSpPr>
              <p:grpSpPr>
                <a:xfrm>
                  <a:off x="1998011" y="4564797"/>
                  <a:ext cx="1904862" cy="1812483"/>
                  <a:chOff x="2460448" y="648260"/>
                  <a:chExt cx="6587648" cy="5866528"/>
                </a:xfrm>
              </p:grpSpPr>
              <p:sp>
                <p:nvSpPr>
                  <p:cNvPr id="385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85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5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85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5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86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6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86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6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86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86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86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86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6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86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87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87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87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87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87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87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87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7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7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7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88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88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88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8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88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88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88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8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88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8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9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9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9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89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89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9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89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89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9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9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90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90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90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3828"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3829"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0"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1"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2"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3"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4"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5"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6"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7"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8"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39"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40"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41"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42"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3843"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grpSp>
          <p:nvGrpSpPr>
            <p:cNvPr id="2603" name="Group 2602"/>
            <p:cNvGrpSpPr/>
            <p:nvPr/>
          </p:nvGrpSpPr>
          <p:grpSpPr>
            <a:xfrm>
              <a:off x="4732845" y="2043795"/>
              <a:ext cx="4067002" cy="3323454"/>
              <a:chOff x="1891630" y="634969"/>
              <a:chExt cx="7093608" cy="5890349"/>
            </a:xfrm>
          </p:grpSpPr>
          <p:sp>
            <p:nvSpPr>
              <p:cNvPr id="2619" name="Rectangle 2"/>
              <p:cNvSpPr>
                <a:spLocks noChangeArrowheads="1"/>
              </p:cNvSpPr>
              <p:nvPr/>
            </p:nvSpPr>
            <p:spPr bwMode="auto">
              <a:xfrm>
                <a:off x="1891630" y="634969"/>
                <a:ext cx="7093608" cy="5890349"/>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nchorCtr="1"/>
              <a:lstStyle/>
              <a:p>
                <a:pPr algn="ctr"/>
                <a:r>
                  <a:rPr lang="en-US" sz="100" dirty="0"/>
                  <a:t>z13 Node</a:t>
                </a:r>
              </a:p>
            </p:txBody>
          </p:sp>
          <p:grpSp>
            <p:nvGrpSpPr>
              <p:cNvPr id="2620" name="Group 2619"/>
              <p:cNvGrpSpPr/>
              <p:nvPr/>
            </p:nvGrpSpPr>
            <p:grpSpPr>
              <a:xfrm>
                <a:off x="4407933" y="4438190"/>
                <a:ext cx="2121237" cy="1917398"/>
                <a:chOff x="1865181" y="652514"/>
                <a:chExt cx="7156462" cy="5791200"/>
              </a:xfrm>
            </p:grpSpPr>
            <p:sp>
              <p:nvSpPr>
                <p:cNvPr id="342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3430"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343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3432" name="Group 3431"/>
                <p:cNvGrpSpPr/>
                <p:nvPr/>
              </p:nvGrpSpPr>
              <p:grpSpPr>
                <a:xfrm>
                  <a:off x="6997724" y="727639"/>
                  <a:ext cx="1904862" cy="1812483"/>
                  <a:chOff x="2460448" y="648260"/>
                  <a:chExt cx="6587648" cy="5866528"/>
                </a:xfrm>
              </p:grpSpPr>
              <p:sp>
                <p:nvSpPr>
                  <p:cNvPr id="377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77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7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7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8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8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8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78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78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78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78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78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78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8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79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9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9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79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79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79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79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79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9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9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0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80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80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80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0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80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80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80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0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80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1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81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1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81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81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81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81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81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81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1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82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82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82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82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3" name="Group 3432"/>
                <p:cNvGrpSpPr/>
                <p:nvPr/>
              </p:nvGrpSpPr>
              <p:grpSpPr>
                <a:xfrm>
                  <a:off x="7017842" y="2613144"/>
                  <a:ext cx="1904862" cy="1812483"/>
                  <a:chOff x="2460448" y="648260"/>
                  <a:chExt cx="6587648" cy="5866528"/>
                </a:xfrm>
              </p:grpSpPr>
              <p:sp>
                <p:nvSpPr>
                  <p:cNvPr id="372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72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3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3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3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3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3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73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73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73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73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73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74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4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74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4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4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74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74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74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74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74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5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5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5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75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75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75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5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75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75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5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6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6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6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6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6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6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76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76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6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76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77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7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7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77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7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7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4" name="Group 3433"/>
                <p:cNvGrpSpPr/>
                <p:nvPr/>
              </p:nvGrpSpPr>
              <p:grpSpPr>
                <a:xfrm>
                  <a:off x="7004613" y="4518235"/>
                  <a:ext cx="1904862" cy="1812483"/>
                  <a:chOff x="2460448" y="648260"/>
                  <a:chExt cx="6587648" cy="5866528"/>
                </a:xfrm>
              </p:grpSpPr>
              <p:sp>
                <p:nvSpPr>
                  <p:cNvPr id="368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68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8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68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8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68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8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68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68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68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69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69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69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9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9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69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9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69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69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69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70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70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0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0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0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70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70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70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0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70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71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71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1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71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1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71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1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71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71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71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72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72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72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2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72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72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72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72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5" name="Group 3434"/>
                <p:cNvGrpSpPr/>
                <p:nvPr/>
              </p:nvGrpSpPr>
              <p:grpSpPr>
                <a:xfrm>
                  <a:off x="5000815" y="4551566"/>
                  <a:ext cx="1904862" cy="1812483"/>
                  <a:chOff x="2460448" y="648260"/>
                  <a:chExt cx="6587648" cy="5866528"/>
                </a:xfrm>
              </p:grpSpPr>
              <p:sp>
                <p:nvSpPr>
                  <p:cNvPr id="363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63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3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63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3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63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3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63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64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64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64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64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64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4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4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64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4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64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65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65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65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65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5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5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5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65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5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5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6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66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6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66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6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66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6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6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6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6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7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7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7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7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67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7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7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7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67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7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6" name="Group 3435"/>
                <p:cNvGrpSpPr/>
                <p:nvPr/>
              </p:nvGrpSpPr>
              <p:grpSpPr>
                <a:xfrm>
                  <a:off x="3995465" y="767843"/>
                  <a:ext cx="1904862" cy="1812483"/>
                  <a:chOff x="2460448" y="648260"/>
                  <a:chExt cx="6587648" cy="5866528"/>
                </a:xfrm>
              </p:grpSpPr>
              <p:sp>
                <p:nvSpPr>
                  <p:cNvPr id="358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58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8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8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8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8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9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59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59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59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59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59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59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9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9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9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0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60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60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60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60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60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0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0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0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60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1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1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1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61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1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61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1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61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1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61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2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62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62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62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62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62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62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2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62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62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63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63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7" name="Group 3436"/>
                <p:cNvGrpSpPr/>
                <p:nvPr/>
              </p:nvGrpSpPr>
              <p:grpSpPr>
                <a:xfrm>
                  <a:off x="1991122" y="774201"/>
                  <a:ext cx="1904862" cy="1812483"/>
                  <a:chOff x="2460448" y="648260"/>
                  <a:chExt cx="6587648" cy="5866528"/>
                </a:xfrm>
              </p:grpSpPr>
              <p:sp>
                <p:nvSpPr>
                  <p:cNvPr id="353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53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3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3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4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4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4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54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54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54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54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54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54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4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5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5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55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55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55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55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55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55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355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5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6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56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6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6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6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56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6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6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6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6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7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7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7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7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7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7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7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7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57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7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8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8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8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58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8" name="Group 3437"/>
                <p:cNvGrpSpPr/>
                <p:nvPr/>
              </p:nvGrpSpPr>
              <p:grpSpPr>
                <a:xfrm>
                  <a:off x="2011240" y="2659706"/>
                  <a:ext cx="1904862" cy="1812483"/>
                  <a:chOff x="2460448" y="648260"/>
                  <a:chExt cx="6587648" cy="5866528"/>
                </a:xfrm>
              </p:grpSpPr>
              <p:sp>
                <p:nvSpPr>
                  <p:cNvPr id="348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48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9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49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9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49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9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49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49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49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49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49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50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0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0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0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50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50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50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50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50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50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1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1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1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51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1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1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1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51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1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51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2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52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2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52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2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52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52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52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52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52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53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3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53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53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53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53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439" name="Group 3438"/>
                <p:cNvGrpSpPr/>
                <p:nvPr/>
              </p:nvGrpSpPr>
              <p:grpSpPr>
                <a:xfrm>
                  <a:off x="1998011" y="4564797"/>
                  <a:ext cx="1904862" cy="1812483"/>
                  <a:chOff x="2460448" y="648260"/>
                  <a:chExt cx="6587648" cy="5866528"/>
                </a:xfrm>
              </p:grpSpPr>
              <p:sp>
                <p:nvSpPr>
                  <p:cNvPr id="344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44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4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44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4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44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4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44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44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44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45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45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45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5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45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45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5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45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45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45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46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46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6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6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6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46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46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46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6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46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47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47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7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47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7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7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7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7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47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47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8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48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48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8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8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48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48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8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2621" name="Group 2620"/>
              <p:cNvGrpSpPr/>
              <p:nvPr/>
            </p:nvGrpSpPr>
            <p:grpSpPr>
              <a:xfrm>
                <a:off x="6682132" y="4431832"/>
                <a:ext cx="2121237" cy="1917398"/>
                <a:chOff x="1865181" y="652514"/>
                <a:chExt cx="7156462" cy="5791200"/>
              </a:xfrm>
            </p:grpSpPr>
            <p:sp>
              <p:nvSpPr>
                <p:cNvPr id="3034"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3035" name="Rectangle 5"/>
                <p:cNvSpPr>
                  <a:spLocks noChangeArrowheads="1"/>
                </p:cNvSpPr>
                <p:nvPr/>
              </p:nvSpPr>
              <p:spPr bwMode="auto">
                <a:xfrm>
                  <a:off x="6002441" y="727639"/>
                  <a:ext cx="922975"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3036"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3037" name="Group 3036"/>
                <p:cNvGrpSpPr/>
                <p:nvPr/>
              </p:nvGrpSpPr>
              <p:grpSpPr>
                <a:xfrm>
                  <a:off x="6997724" y="727639"/>
                  <a:ext cx="1904862" cy="1812483"/>
                  <a:chOff x="2460448" y="648260"/>
                  <a:chExt cx="6587648" cy="5866528"/>
                </a:xfrm>
              </p:grpSpPr>
              <p:sp>
                <p:nvSpPr>
                  <p:cNvPr id="338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38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8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38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8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38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8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38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8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39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9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39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39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9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9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9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9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39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39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40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40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40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0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0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0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40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40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40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0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41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41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41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1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41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1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41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1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41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41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42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42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42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42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2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42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42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42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42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38" name="Group 3037"/>
                <p:cNvGrpSpPr/>
                <p:nvPr/>
              </p:nvGrpSpPr>
              <p:grpSpPr>
                <a:xfrm>
                  <a:off x="7017842" y="2613144"/>
                  <a:ext cx="1904862" cy="1812483"/>
                  <a:chOff x="2460448" y="648260"/>
                  <a:chExt cx="6587648" cy="5866528"/>
                </a:xfrm>
              </p:grpSpPr>
              <p:sp>
                <p:nvSpPr>
                  <p:cNvPr id="333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33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3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33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3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33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3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34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4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34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34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34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34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4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4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4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4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35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35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35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35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35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5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5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5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35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35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36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6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36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36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36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6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36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6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6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6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7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37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37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7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37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37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7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7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7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7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8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39" name="Group 3038"/>
                <p:cNvGrpSpPr/>
                <p:nvPr/>
              </p:nvGrpSpPr>
              <p:grpSpPr>
                <a:xfrm>
                  <a:off x="7004613" y="4518235"/>
                  <a:ext cx="1904862" cy="1812483"/>
                  <a:chOff x="2460448" y="648260"/>
                  <a:chExt cx="6587648" cy="5866528"/>
                </a:xfrm>
              </p:grpSpPr>
              <p:sp>
                <p:nvSpPr>
                  <p:cNvPr id="328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28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8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8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8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9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9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29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29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29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29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29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29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9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9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0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0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30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30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30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30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30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0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0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0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31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31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31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1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31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31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31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1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31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1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32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2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32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32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32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32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32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32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2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32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33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33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33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0" name="Group 3039"/>
                <p:cNvGrpSpPr/>
                <p:nvPr/>
              </p:nvGrpSpPr>
              <p:grpSpPr>
                <a:xfrm>
                  <a:off x="5000815" y="4551566"/>
                  <a:ext cx="1904862" cy="1812483"/>
                  <a:chOff x="2460448" y="648260"/>
                  <a:chExt cx="6587648" cy="5866528"/>
                </a:xfrm>
              </p:grpSpPr>
              <p:sp>
                <p:nvSpPr>
                  <p:cNvPr id="3237"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238"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39"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40"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41"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42"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43"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244"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245"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246"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247"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248"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249"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50"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51"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52"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53"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254"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255"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256"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257"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258"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59"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60"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61"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262"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263"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264"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65"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266"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267"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68"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69"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70"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71"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72"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73"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74"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275"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276"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77"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278"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279"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80"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81"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82"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83"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84"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1" name="Group 3040"/>
                <p:cNvGrpSpPr/>
                <p:nvPr/>
              </p:nvGrpSpPr>
              <p:grpSpPr>
                <a:xfrm>
                  <a:off x="3995465" y="767843"/>
                  <a:ext cx="1904862" cy="1812483"/>
                  <a:chOff x="2460448" y="648260"/>
                  <a:chExt cx="6587648" cy="5866528"/>
                </a:xfrm>
              </p:grpSpPr>
              <p:sp>
                <p:nvSpPr>
                  <p:cNvPr id="3189"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190"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91"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192"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93"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194"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95"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196"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97"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198"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99"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200"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201"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02"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03"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04"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05"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206"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207"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208"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209"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210"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11"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12"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13"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214"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215"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216"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17"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218"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219"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220"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21"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222"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23"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224"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25"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226"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227"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228"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229"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230"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231"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32"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233"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234"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235"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236"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2" name="Group 3041"/>
                <p:cNvGrpSpPr/>
                <p:nvPr/>
              </p:nvGrpSpPr>
              <p:grpSpPr>
                <a:xfrm>
                  <a:off x="1991122" y="774201"/>
                  <a:ext cx="1904862" cy="1812483"/>
                  <a:chOff x="2460448" y="648260"/>
                  <a:chExt cx="6587648" cy="5866528"/>
                </a:xfrm>
              </p:grpSpPr>
              <p:sp>
                <p:nvSpPr>
                  <p:cNvPr id="3141"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142"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43"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144"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45"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146"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47"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148"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49"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150"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51"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152"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153"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54"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155"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156"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157"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158"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159"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160"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161"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162"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3163"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64"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65"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166"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67"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68"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69"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170"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71"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172"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73"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174"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75"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76"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77"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78"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79"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80"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81"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82"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183"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84"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85"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186"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187"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188"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3" name="Group 3042"/>
                <p:cNvGrpSpPr/>
                <p:nvPr/>
              </p:nvGrpSpPr>
              <p:grpSpPr>
                <a:xfrm>
                  <a:off x="2011240" y="2659706"/>
                  <a:ext cx="1904862" cy="1812483"/>
                  <a:chOff x="2460448" y="648260"/>
                  <a:chExt cx="6587648" cy="5866528"/>
                </a:xfrm>
              </p:grpSpPr>
              <p:sp>
                <p:nvSpPr>
                  <p:cNvPr id="3093"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094"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95"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96"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97"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98"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99"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100"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01"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102"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103"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104"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105"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06"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107"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108"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109"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110"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111"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112"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113"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114"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15"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16"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17"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118"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19"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20"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21"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122"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23"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124"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25"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126"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27"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128"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29"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130"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131"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132"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133"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134"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135"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36"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137"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138"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139"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140"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3044" name="Group 3043"/>
                <p:cNvGrpSpPr/>
                <p:nvPr/>
              </p:nvGrpSpPr>
              <p:grpSpPr>
                <a:xfrm>
                  <a:off x="1998011" y="4564797"/>
                  <a:ext cx="1904862" cy="1812483"/>
                  <a:chOff x="2460448" y="648260"/>
                  <a:chExt cx="6587648" cy="5866528"/>
                </a:xfrm>
              </p:grpSpPr>
              <p:sp>
                <p:nvSpPr>
                  <p:cNvPr id="3045"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3046"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47"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48"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49"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50"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51"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3052"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053"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3054"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3055"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3056"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3057"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58"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059"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060"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061"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062"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063"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064"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065"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066"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67"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68"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69"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070"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71"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72"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73"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074"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75"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76"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77"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78"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79"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80"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81"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82"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83"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84"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85"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86"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087"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88"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89"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090"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091"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092"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grpSp>
            <p:nvGrpSpPr>
              <p:cNvPr id="2622" name="Group 2621"/>
              <p:cNvGrpSpPr/>
              <p:nvPr/>
            </p:nvGrpSpPr>
            <p:grpSpPr>
              <a:xfrm>
                <a:off x="2107822" y="4444781"/>
                <a:ext cx="2121237" cy="1917398"/>
                <a:chOff x="1865181" y="652514"/>
                <a:chExt cx="7156462" cy="5791200"/>
              </a:xfrm>
            </p:grpSpPr>
            <p:sp>
              <p:nvSpPr>
                <p:cNvPr id="2639" name="Rectangle 2"/>
                <p:cNvSpPr>
                  <a:spLocks noChangeArrowheads="1"/>
                </p:cNvSpPr>
                <p:nvPr/>
              </p:nvSpPr>
              <p:spPr bwMode="auto">
                <a:xfrm>
                  <a:off x="1865181" y="652514"/>
                  <a:ext cx="7156462" cy="5791200"/>
                </a:xfrm>
                <a:prstGeom prst="rect">
                  <a:avLst/>
                </a:prstGeom>
                <a:solidFill>
                  <a:srgbClr val="96969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b="1" dirty="0"/>
                    <a:t>z13</a:t>
                  </a:r>
                </a:p>
                <a:p>
                  <a:pPr algn="ctr"/>
                  <a:r>
                    <a:rPr lang="en-US" sz="100" b="1" dirty="0"/>
                    <a:t>Chip</a:t>
                  </a:r>
                </a:p>
              </p:txBody>
            </p:sp>
            <p:sp>
              <p:nvSpPr>
                <p:cNvPr id="2640" name="Rectangle 5"/>
                <p:cNvSpPr>
                  <a:spLocks noChangeArrowheads="1"/>
                </p:cNvSpPr>
                <p:nvPr/>
              </p:nvSpPr>
              <p:spPr bwMode="auto">
                <a:xfrm>
                  <a:off x="6002441" y="727638"/>
                  <a:ext cx="922975" cy="3730804"/>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sp>
              <p:nvSpPr>
                <p:cNvPr id="2641" name="Rectangle 6"/>
                <p:cNvSpPr>
                  <a:spLocks noChangeArrowheads="1"/>
                </p:cNvSpPr>
                <p:nvPr/>
              </p:nvSpPr>
              <p:spPr bwMode="auto">
                <a:xfrm>
                  <a:off x="3981690" y="2645961"/>
                  <a:ext cx="941749" cy="3730805"/>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L3</a:t>
                  </a:r>
                </a:p>
                <a:p>
                  <a:pPr algn="ctr"/>
                  <a:r>
                    <a:rPr lang="en-US" sz="100" dirty="0"/>
                    <a:t>Chip</a:t>
                  </a:r>
                </a:p>
                <a:p>
                  <a:pPr algn="ctr"/>
                  <a:r>
                    <a:rPr lang="en-US" sz="100" dirty="0"/>
                    <a:t>Cache</a:t>
                  </a:r>
                </a:p>
                <a:p>
                  <a:pPr algn="ctr"/>
                  <a:r>
                    <a:rPr lang="en-US" sz="100" dirty="0"/>
                    <a:t>32MB</a:t>
                  </a:r>
                </a:p>
              </p:txBody>
            </p:sp>
            <p:grpSp>
              <p:nvGrpSpPr>
                <p:cNvPr id="2642" name="Group 2641"/>
                <p:cNvGrpSpPr/>
                <p:nvPr/>
              </p:nvGrpSpPr>
              <p:grpSpPr>
                <a:xfrm>
                  <a:off x="6997724" y="727639"/>
                  <a:ext cx="1904862" cy="1812483"/>
                  <a:chOff x="2460448" y="648260"/>
                  <a:chExt cx="6587648" cy="5866528"/>
                </a:xfrm>
              </p:grpSpPr>
              <p:sp>
                <p:nvSpPr>
                  <p:cNvPr id="298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98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8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98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9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99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9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99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9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99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9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99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99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9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00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00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00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300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300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300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300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300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0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0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1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301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1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1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1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301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1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301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1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301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2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302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2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302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302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302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302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302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302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2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303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303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303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303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3" name="Group 2642"/>
                <p:cNvGrpSpPr/>
                <p:nvPr/>
              </p:nvGrpSpPr>
              <p:grpSpPr>
                <a:xfrm>
                  <a:off x="7017842" y="2613144"/>
                  <a:ext cx="1904862" cy="1812483"/>
                  <a:chOff x="2460448" y="648260"/>
                  <a:chExt cx="6587648" cy="5866528"/>
                </a:xfrm>
              </p:grpSpPr>
              <p:sp>
                <p:nvSpPr>
                  <p:cNvPr id="293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93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4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94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4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94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4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94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4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94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4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94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95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5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95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5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5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95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95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95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95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Translation</a:t>
                    </a:r>
                  </a:p>
                  <a:p>
                    <a:pPr algn="ctr"/>
                    <a:r>
                      <a:rPr lang="en-US" sz="100" dirty="0" err="1"/>
                      <a:t>Lookaside</a:t>
                    </a:r>
                    <a:endParaRPr lang="en-US" sz="100" dirty="0"/>
                  </a:p>
                  <a:p>
                    <a:pPr algn="ctr"/>
                    <a:r>
                      <a:rPr lang="en-US" sz="100" dirty="0"/>
                      <a:t>Buffer</a:t>
                    </a:r>
                  </a:p>
                </p:txBody>
              </p:sp>
              <p:sp>
                <p:nvSpPr>
                  <p:cNvPr id="295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6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6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6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96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96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96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6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96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96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96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7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97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7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7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7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7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97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97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7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97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98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8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8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98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8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8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4" name="Group 2643"/>
                <p:cNvGrpSpPr/>
                <p:nvPr/>
              </p:nvGrpSpPr>
              <p:grpSpPr>
                <a:xfrm>
                  <a:off x="7004613" y="4518235"/>
                  <a:ext cx="1904862" cy="1812483"/>
                  <a:chOff x="2460448" y="648260"/>
                  <a:chExt cx="6587648" cy="5866528"/>
                </a:xfrm>
              </p:grpSpPr>
              <p:sp>
                <p:nvSpPr>
                  <p:cNvPr id="289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89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9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89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9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9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9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89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9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89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90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90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90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0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90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0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0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90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90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90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91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91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1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1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1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91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91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91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1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91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92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92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2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92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2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92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2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92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92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92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93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93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93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3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93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93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93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93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5" name="Group 2644"/>
                <p:cNvGrpSpPr/>
                <p:nvPr/>
              </p:nvGrpSpPr>
              <p:grpSpPr>
                <a:xfrm>
                  <a:off x="5000815" y="4551566"/>
                  <a:ext cx="1904862" cy="1812483"/>
                  <a:chOff x="2460448" y="648260"/>
                  <a:chExt cx="6587648" cy="5866528"/>
                </a:xfrm>
              </p:grpSpPr>
              <p:sp>
                <p:nvSpPr>
                  <p:cNvPr id="2842"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843"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44"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845"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46"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47"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48"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849"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50"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851"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52"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853"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854"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55"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56"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857"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858"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859"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860"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861"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862"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863"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64"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65"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66"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867"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868"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869"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70"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871"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872"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873"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74"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75"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76"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77"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78"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79"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880"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881"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82"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883"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884"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85"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86"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87"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888"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889"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6" name="Group 2645"/>
                <p:cNvGrpSpPr/>
                <p:nvPr/>
              </p:nvGrpSpPr>
              <p:grpSpPr>
                <a:xfrm>
                  <a:off x="3995465" y="767843"/>
                  <a:ext cx="1904862" cy="1812483"/>
                  <a:chOff x="2460448" y="648260"/>
                  <a:chExt cx="6587648" cy="5866528"/>
                </a:xfrm>
              </p:grpSpPr>
              <p:sp>
                <p:nvSpPr>
                  <p:cNvPr id="2794"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795"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96"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97"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98"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99"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00"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801"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02"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803"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804"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805"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806"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07"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08"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809"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810"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811"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812"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813"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814"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815"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16"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17"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18"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819"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820"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821"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22"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823"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824"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825"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26"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827"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28"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829"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30"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831"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832"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833"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834"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835"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836"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37"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838"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839"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840"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841"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7" name="Group 2646"/>
                <p:cNvGrpSpPr/>
                <p:nvPr/>
              </p:nvGrpSpPr>
              <p:grpSpPr>
                <a:xfrm>
                  <a:off x="1991122" y="774201"/>
                  <a:ext cx="1904862" cy="1812483"/>
                  <a:chOff x="2460448" y="648260"/>
                  <a:chExt cx="6587648" cy="5866528"/>
                </a:xfrm>
              </p:grpSpPr>
              <p:sp>
                <p:nvSpPr>
                  <p:cNvPr id="2746"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747"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48"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49"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50"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51"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52"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753"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754"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755"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756"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757"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758"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59"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60"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61"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62"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763"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764"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765"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766"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767"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Load/Store Unit</a:t>
                    </a:r>
                  </a:p>
                </p:txBody>
              </p:sp>
              <p:sp>
                <p:nvSpPr>
                  <p:cNvPr id="2768"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69"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70"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771"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772"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773"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74"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775"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776"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77"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78"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79"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80"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81"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82"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83"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784"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785"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86"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787"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788"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89"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90"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91"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92"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93"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8" name="Group 2647"/>
                <p:cNvGrpSpPr/>
                <p:nvPr/>
              </p:nvGrpSpPr>
              <p:grpSpPr>
                <a:xfrm>
                  <a:off x="2011240" y="2659706"/>
                  <a:ext cx="1904862" cy="1812483"/>
                  <a:chOff x="2460448" y="648260"/>
                  <a:chExt cx="6587648" cy="5866528"/>
                </a:xfrm>
              </p:grpSpPr>
              <p:sp>
                <p:nvSpPr>
                  <p:cNvPr id="2698"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699"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00"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01"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02"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03"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04"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705"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706"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707"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708"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709"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710"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11"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12"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13"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14"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715"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716"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717"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718"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719"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20"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21"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22"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723"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724"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725"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26"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727"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728"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729"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30"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731"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32"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733"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34"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735"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736"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737"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738"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739"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740"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41"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742"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743"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744"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745"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nvGrpSpPr>
                <p:cNvPr id="2649" name="Group 2648"/>
                <p:cNvGrpSpPr/>
                <p:nvPr/>
              </p:nvGrpSpPr>
              <p:grpSpPr>
                <a:xfrm>
                  <a:off x="1998011" y="4564797"/>
                  <a:ext cx="1904862" cy="1812483"/>
                  <a:chOff x="2460448" y="648260"/>
                  <a:chExt cx="6587648" cy="5866528"/>
                </a:xfrm>
              </p:grpSpPr>
              <p:sp>
                <p:nvSpPr>
                  <p:cNvPr id="2650" name="Rectangle 2"/>
                  <p:cNvSpPr>
                    <a:spLocks noChangeArrowheads="1"/>
                  </p:cNvSpPr>
                  <p:nvPr/>
                </p:nvSpPr>
                <p:spPr bwMode="auto">
                  <a:xfrm>
                    <a:off x="2460448" y="648260"/>
                    <a:ext cx="6587648" cy="5866528"/>
                  </a:xfrm>
                  <a:prstGeom prst="rect">
                    <a:avLst/>
                  </a:prstGeom>
                  <a:solidFill>
                    <a:srgbClr val="C0C0C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endParaRPr lang="en-US" sz="100" b="1" dirty="0"/>
                  </a:p>
                </p:txBody>
              </p:sp>
              <p:sp>
                <p:nvSpPr>
                  <p:cNvPr id="2651" name="Rectangle 3"/>
                  <p:cNvSpPr>
                    <a:spLocks noChangeArrowheads="1"/>
                  </p:cNvSpPr>
                  <p:nvPr/>
                </p:nvSpPr>
                <p:spPr bwMode="auto">
                  <a:xfrm>
                    <a:off x="4175504" y="4586857"/>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52" name="Rectangle 7"/>
                  <p:cNvSpPr>
                    <a:spLocks noChangeArrowheads="1"/>
                  </p:cNvSpPr>
                  <p:nvPr/>
                </p:nvSpPr>
                <p:spPr bwMode="auto">
                  <a:xfrm>
                    <a:off x="4161513" y="23014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653" name="Rectangle 8"/>
                  <p:cNvSpPr>
                    <a:spLocks noChangeArrowheads="1"/>
                  </p:cNvSpPr>
                  <p:nvPr/>
                </p:nvSpPr>
                <p:spPr bwMode="auto">
                  <a:xfrm>
                    <a:off x="4161513" y="2911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54" name="Rectangle 9"/>
                  <p:cNvSpPr>
                    <a:spLocks noChangeArrowheads="1"/>
                  </p:cNvSpPr>
                  <p:nvPr/>
                </p:nvSpPr>
                <p:spPr bwMode="auto">
                  <a:xfrm>
                    <a:off x="4161513" y="2606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655" name="Rectangle 10"/>
                  <p:cNvSpPr>
                    <a:spLocks noChangeArrowheads="1"/>
                  </p:cNvSpPr>
                  <p:nvPr/>
                </p:nvSpPr>
                <p:spPr bwMode="auto">
                  <a:xfrm>
                    <a:off x="4161513" y="10822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56" name="Rectangle 11"/>
                  <p:cNvSpPr>
                    <a:spLocks noChangeArrowheads="1"/>
                  </p:cNvSpPr>
                  <p:nvPr/>
                </p:nvSpPr>
                <p:spPr bwMode="auto">
                  <a:xfrm>
                    <a:off x="2546455" y="1057495"/>
                    <a:ext cx="813510" cy="33163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Decode</a:t>
                    </a:r>
                  </a:p>
                </p:txBody>
              </p:sp>
              <p:sp>
                <p:nvSpPr>
                  <p:cNvPr id="2657" name="Rectangle 12"/>
                  <p:cNvSpPr>
                    <a:spLocks noChangeArrowheads="1"/>
                  </p:cNvSpPr>
                  <p:nvPr/>
                </p:nvSpPr>
                <p:spPr bwMode="auto">
                  <a:xfrm>
                    <a:off x="3367397" y="10707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658" name="Rectangle 13"/>
                  <p:cNvSpPr>
                    <a:spLocks noChangeArrowheads="1"/>
                  </p:cNvSpPr>
                  <p:nvPr/>
                </p:nvSpPr>
                <p:spPr bwMode="auto">
                  <a:xfrm>
                    <a:off x="3367397" y="1375526"/>
                    <a:ext cx="799491" cy="331119"/>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Stage</a:t>
                    </a:r>
                  </a:p>
                </p:txBody>
              </p:sp>
              <p:sp>
                <p:nvSpPr>
                  <p:cNvPr id="2659" name="Rectangle 14"/>
                  <p:cNvSpPr>
                    <a:spLocks noChangeArrowheads="1"/>
                  </p:cNvSpPr>
                  <p:nvPr/>
                </p:nvSpPr>
                <p:spPr bwMode="auto">
                  <a:xfrm>
                    <a:off x="7793042" y="10843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Order</a:t>
                    </a:r>
                  </a:p>
                </p:txBody>
              </p:sp>
              <p:sp>
                <p:nvSpPr>
                  <p:cNvPr id="2660" name="Rectangle 15"/>
                  <p:cNvSpPr>
                    <a:spLocks noChangeArrowheads="1"/>
                  </p:cNvSpPr>
                  <p:nvPr/>
                </p:nvSpPr>
                <p:spPr bwMode="auto">
                  <a:xfrm>
                    <a:off x="7793042" y="13891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De-Stage</a:t>
                    </a:r>
                  </a:p>
                </p:txBody>
              </p:sp>
              <p:sp>
                <p:nvSpPr>
                  <p:cNvPr id="2661" name="Rectangle 16"/>
                  <p:cNvSpPr>
                    <a:spLocks noChangeArrowheads="1"/>
                  </p:cNvSpPr>
                  <p:nvPr/>
                </p:nvSpPr>
                <p:spPr bwMode="auto">
                  <a:xfrm>
                    <a:off x="7793042" y="1693929"/>
                    <a:ext cx="1175684" cy="317657"/>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Retry</a:t>
                    </a:r>
                  </a:p>
                </p:txBody>
              </p:sp>
              <p:sp>
                <p:nvSpPr>
                  <p:cNvPr id="2662" name="Rectangle 17"/>
                  <p:cNvSpPr>
                    <a:spLocks noChangeArrowheads="1"/>
                  </p:cNvSpPr>
                  <p:nvPr/>
                </p:nvSpPr>
                <p:spPr bwMode="auto">
                  <a:xfrm>
                    <a:off x="4080253" y="4663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63" name="Rectangle 18"/>
                  <p:cNvSpPr>
                    <a:spLocks noChangeArrowheads="1"/>
                  </p:cNvSpPr>
                  <p:nvPr/>
                </p:nvSpPr>
                <p:spPr bwMode="auto">
                  <a:xfrm>
                    <a:off x="4080253" y="5044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664" name="Rectangle 19"/>
                  <p:cNvSpPr>
                    <a:spLocks noChangeArrowheads="1"/>
                  </p:cNvSpPr>
                  <p:nvPr/>
                </p:nvSpPr>
                <p:spPr bwMode="auto">
                  <a:xfrm>
                    <a:off x="4080253" y="5425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665" name="Rectangle 20"/>
                  <p:cNvSpPr>
                    <a:spLocks noChangeArrowheads="1"/>
                  </p:cNvSpPr>
                  <p:nvPr/>
                </p:nvSpPr>
                <p:spPr bwMode="auto">
                  <a:xfrm>
                    <a:off x="4080253" y="5806057"/>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666" name="Rectangle 21"/>
                  <p:cNvSpPr>
                    <a:spLocks noChangeArrowheads="1"/>
                  </p:cNvSpPr>
                  <p:nvPr/>
                </p:nvSpPr>
                <p:spPr bwMode="auto">
                  <a:xfrm>
                    <a:off x="4550527" y="6097627"/>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sp>
                <p:nvSpPr>
                  <p:cNvPr id="2667" name="Rectangle 22"/>
                  <p:cNvSpPr>
                    <a:spLocks noChangeArrowheads="1"/>
                  </p:cNvSpPr>
                  <p:nvPr/>
                </p:nvSpPr>
                <p:spPr bwMode="auto">
                  <a:xfrm>
                    <a:off x="2554479" y="19217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Instruction</a:t>
                    </a:r>
                  </a:p>
                  <a:p>
                    <a:pPr algn="ctr"/>
                    <a:r>
                      <a:rPr lang="en-US" sz="100" dirty="0"/>
                      <a:t>Cache 96KB</a:t>
                    </a:r>
                  </a:p>
                </p:txBody>
              </p:sp>
              <p:sp>
                <p:nvSpPr>
                  <p:cNvPr id="2668" name="Rectangle 23"/>
                  <p:cNvSpPr>
                    <a:spLocks noChangeArrowheads="1"/>
                  </p:cNvSpPr>
                  <p:nvPr/>
                </p:nvSpPr>
                <p:spPr bwMode="auto">
                  <a:xfrm>
                    <a:off x="2554479" y="2531386"/>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L1 Data</a:t>
                    </a:r>
                  </a:p>
                  <a:p>
                    <a:pPr algn="ctr"/>
                    <a:r>
                      <a:rPr lang="en-US" sz="100" dirty="0"/>
                      <a:t>Cache 128KB</a:t>
                    </a:r>
                  </a:p>
                </p:txBody>
              </p:sp>
              <p:sp>
                <p:nvSpPr>
                  <p:cNvPr id="2669" name="Rectangle 24"/>
                  <p:cNvSpPr>
                    <a:spLocks noChangeArrowheads="1"/>
                  </p:cNvSpPr>
                  <p:nvPr/>
                </p:nvSpPr>
                <p:spPr bwMode="auto">
                  <a:xfrm>
                    <a:off x="2554479" y="32124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Instruction </a:t>
                    </a:r>
                  </a:p>
                  <a:p>
                    <a:pPr algn="ctr"/>
                    <a:r>
                      <a:rPr lang="en-US" sz="100" dirty="0"/>
                      <a:t>Cache 2MB</a:t>
                    </a:r>
                  </a:p>
                </p:txBody>
              </p:sp>
              <p:sp>
                <p:nvSpPr>
                  <p:cNvPr id="2670" name="Rectangle 25"/>
                  <p:cNvSpPr>
                    <a:spLocks noChangeArrowheads="1"/>
                  </p:cNvSpPr>
                  <p:nvPr/>
                </p:nvSpPr>
                <p:spPr bwMode="auto">
                  <a:xfrm>
                    <a:off x="2554479" y="450782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Translation</a:t>
                    </a:r>
                  </a:p>
                  <a:p>
                    <a:pPr algn="ctr"/>
                    <a:r>
                      <a:rPr lang="en-US" sz="100"/>
                      <a:t>Lookaside</a:t>
                    </a:r>
                  </a:p>
                  <a:p>
                    <a:pPr algn="ctr"/>
                    <a:r>
                      <a:rPr lang="en-US" sz="100"/>
                      <a:t>Buffer</a:t>
                    </a:r>
                  </a:p>
                </p:txBody>
              </p:sp>
              <p:sp>
                <p:nvSpPr>
                  <p:cNvPr id="2671" name="Rectangle 26"/>
                  <p:cNvSpPr>
                    <a:spLocks noChangeArrowheads="1"/>
                  </p:cNvSpPr>
                  <p:nvPr/>
                </p:nvSpPr>
                <p:spPr bwMode="auto">
                  <a:xfrm>
                    <a:off x="4161513" y="13870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72" name="Rectangle 27"/>
                  <p:cNvSpPr>
                    <a:spLocks noChangeArrowheads="1"/>
                  </p:cNvSpPr>
                  <p:nvPr/>
                </p:nvSpPr>
                <p:spPr bwMode="auto">
                  <a:xfrm>
                    <a:off x="4161513" y="169028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73" name="Rectangle 28"/>
                  <p:cNvSpPr>
                    <a:spLocks noChangeArrowheads="1"/>
                  </p:cNvSpPr>
                  <p:nvPr/>
                </p:nvSpPr>
                <p:spPr bwMode="auto">
                  <a:xfrm>
                    <a:off x="4161513" y="199667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74" name="Rectangle 29"/>
                  <p:cNvSpPr>
                    <a:spLocks noChangeArrowheads="1"/>
                  </p:cNvSpPr>
                  <p:nvPr/>
                </p:nvSpPr>
                <p:spPr bwMode="auto">
                  <a:xfrm>
                    <a:off x="2554479" y="5497813"/>
                    <a:ext cx="1404459" cy="9144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a:t>
                    </a:r>
                  </a:p>
                  <a:p>
                    <a:pPr algn="ctr"/>
                    <a:r>
                      <a:rPr lang="en-US" sz="100"/>
                      <a:t>History</a:t>
                    </a:r>
                  </a:p>
                  <a:p>
                    <a:pPr algn="ctr"/>
                    <a:r>
                      <a:rPr lang="en-US" sz="100"/>
                      <a:t>Table</a:t>
                    </a:r>
                  </a:p>
                </p:txBody>
              </p:sp>
              <p:sp>
                <p:nvSpPr>
                  <p:cNvPr id="2675" name="Rectangle 42"/>
                  <p:cNvSpPr>
                    <a:spLocks noChangeArrowheads="1"/>
                  </p:cNvSpPr>
                  <p:nvPr/>
                </p:nvSpPr>
                <p:spPr bwMode="auto">
                  <a:xfrm>
                    <a:off x="4159703" y="386203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676" name="Rectangle 43"/>
                  <p:cNvSpPr>
                    <a:spLocks noChangeArrowheads="1"/>
                  </p:cNvSpPr>
                  <p:nvPr/>
                </p:nvSpPr>
                <p:spPr bwMode="auto">
                  <a:xfrm>
                    <a:off x="4153664" y="353189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677" name="Rectangle 44"/>
                  <p:cNvSpPr>
                    <a:spLocks noChangeArrowheads="1"/>
                  </p:cNvSpPr>
                  <p:nvPr/>
                </p:nvSpPr>
                <p:spPr bwMode="auto">
                  <a:xfrm>
                    <a:off x="4171039" y="322063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78" name="Rectangle 45"/>
                  <p:cNvSpPr>
                    <a:spLocks noChangeArrowheads="1"/>
                  </p:cNvSpPr>
                  <p:nvPr/>
                </p:nvSpPr>
                <p:spPr bwMode="auto">
                  <a:xfrm>
                    <a:off x="2564004" y="3822023"/>
                    <a:ext cx="1404459" cy="609600"/>
                  </a:xfrm>
                  <a:prstGeom prst="rect">
                    <a:avLst/>
                  </a:prstGeom>
                  <a:solidFill>
                    <a:schemeClr val="hlink"/>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L2 Data</a:t>
                    </a:r>
                  </a:p>
                  <a:p>
                    <a:pPr algn="ctr"/>
                    <a:r>
                      <a:rPr lang="en-US" sz="100" dirty="0"/>
                      <a:t>Cache 2MB</a:t>
                    </a:r>
                  </a:p>
                </p:txBody>
              </p:sp>
              <p:sp>
                <p:nvSpPr>
                  <p:cNvPr id="2679" name="Rectangle 42"/>
                  <p:cNvSpPr>
                    <a:spLocks noChangeArrowheads="1"/>
                  </p:cNvSpPr>
                  <p:nvPr/>
                </p:nvSpPr>
                <p:spPr bwMode="auto">
                  <a:xfrm>
                    <a:off x="4153367" y="418642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680" name="Rectangle 7"/>
                  <p:cNvSpPr>
                    <a:spLocks noChangeArrowheads="1"/>
                  </p:cNvSpPr>
                  <p:nvPr/>
                </p:nvSpPr>
                <p:spPr bwMode="auto">
                  <a:xfrm>
                    <a:off x="5980641" y="22951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Unit</a:t>
                    </a:r>
                  </a:p>
                </p:txBody>
              </p:sp>
              <p:sp>
                <p:nvSpPr>
                  <p:cNvPr id="2681" name="Rectangle 8"/>
                  <p:cNvSpPr>
                    <a:spLocks noChangeArrowheads="1"/>
                  </p:cNvSpPr>
                  <p:nvPr/>
                </p:nvSpPr>
                <p:spPr bwMode="auto">
                  <a:xfrm>
                    <a:off x="5980641" y="2904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82" name="Rectangle 9"/>
                  <p:cNvSpPr>
                    <a:spLocks noChangeArrowheads="1"/>
                  </p:cNvSpPr>
                  <p:nvPr/>
                </p:nvSpPr>
                <p:spPr bwMode="auto">
                  <a:xfrm>
                    <a:off x="5980641" y="2599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Decimal FP Unit</a:t>
                    </a:r>
                  </a:p>
                </p:txBody>
              </p:sp>
              <p:sp>
                <p:nvSpPr>
                  <p:cNvPr id="2683" name="Rectangle 10"/>
                  <p:cNvSpPr>
                    <a:spLocks noChangeArrowheads="1"/>
                  </p:cNvSpPr>
                  <p:nvPr/>
                </p:nvSpPr>
                <p:spPr bwMode="auto">
                  <a:xfrm>
                    <a:off x="5980641" y="10759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84" name="Rectangle 26"/>
                  <p:cNvSpPr>
                    <a:spLocks noChangeArrowheads="1"/>
                  </p:cNvSpPr>
                  <p:nvPr/>
                </p:nvSpPr>
                <p:spPr bwMode="auto">
                  <a:xfrm>
                    <a:off x="5980641" y="13807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Load/Store Unit</a:t>
                    </a:r>
                  </a:p>
                </p:txBody>
              </p:sp>
              <p:sp>
                <p:nvSpPr>
                  <p:cNvPr id="2685" name="Rectangle 27"/>
                  <p:cNvSpPr>
                    <a:spLocks noChangeArrowheads="1"/>
                  </p:cNvSpPr>
                  <p:nvPr/>
                </p:nvSpPr>
                <p:spPr bwMode="auto">
                  <a:xfrm>
                    <a:off x="5980641" y="1683924"/>
                    <a:ext cx="1804415"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86" name="Rectangle 28"/>
                  <p:cNvSpPr>
                    <a:spLocks noChangeArrowheads="1"/>
                  </p:cNvSpPr>
                  <p:nvPr/>
                </p:nvSpPr>
                <p:spPr bwMode="auto">
                  <a:xfrm>
                    <a:off x="5980641" y="1990312"/>
                    <a:ext cx="1804415" cy="291054"/>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Fixed Point Unit</a:t>
                    </a:r>
                  </a:p>
                </p:txBody>
              </p:sp>
              <p:sp>
                <p:nvSpPr>
                  <p:cNvPr id="2687" name="Rectangle 42"/>
                  <p:cNvSpPr>
                    <a:spLocks noChangeArrowheads="1"/>
                  </p:cNvSpPr>
                  <p:nvPr/>
                </p:nvSpPr>
                <p:spPr bwMode="auto">
                  <a:xfrm>
                    <a:off x="5978831" y="3855679"/>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Crypto Assist</a:t>
                    </a:r>
                  </a:p>
                </p:txBody>
              </p:sp>
              <p:sp>
                <p:nvSpPr>
                  <p:cNvPr id="2688" name="Rectangle 43"/>
                  <p:cNvSpPr>
                    <a:spLocks noChangeArrowheads="1"/>
                  </p:cNvSpPr>
                  <p:nvPr/>
                </p:nvSpPr>
                <p:spPr bwMode="auto">
                  <a:xfrm>
                    <a:off x="5972792" y="3525530"/>
                    <a:ext cx="1811533" cy="33050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Compression</a:t>
                    </a:r>
                  </a:p>
                </p:txBody>
              </p:sp>
              <p:sp>
                <p:nvSpPr>
                  <p:cNvPr id="2689" name="Rectangle 44"/>
                  <p:cNvSpPr>
                    <a:spLocks noChangeArrowheads="1"/>
                  </p:cNvSpPr>
                  <p:nvPr/>
                </p:nvSpPr>
                <p:spPr bwMode="auto">
                  <a:xfrm>
                    <a:off x="5990167" y="3214274"/>
                    <a:ext cx="1791884" cy="291053"/>
                  </a:xfrm>
                  <a:prstGeom prst="rect">
                    <a:avLst/>
                  </a:prstGeom>
                  <a:solidFill>
                    <a:schemeClr val="bg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Branch Unit</a:t>
                    </a:r>
                  </a:p>
                </p:txBody>
              </p:sp>
              <p:sp>
                <p:nvSpPr>
                  <p:cNvPr id="2690" name="Rectangle 42"/>
                  <p:cNvSpPr>
                    <a:spLocks noChangeArrowheads="1"/>
                  </p:cNvSpPr>
                  <p:nvPr/>
                </p:nvSpPr>
                <p:spPr bwMode="auto">
                  <a:xfrm>
                    <a:off x="5972495" y="4180068"/>
                    <a:ext cx="1806057" cy="317378"/>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dirty="0"/>
                      <a:t>SIMD</a:t>
                    </a:r>
                  </a:p>
                </p:txBody>
              </p:sp>
              <p:sp>
                <p:nvSpPr>
                  <p:cNvPr id="2691" name="Rectangle 6"/>
                  <p:cNvSpPr>
                    <a:spLocks noChangeArrowheads="1"/>
                  </p:cNvSpPr>
                  <p:nvPr/>
                </p:nvSpPr>
                <p:spPr bwMode="auto">
                  <a:xfrm>
                    <a:off x="2540576" y="769247"/>
                    <a:ext cx="6441378" cy="328827"/>
                  </a:xfrm>
                  <a:prstGeom prst="rect">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Pipeline</a:t>
                    </a:r>
                  </a:p>
                </p:txBody>
              </p:sp>
              <p:sp>
                <p:nvSpPr>
                  <p:cNvPr id="2692" name="Rectangle 3"/>
                  <p:cNvSpPr>
                    <a:spLocks noChangeArrowheads="1"/>
                  </p:cNvSpPr>
                  <p:nvPr/>
                </p:nvSpPr>
                <p:spPr bwMode="auto">
                  <a:xfrm>
                    <a:off x="6695753" y="4580499"/>
                    <a:ext cx="2314274" cy="762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93" name="Rectangle 17"/>
                  <p:cNvSpPr>
                    <a:spLocks noChangeArrowheads="1"/>
                  </p:cNvSpPr>
                  <p:nvPr/>
                </p:nvSpPr>
                <p:spPr bwMode="auto">
                  <a:xfrm>
                    <a:off x="6600502" y="4656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General Purpose Registers</a:t>
                    </a:r>
                  </a:p>
                </p:txBody>
              </p:sp>
              <p:sp>
                <p:nvSpPr>
                  <p:cNvPr id="2694" name="Rectangle 18"/>
                  <p:cNvSpPr>
                    <a:spLocks noChangeArrowheads="1"/>
                  </p:cNvSpPr>
                  <p:nvPr/>
                </p:nvSpPr>
                <p:spPr bwMode="auto">
                  <a:xfrm>
                    <a:off x="6600502" y="5037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Floating Point Registers</a:t>
                    </a:r>
                  </a:p>
                </p:txBody>
              </p:sp>
              <p:sp>
                <p:nvSpPr>
                  <p:cNvPr id="2695" name="Rectangle 19"/>
                  <p:cNvSpPr>
                    <a:spLocks noChangeArrowheads="1"/>
                  </p:cNvSpPr>
                  <p:nvPr/>
                </p:nvSpPr>
                <p:spPr bwMode="auto">
                  <a:xfrm>
                    <a:off x="6600502" y="5418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Control Registers</a:t>
                    </a:r>
                  </a:p>
                </p:txBody>
              </p:sp>
              <p:sp>
                <p:nvSpPr>
                  <p:cNvPr id="2696" name="Rectangle 20"/>
                  <p:cNvSpPr>
                    <a:spLocks noChangeArrowheads="1"/>
                  </p:cNvSpPr>
                  <p:nvPr/>
                </p:nvSpPr>
                <p:spPr bwMode="auto">
                  <a:xfrm>
                    <a:off x="6600502" y="5799699"/>
                    <a:ext cx="2348657" cy="381000"/>
                  </a:xfrm>
                  <a:prstGeom prst="rect">
                    <a:avLst/>
                  </a:prstGeom>
                  <a:solidFill>
                    <a:schemeClr val="accent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Processor Status Word</a:t>
                    </a:r>
                  </a:p>
                </p:txBody>
              </p:sp>
              <p:sp>
                <p:nvSpPr>
                  <p:cNvPr id="2697" name="Rectangle 21"/>
                  <p:cNvSpPr>
                    <a:spLocks noChangeArrowheads="1"/>
                  </p:cNvSpPr>
                  <p:nvPr/>
                </p:nvSpPr>
                <p:spPr bwMode="auto">
                  <a:xfrm>
                    <a:off x="7070776" y="6091269"/>
                    <a:ext cx="1917403" cy="381000"/>
                  </a:xfrm>
                  <a:prstGeom prst="rect">
                    <a:avLst/>
                  </a:prstGeom>
                  <a:solidFill>
                    <a:srgbClr val="66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r>
                      <a:rPr lang="en-US" sz="100"/>
                      <a:t>Instruction Pointer</a:t>
                    </a:r>
                  </a:p>
                </p:txBody>
              </p:sp>
            </p:grpSp>
          </p:grpSp>
          <p:sp>
            <p:nvSpPr>
              <p:cNvPr id="2623" name="Rectangle 2"/>
              <p:cNvSpPr>
                <a:spLocks noChangeArrowheads="1"/>
              </p:cNvSpPr>
              <p:nvPr/>
            </p:nvSpPr>
            <p:spPr bwMode="auto">
              <a:xfrm>
                <a:off x="4364257" y="2945172"/>
                <a:ext cx="2175372" cy="1353977"/>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b="1" dirty="0"/>
                  <a:t>Storage</a:t>
                </a:r>
              </a:p>
              <a:p>
                <a:pPr algn="ctr"/>
                <a:r>
                  <a:rPr lang="en-US" sz="100" b="1" dirty="0"/>
                  <a:t>Control (SC)</a:t>
                </a:r>
              </a:p>
              <a:p>
                <a:pPr algn="ctr"/>
                <a:r>
                  <a:rPr lang="en-US" sz="100" dirty="0"/>
                  <a:t>480MB L4</a:t>
                </a:r>
              </a:p>
              <a:p>
                <a:pPr algn="ctr"/>
                <a:r>
                  <a:rPr lang="en-US" sz="100" dirty="0"/>
                  <a:t>(224MB NIC)</a:t>
                </a:r>
              </a:p>
            </p:txBody>
          </p:sp>
          <p:sp>
            <p:nvSpPr>
              <p:cNvPr id="2624" name="Rectangle 2"/>
              <p:cNvSpPr>
                <a:spLocks noChangeArrowheads="1"/>
              </p:cNvSpPr>
              <p:nvPr/>
            </p:nvSpPr>
            <p:spPr bwMode="auto">
              <a:xfrm>
                <a:off x="2229423" y="221563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5" name="Rectangle 2"/>
              <p:cNvSpPr>
                <a:spLocks noChangeArrowheads="1"/>
              </p:cNvSpPr>
              <p:nvPr/>
            </p:nvSpPr>
            <p:spPr bwMode="auto">
              <a:xfrm>
                <a:off x="3543822" y="221942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6" name="Rectangle 2"/>
              <p:cNvSpPr>
                <a:spLocks noChangeArrowheads="1"/>
              </p:cNvSpPr>
              <p:nvPr/>
            </p:nvSpPr>
            <p:spPr bwMode="auto">
              <a:xfrm>
                <a:off x="4854452" y="220591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7" name="Rectangle 2"/>
              <p:cNvSpPr>
                <a:spLocks noChangeArrowheads="1"/>
              </p:cNvSpPr>
              <p:nvPr/>
            </p:nvSpPr>
            <p:spPr bwMode="auto">
              <a:xfrm>
                <a:off x="6168850" y="219619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8" name="Rectangle 2"/>
              <p:cNvSpPr>
                <a:spLocks noChangeArrowheads="1"/>
              </p:cNvSpPr>
              <p:nvPr/>
            </p:nvSpPr>
            <p:spPr bwMode="auto">
              <a:xfrm>
                <a:off x="7496762" y="2199986"/>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29" name="Rectangle 2"/>
              <p:cNvSpPr>
                <a:spLocks noChangeArrowheads="1"/>
              </p:cNvSpPr>
              <p:nvPr/>
            </p:nvSpPr>
            <p:spPr bwMode="auto">
              <a:xfrm>
                <a:off x="2233191" y="150339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0" name="Rectangle 2"/>
              <p:cNvSpPr>
                <a:spLocks noChangeArrowheads="1"/>
              </p:cNvSpPr>
              <p:nvPr/>
            </p:nvSpPr>
            <p:spPr bwMode="auto">
              <a:xfrm>
                <a:off x="3547590" y="150718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1" name="Rectangle 2"/>
              <p:cNvSpPr>
                <a:spLocks noChangeArrowheads="1"/>
              </p:cNvSpPr>
              <p:nvPr/>
            </p:nvSpPr>
            <p:spPr bwMode="auto">
              <a:xfrm>
                <a:off x="4858220" y="1493678"/>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2" name="Rectangle 2"/>
              <p:cNvSpPr>
                <a:spLocks noChangeArrowheads="1"/>
              </p:cNvSpPr>
              <p:nvPr/>
            </p:nvSpPr>
            <p:spPr bwMode="auto">
              <a:xfrm>
                <a:off x="6172618" y="148395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3" name="Rectangle 2"/>
              <p:cNvSpPr>
                <a:spLocks noChangeArrowheads="1"/>
              </p:cNvSpPr>
              <p:nvPr/>
            </p:nvSpPr>
            <p:spPr bwMode="auto">
              <a:xfrm>
                <a:off x="7500530" y="1487747"/>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4" name="Rectangle 2"/>
              <p:cNvSpPr>
                <a:spLocks noChangeArrowheads="1"/>
              </p:cNvSpPr>
              <p:nvPr/>
            </p:nvSpPr>
            <p:spPr bwMode="auto">
              <a:xfrm>
                <a:off x="2250475" y="77764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5" name="Rectangle 2"/>
              <p:cNvSpPr>
                <a:spLocks noChangeArrowheads="1"/>
              </p:cNvSpPr>
              <p:nvPr/>
            </p:nvSpPr>
            <p:spPr bwMode="auto">
              <a:xfrm>
                <a:off x="3564874" y="78143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6" name="Rectangle 2"/>
              <p:cNvSpPr>
                <a:spLocks noChangeArrowheads="1"/>
              </p:cNvSpPr>
              <p:nvPr/>
            </p:nvSpPr>
            <p:spPr bwMode="auto">
              <a:xfrm>
                <a:off x="4875504" y="767930"/>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7" name="Rectangle 2"/>
              <p:cNvSpPr>
                <a:spLocks noChangeArrowheads="1"/>
              </p:cNvSpPr>
              <p:nvPr/>
            </p:nvSpPr>
            <p:spPr bwMode="auto">
              <a:xfrm>
                <a:off x="6189902" y="75820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sp>
            <p:nvSpPr>
              <p:cNvPr id="2638" name="Rectangle 2"/>
              <p:cNvSpPr>
                <a:spLocks noChangeArrowheads="1"/>
              </p:cNvSpPr>
              <p:nvPr/>
            </p:nvSpPr>
            <p:spPr bwMode="auto">
              <a:xfrm>
                <a:off x="7517814" y="761999"/>
                <a:ext cx="1198766" cy="621458"/>
              </a:xfrm>
              <a:prstGeom prst="rect">
                <a:avLst/>
              </a:prstGeom>
              <a:solidFill>
                <a:schemeClr val="accent1">
                  <a:lumMod val="60000"/>
                  <a:lumOff val="40000"/>
                </a:schemeClr>
              </a:solidFill>
              <a:ln w="9525">
                <a:solidFill>
                  <a:schemeClr val="tx1"/>
                </a:solidFill>
                <a:miter lim="800000"/>
                <a:headEnd/>
                <a:tailEnd/>
              </a:ln>
              <a:effectLst/>
            </p:spPr>
            <p:txBody>
              <a:bodyPr wrap="none" anchor="ctr" anchorCtr="1"/>
              <a:lstStyle/>
              <a:p>
                <a:pPr algn="ctr"/>
                <a:r>
                  <a:rPr lang="en-US" sz="100" dirty="0"/>
                  <a:t>Memory </a:t>
                </a:r>
              </a:p>
              <a:p>
                <a:pPr algn="ctr"/>
                <a:r>
                  <a:rPr lang="en-US" sz="100" dirty="0"/>
                  <a:t>DIMMs</a:t>
                </a:r>
              </a:p>
            </p:txBody>
          </p:sp>
        </p:grpSp>
        <p:cxnSp>
          <p:nvCxnSpPr>
            <p:cNvPr id="2604" name="Straight Connector 2603"/>
            <p:cNvCxnSpPr>
              <a:stCxn id="3828" idx="3"/>
              <a:endCxn id="2623" idx="1"/>
            </p:cNvCxnSpPr>
            <p:nvPr/>
          </p:nvCxnSpPr>
          <p:spPr bwMode="auto">
            <a:xfrm flipV="1">
              <a:off x="3137760" y="3729229"/>
              <a:ext cx="3012725" cy="9720"/>
            </a:xfrm>
            <a:prstGeom prst="line">
              <a:avLst/>
            </a:prstGeom>
            <a:solidFill>
              <a:srgbClr val="CC99FF"/>
            </a:solidFill>
            <a:ln w="152400"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2605" name="Rectangle 2"/>
            <p:cNvSpPr>
              <a:spLocks noChangeArrowheads="1"/>
            </p:cNvSpPr>
            <p:nvPr/>
          </p:nvSpPr>
          <p:spPr bwMode="auto">
            <a:xfrm>
              <a:off x="355075" y="54310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06" name="Rectangle 2"/>
            <p:cNvSpPr>
              <a:spLocks noChangeArrowheads="1"/>
            </p:cNvSpPr>
            <p:nvPr/>
          </p:nvSpPr>
          <p:spPr bwMode="auto">
            <a:xfrm>
              <a:off x="1007404" y="54212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07" name="Rectangle 2"/>
            <p:cNvSpPr>
              <a:spLocks noChangeArrowheads="1"/>
            </p:cNvSpPr>
            <p:nvPr/>
          </p:nvSpPr>
          <p:spPr bwMode="auto">
            <a:xfrm>
              <a:off x="1669471"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08" name="Rectangle 2"/>
            <p:cNvSpPr>
              <a:spLocks noChangeArrowheads="1"/>
            </p:cNvSpPr>
            <p:nvPr/>
          </p:nvSpPr>
          <p:spPr bwMode="auto">
            <a:xfrm>
              <a:off x="2331540"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09" name="Rectangle 2"/>
            <p:cNvSpPr>
              <a:spLocks noChangeArrowheads="1"/>
            </p:cNvSpPr>
            <p:nvPr/>
          </p:nvSpPr>
          <p:spPr bwMode="auto">
            <a:xfrm>
              <a:off x="2980096" y="54347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10" name="Rectangle 2"/>
            <p:cNvSpPr>
              <a:spLocks noChangeArrowheads="1"/>
            </p:cNvSpPr>
            <p:nvPr/>
          </p:nvSpPr>
          <p:spPr bwMode="auto">
            <a:xfrm>
              <a:off x="5655410" y="544830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11" name="Rectangle 2"/>
            <p:cNvSpPr>
              <a:spLocks noChangeArrowheads="1"/>
            </p:cNvSpPr>
            <p:nvPr/>
          </p:nvSpPr>
          <p:spPr bwMode="auto">
            <a:xfrm>
              <a:off x="6307739" y="543858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12" name="Rectangle 2"/>
            <p:cNvSpPr>
              <a:spLocks noChangeArrowheads="1"/>
            </p:cNvSpPr>
            <p:nvPr/>
          </p:nvSpPr>
          <p:spPr bwMode="auto">
            <a:xfrm>
              <a:off x="6969806"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13" name="Rectangle 2"/>
            <p:cNvSpPr>
              <a:spLocks noChangeArrowheads="1"/>
            </p:cNvSpPr>
            <p:nvPr/>
          </p:nvSpPr>
          <p:spPr bwMode="auto">
            <a:xfrm>
              <a:off x="7631875"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14" name="Rectangle 2"/>
            <p:cNvSpPr>
              <a:spLocks noChangeArrowheads="1"/>
            </p:cNvSpPr>
            <p:nvPr/>
          </p:nvSpPr>
          <p:spPr bwMode="auto">
            <a:xfrm>
              <a:off x="8293943" y="5452098"/>
              <a:ext cx="613991" cy="999739"/>
            </a:xfrm>
            <a:prstGeom prst="rect">
              <a:avLst/>
            </a:prstGeom>
            <a:solidFill>
              <a:schemeClr val="accent3">
                <a:lumMod val="75000"/>
              </a:schemeClr>
            </a:solidFill>
            <a:ln w="9525">
              <a:solidFill>
                <a:schemeClr val="tx1"/>
              </a:solidFill>
              <a:miter lim="800000"/>
              <a:headEnd/>
              <a:tailEnd/>
            </a:ln>
            <a:effectLst/>
          </p:spPr>
          <p:txBody>
            <a:bodyPr wrap="none" anchor="ctr" anchorCtr="1"/>
            <a:lstStyle/>
            <a:p>
              <a:pPr algn="ctr"/>
              <a:r>
                <a:rPr lang="en-US" sz="100" dirty="0" err="1"/>
                <a:t>PCIe</a:t>
              </a:r>
              <a:endParaRPr lang="en-US" sz="100" dirty="0"/>
            </a:p>
            <a:p>
              <a:pPr algn="ctr"/>
              <a:r>
                <a:rPr lang="en-US" sz="100" dirty="0"/>
                <a:t>Gen3</a:t>
              </a:r>
            </a:p>
            <a:p>
              <a:pPr algn="ctr"/>
              <a:r>
                <a:rPr lang="en-US" sz="100" dirty="0" err="1"/>
                <a:t>Fanout</a:t>
              </a:r>
              <a:endParaRPr lang="en-US" sz="100" dirty="0"/>
            </a:p>
          </p:txBody>
        </p:sp>
        <p:sp>
          <p:nvSpPr>
            <p:cNvPr id="2615" name="Rectangle 2"/>
            <p:cNvSpPr>
              <a:spLocks noChangeArrowheads="1"/>
            </p:cNvSpPr>
            <p:nvPr/>
          </p:nvSpPr>
          <p:spPr bwMode="auto">
            <a:xfrm>
              <a:off x="3632431" y="543858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2616" name="Rectangle 2"/>
            <p:cNvSpPr>
              <a:spLocks noChangeArrowheads="1"/>
            </p:cNvSpPr>
            <p:nvPr/>
          </p:nvSpPr>
          <p:spPr bwMode="auto">
            <a:xfrm>
              <a:off x="4122622"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2617" name="Rectangle 2"/>
            <p:cNvSpPr>
              <a:spLocks noChangeArrowheads="1"/>
            </p:cNvSpPr>
            <p:nvPr/>
          </p:nvSpPr>
          <p:spPr bwMode="auto">
            <a:xfrm>
              <a:off x="4622550" y="544237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sp>
          <p:nvSpPr>
            <p:cNvPr id="2618" name="Rectangle 2"/>
            <p:cNvSpPr>
              <a:spLocks noChangeArrowheads="1"/>
            </p:cNvSpPr>
            <p:nvPr/>
          </p:nvSpPr>
          <p:spPr bwMode="auto">
            <a:xfrm>
              <a:off x="5126262" y="5446168"/>
              <a:ext cx="484846" cy="999739"/>
            </a:xfrm>
            <a:prstGeom prst="rect">
              <a:avLst/>
            </a:prstGeom>
            <a:solidFill>
              <a:schemeClr val="accent3">
                <a:lumMod val="60000"/>
                <a:lumOff val="40000"/>
              </a:schemeClr>
            </a:solidFill>
            <a:ln w="9525">
              <a:solidFill>
                <a:schemeClr val="tx1"/>
              </a:solidFill>
              <a:miter lim="800000"/>
              <a:headEnd/>
              <a:tailEnd/>
            </a:ln>
            <a:effectLst/>
          </p:spPr>
          <p:txBody>
            <a:bodyPr wrap="none" anchor="ctr" anchorCtr="1"/>
            <a:lstStyle/>
            <a:p>
              <a:pPr algn="ctr"/>
              <a:r>
                <a:rPr lang="en-US" sz="100" dirty="0"/>
                <a:t>IFB</a:t>
              </a:r>
            </a:p>
            <a:p>
              <a:pPr algn="ctr"/>
              <a:r>
                <a:rPr lang="en-US" sz="100" dirty="0" err="1"/>
                <a:t>Fanout</a:t>
              </a:r>
              <a:endParaRPr lang="en-US" sz="100" dirty="0"/>
            </a:p>
          </p:txBody>
        </p:sp>
      </p:grpSp>
      <p:sp>
        <p:nvSpPr>
          <p:cNvPr id="9721" name="Rectangle 8"/>
          <p:cNvSpPr>
            <a:spLocks noChangeArrowheads="1"/>
          </p:cNvSpPr>
          <p:nvPr/>
        </p:nvSpPr>
        <p:spPr bwMode="auto">
          <a:xfrm>
            <a:off x="1566180" y="2838539"/>
            <a:ext cx="2857500" cy="1943100"/>
          </a:xfrm>
          <a:prstGeom prst="rect">
            <a:avLst/>
          </a:prstGeom>
          <a:solidFill>
            <a:srgbClr val="FFCC9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800" b="1"/>
              <a:t>PCIe I/O Drawer</a:t>
            </a:r>
          </a:p>
        </p:txBody>
      </p:sp>
      <p:sp>
        <p:nvSpPr>
          <p:cNvPr id="9722" name="Rectangle 24"/>
          <p:cNvSpPr>
            <a:spLocks noChangeArrowheads="1"/>
          </p:cNvSpPr>
          <p:nvPr/>
        </p:nvSpPr>
        <p:spPr bwMode="auto">
          <a:xfrm>
            <a:off x="2530586" y="2952839"/>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a:t>OSA Express S</a:t>
            </a:r>
          </a:p>
        </p:txBody>
      </p:sp>
      <p:sp>
        <p:nvSpPr>
          <p:cNvPr id="9723" name="Rectangle 25"/>
          <p:cNvSpPr>
            <a:spLocks noChangeArrowheads="1"/>
          </p:cNvSpPr>
          <p:nvPr/>
        </p:nvSpPr>
        <p:spPr bwMode="auto">
          <a:xfrm>
            <a:off x="2873486" y="2952839"/>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a:t>FICON  Express S</a:t>
            </a:r>
          </a:p>
        </p:txBody>
      </p:sp>
      <p:sp>
        <p:nvSpPr>
          <p:cNvPr id="9724" name="Rectangle 26"/>
          <p:cNvSpPr>
            <a:spLocks noChangeArrowheads="1"/>
          </p:cNvSpPr>
          <p:nvPr/>
        </p:nvSpPr>
        <p:spPr bwMode="auto">
          <a:xfrm>
            <a:off x="3216386" y="2952839"/>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a:t>Crypto Express S</a:t>
            </a:r>
          </a:p>
        </p:txBody>
      </p:sp>
      <p:sp>
        <p:nvSpPr>
          <p:cNvPr id="9725" name="Rectangle 242"/>
          <p:cNvSpPr>
            <a:spLocks noChangeArrowheads="1"/>
          </p:cNvSpPr>
          <p:nvPr/>
        </p:nvSpPr>
        <p:spPr bwMode="auto">
          <a:xfrm>
            <a:off x="4070065" y="2949267"/>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a:t>Flash Express</a:t>
            </a:r>
          </a:p>
        </p:txBody>
      </p:sp>
      <p:sp>
        <p:nvSpPr>
          <p:cNvPr id="9726" name="Rectangle 243"/>
          <p:cNvSpPr>
            <a:spLocks noChangeArrowheads="1"/>
          </p:cNvSpPr>
          <p:nvPr/>
        </p:nvSpPr>
        <p:spPr bwMode="auto">
          <a:xfrm>
            <a:off x="1666193" y="2967126"/>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a:t>Flash Express</a:t>
            </a:r>
          </a:p>
        </p:txBody>
      </p:sp>
      <p:sp>
        <p:nvSpPr>
          <p:cNvPr id="9727" name="Oval 30"/>
          <p:cNvSpPr>
            <a:spLocks noChangeArrowheads="1"/>
          </p:cNvSpPr>
          <p:nvPr/>
        </p:nvSpPr>
        <p:spPr bwMode="auto">
          <a:xfrm>
            <a:off x="1234204" y="2468821"/>
            <a:ext cx="1143000"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a:t>PCIe I/O Cards</a:t>
            </a:r>
          </a:p>
        </p:txBody>
      </p:sp>
      <p:sp>
        <p:nvSpPr>
          <p:cNvPr id="9728" name="Oval 29"/>
          <p:cNvSpPr>
            <a:spLocks noChangeArrowheads="1"/>
          </p:cNvSpPr>
          <p:nvPr/>
        </p:nvSpPr>
        <p:spPr bwMode="auto">
          <a:xfrm>
            <a:off x="1337653" y="3909308"/>
            <a:ext cx="1166813"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a:t>PCIe I/O Drawers</a:t>
            </a:r>
          </a:p>
        </p:txBody>
      </p:sp>
      <p:cxnSp>
        <p:nvCxnSpPr>
          <p:cNvPr id="8" name="Elbow Connector 7"/>
          <p:cNvCxnSpPr>
            <a:stCxn id="2605" idx="2"/>
            <a:endCxn id="9721" idx="0"/>
          </p:cNvCxnSpPr>
          <p:nvPr/>
        </p:nvCxnSpPr>
        <p:spPr bwMode="auto">
          <a:xfrm rot="16200000" flipH="1">
            <a:off x="2019302" y="1862910"/>
            <a:ext cx="1047701" cy="903556"/>
          </a:xfrm>
          <a:prstGeom prst="bentConnector3">
            <a:avLst/>
          </a:prstGeom>
          <a:solidFill>
            <a:srgbClr val="CC99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9731" name="Rectangle 8"/>
          <p:cNvSpPr>
            <a:spLocks noChangeArrowheads="1"/>
          </p:cNvSpPr>
          <p:nvPr/>
        </p:nvSpPr>
        <p:spPr bwMode="auto">
          <a:xfrm>
            <a:off x="4538192" y="2851514"/>
            <a:ext cx="2857500" cy="1943100"/>
          </a:xfrm>
          <a:prstGeom prst="rect">
            <a:avLst/>
          </a:prstGeom>
          <a:solidFill>
            <a:srgbClr val="FFCC9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b"/>
          <a:lstStyle/>
          <a:p>
            <a:pPr algn="ctr"/>
            <a:r>
              <a:rPr lang="en-US" sz="800" b="1"/>
              <a:t>PCIe I/O Drawer</a:t>
            </a:r>
          </a:p>
        </p:txBody>
      </p:sp>
      <p:sp>
        <p:nvSpPr>
          <p:cNvPr id="9732" name="Rectangle 24"/>
          <p:cNvSpPr>
            <a:spLocks noChangeArrowheads="1"/>
          </p:cNvSpPr>
          <p:nvPr/>
        </p:nvSpPr>
        <p:spPr bwMode="auto">
          <a:xfrm>
            <a:off x="5502598" y="296581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a:t>OSA Express S</a:t>
            </a:r>
          </a:p>
        </p:txBody>
      </p:sp>
      <p:sp>
        <p:nvSpPr>
          <p:cNvPr id="9733" name="Rectangle 25"/>
          <p:cNvSpPr>
            <a:spLocks noChangeArrowheads="1"/>
          </p:cNvSpPr>
          <p:nvPr/>
        </p:nvSpPr>
        <p:spPr bwMode="auto">
          <a:xfrm>
            <a:off x="5845498" y="296581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a:t>FICON  Express S</a:t>
            </a:r>
          </a:p>
        </p:txBody>
      </p:sp>
      <p:sp>
        <p:nvSpPr>
          <p:cNvPr id="9734" name="Rectangle 26"/>
          <p:cNvSpPr>
            <a:spLocks noChangeArrowheads="1"/>
          </p:cNvSpPr>
          <p:nvPr/>
        </p:nvSpPr>
        <p:spPr bwMode="auto">
          <a:xfrm>
            <a:off x="6188398" y="2965814"/>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dirty="0" smtClean="0"/>
              <a:t>FICON Express S</a:t>
            </a:r>
            <a:endParaRPr lang="en-US" sz="1200" dirty="0"/>
          </a:p>
        </p:txBody>
      </p:sp>
      <p:sp>
        <p:nvSpPr>
          <p:cNvPr id="9736" name="Rectangle 243"/>
          <p:cNvSpPr>
            <a:spLocks noChangeArrowheads="1"/>
          </p:cNvSpPr>
          <p:nvPr/>
        </p:nvSpPr>
        <p:spPr bwMode="auto">
          <a:xfrm>
            <a:off x="4638204" y="2980101"/>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a:t>Flash Express</a:t>
            </a:r>
          </a:p>
        </p:txBody>
      </p:sp>
      <p:sp>
        <p:nvSpPr>
          <p:cNvPr id="9737" name="Rectangle 26"/>
          <p:cNvSpPr>
            <a:spLocks noChangeArrowheads="1"/>
          </p:cNvSpPr>
          <p:nvPr/>
        </p:nvSpPr>
        <p:spPr bwMode="auto">
          <a:xfrm>
            <a:off x="6515507" y="2968656"/>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dirty="0" smtClean="0"/>
              <a:t>FICON Express S</a:t>
            </a:r>
            <a:endParaRPr lang="en-US" sz="1200" dirty="0"/>
          </a:p>
        </p:txBody>
      </p:sp>
      <p:sp>
        <p:nvSpPr>
          <p:cNvPr id="9738" name="Rectangle 26"/>
          <p:cNvSpPr>
            <a:spLocks noChangeArrowheads="1"/>
          </p:cNvSpPr>
          <p:nvPr/>
        </p:nvSpPr>
        <p:spPr bwMode="auto">
          <a:xfrm>
            <a:off x="6832482" y="2971499"/>
            <a:ext cx="228600" cy="1600200"/>
          </a:xfrm>
          <a:prstGeom prst="rect">
            <a:avLst/>
          </a:prstGeom>
          <a:solidFill>
            <a:srgbClr val="FF99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algn="ctr"/>
            <a:r>
              <a:rPr lang="en-US" sz="1200" dirty="0" smtClean="0"/>
              <a:t>FICON Express S</a:t>
            </a:r>
            <a:endParaRPr lang="en-US" sz="1200" dirty="0"/>
          </a:p>
        </p:txBody>
      </p:sp>
      <p:cxnSp>
        <p:nvCxnSpPr>
          <p:cNvPr id="10" name="Elbow Connector 9"/>
          <p:cNvCxnSpPr>
            <a:stCxn id="2610" idx="2"/>
            <a:endCxn id="9721" idx="0"/>
          </p:cNvCxnSpPr>
          <p:nvPr/>
        </p:nvCxnSpPr>
        <p:spPr bwMode="auto">
          <a:xfrm rot="5400000">
            <a:off x="2864461" y="1924634"/>
            <a:ext cx="1044374" cy="783435"/>
          </a:xfrm>
          <a:prstGeom prst="bentConnector3">
            <a:avLst/>
          </a:prstGeom>
          <a:solidFill>
            <a:srgbClr val="CC99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12" name="Elbow Connector 11"/>
          <p:cNvCxnSpPr>
            <a:stCxn id="2606" idx="2"/>
            <a:endCxn id="9731" idx="0"/>
          </p:cNvCxnSpPr>
          <p:nvPr/>
        </p:nvCxnSpPr>
        <p:spPr bwMode="auto">
          <a:xfrm rot="16200000" flipH="1">
            <a:off x="3601698" y="486269"/>
            <a:ext cx="1062545" cy="3667944"/>
          </a:xfrm>
          <a:prstGeom prst="bentConnector3">
            <a:avLst>
              <a:gd name="adj1" fmla="val 31882"/>
            </a:avLst>
          </a:prstGeom>
          <a:solidFill>
            <a:srgbClr val="CC99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15" name="Elbow Connector 14"/>
          <p:cNvCxnSpPr>
            <a:stCxn id="2611" idx="2"/>
            <a:endCxn id="9731" idx="0"/>
          </p:cNvCxnSpPr>
          <p:nvPr/>
        </p:nvCxnSpPr>
        <p:spPr bwMode="auto">
          <a:xfrm rot="16200000" flipH="1">
            <a:off x="4446856" y="1331428"/>
            <a:ext cx="1059218" cy="1980953"/>
          </a:xfrm>
          <a:prstGeom prst="bentConnector3">
            <a:avLst>
              <a:gd name="adj1" fmla="val 19389"/>
            </a:avLst>
          </a:prstGeom>
          <a:solidFill>
            <a:srgbClr val="CC99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9749" name="Oval 30"/>
          <p:cNvSpPr>
            <a:spLocks noChangeArrowheads="1"/>
          </p:cNvSpPr>
          <p:nvPr/>
        </p:nvSpPr>
        <p:spPr bwMode="auto">
          <a:xfrm>
            <a:off x="6871397" y="1017500"/>
            <a:ext cx="1143000"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smtClean="0"/>
              <a:t>Max 5 </a:t>
            </a:r>
            <a:r>
              <a:rPr lang="en-US" sz="1200" dirty="0" err="1" smtClean="0"/>
              <a:t>PCIe</a:t>
            </a:r>
            <a:r>
              <a:rPr lang="en-US" sz="1200" dirty="0" smtClean="0"/>
              <a:t> Cages</a:t>
            </a:r>
            <a:endParaRPr lang="en-US" sz="1200" dirty="0"/>
          </a:p>
        </p:txBody>
      </p:sp>
      <p:sp>
        <p:nvSpPr>
          <p:cNvPr id="9750" name="Oval 30"/>
          <p:cNvSpPr>
            <a:spLocks noChangeArrowheads="1"/>
          </p:cNvSpPr>
          <p:nvPr/>
        </p:nvSpPr>
        <p:spPr bwMode="auto">
          <a:xfrm>
            <a:off x="6624925" y="1965038"/>
            <a:ext cx="1143000"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smtClean="0"/>
              <a:t>32 I/O Slots Per Cage</a:t>
            </a:r>
            <a:endParaRPr lang="en-US" sz="1200" dirty="0"/>
          </a:p>
        </p:txBody>
      </p:sp>
      <p:sp>
        <p:nvSpPr>
          <p:cNvPr id="9751" name="Oval 30"/>
          <p:cNvSpPr>
            <a:spLocks noChangeArrowheads="1"/>
          </p:cNvSpPr>
          <p:nvPr/>
        </p:nvSpPr>
        <p:spPr bwMode="auto">
          <a:xfrm>
            <a:off x="6858000" y="3221466"/>
            <a:ext cx="1143000"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smtClean="0"/>
              <a:t>Hot Plug Cages</a:t>
            </a:r>
            <a:endParaRPr lang="en-US" sz="1200" dirty="0"/>
          </a:p>
        </p:txBody>
      </p:sp>
      <p:sp>
        <p:nvSpPr>
          <p:cNvPr id="9752" name="Oval 30"/>
          <p:cNvSpPr>
            <a:spLocks noChangeArrowheads="1"/>
          </p:cNvSpPr>
          <p:nvPr/>
        </p:nvSpPr>
        <p:spPr bwMode="auto">
          <a:xfrm>
            <a:off x="6405234" y="3971270"/>
            <a:ext cx="1143000" cy="972741"/>
          </a:xfrm>
          <a:prstGeom prst="ellipse">
            <a:avLst/>
          </a:prstGeom>
          <a:solidFill>
            <a:srgbClr val="FFFF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a:r>
              <a:rPr lang="en-US" sz="1200" dirty="0" smtClean="0"/>
              <a:t>Hot Plug Cards</a:t>
            </a:r>
            <a:endParaRPr lang="en-US" sz="1200" dirty="0"/>
          </a:p>
        </p:txBody>
      </p:sp>
    </p:spTree>
    <p:extLst>
      <p:ext uri="{BB962C8B-B14F-4D97-AF65-F5344CB8AC3E}">
        <p14:creationId xmlns:p14="http://schemas.microsoft.com/office/powerpoint/2010/main" val="99072090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Group 50"/>
          <p:cNvGrpSpPr/>
          <p:nvPr/>
        </p:nvGrpSpPr>
        <p:grpSpPr>
          <a:xfrm>
            <a:off x="2770293" y="708173"/>
            <a:ext cx="3382438" cy="3965899"/>
            <a:chOff x="2501900" y="803275"/>
            <a:chExt cx="4554538" cy="5799138"/>
          </a:xfrm>
        </p:grpSpPr>
        <p:pic>
          <p:nvPicPr>
            <p:cNvPr id="52" name="Picture 2"/>
            <p:cNvPicPr>
              <a:picLocks noChangeAspect="1" noChangeArrowheads="1"/>
            </p:cNvPicPr>
            <p:nvPr/>
          </p:nvPicPr>
          <p:blipFill>
            <a:blip r:embed="rId3"/>
            <a:srcRect/>
            <a:stretch>
              <a:fillRect/>
            </a:stretch>
          </p:blipFill>
          <p:spPr bwMode="auto">
            <a:xfrm>
              <a:off x="2797175" y="1260475"/>
              <a:ext cx="3954463" cy="5334000"/>
            </a:xfrm>
            <a:prstGeom prst="rect">
              <a:avLst/>
            </a:prstGeom>
            <a:noFill/>
            <a:ln w="9525">
              <a:noFill/>
              <a:miter lim="800000"/>
              <a:headEnd/>
              <a:tailEnd/>
            </a:ln>
          </p:spPr>
        </p:pic>
        <p:pic>
          <p:nvPicPr>
            <p:cNvPr id="53" name="Picture 67"/>
            <p:cNvPicPr>
              <a:picLocks noChangeAspect="1" noChangeArrowheads="1"/>
            </p:cNvPicPr>
            <p:nvPr/>
          </p:nvPicPr>
          <p:blipFill>
            <a:blip r:embed="rId4"/>
            <a:srcRect/>
            <a:stretch>
              <a:fillRect/>
            </a:stretch>
          </p:blipFill>
          <p:spPr bwMode="auto">
            <a:xfrm>
              <a:off x="6750050" y="1266825"/>
              <a:ext cx="306388" cy="5321300"/>
            </a:xfrm>
            <a:prstGeom prst="rect">
              <a:avLst/>
            </a:prstGeom>
            <a:noFill/>
            <a:ln w="9525">
              <a:noFill/>
              <a:miter lim="800000"/>
              <a:headEnd/>
              <a:tailEnd/>
            </a:ln>
          </p:spPr>
        </p:pic>
        <p:pic>
          <p:nvPicPr>
            <p:cNvPr id="54" name="Picture 71"/>
            <p:cNvPicPr>
              <a:picLocks noChangeAspect="1" noChangeArrowheads="1"/>
            </p:cNvPicPr>
            <p:nvPr/>
          </p:nvPicPr>
          <p:blipFill>
            <a:blip r:embed="rId4"/>
            <a:srcRect/>
            <a:stretch>
              <a:fillRect/>
            </a:stretch>
          </p:blipFill>
          <p:spPr bwMode="auto">
            <a:xfrm>
              <a:off x="2501900" y="1289050"/>
              <a:ext cx="306388" cy="5313363"/>
            </a:xfrm>
            <a:prstGeom prst="rect">
              <a:avLst/>
            </a:prstGeom>
            <a:noFill/>
            <a:ln w="9525">
              <a:noFill/>
              <a:miter lim="800000"/>
              <a:headEnd/>
              <a:tailEnd/>
            </a:ln>
          </p:spPr>
        </p:pic>
        <p:sp>
          <p:nvSpPr>
            <p:cNvPr id="62" name="Rectangle 61"/>
            <p:cNvSpPr/>
            <p:nvPr/>
          </p:nvSpPr>
          <p:spPr>
            <a:xfrm>
              <a:off x="4862513" y="2873375"/>
              <a:ext cx="1901825" cy="1863725"/>
            </a:xfrm>
            <a:prstGeom prst="rect">
              <a:avLst/>
            </a:prstGeom>
            <a:noFill/>
            <a:ln w="38100" cap="flat" cmpd="sng" algn="ctr">
              <a:solidFill>
                <a:srgbClr val="FF0000"/>
              </a:solidFill>
              <a:prstDash val="solid"/>
            </a:ln>
            <a:effectLst/>
          </p:spPr>
          <p:txBody>
            <a:bodyPr anchor="ctr"/>
            <a:lstStyle/>
            <a:p>
              <a:pPr algn="ctr" fontAlgn="auto">
                <a:spcBef>
                  <a:spcPts val="0"/>
                </a:spcBef>
                <a:spcAft>
                  <a:spcPts val="0"/>
                </a:spcAft>
                <a:defRPr/>
              </a:pPr>
              <a:endParaRPr lang="en-US" sz="1100" b="0" kern="0">
                <a:solidFill>
                  <a:sysClr val="windowText" lastClr="000000"/>
                </a:solidFill>
                <a:latin typeface="Arial"/>
                <a:cs typeface="+mn-cs"/>
              </a:endParaRPr>
            </a:p>
          </p:txBody>
        </p:sp>
        <p:pic>
          <p:nvPicPr>
            <p:cNvPr id="64" name="Picture 1"/>
            <p:cNvPicPr>
              <a:picLocks noChangeAspect="1" noChangeArrowheads="1"/>
            </p:cNvPicPr>
            <p:nvPr/>
          </p:nvPicPr>
          <p:blipFill>
            <a:blip r:embed="rId5"/>
            <a:srcRect/>
            <a:stretch>
              <a:fillRect/>
            </a:stretch>
          </p:blipFill>
          <p:spPr bwMode="auto">
            <a:xfrm>
              <a:off x="3044825" y="1428750"/>
              <a:ext cx="1600200" cy="420688"/>
            </a:xfrm>
            <a:prstGeom prst="rect">
              <a:avLst/>
            </a:prstGeom>
            <a:noFill/>
            <a:ln w="9525">
              <a:noFill/>
              <a:miter lim="800000"/>
              <a:headEnd/>
              <a:tailEnd/>
            </a:ln>
          </p:spPr>
        </p:pic>
        <p:sp>
          <p:nvSpPr>
            <p:cNvPr id="67" name="TextBox 66"/>
            <p:cNvSpPr txBox="1"/>
            <p:nvPr/>
          </p:nvSpPr>
          <p:spPr>
            <a:xfrm>
              <a:off x="5243775" y="3342976"/>
              <a:ext cx="248745" cy="540056"/>
            </a:xfrm>
            <a:prstGeom prst="rect">
              <a:avLst/>
            </a:prstGeom>
            <a:noFill/>
            <a:effectLst>
              <a:glow rad="63500">
                <a:schemeClr val="accent2">
                  <a:satMod val="175000"/>
                  <a:alpha val="40000"/>
                </a:schemeClr>
              </a:glow>
            </a:effectLst>
          </p:spPr>
          <p:txBody>
            <a:bodyPr wrap="none">
              <a:spAutoFit/>
            </a:bodyPr>
            <a:lstStyle/>
            <a:p>
              <a:pPr>
                <a:defRPr/>
              </a:pPr>
              <a:endParaRPr lang="en-US" dirty="0">
                <a:solidFill>
                  <a:srgbClr val="FFFF00"/>
                </a:solidFill>
                <a:effectLst>
                  <a:glow rad="266700">
                    <a:srgbClr val="C00000">
                      <a:alpha val="71000"/>
                    </a:srgbClr>
                  </a:glow>
                </a:effectLst>
                <a:latin typeface="Arial" pitchFamily="34" charset="0"/>
                <a:cs typeface="+mn-cs"/>
              </a:endParaRPr>
            </a:p>
          </p:txBody>
        </p:sp>
        <p:pic>
          <p:nvPicPr>
            <p:cNvPr id="73" name="Picture 1"/>
            <p:cNvPicPr>
              <a:picLocks noChangeAspect="1"/>
            </p:cNvPicPr>
            <p:nvPr/>
          </p:nvPicPr>
          <p:blipFill>
            <a:blip r:embed="rId6"/>
            <a:srcRect/>
            <a:stretch>
              <a:fillRect/>
            </a:stretch>
          </p:blipFill>
          <p:spPr bwMode="auto">
            <a:xfrm>
              <a:off x="2781300" y="803275"/>
              <a:ext cx="2070100" cy="457200"/>
            </a:xfrm>
            <a:prstGeom prst="rect">
              <a:avLst/>
            </a:prstGeom>
            <a:noFill/>
            <a:ln w="9525">
              <a:noFill/>
              <a:miter lim="800000"/>
              <a:headEnd/>
              <a:tailEnd/>
            </a:ln>
          </p:spPr>
        </p:pic>
      </p:grpSp>
      <p:sp>
        <p:nvSpPr>
          <p:cNvPr id="1492995" name="Text Box 27"/>
          <p:cNvSpPr>
            <a:spLocks noGrp="1" noChangeArrowheads="1"/>
          </p:cNvSpPr>
          <p:nvPr>
            <p:ph type="title" idx="4294967295"/>
          </p:nvPr>
        </p:nvSpPr>
        <p:spPr>
          <a:xfrm>
            <a:off x="1172474" y="137354"/>
            <a:ext cx="6685360" cy="409651"/>
          </a:xfrm>
        </p:spPr>
        <p:txBody>
          <a:bodyPr anchor="ctr"/>
          <a:lstStyle/>
          <a:p>
            <a:r>
              <a:rPr lang="en-US" sz="2400" dirty="0" smtClean="0"/>
              <a:t>z13 </a:t>
            </a:r>
            <a:r>
              <a:rPr lang="en-US" sz="2400" dirty="0">
                <a:solidFill>
                  <a:srgbClr val="00B050"/>
                </a:solidFill>
              </a:rPr>
              <a:t>Emperor</a:t>
            </a:r>
            <a:r>
              <a:rPr lang="en-US" sz="5400" dirty="0" smtClean="0"/>
              <a:t> </a:t>
            </a:r>
            <a:r>
              <a:rPr lang="en-US" sz="2400" dirty="0" smtClean="0"/>
              <a:t>Under </a:t>
            </a:r>
            <a:r>
              <a:rPr lang="en-US" sz="2400" dirty="0"/>
              <a:t>the </a:t>
            </a:r>
            <a:r>
              <a:rPr lang="en-US" sz="2400" dirty="0" smtClean="0"/>
              <a:t>Covers </a:t>
            </a:r>
            <a:r>
              <a:rPr lang="en-US" sz="1800" dirty="0"/>
              <a:t>(Front View)</a:t>
            </a:r>
          </a:p>
        </p:txBody>
      </p:sp>
      <p:sp>
        <p:nvSpPr>
          <p:cNvPr id="1493002" name="Text Box 14"/>
          <p:cNvSpPr txBox="1">
            <a:spLocks noChangeArrowheads="1"/>
          </p:cNvSpPr>
          <p:nvPr/>
        </p:nvSpPr>
        <p:spPr bwMode="auto">
          <a:xfrm>
            <a:off x="6510337" y="2189560"/>
            <a:ext cx="1490663" cy="8223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defTabSz="823913">
              <a:defRPr>
                <a:solidFill>
                  <a:schemeClr val="tx1"/>
                </a:solidFill>
                <a:latin typeface="Arial" pitchFamily="34" charset="0"/>
                <a:ea typeface="MS PGothic" pitchFamily="34" charset="-128"/>
              </a:defRPr>
            </a:lvl1pPr>
            <a:lvl2pPr marL="742950" indent="-285750" defTabSz="823913">
              <a:defRPr>
                <a:solidFill>
                  <a:schemeClr val="tx1"/>
                </a:solidFill>
                <a:latin typeface="Arial" pitchFamily="34" charset="0"/>
                <a:ea typeface="MS PGothic" pitchFamily="34" charset="-128"/>
              </a:defRPr>
            </a:lvl2pPr>
            <a:lvl3pPr marL="1143000" indent="-228600" defTabSz="823913">
              <a:defRPr>
                <a:solidFill>
                  <a:schemeClr val="tx1"/>
                </a:solidFill>
                <a:latin typeface="Arial" pitchFamily="34" charset="0"/>
                <a:ea typeface="MS PGothic" pitchFamily="34" charset="-128"/>
              </a:defRPr>
            </a:lvl3pPr>
            <a:lvl4pPr marL="1600200" indent="-228600" defTabSz="823913">
              <a:defRPr>
                <a:solidFill>
                  <a:schemeClr val="tx1"/>
                </a:solidFill>
                <a:latin typeface="Arial" pitchFamily="34" charset="0"/>
                <a:ea typeface="MS PGothic" pitchFamily="34" charset="-128"/>
              </a:defRPr>
            </a:lvl4pPr>
            <a:lvl5pPr marL="2057400" indent="-228600" defTabSz="823913">
              <a:defRPr>
                <a:solidFill>
                  <a:schemeClr val="tx1"/>
                </a:solidFill>
                <a:latin typeface="Arial" pitchFamily="34" charset="0"/>
                <a:ea typeface="MS PGothic" pitchFamily="34" charset="-128"/>
              </a:defRPr>
            </a:lvl5pPr>
            <a:lvl6pPr marL="2514600" indent="-228600" defTabSz="823913"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823913"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823913"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823913" eaLnBrk="0" fontAlgn="base" hangingPunct="0">
              <a:spcBef>
                <a:spcPct val="0"/>
              </a:spcBef>
              <a:spcAft>
                <a:spcPct val="0"/>
              </a:spcAft>
              <a:defRPr>
                <a:solidFill>
                  <a:schemeClr val="tx1"/>
                </a:solidFill>
                <a:latin typeface="Arial" pitchFamily="34" charset="0"/>
                <a:ea typeface="MS PGothic" pitchFamily="34" charset="-128"/>
              </a:defRPr>
            </a:lvl9pPr>
          </a:lstStyle>
          <a:p>
            <a:pPr>
              <a:lnSpc>
                <a:spcPct val="95000"/>
              </a:lnSpc>
              <a:spcAft>
                <a:spcPct val="10000"/>
              </a:spcAft>
            </a:pPr>
            <a:r>
              <a:rPr lang="en-US" sz="1125">
                <a:cs typeface="Arial" pitchFamily="34" charset="0"/>
              </a:rPr>
              <a:t>Processor Drawers</a:t>
            </a:r>
            <a:br>
              <a:rPr lang="en-US" sz="1125">
                <a:cs typeface="Arial" pitchFamily="34" charset="0"/>
              </a:rPr>
            </a:br>
            <a:r>
              <a:rPr lang="en-US" sz="1125">
                <a:cs typeface="Arial" pitchFamily="34" charset="0"/>
              </a:rPr>
              <a:t>(1st bottom to 4</a:t>
            </a:r>
            <a:r>
              <a:rPr lang="en-US" sz="1125" baseline="30000">
                <a:cs typeface="Arial" pitchFamily="34" charset="0"/>
              </a:rPr>
              <a:t>th</a:t>
            </a:r>
            <a:r>
              <a:rPr lang="en-US" sz="1125">
                <a:cs typeface="Arial" pitchFamily="34" charset="0"/>
              </a:rPr>
              <a:t> top)</a:t>
            </a:r>
            <a:br>
              <a:rPr lang="en-US" sz="1125">
                <a:cs typeface="Arial" pitchFamily="34" charset="0"/>
              </a:rPr>
            </a:br>
            <a:r>
              <a:rPr lang="en-US" sz="1125">
                <a:cs typeface="Arial" pitchFamily="34" charset="0"/>
              </a:rPr>
              <a:t>with Flexible Support Processors (FSPs), and I/O fanouts</a:t>
            </a:r>
          </a:p>
        </p:txBody>
      </p:sp>
      <p:sp>
        <p:nvSpPr>
          <p:cNvPr id="1493003" name="Text Box 17"/>
          <p:cNvSpPr txBox="1">
            <a:spLocks noChangeArrowheads="1"/>
          </p:cNvSpPr>
          <p:nvPr/>
        </p:nvSpPr>
        <p:spPr bwMode="auto">
          <a:xfrm>
            <a:off x="6666009" y="3677360"/>
            <a:ext cx="1160860" cy="6751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defTabSz="823913">
              <a:defRPr>
                <a:solidFill>
                  <a:schemeClr val="tx1"/>
                </a:solidFill>
                <a:latin typeface="Arial" pitchFamily="34" charset="0"/>
                <a:ea typeface="MS PGothic" pitchFamily="34" charset="-128"/>
              </a:defRPr>
            </a:lvl1pPr>
            <a:lvl2pPr marL="742950" indent="-285750" defTabSz="823913">
              <a:defRPr>
                <a:solidFill>
                  <a:schemeClr val="tx1"/>
                </a:solidFill>
                <a:latin typeface="Arial" pitchFamily="34" charset="0"/>
                <a:ea typeface="MS PGothic" pitchFamily="34" charset="-128"/>
              </a:defRPr>
            </a:lvl2pPr>
            <a:lvl3pPr marL="1143000" indent="-228600" defTabSz="823913">
              <a:defRPr>
                <a:solidFill>
                  <a:schemeClr val="tx1"/>
                </a:solidFill>
                <a:latin typeface="Arial" pitchFamily="34" charset="0"/>
                <a:ea typeface="MS PGothic" pitchFamily="34" charset="-128"/>
              </a:defRPr>
            </a:lvl3pPr>
            <a:lvl4pPr marL="1600200" indent="-228600" defTabSz="823913">
              <a:defRPr>
                <a:solidFill>
                  <a:schemeClr val="tx1"/>
                </a:solidFill>
                <a:latin typeface="Arial" pitchFamily="34" charset="0"/>
                <a:ea typeface="MS PGothic" pitchFamily="34" charset="-128"/>
              </a:defRPr>
            </a:lvl4pPr>
            <a:lvl5pPr marL="2057400" indent="-228600" defTabSz="823913">
              <a:defRPr>
                <a:solidFill>
                  <a:schemeClr val="tx1"/>
                </a:solidFill>
                <a:latin typeface="Arial" pitchFamily="34" charset="0"/>
                <a:ea typeface="MS PGothic" pitchFamily="34" charset="-128"/>
              </a:defRPr>
            </a:lvl5pPr>
            <a:lvl6pPr marL="2514600" indent="-228600" defTabSz="823913"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823913"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823913"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823913" eaLnBrk="0" fontAlgn="base" hangingPunct="0">
              <a:spcBef>
                <a:spcPct val="0"/>
              </a:spcBef>
              <a:spcAft>
                <a:spcPct val="0"/>
              </a:spcAft>
              <a:defRPr>
                <a:solidFill>
                  <a:schemeClr val="tx1"/>
                </a:solidFill>
                <a:latin typeface="Arial" pitchFamily="34" charset="0"/>
                <a:ea typeface="MS PGothic" pitchFamily="34" charset="-128"/>
              </a:defRPr>
            </a:lvl9pPr>
          </a:lstStyle>
          <a:p>
            <a:pPr>
              <a:lnSpc>
                <a:spcPct val="95000"/>
              </a:lnSpc>
              <a:spcAft>
                <a:spcPct val="10000"/>
              </a:spcAft>
            </a:pPr>
            <a:r>
              <a:rPr lang="en-US" sz="1125" dirty="0">
                <a:solidFill>
                  <a:srgbClr val="000000"/>
                </a:solidFill>
                <a:cs typeface="Arial" pitchFamily="34" charset="0"/>
              </a:rPr>
              <a:t>N+2  Pumps and </a:t>
            </a:r>
          </a:p>
          <a:p>
            <a:pPr>
              <a:lnSpc>
                <a:spcPct val="95000"/>
              </a:lnSpc>
              <a:spcAft>
                <a:spcPct val="10000"/>
              </a:spcAft>
            </a:pPr>
            <a:r>
              <a:rPr lang="en-US" sz="1125" dirty="0">
                <a:solidFill>
                  <a:srgbClr val="000000"/>
                </a:solidFill>
                <a:cs typeface="Arial" pitchFamily="34" charset="0"/>
              </a:rPr>
              <a:t>Blowers for Radiator Air Cooling Unit</a:t>
            </a:r>
          </a:p>
        </p:txBody>
      </p:sp>
      <p:sp>
        <p:nvSpPr>
          <p:cNvPr id="1493004" name="Text Box 20"/>
          <p:cNvSpPr txBox="1">
            <a:spLocks noChangeArrowheads="1"/>
          </p:cNvSpPr>
          <p:nvPr/>
        </p:nvSpPr>
        <p:spPr bwMode="auto">
          <a:xfrm>
            <a:off x="1223822" y="2357937"/>
            <a:ext cx="997744" cy="3289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defTabSz="823913">
              <a:defRPr>
                <a:solidFill>
                  <a:schemeClr val="tx1"/>
                </a:solidFill>
                <a:latin typeface="Arial" pitchFamily="34" charset="0"/>
                <a:ea typeface="MS PGothic" pitchFamily="34" charset="-128"/>
              </a:defRPr>
            </a:lvl1pPr>
            <a:lvl2pPr marL="742950" indent="-285750" defTabSz="823913">
              <a:defRPr>
                <a:solidFill>
                  <a:schemeClr val="tx1"/>
                </a:solidFill>
                <a:latin typeface="Arial" pitchFamily="34" charset="0"/>
                <a:ea typeface="MS PGothic" pitchFamily="34" charset="-128"/>
              </a:defRPr>
            </a:lvl2pPr>
            <a:lvl3pPr marL="1143000" indent="-228600" defTabSz="823913">
              <a:defRPr>
                <a:solidFill>
                  <a:schemeClr val="tx1"/>
                </a:solidFill>
                <a:latin typeface="Arial" pitchFamily="34" charset="0"/>
                <a:ea typeface="MS PGothic" pitchFamily="34" charset="-128"/>
              </a:defRPr>
            </a:lvl3pPr>
            <a:lvl4pPr marL="1600200" indent="-228600" defTabSz="823913">
              <a:defRPr>
                <a:solidFill>
                  <a:schemeClr val="tx1"/>
                </a:solidFill>
                <a:latin typeface="Arial" pitchFamily="34" charset="0"/>
                <a:ea typeface="MS PGothic" pitchFamily="34" charset="-128"/>
              </a:defRPr>
            </a:lvl4pPr>
            <a:lvl5pPr marL="2057400" indent="-228600" defTabSz="823913">
              <a:defRPr>
                <a:solidFill>
                  <a:schemeClr val="tx1"/>
                </a:solidFill>
                <a:latin typeface="Arial" pitchFamily="34" charset="0"/>
                <a:ea typeface="MS PGothic" pitchFamily="34" charset="-128"/>
              </a:defRPr>
            </a:lvl5pPr>
            <a:lvl6pPr marL="2514600" indent="-228600" defTabSz="823913"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823913"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823913"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823913" eaLnBrk="0" fontAlgn="base" hangingPunct="0">
              <a:spcBef>
                <a:spcPct val="0"/>
              </a:spcBef>
              <a:spcAft>
                <a:spcPct val="0"/>
              </a:spcAft>
              <a:defRPr>
                <a:solidFill>
                  <a:schemeClr val="tx1"/>
                </a:solidFill>
                <a:latin typeface="Arial" pitchFamily="34" charset="0"/>
                <a:ea typeface="MS PGothic" pitchFamily="34" charset="-128"/>
              </a:defRPr>
            </a:lvl9pPr>
          </a:lstStyle>
          <a:p>
            <a:pPr>
              <a:lnSpc>
                <a:spcPct val="95000"/>
              </a:lnSpc>
              <a:spcAft>
                <a:spcPct val="10000"/>
              </a:spcAft>
            </a:pPr>
            <a:r>
              <a:rPr lang="en-US" sz="1125" dirty="0">
                <a:cs typeface="Arial" pitchFamily="34" charset="0"/>
              </a:rPr>
              <a:t>2 SE Displays  with Keyboards</a:t>
            </a:r>
          </a:p>
        </p:txBody>
      </p:sp>
      <p:sp>
        <p:nvSpPr>
          <p:cNvPr id="1493008" name="Text Box 11"/>
          <p:cNvSpPr txBox="1">
            <a:spLocks noChangeArrowheads="1"/>
          </p:cNvSpPr>
          <p:nvPr/>
        </p:nvSpPr>
        <p:spPr bwMode="auto">
          <a:xfrm>
            <a:off x="1126315" y="3291550"/>
            <a:ext cx="1343025" cy="11512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defTabSz="823913">
              <a:defRPr>
                <a:solidFill>
                  <a:schemeClr val="tx1"/>
                </a:solidFill>
                <a:latin typeface="Arial" pitchFamily="34" charset="0"/>
                <a:ea typeface="MS PGothic" pitchFamily="34" charset="-128"/>
              </a:defRPr>
            </a:lvl1pPr>
            <a:lvl2pPr marL="742950" indent="-285750" defTabSz="823913">
              <a:defRPr>
                <a:solidFill>
                  <a:schemeClr val="tx1"/>
                </a:solidFill>
                <a:latin typeface="Arial" pitchFamily="34" charset="0"/>
                <a:ea typeface="MS PGothic" pitchFamily="34" charset="-128"/>
              </a:defRPr>
            </a:lvl2pPr>
            <a:lvl3pPr marL="1143000" indent="-228600" defTabSz="823913">
              <a:defRPr>
                <a:solidFill>
                  <a:schemeClr val="tx1"/>
                </a:solidFill>
                <a:latin typeface="Arial" pitchFamily="34" charset="0"/>
                <a:ea typeface="MS PGothic" pitchFamily="34" charset="-128"/>
              </a:defRPr>
            </a:lvl3pPr>
            <a:lvl4pPr marL="1600200" indent="-228600" defTabSz="823913">
              <a:defRPr>
                <a:solidFill>
                  <a:schemeClr val="tx1"/>
                </a:solidFill>
                <a:latin typeface="Arial" pitchFamily="34" charset="0"/>
                <a:ea typeface="MS PGothic" pitchFamily="34" charset="-128"/>
              </a:defRPr>
            </a:lvl4pPr>
            <a:lvl5pPr marL="2057400" indent="-228600" defTabSz="823913">
              <a:defRPr>
                <a:solidFill>
                  <a:schemeClr val="tx1"/>
                </a:solidFill>
                <a:latin typeface="Arial" pitchFamily="34" charset="0"/>
                <a:ea typeface="MS PGothic" pitchFamily="34" charset="-128"/>
              </a:defRPr>
            </a:lvl5pPr>
            <a:lvl6pPr marL="2514600" indent="-228600" defTabSz="823913"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823913"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823913"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823913" eaLnBrk="0" fontAlgn="base" hangingPunct="0">
              <a:spcBef>
                <a:spcPct val="0"/>
              </a:spcBef>
              <a:spcAft>
                <a:spcPct val="0"/>
              </a:spcAft>
              <a:defRPr>
                <a:solidFill>
                  <a:schemeClr val="tx1"/>
                </a:solidFill>
                <a:latin typeface="Arial" pitchFamily="34" charset="0"/>
                <a:ea typeface="MS PGothic" pitchFamily="34" charset="-128"/>
              </a:defRPr>
            </a:lvl9pPr>
          </a:lstStyle>
          <a:p>
            <a:pPr>
              <a:lnSpc>
                <a:spcPct val="95000"/>
              </a:lnSpc>
              <a:spcAft>
                <a:spcPct val="10000"/>
              </a:spcAft>
            </a:pPr>
            <a:r>
              <a:rPr lang="en-US" sz="1125" dirty="0">
                <a:solidFill>
                  <a:srgbClr val="000000"/>
                </a:solidFill>
                <a:cs typeface="Arial" pitchFamily="34" charset="0"/>
              </a:rPr>
              <a:t>Space for the first four I/O drawers.</a:t>
            </a:r>
            <a:br>
              <a:rPr lang="en-US" sz="1125" dirty="0">
                <a:solidFill>
                  <a:srgbClr val="000000"/>
                </a:solidFill>
                <a:cs typeface="Arial" pitchFamily="34" charset="0"/>
              </a:rPr>
            </a:br>
            <a:r>
              <a:rPr lang="en-US" sz="1125" dirty="0">
                <a:solidFill>
                  <a:srgbClr val="000000"/>
                </a:solidFill>
                <a:cs typeface="Arial" pitchFamily="34" charset="0"/>
              </a:rPr>
              <a:t>The top two can be </a:t>
            </a:r>
            <a:br>
              <a:rPr lang="en-US" sz="1125" dirty="0">
                <a:solidFill>
                  <a:srgbClr val="000000"/>
                </a:solidFill>
                <a:cs typeface="Arial" pitchFamily="34" charset="0"/>
              </a:rPr>
            </a:br>
            <a:r>
              <a:rPr lang="en-US" sz="1125" dirty="0">
                <a:solidFill>
                  <a:srgbClr val="000000"/>
                </a:solidFill>
                <a:cs typeface="Arial" pitchFamily="34" charset="0"/>
              </a:rPr>
              <a:t>8-slot for carried forward FICON Express8. All can be PCIe I/O drawers</a:t>
            </a:r>
          </a:p>
        </p:txBody>
      </p:sp>
      <p:sp>
        <p:nvSpPr>
          <p:cNvPr id="1493016" name="Line 15"/>
          <p:cNvSpPr>
            <a:spLocks noChangeShapeType="1"/>
          </p:cNvSpPr>
          <p:nvPr/>
        </p:nvSpPr>
        <p:spPr bwMode="auto">
          <a:xfrm flipH="1">
            <a:off x="5669756" y="2281237"/>
            <a:ext cx="789385" cy="7650"/>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sz="1400"/>
          </a:p>
        </p:txBody>
      </p:sp>
      <p:sp>
        <p:nvSpPr>
          <p:cNvPr id="1493017" name="Line 25"/>
          <p:cNvSpPr>
            <a:spLocks noChangeShapeType="1"/>
          </p:cNvSpPr>
          <p:nvPr/>
        </p:nvSpPr>
        <p:spPr bwMode="auto">
          <a:xfrm flipH="1">
            <a:off x="5497116" y="1176338"/>
            <a:ext cx="989409" cy="41672"/>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1493018" name="Line 16"/>
          <p:cNvSpPr>
            <a:spLocks noChangeShapeType="1"/>
          </p:cNvSpPr>
          <p:nvPr/>
        </p:nvSpPr>
        <p:spPr bwMode="auto">
          <a:xfrm flipH="1" flipV="1">
            <a:off x="5578063" y="3886182"/>
            <a:ext cx="967993" cy="47641"/>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sz="1400"/>
          </a:p>
        </p:txBody>
      </p:sp>
      <p:sp>
        <p:nvSpPr>
          <p:cNvPr id="1493020" name="Text Box 20"/>
          <p:cNvSpPr txBox="1">
            <a:spLocks noChangeArrowheads="1"/>
          </p:cNvSpPr>
          <p:nvPr/>
        </p:nvSpPr>
        <p:spPr bwMode="auto">
          <a:xfrm>
            <a:off x="6546057" y="1090613"/>
            <a:ext cx="1159669" cy="4934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defTabSz="823913">
              <a:defRPr>
                <a:solidFill>
                  <a:schemeClr val="tx1"/>
                </a:solidFill>
                <a:latin typeface="Arial" pitchFamily="34" charset="0"/>
                <a:ea typeface="MS PGothic" pitchFamily="34" charset="-128"/>
              </a:defRPr>
            </a:lvl1pPr>
            <a:lvl2pPr marL="742950" indent="-285750" defTabSz="823913">
              <a:defRPr>
                <a:solidFill>
                  <a:schemeClr val="tx1"/>
                </a:solidFill>
                <a:latin typeface="Arial" pitchFamily="34" charset="0"/>
                <a:ea typeface="MS PGothic" pitchFamily="34" charset="-128"/>
              </a:defRPr>
            </a:lvl2pPr>
            <a:lvl3pPr marL="1143000" indent="-228600" defTabSz="823913">
              <a:defRPr>
                <a:solidFill>
                  <a:schemeClr val="tx1"/>
                </a:solidFill>
                <a:latin typeface="Arial" pitchFamily="34" charset="0"/>
                <a:ea typeface="MS PGothic" pitchFamily="34" charset="-128"/>
              </a:defRPr>
            </a:lvl3pPr>
            <a:lvl4pPr marL="1600200" indent="-228600" defTabSz="823913">
              <a:defRPr>
                <a:solidFill>
                  <a:schemeClr val="tx1"/>
                </a:solidFill>
                <a:latin typeface="Arial" pitchFamily="34" charset="0"/>
                <a:ea typeface="MS PGothic" pitchFamily="34" charset="-128"/>
              </a:defRPr>
            </a:lvl4pPr>
            <a:lvl5pPr marL="2057400" indent="-228600" defTabSz="823913">
              <a:defRPr>
                <a:solidFill>
                  <a:schemeClr val="tx1"/>
                </a:solidFill>
                <a:latin typeface="Arial" pitchFamily="34" charset="0"/>
                <a:ea typeface="MS PGothic" pitchFamily="34" charset="-128"/>
              </a:defRPr>
            </a:lvl5pPr>
            <a:lvl6pPr marL="2514600" indent="-228600" defTabSz="823913"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823913"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823913"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823913" eaLnBrk="0" fontAlgn="base" hangingPunct="0">
              <a:spcBef>
                <a:spcPct val="0"/>
              </a:spcBef>
              <a:spcAft>
                <a:spcPct val="0"/>
              </a:spcAft>
              <a:defRPr>
                <a:solidFill>
                  <a:schemeClr val="tx1"/>
                </a:solidFill>
                <a:latin typeface="Arial" pitchFamily="34" charset="0"/>
                <a:ea typeface="MS PGothic" pitchFamily="34" charset="-128"/>
              </a:defRPr>
            </a:lvl9pPr>
          </a:lstStyle>
          <a:p>
            <a:pPr>
              <a:lnSpc>
                <a:spcPct val="95000"/>
              </a:lnSpc>
              <a:spcAft>
                <a:spcPct val="10000"/>
              </a:spcAft>
            </a:pPr>
            <a:r>
              <a:rPr lang="en-US" sz="1125">
                <a:cs typeface="Arial" pitchFamily="34" charset="0"/>
              </a:rPr>
              <a:t>Two 1U Support Element  (SE) System Units</a:t>
            </a:r>
          </a:p>
        </p:txBody>
      </p:sp>
      <p:sp>
        <p:nvSpPr>
          <p:cNvPr id="1492999" name="Line 6"/>
          <p:cNvSpPr>
            <a:spLocks noChangeShapeType="1"/>
          </p:cNvSpPr>
          <p:nvPr/>
        </p:nvSpPr>
        <p:spPr bwMode="auto">
          <a:xfrm>
            <a:off x="2272762" y="2524434"/>
            <a:ext cx="1345872" cy="141567"/>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1493021" name="Line 6"/>
          <p:cNvSpPr>
            <a:spLocks noChangeShapeType="1"/>
          </p:cNvSpPr>
          <p:nvPr/>
        </p:nvSpPr>
        <p:spPr bwMode="auto">
          <a:xfrm>
            <a:off x="2249862" y="2529863"/>
            <a:ext cx="1284742" cy="771458"/>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a:p>
        </p:txBody>
      </p:sp>
      <p:sp>
        <p:nvSpPr>
          <p:cNvPr id="1493022" name="Text Box 11"/>
          <p:cNvSpPr txBox="1">
            <a:spLocks noChangeArrowheads="1"/>
          </p:cNvSpPr>
          <p:nvPr/>
        </p:nvSpPr>
        <p:spPr bwMode="auto">
          <a:xfrm>
            <a:off x="6512719" y="1721644"/>
            <a:ext cx="1195388" cy="3289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defTabSz="823913">
              <a:defRPr>
                <a:solidFill>
                  <a:schemeClr val="tx1"/>
                </a:solidFill>
                <a:latin typeface="Arial" pitchFamily="34" charset="0"/>
                <a:ea typeface="MS PGothic" pitchFamily="34" charset="-128"/>
              </a:defRPr>
            </a:lvl1pPr>
            <a:lvl2pPr marL="742950" indent="-285750" defTabSz="823913">
              <a:defRPr>
                <a:solidFill>
                  <a:schemeClr val="tx1"/>
                </a:solidFill>
                <a:latin typeface="Arial" pitchFamily="34" charset="0"/>
                <a:ea typeface="MS PGothic" pitchFamily="34" charset="-128"/>
              </a:defRPr>
            </a:lvl2pPr>
            <a:lvl3pPr marL="1143000" indent="-228600" defTabSz="823913">
              <a:defRPr>
                <a:solidFill>
                  <a:schemeClr val="tx1"/>
                </a:solidFill>
                <a:latin typeface="Arial" pitchFamily="34" charset="0"/>
                <a:ea typeface="MS PGothic" pitchFamily="34" charset="-128"/>
              </a:defRPr>
            </a:lvl3pPr>
            <a:lvl4pPr marL="1600200" indent="-228600" defTabSz="823913">
              <a:defRPr>
                <a:solidFill>
                  <a:schemeClr val="tx1"/>
                </a:solidFill>
                <a:latin typeface="Arial" pitchFamily="34" charset="0"/>
                <a:ea typeface="MS PGothic" pitchFamily="34" charset="-128"/>
              </a:defRPr>
            </a:lvl4pPr>
            <a:lvl5pPr marL="2057400" indent="-228600" defTabSz="823913">
              <a:defRPr>
                <a:solidFill>
                  <a:schemeClr val="tx1"/>
                </a:solidFill>
                <a:latin typeface="Arial" pitchFamily="34" charset="0"/>
                <a:ea typeface="MS PGothic" pitchFamily="34" charset="-128"/>
              </a:defRPr>
            </a:lvl5pPr>
            <a:lvl6pPr marL="2514600" indent="-228600" defTabSz="823913"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823913"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823913"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823913" eaLnBrk="0" fontAlgn="base" hangingPunct="0">
              <a:spcBef>
                <a:spcPct val="0"/>
              </a:spcBef>
              <a:spcAft>
                <a:spcPct val="0"/>
              </a:spcAft>
              <a:defRPr>
                <a:solidFill>
                  <a:schemeClr val="tx1"/>
                </a:solidFill>
                <a:latin typeface="Arial" pitchFamily="34" charset="0"/>
                <a:ea typeface="MS PGothic" pitchFamily="34" charset="-128"/>
              </a:defRPr>
            </a:lvl9pPr>
          </a:lstStyle>
          <a:p>
            <a:pPr>
              <a:lnSpc>
                <a:spcPct val="95000"/>
              </a:lnSpc>
              <a:spcAft>
                <a:spcPct val="10000"/>
              </a:spcAft>
            </a:pPr>
            <a:r>
              <a:rPr lang="en-US" sz="1125" dirty="0">
                <a:solidFill>
                  <a:srgbClr val="000000"/>
                </a:solidFill>
                <a:cs typeface="Arial" pitchFamily="34" charset="0"/>
              </a:rPr>
              <a:t>Space for the last PCIe I/O drawer</a:t>
            </a:r>
          </a:p>
        </p:txBody>
      </p:sp>
      <p:sp>
        <p:nvSpPr>
          <p:cNvPr id="1493023" name="Line 25"/>
          <p:cNvSpPr>
            <a:spLocks noChangeShapeType="1"/>
          </p:cNvSpPr>
          <p:nvPr/>
        </p:nvSpPr>
        <p:spPr bwMode="auto">
          <a:xfrm flipH="1" flipV="1">
            <a:off x="5669757" y="1788319"/>
            <a:ext cx="746522" cy="4763"/>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sz="1400"/>
          </a:p>
        </p:txBody>
      </p:sp>
      <p:sp>
        <p:nvSpPr>
          <p:cNvPr id="1493024" name="Text Box 11"/>
          <p:cNvSpPr txBox="1">
            <a:spLocks noChangeArrowheads="1"/>
          </p:cNvSpPr>
          <p:nvPr/>
        </p:nvSpPr>
        <p:spPr bwMode="auto">
          <a:xfrm>
            <a:off x="1214636" y="1079925"/>
            <a:ext cx="1306891" cy="3289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square" lIns="0" tIns="0" rIns="0" bIns="0">
            <a:spAutoFit/>
          </a:bodyPr>
          <a:lstStyle>
            <a:lvl1pPr defTabSz="823913">
              <a:defRPr>
                <a:solidFill>
                  <a:schemeClr val="tx1"/>
                </a:solidFill>
                <a:latin typeface="Arial" pitchFamily="34" charset="0"/>
                <a:ea typeface="MS PGothic" pitchFamily="34" charset="-128"/>
              </a:defRPr>
            </a:lvl1pPr>
            <a:lvl2pPr marL="742950" indent="-285750" defTabSz="823913">
              <a:defRPr>
                <a:solidFill>
                  <a:schemeClr val="tx1"/>
                </a:solidFill>
                <a:latin typeface="Arial" pitchFamily="34" charset="0"/>
                <a:ea typeface="MS PGothic" pitchFamily="34" charset="-128"/>
              </a:defRPr>
            </a:lvl2pPr>
            <a:lvl3pPr marL="1143000" indent="-228600" defTabSz="823913">
              <a:defRPr>
                <a:solidFill>
                  <a:schemeClr val="tx1"/>
                </a:solidFill>
                <a:latin typeface="Arial" pitchFamily="34" charset="0"/>
                <a:ea typeface="MS PGothic" pitchFamily="34" charset="-128"/>
              </a:defRPr>
            </a:lvl3pPr>
            <a:lvl4pPr marL="1600200" indent="-228600" defTabSz="823913">
              <a:defRPr>
                <a:solidFill>
                  <a:schemeClr val="tx1"/>
                </a:solidFill>
                <a:latin typeface="Arial" pitchFamily="34" charset="0"/>
                <a:ea typeface="MS PGothic" pitchFamily="34" charset="-128"/>
              </a:defRPr>
            </a:lvl4pPr>
            <a:lvl5pPr marL="2057400" indent="-228600" defTabSz="823913">
              <a:defRPr>
                <a:solidFill>
                  <a:schemeClr val="tx1"/>
                </a:solidFill>
                <a:latin typeface="Arial" pitchFamily="34" charset="0"/>
                <a:ea typeface="MS PGothic" pitchFamily="34" charset="-128"/>
              </a:defRPr>
            </a:lvl5pPr>
            <a:lvl6pPr marL="2514600" indent="-228600" defTabSz="823913"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823913"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823913"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823913" eaLnBrk="0" fontAlgn="base" hangingPunct="0">
              <a:spcBef>
                <a:spcPct val="0"/>
              </a:spcBef>
              <a:spcAft>
                <a:spcPct val="0"/>
              </a:spcAft>
              <a:defRPr>
                <a:solidFill>
                  <a:schemeClr val="tx1"/>
                </a:solidFill>
                <a:latin typeface="Arial" pitchFamily="34" charset="0"/>
                <a:ea typeface="MS PGothic" pitchFamily="34" charset="-128"/>
              </a:defRPr>
            </a:lvl9pPr>
          </a:lstStyle>
          <a:p>
            <a:pPr>
              <a:lnSpc>
                <a:spcPct val="95000"/>
              </a:lnSpc>
              <a:spcAft>
                <a:spcPct val="10000"/>
              </a:spcAft>
            </a:pPr>
            <a:r>
              <a:rPr lang="en-US" sz="1125" dirty="0">
                <a:solidFill>
                  <a:srgbClr val="000000"/>
                </a:solidFill>
                <a:cs typeface="Arial" pitchFamily="34" charset="0"/>
              </a:rPr>
              <a:t>Optional Integrated Battery </a:t>
            </a:r>
            <a:r>
              <a:rPr lang="en-US" sz="1125" dirty="0" smtClean="0">
                <a:solidFill>
                  <a:srgbClr val="000000"/>
                </a:solidFill>
                <a:cs typeface="Arial" pitchFamily="34" charset="0"/>
              </a:rPr>
              <a:t>Features</a:t>
            </a:r>
            <a:endParaRPr lang="en-US" sz="1125" dirty="0">
              <a:solidFill>
                <a:srgbClr val="000000"/>
              </a:solidFill>
              <a:cs typeface="Arial" pitchFamily="34" charset="0"/>
            </a:endParaRPr>
          </a:p>
        </p:txBody>
      </p:sp>
      <p:sp>
        <p:nvSpPr>
          <p:cNvPr id="1493025" name="Text Box 11"/>
          <p:cNvSpPr txBox="1">
            <a:spLocks noChangeArrowheads="1"/>
          </p:cNvSpPr>
          <p:nvPr/>
        </p:nvSpPr>
        <p:spPr bwMode="auto">
          <a:xfrm>
            <a:off x="1307306" y="1618060"/>
            <a:ext cx="1343025" cy="1644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lIns="0" tIns="0" rIns="0" bIns="0">
            <a:spAutoFit/>
          </a:bodyPr>
          <a:lstStyle>
            <a:lvl1pPr defTabSz="823913">
              <a:defRPr>
                <a:solidFill>
                  <a:schemeClr val="tx1"/>
                </a:solidFill>
                <a:latin typeface="Arial" pitchFamily="34" charset="0"/>
                <a:ea typeface="MS PGothic" pitchFamily="34" charset="-128"/>
              </a:defRPr>
            </a:lvl1pPr>
            <a:lvl2pPr marL="742950" indent="-285750" defTabSz="823913">
              <a:defRPr>
                <a:solidFill>
                  <a:schemeClr val="tx1"/>
                </a:solidFill>
                <a:latin typeface="Arial" pitchFamily="34" charset="0"/>
                <a:ea typeface="MS PGothic" pitchFamily="34" charset="-128"/>
              </a:defRPr>
            </a:lvl2pPr>
            <a:lvl3pPr marL="1143000" indent="-228600" defTabSz="823913">
              <a:defRPr>
                <a:solidFill>
                  <a:schemeClr val="tx1"/>
                </a:solidFill>
                <a:latin typeface="Arial" pitchFamily="34" charset="0"/>
                <a:ea typeface="MS PGothic" pitchFamily="34" charset="-128"/>
              </a:defRPr>
            </a:lvl3pPr>
            <a:lvl4pPr marL="1600200" indent="-228600" defTabSz="823913">
              <a:defRPr>
                <a:solidFill>
                  <a:schemeClr val="tx1"/>
                </a:solidFill>
                <a:latin typeface="Arial" pitchFamily="34" charset="0"/>
                <a:ea typeface="MS PGothic" pitchFamily="34" charset="-128"/>
              </a:defRPr>
            </a:lvl4pPr>
            <a:lvl5pPr marL="2057400" indent="-228600" defTabSz="823913">
              <a:defRPr>
                <a:solidFill>
                  <a:schemeClr val="tx1"/>
                </a:solidFill>
                <a:latin typeface="Arial" pitchFamily="34" charset="0"/>
                <a:ea typeface="MS PGothic" pitchFamily="34" charset="-128"/>
              </a:defRPr>
            </a:lvl5pPr>
            <a:lvl6pPr marL="2514600" indent="-228600" defTabSz="823913"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823913"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823913"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823913" eaLnBrk="0" fontAlgn="base" hangingPunct="0">
              <a:spcBef>
                <a:spcPct val="0"/>
              </a:spcBef>
              <a:spcAft>
                <a:spcPct val="0"/>
              </a:spcAft>
              <a:defRPr>
                <a:solidFill>
                  <a:schemeClr val="tx1"/>
                </a:solidFill>
                <a:latin typeface="Arial" pitchFamily="34" charset="0"/>
                <a:ea typeface="MS PGothic" pitchFamily="34" charset="-128"/>
              </a:defRPr>
            </a:lvl9pPr>
          </a:lstStyle>
          <a:p>
            <a:pPr>
              <a:lnSpc>
                <a:spcPct val="95000"/>
              </a:lnSpc>
              <a:spcAft>
                <a:spcPct val="10000"/>
              </a:spcAft>
            </a:pPr>
            <a:r>
              <a:rPr lang="en-US" sz="1125" dirty="0">
                <a:solidFill>
                  <a:srgbClr val="000000"/>
                </a:solidFill>
                <a:cs typeface="Arial" pitchFamily="34" charset="0"/>
              </a:rPr>
              <a:t>Power Components</a:t>
            </a:r>
          </a:p>
        </p:txBody>
      </p:sp>
      <p:sp>
        <p:nvSpPr>
          <p:cNvPr id="76" name="Line 25"/>
          <p:cNvSpPr>
            <a:spLocks noChangeShapeType="1"/>
          </p:cNvSpPr>
          <p:nvPr/>
        </p:nvSpPr>
        <p:spPr bwMode="auto">
          <a:xfrm>
            <a:off x="2354094" y="3862996"/>
            <a:ext cx="1060315" cy="70827"/>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sz="1400"/>
          </a:p>
        </p:txBody>
      </p:sp>
      <p:sp>
        <p:nvSpPr>
          <p:cNvPr id="77" name="Line 25"/>
          <p:cNvSpPr>
            <a:spLocks noChangeShapeType="1"/>
          </p:cNvSpPr>
          <p:nvPr/>
        </p:nvSpPr>
        <p:spPr bwMode="auto">
          <a:xfrm>
            <a:off x="2653828" y="1688511"/>
            <a:ext cx="760581" cy="33133"/>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sz="1400"/>
          </a:p>
        </p:txBody>
      </p:sp>
      <p:sp>
        <p:nvSpPr>
          <p:cNvPr id="78" name="Line 25"/>
          <p:cNvSpPr>
            <a:spLocks noChangeShapeType="1"/>
          </p:cNvSpPr>
          <p:nvPr/>
        </p:nvSpPr>
        <p:spPr bwMode="auto">
          <a:xfrm>
            <a:off x="2503960" y="1213398"/>
            <a:ext cx="1060315" cy="70827"/>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sz="1400"/>
          </a:p>
        </p:txBody>
      </p:sp>
      <p:sp>
        <p:nvSpPr>
          <p:cNvPr id="79" name="Text Box 11"/>
          <p:cNvSpPr txBox="1">
            <a:spLocks noChangeArrowheads="1"/>
          </p:cNvSpPr>
          <p:nvPr/>
        </p:nvSpPr>
        <p:spPr bwMode="auto">
          <a:xfrm>
            <a:off x="1067991" y="766485"/>
            <a:ext cx="1558013" cy="1644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wrap="square" lIns="0" tIns="0" rIns="0" bIns="0">
            <a:spAutoFit/>
          </a:bodyPr>
          <a:lstStyle>
            <a:lvl1pPr defTabSz="823913">
              <a:defRPr>
                <a:solidFill>
                  <a:schemeClr val="tx1"/>
                </a:solidFill>
                <a:latin typeface="Arial" pitchFamily="34" charset="0"/>
                <a:ea typeface="MS PGothic" pitchFamily="34" charset="-128"/>
              </a:defRPr>
            </a:lvl1pPr>
            <a:lvl2pPr marL="742950" indent="-285750" defTabSz="823913">
              <a:defRPr>
                <a:solidFill>
                  <a:schemeClr val="tx1"/>
                </a:solidFill>
                <a:latin typeface="Arial" pitchFamily="34" charset="0"/>
                <a:ea typeface="MS PGothic" pitchFamily="34" charset="-128"/>
              </a:defRPr>
            </a:lvl2pPr>
            <a:lvl3pPr marL="1143000" indent="-228600" defTabSz="823913">
              <a:defRPr>
                <a:solidFill>
                  <a:schemeClr val="tx1"/>
                </a:solidFill>
                <a:latin typeface="Arial" pitchFamily="34" charset="0"/>
                <a:ea typeface="MS PGothic" pitchFamily="34" charset="-128"/>
              </a:defRPr>
            </a:lvl3pPr>
            <a:lvl4pPr marL="1600200" indent="-228600" defTabSz="823913">
              <a:defRPr>
                <a:solidFill>
                  <a:schemeClr val="tx1"/>
                </a:solidFill>
                <a:latin typeface="Arial" pitchFamily="34" charset="0"/>
                <a:ea typeface="MS PGothic" pitchFamily="34" charset="-128"/>
              </a:defRPr>
            </a:lvl4pPr>
            <a:lvl5pPr marL="2057400" indent="-228600" defTabSz="823913">
              <a:defRPr>
                <a:solidFill>
                  <a:schemeClr val="tx1"/>
                </a:solidFill>
                <a:latin typeface="Arial" pitchFamily="34" charset="0"/>
                <a:ea typeface="MS PGothic" pitchFamily="34" charset="-128"/>
              </a:defRPr>
            </a:lvl5pPr>
            <a:lvl6pPr marL="2514600" indent="-228600" defTabSz="823913"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823913"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823913"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823913" eaLnBrk="0" fontAlgn="base" hangingPunct="0">
              <a:spcBef>
                <a:spcPct val="0"/>
              </a:spcBef>
              <a:spcAft>
                <a:spcPct val="0"/>
              </a:spcAft>
              <a:defRPr>
                <a:solidFill>
                  <a:schemeClr val="tx1"/>
                </a:solidFill>
                <a:latin typeface="Arial" pitchFamily="34" charset="0"/>
                <a:ea typeface="MS PGothic" pitchFamily="34" charset="-128"/>
              </a:defRPr>
            </a:lvl9pPr>
          </a:lstStyle>
          <a:p>
            <a:pPr>
              <a:lnSpc>
                <a:spcPct val="95000"/>
              </a:lnSpc>
              <a:spcAft>
                <a:spcPct val="10000"/>
              </a:spcAft>
            </a:pPr>
            <a:r>
              <a:rPr lang="en-US" sz="1125" smtClean="0">
                <a:solidFill>
                  <a:srgbClr val="000000"/>
                </a:solidFill>
                <a:cs typeface="Arial" pitchFamily="34" charset="0"/>
              </a:rPr>
              <a:t>Cable Exits (Optional)</a:t>
            </a:r>
            <a:endParaRPr lang="en-US" sz="1125" dirty="0">
              <a:solidFill>
                <a:srgbClr val="000000"/>
              </a:solidFill>
              <a:cs typeface="Arial" pitchFamily="34" charset="0"/>
            </a:endParaRPr>
          </a:p>
        </p:txBody>
      </p:sp>
      <p:sp>
        <p:nvSpPr>
          <p:cNvPr id="80" name="Line 25"/>
          <p:cNvSpPr>
            <a:spLocks noChangeShapeType="1"/>
          </p:cNvSpPr>
          <p:nvPr/>
        </p:nvSpPr>
        <p:spPr bwMode="auto">
          <a:xfrm flipV="1">
            <a:off x="2521528" y="826376"/>
            <a:ext cx="651970" cy="21566"/>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wrap="none"/>
          <a:lstStyle/>
          <a:p>
            <a:endParaRPr lang="en-US" sz="1400"/>
          </a:p>
        </p:txBody>
      </p:sp>
    </p:spTree>
    <p:extLst>
      <p:ext uri="{BB962C8B-B14F-4D97-AF65-F5344CB8AC3E}">
        <p14:creationId xmlns:p14="http://schemas.microsoft.com/office/powerpoint/2010/main" val="25328840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62817" name="Picture 1" descr="C:\Users\IBM_ADMIN\Desktop\png\IBM_zNext_392.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185863" y="1103710"/>
            <a:ext cx="2836069" cy="3511153"/>
          </a:xfrm>
          <a:prstGeom prst="rect">
            <a:avLst/>
          </a:prstGeom>
          <a:noFill/>
          <a:ln w="9525">
            <a:noFill/>
            <a:miter lim="800000"/>
            <a:headEnd/>
            <a:tailEnd/>
          </a:ln>
        </p:spPr>
      </p:pic>
      <p:sp>
        <p:nvSpPr>
          <p:cNvPr id="3362819" name="Rectangle 3"/>
          <p:cNvSpPr>
            <a:spLocks noChangeArrowheads="1"/>
          </p:cNvSpPr>
          <p:nvPr/>
        </p:nvSpPr>
        <p:spPr bwMode="auto">
          <a:xfrm>
            <a:off x="4067175" y="820342"/>
            <a:ext cx="3905250" cy="3831431"/>
          </a:xfrm>
          <a:prstGeom prst="rect">
            <a:avLst/>
          </a:prstGeom>
          <a:noFill/>
          <a:ln w="9525">
            <a:noFill/>
            <a:miter lim="800000"/>
            <a:headEnd/>
            <a:tailEnd/>
          </a:ln>
        </p:spPr>
        <p:txBody>
          <a:bodyPr lIns="68513" tIns="34262" rIns="68513" bIns="34262"/>
          <a:lstStyle/>
          <a:p>
            <a:pPr marL="128588" indent="-128588">
              <a:lnSpc>
                <a:spcPct val="90000"/>
              </a:lnSpc>
              <a:spcAft>
                <a:spcPct val="3000"/>
              </a:spcAft>
              <a:buFont typeface="Wingdings" pitchFamily="2" charset="2"/>
              <a:buChar char="§"/>
              <a:tabLst>
                <a:tab pos="816769" algn="l"/>
              </a:tabLst>
            </a:pPr>
            <a:r>
              <a:rPr lang="en-US" sz="900" b="1" dirty="0">
                <a:solidFill>
                  <a:srgbClr val="000000"/>
                </a:solidFill>
                <a:ea typeface="MS PGothic" pitchFamily="34" charset="-128"/>
              </a:rPr>
              <a:t>Machine Type</a:t>
            </a: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2964</a:t>
            </a:r>
          </a:p>
          <a:p>
            <a:pPr marL="128588" indent="-128588">
              <a:lnSpc>
                <a:spcPct val="90000"/>
              </a:lnSpc>
              <a:spcAft>
                <a:spcPct val="3000"/>
              </a:spcAft>
              <a:buFont typeface="Wingdings" pitchFamily="2" charset="2"/>
              <a:buChar char="§"/>
              <a:tabLst>
                <a:tab pos="816769" algn="l"/>
              </a:tabLst>
            </a:pPr>
            <a:r>
              <a:rPr lang="en-US" sz="900" b="1" dirty="0">
                <a:solidFill>
                  <a:srgbClr val="000000"/>
                </a:solidFill>
                <a:ea typeface="MS PGothic" pitchFamily="34" charset="-128"/>
              </a:rPr>
              <a:t>5 Models</a:t>
            </a:r>
          </a:p>
          <a:p>
            <a:pPr marL="348854" lvl="1" indent="-134541">
              <a:lnSpc>
                <a:spcPct val="90000"/>
              </a:lnSpc>
              <a:spcAft>
                <a:spcPct val="3000"/>
              </a:spcAft>
              <a:buFont typeface="Arial" charset="0"/>
              <a:buChar char="–"/>
              <a:tabLst>
                <a:tab pos="816769" algn="l"/>
              </a:tabLst>
            </a:pPr>
            <a:r>
              <a:rPr lang="en-US" sz="825" dirty="0" err="1">
                <a:solidFill>
                  <a:srgbClr val="000000"/>
                </a:solidFill>
                <a:ea typeface="MS PGothic" pitchFamily="34" charset="-128"/>
              </a:rPr>
              <a:t>N30</a:t>
            </a:r>
            <a:r>
              <a:rPr lang="en-US" sz="825" dirty="0">
                <a:solidFill>
                  <a:srgbClr val="000000"/>
                </a:solidFill>
                <a:ea typeface="MS PGothic" pitchFamily="34" charset="-128"/>
              </a:rPr>
              <a:t>, </a:t>
            </a:r>
            <a:r>
              <a:rPr lang="en-US" sz="825" dirty="0" err="1">
                <a:solidFill>
                  <a:srgbClr val="000000"/>
                </a:solidFill>
                <a:ea typeface="MS PGothic" pitchFamily="34" charset="-128"/>
              </a:rPr>
              <a:t>N63</a:t>
            </a:r>
            <a:r>
              <a:rPr lang="en-US" sz="825" dirty="0">
                <a:solidFill>
                  <a:srgbClr val="000000"/>
                </a:solidFill>
                <a:ea typeface="MS PGothic" pitchFamily="34" charset="-128"/>
              </a:rPr>
              <a:t>, </a:t>
            </a:r>
            <a:r>
              <a:rPr lang="en-US" sz="825" dirty="0" err="1">
                <a:solidFill>
                  <a:srgbClr val="000000"/>
                </a:solidFill>
                <a:ea typeface="MS PGothic" pitchFamily="34" charset="-128"/>
              </a:rPr>
              <a:t>N96</a:t>
            </a:r>
            <a:r>
              <a:rPr lang="en-US" sz="825" dirty="0">
                <a:solidFill>
                  <a:srgbClr val="000000"/>
                </a:solidFill>
                <a:ea typeface="MS PGothic" pitchFamily="34" charset="-128"/>
              </a:rPr>
              <a:t>, </a:t>
            </a:r>
            <a:r>
              <a:rPr lang="en-US" sz="825" dirty="0" err="1">
                <a:solidFill>
                  <a:srgbClr val="000000"/>
                </a:solidFill>
                <a:ea typeface="MS PGothic" pitchFamily="34" charset="-128"/>
              </a:rPr>
              <a:t>NC9</a:t>
            </a:r>
            <a:r>
              <a:rPr lang="en-US" sz="825" dirty="0">
                <a:solidFill>
                  <a:srgbClr val="000000"/>
                </a:solidFill>
                <a:ea typeface="MS PGothic" pitchFamily="34" charset="-128"/>
              </a:rPr>
              <a:t> and </a:t>
            </a:r>
            <a:r>
              <a:rPr lang="en-US" sz="825" dirty="0" err="1">
                <a:solidFill>
                  <a:srgbClr val="000000"/>
                </a:solidFill>
                <a:ea typeface="MS PGothic" pitchFamily="34" charset="-128"/>
              </a:rPr>
              <a:t>NE1</a:t>
            </a:r>
            <a:endParaRPr lang="en-US" sz="825" dirty="0">
              <a:solidFill>
                <a:srgbClr val="000000"/>
              </a:solidFill>
              <a:ea typeface="MS PGothic" pitchFamily="34" charset="-128"/>
            </a:endParaRPr>
          </a:p>
          <a:p>
            <a:pPr marL="128588" indent="-128588">
              <a:lnSpc>
                <a:spcPct val="90000"/>
              </a:lnSpc>
              <a:spcAft>
                <a:spcPct val="3000"/>
              </a:spcAft>
              <a:buFont typeface="Wingdings" pitchFamily="2" charset="2"/>
              <a:buChar char="§"/>
              <a:tabLst>
                <a:tab pos="816769" algn="l"/>
              </a:tabLst>
            </a:pPr>
            <a:r>
              <a:rPr lang="en-US" sz="900" b="1" dirty="0">
                <a:solidFill>
                  <a:srgbClr val="000000"/>
                </a:solidFill>
                <a:ea typeface="MS PGothic" pitchFamily="34" charset="-128"/>
              </a:rPr>
              <a:t>Processor Units (</a:t>
            </a:r>
            <a:r>
              <a:rPr lang="en-US" sz="900" b="1" dirty="0" err="1">
                <a:solidFill>
                  <a:srgbClr val="000000"/>
                </a:solidFill>
                <a:ea typeface="MS PGothic" pitchFamily="34" charset="-128"/>
              </a:rPr>
              <a:t>PUs</a:t>
            </a:r>
            <a:r>
              <a:rPr lang="en-US" sz="900" b="1" dirty="0">
                <a:solidFill>
                  <a:srgbClr val="000000"/>
                </a:solidFill>
                <a:ea typeface="MS PGothic" pitchFamily="34" charset="-128"/>
              </a:rPr>
              <a:t>)</a:t>
            </a: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39 (42 for </a:t>
            </a:r>
            <a:r>
              <a:rPr lang="en-US" sz="825" dirty="0" err="1">
                <a:solidFill>
                  <a:srgbClr val="000000"/>
                </a:solidFill>
                <a:ea typeface="MS PGothic" pitchFamily="34" charset="-128"/>
              </a:rPr>
              <a:t>NE1</a:t>
            </a:r>
            <a:r>
              <a:rPr lang="en-US" sz="825" dirty="0">
                <a:solidFill>
                  <a:srgbClr val="000000"/>
                </a:solidFill>
                <a:ea typeface="MS PGothic" pitchFamily="34" charset="-128"/>
              </a:rPr>
              <a:t>) PU cores per  CPC drawer</a:t>
            </a: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Up to 24 </a:t>
            </a:r>
            <a:r>
              <a:rPr lang="en-US" sz="825" dirty="0" err="1">
                <a:solidFill>
                  <a:srgbClr val="000000"/>
                </a:solidFill>
                <a:ea typeface="MS PGothic" pitchFamily="34" charset="-128"/>
              </a:rPr>
              <a:t>SAPs</a:t>
            </a:r>
            <a:r>
              <a:rPr lang="en-US" sz="825" dirty="0">
                <a:solidFill>
                  <a:srgbClr val="000000"/>
                </a:solidFill>
                <a:ea typeface="MS PGothic" pitchFamily="34" charset="-128"/>
              </a:rPr>
              <a:t> per system, standard</a:t>
            </a: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2 spares designated per system</a:t>
            </a:r>
          </a:p>
          <a:p>
            <a:pPr marL="348854" lvl="1" indent="-134541">
              <a:lnSpc>
                <a:spcPct val="90000"/>
              </a:lnSpc>
              <a:spcAft>
                <a:spcPct val="3000"/>
              </a:spcAft>
              <a:buFont typeface="Arial" charset="0"/>
              <a:buChar char="–"/>
              <a:tabLst>
                <a:tab pos="816769" algn="l"/>
              </a:tabLst>
            </a:pPr>
            <a:r>
              <a:rPr lang="en-US" sz="825" dirty="0" err="1">
                <a:solidFill>
                  <a:srgbClr val="000000"/>
                </a:solidFill>
                <a:ea typeface="MS PGothic" pitchFamily="34" charset="-128"/>
              </a:rPr>
              <a:t>Dependant</a:t>
            </a:r>
            <a:r>
              <a:rPr lang="en-US" sz="825" dirty="0">
                <a:solidFill>
                  <a:srgbClr val="000000"/>
                </a:solidFill>
                <a:ea typeface="MS PGothic" pitchFamily="34" charset="-128"/>
              </a:rPr>
              <a:t> on the H/W model - up to 30, 63, 96, 129,141 PU cores available for characterization</a:t>
            </a:r>
          </a:p>
          <a:p>
            <a:pPr marL="554831" lvl="2" indent="-120254">
              <a:lnSpc>
                <a:spcPct val="90000"/>
              </a:lnSpc>
              <a:spcAft>
                <a:spcPct val="3000"/>
              </a:spcAft>
              <a:buFontTx/>
              <a:buChar char="•"/>
              <a:tabLst>
                <a:tab pos="816769" algn="l"/>
              </a:tabLst>
            </a:pPr>
            <a:r>
              <a:rPr lang="en-US" sz="750" dirty="0">
                <a:solidFill>
                  <a:srgbClr val="000000"/>
                </a:solidFill>
                <a:ea typeface="MS PGothic" pitchFamily="34" charset="-128"/>
              </a:rPr>
              <a:t>Central Processors (</a:t>
            </a:r>
            <a:r>
              <a:rPr lang="en-US" sz="750" dirty="0" err="1">
                <a:solidFill>
                  <a:srgbClr val="000000"/>
                </a:solidFill>
                <a:ea typeface="MS PGothic" pitchFamily="34" charset="-128"/>
              </a:rPr>
              <a:t>CPs</a:t>
            </a:r>
            <a:r>
              <a:rPr lang="en-US" sz="750" dirty="0">
                <a:solidFill>
                  <a:srgbClr val="000000"/>
                </a:solidFill>
                <a:ea typeface="MS PGothic" pitchFamily="34" charset="-128"/>
              </a:rPr>
              <a:t>), Internal Coupling Facility (</a:t>
            </a:r>
            <a:r>
              <a:rPr lang="en-US" sz="750" dirty="0" err="1">
                <a:solidFill>
                  <a:srgbClr val="000000"/>
                </a:solidFill>
                <a:ea typeface="MS PGothic" pitchFamily="34" charset="-128"/>
              </a:rPr>
              <a:t>ICFs</a:t>
            </a:r>
            <a:r>
              <a:rPr lang="en-US" sz="750" dirty="0">
                <a:solidFill>
                  <a:srgbClr val="000000"/>
                </a:solidFill>
                <a:ea typeface="MS PGothic" pitchFamily="34" charset="-128"/>
              </a:rPr>
              <a:t>), Integrated Facility for Linux (</a:t>
            </a:r>
            <a:r>
              <a:rPr lang="en-US" sz="750" dirty="0" err="1">
                <a:solidFill>
                  <a:srgbClr val="000000"/>
                </a:solidFill>
                <a:ea typeface="MS PGothic" pitchFamily="34" charset="-128"/>
              </a:rPr>
              <a:t>IFLs</a:t>
            </a:r>
            <a:r>
              <a:rPr lang="en-US" sz="750" dirty="0">
                <a:solidFill>
                  <a:srgbClr val="000000"/>
                </a:solidFill>
                <a:ea typeface="MS PGothic" pitchFamily="34" charset="-128"/>
              </a:rPr>
              <a:t>), IBM z Integrated Information Processor (</a:t>
            </a:r>
            <a:r>
              <a:rPr lang="en-US" sz="750" dirty="0" err="1">
                <a:solidFill>
                  <a:srgbClr val="000000"/>
                </a:solidFill>
                <a:ea typeface="MS PGothic" pitchFamily="34" charset="-128"/>
              </a:rPr>
              <a:t>zIIP</a:t>
            </a:r>
            <a:r>
              <a:rPr lang="en-US" sz="750" dirty="0">
                <a:solidFill>
                  <a:srgbClr val="000000"/>
                </a:solidFill>
                <a:ea typeface="MS PGothic" pitchFamily="34" charset="-128"/>
              </a:rPr>
              <a:t>), optional - additional System Assist Processors (</a:t>
            </a:r>
            <a:r>
              <a:rPr lang="en-US" sz="750" dirty="0" err="1">
                <a:solidFill>
                  <a:srgbClr val="000000"/>
                </a:solidFill>
                <a:ea typeface="MS PGothic" pitchFamily="34" charset="-128"/>
              </a:rPr>
              <a:t>SAPs</a:t>
            </a:r>
            <a:r>
              <a:rPr lang="en-US" sz="750" dirty="0">
                <a:solidFill>
                  <a:srgbClr val="000000"/>
                </a:solidFill>
                <a:ea typeface="MS PGothic" pitchFamily="34" charset="-128"/>
              </a:rPr>
              <a:t>) and Integrated Firmware Processor (</a:t>
            </a:r>
            <a:r>
              <a:rPr lang="en-US" sz="750" dirty="0" err="1">
                <a:solidFill>
                  <a:srgbClr val="000000"/>
                </a:solidFill>
                <a:ea typeface="MS PGothic" pitchFamily="34" charset="-128"/>
              </a:rPr>
              <a:t>IFP</a:t>
            </a:r>
            <a:r>
              <a:rPr lang="en-US" sz="750" dirty="0">
                <a:solidFill>
                  <a:srgbClr val="000000"/>
                </a:solidFill>
                <a:ea typeface="MS PGothic" pitchFamily="34" charset="-128"/>
              </a:rPr>
              <a:t>)</a:t>
            </a:r>
          </a:p>
          <a:p>
            <a:pPr marL="554831" lvl="2" indent="-120254">
              <a:lnSpc>
                <a:spcPct val="90000"/>
              </a:lnSpc>
              <a:spcAft>
                <a:spcPct val="3000"/>
              </a:spcAft>
              <a:buFontTx/>
              <a:buChar char="•"/>
              <a:tabLst>
                <a:tab pos="816769" algn="l"/>
              </a:tabLst>
            </a:pPr>
            <a:r>
              <a:rPr lang="en-US" sz="750" dirty="0">
                <a:solidFill>
                  <a:srgbClr val="000000"/>
                </a:solidFill>
                <a:ea typeface="MS PGothic" pitchFamily="34" charset="-128"/>
              </a:rPr>
              <a:t>85 </a:t>
            </a:r>
            <a:r>
              <a:rPr lang="en-US" sz="750" dirty="0" err="1">
                <a:solidFill>
                  <a:srgbClr val="000000"/>
                </a:solidFill>
                <a:ea typeface="MS PGothic" pitchFamily="34" charset="-128"/>
              </a:rPr>
              <a:t>LPARs</a:t>
            </a:r>
            <a:r>
              <a:rPr lang="en-US" sz="750" dirty="0">
                <a:solidFill>
                  <a:srgbClr val="000000"/>
                </a:solidFill>
                <a:ea typeface="MS PGothic" pitchFamily="34" charset="-128"/>
              </a:rPr>
              <a:t>, increased from 60</a:t>
            </a:r>
          </a:p>
          <a:p>
            <a:pPr marL="348854" lvl="1" indent="-134541">
              <a:lnSpc>
                <a:spcPct val="90000"/>
              </a:lnSpc>
              <a:spcAft>
                <a:spcPct val="3000"/>
              </a:spcAft>
              <a:buFont typeface="Arial" charset="0"/>
              <a:buChar char="–"/>
              <a:tabLst>
                <a:tab pos="816769" algn="l"/>
              </a:tabLst>
            </a:pPr>
            <a:r>
              <a:rPr lang="en-GB" sz="825" dirty="0">
                <a:solidFill>
                  <a:srgbClr val="000000"/>
                </a:solidFill>
                <a:ea typeface="MS PGothic" pitchFamily="34" charset="-128"/>
              </a:rPr>
              <a:t>Sub-capacity available for up to 30 </a:t>
            </a:r>
            <a:r>
              <a:rPr lang="en-GB" sz="825" dirty="0" err="1">
                <a:solidFill>
                  <a:srgbClr val="000000"/>
                </a:solidFill>
                <a:ea typeface="MS PGothic" pitchFamily="34" charset="-128"/>
              </a:rPr>
              <a:t>CPs</a:t>
            </a:r>
            <a:endParaRPr lang="en-GB" sz="825" dirty="0">
              <a:solidFill>
                <a:srgbClr val="000000"/>
              </a:solidFill>
              <a:ea typeface="MS PGothic" pitchFamily="34" charset="-128"/>
            </a:endParaRPr>
          </a:p>
          <a:p>
            <a:pPr marL="554831" lvl="2" indent="-120254">
              <a:lnSpc>
                <a:spcPct val="90000"/>
              </a:lnSpc>
              <a:spcAft>
                <a:spcPct val="3000"/>
              </a:spcAft>
              <a:buFontTx/>
              <a:buChar char="•"/>
              <a:tabLst>
                <a:tab pos="816769" algn="l"/>
              </a:tabLst>
            </a:pPr>
            <a:r>
              <a:rPr lang="en-GB" sz="750" dirty="0">
                <a:solidFill>
                  <a:srgbClr val="000000"/>
                </a:solidFill>
                <a:ea typeface="MS PGothic" pitchFamily="34" charset="-128"/>
              </a:rPr>
              <a:t>3 sub-capacity points</a:t>
            </a:r>
            <a:endParaRPr lang="en-US" sz="750" dirty="0">
              <a:solidFill>
                <a:srgbClr val="000000"/>
              </a:solidFill>
              <a:ea typeface="MS PGothic" pitchFamily="34" charset="-128"/>
            </a:endParaRPr>
          </a:p>
          <a:p>
            <a:pPr marL="128588" indent="-128588">
              <a:lnSpc>
                <a:spcPct val="90000"/>
              </a:lnSpc>
              <a:spcAft>
                <a:spcPct val="3000"/>
              </a:spcAft>
              <a:buFont typeface="Wingdings" pitchFamily="2" charset="2"/>
              <a:buChar char="§"/>
              <a:tabLst>
                <a:tab pos="816769" algn="l"/>
              </a:tabLst>
            </a:pPr>
            <a:r>
              <a:rPr lang="en-US" sz="900" b="1" dirty="0">
                <a:solidFill>
                  <a:srgbClr val="000000"/>
                </a:solidFill>
                <a:ea typeface="MS PGothic" pitchFamily="34" charset="-128"/>
              </a:rPr>
              <a:t>Memory</a:t>
            </a:r>
          </a:p>
          <a:p>
            <a:pPr marL="348854" lvl="1" indent="-134541">
              <a:lnSpc>
                <a:spcPct val="90000"/>
              </a:lnSpc>
              <a:spcAft>
                <a:spcPct val="3000"/>
              </a:spcAft>
              <a:buFont typeface="Arial" charset="0"/>
              <a:buChar char="–"/>
              <a:tabLst>
                <a:tab pos="816769" algn="l"/>
              </a:tabLst>
            </a:pPr>
            <a:r>
              <a:rPr lang="en-GB" sz="825" dirty="0" err="1">
                <a:solidFill>
                  <a:srgbClr val="000000"/>
                </a:solidFill>
                <a:ea typeface="MS PGothic" pitchFamily="34" charset="-128"/>
              </a:rPr>
              <a:t>RAIM</a:t>
            </a:r>
            <a:r>
              <a:rPr lang="en-GB" sz="825" dirty="0">
                <a:solidFill>
                  <a:srgbClr val="000000"/>
                </a:solidFill>
                <a:ea typeface="MS PGothic" pitchFamily="34" charset="-128"/>
              </a:rPr>
              <a:t> Memory design</a:t>
            </a:r>
            <a:endParaRPr lang="en-US" sz="825" dirty="0">
              <a:solidFill>
                <a:srgbClr val="000000"/>
              </a:solidFill>
              <a:ea typeface="MS PGothic" pitchFamily="34" charset="-128"/>
            </a:endParaRP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System Minimum of 64 GB</a:t>
            </a: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Up to 2.5 TB GB per  drawer</a:t>
            </a: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Up to 10 TB for System and up to 10 TB per </a:t>
            </a:r>
            <a:r>
              <a:rPr lang="en-US" sz="825" dirty="0" err="1">
                <a:solidFill>
                  <a:srgbClr val="000000"/>
                </a:solidFill>
                <a:ea typeface="MS PGothic" pitchFamily="34" charset="-128"/>
              </a:rPr>
              <a:t>LPAR</a:t>
            </a:r>
            <a:r>
              <a:rPr lang="en-US" sz="825" dirty="0">
                <a:solidFill>
                  <a:srgbClr val="000000"/>
                </a:solidFill>
                <a:ea typeface="MS PGothic" pitchFamily="34" charset="-128"/>
              </a:rPr>
              <a:t> (OS </a:t>
            </a:r>
            <a:r>
              <a:rPr lang="en-US" sz="825" dirty="0" err="1">
                <a:solidFill>
                  <a:srgbClr val="000000"/>
                </a:solidFill>
                <a:ea typeface="MS PGothic" pitchFamily="34" charset="-128"/>
              </a:rPr>
              <a:t>dependant</a:t>
            </a:r>
            <a:r>
              <a:rPr lang="en-US" sz="825" dirty="0">
                <a:solidFill>
                  <a:srgbClr val="000000"/>
                </a:solidFill>
                <a:ea typeface="MS PGothic" pitchFamily="34" charset="-128"/>
              </a:rPr>
              <a:t>)</a:t>
            </a:r>
          </a:p>
          <a:p>
            <a:pPr marL="554831" lvl="2" indent="-120254">
              <a:lnSpc>
                <a:spcPct val="90000"/>
              </a:lnSpc>
              <a:spcAft>
                <a:spcPct val="3000"/>
              </a:spcAft>
              <a:buFontTx/>
              <a:buChar char="•"/>
              <a:tabLst>
                <a:tab pos="816769" algn="l"/>
              </a:tabLst>
            </a:pPr>
            <a:r>
              <a:rPr lang="en-US" sz="750" dirty="0" err="1">
                <a:solidFill>
                  <a:srgbClr val="000000"/>
                </a:solidFill>
                <a:ea typeface="MS PGothic" pitchFamily="34" charset="-128"/>
              </a:rPr>
              <a:t>LPAR</a:t>
            </a:r>
            <a:r>
              <a:rPr lang="en-US" sz="750" dirty="0">
                <a:solidFill>
                  <a:srgbClr val="000000"/>
                </a:solidFill>
                <a:ea typeface="MS PGothic" pitchFamily="34" charset="-128"/>
              </a:rPr>
              <a:t> support of the full memory enabled</a:t>
            </a:r>
          </a:p>
          <a:p>
            <a:pPr marL="554831" lvl="2" indent="-120254">
              <a:lnSpc>
                <a:spcPct val="90000"/>
              </a:lnSpc>
              <a:spcAft>
                <a:spcPct val="3000"/>
              </a:spcAft>
              <a:buFontTx/>
              <a:buChar char="•"/>
              <a:tabLst>
                <a:tab pos="816769" algn="l"/>
              </a:tabLst>
            </a:pPr>
            <a:r>
              <a:rPr lang="en-US" sz="750" dirty="0">
                <a:solidFill>
                  <a:srgbClr val="000000"/>
                </a:solidFill>
                <a:ea typeface="MS PGothic" pitchFamily="34" charset="-128"/>
              </a:rPr>
              <a:t>96 GB Fixed HSA, standard  </a:t>
            </a:r>
          </a:p>
          <a:p>
            <a:pPr marL="554831" lvl="2" indent="-120254">
              <a:lnSpc>
                <a:spcPct val="90000"/>
              </a:lnSpc>
              <a:spcAft>
                <a:spcPct val="3000"/>
              </a:spcAft>
              <a:buFontTx/>
              <a:buChar char="•"/>
              <a:tabLst>
                <a:tab pos="816769" algn="l"/>
              </a:tabLst>
            </a:pPr>
            <a:r>
              <a:rPr lang="en-US" sz="750" dirty="0">
                <a:solidFill>
                  <a:srgbClr val="000000"/>
                </a:solidFill>
                <a:ea typeface="MS PGothic" pitchFamily="34" charset="-128"/>
              </a:rPr>
              <a:t>32/64/96/128/256/512 GB increments</a:t>
            </a:r>
          </a:p>
          <a:p>
            <a:pPr marL="348854" lvl="1" indent="-134541">
              <a:lnSpc>
                <a:spcPct val="90000"/>
              </a:lnSpc>
              <a:spcAft>
                <a:spcPct val="3000"/>
              </a:spcAft>
              <a:buFont typeface="Arial" charset="0"/>
              <a:buChar char="─"/>
              <a:tabLst>
                <a:tab pos="816769" algn="l"/>
              </a:tabLst>
            </a:pPr>
            <a:r>
              <a:rPr lang="en-GB" sz="825" dirty="0">
                <a:solidFill>
                  <a:srgbClr val="000000"/>
                </a:solidFill>
                <a:ea typeface="MS PGothic" pitchFamily="34" charset="-128"/>
              </a:rPr>
              <a:t>Flash Express</a:t>
            </a:r>
            <a:endParaRPr lang="en-US" sz="825" dirty="0">
              <a:solidFill>
                <a:srgbClr val="000000"/>
              </a:solidFill>
              <a:ea typeface="MS PGothic" pitchFamily="34" charset="-128"/>
            </a:endParaRPr>
          </a:p>
          <a:p>
            <a:pPr marL="128588" indent="-128588">
              <a:lnSpc>
                <a:spcPct val="90000"/>
              </a:lnSpc>
              <a:spcAft>
                <a:spcPct val="3000"/>
              </a:spcAft>
              <a:buFont typeface="Wingdings" pitchFamily="2" charset="2"/>
              <a:buChar char="§"/>
              <a:tabLst>
                <a:tab pos="816769" algn="l"/>
              </a:tabLst>
            </a:pPr>
            <a:r>
              <a:rPr lang="en-US" sz="900" b="1" dirty="0">
                <a:solidFill>
                  <a:srgbClr val="000000"/>
                </a:solidFill>
                <a:ea typeface="MS PGothic" pitchFamily="34" charset="-128"/>
              </a:rPr>
              <a:t>I/O</a:t>
            </a: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6 </a:t>
            </a:r>
            <a:r>
              <a:rPr lang="en-US" sz="825" dirty="0" err="1">
                <a:solidFill>
                  <a:srgbClr val="000000"/>
                </a:solidFill>
                <a:ea typeface="MS PGothic" pitchFamily="34" charset="-128"/>
              </a:rPr>
              <a:t>GBps</a:t>
            </a:r>
            <a:r>
              <a:rPr lang="en-US" sz="825" dirty="0">
                <a:solidFill>
                  <a:srgbClr val="000000"/>
                </a:solidFill>
                <a:ea typeface="MS PGothic" pitchFamily="34" charset="-128"/>
              </a:rPr>
              <a:t> I/O Interconnects – carry forward only</a:t>
            </a: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Up to 40 </a:t>
            </a:r>
            <a:r>
              <a:rPr lang="en-US" sz="825" dirty="0" err="1">
                <a:solidFill>
                  <a:srgbClr val="000000"/>
                </a:solidFill>
                <a:ea typeface="MS PGothic" pitchFamily="34" charset="-128"/>
              </a:rPr>
              <a:t>PCIe</a:t>
            </a:r>
            <a:r>
              <a:rPr lang="en-US" sz="825" dirty="0">
                <a:solidFill>
                  <a:srgbClr val="000000"/>
                </a:solidFill>
                <a:ea typeface="MS PGothic" pitchFamily="34" charset="-128"/>
              </a:rPr>
              <a:t> </a:t>
            </a:r>
            <a:r>
              <a:rPr lang="en-US" sz="825" dirty="0" err="1">
                <a:solidFill>
                  <a:srgbClr val="000000"/>
                </a:solidFill>
                <a:ea typeface="MS PGothic" pitchFamily="34" charset="-128"/>
              </a:rPr>
              <a:t>Gen3</a:t>
            </a:r>
            <a:r>
              <a:rPr lang="en-US" sz="825" dirty="0">
                <a:solidFill>
                  <a:srgbClr val="000000"/>
                </a:solidFill>
                <a:ea typeface="MS PGothic" pitchFamily="34" charset="-128"/>
              </a:rPr>
              <a:t> </a:t>
            </a:r>
            <a:r>
              <a:rPr lang="en-US" sz="825" dirty="0" err="1">
                <a:solidFill>
                  <a:srgbClr val="000000"/>
                </a:solidFill>
                <a:ea typeface="MS PGothic" pitchFamily="34" charset="-128"/>
              </a:rPr>
              <a:t>Fanouts</a:t>
            </a:r>
            <a:r>
              <a:rPr lang="en-US" sz="825" dirty="0">
                <a:solidFill>
                  <a:srgbClr val="000000"/>
                </a:solidFill>
                <a:ea typeface="MS PGothic" pitchFamily="34" charset="-128"/>
              </a:rPr>
              <a:t> @ 16 </a:t>
            </a:r>
            <a:r>
              <a:rPr lang="en-US" sz="825" dirty="0" err="1">
                <a:solidFill>
                  <a:srgbClr val="000000"/>
                </a:solidFill>
                <a:ea typeface="MS PGothic" pitchFamily="34" charset="-128"/>
              </a:rPr>
              <a:t>GBps</a:t>
            </a:r>
            <a:r>
              <a:rPr lang="en-US" sz="825" dirty="0">
                <a:solidFill>
                  <a:srgbClr val="000000"/>
                </a:solidFill>
                <a:ea typeface="MS PGothic" pitchFamily="34" charset="-128"/>
              </a:rPr>
              <a:t> each and Integrated Coupling Adapters @ 2 x 8 </a:t>
            </a:r>
            <a:r>
              <a:rPr lang="en-US" sz="825" dirty="0" err="1">
                <a:solidFill>
                  <a:srgbClr val="000000"/>
                </a:solidFill>
                <a:ea typeface="MS PGothic" pitchFamily="34" charset="-128"/>
              </a:rPr>
              <a:t>GBps</a:t>
            </a:r>
            <a:r>
              <a:rPr lang="en-US" sz="825" dirty="0">
                <a:solidFill>
                  <a:srgbClr val="000000"/>
                </a:solidFill>
                <a:ea typeface="MS PGothic" pitchFamily="34" charset="-128"/>
              </a:rPr>
              <a:t> per System  </a:t>
            </a:r>
          </a:p>
          <a:p>
            <a:pPr marL="348854" lvl="1" indent="-134541">
              <a:lnSpc>
                <a:spcPct val="90000"/>
              </a:lnSpc>
              <a:spcAft>
                <a:spcPct val="3000"/>
              </a:spcAft>
              <a:buFont typeface="Arial" charset="0"/>
              <a:buChar char="–"/>
              <a:tabLst>
                <a:tab pos="816769" algn="l"/>
              </a:tabLst>
            </a:pPr>
            <a:r>
              <a:rPr lang="en-US" sz="825" dirty="0">
                <a:solidFill>
                  <a:srgbClr val="000000"/>
                </a:solidFill>
                <a:ea typeface="MS PGothic" pitchFamily="34" charset="-128"/>
              </a:rPr>
              <a:t>6 Logical Channel Subsystems (</a:t>
            </a:r>
            <a:r>
              <a:rPr lang="en-US" sz="825" dirty="0" err="1">
                <a:solidFill>
                  <a:srgbClr val="000000"/>
                </a:solidFill>
                <a:ea typeface="MS PGothic" pitchFamily="34" charset="-128"/>
              </a:rPr>
              <a:t>LCSSs</a:t>
            </a:r>
            <a:r>
              <a:rPr lang="en-US" sz="825" dirty="0">
                <a:solidFill>
                  <a:srgbClr val="000000"/>
                </a:solidFill>
                <a:ea typeface="MS PGothic" pitchFamily="34" charset="-128"/>
              </a:rPr>
              <a:t>)</a:t>
            </a:r>
          </a:p>
          <a:p>
            <a:pPr marL="554831" lvl="2" indent="-120254">
              <a:lnSpc>
                <a:spcPct val="90000"/>
              </a:lnSpc>
              <a:spcAft>
                <a:spcPct val="3000"/>
              </a:spcAft>
              <a:buFont typeface="Arial" charset="0"/>
              <a:buChar char="•"/>
              <a:tabLst>
                <a:tab pos="816769" algn="l"/>
              </a:tabLst>
            </a:pPr>
            <a:r>
              <a:rPr lang="en-US" sz="750" dirty="0">
                <a:solidFill>
                  <a:srgbClr val="000000"/>
                </a:solidFill>
                <a:ea typeface="MS PGothic" pitchFamily="34" charset="-128"/>
              </a:rPr>
              <a:t>4 Sub-channel sets per </a:t>
            </a:r>
            <a:r>
              <a:rPr lang="en-US" sz="750" dirty="0" err="1">
                <a:solidFill>
                  <a:srgbClr val="000000"/>
                </a:solidFill>
                <a:ea typeface="MS PGothic" pitchFamily="34" charset="-128"/>
              </a:rPr>
              <a:t>LCSS</a:t>
            </a:r>
            <a:endParaRPr lang="en-US" sz="750" dirty="0">
              <a:solidFill>
                <a:srgbClr val="000000"/>
              </a:solidFill>
              <a:ea typeface="MS PGothic" pitchFamily="34" charset="-128"/>
            </a:endParaRPr>
          </a:p>
          <a:p>
            <a:pPr marL="128588" indent="-128588">
              <a:lnSpc>
                <a:spcPct val="90000"/>
              </a:lnSpc>
              <a:spcAft>
                <a:spcPct val="3000"/>
              </a:spcAft>
              <a:buFont typeface="Wingdings" pitchFamily="2" charset="2"/>
              <a:buChar char="§"/>
              <a:tabLst>
                <a:tab pos="816769" algn="l"/>
              </a:tabLst>
            </a:pPr>
            <a:r>
              <a:rPr lang="en-US" sz="900" b="1" dirty="0">
                <a:solidFill>
                  <a:srgbClr val="000000"/>
                </a:solidFill>
                <a:ea typeface="MS PGothic" pitchFamily="34" charset="-128"/>
              </a:rPr>
              <a:t>Server Time Protocol </a:t>
            </a:r>
            <a:r>
              <a:rPr lang="en-US" sz="900" dirty="0">
                <a:solidFill>
                  <a:srgbClr val="000000"/>
                </a:solidFill>
                <a:ea typeface="MS PGothic" pitchFamily="34" charset="-128"/>
              </a:rPr>
              <a:t>(</a:t>
            </a:r>
            <a:r>
              <a:rPr lang="en-US" sz="900" dirty="0" err="1">
                <a:solidFill>
                  <a:srgbClr val="000000"/>
                </a:solidFill>
                <a:ea typeface="MS PGothic" pitchFamily="34" charset="-128"/>
              </a:rPr>
              <a:t>STP</a:t>
            </a:r>
            <a:r>
              <a:rPr lang="en-US" sz="900" dirty="0">
                <a:solidFill>
                  <a:srgbClr val="000000"/>
                </a:solidFill>
                <a:ea typeface="MS PGothic" pitchFamily="34" charset="-128"/>
              </a:rPr>
              <a:t>)</a:t>
            </a:r>
          </a:p>
        </p:txBody>
      </p:sp>
      <p:graphicFrame>
        <p:nvGraphicFramePr>
          <p:cNvPr id="10" name="Table 9"/>
          <p:cNvGraphicFramePr>
            <a:graphicFrameLocks noGrp="1"/>
          </p:cNvGraphicFramePr>
          <p:nvPr/>
        </p:nvGraphicFramePr>
        <p:xfrm>
          <a:off x="1793082" y="1772841"/>
          <a:ext cx="1709305" cy="2113878"/>
        </p:xfrm>
        <a:graphic>
          <a:graphicData uri="http://schemas.openxmlformats.org/drawingml/2006/table">
            <a:tbl>
              <a:tblPr firstRow="1" bandRow="1"/>
              <a:tblGrid>
                <a:gridCol w="511125"/>
                <a:gridCol w="646387"/>
                <a:gridCol w="551793"/>
              </a:tblGrid>
              <a:tr h="399413">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900" b="1" u="none" strike="noStrike" cap="none" normalizeH="0" baseline="0" smtClean="0">
                          <a:ln>
                            <a:noFill/>
                          </a:ln>
                          <a:solidFill>
                            <a:schemeClr val="bg1"/>
                          </a:solidFill>
                          <a:effectLst/>
                        </a:rPr>
                        <a:t>Model</a:t>
                      </a:r>
                      <a:endParaRPr kumimoji="0" lang="en-US" sz="900" b="1"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horzOverflow="overflow">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alpha val="42000"/>
                      </a:srgbClr>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800" b="1" u="none" strike="noStrike" cap="none" normalizeH="0" baseline="0" smtClean="0">
                          <a:ln>
                            <a:noFill/>
                          </a:ln>
                          <a:solidFill>
                            <a:schemeClr val="bg1"/>
                          </a:solidFill>
                          <a:effectLst/>
                        </a:rPr>
                        <a:t>Customer PUs</a:t>
                      </a:r>
                      <a:endParaRPr kumimoji="0" lang="en-US" sz="800" b="1"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horzOverflow="overflow">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alpha val="42000"/>
                      </a:srgbClr>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800" b="1" i="0" u="none" strike="noStrike" cap="none" normalizeH="0" baseline="0" smtClean="0">
                          <a:ln>
                            <a:noFill/>
                          </a:ln>
                          <a:solidFill>
                            <a:schemeClr val="bg1"/>
                          </a:solidFill>
                          <a:effectLst/>
                          <a:latin typeface="Arial" pitchFamily="34" charset="0"/>
                          <a:cs typeface="Arial" pitchFamily="34" charset="0"/>
                        </a:rPr>
                        <a:t>Max Memory</a:t>
                      </a:r>
                    </a:p>
                  </a:txBody>
                  <a:tcPr marL="68580" marR="68580" marT="34290" marB="34290" anchor="ctr" horzOverflow="overflow">
                    <a:lnL w="12700" cmpd="sng">
                      <a:solidFill>
                        <a:sysClr val="window" lastClr="FFFFFF"/>
                      </a:solidFill>
                    </a:lnL>
                    <a:lnR w="381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C0504D">
                        <a:alpha val="42000"/>
                      </a:srgbClr>
                    </a:solidFill>
                  </a:tcPr>
                </a:tc>
              </a:tr>
              <a:tr h="34289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NE1</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horzOverflow="overflow">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7964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141</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anchorCtr="1" horzOverflow="overflow">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7964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defRPr/>
                      </a:pPr>
                      <a:r>
                        <a:rPr kumimoji="0" lang="en-US" sz="1100" b="0" i="0" u="none" strike="noStrike" cap="none" normalizeH="0" baseline="0" smtClean="0">
                          <a:ln>
                            <a:noFill/>
                          </a:ln>
                          <a:solidFill>
                            <a:schemeClr val="bg1"/>
                          </a:solidFill>
                          <a:effectLst/>
                          <a:latin typeface="Arial" pitchFamily="34" charset="0"/>
                          <a:cs typeface="Arial" pitchFamily="34" charset="0"/>
                        </a:rPr>
                        <a:t>10 TB</a:t>
                      </a:r>
                    </a:p>
                  </a:txBody>
                  <a:tcPr marL="68580" marR="68580" marT="34290" marB="34290" anchor="ctr" anchorCtr="1" horzOverflow="overflow">
                    <a:lnL w="12700" cmpd="sng">
                      <a:solidFill>
                        <a:sysClr val="window" lastClr="FFFFFF"/>
                      </a:solidFill>
                    </a:lnL>
                    <a:lnR w="381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79646">
                        <a:lumMod val="20000"/>
                        <a:lumOff val="80000"/>
                        <a:alpha val="42000"/>
                      </a:srgbClr>
                    </a:solidFill>
                  </a:tcPr>
                </a:tc>
              </a:tr>
              <a:tr h="34289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NC9</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horzOverflow="overflow">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129</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anchorCtr="1" horzOverflow="overflow">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defRPr/>
                      </a:pPr>
                      <a:r>
                        <a:rPr kumimoji="0" lang="en-US" sz="1100" b="0" i="0" u="none" strike="noStrike" cap="none" normalizeH="0" baseline="0" smtClean="0">
                          <a:ln>
                            <a:noFill/>
                          </a:ln>
                          <a:solidFill>
                            <a:schemeClr val="bg1"/>
                          </a:solidFill>
                          <a:effectLst/>
                          <a:latin typeface="Arial" pitchFamily="34" charset="0"/>
                          <a:cs typeface="Arial" pitchFamily="34" charset="0"/>
                        </a:rPr>
                        <a:t>10 TB</a:t>
                      </a:r>
                    </a:p>
                  </a:txBody>
                  <a:tcPr marL="68580" marR="68580" marT="34290" marB="34290" anchor="ctr" anchorCtr="1" horzOverflow="overflow">
                    <a:lnL w="12700" cmpd="sng">
                      <a:solidFill>
                        <a:sysClr val="window" lastClr="FFFFFF"/>
                      </a:solidFill>
                    </a:lnL>
                    <a:lnR w="381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r>
              <a:tr h="34289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N96</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horzOverflow="overflow">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96</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anchorCtr="1" horzOverflow="overflow">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i="0" u="none" strike="noStrike" cap="none" normalizeH="0" baseline="0" smtClean="0">
                          <a:ln>
                            <a:noFill/>
                          </a:ln>
                          <a:solidFill>
                            <a:schemeClr val="bg1"/>
                          </a:solidFill>
                          <a:effectLst/>
                          <a:latin typeface="Arial" pitchFamily="34" charset="0"/>
                          <a:cs typeface="Arial" pitchFamily="34" charset="0"/>
                        </a:rPr>
                        <a:t>7.5 TB</a:t>
                      </a:r>
                    </a:p>
                  </a:txBody>
                  <a:tcPr marL="68580" marR="68580" marT="34290" marB="34290" anchor="ctr" anchorCtr="1" horzOverflow="overflow">
                    <a:lnL w="12700" cmpd="sng">
                      <a:solidFill>
                        <a:sysClr val="window" lastClr="FFFFFF"/>
                      </a:solidFill>
                    </a:lnL>
                    <a:lnR w="381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r>
              <a:tr h="34289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N63</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horzOverflow="overflow">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63</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anchorCtr="1" horzOverflow="overflow">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defRPr/>
                      </a:pPr>
                      <a:r>
                        <a:rPr kumimoji="0" lang="en-US" sz="1100" b="0" i="0" u="none" strike="noStrike" cap="none" normalizeH="0" baseline="0" smtClean="0">
                          <a:ln>
                            <a:noFill/>
                          </a:ln>
                          <a:solidFill>
                            <a:schemeClr val="bg1"/>
                          </a:solidFill>
                          <a:effectLst/>
                          <a:latin typeface="Arial" pitchFamily="34" charset="0"/>
                          <a:cs typeface="Arial" pitchFamily="34" charset="0"/>
                        </a:rPr>
                        <a:t>5 TB</a:t>
                      </a:r>
                    </a:p>
                  </a:txBody>
                  <a:tcPr marL="68580" marR="68580" marT="34290" marB="34290" anchor="ctr" anchorCtr="1" horzOverflow="overflow">
                    <a:lnL w="12700" cmpd="sng">
                      <a:solidFill>
                        <a:sysClr val="window" lastClr="FFFFFF"/>
                      </a:solidFill>
                    </a:lnL>
                    <a:lnR w="381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r>
              <a:tr h="342893">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ctr"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N30</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horzOverflow="overflow">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pPr>
                      <a:r>
                        <a:rPr kumimoji="0" lang="en-US" sz="1100" b="0" u="none" strike="noStrike" cap="none" normalizeH="0" baseline="0" smtClean="0">
                          <a:ln>
                            <a:noFill/>
                          </a:ln>
                          <a:solidFill>
                            <a:schemeClr val="bg1"/>
                          </a:solidFill>
                          <a:effectLst/>
                        </a:rPr>
                        <a:t>30</a:t>
                      </a:r>
                      <a:endParaRPr kumimoji="0" lang="en-US" sz="1100" b="0" i="0" u="none" strike="noStrike" cap="none" normalizeH="0" baseline="0" smtClean="0">
                        <a:ln>
                          <a:noFill/>
                        </a:ln>
                        <a:solidFill>
                          <a:schemeClr val="bg1"/>
                        </a:solidFill>
                        <a:effectLst/>
                        <a:latin typeface="Arial" pitchFamily="34" charset="0"/>
                        <a:cs typeface="Arial" pitchFamily="34" charset="0"/>
                      </a:endParaRPr>
                    </a:p>
                  </a:txBody>
                  <a:tcPr marL="68580" marR="68580" marT="34290" marB="34290" anchor="ctr" anchorCtr="1" horzOverflow="overflow">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0" algn="l" defTabSz="914400" rtl="0" eaLnBrk="1" fontAlgn="base" latinLnBrk="0" hangingPunct="1">
                        <a:lnSpc>
                          <a:spcPct val="100000"/>
                        </a:lnSpc>
                        <a:spcBef>
                          <a:spcPct val="0"/>
                        </a:spcBef>
                        <a:spcAft>
                          <a:spcPct val="0"/>
                        </a:spcAft>
                        <a:buClr>
                          <a:schemeClr val="accent1"/>
                        </a:buClr>
                        <a:buSzTx/>
                        <a:buFont typeface="Wingdings" pitchFamily="2" charset="2"/>
                        <a:buNone/>
                        <a:tabLst/>
                        <a:defRPr/>
                      </a:pPr>
                      <a:r>
                        <a:rPr kumimoji="0" lang="en-US" sz="1100" b="0" i="0" u="none" strike="noStrike" cap="none" normalizeH="0" baseline="0" smtClean="0">
                          <a:ln>
                            <a:noFill/>
                          </a:ln>
                          <a:solidFill>
                            <a:schemeClr val="bg1"/>
                          </a:solidFill>
                          <a:effectLst/>
                          <a:latin typeface="Arial" pitchFamily="34" charset="0"/>
                          <a:cs typeface="Arial" pitchFamily="34" charset="0"/>
                        </a:rPr>
                        <a:t>2.5 TB</a:t>
                      </a:r>
                    </a:p>
                  </a:txBody>
                  <a:tcPr marL="68580" marR="68580" marT="34290" marB="34290" anchor="ctr" anchorCtr="1" horzOverflow="overflow">
                    <a:lnL w="12700" cmpd="sng">
                      <a:solidFill>
                        <a:sysClr val="window" lastClr="FFFFFF"/>
                      </a:solidFill>
                    </a:lnL>
                    <a:lnR w="381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BACC6">
                        <a:lumMod val="20000"/>
                        <a:lumOff val="80000"/>
                        <a:alpha val="42000"/>
                      </a:srgbClr>
                    </a:solidFill>
                  </a:tcPr>
                </a:tc>
              </a:tr>
            </a:tbl>
          </a:graphicData>
        </a:graphic>
      </p:graphicFrame>
      <p:sp>
        <p:nvSpPr>
          <p:cNvPr id="8" name="Title 7"/>
          <p:cNvSpPr>
            <a:spLocks noGrp="1"/>
          </p:cNvSpPr>
          <p:nvPr>
            <p:ph type="title"/>
          </p:nvPr>
        </p:nvSpPr>
        <p:spPr>
          <a:xfrm>
            <a:off x="1257301" y="420292"/>
            <a:ext cx="5294501" cy="317939"/>
          </a:xfrm>
        </p:spPr>
        <p:txBody>
          <a:bodyPr/>
          <a:lstStyle/>
          <a:p>
            <a:r>
              <a:rPr lang="en-US" sz="2000" dirty="0" smtClean="0"/>
              <a:t>z13 </a:t>
            </a:r>
            <a:r>
              <a:rPr lang="en-US" sz="2400" dirty="0">
                <a:solidFill>
                  <a:srgbClr val="00B050"/>
                </a:solidFill>
              </a:rPr>
              <a:t>Emperor </a:t>
            </a:r>
            <a:r>
              <a:rPr lang="en-US" sz="2000" dirty="0" smtClean="0"/>
              <a:t>Overview</a:t>
            </a:r>
            <a:endParaRPr lang="en-US" sz="2000" dirty="0"/>
          </a:p>
        </p:txBody>
      </p:sp>
    </p:spTree>
    <p:extLst>
      <p:ext uri="{BB962C8B-B14F-4D97-AF65-F5344CB8AC3E}">
        <p14:creationId xmlns:p14="http://schemas.microsoft.com/office/powerpoint/2010/main" val="1515412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0"/>
          <p:cNvSpPr>
            <a:spLocks noGrp="1"/>
          </p:cNvSpPr>
          <p:nvPr>
            <p:ph type="title"/>
          </p:nvPr>
        </p:nvSpPr>
        <p:spPr>
          <a:xfrm>
            <a:off x="1125086" y="240732"/>
            <a:ext cx="5175046" cy="356914"/>
          </a:xfrm>
        </p:spPr>
        <p:txBody>
          <a:bodyPr/>
          <a:lstStyle/>
          <a:p>
            <a:r>
              <a:rPr lang="en-US" sz="2400" dirty="0">
                <a:ea typeface="SimSun" pitchFamily="2" charset="-122"/>
              </a:rPr>
              <a:t>z</a:t>
            </a:r>
            <a:r>
              <a:rPr lang="en-US" sz="2400" dirty="0" smtClean="0">
                <a:ea typeface="SimSun" pitchFamily="2" charset="-122"/>
              </a:rPr>
              <a:t>13 </a:t>
            </a:r>
            <a:r>
              <a:rPr lang="en-US" sz="2400" dirty="0">
                <a:solidFill>
                  <a:srgbClr val="00B050"/>
                </a:solidFill>
              </a:rPr>
              <a:t>Emperor </a:t>
            </a:r>
            <a:r>
              <a:rPr lang="en-US" sz="2400" dirty="0" smtClean="0">
                <a:ea typeface="SimSun" pitchFamily="2" charset="-122"/>
              </a:rPr>
              <a:t>Door</a:t>
            </a:r>
            <a:r>
              <a:rPr lang="en-US" sz="2400" dirty="0" smtClean="0"/>
              <a:t> Design and Locks</a:t>
            </a:r>
          </a:p>
        </p:txBody>
      </p:sp>
      <p:pic>
        <p:nvPicPr>
          <p:cNvPr id="11" name="Picture 23" descr="Rear System Iso with Covers-no floor"/>
          <p:cNvPicPr>
            <a:picLocks noChangeAspect="1" noChangeArrowheads="1"/>
          </p:cNvPicPr>
          <p:nvPr/>
        </p:nvPicPr>
        <p:blipFill>
          <a:blip r:embed="rId3" cstate="email"/>
          <a:srcRect/>
          <a:stretch>
            <a:fillRect/>
          </a:stretch>
        </p:blipFill>
        <p:spPr bwMode="auto">
          <a:xfrm>
            <a:off x="4800600" y="723901"/>
            <a:ext cx="3092054" cy="3431381"/>
          </a:xfrm>
          <a:prstGeom prst="rect">
            <a:avLst/>
          </a:prstGeom>
          <a:noFill/>
          <a:ln w="9525">
            <a:noFill/>
            <a:miter lim="800000"/>
            <a:headEnd/>
            <a:tailEnd/>
          </a:ln>
        </p:spPr>
      </p:pic>
      <p:sp>
        <p:nvSpPr>
          <p:cNvPr id="12" name="TextBox 11"/>
          <p:cNvSpPr txBox="1">
            <a:spLocks noChangeArrowheads="1"/>
          </p:cNvSpPr>
          <p:nvPr/>
        </p:nvSpPr>
        <p:spPr bwMode="auto">
          <a:xfrm>
            <a:off x="5340502" y="4274344"/>
            <a:ext cx="1864614" cy="466281"/>
          </a:xfrm>
          <a:prstGeom prst="rect">
            <a:avLst/>
          </a:prstGeom>
          <a:noFill/>
          <a:ln w="9525">
            <a:noFill/>
            <a:miter lim="800000"/>
            <a:headEnd/>
            <a:tailEnd/>
          </a:ln>
        </p:spPr>
        <p:txBody>
          <a:bodyPr wrap="none">
            <a:spAutoFit/>
          </a:bodyPr>
          <a:lstStyle/>
          <a:p>
            <a:pPr algn="ctr">
              <a:lnSpc>
                <a:spcPct val="80000"/>
              </a:lnSpc>
              <a:spcBef>
                <a:spcPct val="15000"/>
              </a:spcBef>
              <a:buClr>
                <a:srgbClr val="2DB6B3"/>
              </a:buClr>
              <a:buFont typeface="Wingdings" pitchFamily="2" charset="2"/>
              <a:buNone/>
            </a:pPr>
            <a:r>
              <a:rPr lang="en-US" sz="900" dirty="0"/>
              <a:t>z13 System</a:t>
            </a:r>
          </a:p>
          <a:p>
            <a:pPr algn="ctr">
              <a:lnSpc>
                <a:spcPct val="80000"/>
              </a:lnSpc>
              <a:spcBef>
                <a:spcPct val="15000"/>
              </a:spcBef>
              <a:buClr>
                <a:srgbClr val="2DB6B3"/>
              </a:buClr>
              <a:buFont typeface="Wingdings" pitchFamily="2" charset="2"/>
              <a:buNone/>
            </a:pPr>
            <a:r>
              <a:rPr lang="en-US" sz="900" i="1" dirty="0"/>
              <a:t>Rear view</a:t>
            </a:r>
          </a:p>
          <a:p>
            <a:pPr algn="ctr">
              <a:lnSpc>
                <a:spcPct val="80000"/>
              </a:lnSpc>
              <a:spcBef>
                <a:spcPct val="15000"/>
              </a:spcBef>
              <a:buClr>
                <a:srgbClr val="2DB6B3"/>
              </a:buClr>
              <a:buFont typeface="Wingdings" pitchFamily="2" charset="2"/>
              <a:buNone/>
            </a:pPr>
            <a:r>
              <a:rPr lang="en-US" sz="900" i="1" dirty="0"/>
              <a:t>(vectored up oriented rear cover)</a:t>
            </a:r>
          </a:p>
        </p:txBody>
      </p:sp>
      <p:sp>
        <p:nvSpPr>
          <p:cNvPr id="13" name="TextBox 11"/>
          <p:cNvSpPr txBox="1">
            <a:spLocks noChangeArrowheads="1"/>
          </p:cNvSpPr>
          <p:nvPr/>
        </p:nvSpPr>
        <p:spPr bwMode="auto">
          <a:xfrm>
            <a:off x="1918726" y="4279107"/>
            <a:ext cx="2012089" cy="466281"/>
          </a:xfrm>
          <a:prstGeom prst="rect">
            <a:avLst/>
          </a:prstGeom>
          <a:noFill/>
          <a:ln w="9525">
            <a:noFill/>
            <a:miter lim="800000"/>
            <a:headEnd/>
            <a:tailEnd/>
          </a:ln>
        </p:spPr>
        <p:txBody>
          <a:bodyPr wrap="none">
            <a:spAutoFit/>
          </a:bodyPr>
          <a:lstStyle/>
          <a:p>
            <a:pPr algn="ctr">
              <a:lnSpc>
                <a:spcPct val="80000"/>
              </a:lnSpc>
              <a:spcBef>
                <a:spcPct val="15000"/>
              </a:spcBef>
              <a:buClr>
                <a:srgbClr val="2DB6B3"/>
              </a:buClr>
              <a:buFont typeface="Wingdings" pitchFamily="2" charset="2"/>
              <a:buNone/>
            </a:pPr>
            <a:r>
              <a:rPr lang="en-US" sz="900" dirty="0"/>
              <a:t>z13 System</a:t>
            </a:r>
          </a:p>
          <a:p>
            <a:pPr algn="ctr">
              <a:lnSpc>
                <a:spcPct val="80000"/>
              </a:lnSpc>
              <a:spcBef>
                <a:spcPct val="15000"/>
              </a:spcBef>
              <a:buClr>
                <a:srgbClr val="2DB6B3"/>
              </a:buClr>
              <a:buFont typeface="Wingdings" pitchFamily="2" charset="2"/>
              <a:buNone/>
            </a:pPr>
            <a:r>
              <a:rPr lang="en-US" sz="900" i="1" dirty="0"/>
              <a:t>Rear view</a:t>
            </a:r>
          </a:p>
          <a:p>
            <a:pPr algn="ctr">
              <a:lnSpc>
                <a:spcPct val="80000"/>
              </a:lnSpc>
              <a:spcBef>
                <a:spcPct val="15000"/>
              </a:spcBef>
              <a:buClr>
                <a:srgbClr val="2DB6B3"/>
              </a:buClr>
              <a:buFont typeface="Wingdings" pitchFamily="2" charset="2"/>
              <a:buNone/>
            </a:pPr>
            <a:r>
              <a:rPr lang="en-US" sz="900" i="1" dirty="0"/>
              <a:t>(vectored down oriented rear cover)</a:t>
            </a:r>
          </a:p>
        </p:txBody>
      </p:sp>
      <p:pic>
        <p:nvPicPr>
          <p:cNvPr id="14" name="Picture 22" descr="Rear System Iso with Covers3 down louvers no floor"/>
          <p:cNvPicPr>
            <a:picLocks noChangeAspect="1" noChangeArrowheads="1"/>
          </p:cNvPicPr>
          <p:nvPr/>
        </p:nvPicPr>
        <p:blipFill>
          <a:blip r:embed="rId4" cstate="email"/>
          <a:srcRect/>
          <a:stretch>
            <a:fillRect/>
          </a:stretch>
        </p:blipFill>
        <p:spPr bwMode="auto">
          <a:xfrm>
            <a:off x="1314451" y="766764"/>
            <a:ext cx="3174206" cy="3429000"/>
          </a:xfrm>
          <a:prstGeom prst="rect">
            <a:avLst/>
          </a:prstGeom>
          <a:noFill/>
          <a:ln w="9525">
            <a:noFill/>
            <a:miter lim="800000"/>
            <a:headEnd/>
            <a:tailEnd/>
          </a:ln>
        </p:spPr>
      </p:pic>
      <p:grpSp>
        <p:nvGrpSpPr>
          <p:cNvPr id="15" name="Group 14"/>
          <p:cNvGrpSpPr/>
          <p:nvPr/>
        </p:nvGrpSpPr>
        <p:grpSpPr>
          <a:xfrm>
            <a:off x="4143774" y="3857461"/>
            <a:ext cx="1179529" cy="884847"/>
            <a:chOff x="790244" y="1080434"/>
            <a:chExt cx="1572705" cy="1179796"/>
          </a:xfrm>
        </p:grpSpPr>
        <p:pic>
          <p:nvPicPr>
            <p:cNvPr id="16"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790244" y="1080434"/>
              <a:ext cx="1572705" cy="11797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16"/>
            <p:cNvPicPr>
              <a:picLocks noChangeAspect="1"/>
            </p:cNvPicPr>
            <p:nvPr/>
          </p:nvPicPr>
          <p:blipFill>
            <a:blip r:embed="rId6" cstate="email">
              <a:clrChange>
                <a:clrFrom>
                  <a:srgbClr val="FFFFFD"/>
                </a:clrFrom>
                <a:clrTo>
                  <a:srgbClr val="FFFFFD">
                    <a:alpha val="0"/>
                  </a:srgbClr>
                </a:clrTo>
              </a:clrChange>
              <a:extLst>
                <a:ext uri="{28A0092B-C50C-407E-A947-70E740481C1C}">
                  <a14:useLocalDpi xmlns:a14="http://schemas.microsoft.com/office/drawing/2010/main"/>
                </a:ext>
              </a:extLst>
            </a:blip>
            <a:stretch>
              <a:fillRect/>
            </a:stretch>
          </p:blipFill>
          <p:spPr>
            <a:xfrm>
              <a:off x="1468225" y="1831464"/>
              <a:ext cx="221190" cy="211007"/>
            </a:xfrm>
            <a:prstGeom prst="rect">
              <a:avLst/>
            </a:prstGeom>
            <a:effectLst>
              <a:softEdge rad="12700"/>
            </a:effectLst>
          </p:spPr>
        </p:pic>
      </p:grpSp>
      <p:sp>
        <p:nvSpPr>
          <p:cNvPr id="18" name="Oval 17"/>
          <p:cNvSpPr/>
          <p:nvPr/>
        </p:nvSpPr>
        <p:spPr bwMode="auto">
          <a:xfrm>
            <a:off x="4489094" y="4281537"/>
            <a:ext cx="492222" cy="468625"/>
          </a:xfrm>
          <a:prstGeom prst="ellipse">
            <a:avLst/>
          </a:prstGeom>
          <a:noFill/>
          <a:ln w="19050" cap="flat" cmpd="sng" algn="ctr">
            <a:solidFill>
              <a:srgbClr val="FF0000"/>
            </a:solidFill>
            <a:prstDash val="solid"/>
            <a:roun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defTabSz="685800">
              <a:lnSpc>
                <a:spcPct val="90000"/>
              </a:lnSpc>
            </a:pPr>
            <a:endParaRPr lang="en-US" sz="1650" dirty="0">
              <a:solidFill>
                <a:schemeClr val="hlink"/>
              </a:solidFill>
              <a:latin typeface="Arial" charset="0"/>
            </a:endParaRPr>
          </a:p>
        </p:txBody>
      </p:sp>
      <p:cxnSp>
        <p:nvCxnSpPr>
          <p:cNvPr id="19" name="Straight Arrow Connector 18"/>
          <p:cNvCxnSpPr>
            <a:stCxn id="18" idx="1"/>
          </p:cNvCxnSpPr>
          <p:nvPr/>
        </p:nvCxnSpPr>
        <p:spPr bwMode="auto">
          <a:xfrm flipH="1" flipV="1">
            <a:off x="3743366" y="2391289"/>
            <a:ext cx="817813" cy="1958876"/>
          </a:xfrm>
          <a:prstGeom prst="straightConnector1">
            <a:avLst/>
          </a:prstGeom>
          <a:noFill/>
          <a:ln w="25400" cap="flat" cmpd="sng" algn="ctr">
            <a:solidFill>
              <a:srgbClr val="FF0000"/>
            </a:solidFill>
            <a:prstDash val="solid"/>
            <a:round/>
            <a:headEnd type="none" w="med" len="med"/>
            <a:tailEnd type="arrow"/>
          </a:ln>
          <a:effectLst/>
        </p:spPr>
      </p:cxnSp>
      <p:cxnSp>
        <p:nvCxnSpPr>
          <p:cNvPr id="20" name="Straight Arrow Connector 19"/>
          <p:cNvCxnSpPr>
            <a:stCxn id="18" idx="1"/>
          </p:cNvCxnSpPr>
          <p:nvPr/>
        </p:nvCxnSpPr>
        <p:spPr bwMode="auto">
          <a:xfrm flipH="1" flipV="1">
            <a:off x="2901553" y="2493819"/>
            <a:ext cx="1659626" cy="1856347"/>
          </a:xfrm>
          <a:prstGeom prst="straightConnector1">
            <a:avLst/>
          </a:prstGeom>
          <a:noFill/>
          <a:ln w="25400" cap="flat" cmpd="sng" algn="ctr">
            <a:solidFill>
              <a:srgbClr val="FF0000"/>
            </a:solidFill>
            <a:prstDash val="solid"/>
            <a:round/>
            <a:headEnd type="none" w="med" len="med"/>
            <a:tailEnd type="arrow"/>
          </a:ln>
          <a:effectLst/>
        </p:spPr>
      </p:cxnSp>
    </p:spTree>
    <p:extLst>
      <p:ext uri="{BB962C8B-B14F-4D97-AF65-F5344CB8AC3E}">
        <p14:creationId xmlns:p14="http://schemas.microsoft.com/office/powerpoint/2010/main" val="15125774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a:xfrm>
            <a:off x="1422400" y="1405465"/>
            <a:ext cx="6163733" cy="671814"/>
          </a:xfrm>
        </p:spPr>
        <p:txBody>
          <a:bodyPr>
            <a:noAutofit/>
          </a:bodyPr>
          <a:lstStyle/>
          <a:p>
            <a:pPr marL="2787254" indent="-2787254"/>
            <a:r>
              <a:rPr lang="en-US" altLang="en-US" sz="4000" dirty="0" smtClean="0">
                <a:ea typeface="SimSun" panose="02010600030101010101" pitchFamily="2" charset="-122"/>
              </a:rPr>
              <a:t>Introduction…</a:t>
            </a:r>
            <a:endParaRPr lang="en-US" altLang="en-US" sz="4000" dirty="0">
              <a:ea typeface="SimSun" panose="02010600030101010101" pitchFamily="2" charset="-122"/>
            </a:endParaRPr>
          </a:p>
        </p:txBody>
      </p:sp>
      <p:sp>
        <p:nvSpPr>
          <p:cNvPr id="2" name="Subtitle 1"/>
          <p:cNvSpPr>
            <a:spLocks noGrp="1"/>
          </p:cNvSpPr>
          <p:nvPr>
            <p:ph type="subTitle" idx="1"/>
          </p:nvPr>
        </p:nvSpPr>
        <p:spPr>
          <a:xfrm>
            <a:off x="1422404" y="2508308"/>
            <a:ext cx="6163732" cy="1471513"/>
          </a:xfrm>
        </p:spPr>
        <p:txBody>
          <a:bodyPr>
            <a:normAutofit fontScale="85000" lnSpcReduction="20000"/>
          </a:bodyPr>
          <a:lstStyle/>
          <a:p>
            <a:r>
              <a:rPr lang="en-US" dirty="0"/>
              <a:t>z</a:t>
            </a:r>
            <a:r>
              <a:rPr lang="en-US" dirty="0" smtClean="0"/>
              <a:t> Systems</a:t>
            </a:r>
          </a:p>
          <a:p>
            <a:r>
              <a:rPr lang="en-US" dirty="0" smtClean="0"/>
              <a:t>Linux </a:t>
            </a:r>
            <a:r>
              <a:rPr lang="en-US" dirty="0"/>
              <a:t>on z Systems</a:t>
            </a:r>
          </a:p>
          <a:p>
            <a:r>
              <a:rPr lang="en-US" dirty="0"/>
              <a:t>LinuxONE</a:t>
            </a:r>
          </a:p>
          <a:p>
            <a:r>
              <a:rPr lang="en-US" dirty="0"/>
              <a:t>Marketplace and </a:t>
            </a:r>
            <a:r>
              <a:rPr lang="en-US" dirty="0" smtClean="0"/>
              <a:t>Positioning</a:t>
            </a:r>
            <a:endParaRPr lang="en-US" dirty="0"/>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35587" y="129484"/>
            <a:ext cx="1208652" cy="1564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98790552"/>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754" name="Picture 8"/>
          <p:cNvPicPr>
            <a:picLocks noChangeAspect="1" noChangeArrowheads="1"/>
          </p:cNvPicPr>
          <p:nvPr/>
        </p:nvPicPr>
        <p:blipFill>
          <a:blip r:embed="rId4" cstate="print"/>
          <a:srcRect/>
          <a:stretch>
            <a:fillRect/>
          </a:stretch>
        </p:blipFill>
        <p:spPr bwMode="auto">
          <a:xfrm>
            <a:off x="1225154" y="440532"/>
            <a:ext cx="6436519" cy="4098131"/>
          </a:xfrm>
          <a:prstGeom prst="rect">
            <a:avLst/>
          </a:prstGeom>
          <a:noFill/>
          <a:ln w="9525">
            <a:noFill/>
            <a:miter lim="800000"/>
            <a:headEnd/>
            <a:tailEnd/>
          </a:ln>
        </p:spPr>
      </p:pic>
      <p:sp>
        <p:nvSpPr>
          <p:cNvPr id="51" name="Rectangle 50"/>
          <p:cNvSpPr/>
          <p:nvPr/>
        </p:nvSpPr>
        <p:spPr bwMode="auto">
          <a:xfrm>
            <a:off x="1170385" y="448867"/>
            <a:ext cx="6825853" cy="4163615"/>
          </a:xfrm>
          <a:prstGeom prst="rect">
            <a:avLst/>
          </a:prstGeom>
          <a:solidFill>
            <a:sysClr val="window" lastClr="FFFFFF"/>
          </a:solidFill>
          <a:ln w="9525" cap="flat" cmpd="sng" algn="ctr">
            <a:noFill/>
            <a:prstDash val="solid"/>
            <a:round/>
            <a:headEnd type="none" w="med" len="med"/>
            <a:tailEnd type="none" w="med" len="med"/>
          </a:ln>
          <a:effectLst/>
        </p:spPr>
        <p:txBody>
          <a:bodyPr/>
          <a:lstStyle/>
          <a:p>
            <a:pPr fontAlgn="auto">
              <a:lnSpc>
                <a:spcPct val="90000"/>
              </a:lnSpc>
              <a:spcBef>
                <a:spcPts val="0"/>
              </a:spcBef>
              <a:spcAft>
                <a:spcPts val="0"/>
              </a:spcAft>
              <a:defRPr/>
            </a:pPr>
            <a:endParaRPr lang="en-US" sz="1650" kern="0">
              <a:solidFill>
                <a:srgbClr val="0000FF"/>
              </a:solidFill>
              <a:ea typeface="MS PGothic" pitchFamily="34" charset="-128"/>
            </a:endParaRPr>
          </a:p>
        </p:txBody>
      </p:sp>
      <p:graphicFrame>
        <p:nvGraphicFramePr>
          <p:cNvPr id="52" name="Object 273"/>
          <p:cNvGraphicFramePr>
            <a:graphicFrameLocks noChangeAspect="1"/>
          </p:cNvGraphicFramePr>
          <p:nvPr>
            <p:extLst/>
          </p:nvPr>
        </p:nvGraphicFramePr>
        <p:xfrm>
          <a:off x="1784748" y="769144"/>
          <a:ext cx="5788819" cy="3056335"/>
        </p:xfrm>
        <a:graphic>
          <a:graphicData uri="http://schemas.openxmlformats.org/presentationml/2006/ole">
            <mc:AlternateContent xmlns:mc="http://schemas.openxmlformats.org/markup-compatibility/2006">
              <mc:Choice xmlns:v="urn:schemas-microsoft-com:vml" Requires="v">
                <p:oleObj spid="_x0000_s16501" name="Chart" r:id="rId5" imgW="6096000" imgH="4064000" progId="MSGraph.Chart.8">
                  <p:embed followColorScheme="full"/>
                </p:oleObj>
              </mc:Choice>
              <mc:Fallback>
                <p:oleObj name="Chart" r:id="rId5" imgW="6096000" imgH="4064000" progId="MSGraph.Chart.8">
                  <p:embed followColorScheme="full"/>
                  <p:pic>
                    <p:nvPicPr>
                      <p:cNvPr id="0" name=""/>
                      <p:cNvPicPr>
                        <a:picLocks noChangeAspect="1" noChangeArrowheads="1"/>
                      </p:cNvPicPr>
                      <p:nvPr/>
                    </p:nvPicPr>
                    <p:blipFill>
                      <a:blip r:embed="rId6"/>
                      <a:srcRect l="10001" b="11241"/>
                      <a:stretch>
                        <a:fillRect/>
                      </a:stretch>
                    </p:blipFill>
                    <p:spPr bwMode="auto">
                      <a:xfrm>
                        <a:off x="1784748" y="769144"/>
                        <a:ext cx="5788819" cy="3056335"/>
                      </a:xfrm>
                      <a:prstGeom prst="rect">
                        <a:avLst/>
                      </a:prstGeom>
                      <a:solidFill>
                        <a:schemeClr val="bg1"/>
                      </a:solidFill>
                    </p:spPr>
                  </p:pic>
                </p:oleObj>
              </mc:Fallback>
            </mc:AlternateContent>
          </a:graphicData>
        </a:graphic>
      </p:graphicFrame>
      <p:pic>
        <p:nvPicPr>
          <p:cNvPr id="53" name="Picture 9" descr="z900"/>
          <p:cNvPicPr>
            <a:picLocks noChangeAspect="1" noChangeArrowheads="1"/>
          </p:cNvPicPr>
          <p:nvPr/>
        </p:nvPicPr>
        <p:blipFill>
          <a:blip r:embed="rId7" cstate="print"/>
          <a:srcRect/>
          <a:stretch>
            <a:fillRect/>
          </a:stretch>
        </p:blipFill>
        <p:spPr bwMode="auto">
          <a:xfrm>
            <a:off x="1770460" y="2805113"/>
            <a:ext cx="531019" cy="592931"/>
          </a:xfrm>
          <a:prstGeom prst="rect">
            <a:avLst/>
          </a:prstGeom>
          <a:noFill/>
          <a:ln w="9525">
            <a:noFill/>
            <a:miter lim="800000"/>
            <a:headEnd/>
            <a:tailEnd/>
          </a:ln>
        </p:spPr>
      </p:pic>
      <p:pic>
        <p:nvPicPr>
          <p:cNvPr id="54" name="Picture 10" descr="z990"/>
          <p:cNvPicPr>
            <a:picLocks noChangeAspect="1" noChangeArrowheads="1"/>
          </p:cNvPicPr>
          <p:nvPr/>
        </p:nvPicPr>
        <p:blipFill>
          <a:blip r:embed="rId8" cstate="print"/>
          <a:srcRect/>
          <a:stretch>
            <a:fillRect/>
          </a:stretch>
        </p:blipFill>
        <p:spPr bwMode="auto">
          <a:xfrm>
            <a:off x="2618185" y="2657475"/>
            <a:ext cx="472678" cy="586979"/>
          </a:xfrm>
          <a:prstGeom prst="rect">
            <a:avLst/>
          </a:prstGeom>
          <a:noFill/>
          <a:ln w="9525">
            <a:noFill/>
            <a:miter lim="800000"/>
            <a:headEnd/>
            <a:tailEnd/>
          </a:ln>
        </p:spPr>
      </p:pic>
      <p:pic>
        <p:nvPicPr>
          <p:cNvPr id="55" name="Picture 11" descr="9ec"/>
          <p:cNvPicPr>
            <a:picLocks noChangeAspect="1" noChangeArrowheads="1"/>
          </p:cNvPicPr>
          <p:nvPr/>
        </p:nvPicPr>
        <p:blipFill>
          <a:blip r:embed="rId9" cstate="print"/>
          <a:srcRect/>
          <a:stretch>
            <a:fillRect/>
          </a:stretch>
        </p:blipFill>
        <p:spPr bwMode="auto">
          <a:xfrm>
            <a:off x="3467100" y="2415779"/>
            <a:ext cx="483394" cy="606028"/>
          </a:xfrm>
          <a:prstGeom prst="rect">
            <a:avLst/>
          </a:prstGeom>
          <a:noFill/>
          <a:ln w="9525">
            <a:noFill/>
            <a:miter lim="800000"/>
            <a:headEnd/>
            <a:tailEnd/>
          </a:ln>
        </p:spPr>
      </p:pic>
      <p:pic>
        <p:nvPicPr>
          <p:cNvPr id="56" name="Picture 12" descr="10ec"/>
          <p:cNvPicPr>
            <a:picLocks noChangeAspect="1" noChangeArrowheads="1"/>
          </p:cNvPicPr>
          <p:nvPr/>
        </p:nvPicPr>
        <p:blipFill>
          <a:blip r:embed="rId10" cstate="print"/>
          <a:srcRect/>
          <a:stretch>
            <a:fillRect/>
          </a:stretch>
        </p:blipFill>
        <p:spPr bwMode="auto">
          <a:xfrm>
            <a:off x="4281488" y="1240632"/>
            <a:ext cx="432197" cy="588169"/>
          </a:xfrm>
          <a:prstGeom prst="rect">
            <a:avLst/>
          </a:prstGeom>
          <a:noFill/>
          <a:ln w="9525">
            <a:noFill/>
            <a:miter lim="800000"/>
            <a:headEnd/>
            <a:tailEnd/>
          </a:ln>
        </p:spPr>
      </p:pic>
      <p:pic>
        <p:nvPicPr>
          <p:cNvPr id="57" name="Picture 13" descr="z196"/>
          <p:cNvPicPr>
            <a:picLocks noChangeAspect="1" noChangeArrowheads="1"/>
          </p:cNvPicPr>
          <p:nvPr/>
        </p:nvPicPr>
        <p:blipFill>
          <a:blip r:embed="rId11" cstate="print"/>
          <a:srcRect/>
          <a:stretch>
            <a:fillRect/>
          </a:stretch>
        </p:blipFill>
        <p:spPr bwMode="auto">
          <a:xfrm>
            <a:off x="5170885" y="1003698"/>
            <a:ext cx="434578" cy="620315"/>
          </a:xfrm>
          <a:prstGeom prst="rect">
            <a:avLst/>
          </a:prstGeom>
          <a:noFill/>
          <a:ln w="9525">
            <a:noFill/>
            <a:miter lim="800000"/>
            <a:headEnd/>
            <a:tailEnd/>
          </a:ln>
        </p:spPr>
      </p:pic>
      <p:sp>
        <p:nvSpPr>
          <p:cNvPr id="58" name="Text Box 163"/>
          <p:cNvSpPr txBox="1">
            <a:spLocks noChangeArrowheads="1"/>
          </p:cNvSpPr>
          <p:nvPr/>
        </p:nvSpPr>
        <p:spPr bwMode="auto">
          <a:xfrm>
            <a:off x="1757363" y="2586038"/>
            <a:ext cx="636985" cy="207693"/>
          </a:xfrm>
          <a:prstGeom prst="rect">
            <a:avLst/>
          </a:prstGeom>
          <a:noFill/>
          <a:ln w="12700" algn="ctr">
            <a:noFill/>
            <a:miter lim="800000"/>
            <a:headEnd/>
            <a:tailEnd/>
          </a:ln>
        </p:spPr>
        <p:txBody>
          <a:bodyPr lIns="68513" tIns="34262" rIns="68513" bIns="34262">
            <a:spAutoFit/>
          </a:bodyPr>
          <a:lstStyle/>
          <a:p>
            <a:pPr algn="ctr">
              <a:spcBef>
                <a:spcPct val="50000"/>
              </a:spcBef>
              <a:buClr>
                <a:srgbClr val="C0504D"/>
              </a:buClr>
              <a:buFont typeface="Wingdings" pitchFamily="2" charset="2"/>
              <a:buNone/>
            </a:pPr>
            <a:r>
              <a:rPr lang="en-US" sz="900">
                <a:solidFill>
                  <a:srgbClr val="000000"/>
                </a:solidFill>
                <a:ea typeface="MS PGothic" pitchFamily="34" charset="-128"/>
              </a:rPr>
              <a:t>770 MHz</a:t>
            </a:r>
          </a:p>
        </p:txBody>
      </p:sp>
      <p:sp>
        <p:nvSpPr>
          <p:cNvPr id="59" name="Text Box 164"/>
          <p:cNvSpPr txBox="1">
            <a:spLocks noChangeArrowheads="1"/>
          </p:cNvSpPr>
          <p:nvPr/>
        </p:nvSpPr>
        <p:spPr bwMode="auto">
          <a:xfrm>
            <a:off x="2587228" y="2450306"/>
            <a:ext cx="584597" cy="207693"/>
          </a:xfrm>
          <a:prstGeom prst="rect">
            <a:avLst/>
          </a:prstGeom>
          <a:noFill/>
          <a:ln w="12700" algn="ctr">
            <a:noFill/>
            <a:miter lim="800000"/>
            <a:headEnd/>
            <a:tailEnd/>
          </a:ln>
        </p:spPr>
        <p:txBody>
          <a:bodyPr lIns="68513" tIns="34262" rIns="68513" bIns="34262">
            <a:spAutoFit/>
          </a:bodyPr>
          <a:lstStyle/>
          <a:p>
            <a:pPr algn="ctr">
              <a:spcBef>
                <a:spcPct val="50000"/>
              </a:spcBef>
              <a:buClr>
                <a:srgbClr val="C0504D"/>
              </a:buClr>
              <a:buFont typeface="Wingdings" pitchFamily="2" charset="2"/>
              <a:buNone/>
            </a:pPr>
            <a:r>
              <a:rPr lang="en-US" sz="900">
                <a:solidFill>
                  <a:srgbClr val="000000"/>
                </a:solidFill>
                <a:ea typeface="MS PGothic" pitchFamily="34" charset="-128"/>
              </a:rPr>
              <a:t>1.2 GHz</a:t>
            </a:r>
          </a:p>
        </p:txBody>
      </p:sp>
      <p:sp>
        <p:nvSpPr>
          <p:cNvPr id="60" name="Text Box 165"/>
          <p:cNvSpPr txBox="1">
            <a:spLocks noChangeArrowheads="1"/>
          </p:cNvSpPr>
          <p:nvPr/>
        </p:nvSpPr>
        <p:spPr bwMode="auto">
          <a:xfrm>
            <a:off x="3321844" y="2194322"/>
            <a:ext cx="802481" cy="207693"/>
          </a:xfrm>
          <a:prstGeom prst="rect">
            <a:avLst/>
          </a:prstGeom>
          <a:noFill/>
          <a:ln w="12700" algn="ctr">
            <a:noFill/>
            <a:miter lim="800000"/>
            <a:headEnd/>
            <a:tailEnd/>
          </a:ln>
        </p:spPr>
        <p:txBody>
          <a:bodyPr lIns="68513" tIns="34262" rIns="68513" bIns="34262">
            <a:spAutoFit/>
          </a:bodyPr>
          <a:lstStyle/>
          <a:p>
            <a:pPr algn="ctr">
              <a:spcBef>
                <a:spcPct val="50000"/>
              </a:spcBef>
              <a:buClr>
                <a:srgbClr val="C0504D"/>
              </a:buClr>
              <a:buFont typeface="Wingdings" pitchFamily="2" charset="2"/>
              <a:buNone/>
            </a:pPr>
            <a:r>
              <a:rPr lang="en-US" sz="900">
                <a:solidFill>
                  <a:srgbClr val="000000"/>
                </a:solidFill>
                <a:ea typeface="MS PGothic" pitchFamily="34" charset="-128"/>
              </a:rPr>
              <a:t>1.7 GHz</a:t>
            </a:r>
          </a:p>
        </p:txBody>
      </p:sp>
      <p:sp>
        <p:nvSpPr>
          <p:cNvPr id="61" name="Text Box 166"/>
          <p:cNvSpPr txBox="1">
            <a:spLocks noChangeArrowheads="1"/>
          </p:cNvSpPr>
          <p:nvPr/>
        </p:nvSpPr>
        <p:spPr bwMode="auto">
          <a:xfrm>
            <a:off x="4157663" y="1037035"/>
            <a:ext cx="666750" cy="207693"/>
          </a:xfrm>
          <a:prstGeom prst="rect">
            <a:avLst/>
          </a:prstGeom>
          <a:noFill/>
          <a:ln w="12700" algn="ctr">
            <a:noFill/>
            <a:miter lim="800000"/>
            <a:headEnd/>
            <a:tailEnd/>
          </a:ln>
        </p:spPr>
        <p:txBody>
          <a:bodyPr lIns="68513" tIns="34262" rIns="68513" bIns="34262">
            <a:spAutoFit/>
          </a:bodyPr>
          <a:lstStyle/>
          <a:p>
            <a:pPr algn="ctr">
              <a:spcBef>
                <a:spcPct val="50000"/>
              </a:spcBef>
              <a:buClr>
                <a:srgbClr val="C0504D"/>
              </a:buClr>
              <a:buFont typeface="Wingdings" pitchFamily="2" charset="2"/>
              <a:buNone/>
            </a:pPr>
            <a:r>
              <a:rPr lang="en-US" sz="900">
                <a:solidFill>
                  <a:srgbClr val="000000"/>
                </a:solidFill>
                <a:ea typeface="MS PGothic" pitchFamily="34" charset="-128"/>
              </a:rPr>
              <a:t>4.4 GHz</a:t>
            </a:r>
          </a:p>
        </p:txBody>
      </p:sp>
      <p:sp>
        <p:nvSpPr>
          <p:cNvPr id="62" name="Text Box 167"/>
          <p:cNvSpPr txBox="1">
            <a:spLocks noChangeArrowheads="1"/>
          </p:cNvSpPr>
          <p:nvPr/>
        </p:nvSpPr>
        <p:spPr bwMode="auto">
          <a:xfrm>
            <a:off x="5012532" y="802481"/>
            <a:ext cx="746522" cy="207693"/>
          </a:xfrm>
          <a:prstGeom prst="rect">
            <a:avLst/>
          </a:prstGeom>
          <a:noFill/>
          <a:ln w="12700" algn="ctr">
            <a:noFill/>
            <a:miter lim="800000"/>
            <a:headEnd/>
            <a:tailEnd/>
          </a:ln>
        </p:spPr>
        <p:txBody>
          <a:bodyPr lIns="68513" tIns="34262" rIns="68513" bIns="34262">
            <a:spAutoFit/>
          </a:bodyPr>
          <a:lstStyle/>
          <a:p>
            <a:pPr algn="ctr">
              <a:spcBef>
                <a:spcPct val="50000"/>
              </a:spcBef>
              <a:buClr>
                <a:srgbClr val="C0504D"/>
              </a:buClr>
              <a:buFont typeface="Wingdings" pitchFamily="2" charset="2"/>
              <a:buNone/>
            </a:pPr>
            <a:r>
              <a:rPr lang="en-US" sz="900">
                <a:solidFill>
                  <a:srgbClr val="000000"/>
                </a:solidFill>
                <a:ea typeface="MS PGothic" pitchFamily="34" charset="-128"/>
              </a:rPr>
              <a:t>5.2</a:t>
            </a:r>
            <a:r>
              <a:rPr lang="en-US" sz="900">
                <a:solidFill>
                  <a:srgbClr val="0000FF"/>
                </a:solidFill>
                <a:ea typeface="MS PGothic" pitchFamily="34" charset="-128"/>
              </a:rPr>
              <a:t> </a:t>
            </a:r>
            <a:r>
              <a:rPr lang="en-US" sz="900">
                <a:solidFill>
                  <a:srgbClr val="000000"/>
                </a:solidFill>
                <a:ea typeface="MS PGothic" pitchFamily="34" charset="-128"/>
              </a:rPr>
              <a:t>GHz</a:t>
            </a:r>
          </a:p>
        </p:txBody>
      </p:sp>
      <p:sp>
        <p:nvSpPr>
          <p:cNvPr id="65" name="Text Box 167"/>
          <p:cNvSpPr txBox="1">
            <a:spLocks noChangeArrowheads="1"/>
          </p:cNvSpPr>
          <p:nvPr/>
        </p:nvSpPr>
        <p:spPr bwMode="auto">
          <a:xfrm>
            <a:off x="6604398" y="872729"/>
            <a:ext cx="959644" cy="207693"/>
          </a:xfrm>
          <a:prstGeom prst="rect">
            <a:avLst/>
          </a:prstGeom>
          <a:noFill/>
          <a:ln w="12700" algn="ctr">
            <a:noFill/>
            <a:miter lim="800000"/>
            <a:headEnd/>
            <a:tailEnd/>
          </a:ln>
        </p:spPr>
        <p:txBody>
          <a:bodyPr lIns="68513" tIns="34262" rIns="68513" bIns="34262">
            <a:spAutoFit/>
          </a:bodyPr>
          <a:lstStyle/>
          <a:p>
            <a:pPr algn="ctr">
              <a:spcBef>
                <a:spcPct val="50000"/>
              </a:spcBef>
              <a:buClr>
                <a:srgbClr val="C0504D"/>
              </a:buClr>
              <a:buFont typeface="Wingdings" pitchFamily="2" charset="2"/>
              <a:buNone/>
            </a:pPr>
            <a:r>
              <a:rPr lang="en-US" sz="900">
                <a:ea typeface="MS PGothic" pitchFamily="34" charset="-128"/>
              </a:rPr>
              <a:t>5.0 GHz</a:t>
            </a:r>
          </a:p>
        </p:txBody>
      </p:sp>
      <p:pic>
        <p:nvPicPr>
          <p:cNvPr id="66" name="Picture 76" descr="Transparent front"/>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6032897" y="850107"/>
            <a:ext cx="447675" cy="608410"/>
          </a:xfrm>
          <a:prstGeom prst="rect">
            <a:avLst/>
          </a:prstGeom>
          <a:noFill/>
          <a:ln w="9525">
            <a:noFill/>
            <a:miter lim="800000"/>
            <a:headEnd/>
            <a:tailEnd/>
          </a:ln>
        </p:spPr>
      </p:pic>
      <p:sp>
        <p:nvSpPr>
          <p:cNvPr id="67" name="Text Box 167"/>
          <p:cNvSpPr txBox="1">
            <a:spLocks noChangeArrowheads="1"/>
          </p:cNvSpPr>
          <p:nvPr/>
        </p:nvSpPr>
        <p:spPr bwMode="auto">
          <a:xfrm>
            <a:off x="5892403" y="650081"/>
            <a:ext cx="746522" cy="207693"/>
          </a:xfrm>
          <a:prstGeom prst="rect">
            <a:avLst/>
          </a:prstGeom>
          <a:noFill/>
          <a:ln w="12700" algn="ctr">
            <a:noFill/>
            <a:miter lim="800000"/>
            <a:headEnd/>
            <a:tailEnd/>
          </a:ln>
        </p:spPr>
        <p:txBody>
          <a:bodyPr lIns="68513" tIns="34262" rIns="68513" bIns="34262">
            <a:spAutoFit/>
          </a:bodyPr>
          <a:lstStyle/>
          <a:p>
            <a:pPr algn="ctr">
              <a:spcBef>
                <a:spcPct val="50000"/>
              </a:spcBef>
              <a:buClr>
                <a:srgbClr val="C0504D"/>
              </a:buClr>
              <a:buFont typeface="Wingdings" pitchFamily="2" charset="2"/>
              <a:buNone/>
            </a:pPr>
            <a:r>
              <a:rPr lang="en-US" sz="900">
                <a:solidFill>
                  <a:srgbClr val="000000"/>
                </a:solidFill>
                <a:ea typeface="MS PGothic" pitchFamily="34" charset="-128"/>
              </a:rPr>
              <a:t>5.5</a:t>
            </a:r>
            <a:r>
              <a:rPr lang="en-US" sz="900">
                <a:solidFill>
                  <a:srgbClr val="0000FF"/>
                </a:solidFill>
                <a:ea typeface="MS PGothic" pitchFamily="34" charset="-128"/>
              </a:rPr>
              <a:t> </a:t>
            </a:r>
            <a:r>
              <a:rPr lang="en-US" sz="900">
                <a:solidFill>
                  <a:srgbClr val="000000"/>
                </a:solidFill>
                <a:ea typeface="MS PGothic" pitchFamily="34" charset="-128"/>
              </a:rPr>
              <a:t>GHz</a:t>
            </a:r>
          </a:p>
        </p:txBody>
      </p:sp>
      <p:sp>
        <p:nvSpPr>
          <p:cNvPr id="68" name="Rectangle 146"/>
          <p:cNvSpPr>
            <a:spLocks noChangeArrowheads="1"/>
          </p:cNvSpPr>
          <p:nvPr/>
        </p:nvSpPr>
        <p:spPr bwMode="auto">
          <a:xfrm>
            <a:off x="1741885" y="3561160"/>
            <a:ext cx="758428" cy="653833"/>
          </a:xfrm>
          <a:prstGeom prst="rect">
            <a:avLst/>
          </a:prstGeom>
          <a:noFill/>
          <a:ln w="9525">
            <a:noFill/>
            <a:miter lim="800000"/>
            <a:headEnd/>
            <a:tailEnd/>
          </a:ln>
        </p:spPr>
        <p:txBody>
          <a:bodyPr lIns="0" tIns="0" rIns="0" bIns="0">
            <a:spAutoFit/>
          </a:bodyPr>
          <a:lstStyle/>
          <a:p>
            <a:pPr algn="ctr" rtl="1">
              <a:lnSpc>
                <a:spcPct val="95000"/>
              </a:lnSpc>
              <a:spcBef>
                <a:spcPct val="5000"/>
              </a:spcBef>
              <a:spcAft>
                <a:spcPct val="30000"/>
              </a:spcAft>
              <a:buClr>
                <a:srgbClr val="C0504D"/>
              </a:buClr>
              <a:buFont typeface="Wingdings" pitchFamily="2" charset="2"/>
              <a:buNone/>
            </a:pPr>
            <a:r>
              <a:rPr lang="en-US" sz="750">
                <a:solidFill>
                  <a:srgbClr val="000000"/>
                </a:solidFill>
                <a:ea typeface="MS PGothic" pitchFamily="34" charset="-128"/>
              </a:rPr>
              <a:t>2000</a:t>
            </a:r>
            <a:br>
              <a:rPr lang="en-US" sz="750">
                <a:solidFill>
                  <a:srgbClr val="000000"/>
                </a:solidFill>
                <a:ea typeface="MS PGothic" pitchFamily="34" charset="-128"/>
              </a:rPr>
            </a:br>
            <a:r>
              <a:rPr lang="en-US" sz="750">
                <a:solidFill>
                  <a:srgbClr val="000000"/>
                </a:solidFill>
                <a:ea typeface="MS PGothic" pitchFamily="34" charset="-128"/>
              </a:rPr>
              <a:t>z900</a:t>
            </a:r>
          </a:p>
          <a:p>
            <a:pPr algn="ctr">
              <a:lnSpc>
                <a:spcPct val="95000"/>
              </a:lnSpc>
              <a:spcBef>
                <a:spcPct val="5000"/>
              </a:spcBef>
              <a:spcAft>
                <a:spcPct val="30000"/>
              </a:spcAft>
              <a:buSzPct val="100000"/>
              <a:buFont typeface="Wingdings" pitchFamily="2" charset="2"/>
              <a:buNone/>
            </a:pPr>
            <a:r>
              <a:rPr lang="en-US" sz="675">
                <a:solidFill>
                  <a:srgbClr val="000000"/>
                </a:solidFill>
                <a:ea typeface="MS PGothic" pitchFamily="34" charset="-128"/>
              </a:rPr>
              <a:t>189 nm SOI</a:t>
            </a:r>
            <a:br>
              <a:rPr lang="en-US" sz="675">
                <a:solidFill>
                  <a:srgbClr val="000000"/>
                </a:solidFill>
                <a:ea typeface="MS PGothic" pitchFamily="34" charset="-128"/>
              </a:rPr>
            </a:br>
            <a:r>
              <a:rPr lang="en-US" sz="675">
                <a:solidFill>
                  <a:srgbClr val="000000"/>
                </a:solidFill>
                <a:ea typeface="MS PGothic" pitchFamily="34" charset="-128"/>
              </a:rPr>
              <a:t>16 Cores**</a:t>
            </a:r>
            <a:br>
              <a:rPr lang="en-US" sz="675">
                <a:solidFill>
                  <a:srgbClr val="000000"/>
                </a:solidFill>
                <a:ea typeface="MS PGothic" pitchFamily="34" charset="-128"/>
              </a:rPr>
            </a:br>
            <a:r>
              <a:rPr lang="en-US" sz="675">
                <a:solidFill>
                  <a:srgbClr val="000000"/>
                </a:solidFill>
                <a:ea typeface="MS PGothic" pitchFamily="34" charset="-128"/>
              </a:rPr>
              <a:t>Full 64-bit z/Architecture</a:t>
            </a:r>
          </a:p>
        </p:txBody>
      </p:sp>
      <p:sp>
        <p:nvSpPr>
          <p:cNvPr id="69" name="Rectangle 147"/>
          <p:cNvSpPr>
            <a:spLocks noChangeArrowheads="1"/>
          </p:cNvSpPr>
          <p:nvPr/>
        </p:nvSpPr>
        <p:spPr bwMode="auto">
          <a:xfrm>
            <a:off x="2561035" y="3561160"/>
            <a:ext cx="740569" cy="653833"/>
          </a:xfrm>
          <a:prstGeom prst="rect">
            <a:avLst/>
          </a:prstGeom>
          <a:noFill/>
          <a:ln w="9525">
            <a:noFill/>
            <a:miter lim="800000"/>
            <a:headEnd/>
            <a:tailEnd/>
          </a:ln>
        </p:spPr>
        <p:txBody>
          <a:bodyPr lIns="0" tIns="0" rIns="0" bIns="0">
            <a:spAutoFit/>
          </a:bodyPr>
          <a:lstStyle/>
          <a:p>
            <a:pPr algn="ctr" rtl="1">
              <a:lnSpc>
                <a:spcPct val="95000"/>
              </a:lnSpc>
              <a:spcBef>
                <a:spcPct val="5000"/>
              </a:spcBef>
              <a:spcAft>
                <a:spcPct val="30000"/>
              </a:spcAft>
              <a:buClr>
                <a:srgbClr val="C0504D"/>
              </a:buClr>
              <a:buFont typeface="Wingdings" pitchFamily="2" charset="2"/>
              <a:buNone/>
            </a:pPr>
            <a:r>
              <a:rPr lang="en-US" sz="750">
                <a:solidFill>
                  <a:srgbClr val="000000"/>
                </a:solidFill>
                <a:ea typeface="MS PGothic" pitchFamily="34" charset="-128"/>
              </a:rPr>
              <a:t>2003</a:t>
            </a:r>
            <a:br>
              <a:rPr lang="en-US" sz="750">
                <a:solidFill>
                  <a:srgbClr val="000000"/>
                </a:solidFill>
                <a:ea typeface="MS PGothic" pitchFamily="34" charset="-128"/>
              </a:rPr>
            </a:br>
            <a:r>
              <a:rPr lang="en-US" sz="750">
                <a:solidFill>
                  <a:srgbClr val="000000"/>
                </a:solidFill>
                <a:ea typeface="MS PGothic" pitchFamily="34" charset="-128"/>
              </a:rPr>
              <a:t>z990</a:t>
            </a:r>
          </a:p>
          <a:p>
            <a:pPr algn="ctr" rtl="1">
              <a:lnSpc>
                <a:spcPct val="95000"/>
              </a:lnSpc>
              <a:spcBef>
                <a:spcPct val="5000"/>
              </a:spcBef>
              <a:spcAft>
                <a:spcPct val="30000"/>
              </a:spcAft>
              <a:buClr>
                <a:srgbClr val="C0504D"/>
              </a:buClr>
              <a:buFont typeface="Wingdings" pitchFamily="2" charset="2"/>
              <a:buNone/>
            </a:pPr>
            <a:r>
              <a:rPr lang="en-US" sz="675">
                <a:solidFill>
                  <a:srgbClr val="000000"/>
                </a:solidFill>
                <a:ea typeface="MS PGothic" pitchFamily="34" charset="-128"/>
              </a:rPr>
              <a:t>130 nm SOI</a:t>
            </a:r>
            <a:br>
              <a:rPr lang="en-US" sz="675">
                <a:solidFill>
                  <a:srgbClr val="000000"/>
                </a:solidFill>
                <a:ea typeface="MS PGothic" pitchFamily="34" charset="-128"/>
              </a:rPr>
            </a:br>
            <a:r>
              <a:rPr lang="en-US" sz="675">
                <a:solidFill>
                  <a:srgbClr val="000000"/>
                </a:solidFill>
                <a:ea typeface="MS PGothic" pitchFamily="34" charset="-128"/>
              </a:rPr>
              <a:t>32 Cores**</a:t>
            </a:r>
            <a:br>
              <a:rPr lang="en-US" sz="675">
                <a:solidFill>
                  <a:srgbClr val="000000"/>
                </a:solidFill>
                <a:ea typeface="MS PGothic" pitchFamily="34" charset="-128"/>
              </a:rPr>
            </a:br>
            <a:r>
              <a:rPr lang="en-US" sz="675">
                <a:solidFill>
                  <a:srgbClr val="000000"/>
                </a:solidFill>
                <a:ea typeface="MS PGothic" pitchFamily="34" charset="-128"/>
              </a:rPr>
              <a:t>Superscalar</a:t>
            </a:r>
            <a:br>
              <a:rPr lang="en-US" sz="675">
                <a:solidFill>
                  <a:srgbClr val="000000"/>
                </a:solidFill>
                <a:ea typeface="MS PGothic" pitchFamily="34" charset="-128"/>
              </a:rPr>
            </a:br>
            <a:r>
              <a:rPr lang="en-US" sz="675">
                <a:solidFill>
                  <a:srgbClr val="000000"/>
                </a:solidFill>
                <a:ea typeface="MS PGothic" pitchFamily="34" charset="-128"/>
              </a:rPr>
              <a:t>Modular SMP</a:t>
            </a:r>
          </a:p>
        </p:txBody>
      </p:sp>
      <p:sp>
        <p:nvSpPr>
          <p:cNvPr id="70" name="Rectangle 148"/>
          <p:cNvSpPr>
            <a:spLocks noChangeArrowheads="1"/>
          </p:cNvSpPr>
          <p:nvPr/>
        </p:nvSpPr>
        <p:spPr bwMode="auto">
          <a:xfrm>
            <a:off x="3328987" y="3561160"/>
            <a:ext cx="729854" cy="653833"/>
          </a:xfrm>
          <a:prstGeom prst="rect">
            <a:avLst/>
          </a:prstGeom>
          <a:noFill/>
          <a:ln w="9525">
            <a:noFill/>
            <a:miter lim="800000"/>
            <a:headEnd/>
            <a:tailEnd/>
          </a:ln>
        </p:spPr>
        <p:txBody>
          <a:bodyPr lIns="0" tIns="0" rIns="0" bIns="0">
            <a:spAutoFit/>
          </a:bodyPr>
          <a:lstStyle/>
          <a:p>
            <a:pPr algn="ctr" rtl="1">
              <a:lnSpc>
                <a:spcPct val="95000"/>
              </a:lnSpc>
              <a:spcBef>
                <a:spcPct val="5000"/>
              </a:spcBef>
              <a:spcAft>
                <a:spcPct val="30000"/>
              </a:spcAft>
              <a:buClr>
                <a:srgbClr val="C0504D"/>
              </a:buClr>
              <a:buFont typeface="Wingdings" pitchFamily="2" charset="2"/>
              <a:buNone/>
            </a:pPr>
            <a:r>
              <a:rPr lang="en-US" sz="750">
                <a:solidFill>
                  <a:srgbClr val="000000"/>
                </a:solidFill>
                <a:ea typeface="MS PGothic" pitchFamily="34" charset="-128"/>
              </a:rPr>
              <a:t>2005</a:t>
            </a:r>
            <a:br>
              <a:rPr lang="en-US" sz="750">
                <a:solidFill>
                  <a:srgbClr val="000000"/>
                </a:solidFill>
                <a:ea typeface="MS PGothic" pitchFamily="34" charset="-128"/>
              </a:rPr>
            </a:br>
            <a:r>
              <a:rPr lang="en-US" sz="750">
                <a:solidFill>
                  <a:srgbClr val="000000"/>
                </a:solidFill>
                <a:ea typeface="MS PGothic" pitchFamily="34" charset="-128"/>
              </a:rPr>
              <a:t>z9 EC</a:t>
            </a:r>
          </a:p>
          <a:p>
            <a:pPr algn="ctr" rtl="1">
              <a:lnSpc>
                <a:spcPct val="95000"/>
              </a:lnSpc>
              <a:spcBef>
                <a:spcPct val="5000"/>
              </a:spcBef>
              <a:spcAft>
                <a:spcPct val="30000"/>
              </a:spcAft>
              <a:buClr>
                <a:srgbClr val="C0504D"/>
              </a:buClr>
              <a:buFont typeface="Wingdings" pitchFamily="2" charset="2"/>
              <a:buNone/>
            </a:pPr>
            <a:r>
              <a:rPr lang="en-US" sz="675">
                <a:solidFill>
                  <a:srgbClr val="000000"/>
                </a:solidFill>
                <a:ea typeface="MS PGothic" pitchFamily="34" charset="-128"/>
              </a:rPr>
              <a:t>90 nm SOI</a:t>
            </a:r>
            <a:br>
              <a:rPr lang="en-US" sz="675">
                <a:solidFill>
                  <a:srgbClr val="000000"/>
                </a:solidFill>
                <a:ea typeface="MS PGothic" pitchFamily="34" charset="-128"/>
              </a:rPr>
            </a:br>
            <a:r>
              <a:rPr lang="en-US" sz="675">
                <a:solidFill>
                  <a:srgbClr val="000000"/>
                </a:solidFill>
                <a:ea typeface="MS PGothic" pitchFamily="34" charset="-128"/>
              </a:rPr>
              <a:t>54 Cores**</a:t>
            </a:r>
            <a:br>
              <a:rPr lang="en-US" sz="675">
                <a:solidFill>
                  <a:srgbClr val="000000"/>
                </a:solidFill>
                <a:ea typeface="MS PGothic" pitchFamily="34" charset="-128"/>
              </a:rPr>
            </a:br>
            <a:r>
              <a:rPr lang="en-US" sz="675">
                <a:solidFill>
                  <a:srgbClr val="000000"/>
                </a:solidFill>
                <a:ea typeface="MS PGothic" pitchFamily="34" charset="-128"/>
              </a:rPr>
              <a:t>System level </a:t>
            </a:r>
            <a:br>
              <a:rPr lang="en-US" sz="675">
                <a:solidFill>
                  <a:srgbClr val="000000"/>
                </a:solidFill>
                <a:ea typeface="MS PGothic" pitchFamily="34" charset="-128"/>
              </a:rPr>
            </a:br>
            <a:r>
              <a:rPr lang="en-US" sz="675">
                <a:solidFill>
                  <a:srgbClr val="000000"/>
                </a:solidFill>
                <a:ea typeface="MS PGothic" pitchFamily="34" charset="-128"/>
              </a:rPr>
              <a:t>scaling</a:t>
            </a:r>
          </a:p>
        </p:txBody>
      </p:sp>
      <p:sp>
        <p:nvSpPr>
          <p:cNvPr id="71" name="Rectangle 150"/>
          <p:cNvSpPr>
            <a:spLocks noChangeArrowheads="1"/>
          </p:cNvSpPr>
          <p:nvPr/>
        </p:nvSpPr>
        <p:spPr bwMode="auto">
          <a:xfrm>
            <a:off x="5828110" y="3561160"/>
            <a:ext cx="784622" cy="1195135"/>
          </a:xfrm>
          <a:prstGeom prst="rect">
            <a:avLst/>
          </a:prstGeom>
          <a:noFill/>
          <a:ln w="9525">
            <a:noFill/>
            <a:miter lim="800000"/>
            <a:headEnd/>
            <a:tailEnd/>
          </a:ln>
        </p:spPr>
        <p:txBody>
          <a:bodyPr lIns="0" tIns="0" rIns="0" bIns="0">
            <a:spAutoFit/>
          </a:bodyPr>
          <a:lstStyle/>
          <a:p>
            <a:pPr algn="ctr" rtl="1">
              <a:lnSpc>
                <a:spcPct val="95000"/>
              </a:lnSpc>
              <a:spcBef>
                <a:spcPct val="5000"/>
              </a:spcBef>
              <a:spcAft>
                <a:spcPct val="30000"/>
              </a:spcAft>
              <a:buClr>
                <a:srgbClr val="C0504D"/>
              </a:buClr>
              <a:buFont typeface="Wingdings" pitchFamily="2" charset="2"/>
              <a:buNone/>
            </a:pPr>
            <a:r>
              <a:rPr lang="en-US" sz="750">
                <a:solidFill>
                  <a:srgbClr val="000000"/>
                </a:solidFill>
                <a:ea typeface="MS PGothic" pitchFamily="34" charset="-128"/>
              </a:rPr>
              <a:t>2012</a:t>
            </a:r>
            <a:br>
              <a:rPr lang="en-US" sz="750">
                <a:solidFill>
                  <a:srgbClr val="000000"/>
                </a:solidFill>
                <a:ea typeface="MS PGothic" pitchFamily="34" charset="-128"/>
              </a:rPr>
            </a:br>
            <a:r>
              <a:rPr lang="en-US" sz="750">
                <a:solidFill>
                  <a:srgbClr val="000000"/>
                </a:solidFill>
                <a:ea typeface="MS PGothic" pitchFamily="34" charset="-128"/>
              </a:rPr>
              <a:t>zEC12</a:t>
            </a:r>
          </a:p>
          <a:p>
            <a:pPr algn="ctr" rtl="1">
              <a:lnSpc>
                <a:spcPct val="95000"/>
              </a:lnSpc>
              <a:spcBef>
                <a:spcPct val="5000"/>
              </a:spcBef>
              <a:spcAft>
                <a:spcPct val="30000"/>
              </a:spcAft>
              <a:buClr>
                <a:srgbClr val="C0504D"/>
              </a:buClr>
              <a:buFont typeface="Wingdings" pitchFamily="2" charset="2"/>
              <a:buNone/>
            </a:pPr>
            <a:r>
              <a:rPr lang="en-US" sz="675">
                <a:solidFill>
                  <a:srgbClr val="000000"/>
                </a:solidFill>
                <a:ea typeface="MS PGothic" pitchFamily="34" charset="-128"/>
              </a:rPr>
              <a:t>32 nm SOI</a:t>
            </a:r>
            <a:br>
              <a:rPr lang="en-US" sz="675">
                <a:solidFill>
                  <a:srgbClr val="000000"/>
                </a:solidFill>
                <a:ea typeface="MS PGothic" pitchFamily="34" charset="-128"/>
              </a:rPr>
            </a:br>
            <a:r>
              <a:rPr lang="en-US" sz="675">
                <a:solidFill>
                  <a:srgbClr val="000000"/>
                </a:solidFill>
                <a:ea typeface="MS PGothic" pitchFamily="34" charset="-128"/>
              </a:rPr>
              <a:t>101 Cores**</a:t>
            </a:r>
            <a:br>
              <a:rPr lang="en-US" sz="675">
                <a:solidFill>
                  <a:srgbClr val="000000"/>
                </a:solidFill>
                <a:ea typeface="MS PGothic" pitchFamily="34" charset="-128"/>
              </a:rPr>
            </a:br>
            <a:r>
              <a:rPr lang="en-US" sz="675">
                <a:solidFill>
                  <a:srgbClr val="000000"/>
                </a:solidFill>
                <a:ea typeface="MS PGothic" pitchFamily="34" charset="-128"/>
              </a:rPr>
              <a:t>OOO and eDRAM</a:t>
            </a:r>
            <a:br>
              <a:rPr lang="en-US" sz="675">
                <a:solidFill>
                  <a:srgbClr val="000000"/>
                </a:solidFill>
                <a:ea typeface="MS PGothic" pitchFamily="34" charset="-128"/>
              </a:rPr>
            </a:br>
            <a:r>
              <a:rPr lang="en-US" sz="675">
                <a:solidFill>
                  <a:srgbClr val="000000"/>
                </a:solidFill>
                <a:ea typeface="MS PGothic" pitchFamily="34" charset="-128"/>
              </a:rPr>
              <a:t>cache improvements</a:t>
            </a:r>
            <a:br>
              <a:rPr lang="en-US" sz="675">
                <a:solidFill>
                  <a:srgbClr val="000000"/>
                </a:solidFill>
                <a:ea typeface="MS PGothic" pitchFamily="34" charset="-128"/>
              </a:rPr>
            </a:br>
            <a:r>
              <a:rPr lang="en-US" sz="675">
                <a:solidFill>
                  <a:srgbClr val="000000"/>
                </a:solidFill>
                <a:ea typeface="MS PGothic" pitchFamily="34" charset="-128"/>
              </a:rPr>
              <a:t>PCIe Flash</a:t>
            </a:r>
            <a:br>
              <a:rPr lang="en-US" sz="675">
                <a:solidFill>
                  <a:srgbClr val="000000"/>
                </a:solidFill>
                <a:ea typeface="MS PGothic" pitchFamily="34" charset="-128"/>
              </a:rPr>
            </a:br>
            <a:r>
              <a:rPr lang="en-US" sz="675">
                <a:solidFill>
                  <a:srgbClr val="000000"/>
                </a:solidFill>
                <a:ea typeface="MS PGothic" pitchFamily="34" charset="-128"/>
              </a:rPr>
              <a:t>Arch extensions</a:t>
            </a:r>
            <a:br>
              <a:rPr lang="en-US" sz="675">
                <a:solidFill>
                  <a:srgbClr val="000000"/>
                </a:solidFill>
                <a:ea typeface="MS PGothic" pitchFamily="34" charset="-128"/>
              </a:rPr>
            </a:br>
            <a:r>
              <a:rPr lang="en-US" sz="675">
                <a:solidFill>
                  <a:srgbClr val="000000"/>
                </a:solidFill>
                <a:ea typeface="MS PGothic" pitchFamily="34" charset="-128"/>
              </a:rPr>
              <a:t> for scaling</a:t>
            </a:r>
          </a:p>
          <a:p>
            <a:pPr algn="ctr" rtl="1">
              <a:lnSpc>
                <a:spcPct val="95000"/>
              </a:lnSpc>
              <a:spcBef>
                <a:spcPct val="5000"/>
              </a:spcBef>
              <a:spcAft>
                <a:spcPct val="30000"/>
              </a:spcAft>
              <a:buClr>
                <a:srgbClr val="C0504D"/>
              </a:buClr>
              <a:buFont typeface="Wingdings" pitchFamily="2" charset="2"/>
              <a:buNone/>
            </a:pPr>
            <a:endParaRPr lang="en-US" sz="750">
              <a:solidFill>
                <a:srgbClr val="000000"/>
              </a:solidFill>
              <a:ea typeface="MS PGothic" pitchFamily="34" charset="-128"/>
            </a:endParaRPr>
          </a:p>
        </p:txBody>
      </p:sp>
      <p:sp>
        <p:nvSpPr>
          <p:cNvPr id="72" name="Rectangle 150"/>
          <p:cNvSpPr>
            <a:spLocks noChangeArrowheads="1"/>
          </p:cNvSpPr>
          <p:nvPr/>
        </p:nvSpPr>
        <p:spPr bwMode="auto">
          <a:xfrm>
            <a:off x="4983957" y="3561160"/>
            <a:ext cx="735806" cy="851195"/>
          </a:xfrm>
          <a:prstGeom prst="rect">
            <a:avLst/>
          </a:prstGeom>
          <a:noFill/>
          <a:ln w="9525">
            <a:noFill/>
            <a:miter lim="800000"/>
            <a:headEnd/>
            <a:tailEnd/>
          </a:ln>
        </p:spPr>
        <p:txBody>
          <a:bodyPr lIns="0" tIns="0" rIns="0" bIns="0">
            <a:spAutoFit/>
          </a:bodyPr>
          <a:lstStyle/>
          <a:p>
            <a:pPr algn="ctr" rtl="1">
              <a:lnSpc>
                <a:spcPct val="95000"/>
              </a:lnSpc>
              <a:spcBef>
                <a:spcPct val="5000"/>
              </a:spcBef>
              <a:spcAft>
                <a:spcPct val="30000"/>
              </a:spcAft>
              <a:buClr>
                <a:srgbClr val="C0504D"/>
              </a:buClr>
              <a:buFont typeface="Wingdings" pitchFamily="2" charset="2"/>
              <a:buNone/>
            </a:pPr>
            <a:r>
              <a:rPr lang="en-US" sz="750">
                <a:solidFill>
                  <a:srgbClr val="000000"/>
                </a:solidFill>
                <a:ea typeface="MS PGothic" pitchFamily="34" charset="-128"/>
              </a:rPr>
              <a:t>2010</a:t>
            </a:r>
            <a:br>
              <a:rPr lang="en-US" sz="750">
                <a:solidFill>
                  <a:srgbClr val="000000"/>
                </a:solidFill>
                <a:ea typeface="MS PGothic" pitchFamily="34" charset="-128"/>
              </a:rPr>
            </a:br>
            <a:r>
              <a:rPr lang="en-US" sz="750">
                <a:solidFill>
                  <a:srgbClr val="000000"/>
                </a:solidFill>
                <a:ea typeface="MS PGothic" pitchFamily="34" charset="-128"/>
              </a:rPr>
              <a:t>z196</a:t>
            </a:r>
          </a:p>
          <a:p>
            <a:pPr algn="ctr" rtl="1">
              <a:lnSpc>
                <a:spcPct val="95000"/>
              </a:lnSpc>
              <a:spcBef>
                <a:spcPct val="5000"/>
              </a:spcBef>
              <a:spcAft>
                <a:spcPct val="30000"/>
              </a:spcAft>
              <a:buClr>
                <a:srgbClr val="C0504D"/>
              </a:buClr>
              <a:buFont typeface="Wingdings" pitchFamily="2" charset="2"/>
              <a:buNone/>
            </a:pPr>
            <a:r>
              <a:rPr lang="en-US" sz="675">
                <a:solidFill>
                  <a:srgbClr val="000000"/>
                </a:solidFill>
                <a:ea typeface="MS PGothic" pitchFamily="34" charset="-128"/>
              </a:rPr>
              <a:t>45 nm SOI</a:t>
            </a:r>
            <a:br>
              <a:rPr lang="en-US" sz="675">
                <a:solidFill>
                  <a:srgbClr val="000000"/>
                </a:solidFill>
                <a:ea typeface="MS PGothic" pitchFamily="34" charset="-128"/>
              </a:rPr>
            </a:br>
            <a:r>
              <a:rPr lang="en-US" sz="675">
                <a:solidFill>
                  <a:srgbClr val="000000"/>
                </a:solidFill>
                <a:ea typeface="MS PGothic" pitchFamily="34" charset="-128"/>
              </a:rPr>
              <a:t>80 Cores**</a:t>
            </a:r>
            <a:br>
              <a:rPr lang="en-US" sz="675">
                <a:solidFill>
                  <a:srgbClr val="000000"/>
                </a:solidFill>
                <a:ea typeface="MS PGothic" pitchFamily="34" charset="-128"/>
              </a:rPr>
            </a:br>
            <a:r>
              <a:rPr lang="en-US" sz="675">
                <a:solidFill>
                  <a:srgbClr val="000000"/>
                </a:solidFill>
                <a:ea typeface="MS PGothic" pitchFamily="34" charset="-128"/>
              </a:rPr>
              <a:t>OOO core</a:t>
            </a:r>
            <a:br>
              <a:rPr lang="en-US" sz="675">
                <a:solidFill>
                  <a:srgbClr val="000000"/>
                </a:solidFill>
                <a:ea typeface="MS PGothic" pitchFamily="34" charset="-128"/>
              </a:rPr>
            </a:br>
            <a:r>
              <a:rPr lang="en-US" sz="675">
                <a:solidFill>
                  <a:srgbClr val="000000"/>
                </a:solidFill>
                <a:ea typeface="MS PGothic" pitchFamily="34" charset="-128"/>
              </a:rPr>
              <a:t>eDRAM cache</a:t>
            </a:r>
            <a:br>
              <a:rPr lang="en-US" sz="675">
                <a:solidFill>
                  <a:srgbClr val="000000"/>
                </a:solidFill>
                <a:ea typeface="MS PGothic" pitchFamily="34" charset="-128"/>
              </a:rPr>
            </a:br>
            <a:r>
              <a:rPr lang="en-US" sz="675">
                <a:solidFill>
                  <a:srgbClr val="000000"/>
                </a:solidFill>
                <a:ea typeface="MS PGothic" pitchFamily="34" charset="-128"/>
              </a:rPr>
              <a:t>RAIM memory</a:t>
            </a:r>
            <a:br>
              <a:rPr lang="en-US" sz="675">
                <a:solidFill>
                  <a:srgbClr val="000000"/>
                </a:solidFill>
                <a:ea typeface="MS PGothic" pitchFamily="34" charset="-128"/>
              </a:rPr>
            </a:br>
            <a:r>
              <a:rPr lang="en-US" sz="675">
                <a:solidFill>
                  <a:srgbClr val="000000"/>
                </a:solidFill>
                <a:ea typeface="MS PGothic" pitchFamily="34" charset="-128"/>
              </a:rPr>
              <a:t>zBX integration</a:t>
            </a:r>
          </a:p>
        </p:txBody>
      </p:sp>
      <p:sp>
        <p:nvSpPr>
          <p:cNvPr id="73" name="Rectangle 149"/>
          <p:cNvSpPr>
            <a:spLocks noChangeArrowheads="1"/>
          </p:cNvSpPr>
          <p:nvPr/>
        </p:nvSpPr>
        <p:spPr bwMode="auto">
          <a:xfrm>
            <a:off x="4168379" y="3561160"/>
            <a:ext cx="744140" cy="653833"/>
          </a:xfrm>
          <a:prstGeom prst="rect">
            <a:avLst/>
          </a:prstGeom>
          <a:noFill/>
          <a:ln w="9525">
            <a:noFill/>
            <a:miter lim="800000"/>
            <a:headEnd/>
            <a:tailEnd/>
          </a:ln>
        </p:spPr>
        <p:txBody>
          <a:bodyPr lIns="0" tIns="0" rIns="0" bIns="0">
            <a:spAutoFit/>
          </a:bodyPr>
          <a:lstStyle/>
          <a:p>
            <a:pPr algn="ctr" rtl="1">
              <a:lnSpc>
                <a:spcPct val="95000"/>
              </a:lnSpc>
              <a:spcBef>
                <a:spcPct val="5000"/>
              </a:spcBef>
              <a:spcAft>
                <a:spcPct val="30000"/>
              </a:spcAft>
              <a:buClr>
                <a:srgbClr val="C0504D"/>
              </a:buClr>
              <a:buFont typeface="Wingdings" pitchFamily="2" charset="2"/>
              <a:buNone/>
            </a:pPr>
            <a:r>
              <a:rPr lang="en-US" sz="750">
                <a:solidFill>
                  <a:srgbClr val="000000"/>
                </a:solidFill>
                <a:ea typeface="MS PGothic" pitchFamily="34" charset="-128"/>
              </a:rPr>
              <a:t>2008</a:t>
            </a:r>
            <a:br>
              <a:rPr lang="en-US" sz="750">
                <a:solidFill>
                  <a:srgbClr val="000000"/>
                </a:solidFill>
                <a:ea typeface="MS PGothic" pitchFamily="34" charset="-128"/>
              </a:rPr>
            </a:br>
            <a:r>
              <a:rPr lang="en-US" sz="750">
                <a:solidFill>
                  <a:srgbClr val="000000"/>
                </a:solidFill>
                <a:ea typeface="MS PGothic" pitchFamily="34" charset="-128"/>
              </a:rPr>
              <a:t>z10 EC</a:t>
            </a:r>
          </a:p>
          <a:p>
            <a:pPr algn="ctr" rtl="1">
              <a:lnSpc>
                <a:spcPct val="95000"/>
              </a:lnSpc>
              <a:spcBef>
                <a:spcPct val="5000"/>
              </a:spcBef>
              <a:spcAft>
                <a:spcPct val="30000"/>
              </a:spcAft>
              <a:buClr>
                <a:srgbClr val="C0504D"/>
              </a:buClr>
              <a:buFont typeface="Wingdings" pitchFamily="2" charset="2"/>
              <a:buNone/>
            </a:pPr>
            <a:r>
              <a:rPr lang="en-US" sz="675">
                <a:solidFill>
                  <a:srgbClr val="000000"/>
                </a:solidFill>
                <a:ea typeface="MS PGothic" pitchFamily="34" charset="-128"/>
              </a:rPr>
              <a:t>65 nm SOI</a:t>
            </a:r>
            <a:br>
              <a:rPr lang="en-US" sz="675">
                <a:solidFill>
                  <a:srgbClr val="000000"/>
                </a:solidFill>
                <a:ea typeface="MS PGothic" pitchFamily="34" charset="-128"/>
              </a:rPr>
            </a:br>
            <a:r>
              <a:rPr lang="en-US" sz="675">
                <a:solidFill>
                  <a:srgbClr val="000000"/>
                </a:solidFill>
                <a:ea typeface="MS PGothic" pitchFamily="34" charset="-128"/>
              </a:rPr>
              <a:t>64 Cores**</a:t>
            </a:r>
            <a:br>
              <a:rPr lang="en-US" sz="675">
                <a:solidFill>
                  <a:srgbClr val="000000"/>
                </a:solidFill>
                <a:ea typeface="MS PGothic" pitchFamily="34" charset="-128"/>
              </a:rPr>
            </a:br>
            <a:r>
              <a:rPr lang="en-US" sz="675">
                <a:solidFill>
                  <a:srgbClr val="000000"/>
                </a:solidFill>
                <a:ea typeface="MS PGothic" pitchFamily="34" charset="-128"/>
              </a:rPr>
              <a:t>High-freq core</a:t>
            </a:r>
            <a:br>
              <a:rPr lang="en-US" sz="675">
                <a:solidFill>
                  <a:srgbClr val="000000"/>
                </a:solidFill>
                <a:ea typeface="MS PGothic" pitchFamily="34" charset="-128"/>
              </a:rPr>
            </a:br>
            <a:r>
              <a:rPr lang="en-US" sz="675">
                <a:solidFill>
                  <a:srgbClr val="000000"/>
                </a:solidFill>
                <a:ea typeface="MS PGothic" pitchFamily="34" charset="-128"/>
              </a:rPr>
              <a:t>3-level cache</a:t>
            </a:r>
          </a:p>
        </p:txBody>
      </p:sp>
      <p:sp>
        <p:nvSpPr>
          <p:cNvPr id="74" name="Rectangle 150"/>
          <p:cNvSpPr>
            <a:spLocks noChangeArrowheads="1"/>
          </p:cNvSpPr>
          <p:nvPr/>
        </p:nvSpPr>
        <p:spPr bwMode="auto">
          <a:xfrm>
            <a:off x="6684169" y="3567113"/>
            <a:ext cx="784622" cy="971804"/>
          </a:xfrm>
          <a:prstGeom prst="rect">
            <a:avLst/>
          </a:prstGeom>
          <a:noFill/>
          <a:ln w="9525">
            <a:noFill/>
            <a:miter lim="800000"/>
            <a:headEnd/>
            <a:tailEnd/>
          </a:ln>
        </p:spPr>
        <p:txBody>
          <a:bodyPr lIns="0" tIns="0" rIns="0" bIns="0">
            <a:spAutoFit/>
          </a:bodyPr>
          <a:lstStyle/>
          <a:p>
            <a:pPr algn="ctr" rtl="1">
              <a:lnSpc>
                <a:spcPct val="95000"/>
              </a:lnSpc>
              <a:spcBef>
                <a:spcPct val="5000"/>
              </a:spcBef>
              <a:spcAft>
                <a:spcPct val="30000"/>
              </a:spcAft>
              <a:buClr>
                <a:srgbClr val="C0504D"/>
              </a:buClr>
              <a:buFont typeface="Wingdings" pitchFamily="2" charset="2"/>
              <a:buNone/>
            </a:pPr>
            <a:r>
              <a:rPr lang="en-US" sz="750">
                <a:solidFill>
                  <a:srgbClr val="000000"/>
                </a:solidFill>
                <a:ea typeface="MS PGothic" pitchFamily="34" charset="-128"/>
              </a:rPr>
              <a:t>2015</a:t>
            </a:r>
            <a:br>
              <a:rPr lang="en-US" sz="750">
                <a:solidFill>
                  <a:srgbClr val="000000"/>
                </a:solidFill>
                <a:ea typeface="MS PGothic" pitchFamily="34" charset="-128"/>
              </a:rPr>
            </a:br>
            <a:r>
              <a:rPr lang="en-US" sz="750">
                <a:solidFill>
                  <a:srgbClr val="000000"/>
                </a:solidFill>
                <a:ea typeface="MS PGothic" pitchFamily="34" charset="-128"/>
              </a:rPr>
              <a:t>z13</a:t>
            </a:r>
          </a:p>
          <a:p>
            <a:pPr algn="ctr" rtl="1">
              <a:lnSpc>
                <a:spcPct val="95000"/>
              </a:lnSpc>
              <a:spcBef>
                <a:spcPct val="5000"/>
              </a:spcBef>
              <a:spcAft>
                <a:spcPct val="30000"/>
              </a:spcAft>
              <a:buClr>
                <a:srgbClr val="C0504D"/>
              </a:buClr>
              <a:buFont typeface="Wingdings" pitchFamily="2" charset="2"/>
              <a:buNone/>
            </a:pPr>
            <a:r>
              <a:rPr lang="en-US" sz="675">
                <a:solidFill>
                  <a:srgbClr val="000000"/>
                </a:solidFill>
                <a:ea typeface="MS PGothic" pitchFamily="34" charset="-128"/>
              </a:rPr>
              <a:t>22 nm SOI</a:t>
            </a:r>
            <a:br>
              <a:rPr lang="en-US" sz="675">
                <a:solidFill>
                  <a:srgbClr val="000000"/>
                </a:solidFill>
                <a:ea typeface="MS PGothic" pitchFamily="34" charset="-128"/>
              </a:rPr>
            </a:br>
            <a:r>
              <a:rPr lang="en-US" sz="675">
                <a:solidFill>
                  <a:srgbClr val="000000"/>
                </a:solidFill>
                <a:ea typeface="MS PGothic" pitchFamily="34" charset="-128"/>
              </a:rPr>
              <a:t>141 Cores**</a:t>
            </a:r>
          </a:p>
          <a:p>
            <a:pPr algn="ctr" rtl="1">
              <a:lnSpc>
                <a:spcPct val="95000"/>
              </a:lnSpc>
              <a:spcBef>
                <a:spcPct val="5000"/>
              </a:spcBef>
              <a:spcAft>
                <a:spcPct val="30000"/>
              </a:spcAft>
              <a:buClr>
                <a:srgbClr val="C0504D"/>
              </a:buClr>
              <a:buFont typeface="Wingdings" pitchFamily="2" charset="2"/>
              <a:buNone/>
            </a:pPr>
            <a:r>
              <a:rPr lang="en-US" sz="675">
                <a:solidFill>
                  <a:srgbClr val="000000"/>
                </a:solidFill>
                <a:ea typeface="MS PGothic" pitchFamily="34" charset="-128"/>
              </a:rPr>
              <a:t>SMT &amp;SIMD</a:t>
            </a:r>
          </a:p>
          <a:p>
            <a:pPr algn="ctr" rtl="1">
              <a:lnSpc>
                <a:spcPct val="95000"/>
              </a:lnSpc>
              <a:spcBef>
                <a:spcPct val="5000"/>
              </a:spcBef>
              <a:spcAft>
                <a:spcPct val="30000"/>
              </a:spcAft>
              <a:buClr>
                <a:srgbClr val="C0504D"/>
              </a:buClr>
              <a:buFont typeface="Wingdings" pitchFamily="2" charset="2"/>
              <a:buNone/>
            </a:pPr>
            <a:r>
              <a:rPr lang="en-US" sz="675">
                <a:solidFill>
                  <a:srgbClr val="000000"/>
                </a:solidFill>
                <a:ea typeface="MS PGothic" pitchFamily="34" charset="-128"/>
              </a:rPr>
              <a:t>Up to 10TB of Memory</a:t>
            </a:r>
          </a:p>
          <a:p>
            <a:pPr algn="ctr" rtl="1">
              <a:lnSpc>
                <a:spcPct val="95000"/>
              </a:lnSpc>
              <a:spcBef>
                <a:spcPct val="5000"/>
              </a:spcBef>
              <a:spcAft>
                <a:spcPct val="30000"/>
              </a:spcAft>
              <a:buClr>
                <a:srgbClr val="C0504D"/>
              </a:buClr>
              <a:buFont typeface="Wingdings" pitchFamily="2" charset="2"/>
              <a:buNone/>
            </a:pPr>
            <a:endParaRPr lang="en-US" sz="750">
              <a:solidFill>
                <a:srgbClr val="000000"/>
              </a:solidFill>
              <a:ea typeface="MS PGothic" pitchFamily="34" charset="-128"/>
            </a:endParaRPr>
          </a:p>
        </p:txBody>
      </p:sp>
      <p:sp>
        <p:nvSpPr>
          <p:cNvPr id="75" name="Text Box 174"/>
          <p:cNvSpPr txBox="1">
            <a:spLocks noChangeArrowheads="1"/>
          </p:cNvSpPr>
          <p:nvPr/>
        </p:nvSpPr>
        <p:spPr bwMode="auto">
          <a:xfrm rot="-5400000">
            <a:off x="-51792" y="2203693"/>
            <a:ext cx="2640806" cy="290821"/>
          </a:xfrm>
          <a:prstGeom prst="rect">
            <a:avLst/>
          </a:prstGeom>
          <a:noFill/>
          <a:ln w="9525" algn="ctr">
            <a:noFill/>
            <a:miter lim="800000"/>
            <a:headEnd/>
            <a:tailEnd/>
          </a:ln>
        </p:spPr>
        <p:txBody>
          <a:bodyPr lIns="68546" tIns="34276" rIns="68546" bIns="34276">
            <a:spAutoFit/>
          </a:bodyPr>
          <a:lstStyle/>
          <a:p>
            <a:pPr algn="ctr">
              <a:lnSpc>
                <a:spcPct val="80000"/>
              </a:lnSpc>
              <a:spcBef>
                <a:spcPct val="35000"/>
              </a:spcBef>
              <a:spcAft>
                <a:spcPct val="15000"/>
              </a:spcAft>
              <a:buClr>
                <a:srgbClr val="1F497D"/>
              </a:buClr>
              <a:buSzPct val="110000"/>
              <a:buFont typeface="Wingdings" pitchFamily="2" charset="2"/>
              <a:buNone/>
            </a:pPr>
            <a:r>
              <a:rPr lang="en-US">
                <a:solidFill>
                  <a:srgbClr val="000000"/>
                </a:solidFill>
                <a:ea typeface="MS PGothic" pitchFamily="34" charset="-128"/>
              </a:rPr>
              <a:t>MHz/GHz</a:t>
            </a:r>
          </a:p>
        </p:txBody>
      </p:sp>
      <p:sp>
        <p:nvSpPr>
          <p:cNvPr id="76" name="Rectangle 138"/>
          <p:cNvSpPr>
            <a:spLocks noChangeArrowheads="1"/>
          </p:cNvSpPr>
          <p:nvPr/>
        </p:nvSpPr>
        <p:spPr bwMode="auto">
          <a:xfrm>
            <a:off x="1434704" y="2943225"/>
            <a:ext cx="256480" cy="110800"/>
          </a:xfrm>
          <a:prstGeom prst="rect">
            <a:avLst/>
          </a:prstGeom>
          <a:noFill/>
          <a:ln w="9525">
            <a:noFill/>
            <a:miter lim="800000"/>
            <a:headEnd/>
            <a:tailEnd/>
          </a:ln>
        </p:spPr>
        <p:txBody>
          <a:bodyPr wrap="none" lIns="0" tIns="0" rIns="0" bIns="0">
            <a:spAutoFit/>
          </a:bodyPr>
          <a:lstStyle/>
          <a:p>
            <a:pPr>
              <a:lnSpc>
                <a:spcPct val="80000"/>
              </a:lnSpc>
              <a:spcBef>
                <a:spcPct val="35000"/>
              </a:spcBef>
              <a:spcAft>
                <a:spcPct val="15000"/>
              </a:spcAft>
              <a:buClr>
                <a:srgbClr val="1F497D"/>
              </a:buClr>
              <a:buSzPct val="110000"/>
              <a:buFont typeface="Wingdings" pitchFamily="2" charset="2"/>
              <a:buNone/>
            </a:pPr>
            <a:r>
              <a:rPr lang="en-US" sz="900">
                <a:solidFill>
                  <a:srgbClr val="000000"/>
                </a:solidFill>
                <a:ea typeface="MS PGothic" pitchFamily="34" charset="-128"/>
              </a:rPr>
              <a:t>1000</a:t>
            </a:r>
            <a:endParaRPr lang="en-US" sz="1200">
              <a:solidFill>
                <a:srgbClr val="000000"/>
              </a:solidFill>
              <a:ea typeface="MS PGothic" pitchFamily="34" charset="-128"/>
            </a:endParaRPr>
          </a:p>
        </p:txBody>
      </p:sp>
      <p:sp>
        <p:nvSpPr>
          <p:cNvPr id="77" name="Rectangle 137"/>
          <p:cNvSpPr>
            <a:spLocks noChangeArrowheads="1"/>
          </p:cNvSpPr>
          <p:nvPr/>
        </p:nvSpPr>
        <p:spPr bwMode="auto">
          <a:xfrm>
            <a:off x="1624013" y="3370660"/>
            <a:ext cx="52900" cy="92333"/>
          </a:xfrm>
          <a:prstGeom prst="rect">
            <a:avLst/>
          </a:prstGeom>
          <a:noFill/>
          <a:ln w="9525">
            <a:noFill/>
            <a:miter lim="800000"/>
            <a:headEnd/>
            <a:tailEnd/>
          </a:ln>
        </p:spPr>
        <p:txBody>
          <a:bodyPr wrap="none" lIns="0" tIns="0" rIns="0" bIns="0">
            <a:spAutoFit/>
          </a:bodyPr>
          <a:lstStyle/>
          <a:p>
            <a:pPr>
              <a:lnSpc>
                <a:spcPct val="80000"/>
              </a:lnSpc>
              <a:spcBef>
                <a:spcPct val="35000"/>
              </a:spcBef>
              <a:spcAft>
                <a:spcPct val="15000"/>
              </a:spcAft>
              <a:buClr>
                <a:srgbClr val="1F497D"/>
              </a:buClr>
              <a:buSzPct val="110000"/>
              <a:buFont typeface="Wingdings" pitchFamily="2" charset="2"/>
              <a:buNone/>
            </a:pPr>
            <a:r>
              <a:rPr lang="en-US" sz="750">
                <a:solidFill>
                  <a:srgbClr val="000000"/>
                </a:solidFill>
                <a:ea typeface="MS PGothic" pitchFamily="34" charset="-128"/>
              </a:rPr>
              <a:t>0</a:t>
            </a:r>
          </a:p>
        </p:txBody>
      </p:sp>
      <p:sp>
        <p:nvSpPr>
          <p:cNvPr id="78" name="Rectangle 139"/>
          <p:cNvSpPr>
            <a:spLocks noChangeArrowheads="1"/>
          </p:cNvSpPr>
          <p:nvPr/>
        </p:nvSpPr>
        <p:spPr bwMode="auto">
          <a:xfrm>
            <a:off x="1432322" y="2553891"/>
            <a:ext cx="256480" cy="110800"/>
          </a:xfrm>
          <a:prstGeom prst="rect">
            <a:avLst/>
          </a:prstGeom>
          <a:noFill/>
          <a:ln w="9525">
            <a:noFill/>
            <a:miter lim="800000"/>
            <a:headEnd/>
            <a:tailEnd/>
          </a:ln>
        </p:spPr>
        <p:txBody>
          <a:bodyPr wrap="none" lIns="0" tIns="0" rIns="0" bIns="0">
            <a:spAutoFit/>
          </a:bodyPr>
          <a:lstStyle/>
          <a:p>
            <a:pPr>
              <a:lnSpc>
                <a:spcPct val="80000"/>
              </a:lnSpc>
              <a:spcBef>
                <a:spcPct val="35000"/>
              </a:spcBef>
              <a:spcAft>
                <a:spcPct val="15000"/>
              </a:spcAft>
              <a:buClr>
                <a:srgbClr val="1F497D"/>
              </a:buClr>
              <a:buSzPct val="110000"/>
              <a:buFont typeface="Wingdings" pitchFamily="2" charset="2"/>
              <a:buNone/>
            </a:pPr>
            <a:r>
              <a:rPr lang="en-US" sz="900">
                <a:solidFill>
                  <a:srgbClr val="000000"/>
                </a:solidFill>
                <a:ea typeface="MS PGothic" pitchFamily="34" charset="-128"/>
              </a:rPr>
              <a:t>2000</a:t>
            </a:r>
            <a:endParaRPr lang="en-US" sz="1200">
              <a:solidFill>
                <a:srgbClr val="000000"/>
              </a:solidFill>
              <a:ea typeface="MS PGothic" pitchFamily="34" charset="-128"/>
            </a:endParaRPr>
          </a:p>
        </p:txBody>
      </p:sp>
      <p:sp>
        <p:nvSpPr>
          <p:cNvPr id="79" name="Rectangle 140"/>
          <p:cNvSpPr>
            <a:spLocks noChangeArrowheads="1"/>
          </p:cNvSpPr>
          <p:nvPr/>
        </p:nvSpPr>
        <p:spPr bwMode="auto">
          <a:xfrm>
            <a:off x="1434704" y="2137172"/>
            <a:ext cx="256480" cy="110800"/>
          </a:xfrm>
          <a:prstGeom prst="rect">
            <a:avLst/>
          </a:prstGeom>
          <a:noFill/>
          <a:ln w="9525">
            <a:noFill/>
            <a:miter lim="800000"/>
            <a:headEnd/>
            <a:tailEnd/>
          </a:ln>
        </p:spPr>
        <p:txBody>
          <a:bodyPr wrap="none" lIns="0" tIns="0" rIns="0" bIns="0">
            <a:spAutoFit/>
          </a:bodyPr>
          <a:lstStyle/>
          <a:p>
            <a:pPr>
              <a:lnSpc>
                <a:spcPct val="80000"/>
              </a:lnSpc>
              <a:spcBef>
                <a:spcPct val="35000"/>
              </a:spcBef>
              <a:spcAft>
                <a:spcPct val="15000"/>
              </a:spcAft>
              <a:buClr>
                <a:srgbClr val="1F497D"/>
              </a:buClr>
              <a:buSzPct val="110000"/>
              <a:buFont typeface="Wingdings" pitchFamily="2" charset="2"/>
              <a:buNone/>
            </a:pPr>
            <a:r>
              <a:rPr lang="en-US" sz="900">
                <a:solidFill>
                  <a:srgbClr val="000000"/>
                </a:solidFill>
                <a:ea typeface="MS PGothic" pitchFamily="34" charset="-128"/>
              </a:rPr>
              <a:t>3000</a:t>
            </a:r>
            <a:endParaRPr lang="en-US" sz="1200">
              <a:solidFill>
                <a:srgbClr val="000000"/>
              </a:solidFill>
              <a:ea typeface="MS PGothic" pitchFamily="34" charset="-128"/>
            </a:endParaRPr>
          </a:p>
        </p:txBody>
      </p:sp>
      <p:sp>
        <p:nvSpPr>
          <p:cNvPr id="80" name="Rectangle 141"/>
          <p:cNvSpPr>
            <a:spLocks noChangeArrowheads="1"/>
          </p:cNvSpPr>
          <p:nvPr/>
        </p:nvSpPr>
        <p:spPr bwMode="auto">
          <a:xfrm>
            <a:off x="1426369" y="1718072"/>
            <a:ext cx="256480" cy="110800"/>
          </a:xfrm>
          <a:prstGeom prst="rect">
            <a:avLst/>
          </a:prstGeom>
          <a:noFill/>
          <a:ln w="9525">
            <a:noFill/>
            <a:miter lim="800000"/>
            <a:headEnd/>
            <a:tailEnd/>
          </a:ln>
        </p:spPr>
        <p:txBody>
          <a:bodyPr wrap="none" lIns="0" tIns="0" rIns="0" bIns="0">
            <a:spAutoFit/>
          </a:bodyPr>
          <a:lstStyle/>
          <a:p>
            <a:pPr>
              <a:lnSpc>
                <a:spcPct val="80000"/>
              </a:lnSpc>
              <a:spcBef>
                <a:spcPct val="35000"/>
              </a:spcBef>
              <a:spcAft>
                <a:spcPct val="15000"/>
              </a:spcAft>
              <a:buClr>
                <a:srgbClr val="1F497D"/>
              </a:buClr>
              <a:buSzPct val="110000"/>
              <a:buFont typeface="Wingdings" pitchFamily="2" charset="2"/>
              <a:buNone/>
            </a:pPr>
            <a:r>
              <a:rPr lang="en-US" sz="900">
                <a:solidFill>
                  <a:srgbClr val="000000"/>
                </a:solidFill>
                <a:ea typeface="MS PGothic" pitchFamily="34" charset="-128"/>
              </a:rPr>
              <a:t>4000</a:t>
            </a:r>
            <a:endParaRPr lang="en-US" sz="1200">
              <a:solidFill>
                <a:srgbClr val="000000"/>
              </a:solidFill>
              <a:ea typeface="MS PGothic" pitchFamily="34" charset="-128"/>
            </a:endParaRPr>
          </a:p>
        </p:txBody>
      </p:sp>
      <p:sp>
        <p:nvSpPr>
          <p:cNvPr id="81" name="Rectangle 142"/>
          <p:cNvSpPr>
            <a:spLocks noChangeArrowheads="1"/>
          </p:cNvSpPr>
          <p:nvPr/>
        </p:nvSpPr>
        <p:spPr bwMode="auto">
          <a:xfrm>
            <a:off x="1433513" y="1314450"/>
            <a:ext cx="256480" cy="110800"/>
          </a:xfrm>
          <a:prstGeom prst="rect">
            <a:avLst/>
          </a:prstGeom>
          <a:noFill/>
          <a:ln w="9525">
            <a:noFill/>
            <a:miter lim="800000"/>
            <a:headEnd/>
            <a:tailEnd/>
          </a:ln>
        </p:spPr>
        <p:txBody>
          <a:bodyPr wrap="none" lIns="0" tIns="0" rIns="0" bIns="0">
            <a:spAutoFit/>
          </a:bodyPr>
          <a:lstStyle/>
          <a:p>
            <a:pPr>
              <a:lnSpc>
                <a:spcPct val="80000"/>
              </a:lnSpc>
              <a:spcBef>
                <a:spcPct val="35000"/>
              </a:spcBef>
              <a:spcAft>
                <a:spcPct val="15000"/>
              </a:spcAft>
              <a:buClr>
                <a:srgbClr val="1F497D"/>
              </a:buClr>
              <a:buSzPct val="110000"/>
              <a:buFont typeface="Wingdings" pitchFamily="2" charset="2"/>
              <a:buNone/>
            </a:pPr>
            <a:r>
              <a:rPr lang="en-US" sz="900">
                <a:solidFill>
                  <a:srgbClr val="000000"/>
                </a:solidFill>
                <a:ea typeface="MS PGothic" pitchFamily="34" charset="-128"/>
              </a:rPr>
              <a:t>5000</a:t>
            </a:r>
            <a:endParaRPr lang="en-US" sz="1200">
              <a:solidFill>
                <a:srgbClr val="000000"/>
              </a:solidFill>
              <a:ea typeface="MS PGothic" pitchFamily="34" charset="-128"/>
            </a:endParaRPr>
          </a:p>
        </p:txBody>
      </p:sp>
      <p:sp>
        <p:nvSpPr>
          <p:cNvPr id="82" name="Rectangle 142"/>
          <p:cNvSpPr>
            <a:spLocks noChangeArrowheads="1"/>
          </p:cNvSpPr>
          <p:nvPr/>
        </p:nvSpPr>
        <p:spPr bwMode="auto">
          <a:xfrm>
            <a:off x="1433513" y="901304"/>
            <a:ext cx="256480" cy="110800"/>
          </a:xfrm>
          <a:prstGeom prst="rect">
            <a:avLst/>
          </a:prstGeom>
          <a:noFill/>
          <a:ln w="9525">
            <a:noFill/>
            <a:miter lim="800000"/>
            <a:headEnd/>
            <a:tailEnd/>
          </a:ln>
        </p:spPr>
        <p:txBody>
          <a:bodyPr wrap="none" lIns="0" tIns="0" rIns="0" bIns="0">
            <a:spAutoFit/>
          </a:bodyPr>
          <a:lstStyle/>
          <a:p>
            <a:pPr>
              <a:lnSpc>
                <a:spcPct val="80000"/>
              </a:lnSpc>
              <a:spcBef>
                <a:spcPct val="35000"/>
              </a:spcBef>
              <a:spcAft>
                <a:spcPct val="15000"/>
              </a:spcAft>
              <a:buClr>
                <a:srgbClr val="1F497D"/>
              </a:buClr>
              <a:buSzPct val="110000"/>
              <a:buFont typeface="Wingdings" pitchFamily="2" charset="2"/>
              <a:buNone/>
            </a:pPr>
            <a:r>
              <a:rPr lang="en-US" sz="900">
                <a:solidFill>
                  <a:srgbClr val="000000"/>
                </a:solidFill>
                <a:ea typeface="MS PGothic" pitchFamily="34" charset="-128"/>
              </a:rPr>
              <a:t>6000</a:t>
            </a:r>
            <a:endParaRPr lang="en-US" sz="1200">
              <a:solidFill>
                <a:srgbClr val="000000"/>
              </a:solidFill>
              <a:ea typeface="MS PGothic" pitchFamily="34" charset="-128"/>
            </a:endParaRPr>
          </a:p>
        </p:txBody>
      </p:sp>
      <p:grpSp>
        <p:nvGrpSpPr>
          <p:cNvPr id="83" name="Group 54"/>
          <p:cNvGrpSpPr>
            <a:grpSpLocks/>
          </p:cNvGrpSpPr>
          <p:nvPr/>
        </p:nvGrpSpPr>
        <p:grpSpPr bwMode="auto">
          <a:xfrm>
            <a:off x="6726844" y="1585913"/>
            <a:ext cx="852488" cy="934641"/>
            <a:chOff x="4571" y="1491"/>
            <a:chExt cx="579" cy="785"/>
          </a:xfrm>
        </p:grpSpPr>
        <p:pic>
          <p:nvPicPr>
            <p:cNvPr id="3348798" name="Rectangle 57"/>
            <p:cNvPicPr>
              <a:picLocks noChangeArrowheads="1"/>
            </p:cNvPicPr>
            <p:nvPr/>
          </p:nvPicPr>
          <p:blipFill>
            <a:blip r:embed="rId13" cstate="print"/>
            <a:srcRect/>
            <a:stretch>
              <a:fillRect/>
            </a:stretch>
          </p:blipFill>
          <p:spPr bwMode="auto">
            <a:xfrm>
              <a:off x="4571" y="1491"/>
              <a:ext cx="579" cy="785"/>
            </a:xfrm>
            <a:prstGeom prst="rect">
              <a:avLst/>
            </a:prstGeom>
            <a:noFill/>
            <a:ln w="9525">
              <a:noFill/>
              <a:miter lim="800000"/>
              <a:headEnd/>
              <a:tailEnd/>
            </a:ln>
          </p:spPr>
        </p:pic>
        <p:sp>
          <p:nvSpPr>
            <p:cNvPr id="3348799" name="Text Box 56"/>
            <p:cNvSpPr txBox="1">
              <a:spLocks noChangeArrowheads="1"/>
            </p:cNvSpPr>
            <p:nvPr/>
          </p:nvSpPr>
          <p:spPr bwMode="auto">
            <a:xfrm>
              <a:off x="4653" y="1638"/>
              <a:ext cx="385" cy="470"/>
            </a:xfrm>
            <a:prstGeom prst="rect">
              <a:avLst/>
            </a:prstGeom>
            <a:noFill/>
            <a:ln w="9525">
              <a:noFill/>
              <a:miter lim="800000"/>
              <a:headEnd/>
              <a:tailEnd/>
            </a:ln>
          </p:spPr>
          <p:txBody>
            <a:bodyPr anchor="ctr"/>
            <a:lstStyle/>
            <a:p>
              <a:pPr algn="ctr"/>
              <a:r>
                <a:rPr lang="en-US" sz="900" dirty="0">
                  <a:solidFill>
                    <a:srgbClr val="0000FF"/>
                  </a:solidFill>
                  <a:ea typeface="MS PGothic" pitchFamily="34" charset="-128"/>
                </a:rPr>
                <a:t>1695*</a:t>
              </a:r>
              <a:endParaRPr lang="en-US" sz="525" dirty="0">
                <a:solidFill>
                  <a:srgbClr val="0000FF"/>
                </a:solidFill>
                <a:ea typeface="MS PGothic" pitchFamily="34" charset="-128"/>
              </a:endParaRPr>
            </a:p>
            <a:p>
              <a:pPr algn="ctr"/>
              <a:r>
                <a:rPr lang="en-US" sz="750" dirty="0">
                  <a:solidFill>
                    <a:srgbClr val="0000FF"/>
                  </a:solidFill>
                  <a:ea typeface="MS PGothic" pitchFamily="34" charset="-128"/>
                </a:rPr>
                <a:t>+12%</a:t>
              </a:r>
            </a:p>
            <a:p>
              <a:pPr algn="ctr"/>
              <a:r>
                <a:rPr lang="en-US" sz="750" dirty="0">
                  <a:solidFill>
                    <a:srgbClr val="0000FF"/>
                  </a:solidFill>
                  <a:ea typeface="MS PGothic" pitchFamily="34" charset="-128"/>
                </a:rPr>
                <a:t>GHz</a:t>
              </a:r>
              <a:br>
                <a:rPr lang="en-US" sz="750" dirty="0">
                  <a:solidFill>
                    <a:srgbClr val="0000FF"/>
                  </a:solidFill>
                  <a:ea typeface="MS PGothic" pitchFamily="34" charset="-128"/>
                </a:rPr>
              </a:br>
              <a:r>
                <a:rPr lang="en-US" sz="750" dirty="0">
                  <a:solidFill>
                    <a:srgbClr val="0000FF"/>
                  </a:solidFill>
                  <a:ea typeface="MS PGothic" pitchFamily="34" charset="-128"/>
                </a:rPr>
                <a:t>-9%</a:t>
              </a:r>
            </a:p>
          </p:txBody>
        </p:sp>
      </p:grpSp>
      <p:grpSp>
        <p:nvGrpSpPr>
          <p:cNvPr id="86" name="Group 57"/>
          <p:cNvGrpSpPr>
            <a:grpSpLocks/>
          </p:cNvGrpSpPr>
          <p:nvPr/>
        </p:nvGrpSpPr>
        <p:grpSpPr bwMode="auto">
          <a:xfrm>
            <a:off x="5106591" y="1773549"/>
            <a:ext cx="689372" cy="934640"/>
            <a:chOff x="4571" y="1491"/>
            <a:chExt cx="579" cy="785"/>
          </a:xfrm>
        </p:grpSpPr>
        <p:pic>
          <p:nvPicPr>
            <p:cNvPr id="3348796" name="Rectangle 57"/>
            <p:cNvPicPr>
              <a:picLocks noChangeArrowheads="1"/>
            </p:cNvPicPr>
            <p:nvPr/>
          </p:nvPicPr>
          <p:blipFill>
            <a:blip r:embed="rId13" cstate="print"/>
            <a:srcRect/>
            <a:stretch>
              <a:fillRect/>
            </a:stretch>
          </p:blipFill>
          <p:spPr bwMode="auto">
            <a:xfrm>
              <a:off x="4571" y="1491"/>
              <a:ext cx="579" cy="785"/>
            </a:xfrm>
            <a:prstGeom prst="rect">
              <a:avLst/>
            </a:prstGeom>
            <a:noFill/>
            <a:ln w="9525">
              <a:noFill/>
              <a:miter lim="800000"/>
              <a:headEnd/>
              <a:tailEnd/>
            </a:ln>
          </p:spPr>
        </p:pic>
        <p:sp>
          <p:nvSpPr>
            <p:cNvPr id="3348797" name="Text Box 59"/>
            <p:cNvSpPr txBox="1">
              <a:spLocks noChangeArrowheads="1"/>
            </p:cNvSpPr>
            <p:nvPr/>
          </p:nvSpPr>
          <p:spPr bwMode="auto">
            <a:xfrm>
              <a:off x="4653" y="1638"/>
              <a:ext cx="385" cy="470"/>
            </a:xfrm>
            <a:prstGeom prst="rect">
              <a:avLst/>
            </a:prstGeom>
            <a:noFill/>
            <a:ln w="9525">
              <a:noFill/>
              <a:miter lim="800000"/>
              <a:headEnd/>
              <a:tailEnd/>
            </a:ln>
          </p:spPr>
          <p:txBody>
            <a:bodyPr anchor="ctr"/>
            <a:lstStyle/>
            <a:p>
              <a:pPr algn="ctr"/>
              <a:r>
                <a:rPr lang="en-US" sz="800" dirty="0">
                  <a:solidFill>
                    <a:srgbClr val="0000FF"/>
                  </a:solidFill>
                  <a:ea typeface="MS PGothic" pitchFamily="34" charset="-128"/>
                </a:rPr>
                <a:t>1202*</a:t>
              </a:r>
              <a:endParaRPr lang="en-US" sz="400" dirty="0">
                <a:solidFill>
                  <a:srgbClr val="0000FF"/>
                </a:solidFill>
                <a:ea typeface="MS PGothic" pitchFamily="34" charset="-128"/>
              </a:endParaRPr>
            </a:p>
            <a:p>
              <a:pPr algn="ctr"/>
              <a:r>
                <a:rPr lang="en-US" sz="600" dirty="0">
                  <a:solidFill>
                    <a:srgbClr val="0000FF"/>
                  </a:solidFill>
                  <a:ea typeface="MS PGothic" pitchFamily="34" charset="-128"/>
                </a:rPr>
                <a:t>+33%</a:t>
              </a:r>
            </a:p>
            <a:p>
              <a:pPr algn="ctr"/>
              <a:r>
                <a:rPr lang="en-US" sz="600" dirty="0">
                  <a:solidFill>
                    <a:srgbClr val="0000FF"/>
                  </a:solidFill>
                  <a:ea typeface="MS PGothic" pitchFamily="34" charset="-128"/>
                </a:rPr>
                <a:t>GHz</a:t>
              </a:r>
              <a:br>
                <a:rPr lang="en-US" sz="600" dirty="0">
                  <a:solidFill>
                    <a:srgbClr val="0000FF"/>
                  </a:solidFill>
                  <a:ea typeface="MS PGothic" pitchFamily="34" charset="-128"/>
                </a:rPr>
              </a:br>
              <a:r>
                <a:rPr lang="en-US" sz="600" dirty="0">
                  <a:solidFill>
                    <a:srgbClr val="0000FF"/>
                  </a:solidFill>
                  <a:ea typeface="MS PGothic" pitchFamily="34" charset="-128"/>
                </a:rPr>
                <a:t>+18%</a:t>
              </a:r>
            </a:p>
          </p:txBody>
        </p:sp>
      </p:grpSp>
      <p:grpSp>
        <p:nvGrpSpPr>
          <p:cNvPr id="89" name="Group 60"/>
          <p:cNvGrpSpPr>
            <a:grpSpLocks/>
          </p:cNvGrpSpPr>
          <p:nvPr/>
        </p:nvGrpSpPr>
        <p:grpSpPr bwMode="auto">
          <a:xfrm>
            <a:off x="5933449" y="1647983"/>
            <a:ext cx="689372" cy="934641"/>
            <a:chOff x="4571" y="1491"/>
            <a:chExt cx="579" cy="785"/>
          </a:xfrm>
        </p:grpSpPr>
        <p:pic>
          <p:nvPicPr>
            <p:cNvPr id="3348794" name="Rectangle 57"/>
            <p:cNvPicPr>
              <a:picLocks noChangeArrowheads="1"/>
            </p:cNvPicPr>
            <p:nvPr/>
          </p:nvPicPr>
          <p:blipFill>
            <a:blip r:embed="rId13" cstate="print"/>
            <a:srcRect/>
            <a:stretch>
              <a:fillRect/>
            </a:stretch>
          </p:blipFill>
          <p:spPr bwMode="auto">
            <a:xfrm>
              <a:off x="4571" y="1491"/>
              <a:ext cx="579" cy="785"/>
            </a:xfrm>
            <a:prstGeom prst="rect">
              <a:avLst/>
            </a:prstGeom>
            <a:noFill/>
            <a:ln w="9525">
              <a:noFill/>
              <a:miter lim="800000"/>
              <a:headEnd/>
              <a:tailEnd/>
            </a:ln>
          </p:spPr>
        </p:pic>
        <p:sp>
          <p:nvSpPr>
            <p:cNvPr id="3348795" name="Text Box 62"/>
            <p:cNvSpPr txBox="1">
              <a:spLocks noChangeArrowheads="1"/>
            </p:cNvSpPr>
            <p:nvPr/>
          </p:nvSpPr>
          <p:spPr bwMode="auto">
            <a:xfrm>
              <a:off x="4653" y="1638"/>
              <a:ext cx="385" cy="470"/>
            </a:xfrm>
            <a:prstGeom prst="rect">
              <a:avLst/>
            </a:prstGeom>
            <a:noFill/>
            <a:ln w="9525">
              <a:noFill/>
              <a:miter lim="800000"/>
              <a:headEnd/>
              <a:tailEnd/>
            </a:ln>
          </p:spPr>
          <p:txBody>
            <a:bodyPr anchor="ctr"/>
            <a:lstStyle/>
            <a:p>
              <a:pPr algn="ctr"/>
              <a:r>
                <a:rPr lang="en-US" sz="800" dirty="0">
                  <a:solidFill>
                    <a:srgbClr val="0000FF"/>
                  </a:solidFill>
                  <a:ea typeface="MS PGothic" pitchFamily="34" charset="-128"/>
                </a:rPr>
                <a:t>1514*</a:t>
              </a:r>
              <a:endParaRPr lang="en-US" sz="400" dirty="0">
                <a:solidFill>
                  <a:srgbClr val="0000FF"/>
                </a:solidFill>
                <a:ea typeface="MS PGothic" pitchFamily="34" charset="-128"/>
              </a:endParaRPr>
            </a:p>
            <a:p>
              <a:pPr algn="ctr"/>
              <a:r>
                <a:rPr lang="en-US" sz="600" dirty="0">
                  <a:solidFill>
                    <a:srgbClr val="0000FF"/>
                  </a:solidFill>
                  <a:ea typeface="MS PGothic" pitchFamily="34" charset="-128"/>
                </a:rPr>
                <a:t>+26%</a:t>
              </a:r>
            </a:p>
            <a:p>
              <a:pPr algn="ctr"/>
              <a:r>
                <a:rPr lang="en-US" sz="600" dirty="0">
                  <a:solidFill>
                    <a:srgbClr val="0000FF"/>
                  </a:solidFill>
                  <a:ea typeface="MS PGothic" pitchFamily="34" charset="-128"/>
                </a:rPr>
                <a:t>GHz</a:t>
              </a:r>
              <a:br>
                <a:rPr lang="en-US" sz="600" dirty="0">
                  <a:solidFill>
                    <a:srgbClr val="0000FF"/>
                  </a:solidFill>
                  <a:ea typeface="MS PGothic" pitchFamily="34" charset="-128"/>
                </a:rPr>
              </a:br>
              <a:r>
                <a:rPr lang="en-US" sz="600" dirty="0">
                  <a:solidFill>
                    <a:srgbClr val="0000FF"/>
                  </a:solidFill>
                  <a:ea typeface="MS PGothic" pitchFamily="34" charset="-128"/>
                </a:rPr>
                <a:t>+6%</a:t>
              </a:r>
            </a:p>
          </p:txBody>
        </p:sp>
      </p:grpSp>
      <p:grpSp>
        <p:nvGrpSpPr>
          <p:cNvPr id="92" name="Group 57"/>
          <p:cNvGrpSpPr>
            <a:grpSpLocks/>
          </p:cNvGrpSpPr>
          <p:nvPr/>
        </p:nvGrpSpPr>
        <p:grpSpPr bwMode="auto">
          <a:xfrm>
            <a:off x="4204097" y="1965470"/>
            <a:ext cx="689372" cy="934641"/>
            <a:chOff x="4571" y="1491"/>
            <a:chExt cx="579" cy="785"/>
          </a:xfrm>
        </p:grpSpPr>
        <p:pic>
          <p:nvPicPr>
            <p:cNvPr id="3348792" name="Rectangle 57"/>
            <p:cNvPicPr>
              <a:picLocks noChangeArrowheads="1"/>
            </p:cNvPicPr>
            <p:nvPr/>
          </p:nvPicPr>
          <p:blipFill>
            <a:blip r:embed="rId13" cstate="print"/>
            <a:srcRect/>
            <a:stretch>
              <a:fillRect/>
            </a:stretch>
          </p:blipFill>
          <p:spPr bwMode="auto">
            <a:xfrm>
              <a:off x="4571" y="1491"/>
              <a:ext cx="579" cy="785"/>
            </a:xfrm>
            <a:prstGeom prst="rect">
              <a:avLst/>
            </a:prstGeom>
            <a:noFill/>
            <a:ln w="9525">
              <a:noFill/>
              <a:miter lim="800000"/>
              <a:headEnd/>
              <a:tailEnd/>
            </a:ln>
          </p:spPr>
        </p:pic>
        <p:sp>
          <p:nvSpPr>
            <p:cNvPr id="3348793" name="Text Box 59"/>
            <p:cNvSpPr txBox="1">
              <a:spLocks noChangeArrowheads="1"/>
            </p:cNvSpPr>
            <p:nvPr/>
          </p:nvSpPr>
          <p:spPr bwMode="auto">
            <a:xfrm>
              <a:off x="4653" y="1638"/>
              <a:ext cx="385" cy="470"/>
            </a:xfrm>
            <a:prstGeom prst="rect">
              <a:avLst/>
            </a:prstGeom>
            <a:noFill/>
            <a:ln w="9525">
              <a:noFill/>
              <a:miter lim="800000"/>
              <a:headEnd/>
              <a:tailEnd/>
            </a:ln>
          </p:spPr>
          <p:txBody>
            <a:bodyPr anchor="ctr"/>
            <a:lstStyle/>
            <a:p>
              <a:pPr algn="ctr"/>
              <a:r>
                <a:rPr lang="en-US" sz="800" dirty="0">
                  <a:solidFill>
                    <a:srgbClr val="0000FF"/>
                  </a:solidFill>
                  <a:ea typeface="MS PGothic" pitchFamily="34" charset="-128"/>
                </a:rPr>
                <a:t>902*</a:t>
              </a:r>
              <a:endParaRPr lang="en-US" sz="400" dirty="0">
                <a:solidFill>
                  <a:srgbClr val="0000FF"/>
                </a:solidFill>
                <a:ea typeface="MS PGothic" pitchFamily="34" charset="-128"/>
              </a:endParaRPr>
            </a:p>
            <a:p>
              <a:pPr algn="ctr"/>
              <a:r>
                <a:rPr lang="en-US" sz="600" dirty="0">
                  <a:solidFill>
                    <a:srgbClr val="0000FF"/>
                  </a:solidFill>
                  <a:ea typeface="MS PGothic" pitchFamily="34" charset="-128"/>
                </a:rPr>
                <a:t>+50%</a:t>
              </a:r>
            </a:p>
            <a:p>
              <a:pPr algn="ctr"/>
              <a:r>
                <a:rPr lang="en-US" sz="600" dirty="0">
                  <a:solidFill>
                    <a:srgbClr val="0000FF"/>
                  </a:solidFill>
                  <a:ea typeface="MS PGothic" pitchFamily="34" charset="-128"/>
                </a:rPr>
                <a:t>GHz</a:t>
              </a:r>
              <a:br>
                <a:rPr lang="en-US" sz="600" dirty="0">
                  <a:solidFill>
                    <a:srgbClr val="0000FF"/>
                  </a:solidFill>
                  <a:ea typeface="MS PGothic" pitchFamily="34" charset="-128"/>
                </a:rPr>
              </a:br>
              <a:r>
                <a:rPr lang="en-US" sz="600" dirty="0">
                  <a:solidFill>
                    <a:srgbClr val="0000FF"/>
                  </a:solidFill>
                  <a:ea typeface="MS PGothic" pitchFamily="34" charset="-128"/>
                </a:rPr>
                <a:t>+159%</a:t>
              </a:r>
            </a:p>
          </p:txBody>
        </p:sp>
      </p:grpSp>
      <p:sp>
        <p:nvSpPr>
          <p:cNvPr id="3348789" name="Title 48"/>
          <p:cNvSpPr txBox="1">
            <a:spLocks/>
          </p:cNvSpPr>
          <p:nvPr/>
        </p:nvSpPr>
        <p:spPr bwMode="auto">
          <a:xfrm>
            <a:off x="654341" y="288728"/>
            <a:ext cx="7583648" cy="283369"/>
          </a:xfrm>
          <a:prstGeom prst="rect">
            <a:avLst/>
          </a:prstGeom>
          <a:noFill/>
          <a:ln w="9525">
            <a:noFill/>
            <a:miter lim="800000"/>
            <a:headEnd/>
            <a:tailEnd/>
          </a:ln>
        </p:spPr>
        <p:txBody>
          <a:bodyPr/>
          <a:lstStyle/>
          <a:p>
            <a:pPr eaLnBrk="0" hangingPunct="0">
              <a:lnSpc>
                <a:spcPct val="90000"/>
              </a:lnSpc>
            </a:pPr>
            <a:r>
              <a:rPr lang="en-US">
                <a:ea typeface="MS PGothic" pitchFamily="34" charset="-128"/>
              </a:rPr>
              <a:t>z13 </a:t>
            </a:r>
            <a:r>
              <a:rPr lang="en-US" sz="2000">
                <a:solidFill>
                  <a:srgbClr val="00B050"/>
                </a:solidFill>
              </a:rPr>
              <a:t>Emperor </a:t>
            </a:r>
            <a:r>
              <a:rPr lang="en-US">
                <a:ea typeface="MS PGothic" pitchFamily="34" charset="-128"/>
              </a:rPr>
              <a:t>Continues </a:t>
            </a:r>
            <a:r>
              <a:rPr lang="en-US" dirty="0">
                <a:ea typeface="MS PGothic" pitchFamily="34" charset="-128"/>
              </a:rPr>
              <a:t>the CMOS Mainframe Heritage Begun in 1994</a:t>
            </a:r>
          </a:p>
        </p:txBody>
      </p:sp>
      <p:sp>
        <p:nvSpPr>
          <p:cNvPr id="96" name="Rectangle 95"/>
          <p:cNvSpPr>
            <a:spLocks noChangeArrowheads="1"/>
          </p:cNvSpPr>
          <p:nvPr/>
        </p:nvSpPr>
        <p:spPr bwMode="auto">
          <a:xfrm>
            <a:off x="1784747" y="4627960"/>
            <a:ext cx="5965881" cy="300082"/>
          </a:xfrm>
          <a:prstGeom prst="rect">
            <a:avLst/>
          </a:prstGeom>
          <a:noFill/>
          <a:ln w="9525">
            <a:noFill/>
            <a:miter lim="800000"/>
            <a:headEnd/>
            <a:tailEnd/>
          </a:ln>
        </p:spPr>
        <p:txBody>
          <a:bodyPr wrap="square">
            <a:spAutoFit/>
          </a:bodyPr>
          <a:lstStyle/>
          <a:p>
            <a:pPr>
              <a:lnSpc>
                <a:spcPct val="90000"/>
              </a:lnSpc>
            </a:pPr>
            <a:r>
              <a:rPr lang="en-US" sz="750" dirty="0">
                <a:solidFill>
                  <a:srgbClr val="0000FF"/>
                </a:solidFill>
                <a:ea typeface="MS PGothic" pitchFamily="34" charset="-128"/>
              </a:rPr>
              <a:t>*   MIPS Tables are NOT adequate for making comparisons of z Systems processors. Additional capacity planning required</a:t>
            </a:r>
          </a:p>
          <a:p>
            <a:pPr>
              <a:lnSpc>
                <a:spcPct val="90000"/>
              </a:lnSpc>
            </a:pPr>
            <a:r>
              <a:rPr lang="en-US" sz="750" dirty="0">
                <a:solidFill>
                  <a:srgbClr val="0000FF"/>
                </a:solidFill>
                <a:ea typeface="MS PGothic" pitchFamily="34" charset="-128"/>
              </a:rPr>
              <a:t>** Number of PU cores for customer use</a:t>
            </a:r>
          </a:p>
        </p:txBody>
      </p:sp>
      <p:pic>
        <p:nvPicPr>
          <p:cNvPr id="3348791" name="Picture 1" descr="C:\Users\IBM_ADMIN\Desktop\png\IBM_zNext_429.png"/>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6849666" y="1065610"/>
            <a:ext cx="457200" cy="622697"/>
          </a:xfrm>
          <a:prstGeom prst="rect">
            <a:avLst/>
          </a:prstGeom>
          <a:noFill/>
          <a:ln w="9525">
            <a:noFill/>
            <a:miter lim="800000"/>
            <a:headEnd/>
            <a:tailEnd/>
          </a:ln>
        </p:spPr>
      </p:pic>
      <p:sp>
        <p:nvSpPr>
          <p:cNvPr id="85" name="Oval 84"/>
          <p:cNvSpPr/>
          <p:nvPr/>
        </p:nvSpPr>
        <p:spPr bwMode="auto">
          <a:xfrm>
            <a:off x="7019659" y="2680529"/>
            <a:ext cx="848453" cy="324594"/>
          </a:xfrm>
          <a:prstGeom prst="ellipse">
            <a:avLst/>
          </a:prstGeom>
          <a:solidFill>
            <a:schemeClr val="accent5">
              <a:lumMod val="40000"/>
              <a:lumOff val="60000"/>
            </a:schemeClr>
          </a:solidFill>
          <a:ln>
            <a:noFill/>
          </a:ln>
          <a:effectLst/>
          <a:extLst/>
        </p:spPr>
        <p:txBody>
          <a:bodyPr vert="horz" wrap="none" lIns="68580" tIns="34290" rIns="68580" bIns="34290" numCol="1" rtlCol="0" anchor="ctr" anchorCtr="1" compatLnSpc="1">
            <a:prstTxWarp prst="textNoShape">
              <a:avLst/>
            </a:prstTxWarp>
            <a:spAutoFit/>
          </a:bodyPr>
          <a:lstStyle/>
          <a:p>
            <a:pPr algn="ctr" defTabSz="685800"/>
            <a:r>
              <a:rPr lang="en-US" sz="1050" dirty="0">
                <a:latin typeface="Arial" charset="0"/>
                <a:ea typeface="ＭＳ Ｐゴシック" charset="0"/>
              </a:rPr>
              <a:t>41.6MB</a:t>
            </a:r>
          </a:p>
        </p:txBody>
      </p:sp>
      <p:sp>
        <p:nvSpPr>
          <p:cNvPr id="87" name="Oval 86"/>
          <p:cNvSpPr/>
          <p:nvPr/>
        </p:nvSpPr>
        <p:spPr bwMode="auto">
          <a:xfrm>
            <a:off x="6172176" y="2757607"/>
            <a:ext cx="848453" cy="324594"/>
          </a:xfrm>
          <a:prstGeom prst="ellipse">
            <a:avLst/>
          </a:prstGeom>
          <a:solidFill>
            <a:schemeClr val="accent5">
              <a:lumMod val="40000"/>
              <a:lumOff val="60000"/>
            </a:schemeClr>
          </a:solidFill>
          <a:ln>
            <a:noFill/>
          </a:ln>
          <a:effectLst/>
          <a:extLst/>
        </p:spPr>
        <p:txBody>
          <a:bodyPr vert="horz" wrap="none" lIns="68580" tIns="34290" rIns="68580" bIns="34290" numCol="1" rtlCol="0" anchor="ctr" anchorCtr="1" compatLnSpc="1">
            <a:prstTxWarp prst="textNoShape">
              <a:avLst/>
            </a:prstTxWarp>
            <a:spAutoFit/>
          </a:bodyPr>
          <a:lstStyle/>
          <a:p>
            <a:pPr algn="ctr" defTabSz="685800"/>
            <a:r>
              <a:rPr lang="en-US" sz="1050" dirty="0">
                <a:latin typeface="Arial" charset="0"/>
                <a:ea typeface="ＭＳ Ｐゴシック" charset="0"/>
              </a:rPr>
              <a:t>20.8MB</a:t>
            </a:r>
          </a:p>
        </p:txBody>
      </p:sp>
      <p:sp>
        <p:nvSpPr>
          <p:cNvPr id="88" name="Oval 87"/>
          <p:cNvSpPr/>
          <p:nvPr/>
        </p:nvSpPr>
        <p:spPr bwMode="auto">
          <a:xfrm>
            <a:off x="5347483" y="2890753"/>
            <a:ext cx="848453" cy="324594"/>
          </a:xfrm>
          <a:prstGeom prst="ellipse">
            <a:avLst/>
          </a:prstGeom>
          <a:solidFill>
            <a:schemeClr val="accent5">
              <a:lumMod val="40000"/>
              <a:lumOff val="60000"/>
            </a:schemeClr>
          </a:solidFill>
          <a:ln>
            <a:noFill/>
          </a:ln>
          <a:effectLst/>
          <a:extLst/>
        </p:spPr>
        <p:txBody>
          <a:bodyPr vert="horz" wrap="none" lIns="68580" tIns="34290" rIns="68580" bIns="34290" numCol="1" rtlCol="0" anchor="ctr" anchorCtr="1" compatLnSpc="1">
            <a:prstTxWarp prst="textNoShape">
              <a:avLst/>
            </a:prstTxWarp>
            <a:spAutoFit/>
          </a:bodyPr>
          <a:lstStyle/>
          <a:p>
            <a:pPr algn="ctr" defTabSz="685800"/>
            <a:r>
              <a:rPr lang="en-US" sz="1050" dirty="0">
                <a:latin typeface="Arial" charset="0"/>
                <a:ea typeface="ＭＳ Ｐゴシック" charset="0"/>
              </a:rPr>
              <a:t>15.7MB</a:t>
            </a:r>
          </a:p>
        </p:txBody>
      </p:sp>
      <p:sp>
        <p:nvSpPr>
          <p:cNvPr id="90" name="Oval 89"/>
          <p:cNvSpPr/>
          <p:nvPr/>
        </p:nvSpPr>
        <p:spPr bwMode="auto">
          <a:xfrm>
            <a:off x="4667232" y="3053602"/>
            <a:ext cx="742510" cy="324594"/>
          </a:xfrm>
          <a:prstGeom prst="ellipse">
            <a:avLst/>
          </a:prstGeom>
          <a:solidFill>
            <a:schemeClr val="accent5">
              <a:lumMod val="40000"/>
              <a:lumOff val="60000"/>
            </a:schemeClr>
          </a:solidFill>
          <a:ln>
            <a:noFill/>
          </a:ln>
          <a:effectLst/>
          <a:extLst/>
        </p:spPr>
        <p:txBody>
          <a:bodyPr vert="horz" wrap="none" lIns="68580" tIns="34290" rIns="68580" bIns="34290" numCol="1" rtlCol="0" anchor="ctr" anchorCtr="1" compatLnSpc="1">
            <a:prstTxWarp prst="textNoShape">
              <a:avLst/>
            </a:prstTxWarp>
            <a:spAutoFit/>
          </a:bodyPr>
          <a:lstStyle/>
          <a:p>
            <a:pPr algn="ctr" defTabSz="685800"/>
            <a:r>
              <a:rPr lang="en-US" sz="1050" dirty="0">
                <a:latin typeface="Arial" charset="0"/>
                <a:ea typeface="ＭＳ Ｐゴシック" charset="0"/>
              </a:rPr>
              <a:t>5.6MB</a:t>
            </a:r>
          </a:p>
        </p:txBody>
      </p:sp>
      <p:sp>
        <p:nvSpPr>
          <p:cNvPr id="2" name="Oval 1"/>
          <p:cNvSpPr/>
          <p:nvPr/>
        </p:nvSpPr>
        <p:spPr bwMode="auto">
          <a:xfrm>
            <a:off x="4571606" y="2743258"/>
            <a:ext cx="492301" cy="389513"/>
          </a:xfrm>
          <a:prstGeom prst="ellipse">
            <a:avLst/>
          </a:prstGeom>
          <a:solidFill>
            <a:srgbClr val="CC99FF"/>
          </a:solidFill>
          <a:ln>
            <a:noFill/>
          </a:ln>
          <a:effectLst/>
          <a:extLs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1" compatLnSpc="1">
            <a:prstTxWarp prst="textNoShape">
              <a:avLst/>
            </a:prstTxWarp>
            <a:spAutoFit/>
          </a:bodyPr>
          <a:lstStyle/>
          <a:p>
            <a:pPr algn="ctr" defTabSz="685800"/>
            <a:r>
              <a:rPr lang="en-US" sz="1350" dirty="0">
                <a:latin typeface="Arial" charset="0"/>
                <a:ea typeface="ＭＳ Ｐゴシック" charset="0"/>
              </a:rPr>
              <a:t>1B</a:t>
            </a:r>
          </a:p>
        </p:txBody>
      </p:sp>
      <p:sp>
        <p:nvSpPr>
          <p:cNvPr id="50" name="Oval 49"/>
          <p:cNvSpPr/>
          <p:nvPr/>
        </p:nvSpPr>
        <p:spPr bwMode="auto">
          <a:xfrm>
            <a:off x="5083837" y="2564306"/>
            <a:ext cx="695174" cy="389513"/>
          </a:xfrm>
          <a:prstGeom prst="ellipse">
            <a:avLst/>
          </a:prstGeom>
          <a:solidFill>
            <a:srgbClr val="CC99FF"/>
          </a:solidFill>
          <a:ln>
            <a:noFill/>
          </a:ln>
          <a:effectLst/>
          <a:extLs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1" compatLnSpc="1">
            <a:prstTxWarp prst="textNoShape">
              <a:avLst/>
            </a:prstTxWarp>
            <a:spAutoFit/>
          </a:bodyPr>
          <a:lstStyle/>
          <a:p>
            <a:pPr algn="ctr" defTabSz="685800"/>
            <a:r>
              <a:rPr lang="en-US" sz="1350" dirty="0">
                <a:latin typeface="Arial" charset="0"/>
                <a:ea typeface="ＭＳ Ｐゴシック" charset="0"/>
              </a:rPr>
              <a:t>1.4B</a:t>
            </a:r>
          </a:p>
        </p:txBody>
      </p:sp>
      <p:sp>
        <p:nvSpPr>
          <p:cNvPr id="84" name="Oval 83"/>
          <p:cNvSpPr/>
          <p:nvPr/>
        </p:nvSpPr>
        <p:spPr bwMode="auto">
          <a:xfrm>
            <a:off x="6714537" y="2330015"/>
            <a:ext cx="988210" cy="486891"/>
          </a:xfrm>
          <a:prstGeom prst="ellipse">
            <a:avLst/>
          </a:prstGeom>
          <a:solidFill>
            <a:srgbClr val="CC99FF"/>
          </a:solidFill>
          <a:ln>
            <a:noFill/>
          </a:ln>
          <a:effectLst/>
          <a:extLs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1" compatLnSpc="1">
            <a:prstTxWarp prst="textNoShape">
              <a:avLst/>
            </a:prstTxWarp>
            <a:spAutoFit/>
          </a:bodyPr>
          <a:lstStyle/>
          <a:p>
            <a:pPr algn="ctr" defTabSz="685800"/>
            <a:r>
              <a:rPr lang="en-US" dirty="0" smtClean="0">
                <a:latin typeface="Arial" charset="0"/>
                <a:ea typeface="ＭＳ Ｐゴシック" charset="0"/>
              </a:rPr>
              <a:t>3.99</a:t>
            </a:r>
            <a:r>
              <a:rPr lang="en-US" sz="1350" dirty="0">
                <a:latin typeface="Arial" charset="0"/>
                <a:ea typeface="ＭＳ Ｐゴシック" charset="0"/>
              </a:rPr>
              <a:t>B</a:t>
            </a:r>
          </a:p>
        </p:txBody>
      </p:sp>
      <p:sp>
        <p:nvSpPr>
          <p:cNvPr id="64" name="Oval 63"/>
          <p:cNvSpPr/>
          <p:nvPr/>
        </p:nvSpPr>
        <p:spPr bwMode="auto">
          <a:xfrm>
            <a:off x="5800947" y="2395964"/>
            <a:ext cx="988210" cy="486891"/>
          </a:xfrm>
          <a:prstGeom prst="ellipse">
            <a:avLst/>
          </a:prstGeom>
          <a:solidFill>
            <a:srgbClr val="CC99FF"/>
          </a:solidFill>
          <a:ln>
            <a:noFill/>
          </a:ln>
          <a:effectLst/>
          <a:extLs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68580" tIns="34290" rIns="68580" bIns="34290" numCol="1" rtlCol="0" anchor="ctr" anchorCtr="1" compatLnSpc="1">
            <a:prstTxWarp prst="textNoShape">
              <a:avLst/>
            </a:prstTxWarp>
            <a:spAutoFit/>
          </a:bodyPr>
          <a:lstStyle/>
          <a:p>
            <a:pPr algn="ctr" defTabSz="685800"/>
            <a:r>
              <a:rPr lang="en-US" dirty="0" smtClean="0">
                <a:latin typeface="Arial" charset="0"/>
                <a:ea typeface="ＭＳ Ｐゴシック" charset="0"/>
              </a:rPr>
              <a:t>2.75</a:t>
            </a:r>
            <a:r>
              <a:rPr lang="en-US" sz="1350" dirty="0">
                <a:latin typeface="Arial" charset="0"/>
                <a:ea typeface="ＭＳ Ｐゴシック" charset="0"/>
              </a:rPr>
              <a:t>B</a:t>
            </a:r>
          </a:p>
        </p:txBody>
      </p:sp>
      <p:sp>
        <p:nvSpPr>
          <p:cNvPr id="63" name="Oval 62"/>
          <p:cNvSpPr/>
          <p:nvPr/>
        </p:nvSpPr>
        <p:spPr bwMode="auto">
          <a:xfrm>
            <a:off x="5054784" y="3274920"/>
            <a:ext cx="517097" cy="324594"/>
          </a:xfrm>
          <a:prstGeom prst="ellipse">
            <a:avLst/>
          </a:prstGeom>
          <a:solidFill>
            <a:schemeClr val="accent1"/>
          </a:solidFill>
          <a:ln>
            <a:noFill/>
          </a:ln>
          <a:effectLst/>
          <a:extLst/>
        </p:spPr>
        <p:txBody>
          <a:bodyPr vert="horz" wrap="none" lIns="68580" tIns="34290" rIns="68580" bIns="34290" numCol="1" rtlCol="0" anchor="ctr" anchorCtr="1" compatLnSpc="1">
            <a:prstTxWarp prst="textNoShape">
              <a:avLst/>
            </a:prstTxWarp>
            <a:spAutoFit/>
          </a:bodyPr>
          <a:lstStyle/>
          <a:p>
            <a:pPr algn="ctr" defTabSz="685800"/>
            <a:r>
              <a:rPr lang="en-US" sz="1050" dirty="0">
                <a:latin typeface="Arial" charset="0"/>
                <a:ea typeface="ＭＳ Ｐゴシック" charset="0"/>
              </a:rPr>
              <a:t>40+</a:t>
            </a:r>
          </a:p>
        </p:txBody>
      </p:sp>
      <p:sp>
        <p:nvSpPr>
          <p:cNvPr id="91" name="Oval 90"/>
          <p:cNvSpPr/>
          <p:nvPr/>
        </p:nvSpPr>
        <p:spPr bwMode="auto">
          <a:xfrm>
            <a:off x="5544236" y="3153783"/>
            <a:ext cx="623042" cy="324594"/>
          </a:xfrm>
          <a:prstGeom prst="ellipse">
            <a:avLst/>
          </a:prstGeom>
          <a:solidFill>
            <a:schemeClr val="accent1"/>
          </a:solidFill>
          <a:ln>
            <a:noFill/>
          </a:ln>
          <a:effectLst/>
          <a:extLst/>
        </p:spPr>
        <p:txBody>
          <a:bodyPr vert="horz" wrap="none" lIns="68580" tIns="34290" rIns="68580" bIns="34290" numCol="1" rtlCol="0" anchor="ctr" anchorCtr="1" compatLnSpc="1">
            <a:prstTxWarp prst="textNoShape">
              <a:avLst/>
            </a:prstTxWarp>
            <a:spAutoFit/>
          </a:bodyPr>
          <a:lstStyle/>
          <a:p>
            <a:pPr algn="ctr" defTabSz="685800"/>
            <a:r>
              <a:rPr lang="en-US" sz="1050" dirty="0">
                <a:latin typeface="Arial" charset="0"/>
                <a:ea typeface="ＭＳ Ｐゴシック" charset="0"/>
              </a:rPr>
              <a:t>110+</a:t>
            </a:r>
          </a:p>
        </p:txBody>
      </p:sp>
      <p:sp>
        <p:nvSpPr>
          <p:cNvPr id="93" name="Oval 92"/>
          <p:cNvSpPr/>
          <p:nvPr/>
        </p:nvSpPr>
        <p:spPr bwMode="auto">
          <a:xfrm>
            <a:off x="6325017" y="3025363"/>
            <a:ext cx="517097" cy="324594"/>
          </a:xfrm>
          <a:prstGeom prst="ellipse">
            <a:avLst/>
          </a:prstGeom>
          <a:solidFill>
            <a:schemeClr val="accent1"/>
          </a:solidFill>
          <a:ln>
            <a:noFill/>
          </a:ln>
          <a:effectLst/>
          <a:extLst/>
        </p:spPr>
        <p:txBody>
          <a:bodyPr vert="horz" wrap="none" lIns="68580" tIns="34290" rIns="68580" bIns="34290" numCol="1" rtlCol="0" anchor="ctr" anchorCtr="1" compatLnSpc="1">
            <a:prstTxWarp prst="textNoShape">
              <a:avLst/>
            </a:prstTxWarp>
            <a:spAutoFit/>
          </a:bodyPr>
          <a:lstStyle/>
          <a:p>
            <a:pPr algn="ctr" defTabSz="685800"/>
            <a:r>
              <a:rPr lang="en-US" sz="1050" dirty="0">
                <a:latin typeface="Arial" charset="0"/>
                <a:ea typeface="ＭＳ Ｐゴシック" charset="0"/>
              </a:rPr>
              <a:t>23+</a:t>
            </a:r>
          </a:p>
        </p:txBody>
      </p:sp>
      <p:sp>
        <p:nvSpPr>
          <p:cNvPr id="94" name="Oval 93"/>
          <p:cNvSpPr/>
          <p:nvPr/>
        </p:nvSpPr>
        <p:spPr bwMode="auto">
          <a:xfrm>
            <a:off x="7149698" y="2939749"/>
            <a:ext cx="623042" cy="324594"/>
          </a:xfrm>
          <a:prstGeom prst="ellipse">
            <a:avLst/>
          </a:prstGeom>
          <a:solidFill>
            <a:schemeClr val="accent1"/>
          </a:solidFill>
          <a:ln>
            <a:noFill/>
          </a:ln>
          <a:effectLst/>
          <a:extLst/>
        </p:spPr>
        <p:txBody>
          <a:bodyPr vert="horz" wrap="none" lIns="68580" tIns="34290" rIns="68580" bIns="34290" numCol="1" rtlCol="0" anchor="ctr" anchorCtr="1" compatLnSpc="1">
            <a:prstTxWarp prst="textNoShape">
              <a:avLst/>
            </a:prstTxWarp>
            <a:spAutoFit/>
          </a:bodyPr>
          <a:lstStyle/>
          <a:p>
            <a:pPr algn="ctr" defTabSz="685800"/>
            <a:r>
              <a:rPr lang="en-US" sz="1050" dirty="0">
                <a:latin typeface="Arial" charset="0"/>
                <a:ea typeface="ＭＳ Ｐゴシック" charset="0"/>
              </a:rPr>
              <a:t>600+</a:t>
            </a:r>
          </a:p>
        </p:txBody>
      </p:sp>
    </p:spTree>
    <p:extLst>
      <p:ext uri="{BB962C8B-B14F-4D97-AF65-F5344CB8AC3E}">
        <p14:creationId xmlns:p14="http://schemas.microsoft.com/office/powerpoint/2010/main" val="58926798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9" name="Title 1"/>
          <p:cNvSpPr>
            <a:spLocks noGrp="1"/>
          </p:cNvSpPr>
          <p:nvPr>
            <p:ph type="title" idx="4294967295"/>
          </p:nvPr>
        </p:nvSpPr>
        <p:spPr>
          <a:xfrm>
            <a:off x="800486" y="284601"/>
            <a:ext cx="6574631" cy="419147"/>
          </a:xfrm>
        </p:spPr>
        <p:txBody>
          <a:bodyPr/>
          <a:lstStyle/>
          <a:p>
            <a:r>
              <a:rPr lang="en-US" altLang="en-US" sz="2000" b="1" dirty="0">
                <a:solidFill>
                  <a:schemeClr val="tx1"/>
                </a:solidFill>
              </a:rPr>
              <a:t>z13 </a:t>
            </a:r>
            <a:r>
              <a:rPr lang="en-US" altLang="ja-JP" sz="2000" b="1" dirty="0">
                <a:solidFill>
                  <a:schemeClr val="tx1"/>
                </a:solidFill>
              </a:rPr>
              <a:t>–</a:t>
            </a:r>
            <a:r>
              <a:rPr lang="en-US" altLang="en-US" sz="2000" b="1" dirty="0">
                <a:solidFill>
                  <a:schemeClr val="tx1"/>
                </a:solidFill>
              </a:rPr>
              <a:t> SAP </a:t>
            </a:r>
            <a:r>
              <a:rPr lang="en-US" altLang="en-US" sz="2000" b="1" dirty="0" smtClean="0">
                <a:solidFill>
                  <a:schemeClr val="tx1"/>
                </a:solidFill>
              </a:rPr>
              <a:t>App Server </a:t>
            </a:r>
            <a:r>
              <a:rPr lang="en-US" altLang="en-US" sz="2000" b="1" dirty="0">
                <a:solidFill>
                  <a:schemeClr val="tx1"/>
                </a:solidFill>
              </a:rPr>
              <a:t>IFL capacity with </a:t>
            </a:r>
            <a:r>
              <a:rPr lang="en-US" altLang="en-US" sz="2000" b="1" dirty="0" smtClean="0">
                <a:solidFill>
                  <a:schemeClr val="tx1"/>
                </a:solidFill>
              </a:rPr>
              <a:t>SMT2</a:t>
            </a:r>
            <a:endParaRPr lang="en-US" altLang="en-US" sz="2000" b="1" dirty="0">
              <a:solidFill>
                <a:schemeClr val="tx1"/>
              </a:solidFill>
            </a:endParaRPr>
          </a:p>
        </p:txBody>
      </p:sp>
      <p:sp>
        <p:nvSpPr>
          <p:cNvPr id="8249" name="Rectangle 57"/>
          <p:cNvSpPr>
            <a:spLocks noChangeArrowheads="1"/>
          </p:cNvSpPr>
          <p:nvPr/>
        </p:nvSpPr>
        <p:spPr bwMode="auto">
          <a:xfrm>
            <a:off x="1377945" y="1551966"/>
            <a:ext cx="2900225" cy="207749"/>
          </a:xfrm>
          <a:prstGeom prst="rect">
            <a:avLst/>
          </a:prstGeom>
          <a:noFill/>
          <a:ln w="9525">
            <a:noFill/>
            <a:miter lim="800000"/>
            <a:headEnd/>
            <a:tailEnd/>
          </a:ln>
        </p:spPr>
        <p:txBody>
          <a:bodyPr lIns="0" tIns="0" rIns="0" bIns="0">
            <a:spAutoFit/>
          </a:bodyPr>
          <a:lstStyle/>
          <a:p>
            <a:r>
              <a:rPr lang="en-US" altLang="ja-JP" sz="1350" dirty="0">
                <a:solidFill>
                  <a:srgbClr val="595959"/>
                </a:solidFill>
                <a:ea typeface="MS PGothic" pitchFamily="34" charset="-128"/>
                <a:cs typeface="Arial" pitchFamily="34" charset="0"/>
              </a:rPr>
              <a:t>SAP </a:t>
            </a:r>
            <a:r>
              <a:rPr lang="en-US" altLang="ja-JP" sz="1350" dirty="0" err="1">
                <a:solidFill>
                  <a:srgbClr val="595959"/>
                </a:solidFill>
                <a:ea typeface="MS PGothic" pitchFamily="34" charset="-128"/>
                <a:cs typeface="Arial" pitchFamily="34" charset="0"/>
              </a:rPr>
              <a:t>AppServer</a:t>
            </a:r>
            <a:r>
              <a:rPr lang="en-US" altLang="ja-JP" sz="1350" dirty="0">
                <a:solidFill>
                  <a:srgbClr val="595959"/>
                </a:solidFill>
                <a:ea typeface="MS PGothic" pitchFamily="34" charset="-128"/>
                <a:cs typeface="Arial" pitchFamily="34" charset="0"/>
              </a:rPr>
              <a:t> on Linux under z/VM</a:t>
            </a:r>
            <a:endParaRPr lang="en-US" sz="1350" dirty="0">
              <a:solidFill>
                <a:srgbClr val="595959"/>
              </a:solidFill>
              <a:cs typeface="Arial" pitchFamily="34" charset="0"/>
            </a:endParaRPr>
          </a:p>
        </p:txBody>
      </p:sp>
      <p:grpSp>
        <p:nvGrpSpPr>
          <p:cNvPr id="243777" name="Group 65"/>
          <p:cNvGrpSpPr>
            <a:grpSpLocks/>
          </p:cNvGrpSpPr>
          <p:nvPr/>
        </p:nvGrpSpPr>
        <p:grpSpPr bwMode="auto">
          <a:xfrm>
            <a:off x="1786577" y="1896269"/>
            <a:ext cx="5400994" cy="2972685"/>
            <a:chOff x="260" y="1178"/>
            <a:chExt cx="6588" cy="2953"/>
          </a:xfrm>
        </p:grpSpPr>
        <p:grpSp>
          <p:nvGrpSpPr>
            <p:cNvPr id="243714" name="Group 2"/>
            <p:cNvGrpSpPr>
              <a:grpSpLocks/>
            </p:cNvGrpSpPr>
            <p:nvPr/>
          </p:nvGrpSpPr>
          <p:grpSpPr bwMode="auto">
            <a:xfrm>
              <a:off x="827" y="1245"/>
              <a:ext cx="6021" cy="2165"/>
              <a:chOff x="1518" y="2447"/>
              <a:chExt cx="4126" cy="1444"/>
            </a:xfrm>
          </p:grpSpPr>
          <p:sp>
            <p:nvSpPr>
              <p:cNvPr id="243715" name="Rectangle 12"/>
              <p:cNvSpPr>
                <a:spLocks noChangeArrowheads="1"/>
              </p:cNvSpPr>
              <p:nvPr/>
            </p:nvSpPr>
            <p:spPr bwMode="auto">
              <a:xfrm>
                <a:off x="1518" y="3887"/>
                <a:ext cx="4126" cy="4"/>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243716" name="Rectangle 12"/>
              <p:cNvSpPr>
                <a:spLocks noChangeArrowheads="1"/>
              </p:cNvSpPr>
              <p:nvPr/>
            </p:nvSpPr>
            <p:spPr bwMode="auto">
              <a:xfrm>
                <a:off x="1518" y="2447"/>
                <a:ext cx="4126" cy="4"/>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243717" name="Rectangle 12"/>
              <p:cNvSpPr>
                <a:spLocks noChangeArrowheads="1"/>
              </p:cNvSpPr>
              <p:nvPr/>
            </p:nvSpPr>
            <p:spPr bwMode="auto">
              <a:xfrm>
                <a:off x="1518" y="2928"/>
                <a:ext cx="4126" cy="4"/>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243718" name="Rectangle 12"/>
              <p:cNvSpPr>
                <a:spLocks noChangeArrowheads="1"/>
              </p:cNvSpPr>
              <p:nvPr/>
            </p:nvSpPr>
            <p:spPr bwMode="auto">
              <a:xfrm>
                <a:off x="1518" y="3408"/>
                <a:ext cx="4126" cy="4"/>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grpSp>
        <p:sp>
          <p:nvSpPr>
            <p:cNvPr id="243724" name="Rectangle 36"/>
            <p:cNvSpPr>
              <a:spLocks noChangeArrowheads="1"/>
            </p:cNvSpPr>
            <p:nvPr/>
          </p:nvSpPr>
          <p:spPr bwMode="auto">
            <a:xfrm>
              <a:off x="656" y="3328"/>
              <a:ext cx="65" cy="12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0</a:t>
              </a:r>
              <a:endParaRPr lang="en-US" altLang="en-US" sz="825"/>
            </a:p>
          </p:txBody>
        </p:sp>
        <p:sp>
          <p:nvSpPr>
            <p:cNvPr id="243725" name="Rectangle 37"/>
            <p:cNvSpPr>
              <a:spLocks noChangeArrowheads="1"/>
            </p:cNvSpPr>
            <p:nvPr/>
          </p:nvSpPr>
          <p:spPr bwMode="auto">
            <a:xfrm>
              <a:off x="527" y="1178"/>
              <a:ext cx="194" cy="12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300</a:t>
              </a:r>
              <a:endParaRPr lang="en-US" altLang="en-US" sz="825"/>
            </a:p>
          </p:txBody>
        </p:sp>
        <p:sp>
          <p:nvSpPr>
            <p:cNvPr id="243726" name="Rectangle 36"/>
            <p:cNvSpPr>
              <a:spLocks noChangeArrowheads="1"/>
            </p:cNvSpPr>
            <p:nvPr/>
          </p:nvSpPr>
          <p:spPr bwMode="auto">
            <a:xfrm>
              <a:off x="527" y="1895"/>
              <a:ext cx="194" cy="12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200</a:t>
              </a:r>
              <a:endParaRPr lang="en-US" altLang="en-US" sz="825"/>
            </a:p>
          </p:txBody>
        </p:sp>
        <p:sp>
          <p:nvSpPr>
            <p:cNvPr id="243727" name="Rectangle 36"/>
            <p:cNvSpPr>
              <a:spLocks noChangeArrowheads="1"/>
            </p:cNvSpPr>
            <p:nvPr/>
          </p:nvSpPr>
          <p:spPr bwMode="auto">
            <a:xfrm>
              <a:off x="527" y="2614"/>
              <a:ext cx="194" cy="120"/>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ja-JP" sz="825">
                  <a:solidFill>
                    <a:srgbClr val="595959"/>
                  </a:solidFill>
                  <a:latin typeface="Calibri" pitchFamily="34" charset="0"/>
                  <a:ea typeface="MS PGothic" pitchFamily="34" charset="-128"/>
                </a:rPr>
                <a:t>100</a:t>
              </a:r>
              <a:endParaRPr lang="en-US" altLang="en-US" sz="825"/>
            </a:p>
          </p:txBody>
        </p:sp>
        <p:sp>
          <p:nvSpPr>
            <p:cNvPr id="243728" name="Rectangle 16"/>
            <p:cNvSpPr>
              <a:spLocks noChangeArrowheads="1"/>
            </p:cNvSpPr>
            <p:nvPr/>
          </p:nvSpPr>
          <p:spPr bwMode="auto">
            <a:xfrm rot="16200000">
              <a:off x="-34" y="2172"/>
              <a:ext cx="758" cy="169"/>
            </a:xfrm>
            <a:prstGeom prst="rect">
              <a:avLst/>
            </a:prstGeom>
            <a:noFill/>
            <a:ln w="9525">
              <a:noFill/>
              <a:miter lim="800000"/>
              <a:headEnd/>
              <a:tailEnd/>
            </a:ln>
          </p:spPr>
          <p:txBody>
            <a:bodyPr wrap="none" lIns="0" tIns="0" rIns="0" bIns="0">
              <a:spAutoFit/>
            </a:bodyPr>
            <a:lstStyle/>
            <a:p>
              <a:pPr algn="ctr"/>
              <a:r>
                <a:rPr lang="en-US" sz="900" b="1">
                  <a:solidFill>
                    <a:srgbClr val="595959"/>
                  </a:solidFill>
                </a:rPr>
                <a:t>ITR (DDS/sec)</a:t>
              </a:r>
              <a:endParaRPr lang="en-US" b="1">
                <a:solidFill>
                  <a:srgbClr val="595959"/>
                </a:solidFill>
              </a:endParaRPr>
            </a:p>
          </p:txBody>
        </p:sp>
        <p:grpSp>
          <p:nvGrpSpPr>
            <p:cNvPr id="243775" name="Group 63"/>
            <p:cNvGrpSpPr>
              <a:grpSpLocks/>
            </p:cNvGrpSpPr>
            <p:nvPr/>
          </p:nvGrpSpPr>
          <p:grpSpPr bwMode="auto">
            <a:xfrm>
              <a:off x="3255" y="1919"/>
              <a:ext cx="999" cy="1939"/>
              <a:chOff x="2976" y="1919"/>
              <a:chExt cx="999" cy="1939"/>
            </a:xfrm>
          </p:grpSpPr>
          <p:sp>
            <p:nvSpPr>
              <p:cNvPr id="243722" name="Rectangle 10"/>
              <p:cNvSpPr>
                <a:spLocks noChangeArrowheads="1"/>
              </p:cNvSpPr>
              <p:nvPr/>
            </p:nvSpPr>
            <p:spPr bwMode="auto">
              <a:xfrm>
                <a:off x="3004" y="3445"/>
                <a:ext cx="930" cy="413"/>
              </a:xfrm>
              <a:prstGeom prst="rect">
                <a:avLst/>
              </a:prstGeom>
              <a:noFill/>
              <a:ln w="9525">
                <a:noFill/>
                <a:miter lim="800000"/>
                <a:headEnd/>
                <a:tailEnd/>
              </a:ln>
            </p:spPr>
            <p:txBody>
              <a:bodyPr lIns="0" tIns="0" rIns="0" bIns="0">
                <a:spAutoFit/>
              </a:bodyPr>
              <a:lstStyle/>
              <a:p>
                <a:pPr algn="ctr"/>
                <a:r>
                  <a:rPr lang="en-US" sz="900" b="1">
                    <a:solidFill>
                      <a:srgbClr val="333333"/>
                    </a:solidFill>
                  </a:rPr>
                  <a:t>z13 16 IFL</a:t>
                </a:r>
                <a:r>
                  <a:rPr lang="en-US" altLang="ja-JP" sz="900" b="1">
                    <a:solidFill>
                      <a:srgbClr val="333333"/>
                    </a:solidFill>
                    <a:ea typeface="MS PGothic" pitchFamily="34" charset="-128"/>
                  </a:rPr>
                  <a:t/>
                </a:r>
                <a:br>
                  <a:rPr lang="en-US" altLang="ja-JP" sz="900" b="1">
                    <a:solidFill>
                      <a:srgbClr val="333333"/>
                    </a:solidFill>
                    <a:ea typeface="MS PGothic" pitchFamily="34" charset="-128"/>
                  </a:rPr>
                </a:br>
                <a:r>
                  <a:rPr lang="en-US" altLang="ja-JP" sz="900" b="1" i="1">
                    <a:solidFill>
                      <a:srgbClr val="333333"/>
                    </a:solidFill>
                    <a:ea typeface="MS PGothic" pitchFamily="34" charset="-128"/>
                  </a:rPr>
                  <a:t>16 processor threads</a:t>
                </a:r>
                <a:endParaRPr lang="en-US" sz="900" b="1" i="1">
                  <a:solidFill>
                    <a:srgbClr val="333333"/>
                  </a:solidFill>
                </a:endParaRPr>
              </a:p>
            </p:txBody>
          </p:sp>
          <p:sp>
            <p:nvSpPr>
              <p:cNvPr id="243729" name="Rectangle 17"/>
              <p:cNvSpPr>
                <a:spLocks noChangeArrowheads="1"/>
              </p:cNvSpPr>
              <p:nvPr/>
            </p:nvSpPr>
            <p:spPr bwMode="auto">
              <a:xfrm>
                <a:off x="2976" y="1919"/>
                <a:ext cx="999" cy="1481"/>
              </a:xfrm>
              <a:prstGeom prst="rect">
                <a:avLst/>
              </a:prstGeom>
              <a:solidFill>
                <a:srgbClr val="92D050"/>
              </a:solidFill>
              <a:ln w="9525">
                <a:noFill/>
                <a:miter lim="800000"/>
                <a:headEnd/>
                <a:tailEnd/>
              </a:ln>
            </p:spPr>
            <p:txBody>
              <a:bodyPr/>
              <a:lstStyle/>
              <a:p>
                <a:endParaRPr lang="en-US"/>
              </a:p>
            </p:txBody>
          </p:sp>
          <p:sp>
            <p:nvSpPr>
              <p:cNvPr id="243731" name="Rectangle 19"/>
              <p:cNvSpPr>
                <a:spLocks noChangeArrowheads="1"/>
              </p:cNvSpPr>
              <p:nvPr/>
            </p:nvSpPr>
            <p:spPr bwMode="auto">
              <a:xfrm>
                <a:off x="3004" y="1967"/>
                <a:ext cx="930" cy="183"/>
              </a:xfrm>
              <a:prstGeom prst="rect">
                <a:avLst/>
              </a:prstGeom>
              <a:noFill/>
              <a:ln w="9525">
                <a:noFill/>
                <a:miter lim="800000"/>
                <a:headEnd/>
                <a:tailEnd/>
              </a:ln>
            </p:spPr>
            <p:txBody>
              <a:bodyPr lIns="0" tIns="0" rIns="0" bIns="0">
                <a:spAutoFit/>
              </a:bodyPr>
              <a:lstStyle/>
              <a:p>
                <a:pPr algn="ctr"/>
                <a:r>
                  <a:rPr lang="en-US" sz="1200" b="1">
                    <a:solidFill>
                      <a:schemeClr val="bg1"/>
                    </a:solidFill>
                  </a:rPr>
                  <a:t>+9%</a:t>
                </a:r>
                <a:endParaRPr lang="en-US" sz="900" b="1">
                  <a:solidFill>
                    <a:schemeClr val="bg1"/>
                  </a:solidFill>
                </a:endParaRPr>
              </a:p>
            </p:txBody>
          </p:sp>
        </p:grpSp>
        <p:grpSp>
          <p:nvGrpSpPr>
            <p:cNvPr id="243774" name="Group 62"/>
            <p:cNvGrpSpPr>
              <a:grpSpLocks/>
            </p:cNvGrpSpPr>
            <p:nvPr/>
          </p:nvGrpSpPr>
          <p:grpSpPr bwMode="auto">
            <a:xfrm>
              <a:off x="5339" y="1499"/>
              <a:ext cx="1000" cy="2496"/>
              <a:chOff x="4781" y="1499"/>
              <a:chExt cx="1000" cy="2496"/>
            </a:xfrm>
          </p:grpSpPr>
          <p:sp>
            <p:nvSpPr>
              <p:cNvPr id="243723" name="Rectangle 11"/>
              <p:cNvSpPr>
                <a:spLocks noChangeArrowheads="1"/>
              </p:cNvSpPr>
              <p:nvPr/>
            </p:nvSpPr>
            <p:spPr bwMode="auto">
              <a:xfrm>
                <a:off x="4796" y="3445"/>
                <a:ext cx="965" cy="550"/>
              </a:xfrm>
              <a:prstGeom prst="rect">
                <a:avLst/>
              </a:prstGeom>
              <a:noFill/>
              <a:ln w="9525">
                <a:noFill/>
                <a:miter lim="800000"/>
                <a:headEnd/>
                <a:tailEnd/>
              </a:ln>
            </p:spPr>
            <p:txBody>
              <a:bodyPr lIns="0" tIns="0" rIns="0" bIns="0">
                <a:spAutoFit/>
              </a:bodyPr>
              <a:lstStyle/>
              <a:p>
                <a:pPr algn="ctr"/>
                <a:r>
                  <a:rPr lang="en-US" sz="900" b="1">
                    <a:solidFill>
                      <a:srgbClr val="333333"/>
                    </a:solidFill>
                  </a:rPr>
                  <a:t>z13 16 IFL w/SMT</a:t>
                </a:r>
                <a:r>
                  <a:rPr lang="en-US" altLang="ja-JP" sz="900" b="1">
                    <a:solidFill>
                      <a:srgbClr val="333333"/>
                    </a:solidFill>
                    <a:ea typeface="MS PGothic" pitchFamily="34" charset="-128"/>
                  </a:rPr>
                  <a:t/>
                </a:r>
                <a:br>
                  <a:rPr lang="en-US" altLang="ja-JP" sz="900" b="1">
                    <a:solidFill>
                      <a:srgbClr val="333333"/>
                    </a:solidFill>
                    <a:ea typeface="MS PGothic" pitchFamily="34" charset="-128"/>
                  </a:rPr>
                </a:br>
                <a:r>
                  <a:rPr lang="en-US" altLang="ja-JP" sz="900" b="1" i="1">
                    <a:solidFill>
                      <a:srgbClr val="333333"/>
                    </a:solidFill>
                    <a:ea typeface="MS PGothic" pitchFamily="34" charset="-128"/>
                  </a:rPr>
                  <a:t>32 processor threads</a:t>
                </a:r>
                <a:endParaRPr lang="en-US" sz="900" b="1" i="1">
                  <a:solidFill>
                    <a:srgbClr val="333333"/>
                  </a:solidFill>
                </a:endParaRPr>
              </a:p>
            </p:txBody>
          </p:sp>
          <p:sp>
            <p:nvSpPr>
              <p:cNvPr id="243730" name="Rectangle 18"/>
              <p:cNvSpPr>
                <a:spLocks noChangeArrowheads="1"/>
              </p:cNvSpPr>
              <p:nvPr/>
            </p:nvSpPr>
            <p:spPr bwMode="auto">
              <a:xfrm>
                <a:off x="4781" y="1499"/>
                <a:ext cx="1000" cy="1901"/>
              </a:xfrm>
              <a:prstGeom prst="rect">
                <a:avLst/>
              </a:prstGeom>
              <a:solidFill>
                <a:srgbClr val="92D050"/>
              </a:solidFill>
              <a:ln w="9525">
                <a:noFill/>
                <a:miter lim="800000"/>
                <a:headEnd/>
                <a:tailEnd/>
              </a:ln>
            </p:spPr>
            <p:txBody>
              <a:bodyPr/>
              <a:lstStyle/>
              <a:p>
                <a:endParaRPr lang="en-US"/>
              </a:p>
            </p:txBody>
          </p:sp>
          <p:sp>
            <p:nvSpPr>
              <p:cNvPr id="243732" name="Rectangle 20"/>
              <p:cNvSpPr>
                <a:spLocks noChangeArrowheads="1"/>
              </p:cNvSpPr>
              <p:nvPr/>
            </p:nvSpPr>
            <p:spPr bwMode="auto">
              <a:xfrm>
                <a:off x="4796" y="1581"/>
                <a:ext cx="965" cy="183"/>
              </a:xfrm>
              <a:prstGeom prst="rect">
                <a:avLst/>
              </a:prstGeom>
              <a:noFill/>
              <a:ln w="9525">
                <a:noFill/>
                <a:miter lim="800000"/>
                <a:headEnd/>
                <a:tailEnd/>
              </a:ln>
            </p:spPr>
            <p:txBody>
              <a:bodyPr lIns="0" tIns="0" rIns="0" bIns="0">
                <a:spAutoFit/>
              </a:bodyPr>
              <a:lstStyle/>
              <a:p>
                <a:pPr algn="ctr"/>
                <a:r>
                  <a:rPr lang="en-US" sz="1200" b="1">
                    <a:solidFill>
                      <a:schemeClr val="bg1"/>
                    </a:solidFill>
                  </a:rPr>
                  <a:t>+41%</a:t>
                </a:r>
                <a:endParaRPr lang="en-US" sz="900" b="1">
                  <a:solidFill>
                    <a:schemeClr val="bg1"/>
                  </a:solidFill>
                </a:endParaRPr>
              </a:p>
            </p:txBody>
          </p:sp>
        </p:grpSp>
        <p:grpSp>
          <p:nvGrpSpPr>
            <p:cNvPr id="243776" name="Group 64"/>
            <p:cNvGrpSpPr>
              <a:grpSpLocks/>
            </p:cNvGrpSpPr>
            <p:nvPr/>
          </p:nvGrpSpPr>
          <p:grpSpPr bwMode="auto">
            <a:xfrm>
              <a:off x="1171" y="2045"/>
              <a:ext cx="999" cy="2086"/>
              <a:chOff x="1171" y="2045"/>
              <a:chExt cx="999" cy="2086"/>
            </a:xfrm>
          </p:grpSpPr>
          <p:sp>
            <p:nvSpPr>
              <p:cNvPr id="243720" name="Rectangle 8"/>
              <p:cNvSpPr>
                <a:spLocks noChangeArrowheads="1"/>
              </p:cNvSpPr>
              <p:nvPr/>
            </p:nvSpPr>
            <p:spPr bwMode="auto">
              <a:xfrm>
                <a:off x="1171" y="2045"/>
                <a:ext cx="999" cy="1355"/>
              </a:xfrm>
              <a:prstGeom prst="rect">
                <a:avLst/>
              </a:prstGeom>
              <a:solidFill>
                <a:srgbClr val="92D050"/>
              </a:solidFill>
              <a:ln w="9525">
                <a:noFill/>
                <a:miter lim="800000"/>
                <a:headEnd/>
                <a:tailEnd/>
              </a:ln>
            </p:spPr>
            <p:txBody>
              <a:bodyPr/>
              <a:lstStyle/>
              <a:p>
                <a:endParaRPr lang="en-US"/>
              </a:p>
            </p:txBody>
          </p:sp>
          <p:sp>
            <p:nvSpPr>
              <p:cNvPr id="243721" name="Rectangle 9"/>
              <p:cNvSpPr>
                <a:spLocks noChangeArrowheads="1"/>
              </p:cNvSpPr>
              <p:nvPr/>
            </p:nvSpPr>
            <p:spPr bwMode="auto">
              <a:xfrm>
                <a:off x="1185" y="3443"/>
                <a:ext cx="949" cy="688"/>
              </a:xfrm>
              <a:prstGeom prst="rect">
                <a:avLst/>
              </a:prstGeom>
              <a:noFill/>
              <a:ln w="9525">
                <a:noFill/>
                <a:miter lim="800000"/>
                <a:headEnd/>
                <a:tailEnd/>
              </a:ln>
            </p:spPr>
            <p:txBody>
              <a:bodyPr lIns="0" tIns="0" rIns="0" bIns="0">
                <a:spAutoFit/>
              </a:bodyPr>
              <a:lstStyle/>
              <a:p>
                <a:pPr algn="ctr"/>
                <a:r>
                  <a:rPr lang="en-US" sz="900" b="1">
                    <a:solidFill>
                      <a:srgbClr val="333333"/>
                    </a:solidFill>
                  </a:rPr>
                  <a:t>zEC12 16 IFL</a:t>
                </a:r>
                <a:endParaRPr lang="en-US" altLang="ja-JP" sz="900" b="1">
                  <a:solidFill>
                    <a:srgbClr val="333333"/>
                  </a:solidFill>
                  <a:ea typeface="MS PGothic" pitchFamily="34" charset="-128"/>
                </a:endParaRPr>
              </a:p>
              <a:p>
                <a:pPr algn="ctr"/>
                <a:r>
                  <a:rPr lang="en-US" altLang="ja-JP" sz="900" b="1" i="1">
                    <a:solidFill>
                      <a:srgbClr val="333333"/>
                    </a:solidFill>
                    <a:ea typeface="MS PGothic" pitchFamily="34" charset="-128"/>
                  </a:rPr>
                  <a:t>16 processor threads</a:t>
                </a:r>
                <a:br>
                  <a:rPr lang="en-US" altLang="ja-JP" sz="900" b="1" i="1">
                    <a:solidFill>
                      <a:srgbClr val="333333"/>
                    </a:solidFill>
                    <a:ea typeface="MS PGothic" pitchFamily="34" charset="-128"/>
                  </a:rPr>
                </a:br>
                <a:endParaRPr lang="en-US" b="1" i="1"/>
              </a:p>
            </p:txBody>
          </p:sp>
          <p:sp>
            <p:nvSpPr>
              <p:cNvPr id="243772" name="Rectangle 60"/>
              <p:cNvSpPr>
                <a:spLocks noChangeArrowheads="1"/>
              </p:cNvSpPr>
              <p:nvPr/>
            </p:nvSpPr>
            <p:spPr bwMode="auto">
              <a:xfrm>
                <a:off x="1216" y="2057"/>
                <a:ext cx="930" cy="183"/>
              </a:xfrm>
              <a:prstGeom prst="rect">
                <a:avLst/>
              </a:prstGeom>
              <a:noFill/>
              <a:ln w="9525">
                <a:noFill/>
                <a:miter lim="800000"/>
                <a:headEnd/>
                <a:tailEnd/>
              </a:ln>
            </p:spPr>
            <p:txBody>
              <a:bodyPr lIns="0" tIns="0" rIns="0" bIns="0">
                <a:spAutoFit/>
              </a:bodyPr>
              <a:lstStyle/>
              <a:p>
                <a:pPr algn="ctr"/>
                <a:r>
                  <a:rPr lang="en-US" altLang="ja-JP" sz="1200" b="1">
                    <a:solidFill>
                      <a:schemeClr val="bg1"/>
                    </a:solidFill>
                    <a:ea typeface="MS PGothic" pitchFamily="34" charset="-128"/>
                  </a:rPr>
                  <a:t>0</a:t>
                </a:r>
                <a:r>
                  <a:rPr lang="en-US" sz="1200" b="1">
                    <a:solidFill>
                      <a:schemeClr val="bg1"/>
                    </a:solidFill>
                  </a:rPr>
                  <a:t>%</a:t>
                </a:r>
                <a:endParaRPr lang="en-US" sz="900" b="1">
                  <a:solidFill>
                    <a:schemeClr val="bg1"/>
                  </a:solidFill>
                </a:endParaRPr>
              </a:p>
            </p:txBody>
          </p:sp>
        </p:grpSp>
      </p:grpSp>
      <p:sp>
        <p:nvSpPr>
          <p:cNvPr id="27" name="Text Box 6"/>
          <p:cNvSpPr txBox="1">
            <a:spLocks noChangeArrowheads="1"/>
          </p:cNvSpPr>
          <p:nvPr/>
        </p:nvSpPr>
        <p:spPr bwMode="auto">
          <a:xfrm>
            <a:off x="2259697" y="4707258"/>
            <a:ext cx="4841151" cy="156879"/>
          </a:xfrm>
          <a:prstGeom prst="rect">
            <a:avLst/>
          </a:prstGeom>
          <a:noFill/>
          <a:ln w="9525">
            <a:noFill/>
            <a:miter lim="800000"/>
            <a:headEnd/>
            <a:tailEnd/>
          </a:ln>
        </p:spPr>
        <p:txBody>
          <a:bodyPr lIns="68490" tIns="34247" rIns="68490" bIns="34247">
            <a:spAutoFit/>
          </a:bodyPr>
          <a:lstStyle/>
          <a:p>
            <a:pPr algn="ctr">
              <a:lnSpc>
                <a:spcPct val="95000"/>
              </a:lnSpc>
              <a:spcBef>
                <a:spcPct val="50000"/>
              </a:spcBef>
              <a:spcAft>
                <a:spcPct val="15000"/>
              </a:spcAft>
            </a:pPr>
            <a:r>
              <a:rPr lang="en-US" altLang="en-US" sz="600" dirty="0"/>
              <a:t>(Controlled measurement environment, results may vary)</a:t>
            </a:r>
          </a:p>
        </p:txBody>
      </p:sp>
      <p:sp>
        <p:nvSpPr>
          <p:cNvPr id="2" name="TextBox 1"/>
          <p:cNvSpPr txBox="1"/>
          <p:nvPr/>
        </p:nvSpPr>
        <p:spPr>
          <a:xfrm>
            <a:off x="1377945" y="905256"/>
            <a:ext cx="5983193" cy="553998"/>
          </a:xfrm>
          <a:prstGeom prst="rect">
            <a:avLst/>
          </a:prstGeom>
          <a:noFill/>
        </p:spPr>
        <p:txBody>
          <a:bodyPr wrap="square" rtlCol="0">
            <a:spAutoFit/>
          </a:bodyPr>
          <a:lstStyle/>
          <a:p>
            <a:r>
              <a:rPr lang="en-US" sz="1500" dirty="0"/>
              <a:t>SAP Application Server is a good candidate for </a:t>
            </a:r>
            <a:r>
              <a:rPr lang="en-US" sz="1500" dirty="0" smtClean="0"/>
              <a:t>SMT.</a:t>
            </a:r>
            <a:endParaRPr lang="en-US" sz="1500" dirty="0"/>
          </a:p>
          <a:p>
            <a:r>
              <a:rPr lang="en-US" sz="1500" dirty="0" smtClean="0"/>
              <a:t>Lots </a:t>
            </a:r>
            <a:r>
              <a:rPr lang="en-US" sz="1500" dirty="0"/>
              <a:t>of concurrent threads.</a:t>
            </a:r>
          </a:p>
        </p:txBody>
      </p:sp>
      <p:sp>
        <p:nvSpPr>
          <p:cNvPr id="29" name="TextBox 28"/>
          <p:cNvSpPr txBox="1"/>
          <p:nvPr/>
        </p:nvSpPr>
        <p:spPr>
          <a:xfrm>
            <a:off x="1462013" y="4854432"/>
            <a:ext cx="3842719" cy="253916"/>
          </a:xfrm>
          <a:prstGeom prst="rect">
            <a:avLst/>
          </a:prstGeom>
          <a:noFill/>
        </p:spPr>
        <p:txBody>
          <a:bodyPr wrap="none" rtlCol="0">
            <a:spAutoFit/>
          </a:bodyPr>
          <a:lstStyle/>
          <a:p>
            <a:r>
              <a:rPr lang="en-US" sz="1050" dirty="0">
                <a:hlinkClick r:id="rId3"/>
              </a:rPr>
              <a:t>http://www.redbooks.ibm.com/abstracts/redp5144.html?Open</a:t>
            </a:r>
            <a:endParaRPr lang="en-US" sz="1050" dirty="0"/>
          </a:p>
        </p:txBody>
      </p:sp>
    </p:spTree>
    <p:extLst>
      <p:ext uri="{BB962C8B-B14F-4D97-AF65-F5344CB8AC3E}">
        <p14:creationId xmlns:p14="http://schemas.microsoft.com/office/powerpoint/2010/main" val="6073509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2753" name="Rectangle 9"/>
          <p:cNvSpPr>
            <a:spLocks noChangeArrowheads="1"/>
          </p:cNvSpPr>
          <p:nvPr/>
        </p:nvSpPr>
        <p:spPr bwMode="auto">
          <a:xfrm>
            <a:off x="1431132" y="734617"/>
            <a:ext cx="5632847" cy="248840"/>
          </a:xfrm>
          <a:prstGeom prst="rect">
            <a:avLst/>
          </a:prstGeom>
          <a:noFill/>
          <a:ln w="9525">
            <a:noFill/>
            <a:miter lim="800000"/>
            <a:headEnd/>
            <a:tailEnd/>
          </a:ln>
        </p:spPr>
        <p:txBody>
          <a:bodyPr lIns="0" rIns="137160"/>
          <a:lstStyle/>
          <a:p>
            <a:pPr>
              <a:lnSpc>
                <a:spcPct val="95000"/>
              </a:lnSpc>
              <a:spcAft>
                <a:spcPts val="225"/>
              </a:spcAft>
              <a:buClr>
                <a:srgbClr val="CC6600"/>
              </a:buClr>
              <a:buSzPct val="100000"/>
            </a:pPr>
            <a:r>
              <a:rPr lang="en-US" altLang="en-US" sz="1500">
                <a:solidFill>
                  <a:srgbClr val="000000"/>
                </a:solidFill>
                <a:ea typeface="MS PGothic" pitchFamily="34" charset="-128"/>
              </a:rPr>
              <a:t>Increased parallelism to enable analytics processing</a:t>
            </a:r>
            <a:endParaRPr lang="en-GB" altLang="en-US" sz="1500">
              <a:solidFill>
                <a:srgbClr val="000000"/>
              </a:solidFill>
              <a:ea typeface="MS PGothic" pitchFamily="34" charset="-128"/>
            </a:endParaRPr>
          </a:p>
        </p:txBody>
      </p:sp>
      <p:grpSp>
        <p:nvGrpSpPr>
          <p:cNvPr id="3402754" name="Group 227"/>
          <p:cNvGrpSpPr>
            <a:grpSpLocks/>
          </p:cNvGrpSpPr>
          <p:nvPr/>
        </p:nvGrpSpPr>
        <p:grpSpPr bwMode="auto">
          <a:xfrm>
            <a:off x="1251347" y="2317437"/>
            <a:ext cx="6642497" cy="2425877"/>
            <a:chOff x="0" y="2038"/>
            <a:chExt cx="5579" cy="1952"/>
          </a:xfrm>
        </p:grpSpPr>
        <p:sp>
          <p:nvSpPr>
            <p:cNvPr id="3402783" name="Rectangle 2"/>
            <p:cNvSpPr>
              <a:spLocks noChangeArrowheads="1"/>
            </p:cNvSpPr>
            <p:nvPr/>
          </p:nvSpPr>
          <p:spPr bwMode="auto">
            <a:xfrm>
              <a:off x="2743" y="3664"/>
              <a:ext cx="2836" cy="315"/>
            </a:xfrm>
            <a:prstGeom prst="rect">
              <a:avLst/>
            </a:prstGeom>
            <a:gradFill rotWithShape="1">
              <a:gsLst>
                <a:gs pos="0">
                  <a:srgbClr val="CC0000"/>
                </a:gs>
                <a:gs pos="100000">
                  <a:srgbClr val="5E0000"/>
                </a:gs>
              </a:gsLst>
              <a:lin ang="5400000" scaled="1"/>
            </a:gradFill>
            <a:ln w="9525">
              <a:noFill/>
              <a:miter lim="800000"/>
              <a:headEnd/>
              <a:tailEnd/>
            </a:ln>
          </p:spPr>
          <p:txBody>
            <a:bodyPr wrap="none" anchor="ctr"/>
            <a:lstStyle/>
            <a:p>
              <a:endParaRPr lang="en-US" sz="1000">
                <a:solidFill>
                  <a:srgbClr val="000000"/>
                </a:solidFill>
                <a:ea typeface="MS PGothic" pitchFamily="34" charset="-128"/>
              </a:endParaRPr>
            </a:p>
          </p:txBody>
        </p:sp>
        <p:grpSp>
          <p:nvGrpSpPr>
            <p:cNvPr id="3402784" name="Group 95"/>
            <p:cNvGrpSpPr>
              <a:grpSpLocks/>
            </p:cNvGrpSpPr>
            <p:nvPr/>
          </p:nvGrpSpPr>
          <p:grpSpPr bwMode="auto">
            <a:xfrm>
              <a:off x="4531" y="2793"/>
              <a:ext cx="977" cy="756"/>
              <a:chOff x="4482" y="2580"/>
              <a:chExt cx="977" cy="756"/>
            </a:xfrm>
          </p:grpSpPr>
          <p:sp>
            <p:nvSpPr>
              <p:cNvPr id="3402934" name="Freeform 96"/>
              <p:cNvSpPr>
                <a:spLocks noEditPoints="1"/>
              </p:cNvSpPr>
              <p:nvPr/>
            </p:nvSpPr>
            <p:spPr bwMode="auto">
              <a:xfrm>
                <a:off x="4482" y="2859"/>
                <a:ext cx="977" cy="477"/>
              </a:xfrm>
              <a:custGeom>
                <a:avLst/>
                <a:gdLst>
                  <a:gd name="T0" fmla="*/ 38275 w 393"/>
                  <a:gd name="T1" fmla="*/ 83003 h 192"/>
                  <a:gd name="T2" fmla="*/ 31617 w 393"/>
                  <a:gd name="T3" fmla="*/ 92829 h 192"/>
                  <a:gd name="T4" fmla="*/ 34647 w 393"/>
                  <a:gd name="T5" fmla="*/ 100421 h 192"/>
                  <a:gd name="T6" fmla="*/ 42255 w 393"/>
                  <a:gd name="T7" fmla="*/ 103919 h 192"/>
                  <a:gd name="T8" fmla="*/ 52129 w 393"/>
                  <a:gd name="T9" fmla="*/ 96908 h 192"/>
                  <a:gd name="T10" fmla="*/ 52129 w 393"/>
                  <a:gd name="T11" fmla="*/ 88874 h 192"/>
                  <a:gd name="T12" fmla="*/ 42255 w 393"/>
                  <a:gd name="T13" fmla="*/ 82330 h 192"/>
                  <a:gd name="T14" fmla="*/ 84534 w 393"/>
                  <a:gd name="T15" fmla="*/ 82330 h 192"/>
                  <a:gd name="T16" fmla="*/ 74637 w 393"/>
                  <a:gd name="T17" fmla="*/ 88874 h 192"/>
                  <a:gd name="T18" fmla="*/ 74637 w 393"/>
                  <a:gd name="T19" fmla="*/ 96908 h 192"/>
                  <a:gd name="T20" fmla="*/ 84534 w 393"/>
                  <a:gd name="T21" fmla="*/ 103919 h 192"/>
                  <a:gd name="T22" fmla="*/ 91634 w 393"/>
                  <a:gd name="T23" fmla="*/ 100421 h 192"/>
                  <a:gd name="T24" fmla="*/ 95152 w 393"/>
                  <a:gd name="T25" fmla="*/ 92829 h 192"/>
                  <a:gd name="T26" fmla="*/ 88494 w 393"/>
                  <a:gd name="T27" fmla="*/ 83003 h 192"/>
                  <a:gd name="T28" fmla="*/ 196660 w 393"/>
                  <a:gd name="T29" fmla="*/ 82330 h 192"/>
                  <a:gd name="T30" fmla="*/ 188867 w 393"/>
                  <a:gd name="T31" fmla="*/ 85823 h 192"/>
                  <a:gd name="T32" fmla="*/ 186013 w 393"/>
                  <a:gd name="T33" fmla="*/ 92829 h 192"/>
                  <a:gd name="T34" fmla="*/ 192389 w 393"/>
                  <a:gd name="T35" fmla="*/ 102784 h 192"/>
                  <a:gd name="T36" fmla="*/ 200641 w 393"/>
                  <a:gd name="T37" fmla="*/ 102784 h 192"/>
                  <a:gd name="T38" fmla="*/ 207291 w 393"/>
                  <a:gd name="T39" fmla="*/ 92829 h 192"/>
                  <a:gd name="T40" fmla="*/ 204158 w 393"/>
                  <a:gd name="T41" fmla="*/ 85823 h 192"/>
                  <a:gd name="T42" fmla="*/ 196660 w 393"/>
                  <a:gd name="T43" fmla="*/ 82330 h 192"/>
                  <a:gd name="T44" fmla="*/ 179666 w 393"/>
                  <a:gd name="T45" fmla="*/ 23276 h 192"/>
                  <a:gd name="T46" fmla="*/ 177762 w 393"/>
                  <a:gd name="T47" fmla="*/ 41372 h 192"/>
                  <a:gd name="T48" fmla="*/ 178406 w 393"/>
                  <a:gd name="T49" fmla="*/ 44500 h 192"/>
                  <a:gd name="T50" fmla="*/ 214776 w 393"/>
                  <a:gd name="T51" fmla="*/ 44500 h 192"/>
                  <a:gd name="T52" fmla="*/ 206525 w 393"/>
                  <a:gd name="T53" fmla="*/ 24411 h 192"/>
                  <a:gd name="T54" fmla="*/ 204158 w 393"/>
                  <a:gd name="T55" fmla="*/ 23276 h 192"/>
                  <a:gd name="T56" fmla="*/ 156762 w 393"/>
                  <a:gd name="T57" fmla="*/ 72424 h 192"/>
                  <a:gd name="T58" fmla="*/ 168362 w 393"/>
                  <a:gd name="T59" fmla="*/ 0 h 192"/>
                  <a:gd name="T60" fmla="*/ 200641 w 393"/>
                  <a:gd name="T61" fmla="*/ 12191 h 192"/>
                  <a:gd name="T62" fmla="*/ 211258 w 393"/>
                  <a:gd name="T63" fmla="*/ 19318 h 192"/>
                  <a:gd name="T64" fmla="*/ 228248 w 393"/>
                  <a:gd name="T65" fmla="*/ 52612 h 192"/>
                  <a:gd name="T66" fmla="*/ 228941 w 393"/>
                  <a:gd name="T67" fmla="*/ 70782 h 192"/>
                  <a:gd name="T68" fmla="*/ 230659 w 393"/>
                  <a:gd name="T69" fmla="*/ 96908 h 192"/>
                  <a:gd name="T70" fmla="*/ 229404 w 393"/>
                  <a:gd name="T71" fmla="*/ 98704 h 192"/>
                  <a:gd name="T72" fmla="*/ 214776 w 393"/>
                  <a:gd name="T73" fmla="*/ 100421 h 192"/>
                  <a:gd name="T74" fmla="*/ 207291 w 393"/>
                  <a:gd name="T75" fmla="*/ 108642 h 192"/>
                  <a:gd name="T76" fmla="*/ 196660 w 393"/>
                  <a:gd name="T77" fmla="*/ 112155 h 192"/>
                  <a:gd name="T78" fmla="*/ 182033 w 393"/>
                  <a:gd name="T79" fmla="*/ 104684 h 192"/>
                  <a:gd name="T80" fmla="*/ 102635 w 393"/>
                  <a:gd name="T81" fmla="*/ 100421 h 192"/>
                  <a:gd name="T82" fmla="*/ 89725 w 393"/>
                  <a:gd name="T83" fmla="*/ 110999 h 192"/>
                  <a:gd name="T84" fmla="*/ 78600 w 393"/>
                  <a:gd name="T85" fmla="*/ 110999 h 192"/>
                  <a:gd name="T86" fmla="*/ 66389 w 393"/>
                  <a:gd name="T87" fmla="*/ 100421 h 192"/>
                  <a:gd name="T88" fmla="*/ 56877 w 393"/>
                  <a:gd name="T89" fmla="*/ 104684 h 192"/>
                  <a:gd name="T90" fmla="*/ 42255 w 393"/>
                  <a:gd name="T91" fmla="*/ 112155 h 192"/>
                  <a:gd name="T92" fmla="*/ 31617 w 393"/>
                  <a:gd name="T93" fmla="*/ 108642 h 192"/>
                  <a:gd name="T94" fmla="*/ 8251 w 393"/>
                  <a:gd name="T95" fmla="*/ 100421 h 192"/>
                  <a:gd name="T96" fmla="*/ 0 w 393"/>
                  <a:gd name="T97" fmla="*/ 72424 h 1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3"/>
                  <a:gd name="T148" fmla="*/ 0 h 192"/>
                  <a:gd name="T149" fmla="*/ 393 w 393"/>
                  <a:gd name="T150" fmla="*/ 192 h 1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3" h="192">
                    <a:moveTo>
                      <a:pt x="72" y="141"/>
                    </a:moveTo>
                    <a:lnTo>
                      <a:pt x="72" y="141"/>
                    </a:lnTo>
                    <a:lnTo>
                      <a:pt x="65" y="142"/>
                    </a:lnTo>
                    <a:lnTo>
                      <a:pt x="59" y="147"/>
                    </a:lnTo>
                    <a:lnTo>
                      <a:pt x="55" y="152"/>
                    </a:lnTo>
                    <a:lnTo>
                      <a:pt x="54" y="159"/>
                    </a:lnTo>
                    <a:lnTo>
                      <a:pt x="55" y="166"/>
                    </a:lnTo>
                    <a:lnTo>
                      <a:pt x="59" y="172"/>
                    </a:lnTo>
                    <a:lnTo>
                      <a:pt x="65" y="176"/>
                    </a:lnTo>
                    <a:lnTo>
                      <a:pt x="72" y="178"/>
                    </a:lnTo>
                    <a:lnTo>
                      <a:pt x="79" y="176"/>
                    </a:lnTo>
                    <a:lnTo>
                      <a:pt x="85" y="172"/>
                    </a:lnTo>
                    <a:lnTo>
                      <a:pt x="89" y="166"/>
                    </a:lnTo>
                    <a:lnTo>
                      <a:pt x="90" y="159"/>
                    </a:lnTo>
                    <a:lnTo>
                      <a:pt x="89" y="152"/>
                    </a:lnTo>
                    <a:lnTo>
                      <a:pt x="85" y="147"/>
                    </a:lnTo>
                    <a:lnTo>
                      <a:pt x="79" y="142"/>
                    </a:lnTo>
                    <a:lnTo>
                      <a:pt x="72" y="141"/>
                    </a:lnTo>
                    <a:close/>
                    <a:moveTo>
                      <a:pt x="144" y="141"/>
                    </a:moveTo>
                    <a:lnTo>
                      <a:pt x="144" y="141"/>
                    </a:lnTo>
                    <a:lnTo>
                      <a:pt x="137" y="142"/>
                    </a:lnTo>
                    <a:lnTo>
                      <a:pt x="131" y="147"/>
                    </a:lnTo>
                    <a:lnTo>
                      <a:pt x="127" y="152"/>
                    </a:lnTo>
                    <a:lnTo>
                      <a:pt x="125" y="159"/>
                    </a:lnTo>
                    <a:lnTo>
                      <a:pt x="127" y="166"/>
                    </a:lnTo>
                    <a:lnTo>
                      <a:pt x="131" y="172"/>
                    </a:lnTo>
                    <a:lnTo>
                      <a:pt x="137" y="176"/>
                    </a:lnTo>
                    <a:lnTo>
                      <a:pt x="144" y="178"/>
                    </a:lnTo>
                    <a:lnTo>
                      <a:pt x="151" y="176"/>
                    </a:lnTo>
                    <a:lnTo>
                      <a:pt x="156" y="172"/>
                    </a:lnTo>
                    <a:lnTo>
                      <a:pt x="161" y="166"/>
                    </a:lnTo>
                    <a:lnTo>
                      <a:pt x="162" y="159"/>
                    </a:lnTo>
                    <a:lnTo>
                      <a:pt x="161" y="152"/>
                    </a:lnTo>
                    <a:lnTo>
                      <a:pt x="156" y="147"/>
                    </a:lnTo>
                    <a:lnTo>
                      <a:pt x="151" y="142"/>
                    </a:lnTo>
                    <a:lnTo>
                      <a:pt x="144" y="141"/>
                    </a:lnTo>
                    <a:close/>
                    <a:moveTo>
                      <a:pt x="335" y="141"/>
                    </a:moveTo>
                    <a:lnTo>
                      <a:pt x="335" y="141"/>
                    </a:lnTo>
                    <a:lnTo>
                      <a:pt x="328" y="142"/>
                    </a:lnTo>
                    <a:lnTo>
                      <a:pt x="322" y="147"/>
                    </a:lnTo>
                    <a:lnTo>
                      <a:pt x="318" y="152"/>
                    </a:lnTo>
                    <a:lnTo>
                      <a:pt x="317" y="159"/>
                    </a:lnTo>
                    <a:lnTo>
                      <a:pt x="318" y="166"/>
                    </a:lnTo>
                    <a:lnTo>
                      <a:pt x="322" y="172"/>
                    </a:lnTo>
                    <a:lnTo>
                      <a:pt x="328" y="176"/>
                    </a:lnTo>
                    <a:lnTo>
                      <a:pt x="335" y="178"/>
                    </a:lnTo>
                    <a:lnTo>
                      <a:pt x="342" y="176"/>
                    </a:lnTo>
                    <a:lnTo>
                      <a:pt x="348" y="172"/>
                    </a:lnTo>
                    <a:lnTo>
                      <a:pt x="352" y="166"/>
                    </a:lnTo>
                    <a:lnTo>
                      <a:pt x="353" y="159"/>
                    </a:lnTo>
                    <a:lnTo>
                      <a:pt x="352" y="152"/>
                    </a:lnTo>
                    <a:lnTo>
                      <a:pt x="348" y="147"/>
                    </a:lnTo>
                    <a:lnTo>
                      <a:pt x="342" y="142"/>
                    </a:lnTo>
                    <a:lnTo>
                      <a:pt x="335" y="141"/>
                    </a:lnTo>
                    <a:close/>
                    <a:moveTo>
                      <a:pt x="348" y="40"/>
                    </a:moveTo>
                    <a:lnTo>
                      <a:pt x="306" y="40"/>
                    </a:lnTo>
                    <a:lnTo>
                      <a:pt x="303" y="41"/>
                    </a:lnTo>
                    <a:lnTo>
                      <a:pt x="303" y="42"/>
                    </a:lnTo>
                    <a:lnTo>
                      <a:pt x="303" y="71"/>
                    </a:lnTo>
                    <a:lnTo>
                      <a:pt x="303" y="75"/>
                    </a:lnTo>
                    <a:lnTo>
                      <a:pt x="304" y="76"/>
                    </a:lnTo>
                    <a:lnTo>
                      <a:pt x="307" y="76"/>
                    </a:lnTo>
                    <a:lnTo>
                      <a:pt x="366" y="76"/>
                    </a:lnTo>
                    <a:lnTo>
                      <a:pt x="369" y="75"/>
                    </a:lnTo>
                    <a:lnTo>
                      <a:pt x="369" y="73"/>
                    </a:lnTo>
                    <a:lnTo>
                      <a:pt x="352" y="42"/>
                    </a:lnTo>
                    <a:lnTo>
                      <a:pt x="351" y="41"/>
                    </a:lnTo>
                    <a:lnTo>
                      <a:pt x="348" y="40"/>
                    </a:lnTo>
                    <a:close/>
                    <a:moveTo>
                      <a:pt x="0" y="124"/>
                    </a:moveTo>
                    <a:lnTo>
                      <a:pt x="267" y="124"/>
                    </a:lnTo>
                    <a:lnTo>
                      <a:pt x="267" y="0"/>
                    </a:lnTo>
                    <a:lnTo>
                      <a:pt x="287" y="0"/>
                    </a:lnTo>
                    <a:lnTo>
                      <a:pt x="296" y="2"/>
                    </a:lnTo>
                    <a:lnTo>
                      <a:pt x="301" y="4"/>
                    </a:lnTo>
                    <a:lnTo>
                      <a:pt x="342" y="21"/>
                    </a:lnTo>
                    <a:lnTo>
                      <a:pt x="353" y="28"/>
                    </a:lnTo>
                    <a:lnTo>
                      <a:pt x="360" y="33"/>
                    </a:lnTo>
                    <a:lnTo>
                      <a:pt x="384" y="80"/>
                    </a:lnTo>
                    <a:lnTo>
                      <a:pt x="389" y="90"/>
                    </a:lnTo>
                    <a:lnTo>
                      <a:pt x="390" y="100"/>
                    </a:lnTo>
                    <a:lnTo>
                      <a:pt x="390" y="121"/>
                    </a:lnTo>
                    <a:lnTo>
                      <a:pt x="393" y="126"/>
                    </a:lnTo>
                    <a:lnTo>
                      <a:pt x="393" y="131"/>
                    </a:lnTo>
                    <a:lnTo>
                      <a:pt x="393" y="166"/>
                    </a:lnTo>
                    <a:lnTo>
                      <a:pt x="393" y="168"/>
                    </a:lnTo>
                    <a:lnTo>
                      <a:pt x="391" y="169"/>
                    </a:lnTo>
                    <a:lnTo>
                      <a:pt x="390" y="171"/>
                    </a:lnTo>
                    <a:lnTo>
                      <a:pt x="387" y="172"/>
                    </a:lnTo>
                    <a:lnTo>
                      <a:pt x="366" y="172"/>
                    </a:lnTo>
                    <a:lnTo>
                      <a:pt x="360" y="179"/>
                    </a:lnTo>
                    <a:lnTo>
                      <a:pt x="353" y="186"/>
                    </a:lnTo>
                    <a:lnTo>
                      <a:pt x="345" y="190"/>
                    </a:lnTo>
                    <a:lnTo>
                      <a:pt x="335" y="192"/>
                    </a:lnTo>
                    <a:lnTo>
                      <a:pt x="325" y="190"/>
                    </a:lnTo>
                    <a:lnTo>
                      <a:pt x="317" y="186"/>
                    </a:lnTo>
                    <a:lnTo>
                      <a:pt x="310" y="179"/>
                    </a:lnTo>
                    <a:lnTo>
                      <a:pt x="304" y="172"/>
                    </a:lnTo>
                    <a:lnTo>
                      <a:pt x="175" y="172"/>
                    </a:lnTo>
                    <a:lnTo>
                      <a:pt x="169" y="179"/>
                    </a:lnTo>
                    <a:lnTo>
                      <a:pt x="162" y="186"/>
                    </a:lnTo>
                    <a:lnTo>
                      <a:pt x="153" y="190"/>
                    </a:lnTo>
                    <a:lnTo>
                      <a:pt x="144" y="192"/>
                    </a:lnTo>
                    <a:lnTo>
                      <a:pt x="134" y="190"/>
                    </a:lnTo>
                    <a:lnTo>
                      <a:pt x="125" y="186"/>
                    </a:lnTo>
                    <a:lnTo>
                      <a:pt x="118" y="179"/>
                    </a:lnTo>
                    <a:lnTo>
                      <a:pt x="113" y="172"/>
                    </a:lnTo>
                    <a:lnTo>
                      <a:pt x="103" y="172"/>
                    </a:lnTo>
                    <a:lnTo>
                      <a:pt x="97" y="179"/>
                    </a:lnTo>
                    <a:lnTo>
                      <a:pt x="90" y="186"/>
                    </a:lnTo>
                    <a:lnTo>
                      <a:pt x="82" y="190"/>
                    </a:lnTo>
                    <a:lnTo>
                      <a:pt x="72" y="192"/>
                    </a:lnTo>
                    <a:lnTo>
                      <a:pt x="62" y="190"/>
                    </a:lnTo>
                    <a:lnTo>
                      <a:pt x="54" y="186"/>
                    </a:lnTo>
                    <a:lnTo>
                      <a:pt x="46" y="179"/>
                    </a:lnTo>
                    <a:lnTo>
                      <a:pt x="41" y="172"/>
                    </a:lnTo>
                    <a:lnTo>
                      <a:pt x="14" y="172"/>
                    </a:lnTo>
                    <a:lnTo>
                      <a:pt x="14" y="142"/>
                    </a:lnTo>
                    <a:lnTo>
                      <a:pt x="0" y="142"/>
                    </a:lnTo>
                    <a:lnTo>
                      <a:pt x="0" y="124"/>
                    </a:lnTo>
                    <a:close/>
                  </a:path>
                </a:pathLst>
              </a:custGeom>
              <a:solidFill>
                <a:srgbClr val="4D4D4D"/>
              </a:solidFill>
              <a:ln w="9525">
                <a:noFill/>
                <a:round/>
                <a:headEnd/>
                <a:tailEnd/>
              </a:ln>
            </p:spPr>
            <p:txBody>
              <a:bodyPr/>
              <a:lstStyle/>
              <a:p>
                <a:endParaRPr lang="en-US"/>
              </a:p>
            </p:txBody>
          </p:sp>
          <p:sp>
            <p:nvSpPr>
              <p:cNvPr id="3402935" name="Rectangle 97"/>
              <p:cNvSpPr>
                <a:spLocks noChangeArrowheads="1"/>
              </p:cNvSpPr>
              <p:nvPr/>
            </p:nvSpPr>
            <p:spPr bwMode="auto">
              <a:xfrm>
                <a:off x="4496" y="2580"/>
                <a:ext cx="627" cy="564"/>
              </a:xfrm>
              <a:prstGeom prst="rect">
                <a:avLst/>
              </a:prstGeom>
              <a:solidFill>
                <a:schemeClr val="bg1"/>
              </a:solidFill>
              <a:ln w="9525">
                <a:solidFill>
                  <a:srgbClr val="808080"/>
                </a:solidFill>
                <a:miter lim="800000"/>
                <a:headEnd/>
                <a:tailEnd/>
              </a:ln>
            </p:spPr>
            <p:txBody>
              <a:bodyPr wrap="none" anchor="ctr"/>
              <a:lstStyle/>
              <a:p>
                <a:endParaRPr lang="en-US" sz="1350">
                  <a:solidFill>
                    <a:srgbClr val="000000"/>
                  </a:solidFill>
                  <a:ea typeface="MS PGothic" pitchFamily="34" charset="-128"/>
                </a:endParaRPr>
              </a:p>
            </p:txBody>
          </p:sp>
        </p:grpSp>
        <p:sp>
          <p:nvSpPr>
            <p:cNvPr id="3402785" name="Rectangle 98"/>
            <p:cNvSpPr>
              <a:spLocks noChangeArrowheads="1"/>
            </p:cNvSpPr>
            <p:nvPr/>
          </p:nvSpPr>
          <p:spPr bwMode="auto">
            <a:xfrm>
              <a:off x="2744" y="2045"/>
              <a:ext cx="2830" cy="399"/>
            </a:xfrm>
            <a:prstGeom prst="rect">
              <a:avLst/>
            </a:prstGeom>
            <a:gradFill rotWithShape="1">
              <a:gsLst>
                <a:gs pos="0">
                  <a:srgbClr val="4D4D4D"/>
                </a:gs>
                <a:gs pos="100000">
                  <a:srgbClr val="242424"/>
                </a:gs>
              </a:gsLst>
              <a:lin ang="5400000" scaled="1"/>
            </a:gradFill>
            <a:ln w="9525">
              <a:noFill/>
              <a:miter lim="800000"/>
              <a:headEnd/>
              <a:tailEnd/>
            </a:ln>
          </p:spPr>
          <p:txBody>
            <a:bodyPr wrap="none" anchor="ctr"/>
            <a:lstStyle/>
            <a:p>
              <a:endParaRPr lang="en-US" sz="1050">
                <a:solidFill>
                  <a:srgbClr val="000000"/>
                </a:solidFill>
                <a:ea typeface="MS PGothic" pitchFamily="34" charset="-128"/>
              </a:endParaRPr>
            </a:p>
          </p:txBody>
        </p:sp>
        <p:sp>
          <p:nvSpPr>
            <p:cNvPr id="3402786" name="Rectangle 99"/>
            <p:cNvSpPr>
              <a:spLocks noChangeArrowheads="1"/>
            </p:cNvSpPr>
            <p:nvPr/>
          </p:nvSpPr>
          <p:spPr bwMode="auto">
            <a:xfrm>
              <a:off x="7" y="2044"/>
              <a:ext cx="2671" cy="399"/>
            </a:xfrm>
            <a:prstGeom prst="rect">
              <a:avLst/>
            </a:prstGeom>
            <a:gradFill rotWithShape="1">
              <a:gsLst>
                <a:gs pos="0">
                  <a:srgbClr val="4D4D4D"/>
                </a:gs>
                <a:gs pos="100000">
                  <a:srgbClr val="242424"/>
                </a:gs>
              </a:gsLst>
              <a:lin ang="5400000" scaled="1"/>
            </a:gradFill>
            <a:ln w="9525">
              <a:noFill/>
              <a:miter lim="800000"/>
              <a:headEnd/>
              <a:tailEnd/>
            </a:ln>
          </p:spPr>
          <p:txBody>
            <a:bodyPr wrap="none" anchor="ctr"/>
            <a:lstStyle/>
            <a:p>
              <a:endParaRPr lang="en-US" sz="1350">
                <a:solidFill>
                  <a:srgbClr val="000000"/>
                </a:solidFill>
                <a:ea typeface="MS PGothic" pitchFamily="34" charset="-128"/>
              </a:endParaRPr>
            </a:p>
          </p:txBody>
        </p:sp>
        <p:sp>
          <p:nvSpPr>
            <p:cNvPr id="3402787" name="Rectangle 100"/>
            <p:cNvSpPr>
              <a:spLocks noChangeArrowheads="1"/>
            </p:cNvSpPr>
            <p:nvPr/>
          </p:nvSpPr>
          <p:spPr bwMode="auto">
            <a:xfrm>
              <a:off x="0" y="3654"/>
              <a:ext cx="2671" cy="315"/>
            </a:xfrm>
            <a:prstGeom prst="rect">
              <a:avLst/>
            </a:prstGeom>
            <a:gradFill rotWithShape="1">
              <a:gsLst>
                <a:gs pos="0">
                  <a:srgbClr val="CC0000"/>
                </a:gs>
                <a:gs pos="100000">
                  <a:srgbClr val="5E0000"/>
                </a:gs>
              </a:gsLst>
              <a:lin ang="5400000" scaled="1"/>
            </a:gradFill>
            <a:ln w="9525">
              <a:noFill/>
              <a:miter lim="800000"/>
              <a:headEnd/>
              <a:tailEnd/>
            </a:ln>
          </p:spPr>
          <p:txBody>
            <a:bodyPr wrap="none" anchor="ctr"/>
            <a:lstStyle/>
            <a:p>
              <a:endParaRPr lang="en-US" sz="1350">
                <a:solidFill>
                  <a:srgbClr val="000000"/>
                </a:solidFill>
                <a:ea typeface="MS PGothic" pitchFamily="34" charset="-128"/>
              </a:endParaRPr>
            </a:p>
          </p:txBody>
        </p:sp>
        <p:grpSp>
          <p:nvGrpSpPr>
            <p:cNvPr id="3402788" name="Group 101"/>
            <p:cNvGrpSpPr>
              <a:grpSpLocks/>
            </p:cNvGrpSpPr>
            <p:nvPr/>
          </p:nvGrpSpPr>
          <p:grpSpPr bwMode="auto">
            <a:xfrm>
              <a:off x="195" y="2496"/>
              <a:ext cx="2430" cy="462"/>
              <a:chOff x="120" y="3282"/>
              <a:chExt cx="2430" cy="462"/>
            </a:xfrm>
          </p:grpSpPr>
          <p:grpSp>
            <p:nvGrpSpPr>
              <p:cNvPr id="3402905" name="Group 102"/>
              <p:cNvGrpSpPr>
                <a:grpSpLocks/>
              </p:cNvGrpSpPr>
              <p:nvPr/>
            </p:nvGrpSpPr>
            <p:grpSpPr bwMode="auto">
              <a:xfrm>
                <a:off x="596" y="3363"/>
                <a:ext cx="274" cy="231"/>
                <a:chOff x="425" y="3266"/>
                <a:chExt cx="274" cy="231"/>
              </a:xfrm>
            </p:grpSpPr>
            <p:pic>
              <p:nvPicPr>
                <p:cNvPr id="3402932" name="Picture 1666" descr="boxe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54" y="3266"/>
                  <a:ext cx="206" cy="225"/>
                </a:xfrm>
                <a:prstGeom prst="rect">
                  <a:avLst/>
                </a:prstGeom>
                <a:noFill/>
                <a:ln w="9525">
                  <a:noFill/>
                  <a:miter lim="800000"/>
                  <a:headEnd/>
                  <a:tailEnd/>
                </a:ln>
              </p:spPr>
            </p:pic>
            <p:sp>
              <p:nvSpPr>
                <p:cNvPr id="3402933" name="Text Box 1669"/>
                <p:cNvSpPr txBox="1">
                  <a:spLocks noChangeArrowheads="1"/>
                </p:cNvSpPr>
                <p:nvPr/>
              </p:nvSpPr>
              <p:spPr bwMode="auto">
                <a:xfrm>
                  <a:off x="425" y="3311"/>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A3</a:t>
                  </a:r>
                </a:p>
              </p:txBody>
            </p:sp>
          </p:grpSp>
          <p:grpSp>
            <p:nvGrpSpPr>
              <p:cNvPr id="3402906" name="Group 105"/>
              <p:cNvGrpSpPr>
                <a:grpSpLocks/>
              </p:cNvGrpSpPr>
              <p:nvPr/>
            </p:nvGrpSpPr>
            <p:grpSpPr bwMode="auto">
              <a:xfrm>
                <a:off x="1114" y="3360"/>
                <a:ext cx="274" cy="237"/>
                <a:chOff x="952" y="3272"/>
                <a:chExt cx="274" cy="237"/>
              </a:xfrm>
            </p:grpSpPr>
            <p:pic>
              <p:nvPicPr>
                <p:cNvPr id="3402930" name="Picture 1667" descr="boxes"/>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955" y="3272"/>
                  <a:ext cx="235" cy="237"/>
                </a:xfrm>
                <a:prstGeom prst="rect">
                  <a:avLst/>
                </a:prstGeom>
                <a:noFill/>
                <a:ln w="9525">
                  <a:noFill/>
                  <a:miter lim="800000"/>
                  <a:headEnd/>
                  <a:tailEnd/>
                </a:ln>
              </p:spPr>
            </p:pic>
            <p:sp>
              <p:nvSpPr>
                <p:cNvPr id="3402931" name="Text Box 1670"/>
                <p:cNvSpPr txBox="1">
                  <a:spLocks noChangeArrowheads="1"/>
                </p:cNvSpPr>
                <p:nvPr/>
              </p:nvSpPr>
              <p:spPr bwMode="auto">
                <a:xfrm>
                  <a:off x="952" y="3318"/>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B3</a:t>
                  </a:r>
                </a:p>
              </p:txBody>
            </p:sp>
          </p:grpSp>
          <p:sp>
            <p:nvSpPr>
              <p:cNvPr id="3402907" name="WordArt 108"/>
              <p:cNvSpPr>
                <a:spLocks noChangeArrowheads="1" noChangeShapeType="1" noTextEdit="1"/>
              </p:cNvSpPr>
              <p:nvPr/>
            </p:nvSpPr>
            <p:spPr bwMode="auto">
              <a:xfrm>
                <a:off x="934" y="3430"/>
                <a:ext cx="87" cy="90"/>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Black"/>
                  </a:rPr>
                  <a:t>+</a:t>
                </a:r>
              </a:p>
            </p:txBody>
          </p:sp>
          <p:sp>
            <p:nvSpPr>
              <p:cNvPr id="3402908" name="WordArt 109"/>
              <p:cNvSpPr>
                <a:spLocks noChangeArrowheads="1" noChangeShapeType="1" noTextEdit="1"/>
              </p:cNvSpPr>
              <p:nvPr/>
            </p:nvSpPr>
            <p:spPr bwMode="auto">
              <a:xfrm>
                <a:off x="1460" y="3443"/>
                <a:ext cx="72" cy="74"/>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Black"/>
                  </a:rPr>
                  <a:t>=</a:t>
                </a:r>
              </a:p>
            </p:txBody>
          </p:sp>
          <p:grpSp>
            <p:nvGrpSpPr>
              <p:cNvPr id="3402909" name="Group 110"/>
              <p:cNvGrpSpPr>
                <a:grpSpLocks/>
              </p:cNvGrpSpPr>
              <p:nvPr/>
            </p:nvGrpSpPr>
            <p:grpSpPr bwMode="auto">
              <a:xfrm>
                <a:off x="120" y="3329"/>
                <a:ext cx="225" cy="268"/>
                <a:chOff x="1264" y="561"/>
                <a:chExt cx="542" cy="644"/>
              </a:xfrm>
            </p:grpSpPr>
            <p:sp>
              <p:nvSpPr>
                <p:cNvPr id="3402921" name="Freeform 111"/>
                <p:cNvSpPr>
                  <a:spLocks/>
                </p:cNvSpPr>
                <p:nvPr/>
              </p:nvSpPr>
              <p:spPr bwMode="auto">
                <a:xfrm>
                  <a:off x="1424" y="771"/>
                  <a:ext cx="162" cy="88"/>
                </a:xfrm>
                <a:custGeom>
                  <a:avLst/>
                  <a:gdLst>
                    <a:gd name="T0" fmla="*/ 26 w 162"/>
                    <a:gd name="T1" fmla="*/ 88 h 88"/>
                    <a:gd name="T2" fmla="*/ 80 w 162"/>
                    <a:gd name="T3" fmla="*/ 82 h 88"/>
                    <a:gd name="T4" fmla="*/ 134 w 162"/>
                    <a:gd name="T5" fmla="*/ 88 h 88"/>
                    <a:gd name="T6" fmla="*/ 162 w 162"/>
                    <a:gd name="T7" fmla="*/ 14 h 88"/>
                    <a:gd name="T8" fmla="*/ 140 w 162"/>
                    <a:gd name="T9" fmla="*/ 0 h 88"/>
                    <a:gd name="T10" fmla="*/ 80 w 162"/>
                    <a:gd name="T11" fmla="*/ 78 h 88"/>
                    <a:gd name="T12" fmla="*/ 20 w 162"/>
                    <a:gd name="T13" fmla="*/ 0 h 88"/>
                    <a:gd name="T14" fmla="*/ 0 w 162"/>
                    <a:gd name="T15" fmla="*/ 14 h 88"/>
                    <a:gd name="T16" fmla="*/ 26 w 162"/>
                    <a:gd name="T17" fmla="*/ 88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8"/>
                    <a:gd name="T29" fmla="*/ 162 w 162"/>
                    <a:gd name="T30" fmla="*/ 88 h 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8">
                      <a:moveTo>
                        <a:pt x="26" y="88"/>
                      </a:moveTo>
                      <a:lnTo>
                        <a:pt x="80" y="82"/>
                      </a:lnTo>
                      <a:lnTo>
                        <a:pt x="134" y="88"/>
                      </a:lnTo>
                      <a:lnTo>
                        <a:pt x="162" y="14"/>
                      </a:lnTo>
                      <a:lnTo>
                        <a:pt x="140" y="0"/>
                      </a:lnTo>
                      <a:lnTo>
                        <a:pt x="80" y="78"/>
                      </a:lnTo>
                      <a:lnTo>
                        <a:pt x="20" y="0"/>
                      </a:lnTo>
                      <a:lnTo>
                        <a:pt x="0" y="14"/>
                      </a:lnTo>
                      <a:lnTo>
                        <a:pt x="26" y="88"/>
                      </a:lnTo>
                      <a:close/>
                    </a:path>
                  </a:pathLst>
                </a:custGeom>
                <a:solidFill>
                  <a:srgbClr val="4D4D4D"/>
                </a:solidFill>
                <a:ln w="9525">
                  <a:noFill/>
                  <a:round/>
                  <a:headEnd/>
                  <a:tailEnd/>
                </a:ln>
              </p:spPr>
              <p:txBody>
                <a:bodyPr/>
                <a:lstStyle/>
                <a:p>
                  <a:endParaRPr lang="en-US"/>
                </a:p>
              </p:txBody>
            </p:sp>
            <p:sp>
              <p:nvSpPr>
                <p:cNvPr id="3402922" name="Freeform 112"/>
                <p:cNvSpPr>
                  <a:spLocks noEditPoints="1"/>
                </p:cNvSpPr>
                <p:nvPr/>
              </p:nvSpPr>
              <p:spPr bwMode="auto">
                <a:xfrm>
                  <a:off x="1436" y="673"/>
                  <a:ext cx="138" cy="106"/>
                </a:xfrm>
                <a:custGeom>
                  <a:avLst/>
                  <a:gdLst>
                    <a:gd name="T0" fmla="*/ 130 w 138"/>
                    <a:gd name="T1" fmla="*/ 8 h 106"/>
                    <a:gd name="T2" fmla="*/ 130 w 138"/>
                    <a:gd name="T3" fmla="*/ 8 h 106"/>
                    <a:gd name="T4" fmla="*/ 128 w 138"/>
                    <a:gd name="T5" fmla="*/ 30 h 106"/>
                    <a:gd name="T6" fmla="*/ 126 w 138"/>
                    <a:gd name="T7" fmla="*/ 42 h 106"/>
                    <a:gd name="T8" fmla="*/ 122 w 138"/>
                    <a:gd name="T9" fmla="*/ 56 h 106"/>
                    <a:gd name="T10" fmla="*/ 122 w 138"/>
                    <a:gd name="T11" fmla="*/ 56 h 106"/>
                    <a:gd name="T12" fmla="*/ 118 w 138"/>
                    <a:gd name="T13" fmla="*/ 66 h 106"/>
                    <a:gd name="T14" fmla="*/ 110 w 138"/>
                    <a:gd name="T15" fmla="*/ 74 h 106"/>
                    <a:gd name="T16" fmla="*/ 102 w 138"/>
                    <a:gd name="T17" fmla="*/ 80 h 106"/>
                    <a:gd name="T18" fmla="*/ 94 w 138"/>
                    <a:gd name="T19" fmla="*/ 86 h 106"/>
                    <a:gd name="T20" fmla="*/ 78 w 138"/>
                    <a:gd name="T21" fmla="*/ 94 h 106"/>
                    <a:gd name="T22" fmla="*/ 68 w 138"/>
                    <a:gd name="T23" fmla="*/ 98 h 106"/>
                    <a:gd name="T24" fmla="*/ 68 w 138"/>
                    <a:gd name="T25" fmla="*/ 98 h 106"/>
                    <a:gd name="T26" fmla="*/ 58 w 138"/>
                    <a:gd name="T27" fmla="*/ 94 h 106"/>
                    <a:gd name="T28" fmla="*/ 42 w 138"/>
                    <a:gd name="T29" fmla="*/ 86 h 106"/>
                    <a:gd name="T30" fmla="*/ 34 w 138"/>
                    <a:gd name="T31" fmla="*/ 80 h 106"/>
                    <a:gd name="T32" fmla="*/ 26 w 138"/>
                    <a:gd name="T33" fmla="*/ 74 h 106"/>
                    <a:gd name="T34" fmla="*/ 20 w 138"/>
                    <a:gd name="T35" fmla="*/ 66 h 106"/>
                    <a:gd name="T36" fmla="*/ 16 w 138"/>
                    <a:gd name="T37" fmla="*/ 56 h 106"/>
                    <a:gd name="T38" fmla="*/ 16 w 138"/>
                    <a:gd name="T39" fmla="*/ 56 h 106"/>
                    <a:gd name="T40" fmla="*/ 12 w 138"/>
                    <a:gd name="T41" fmla="*/ 42 h 106"/>
                    <a:gd name="T42" fmla="*/ 8 w 138"/>
                    <a:gd name="T43" fmla="*/ 30 h 106"/>
                    <a:gd name="T44" fmla="*/ 8 w 138"/>
                    <a:gd name="T45" fmla="*/ 8 h 106"/>
                    <a:gd name="T46" fmla="*/ 130 w 138"/>
                    <a:gd name="T47" fmla="*/ 8 h 106"/>
                    <a:gd name="T48" fmla="*/ 130 w 138"/>
                    <a:gd name="T49" fmla="*/ 8 h 106"/>
                    <a:gd name="T50" fmla="*/ 138 w 138"/>
                    <a:gd name="T51" fmla="*/ 0 h 106"/>
                    <a:gd name="T52" fmla="*/ 0 w 138"/>
                    <a:gd name="T53" fmla="*/ 0 h 106"/>
                    <a:gd name="T54" fmla="*/ 0 w 138"/>
                    <a:gd name="T55" fmla="*/ 0 h 106"/>
                    <a:gd name="T56" fmla="*/ 0 w 138"/>
                    <a:gd name="T57" fmla="*/ 26 h 106"/>
                    <a:gd name="T58" fmla="*/ 4 w 138"/>
                    <a:gd name="T59" fmla="*/ 42 h 106"/>
                    <a:gd name="T60" fmla="*/ 8 w 138"/>
                    <a:gd name="T61" fmla="*/ 58 h 106"/>
                    <a:gd name="T62" fmla="*/ 8 w 138"/>
                    <a:gd name="T63" fmla="*/ 58 h 106"/>
                    <a:gd name="T64" fmla="*/ 14 w 138"/>
                    <a:gd name="T65" fmla="*/ 70 h 106"/>
                    <a:gd name="T66" fmla="*/ 22 w 138"/>
                    <a:gd name="T67" fmla="*/ 82 h 106"/>
                    <a:gd name="T68" fmla="*/ 32 w 138"/>
                    <a:gd name="T69" fmla="*/ 90 h 106"/>
                    <a:gd name="T70" fmla="*/ 44 w 138"/>
                    <a:gd name="T71" fmla="*/ 96 h 106"/>
                    <a:gd name="T72" fmla="*/ 62 w 138"/>
                    <a:gd name="T73" fmla="*/ 104 h 106"/>
                    <a:gd name="T74" fmla="*/ 68 w 138"/>
                    <a:gd name="T75" fmla="*/ 106 h 106"/>
                    <a:gd name="T76" fmla="*/ 68 w 138"/>
                    <a:gd name="T77" fmla="*/ 106 h 106"/>
                    <a:gd name="T78" fmla="*/ 76 w 138"/>
                    <a:gd name="T79" fmla="*/ 104 h 106"/>
                    <a:gd name="T80" fmla="*/ 94 w 138"/>
                    <a:gd name="T81" fmla="*/ 96 h 106"/>
                    <a:gd name="T82" fmla="*/ 104 w 138"/>
                    <a:gd name="T83" fmla="*/ 90 h 106"/>
                    <a:gd name="T84" fmla="*/ 114 w 138"/>
                    <a:gd name="T85" fmla="*/ 82 h 106"/>
                    <a:gd name="T86" fmla="*/ 124 w 138"/>
                    <a:gd name="T87" fmla="*/ 70 h 106"/>
                    <a:gd name="T88" fmla="*/ 130 w 138"/>
                    <a:gd name="T89" fmla="*/ 58 h 106"/>
                    <a:gd name="T90" fmla="*/ 130 w 138"/>
                    <a:gd name="T91" fmla="*/ 58 h 106"/>
                    <a:gd name="T92" fmla="*/ 134 w 138"/>
                    <a:gd name="T93" fmla="*/ 42 h 106"/>
                    <a:gd name="T94" fmla="*/ 136 w 138"/>
                    <a:gd name="T95" fmla="*/ 26 h 106"/>
                    <a:gd name="T96" fmla="*/ 138 w 138"/>
                    <a:gd name="T97" fmla="*/ 0 h 106"/>
                    <a:gd name="T98" fmla="*/ 138 w 138"/>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8"/>
                    <a:gd name="T151" fmla="*/ 0 h 106"/>
                    <a:gd name="T152" fmla="*/ 138 w 138"/>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8" h="106">
                      <a:moveTo>
                        <a:pt x="130" y="8"/>
                      </a:moveTo>
                      <a:lnTo>
                        <a:pt x="130" y="8"/>
                      </a:lnTo>
                      <a:lnTo>
                        <a:pt x="128" y="30"/>
                      </a:lnTo>
                      <a:lnTo>
                        <a:pt x="126" y="42"/>
                      </a:lnTo>
                      <a:lnTo>
                        <a:pt x="122" y="56"/>
                      </a:lnTo>
                      <a:lnTo>
                        <a:pt x="118" y="66"/>
                      </a:lnTo>
                      <a:lnTo>
                        <a:pt x="110" y="74"/>
                      </a:lnTo>
                      <a:lnTo>
                        <a:pt x="102" y="80"/>
                      </a:lnTo>
                      <a:lnTo>
                        <a:pt x="94" y="86"/>
                      </a:lnTo>
                      <a:lnTo>
                        <a:pt x="78" y="94"/>
                      </a:lnTo>
                      <a:lnTo>
                        <a:pt x="68" y="98"/>
                      </a:lnTo>
                      <a:lnTo>
                        <a:pt x="58" y="94"/>
                      </a:lnTo>
                      <a:lnTo>
                        <a:pt x="42" y="86"/>
                      </a:lnTo>
                      <a:lnTo>
                        <a:pt x="34" y="80"/>
                      </a:lnTo>
                      <a:lnTo>
                        <a:pt x="26" y="74"/>
                      </a:lnTo>
                      <a:lnTo>
                        <a:pt x="20" y="66"/>
                      </a:lnTo>
                      <a:lnTo>
                        <a:pt x="16" y="56"/>
                      </a:lnTo>
                      <a:lnTo>
                        <a:pt x="12" y="42"/>
                      </a:lnTo>
                      <a:lnTo>
                        <a:pt x="8" y="30"/>
                      </a:lnTo>
                      <a:lnTo>
                        <a:pt x="8" y="8"/>
                      </a:lnTo>
                      <a:lnTo>
                        <a:pt x="130" y="8"/>
                      </a:lnTo>
                      <a:close/>
                      <a:moveTo>
                        <a:pt x="138" y="0"/>
                      </a:moveTo>
                      <a:lnTo>
                        <a:pt x="0" y="0"/>
                      </a:lnTo>
                      <a:lnTo>
                        <a:pt x="0" y="26"/>
                      </a:lnTo>
                      <a:lnTo>
                        <a:pt x="4" y="42"/>
                      </a:lnTo>
                      <a:lnTo>
                        <a:pt x="8" y="58"/>
                      </a:lnTo>
                      <a:lnTo>
                        <a:pt x="14" y="70"/>
                      </a:lnTo>
                      <a:lnTo>
                        <a:pt x="22" y="82"/>
                      </a:lnTo>
                      <a:lnTo>
                        <a:pt x="32" y="90"/>
                      </a:lnTo>
                      <a:lnTo>
                        <a:pt x="44" y="96"/>
                      </a:lnTo>
                      <a:lnTo>
                        <a:pt x="62" y="104"/>
                      </a:lnTo>
                      <a:lnTo>
                        <a:pt x="68" y="106"/>
                      </a:lnTo>
                      <a:lnTo>
                        <a:pt x="76" y="104"/>
                      </a:lnTo>
                      <a:lnTo>
                        <a:pt x="94" y="96"/>
                      </a:lnTo>
                      <a:lnTo>
                        <a:pt x="104" y="90"/>
                      </a:lnTo>
                      <a:lnTo>
                        <a:pt x="114" y="82"/>
                      </a:lnTo>
                      <a:lnTo>
                        <a:pt x="124" y="70"/>
                      </a:lnTo>
                      <a:lnTo>
                        <a:pt x="130" y="58"/>
                      </a:lnTo>
                      <a:lnTo>
                        <a:pt x="134" y="42"/>
                      </a:lnTo>
                      <a:lnTo>
                        <a:pt x="136" y="26"/>
                      </a:lnTo>
                      <a:lnTo>
                        <a:pt x="138" y="0"/>
                      </a:lnTo>
                      <a:close/>
                    </a:path>
                  </a:pathLst>
                </a:custGeom>
                <a:solidFill>
                  <a:srgbClr val="4D4D4D"/>
                </a:solidFill>
                <a:ln w="9525">
                  <a:noFill/>
                  <a:round/>
                  <a:headEnd/>
                  <a:tailEnd/>
                </a:ln>
              </p:spPr>
              <p:txBody>
                <a:bodyPr/>
                <a:lstStyle/>
                <a:p>
                  <a:endParaRPr lang="en-US"/>
                </a:p>
              </p:txBody>
            </p:sp>
            <p:sp>
              <p:nvSpPr>
                <p:cNvPr id="3402923" name="Rectangle 113"/>
                <p:cNvSpPr>
                  <a:spLocks noChangeArrowheads="1"/>
                </p:cNvSpPr>
                <p:nvPr/>
              </p:nvSpPr>
              <p:spPr bwMode="auto">
                <a:xfrm>
                  <a:off x="1416" y="653"/>
                  <a:ext cx="178" cy="14"/>
                </a:xfrm>
                <a:prstGeom prst="rect">
                  <a:avLst/>
                </a:prstGeom>
                <a:solidFill>
                  <a:srgbClr val="4D4D4D"/>
                </a:solidFill>
                <a:ln w="9525">
                  <a:noFill/>
                  <a:miter lim="800000"/>
                  <a:headEnd/>
                  <a:tailEnd/>
                </a:ln>
              </p:spPr>
              <p:txBody>
                <a:bodyPr/>
                <a:lstStyle/>
                <a:p>
                  <a:endParaRPr lang="en-US" sz="1350">
                    <a:solidFill>
                      <a:srgbClr val="000000"/>
                    </a:solidFill>
                    <a:ea typeface="MS PGothic" pitchFamily="34" charset="-128"/>
                  </a:endParaRPr>
                </a:p>
              </p:txBody>
            </p:sp>
            <p:sp>
              <p:nvSpPr>
                <p:cNvPr id="3402924" name="Freeform 114"/>
                <p:cNvSpPr>
                  <a:spLocks/>
                </p:cNvSpPr>
                <p:nvPr/>
              </p:nvSpPr>
              <p:spPr bwMode="auto">
                <a:xfrm>
                  <a:off x="1420" y="561"/>
                  <a:ext cx="170" cy="82"/>
                </a:xfrm>
                <a:custGeom>
                  <a:avLst/>
                  <a:gdLst>
                    <a:gd name="T0" fmla="*/ 138 w 170"/>
                    <a:gd name="T1" fmla="*/ 20 h 82"/>
                    <a:gd name="T2" fmla="*/ 138 w 170"/>
                    <a:gd name="T3" fmla="*/ 20 h 82"/>
                    <a:gd name="T4" fmla="*/ 140 w 170"/>
                    <a:gd name="T5" fmla="*/ 22 h 82"/>
                    <a:gd name="T6" fmla="*/ 140 w 170"/>
                    <a:gd name="T7" fmla="*/ 22 h 82"/>
                    <a:gd name="T8" fmla="*/ 134 w 170"/>
                    <a:gd name="T9" fmla="*/ 38 h 82"/>
                    <a:gd name="T10" fmla="*/ 128 w 170"/>
                    <a:gd name="T11" fmla="*/ 54 h 82"/>
                    <a:gd name="T12" fmla="*/ 118 w 170"/>
                    <a:gd name="T13" fmla="*/ 74 h 82"/>
                    <a:gd name="T14" fmla="*/ 118 w 170"/>
                    <a:gd name="T15" fmla="*/ 74 h 82"/>
                    <a:gd name="T16" fmla="*/ 114 w 170"/>
                    <a:gd name="T17" fmla="*/ 76 h 82"/>
                    <a:gd name="T18" fmla="*/ 112 w 170"/>
                    <a:gd name="T19" fmla="*/ 76 h 82"/>
                    <a:gd name="T20" fmla="*/ 108 w 170"/>
                    <a:gd name="T21" fmla="*/ 74 h 82"/>
                    <a:gd name="T22" fmla="*/ 108 w 170"/>
                    <a:gd name="T23" fmla="*/ 74 h 82"/>
                    <a:gd name="T24" fmla="*/ 116 w 170"/>
                    <a:gd name="T25" fmla="*/ 56 h 82"/>
                    <a:gd name="T26" fmla="*/ 118 w 170"/>
                    <a:gd name="T27" fmla="*/ 42 h 82"/>
                    <a:gd name="T28" fmla="*/ 122 w 170"/>
                    <a:gd name="T29" fmla="*/ 22 h 82"/>
                    <a:gd name="T30" fmla="*/ 120 w 170"/>
                    <a:gd name="T31" fmla="*/ 12 h 82"/>
                    <a:gd name="T32" fmla="*/ 120 w 170"/>
                    <a:gd name="T33" fmla="*/ 10 h 82"/>
                    <a:gd name="T34" fmla="*/ 120 w 170"/>
                    <a:gd name="T35" fmla="*/ 10 h 82"/>
                    <a:gd name="T36" fmla="*/ 120 w 170"/>
                    <a:gd name="T37" fmla="*/ 10 h 82"/>
                    <a:gd name="T38" fmla="*/ 120 w 170"/>
                    <a:gd name="T39" fmla="*/ 10 h 82"/>
                    <a:gd name="T40" fmla="*/ 120 w 170"/>
                    <a:gd name="T41" fmla="*/ 10 h 82"/>
                    <a:gd name="T42" fmla="*/ 120 w 170"/>
                    <a:gd name="T43" fmla="*/ 8 h 82"/>
                    <a:gd name="T44" fmla="*/ 120 w 170"/>
                    <a:gd name="T45" fmla="*/ 8 h 82"/>
                    <a:gd name="T46" fmla="*/ 96 w 170"/>
                    <a:gd name="T47" fmla="*/ 2 h 82"/>
                    <a:gd name="T48" fmla="*/ 86 w 170"/>
                    <a:gd name="T49" fmla="*/ 0 h 82"/>
                    <a:gd name="T50" fmla="*/ 86 w 170"/>
                    <a:gd name="T51" fmla="*/ 0 h 82"/>
                    <a:gd name="T52" fmla="*/ 76 w 170"/>
                    <a:gd name="T53" fmla="*/ 2 h 82"/>
                    <a:gd name="T54" fmla="*/ 52 w 170"/>
                    <a:gd name="T55" fmla="*/ 8 h 82"/>
                    <a:gd name="T56" fmla="*/ 52 w 170"/>
                    <a:gd name="T57" fmla="*/ 10 h 82"/>
                    <a:gd name="T58" fmla="*/ 52 w 170"/>
                    <a:gd name="T59" fmla="*/ 10 h 82"/>
                    <a:gd name="T60" fmla="*/ 50 w 170"/>
                    <a:gd name="T61" fmla="*/ 12 h 82"/>
                    <a:gd name="T62" fmla="*/ 48 w 170"/>
                    <a:gd name="T63" fmla="*/ 22 h 82"/>
                    <a:gd name="T64" fmla="*/ 52 w 170"/>
                    <a:gd name="T65" fmla="*/ 42 h 82"/>
                    <a:gd name="T66" fmla="*/ 56 w 170"/>
                    <a:gd name="T67" fmla="*/ 56 h 82"/>
                    <a:gd name="T68" fmla="*/ 62 w 170"/>
                    <a:gd name="T69" fmla="*/ 74 h 82"/>
                    <a:gd name="T70" fmla="*/ 62 w 170"/>
                    <a:gd name="T71" fmla="*/ 74 h 82"/>
                    <a:gd name="T72" fmla="*/ 60 w 170"/>
                    <a:gd name="T73" fmla="*/ 76 h 82"/>
                    <a:gd name="T74" fmla="*/ 56 w 170"/>
                    <a:gd name="T75" fmla="*/ 76 h 82"/>
                    <a:gd name="T76" fmla="*/ 52 w 170"/>
                    <a:gd name="T77" fmla="*/ 74 h 82"/>
                    <a:gd name="T78" fmla="*/ 52 w 170"/>
                    <a:gd name="T79" fmla="*/ 74 h 82"/>
                    <a:gd name="T80" fmla="*/ 42 w 170"/>
                    <a:gd name="T81" fmla="*/ 54 h 82"/>
                    <a:gd name="T82" fmla="*/ 36 w 170"/>
                    <a:gd name="T83" fmla="*/ 38 h 82"/>
                    <a:gd name="T84" fmla="*/ 32 w 170"/>
                    <a:gd name="T85" fmla="*/ 22 h 82"/>
                    <a:gd name="T86" fmla="*/ 32 w 170"/>
                    <a:gd name="T87" fmla="*/ 22 h 82"/>
                    <a:gd name="T88" fmla="*/ 32 w 170"/>
                    <a:gd name="T89" fmla="*/ 20 h 82"/>
                    <a:gd name="T90" fmla="*/ 32 w 170"/>
                    <a:gd name="T91" fmla="*/ 20 h 82"/>
                    <a:gd name="T92" fmla="*/ 24 w 170"/>
                    <a:gd name="T93" fmla="*/ 28 h 82"/>
                    <a:gd name="T94" fmla="*/ 18 w 170"/>
                    <a:gd name="T95" fmla="*/ 38 h 82"/>
                    <a:gd name="T96" fmla="*/ 8 w 170"/>
                    <a:gd name="T97" fmla="*/ 56 h 82"/>
                    <a:gd name="T98" fmla="*/ 2 w 170"/>
                    <a:gd name="T99" fmla="*/ 72 h 82"/>
                    <a:gd name="T100" fmla="*/ 0 w 170"/>
                    <a:gd name="T101" fmla="*/ 82 h 82"/>
                    <a:gd name="T102" fmla="*/ 170 w 170"/>
                    <a:gd name="T103" fmla="*/ 82 h 82"/>
                    <a:gd name="T104" fmla="*/ 170 w 170"/>
                    <a:gd name="T105" fmla="*/ 82 h 82"/>
                    <a:gd name="T106" fmla="*/ 168 w 170"/>
                    <a:gd name="T107" fmla="*/ 72 h 82"/>
                    <a:gd name="T108" fmla="*/ 162 w 170"/>
                    <a:gd name="T109" fmla="*/ 56 h 82"/>
                    <a:gd name="T110" fmla="*/ 154 w 170"/>
                    <a:gd name="T111" fmla="*/ 38 h 82"/>
                    <a:gd name="T112" fmla="*/ 146 w 170"/>
                    <a:gd name="T113" fmla="*/ 28 h 82"/>
                    <a:gd name="T114" fmla="*/ 138 w 170"/>
                    <a:gd name="T115" fmla="*/ 20 h 82"/>
                    <a:gd name="T116" fmla="*/ 138 w 170"/>
                    <a:gd name="T117" fmla="*/ 20 h 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0"/>
                    <a:gd name="T178" fmla="*/ 0 h 82"/>
                    <a:gd name="T179" fmla="*/ 170 w 170"/>
                    <a:gd name="T180" fmla="*/ 82 h 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0" h="82">
                      <a:moveTo>
                        <a:pt x="138" y="20"/>
                      </a:moveTo>
                      <a:lnTo>
                        <a:pt x="138" y="20"/>
                      </a:lnTo>
                      <a:lnTo>
                        <a:pt x="140" y="22"/>
                      </a:lnTo>
                      <a:lnTo>
                        <a:pt x="134" y="38"/>
                      </a:lnTo>
                      <a:lnTo>
                        <a:pt x="128" y="54"/>
                      </a:lnTo>
                      <a:lnTo>
                        <a:pt x="118" y="74"/>
                      </a:lnTo>
                      <a:lnTo>
                        <a:pt x="114" y="76"/>
                      </a:lnTo>
                      <a:lnTo>
                        <a:pt x="112" y="76"/>
                      </a:lnTo>
                      <a:lnTo>
                        <a:pt x="108" y="74"/>
                      </a:lnTo>
                      <a:lnTo>
                        <a:pt x="116" y="56"/>
                      </a:lnTo>
                      <a:lnTo>
                        <a:pt x="118" y="42"/>
                      </a:lnTo>
                      <a:lnTo>
                        <a:pt x="122" y="22"/>
                      </a:lnTo>
                      <a:lnTo>
                        <a:pt x="120" y="12"/>
                      </a:lnTo>
                      <a:lnTo>
                        <a:pt x="120" y="10"/>
                      </a:lnTo>
                      <a:lnTo>
                        <a:pt x="120" y="8"/>
                      </a:lnTo>
                      <a:lnTo>
                        <a:pt x="96" y="2"/>
                      </a:lnTo>
                      <a:lnTo>
                        <a:pt x="86" y="0"/>
                      </a:lnTo>
                      <a:lnTo>
                        <a:pt x="76" y="2"/>
                      </a:lnTo>
                      <a:lnTo>
                        <a:pt x="52" y="8"/>
                      </a:lnTo>
                      <a:lnTo>
                        <a:pt x="52" y="10"/>
                      </a:lnTo>
                      <a:lnTo>
                        <a:pt x="50" y="12"/>
                      </a:lnTo>
                      <a:lnTo>
                        <a:pt x="48" y="22"/>
                      </a:lnTo>
                      <a:lnTo>
                        <a:pt x="52" y="42"/>
                      </a:lnTo>
                      <a:lnTo>
                        <a:pt x="56" y="56"/>
                      </a:lnTo>
                      <a:lnTo>
                        <a:pt x="62" y="74"/>
                      </a:lnTo>
                      <a:lnTo>
                        <a:pt x="60" y="76"/>
                      </a:lnTo>
                      <a:lnTo>
                        <a:pt x="56" y="76"/>
                      </a:lnTo>
                      <a:lnTo>
                        <a:pt x="52" y="74"/>
                      </a:lnTo>
                      <a:lnTo>
                        <a:pt x="42" y="54"/>
                      </a:lnTo>
                      <a:lnTo>
                        <a:pt x="36" y="38"/>
                      </a:lnTo>
                      <a:lnTo>
                        <a:pt x="32" y="22"/>
                      </a:lnTo>
                      <a:lnTo>
                        <a:pt x="32" y="20"/>
                      </a:lnTo>
                      <a:lnTo>
                        <a:pt x="24" y="28"/>
                      </a:lnTo>
                      <a:lnTo>
                        <a:pt x="18" y="38"/>
                      </a:lnTo>
                      <a:lnTo>
                        <a:pt x="8" y="56"/>
                      </a:lnTo>
                      <a:lnTo>
                        <a:pt x="2" y="72"/>
                      </a:lnTo>
                      <a:lnTo>
                        <a:pt x="0" y="82"/>
                      </a:lnTo>
                      <a:lnTo>
                        <a:pt x="170" y="82"/>
                      </a:lnTo>
                      <a:lnTo>
                        <a:pt x="168" y="72"/>
                      </a:lnTo>
                      <a:lnTo>
                        <a:pt x="162" y="56"/>
                      </a:lnTo>
                      <a:lnTo>
                        <a:pt x="154" y="38"/>
                      </a:lnTo>
                      <a:lnTo>
                        <a:pt x="146" y="28"/>
                      </a:lnTo>
                      <a:lnTo>
                        <a:pt x="138" y="20"/>
                      </a:lnTo>
                      <a:close/>
                    </a:path>
                  </a:pathLst>
                </a:custGeom>
                <a:solidFill>
                  <a:srgbClr val="4D4D4D"/>
                </a:solidFill>
                <a:ln w="9525">
                  <a:noFill/>
                  <a:round/>
                  <a:headEnd/>
                  <a:tailEnd/>
                </a:ln>
              </p:spPr>
              <p:txBody>
                <a:bodyPr/>
                <a:lstStyle/>
                <a:p>
                  <a:endParaRPr lang="en-US"/>
                </a:p>
              </p:txBody>
            </p:sp>
            <p:sp>
              <p:nvSpPr>
                <p:cNvPr id="3402925" name="Freeform 115"/>
                <p:cNvSpPr>
                  <a:spLocks/>
                </p:cNvSpPr>
                <p:nvPr/>
              </p:nvSpPr>
              <p:spPr bwMode="auto">
                <a:xfrm>
                  <a:off x="1440" y="969"/>
                  <a:ext cx="366" cy="236"/>
                </a:xfrm>
                <a:custGeom>
                  <a:avLst/>
                  <a:gdLst>
                    <a:gd name="T0" fmla="*/ 346 w 366"/>
                    <a:gd name="T1" fmla="*/ 0 h 236"/>
                    <a:gd name="T2" fmla="*/ 20 w 366"/>
                    <a:gd name="T3" fmla="*/ 0 h 236"/>
                    <a:gd name="T4" fmla="*/ 20 w 366"/>
                    <a:gd name="T5" fmla="*/ 0 h 236"/>
                    <a:gd name="T6" fmla="*/ 12 w 366"/>
                    <a:gd name="T7" fmla="*/ 2 h 236"/>
                    <a:gd name="T8" fmla="*/ 6 w 366"/>
                    <a:gd name="T9" fmla="*/ 6 h 236"/>
                    <a:gd name="T10" fmla="*/ 2 w 366"/>
                    <a:gd name="T11" fmla="*/ 12 h 236"/>
                    <a:gd name="T12" fmla="*/ 0 w 366"/>
                    <a:gd name="T13" fmla="*/ 20 h 236"/>
                    <a:gd name="T14" fmla="*/ 0 w 366"/>
                    <a:gd name="T15" fmla="*/ 20 h 236"/>
                    <a:gd name="T16" fmla="*/ 0 w 366"/>
                    <a:gd name="T17" fmla="*/ 218 h 236"/>
                    <a:gd name="T18" fmla="*/ 0 w 366"/>
                    <a:gd name="T19" fmla="*/ 218 h 236"/>
                    <a:gd name="T20" fmla="*/ 2 w 366"/>
                    <a:gd name="T21" fmla="*/ 226 h 236"/>
                    <a:gd name="T22" fmla="*/ 4 w 366"/>
                    <a:gd name="T23" fmla="*/ 230 h 236"/>
                    <a:gd name="T24" fmla="*/ 10 w 366"/>
                    <a:gd name="T25" fmla="*/ 234 h 236"/>
                    <a:gd name="T26" fmla="*/ 16 w 366"/>
                    <a:gd name="T27" fmla="*/ 236 h 236"/>
                    <a:gd name="T28" fmla="*/ 16 w 366"/>
                    <a:gd name="T29" fmla="*/ 236 h 236"/>
                    <a:gd name="T30" fmla="*/ 350 w 366"/>
                    <a:gd name="T31" fmla="*/ 236 h 236"/>
                    <a:gd name="T32" fmla="*/ 350 w 366"/>
                    <a:gd name="T33" fmla="*/ 236 h 236"/>
                    <a:gd name="T34" fmla="*/ 358 w 366"/>
                    <a:gd name="T35" fmla="*/ 234 h 236"/>
                    <a:gd name="T36" fmla="*/ 362 w 366"/>
                    <a:gd name="T37" fmla="*/ 230 h 236"/>
                    <a:gd name="T38" fmla="*/ 366 w 366"/>
                    <a:gd name="T39" fmla="*/ 224 h 236"/>
                    <a:gd name="T40" fmla="*/ 366 w 366"/>
                    <a:gd name="T41" fmla="*/ 216 h 236"/>
                    <a:gd name="T42" fmla="*/ 366 w 366"/>
                    <a:gd name="T43" fmla="*/ 216 h 236"/>
                    <a:gd name="T44" fmla="*/ 366 w 366"/>
                    <a:gd name="T45" fmla="*/ 20 h 236"/>
                    <a:gd name="T46" fmla="*/ 366 w 366"/>
                    <a:gd name="T47" fmla="*/ 20 h 236"/>
                    <a:gd name="T48" fmla="*/ 364 w 366"/>
                    <a:gd name="T49" fmla="*/ 12 h 236"/>
                    <a:gd name="T50" fmla="*/ 360 w 366"/>
                    <a:gd name="T51" fmla="*/ 6 h 236"/>
                    <a:gd name="T52" fmla="*/ 354 w 366"/>
                    <a:gd name="T53" fmla="*/ 2 h 236"/>
                    <a:gd name="T54" fmla="*/ 346 w 366"/>
                    <a:gd name="T55" fmla="*/ 0 h 236"/>
                    <a:gd name="T56" fmla="*/ 346 w 366"/>
                    <a:gd name="T57" fmla="*/ 0 h 2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66"/>
                    <a:gd name="T88" fmla="*/ 0 h 236"/>
                    <a:gd name="T89" fmla="*/ 366 w 366"/>
                    <a:gd name="T90" fmla="*/ 236 h 2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66" h="236">
                      <a:moveTo>
                        <a:pt x="346" y="0"/>
                      </a:moveTo>
                      <a:lnTo>
                        <a:pt x="20" y="0"/>
                      </a:lnTo>
                      <a:lnTo>
                        <a:pt x="12" y="2"/>
                      </a:lnTo>
                      <a:lnTo>
                        <a:pt x="6" y="6"/>
                      </a:lnTo>
                      <a:lnTo>
                        <a:pt x="2" y="12"/>
                      </a:lnTo>
                      <a:lnTo>
                        <a:pt x="0" y="20"/>
                      </a:lnTo>
                      <a:lnTo>
                        <a:pt x="0" y="218"/>
                      </a:lnTo>
                      <a:lnTo>
                        <a:pt x="2" y="226"/>
                      </a:lnTo>
                      <a:lnTo>
                        <a:pt x="4" y="230"/>
                      </a:lnTo>
                      <a:lnTo>
                        <a:pt x="10" y="234"/>
                      </a:lnTo>
                      <a:lnTo>
                        <a:pt x="16" y="236"/>
                      </a:lnTo>
                      <a:lnTo>
                        <a:pt x="350" y="236"/>
                      </a:lnTo>
                      <a:lnTo>
                        <a:pt x="358" y="234"/>
                      </a:lnTo>
                      <a:lnTo>
                        <a:pt x="362" y="230"/>
                      </a:lnTo>
                      <a:lnTo>
                        <a:pt x="366" y="224"/>
                      </a:lnTo>
                      <a:lnTo>
                        <a:pt x="366" y="216"/>
                      </a:lnTo>
                      <a:lnTo>
                        <a:pt x="366" y="20"/>
                      </a:lnTo>
                      <a:lnTo>
                        <a:pt x="364" y="12"/>
                      </a:lnTo>
                      <a:lnTo>
                        <a:pt x="360" y="6"/>
                      </a:lnTo>
                      <a:lnTo>
                        <a:pt x="354" y="2"/>
                      </a:lnTo>
                      <a:lnTo>
                        <a:pt x="346" y="0"/>
                      </a:lnTo>
                      <a:close/>
                    </a:path>
                  </a:pathLst>
                </a:custGeom>
                <a:solidFill>
                  <a:srgbClr val="4D4D4D"/>
                </a:solidFill>
                <a:ln w="9525">
                  <a:noFill/>
                  <a:round/>
                  <a:headEnd/>
                  <a:tailEnd/>
                </a:ln>
              </p:spPr>
              <p:txBody>
                <a:bodyPr/>
                <a:lstStyle/>
                <a:p>
                  <a:endParaRPr lang="en-US"/>
                </a:p>
              </p:txBody>
            </p:sp>
            <p:sp>
              <p:nvSpPr>
                <p:cNvPr id="3402926" name="Freeform 116"/>
                <p:cNvSpPr>
                  <a:spLocks/>
                </p:cNvSpPr>
                <p:nvPr/>
              </p:nvSpPr>
              <p:spPr bwMode="auto">
                <a:xfrm>
                  <a:off x="1372" y="1107"/>
                  <a:ext cx="56" cy="74"/>
                </a:xfrm>
                <a:custGeom>
                  <a:avLst/>
                  <a:gdLst>
                    <a:gd name="T0" fmla="*/ 12 w 56"/>
                    <a:gd name="T1" fmla="*/ 0 h 74"/>
                    <a:gd name="T2" fmla="*/ 12 w 56"/>
                    <a:gd name="T3" fmla="*/ 0 h 74"/>
                    <a:gd name="T4" fmla="*/ 6 w 56"/>
                    <a:gd name="T5" fmla="*/ 2 h 74"/>
                    <a:gd name="T6" fmla="*/ 2 w 56"/>
                    <a:gd name="T7" fmla="*/ 4 h 74"/>
                    <a:gd name="T8" fmla="*/ 0 w 56"/>
                    <a:gd name="T9" fmla="*/ 6 h 74"/>
                    <a:gd name="T10" fmla="*/ 2 w 56"/>
                    <a:gd name="T11" fmla="*/ 12 h 74"/>
                    <a:gd name="T12" fmla="*/ 2 w 56"/>
                    <a:gd name="T13" fmla="*/ 12 h 74"/>
                    <a:gd name="T14" fmla="*/ 56 w 56"/>
                    <a:gd name="T15" fmla="*/ 74 h 74"/>
                    <a:gd name="T16" fmla="*/ 56 w 56"/>
                    <a:gd name="T17" fmla="*/ 74 h 74"/>
                    <a:gd name="T18" fmla="*/ 56 w 56"/>
                    <a:gd name="T19" fmla="*/ 0 h 74"/>
                    <a:gd name="T20" fmla="*/ 56 w 56"/>
                    <a:gd name="T21" fmla="*/ 0 h 74"/>
                    <a:gd name="T22" fmla="*/ 12 w 56"/>
                    <a:gd name="T23" fmla="*/ 0 h 74"/>
                    <a:gd name="T24" fmla="*/ 12 w 56"/>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74"/>
                    <a:gd name="T41" fmla="*/ 56 w 56"/>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74">
                      <a:moveTo>
                        <a:pt x="12" y="0"/>
                      </a:moveTo>
                      <a:lnTo>
                        <a:pt x="12" y="0"/>
                      </a:lnTo>
                      <a:lnTo>
                        <a:pt x="6" y="2"/>
                      </a:lnTo>
                      <a:lnTo>
                        <a:pt x="2" y="4"/>
                      </a:lnTo>
                      <a:lnTo>
                        <a:pt x="0" y="6"/>
                      </a:lnTo>
                      <a:lnTo>
                        <a:pt x="2" y="12"/>
                      </a:lnTo>
                      <a:lnTo>
                        <a:pt x="56" y="74"/>
                      </a:lnTo>
                      <a:lnTo>
                        <a:pt x="56" y="0"/>
                      </a:lnTo>
                      <a:lnTo>
                        <a:pt x="12" y="0"/>
                      </a:lnTo>
                      <a:close/>
                    </a:path>
                  </a:pathLst>
                </a:custGeom>
                <a:solidFill>
                  <a:srgbClr val="4D4D4D"/>
                </a:solidFill>
                <a:ln w="9525">
                  <a:noFill/>
                  <a:round/>
                  <a:headEnd/>
                  <a:tailEnd/>
                </a:ln>
              </p:spPr>
              <p:txBody>
                <a:bodyPr/>
                <a:lstStyle/>
                <a:p>
                  <a:endParaRPr lang="en-US"/>
                </a:p>
              </p:txBody>
            </p:sp>
            <p:sp>
              <p:nvSpPr>
                <p:cNvPr id="3402927" name="Freeform 117"/>
                <p:cNvSpPr>
                  <a:spLocks noEditPoints="1"/>
                </p:cNvSpPr>
                <p:nvPr/>
              </p:nvSpPr>
              <p:spPr bwMode="auto">
                <a:xfrm>
                  <a:off x="1264" y="785"/>
                  <a:ext cx="256" cy="316"/>
                </a:xfrm>
                <a:custGeom>
                  <a:avLst/>
                  <a:gdLst>
                    <a:gd name="T0" fmla="*/ 256 w 256"/>
                    <a:gd name="T1" fmla="*/ 120 h 316"/>
                    <a:gd name="T2" fmla="*/ 240 w 256"/>
                    <a:gd name="T3" fmla="*/ 74 h 316"/>
                    <a:gd name="T4" fmla="*/ 184 w 256"/>
                    <a:gd name="T5" fmla="*/ 82 h 316"/>
                    <a:gd name="T6" fmla="*/ 160 w 256"/>
                    <a:gd name="T7" fmla="*/ 0 h 316"/>
                    <a:gd name="T8" fmla="*/ 158 w 256"/>
                    <a:gd name="T9" fmla="*/ 0 h 316"/>
                    <a:gd name="T10" fmla="*/ 132 w 256"/>
                    <a:gd name="T11" fmla="*/ 12 h 316"/>
                    <a:gd name="T12" fmla="*/ 102 w 256"/>
                    <a:gd name="T13" fmla="*/ 34 h 316"/>
                    <a:gd name="T14" fmla="*/ 94 w 256"/>
                    <a:gd name="T15" fmla="*/ 42 h 316"/>
                    <a:gd name="T16" fmla="*/ 40 w 256"/>
                    <a:gd name="T17" fmla="*/ 100 h 316"/>
                    <a:gd name="T18" fmla="*/ 14 w 256"/>
                    <a:gd name="T19" fmla="*/ 140 h 316"/>
                    <a:gd name="T20" fmla="*/ 2 w 256"/>
                    <a:gd name="T21" fmla="*/ 174 h 316"/>
                    <a:gd name="T22" fmla="*/ 0 w 256"/>
                    <a:gd name="T23" fmla="*/ 184 h 316"/>
                    <a:gd name="T24" fmla="*/ 0 w 256"/>
                    <a:gd name="T25" fmla="*/ 208 h 316"/>
                    <a:gd name="T26" fmla="*/ 8 w 256"/>
                    <a:gd name="T27" fmla="*/ 228 h 316"/>
                    <a:gd name="T28" fmla="*/ 22 w 256"/>
                    <a:gd name="T29" fmla="*/ 246 h 316"/>
                    <a:gd name="T30" fmla="*/ 60 w 256"/>
                    <a:gd name="T31" fmla="*/ 276 h 316"/>
                    <a:gd name="T32" fmla="*/ 100 w 256"/>
                    <a:gd name="T33" fmla="*/ 296 h 316"/>
                    <a:gd name="T34" fmla="*/ 118 w 256"/>
                    <a:gd name="T35" fmla="*/ 316 h 316"/>
                    <a:gd name="T36" fmla="*/ 168 w 256"/>
                    <a:gd name="T37" fmla="*/ 316 h 316"/>
                    <a:gd name="T38" fmla="*/ 168 w 256"/>
                    <a:gd name="T39" fmla="*/ 260 h 316"/>
                    <a:gd name="T40" fmla="*/ 114 w 256"/>
                    <a:gd name="T41" fmla="*/ 236 h 316"/>
                    <a:gd name="T42" fmla="*/ 100 w 256"/>
                    <a:gd name="T43" fmla="*/ 226 h 316"/>
                    <a:gd name="T44" fmla="*/ 84 w 256"/>
                    <a:gd name="T45" fmla="*/ 210 h 316"/>
                    <a:gd name="T46" fmla="*/ 78 w 256"/>
                    <a:gd name="T47" fmla="*/ 196 h 316"/>
                    <a:gd name="T48" fmla="*/ 76 w 256"/>
                    <a:gd name="T49" fmla="*/ 188 h 316"/>
                    <a:gd name="T50" fmla="*/ 80 w 256"/>
                    <a:gd name="T51" fmla="*/ 174 h 316"/>
                    <a:gd name="T52" fmla="*/ 102 w 256"/>
                    <a:gd name="T53" fmla="*/ 146 h 316"/>
                    <a:gd name="T54" fmla="*/ 118 w 256"/>
                    <a:gd name="T55" fmla="*/ 226 h 316"/>
                    <a:gd name="T56" fmla="*/ 168 w 256"/>
                    <a:gd name="T57" fmla="*/ 248 h 316"/>
                    <a:gd name="T58" fmla="*/ 168 w 256"/>
                    <a:gd name="T59" fmla="*/ 208 h 316"/>
                    <a:gd name="T60" fmla="*/ 170 w 256"/>
                    <a:gd name="T61" fmla="*/ 188 h 316"/>
                    <a:gd name="T62" fmla="*/ 178 w 256"/>
                    <a:gd name="T63" fmla="*/ 180 h 316"/>
                    <a:gd name="T64" fmla="*/ 190 w 256"/>
                    <a:gd name="T65" fmla="*/ 174 h 316"/>
                    <a:gd name="T66" fmla="*/ 256 w 256"/>
                    <a:gd name="T67" fmla="*/ 174 h 316"/>
                    <a:gd name="T68" fmla="*/ 238 w 256"/>
                    <a:gd name="T69" fmla="*/ 120 h 316"/>
                    <a:gd name="T70" fmla="*/ 244 w 256"/>
                    <a:gd name="T71" fmla="*/ 126 h 316"/>
                    <a:gd name="T72" fmla="*/ 242 w 256"/>
                    <a:gd name="T73" fmla="*/ 130 h 316"/>
                    <a:gd name="T74" fmla="*/ 238 w 256"/>
                    <a:gd name="T75" fmla="*/ 132 h 316"/>
                    <a:gd name="T76" fmla="*/ 230 w 256"/>
                    <a:gd name="T77" fmla="*/ 126 h 316"/>
                    <a:gd name="T78" fmla="*/ 232 w 256"/>
                    <a:gd name="T79" fmla="*/ 122 h 316"/>
                    <a:gd name="T80" fmla="*/ 238 w 256"/>
                    <a:gd name="T81" fmla="*/ 120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6"/>
                    <a:gd name="T124" fmla="*/ 0 h 316"/>
                    <a:gd name="T125" fmla="*/ 256 w 256"/>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6" h="316">
                      <a:moveTo>
                        <a:pt x="256" y="174"/>
                      </a:moveTo>
                      <a:lnTo>
                        <a:pt x="256" y="120"/>
                      </a:lnTo>
                      <a:lnTo>
                        <a:pt x="240" y="74"/>
                      </a:lnTo>
                      <a:lnTo>
                        <a:pt x="232" y="74"/>
                      </a:lnTo>
                      <a:lnTo>
                        <a:pt x="184" y="82"/>
                      </a:lnTo>
                      <a:lnTo>
                        <a:pt x="160" y="0"/>
                      </a:lnTo>
                      <a:lnTo>
                        <a:pt x="158" y="0"/>
                      </a:lnTo>
                      <a:lnTo>
                        <a:pt x="150" y="4"/>
                      </a:lnTo>
                      <a:lnTo>
                        <a:pt x="132" y="12"/>
                      </a:lnTo>
                      <a:lnTo>
                        <a:pt x="112" y="26"/>
                      </a:lnTo>
                      <a:lnTo>
                        <a:pt x="102" y="34"/>
                      </a:lnTo>
                      <a:lnTo>
                        <a:pt x="94" y="42"/>
                      </a:lnTo>
                      <a:lnTo>
                        <a:pt x="70" y="68"/>
                      </a:lnTo>
                      <a:lnTo>
                        <a:pt x="40" y="100"/>
                      </a:lnTo>
                      <a:lnTo>
                        <a:pt x="26" y="120"/>
                      </a:lnTo>
                      <a:lnTo>
                        <a:pt x="14" y="140"/>
                      </a:lnTo>
                      <a:lnTo>
                        <a:pt x="4" y="162"/>
                      </a:lnTo>
                      <a:lnTo>
                        <a:pt x="2" y="174"/>
                      </a:lnTo>
                      <a:lnTo>
                        <a:pt x="0" y="184"/>
                      </a:lnTo>
                      <a:lnTo>
                        <a:pt x="0" y="196"/>
                      </a:lnTo>
                      <a:lnTo>
                        <a:pt x="0" y="208"/>
                      </a:lnTo>
                      <a:lnTo>
                        <a:pt x="4" y="218"/>
                      </a:lnTo>
                      <a:lnTo>
                        <a:pt x="8" y="228"/>
                      </a:lnTo>
                      <a:lnTo>
                        <a:pt x="14" y="238"/>
                      </a:lnTo>
                      <a:lnTo>
                        <a:pt x="22" y="246"/>
                      </a:lnTo>
                      <a:lnTo>
                        <a:pt x="40" y="262"/>
                      </a:lnTo>
                      <a:lnTo>
                        <a:pt x="60" y="276"/>
                      </a:lnTo>
                      <a:lnTo>
                        <a:pt x="80" y="286"/>
                      </a:lnTo>
                      <a:lnTo>
                        <a:pt x="100" y="296"/>
                      </a:lnTo>
                      <a:lnTo>
                        <a:pt x="118" y="302"/>
                      </a:lnTo>
                      <a:lnTo>
                        <a:pt x="118" y="316"/>
                      </a:lnTo>
                      <a:lnTo>
                        <a:pt x="168" y="316"/>
                      </a:lnTo>
                      <a:lnTo>
                        <a:pt x="168" y="260"/>
                      </a:lnTo>
                      <a:lnTo>
                        <a:pt x="136" y="246"/>
                      </a:lnTo>
                      <a:lnTo>
                        <a:pt x="114" y="236"/>
                      </a:lnTo>
                      <a:lnTo>
                        <a:pt x="100" y="226"/>
                      </a:lnTo>
                      <a:lnTo>
                        <a:pt x="88" y="216"/>
                      </a:lnTo>
                      <a:lnTo>
                        <a:pt x="84" y="210"/>
                      </a:lnTo>
                      <a:lnTo>
                        <a:pt x="80" y="204"/>
                      </a:lnTo>
                      <a:lnTo>
                        <a:pt x="78" y="196"/>
                      </a:lnTo>
                      <a:lnTo>
                        <a:pt x="76" y="188"/>
                      </a:lnTo>
                      <a:lnTo>
                        <a:pt x="78" y="182"/>
                      </a:lnTo>
                      <a:lnTo>
                        <a:pt x="80" y="174"/>
                      </a:lnTo>
                      <a:lnTo>
                        <a:pt x="90" y="160"/>
                      </a:lnTo>
                      <a:lnTo>
                        <a:pt x="102" y="146"/>
                      </a:lnTo>
                      <a:lnTo>
                        <a:pt x="118" y="130"/>
                      </a:lnTo>
                      <a:lnTo>
                        <a:pt x="118" y="226"/>
                      </a:lnTo>
                      <a:lnTo>
                        <a:pt x="168" y="248"/>
                      </a:lnTo>
                      <a:lnTo>
                        <a:pt x="168" y="208"/>
                      </a:lnTo>
                      <a:lnTo>
                        <a:pt x="170" y="194"/>
                      </a:lnTo>
                      <a:lnTo>
                        <a:pt x="170" y="188"/>
                      </a:lnTo>
                      <a:lnTo>
                        <a:pt x="174" y="184"/>
                      </a:lnTo>
                      <a:lnTo>
                        <a:pt x="178" y="180"/>
                      </a:lnTo>
                      <a:lnTo>
                        <a:pt x="182" y="176"/>
                      </a:lnTo>
                      <a:lnTo>
                        <a:pt x="190" y="174"/>
                      </a:lnTo>
                      <a:lnTo>
                        <a:pt x="200" y="174"/>
                      </a:lnTo>
                      <a:lnTo>
                        <a:pt x="256" y="174"/>
                      </a:lnTo>
                      <a:close/>
                      <a:moveTo>
                        <a:pt x="238" y="120"/>
                      </a:moveTo>
                      <a:lnTo>
                        <a:pt x="238" y="120"/>
                      </a:lnTo>
                      <a:lnTo>
                        <a:pt x="242" y="122"/>
                      </a:lnTo>
                      <a:lnTo>
                        <a:pt x="244" y="126"/>
                      </a:lnTo>
                      <a:lnTo>
                        <a:pt x="242" y="130"/>
                      </a:lnTo>
                      <a:lnTo>
                        <a:pt x="238" y="132"/>
                      </a:lnTo>
                      <a:lnTo>
                        <a:pt x="232" y="130"/>
                      </a:lnTo>
                      <a:lnTo>
                        <a:pt x="230" y="126"/>
                      </a:lnTo>
                      <a:lnTo>
                        <a:pt x="232" y="122"/>
                      </a:lnTo>
                      <a:lnTo>
                        <a:pt x="238" y="120"/>
                      </a:lnTo>
                      <a:close/>
                    </a:path>
                  </a:pathLst>
                </a:custGeom>
                <a:solidFill>
                  <a:srgbClr val="4D4D4D"/>
                </a:solidFill>
                <a:ln w="9525">
                  <a:noFill/>
                  <a:round/>
                  <a:headEnd/>
                  <a:tailEnd/>
                </a:ln>
              </p:spPr>
              <p:txBody>
                <a:bodyPr/>
                <a:lstStyle/>
                <a:p>
                  <a:endParaRPr lang="en-US"/>
                </a:p>
              </p:txBody>
            </p:sp>
            <p:sp>
              <p:nvSpPr>
                <p:cNvPr id="3402928" name="Freeform 118"/>
                <p:cNvSpPr>
                  <a:spLocks/>
                </p:cNvSpPr>
                <p:nvPr/>
              </p:nvSpPr>
              <p:spPr bwMode="auto">
                <a:xfrm>
                  <a:off x="1514" y="785"/>
                  <a:ext cx="230" cy="174"/>
                </a:xfrm>
                <a:custGeom>
                  <a:avLst/>
                  <a:gdLst>
                    <a:gd name="T0" fmla="*/ 72 w 230"/>
                    <a:gd name="T1" fmla="*/ 0 h 174"/>
                    <a:gd name="T2" fmla="*/ 72 w 230"/>
                    <a:gd name="T3" fmla="*/ 0 h 174"/>
                    <a:gd name="T4" fmla="*/ 72 w 230"/>
                    <a:gd name="T5" fmla="*/ 0 h 174"/>
                    <a:gd name="T6" fmla="*/ 48 w 230"/>
                    <a:gd name="T7" fmla="*/ 82 h 174"/>
                    <a:gd name="T8" fmla="*/ 0 w 230"/>
                    <a:gd name="T9" fmla="*/ 74 h 174"/>
                    <a:gd name="T10" fmla="*/ 18 w 230"/>
                    <a:gd name="T11" fmla="*/ 114 h 174"/>
                    <a:gd name="T12" fmla="*/ 20 w 230"/>
                    <a:gd name="T13" fmla="*/ 174 h 174"/>
                    <a:gd name="T14" fmla="*/ 20 w 230"/>
                    <a:gd name="T15" fmla="*/ 174 h 174"/>
                    <a:gd name="T16" fmla="*/ 112 w 230"/>
                    <a:gd name="T17" fmla="*/ 174 h 174"/>
                    <a:gd name="T18" fmla="*/ 114 w 230"/>
                    <a:gd name="T19" fmla="*/ 128 h 174"/>
                    <a:gd name="T20" fmla="*/ 114 w 230"/>
                    <a:gd name="T21" fmla="*/ 128 h 174"/>
                    <a:gd name="T22" fmla="*/ 128 w 230"/>
                    <a:gd name="T23" fmla="*/ 140 h 174"/>
                    <a:gd name="T24" fmla="*/ 140 w 230"/>
                    <a:gd name="T25" fmla="*/ 150 h 174"/>
                    <a:gd name="T26" fmla="*/ 148 w 230"/>
                    <a:gd name="T27" fmla="*/ 162 h 174"/>
                    <a:gd name="T28" fmla="*/ 152 w 230"/>
                    <a:gd name="T29" fmla="*/ 174 h 174"/>
                    <a:gd name="T30" fmla="*/ 230 w 230"/>
                    <a:gd name="T31" fmla="*/ 174 h 174"/>
                    <a:gd name="T32" fmla="*/ 230 w 230"/>
                    <a:gd name="T33" fmla="*/ 174 h 174"/>
                    <a:gd name="T34" fmla="*/ 224 w 230"/>
                    <a:gd name="T35" fmla="*/ 154 h 174"/>
                    <a:gd name="T36" fmla="*/ 214 w 230"/>
                    <a:gd name="T37" fmla="*/ 134 h 174"/>
                    <a:gd name="T38" fmla="*/ 200 w 230"/>
                    <a:gd name="T39" fmla="*/ 114 h 174"/>
                    <a:gd name="T40" fmla="*/ 186 w 230"/>
                    <a:gd name="T41" fmla="*/ 96 h 174"/>
                    <a:gd name="T42" fmla="*/ 158 w 230"/>
                    <a:gd name="T43" fmla="*/ 66 h 174"/>
                    <a:gd name="T44" fmla="*/ 138 w 230"/>
                    <a:gd name="T45" fmla="*/ 42 h 174"/>
                    <a:gd name="T46" fmla="*/ 138 w 230"/>
                    <a:gd name="T47" fmla="*/ 42 h 174"/>
                    <a:gd name="T48" fmla="*/ 128 w 230"/>
                    <a:gd name="T49" fmla="*/ 32 h 174"/>
                    <a:gd name="T50" fmla="*/ 118 w 230"/>
                    <a:gd name="T51" fmla="*/ 24 h 174"/>
                    <a:gd name="T52" fmla="*/ 96 w 230"/>
                    <a:gd name="T53" fmla="*/ 12 h 174"/>
                    <a:gd name="T54" fmla="*/ 80 w 230"/>
                    <a:gd name="T55" fmla="*/ 2 h 174"/>
                    <a:gd name="T56" fmla="*/ 72 w 230"/>
                    <a:gd name="T57" fmla="*/ 0 h 174"/>
                    <a:gd name="T58" fmla="*/ 72 w 230"/>
                    <a:gd name="T59" fmla="*/ 0 h 17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0"/>
                    <a:gd name="T91" fmla="*/ 0 h 174"/>
                    <a:gd name="T92" fmla="*/ 230 w 230"/>
                    <a:gd name="T93" fmla="*/ 174 h 17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0" h="174">
                      <a:moveTo>
                        <a:pt x="72" y="0"/>
                      </a:moveTo>
                      <a:lnTo>
                        <a:pt x="72" y="0"/>
                      </a:lnTo>
                      <a:lnTo>
                        <a:pt x="48" y="82"/>
                      </a:lnTo>
                      <a:lnTo>
                        <a:pt x="0" y="74"/>
                      </a:lnTo>
                      <a:lnTo>
                        <a:pt x="18" y="114"/>
                      </a:lnTo>
                      <a:lnTo>
                        <a:pt x="20" y="174"/>
                      </a:lnTo>
                      <a:lnTo>
                        <a:pt x="112" y="174"/>
                      </a:lnTo>
                      <a:lnTo>
                        <a:pt x="114" y="128"/>
                      </a:lnTo>
                      <a:lnTo>
                        <a:pt x="128" y="140"/>
                      </a:lnTo>
                      <a:lnTo>
                        <a:pt x="140" y="150"/>
                      </a:lnTo>
                      <a:lnTo>
                        <a:pt x="148" y="162"/>
                      </a:lnTo>
                      <a:lnTo>
                        <a:pt x="152" y="174"/>
                      </a:lnTo>
                      <a:lnTo>
                        <a:pt x="230" y="174"/>
                      </a:lnTo>
                      <a:lnTo>
                        <a:pt x="224" y="154"/>
                      </a:lnTo>
                      <a:lnTo>
                        <a:pt x="214" y="134"/>
                      </a:lnTo>
                      <a:lnTo>
                        <a:pt x="200" y="114"/>
                      </a:lnTo>
                      <a:lnTo>
                        <a:pt x="186" y="96"/>
                      </a:lnTo>
                      <a:lnTo>
                        <a:pt x="158" y="66"/>
                      </a:lnTo>
                      <a:lnTo>
                        <a:pt x="138" y="42"/>
                      </a:lnTo>
                      <a:lnTo>
                        <a:pt x="128" y="32"/>
                      </a:lnTo>
                      <a:lnTo>
                        <a:pt x="118" y="24"/>
                      </a:lnTo>
                      <a:lnTo>
                        <a:pt x="96" y="12"/>
                      </a:lnTo>
                      <a:lnTo>
                        <a:pt x="80" y="2"/>
                      </a:lnTo>
                      <a:lnTo>
                        <a:pt x="72" y="0"/>
                      </a:lnTo>
                      <a:close/>
                    </a:path>
                  </a:pathLst>
                </a:custGeom>
                <a:solidFill>
                  <a:srgbClr val="4D4D4D"/>
                </a:solidFill>
                <a:ln w="9525">
                  <a:noFill/>
                  <a:round/>
                  <a:headEnd/>
                  <a:tailEnd/>
                </a:ln>
              </p:spPr>
              <p:txBody>
                <a:bodyPr/>
                <a:lstStyle/>
                <a:p>
                  <a:endParaRPr lang="en-US"/>
                </a:p>
              </p:txBody>
            </p:sp>
            <p:sp>
              <p:nvSpPr>
                <p:cNvPr id="3402929" name="Freeform 119"/>
                <p:cNvSpPr>
                  <a:spLocks/>
                </p:cNvSpPr>
                <p:nvPr/>
              </p:nvSpPr>
              <p:spPr bwMode="auto">
                <a:xfrm>
                  <a:off x="1452" y="771"/>
                  <a:ext cx="104" cy="62"/>
                </a:xfrm>
                <a:custGeom>
                  <a:avLst/>
                  <a:gdLst>
                    <a:gd name="T0" fmla="*/ 56 w 104"/>
                    <a:gd name="T1" fmla="*/ 54 h 62"/>
                    <a:gd name="T2" fmla="*/ 58 w 104"/>
                    <a:gd name="T3" fmla="*/ 62 h 62"/>
                    <a:gd name="T4" fmla="*/ 104 w 104"/>
                    <a:gd name="T5" fmla="*/ 4 h 62"/>
                    <a:gd name="T6" fmla="*/ 100 w 104"/>
                    <a:gd name="T7" fmla="*/ 0 h 62"/>
                    <a:gd name="T8" fmla="*/ 52 w 104"/>
                    <a:gd name="T9" fmla="*/ 22 h 62"/>
                    <a:gd name="T10" fmla="*/ 46 w 104"/>
                    <a:gd name="T11" fmla="*/ 18 h 62"/>
                    <a:gd name="T12" fmla="*/ 46 w 104"/>
                    <a:gd name="T13" fmla="*/ 18 h 62"/>
                    <a:gd name="T14" fmla="*/ 38 w 104"/>
                    <a:gd name="T15" fmla="*/ 16 h 62"/>
                    <a:gd name="T16" fmla="*/ 4 w 104"/>
                    <a:gd name="T17" fmla="*/ 0 h 62"/>
                    <a:gd name="T18" fmla="*/ 0 w 104"/>
                    <a:gd name="T19" fmla="*/ 4 h 62"/>
                    <a:gd name="T20" fmla="*/ 46 w 104"/>
                    <a:gd name="T21" fmla="*/ 62 h 62"/>
                    <a:gd name="T22" fmla="*/ 48 w 104"/>
                    <a:gd name="T23" fmla="*/ 54 h 62"/>
                    <a:gd name="T24" fmla="*/ 40 w 104"/>
                    <a:gd name="T25" fmla="*/ 48 h 62"/>
                    <a:gd name="T26" fmla="*/ 40 w 104"/>
                    <a:gd name="T27" fmla="*/ 42 h 62"/>
                    <a:gd name="T28" fmla="*/ 50 w 104"/>
                    <a:gd name="T29" fmla="*/ 26 h 62"/>
                    <a:gd name="T30" fmla="*/ 52 w 104"/>
                    <a:gd name="T31" fmla="*/ 22 h 62"/>
                    <a:gd name="T32" fmla="*/ 54 w 104"/>
                    <a:gd name="T33" fmla="*/ 24 h 62"/>
                    <a:gd name="T34" fmla="*/ 66 w 104"/>
                    <a:gd name="T35" fmla="*/ 42 h 62"/>
                    <a:gd name="T36" fmla="*/ 64 w 104"/>
                    <a:gd name="T37" fmla="*/ 46 h 62"/>
                    <a:gd name="T38" fmla="*/ 56 w 104"/>
                    <a:gd name="T39" fmla="*/ 54 h 6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62"/>
                    <a:gd name="T62" fmla="*/ 104 w 104"/>
                    <a:gd name="T63" fmla="*/ 62 h 6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62">
                      <a:moveTo>
                        <a:pt x="56" y="54"/>
                      </a:moveTo>
                      <a:lnTo>
                        <a:pt x="58" y="62"/>
                      </a:lnTo>
                      <a:lnTo>
                        <a:pt x="104" y="4"/>
                      </a:lnTo>
                      <a:lnTo>
                        <a:pt x="100" y="0"/>
                      </a:lnTo>
                      <a:lnTo>
                        <a:pt x="52" y="22"/>
                      </a:lnTo>
                      <a:lnTo>
                        <a:pt x="46" y="18"/>
                      </a:lnTo>
                      <a:lnTo>
                        <a:pt x="38" y="16"/>
                      </a:lnTo>
                      <a:lnTo>
                        <a:pt x="4" y="0"/>
                      </a:lnTo>
                      <a:lnTo>
                        <a:pt x="0" y="4"/>
                      </a:lnTo>
                      <a:lnTo>
                        <a:pt x="46" y="62"/>
                      </a:lnTo>
                      <a:lnTo>
                        <a:pt x="48" y="54"/>
                      </a:lnTo>
                      <a:lnTo>
                        <a:pt x="40" y="48"/>
                      </a:lnTo>
                      <a:lnTo>
                        <a:pt x="40" y="42"/>
                      </a:lnTo>
                      <a:lnTo>
                        <a:pt x="50" y="26"/>
                      </a:lnTo>
                      <a:lnTo>
                        <a:pt x="52" y="22"/>
                      </a:lnTo>
                      <a:lnTo>
                        <a:pt x="54" y="24"/>
                      </a:lnTo>
                      <a:lnTo>
                        <a:pt x="66" y="42"/>
                      </a:lnTo>
                      <a:lnTo>
                        <a:pt x="64" y="46"/>
                      </a:lnTo>
                      <a:lnTo>
                        <a:pt x="56" y="54"/>
                      </a:lnTo>
                      <a:close/>
                    </a:path>
                  </a:pathLst>
                </a:custGeom>
                <a:solidFill>
                  <a:srgbClr val="4D4D4D"/>
                </a:solidFill>
                <a:ln w="9525">
                  <a:noFill/>
                  <a:round/>
                  <a:headEnd/>
                  <a:tailEnd/>
                </a:ln>
              </p:spPr>
              <p:txBody>
                <a:bodyPr/>
                <a:lstStyle/>
                <a:p>
                  <a:endParaRPr lang="en-US"/>
                </a:p>
              </p:txBody>
            </p:sp>
          </p:grpSp>
          <p:sp>
            <p:nvSpPr>
              <p:cNvPr id="3402910" name="Rectangle 120"/>
              <p:cNvSpPr>
                <a:spLocks noChangeArrowheads="1"/>
              </p:cNvSpPr>
              <p:nvPr/>
            </p:nvSpPr>
            <p:spPr bwMode="auto">
              <a:xfrm>
                <a:off x="392" y="3597"/>
                <a:ext cx="1272" cy="35"/>
              </a:xfrm>
              <a:prstGeom prst="rect">
                <a:avLst/>
              </a:prstGeom>
              <a:solidFill>
                <a:srgbClr val="4D4D4D"/>
              </a:solidFill>
              <a:ln w="9525">
                <a:noFill/>
                <a:miter lim="800000"/>
                <a:headEnd/>
                <a:tailEnd/>
              </a:ln>
            </p:spPr>
            <p:txBody>
              <a:bodyPr wrap="none" anchor="ctr"/>
              <a:lstStyle/>
              <a:p>
                <a:endParaRPr lang="en-US" sz="1350">
                  <a:solidFill>
                    <a:srgbClr val="000000"/>
                  </a:solidFill>
                  <a:ea typeface="MS PGothic" pitchFamily="34" charset="-128"/>
                </a:endParaRPr>
              </a:p>
            </p:txBody>
          </p:sp>
          <p:sp>
            <p:nvSpPr>
              <p:cNvPr id="3402911" name="Freeform 121"/>
              <p:cNvSpPr>
                <a:spLocks noEditPoints="1"/>
              </p:cNvSpPr>
              <p:nvPr/>
            </p:nvSpPr>
            <p:spPr bwMode="auto">
              <a:xfrm>
                <a:off x="504" y="3596"/>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912" name="Freeform 122"/>
              <p:cNvSpPr>
                <a:spLocks noEditPoints="1"/>
              </p:cNvSpPr>
              <p:nvPr/>
            </p:nvSpPr>
            <p:spPr bwMode="auto">
              <a:xfrm>
                <a:off x="785" y="3596"/>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913" name="Freeform 123"/>
              <p:cNvSpPr>
                <a:spLocks noEditPoints="1"/>
              </p:cNvSpPr>
              <p:nvPr/>
            </p:nvSpPr>
            <p:spPr bwMode="auto">
              <a:xfrm>
                <a:off x="1066" y="3597"/>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914" name="Freeform 124"/>
              <p:cNvSpPr>
                <a:spLocks noEditPoints="1"/>
              </p:cNvSpPr>
              <p:nvPr/>
            </p:nvSpPr>
            <p:spPr bwMode="auto">
              <a:xfrm>
                <a:off x="1346" y="3597"/>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grpSp>
            <p:nvGrpSpPr>
              <p:cNvPr id="3402915" name="Group 125"/>
              <p:cNvGrpSpPr>
                <a:grpSpLocks/>
              </p:cNvGrpSpPr>
              <p:nvPr/>
            </p:nvGrpSpPr>
            <p:grpSpPr bwMode="auto">
              <a:xfrm>
                <a:off x="1687" y="3282"/>
                <a:ext cx="863" cy="462"/>
                <a:chOff x="1687" y="3342"/>
                <a:chExt cx="706" cy="378"/>
              </a:xfrm>
            </p:grpSpPr>
            <p:sp>
              <p:nvSpPr>
                <p:cNvPr id="3402919" name="Freeform 126"/>
                <p:cNvSpPr>
                  <a:spLocks noEditPoints="1"/>
                </p:cNvSpPr>
                <p:nvPr/>
              </p:nvSpPr>
              <p:spPr bwMode="auto">
                <a:xfrm>
                  <a:off x="1687" y="3375"/>
                  <a:ext cx="706" cy="345"/>
                </a:xfrm>
                <a:custGeom>
                  <a:avLst/>
                  <a:gdLst>
                    <a:gd name="T0" fmla="*/ 3923 w 393"/>
                    <a:gd name="T1" fmla="*/ 8582 h 192"/>
                    <a:gd name="T2" fmla="*/ 3259 w 393"/>
                    <a:gd name="T3" fmla="*/ 9631 h 192"/>
                    <a:gd name="T4" fmla="*/ 3553 w 393"/>
                    <a:gd name="T5" fmla="*/ 10390 h 192"/>
                    <a:gd name="T6" fmla="*/ 4344 w 393"/>
                    <a:gd name="T7" fmla="*/ 10769 h 192"/>
                    <a:gd name="T8" fmla="*/ 5373 w 393"/>
                    <a:gd name="T9" fmla="*/ 10019 h 192"/>
                    <a:gd name="T10" fmla="*/ 5373 w 393"/>
                    <a:gd name="T11" fmla="*/ 9196 h 192"/>
                    <a:gd name="T12" fmla="*/ 4344 w 393"/>
                    <a:gd name="T13" fmla="*/ 8528 h 192"/>
                    <a:gd name="T14" fmla="*/ 8697 w 393"/>
                    <a:gd name="T15" fmla="*/ 8528 h 192"/>
                    <a:gd name="T16" fmla="*/ 7674 w 393"/>
                    <a:gd name="T17" fmla="*/ 9196 h 192"/>
                    <a:gd name="T18" fmla="*/ 7674 w 393"/>
                    <a:gd name="T19" fmla="*/ 10019 h 192"/>
                    <a:gd name="T20" fmla="*/ 8697 w 393"/>
                    <a:gd name="T21" fmla="*/ 10769 h 192"/>
                    <a:gd name="T22" fmla="*/ 9413 w 393"/>
                    <a:gd name="T23" fmla="*/ 10390 h 192"/>
                    <a:gd name="T24" fmla="*/ 9791 w 393"/>
                    <a:gd name="T25" fmla="*/ 9631 h 192"/>
                    <a:gd name="T26" fmla="*/ 9113 w 393"/>
                    <a:gd name="T27" fmla="*/ 8582 h 192"/>
                    <a:gd name="T28" fmla="*/ 20228 w 393"/>
                    <a:gd name="T29" fmla="*/ 8528 h 192"/>
                    <a:gd name="T30" fmla="*/ 19421 w 393"/>
                    <a:gd name="T31" fmla="*/ 8882 h 192"/>
                    <a:gd name="T32" fmla="*/ 19121 w 393"/>
                    <a:gd name="T33" fmla="*/ 9631 h 192"/>
                    <a:gd name="T34" fmla="*/ 19799 w 393"/>
                    <a:gd name="T35" fmla="*/ 10645 h 192"/>
                    <a:gd name="T36" fmla="*/ 20634 w 393"/>
                    <a:gd name="T37" fmla="*/ 10645 h 192"/>
                    <a:gd name="T38" fmla="*/ 21313 w 393"/>
                    <a:gd name="T39" fmla="*/ 9631 h 192"/>
                    <a:gd name="T40" fmla="*/ 21002 w 393"/>
                    <a:gd name="T41" fmla="*/ 8882 h 192"/>
                    <a:gd name="T42" fmla="*/ 20228 w 393"/>
                    <a:gd name="T43" fmla="*/ 8528 h 192"/>
                    <a:gd name="T44" fmla="*/ 18489 w 393"/>
                    <a:gd name="T45" fmla="*/ 2419 h 192"/>
                    <a:gd name="T46" fmla="*/ 18279 w 393"/>
                    <a:gd name="T47" fmla="*/ 4304 h 192"/>
                    <a:gd name="T48" fmla="*/ 18351 w 393"/>
                    <a:gd name="T49" fmla="*/ 4607 h 192"/>
                    <a:gd name="T50" fmla="*/ 22076 w 393"/>
                    <a:gd name="T51" fmla="*/ 4607 h 192"/>
                    <a:gd name="T52" fmla="*/ 21236 w 393"/>
                    <a:gd name="T53" fmla="*/ 2535 h 192"/>
                    <a:gd name="T54" fmla="*/ 21002 w 393"/>
                    <a:gd name="T55" fmla="*/ 2419 h 192"/>
                    <a:gd name="T56" fmla="*/ 16132 w 393"/>
                    <a:gd name="T57" fmla="*/ 7520 h 192"/>
                    <a:gd name="T58" fmla="*/ 17339 w 393"/>
                    <a:gd name="T59" fmla="*/ 0 h 192"/>
                    <a:gd name="T60" fmla="*/ 20634 w 393"/>
                    <a:gd name="T61" fmla="*/ 1272 h 192"/>
                    <a:gd name="T62" fmla="*/ 21735 w 393"/>
                    <a:gd name="T63" fmla="*/ 1978 h 192"/>
                    <a:gd name="T64" fmla="*/ 23497 w 393"/>
                    <a:gd name="T65" fmla="*/ 5454 h 192"/>
                    <a:gd name="T66" fmla="*/ 23562 w 393"/>
                    <a:gd name="T67" fmla="*/ 7310 h 192"/>
                    <a:gd name="T68" fmla="*/ 23724 w 393"/>
                    <a:gd name="T69" fmla="*/ 10019 h 192"/>
                    <a:gd name="T70" fmla="*/ 23591 w 393"/>
                    <a:gd name="T71" fmla="*/ 10228 h 192"/>
                    <a:gd name="T72" fmla="*/ 22076 w 393"/>
                    <a:gd name="T73" fmla="*/ 10390 h 192"/>
                    <a:gd name="T74" fmla="*/ 21313 w 393"/>
                    <a:gd name="T75" fmla="*/ 11239 h 192"/>
                    <a:gd name="T76" fmla="*/ 20228 w 393"/>
                    <a:gd name="T77" fmla="*/ 11613 h 192"/>
                    <a:gd name="T78" fmla="*/ 18724 w 393"/>
                    <a:gd name="T79" fmla="*/ 10842 h 192"/>
                    <a:gd name="T80" fmla="*/ 10552 w 393"/>
                    <a:gd name="T81" fmla="*/ 10390 h 192"/>
                    <a:gd name="T82" fmla="*/ 9235 w 393"/>
                    <a:gd name="T83" fmla="*/ 11475 h 192"/>
                    <a:gd name="T84" fmla="*/ 8104 w 393"/>
                    <a:gd name="T85" fmla="*/ 11475 h 192"/>
                    <a:gd name="T86" fmla="*/ 6828 w 393"/>
                    <a:gd name="T87" fmla="*/ 10390 h 192"/>
                    <a:gd name="T88" fmla="*/ 5855 w 393"/>
                    <a:gd name="T89" fmla="*/ 10842 h 192"/>
                    <a:gd name="T90" fmla="*/ 4344 w 393"/>
                    <a:gd name="T91" fmla="*/ 11613 h 192"/>
                    <a:gd name="T92" fmla="*/ 3259 w 393"/>
                    <a:gd name="T93" fmla="*/ 11239 h 192"/>
                    <a:gd name="T94" fmla="*/ 846 w 393"/>
                    <a:gd name="T95" fmla="*/ 10390 h 192"/>
                    <a:gd name="T96" fmla="*/ 0 w 393"/>
                    <a:gd name="T97" fmla="*/ 7520 h 1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3"/>
                    <a:gd name="T148" fmla="*/ 0 h 192"/>
                    <a:gd name="T149" fmla="*/ 393 w 393"/>
                    <a:gd name="T150" fmla="*/ 192 h 1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3" h="192">
                      <a:moveTo>
                        <a:pt x="72" y="141"/>
                      </a:moveTo>
                      <a:lnTo>
                        <a:pt x="72" y="141"/>
                      </a:lnTo>
                      <a:lnTo>
                        <a:pt x="65" y="142"/>
                      </a:lnTo>
                      <a:lnTo>
                        <a:pt x="59" y="147"/>
                      </a:lnTo>
                      <a:lnTo>
                        <a:pt x="55" y="152"/>
                      </a:lnTo>
                      <a:lnTo>
                        <a:pt x="54" y="159"/>
                      </a:lnTo>
                      <a:lnTo>
                        <a:pt x="55" y="166"/>
                      </a:lnTo>
                      <a:lnTo>
                        <a:pt x="59" y="172"/>
                      </a:lnTo>
                      <a:lnTo>
                        <a:pt x="65" y="176"/>
                      </a:lnTo>
                      <a:lnTo>
                        <a:pt x="72" y="178"/>
                      </a:lnTo>
                      <a:lnTo>
                        <a:pt x="79" y="176"/>
                      </a:lnTo>
                      <a:lnTo>
                        <a:pt x="85" y="172"/>
                      </a:lnTo>
                      <a:lnTo>
                        <a:pt x="89" y="166"/>
                      </a:lnTo>
                      <a:lnTo>
                        <a:pt x="90" y="159"/>
                      </a:lnTo>
                      <a:lnTo>
                        <a:pt x="89" y="152"/>
                      </a:lnTo>
                      <a:lnTo>
                        <a:pt x="85" y="147"/>
                      </a:lnTo>
                      <a:lnTo>
                        <a:pt x="79" y="142"/>
                      </a:lnTo>
                      <a:lnTo>
                        <a:pt x="72" y="141"/>
                      </a:lnTo>
                      <a:close/>
                      <a:moveTo>
                        <a:pt x="144" y="141"/>
                      </a:moveTo>
                      <a:lnTo>
                        <a:pt x="144" y="141"/>
                      </a:lnTo>
                      <a:lnTo>
                        <a:pt x="137" y="142"/>
                      </a:lnTo>
                      <a:lnTo>
                        <a:pt x="131" y="147"/>
                      </a:lnTo>
                      <a:lnTo>
                        <a:pt x="127" y="152"/>
                      </a:lnTo>
                      <a:lnTo>
                        <a:pt x="125" y="159"/>
                      </a:lnTo>
                      <a:lnTo>
                        <a:pt x="127" y="166"/>
                      </a:lnTo>
                      <a:lnTo>
                        <a:pt x="131" y="172"/>
                      </a:lnTo>
                      <a:lnTo>
                        <a:pt x="137" y="176"/>
                      </a:lnTo>
                      <a:lnTo>
                        <a:pt x="144" y="178"/>
                      </a:lnTo>
                      <a:lnTo>
                        <a:pt x="151" y="176"/>
                      </a:lnTo>
                      <a:lnTo>
                        <a:pt x="156" y="172"/>
                      </a:lnTo>
                      <a:lnTo>
                        <a:pt x="161" y="166"/>
                      </a:lnTo>
                      <a:lnTo>
                        <a:pt x="162" y="159"/>
                      </a:lnTo>
                      <a:lnTo>
                        <a:pt x="161" y="152"/>
                      </a:lnTo>
                      <a:lnTo>
                        <a:pt x="156" y="147"/>
                      </a:lnTo>
                      <a:lnTo>
                        <a:pt x="151" y="142"/>
                      </a:lnTo>
                      <a:lnTo>
                        <a:pt x="144" y="141"/>
                      </a:lnTo>
                      <a:close/>
                      <a:moveTo>
                        <a:pt x="335" y="141"/>
                      </a:moveTo>
                      <a:lnTo>
                        <a:pt x="335" y="141"/>
                      </a:lnTo>
                      <a:lnTo>
                        <a:pt x="328" y="142"/>
                      </a:lnTo>
                      <a:lnTo>
                        <a:pt x="322" y="147"/>
                      </a:lnTo>
                      <a:lnTo>
                        <a:pt x="318" y="152"/>
                      </a:lnTo>
                      <a:lnTo>
                        <a:pt x="317" y="159"/>
                      </a:lnTo>
                      <a:lnTo>
                        <a:pt x="318" y="166"/>
                      </a:lnTo>
                      <a:lnTo>
                        <a:pt x="322" y="172"/>
                      </a:lnTo>
                      <a:lnTo>
                        <a:pt x="328" y="176"/>
                      </a:lnTo>
                      <a:lnTo>
                        <a:pt x="335" y="178"/>
                      </a:lnTo>
                      <a:lnTo>
                        <a:pt x="342" y="176"/>
                      </a:lnTo>
                      <a:lnTo>
                        <a:pt x="348" y="172"/>
                      </a:lnTo>
                      <a:lnTo>
                        <a:pt x="352" y="166"/>
                      </a:lnTo>
                      <a:lnTo>
                        <a:pt x="353" y="159"/>
                      </a:lnTo>
                      <a:lnTo>
                        <a:pt x="352" y="152"/>
                      </a:lnTo>
                      <a:lnTo>
                        <a:pt x="348" y="147"/>
                      </a:lnTo>
                      <a:lnTo>
                        <a:pt x="342" y="142"/>
                      </a:lnTo>
                      <a:lnTo>
                        <a:pt x="335" y="141"/>
                      </a:lnTo>
                      <a:close/>
                      <a:moveTo>
                        <a:pt x="348" y="40"/>
                      </a:moveTo>
                      <a:lnTo>
                        <a:pt x="306" y="40"/>
                      </a:lnTo>
                      <a:lnTo>
                        <a:pt x="303" y="41"/>
                      </a:lnTo>
                      <a:lnTo>
                        <a:pt x="303" y="42"/>
                      </a:lnTo>
                      <a:lnTo>
                        <a:pt x="303" y="71"/>
                      </a:lnTo>
                      <a:lnTo>
                        <a:pt x="303" y="75"/>
                      </a:lnTo>
                      <a:lnTo>
                        <a:pt x="304" y="76"/>
                      </a:lnTo>
                      <a:lnTo>
                        <a:pt x="307" y="76"/>
                      </a:lnTo>
                      <a:lnTo>
                        <a:pt x="366" y="76"/>
                      </a:lnTo>
                      <a:lnTo>
                        <a:pt x="369" y="75"/>
                      </a:lnTo>
                      <a:lnTo>
                        <a:pt x="369" y="73"/>
                      </a:lnTo>
                      <a:lnTo>
                        <a:pt x="352" y="42"/>
                      </a:lnTo>
                      <a:lnTo>
                        <a:pt x="351" y="41"/>
                      </a:lnTo>
                      <a:lnTo>
                        <a:pt x="348" y="40"/>
                      </a:lnTo>
                      <a:close/>
                      <a:moveTo>
                        <a:pt x="0" y="124"/>
                      </a:moveTo>
                      <a:lnTo>
                        <a:pt x="267" y="124"/>
                      </a:lnTo>
                      <a:lnTo>
                        <a:pt x="267" y="0"/>
                      </a:lnTo>
                      <a:lnTo>
                        <a:pt x="287" y="0"/>
                      </a:lnTo>
                      <a:lnTo>
                        <a:pt x="296" y="2"/>
                      </a:lnTo>
                      <a:lnTo>
                        <a:pt x="301" y="4"/>
                      </a:lnTo>
                      <a:lnTo>
                        <a:pt x="342" y="21"/>
                      </a:lnTo>
                      <a:lnTo>
                        <a:pt x="353" y="28"/>
                      </a:lnTo>
                      <a:lnTo>
                        <a:pt x="360" y="33"/>
                      </a:lnTo>
                      <a:lnTo>
                        <a:pt x="384" y="80"/>
                      </a:lnTo>
                      <a:lnTo>
                        <a:pt x="389" y="90"/>
                      </a:lnTo>
                      <a:lnTo>
                        <a:pt x="390" y="100"/>
                      </a:lnTo>
                      <a:lnTo>
                        <a:pt x="390" y="121"/>
                      </a:lnTo>
                      <a:lnTo>
                        <a:pt x="393" y="126"/>
                      </a:lnTo>
                      <a:lnTo>
                        <a:pt x="393" y="131"/>
                      </a:lnTo>
                      <a:lnTo>
                        <a:pt x="393" y="166"/>
                      </a:lnTo>
                      <a:lnTo>
                        <a:pt x="393" y="168"/>
                      </a:lnTo>
                      <a:lnTo>
                        <a:pt x="391" y="169"/>
                      </a:lnTo>
                      <a:lnTo>
                        <a:pt x="390" y="171"/>
                      </a:lnTo>
                      <a:lnTo>
                        <a:pt x="387" y="172"/>
                      </a:lnTo>
                      <a:lnTo>
                        <a:pt x="366" y="172"/>
                      </a:lnTo>
                      <a:lnTo>
                        <a:pt x="360" y="179"/>
                      </a:lnTo>
                      <a:lnTo>
                        <a:pt x="353" y="186"/>
                      </a:lnTo>
                      <a:lnTo>
                        <a:pt x="345" y="190"/>
                      </a:lnTo>
                      <a:lnTo>
                        <a:pt x="335" y="192"/>
                      </a:lnTo>
                      <a:lnTo>
                        <a:pt x="325" y="190"/>
                      </a:lnTo>
                      <a:lnTo>
                        <a:pt x="317" y="186"/>
                      </a:lnTo>
                      <a:lnTo>
                        <a:pt x="310" y="179"/>
                      </a:lnTo>
                      <a:lnTo>
                        <a:pt x="304" y="172"/>
                      </a:lnTo>
                      <a:lnTo>
                        <a:pt x="175" y="172"/>
                      </a:lnTo>
                      <a:lnTo>
                        <a:pt x="169" y="179"/>
                      </a:lnTo>
                      <a:lnTo>
                        <a:pt x="162" y="186"/>
                      </a:lnTo>
                      <a:lnTo>
                        <a:pt x="153" y="190"/>
                      </a:lnTo>
                      <a:lnTo>
                        <a:pt x="144" y="192"/>
                      </a:lnTo>
                      <a:lnTo>
                        <a:pt x="134" y="190"/>
                      </a:lnTo>
                      <a:lnTo>
                        <a:pt x="125" y="186"/>
                      </a:lnTo>
                      <a:lnTo>
                        <a:pt x="118" y="179"/>
                      </a:lnTo>
                      <a:lnTo>
                        <a:pt x="113" y="172"/>
                      </a:lnTo>
                      <a:lnTo>
                        <a:pt x="103" y="172"/>
                      </a:lnTo>
                      <a:lnTo>
                        <a:pt x="97" y="179"/>
                      </a:lnTo>
                      <a:lnTo>
                        <a:pt x="90" y="186"/>
                      </a:lnTo>
                      <a:lnTo>
                        <a:pt x="82" y="190"/>
                      </a:lnTo>
                      <a:lnTo>
                        <a:pt x="72" y="192"/>
                      </a:lnTo>
                      <a:lnTo>
                        <a:pt x="62" y="190"/>
                      </a:lnTo>
                      <a:lnTo>
                        <a:pt x="54" y="186"/>
                      </a:lnTo>
                      <a:lnTo>
                        <a:pt x="46" y="179"/>
                      </a:lnTo>
                      <a:lnTo>
                        <a:pt x="41" y="172"/>
                      </a:lnTo>
                      <a:lnTo>
                        <a:pt x="14" y="172"/>
                      </a:lnTo>
                      <a:lnTo>
                        <a:pt x="14" y="142"/>
                      </a:lnTo>
                      <a:lnTo>
                        <a:pt x="0" y="142"/>
                      </a:lnTo>
                      <a:lnTo>
                        <a:pt x="0" y="124"/>
                      </a:lnTo>
                      <a:close/>
                    </a:path>
                  </a:pathLst>
                </a:custGeom>
                <a:solidFill>
                  <a:srgbClr val="4D4D4D"/>
                </a:solidFill>
                <a:ln w="9525">
                  <a:noFill/>
                  <a:round/>
                  <a:headEnd/>
                  <a:tailEnd/>
                </a:ln>
              </p:spPr>
              <p:txBody>
                <a:bodyPr/>
                <a:lstStyle/>
                <a:p>
                  <a:endParaRPr lang="en-US"/>
                </a:p>
              </p:txBody>
            </p:sp>
            <p:sp>
              <p:nvSpPr>
                <p:cNvPr id="3402920" name="Rectangle 127"/>
                <p:cNvSpPr>
                  <a:spLocks noChangeArrowheads="1"/>
                </p:cNvSpPr>
                <p:nvPr/>
              </p:nvSpPr>
              <p:spPr bwMode="auto">
                <a:xfrm>
                  <a:off x="1697" y="3342"/>
                  <a:ext cx="453" cy="239"/>
                </a:xfrm>
                <a:prstGeom prst="rect">
                  <a:avLst/>
                </a:prstGeom>
                <a:solidFill>
                  <a:schemeClr val="bg1"/>
                </a:solidFill>
                <a:ln w="9525">
                  <a:solidFill>
                    <a:srgbClr val="808080"/>
                  </a:solidFill>
                  <a:miter lim="800000"/>
                  <a:headEnd/>
                  <a:tailEnd/>
                </a:ln>
              </p:spPr>
              <p:txBody>
                <a:bodyPr wrap="none" anchor="ctr"/>
                <a:lstStyle/>
                <a:p>
                  <a:endParaRPr lang="en-US" sz="1350">
                    <a:solidFill>
                      <a:srgbClr val="000000"/>
                    </a:solidFill>
                    <a:ea typeface="MS PGothic" pitchFamily="34" charset="-128"/>
                  </a:endParaRPr>
                </a:p>
              </p:txBody>
            </p:sp>
          </p:grpSp>
          <p:grpSp>
            <p:nvGrpSpPr>
              <p:cNvPr id="3402916" name="Group 128"/>
              <p:cNvGrpSpPr>
                <a:grpSpLocks/>
              </p:cNvGrpSpPr>
              <p:nvPr/>
            </p:nvGrpSpPr>
            <p:grpSpPr bwMode="auto">
              <a:xfrm>
                <a:off x="1871" y="3328"/>
                <a:ext cx="279" cy="236"/>
                <a:chOff x="1867" y="3259"/>
                <a:chExt cx="279" cy="236"/>
              </a:xfrm>
            </p:grpSpPr>
            <p:pic>
              <p:nvPicPr>
                <p:cNvPr id="3402917" name="Picture 1668" descr="boxes"/>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870" y="3259"/>
                  <a:ext cx="230" cy="236"/>
                </a:xfrm>
                <a:prstGeom prst="rect">
                  <a:avLst/>
                </a:prstGeom>
                <a:noFill/>
                <a:ln w="9525">
                  <a:noFill/>
                  <a:miter lim="800000"/>
                  <a:headEnd/>
                  <a:tailEnd/>
                </a:ln>
              </p:spPr>
            </p:pic>
            <p:sp>
              <p:nvSpPr>
                <p:cNvPr id="3402918" name="Text Box 1670"/>
                <p:cNvSpPr txBox="1">
                  <a:spLocks noChangeArrowheads="1"/>
                </p:cNvSpPr>
                <p:nvPr/>
              </p:nvSpPr>
              <p:spPr bwMode="auto">
                <a:xfrm>
                  <a:off x="1867" y="3293"/>
                  <a:ext cx="279"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C3</a:t>
                  </a:r>
                </a:p>
              </p:txBody>
            </p:sp>
          </p:grpSp>
        </p:grpSp>
        <p:grpSp>
          <p:nvGrpSpPr>
            <p:cNvPr id="3402789" name="Group 131"/>
            <p:cNvGrpSpPr>
              <a:grpSpLocks/>
            </p:cNvGrpSpPr>
            <p:nvPr/>
          </p:nvGrpSpPr>
          <p:grpSpPr bwMode="auto">
            <a:xfrm>
              <a:off x="110" y="2816"/>
              <a:ext cx="2430" cy="462"/>
              <a:chOff x="120" y="3282"/>
              <a:chExt cx="2430" cy="462"/>
            </a:xfrm>
          </p:grpSpPr>
          <p:grpSp>
            <p:nvGrpSpPr>
              <p:cNvPr id="3402876" name="Group 132"/>
              <p:cNvGrpSpPr>
                <a:grpSpLocks/>
              </p:cNvGrpSpPr>
              <p:nvPr/>
            </p:nvGrpSpPr>
            <p:grpSpPr bwMode="auto">
              <a:xfrm>
                <a:off x="596" y="3363"/>
                <a:ext cx="274" cy="231"/>
                <a:chOff x="425" y="3266"/>
                <a:chExt cx="274" cy="231"/>
              </a:xfrm>
            </p:grpSpPr>
            <p:pic>
              <p:nvPicPr>
                <p:cNvPr id="3402903" name="Picture 1666" descr="boxe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54" y="3266"/>
                  <a:ext cx="206" cy="225"/>
                </a:xfrm>
                <a:prstGeom prst="rect">
                  <a:avLst/>
                </a:prstGeom>
                <a:noFill/>
                <a:ln w="9525">
                  <a:noFill/>
                  <a:miter lim="800000"/>
                  <a:headEnd/>
                  <a:tailEnd/>
                </a:ln>
              </p:spPr>
            </p:pic>
            <p:sp>
              <p:nvSpPr>
                <p:cNvPr id="3402904" name="Text Box 1669"/>
                <p:cNvSpPr txBox="1">
                  <a:spLocks noChangeArrowheads="1"/>
                </p:cNvSpPr>
                <p:nvPr/>
              </p:nvSpPr>
              <p:spPr bwMode="auto">
                <a:xfrm>
                  <a:off x="425" y="3311"/>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A2</a:t>
                  </a:r>
                </a:p>
              </p:txBody>
            </p:sp>
          </p:grpSp>
          <p:grpSp>
            <p:nvGrpSpPr>
              <p:cNvPr id="3402877" name="Group 135"/>
              <p:cNvGrpSpPr>
                <a:grpSpLocks/>
              </p:cNvGrpSpPr>
              <p:nvPr/>
            </p:nvGrpSpPr>
            <p:grpSpPr bwMode="auto">
              <a:xfrm>
                <a:off x="1114" y="3360"/>
                <a:ext cx="274" cy="237"/>
                <a:chOff x="952" y="3272"/>
                <a:chExt cx="274" cy="237"/>
              </a:xfrm>
            </p:grpSpPr>
            <p:pic>
              <p:nvPicPr>
                <p:cNvPr id="3402901" name="Picture 1667" descr="boxes"/>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955" y="3272"/>
                  <a:ext cx="235" cy="237"/>
                </a:xfrm>
                <a:prstGeom prst="rect">
                  <a:avLst/>
                </a:prstGeom>
                <a:noFill/>
                <a:ln w="9525">
                  <a:noFill/>
                  <a:miter lim="800000"/>
                  <a:headEnd/>
                  <a:tailEnd/>
                </a:ln>
              </p:spPr>
            </p:pic>
            <p:sp>
              <p:nvSpPr>
                <p:cNvPr id="3402902" name="Text Box 1670"/>
                <p:cNvSpPr txBox="1">
                  <a:spLocks noChangeArrowheads="1"/>
                </p:cNvSpPr>
                <p:nvPr/>
              </p:nvSpPr>
              <p:spPr bwMode="auto">
                <a:xfrm>
                  <a:off x="952" y="3318"/>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B2</a:t>
                  </a:r>
                </a:p>
              </p:txBody>
            </p:sp>
          </p:grpSp>
          <p:sp>
            <p:nvSpPr>
              <p:cNvPr id="3402878" name="WordArt 138"/>
              <p:cNvSpPr>
                <a:spLocks noChangeArrowheads="1" noChangeShapeType="1" noTextEdit="1"/>
              </p:cNvSpPr>
              <p:nvPr/>
            </p:nvSpPr>
            <p:spPr bwMode="auto">
              <a:xfrm>
                <a:off x="934" y="3430"/>
                <a:ext cx="87" cy="90"/>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Black"/>
                  </a:rPr>
                  <a:t>+</a:t>
                </a:r>
              </a:p>
            </p:txBody>
          </p:sp>
          <p:sp>
            <p:nvSpPr>
              <p:cNvPr id="3402879" name="WordArt 139"/>
              <p:cNvSpPr>
                <a:spLocks noChangeArrowheads="1" noChangeShapeType="1" noTextEdit="1"/>
              </p:cNvSpPr>
              <p:nvPr/>
            </p:nvSpPr>
            <p:spPr bwMode="auto">
              <a:xfrm>
                <a:off x="1460" y="3443"/>
                <a:ext cx="72" cy="74"/>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Black"/>
                  </a:rPr>
                  <a:t>=</a:t>
                </a:r>
              </a:p>
            </p:txBody>
          </p:sp>
          <p:grpSp>
            <p:nvGrpSpPr>
              <p:cNvPr id="3402880" name="Group 140"/>
              <p:cNvGrpSpPr>
                <a:grpSpLocks/>
              </p:cNvGrpSpPr>
              <p:nvPr/>
            </p:nvGrpSpPr>
            <p:grpSpPr bwMode="auto">
              <a:xfrm>
                <a:off x="120" y="3329"/>
                <a:ext cx="225" cy="268"/>
                <a:chOff x="1264" y="561"/>
                <a:chExt cx="542" cy="644"/>
              </a:xfrm>
            </p:grpSpPr>
            <p:sp>
              <p:nvSpPr>
                <p:cNvPr id="3402892" name="Freeform 141"/>
                <p:cNvSpPr>
                  <a:spLocks/>
                </p:cNvSpPr>
                <p:nvPr/>
              </p:nvSpPr>
              <p:spPr bwMode="auto">
                <a:xfrm>
                  <a:off x="1424" y="771"/>
                  <a:ext cx="162" cy="88"/>
                </a:xfrm>
                <a:custGeom>
                  <a:avLst/>
                  <a:gdLst>
                    <a:gd name="T0" fmla="*/ 26 w 162"/>
                    <a:gd name="T1" fmla="*/ 88 h 88"/>
                    <a:gd name="T2" fmla="*/ 80 w 162"/>
                    <a:gd name="T3" fmla="*/ 82 h 88"/>
                    <a:gd name="T4" fmla="*/ 134 w 162"/>
                    <a:gd name="T5" fmla="*/ 88 h 88"/>
                    <a:gd name="T6" fmla="*/ 162 w 162"/>
                    <a:gd name="T7" fmla="*/ 14 h 88"/>
                    <a:gd name="T8" fmla="*/ 140 w 162"/>
                    <a:gd name="T9" fmla="*/ 0 h 88"/>
                    <a:gd name="T10" fmla="*/ 80 w 162"/>
                    <a:gd name="T11" fmla="*/ 78 h 88"/>
                    <a:gd name="T12" fmla="*/ 20 w 162"/>
                    <a:gd name="T13" fmla="*/ 0 h 88"/>
                    <a:gd name="T14" fmla="*/ 0 w 162"/>
                    <a:gd name="T15" fmla="*/ 14 h 88"/>
                    <a:gd name="T16" fmla="*/ 26 w 162"/>
                    <a:gd name="T17" fmla="*/ 88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8"/>
                    <a:gd name="T29" fmla="*/ 162 w 162"/>
                    <a:gd name="T30" fmla="*/ 88 h 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8">
                      <a:moveTo>
                        <a:pt x="26" y="88"/>
                      </a:moveTo>
                      <a:lnTo>
                        <a:pt x="80" y="82"/>
                      </a:lnTo>
                      <a:lnTo>
                        <a:pt x="134" y="88"/>
                      </a:lnTo>
                      <a:lnTo>
                        <a:pt x="162" y="14"/>
                      </a:lnTo>
                      <a:lnTo>
                        <a:pt x="140" y="0"/>
                      </a:lnTo>
                      <a:lnTo>
                        <a:pt x="80" y="78"/>
                      </a:lnTo>
                      <a:lnTo>
                        <a:pt x="20" y="0"/>
                      </a:lnTo>
                      <a:lnTo>
                        <a:pt x="0" y="14"/>
                      </a:lnTo>
                      <a:lnTo>
                        <a:pt x="26" y="88"/>
                      </a:lnTo>
                      <a:close/>
                    </a:path>
                  </a:pathLst>
                </a:custGeom>
                <a:solidFill>
                  <a:srgbClr val="4D4D4D"/>
                </a:solidFill>
                <a:ln w="9525">
                  <a:noFill/>
                  <a:round/>
                  <a:headEnd/>
                  <a:tailEnd/>
                </a:ln>
              </p:spPr>
              <p:txBody>
                <a:bodyPr/>
                <a:lstStyle/>
                <a:p>
                  <a:endParaRPr lang="en-US"/>
                </a:p>
              </p:txBody>
            </p:sp>
            <p:sp>
              <p:nvSpPr>
                <p:cNvPr id="3402893" name="Freeform 142"/>
                <p:cNvSpPr>
                  <a:spLocks noEditPoints="1"/>
                </p:cNvSpPr>
                <p:nvPr/>
              </p:nvSpPr>
              <p:spPr bwMode="auto">
                <a:xfrm>
                  <a:off x="1436" y="673"/>
                  <a:ext cx="138" cy="106"/>
                </a:xfrm>
                <a:custGeom>
                  <a:avLst/>
                  <a:gdLst>
                    <a:gd name="T0" fmla="*/ 130 w 138"/>
                    <a:gd name="T1" fmla="*/ 8 h 106"/>
                    <a:gd name="T2" fmla="*/ 130 w 138"/>
                    <a:gd name="T3" fmla="*/ 8 h 106"/>
                    <a:gd name="T4" fmla="*/ 128 w 138"/>
                    <a:gd name="T5" fmla="*/ 30 h 106"/>
                    <a:gd name="T6" fmla="*/ 126 w 138"/>
                    <a:gd name="T7" fmla="*/ 42 h 106"/>
                    <a:gd name="T8" fmla="*/ 122 w 138"/>
                    <a:gd name="T9" fmla="*/ 56 h 106"/>
                    <a:gd name="T10" fmla="*/ 122 w 138"/>
                    <a:gd name="T11" fmla="*/ 56 h 106"/>
                    <a:gd name="T12" fmla="*/ 118 w 138"/>
                    <a:gd name="T13" fmla="*/ 66 h 106"/>
                    <a:gd name="T14" fmla="*/ 110 w 138"/>
                    <a:gd name="T15" fmla="*/ 74 h 106"/>
                    <a:gd name="T16" fmla="*/ 102 w 138"/>
                    <a:gd name="T17" fmla="*/ 80 h 106"/>
                    <a:gd name="T18" fmla="*/ 94 w 138"/>
                    <a:gd name="T19" fmla="*/ 86 h 106"/>
                    <a:gd name="T20" fmla="*/ 78 w 138"/>
                    <a:gd name="T21" fmla="*/ 94 h 106"/>
                    <a:gd name="T22" fmla="*/ 68 w 138"/>
                    <a:gd name="T23" fmla="*/ 98 h 106"/>
                    <a:gd name="T24" fmla="*/ 68 w 138"/>
                    <a:gd name="T25" fmla="*/ 98 h 106"/>
                    <a:gd name="T26" fmla="*/ 58 w 138"/>
                    <a:gd name="T27" fmla="*/ 94 h 106"/>
                    <a:gd name="T28" fmla="*/ 42 w 138"/>
                    <a:gd name="T29" fmla="*/ 86 h 106"/>
                    <a:gd name="T30" fmla="*/ 34 w 138"/>
                    <a:gd name="T31" fmla="*/ 80 h 106"/>
                    <a:gd name="T32" fmla="*/ 26 w 138"/>
                    <a:gd name="T33" fmla="*/ 74 h 106"/>
                    <a:gd name="T34" fmla="*/ 20 w 138"/>
                    <a:gd name="T35" fmla="*/ 66 h 106"/>
                    <a:gd name="T36" fmla="*/ 16 w 138"/>
                    <a:gd name="T37" fmla="*/ 56 h 106"/>
                    <a:gd name="T38" fmla="*/ 16 w 138"/>
                    <a:gd name="T39" fmla="*/ 56 h 106"/>
                    <a:gd name="T40" fmla="*/ 12 w 138"/>
                    <a:gd name="T41" fmla="*/ 42 h 106"/>
                    <a:gd name="T42" fmla="*/ 8 w 138"/>
                    <a:gd name="T43" fmla="*/ 30 h 106"/>
                    <a:gd name="T44" fmla="*/ 8 w 138"/>
                    <a:gd name="T45" fmla="*/ 8 h 106"/>
                    <a:gd name="T46" fmla="*/ 130 w 138"/>
                    <a:gd name="T47" fmla="*/ 8 h 106"/>
                    <a:gd name="T48" fmla="*/ 130 w 138"/>
                    <a:gd name="T49" fmla="*/ 8 h 106"/>
                    <a:gd name="T50" fmla="*/ 138 w 138"/>
                    <a:gd name="T51" fmla="*/ 0 h 106"/>
                    <a:gd name="T52" fmla="*/ 0 w 138"/>
                    <a:gd name="T53" fmla="*/ 0 h 106"/>
                    <a:gd name="T54" fmla="*/ 0 w 138"/>
                    <a:gd name="T55" fmla="*/ 0 h 106"/>
                    <a:gd name="T56" fmla="*/ 0 w 138"/>
                    <a:gd name="T57" fmla="*/ 26 h 106"/>
                    <a:gd name="T58" fmla="*/ 4 w 138"/>
                    <a:gd name="T59" fmla="*/ 42 h 106"/>
                    <a:gd name="T60" fmla="*/ 8 w 138"/>
                    <a:gd name="T61" fmla="*/ 58 h 106"/>
                    <a:gd name="T62" fmla="*/ 8 w 138"/>
                    <a:gd name="T63" fmla="*/ 58 h 106"/>
                    <a:gd name="T64" fmla="*/ 14 w 138"/>
                    <a:gd name="T65" fmla="*/ 70 h 106"/>
                    <a:gd name="T66" fmla="*/ 22 w 138"/>
                    <a:gd name="T67" fmla="*/ 82 h 106"/>
                    <a:gd name="T68" fmla="*/ 32 w 138"/>
                    <a:gd name="T69" fmla="*/ 90 h 106"/>
                    <a:gd name="T70" fmla="*/ 44 w 138"/>
                    <a:gd name="T71" fmla="*/ 96 h 106"/>
                    <a:gd name="T72" fmla="*/ 62 w 138"/>
                    <a:gd name="T73" fmla="*/ 104 h 106"/>
                    <a:gd name="T74" fmla="*/ 68 w 138"/>
                    <a:gd name="T75" fmla="*/ 106 h 106"/>
                    <a:gd name="T76" fmla="*/ 68 w 138"/>
                    <a:gd name="T77" fmla="*/ 106 h 106"/>
                    <a:gd name="T78" fmla="*/ 76 w 138"/>
                    <a:gd name="T79" fmla="*/ 104 h 106"/>
                    <a:gd name="T80" fmla="*/ 94 w 138"/>
                    <a:gd name="T81" fmla="*/ 96 h 106"/>
                    <a:gd name="T82" fmla="*/ 104 w 138"/>
                    <a:gd name="T83" fmla="*/ 90 h 106"/>
                    <a:gd name="T84" fmla="*/ 114 w 138"/>
                    <a:gd name="T85" fmla="*/ 82 h 106"/>
                    <a:gd name="T86" fmla="*/ 124 w 138"/>
                    <a:gd name="T87" fmla="*/ 70 h 106"/>
                    <a:gd name="T88" fmla="*/ 130 w 138"/>
                    <a:gd name="T89" fmla="*/ 58 h 106"/>
                    <a:gd name="T90" fmla="*/ 130 w 138"/>
                    <a:gd name="T91" fmla="*/ 58 h 106"/>
                    <a:gd name="T92" fmla="*/ 134 w 138"/>
                    <a:gd name="T93" fmla="*/ 42 h 106"/>
                    <a:gd name="T94" fmla="*/ 136 w 138"/>
                    <a:gd name="T95" fmla="*/ 26 h 106"/>
                    <a:gd name="T96" fmla="*/ 138 w 138"/>
                    <a:gd name="T97" fmla="*/ 0 h 106"/>
                    <a:gd name="T98" fmla="*/ 138 w 138"/>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8"/>
                    <a:gd name="T151" fmla="*/ 0 h 106"/>
                    <a:gd name="T152" fmla="*/ 138 w 138"/>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8" h="106">
                      <a:moveTo>
                        <a:pt x="130" y="8"/>
                      </a:moveTo>
                      <a:lnTo>
                        <a:pt x="130" y="8"/>
                      </a:lnTo>
                      <a:lnTo>
                        <a:pt x="128" y="30"/>
                      </a:lnTo>
                      <a:lnTo>
                        <a:pt x="126" y="42"/>
                      </a:lnTo>
                      <a:lnTo>
                        <a:pt x="122" y="56"/>
                      </a:lnTo>
                      <a:lnTo>
                        <a:pt x="118" y="66"/>
                      </a:lnTo>
                      <a:lnTo>
                        <a:pt x="110" y="74"/>
                      </a:lnTo>
                      <a:lnTo>
                        <a:pt x="102" y="80"/>
                      </a:lnTo>
                      <a:lnTo>
                        <a:pt x="94" y="86"/>
                      </a:lnTo>
                      <a:lnTo>
                        <a:pt x="78" y="94"/>
                      </a:lnTo>
                      <a:lnTo>
                        <a:pt x="68" y="98"/>
                      </a:lnTo>
                      <a:lnTo>
                        <a:pt x="58" y="94"/>
                      </a:lnTo>
                      <a:lnTo>
                        <a:pt x="42" y="86"/>
                      </a:lnTo>
                      <a:lnTo>
                        <a:pt x="34" y="80"/>
                      </a:lnTo>
                      <a:lnTo>
                        <a:pt x="26" y="74"/>
                      </a:lnTo>
                      <a:lnTo>
                        <a:pt x="20" y="66"/>
                      </a:lnTo>
                      <a:lnTo>
                        <a:pt x="16" y="56"/>
                      </a:lnTo>
                      <a:lnTo>
                        <a:pt x="12" y="42"/>
                      </a:lnTo>
                      <a:lnTo>
                        <a:pt x="8" y="30"/>
                      </a:lnTo>
                      <a:lnTo>
                        <a:pt x="8" y="8"/>
                      </a:lnTo>
                      <a:lnTo>
                        <a:pt x="130" y="8"/>
                      </a:lnTo>
                      <a:close/>
                      <a:moveTo>
                        <a:pt x="138" y="0"/>
                      </a:moveTo>
                      <a:lnTo>
                        <a:pt x="0" y="0"/>
                      </a:lnTo>
                      <a:lnTo>
                        <a:pt x="0" y="26"/>
                      </a:lnTo>
                      <a:lnTo>
                        <a:pt x="4" y="42"/>
                      </a:lnTo>
                      <a:lnTo>
                        <a:pt x="8" y="58"/>
                      </a:lnTo>
                      <a:lnTo>
                        <a:pt x="14" y="70"/>
                      </a:lnTo>
                      <a:lnTo>
                        <a:pt x="22" y="82"/>
                      </a:lnTo>
                      <a:lnTo>
                        <a:pt x="32" y="90"/>
                      </a:lnTo>
                      <a:lnTo>
                        <a:pt x="44" y="96"/>
                      </a:lnTo>
                      <a:lnTo>
                        <a:pt x="62" y="104"/>
                      </a:lnTo>
                      <a:lnTo>
                        <a:pt x="68" y="106"/>
                      </a:lnTo>
                      <a:lnTo>
                        <a:pt x="76" y="104"/>
                      </a:lnTo>
                      <a:lnTo>
                        <a:pt x="94" y="96"/>
                      </a:lnTo>
                      <a:lnTo>
                        <a:pt x="104" y="90"/>
                      </a:lnTo>
                      <a:lnTo>
                        <a:pt x="114" y="82"/>
                      </a:lnTo>
                      <a:lnTo>
                        <a:pt x="124" y="70"/>
                      </a:lnTo>
                      <a:lnTo>
                        <a:pt x="130" y="58"/>
                      </a:lnTo>
                      <a:lnTo>
                        <a:pt x="134" y="42"/>
                      </a:lnTo>
                      <a:lnTo>
                        <a:pt x="136" y="26"/>
                      </a:lnTo>
                      <a:lnTo>
                        <a:pt x="138" y="0"/>
                      </a:lnTo>
                      <a:close/>
                    </a:path>
                  </a:pathLst>
                </a:custGeom>
                <a:solidFill>
                  <a:srgbClr val="4D4D4D"/>
                </a:solidFill>
                <a:ln w="9525">
                  <a:noFill/>
                  <a:round/>
                  <a:headEnd/>
                  <a:tailEnd/>
                </a:ln>
              </p:spPr>
              <p:txBody>
                <a:bodyPr/>
                <a:lstStyle/>
                <a:p>
                  <a:endParaRPr lang="en-US"/>
                </a:p>
              </p:txBody>
            </p:sp>
            <p:sp>
              <p:nvSpPr>
                <p:cNvPr id="3402894" name="Rectangle 143"/>
                <p:cNvSpPr>
                  <a:spLocks noChangeArrowheads="1"/>
                </p:cNvSpPr>
                <p:nvPr/>
              </p:nvSpPr>
              <p:spPr bwMode="auto">
                <a:xfrm>
                  <a:off x="1416" y="653"/>
                  <a:ext cx="178" cy="14"/>
                </a:xfrm>
                <a:prstGeom prst="rect">
                  <a:avLst/>
                </a:prstGeom>
                <a:solidFill>
                  <a:srgbClr val="4D4D4D"/>
                </a:solidFill>
                <a:ln w="9525">
                  <a:noFill/>
                  <a:miter lim="800000"/>
                  <a:headEnd/>
                  <a:tailEnd/>
                </a:ln>
              </p:spPr>
              <p:txBody>
                <a:bodyPr/>
                <a:lstStyle/>
                <a:p>
                  <a:endParaRPr lang="en-US" sz="1350">
                    <a:solidFill>
                      <a:srgbClr val="000000"/>
                    </a:solidFill>
                    <a:ea typeface="MS PGothic" pitchFamily="34" charset="-128"/>
                  </a:endParaRPr>
                </a:p>
              </p:txBody>
            </p:sp>
            <p:sp>
              <p:nvSpPr>
                <p:cNvPr id="3402895" name="Freeform 144"/>
                <p:cNvSpPr>
                  <a:spLocks/>
                </p:cNvSpPr>
                <p:nvPr/>
              </p:nvSpPr>
              <p:spPr bwMode="auto">
                <a:xfrm>
                  <a:off x="1420" y="561"/>
                  <a:ext cx="170" cy="82"/>
                </a:xfrm>
                <a:custGeom>
                  <a:avLst/>
                  <a:gdLst>
                    <a:gd name="T0" fmla="*/ 138 w 170"/>
                    <a:gd name="T1" fmla="*/ 20 h 82"/>
                    <a:gd name="T2" fmla="*/ 138 w 170"/>
                    <a:gd name="T3" fmla="*/ 20 h 82"/>
                    <a:gd name="T4" fmla="*/ 140 w 170"/>
                    <a:gd name="T5" fmla="*/ 22 h 82"/>
                    <a:gd name="T6" fmla="*/ 140 w 170"/>
                    <a:gd name="T7" fmla="*/ 22 h 82"/>
                    <a:gd name="T8" fmla="*/ 134 w 170"/>
                    <a:gd name="T9" fmla="*/ 38 h 82"/>
                    <a:gd name="T10" fmla="*/ 128 w 170"/>
                    <a:gd name="T11" fmla="*/ 54 h 82"/>
                    <a:gd name="T12" fmla="*/ 118 w 170"/>
                    <a:gd name="T13" fmla="*/ 74 h 82"/>
                    <a:gd name="T14" fmla="*/ 118 w 170"/>
                    <a:gd name="T15" fmla="*/ 74 h 82"/>
                    <a:gd name="T16" fmla="*/ 114 w 170"/>
                    <a:gd name="T17" fmla="*/ 76 h 82"/>
                    <a:gd name="T18" fmla="*/ 112 w 170"/>
                    <a:gd name="T19" fmla="*/ 76 h 82"/>
                    <a:gd name="T20" fmla="*/ 108 w 170"/>
                    <a:gd name="T21" fmla="*/ 74 h 82"/>
                    <a:gd name="T22" fmla="*/ 108 w 170"/>
                    <a:gd name="T23" fmla="*/ 74 h 82"/>
                    <a:gd name="T24" fmla="*/ 116 w 170"/>
                    <a:gd name="T25" fmla="*/ 56 h 82"/>
                    <a:gd name="T26" fmla="*/ 118 w 170"/>
                    <a:gd name="T27" fmla="*/ 42 h 82"/>
                    <a:gd name="T28" fmla="*/ 122 w 170"/>
                    <a:gd name="T29" fmla="*/ 22 h 82"/>
                    <a:gd name="T30" fmla="*/ 120 w 170"/>
                    <a:gd name="T31" fmla="*/ 12 h 82"/>
                    <a:gd name="T32" fmla="*/ 120 w 170"/>
                    <a:gd name="T33" fmla="*/ 10 h 82"/>
                    <a:gd name="T34" fmla="*/ 120 w 170"/>
                    <a:gd name="T35" fmla="*/ 10 h 82"/>
                    <a:gd name="T36" fmla="*/ 120 w 170"/>
                    <a:gd name="T37" fmla="*/ 10 h 82"/>
                    <a:gd name="T38" fmla="*/ 120 w 170"/>
                    <a:gd name="T39" fmla="*/ 10 h 82"/>
                    <a:gd name="T40" fmla="*/ 120 w 170"/>
                    <a:gd name="T41" fmla="*/ 10 h 82"/>
                    <a:gd name="T42" fmla="*/ 120 w 170"/>
                    <a:gd name="T43" fmla="*/ 8 h 82"/>
                    <a:gd name="T44" fmla="*/ 120 w 170"/>
                    <a:gd name="T45" fmla="*/ 8 h 82"/>
                    <a:gd name="T46" fmla="*/ 96 w 170"/>
                    <a:gd name="T47" fmla="*/ 2 h 82"/>
                    <a:gd name="T48" fmla="*/ 86 w 170"/>
                    <a:gd name="T49" fmla="*/ 0 h 82"/>
                    <a:gd name="T50" fmla="*/ 86 w 170"/>
                    <a:gd name="T51" fmla="*/ 0 h 82"/>
                    <a:gd name="T52" fmla="*/ 76 w 170"/>
                    <a:gd name="T53" fmla="*/ 2 h 82"/>
                    <a:gd name="T54" fmla="*/ 52 w 170"/>
                    <a:gd name="T55" fmla="*/ 8 h 82"/>
                    <a:gd name="T56" fmla="*/ 52 w 170"/>
                    <a:gd name="T57" fmla="*/ 10 h 82"/>
                    <a:gd name="T58" fmla="*/ 52 w 170"/>
                    <a:gd name="T59" fmla="*/ 10 h 82"/>
                    <a:gd name="T60" fmla="*/ 50 w 170"/>
                    <a:gd name="T61" fmla="*/ 12 h 82"/>
                    <a:gd name="T62" fmla="*/ 48 w 170"/>
                    <a:gd name="T63" fmla="*/ 22 h 82"/>
                    <a:gd name="T64" fmla="*/ 52 w 170"/>
                    <a:gd name="T65" fmla="*/ 42 h 82"/>
                    <a:gd name="T66" fmla="*/ 56 w 170"/>
                    <a:gd name="T67" fmla="*/ 56 h 82"/>
                    <a:gd name="T68" fmla="*/ 62 w 170"/>
                    <a:gd name="T69" fmla="*/ 74 h 82"/>
                    <a:gd name="T70" fmla="*/ 62 w 170"/>
                    <a:gd name="T71" fmla="*/ 74 h 82"/>
                    <a:gd name="T72" fmla="*/ 60 w 170"/>
                    <a:gd name="T73" fmla="*/ 76 h 82"/>
                    <a:gd name="T74" fmla="*/ 56 w 170"/>
                    <a:gd name="T75" fmla="*/ 76 h 82"/>
                    <a:gd name="T76" fmla="*/ 52 w 170"/>
                    <a:gd name="T77" fmla="*/ 74 h 82"/>
                    <a:gd name="T78" fmla="*/ 52 w 170"/>
                    <a:gd name="T79" fmla="*/ 74 h 82"/>
                    <a:gd name="T80" fmla="*/ 42 w 170"/>
                    <a:gd name="T81" fmla="*/ 54 h 82"/>
                    <a:gd name="T82" fmla="*/ 36 w 170"/>
                    <a:gd name="T83" fmla="*/ 38 h 82"/>
                    <a:gd name="T84" fmla="*/ 32 w 170"/>
                    <a:gd name="T85" fmla="*/ 22 h 82"/>
                    <a:gd name="T86" fmla="*/ 32 w 170"/>
                    <a:gd name="T87" fmla="*/ 22 h 82"/>
                    <a:gd name="T88" fmla="*/ 32 w 170"/>
                    <a:gd name="T89" fmla="*/ 20 h 82"/>
                    <a:gd name="T90" fmla="*/ 32 w 170"/>
                    <a:gd name="T91" fmla="*/ 20 h 82"/>
                    <a:gd name="T92" fmla="*/ 24 w 170"/>
                    <a:gd name="T93" fmla="*/ 28 h 82"/>
                    <a:gd name="T94" fmla="*/ 18 w 170"/>
                    <a:gd name="T95" fmla="*/ 38 h 82"/>
                    <a:gd name="T96" fmla="*/ 8 w 170"/>
                    <a:gd name="T97" fmla="*/ 56 h 82"/>
                    <a:gd name="T98" fmla="*/ 2 w 170"/>
                    <a:gd name="T99" fmla="*/ 72 h 82"/>
                    <a:gd name="T100" fmla="*/ 0 w 170"/>
                    <a:gd name="T101" fmla="*/ 82 h 82"/>
                    <a:gd name="T102" fmla="*/ 170 w 170"/>
                    <a:gd name="T103" fmla="*/ 82 h 82"/>
                    <a:gd name="T104" fmla="*/ 170 w 170"/>
                    <a:gd name="T105" fmla="*/ 82 h 82"/>
                    <a:gd name="T106" fmla="*/ 168 w 170"/>
                    <a:gd name="T107" fmla="*/ 72 h 82"/>
                    <a:gd name="T108" fmla="*/ 162 w 170"/>
                    <a:gd name="T109" fmla="*/ 56 h 82"/>
                    <a:gd name="T110" fmla="*/ 154 w 170"/>
                    <a:gd name="T111" fmla="*/ 38 h 82"/>
                    <a:gd name="T112" fmla="*/ 146 w 170"/>
                    <a:gd name="T113" fmla="*/ 28 h 82"/>
                    <a:gd name="T114" fmla="*/ 138 w 170"/>
                    <a:gd name="T115" fmla="*/ 20 h 82"/>
                    <a:gd name="T116" fmla="*/ 138 w 170"/>
                    <a:gd name="T117" fmla="*/ 20 h 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0"/>
                    <a:gd name="T178" fmla="*/ 0 h 82"/>
                    <a:gd name="T179" fmla="*/ 170 w 170"/>
                    <a:gd name="T180" fmla="*/ 82 h 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0" h="82">
                      <a:moveTo>
                        <a:pt x="138" y="20"/>
                      </a:moveTo>
                      <a:lnTo>
                        <a:pt x="138" y="20"/>
                      </a:lnTo>
                      <a:lnTo>
                        <a:pt x="140" y="22"/>
                      </a:lnTo>
                      <a:lnTo>
                        <a:pt x="134" y="38"/>
                      </a:lnTo>
                      <a:lnTo>
                        <a:pt x="128" y="54"/>
                      </a:lnTo>
                      <a:lnTo>
                        <a:pt x="118" y="74"/>
                      </a:lnTo>
                      <a:lnTo>
                        <a:pt x="114" y="76"/>
                      </a:lnTo>
                      <a:lnTo>
                        <a:pt x="112" y="76"/>
                      </a:lnTo>
                      <a:lnTo>
                        <a:pt x="108" y="74"/>
                      </a:lnTo>
                      <a:lnTo>
                        <a:pt x="116" y="56"/>
                      </a:lnTo>
                      <a:lnTo>
                        <a:pt x="118" y="42"/>
                      </a:lnTo>
                      <a:lnTo>
                        <a:pt x="122" y="22"/>
                      </a:lnTo>
                      <a:lnTo>
                        <a:pt x="120" y="12"/>
                      </a:lnTo>
                      <a:lnTo>
                        <a:pt x="120" y="10"/>
                      </a:lnTo>
                      <a:lnTo>
                        <a:pt x="120" y="8"/>
                      </a:lnTo>
                      <a:lnTo>
                        <a:pt x="96" y="2"/>
                      </a:lnTo>
                      <a:lnTo>
                        <a:pt x="86" y="0"/>
                      </a:lnTo>
                      <a:lnTo>
                        <a:pt x="76" y="2"/>
                      </a:lnTo>
                      <a:lnTo>
                        <a:pt x="52" y="8"/>
                      </a:lnTo>
                      <a:lnTo>
                        <a:pt x="52" y="10"/>
                      </a:lnTo>
                      <a:lnTo>
                        <a:pt x="50" y="12"/>
                      </a:lnTo>
                      <a:lnTo>
                        <a:pt x="48" y="22"/>
                      </a:lnTo>
                      <a:lnTo>
                        <a:pt x="52" y="42"/>
                      </a:lnTo>
                      <a:lnTo>
                        <a:pt x="56" y="56"/>
                      </a:lnTo>
                      <a:lnTo>
                        <a:pt x="62" y="74"/>
                      </a:lnTo>
                      <a:lnTo>
                        <a:pt x="60" y="76"/>
                      </a:lnTo>
                      <a:lnTo>
                        <a:pt x="56" y="76"/>
                      </a:lnTo>
                      <a:lnTo>
                        <a:pt x="52" y="74"/>
                      </a:lnTo>
                      <a:lnTo>
                        <a:pt x="42" y="54"/>
                      </a:lnTo>
                      <a:lnTo>
                        <a:pt x="36" y="38"/>
                      </a:lnTo>
                      <a:lnTo>
                        <a:pt x="32" y="22"/>
                      </a:lnTo>
                      <a:lnTo>
                        <a:pt x="32" y="20"/>
                      </a:lnTo>
                      <a:lnTo>
                        <a:pt x="24" y="28"/>
                      </a:lnTo>
                      <a:lnTo>
                        <a:pt x="18" y="38"/>
                      </a:lnTo>
                      <a:lnTo>
                        <a:pt x="8" y="56"/>
                      </a:lnTo>
                      <a:lnTo>
                        <a:pt x="2" y="72"/>
                      </a:lnTo>
                      <a:lnTo>
                        <a:pt x="0" y="82"/>
                      </a:lnTo>
                      <a:lnTo>
                        <a:pt x="170" y="82"/>
                      </a:lnTo>
                      <a:lnTo>
                        <a:pt x="168" y="72"/>
                      </a:lnTo>
                      <a:lnTo>
                        <a:pt x="162" y="56"/>
                      </a:lnTo>
                      <a:lnTo>
                        <a:pt x="154" y="38"/>
                      </a:lnTo>
                      <a:lnTo>
                        <a:pt x="146" y="28"/>
                      </a:lnTo>
                      <a:lnTo>
                        <a:pt x="138" y="20"/>
                      </a:lnTo>
                      <a:close/>
                    </a:path>
                  </a:pathLst>
                </a:custGeom>
                <a:solidFill>
                  <a:srgbClr val="4D4D4D"/>
                </a:solidFill>
                <a:ln w="9525">
                  <a:noFill/>
                  <a:round/>
                  <a:headEnd/>
                  <a:tailEnd/>
                </a:ln>
              </p:spPr>
              <p:txBody>
                <a:bodyPr/>
                <a:lstStyle/>
                <a:p>
                  <a:endParaRPr lang="en-US"/>
                </a:p>
              </p:txBody>
            </p:sp>
            <p:sp>
              <p:nvSpPr>
                <p:cNvPr id="3402896" name="Freeform 145"/>
                <p:cNvSpPr>
                  <a:spLocks/>
                </p:cNvSpPr>
                <p:nvPr/>
              </p:nvSpPr>
              <p:spPr bwMode="auto">
                <a:xfrm>
                  <a:off x="1440" y="969"/>
                  <a:ext cx="366" cy="236"/>
                </a:xfrm>
                <a:custGeom>
                  <a:avLst/>
                  <a:gdLst>
                    <a:gd name="T0" fmla="*/ 346 w 366"/>
                    <a:gd name="T1" fmla="*/ 0 h 236"/>
                    <a:gd name="T2" fmla="*/ 20 w 366"/>
                    <a:gd name="T3" fmla="*/ 0 h 236"/>
                    <a:gd name="T4" fmla="*/ 20 w 366"/>
                    <a:gd name="T5" fmla="*/ 0 h 236"/>
                    <a:gd name="T6" fmla="*/ 12 w 366"/>
                    <a:gd name="T7" fmla="*/ 2 h 236"/>
                    <a:gd name="T8" fmla="*/ 6 w 366"/>
                    <a:gd name="T9" fmla="*/ 6 h 236"/>
                    <a:gd name="T10" fmla="*/ 2 w 366"/>
                    <a:gd name="T11" fmla="*/ 12 h 236"/>
                    <a:gd name="T12" fmla="*/ 0 w 366"/>
                    <a:gd name="T13" fmla="*/ 20 h 236"/>
                    <a:gd name="T14" fmla="*/ 0 w 366"/>
                    <a:gd name="T15" fmla="*/ 20 h 236"/>
                    <a:gd name="T16" fmla="*/ 0 w 366"/>
                    <a:gd name="T17" fmla="*/ 218 h 236"/>
                    <a:gd name="T18" fmla="*/ 0 w 366"/>
                    <a:gd name="T19" fmla="*/ 218 h 236"/>
                    <a:gd name="T20" fmla="*/ 2 w 366"/>
                    <a:gd name="T21" fmla="*/ 226 h 236"/>
                    <a:gd name="T22" fmla="*/ 4 w 366"/>
                    <a:gd name="T23" fmla="*/ 230 h 236"/>
                    <a:gd name="T24" fmla="*/ 10 w 366"/>
                    <a:gd name="T25" fmla="*/ 234 h 236"/>
                    <a:gd name="T26" fmla="*/ 16 w 366"/>
                    <a:gd name="T27" fmla="*/ 236 h 236"/>
                    <a:gd name="T28" fmla="*/ 16 w 366"/>
                    <a:gd name="T29" fmla="*/ 236 h 236"/>
                    <a:gd name="T30" fmla="*/ 350 w 366"/>
                    <a:gd name="T31" fmla="*/ 236 h 236"/>
                    <a:gd name="T32" fmla="*/ 350 w 366"/>
                    <a:gd name="T33" fmla="*/ 236 h 236"/>
                    <a:gd name="T34" fmla="*/ 358 w 366"/>
                    <a:gd name="T35" fmla="*/ 234 h 236"/>
                    <a:gd name="T36" fmla="*/ 362 w 366"/>
                    <a:gd name="T37" fmla="*/ 230 h 236"/>
                    <a:gd name="T38" fmla="*/ 366 w 366"/>
                    <a:gd name="T39" fmla="*/ 224 h 236"/>
                    <a:gd name="T40" fmla="*/ 366 w 366"/>
                    <a:gd name="T41" fmla="*/ 216 h 236"/>
                    <a:gd name="T42" fmla="*/ 366 w 366"/>
                    <a:gd name="T43" fmla="*/ 216 h 236"/>
                    <a:gd name="T44" fmla="*/ 366 w 366"/>
                    <a:gd name="T45" fmla="*/ 20 h 236"/>
                    <a:gd name="T46" fmla="*/ 366 w 366"/>
                    <a:gd name="T47" fmla="*/ 20 h 236"/>
                    <a:gd name="T48" fmla="*/ 364 w 366"/>
                    <a:gd name="T49" fmla="*/ 12 h 236"/>
                    <a:gd name="T50" fmla="*/ 360 w 366"/>
                    <a:gd name="T51" fmla="*/ 6 h 236"/>
                    <a:gd name="T52" fmla="*/ 354 w 366"/>
                    <a:gd name="T53" fmla="*/ 2 h 236"/>
                    <a:gd name="T54" fmla="*/ 346 w 366"/>
                    <a:gd name="T55" fmla="*/ 0 h 236"/>
                    <a:gd name="T56" fmla="*/ 346 w 366"/>
                    <a:gd name="T57" fmla="*/ 0 h 2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66"/>
                    <a:gd name="T88" fmla="*/ 0 h 236"/>
                    <a:gd name="T89" fmla="*/ 366 w 366"/>
                    <a:gd name="T90" fmla="*/ 236 h 2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66" h="236">
                      <a:moveTo>
                        <a:pt x="346" y="0"/>
                      </a:moveTo>
                      <a:lnTo>
                        <a:pt x="20" y="0"/>
                      </a:lnTo>
                      <a:lnTo>
                        <a:pt x="12" y="2"/>
                      </a:lnTo>
                      <a:lnTo>
                        <a:pt x="6" y="6"/>
                      </a:lnTo>
                      <a:lnTo>
                        <a:pt x="2" y="12"/>
                      </a:lnTo>
                      <a:lnTo>
                        <a:pt x="0" y="20"/>
                      </a:lnTo>
                      <a:lnTo>
                        <a:pt x="0" y="218"/>
                      </a:lnTo>
                      <a:lnTo>
                        <a:pt x="2" y="226"/>
                      </a:lnTo>
                      <a:lnTo>
                        <a:pt x="4" y="230"/>
                      </a:lnTo>
                      <a:lnTo>
                        <a:pt x="10" y="234"/>
                      </a:lnTo>
                      <a:lnTo>
                        <a:pt x="16" y="236"/>
                      </a:lnTo>
                      <a:lnTo>
                        <a:pt x="350" y="236"/>
                      </a:lnTo>
                      <a:lnTo>
                        <a:pt x="358" y="234"/>
                      </a:lnTo>
                      <a:lnTo>
                        <a:pt x="362" y="230"/>
                      </a:lnTo>
                      <a:lnTo>
                        <a:pt x="366" y="224"/>
                      </a:lnTo>
                      <a:lnTo>
                        <a:pt x="366" y="216"/>
                      </a:lnTo>
                      <a:lnTo>
                        <a:pt x="366" y="20"/>
                      </a:lnTo>
                      <a:lnTo>
                        <a:pt x="364" y="12"/>
                      </a:lnTo>
                      <a:lnTo>
                        <a:pt x="360" y="6"/>
                      </a:lnTo>
                      <a:lnTo>
                        <a:pt x="354" y="2"/>
                      </a:lnTo>
                      <a:lnTo>
                        <a:pt x="346" y="0"/>
                      </a:lnTo>
                      <a:close/>
                    </a:path>
                  </a:pathLst>
                </a:custGeom>
                <a:solidFill>
                  <a:srgbClr val="4D4D4D"/>
                </a:solidFill>
                <a:ln w="9525">
                  <a:noFill/>
                  <a:round/>
                  <a:headEnd/>
                  <a:tailEnd/>
                </a:ln>
              </p:spPr>
              <p:txBody>
                <a:bodyPr/>
                <a:lstStyle/>
                <a:p>
                  <a:endParaRPr lang="en-US"/>
                </a:p>
              </p:txBody>
            </p:sp>
            <p:sp>
              <p:nvSpPr>
                <p:cNvPr id="3402897" name="Freeform 146"/>
                <p:cNvSpPr>
                  <a:spLocks/>
                </p:cNvSpPr>
                <p:nvPr/>
              </p:nvSpPr>
              <p:spPr bwMode="auto">
                <a:xfrm>
                  <a:off x="1372" y="1107"/>
                  <a:ext cx="56" cy="74"/>
                </a:xfrm>
                <a:custGeom>
                  <a:avLst/>
                  <a:gdLst>
                    <a:gd name="T0" fmla="*/ 12 w 56"/>
                    <a:gd name="T1" fmla="*/ 0 h 74"/>
                    <a:gd name="T2" fmla="*/ 12 w 56"/>
                    <a:gd name="T3" fmla="*/ 0 h 74"/>
                    <a:gd name="T4" fmla="*/ 6 w 56"/>
                    <a:gd name="T5" fmla="*/ 2 h 74"/>
                    <a:gd name="T6" fmla="*/ 2 w 56"/>
                    <a:gd name="T7" fmla="*/ 4 h 74"/>
                    <a:gd name="T8" fmla="*/ 0 w 56"/>
                    <a:gd name="T9" fmla="*/ 6 h 74"/>
                    <a:gd name="T10" fmla="*/ 2 w 56"/>
                    <a:gd name="T11" fmla="*/ 12 h 74"/>
                    <a:gd name="T12" fmla="*/ 2 w 56"/>
                    <a:gd name="T13" fmla="*/ 12 h 74"/>
                    <a:gd name="T14" fmla="*/ 56 w 56"/>
                    <a:gd name="T15" fmla="*/ 74 h 74"/>
                    <a:gd name="T16" fmla="*/ 56 w 56"/>
                    <a:gd name="T17" fmla="*/ 74 h 74"/>
                    <a:gd name="T18" fmla="*/ 56 w 56"/>
                    <a:gd name="T19" fmla="*/ 0 h 74"/>
                    <a:gd name="T20" fmla="*/ 56 w 56"/>
                    <a:gd name="T21" fmla="*/ 0 h 74"/>
                    <a:gd name="T22" fmla="*/ 12 w 56"/>
                    <a:gd name="T23" fmla="*/ 0 h 74"/>
                    <a:gd name="T24" fmla="*/ 12 w 56"/>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74"/>
                    <a:gd name="T41" fmla="*/ 56 w 56"/>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74">
                      <a:moveTo>
                        <a:pt x="12" y="0"/>
                      </a:moveTo>
                      <a:lnTo>
                        <a:pt x="12" y="0"/>
                      </a:lnTo>
                      <a:lnTo>
                        <a:pt x="6" y="2"/>
                      </a:lnTo>
                      <a:lnTo>
                        <a:pt x="2" y="4"/>
                      </a:lnTo>
                      <a:lnTo>
                        <a:pt x="0" y="6"/>
                      </a:lnTo>
                      <a:lnTo>
                        <a:pt x="2" y="12"/>
                      </a:lnTo>
                      <a:lnTo>
                        <a:pt x="56" y="74"/>
                      </a:lnTo>
                      <a:lnTo>
                        <a:pt x="56" y="0"/>
                      </a:lnTo>
                      <a:lnTo>
                        <a:pt x="12" y="0"/>
                      </a:lnTo>
                      <a:close/>
                    </a:path>
                  </a:pathLst>
                </a:custGeom>
                <a:solidFill>
                  <a:srgbClr val="4D4D4D"/>
                </a:solidFill>
                <a:ln w="9525">
                  <a:noFill/>
                  <a:round/>
                  <a:headEnd/>
                  <a:tailEnd/>
                </a:ln>
              </p:spPr>
              <p:txBody>
                <a:bodyPr/>
                <a:lstStyle/>
                <a:p>
                  <a:endParaRPr lang="en-US"/>
                </a:p>
              </p:txBody>
            </p:sp>
            <p:sp>
              <p:nvSpPr>
                <p:cNvPr id="3402898" name="Freeform 147"/>
                <p:cNvSpPr>
                  <a:spLocks noEditPoints="1"/>
                </p:cNvSpPr>
                <p:nvPr/>
              </p:nvSpPr>
              <p:spPr bwMode="auto">
                <a:xfrm>
                  <a:off x="1264" y="785"/>
                  <a:ext cx="256" cy="316"/>
                </a:xfrm>
                <a:custGeom>
                  <a:avLst/>
                  <a:gdLst>
                    <a:gd name="T0" fmla="*/ 256 w 256"/>
                    <a:gd name="T1" fmla="*/ 120 h 316"/>
                    <a:gd name="T2" fmla="*/ 240 w 256"/>
                    <a:gd name="T3" fmla="*/ 74 h 316"/>
                    <a:gd name="T4" fmla="*/ 184 w 256"/>
                    <a:gd name="T5" fmla="*/ 82 h 316"/>
                    <a:gd name="T6" fmla="*/ 160 w 256"/>
                    <a:gd name="T7" fmla="*/ 0 h 316"/>
                    <a:gd name="T8" fmla="*/ 158 w 256"/>
                    <a:gd name="T9" fmla="*/ 0 h 316"/>
                    <a:gd name="T10" fmla="*/ 132 w 256"/>
                    <a:gd name="T11" fmla="*/ 12 h 316"/>
                    <a:gd name="T12" fmla="*/ 102 w 256"/>
                    <a:gd name="T13" fmla="*/ 34 h 316"/>
                    <a:gd name="T14" fmla="*/ 94 w 256"/>
                    <a:gd name="T15" fmla="*/ 42 h 316"/>
                    <a:gd name="T16" fmla="*/ 40 w 256"/>
                    <a:gd name="T17" fmla="*/ 100 h 316"/>
                    <a:gd name="T18" fmla="*/ 14 w 256"/>
                    <a:gd name="T19" fmla="*/ 140 h 316"/>
                    <a:gd name="T20" fmla="*/ 2 w 256"/>
                    <a:gd name="T21" fmla="*/ 174 h 316"/>
                    <a:gd name="T22" fmla="*/ 0 w 256"/>
                    <a:gd name="T23" fmla="*/ 184 h 316"/>
                    <a:gd name="T24" fmla="*/ 0 w 256"/>
                    <a:gd name="T25" fmla="*/ 208 h 316"/>
                    <a:gd name="T26" fmla="*/ 8 w 256"/>
                    <a:gd name="T27" fmla="*/ 228 h 316"/>
                    <a:gd name="T28" fmla="*/ 22 w 256"/>
                    <a:gd name="T29" fmla="*/ 246 h 316"/>
                    <a:gd name="T30" fmla="*/ 60 w 256"/>
                    <a:gd name="T31" fmla="*/ 276 h 316"/>
                    <a:gd name="T32" fmla="*/ 100 w 256"/>
                    <a:gd name="T33" fmla="*/ 296 h 316"/>
                    <a:gd name="T34" fmla="*/ 118 w 256"/>
                    <a:gd name="T35" fmla="*/ 316 h 316"/>
                    <a:gd name="T36" fmla="*/ 168 w 256"/>
                    <a:gd name="T37" fmla="*/ 316 h 316"/>
                    <a:gd name="T38" fmla="*/ 168 w 256"/>
                    <a:gd name="T39" fmla="*/ 260 h 316"/>
                    <a:gd name="T40" fmla="*/ 114 w 256"/>
                    <a:gd name="T41" fmla="*/ 236 h 316"/>
                    <a:gd name="T42" fmla="*/ 100 w 256"/>
                    <a:gd name="T43" fmla="*/ 226 h 316"/>
                    <a:gd name="T44" fmla="*/ 84 w 256"/>
                    <a:gd name="T45" fmla="*/ 210 h 316"/>
                    <a:gd name="T46" fmla="*/ 78 w 256"/>
                    <a:gd name="T47" fmla="*/ 196 h 316"/>
                    <a:gd name="T48" fmla="*/ 76 w 256"/>
                    <a:gd name="T49" fmla="*/ 188 h 316"/>
                    <a:gd name="T50" fmla="*/ 80 w 256"/>
                    <a:gd name="T51" fmla="*/ 174 h 316"/>
                    <a:gd name="T52" fmla="*/ 102 w 256"/>
                    <a:gd name="T53" fmla="*/ 146 h 316"/>
                    <a:gd name="T54" fmla="*/ 118 w 256"/>
                    <a:gd name="T55" fmla="*/ 226 h 316"/>
                    <a:gd name="T56" fmla="*/ 168 w 256"/>
                    <a:gd name="T57" fmla="*/ 248 h 316"/>
                    <a:gd name="T58" fmla="*/ 168 w 256"/>
                    <a:gd name="T59" fmla="*/ 208 h 316"/>
                    <a:gd name="T60" fmla="*/ 170 w 256"/>
                    <a:gd name="T61" fmla="*/ 188 h 316"/>
                    <a:gd name="T62" fmla="*/ 178 w 256"/>
                    <a:gd name="T63" fmla="*/ 180 h 316"/>
                    <a:gd name="T64" fmla="*/ 190 w 256"/>
                    <a:gd name="T65" fmla="*/ 174 h 316"/>
                    <a:gd name="T66" fmla="*/ 256 w 256"/>
                    <a:gd name="T67" fmla="*/ 174 h 316"/>
                    <a:gd name="T68" fmla="*/ 238 w 256"/>
                    <a:gd name="T69" fmla="*/ 120 h 316"/>
                    <a:gd name="T70" fmla="*/ 244 w 256"/>
                    <a:gd name="T71" fmla="*/ 126 h 316"/>
                    <a:gd name="T72" fmla="*/ 242 w 256"/>
                    <a:gd name="T73" fmla="*/ 130 h 316"/>
                    <a:gd name="T74" fmla="*/ 238 w 256"/>
                    <a:gd name="T75" fmla="*/ 132 h 316"/>
                    <a:gd name="T76" fmla="*/ 230 w 256"/>
                    <a:gd name="T77" fmla="*/ 126 h 316"/>
                    <a:gd name="T78" fmla="*/ 232 w 256"/>
                    <a:gd name="T79" fmla="*/ 122 h 316"/>
                    <a:gd name="T80" fmla="*/ 238 w 256"/>
                    <a:gd name="T81" fmla="*/ 120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6"/>
                    <a:gd name="T124" fmla="*/ 0 h 316"/>
                    <a:gd name="T125" fmla="*/ 256 w 256"/>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6" h="316">
                      <a:moveTo>
                        <a:pt x="256" y="174"/>
                      </a:moveTo>
                      <a:lnTo>
                        <a:pt x="256" y="120"/>
                      </a:lnTo>
                      <a:lnTo>
                        <a:pt x="240" y="74"/>
                      </a:lnTo>
                      <a:lnTo>
                        <a:pt x="232" y="74"/>
                      </a:lnTo>
                      <a:lnTo>
                        <a:pt x="184" y="82"/>
                      </a:lnTo>
                      <a:lnTo>
                        <a:pt x="160" y="0"/>
                      </a:lnTo>
                      <a:lnTo>
                        <a:pt x="158" y="0"/>
                      </a:lnTo>
                      <a:lnTo>
                        <a:pt x="150" y="4"/>
                      </a:lnTo>
                      <a:lnTo>
                        <a:pt x="132" y="12"/>
                      </a:lnTo>
                      <a:lnTo>
                        <a:pt x="112" y="26"/>
                      </a:lnTo>
                      <a:lnTo>
                        <a:pt x="102" y="34"/>
                      </a:lnTo>
                      <a:lnTo>
                        <a:pt x="94" y="42"/>
                      </a:lnTo>
                      <a:lnTo>
                        <a:pt x="70" y="68"/>
                      </a:lnTo>
                      <a:lnTo>
                        <a:pt x="40" y="100"/>
                      </a:lnTo>
                      <a:lnTo>
                        <a:pt x="26" y="120"/>
                      </a:lnTo>
                      <a:lnTo>
                        <a:pt x="14" y="140"/>
                      </a:lnTo>
                      <a:lnTo>
                        <a:pt x="4" y="162"/>
                      </a:lnTo>
                      <a:lnTo>
                        <a:pt x="2" y="174"/>
                      </a:lnTo>
                      <a:lnTo>
                        <a:pt x="0" y="184"/>
                      </a:lnTo>
                      <a:lnTo>
                        <a:pt x="0" y="196"/>
                      </a:lnTo>
                      <a:lnTo>
                        <a:pt x="0" y="208"/>
                      </a:lnTo>
                      <a:lnTo>
                        <a:pt x="4" y="218"/>
                      </a:lnTo>
                      <a:lnTo>
                        <a:pt x="8" y="228"/>
                      </a:lnTo>
                      <a:lnTo>
                        <a:pt x="14" y="238"/>
                      </a:lnTo>
                      <a:lnTo>
                        <a:pt x="22" y="246"/>
                      </a:lnTo>
                      <a:lnTo>
                        <a:pt x="40" y="262"/>
                      </a:lnTo>
                      <a:lnTo>
                        <a:pt x="60" y="276"/>
                      </a:lnTo>
                      <a:lnTo>
                        <a:pt x="80" y="286"/>
                      </a:lnTo>
                      <a:lnTo>
                        <a:pt x="100" y="296"/>
                      </a:lnTo>
                      <a:lnTo>
                        <a:pt x="118" y="302"/>
                      </a:lnTo>
                      <a:lnTo>
                        <a:pt x="118" y="316"/>
                      </a:lnTo>
                      <a:lnTo>
                        <a:pt x="168" y="316"/>
                      </a:lnTo>
                      <a:lnTo>
                        <a:pt x="168" y="260"/>
                      </a:lnTo>
                      <a:lnTo>
                        <a:pt x="136" y="246"/>
                      </a:lnTo>
                      <a:lnTo>
                        <a:pt x="114" y="236"/>
                      </a:lnTo>
                      <a:lnTo>
                        <a:pt x="100" y="226"/>
                      </a:lnTo>
                      <a:lnTo>
                        <a:pt x="88" y="216"/>
                      </a:lnTo>
                      <a:lnTo>
                        <a:pt x="84" y="210"/>
                      </a:lnTo>
                      <a:lnTo>
                        <a:pt x="80" y="204"/>
                      </a:lnTo>
                      <a:lnTo>
                        <a:pt x="78" y="196"/>
                      </a:lnTo>
                      <a:lnTo>
                        <a:pt x="76" y="188"/>
                      </a:lnTo>
                      <a:lnTo>
                        <a:pt x="78" y="182"/>
                      </a:lnTo>
                      <a:lnTo>
                        <a:pt x="80" y="174"/>
                      </a:lnTo>
                      <a:lnTo>
                        <a:pt x="90" y="160"/>
                      </a:lnTo>
                      <a:lnTo>
                        <a:pt x="102" y="146"/>
                      </a:lnTo>
                      <a:lnTo>
                        <a:pt x="118" y="130"/>
                      </a:lnTo>
                      <a:lnTo>
                        <a:pt x="118" y="226"/>
                      </a:lnTo>
                      <a:lnTo>
                        <a:pt x="168" y="248"/>
                      </a:lnTo>
                      <a:lnTo>
                        <a:pt x="168" y="208"/>
                      </a:lnTo>
                      <a:lnTo>
                        <a:pt x="170" y="194"/>
                      </a:lnTo>
                      <a:lnTo>
                        <a:pt x="170" y="188"/>
                      </a:lnTo>
                      <a:lnTo>
                        <a:pt x="174" y="184"/>
                      </a:lnTo>
                      <a:lnTo>
                        <a:pt x="178" y="180"/>
                      </a:lnTo>
                      <a:lnTo>
                        <a:pt x="182" y="176"/>
                      </a:lnTo>
                      <a:lnTo>
                        <a:pt x="190" y="174"/>
                      </a:lnTo>
                      <a:lnTo>
                        <a:pt x="200" y="174"/>
                      </a:lnTo>
                      <a:lnTo>
                        <a:pt x="256" y="174"/>
                      </a:lnTo>
                      <a:close/>
                      <a:moveTo>
                        <a:pt x="238" y="120"/>
                      </a:moveTo>
                      <a:lnTo>
                        <a:pt x="238" y="120"/>
                      </a:lnTo>
                      <a:lnTo>
                        <a:pt x="242" y="122"/>
                      </a:lnTo>
                      <a:lnTo>
                        <a:pt x="244" y="126"/>
                      </a:lnTo>
                      <a:lnTo>
                        <a:pt x="242" y="130"/>
                      </a:lnTo>
                      <a:lnTo>
                        <a:pt x="238" y="132"/>
                      </a:lnTo>
                      <a:lnTo>
                        <a:pt x="232" y="130"/>
                      </a:lnTo>
                      <a:lnTo>
                        <a:pt x="230" y="126"/>
                      </a:lnTo>
                      <a:lnTo>
                        <a:pt x="232" y="122"/>
                      </a:lnTo>
                      <a:lnTo>
                        <a:pt x="238" y="120"/>
                      </a:lnTo>
                      <a:close/>
                    </a:path>
                  </a:pathLst>
                </a:custGeom>
                <a:solidFill>
                  <a:srgbClr val="4D4D4D"/>
                </a:solidFill>
                <a:ln w="9525">
                  <a:noFill/>
                  <a:round/>
                  <a:headEnd/>
                  <a:tailEnd/>
                </a:ln>
              </p:spPr>
              <p:txBody>
                <a:bodyPr/>
                <a:lstStyle/>
                <a:p>
                  <a:endParaRPr lang="en-US"/>
                </a:p>
              </p:txBody>
            </p:sp>
            <p:sp>
              <p:nvSpPr>
                <p:cNvPr id="3402899" name="Freeform 148"/>
                <p:cNvSpPr>
                  <a:spLocks/>
                </p:cNvSpPr>
                <p:nvPr/>
              </p:nvSpPr>
              <p:spPr bwMode="auto">
                <a:xfrm>
                  <a:off x="1514" y="785"/>
                  <a:ext cx="230" cy="174"/>
                </a:xfrm>
                <a:custGeom>
                  <a:avLst/>
                  <a:gdLst>
                    <a:gd name="T0" fmla="*/ 72 w 230"/>
                    <a:gd name="T1" fmla="*/ 0 h 174"/>
                    <a:gd name="T2" fmla="*/ 72 w 230"/>
                    <a:gd name="T3" fmla="*/ 0 h 174"/>
                    <a:gd name="T4" fmla="*/ 72 w 230"/>
                    <a:gd name="T5" fmla="*/ 0 h 174"/>
                    <a:gd name="T6" fmla="*/ 48 w 230"/>
                    <a:gd name="T7" fmla="*/ 82 h 174"/>
                    <a:gd name="T8" fmla="*/ 0 w 230"/>
                    <a:gd name="T9" fmla="*/ 74 h 174"/>
                    <a:gd name="T10" fmla="*/ 18 w 230"/>
                    <a:gd name="T11" fmla="*/ 114 h 174"/>
                    <a:gd name="T12" fmla="*/ 20 w 230"/>
                    <a:gd name="T13" fmla="*/ 174 h 174"/>
                    <a:gd name="T14" fmla="*/ 20 w 230"/>
                    <a:gd name="T15" fmla="*/ 174 h 174"/>
                    <a:gd name="T16" fmla="*/ 112 w 230"/>
                    <a:gd name="T17" fmla="*/ 174 h 174"/>
                    <a:gd name="T18" fmla="*/ 114 w 230"/>
                    <a:gd name="T19" fmla="*/ 128 h 174"/>
                    <a:gd name="T20" fmla="*/ 114 w 230"/>
                    <a:gd name="T21" fmla="*/ 128 h 174"/>
                    <a:gd name="T22" fmla="*/ 128 w 230"/>
                    <a:gd name="T23" fmla="*/ 140 h 174"/>
                    <a:gd name="T24" fmla="*/ 140 w 230"/>
                    <a:gd name="T25" fmla="*/ 150 h 174"/>
                    <a:gd name="T26" fmla="*/ 148 w 230"/>
                    <a:gd name="T27" fmla="*/ 162 h 174"/>
                    <a:gd name="T28" fmla="*/ 152 w 230"/>
                    <a:gd name="T29" fmla="*/ 174 h 174"/>
                    <a:gd name="T30" fmla="*/ 230 w 230"/>
                    <a:gd name="T31" fmla="*/ 174 h 174"/>
                    <a:gd name="T32" fmla="*/ 230 w 230"/>
                    <a:gd name="T33" fmla="*/ 174 h 174"/>
                    <a:gd name="T34" fmla="*/ 224 w 230"/>
                    <a:gd name="T35" fmla="*/ 154 h 174"/>
                    <a:gd name="T36" fmla="*/ 214 w 230"/>
                    <a:gd name="T37" fmla="*/ 134 h 174"/>
                    <a:gd name="T38" fmla="*/ 200 w 230"/>
                    <a:gd name="T39" fmla="*/ 114 h 174"/>
                    <a:gd name="T40" fmla="*/ 186 w 230"/>
                    <a:gd name="T41" fmla="*/ 96 h 174"/>
                    <a:gd name="T42" fmla="*/ 158 w 230"/>
                    <a:gd name="T43" fmla="*/ 66 h 174"/>
                    <a:gd name="T44" fmla="*/ 138 w 230"/>
                    <a:gd name="T45" fmla="*/ 42 h 174"/>
                    <a:gd name="T46" fmla="*/ 138 w 230"/>
                    <a:gd name="T47" fmla="*/ 42 h 174"/>
                    <a:gd name="T48" fmla="*/ 128 w 230"/>
                    <a:gd name="T49" fmla="*/ 32 h 174"/>
                    <a:gd name="T50" fmla="*/ 118 w 230"/>
                    <a:gd name="T51" fmla="*/ 24 h 174"/>
                    <a:gd name="T52" fmla="*/ 96 w 230"/>
                    <a:gd name="T53" fmla="*/ 12 h 174"/>
                    <a:gd name="T54" fmla="*/ 80 w 230"/>
                    <a:gd name="T55" fmla="*/ 2 h 174"/>
                    <a:gd name="T56" fmla="*/ 72 w 230"/>
                    <a:gd name="T57" fmla="*/ 0 h 174"/>
                    <a:gd name="T58" fmla="*/ 72 w 230"/>
                    <a:gd name="T59" fmla="*/ 0 h 17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0"/>
                    <a:gd name="T91" fmla="*/ 0 h 174"/>
                    <a:gd name="T92" fmla="*/ 230 w 230"/>
                    <a:gd name="T93" fmla="*/ 174 h 17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0" h="174">
                      <a:moveTo>
                        <a:pt x="72" y="0"/>
                      </a:moveTo>
                      <a:lnTo>
                        <a:pt x="72" y="0"/>
                      </a:lnTo>
                      <a:lnTo>
                        <a:pt x="48" y="82"/>
                      </a:lnTo>
                      <a:lnTo>
                        <a:pt x="0" y="74"/>
                      </a:lnTo>
                      <a:lnTo>
                        <a:pt x="18" y="114"/>
                      </a:lnTo>
                      <a:lnTo>
                        <a:pt x="20" y="174"/>
                      </a:lnTo>
                      <a:lnTo>
                        <a:pt x="112" y="174"/>
                      </a:lnTo>
                      <a:lnTo>
                        <a:pt x="114" y="128"/>
                      </a:lnTo>
                      <a:lnTo>
                        <a:pt x="128" y="140"/>
                      </a:lnTo>
                      <a:lnTo>
                        <a:pt x="140" y="150"/>
                      </a:lnTo>
                      <a:lnTo>
                        <a:pt x="148" y="162"/>
                      </a:lnTo>
                      <a:lnTo>
                        <a:pt x="152" y="174"/>
                      </a:lnTo>
                      <a:lnTo>
                        <a:pt x="230" y="174"/>
                      </a:lnTo>
                      <a:lnTo>
                        <a:pt x="224" y="154"/>
                      </a:lnTo>
                      <a:lnTo>
                        <a:pt x="214" y="134"/>
                      </a:lnTo>
                      <a:lnTo>
                        <a:pt x="200" y="114"/>
                      </a:lnTo>
                      <a:lnTo>
                        <a:pt x="186" y="96"/>
                      </a:lnTo>
                      <a:lnTo>
                        <a:pt x="158" y="66"/>
                      </a:lnTo>
                      <a:lnTo>
                        <a:pt x="138" y="42"/>
                      </a:lnTo>
                      <a:lnTo>
                        <a:pt x="128" y="32"/>
                      </a:lnTo>
                      <a:lnTo>
                        <a:pt x="118" y="24"/>
                      </a:lnTo>
                      <a:lnTo>
                        <a:pt x="96" y="12"/>
                      </a:lnTo>
                      <a:lnTo>
                        <a:pt x="80" y="2"/>
                      </a:lnTo>
                      <a:lnTo>
                        <a:pt x="72" y="0"/>
                      </a:lnTo>
                      <a:close/>
                    </a:path>
                  </a:pathLst>
                </a:custGeom>
                <a:solidFill>
                  <a:srgbClr val="4D4D4D"/>
                </a:solidFill>
                <a:ln w="9525">
                  <a:noFill/>
                  <a:round/>
                  <a:headEnd/>
                  <a:tailEnd/>
                </a:ln>
              </p:spPr>
              <p:txBody>
                <a:bodyPr/>
                <a:lstStyle/>
                <a:p>
                  <a:endParaRPr lang="en-US"/>
                </a:p>
              </p:txBody>
            </p:sp>
            <p:sp>
              <p:nvSpPr>
                <p:cNvPr id="3402900" name="Freeform 149"/>
                <p:cNvSpPr>
                  <a:spLocks/>
                </p:cNvSpPr>
                <p:nvPr/>
              </p:nvSpPr>
              <p:spPr bwMode="auto">
                <a:xfrm>
                  <a:off x="1452" y="771"/>
                  <a:ext cx="104" cy="62"/>
                </a:xfrm>
                <a:custGeom>
                  <a:avLst/>
                  <a:gdLst>
                    <a:gd name="T0" fmla="*/ 56 w 104"/>
                    <a:gd name="T1" fmla="*/ 54 h 62"/>
                    <a:gd name="T2" fmla="*/ 58 w 104"/>
                    <a:gd name="T3" fmla="*/ 62 h 62"/>
                    <a:gd name="T4" fmla="*/ 104 w 104"/>
                    <a:gd name="T5" fmla="*/ 4 h 62"/>
                    <a:gd name="T6" fmla="*/ 100 w 104"/>
                    <a:gd name="T7" fmla="*/ 0 h 62"/>
                    <a:gd name="T8" fmla="*/ 52 w 104"/>
                    <a:gd name="T9" fmla="*/ 22 h 62"/>
                    <a:gd name="T10" fmla="*/ 46 w 104"/>
                    <a:gd name="T11" fmla="*/ 18 h 62"/>
                    <a:gd name="T12" fmla="*/ 46 w 104"/>
                    <a:gd name="T13" fmla="*/ 18 h 62"/>
                    <a:gd name="T14" fmla="*/ 38 w 104"/>
                    <a:gd name="T15" fmla="*/ 16 h 62"/>
                    <a:gd name="T16" fmla="*/ 4 w 104"/>
                    <a:gd name="T17" fmla="*/ 0 h 62"/>
                    <a:gd name="T18" fmla="*/ 0 w 104"/>
                    <a:gd name="T19" fmla="*/ 4 h 62"/>
                    <a:gd name="T20" fmla="*/ 46 w 104"/>
                    <a:gd name="T21" fmla="*/ 62 h 62"/>
                    <a:gd name="T22" fmla="*/ 48 w 104"/>
                    <a:gd name="T23" fmla="*/ 54 h 62"/>
                    <a:gd name="T24" fmla="*/ 40 w 104"/>
                    <a:gd name="T25" fmla="*/ 48 h 62"/>
                    <a:gd name="T26" fmla="*/ 40 w 104"/>
                    <a:gd name="T27" fmla="*/ 42 h 62"/>
                    <a:gd name="T28" fmla="*/ 50 w 104"/>
                    <a:gd name="T29" fmla="*/ 26 h 62"/>
                    <a:gd name="T30" fmla="*/ 52 w 104"/>
                    <a:gd name="T31" fmla="*/ 22 h 62"/>
                    <a:gd name="T32" fmla="*/ 54 w 104"/>
                    <a:gd name="T33" fmla="*/ 24 h 62"/>
                    <a:gd name="T34" fmla="*/ 66 w 104"/>
                    <a:gd name="T35" fmla="*/ 42 h 62"/>
                    <a:gd name="T36" fmla="*/ 64 w 104"/>
                    <a:gd name="T37" fmla="*/ 46 h 62"/>
                    <a:gd name="T38" fmla="*/ 56 w 104"/>
                    <a:gd name="T39" fmla="*/ 54 h 6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62"/>
                    <a:gd name="T62" fmla="*/ 104 w 104"/>
                    <a:gd name="T63" fmla="*/ 62 h 6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62">
                      <a:moveTo>
                        <a:pt x="56" y="54"/>
                      </a:moveTo>
                      <a:lnTo>
                        <a:pt x="58" y="62"/>
                      </a:lnTo>
                      <a:lnTo>
                        <a:pt x="104" y="4"/>
                      </a:lnTo>
                      <a:lnTo>
                        <a:pt x="100" y="0"/>
                      </a:lnTo>
                      <a:lnTo>
                        <a:pt x="52" y="22"/>
                      </a:lnTo>
                      <a:lnTo>
                        <a:pt x="46" y="18"/>
                      </a:lnTo>
                      <a:lnTo>
                        <a:pt x="38" y="16"/>
                      </a:lnTo>
                      <a:lnTo>
                        <a:pt x="4" y="0"/>
                      </a:lnTo>
                      <a:lnTo>
                        <a:pt x="0" y="4"/>
                      </a:lnTo>
                      <a:lnTo>
                        <a:pt x="46" y="62"/>
                      </a:lnTo>
                      <a:lnTo>
                        <a:pt x="48" y="54"/>
                      </a:lnTo>
                      <a:lnTo>
                        <a:pt x="40" y="48"/>
                      </a:lnTo>
                      <a:lnTo>
                        <a:pt x="40" y="42"/>
                      </a:lnTo>
                      <a:lnTo>
                        <a:pt x="50" y="26"/>
                      </a:lnTo>
                      <a:lnTo>
                        <a:pt x="52" y="22"/>
                      </a:lnTo>
                      <a:lnTo>
                        <a:pt x="54" y="24"/>
                      </a:lnTo>
                      <a:lnTo>
                        <a:pt x="66" y="42"/>
                      </a:lnTo>
                      <a:lnTo>
                        <a:pt x="64" y="46"/>
                      </a:lnTo>
                      <a:lnTo>
                        <a:pt x="56" y="54"/>
                      </a:lnTo>
                      <a:close/>
                    </a:path>
                  </a:pathLst>
                </a:custGeom>
                <a:solidFill>
                  <a:srgbClr val="4D4D4D"/>
                </a:solidFill>
                <a:ln w="9525">
                  <a:noFill/>
                  <a:round/>
                  <a:headEnd/>
                  <a:tailEnd/>
                </a:ln>
              </p:spPr>
              <p:txBody>
                <a:bodyPr/>
                <a:lstStyle/>
                <a:p>
                  <a:endParaRPr lang="en-US"/>
                </a:p>
              </p:txBody>
            </p:sp>
          </p:grpSp>
          <p:sp>
            <p:nvSpPr>
              <p:cNvPr id="3402881" name="Rectangle 150"/>
              <p:cNvSpPr>
                <a:spLocks noChangeArrowheads="1"/>
              </p:cNvSpPr>
              <p:nvPr/>
            </p:nvSpPr>
            <p:spPr bwMode="auto">
              <a:xfrm>
                <a:off x="392" y="3597"/>
                <a:ext cx="1272" cy="35"/>
              </a:xfrm>
              <a:prstGeom prst="rect">
                <a:avLst/>
              </a:prstGeom>
              <a:solidFill>
                <a:srgbClr val="4D4D4D"/>
              </a:solidFill>
              <a:ln w="9525">
                <a:noFill/>
                <a:miter lim="800000"/>
                <a:headEnd/>
                <a:tailEnd/>
              </a:ln>
            </p:spPr>
            <p:txBody>
              <a:bodyPr wrap="none" anchor="ctr"/>
              <a:lstStyle/>
              <a:p>
                <a:endParaRPr lang="en-US" sz="1350">
                  <a:solidFill>
                    <a:srgbClr val="000000"/>
                  </a:solidFill>
                  <a:ea typeface="MS PGothic" pitchFamily="34" charset="-128"/>
                </a:endParaRPr>
              </a:p>
            </p:txBody>
          </p:sp>
          <p:sp>
            <p:nvSpPr>
              <p:cNvPr id="3402882" name="Freeform 151"/>
              <p:cNvSpPr>
                <a:spLocks noEditPoints="1"/>
              </p:cNvSpPr>
              <p:nvPr/>
            </p:nvSpPr>
            <p:spPr bwMode="auto">
              <a:xfrm>
                <a:off x="504" y="3596"/>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883" name="Freeform 152"/>
              <p:cNvSpPr>
                <a:spLocks noEditPoints="1"/>
              </p:cNvSpPr>
              <p:nvPr/>
            </p:nvSpPr>
            <p:spPr bwMode="auto">
              <a:xfrm>
                <a:off x="785" y="3596"/>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884" name="Freeform 153"/>
              <p:cNvSpPr>
                <a:spLocks noEditPoints="1"/>
              </p:cNvSpPr>
              <p:nvPr/>
            </p:nvSpPr>
            <p:spPr bwMode="auto">
              <a:xfrm>
                <a:off x="1066" y="3597"/>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885" name="Freeform 154"/>
              <p:cNvSpPr>
                <a:spLocks noEditPoints="1"/>
              </p:cNvSpPr>
              <p:nvPr/>
            </p:nvSpPr>
            <p:spPr bwMode="auto">
              <a:xfrm>
                <a:off x="1346" y="3597"/>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grpSp>
            <p:nvGrpSpPr>
              <p:cNvPr id="3402886" name="Group 155"/>
              <p:cNvGrpSpPr>
                <a:grpSpLocks/>
              </p:cNvGrpSpPr>
              <p:nvPr/>
            </p:nvGrpSpPr>
            <p:grpSpPr bwMode="auto">
              <a:xfrm>
                <a:off x="1687" y="3282"/>
                <a:ext cx="863" cy="462"/>
                <a:chOff x="1687" y="3342"/>
                <a:chExt cx="706" cy="378"/>
              </a:xfrm>
            </p:grpSpPr>
            <p:sp>
              <p:nvSpPr>
                <p:cNvPr id="3402890" name="Freeform 156"/>
                <p:cNvSpPr>
                  <a:spLocks noEditPoints="1"/>
                </p:cNvSpPr>
                <p:nvPr/>
              </p:nvSpPr>
              <p:spPr bwMode="auto">
                <a:xfrm>
                  <a:off x="1687" y="3375"/>
                  <a:ext cx="706" cy="345"/>
                </a:xfrm>
                <a:custGeom>
                  <a:avLst/>
                  <a:gdLst>
                    <a:gd name="T0" fmla="*/ 3923 w 393"/>
                    <a:gd name="T1" fmla="*/ 8582 h 192"/>
                    <a:gd name="T2" fmla="*/ 3259 w 393"/>
                    <a:gd name="T3" fmla="*/ 9631 h 192"/>
                    <a:gd name="T4" fmla="*/ 3553 w 393"/>
                    <a:gd name="T5" fmla="*/ 10390 h 192"/>
                    <a:gd name="T6" fmla="*/ 4344 w 393"/>
                    <a:gd name="T7" fmla="*/ 10769 h 192"/>
                    <a:gd name="T8" fmla="*/ 5373 w 393"/>
                    <a:gd name="T9" fmla="*/ 10019 h 192"/>
                    <a:gd name="T10" fmla="*/ 5373 w 393"/>
                    <a:gd name="T11" fmla="*/ 9196 h 192"/>
                    <a:gd name="T12" fmla="*/ 4344 w 393"/>
                    <a:gd name="T13" fmla="*/ 8528 h 192"/>
                    <a:gd name="T14" fmla="*/ 8697 w 393"/>
                    <a:gd name="T15" fmla="*/ 8528 h 192"/>
                    <a:gd name="T16" fmla="*/ 7674 w 393"/>
                    <a:gd name="T17" fmla="*/ 9196 h 192"/>
                    <a:gd name="T18" fmla="*/ 7674 w 393"/>
                    <a:gd name="T19" fmla="*/ 10019 h 192"/>
                    <a:gd name="T20" fmla="*/ 8697 w 393"/>
                    <a:gd name="T21" fmla="*/ 10769 h 192"/>
                    <a:gd name="T22" fmla="*/ 9413 w 393"/>
                    <a:gd name="T23" fmla="*/ 10390 h 192"/>
                    <a:gd name="T24" fmla="*/ 9791 w 393"/>
                    <a:gd name="T25" fmla="*/ 9631 h 192"/>
                    <a:gd name="T26" fmla="*/ 9113 w 393"/>
                    <a:gd name="T27" fmla="*/ 8582 h 192"/>
                    <a:gd name="T28" fmla="*/ 20228 w 393"/>
                    <a:gd name="T29" fmla="*/ 8528 h 192"/>
                    <a:gd name="T30" fmla="*/ 19421 w 393"/>
                    <a:gd name="T31" fmla="*/ 8882 h 192"/>
                    <a:gd name="T32" fmla="*/ 19121 w 393"/>
                    <a:gd name="T33" fmla="*/ 9631 h 192"/>
                    <a:gd name="T34" fmla="*/ 19799 w 393"/>
                    <a:gd name="T35" fmla="*/ 10645 h 192"/>
                    <a:gd name="T36" fmla="*/ 20634 w 393"/>
                    <a:gd name="T37" fmla="*/ 10645 h 192"/>
                    <a:gd name="T38" fmla="*/ 21313 w 393"/>
                    <a:gd name="T39" fmla="*/ 9631 h 192"/>
                    <a:gd name="T40" fmla="*/ 21002 w 393"/>
                    <a:gd name="T41" fmla="*/ 8882 h 192"/>
                    <a:gd name="T42" fmla="*/ 20228 w 393"/>
                    <a:gd name="T43" fmla="*/ 8528 h 192"/>
                    <a:gd name="T44" fmla="*/ 18489 w 393"/>
                    <a:gd name="T45" fmla="*/ 2419 h 192"/>
                    <a:gd name="T46" fmla="*/ 18279 w 393"/>
                    <a:gd name="T47" fmla="*/ 4304 h 192"/>
                    <a:gd name="T48" fmla="*/ 18351 w 393"/>
                    <a:gd name="T49" fmla="*/ 4607 h 192"/>
                    <a:gd name="T50" fmla="*/ 22076 w 393"/>
                    <a:gd name="T51" fmla="*/ 4607 h 192"/>
                    <a:gd name="T52" fmla="*/ 21236 w 393"/>
                    <a:gd name="T53" fmla="*/ 2535 h 192"/>
                    <a:gd name="T54" fmla="*/ 21002 w 393"/>
                    <a:gd name="T55" fmla="*/ 2419 h 192"/>
                    <a:gd name="T56" fmla="*/ 16132 w 393"/>
                    <a:gd name="T57" fmla="*/ 7520 h 192"/>
                    <a:gd name="T58" fmla="*/ 17339 w 393"/>
                    <a:gd name="T59" fmla="*/ 0 h 192"/>
                    <a:gd name="T60" fmla="*/ 20634 w 393"/>
                    <a:gd name="T61" fmla="*/ 1272 h 192"/>
                    <a:gd name="T62" fmla="*/ 21735 w 393"/>
                    <a:gd name="T63" fmla="*/ 1978 h 192"/>
                    <a:gd name="T64" fmla="*/ 23497 w 393"/>
                    <a:gd name="T65" fmla="*/ 5454 h 192"/>
                    <a:gd name="T66" fmla="*/ 23562 w 393"/>
                    <a:gd name="T67" fmla="*/ 7310 h 192"/>
                    <a:gd name="T68" fmla="*/ 23724 w 393"/>
                    <a:gd name="T69" fmla="*/ 10019 h 192"/>
                    <a:gd name="T70" fmla="*/ 23591 w 393"/>
                    <a:gd name="T71" fmla="*/ 10228 h 192"/>
                    <a:gd name="T72" fmla="*/ 22076 w 393"/>
                    <a:gd name="T73" fmla="*/ 10390 h 192"/>
                    <a:gd name="T74" fmla="*/ 21313 w 393"/>
                    <a:gd name="T75" fmla="*/ 11239 h 192"/>
                    <a:gd name="T76" fmla="*/ 20228 w 393"/>
                    <a:gd name="T77" fmla="*/ 11613 h 192"/>
                    <a:gd name="T78" fmla="*/ 18724 w 393"/>
                    <a:gd name="T79" fmla="*/ 10842 h 192"/>
                    <a:gd name="T80" fmla="*/ 10552 w 393"/>
                    <a:gd name="T81" fmla="*/ 10390 h 192"/>
                    <a:gd name="T82" fmla="*/ 9235 w 393"/>
                    <a:gd name="T83" fmla="*/ 11475 h 192"/>
                    <a:gd name="T84" fmla="*/ 8104 w 393"/>
                    <a:gd name="T85" fmla="*/ 11475 h 192"/>
                    <a:gd name="T86" fmla="*/ 6828 w 393"/>
                    <a:gd name="T87" fmla="*/ 10390 h 192"/>
                    <a:gd name="T88" fmla="*/ 5855 w 393"/>
                    <a:gd name="T89" fmla="*/ 10842 h 192"/>
                    <a:gd name="T90" fmla="*/ 4344 w 393"/>
                    <a:gd name="T91" fmla="*/ 11613 h 192"/>
                    <a:gd name="T92" fmla="*/ 3259 w 393"/>
                    <a:gd name="T93" fmla="*/ 11239 h 192"/>
                    <a:gd name="T94" fmla="*/ 846 w 393"/>
                    <a:gd name="T95" fmla="*/ 10390 h 192"/>
                    <a:gd name="T96" fmla="*/ 0 w 393"/>
                    <a:gd name="T97" fmla="*/ 7520 h 1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3"/>
                    <a:gd name="T148" fmla="*/ 0 h 192"/>
                    <a:gd name="T149" fmla="*/ 393 w 393"/>
                    <a:gd name="T150" fmla="*/ 192 h 1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3" h="192">
                      <a:moveTo>
                        <a:pt x="72" y="141"/>
                      </a:moveTo>
                      <a:lnTo>
                        <a:pt x="72" y="141"/>
                      </a:lnTo>
                      <a:lnTo>
                        <a:pt x="65" y="142"/>
                      </a:lnTo>
                      <a:lnTo>
                        <a:pt x="59" y="147"/>
                      </a:lnTo>
                      <a:lnTo>
                        <a:pt x="55" y="152"/>
                      </a:lnTo>
                      <a:lnTo>
                        <a:pt x="54" y="159"/>
                      </a:lnTo>
                      <a:lnTo>
                        <a:pt x="55" y="166"/>
                      </a:lnTo>
                      <a:lnTo>
                        <a:pt x="59" y="172"/>
                      </a:lnTo>
                      <a:lnTo>
                        <a:pt x="65" y="176"/>
                      </a:lnTo>
                      <a:lnTo>
                        <a:pt x="72" y="178"/>
                      </a:lnTo>
                      <a:lnTo>
                        <a:pt x="79" y="176"/>
                      </a:lnTo>
                      <a:lnTo>
                        <a:pt x="85" y="172"/>
                      </a:lnTo>
                      <a:lnTo>
                        <a:pt x="89" y="166"/>
                      </a:lnTo>
                      <a:lnTo>
                        <a:pt x="90" y="159"/>
                      </a:lnTo>
                      <a:lnTo>
                        <a:pt x="89" y="152"/>
                      </a:lnTo>
                      <a:lnTo>
                        <a:pt x="85" y="147"/>
                      </a:lnTo>
                      <a:lnTo>
                        <a:pt x="79" y="142"/>
                      </a:lnTo>
                      <a:lnTo>
                        <a:pt x="72" y="141"/>
                      </a:lnTo>
                      <a:close/>
                      <a:moveTo>
                        <a:pt x="144" y="141"/>
                      </a:moveTo>
                      <a:lnTo>
                        <a:pt x="144" y="141"/>
                      </a:lnTo>
                      <a:lnTo>
                        <a:pt x="137" y="142"/>
                      </a:lnTo>
                      <a:lnTo>
                        <a:pt x="131" y="147"/>
                      </a:lnTo>
                      <a:lnTo>
                        <a:pt x="127" y="152"/>
                      </a:lnTo>
                      <a:lnTo>
                        <a:pt x="125" y="159"/>
                      </a:lnTo>
                      <a:lnTo>
                        <a:pt x="127" y="166"/>
                      </a:lnTo>
                      <a:lnTo>
                        <a:pt x="131" y="172"/>
                      </a:lnTo>
                      <a:lnTo>
                        <a:pt x="137" y="176"/>
                      </a:lnTo>
                      <a:lnTo>
                        <a:pt x="144" y="178"/>
                      </a:lnTo>
                      <a:lnTo>
                        <a:pt x="151" y="176"/>
                      </a:lnTo>
                      <a:lnTo>
                        <a:pt x="156" y="172"/>
                      </a:lnTo>
                      <a:lnTo>
                        <a:pt x="161" y="166"/>
                      </a:lnTo>
                      <a:lnTo>
                        <a:pt x="162" y="159"/>
                      </a:lnTo>
                      <a:lnTo>
                        <a:pt x="161" y="152"/>
                      </a:lnTo>
                      <a:lnTo>
                        <a:pt x="156" y="147"/>
                      </a:lnTo>
                      <a:lnTo>
                        <a:pt x="151" y="142"/>
                      </a:lnTo>
                      <a:lnTo>
                        <a:pt x="144" y="141"/>
                      </a:lnTo>
                      <a:close/>
                      <a:moveTo>
                        <a:pt x="335" y="141"/>
                      </a:moveTo>
                      <a:lnTo>
                        <a:pt x="335" y="141"/>
                      </a:lnTo>
                      <a:lnTo>
                        <a:pt x="328" y="142"/>
                      </a:lnTo>
                      <a:lnTo>
                        <a:pt x="322" y="147"/>
                      </a:lnTo>
                      <a:lnTo>
                        <a:pt x="318" y="152"/>
                      </a:lnTo>
                      <a:lnTo>
                        <a:pt x="317" y="159"/>
                      </a:lnTo>
                      <a:lnTo>
                        <a:pt x="318" y="166"/>
                      </a:lnTo>
                      <a:lnTo>
                        <a:pt x="322" y="172"/>
                      </a:lnTo>
                      <a:lnTo>
                        <a:pt x="328" y="176"/>
                      </a:lnTo>
                      <a:lnTo>
                        <a:pt x="335" y="178"/>
                      </a:lnTo>
                      <a:lnTo>
                        <a:pt x="342" y="176"/>
                      </a:lnTo>
                      <a:lnTo>
                        <a:pt x="348" y="172"/>
                      </a:lnTo>
                      <a:lnTo>
                        <a:pt x="352" y="166"/>
                      </a:lnTo>
                      <a:lnTo>
                        <a:pt x="353" y="159"/>
                      </a:lnTo>
                      <a:lnTo>
                        <a:pt x="352" y="152"/>
                      </a:lnTo>
                      <a:lnTo>
                        <a:pt x="348" y="147"/>
                      </a:lnTo>
                      <a:lnTo>
                        <a:pt x="342" y="142"/>
                      </a:lnTo>
                      <a:lnTo>
                        <a:pt x="335" y="141"/>
                      </a:lnTo>
                      <a:close/>
                      <a:moveTo>
                        <a:pt x="348" y="40"/>
                      </a:moveTo>
                      <a:lnTo>
                        <a:pt x="306" y="40"/>
                      </a:lnTo>
                      <a:lnTo>
                        <a:pt x="303" y="41"/>
                      </a:lnTo>
                      <a:lnTo>
                        <a:pt x="303" y="42"/>
                      </a:lnTo>
                      <a:lnTo>
                        <a:pt x="303" y="71"/>
                      </a:lnTo>
                      <a:lnTo>
                        <a:pt x="303" y="75"/>
                      </a:lnTo>
                      <a:lnTo>
                        <a:pt x="304" y="76"/>
                      </a:lnTo>
                      <a:lnTo>
                        <a:pt x="307" y="76"/>
                      </a:lnTo>
                      <a:lnTo>
                        <a:pt x="366" y="76"/>
                      </a:lnTo>
                      <a:lnTo>
                        <a:pt x="369" y="75"/>
                      </a:lnTo>
                      <a:lnTo>
                        <a:pt x="369" y="73"/>
                      </a:lnTo>
                      <a:lnTo>
                        <a:pt x="352" y="42"/>
                      </a:lnTo>
                      <a:lnTo>
                        <a:pt x="351" y="41"/>
                      </a:lnTo>
                      <a:lnTo>
                        <a:pt x="348" y="40"/>
                      </a:lnTo>
                      <a:close/>
                      <a:moveTo>
                        <a:pt x="0" y="124"/>
                      </a:moveTo>
                      <a:lnTo>
                        <a:pt x="267" y="124"/>
                      </a:lnTo>
                      <a:lnTo>
                        <a:pt x="267" y="0"/>
                      </a:lnTo>
                      <a:lnTo>
                        <a:pt x="287" y="0"/>
                      </a:lnTo>
                      <a:lnTo>
                        <a:pt x="296" y="2"/>
                      </a:lnTo>
                      <a:lnTo>
                        <a:pt x="301" y="4"/>
                      </a:lnTo>
                      <a:lnTo>
                        <a:pt x="342" y="21"/>
                      </a:lnTo>
                      <a:lnTo>
                        <a:pt x="353" y="28"/>
                      </a:lnTo>
                      <a:lnTo>
                        <a:pt x="360" y="33"/>
                      </a:lnTo>
                      <a:lnTo>
                        <a:pt x="384" y="80"/>
                      </a:lnTo>
                      <a:lnTo>
                        <a:pt x="389" y="90"/>
                      </a:lnTo>
                      <a:lnTo>
                        <a:pt x="390" y="100"/>
                      </a:lnTo>
                      <a:lnTo>
                        <a:pt x="390" y="121"/>
                      </a:lnTo>
                      <a:lnTo>
                        <a:pt x="393" y="126"/>
                      </a:lnTo>
                      <a:lnTo>
                        <a:pt x="393" y="131"/>
                      </a:lnTo>
                      <a:lnTo>
                        <a:pt x="393" y="166"/>
                      </a:lnTo>
                      <a:lnTo>
                        <a:pt x="393" y="168"/>
                      </a:lnTo>
                      <a:lnTo>
                        <a:pt x="391" y="169"/>
                      </a:lnTo>
                      <a:lnTo>
                        <a:pt x="390" y="171"/>
                      </a:lnTo>
                      <a:lnTo>
                        <a:pt x="387" y="172"/>
                      </a:lnTo>
                      <a:lnTo>
                        <a:pt x="366" y="172"/>
                      </a:lnTo>
                      <a:lnTo>
                        <a:pt x="360" y="179"/>
                      </a:lnTo>
                      <a:lnTo>
                        <a:pt x="353" y="186"/>
                      </a:lnTo>
                      <a:lnTo>
                        <a:pt x="345" y="190"/>
                      </a:lnTo>
                      <a:lnTo>
                        <a:pt x="335" y="192"/>
                      </a:lnTo>
                      <a:lnTo>
                        <a:pt x="325" y="190"/>
                      </a:lnTo>
                      <a:lnTo>
                        <a:pt x="317" y="186"/>
                      </a:lnTo>
                      <a:lnTo>
                        <a:pt x="310" y="179"/>
                      </a:lnTo>
                      <a:lnTo>
                        <a:pt x="304" y="172"/>
                      </a:lnTo>
                      <a:lnTo>
                        <a:pt x="175" y="172"/>
                      </a:lnTo>
                      <a:lnTo>
                        <a:pt x="169" y="179"/>
                      </a:lnTo>
                      <a:lnTo>
                        <a:pt x="162" y="186"/>
                      </a:lnTo>
                      <a:lnTo>
                        <a:pt x="153" y="190"/>
                      </a:lnTo>
                      <a:lnTo>
                        <a:pt x="144" y="192"/>
                      </a:lnTo>
                      <a:lnTo>
                        <a:pt x="134" y="190"/>
                      </a:lnTo>
                      <a:lnTo>
                        <a:pt x="125" y="186"/>
                      </a:lnTo>
                      <a:lnTo>
                        <a:pt x="118" y="179"/>
                      </a:lnTo>
                      <a:lnTo>
                        <a:pt x="113" y="172"/>
                      </a:lnTo>
                      <a:lnTo>
                        <a:pt x="103" y="172"/>
                      </a:lnTo>
                      <a:lnTo>
                        <a:pt x="97" y="179"/>
                      </a:lnTo>
                      <a:lnTo>
                        <a:pt x="90" y="186"/>
                      </a:lnTo>
                      <a:lnTo>
                        <a:pt x="82" y="190"/>
                      </a:lnTo>
                      <a:lnTo>
                        <a:pt x="72" y="192"/>
                      </a:lnTo>
                      <a:lnTo>
                        <a:pt x="62" y="190"/>
                      </a:lnTo>
                      <a:lnTo>
                        <a:pt x="54" y="186"/>
                      </a:lnTo>
                      <a:lnTo>
                        <a:pt x="46" y="179"/>
                      </a:lnTo>
                      <a:lnTo>
                        <a:pt x="41" y="172"/>
                      </a:lnTo>
                      <a:lnTo>
                        <a:pt x="14" y="172"/>
                      </a:lnTo>
                      <a:lnTo>
                        <a:pt x="14" y="142"/>
                      </a:lnTo>
                      <a:lnTo>
                        <a:pt x="0" y="142"/>
                      </a:lnTo>
                      <a:lnTo>
                        <a:pt x="0" y="124"/>
                      </a:lnTo>
                      <a:close/>
                    </a:path>
                  </a:pathLst>
                </a:custGeom>
                <a:solidFill>
                  <a:srgbClr val="4D4D4D"/>
                </a:solidFill>
                <a:ln w="9525">
                  <a:noFill/>
                  <a:round/>
                  <a:headEnd/>
                  <a:tailEnd/>
                </a:ln>
              </p:spPr>
              <p:txBody>
                <a:bodyPr/>
                <a:lstStyle/>
                <a:p>
                  <a:endParaRPr lang="en-US"/>
                </a:p>
              </p:txBody>
            </p:sp>
            <p:sp>
              <p:nvSpPr>
                <p:cNvPr id="3402891" name="Rectangle 157"/>
                <p:cNvSpPr>
                  <a:spLocks noChangeArrowheads="1"/>
                </p:cNvSpPr>
                <p:nvPr/>
              </p:nvSpPr>
              <p:spPr bwMode="auto">
                <a:xfrm>
                  <a:off x="1697" y="3342"/>
                  <a:ext cx="453" cy="239"/>
                </a:xfrm>
                <a:prstGeom prst="rect">
                  <a:avLst/>
                </a:prstGeom>
                <a:solidFill>
                  <a:schemeClr val="bg1"/>
                </a:solidFill>
                <a:ln w="9525">
                  <a:solidFill>
                    <a:srgbClr val="808080"/>
                  </a:solidFill>
                  <a:miter lim="800000"/>
                  <a:headEnd/>
                  <a:tailEnd/>
                </a:ln>
              </p:spPr>
              <p:txBody>
                <a:bodyPr wrap="none" anchor="ctr"/>
                <a:lstStyle/>
                <a:p>
                  <a:endParaRPr lang="en-US" sz="1350">
                    <a:solidFill>
                      <a:srgbClr val="000000"/>
                    </a:solidFill>
                    <a:ea typeface="MS PGothic" pitchFamily="34" charset="-128"/>
                  </a:endParaRPr>
                </a:p>
              </p:txBody>
            </p:sp>
          </p:grpSp>
          <p:grpSp>
            <p:nvGrpSpPr>
              <p:cNvPr id="3402887" name="Group 158"/>
              <p:cNvGrpSpPr>
                <a:grpSpLocks/>
              </p:cNvGrpSpPr>
              <p:nvPr/>
            </p:nvGrpSpPr>
            <p:grpSpPr bwMode="auto">
              <a:xfrm>
                <a:off x="1871" y="3328"/>
                <a:ext cx="279" cy="236"/>
                <a:chOff x="1867" y="3259"/>
                <a:chExt cx="279" cy="236"/>
              </a:xfrm>
            </p:grpSpPr>
            <p:pic>
              <p:nvPicPr>
                <p:cNvPr id="3402888" name="Picture 1668" descr="boxes"/>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870" y="3259"/>
                  <a:ext cx="230" cy="236"/>
                </a:xfrm>
                <a:prstGeom prst="rect">
                  <a:avLst/>
                </a:prstGeom>
                <a:noFill/>
                <a:ln w="9525">
                  <a:noFill/>
                  <a:miter lim="800000"/>
                  <a:headEnd/>
                  <a:tailEnd/>
                </a:ln>
              </p:spPr>
            </p:pic>
            <p:sp>
              <p:nvSpPr>
                <p:cNvPr id="3402889" name="Text Box 1670"/>
                <p:cNvSpPr txBox="1">
                  <a:spLocks noChangeArrowheads="1"/>
                </p:cNvSpPr>
                <p:nvPr/>
              </p:nvSpPr>
              <p:spPr bwMode="auto">
                <a:xfrm>
                  <a:off x="1867" y="3293"/>
                  <a:ext cx="279"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C2</a:t>
                  </a:r>
                </a:p>
              </p:txBody>
            </p:sp>
          </p:grpSp>
        </p:grpSp>
        <p:sp>
          <p:nvSpPr>
            <p:cNvPr id="3402790" name="Text Box 187"/>
            <p:cNvSpPr txBox="1">
              <a:spLocks noChangeArrowheads="1"/>
            </p:cNvSpPr>
            <p:nvPr/>
          </p:nvSpPr>
          <p:spPr bwMode="auto">
            <a:xfrm>
              <a:off x="82" y="2079"/>
              <a:ext cx="2599" cy="360"/>
            </a:xfrm>
            <a:prstGeom prst="rect">
              <a:avLst/>
            </a:prstGeom>
            <a:noFill/>
            <a:ln w="9525" algn="ctr">
              <a:noFill/>
              <a:miter lim="800000"/>
              <a:headEnd/>
              <a:tailEnd/>
            </a:ln>
          </p:spPr>
          <p:txBody>
            <a:bodyPr>
              <a:spAutoFit/>
            </a:bodyPr>
            <a:lstStyle/>
            <a:p>
              <a:r>
                <a:rPr lang="en-GB" altLang="en-US" sz="1050" i="1" dirty="0">
                  <a:solidFill>
                    <a:srgbClr val="FFFFFF"/>
                  </a:solidFill>
                  <a:ea typeface="MS PGothic" pitchFamily="34" charset="-128"/>
                </a:rPr>
                <a:t>Scalar</a:t>
              </a:r>
            </a:p>
            <a:p>
              <a:pPr>
                <a:lnSpc>
                  <a:spcPct val="80000"/>
                </a:lnSpc>
                <a:spcBef>
                  <a:spcPct val="25000"/>
                </a:spcBef>
                <a:buClr>
                  <a:srgbClr val="4F81BD"/>
                </a:buClr>
                <a:buFont typeface="Wingdings" pitchFamily="2" charset="2"/>
                <a:buNone/>
              </a:pPr>
              <a:r>
                <a:rPr lang="en-US" altLang="en-US" sz="1200" b="0" dirty="0">
                  <a:solidFill>
                    <a:srgbClr val="FFFFFF"/>
                  </a:solidFill>
                  <a:ea typeface="MS PGothic" pitchFamily="34" charset="-128"/>
                </a:rPr>
                <a:t>SINGLE INSTRUCTION, SINGLE DATA</a:t>
              </a:r>
              <a:endParaRPr lang="en-US" sz="1200" b="0" i="1" dirty="0">
                <a:solidFill>
                  <a:srgbClr val="FFFFFF"/>
                </a:solidFill>
                <a:ea typeface="MS PGothic" pitchFamily="34" charset="-128"/>
              </a:endParaRPr>
            </a:p>
          </p:txBody>
        </p:sp>
        <p:sp>
          <p:nvSpPr>
            <p:cNvPr id="3402791" name="Text Box 188"/>
            <p:cNvSpPr txBox="1">
              <a:spLocks noChangeArrowheads="1"/>
            </p:cNvSpPr>
            <p:nvPr/>
          </p:nvSpPr>
          <p:spPr bwMode="auto">
            <a:xfrm>
              <a:off x="2826" y="2082"/>
              <a:ext cx="2581" cy="360"/>
            </a:xfrm>
            <a:prstGeom prst="rect">
              <a:avLst/>
            </a:prstGeom>
            <a:noFill/>
            <a:ln w="9525" algn="ctr">
              <a:noFill/>
              <a:miter lim="800000"/>
              <a:headEnd/>
              <a:tailEnd/>
            </a:ln>
          </p:spPr>
          <p:txBody>
            <a:bodyPr>
              <a:spAutoFit/>
            </a:bodyPr>
            <a:lstStyle/>
            <a:p>
              <a:r>
                <a:rPr lang="en-GB" altLang="en-US" sz="1050" i="1" dirty="0">
                  <a:solidFill>
                    <a:srgbClr val="FFFFFF"/>
                  </a:solidFill>
                  <a:ea typeface="MS PGothic" pitchFamily="34" charset="-128"/>
                </a:rPr>
                <a:t>SIMD</a:t>
              </a:r>
            </a:p>
            <a:p>
              <a:pPr>
                <a:lnSpc>
                  <a:spcPct val="80000"/>
                </a:lnSpc>
                <a:spcBef>
                  <a:spcPct val="25000"/>
                </a:spcBef>
                <a:buClr>
                  <a:srgbClr val="4F81BD"/>
                </a:buClr>
                <a:buFont typeface="Wingdings" pitchFamily="2" charset="2"/>
                <a:buNone/>
              </a:pPr>
              <a:r>
                <a:rPr lang="en-US" altLang="en-US" sz="1200" b="0" dirty="0">
                  <a:solidFill>
                    <a:srgbClr val="FFFFFF"/>
                  </a:solidFill>
                  <a:ea typeface="MS PGothic" pitchFamily="34" charset="-128"/>
                </a:rPr>
                <a:t>SINGLE INSTRUCTION, MULTIPLE DATA</a:t>
              </a:r>
              <a:endParaRPr lang="en-US" sz="1200" b="0" i="1" dirty="0">
                <a:solidFill>
                  <a:srgbClr val="FFFFFF"/>
                </a:solidFill>
                <a:ea typeface="MS PGothic" pitchFamily="34" charset="-128"/>
              </a:endParaRPr>
            </a:p>
          </p:txBody>
        </p:sp>
        <p:sp>
          <p:nvSpPr>
            <p:cNvPr id="3402792" name="Text Box 67"/>
            <p:cNvSpPr txBox="1">
              <a:spLocks noChangeArrowheads="1"/>
            </p:cNvSpPr>
            <p:nvPr/>
          </p:nvSpPr>
          <p:spPr bwMode="auto">
            <a:xfrm>
              <a:off x="73" y="3647"/>
              <a:ext cx="2513" cy="333"/>
            </a:xfrm>
            <a:prstGeom prst="rect">
              <a:avLst/>
            </a:prstGeom>
            <a:noFill/>
            <a:ln w="9525" algn="ctr">
              <a:noFill/>
              <a:miter lim="800000"/>
              <a:headEnd/>
              <a:tailEnd/>
            </a:ln>
          </p:spPr>
          <p:txBody>
            <a:bodyPr>
              <a:spAutoFit/>
            </a:bodyPr>
            <a:lstStyle/>
            <a:p>
              <a:pPr algn="ctr">
                <a:lnSpc>
                  <a:spcPct val="95000"/>
                </a:lnSpc>
                <a:buClr>
                  <a:srgbClr val="4F81BD"/>
                </a:buClr>
                <a:buFont typeface="Wingdings" pitchFamily="2" charset="2"/>
                <a:buNone/>
              </a:pPr>
              <a:r>
                <a:rPr lang="en-US" altLang="en-US" sz="1100" dirty="0">
                  <a:solidFill>
                    <a:srgbClr val="FFFFFF"/>
                  </a:solidFill>
                  <a:ea typeface="MS PGothic" pitchFamily="34" charset="-128"/>
                </a:rPr>
                <a:t>Instruction is performed for </a:t>
              </a:r>
              <a:br>
                <a:rPr lang="en-US" altLang="en-US" sz="1100" dirty="0">
                  <a:solidFill>
                    <a:srgbClr val="FFFFFF"/>
                  </a:solidFill>
                  <a:ea typeface="MS PGothic" pitchFamily="34" charset="-128"/>
                </a:rPr>
              </a:br>
              <a:r>
                <a:rPr lang="en-US" altLang="en-US" sz="1100" i="1" u="sng" dirty="0">
                  <a:solidFill>
                    <a:srgbClr val="FFFFFF"/>
                  </a:solidFill>
                  <a:ea typeface="MS PGothic" pitchFamily="34" charset="-128"/>
                </a:rPr>
                <a:t>every</a:t>
              </a:r>
              <a:r>
                <a:rPr lang="en-US" altLang="en-US" sz="1100" u="sng" dirty="0">
                  <a:solidFill>
                    <a:srgbClr val="FFFFFF"/>
                  </a:solidFill>
                  <a:ea typeface="MS PGothic" pitchFamily="34" charset="-128"/>
                </a:rPr>
                <a:t> </a:t>
              </a:r>
              <a:r>
                <a:rPr lang="en-US" altLang="en-US" sz="1100" i="1" u="sng" dirty="0">
                  <a:solidFill>
                    <a:srgbClr val="FFFFFF"/>
                  </a:solidFill>
                  <a:ea typeface="MS PGothic" pitchFamily="34" charset="-128"/>
                </a:rPr>
                <a:t>data element</a:t>
              </a:r>
            </a:p>
          </p:txBody>
        </p:sp>
        <p:sp>
          <p:nvSpPr>
            <p:cNvPr id="3402793" name="Text Box 7"/>
            <p:cNvSpPr txBox="1">
              <a:spLocks noChangeArrowheads="1"/>
            </p:cNvSpPr>
            <p:nvPr/>
          </p:nvSpPr>
          <p:spPr bwMode="auto">
            <a:xfrm>
              <a:off x="2889" y="3657"/>
              <a:ext cx="2514" cy="333"/>
            </a:xfrm>
            <a:prstGeom prst="rect">
              <a:avLst/>
            </a:prstGeom>
            <a:noFill/>
            <a:ln w="9525" algn="ctr">
              <a:noFill/>
              <a:miter lim="800000"/>
              <a:headEnd/>
              <a:tailEnd/>
            </a:ln>
          </p:spPr>
          <p:txBody>
            <a:bodyPr>
              <a:spAutoFit/>
            </a:bodyPr>
            <a:lstStyle/>
            <a:p>
              <a:pPr marL="3572" indent="-3572" algn="ctr">
                <a:lnSpc>
                  <a:spcPct val="95000"/>
                </a:lnSpc>
                <a:buClr>
                  <a:srgbClr val="4F81BD"/>
                </a:buClr>
              </a:pPr>
              <a:r>
                <a:rPr lang="en-US" altLang="en-US" sz="1100">
                  <a:solidFill>
                    <a:srgbClr val="FFFFFF"/>
                  </a:solidFill>
                  <a:ea typeface="MS PGothic" pitchFamily="34" charset="-128"/>
                </a:rPr>
                <a:t>Perform instructions on </a:t>
              </a:r>
              <a:br>
                <a:rPr lang="en-US" altLang="en-US" sz="1100">
                  <a:solidFill>
                    <a:srgbClr val="FFFFFF"/>
                  </a:solidFill>
                  <a:ea typeface="MS PGothic" pitchFamily="34" charset="-128"/>
                </a:rPr>
              </a:br>
              <a:r>
                <a:rPr lang="en-US" altLang="en-US" sz="1100" i="1" u="sng">
                  <a:solidFill>
                    <a:srgbClr val="FFFFFF"/>
                  </a:solidFill>
                  <a:ea typeface="MS PGothic" pitchFamily="34" charset="-128"/>
                </a:rPr>
                <a:t>every element at once</a:t>
              </a:r>
            </a:p>
          </p:txBody>
        </p:sp>
        <p:sp>
          <p:nvSpPr>
            <p:cNvPr id="3402794" name="Text Box 1842"/>
            <p:cNvSpPr txBox="1">
              <a:spLocks noChangeArrowheads="1"/>
            </p:cNvSpPr>
            <p:nvPr/>
          </p:nvSpPr>
          <p:spPr bwMode="auto">
            <a:xfrm>
              <a:off x="3335" y="3437"/>
              <a:ext cx="861" cy="176"/>
            </a:xfrm>
            <a:prstGeom prst="rect">
              <a:avLst/>
            </a:prstGeom>
            <a:noFill/>
            <a:ln w="9525" algn="ctr">
              <a:noFill/>
              <a:miter lim="800000"/>
              <a:headEnd/>
              <a:tailEnd/>
            </a:ln>
          </p:spPr>
          <p:txBody>
            <a:bodyPr>
              <a:spAutoFit/>
            </a:bodyPr>
            <a:lstStyle/>
            <a:p>
              <a:pPr algn="ctr">
                <a:spcBef>
                  <a:spcPct val="50000"/>
                </a:spcBef>
              </a:pPr>
              <a:r>
                <a:rPr lang="en-US" altLang="en-US" sz="825" i="1">
                  <a:solidFill>
                    <a:srgbClr val="2D68B1"/>
                  </a:solidFill>
                  <a:ea typeface="MS PGothic" pitchFamily="34" charset="-128"/>
                </a:rPr>
                <a:t>Sum and Store</a:t>
              </a:r>
              <a:endParaRPr lang="en-US" sz="825" i="1">
                <a:solidFill>
                  <a:srgbClr val="2D68B1"/>
                </a:solidFill>
                <a:ea typeface="MS PGothic" pitchFamily="34" charset="-128"/>
              </a:endParaRPr>
            </a:p>
          </p:txBody>
        </p:sp>
        <p:sp>
          <p:nvSpPr>
            <p:cNvPr id="3402795" name="Rectangle 195"/>
            <p:cNvSpPr>
              <a:spLocks noChangeArrowheads="1"/>
            </p:cNvSpPr>
            <p:nvPr/>
          </p:nvSpPr>
          <p:spPr bwMode="auto">
            <a:xfrm>
              <a:off x="3" y="2038"/>
              <a:ext cx="2668" cy="1933"/>
            </a:xfrm>
            <a:prstGeom prst="rect">
              <a:avLst/>
            </a:prstGeom>
            <a:noFill/>
            <a:ln w="9525">
              <a:solidFill>
                <a:schemeClr val="tx2"/>
              </a:solidFill>
              <a:miter lim="800000"/>
              <a:headEnd/>
              <a:tailEnd/>
            </a:ln>
          </p:spPr>
          <p:txBody>
            <a:bodyPr/>
            <a:lstStyle/>
            <a:p>
              <a:pPr>
                <a:lnSpc>
                  <a:spcPct val="90000"/>
                </a:lnSpc>
              </a:pPr>
              <a:endParaRPr lang="en-US" sz="1650">
                <a:solidFill>
                  <a:srgbClr val="0000FF"/>
                </a:solidFill>
                <a:ea typeface="MS PGothic" pitchFamily="34" charset="-128"/>
              </a:endParaRPr>
            </a:p>
          </p:txBody>
        </p:sp>
        <p:sp>
          <p:nvSpPr>
            <p:cNvPr id="3402796" name="Rectangle 195"/>
            <p:cNvSpPr>
              <a:spLocks noChangeArrowheads="1"/>
            </p:cNvSpPr>
            <p:nvPr/>
          </p:nvSpPr>
          <p:spPr bwMode="auto">
            <a:xfrm>
              <a:off x="2740" y="2039"/>
              <a:ext cx="2837" cy="1933"/>
            </a:xfrm>
            <a:prstGeom prst="rect">
              <a:avLst/>
            </a:prstGeom>
            <a:noFill/>
            <a:ln w="9525">
              <a:solidFill>
                <a:schemeClr val="tx2"/>
              </a:solidFill>
              <a:miter lim="800000"/>
              <a:headEnd/>
              <a:tailEnd/>
            </a:ln>
          </p:spPr>
          <p:txBody>
            <a:bodyPr/>
            <a:lstStyle/>
            <a:p>
              <a:pPr>
                <a:lnSpc>
                  <a:spcPct val="90000"/>
                </a:lnSpc>
              </a:pPr>
              <a:endParaRPr lang="en-US" sz="1650">
                <a:solidFill>
                  <a:srgbClr val="0000FF"/>
                </a:solidFill>
                <a:ea typeface="MS PGothic" pitchFamily="34" charset="-128"/>
              </a:endParaRPr>
            </a:p>
          </p:txBody>
        </p:sp>
        <p:grpSp>
          <p:nvGrpSpPr>
            <p:cNvPr id="3402797" name="Group 182"/>
            <p:cNvGrpSpPr>
              <a:grpSpLocks/>
            </p:cNvGrpSpPr>
            <p:nvPr/>
          </p:nvGrpSpPr>
          <p:grpSpPr bwMode="auto">
            <a:xfrm>
              <a:off x="2897" y="2636"/>
              <a:ext cx="225" cy="268"/>
              <a:chOff x="1264" y="561"/>
              <a:chExt cx="542" cy="644"/>
            </a:xfrm>
          </p:grpSpPr>
          <p:sp>
            <p:nvSpPr>
              <p:cNvPr id="3402867" name="Freeform 183"/>
              <p:cNvSpPr>
                <a:spLocks/>
              </p:cNvSpPr>
              <p:nvPr/>
            </p:nvSpPr>
            <p:spPr bwMode="auto">
              <a:xfrm>
                <a:off x="1424" y="771"/>
                <a:ext cx="162" cy="88"/>
              </a:xfrm>
              <a:custGeom>
                <a:avLst/>
                <a:gdLst>
                  <a:gd name="T0" fmla="*/ 26 w 162"/>
                  <a:gd name="T1" fmla="*/ 88 h 88"/>
                  <a:gd name="T2" fmla="*/ 80 w 162"/>
                  <a:gd name="T3" fmla="*/ 82 h 88"/>
                  <a:gd name="T4" fmla="*/ 134 w 162"/>
                  <a:gd name="T5" fmla="*/ 88 h 88"/>
                  <a:gd name="T6" fmla="*/ 162 w 162"/>
                  <a:gd name="T7" fmla="*/ 14 h 88"/>
                  <a:gd name="T8" fmla="*/ 140 w 162"/>
                  <a:gd name="T9" fmla="*/ 0 h 88"/>
                  <a:gd name="T10" fmla="*/ 80 w 162"/>
                  <a:gd name="T11" fmla="*/ 78 h 88"/>
                  <a:gd name="T12" fmla="*/ 20 w 162"/>
                  <a:gd name="T13" fmla="*/ 0 h 88"/>
                  <a:gd name="T14" fmla="*/ 0 w 162"/>
                  <a:gd name="T15" fmla="*/ 14 h 88"/>
                  <a:gd name="T16" fmla="*/ 26 w 162"/>
                  <a:gd name="T17" fmla="*/ 88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8"/>
                  <a:gd name="T29" fmla="*/ 162 w 162"/>
                  <a:gd name="T30" fmla="*/ 88 h 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8">
                    <a:moveTo>
                      <a:pt x="26" y="88"/>
                    </a:moveTo>
                    <a:lnTo>
                      <a:pt x="80" y="82"/>
                    </a:lnTo>
                    <a:lnTo>
                      <a:pt x="134" y="88"/>
                    </a:lnTo>
                    <a:lnTo>
                      <a:pt x="162" y="14"/>
                    </a:lnTo>
                    <a:lnTo>
                      <a:pt x="140" y="0"/>
                    </a:lnTo>
                    <a:lnTo>
                      <a:pt x="80" y="78"/>
                    </a:lnTo>
                    <a:lnTo>
                      <a:pt x="20" y="0"/>
                    </a:lnTo>
                    <a:lnTo>
                      <a:pt x="0" y="14"/>
                    </a:lnTo>
                    <a:lnTo>
                      <a:pt x="26" y="88"/>
                    </a:lnTo>
                    <a:close/>
                  </a:path>
                </a:pathLst>
              </a:custGeom>
              <a:solidFill>
                <a:srgbClr val="4D4D4D"/>
              </a:solidFill>
              <a:ln w="9525">
                <a:noFill/>
                <a:round/>
                <a:headEnd/>
                <a:tailEnd/>
              </a:ln>
            </p:spPr>
            <p:txBody>
              <a:bodyPr/>
              <a:lstStyle/>
              <a:p>
                <a:endParaRPr lang="en-US"/>
              </a:p>
            </p:txBody>
          </p:sp>
          <p:sp>
            <p:nvSpPr>
              <p:cNvPr id="3402868" name="Freeform 184"/>
              <p:cNvSpPr>
                <a:spLocks noEditPoints="1"/>
              </p:cNvSpPr>
              <p:nvPr/>
            </p:nvSpPr>
            <p:spPr bwMode="auto">
              <a:xfrm>
                <a:off x="1436" y="673"/>
                <a:ext cx="138" cy="106"/>
              </a:xfrm>
              <a:custGeom>
                <a:avLst/>
                <a:gdLst>
                  <a:gd name="T0" fmla="*/ 130 w 138"/>
                  <a:gd name="T1" fmla="*/ 8 h 106"/>
                  <a:gd name="T2" fmla="*/ 130 w 138"/>
                  <a:gd name="T3" fmla="*/ 8 h 106"/>
                  <a:gd name="T4" fmla="*/ 128 w 138"/>
                  <a:gd name="T5" fmla="*/ 30 h 106"/>
                  <a:gd name="T6" fmla="*/ 126 w 138"/>
                  <a:gd name="T7" fmla="*/ 42 h 106"/>
                  <a:gd name="T8" fmla="*/ 122 w 138"/>
                  <a:gd name="T9" fmla="*/ 56 h 106"/>
                  <a:gd name="T10" fmla="*/ 122 w 138"/>
                  <a:gd name="T11" fmla="*/ 56 h 106"/>
                  <a:gd name="T12" fmla="*/ 118 w 138"/>
                  <a:gd name="T13" fmla="*/ 66 h 106"/>
                  <a:gd name="T14" fmla="*/ 110 w 138"/>
                  <a:gd name="T15" fmla="*/ 74 h 106"/>
                  <a:gd name="T16" fmla="*/ 102 w 138"/>
                  <a:gd name="T17" fmla="*/ 80 h 106"/>
                  <a:gd name="T18" fmla="*/ 94 w 138"/>
                  <a:gd name="T19" fmla="*/ 86 h 106"/>
                  <a:gd name="T20" fmla="*/ 78 w 138"/>
                  <a:gd name="T21" fmla="*/ 94 h 106"/>
                  <a:gd name="T22" fmla="*/ 68 w 138"/>
                  <a:gd name="T23" fmla="*/ 98 h 106"/>
                  <a:gd name="T24" fmla="*/ 68 w 138"/>
                  <a:gd name="T25" fmla="*/ 98 h 106"/>
                  <a:gd name="T26" fmla="*/ 58 w 138"/>
                  <a:gd name="T27" fmla="*/ 94 h 106"/>
                  <a:gd name="T28" fmla="*/ 42 w 138"/>
                  <a:gd name="T29" fmla="*/ 86 h 106"/>
                  <a:gd name="T30" fmla="*/ 34 w 138"/>
                  <a:gd name="T31" fmla="*/ 80 h 106"/>
                  <a:gd name="T32" fmla="*/ 26 w 138"/>
                  <a:gd name="T33" fmla="*/ 74 h 106"/>
                  <a:gd name="T34" fmla="*/ 20 w 138"/>
                  <a:gd name="T35" fmla="*/ 66 h 106"/>
                  <a:gd name="T36" fmla="*/ 16 w 138"/>
                  <a:gd name="T37" fmla="*/ 56 h 106"/>
                  <a:gd name="T38" fmla="*/ 16 w 138"/>
                  <a:gd name="T39" fmla="*/ 56 h 106"/>
                  <a:gd name="T40" fmla="*/ 12 w 138"/>
                  <a:gd name="T41" fmla="*/ 42 h 106"/>
                  <a:gd name="T42" fmla="*/ 8 w 138"/>
                  <a:gd name="T43" fmla="*/ 30 h 106"/>
                  <a:gd name="T44" fmla="*/ 8 w 138"/>
                  <a:gd name="T45" fmla="*/ 8 h 106"/>
                  <a:gd name="T46" fmla="*/ 130 w 138"/>
                  <a:gd name="T47" fmla="*/ 8 h 106"/>
                  <a:gd name="T48" fmla="*/ 130 w 138"/>
                  <a:gd name="T49" fmla="*/ 8 h 106"/>
                  <a:gd name="T50" fmla="*/ 138 w 138"/>
                  <a:gd name="T51" fmla="*/ 0 h 106"/>
                  <a:gd name="T52" fmla="*/ 0 w 138"/>
                  <a:gd name="T53" fmla="*/ 0 h 106"/>
                  <a:gd name="T54" fmla="*/ 0 w 138"/>
                  <a:gd name="T55" fmla="*/ 0 h 106"/>
                  <a:gd name="T56" fmla="*/ 0 w 138"/>
                  <a:gd name="T57" fmla="*/ 26 h 106"/>
                  <a:gd name="T58" fmla="*/ 4 w 138"/>
                  <a:gd name="T59" fmla="*/ 42 h 106"/>
                  <a:gd name="T60" fmla="*/ 8 w 138"/>
                  <a:gd name="T61" fmla="*/ 58 h 106"/>
                  <a:gd name="T62" fmla="*/ 8 w 138"/>
                  <a:gd name="T63" fmla="*/ 58 h 106"/>
                  <a:gd name="T64" fmla="*/ 14 w 138"/>
                  <a:gd name="T65" fmla="*/ 70 h 106"/>
                  <a:gd name="T66" fmla="*/ 22 w 138"/>
                  <a:gd name="T67" fmla="*/ 82 h 106"/>
                  <a:gd name="T68" fmla="*/ 32 w 138"/>
                  <a:gd name="T69" fmla="*/ 90 h 106"/>
                  <a:gd name="T70" fmla="*/ 44 w 138"/>
                  <a:gd name="T71" fmla="*/ 96 h 106"/>
                  <a:gd name="T72" fmla="*/ 62 w 138"/>
                  <a:gd name="T73" fmla="*/ 104 h 106"/>
                  <a:gd name="T74" fmla="*/ 68 w 138"/>
                  <a:gd name="T75" fmla="*/ 106 h 106"/>
                  <a:gd name="T76" fmla="*/ 68 w 138"/>
                  <a:gd name="T77" fmla="*/ 106 h 106"/>
                  <a:gd name="T78" fmla="*/ 76 w 138"/>
                  <a:gd name="T79" fmla="*/ 104 h 106"/>
                  <a:gd name="T80" fmla="*/ 94 w 138"/>
                  <a:gd name="T81" fmla="*/ 96 h 106"/>
                  <a:gd name="T82" fmla="*/ 104 w 138"/>
                  <a:gd name="T83" fmla="*/ 90 h 106"/>
                  <a:gd name="T84" fmla="*/ 114 w 138"/>
                  <a:gd name="T85" fmla="*/ 82 h 106"/>
                  <a:gd name="T86" fmla="*/ 124 w 138"/>
                  <a:gd name="T87" fmla="*/ 70 h 106"/>
                  <a:gd name="T88" fmla="*/ 130 w 138"/>
                  <a:gd name="T89" fmla="*/ 58 h 106"/>
                  <a:gd name="T90" fmla="*/ 130 w 138"/>
                  <a:gd name="T91" fmla="*/ 58 h 106"/>
                  <a:gd name="T92" fmla="*/ 134 w 138"/>
                  <a:gd name="T93" fmla="*/ 42 h 106"/>
                  <a:gd name="T94" fmla="*/ 136 w 138"/>
                  <a:gd name="T95" fmla="*/ 26 h 106"/>
                  <a:gd name="T96" fmla="*/ 138 w 138"/>
                  <a:gd name="T97" fmla="*/ 0 h 106"/>
                  <a:gd name="T98" fmla="*/ 138 w 138"/>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8"/>
                  <a:gd name="T151" fmla="*/ 0 h 106"/>
                  <a:gd name="T152" fmla="*/ 138 w 138"/>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8" h="106">
                    <a:moveTo>
                      <a:pt x="130" y="8"/>
                    </a:moveTo>
                    <a:lnTo>
                      <a:pt x="130" y="8"/>
                    </a:lnTo>
                    <a:lnTo>
                      <a:pt x="128" y="30"/>
                    </a:lnTo>
                    <a:lnTo>
                      <a:pt x="126" y="42"/>
                    </a:lnTo>
                    <a:lnTo>
                      <a:pt x="122" y="56"/>
                    </a:lnTo>
                    <a:lnTo>
                      <a:pt x="118" y="66"/>
                    </a:lnTo>
                    <a:lnTo>
                      <a:pt x="110" y="74"/>
                    </a:lnTo>
                    <a:lnTo>
                      <a:pt x="102" y="80"/>
                    </a:lnTo>
                    <a:lnTo>
                      <a:pt x="94" y="86"/>
                    </a:lnTo>
                    <a:lnTo>
                      <a:pt x="78" y="94"/>
                    </a:lnTo>
                    <a:lnTo>
                      <a:pt x="68" y="98"/>
                    </a:lnTo>
                    <a:lnTo>
                      <a:pt x="58" y="94"/>
                    </a:lnTo>
                    <a:lnTo>
                      <a:pt x="42" y="86"/>
                    </a:lnTo>
                    <a:lnTo>
                      <a:pt x="34" y="80"/>
                    </a:lnTo>
                    <a:lnTo>
                      <a:pt x="26" y="74"/>
                    </a:lnTo>
                    <a:lnTo>
                      <a:pt x="20" y="66"/>
                    </a:lnTo>
                    <a:lnTo>
                      <a:pt x="16" y="56"/>
                    </a:lnTo>
                    <a:lnTo>
                      <a:pt x="12" y="42"/>
                    </a:lnTo>
                    <a:lnTo>
                      <a:pt x="8" y="30"/>
                    </a:lnTo>
                    <a:lnTo>
                      <a:pt x="8" y="8"/>
                    </a:lnTo>
                    <a:lnTo>
                      <a:pt x="130" y="8"/>
                    </a:lnTo>
                    <a:close/>
                    <a:moveTo>
                      <a:pt x="138" y="0"/>
                    </a:moveTo>
                    <a:lnTo>
                      <a:pt x="0" y="0"/>
                    </a:lnTo>
                    <a:lnTo>
                      <a:pt x="0" y="26"/>
                    </a:lnTo>
                    <a:lnTo>
                      <a:pt x="4" y="42"/>
                    </a:lnTo>
                    <a:lnTo>
                      <a:pt x="8" y="58"/>
                    </a:lnTo>
                    <a:lnTo>
                      <a:pt x="14" y="70"/>
                    </a:lnTo>
                    <a:lnTo>
                      <a:pt x="22" y="82"/>
                    </a:lnTo>
                    <a:lnTo>
                      <a:pt x="32" y="90"/>
                    </a:lnTo>
                    <a:lnTo>
                      <a:pt x="44" y="96"/>
                    </a:lnTo>
                    <a:lnTo>
                      <a:pt x="62" y="104"/>
                    </a:lnTo>
                    <a:lnTo>
                      <a:pt x="68" y="106"/>
                    </a:lnTo>
                    <a:lnTo>
                      <a:pt x="76" y="104"/>
                    </a:lnTo>
                    <a:lnTo>
                      <a:pt x="94" y="96"/>
                    </a:lnTo>
                    <a:lnTo>
                      <a:pt x="104" y="90"/>
                    </a:lnTo>
                    <a:lnTo>
                      <a:pt x="114" y="82"/>
                    </a:lnTo>
                    <a:lnTo>
                      <a:pt x="124" y="70"/>
                    </a:lnTo>
                    <a:lnTo>
                      <a:pt x="130" y="58"/>
                    </a:lnTo>
                    <a:lnTo>
                      <a:pt x="134" y="42"/>
                    </a:lnTo>
                    <a:lnTo>
                      <a:pt x="136" y="26"/>
                    </a:lnTo>
                    <a:lnTo>
                      <a:pt x="138" y="0"/>
                    </a:lnTo>
                    <a:close/>
                  </a:path>
                </a:pathLst>
              </a:custGeom>
              <a:solidFill>
                <a:srgbClr val="4D4D4D"/>
              </a:solidFill>
              <a:ln w="9525">
                <a:noFill/>
                <a:round/>
                <a:headEnd/>
                <a:tailEnd/>
              </a:ln>
            </p:spPr>
            <p:txBody>
              <a:bodyPr/>
              <a:lstStyle/>
              <a:p>
                <a:endParaRPr lang="en-US"/>
              </a:p>
            </p:txBody>
          </p:sp>
          <p:sp>
            <p:nvSpPr>
              <p:cNvPr id="3402869" name="Rectangle 185"/>
              <p:cNvSpPr>
                <a:spLocks noChangeArrowheads="1"/>
              </p:cNvSpPr>
              <p:nvPr/>
            </p:nvSpPr>
            <p:spPr bwMode="auto">
              <a:xfrm>
                <a:off x="1416" y="653"/>
                <a:ext cx="178" cy="14"/>
              </a:xfrm>
              <a:prstGeom prst="rect">
                <a:avLst/>
              </a:prstGeom>
              <a:solidFill>
                <a:srgbClr val="4D4D4D"/>
              </a:solidFill>
              <a:ln w="9525">
                <a:noFill/>
                <a:miter lim="800000"/>
                <a:headEnd/>
                <a:tailEnd/>
              </a:ln>
            </p:spPr>
            <p:txBody>
              <a:bodyPr/>
              <a:lstStyle/>
              <a:p>
                <a:endParaRPr lang="en-US" sz="1350">
                  <a:solidFill>
                    <a:srgbClr val="000000"/>
                  </a:solidFill>
                  <a:ea typeface="MS PGothic" pitchFamily="34" charset="-128"/>
                </a:endParaRPr>
              </a:p>
            </p:txBody>
          </p:sp>
          <p:sp>
            <p:nvSpPr>
              <p:cNvPr id="3402870" name="Freeform 186"/>
              <p:cNvSpPr>
                <a:spLocks/>
              </p:cNvSpPr>
              <p:nvPr/>
            </p:nvSpPr>
            <p:spPr bwMode="auto">
              <a:xfrm>
                <a:off x="1420" y="561"/>
                <a:ext cx="170" cy="82"/>
              </a:xfrm>
              <a:custGeom>
                <a:avLst/>
                <a:gdLst>
                  <a:gd name="T0" fmla="*/ 138 w 170"/>
                  <a:gd name="T1" fmla="*/ 20 h 82"/>
                  <a:gd name="T2" fmla="*/ 138 w 170"/>
                  <a:gd name="T3" fmla="*/ 20 h 82"/>
                  <a:gd name="T4" fmla="*/ 140 w 170"/>
                  <a:gd name="T5" fmla="*/ 22 h 82"/>
                  <a:gd name="T6" fmla="*/ 140 w 170"/>
                  <a:gd name="T7" fmla="*/ 22 h 82"/>
                  <a:gd name="T8" fmla="*/ 134 w 170"/>
                  <a:gd name="T9" fmla="*/ 38 h 82"/>
                  <a:gd name="T10" fmla="*/ 128 w 170"/>
                  <a:gd name="T11" fmla="*/ 54 h 82"/>
                  <a:gd name="T12" fmla="*/ 118 w 170"/>
                  <a:gd name="T13" fmla="*/ 74 h 82"/>
                  <a:gd name="T14" fmla="*/ 118 w 170"/>
                  <a:gd name="T15" fmla="*/ 74 h 82"/>
                  <a:gd name="T16" fmla="*/ 114 w 170"/>
                  <a:gd name="T17" fmla="*/ 76 h 82"/>
                  <a:gd name="T18" fmla="*/ 112 w 170"/>
                  <a:gd name="T19" fmla="*/ 76 h 82"/>
                  <a:gd name="T20" fmla="*/ 108 w 170"/>
                  <a:gd name="T21" fmla="*/ 74 h 82"/>
                  <a:gd name="T22" fmla="*/ 108 w 170"/>
                  <a:gd name="T23" fmla="*/ 74 h 82"/>
                  <a:gd name="T24" fmla="*/ 116 w 170"/>
                  <a:gd name="T25" fmla="*/ 56 h 82"/>
                  <a:gd name="T26" fmla="*/ 118 w 170"/>
                  <a:gd name="T27" fmla="*/ 42 h 82"/>
                  <a:gd name="T28" fmla="*/ 122 w 170"/>
                  <a:gd name="T29" fmla="*/ 22 h 82"/>
                  <a:gd name="T30" fmla="*/ 120 w 170"/>
                  <a:gd name="T31" fmla="*/ 12 h 82"/>
                  <a:gd name="T32" fmla="*/ 120 w 170"/>
                  <a:gd name="T33" fmla="*/ 10 h 82"/>
                  <a:gd name="T34" fmla="*/ 120 w 170"/>
                  <a:gd name="T35" fmla="*/ 10 h 82"/>
                  <a:gd name="T36" fmla="*/ 120 w 170"/>
                  <a:gd name="T37" fmla="*/ 10 h 82"/>
                  <a:gd name="T38" fmla="*/ 120 w 170"/>
                  <a:gd name="T39" fmla="*/ 10 h 82"/>
                  <a:gd name="T40" fmla="*/ 120 w 170"/>
                  <a:gd name="T41" fmla="*/ 10 h 82"/>
                  <a:gd name="T42" fmla="*/ 120 w 170"/>
                  <a:gd name="T43" fmla="*/ 8 h 82"/>
                  <a:gd name="T44" fmla="*/ 120 w 170"/>
                  <a:gd name="T45" fmla="*/ 8 h 82"/>
                  <a:gd name="T46" fmla="*/ 96 w 170"/>
                  <a:gd name="T47" fmla="*/ 2 h 82"/>
                  <a:gd name="T48" fmla="*/ 86 w 170"/>
                  <a:gd name="T49" fmla="*/ 0 h 82"/>
                  <a:gd name="T50" fmla="*/ 86 w 170"/>
                  <a:gd name="T51" fmla="*/ 0 h 82"/>
                  <a:gd name="T52" fmla="*/ 76 w 170"/>
                  <a:gd name="T53" fmla="*/ 2 h 82"/>
                  <a:gd name="T54" fmla="*/ 52 w 170"/>
                  <a:gd name="T55" fmla="*/ 8 h 82"/>
                  <a:gd name="T56" fmla="*/ 52 w 170"/>
                  <a:gd name="T57" fmla="*/ 10 h 82"/>
                  <a:gd name="T58" fmla="*/ 52 w 170"/>
                  <a:gd name="T59" fmla="*/ 10 h 82"/>
                  <a:gd name="T60" fmla="*/ 50 w 170"/>
                  <a:gd name="T61" fmla="*/ 12 h 82"/>
                  <a:gd name="T62" fmla="*/ 48 w 170"/>
                  <a:gd name="T63" fmla="*/ 22 h 82"/>
                  <a:gd name="T64" fmla="*/ 52 w 170"/>
                  <a:gd name="T65" fmla="*/ 42 h 82"/>
                  <a:gd name="T66" fmla="*/ 56 w 170"/>
                  <a:gd name="T67" fmla="*/ 56 h 82"/>
                  <a:gd name="T68" fmla="*/ 62 w 170"/>
                  <a:gd name="T69" fmla="*/ 74 h 82"/>
                  <a:gd name="T70" fmla="*/ 62 w 170"/>
                  <a:gd name="T71" fmla="*/ 74 h 82"/>
                  <a:gd name="T72" fmla="*/ 60 w 170"/>
                  <a:gd name="T73" fmla="*/ 76 h 82"/>
                  <a:gd name="T74" fmla="*/ 56 w 170"/>
                  <a:gd name="T75" fmla="*/ 76 h 82"/>
                  <a:gd name="T76" fmla="*/ 52 w 170"/>
                  <a:gd name="T77" fmla="*/ 74 h 82"/>
                  <a:gd name="T78" fmla="*/ 52 w 170"/>
                  <a:gd name="T79" fmla="*/ 74 h 82"/>
                  <a:gd name="T80" fmla="*/ 42 w 170"/>
                  <a:gd name="T81" fmla="*/ 54 h 82"/>
                  <a:gd name="T82" fmla="*/ 36 w 170"/>
                  <a:gd name="T83" fmla="*/ 38 h 82"/>
                  <a:gd name="T84" fmla="*/ 32 w 170"/>
                  <a:gd name="T85" fmla="*/ 22 h 82"/>
                  <a:gd name="T86" fmla="*/ 32 w 170"/>
                  <a:gd name="T87" fmla="*/ 22 h 82"/>
                  <a:gd name="T88" fmla="*/ 32 w 170"/>
                  <a:gd name="T89" fmla="*/ 20 h 82"/>
                  <a:gd name="T90" fmla="*/ 32 w 170"/>
                  <a:gd name="T91" fmla="*/ 20 h 82"/>
                  <a:gd name="T92" fmla="*/ 24 w 170"/>
                  <a:gd name="T93" fmla="*/ 28 h 82"/>
                  <a:gd name="T94" fmla="*/ 18 w 170"/>
                  <a:gd name="T95" fmla="*/ 38 h 82"/>
                  <a:gd name="T96" fmla="*/ 8 w 170"/>
                  <a:gd name="T97" fmla="*/ 56 h 82"/>
                  <a:gd name="T98" fmla="*/ 2 w 170"/>
                  <a:gd name="T99" fmla="*/ 72 h 82"/>
                  <a:gd name="T100" fmla="*/ 0 w 170"/>
                  <a:gd name="T101" fmla="*/ 82 h 82"/>
                  <a:gd name="T102" fmla="*/ 170 w 170"/>
                  <a:gd name="T103" fmla="*/ 82 h 82"/>
                  <a:gd name="T104" fmla="*/ 170 w 170"/>
                  <a:gd name="T105" fmla="*/ 82 h 82"/>
                  <a:gd name="T106" fmla="*/ 168 w 170"/>
                  <a:gd name="T107" fmla="*/ 72 h 82"/>
                  <a:gd name="T108" fmla="*/ 162 w 170"/>
                  <a:gd name="T109" fmla="*/ 56 h 82"/>
                  <a:gd name="T110" fmla="*/ 154 w 170"/>
                  <a:gd name="T111" fmla="*/ 38 h 82"/>
                  <a:gd name="T112" fmla="*/ 146 w 170"/>
                  <a:gd name="T113" fmla="*/ 28 h 82"/>
                  <a:gd name="T114" fmla="*/ 138 w 170"/>
                  <a:gd name="T115" fmla="*/ 20 h 82"/>
                  <a:gd name="T116" fmla="*/ 138 w 170"/>
                  <a:gd name="T117" fmla="*/ 20 h 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0"/>
                  <a:gd name="T178" fmla="*/ 0 h 82"/>
                  <a:gd name="T179" fmla="*/ 170 w 170"/>
                  <a:gd name="T180" fmla="*/ 82 h 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0" h="82">
                    <a:moveTo>
                      <a:pt x="138" y="20"/>
                    </a:moveTo>
                    <a:lnTo>
                      <a:pt x="138" y="20"/>
                    </a:lnTo>
                    <a:lnTo>
                      <a:pt x="140" y="22"/>
                    </a:lnTo>
                    <a:lnTo>
                      <a:pt x="134" y="38"/>
                    </a:lnTo>
                    <a:lnTo>
                      <a:pt x="128" y="54"/>
                    </a:lnTo>
                    <a:lnTo>
                      <a:pt x="118" y="74"/>
                    </a:lnTo>
                    <a:lnTo>
                      <a:pt x="114" y="76"/>
                    </a:lnTo>
                    <a:lnTo>
                      <a:pt x="112" y="76"/>
                    </a:lnTo>
                    <a:lnTo>
                      <a:pt x="108" y="74"/>
                    </a:lnTo>
                    <a:lnTo>
                      <a:pt x="116" y="56"/>
                    </a:lnTo>
                    <a:lnTo>
                      <a:pt x="118" y="42"/>
                    </a:lnTo>
                    <a:lnTo>
                      <a:pt x="122" y="22"/>
                    </a:lnTo>
                    <a:lnTo>
                      <a:pt x="120" y="12"/>
                    </a:lnTo>
                    <a:lnTo>
                      <a:pt x="120" y="10"/>
                    </a:lnTo>
                    <a:lnTo>
                      <a:pt x="120" y="8"/>
                    </a:lnTo>
                    <a:lnTo>
                      <a:pt x="96" y="2"/>
                    </a:lnTo>
                    <a:lnTo>
                      <a:pt x="86" y="0"/>
                    </a:lnTo>
                    <a:lnTo>
                      <a:pt x="76" y="2"/>
                    </a:lnTo>
                    <a:lnTo>
                      <a:pt x="52" y="8"/>
                    </a:lnTo>
                    <a:lnTo>
                      <a:pt x="52" y="10"/>
                    </a:lnTo>
                    <a:lnTo>
                      <a:pt x="50" y="12"/>
                    </a:lnTo>
                    <a:lnTo>
                      <a:pt x="48" y="22"/>
                    </a:lnTo>
                    <a:lnTo>
                      <a:pt x="52" y="42"/>
                    </a:lnTo>
                    <a:lnTo>
                      <a:pt x="56" y="56"/>
                    </a:lnTo>
                    <a:lnTo>
                      <a:pt x="62" y="74"/>
                    </a:lnTo>
                    <a:lnTo>
                      <a:pt x="60" y="76"/>
                    </a:lnTo>
                    <a:lnTo>
                      <a:pt x="56" y="76"/>
                    </a:lnTo>
                    <a:lnTo>
                      <a:pt x="52" y="74"/>
                    </a:lnTo>
                    <a:lnTo>
                      <a:pt x="42" y="54"/>
                    </a:lnTo>
                    <a:lnTo>
                      <a:pt x="36" y="38"/>
                    </a:lnTo>
                    <a:lnTo>
                      <a:pt x="32" y="22"/>
                    </a:lnTo>
                    <a:lnTo>
                      <a:pt x="32" y="20"/>
                    </a:lnTo>
                    <a:lnTo>
                      <a:pt x="24" y="28"/>
                    </a:lnTo>
                    <a:lnTo>
                      <a:pt x="18" y="38"/>
                    </a:lnTo>
                    <a:lnTo>
                      <a:pt x="8" y="56"/>
                    </a:lnTo>
                    <a:lnTo>
                      <a:pt x="2" y="72"/>
                    </a:lnTo>
                    <a:lnTo>
                      <a:pt x="0" y="82"/>
                    </a:lnTo>
                    <a:lnTo>
                      <a:pt x="170" y="82"/>
                    </a:lnTo>
                    <a:lnTo>
                      <a:pt x="168" y="72"/>
                    </a:lnTo>
                    <a:lnTo>
                      <a:pt x="162" y="56"/>
                    </a:lnTo>
                    <a:lnTo>
                      <a:pt x="154" y="38"/>
                    </a:lnTo>
                    <a:lnTo>
                      <a:pt x="146" y="28"/>
                    </a:lnTo>
                    <a:lnTo>
                      <a:pt x="138" y="20"/>
                    </a:lnTo>
                    <a:close/>
                  </a:path>
                </a:pathLst>
              </a:custGeom>
              <a:solidFill>
                <a:srgbClr val="4D4D4D"/>
              </a:solidFill>
              <a:ln w="9525">
                <a:noFill/>
                <a:round/>
                <a:headEnd/>
                <a:tailEnd/>
              </a:ln>
            </p:spPr>
            <p:txBody>
              <a:bodyPr/>
              <a:lstStyle/>
              <a:p>
                <a:endParaRPr lang="en-US"/>
              </a:p>
            </p:txBody>
          </p:sp>
          <p:sp>
            <p:nvSpPr>
              <p:cNvPr id="3402871" name="Freeform 187"/>
              <p:cNvSpPr>
                <a:spLocks/>
              </p:cNvSpPr>
              <p:nvPr/>
            </p:nvSpPr>
            <p:spPr bwMode="auto">
              <a:xfrm>
                <a:off x="1440" y="969"/>
                <a:ext cx="366" cy="236"/>
              </a:xfrm>
              <a:custGeom>
                <a:avLst/>
                <a:gdLst>
                  <a:gd name="T0" fmla="*/ 346 w 366"/>
                  <a:gd name="T1" fmla="*/ 0 h 236"/>
                  <a:gd name="T2" fmla="*/ 20 w 366"/>
                  <a:gd name="T3" fmla="*/ 0 h 236"/>
                  <a:gd name="T4" fmla="*/ 20 w 366"/>
                  <a:gd name="T5" fmla="*/ 0 h 236"/>
                  <a:gd name="T6" fmla="*/ 12 w 366"/>
                  <a:gd name="T7" fmla="*/ 2 h 236"/>
                  <a:gd name="T8" fmla="*/ 6 w 366"/>
                  <a:gd name="T9" fmla="*/ 6 h 236"/>
                  <a:gd name="T10" fmla="*/ 2 w 366"/>
                  <a:gd name="T11" fmla="*/ 12 h 236"/>
                  <a:gd name="T12" fmla="*/ 0 w 366"/>
                  <a:gd name="T13" fmla="*/ 20 h 236"/>
                  <a:gd name="T14" fmla="*/ 0 w 366"/>
                  <a:gd name="T15" fmla="*/ 20 h 236"/>
                  <a:gd name="T16" fmla="*/ 0 w 366"/>
                  <a:gd name="T17" fmla="*/ 218 h 236"/>
                  <a:gd name="T18" fmla="*/ 0 w 366"/>
                  <a:gd name="T19" fmla="*/ 218 h 236"/>
                  <a:gd name="T20" fmla="*/ 2 w 366"/>
                  <a:gd name="T21" fmla="*/ 226 h 236"/>
                  <a:gd name="T22" fmla="*/ 4 w 366"/>
                  <a:gd name="T23" fmla="*/ 230 h 236"/>
                  <a:gd name="T24" fmla="*/ 10 w 366"/>
                  <a:gd name="T25" fmla="*/ 234 h 236"/>
                  <a:gd name="T26" fmla="*/ 16 w 366"/>
                  <a:gd name="T27" fmla="*/ 236 h 236"/>
                  <a:gd name="T28" fmla="*/ 16 w 366"/>
                  <a:gd name="T29" fmla="*/ 236 h 236"/>
                  <a:gd name="T30" fmla="*/ 350 w 366"/>
                  <a:gd name="T31" fmla="*/ 236 h 236"/>
                  <a:gd name="T32" fmla="*/ 350 w 366"/>
                  <a:gd name="T33" fmla="*/ 236 h 236"/>
                  <a:gd name="T34" fmla="*/ 358 w 366"/>
                  <a:gd name="T35" fmla="*/ 234 h 236"/>
                  <a:gd name="T36" fmla="*/ 362 w 366"/>
                  <a:gd name="T37" fmla="*/ 230 h 236"/>
                  <a:gd name="T38" fmla="*/ 366 w 366"/>
                  <a:gd name="T39" fmla="*/ 224 h 236"/>
                  <a:gd name="T40" fmla="*/ 366 w 366"/>
                  <a:gd name="T41" fmla="*/ 216 h 236"/>
                  <a:gd name="T42" fmla="*/ 366 w 366"/>
                  <a:gd name="T43" fmla="*/ 216 h 236"/>
                  <a:gd name="T44" fmla="*/ 366 w 366"/>
                  <a:gd name="T45" fmla="*/ 20 h 236"/>
                  <a:gd name="T46" fmla="*/ 366 w 366"/>
                  <a:gd name="T47" fmla="*/ 20 h 236"/>
                  <a:gd name="T48" fmla="*/ 364 w 366"/>
                  <a:gd name="T49" fmla="*/ 12 h 236"/>
                  <a:gd name="T50" fmla="*/ 360 w 366"/>
                  <a:gd name="T51" fmla="*/ 6 h 236"/>
                  <a:gd name="T52" fmla="*/ 354 w 366"/>
                  <a:gd name="T53" fmla="*/ 2 h 236"/>
                  <a:gd name="T54" fmla="*/ 346 w 366"/>
                  <a:gd name="T55" fmla="*/ 0 h 236"/>
                  <a:gd name="T56" fmla="*/ 346 w 366"/>
                  <a:gd name="T57" fmla="*/ 0 h 2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66"/>
                  <a:gd name="T88" fmla="*/ 0 h 236"/>
                  <a:gd name="T89" fmla="*/ 366 w 366"/>
                  <a:gd name="T90" fmla="*/ 236 h 2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66" h="236">
                    <a:moveTo>
                      <a:pt x="346" y="0"/>
                    </a:moveTo>
                    <a:lnTo>
                      <a:pt x="20" y="0"/>
                    </a:lnTo>
                    <a:lnTo>
                      <a:pt x="12" y="2"/>
                    </a:lnTo>
                    <a:lnTo>
                      <a:pt x="6" y="6"/>
                    </a:lnTo>
                    <a:lnTo>
                      <a:pt x="2" y="12"/>
                    </a:lnTo>
                    <a:lnTo>
                      <a:pt x="0" y="20"/>
                    </a:lnTo>
                    <a:lnTo>
                      <a:pt x="0" y="218"/>
                    </a:lnTo>
                    <a:lnTo>
                      <a:pt x="2" y="226"/>
                    </a:lnTo>
                    <a:lnTo>
                      <a:pt x="4" y="230"/>
                    </a:lnTo>
                    <a:lnTo>
                      <a:pt x="10" y="234"/>
                    </a:lnTo>
                    <a:lnTo>
                      <a:pt x="16" y="236"/>
                    </a:lnTo>
                    <a:lnTo>
                      <a:pt x="350" y="236"/>
                    </a:lnTo>
                    <a:lnTo>
                      <a:pt x="358" y="234"/>
                    </a:lnTo>
                    <a:lnTo>
                      <a:pt x="362" y="230"/>
                    </a:lnTo>
                    <a:lnTo>
                      <a:pt x="366" y="224"/>
                    </a:lnTo>
                    <a:lnTo>
                      <a:pt x="366" y="216"/>
                    </a:lnTo>
                    <a:lnTo>
                      <a:pt x="366" y="20"/>
                    </a:lnTo>
                    <a:lnTo>
                      <a:pt x="364" y="12"/>
                    </a:lnTo>
                    <a:lnTo>
                      <a:pt x="360" y="6"/>
                    </a:lnTo>
                    <a:lnTo>
                      <a:pt x="354" y="2"/>
                    </a:lnTo>
                    <a:lnTo>
                      <a:pt x="346" y="0"/>
                    </a:lnTo>
                    <a:close/>
                  </a:path>
                </a:pathLst>
              </a:custGeom>
              <a:solidFill>
                <a:srgbClr val="4D4D4D"/>
              </a:solidFill>
              <a:ln w="9525">
                <a:noFill/>
                <a:round/>
                <a:headEnd/>
                <a:tailEnd/>
              </a:ln>
            </p:spPr>
            <p:txBody>
              <a:bodyPr/>
              <a:lstStyle/>
              <a:p>
                <a:endParaRPr lang="en-US"/>
              </a:p>
            </p:txBody>
          </p:sp>
          <p:sp>
            <p:nvSpPr>
              <p:cNvPr id="3402872" name="Freeform 188"/>
              <p:cNvSpPr>
                <a:spLocks/>
              </p:cNvSpPr>
              <p:nvPr/>
            </p:nvSpPr>
            <p:spPr bwMode="auto">
              <a:xfrm>
                <a:off x="1372" y="1107"/>
                <a:ext cx="56" cy="74"/>
              </a:xfrm>
              <a:custGeom>
                <a:avLst/>
                <a:gdLst>
                  <a:gd name="T0" fmla="*/ 12 w 56"/>
                  <a:gd name="T1" fmla="*/ 0 h 74"/>
                  <a:gd name="T2" fmla="*/ 12 w 56"/>
                  <a:gd name="T3" fmla="*/ 0 h 74"/>
                  <a:gd name="T4" fmla="*/ 6 w 56"/>
                  <a:gd name="T5" fmla="*/ 2 h 74"/>
                  <a:gd name="T6" fmla="*/ 2 w 56"/>
                  <a:gd name="T7" fmla="*/ 4 h 74"/>
                  <a:gd name="T8" fmla="*/ 0 w 56"/>
                  <a:gd name="T9" fmla="*/ 6 h 74"/>
                  <a:gd name="T10" fmla="*/ 2 w 56"/>
                  <a:gd name="T11" fmla="*/ 12 h 74"/>
                  <a:gd name="T12" fmla="*/ 2 w 56"/>
                  <a:gd name="T13" fmla="*/ 12 h 74"/>
                  <a:gd name="T14" fmla="*/ 56 w 56"/>
                  <a:gd name="T15" fmla="*/ 74 h 74"/>
                  <a:gd name="T16" fmla="*/ 56 w 56"/>
                  <a:gd name="T17" fmla="*/ 74 h 74"/>
                  <a:gd name="T18" fmla="*/ 56 w 56"/>
                  <a:gd name="T19" fmla="*/ 0 h 74"/>
                  <a:gd name="T20" fmla="*/ 56 w 56"/>
                  <a:gd name="T21" fmla="*/ 0 h 74"/>
                  <a:gd name="T22" fmla="*/ 12 w 56"/>
                  <a:gd name="T23" fmla="*/ 0 h 74"/>
                  <a:gd name="T24" fmla="*/ 12 w 56"/>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74"/>
                  <a:gd name="T41" fmla="*/ 56 w 56"/>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74">
                    <a:moveTo>
                      <a:pt x="12" y="0"/>
                    </a:moveTo>
                    <a:lnTo>
                      <a:pt x="12" y="0"/>
                    </a:lnTo>
                    <a:lnTo>
                      <a:pt x="6" y="2"/>
                    </a:lnTo>
                    <a:lnTo>
                      <a:pt x="2" y="4"/>
                    </a:lnTo>
                    <a:lnTo>
                      <a:pt x="0" y="6"/>
                    </a:lnTo>
                    <a:lnTo>
                      <a:pt x="2" y="12"/>
                    </a:lnTo>
                    <a:lnTo>
                      <a:pt x="56" y="74"/>
                    </a:lnTo>
                    <a:lnTo>
                      <a:pt x="56" y="0"/>
                    </a:lnTo>
                    <a:lnTo>
                      <a:pt x="12" y="0"/>
                    </a:lnTo>
                    <a:close/>
                  </a:path>
                </a:pathLst>
              </a:custGeom>
              <a:solidFill>
                <a:srgbClr val="4D4D4D"/>
              </a:solidFill>
              <a:ln w="9525">
                <a:noFill/>
                <a:round/>
                <a:headEnd/>
                <a:tailEnd/>
              </a:ln>
            </p:spPr>
            <p:txBody>
              <a:bodyPr/>
              <a:lstStyle/>
              <a:p>
                <a:endParaRPr lang="en-US"/>
              </a:p>
            </p:txBody>
          </p:sp>
          <p:sp>
            <p:nvSpPr>
              <p:cNvPr id="3402873" name="Freeform 189"/>
              <p:cNvSpPr>
                <a:spLocks noEditPoints="1"/>
              </p:cNvSpPr>
              <p:nvPr/>
            </p:nvSpPr>
            <p:spPr bwMode="auto">
              <a:xfrm>
                <a:off x="1264" y="785"/>
                <a:ext cx="256" cy="316"/>
              </a:xfrm>
              <a:custGeom>
                <a:avLst/>
                <a:gdLst>
                  <a:gd name="T0" fmla="*/ 256 w 256"/>
                  <a:gd name="T1" fmla="*/ 120 h 316"/>
                  <a:gd name="T2" fmla="*/ 240 w 256"/>
                  <a:gd name="T3" fmla="*/ 74 h 316"/>
                  <a:gd name="T4" fmla="*/ 184 w 256"/>
                  <a:gd name="T5" fmla="*/ 82 h 316"/>
                  <a:gd name="T6" fmla="*/ 160 w 256"/>
                  <a:gd name="T7" fmla="*/ 0 h 316"/>
                  <a:gd name="T8" fmla="*/ 158 w 256"/>
                  <a:gd name="T9" fmla="*/ 0 h 316"/>
                  <a:gd name="T10" fmla="*/ 132 w 256"/>
                  <a:gd name="T11" fmla="*/ 12 h 316"/>
                  <a:gd name="T12" fmla="*/ 102 w 256"/>
                  <a:gd name="T13" fmla="*/ 34 h 316"/>
                  <a:gd name="T14" fmla="*/ 94 w 256"/>
                  <a:gd name="T15" fmla="*/ 42 h 316"/>
                  <a:gd name="T16" fmla="*/ 40 w 256"/>
                  <a:gd name="T17" fmla="*/ 100 h 316"/>
                  <a:gd name="T18" fmla="*/ 14 w 256"/>
                  <a:gd name="T19" fmla="*/ 140 h 316"/>
                  <a:gd name="T20" fmla="*/ 2 w 256"/>
                  <a:gd name="T21" fmla="*/ 174 h 316"/>
                  <a:gd name="T22" fmla="*/ 0 w 256"/>
                  <a:gd name="T23" fmla="*/ 184 h 316"/>
                  <a:gd name="T24" fmla="*/ 0 w 256"/>
                  <a:gd name="T25" fmla="*/ 208 h 316"/>
                  <a:gd name="T26" fmla="*/ 8 w 256"/>
                  <a:gd name="T27" fmla="*/ 228 h 316"/>
                  <a:gd name="T28" fmla="*/ 22 w 256"/>
                  <a:gd name="T29" fmla="*/ 246 h 316"/>
                  <a:gd name="T30" fmla="*/ 60 w 256"/>
                  <a:gd name="T31" fmla="*/ 276 h 316"/>
                  <a:gd name="T32" fmla="*/ 100 w 256"/>
                  <a:gd name="T33" fmla="*/ 296 h 316"/>
                  <a:gd name="T34" fmla="*/ 118 w 256"/>
                  <a:gd name="T35" fmla="*/ 316 h 316"/>
                  <a:gd name="T36" fmla="*/ 168 w 256"/>
                  <a:gd name="T37" fmla="*/ 316 h 316"/>
                  <a:gd name="T38" fmla="*/ 168 w 256"/>
                  <a:gd name="T39" fmla="*/ 260 h 316"/>
                  <a:gd name="T40" fmla="*/ 114 w 256"/>
                  <a:gd name="T41" fmla="*/ 236 h 316"/>
                  <a:gd name="T42" fmla="*/ 100 w 256"/>
                  <a:gd name="T43" fmla="*/ 226 h 316"/>
                  <a:gd name="T44" fmla="*/ 84 w 256"/>
                  <a:gd name="T45" fmla="*/ 210 h 316"/>
                  <a:gd name="T46" fmla="*/ 78 w 256"/>
                  <a:gd name="T47" fmla="*/ 196 h 316"/>
                  <a:gd name="T48" fmla="*/ 76 w 256"/>
                  <a:gd name="T49" fmla="*/ 188 h 316"/>
                  <a:gd name="T50" fmla="*/ 80 w 256"/>
                  <a:gd name="T51" fmla="*/ 174 h 316"/>
                  <a:gd name="T52" fmla="*/ 102 w 256"/>
                  <a:gd name="T53" fmla="*/ 146 h 316"/>
                  <a:gd name="T54" fmla="*/ 118 w 256"/>
                  <a:gd name="T55" fmla="*/ 226 h 316"/>
                  <a:gd name="T56" fmla="*/ 168 w 256"/>
                  <a:gd name="T57" fmla="*/ 248 h 316"/>
                  <a:gd name="T58" fmla="*/ 168 w 256"/>
                  <a:gd name="T59" fmla="*/ 208 h 316"/>
                  <a:gd name="T60" fmla="*/ 170 w 256"/>
                  <a:gd name="T61" fmla="*/ 188 h 316"/>
                  <a:gd name="T62" fmla="*/ 178 w 256"/>
                  <a:gd name="T63" fmla="*/ 180 h 316"/>
                  <a:gd name="T64" fmla="*/ 190 w 256"/>
                  <a:gd name="T65" fmla="*/ 174 h 316"/>
                  <a:gd name="T66" fmla="*/ 256 w 256"/>
                  <a:gd name="T67" fmla="*/ 174 h 316"/>
                  <a:gd name="T68" fmla="*/ 238 w 256"/>
                  <a:gd name="T69" fmla="*/ 120 h 316"/>
                  <a:gd name="T70" fmla="*/ 244 w 256"/>
                  <a:gd name="T71" fmla="*/ 126 h 316"/>
                  <a:gd name="T72" fmla="*/ 242 w 256"/>
                  <a:gd name="T73" fmla="*/ 130 h 316"/>
                  <a:gd name="T74" fmla="*/ 238 w 256"/>
                  <a:gd name="T75" fmla="*/ 132 h 316"/>
                  <a:gd name="T76" fmla="*/ 230 w 256"/>
                  <a:gd name="T77" fmla="*/ 126 h 316"/>
                  <a:gd name="T78" fmla="*/ 232 w 256"/>
                  <a:gd name="T79" fmla="*/ 122 h 316"/>
                  <a:gd name="T80" fmla="*/ 238 w 256"/>
                  <a:gd name="T81" fmla="*/ 120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6"/>
                  <a:gd name="T124" fmla="*/ 0 h 316"/>
                  <a:gd name="T125" fmla="*/ 256 w 256"/>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6" h="316">
                    <a:moveTo>
                      <a:pt x="256" y="174"/>
                    </a:moveTo>
                    <a:lnTo>
                      <a:pt x="256" y="120"/>
                    </a:lnTo>
                    <a:lnTo>
                      <a:pt x="240" y="74"/>
                    </a:lnTo>
                    <a:lnTo>
                      <a:pt x="232" y="74"/>
                    </a:lnTo>
                    <a:lnTo>
                      <a:pt x="184" y="82"/>
                    </a:lnTo>
                    <a:lnTo>
                      <a:pt x="160" y="0"/>
                    </a:lnTo>
                    <a:lnTo>
                      <a:pt x="158" y="0"/>
                    </a:lnTo>
                    <a:lnTo>
                      <a:pt x="150" y="4"/>
                    </a:lnTo>
                    <a:lnTo>
                      <a:pt x="132" y="12"/>
                    </a:lnTo>
                    <a:lnTo>
                      <a:pt x="112" y="26"/>
                    </a:lnTo>
                    <a:lnTo>
                      <a:pt x="102" y="34"/>
                    </a:lnTo>
                    <a:lnTo>
                      <a:pt x="94" y="42"/>
                    </a:lnTo>
                    <a:lnTo>
                      <a:pt x="70" y="68"/>
                    </a:lnTo>
                    <a:lnTo>
                      <a:pt x="40" y="100"/>
                    </a:lnTo>
                    <a:lnTo>
                      <a:pt x="26" y="120"/>
                    </a:lnTo>
                    <a:lnTo>
                      <a:pt x="14" y="140"/>
                    </a:lnTo>
                    <a:lnTo>
                      <a:pt x="4" y="162"/>
                    </a:lnTo>
                    <a:lnTo>
                      <a:pt x="2" y="174"/>
                    </a:lnTo>
                    <a:lnTo>
                      <a:pt x="0" y="184"/>
                    </a:lnTo>
                    <a:lnTo>
                      <a:pt x="0" y="196"/>
                    </a:lnTo>
                    <a:lnTo>
                      <a:pt x="0" y="208"/>
                    </a:lnTo>
                    <a:lnTo>
                      <a:pt x="4" y="218"/>
                    </a:lnTo>
                    <a:lnTo>
                      <a:pt x="8" y="228"/>
                    </a:lnTo>
                    <a:lnTo>
                      <a:pt x="14" y="238"/>
                    </a:lnTo>
                    <a:lnTo>
                      <a:pt x="22" y="246"/>
                    </a:lnTo>
                    <a:lnTo>
                      <a:pt x="40" y="262"/>
                    </a:lnTo>
                    <a:lnTo>
                      <a:pt x="60" y="276"/>
                    </a:lnTo>
                    <a:lnTo>
                      <a:pt x="80" y="286"/>
                    </a:lnTo>
                    <a:lnTo>
                      <a:pt x="100" y="296"/>
                    </a:lnTo>
                    <a:lnTo>
                      <a:pt x="118" y="302"/>
                    </a:lnTo>
                    <a:lnTo>
                      <a:pt x="118" y="316"/>
                    </a:lnTo>
                    <a:lnTo>
                      <a:pt x="168" y="316"/>
                    </a:lnTo>
                    <a:lnTo>
                      <a:pt x="168" y="260"/>
                    </a:lnTo>
                    <a:lnTo>
                      <a:pt x="136" y="246"/>
                    </a:lnTo>
                    <a:lnTo>
                      <a:pt x="114" y="236"/>
                    </a:lnTo>
                    <a:lnTo>
                      <a:pt x="100" y="226"/>
                    </a:lnTo>
                    <a:lnTo>
                      <a:pt x="88" y="216"/>
                    </a:lnTo>
                    <a:lnTo>
                      <a:pt x="84" y="210"/>
                    </a:lnTo>
                    <a:lnTo>
                      <a:pt x="80" y="204"/>
                    </a:lnTo>
                    <a:lnTo>
                      <a:pt x="78" y="196"/>
                    </a:lnTo>
                    <a:lnTo>
                      <a:pt x="76" y="188"/>
                    </a:lnTo>
                    <a:lnTo>
                      <a:pt x="78" y="182"/>
                    </a:lnTo>
                    <a:lnTo>
                      <a:pt x="80" y="174"/>
                    </a:lnTo>
                    <a:lnTo>
                      <a:pt x="90" y="160"/>
                    </a:lnTo>
                    <a:lnTo>
                      <a:pt x="102" y="146"/>
                    </a:lnTo>
                    <a:lnTo>
                      <a:pt x="118" y="130"/>
                    </a:lnTo>
                    <a:lnTo>
                      <a:pt x="118" y="226"/>
                    </a:lnTo>
                    <a:lnTo>
                      <a:pt x="168" y="248"/>
                    </a:lnTo>
                    <a:lnTo>
                      <a:pt x="168" y="208"/>
                    </a:lnTo>
                    <a:lnTo>
                      <a:pt x="170" y="194"/>
                    </a:lnTo>
                    <a:lnTo>
                      <a:pt x="170" y="188"/>
                    </a:lnTo>
                    <a:lnTo>
                      <a:pt x="174" y="184"/>
                    </a:lnTo>
                    <a:lnTo>
                      <a:pt x="178" y="180"/>
                    </a:lnTo>
                    <a:lnTo>
                      <a:pt x="182" y="176"/>
                    </a:lnTo>
                    <a:lnTo>
                      <a:pt x="190" y="174"/>
                    </a:lnTo>
                    <a:lnTo>
                      <a:pt x="200" y="174"/>
                    </a:lnTo>
                    <a:lnTo>
                      <a:pt x="256" y="174"/>
                    </a:lnTo>
                    <a:close/>
                    <a:moveTo>
                      <a:pt x="238" y="120"/>
                    </a:moveTo>
                    <a:lnTo>
                      <a:pt x="238" y="120"/>
                    </a:lnTo>
                    <a:lnTo>
                      <a:pt x="242" y="122"/>
                    </a:lnTo>
                    <a:lnTo>
                      <a:pt x="244" y="126"/>
                    </a:lnTo>
                    <a:lnTo>
                      <a:pt x="242" y="130"/>
                    </a:lnTo>
                    <a:lnTo>
                      <a:pt x="238" y="132"/>
                    </a:lnTo>
                    <a:lnTo>
                      <a:pt x="232" y="130"/>
                    </a:lnTo>
                    <a:lnTo>
                      <a:pt x="230" y="126"/>
                    </a:lnTo>
                    <a:lnTo>
                      <a:pt x="232" y="122"/>
                    </a:lnTo>
                    <a:lnTo>
                      <a:pt x="238" y="120"/>
                    </a:lnTo>
                    <a:close/>
                  </a:path>
                </a:pathLst>
              </a:custGeom>
              <a:solidFill>
                <a:srgbClr val="4D4D4D"/>
              </a:solidFill>
              <a:ln w="9525">
                <a:noFill/>
                <a:round/>
                <a:headEnd/>
                <a:tailEnd/>
              </a:ln>
            </p:spPr>
            <p:txBody>
              <a:bodyPr/>
              <a:lstStyle/>
              <a:p>
                <a:endParaRPr lang="en-US"/>
              </a:p>
            </p:txBody>
          </p:sp>
          <p:sp>
            <p:nvSpPr>
              <p:cNvPr id="3402874" name="Freeform 190"/>
              <p:cNvSpPr>
                <a:spLocks/>
              </p:cNvSpPr>
              <p:nvPr/>
            </p:nvSpPr>
            <p:spPr bwMode="auto">
              <a:xfrm>
                <a:off x="1514" y="785"/>
                <a:ext cx="230" cy="174"/>
              </a:xfrm>
              <a:custGeom>
                <a:avLst/>
                <a:gdLst>
                  <a:gd name="T0" fmla="*/ 72 w 230"/>
                  <a:gd name="T1" fmla="*/ 0 h 174"/>
                  <a:gd name="T2" fmla="*/ 72 w 230"/>
                  <a:gd name="T3" fmla="*/ 0 h 174"/>
                  <a:gd name="T4" fmla="*/ 72 w 230"/>
                  <a:gd name="T5" fmla="*/ 0 h 174"/>
                  <a:gd name="T6" fmla="*/ 48 w 230"/>
                  <a:gd name="T7" fmla="*/ 82 h 174"/>
                  <a:gd name="T8" fmla="*/ 0 w 230"/>
                  <a:gd name="T9" fmla="*/ 74 h 174"/>
                  <a:gd name="T10" fmla="*/ 18 w 230"/>
                  <a:gd name="T11" fmla="*/ 114 h 174"/>
                  <a:gd name="T12" fmla="*/ 20 w 230"/>
                  <a:gd name="T13" fmla="*/ 174 h 174"/>
                  <a:gd name="T14" fmla="*/ 20 w 230"/>
                  <a:gd name="T15" fmla="*/ 174 h 174"/>
                  <a:gd name="T16" fmla="*/ 112 w 230"/>
                  <a:gd name="T17" fmla="*/ 174 h 174"/>
                  <a:gd name="T18" fmla="*/ 114 w 230"/>
                  <a:gd name="T19" fmla="*/ 128 h 174"/>
                  <a:gd name="T20" fmla="*/ 114 w 230"/>
                  <a:gd name="T21" fmla="*/ 128 h 174"/>
                  <a:gd name="T22" fmla="*/ 128 w 230"/>
                  <a:gd name="T23" fmla="*/ 140 h 174"/>
                  <a:gd name="T24" fmla="*/ 140 w 230"/>
                  <a:gd name="T25" fmla="*/ 150 h 174"/>
                  <a:gd name="T26" fmla="*/ 148 w 230"/>
                  <a:gd name="T27" fmla="*/ 162 h 174"/>
                  <a:gd name="T28" fmla="*/ 152 w 230"/>
                  <a:gd name="T29" fmla="*/ 174 h 174"/>
                  <a:gd name="T30" fmla="*/ 230 w 230"/>
                  <a:gd name="T31" fmla="*/ 174 h 174"/>
                  <a:gd name="T32" fmla="*/ 230 w 230"/>
                  <a:gd name="T33" fmla="*/ 174 h 174"/>
                  <a:gd name="T34" fmla="*/ 224 w 230"/>
                  <a:gd name="T35" fmla="*/ 154 h 174"/>
                  <a:gd name="T36" fmla="*/ 214 w 230"/>
                  <a:gd name="T37" fmla="*/ 134 h 174"/>
                  <a:gd name="T38" fmla="*/ 200 w 230"/>
                  <a:gd name="T39" fmla="*/ 114 h 174"/>
                  <a:gd name="T40" fmla="*/ 186 w 230"/>
                  <a:gd name="T41" fmla="*/ 96 h 174"/>
                  <a:gd name="T42" fmla="*/ 158 w 230"/>
                  <a:gd name="T43" fmla="*/ 66 h 174"/>
                  <a:gd name="T44" fmla="*/ 138 w 230"/>
                  <a:gd name="T45" fmla="*/ 42 h 174"/>
                  <a:gd name="T46" fmla="*/ 138 w 230"/>
                  <a:gd name="T47" fmla="*/ 42 h 174"/>
                  <a:gd name="T48" fmla="*/ 128 w 230"/>
                  <a:gd name="T49" fmla="*/ 32 h 174"/>
                  <a:gd name="T50" fmla="*/ 118 w 230"/>
                  <a:gd name="T51" fmla="*/ 24 h 174"/>
                  <a:gd name="T52" fmla="*/ 96 w 230"/>
                  <a:gd name="T53" fmla="*/ 12 h 174"/>
                  <a:gd name="T54" fmla="*/ 80 w 230"/>
                  <a:gd name="T55" fmla="*/ 2 h 174"/>
                  <a:gd name="T56" fmla="*/ 72 w 230"/>
                  <a:gd name="T57" fmla="*/ 0 h 174"/>
                  <a:gd name="T58" fmla="*/ 72 w 230"/>
                  <a:gd name="T59" fmla="*/ 0 h 17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0"/>
                  <a:gd name="T91" fmla="*/ 0 h 174"/>
                  <a:gd name="T92" fmla="*/ 230 w 230"/>
                  <a:gd name="T93" fmla="*/ 174 h 17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0" h="174">
                    <a:moveTo>
                      <a:pt x="72" y="0"/>
                    </a:moveTo>
                    <a:lnTo>
                      <a:pt x="72" y="0"/>
                    </a:lnTo>
                    <a:lnTo>
                      <a:pt x="48" y="82"/>
                    </a:lnTo>
                    <a:lnTo>
                      <a:pt x="0" y="74"/>
                    </a:lnTo>
                    <a:lnTo>
                      <a:pt x="18" y="114"/>
                    </a:lnTo>
                    <a:lnTo>
                      <a:pt x="20" y="174"/>
                    </a:lnTo>
                    <a:lnTo>
                      <a:pt x="112" y="174"/>
                    </a:lnTo>
                    <a:lnTo>
                      <a:pt x="114" y="128"/>
                    </a:lnTo>
                    <a:lnTo>
                      <a:pt x="128" y="140"/>
                    </a:lnTo>
                    <a:lnTo>
                      <a:pt x="140" y="150"/>
                    </a:lnTo>
                    <a:lnTo>
                      <a:pt x="148" y="162"/>
                    </a:lnTo>
                    <a:lnTo>
                      <a:pt x="152" y="174"/>
                    </a:lnTo>
                    <a:lnTo>
                      <a:pt x="230" y="174"/>
                    </a:lnTo>
                    <a:lnTo>
                      <a:pt x="224" y="154"/>
                    </a:lnTo>
                    <a:lnTo>
                      <a:pt x="214" y="134"/>
                    </a:lnTo>
                    <a:lnTo>
                      <a:pt x="200" y="114"/>
                    </a:lnTo>
                    <a:lnTo>
                      <a:pt x="186" y="96"/>
                    </a:lnTo>
                    <a:lnTo>
                      <a:pt x="158" y="66"/>
                    </a:lnTo>
                    <a:lnTo>
                      <a:pt x="138" y="42"/>
                    </a:lnTo>
                    <a:lnTo>
                      <a:pt x="128" y="32"/>
                    </a:lnTo>
                    <a:lnTo>
                      <a:pt x="118" y="24"/>
                    </a:lnTo>
                    <a:lnTo>
                      <a:pt x="96" y="12"/>
                    </a:lnTo>
                    <a:lnTo>
                      <a:pt x="80" y="2"/>
                    </a:lnTo>
                    <a:lnTo>
                      <a:pt x="72" y="0"/>
                    </a:lnTo>
                    <a:close/>
                  </a:path>
                </a:pathLst>
              </a:custGeom>
              <a:solidFill>
                <a:srgbClr val="4D4D4D"/>
              </a:solidFill>
              <a:ln w="9525">
                <a:noFill/>
                <a:round/>
                <a:headEnd/>
                <a:tailEnd/>
              </a:ln>
            </p:spPr>
            <p:txBody>
              <a:bodyPr/>
              <a:lstStyle/>
              <a:p>
                <a:endParaRPr lang="en-US"/>
              </a:p>
            </p:txBody>
          </p:sp>
          <p:sp>
            <p:nvSpPr>
              <p:cNvPr id="3402875" name="Freeform 191"/>
              <p:cNvSpPr>
                <a:spLocks/>
              </p:cNvSpPr>
              <p:nvPr/>
            </p:nvSpPr>
            <p:spPr bwMode="auto">
              <a:xfrm>
                <a:off x="1452" y="771"/>
                <a:ext cx="104" cy="62"/>
              </a:xfrm>
              <a:custGeom>
                <a:avLst/>
                <a:gdLst>
                  <a:gd name="T0" fmla="*/ 56 w 104"/>
                  <a:gd name="T1" fmla="*/ 54 h 62"/>
                  <a:gd name="T2" fmla="*/ 58 w 104"/>
                  <a:gd name="T3" fmla="*/ 62 h 62"/>
                  <a:gd name="T4" fmla="*/ 104 w 104"/>
                  <a:gd name="T5" fmla="*/ 4 h 62"/>
                  <a:gd name="T6" fmla="*/ 100 w 104"/>
                  <a:gd name="T7" fmla="*/ 0 h 62"/>
                  <a:gd name="T8" fmla="*/ 52 w 104"/>
                  <a:gd name="T9" fmla="*/ 22 h 62"/>
                  <a:gd name="T10" fmla="*/ 46 w 104"/>
                  <a:gd name="T11" fmla="*/ 18 h 62"/>
                  <a:gd name="T12" fmla="*/ 46 w 104"/>
                  <a:gd name="T13" fmla="*/ 18 h 62"/>
                  <a:gd name="T14" fmla="*/ 38 w 104"/>
                  <a:gd name="T15" fmla="*/ 16 h 62"/>
                  <a:gd name="T16" fmla="*/ 4 w 104"/>
                  <a:gd name="T17" fmla="*/ 0 h 62"/>
                  <a:gd name="T18" fmla="*/ 0 w 104"/>
                  <a:gd name="T19" fmla="*/ 4 h 62"/>
                  <a:gd name="T20" fmla="*/ 46 w 104"/>
                  <a:gd name="T21" fmla="*/ 62 h 62"/>
                  <a:gd name="T22" fmla="*/ 48 w 104"/>
                  <a:gd name="T23" fmla="*/ 54 h 62"/>
                  <a:gd name="T24" fmla="*/ 40 w 104"/>
                  <a:gd name="T25" fmla="*/ 48 h 62"/>
                  <a:gd name="T26" fmla="*/ 40 w 104"/>
                  <a:gd name="T27" fmla="*/ 42 h 62"/>
                  <a:gd name="T28" fmla="*/ 50 w 104"/>
                  <a:gd name="T29" fmla="*/ 26 h 62"/>
                  <a:gd name="T30" fmla="*/ 52 w 104"/>
                  <a:gd name="T31" fmla="*/ 22 h 62"/>
                  <a:gd name="T32" fmla="*/ 54 w 104"/>
                  <a:gd name="T33" fmla="*/ 24 h 62"/>
                  <a:gd name="T34" fmla="*/ 66 w 104"/>
                  <a:gd name="T35" fmla="*/ 42 h 62"/>
                  <a:gd name="T36" fmla="*/ 64 w 104"/>
                  <a:gd name="T37" fmla="*/ 46 h 62"/>
                  <a:gd name="T38" fmla="*/ 56 w 104"/>
                  <a:gd name="T39" fmla="*/ 54 h 6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62"/>
                  <a:gd name="T62" fmla="*/ 104 w 104"/>
                  <a:gd name="T63" fmla="*/ 62 h 6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62">
                    <a:moveTo>
                      <a:pt x="56" y="54"/>
                    </a:moveTo>
                    <a:lnTo>
                      <a:pt x="58" y="62"/>
                    </a:lnTo>
                    <a:lnTo>
                      <a:pt x="104" y="4"/>
                    </a:lnTo>
                    <a:lnTo>
                      <a:pt x="100" y="0"/>
                    </a:lnTo>
                    <a:lnTo>
                      <a:pt x="52" y="22"/>
                    </a:lnTo>
                    <a:lnTo>
                      <a:pt x="46" y="18"/>
                    </a:lnTo>
                    <a:lnTo>
                      <a:pt x="38" y="16"/>
                    </a:lnTo>
                    <a:lnTo>
                      <a:pt x="4" y="0"/>
                    </a:lnTo>
                    <a:lnTo>
                      <a:pt x="0" y="4"/>
                    </a:lnTo>
                    <a:lnTo>
                      <a:pt x="46" y="62"/>
                    </a:lnTo>
                    <a:lnTo>
                      <a:pt x="48" y="54"/>
                    </a:lnTo>
                    <a:lnTo>
                      <a:pt x="40" y="48"/>
                    </a:lnTo>
                    <a:lnTo>
                      <a:pt x="40" y="42"/>
                    </a:lnTo>
                    <a:lnTo>
                      <a:pt x="50" y="26"/>
                    </a:lnTo>
                    <a:lnTo>
                      <a:pt x="52" y="22"/>
                    </a:lnTo>
                    <a:lnTo>
                      <a:pt x="54" y="24"/>
                    </a:lnTo>
                    <a:lnTo>
                      <a:pt x="66" y="42"/>
                    </a:lnTo>
                    <a:lnTo>
                      <a:pt x="64" y="46"/>
                    </a:lnTo>
                    <a:lnTo>
                      <a:pt x="56" y="54"/>
                    </a:lnTo>
                    <a:close/>
                  </a:path>
                </a:pathLst>
              </a:custGeom>
              <a:solidFill>
                <a:srgbClr val="4D4D4D"/>
              </a:solidFill>
              <a:ln w="9525">
                <a:noFill/>
                <a:round/>
                <a:headEnd/>
                <a:tailEnd/>
              </a:ln>
            </p:spPr>
            <p:txBody>
              <a:bodyPr/>
              <a:lstStyle/>
              <a:p>
                <a:endParaRPr lang="en-US"/>
              </a:p>
            </p:txBody>
          </p:sp>
        </p:grpSp>
        <p:grpSp>
          <p:nvGrpSpPr>
            <p:cNvPr id="3402798" name="Group 192"/>
            <p:cNvGrpSpPr>
              <a:grpSpLocks/>
            </p:cNvGrpSpPr>
            <p:nvPr/>
          </p:nvGrpSpPr>
          <p:grpSpPr bwMode="auto">
            <a:xfrm>
              <a:off x="4738" y="2798"/>
              <a:ext cx="284" cy="576"/>
              <a:chOff x="4650" y="2624"/>
              <a:chExt cx="284" cy="576"/>
            </a:xfrm>
          </p:grpSpPr>
          <p:grpSp>
            <p:nvGrpSpPr>
              <p:cNvPr id="3402858" name="Group 193"/>
              <p:cNvGrpSpPr>
                <a:grpSpLocks/>
              </p:cNvGrpSpPr>
              <p:nvPr/>
            </p:nvGrpSpPr>
            <p:grpSpPr bwMode="auto">
              <a:xfrm>
                <a:off x="4655" y="2964"/>
                <a:ext cx="279" cy="236"/>
                <a:chOff x="1867" y="3259"/>
                <a:chExt cx="279" cy="236"/>
              </a:xfrm>
            </p:grpSpPr>
            <p:pic>
              <p:nvPicPr>
                <p:cNvPr id="3402865" name="Picture 1668" descr="boxes"/>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870" y="3259"/>
                  <a:ext cx="230" cy="236"/>
                </a:xfrm>
                <a:prstGeom prst="rect">
                  <a:avLst/>
                </a:prstGeom>
                <a:noFill/>
                <a:ln w="9525">
                  <a:noFill/>
                  <a:miter lim="800000"/>
                  <a:headEnd/>
                  <a:tailEnd/>
                </a:ln>
              </p:spPr>
            </p:pic>
            <p:sp>
              <p:nvSpPr>
                <p:cNvPr id="3402866" name="Text Box 1670"/>
                <p:cNvSpPr txBox="1">
                  <a:spLocks noChangeArrowheads="1"/>
                </p:cNvSpPr>
                <p:nvPr/>
              </p:nvSpPr>
              <p:spPr bwMode="auto">
                <a:xfrm>
                  <a:off x="1867" y="3293"/>
                  <a:ext cx="279"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C1</a:t>
                  </a:r>
                </a:p>
              </p:txBody>
            </p:sp>
          </p:grpSp>
          <p:grpSp>
            <p:nvGrpSpPr>
              <p:cNvPr id="3402859" name="Group 196"/>
              <p:cNvGrpSpPr>
                <a:grpSpLocks/>
              </p:cNvGrpSpPr>
              <p:nvPr/>
            </p:nvGrpSpPr>
            <p:grpSpPr bwMode="auto">
              <a:xfrm>
                <a:off x="4650" y="2794"/>
                <a:ext cx="279" cy="236"/>
                <a:chOff x="1867" y="3259"/>
                <a:chExt cx="279" cy="236"/>
              </a:xfrm>
            </p:grpSpPr>
            <p:pic>
              <p:nvPicPr>
                <p:cNvPr id="3402863" name="Picture 1668" descr="boxes"/>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870" y="3259"/>
                  <a:ext cx="230" cy="236"/>
                </a:xfrm>
                <a:prstGeom prst="rect">
                  <a:avLst/>
                </a:prstGeom>
                <a:noFill/>
                <a:ln w="9525">
                  <a:noFill/>
                  <a:miter lim="800000"/>
                  <a:headEnd/>
                  <a:tailEnd/>
                </a:ln>
              </p:spPr>
            </p:pic>
            <p:sp>
              <p:nvSpPr>
                <p:cNvPr id="3402864" name="Text Box 1670"/>
                <p:cNvSpPr txBox="1">
                  <a:spLocks noChangeArrowheads="1"/>
                </p:cNvSpPr>
                <p:nvPr/>
              </p:nvSpPr>
              <p:spPr bwMode="auto">
                <a:xfrm>
                  <a:off x="1867" y="3293"/>
                  <a:ext cx="279"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C2</a:t>
                  </a:r>
                </a:p>
              </p:txBody>
            </p:sp>
          </p:grpSp>
          <p:grpSp>
            <p:nvGrpSpPr>
              <p:cNvPr id="3402860" name="Group 199"/>
              <p:cNvGrpSpPr>
                <a:grpSpLocks/>
              </p:cNvGrpSpPr>
              <p:nvPr/>
            </p:nvGrpSpPr>
            <p:grpSpPr bwMode="auto">
              <a:xfrm>
                <a:off x="4651" y="2624"/>
                <a:ext cx="279" cy="236"/>
                <a:chOff x="1867" y="3259"/>
                <a:chExt cx="279" cy="236"/>
              </a:xfrm>
            </p:grpSpPr>
            <p:pic>
              <p:nvPicPr>
                <p:cNvPr id="3402861" name="Picture 1668" descr="boxes"/>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870" y="3259"/>
                  <a:ext cx="230" cy="236"/>
                </a:xfrm>
                <a:prstGeom prst="rect">
                  <a:avLst/>
                </a:prstGeom>
                <a:noFill/>
                <a:ln w="9525">
                  <a:noFill/>
                  <a:miter lim="800000"/>
                  <a:headEnd/>
                  <a:tailEnd/>
                </a:ln>
              </p:spPr>
            </p:pic>
            <p:sp>
              <p:nvSpPr>
                <p:cNvPr id="3402862" name="Text Box 1670"/>
                <p:cNvSpPr txBox="1">
                  <a:spLocks noChangeArrowheads="1"/>
                </p:cNvSpPr>
                <p:nvPr/>
              </p:nvSpPr>
              <p:spPr bwMode="auto">
                <a:xfrm>
                  <a:off x="1867" y="3293"/>
                  <a:ext cx="279"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C3</a:t>
                  </a:r>
                </a:p>
              </p:txBody>
            </p:sp>
          </p:grpSp>
        </p:grpSp>
        <p:grpSp>
          <p:nvGrpSpPr>
            <p:cNvPr id="3402799" name="Group 202"/>
            <p:cNvGrpSpPr>
              <a:grpSpLocks/>
            </p:cNvGrpSpPr>
            <p:nvPr/>
          </p:nvGrpSpPr>
          <p:grpSpPr bwMode="auto">
            <a:xfrm>
              <a:off x="3463" y="3066"/>
              <a:ext cx="274" cy="231"/>
              <a:chOff x="425" y="3266"/>
              <a:chExt cx="274" cy="231"/>
            </a:xfrm>
          </p:grpSpPr>
          <p:pic>
            <p:nvPicPr>
              <p:cNvPr id="3402856" name="Picture 1666" descr="boxe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54" y="3266"/>
                <a:ext cx="206" cy="225"/>
              </a:xfrm>
              <a:prstGeom prst="rect">
                <a:avLst/>
              </a:prstGeom>
              <a:noFill/>
              <a:ln w="9525">
                <a:noFill/>
                <a:miter lim="800000"/>
                <a:headEnd/>
                <a:tailEnd/>
              </a:ln>
            </p:spPr>
          </p:pic>
          <p:sp>
            <p:nvSpPr>
              <p:cNvPr id="3402857" name="Text Box 1669"/>
              <p:cNvSpPr txBox="1">
                <a:spLocks noChangeArrowheads="1"/>
              </p:cNvSpPr>
              <p:nvPr/>
            </p:nvSpPr>
            <p:spPr bwMode="auto">
              <a:xfrm>
                <a:off x="425" y="3311"/>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A1</a:t>
                </a:r>
              </a:p>
            </p:txBody>
          </p:sp>
        </p:grpSp>
        <p:grpSp>
          <p:nvGrpSpPr>
            <p:cNvPr id="3402800" name="Group 205"/>
            <p:cNvGrpSpPr>
              <a:grpSpLocks/>
            </p:cNvGrpSpPr>
            <p:nvPr/>
          </p:nvGrpSpPr>
          <p:grpSpPr bwMode="auto">
            <a:xfrm>
              <a:off x="3901" y="3063"/>
              <a:ext cx="274" cy="237"/>
              <a:chOff x="952" y="3272"/>
              <a:chExt cx="274" cy="237"/>
            </a:xfrm>
          </p:grpSpPr>
          <p:pic>
            <p:nvPicPr>
              <p:cNvPr id="3402854" name="Picture 1667" descr="boxes"/>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955" y="3272"/>
                <a:ext cx="235" cy="237"/>
              </a:xfrm>
              <a:prstGeom prst="rect">
                <a:avLst/>
              </a:prstGeom>
              <a:noFill/>
              <a:ln w="9525">
                <a:noFill/>
                <a:miter lim="800000"/>
                <a:headEnd/>
                <a:tailEnd/>
              </a:ln>
            </p:spPr>
          </p:pic>
          <p:sp>
            <p:nvSpPr>
              <p:cNvPr id="3402855" name="Text Box 1670"/>
              <p:cNvSpPr txBox="1">
                <a:spLocks noChangeArrowheads="1"/>
              </p:cNvSpPr>
              <p:nvPr/>
            </p:nvSpPr>
            <p:spPr bwMode="auto">
              <a:xfrm>
                <a:off x="952" y="3318"/>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B1</a:t>
                </a:r>
              </a:p>
            </p:txBody>
          </p:sp>
        </p:grpSp>
        <p:grpSp>
          <p:nvGrpSpPr>
            <p:cNvPr id="3402801" name="Group 208"/>
            <p:cNvGrpSpPr>
              <a:grpSpLocks/>
            </p:cNvGrpSpPr>
            <p:nvPr/>
          </p:nvGrpSpPr>
          <p:grpSpPr bwMode="auto">
            <a:xfrm>
              <a:off x="3464" y="2875"/>
              <a:ext cx="274" cy="231"/>
              <a:chOff x="425" y="3266"/>
              <a:chExt cx="274" cy="231"/>
            </a:xfrm>
          </p:grpSpPr>
          <p:pic>
            <p:nvPicPr>
              <p:cNvPr id="3402852" name="Picture 1666" descr="boxe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54" y="3266"/>
                <a:ext cx="206" cy="225"/>
              </a:xfrm>
              <a:prstGeom prst="rect">
                <a:avLst/>
              </a:prstGeom>
              <a:noFill/>
              <a:ln w="9525">
                <a:noFill/>
                <a:miter lim="800000"/>
                <a:headEnd/>
                <a:tailEnd/>
              </a:ln>
            </p:spPr>
          </p:pic>
          <p:sp>
            <p:nvSpPr>
              <p:cNvPr id="3402853" name="Text Box 1669"/>
              <p:cNvSpPr txBox="1">
                <a:spLocks noChangeArrowheads="1"/>
              </p:cNvSpPr>
              <p:nvPr/>
            </p:nvSpPr>
            <p:spPr bwMode="auto">
              <a:xfrm>
                <a:off x="425" y="3311"/>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A2</a:t>
                </a:r>
              </a:p>
            </p:txBody>
          </p:sp>
        </p:grpSp>
        <p:grpSp>
          <p:nvGrpSpPr>
            <p:cNvPr id="3402802" name="Group 211"/>
            <p:cNvGrpSpPr>
              <a:grpSpLocks/>
            </p:cNvGrpSpPr>
            <p:nvPr/>
          </p:nvGrpSpPr>
          <p:grpSpPr bwMode="auto">
            <a:xfrm>
              <a:off x="3902" y="2872"/>
              <a:ext cx="274" cy="237"/>
              <a:chOff x="952" y="3272"/>
              <a:chExt cx="274" cy="237"/>
            </a:xfrm>
          </p:grpSpPr>
          <p:pic>
            <p:nvPicPr>
              <p:cNvPr id="3402850" name="Picture 1667" descr="boxes"/>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955" y="3272"/>
                <a:ext cx="235" cy="237"/>
              </a:xfrm>
              <a:prstGeom prst="rect">
                <a:avLst/>
              </a:prstGeom>
              <a:noFill/>
              <a:ln w="9525">
                <a:noFill/>
                <a:miter lim="800000"/>
                <a:headEnd/>
                <a:tailEnd/>
              </a:ln>
            </p:spPr>
          </p:pic>
          <p:sp>
            <p:nvSpPr>
              <p:cNvPr id="3402851" name="Text Box 1670"/>
              <p:cNvSpPr txBox="1">
                <a:spLocks noChangeArrowheads="1"/>
              </p:cNvSpPr>
              <p:nvPr/>
            </p:nvSpPr>
            <p:spPr bwMode="auto">
              <a:xfrm>
                <a:off x="952" y="3318"/>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B2</a:t>
                </a:r>
              </a:p>
            </p:txBody>
          </p:sp>
        </p:grpSp>
        <p:sp>
          <p:nvSpPr>
            <p:cNvPr id="3402803" name="WordArt 214"/>
            <p:cNvSpPr>
              <a:spLocks noChangeArrowheads="1" noChangeShapeType="1" noTextEdit="1"/>
            </p:cNvSpPr>
            <p:nvPr/>
          </p:nvSpPr>
          <p:spPr bwMode="auto">
            <a:xfrm>
              <a:off x="3756" y="2942"/>
              <a:ext cx="87" cy="90"/>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Black"/>
                </a:rPr>
                <a:t>+</a:t>
              </a:r>
            </a:p>
          </p:txBody>
        </p:sp>
        <p:sp>
          <p:nvSpPr>
            <p:cNvPr id="3402804" name="WordArt 215"/>
            <p:cNvSpPr>
              <a:spLocks noChangeArrowheads="1" noChangeShapeType="1" noTextEdit="1"/>
            </p:cNvSpPr>
            <p:nvPr/>
          </p:nvSpPr>
          <p:spPr bwMode="auto">
            <a:xfrm>
              <a:off x="4380" y="2955"/>
              <a:ext cx="72" cy="74"/>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Black"/>
                </a:rPr>
                <a:t>=</a:t>
              </a:r>
            </a:p>
          </p:txBody>
        </p:sp>
        <p:grpSp>
          <p:nvGrpSpPr>
            <p:cNvPr id="3402805" name="Group 216"/>
            <p:cNvGrpSpPr>
              <a:grpSpLocks/>
            </p:cNvGrpSpPr>
            <p:nvPr/>
          </p:nvGrpSpPr>
          <p:grpSpPr bwMode="auto">
            <a:xfrm>
              <a:off x="3462" y="2687"/>
              <a:ext cx="274" cy="231"/>
              <a:chOff x="425" y="3266"/>
              <a:chExt cx="274" cy="231"/>
            </a:xfrm>
          </p:grpSpPr>
          <p:pic>
            <p:nvPicPr>
              <p:cNvPr id="3402848" name="Picture 1666" descr="boxe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54" y="3266"/>
                <a:ext cx="206" cy="225"/>
              </a:xfrm>
              <a:prstGeom prst="rect">
                <a:avLst/>
              </a:prstGeom>
              <a:noFill/>
              <a:ln w="9525">
                <a:noFill/>
                <a:miter lim="800000"/>
                <a:headEnd/>
                <a:tailEnd/>
              </a:ln>
            </p:spPr>
          </p:pic>
          <p:sp>
            <p:nvSpPr>
              <p:cNvPr id="3402849" name="Text Box 1669"/>
              <p:cNvSpPr txBox="1">
                <a:spLocks noChangeArrowheads="1"/>
              </p:cNvSpPr>
              <p:nvPr/>
            </p:nvSpPr>
            <p:spPr bwMode="auto">
              <a:xfrm>
                <a:off x="425" y="3311"/>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A3</a:t>
                </a:r>
              </a:p>
            </p:txBody>
          </p:sp>
        </p:grpSp>
        <p:grpSp>
          <p:nvGrpSpPr>
            <p:cNvPr id="3402806" name="Group 219"/>
            <p:cNvGrpSpPr>
              <a:grpSpLocks/>
            </p:cNvGrpSpPr>
            <p:nvPr/>
          </p:nvGrpSpPr>
          <p:grpSpPr bwMode="auto">
            <a:xfrm>
              <a:off x="3900" y="2684"/>
              <a:ext cx="274" cy="237"/>
              <a:chOff x="952" y="3272"/>
              <a:chExt cx="274" cy="237"/>
            </a:xfrm>
          </p:grpSpPr>
          <p:pic>
            <p:nvPicPr>
              <p:cNvPr id="3402846" name="Picture 1667" descr="boxes"/>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955" y="3272"/>
                <a:ext cx="235" cy="237"/>
              </a:xfrm>
              <a:prstGeom prst="rect">
                <a:avLst/>
              </a:prstGeom>
              <a:noFill/>
              <a:ln w="9525">
                <a:noFill/>
                <a:miter lim="800000"/>
                <a:headEnd/>
                <a:tailEnd/>
              </a:ln>
            </p:spPr>
          </p:pic>
          <p:sp>
            <p:nvSpPr>
              <p:cNvPr id="3402847" name="Text Box 1670"/>
              <p:cNvSpPr txBox="1">
                <a:spLocks noChangeArrowheads="1"/>
              </p:cNvSpPr>
              <p:nvPr/>
            </p:nvSpPr>
            <p:spPr bwMode="auto">
              <a:xfrm>
                <a:off x="952" y="3318"/>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B3</a:t>
                </a:r>
              </a:p>
            </p:txBody>
          </p:sp>
        </p:grpSp>
        <p:sp>
          <p:nvSpPr>
            <p:cNvPr id="3402807" name="Text Box 1894"/>
            <p:cNvSpPr txBox="1">
              <a:spLocks noChangeArrowheads="1"/>
            </p:cNvSpPr>
            <p:nvPr/>
          </p:nvSpPr>
          <p:spPr bwMode="auto">
            <a:xfrm>
              <a:off x="2768" y="2935"/>
              <a:ext cx="542" cy="139"/>
            </a:xfrm>
            <a:prstGeom prst="rect">
              <a:avLst/>
            </a:prstGeom>
            <a:noFill/>
            <a:ln w="9525" algn="ctr">
              <a:noFill/>
              <a:miter lim="800000"/>
              <a:headEnd/>
              <a:tailEnd/>
            </a:ln>
          </p:spPr>
          <p:txBody>
            <a:bodyPr wrap="none">
              <a:spAutoFit/>
            </a:bodyPr>
            <a:lstStyle/>
            <a:p>
              <a:r>
                <a:rPr lang="en-US" sz="525">
                  <a:solidFill>
                    <a:srgbClr val="C00000"/>
                  </a:solidFill>
                  <a:ea typeface="MS PGothic" pitchFamily="34" charset="-128"/>
                </a:rPr>
                <a:t>INSTRUCTION</a:t>
              </a:r>
            </a:p>
          </p:txBody>
        </p:sp>
        <p:grpSp>
          <p:nvGrpSpPr>
            <p:cNvPr id="3402808" name="Group 223"/>
            <p:cNvGrpSpPr>
              <a:grpSpLocks/>
            </p:cNvGrpSpPr>
            <p:nvPr/>
          </p:nvGrpSpPr>
          <p:grpSpPr bwMode="auto">
            <a:xfrm>
              <a:off x="33" y="3115"/>
              <a:ext cx="2430" cy="462"/>
              <a:chOff x="120" y="3282"/>
              <a:chExt cx="2430" cy="462"/>
            </a:xfrm>
          </p:grpSpPr>
          <p:grpSp>
            <p:nvGrpSpPr>
              <p:cNvPr id="3402817" name="Group 224"/>
              <p:cNvGrpSpPr>
                <a:grpSpLocks/>
              </p:cNvGrpSpPr>
              <p:nvPr/>
            </p:nvGrpSpPr>
            <p:grpSpPr bwMode="auto">
              <a:xfrm>
                <a:off x="596" y="3363"/>
                <a:ext cx="274" cy="231"/>
                <a:chOff x="425" y="3266"/>
                <a:chExt cx="274" cy="231"/>
              </a:xfrm>
            </p:grpSpPr>
            <p:pic>
              <p:nvPicPr>
                <p:cNvPr id="3402844" name="Picture 1666" descr="boxe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54" y="3266"/>
                  <a:ext cx="206" cy="225"/>
                </a:xfrm>
                <a:prstGeom prst="rect">
                  <a:avLst/>
                </a:prstGeom>
                <a:noFill/>
                <a:ln w="9525">
                  <a:noFill/>
                  <a:miter lim="800000"/>
                  <a:headEnd/>
                  <a:tailEnd/>
                </a:ln>
              </p:spPr>
            </p:pic>
            <p:sp>
              <p:nvSpPr>
                <p:cNvPr id="3402845" name="Text Box 1669"/>
                <p:cNvSpPr txBox="1">
                  <a:spLocks noChangeArrowheads="1"/>
                </p:cNvSpPr>
                <p:nvPr/>
              </p:nvSpPr>
              <p:spPr bwMode="auto">
                <a:xfrm>
                  <a:off x="425" y="3311"/>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A1</a:t>
                  </a:r>
                </a:p>
              </p:txBody>
            </p:sp>
          </p:grpSp>
          <p:grpSp>
            <p:nvGrpSpPr>
              <p:cNvPr id="3402818" name="Group 227"/>
              <p:cNvGrpSpPr>
                <a:grpSpLocks/>
              </p:cNvGrpSpPr>
              <p:nvPr/>
            </p:nvGrpSpPr>
            <p:grpSpPr bwMode="auto">
              <a:xfrm>
                <a:off x="1114" y="3360"/>
                <a:ext cx="274" cy="237"/>
                <a:chOff x="952" y="3272"/>
                <a:chExt cx="274" cy="237"/>
              </a:xfrm>
            </p:grpSpPr>
            <p:pic>
              <p:nvPicPr>
                <p:cNvPr id="3402842" name="Picture 1667" descr="boxes"/>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955" y="3272"/>
                  <a:ext cx="235" cy="237"/>
                </a:xfrm>
                <a:prstGeom prst="rect">
                  <a:avLst/>
                </a:prstGeom>
                <a:noFill/>
                <a:ln w="9525">
                  <a:noFill/>
                  <a:miter lim="800000"/>
                  <a:headEnd/>
                  <a:tailEnd/>
                </a:ln>
              </p:spPr>
            </p:pic>
            <p:sp>
              <p:nvSpPr>
                <p:cNvPr id="3402843" name="Text Box 1670"/>
                <p:cNvSpPr txBox="1">
                  <a:spLocks noChangeArrowheads="1"/>
                </p:cNvSpPr>
                <p:nvPr/>
              </p:nvSpPr>
              <p:spPr bwMode="auto">
                <a:xfrm>
                  <a:off x="952" y="3318"/>
                  <a:ext cx="274"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B1</a:t>
                  </a:r>
                </a:p>
              </p:txBody>
            </p:sp>
          </p:grpSp>
          <p:sp>
            <p:nvSpPr>
              <p:cNvPr id="3402819" name="WordArt 230"/>
              <p:cNvSpPr>
                <a:spLocks noChangeArrowheads="1" noChangeShapeType="1" noTextEdit="1"/>
              </p:cNvSpPr>
              <p:nvPr/>
            </p:nvSpPr>
            <p:spPr bwMode="auto">
              <a:xfrm>
                <a:off x="934" y="3430"/>
                <a:ext cx="87" cy="90"/>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Black"/>
                  </a:rPr>
                  <a:t>+</a:t>
                </a:r>
              </a:p>
            </p:txBody>
          </p:sp>
          <p:sp>
            <p:nvSpPr>
              <p:cNvPr id="3402820" name="WordArt 231"/>
              <p:cNvSpPr>
                <a:spLocks noChangeArrowheads="1" noChangeShapeType="1" noTextEdit="1"/>
              </p:cNvSpPr>
              <p:nvPr/>
            </p:nvSpPr>
            <p:spPr bwMode="auto">
              <a:xfrm>
                <a:off x="1460" y="3443"/>
                <a:ext cx="72" cy="74"/>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Black"/>
                  </a:rPr>
                  <a:t>=</a:t>
                </a:r>
              </a:p>
            </p:txBody>
          </p:sp>
          <p:grpSp>
            <p:nvGrpSpPr>
              <p:cNvPr id="3402821" name="Group 232"/>
              <p:cNvGrpSpPr>
                <a:grpSpLocks/>
              </p:cNvGrpSpPr>
              <p:nvPr/>
            </p:nvGrpSpPr>
            <p:grpSpPr bwMode="auto">
              <a:xfrm>
                <a:off x="120" y="3329"/>
                <a:ext cx="225" cy="268"/>
                <a:chOff x="1264" y="561"/>
                <a:chExt cx="542" cy="644"/>
              </a:xfrm>
            </p:grpSpPr>
            <p:sp>
              <p:nvSpPr>
                <p:cNvPr id="3402833" name="Freeform 233"/>
                <p:cNvSpPr>
                  <a:spLocks/>
                </p:cNvSpPr>
                <p:nvPr/>
              </p:nvSpPr>
              <p:spPr bwMode="auto">
                <a:xfrm>
                  <a:off x="1424" y="771"/>
                  <a:ext cx="162" cy="88"/>
                </a:xfrm>
                <a:custGeom>
                  <a:avLst/>
                  <a:gdLst>
                    <a:gd name="T0" fmla="*/ 26 w 162"/>
                    <a:gd name="T1" fmla="*/ 88 h 88"/>
                    <a:gd name="T2" fmla="*/ 80 w 162"/>
                    <a:gd name="T3" fmla="*/ 82 h 88"/>
                    <a:gd name="T4" fmla="*/ 134 w 162"/>
                    <a:gd name="T5" fmla="*/ 88 h 88"/>
                    <a:gd name="T6" fmla="*/ 162 w 162"/>
                    <a:gd name="T7" fmla="*/ 14 h 88"/>
                    <a:gd name="T8" fmla="*/ 140 w 162"/>
                    <a:gd name="T9" fmla="*/ 0 h 88"/>
                    <a:gd name="T10" fmla="*/ 80 w 162"/>
                    <a:gd name="T11" fmla="*/ 78 h 88"/>
                    <a:gd name="T12" fmla="*/ 20 w 162"/>
                    <a:gd name="T13" fmla="*/ 0 h 88"/>
                    <a:gd name="T14" fmla="*/ 0 w 162"/>
                    <a:gd name="T15" fmla="*/ 14 h 88"/>
                    <a:gd name="T16" fmla="*/ 26 w 162"/>
                    <a:gd name="T17" fmla="*/ 88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2"/>
                    <a:gd name="T28" fmla="*/ 0 h 88"/>
                    <a:gd name="T29" fmla="*/ 162 w 162"/>
                    <a:gd name="T30" fmla="*/ 88 h 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2" h="88">
                      <a:moveTo>
                        <a:pt x="26" y="88"/>
                      </a:moveTo>
                      <a:lnTo>
                        <a:pt x="80" y="82"/>
                      </a:lnTo>
                      <a:lnTo>
                        <a:pt x="134" y="88"/>
                      </a:lnTo>
                      <a:lnTo>
                        <a:pt x="162" y="14"/>
                      </a:lnTo>
                      <a:lnTo>
                        <a:pt x="140" y="0"/>
                      </a:lnTo>
                      <a:lnTo>
                        <a:pt x="80" y="78"/>
                      </a:lnTo>
                      <a:lnTo>
                        <a:pt x="20" y="0"/>
                      </a:lnTo>
                      <a:lnTo>
                        <a:pt x="0" y="14"/>
                      </a:lnTo>
                      <a:lnTo>
                        <a:pt x="26" y="88"/>
                      </a:lnTo>
                      <a:close/>
                    </a:path>
                  </a:pathLst>
                </a:custGeom>
                <a:solidFill>
                  <a:srgbClr val="4D4D4D"/>
                </a:solidFill>
                <a:ln w="9525">
                  <a:noFill/>
                  <a:round/>
                  <a:headEnd/>
                  <a:tailEnd/>
                </a:ln>
              </p:spPr>
              <p:txBody>
                <a:bodyPr/>
                <a:lstStyle/>
                <a:p>
                  <a:endParaRPr lang="en-US"/>
                </a:p>
              </p:txBody>
            </p:sp>
            <p:sp>
              <p:nvSpPr>
                <p:cNvPr id="3402834" name="Freeform 234"/>
                <p:cNvSpPr>
                  <a:spLocks noEditPoints="1"/>
                </p:cNvSpPr>
                <p:nvPr/>
              </p:nvSpPr>
              <p:spPr bwMode="auto">
                <a:xfrm>
                  <a:off x="1436" y="673"/>
                  <a:ext cx="138" cy="106"/>
                </a:xfrm>
                <a:custGeom>
                  <a:avLst/>
                  <a:gdLst>
                    <a:gd name="T0" fmla="*/ 130 w 138"/>
                    <a:gd name="T1" fmla="*/ 8 h 106"/>
                    <a:gd name="T2" fmla="*/ 130 w 138"/>
                    <a:gd name="T3" fmla="*/ 8 h 106"/>
                    <a:gd name="T4" fmla="*/ 128 w 138"/>
                    <a:gd name="T5" fmla="*/ 30 h 106"/>
                    <a:gd name="T6" fmla="*/ 126 w 138"/>
                    <a:gd name="T7" fmla="*/ 42 h 106"/>
                    <a:gd name="T8" fmla="*/ 122 w 138"/>
                    <a:gd name="T9" fmla="*/ 56 h 106"/>
                    <a:gd name="T10" fmla="*/ 122 w 138"/>
                    <a:gd name="T11" fmla="*/ 56 h 106"/>
                    <a:gd name="T12" fmla="*/ 118 w 138"/>
                    <a:gd name="T13" fmla="*/ 66 h 106"/>
                    <a:gd name="T14" fmla="*/ 110 w 138"/>
                    <a:gd name="T15" fmla="*/ 74 h 106"/>
                    <a:gd name="T16" fmla="*/ 102 w 138"/>
                    <a:gd name="T17" fmla="*/ 80 h 106"/>
                    <a:gd name="T18" fmla="*/ 94 w 138"/>
                    <a:gd name="T19" fmla="*/ 86 h 106"/>
                    <a:gd name="T20" fmla="*/ 78 w 138"/>
                    <a:gd name="T21" fmla="*/ 94 h 106"/>
                    <a:gd name="T22" fmla="*/ 68 w 138"/>
                    <a:gd name="T23" fmla="*/ 98 h 106"/>
                    <a:gd name="T24" fmla="*/ 68 w 138"/>
                    <a:gd name="T25" fmla="*/ 98 h 106"/>
                    <a:gd name="T26" fmla="*/ 58 w 138"/>
                    <a:gd name="T27" fmla="*/ 94 h 106"/>
                    <a:gd name="T28" fmla="*/ 42 w 138"/>
                    <a:gd name="T29" fmla="*/ 86 h 106"/>
                    <a:gd name="T30" fmla="*/ 34 w 138"/>
                    <a:gd name="T31" fmla="*/ 80 h 106"/>
                    <a:gd name="T32" fmla="*/ 26 w 138"/>
                    <a:gd name="T33" fmla="*/ 74 h 106"/>
                    <a:gd name="T34" fmla="*/ 20 w 138"/>
                    <a:gd name="T35" fmla="*/ 66 h 106"/>
                    <a:gd name="T36" fmla="*/ 16 w 138"/>
                    <a:gd name="T37" fmla="*/ 56 h 106"/>
                    <a:gd name="T38" fmla="*/ 16 w 138"/>
                    <a:gd name="T39" fmla="*/ 56 h 106"/>
                    <a:gd name="T40" fmla="*/ 12 w 138"/>
                    <a:gd name="T41" fmla="*/ 42 h 106"/>
                    <a:gd name="T42" fmla="*/ 8 w 138"/>
                    <a:gd name="T43" fmla="*/ 30 h 106"/>
                    <a:gd name="T44" fmla="*/ 8 w 138"/>
                    <a:gd name="T45" fmla="*/ 8 h 106"/>
                    <a:gd name="T46" fmla="*/ 130 w 138"/>
                    <a:gd name="T47" fmla="*/ 8 h 106"/>
                    <a:gd name="T48" fmla="*/ 130 w 138"/>
                    <a:gd name="T49" fmla="*/ 8 h 106"/>
                    <a:gd name="T50" fmla="*/ 138 w 138"/>
                    <a:gd name="T51" fmla="*/ 0 h 106"/>
                    <a:gd name="T52" fmla="*/ 0 w 138"/>
                    <a:gd name="T53" fmla="*/ 0 h 106"/>
                    <a:gd name="T54" fmla="*/ 0 w 138"/>
                    <a:gd name="T55" fmla="*/ 0 h 106"/>
                    <a:gd name="T56" fmla="*/ 0 w 138"/>
                    <a:gd name="T57" fmla="*/ 26 h 106"/>
                    <a:gd name="T58" fmla="*/ 4 w 138"/>
                    <a:gd name="T59" fmla="*/ 42 h 106"/>
                    <a:gd name="T60" fmla="*/ 8 w 138"/>
                    <a:gd name="T61" fmla="*/ 58 h 106"/>
                    <a:gd name="T62" fmla="*/ 8 w 138"/>
                    <a:gd name="T63" fmla="*/ 58 h 106"/>
                    <a:gd name="T64" fmla="*/ 14 w 138"/>
                    <a:gd name="T65" fmla="*/ 70 h 106"/>
                    <a:gd name="T66" fmla="*/ 22 w 138"/>
                    <a:gd name="T67" fmla="*/ 82 h 106"/>
                    <a:gd name="T68" fmla="*/ 32 w 138"/>
                    <a:gd name="T69" fmla="*/ 90 h 106"/>
                    <a:gd name="T70" fmla="*/ 44 w 138"/>
                    <a:gd name="T71" fmla="*/ 96 h 106"/>
                    <a:gd name="T72" fmla="*/ 62 w 138"/>
                    <a:gd name="T73" fmla="*/ 104 h 106"/>
                    <a:gd name="T74" fmla="*/ 68 w 138"/>
                    <a:gd name="T75" fmla="*/ 106 h 106"/>
                    <a:gd name="T76" fmla="*/ 68 w 138"/>
                    <a:gd name="T77" fmla="*/ 106 h 106"/>
                    <a:gd name="T78" fmla="*/ 76 w 138"/>
                    <a:gd name="T79" fmla="*/ 104 h 106"/>
                    <a:gd name="T80" fmla="*/ 94 w 138"/>
                    <a:gd name="T81" fmla="*/ 96 h 106"/>
                    <a:gd name="T82" fmla="*/ 104 w 138"/>
                    <a:gd name="T83" fmla="*/ 90 h 106"/>
                    <a:gd name="T84" fmla="*/ 114 w 138"/>
                    <a:gd name="T85" fmla="*/ 82 h 106"/>
                    <a:gd name="T86" fmla="*/ 124 w 138"/>
                    <a:gd name="T87" fmla="*/ 70 h 106"/>
                    <a:gd name="T88" fmla="*/ 130 w 138"/>
                    <a:gd name="T89" fmla="*/ 58 h 106"/>
                    <a:gd name="T90" fmla="*/ 130 w 138"/>
                    <a:gd name="T91" fmla="*/ 58 h 106"/>
                    <a:gd name="T92" fmla="*/ 134 w 138"/>
                    <a:gd name="T93" fmla="*/ 42 h 106"/>
                    <a:gd name="T94" fmla="*/ 136 w 138"/>
                    <a:gd name="T95" fmla="*/ 26 h 106"/>
                    <a:gd name="T96" fmla="*/ 138 w 138"/>
                    <a:gd name="T97" fmla="*/ 0 h 106"/>
                    <a:gd name="T98" fmla="*/ 138 w 138"/>
                    <a:gd name="T99" fmla="*/ 0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8"/>
                    <a:gd name="T151" fmla="*/ 0 h 106"/>
                    <a:gd name="T152" fmla="*/ 138 w 138"/>
                    <a:gd name="T153" fmla="*/ 106 h 10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8" h="106">
                      <a:moveTo>
                        <a:pt x="130" y="8"/>
                      </a:moveTo>
                      <a:lnTo>
                        <a:pt x="130" y="8"/>
                      </a:lnTo>
                      <a:lnTo>
                        <a:pt x="128" y="30"/>
                      </a:lnTo>
                      <a:lnTo>
                        <a:pt x="126" y="42"/>
                      </a:lnTo>
                      <a:lnTo>
                        <a:pt x="122" y="56"/>
                      </a:lnTo>
                      <a:lnTo>
                        <a:pt x="118" y="66"/>
                      </a:lnTo>
                      <a:lnTo>
                        <a:pt x="110" y="74"/>
                      </a:lnTo>
                      <a:lnTo>
                        <a:pt x="102" y="80"/>
                      </a:lnTo>
                      <a:lnTo>
                        <a:pt x="94" y="86"/>
                      </a:lnTo>
                      <a:lnTo>
                        <a:pt x="78" y="94"/>
                      </a:lnTo>
                      <a:lnTo>
                        <a:pt x="68" y="98"/>
                      </a:lnTo>
                      <a:lnTo>
                        <a:pt x="58" y="94"/>
                      </a:lnTo>
                      <a:lnTo>
                        <a:pt x="42" y="86"/>
                      </a:lnTo>
                      <a:lnTo>
                        <a:pt x="34" y="80"/>
                      </a:lnTo>
                      <a:lnTo>
                        <a:pt x="26" y="74"/>
                      </a:lnTo>
                      <a:lnTo>
                        <a:pt x="20" y="66"/>
                      </a:lnTo>
                      <a:lnTo>
                        <a:pt x="16" y="56"/>
                      </a:lnTo>
                      <a:lnTo>
                        <a:pt x="12" y="42"/>
                      </a:lnTo>
                      <a:lnTo>
                        <a:pt x="8" y="30"/>
                      </a:lnTo>
                      <a:lnTo>
                        <a:pt x="8" y="8"/>
                      </a:lnTo>
                      <a:lnTo>
                        <a:pt x="130" y="8"/>
                      </a:lnTo>
                      <a:close/>
                      <a:moveTo>
                        <a:pt x="138" y="0"/>
                      </a:moveTo>
                      <a:lnTo>
                        <a:pt x="0" y="0"/>
                      </a:lnTo>
                      <a:lnTo>
                        <a:pt x="0" y="26"/>
                      </a:lnTo>
                      <a:lnTo>
                        <a:pt x="4" y="42"/>
                      </a:lnTo>
                      <a:lnTo>
                        <a:pt x="8" y="58"/>
                      </a:lnTo>
                      <a:lnTo>
                        <a:pt x="14" y="70"/>
                      </a:lnTo>
                      <a:lnTo>
                        <a:pt x="22" y="82"/>
                      </a:lnTo>
                      <a:lnTo>
                        <a:pt x="32" y="90"/>
                      </a:lnTo>
                      <a:lnTo>
                        <a:pt x="44" y="96"/>
                      </a:lnTo>
                      <a:lnTo>
                        <a:pt x="62" y="104"/>
                      </a:lnTo>
                      <a:lnTo>
                        <a:pt x="68" y="106"/>
                      </a:lnTo>
                      <a:lnTo>
                        <a:pt x="76" y="104"/>
                      </a:lnTo>
                      <a:lnTo>
                        <a:pt x="94" y="96"/>
                      </a:lnTo>
                      <a:lnTo>
                        <a:pt x="104" y="90"/>
                      </a:lnTo>
                      <a:lnTo>
                        <a:pt x="114" y="82"/>
                      </a:lnTo>
                      <a:lnTo>
                        <a:pt x="124" y="70"/>
                      </a:lnTo>
                      <a:lnTo>
                        <a:pt x="130" y="58"/>
                      </a:lnTo>
                      <a:lnTo>
                        <a:pt x="134" y="42"/>
                      </a:lnTo>
                      <a:lnTo>
                        <a:pt x="136" y="26"/>
                      </a:lnTo>
                      <a:lnTo>
                        <a:pt x="138" y="0"/>
                      </a:lnTo>
                      <a:close/>
                    </a:path>
                  </a:pathLst>
                </a:custGeom>
                <a:solidFill>
                  <a:srgbClr val="4D4D4D"/>
                </a:solidFill>
                <a:ln w="9525">
                  <a:noFill/>
                  <a:round/>
                  <a:headEnd/>
                  <a:tailEnd/>
                </a:ln>
              </p:spPr>
              <p:txBody>
                <a:bodyPr/>
                <a:lstStyle/>
                <a:p>
                  <a:endParaRPr lang="en-US"/>
                </a:p>
              </p:txBody>
            </p:sp>
            <p:sp>
              <p:nvSpPr>
                <p:cNvPr id="3402835" name="Rectangle 235"/>
                <p:cNvSpPr>
                  <a:spLocks noChangeArrowheads="1"/>
                </p:cNvSpPr>
                <p:nvPr/>
              </p:nvSpPr>
              <p:spPr bwMode="auto">
                <a:xfrm>
                  <a:off x="1416" y="653"/>
                  <a:ext cx="178" cy="14"/>
                </a:xfrm>
                <a:prstGeom prst="rect">
                  <a:avLst/>
                </a:prstGeom>
                <a:solidFill>
                  <a:srgbClr val="4D4D4D"/>
                </a:solidFill>
                <a:ln w="9525">
                  <a:noFill/>
                  <a:miter lim="800000"/>
                  <a:headEnd/>
                  <a:tailEnd/>
                </a:ln>
              </p:spPr>
              <p:txBody>
                <a:bodyPr/>
                <a:lstStyle/>
                <a:p>
                  <a:endParaRPr lang="en-US" sz="1350">
                    <a:solidFill>
                      <a:srgbClr val="000000"/>
                    </a:solidFill>
                    <a:ea typeface="MS PGothic" pitchFamily="34" charset="-128"/>
                  </a:endParaRPr>
                </a:p>
              </p:txBody>
            </p:sp>
            <p:sp>
              <p:nvSpPr>
                <p:cNvPr id="3402836" name="Freeform 236"/>
                <p:cNvSpPr>
                  <a:spLocks/>
                </p:cNvSpPr>
                <p:nvPr/>
              </p:nvSpPr>
              <p:spPr bwMode="auto">
                <a:xfrm>
                  <a:off x="1420" y="561"/>
                  <a:ext cx="170" cy="82"/>
                </a:xfrm>
                <a:custGeom>
                  <a:avLst/>
                  <a:gdLst>
                    <a:gd name="T0" fmla="*/ 138 w 170"/>
                    <a:gd name="T1" fmla="*/ 20 h 82"/>
                    <a:gd name="T2" fmla="*/ 138 w 170"/>
                    <a:gd name="T3" fmla="*/ 20 h 82"/>
                    <a:gd name="T4" fmla="*/ 140 w 170"/>
                    <a:gd name="T5" fmla="*/ 22 h 82"/>
                    <a:gd name="T6" fmla="*/ 140 w 170"/>
                    <a:gd name="T7" fmla="*/ 22 h 82"/>
                    <a:gd name="T8" fmla="*/ 134 w 170"/>
                    <a:gd name="T9" fmla="*/ 38 h 82"/>
                    <a:gd name="T10" fmla="*/ 128 w 170"/>
                    <a:gd name="T11" fmla="*/ 54 h 82"/>
                    <a:gd name="T12" fmla="*/ 118 w 170"/>
                    <a:gd name="T13" fmla="*/ 74 h 82"/>
                    <a:gd name="T14" fmla="*/ 118 w 170"/>
                    <a:gd name="T15" fmla="*/ 74 h 82"/>
                    <a:gd name="T16" fmla="*/ 114 w 170"/>
                    <a:gd name="T17" fmla="*/ 76 h 82"/>
                    <a:gd name="T18" fmla="*/ 112 w 170"/>
                    <a:gd name="T19" fmla="*/ 76 h 82"/>
                    <a:gd name="T20" fmla="*/ 108 w 170"/>
                    <a:gd name="T21" fmla="*/ 74 h 82"/>
                    <a:gd name="T22" fmla="*/ 108 w 170"/>
                    <a:gd name="T23" fmla="*/ 74 h 82"/>
                    <a:gd name="T24" fmla="*/ 116 w 170"/>
                    <a:gd name="T25" fmla="*/ 56 h 82"/>
                    <a:gd name="T26" fmla="*/ 118 w 170"/>
                    <a:gd name="T27" fmla="*/ 42 h 82"/>
                    <a:gd name="T28" fmla="*/ 122 w 170"/>
                    <a:gd name="T29" fmla="*/ 22 h 82"/>
                    <a:gd name="T30" fmla="*/ 120 w 170"/>
                    <a:gd name="T31" fmla="*/ 12 h 82"/>
                    <a:gd name="T32" fmla="*/ 120 w 170"/>
                    <a:gd name="T33" fmla="*/ 10 h 82"/>
                    <a:gd name="T34" fmla="*/ 120 w 170"/>
                    <a:gd name="T35" fmla="*/ 10 h 82"/>
                    <a:gd name="T36" fmla="*/ 120 w 170"/>
                    <a:gd name="T37" fmla="*/ 10 h 82"/>
                    <a:gd name="T38" fmla="*/ 120 w 170"/>
                    <a:gd name="T39" fmla="*/ 10 h 82"/>
                    <a:gd name="T40" fmla="*/ 120 w 170"/>
                    <a:gd name="T41" fmla="*/ 10 h 82"/>
                    <a:gd name="T42" fmla="*/ 120 w 170"/>
                    <a:gd name="T43" fmla="*/ 8 h 82"/>
                    <a:gd name="T44" fmla="*/ 120 w 170"/>
                    <a:gd name="T45" fmla="*/ 8 h 82"/>
                    <a:gd name="T46" fmla="*/ 96 w 170"/>
                    <a:gd name="T47" fmla="*/ 2 h 82"/>
                    <a:gd name="T48" fmla="*/ 86 w 170"/>
                    <a:gd name="T49" fmla="*/ 0 h 82"/>
                    <a:gd name="T50" fmla="*/ 86 w 170"/>
                    <a:gd name="T51" fmla="*/ 0 h 82"/>
                    <a:gd name="T52" fmla="*/ 76 w 170"/>
                    <a:gd name="T53" fmla="*/ 2 h 82"/>
                    <a:gd name="T54" fmla="*/ 52 w 170"/>
                    <a:gd name="T55" fmla="*/ 8 h 82"/>
                    <a:gd name="T56" fmla="*/ 52 w 170"/>
                    <a:gd name="T57" fmla="*/ 10 h 82"/>
                    <a:gd name="T58" fmla="*/ 52 w 170"/>
                    <a:gd name="T59" fmla="*/ 10 h 82"/>
                    <a:gd name="T60" fmla="*/ 50 w 170"/>
                    <a:gd name="T61" fmla="*/ 12 h 82"/>
                    <a:gd name="T62" fmla="*/ 48 w 170"/>
                    <a:gd name="T63" fmla="*/ 22 h 82"/>
                    <a:gd name="T64" fmla="*/ 52 w 170"/>
                    <a:gd name="T65" fmla="*/ 42 h 82"/>
                    <a:gd name="T66" fmla="*/ 56 w 170"/>
                    <a:gd name="T67" fmla="*/ 56 h 82"/>
                    <a:gd name="T68" fmla="*/ 62 w 170"/>
                    <a:gd name="T69" fmla="*/ 74 h 82"/>
                    <a:gd name="T70" fmla="*/ 62 w 170"/>
                    <a:gd name="T71" fmla="*/ 74 h 82"/>
                    <a:gd name="T72" fmla="*/ 60 w 170"/>
                    <a:gd name="T73" fmla="*/ 76 h 82"/>
                    <a:gd name="T74" fmla="*/ 56 w 170"/>
                    <a:gd name="T75" fmla="*/ 76 h 82"/>
                    <a:gd name="T76" fmla="*/ 52 w 170"/>
                    <a:gd name="T77" fmla="*/ 74 h 82"/>
                    <a:gd name="T78" fmla="*/ 52 w 170"/>
                    <a:gd name="T79" fmla="*/ 74 h 82"/>
                    <a:gd name="T80" fmla="*/ 42 w 170"/>
                    <a:gd name="T81" fmla="*/ 54 h 82"/>
                    <a:gd name="T82" fmla="*/ 36 w 170"/>
                    <a:gd name="T83" fmla="*/ 38 h 82"/>
                    <a:gd name="T84" fmla="*/ 32 w 170"/>
                    <a:gd name="T85" fmla="*/ 22 h 82"/>
                    <a:gd name="T86" fmla="*/ 32 w 170"/>
                    <a:gd name="T87" fmla="*/ 22 h 82"/>
                    <a:gd name="T88" fmla="*/ 32 w 170"/>
                    <a:gd name="T89" fmla="*/ 20 h 82"/>
                    <a:gd name="T90" fmla="*/ 32 w 170"/>
                    <a:gd name="T91" fmla="*/ 20 h 82"/>
                    <a:gd name="T92" fmla="*/ 24 w 170"/>
                    <a:gd name="T93" fmla="*/ 28 h 82"/>
                    <a:gd name="T94" fmla="*/ 18 w 170"/>
                    <a:gd name="T95" fmla="*/ 38 h 82"/>
                    <a:gd name="T96" fmla="*/ 8 w 170"/>
                    <a:gd name="T97" fmla="*/ 56 h 82"/>
                    <a:gd name="T98" fmla="*/ 2 w 170"/>
                    <a:gd name="T99" fmla="*/ 72 h 82"/>
                    <a:gd name="T100" fmla="*/ 0 w 170"/>
                    <a:gd name="T101" fmla="*/ 82 h 82"/>
                    <a:gd name="T102" fmla="*/ 170 w 170"/>
                    <a:gd name="T103" fmla="*/ 82 h 82"/>
                    <a:gd name="T104" fmla="*/ 170 w 170"/>
                    <a:gd name="T105" fmla="*/ 82 h 82"/>
                    <a:gd name="T106" fmla="*/ 168 w 170"/>
                    <a:gd name="T107" fmla="*/ 72 h 82"/>
                    <a:gd name="T108" fmla="*/ 162 w 170"/>
                    <a:gd name="T109" fmla="*/ 56 h 82"/>
                    <a:gd name="T110" fmla="*/ 154 w 170"/>
                    <a:gd name="T111" fmla="*/ 38 h 82"/>
                    <a:gd name="T112" fmla="*/ 146 w 170"/>
                    <a:gd name="T113" fmla="*/ 28 h 82"/>
                    <a:gd name="T114" fmla="*/ 138 w 170"/>
                    <a:gd name="T115" fmla="*/ 20 h 82"/>
                    <a:gd name="T116" fmla="*/ 138 w 170"/>
                    <a:gd name="T117" fmla="*/ 20 h 8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70"/>
                    <a:gd name="T178" fmla="*/ 0 h 82"/>
                    <a:gd name="T179" fmla="*/ 170 w 170"/>
                    <a:gd name="T180" fmla="*/ 82 h 8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70" h="82">
                      <a:moveTo>
                        <a:pt x="138" y="20"/>
                      </a:moveTo>
                      <a:lnTo>
                        <a:pt x="138" y="20"/>
                      </a:lnTo>
                      <a:lnTo>
                        <a:pt x="140" y="22"/>
                      </a:lnTo>
                      <a:lnTo>
                        <a:pt x="134" y="38"/>
                      </a:lnTo>
                      <a:lnTo>
                        <a:pt x="128" y="54"/>
                      </a:lnTo>
                      <a:lnTo>
                        <a:pt x="118" y="74"/>
                      </a:lnTo>
                      <a:lnTo>
                        <a:pt x="114" y="76"/>
                      </a:lnTo>
                      <a:lnTo>
                        <a:pt x="112" y="76"/>
                      </a:lnTo>
                      <a:lnTo>
                        <a:pt x="108" y="74"/>
                      </a:lnTo>
                      <a:lnTo>
                        <a:pt x="116" y="56"/>
                      </a:lnTo>
                      <a:lnTo>
                        <a:pt x="118" y="42"/>
                      </a:lnTo>
                      <a:lnTo>
                        <a:pt x="122" y="22"/>
                      </a:lnTo>
                      <a:lnTo>
                        <a:pt x="120" y="12"/>
                      </a:lnTo>
                      <a:lnTo>
                        <a:pt x="120" y="10"/>
                      </a:lnTo>
                      <a:lnTo>
                        <a:pt x="120" y="8"/>
                      </a:lnTo>
                      <a:lnTo>
                        <a:pt x="96" y="2"/>
                      </a:lnTo>
                      <a:lnTo>
                        <a:pt x="86" y="0"/>
                      </a:lnTo>
                      <a:lnTo>
                        <a:pt x="76" y="2"/>
                      </a:lnTo>
                      <a:lnTo>
                        <a:pt x="52" y="8"/>
                      </a:lnTo>
                      <a:lnTo>
                        <a:pt x="52" y="10"/>
                      </a:lnTo>
                      <a:lnTo>
                        <a:pt x="50" y="12"/>
                      </a:lnTo>
                      <a:lnTo>
                        <a:pt x="48" y="22"/>
                      </a:lnTo>
                      <a:lnTo>
                        <a:pt x="52" y="42"/>
                      </a:lnTo>
                      <a:lnTo>
                        <a:pt x="56" y="56"/>
                      </a:lnTo>
                      <a:lnTo>
                        <a:pt x="62" y="74"/>
                      </a:lnTo>
                      <a:lnTo>
                        <a:pt x="60" y="76"/>
                      </a:lnTo>
                      <a:lnTo>
                        <a:pt x="56" y="76"/>
                      </a:lnTo>
                      <a:lnTo>
                        <a:pt x="52" y="74"/>
                      </a:lnTo>
                      <a:lnTo>
                        <a:pt x="42" y="54"/>
                      </a:lnTo>
                      <a:lnTo>
                        <a:pt x="36" y="38"/>
                      </a:lnTo>
                      <a:lnTo>
                        <a:pt x="32" y="22"/>
                      </a:lnTo>
                      <a:lnTo>
                        <a:pt x="32" y="20"/>
                      </a:lnTo>
                      <a:lnTo>
                        <a:pt x="24" y="28"/>
                      </a:lnTo>
                      <a:lnTo>
                        <a:pt x="18" y="38"/>
                      </a:lnTo>
                      <a:lnTo>
                        <a:pt x="8" y="56"/>
                      </a:lnTo>
                      <a:lnTo>
                        <a:pt x="2" y="72"/>
                      </a:lnTo>
                      <a:lnTo>
                        <a:pt x="0" y="82"/>
                      </a:lnTo>
                      <a:lnTo>
                        <a:pt x="170" y="82"/>
                      </a:lnTo>
                      <a:lnTo>
                        <a:pt x="168" y="72"/>
                      </a:lnTo>
                      <a:lnTo>
                        <a:pt x="162" y="56"/>
                      </a:lnTo>
                      <a:lnTo>
                        <a:pt x="154" y="38"/>
                      </a:lnTo>
                      <a:lnTo>
                        <a:pt x="146" y="28"/>
                      </a:lnTo>
                      <a:lnTo>
                        <a:pt x="138" y="20"/>
                      </a:lnTo>
                      <a:close/>
                    </a:path>
                  </a:pathLst>
                </a:custGeom>
                <a:solidFill>
                  <a:srgbClr val="4D4D4D"/>
                </a:solidFill>
                <a:ln w="9525">
                  <a:noFill/>
                  <a:round/>
                  <a:headEnd/>
                  <a:tailEnd/>
                </a:ln>
              </p:spPr>
              <p:txBody>
                <a:bodyPr/>
                <a:lstStyle/>
                <a:p>
                  <a:endParaRPr lang="en-US"/>
                </a:p>
              </p:txBody>
            </p:sp>
            <p:sp>
              <p:nvSpPr>
                <p:cNvPr id="3402837" name="Freeform 237"/>
                <p:cNvSpPr>
                  <a:spLocks/>
                </p:cNvSpPr>
                <p:nvPr/>
              </p:nvSpPr>
              <p:spPr bwMode="auto">
                <a:xfrm>
                  <a:off x="1440" y="969"/>
                  <a:ext cx="366" cy="236"/>
                </a:xfrm>
                <a:custGeom>
                  <a:avLst/>
                  <a:gdLst>
                    <a:gd name="T0" fmla="*/ 346 w 366"/>
                    <a:gd name="T1" fmla="*/ 0 h 236"/>
                    <a:gd name="T2" fmla="*/ 20 w 366"/>
                    <a:gd name="T3" fmla="*/ 0 h 236"/>
                    <a:gd name="T4" fmla="*/ 20 w 366"/>
                    <a:gd name="T5" fmla="*/ 0 h 236"/>
                    <a:gd name="T6" fmla="*/ 12 w 366"/>
                    <a:gd name="T7" fmla="*/ 2 h 236"/>
                    <a:gd name="T8" fmla="*/ 6 w 366"/>
                    <a:gd name="T9" fmla="*/ 6 h 236"/>
                    <a:gd name="T10" fmla="*/ 2 w 366"/>
                    <a:gd name="T11" fmla="*/ 12 h 236"/>
                    <a:gd name="T12" fmla="*/ 0 w 366"/>
                    <a:gd name="T13" fmla="*/ 20 h 236"/>
                    <a:gd name="T14" fmla="*/ 0 w 366"/>
                    <a:gd name="T15" fmla="*/ 20 h 236"/>
                    <a:gd name="T16" fmla="*/ 0 w 366"/>
                    <a:gd name="T17" fmla="*/ 218 h 236"/>
                    <a:gd name="T18" fmla="*/ 0 w 366"/>
                    <a:gd name="T19" fmla="*/ 218 h 236"/>
                    <a:gd name="T20" fmla="*/ 2 w 366"/>
                    <a:gd name="T21" fmla="*/ 226 h 236"/>
                    <a:gd name="T22" fmla="*/ 4 w 366"/>
                    <a:gd name="T23" fmla="*/ 230 h 236"/>
                    <a:gd name="T24" fmla="*/ 10 w 366"/>
                    <a:gd name="T25" fmla="*/ 234 h 236"/>
                    <a:gd name="T26" fmla="*/ 16 w 366"/>
                    <a:gd name="T27" fmla="*/ 236 h 236"/>
                    <a:gd name="T28" fmla="*/ 16 w 366"/>
                    <a:gd name="T29" fmla="*/ 236 h 236"/>
                    <a:gd name="T30" fmla="*/ 350 w 366"/>
                    <a:gd name="T31" fmla="*/ 236 h 236"/>
                    <a:gd name="T32" fmla="*/ 350 w 366"/>
                    <a:gd name="T33" fmla="*/ 236 h 236"/>
                    <a:gd name="T34" fmla="*/ 358 w 366"/>
                    <a:gd name="T35" fmla="*/ 234 h 236"/>
                    <a:gd name="T36" fmla="*/ 362 w 366"/>
                    <a:gd name="T37" fmla="*/ 230 h 236"/>
                    <a:gd name="T38" fmla="*/ 366 w 366"/>
                    <a:gd name="T39" fmla="*/ 224 h 236"/>
                    <a:gd name="T40" fmla="*/ 366 w 366"/>
                    <a:gd name="T41" fmla="*/ 216 h 236"/>
                    <a:gd name="T42" fmla="*/ 366 w 366"/>
                    <a:gd name="T43" fmla="*/ 216 h 236"/>
                    <a:gd name="T44" fmla="*/ 366 w 366"/>
                    <a:gd name="T45" fmla="*/ 20 h 236"/>
                    <a:gd name="T46" fmla="*/ 366 w 366"/>
                    <a:gd name="T47" fmla="*/ 20 h 236"/>
                    <a:gd name="T48" fmla="*/ 364 w 366"/>
                    <a:gd name="T49" fmla="*/ 12 h 236"/>
                    <a:gd name="T50" fmla="*/ 360 w 366"/>
                    <a:gd name="T51" fmla="*/ 6 h 236"/>
                    <a:gd name="T52" fmla="*/ 354 w 366"/>
                    <a:gd name="T53" fmla="*/ 2 h 236"/>
                    <a:gd name="T54" fmla="*/ 346 w 366"/>
                    <a:gd name="T55" fmla="*/ 0 h 236"/>
                    <a:gd name="T56" fmla="*/ 346 w 366"/>
                    <a:gd name="T57" fmla="*/ 0 h 2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66"/>
                    <a:gd name="T88" fmla="*/ 0 h 236"/>
                    <a:gd name="T89" fmla="*/ 366 w 366"/>
                    <a:gd name="T90" fmla="*/ 236 h 2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66" h="236">
                      <a:moveTo>
                        <a:pt x="346" y="0"/>
                      </a:moveTo>
                      <a:lnTo>
                        <a:pt x="20" y="0"/>
                      </a:lnTo>
                      <a:lnTo>
                        <a:pt x="12" y="2"/>
                      </a:lnTo>
                      <a:lnTo>
                        <a:pt x="6" y="6"/>
                      </a:lnTo>
                      <a:lnTo>
                        <a:pt x="2" y="12"/>
                      </a:lnTo>
                      <a:lnTo>
                        <a:pt x="0" y="20"/>
                      </a:lnTo>
                      <a:lnTo>
                        <a:pt x="0" y="218"/>
                      </a:lnTo>
                      <a:lnTo>
                        <a:pt x="2" y="226"/>
                      </a:lnTo>
                      <a:lnTo>
                        <a:pt x="4" y="230"/>
                      </a:lnTo>
                      <a:lnTo>
                        <a:pt x="10" y="234"/>
                      </a:lnTo>
                      <a:lnTo>
                        <a:pt x="16" y="236"/>
                      </a:lnTo>
                      <a:lnTo>
                        <a:pt x="350" y="236"/>
                      </a:lnTo>
                      <a:lnTo>
                        <a:pt x="358" y="234"/>
                      </a:lnTo>
                      <a:lnTo>
                        <a:pt x="362" y="230"/>
                      </a:lnTo>
                      <a:lnTo>
                        <a:pt x="366" y="224"/>
                      </a:lnTo>
                      <a:lnTo>
                        <a:pt x="366" y="216"/>
                      </a:lnTo>
                      <a:lnTo>
                        <a:pt x="366" y="20"/>
                      </a:lnTo>
                      <a:lnTo>
                        <a:pt x="364" y="12"/>
                      </a:lnTo>
                      <a:lnTo>
                        <a:pt x="360" y="6"/>
                      </a:lnTo>
                      <a:lnTo>
                        <a:pt x="354" y="2"/>
                      </a:lnTo>
                      <a:lnTo>
                        <a:pt x="346" y="0"/>
                      </a:lnTo>
                      <a:close/>
                    </a:path>
                  </a:pathLst>
                </a:custGeom>
                <a:solidFill>
                  <a:srgbClr val="4D4D4D"/>
                </a:solidFill>
                <a:ln w="9525">
                  <a:noFill/>
                  <a:round/>
                  <a:headEnd/>
                  <a:tailEnd/>
                </a:ln>
              </p:spPr>
              <p:txBody>
                <a:bodyPr/>
                <a:lstStyle/>
                <a:p>
                  <a:endParaRPr lang="en-US"/>
                </a:p>
              </p:txBody>
            </p:sp>
            <p:sp>
              <p:nvSpPr>
                <p:cNvPr id="3402838" name="Freeform 238"/>
                <p:cNvSpPr>
                  <a:spLocks/>
                </p:cNvSpPr>
                <p:nvPr/>
              </p:nvSpPr>
              <p:spPr bwMode="auto">
                <a:xfrm>
                  <a:off x="1372" y="1107"/>
                  <a:ext cx="56" cy="74"/>
                </a:xfrm>
                <a:custGeom>
                  <a:avLst/>
                  <a:gdLst>
                    <a:gd name="T0" fmla="*/ 12 w 56"/>
                    <a:gd name="T1" fmla="*/ 0 h 74"/>
                    <a:gd name="T2" fmla="*/ 12 w 56"/>
                    <a:gd name="T3" fmla="*/ 0 h 74"/>
                    <a:gd name="T4" fmla="*/ 6 w 56"/>
                    <a:gd name="T5" fmla="*/ 2 h 74"/>
                    <a:gd name="T6" fmla="*/ 2 w 56"/>
                    <a:gd name="T7" fmla="*/ 4 h 74"/>
                    <a:gd name="T8" fmla="*/ 0 w 56"/>
                    <a:gd name="T9" fmla="*/ 6 h 74"/>
                    <a:gd name="T10" fmla="*/ 2 w 56"/>
                    <a:gd name="T11" fmla="*/ 12 h 74"/>
                    <a:gd name="T12" fmla="*/ 2 w 56"/>
                    <a:gd name="T13" fmla="*/ 12 h 74"/>
                    <a:gd name="T14" fmla="*/ 56 w 56"/>
                    <a:gd name="T15" fmla="*/ 74 h 74"/>
                    <a:gd name="T16" fmla="*/ 56 w 56"/>
                    <a:gd name="T17" fmla="*/ 74 h 74"/>
                    <a:gd name="T18" fmla="*/ 56 w 56"/>
                    <a:gd name="T19" fmla="*/ 0 h 74"/>
                    <a:gd name="T20" fmla="*/ 56 w 56"/>
                    <a:gd name="T21" fmla="*/ 0 h 74"/>
                    <a:gd name="T22" fmla="*/ 12 w 56"/>
                    <a:gd name="T23" fmla="*/ 0 h 74"/>
                    <a:gd name="T24" fmla="*/ 12 w 56"/>
                    <a:gd name="T25" fmla="*/ 0 h 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6"/>
                    <a:gd name="T40" fmla="*/ 0 h 74"/>
                    <a:gd name="T41" fmla="*/ 56 w 56"/>
                    <a:gd name="T42" fmla="*/ 74 h 7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6" h="74">
                      <a:moveTo>
                        <a:pt x="12" y="0"/>
                      </a:moveTo>
                      <a:lnTo>
                        <a:pt x="12" y="0"/>
                      </a:lnTo>
                      <a:lnTo>
                        <a:pt x="6" y="2"/>
                      </a:lnTo>
                      <a:lnTo>
                        <a:pt x="2" y="4"/>
                      </a:lnTo>
                      <a:lnTo>
                        <a:pt x="0" y="6"/>
                      </a:lnTo>
                      <a:lnTo>
                        <a:pt x="2" y="12"/>
                      </a:lnTo>
                      <a:lnTo>
                        <a:pt x="56" y="74"/>
                      </a:lnTo>
                      <a:lnTo>
                        <a:pt x="56" y="0"/>
                      </a:lnTo>
                      <a:lnTo>
                        <a:pt x="12" y="0"/>
                      </a:lnTo>
                      <a:close/>
                    </a:path>
                  </a:pathLst>
                </a:custGeom>
                <a:solidFill>
                  <a:srgbClr val="4D4D4D"/>
                </a:solidFill>
                <a:ln w="9525">
                  <a:noFill/>
                  <a:round/>
                  <a:headEnd/>
                  <a:tailEnd/>
                </a:ln>
              </p:spPr>
              <p:txBody>
                <a:bodyPr/>
                <a:lstStyle/>
                <a:p>
                  <a:endParaRPr lang="en-US"/>
                </a:p>
              </p:txBody>
            </p:sp>
            <p:sp>
              <p:nvSpPr>
                <p:cNvPr id="3402839" name="Freeform 239"/>
                <p:cNvSpPr>
                  <a:spLocks noEditPoints="1"/>
                </p:cNvSpPr>
                <p:nvPr/>
              </p:nvSpPr>
              <p:spPr bwMode="auto">
                <a:xfrm>
                  <a:off x="1264" y="785"/>
                  <a:ext cx="256" cy="316"/>
                </a:xfrm>
                <a:custGeom>
                  <a:avLst/>
                  <a:gdLst>
                    <a:gd name="T0" fmla="*/ 256 w 256"/>
                    <a:gd name="T1" fmla="*/ 120 h 316"/>
                    <a:gd name="T2" fmla="*/ 240 w 256"/>
                    <a:gd name="T3" fmla="*/ 74 h 316"/>
                    <a:gd name="T4" fmla="*/ 184 w 256"/>
                    <a:gd name="T5" fmla="*/ 82 h 316"/>
                    <a:gd name="T6" fmla="*/ 160 w 256"/>
                    <a:gd name="T7" fmla="*/ 0 h 316"/>
                    <a:gd name="T8" fmla="*/ 158 w 256"/>
                    <a:gd name="T9" fmla="*/ 0 h 316"/>
                    <a:gd name="T10" fmla="*/ 132 w 256"/>
                    <a:gd name="T11" fmla="*/ 12 h 316"/>
                    <a:gd name="T12" fmla="*/ 102 w 256"/>
                    <a:gd name="T13" fmla="*/ 34 h 316"/>
                    <a:gd name="T14" fmla="*/ 94 w 256"/>
                    <a:gd name="T15" fmla="*/ 42 h 316"/>
                    <a:gd name="T16" fmla="*/ 40 w 256"/>
                    <a:gd name="T17" fmla="*/ 100 h 316"/>
                    <a:gd name="T18" fmla="*/ 14 w 256"/>
                    <a:gd name="T19" fmla="*/ 140 h 316"/>
                    <a:gd name="T20" fmla="*/ 2 w 256"/>
                    <a:gd name="T21" fmla="*/ 174 h 316"/>
                    <a:gd name="T22" fmla="*/ 0 w 256"/>
                    <a:gd name="T23" fmla="*/ 184 h 316"/>
                    <a:gd name="T24" fmla="*/ 0 w 256"/>
                    <a:gd name="T25" fmla="*/ 208 h 316"/>
                    <a:gd name="T26" fmla="*/ 8 w 256"/>
                    <a:gd name="T27" fmla="*/ 228 h 316"/>
                    <a:gd name="T28" fmla="*/ 22 w 256"/>
                    <a:gd name="T29" fmla="*/ 246 h 316"/>
                    <a:gd name="T30" fmla="*/ 60 w 256"/>
                    <a:gd name="T31" fmla="*/ 276 h 316"/>
                    <a:gd name="T32" fmla="*/ 100 w 256"/>
                    <a:gd name="T33" fmla="*/ 296 h 316"/>
                    <a:gd name="T34" fmla="*/ 118 w 256"/>
                    <a:gd name="T35" fmla="*/ 316 h 316"/>
                    <a:gd name="T36" fmla="*/ 168 w 256"/>
                    <a:gd name="T37" fmla="*/ 316 h 316"/>
                    <a:gd name="T38" fmla="*/ 168 w 256"/>
                    <a:gd name="T39" fmla="*/ 260 h 316"/>
                    <a:gd name="T40" fmla="*/ 114 w 256"/>
                    <a:gd name="T41" fmla="*/ 236 h 316"/>
                    <a:gd name="T42" fmla="*/ 100 w 256"/>
                    <a:gd name="T43" fmla="*/ 226 h 316"/>
                    <a:gd name="T44" fmla="*/ 84 w 256"/>
                    <a:gd name="T45" fmla="*/ 210 h 316"/>
                    <a:gd name="T46" fmla="*/ 78 w 256"/>
                    <a:gd name="T47" fmla="*/ 196 h 316"/>
                    <a:gd name="T48" fmla="*/ 76 w 256"/>
                    <a:gd name="T49" fmla="*/ 188 h 316"/>
                    <a:gd name="T50" fmla="*/ 80 w 256"/>
                    <a:gd name="T51" fmla="*/ 174 h 316"/>
                    <a:gd name="T52" fmla="*/ 102 w 256"/>
                    <a:gd name="T53" fmla="*/ 146 h 316"/>
                    <a:gd name="T54" fmla="*/ 118 w 256"/>
                    <a:gd name="T55" fmla="*/ 226 h 316"/>
                    <a:gd name="T56" fmla="*/ 168 w 256"/>
                    <a:gd name="T57" fmla="*/ 248 h 316"/>
                    <a:gd name="T58" fmla="*/ 168 w 256"/>
                    <a:gd name="T59" fmla="*/ 208 h 316"/>
                    <a:gd name="T60" fmla="*/ 170 w 256"/>
                    <a:gd name="T61" fmla="*/ 188 h 316"/>
                    <a:gd name="T62" fmla="*/ 178 w 256"/>
                    <a:gd name="T63" fmla="*/ 180 h 316"/>
                    <a:gd name="T64" fmla="*/ 190 w 256"/>
                    <a:gd name="T65" fmla="*/ 174 h 316"/>
                    <a:gd name="T66" fmla="*/ 256 w 256"/>
                    <a:gd name="T67" fmla="*/ 174 h 316"/>
                    <a:gd name="T68" fmla="*/ 238 w 256"/>
                    <a:gd name="T69" fmla="*/ 120 h 316"/>
                    <a:gd name="T70" fmla="*/ 244 w 256"/>
                    <a:gd name="T71" fmla="*/ 126 h 316"/>
                    <a:gd name="T72" fmla="*/ 242 w 256"/>
                    <a:gd name="T73" fmla="*/ 130 h 316"/>
                    <a:gd name="T74" fmla="*/ 238 w 256"/>
                    <a:gd name="T75" fmla="*/ 132 h 316"/>
                    <a:gd name="T76" fmla="*/ 230 w 256"/>
                    <a:gd name="T77" fmla="*/ 126 h 316"/>
                    <a:gd name="T78" fmla="*/ 232 w 256"/>
                    <a:gd name="T79" fmla="*/ 122 h 316"/>
                    <a:gd name="T80" fmla="*/ 238 w 256"/>
                    <a:gd name="T81" fmla="*/ 120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6"/>
                    <a:gd name="T124" fmla="*/ 0 h 316"/>
                    <a:gd name="T125" fmla="*/ 256 w 256"/>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6" h="316">
                      <a:moveTo>
                        <a:pt x="256" y="174"/>
                      </a:moveTo>
                      <a:lnTo>
                        <a:pt x="256" y="120"/>
                      </a:lnTo>
                      <a:lnTo>
                        <a:pt x="240" y="74"/>
                      </a:lnTo>
                      <a:lnTo>
                        <a:pt x="232" y="74"/>
                      </a:lnTo>
                      <a:lnTo>
                        <a:pt x="184" y="82"/>
                      </a:lnTo>
                      <a:lnTo>
                        <a:pt x="160" y="0"/>
                      </a:lnTo>
                      <a:lnTo>
                        <a:pt x="158" y="0"/>
                      </a:lnTo>
                      <a:lnTo>
                        <a:pt x="150" y="4"/>
                      </a:lnTo>
                      <a:lnTo>
                        <a:pt x="132" y="12"/>
                      </a:lnTo>
                      <a:lnTo>
                        <a:pt x="112" y="26"/>
                      </a:lnTo>
                      <a:lnTo>
                        <a:pt x="102" y="34"/>
                      </a:lnTo>
                      <a:lnTo>
                        <a:pt x="94" y="42"/>
                      </a:lnTo>
                      <a:lnTo>
                        <a:pt x="70" y="68"/>
                      </a:lnTo>
                      <a:lnTo>
                        <a:pt x="40" y="100"/>
                      </a:lnTo>
                      <a:lnTo>
                        <a:pt x="26" y="120"/>
                      </a:lnTo>
                      <a:lnTo>
                        <a:pt x="14" y="140"/>
                      </a:lnTo>
                      <a:lnTo>
                        <a:pt x="4" y="162"/>
                      </a:lnTo>
                      <a:lnTo>
                        <a:pt x="2" y="174"/>
                      </a:lnTo>
                      <a:lnTo>
                        <a:pt x="0" y="184"/>
                      </a:lnTo>
                      <a:lnTo>
                        <a:pt x="0" y="196"/>
                      </a:lnTo>
                      <a:lnTo>
                        <a:pt x="0" y="208"/>
                      </a:lnTo>
                      <a:lnTo>
                        <a:pt x="4" y="218"/>
                      </a:lnTo>
                      <a:lnTo>
                        <a:pt x="8" y="228"/>
                      </a:lnTo>
                      <a:lnTo>
                        <a:pt x="14" y="238"/>
                      </a:lnTo>
                      <a:lnTo>
                        <a:pt x="22" y="246"/>
                      </a:lnTo>
                      <a:lnTo>
                        <a:pt x="40" y="262"/>
                      </a:lnTo>
                      <a:lnTo>
                        <a:pt x="60" y="276"/>
                      </a:lnTo>
                      <a:lnTo>
                        <a:pt x="80" y="286"/>
                      </a:lnTo>
                      <a:lnTo>
                        <a:pt x="100" y="296"/>
                      </a:lnTo>
                      <a:lnTo>
                        <a:pt x="118" y="302"/>
                      </a:lnTo>
                      <a:lnTo>
                        <a:pt x="118" y="316"/>
                      </a:lnTo>
                      <a:lnTo>
                        <a:pt x="168" y="316"/>
                      </a:lnTo>
                      <a:lnTo>
                        <a:pt x="168" y="260"/>
                      </a:lnTo>
                      <a:lnTo>
                        <a:pt x="136" y="246"/>
                      </a:lnTo>
                      <a:lnTo>
                        <a:pt x="114" y="236"/>
                      </a:lnTo>
                      <a:lnTo>
                        <a:pt x="100" y="226"/>
                      </a:lnTo>
                      <a:lnTo>
                        <a:pt x="88" y="216"/>
                      </a:lnTo>
                      <a:lnTo>
                        <a:pt x="84" y="210"/>
                      </a:lnTo>
                      <a:lnTo>
                        <a:pt x="80" y="204"/>
                      </a:lnTo>
                      <a:lnTo>
                        <a:pt x="78" y="196"/>
                      </a:lnTo>
                      <a:lnTo>
                        <a:pt x="76" y="188"/>
                      </a:lnTo>
                      <a:lnTo>
                        <a:pt x="78" y="182"/>
                      </a:lnTo>
                      <a:lnTo>
                        <a:pt x="80" y="174"/>
                      </a:lnTo>
                      <a:lnTo>
                        <a:pt x="90" y="160"/>
                      </a:lnTo>
                      <a:lnTo>
                        <a:pt x="102" y="146"/>
                      </a:lnTo>
                      <a:lnTo>
                        <a:pt x="118" y="130"/>
                      </a:lnTo>
                      <a:lnTo>
                        <a:pt x="118" y="226"/>
                      </a:lnTo>
                      <a:lnTo>
                        <a:pt x="168" y="248"/>
                      </a:lnTo>
                      <a:lnTo>
                        <a:pt x="168" y="208"/>
                      </a:lnTo>
                      <a:lnTo>
                        <a:pt x="170" y="194"/>
                      </a:lnTo>
                      <a:lnTo>
                        <a:pt x="170" y="188"/>
                      </a:lnTo>
                      <a:lnTo>
                        <a:pt x="174" y="184"/>
                      </a:lnTo>
                      <a:lnTo>
                        <a:pt x="178" y="180"/>
                      </a:lnTo>
                      <a:lnTo>
                        <a:pt x="182" y="176"/>
                      </a:lnTo>
                      <a:lnTo>
                        <a:pt x="190" y="174"/>
                      </a:lnTo>
                      <a:lnTo>
                        <a:pt x="200" y="174"/>
                      </a:lnTo>
                      <a:lnTo>
                        <a:pt x="256" y="174"/>
                      </a:lnTo>
                      <a:close/>
                      <a:moveTo>
                        <a:pt x="238" y="120"/>
                      </a:moveTo>
                      <a:lnTo>
                        <a:pt x="238" y="120"/>
                      </a:lnTo>
                      <a:lnTo>
                        <a:pt x="242" y="122"/>
                      </a:lnTo>
                      <a:lnTo>
                        <a:pt x="244" y="126"/>
                      </a:lnTo>
                      <a:lnTo>
                        <a:pt x="242" y="130"/>
                      </a:lnTo>
                      <a:lnTo>
                        <a:pt x="238" y="132"/>
                      </a:lnTo>
                      <a:lnTo>
                        <a:pt x="232" y="130"/>
                      </a:lnTo>
                      <a:lnTo>
                        <a:pt x="230" y="126"/>
                      </a:lnTo>
                      <a:lnTo>
                        <a:pt x="232" y="122"/>
                      </a:lnTo>
                      <a:lnTo>
                        <a:pt x="238" y="120"/>
                      </a:lnTo>
                      <a:close/>
                    </a:path>
                  </a:pathLst>
                </a:custGeom>
                <a:solidFill>
                  <a:srgbClr val="4D4D4D"/>
                </a:solidFill>
                <a:ln w="9525">
                  <a:noFill/>
                  <a:round/>
                  <a:headEnd/>
                  <a:tailEnd/>
                </a:ln>
              </p:spPr>
              <p:txBody>
                <a:bodyPr/>
                <a:lstStyle/>
                <a:p>
                  <a:endParaRPr lang="en-US"/>
                </a:p>
              </p:txBody>
            </p:sp>
            <p:sp>
              <p:nvSpPr>
                <p:cNvPr id="3402840" name="Freeform 240"/>
                <p:cNvSpPr>
                  <a:spLocks/>
                </p:cNvSpPr>
                <p:nvPr/>
              </p:nvSpPr>
              <p:spPr bwMode="auto">
                <a:xfrm>
                  <a:off x="1514" y="785"/>
                  <a:ext cx="230" cy="174"/>
                </a:xfrm>
                <a:custGeom>
                  <a:avLst/>
                  <a:gdLst>
                    <a:gd name="T0" fmla="*/ 72 w 230"/>
                    <a:gd name="T1" fmla="*/ 0 h 174"/>
                    <a:gd name="T2" fmla="*/ 72 w 230"/>
                    <a:gd name="T3" fmla="*/ 0 h 174"/>
                    <a:gd name="T4" fmla="*/ 72 w 230"/>
                    <a:gd name="T5" fmla="*/ 0 h 174"/>
                    <a:gd name="T6" fmla="*/ 48 w 230"/>
                    <a:gd name="T7" fmla="*/ 82 h 174"/>
                    <a:gd name="T8" fmla="*/ 0 w 230"/>
                    <a:gd name="T9" fmla="*/ 74 h 174"/>
                    <a:gd name="T10" fmla="*/ 18 w 230"/>
                    <a:gd name="T11" fmla="*/ 114 h 174"/>
                    <a:gd name="T12" fmla="*/ 20 w 230"/>
                    <a:gd name="T13" fmla="*/ 174 h 174"/>
                    <a:gd name="T14" fmla="*/ 20 w 230"/>
                    <a:gd name="T15" fmla="*/ 174 h 174"/>
                    <a:gd name="T16" fmla="*/ 112 w 230"/>
                    <a:gd name="T17" fmla="*/ 174 h 174"/>
                    <a:gd name="T18" fmla="*/ 114 w 230"/>
                    <a:gd name="T19" fmla="*/ 128 h 174"/>
                    <a:gd name="T20" fmla="*/ 114 w 230"/>
                    <a:gd name="T21" fmla="*/ 128 h 174"/>
                    <a:gd name="T22" fmla="*/ 128 w 230"/>
                    <a:gd name="T23" fmla="*/ 140 h 174"/>
                    <a:gd name="T24" fmla="*/ 140 w 230"/>
                    <a:gd name="T25" fmla="*/ 150 h 174"/>
                    <a:gd name="T26" fmla="*/ 148 w 230"/>
                    <a:gd name="T27" fmla="*/ 162 h 174"/>
                    <a:gd name="T28" fmla="*/ 152 w 230"/>
                    <a:gd name="T29" fmla="*/ 174 h 174"/>
                    <a:gd name="T30" fmla="*/ 230 w 230"/>
                    <a:gd name="T31" fmla="*/ 174 h 174"/>
                    <a:gd name="T32" fmla="*/ 230 w 230"/>
                    <a:gd name="T33" fmla="*/ 174 h 174"/>
                    <a:gd name="T34" fmla="*/ 224 w 230"/>
                    <a:gd name="T35" fmla="*/ 154 h 174"/>
                    <a:gd name="T36" fmla="*/ 214 w 230"/>
                    <a:gd name="T37" fmla="*/ 134 h 174"/>
                    <a:gd name="T38" fmla="*/ 200 w 230"/>
                    <a:gd name="T39" fmla="*/ 114 h 174"/>
                    <a:gd name="T40" fmla="*/ 186 w 230"/>
                    <a:gd name="T41" fmla="*/ 96 h 174"/>
                    <a:gd name="T42" fmla="*/ 158 w 230"/>
                    <a:gd name="T43" fmla="*/ 66 h 174"/>
                    <a:gd name="T44" fmla="*/ 138 w 230"/>
                    <a:gd name="T45" fmla="*/ 42 h 174"/>
                    <a:gd name="T46" fmla="*/ 138 w 230"/>
                    <a:gd name="T47" fmla="*/ 42 h 174"/>
                    <a:gd name="T48" fmla="*/ 128 w 230"/>
                    <a:gd name="T49" fmla="*/ 32 h 174"/>
                    <a:gd name="T50" fmla="*/ 118 w 230"/>
                    <a:gd name="T51" fmla="*/ 24 h 174"/>
                    <a:gd name="T52" fmla="*/ 96 w 230"/>
                    <a:gd name="T53" fmla="*/ 12 h 174"/>
                    <a:gd name="T54" fmla="*/ 80 w 230"/>
                    <a:gd name="T55" fmla="*/ 2 h 174"/>
                    <a:gd name="T56" fmla="*/ 72 w 230"/>
                    <a:gd name="T57" fmla="*/ 0 h 174"/>
                    <a:gd name="T58" fmla="*/ 72 w 230"/>
                    <a:gd name="T59" fmla="*/ 0 h 17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0"/>
                    <a:gd name="T91" fmla="*/ 0 h 174"/>
                    <a:gd name="T92" fmla="*/ 230 w 230"/>
                    <a:gd name="T93" fmla="*/ 174 h 17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0" h="174">
                      <a:moveTo>
                        <a:pt x="72" y="0"/>
                      </a:moveTo>
                      <a:lnTo>
                        <a:pt x="72" y="0"/>
                      </a:lnTo>
                      <a:lnTo>
                        <a:pt x="48" y="82"/>
                      </a:lnTo>
                      <a:lnTo>
                        <a:pt x="0" y="74"/>
                      </a:lnTo>
                      <a:lnTo>
                        <a:pt x="18" y="114"/>
                      </a:lnTo>
                      <a:lnTo>
                        <a:pt x="20" y="174"/>
                      </a:lnTo>
                      <a:lnTo>
                        <a:pt x="112" y="174"/>
                      </a:lnTo>
                      <a:lnTo>
                        <a:pt x="114" y="128"/>
                      </a:lnTo>
                      <a:lnTo>
                        <a:pt x="128" y="140"/>
                      </a:lnTo>
                      <a:lnTo>
                        <a:pt x="140" y="150"/>
                      </a:lnTo>
                      <a:lnTo>
                        <a:pt x="148" y="162"/>
                      </a:lnTo>
                      <a:lnTo>
                        <a:pt x="152" y="174"/>
                      </a:lnTo>
                      <a:lnTo>
                        <a:pt x="230" y="174"/>
                      </a:lnTo>
                      <a:lnTo>
                        <a:pt x="224" y="154"/>
                      </a:lnTo>
                      <a:lnTo>
                        <a:pt x="214" y="134"/>
                      </a:lnTo>
                      <a:lnTo>
                        <a:pt x="200" y="114"/>
                      </a:lnTo>
                      <a:lnTo>
                        <a:pt x="186" y="96"/>
                      </a:lnTo>
                      <a:lnTo>
                        <a:pt x="158" y="66"/>
                      </a:lnTo>
                      <a:lnTo>
                        <a:pt x="138" y="42"/>
                      </a:lnTo>
                      <a:lnTo>
                        <a:pt x="128" y="32"/>
                      </a:lnTo>
                      <a:lnTo>
                        <a:pt x="118" y="24"/>
                      </a:lnTo>
                      <a:lnTo>
                        <a:pt x="96" y="12"/>
                      </a:lnTo>
                      <a:lnTo>
                        <a:pt x="80" y="2"/>
                      </a:lnTo>
                      <a:lnTo>
                        <a:pt x="72" y="0"/>
                      </a:lnTo>
                      <a:close/>
                    </a:path>
                  </a:pathLst>
                </a:custGeom>
                <a:solidFill>
                  <a:srgbClr val="4D4D4D"/>
                </a:solidFill>
                <a:ln w="9525">
                  <a:noFill/>
                  <a:round/>
                  <a:headEnd/>
                  <a:tailEnd/>
                </a:ln>
              </p:spPr>
              <p:txBody>
                <a:bodyPr/>
                <a:lstStyle/>
                <a:p>
                  <a:endParaRPr lang="en-US"/>
                </a:p>
              </p:txBody>
            </p:sp>
            <p:sp>
              <p:nvSpPr>
                <p:cNvPr id="3402841" name="Freeform 241"/>
                <p:cNvSpPr>
                  <a:spLocks/>
                </p:cNvSpPr>
                <p:nvPr/>
              </p:nvSpPr>
              <p:spPr bwMode="auto">
                <a:xfrm>
                  <a:off x="1452" y="771"/>
                  <a:ext cx="104" cy="62"/>
                </a:xfrm>
                <a:custGeom>
                  <a:avLst/>
                  <a:gdLst>
                    <a:gd name="T0" fmla="*/ 56 w 104"/>
                    <a:gd name="T1" fmla="*/ 54 h 62"/>
                    <a:gd name="T2" fmla="*/ 58 w 104"/>
                    <a:gd name="T3" fmla="*/ 62 h 62"/>
                    <a:gd name="T4" fmla="*/ 104 w 104"/>
                    <a:gd name="T5" fmla="*/ 4 h 62"/>
                    <a:gd name="T6" fmla="*/ 100 w 104"/>
                    <a:gd name="T7" fmla="*/ 0 h 62"/>
                    <a:gd name="T8" fmla="*/ 52 w 104"/>
                    <a:gd name="T9" fmla="*/ 22 h 62"/>
                    <a:gd name="T10" fmla="*/ 46 w 104"/>
                    <a:gd name="T11" fmla="*/ 18 h 62"/>
                    <a:gd name="T12" fmla="*/ 46 w 104"/>
                    <a:gd name="T13" fmla="*/ 18 h 62"/>
                    <a:gd name="T14" fmla="*/ 38 w 104"/>
                    <a:gd name="T15" fmla="*/ 16 h 62"/>
                    <a:gd name="T16" fmla="*/ 4 w 104"/>
                    <a:gd name="T17" fmla="*/ 0 h 62"/>
                    <a:gd name="T18" fmla="*/ 0 w 104"/>
                    <a:gd name="T19" fmla="*/ 4 h 62"/>
                    <a:gd name="T20" fmla="*/ 46 w 104"/>
                    <a:gd name="T21" fmla="*/ 62 h 62"/>
                    <a:gd name="T22" fmla="*/ 48 w 104"/>
                    <a:gd name="T23" fmla="*/ 54 h 62"/>
                    <a:gd name="T24" fmla="*/ 40 w 104"/>
                    <a:gd name="T25" fmla="*/ 48 h 62"/>
                    <a:gd name="T26" fmla="*/ 40 w 104"/>
                    <a:gd name="T27" fmla="*/ 42 h 62"/>
                    <a:gd name="T28" fmla="*/ 50 w 104"/>
                    <a:gd name="T29" fmla="*/ 26 h 62"/>
                    <a:gd name="T30" fmla="*/ 52 w 104"/>
                    <a:gd name="T31" fmla="*/ 22 h 62"/>
                    <a:gd name="T32" fmla="*/ 54 w 104"/>
                    <a:gd name="T33" fmla="*/ 24 h 62"/>
                    <a:gd name="T34" fmla="*/ 66 w 104"/>
                    <a:gd name="T35" fmla="*/ 42 h 62"/>
                    <a:gd name="T36" fmla="*/ 64 w 104"/>
                    <a:gd name="T37" fmla="*/ 46 h 62"/>
                    <a:gd name="T38" fmla="*/ 56 w 104"/>
                    <a:gd name="T39" fmla="*/ 54 h 6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4"/>
                    <a:gd name="T61" fmla="*/ 0 h 62"/>
                    <a:gd name="T62" fmla="*/ 104 w 104"/>
                    <a:gd name="T63" fmla="*/ 62 h 6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4" h="62">
                      <a:moveTo>
                        <a:pt x="56" y="54"/>
                      </a:moveTo>
                      <a:lnTo>
                        <a:pt x="58" y="62"/>
                      </a:lnTo>
                      <a:lnTo>
                        <a:pt x="104" y="4"/>
                      </a:lnTo>
                      <a:lnTo>
                        <a:pt x="100" y="0"/>
                      </a:lnTo>
                      <a:lnTo>
                        <a:pt x="52" y="22"/>
                      </a:lnTo>
                      <a:lnTo>
                        <a:pt x="46" y="18"/>
                      </a:lnTo>
                      <a:lnTo>
                        <a:pt x="38" y="16"/>
                      </a:lnTo>
                      <a:lnTo>
                        <a:pt x="4" y="0"/>
                      </a:lnTo>
                      <a:lnTo>
                        <a:pt x="0" y="4"/>
                      </a:lnTo>
                      <a:lnTo>
                        <a:pt x="46" y="62"/>
                      </a:lnTo>
                      <a:lnTo>
                        <a:pt x="48" y="54"/>
                      </a:lnTo>
                      <a:lnTo>
                        <a:pt x="40" y="48"/>
                      </a:lnTo>
                      <a:lnTo>
                        <a:pt x="40" y="42"/>
                      </a:lnTo>
                      <a:lnTo>
                        <a:pt x="50" y="26"/>
                      </a:lnTo>
                      <a:lnTo>
                        <a:pt x="52" y="22"/>
                      </a:lnTo>
                      <a:lnTo>
                        <a:pt x="54" y="24"/>
                      </a:lnTo>
                      <a:lnTo>
                        <a:pt x="66" y="42"/>
                      </a:lnTo>
                      <a:lnTo>
                        <a:pt x="64" y="46"/>
                      </a:lnTo>
                      <a:lnTo>
                        <a:pt x="56" y="54"/>
                      </a:lnTo>
                      <a:close/>
                    </a:path>
                  </a:pathLst>
                </a:custGeom>
                <a:solidFill>
                  <a:srgbClr val="4D4D4D"/>
                </a:solidFill>
                <a:ln w="9525">
                  <a:noFill/>
                  <a:round/>
                  <a:headEnd/>
                  <a:tailEnd/>
                </a:ln>
              </p:spPr>
              <p:txBody>
                <a:bodyPr/>
                <a:lstStyle/>
                <a:p>
                  <a:endParaRPr lang="en-US"/>
                </a:p>
              </p:txBody>
            </p:sp>
          </p:grpSp>
          <p:sp>
            <p:nvSpPr>
              <p:cNvPr id="3402822" name="Rectangle 242"/>
              <p:cNvSpPr>
                <a:spLocks noChangeArrowheads="1"/>
              </p:cNvSpPr>
              <p:nvPr/>
            </p:nvSpPr>
            <p:spPr bwMode="auto">
              <a:xfrm>
                <a:off x="392" y="3597"/>
                <a:ext cx="1272" cy="35"/>
              </a:xfrm>
              <a:prstGeom prst="rect">
                <a:avLst/>
              </a:prstGeom>
              <a:solidFill>
                <a:srgbClr val="4D4D4D"/>
              </a:solidFill>
              <a:ln w="9525">
                <a:noFill/>
                <a:miter lim="800000"/>
                <a:headEnd/>
                <a:tailEnd/>
              </a:ln>
            </p:spPr>
            <p:txBody>
              <a:bodyPr wrap="none" anchor="ctr"/>
              <a:lstStyle/>
              <a:p>
                <a:endParaRPr lang="en-US" sz="1350">
                  <a:solidFill>
                    <a:srgbClr val="000000"/>
                  </a:solidFill>
                  <a:ea typeface="MS PGothic" pitchFamily="34" charset="-128"/>
                </a:endParaRPr>
              </a:p>
            </p:txBody>
          </p:sp>
          <p:sp>
            <p:nvSpPr>
              <p:cNvPr id="3402823" name="Freeform 243"/>
              <p:cNvSpPr>
                <a:spLocks noEditPoints="1"/>
              </p:cNvSpPr>
              <p:nvPr/>
            </p:nvSpPr>
            <p:spPr bwMode="auto">
              <a:xfrm>
                <a:off x="504" y="3596"/>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824" name="Freeform 244"/>
              <p:cNvSpPr>
                <a:spLocks noEditPoints="1"/>
              </p:cNvSpPr>
              <p:nvPr/>
            </p:nvSpPr>
            <p:spPr bwMode="auto">
              <a:xfrm>
                <a:off x="785" y="3596"/>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825" name="Freeform 245"/>
              <p:cNvSpPr>
                <a:spLocks noEditPoints="1"/>
              </p:cNvSpPr>
              <p:nvPr/>
            </p:nvSpPr>
            <p:spPr bwMode="auto">
              <a:xfrm>
                <a:off x="1066" y="3597"/>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826" name="Freeform 246"/>
              <p:cNvSpPr>
                <a:spLocks noEditPoints="1"/>
              </p:cNvSpPr>
              <p:nvPr/>
            </p:nvSpPr>
            <p:spPr bwMode="auto">
              <a:xfrm>
                <a:off x="1346" y="3597"/>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grpSp>
            <p:nvGrpSpPr>
              <p:cNvPr id="3402827" name="Group 247"/>
              <p:cNvGrpSpPr>
                <a:grpSpLocks/>
              </p:cNvGrpSpPr>
              <p:nvPr/>
            </p:nvGrpSpPr>
            <p:grpSpPr bwMode="auto">
              <a:xfrm>
                <a:off x="1687" y="3282"/>
                <a:ext cx="863" cy="462"/>
                <a:chOff x="1687" y="3342"/>
                <a:chExt cx="706" cy="378"/>
              </a:xfrm>
            </p:grpSpPr>
            <p:sp>
              <p:nvSpPr>
                <p:cNvPr id="3402831" name="Freeform 248"/>
                <p:cNvSpPr>
                  <a:spLocks noEditPoints="1"/>
                </p:cNvSpPr>
                <p:nvPr/>
              </p:nvSpPr>
              <p:spPr bwMode="auto">
                <a:xfrm>
                  <a:off x="1687" y="3375"/>
                  <a:ext cx="706" cy="345"/>
                </a:xfrm>
                <a:custGeom>
                  <a:avLst/>
                  <a:gdLst>
                    <a:gd name="T0" fmla="*/ 3923 w 393"/>
                    <a:gd name="T1" fmla="*/ 8582 h 192"/>
                    <a:gd name="T2" fmla="*/ 3259 w 393"/>
                    <a:gd name="T3" fmla="*/ 9631 h 192"/>
                    <a:gd name="T4" fmla="*/ 3553 w 393"/>
                    <a:gd name="T5" fmla="*/ 10390 h 192"/>
                    <a:gd name="T6" fmla="*/ 4344 w 393"/>
                    <a:gd name="T7" fmla="*/ 10769 h 192"/>
                    <a:gd name="T8" fmla="*/ 5373 w 393"/>
                    <a:gd name="T9" fmla="*/ 10019 h 192"/>
                    <a:gd name="T10" fmla="*/ 5373 w 393"/>
                    <a:gd name="T11" fmla="*/ 9196 h 192"/>
                    <a:gd name="T12" fmla="*/ 4344 w 393"/>
                    <a:gd name="T13" fmla="*/ 8528 h 192"/>
                    <a:gd name="T14" fmla="*/ 8697 w 393"/>
                    <a:gd name="T15" fmla="*/ 8528 h 192"/>
                    <a:gd name="T16" fmla="*/ 7674 w 393"/>
                    <a:gd name="T17" fmla="*/ 9196 h 192"/>
                    <a:gd name="T18" fmla="*/ 7674 w 393"/>
                    <a:gd name="T19" fmla="*/ 10019 h 192"/>
                    <a:gd name="T20" fmla="*/ 8697 w 393"/>
                    <a:gd name="T21" fmla="*/ 10769 h 192"/>
                    <a:gd name="T22" fmla="*/ 9413 w 393"/>
                    <a:gd name="T23" fmla="*/ 10390 h 192"/>
                    <a:gd name="T24" fmla="*/ 9791 w 393"/>
                    <a:gd name="T25" fmla="*/ 9631 h 192"/>
                    <a:gd name="T26" fmla="*/ 9113 w 393"/>
                    <a:gd name="T27" fmla="*/ 8582 h 192"/>
                    <a:gd name="T28" fmla="*/ 20228 w 393"/>
                    <a:gd name="T29" fmla="*/ 8528 h 192"/>
                    <a:gd name="T30" fmla="*/ 19421 w 393"/>
                    <a:gd name="T31" fmla="*/ 8882 h 192"/>
                    <a:gd name="T32" fmla="*/ 19121 w 393"/>
                    <a:gd name="T33" fmla="*/ 9631 h 192"/>
                    <a:gd name="T34" fmla="*/ 19799 w 393"/>
                    <a:gd name="T35" fmla="*/ 10645 h 192"/>
                    <a:gd name="T36" fmla="*/ 20634 w 393"/>
                    <a:gd name="T37" fmla="*/ 10645 h 192"/>
                    <a:gd name="T38" fmla="*/ 21313 w 393"/>
                    <a:gd name="T39" fmla="*/ 9631 h 192"/>
                    <a:gd name="T40" fmla="*/ 21002 w 393"/>
                    <a:gd name="T41" fmla="*/ 8882 h 192"/>
                    <a:gd name="T42" fmla="*/ 20228 w 393"/>
                    <a:gd name="T43" fmla="*/ 8528 h 192"/>
                    <a:gd name="T44" fmla="*/ 18489 w 393"/>
                    <a:gd name="T45" fmla="*/ 2419 h 192"/>
                    <a:gd name="T46" fmla="*/ 18279 w 393"/>
                    <a:gd name="T47" fmla="*/ 4304 h 192"/>
                    <a:gd name="T48" fmla="*/ 18351 w 393"/>
                    <a:gd name="T49" fmla="*/ 4607 h 192"/>
                    <a:gd name="T50" fmla="*/ 22076 w 393"/>
                    <a:gd name="T51" fmla="*/ 4607 h 192"/>
                    <a:gd name="T52" fmla="*/ 21236 w 393"/>
                    <a:gd name="T53" fmla="*/ 2535 h 192"/>
                    <a:gd name="T54" fmla="*/ 21002 w 393"/>
                    <a:gd name="T55" fmla="*/ 2419 h 192"/>
                    <a:gd name="T56" fmla="*/ 16132 w 393"/>
                    <a:gd name="T57" fmla="*/ 7520 h 192"/>
                    <a:gd name="T58" fmla="*/ 17339 w 393"/>
                    <a:gd name="T59" fmla="*/ 0 h 192"/>
                    <a:gd name="T60" fmla="*/ 20634 w 393"/>
                    <a:gd name="T61" fmla="*/ 1272 h 192"/>
                    <a:gd name="T62" fmla="*/ 21735 w 393"/>
                    <a:gd name="T63" fmla="*/ 1978 h 192"/>
                    <a:gd name="T64" fmla="*/ 23497 w 393"/>
                    <a:gd name="T65" fmla="*/ 5454 h 192"/>
                    <a:gd name="T66" fmla="*/ 23562 w 393"/>
                    <a:gd name="T67" fmla="*/ 7310 h 192"/>
                    <a:gd name="T68" fmla="*/ 23724 w 393"/>
                    <a:gd name="T69" fmla="*/ 10019 h 192"/>
                    <a:gd name="T70" fmla="*/ 23591 w 393"/>
                    <a:gd name="T71" fmla="*/ 10228 h 192"/>
                    <a:gd name="T72" fmla="*/ 22076 w 393"/>
                    <a:gd name="T73" fmla="*/ 10390 h 192"/>
                    <a:gd name="T74" fmla="*/ 21313 w 393"/>
                    <a:gd name="T75" fmla="*/ 11239 h 192"/>
                    <a:gd name="T76" fmla="*/ 20228 w 393"/>
                    <a:gd name="T77" fmla="*/ 11613 h 192"/>
                    <a:gd name="T78" fmla="*/ 18724 w 393"/>
                    <a:gd name="T79" fmla="*/ 10842 h 192"/>
                    <a:gd name="T80" fmla="*/ 10552 w 393"/>
                    <a:gd name="T81" fmla="*/ 10390 h 192"/>
                    <a:gd name="T82" fmla="*/ 9235 w 393"/>
                    <a:gd name="T83" fmla="*/ 11475 h 192"/>
                    <a:gd name="T84" fmla="*/ 8104 w 393"/>
                    <a:gd name="T85" fmla="*/ 11475 h 192"/>
                    <a:gd name="T86" fmla="*/ 6828 w 393"/>
                    <a:gd name="T87" fmla="*/ 10390 h 192"/>
                    <a:gd name="T88" fmla="*/ 5855 w 393"/>
                    <a:gd name="T89" fmla="*/ 10842 h 192"/>
                    <a:gd name="T90" fmla="*/ 4344 w 393"/>
                    <a:gd name="T91" fmla="*/ 11613 h 192"/>
                    <a:gd name="T92" fmla="*/ 3259 w 393"/>
                    <a:gd name="T93" fmla="*/ 11239 h 192"/>
                    <a:gd name="T94" fmla="*/ 846 w 393"/>
                    <a:gd name="T95" fmla="*/ 10390 h 192"/>
                    <a:gd name="T96" fmla="*/ 0 w 393"/>
                    <a:gd name="T97" fmla="*/ 7520 h 19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3"/>
                    <a:gd name="T148" fmla="*/ 0 h 192"/>
                    <a:gd name="T149" fmla="*/ 393 w 393"/>
                    <a:gd name="T150" fmla="*/ 192 h 19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3" h="192">
                      <a:moveTo>
                        <a:pt x="72" y="141"/>
                      </a:moveTo>
                      <a:lnTo>
                        <a:pt x="72" y="141"/>
                      </a:lnTo>
                      <a:lnTo>
                        <a:pt x="65" y="142"/>
                      </a:lnTo>
                      <a:lnTo>
                        <a:pt x="59" y="147"/>
                      </a:lnTo>
                      <a:lnTo>
                        <a:pt x="55" y="152"/>
                      </a:lnTo>
                      <a:lnTo>
                        <a:pt x="54" y="159"/>
                      </a:lnTo>
                      <a:lnTo>
                        <a:pt x="55" y="166"/>
                      </a:lnTo>
                      <a:lnTo>
                        <a:pt x="59" y="172"/>
                      </a:lnTo>
                      <a:lnTo>
                        <a:pt x="65" y="176"/>
                      </a:lnTo>
                      <a:lnTo>
                        <a:pt x="72" y="178"/>
                      </a:lnTo>
                      <a:lnTo>
                        <a:pt x="79" y="176"/>
                      </a:lnTo>
                      <a:lnTo>
                        <a:pt x="85" y="172"/>
                      </a:lnTo>
                      <a:lnTo>
                        <a:pt x="89" y="166"/>
                      </a:lnTo>
                      <a:lnTo>
                        <a:pt x="90" y="159"/>
                      </a:lnTo>
                      <a:lnTo>
                        <a:pt x="89" y="152"/>
                      </a:lnTo>
                      <a:lnTo>
                        <a:pt x="85" y="147"/>
                      </a:lnTo>
                      <a:lnTo>
                        <a:pt x="79" y="142"/>
                      </a:lnTo>
                      <a:lnTo>
                        <a:pt x="72" y="141"/>
                      </a:lnTo>
                      <a:close/>
                      <a:moveTo>
                        <a:pt x="144" y="141"/>
                      </a:moveTo>
                      <a:lnTo>
                        <a:pt x="144" y="141"/>
                      </a:lnTo>
                      <a:lnTo>
                        <a:pt x="137" y="142"/>
                      </a:lnTo>
                      <a:lnTo>
                        <a:pt x="131" y="147"/>
                      </a:lnTo>
                      <a:lnTo>
                        <a:pt x="127" y="152"/>
                      </a:lnTo>
                      <a:lnTo>
                        <a:pt x="125" y="159"/>
                      </a:lnTo>
                      <a:lnTo>
                        <a:pt x="127" y="166"/>
                      </a:lnTo>
                      <a:lnTo>
                        <a:pt x="131" y="172"/>
                      </a:lnTo>
                      <a:lnTo>
                        <a:pt x="137" y="176"/>
                      </a:lnTo>
                      <a:lnTo>
                        <a:pt x="144" y="178"/>
                      </a:lnTo>
                      <a:lnTo>
                        <a:pt x="151" y="176"/>
                      </a:lnTo>
                      <a:lnTo>
                        <a:pt x="156" y="172"/>
                      </a:lnTo>
                      <a:lnTo>
                        <a:pt x="161" y="166"/>
                      </a:lnTo>
                      <a:lnTo>
                        <a:pt x="162" y="159"/>
                      </a:lnTo>
                      <a:lnTo>
                        <a:pt x="161" y="152"/>
                      </a:lnTo>
                      <a:lnTo>
                        <a:pt x="156" y="147"/>
                      </a:lnTo>
                      <a:lnTo>
                        <a:pt x="151" y="142"/>
                      </a:lnTo>
                      <a:lnTo>
                        <a:pt x="144" y="141"/>
                      </a:lnTo>
                      <a:close/>
                      <a:moveTo>
                        <a:pt x="335" y="141"/>
                      </a:moveTo>
                      <a:lnTo>
                        <a:pt x="335" y="141"/>
                      </a:lnTo>
                      <a:lnTo>
                        <a:pt x="328" y="142"/>
                      </a:lnTo>
                      <a:lnTo>
                        <a:pt x="322" y="147"/>
                      </a:lnTo>
                      <a:lnTo>
                        <a:pt x="318" y="152"/>
                      </a:lnTo>
                      <a:lnTo>
                        <a:pt x="317" y="159"/>
                      </a:lnTo>
                      <a:lnTo>
                        <a:pt x="318" y="166"/>
                      </a:lnTo>
                      <a:lnTo>
                        <a:pt x="322" y="172"/>
                      </a:lnTo>
                      <a:lnTo>
                        <a:pt x="328" y="176"/>
                      </a:lnTo>
                      <a:lnTo>
                        <a:pt x="335" y="178"/>
                      </a:lnTo>
                      <a:lnTo>
                        <a:pt x="342" y="176"/>
                      </a:lnTo>
                      <a:lnTo>
                        <a:pt x="348" y="172"/>
                      </a:lnTo>
                      <a:lnTo>
                        <a:pt x="352" y="166"/>
                      </a:lnTo>
                      <a:lnTo>
                        <a:pt x="353" y="159"/>
                      </a:lnTo>
                      <a:lnTo>
                        <a:pt x="352" y="152"/>
                      </a:lnTo>
                      <a:lnTo>
                        <a:pt x="348" y="147"/>
                      </a:lnTo>
                      <a:lnTo>
                        <a:pt x="342" y="142"/>
                      </a:lnTo>
                      <a:lnTo>
                        <a:pt x="335" y="141"/>
                      </a:lnTo>
                      <a:close/>
                      <a:moveTo>
                        <a:pt x="348" y="40"/>
                      </a:moveTo>
                      <a:lnTo>
                        <a:pt x="306" y="40"/>
                      </a:lnTo>
                      <a:lnTo>
                        <a:pt x="303" y="41"/>
                      </a:lnTo>
                      <a:lnTo>
                        <a:pt x="303" y="42"/>
                      </a:lnTo>
                      <a:lnTo>
                        <a:pt x="303" y="71"/>
                      </a:lnTo>
                      <a:lnTo>
                        <a:pt x="303" y="75"/>
                      </a:lnTo>
                      <a:lnTo>
                        <a:pt x="304" y="76"/>
                      </a:lnTo>
                      <a:lnTo>
                        <a:pt x="307" y="76"/>
                      </a:lnTo>
                      <a:lnTo>
                        <a:pt x="366" y="76"/>
                      </a:lnTo>
                      <a:lnTo>
                        <a:pt x="369" y="75"/>
                      </a:lnTo>
                      <a:lnTo>
                        <a:pt x="369" y="73"/>
                      </a:lnTo>
                      <a:lnTo>
                        <a:pt x="352" y="42"/>
                      </a:lnTo>
                      <a:lnTo>
                        <a:pt x="351" y="41"/>
                      </a:lnTo>
                      <a:lnTo>
                        <a:pt x="348" y="40"/>
                      </a:lnTo>
                      <a:close/>
                      <a:moveTo>
                        <a:pt x="0" y="124"/>
                      </a:moveTo>
                      <a:lnTo>
                        <a:pt x="267" y="124"/>
                      </a:lnTo>
                      <a:lnTo>
                        <a:pt x="267" y="0"/>
                      </a:lnTo>
                      <a:lnTo>
                        <a:pt x="287" y="0"/>
                      </a:lnTo>
                      <a:lnTo>
                        <a:pt x="296" y="2"/>
                      </a:lnTo>
                      <a:lnTo>
                        <a:pt x="301" y="4"/>
                      </a:lnTo>
                      <a:lnTo>
                        <a:pt x="342" y="21"/>
                      </a:lnTo>
                      <a:lnTo>
                        <a:pt x="353" y="28"/>
                      </a:lnTo>
                      <a:lnTo>
                        <a:pt x="360" y="33"/>
                      </a:lnTo>
                      <a:lnTo>
                        <a:pt x="384" y="80"/>
                      </a:lnTo>
                      <a:lnTo>
                        <a:pt x="389" y="90"/>
                      </a:lnTo>
                      <a:lnTo>
                        <a:pt x="390" y="100"/>
                      </a:lnTo>
                      <a:lnTo>
                        <a:pt x="390" y="121"/>
                      </a:lnTo>
                      <a:lnTo>
                        <a:pt x="393" y="126"/>
                      </a:lnTo>
                      <a:lnTo>
                        <a:pt x="393" y="131"/>
                      </a:lnTo>
                      <a:lnTo>
                        <a:pt x="393" y="166"/>
                      </a:lnTo>
                      <a:lnTo>
                        <a:pt x="393" y="168"/>
                      </a:lnTo>
                      <a:lnTo>
                        <a:pt x="391" y="169"/>
                      </a:lnTo>
                      <a:lnTo>
                        <a:pt x="390" y="171"/>
                      </a:lnTo>
                      <a:lnTo>
                        <a:pt x="387" y="172"/>
                      </a:lnTo>
                      <a:lnTo>
                        <a:pt x="366" y="172"/>
                      </a:lnTo>
                      <a:lnTo>
                        <a:pt x="360" y="179"/>
                      </a:lnTo>
                      <a:lnTo>
                        <a:pt x="353" y="186"/>
                      </a:lnTo>
                      <a:lnTo>
                        <a:pt x="345" y="190"/>
                      </a:lnTo>
                      <a:lnTo>
                        <a:pt x="335" y="192"/>
                      </a:lnTo>
                      <a:lnTo>
                        <a:pt x="325" y="190"/>
                      </a:lnTo>
                      <a:lnTo>
                        <a:pt x="317" y="186"/>
                      </a:lnTo>
                      <a:lnTo>
                        <a:pt x="310" y="179"/>
                      </a:lnTo>
                      <a:lnTo>
                        <a:pt x="304" y="172"/>
                      </a:lnTo>
                      <a:lnTo>
                        <a:pt x="175" y="172"/>
                      </a:lnTo>
                      <a:lnTo>
                        <a:pt x="169" y="179"/>
                      </a:lnTo>
                      <a:lnTo>
                        <a:pt x="162" y="186"/>
                      </a:lnTo>
                      <a:lnTo>
                        <a:pt x="153" y="190"/>
                      </a:lnTo>
                      <a:lnTo>
                        <a:pt x="144" y="192"/>
                      </a:lnTo>
                      <a:lnTo>
                        <a:pt x="134" y="190"/>
                      </a:lnTo>
                      <a:lnTo>
                        <a:pt x="125" y="186"/>
                      </a:lnTo>
                      <a:lnTo>
                        <a:pt x="118" y="179"/>
                      </a:lnTo>
                      <a:lnTo>
                        <a:pt x="113" y="172"/>
                      </a:lnTo>
                      <a:lnTo>
                        <a:pt x="103" y="172"/>
                      </a:lnTo>
                      <a:lnTo>
                        <a:pt x="97" y="179"/>
                      </a:lnTo>
                      <a:lnTo>
                        <a:pt x="90" y="186"/>
                      </a:lnTo>
                      <a:lnTo>
                        <a:pt x="82" y="190"/>
                      </a:lnTo>
                      <a:lnTo>
                        <a:pt x="72" y="192"/>
                      </a:lnTo>
                      <a:lnTo>
                        <a:pt x="62" y="190"/>
                      </a:lnTo>
                      <a:lnTo>
                        <a:pt x="54" y="186"/>
                      </a:lnTo>
                      <a:lnTo>
                        <a:pt x="46" y="179"/>
                      </a:lnTo>
                      <a:lnTo>
                        <a:pt x="41" y="172"/>
                      </a:lnTo>
                      <a:lnTo>
                        <a:pt x="14" y="172"/>
                      </a:lnTo>
                      <a:lnTo>
                        <a:pt x="14" y="142"/>
                      </a:lnTo>
                      <a:lnTo>
                        <a:pt x="0" y="142"/>
                      </a:lnTo>
                      <a:lnTo>
                        <a:pt x="0" y="124"/>
                      </a:lnTo>
                      <a:close/>
                    </a:path>
                  </a:pathLst>
                </a:custGeom>
                <a:solidFill>
                  <a:srgbClr val="4D4D4D"/>
                </a:solidFill>
                <a:ln w="9525">
                  <a:noFill/>
                  <a:round/>
                  <a:headEnd/>
                  <a:tailEnd/>
                </a:ln>
              </p:spPr>
              <p:txBody>
                <a:bodyPr/>
                <a:lstStyle/>
                <a:p>
                  <a:endParaRPr lang="en-US"/>
                </a:p>
              </p:txBody>
            </p:sp>
            <p:sp>
              <p:nvSpPr>
                <p:cNvPr id="3402832" name="Rectangle 249"/>
                <p:cNvSpPr>
                  <a:spLocks noChangeArrowheads="1"/>
                </p:cNvSpPr>
                <p:nvPr/>
              </p:nvSpPr>
              <p:spPr bwMode="auto">
                <a:xfrm>
                  <a:off x="1697" y="3342"/>
                  <a:ext cx="453" cy="239"/>
                </a:xfrm>
                <a:prstGeom prst="rect">
                  <a:avLst/>
                </a:prstGeom>
                <a:solidFill>
                  <a:schemeClr val="bg1"/>
                </a:solidFill>
                <a:ln w="9525">
                  <a:solidFill>
                    <a:srgbClr val="808080"/>
                  </a:solidFill>
                  <a:miter lim="800000"/>
                  <a:headEnd/>
                  <a:tailEnd/>
                </a:ln>
              </p:spPr>
              <p:txBody>
                <a:bodyPr wrap="none" anchor="ctr"/>
                <a:lstStyle/>
                <a:p>
                  <a:endParaRPr lang="en-US" sz="1350">
                    <a:solidFill>
                      <a:srgbClr val="000000"/>
                    </a:solidFill>
                    <a:ea typeface="MS PGothic" pitchFamily="34" charset="-128"/>
                  </a:endParaRPr>
                </a:p>
              </p:txBody>
            </p:sp>
          </p:grpSp>
          <p:grpSp>
            <p:nvGrpSpPr>
              <p:cNvPr id="3402828" name="Group 250"/>
              <p:cNvGrpSpPr>
                <a:grpSpLocks/>
              </p:cNvGrpSpPr>
              <p:nvPr/>
            </p:nvGrpSpPr>
            <p:grpSpPr bwMode="auto">
              <a:xfrm>
                <a:off x="1871" y="3328"/>
                <a:ext cx="279" cy="236"/>
                <a:chOff x="1867" y="3259"/>
                <a:chExt cx="279" cy="236"/>
              </a:xfrm>
            </p:grpSpPr>
            <p:pic>
              <p:nvPicPr>
                <p:cNvPr id="3402829" name="Picture 1668" descr="boxes"/>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870" y="3259"/>
                  <a:ext cx="230" cy="236"/>
                </a:xfrm>
                <a:prstGeom prst="rect">
                  <a:avLst/>
                </a:prstGeom>
                <a:noFill/>
                <a:ln w="9525">
                  <a:noFill/>
                  <a:miter lim="800000"/>
                  <a:headEnd/>
                  <a:tailEnd/>
                </a:ln>
              </p:spPr>
            </p:pic>
            <p:sp>
              <p:nvSpPr>
                <p:cNvPr id="3402830" name="Text Box 1670"/>
                <p:cNvSpPr txBox="1">
                  <a:spLocks noChangeArrowheads="1"/>
                </p:cNvSpPr>
                <p:nvPr/>
              </p:nvSpPr>
              <p:spPr bwMode="auto">
                <a:xfrm>
                  <a:off x="1867" y="3293"/>
                  <a:ext cx="279" cy="186"/>
                </a:xfrm>
                <a:prstGeom prst="rect">
                  <a:avLst/>
                </a:prstGeom>
                <a:noFill/>
                <a:ln w="9525" algn="ctr">
                  <a:noFill/>
                  <a:miter lim="800000"/>
                  <a:headEnd/>
                  <a:tailEnd/>
                </a:ln>
              </p:spPr>
              <p:txBody>
                <a:bodyPr wrap="none">
                  <a:spAutoFit/>
                </a:bodyPr>
                <a:lstStyle/>
                <a:p>
                  <a:r>
                    <a:rPr lang="en-US" sz="900">
                      <a:solidFill>
                        <a:srgbClr val="FFFFFF"/>
                      </a:solidFill>
                      <a:ea typeface="MS PGothic" pitchFamily="34" charset="-128"/>
                    </a:rPr>
                    <a:t>C1</a:t>
                  </a:r>
                </a:p>
              </p:txBody>
            </p:sp>
          </p:grpSp>
        </p:grpSp>
        <p:sp>
          <p:nvSpPr>
            <p:cNvPr id="3402809" name="Text Box 1842"/>
            <p:cNvSpPr txBox="1">
              <a:spLocks noChangeArrowheads="1"/>
            </p:cNvSpPr>
            <p:nvPr/>
          </p:nvSpPr>
          <p:spPr bwMode="auto">
            <a:xfrm>
              <a:off x="523" y="3484"/>
              <a:ext cx="861" cy="176"/>
            </a:xfrm>
            <a:prstGeom prst="rect">
              <a:avLst/>
            </a:prstGeom>
            <a:noFill/>
            <a:ln w="9525" algn="ctr">
              <a:noFill/>
              <a:miter lim="800000"/>
              <a:headEnd/>
              <a:tailEnd/>
            </a:ln>
          </p:spPr>
          <p:txBody>
            <a:bodyPr>
              <a:spAutoFit/>
            </a:bodyPr>
            <a:lstStyle/>
            <a:p>
              <a:pPr algn="ctr">
                <a:spcBef>
                  <a:spcPct val="50000"/>
                </a:spcBef>
              </a:pPr>
              <a:r>
                <a:rPr lang="en-US" altLang="en-US" sz="825" i="1">
                  <a:solidFill>
                    <a:srgbClr val="2D68B1"/>
                  </a:solidFill>
                  <a:ea typeface="MS PGothic" pitchFamily="34" charset="-128"/>
                </a:rPr>
                <a:t>Sum and Store</a:t>
              </a:r>
              <a:endParaRPr lang="en-US" sz="825" i="1">
                <a:solidFill>
                  <a:srgbClr val="2D68B1"/>
                </a:solidFill>
                <a:ea typeface="MS PGothic" pitchFamily="34" charset="-128"/>
              </a:endParaRPr>
            </a:p>
          </p:txBody>
        </p:sp>
        <p:sp>
          <p:nvSpPr>
            <p:cNvPr id="3402810" name="WordArt 254"/>
            <p:cNvSpPr>
              <a:spLocks noChangeArrowheads="1" noChangeShapeType="1" noTextEdit="1"/>
            </p:cNvSpPr>
            <p:nvPr/>
          </p:nvSpPr>
          <p:spPr bwMode="auto">
            <a:xfrm>
              <a:off x="3303" y="2654"/>
              <a:ext cx="126" cy="648"/>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a:cs typeface="Arial"/>
                </a:rPr>
                <a:t>{</a:t>
              </a:r>
            </a:p>
          </p:txBody>
        </p:sp>
        <p:sp>
          <p:nvSpPr>
            <p:cNvPr id="3402811" name="WordArt 255"/>
            <p:cNvSpPr>
              <a:spLocks noChangeArrowheads="1" noChangeShapeType="1" noTextEdit="1"/>
            </p:cNvSpPr>
            <p:nvPr/>
          </p:nvSpPr>
          <p:spPr bwMode="auto">
            <a:xfrm flipH="1">
              <a:off x="4206" y="2655"/>
              <a:ext cx="126" cy="648"/>
            </a:xfrm>
            <a:prstGeom prst="rect">
              <a:avLst/>
            </a:prstGeom>
          </p:spPr>
          <p:txBody>
            <a:bodyPr wrap="none" fromWordArt="1">
              <a:prstTxWarp prst="textPlain">
                <a:avLst>
                  <a:gd name="adj" fmla="val 50000"/>
                </a:avLst>
              </a:prstTxWarp>
            </a:bodyPr>
            <a:lstStyle/>
            <a:p>
              <a:pPr algn="ctr"/>
              <a:r>
                <a:rPr lang="en-US" sz="2700" kern="10">
                  <a:ln w="9525">
                    <a:noFill/>
                    <a:round/>
                    <a:headEnd/>
                    <a:tailEnd/>
                  </a:ln>
                  <a:solidFill>
                    <a:srgbClr val="4D4D4D"/>
                  </a:solidFill>
                  <a:latin typeface="Arial"/>
                  <a:cs typeface="Arial"/>
                </a:rPr>
                <a:t>{</a:t>
              </a:r>
            </a:p>
          </p:txBody>
        </p:sp>
        <p:grpSp>
          <p:nvGrpSpPr>
            <p:cNvPr id="3402812" name="Group 262"/>
            <p:cNvGrpSpPr>
              <a:grpSpLocks/>
            </p:cNvGrpSpPr>
            <p:nvPr/>
          </p:nvGrpSpPr>
          <p:grpSpPr bwMode="auto">
            <a:xfrm>
              <a:off x="3215" y="3399"/>
              <a:ext cx="1272" cy="36"/>
              <a:chOff x="392" y="3576"/>
              <a:chExt cx="1272" cy="36"/>
            </a:xfrm>
          </p:grpSpPr>
          <p:sp>
            <p:nvSpPr>
              <p:cNvPr id="3402813" name="Rectangle 263"/>
              <p:cNvSpPr>
                <a:spLocks noChangeArrowheads="1"/>
              </p:cNvSpPr>
              <p:nvPr/>
            </p:nvSpPr>
            <p:spPr bwMode="auto">
              <a:xfrm>
                <a:off x="392" y="3577"/>
                <a:ext cx="1272" cy="35"/>
              </a:xfrm>
              <a:prstGeom prst="rect">
                <a:avLst/>
              </a:prstGeom>
              <a:solidFill>
                <a:srgbClr val="4D4D4D"/>
              </a:solidFill>
              <a:ln w="9525">
                <a:noFill/>
                <a:miter lim="800000"/>
                <a:headEnd/>
                <a:tailEnd/>
              </a:ln>
            </p:spPr>
            <p:txBody>
              <a:bodyPr wrap="none" anchor="ctr"/>
              <a:lstStyle/>
              <a:p>
                <a:endParaRPr lang="en-US" sz="1350">
                  <a:solidFill>
                    <a:srgbClr val="000000"/>
                  </a:solidFill>
                  <a:ea typeface="MS PGothic" pitchFamily="34" charset="-128"/>
                </a:endParaRPr>
              </a:p>
            </p:txBody>
          </p:sp>
          <p:sp>
            <p:nvSpPr>
              <p:cNvPr id="3402814" name="Freeform 264"/>
              <p:cNvSpPr>
                <a:spLocks noEditPoints="1"/>
              </p:cNvSpPr>
              <p:nvPr/>
            </p:nvSpPr>
            <p:spPr bwMode="auto">
              <a:xfrm>
                <a:off x="785" y="3576"/>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815" name="Freeform 265"/>
              <p:cNvSpPr>
                <a:spLocks noEditPoints="1"/>
              </p:cNvSpPr>
              <p:nvPr/>
            </p:nvSpPr>
            <p:spPr bwMode="auto">
              <a:xfrm>
                <a:off x="1066" y="3577"/>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sp>
            <p:nvSpPr>
              <p:cNvPr id="3402816" name="Freeform 266"/>
              <p:cNvSpPr>
                <a:spLocks noEditPoints="1"/>
              </p:cNvSpPr>
              <p:nvPr/>
            </p:nvSpPr>
            <p:spPr bwMode="auto">
              <a:xfrm>
                <a:off x="1346" y="3577"/>
                <a:ext cx="35" cy="34"/>
              </a:xfrm>
              <a:custGeom>
                <a:avLst/>
                <a:gdLst>
                  <a:gd name="T0" fmla="*/ 0 w 338"/>
                  <a:gd name="T1" fmla="*/ 0 h 333"/>
                  <a:gd name="T2" fmla="*/ 0 w 338"/>
                  <a:gd name="T3" fmla="*/ 0 h 333"/>
                  <a:gd name="T4" fmla="*/ 0 w 338"/>
                  <a:gd name="T5" fmla="*/ 0 h 333"/>
                  <a:gd name="T6" fmla="*/ 0 w 338"/>
                  <a:gd name="T7" fmla="*/ 0 h 333"/>
                  <a:gd name="T8" fmla="*/ 0 w 338"/>
                  <a:gd name="T9" fmla="*/ 0 h 333"/>
                  <a:gd name="T10" fmla="*/ 0 w 338"/>
                  <a:gd name="T11" fmla="*/ 0 h 333"/>
                  <a:gd name="T12" fmla="*/ 0 w 338"/>
                  <a:gd name="T13" fmla="*/ 0 h 333"/>
                  <a:gd name="T14" fmla="*/ 0 w 338"/>
                  <a:gd name="T15" fmla="*/ 0 h 333"/>
                  <a:gd name="T16" fmla="*/ 0 w 338"/>
                  <a:gd name="T17" fmla="*/ 0 h 333"/>
                  <a:gd name="T18" fmla="*/ 0 w 338"/>
                  <a:gd name="T19" fmla="*/ 0 h 333"/>
                  <a:gd name="T20" fmla="*/ 0 w 338"/>
                  <a:gd name="T21" fmla="*/ 0 h 333"/>
                  <a:gd name="T22" fmla="*/ 0 w 338"/>
                  <a:gd name="T23" fmla="*/ 0 h 333"/>
                  <a:gd name="T24" fmla="*/ 0 w 338"/>
                  <a:gd name="T25" fmla="*/ 0 h 333"/>
                  <a:gd name="T26" fmla="*/ 0 w 338"/>
                  <a:gd name="T27" fmla="*/ 0 h 333"/>
                  <a:gd name="T28" fmla="*/ 0 w 338"/>
                  <a:gd name="T29" fmla="*/ 0 h 333"/>
                  <a:gd name="T30" fmla="*/ 0 w 338"/>
                  <a:gd name="T31" fmla="*/ 0 h 333"/>
                  <a:gd name="T32" fmla="*/ 0 w 338"/>
                  <a:gd name="T33" fmla="*/ 0 h 333"/>
                  <a:gd name="T34" fmla="*/ 0 w 338"/>
                  <a:gd name="T35" fmla="*/ 0 h 333"/>
                  <a:gd name="T36" fmla="*/ 0 w 338"/>
                  <a:gd name="T37" fmla="*/ 0 h 333"/>
                  <a:gd name="T38" fmla="*/ 0 w 338"/>
                  <a:gd name="T39" fmla="*/ 0 h 333"/>
                  <a:gd name="T40" fmla="*/ 0 w 338"/>
                  <a:gd name="T41" fmla="*/ 0 h 333"/>
                  <a:gd name="T42" fmla="*/ 0 w 338"/>
                  <a:gd name="T43" fmla="*/ 0 h 333"/>
                  <a:gd name="T44" fmla="*/ 0 w 338"/>
                  <a:gd name="T45" fmla="*/ 0 h 333"/>
                  <a:gd name="T46" fmla="*/ 0 w 338"/>
                  <a:gd name="T47" fmla="*/ 0 h 333"/>
                  <a:gd name="T48" fmla="*/ 0 w 338"/>
                  <a:gd name="T49" fmla="*/ 0 h 333"/>
                  <a:gd name="T50" fmla="*/ 0 w 338"/>
                  <a:gd name="T51" fmla="*/ 0 h 333"/>
                  <a:gd name="T52" fmla="*/ 0 w 338"/>
                  <a:gd name="T53" fmla="*/ 0 h 333"/>
                  <a:gd name="T54" fmla="*/ 0 w 338"/>
                  <a:gd name="T55" fmla="*/ 0 h 333"/>
                  <a:gd name="T56" fmla="*/ 0 w 338"/>
                  <a:gd name="T57" fmla="*/ 0 h 333"/>
                  <a:gd name="T58" fmla="*/ 0 w 338"/>
                  <a:gd name="T59" fmla="*/ 0 h 333"/>
                  <a:gd name="T60" fmla="*/ 0 w 338"/>
                  <a:gd name="T61" fmla="*/ 0 h 333"/>
                  <a:gd name="T62" fmla="*/ 0 w 338"/>
                  <a:gd name="T63" fmla="*/ 0 h 333"/>
                  <a:gd name="T64" fmla="*/ 0 w 338"/>
                  <a:gd name="T65" fmla="*/ 0 h 333"/>
                  <a:gd name="T66" fmla="*/ 0 w 338"/>
                  <a:gd name="T67" fmla="*/ 0 h 333"/>
                  <a:gd name="T68" fmla="*/ 0 w 338"/>
                  <a:gd name="T69" fmla="*/ 0 h 333"/>
                  <a:gd name="T70" fmla="*/ 0 w 338"/>
                  <a:gd name="T71" fmla="*/ 0 h 333"/>
                  <a:gd name="T72" fmla="*/ 0 w 338"/>
                  <a:gd name="T73" fmla="*/ 0 h 333"/>
                  <a:gd name="T74" fmla="*/ 0 w 338"/>
                  <a:gd name="T75" fmla="*/ 0 h 333"/>
                  <a:gd name="T76" fmla="*/ 0 w 338"/>
                  <a:gd name="T77" fmla="*/ 0 h 333"/>
                  <a:gd name="T78" fmla="*/ 0 w 338"/>
                  <a:gd name="T79" fmla="*/ 0 h 333"/>
                  <a:gd name="T80" fmla="*/ 0 w 338"/>
                  <a:gd name="T81" fmla="*/ 0 h 333"/>
                  <a:gd name="T82" fmla="*/ 0 w 338"/>
                  <a:gd name="T83" fmla="*/ 0 h 333"/>
                  <a:gd name="T84" fmla="*/ 0 w 338"/>
                  <a:gd name="T85" fmla="*/ 0 h 333"/>
                  <a:gd name="T86" fmla="*/ 0 w 338"/>
                  <a:gd name="T87" fmla="*/ 0 h 333"/>
                  <a:gd name="T88" fmla="*/ 0 w 338"/>
                  <a:gd name="T89" fmla="*/ 0 h 333"/>
                  <a:gd name="T90" fmla="*/ 0 w 338"/>
                  <a:gd name="T91" fmla="*/ 0 h 333"/>
                  <a:gd name="T92" fmla="*/ 0 w 338"/>
                  <a:gd name="T93" fmla="*/ 0 h 333"/>
                  <a:gd name="T94" fmla="*/ 0 w 338"/>
                  <a:gd name="T95" fmla="*/ 0 h 333"/>
                  <a:gd name="T96" fmla="*/ 0 w 338"/>
                  <a:gd name="T97" fmla="*/ 0 h 333"/>
                  <a:gd name="T98" fmla="*/ 0 w 338"/>
                  <a:gd name="T99" fmla="*/ 0 h 333"/>
                  <a:gd name="T100" fmla="*/ 0 w 338"/>
                  <a:gd name="T101" fmla="*/ 0 h 333"/>
                  <a:gd name="T102" fmla="*/ 0 w 338"/>
                  <a:gd name="T103" fmla="*/ 0 h 333"/>
                  <a:gd name="T104" fmla="*/ 0 w 338"/>
                  <a:gd name="T105" fmla="*/ 0 h 333"/>
                  <a:gd name="T106" fmla="*/ 0 w 338"/>
                  <a:gd name="T107" fmla="*/ 0 h 333"/>
                  <a:gd name="T108" fmla="*/ 0 w 338"/>
                  <a:gd name="T109" fmla="*/ 0 h 333"/>
                  <a:gd name="T110" fmla="*/ 0 w 338"/>
                  <a:gd name="T111" fmla="*/ 0 h 333"/>
                  <a:gd name="T112" fmla="*/ 0 w 338"/>
                  <a:gd name="T113" fmla="*/ 0 h 333"/>
                  <a:gd name="T114" fmla="*/ 0 w 338"/>
                  <a:gd name="T115" fmla="*/ 0 h 333"/>
                  <a:gd name="T116" fmla="*/ 0 w 338"/>
                  <a:gd name="T117" fmla="*/ 0 h 333"/>
                  <a:gd name="T118" fmla="*/ 0 w 338"/>
                  <a:gd name="T119" fmla="*/ 0 h 33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8"/>
                  <a:gd name="T181" fmla="*/ 0 h 333"/>
                  <a:gd name="T182" fmla="*/ 338 w 338"/>
                  <a:gd name="T183" fmla="*/ 333 h 33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8" h="333">
                    <a:moveTo>
                      <a:pt x="288" y="54"/>
                    </a:moveTo>
                    <a:lnTo>
                      <a:pt x="267" y="69"/>
                    </a:lnTo>
                    <a:lnTo>
                      <a:pt x="259" y="61"/>
                    </a:lnTo>
                    <a:lnTo>
                      <a:pt x="249" y="53"/>
                    </a:lnTo>
                    <a:lnTo>
                      <a:pt x="260" y="31"/>
                    </a:lnTo>
                    <a:lnTo>
                      <a:pt x="261" y="29"/>
                    </a:lnTo>
                    <a:lnTo>
                      <a:pt x="260" y="26"/>
                    </a:lnTo>
                    <a:lnTo>
                      <a:pt x="259" y="25"/>
                    </a:lnTo>
                    <a:lnTo>
                      <a:pt x="257" y="23"/>
                    </a:lnTo>
                    <a:lnTo>
                      <a:pt x="251" y="19"/>
                    </a:lnTo>
                    <a:lnTo>
                      <a:pt x="249" y="18"/>
                    </a:lnTo>
                    <a:lnTo>
                      <a:pt x="246" y="18"/>
                    </a:lnTo>
                    <a:lnTo>
                      <a:pt x="244" y="19"/>
                    </a:lnTo>
                    <a:lnTo>
                      <a:pt x="243" y="21"/>
                    </a:lnTo>
                    <a:lnTo>
                      <a:pt x="228" y="41"/>
                    </a:lnTo>
                    <a:lnTo>
                      <a:pt x="217" y="37"/>
                    </a:lnTo>
                    <a:lnTo>
                      <a:pt x="205" y="33"/>
                    </a:lnTo>
                    <a:lnTo>
                      <a:pt x="208" y="7"/>
                    </a:lnTo>
                    <a:lnTo>
                      <a:pt x="207" y="5"/>
                    </a:lnTo>
                    <a:lnTo>
                      <a:pt x="206" y="3"/>
                    </a:lnTo>
                    <a:lnTo>
                      <a:pt x="205" y="2"/>
                    </a:lnTo>
                    <a:lnTo>
                      <a:pt x="203" y="1"/>
                    </a:lnTo>
                    <a:lnTo>
                      <a:pt x="196" y="0"/>
                    </a:lnTo>
                    <a:lnTo>
                      <a:pt x="194" y="0"/>
                    </a:lnTo>
                    <a:lnTo>
                      <a:pt x="192" y="1"/>
                    </a:lnTo>
                    <a:lnTo>
                      <a:pt x="190" y="2"/>
                    </a:lnTo>
                    <a:lnTo>
                      <a:pt x="189" y="4"/>
                    </a:lnTo>
                    <a:lnTo>
                      <a:pt x="181" y="29"/>
                    </a:lnTo>
                    <a:lnTo>
                      <a:pt x="175" y="29"/>
                    </a:lnTo>
                    <a:lnTo>
                      <a:pt x="170" y="29"/>
                    </a:lnTo>
                    <a:lnTo>
                      <a:pt x="164" y="29"/>
                    </a:lnTo>
                    <a:lnTo>
                      <a:pt x="158" y="29"/>
                    </a:lnTo>
                    <a:lnTo>
                      <a:pt x="151" y="4"/>
                    </a:lnTo>
                    <a:lnTo>
                      <a:pt x="151" y="2"/>
                    </a:lnTo>
                    <a:lnTo>
                      <a:pt x="148" y="0"/>
                    </a:lnTo>
                    <a:lnTo>
                      <a:pt x="146" y="0"/>
                    </a:lnTo>
                    <a:lnTo>
                      <a:pt x="144" y="0"/>
                    </a:lnTo>
                    <a:lnTo>
                      <a:pt x="137" y="1"/>
                    </a:lnTo>
                    <a:lnTo>
                      <a:pt x="135" y="2"/>
                    </a:lnTo>
                    <a:lnTo>
                      <a:pt x="133" y="3"/>
                    </a:lnTo>
                    <a:lnTo>
                      <a:pt x="132" y="5"/>
                    </a:lnTo>
                    <a:lnTo>
                      <a:pt x="132" y="7"/>
                    </a:lnTo>
                    <a:lnTo>
                      <a:pt x="134" y="33"/>
                    </a:lnTo>
                    <a:lnTo>
                      <a:pt x="123" y="36"/>
                    </a:lnTo>
                    <a:lnTo>
                      <a:pt x="111" y="41"/>
                    </a:lnTo>
                    <a:lnTo>
                      <a:pt x="96" y="19"/>
                    </a:lnTo>
                    <a:lnTo>
                      <a:pt x="95" y="18"/>
                    </a:lnTo>
                    <a:lnTo>
                      <a:pt x="93" y="17"/>
                    </a:lnTo>
                    <a:lnTo>
                      <a:pt x="91" y="17"/>
                    </a:lnTo>
                    <a:lnTo>
                      <a:pt x="89" y="18"/>
                    </a:lnTo>
                    <a:lnTo>
                      <a:pt x="83" y="22"/>
                    </a:lnTo>
                    <a:lnTo>
                      <a:pt x="81" y="24"/>
                    </a:lnTo>
                    <a:lnTo>
                      <a:pt x="80" y="25"/>
                    </a:lnTo>
                    <a:lnTo>
                      <a:pt x="79" y="28"/>
                    </a:lnTo>
                    <a:lnTo>
                      <a:pt x="80" y="30"/>
                    </a:lnTo>
                    <a:lnTo>
                      <a:pt x="90" y="52"/>
                    </a:lnTo>
                    <a:lnTo>
                      <a:pt x="81" y="61"/>
                    </a:lnTo>
                    <a:lnTo>
                      <a:pt x="71" y="68"/>
                    </a:lnTo>
                    <a:lnTo>
                      <a:pt x="51" y="53"/>
                    </a:lnTo>
                    <a:lnTo>
                      <a:pt x="49" y="52"/>
                    </a:lnTo>
                    <a:lnTo>
                      <a:pt x="47" y="52"/>
                    </a:lnTo>
                    <a:lnTo>
                      <a:pt x="45" y="53"/>
                    </a:lnTo>
                    <a:lnTo>
                      <a:pt x="43" y="54"/>
                    </a:lnTo>
                    <a:lnTo>
                      <a:pt x="38" y="61"/>
                    </a:lnTo>
                    <a:lnTo>
                      <a:pt x="36" y="62"/>
                    </a:lnTo>
                    <a:lnTo>
                      <a:pt x="36" y="65"/>
                    </a:lnTo>
                    <a:lnTo>
                      <a:pt x="36" y="67"/>
                    </a:lnTo>
                    <a:lnTo>
                      <a:pt x="38" y="68"/>
                    </a:lnTo>
                    <a:lnTo>
                      <a:pt x="56" y="86"/>
                    </a:lnTo>
                    <a:lnTo>
                      <a:pt x="50" y="97"/>
                    </a:lnTo>
                    <a:lnTo>
                      <a:pt x="44" y="107"/>
                    </a:lnTo>
                    <a:lnTo>
                      <a:pt x="19" y="101"/>
                    </a:lnTo>
                    <a:lnTo>
                      <a:pt x="17" y="101"/>
                    </a:lnTo>
                    <a:lnTo>
                      <a:pt x="15" y="101"/>
                    </a:lnTo>
                    <a:lnTo>
                      <a:pt x="13" y="103"/>
                    </a:lnTo>
                    <a:lnTo>
                      <a:pt x="12" y="105"/>
                    </a:lnTo>
                    <a:lnTo>
                      <a:pt x="10" y="111"/>
                    </a:lnTo>
                    <a:lnTo>
                      <a:pt x="9" y="114"/>
                    </a:lnTo>
                    <a:lnTo>
                      <a:pt x="10" y="116"/>
                    </a:lnTo>
                    <a:lnTo>
                      <a:pt x="11" y="117"/>
                    </a:lnTo>
                    <a:lnTo>
                      <a:pt x="13" y="119"/>
                    </a:lnTo>
                    <a:lnTo>
                      <a:pt x="35" y="131"/>
                    </a:lnTo>
                    <a:lnTo>
                      <a:pt x="33" y="142"/>
                    </a:lnTo>
                    <a:lnTo>
                      <a:pt x="31" y="153"/>
                    </a:lnTo>
                    <a:lnTo>
                      <a:pt x="6" y="156"/>
                    </a:lnTo>
                    <a:lnTo>
                      <a:pt x="3" y="156"/>
                    </a:lnTo>
                    <a:lnTo>
                      <a:pt x="1" y="158"/>
                    </a:lnTo>
                    <a:lnTo>
                      <a:pt x="0" y="159"/>
                    </a:lnTo>
                    <a:lnTo>
                      <a:pt x="0" y="161"/>
                    </a:lnTo>
                    <a:lnTo>
                      <a:pt x="0" y="170"/>
                    </a:lnTo>
                    <a:lnTo>
                      <a:pt x="0" y="172"/>
                    </a:lnTo>
                    <a:lnTo>
                      <a:pt x="1" y="174"/>
                    </a:lnTo>
                    <a:lnTo>
                      <a:pt x="3" y="175"/>
                    </a:lnTo>
                    <a:lnTo>
                      <a:pt x="6" y="176"/>
                    </a:lnTo>
                    <a:lnTo>
                      <a:pt x="31" y="178"/>
                    </a:lnTo>
                    <a:lnTo>
                      <a:pt x="32" y="190"/>
                    </a:lnTo>
                    <a:lnTo>
                      <a:pt x="35" y="201"/>
                    </a:lnTo>
                    <a:lnTo>
                      <a:pt x="12" y="213"/>
                    </a:lnTo>
                    <a:lnTo>
                      <a:pt x="10" y="214"/>
                    </a:lnTo>
                    <a:lnTo>
                      <a:pt x="9" y="216"/>
                    </a:lnTo>
                    <a:lnTo>
                      <a:pt x="9" y="218"/>
                    </a:lnTo>
                    <a:lnTo>
                      <a:pt x="9" y="220"/>
                    </a:lnTo>
                    <a:lnTo>
                      <a:pt x="12" y="227"/>
                    </a:lnTo>
                    <a:lnTo>
                      <a:pt x="13" y="228"/>
                    </a:lnTo>
                    <a:lnTo>
                      <a:pt x="14" y="230"/>
                    </a:lnTo>
                    <a:lnTo>
                      <a:pt x="16" y="230"/>
                    </a:lnTo>
                    <a:lnTo>
                      <a:pt x="18" y="230"/>
                    </a:lnTo>
                    <a:lnTo>
                      <a:pt x="44" y="224"/>
                    </a:lnTo>
                    <a:lnTo>
                      <a:pt x="49" y="235"/>
                    </a:lnTo>
                    <a:lnTo>
                      <a:pt x="55" y="245"/>
                    </a:lnTo>
                    <a:lnTo>
                      <a:pt x="37" y="263"/>
                    </a:lnTo>
                    <a:lnTo>
                      <a:pt x="35" y="265"/>
                    </a:lnTo>
                    <a:lnTo>
                      <a:pt x="35" y="267"/>
                    </a:lnTo>
                    <a:lnTo>
                      <a:pt x="35" y="269"/>
                    </a:lnTo>
                    <a:lnTo>
                      <a:pt x="36" y="271"/>
                    </a:lnTo>
                    <a:lnTo>
                      <a:pt x="42" y="277"/>
                    </a:lnTo>
                    <a:lnTo>
                      <a:pt x="44" y="279"/>
                    </a:lnTo>
                    <a:lnTo>
                      <a:pt x="46" y="280"/>
                    </a:lnTo>
                    <a:lnTo>
                      <a:pt x="48" y="279"/>
                    </a:lnTo>
                    <a:lnTo>
                      <a:pt x="50" y="279"/>
                    </a:lnTo>
                    <a:lnTo>
                      <a:pt x="70" y="264"/>
                    </a:lnTo>
                    <a:lnTo>
                      <a:pt x="80" y="271"/>
                    </a:lnTo>
                    <a:lnTo>
                      <a:pt x="89" y="280"/>
                    </a:lnTo>
                    <a:lnTo>
                      <a:pt x="79" y="302"/>
                    </a:lnTo>
                    <a:lnTo>
                      <a:pt x="77" y="304"/>
                    </a:lnTo>
                    <a:lnTo>
                      <a:pt x="77" y="306"/>
                    </a:lnTo>
                    <a:lnTo>
                      <a:pt x="79" y="308"/>
                    </a:lnTo>
                    <a:lnTo>
                      <a:pt x="81" y="310"/>
                    </a:lnTo>
                    <a:lnTo>
                      <a:pt x="87" y="314"/>
                    </a:lnTo>
                    <a:lnTo>
                      <a:pt x="89" y="315"/>
                    </a:lnTo>
                    <a:lnTo>
                      <a:pt x="91" y="315"/>
                    </a:lnTo>
                    <a:lnTo>
                      <a:pt x="93" y="314"/>
                    </a:lnTo>
                    <a:lnTo>
                      <a:pt x="95" y="313"/>
                    </a:lnTo>
                    <a:lnTo>
                      <a:pt x="110" y="292"/>
                    </a:lnTo>
                    <a:lnTo>
                      <a:pt x="121" y="296"/>
                    </a:lnTo>
                    <a:lnTo>
                      <a:pt x="132" y="300"/>
                    </a:lnTo>
                    <a:lnTo>
                      <a:pt x="130" y="326"/>
                    </a:lnTo>
                    <a:lnTo>
                      <a:pt x="130" y="328"/>
                    </a:lnTo>
                    <a:lnTo>
                      <a:pt x="131" y="330"/>
                    </a:lnTo>
                    <a:lnTo>
                      <a:pt x="133" y="331"/>
                    </a:lnTo>
                    <a:lnTo>
                      <a:pt x="135" y="332"/>
                    </a:lnTo>
                    <a:lnTo>
                      <a:pt x="142" y="333"/>
                    </a:lnTo>
                    <a:lnTo>
                      <a:pt x="144" y="333"/>
                    </a:lnTo>
                    <a:lnTo>
                      <a:pt x="146" y="332"/>
                    </a:lnTo>
                    <a:lnTo>
                      <a:pt x="148" y="331"/>
                    </a:lnTo>
                    <a:lnTo>
                      <a:pt x="149" y="329"/>
                    </a:lnTo>
                    <a:lnTo>
                      <a:pt x="157" y="304"/>
                    </a:lnTo>
                    <a:lnTo>
                      <a:pt x="162" y="304"/>
                    </a:lnTo>
                    <a:lnTo>
                      <a:pt x="168" y="304"/>
                    </a:lnTo>
                    <a:lnTo>
                      <a:pt x="174" y="304"/>
                    </a:lnTo>
                    <a:lnTo>
                      <a:pt x="180" y="304"/>
                    </a:lnTo>
                    <a:lnTo>
                      <a:pt x="187" y="329"/>
                    </a:lnTo>
                    <a:lnTo>
                      <a:pt x="188" y="331"/>
                    </a:lnTo>
                    <a:lnTo>
                      <a:pt x="190" y="332"/>
                    </a:lnTo>
                    <a:lnTo>
                      <a:pt x="192" y="333"/>
                    </a:lnTo>
                    <a:lnTo>
                      <a:pt x="194" y="333"/>
                    </a:lnTo>
                    <a:lnTo>
                      <a:pt x="201" y="332"/>
                    </a:lnTo>
                    <a:lnTo>
                      <a:pt x="203" y="331"/>
                    </a:lnTo>
                    <a:lnTo>
                      <a:pt x="205" y="330"/>
                    </a:lnTo>
                    <a:lnTo>
                      <a:pt x="206" y="328"/>
                    </a:lnTo>
                    <a:lnTo>
                      <a:pt x="206" y="326"/>
                    </a:lnTo>
                    <a:lnTo>
                      <a:pt x="204" y="300"/>
                    </a:lnTo>
                    <a:lnTo>
                      <a:pt x="215" y="297"/>
                    </a:lnTo>
                    <a:lnTo>
                      <a:pt x="227" y="292"/>
                    </a:lnTo>
                    <a:lnTo>
                      <a:pt x="241" y="314"/>
                    </a:lnTo>
                    <a:lnTo>
                      <a:pt x="243" y="315"/>
                    </a:lnTo>
                    <a:lnTo>
                      <a:pt x="245" y="316"/>
                    </a:lnTo>
                    <a:lnTo>
                      <a:pt x="247" y="316"/>
                    </a:lnTo>
                    <a:lnTo>
                      <a:pt x="249" y="315"/>
                    </a:lnTo>
                    <a:lnTo>
                      <a:pt x="255" y="311"/>
                    </a:lnTo>
                    <a:lnTo>
                      <a:pt x="257" y="309"/>
                    </a:lnTo>
                    <a:lnTo>
                      <a:pt x="259" y="307"/>
                    </a:lnTo>
                    <a:lnTo>
                      <a:pt x="259" y="305"/>
                    </a:lnTo>
                    <a:lnTo>
                      <a:pt x="259" y="303"/>
                    </a:lnTo>
                    <a:lnTo>
                      <a:pt x="247" y="280"/>
                    </a:lnTo>
                    <a:lnTo>
                      <a:pt x="257" y="272"/>
                    </a:lnTo>
                    <a:lnTo>
                      <a:pt x="266" y="265"/>
                    </a:lnTo>
                    <a:lnTo>
                      <a:pt x="287" y="280"/>
                    </a:lnTo>
                    <a:lnTo>
                      <a:pt x="289" y="281"/>
                    </a:lnTo>
                    <a:lnTo>
                      <a:pt x="291" y="281"/>
                    </a:lnTo>
                    <a:lnTo>
                      <a:pt x="293" y="280"/>
                    </a:lnTo>
                    <a:lnTo>
                      <a:pt x="296" y="279"/>
                    </a:lnTo>
                    <a:lnTo>
                      <a:pt x="300" y="272"/>
                    </a:lnTo>
                    <a:lnTo>
                      <a:pt x="301" y="270"/>
                    </a:lnTo>
                    <a:lnTo>
                      <a:pt x="302" y="268"/>
                    </a:lnTo>
                    <a:lnTo>
                      <a:pt x="301" y="266"/>
                    </a:lnTo>
                    <a:lnTo>
                      <a:pt x="300" y="265"/>
                    </a:lnTo>
                    <a:lnTo>
                      <a:pt x="282" y="247"/>
                    </a:lnTo>
                    <a:lnTo>
                      <a:pt x="288" y="236"/>
                    </a:lnTo>
                    <a:lnTo>
                      <a:pt x="293" y="226"/>
                    </a:lnTo>
                    <a:lnTo>
                      <a:pt x="319" y="232"/>
                    </a:lnTo>
                    <a:lnTo>
                      <a:pt x="321" y="232"/>
                    </a:lnTo>
                    <a:lnTo>
                      <a:pt x="323" y="231"/>
                    </a:lnTo>
                    <a:lnTo>
                      <a:pt x="324" y="230"/>
                    </a:lnTo>
                    <a:lnTo>
                      <a:pt x="325" y="228"/>
                    </a:lnTo>
                    <a:lnTo>
                      <a:pt x="328" y="222"/>
                    </a:lnTo>
                    <a:lnTo>
                      <a:pt x="328" y="219"/>
                    </a:lnTo>
                    <a:lnTo>
                      <a:pt x="328" y="217"/>
                    </a:lnTo>
                    <a:lnTo>
                      <a:pt x="327" y="216"/>
                    </a:lnTo>
                    <a:lnTo>
                      <a:pt x="325" y="214"/>
                    </a:lnTo>
                    <a:lnTo>
                      <a:pt x="303" y="202"/>
                    </a:lnTo>
                    <a:lnTo>
                      <a:pt x="305" y="191"/>
                    </a:lnTo>
                    <a:lnTo>
                      <a:pt x="307" y="180"/>
                    </a:lnTo>
                    <a:lnTo>
                      <a:pt x="333" y="177"/>
                    </a:lnTo>
                    <a:lnTo>
                      <a:pt x="335" y="177"/>
                    </a:lnTo>
                    <a:lnTo>
                      <a:pt x="336" y="175"/>
                    </a:lnTo>
                    <a:lnTo>
                      <a:pt x="337" y="174"/>
                    </a:lnTo>
                    <a:lnTo>
                      <a:pt x="338" y="171"/>
                    </a:lnTo>
                    <a:lnTo>
                      <a:pt x="338" y="163"/>
                    </a:lnTo>
                    <a:lnTo>
                      <a:pt x="338" y="161"/>
                    </a:lnTo>
                    <a:lnTo>
                      <a:pt x="336" y="159"/>
                    </a:lnTo>
                    <a:lnTo>
                      <a:pt x="335" y="158"/>
                    </a:lnTo>
                    <a:lnTo>
                      <a:pt x="333" y="157"/>
                    </a:lnTo>
                    <a:lnTo>
                      <a:pt x="307" y="155"/>
                    </a:lnTo>
                    <a:lnTo>
                      <a:pt x="305" y="143"/>
                    </a:lnTo>
                    <a:lnTo>
                      <a:pt x="303" y="132"/>
                    </a:lnTo>
                    <a:lnTo>
                      <a:pt x="326" y="120"/>
                    </a:lnTo>
                    <a:lnTo>
                      <a:pt x="327" y="119"/>
                    </a:lnTo>
                    <a:lnTo>
                      <a:pt x="328" y="117"/>
                    </a:lnTo>
                    <a:lnTo>
                      <a:pt x="329" y="115"/>
                    </a:lnTo>
                    <a:lnTo>
                      <a:pt x="328" y="113"/>
                    </a:lnTo>
                    <a:lnTo>
                      <a:pt x="326" y="106"/>
                    </a:lnTo>
                    <a:lnTo>
                      <a:pt x="325" y="104"/>
                    </a:lnTo>
                    <a:lnTo>
                      <a:pt x="323" y="103"/>
                    </a:lnTo>
                    <a:lnTo>
                      <a:pt x="321" y="102"/>
                    </a:lnTo>
                    <a:lnTo>
                      <a:pt x="319" y="103"/>
                    </a:lnTo>
                    <a:lnTo>
                      <a:pt x="294" y="109"/>
                    </a:lnTo>
                    <a:lnTo>
                      <a:pt x="289" y="98"/>
                    </a:lnTo>
                    <a:lnTo>
                      <a:pt x="282" y="88"/>
                    </a:lnTo>
                    <a:lnTo>
                      <a:pt x="301" y="70"/>
                    </a:lnTo>
                    <a:lnTo>
                      <a:pt x="302" y="68"/>
                    </a:lnTo>
                    <a:lnTo>
                      <a:pt x="303" y="66"/>
                    </a:lnTo>
                    <a:lnTo>
                      <a:pt x="302" y="64"/>
                    </a:lnTo>
                    <a:lnTo>
                      <a:pt x="301" y="62"/>
                    </a:lnTo>
                    <a:lnTo>
                      <a:pt x="297" y="55"/>
                    </a:lnTo>
                    <a:lnTo>
                      <a:pt x="294" y="54"/>
                    </a:lnTo>
                    <a:lnTo>
                      <a:pt x="292" y="53"/>
                    </a:lnTo>
                    <a:lnTo>
                      <a:pt x="290" y="53"/>
                    </a:lnTo>
                    <a:lnTo>
                      <a:pt x="288" y="54"/>
                    </a:lnTo>
                    <a:close/>
                    <a:moveTo>
                      <a:pt x="54" y="165"/>
                    </a:moveTo>
                    <a:lnTo>
                      <a:pt x="55" y="154"/>
                    </a:lnTo>
                    <a:lnTo>
                      <a:pt x="56" y="143"/>
                    </a:lnTo>
                    <a:lnTo>
                      <a:pt x="59" y="132"/>
                    </a:lnTo>
                    <a:lnTo>
                      <a:pt x="63" y="121"/>
                    </a:lnTo>
                    <a:lnTo>
                      <a:pt x="116" y="152"/>
                    </a:lnTo>
                    <a:lnTo>
                      <a:pt x="115" y="158"/>
                    </a:lnTo>
                    <a:lnTo>
                      <a:pt x="113" y="167"/>
                    </a:lnTo>
                    <a:lnTo>
                      <a:pt x="115" y="174"/>
                    </a:lnTo>
                    <a:lnTo>
                      <a:pt x="116" y="181"/>
                    </a:lnTo>
                    <a:lnTo>
                      <a:pt x="63" y="212"/>
                    </a:lnTo>
                    <a:lnTo>
                      <a:pt x="59" y="200"/>
                    </a:lnTo>
                    <a:lnTo>
                      <a:pt x="56" y="189"/>
                    </a:lnTo>
                    <a:lnTo>
                      <a:pt x="54" y="178"/>
                    </a:lnTo>
                    <a:lnTo>
                      <a:pt x="54" y="165"/>
                    </a:lnTo>
                    <a:close/>
                    <a:moveTo>
                      <a:pt x="155" y="281"/>
                    </a:moveTo>
                    <a:lnTo>
                      <a:pt x="143" y="279"/>
                    </a:lnTo>
                    <a:lnTo>
                      <a:pt x="132" y="276"/>
                    </a:lnTo>
                    <a:lnTo>
                      <a:pt x="121" y="271"/>
                    </a:lnTo>
                    <a:lnTo>
                      <a:pt x="110" y="266"/>
                    </a:lnTo>
                    <a:lnTo>
                      <a:pt x="101" y="259"/>
                    </a:lnTo>
                    <a:lnTo>
                      <a:pt x="92" y="252"/>
                    </a:lnTo>
                    <a:lnTo>
                      <a:pt x="84" y="244"/>
                    </a:lnTo>
                    <a:lnTo>
                      <a:pt x="76" y="235"/>
                    </a:lnTo>
                    <a:lnTo>
                      <a:pt x="129" y="206"/>
                    </a:lnTo>
                    <a:lnTo>
                      <a:pt x="135" y="210"/>
                    </a:lnTo>
                    <a:lnTo>
                      <a:pt x="141" y="214"/>
                    </a:lnTo>
                    <a:lnTo>
                      <a:pt x="147" y="218"/>
                    </a:lnTo>
                    <a:lnTo>
                      <a:pt x="155" y="220"/>
                    </a:lnTo>
                    <a:lnTo>
                      <a:pt x="155" y="281"/>
                    </a:lnTo>
                    <a:close/>
                    <a:moveTo>
                      <a:pt x="182" y="281"/>
                    </a:moveTo>
                    <a:lnTo>
                      <a:pt x="182" y="220"/>
                    </a:lnTo>
                    <a:lnTo>
                      <a:pt x="190" y="218"/>
                    </a:lnTo>
                    <a:lnTo>
                      <a:pt x="197" y="214"/>
                    </a:lnTo>
                    <a:lnTo>
                      <a:pt x="203" y="210"/>
                    </a:lnTo>
                    <a:lnTo>
                      <a:pt x="208" y="206"/>
                    </a:lnTo>
                    <a:lnTo>
                      <a:pt x="261" y="235"/>
                    </a:lnTo>
                    <a:lnTo>
                      <a:pt x="253" y="245"/>
                    </a:lnTo>
                    <a:lnTo>
                      <a:pt x="245" y="253"/>
                    </a:lnTo>
                    <a:lnTo>
                      <a:pt x="236" y="260"/>
                    </a:lnTo>
                    <a:lnTo>
                      <a:pt x="227" y="266"/>
                    </a:lnTo>
                    <a:lnTo>
                      <a:pt x="216" y="271"/>
                    </a:lnTo>
                    <a:lnTo>
                      <a:pt x="205" y="276"/>
                    </a:lnTo>
                    <a:lnTo>
                      <a:pt x="194" y="279"/>
                    </a:lnTo>
                    <a:lnTo>
                      <a:pt x="182" y="281"/>
                    </a:lnTo>
                    <a:close/>
                    <a:moveTo>
                      <a:pt x="192" y="167"/>
                    </a:moveTo>
                    <a:lnTo>
                      <a:pt x="192" y="172"/>
                    </a:lnTo>
                    <a:lnTo>
                      <a:pt x="190" y="176"/>
                    </a:lnTo>
                    <a:lnTo>
                      <a:pt x="188" y="180"/>
                    </a:lnTo>
                    <a:lnTo>
                      <a:pt x="185" y="183"/>
                    </a:lnTo>
                    <a:lnTo>
                      <a:pt x="181" y="186"/>
                    </a:lnTo>
                    <a:lnTo>
                      <a:pt x="177" y="188"/>
                    </a:lnTo>
                    <a:lnTo>
                      <a:pt x="173" y="189"/>
                    </a:lnTo>
                    <a:lnTo>
                      <a:pt x="169" y="189"/>
                    </a:lnTo>
                    <a:lnTo>
                      <a:pt x="164" y="189"/>
                    </a:lnTo>
                    <a:lnTo>
                      <a:pt x="160" y="188"/>
                    </a:lnTo>
                    <a:lnTo>
                      <a:pt x="156" y="185"/>
                    </a:lnTo>
                    <a:lnTo>
                      <a:pt x="153" y="183"/>
                    </a:lnTo>
                    <a:lnTo>
                      <a:pt x="149" y="179"/>
                    </a:lnTo>
                    <a:lnTo>
                      <a:pt x="147" y="176"/>
                    </a:lnTo>
                    <a:lnTo>
                      <a:pt x="146" y="171"/>
                    </a:lnTo>
                    <a:lnTo>
                      <a:pt x="145" y="167"/>
                    </a:lnTo>
                    <a:lnTo>
                      <a:pt x="146" y="161"/>
                    </a:lnTo>
                    <a:lnTo>
                      <a:pt x="147" y="157"/>
                    </a:lnTo>
                    <a:lnTo>
                      <a:pt x="149" y="153"/>
                    </a:lnTo>
                    <a:lnTo>
                      <a:pt x="153" y="150"/>
                    </a:lnTo>
                    <a:lnTo>
                      <a:pt x="156" y="147"/>
                    </a:lnTo>
                    <a:lnTo>
                      <a:pt x="160" y="145"/>
                    </a:lnTo>
                    <a:lnTo>
                      <a:pt x="164" y="144"/>
                    </a:lnTo>
                    <a:lnTo>
                      <a:pt x="169" y="144"/>
                    </a:lnTo>
                    <a:lnTo>
                      <a:pt x="173" y="144"/>
                    </a:lnTo>
                    <a:lnTo>
                      <a:pt x="178" y="145"/>
                    </a:lnTo>
                    <a:lnTo>
                      <a:pt x="181" y="147"/>
                    </a:lnTo>
                    <a:lnTo>
                      <a:pt x="185" y="150"/>
                    </a:lnTo>
                    <a:lnTo>
                      <a:pt x="189" y="154"/>
                    </a:lnTo>
                    <a:lnTo>
                      <a:pt x="191" y="157"/>
                    </a:lnTo>
                    <a:lnTo>
                      <a:pt x="192" y="162"/>
                    </a:lnTo>
                    <a:lnTo>
                      <a:pt x="192" y="167"/>
                    </a:lnTo>
                    <a:close/>
                    <a:moveTo>
                      <a:pt x="130" y="127"/>
                    </a:moveTo>
                    <a:lnTo>
                      <a:pt x="77" y="97"/>
                    </a:lnTo>
                    <a:lnTo>
                      <a:pt x="85" y="88"/>
                    </a:lnTo>
                    <a:lnTo>
                      <a:pt x="93" y="80"/>
                    </a:lnTo>
                    <a:lnTo>
                      <a:pt x="101" y="73"/>
                    </a:lnTo>
                    <a:lnTo>
                      <a:pt x="111" y="67"/>
                    </a:lnTo>
                    <a:lnTo>
                      <a:pt x="122" y="62"/>
                    </a:lnTo>
                    <a:lnTo>
                      <a:pt x="132" y="58"/>
                    </a:lnTo>
                    <a:lnTo>
                      <a:pt x="143" y="54"/>
                    </a:lnTo>
                    <a:lnTo>
                      <a:pt x="156" y="52"/>
                    </a:lnTo>
                    <a:lnTo>
                      <a:pt x="155" y="113"/>
                    </a:lnTo>
                    <a:lnTo>
                      <a:pt x="147" y="115"/>
                    </a:lnTo>
                    <a:lnTo>
                      <a:pt x="141" y="118"/>
                    </a:lnTo>
                    <a:lnTo>
                      <a:pt x="135" y="122"/>
                    </a:lnTo>
                    <a:lnTo>
                      <a:pt x="130" y="127"/>
                    </a:lnTo>
                    <a:close/>
                    <a:moveTo>
                      <a:pt x="284" y="168"/>
                    </a:moveTo>
                    <a:lnTo>
                      <a:pt x="283" y="179"/>
                    </a:lnTo>
                    <a:lnTo>
                      <a:pt x="281" y="190"/>
                    </a:lnTo>
                    <a:lnTo>
                      <a:pt x="279" y="201"/>
                    </a:lnTo>
                    <a:lnTo>
                      <a:pt x="275" y="212"/>
                    </a:lnTo>
                    <a:lnTo>
                      <a:pt x="223" y="181"/>
                    </a:lnTo>
                    <a:lnTo>
                      <a:pt x="224" y="174"/>
                    </a:lnTo>
                    <a:lnTo>
                      <a:pt x="225" y="167"/>
                    </a:lnTo>
                    <a:lnTo>
                      <a:pt x="224" y="159"/>
                    </a:lnTo>
                    <a:lnTo>
                      <a:pt x="223" y="152"/>
                    </a:lnTo>
                    <a:lnTo>
                      <a:pt x="275" y="121"/>
                    </a:lnTo>
                    <a:lnTo>
                      <a:pt x="279" y="133"/>
                    </a:lnTo>
                    <a:lnTo>
                      <a:pt x="282" y="144"/>
                    </a:lnTo>
                    <a:lnTo>
                      <a:pt x="283" y="155"/>
                    </a:lnTo>
                    <a:lnTo>
                      <a:pt x="284" y="168"/>
                    </a:lnTo>
                    <a:close/>
                    <a:moveTo>
                      <a:pt x="262" y="98"/>
                    </a:moveTo>
                    <a:lnTo>
                      <a:pt x="208" y="127"/>
                    </a:lnTo>
                    <a:lnTo>
                      <a:pt x="203" y="123"/>
                    </a:lnTo>
                    <a:lnTo>
                      <a:pt x="197" y="118"/>
                    </a:lnTo>
                    <a:lnTo>
                      <a:pt x="190" y="115"/>
                    </a:lnTo>
                    <a:lnTo>
                      <a:pt x="182" y="113"/>
                    </a:lnTo>
                    <a:lnTo>
                      <a:pt x="183" y="52"/>
                    </a:lnTo>
                    <a:lnTo>
                      <a:pt x="195" y="54"/>
                    </a:lnTo>
                    <a:lnTo>
                      <a:pt x="206" y="58"/>
                    </a:lnTo>
                    <a:lnTo>
                      <a:pt x="217" y="62"/>
                    </a:lnTo>
                    <a:lnTo>
                      <a:pt x="228" y="67"/>
                    </a:lnTo>
                    <a:lnTo>
                      <a:pt x="237" y="74"/>
                    </a:lnTo>
                    <a:lnTo>
                      <a:pt x="246" y="81"/>
                    </a:lnTo>
                    <a:lnTo>
                      <a:pt x="254" y="88"/>
                    </a:lnTo>
                    <a:lnTo>
                      <a:pt x="262" y="98"/>
                    </a:lnTo>
                    <a:close/>
                  </a:path>
                </a:pathLst>
              </a:custGeom>
              <a:solidFill>
                <a:schemeClr val="bg1"/>
              </a:solidFill>
              <a:ln w="9525">
                <a:noFill/>
                <a:round/>
                <a:headEnd/>
                <a:tailEnd/>
              </a:ln>
            </p:spPr>
            <p:txBody>
              <a:bodyPr/>
              <a:lstStyle/>
              <a:p>
                <a:endParaRPr lang="en-US"/>
              </a:p>
            </p:txBody>
          </p:sp>
        </p:grpSp>
      </p:grpSp>
      <p:grpSp>
        <p:nvGrpSpPr>
          <p:cNvPr id="3402755" name="Group 159"/>
          <p:cNvGrpSpPr>
            <a:grpSpLocks/>
          </p:cNvGrpSpPr>
          <p:nvPr/>
        </p:nvGrpSpPr>
        <p:grpSpPr bwMode="auto">
          <a:xfrm>
            <a:off x="5863828" y="1191817"/>
            <a:ext cx="2516773" cy="965792"/>
            <a:chOff x="3965" y="924"/>
            <a:chExt cx="1674" cy="529"/>
          </a:xfrm>
        </p:grpSpPr>
        <p:sp>
          <p:nvSpPr>
            <p:cNvPr id="30" name="AutoShape 2"/>
            <p:cNvSpPr>
              <a:spLocks noChangeArrowheads="1"/>
            </p:cNvSpPr>
            <p:nvPr/>
          </p:nvSpPr>
          <p:spPr bwMode="auto">
            <a:xfrm>
              <a:off x="3965" y="924"/>
              <a:ext cx="1671" cy="529"/>
            </a:xfrm>
            <a:prstGeom prst="roundRect">
              <a:avLst>
                <a:gd name="adj" fmla="val 16667"/>
              </a:avLst>
            </a:prstGeom>
            <a:solidFill>
              <a:srgbClr val="F9F9F9"/>
            </a:solidFill>
            <a:ln w="9525" algn="ctr">
              <a:solidFill>
                <a:srgbClr val="808080"/>
              </a:solidFill>
              <a:round/>
              <a:headEnd/>
              <a:tailEnd/>
            </a:ln>
            <a:effectLst>
              <a:outerShdw dist="35921" dir="2700000" algn="ctr" rotWithShape="0">
                <a:srgbClr val="808080"/>
              </a:outerShdw>
            </a:effectLst>
          </p:spPr>
          <p:txBody>
            <a:bodyPr wrap="none" anchor="ctr"/>
            <a:lstStyle/>
            <a:p>
              <a:pPr fontAlgn="auto">
                <a:spcBef>
                  <a:spcPts val="0"/>
                </a:spcBef>
                <a:spcAft>
                  <a:spcPts val="0"/>
                </a:spcAft>
                <a:defRPr/>
              </a:pPr>
              <a:endParaRPr lang="en-US" sz="1350" kern="0">
                <a:solidFill>
                  <a:sysClr val="windowText" lastClr="000000"/>
                </a:solidFill>
              </a:endParaRPr>
            </a:p>
          </p:txBody>
        </p:sp>
        <p:sp>
          <p:nvSpPr>
            <p:cNvPr id="34" name="Text Box 13"/>
            <p:cNvSpPr txBox="1">
              <a:spLocks noChangeArrowheads="1"/>
            </p:cNvSpPr>
            <p:nvPr/>
          </p:nvSpPr>
          <p:spPr bwMode="auto">
            <a:xfrm>
              <a:off x="4326" y="924"/>
              <a:ext cx="1313" cy="506"/>
            </a:xfrm>
            <a:prstGeom prst="rect">
              <a:avLst/>
            </a:prstGeom>
            <a:noFill/>
            <a:ln w="9525" algn="ctr">
              <a:noFill/>
              <a:miter lim="800000"/>
              <a:headEnd/>
              <a:tailEnd/>
            </a:ln>
          </p:spPr>
          <p:txBody>
            <a:bodyPr>
              <a:spAutoFit/>
            </a:bodyPr>
            <a:lstStyle/>
            <a:p>
              <a:pPr marL="175022" indent="-175022" fontAlgn="auto">
                <a:spcBef>
                  <a:spcPts val="0"/>
                </a:spcBef>
                <a:spcAft>
                  <a:spcPts val="0"/>
                </a:spcAft>
                <a:defRPr/>
              </a:pPr>
              <a:r>
                <a:rPr lang="en-US" altLang="en-US" sz="2400" kern="0" dirty="0">
                  <a:solidFill>
                    <a:srgbClr val="004169"/>
                  </a:solidFill>
                  <a:latin typeface="Arial" pitchFamily="34" charset="0"/>
                  <a:ea typeface="MS PGothic" pitchFamily="34" charset="-128"/>
                </a:rPr>
                <a:t>Value</a:t>
              </a:r>
            </a:p>
            <a:p>
              <a:pPr marL="175022" indent="-175022" fontAlgn="auto">
                <a:spcBef>
                  <a:spcPts val="0"/>
                </a:spcBef>
                <a:spcAft>
                  <a:spcPts val="0"/>
                </a:spcAft>
                <a:buFont typeface="Wingdings" pitchFamily="2" charset="2"/>
                <a:buChar char="ü"/>
                <a:defRPr/>
              </a:pPr>
              <a:r>
                <a:rPr lang="en-US" altLang="en-US" sz="1000" kern="0" dirty="0">
                  <a:solidFill>
                    <a:sysClr val="windowText" lastClr="000000"/>
                  </a:solidFill>
                  <a:ea typeface="MS PGothic" pitchFamily="34" charset="-128"/>
                </a:rPr>
                <a:t>Enable new applications</a:t>
              </a:r>
            </a:p>
            <a:p>
              <a:pPr marL="175022" indent="-175022" fontAlgn="auto">
                <a:spcBef>
                  <a:spcPts val="0"/>
                </a:spcBef>
                <a:spcAft>
                  <a:spcPts val="0"/>
                </a:spcAft>
                <a:buFont typeface="Wingdings" pitchFamily="2" charset="2"/>
                <a:buChar char="ü"/>
                <a:defRPr/>
              </a:pPr>
              <a:r>
                <a:rPr lang="en-US" altLang="en-US" sz="1000" kern="0" dirty="0">
                  <a:solidFill>
                    <a:sysClr val="windowText" lastClr="000000"/>
                  </a:solidFill>
                  <a:ea typeface="MS PGothic" pitchFamily="34" charset="-128"/>
                </a:rPr>
                <a:t>Offload CPU</a:t>
              </a:r>
            </a:p>
            <a:p>
              <a:pPr marL="175022" indent="-175022" fontAlgn="auto">
                <a:spcBef>
                  <a:spcPts val="0"/>
                </a:spcBef>
                <a:spcAft>
                  <a:spcPts val="0"/>
                </a:spcAft>
                <a:buFont typeface="Wingdings" pitchFamily="2" charset="2"/>
                <a:buChar char="ü"/>
                <a:defRPr/>
              </a:pPr>
              <a:r>
                <a:rPr lang="en-US" altLang="en-US" sz="1000" kern="0" dirty="0">
                  <a:solidFill>
                    <a:sysClr val="windowText" lastClr="000000"/>
                  </a:solidFill>
                  <a:ea typeface="MS PGothic" pitchFamily="34" charset="-128"/>
                </a:rPr>
                <a:t>Simplify coding</a:t>
              </a:r>
            </a:p>
          </p:txBody>
        </p:sp>
        <p:grpSp>
          <p:nvGrpSpPr>
            <p:cNvPr id="3402765" name="Group 8"/>
            <p:cNvGrpSpPr>
              <a:grpSpLocks/>
            </p:cNvGrpSpPr>
            <p:nvPr/>
          </p:nvGrpSpPr>
          <p:grpSpPr bwMode="auto">
            <a:xfrm>
              <a:off x="4015" y="985"/>
              <a:ext cx="307" cy="354"/>
              <a:chOff x="2724" y="1652"/>
              <a:chExt cx="352" cy="406"/>
            </a:xfrm>
          </p:grpSpPr>
          <p:sp>
            <p:nvSpPr>
              <p:cNvPr id="36" name="Freeform 9"/>
              <p:cNvSpPr>
                <a:spLocks/>
              </p:cNvSpPr>
              <p:nvPr/>
            </p:nvSpPr>
            <p:spPr bwMode="auto">
              <a:xfrm>
                <a:off x="2807" y="1652"/>
                <a:ext cx="62" cy="78"/>
              </a:xfrm>
              <a:custGeom>
                <a:avLst/>
                <a:gdLst>
                  <a:gd name="T0" fmla="*/ 2 w 1011"/>
                  <a:gd name="T1" fmla="*/ 5 h 1250"/>
                  <a:gd name="T2" fmla="*/ 2 w 1011"/>
                  <a:gd name="T3" fmla="*/ 5 h 1250"/>
                  <a:gd name="T4" fmla="*/ 3 w 1011"/>
                  <a:gd name="T5" fmla="*/ 5 h 1250"/>
                  <a:gd name="T6" fmla="*/ 3 w 1011"/>
                  <a:gd name="T7" fmla="*/ 4 h 1250"/>
                  <a:gd name="T8" fmla="*/ 3 w 1011"/>
                  <a:gd name="T9" fmla="*/ 4 h 1250"/>
                  <a:gd name="T10" fmla="*/ 3 w 1011"/>
                  <a:gd name="T11" fmla="*/ 4 h 1250"/>
                  <a:gd name="T12" fmla="*/ 4 w 1011"/>
                  <a:gd name="T13" fmla="*/ 4 h 1250"/>
                  <a:gd name="T14" fmla="*/ 4 w 1011"/>
                  <a:gd name="T15" fmla="*/ 3 h 1250"/>
                  <a:gd name="T16" fmla="*/ 4 w 1011"/>
                  <a:gd name="T17" fmla="*/ 3 h 1250"/>
                  <a:gd name="T18" fmla="*/ 4 w 1011"/>
                  <a:gd name="T19" fmla="*/ 3 h 1250"/>
                  <a:gd name="T20" fmla="*/ 4 w 1011"/>
                  <a:gd name="T21" fmla="*/ 2 h 1250"/>
                  <a:gd name="T22" fmla="*/ 4 w 1011"/>
                  <a:gd name="T23" fmla="*/ 2 h 1250"/>
                  <a:gd name="T24" fmla="*/ 4 w 1011"/>
                  <a:gd name="T25" fmla="*/ 2 h 1250"/>
                  <a:gd name="T26" fmla="*/ 4 w 1011"/>
                  <a:gd name="T27" fmla="*/ 1 h 1250"/>
                  <a:gd name="T28" fmla="*/ 4 w 1011"/>
                  <a:gd name="T29" fmla="*/ 1 h 1250"/>
                  <a:gd name="T30" fmla="*/ 3 w 1011"/>
                  <a:gd name="T31" fmla="*/ 1 h 1250"/>
                  <a:gd name="T32" fmla="*/ 3 w 1011"/>
                  <a:gd name="T33" fmla="*/ 1 h 1250"/>
                  <a:gd name="T34" fmla="*/ 3 w 1011"/>
                  <a:gd name="T35" fmla="*/ 0 h 1250"/>
                  <a:gd name="T36" fmla="*/ 3 w 1011"/>
                  <a:gd name="T37" fmla="*/ 0 h 1250"/>
                  <a:gd name="T38" fmla="*/ 2 w 1011"/>
                  <a:gd name="T39" fmla="*/ 0 h 1250"/>
                  <a:gd name="T40" fmla="*/ 2 w 1011"/>
                  <a:gd name="T41" fmla="*/ 0 h 1250"/>
                  <a:gd name="T42" fmla="*/ 2 w 1011"/>
                  <a:gd name="T43" fmla="*/ 0 h 1250"/>
                  <a:gd name="T44" fmla="*/ 2 w 1011"/>
                  <a:gd name="T45" fmla="*/ 0 h 1250"/>
                  <a:gd name="T46" fmla="*/ 1 w 1011"/>
                  <a:gd name="T47" fmla="*/ 0 h 1250"/>
                  <a:gd name="T48" fmla="*/ 1 w 1011"/>
                  <a:gd name="T49" fmla="*/ 0 h 1250"/>
                  <a:gd name="T50" fmla="*/ 1 w 1011"/>
                  <a:gd name="T51" fmla="*/ 0 h 1250"/>
                  <a:gd name="T52" fmla="*/ 1 w 1011"/>
                  <a:gd name="T53" fmla="*/ 1 h 1250"/>
                  <a:gd name="T54" fmla="*/ 0 w 1011"/>
                  <a:gd name="T55" fmla="*/ 1 h 1250"/>
                  <a:gd name="T56" fmla="*/ 0 w 1011"/>
                  <a:gd name="T57" fmla="*/ 1 h 1250"/>
                  <a:gd name="T58" fmla="*/ 0 w 1011"/>
                  <a:gd name="T59" fmla="*/ 2 h 1250"/>
                  <a:gd name="T60" fmla="*/ 0 w 1011"/>
                  <a:gd name="T61" fmla="*/ 2 h 1250"/>
                  <a:gd name="T62" fmla="*/ 0 w 1011"/>
                  <a:gd name="T63" fmla="*/ 2 h 1250"/>
                  <a:gd name="T64" fmla="*/ 0 w 1011"/>
                  <a:gd name="T65" fmla="*/ 3 h 1250"/>
                  <a:gd name="T66" fmla="*/ 0 w 1011"/>
                  <a:gd name="T67" fmla="*/ 3 h 1250"/>
                  <a:gd name="T68" fmla="*/ 0 w 1011"/>
                  <a:gd name="T69" fmla="*/ 3 h 1250"/>
                  <a:gd name="T70" fmla="*/ 0 w 1011"/>
                  <a:gd name="T71" fmla="*/ 4 h 1250"/>
                  <a:gd name="T72" fmla="*/ 0 w 1011"/>
                  <a:gd name="T73" fmla="*/ 4 h 1250"/>
                  <a:gd name="T74" fmla="*/ 1 w 1011"/>
                  <a:gd name="T75" fmla="*/ 4 h 1250"/>
                  <a:gd name="T76" fmla="*/ 1 w 1011"/>
                  <a:gd name="T77" fmla="*/ 4 h 1250"/>
                  <a:gd name="T78" fmla="*/ 1 w 1011"/>
                  <a:gd name="T79" fmla="*/ 5 h 1250"/>
                  <a:gd name="T80" fmla="*/ 1 w 1011"/>
                  <a:gd name="T81" fmla="*/ 5 h 1250"/>
                  <a:gd name="T82" fmla="*/ 2 w 1011"/>
                  <a:gd name="T83" fmla="*/ 5 h 1250"/>
                  <a:gd name="T84" fmla="*/ 2 w 1011"/>
                  <a:gd name="T85" fmla="*/ 5 h 12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11"/>
                  <a:gd name="T130" fmla="*/ 0 h 1250"/>
                  <a:gd name="T131" fmla="*/ 1011 w 1011"/>
                  <a:gd name="T132" fmla="*/ 1250 h 125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11" h="1250">
                    <a:moveTo>
                      <a:pt x="505" y="1250"/>
                    </a:moveTo>
                    <a:lnTo>
                      <a:pt x="531" y="1250"/>
                    </a:lnTo>
                    <a:lnTo>
                      <a:pt x="557" y="1247"/>
                    </a:lnTo>
                    <a:lnTo>
                      <a:pt x="582" y="1243"/>
                    </a:lnTo>
                    <a:lnTo>
                      <a:pt x="608" y="1238"/>
                    </a:lnTo>
                    <a:lnTo>
                      <a:pt x="632" y="1231"/>
                    </a:lnTo>
                    <a:lnTo>
                      <a:pt x="656" y="1223"/>
                    </a:lnTo>
                    <a:lnTo>
                      <a:pt x="680" y="1213"/>
                    </a:lnTo>
                    <a:lnTo>
                      <a:pt x="703" y="1202"/>
                    </a:lnTo>
                    <a:lnTo>
                      <a:pt x="725" y="1190"/>
                    </a:lnTo>
                    <a:lnTo>
                      <a:pt x="747" y="1175"/>
                    </a:lnTo>
                    <a:lnTo>
                      <a:pt x="768" y="1160"/>
                    </a:lnTo>
                    <a:lnTo>
                      <a:pt x="788" y="1144"/>
                    </a:lnTo>
                    <a:lnTo>
                      <a:pt x="809" y="1127"/>
                    </a:lnTo>
                    <a:lnTo>
                      <a:pt x="828" y="1108"/>
                    </a:lnTo>
                    <a:lnTo>
                      <a:pt x="846" y="1088"/>
                    </a:lnTo>
                    <a:lnTo>
                      <a:pt x="863" y="1068"/>
                    </a:lnTo>
                    <a:lnTo>
                      <a:pt x="881" y="1045"/>
                    </a:lnTo>
                    <a:lnTo>
                      <a:pt x="896" y="1023"/>
                    </a:lnTo>
                    <a:lnTo>
                      <a:pt x="911" y="1000"/>
                    </a:lnTo>
                    <a:lnTo>
                      <a:pt x="925" y="975"/>
                    </a:lnTo>
                    <a:lnTo>
                      <a:pt x="938" y="950"/>
                    </a:lnTo>
                    <a:lnTo>
                      <a:pt x="951" y="924"/>
                    </a:lnTo>
                    <a:lnTo>
                      <a:pt x="962" y="896"/>
                    </a:lnTo>
                    <a:lnTo>
                      <a:pt x="972" y="869"/>
                    </a:lnTo>
                    <a:lnTo>
                      <a:pt x="981" y="840"/>
                    </a:lnTo>
                    <a:lnTo>
                      <a:pt x="989" y="811"/>
                    </a:lnTo>
                    <a:lnTo>
                      <a:pt x="995" y="782"/>
                    </a:lnTo>
                    <a:lnTo>
                      <a:pt x="1001" y="751"/>
                    </a:lnTo>
                    <a:lnTo>
                      <a:pt x="1005" y="721"/>
                    </a:lnTo>
                    <a:lnTo>
                      <a:pt x="1009" y="689"/>
                    </a:lnTo>
                    <a:lnTo>
                      <a:pt x="1010" y="658"/>
                    </a:lnTo>
                    <a:lnTo>
                      <a:pt x="1011" y="625"/>
                    </a:lnTo>
                    <a:lnTo>
                      <a:pt x="1010" y="593"/>
                    </a:lnTo>
                    <a:lnTo>
                      <a:pt x="1009" y="561"/>
                    </a:lnTo>
                    <a:lnTo>
                      <a:pt x="1005" y="530"/>
                    </a:lnTo>
                    <a:lnTo>
                      <a:pt x="1001" y="499"/>
                    </a:lnTo>
                    <a:lnTo>
                      <a:pt x="995" y="469"/>
                    </a:lnTo>
                    <a:lnTo>
                      <a:pt x="989" y="439"/>
                    </a:lnTo>
                    <a:lnTo>
                      <a:pt x="981" y="410"/>
                    </a:lnTo>
                    <a:lnTo>
                      <a:pt x="972" y="382"/>
                    </a:lnTo>
                    <a:lnTo>
                      <a:pt x="962" y="354"/>
                    </a:lnTo>
                    <a:lnTo>
                      <a:pt x="951" y="327"/>
                    </a:lnTo>
                    <a:lnTo>
                      <a:pt x="938" y="300"/>
                    </a:lnTo>
                    <a:lnTo>
                      <a:pt x="925" y="275"/>
                    </a:lnTo>
                    <a:lnTo>
                      <a:pt x="911" y="251"/>
                    </a:lnTo>
                    <a:lnTo>
                      <a:pt x="896" y="227"/>
                    </a:lnTo>
                    <a:lnTo>
                      <a:pt x="881" y="205"/>
                    </a:lnTo>
                    <a:lnTo>
                      <a:pt x="863" y="183"/>
                    </a:lnTo>
                    <a:lnTo>
                      <a:pt x="846" y="162"/>
                    </a:lnTo>
                    <a:lnTo>
                      <a:pt x="828" y="143"/>
                    </a:lnTo>
                    <a:lnTo>
                      <a:pt x="809" y="124"/>
                    </a:lnTo>
                    <a:lnTo>
                      <a:pt x="788" y="107"/>
                    </a:lnTo>
                    <a:lnTo>
                      <a:pt x="768" y="90"/>
                    </a:lnTo>
                    <a:lnTo>
                      <a:pt x="747" y="75"/>
                    </a:lnTo>
                    <a:lnTo>
                      <a:pt x="725" y="62"/>
                    </a:lnTo>
                    <a:lnTo>
                      <a:pt x="703" y="49"/>
                    </a:lnTo>
                    <a:lnTo>
                      <a:pt x="680" y="38"/>
                    </a:lnTo>
                    <a:lnTo>
                      <a:pt x="656" y="28"/>
                    </a:lnTo>
                    <a:lnTo>
                      <a:pt x="632" y="19"/>
                    </a:lnTo>
                    <a:lnTo>
                      <a:pt x="608" y="13"/>
                    </a:lnTo>
                    <a:lnTo>
                      <a:pt x="582" y="7"/>
                    </a:lnTo>
                    <a:lnTo>
                      <a:pt x="557" y="3"/>
                    </a:lnTo>
                    <a:lnTo>
                      <a:pt x="531" y="1"/>
                    </a:lnTo>
                    <a:lnTo>
                      <a:pt x="505" y="0"/>
                    </a:lnTo>
                    <a:lnTo>
                      <a:pt x="480" y="1"/>
                    </a:lnTo>
                    <a:lnTo>
                      <a:pt x="453" y="3"/>
                    </a:lnTo>
                    <a:lnTo>
                      <a:pt x="428" y="7"/>
                    </a:lnTo>
                    <a:lnTo>
                      <a:pt x="404" y="13"/>
                    </a:lnTo>
                    <a:lnTo>
                      <a:pt x="379" y="19"/>
                    </a:lnTo>
                    <a:lnTo>
                      <a:pt x="355" y="28"/>
                    </a:lnTo>
                    <a:lnTo>
                      <a:pt x="332" y="38"/>
                    </a:lnTo>
                    <a:lnTo>
                      <a:pt x="308" y="49"/>
                    </a:lnTo>
                    <a:lnTo>
                      <a:pt x="286" y="62"/>
                    </a:lnTo>
                    <a:lnTo>
                      <a:pt x="265" y="75"/>
                    </a:lnTo>
                    <a:lnTo>
                      <a:pt x="243" y="90"/>
                    </a:lnTo>
                    <a:lnTo>
                      <a:pt x="223" y="107"/>
                    </a:lnTo>
                    <a:lnTo>
                      <a:pt x="203" y="124"/>
                    </a:lnTo>
                    <a:lnTo>
                      <a:pt x="183" y="143"/>
                    </a:lnTo>
                    <a:lnTo>
                      <a:pt x="165" y="162"/>
                    </a:lnTo>
                    <a:lnTo>
                      <a:pt x="148" y="183"/>
                    </a:lnTo>
                    <a:lnTo>
                      <a:pt x="131" y="205"/>
                    </a:lnTo>
                    <a:lnTo>
                      <a:pt x="115" y="227"/>
                    </a:lnTo>
                    <a:lnTo>
                      <a:pt x="100" y="251"/>
                    </a:lnTo>
                    <a:lnTo>
                      <a:pt x="86" y="275"/>
                    </a:lnTo>
                    <a:lnTo>
                      <a:pt x="73" y="300"/>
                    </a:lnTo>
                    <a:lnTo>
                      <a:pt x="61" y="327"/>
                    </a:lnTo>
                    <a:lnTo>
                      <a:pt x="49" y="354"/>
                    </a:lnTo>
                    <a:lnTo>
                      <a:pt x="39" y="382"/>
                    </a:lnTo>
                    <a:lnTo>
                      <a:pt x="30" y="410"/>
                    </a:lnTo>
                    <a:lnTo>
                      <a:pt x="22" y="439"/>
                    </a:lnTo>
                    <a:lnTo>
                      <a:pt x="15" y="469"/>
                    </a:lnTo>
                    <a:lnTo>
                      <a:pt x="10" y="499"/>
                    </a:lnTo>
                    <a:lnTo>
                      <a:pt x="5" y="530"/>
                    </a:lnTo>
                    <a:lnTo>
                      <a:pt x="2" y="561"/>
                    </a:lnTo>
                    <a:lnTo>
                      <a:pt x="0" y="593"/>
                    </a:lnTo>
                    <a:lnTo>
                      <a:pt x="0" y="625"/>
                    </a:lnTo>
                    <a:lnTo>
                      <a:pt x="0" y="658"/>
                    </a:lnTo>
                    <a:lnTo>
                      <a:pt x="2" y="689"/>
                    </a:lnTo>
                    <a:lnTo>
                      <a:pt x="5" y="721"/>
                    </a:lnTo>
                    <a:lnTo>
                      <a:pt x="10" y="751"/>
                    </a:lnTo>
                    <a:lnTo>
                      <a:pt x="15" y="782"/>
                    </a:lnTo>
                    <a:lnTo>
                      <a:pt x="22" y="811"/>
                    </a:lnTo>
                    <a:lnTo>
                      <a:pt x="30" y="840"/>
                    </a:lnTo>
                    <a:lnTo>
                      <a:pt x="39" y="869"/>
                    </a:lnTo>
                    <a:lnTo>
                      <a:pt x="49" y="896"/>
                    </a:lnTo>
                    <a:lnTo>
                      <a:pt x="61" y="924"/>
                    </a:lnTo>
                    <a:lnTo>
                      <a:pt x="73" y="950"/>
                    </a:lnTo>
                    <a:lnTo>
                      <a:pt x="86" y="975"/>
                    </a:lnTo>
                    <a:lnTo>
                      <a:pt x="100" y="1000"/>
                    </a:lnTo>
                    <a:lnTo>
                      <a:pt x="115" y="1023"/>
                    </a:lnTo>
                    <a:lnTo>
                      <a:pt x="131" y="1045"/>
                    </a:lnTo>
                    <a:lnTo>
                      <a:pt x="148" y="1068"/>
                    </a:lnTo>
                    <a:lnTo>
                      <a:pt x="165" y="1088"/>
                    </a:lnTo>
                    <a:lnTo>
                      <a:pt x="183" y="1108"/>
                    </a:lnTo>
                    <a:lnTo>
                      <a:pt x="203" y="1127"/>
                    </a:lnTo>
                    <a:lnTo>
                      <a:pt x="223" y="1144"/>
                    </a:lnTo>
                    <a:lnTo>
                      <a:pt x="243" y="1160"/>
                    </a:lnTo>
                    <a:lnTo>
                      <a:pt x="265" y="1175"/>
                    </a:lnTo>
                    <a:lnTo>
                      <a:pt x="286" y="1190"/>
                    </a:lnTo>
                    <a:lnTo>
                      <a:pt x="308" y="1202"/>
                    </a:lnTo>
                    <a:lnTo>
                      <a:pt x="332" y="1213"/>
                    </a:lnTo>
                    <a:lnTo>
                      <a:pt x="355" y="1223"/>
                    </a:lnTo>
                    <a:lnTo>
                      <a:pt x="379" y="1231"/>
                    </a:lnTo>
                    <a:lnTo>
                      <a:pt x="404" y="1238"/>
                    </a:lnTo>
                    <a:lnTo>
                      <a:pt x="428" y="1243"/>
                    </a:lnTo>
                    <a:lnTo>
                      <a:pt x="453" y="1247"/>
                    </a:lnTo>
                    <a:lnTo>
                      <a:pt x="480" y="1250"/>
                    </a:lnTo>
                    <a:lnTo>
                      <a:pt x="505" y="1250"/>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37" name="Freeform 10"/>
              <p:cNvSpPr>
                <a:spLocks noEditPoints="1"/>
              </p:cNvSpPr>
              <p:nvPr/>
            </p:nvSpPr>
            <p:spPr bwMode="auto">
              <a:xfrm>
                <a:off x="2724" y="1737"/>
                <a:ext cx="225" cy="321"/>
              </a:xfrm>
              <a:custGeom>
                <a:avLst/>
                <a:gdLst>
                  <a:gd name="T0" fmla="*/ 14 w 3589"/>
                  <a:gd name="T1" fmla="*/ 4 h 5132"/>
                  <a:gd name="T2" fmla="*/ 14 w 3589"/>
                  <a:gd name="T3" fmla="*/ 3 h 5132"/>
                  <a:gd name="T4" fmla="*/ 14 w 3589"/>
                  <a:gd name="T5" fmla="*/ 3 h 5132"/>
                  <a:gd name="T6" fmla="*/ 10 w 3589"/>
                  <a:gd name="T7" fmla="*/ 0 h 5132"/>
                  <a:gd name="T8" fmla="*/ 10 w 3589"/>
                  <a:gd name="T9" fmla="*/ 0 h 5132"/>
                  <a:gd name="T10" fmla="*/ 10 w 3589"/>
                  <a:gd name="T11" fmla="*/ 0 h 5132"/>
                  <a:gd name="T12" fmla="*/ 9 w 3589"/>
                  <a:gd name="T13" fmla="*/ 0 h 5132"/>
                  <a:gd name="T14" fmla="*/ 9 w 3589"/>
                  <a:gd name="T15" fmla="*/ 0 h 5132"/>
                  <a:gd name="T16" fmla="*/ 9 w 3589"/>
                  <a:gd name="T17" fmla="*/ 1 h 5132"/>
                  <a:gd name="T18" fmla="*/ 8 w 3589"/>
                  <a:gd name="T19" fmla="*/ 1 h 5132"/>
                  <a:gd name="T20" fmla="*/ 7 w 3589"/>
                  <a:gd name="T21" fmla="*/ 1 h 5132"/>
                  <a:gd name="T22" fmla="*/ 5 w 3589"/>
                  <a:gd name="T23" fmla="*/ 1 h 5132"/>
                  <a:gd name="T24" fmla="*/ 5 w 3589"/>
                  <a:gd name="T25" fmla="*/ 0 h 5132"/>
                  <a:gd name="T26" fmla="*/ 5 w 3589"/>
                  <a:gd name="T27" fmla="*/ 0 h 5132"/>
                  <a:gd name="T28" fmla="*/ 4 w 3589"/>
                  <a:gd name="T29" fmla="*/ 0 h 5132"/>
                  <a:gd name="T30" fmla="*/ 4 w 3589"/>
                  <a:gd name="T31" fmla="*/ 0 h 5132"/>
                  <a:gd name="T32" fmla="*/ 4 w 3589"/>
                  <a:gd name="T33" fmla="*/ 0 h 5132"/>
                  <a:gd name="T34" fmla="*/ 4 w 3589"/>
                  <a:gd name="T35" fmla="*/ 0 h 5132"/>
                  <a:gd name="T36" fmla="*/ 4 w 3589"/>
                  <a:gd name="T37" fmla="*/ 1 h 5132"/>
                  <a:gd name="T38" fmla="*/ 0 w 3589"/>
                  <a:gd name="T39" fmla="*/ 5 h 5132"/>
                  <a:gd name="T40" fmla="*/ 0 w 3589"/>
                  <a:gd name="T41" fmla="*/ 6 h 5132"/>
                  <a:gd name="T42" fmla="*/ 0 w 3589"/>
                  <a:gd name="T43" fmla="*/ 6 h 5132"/>
                  <a:gd name="T44" fmla="*/ 0 w 3589"/>
                  <a:gd name="T45" fmla="*/ 6 h 5132"/>
                  <a:gd name="T46" fmla="*/ 0 w 3589"/>
                  <a:gd name="T47" fmla="*/ 6 h 5132"/>
                  <a:gd name="T48" fmla="*/ 0 w 3589"/>
                  <a:gd name="T49" fmla="*/ 6 h 5132"/>
                  <a:gd name="T50" fmla="*/ 2 w 3589"/>
                  <a:gd name="T51" fmla="*/ 10 h 5132"/>
                  <a:gd name="T52" fmla="*/ 3 w 3589"/>
                  <a:gd name="T53" fmla="*/ 10 h 5132"/>
                  <a:gd name="T54" fmla="*/ 4 w 3589"/>
                  <a:gd name="T55" fmla="*/ 9 h 5132"/>
                  <a:gd name="T56" fmla="*/ 4 w 3589"/>
                  <a:gd name="T57" fmla="*/ 10 h 5132"/>
                  <a:gd name="T58" fmla="*/ 4 w 3589"/>
                  <a:gd name="T59" fmla="*/ 11 h 5132"/>
                  <a:gd name="T60" fmla="*/ 4 w 3589"/>
                  <a:gd name="T61" fmla="*/ 11 h 5132"/>
                  <a:gd name="T62" fmla="*/ 7 w 3589"/>
                  <a:gd name="T63" fmla="*/ 20 h 5132"/>
                  <a:gd name="T64" fmla="*/ 7 w 3589"/>
                  <a:gd name="T65" fmla="*/ 19 h 5132"/>
                  <a:gd name="T66" fmla="*/ 7 w 3589"/>
                  <a:gd name="T67" fmla="*/ 18 h 5132"/>
                  <a:gd name="T68" fmla="*/ 7 w 3589"/>
                  <a:gd name="T69" fmla="*/ 17 h 5132"/>
                  <a:gd name="T70" fmla="*/ 7 w 3589"/>
                  <a:gd name="T71" fmla="*/ 16 h 5132"/>
                  <a:gd name="T72" fmla="*/ 7 w 3589"/>
                  <a:gd name="T73" fmla="*/ 15 h 5132"/>
                  <a:gd name="T74" fmla="*/ 7 w 3589"/>
                  <a:gd name="T75" fmla="*/ 14 h 5132"/>
                  <a:gd name="T76" fmla="*/ 7 w 3589"/>
                  <a:gd name="T77" fmla="*/ 14 h 5132"/>
                  <a:gd name="T78" fmla="*/ 6 w 3589"/>
                  <a:gd name="T79" fmla="*/ 13 h 5132"/>
                  <a:gd name="T80" fmla="*/ 7 w 3589"/>
                  <a:gd name="T81" fmla="*/ 11 h 5132"/>
                  <a:gd name="T82" fmla="*/ 7 w 3589"/>
                  <a:gd name="T83" fmla="*/ 10 h 5132"/>
                  <a:gd name="T84" fmla="*/ 8 w 3589"/>
                  <a:gd name="T85" fmla="*/ 9 h 5132"/>
                  <a:gd name="T86" fmla="*/ 9 w 3589"/>
                  <a:gd name="T87" fmla="*/ 7 h 5132"/>
                  <a:gd name="T88" fmla="*/ 10 w 3589"/>
                  <a:gd name="T89" fmla="*/ 6 h 5132"/>
                  <a:gd name="T90" fmla="*/ 11 w 3589"/>
                  <a:gd name="T91" fmla="*/ 6 h 5132"/>
                  <a:gd name="T92" fmla="*/ 12 w 3589"/>
                  <a:gd name="T93" fmla="*/ 5 h 5132"/>
                  <a:gd name="T94" fmla="*/ 14 w 3589"/>
                  <a:gd name="T95" fmla="*/ 5 h 5132"/>
                  <a:gd name="T96" fmla="*/ 10 w 3589"/>
                  <a:gd name="T97" fmla="*/ 4 h 5132"/>
                  <a:gd name="T98" fmla="*/ 10 w 3589"/>
                  <a:gd name="T99" fmla="*/ 3 h 5132"/>
                  <a:gd name="T100" fmla="*/ 9 w 3589"/>
                  <a:gd name="T101" fmla="*/ 5 h 5132"/>
                  <a:gd name="T102" fmla="*/ 3 w 3589"/>
                  <a:gd name="T103" fmla="*/ 7 h 5132"/>
                  <a:gd name="T104" fmla="*/ 4 w 3589"/>
                  <a:gd name="T105" fmla="*/ 4 h 5132"/>
                  <a:gd name="T106" fmla="*/ 4 w 3589"/>
                  <a:gd name="T107" fmla="*/ 5 h 5132"/>
                  <a:gd name="T108" fmla="*/ 4 w 3589"/>
                  <a:gd name="T109" fmla="*/ 6 h 5132"/>
                  <a:gd name="T110" fmla="*/ 4 w 3589"/>
                  <a:gd name="T111" fmla="*/ 6 h 51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89"/>
                  <a:gd name="T169" fmla="*/ 0 h 5132"/>
                  <a:gd name="T170" fmla="*/ 3589 w 3589"/>
                  <a:gd name="T171" fmla="*/ 5132 h 513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89" h="5132">
                    <a:moveTo>
                      <a:pt x="3563" y="1257"/>
                    </a:moveTo>
                    <a:lnTo>
                      <a:pt x="3568" y="1175"/>
                    </a:lnTo>
                    <a:lnTo>
                      <a:pt x="3573" y="1086"/>
                    </a:lnTo>
                    <a:lnTo>
                      <a:pt x="3577" y="1000"/>
                    </a:lnTo>
                    <a:lnTo>
                      <a:pt x="3581" y="921"/>
                    </a:lnTo>
                    <a:lnTo>
                      <a:pt x="3585" y="855"/>
                    </a:lnTo>
                    <a:lnTo>
                      <a:pt x="3587" y="806"/>
                    </a:lnTo>
                    <a:lnTo>
                      <a:pt x="3589" y="783"/>
                    </a:lnTo>
                    <a:lnTo>
                      <a:pt x="3588" y="790"/>
                    </a:lnTo>
                    <a:lnTo>
                      <a:pt x="3587" y="789"/>
                    </a:lnTo>
                    <a:lnTo>
                      <a:pt x="3573" y="778"/>
                    </a:lnTo>
                    <a:lnTo>
                      <a:pt x="3512" y="733"/>
                    </a:lnTo>
                    <a:lnTo>
                      <a:pt x="3390" y="644"/>
                    </a:lnTo>
                    <a:lnTo>
                      <a:pt x="3148" y="463"/>
                    </a:lnTo>
                    <a:lnTo>
                      <a:pt x="2663" y="105"/>
                    </a:lnTo>
                    <a:lnTo>
                      <a:pt x="2643" y="92"/>
                    </a:lnTo>
                    <a:lnTo>
                      <a:pt x="2623" y="79"/>
                    </a:lnTo>
                    <a:lnTo>
                      <a:pt x="2603" y="69"/>
                    </a:lnTo>
                    <a:lnTo>
                      <a:pt x="2581" y="61"/>
                    </a:lnTo>
                    <a:lnTo>
                      <a:pt x="2560" y="54"/>
                    </a:lnTo>
                    <a:lnTo>
                      <a:pt x="2539" y="49"/>
                    </a:lnTo>
                    <a:lnTo>
                      <a:pt x="2517" y="45"/>
                    </a:lnTo>
                    <a:lnTo>
                      <a:pt x="2496" y="42"/>
                    </a:lnTo>
                    <a:lnTo>
                      <a:pt x="2491" y="41"/>
                    </a:lnTo>
                    <a:lnTo>
                      <a:pt x="2487" y="40"/>
                    </a:lnTo>
                    <a:lnTo>
                      <a:pt x="2455" y="36"/>
                    </a:lnTo>
                    <a:lnTo>
                      <a:pt x="2424" y="33"/>
                    </a:lnTo>
                    <a:lnTo>
                      <a:pt x="2394" y="30"/>
                    </a:lnTo>
                    <a:lnTo>
                      <a:pt x="2362" y="27"/>
                    </a:lnTo>
                    <a:lnTo>
                      <a:pt x="2332" y="25"/>
                    </a:lnTo>
                    <a:lnTo>
                      <a:pt x="2300" y="21"/>
                    </a:lnTo>
                    <a:lnTo>
                      <a:pt x="2270" y="19"/>
                    </a:lnTo>
                    <a:lnTo>
                      <a:pt x="2239" y="16"/>
                    </a:lnTo>
                    <a:lnTo>
                      <a:pt x="2237" y="25"/>
                    </a:lnTo>
                    <a:lnTo>
                      <a:pt x="2454" y="207"/>
                    </a:lnTo>
                    <a:lnTo>
                      <a:pt x="2195" y="337"/>
                    </a:lnTo>
                    <a:lnTo>
                      <a:pt x="2314" y="543"/>
                    </a:lnTo>
                    <a:lnTo>
                      <a:pt x="1985" y="1274"/>
                    </a:lnTo>
                    <a:lnTo>
                      <a:pt x="1931" y="268"/>
                    </a:lnTo>
                    <a:lnTo>
                      <a:pt x="1978" y="228"/>
                    </a:lnTo>
                    <a:lnTo>
                      <a:pt x="1916" y="0"/>
                    </a:lnTo>
                    <a:lnTo>
                      <a:pt x="1711" y="0"/>
                    </a:lnTo>
                    <a:lnTo>
                      <a:pt x="1648" y="228"/>
                    </a:lnTo>
                    <a:lnTo>
                      <a:pt x="1695" y="268"/>
                    </a:lnTo>
                    <a:lnTo>
                      <a:pt x="1643" y="1274"/>
                    </a:lnTo>
                    <a:lnTo>
                      <a:pt x="1313" y="543"/>
                    </a:lnTo>
                    <a:lnTo>
                      <a:pt x="1432" y="337"/>
                    </a:lnTo>
                    <a:lnTo>
                      <a:pt x="1173" y="207"/>
                    </a:lnTo>
                    <a:lnTo>
                      <a:pt x="1390" y="24"/>
                    </a:lnTo>
                    <a:lnTo>
                      <a:pt x="1388" y="16"/>
                    </a:lnTo>
                    <a:lnTo>
                      <a:pt x="1357" y="19"/>
                    </a:lnTo>
                    <a:lnTo>
                      <a:pt x="1326" y="21"/>
                    </a:lnTo>
                    <a:lnTo>
                      <a:pt x="1295" y="25"/>
                    </a:lnTo>
                    <a:lnTo>
                      <a:pt x="1265" y="27"/>
                    </a:lnTo>
                    <a:lnTo>
                      <a:pt x="1234" y="30"/>
                    </a:lnTo>
                    <a:lnTo>
                      <a:pt x="1203" y="33"/>
                    </a:lnTo>
                    <a:lnTo>
                      <a:pt x="1172" y="36"/>
                    </a:lnTo>
                    <a:lnTo>
                      <a:pt x="1140" y="40"/>
                    </a:lnTo>
                    <a:lnTo>
                      <a:pt x="1129" y="42"/>
                    </a:lnTo>
                    <a:lnTo>
                      <a:pt x="1118" y="46"/>
                    </a:lnTo>
                    <a:lnTo>
                      <a:pt x="1103" y="47"/>
                    </a:lnTo>
                    <a:lnTo>
                      <a:pt x="1088" y="49"/>
                    </a:lnTo>
                    <a:lnTo>
                      <a:pt x="1073" y="52"/>
                    </a:lnTo>
                    <a:lnTo>
                      <a:pt x="1059" y="56"/>
                    </a:lnTo>
                    <a:lnTo>
                      <a:pt x="1044" y="60"/>
                    </a:lnTo>
                    <a:lnTo>
                      <a:pt x="1030" y="65"/>
                    </a:lnTo>
                    <a:lnTo>
                      <a:pt x="1015" y="70"/>
                    </a:lnTo>
                    <a:lnTo>
                      <a:pt x="1001" y="77"/>
                    </a:lnTo>
                    <a:lnTo>
                      <a:pt x="987" y="84"/>
                    </a:lnTo>
                    <a:lnTo>
                      <a:pt x="974" y="92"/>
                    </a:lnTo>
                    <a:lnTo>
                      <a:pt x="961" y="100"/>
                    </a:lnTo>
                    <a:lnTo>
                      <a:pt x="947" y="109"/>
                    </a:lnTo>
                    <a:lnTo>
                      <a:pt x="934" y="119"/>
                    </a:lnTo>
                    <a:lnTo>
                      <a:pt x="921" y="130"/>
                    </a:lnTo>
                    <a:lnTo>
                      <a:pt x="909" y="141"/>
                    </a:lnTo>
                    <a:lnTo>
                      <a:pt x="898" y="152"/>
                    </a:lnTo>
                    <a:lnTo>
                      <a:pt x="49" y="1069"/>
                    </a:lnTo>
                    <a:lnTo>
                      <a:pt x="46" y="1072"/>
                    </a:lnTo>
                    <a:lnTo>
                      <a:pt x="45" y="1073"/>
                    </a:lnTo>
                    <a:lnTo>
                      <a:pt x="32" y="1196"/>
                    </a:lnTo>
                    <a:lnTo>
                      <a:pt x="21" y="1291"/>
                    </a:lnTo>
                    <a:lnTo>
                      <a:pt x="13" y="1364"/>
                    </a:lnTo>
                    <a:lnTo>
                      <a:pt x="8" y="1415"/>
                    </a:lnTo>
                    <a:lnTo>
                      <a:pt x="4" y="1449"/>
                    </a:lnTo>
                    <a:lnTo>
                      <a:pt x="1" y="1467"/>
                    </a:lnTo>
                    <a:lnTo>
                      <a:pt x="0" y="1472"/>
                    </a:lnTo>
                    <a:lnTo>
                      <a:pt x="1" y="1468"/>
                    </a:lnTo>
                    <a:lnTo>
                      <a:pt x="2" y="1458"/>
                    </a:lnTo>
                    <a:lnTo>
                      <a:pt x="5" y="1443"/>
                    </a:lnTo>
                    <a:lnTo>
                      <a:pt x="6" y="1428"/>
                    </a:lnTo>
                    <a:lnTo>
                      <a:pt x="8" y="1415"/>
                    </a:lnTo>
                    <a:lnTo>
                      <a:pt x="9" y="1407"/>
                    </a:lnTo>
                    <a:lnTo>
                      <a:pt x="9" y="1406"/>
                    </a:lnTo>
                    <a:lnTo>
                      <a:pt x="8" y="1415"/>
                    </a:lnTo>
                    <a:lnTo>
                      <a:pt x="5" y="1438"/>
                    </a:lnTo>
                    <a:lnTo>
                      <a:pt x="6" y="1439"/>
                    </a:lnTo>
                    <a:lnTo>
                      <a:pt x="7" y="1441"/>
                    </a:lnTo>
                    <a:lnTo>
                      <a:pt x="11" y="1451"/>
                    </a:lnTo>
                    <a:lnTo>
                      <a:pt x="19" y="1468"/>
                    </a:lnTo>
                    <a:lnTo>
                      <a:pt x="37" y="1502"/>
                    </a:lnTo>
                    <a:lnTo>
                      <a:pt x="73" y="1572"/>
                    </a:lnTo>
                    <a:lnTo>
                      <a:pt x="143" y="1711"/>
                    </a:lnTo>
                    <a:lnTo>
                      <a:pt x="284" y="1990"/>
                    </a:lnTo>
                    <a:lnTo>
                      <a:pt x="566" y="2546"/>
                    </a:lnTo>
                    <a:lnTo>
                      <a:pt x="614" y="2521"/>
                    </a:lnTo>
                    <a:lnTo>
                      <a:pt x="662" y="2497"/>
                    </a:lnTo>
                    <a:lnTo>
                      <a:pt x="710" y="2473"/>
                    </a:lnTo>
                    <a:lnTo>
                      <a:pt x="759" y="2447"/>
                    </a:lnTo>
                    <a:lnTo>
                      <a:pt x="806" y="2422"/>
                    </a:lnTo>
                    <a:lnTo>
                      <a:pt x="853" y="2396"/>
                    </a:lnTo>
                    <a:lnTo>
                      <a:pt x="901" y="2370"/>
                    </a:lnTo>
                    <a:lnTo>
                      <a:pt x="948" y="2344"/>
                    </a:lnTo>
                    <a:lnTo>
                      <a:pt x="947" y="2388"/>
                    </a:lnTo>
                    <a:lnTo>
                      <a:pt x="946" y="2433"/>
                    </a:lnTo>
                    <a:lnTo>
                      <a:pt x="945" y="2478"/>
                    </a:lnTo>
                    <a:lnTo>
                      <a:pt x="944" y="2521"/>
                    </a:lnTo>
                    <a:lnTo>
                      <a:pt x="943" y="2566"/>
                    </a:lnTo>
                    <a:lnTo>
                      <a:pt x="942" y="2611"/>
                    </a:lnTo>
                    <a:lnTo>
                      <a:pt x="941" y="2654"/>
                    </a:lnTo>
                    <a:lnTo>
                      <a:pt x="941" y="2699"/>
                    </a:lnTo>
                    <a:lnTo>
                      <a:pt x="941" y="2706"/>
                    </a:lnTo>
                    <a:lnTo>
                      <a:pt x="942" y="2714"/>
                    </a:lnTo>
                    <a:lnTo>
                      <a:pt x="960" y="2714"/>
                    </a:lnTo>
                    <a:lnTo>
                      <a:pt x="976" y="2714"/>
                    </a:lnTo>
                    <a:lnTo>
                      <a:pt x="993" y="2714"/>
                    </a:lnTo>
                    <a:lnTo>
                      <a:pt x="1009" y="2714"/>
                    </a:lnTo>
                    <a:lnTo>
                      <a:pt x="1085" y="5132"/>
                    </a:lnTo>
                    <a:lnTo>
                      <a:pt x="1774" y="5132"/>
                    </a:lnTo>
                    <a:lnTo>
                      <a:pt x="1777" y="5074"/>
                    </a:lnTo>
                    <a:lnTo>
                      <a:pt x="1778" y="5015"/>
                    </a:lnTo>
                    <a:lnTo>
                      <a:pt x="1780" y="4954"/>
                    </a:lnTo>
                    <a:lnTo>
                      <a:pt x="1781" y="4890"/>
                    </a:lnTo>
                    <a:lnTo>
                      <a:pt x="1782" y="4826"/>
                    </a:lnTo>
                    <a:lnTo>
                      <a:pt x="1783" y="4759"/>
                    </a:lnTo>
                    <a:lnTo>
                      <a:pt x="1784" y="4693"/>
                    </a:lnTo>
                    <a:lnTo>
                      <a:pt x="1784" y="4623"/>
                    </a:lnTo>
                    <a:lnTo>
                      <a:pt x="1785" y="4553"/>
                    </a:lnTo>
                    <a:lnTo>
                      <a:pt x="1785" y="4482"/>
                    </a:lnTo>
                    <a:lnTo>
                      <a:pt x="1786" y="4410"/>
                    </a:lnTo>
                    <a:lnTo>
                      <a:pt x="1786" y="4338"/>
                    </a:lnTo>
                    <a:lnTo>
                      <a:pt x="1786" y="4265"/>
                    </a:lnTo>
                    <a:lnTo>
                      <a:pt x="1786" y="4192"/>
                    </a:lnTo>
                    <a:lnTo>
                      <a:pt x="1787" y="4118"/>
                    </a:lnTo>
                    <a:lnTo>
                      <a:pt x="1787" y="4045"/>
                    </a:lnTo>
                    <a:lnTo>
                      <a:pt x="1770" y="4001"/>
                    </a:lnTo>
                    <a:lnTo>
                      <a:pt x="1754" y="3958"/>
                    </a:lnTo>
                    <a:lnTo>
                      <a:pt x="1740" y="3913"/>
                    </a:lnTo>
                    <a:lnTo>
                      <a:pt x="1727" y="3868"/>
                    </a:lnTo>
                    <a:lnTo>
                      <a:pt x="1715" y="3824"/>
                    </a:lnTo>
                    <a:lnTo>
                      <a:pt x="1702" y="3778"/>
                    </a:lnTo>
                    <a:lnTo>
                      <a:pt x="1692" y="3731"/>
                    </a:lnTo>
                    <a:lnTo>
                      <a:pt x="1683" y="3686"/>
                    </a:lnTo>
                    <a:lnTo>
                      <a:pt x="1675" y="3639"/>
                    </a:lnTo>
                    <a:lnTo>
                      <a:pt x="1668" y="3591"/>
                    </a:lnTo>
                    <a:lnTo>
                      <a:pt x="1662" y="3545"/>
                    </a:lnTo>
                    <a:lnTo>
                      <a:pt x="1657" y="3497"/>
                    </a:lnTo>
                    <a:lnTo>
                      <a:pt x="1653" y="3448"/>
                    </a:lnTo>
                    <a:lnTo>
                      <a:pt x="1650" y="3400"/>
                    </a:lnTo>
                    <a:lnTo>
                      <a:pt x="1648" y="3352"/>
                    </a:lnTo>
                    <a:lnTo>
                      <a:pt x="1648" y="3302"/>
                    </a:lnTo>
                    <a:lnTo>
                      <a:pt x="1650" y="3201"/>
                    </a:lnTo>
                    <a:lnTo>
                      <a:pt x="1657" y="3101"/>
                    </a:lnTo>
                    <a:lnTo>
                      <a:pt x="1669" y="3003"/>
                    </a:lnTo>
                    <a:lnTo>
                      <a:pt x="1685" y="2905"/>
                    </a:lnTo>
                    <a:lnTo>
                      <a:pt x="1706" y="2810"/>
                    </a:lnTo>
                    <a:lnTo>
                      <a:pt x="1732" y="2715"/>
                    </a:lnTo>
                    <a:lnTo>
                      <a:pt x="1762" y="2624"/>
                    </a:lnTo>
                    <a:lnTo>
                      <a:pt x="1796" y="2534"/>
                    </a:lnTo>
                    <a:lnTo>
                      <a:pt x="1834" y="2445"/>
                    </a:lnTo>
                    <a:lnTo>
                      <a:pt x="1876" y="2360"/>
                    </a:lnTo>
                    <a:lnTo>
                      <a:pt x="1922" y="2277"/>
                    </a:lnTo>
                    <a:lnTo>
                      <a:pt x="1971" y="2196"/>
                    </a:lnTo>
                    <a:lnTo>
                      <a:pt x="2024" y="2116"/>
                    </a:lnTo>
                    <a:lnTo>
                      <a:pt x="2081" y="2041"/>
                    </a:lnTo>
                    <a:lnTo>
                      <a:pt x="2141" y="1968"/>
                    </a:lnTo>
                    <a:lnTo>
                      <a:pt x="2204" y="1897"/>
                    </a:lnTo>
                    <a:lnTo>
                      <a:pt x="2271" y="1830"/>
                    </a:lnTo>
                    <a:lnTo>
                      <a:pt x="2340" y="1766"/>
                    </a:lnTo>
                    <a:lnTo>
                      <a:pt x="2412" y="1705"/>
                    </a:lnTo>
                    <a:lnTo>
                      <a:pt x="2487" y="1648"/>
                    </a:lnTo>
                    <a:lnTo>
                      <a:pt x="2564" y="1594"/>
                    </a:lnTo>
                    <a:lnTo>
                      <a:pt x="2644" y="1543"/>
                    </a:lnTo>
                    <a:lnTo>
                      <a:pt x="2727" y="1496"/>
                    </a:lnTo>
                    <a:lnTo>
                      <a:pt x="2813" y="1453"/>
                    </a:lnTo>
                    <a:lnTo>
                      <a:pt x="2900" y="1414"/>
                    </a:lnTo>
                    <a:lnTo>
                      <a:pt x="2989" y="1379"/>
                    </a:lnTo>
                    <a:lnTo>
                      <a:pt x="3081" y="1347"/>
                    </a:lnTo>
                    <a:lnTo>
                      <a:pt x="3174" y="1321"/>
                    </a:lnTo>
                    <a:lnTo>
                      <a:pt x="3268" y="1297"/>
                    </a:lnTo>
                    <a:lnTo>
                      <a:pt x="3366" y="1279"/>
                    </a:lnTo>
                    <a:lnTo>
                      <a:pt x="3463" y="1266"/>
                    </a:lnTo>
                    <a:lnTo>
                      <a:pt x="3563" y="1257"/>
                    </a:lnTo>
                    <a:close/>
                    <a:moveTo>
                      <a:pt x="2644" y="999"/>
                    </a:moveTo>
                    <a:lnTo>
                      <a:pt x="2643" y="978"/>
                    </a:lnTo>
                    <a:lnTo>
                      <a:pt x="2643" y="956"/>
                    </a:lnTo>
                    <a:lnTo>
                      <a:pt x="2642" y="935"/>
                    </a:lnTo>
                    <a:lnTo>
                      <a:pt x="2641" y="915"/>
                    </a:lnTo>
                    <a:lnTo>
                      <a:pt x="2640" y="893"/>
                    </a:lnTo>
                    <a:lnTo>
                      <a:pt x="2639" y="872"/>
                    </a:lnTo>
                    <a:lnTo>
                      <a:pt x="2638" y="851"/>
                    </a:lnTo>
                    <a:lnTo>
                      <a:pt x="2638" y="829"/>
                    </a:lnTo>
                    <a:lnTo>
                      <a:pt x="2772" y="942"/>
                    </a:lnTo>
                    <a:lnTo>
                      <a:pt x="2837" y="996"/>
                    </a:lnTo>
                    <a:lnTo>
                      <a:pt x="2231" y="1351"/>
                    </a:lnTo>
                    <a:lnTo>
                      <a:pt x="2173" y="1266"/>
                    </a:lnTo>
                    <a:lnTo>
                      <a:pt x="2644" y="999"/>
                    </a:lnTo>
                    <a:close/>
                    <a:moveTo>
                      <a:pt x="960" y="1806"/>
                    </a:moveTo>
                    <a:lnTo>
                      <a:pt x="878" y="1667"/>
                    </a:lnTo>
                    <a:lnTo>
                      <a:pt x="723" y="1397"/>
                    </a:lnTo>
                    <a:lnTo>
                      <a:pt x="677" y="1318"/>
                    </a:lnTo>
                    <a:lnTo>
                      <a:pt x="986" y="945"/>
                    </a:lnTo>
                    <a:lnTo>
                      <a:pt x="984" y="999"/>
                    </a:lnTo>
                    <a:lnTo>
                      <a:pt x="983" y="1053"/>
                    </a:lnTo>
                    <a:lnTo>
                      <a:pt x="981" y="1107"/>
                    </a:lnTo>
                    <a:lnTo>
                      <a:pt x="979" y="1160"/>
                    </a:lnTo>
                    <a:lnTo>
                      <a:pt x="977" y="1214"/>
                    </a:lnTo>
                    <a:lnTo>
                      <a:pt x="975" y="1268"/>
                    </a:lnTo>
                    <a:lnTo>
                      <a:pt x="974" y="1322"/>
                    </a:lnTo>
                    <a:lnTo>
                      <a:pt x="972" y="1375"/>
                    </a:lnTo>
                    <a:lnTo>
                      <a:pt x="970" y="1429"/>
                    </a:lnTo>
                    <a:lnTo>
                      <a:pt x="969" y="1483"/>
                    </a:lnTo>
                    <a:lnTo>
                      <a:pt x="967" y="1537"/>
                    </a:lnTo>
                    <a:lnTo>
                      <a:pt x="966" y="1591"/>
                    </a:lnTo>
                    <a:lnTo>
                      <a:pt x="964" y="1644"/>
                    </a:lnTo>
                    <a:lnTo>
                      <a:pt x="963" y="1698"/>
                    </a:lnTo>
                    <a:lnTo>
                      <a:pt x="961" y="1752"/>
                    </a:lnTo>
                    <a:lnTo>
                      <a:pt x="960" y="1806"/>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38" name="Freeform 11"/>
              <p:cNvSpPr>
                <a:spLocks/>
              </p:cNvSpPr>
              <p:nvPr/>
            </p:nvSpPr>
            <p:spPr bwMode="auto">
              <a:xfrm>
                <a:off x="2843" y="2005"/>
                <a:ext cx="45" cy="53"/>
              </a:xfrm>
              <a:custGeom>
                <a:avLst/>
                <a:gdLst>
                  <a:gd name="T0" fmla="*/ 0 w 718"/>
                  <a:gd name="T1" fmla="*/ 0 h 851"/>
                  <a:gd name="T2" fmla="*/ 0 w 718"/>
                  <a:gd name="T3" fmla="*/ 3 h 851"/>
                  <a:gd name="T4" fmla="*/ 3 w 718"/>
                  <a:gd name="T5" fmla="*/ 3 h 851"/>
                  <a:gd name="T6" fmla="*/ 3 w 718"/>
                  <a:gd name="T7" fmla="*/ 3 h 851"/>
                  <a:gd name="T8" fmla="*/ 3 w 718"/>
                  <a:gd name="T9" fmla="*/ 3 h 851"/>
                  <a:gd name="T10" fmla="*/ 3 w 718"/>
                  <a:gd name="T11" fmla="*/ 3 h 851"/>
                  <a:gd name="T12" fmla="*/ 3 w 718"/>
                  <a:gd name="T13" fmla="*/ 3 h 851"/>
                  <a:gd name="T14" fmla="*/ 3 w 718"/>
                  <a:gd name="T15" fmla="*/ 3 h 851"/>
                  <a:gd name="T16" fmla="*/ 3 w 718"/>
                  <a:gd name="T17" fmla="*/ 3 h 851"/>
                  <a:gd name="T18" fmla="*/ 3 w 718"/>
                  <a:gd name="T19" fmla="*/ 3 h 851"/>
                  <a:gd name="T20" fmla="*/ 2 w 718"/>
                  <a:gd name="T21" fmla="*/ 3 h 851"/>
                  <a:gd name="T22" fmla="*/ 2 w 718"/>
                  <a:gd name="T23" fmla="*/ 3 h 851"/>
                  <a:gd name="T24" fmla="*/ 2 w 718"/>
                  <a:gd name="T25" fmla="*/ 2 h 851"/>
                  <a:gd name="T26" fmla="*/ 2 w 718"/>
                  <a:gd name="T27" fmla="*/ 2 h 851"/>
                  <a:gd name="T28" fmla="*/ 2 w 718"/>
                  <a:gd name="T29" fmla="*/ 2 h 851"/>
                  <a:gd name="T30" fmla="*/ 2 w 718"/>
                  <a:gd name="T31" fmla="*/ 2 h 851"/>
                  <a:gd name="T32" fmla="*/ 2 w 718"/>
                  <a:gd name="T33" fmla="*/ 2 h 851"/>
                  <a:gd name="T34" fmla="*/ 2 w 718"/>
                  <a:gd name="T35" fmla="*/ 2 h 851"/>
                  <a:gd name="T36" fmla="*/ 2 w 718"/>
                  <a:gd name="T37" fmla="*/ 2 h 851"/>
                  <a:gd name="T38" fmla="*/ 2 w 718"/>
                  <a:gd name="T39" fmla="*/ 2 h 851"/>
                  <a:gd name="T40" fmla="*/ 1 w 718"/>
                  <a:gd name="T41" fmla="*/ 2 h 851"/>
                  <a:gd name="T42" fmla="*/ 1 w 718"/>
                  <a:gd name="T43" fmla="*/ 2 h 851"/>
                  <a:gd name="T44" fmla="*/ 1 w 718"/>
                  <a:gd name="T45" fmla="*/ 2 h 851"/>
                  <a:gd name="T46" fmla="*/ 1 w 718"/>
                  <a:gd name="T47" fmla="*/ 2 h 851"/>
                  <a:gd name="T48" fmla="*/ 1 w 718"/>
                  <a:gd name="T49" fmla="*/ 1 h 851"/>
                  <a:gd name="T50" fmla="*/ 1 w 718"/>
                  <a:gd name="T51" fmla="*/ 1 h 851"/>
                  <a:gd name="T52" fmla="*/ 1 w 718"/>
                  <a:gd name="T53" fmla="*/ 1 h 851"/>
                  <a:gd name="T54" fmla="*/ 1 w 718"/>
                  <a:gd name="T55" fmla="*/ 1 h 851"/>
                  <a:gd name="T56" fmla="*/ 1 w 718"/>
                  <a:gd name="T57" fmla="*/ 1 h 851"/>
                  <a:gd name="T58" fmla="*/ 1 w 718"/>
                  <a:gd name="T59" fmla="*/ 1 h 851"/>
                  <a:gd name="T60" fmla="*/ 1 w 718"/>
                  <a:gd name="T61" fmla="*/ 1 h 851"/>
                  <a:gd name="T62" fmla="*/ 1 w 718"/>
                  <a:gd name="T63" fmla="*/ 1 h 851"/>
                  <a:gd name="T64" fmla="*/ 0 w 718"/>
                  <a:gd name="T65" fmla="*/ 1 h 851"/>
                  <a:gd name="T66" fmla="*/ 0 w 718"/>
                  <a:gd name="T67" fmla="*/ 1 h 851"/>
                  <a:gd name="T68" fmla="*/ 0 w 718"/>
                  <a:gd name="T69" fmla="*/ 0 h 851"/>
                  <a:gd name="T70" fmla="*/ 0 w 718"/>
                  <a:gd name="T71" fmla="*/ 0 h 851"/>
                  <a:gd name="T72" fmla="*/ 0 w 718"/>
                  <a:gd name="T73" fmla="*/ 0 h 851"/>
                  <a:gd name="T74" fmla="*/ 0 w 718"/>
                  <a:gd name="T75" fmla="*/ 0 h 851"/>
                  <a:gd name="T76" fmla="*/ 0 w 718"/>
                  <a:gd name="T77" fmla="*/ 0 h 8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18"/>
                  <a:gd name="T118" fmla="*/ 0 h 851"/>
                  <a:gd name="T119" fmla="*/ 718 w 718"/>
                  <a:gd name="T120" fmla="*/ 851 h 8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18" h="851">
                    <a:moveTo>
                      <a:pt x="0" y="0"/>
                    </a:moveTo>
                    <a:lnTo>
                      <a:pt x="27" y="851"/>
                    </a:lnTo>
                    <a:lnTo>
                      <a:pt x="716" y="851"/>
                    </a:lnTo>
                    <a:lnTo>
                      <a:pt x="717" y="830"/>
                    </a:lnTo>
                    <a:lnTo>
                      <a:pt x="717" y="807"/>
                    </a:lnTo>
                    <a:lnTo>
                      <a:pt x="718" y="784"/>
                    </a:lnTo>
                    <a:lnTo>
                      <a:pt x="718" y="762"/>
                    </a:lnTo>
                    <a:lnTo>
                      <a:pt x="690" y="743"/>
                    </a:lnTo>
                    <a:lnTo>
                      <a:pt x="663" y="725"/>
                    </a:lnTo>
                    <a:lnTo>
                      <a:pt x="636" y="707"/>
                    </a:lnTo>
                    <a:lnTo>
                      <a:pt x="608" y="688"/>
                    </a:lnTo>
                    <a:lnTo>
                      <a:pt x="582" y="668"/>
                    </a:lnTo>
                    <a:lnTo>
                      <a:pt x="555" y="649"/>
                    </a:lnTo>
                    <a:lnTo>
                      <a:pt x="529" y="629"/>
                    </a:lnTo>
                    <a:lnTo>
                      <a:pt x="504" y="607"/>
                    </a:lnTo>
                    <a:lnTo>
                      <a:pt x="477" y="586"/>
                    </a:lnTo>
                    <a:lnTo>
                      <a:pt x="453" y="565"/>
                    </a:lnTo>
                    <a:lnTo>
                      <a:pt x="428" y="543"/>
                    </a:lnTo>
                    <a:lnTo>
                      <a:pt x="404" y="521"/>
                    </a:lnTo>
                    <a:lnTo>
                      <a:pt x="380" y="498"/>
                    </a:lnTo>
                    <a:lnTo>
                      <a:pt x="357" y="475"/>
                    </a:lnTo>
                    <a:lnTo>
                      <a:pt x="333" y="452"/>
                    </a:lnTo>
                    <a:lnTo>
                      <a:pt x="310" y="428"/>
                    </a:lnTo>
                    <a:lnTo>
                      <a:pt x="287" y="403"/>
                    </a:lnTo>
                    <a:lnTo>
                      <a:pt x="265" y="379"/>
                    </a:lnTo>
                    <a:lnTo>
                      <a:pt x="244" y="355"/>
                    </a:lnTo>
                    <a:lnTo>
                      <a:pt x="223" y="329"/>
                    </a:lnTo>
                    <a:lnTo>
                      <a:pt x="201" y="304"/>
                    </a:lnTo>
                    <a:lnTo>
                      <a:pt x="181" y="278"/>
                    </a:lnTo>
                    <a:lnTo>
                      <a:pt x="161" y="251"/>
                    </a:lnTo>
                    <a:lnTo>
                      <a:pt x="141" y="225"/>
                    </a:lnTo>
                    <a:lnTo>
                      <a:pt x="122" y="197"/>
                    </a:lnTo>
                    <a:lnTo>
                      <a:pt x="104" y="171"/>
                    </a:lnTo>
                    <a:lnTo>
                      <a:pt x="86" y="143"/>
                    </a:lnTo>
                    <a:lnTo>
                      <a:pt x="67" y="115"/>
                    </a:lnTo>
                    <a:lnTo>
                      <a:pt x="50" y="87"/>
                    </a:lnTo>
                    <a:lnTo>
                      <a:pt x="33" y="58"/>
                    </a:lnTo>
                    <a:lnTo>
                      <a:pt x="17" y="30"/>
                    </a:lnTo>
                    <a:lnTo>
                      <a:pt x="0" y="0"/>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39" name="Freeform 12"/>
              <p:cNvSpPr>
                <a:spLocks/>
              </p:cNvSpPr>
              <p:nvPr/>
            </p:nvSpPr>
            <p:spPr bwMode="auto">
              <a:xfrm>
                <a:off x="2944" y="1824"/>
                <a:ext cx="39" cy="31"/>
              </a:xfrm>
              <a:custGeom>
                <a:avLst/>
                <a:gdLst>
                  <a:gd name="T0" fmla="*/ 2 w 613"/>
                  <a:gd name="T1" fmla="*/ 0 h 490"/>
                  <a:gd name="T2" fmla="*/ 2 w 613"/>
                  <a:gd name="T3" fmla="*/ 0 h 490"/>
                  <a:gd name="T4" fmla="*/ 1 w 613"/>
                  <a:gd name="T5" fmla="*/ 0 h 490"/>
                  <a:gd name="T6" fmla="*/ 0 w 613"/>
                  <a:gd name="T7" fmla="*/ 0 h 490"/>
                  <a:gd name="T8" fmla="*/ 0 w 613"/>
                  <a:gd name="T9" fmla="*/ 2 h 490"/>
                  <a:gd name="T10" fmla="*/ 1 w 613"/>
                  <a:gd name="T11" fmla="*/ 2 h 490"/>
                  <a:gd name="T12" fmla="*/ 2 w 613"/>
                  <a:gd name="T13" fmla="*/ 2 h 490"/>
                  <a:gd name="T14" fmla="*/ 2 w 613"/>
                  <a:gd name="T15" fmla="*/ 2 h 490"/>
                  <a:gd name="T16" fmla="*/ 2 w 613"/>
                  <a:gd name="T17" fmla="*/ 0 h 4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13"/>
                  <a:gd name="T28" fmla="*/ 0 h 490"/>
                  <a:gd name="T29" fmla="*/ 613 w 613"/>
                  <a:gd name="T30" fmla="*/ 490 h 4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13" h="490">
                    <a:moveTo>
                      <a:pt x="538" y="0"/>
                    </a:moveTo>
                    <a:lnTo>
                      <a:pt x="435" y="0"/>
                    </a:lnTo>
                    <a:lnTo>
                      <a:pt x="178" y="0"/>
                    </a:lnTo>
                    <a:lnTo>
                      <a:pt x="76" y="0"/>
                    </a:lnTo>
                    <a:lnTo>
                      <a:pt x="0" y="490"/>
                    </a:lnTo>
                    <a:lnTo>
                      <a:pt x="178" y="490"/>
                    </a:lnTo>
                    <a:lnTo>
                      <a:pt x="435" y="490"/>
                    </a:lnTo>
                    <a:lnTo>
                      <a:pt x="613" y="490"/>
                    </a:lnTo>
                    <a:lnTo>
                      <a:pt x="538" y="0"/>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0" name="Freeform 13"/>
              <p:cNvSpPr>
                <a:spLocks/>
              </p:cNvSpPr>
              <p:nvPr/>
            </p:nvSpPr>
            <p:spPr bwMode="auto">
              <a:xfrm>
                <a:off x="2893" y="1830"/>
                <a:ext cx="47" cy="45"/>
              </a:xfrm>
              <a:custGeom>
                <a:avLst/>
                <a:gdLst>
                  <a:gd name="T0" fmla="*/ 2 w 711"/>
                  <a:gd name="T1" fmla="*/ 0 h 693"/>
                  <a:gd name="T2" fmla="*/ 1 w 711"/>
                  <a:gd name="T3" fmla="*/ 0 h 693"/>
                  <a:gd name="T4" fmla="*/ 0 w 711"/>
                  <a:gd name="T5" fmla="*/ 1 h 693"/>
                  <a:gd name="T6" fmla="*/ 0 w 711"/>
                  <a:gd name="T7" fmla="*/ 1 h 693"/>
                  <a:gd name="T8" fmla="*/ 1 w 711"/>
                  <a:gd name="T9" fmla="*/ 3 h 693"/>
                  <a:gd name="T10" fmla="*/ 1 w 711"/>
                  <a:gd name="T11" fmla="*/ 2 h 693"/>
                  <a:gd name="T12" fmla="*/ 2 w 711"/>
                  <a:gd name="T13" fmla="*/ 2 h 693"/>
                  <a:gd name="T14" fmla="*/ 3 w 711"/>
                  <a:gd name="T15" fmla="*/ 1 h 693"/>
                  <a:gd name="T16" fmla="*/ 2 w 711"/>
                  <a:gd name="T17" fmla="*/ 0 h 6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1"/>
                  <a:gd name="T28" fmla="*/ 0 h 693"/>
                  <a:gd name="T29" fmla="*/ 711 w 711"/>
                  <a:gd name="T30" fmla="*/ 693 h 6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1" h="693">
                    <a:moveTo>
                      <a:pt x="401" y="0"/>
                    </a:moveTo>
                    <a:lnTo>
                      <a:pt x="311" y="52"/>
                    </a:lnTo>
                    <a:lnTo>
                      <a:pt x="88" y="181"/>
                    </a:lnTo>
                    <a:lnTo>
                      <a:pt x="0" y="232"/>
                    </a:lnTo>
                    <a:lnTo>
                      <a:pt x="180" y="693"/>
                    </a:lnTo>
                    <a:lnTo>
                      <a:pt x="334" y="605"/>
                    </a:lnTo>
                    <a:lnTo>
                      <a:pt x="557" y="476"/>
                    </a:lnTo>
                    <a:lnTo>
                      <a:pt x="711" y="387"/>
                    </a:lnTo>
                    <a:lnTo>
                      <a:pt x="401" y="0"/>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1" name="Freeform 14"/>
              <p:cNvSpPr>
                <a:spLocks/>
              </p:cNvSpPr>
              <p:nvPr/>
            </p:nvSpPr>
            <p:spPr bwMode="auto">
              <a:xfrm>
                <a:off x="2854" y="1866"/>
                <a:ext cx="42" cy="44"/>
              </a:xfrm>
              <a:custGeom>
                <a:avLst/>
                <a:gdLst>
                  <a:gd name="T0" fmla="*/ 1 w 693"/>
                  <a:gd name="T1" fmla="*/ 0 h 710"/>
                  <a:gd name="T2" fmla="*/ 1 w 693"/>
                  <a:gd name="T3" fmla="*/ 0 h 710"/>
                  <a:gd name="T4" fmla="*/ 0 w 693"/>
                  <a:gd name="T5" fmla="*/ 1 h 710"/>
                  <a:gd name="T6" fmla="*/ 0 w 693"/>
                  <a:gd name="T7" fmla="*/ 2 h 710"/>
                  <a:gd name="T8" fmla="*/ 1 w 693"/>
                  <a:gd name="T9" fmla="*/ 3 h 710"/>
                  <a:gd name="T10" fmla="*/ 2 w 693"/>
                  <a:gd name="T11" fmla="*/ 2 h 710"/>
                  <a:gd name="T12" fmla="*/ 2 w 693"/>
                  <a:gd name="T13" fmla="*/ 1 h 710"/>
                  <a:gd name="T14" fmla="*/ 3 w 693"/>
                  <a:gd name="T15" fmla="*/ 1 h 710"/>
                  <a:gd name="T16" fmla="*/ 1 w 693"/>
                  <a:gd name="T17" fmla="*/ 0 h 7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3"/>
                  <a:gd name="T28" fmla="*/ 0 h 710"/>
                  <a:gd name="T29" fmla="*/ 693 w 693"/>
                  <a:gd name="T30" fmla="*/ 710 h 7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3" h="710">
                    <a:moveTo>
                      <a:pt x="230" y="0"/>
                    </a:moveTo>
                    <a:lnTo>
                      <a:pt x="179" y="88"/>
                    </a:lnTo>
                    <a:lnTo>
                      <a:pt x="50" y="311"/>
                    </a:lnTo>
                    <a:lnTo>
                      <a:pt x="0" y="400"/>
                    </a:lnTo>
                    <a:lnTo>
                      <a:pt x="386" y="710"/>
                    </a:lnTo>
                    <a:lnTo>
                      <a:pt x="476" y="556"/>
                    </a:lnTo>
                    <a:lnTo>
                      <a:pt x="604" y="334"/>
                    </a:lnTo>
                    <a:lnTo>
                      <a:pt x="693" y="179"/>
                    </a:lnTo>
                    <a:lnTo>
                      <a:pt x="230" y="0"/>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2" name="Freeform 15"/>
              <p:cNvSpPr>
                <a:spLocks/>
              </p:cNvSpPr>
              <p:nvPr/>
            </p:nvSpPr>
            <p:spPr bwMode="auto">
              <a:xfrm>
                <a:off x="2842" y="1917"/>
                <a:ext cx="30" cy="39"/>
              </a:xfrm>
              <a:custGeom>
                <a:avLst/>
                <a:gdLst>
                  <a:gd name="T0" fmla="*/ 0 w 490"/>
                  <a:gd name="T1" fmla="*/ 0 h 613"/>
                  <a:gd name="T2" fmla="*/ 0 w 490"/>
                  <a:gd name="T3" fmla="*/ 1 h 613"/>
                  <a:gd name="T4" fmla="*/ 0 w 490"/>
                  <a:gd name="T5" fmla="*/ 2 h 613"/>
                  <a:gd name="T6" fmla="*/ 0 w 490"/>
                  <a:gd name="T7" fmla="*/ 2 h 613"/>
                  <a:gd name="T8" fmla="*/ 2 w 490"/>
                  <a:gd name="T9" fmla="*/ 2 h 613"/>
                  <a:gd name="T10" fmla="*/ 2 w 490"/>
                  <a:gd name="T11" fmla="*/ 2 h 613"/>
                  <a:gd name="T12" fmla="*/ 2 w 490"/>
                  <a:gd name="T13" fmla="*/ 1 h 613"/>
                  <a:gd name="T14" fmla="*/ 2 w 490"/>
                  <a:gd name="T15" fmla="*/ 0 h 613"/>
                  <a:gd name="T16" fmla="*/ 0 w 490"/>
                  <a:gd name="T17" fmla="*/ 0 h 6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0"/>
                  <a:gd name="T28" fmla="*/ 0 h 613"/>
                  <a:gd name="T29" fmla="*/ 490 w 490"/>
                  <a:gd name="T30" fmla="*/ 613 h 6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0" h="613">
                    <a:moveTo>
                      <a:pt x="0" y="76"/>
                    </a:moveTo>
                    <a:lnTo>
                      <a:pt x="0" y="177"/>
                    </a:lnTo>
                    <a:lnTo>
                      <a:pt x="0" y="435"/>
                    </a:lnTo>
                    <a:lnTo>
                      <a:pt x="0" y="538"/>
                    </a:lnTo>
                    <a:lnTo>
                      <a:pt x="490" y="613"/>
                    </a:lnTo>
                    <a:lnTo>
                      <a:pt x="490" y="435"/>
                    </a:lnTo>
                    <a:lnTo>
                      <a:pt x="490" y="177"/>
                    </a:lnTo>
                    <a:lnTo>
                      <a:pt x="490" y="0"/>
                    </a:lnTo>
                    <a:lnTo>
                      <a:pt x="0" y="76"/>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3" name="Freeform 16"/>
              <p:cNvSpPr>
                <a:spLocks/>
              </p:cNvSpPr>
              <p:nvPr/>
            </p:nvSpPr>
            <p:spPr bwMode="auto">
              <a:xfrm>
                <a:off x="2848" y="1964"/>
                <a:ext cx="45" cy="44"/>
              </a:xfrm>
              <a:custGeom>
                <a:avLst/>
                <a:gdLst>
                  <a:gd name="T0" fmla="*/ 0 w 694"/>
                  <a:gd name="T1" fmla="*/ 1 h 710"/>
                  <a:gd name="T2" fmla="*/ 0 w 694"/>
                  <a:gd name="T3" fmla="*/ 2 h 710"/>
                  <a:gd name="T4" fmla="*/ 1 w 694"/>
                  <a:gd name="T5" fmla="*/ 2 h 710"/>
                  <a:gd name="T6" fmla="*/ 1 w 694"/>
                  <a:gd name="T7" fmla="*/ 3 h 710"/>
                  <a:gd name="T8" fmla="*/ 3 w 694"/>
                  <a:gd name="T9" fmla="*/ 2 h 710"/>
                  <a:gd name="T10" fmla="*/ 2 w 694"/>
                  <a:gd name="T11" fmla="*/ 1 h 710"/>
                  <a:gd name="T12" fmla="*/ 2 w 694"/>
                  <a:gd name="T13" fmla="*/ 1 h 710"/>
                  <a:gd name="T14" fmla="*/ 1 w 694"/>
                  <a:gd name="T15" fmla="*/ 0 h 710"/>
                  <a:gd name="T16" fmla="*/ 0 w 694"/>
                  <a:gd name="T17" fmla="*/ 1 h 7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4"/>
                  <a:gd name="T28" fmla="*/ 0 h 710"/>
                  <a:gd name="T29" fmla="*/ 694 w 694"/>
                  <a:gd name="T30" fmla="*/ 710 h 7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4" h="710">
                    <a:moveTo>
                      <a:pt x="0" y="310"/>
                    </a:moveTo>
                    <a:lnTo>
                      <a:pt x="51" y="399"/>
                    </a:lnTo>
                    <a:lnTo>
                      <a:pt x="180" y="622"/>
                    </a:lnTo>
                    <a:lnTo>
                      <a:pt x="231" y="710"/>
                    </a:lnTo>
                    <a:lnTo>
                      <a:pt x="694" y="531"/>
                    </a:lnTo>
                    <a:lnTo>
                      <a:pt x="605" y="377"/>
                    </a:lnTo>
                    <a:lnTo>
                      <a:pt x="476" y="154"/>
                    </a:lnTo>
                    <a:lnTo>
                      <a:pt x="387" y="0"/>
                    </a:lnTo>
                    <a:lnTo>
                      <a:pt x="0" y="310"/>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4" name="Freeform 17"/>
              <p:cNvSpPr>
                <a:spLocks/>
              </p:cNvSpPr>
              <p:nvPr/>
            </p:nvSpPr>
            <p:spPr bwMode="auto">
              <a:xfrm>
                <a:off x="2885" y="2004"/>
                <a:ext cx="47" cy="42"/>
              </a:xfrm>
              <a:custGeom>
                <a:avLst/>
                <a:gdLst>
                  <a:gd name="T0" fmla="*/ 0 w 710"/>
                  <a:gd name="T1" fmla="*/ 2 h 693"/>
                  <a:gd name="T2" fmla="*/ 0 w 710"/>
                  <a:gd name="T3" fmla="*/ 2 h 693"/>
                  <a:gd name="T4" fmla="*/ 1 w 710"/>
                  <a:gd name="T5" fmla="*/ 2 h 693"/>
                  <a:gd name="T6" fmla="*/ 2 w 710"/>
                  <a:gd name="T7" fmla="*/ 3 h 693"/>
                  <a:gd name="T8" fmla="*/ 3 w 710"/>
                  <a:gd name="T9" fmla="*/ 1 h 693"/>
                  <a:gd name="T10" fmla="*/ 2 w 710"/>
                  <a:gd name="T11" fmla="*/ 1 h 693"/>
                  <a:gd name="T12" fmla="*/ 1 w 710"/>
                  <a:gd name="T13" fmla="*/ 0 h 693"/>
                  <a:gd name="T14" fmla="*/ 1 w 710"/>
                  <a:gd name="T15" fmla="*/ 0 h 693"/>
                  <a:gd name="T16" fmla="*/ 0 w 710"/>
                  <a:gd name="T17" fmla="*/ 2 h 6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0"/>
                  <a:gd name="T28" fmla="*/ 0 h 693"/>
                  <a:gd name="T29" fmla="*/ 710 w 710"/>
                  <a:gd name="T30" fmla="*/ 693 h 6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0" h="693">
                    <a:moveTo>
                      <a:pt x="0" y="462"/>
                    </a:moveTo>
                    <a:lnTo>
                      <a:pt x="88" y="514"/>
                    </a:lnTo>
                    <a:lnTo>
                      <a:pt x="311" y="642"/>
                    </a:lnTo>
                    <a:lnTo>
                      <a:pt x="400" y="693"/>
                    </a:lnTo>
                    <a:lnTo>
                      <a:pt x="710" y="307"/>
                    </a:lnTo>
                    <a:lnTo>
                      <a:pt x="556" y="217"/>
                    </a:lnTo>
                    <a:lnTo>
                      <a:pt x="333" y="89"/>
                    </a:lnTo>
                    <a:lnTo>
                      <a:pt x="180" y="0"/>
                    </a:lnTo>
                    <a:lnTo>
                      <a:pt x="0" y="462"/>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5" name="Freeform 18"/>
              <p:cNvSpPr>
                <a:spLocks/>
              </p:cNvSpPr>
              <p:nvPr/>
            </p:nvSpPr>
            <p:spPr bwMode="auto">
              <a:xfrm>
                <a:off x="2935" y="2028"/>
                <a:ext cx="38" cy="30"/>
              </a:xfrm>
              <a:custGeom>
                <a:avLst/>
                <a:gdLst>
                  <a:gd name="T0" fmla="*/ 0 w 613"/>
                  <a:gd name="T1" fmla="*/ 2 h 490"/>
                  <a:gd name="T2" fmla="*/ 1 w 613"/>
                  <a:gd name="T3" fmla="*/ 2 h 490"/>
                  <a:gd name="T4" fmla="*/ 2 w 613"/>
                  <a:gd name="T5" fmla="*/ 2 h 490"/>
                  <a:gd name="T6" fmla="*/ 2 w 613"/>
                  <a:gd name="T7" fmla="*/ 2 h 490"/>
                  <a:gd name="T8" fmla="*/ 2 w 613"/>
                  <a:gd name="T9" fmla="*/ 0 h 490"/>
                  <a:gd name="T10" fmla="*/ 2 w 613"/>
                  <a:gd name="T11" fmla="*/ 0 h 490"/>
                  <a:gd name="T12" fmla="*/ 1 w 613"/>
                  <a:gd name="T13" fmla="*/ 0 h 490"/>
                  <a:gd name="T14" fmla="*/ 0 w 613"/>
                  <a:gd name="T15" fmla="*/ 0 h 490"/>
                  <a:gd name="T16" fmla="*/ 0 w 613"/>
                  <a:gd name="T17" fmla="*/ 2 h 4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13"/>
                  <a:gd name="T28" fmla="*/ 0 h 490"/>
                  <a:gd name="T29" fmla="*/ 613 w 613"/>
                  <a:gd name="T30" fmla="*/ 490 h 4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13" h="490">
                    <a:moveTo>
                      <a:pt x="76" y="490"/>
                    </a:moveTo>
                    <a:lnTo>
                      <a:pt x="178" y="490"/>
                    </a:lnTo>
                    <a:lnTo>
                      <a:pt x="435" y="490"/>
                    </a:lnTo>
                    <a:lnTo>
                      <a:pt x="537" y="490"/>
                    </a:lnTo>
                    <a:lnTo>
                      <a:pt x="613" y="0"/>
                    </a:lnTo>
                    <a:lnTo>
                      <a:pt x="435" y="0"/>
                    </a:lnTo>
                    <a:lnTo>
                      <a:pt x="178" y="0"/>
                    </a:lnTo>
                    <a:lnTo>
                      <a:pt x="0" y="0"/>
                    </a:lnTo>
                    <a:lnTo>
                      <a:pt x="76" y="490"/>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6" name="Freeform 19"/>
              <p:cNvSpPr>
                <a:spLocks/>
              </p:cNvSpPr>
              <p:nvPr/>
            </p:nvSpPr>
            <p:spPr bwMode="auto">
              <a:xfrm>
                <a:off x="2981" y="2009"/>
                <a:ext cx="45" cy="46"/>
              </a:xfrm>
              <a:custGeom>
                <a:avLst/>
                <a:gdLst>
                  <a:gd name="T0" fmla="*/ 1 w 710"/>
                  <a:gd name="T1" fmla="*/ 3 h 694"/>
                  <a:gd name="T2" fmla="*/ 2 w 710"/>
                  <a:gd name="T3" fmla="*/ 2 h 694"/>
                  <a:gd name="T4" fmla="*/ 2 w 710"/>
                  <a:gd name="T5" fmla="*/ 2 h 694"/>
                  <a:gd name="T6" fmla="*/ 3 w 710"/>
                  <a:gd name="T7" fmla="*/ 2 h 694"/>
                  <a:gd name="T8" fmla="*/ 2 w 710"/>
                  <a:gd name="T9" fmla="*/ 0 h 694"/>
                  <a:gd name="T10" fmla="*/ 2 w 710"/>
                  <a:gd name="T11" fmla="*/ 0 h 694"/>
                  <a:gd name="T12" fmla="*/ 1 w 710"/>
                  <a:gd name="T13" fmla="*/ 1 h 694"/>
                  <a:gd name="T14" fmla="*/ 0 w 710"/>
                  <a:gd name="T15" fmla="*/ 1 h 694"/>
                  <a:gd name="T16" fmla="*/ 1 w 710"/>
                  <a:gd name="T17" fmla="*/ 3 h 6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0"/>
                  <a:gd name="T28" fmla="*/ 0 h 694"/>
                  <a:gd name="T29" fmla="*/ 710 w 710"/>
                  <a:gd name="T30" fmla="*/ 694 h 6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0" h="694">
                    <a:moveTo>
                      <a:pt x="310" y="694"/>
                    </a:moveTo>
                    <a:lnTo>
                      <a:pt x="399" y="642"/>
                    </a:lnTo>
                    <a:lnTo>
                      <a:pt x="622" y="514"/>
                    </a:lnTo>
                    <a:lnTo>
                      <a:pt x="710" y="462"/>
                    </a:lnTo>
                    <a:lnTo>
                      <a:pt x="531" y="0"/>
                    </a:lnTo>
                    <a:lnTo>
                      <a:pt x="377" y="89"/>
                    </a:lnTo>
                    <a:lnTo>
                      <a:pt x="154" y="218"/>
                    </a:lnTo>
                    <a:lnTo>
                      <a:pt x="0" y="306"/>
                    </a:lnTo>
                    <a:lnTo>
                      <a:pt x="310" y="694"/>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7" name="Freeform 20"/>
              <p:cNvSpPr>
                <a:spLocks/>
              </p:cNvSpPr>
              <p:nvPr/>
            </p:nvSpPr>
            <p:spPr bwMode="auto">
              <a:xfrm>
                <a:off x="3022" y="1972"/>
                <a:ext cx="42" cy="44"/>
              </a:xfrm>
              <a:custGeom>
                <a:avLst/>
                <a:gdLst>
                  <a:gd name="T0" fmla="*/ 2 w 694"/>
                  <a:gd name="T1" fmla="*/ 3 h 710"/>
                  <a:gd name="T2" fmla="*/ 2 w 694"/>
                  <a:gd name="T3" fmla="*/ 2 h 710"/>
                  <a:gd name="T4" fmla="*/ 2 w 694"/>
                  <a:gd name="T5" fmla="*/ 2 h 710"/>
                  <a:gd name="T6" fmla="*/ 3 w 694"/>
                  <a:gd name="T7" fmla="*/ 1 h 710"/>
                  <a:gd name="T8" fmla="*/ 1 w 694"/>
                  <a:gd name="T9" fmla="*/ 0 h 710"/>
                  <a:gd name="T10" fmla="*/ 1 w 694"/>
                  <a:gd name="T11" fmla="*/ 1 h 710"/>
                  <a:gd name="T12" fmla="*/ 0 w 694"/>
                  <a:gd name="T13" fmla="*/ 1 h 710"/>
                  <a:gd name="T14" fmla="*/ 0 w 694"/>
                  <a:gd name="T15" fmla="*/ 2 h 710"/>
                  <a:gd name="T16" fmla="*/ 2 w 694"/>
                  <a:gd name="T17" fmla="*/ 3 h 7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4"/>
                  <a:gd name="T28" fmla="*/ 0 h 710"/>
                  <a:gd name="T29" fmla="*/ 694 w 694"/>
                  <a:gd name="T30" fmla="*/ 710 h 7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4" h="710">
                    <a:moveTo>
                      <a:pt x="463" y="710"/>
                    </a:moveTo>
                    <a:lnTo>
                      <a:pt x="515" y="622"/>
                    </a:lnTo>
                    <a:lnTo>
                      <a:pt x="644" y="398"/>
                    </a:lnTo>
                    <a:lnTo>
                      <a:pt x="694" y="310"/>
                    </a:lnTo>
                    <a:lnTo>
                      <a:pt x="307" y="0"/>
                    </a:lnTo>
                    <a:lnTo>
                      <a:pt x="218" y="153"/>
                    </a:lnTo>
                    <a:lnTo>
                      <a:pt x="90" y="376"/>
                    </a:lnTo>
                    <a:lnTo>
                      <a:pt x="0" y="530"/>
                    </a:lnTo>
                    <a:lnTo>
                      <a:pt x="463" y="710"/>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8" name="Freeform 21"/>
              <p:cNvSpPr>
                <a:spLocks/>
              </p:cNvSpPr>
              <p:nvPr/>
            </p:nvSpPr>
            <p:spPr bwMode="auto">
              <a:xfrm>
                <a:off x="3045" y="1926"/>
                <a:ext cx="31" cy="39"/>
              </a:xfrm>
              <a:custGeom>
                <a:avLst/>
                <a:gdLst>
                  <a:gd name="T0" fmla="*/ 2 w 491"/>
                  <a:gd name="T1" fmla="*/ 2 h 614"/>
                  <a:gd name="T2" fmla="*/ 2 w 491"/>
                  <a:gd name="T3" fmla="*/ 2 h 614"/>
                  <a:gd name="T4" fmla="*/ 2 w 491"/>
                  <a:gd name="T5" fmla="*/ 1 h 614"/>
                  <a:gd name="T6" fmla="*/ 2 w 491"/>
                  <a:gd name="T7" fmla="*/ 0 h 614"/>
                  <a:gd name="T8" fmla="*/ 0 w 491"/>
                  <a:gd name="T9" fmla="*/ 0 h 614"/>
                  <a:gd name="T10" fmla="*/ 0 w 491"/>
                  <a:gd name="T11" fmla="*/ 1 h 614"/>
                  <a:gd name="T12" fmla="*/ 0 w 491"/>
                  <a:gd name="T13" fmla="*/ 2 h 614"/>
                  <a:gd name="T14" fmla="*/ 0 w 491"/>
                  <a:gd name="T15" fmla="*/ 2 h 614"/>
                  <a:gd name="T16" fmla="*/ 2 w 491"/>
                  <a:gd name="T17" fmla="*/ 2 h 6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1"/>
                  <a:gd name="T28" fmla="*/ 0 h 614"/>
                  <a:gd name="T29" fmla="*/ 491 w 491"/>
                  <a:gd name="T30" fmla="*/ 614 h 6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1" h="614">
                    <a:moveTo>
                      <a:pt x="491" y="538"/>
                    </a:moveTo>
                    <a:lnTo>
                      <a:pt x="491" y="436"/>
                    </a:lnTo>
                    <a:lnTo>
                      <a:pt x="491" y="178"/>
                    </a:lnTo>
                    <a:lnTo>
                      <a:pt x="491" y="76"/>
                    </a:lnTo>
                    <a:lnTo>
                      <a:pt x="0" y="0"/>
                    </a:lnTo>
                    <a:lnTo>
                      <a:pt x="1" y="178"/>
                    </a:lnTo>
                    <a:lnTo>
                      <a:pt x="1" y="436"/>
                    </a:lnTo>
                    <a:lnTo>
                      <a:pt x="1" y="614"/>
                    </a:lnTo>
                    <a:lnTo>
                      <a:pt x="491" y="538"/>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49" name="Freeform 22"/>
              <p:cNvSpPr>
                <a:spLocks/>
              </p:cNvSpPr>
              <p:nvPr/>
            </p:nvSpPr>
            <p:spPr bwMode="auto">
              <a:xfrm>
                <a:off x="3026" y="1874"/>
                <a:ext cx="47" cy="44"/>
              </a:xfrm>
              <a:custGeom>
                <a:avLst/>
                <a:gdLst>
                  <a:gd name="T0" fmla="*/ 3 w 695"/>
                  <a:gd name="T1" fmla="*/ 2 h 710"/>
                  <a:gd name="T2" fmla="*/ 3 w 695"/>
                  <a:gd name="T3" fmla="*/ 1 h 710"/>
                  <a:gd name="T4" fmla="*/ 2 w 695"/>
                  <a:gd name="T5" fmla="*/ 0 h 710"/>
                  <a:gd name="T6" fmla="*/ 2 w 695"/>
                  <a:gd name="T7" fmla="*/ 0 h 710"/>
                  <a:gd name="T8" fmla="*/ 0 w 695"/>
                  <a:gd name="T9" fmla="*/ 1 h 710"/>
                  <a:gd name="T10" fmla="*/ 0 w 695"/>
                  <a:gd name="T11" fmla="*/ 1 h 710"/>
                  <a:gd name="T12" fmla="*/ 1 w 695"/>
                  <a:gd name="T13" fmla="*/ 2 h 710"/>
                  <a:gd name="T14" fmla="*/ 1 w 695"/>
                  <a:gd name="T15" fmla="*/ 3 h 710"/>
                  <a:gd name="T16" fmla="*/ 3 w 695"/>
                  <a:gd name="T17" fmla="*/ 2 h 7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5"/>
                  <a:gd name="T28" fmla="*/ 0 h 710"/>
                  <a:gd name="T29" fmla="*/ 695 w 695"/>
                  <a:gd name="T30" fmla="*/ 710 h 7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5" h="710">
                    <a:moveTo>
                      <a:pt x="695" y="399"/>
                    </a:moveTo>
                    <a:lnTo>
                      <a:pt x="644" y="310"/>
                    </a:lnTo>
                    <a:lnTo>
                      <a:pt x="515" y="88"/>
                    </a:lnTo>
                    <a:lnTo>
                      <a:pt x="463" y="0"/>
                    </a:lnTo>
                    <a:lnTo>
                      <a:pt x="0" y="179"/>
                    </a:lnTo>
                    <a:lnTo>
                      <a:pt x="90" y="332"/>
                    </a:lnTo>
                    <a:lnTo>
                      <a:pt x="219" y="556"/>
                    </a:lnTo>
                    <a:lnTo>
                      <a:pt x="308" y="710"/>
                    </a:lnTo>
                    <a:lnTo>
                      <a:pt x="695" y="399"/>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50" name="Freeform 23"/>
              <p:cNvSpPr>
                <a:spLocks/>
              </p:cNvSpPr>
              <p:nvPr/>
            </p:nvSpPr>
            <p:spPr bwMode="auto">
              <a:xfrm>
                <a:off x="2990" y="1836"/>
                <a:ext cx="44" cy="42"/>
              </a:xfrm>
              <a:custGeom>
                <a:avLst/>
                <a:gdLst>
                  <a:gd name="T0" fmla="*/ 3 w 710"/>
                  <a:gd name="T1" fmla="*/ 1 h 693"/>
                  <a:gd name="T2" fmla="*/ 2 w 710"/>
                  <a:gd name="T3" fmla="*/ 1 h 693"/>
                  <a:gd name="T4" fmla="*/ 2 w 710"/>
                  <a:gd name="T5" fmla="*/ 0 h 693"/>
                  <a:gd name="T6" fmla="*/ 1 w 710"/>
                  <a:gd name="T7" fmla="*/ 0 h 693"/>
                  <a:gd name="T8" fmla="*/ 0 w 710"/>
                  <a:gd name="T9" fmla="*/ 1 h 693"/>
                  <a:gd name="T10" fmla="*/ 1 w 710"/>
                  <a:gd name="T11" fmla="*/ 2 h 693"/>
                  <a:gd name="T12" fmla="*/ 1 w 710"/>
                  <a:gd name="T13" fmla="*/ 2 h 693"/>
                  <a:gd name="T14" fmla="*/ 2 w 710"/>
                  <a:gd name="T15" fmla="*/ 3 h 693"/>
                  <a:gd name="T16" fmla="*/ 3 w 710"/>
                  <a:gd name="T17" fmla="*/ 1 h 6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10"/>
                  <a:gd name="T28" fmla="*/ 0 h 693"/>
                  <a:gd name="T29" fmla="*/ 710 w 710"/>
                  <a:gd name="T30" fmla="*/ 693 h 6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10" h="693">
                    <a:moveTo>
                      <a:pt x="710" y="232"/>
                    </a:moveTo>
                    <a:lnTo>
                      <a:pt x="622" y="180"/>
                    </a:lnTo>
                    <a:lnTo>
                      <a:pt x="399" y="51"/>
                    </a:lnTo>
                    <a:lnTo>
                      <a:pt x="310" y="0"/>
                    </a:lnTo>
                    <a:lnTo>
                      <a:pt x="0" y="388"/>
                    </a:lnTo>
                    <a:lnTo>
                      <a:pt x="153" y="476"/>
                    </a:lnTo>
                    <a:lnTo>
                      <a:pt x="376" y="605"/>
                    </a:lnTo>
                    <a:lnTo>
                      <a:pt x="530" y="693"/>
                    </a:lnTo>
                    <a:lnTo>
                      <a:pt x="710" y="232"/>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51" name="Freeform 24"/>
              <p:cNvSpPr>
                <a:spLocks noEditPoints="1"/>
              </p:cNvSpPr>
              <p:nvPr/>
            </p:nvSpPr>
            <p:spPr bwMode="auto">
              <a:xfrm>
                <a:off x="2862" y="1844"/>
                <a:ext cx="195" cy="195"/>
              </a:xfrm>
              <a:custGeom>
                <a:avLst/>
                <a:gdLst>
                  <a:gd name="T0" fmla="*/ 5 w 3100"/>
                  <a:gd name="T1" fmla="*/ 12 h 3131"/>
                  <a:gd name="T2" fmla="*/ 3 w 3100"/>
                  <a:gd name="T3" fmla="*/ 12 h 3131"/>
                  <a:gd name="T4" fmla="*/ 2 w 3100"/>
                  <a:gd name="T5" fmla="*/ 11 h 3131"/>
                  <a:gd name="T6" fmla="*/ 1 w 3100"/>
                  <a:gd name="T7" fmla="*/ 10 h 3131"/>
                  <a:gd name="T8" fmla="*/ 1 w 3100"/>
                  <a:gd name="T9" fmla="*/ 9 h 3131"/>
                  <a:gd name="T10" fmla="*/ 0 w 3100"/>
                  <a:gd name="T11" fmla="*/ 7 h 3131"/>
                  <a:gd name="T12" fmla="*/ 0 w 3100"/>
                  <a:gd name="T13" fmla="*/ 6 h 3131"/>
                  <a:gd name="T14" fmla="*/ 0 w 3100"/>
                  <a:gd name="T15" fmla="*/ 4 h 3131"/>
                  <a:gd name="T16" fmla="*/ 1 w 3100"/>
                  <a:gd name="T17" fmla="*/ 3 h 3131"/>
                  <a:gd name="T18" fmla="*/ 2 w 3100"/>
                  <a:gd name="T19" fmla="*/ 2 h 3131"/>
                  <a:gd name="T20" fmla="*/ 3 w 3100"/>
                  <a:gd name="T21" fmla="*/ 1 h 3131"/>
                  <a:gd name="T22" fmla="*/ 5 w 3100"/>
                  <a:gd name="T23" fmla="*/ 0 h 3131"/>
                  <a:gd name="T24" fmla="*/ 6 w 3100"/>
                  <a:gd name="T25" fmla="*/ 0 h 3131"/>
                  <a:gd name="T26" fmla="*/ 8 w 3100"/>
                  <a:gd name="T27" fmla="*/ 0 h 3131"/>
                  <a:gd name="T28" fmla="*/ 9 w 3100"/>
                  <a:gd name="T29" fmla="*/ 1 h 3131"/>
                  <a:gd name="T30" fmla="*/ 10 w 3100"/>
                  <a:gd name="T31" fmla="*/ 2 h 3131"/>
                  <a:gd name="T32" fmla="*/ 11 w 3100"/>
                  <a:gd name="T33" fmla="*/ 3 h 3131"/>
                  <a:gd name="T34" fmla="*/ 12 w 3100"/>
                  <a:gd name="T35" fmla="*/ 4 h 3131"/>
                  <a:gd name="T36" fmla="*/ 12 w 3100"/>
                  <a:gd name="T37" fmla="*/ 6 h 3131"/>
                  <a:gd name="T38" fmla="*/ 12 w 3100"/>
                  <a:gd name="T39" fmla="*/ 7 h 3131"/>
                  <a:gd name="T40" fmla="*/ 12 w 3100"/>
                  <a:gd name="T41" fmla="*/ 9 h 3131"/>
                  <a:gd name="T42" fmla="*/ 11 w 3100"/>
                  <a:gd name="T43" fmla="*/ 10 h 3131"/>
                  <a:gd name="T44" fmla="*/ 10 w 3100"/>
                  <a:gd name="T45" fmla="*/ 11 h 3131"/>
                  <a:gd name="T46" fmla="*/ 9 w 3100"/>
                  <a:gd name="T47" fmla="*/ 12 h 3131"/>
                  <a:gd name="T48" fmla="*/ 7 w 3100"/>
                  <a:gd name="T49" fmla="*/ 12 h 3131"/>
                  <a:gd name="T50" fmla="*/ 6 w 3100"/>
                  <a:gd name="T51" fmla="*/ 2 h 3131"/>
                  <a:gd name="T52" fmla="*/ 5 w 3100"/>
                  <a:gd name="T53" fmla="*/ 2 h 3131"/>
                  <a:gd name="T54" fmla="*/ 4 w 3100"/>
                  <a:gd name="T55" fmla="*/ 2 h 3131"/>
                  <a:gd name="T56" fmla="*/ 3 w 3100"/>
                  <a:gd name="T57" fmla="*/ 3 h 3131"/>
                  <a:gd name="T58" fmla="*/ 3 w 3100"/>
                  <a:gd name="T59" fmla="*/ 4 h 3131"/>
                  <a:gd name="T60" fmla="*/ 2 w 3100"/>
                  <a:gd name="T61" fmla="*/ 5 h 3131"/>
                  <a:gd name="T62" fmla="*/ 2 w 3100"/>
                  <a:gd name="T63" fmla="*/ 6 h 3131"/>
                  <a:gd name="T64" fmla="*/ 2 w 3100"/>
                  <a:gd name="T65" fmla="*/ 7 h 3131"/>
                  <a:gd name="T66" fmla="*/ 2 w 3100"/>
                  <a:gd name="T67" fmla="*/ 8 h 3131"/>
                  <a:gd name="T68" fmla="*/ 3 w 3100"/>
                  <a:gd name="T69" fmla="*/ 9 h 3131"/>
                  <a:gd name="T70" fmla="*/ 3 w 3100"/>
                  <a:gd name="T71" fmla="*/ 9 h 3131"/>
                  <a:gd name="T72" fmla="*/ 4 w 3100"/>
                  <a:gd name="T73" fmla="*/ 10 h 3131"/>
                  <a:gd name="T74" fmla="*/ 5 w 3100"/>
                  <a:gd name="T75" fmla="*/ 10 h 3131"/>
                  <a:gd name="T76" fmla="*/ 6 w 3100"/>
                  <a:gd name="T77" fmla="*/ 10 h 3131"/>
                  <a:gd name="T78" fmla="*/ 7 w 3100"/>
                  <a:gd name="T79" fmla="*/ 10 h 3131"/>
                  <a:gd name="T80" fmla="*/ 8 w 3100"/>
                  <a:gd name="T81" fmla="*/ 10 h 3131"/>
                  <a:gd name="T82" fmla="*/ 9 w 3100"/>
                  <a:gd name="T83" fmla="*/ 9 h 3131"/>
                  <a:gd name="T84" fmla="*/ 10 w 3100"/>
                  <a:gd name="T85" fmla="*/ 8 h 3131"/>
                  <a:gd name="T86" fmla="*/ 10 w 3100"/>
                  <a:gd name="T87" fmla="*/ 7 h 3131"/>
                  <a:gd name="T88" fmla="*/ 10 w 3100"/>
                  <a:gd name="T89" fmla="*/ 6 h 3131"/>
                  <a:gd name="T90" fmla="*/ 10 w 3100"/>
                  <a:gd name="T91" fmla="*/ 5 h 3131"/>
                  <a:gd name="T92" fmla="*/ 10 w 3100"/>
                  <a:gd name="T93" fmla="*/ 4 h 3131"/>
                  <a:gd name="T94" fmla="*/ 9 w 3100"/>
                  <a:gd name="T95" fmla="*/ 3 h 3131"/>
                  <a:gd name="T96" fmla="*/ 9 w 3100"/>
                  <a:gd name="T97" fmla="*/ 3 h 3131"/>
                  <a:gd name="T98" fmla="*/ 8 w 3100"/>
                  <a:gd name="T99" fmla="*/ 2 h 3131"/>
                  <a:gd name="T100" fmla="*/ 7 w 3100"/>
                  <a:gd name="T101" fmla="*/ 2 h 313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100"/>
                  <a:gd name="T154" fmla="*/ 0 h 3131"/>
                  <a:gd name="T155" fmla="*/ 3100 w 3100"/>
                  <a:gd name="T156" fmla="*/ 3131 h 313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100" h="3131">
                    <a:moveTo>
                      <a:pt x="1550" y="3131"/>
                    </a:moveTo>
                    <a:lnTo>
                      <a:pt x="1470" y="3129"/>
                    </a:lnTo>
                    <a:lnTo>
                      <a:pt x="1391" y="3123"/>
                    </a:lnTo>
                    <a:lnTo>
                      <a:pt x="1314" y="3113"/>
                    </a:lnTo>
                    <a:lnTo>
                      <a:pt x="1238" y="3099"/>
                    </a:lnTo>
                    <a:lnTo>
                      <a:pt x="1163" y="3082"/>
                    </a:lnTo>
                    <a:lnTo>
                      <a:pt x="1090" y="3060"/>
                    </a:lnTo>
                    <a:lnTo>
                      <a:pt x="1018" y="3036"/>
                    </a:lnTo>
                    <a:lnTo>
                      <a:pt x="947" y="3008"/>
                    </a:lnTo>
                    <a:lnTo>
                      <a:pt x="879" y="2976"/>
                    </a:lnTo>
                    <a:lnTo>
                      <a:pt x="812" y="2942"/>
                    </a:lnTo>
                    <a:lnTo>
                      <a:pt x="747" y="2904"/>
                    </a:lnTo>
                    <a:lnTo>
                      <a:pt x="684" y="2864"/>
                    </a:lnTo>
                    <a:lnTo>
                      <a:pt x="623" y="2820"/>
                    </a:lnTo>
                    <a:lnTo>
                      <a:pt x="564" y="2773"/>
                    </a:lnTo>
                    <a:lnTo>
                      <a:pt x="508" y="2724"/>
                    </a:lnTo>
                    <a:lnTo>
                      <a:pt x="454" y="2672"/>
                    </a:lnTo>
                    <a:lnTo>
                      <a:pt x="403" y="2618"/>
                    </a:lnTo>
                    <a:lnTo>
                      <a:pt x="354" y="2561"/>
                    </a:lnTo>
                    <a:lnTo>
                      <a:pt x="308" y="2502"/>
                    </a:lnTo>
                    <a:lnTo>
                      <a:pt x="265" y="2440"/>
                    </a:lnTo>
                    <a:lnTo>
                      <a:pt x="224" y="2377"/>
                    </a:lnTo>
                    <a:lnTo>
                      <a:pt x="188" y="2311"/>
                    </a:lnTo>
                    <a:lnTo>
                      <a:pt x="153" y="2243"/>
                    </a:lnTo>
                    <a:lnTo>
                      <a:pt x="122" y="2174"/>
                    </a:lnTo>
                    <a:lnTo>
                      <a:pt x="94" y="2103"/>
                    </a:lnTo>
                    <a:lnTo>
                      <a:pt x="70" y="2031"/>
                    </a:lnTo>
                    <a:lnTo>
                      <a:pt x="48" y="1956"/>
                    </a:lnTo>
                    <a:lnTo>
                      <a:pt x="31" y="1881"/>
                    </a:lnTo>
                    <a:lnTo>
                      <a:pt x="18" y="1804"/>
                    </a:lnTo>
                    <a:lnTo>
                      <a:pt x="8" y="1726"/>
                    </a:lnTo>
                    <a:lnTo>
                      <a:pt x="2" y="1647"/>
                    </a:lnTo>
                    <a:lnTo>
                      <a:pt x="0" y="1565"/>
                    </a:lnTo>
                    <a:lnTo>
                      <a:pt x="2" y="1485"/>
                    </a:lnTo>
                    <a:lnTo>
                      <a:pt x="8" y="1406"/>
                    </a:lnTo>
                    <a:lnTo>
                      <a:pt x="18" y="1328"/>
                    </a:lnTo>
                    <a:lnTo>
                      <a:pt x="31" y="1251"/>
                    </a:lnTo>
                    <a:lnTo>
                      <a:pt x="48" y="1175"/>
                    </a:lnTo>
                    <a:lnTo>
                      <a:pt x="70" y="1100"/>
                    </a:lnTo>
                    <a:lnTo>
                      <a:pt x="94" y="1028"/>
                    </a:lnTo>
                    <a:lnTo>
                      <a:pt x="122" y="956"/>
                    </a:lnTo>
                    <a:lnTo>
                      <a:pt x="153" y="887"/>
                    </a:lnTo>
                    <a:lnTo>
                      <a:pt x="188" y="820"/>
                    </a:lnTo>
                    <a:lnTo>
                      <a:pt x="224" y="754"/>
                    </a:lnTo>
                    <a:lnTo>
                      <a:pt x="265" y="691"/>
                    </a:lnTo>
                    <a:lnTo>
                      <a:pt x="308" y="630"/>
                    </a:lnTo>
                    <a:lnTo>
                      <a:pt x="354" y="571"/>
                    </a:lnTo>
                    <a:lnTo>
                      <a:pt x="403" y="514"/>
                    </a:lnTo>
                    <a:lnTo>
                      <a:pt x="454" y="459"/>
                    </a:lnTo>
                    <a:lnTo>
                      <a:pt x="508" y="407"/>
                    </a:lnTo>
                    <a:lnTo>
                      <a:pt x="564" y="359"/>
                    </a:lnTo>
                    <a:lnTo>
                      <a:pt x="623" y="312"/>
                    </a:lnTo>
                    <a:lnTo>
                      <a:pt x="684" y="268"/>
                    </a:lnTo>
                    <a:lnTo>
                      <a:pt x="747" y="228"/>
                    </a:lnTo>
                    <a:lnTo>
                      <a:pt x="812" y="189"/>
                    </a:lnTo>
                    <a:lnTo>
                      <a:pt x="879" y="154"/>
                    </a:lnTo>
                    <a:lnTo>
                      <a:pt x="947" y="123"/>
                    </a:lnTo>
                    <a:lnTo>
                      <a:pt x="1018" y="96"/>
                    </a:lnTo>
                    <a:lnTo>
                      <a:pt x="1090" y="70"/>
                    </a:lnTo>
                    <a:lnTo>
                      <a:pt x="1163" y="50"/>
                    </a:lnTo>
                    <a:lnTo>
                      <a:pt x="1238" y="32"/>
                    </a:lnTo>
                    <a:lnTo>
                      <a:pt x="1314" y="18"/>
                    </a:lnTo>
                    <a:lnTo>
                      <a:pt x="1391" y="8"/>
                    </a:lnTo>
                    <a:lnTo>
                      <a:pt x="1470" y="2"/>
                    </a:lnTo>
                    <a:lnTo>
                      <a:pt x="1550" y="0"/>
                    </a:lnTo>
                    <a:lnTo>
                      <a:pt x="1630" y="2"/>
                    </a:lnTo>
                    <a:lnTo>
                      <a:pt x="1708" y="8"/>
                    </a:lnTo>
                    <a:lnTo>
                      <a:pt x="1786" y="18"/>
                    </a:lnTo>
                    <a:lnTo>
                      <a:pt x="1862" y="32"/>
                    </a:lnTo>
                    <a:lnTo>
                      <a:pt x="1937" y="50"/>
                    </a:lnTo>
                    <a:lnTo>
                      <a:pt x="2010" y="70"/>
                    </a:lnTo>
                    <a:lnTo>
                      <a:pt x="2082" y="96"/>
                    </a:lnTo>
                    <a:lnTo>
                      <a:pt x="2152" y="123"/>
                    </a:lnTo>
                    <a:lnTo>
                      <a:pt x="2221" y="154"/>
                    </a:lnTo>
                    <a:lnTo>
                      <a:pt x="2288" y="189"/>
                    </a:lnTo>
                    <a:lnTo>
                      <a:pt x="2353" y="228"/>
                    </a:lnTo>
                    <a:lnTo>
                      <a:pt x="2416" y="268"/>
                    </a:lnTo>
                    <a:lnTo>
                      <a:pt x="2477" y="312"/>
                    </a:lnTo>
                    <a:lnTo>
                      <a:pt x="2535" y="359"/>
                    </a:lnTo>
                    <a:lnTo>
                      <a:pt x="2592" y="407"/>
                    </a:lnTo>
                    <a:lnTo>
                      <a:pt x="2646" y="459"/>
                    </a:lnTo>
                    <a:lnTo>
                      <a:pt x="2696" y="514"/>
                    </a:lnTo>
                    <a:lnTo>
                      <a:pt x="2745" y="571"/>
                    </a:lnTo>
                    <a:lnTo>
                      <a:pt x="2792" y="630"/>
                    </a:lnTo>
                    <a:lnTo>
                      <a:pt x="2835" y="691"/>
                    </a:lnTo>
                    <a:lnTo>
                      <a:pt x="2875" y="754"/>
                    </a:lnTo>
                    <a:lnTo>
                      <a:pt x="2912" y="820"/>
                    </a:lnTo>
                    <a:lnTo>
                      <a:pt x="2947" y="887"/>
                    </a:lnTo>
                    <a:lnTo>
                      <a:pt x="2977" y="956"/>
                    </a:lnTo>
                    <a:lnTo>
                      <a:pt x="3006" y="1028"/>
                    </a:lnTo>
                    <a:lnTo>
                      <a:pt x="3030" y="1100"/>
                    </a:lnTo>
                    <a:lnTo>
                      <a:pt x="3052" y="1175"/>
                    </a:lnTo>
                    <a:lnTo>
                      <a:pt x="3069" y="1251"/>
                    </a:lnTo>
                    <a:lnTo>
                      <a:pt x="3082" y="1328"/>
                    </a:lnTo>
                    <a:lnTo>
                      <a:pt x="3092" y="1406"/>
                    </a:lnTo>
                    <a:lnTo>
                      <a:pt x="3098" y="1485"/>
                    </a:lnTo>
                    <a:lnTo>
                      <a:pt x="3100" y="1565"/>
                    </a:lnTo>
                    <a:lnTo>
                      <a:pt x="3098" y="1647"/>
                    </a:lnTo>
                    <a:lnTo>
                      <a:pt x="3092" y="1726"/>
                    </a:lnTo>
                    <a:lnTo>
                      <a:pt x="3082" y="1804"/>
                    </a:lnTo>
                    <a:lnTo>
                      <a:pt x="3069" y="1881"/>
                    </a:lnTo>
                    <a:lnTo>
                      <a:pt x="3052" y="1956"/>
                    </a:lnTo>
                    <a:lnTo>
                      <a:pt x="3030" y="2031"/>
                    </a:lnTo>
                    <a:lnTo>
                      <a:pt x="3006" y="2103"/>
                    </a:lnTo>
                    <a:lnTo>
                      <a:pt x="2977" y="2174"/>
                    </a:lnTo>
                    <a:lnTo>
                      <a:pt x="2947" y="2243"/>
                    </a:lnTo>
                    <a:lnTo>
                      <a:pt x="2912" y="2311"/>
                    </a:lnTo>
                    <a:lnTo>
                      <a:pt x="2875" y="2377"/>
                    </a:lnTo>
                    <a:lnTo>
                      <a:pt x="2835" y="2440"/>
                    </a:lnTo>
                    <a:lnTo>
                      <a:pt x="2792" y="2502"/>
                    </a:lnTo>
                    <a:lnTo>
                      <a:pt x="2745" y="2561"/>
                    </a:lnTo>
                    <a:lnTo>
                      <a:pt x="2696" y="2618"/>
                    </a:lnTo>
                    <a:lnTo>
                      <a:pt x="2646" y="2672"/>
                    </a:lnTo>
                    <a:lnTo>
                      <a:pt x="2592" y="2724"/>
                    </a:lnTo>
                    <a:lnTo>
                      <a:pt x="2535" y="2773"/>
                    </a:lnTo>
                    <a:lnTo>
                      <a:pt x="2477" y="2820"/>
                    </a:lnTo>
                    <a:lnTo>
                      <a:pt x="2416" y="2864"/>
                    </a:lnTo>
                    <a:lnTo>
                      <a:pt x="2353" y="2904"/>
                    </a:lnTo>
                    <a:lnTo>
                      <a:pt x="2288" y="2942"/>
                    </a:lnTo>
                    <a:lnTo>
                      <a:pt x="2221" y="2976"/>
                    </a:lnTo>
                    <a:lnTo>
                      <a:pt x="2152" y="3008"/>
                    </a:lnTo>
                    <a:lnTo>
                      <a:pt x="2082" y="3036"/>
                    </a:lnTo>
                    <a:lnTo>
                      <a:pt x="2010" y="3060"/>
                    </a:lnTo>
                    <a:lnTo>
                      <a:pt x="1937" y="3082"/>
                    </a:lnTo>
                    <a:lnTo>
                      <a:pt x="1862" y="3099"/>
                    </a:lnTo>
                    <a:lnTo>
                      <a:pt x="1786" y="3113"/>
                    </a:lnTo>
                    <a:lnTo>
                      <a:pt x="1708" y="3123"/>
                    </a:lnTo>
                    <a:lnTo>
                      <a:pt x="1630" y="3129"/>
                    </a:lnTo>
                    <a:lnTo>
                      <a:pt x="1550" y="3131"/>
                    </a:lnTo>
                    <a:close/>
                    <a:moveTo>
                      <a:pt x="1550" y="468"/>
                    </a:moveTo>
                    <a:lnTo>
                      <a:pt x="1495" y="469"/>
                    </a:lnTo>
                    <a:lnTo>
                      <a:pt x="1439" y="473"/>
                    </a:lnTo>
                    <a:lnTo>
                      <a:pt x="1385" y="480"/>
                    </a:lnTo>
                    <a:lnTo>
                      <a:pt x="1332" y="490"/>
                    </a:lnTo>
                    <a:lnTo>
                      <a:pt x="1280" y="503"/>
                    </a:lnTo>
                    <a:lnTo>
                      <a:pt x="1229" y="518"/>
                    </a:lnTo>
                    <a:lnTo>
                      <a:pt x="1178" y="535"/>
                    </a:lnTo>
                    <a:lnTo>
                      <a:pt x="1129" y="554"/>
                    </a:lnTo>
                    <a:lnTo>
                      <a:pt x="1081" y="577"/>
                    </a:lnTo>
                    <a:lnTo>
                      <a:pt x="1034" y="601"/>
                    </a:lnTo>
                    <a:lnTo>
                      <a:pt x="989" y="627"/>
                    </a:lnTo>
                    <a:lnTo>
                      <a:pt x="946" y="656"/>
                    </a:lnTo>
                    <a:lnTo>
                      <a:pt x="903" y="686"/>
                    </a:lnTo>
                    <a:lnTo>
                      <a:pt x="862" y="719"/>
                    </a:lnTo>
                    <a:lnTo>
                      <a:pt x="823" y="753"/>
                    </a:lnTo>
                    <a:lnTo>
                      <a:pt x="785" y="790"/>
                    </a:lnTo>
                    <a:lnTo>
                      <a:pt x="749" y="828"/>
                    </a:lnTo>
                    <a:lnTo>
                      <a:pt x="715" y="868"/>
                    </a:lnTo>
                    <a:lnTo>
                      <a:pt x="683" y="910"/>
                    </a:lnTo>
                    <a:lnTo>
                      <a:pt x="652" y="952"/>
                    </a:lnTo>
                    <a:lnTo>
                      <a:pt x="625" y="997"/>
                    </a:lnTo>
                    <a:lnTo>
                      <a:pt x="599" y="1043"/>
                    </a:lnTo>
                    <a:lnTo>
                      <a:pt x="574" y="1090"/>
                    </a:lnTo>
                    <a:lnTo>
                      <a:pt x="553" y="1139"/>
                    </a:lnTo>
                    <a:lnTo>
                      <a:pt x="534" y="1189"/>
                    </a:lnTo>
                    <a:lnTo>
                      <a:pt x="516" y="1240"/>
                    </a:lnTo>
                    <a:lnTo>
                      <a:pt x="502" y="1291"/>
                    </a:lnTo>
                    <a:lnTo>
                      <a:pt x="490" y="1345"/>
                    </a:lnTo>
                    <a:lnTo>
                      <a:pt x="480" y="1399"/>
                    </a:lnTo>
                    <a:lnTo>
                      <a:pt x="474" y="1454"/>
                    </a:lnTo>
                    <a:lnTo>
                      <a:pt x="470" y="1510"/>
                    </a:lnTo>
                    <a:lnTo>
                      <a:pt x="468" y="1565"/>
                    </a:lnTo>
                    <a:lnTo>
                      <a:pt x="470" y="1622"/>
                    </a:lnTo>
                    <a:lnTo>
                      <a:pt x="474" y="1678"/>
                    </a:lnTo>
                    <a:lnTo>
                      <a:pt x="480" y="1733"/>
                    </a:lnTo>
                    <a:lnTo>
                      <a:pt x="490" y="1787"/>
                    </a:lnTo>
                    <a:lnTo>
                      <a:pt x="502" y="1839"/>
                    </a:lnTo>
                    <a:lnTo>
                      <a:pt x="516" y="1892"/>
                    </a:lnTo>
                    <a:lnTo>
                      <a:pt x="534" y="1943"/>
                    </a:lnTo>
                    <a:lnTo>
                      <a:pt x="553" y="1993"/>
                    </a:lnTo>
                    <a:lnTo>
                      <a:pt x="574" y="2041"/>
                    </a:lnTo>
                    <a:lnTo>
                      <a:pt x="599" y="2088"/>
                    </a:lnTo>
                    <a:lnTo>
                      <a:pt x="625" y="2135"/>
                    </a:lnTo>
                    <a:lnTo>
                      <a:pt x="652" y="2179"/>
                    </a:lnTo>
                    <a:lnTo>
                      <a:pt x="683" y="2222"/>
                    </a:lnTo>
                    <a:lnTo>
                      <a:pt x="715" y="2264"/>
                    </a:lnTo>
                    <a:lnTo>
                      <a:pt x="749" y="2303"/>
                    </a:lnTo>
                    <a:lnTo>
                      <a:pt x="785" y="2342"/>
                    </a:lnTo>
                    <a:lnTo>
                      <a:pt x="823" y="2378"/>
                    </a:lnTo>
                    <a:lnTo>
                      <a:pt x="862" y="2413"/>
                    </a:lnTo>
                    <a:lnTo>
                      <a:pt x="903" y="2445"/>
                    </a:lnTo>
                    <a:lnTo>
                      <a:pt x="946" y="2476"/>
                    </a:lnTo>
                    <a:lnTo>
                      <a:pt x="989" y="2504"/>
                    </a:lnTo>
                    <a:lnTo>
                      <a:pt x="1034" y="2531"/>
                    </a:lnTo>
                    <a:lnTo>
                      <a:pt x="1081" y="2555"/>
                    </a:lnTo>
                    <a:lnTo>
                      <a:pt x="1129" y="2577"/>
                    </a:lnTo>
                    <a:lnTo>
                      <a:pt x="1178" y="2597"/>
                    </a:lnTo>
                    <a:lnTo>
                      <a:pt x="1229" y="2614"/>
                    </a:lnTo>
                    <a:lnTo>
                      <a:pt x="1280" y="2629"/>
                    </a:lnTo>
                    <a:lnTo>
                      <a:pt x="1332" y="2641"/>
                    </a:lnTo>
                    <a:lnTo>
                      <a:pt x="1385" y="2650"/>
                    </a:lnTo>
                    <a:lnTo>
                      <a:pt x="1439" y="2657"/>
                    </a:lnTo>
                    <a:lnTo>
                      <a:pt x="1495" y="2662"/>
                    </a:lnTo>
                    <a:lnTo>
                      <a:pt x="1550" y="2664"/>
                    </a:lnTo>
                    <a:lnTo>
                      <a:pt x="1605" y="2662"/>
                    </a:lnTo>
                    <a:lnTo>
                      <a:pt x="1660" y="2657"/>
                    </a:lnTo>
                    <a:lnTo>
                      <a:pt x="1714" y="2650"/>
                    </a:lnTo>
                    <a:lnTo>
                      <a:pt x="1768" y="2641"/>
                    </a:lnTo>
                    <a:lnTo>
                      <a:pt x="1819" y="2629"/>
                    </a:lnTo>
                    <a:lnTo>
                      <a:pt x="1871" y="2614"/>
                    </a:lnTo>
                    <a:lnTo>
                      <a:pt x="1922" y="2597"/>
                    </a:lnTo>
                    <a:lnTo>
                      <a:pt x="1971" y="2577"/>
                    </a:lnTo>
                    <a:lnTo>
                      <a:pt x="2018" y="2555"/>
                    </a:lnTo>
                    <a:lnTo>
                      <a:pt x="2065" y="2531"/>
                    </a:lnTo>
                    <a:lnTo>
                      <a:pt x="2111" y="2504"/>
                    </a:lnTo>
                    <a:lnTo>
                      <a:pt x="2154" y="2476"/>
                    </a:lnTo>
                    <a:lnTo>
                      <a:pt x="2197" y="2445"/>
                    </a:lnTo>
                    <a:lnTo>
                      <a:pt x="2238" y="2413"/>
                    </a:lnTo>
                    <a:lnTo>
                      <a:pt x="2277" y="2378"/>
                    </a:lnTo>
                    <a:lnTo>
                      <a:pt x="2315" y="2342"/>
                    </a:lnTo>
                    <a:lnTo>
                      <a:pt x="2350" y="2303"/>
                    </a:lnTo>
                    <a:lnTo>
                      <a:pt x="2385" y="2264"/>
                    </a:lnTo>
                    <a:lnTo>
                      <a:pt x="2417" y="2222"/>
                    </a:lnTo>
                    <a:lnTo>
                      <a:pt x="2447" y="2179"/>
                    </a:lnTo>
                    <a:lnTo>
                      <a:pt x="2475" y="2135"/>
                    </a:lnTo>
                    <a:lnTo>
                      <a:pt x="2501" y="2088"/>
                    </a:lnTo>
                    <a:lnTo>
                      <a:pt x="2525" y="2041"/>
                    </a:lnTo>
                    <a:lnTo>
                      <a:pt x="2547" y="1993"/>
                    </a:lnTo>
                    <a:lnTo>
                      <a:pt x="2566" y="1943"/>
                    </a:lnTo>
                    <a:lnTo>
                      <a:pt x="2584" y="1892"/>
                    </a:lnTo>
                    <a:lnTo>
                      <a:pt x="2598" y="1839"/>
                    </a:lnTo>
                    <a:lnTo>
                      <a:pt x="2610" y="1787"/>
                    </a:lnTo>
                    <a:lnTo>
                      <a:pt x="2619" y="1733"/>
                    </a:lnTo>
                    <a:lnTo>
                      <a:pt x="2626" y="1678"/>
                    </a:lnTo>
                    <a:lnTo>
                      <a:pt x="2630" y="1622"/>
                    </a:lnTo>
                    <a:lnTo>
                      <a:pt x="2632" y="1565"/>
                    </a:lnTo>
                    <a:lnTo>
                      <a:pt x="2630" y="1510"/>
                    </a:lnTo>
                    <a:lnTo>
                      <a:pt x="2626" y="1454"/>
                    </a:lnTo>
                    <a:lnTo>
                      <a:pt x="2619" y="1399"/>
                    </a:lnTo>
                    <a:lnTo>
                      <a:pt x="2610" y="1345"/>
                    </a:lnTo>
                    <a:lnTo>
                      <a:pt x="2598" y="1291"/>
                    </a:lnTo>
                    <a:lnTo>
                      <a:pt x="2584" y="1240"/>
                    </a:lnTo>
                    <a:lnTo>
                      <a:pt x="2566" y="1189"/>
                    </a:lnTo>
                    <a:lnTo>
                      <a:pt x="2547" y="1139"/>
                    </a:lnTo>
                    <a:lnTo>
                      <a:pt x="2525" y="1090"/>
                    </a:lnTo>
                    <a:lnTo>
                      <a:pt x="2501" y="1043"/>
                    </a:lnTo>
                    <a:lnTo>
                      <a:pt x="2475" y="997"/>
                    </a:lnTo>
                    <a:lnTo>
                      <a:pt x="2447" y="952"/>
                    </a:lnTo>
                    <a:lnTo>
                      <a:pt x="2417" y="910"/>
                    </a:lnTo>
                    <a:lnTo>
                      <a:pt x="2385" y="868"/>
                    </a:lnTo>
                    <a:lnTo>
                      <a:pt x="2350" y="828"/>
                    </a:lnTo>
                    <a:lnTo>
                      <a:pt x="2315" y="790"/>
                    </a:lnTo>
                    <a:lnTo>
                      <a:pt x="2277" y="753"/>
                    </a:lnTo>
                    <a:lnTo>
                      <a:pt x="2238" y="719"/>
                    </a:lnTo>
                    <a:lnTo>
                      <a:pt x="2197" y="686"/>
                    </a:lnTo>
                    <a:lnTo>
                      <a:pt x="2154" y="656"/>
                    </a:lnTo>
                    <a:lnTo>
                      <a:pt x="2111" y="627"/>
                    </a:lnTo>
                    <a:lnTo>
                      <a:pt x="2065" y="601"/>
                    </a:lnTo>
                    <a:lnTo>
                      <a:pt x="2018" y="577"/>
                    </a:lnTo>
                    <a:lnTo>
                      <a:pt x="1971" y="554"/>
                    </a:lnTo>
                    <a:lnTo>
                      <a:pt x="1922" y="535"/>
                    </a:lnTo>
                    <a:lnTo>
                      <a:pt x="1871" y="518"/>
                    </a:lnTo>
                    <a:lnTo>
                      <a:pt x="1819" y="503"/>
                    </a:lnTo>
                    <a:lnTo>
                      <a:pt x="1768" y="490"/>
                    </a:lnTo>
                    <a:lnTo>
                      <a:pt x="1714" y="480"/>
                    </a:lnTo>
                    <a:lnTo>
                      <a:pt x="1660" y="473"/>
                    </a:lnTo>
                    <a:lnTo>
                      <a:pt x="1605" y="469"/>
                    </a:lnTo>
                    <a:lnTo>
                      <a:pt x="1550" y="468"/>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sp>
            <p:nvSpPr>
              <p:cNvPr id="52" name="Freeform 25"/>
              <p:cNvSpPr>
                <a:spLocks/>
              </p:cNvSpPr>
              <p:nvPr/>
            </p:nvSpPr>
            <p:spPr bwMode="auto">
              <a:xfrm>
                <a:off x="2918" y="1900"/>
                <a:ext cx="84" cy="84"/>
              </a:xfrm>
              <a:custGeom>
                <a:avLst/>
                <a:gdLst>
                  <a:gd name="T0" fmla="*/ 5 w 1316"/>
                  <a:gd name="T1" fmla="*/ 3 h 1316"/>
                  <a:gd name="T2" fmla="*/ 5 w 1316"/>
                  <a:gd name="T3" fmla="*/ 3 h 1316"/>
                  <a:gd name="T4" fmla="*/ 5 w 1316"/>
                  <a:gd name="T5" fmla="*/ 4 h 1316"/>
                  <a:gd name="T6" fmla="*/ 5 w 1316"/>
                  <a:gd name="T7" fmla="*/ 4 h 1316"/>
                  <a:gd name="T8" fmla="*/ 5 w 1316"/>
                  <a:gd name="T9" fmla="*/ 4 h 1316"/>
                  <a:gd name="T10" fmla="*/ 4 w 1316"/>
                  <a:gd name="T11" fmla="*/ 4 h 1316"/>
                  <a:gd name="T12" fmla="*/ 4 w 1316"/>
                  <a:gd name="T13" fmla="*/ 5 h 1316"/>
                  <a:gd name="T14" fmla="*/ 4 w 1316"/>
                  <a:gd name="T15" fmla="*/ 5 h 1316"/>
                  <a:gd name="T16" fmla="*/ 3 w 1316"/>
                  <a:gd name="T17" fmla="*/ 5 h 1316"/>
                  <a:gd name="T18" fmla="*/ 3 w 1316"/>
                  <a:gd name="T19" fmla="*/ 5 h 1316"/>
                  <a:gd name="T20" fmla="*/ 3 w 1316"/>
                  <a:gd name="T21" fmla="*/ 5 h 1316"/>
                  <a:gd name="T22" fmla="*/ 2 w 1316"/>
                  <a:gd name="T23" fmla="*/ 5 h 1316"/>
                  <a:gd name="T24" fmla="*/ 2 w 1316"/>
                  <a:gd name="T25" fmla="*/ 5 h 1316"/>
                  <a:gd name="T26" fmla="*/ 1 w 1316"/>
                  <a:gd name="T27" fmla="*/ 5 h 1316"/>
                  <a:gd name="T28" fmla="*/ 1 w 1316"/>
                  <a:gd name="T29" fmla="*/ 5 h 1316"/>
                  <a:gd name="T30" fmla="*/ 1 w 1316"/>
                  <a:gd name="T31" fmla="*/ 4 h 1316"/>
                  <a:gd name="T32" fmla="*/ 1 w 1316"/>
                  <a:gd name="T33" fmla="*/ 4 h 1316"/>
                  <a:gd name="T34" fmla="*/ 0 w 1316"/>
                  <a:gd name="T35" fmla="*/ 4 h 1316"/>
                  <a:gd name="T36" fmla="*/ 0 w 1316"/>
                  <a:gd name="T37" fmla="*/ 4 h 1316"/>
                  <a:gd name="T38" fmla="*/ 0 w 1316"/>
                  <a:gd name="T39" fmla="*/ 3 h 1316"/>
                  <a:gd name="T40" fmla="*/ 0 w 1316"/>
                  <a:gd name="T41" fmla="*/ 3 h 1316"/>
                  <a:gd name="T42" fmla="*/ 0 w 1316"/>
                  <a:gd name="T43" fmla="*/ 2 h 1316"/>
                  <a:gd name="T44" fmla="*/ 0 w 1316"/>
                  <a:gd name="T45" fmla="*/ 2 h 1316"/>
                  <a:gd name="T46" fmla="*/ 0 w 1316"/>
                  <a:gd name="T47" fmla="*/ 2 h 1316"/>
                  <a:gd name="T48" fmla="*/ 0 w 1316"/>
                  <a:gd name="T49" fmla="*/ 1 h 1316"/>
                  <a:gd name="T50" fmla="*/ 0 w 1316"/>
                  <a:gd name="T51" fmla="*/ 1 h 1316"/>
                  <a:gd name="T52" fmla="*/ 1 w 1316"/>
                  <a:gd name="T53" fmla="*/ 1 h 1316"/>
                  <a:gd name="T54" fmla="*/ 1 w 1316"/>
                  <a:gd name="T55" fmla="*/ 0 h 1316"/>
                  <a:gd name="T56" fmla="*/ 1 w 1316"/>
                  <a:gd name="T57" fmla="*/ 0 h 1316"/>
                  <a:gd name="T58" fmla="*/ 2 w 1316"/>
                  <a:gd name="T59" fmla="*/ 0 h 1316"/>
                  <a:gd name="T60" fmla="*/ 2 w 1316"/>
                  <a:gd name="T61" fmla="*/ 0 h 1316"/>
                  <a:gd name="T62" fmla="*/ 2 w 1316"/>
                  <a:gd name="T63" fmla="*/ 0 h 1316"/>
                  <a:gd name="T64" fmla="*/ 3 w 1316"/>
                  <a:gd name="T65" fmla="*/ 0 h 1316"/>
                  <a:gd name="T66" fmla="*/ 3 w 1316"/>
                  <a:gd name="T67" fmla="*/ 0 h 1316"/>
                  <a:gd name="T68" fmla="*/ 4 w 1316"/>
                  <a:gd name="T69" fmla="*/ 0 h 1316"/>
                  <a:gd name="T70" fmla="*/ 4 w 1316"/>
                  <a:gd name="T71" fmla="*/ 0 h 1316"/>
                  <a:gd name="T72" fmla="*/ 4 w 1316"/>
                  <a:gd name="T73" fmla="*/ 1 h 1316"/>
                  <a:gd name="T74" fmla="*/ 4 w 1316"/>
                  <a:gd name="T75" fmla="*/ 1 h 1316"/>
                  <a:gd name="T76" fmla="*/ 5 w 1316"/>
                  <a:gd name="T77" fmla="*/ 1 h 1316"/>
                  <a:gd name="T78" fmla="*/ 5 w 1316"/>
                  <a:gd name="T79" fmla="*/ 1 h 1316"/>
                  <a:gd name="T80" fmla="*/ 5 w 1316"/>
                  <a:gd name="T81" fmla="*/ 2 h 1316"/>
                  <a:gd name="T82" fmla="*/ 5 w 1316"/>
                  <a:gd name="T83" fmla="*/ 2 h 1316"/>
                  <a:gd name="T84" fmla="*/ 5 w 1316"/>
                  <a:gd name="T85" fmla="*/ 3 h 13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6"/>
                  <a:gd name="T130" fmla="*/ 0 h 1316"/>
                  <a:gd name="T131" fmla="*/ 1316 w 1316"/>
                  <a:gd name="T132" fmla="*/ 1316 h 13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6" h="1316">
                    <a:moveTo>
                      <a:pt x="1316" y="657"/>
                    </a:moveTo>
                    <a:lnTo>
                      <a:pt x="1315" y="692"/>
                    </a:lnTo>
                    <a:lnTo>
                      <a:pt x="1312" y="725"/>
                    </a:lnTo>
                    <a:lnTo>
                      <a:pt x="1308" y="758"/>
                    </a:lnTo>
                    <a:lnTo>
                      <a:pt x="1302" y="790"/>
                    </a:lnTo>
                    <a:lnTo>
                      <a:pt x="1295" y="823"/>
                    </a:lnTo>
                    <a:lnTo>
                      <a:pt x="1286" y="853"/>
                    </a:lnTo>
                    <a:lnTo>
                      <a:pt x="1276" y="884"/>
                    </a:lnTo>
                    <a:lnTo>
                      <a:pt x="1264" y="914"/>
                    </a:lnTo>
                    <a:lnTo>
                      <a:pt x="1251" y="944"/>
                    </a:lnTo>
                    <a:lnTo>
                      <a:pt x="1236" y="972"/>
                    </a:lnTo>
                    <a:lnTo>
                      <a:pt x="1221" y="999"/>
                    </a:lnTo>
                    <a:lnTo>
                      <a:pt x="1204" y="1026"/>
                    </a:lnTo>
                    <a:lnTo>
                      <a:pt x="1185" y="1051"/>
                    </a:lnTo>
                    <a:lnTo>
                      <a:pt x="1165" y="1077"/>
                    </a:lnTo>
                    <a:lnTo>
                      <a:pt x="1145" y="1100"/>
                    </a:lnTo>
                    <a:lnTo>
                      <a:pt x="1123" y="1123"/>
                    </a:lnTo>
                    <a:lnTo>
                      <a:pt x="1100" y="1145"/>
                    </a:lnTo>
                    <a:lnTo>
                      <a:pt x="1077" y="1166"/>
                    </a:lnTo>
                    <a:lnTo>
                      <a:pt x="1051" y="1185"/>
                    </a:lnTo>
                    <a:lnTo>
                      <a:pt x="1026" y="1203"/>
                    </a:lnTo>
                    <a:lnTo>
                      <a:pt x="999" y="1221"/>
                    </a:lnTo>
                    <a:lnTo>
                      <a:pt x="971" y="1237"/>
                    </a:lnTo>
                    <a:lnTo>
                      <a:pt x="943" y="1251"/>
                    </a:lnTo>
                    <a:lnTo>
                      <a:pt x="914" y="1264"/>
                    </a:lnTo>
                    <a:lnTo>
                      <a:pt x="884" y="1275"/>
                    </a:lnTo>
                    <a:lnTo>
                      <a:pt x="853" y="1287"/>
                    </a:lnTo>
                    <a:lnTo>
                      <a:pt x="822" y="1295"/>
                    </a:lnTo>
                    <a:lnTo>
                      <a:pt x="790" y="1303"/>
                    </a:lnTo>
                    <a:lnTo>
                      <a:pt x="758" y="1308"/>
                    </a:lnTo>
                    <a:lnTo>
                      <a:pt x="726" y="1312"/>
                    </a:lnTo>
                    <a:lnTo>
                      <a:pt x="692" y="1315"/>
                    </a:lnTo>
                    <a:lnTo>
                      <a:pt x="658" y="1316"/>
                    </a:lnTo>
                    <a:lnTo>
                      <a:pt x="624" y="1315"/>
                    </a:lnTo>
                    <a:lnTo>
                      <a:pt x="591" y="1312"/>
                    </a:lnTo>
                    <a:lnTo>
                      <a:pt x="557" y="1308"/>
                    </a:lnTo>
                    <a:lnTo>
                      <a:pt x="526" y="1303"/>
                    </a:lnTo>
                    <a:lnTo>
                      <a:pt x="493" y="1295"/>
                    </a:lnTo>
                    <a:lnTo>
                      <a:pt x="462" y="1287"/>
                    </a:lnTo>
                    <a:lnTo>
                      <a:pt x="431" y="1275"/>
                    </a:lnTo>
                    <a:lnTo>
                      <a:pt x="402" y="1264"/>
                    </a:lnTo>
                    <a:lnTo>
                      <a:pt x="372" y="1251"/>
                    </a:lnTo>
                    <a:lnTo>
                      <a:pt x="344" y="1237"/>
                    </a:lnTo>
                    <a:lnTo>
                      <a:pt x="317" y="1221"/>
                    </a:lnTo>
                    <a:lnTo>
                      <a:pt x="290" y="1203"/>
                    </a:lnTo>
                    <a:lnTo>
                      <a:pt x="264" y="1185"/>
                    </a:lnTo>
                    <a:lnTo>
                      <a:pt x="239" y="1166"/>
                    </a:lnTo>
                    <a:lnTo>
                      <a:pt x="215" y="1145"/>
                    </a:lnTo>
                    <a:lnTo>
                      <a:pt x="193" y="1123"/>
                    </a:lnTo>
                    <a:lnTo>
                      <a:pt x="170" y="1100"/>
                    </a:lnTo>
                    <a:lnTo>
                      <a:pt x="150" y="1077"/>
                    </a:lnTo>
                    <a:lnTo>
                      <a:pt x="131" y="1051"/>
                    </a:lnTo>
                    <a:lnTo>
                      <a:pt x="113" y="1026"/>
                    </a:lnTo>
                    <a:lnTo>
                      <a:pt x="95" y="999"/>
                    </a:lnTo>
                    <a:lnTo>
                      <a:pt x="79" y="972"/>
                    </a:lnTo>
                    <a:lnTo>
                      <a:pt x="65" y="944"/>
                    </a:lnTo>
                    <a:lnTo>
                      <a:pt x="52" y="914"/>
                    </a:lnTo>
                    <a:lnTo>
                      <a:pt x="39" y="884"/>
                    </a:lnTo>
                    <a:lnTo>
                      <a:pt x="29" y="853"/>
                    </a:lnTo>
                    <a:lnTo>
                      <a:pt x="20" y="823"/>
                    </a:lnTo>
                    <a:lnTo>
                      <a:pt x="13" y="790"/>
                    </a:lnTo>
                    <a:lnTo>
                      <a:pt x="7" y="758"/>
                    </a:lnTo>
                    <a:lnTo>
                      <a:pt x="3" y="725"/>
                    </a:lnTo>
                    <a:lnTo>
                      <a:pt x="1" y="692"/>
                    </a:lnTo>
                    <a:lnTo>
                      <a:pt x="0" y="657"/>
                    </a:lnTo>
                    <a:lnTo>
                      <a:pt x="1" y="624"/>
                    </a:lnTo>
                    <a:lnTo>
                      <a:pt x="3" y="590"/>
                    </a:lnTo>
                    <a:lnTo>
                      <a:pt x="7" y="558"/>
                    </a:lnTo>
                    <a:lnTo>
                      <a:pt x="13" y="525"/>
                    </a:lnTo>
                    <a:lnTo>
                      <a:pt x="20" y="493"/>
                    </a:lnTo>
                    <a:lnTo>
                      <a:pt x="29" y="462"/>
                    </a:lnTo>
                    <a:lnTo>
                      <a:pt x="39" y="432"/>
                    </a:lnTo>
                    <a:lnTo>
                      <a:pt x="52" y="402"/>
                    </a:lnTo>
                    <a:lnTo>
                      <a:pt x="65" y="372"/>
                    </a:lnTo>
                    <a:lnTo>
                      <a:pt x="79" y="344"/>
                    </a:lnTo>
                    <a:lnTo>
                      <a:pt x="95" y="316"/>
                    </a:lnTo>
                    <a:lnTo>
                      <a:pt x="113" y="290"/>
                    </a:lnTo>
                    <a:lnTo>
                      <a:pt x="131" y="265"/>
                    </a:lnTo>
                    <a:lnTo>
                      <a:pt x="150" y="239"/>
                    </a:lnTo>
                    <a:lnTo>
                      <a:pt x="170" y="216"/>
                    </a:lnTo>
                    <a:lnTo>
                      <a:pt x="193" y="192"/>
                    </a:lnTo>
                    <a:lnTo>
                      <a:pt x="215" y="171"/>
                    </a:lnTo>
                    <a:lnTo>
                      <a:pt x="239" y="150"/>
                    </a:lnTo>
                    <a:lnTo>
                      <a:pt x="264" y="131"/>
                    </a:lnTo>
                    <a:lnTo>
                      <a:pt x="290" y="112"/>
                    </a:lnTo>
                    <a:lnTo>
                      <a:pt x="317" y="95"/>
                    </a:lnTo>
                    <a:lnTo>
                      <a:pt x="344" y="79"/>
                    </a:lnTo>
                    <a:lnTo>
                      <a:pt x="372" y="65"/>
                    </a:lnTo>
                    <a:lnTo>
                      <a:pt x="402" y="51"/>
                    </a:lnTo>
                    <a:lnTo>
                      <a:pt x="431" y="39"/>
                    </a:lnTo>
                    <a:lnTo>
                      <a:pt x="462" y="29"/>
                    </a:lnTo>
                    <a:lnTo>
                      <a:pt x="493" y="21"/>
                    </a:lnTo>
                    <a:lnTo>
                      <a:pt x="526" y="13"/>
                    </a:lnTo>
                    <a:lnTo>
                      <a:pt x="557" y="8"/>
                    </a:lnTo>
                    <a:lnTo>
                      <a:pt x="591" y="3"/>
                    </a:lnTo>
                    <a:lnTo>
                      <a:pt x="624" y="1"/>
                    </a:lnTo>
                    <a:lnTo>
                      <a:pt x="658" y="0"/>
                    </a:lnTo>
                    <a:lnTo>
                      <a:pt x="692" y="1"/>
                    </a:lnTo>
                    <a:lnTo>
                      <a:pt x="726" y="3"/>
                    </a:lnTo>
                    <a:lnTo>
                      <a:pt x="758" y="8"/>
                    </a:lnTo>
                    <a:lnTo>
                      <a:pt x="790" y="13"/>
                    </a:lnTo>
                    <a:lnTo>
                      <a:pt x="822" y="21"/>
                    </a:lnTo>
                    <a:lnTo>
                      <a:pt x="853" y="29"/>
                    </a:lnTo>
                    <a:lnTo>
                      <a:pt x="884" y="39"/>
                    </a:lnTo>
                    <a:lnTo>
                      <a:pt x="914" y="51"/>
                    </a:lnTo>
                    <a:lnTo>
                      <a:pt x="943" y="65"/>
                    </a:lnTo>
                    <a:lnTo>
                      <a:pt x="971" y="79"/>
                    </a:lnTo>
                    <a:lnTo>
                      <a:pt x="999" y="95"/>
                    </a:lnTo>
                    <a:lnTo>
                      <a:pt x="1026" y="112"/>
                    </a:lnTo>
                    <a:lnTo>
                      <a:pt x="1051" y="131"/>
                    </a:lnTo>
                    <a:lnTo>
                      <a:pt x="1077" y="150"/>
                    </a:lnTo>
                    <a:lnTo>
                      <a:pt x="1100" y="171"/>
                    </a:lnTo>
                    <a:lnTo>
                      <a:pt x="1123" y="192"/>
                    </a:lnTo>
                    <a:lnTo>
                      <a:pt x="1145" y="216"/>
                    </a:lnTo>
                    <a:lnTo>
                      <a:pt x="1165" y="239"/>
                    </a:lnTo>
                    <a:lnTo>
                      <a:pt x="1185" y="265"/>
                    </a:lnTo>
                    <a:lnTo>
                      <a:pt x="1204" y="290"/>
                    </a:lnTo>
                    <a:lnTo>
                      <a:pt x="1221" y="316"/>
                    </a:lnTo>
                    <a:lnTo>
                      <a:pt x="1236" y="344"/>
                    </a:lnTo>
                    <a:lnTo>
                      <a:pt x="1251" y="372"/>
                    </a:lnTo>
                    <a:lnTo>
                      <a:pt x="1264" y="402"/>
                    </a:lnTo>
                    <a:lnTo>
                      <a:pt x="1276" y="432"/>
                    </a:lnTo>
                    <a:lnTo>
                      <a:pt x="1286" y="462"/>
                    </a:lnTo>
                    <a:lnTo>
                      <a:pt x="1295" y="493"/>
                    </a:lnTo>
                    <a:lnTo>
                      <a:pt x="1302" y="525"/>
                    </a:lnTo>
                    <a:lnTo>
                      <a:pt x="1308" y="558"/>
                    </a:lnTo>
                    <a:lnTo>
                      <a:pt x="1312" y="590"/>
                    </a:lnTo>
                    <a:lnTo>
                      <a:pt x="1315" y="624"/>
                    </a:lnTo>
                    <a:lnTo>
                      <a:pt x="1316" y="657"/>
                    </a:lnTo>
                    <a:close/>
                  </a:path>
                </a:pathLst>
              </a:custGeom>
              <a:solidFill>
                <a:srgbClr val="000000"/>
              </a:solidFill>
              <a:ln w="9525">
                <a:noFill/>
                <a:round/>
                <a:headEnd/>
                <a:tailEnd/>
              </a:ln>
            </p:spPr>
            <p:txBody>
              <a:bodyPr/>
              <a:lstStyle/>
              <a:p>
                <a:pPr fontAlgn="auto">
                  <a:spcBef>
                    <a:spcPts val="0"/>
                  </a:spcBef>
                  <a:spcAft>
                    <a:spcPts val="0"/>
                  </a:spcAft>
                  <a:defRPr/>
                </a:pPr>
                <a:endParaRPr lang="en-US" sz="1350" kern="0">
                  <a:solidFill>
                    <a:sysClr val="windowText" lastClr="000000"/>
                  </a:solidFill>
                  <a:ea typeface="MS PGothic" pitchFamily="34" charset="-128"/>
                </a:endParaRPr>
              </a:p>
            </p:txBody>
          </p:sp>
        </p:grpSp>
      </p:grpSp>
      <p:sp>
        <p:nvSpPr>
          <p:cNvPr id="51206" name="Rectangle 9"/>
          <p:cNvSpPr>
            <a:spLocks noChangeArrowheads="1"/>
          </p:cNvSpPr>
          <p:nvPr/>
        </p:nvSpPr>
        <p:spPr bwMode="auto">
          <a:xfrm>
            <a:off x="1410891" y="817960"/>
            <a:ext cx="4483894" cy="1381125"/>
          </a:xfrm>
          <a:prstGeom prst="rect">
            <a:avLst/>
          </a:prstGeom>
          <a:noFill/>
          <a:ln w="9525">
            <a:noFill/>
            <a:miter lim="800000"/>
            <a:headEnd/>
            <a:tailEnd/>
          </a:ln>
        </p:spPr>
        <p:txBody>
          <a:bodyPr lIns="0" rIns="137160"/>
          <a:lstStyle/>
          <a:p>
            <a:pPr>
              <a:lnSpc>
                <a:spcPct val="95000"/>
              </a:lnSpc>
              <a:spcAft>
                <a:spcPts val="225"/>
              </a:spcAft>
              <a:buSzPct val="100000"/>
              <a:defRPr/>
            </a:pPr>
            <a:endParaRPr lang="en-GB" altLang="en-US" sz="1500" dirty="0">
              <a:solidFill>
                <a:srgbClr val="000000"/>
              </a:solidFill>
              <a:ea typeface="MS PGothic" pitchFamily="34" charset="-128"/>
              <a:cs typeface="Arial" pitchFamily="34" charset="0"/>
            </a:endParaRPr>
          </a:p>
          <a:p>
            <a:pPr marL="130969" indent="-130969">
              <a:lnSpc>
                <a:spcPct val="95000"/>
              </a:lnSpc>
              <a:spcAft>
                <a:spcPts val="225"/>
              </a:spcAft>
              <a:buSzPct val="100000"/>
              <a:buFont typeface="Wingdings" pitchFamily="2" charset="2"/>
              <a:buChar char="§"/>
              <a:defRPr/>
            </a:pPr>
            <a:r>
              <a:rPr lang="en-GB" altLang="en-US" sz="1350" dirty="0">
                <a:solidFill>
                  <a:srgbClr val="000000"/>
                </a:solidFill>
                <a:ea typeface="MS PGothic" pitchFamily="34" charset="-128"/>
                <a:cs typeface="Arial" pitchFamily="34" charset="0"/>
              </a:rPr>
              <a:t>Smaller amount of code helps improve execution efficiency</a:t>
            </a:r>
          </a:p>
          <a:p>
            <a:pPr marL="130969" indent="-130969">
              <a:lnSpc>
                <a:spcPct val="95000"/>
              </a:lnSpc>
              <a:spcAft>
                <a:spcPts val="225"/>
              </a:spcAft>
              <a:buSzPct val="100000"/>
              <a:buFont typeface="Wingdings" pitchFamily="2" charset="2"/>
              <a:buChar char="§"/>
              <a:defRPr/>
            </a:pPr>
            <a:r>
              <a:rPr lang="en-GB" altLang="en-US" sz="1350" dirty="0">
                <a:solidFill>
                  <a:srgbClr val="000000"/>
                </a:solidFill>
                <a:ea typeface="MS PGothic" pitchFamily="34" charset="-128"/>
                <a:cs typeface="Arial" pitchFamily="34" charset="0"/>
              </a:rPr>
              <a:t>Process elements in parallel enabling more iterations</a:t>
            </a:r>
          </a:p>
          <a:p>
            <a:pPr marL="130969" indent="-130969">
              <a:lnSpc>
                <a:spcPct val="95000"/>
              </a:lnSpc>
              <a:spcAft>
                <a:spcPts val="225"/>
              </a:spcAft>
              <a:buSzPct val="100000"/>
              <a:buFont typeface="Wingdings" pitchFamily="2" charset="2"/>
              <a:buChar char="§"/>
              <a:defRPr/>
            </a:pPr>
            <a:r>
              <a:rPr lang="en-US" altLang="en-US" sz="1350" dirty="0">
                <a:solidFill>
                  <a:srgbClr val="000000"/>
                </a:solidFill>
                <a:ea typeface="MS PGothic" pitchFamily="34" charset="-128"/>
                <a:cs typeface="Arial" pitchFamily="34" charset="0"/>
              </a:rPr>
              <a:t>Supports analytics, compression, cryptography, video/imaging processing</a:t>
            </a:r>
            <a:endParaRPr lang="en-US" altLang="en-US" sz="1500" dirty="0">
              <a:solidFill>
                <a:prstClr val="black"/>
              </a:solidFill>
              <a:ea typeface="MS PGothic" pitchFamily="34" charset="-128"/>
              <a:cs typeface="Arial" pitchFamily="34" charset="0"/>
            </a:endParaRPr>
          </a:p>
        </p:txBody>
      </p:sp>
      <p:grpSp>
        <p:nvGrpSpPr>
          <p:cNvPr id="3402757" name="Group 181"/>
          <p:cNvGrpSpPr>
            <a:grpSpLocks/>
          </p:cNvGrpSpPr>
          <p:nvPr/>
        </p:nvGrpSpPr>
        <p:grpSpPr bwMode="auto">
          <a:xfrm>
            <a:off x="7177088" y="501254"/>
            <a:ext cx="533400" cy="450056"/>
            <a:chOff x="633" y="1170"/>
            <a:chExt cx="449" cy="435"/>
          </a:xfrm>
        </p:grpSpPr>
        <p:sp>
          <p:nvSpPr>
            <p:cNvPr id="3402759" name="Freeform 12"/>
            <p:cNvSpPr>
              <a:spLocks noEditPoints="1"/>
            </p:cNvSpPr>
            <p:nvPr/>
          </p:nvSpPr>
          <p:spPr bwMode="auto">
            <a:xfrm>
              <a:off x="776" y="1294"/>
              <a:ext cx="276" cy="264"/>
            </a:xfrm>
            <a:custGeom>
              <a:avLst/>
              <a:gdLst>
                <a:gd name="T0" fmla="*/ 0 w 912"/>
                <a:gd name="T1" fmla="*/ 0 h 869"/>
                <a:gd name="T2" fmla="*/ 0 w 912"/>
                <a:gd name="T3" fmla="*/ 0 h 869"/>
                <a:gd name="T4" fmla="*/ 0 w 912"/>
                <a:gd name="T5" fmla="*/ 0 h 869"/>
                <a:gd name="T6" fmla="*/ 0 w 912"/>
                <a:gd name="T7" fmla="*/ 0 h 869"/>
                <a:gd name="T8" fmla="*/ 0 w 912"/>
                <a:gd name="T9" fmla="*/ 0 h 869"/>
                <a:gd name="T10" fmla="*/ 0 w 912"/>
                <a:gd name="T11" fmla="*/ 0 h 869"/>
                <a:gd name="T12" fmla="*/ 0 w 912"/>
                <a:gd name="T13" fmla="*/ 0 h 869"/>
                <a:gd name="T14" fmla="*/ 0 w 912"/>
                <a:gd name="T15" fmla="*/ 0 h 869"/>
                <a:gd name="T16" fmla="*/ 0 w 912"/>
                <a:gd name="T17" fmla="*/ 0 h 869"/>
                <a:gd name="T18" fmla="*/ 0 w 912"/>
                <a:gd name="T19" fmla="*/ 0 h 869"/>
                <a:gd name="T20" fmla="*/ 0 w 912"/>
                <a:gd name="T21" fmla="*/ 0 h 869"/>
                <a:gd name="T22" fmla="*/ 0 w 912"/>
                <a:gd name="T23" fmla="*/ 0 h 869"/>
                <a:gd name="T24" fmla="*/ 0 w 912"/>
                <a:gd name="T25" fmla="*/ 0 h 869"/>
                <a:gd name="T26" fmla="*/ 0 w 912"/>
                <a:gd name="T27" fmla="*/ 0 h 869"/>
                <a:gd name="T28" fmla="*/ 0 w 912"/>
                <a:gd name="T29" fmla="*/ 0 h 869"/>
                <a:gd name="T30" fmla="*/ 0 w 912"/>
                <a:gd name="T31" fmla="*/ 0 h 869"/>
                <a:gd name="T32" fmla="*/ 0 w 912"/>
                <a:gd name="T33" fmla="*/ 0 h 869"/>
                <a:gd name="T34" fmla="*/ 0 w 912"/>
                <a:gd name="T35" fmla="*/ 0 h 869"/>
                <a:gd name="T36" fmla="*/ 0 w 912"/>
                <a:gd name="T37" fmla="*/ 0 h 869"/>
                <a:gd name="T38" fmla="*/ 0 w 912"/>
                <a:gd name="T39" fmla="*/ 0 h 869"/>
                <a:gd name="T40" fmla="*/ 0 w 912"/>
                <a:gd name="T41" fmla="*/ 0 h 869"/>
                <a:gd name="T42" fmla="*/ 0 w 912"/>
                <a:gd name="T43" fmla="*/ 0 h 869"/>
                <a:gd name="T44" fmla="*/ 0 w 912"/>
                <a:gd name="T45" fmla="*/ 0 h 869"/>
                <a:gd name="T46" fmla="*/ 0 w 912"/>
                <a:gd name="T47" fmla="*/ 0 h 869"/>
                <a:gd name="T48" fmla="*/ 0 w 912"/>
                <a:gd name="T49" fmla="*/ 0 h 869"/>
                <a:gd name="T50" fmla="*/ 0 w 912"/>
                <a:gd name="T51" fmla="*/ 0 h 869"/>
                <a:gd name="T52" fmla="*/ 0 w 912"/>
                <a:gd name="T53" fmla="*/ 0 h 869"/>
                <a:gd name="T54" fmla="*/ 0 w 912"/>
                <a:gd name="T55" fmla="*/ 0 h 869"/>
                <a:gd name="T56" fmla="*/ 0 w 912"/>
                <a:gd name="T57" fmla="*/ 0 h 869"/>
                <a:gd name="T58" fmla="*/ 0 w 912"/>
                <a:gd name="T59" fmla="*/ 0 h 869"/>
                <a:gd name="T60" fmla="*/ 0 w 912"/>
                <a:gd name="T61" fmla="*/ 0 h 869"/>
                <a:gd name="T62" fmla="*/ 0 w 912"/>
                <a:gd name="T63" fmla="*/ 0 h 869"/>
                <a:gd name="T64" fmla="*/ 0 w 912"/>
                <a:gd name="T65" fmla="*/ 0 h 869"/>
                <a:gd name="T66" fmla="*/ 0 w 912"/>
                <a:gd name="T67" fmla="*/ 0 h 869"/>
                <a:gd name="T68" fmla="*/ 0 w 912"/>
                <a:gd name="T69" fmla="*/ 0 h 869"/>
                <a:gd name="T70" fmla="*/ 0 w 912"/>
                <a:gd name="T71" fmla="*/ 0 h 869"/>
                <a:gd name="T72" fmla="*/ 0 w 912"/>
                <a:gd name="T73" fmla="*/ 0 h 869"/>
                <a:gd name="T74" fmla="*/ 0 w 912"/>
                <a:gd name="T75" fmla="*/ 0 h 869"/>
                <a:gd name="T76" fmla="*/ 0 w 912"/>
                <a:gd name="T77" fmla="*/ 0 h 869"/>
                <a:gd name="T78" fmla="*/ 0 w 912"/>
                <a:gd name="T79" fmla="*/ 0 h 869"/>
                <a:gd name="T80" fmla="*/ 0 w 912"/>
                <a:gd name="T81" fmla="*/ 0 h 869"/>
                <a:gd name="T82" fmla="*/ 0 w 912"/>
                <a:gd name="T83" fmla="*/ 0 h 869"/>
                <a:gd name="T84" fmla="*/ 0 w 912"/>
                <a:gd name="T85" fmla="*/ 0 h 869"/>
                <a:gd name="T86" fmla="*/ 0 w 912"/>
                <a:gd name="T87" fmla="*/ 0 h 869"/>
                <a:gd name="T88" fmla="*/ 0 w 912"/>
                <a:gd name="T89" fmla="*/ 0 h 869"/>
                <a:gd name="T90" fmla="*/ 0 w 912"/>
                <a:gd name="T91" fmla="*/ 0 h 869"/>
                <a:gd name="T92" fmla="*/ 0 w 912"/>
                <a:gd name="T93" fmla="*/ 0 h 869"/>
                <a:gd name="T94" fmla="*/ 0 w 912"/>
                <a:gd name="T95" fmla="*/ 0 h 869"/>
                <a:gd name="T96" fmla="*/ 0 w 912"/>
                <a:gd name="T97" fmla="*/ 0 h 8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2"/>
                <a:gd name="T148" fmla="*/ 0 h 869"/>
                <a:gd name="T149" fmla="*/ 912 w 912"/>
                <a:gd name="T150" fmla="*/ 869 h 86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2" h="869">
                  <a:moveTo>
                    <a:pt x="891" y="753"/>
                  </a:moveTo>
                  <a:lnTo>
                    <a:pt x="638" y="524"/>
                  </a:lnTo>
                  <a:lnTo>
                    <a:pt x="633" y="518"/>
                  </a:lnTo>
                  <a:lnTo>
                    <a:pt x="627" y="515"/>
                  </a:lnTo>
                  <a:lnTo>
                    <a:pt x="621" y="512"/>
                  </a:lnTo>
                  <a:lnTo>
                    <a:pt x="615" y="509"/>
                  </a:lnTo>
                  <a:lnTo>
                    <a:pt x="603" y="508"/>
                  </a:lnTo>
                  <a:lnTo>
                    <a:pt x="590" y="507"/>
                  </a:lnTo>
                  <a:lnTo>
                    <a:pt x="581" y="508"/>
                  </a:lnTo>
                  <a:lnTo>
                    <a:pt x="573" y="511"/>
                  </a:lnTo>
                  <a:lnTo>
                    <a:pt x="547" y="488"/>
                  </a:lnTo>
                  <a:lnTo>
                    <a:pt x="563" y="465"/>
                  </a:lnTo>
                  <a:lnTo>
                    <a:pt x="576" y="441"/>
                  </a:lnTo>
                  <a:lnTo>
                    <a:pt x="587" y="417"/>
                  </a:lnTo>
                  <a:lnTo>
                    <a:pt x="597" y="391"/>
                  </a:lnTo>
                  <a:lnTo>
                    <a:pt x="603" y="364"/>
                  </a:lnTo>
                  <a:lnTo>
                    <a:pt x="607" y="335"/>
                  </a:lnTo>
                  <a:lnTo>
                    <a:pt x="610" y="307"/>
                  </a:lnTo>
                  <a:lnTo>
                    <a:pt x="608" y="278"/>
                  </a:lnTo>
                  <a:lnTo>
                    <a:pt x="607" y="263"/>
                  </a:lnTo>
                  <a:lnTo>
                    <a:pt x="604" y="247"/>
                  </a:lnTo>
                  <a:lnTo>
                    <a:pt x="601" y="233"/>
                  </a:lnTo>
                  <a:lnTo>
                    <a:pt x="597" y="217"/>
                  </a:lnTo>
                  <a:lnTo>
                    <a:pt x="593" y="203"/>
                  </a:lnTo>
                  <a:lnTo>
                    <a:pt x="587" y="190"/>
                  </a:lnTo>
                  <a:lnTo>
                    <a:pt x="581" y="175"/>
                  </a:lnTo>
                  <a:lnTo>
                    <a:pt x="574" y="163"/>
                  </a:lnTo>
                  <a:lnTo>
                    <a:pt x="560" y="137"/>
                  </a:lnTo>
                  <a:lnTo>
                    <a:pt x="541" y="113"/>
                  </a:lnTo>
                  <a:lnTo>
                    <a:pt x="523" y="91"/>
                  </a:lnTo>
                  <a:lnTo>
                    <a:pt x="501" y="71"/>
                  </a:lnTo>
                  <a:lnTo>
                    <a:pt x="477" y="53"/>
                  </a:lnTo>
                  <a:lnTo>
                    <a:pt x="453" y="38"/>
                  </a:lnTo>
                  <a:lnTo>
                    <a:pt x="427" y="24"/>
                  </a:lnTo>
                  <a:lnTo>
                    <a:pt x="399" y="14"/>
                  </a:lnTo>
                  <a:lnTo>
                    <a:pt x="384" y="10"/>
                  </a:lnTo>
                  <a:lnTo>
                    <a:pt x="370" y="7"/>
                  </a:lnTo>
                  <a:lnTo>
                    <a:pt x="356" y="3"/>
                  </a:lnTo>
                  <a:lnTo>
                    <a:pt x="340" y="1"/>
                  </a:lnTo>
                  <a:lnTo>
                    <a:pt x="326" y="0"/>
                  </a:lnTo>
                  <a:lnTo>
                    <a:pt x="310" y="0"/>
                  </a:lnTo>
                  <a:lnTo>
                    <a:pt x="294" y="0"/>
                  </a:lnTo>
                  <a:lnTo>
                    <a:pt x="279" y="0"/>
                  </a:lnTo>
                  <a:lnTo>
                    <a:pt x="263" y="1"/>
                  </a:lnTo>
                  <a:lnTo>
                    <a:pt x="249" y="4"/>
                  </a:lnTo>
                  <a:lnTo>
                    <a:pt x="233" y="7"/>
                  </a:lnTo>
                  <a:lnTo>
                    <a:pt x="219" y="11"/>
                  </a:lnTo>
                  <a:lnTo>
                    <a:pt x="204" y="16"/>
                  </a:lnTo>
                  <a:lnTo>
                    <a:pt x="190" y="21"/>
                  </a:lnTo>
                  <a:lnTo>
                    <a:pt x="176" y="27"/>
                  </a:lnTo>
                  <a:lnTo>
                    <a:pt x="163" y="34"/>
                  </a:lnTo>
                  <a:lnTo>
                    <a:pt x="137" y="50"/>
                  </a:lnTo>
                  <a:lnTo>
                    <a:pt x="113" y="67"/>
                  </a:lnTo>
                  <a:lnTo>
                    <a:pt x="92" y="86"/>
                  </a:lnTo>
                  <a:lnTo>
                    <a:pt x="72" y="107"/>
                  </a:lnTo>
                  <a:lnTo>
                    <a:pt x="55" y="131"/>
                  </a:lnTo>
                  <a:lnTo>
                    <a:pt x="39" y="155"/>
                  </a:lnTo>
                  <a:lnTo>
                    <a:pt x="32" y="168"/>
                  </a:lnTo>
                  <a:lnTo>
                    <a:pt x="26" y="181"/>
                  </a:lnTo>
                  <a:lnTo>
                    <a:pt x="20" y="195"/>
                  </a:lnTo>
                  <a:lnTo>
                    <a:pt x="15" y="210"/>
                  </a:lnTo>
                  <a:lnTo>
                    <a:pt x="10" y="224"/>
                  </a:lnTo>
                  <a:lnTo>
                    <a:pt x="8" y="238"/>
                  </a:lnTo>
                  <a:lnTo>
                    <a:pt x="5" y="253"/>
                  </a:lnTo>
                  <a:lnTo>
                    <a:pt x="2" y="268"/>
                  </a:lnTo>
                  <a:lnTo>
                    <a:pt x="0" y="282"/>
                  </a:lnTo>
                  <a:lnTo>
                    <a:pt x="0" y="298"/>
                  </a:lnTo>
                  <a:lnTo>
                    <a:pt x="0" y="314"/>
                  </a:lnTo>
                  <a:lnTo>
                    <a:pt x="2" y="330"/>
                  </a:lnTo>
                  <a:lnTo>
                    <a:pt x="3" y="345"/>
                  </a:lnTo>
                  <a:lnTo>
                    <a:pt x="6" y="361"/>
                  </a:lnTo>
                  <a:lnTo>
                    <a:pt x="9" y="375"/>
                  </a:lnTo>
                  <a:lnTo>
                    <a:pt x="13" y="390"/>
                  </a:lnTo>
                  <a:lnTo>
                    <a:pt x="18" y="404"/>
                  </a:lnTo>
                  <a:lnTo>
                    <a:pt x="23" y="418"/>
                  </a:lnTo>
                  <a:lnTo>
                    <a:pt x="29" y="432"/>
                  </a:lnTo>
                  <a:lnTo>
                    <a:pt x="35" y="445"/>
                  </a:lnTo>
                  <a:lnTo>
                    <a:pt x="42" y="458"/>
                  </a:lnTo>
                  <a:lnTo>
                    <a:pt x="50" y="471"/>
                  </a:lnTo>
                  <a:lnTo>
                    <a:pt x="59" y="482"/>
                  </a:lnTo>
                  <a:lnTo>
                    <a:pt x="67" y="495"/>
                  </a:lnTo>
                  <a:lnTo>
                    <a:pt x="87" y="517"/>
                  </a:lnTo>
                  <a:lnTo>
                    <a:pt x="109" y="537"/>
                  </a:lnTo>
                  <a:lnTo>
                    <a:pt x="132" y="554"/>
                  </a:lnTo>
                  <a:lnTo>
                    <a:pt x="156" y="569"/>
                  </a:lnTo>
                  <a:lnTo>
                    <a:pt x="170" y="576"/>
                  </a:lnTo>
                  <a:lnTo>
                    <a:pt x="183" y="582"/>
                  </a:lnTo>
                  <a:lnTo>
                    <a:pt x="196" y="588"/>
                  </a:lnTo>
                  <a:lnTo>
                    <a:pt x="210" y="594"/>
                  </a:lnTo>
                  <a:lnTo>
                    <a:pt x="224" y="598"/>
                  </a:lnTo>
                  <a:lnTo>
                    <a:pt x="239" y="601"/>
                  </a:lnTo>
                  <a:lnTo>
                    <a:pt x="254" y="604"/>
                  </a:lnTo>
                  <a:lnTo>
                    <a:pt x="269" y="606"/>
                  </a:lnTo>
                  <a:lnTo>
                    <a:pt x="284" y="608"/>
                  </a:lnTo>
                  <a:lnTo>
                    <a:pt x="300" y="608"/>
                  </a:lnTo>
                  <a:lnTo>
                    <a:pt x="314" y="608"/>
                  </a:lnTo>
                  <a:lnTo>
                    <a:pt x="330" y="606"/>
                  </a:lnTo>
                  <a:lnTo>
                    <a:pt x="354" y="604"/>
                  </a:lnTo>
                  <a:lnTo>
                    <a:pt x="379" y="599"/>
                  </a:lnTo>
                  <a:lnTo>
                    <a:pt x="401" y="592"/>
                  </a:lnTo>
                  <a:lnTo>
                    <a:pt x="424" y="584"/>
                  </a:lnTo>
                  <a:lnTo>
                    <a:pt x="446" y="574"/>
                  </a:lnTo>
                  <a:lnTo>
                    <a:pt x="466" y="562"/>
                  </a:lnTo>
                  <a:lnTo>
                    <a:pt x="484" y="549"/>
                  </a:lnTo>
                  <a:lnTo>
                    <a:pt x="503" y="534"/>
                  </a:lnTo>
                  <a:lnTo>
                    <a:pt x="530" y="558"/>
                  </a:lnTo>
                  <a:lnTo>
                    <a:pt x="536" y="565"/>
                  </a:lnTo>
                  <a:lnTo>
                    <a:pt x="538" y="572"/>
                  </a:lnTo>
                  <a:lnTo>
                    <a:pt x="538" y="581"/>
                  </a:lnTo>
                  <a:lnTo>
                    <a:pt x="540" y="589"/>
                  </a:lnTo>
                  <a:lnTo>
                    <a:pt x="540" y="599"/>
                  </a:lnTo>
                  <a:lnTo>
                    <a:pt x="541" y="608"/>
                  </a:lnTo>
                  <a:lnTo>
                    <a:pt x="544" y="615"/>
                  </a:lnTo>
                  <a:lnTo>
                    <a:pt x="550" y="622"/>
                  </a:lnTo>
                  <a:lnTo>
                    <a:pt x="802" y="852"/>
                  </a:lnTo>
                  <a:lnTo>
                    <a:pt x="808" y="856"/>
                  </a:lnTo>
                  <a:lnTo>
                    <a:pt x="814" y="861"/>
                  </a:lnTo>
                  <a:lnTo>
                    <a:pt x="820" y="863"/>
                  </a:lnTo>
                  <a:lnTo>
                    <a:pt x="825" y="866"/>
                  </a:lnTo>
                  <a:lnTo>
                    <a:pt x="838" y="869"/>
                  </a:lnTo>
                  <a:lnTo>
                    <a:pt x="852" y="869"/>
                  </a:lnTo>
                  <a:lnTo>
                    <a:pt x="864" y="866"/>
                  </a:lnTo>
                  <a:lnTo>
                    <a:pt x="875" y="862"/>
                  </a:lnTo>
                  <a:lnTo>
                    <a:pt x="887" y="855"/>
                  </a:lnTo>
                  <a:lnTo>
                    <a:pt x="897" y="846"/>
                  </a:lnTo>
                  <a:lnTo>
                    <a:pt x="904" y="836"/>
                  </a:lnTo>
                  <a:lnTo>
                    <a:pt x="909" y="823"/>
                  </a:lnTo>
                  <a:lnTo>
                    <a:pt x="912" y="812"/>
                  </a:lnTo>
                  <a:lnTo>
                    <a:pt x="912" y="799"/>
                  </a:lnTo>
                  <a:lnTo>
                    <a:pt x="911" y="786"/>
                  </a:lnTo>
                  <a:lnTo>
                    <a:pt x="907" y="773"/>
                  </a:lnTo>
                  <a:lnTo>
                    <a:pt x="899" y="762"/>
                  </a:lnTo>
                  <a:lnTo>
                    <a:pt x="891" y="753"/>
                  </a:lnTo>
                  <a:close/>
                  <a:moveTo>
                    <a:pt x="326" y="551"/>
                  </a:moveTo>
                  <a:lnTo>
                    <a:pt x="300" y="552"/>
                  </a:lnTo>
                  <a:lnTo>
                    <a:pt x="276" y="551"/>
                  </a:lnTo>
                  <a:lnTo>
                    <a:pt x="252" y="547"/>
                  </a:lnTo>
                  <a:lnTo>
                    <a:pt x="227" y="539"/>
                  </a:lnTo>
                  <a:lnTo>
                    <a:pt x="206" y="531"/>
                  </a:lnTo>
                  <a:lnTo>
                    <a:pt x="185" y="521"/>
                  </a:lnTo>
                  <a:lnTo>
                    <a:pt x="163" y="508"/>
                  </a:lnTo>
                  <a:lnTo>
                    <a:pt x="145" y="494"/>
                  </a:lnTo>
                  <a:lnTo>
                    <a:pt x="127" y="477"/>
                  </a:lnTo>
                  <a:lnTo>
                    <a:pt x="112" y="459"/>
                  </a:lnTo>
                  <a:lnTo>
                    <a:pt x="97" y="439"/>
                  </a:lnTo>
                  <a:lnTo>
                    <a:pt x="85" y="420"/>
                  </a:lnTo>
                  <a:lnTo>
                    <a:pt x="75" y="397"/>
                  </a:lnTo>
                  <a:lnTo>
                    <a:pt x="67" y="374"/>
                  </a:lnTo>
                  <a:lnTo>
                    <a:pt x="60" y="350"/>
                  </a:lnTo>
                  <a:lnTo>
                    <a:pt x="58" y="325"/>
                  </a:lnTo>
                  <a:lnTo>
                    <a:pt x="56" y="300"/>
                  </a:lnTo>
                  <a:lnTo>
                    <a:pt x="59" y="274"/>
                  </a:lnTo>
                  <a:lnTo>
                    <a:pt x="62" y="250"/>
                  </a:lnTo>
                  <a:lnTo>
                    <a:pt x="69" y="227"/>
                  </a:lnTo>
                  <a:lnTo>
                    <a:pt x="77" y="204"/>
                  </a:lnTo>
                  <a:lnTo>
                    <a:pt x="87" y="183"/>
                  </a:lnTo>
                  <a:lnTo>
                    <a:pt x="100" y="163"/>
                  </a:lnTo>
                  <a:lnTo>
                    <a:pt x="115" y="144"/>
                  </a:lnTo>
                  <a:lnTo>
                    <a:pt x="132" y="127"/>
                  </a:lnTo>
                  <a:lnTo>
                    <a:pt x="149" y="110"/>
                  </a:lnTo>
                  <a:lnTo>
                    <a:pt x="169" y="97"/>
                  </a:lnTo>
                  <a:lnTo>
                    <a:pt x="189" y="84"/>
                  </a:lnTo>
                  <a:lnTo>
                    <a:pt x="212" y="74"/>
                  </a:lnTo>
                  <a:lnTo>
                    <a:pt x="234" y="66"/>
                  </a:lnTo>
                  <a:lnTo>
                    <a:pt x="259" y="60"/>
                  </a:lnTo>
                  <a:lnTo>
                    <a:pt x="283" y="57"/>
                  </a:lnTo>
                  <a:lnTo>
                    <a:pt x="309" y="56"/>
                  </a:lnTo>
                  <a:lnTo>
                    <a:pt x="334" y="57"/>
                  </a:lnTo>
                  <a:lnTo>
                    <a:pt x="359" y="61"/>
                  </a:lnTo>
                  <a:lnTo>
                    <a:pt x="381" y="68"/>
                  </a:lnTo>
                  <a:lnTo>
                    <a:pt x="404" y="77"/>
                  </a:lnTo>
                  <a:lnTo>
                    <a:pt x="426" y="87"/>
                  </a:lnTo>
                  <a:lnTo>
                    <a:pt x="446" y="100"/>
                  </a:lnTo>
                  <a:lnTo>
                    <a:pt x="464" y="114"/>
                  </a:lnTo>
                  <a:lnTo>
                    <a:pt x="483" y="130"/>
                  </a:lnTo>
                  <a:lnTo>
                    <a:pt x="498" y="148"/>
                  </a:lnTo>
                  <a:lnTo>
                    <a:pt x="513" y="167"/>
                  </a:lnTo>
                  <a:lnTo>
                    <a:pt x="524" y="188"/>
                  </a:lnTo>
                  <a:lnTo>
                    <a:pt x="534" y="210"/>
                  </a:lnTo>
                  <a:lnTo>
                    <a:pt x="543" y="234"/>
                  </a:lnTo>
                  <a:lnTo>
                    <a:pt x="548" y="258"/>
                  </a:lnTo>
                  <a:lnTo>
                    <a:pt x="553" y="282"/>
                  </a:lnTo>
                  <a:lnTo>
                    <a:pt x="553" y="308"/>
                  </a:lnTo>
                  <a:lnTo>
                    <a:pt x="551" y="332"/>
                  </a:lnTo>
                  <a:lnTo>
                    <a:pt x="547" y="357"/>
                  </a:lnTo>
                  <a:lnTo>
                    <a:pt x="541" y="381"/>
                  </a:lnTo>
                  <a:lnTo>
                    <a:pt x="533" y="404"/>
                  </a:lnTo>
                  <a:lnTo>
                    <a:pt x="521" y="425"/>
                  </a:lnTo>
                  <a:lnTo>
                    <a:pt x="508" y="445"/>
                  </a:lnTo>
                  <a:lnTo>
                    <a:pt x="494" y="464"/>
                  </a:lnTo>
                  <a:lnTo>
                    <a:pt x="478" y="481"/>
                  </a:lnTo>
                  <a:lnTo>
                    <a:pt x="460" y="497"/>
                  </a:lnTo>
                  <a:lnTo>
                    <a:pt x="441" y="511"/>
                  </a:lnTo>
                  <a:lnTo>
                    <a:pt x="420" y="524"/>
                  </a:lnTo>
                  <a:lnTo>
                    <a:pt x="399" y="534"/>
                  </a:lnTo>
                  <a:lnTo>
                    <a:pt x="376" y="542"/>
                  </a:lnTo>
                  <a:lnTo>
                    <a:pt x="351" y="548"/>
                  </a:lnTo>
                  <a:lnTo>
                    <a:pt x="326" y="551"/>
                  </a:lnTo>
                  <a:close/>
                </a:path>
              </a:pathLst>
            </a:custGeom>
            <a:solidFill>
              <a:srgbClr val="D62929"/>
            </a:solidFill>
            <a:ln w="9525">
              <a:noFill/>
              <a:round/>
              <a:headEnd/>
              <a:tailEnd/>
            </a:ln>
          </p:spPr>
          <p:txBody>
            <a:bodyPr/>
            <a:lstStyle/>
            <a:p>
              <a:endParaRPr lang="en-US"/>
            </a:p>
          </p:txBody>
        </p:sp>
        <p:sp>
          <p:nvSpPr>
            <p:cNvPr id="3402760" name="Freeform 13"/>
            <p:cNvSpPr>
              <a:spLocks/>
            </p:cNvSpPr>
            <p:nvPr/>
          </p:nvSpPr>
          <p:spPr bwMode="auto">
            <a:xfrm>
              <a:off x="669" y="1489"/>
              <a:ext cx="302" cy="116"/>
            </a:xfrm>
            <a:custGeom>
              <a:avLst/>
              <a:gdLst>
                <a:gd name="T0" fmla="*/ 0 w 996"/>
                <a:gd name="T1" fmla="*/ 0 h 384"/>
                <a:gd name="T2" fmla="*/ 0 w 996"/>
                <a:gd name="T3" fmla="*/ 0 h 384"/>
                <a:gd name="T4" fmla="*/ 0 w 996"/>
                <a:gd name="T5" fmla="*/ 0 h 384"/>
                <a:gd name="T6" fmla="*/ 0 w 996"/>
                <a:gd name="T7" fmla="*/ 0 h 384"/>
                <a:gd name="T8" fmla="*/ 0 w 996"/>
                <a:gd name="T9" fmla="*/ 0 h 384"/>
                <a:gd name="T10" fmla="*/ 0 w 996"/>
                <a:gd name="T11" fmla="*/ 0 h 384"/>
                <a:gd name="T12" fmla="*/ 0 w 996"/>
                <a:gd name="T13" fmla="*/ 0 h 384"/>
                <a:gd name="T14" fmla="*/ 0 w 996"/>
                <a:gd name="T15" fmla="*/ 0 h 384"/>
                <a:gd name="T16" fmla="*/ 0 w 996"/>
                <a:gd name="T17" fmla="*/ 0 h 384"/>
                <a:gd name="T18" fmla="*/ 0 w 996"/>
                <a:gd name="T19" fmla="*/ 0 h 384"/>
                <a:gd name="T20" fmla="*/ 0 w 996"/>
                <a:gd name="T21" fmla="*/ 0 h 384"/>
                <a:gd name="T22" fmla="*/ 0 w 996"/>
                <a:gd name="T23" fmla="*/ 0 h 384"/>
                <a:gd name="T24" fmla="*/ 0 w 996"/>
                <a:gd name="T25" fmla="*/ 0 h 384"/>
                <a:gd name="T26" fmla="*/ 0 w 996"/>
                <a:gd name="T27" fmla="*/ 0 h 384"/>
                <a:gd name="T28" fmla="*/ 0 w 996"/>
                <a:gd name="T29" fmla="*/ 0 h 384"/>
                <a:gd name="T30" fmla="*/ 0 w 996"/>
                <a:gd name="T31" fmla="*/ 0 h 384"/>
                <a:gd name="T32" fmla="*/ 0 w 996"/>
                <a:gd name="T33" fmla="*/ 0 h 384"/>
                <a:gd name="T34" fmla="*/ 0 w 996"/>
                <a:gd name="T35" fmla="*/ 0 h 384"/>
                <a:gd name="T36" fmla="*/ 0 w 996"/>
                <a:gd name="T37" fmla="*/ 0 h 384"/>
                <a:gd name="T38" fmla="*/ 0 w 996"/>
                <a:gd name="T39" fmla="*/ 0 h 384"/>
                <a:gd name="T40" fmla="*/ 0 w 996"/>
                <a:gd name="T41" fmla="*/ 0 h 384"/>
                <a:gd name="T42" fmla="*/ 0 w 996"/>
                <a:gd name="T43" fmla="*/ 0 h 384"/>
                <a:gd name="T44" fmla="*/ 0 w 996"/>
                <a:gd name="T45" fmla="*/ 0 h 384"/>
                <a:gd name="T46" fmla="*/ 0 w 996"/>
                <a:gd name="T47" fmla="*/ 0 h 384"/>
                <a:gd name="T48" fmla="*/ 0 w 996"/>
                <a:gd name="T49" fmla="*/ 0 h 384"/>
                <a:gd name="T50" fmla="*/ 0 w 996"/>
                <a:gd name="T51" fmla="*/ 0 h 384"/>
                <a:gd name="T52" fmla="*/ 0 w 996"/>
                <a:gd name="T53" fmla="*/ 0 h 384"/>
                <a:gd name="T54" fmla="*/ 0 w 996"/>
                <a:gd name="T55" fmla="*/ 0 h 384"/>
                <a:gd name="T56" fmla="*/ 0 w 996"/>
                <a:gd name="T57" fmla="*/ 0 h 384"/>
                <a:gd name="T58" fmla="*/ 0 w 996"/>
                <a:gd name="T59" fmla="*/ 0 h 384"/>
                <a:gd name="T60" fmla="*/ 0 w 996"/>
                <a:gd name="T61" fmla="*/ 0 h 384"/>
                <a:gd name="T62" fmla="*/ 0 w 996"/>
                <a:gd name="T63" fmla="*/ 0 h 384"/>
                <a:gd name="T64" fmla="*/ 0 w 996"/>
                <a:gd name="T65" fmla="*/ 0 h 384"/>
                <a:gd name="T66" fmla="*/ 0 w 996"/>
                <a:gd name="T67" fmla="*/ 0 h 384"/>
                <a:gd name="T68" fmla="*/ 0 w 996"/>
                <a:gd name="T69" fmla="*/ 0 h 384"/>
                <a:gd name="T70" fmla="*/ 0 w 996"/>
                <a:gd name="T71" fmla="*/ 0 h 384"/>
                <a:gd name="T72" fmla="*/ 0 w 996"/>
                <a:gd name="T73" fmla="*/ 0 h 384"/>
                <a:gd name="T74" fmla="*/ 0 w 996"/>
                <a:gd name="T75" fmla="*/ 0 h 384"/>
                <a:gd name="T76" fmla="*/ 0 w 996"/>
                <a:gd name="T77" fmla="*/ 0 h 384"/>
                <a:gd name="T78" fmla="*/ 0 w 996"/>
                <a:gd name="T79" fmla="*/ 0 h 384"/>
                <a:gd name="T80" fmla="*/ 0 w 996"/>
                <a:gd name="T81" fmla="*/ 0 h 384"/>
                <a:gd name="T82" fmla="*/ 0 w 996"/>
                <a:gd name="T83" fmla="*/ 0 h 384"/>
                <a:gd name="T84" fmla="*/ 0 w 996"/>
                <a:gd name="T85" fmla="*/ 0 h 384"/>
                <a:gd name="T86" fmla="*/ 0 w 996"/>
                <a:gd name="T87" fmla="*/ 0 h 384"/>
                <a:gd name="T88" fmla="*/ 0 w 996"/>
                <a:gd name="T89" fmla="*/ 0 h 384"/>
                <a:gd name="T90" fmla="*/ 0 w 996"/>
                <a:gd name="T91" fmla="*/ 0 h 384"/>
                <a:gd name="T92" fmla="*/ 0 w 996"/>
                <a:gd name="T93" fmla="*/ 0 h 384"/>
                <a:gd name="T94" fmla="*/ 0 w 996"/>
                <a:gd name="T95" fmla="*/ 0 h 384"/>
                <a:gd name="T96" fmla="*/ 0 w 996"/>
                <a:gd name="T97" fmla="*/ 0 h 384"/>
                <a:gd name="T98" fmla="*/ 0 w 996"/>
                <a:gd name="T99" fmla="*/ 0 h 384"/>
                <a:gd name="T100" fmla="*/ 0 w 996"/>
                <a:gd name="T101" fmla="*/ 0 h 384"/>
                <a:gd name="T102" fmla="*/ 0 w 996"/>
                <a:gd name="T103" fmla="*/ 0 h 384"/>
                <a:gd name="T104" fmla="*/ 0 w 996"/>
                <a:gd name="T105" fmla="*/ 0 h 384"/>
                <a:gd name="T106" fmla="*/ 0 w 996"/>
                <a:gd name="T107" fmla="*/ 0 h 384"/>
                <a:gd name="T108" fmla="*/ 0 w 996"/>
                <a:gd name="T109" fmla="*/ 0 h 384"/>
                <a:gd name="T110" fmla="*/ 0 w 996"/>
                <a:gd name="T111" fmla="*/ 0 h 384"/>
                <a:gd name="T112" fmla="*/ 0 w 996"/>
                <a:gd name="T113" fmla="*/ 0 h 384"/>
                <a:gd name="T114" fmla="*/ 0 w 996"/>
                <a:gd name="T115" fmla="*/ 0 h 384"/>
                <a:gd name="T116" fmla="*/ 0 w 996"/>
                <a:gd name="T117" fmla="*/ 0 h 384"/>
                <a:gd name="T118" fmla="*/ 0 w 996"/>
                <a:gd name="T119" fmla="*/ 0 h 384"/>
                <a:gd name="T120" fmla="*/ 0 w 996"/>
                <a:gd name="T121" fmla="*/ 0 h 384"/>
                <a:gd name="T122" fmla="*/ 0 w 996"/>
                <a:gd name="T123" fmla="*/ 0 h 3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96"/>
                <a:gd name="T187" fmla="*/ 0 h 384"/>
                <a:gd name="T188" fmla="*/ 996 w 996"/>
                <a:gd name="T189" fmla="*/ 384 h 38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96" h="384">
                  <a:moveTo>
                    <a:pt x="810" y="24"/>
                  </a:moveTo>
                  <a:lnTo>
                    <a:pt x="996" y="204"/>
                  </a:lnTo>
                  <a:lnTo>
                    <a:pt x="969" y="230"/>
                  </a:lnTo>
                  <a:lnTo>
                    <a:pt x="939" y="253"/>
                  </a:lnTo>
                  <a:lnTo>
                    <a:pt x="909" y="274"/>
                  </a:lnTo>
                  <a:lnTo>
                    <a:pt x="878" y="294"/>
                  </a:lnTo>
                  <a:lnTo>
                    <a:pt x="845" y="313"/>
                  </a:lnTo>
                  <a:lnTo>
                    <a:pt x="812" y="328"/>
                  </a:lnTo>
                  <a:lnTo>
                    <a:pt x="778" y="343"/>
                  </a:lnTo>
                  <a:lnTo>
                    <a:pt x="744" y="354"/>
                  </a:lnTo>
                  <a:lnTo>
                    <a:pt x="708" y="364"/>
                  </a:lnTo>
                  <a:lnTo>
                    <a:pt x="673" y="373"/>
                  </a:lnTo>
                  <a:lnTo>
                    <a:pt x="637" y="378"/>
                  </a:lnTo>
                  <a:lnTo>
                    <a:pt x="601" y="381"/>
                  </a:lnTo>
                  <a:lnTo>
                    <a:pt x="565" y="384"/>
                  </a:lnTo>
                  <a:lnTo>
                    <a:pt x="528" y="383"/>
                  </a:lnTo>
                  <a:lnTo>
                    <a:pt x="493" y="381"/>
                  </a:lnTo>
                  <a:lnTo>
                    <a:pt x="457" y="375"/>
                  </a:lnTo>
                  <a:lnTo>
                    <a:pt x="421" y="370"/>
                  </a:lnTo>
                  <a:lnTo>
                    <a:pt x="386" y="361"/>
                  </a:lnTo>
                  <a:lnTo>
                    <a:pt x="351" y="350"/>
                  </a:lnTo>
                  <a:lnTo>
                    <a:pt x="317" y="337"/>
                  </a:lnTo>
                  <a:lnTo>
                    <a:pt x="284" y="321"/>
                  </a:lnTo>
                  <a:lnTo>
                    <a:pt x="252" y="303"/>
                  </a:lnTo>
                  <a:lnTo>
                    <a:pt x="220" y="283"/>
                  </a:lnTo>
                  <a:lnTo>
                    <a:pt x="190" y="261"/>
                  </a:lnTo>
                  <a:lnTo>
                    <a:pt x="162" y="237"/>
                  </a:lnTo>
                  <a:lnTo>
                    <a:pt x="133" y="210"/>
                  </a:lnTo>
                  <a:lnTo>
                    <a:pt x="107" y="181"/>
                  </a:lnTo>
                  <a:lnTo>
                    <a:pt x="83" y="150"/>
                  </a:lnTo>
                  <a:lnTo>
                    <a:pt x="59" y="116"/>
                  </a:lnTo>
                  <a:lnTo>
                    <a:pt x="37" y="80"/>
                  </a:lnTo>
                  <a:lnTo>
                    <a:pt x="17" y="42"/>
                  </a:lnTo>
                  <a:lnTo>
                    <a:pt x="0" y="0"/>
                  </a:lnTo>
                  <a:lnTo>
                    <a:pt x="40" y="26"/>
                  </a:lnTo>
                  <a:lnTo>
                    <a:pt x="83" y="52"/>
                  </a:lnTo>
                  <a:lnTo>
                    <a:pt x="130" y="76"/>
                  </a:lnTo>
                  <a:lnTo>
                    <a:pt x="180" y="99"/>
                  </a:lnTo>
                  <a:lnTo>
                    <a:pt x="206" y="109"/>
                  </a:lnTo>
                  <a:lnTo>
                    <a:pt x="232" y="119"/>
                  </a:lnTo>
                  <a:lnTo>
                    <a:pt x="259" y="127"/>
                  </a:lnTo>
                  <a:lnTo>
                    <a:pt x="286" y="136"/>
                  </a:lnTo>
                  <a:lnTo>
                    <a:pt x="313" y="143"/>
                  </a:lnTo>
                  <a:lnTo>
                    <a:pt x="340" y="149"/>
                  </a:lnTo>
                  <a:lnTo>
                    <a:pt x="369" y="154"/>
                  </a:lnTo>
                  <a:lnTo>
                    <a:pt x="396" y="159"/>
                  </a:lnTo>
                  <a:lnTo>
                    <a:pt x="424" y="161"/>
                  </a:lnTo>
                  <a:lnTo>
                    <a:pt x="453" y="164"/>
                  </a:lnTo>
                  <a:lnTo>
                    <a:pt x="480" y="164"/>
                  </a:lnTo>
                  <a:lnTo>
                    <a:pt x="508" y="164"/>
                  </a:lnTo>
                  <a:lnTo>
                    <a:pt x="536" y="161"/>
                  </a:lnTo>
                  <a:lnTo>
                    <a:pt x="563" y="159"/>
                  </a:lnTo>
                  <a:lnTo>
                    <a:pt x="590" y="153"/>
                  </a:lnTo>
                  <a:lnTo>
                    <a:pt x="617" y="146"/>
                  </a:lnTo>
                  <a:lnTo>
                    <a:pt x="643" y="137"/>
                  </a:lnTo>
                  <a:lnTo>
                    <a:pt x="668" y="127"/>
                  </a:lnTo>
                  <a:lnTo>
                    <a:pt x="694" y="114"/>
                  </a:lnTo>
                  <a:lnTo>
                    <a:pt x="718" y="101"/>
                  </a:lnTo>
                  <a:lnTo>
                    <a:pt x="742" y="84"/>
                  </a:lnTo>
                  <a:lnTo>
                    <a:pt x="765" y="67"/>
                  </a:lnTo>
                  <a:lnTo>
                    <a:pt x="788" y="47"/>
                  </a:lnTo>
                  <a:lnTo>
                    <a:pt x="810" y="24"/>
                  </a:lnTo>
                  <a:close/>
                </a:path>
              </a:pathLst>
            </a:custGeom>
            <a:solidFill>
              <a:srgbClr val="D62929"/>
            </a:solidFill>
            <a:ln w="9525">
              <a:noFill/>
              <a:round/>
              <a:headEnd/>
              <a:tailEnd/>
            </a:ln>
          </p:spPr>
          <p:txBody>
            <a:bodyPr/>
            <a:lstStyle/>
            <a:p>
              <a:endParaRPr lang="en-US"/>
            </a:p>
          </p:txBody>
        </p:sp>
        <p:sp>
          <p:nvSpPr>
            <p:cNvPr id="3402761" name="Freeform 14"/>
            <p:cNvSpPr>
              <a:spLocks/>
            </p:cNvSpPr>
            <p:nvPr/>
          </p:nvSpPr>
          <p:spPr bwMode="auto">
            <a:xfrm>
              <a:off x="633" y="1170"/>
              <a:ext cx="215" cy="345"/>
            </a:xfrm>
            <a:custGeom>
              <a:avLst/>
              <a:gdLst>
                <a:gd name="T0" fmla="*/ 0 w 708"/>
                <a:gd name="T1" fmla="*/ 0 h 1138"/>
                <a:gd name="T2" fmla="*/ 0 w 708"/>
                <a:gd name="T3" fmla="*/ 0 h 1138"/>
                <a:gd name="T4" fmla="*/ 0 w 708"/>
                <a:gd name="T5" fmla="*/ 0 h 1138"/>
                <a:gd name="T6" fmla="*/ 0 w 708"/>
                <a:gd name="T7" fmla="*/ 0 h 1138"/>
                <a:gd name="T8" fmla="*/ 0 w 708"/>
                <a:gd name="T9" fmla="*/ 0 h 1138"/>
                <a:gd name="T10" fmla="*/ 0 w 708"/>
                <a:gd name="T11" fmla="*/ 0 h 1138"/>
                <a:gd name="T12" fmla="*/ 0 w 708"/>
                <a:gd name="T13" fmla="*/ 0 h 1138"/>
                <a:gd name="T14" fmla="*/ 0 w 708"/>
                <a:gd name="T15" fmla="*/ 0 h 1138"/>
                <a:gd name="T16" fmla="*/ 0 w 708"/>
                <a:gd name="T17" fmla="*/ 0 h 1138"/>
                <a:gd name="T18" fmla="*/ 0 w 708"/>
                <a:gd name="T19" fmla="*/ 0 h 1138"/>
                <a:gd name="T20" fmla="*/ 0 w 708"/>
                <a:gd name="T21" fmla="*/ 0 h 1138"/>
                <a:gd name="T22" fmla="*/ 0 w 708"/>
                <a:gd name="T23" fmla="*/ 0 h 1138"/>
                <a:gd name="T24" fmla="*/ 0 w 708"/>
                <a:gd name="T25" fmla="*/ 0 h 1138"/>
                <a:gd name="T26" fmla="*/ 0 w 708"/>
                <a:gd name="T27" fmla="*/ 0 h 1138"/>
                <a:gd name="T28" fmla="*/ 0 w 708"/>
                <a:gd name="T29" fmla="*/ 0 h 1138"/>
                <a:gd name="T30" fmla="*/ 0 w 708"/>
                <a:gd name="T31" fmla="*/ 0 h 1138"/>
                <a:gd name="T32" fmla="*/ 0 w 708"/>
                <a:gd name="T33" fmla="*/ 0 h 1138"/>
                <a:gd name="T34" fmla="*/ 0 w 708"/>
                <a:gd name="T35" fmla="*/ 0 h 1138"/>
                <a:gd name="T36" fmla="*/ 0 w 708"/>
                <a:gd name="T37" fmla="*/ 0 h 1138"/>
                <a:gd name="T38" fmla="*/ 0 w 708"/>
                <a:gd name="T39" fmla="*/ 0 h 1138"/>
                <a:gd name="T40" fmla="*/ 0 w 708"/>
                <a:gd name="T41" fmla="*/ 0 h 1138"/>
                <a:gd name="T42" fmla="*/ 0 w 708"/>
                <a:gd name="T43" fmla="*/ 0 h 1138"/>
                <a:gd name="T44" fmla="*/ 0 w 708"/>
                <a:gd name="T45" fmla="*/ 0 h 1138"/>
                <a:gd name="T46" fmla="*/ 0 w 708"/>
                <a:gd name="T47" fmla="*/ 0 h 1138"/>
                <a:gd name="T48" fmla="*/ 0 w 708"/>
                <a:gd name="T49" fmla="*/ 0 h 1138"/>
                <a:gd name="T50" fmla="*/ 0 w 708"/>
                <a:gd name="T51" fmla="*/ 0 h 1138"/>
                <a:gd name="T52" fmla="*/ 0 w 708"/>
                <a:gd name="T53" fmla="*/ 0 h 1138"/>
                <a:gd name="T54" fmla="*/ 0 w 708"/>
                <a:gd name="T55" fmla="*/ 0 h 1138"/>
                <a:gd name="T56" fmla="*/ 0 w 708"/>
                <a:gd name="T57" fmla="*/ 0 h 1138"/>
                <a:gd name="T58" fmla="*/ 0 w 708"/>
                <a:gd name="T59" fmla="*/ 0 h 1138"/>
                <a:gd name="T60" fmla="*/ 0 w 708"/>
                <a:gd name="T61" fmla="*/ 0 h 1138"/>
                <a:gd name="T62" fmla="*/ 0 w 708"/>
                <a:gd name="T63" fmla="*/ 0 h 1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08"/>
                <a:gd name="T97" fmla="*/ 0 h 1138"/>
                <a:gd name="T98" fmla="*/ 708 w 708"/>
                <a:gd name="T99" fmla="*/ 1138 h 11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08" h="1138">
                  <a:moveTo>
                    <a:pt x="668" y="1128"/>
                  </a:moveTo>
                  <a:lnTo>
                    <a:pt x="617" y="1099"/>
                  </a:lnTo>
                  <a:lnTo>
                    <a:pt x="569" y="1068"/>
                  </a:lnTo>
                  <a:lnTo>
                    <a:pt x="525" y="1035"/>
                  </a:lnTo>
                  <a:lnTo>
                    <a:pt x="485" y="1002"/>
                  </a:lnTo>
                  <a:lnTo>
                    <a:pt x="448" y="968"/>
                  </a:lnTo>
                  <a:lnTo>
                    <a:pt x="415" y="932"/>
                  </a:lnTo>
                  <a:lnTo>
                    <a:pt x="384" y="897"/>
                  </a:lnTo>
                  <a:lnTo>
                    <a:pt x="358" y="859"/>
                  </a:lnTo>
                  <a:lnTo>
                    <a:pt x="334" y="822"/>
                  </a:lnTo>
                  <a:lnTo>
                    <a:pt x="314" y="784"/>
                  </a:lnTo>
                  <a:lnTo>
                    <a:pt x="297" y="745"/>
                  </a:lnTo>
                  <a:lnTo>
                    <a:pt x="284" y="707"/>
                  </a:lnTo>
                  <a:lnTo>
                    <a:pt x="274" y="667"/>
                  </a:lnTo>
                  <a:lnTo>
                    <a:pt x="267" y="628"/>
                  </a:lnTo>
                  <a:lnTo>
                    <a:pt x="263" y="588"/>
                  </a:lnTo>
                  <a:lnTo>
                    <a:pt x="263" y="548"/>
                  </a:lnTo>
                  <a:lnTo>
                    <a:pt x="265" y="510"/>
                  </a:lnTo>
                  <a:lnTo>
                    <a:pt x="273" y="471"/>
                  </a:lnTo>
                  <a:lnTo>
                    <a:pt x="283" y="431"/>
                  </a:lnTo>
                  <a:lnTo>
                    <a:pt x="295" y="394"/>
                  </a:lnTo>
                  <a:lnTo>
                    <a:pt x="311" y="356"/>
                  </a:lnTo>
                  <a:lnTo>
                    <a:pt x="331" y="319"/>
                  </a:lnTo>
                  <a:lnTo>
                    <a:pt x="354" y="281"/>
                  </a:lnTo>
                  <a:lnTo>
                    <a:pt x="380" y="246"/>
                  </a:lnTo>
                  <a:lnTo>
                    <a:pt x="410" y="212"/>
                  </a:lnTo>
                  <a:lnTo>
                    <a:pt x="442" y="177"/>
                  </a:lnTo>
                  <a:lnTo>
                    <a:pt x="478" y="144"/>
                  </a:lnTo>
                  <a:lnTo>
                    <a:pt x="518" y="113"/>
                  </a:lnTo>
                  <a:lnTo>
                    <a:pt x="561" y="83"/>
                  </a:lnTo>
                  <a:lnTo>
                    <a:pt x="607" y="53"/>
                  </a:lnTo>
                  <a:lnTo>
                    <a:pt x="655" y="26"/>
                  </a:lnTo>
                  <a:lnTo>
                    <a:pt x="708" y="0"/>
                  </a:lnTo>
                  <a:lnTo>
                    <a:pt x="618" y="0"/>
                  </a:lnTo>
                  <a:lnTo>
                    <a:pt x="535" y="9"/>
                  </a:lnTo>
                  <a:lnTo>
                    <a:pt x="458" y="23"/>
                  </a:lnTo>
                  <a:lnTo>
                    <a:pt x="387" y="45"/>
                  </a:lnTo>
                  <a:lnTo>
                    <a:pt x="323" y="72"/>
                  </a:lnTo>
                  <a:lnTo>
                    <a:pt x="264" y="103"/>
                  </a:lnTo>
                  <a:lnTo>
                    <a:pt x="211" y="140"/>
                  </a:lnTo>
                  <a:lnTo>
                    <a:pt x="166" y="182"/>
                  </a:lnTo>
                  <a:lnTo>
                    <a:pt x="124" y="226"/>
                  </a:lnTo>
                  <a:lnTo>
                    <a:pt x="90" y="274"/>
                  </a:lnTo>
                  <a:lnTo>
                    <a:pt x="60" y="326"/>
                  </a:lnTo>
                  <a:lnTo>
                    <a:pt x="37" y="379"/>
                  </a:lnTo>
                  <a:lnTo>
                    <a:pt x="20" y="433"/>
                  </a:lnTo>
                  <a:lnTo>
                    <a:pt x="7" y="490"/>
                  </a:lnTo>
                  <a:lnTo>
                    <a:pt x="1" y="547"/>
                  </a:lnTo>
                  <a:lnTo>
                    <a:pt x="0" y="604"/>
                  </a:lnTo>
                  <a:lnTo>
                    <a:pt x="4" y="660"/>
                  </a:lnTo>
                  <a:lnTo>
                    <a:pt x="14" y="717"/>
                  </a:lnTo>
                  <a:lnTo>
                    <a:pt x="29" y="771"/>
                  </a:lnTo>
                  <a:lnTo>
                    <a:pt x="49" y="824"/>
                  </a:lnTo>
                  <a:lnTo>
                    <a:pt x="73" y="874"/>
                  </a:lnTo>
                  <a:lnTo>
                    <a:pt x="104" y="921"/>
                  </a:lnTo>
                  <a:lnTo>
                    <a:pt x="138" y="965"/>
                  </a:lnTo>
                  <a:lnTo>
                    <a:pt x="178" y="1006"/>
                  </a:lnTo>
                  <a:lnTo>
                    <a:pt x="224" y="1042"/>
                  </a:lnTo>
                  <a:lnTo>
                    <a:pt x="273" y="1074"/>
                  </a:lnTo>
                  <a:lnTo>
                    <a:pt x="327" y="1099"/>
                  </a:lnTo>
                  <a:lnTo>
                    <a:pt x="387" y="1118"/>
                  </a:lnTo>
                  <a:lnTo>
                    <a:pt x="450" y="1132"/>
                  </a:lnTo>
                  <a:lnTo>
                    <a:pt x="518" y="1138"/>
                  </a:lnTo>
                  <a:lnTo>
                    <a:pt x="591" y="1138"/>
                  </a:lnTo>
                  <a:lnTo>
                    <a:pt x="668" y="1128"/>
                  </a:lnTo>
                  <a:close/>
                </a:path>
              </a:pathLst>
            </a:custGeom>
            <a:solidFill>
              <a:srgbClr val="D62929"/>
            </a:solidFill>
            <a:ln w="9525">
              <a:noFill/>
              <a:round/>
              <a:headEnd/>
              <a:tailEnd/>
            </a:ln>
          </p:spPr>
          <p:txBody>
            <a:bodyPr/>
            <a:lstStyle/>
            <a:p>
              <a:endParaRPr lang="en-US"/>
            </a:p>
          </p:txBody>
        </p:sp>
        <p:sp>
          <p:nvSpPr>
            <p:cNvPr id="3402762" name="Freeform 15"/>
            <p:cNvSpPr>
              <a:spLocks/>
            </p:cNvSpPr>
            <p:nvPr/>
          </p:nvSpPr>
          <p:spPr bwMode="auto">
            <a:xfrm>
              <a:off x="738" y="1189"/>
              <a:ext cx="344" cy="290"/>
            </a:xfrm>
            <a:custGeom>
              <a:avLst/>
              <a:gdLst>
                <a:gd name="T0" fmla="*/ 0 w 1134"/>
                <a:gd name="T1" fmla="*/ 0 h 956"/>
                <a:gd name="T2" fmla="*/ 0 w 1134"/>
                <a:gd name="T3" fmla="*/ 0 h 956"/>
                <a:gd name="T4" fmla="*/ 0 w 1134"/>
                <a:gd name="T5" fmla="*/ 0 h 956"/>
                <a:gd name="T6" fmla="*/ 0 w 1134"/>
                <a:gd name="T7" fmla="*/ 0 h 956"/>
                <a:gd name="T8" fmla="*/ 0 w 1134"/>
                <a:gd name="T9" fmla="*/ 0 h 956"/>
                <a:gd name="T10" fmla="*/ 0 w 1134"/>
                <a:gd name="T11" fmla="*/ 0 h 956"/>
                <a:gd name="T12" fmla="*/ 0 w 1134"/>
                <a:gd name="T13" fmla="*/ 0 h 956"/>
                <a:gd name="T14" fmla="*/ 0 w 1134"/>
                <a:gd name="T15" fmla="*/ 0 h 956"/>
                <a:gd name="T16" fmla="*/ 0 w 1134"/>
                <a:gd name="T17" fmla="*/ 0 h 956"/>
                <a:gd name="T18" fmla="*/ 0 w 1134"/>
                <a:gd name="T19" fmla="*/ 0 h 956"/>
                <a:gd name="T20" fmla="*/ 0 w 1134"/>
                <a:gd name="T21" fmla="*/ 0 h 956"/>
                <a:gd name="T22" fmla="*/ 0 w 1134"/>
                <a:gd name="T23" fmla="*/ 0 h 956"/>
                <a:gd name="T24" fmla="*/ 0 w 1134"/>
                <a:gd name="T25" fmla="*/ 0 h 956"/>
                <a:gd name="T26" fmla="*/ 0 w 1134"/>
                <a:gd name="T27" fmla="*/ 0 h 956"/>
                <a:gd name="T28" fmla="*/ 0 w 1134"/>
                <a:gd name="T29" fmla="*/ 0 h 956"/>
                <a:gd name="T30" fmla="*/ 0 w 1134"/>
                <a:gd name="T31" fmla="*/ 0 h 956"/>
                <a:gd name="T32" fmla="*/ 0 w 1134"/>
                <a:gd name="T33" fmla="*/ 0 h 956"/>
                <a:gd name="T34" fmla="*/ 0 w 1134"/>
                <a:gd name="T35" fmla="*/ 0 h 956"/>
                <a:gd name="T36" fmla="*/ 0 w 1134"/>
                <a:gd name="T37" fmla="*/ 0 h 956"/>
                <a:gd name="T38" fmla="*/ 0 w 1134"/>
                <a:gd name="T39" fmla="*/ 0 h 956"/>
                <a:gd name="T40" fmla="*/ 0 w 1134"/>
                <a:gd name="T41" fmla="*/ 0 h 956"/>
                <a:gd name="T42" fmla="*/ 0 w 1134"/>
                <a:gd name="T43" fmla="*/ 0 h 956"/>
                <a:gd name="T44" fmla="*/ 0 w 1134"/>
                <a:gd name="T45" fmla="*/ 0 h 956"/>
                <a:gd name="T46" fmla="*/ 0 w 1134"/>
                <a:gd name="T47" fmla="*/ 0 h 956"/>
                <a:gd name="T48" fmla="*/ 0 w 1134"/>
                <a:gd name="T49" fmla="*/ 0 h 956"/>
                <a:gd name="T50" fmla="*/ 0 w 1134"/>
                <a:gd name="T51" fmla="*/ 0 h 956"/>
                <a:gd name="T52" fmla="*/ 0 w 1134"/>
                <a:gd name="T53" fmla="*/ 0 h 956"/>
                <a:gd name="T54" fmla="*/ 0 w 1134"/>
                <a:gd name="T55" fmla="*/ 0 h 956"/>
                <a:gd name="T56" fmla="*/ 0 w 1134"/>
                <a:gd name="T57" fmla="*/ 0 h 956"/>
                <a:gd name="T58" fmla="*/ 0 w 1134"/>
                <a:gd name="T59" fmla="*/ 0 h 956"/>
                <a:gd name="T60" fmla="*/ 0 w 1134"/>
                <a:gd name="T61" fmla="*/ 0 h 956"/>
                <a:gd name="T62" fmla="*/ 0 w 1134"/>
                <a:gd name="T63" fmla="*/ 0 h 9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34"/>
                <a:gd name="T97" fmla="*/ 0 h 956"/>
                <a:gd name="T98" fmla="*/ 1134 w 1134"/>
                <a:gd name="T99" fmla="*/ 956 h 9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34" h="956">
                  <a:moveTo>
                    <a:pt x="957" y="956"/>
                  </a:moveTo>
                  <a:lnTo>
                    <a:pt x="962" y="898"/>
                  </a:lnTo>
                  <a:lnTo>
                    <a:pt x="962" y="842"/>
                  </a:lnTo>
                  <a:lnTo>
                    <a:pt x="960" y="788"/>
                  </a:lnTo>
                  <a:lnTo>
                    <a:pt x="955" y="735"/>
                  </a:lnTo>
                  <a:lnTo>
                    <a:pt x="946" y="685"/>
                  </a:lnTo>
                  <a:lnTo>
                    <a:pt x="936" y="638"/>
                  </a:lnTo>
                  <a:lnTo>
                    <a:pt x="923" y="592"/>
                  </a:lnTo>
                  <a:lnTo>
                    <a:pt x="907" y="550"/>
                  </a:lnTo>
                  <a:lnTo>
                    <a:pt x="890" y="510"/>
                  </a:lnTo>
                  <a:lnTo>
                    <a:pt x="869" y="471"/>
                  </a:lnTo>
                  <a:lnTo>
                    <a:pt x="848" y="435"/>
                  </a:lnTo>
                  <a:lnTo>
                    <a:pt x="822" y="403"/>
                  </a:lnTo>
                  <a:lnTo>
                    <a:pt x="796" y="373"/>
                  </a:lnTo>
                  <a:lnTo>
                    <a:pt x="766" y="344"/>
                  </a:lnTo>
                  <a:lnTo>
                    <a:pt x="736" y="320"/>
                  </a:lnTo>
                  <a:lnTo>
                    <a:pt x="703" y="297"/>
                  </a:lnTo>
                  <a:lnTo>
                    <a:pt x="669" y="278"/>
                  </a:lnTo>
                  <a:lnTo>
                    <a:pt x="633" y="261"/>
                  </a:lnTo>
                  <a:lnTo>
                    <a:pt x="595" y="248"/>
                  </a:lnTo>
                  <a:lnTo>
                    <a:pt x="556" y="237"/>
                  </a:lnTo>
                  <a:lnTo>
                    <a:pt x="516" y="230"/>
                  </a:lnTo>
                  <a:lnTo>
                    <a:pt x="474" y="226"/>
                  </a:lnTo>
                  <a:lnTo>
                    <a:pt x="431" y="224"/>
                  </a:lnTo>
                  <a:lnTo>
                    <a:pt x="387" y="226"/>
                  </a:lnTo>
                  <a:lnTo>
                    <a:pt x="341" y="231"/>
                  </a:lnTo>
                  <a:lnTo>
                    <a:pt x="295" y="238"/>
                  </a:lnTo>
                  <a:lnTo>
                    <a:pt x="248" y="250"/>
                  </a:lnTo>
                  <a:lnTo>
                    <a:pt x="200" y="266"/>
                  </a:lnTo>
                  <a:lnTo>
                    <a:pt x="151" y="284"/>
                  </a:lnTo>
                  <a:lnTo>
                    <a:pt x="101" y="306"/>
                  </a:lnTo>
                  <a:lnTo>
                    <a:pt x="51" y="331"/>
                  </a:lnTo>
                  <a:lnTo>
                    <a:pt x="0" y="360"/>
                  </a:lnTo>
                  <a:lnTo>
                    <a:pt x="50" y="286"/>
                  </a:lnTo>
                  <a:lnTo>
                    <a:pt x="104" y="221"/>
                  </a:lnTo>
                  <a:lnTo>
                    <a:pt x="158" y="166"/>
                  </a:lnTo>
                  <a:lnTo>
                    <a:pt x="215" y="119"/>
                  </a:lnTo>
                  <a:lnTo>
                    <a:pt x="274" y="80"/>
                  </a:lnTo>
                  <a:lnTo>
                    <a:pt x="334" y="49"/>
                  </a:lnTo>
                  <a:lnTo>
                    <a:pt x="394" y="26"/>
                  </a:lnTo>
                  <a:lnTo>
                    <a:pt x="454" y="12"/>
                  </a:lnTo>
                  <a:lnTo>
                    <a:pt x="514" y="3"/>
                  </a:lnTo>
                  <a:lnTo>
                    <a:pt x="572" y="0"/>
                  </a:lnTo>
                  <a:lnTo>
                    <a:pt x="631" y="4"/>
                  </a:lnTo>
                  <a:lnTo>
                    <a:pt x="688" y="16"/>
                  </a:lnTo>
                  <a:lnTo>
                    <a:pt x="743" y="31"/>
                  </a:lnTo>
                  <a:lnTo>
                    <a:pt x="798" y="53"/>
                  </a:lnTo>
                  <a:lnTo>
                    <a:pt x="848" y="79"/>
                  </a:lnTo>
                  <a:lnTo>
                    <a:pt x="896" y="110"/>
                  </a:lnTo>
                  <a:lnTo>
                    <a:pt x="940" y="146"/>
                  </a:lnTo>
                  <a:lnTo>
                    <a:pt x="982" y="184"/>
                  </a:lnTo>
                  <a:lnTo>
                    <a:pt x="1019" y="227"/>
                  </a:lnTo>
                  <a:lnTo>
                    <a:pt x="1050" y="273"/>
                  </a:lnTo>
                  <a:lnTo>
                    <a:pt x="1079" y="323"/>
                  </a:lnTo>
                  <a:lnTo>
                    <a:pt x="1102" y="374"/>
                  </a:lnTo>
                  <a:lnTo>
                    <a:pt x="1119" y="428"/>
                  </a:lnTo>
                  <a:lnTo>
                    <a:pt x="1129" y="484"/>
                  </a:lnTo>
                  <a:lnTo>
                    <a:pt x="1134" y="541"/>
                  </a:lnTo>
                  <a:lnTo>
                    <a:pt x="1131" y="600"/>
                  </a:lnTo>
                  <a:lnTo>
                    <a:pt x="1123" y="658"/>
                  </a:lnTo>
                  <a:lnTo>
                    <a:pt x="1106" y="718"/>
                  </a:lnTo>
                  <a:lnTo>
                    <a:pt x="1082" y="778"/>
                  </a:lnTo>
                  <a:lnTo>
                    <a:pt x="1049" y="839"/>
                  </a:lnTo>
                  <a:lnTo>
                    <a:pt x="1007" y="898"/>
                  </a:lnTo>
                  <a:lnTo>
                    <a:pt x="957" y="956"/>
                  </a:lnTo>
                  <a:close/>
                </a:path>
              </a:pathLst>
            </a:custGeom>
            <a:solidFill>
              <a:srgbClr val="D62929"/>
            </a:solidFill>
            <a:ln w="9525">
              <a:noFill/>
              <a:round/>
              <a:headEnd/>
              <a:tailEnd/>
            </a:ln>
          </p:spPr>
          <p:txBody>
            <a:bodyPr/>
            <a:lstStyle/>
            <a:p>
              <a:endParaRPr lang="en-US"/>
            </a:p>
          </p:txBody>
        </p:sp>
      </p:grpSp>
      <p:sp>
        <p:nvSpPr>
          <p:cNvPr id="3402758" name="Title 186"/>
          <p:cNvSpPr>
            <a:spLocks noGrp="1"/>
          </p:cNvSpPr>
          <p:nvPr>
            <p:ph type="title"/>
          </p:nvPr>
        </p:nvSpPr>
        <p:spPr>
          <a:xfrm>
            <a:off x="964734" y="292371"/>
            <a:ext cx="6126321" cy="477721"/>
          </a:xfrm>
        </p:spPr>
        <p:txBody>
          <a:bodyPr/>
          <a:lstStyle/>
          <a:p>
            <a:r>
              <a:rPr lang="en-GB" altLang="en-US" sz="2000" b="1" dirty="0"/>
              <a:t>SIMD (Single Instruction Multiple Data) processing</a:t>
            </a:r>
            <a:endParaRPr lang="en-US" sz="2000" b="1" dirty="0"/>
          </a:p>
        </p:txBody>
      </p:sp>
    </p:spTree>
    <p:extLst>
      <p:ext uri="{BB962C8B-B14F-4D97-AF65-F5344CB8AC3E}">
        <p14:creationId xmlns:p14="http://schemas.microsoft.com/office/powerpoint/2010/main" val="18856956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5101669" y="742950"/>
            <a:ext cx="2899331" cy="4400550"/>
            <a:chOff x="7035800" y="990600"/>
            <a:chExt cx="5153025" cy="5867400"/>
          </a:xfrm>
        </p:grpSpPr>
        <p:pic>
          <p:nvPicPr>
            <p:cNvPr id="144392" name="Picture 1" descr="C:\Users\IBM_ADMIN\Desktop\png\IBM_zNext_299.p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124700" y="1171575"/>
              <a:ext cx="5064125" cy="5686425"/>
            </a:xfrm>
            <a:prstGeom prst="rect">
              <a:avLst/>
            </a:prstGeom>
            <a:noFill/>
            <a:ln w="9525">
              <a:noFill/>
              <a:miter lim="800000"/>
              <a:headEnd/>
              <a:tailEnd/>
            </a:ln>
          </p:spPr>
        </p:pic>
        <p:sp>
          <p:nvSpPr>
            <p:cNvPr id="9" name="Rectangle 8"/>
            <p:cNvSpPr/>
            <p:nvPr/>
          </p:nvSpPr>
          <p:spPr>
            <a:xfrm>
              <a:off x="7035800" y="1162049"/>
              <a:ext cx="5153025" cy="2571751"/>
            </a:xfrm>
            <a:prstGeom prst="rect">
              <a:avLst/>
            </a:prstGeom>
            <a:gradFill flip="none" rotWithShape="1">
              <a:gsLst>
                <a:gs pos="0">
                  <a:schemeClr val="bg1">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rot="16200000">
              <a:off x="4741068" y="3374231"/>
              <a:ext cx="5867400" cy="1100138"/>
            </a:xfrm>
            <a:prstGeom prst="rect">
              <a:avLst/>
            </a:prstGeom>
            <a:gradFill flip="none" rotWithShape="1">
              <a:gsLst>
                <a:gs pos="0">
                  <a:schemeClr val="bg1">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4396" name="Rectangle 12"/>
          <p:cNvSpPr>
            <a:spLocks noGrp="1" noChangeArrowheads="1"/>
          </p:cNvSpPr>
          <p:nvPr>
            <p:ph type="title"/>
          </p:nvPr>
        </p:nvSpPr>
        <p:spPr>
          <a:xfrm>
            <a:off x="227464" y="132357"/>
            <a:ext cx="8694738" cy="522684"/>
          </a:xfrm>
        </p:spPr>
        <p:txBody>
          <a:bodyPr/>
          <a:lstStyle/>
          <a:p>
            <a:r>
              <a:rPr lang="en-US" sz="2000" dirty="0" smtClean="0"/>
              <a:t>IBM z13 and IBM Java8 – Taking Java Performance to the Next Level</a:t>
            </a:r>
          </a:p>
        </p:txBody>
      </p:sp>
      <p:sp>
        <p:nvSpPr>
          <p:cNvPr id="144398" name="Rectangle 14"/>
          <p:cNvSpPr>
            <a:spLocks noGrp="1" noChangeArrowheads="1"/>
          </p:cNvSpPr>
          <p:nvPr>
            <p:ph type="body" idx="4294967295"/>
          </p:nvPr>
        </p:nvSpPr>
        <p:spPr>
          <a:xfrm>
            <a:off x="494950" y="662186"/>
            <a:ext cx="6804375" cy="4003478"/>
          </a:xfrm>
        </p:spPr>
        <p:txBody>
          <a:bodyPr/>
          <a:lstStyle/>
          <a:p>
            <a:r>
              <a:rPr lang="en-US" sz="1600" dirty="0"/>
              <a:t>Continued aggressive investment in Java on Z</a:t>
            </a:r>
          </a:p>
          <a:p>
            <a:r>
              <a:rPr lang="en-US" sz="1600" dirty="0"/>
              <a:t>Significant set of new hardware features tailored </a:t>
            </a:r>
            <a:br>
              <a:rPr lang="en-US" sz="1600" dirty="0"/>
            </a:br>
            <a:r>
              <a:rPr lang="en-US" sz="1600" dirty="0"/>
              <a:t>and co-designed with Java</a:t>
            </a:r>
            <a:r>
              <a:rPr lang="en-US" dirty="0" smtClean="0"/>
              <a:t/>
            </a:r>
            <a:br>
              <a:rPr lang="en-US" dirty="0" smtClean="0"/>
            </a:br>
            <a:endParaRPr lang="en-US" sz="1200" dirty="0"/>
          </a:p>
          <a:p>
            <a:r>
              <a:rPr lang="en-US" b="1" dirty="0" smtClean="0"/>
              <a:t>Simultaneous Multi-Threading (SMT)</a:t>
            </a:r>
          </a:p>
          <a:p>
            <a:pPr lvl="1"/>
            <a:r>
              <a:rPr lang="en-US" dirty="0" smtClean="0"/>
              <a:t>2x hardware threads/core for improved throughput</a:t>
            </a:r>
          </a:p>
          <a:p>
            <a:pPr lvl="1"/>
            <a:r>
              <a:rPr lang="en-US" dirty="0" smtClean="0"/>
              <a:t>Available on </a:t>
            </a:r>
            <a:r>
              <a:rPr lang="en-US" dirty="0" err="1" smtClean="0"/>
              <a:t>zIIPs</a:t>
            </a:r>
            <a:r>
              <a:rPr lang="en-US" dirty="0" smtClean="0"/>
              <a:t> and IFLs</a:t>
            </a:r>
          </a:p>
          <a:p>
            <a:r>
              <a:rPr lang="en-US" b="1" dirty="0" smtClean="0"/>
              <a:t>Single Instruction Multiple Data (SIMD)</a:t>
            </a:r>
          </a:p>
          <a:p>
            <a:pPr lvl="1"/>
            <a:r>
              <a:rPr lang="en-US" dirty="0" smtClean="0"/>
              <a:t>Vector processing unit</a:t>
            </a:r>
          </a:p>
          <a:p>
            <a:pPr lvl="1"/>
            <a:r>
              <a:rPr lang="en-US" dirty="0" smtClean="0"/>
              <a:t>Accelerates loops and string operations</a:t>
            </a:r>
          </a:p>
          <a:p>
            <a:r>
              <a:rPr lang="en-US" b="1" dirty="0" smtClean="0"/>
              <a:t>Cryptographic Function (CPACF)</a:t>
            </a:r>
          </a:p>
          <a:p>
            <a:pPr lvl="1"/>
            <a:r>
              <a:rPr lang="en-US" dirty="0" smtClean="0"/>
              <a:t>Transparently accelerate IBMJCE security provider </a:t>
            </a:r>
          </a:p>
          <a:p>
            <a:pPr lvl="1"/>
            <a:r>
              <a:rPr lang="en-US" dirty="0" smtClean="0"/>
              <a:t>Block ciphering, Secure Hashing and Public </a:t>
            </a:r>
            <a:br>
              <a:rPr lang="en-US" dirty="0" smtClean="0"/>
            </a:br>
            <a:r>
              <a:rPr lang="en-US" dirty="0" smtClean="0"/>
              <a:t>Key Cryptography</a:t>
            </a:r>
          </a:p>
          <a:p>
            <a:r>
              <a:rPr lang="en-US" dirty="0" smtClean="0"/>
              <a:t>New Instructions</a:t>
            </a:r>
          </a:p>
          <a:p>
            <a:endParaRPr lang="en-US" dirty="0" smtClean="0"/>
          </a:p>
        </p:txBody>
      </p:sp>
      <p:sp>
        <p:nvSpPr>
          <p:cNvPr id="144393" name="Rectangle 3"/>
          <p:cNvSpPr>
            <a:spLocks noChangeArrowheads="1"/>
          </p:cNvSpPr>
          <p:nvPr/>
        </p:nvSpPr>
        <p:spPr bwMode="auto">
          <a:xfrm>
            <a:off x="5198134" y="2412207"/>
            <a:ext cx="2274091" cy="1530984"/>
          </a:xfrm>
          <a:prstGeom prst="snip2DiagRect">
            <a:avLst/>
          </a:prstGeom>
          <a:solidFill>
            <a:schemeClr val="accent2">
              <a:lumMod val="50000"/>
            </a:schemeClr>
          </a:solidFill>
          <a:ln w="9525">
            <a:noFill/>
            <a:miter lim="800000"/>
            <a:headEnd/>
            <a:tailEnd/>
          </a:ln>
        </p:spPr>
        <p:txBody>
          <a:bodyPr wrap="square" lIns="51417" tIns="0" rIns="51417" bIns="25717">
            <a:spAutoFit/>
          </a:bodyPr>
          <a:lstStyle/>
          <a:p>
            <a:pPr algn="ctr" defTabSz="257175">
              <a:lnSpc>
                <a:spcPct val="90000"/>
              </a:lnSpc>
              <a:buSzPct val="100000"/>
              <a:tabLst>
                <a:tab pos="0" algn="l"/>
                <a:tab pos="252413" algn="l"/>
                <a:tab pos="504825" algn="l"/>
                <a:tab pos="757238" algn="l"/>
                <a:tab pos="1009650" algn="l"/>
                <a:tab pos="1263254" algn="l"/>
                <a:tab pos="1515666" algn="l"/>
                <a:tab pos="1768079" algn="l"/>
                <a:tab pos="2020491" algn="l"/>
                <a:tab pos="2274094" algn="l"/>
                <a:tab pos="2526506" algn="l"/>
                <a:tab pos="2778919" algn="l"/>
                <a:tab pos="3031331" algn="l"/>
                <a:tab pos="3284935" algn="l"/>
                <a:tab pos="3537347" algn="l"/>
                <a:tab pos="3789760" algn="l"/>
                <a:tab pos="4042172" algn="l"/>
                <a:tab pos="4295775" algn="l"/>
                <a:tab pos="4548188" algn="l"/>
                <a:tab pos="4800600" algn="l"/>
                <a:tab pos="5053013" algn="l"/>
              </a:tabLst>
            </a:pPr>
            <a:r>
              <a:rPr lang="en-US" altLang="en-US" sz="1500" dirty="0">
                <a:solidFill>
                  <a:schemeClr val="bg1"/>
                </a:solidFill>
              </a:rPr>
              <a:t>Up to</a:t>
            </a:r>
            <a:r>
              <a:rPr lang="en-US" altLang="en-US" sz="2100" dirty="0">
                <a:solidFill>
                  <a:schemeClr val="bg1"/>
                </a:solidFill>
              </a:rPr>
              <a:t> </a:t>
            </a:r>
            <a:r>
              <a:rPr lang="en-US" altLang="en-US" sz="2700" b="1" dirty="0">
                <a:solidFill>
                  <a:schemeClr val="accent6">
                    <a:lumMod val="40000"/>
                    <a:lumOff val="60000"/>
                  </a:schemeClr>
                </a:solidFill>
              </a:rPr>
              <a:t>2X</a:t>
            </a:r>
            <a:r>
              <a:rPr lang="en-US" altLang="en-US" sz="2700" dirty="0">
                <a:solidFill>
                  <a:schemeClr val="bg1"/>
                </a:solidFill>
              </a:rPr>
              <a:t> </a:t>
            </a:r>
            <a:r>
              <a:rPr lang="en-US" altLang="en-US" sz="1500" dirty="0">
                <a:solidFill>
                  <a:schemeClr val="bg1"/>
                </a:solidFill>
              </a:rPr>
              <a:t>improvement in throughput per core for security</a:t>
            </a:r>
          </a:p>
          <a:p>
            <a:pPr algn="ctr" defTabSz="257175">
              <a:lnSpc>
                <a:spcPct val="90000"/>
              </a:lnSpc>
              <a:buSzPct val="100000"/>
              <a:tabLst>
                <a:tab pos="0" algn="l"/>
                <a:tab pos="252413" algn="l"/>
                <a:tab pos="504825" algn="l"/>
                <a:tab pos="757238" algn="l"/>
                <a:tab pos="1009650" algn="l"/>
                <a:tab pos="1263254" algn="l"/>
                <a:tab pos="1515666" algn="l"/>
                <a:tab pos="1768079" algn="l"/>
                <a:tab pos="2020491" algn="l"/>
                <a:tab pos="2274094" algn="l"/>
                <a:tab pos="2526506" algn="l"/>
                <a:tab pos="2778919" algn="l"/>
                <a:tab pos="3031331" algn="l"/>
                <a:tab pos="3284935" algn="l"/>
                <a:tab pos="3537347" algn="l"/>
                <a:tab pos="3789760" algn="l"/>
                <a:tab pos="4042172" algn="l"/>
                <a:tab pos="4295775" algn="l"/>
                <a:tab pos="4548188" algn="l"/>
                <a:tab pos="4800600" algn="l"/>
                <a:tab pos="5053013" algn="l"/>
              </a:tabLst>
            </a:pPr>
            <a:endParaRPr lang="en-US" altLang="en-US" sz="375" dirty="0">
              <a:solidFill>
                <a:schemeClr val="bg1"/>
              </a:solidFill>
            </a:endParaRPr>
          </a:p>
          <a:p>
            <a:pPr algn="ctr" defTabSz="257175">
              <a:lnSpc>
                <a:spcPct val="90000"/>
              </a:lnSpc>
              <a:buSzPct val="100000"/>
              <a:tabLst>
                <a:tab pos="0" algn="l"/>
                <a:tab pos="252413" algn="l"/>
                <a:tab pos="504825" algn="l"/>
                <a:tab pos="757238" algn="l"/>
                <a:tab pos="1009650" algn="l"/>
                <a:tab pos="1263254" algn="l"/>
                <a:tab pos="1515666" algn="l"/>
                <a:tab pos="1768079" algn="l"/>
                <a:tab pos="2020491" algn="l"/>
                <a:tab pos="2274094" algn="l"/>
                <a:tab pos="2526506" algn="l"/>
                <a:tab pos="2778919" algn="l"/>
                <a:tab pos="3031331" algn="l"/>
                <a:tab pos="3284935" algn="l"/>
                <a:tab pos="3537347" algn="l"/>
                <a:tab pos="3789760" algn="l"/>
                <a:tab pos="4042172" algn="l"/>
                <a:tab pos="4295775" algn="l"/>
                <a:tab pos="4548188" algn="l"/>
                <a:tab pos="4800600" algn="l"/>
                <a:tab pos="5053013" algn="l"/>
              </a:tabLst>
            </a:pPr>
            <a:r>
              <a:rPr lang="en-US" altLang="en-US" sz="1500" dirty="0">
                <a:solidFill>
                  <a:schemeClr val="bg1"/>
                </a:solidFill>
              </a:rPr>
              <a:t>enabled applications</a:t>
            </a:r>
          </a:p>
        </p:txBody>
      </p:sp>
      <p:sp>
        <p:nvSpPr>
          <p:cNvPr id="8" name="Rectangle 3"/>
          <p:cNvSpPr>
            <a:spLocks noChangeArrowheads="1"/>
          </p:cNvSpPr>
          <p:nvPr/>
        </p:nvSpPr>
        <p:spPr bwMode="auto">
          <a:xfrm>
            <a:off x="5734055" y="1071564"/>
            <a:ext cx="2065082" cy="1221068"/>
          </a:xfrm>
          <a:prstGeom prst="snip2DiagRect">
            <a:avLst/>
          </a:prstGeom>
          <a:solidFill>
            <a:schemeClr val="accent2">
              <a:lumMod val="50000"/>
            </a:schemeClr>
          </a:solidFill>
          <a:ln w="9525">
            <a:noFill/>
            <a:miter lim="800000"/>
            <a:headEnd/>
            <a:tailEnd/>
          </a:ln>
        </p:spPr>
        <p:txBody>
          <a:bodyPr wrap="square" lIns="51417" tIns="0" rIns="51417" bIns="25717">
            <a:spAutoFit/>
          </a:bodyPr>
          <a:lstStyle/>
          <a:p>
            <a:pPr algn="ctr" defTabSz="257175">
              <a:lnSpc>
                <a:spcPct val="90000"/>
              </a:lnSpc>
              <a:buSzPct val="100000"/>
              <a:tabLst>
                <a:tab pos="0" algn="l"/>
                <a:tab pos="252413" algn="l"/>
                <a:tab pos="504825" algn="l"/>
                <a:tab pos="757238" algn="l"/>
                <a:tab pos="1009650" algn="l"/>
                <a:tab pos="1263254" algn="l"/>
                <a:tab pos="1515666" algn="l"/>
                <a:tab pos="1768079" algn="l"/>
                <a:tab pos="2020491" algn="l"/>
                <a:tab pos="2274094" algn="l"/>
                <a:tab pos="2526506" algn="l"/>
                <a:tab pos="2778919" algn="l"/>
                <a:tab pos="3031331" algn="l"/>
                <a:tab pos="3284935" algn="l"/>
                <a:tab pos="3537347" algn="l"/>
                <a:tab pos="3789760" algn="l"/>
                <a:tab pos="4042172" algn="l"/>
                <a:tab pos="4295775" algn="l"/>
                <a:tab pos="4548188" algn="l"/>
                <a:tab pos="4800600" algn="l"/>
                <a:tab pos="5053013" algn="l"/>
              </a:tabLst>
            </a:pPr>
            <a:r>
              <a:rPr lang="en-US" altLang="en-US" sz="1500" dirty="0">
                <a:solidFill>
                  <a:schemeClr val="bg1"/>
                </a:solidFill>
              </a:rPr>
              <a:t>Up to</a:t>
            </a:r>
            <a:r>
              <a:rPr lang="en-US" altLang="en-US" sz="2100" dirty="0">
                <a:solidFill>
                  <a:schemeClr val="bg1"/>
                </a:solidFill>
              </a:rPr>
              <a:t> </a:t>
            </a:r>
            <a:r>
              <a:rPr lang="en-US" altLang="en-US" sz="2700" b="1" dirty="0">
                <a:solidFill>
                  <a:schemeClr val="accent6">
                    <a:lumMod val="40000"/>
                    <a:lumOff val="60000"/>
                  </a:schemeClr>
                </a:solidFill>
              </a:rPr>
              <a:t>50%</a:t>
            </a:r>
            <a:r>
              <a:rPr lang="en-US" altLang="en-US" sz="2700" dirty="0">
                <a:solidFill>
                  <a:schemeClr val="accent6">
                    <a:lumMod val="40000"/>
                    <a:lumOff val="60000"/>
                  </a:schemeClr>
                </a:solidFill>
              </a:rPr>
              <a:t> </a:t>
            </a:r>
            <a:r>
              <a:rPr lang="en-US" altLang="en-US" sz="1500" dirty="0">
                <a:solidFill>
                  <a:schemeClr val="bg1"/>
                </a:solidFill>
              </a:rPr>
              <a:t>improvement</a:t>
            </a:r>
            <a:br>
              <a:rPr lang="en-US" altLang="en-US" sz="1500" dirty="0">
                <a:solidFill>
                  <a:schemeClr val="bg1"/>
                </a:solidFill>
              </a:rPr>
            </a:br>
            <a:r>
              <a:rPr lang="en-US" altLang="en-US" sz="1500" dirty="0">
                <a:solidFill>
                  <a:schemeClr val="bg1"/>
                </a:solidFill>
              </a:rPr>
              <a:t>for generic applications</a:t>
            </a:r>
          </a:p>
        </p:txBody>
      </p:sp>
    </p:spTree>
    <p:extLst>
      <p:ext uri="{BB962C8B-B14F-4D97-AF65-F5344CB8AC3E}">
        <p14:creationId xmlns:p14="http://schemas.microsoft.com/office/powerpoint/2010/main" val="647621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ext Box 6"/>
          <p:cNvSpPr txBox="1">
            <a:spLocks noChangeArrowheads="1"/>
          </p:cNvSpPr>
          <p:nvPr/>
        </p:nvSpPr>
        <p:spPr bwMode="auto">
          <a:xfrm>
            <a:off x="2333914" y="4985851"/>
            <a:ext cx="4841151" cy="156879"/>
          </a:xfrm>
          <a:prstGeom prst="rect">
            <a:avLst/>
          </a:prstGeom>
          <a:noFill/>
          <a:ln w="9525">
            <a:noFill/>
            <a:miter lim="800000"/>
            <a:headEnd/>
            <a:tailEnd/>
          </a:ln>
        </p:spPr>
        <p:txBody>
          <a:bodyPr lIns="68490" tIns="34247" rIns="68490" bIns="34247">
            <a:spAutoFit/>
          </a:bodyPr>
          <a:lstStyle/>
          <a:p>
            <a:pPr algn="r">
              <a:lnSpc>
                <a:spcPct val="95000"/>
              </a:lnSpc>
              <a:spcBef>
                <a:spcPct val="50000"/>
              </a:spcBef>
              <a:spcAft>
                <a:spcPct val="15000"/>
              </a:spcAft>
            </a:pPr>
            <a:r>
              <a:rPr lang="en-US" altLang="en-US" sz="600" dirty="0"/>
              <a:t>(Controlled measurement environment, results may vary)</a:t>
            </a:r>
          </a:p>
        </p:txBody>
      </p:sp>
      <p:sp>
        <p:nvSpPr>
          <p:cNvPr id="8249" name="Rectangle 57"/>
          <p:cNvSpPr>
            <a:spLocks noChangeArrowheads="1"/>
          </p:cNvSpPr>
          <p:nvPr/>
        </p:nvSpPr>
        <p:spPr bwMode="auto">
          <a:xfrm>
            <a:off x="1347544" y="915592"/>
            <a:ext cx="6025536" cy="430887"/>
          </a:xfrm>
          <a:prstGeom prst="rect">
            <a:avLst/>
          </a:prstGeom>
          <a:noFill/>
          <a:ln w="9525">
            <a:noFill/>
            <a:miter lim="800000"/>
            <a:headEnd/>
            <a:tailEnd/>
          </a:ln>
        </p:spPr>
        <p:txBody>
          <a:bodyPr lIns="0" tIns="0" rIns="0" bIns="0">
            <a:spAutoFit/>
          </a:bodyPr>
          <a:lstStyle/>
          <a:p>
            <a:r>
              <a:rPr lang="en-US" sz="1400">
                <a:solidFill>
                  <a:srgbClr val="595959"/>
                </a:solidFill>
                <a:cs typeface="Arial" pitchFamily="34" charset="0"/>
              </a:rPr>
              <a:t>Common Java CPU Intensive Benchmarks</a:t>
            </a:r>
          </a:p>
          <a:p>
            <a:r>
              <a:rPr lang="en-US" sz="1400" dirty="0">
                <a:solidFill>
                  <a:srgbClr val="595959"/>
                </a:solidFill>
                <a:cs typeface="Arial" pitchFamily="34" charset="0"/>
              </a:rPr>
              <a:t>z13 with SMT </a:t>
            </a:r>
            <a:r>
              <a:rPr lang="en-US" sz="1400" dirty="0" err="1">
                <a:solidFill>
                  <a:srgbClr val="595959"/>
                </a:solidFill>
                <a:cs typeface="Arial" pitchFamily="34" charset="0"/>
              </a:rPr>
              <a:t>zIIPs</a:t>
            </a:r>
            <a:r>
              <a:rPr lang="en-US" sz="1400" dirty="0">
                <a:solidFill>
                  <a:srgbClr val="595959"/>
                </a:solidFill>
                <a:cs typeface="Arial" pitchFamily="34" charset="0"/>
              </a:rPr>
              <a:t> Java 8 vs. zEC12 Java 7 SR4</a:t>
            </a:r>
            <a:endParaRPr lang="en-US" sz="1400" dirty="0">
              <a:cs typeface="Arial" pitchFamily="34" charset="0"/>
            </a:endParaRPr>
          </a:p>
        </p:txBody>
      </p:sp>
      <p:sp>
        <p:nvSpPr>
          <p:cNvPr id="149514" name="TextBox 3"/>
          <p:cNvSpPr txBox="1">
            <a:spLocks noChangeArrowheads="1"/>
          </p:cNvSpPr>
          <p:nvPr/>
        </p:nvSpPr>
        <p:spPr bwMode="auto">
          <a:xfrm>
            <a:off x="1455621" y="4259951"/>
            <a:ext cx="7034038" cy="560153"/>
          </a:xfrm>
          <a:prstGeom prst="rect">
            <a:avLst/>
          </a:prstGeom>
          <a:noFill/>
          <a:ln w="9525">
            <a:noFill/>
            <a:miter lim="800000"/>
            <a:headEnd/>
            <a:tailEnd/>
          </a:ln>
        </p:spPr>
        <p:txBody>
          <a:bodyPr wrap="square">
            <a:spAutoFit/>
          </a:bodyPr>
          <a:lstStyle/>
          <a:p>
            <a:pPr algn="r">
              <a:lnSpc>
                <a:spcPct val="95000"/>
              </a:lnSpc>
              <a:spcAft>
                <a:spcPct val="15000"/>
              </a:spcAft>
            </a:pPr>
            <a:r>
              <a:rPr lang="en-US" altLang="en-US" sz="1600" dirty="0"/>
              <a:t>IBM z13 and IBM Java 8 show </a:t>
            </a:r>
            <a:r>
              <a:rPr lang="en-US" altLang="en-US" sz="1600" b="1" dirty="0"/>
              <a:t>a composite improvement of 61%</a:t>
            </a:r>
            <a:r>
              <a:rPr lang="en-US" altLang="en-US" sz="1600" dirty="0"/>
              <a:t> over zEC12 and Java7 SR4 running the CPU Intensive benchmark</a:t>
            </a:r>
          </a:p>
        </p:txBody>
      </p:sp>
      <p:grpSp>
        <p:nvGrpSpPr>
          <p:cNvPr id="149515" name="Group 11"/>
          <p:cNvGrpSpPr>
            <a:grpSpLocks/>
          </p:cNvGrpSpPr>
          <p:nvPr/>
        </p:nvGrpSpPr>
        <p:grpSpPr bwMode="auto">
          <a:xfrm>
            <a:off x="1285913" y="1480908"/>
            <a:ext cx="6214895" cy="2687199"/>
            <a:chOff x="160" y="1427"/>
            <a:chExt cx="6958" cy="1970"/>
          </a:xfrm>
        </p:grpSpPr>
        <p:grpSp>
          <p:nvGrpSpPr>
            <p:cNvPr id="149516" name="Group 12"/>
            <p:cNvGrpSpPr>
              <a:grpSpLocks/>
            </p:cNvGrpSpPr>
            <p:nvPr/>
          </p:nvGrpSpPr>
          <p:grpSpPr bwMode="auto">
            <a:xfrm>
              <a:off x="569" y="1496"/>
              <a:ext cx="6549" cy="1675"/>
              <a:chOff x="923" y="1836"/>
              <a:chExt cx="6549" cy="1181"/>
            </a:xfrm>
          </p:grpSpPr>
          <p:sp>
            <p:nvSpPr>
              <p:cNvPr id="149517" name="Rectangle 12"/>
              <p:cNvSpPr>
                <a:spLocks noChangeArrowheads="1"/>
              </p:cNvSpPr>
              <p:nvPr/>
            </p:nvSpPr>
            <p:spPr bwMode="auto">
              <a:xfrm>
                <a:off x="923" y="1836"/>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149518" name="Rectangle 12"/>
              <p:cNvSpPr>
                <a:spLocks noChangeArrowheads="1"/>
              </p:cNvSpPr>
              <p:nvPr/>
            </p:nvSpPr>
            <p:spPr bwMode="auto">
              <a:xfrm>
                <a:off x="923" y="2424"/>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sp>
            <p:nvSpPr>
              <p:cNvPr id="149519" name="Rectangle 12"/>
              <p:cNvSpPr>
                <a:spLocks noChangeArrowheads="1"/>
              </p:cNvSpPr>
              <p:nvPr/>
            </p:nvSpPr>
            <p:spPr bwMode="auto">
              <a:xfrm>
                <a:off x="923" y="3012"/>
                <a:ext cx="6549" cy="5"/>
              </a:xfrm>
              <a:prstGeom prst="rect">
                <a:avLst/>
              </a:prstGeom>
              <a:solidFill>
                <a:srgbClr val="D9D9D9"/>
              </a:solidFill>
              <a:ln w="7938">
                <a:solidFill>
                  <a:srgbClr val="D9D9D9"/>
                </a:solidFill>
                <a:miter lim="800000"/>
                <a:headEnd/>
                <a:tailEnd/>
              </a:ln>
            </p:spPr>
            <p:txBody>
              <a:bodyPr lIns="51435" tIns="25718" rIns="51435" bIns="25718"/>
              <a:lstStyle/>
              <a:p>
                <a:pPr algn="r">
                  <a:lnSpc>
                    <a:spcPct val="95000"/>
                  </a:lnSpc>
                  <a:spcAft>
                    <a:spcPct val="15000"/>
                  </a:spcAft>
                </a:pPr>
                <a:endParaRPr lang="en-US" altLang="en-US" sz="3000"/>
              </a:p>
            </p:txBody>
          </p:sp>
        </p:grpSp>
        <p:sp>
          <p:nvSpPr>
            <p:cNvPr id="149520" name="Rectangle 36"/>
            <p:cNvSpPr>
              <a:spLocks noChangeArrowheads="1"/>
            </p:cNvSpPr>
            <p:nvPr/>
          </p:nvSpPr>
          <p:spPr bwMode="auto">
            <a:xfrm>
              <a:off x="278" y="3097"/>
              <a:ext cx="144" cy="88"/>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en-US" sz="825">
                  <a:solidFill>
                    <a:srgbClr val="595959"/>
                  </a:solidFill>
                  <a:latin typeface="Calibri" pitchFamily="34" charset="0"/>
                </a:rPr>
                <a:t>0%</a:t>
              </a:r>
              <a:endParaRPr lang="en-US" altLang="en-US" sz="825"/>
            </a:p>
          </p:txBody>
        </p:sp>
        <p:sp>
          <p:nvSpPr>
            <p:cNvPr id="149521" name="Rectangle 39"/>
            <p:cNvSpPr>
              <a:spLocks noChangeArrowheads="1"/>
            </p:cNvSpPr>
            <p:nvPr/>
          </p:nvSpPr>
          <p:spPr bwMode="auto">
            <a:xfrm>
              <a:off x="160" y="2253"/>
              <a:ext cx="262" cy="88"/>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en-US" sz="825">
                  <a:solidFill>
                    <a:srgbClr val="595959"/>
                  </a:solidFill>
                  <a:latin typeface="Calibri" pitchFamily="34" charset="0"/>
                </a:rPr>
                <a:t>200%</a:t>
              </a:r>
              <a:endParaRPr lang="en-US" altLang="en-US" sz="825"/>
            </a:p>
          </p:txBody>
        </p:sp>
        <p:sp>
          <p:nvSpPr>
            <p:cNvPr id="149522" name="Rectangle 41"/>
            <p:cNvSpPr>
              <a:spLocks noChangeArrowheads="1"/>
            </p:cNvSpPr>
            <p:nvPr/>
          </p:nvSpPr>
          <p:spPr bwMode="auto">
            <a:xfrm>
              <a:off x="160" y="1427"/>
              <a:ext cx="262" cy="88"/>
            </a:xfrm>
            <a:prstGeom prst="rect">
              <a:avLst/>
            </a:prstGeom>
            <a:noFill/>
            <a:ln w="9525">
              <a:noFill/>
              <a:miter lim="800000"/>
              <a:headEnd/>
              <a:tailEnd/>
            </a:ln>
          </p:spPr>
          <p:txBody>
            <a:bodyPr wrap="none" lIns="0" tIns="0" rIns="0" bIns="0">
              <a:spAutoFit/>
            </a:bodyPr>
            <a:lstStyle/>
            <a:p>
              <a:pPr algn="r" defTabSz="514350">
                <a:lnSpc>
                  <a:spcPct val="95000"/>
                </a:lnSpc>
                <a:spcAft>
                  <a:spcPct val="15000"/>
                </a:spcAft>
              </a:pPr>
              <a:r>
                <a:rPr lang="en-US" altLang="en-US" sz="825">
                  <a:solidFill>
                    <a:srgbClr val="595959"/>
                  </a:solidFill>
                  <a:latin typeface="Calibri" pitchFamily="34" charset="0"/>
                </a:rPr>
                <a:t>400%</a:t>
              </a:r>
              <a:endParaRPr lang="en-US" altLang="en-US" sz="825"/>
            </a:p>
          </p:txBody>
        </p:sp>
        <p:sp>
          <p:nvSpPr>
            <p:cNvPr id="38" name="Rectangle 37"/>
            <p:cNvSpPr>
              <a:spLocks noChangeArrowheads="1"/>
            </p:cNvSpPr>
            <p:nvPr/>
          </p:nvSpPr>
          <p:spPr bwMode="auto">
            <a:xfrm>
              <a:off x="2156" y="3023"/>
              <a:ext cx="501" cy="154"/>
            </a:xfrm>
            <a:prstGeom prst="rect">
              <a:avLst/>
            </a:prstGeom>
            <a:solidFill>
              <a:srgbClr val="92D050"/>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39" name="Rectangle 38"/>
            <p:cNvSpPr>
              <a:spLocks noChangeArrowheads="1"/>
            </p:cNvSpPr>
            <p:nvPr/>
          </p:nvSpPr>
          <p:spPr bwMode="auto">
            <a:xfrm>
              <a:off x="2868" y="3147"/>
              <a:ext cx="501" cy="30"/>
            </a:xfrm>
            <a:prstGeom prst="rect">
              <a:avLst/>
            </a:prstGeom>
            <a:solidFill>
              <a:srgbClr val="92D050"/>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2" name="Rectangle 37"/>
            <p:cNvSpPr>
              <a:spLocks noChangeArrowheads="1"/>
            </p:cNvSpPr>
            <p:nvPr/>
          </p:nvSpPr>
          <p:spPr bwMode="auto">
            <a:xfrm>
              <a:off x="731" y="3037"/>
              <a:ext cx="501" cy="140"/>
            </a:xfrm>
            <a:prstGeom prst="rect">
              <a:avLst/>
            </a:prstGeom>
            <a:solidFill>
              <a:srgbClr val="92D050"/>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3" name="Rectangle 38"/>
            <p:cNvSpPr>
              <a:spLocks noChangeArrowheads="1"/>
            </p:cNvSpPr>
            <p:nvPr/>
          </p:nvSpPr>
          <p:spPr bwMode="auto">
            <a:xfrm>
              <a:off x="1443" y="1676"/>
              <a:ext cx="501" cy="1501"/>
            </a:xfrm>
            <a:prstGeom prst="rect">
              <a:avLst/>
            </a:prstGeom>
            <a:solidFill>
              <a:srgbClr val="92D050"/>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4" name="Rectangle 38"/>
            <p:cNvSpPr>
              <a:spLocks noChangeArrowheads="1"/>
            </p:cNvSpPr>
            <p:nvPr/>
          </p:nvSpPr>
          <p:spPr bwMode="auto">
            <a:xfrm>
              <a:off x="6431" y="2925"/>
              <a:ext cx="501" cy="252"/>
            </a:xfrm>
            <a:prstGeom prst="rect">
              <a:avLst/>
            </a:prstGeom>
            <a:solidFill>
              <a:srgbClr val="92D050"/>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5" name="Rectangle 37"/>
            <p:cNvSpPr>
              <a:spLocks noChangeArrowheads="1"/>
            </p:cNvSpPr>
            <p:nvPr/>
          </p:nvSpPr>
          <p:spPr bwMode="auto">
            <a:xfrm>
              <a:off x="4293" y="3002"/>
              <a:ext cx="501" cy="175"/>
            </a:xfrm>
            <a:prstGeom prst="rect">
              <a:avLst/>
            </a:prstGeom>
            <a:solidFill>
              <a:srgbClr val="92D050"/>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6" name="Rectangle 38"/>
            <p:cNvSpPr>
              <a:spLocks noChangeArrowheads="1"/>
            </p:cNvSpPr>
            <p:nvPr/>
          </p:nvSpPr>
          <p:spPr bwMode="auto">
            <a:xfrm>
              <a:off x="5006" y="2944"/>
              <a:ext cx="501" cy="233"/>
            </a:xfrm>
            <a:prstGeom prst="rect">
              <a:avLst/>
            </a:prstGeom>
            <a:solidFill>
              <a:srgbClr val="92D050"/>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149530" name="Rectangle 18"/>
            <p:cNvSpPr>
              <a:spLocks noChangeArrowheads="1"/>
            </p:cNvSpPr>
            <p:nvPr/>
          </p:nvSpPr>
          <p:spPr bwMode="auto">
            <a:xfrm>
              <a:off x="678" y="3220"/>
              <a:ext cx="590"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Compression</a:t>
              </a:r>
            </a:p>
          </p:txBody>
        </p:sp>
        <p:sp>
          <p:nvSpPr>
            <p:cNvPr id="149531" name="Rectangle 23"/>
            <p:cNvSpPr>
              <a:spLocks noChangeArrowheads="1"/>
            </p:cNvSpPr>
            <p:nvPr/>
          </p:nvSpPr>
          <p:spPr bwMode="auto">
            <a:xfrm>
              <a:off x="1395" y="3220"/>
              <a:ext cx="601"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Cryptography</a:t>
              </a:r>
            </a:p>
          </p:txBody>
        </p:sp>
        <p:sp>
          <p:nvSpPr>
            <p:cNvPr id="149532" name="Rectangle 28"/>
            <p:cNvSpPr>
              <a:spLocks noChangeArrowheads="1"/>
            </p:cNvSpPr>
            <p:nvPr/>
          </p:nvSpPr>
          <p:spPr bwMode="auto">
            <a:xfrm>
              <a:off x="2093" y="3220"/>
              <a:ext cx="612" cy="88"/>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Database</a:t>
              </a:r>
            </a:p>
          </p:txBody>
        </p:sp>
        <p:sp>
          <p:nvSpPr>
            <p:cNvPr id="149533" name="Rectangle 33"/>
            <p:cNvSpPr>
              <a:spLocks noChangeArrowheads="1"/>
            </p:cNvSpPr>
            <p:nvPr/>
          </p:nvSpPr>
          <p:spPr bwMode="auto">
            <a:xfrm>
              <a:off x="2797" y="3220"/>
              <a:ext cx="616"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MP3 Library</a:t>
              </a:r>
            </a:p>
          </p:txBody>
        </p:sp>
        <p:sp>
          <p:nvSpPr>
            <p:cNvPr id="149534" name="Rectangle 18"/>
            <p:cNvSpPr>
              <a:spLocks noChangeArrowheads="1"/>
            </p:cNvSpPr>
            <p:nvPr/>
          </p:nvSpPr>
          <p:spPr bwMode="auto">
            <a:xfrm>
              <a:off x="3530" y="3220"/>
              <a:ext cx="590"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Scientific FP</a:t>
              </a:r>
            </a:p>
          </p:txBody>
        </p:sp>
        <p:sp>
          <p:nvSpPr>
            <p:cNvPr id="149535" name="Rectangle 23"/>
            <p:cNvSpPr>
              <a:spLocks noChangeArrowheads="1"/>
            </p:cNvSpPr>
            <p:nvPr/>
          </p:nvSpPr>
          <p:spPr bwMode="auto">
            <a:xfrm>
              <a:off x="4235" y="3220"/>
              <a:ext cx="601" cy="177"/>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Serialization</a:t>
              </a:r>
            </a:p>
          </p:txBody>
        </p:sp>
        <p:sp>
          <p:nvSpPr>
            <p:cNvPr id="149536" name="Rectangle 28"/>
            <p:cNvSpPr>
              <a:spLocks noChangeArrowheads="1"/>
            </p:cNvSpPr>
            <p:nvPr/>
          </p:nvSpPr>
          <p:spPr bwMode="auto">
            <a:xfrm>
              <a:off x="4939" y="3220"/>
              <a:ext cx="612" cy="88"/>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Graphics</a:t>
              </a:r>
            </a:p>
          </p:txBody>
        </p:sp>
        <p:sp>
          <p:nvSpPr>
            <p:cNvPr id="149537" name="Rectangle 33"/>
            <p:cNvSpPr>
              <a:spLocks noChangeArrowheads="1"/>
            </p:cNvSpPr>
            <p:nvPr/>
          </p:nvSpPr>
          <p:spPr bwMode="auto">
            <a:xfrm>
              <a:off x="5655" y="3220"/>
              <a:ext cx="616" cy="88"/>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en-US" sz="825" b="1"/>
                <a:t>XML</a:t>
              </a:r>
            </a:p>
          </p:txBody>
        </p:sp>
        <p:sp>
          <p:nvSpPr>
            <p:cNvPr id="8230" name="Rectangle 38"/>
            <p:cNvSpPr>
              <a:spLocks noChangeArrowheads="1"/>
            </p:cNvSpPr>
            <p:nvPr/>
          </p:nvSpPr>
          <p:spPr bwMode="auto">
            <a:xfrm>
              <a:off x="755" y="2910"/>
              <a:ext cx="431"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35%</a:t>
              </a:r>
              <a:endParaRPr lang="en-US" sz="1500" b="1">
                <a:ea typeface="MS PGothic" pitchFamily="34" charset="-128"/>
                <a:cs typeface="Arial" pitchFamily="34" charset="0"/>
              </a:endParaRPr>
            </a:p>
          </p:txBody>
        </p:sp>
        <p:sp>
          <p:nvSpPr>
            <p:cNvPr id="7" name="Rectangle 38"/>
            <p:cNvSpPr>
              <a:spLocks noChangeArrowheads="1"/>
            </p:cNvSpPr>
            <p:nvPr/>
          </p:nvSpPr>
          <p:spPr bwMode="auto">
            <a:xfrm>
              <a:off x="1463" y="1548"/>
              <a:ext cx="467"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362%</a:t>
              </a:r>
              <a:endParaRPr lang="en-US" sz="1500" b="1">
                <a:ea typeface="MS PGothic" pitchFamily="34" charset="-128"/>
                <a:cs typeface="Arial" pitchFamily="34" charset="0"/>
              </a:endParaRPr>
            </a:p>
          </p:txBody>
        </p:sp>
        <p:sp>
          <p:nvSpPr>
            <p:cNvPr id="8" name="Rectangle 38"/>
            <p:cNvSpPr>
              <a:spLocks noChangeArrowheads="1"/>
            </p:cNvSpPr>
            <p:nvPr/>
          </p:nvSpPr>
          <p:spPr bwMode="auto">
            <a:xfrm>
              <a:off x="2183" y="2862"/>
              <a:ext cx="443"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41%</a:t>
              </a:r>
              <a:endParaRPr lang="en-US" sz="1500" b="1">
                <a:ea typeface="MS PGothic" pitchFamily="34" charset="-128"/>
                <a:cs typeface="Arial" pitchFamily="34" charset="0"/>
              </a:endParaRPr>
            </a:p>
          </p:txBody>
        </p:sp>
        <p:sp>
          <p:nvSpPr>
            <p:cNvPr id="9" name="Rectangle 38"/>
            <p:cNvSpPr>
              <a:spLocks noChangeArrowheads="1"/>
            </p:cNvSpPr>
            <p:nvPr/>
          </p:nvSpPr>
          <p:spPr bwMode="auto">
            <a:xfrm>
              <a:off x="2891" y="3000"/>
              <a:ext cx="461"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7%</a:t>
              </a:r>
              <a:endParaRPr lang="en-US" sz="1500" b="1">
                <a:ea typeface="MS PGothic" pitchFamily="34" charset="-128"/>
                <a:cs typeface="Arial" pitchFamily="34" charset="0"/>
              </a:endParaRPr>
            </a:p>
          </p:txBody>
        </p:sp>
        <p:sp>
          <p:nvSpPr>
            <p:cNvPr id="10" name="Rectangle 38"/>
            <p:cNvSpPr>
              <a:spLocks noChangeArrowheads="1"/>
            </p:cNvSpPr>
            <p:nvPr/>
          </p:nvSpPr>
          <p:spPr bwMode="auto">
            <a:xfrm>
              <a:off x="4297" y="2870"/>
              <a:ext cx="467" cy="110"/>
            </a:xfrm>
            <a:prstGeom prst="rect">
              <a:avLst/>
            </a:prstGeom>
            <a:noFill/>
            <a:ln w="9525">
              <a:noFill/>
              <a:miter lim="800000"/>
              <a:headEnd/>
              <a:tailEnd/>
            </a:ln>
          </p:spPr>
          <p:txBody>
            <a:bodyPr lIns="0" tIns="0" rIns="0" bIns="0">
              <a:spAutoFit/>
            </a:bodyPr>
            <a:lstStyle/>
            <a:p>
              <a:pPr algn="ctr"/>
              <a:r>
                <a:rPr lang="en-US" altLang="ja-JP" sz="975" b="1" dirty="0">
                  <a:ea typeface="MS PGothic" pitchFamily="34" charset="-128"/>
                  <a:cs typeface="Arial" pitchFamily="34" charset="0"/>
                </a:rPr>
                <a:t>44%</a:t>
              </a:r>
              <a:endParaRPr lang="en-US" sz="1500" b="1" dirty="0">
                <a:ea typeface="MS PGothic" pitchFamily="34" charset="-128"/>
                <a:cs typeface="Arial" pitchFamily="34" charset="0"/>
              </a:endParaRPr>
            </a:p>
          </p:txBody>
        </p:sp>
        <p:sp>
          <p:nvSpPr>
            <p:cNvPr id="11" name="Rectangle 38"/>
            <p:cNvSpPr>
              <a:spLocks noChangeArrowheads="1"/>
            </p:cNvSpPr>
            <p:nvPr/>
          </p:nvSpPr>
          <p:spPr bwMode="auto">
            <a:xfrm>
              <a:off x="5015" y="2810"/>
              <a:ext cx="461" cy="110"/>
            </a:xfrm>
            <a:prstGeom prst="rect">
              <a:avLst/>
            </a:prstGeom>
            <a:noFill/>
            <a:ln w="9525">
              <a:noFill/>
              <a:miter lim="800000"/>
              <a:headEnd/>
              <a:tailEnd/>
            </a:ln>
          </p:spPr>
          <p:txBody>
            <a:bodyPr lIns="0" tIns="0" rIns="0" bIns="0">
              <a:spAutoFit/>
            </a:bodyPr>
            <a:lstStyle/>
            <a:p>
              <a:pPr algn="ctr"/>
              <a:r>
                <a:rPr lang="en-US" sz="975" b="1">
                  <a:cs typeface="Arial" pitchFamily="34" charset="0"/>
                </a:rPr>
                <a:t>59%</a:t>
              </a:r>
              <a:endParaRPr lang="en-US" sz="1500" b="1">
                <a:cs typeface="Arial" pitchFamily="34" charset="0"/>
              </a:endParaRPr>
            </a:p>
          </p:txBody>
        </p:sp>
        <p:sp>
          <p:nvSpPr>
            <p:cNvPr id="12" name="Rectangle 38"/>
            <p:cNvSpPr>
              <a:spLocks noChangeArrowheads="1"/>
            </p:cNvSpPr>
            <p:nvPr/>
          </p:nvSpPr>
          <p:spPr bwMode="auto">
            <a:xfrm>
              <a:off x="6449" y="2786"/>
              <a:ext cx="467"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61%</a:t>
              </a:r>
              <a:endParaRPr lang="en-US" sz="1500" b="1">
                <a:ea typeface="MS PGothic" pitchFamily="34" charset="-128"/>
                <a:cs typeface="Arial" pitchFamily="34" charset="0"/>
              </a:endParaRPr>
            </a:p>
          </p:txBody>
        </p:sp>
        <p:sp>
          <p:nvSpPr>
            <p:cNvPr id="13" name="Rectangle 38"/>
            <p:cNvSpPr>
              <a:spLocks noChangeArrowheads="1"/>
            </p:cNvSpPr>
            <p:nvPr/>
          </p:nvSpPr>
          <p:spPr bwMode="auto">
            <a:xfrm>
              <a:off x="3581" y="3063"/>
              <a:ext cx="501" cy="114"/>
            </a:xfrm>
            <a:prstGeom prst="rect">
              <a:avLst/>
            </a:prstGeom>
            <a:solidFill>
              <a:srgbClr val="92D050"/>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149546" name="Rectangle 33"/>
            <p:cNvSpPr>
              <a:spLocks noChangeArrowheads="1"/>
            </p:cNvSpPr>
            <p:nvPr/>
          </p:nvSpPr>
          <p:spPr bwMode="auto">
            <a:xfrm>
              <a:off x="6365" y="3220"/>
              <a:ext cx="616" cy="88"/>
            </a:xfrm>
            <a:prstGeom prst="rect">
              <a:avLst/>
            </a:prstGeom>
            <a:noFill/>
            <a:ln w="9525">
              <a:noFill/>
              <a:miter lim="800000"/>
              <a:headEnd/>
              <a:tailEnd/>
            </a:ln>
          </p:spPr>
          <p:txBody>
            <a:bodyPr lIns="0" tIns="0" rIns="0" bIns="0">
              <a:spAutoFit/>
            </a:bodyPr>
            <a:lstStyle/>
            <a:p>
              <a:pPr algn="ctr" defTabSz="514350">
                <a:lnSpc>
                  <a:spcPct val="95000"/>
                </a:lnSpc>
                <a:spcAft>
                  <a:spcPct val="15000"/>
                </a:spcAft>
              </a:pPr>
              <a:r>
                <a:rPr lang="en-US" altLang="ja-JP" sz="825" b="1">
                  <a:ea typeface="MS PGothic" pitchFamily="34" charset="-128"/>
                </a:rPr>
                <a:t>Composite</a:t>
              </a:r>
              <a:endParaRPr lang="en-US" altLang="en-US" sz="825" b="1"/>
            </a:p>
          </p:txBody>
        </p:sp>
        <p:sp>
          <p:nvSpPr>
            <p:cNvPr id="14" name="Rectangle 38"/>
            <p:cNvSpPr>
              <a:spLocks noChangeArrowheads="1"/>
            </p:cNvSpPr>
            <p:nvPr/>
          </p:nvSpPr>
          <p:spPr bwMode="auto">
            <a:xfrm>
              <a:off x="3581" y="2940"/>
              <a:ext cx="485" cy="110"/>
            </a:xfrm>
            <a:prstGeom prst="rect">
              <a:avLst/>
            </a:prstGeom>
            <a:noFill/>
            <a:ln w="9525">
              <a:noFill/>
              <a:miter lim="800000"/>
              <a:headEnd/>
              <a:tailEnd/>
            </a:ln>
          </p:spPr>
          <p:txBody>
            <a:bodyPr lIns="0" tIns="0" rIns="0" bIns="0">
              <a:spAutoFit/>
            </a:bodyPr>
            <a:lstStyle/>
            <a:p>
              <a:pPr algn="ctr"/>
              <a:r>
                <a:rPr lang="en-US" altLang="ja-JP" sz="975" b="1">
                  <a:ea typeface="MS PGothic" pitchFamily="34" charset="-128"/>
                  <a:cs typeface="Arial" pitchFamily="34" charset="0"/>
                </a:rPr>
                <a:t>29%</a:t>
              </a:r>
              <a:endParaRPr lang="en-US" sz="1500" b="1">
                <a:ea typeface="MS PGothic" pitchFamily="34" charset="-128"/>
                <a:cs typeface="Arial" pitchFamily="34" charset="0"/>
              </a:endParaRPr>
            </a:p>
          </p:txBody>
        </p:sp>
        <p:sp>
          <p:nvSpPr>
            <p:cNvPr id="15" name="Rectangle 38"/>
            <p:cNvSpPr>
              <a:spLocks noChangeArrowheads="1"/>
            </p:cNvSpPr>
            <p:nvPr/>
          </p:nvSpPr>
          <p:spPr bwMode="auto">
            <a:xfrm>
              <a:off x="5718" y="2944"/>
              <a:ext cx="501" cy="233"/>
            </a:xfrm>
            <a:prstGeom prst="rect">
              <a:avLst/>
            </a:prstGeom>
            <a:solidFill>
              <a:srgbClr val="92D050"/>
            </a:solidFill>
            <a:ln w="12700" algn="ctr">
              <a:noFill/>
              <a:miter lim="800000"/>
              <a:headEnd/>
              <a:tailEnd/>
            </a:ln>
          </p:spPr>
          <p:txBody>
            <a:bodyPr anchor="ctr"/>
            <a:lstStyle/>
            <a:p>
              <a:pPr algn="ctr"/>
              <a:endParaRPr lang="en-US">
                <a:solidFill>
                  <a:srgbClr val="FFFFFF"/>
                </a:solidFill>
                <a:cs typeface="Arial" pitchFamily="34" charset="0"/>
              </a:endParaRPr>
            </a:p>
          </p:txBody>
        </p:sp>
        <p:sp>
          <p:nvSpPr>
            <p:cNvPr id="16" name="Rectangle 38"/>
            <p:cNvSpPr>
              <a:spLocks noChangeArrowheads="1"/>
            </p:cNvSpPr>
            <p:nvPr/>
          </p:nvSpPr>
          <p:spPr bwMode="auto">
            <a:xfrm>
              <a:off x="5723" y="2810"/>
              <a:ext cx="467" cy="110"/>
            </a:xfrm>
            <a:prstGeom prst="rect">
              <a:avLst/>
            </a:prstGeom>
            <a:noFill/>
            <a:ln w="9525">
              <a:noFill/>
              <a:miter lim="800000"/>
              <a:headEnd/>
              <a:tailEnd/>
            </a:ln>
          </p:spPr>
          <p:txBody>
            <a:bodyPr lIns="0" tIns="0" rIns="0" bIns="0">
              <a:spAutoFit/>
            </a:bodyPr>
            <a:lstStyle/>
            <a:p>
              <a:pPr algn="ctr"/>
              <a:r>
                <a:rPr lang="en-US" sz="975" b="1">
                  <a:cs typeface="Arial" pitchFamily="34" charset="0"/>
                </a:rPr>
                <a:t>59%</a:t>
              </a:r>
              <a:endParaRPr lang="en-US" sz="1500" b="1">
                <a:cs typeface="Arial" pitchFamily="34" charset="0"/>
              </a:endParaRPr>
            </a:p>
          </p:txBody>
        </p:sp>
      </p:grpSp>
      <p:sp>
        <p:nvSpPr>
          <p:cNvPr id="149550" name="Rectangle 46"/>
          <p:cNvSpPr>
            <a:spLocks noGrp="1" noChangeArrowheads="1"/>
          </p:cNvSpPr>
          <p:nvPr>
            <p:ph type="title"/>
          </p:nvPr>
        </p:nvSpPr>
        <p:spPr>
          <a:xfrm>
            <a:off x="228651" y="231242"/>
            <a:ext cx="8694738" cy="522684"/>
          </a:xfrm>
        </p:spPr>
        <p:txBody>
          <a:bodyPr/>
          <a:lstStyle/>
          <a:p>
            <a:r>
              <a:rPr lang="en-US" sz="2800"/>
              <a:t>IBM Java 8: CPU-Intensive Benchmark</a:t>
            </a:r>
          </a:p>
        </p:txBody>
      </p:sp>
    </p:spTree>
    <p:extLst>
      <p:ext uri="{BB962C8B-B14F-4D97-AF65-F5344CB8AC3E}">
        <p14:creationId xmlns:p14="http://schemas.microsoft.com/office/powerpoint/2010/main" val="14668869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93402" name="Object 442"/>
          <p:cNvGraphicFramePr>
            <a:graphicFrameLocks noChangeAspect="1"/>
          </p:cNvGraphicFramePr>
          <p:nvPr>
            <p:extLst>
              <p:ext uri="{D42A27DB-BD31-4B8C-83A1-F6EECF244321}">
                <p14:modId xmlns:p14="http://schemas.microsoft.com/office/powerpoint/2010/main" val="717416737"/>
              </p:ext>
            </p:extLst>
          </p:nvPr>
        </p:nvGraphicFramePr>
        <p:xfrm>
          <a:off x="3836194" y="803673"/>
          <a:ext cx="5307806" cy="4087415"/>
        </p:xfrm>
        <a:graphic>
          <a:graphicData uri="http://schemas.openxmlformats.org/presentationml/2006/ole">
            <mc:AlternateContent xmlns:mc="http://schemas.openxmlformats.org/markup-compatibility/2006">
              <mc:Choice xmlns:v="urn:schemas-microsoft-com:vml" Requires="v">
                <p:oleObj spid="_x0000_s17504" name="Worksheet" r:id="rId4" imgW="7443861" imgH="5450296" progId="Excel.Sheet.8">
                  <p:embed/>
                </p:oleObj>
              </mc:Choice>
              <mc:Fallback>
                <p:oleObj name="Worksheet" r:id="rId4" imgW="7443861" imgH="5450296" progId="Excel.Shee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36194" y="803673"/>
                        <a:ext cx="5307806" cy="4087415"/>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
        <p:nvSpPr>
          <p:cNvPr id="1193403" name="Text Box 3"/>
          <p:cNvSpPr txBox="1">
            <a:spLocks noChangeArrowheads="1"/>
          </p:cNvSpPr>
          <p:nvPr/>
        </p:nvSpPr>
        <p:spPr bwMode="auto">
          <a:xfrm>
            <a:off x="2711320" y="4308490"/>
            <a:ext cx="963548" cy="435292"/>
          </a:xfrm>
          <a:prstGeom prst="rect">
            <a:avLst/>
          </a:prstGeom>
          <a:noFill/>
          <a:ln w="9525">
            <a:noFill/>
            <a:miter lim="800000"/>
            <a:headEnd/>
            <a:tailEnd/>
          </a:ln>
        </p:spPr>
        <p:txBody>
          <a:bodyPr wrap="none" lIns="68333" tIns="34185" rIns="68333" bIns="34185">
            <a:spAutoFit/>
          </a:bodyPr>
          <a:lstStyle/>
          <a:p>
            <a:pPr algn="ctr" defTabSz="616744">
              <a:lnSpc>
                <a:spcPct val="85000"/>
              </a:lnSpc>
            </a:pPr>
            <a:r>
              <a:rPr lang="en-US" altLang="en-US" sz="1400" dirty="0">
                <a:solidFill>
                  <a:srgbClr val="000000"/>
                </a:solidFill>
                <a:ea typeface="MS PGothic" pitchFamily="34" charset="-128"/>
              </a:rPr>
              <a:t>STI</a:t>
            </a:r>
          </a:p>
          <a:p>
            <a:pPr algn="ctr" defTabSz="616744">
              <a:lnSpc>
                <a:spcPct val="85000"/>
              </a:lnSpc>
            </a:pPr>
            <a:r>
              <a:rPr lang="en-US" altLang="en-US" sz="1400" dirty="0">
                <a:solidFill>
                  <a:srgbClr val="000000"/>
                </a:solidFill>
                <a:ea typeface="MS PGothic" pitchFamily="34" charset="-128"/>
              </a:rPr>
              <a:t>z990/z890</a:t>
            </a:r>
          </a:p>
        </p:txBody>
      </p:sp>
      <p:sp>
        <p:nvSpPr>
          <p:cNvPr id="1193404" name="Text Box 4"/>
          <p:cNvSpPr txBox="1">
            <a:spLocks noChangeArrowheads="1"/>
          </p:cNvSpPr>
          <p:nvPr/>
        </p:nvSpPr>
        <p:spPr bwMode="auto">
          <a:xfrm>
            <a:off x="2946844" y="3484960"/>
            <a:ext cx="516310" cy="435292"/>
          </a:xfrm>
          <a:prstGeom prst="rect">
            <a:avLst/>
          </a:prstGeom>
          <a:noFill/>
          <a:ln w="9525">
            <a:noFill/>
            <a:miter lim="800000"/>
            <a:headEnd/>
            <a:tailEnd/>
          </a:ln>
        </p:spPr>
        <p:txBody>
          <a:bodyPr wrap="none" lIns="68333" tIns="34185" rIns="68333" bIns="34185">
            <a:spAutoFit/>
          </a:bodyPr>
          <a:lstStyle/>
          <a:p>
            <a:pPr algn="ctr" defTabSz="616744">
              <a:lnSpc>
                <a:spcPct val="85000"/>
              </a:lnSpc>
            </a:pPr>
            <a:r>
              <a:rPr lang="en-US" altLang="en-US" sz="1400" dirty="0" err="1">
                <a:solidFill>
                  <a:srgbClr val="000000"/>
                </a:solidFill>
                <a:ea typeface="MS PGothic" pitchFamily="34" charset="-128"/>
              </a:rPr>
              <a:t>eSTI</a:t>
            </a:r>
            <a:endParaRPr lang="en-US" altLang="en-US" sz="1400" dirty="0">
              <a:solidFill>
                <a:srgbClr val="000000"/>
              </a:solidFill>
              <a:ea typeface="MS PGothic" pitchFamily="34" charset="-128"/>
            </a:endParaRPr>
          </a:p>
          <a:p>
            <a:pPr algn="ctr" defTabSz="616744">
              <a:lnSpc>
                <a:spcPct val="85000"/>
              </a:lnSpc>
            </a:pPr>
            <a:r>
              <a:rPr lang="en-US" altLang="en-US" sz="1400" dirty="0">
                <a:solidFill>
                  <a:srgbClr val="000000"/>
                </a:solidFill>
                <a:ea typeface="MS PGothic" pitchFamily="34" charset="-128"/>
              </a:rPr>
              <a:t>z9</a:t>
            </a:r>
          </a:p>
        </p:txBody>
      </p:sp>
      <p:sp>
        <p:nvSpPr>
          <p:cNvPr id="1193405" name="Text Box 5"/>
          <p:cNvSpPr txBox="1">
            <a:spLocks noChangeArrowheads="1"/>
          </p:cNvSpPr>
          <p:nvPr/>
        </p:nvSpPr>
        <p:spPr bwMode="auto">
          <a:xfrm>
            <a:off x="2292926" y="2520499"/>
            <a:ext cx="1802606" cy="618419"/>
          </a:xfrm>
          <a:prstGeom prst="rect">
            <a:avLst/>
          </a:prstGeom>
          <a:noFill/>
          <a:ln w="9525">
            <a:noFill/>
            <a:miter lim="800000"/>
            <a:headEnd/>
            <a:tailEnd/>
          </a:ln>
        </p:spPr>
        <p:txBody>
          <a:bodyPr lIns="68333" tIns="34185" rIns="68333" bIns="34185">
            <a:spAutoFit/>
          </a:bodyPr>
          <a:lstStyle/>
          <a:p>
            <a:pPr algn="ctr" defTabSz="616744">
              <a:lnSpc>
                <a:spcPct val="85000"/>
              </a:lnSpc>
            </a:pPr>
            <a:r>
              <a:rPr lang="en-US" altLang="en-US" sz="1400" dirty="0">
                <a:solidFill>
                  <a:srgbClr val="000000"/>
                </a:solidFill>
                <a:ea typeface="MS PGothic" pitchFamily="34" charset="-128"/>
              </a:rPr>
              <a:t>InfiniBand</a:t>
            </a:r>
          </a:p>
          <a:p>
            <a:pPr algn="ctr" defTabSz="616744">
              <a:lnSpc>
                <a:spcPct val="85000"/>
              </a:lnSpc>
            </a:pPr>
            <a:r>
              <a:rPr lang="en-GB" altLang="en-US" sz="1400" dirty="0">
                <a:solidFill>
                  <a:srgbClr val="000000"/>
                </a:solidFill>
                <a:ea typeface="MS PGothic" pitchFamily="34" charset="-128"/>
              </a:rPr>
              <a:t>zEC12/zBC12</a:t>
            </a:r>
          </a:p>
          <a:p>
            <a:pPr algn="ctr" defTabSz="616744">
              <a:lnSpc>
                <a:spcPct val="85000"/>
              </a:lnSpc>
            </a:pPr>
            <a:r>
              <a:rPr lang="en-US" altLang="en-US" sz="1400" dirty="0">
                <a:solidFill>
                  <a:srgbClr val="000000"/>
                </a:solidFill>
                <a:ea typeface="MS PGothic" pitchFamily="34" charset="-128"/>
              </a:rPr>
              <a:t>z10/z196/z114</a:t>
            </a:r>
          </a:p>
        </p:txBody>
      </p:sp>
      <p:pic>
        <p:nvPicPr>
          <p:cNvPr id="1193406" name="Picture 6" descr="z990"/>
          <p:cNvPicPr>
            <a:picLocks noChangeAspect="1" noChangeArrowheads="1"/>
          </p:cNvPicPr>
          <p:nvPr/>
        </p:nvPicPr>
        <p:blipFill>
          <a:blip r:embed="rId6"/>
          <a:srcRect/>
          <a:stretch>
            <a:fillRect/>
          </a:stretch>
        </p:blipFill>
        <p:spPr bwMode="auto">
          <a:xfrm>
            <a:off x="1155224" y="4119181"/>
            <a:ext cx="625078" cy="769144"/>
          </a:xfrm>
          <a:prstGeom prst="rect">
            <a:avLst/>
          </a:prstGeom>
          <a:noFill/>
          <a:ln w="9525">
            <a:noFill/>
            <a:miter lim="800000"/>
            <a:headEnd/>
            <a:tailEnd/>
          </a:ln>
        </p:spPr>
      </p:pic>
      <p:pic>
        <p:nvPicPr>
          <p:cNvPr id="1193407" name="Picture 7" descr="z9-109_no_bkgd_small"/>
          <p:cNvPicPr>
            <a:picLocks noChangeAspect="1" noChangeArrowheads="1"/>
          </p:cNvPicPr>
          <p:nvPr/>
        </p:nvPicPr>
        <p:blipFill>
          <a:blip r:embed="rId7"/>
          <a:srcRect/>
          <a:stretch>
            <a:fillRect/>
          </a:stretch>
        </p:blipFill>
        <p:spPr bwMode="auto">
          <a:xfrm>
            <a:off x="1167130" y="3266693"/>
            <a:ext cx="607219" cy="759619"/>
          </a:xfrm>
          <a:prstGeom prst="rect">
            <a:avLst/>
          </a:prstGeom>
          <a:noFill/>
          <a:ln w="9525">
            <a:noFill/>
            <a:miter lim="800000"/>
            <a:headEnd/>
            <a:tailEnd/>
          </a:ln>
        </p:spPr>
      </p:pic>
      <p:pic>
        <p:nvPicPr>
          <p:cNvPr id="1193408" name="Picture 8" descr="IBM_zHE_ho_covers"/>
          <p:cNvPicPr>
            <a:picLocks noChangeAspect="1" noChangeArrowheads="1"/>
          </p:cNvPicPr>
          <p:nvPr/>
        </p:nvPicPr>
        <p:blipFill>
          <a:blip r:embed="rId8"/>
          <a:srcRect/>
          <a:stretch>
            <a:fillRect/>
          </a:stretch>
        </p:blipFill>
        <p:spPr bwMode="auto">
          <a:xfrm>
            <a:off x="1161177" y="2333243"/>
            <a:ext cx="613172" cy="822722"/>
          </a:xfrm>
          <a:prstGeom prst="rect">
            <a:avLst/>
          </a:prstGeom>
          <a:noFill/>
          <a:ln w="9525">
            <a:noFill/>
            <a:miter lim="800000"/>
            <a:headEnd/>
            <a:tailEnd/>
          </a:ln>
        </p:spPr>
      </p:pic>
      <p:pic>
        <p:nvPicPr>
          <p:cNvPr id="1193409" name="Picture 9" descr="IBM_zMR_ho_covers_Mockup"/>
          <p:cNvPicPr>
            <a:picLocks noChangeAspect="1" noChangeArrowheads="1"/>
          </p:cNvPicPr>
          <p:nvPr/>
        </p:nvPicPr>
        <p:blipFill>
          <a:blip r:embed="rId9"/>
          <a:srcRect/>
          <a:stretch>
            <a:fillRect/>
          </a:stretch>
        </p:blipFill>
        <p:spPr bwMode="auto">
          <a:xfrm>
            <a:off x="1909425" y="2333243"/>
            <a:ext cx="345281" cy="827484"/>
          </a:xfrm>
          <a:prstGeom prst="rect">
            <a:avLst/>
          </a:prstGeom>
          <a:noFill/>
          <a:ln w="9525">
            <a:noFill/>
            <a:miter lim="800000"/>
            <a:headEnd/>
            <a:tailEnd/>
          </a:ln>
        </p:spPr>
      </p:pic>
      <p:pic>
        <p:nvPicPr>
          <p:cNvPr id="1193410" name="Picture 12" descr="pollux_no_bkgd_small"/>
          <p:cNvPicPr>
            <a:picLocks noChangeAspect="1" noChangeArrowheads="1"/>
          </p:cNvPicPr>
          <p:nvPr/>
        </p:nvPicPr>
        <p:blipFill>
          <a:blip r:embed="rId10"/>
          <a:srcRect/>
          <a:stretch>
            <a:fillRect/>
          </a:stretch>
        </p:blipFill>
        <p:spPr bwMode="auto">
          <a:xfrm>
            <a:off x="1941570" y="3264312"/>
            <a:ext cx="300038" cy="753665"/>
          </a:xfrm>
          <a:prstGeom prst="rect">
            <a:avLst/>
          </a:prstGeom>
          <a:noFill/>
          <a:ln w="9525">
            <a:noFill/>
            <a:miter lim="800000"/>
            <a:headEnd/>
            <a:tailEnd/>
          </a:ln>
        </p:spPr>
      </p:pic>
      <p:pic>
        <p:nvPicPr>
          <p:cNvPr id="1193411" name="Picture 13" descr="Z8XX04-front view"/>
          <p:cNvPicPr>
            <a:picLocks noChangeAspect="1" noChangeArrowheads="1"/>
          </p:cNvPicPr>
          <p:nvPr/>
        </p:nvPicPr>
        <p:blipFill>
          <a:blip r:embed="rId11"/>
          <a:srcRect/>
          <a:stretch>
            <a:fillRect/>
          </a:stretch>
        </p:blipFill>
        <p:spPr bwMode="auto">
          <a:xfrm>
            <a:off x="1948714" y="4125133"/>
            <a:ext cx="301229" cy="772716"/>
          </a:xfrm>
          <a:prstGeom prst="rect">
            <a:avLst/>
          </a:prstGeom>
          <a:noFill/>
          <a:ln w="9525">
            <a:noFill/>
            <a:miter lim="800000"/>
            <a:headEnd/>
            <a:tailEnd/>
          </a:ln>
        </p:spPr>
      </p:pic>
      <p:sp>
        <p:nvSpPr>
          <p:cNvPr id="1193412" name="Text Box 15"/>
          <p:cNvSpPr txBox="1">
            <a:spLocks noChangeArrowheads="1"/>
          </p:cNvSpPr>
          <p:nvPr/>
        </p:nvSpPr>
        <p:spPr bwMode="auto">
          <a:xfrm>
            <a:off x="6490873" y="4666869"/>
            <a:ext cx="1812131" cy="186557"/>
          </a:xfrm>
          <a:prstGeom prst="rect">
            <a:avLst/>
          </a:prstGeom>
          <a:noFill/>
          <a:ln w="9525">
            <a:noFill/>
            <a:miter lim="800000"/>
            <a:headEnd/>
            <a:tailEnd/>
          </a:ln>
        </p:spPr>
        <p:txBody>
          <a:bodyPr lIns="76162" tIns="38084" rIns="76162" bIns="38084">
            <a:spAutoFit/>
          </a:bodyPr>
          <a:lstStyle/>
          <a:p>
            <a:pPr defTabSz="762000">
              <a:lnSpc>
                <a:spcPct val="95000"/>
              </a:lnSpc>
              <a:buClr>
                <a:srgbClr val="000000"/>
              </a:buClr>
              <a:buSzPct val="110000"/>
            </a:pPr>
            <a:r>
              <a:rPr lang="en-US" altLang="en-US" sz="750">
                <a:solidFill>
                  <a:srgbClr val="000000"/>
                </a:solidFill>
                <a:ea typeface="MS PGothic" pitchFamily="34" charset="-128"/>
              </a:rPr>
              <a:t>STI: Self-Timed Interconnect</a:t>
            </a:r>
          </a:p>
        </p:txBody>
      </p:sp>
      <p:sp>
        <p:nvSpPr>
          <p:cNvPr id="1193413" name="Text Box 17"/>
          <p:cNvSpPr txBox="1">
            <a:spLocks noChangeArrowheads="1"/>
          </p:cNvSpPr>
          <p:nvPr/>
        </p:nvSpPr>
        <p:spPr bwMode="auto">
          <a:xfrm>
            <a:off x="5506859" y="2687906"/>
            <a:ext cx="1436214" cy="446244"/>
          </a:xfrm>
          <a:prstGeom prst="rect">
            <a:avLst/>
          </a:prstGeom>
          <a:noFill/>
          <a:ln w="9525">
            <a:noFill/>
            <a:miter lim="800000"/>
            <a:headEnd/>
            <a:tailEnd/>
          </a:ln>
        </p:spPr>
        <p:txBody>
          <a:bodyPr wrap="none" lIns="76162" tIns="38084" rIns="76162" bIns="38084">
            <a:spAutoFit/>
          </a:bodyPr>
          <a:lstStyle/>
          <a:p>
            <a:pPr marL="190500" indent="-190500" defTabSz="762000">
              <a:lnSpc>
                <a:spcPct val="80000"/>
              </a:lnSpc>
              <a:spcBef>
                <a:spcPct val="35000"/>
              </a:spcBef>
              <a:spcAft>
                <a:spcPct val="15000"/>
              </a:spcAft>
              <a:buClr>
                <a:srgbClr val="000000"/>
              </a:buClr>
              <a:buSzPct val="110000"/>
            </a:pPr>
            <a:r>
              <a:rPr lang="en-US" altLang="en-US" sz="3000">
                <a:solidFill>
                  <a:srgbClr val="000000"/>
                </a:solidFill>
                <a:ea typeface="MS PGothic" pitchFamily="34" charset="-128"/>
              </a:rPr>
              <a:t>6 </a:t>
            </a:r>
            <a:r>
              <a:rPr lang="en-US" altLang="en-US" sz="3000" dirty="0" err="1">
                <a:solidFill>
                  <a:srgbClr val="000000"/>
                </a:solidFill>
                <a:ea typeface="MS PGothic" pitchFamily="34" charset="-128"/>
              </a:rPr>
              <a:t>GBps</a:t>
            </a:r>
            <a:endParaRPr lang="en-US" altLang="en-US" sz="3000" dirty="0">
              <a:solidFill>
                <a:srgbClr val="000000"/>
              </a:solidFill>
              <a:ea typeface="MS PGothic" pitchFamily="34" charset="-128"/>
            </a:endParaRPr>
          </a:p>
        </p:txBody>
      </p:sp>
      <p:sp>
        <p:nvSpPr>
          <p:cNvPr id="1193414" name="Text Box 19"/>
          <p:cNvSpPr txBox="1">
            <a:spLocks noChangeArrowheads="1"/>
          </p:cNvSpPr>
          <p:nvPr/>
        </p:nvSpPr>
        <p:spPr bwMode="auto">
          <a:xfrm>
            <a:off x="5049026" y="4254912"/>
            <a:ext cx="1436214" cy="446244"/>
          </a:xfrm>
          <a:prstGeom prst="rect">
            <a:avLst/>
          </a:prstGeom>
          <a:noFill/>
          <a:ln w="9525">
            <a:noFill/>
            <a:miter lim="800000"/>
            <a:headEnd/>
            <a:tailEnd/>
          </a:ln>
        </p:spPr>
        <p:txBody>
          <a:bodyPr wrap="none" lIns="76162" tIns="38084" rIns="76162" bIns="38084">
            <a:spAutoFit/>
          </a:bodyPr>
          <a:lstStyle/>
          <a:p>
            <a:pPr marL="190500" indent="-190500" defTabSz="762000">
              <a:lnSpc>
                <a:spcPct val="80000"/>
              </a:lnSpc>
              <a:spcBef>
                <a:spcPct val="35000"/>
              </a:spcBef>
              <a:spcAft>
                <a:spcPct val="15000"/>
              </a:spcAft>
              <a:buClr>
                <a:srgbClr val="000000"/>
              </a:buClr>
              <a:buSzPct val="110000"/>
            </a:pPr>
            <a:r>
              <a:rPr lang="en-US" altLang="en-US" sz="3000">
                <a:solidFill>
                  <a:srgbClr val="000000"/>
                </a:solidFill>
                <a:ea typeface="MS PGothic" pitchFamily="34" charset="-128"/>
              </a:rPr>
              <a:t>2 GBps</a:t>
            </a:r>
          </a:p>
        </p:txBody>
      </p:sp>
      <p:sp>
        <p:nvSpPr>
          <p:cNvPr id="1193415" name="Text Box 23"/>
          <p:cNvSpPr txBox="1">
            <a:spLocks noChangeArrowheads="1"/>
          </p:cNvSpPr>
          <p:nvPr/>
        </p:nvSpPr>
        <p:spPr bwMode="auto">
          <a:xfrm>
            <a:off x="2416478" y="1704703"/>
            <a:ext cx="1516856" cy="618419"/>
          </a:xfrm>
          <a:prstGeom prst="rect">
            <a:avLst/>
          </a:prstGeom>
          <a:noFill/>
          <a:ln w="9525">
            <a:noFill/>
            <a:miter lim="800000"/>
            <a:headEnd/>
            <a:tailEnd/>
          </a:ln>
        </p:spPr>
        <p:txBody>
          <a:bodyPr lIns="68333" tIns="34185" rIns="68333" bIns="34185">
            <a:spAutoFit/>
          </a:bodyPr>
          <a:lstStyle/>
          <a:p>
            <a:pPr algn="ctr" defTabSz="616744">
              <a:lnSpc>
                <a:spcPct val="85000"/>
              </a:lnSpc>
            </a:pPr>
            <a:r>
              <a:rPr lang="en-US" altLang="en-US" sz="1400" dirty="0" err="1">
                <a:solidFill>
                  <a:srgbClr val="000000"/>
                </a:solidFill>
                <a:ea typeface="MS PGothic" pitchFamily="34" charset="-128"/>
              </a:rPr>
              <a:t>PCIe</a:t>
            </a:r>
            <a:r>
              <a:rPr lang="en-US" altLang="en-US" sz="1400" dirty="0">
                <a:solidFill>
                  <a:srgbClr val="000000"/>
                </a:solidFill>
                <a:ea typeface="MS PGothic" pitchFamily="34" charset="-128"/>
              </a:rPr>
              <a:t> Gen2</a:t>
            </a:r>
          </a:p>
          <a:p>
            <a:pPr algn="ctr" defTabSz="616744">
              <a:lnSpc>
                <a:spcPct val="85000"/>
              </a:lnSpc>
            </a:pPr>
            <a:r>
              <a:rPr lang="en-US" altLang="en-US" sz="1400" dirty="0">
                <a:solidFill>
                  <a:srgbClr val="000000"/>
                </a:solidFill>
                <a:ea typeface="MS PGothic" pitchFamily="34" charset="-128"/>
              </a:rPr>
              <a:t>zEC12/zBC12 z196/z114</a:t>
            </a:r>
          </a:p>
        </p:txBody>
      </p:sp>
      <p:sp>
        <p:nvSpPr>
          <p:cNvPr id="1193416" name="Rectangle 24"/>
          <p:cNvSpPr>
            <a:spLocks noChangeArrowheads="1"/>
          </p:cNvSpPr>
          <p:nvPr/>
        </p:nvSpPr>
        <p:spPr bwMode="auto">
          <a:xfrm>
            <a:off x="6202741" y="1665302"/>
            <a:ext cx="2100263" cy="607219"/>
          </a:xfrm>
          <a:prstGeom prst="rect">
            <a:avLst/>
          </a:prstGeom>
          <a:solidFill>
            <a:schemeClr val="bg1"/>
          </a:solidFill>
          <a:ln w="9525">
            <a:noFill/>
            <a:miter lim="800000"/>
            <a:headEnd/>
            <a:tailEnd/>
          </a:ln>
        </p:spPr>
        <p:txBody>
          <a:bodyPr wrap="none" anchor="ctr"/>
          <a:lstStyle/>
          <a:p>
            <a:pPr>
              <a:lnSpc>
                <a:spcPct val="90000"/>
              </a:lnSpc>
            </a:pPr>
            <a:endParaRPr lang="en-US" altLang="en-US" sz="900">
              <a:solidFill>
                <a:srgbClr val="008ABF"/>
              </a:solidFill>
              <a:ea typeface="MS PGothic" pitchFamily="34" charset="-128"/>
            </a:endParaRPr>
          </a:p>
        </p:txBody>
      </p:sp>
      <p:sp>
        <p:nvSpPr>
          <p:cNvPr id="1193417" name="Text Box 25"/>
          <p:cNvSpPr txBox="1">
            <a:spLocks noChangeArrowheads="1"/>
          </p:cNvSpPr>
          <p:nvPr/>
        </p:nvSpPr>
        <p:spPr bwMode="auto">
          <a:xfrm>
            <a:off x="5173181" y="972078"/>
            <a:ext cx="1649414" cy="446244"/>
          </a:xfrm>
          <a:prstGeom prst="rect">
            <a:avLst/>
          </a:prstGeom>
          <a:noFill/>
          <a:ln w="9525">
            <a:noFill/>
            <a:miter lim="800000"/>
            <a:headEnd/>
            <a:tailEnd/>
          </a:ln>
        </p:spPr>
        <p:txBody>
          <a:bodyPr wrap="none" lIns="76162" tIns="38084" rIns="76162" bIns="38084">
            <a:spAutoFit/>
          </a:bodyPr>
          <a:lstStyle/>
          <a:p>
            <a:pPr marL="190500" indent="-190500" defTabSz="762000">
              <a:lnSpc>
                <a:spcPct val="80000"/>
              </a:lnSpc>
              <a:spcBef>
                <a:spcPct val="35000"/>
              </a:spcBef>
              <a:spcAft>
                <a:spcPct val="15000"/>
              </a:spcAft>
              <a:buClr>
                <a:srgbClr val="000000"/>
              </a:buClr>
              <a:buSzPct val="110000"/>
            </a:pPr>
            <a:r>
              <a:rPr lang="en-US" altLang="en-US" sz="3000" dirty="0">
                <a:solidFill>
                  <a:srgbClr val="FFFF00"/>
                </a:solidFill>
                <a:ea typeface="MS PGothic" pitchFamily="34" charset="-128"/>
              </a:rPr>
              <a:t>16 </a:t>
            </a:r>
            <a:r>
              <a:rPr lang="en-US" altLang="en-US" sz="3000" dirty="0" err="1">
                <a:solidFill>
                  <a:srgbClr val="FFFF00"/>
                </a:solidFill>
                <a:ea typeface="MS PGothic" pitchFamily="34" charset="-128"/>
              </a:rPr>
              <a:t>GBps</a:t>
            </a:r>
            <a:endParaRPr lang="en-US" altLang="en-US" sz="3000" dirty="0">
              <a:solidFill>
                <a:srgbClr val="FFFF00"/>
              </a:solidFill>
              <a:ea typeface="MS PGothic" pitchFamily="34" charset="-128"/>
            </a:endParaRPr>
          </a:p>
        </p:txBody>
      </p:sp>
      <p:sp>
        <p:nvSpPr>
          <p:cNvPr id="1193418" name="Rectangle 27"/>
          <p:cNvSpPr>
            <a:spLocks noGrp="1" noChangeArrowheads="1"/>
          </p:cNvSpPr>
          <p:nvPr>
            <p:ph type="title"/>
          </p:nvPr>
        </p:nvSpPr>
        <p:spPr>
          <a:xfrm>
            <a:off x="553674" y="137872"/>
            <a:ext cx="7659148" cy="491566"/>
          </a:xfrm>
        </p:spPr>
        <p:txBody>
          <a:bodyPr anchor="ctr"/>
          <a:lstStyle/>
          <a:p>
            <a:r>
              <a:rPr lang="en-US" altLang="en-US" sz="1800" b="1" dirty="0"/>
              <a:t>z </a:t>
            </a:r>
            <a:r>
              <a:rPr lang="en-US" altLang="en-US" sz="2000" b="1" dirty="0"/>
              <a:t>Systems</a:t>
            </a:r>
            <a:r>
              <a:rPr lang="en-US" altLang="en-US" sz="1800" b="1" dirty="0"/>
              <a:t> I/O Subsystem Internal Bus Interconnect Speeds (</a:t>
            </a:r>
            <a:r>
              <a:rPr lang="en-US" altLang="en-US" sz="1800" b="1" dirty="0" err="1"/>
              <a:t>GBps</a:t>
            </a:r>
            <a:r>
              <a:rPr lang="en-US" altLang="en-US" sz="1800" b="1" dirty="0"/>
              <a:t>)</a:t>
            </a:r>
          </a:p>
        </p:txBody>
      </p:sp>
      <p:pic>
        <p:nvPicPr>
          <p:cNvPr id="1193419" name="Picture 30" descr="zBx_ho_ext_284"/>
          <p:cNvPicPr>
            <a:picLocks noChangeAspect="1" noChangeArrowheads="1"/>
          </p:cNvPicPr>
          <p:nvPr/>
        </p:nvPicPr>
        <p:blipFill>
          <a:blip r:embed="rId12"/>
          <a:srcRect/>
          <a:stretch>
            <a:fillRect/>
          </a:stretch>
        </p:blipFill>
        <p:spPr bwMode="auto">
          <a:xfrm>
            <a:off x="1874896" y="1489089"/>
            <a:ext cx="381000" cy="804863"/>
          </a:xfrm>
          <a:prstGeom prst="rect">
            <a:avLst/>
          </a:prstGeom>
          <a:noFill/>
          <a:ln w="9525">
            <a:noFill/>
            <a:miter lim="800000"/>
            <a:headEnd/>
            <a:tailEnd/>
          </a:ln>
        </p:spPr>
      </p:pic>
      <p:pic>
        <p:nvPicPr>
          <p:cNvPr id="1193420" name="Picture 31" descr="Transparent front"/>
          <p:cNvPicPr>
            <a:picLocks noChangeAspect="1" noChangeArrowheads="1"/>
          </p:cNvPicPr>
          <p:nvPr/>
        </p:nvPicPr>
        <p:blipFill>
          <a:blip r:embed="rId13"/>
          <a:srcRect/>
          <a:stretch>
            <a:fillRect/>
          </a:stretch>
        </p:blipFill>
        <p:spPr bwMode="auto">
          <a:xfrm>
            <a:off x="1174273" y="1493852"/>
            <a:ext cx="589359" cy="800100"/>
          </a:xfrm>
          <a:prstGeom prst="rect">
            <a:avLst/>
          </a:prstGeom>
          <a:noFill/>
          <a:ln w="9525">
            <a:noFill/>
            <a:miter lim="800000"/>
            <a:headEnd/>
            <a:tailEnd/>
          </a:ln>
        </p:spPr>
      </p:pic>
      <p:sp>
        <p:nvSpPr>
          <p:cNvPr id="1193421" name="Text Box 23"/>
          <p:cNvSpPr txBox="1">
            <a:spLocks noChangeArrowheads="1"/>
          </p:cNvSpPr>
          <p:nvPr/>
        </p:nvSpPr>
        <p:spPr bwMode="auto">
          <a:xfrm>
            <a:off x="2400082" y="992010"/>
            <a:ext cx="1516856" cy="435292"/>
          </a:xfrm>
          <a:prstGeom prst="rect">
            <a:avLst/>
          </a:prstGeom>
          <a:noFill/>
          <a:ln w="9525">
            <a:noFill/>
            <a:miter lim="800000"/>
            <a:headEnd/>
            <a:tailEnd/>
          </a:ln>
        </p:spPr>
        <p:txBody>
          <a:bodyPr lIns="68333" tIns="34185" rIns="68333" bIns="34185">
            <a:spAutoFit/>
          </a:bodyPr>
          <a:lstStyle/>
          <a:p>
            <a:pPr algn="ctr" defTabSz="616744">
              <a:lnSpc>
                <a:spcPct val="85000"/>
              </a:lnSpc>
            </a:pPr>
            <a:r>
              <a:rPr lang="en-US" altLang="en-US" sz="1400">
                <a:solidFill>
                  <a:srgbClr val="000000"/>
                </a:solidFill>
                <a:ea typeface="MS PGothic" pitchFamily="34" charset="-128"/>
              </a:rPr>
              <a:t>PCIe</a:t>
            </a:r>
            <a:r>
              <a:rPr lang="en-US" altLang="en-US" sz="1400" dirty="0">
                <a:solidFill>
                  <a:srgbClr val="000000"/>
                </a:solidFill>
                <a:ea typeface="MS PGothic" pitchFamily="34" charset="-128"/>
              </a:rPr>
              <a:t> Gen3</a:t>
            </a:r>
          </a:p>
          <a:p>
            <a:pPr algn="ctr" defTabSz="616744">
              <a:lnSpc>
                <a:spcPct val="85000"/>
              </a:lnSpc>
            </a:pPr>
            <a:r>
              <a:rPr lang="en-US" altLang="en-US" sz="1400" dirty="0">
                <a:solidFill>
                  <a:srgbClr val="000000"/>
                </a:solidFill>
                <a:ea typeface="MS PGothic" pitchFamily="34" charset="-128"/>
              </a:rPr>
              <a:t>z13</a:t>
            </a:r>
          </a:p>
        </p:txBody>
      </p:sp>
      <p:sp>
        <p:nvSpPr>
          <p:cNvPr id="1193422" name="Text Box 16"/>
          <p:cNvSpPr txBox="1">
            <a:spLocks noChangeArrowheads="1"/>
          </p:cNvSpPr>
          <p:nvPr/>
        </p:nvSpPr>
        <p:spPr bwMode="auto">
          <a:xfrm>
            <a:off x="6337765" y="1810848"/>
            <a:ext cx="1436214" cy="446244"/>
          </a:xfrm>
          <a:prstGeom prst="rect">
            <a:avLst/>
          </a:prstGeom>
          <a:noFill/>
          <a:ln w="9525">
            <a:noFill/>
            <a:miter lim="800000"/>
            <a:headEnd/>
            <a:tailEnd/>
          </a:ln>
        </p:spPr>
        <p:txBody>
          <a:bodyPr wrap="none" lIns="76162" tIns="38084" rIns="76162" bIns="38084">
            <a:spAutoFit/>
          </a:bodyPr>
          <a:lstStyle/>
          <a:p>
            <a:pPr marL="190500" indent="-190500" defTabSz="762000">
              <a:lnSpc>
                <a:spcPct val="80000"/>
              </a:lnSpc>
              <a:spcBef>
                <a:spcPct val="35000"/>
              </a:spcBef>
              <a:spcAft>
                <a:spcPct val="15000"/>
              </a:spcAft>
              <a:buClr>
                <a:srgbClr val="000000"/>
              </a:buClr>
              <a:buSzPct val="110000"/>
            </a:pPr>
            <a:r>
              <a:rPr lang="en-US" altLang="en-US" sz="3000" dirty="0">
                <a:solidFill>
                  <a:srgbClr val="000000"/>
                </a:solidFill>
                <a:ea typeface="MS PGothic" pitchFamily="34" charset="-128"/>
              </a:rPr>
              <a:t>8 </a:t>
            </a:r>
            <a:r>
              <a:rPr lang="en-US" altLang="en-US" sz="3000" dirty="0" err="1">
                <a:solidFill>
                  <a:srgbClr val="000000"/>
                </a:solidFill>
                <a:ea typeface="MS PGothic" pitchFamily="34" charset="-128"/>
              </a:rPr>
              <a:t>GBps</a:t>
            </a:r>
            <a:endParaRPr lang="en-US" altLang="en-US" sz="3000" dirty="0">
              <a:solidFill>
                <a:srgbClr val="000000"/>
              </a:solidFill>
              <a:ea typeface="MS PGothic" pitchFamily="34" charset="-128"/>
            </a:endParaRPr>
          </a:p>
        </p:txBody>
      </p:sp>
      <p:sp>
        <p:nvSpPr>
          <p:cNvPr id="1193423" name="Rectangle 24"/>
          <p:cNvSpPr>
            <a:spLocks noChangeArrowheads="1"/>
          </p:cNvSpPr>
          <p:nvPr/>
        </p:nvSpPr>
        <p:spPr bwMode="auto">
          <a:xfrm>
            <a:off x="4919248" y="3332177"/>
            <a:ext cx="2100263" cy="607219"/>
          </a:xfrm>
          <a:prstGeom prst="rect">
            <a:avLst/>
          </a:prstGeom>
          <a:solidFill>
            <a:schemeClr val="bg1"/>
          </a:solidFill>
          <a:ln w="9525">
            <a:noFill/>
            <a:miter lim="800000"/>
            <a:headEnd/>
            <a:tailEnd/>
          </a:ln>
        </p:spPr>
        <p:txBody>
          <a:bodyPr wrap="none" anchor="ctr"/>
          <a:lstStyle/>
          <a:p>
            <a:pPr>
              <a:lnSpc>
                <a:spcPct val="90000"/>
              </a:lnSpc>
            </a:pPr>
            <a:endParaRPr lang="en-US" altLang="en-US" sz="900">
              <a:solidFill>
                <a:srgbClr val="008ABF"/>
              </a:solidFill>
              <a:ea typeface="MS PGothic" pitchFamily="34" charset="-128"/>
            </a:endParaRPr>
          </a:p>
        </p:txBody>
      </p:sp>
      <p:sp>
        <p:nvSpPr>
          <p:cNvPr id="1193424" name="Text Box 18"/>
          <p:cNvSpPr txBox="1">
            <a:spLocks noChangeArrowheads="1"/>
          </p:cNvSpPr>
          <p:nvPr/>
        </p:nvSpPr>
        <p:spPr bwMode="auto">
          <a:xfrm>
            <a:off x="5299058" y="3400043"/>
            <a:ext cx="1756814" cy="446244"/>
          </a:xfrm>
          <a:prstGeom prst="rect">
            <a:avLst/>
          </a:prstGeom>
          <a:noFill/>
          <a:ln w="9525">
            <a:noFill/>
            <a:miter lim="800000"/>
            <a:headEnd/>
            <a:tailEnd/>
          </a:ln>
        </p:spPr>
        <p:txBody>
          <a:bodyPr wrap="none" lIns="76162" tIns="38084" rIns="76162" bIns="38084">
            <a:spAutoFit/>
          </a:bodyPr>
          <a:lstStyle/>
          <a:p>
            <a:pPr marL="190500" indent="-190500" defTabSz="762000">
              <a:lnSpc>
                <a:spcPct val="80000"/>
              </a:lnSpc>
              <a:spcBef>
                <a:spcPct val="35000"/>
              </a:spcBef>
              <a:spcAft>
                <a:spcPct val="15000"/>
              </a:spcAft>
              <a:buClr>
                <a:srgbClr val="000000"/>
              </a:buClr>
              <a:buSzPct val="110000"/>
            </a:pPr>
            <a:r>
              <a:rPr lang="en-US" altLang="en-US" sz="3000">
                <a:solidFill>
                  <a:srgbClr val="000000"/>
                </a:solidFill>
                <a:ea typeface="MS PGothic" pitchFamily="34" charset="-128"/>
              </a:rPr>
              <a:t>2.7 GBps</a:t>
            </a:r>
          </a:p>
        </p:txBody>
      </p:sp>
      <p:pic>
        <p:nvPicPr>
          <p:cNvPr id="1193425" name="Picture 25"/>
          <p:cNvPicPr>
            <a:picLocks noChangeAspect="1"/>
          </p:cNvPicPr>
          <p:nvPr/>
        </p:nvPicPr>
        <p:blipFill>
          <a:blip r:embed="rId14"/>
          <a:srcRect/>
          <a:stretch>
            <a:fillRect/>
          </a:stretch>
        </p:blipFill>
        <p:spPr bwMode="auto">
          <a:xfrm>
            <a:off x="1162368" y="637793"/>
            <a:ext cx="601265" cy="817959"/>
          </a:xfrm>
          <a:prstGeom prst="rect">
            <a:avLst/>
          </a:prstGeom>
          <a:noFill/>
          <a:ln w="9525">
            <a:noFill/>
            <a:miter lim="800000"/>
            <a:headEnd/>
            <a:tailEnd/>
          </a:ln>
        </p:spPr>
      </p:pic>
    </p:spTree>
    <p:extLst>
      <p:ext uri="{BB962C8B-B14F-4D97-AF65-F5344CB8AC3E}">
        <p14:creationId xmlns:p14="http://schemas.microsoft.com/office/powerpoint/2010/main" val="914830498"/>
      </p:ext>
    </p:extLst>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7665" name="Picture 52" descr="zSphinx_V2_10-22"/>
          <p:cNvPicPr>
            <a:picLocks noChangeAspect="1" noChangeArrowheads="1"/>
          </p:cNvPicPr>
          <p:nvPr/>
        </p:nvPicPr>
        <p:blipFill>
          <a:blip r:embed="rId3"/>
          <a:srcRect/>
          <a:stretch>
            <a:fillRect/>
          </a:stretch>
        </p:blipFill>
        <p:spPr bwMode="auto">
          <a:xfrm>
            <a:off x="1543050" y="892969"/>
            <a:ext cx="6172200" cy="3829050"/>
          </a:xfrm>
          <a:prstGeom prst="rect">
            <a:avLst/>
          </a:prstGeom>
          <a:noFill/>
          <a:ln w="9525">
            <a:noFill/>
            <a:miter lim="800000"/>
            <a:headEnd/>
            <a:tailEnd/>
          </a:ln>
        </p:spPr>
      </p:pic>
      <p:sp>
        <p:nvSpPr>
          <p:cNvPr id="47107" name="Rectangle 3"/>
          <p:cNvSpPr>
            <a:spLocks noChangeArrowheads="1"/>
          </p:cNvSpPr>
          <p:nvPr/>
        </p:nvSpPr>
        <p:spPr bwMode="auto">
          <a:xfrm>
            <a:off x="1314451" y="3996928"/>
            <a:ext cx="1916906" cy="671513"/>
          </a:xfrm>
          <a:prstGeom prst="rect">
            <a:avLst/>
          </a:prstGeom>
          <a:solidFill>
            <a:schemeClr val="bg1"/>
          </a:solidFill>
          <a:ln>
            <a:noFill/>
          </a:ln>
          <a:effectLst>
            <a:outerShdw dist="35921" dir="2700000" algn="ctr" rotWithShape="0">
              <a:srgbClr val="777777"/>
            </a:outerShdw>
          </a:effectLst>
          <a:extLst/>
        </p:spPr>
        <p:txBody>
          <a:bodyPr wrap="none" anchor="ctr"/>
          <a:lstStyle/>
          <a:p>
            <a:pPr>
              <a:defRPr/>
            </a:pPr>
            <a:endParaRPr lang="en-US">
              <a:latin typeface="Arial" pitchFamily="34" charset="0"/>
              <a:cs typeface="+mn-cs"/>
            </a:endParaRPr>
          </a:p>
        </p:txBody>
      </p:sp>
      <p:sp>
        <p:nvSpPr>
          <p:cNvPr id="4337667" name="Rectangle 24"/>
          <p:cNvSpPr>
            <a:spLocks noChangeArrowheads="1"/>
          </p:cNvSpPr>
          <p:nvPr/>
        </p:nvSpPr>
        <p:spPr bwMode="auto">
          <a:xfrm>
            <a:off x="1489473" y="3925491"/>
            <a:ext cx="1701403" cy="713272"/>
          </a:xfrm>
          <a:prstGeom prst="rect">
            <a:avLst/>
          </a:prstGeom>
          <a:solidFill>
            <a:schemeClr val="bg1"/>
          </a:solidFill>
          <a:ln w="9525">
            <a:noFill/>
            <a:miter lim="800000"/>
            <a:headEnd/>
            <a:tailEnd/>
          </a:ln>
        </p:spPr>
        <p:txBody>
          <a:bodyPr lIns="0" tIns="0" rIns="0" bIns="0">
            <a:spAutoFit/>
          </a:bodyPr>
          <a:lstStyle/>
          <a:p>
            <a:pPr marL="125016" indent="-125016" defTabSz="617935" eaLnBrk="0" hangingPunct="0">
              <a:spcAft>
                <a:spcPct val="15000"/>
              </a:spcAft>
            </a:pPr>
            <a:r>
              <a:rPr lang="en-GB" altLang="en-US" sz="900" dirty="0">
                <a:solidFill>
                  <a:srgbClr val="0000FF"/>
                </a:solidFill>
                <a:ea typeface="MS PGothic" pitchFamily="34" charset="-128"/>
              </a:rPr>
              <a:t>*	No server can fully exploit its maximum I/O bandwidth</a:t>
            </a:r>
            <a:br>
              <a:rPr lang="en-GB" altLang="en-US" sz="900" dirty="0">
                <a:solidFill>
                  <a:srgbClr val="0000FF"/>
                </a:solidFill>
                <a:ea typeface="MS PGothic" pitchFamily="34" charset="-128"/>
              </a:rPr>
            </a:br>
            <a:endParaRPr lang="en-GB" altLang="en-US" sz="900" dirty="0">
              <a:solidFill>
                <a:srgbClr val="0000FF"/>
              </a:solidFill>
              <a:ea typeface="MS PGothic" pitchFamily="34" charset="-128"/>
            </a:endParaRPr>
          </a:p>
          <a:p>
            <a:pPr marL="125016" indent="-125016" defTabSz="617935" eaLnBrk="0" hangingPunct="0">
              <a:spcAft>
                <a:spcPct val="15000"/>
              </a:spcAft>
            </a:pPr>
            <a:r>
              <a:rPr lang="en-GB" altLang="en-US" sz="900" dirty="0">
                <a:solidFill>
                  <a:srgbClr val="0000FF"/>
                </a:solidFill>
                <a:ea typeface="MS PGothic" pitchFamily="34" charset="-128"/>
              </a:rPr>
              <a:t>	PCI – Processor Capacity Index (IBM MIPS)</a:t>
            </a:r>
          </a:p>
        </p:txBody>
      </p:sp>
      <p:sp>
        <p:nvSpPr>
          <p:cNvPr id="4337668" name="Text Box 11"/>
          <p:cNvSpPr txBox="1">
            <a:spLocks noChangeArrowheads="1"/>
          </p:cNvSpPr>
          <p:nvPr/>
        </p:nvSpPr>
        <p:spPr bwMode="auto">
          <a:xfrm>
            <a:off x="3824162" y="4570810"/>
            <a:ext cx="1614742" cy="438531"/>
          </a:xfrm>
          <a:prstGeom prst="rect">
            <a:avLst/>
          </a:prstGeom>
          <a:noFill/>
          <a:ln w="9525">
            <a:noFill/>
            <a:miter lim="800000"/>
            <a:headEnd/>
            <a:tailEnd/>
          </a:ln>
        </p:spPr>
        <p:txBody>
          <a:bodyPr wrap="none" lIns="68519" tIns="34265" rIns="68519" bIns="34265">
            <a:spAutoFit/>
          </a:bodyPr>
          <a:lstStyle/>
          <a:p>
            <a:pPr algn="ctr"/>
            <a:r>
              <a:rPr lang="en-GB" altLang="en-US" sz="1200" dirty="0">
                <a:ea typeface="MS PGothic" pitchFamily="34" charset="-128"/>
              </a:rPr>
              <a:t>141-way</a:t>
            </a:r>
          </a:p>
          <a:p>
            <a:pPr algn="ctr"/>
            <a:r>
              <a:rPr lang="en-US" altLang="en-US" sz="1200" dirty="0">
                <a:solidFill>
                  <a:srgbClr val="000000"/>
                </a:solidFill>
                <a:ea typeface="MS PGothic" pitchFamily="34" charset="-128"/>
              </a:rPr>
              <a:t>Customer Processors</a:t>
            </a:r>
          </a:p>
        </p:txBody>
      </p:sp>
      <p:sp>
        <p:nvSpPr>
          <p:cNvPr id="4337669" name="Text Box 7"/>
          <p:cNvSpPr txBox="1">
            <a:spLocks noChangeArrowheads="1"/>
          </p:cNvSpPr>
          <p:nvPr/>
        </p:nvSpPr>
        <p:spPr bwMode="auto">
          <a:xfrm>
            <a:off x="7409122" y="2441179"/>
            <a:ext cx="617675" cy="623197"/>
          </a:xfrm>
          <a:prstGeom prst="rect">
            <a:avLst/>
          </a:prstGeom>
          <a:noFill/>
          <a:ln w="9525">
            <a:noFill/>
            <a:miter lim="800000"/>
            <a:headEnd/>
            <a:tailEnd/>
          </a:ln>
        </p:spPr>
        <p:txBody>
          <a:bodyPr wrap="none" lIns="68519" tIns="34265" rIns="68519" bIns="34265">
            <a:spAutoFit/>
          </a:bodyPr>
          <a:lstStyle/>
          <a:p>
            <a:pPr algn="r"/>
            <a:r>
              <a:rPr lang="en-US" altLang="en-US" sz="1200" dirty="0">
                <a:solidFill>
                  <a:srgbClr val="000000"/>
                </a:solidFill>
                <a:ea typeface="MS PGothic" pitchFamily="34" charset="-128"/>
              </a:rPr>
              <a:t>PCI for</a:t>
            </a:r>
            <a:br>
              <a:rPr lang="en-US" altLang="en-US" sz="1200" dirty="0">
                <a:solidFill>
                  <a:srgbClr val="000000"/>
                </a:solidFill>
                <a:ea typeface="MS PGothic" pitchFamily="34" charset="-128"/>
              </a:rPr>
            </a:br>
            <a:r>
              <a:rPr lang="en-US" altLang="en-US" sz="1200" dirty="0">
                <a:solidFill>
                  <a:srgbClr val="000000"/>
                </a:solidFill>
                <a:ea typeface="MS PGothic" pitchFamily="34" charset="-128"/>
              </a:rPr>
              <a:t>1-way</a:t>
            </a:r>
          </a:p>
          <a:p>
            <a:pPr algn="r"/>
            <a:r>
              <a:rPr lang="en-GB" altLang="en-US" sz="1200" dirty="0">
                <a:ea typeface="MS PGothic" pitchFamily="34" charset="-128"/>
              </a:rPr>
              <a:t>1695</a:t>
            </a:r>
            <a:endParaRPr lang="en-US" altLang="en-US" sz="1200" dirty="0">
              <a:ea typeface="MS PGothic" pitchFamily="34" charset="-128"/>
            </a:endParaRPr>
          </a:p>
        </p:txBody>
      </p:sp>
      <p:sp>
        <p:nvSpPr>
          <p:cNvPr id="4337670" name="Text Box 5"/>
          <p:cNvSpPr txBox="1">
            <a:spLocks noChangeArrowheads="1"/>
          </p:cNvSpPr>
          <p:nvPr/>
        </p:nvSpPr>
        <p:spPr bwMode="auto">
          <a:xfrm>
            <a:off x="1166813" y="2550319"/>
            <a:ext cx="735806" cy="438531"/>
          </a:xfrm>
          <a:prstGeom prst="rect">
            <a:avLst/>
          </a:prstGeom>
          <a:noFill/>
          <a:ln w="9525">
            <a:noFill/>
            <a:miter lim="800000"/>
            <a:headEnd/>
            <a:tailEnd/>
          </a:ln>
        </p:spPr>
        <p:txBody>
          <a:bodyPr lIns="68519" tIns="34265" rIns="68519" bIns="34265">
            <a:spAutoFit/>
          </a:bodyPr>
          <a:lstStyle/>
          <a:p>
            <a:r>
              <a:rPr lang="en-US" altLang="en-US" sz="1200" dirty="0">
                <a:solidFill>
                  <a:srgbClr val="000000"/>
                </a:solidFill>
                <a:ea typeface="MS PGothic" pitchFamily="34" charset="-128"/>
              </a:rPr>
              <a:t>Memory</a:t>
            </a:r>
          </a:p>
          <a:p>
            <a:r>
              <a:rPr lang="en-US" altLang="en-US" sz="1200" dirty="0">
                <a:ea typeface="MS PGothic" pitchFamily="34" charset="-128"/>
              </a:rPr>
              <a:t>10 TB</a:t>
            </a:r>
            <a:endParaRPr lang="en-US" altLang="en-US" sz="1200" dirty="0">
              <a:solidFill>
                <a:srgbClr val="000000"/>
              </a:solidFill>
              <a:ea typeface="MS PGothic" pitchFamily="34" charset="-128"/>
            </a:endParaRPr>
          </a:p>
        </p:txBody>
      </p:sp>
      <p:sp>
        <p:nvSpPr>
          <p:cNvPr id="4337671" name="Text Box 6"/>
          <p:cNvSpPr txBox="1">
            <a:spLocks noChangeArrowheads="1"/>
          </p:cNvSpPr>
          <p:nvPr/>
        </p:nvSpPr>
        <p:spPr bwMode="auto">
          <a:xfrm>
            <a:off x="3803504" y="600075"/>
            <a:ext cx="1659627" cy="438531"/>
          </a:xfrm>
          <a:prstGeom prst="rect">
            <a:avLst/>
          </a:prstGeom>
          <a:noFill/>
          <a:ln w="9525">
            <a:noFill/>
            <a:miter lim="800000"/>
            <a:headEnd/>
            <a:tailEnd/>
          </a:ln>
        </p:spPr>
        <p:txBody>
          <a:bodyPr wrap="none" lIns="68519" tIns="34265" rIns="68519" bIns="34265">
            <a:spAutoFit/>
          </a:bodyPr>
          <a:lstStyle/>
          <a:p>
            <a:pPr algn="ctr"/>
            <a:r>
              <a:rPr lang="en-US" altLang="en-US" sz="1200" dirty="0">
                <a:solidFill>
                  <a:srgbClr val="000000"/>
                </a:solidFill>
                <a:ea typeface="MS PGothic" pitchFamily="34" charset="-128"/>
              </a:rPr>
              <a:t>System I/O Bandwidth</a:t>
            </a:r>
          </a:p>
          <a:p>
            <a:pPr algn="ctr"/>
            <a:r>
              <a:rPr lang="en-GB" altLang="en-US" sz="1200" dirty="0">
                <a:ea typeface="MS PGothic" pitchFamily="34" charset="-128"/>
              </a:rPr>
              <a:t>832 GB/Sec*</a:t>
            </a:r>
            <a:endParaRPr lang="en-US" altLang="en-US" sz="1200" dirty="0">
              <a:solidFill>
                <a:srgbClr val="000000"/>
              </a:solidFill>
              <a:ea typeface="MS PGothic" pitchFamily="34" charset="-128"/>
            </a:endParaRPr>
          </a:p>
        </p:txBody>
      </p:sp>
      <p:sp>
        <p:nvSpPr>
          <p:cNvPr id="4337672" name="Text Box 9"/>
          <p:cNvSpPr txBox="1">
            <a:spLocks noChangeArrowheads="1"/>
          </p:cNvSpPr>
          <p:nvPr/>
        </p:nvSpPr>
        <p:spPr bwMode="auto">
          <a:xfrm>
            <a:off x="4376990" y="3757612"/>
            <a:ext cx="510273" cy="207699"/>
          </a:xfrm>
          <a:prstGeom prst="rect">
            <a:avLst/>
          </a:prstGeom>
          <a:noFill/>
          <a:ln w="9525">
            <a:noFill/>
            <a:miter lim="800000"/>
            <a:headEnd/>
            <a:tailEnd/>
          </a:ln>
        </p:spPr>
        <p:txBody>
          <a:bodyPr wrap="none" lIns="68519" tIns="34265" rIns="68519" bIns="34265">
            <a:spAutoFit/>
          </a:bodyPr>
          <a:lstStyle/>
          <a:p>
            <a:pPr algn="ctr"/>
            <a:r>
              <a:rPr lang="en-US" altLang="en-US" sz="900">
                <a:solidFill>
                  <a:schemeClr val="bg1"/>
                </a:solidFill>
                <a:ea typeface="MS PGothic" pitchFamily="34" charset="-128"/>
              </a:rPr>
              <a:t>80-way</a:t>
            </a:r>
          </a:p>
        </p:txBody>
      </p:sp>
      <p:sp>
        <p:nvSpPr>
          <p:cNvPr id="4337673" name="Text Box 9"/>
          <p:cNvSpPr txBox="1">
            <a:spLocks noChangeArrowheads="1"/>
          </p:cNvSpPr>
          <p:nvPr/>
        </p:nvSpPr>
        <p:spPr bwMode="auto">
          <a:xfrm>
            <a:off x="4383882" y="3562350"/>
            <a:ext cx="481419" cy="196157"/>
          </a:xfrm>
          <a:prstGeom prst="rect">
            <a:avLst/>
          </a:prstGeom>
          <a:noFill/>
          <a:ln w="9525">
            <a:noFill/>
            <a:miter lim="800000"/>
            <a:headEnd/>
            <a:tailEnd/>
          </a:ln>
        </p:spPr>
        <p:txBody>
          <a:bodyPr wrap="none" lIns="68519" tIns="34265" rIns="68519" bIns="34265">
            <a:spAutoFit/>
          </a:bodyPr>
          <a:lstStyle/>
          <a:p>
            <a:r>
              <a:rPr lang="en-US" altLang="en-US" sz="825">
                <a:solidFill>
                  <a:schemeClr val="bg1"/>
                </a:solidFill>
                <a:ea typeface="MS PGothic" pitchFamily="34" charset="-128"/>
              </a:rPr>
              <a:t>64-way</a:t>
            </a:r>
          </a:p>
        </p:txBody>
      </p:sp>
      <p:sp>
        <p:nvSpPr>
          <p:cNvPr id="4337674" name="Text Box 15"/>
          <p:cNvSpPr txBox="1">
            <a:spLocks noChangeArrowheads="1"/>
          </p:cNvSpPr>
          <p:nvPr/>
        </p:nvSpPr>
        <p:spPr bwMode="auto">
          <a:xfrm>
            <a:off x="4409050" y="3414713"/>
            <a:ext cx="446154" cy="184615"/>
          </a:xfrm>
          <a:prstGeom prst="rect">
            <a:avLst/>
          </a:prstGeom>
          <a:noFill/>
          <a:ln w="9525">
            <a:noFill/>
            <a:miter lim="800000"/>
            <a:headEnd/>
            <a:tailEnd/>
          </a:ln>
        </p:spPr>
        <p:txBody>
          <a:bodyPr wrap="none" lIns="68519" tIns="34265" rIns="68519" bIns="34265">
            <a:spAutoFit/>
          </a:bodyPr>
          <a:lstStyle/>
          <a:p>
            <a:pPr algn="ctr"/>
            <a:r>
              <a:rPr lang="en-US" altLang="en-US" sz="750">
                <a:solidFill>
                  <a:schemeClr val="bg1"/>
                </a:solidFill>
                <a:ea typeface="MS PGothic" pitchFamily="34" charset="-128"/>
              </a:rPr>
              <a:t>54-way</a:t>
            </a:r>
          </a:p>
        </p:txBody>
      </p:sp>
      <p:sp>
        <p:nvSpPr>
          <p:cNvPr id="4337675" name="Text Box 8"/>
          <p:cNvSpPr txBox="1">
            <a:spLocks noChangeArrowheads="1"/>
          </p:cNvSpPr>
          <p:nvPr/>
        </p:nvSpPr>
        <p:spPr bwMode="auto">
          <a:xfrm>
            <a:off x="3861197" y="2711053"/>
            <a:ext cx="328613" cy="323115"/>
          </a:xfrm>
          <a:prstGeom prst="rect">
            <a:avLst/>
          </a:prstGeom>
          <a:noFill/>
          <a:ln w="9525">
            <a:noFill/>
            <a:miter lim="800000"/>
            <a:headEnd/>
            <a:tailEnd/>
          </a:ln>
        </p:spPr>
        <p:txBody>
          <a:bodyPr lIns="68519" tIns="34265" rIns="68519" bIns="34265">
            <a:spAutoFit/>
          </a:bodyPr>
          <a:lstStyle/>
          <a:p>
            <a:pPr algn="ctr"/>
            <a:r>
              <a:rPr lang="en-US" altLang="en-US" sz="825">
                <a:solidFill>
                  <a:schemeClr val="bg1"/>
                </a:solidFill>
                <a:ea typeface="MS PGothic" pitchFamily="34" charset="-128"/>
              </a:rPr>
              <a:t>1.5 TB</a:t>
            </a:r>
          </a:p>
        </p:txBody>
      </p:sp>
      <p:sp>
        <p:nvSpPr>
          <p:cNvPr id="4337676" name="Text Box 14"/>
          <p:cNvSpPr txBox="1">
            <a:spLocks noChangeArrowheads="1"/>
          </p:cNvSpPr>
          <p:nvPr/>
        </p:nvSpPr>
        <p:spPr bwMode="auto">
          <a:xfrm>
            <a:off x="4175285" y="2713435"/>
            <a:ext cx="324325" cy="300032"/>
          </a:xfrm>
          <a:prstGeom prst="rect">
            <a:avLst/>
          </a:prstGeom>
          <a:noFill/>
          <a:ln w="9525">
            <a:noFill/>
            <a:miter lim="800000"/>
            <a:headEnd/>
            <a:tailEnd/>
          </a:ln>
        </p:spPr>
        <p:txBody>
          <a:bodyPr wrap="none" lIns="68519" tIns="34265" rIns="68519" bIns="34265">
            <a:spAutoFit/>
          </a:bodyPr>
          <a:lstStyle/>
          <a:p>
            <a:pPr algn="ctr"/>
            <a:r>
              <a:rPr lang="en-US" altLang="en-US" sz="750">
                <a:solidFill>
                  <a:schemeClr val="bg1"/>
                </a:solidFill>
                <a:ea typeface="MS PGothic" pitchFamily="34" charset="-128"/>
              </a:rPr>
              <a:t>512 </a:t>
            </a:r>
            <a:br>
              <a:rPr lang="en-US" altLang="en-US" sz="750">
                <a:solidFill>
                  <a:schemeClr val="bg1"/>
                </a:solidFill>
                <a:ea typeface="MS PGothic" pitchFamily="34" charset="-128"/>
              </a:rPr>
            </a:br>
            <a:r>
              <a:rPr lang="en-US" altLang="en-US" sz="750">
                <a:solidFill>
                  <a:schemeClr val="bg1"/>
                </a:solidFill>
                <a:ea typeface="MS PGothic" pitchFamily="34" charset="-128"/>
              </a:rPr>
              <a:t>GB</a:t>
            </a:r>
          </a:p>
        </p:txBody>
      </p:sp>
      <p:sp>
        <p:nvSpPr>
          <p:cNvPr id="4337677" name="Text Box 10"/>
          <p:cNvSpPr txBox="1">
            <a:spLocks noChangeArrowheads="1"/>
          </p:cNvSpPr>
          <p:nvPr/>
        </p:nvSpPr>
        <p:spPr bwMode="auto">
          <a:xfrm>
            <a:off x="6599635" y="2687241"/>
            <a:ext cx="394857" cy="207699"/>
          </a:xfrm>
          <a:prstGeom prst="rect">
            <a:avLst/>
          </a:prstGeom>
          <a:noFill/>
          <a:ln w="9525">
            <a:noFill/>
            <a:miter lim="800000"/>
            <a:headEnd/>
            <a:tailEnd/>
          </a:ln>
        </p:spPr>
        <p:txBody>
          <a:bodyPr wrap="none" lIns="68519" tIns="34265" rIns="68519" bIns="34265">
            <a:spAutoFit/>
          </a:bodyPr>
          <a:lstStyle/>
          <a:p>
            <a:r>
              <a:rPr lang="en-US" altLang="en-US" sz="900">
                <a:solidFill>
                  <a:schemeClr val="bg1"/>
                </a:solidFill>
                <a:ea typeface="MS PGothic" pitchFamily="34" charset="-128"/>
              </a:rPr>
              <a:t>1202</a:t>
            </a:r>
          </a:p>
        </p:txBody>
      </p:sp>
      <p:sp>
        <p:nvSpPr>
          <p:cNvPr id="4337678" name="Text Box 10"/>
          <p:cNvSpPr txBox="1">
            <a:spLocks noChangeArrowheads="1"/>
          </p:cNvSpPr>
          <p:nvPr/>
        </p:nvSpPr>
        <p:spPr bwMode="auto">
          <a:xfrm>
            <a:off x="6113860" y="2694385"/>
            <a:ext cx="316310" cy="196157"/>
          </a:xfrm>
          <a:prstGeom prst="rect">
            <a:avLst/>
          </a:prstGeom>
          <a:noFill/>
          <a:ln w="9525">
            <a:noFill/>
            <a:miter lim="800000"/>
            <a:headEnd/>
            <a:tailEnd/>
          </a:ln>
        </p:spPr>
        <p:txBody>
          <a:bodyPr wrap="none" lIns="68519" tIns="34265" rIns="68519" bIns="34265">
            <a:spAutoFit/>
          </a:bodyPr>
          <a:lstStyle/>
          <a:p>
            <a:r>
              <a:rPr lang="en-US" altLang="en-US" sz="825">
                <a:solidFill>
                  <a:schemeClr val="bg1"/>
                </a:solidFill>
                <a:ea typeface="MS PGothic" pitchFamily="34" charset="-128"/>
              </a:rPr>
              <a:t>902</a:t>
            </a:r>
          </a:p>
        </p:txBody>
      </p:sp>
      <p:sp>
        <p:nvSpPr>
          <p:cNvPr id="4337679" name="Text Box 13"/>
          <p:cNvSpPr txBox="1">
            <a:spLocks noChangeArrowheads="1"/>
          </p:cNvSpPr>
          <p:nvPr/>
        </p:nvSpPr>
        <p:spPr bwMode="auto">
          <a:xfrm>
            <a:off x="5572125" y="2706292"/>
            <a:ext cx="297074" cy="184615"/>
          </a:xfrm>
          <a:prstGeom prst="rect">
            <a:avLst/>
          </a:prstGeom>
          <a:noFill/>
          <a:ln w="9525">
            <a:noFill/>
            <a:miter lim="800000"/>
            <a:headEnd/>
            <a:tailEnd/>
          </a:ln>
        </p:spPr>
        <p:txBody>
          <a:bodyPr wrap="none" lIns="68519" tIns="34265" rIns="68519" bIns="34265">
            <a:spAutoFit/>
          </a:bodyPr>
          <a:lstStyle/>
          <a:p>
            <a:r>
              <a:rPr lang="en-US" altLang="en-US" sz="750">
                <a:solidFill>
                  <a:schemeClr val="bg1"/>
                </a:solidFill>
                <a:ea typeface="MS PGothic" pitchFamily="34" charset="-128"/>
              </a:rPr>
              <a:t>600</a:t>
            </a:r>
          </a:p>
        </p:txBody>
      </p:sp>
      <p:sp>
        <p:nvSpPr>
          <p:cNvPr id="4337680" name="Text Box 12"/>
          <p:cNvSpPr txBox="1">
            <a:spLocks noChangeArrowheads="1"/>
          </p:cNvSpPr>
          <p:nvPr/>
        </p:nvSpPr>
        <p:spPr bwMode="auto">
          <a:xfrm>
            <a:off x="4261414" y="1834754"/>
            <a:ext cx="733091" cy="196157"/>
          </a:xfrm>
          <a:prstGeom prst="rect">
            <a:avLst/>
          </a:prstGeom>
          <a:noFill/>
          <a:ln w="9525">
            <a:noFill/>
            <a:miter lim="800000"/>
            <a:headEnd/>
            <a:tailEnd/>
          </a:ln>
        </p:spPr>
        <p:txBody>
          <a:bodyPr wrap="none" lIns="68519" tIns="34265" rIns="68519" bIns="34265">
            <a:spAutoFit/>
          </a:bodyPr>
          <a:lstStyle/>
          <a:p>
            <a:pPr algn="ctr"/>
            <a:r>
              <a:rPr lang="en-US" altLang="en-US" sz="825">
                <a:solidFill>
                  <a:schemeClr val="bg1"/>
                </a:solidFill>
                <a:ea typeface="MS PGothic" pitchFamily="34" charset="-128"/>
              </a:rPr>
              <a:t>288 GB/sec*</a:t>
            </a:r>
          </a:p>
        </p:txBody>
      </p:sp>
      <p:sp>
        <p:nvSpPr>
          <p:cNvPr id="4337681" name="Text Box 25"/>
          <p:cNvSpPr txBox="1">
            <a:spLocks noChangeArrowheads="1"/>
          </p:cNvSpPr>
          <p:nvPr/>
        </p:nvSpPr>
        <p:spPr bwMode="auto">
          <a:xfrm>
            <a:off x="4248797" y="2153842"/>
            <a:ext cx="757135" cy="184615"/>
          </a:xfrm>
          <a:prstGeom prst="rect">
            <a:avLst/>
          </a:prstGeom>
          <a:noFill/>
          <a:ln w="9525">
            <a:noFill/>
            <a:miter lim="800000"/>
            <a:headEnd/>
            <a:tailEnd/>
          </a:ln>
        </p:spPr>
        <p:txBody>
          <a:bodyPr wrap="none" lIns="68519" tIns="34265" rIns="68519" bIns="34265">
            <a:spAutoFit/>
          </a:bodyPr>
          <a:lstStyle/>
          <a:p>
            <a:pPr algn="ctr"/>
            <a:r>
              <a:rPr lang="en-US" altLang="en-US" sz="750">
                <a:solidFill>
                  <a:schemeClr val="bg1"/>
                </a:solidFill>
                <a:ea typeface="MS PGothic" pitchFamily="34" charset="-128"/>
              </a:rPr>
              <a:t>172.8 GB/sec*</a:t>
            </a:r>
          </a:p>
        </p:txBody>
      </p:sp>
      <p:sp>
        <p:nvSpPr>
          <p:cNvPr id="4337682" name="Text Box 10"/>
          <p:cNvSpPr txBox="1">
            <a:spLocks noChangeArrowheads="1"/>
          </p:cNvSpPr>
          <p:nvPr/>
        </p:nvSpPr>
        <p:spPr bwMode="auto">
          <a:xfrm>
            <a:off x="7079457" y="2681287"/>
            <a:ext cx="394857" cy="207699"/>
          </a:xfrm>
          <a:prstGeom prst="rect">
            <a:avLst/>
          </a:prstGeom>
          <a:noFill/>
          <a:ln w="9525">
            <a:noFill/>
            <a:miter lim="800000"/>
            <a:headEnd/>
            <a:tailEnd/>
          </a:ln>
        </p:spPr>
        <p:txBody>
          <a:bodyPr wrap="none" lIns="68519" tIns="34265" rIns="68519" bIns="34265">
            <a:spAutoFit/>
          </a:bodyPr>
          <a:lstStyle/>
          <a:p>
            <a:r>
              <a:rPr lang="en-US" altLang="en-US" sz="900">
                <a:solidFill>
                  <a:schemeClr val="bg1"/>
                </a:solidFill>
                <a:ea typeface="MS PGothic" pitchFamily="34" charset="-128"/>
              </a:rPr>
              <a:t>1514</a:t>
            </a:r>
          </a:p>
        </p:txBody>
      </p:sp>
      <p:sp>
        <p:nvSpPr>
          <p:cNvPr id="4337683" name="Text Box 8"/>
          <p:cNvSpPr txBox="1">
            <a:spLocks noChangeArrowheads="1"/>
          </p:cNvSpPr>
          <p:nvPr/>
        </p:nvSpPr>
        <p:spPr bwMode="auto">
          <a:xfrm>
            <a:off x="3412332" y="2697957"/>
            <a:ext cx="346472" cy="346198"/>
          </a:xfrm>
          <a:prstGeom prst="rect">
            <a:avLst/>
          </a:prstGeom>
          <a:noFill/>
          <a:ln w="9525">
            <a:noFill/>
            <a:miter lim="800000"/>
            <a:headEnd/>
            <a:tailEnd/>
          </a:ln>
        </p:spPr>
        <p:txBody>
          <a:bodyPr lIns="68519" tIns="34265" rIns="68519" bIns="34265">
            <a:spAutoFit/>
          </a:bodyPr>
          <a:lstStyle/>
          <a:p>
            <a:pPr algn="ctr"/>
            <a:r>
              <a:rPr lang="en-US" altLang="en-US" sz="900">
                <a:solidFill>
                  <a:schemeClr val="bg1"/>
                </a:solidFill>
                <a:ea typeface="MS PGothic" pitchFamily="34" charset="-128"/>
              </a:rPr>
              <a:t>3</a:t>
            </a:r>
            <a:br>
              <a:rPr lang="en-US" altLang="en-US" sz="900">
                <a:solidFill>
                  <a:schemeClr val="bg1"/>
                </a:solidFill>
                <a:ea typeface="MS PGothic" pitchFamily="34" charset="-128"/>
              </a:rPr>
            </a:br>
            <a:r>
              <a:rPr lang="en-US" altLang="en-US" sz="900">
                <a:solidFill>
                  <a:schemeClr val="bg1"/>
                </a:solidFill>
                <a:ea typeface="MS PGothic" pitchFamily="34" charset="-128"/>
              </a:rPr>
              <a:t>TB</a:t>
            </a:r>
          </a:p>
        </p:txBody>
      </p:sp>
      <p:sp>
        <p:nvSpPr>
          <p:cNvPr id="4337684" name="Text Box 12"/>
          <p:cNvSpPr txBox="1">
            <a:spLocks noChangeArrowheads="1"/>
          </p:cNvSpPr>
          <p:nvPr/>
        </p:nvSpPr>
        <p:spPr bwMode="auto">
          <a:xfrm>
            <a:off x="4230110" y="1521619"/>
            <a:ext cx="805225" cy="207699"/>
          </a:xfrm>
          <a:prstGeom prst="rect">
            <a:avLst/>
          </a:prstGeom>
          <a:noFill/>
          <a:ln w="9525">
            <a:noFill/>
            <a:miter lim="800000"/>
            <a:headEnd/>
            <a:tailEnd/>
          </a:ln>
        </p:spPr>
        <p:txBody>
          <a:bodyPr wrap="none" lIns="68519" tIns="34265" rIns="68519" bIns="34265">
            <a:spAutoFit/>
          </a:bodyPr>
          <a:lstStyle/>
          <a:p>
            <a:pPr algn="ctr"/>
            <a:r>
              <a:rPr lang="en-GB" altLang="en-US" sz="900">
                <a:solidFill>
                  <a:schemeClr val="bg1"/>
                </a:solidFill>
                <a:ea typeface="MS PGothic" pitchFamily="34" charset="-128"/>
              </a:rPr>
              <a:t>384 GB/Sec*</a:t>
            </a:r>
            <a:endParaRPr lang="en-US" altLang="en-US" sz="900">
              <a:solidFill>
                <a:schemeClr val="bg1"/>
              </a:solidFill>
              <a:ea typeface="MS PGothic" pitchFamily="34" charset="-128"/>
            </a:endParaRPr>
          </a:p>
        </p:txBody>
      </p:sp>
      <p:sp>
        <p:nvSpPr>
          <p:cNvPr id="4337685" name="Text Box 9"/>
          <p:cNvSpPr txBox="1">
            <a:spLocks noChangeArrowheads="1"/>
          </p:cNvSpPr>
          <p:nvPr/>
        </p:nvSpPr>
        <p:spPr bwMode="auto">
          <a:xfrm>
            <a:off x="4343145" y="4058841"/>
            <a:ext cx="574394" cy="207699"/>
          </a:xfrm>
          <a:prstGeom prst="rect">
            <a:avLst/>
          </a:prstGeom>
          <a:noFill/>
          <a:ln w="9525">
            <a:noFill/>
            <a:miter lim="800000"/>
            <a:headEnd/>
            <a:tailEnd/>
          </a:ln>
        </p:spPr>
        <p:txBody>
          <a:bodyPr wrap="none" lIns="68519" tIns="34265" rIns="68519" bIns="34265">
            <a:spAutoFit/>
          </a:bodyPr>
          <a:lstStyle/>
          <a:p>
            <a:pPr algn="ctr"/>
            <a:r>
              <a:rPr lang="en-US" altLang="en-US" sz="900">
                <a:solidFill>
                  <a:schemeClr val="bg1"/>
                </a:solidFill>
                <a:ea typeface="MS PGothic" pitchFamily="34" charset="-128"/>
              </a:rPr>
              <a:t>101-way</a:t>
            </a:r>
          </a:p>
        </p:txBody>
      </p:sp>
      <p:grpSp>
        <p:nvGrpSpPr>
          <p:cNvPr id="4337686" name="Group 55"/>
          <p:cNvGrpSpPr>
            <a:grpSpLocks/>
          </p:cNvGrpSpPr>
          <p:nvPr/>
        </p:nvGrpSpPr>
        <p:grpSpPr bwMode="auto">
          <a:xfrm>
            <a:off x="6800850" y="3370660"/>
            <a:ext cx="1009650" cy="1319213"/>
            <a:chOff x="4594" y="2933"/>
            <a:chExt cx="848" cy="1108"/>
          </a:xfrm>
        </p:grpSpPr>
        <p:sp>
          <p:nvSpPr>
            <p:cNvPr id="47147" name="Rectangle 136"/>
            <p:cNvSpPr>
              <a:spLocks noChangeArrowheads="1"/>
            </p:cNvSpPr>
            <p:nvPr/>
          </p:nvSpPr>
          <p:spPr bwMode="auto">
            <a:xfrm>
              <a:off x="4594" y="2933"/>
              <a:ext cx="848" cy="1108"/>
            </a:xfrm>
            <a:prstGeom prst="rect">
              <a:avLst/>
            </a:prstGeom>
            <a:solidFill>
              <a:schemeClr val="bg1"/>
            </a:solidFill>
            <a:ln w="9525">
              <a:solidFill>
                <a:srgbClr val="000000"/>
              </a:solidFill>
              <a:miter lim="800000"/>
              <a:headEnd/>
              <a:tailEnd/>
            </a:ln>
            <a:effectLst>
              <a:outerShdw dist="35921" dir="2700000" algn="ctr" rotWithShape="0">
                <a:srgbClr val="808080"/>
              </a:outerShdw>
            </a:effectLst>
          </p:spPr>
          <p:txBody>
            <a:bodyPr wrap="none" anchor="ctr"/>
            <a:lstStyle>
              <a:lvl1pPr eaLnBrk="0" hangingPunct="0">
                <a:defRPr sz="2200">
                  <a:solidFill>
                    <a:schemeClr val="hlink"/>
                  </a:solidFill>
                  <a:latin typeface="Arial" charset="0"/>
                  <a:ea typeface="MS PGothic" pitchFamily="34" charset="-128"/>
                </a:defRPr>
              </a:lvl1pPr>
              <a:lvl2pPr marL="742950" indent="-285750" eaLnBrk="0" hangingPunct="0">
                <a:defRPr sz="2200">
                  <a:solidFill>
                    <a:schemeClr val="hlink"/>
                  </a:solidFill>
                  <a:latin typeface="Arial" charset="0"/>
                  <a:ea typeface="MS PGothic" pitchFamily="34" charset="-128"/>
                </a:defRPr>
              </a:lvl2pPr>
              <a:lvl3pPr marL="1143000" indent="-228600" eaLnBrk="0" hangingPunct="0">
                <a:defRPr sz="2200">
                  <a:solidFill>
                    <a:schemeClr val="hlink"/>
                  </a:solidFill>
                  <a:latin typeface="Arial" charset="0"/>
                  <a:ea typeface="MS PGothic" pitchFamily="34" charset="-128"/>
                </a:defRPr>
              </a:lvl3pPr>
              <a:lvl4pPr marL="1600200" indent="-228600" eaLnBrk="0" hangingPunct="0">
                <a:defRPr sz="2200">
                  <a:solidFill>
                    <a:schemeClr val="hlink"/>
                  </a:solidFill>
                  <a:latin typeface="Arial" charset="0"/>
                  <a:ea typeface="MS PGothic" pitchFamily="34" charset="-128"/>
                </a:defRPr>
              </a:lvl4pPr>
              <a:lvl5pPr marL="2057400" indent="-228600" eaLnBrk="0" hangingPunct="0">
                <a:defRPr sz="2200">
                  <a:solidFill>
                    <a:schemeClr val="hlink"/>
                  </a:solidFill>
                  <a:latin typeface="Arial" charset="0"/>
                  <a:ea typeface="MS PGothic"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charset="0"/>
                  <a:ea typeface="MS PGothic"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charset="0"/>
                  <a:ea typeface="MS PGothic"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charset="0"/>
                  <a:ea typeface="MS PGothic"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charset="0"/>
                  <a:ea typeface="MS PGothic" pitchFamily="34" charset="-128"/>
                </a:defRPr>
              </a:lvl9pPr>
            </a:lstStyle>
            <a:p>
              <a:pPr eaLnBrk="1" hangingPunct="1">
                <a:defRPr/>
              </a:pPr>
              <a:endParaRPr lang="en-US" altLang="en-US" sz="900"/>
            </a:p>
          </p:txBody>
        </p:sp>
        <p:sp>
          <p:nvSpPr>
            <p:cNvPr id="4337689" name="Rectangle 137"/>
            <p:cNvSpPr>
              <a:spLocks noChangeArrowheads="1"/>
            </p:cNvSpPr>
            <p:nvPr/>
          </p:nvSpPr>
          <p:spPr bwMode="auto">
            <a:xfrm>
              <a:off x="4892" y="3634"/>
              <a:ext cx="494" cy="181"/>
            </a:xfrm>
            <a:prstGeom prst="rect">
              <a:avLst/>
            </a:prstGeom>
            <a:noFill/>
            <a:ln w="9525">
              <a:noFill/>
              <a:miter lim="800000"/>
              <a:headEnd/>
              <a:tailEnd/>
            </a:ln>
          </p:spPr>
          <p:txBody>
            <a:bodyPr wrap="none" lIns="0" tIns="0" rIns="0" bIns="0">
              <a:spAutoFit/>
            </a:bodyPr>
            <a:lstStyle/>
            <a:p>
              <a:r>
                <a:rPr lang="en-US" altLang="en-US" sz="1400">
                  <a:solidFill>
                    <a:srgbClr val="000000"/>
                  </a:solidFill>
                  <a:ea typeface="MS PGothic" pitchFamily="34" charset="-128"/>
                </a:rPr>
                <a:t>z10 EC</a:t>
              </a:r>
            </a:p>
          </p:txBody>
        </p:sp>
        <p:sp>
          <p:nvSpPr>
            <p:cNvPr id="4337690" name="Rectangle 138"/>
            <p:cNvSpPr>
              <a:spLocks noChangeArrowheads="1"/>
            </p:cNvSpPr>
            <p:nvPr/>
          </p:nvSpPr>
          <p:spPr bwMode="auto">
            <a:xfrm>
              <a:off x="4895" y="3840"/>
              <a:ext cx="411" cy="181"/>
            </a:xfrm>
            <a:prstGeom prst="rect">
              <a:avLst/>
            </a:prstGeom>
            <a:noFill/>
            <a:ln w="9525">
              <a:noFill/>
              <a:miter lim="800000"/>
              <a:headEnd/>
              <a:tailEnd/>
            </a:ln>
          </p:spPr>
          <p:txBody>
            <a:bodyPr wrap="none" lIns="0" tIns="0" rIns="0" bIns="0">
              <a:spAutoFit/>
            </a:bodyPr>
            <a:lstStyle/>
            <a:p>
              <a:r>
                <a:rPr lang="en-US" altLang="en-US" sz="1400">
                  <a:solidFill>
                    <a:srgbClr val="000000"/>
                  </a:solidFill>
                  <a:ea typeface="MS PGothic" pitchFamily="34" charset="-128"/>
                </a:rPr>
                <a:t>z9 EC</a:t>
              </a:r>
            </a:p>
          </p:txBody>
        </p:sp>
        <p:sp>
          <p:nvSpPr>
            <p:cNvPr id="4337691" name="Rectangle 141"/>
            <p:cNvSpPr>
              <a:spLocks noChangeArrowheads="1"/>
            </p:cNvSpPr>
            <p:nvPr/>
          </p:nvSpPr>
          <p:spPr bwMode="auto">
            <a:xfrm>
              <a:off x="4892" y="3409"/>
              <a:ext cx="326" cy="181"/>
            </a:xfrm>
            <a:prstGeom prst="rect">
              <a:avLst/>
            </a:prstGeom>
            <a:noFill/>
            <a:ln w="9525">
              <a:noFill/>
              <a:miter lim="800000"/>
              <a:headEnd/>
              <a:tailEnd/>
            </a:ln>
          </p:spPr>
          <p:txBody>
            <a:bodyPr wrap="none" lIns="0" tIns="0" rIns="0" bIns="0">
              <a:spAutoFit/>
            </a:bodyPr>
            <a:lstStyle/>
            <a:p>
              <a:r>
                <a:rPr lang="en-US" altLang="en-US" sz="1400">
                  <a:solidFill>
                    <a:srgbClr val="000000"/>
                  </a:solidFill>
                  <a:ea typeface="MS PGothic" pitchFamily="34" charset="-128"/>
                </a:rPr>
                <a:t>z196</a:t>
              </a:r>
            </a:p>
          </p:txBody>
        </p:sp>
        <p:sp>
          <p:nvSpPr>
            <p:cNvPr id="4337692" name="Rectangle 141"/>
            <p:cNvSpPr>
              <a:spLocks noChangeArrowheads="1"/>
            </p:cNvSpPr>
            <p:nvPr/>
          </p:nvSpPr>
          <p:spPr bwMode="auto">
            <a:xfrm>
              <a:off x="4893" y="3197"/>
              <a:ext cx="452" cy="181"/>
            </a:xfrm>
            <a:prstGeom prst="rect">
              <a:avLst/>
            </a:prstGeom>
            <a:noFill/>
            <a:ln w="9525">
              <a:noFill/>
              <a:miter lim="800000"/>
              <a:headEnd/>
              <a:tailEnd/>
            </a:ln>
          </p:spPr>
          <p:txBody>
            <a:bodyPr wrap="none" lIns="0" tIns="0" rIns="0" bIns="0">
              <a:spAutoFit/>
            </a:bodyPr>
            <a:lstStyle/>
            <a:p>
              <a:r>
                <a:rPr lang="en-US" altLang="en-US" sz="1400">
                  <a:solidFill>
                    <a:srgbClr val="000000"/>
                  </a:solidFill>
                  <a:ea typeface="MS PGothic" pitchFamily="34" charset="-128"/>
                </a:rPr>
                <a:t>zEC12</a:t>
              </a:r>
            </a:p>
          </p:txBody>
        </p:sp>
        <p:sp>
          <p:nvSpPr>
            <p:cNvPr id="4337693" name="Rectangle 141"/>
            <p:cNvSpPr>
              <a:spLocks noChangeArrowheads="1"/>
            </p:cNvSpPr>
            <p:nvPr/>
          </p:nvSpPr>
          <p:spPr bwMode="auto">
            <a:xfrm>
              <a:off x="4894" y="2988"/>
              <a:ext cx="546" cy="181"/>
            </a:xfrm>
            <a:prstGeom prst="rect">
              <a:avLst/>
            </a:prstGeom>
            <a:noFill/>
            <a:ln w="9525">
              <a:noFill/>
              <a:miter lim="800000"/>
              <a:headEnd/>
              <a:tailEnd/>
            </a:ln>
          </p:spPr>
          <p:txBody>
            <a:bodyPr lIns="0" tIns="0" rIns="0" bIns="0">
              <a:spAutoFit/>
            </a:bodyPr>
            <a:lstStyle/>
            <a:p>
              <a:r>
                <a:rPr lang="en-US" altLang="en-US" sz="1400">
                  <a:solidFill>
                    <a:srgbClr val="000000"/>
                  </a:solidFill>
                  <a:ea typeface="MS PGothic" pitchFamily="34" charset="-128"/>
                </a:rPr>
                <a:t>z13</a:t>
              </a:r>
            </a:p>
          </p:txBody>
        </p:sp>
        <p:pic>
          <p:nvPicPr>
            <p:cNvPr id="4337694" name="Picture 54" descr="legend copy"/>
            <p:cNvPicPr>
              <a:picLocks noChangeAspect="1" noChangeArrowheads="1"/>
            </p:cNvPicPr>
            <p:nvPr/>
          </p:nvPicPr>
          <p:blipFill>
            <a:blip r:embed="rId4"/>
            <a:srcRect/>
            <a:stretch>
              <a:fillRect/>
            </a:stretch>
          </p:blipFill>
          <p:spPr bwMode="auto">
            <a:xfrm>
              <a:off x="4647" y="2973"/>
              <a:ext cx="194" cy="1022"/>
            </a:xfrm>
            <a:prstGeom prst="rect">
              <a:avLst/>
            </a:prstGeom>
            <a:noFill/>
            <a:ln w="9525">
              <a:noFill/>
              <a:miter lim="800000"/>
              <a:headEnd/>
              <a:tailEnd/>
            </a:ln>
          </p:spPr>
        </p:pic>
      </p:grpSp>
      <p:sp>
        <p:nvSpPr>
          <p:cNvPr id="4337687" name="Title 32"/>
          <p:cNvSpPr>
            <a:spLocks noGrp="1"/>
          </p:cNvSpPr>
          <p:nvPr>
            <p:ph type="title"/>
          </p:nvPr>
        </p:nvSpPr>
        <p:spPr>
          <a:xfrm>
            <a:off x="1403478" y="366247"/>
            <a:ext cx="6655594" cy="319881"/>
          </a:xfrm>
        </p:spPr>
        <p:txBody>
          <a:bodyPr/>
          <a:lstStyle/>
          <a:p>
            <a:r>
              <a:rPr lang="en-US" sz="1500" b="1" dirty="0"/>
              <a:t>IBM z13:  Advanced system design optimized for digital business</a:t>
            </a:r>
            <a:r>
              <a:rPr lang="en-US" altLang="en-US" sz="1500" b="1" dirty="0"/>
              <a:t/>
            </a:r>
            <a:br>
              <a:rPr lang="en-US" altLang="en-US" sz="1500" b="1" dirty="0"/>
            </a:br>
            <a:endParaRPr lang="en-US" sz="1500" b="1" dirty="0"/>
          </a:p>
        </p:txBody>
      </p:sp>
    </p:spTree>
    <p:extLst>
      <p:ext uri="{BB962C8B-B14F-4D97-AF65-F5344CB8AC3E}">
        <p14:creationId xmlns:p14="http://schemas.microsoft.com/office/powerpoint/2010/main" val="19255017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Oval 58"/>
          <p:cNvSpPr/>
          <p:nvPr/>
        </p:nvSpPr>
        <p:spPr bwMode="auto">
          <a:xfrm>
            <a:off x="1999823" y="652187"/>
            <a:ext cx="673503" cy="517437"/>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TM</a:t>
            </a:r>
          </a:p>
        </p:txBody>
      </p:sp>
      <p:sp>
        <p:nvSpPr>
          <p:cNvPr id="2" name="Title 1"/>
          <p:cNvSpPr>
            <a:spLocks noGrp="1"/>
          </p:cNvSpPr>
          <p:nvPr>
            <p:ph type="title"/>
          </p:nvPr>
        </p:nvSpPr>
        <p:spPr>
          <a:xfrm>
            <a:off x="679509" y="141428"/>
            <a:ext cx="7793372" cy="449437"/>
          </a:xfrm>
        </p:spPr>
        <p:txBody>
          <a:bodyPr anchor="ctr"/>
          <a:lstStyle/>
          <a:p>
            <a:r>
              <a:rPr lang="en-US" sz="2000" dirty="0"/>
              <a:t>Computer Science Workload Performance … z13 </a:t>
            </a:r>
            <a:r>
              <a:rPr lang="en-US" sz="2000" dirty="0">
                <a:solidFill>
                  <a:srgbClr val="00B050"/>
                </a:solidFill>
              </a:rPr>
              <a:t>Emperor </a:t>
            </a:r>
            <a:r>
              <a:rPr lang="en-US" sz="2000" dirty="0"/>
              <a:t>Features</a:t>
            </a:r>
          </a:p>
        </p:txBody>
      </p:sp>
      <p:sp>
        <p:nvSpPr>
          <p:cNvPr id="4" name="TextBox 3"/>
          <p:cNvSpPr txBox="1"/>
          <p:nvPr/>
        </p:nvSpPr>
        <p:spPr>
          <a:xfrm>
            <a:off x="1514293" y="1247208"/>
            <a:ext cx="1058243" cy="415498"/>
          </a:xfrm>
          <a:prstGeom prst="rect">
            <a:avLst/>
          </a:prstGeom>
          <a:noFill/>
        </p:spPr>
        <p:txBody>
          <a:bodyPr wrap="square" rtlCol="0" anchor="ctr">
            <a:spAutoFit/>
          </a:bodyPr>
          <a:lstStyle/>
          <a:p>
            <a:pPr algn="ctr"/>
            <a:r>
              <a:rPr lang="en-US" sz="1050" dirty="0"/>
              <a:t>Programming Instructions</a:t>
            </a:r>
          </a:p>
        </p:txBody>
      </p:sp>
      <p:sp>
        <p:nvSpPr>
          <p:cNvPr id="5" name="TextBox 4"/>
          <p:cNvSpPr txBox="1"/>
          <p:nvPr/>
        </p:nvSpPr>
        <p:spPr>
          <a:xfrm>
            <a:off x="2758743" y="1243908"/>
            <a:ext cx="932184" cy="415498"/>
          </a:xfrm>
          <a:prstGeom prst="rect">
            <a:avLst/>
          </a:prstGeom>
          <a:noFill/>
        </p:spPr>
        <p:txBody>
          <a:bodyPr wrap="square" rtlCol="0" anchor="ctr">
            <a:spAutoFit/>
          </a:bodyPr>
          <a:lstStyle/>
          <a:p>
            <a:pPr algn="ctr"/>
            <a:r>
              <a:rPr lang="en-US" sz="1050" dirty="0"/>
              <a:t>Memory Instructions</a:t>
            </a:r>
          </a:p>
        </p:txBody>
      </p:sp>
      <p:sp>
        <p:nvSpPr>
          <p:cNvPr id="6" name="TextBox 5"/>
          <p:cNvSpPr txBox="1"/>
          <p:nvPr/>
        </p:nvSpPr>
        <p:spPr>
          <a:xfrm>
            <a:off x="4239722" y="1321399"/>
            <a:ext cx="932184" cy="253916"/>
          </a:xfrm>
          <a:prstGeom prst="rect">
            <a:avLst/>
          </a:prstGeom>
          <a:noFill/>
        </p:spPr>
        <p:txBody>
          <a:bodyPr wrap="square" rtlCol="0" anchor="ctr">
            <a:spAutoFit/>
          </a:bodyPr>
          <a:lstStyle/>
          <a:p>
            <a:pPr algn="ctr"/>
            <a:r>
              <a:rPr lang="en-US" sz="1050" dirty="0"/>
              <a:t>Cycles</a:t>
            </a:r>
          </a:p>
        </p:txBody>
      </p:sp>
      <p:sp>
        <p:nvSpPr>
          <p:cNvPr id="7" name="TextBox 6"/>
          <p:cNvSpPr txBox="1"/>
          <p:nvPr/>
        </p:nvSpPr>
        <p:spPr>
          <a:xfrm>
            <a:off x="5451160" y="1329860"/>
            <a:ext cx="932184" cy="253916"/>
          </a:xfrm>
          <a:prstGeom prst="rect">
            <a:avLst/>
          </a:prstGeom>
          <a:noFill/>
        </p:spPr>
        <p:txBody>
          <a:bodyPr wrap="square" rtlCol="0" anchor="ctr">
            <a:spAutoFit/>
          </a:bodyPr>
          <a:lstStyle/>
          <a:p>
            <a:pPr algn="ctr"/>
            <a:r>
              <a:rPr lang="en-US" sz="1050" dirty="0"/>
              <a:t>Seconds</a:t>
            </a:r>
          </a:p>
        </p:txBody>
      </p:sp>
      <p:sp>
        <p:nvSpPr>
          <p:cNvPr id="8" name="TextBox 7"/>
          <p:cNvSpPr txBox="1"/>
          <p:nvPr/>
        </p:nvSpPr>
        <p:spPr>
          <a:xfrm>
            <a:off x="5462465" y="1682657"/>
            <a:ext cx="932184" cy="253916"/>
          </a:xfrm>
          <a:prstGeom prst="rect">
            <a:avLst/>
          </a:prstGeom>
          <a:noFill/>
        </p:spPr>
        <p:txBody>
          <a:bodyPr wrap="square" rtlCol="0" anchor="ctr">
            <a:spAutoFit/>
          </a:bodyPr>
          <a:lstStyle/>
          <a:p>
            <a:pPr algn="ctr"/>
            <a:r>
              <a:rPr lang="en-US" sz="1050" dirty="0"/>
              <a:t>Cycle</a:t>
            </a:r>
          </a:p>
        </p:txBody>
      </p:sp>
      <p:sp>
        <p:nvSpPr>
          <p:cNvPr id="9" name="TextBox 8"/>
          <p:cNvSpPr txBox="1"/>
          <p:nvPr/>
        </p:nvSpPr>
        <p:spPr>
          <a:xfrm>
            <a:off x="4280191" y="1691118"/>
            <a:ext cx="932184" cy="253916"/>
          </a:xfrm>
          <a:prstGeom prst="rect">
            <a:avLst/>
          </a:prstGeom>
          <a:noFill/>
        </p:spPr>
        <p:txBody>
          <a:bodyPr wrap="square" rtlCol="0" anchor="ctr">
            <a:spAutoFit/>
          </a:bodyPr>
          <a:lstStyle/>
          <a:p>
            <a:pPr algn="ctr"/>
            <a:r>
              <a:rPr lang="en-US" sz="1050" dirty="0"/>
              <a:t>Instructions</a:t>
            </a:r>
          </a:p>
        </p:txBody>
      </p:sp>
      <p:sp>
        <p:nvSpPr>
          <p:cNvPr id="10" name="TextBox 9"/>
          <p:cNvSpPr txBox="1"/>
          <p:nvPr/>
        </p:nvSpPr>
        <p:spPr>
          <a:xfrm>
            <a:off x="2700957" y="1715538"/>
            <a:ext cx="932184" cy="253916"/>
          </a:xfrm>
          <a:prstGeom prst="rect">
            <a:avLst/>
          </a:prstGeom>
          <a:noFill/>
        </p:spPr>
        <p:txBody>
          <a:bodyPr wrap="square" rtlCol="0" anchor="ctr">
            <a:spAutoFit/>
          </a:bodyPr>
          <a:lstStyle/>
          <a:p>
            <a:pPr algn="ctr"/>
            <a:r>
              <a:rPr lang="en-US" sz="1050" dirty="0"/>
              <a:t>Workload</a:t>
            </a:r>
          </a:p>
        </p:txBody>
      </p:sp>
      <p:sp>
        <p:nvSpPr>
          <p:cNvPr id="11" name="TextBox 10"/>
          <p:cNvSpPr txBox="1"/>
          <p:nvPr/>
        </p:nvSpPr>
        <p:spPr>
          <a:xfrm>
            <a:off x="1568432" y="1699579"/>
            <a:ext cx="932184" cy="253916"/>
          </a:xfrm>
          <a:prstGeom prst="rect">
            <a:avLst/>
          </a:prstGeom>
          <a:noFill/>
        </p:spPr>
        <p:txBody>
          <a:bodyPr wrap="square" rtlCol="0" anchor="ctr">
            <a:spAutoFit/>
          </a:bodyPr>
          <a:lstStyle/>
          <a:p>
            <a:pPr algn="ctr"/>
            <a:r>
              <a:rPr lang="en-US" sz="1050" dirty="0"/>
              <a:t>Workload</a:t>
            </a:r>
          </a:p>
        </p:txBody>
      </p:sp>
      <p:cxnSp>
        <p:nvCxnSpPr>
          <p:cNvPr id="13" name="Straight Connector 12"/>
          <p:cNvCxnSpPr/>
          <p:nvPr/>
        </p:nvCxnSpPr>
        <p:spPr bwMode="auto">
          <a:xfrm>
            <a:off x="1596601" y="1669910"/>
            <a:ext cx="905386" cy="0"/>
          </a:xfrm>
          <a:prstGeom prst="line">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1" name="Straight Connector 20"/>
          <p:cNvCxnSpPr/>
          <p:nvPr/>
        </p:nvCxnSpPr>
        <p:spPr bwMode="auto">
          <a:xfrm>
            <a:off x="2758743" y="1666611"/>
            <a:ext cx="905386" cy="0"/>
          </a:xfrm>
          <a:prstGeom prst="line">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2" name="Straight Connector 21"/>
          <p:cNvCxnSpPr/>
          <p:nvPr/>
        </p:nvCxnSpPr>
        <p:spPr bwMode="auto">
          <a:xfrm>
            <a:off x="4266521" y="1666611"/>
            <a:ext cx="905386" cy="0"/>
          </a:xfrm>
          <a:prstGeom prst="line">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3" name="Straight Connector 22"/>
          <p:cNvCxnSpPr/>
          <p:nvPr/>
        </p:nvCxnSpPr>
        <p:spPr bwMode="auto">
          <a:xfrm>
            <a:off x="5457272" y="1666611"/>
            <a:ext cx="905386" cy="0"/>
          </a:xfrm>
          <a:prstGeom prst="line">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25" name="TextBox 24"/>
          <p:cNvSpPr txBox="1"/>
          <p:nvPr/>
        </p:nvSpPr>
        <p:spPr>
          <a:xfrm>
            <a:off x="2525290" y="1479742"/>
            <a:ext cx="205135" cy="323165"/>
          </a:xfrm>
          <a:prstGeom prst="rect">
            <a:avLst/>
          </a:prstGeom>
          <a:noFill/>
        </p:spPr>
        <p:txBody>
          <a:bodyPr wrap="square" rtlCol="0" anchor="ctr">
            <a:spAutoFit/>
          </a:bodyPr>
          <a:lstStyle/>
          <a:p>
            <a:pPr algn="ctr"/>
            <a:r>
              <a:rPr lang="en-US" sz="1500" dirty="0"/>
              <a:t>+</a:t>
            </a:r>
          </a:p>
        </p:txBody>
      </p:sp>
      <p:sp>
        <p:nvSpPr>
          <p:cNvPr id="26" name="TextBox 25"/>
          <p:cNvSpPr txBox="1"/>
          <p:nvPr/>
        </p:nvSpPr>
        <p:spPr>
          <a:xfrm>
            <a:off x="5203890" y="1520781"/>
            <a:ext cx="205135" cy="323165"/>
          </a:xfrm>
          <a:prstGeom prst="rect">
            <a:avLst/>
          </a:prstGeom>
          <a:noFill/>
        </p:spPr>
        <p:txBody>
          <a:bodyPr wrap="square" rtlCol="0" anchor="ctr">
            <a:spAutoFit/>
          </a:bodyPr>
          <a:lstStyle/>
          <a:p>
            <a:pPr algn="ctr"/>
            <a:r>
              <a:rPr lang="en-US" sz="1500" dirty="0"/>
              <a:t>*</a:t>
            </a:r>
          </a:p>
        </p:txBody>
      </p:sp>
      <p:sp>
        <p:nvSpPr>
          <p:cNvPr id="27" name="TextBox 26"/>
          <p:cNvSpPr txBox="1"/>
          <p:nvPr/>
        </p:nvSpPr>
        <p:spPr>
          <a:xfrm>
            <a:off x="3962773" y="1525190"/>
            <a:ext cx="205135" cy="323165"/>
          </a:xfrm>
          <a:prstGeom prst="rect">
            <a:avLst/>
          </a:prstGeom>
          <a:noFill/>
        </p:spPr>
        <p:txBody>
          <a:bodyPr wrap="square" rtlCol="0" anchor="ctr">
            <a:spAutoFit/>
          </a:bodyPr>
          <a:lstStyle/>
          <a:p>
            <a:pPr algn="ctr"/>
            <a:r>
              <a:rPr lang="en-US" sz="1500" dirty="0"/>
              <a:t>*</a:t>
            </a:r>
          </a:p>
        </p:txBody>
      </p:sp>
      <p:sp>
        <p:nvSpPr>
          <p:cNvPr id="28" name="Left Bracket 27"/>
          <p:cNvSpPr/>
          <p:nvPr/>
        </p:nvSpPr>
        <p:spPr bwMode="auto">
          <a:xfrm>
            <a:off x="1265110" y="1269849"/>
            <a:ext cx="268642" cy="635303"/>
          </a:xfrm>
          <a:prstGeom prst="leftBracket">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square" lIns="68580" tIns="34290" rIns="68580" bIns="34290" numCol="1" rtlCol="0" anchor="t" anchorCtr="0" compatLnSpc="1">
            <a:prstTxWarp prst="textNoShape">
              <a:avLst/>
            </a:prstTxWarp>
            <a:spAutoFit/>
          </a:bodyPr>
          <a:lstStyle/>
          <a:p>
            <a:pPr algn="r" defTabSz="685800">
              <a:buClr>
                <a:srgbClr val="006699"/>
              </a:buClr>
            </a:pPr>
            <a:endParaRPr lang="en-US" sz="1200" dirty="0" smtClean="0">
              <a:latin typeface="Arial" charset="0"/>
              <a:ea typeface="ＭＳ Ｐゴシック" charset="0"/>
              <a:cs typeface="Arial" charset="0"/>
            </a:endParaRPr>
          </a:p>
          <a:p>
            <a:pPr algn="r" defTabSz="685800">
              <a:buClr>
                <a:srgbClr val="006699"/>
              </a:buClr>
            </a:pPr>
            <a:endParaRPr lang="en-US" sz="1200" dirty="0">
              <a:latin typeface="Arial" charset="0"/>
              <a:ea typeface="ＭＳ Ｐゴシック" charset="0"/>
              <a:cs typeface="Arial" charset="0"/>
            </a:endParaRPr>
          </a:p>
          <a:p>
            <a:pPr algn="r" defTabSz="685800">
              <a:buClr>
                <a:srgbClr val="006699"/>
              </a:buClr>
            </a:pPr>
            <a:endParaRPr lang="en-US" sz="1200" dirty="0">
              <a:latin typeface="Arial" charset="0"/>
              <a:ea typeface="ＭＳ Ｐゴシック" charset="0"/>
              <a:cs typeface="Arial" charset="0"/>
            </a:endParaRPr>
          </a:p>
        </p:txBody>
      </p:sp>
      <p:sp>
        <p:nvSpPr>
          <p:cNvPr id="29" name="Right Bracket 28"/>
          <p:cNvSpPr/>
          <p:nvPr/>
        </p:nvSpPr>
        <p:spPr bwMode="auto">
          <a:xfrm>
            <a:off x="3634042" y="1287374"/>
            <a:ext cx="256424" cy="635303"/>
          </a:xfrm>
          <a:prstGeom prst="rightBracket">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square" lIns="68580" tIns="34290" rIns="68580" bIns="34290" numCol="1" rtlCol="0" anchor="t" anchorCtr="0" compatLnSpc="1">
            <a:prstTxWarp prst="textNoShape">
              <a:avLst/>
            </a:prstTxWarp>
            <a:spAutoFit/>
          </a:bodyPr>
          <a:lstStyle/>
          <a:p>
            <a:pPr algn="r" defTabSz="685800">
              <a:buClr>
                <a:srgbClr val="006699"/>
              </a:buClr>
            </a:pPr>
            <a:endParaRPr lang="en-US" sz="1200" dirty="0" smtClean="0">
              <a:latin typeface="Arial" charset="0"/>
              <a:ea typeface="ＭＳ Ｐゴシック" charset="0"/>
              <a:cs typeface="Arial" charset="0"/>
            </a:endParaRPr>
          </a:p>
          <a:p>
            <a:pPr algn="r" defTabSz="685800">
              <a:buClr>
                <a:srgbClr val="006699"/>
              </a:buClr>
            </a:pPr>
            <a:endParaRPr lang="en-US" sz="1200" dirty="0">
              <a:latin typeface="Arial" charset="0"/>
              <a:ea typeface="ＭＳ Ｐゴシック" charset="0"/>
              <a:cs typeface="Arial" charset="0"/>
            </a:endParaRPr>
          </a:p>
          <a:p>
            <a:pPr algn="r" defTabSz="685800">
              <a:buClr>
                <a:srgbClr val="006699"/>
              </a:buClr>
            </a:pPr>
            <a:endParaRPr lang="en-US" sz="1200" dirty="0" smtClean="0">
              <a:latin typeface="Arial" charset="0"/>
              <a:ea typeface="ＭＳ Ｐゴシック" charset="0"/>
              <a:cs typeface="Arial" charset="0"/>
            </a:endParaRPr>
          </a:p>
        </p:txBody>
      </p:sp>
      <p:sp>
        <p:nvSpPr>
          <p:cNvPr id="30" name="TextBox 29"/>
          <p:cNvSpPr txBox="1"/>
          <p:nvPr/>
        </p:nvSpPr>
        <p:spPr>
          <a:xfrm>
            <a:off x="6786535" y="1253479"/>
            <a:ext cx="932184" cy="415498"/>
          </a:xfrm>
          <a:prstGeom prst="rect">
            <a:avLst/>
          </a:prstGeom>
          <a:noFill/>
        </p:spPr>
        <p:txBody>
          <a:bodyPr wrap="square" rtlCol="0" anchor="ctr">
            <a:spAutoFit/>
          </a:bodyPr>
          <a:lstStyle/>
          <a:p>
            <a:pPr algn="ctr"/>
            <a:r>
              <a:rPr lang="en-US" sz="1050" dirty="0"/>
              <a:t>CPU Time Seconds</a:t>
            </a:r>
          </a:p>
        </p:txBody>
      </p:sp>
      <p:sp>
        <p:nvSpPr>
          <p:cNvPr id="31" name="TextBox 30"/>
          <p:cNvSpPr txBox="1"/>
          <p:nvPr/>
        </p:nvSpPr>
        <p:spPr>
          <a:xfrm>
            <a:off x="6783824" y="1695528"/>
            <a:ext cx="932184" cy="253916"/>
          </a:xfrm>
          <a:prstGeom prst="rect">
            <a:avLst/>
          </a:prstGeom>
          <a:noFill/>
        </p:spPr>
        <p:txBody>
          <a:bodyPr wrap="square" rtlCol="0" anchor="ctr">
            <a:spAutoFit/>
          </a:bodyPr>
          <a:lstStyle/>
          <a:p>
            <a:pPr algn="ctr"/>
            <a:r>
              <a:rPr lang="en-US" sz="1050" dirty="0"/>
              <a:t>Workload</a:t>
            </a:r>
          </a:p>
        </p:txBody>
      </p:sp>
      <p:cxnSp>
        <p:nvCxnSpPr>
          <p:cNvPr id="32" name="Straight Connector 31"/>
          <p:cNvCxnSpPr/>
          <p:nvPr/>
        </p:nvCxnSpPr>
        <p:spPr bwMode="auto">
          <a:xfrm>
            <a:off x="6817093" y="1671020"/>
            <a:ext cx="905386" cy="0"/>
          </a:xfrm>
          <a:prstGeom prst="line">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33" name="TextBox 32"/>
          <p:cNvSpPr txBox="1"/>
          <p:nvPr/>
        </p:nvSpPr>
        <p:spPr>
          <a:xfrm>
            <a:off x="6478234" y="1514609"/>
            <a:ext cx="208547" cy="323165"/>
          </a:xfrm>
          <a:prstGeom prst="rect">
            <a:avLst/>
          </a:prstGeom>
          <a:noFill/>
        </p:spPr>
        <p:txBody>
          <a:bodyPr wrap="square" rtlCol="0" anchor="ctr">
            <a:spAutoFit/>
          </a:bodyPr>
          <a:lstStyle/>
          <a:p>
            <a:pPr algn="ctr"/>
            <a:r>
              <a:rPr lang="en-US" sz="1500" dirty="0"/>
              <a:t>=</a:t>
            </a:r>
          </a:p>
        </p:txBody>
      </p:sp>
      <p:sp>
        <p:nvSpPr>
          <p:cNvPr id="34" name="TextBox 33"/>
          <p:cNvSpPr txBox="1"/>
          <p:nvPr/>
        </p:nvSpPr>
        <p:spPr>
          <a:xfrm>
            <a:off x="3474380" y="3150689"/>
            <a:ext cx="999695" cy="577081"/>
          </a:xfrm>
          <a:prstGeom prst="rect">
            <a:avLst/>
          </a:prstGeom>
          <a:noFill/>
        </p:spPr>
        <p:txBody>
          <a:bodyPr wrap="square" rtlCol="0" anchor="ctr">
            <a:spAutoFit/>
          </a:bodyPr>
          <a:lstStyle/>
          <a:p>
            <a:pPr algn="ctr"/>
            <a:r>
              <a:rPr lang="en-US" sz="1050" dirty="0"/>
              <a:t>Synchronous I/O Wait Seconds</a:t>
            </a:r>
          </a:p>
        </p:txBody>
      </p:sp>
      <p:sp>
        <p:nvSpPr>
          <p:cNvPr id="35" name="TextBox 34"/>
          <p:cNvSpPr txBox="1"/>
          <p:nvPr/>
        </p:nvSpPr>
        <p:spPr>
          <a:xfrm>
            <a:off x="3514759" y="3771209"/>
            <a:ext cx="932184" cy="253916"/>
          </a:xfrm>
          <a:prstGeom prst="rect">
            <a:avLst/>
          </a:prstGeom>
          <a:noFill/>
        </p:spPr>
        <p:txBody>
          <a:bodyPr wrap="square" rtlCol="0" anchor="ctr">
            <a:spAutoFit/>
          </a:bodyPr>
          <a:lstStyle/>
          <a:p>
            <a:pPr algn="ctr"/>
            <a:r>
              <a:rPr lang="en-US" sz="1050" dirty="0"/>
              <a:t>Workload</a:t>
            </a:r>
          </a:p>
        </p:txBody>
      </p:sp>
      <p:cxnSp>
        <p:nvCxnSpPr>
          <p:cNvPr id="36" name="Straight Connector 35"/>
          <p:cNvCxnSpPr/>
          <p:nvPr/>
        </p:nvCxnSpPr>
        <p:spPr bwMode="auto">
          <a:xfrm>
            <a:off x="3548028" y="3746702"/>
            <a:ext cx="905386" cy="0"/>
          </a:xfrm>
          <a:prstGeom prst="line">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37" name="TextBox 36"/>
          <p:cNvSpPr txBox="1"/>
          <p:nvPr/>
        </p:nvSpPr>
        <p:spPr>
          <a:xfrm>
            <a:off x="4846418" y="3322904"/>
            <a:ext cx="1070167" cy="415498"/>
          </a:xfrm>
          <a:prstGeom prst="rect">
            <a:avLst/>
          </a:prstGeom>
          <a:noFill/>
        </p:spPr>
        <p:txBody>
          <a:bodyPr wrap="square" rtlCol="0" anchor="ctr">
            <a:spAutoFit/>
          </a:bodyPr>
          <a:lstStyle/>
          <a:p>
            <a:pPr algn="ctr"/>
            <a:r>
              <a:rPr lang="en-US" sz="1050" dirty="0"/>
              <a:t>Dispatch-able Wait Seconds</a:t>
            </a:r>
          </a:p>
        </p:txBody>
      </p:sp>
      <p:sp>
        <p:nvSpPr>
          <p:cNvPr id="38" name="TextBox 37"/>
          <p:cNvSpPr txBox="1"/>
          <p:nvPr/>
        </p:nvSpPr>
        <p:spPr>
          <a:xfrm>
            <a:off x="4886797" y="3763407"/>
            <a:ext cx="932184" cy="253916"/>
          </a:xfrm>
          <a:prstGeom prst="rect">
            <a:avLst/>
          </a:prstGeom>
          <a:noFill/>
        </p:spPr>
        <p:txBody>
          <a:bodyPr wrap="square" rtlCol="0" anchor="ctr">
            <a:spAutoFit/>
          </a:bodyPr>
          <a:lstStyle/>
          <a:p>
            <a:pPr algn="ctr"/>
            <a:r>
              <a:rPr lang="en-US" sz="1050" dirty="0"/>
              <a:t>Workload</a:t>
            </a:r>
          </a:p>
        </p:txBody>
      </p:sp>
      <p:cxnSp>
        <p:nvCxnSpPr>
          <p:cNvPr id="39" name="Straight Connector 38"/>
          <p:cNvCxnSpPr/>
          <p:nvPr/>
        </p:nvCxnSpPr>
        <p:spPr bwMode="auto">
          <a:xfrm>
            <a:off x="4920066" y="3738900"/>
            <a:ext cx="905386" cy="0"/>
          </a:xfrm>
          <a:prstGeom prst="line">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40" name="TextBox 39"/>
          <p:cNvSpPr txBox="1"/>
          <p:nvPr/>
        </p:nvSpPr>
        <p:spPr>
          <a:xfrm>
            <a:off x="4555797" y="3567634"/>
            <a:ext cx="205135" cy="323165"/>
          </a:xfrm>
          <a:prstGeom prst="rect">
            <a:avLst/>
          </a:prstGeom>
          <a:noFill/>
        </p:spPr>
        <p:txBody>
          <a:bodyPr wrap="square" rtlCol="0" anchor="ctr">
            <a:spAutoFit/>
          </a:bodyPr>
          <a:lstStyle/>
          <a:p>
            <a:pPr algn="ctr"/>
            <a:r>
              <a:rPr lang="en-US" sz="1500" dirty="0"/>
              <a:t>+</a:t>
            </a:r>
          </a:p>
        </p:txBody>
      </p:sp>
      <p:sp>
        <p:nvSpPr>
          <p:cNvPr id="41" name="TextBox 40"/>
          <p:cNvSpPr txBox="1"/>
          <p:nvPr/>
        </p:nvSpPr>
        <p:spPr>
          <a:xfrm>
            <a:off x="6289386" y="3329161"/>
            <a:ext cx="932184" cy="415498"/>
          </a:xfrm>
          <a:prstGeom prst="rect">
            <a:avLst/>
          </a:prstGeom>
          <a:noFill/>
        </p:spPr>
        <p:txBody>
          <a:bodyPr wrap="square" rtlCol="0" anchor="ctr">
            <a:spAutoFit/>
          </a:bodyPr>
          <a:lstStyle/>
          <a:p>
            <a:pPr algn="ctr"/>
            <a:r>
              <a:rPr lang="en-US" sz="1050" dirty="0"/>
              <a:t>Total Seconds</a:t>
            </a:r>
          </a:p>
        </p:txBody>
      </p:sp>
      <p:sp>
        <p:nvSpPr>
          <p:cNvPr id="42" name="TextBox 41"/>
          <p:cNvSpPr txBox="1"/>
          <p:nvPr/>
        </p:nvSpPr>
        <p:spPr>
          <a:xfrm>
            <a:off x="6286676" y="3771209"/>
            <a:ext cx="932184" cy="253916"/>
          </a:xfrm>
          <a:prstGeom prst="rect">
            <a:avLst/>
          </a:prstGeom>
          <a:noFill/>
        </p:spPr>
        <p:txBody>
          <a:bodyPr wrap="square" rtlCol="0" anchor="ctr">
            <a:spAutoFit/>
          </a:bodyPr>
          <a:lstStyle/>
          <a:p>
            <a:pPr algn="ctr"/>
            <a:r>
              <a:rPr lang="en-US" sz="1050" dirty="0"/>
              <a:t>Workload</a:t>
            </a:r>
          </a:p>
        </p:txBody>
      </p:sp>
      <p:cxnSp>
        <p:nvCxnSpPr>
          <p:cNvPr id="43" name="Straight Connector 42"/>
          <p:cNvCxnSpPr/>
          <p:nvPr/>
        </p:nvCxnSpPr>
        <p:spPr bwMode="auto">
          <a:xfrm>
            <a:off x="6319944" y="3746702"/>
            <a:ext cx="905386" cy="0"/>
          </a:xfrm>
          <a:prstGeom prst="line">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44" name="TextBox 43"/>
          <p:cNvSpPr txBox="1"/>
          <p:nvPr/>
        </p:nvSpPr>
        <p:spPr>
          <a:xfrm>
            <a:off x="5981085" y="3590290"/>
            <a:ext cx="208547" cy="323165"/>
          </a:xfrm>
          <a:prstGeom prst="rect">
            <a:avLst/>
          </a:prstGeom>
          <a:noFill/>
        </p:spPr>
        <p:txBody>
          <a:bodyPr wrap="square" rtlCol="0" anchor="ctr">
            <a:spAutoFit/>
          </a:bodyPr>
          <a:lstStyle/>
          <a:p>
            <a:pPr algn="ctr"/>
            <a:r>
              <a:rPr lang="en-US" sz="1500" dirty="0"/>
              <a:t>=</a:t>
            </a:r>
          </a:p>
        </p:txBody>
      </p:sp>
      <p:sp>
        <p:nvSpPr>
          <p:cNvPr id="45" name="TextBox 44"/>
          <p:cNvSpPr txBox="1"/>
          <p:nvPr/>
        </p:nvSpPr>
        <p:spPr>
          <a:xfrm>
            <a:off x="2210914" y="3329160"/>
            <a:ext cx="932184" cy="415498"/>
          </a:xfrm>
          <a:prstGeom prst="rect">
            <a:avLst/>
          </a:prstGeom>
          <a:noFill/>
        </p:spPr>
        <p:txBody>
          <a:bodyPr wrap="square" rtlCol="0" anchor="ctr">
            <a:spAutoFit/>
          </a:bodyPr>
          <a:lstStyle/>
          <a:p>
            <a:pPr algn="ctr"/>
            <a:r>
              <a:rPr lang="en-US" sz="1050" dirty="0"/>
              <a:t>CPU Time Seconds</a:t>
            </a:r>
          </a:p>
        </p:txBody>
      </p:sp>
      <p:sp>
        <p:nvSpPr>
          <p:cNvPr id="46" name="TextBox 45"/>
          <p:cNvSpPr txBox="1"/>
          <p:nvPr/>
        </p:nvSpPr>
        <p:spPr>
          <a:xfrm>
            <a:off x="2208203" y="3771209"/>
            <a:ext cx="932184" cy="253916"/>
          </a:xfrm>
          <a:prstGeom prst="rect">
            <a:avLst/>
          </a:prstGeom>
          <a:noFill/>
        </p:spPr>
        <p:txBody>
          <a:bodyPr wrap="square" rtlCol="0" anchor="ctr">
            <a:spAutoFit/>
          </a:bodyPr>
          <a:lstStyle/>
          <a:p>
            <a:pPr algn="ctr"/>
            <a:r>
              <a:rPr lang="en-US" sz="1050" dirty="0"/>
              <a:t>Workload</a:t>
            </a:r>
          </a:p>
        </p:txBody>
      </p:sp>
      <p:cxnSp>
        <p:nvCxnSpPr>
          <p:cNvPr id="47" name="Straight Connector 46"/>
          <p:cNvCxnSpPr/>
          <p:nvPr/>
        </p:nvCxnSpPr>
        <p:spPr bwMode="auto">
          <a:xfrm>
            <a:off x="2241472" y="3746702"/>
            <a:ext cx="905386" cy="0"/>
          </a:xfrm>
          <a:prstGeom prst="line">
            <a:avLst/>
          </a:prstGeom>
          <a:noFill/>
          <a:ln w="28575" cap="flat" cmpd="sng" algn="ctr">
            <a:solidFill>
              <a:schemeClr val="tx1"/>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51" name="TextBox 50"/>
          <p:cNvSpPr txBox="1"/>
          <p:nvPr/>
        </p:nvSpPr>
        <p:spPr>
          <a:xfrm>
            <a:off x="3216988" y="3559833"/>
            <a:ext cx="205135" cy="323165"/>
          </a:xfrm>
          <a:prstGeom prst="rect">
            <a:avLst/>
          </a:prstGeom>
          <a:noFill/>
        </p:spPr>
        <p:txBody>
          <a:bodyPr wrap="square" rtlCol="0" anchor="ctr">
            <a:spAutoFit/>
          </a:bodyPr>
          <a:lstStyle/>
          <a:p>
            <a:pPr algn="ctr"/>
            <a:r>
              <a:rPr lang="en-US" sz="1500" dirty="0"/>
              <a:t>+</a:t>
            </a:r>
          </a:p>
        </p:txBody>
      </p:sp>
      <p:sp>
        <p:nvSpPr>
          <p:cNvPr id="12" name="Oval 11"/>
          <p:cNvSpPr/>
          <p:nvPr/>
        </p:nvSpPr>
        <p:spPr bwMode="auto">
          <a:xfrm>
            <a:off x="4956847" y="4034923"/>
            <a:ext cx="940667" cy="764393"/>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SMT2 IFLs and </a:t>
            </a:r>
            <a:r>
              <a:rPr lang="en-US" sz="1050" dirty="0" err="1">
                <a:latin typeface="Arial" charset="0"/>
                <a:ea typeface="ＭＳ Ｐゴシック" charset="0"/>
                <a:cs typeface="Arial" charset="0"/>
              </a:rPr>
              <a:t>zIIPs</a:t>
            </a:r>
            <a:endParaRPr lang="en-US" sz="1050" dirty="0">
              <a:latin typeface="Arial" charset="0"/>
              <a:ea typeface="ＭＳ Ｐゴシック" charset="0"/>
              <a:cs typeface="Arial" charset="0"/>
            </a:endParaRPr>
          </a:p>
        </p:txBody>
      </p:sp>
      <p:sp>
        <p:nvSpPr>
          <p:cNvPr id="48" name="Oval 47"/>
          <p:cNvSpPr/>
          <p:nvPr/>
        </p:nvSpPr>
        <p:spPr bwMode="auto">
          <a:xfrm>
            <a:off x="1474920" y="780501"/>
            <a:ext cx="673503" cy="517437"/>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SIMD</a:t>
            </a:r>
          </a:p>
        </p:txBody>
      </p:sp>
      <p:sp>
        <p:nvSpPr>
          <p:cNvPr id="49" name="Oval 48"/>
          <p:cNvSpPr/>
          <p:nvPr/>
        </p:nvSpPr>
        <p:spPr bwMode="auto">
          <a:xfrm>
            <a:off x="2774114" y="761096"/>
            <a:ext cx="791085" cy="517437"/>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Mega-Cache</a:t>
            </a:r>
          </a:p>
        </p:txBody>
      </p:sp>
      <p:sp>
        <p:nvSpPr>
          <p:cNvPr id="50" name="Oval 49"/>
          <p:cNvSpPr/>
          <p:nvPr/>
        </p:nvSpPr>
        <p:spPr bwMode="auto">
          <a:xfrm>
            <a:off x="4106084" y="1925329"/>
            <a:ext cx="1234617" cy="626576"/>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Up to 6</a:t>
            </a:r>
            <a:r>
              <a:rPr lang="en-US" sz="1050" dirty="0" smtClean="0">
                <a:latin typeface="Arial" charset="0"/>
                <a:ea typeface="ＭＳ Ｐゴシック" charset="0"/>
                <a:cs typeface="Arial" charset="0"/>
              </a:rPr>
              <a:t> </a:t>
            </a:r>
            <a:r>
              <a:rPr lang="en-US" sz="1050" dirty="0">
                <a:latin typeface="Arial" charset="0"/>
                <a:ea typeface="ＭＳ Ｐゴシック" charset="0"/>
                <a:cs typeface="Arial" charset="0"/>
              </a:rPr>
              <a:t>Instructions Per Cycle</a:t>
            </a:r>
          </a:p>
        </p:txBody>
      </p:sp>
      <p:sp>
        <p:nvSpPr>
          <p:cNvPr id="52" name="Oval 51"/>
          <p:cNvSpPr/>
          <p:nvPr/>
        </p:nvSpPr>
        <p:spPr bwMode="auto">
          <a:xfrm>
            <a:off x="5419330" y="1947387"/>
            <a:ext cx="1199342" cy="594595"/>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5.0GHz High Frequency</a:t>
            </a:r>
          </a:p>
        </p:txBody>
      </p:sp>
      <p:sp>
        <p:nvSpPr>
          <p:cNvPr id="53" name="Oval 52"/>
          <p:cNvSpPr/>
          <p:nvPr/>
        </p:nvSpPr>
        <p:spPr bwMode="auto">
          <a:xfrm>
            <a:off x="6861705" y="740211"/>
            <a:ext cx="1105276" cy="517437"/>
          </a:xfrm>
          <a:prstGeom prst="ellipse">
            <a:avLst/>
          </a:prstGeom>
          <a:solidFill>
            <a:srgbClr val="008000"/>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b="1" dirty="0">
                <a:latin typeface="Arial" charset="0"/>
                <a:ea typeface="ＭＳ Ｐゴシック" charset="0"/>
                <a:cs typeface="Arial" charset="0"/>
              </a:rPr>
              <a:t>Fastest Thread</a:t>
            </a:r>
          </a:p>
        </p:txBody>
      </p:sp>
      <p:cxnSp>
        <p:nvCxnSpPr>
          <p:cNvPr id="15" name="Elbow Connector 14"/>
          <p:cNvCxnSpPr>
            <a:stCxn id="31" idx="2"/>
            <a:endCxn id="45" idx="0"/>
          </p:cNvCxnSpPr>
          <p:nvPr/>
        </p:nvCxnSpPr>
        <p:spPr bwMode="auto">
          <a:xfrm rot="5400000">
            <a:off x="4273603" y="352847"/>
            <a:ext cx="1379716" cy="4572910"/>
          </a:xfrm>
          <a:prstGeom prst="bentConnector3">
            <a:avLst/>
          </a:prstGeom>
          <a:noFill/>
          <a:ln w="28575" cap="flat" cmpd="sng" algn="ctr">
            <a:solidFill>
              <a:schemeClr val="tx1"/>
            </a:solidFill>
            <a:prstDash val="solid"/>
            <a:round/>
            <a:headEnd type="none" w="med" len="med"/>
            <a:tailEnd type="triangle" w="lg" len="lg"/>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
        <p:nvSpPr>
          <p:cNvPr id="54" name="Oval 53"/>
          <p:cNvSpPr/>
          <p:nvPr/>
        </p:nvSpPr>
        <p:spPr bwMode="auto">
          <a:xfrm>
            <a:off x="3820592" y="4477237"/>
            <a:ext cx="908675" cy="517437"/>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16Gbps</a:t>
            </a:r>
          </a:p>
          <a:p>
            <a:pPr algn="ctr" defTabSz="685800">
              <a:buClr>
                <a:srgbClr val="006699"/>
              </a:buClr>
            </a:pPr>
            <a:r>
              <a:rPr lang="en-US" sz="1050" dirty="0">
                <a:latin typeface="Arial" charset="0"/>
                <a:ea typeface="ＭＳ Ｐゴシック" charset="0"/>
                <a:cs typeface="Arial" charset="0"/>
              </a:rPr>
              <a:t>FICON</a:t>
            </a:r>
          </a:p>
        </p:txBody>
      </p:sp>
      <p:sp>
        <p:nvSpPr>
          <p:cNvPr id="55" name="Oval 54"/>
          <p:cNvSpPr/>
          <p:nvPr/>
        </p:nvSpPr>
        <p:spPr bwMode="auto">
          <a:xfrm>
            <a:off x="3541684" y="4062340"/>
            <a:ext cx="881869" cy="517437"/>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Mega Memory</a:t>
            </a:r>
          </a:p>
        </p:txBody>
      </p:sp>
      <p:sp>
        <p:nvSpPr>
          <p:cNvPr id="56" name="Oval 55"/>
          <p:cNvSpPr/>
          <p:nvPr/>
        </p:nvSpPr>
        <p:spPr bwMode="auto">
          <a:xfrm>
            <a:off x="1860254" y="1910270"/>
            <a:ext cx="1363957" cy="582836"/>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Transactional Memory</a:t>
            </a:r>
          </a:p>
        </p:txBody>
      </p:sp>
      <p:sp>
        <p:nvSpPr>
          <p:cNvPr id="57" name="Oval 56"/>
          <p:cNvSpPr/>
          <p:nvPr/>
        </p:nvSpPr>
        <p:spPr bwMode="auto">
          <a:xfrm>
            <a:off x="6804331" y="3938626"/>
            <a:ext cx="1105276" cy="517437"/>
          </a:xfrm>
          <a:prstGeom prst="ellipse">
            <a:avLst/>
          </a:prstGeom>
          <a:solidFill>
            <a:srgbClr val="008000"/>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b="1" dirty="0">
                <a:latin typeface="Arial" charset="0"/>
                <a:ea typeface="ＭＳ Ｐゴシック" charset="0"/>
                <a:cs typeface="Arial" charset="0"/>
              </a:rPr>
              <a:t>Fastest System</a:t>
            </a:r>
          </a:p>
        </p:txBody>
      </p:sp>
      <p:sp>
        <p:nvSpPr>
          <p:cNvPr id="58" name="Oval 57"/>
          <p:cNvSpPr/>
          <p:nvPr/>
        </p:nvSpPr>
        <p:spPr bwMode="auto">
          <a:xfrm>
            <a:off x="5656402" y="4399400"/>
            <a:ext cx="706952" cy="525554"/>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dirty="0">
                <a:latin typeface="Arial" charset="0"/>
                <a:ea typeface="ＭＳ Ｐゴシック" charset="0"/>
                <a:cs typeface="Arial" charset="0"/>
              </a:rPr>
              <a:t>WLM</a:t>
            </a:r>
          </a:p>
        </p:txBody>
      </p:sp>
      <p:sp>
        <p:nvSpPr>
          <p:cNvPr id="60" name="Oval 59"/>
          <p:cNvSpPr/>
          <p:nvPr/>
        </p:nvSpPr>
        <p:spPr bwMode="auto">
          <a:xfrm>
            <a:off x="2405740" y="4281879"/>
            <a:ext cx="1326346" cy="517437"/>
          </a:xfrm>
          <a:prstGeom prst="ellipse">
            <a:avLst/>
          </a:prstGeom>
          <a:solidFill>
            <a:srgbClr val="AFFFAF"/>
          </a:solidFill>
          <a:ln w="28575" cap="flat" cmpd="sng" algn="ctr">
            <a:solidFill>
              <a:schemeClr val="tx1"/>
            </a:solidFill>
            <a:prstDash val="solid"/>
            <a:round/>
            <a:headEnd type="none" w="med" len="med"/>
            <a:tailEnd type="none" w="med" len="med"/>
          </a:ln>
          <a:effectLst/>
          <a:extLst/>
        </p:spPr>
        <p:txBody>
          <a:bodyPr vert="horz" wrap="square" lIns="68580" tIns="34290" rIns="68580" bIns="34290" numCol="1" rtlCol="0" anchor="ctr" anchorCtr="0" compatLnSpc="1">
            <a:prstTxWarp prst="textNoShape">
              <a:avLst/>
            </a:prstTxWarp>
            <a:noAutofit/>
          </a:bodyPr>
          <a:lstStyle/>
          <a:p>
            <a:pPr algn="ctr" defTabSz="685800">
              <a:buClr>
                <a:srgbClr val="006699"/>
              </a:buClr>
            </a:pPr>
            <a:r>
              <a:rPr lang="en-US" sz="1050">
                <a:latin typeface="Arial" charset="0"/>
                <a:ea typeface="ＭＳ Ｐゴシック" charset="0"/>
                <a:cs typeface="Arial" charset="0"/>
              </a:rPr>
              <a:t>Compression</a:t>
            </a:r>
            <a:endParaRPr lang="en-US" sz="1050" dirty="0">
              <a:latin typeface="Arial" charset="0"/>
              <a:ea typeface="ＭＳ Ｐゴシック" charset="0"/>
              <a:cs typeface="Arial" charset="0"/>
            </a:endParaRPr>
          </a:p>
        </p:txBody>
      </p:sp>
    </p:spTree>
    <p:extLst>
      <p:ext uri="{BB962C8B-B14F-4D97-AF65-F5344CB8AC3E}">
        <p14:creationId xmlns:p14="http://schemas.microsoft.com/office/powerpoint/2010/main" val="699257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8049" name="Group 29"/>
          <p:cNvGrpSpPr>
            <a:grpSpLocks/>
          </p:cNvGrpSpPr>
          <p:nvPr/>
        </p:nvGrpSpPr>
        <p:grpSpPr bwMode="auto">
          <a:xfrm>
            <a:off x="5998578" y="893689"/>
            <a:ext cx="2503884" cy="2088356"/>
            <a:chOff x="4388399" y="1066165"/>
            <a:chExt cx="4374601" cy="3627755"/>
          </a:xfrm>
        </p:grpSpPr>
        <p:pic>
          <p:nvPicPr>
            <p:cNvPr id="4098055" name="Picture 2"/>
            <p:cNvPicPr>
              <a:picLocks noChangeAspect="1" noChangeArrowheads="1"/>
            </p:cNvPicPr>
            <p:nvPr/>
          </p:nvPicPr>
          <p:blipFill>
            <a:blip r:embed="rId3"/>
            <a:srcRect/>
            <a:stretch>
              <a:fillRect/>
            </a:stretch>
          </p:blipFill>
          <p:spPr bwMode="auto">
            <a:xfrm>
              <a:off x="4388399" y="1066165"/>
              <a:ext cx="4374601" cy="3627755"/>
            </a:xfrm>
            <a:prstGeom prst="rect">
              <a:avLst/>
            </a:prstGeom>
            <a:noFill/>
            <a:ln w="9525">
              <a:noFill/>
              <a:miter lim="800000"/>
              <a:headEnd/>
              <a:tailEnd/>
            </a:ln>
          </p:spPr>
        </p:pic>
        <p:sp>
          <p:nvSpPr>
            <p:cNvPr id="4098056" name="AutoShape 8"/>
            <p:cNvSpPr>
              <a:spLocks noChangeArrowheads="1"/>
            </p:cNvSpPr>
            <p:nvPr/>
          </p:nvSpPr>
          <p:spPr bwMode="auto">
            <a:xfrm>
              <a:off x="7210098" y="1704344"/>
              <a:ext cx="819942" cy="397725"/>
            </a:xfrm>
            <a:prstGeom prst="roundRect">
              <a:avLst>
                <a:gd name="adj" fmla="val 417"/>
              </a:avLst>
            </a:prstGeom>
            <a:solidFill>
              <a:srgbClr val="CFE7F5"/>
            </a:solidFill>
            <a:ln w="9525">
              <a:solidFill>
                <a:srgbClr val="808080"/>
              </a:solidFill>
              <a:round/>
              <a:headEnd/>
              <a:tailEnd/>
            </a:ln>
          </p:spPr>
          <p:txBody>
            <a:bodyPr wrap="none" lIns="62202" tIns="31102" rIns="62202" bIns="31102" anchor="ctr"/>
            <a:lstStyle/>
            <a:p>
              <a:pPr defTabSz="310754" hangingPunct="0">
                <a:lnSpc>
                  <a:spcPct val="93000"/>
                </a:lnSpc>
                <a:buClr>
                  <a:srgbClr val="000000"/>
                </a:buClr>
                <a:buSzPct val="100000"/>
              </a:pPr>
              <a:endParaRPr lang="en-US" sz="1200">
                <a:solidFill>
                  <a:srgbClr val="000000"/>
                </a:solidFill>
                <a:ea typeface="Microsoft YaHei" pitchFamily="34" charset="-122"/>
              </a:endParaRPr>
            </a:p>
          </p:txBody>
        </p:sp>
      </p:grpSp>
      <p:sp>
        <p:nvSpPr>
          <p:cNvPr id="4098050" name="Rectangle 5"/>
          <p:cNvSpPr txBox="1">
            <a:spLocks noChangeArrowheads="1"/>
          </p:cNvSpPr>
          <p:nvPr/>
        </p:nvSpPr>
        <p:spPr bwMode="auto">
          <a:xfrm>
            <a:off x="377506" y="919163"/>
            <a:ext cx="5368424" cy="3079305"/>
          </a:xfrm>
          <a:prstGeom prst="rect">
            <a:avLst/>
          </a:prstGeom>
          <a:noFill/>
          <a:ln w="9525">
            <a:noFill/>
            <a:miter lim="800000"/>
            <a:headEnd/>
            <a:tailEnd/>
          </a:ln>
        </p:spPr>
        <p:txBody>
          <a:bodyPr wrap="square" lIns="0" tIns="0">
            <a:spAutoFit/>
          </a:bodyPr>
          <a:lstStyle/>
          <a:p>
            <a:pPr marL="129779" indent="-129779" eaLnBrk="0" hangingPunct="0">
              <a:lnSpc>
                <a:spcPct val="90000"/>
              </a:lnSpc>
              <a:spcBef>
                <a:spcPct val="15000"/>
              </a:spcBef>
              <a:buClr>
                <a:srgbClr val="000000"/>
              </a:buClr>
              <a:buFont typeface="Wingdings" pitchFamily="2" charset="2"/>
              <a:buChar char="§"/>
            </a:pPr>
            <a:r>
              <a:rPr lang="en-US" sz="1500" dirty="0">
                <a:solidFill>
                  <a:srgbClr val="000000"/>
                </a:solidFill>
                <a:ea typeface="MS PGothic" pitchFamily="34" charset="-128"/>
              </a:rPr>
              <a:t>z13 uses CPC drawers</a:t>
            </a:r>
          </a:p>
          <a:p>
            <a:pPr marL="472679" lvl="1" indent="-129779" eaLnBrk="0" hangingPunct="0">
              <a:lnSpc>
                <a:spcPct val="90000"/>
              </a:lnSpc>
              <a:spcBef>
                <a:spcPct val="15000"/>
              </a:spcBef>
              <a:buClr>
                <a:srgbClr val="000000"/>
              </a:buClr>
              <a:buFont typeface="Arial" charset="0"/>
              <a:buChar char="−"/>
            </a:pPr>
            <a:r>
              <a:rPr lang="en-US" sz="1350" dirty="0">
                <a:solidFill>
                  <a:srgbClr val="000000"/>
                </a:solidFill>
                <a:ea typeface="MS PGothic" pitchFamily="34" charset="-128"/>
              </a:rPr>
              <a:t>Used in the BC z Systems</a:t>
            </a:r>
          </a:p>
          <a:p>
            <a:pPr marL="129779" indent="-129779" eaLnBrk="0" hangingPunct="0">
              <a:lnSpc>
                <a:spcPct val="90000"/>
              </a:lnSpc>
              <a:spcBef>
                <a:spcPct val="15000"/>
              </a:spcBef>
              <a:buClr>
                <a:srgbClr val="000000"/>
              </a:buClr>
              <a:buFont typeface="Wingdings" pitchFamily="2" charset="2"/>
              <a:buChar char="§"/>
            </a:pPr>
            <a:r>
              <a:rPr lang="en-US" sz="1500" dirty="0">
                <a:solidFill>
                  <a:srgbClr val="000000"/>
                </a:solidFill>
                <a:ea typeface="MS PGothic" pitchFamily="34" charset="-128"/>
              </a:rPr>
              <a:t>PU and SC are SCMs, are field replaceable units (FRUs)</a:t>
            </a:r>
          </a:p>
          <a:p>
            <a:pPr marL="129779" indent="-129779" eaLnBrk="0" hangingPunct="0">
              <a:lnSpc>
                <a:spcPct val="90000"/>
              </a:lnSpc>
              <a:spcBef>
                <a:spcPct val="15000"/>
              </a:spcBef>
              <a:buClr>
                <a:srgbClr val="000000"/>
              </a:buClr>
              <a:buFont typeface="Wingdings" pitchFamily="2" charset="2"/>
              <a:buChar char="§"/>
            </a:pPr>
            <a:r>
              <a:rPr lang="en-US" sz="1500" dirty="0">
                <a:solidFill>
                  <a:srgbClr val="000000"/>
                </a:solidFill>
                <a:ea typeface="MS PGothic" pitchFamily="34" charset="-128"/>
              </a:rPr>
              <a:t>POL (point of load) replaces Voltage Transformation Module (VTM)</a:t>
            </a:r>
          </a:p>
          <a:p>
            <a:pPr marL="472679" lvl="1" indent="-129779" eaLnBrk="0" hangingPunct="0">
              <a:lnSpc>
                <a:spcPct val="90000"/>
              </a:lnSpc>
              <a:spcBef>
                <a:spcPct val="15000"/>
              </a:spcBef>
              <a:buClr>
                <a:srgbClr val="000000"/>
              </a:buClr>
              <a:buFont typeface="Arial" charset="0"/>
              <a:buChar char="−"/>
            </a:pPr>
            <a:r>
              <a:rPr lang="en-US" sz="1350" dirty="0">
                <a:solidFill>
                  <a:srgbClr val="000000"/>
                </a:solidFill>
                <a:ea typeface="MS PGothic" pitchFamily="34" charset="-128"/>
              </a:rPr>
              <a:t>now a FRU</a:t>
            </a:r>
          </a:p>
          <a:p>
            <a:pPr marL="129779" indent="-129779" eaLnBrk="0" hangingPunct="0">
              <a:lnSpc>
                <a:spcPct val="90000"/>
              </a:lnSpc>
              <a:spcBef>
                <a:spcPct val="15000"/>
              </a:spcBef>
              <a:buClr>
                <a:srgbClr val="000000"/>
              </a:buClr>
              <a:buFont typeface="Wingdings" pitchFamily="2" charset="2"/>
              <a:buChar char="§"/>
            </a:pPr>
            <a:r>
              <a:rPr lang="en-US" sz="1500" dirty="0">
                <a:solidFill>
                  <a:srgbClr val="000000"/>
                </a:solidFill>
                <a:ea typeface="MS PGothic" pitchFamily="34" charset="-128"/>
              </a:rPr>
              <a:t>Water manifold is a FRU</a:t>
            </a:r>
          </a:p>
          <a:p>
            <a:pPr marL="129779" indent="-129779" eaLnBrk="0" hangingPunct="0">
              <a:lnSpc>
                <a:spcPct val="90000"/>
              </a:lnSpc>
              <a:spcBef>
                <a:spcPct val="15000"/>
              </a:spcBef>
              <a:buClr>
                <a:srgbClr val="000000"/>
              </a:buClr>
              <a:buFont typeface="Wingdings" pitchFamily="2" charset="2"/>
              <a:buChar char="§"/>
            </a:pPr>
            <a:r>
              <a:rPr lang="en-US" sz="1500" dirty="0">
                <a:solidFill>
                  <a:srgbClr val="000000"/>
                </a:solidFill>
                <a:ea typeface="MS PGothic" pitchFamily="34" charset="-128"/>
              </a:rPr>
              <a:t>Redundant Oscillators isolated on their own backplane</a:t>
            </a:r>
          </a:p>
          <a:p>
            <a:pPr marL="129779" indent="-129779" eaLnBrk="0" hangingPunct="0">
              <a:lnSpc>
                <a:spcPct val="90000"/>
              </a:lnSpc>
              <a:spcBef>
                <a:spcPct val="15000"/>
              </a:spcBef>
              <a:buClr>
                <a:srgbClr val="000000"/>
              </a:buClr>
              <a:buFont typeface="Wingdings" pitchFamily="2" charset="2"/>
              <a:buChar char="§"/>
            </a:pPr>
            <a:r>
              <a:rPr lang="en-US" sz="1500" dirty="0">
                <a:solidFill>
                  <a:srgbClr val="000000"/>
                </a:solidFill>
                <a:ea typeface="MS PGothic" pitchFamily="34" charset="-128"/>
              </a:rPr>
              <a:t>PU SCM is a FRU with universal spare</a:t>
            </a:r>
          </a:p>
          <a:p>
            <a:pPr marL="129779" indent="-129779" eaLnBrk="0" hangingPunct="0">
              <a:lnSpc>
                <a:spcPct val="90000"/>
              </a:lnSpc>
              <a:spcBef>
                <a:spcPct val="15000"/>
              </a:spcBef>
              <a:buClr>
                <a:srgbClr val="000000"/>
              </a:buClr>
              <a:buFont typeface="Wingdings" pitchFamily="2" charset="2"/>
              <a:buChar char="§"/>
            </a:pPr>
            <a:r>
              <a:rPr lang="en-US" sz="1500" dirty="0">
                <a:solidFill>
                  <a:srgbClr val="000000"/>
                </a:solidFill>
                <a:ea typeface="MS PGothic" pitchFamily="34" charset="-128"/>
              </a:rPr>
              <a:t>SC SCM is a FRU</a:t>
            </a:r>
          </a:p>
          <a:p>
            <a:pPr marL="129779" indent="-129779" eaLnBrk="0" hangingPunct="0">
              <a:lnSpc>
                <a:spcPct val="90000"/>
              </a:lnSpc>
              <a:spcBef>
                <a:spcPct val="15000"/>
              </a:spcBef>
              <a:buClr>
                <a:srgbClr val="000000"/>
              </a:buClr>
              <a:buFont typeface="Wingdings" pitchFamily="2" charset="2"/>
              <a:buChar char="§"/>
            </a:pPr>
            <a:r>
              <a:rPr lang="en-US" sz="1500" dirty="0">
                <a:solidFill>
                  <a:srgbClr val="000000"/>
                </a:solidFill>
                <a:ea typeface="MS PGothic" pitchFamily="34" charset="-128"/>
              </a:rPr>
              <a:t>CPC Drawer is a FRU (empty)</a:t>
            </a:r>
          </a:p>
          <a:p>
            <a:pPr marL="129779" indent="-129779" eaLnBrk="0" hangingPunct="0">
              <a:lnSpc>
                <a:spcPct val="90000"/>
              </a:lnSpc>
              <a:spcBef>
                <a:spcPct val="15000"/>
              </a:spcBef>
              <a:buClr>
                <a:srgbClr val="000000"/>
              </a:buClr>
              <a:buFont typeface="Wingdings" pitchFamily="2" charset="2"/>
              <a:buChar char="§"/>
            </a:pPr>
            <a:r>
              <a:rPr lang="en-US" sz="1500" dirty="0">
                <a:solidFill>
                  <a:srgbClr val="000000"/>
                </a:solidFill>
                <a:ea typeface="MS PGothic" pitchFamily="34" charset="-128"/>
              </a:rPr>
              <a:t>CPC Drawer level degrade </a:t>
            </a:r>
            <a:endParaRPr lang="en-US" sz="1500" dirty="0" smtClean="0">
              <a:solidFill>
                <a:srgbClr val="000000"/>
              </a:solidFill>
              <a:ea typeface="MS PGothic" pitchFamily="34" charset="-128"/>
            </a:endParaRPr>
          </a:p>
          <a:p>
            <a:pPr marL="586979" lvl="1" indent="-129779" eaLnBrk="0" hangingPunct="0">
              <a:lnSpc>
                <a:spcPct val="90000"/>
              </a:lnSpc>
              <a:spcBef>
                <a:spcPct val="15000"/>
              </a:spcBef>
              <a:buClr>
                <a:srgbClr val="000000"/>
              </a:buClr>
              <a:buFont typeface="Wingdings" pitchFamily="2" charset="2"/>
              <a:buChar char="§"/>
            </a:pPr>
            <a:r>
              <a:rPr lang="en-US" sz="1500" dirty="0" smtClean="0">
                <a:solidFill>
                  <a:srgbClr val="000000"/>
                </a:solidFill>
                <a:ea typeface="MS PGothic" pitchFamily="34" charset="-128"/>
              </a:rPr>
              <a:t>(</a:t>
            </a:r>
            <a:r>
              <a:rPr lang="en-US" sz="1500" dirty="0">
                <a:solidFill>
                  <a:srgbClr val="000000"/>
                </a:solidFill>
                <a:ea typeface="MS PGothic" pitchFamily="34" charset="-128"/>
              </a:rPr>
              <a:t>1/2 drawer on single drawer</a:t>
            </a:r>
            <a:r>
              <a:rPr lang="en-US" sz="1500" dirty="0" smtClean="0">
                <a:solidFill>
                  <a:srgbClr val="000000"/>
                </a:solidFill>
                <a:ea typeface="MS PGothic" pitchFamily="34" charset="-128"/>
              </a:rPr>
              <a:t>)</a:t>
            </a:r>
            <a:endParaRPr lang="en-US" sz="1500" dirty="0">
              <a:solidFill>
                <a:srgbClr val="000000"/>
              </a:solidFill>
              <a:ea typeface="MS PGothic" pitchFamily="34" charset="-128"/>
            </a:endParaRPr>
          </a:p>
        </p:txBody>
      </p:sp>
      <p:grpSp>
        <p:nvGrpSpPr>
          <p:cNvPr id="4098051" name="Group 1"/>
          <p:cNvGrpSpPr>
            <a:grpSpLocks/>
          </p:cNvGrpSpPr>
          <p:nvPr/>
        </p:nvGrpSpPr>
        <p:grpSpPr bwMode="auto">
          <a:xfrm>
            <a:off x="5909876" y="3478570"/>
            <a:ext cx="2681288" cy="831056"/>
            <a:chOff x="5456420" y="4876800"/>
            <a:chExt cx="3574868" cy="1108909"/>
          </a:xfrm>
        </p:grpSpPr>
        <p:pic>
          <p:nvPicPr>
            <p:cNvPr id="4098053" name="Picture 2"/>
            <p:cNvPicPr>
              <a:picLocks noChangeAspect="1" noChangeArrowheads="1"/>
            </p:cNvPicPr>
            <p:nvPr/>
          </p:nvPicPr>
          <p:blipFill>
            <a:blip r:embed="rId4"/>
            <a:srcRect/>
            <a:stretch>
              <a:fillRect/>
            </a:stretch>
          </p:blipFill>
          <p:spPr bwMode="auto">
            <a:xfrm>
              <a:off x="5456420" y="4876800"/>
              <a:ext cx="3574868" cy="1108909"/>
            </a:xfrm>
            <a:prstGeom prst="rect">
              <a:avLst/>
            </a:prstGeom>
            <a:noFill/>
            <a:ln w="9525">
              <a:noFill/>
              <a:miter lim="800000"/>
              <a:headEnd/>
              <a:tailEnd/>
            </a:ln>
          </p:spPr>
        </p:pic>
        <p:sp>
          <p:nvSpPr>
            <p:cNvPr id="4098054" name="TextBox 7"/>
            <p:cNvSpPr txBox="1">
              <a:spLocks noChangeArrowheads="1"/>
            </p:cNvSpPr>
            <p:nvPr/>
          </p:nvSpPr>
          <p:spPr bwMode="auto">
            <a:xfrm>
              <a:off x="8450755" y="4944100"/>
              <a:ext cx="361950" cy="289527"/>
            </a:xfrm>
            <a:prstGeom prst="rect">
              <a:avLst/>
            </a:prstGeom>
            <a:noFill/>
            <a:ln w="9525">
              <a:noFill/>
              <a:miter lim="800000"/>
              <a:headEnd/>
              <a:tailEnd/>
            </a:ln>
          </p:spPr>
          <p:txBody>
            <a:bodyPr>
              <a:spAutoFit/>
            </a:bodyPr>
            <a:lstStyle/>
            <a:p>
              <a:pPr>
                <a:lnSpc>
                  <a:spcPct val="90000"/>
                </a:lnSpc>
              </a:pPr>
              <a:r>
                <a:rPr lang="en-GB" sz="450">
                  <a:solidFill>
                    <a:srgbClr val="0D0D0D"/>
                  </a:solidFill>
                  <a:ea typeface="MS PGothic" pitchFamily="34" charset="-128"/>
                </a:rPr>
                <a:t>ICA</a:t>
              </a:r>
              <a:endParaRPr lang="en-US" sz="450">
                <a:solidFill>
                  <a:srgbClr val="0D0D0D"/>
                </a:solidFill>
                <a:ea typeface="MS PGothic" pitchFamily="34" charset="-128"/>
              </a:endParaRPr>
            </a:p>
          </p:txBody>
        </p:sp>
      </p:grpSp>
      <p:sp>
        <p:nvSpPr>
          <p:cNvPr id="4098052" name="Title 10"/>
          <p:cNvSpPr>
            <a:spLocks noGrp="1"/>
          </p:cNvSpPr>
          <p:nvPr>
            <p:ph type="title"/>
          </p:nvPr>
        </p:nvSpPr>
        <p:spPr>
          <a:xfrm>
            <a:off x="837851" y="258072"/>
            <a:ext cx="6574631" cy="392009"/>
          </a:xfrm>
        </p:spPr>
        <p:txBody>
          <a:bodyPr/>
          <a:lstStyle/>
          <a:p>
            <a:r>
              <a:rPr lang="en-US" sz="2400" b="1" dirty="0" smtClean="0"/>
              <a:t>CPC Drawer RAS Enhancements</a:t>
            </a:r>
          </a:p>
        </p:txBody>
      </p:sp>
    </p:spTree>
    <p:extLst>
      <p:ext uri="{BB962C8B-B14F-4D97-AF65-F5344CB8AC3E}">
        <p14:creationId xmlns:p14="http://schemas.microsoft.com/office/powerpoint/2010/main" val="190930114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097" name="Title 1"/>
          <p:cNvSpPr>
            <a:spLocks noGrp="1"/>
          </p:cNvSpPr>
          <p:nvPr>
            <p:ph type="title"/>
          </p:nvPr>
        </p:nvSpPr>
        <p:spPr>
          <a:xfrm>
            <a:off x="966787" y="250627"/>
            <a:ext cx="6557963" cy="247650"/>
          </a:xfrm>
        </p:spPr>
        <p:txBody>
          <a:bodyPr/>
          <a:lstStyle/>
          <a:p>
            <a:r>
              <a:rPr lang="en-GB" sz="2400" dirty="0" smtClean="0"/>
              <a:t>Connecting the CPC Drawers</a:t>
            </a:r>
          </a:p>
        </p:txBody>
      </p:sp>
      <p:sp>
        <p:nvSpPr>
          <p:cNvPr id="4100098" name="Rectangle 5"/>
          <p:cNvSpPr txBox="1">
            <a:spLocks noChangeArrowheads="1"/>
          </p:cNvSpPr>
          <p:nvPr/>
        </p:nvSpPr>
        <p:spPr bwMode="auto">
          <a:xfrm>
            <a:off x="1453754" y="751285"/>
            <a:ext cx="6322219" cy="4090351"/>
          </a:xfrm>
          <a:prstGeom prst="rect">
            <a:avLst/>
          </a:prstGeom>
          <a:noFill/>
          <a:ln w="9525">
            <a:noFill/>
            <a:miter lim="800000"/>
            <a:headEnd/>
            <a:tailEnd/>
          </a:ln>
        </p:spPr>
        <p:txBody>
          <a:bodyPr lIns="0" tIns="0">
            <a:spAutoFit/>
          </a:bodyPr>
          <a:lstStyle/>
          <a:p>
            <a:pPr marL="129779" indent="-129779" eaLnBrk="0" hangingPunct="0">
              <a:lnSpc>
                <a:spcPct val="90000"/>
              </a:lnSpc>
              <a:spcBef>
                <a:spcPct val="15000"/>
              </a:spcBef>
              <a:buClr>
                <a:srgbClr val="000000"/>
              </a:buClr>
              <a:buFont typeface="Wingdings" pitchFamily="2" charset="2"/>
              <a:buChar char="§"/>
            </a:pPr>
            <a:r>
              <a:rPr lang="en-US" sz="1200" dirty="0">
                <a:solidFill>
                  <a:srgbClr val="000000"/>
                </a:solidFill>
                <a:ea typeface="MS PGothic" pitchFamily="34" charset="-128"/>
              </a:rPr>
              <a:t>The new drawer structure introduces cables between the drawers</a:t>
            </a:r>
          </a:p>
          <a:p>
            <a:pPr marL="472679" lvl="1" indent="-129779" eaLnBrk="0" hangingPunct="0">
              <a:lnSpc>
                <a:spcPct val="90000"/>
              </a:lnSpc>
              <a:spcBef>
                <a:spcPct val="15000"/>
              </a:spcBef>
              <a:buClr>
                <a:srgbClr val="000000"/>
              </a:buClr>
              <a:buFont typeface="Arial" charset="0"/>
              <a:buChar char="−"/>
            </a:pPr>
            <a:r>
              <a:rPr lang="en-US" sz="1200" dirty="0">
                <a:solidFill>
                  <a:srgbClr val="000000"/>
                </a:solidFill>
                <a:ea typeface="MS PGothic" pitchFamily="34" charset="-128"/>
              </a:rPr>
              <a:t>Keyed cables to ensure correct length is plugged</a:t>
            </a:r>
          </a:p>
          <a:p>
            <a:pPr marL="472679" lvl="1" indent="-129779" eaLnBrk="0" hangingPunct="0">
              <a:lnSpc>
                <a:spcPct val="90000"/>
              </a:lnSpc>
              <a:spcBef>
                <a:spcPct val="15000"/>
              </a:spcBef>
              <a:buClr>
                <a:srgbClr val="000000"/>
              </a:buClr>
              <a:buFont typeface="Arial" charset="0"/>
              <a:buChar char="−"/>
            </a:pPr>
            <a:r>
              <a:rPr lang="en-US" sz="1200" dirty="0">
                <a:solidFill>
                  <a:srgbClr val="000000"/>
                </a:solidFill>
                <a:ea typeface="MS PGothic" pitchFamily="34" charset="-128"/>
              </a:rPr>
              <a:t>Plugged detect to correct location</a:t>
            </a:r>
          </a:p>
          <a:p>
            <a:pPr marL="472679" lvl="1" indent="-129779" eaLnBrk="0" hangingPunct="0">
              <a:lnSpc>
                <a:spcPct val="90000"/>
              </a:lnSpc>
              <a:spcBef>
                <a:spcPct val="15000"/>
              </a:spcBef>
              <a:buClr>
                <a:srgbClr val="000000"/>
              </a:buClr>
              <a:buFont typeface="Arial" charset="0"/>
              <a:buChar char="−"/>
            </a:pPr>
            <a:r>
              <a:rPr lang="en-US" sz="1200" dirty="0">
                <a:solidFill>
                  <a:srgbClr val="000000"/>
                </a:solidFill>
                <a:ea typeface="MS PGothic" pitchFamily="34" charset="-128"/>
              </a:rPr>
              <a:t>Custom latch to ensure retention</a:t>
            </a: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marL="472679" lvl="1" indent="-129779" eaLnBrk="0" hangingPunct="0">
              <a:lnSpc>
                <a:spcPct val="90000"/>
              </a:lnSpc>
              <a:spcBef>
                <a:spcPct val="15000"/>
              </a:spcBef>
              <a:buClr>
                <a:srgbClr val="000000"/>
              </a:buClr>
              <a:buFont typeface="Arial" charset="0"/>
              <a:buChar char="−"/>
            </a:pPr>
            <a:endParaRPr lang="en-US" sz="1200" dirty="0">
              <a:solidFill>
                <a:srgbClr val="000000"/>
              </a:solidFill>
              <a:ea typeface="MS PGothic" pitchFamily="34" charset="-128"/>
            </a:endParaRPr>
          </a:p>
          <a:p>
            <a:pPr lvl="1" eaLnBrk="0" hangingPunct="0">
              <a:lnSpc>
                <a:spcPct val="90000"/>
              </a:lnSpc>
              <a:spcBef>
                <a:spcPct val="15000"/>
              </a:spcBef>
              <a:buClr>
                <a:srgbClr val="000000"/>
              </a:buClr>
            </a:pPr>
            <a:endParaRPr lang="en-US" sz="1200" dirty="0">
              <a:solidFill>
                <a:srgbClr val="000000"/>
              </a:solidFill>
              <a:ea typeface="MS PGothic" pitchFamily="34" charset="-128"/>
            </a:endParaRPr>
          </a:p>
          <a:p>
            <a:pPr marL="129779" indent="-129779" eaLnBrk="0" hangingPunct="0">
              <a:lnSpc>
                <a:spcPct val="90000"/>
              </a:lnSpc>
              <a:spcBef>
                <a:spcPct val="15000"/>
              </a:spcBef>
              <a:buClr>
                <a:srgbClr val="000000"/>
              </a:buClr>
              <a:buFont typeface="Wingdings" pitchFamily="2" charset="2"/>
              <a:buChar char="§"/>
            </a:pPr>
            <a:r>
              <a:rPr lang="en-US" sz="1200" dirty="0">
                <a:solidFill>
                  <a:srgbClr val="000000"/>
                </a:solidFill>
                <a:ea typeface="MS PGothic" pitchFamily="34" charset="-128"/>
              </a:rPr>
              <a:t>Built in </a:t>
            </a:r>
            <a:r>
              <a:rPr lang="en-US" sz="1400" b="1" dirty="0">
                <a:solidFill>
                  <a:srgbClr val="FF0000"/>
                </a:solidFill>
                <a:ea typeface="MS PGothic" pitchFamily="34" charset="-128"/>
              </a:rPr>
              <a:t>Time Domain </a:t>
            </a:r>
            <a:r>
              <a:rPr lang="en-US" sz="1400" b="1" dirty="0" err="1">
                <a:solidFill>
                  <a:srgbClr val="FF0000"/>
                </a:solidFill>
                <a:ea typeface="MS PGothic" pitchFamily="34" charset="-128"/>
              </a:rPr>
              <a:t>Reflectometry</a:t>
            </a:r>
            <a:r>
              <a:rPr lang="en-US" sz="1400" b="1" dirty="0">
                <a:solidFill>
                  <a:srgbClr val="FF0000"/>
                </a:solidFill>
                <a:ea typeface="MS PGothic" pitchFamily="34" charset="-128"/>
              </a:rPr>
              <a:t> </a:t>
            </a:r>
            <a:r>
              <a:rPr lang="en-US" sz="1200" dirty="0">
                <a:solidFill>
                  <a:srgbClr val="000000"/>
                </a:solidFill>
                <a:ea typeface="MS PGothic" pitchFamily="34" charset="-128"/>
              </a:rPr>
              <a:t>(TDR) to isolate failures on</a:t>
            </a:r>
          </a:p>
          <a:p>
            <a:pPr marL="472679" lvl="1" indent="-129779" eaLnBrk="0" hangingPunct="0">
              <a:lnSpc>
                <a:spcPct val="90000"/>
              </a:lnSpc>
              <a:spcBef>
                <a:spcPct val="15000"/>
              </a:spcBef>
              <a:buClr>
                <a:srgbClr val="000000"/>
              </a:buClr>
              <a:buFont typeface="Arial" charset="0"/>
              <a:buChar char="−"/>
            </a:pPr>
            <a:r>
              <a:rPr lang="en-US" sz="1200" dirty="0">
                <a:solidFill>
                  <a:srgbClr val="000000"/>
                </a:solidFill>
                <a:ea typeface="MS PGothic" pitchFamily="34" charset="-128"/>
              </a:rPr>
              <a:t>SMP cables (between drawer)</a:t>
            </a:r>
          </a:p>
          <a:p>
            <a:pPr marL="472679" lvl="1" indent="-129779" eaLnBrk="0" hangingPunct="0">
              <a:lnSpc>
                <a:spcPct val="90000"/>
              </a:lnSpc>
              <a:spcBef>
                <a:spcPct val="15000"/>
              </a:spcBef>
              <a:buClr>
                <a:srgbClr val="000000"/>
              </a:buClr>
              <a:buFont typeface="Arial" charset="0"/>
              <a:buChar char="−"/>
            </a:pPr>
            <a:r>
              <a:rPr lang="en-US" sz="1200" dirty="0">
                <a:solidFill>
                  <a:srgbClr val="000000"/>
                </a:solidFill>
                <a:ea typeface="MS PGothic" pitchFamily="34" charset="-128"/>
              </a:rPr>
              <a:t>Between Chips (CP-CP, CP-SC, SC-SC)</a:t>
            </a:r>
          </a:p>
          <a:p>
            <a:pPr marL="472679" lvl="1" indent="-129779" eaLnBrk="0" hangingPunct="0">
              <a:lnSpc>
                <a:spcPct val="90000"/>
              </a:lnSpc>
              <a:spcBef>
                <a:spcPct val="15000"/>
              </a:spcBef>
              <a:buClr>
                <a:srgbClr val="000000"/>
              </a:buClr>
              <a:buFont typeface="Arial" charset="0"/>
              <a:buChar char="−"/>
            </a:pPr>
            <a:r>
              <a:rPr lang="en-US" sz="1200" dirty="0">
                <a:solidFill>
                  <a:srgbClr val="000000"/>
                </a:solidFill>
                <a:ea typeface="MS PGothic" pitchFamily="34" charset="-128"/>
              </a:rPr>
              <a:t>Between CP and memory DIMM</a:t>
            </a:r>
          </a:p>
        </p:txBody>
      </p:sp>
      <p:pic>
        <p:nvPicPr>
          <p:cNvPr id="4100099" name="Picture 3"/>
          <p:cNvPicPr>
            <a:picLocks noChangeAspect="1" noChangeArrowheads="1"/>
          </p:cNvPicPr>
          <p:nvPr/>
        </p:nvPicPr>
        <p:blipFill>
          <a:blip r:embed="rId2"/>
          <a:srcRect/>
          <a:stretch>
            <a:fillRect/>
          </a:stretch>
        </p:blipFill>
        <p:spPr bwMode="auto">
          <a:xfrm>
            <a:off x="1820410" y="1594325"/>
            <a:ext cx="3062987" cy="2295011"/>
          </a:xfrm>
          <a:prstGeom prst="rect">
            <a:avLst/>
          </a:prstGeom>
          <a:noFill/>
          <a:ln w="9525" algn="ctr">
            <a:noFill/>
            <a:miter lim="800000"/>
            <a:headEnd/>
            <a:tailEnd/>
          </a:ln>
        </p:spPr>
      </p:pic>
    </p:spTree>
    <p:extLst>
      <p:ext uri="{BB962C8B-B14F-4D97-AF65-F5344CB8AC3E}">
        <p14:creationId xmlns:p14="http://schemas.microsoft.com/office/powerpoint/2010/main" val="12684674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oup 98"/>
          <p:cNvGraphicFramePr>
            <a:graphicFrameLocks noGrp="1"/>
          </p:cNvGraphicFramePr>
          <p:nvPr/>
        </p:nvGraphicFramePr>
        <p:xfrm>
          <a:off x="2315320" y="865270"/>
          <a:ext cx="1069181" cy="2372915"/>
        </p:xfrm>
        <a:graphic>
          <a:graphicData uri="http://schemas.openxmlformats.org/drawingml/2006/table">
            <a:tbl>
              <a:tblPr/>
              <a:tblGrid>
                <a:gridCol w="1069181"/>
              </a:tblGrid>
              <a:tr h="1042437">
                <a:tc>
                  <a:txBody>
                    <a:bodyPr/>
                    <a:lstStyle/>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defRPr/>
                      </a:pPr>
                      <a:r>
                        <a:rPr kumimoji="0" lang="en-US" sz="2700" b="0" i="0" u="none" strike="noStrike" cap="none" normalizeH="0" baseline="0" dirty="0" smtClean="0">
                          <a:ln>
                            <a:noFill/>
                          </a:ln>
                          <a:solidFill>
                            <a:schemeClr val="accent1"/>
                          </a:solidFill>
                          <a:effectLst/>
                          <a:latin typeface="Lubalin for IBM Demi"/>
                          <a:ea typeface="MS PGothic" pitchFamily="34" charset="-128"/>
                          <a:cs typeface="Lubalin for IBM Demi"/>
                        </a:rPr>
                        <a:t>92</a:t>
                      </a:r>
                      <a:br>
                        <a:rPr kumimoji="0" lang="en-US" sz="2700" b="0" i="0" u="none" strike="noStrike" cap="none" normalizeH="0" baseline="0" dirty="0" smtClean="0">
                          <a:ln>
                            <a:noFill/>
                          </a:ln>
                          <a:solidFill>
                            <a:schemeClr val="accent1"/>
                          </a:solidFill>
                          <a:effectLst/>
                          <a:latin typeface="Lubalin for IBM Demi"/>
                          <a:ea typeface="MS PGothic" pitchFamily="34" charset="-128"/>
                          <a:cs typeface="Lubalin for IBM Demi"/>
                        </a:rPr>
                      </a:br>
                      <a: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t>of the top 100 </a:t>
                      </a:r>
                      <a:b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br>
                      <a: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t>worldwide banks</a:t>
                      </a:r>
                      <a:endParaRPr kumimoji="0" lang="en-US" sz="800" b="1" i="0" u="none" strike="noStrike" cap="none" normalizeH="0" baseline="30000" dirty="0" smtClean="0">
                        <a:ln>
                          <a:noFill/>
                        </a:ln>
                        <a:solidFill>
                          <a:schemeClr val="tx1"/>
                        </a:solidFill>
                        <a:effectLst/>
                        <a:latin typeface="Arial" pitchFamily="34" charset="0"/>
                        <a:ea typeface="MS PGothic" pitchFamily="34" charset="-128"/>
                        <a:cs typeface="Arial" pitchFamily="34" charset="0"/>
                      </a:endParaRPr>
                    </a:p>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pPr>
                      <a:endParaRPr kumimoji="0" lang="en-US" sz="1500" b="0" i="0" u="none" strike="noStrike" cap="none" normalizeH="0" baseline="0" dirty="0" smtClean="0">
                        <a:ln>
                          <a:noFill/>
                        </a:ln>
                        <a:solidFill>
                          <a:schemeClr val="tx1"/>
                        </a:solidFill>
                        <a:effectLst/>
                        <a:latin typeface="Lubalin for IBM Demi"/>
                        <a:ea typeface="MS PGothic" pitchFamily="34" charset="-128"/>
                        <a:cs typeface="Lubalin for IBM Demi"/>
                      </a:endParaRPr>
                    </a:p>
                  </a:txBody>
                  <a:tcPr marL="68537" marR="68537" marT="34291" marB="34291" anchor="ctr" horzOverflow="overflow">
                    <a:lnL cap="flat">
                      <a:noFill/>
                    </a:lnL>
                    <a:lnR cap="flat">
                      <a:noFill/>
                    </a:lnR>
                    <a:lnT cap="flat">
                      <a:noFill/>
                    </a:lnT>
                    <a:lnB cap="flat">
                      <a:noFill/>
                    </a:lnB>
                    <a:lnTlToBr>
                      <a:noFill/>
                    </a:lnTlToBr>
                    <a:lnBlToTr>
                      <a:noFill/>
                    </a:lnBlToTr>
                    <a:noFill/>
                  </a:tcPr>
                </a:tc>
              </a:tr>
              <a:tr h="1330478">
                <a:tc>
                  <a:txBody>
                    <a:bodyPr/>
                    <a:lstStyle/>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pPr>
                      <a:r>
                        <a:rPr kumimoji="0" lang="en-US" sz="2700" b="0" i="0" u="none" strike="noStrike" cap="none" normalizeH="0" baseline="0" dirty="0" smtClean="0">
                          <a:ln>
                            <a:noFill/>
                          </a:ln>
                          <a:solidFill>
                            <a:schemeClr val="accent2"/>
                          </a:solidFill>
                          <a:effectLst/>
                          <a:latin typeface="Lubalin for IBM Demi"/>
                          <a:ea typeface="MS PGothic" pitchFamily="34" charset="-128"/>
                          <a:cs typeface="Lubalin for IBM Demi"/>
                        </a:rPr>
                        <a:t>23</a:t>
                      </a:r>
                    </a:p>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defRPr/>
                      </a:pPr>
                      <a: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t>of the top 25 </a:t>
                      </a:r>
                      <a:b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br>
                      <a: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t>US retailers</a:t>
                      </a:r>
                      <a:endParaRPr kumimoji="0" lang="en-US" sz="900" b="0" i="0" u="none" strike="noStrike" cap="none" normalizeH="0" baseline="30000" dirty="0" smtClean="0">
                        <a:ln>
                          <a:noFill/>
                        </a:ln>
                        <a:solidFill>
                          <a:schemeClr val="tx1"/>
                        </a:solidFill>
                        <a:effectLst/>
                        <a:latin typeface="Arial" pitchFamily="34" charset="0"/>
                        <a:ea typeface="MS PGothic" pitchFamily="34" charset="-128"/>
                        <a:cs typeface="Arial" pitchFamily="34" charset="0"/>
                      </a:endParaRPr>
                    </a:p>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pPr>
                      <a:endParaRPr kumimoji="0" lang="en-US" sz="3000" b="0" i="0" u="none" strike="noStrike" cap="none" normalizeH="0" baseline="0" dirty="0" smtClean="0">
                        <a:ln>
                          <a:noFill/>
                        </a:ln>
                        <a:solidFill>
                          <a:schemeClr val="accent2"/>
                        </a:solidFill>
                        <a:effectLst/>
                        <a:latin typeface="Lubalin for IBM Demi"/>
                        <a:ea typeface="MS PGothic" pitchFamily="34" charset="-128"/>
                        <a:cs typeface="Lubalin for IBM Demi"/>
                      </a:endParaRPr>
                    </a:p>
                  </a:txBody>
                  <a:tcPr marL="68537" marR="68537" marT="34291" marB="34291" anchor="ctr" horzOverflow="overflow">
                    <a:lnL cap="flat">
                      <a:noFill/>
                    </a:lnL>
                    <a:lnR cap="flat">
                      <a:noFill/>
                    </a:lnR>
                    <a:lnT cap="flat">
                      <a:noFill/>
                    </a:lnT>
                    <a:lnB cap="flat">
                      <a:noFill/>
                    </a:lnB>
                    <a:lnTlToBr>
                      <a:noFill/>
                    </a:lnTlToBr>
                    <a:lnBlToTr>
                      <a:noFill/>
                    </a:lnBlToTr>
                    <a:noFill/>
                  </a:tcPr>
                </a:tc>
              </a:tr>
            </a:tbl>
          </a:graphicData>
        </a:graphic>
      </p:graphicFrame>
      <p:pic>
        <p:nvPicPr>
          <p:cNvPr id="13318" name="Picture 3" descr="SteveMills_Assets-13.png"/>
          <p:cNvPicPr>
            <a:picLocks noChangeAspect="1"/>
          </p:cNvPicPr>
          <p:nvPr/>
        </p:nvPicPr>
        <p:blipFill>
          <a:blip r:embed="rId3"/>
          <a:srcRect/>
          <a:stretch>
            <a:fillRect/>
          </a:stretch>
        </p:blipFill>
        <p:spPr bwMode="auto">
          <a:xfrm>
            <a:off x="1231850" y="1880871"/>
            <a:ext cx="1179910" cy="1034654"/>
          </a:xfrm>
          <a:prstGeom prst="rect">
            <a:avLst/>
          </a:prstGeom>
          <a:noFill/>
          <a:ln w="9525">
            <a:noFill/>
            <a:miter lim="800000"/>
            <a:headEnd/>
            <a:tailEnd/>
          </a:ln>
        </p:spPr>
      </p:pic>
      <p:pic>
        <p:nvPicPr>
          <p:cNvPr id="13319" name="Picture 4" descr="SteveMills_Assets-14.png"/>
          <p:cNvPicPr>
            <a:picLocks noChangeAspect="1"/>
          </p:cNvPicPr>
          <p:nvPr/>
        </p:nvPicPr>
        <p:blipFill>
          <a:blip r:embed="rId4"/>
          <a:srcRect/>
          <a:stretch>
            <a:fillRect/>
          </a:stretch>
        </p:blipFill>
        <p:spPr bwMode="auto">
          <a:xfrm>
            <a:off x="1231850" y="728346"/>
            <a:ext cx="1179910" cy="1034654"/>
          </a:xfrm>
          <a:prstGeom prst="rect">
            <a:avLst/>
          </a:prstGeom>
          <a:noFill/>
          <a:ln w="9525">
            <a:noFill/>
            <a:miter lim="800000"/>
            <a:headEnd/>
            <a:tailEnd/>
          </a:ln>
        </p:spPr>
      </p:pic>
      <p:pic>
        <p:nvPicPr>
          <p:cNvPr id="13320" name="Picture 5" descr="Steve_Assets-15.png"/>
          <p:cNvPicPr>
            <a:picLocks/>
          </p:cNvPicPr>
          <p:nvPr/>
        </p:nvPicPr>
        <p:blipFill>
          <a:blip r:embed="rId5" cstate="print"/>
          <a:srcRect/>
          <a:stretch>
            <a:fillRect/>
          </a:stretch>
        </p:blipFill>
        <p:spPr bwMode="auto">
          <a:xfrm>
            <a:off x="3440460" y="1880873"/>
            <a:ext cx="1175147" cy="1021556"/>
          </a:xfrm>
          <a:prstGeom prst="rect">
            <a:avLst/>
          </a:prstGeom>
          <a:noFill/>
          <a:ln w="9525">
            <a:noFill/>
            <a:miter lim="800000"/>
            <a:headEnd/>
            <a:tailEnd/>
          </a:ln>
        </p:spPr>
      </p:pic>
      <p:pic>
        <p:nvPicPr>
          <p:cNvPr id="13321" name="Picture 6" descr="Steve_Assets-16.png"/>
          <p:cNvPicPr>
            <a:picLocks noChangeAspect="1"/>
          </p:cNvPicPr>
          <p:nvPr/>
        </p:nvPicPr>
        <p:blipFill>
          <a:blip r:embed="rId6"/>
          <a:srcRect/>
          <a:stretch>
            <a:fillRect/>
          </a:stretch>
        </p:blipFill>
        <p:spPr bwMode="auto">
          <a:xfrm>
            <a:off x="3439268" y="728346"/>
            <a:ext cx="1179909" cy="1034654"/>
          </a:xfrm>
          <a:prstGeom prst="rect">
            <a:avLst/>
          </a:prstGeom>
          <a:noFill/>
          <a:ln w="9525">
            <a:noFill/>
            <a:miter lim="800000"/>
            <a:headEnd/>
            <a:tailEnd/>
          </a:ln>
        </p:spPr>
      </p:pic>
      <p:graphicFrame>
        <p:nvGraphicFramePr>
          <p:cNvPr id="16" name="Group 98"/>
          <p:cNvGraphicFramePr>
            <a:graphicFrameLocks noGrp="1"/>
          </p:cNvGraphicFramePr>
          <p:nvPr/>
        </p:nvGraphicFramePr>
        <p:xfrm>
          <a:off x="4632274" y="856002"/>
          <a:ext cx="1522809" cy="2587877"/>
        </p:xfrm>
        <a:graphic>
          <a:graphicData uri="http://schemas.openxmlformats.org/drawingml/2006/table">
            <a:tbl>
              <a:tblPr/>
              <a:tblGrid>
                <a:gridCol w="1522809"/>
              </a:tblGrid>
              <a:tr h="1056249">
                <a:tc>
                  <a:txBody>
                    <a:bodyPr/>
                    <a:lstStyle/>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defRPr/>
                      </a:pPr>
                      <a:r>
                        <a:rPr kumimoji="0" lang="en-US" sz="2700" b="0" i="0" u="none" strike="noStrike" cap="none" normalizeH="0" baseline="0" dirty="0" smtClean="0">
                          <a:ln>
                            <a:noFill/>
                          </a:ln>
                          <a:solidFill>
                            <a:schemeClr val="accent5"/>
                          </a:solidFill>
                          <a:effectLst/>
                          <a:latin typeface="Lubalin for IBM Demi"/>
                          <a:ea typeface="MS PGothic" pitchFamily="34" charset="-128"/>
                          <a:cs typeface="Lubalin for IBM Demi"/>
                        </a:rPr>
                        <a:t>10</a:t>
                      </a:r>
                      <a:r>
                        <a:rPr kumimoji="0" lang="en-US" sz="2700" b="0" i="0" u="none" strike="noStrike" cap="none" normalizeH="0" baseline="0" dirty="0" smtClean="0">
                          <a:ln>
                            <a:noFill/>
                          </a:ln>
                          <a:solidFill>
                            <a:schemeClr val="accent1"/>
                          </a:solidFill>
                          <a:effectLst/>
                          <a:latin typeface="Lubalin for IBM Demi"/>
                          <a:ea typeface="MS PGothic" pitchFamily="34" charset="-128"/>
                          <a:cs typeface="Lubalin for IBM Demi"/>
                        </a:rPr>
                        <a:t/>
                      </a:r>
                      <a:br>
                        <a:rPr kumimoji="0" lang="en-US" sz="2700" b="0" i="0" u="none" strike="noStrike" cap="none" normalizeH="0" baseline="0" dirty="0" smtClean="0">
                          <a:ln>
                            <a:noFill/>
                          </a:ln>
                          <a:solidFill>
                            <a:schemeClr val="accent1"/>
                          </a:solidFill>
                          <a:effectLst/>
                          <a:latin typeface="Lubalin for IBM Demi"/>
                          <a:ea typeface="MS PGothic" pitchFamily="34" charset="-128"/>
                          <a:cs typeface="Lubalin for IBM Demi"/>
                        </a:rPr>
                      </a:br>
                      <a: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t>out of 10 of the world’s </a:t>
                      </a:r>
                    </a:p>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defRPr/>
                      </a:pPr>
                      <a: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t>largest insurers</a:t>
                      </a:r>
                      <a:endParaRPr kumimoji="0" lang="en-US" sz="900" b="1" i="0" u="none" strike="noStrike" cap="none" normalizeH="0" baseline="30000" dirty="0" smtClean="0">
                        <a:ln>
                          <a:noFill/>
                        </a:ln>
                        <a:solidFill>
                          <a:schemeClr val="tx1"/>
                        </a:solidFill>
                        <a:effectLst/>
                        <a:latin typeface="Arial" pitchFamily="34" charset="0"/>
                        <a:ea typeface="MS PGothic" pitchFamily="34" charset="-128"/>
                        <a:cs typeface="Arial" pitchFamily="34" charset="0"/>
                      </a:endParaRPr>
                    </a:p>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pPr>
                      <a:endParaRPr kumimoji="0" lang="en-US" sz="1500" b="0" i="0" u="none" strike="noStrike" cap="none" normalizeH="0" baseline="0" dirty="0" smtClean="0">
                        <a:ln>
                          <a:noFill/>
                        </a:ln>
                        <a:solidFill>
                          <a:schemeClr val="tx1"/>
                        </a:solidFill>
                        <a:effectLst/>
                        <a:latin typeface="Lubalin for IBM Demi"/>
                        <a:ea typeface="MS PGothic" pitchFamily="34" charset="-128"/>
                        <a:cs typeface="Lubalin for IBM Demi"/>
                      </a:endParaRPr>
                    </a:p>
                  </a:txBody>
                  <a:tcPr marL="68564" marR="68564" marT="34294" marB="34294" anchor="ctr" horzOverflow="overflow">
                    <a:lnL cap="flat">
                      <a:noFill/>
                    </a:lnL>
                    <a:lnR cap="flat">
                      <a:noFill/>
                    </a:lnR>
                    <a:lnT cap="flat">
                      <a:noFill/>
                    </a:lnT>
                    <a:lnB cap="flat">
                      <a:noFill/>
                    </a:lnB>
                    <a:lnTlToBr>
                      <a:noFill/>
                    </a:lnTlToBr>
                    <a:lnBlToTr>
                      <a:noFill/>
                    </a:lnBlToTr>
                    <a:noFill/>
                  </a:tcPr>
                </a:tc>
              </a:tr>
              <a:tr h="1522645">
                <a:tc>
                  <a:txBody>
                    <a:bodyPr/>
                    <a:lstStyle/>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pPr>
                      <a:r>
                        <a:rPr kumimoji="0" lang="en-US" sz="2700" b="0" i="0" u="none" strike="noStrike" cap="none" normalizeH="0" baseline="0" dirty="0" smtClean="0">
                          <a:ln>
                            <a:noFill/>
                          </a:ln>
                          <a:solidFill>
                            <a:srgbClr val="EF8E26"/>
                          </a:solidFill>
                          <a:effectLst/>
                          <a:latin typeface="Lubalin for IBM Demi"/>
                          <a:ea typeface="MS PGothic" pitchFamily="34" charset="-128"/>
                          <a:cs typeface="Lubalin for IBM Demi"/>
                        </a:rPr>
                        <a:t>23</a:t>
                      </a:r>
                    </a:p>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defRPr/>
                      </a:pPr>
                      <a: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t>out of 25 of the world’s </a:t>
                      </a:r>
                      <a:b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br>
                      <a:r>
                        <a:rPr kumimoji="0" lang="en-US" sz="900" b="1" i="0" u="none" strike="noStrike" cap="none" normalizeH="0" baseline="0" dirty="0" smtClean="0">
                          <a:ln>
                            <a:noFill/>
                          </a:ln>
                          <a:solidFill>
                            <a:schemeClr val="tx1"/>
                          </a:solidFill>
                          <a:effectLst/>
                          <a:latin typeface="Arial" pitchFamily="34" charset="0"/>
                          <a:ea typeface="MS PGothic" pitchFamily="34" charset="-128"/>
                          <a:cs typeface="Arial" pitchFamily="34" charset="0"/>
                        </a:rPr>
                        <a:t>largest airlines</a:t>
                      </a:r>
                    </a:p>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pPr>
                      <a:endParaRPr kumimoji="0" lang="en-US" sz="3000" b="0" i="0" u="none" strike="noStrike" cap="none" normalizeH="0" baseline="0" dirty="0" smtClean="0">
                        <a:ln>
                          <a:noFill/>
                        </a:ln>
                        <a:solidFill>
                          <a:schemeClr val="tx1"/>
                        </a:solidFill>
                        <a:effectLst/>
                        <a:latin typeface="Lubalin for IBM Demi"/>
                        <a:ea typeface="MS PGothic" pitchFamily="34" charset="-128"/>
                        <a:cs typeface="Lubalin for IBM Demi"/>
                      </a:endParaRPr>
                    </a:p>
                    <a:p>
                      <a:pPr marL="0" marR="0" lvl="0" indent="0" algn="l" defTabSz="914400" rtl="0" eaLnBrk="0" fontAlgn="base" latinLnBrk="0" hangingPunct="0">
                        <a:lnSpc>
                          <a:spcPct val="100000"/>
                        </a:lnSpc>
                        <a:spcBef>
                          <a:spcPct val="20000"/>
                        </a:spcBef>
                        <a:spcAft>
                          <a:spcPct val="0"/>
                        </a:spcAft>
                        <a:buClr>
                          <a:srgbClr val="FFC100"/>
                        </a:buClr>
                        <a:buSzTx/>
                        <a:buFont typeface="Wingdings" pitchFamily="2" charset="2"/>
                        <a:buNone/>
                        <a:tabLst/>
                        <a:defRPr/>
                      </a:pPr>
                      <a:r>
                        <a:rPr kumimoji="0" lang="en-US" sz="1100" b="1" i="0" u="none" strike="noStrike" cap="none" normalizeH="0" baseline="0" dirty="0" smtClean="0">
                          <a:ln>
                            <a:noFill/>
                          </a:ln>
                          <a:solidFill>
                            <a:schemeClr val="bg1"/>
                          </a:solidFill>
                          <a:effectLst/>
                          <a:latin typeface="Arial" pitchFamily="34" charset="0"/>
                          <a:ea typeface="MS PGothic" pitchFamily="34" charset="-128"/>
                          <a:cs typeface="Arial" pitchFamily="34" charset="0"/>
                        </a:rPr>
                        <a:t>O</a:t>
                      </a:r>
                      <a:endParaRPr kumimoji="0" lang="en-US" sz="3000" b="0" i="0" u="none" strike="noStrike" cap="none" normalizeH="0" baseline="0" dirty="0" smtClean="0">
                        <a:ln>
                          <a:noFill/>
                        </a:ln>
                        <a:solidFill>
                          <a:schemeClr val="tx1"/>
                        </a:solidFill>
                        <a:effectLst/>
                        <a:latin typeface="Lubalin for IBM Demi"/>
                        <a:ea typeface="MS PGothic" pitchFamily="34" charset="-128"/>
                        <a:cs typeface="Lubalin for IBM Demi"/>
                      </a:endParaRPr>
                    </a:p>
                  </a:txBody>
                  <a:tcPr marL="68564" marR="68564" marT="34294" marB="34294" anchor="ctr" horzOverflow="overflow">
                    <a:lnL cap="flat">
                      <a:noFill/>
                    </a:lnL>
                    <a:lnR cap="flat">
                      <a:noFill/>
                    </a:lnR>
                    <a:lnT cap="flat">
                      <a:noFill/>
                    </a:lnT>
                    <a:lnB cap="flat">
                      <a:noFill/>
                    </a:lnB>
                    <a:lnTlToBr>
                      <a:noFill/>
                    </a:lnTlToBr>
                    <a:lnBlToTr>
                      <a:noFill/>
                    </a:lnBlToTr>
                    <a:noFill/>
                  </a:tcPr>
                </a:tc>
              </a:tr>
            </a:tbl>
          </a:graphicData>
        </a:graphic>
      </p:graphicFrame>
      <p:sp>
        <p:nvSpPr>
          <p:cNvPr id="10" name="Title 1"/>
          <p:cNvSpPr txBox="1">
            <a:spLocks/>
          </p:cNvSpPr>
          <p:nvPr/>
        </p:nvSpPr>
        <p:spPr bwMode="auto">
          <a:xfrm>
            <a:off x="2733675" y="3029371"/>
            <a:ext cx="4938713" cy="420290"/>
          </a:xfrm>
          <a:prstGeom prst="rect">
            <a:avLst/>
          </a:prstGeom>
          <a:noFill/>
          <a:ln>
            <a:noFill/>
          </a:ln>
          <a:extLst>
            <a:ext uri="{909E8E84-426E-40dd-AFC4-6F175D3DCCD1}"/>
            <a:ext uri="{91240B29-F687-4f45-9708-019B960494DF}"/>
          </a:extLst>
        </p:spPr>
        <p:txBody>
          <a:bodyPr lIns="0" tIns="0"/>
          <a:lstStyle>
            <a:lvl1pPr algn="l" rtl="0" eaLnBrk="0" fontAlgn="base" hangingPunct="0">
              <a:lnSpc>
                <a:spcPct val="90000"/>
              </a:lnSpc>
              <a:spcBef>
                <a:spcPct val="0"/>
              </a:spcBef>
              <a:spcAft>
                <a:spcPct val="0"/>
              </a:spcAft>
              <a:defRPr sz="2600" b="1" baseline="0">
                <a:solidFill>
                  <a:srgbClr val="FFFFFF"/>
                </a:solidFill>
                <a:latin typeface="Arial"/>
                <a:ea typeface="ＭＳ Ｐゴシック" charset="0"/>
                <a:cs typeface="Arial"/>
              </a:defRPr>
            </a:lvl1pPr>
            <a:lvl2pPr algn="l" rtl="0" eaLnBrk="0" fontAlgn="base" hangingPunct="0">
              <a:lnSpc>
                <a:spcPct val="90000"/>
              </a:lnSpc>
              <a:spcBef>
                <a:spcPct val="0"/>
              </a:spcBef>
              <a:spcAft>
                <a:spcPct val="0"/>
              </a:spcAft>
              <a:defRPr sz="2400">
                <a:solidFill>
                  <a:schemeClr val="hlink"/>
                </a:solidFill>
                <a:latin typeface="Arial" charset="0"/>
                <a:ea typeface="ＭＳ Ｐゴシック" charset="0"/>
                <a:cs typeface="ＭＳ Ｐゴシック" charset="0"/>
              </a:defRPr>
            </a:lvl2pPr>
            <a:lvl3pPr algn="l" rtl="0" eaLnBrk="0" fontAlgn="base" hangingPunct="0">
              <a:lnSpc>
                <a:spcPct val="90000"/>
              </a:lnSpc>
              <a:spcBef>
                <a:spcPct val="0"/>
              </a:spcBef>
              <a:spcAft>
                <a:spcPct val="0"/>
              </a:spcAft>
              <a:defRPr sz="2400">
                <a:solidFill>
                  <a:schemeClr val="hlink"/>
                </a:solidFill>
                <a:latin typeface="Arial" charset="0"/>
                <a:ea typeface="ＭＳ Ｐゴシック" charset="0"/>
                <a:cs typeface="ＭＳ Ｐゴシック" charset="0"/>
              </a:defRPr>
            </a:lvl3pPr>
            <a:lvl4pPr algn="l" rtl="0" eaLnBrk="0" fontAlgn="base" hangingPunct="0">
              <a:lnSpc>
                <a:spcPct val="90000"/>
              </a:lnSpc>
              <a:spcBef>
                <a:spcPct val="0"/>
              </a:spcBef>
              <a:spcAft>
                <a:spcPct val="0"/>
              </a:spcAft>
              <a:defRPr sz="2400">
                <a:solidFill>
                  <a:schemeClr val="hlink"/>
                </a:solidFill>
                <a:latin typeface="Arial" charset="0"/>
                <a:ea typeface="ＭＳ Ｐゴシック" charset="0"/>
                <a:cs typeface="ＭＳ Ｐゴシック" charset="0"/>
              </a:defRPr>
            </a:lvl4pPr>
            <a:lvl5pPr algn="l" rtl="0" eaLnBrk="0" fontAlgn="base" hangingPunct="0">
              <a:lnSpc>
                <a:spcPct val="90000"/>
              </a:lnSpc>
              <a:spcBef>
                <a:spcPct val="0"/>
              </a:spcBef>
              <a:spcAft>
                <a:spcPct val="0"/>
              </a:spcAft>
              <a:defRPr sz="2400">
                <a:solidFill>
                  <a:schemeClr val="hlink"/>
                </a:solidFill>
                <a:latin typeface="Arial" charset="0"/>
                <a:ea typeface="ＭＳ Ｐゴシック" charset="0"/>
                <a:cs typeface="ＭＳ Ｐゴシック" charset="0"/>
              </a:defRPr>
            </a:lvl5pPr>
            <a:lvl6pPr marL="457200" algn="l" rtl="0" fontAlgn="base">
              <a:lnSpc>
                <a:spcPct val="90000"/>
              </a:lnSpc>
              <a:spcBef>
                <a:spcPct val="0"/>
              </a:spcBef>
              <a:spcAft>
                <a:spcPct val="0"/>
              </a:spcAft>
              <a:defRPr sz="2200">
                <a:solidFill>
                  <a:schemeClr val="hlink"/>
                </a:solidFill>
                <a:latin typeface="Arial" charset="0"/>
              </a:defRPr>
            </a:lvl6pPr>
            <a:lvl7pPr marL="914400" algn="l" rtl="0" fontAlgn="base">
              <a:lnSpc>
                <a:spcPct val="90000"/>
              </a:lnSpc>
              <a:spcBef>
                <a:spcPct val="0"/>
              </a:spcBef>
              <a:spcAft>
                <a:spcPct val="0"/>
              </a:spcAft>
              <a:defRPr sz="2200">
                <a:solidFill>
                  <a:schemeClr val="hlink"/>
                </a:solidFill>
                <a:latin typeface="Arial" charset="0"/>
              </a:defRPr>
            </a:lvl7pPr>
            <a:lvl8pPr marL="1371600" algn="l" rtl="0" fontAlgn="base">
              <a:lnSpc>
                <a:spcPct val="90000"/>
              </a:lnSpc>
              <a:spcBef>
                <a:spcPct val="0"/>
              </a:spcBef>
              <a:spcAft>
                <a:spcPct val="0"/>
              </a:spcAft>
              <a:defRPr sz="2200">
                <a:solidFill>
                  <a:schemeClr val="hlink"/>
                </a:solidFill>
                <a:latin typeface="Arial" charset="0"/>
              </a:defRPr>
            </a:lvl8pPr>
            <a:lvl9pPr marL="1828800" algn="l" rtl="0" fontAlgn="base">
              <a:lnSpc>
                <a:spcPct val="90000"/>
              </a:lnSpc>
              <a:spcBef>
                <a:spcPct val="0"/>
              </a:spcBef>
              <a:spcAft>
                <a:spcPct val="0"/>
              </a:spcAft>
              <a:defRPr sz="2200">
                <a:solidFill>
                  <a:schemeClr val="hlink"/>
                </a:solidFill>
                <a:latin typeface="Arial" charset="0"/>
              </a:defRPr>
            </a:lvl9pPr>
          </a:lstStyle>
          <a:p>
            <a:pPr>
              <a:defRPr/>
            </a:pPr>
            <a:r>
              <a:rPr lang="en-US" sz="1800" i="1" u="sng" kern="0" dirty="0">
                <a:solidFill>
                  <a:schemeClr val="tx1"/>
                </a:solidFill>
              </a:rPr>
              <a:t>Processing the world’s transactions &amp; data</a:t>
            </a:r>
          </a:p>
        </p:txBody>
      </p:sp>
      <p:sp>
        <p:nvSpPr>
          <p:cNvPr id="13326" name="Rectangle 10"/>
          <p:cNvSpPr>
            <a:spLocks/>
          </p:cNvSpPr>
          <p:nvPr/>
        </p:nvSpPr>
        <p:spPr bwMode="auto">
          <a:xfrm>
            <a:off x="5422106" y="4033516"/>
            <a:ext cx="2687241" cy="631031"/>
          </a:xfrm>
          <a:prstGeom prst="rect">
            <a:avLst/>
          </a:prstGeom>
          <a:noFill/>
          <a:ln w="9525">
            <a:noFill/>
            <a:miter lim="800000"/>
            <a:headEnd/>
            <a:tailEnd/>
          </a:ln>
        </p:spPr>
        <p:txBody>
          <a:bodyPr/>
          <a:lstStyle/>
          <a:p>
            <a:pPr defTabSz="342900">
              <a:lnSpc>
                <a:spcPct val="90000"/>
              </a:lnSpc>
              <a:spcBef>
                <a:spcPct val="20000"/>
              </a:spcBef>
            </a:pPr>
            <a:r>
              <a:rPr lang="en-US" altLang="en-US" b="1" dirty="0">
                <a:solidFill>
                  <a:srgbClr val="EE3D96"/>
                </a:solidFill>
                <a:latin typeface="Lubalin for IBM Demi" pitchFamily="18" charset="0"/>
              </a:rPr>
              <a:t>55 percent </a:t>
            </a:r>
          </a:p>
          <a:p>
            <a:pPr defTabSz="342900">
              <a:lnSpc>
                <a:spcPct val="90000"/>
              </a:lnSpc>
              <a:spcBef>
                <a:spcPct val="20000"/>
              </a:spcBef>
            </a:pPr>
            <a:r>
              <a:rPr lang="en-US" altLang="en-US" sz="900" dirty="0"/>
              <a:t>of all enterprise applications</a:t>
            </a:r>
            <a:br>
              <a:rPr lang="en-US" altLang="en-US" sz="900" dirty="0"/>
            </a:br>
            <a:r>
              <a:rPr lang="en-US" altLang="en-US" sz="900" dirty="0"/>
              <a:t>need the mainframe to complete transactions</a:t>
            </a:r>
          </a:p>
        </p:txBody>
      </p:sp>
      <p:sp>
        <p:nvSpPr>
          <p:cNvPr id="13327" name="Rectangle 11"/>
          <p:cNvSpPr>
            <a:spLocks/>
          </p:cNvSpPr>
          <p:nvPr/>
        </p:nvSpPr>
        <p:spPr bwMode="auto">
          <a:xfrm>
            <a:off x="2657475" y="4012083"/>
            <a:ext cx="2871788" cy="657225"/>
          </a:xfrm>
          <a:prstGeom prst="rect">
            <a:avLst/>
          </a:prstGeom>
          <a:noFill/>
          <a:ln w="9525">
            <a:noFill/>
            <a:miter lim="800000"/>
            <a:headEnd/>
            <a:tailEnd/>
          </a:ln>
        </p:spPr>
        <p:txBody>
          <a:bodyPr/>
          <a:lstStyle/>
          <a:p>
            <a:pPr defTabSz="342900">
              <a:lnSpc>
                <a:spcPct val="90000"/>
              </a:lnSpc>
              <a:spcBef>
                <a:spcPct val="20000"/>
              </a:spcBef>
            </a:pPr>
            <a:r>
              <a:rPr lang="en-US" altLang="en-US" b="1" dirty="0">
                <a:solidFill>
                  <a:srgbClr val="EE4F38"/>
                </a:solidFill>
                <a:latin typeface="Lubalin for IBM Demi" pitchFamily="18" charset="0"/>
              </a:rPr>
              <a:t>91 percent</a:t>
            </a:r>
            <a:r>
              <a:rPr lang="en-US" altLang="en-US" sz="2100" b="1" dirty="0">
                <a:solidFill>
                  <a:srgbClr val="EE4F38"/>
                </a:solidFill>
                <a:latin typeface="Lubalin for IBM Book" pitchFamily="18" charset="0"/>
              </a:rPr>
              <a:t/>
            </a:r>
            <a:br>
              <a:rPr lang="en-US" altLang="en-US" sz="2100" b="1" dirty="0">
                <a:solidFill>
                  <a:srgbClr val="EE4F38"/>
                </a:solidFill>
                <a:latin typeface="Lubalin for IBM Book" pitchFamily="18" charset="0"/>
              </a:rPr>
            </a:br>
            <a:r>
              <a:rPr lang="en-US" altLang="en-US" sz="900" dirty="0"/>
              <a:t>of surveyed CIOs said that new customer-facing applications are accessing the mainframe</a:t>
            </a:r>
          </a:p>
        </p:txBody>
      </p:sp>
      <p:sp>
        <p:nvSpPr>
          <p:cNvPr id="13328" name="Rectangle 45"/>
          <p:cNvSpPr>
            <a:spLocks noChangeArrowheads="1"/>
          </p:cNvSpPr>
          <p:nvPr/>
        </p:nvSpPr>
        <p:spPr bwMode="auto">
          <a:xfrm>
            <a:off x="2652713" y="3332562"/>
            <a:ext cx="1343025" cy="297656"/>
          </a:xfrm>
          <a:prstGeom prst="rect">
            <a:avLst/>
          </a:prstGeom>
          <a:noFill/>
          <a:ln w="9525">
            <a:noFill/>
            <a:miter lim="800000"/>
            <a:headEnd/>
            <a:tailEnd/>
          </a:ln>
        </p:spPr>
        <p:txBody>
          <a:bodyPr lIns="0" rIns="137160"/>
          <a:lstStyle/>
          <a:p>
            <a:pPr algn="ctr" defTabSz="342900">
              <a:lnSpc>
                <a:spcPct val="90000"/>
              </a:lnSpc>
              <a:spcBef>
                <a:spcPct val="20000"/>
              </a:spcBef>
              <a:buClr>
                <a:srgbClr val="FFC100"/>
              </a:buClr>
            </a:pPr>
            <a:r>
              <a:rPr lang="en-US" altLang="en-US" b="1">
                <a:solidFill>
                  <a:srgbClr val="A82185"/>
                </a:solidFill>
                <a:latin typeface="Lubalin for IBM Demi" pitchFamily="18" charset="0"/>
              </a:rPr>
              <a:t>30 billion</a:t>
            </a:r>
            <a:r>
              <a:rPr lang="en-US" altLang="en-US">
                <a:solidFill>
                  <a:srgbClr val="A82185"/>
                </a:solidFill>
                <a:latin typeface="Lubalin for IBM Demi" pitchFamily="18" charset="0"/>
              </a:rPr>
              <a:t> </a:t>
            </a:r>
            <a:r>
              <a:rPr lang="en-US" altLang="en-US">
                <a:solidFill>
                  <a:srgbClr val="EE3D96"/>
                </a:solidFill>
                <a:latin typeface="Lubalin for IBM Book" pitchFamily="18" charset="0"/>
              </a:rPr>
              <a:t/>
            </a:r>
            <a:br>
              <a:rPr lang="en-US" altLang="en-US">
                <a:solidFill>
                  <a:srgbClr val="EE3D96"/>
                </a:solidFill>
                <a:latin typeface="Lubalin for IBM Book" pitchFamily="18" charset="0"/>
              </a:rPr>
            </a:br>
            <a:endParaRPr lang="en-US" altLang="en-US"/>
          </a:p>
        </p:txBody>
      </p:sp>
      <p:sp>
        <p:nvSpPr>
          <p:cNvPr id="13329" name="Rectangle 46"/>
          <p:cNvSpPr>
            <a:spLocks noChangeArrowheads="1"/>
          </p:cNvSpPr>
          <p:nvPr/>
        </p:nvSpPr>
        <p:spPr bwMode="auto">
          <a:xfrm>
            <a:off x="5529263" y="3313512"/>
            <a:ext cx="2525316" cy="632481"/>
          </a:xfrm>
          <a:prstGeom prst="rect">
            <a:avLst/>
          </a:prstGeom>
          <a:noFill/>
          <a:ln w="9525">
            <a:noFill/>
            <a:miter lim="800000"/>
            <a:headEnd/>
            <a:tailEnd/>
          </a:ln>
        </p:spPr>
        <p:txBody>
          <a:bodyPr lIns="0" rIns="137160">
            <a:spAutoFit/>
          </a:bodyPr>
          <a:lstStyle/>
          <a:p>
            <a:pPr defTabSz="342900">
              <a:lnSpc>
                <a:spcPct val="90000"/>
              </a:lnSpc>
              <a:spcBef>
                <a:spcPct val="50000"/>
              </a:spcBef>
              <a:buClr>
                <a:srgbClr val="051A33"/>
              </a:buClr>
            </a:pPr>
            <a:r>
              <a:rPr lang="en-US" altLang="en-US" b="1">
                <a:solidFill>
                  <a:srgbClr val="EF8E26"/>
                </a:solidFill>
                <a:latin typeface="Lubalin for IBM Demi" pitchFamily="18" charset="0"/>
              </a:rPr>
              <a:t>80 percent</a:t>
            </a:r>
            <a:r>
              <a:rPr lang="en-US" altLang="en-US">
                <a:solidFill>
                  <a:srgbClr val="EF8E26"/>
                </a:solidFill>
                <a:latin typeface="Lubalin for IBM Demi" pitchFamily="18" charset="0"/>
              </a:rPr>
              <a:t> </a:t>
            </a:r>
            <a:r>
              <a:rPr lang="en-US" altLang="en-US" sz="2100">
                <a:solidFill>
                  <a:srgbClr val="EF8E26"/>
                </a:solidFill>
                <a:latin typeface="Lubalin for IBM Book" pitchFamily="18" charset="0"/>
              </a:rPr>
              <a:t/>
            </a:r>
            <a:br>
              <a:rPr lang="en-US" altLang="en-US" sz="2100">
                <a:solidFill>
                  <a:srgbClr val="EF8E26"/>
                </a:solidFill>
                <a:latin typeface="Lubalin for IBM Book" pitchFamily="18" charset="0"/>
              </a:rPr>
            </a:br>
            <a:r>
              <a:rPr lang="en-US" altLang="en-US" sz="900"/>
              <a:t>of the world’s corporate data resides or originates on mainframes</a:t>
            </a:r>
          </a:p>
        </p:txBody>
      </p:sp>
      <p:sp>
        <p:nvSpPr>
          <p:cNvPr id="13330" name="TextBox 14"/>
          <p:cNvSpPr txBox="1">
            <a:spLocks noChangeArrowheads="1"/>
          </p:cNvSpPr>
          <p:nvPr/>
        </p:nvSpPr>
        <p:spPr bwMode="auto">
          <a:xfrm>
            <a:off x="2687243" y="3586164"/>
            <a:ext cx="2021681" cy="487056"/>
          </a:xfrm>
          <a:prstGeom prst="rect">
            <a:avLst/>
          </a:prstGeom>
          <a:noFill/>
          <a:ln w="9525">
            <a:noFill/>
            <a:miter lim="800000"/>
            <a:headEnd/>
            <a:tailEnd/>
          </a:ln>
        </p:spPr>
        <p:txBody>
          <a:bodyPr>
            <a:spAutoFit/>
          </a:bodyPr>
          <a:lstStyle/>
          <a:p>
            <a:pPr defTabSz="342900">
              <a:lnSpc>
                <a:spcPct val="90000"/>
              </a:lnSpc>
            </a:pPr>
            <a:r>
              <a:rPr lang="en-US" altLang="en-US" sz="900"/>
              <a:t>business transactions processed on the mainframe per day</a:t>
            </a:r>
          </a:p>
          <a:p>
            <a:pPr defTabSz="342900">
              <a:lnSpc>
                <a:spcPct val="90000"/>
              </a:lnSpc>
            </a:pPr>
            <a:endParaRPr lang="en-US" sz="1050"/>
          </a:p>
        </p:txBody>
      </p:sp>
      <p:sp>
        <p:nvSpPr>
          <p:cNvPr id="15" name="Title 14"/>
          <p:cNvSpPr>
            <a:spLocks noGrp="1"/>
          </p:cNvSpPr>
          <p:nvPr>
            <p:ph type="title"/>
          </p:nvPr>
        </p:nvSpPr>
        <p:spPr>
          <a:xfrm>
            <a:off x="613036" y="38488"/>
            <a:ext cx="8716963" cy="608013"/>
          </a:xfrm>
        </p:spPr>
        <p:txBody>
          <a:bodyPr>
            <a:normAutofit/>
          </a:bodyPr>
          <a:lstStyle/>
          <a:p>
            <a:r>
              <a:rPr lang="en-US" sz="2000" b="1" dirty="0" smtClean="0">
                <a:solidFill>
                  <a:schemeClr val="tx1"/>
                </a:solidFill>
              </a:rPr>
              <a:t>World’s leading businesses run on the mainframe</a:t>
            </a:r>
            <a:endParaRPr lang="en-US" sz="2000" b="1" dirty="0">
              <a:solidFill>
                <a:schemeClr val="tx1"/>
              </a:solidFill>
            </a:endParaRPr>
          </a:p>
        </p:txBody>
      </p:sp>
    </p:spTree>
    <p:extLst>
      <p:ext uri="{BB962C8B-B14F-4D97-AF65-F5344CB8AC3E}">
        <p14:creationId xmlns:p14="http://schemas.microsoft.com/office/powerpoint/2010/main" val="1519538763"/>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7826" name="Text Box 2"/>
          <p:cNvSpPr txBox="1">
            <a:spLocks noChangeArrowheads="1"/>
          </p:cNvSpPr>
          <p:nvPr/>
        </p:nvSpPr>
        <p:spPr bwMode="auto">
          <a:xfrm>
            <a:off x="219074" y="1359628"/>
            <a:ext cx="8790701" cy="3090863"/>
          </a:xfrm>
          <a:prstGeom prst="rect">
            <a:avLst/>
          </a:prstGeom>
          <a:noFill/>
          <a:ln w="9525">
            <a:noFill/>
            <a:round/>
            <a:headEnd/>
            <a:tailEnd/>
          </a:ln>
        </p:spPr>
        <p:txBody>
          <a:bodyPr/>
          <a:lstStyle/>
          <a:p>
            <a:pPr marL="171450" indent="-170260">
              <a:lnSpc>
                <a:spcPct val="80000"/>
              </a:lnSpc>
              <a:spcBef>
                <a:spcPts val="329"/>
              </a:spcBef>
              <a:spcAft>
                <a:spcPts val="141"/>
              </a:spcAft>
              <a:buSzPct val="110000"/>
              <a:tabLst>
                <a:tab pos="685800" algn="l"/>
                <a:tab pos="1371600" algn="l"/>
                <a:tab pos="2057400" algn="l"/>
                <a:tab pos="2743200" algn="l"/>
                <a:tab pos="3429000" algn="l"/>
                <a:tab pos="4114800" algn="l"/>
                <a:tab pos="4800600" algn="l"/>
                <a:tab pos="5486400" algn="l"/>
                <a:tab pos="6172200" algn="l"/>
                <a:tab pos="6858000" algn="l"/>
                <a:tab pos="7543800" algn="l"/>
              </a:tabLst>
              <a:defRPr/>
            </a:pPr>
            <a:endParaRPr lang="en-US" sz="800" dirty="0">
              <a:solidFill>
                <a:srgbClr val="000000"/>
              </a:solidFill>
            </a:endParaRPr>
          </a:p>
          <a:p>
            <a:pPr lvl="1" indent="-170260">
              <a:lnSpc>
                <a:spcPct val="80000"/>
              </a:lnSpc>
              <a:spcBef>
                <a:spcPts val="329"/>
              </a:spcBef>
              <a:spcAft>
                <a:spcPts val="197"/>
              </a:spcAft>
              <a:buSzPct val="75000"/>
              <a:tabLst>
                <a:tab pos="685800" algn="l"/>
                <a:tab pos="1371600" algn="l"/>
                <a:tab pos="2057400" algn="l"/>
                <a:tab pos="2743200" algn="l"/>
                <a:tab pos="3429000" algn="l"/>
                <a:tab pos="4114800" algn="l"/>
                <a:tab pos="4800600" algn="l"/>
                <a:tab pos="5486400" algn="l"/>
                <a:tab pos="6172200" algn="l"/>
                <a:tab pos="6858000" algn="l"/>
                <a:tab pos="7543800" algn="l"/>
              </a:tabLst>
              <a:defRPr/>
            </a:pPr>
            <a:endParaRPr lang="en-US" sz="1400" dirty="0">
              <a:solidFill>
                <a:srgbClr val="FF0000"/>
              </a:solidFill>
            </a:endParaRPr>
          </a:p>
          <a:p>
            <a:pPr lvl="1" indent="-170260">
              <a:lnSpc>
                <a:spcPct val="80000"/>
              </a:lnSpc>
              <a:spcBef>
                <a:spcPts val="375"/>
              </a:spcBef>
              <a:spcAft>
                <a:spcPts val="225"/>
              </a:spcAft>
              <a:buSzPct val="75000"/>
              <a:tabLst>
                <a:tab pos="685800" algn="l"/>
                <a:tab pos="1371600" algn="l"/>
                <a:tab pos="2057400" algn="l"/>
                <a:tab pos="2743200" algn="l"/>
                <a:tab pos="3429000" algn="l"/>
                <a:tab pos="4114800" algn="l"/>
                <a:tab pos="4800600" algn="l"/>
                <a:tab pos="5486400" algn="l"/>
                <a:tab pos="6172200" algn="l"/>
                <a:tab pos="6858000" algn="l"/>
                <a:tab pos="7543800" algn="l"/>
              </a:tabLst>
              <a:defRPr/>
            </a:pPr>
            <a:endParaRPr lang="en-US" sz="1400" dirty="0">
              <a:solidFill>
                <a:srgbClr val="FF0000"/>
              </a:solidFill>
            </a:endParaRPr>
          </a:p>
          <a:p>
            <a:pPr marL="130969" lvl="1" indent="-130969">
              <a:lnSpc>
                <a:spcPct val="80000"/>
              </a:lnSpc>
              <a:spcBef>
                <a:spcPts val="375"/>
              </a:spcBef>
              <a:spcAft>
                <a:spcPts val="225"/>
              </a:spcAft>
              <a:buSzPct val="100000"/>
              <a:buFont typeface="Wingdings" pitchFamily="2" charset="2"/>
              <a:buChar char="§"/>
              <a:tabLst>
                <a:tab pos="40481" algn="l"/>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600" dirty="0">
                <a:solidFill>
                  <a:srgbClr val="000000"/>
                </a:solidFill>
              </a:rPr>
              <a:t>SE RAS Improvements</a:t>
            </a:r>
          </a:p>
          <a:p>
            <a:pPr marL="510779" lvl="2" indent="-167879">
              <a:lnSpc>
                <a:spcPct val="80000"/>
              </a:lnSpc>
              <a:spcBef>
                <a:spcPts val="300"/>
              </a:spcBef>
              <a:buFont typeface="Arial" pitchFamily="34" charset="0"/>
              <a:buChar char="−"/>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400" dirty="0">
                <a:solidFill>
                  <a:srgbClr val="000000"/>
                </a:solidFill>
              </a:rPr>
              <a:t>ECC Memory</a:t>
            </a:r>
          </a:p>
          <a:p>
            <a:pPr marL="510779" lvl="2" indent="-167879">
              <a:lnSpc>
                <a:spcPct val="80000"/>
              </a:lnSpc>
              <a:spcBef>
                <a:spcPts val="300"/>
              </a:spcBef>
              <a:buFont typeface="Arial" pitchFamily="34" charset="0"/>
              <a:buChar char="−"/>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400" dirty="0">
                <a:solidFill>
                  <a:srgbClr val="000000"/>
                </a:solidFill>
              </a:rPr>
              <a:t>Truly redundant physical networks (</a:t>
            </a:r>
            <a:r>
              <a:rPr lang="en-US" sz="1400" dirty="0" err="1">
                <a:solidFill>
                  <a:srgbClr val="000000"/>
                </a:solidFill>
              </a:rPr>
              <a:t>N+1</a:t>
            </a:r>
            <a:r>
              <a:rPr lang="en-US" sz="1400" dirty="0">
                <a:solidFill>
                  <a:srgbClr val="000000"/>
                </a:solidFill>
              </a:rPr>
              <a:t>)</a:t>
            </a:r>
          </a:p>
          <a:p>
            <a:pPr marL="683419" lvl="3" indent="-128588">
              <a:lnSpc>
                <a:spcPct val="80000"/>
              </a:lnSpc>
              <a:spcBef>
                <a:spcPts val="300"/>
              </a:spcBef>
              <a:buFont typeface="Arial" pitchFamily="34" charset="0"/>
              <a:buChar char="•"/>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400" dirty="0">
                <a:solidFill>
                  <a:srgbClr val="000000"/>
                </a:solidFill>
              </a:rPr>
              <a:t>Laptops use single physical networks for SE networking requirements (HMC Network, PSCN, INMN</a:t>
            </a:r>
            <a:r>
              <a:rPr lang="en-US" sz="1400" dirty="0" smtClean="0">
                <a:solidFill>
                  <a:srgbClr val="000000"/>
                </a:solidFill>
              </a:rPr>
              <a:t>)</a:t>
            </a:r>
            <a:endParaRPr lang="en-US" sz="1400" dirty="0">
              <a:solidFill>
                <a:srgbClr val="000000"/>
              </a:solidFill>
            </a:endParaRPr>
          </a:p>
          <a:p>
            <a:pPr marL="683419" lvl="3" indent="-128588">
              <a:lnSpc>
                <a:spcPct val="80000"/>
              </a:lnSpc>
              <a:spcBef>
                <a:spcPts val="300"/>
              </a:spcBef>
              <a:buFont typeface="Arial" pitchFamily="34" charset="0"/>
              <a:buChar char="•"/>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GB" sz="1400" dirty="0">
                <a:solidFill>
                  <a:srgbClr val="000000"/>
                </a:solidFill>
              </a:rPr>
              <a:t>Supports 1 </a:t>
            </a:r>
            <a:r>
              <a:rPr lang="en-GB" sz="1400" dirty="0" err="1">
                <a:solidFill>
                  <a:srgbClr val="000000"/>
                </a:solidFill>
              </a:rPr>
              <a:t>Gbps</a:t>
            </a:r>
            <a:endParaRPr lang="en-US" sz="1400" dirty="0">
              <a:solidFill>
                <a:srgbClr val="000000"/>
              </a:solidFill>
            </a:endParaRPr>
          </a:p>
          <a:p>
            <a:pPr marL="683419" lvl="3" indent="-128588">
              <a:lnSpc>
                <a:spcPct val="80000"/>
              </a:lnSpc>
              <a:spcBef>
                <a:spcPts val="300"/>
              </a:spcBef>
              <a:buFont typeface="Arial" pitchFamily="34" charset="0"/>
              <a:buChar char="•"/>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400" dirty="0">
                <a:solidFill>
                  <a:srgbClr val="000000"/>
                </a:solidFill>
              </a:rPr>
              <a:t>Redundant physical networks</a:t>
            </a:r>
          </a:p>
          <a:p>
            <a:pPr marL="510779" lvl="2" indent="-167879">
              <a:spcBef>
                <a:spcPts val="300"/>
              </a:spcBef>
              <a:buFont typeface="Arial" pitchFamily="34" charset="0"/>
              <a:buChar char="−"/>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400" dirty="0">
                <a:solidFill>
                  <a:srgbClr val="000000"/>
                </a:solidFill>
              </a:rPr>
              <a:t>Redundant power modules (</a:t>
            </a:r>
            <a:r>
              <a:rPr lang="en-US" sz="1400" dirty="0" err="1">
                <a:solidFill>
                  <a:srgbClr val="000000"/>
                </a:solidFill>
              </a:rPr>
              <a:t>N+1</a:t>
            </a:r>
            <a:r>
              <a:rPr lang="en-US" sz="1400" dirty="0">
                <a:solidFill>
                  <a:srgbClr val="000000"/>
                </a:solidFill>
              </a:rPr>
              <a:t>)</a:t>
            </a:r>
          </a:p>
          <a:p>
            <a:pPr marL="683419" lvl="3" indent="-128588">
              <a:lnSpc>
                <a:spcPct val="80000"/>
              </a:lnSpc>
              <a:spcBef>
                <a:spcPts val="300"/>
              </a:spcBef>
              <a:buFont typeface="Arial" pitchFamily="34" charset="0"/>
              <a:buChar char="•"/>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400" dirty="0">
                <a:solidFill>
                  <a:srgbClr val="000000"/>
                </a:solidFill>
              </a:rPr>
              <a:t>SEs continue to run:</a:t>
            </a:r>
          </a:p>
          <a:p>
            <a:pPr marL="857250" lvl="4">
              <a:lnSpc>
                <a:spcPct val="80000"/>
              </a:lnSpc>
              <a:spcBef>
                <a:spcPts val="300"/>
              </a:spcBef>
              <a:buFont typeface="Wingdings" pitchFamily="2" charset="2"/>
              <a:buChar char="Ø"/>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400" dirty="0">
                <a:solidFill>
                  <a:srgbClr val="000000"/>
                </a:solidFill>
              </a:rPr>
              <a:t>SCH failure</a:t>
            </a:r>
          </a:p>
          <a:p>
            <a:pPr marL="857250" lvl="4">
              <a:lnSpc>
                <a:spcPct val="80000"/>
              </a:lnSpc>
              <a:spcBef>
                <a:spcPts val="300"/>
              </a:spcBef>
              <a:buFont typeface="Wingdings" pitchFamily="2" charset="2"/>
              <a:buChar char="Ø"/>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400" dirty="0">
                <a:solidFill>
                  <a:srgbClr val="000000"/>
                </a:solidFill>
              </a:rPr>
              <a:t>Power module failure</a:t>
            </a:r>
          </a:p>
          <a:p>
            <a:pPr marL="683419" lvl="3" indent="-128588">
              <a:spcBef>
                <a:spcPts val="300"/>
              </a:spcBef>
              <a:buFont typeface="Arial" pitchFamily="34" charset="0"/>
              <a:buChar char="•"/>
              <a:tabLst>
                <a:tab pos="685800" algn="l"/>
                <a:tab pos="1371600" algn="l"/>
                <a:tab pos="2057400" algn="l"/>
                <a:tab pos="2743200" algn="l"/>
                <a:tab pos="3429000" algn="l"/>
                <a:tab pos="4114800" algn="l"/>
                <a:tab pos="4800600" algn="l"/>
                <a:tab pos="5486400" algn="l"/>
                <a:tab pos="6172200" algn="l"/>
                <a:tab pos="6858000" algn="l"/>
                <a:tab pos="7543800" algn="l"/>
              </a:tabLst>
              <a:defRPr/>
            </a:pPr>
            <a:r>
              <a:rPr lang="en-US" sz="1400" dirty="0">
                <a:solidFill>
                  <a:srgbClr val="000000"/>
                </a:solidFill>
              </a:rPr>
              <a:t>Eliminates Alternate SE switches for certain power hardware repairs</a:t>
            </a:r>
          </a:p>
        </p:txBody>
      </p:sp>
      <p:pic>
        <p:nvPicPr>
          <p:cNvPr id="4105218" name="Picture 6"/>
          <p:cNvPicPr>
            <a:picLocks noChangeAspect="1" noChangeArrowheads="1"/>
          </p:cNvPicPr>
          <p:nvPr/>
        </p:nvPicPr>
        <p:blipFill>
          <a:blip r:embed="rId3"/>
          <a:srcRect/>
          <a:stretch>
            <a:fillRect/>
          </a:stretch>
        </p:blipFill>
        <p:spPr bwMode="auto">
          <a:xfrm>
            <a:off x="3101578" y="661988"/>
            <a:ext cx="4899422" cy="1346597"/>
          </a:xfrm>
          <a:prstGeom prst="rect">
            <a:avLst/>
          </a:prstGeom>
          <a:noFill/>
          <a:ln w="9525">
            <a:noFill/>
            <a:miter lim="800000"/>
            <a:headEnd/>
            <a:tailEnd/>
          </a:ln>
        </p:spPr>
      </p:pic>
      <p:sp>
        <p:nvSpPr>
          <p:cNvPr id="4105219" name="Title 5"/>
          <p:cNvSpPr>
            <a:spLocks noGrp="1"/>
          </p:cNvSpPr>
          <p:nvPr>
            <p:ph type="title"/>
          </p:nvPr>
        </p:nvSpPr>
        <p:spPr/>
        <p:txBody>
          <a:bodyPr/>
          <a:lstStyle/>
          <a:p>
            <a:r>
              <a:rPr lang="en-US" sz="2400" dirty="0" smtClean="0"/>
              <a:t>Rack Mounted Support Element</a:t>
            </a:r>
            <a:br>
              <a:rPr lang="en-US" sz="2400" dirty="0" smtClean="0"/>
            </a:br>
            <a:endParaRPr lang="en-US" sz="2400" dirty="0" smtClean="0"/>
          </a:p>
        </p:txBody>
      </p:sp>
    </p:spTree>
    <p:extLst>
      <p:ext uri="{BB962C8B-B14F-4D97-AF65-F5344CB8AC3E}">
        <p14:creationId xmlns:p14="http://schemas.microsoft.com/office/powerpoint/2010/main" val="10619154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075" y="159850"/>
            <a:ext cx="8694738" cy="878375"/>
          </a:xfrm>
        </p:spPr>
        <p:txBody>
          <a:bodyPr/>
          <a:lstStyle/>
          <a:p>
            <a:r>
              <a:rPr lang="en-US" sz="2400" dirty="0" smtClean="0"/>
              <a:t>IBM is investing $3 Billion to push the limits of chip technology</a:t>
            </a:r>
            <a:endParaRPr lang="en-US" sz="2400" dirty="0"/>
          </a:p>
        </p:txBody>
      </p:sp>
      <p:grpSp>
        <p:nvGrpSpPr>
          <p:cNvPr id="4" name="Group 3"/>
          <p:cNvGrpSpPr/>
          <p:nvPr/>
        </p:nvGrpSpPr>
        <p:grpSpPr>
          <a:xfrm>
            <a:off x="847288" y="754243"/>
            <a:ext cx="7388605" cy="3865367"/>
            <a:chOff x="244888" y="990601"/>
            <a:chExt cx="8823789" cy="5153822"/>
          </a:xfrm>
        </p:grpSpPr>
        <p:pic>
          <p:nvPicPr>
            <p:cNvPr id="5" name="Picture 4" descr="TEM.gif"/>
            <p:cNvPicPr>
              <a:picLocks/>
            </p:cNvPicPr>
            <p:nvPr/>
          </p:nvPicPr>
          <p:blipFill>
            <a:blip r:embed="rId2" cstate="print">
              <a:extLst>
                <a:ext uri="{28A0092B-C50C-407E-A947-70E740481C1C}">
                  <a14:useLocalDpi xmlns:a14="http://schemas.microsoft.com/office/drawing/2010/main"/>
                </a:ext>
              </a:extLst>
            </a:blip>
            <a:stretch>
              <a:fillRect/>
            </a:stretch>
          </p:blipFill>
          <p:spPr>
            <a:xfrm>
              <a:off x="1142892" y="4404012"/>
              <a:ext cx="1054500" cy="1406000"/>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p:spPr>
        </p:pic>
        <p:pic>
          <p:nvPicPr>
            <p:cNvPr id="6" name="Picture 5283"/>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566098" y="4405972"/>
              <a:ext cx="1045249" cy="1402080"/>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xmlns="">
                  <a:solidFill>
                    <a:srgbClr val="FFFFFF"/>
                  </a:solidFill>
                </a14:hiddenFill>
              </a:ext>
            </a:extLst>
          </p:spPr>
        </p:pic>
        <p:pic>
          <p:nvPicPr>
            <p:cNvPr id="7" name="Picture 47" descr="500nm_TILT_23_color_crop"/>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03255" y="2944892"/>
              <a:ext cx="1046387" cy="1400048"/>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p:spPr>
        </p:pic>
        <p:sp>
          <p:nvSpPr>
            <p:cNvPr id="8" name="Content Placeholder 2"/>
            <p:cNvSpPr txBox="1">
              <a:spLocks/>
            </p:cNvSpPr>
            <p:nvPr/>
          </p:nvSpPr>
          <p:spPr>
            <a:xfrm>
              <a:off x="244888" y="1600200"/>
              <a:ext cx="4464272" cy="905704"/>
            </a:xfrm>
            <a:prstGeom prst="rect">
              <a:avLst/>
            </a:prstGeom>
          </p:spPr>
          <p:txBody>
            <a:bodyPr lIns="68571" tIns="34286" rIns="68571" bIns="34286"/>
            <a:lstStyle>
              <a:lvl1pPr marL="228589" indent="-228589" algn="l" rtl="0" eaLnBrk="0" fontAlgn="base" hangingPunct="0">
                <a:spcBef>
                  <a:spcPts val="900"/>
                </a:spcBef>
                <a:spcAft>
                  <a:spcPct val="0"/>
                </a:spcAft>
                <a:buFont typeface="Wingdings" pitchFamily="2" charset="2"/>
                <a:buChar char="§"/>
                <a:defRPr sz="1600" kern="1200">
                  <a:solidFill>
                    <a:schemeClr val="tx2"/>
                  </a:solidFill>
                  <a:latin typeface="+mn-lt"/>
                  <a:ea typeface="MS PGothic" pitchFamily="34" charset="-128"/>
                  <a:cs typeface="+mn-cs"/>
                </a:defRPr>
              </a:lvl1pPr>
              <a:lvl2pPr marL="457177" indent="-228589" algn="l" rtl="0" eaLnBrk="0" fontAlgn="base" hangingPunct="0">
                <a:spcBef>
                  <a:spcPct val="0"/>
                </a:spcBef>
                <a:spcAft>
                  <a:spcPct val="0"/>
                </a:spcAft>
                <a:buFont typeface="Arial" pitchFamily="34" charset="0"/>
                <a:buChar char="–"/>
                <a:defRPr sz="1600" kern="1200">
                  <a:solidFill>
                    <a:schemeClr val="tx2"/>
                  </a:solidFill>
                  <a:latin typeface="+mn-lt"/>
                  <a:ea typeface="MS PGothic" pitchFamily="34" charset="-128"/>
                  <a:cs typeface="+mn-cs"/>
                </a:defRPr>
              </a:lvl2pPr>
              <a:lvl3pPr marL="685766" indent="-228589" algn="l" rtl="0" eaLnBrk="0" fontAlgn="base" hangingPunct="0">
                <a:spcBef>
                  <a:spcPct val="0"/>
                </a:spcBef>
                <a:spcAft>
                  <a:spcPct val="0"/>
                </a:spcAft>
                <a:buFont typeface="Wingdings" pitchFamily="2" charset="2"/>
                <a:buChar char="§"/>
                <a:defRPr sz="1600" kern="1200">
                  <a:solidFill>
                    <a:schemeClr val="tx2"/>
                  </a:solidFill>
                  <a:latin typeface="+mn-lt"/>
                  <a:ea typeface="MS PGothic" pitchFamily="34" charset="-128"/>
                  <a:cs typeface="+mn-cs"/>
                </a:defRPr>
              </a:lvl3pPr>
              <a:lvl4pPr marL="1600120" indent="-228589" algn="l" rtl="0" eaLnBrk="0" fontAlgn="base" hangingPunct="0">
                <a:spcBef>
                  <a:spcPct val="20000"/>
                </a:spcBef>
                <a:spcAft>
                  <a:spcPct val="0"/>
                </a:spcAft>
                <a:buFont typeface="Arial" pitchFamily="34" charset="0"/>
                <a:buChar char="–"/>
                <a:defRPr sz="2000" kern="1200">
                  <a:solidFill>
                    <a:schemeClr val="tx2"/>
                  </a:solidFill>
                  <a:latin typeface="+mn-lt"/>
                  <a:ea typeface="MS PGothic" pitchFamily="34" charset="-128"/>
                  <a:cs typeface="+mn-cs"/>
                </a:defRPr>
              </a:lvl4pPr>
              <a:lvl5pPr marL="2057297" indent="-228589" algn="l" rtl="0" eaLnBrk="0" fontAlgn="base" hangingPunct="0">
                <a:spcBef>
                  <a:spcPct val="20000"/>
                </a:spcBef>
                <a:spcAft>
                  <a:spcPct val="0"/>
                </a:spcAft>
                <a:buFont typeface="Arial" pitchFamily="34" charset="0"/>
                <a:buChar char="»"/>
                <a:defRPr sz="2000" kern="1200">
                  <a:solidFill>
                    <a:schemeClr val="tx2"/>
                  </a:solidFill>
                  <a:latin typeface="+mn-lt"/>
                  <a:ea typeface="MS PGothic" pitchFamily="34" charset="-128"/>
                  <a:cs typeface="+mn-cs"/>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1"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685800"/>
              <a:r>
                <a:rPr lang="en-US" sz="1200" dirty="0">
                  <a:solidFill>
                    <a:srgbClr val="666666"/>
                  </a:solidFill>
                </a:rPr>
                <a:t>New materials and devices to extend core logic, memory, &amp; I/O technology roadmaps</a:t>
              </a:r>
            </a:p>
          </p:txBody>
        </p:sp>
        <p:sp>
          <p:nvSpPr>
            <p:cNvPr id="9" name="Content Placeholder 2"/>
            <p:cNvSpPr txBox="1">
              <a:spLocks/>
            </p:cNvSpPr>
            <p:nvPr/>
          </p:nvSpPr>
          <p:spPr bwMode="auto">
            <a:xfrm>
              <a:off x="4618866" y="990601"/>
              <a:ext cx="4449811" cy="3219187"/>
            </a:xfrm>
            <a:prstGeom prst="rect">
              <a:avLst/>
            </a:prstGeom>
            <a:noFill/>
            <a:ln w="9525">
              <a:noFill/>
              <a:miter lim="800000"/>
              <a:headEnd/>
              <a:tailEnd/>
            </a:ln>
            <a:effectLst/>
          </p:spPr>
          <p:txBody>
            <a:bodyPr vert="horz" wrap="square" lIns="68571" tIns="34286" rIns="68571" bIns="34286" numCol="1" anchor="t" anchorCtr="0" compatLnSpc="1">
              <a:prstTxWarp prst="textNoShape">
                <a:avLst/>
              </a:prstTxWarp>
            </a:bodyPr>
            <a:lstStyle>
              <a:lvl1pPr marL="173038" indent="-173038" algn="l" rtl="0" eaLnBrk="1" fontAlgn="base" hangingPunct="1">
                <a:spcBef>
                  <a:spcPts val="360"/>
                </a:spcBef>
                <a:spcAft>
                  <a:spcPct val="0"/>
                </a:spcAft>
                <a:buClr>
                  <a:schemeClr val="tx1"/>
                </a:buClr>
                <a:buFont typeface="Wingdings" charset="2"/>
                <a:buChar char="§"/>
                <a:defRPr sz="1600" b="1">
                  <a:solidFill>
                    <a:schemeClr val="tx1"/>
                  </a:solidFill>
                  <a:latin typeface="+mn-lt"/>
                  <a:ea typeface="+mn-ea"/>
                  <a:cs typeface="+mn-cs"/>
                </a:defRPr>
              </a:lvl1pPr>
              <a:lvl2pPr marL="509588" indent="-163513" algn="l" rtl="0" eaLnBrk="1" fontAlgn="base" hangingPunct="1">
                <a:spcBef>
                  <a:spcPct val="0"/>
                </a:spcBef>
                <a:spcAft>
                  <a:spcPct val="0"/>
                </a:spcAft>
                <a:buClr>
                  <a:schemeClr val="tx1"/>
                </a:buClr>
                <a:buFont typeface="Arial" charset="0"/>
                <a:buChar char="–"/>
                <a:defRPr sz="1600">
                  <a:solidFill>
                    <a:schemeClr val="tx1"/>
                  </a:solidFill>
                  <a:latin typeface="+mn-lt"/>
                  <a:ea typeface="ＭＳ Ｐゴシック" charset="-128"/>
                </a:defRPr>
              </a:lvl2pPr>
              <a:lvl3pPr marL="855663" indent="-173038" algn="l" rtl="0" eaLnBrk="1" fontAlgn="base" hangingPunct="1">
                <a:spcBef>
                  <a:spcPct val="0"/>
                </a:spcBef>
                <a:spcAft>
                  <a:spcPct val="0"/>
                </a:spcAft>
                <a:buClr>
                  <a:schemeClr val="tx1"/>
                </a:buClr>
                <a:buChar char="•"/>
                <a:defRPr sz="1600">
                  <a:solidFill>
                    <a:schemeClr val="tx1"/>
                  </a:solidFill>
                  <a:latin typeface="+mn-lt"/>
                  <a:ea typeface="ＭＳ Ｐゴシック" charset="-128"/>
                </a:defRPr>
              </a:lvl3pPr>
              <a:lvl4pPr marL="1203325" indent="-173038" algn="l" rtl="0" eaLnBrk="1" fontAlgn="base" hangingPunct="1">
                <a:spcBef>
                  <a:spcPct val="20000"/>
                </a:spcBef>
                <a:spcAft>
                  <a:spcPct val="0"/>
                </a:spcAft>
                <a:buClr>
                  <a:schemeClr val="bg1"/>
                </a:buClr>
                <a:defRPr sz="1600">
                  <a:solidFill>
                    <a:schemeClr val="bg1"/>
                  </a:solidFill>
                  <a:latin typeface="+mn-lt"/>
                  <a:ea typeface="ＭＳ Ｐゴシック" charset="-128"/>
                </a:defRPr>
              </a:lvl4pPr>
              <a:lvl5pPr marL="1539875" indent="-163513" algn="l" rtl="0" eaLnBrk="1" fontAlgn="base" hangingPunct="1">
                <a:spcBef>
                  <a:spcPct val="20000"/>
                </a:spcBef>
                <a:spcAft>
                  <a:spcPct val="0"/>
                </a:spcAft>
                <a:buClr>
                  <a:schemeClr val="bg1"/>
                </a:buClr>
                <a:buChar char="»"/>
                <a:defRPr sz="1600">
                  <a:solidFill>
                    <a:schemeClr val="bg1"/>
                  </a:solidFill>
                  <a:latin typeface="+mn-lt"/>
                  <a:ea typeface="ＭＳ Ｐゴシック" charset="-128"/>
                </a:defRPr>
              </a:lvl5pPr>
              <a:lvl6pPr marL="1997075" indent="-163513" algn="l" rtl="0" eaLnBrk="1" fontAlgn="base" hangingPunct="1">
                <a:spcBef>
                  <a:spcPct val="20000"/>
                </a:spcBef>
                <a:spcAft>
                  <a:spcPct val="0"/>
                </a:spcAft>
                <a:buClr>
                  <a:schemeClr val="bg1"/>
                </a:buClr>
                <a:buChar char="»"/>
                <a:defRPr sz="1600">
                  <a:solidFill>
                    <a:schemeClr val="bg1"/>
                  </a:solidFill>
                  <a:latin typeface="+mn-lt"/>
                  <a:ea typeface="ＭＳ Ｐゴシック" charset="-128"/>
                </a:defRPr>
              </a:lvl6pPr>
              <a:lvl7pPr marL="2454275" indent="-163513" algn="l" rtl="0" eaLnBrk="1" fontAlgn="base" hangingPunct="1">
                <a:spcBef>
                  <a:spcPct val="20000"/>
                </a:spcBef>
                <a:spcAft>
                  <a:spcPct val="0"/>
                </a:spcAft>
                <a:buClr>
                  <a:schemeClr val="bg1"/>
                </a:buClr>
                <a:buChar char="»"/>
                <a:defRPr sz="1600">
                  <a:solidFill>
                    <a:schemeClr val="bg1"/>
                  </a:solidFill>
                  <a:latin typeface="+mn-lt"/>
                  <a:ea typeface="ＭＳ Ｐゴシック" charset="-128"/>
                </a:defRPr>
              </a:lvl7pPr>
              <a:lvl8pPr marL="2911475" indent="-163513" algn="l" rtl="0" eaLnBrk="1" fontAlgn="base" hangingPunct="1">
                <a:spcBef>
                  <a:spcPct val="20000"/>
                </a:spcBef>
                <a:spcAft>
                  <a:spcPct val="0"/>
                </a:spcAft>
                <a:buClr>
                  <a:schemeClr val="bg1"/>
                </a:buClr>
                <a:buChar char="»"/>
                <a:defRPr sz="1600">
                  <a:solidFill>
                    <a:schemeClr val="bg1"/>
                  </a:solidFill>
                  <a:latin typeface="+mn-lt"/>
                  <a:ea typeface="ＭＳ Ｐゴシック" charset="-128"/>
                </a:defRPr>
              </a:lvl8pPr>
              <a:lvl9pPr marL="3368675" indent="-163513" algn="l" rtl="0" eaLnBrk="1" fontAlgn="base" hangingPunct="1">
                <a:spcBef>
                  <a:spcPct val="20000"/>
                </a:spcBef>
                <a:spcAft>
                  <a:spcPct val="0"/>
                </a:spcAft>
                <a:buClr>
                  <a:schemeClr val="bg1"/>
                </a:buClr>
                <a:buChar char="»"/>
                <a:defRPr sz="1600">
                  <a:solidFill>
                    <a:schemeClr val="bg1"/>
                  </a:solidFill>
                  <a:latin typeface="+mn-lt"/>
                  <a:ea typeface="ＭＳ Ｐゴシック" charset="-128"/>
                </a:defRPr>
              </a:lvl9pPr>
            </a:lstStyle>
            <a:p>
              <a:pPr defTabSz="342857">
                <a:buClr>
                  <a:prstClr val="black"/>
                </a:buClr>
              </a:pPr>
              <a:r>
                <a:rPr lang="en-US" sz="1200" b="0" dirty="0">
                  <a:solidFill>
                    <a:srgbClr val="666666"/>
                  </a:solidFill>
                </a:rPr>
                <a:t>Continue silicon scaling</a:t>
              </a:r>
            </a:p>
            <a:p>
              <a:pPr defTabSz="342857">
                <a:buClr>
                  <a:prstClr val="black"/>
                </a:buClr>
              </a:pPr>
              <a:endParaRPr lang="en-US" sz="1200" b="0" dirty="0">
                <a:solidFill>
                  <a:srgbClr val="666666"/>
                </a:solidFill>
              </a:endParaRPr>
            </a:p>
            <a:p>
              <a:pPr defTabSz="342857">
                <a:buClr>
                  <a:prstClr val="black"/>
                </a:buClr>
              </a:pPr>
              <a:endParaRPr lang="en-US" sz="1200" b="0" dirty="0">
                <a:solidFill>
                  <a:srgbClr val="666666"/>
                </a:solidFill>
              </a:endParaRPr>
            </a:p>
            <a:p>
              <a:pPr defTabSz="342857">
                <a:buClr>
                  <a:prstClr val="black"/>
                </a:buClr>
              </a:pPr>
              <a:endParaRPr lang="en-US" sz="1200" b="0" dirty="0">
                <a:solidFill>
                  <a:srgbClr val="666666"/>
                </a:solidFill>
              </a:endParaRPr>
            </a:p>
            <a:p>
              <a:pPr defTabSz="342857">
                <a:buClr>
                  <a:prstClr val="black"/>
                </a:buClr>
              </a:pPr>
              <a:endParaRPr lang="en-US" sz="1200" b="0" dirty="0">
                <a:solidFill>
                  <a:srgbClr val="666666"/>
                </a:solidFill>
              </a:endParaRPr>
            </a:p>
            <a:p>
              <a:pPr defTabSz="342857">
                <a:buClr>
                  <a:prstClr val="black"/>
                </a:buClr>
              </a:pPr>
              <a:endParaRPr lang="en-US" sz="1200" b="0" dirty="0">
                <a:solidFill>
                  <a:srgbClr val="666666"/>
                </a:solidFill>
              </a:endParaRPr>
            </a:p>
            <a:p>
              <a:pPr defTabSz="342857">
                <a:buClr>
                  <a:prstClr val="black"/>
                </a:buClr>
              </a:pPr>
              <a:endParaRPr lang="en-US" sz="1200" b="0" dirty="0">
                <a:solidFill>
                  <a:srgbClr val="666666"/>
                </a:solidFill>
              </a:endParaRPr>
            </a:p>
            <a:p>
              <a:pPr defTabSz="342857">
                <a:buClr>
                  <a:prstClr val="black"/>
                </a:buClr>
              </a:pPr>
              <a:endParaRPr lang="en-US" sz="1200" b="0" dirty="0">
                <a:solidFill>
                  <a:srgbClr val="666666"/>
                </a:solidFill>
              </a:endParaRPr>
            </a:p>
            <a:p>
              <a:pPr defTabSz="342857">
                <a:buClr>
                  <a:prstClr val="black"/>
                </a:buClr>
              </a:pPr>
              <a:endParaRPr lang="en-US" sz="1200" b="0" dirty="0">
                <a:solidFill>
                  <a:srgbClr val="666666"/>
                </a:solidFill>
              </a:endParaRPr>
            </a:p>
            <a:p>
              <a:pPr defTabSz="342857">
                <a:buClr>
                  <a:prstClr val="black"/>
                </a:buClr>
              </a:pPr>
              <a:r>
                <a:rPr lang="en-US" sz="1200" b="0" dirty="0">
                  <a:solidFill>
                    <a:srgbClr val="666666"/>
                  </a:solidFill>
                </a:rPr>
                <a:t>New computing devices and architectures</a:t>
              </a:r>
            </a:p>
          </p:txBody>
        </p:sp>
        <p:sp>
          <p:nvSpPr>
            <p:cNvPr id="10" name="TextBox 9"/>
            <p:cNvSpPr txBox="1"/>
            <p:nvPr/>
          </p:nvSpPr>
          <p:spPr>
            <a:xfrm>
              <a:off x="5642330" y="5678604"/>
              <a:ext cx="996829" cy="461655"/>
            </a:xfrm>
            <a:prstGeom prst="rect">
              <a:avLst/>
            </a:prstGeom>
            <a:noFill/>
          </p:spPr>
          <p:txBody>
            <a:bodyPr wrap="none" lIns="68571" tIns="34286" rIns="68571" bIns="34286" rtlCol="0">
              <a:spAutoFit/>
            </a:bodyPr>
            <a:lstStyle/>
            <a:p>
              <a:pPr algn="ctr" defTabSz="342857" fontAlgn="auto">
                <a:spcBef>
                  <a:spcPts val="0"/>
                </a:spcBef>
                <a:spcAft>
                  <a:spcPts val="0"/>
                </a:spcAft>
              </a:pPr>
              <a:r>
                <a:rPr lang="en-US" sz="900" b="1" dirty="0">
                  <a:solidFill>
                    <a:srgbClr val="0000FF"/>
                  </a:solidFill>
                  <a:latin typeface="Arial"/>
                </a:rPr>
                <a:t>Quantum</a:t>
              </a:r>
            </a:p>
            <a:p>
              <a:pPr algn="ctr" defTabSz="342857" fontAlgn="auto">
                <a:spcBef>
                  <a:spcPts val="0"/>
                </a:spcBef>
                <a:spcAft>
                  <a:spcPts val="0"/>
                </a:spcAft>
              </a:pPr>
              <a:r>
                <a:rPr lang="en-US" sz="900" b="1" dirty="0">
                  <a:solidFill>
                    <a:srgbClr val="0000FF"/>
                  </a:solidFill>
                  <a:latin typeface="Arial"/>
                </a:rPr>
                <a:t>Computing</a:t>
              </a:r>
            </a:p>
          </p:txBody>
        </p:sp>
        <p:pic>
          <p:nvPicPr>
            <p:cNvPr id="11" name="Picture 3"/>
            <p:cNvPicPr>
              <a:picLocks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629055" y="4231807"/>
              <a:ext cx="1066161" cy="1402080"/>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p:spPr>
        </p:pic>
        <p:pic>
          <p:nvPicPr>
            <p:cNvPr id="12" name="Picture 5"/>
            <p:cNvPicPr>
              <a:picLocks/>
            </p:cNvPicPr>
            <p:nvPr/>
          </p:nvPicPr>
          <p:blipFill rotWithShape="1">
            <a:blip r:embed="rId6" cstate="email">
              <a:extLst>
                <a:ext uri="{28A0092B-C50C-407E-A947-70E740481C1C}">
                  <a14:useLocalDpi xmlns:a14="http://schemas.microsoft.com/office/drawing/2010/main"/>
                </a:ext>
              </a:extLst>
            </a:blip>
            <a:srcRect/>
            <a:stretch/>
          </p:blipFill>
          <p:spPr bwMode="auto">
            <a:xfrm>
              <a:off x="7015252" y="4224455"/>
              <a:ext cx="1077188" cy="1402080"/>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xmlns="">
                  <a:solidFill>
                    <a:srgbClr val="FFFFFF"/>
                  </a:solidFill>
                </a14:hiddenFill>
              </a:ext>
            </a:extLst>
          </p:spPr>
        </p:pic>
        <p:sp>
          <p:nvSpPr>
            <p:cNvPr id="13" name="TextBox 12"/>
            <p:cNvSpPr txBox="1"/>
            <p:nvPr/>
          </p:nvSpPr>
          <p:spPr>
            <a:xfrm>
              <a:off x="7060893" y="5678604"/>
              <a:ext cx="996829" cy="461655"/>
            </a:xfrm>
            <a:prstGeom prst="rect">
              <a:avLst/>
            </a:prstGeom>
            <a:noFill/>
          </p:spPr>
          <p:txBody>
            <a:bodyPr wrap="none" lIns="68571" tIns="34286" rIns="68571" bIns="34286" rtlCol="0">
              <a:spAutoFit/>
            </a:bodyPr>
            <a:lstStyle/>
            <a:p>
              <a:pPr algn="ctr" defTabSz="342857" fontAlgn="auto">
                <a:spcBef>
                  <a:spcPts val="0"/>
                </a:spcBef>
                <a:spcAft>
                  <a:spcPts val="0"/>
                </a:spcAft>
              </a:pPr>
              <a:r>
                <a:rPr lang="en-US" sz="900" b="1" dirty="0">
                  <a:solidFill>
                    <a:srgbClr val="0000FF"/>
                  </a:solidFill>
                  <a:latin typeface="Arial"/>
                </a:rPr>
                <a:t>Cognitive</a:t>
              </a:r>
            </a:p>
            <a:p>
              <a:pPr algn="ctr" defTabSz="342857" fontAlgn="auto">
                <a:spcBef>
                  <a:spcPts val="0"/>
                </a:spcBef>
                <a:spcAft>
                  <a:spcPts val="0"/>
                </a:spcAft>
              </a:pPr>
              <a:r>
                <a:rPr lang="en-US" sz="900" b="1" dirty="0">
                  <a:solidFill>
                    <a:srgbClr val="0000FF"/>
                  </a:solidFill>
                  <a:latin typeface="Arial"/>
                </a:rPr>
                <a:t>Computing</a:t>
              </a:r>
            </a:p>
          </p:txBody>
        </p:sp>
        <p:pic>
          <p:nvPicPr>
            <p:cNvPr id="14" name="Picture 5" descr="highkdevice1revaf"/>
            <p:cNvPicPr>
              <a:picLocks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996771" y="1605823"/>
              <a:ext cx="1038301" cy="1402080"/>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p:spPr>
        </p:pic>
        <p:pic>
          <p:nvPicPr>
            <p:cNvPr id="15" name="Picture 87"/>
            <p:cNvPicPr>
              <a:picLocks noChangeArrowheads="1"/>
            </p:cNvPicPr>
            <p:nvPr/>
          </p:nvPicPr>
          <p:blipFill>
            <a:blip r:embed="rId8" cstate="email">
              <a:extLst>
                <a:ext uri="{28A0092B-C50C-407E-A947-70E740481C1C}">
                  <a14:useLocalDpi xmlns:a14="http://schemas.microsoft.com/office/drawing/2010/main"/>
                </a:ext>
              </a:extLst>
            </a:blip>
            <a:srcRect l="17422" t="17207" r="4356" b="13466"/>
            <a:stretch>
              <a:fillRect/>
            </a:stretch>
          </p:blipFill>
          <p:spPr bwMode="auto">
            <a:xfrm>
              <a:off x="7774200" y="1598184"/>
              <a:ext cx="1049760" cy="1402080"/>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p:spPr>
        </p:pic>
        <p:pic>
          <p:nvPicPr>
            <p:cNvPr id="16" name="Picture 15" descr="rcj-IEDM-FinFET-IBM-Intel_2.jpg"/>
            <p:cNvPicPr>
              <a:picLocks/>
            </p:cNvPicPr>
            <p:nvPr/>
          </p:nvPicPr>
          <p:blipFill>
            <a:blip r:embed="rId9" cstate="email">
              <a:extLst>
                <a:ext uri="{28A0092B-C50C-407E-A947-70E740481C1C}">
                  <a14:useLocalDpi xmlns:a14="http://schemas.microsoft.com/office/drawing/2010/main"/>
                </a:ext>
              </a:extLst>
            </a:blip>
            <a:stretch>
              <a:fillRect/>
            </a:stretch>
          </p:blipFill>
          <p:spPr>
            <a:xfrm>
              <a:off x="6453099" y="1588773"/>
              <a:ext cx="1063877" cy="1402080"/>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p:spPr>
        </p:pic>
        <p:sp>
          <p:nvSpPr>
            <p:cNvPr id="17" name="TextBox 16"/>
            <p:cNvSpPr txBox="1"/>
            <p:nvPr/>
          </p:nvSpPr>
          <p:spPr>
            <a:xfrm>
              <a:off x="5646410" y="3168827"/>
              <a:ext cx="2638307" cy="276988"/>
            </a:xfrm>
            <a:prstGeom prst="rect">
              <a:avLst/>
            </a:prstGeom>
            <a:noFill/>
          </p:spPr>
          <p:txBody>
            <a:bodyPr wrap="none" lIns="68571" tIns="34286" rIns="68571" bIns="34286" rtlCol="0">
              <a:spAutoFit/>
            </a:bodyPr>
            <a:lstStyle/>
            <a:p>
              <a:pPr algn="ctr" defTabSz="342857" fontAlgn="auto">
                <a:spcBef>
                  <a:spcPts val="0"/>
                </a:spcBef>
                <a:spcAft>
                  <a:spcPts val="0"/>
                </a:spcAft>
              </a:pPr>
              <a:r>
                <a:rPr lang="en-US" sz="900" b="1" dirty="0">
                  <a:solidFill>
                    <a:srgbClr val="0000FF"/>
                  </a:solidFill>
                  <a:latin typeface="Arial"/>
                </a:rPr>
                <a:t>Scaling: 22, 14, 10, 7, 5 nm Nodes</a:t>
              </a:r>
            </a:p>
          </p:txBody>
        </p:sp>
        <p:pic>
          <p:nvPicPr>
            <p:cNvPr id="18" name="Picture 17"/>
            <p:cNvPicPr>
              <a:picLocks/>
            </p:cNvPicPr>
            <p:nvPr/>
          </p:nvPicPr>
          <p:blipFill>
            <a:blip r:embed="rId10" cstate="email">
              <a:extLst>
                <a:ext uri="{28A0092B-C50C-407E-A947-70E740481C1C}">
                  <a14:useLocalDpi xmlns:a14="http://schemas.microsoft.com/office/drawing/2010/main"/>
                </a:ext>
              </a:extLst>
            </a:blip>
            <a:srcRect/>
            <a:stretch>
              <a:fillRect/>
            </a:stretch>
          </p:blipFill>
          <p:spPr>
            <a:xfrm>
              <a:off x="460043" y="3005852"/>
              <a:ext cx="1061555" cy="1402080"/>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p:spPr>
        </p:pic>
        <p:pic>
          <p:nvPicPr>
            <p:cNvPr id="19" name="Picture 18"/>
            <p:cNvPicPr>
              <a:picLocks/>
            </p:cNvPicPr>
            <p:nvPr/>
          </p:nvPicPr>
          <p:blipFill>
            <a:blip r:embed="rId11" cstate="email">
              <a:extLst>
                <a:ext uri="{28A0092B-C50C-407E-A947-70E740481C1C}">
                  <a14:useLocalDpi xmlns:a14="http://schemas.microsoft.com/office/drawing/2010/main"/>
                </a:ext>
              </a:extLst>
            </a:blip>
            <a:stretch>
              <a:fillRect/>
            </a:stretch>
          </p:blipFill>
          <p:spPr>
            <a:xfrm>
              <a:off x="1831654" y="2944892"/>
              <a:ext cx="1063911" cy="1402080"/>
            </a:xfrm>
            <a:prstGeom prst="ellipse">
              <a:avLst/>
            </a:prstGeom>
            <a:ln w="28575" cap="rnd" cmpd="sng">
              <a:solidFill>
                <a:srgbClr val="0000FF"/>
              </a:solidFill>
            </a:ln>
            <a:effectLst/>
            <a:scene3d>
              <a:camera prst="orthographicFront"/>
              <a:lightRig rig="contrasting" dir="t">
                <a:rot lat="0" lon="0" rev="3000000"/>
              </a:lightRig>
            </a:scene3d>
            <a:sp3d contourW="7620">
              <a:bevelT w="95250" h="31750"/>
              <a:contourClr>
                <a:srgbClr val="333333"/>
              </a:contourClr>
            </a:sp3d>
          </p:spPr>
        </p:pic>
        <p:sp>
          <p:nvSpPr>
            <p:cNvPr id="20" name="TextBox 19"/>
            <p:cNvSpPr txBox="1"/>
            <p:nvPr/>
          </p:nvSpPr>
          <p:spPr>
            <a:xfrm>
              <a:off x="3063240" y="2514635"/>
              <a:ext cx="1374432" cy="276988"/>
            </a:xfrm>
            <a:prstGeom prst="rect">
              <a:avLst/>
            </a:prstGeom>
            <a:noFill/>
          </p:spPr>
          <p:txBody>
            <a:bodyPr wrap="square" lIns="68571" tIns="34286" rIns="68571" bIns="34286" rtlCol="0">
              <a:spAutoFit/>
            </a:bodyPr>
            <a:lstStyle/>
            <a:p>
              <a:pPr algn="ctr" defTabSz="342857" fontAlgn="auto">
                <a:spcBef>
                  <a:spcPts val="0"/>
                </a:spcBef>
                <a:spcAft>
                  <a:spcPts val="0"/>
                </a:spcAft>
              </a:pPr>
              <a:r>
                <a:rPr lang="en-US" sz="900" b="1" dirty="0">
                  <a:solidFill>
                    <a:srgbClr val="0000FF"/>
                  </a:solidFill>
                  <a:latin typeface="Arial"/>
                </a:rPr>
                <a:t>Carbon Devices</a:t>
              </a:r>
            </a:p>
          </p:txBody>
        </p:sp>
        <p:sp>
          <p:nvSpPr>
            <p:cNvPr id="21" name="TextBox 20"/>
            <p:cNvSpPr txBox="1"/>
            <p:nvPr/>
          </p:nvSpPr>
          <p:spPr>
            <a:xfrm>
              <a:off x="2014516" y="2514635"/>
              <a:ext cx="663405" cy="276988"/>
            </a:xfrm>
            <a:prstGeom prst="rect">
              <a:avLst/>
            </a:prstGeom>
            <a:noFill/>
          </p:spPr>
          <p:txBody>
            <a:bodyPr wrap="none" lIns="68571" tIns="34286" rIns="68571" bIns="34286" rtlCol="0">
              <a:spAutoFit/>
            </a:bodyPr>
            <a:lstStyle/>
            <a:p>
              <a:pPr defTabSz="342857" fontAlgn="auto">
                <a:spcBef>
                  <a:spcPts val="0"/>
                </a:spcBef>
                <a:spcAft>
                  <a:spcPts val="0"/>
                </a:spcAft>
              </a:pPr>
              <a:r>
                <a:rPr lang="en-US" sz="900" b="1" dirty="0">
                  <a:solidFill>
                    <a:srgbClr val="0000FF"/>
                  </a:solidFill>
                  <a:latin typeface="Arial"/>
                </a:rPr>
                <a:t>MRAM</a:t>
              </a:r>
            </a:p>
          </p:txBody>
        </p:sp>
        <p:sp>
          <p:nvSpPr>
            <p:cNvPr id="22" name="TextBox 21"/>
            <p:cNvSpPr txBox="1"/>
            <p:nvPr/>
          </p:nvSpPr>
          <p:spPr>
            <a:xfrm>
              <a:off x="274391" y="2514635"/>
              <a:ext cx="1475595" cy="276988"/>
            </a:xfrm>
            <a:prstGeom prst="rect">
              <a:avLst/>
            </a:prstGeom>
            <a:noFill/>
          </p:spPr>
          <p:txBody>
            <a:bodyPr wrap="none" lIns="68571" tIns="34286" rIns="68571" bIns="34286" rtlCol="0">
              <a:spAutoFit/>
            </a:bodyPr>
            <a:lstStyle/>
            <a:p>
              <a:pPr algn="ctr" defTabSz="342857" fontAlgn="auto">
                <a:spcBef>
                  <a:spcPts val="0"/>
                </a:spcBef>
                <a:spcAft>
                  <a:spcPts val="0"/>
                </a:spcAft>
              </a:pPr>
              <a:r>
                <a:rPr lang="en-US" sz="900" b="1" dirty="0">
                  <a:solidFill>
                    <a:srgbClr val="0000FF"/>
                  </a:solidFill>
                  <a:latin typeface="Arial"/>
                </a:rPr>
                <a:t>Silicon Photonics</a:t>
              </a:r>
            </a:p>
          </p:txBody>
        </p:sp>
        <p:sp>
          <p:nvSpPr>
            <p:cNvPr id="23" name="TextBox 22"/>
            <p:cNvSpPr txBox="1"/>
            <p:nvPr/>
          </p:nvSpPr>
          <p:spPr>
            <a:xfrm>
              <a:off x="2563152" y="5867435"/>
              <a:ext cx="1321944" cy="276988"/>
            </a:xfrm>
            <a:prstGeom prst="rect">
              <a:avLst/>
            </a:prstGeom>
            <a:noFill/>
          </p:spPr>
          <p:txBody>
            <a:bodyPr wrap="square" lIns="68571" tIns="34286" rIns="68571" bIns="34286" rtlCol="0">
              <a:spAutoFit/>
            </a:bodyPr>
            <a:lstStyle/>
            <a:p>
              <a:pPr defTabSz="342857" fontAlgn="auto">
                <a:spcBef>
                  <a:spcPts val="0"/>
                </a:spcBef>
                <a:spcAft>
                  <a:spcPts val="0"/>
                </a:spcAft>
              </a:pPr>
              <a:r>
                <a:rPr lang="en-US" sz="900" b="1" dirty="0">
                  <a:solidFill>
                    <a:srgbClr val="0000FF"/>
                  </a:solidFill>
                  <a:latin typeface="Arial"/>
                </a:rPr>
                <a:t>3D Integration</a:t>
              </a:r>
            </a:p>
          </p:txBody>
        </p:sp>
        <p:sp>
          <p:nvSpPr>
            <p:cNvPr id="24" name="TextBox 23"/>
            <p:cNvSpPr txBox="1"/>
            <p:nvPr/>
          </p:nvSpPr>
          <p:spPr>
            <a:xfrm>
              <a:off x="642912" y="5867435"/>
              <a:ext cx="2011680" cy="276988"/>
            </a:xfrm>
            <a:prstGeom prst="rect">
              <a:avLst/>
            </a:prstGeom>
            <a:noFill/>
          </p:spPr>
          <p:txBody>
            <a:bodyPr wrap="square" lIns="68571" tIns="34286" rIns="68571" bIns="34286" rtlCol="0">
              <a:spAutoFit/>
            </a:bodyPr>
            <a:lstStyle/>
            <a:p>
              <a:pPr algn="ctr" defTabSz="342857" fontAlgn="auto">
                <a:spcBef>
                  <a:spcPts val="0"/>
                </a:spcBef>
                <a:spcAft>
                  <a:spcPts val="0"/>
                </a:spcAft>
              </a:pPr>
              <a:r>
                <a:rPr lang="en-US" sz="900" b="1" dirty="0">
                  <a:solidFill>
                    <a:srgbClr val="0000FF"/>
                  </a:solidFill>
                  <a:latin typeface="Arial"/>
                </a:rPr>
                <a:t>Phase Change Memory</a:t>
              </a:r>
            </a:p>
          </p:txBody>
        </p:sp>
      </p:grpSp>
    </p:spTree>
    <p:extLst>
      <p:ext uri="{BB962C8B-B14F-4D97-AF65-F5344CB8AC3E}">
        <p14:creationId xmlns:p14="http://schemas.microsoft.com/office/powerpoint/2010/main" val="20640659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a:xfrm>
            <a:off x="1422400" y="1405465"/>
            <a:ext cx="6163733" cy="777348"/>
          </a:xfrm>
        </p:spPr>
        <p:txBody>
          <a:bodyPr>
            <a:noAutofit/>
          </a:bodyPr>
          <a:lstStyle/>
          <a:p>
            <a:pPr marL="2787254" indent="-2787254"/>
            <a:r>
              <a:rPr lang="en-US" altLang="en-US" sz="4000" dirty="0" smtClean="0">
                <a:ea typeface="SimSun" panose="02010600030101010101" pitchFamily="2" charset="-122"/>
              </a:rPr>
              <a:t>Hypervisors…</a:t>
            </a:r>
            <a:endParaRPr lang="en-US" altLang="en-US" sz="4000" dirty="0">
              <a:ea typeface="SimSun" panose="02010600030101010101" pitchFamily="2" charset="-122"/>
            </a:endParaRPr>
          </a:p>
        </p:txBody>
      </p:sp>
      <p:sp>
        <p:nvSpPr>
          <p:cNvPr id="2" name="Subtitle 1"/>
          <p:cNvSpPr>
            <a:spLocks noGrp="1"/>
          </p:cNvSpPr>
          <p:nvPr>
            <p:ph type="subTitle" idx="1"/>
          </p:nvPr>
        </p:nvSpPr>
        <p:spPr>
          <a:xfrm>
            <a:off x="1422404" y="2419618"/>
            <a:ext cx="6163732" cy="1783288"/>
          </a:xfrm>
        </p:spPr>
        <p:txBody>
          <a:bodyPr>
            <a:normAutofit fontScale="92500"/>
          </a:bodyPr>
          <a:lstStyle/>
          <a:p>
            <a:r>
              <a:rPr lang="en-US" dirty="0" smtClean="0"/>
              <a:t>PR/SM</a:t>
            </a:r>
          </a:p>
          <a:p>
            <a:r>
              <a:rPr lang="en-US" dirty="0" smtClean="0"/>
              <a:t>DPM</a:t>
            </a:r>
          </a:p>
          <a:p>
            <a:r>
              <a:rPr lang="en-US" dirty="0" smtClean="0"/>
              <a:t>z/VM</a:t>
            </a:r>
          </a:p>
          <a:p>
            <a:r>
              <a:rPr lang="en-US" dirty="0" smtClean="0"/>
              <a:t>KVM</a:t>
            </a:r>
          </a:p>
          <a:p>
            <a:endParaRPr lang="en-US" dirty="0"/>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441501426"/>
      </p:ext>
    </p:extLst>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16738" name="Picture 2" descr="07 copy"/>
          <p:cNvPicPr>
            <a:picLocks noChangeAspect="1" noChangeArrowheads="1"/>
          </p:cNvPicPr>
          <p:nvPr/>
        </p:nvPicPr>
        <p:blipFill>
          <a:blip r:embed="rId3" cstate="print"/>
          <a:srcRect t="3120" b="-389"/>
          <a:stretch>
            <a:fillRect/>
          </a:stretch>
        </p:blipFill>
        <p:spPr bwMode="auto">
          <a:xfrm>
            <a:off x="1140932" y="916167"/>
            <a:ext cx="1726031" cy="3935321"/>
          </a:xfrm>
          <a:prstGeom prst="rect">
            <a:avLst/>
          </a:prstGeom>
          <a:noFill/>
        </p:spPr>
      </p:pic>
      <p:sp>
        <p:nvSpPr>
          <p:cNvPr id="116740" name="Title 1"/>
          <p:cNvSpPr txBox="1">
            <a:spLocks/>
          </p:cNvSpPr>
          <p:nvPr/>
        </p:nvSpPr>
        <p:spPr bwMode="auto">
          <a:xfrm>
            <a:off x="1451372" y="291709"/>
            <a:ext cx="6123384" cy="207749"/>
          </a:xfrm>
          <a:prstGeom prst="rect">
            <a:avLst/>
          </a:prstGeom>
          <a:noFill/>
          <a:ln w="9525">
            <a:noFill/>
            <a:miter lim="800000"/>
            <a:headEnd/>
            <a:tailEnd/>
          </a:ln>
        </p:spPr>
        <p:txBody>
          <a:bodyPr lIns="0" tIns="0" rIns="0" bIns="0">
            <a:spAutoFit/>
          </a:bodyPr>
          <a:lstStyle/>
          <a:p>
            <a:pPr fontAlgn="base">
              <a:lnSpc>
                <a:spcPct val="90000"/>
              </a:lnSpc>
              <a:spcBef>
                <a:spcPct val="0"/>
              </a:spcBef>
              <a:spcAft>
                <a:spcPct val="0"/>
              </a:spcAft>
            </a:pPr>
            <a:endParaRPr lang="en-US" altLang="zh-CN" sz="1500">
              <a:solidFill>
                <a:srgbClr val="008000"/>
              </a:solidFill>
              <a:latin typeface="Arial" charset="0"/>
              <a:cs typeface="Arial" charset="0"/>
            </a:endParaRPr>
          </a:p>
        </p:txBody>
      </p:sp>
      <p:sp>
        <p:nvSpPr>
          <p:cNvPr id="116741" name="Title 12"/>
          <p:cNvSpPr>
            <a:spLocks noGrp="1"/>
          </p:cNvSpPr>
          <p:nvPr>
            <p:ph type="title"/>
          </p:nvPr>
        </p:nvSpPr>
        <p:spPr bwMode="auto">
          <a:prstGeom prst="rect">
            <a:avLst/>
          </a:prstGeom>
          <a:noFill/>
          <a:ln>
            <a:miter lim="800000"/>
            <a:headEnd/>
            <a:tailEnd/>
          </a:ln>
        </p:spPr>
        <p:txBody>
          <a:bodyPr>
            <a:normAutofit/>
          </a:bodyPr>
          <a:lstStyle/>
          <a:p>
            <a:pPr algn="l"/>
            <a:r>
              <a:rPr lang="en-US" sz="1800" b="1" dirty="0"/>
              <a:t>IBM z/VM 6.4 </a:t>
            </a:r>
          </a:p>
        </p:txBody>
      </p:sp>
      <p:pic>
        <p:nvPicPr>
          <p:cNvPr id="116742" name="Picture 13" descr="stars_NEW"/>
          <p:cNvPicPr>
            <a:picLocks noChangeAspect="1" noChangeArrowheads="1"/>
          </p:cNvPicPr>
          <p:nvPr/>
        </p:nvPicPr>
        <p:blipFill>
          <a:blip r:embed="rId4" cstate="print"/>
          <a:srcRect/>
          <a:stretch>
            <a:fillRect/>
          </a:stretch>
        </p:blipFill>
        <p:spPr bwMode="auto">
          <a:xfrm rot="648305">
            <a:off x="2248773" y="663951"/>
            <a:ext cx="590813" cy="480646"/>
          </a:xfrm>
          <a:prstGeom prst="rect">
            <a:avLst/>
          </a:prstGeom>
          <a:noFill/>
          <a:ln w="9525">
            <a:noFill/>
            <a:miter lim="800000"/>
            <a:headEnd/>
            <a:tailEnd/>
          </a:ln>
        </p:spPr>
      </p:pic>
      <p:sp>
        <p:nvSpPr>
          <p:cNvPr id="116744" name="Text Box 8"/>
          <p:cNvSpPr txBox="1">
            <a:spLocks noChangeArrowheads="1"/>
          </p:cNvSpPr>
          <p:nvPr/>
        </p:nvSpPr>
        <p:spPr bwMode="auto">
          <a:xfrm>
            <a:off x="1244666" y="1326749"/>
            <a:ext cx="1533525" cy="3393227"/>
          </a:xfrm>
          <a:prstGeom prst="rect">
            <a:avLst/>
          </a:prstGeom>
          <a:solidFill>
            <a:srgbClr val="000000">
              <a:alpha val="60001"/>
            </a:srgbClr>
          </a:solidFill>
          <a:ln w="9525">
            <a:noFill/>
            <a:miter lim="800000"/>
            <a:headEnd/>
            <a:tailEnd/>
          </a:ln>
          <a:effectLst/>
        </p:spPr>
        <p:txBody>
          <a:bodyPr wrap="square" lIns="68570" tIns="34285" rIns="68570" bIns="34285">
            <a:spAutoFit/>
          </a:bodyPr>
          <a:lstStyle/>
          <a:p>
            <a:pPr fontAlgn="base">
              <a:spcBef>
                <a:spcPct val="0"/>
              </a:spcBef>
              <a:spcAft>
                <a:spcPct val="0"/>
              </a:spcAft>
            </a:pPr>
            <a:r>
              <a:rPr lang="en-US" sz="900" b="1" i="1" dirty="0">
                <a:solidFill>
                  <a:prstClr val="white"/>
                </a:solidFill>
                <a:latin typeface="Arial" charset="0"/>
                <a:cs typeface="Arial" charset="0"/>
              </a:rPr>
              <a:t>VM’s world class industry proven virtualization technology offers the ability to host extremely large number of virtual servers on a single server</a:t>
            </a:r>
          </a:p>
          <a:p>
            <a:pPr fontAlgn="base">
              <a:spcBef>
                <a:spcPct val="0"/>
              </a:spcBef>
              <a:spcAft>
                <a:spcPct val="0"/>
              </a:spcAft>
            </a:pPr>
            <a:endParaRPr lang="en-US" sz="900" b="1" i="1" dirty="0">
              <a:solidFill>
                <a:prstClr val="white"/>
              </a:solidFill>
              <a:latin typeface="Arial" charset="0"/>
              <a:cs typeface="Arial" charset="0"/>
            </a:endParaRPr>
          </a:p>
          <a:p>
            <a:pPr fontAlgn="base">
              <a:spcBef>
                <a:spcPct val="0"/>
              </a:spcBef>
              <a:spcAft>
                <a:spcPct val="0"/>
              </a:spcAft>
            </a:pPr>
            <a:r>
              <a:rPr lang="en-US" sz="900" b="1" i="1" dirty="0">
                <a:solidFill>
                  <a:srgbClr val="FFFFFF"/>
                </a:solidFill>
                <a:latin typeface="Arial" charset="0"/>
                <a:cs typeface="Arial" charset="0"/>
              </a:rPr>
              <a:t>Host non-Linux  environments with z/VM on IBM z Systems - z/OS, z/VSE </a:t>
            </a:r>
            <a:r>
              <a:rPr lang="en-US" sz="900" dirty="0">
                <a:solidFill>
                  <a:srgbClr val="FDFDFD"/>
                </a:solidFill>
                <a:latin typeface="Arial" charset="0"/>
                <a:cs typeface="Arial" charset="0"/>
              </a:rPr>
              <a:t> </a:t>
            </a:r>
            <a:r>
              <a:rPr lang="en-US" sz="900" b="1" dirty="0">
                <a:solidFill>
                  <a:srgbClr val="FDFDFD"/>
                </a:solidFill>
                <a:latin typeface="Arial" charset="0"/>
                <a:cs typeface="Arial" charset="0"/>
              </a:rPr>
              <a:t>and</a:t>
            </a:r>
            <a:r>
              <a:rPr lang="en-US" sz="900" dirty="0">
                <a:solidFill>
                  <a:srgbClr val="FDFDFD"/>
                </a:solidFill>
                <a:latin typeface="Arial" charset="0"/>
                <a:cs typeface="Arial" charset="0"/>
              </a:rPr>
              <a:t> </a:t>
            </a:r>
            <a:r>
              <a:rPr lang="en-US" sz="900" b="1" i="1" dirty="0">
                <a:solidFill>
                  <a:srgbClr val="FFFFFF"/>
                </a:solidFill>
                <a:latin typeface="Arial" charset="0"/>
                <a:cs typeface="Arial" charset="0"/>
              </a:rPr>
              <a:t>z/TPF</a:t>
            </a:r>
          </a:p>
          <a:p>
            <a:pPr fontAlgn="base">
              <a:spcBef>
                <a:spcPct val="0"/>
              </a:spcBef>
              <a:spcAft>
                <a:spcPct val="0"/>
              </a:spcAft>
            </a:pPr>
            <a:endParaRPr lang="en-US" sz="900" b="1" i="1" dirty="0">
              <a:solidFill>
                <a:srgbClr val="FFFFFF"/>
              </a:solidFill>
              <a:latin typeface="Arial" charset="0"/>
              <a:cs typeface="Arial" charset="0"/>
            </a:endParaRPr>
          </a:p>
          <a:p>
            <a:pPr fontAlgn="base">
              <a:spcBef>
                <a:spcPct val="0"/>
              </a:spcBef>
              <a:spcAft>
                <a:spcPct val="0"/>
              </a:spcAft>
            </a:pPr>
            <a:r>
              <a:rPr lang="en-US" sz="900" b="1" i="1" dirty="0">
                <a:solidFill>
                  <a:prstClr val="white"/>
                </a:solidFill>
                <a:latin typeface="Arial" charset="0"/>
                <a:cs typeface="Arial" charset="0"/>
              </a:rPr>
              <a:t>Virtual machines share system resources with very high levels of resource utilization</a:t>
            </a:r>
            <a:r>
              <a:rPr lang="en-US" sz="900" b="1" dirty="0">
                <a:solidFill>
                  <a:prstClr val="black"/>
                </a:solidFill>
                <a:latin typeface="Arial" charset="0"/>
                <a:cs typeface="Arial" charset="0"/>
              </a:rPr>
              <a:t>.</a:t>
            </a:r>
            <a:endParaRPr lang="en-US" sz="900" b="1" dirty="0">
              <a:solidFill>
                <a:prstClr val="white"/>
              </a:solidFill>
              <a:latin typeface="Arial" charset="0"/>
              <a:cs typeface="Arial" charset="0"/>
            </a:endParaRPr>
          </a:p>
          <a:p>
            <a:pPr fontAlgn="base">
              <a:spcBef>
                <a:spcPct val="0"/>
              </a:spcBef>
              <a:spcAft>
                <a:spcPct val="0"/>
              </a:spcAft>
            </a:pPr>
            <a:endParaRPr lang="en-US" sz="900" b="1" i="1" dirty="0">
              <a:solidFill>
                <a:prstClr val="white"/>
              </a:solidFill>
              <a:latin typeface="Arial" charset="0"/>
              <a:cs typeface="Arial" charset="0"/>
            </a:endParaRPr>
          </a:p>
          <a:p>
            <a:pPr fontAlgn="base">
              <a:spcBef>
                <a:spcPct val="0"/>
              </a:spcBef>
              <a:spcAft>
                <a:spcPct val="0"/>
              </a:spcAft>
            </a:pPr>
            <a:r>
              <a:rPr lang="en-US" sz="900" b="1" i="1" dirty="0">
                <a:solidFill>
                  <a:prstClr val="white"/>
                </a:solidFill>
                <a:latin typeface="Arial" charset="0"/>
                <a:cs typeface="Arial" charset="0"/>
              </a:rPr>
              <a:t>Optimized for z Systems architecture multi-tenancy, capacity on demand and support for multiple types of workloads</a:t>
            </a:r>
          </a:p>
        </p:txBody>
      </p:sp>
      <p:sp>
        <p:nvSpPr>
          <p:cNvPr id="9" name="TextBox 17"/>
          <p:cNvSpPr txBox="1">
            <a:spLocks noChangeArrowheads="1"/>
          </p:cNvSpPr>
          <p:nvPr/>
        </p:nvSpPr>
        <p:spPr bwMode="auto">
          <a:xfrm>
            <a:off x="2872825" y="765788"/>
            <a:ext cx="5160324" cy="4112013"/>
          </a:xfrm>
          <a:prstGeom prst="rect">
            <a:avLst/>
          </a:prstGeom>
          <a:noFill/>
          <a:ln>
            <a:noFill/>
          </a:ln>
          <a:extLst/>
        </p:spPr>
        <p:txBody>
          <a:bodyPr wrap="square" lIns="68570" tIns="34285" rIns="68570" bIns="34285">
            <a:spAutoFit/>
          </a:bodyPr>
          <a:lstStyle/>
          <a:p>
            <a:pPr defTabSz="342848">
              <a:lnSpc>
                <a:spcPct val="95000"/>
              </a:lnSpc>
              <a:spcAft>
                <a:spcPts val="225"/>
              </a:spcAft>
              <a:tabLst>
                <a:tab pos="85712" algn="l"/>
              </a:tabLst>
            </a:pPr>
            <a:r>
              <a:rPr lang="en-US" sz="1050" b="1" i="1" dirty="0">
                <a:solidFill>
                  <a:srgbClr val="701875"/>
                </a:solidFill>
                <a:latin typeface="Arial"/>
                <a:cs typeface="Arial" charset="0"/>
              </a:rPr>
              <a:t>Increased Capacity and Elasticity </a:t>
            </a:r>
            <a:r>
              <a:rPr lang="en-US" sz="1050" i="1" dirty="0">
                <a:solidFill>
                  <a:prstClr val="black"/>
                </a:solidFill>
                <a:latin typeface="Arial"/>
                <a:cs typeface="Arial" charset="0"/>
              </a:rPr>
              <a:t>improves z/VM paging by taking advantage of DS8000</a:t>
            </a:r>
            <a:r>
              <a:rPr lang="en-US" sz="1050" i="1" baseline="30000" dirty="0">
                <a:solidFill>
                  <a:prstClr val="black"/>
                </a:solidFill>
                <a:latin typeface="Arial"/>
                <a:cs typeface="Arial" charset="0"/>
              </a:rPr>
              <a:t> ®</a:t>
            </a:r>
            <a:r>
              <a:rPr lang="en-US" sz="1050" i="1" dirty="0">
                <a:solidFill>
                  <a:prstClr val="black"/>
                </a:solidFill>
                <a:latin typeface="Arial"/>
                <a:cs typeface="Arial" charset="0"/>
              </a:rPr>
              <a:t> features which will increase the bandwidth for paging and allow for more efficient management of memory over-committed workloads providing better throughput which reduces the need for additional resources when adding workloads</a:t>
            </a:r>
            <a:endParaRPr lang="en-US" sz="1050" b="1" i="1" dirty="0">
              <a:solidFill>
                <a:srgbClr val="701875"/>
              </a:solidFill>
              <a:latin typeface="Arial"/>
              <a:cs typeface="Arial" charset="0"/>
            </a:endParaRPr>
          </a:p>
          <a:p>
            <a:pPr defTabSz="342848">
              <a:lnSpc>
                <a:spcPct val="95000"/>
              </a:lnSpc>
              <a:spcAft>
                <a:spcPts val="225"/>
              </a:spcAft>
              <a:tabLst>
                <a:tab pos="85712" algn="l"/>
              </a:tabLst>
            </a:pPr>
            <a:r>
              <a:rPr lang="en-US" sz="1050" b="1" dirty="0">
                <a:solidFill>
                  <a:srgbClr val="701875"/>
                </a:solidFill>
                <a:latin typeface="Arial"/>
                <a:cs typeface="Arial" charset="0"/>
              </a:rPr>
              <a:t>Ease </a:t>
            </a:r>
            <a:r>
              <a:rPr lang="en-US" sz="1050" b="1" i="1" dirty="0">
                <a:solidFill>
                  <a:srgbClr val="701875"/>
                </a:solidFill>
                <a:latin typeface="Arial"/>
                <a:cs typeface="Arial" charset="0"/>
              </a:rPr>
              <a:t>Migration</a:t>
            </a:r>
            <a:r>
              <a:rPr lang="en-US" sz="1050" b="1" dirty="0">
                <a:solidFill>
                  <a:srgbClr val="C00000"/>
                </a:solidFill>
                <a:latin typeface="Arial"/>
                <a:cs typeface="Arial" charset="0"/>
              </a:rPr>
              <a:t> </a:t>
            </a:r>
            <a:r>
              <a:rPr lang="en-US" sz="1050" i="1" dirty="0">
                <a:solidFill>
                  <a:prstClr val="black"/>
                </a:solidFill>
                <a:latin typeface="Arial"/>
                <a:cs typeface="Arial" charset="0"/>
              </a:rPr>
              <a:t>with upgrade in place infrastructure provides a seamless migration path from previous z/VM releases (z/VM 6.2 and z/VM 6.3) to the latest version</a:t>
            </a:r>
          </a:p>
          <a:p>
            <a:pPr defTabSz="342848">
              <a:lnSpc>
                <a:spcPct val="95000"/>
              </a:lnSpc>
              <a:spcAft>
                <a:spcPts val="225"/>
              </a:spcAft>
              <a:tabLst>
                <a:tab pos="85712" algn="l"/>
              </a:tabLst>
            </a:pPr>
            <a:r>
              <a:rPr lang="en-US" sz="1050" b="1" i="1" dirty="0">
                <a:solidFill>
                  <a:srgbClr val="701875"/>
                </a:solidFill>
                <a:latin typeface="Arial"/>
                <a:cs typeface="Arial" charset="0"/>
              </a:rPr>
              <a:t>Operation improvements</a:t>
            </a:r>
            <a:r>
              <a:rPr lang="en-US" sz="1050" b="1" i="1" dirty="0">
                <a:solidFill>
                  <a:srgbClr val="C00000"/>
                </a:solidFill>
                <a:latin typeface="Arial"/>
                <a:cs typeface="Arial" charset="0"/>
              </a:rPr>
              <a:t> </a:t>
            </a:r>
            <a:r>
              <a:rPr lang="en-US" sz="1050" i="1" dirty="0">
                <a:solidFill>
                  <a:prstClr val="black"/>
                </a:solidFill>
                <a:latin typeface="Arial"/>
                <a:cs typeface="Arial" charset="0"/>
              </a:rPr>
              <a:t>by enhancing z/VM to provide ease of use improvements requested by clients such as querying service of the running hypervisor and providing environment variables to allow client programming automation based on systems characteristics and client settings.</a:t>
            </a:r>
          </a:p>
          <a:p>
            <a:pPr defTabSz="342848">
              <a:lnSpc>
                <a:spcPct val="95000"/>
              </a:lnSpc>
              <a:spcAft>
                <a:spcPts val="225"/>
              </a:spcAft>
              <a:tabLst>
                <a:tab pos="85712" algn="l"/>
              </a:tabLst>
            </a:pPr>
            <a:r>
              <a:rPr lang="en-US" sz="1050" b="1" i="1" dirty="0">
                <a:solidFill>
                  <a:srgbClr val="701875"/>
                </a:solidFill>
                <a:latin typeface="Arial"/>
                <a:cs typeface="Arial" charset="0"/>
              </a:rPr>
              <a:t>Hardware Exploitation, Performance and Lifecycle </a:t>
            </a:r>
            <a:r>
              <a:rPr lang="en-US" sz="1050" i="1" dirty="0">
                <a:solidFill>
                  <a:prstClr val="black"/>
                </a:solidFill>
                <a:latin typeface="Arial"/>
                <a:cs typeface="Arial" charset="0"/>
              </a:rPr>
              <a:t>by anticipating future hardware performance improvements and the latest technology enhancements. z/VM 6.3 is the last z/VM release planned to support the IBM System z10</a:t>
            </a:r>
            <a:r>
              <a:rPr lang="en-US" sz="1050" i="1" baseline="30000" dirty="0">
                <a:solidFill>
                  <a:prstClr val="black"/>
                </a:solidFill>
                <a:latin typeface="Arial"/>
                <a:cs typeface="Arial" charset="0"/>
              </a:rPr>
              <a:t>®</a:t>
            </a:r>
            <a:r>
              <a:rPr lang="en-US" sz="1050" i="1" dirty="0">
                <a:solidFill>
                  <a:prstClr val="black"/>
                </a:solidFill>
                <a:latin typeface="Arial"/>
                <a:cs typeface="Arial" charset="0"/>
              </a:rPr>
              <a:t> family of servers</a:t>
            </a:r>
          </a:p>
          <a:p>
            <a:pPr defTabSz="342848">
              <a:lnSpc>
                <a:spcPct val="95000"/>
              </a:lnSpc>
              <a:spcAft>
                <a:spcPts val="225"/>
              </a:spcAft>
              <a:tabLst>
                <a:tab pos="85712" algn="l"/>
              </a:tabLst>
            </a:pPr>
            <a:r>
              <a:rPr lang="en-US" sz="1050" b="1" i="1" dirty="0">
                <a:solidFill>
                  <a:srgbClr val="701875"/>
                </a:solidFill>
                <a:latin typeface="Arial"/>
                <a:cs typeface="Arial" charset="0"/>
              </a:rPr>
              <a:t>SCSI (Small Computer System Interface) improvements</a:t>
            </a:r>
            <a:r>
              <a:rPr lang="en-US" sz="1050" b="1" i="1" dirty="0">
                <a:solidFill>
                  <a:srgbClr val="C00000"/>
                </a:solidFill>
                <a:latin typeface="Arial"/>
                <a:cs typeface="Arial" charset="0"/>
              </a:rPr>
              <a:t> </a:t>
            </a:r>
            <a:r>
              <a:rPr lang="en-US" sz="1050" i="1" dirty="0">
                <a:solidFill>
                  <a:prstClr val="black"/>
                </a:solidFill>
                <a:latin typeface="Arial"/>
                <a:cs typeface="Arial" charset="0"/>
              </a:rPr>
              <a:t>for guest attachment of  disks and other peripherals, and host or guest attachment of disk drives to z Systems and LinuxONE systems:</a:t>
            </a:r>
          </a:p>
          <a:p>
            <a:pPr defTabSz="342848">
              <a:lnSpc>
                <a:spcPct val="95000"/>
              </a:lnSpc>
              <a:spcAft>
                <a:spcPts val="225"/>
              </a:spcAft>
              <a:buFont typeface="Arial" pitchFamily="34" charset="0"/>
              <a:buChar char="•"/>
              <a:tabLst>
                <a:tab pos="85712" algn="l"/>
              </a:tabLst>
            </a:pPr>
            <a:r>
              <a:rPr lang="en-US" sz="1050" dirty="0">
                <a:solidFill>
                  <a:prstClr val="black"/>
                </a:solidFill>
                <a:latin typeface="Arial"/>
                <a:cs typeface="Arial" charset="0"/>
              </a:rPr>
              <a:t>	</a:t>
            </a:r>
            <a:r>
              <a:rPr lang="en-US" sz="1050" i="1" dirty="0">
                <a:solidFill>
                  <a:prstClr val="black"/>
                </a:solidFill>
                <a:latin typeface="Arial"/>
                <a:cs typeface="Arial" charset="0"/>
              </a:rPr>
              <a:t>Increase efficiency and reduce complexity by allowing Flash Systems</a:t>
            </a:r>
            <a:r>
              <a:rPr lang="en-US" sz="1050" i="1" baseline="30000" dirty="0">
                <a:solidFill>
                  <a:prstClr val="black"/>
                </a:solidFill>
                <a:latin typeface="Arial"/>
                <a:cs typeface="Arial" charset="0"/>
              </a:rPr>
              <a:t>™</a:t>
            </a:r>
            <a:r>
              <a:rPr lang="en-US" sz="1050" i="1" dirty="0">
                <a:solidFill>
                  <a:prstClr val="black"/>
                </a:solidFill>
                <a:latin typeface="Arial"/>
                <a:cs typeface="Arial" charset="0"/>
              </a:rPr>
              <a:t> to be directly attached for z/VM system to use without the need for an SVC </a:t>
            </a:r>
          </a:p>
          <a:p>
            <a:pPr defTabSz="342848">
              <a:lnSpc>
                <a:spcPct val="95000"/>
              </a:lnSpc>
              <a:spcAft>
                <a:spcPts val="225"/>
              </a:spcAft>
              <a:buFont typeface="Arial" pitchFamily="34" charset="0"/>
              <a:buChar char="•"/>
              <a:tabLst>
                <a:tab pos="85712" algn="l"/>
              </a:tabLst>
            </a:pPr>
            <a:r>
              <a:rPr lang="en-US" sz="1050" i="1" dirty="0">
                <a:solidFill>
                  <a:prstClr val="black"/>
                </a:solidFill>
                <a:latin typeface="Arial"/>
                <a:cs typeface="Arial" charset="0"/>
              </a:rPr>
              <a:t>	Enable ease of use by enhancing management for SCSI devices to provide 	information needed about device configurations characteristics</a:t>
            </a:r>
          </a:p>
          <a:p>
            <a:pPr defTabSz="342848">
              <a:lnSpc>
                <a:spcPct val="95000"/>
              </a:lnSpc>
              <a:spcAft>
                <a:spcPts val="225"/>
              </a:spcAft>
              <a:tabLst>
                <a:tab pos="85712" algn="l"/>
              </a:tabLst>
            </a:pPr>
            <a:r>
              <a:rPr lang="en-US" sz="1050" b="1" i="1" dirty="0">
                <a:solidFill>
                  <a:srgbClr val="800080"/>
                </a:solidFill>
                <a:latin typeface="Arial"/>
                <a:cs typeface="Arial" charset="0"/>
              </a:rPr>
              <a:t>Modernize</a:t>
            </a:r>
            <a:r>
              <a:rPr lang="en-US" sz="1050" b="1" i="1" dirty="0">
                <a:solidFill>
                  <a:srgbClr val="701875"/>
                </a:solidFill>
                <a:latin typeface="Arial"/>
                <a:cs typeface="Arial" charset="0"/>
              </a:rPr>
              <a:t> CMS Pipelines functionality</a:t>
            </a:r>
            <a:r>
              <a:rPr lang="en-US" sz="1050" b="1" i="1" dirty="0">
                <a:solidFill>
                  <a:srgbClr val="C00000"/>
                </a:solidFill>
                <a:latin typeface="Arial"/>
                <a:cs typeface="Arial" charset="0"/>
              </a:rPr>
              <a:t> </a:t>
            </a:r>
            <a:r>
              <a:rPr lang="en-US" sz="1050" i="1" dirty="0">
                <a:solidFill>
                  <a:prstClr val="black"/>
                </a:solidFill>
                <a:latin typeface="Arial"/>
                <a:cs typeface="Arial" charset="0"/>
              </a:rPr>
              <a:t>to adopt 20 years of development since the original Pipelines integration</a:t>
            </a:r>
          </a:p>
          <a:p>
            <a:pPr defTabSz="342848">
              <a:lnSpc>
                <a:spcPct val="95000"/>
              </a:lnSpc>
              <a:spcAft>
                <a:spcPts val="225"/>
              </a:spcAft>
              <a:tabLst>
                <a:tab pos="85712" algn="l"/>
              </a:tabLst>
            </a:pPr>
            <a:r>
              <a:rPr lang="en-US" altLang="en-US" sz="1050" b="1" i="1" dirty="0">
                <a:solidFill>
                  <a:srgbClr val="800080"/>
                </a:solidFill>
                <a:latin typeface="Arial"/>
                <a:cs typeface="Arial" charset="0"/>
              </a:rPr>
              <a:t>Customer choice of Linux Distribution </a:t>
            </a:r>
            <a:r>
              <a:rPr lang="en-US" altLang="en-US" sz="1050" i="1" dirty="0">
                <a:solidFill>
                  <a:srgbClr val="080808"/>
                </a:solidFill>
                <a:latin typeface="Arial"/>
                <a:cs typeface="Arial" charset="0"/>
              </a:rPr>
              <a:t>with planned support for Canonical Ubuntu distribution in addition to Red Hat and SUSE</a:t>
            </a:r>
          </a:p>
        </p:txBody>
      </p:sp>
    </p:spTree>
    <p:extLst>
      <p:ext uri="{BB962C8B-B14F-4D97-AF65-F5344CB8AC3E}">
        <p14:creationId xmlns:p14="http://schemas.microsoft.com/office/powerpoint/2010/main" val="409561673"/>
      </p:ext>
    </p:extLst>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075" y="272781"/>
            <a:ext cx="8694738" cy="522684"/>
          </a:xfrm>
        </p:spPr>
        <p:txBody>
          <a:bodyPr/>
          <a:lstStyle/>
          <a:p>
            <a:r>
              <a:rPr lang="en-US" sz="1800" b="1" dirty="0"/>
              <a:t>KVM for IBM z Systems</a:t>
            </a:r>
            <a:r>
              <a:rPr lang="en-US" sz="1800" dirty="0"/>
              <a:t> </a:t>
            </a:r>
            <a:br>
              <a:rPr lang="en-US" sz="1800" dirty="0"/>
            </a:br>
            <a:r>
              <a:rPr lang="en-US" sz="1500" dirty="0"/>
              <a:t>A new hypervisor choice</a:t>
            </a:r>
          </a:p>
        </p:txBody>
      </p:sp>
      <p:sp>
        <p:nvSpPr>
          <p:cNvPr id="3" name="Content Placeholder 2"/>
          <p:cNvSpPr>
            <a:spLocks noGrp="1"/>
          </p:cNvSpPr>
          <p:nvPr>
            <p:ph idx="4294967295"/>
          </p:nvPr>
        </p:nvSpPr>
        <p:spPr>
          <a:xfrm>
            <a:off x="1775223" y="885825"/>
            <a:ext cx="6225778" cy="731044"/>
          </a:xfrm>
          <a:prstGeom prst="rect">
            <a:avLst/>
          </a:prstGeom>
        </p:spPr>
        <p:txBody>
          <a:bodyPr/>
          <a:lstStyle/>
          <a:p>
            <a:pPr marL="0" indent="0">
              <a:lnSpc>
                <a:spcPct val="90000"/>
              </a:lnSpc>
              <a:buNone/>
            </a:pPr>
            <a:r>
              <a:rPr lang="en-US" sz="1200" b="1" dirty="0">
                <a:latin typeface="Arial" panose="020B0604020202020204" pitchFamily="34" charset="0"/>
                <a:cs typeface="Arial" panose="020B0604020202020204" pitchFamily="34" charset="0"/>
              </a:rPr>
              <a:t>The Kernel-based Virtual Machine (KVM) offering for IBM z Systems™ is software that can be installed on z Systems processors and can host Linux® on z Systems guest virtual machines.</a:t>
            </a:r>
          </a:p>
          <a:p>
            <a:pPr marL="0" indent="0">
              <a:buNone/>
            </a:pPr>
            <a:endParaRPr lang="en-US" sz="675" dirty="0">
              <a:latin typeface="Arial" panose="020B0604020202020204" pitchFamily="34" charset="0"/>
              <a:cs typeface="Arial" panose="020B0604020202020204" pitchFamily="34" charset="0"/>
            </a:endParaRPr>
          </a:p>
        </p:txBody>
      </p:sp>
      <p:sp>
        <p:nvSpPr>
          <p:cNvPr id="24" name="Content Placeholder 2"/>
          <p:cNvSpPr txBox="1">
            <a:spLocks/>
          </p:cNvSpPr>
          <p:nvPr/>
        </p:nvSpPr>
        <p:spPr>
          <a:xfrm>
            <a:off x="1392355" y="1664270"/>
            <a:ext cx="4397105" cy="2892842"/>
          </a:xfrm>
          <a:prstGeom prst="rect">
            <a:avLst/>
          </a:prstGeom>
        </p:spPr>
        <p:txBody>
          <a:bodyPr/>
          <a:lstStyle>
            <a:lvl1pPr marL="228600" indent="-228600" algn="l" defTabSz="914400" rtl="0" eaLnBrk="1" latinLnBrk="0" hangingPunct="1">
              <a:lnSpc>
                <a:spcPct val="100000"/>
              </a:lnSpc>
              <a:spcBef>
                <a:spcPts val="0"/>
              </a:spcBef>
              <a:spcAft>
                <a:spcPts val="600"/>
              </a:spcAft>
              <a:buClr>
                <a:schemeClr val="accent2"/>
              </a:buClr>
              <a:buSzPct val="85000"/>
              <a:buFont typeface="Arial" panose="020B0604020202020204" pitchFamily="34" charset="0"/>
              <a:buChar char="•"/>
              <a:tabLst>
                <a:tab pos="571500" algn="l"/>
              </a:tabLst>
              <a:defRPr sz="1600" kern="1200">
                <a:solidFill>
                  <a:schemeClr val="tx1"/>
                </a:solidFill>
                <a:latin typeface="Arial" panose="020B0604020202020204" pitchFamily="34" charset="0"/>
                <a:ea typeface="+mn-ea"/>
                <a:cs typeface="Arial" panose="020B0604020202020204" pitchFamily="34" charset="0"/>
              </a:defRPr>
            </a:lvl1pPr>
            <a:lvl2pPr marL="457200" indent="-228600" algn="l" defTabSz="914400" rtl="0" eaLnBrk="1" latinLnBrk="0" hangingPunct="1">
              <a:lnSpc>
                <a:spcPct val="100000"/>
              </a:lnSpc>
              <a:spcBef>
                <a:spcPts val="0"/>
              </a:spcBef>
              <a:spcAft>
                <a:spcPts val="500"/>
              </a:spcAft>
              <a:buClr>
                <a:schemeClr val="accent2"/>
              </a:buClr>
              <a:buSzPct val="85000"/>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2pPr>
            <a:lvl3pPr marL="914400" indent="-228600" algn="l" defTabSz="914400" rtl="0" eaLnBrk="1" latinLnBrk="0" hangingPunct="1">
              <a:lnSpc>
                <a:spcPct val="100000"/>
              </a:lnSpc>
              <a:spcBef>
                <a:spcPts val="0"/>
              </a:spcBef>
              <a:spcAft>
                <a:spcPts val="500"/>
              </a:spcAft>
              <a:buClr>
                <a:schemeClr val="accent2"/>
              </a:buClr>
              <a:buSzPct val="85000"/>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SzPct val="75000"/>
              <a:buFont typeface="Wingdings" panose="05000000000000000000" pitchFamily="2" charset="2"/>
              <a:buChar char="§"/>
              <a:defRPr sz="12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SzPct val="75000"/>
              <a:buFont typeface="Wingdings" panose="05000000000000000000" pitchFamily="2" charset="2"/>
              <a:buChar char="§"/>
              <a:defRPr sz="12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base">
              <a:buClrTx/>
              <a:buSzPct val="100000"/>
              <a:buFont typeface="Wingdings" panose="05000000000000000000" pitchFamily="2" charset="2"/>
              <a:buChar char="§"/>
            </a:pPr>
            <a:r>
              <a:rPr lang="en-US" sz="1200" dirty="0">
                <a:solidFill>
                  <a:prstClr val="black"/>
                </a:solidFill>
              </a:rPr>
              <a:t>The KVM offering can co-exist with z/VM virtualization environments, z/OS</a:t>
            </a:r>
            <a:r>
              <a:rPr lang="en-US" sz="1200" baseline="30000" dirty="0">
                <a:solidFill>
                  <a:prstClr val="black"/>
                </a:solidFill>
              </a:rPr>
              <a:t>®</a:t>
            </a:r>
            <a:r>
              <a:rPr lang="en-US" sz="1200" dirty="0">
                <a:solidFill>
                  <a:prstClr val="black"/>
                </a:solidFill>
              </a:rPr>
              <a:t>, Linux on z Systems, z/VSE</a:t>
            </a:r>
            <a:r>
              <a:rPr lang="en-US" sz="1200" baseline="30000" dirty="0">
                <a:solidFill>
                  <a:prstClr val="black"/>
                </a:solidFill>
              </a:rPr>
              <a:t>®</a:t>
            </a:r>
            <a:r>
              <a:rPr lang="en-US" sz="1200" dirty="0">
                <a:solidFill>
                  <a:prstClr val="black"/>
                </a:solidFill>
              </a:rPr>
              <a:t> and z/TPF. </a:t>
            </a:r>
          </a:p>
          <a:p>
            <a:pPr fontAlgn="base">
              <a:buClrTx/>
              <a:buSzPct val="100000"/>
              <a:buFont typeface="Wingdings" panose="05000000000000000000" pitchFamily="2" charset="2"/>
              <a:buChar char="§"/>
            </a:pPr>
            <a:r>
              <a:rPr lang="en-US" sz="1200" dirty="0">
                <a:solidFill>
                  <a:prstClr val="black"/>
                </a:solidFill>
              </a:rPr>
              <a:t>Simplifies configuration and operation of server virtualization.</a:t>
            </a:r>
          </a:p>
          <a:p>
            <a:pPr>
              <a:spcBef>
                <a:spcPts val="450"/>
              </a:spcBef>
              <a:buClrTx/>
              <a:buSzPct val="100000"/>
              <a:buFont typeface="Wingdings" panose="05000000000000000000" pitchFamily="2" charset="2"/>
              <a:buChar char="§"/>
            </a:pPr>
            <a:r>
              <a:rPr lang="en-US" sz="1200" dirty="0">
                <a:solidFill>
                  <a:prstClr val="black"/>
                </a:solidFill>
              </a:rPr>
              <a:t>The KVM offering is optimized for z Systems architecture and provides standard Linux and KVM interfaces for operational control of the environment, as well as supporting OpenStack</a:t>
            </a:r>
            <a:r>
              <a:rPr lang="en-US" sz="1200" baseline="30000" dirty="0">
                <a:solidFill>
                  <a:prstClr val="black"/>
                </a:solidFill>
              </a:rPr>
              <a:t>® </a:t>
            </a:r>
            <a:r>
              <a:rPr lang="en-US" sz="1200" dirty="0">
                <a:solidFill>
                  <a:prstClr val="black"/>
                </a:solidFill>
              </a:rPr>
              <a:t>interfaces for virtualization management.</a:t>
            </a:r>
          </a:p>
          <a:p>
            <a:pPr lvl="1">
              <a:spcAft>
                <a:spcPts val="450"/>
              </a:spcAft>
              <a:buClrTx/>
              <a:buSzPct val="100000"/>
              <a:buFont typeface="Wingdings" panose="05000000000000000000" pitchFamily="2" charset="2"/>
              <a:buChar char=""/>
            </a:pPr>
            <a:r>
              <a:rPr lang="en-US" sz="1200" dirty="0">
                <a:solidFill>
                  <a:prstClr val="black"/>
                </a:solidFill>
              </a:rPr>
              <a:t>Enterprises can easily integrate Linux servers into their existing infrastructure and cloud offerings.</a:t>
            </a:r>
          </a:p>
          <a:p>
            <a:pPr fontAlgn="base">
              <a:buClrTx/>
              <a:buSzPct val="100000"/>
              <a:buFont typeface="Wingdings" pitchFamily="2" charset="2"/>
              <a:buChar char="§"/>
            </a:pPr>
            <a:r>
              <a:rPr lang="en-US" sz="1200" dirty="0">
                <a:solidFill>
                  <a:prstClr val="black"/>
                </a:solidFill>
              </a:rPr>
              <a:t>Allows customers to leverage common Linux administration skills to administer virtualization.</a:t>
            </a:r>
          </a:p>
          <a:p>
            <a:pPr fontAlgn="base">
              <a:buClrTx/>
              <a:buSzPct val="100000"/>
              <a:buFont typeface="Wingdings" pitchFamily="2" charset="2"/>
              <a:buChar char="§"/>
            </a:pPr>
            <a:r>
              <a:rPr lang="en-US" sz="1200" dirty="0">
                <a:solidFill>
                  <a:prstClr val="black"/>
                </a:solidFill>
              </a:rPr>
              <a:t>Provides an Open Source virtualization choice.</a:t>
            </a:r>
            <a:endParaRPr lang="en-US" sz="1350" dirty="0">
              <a:solidFill>
                <a:prstClr val="black"/>
              </a:solidFill>
            </a:endParaRPr>
          </a:p>
        </p:txBody>
      </p:sp>
      <p:grpSp>
        <p:nvGrpSpPr>
          <p:cNvPr id="28" name="Group 27"/>
          <p:cNvGrpSpPr>
            <a:grpSpLocks noChangeAspect="1"/>
          </p:cNvGrpSpPr>
          <p:nvPr/>
        </p:nvGrpSpPr>
        <p:grpSpPr>
          <a:xfrm>
            <a:off x="5872744" y="1963136"/>
            <a:ext cx="1809000" cy="2462093"/>
            <a:chOff x="4351235" y="1732373"/>
            <a:chExt cx="2827576" cy="3848400"/>
          </a:xfrm>
        </p:grpSpPr>
        <p:pic>
          <p:nvPicPr>
            <p:cNvPr id="37" name="Picture 1" descr="C:\Users\IBM_ADMIN\Desktop\png\IBM_zNext_429.png"/>
            <p:cNvPicPr>
              <a:picLocks noChangeAspect="1" noChangeArrowheads="1"/>
            </p:cNvPicPr>
            <p:nvPr/>
          </p:nvPicPr>
          <p:blipFill>
            <a:blip r:embed="rId3" cstate="print"/>
            <a:srcRect l="21515" t="10678" r="22105" b="12604"/>
            <a:stretch>
              <a:fillRect/>
            </a:stretch>
          </p:blipFill>
          <p:spPr bwMode="auto">
            <a:xfrm>
              <a:off x="4351235" y="1732373"/>
              <a:ext cx="2827576" cy="3848400"/>
            </a:xfrm>
            <a:prstGeom prst="rect">
              <a:avLst/>
            </a:prstGeom>
            <a:noFill/>
            <a:ln w="9525">
              <a:noFill/>
              <a:miter lim="800000"/>
              <a:headEnd/>
              <a:tailEnd/>
            </a:ln>
          </p:spPr>
        </p:pic>
        <p:grpSp>
          <p:nvGrpSpPr>
            <p:cNvPr id="38" name="Group 37"/>
            <p:cNvGrpSpPr/>
            <p:nvPr/>
          </p:nvGrpSpPr>
          <p:grpSpPr>
            <a:xfrm>
              <a:off x="4620918" y="2312296"/>
              <a:ext cx="2288210" cy="2688552"/>
              <a:chOff x="4610638" y="2312296"/>
              <a:chExt cx="2288210" cy="2688552"/>
            </a:xfrm>
          </p:grpSpPr>
          <p:sp>
            <p:nvSpPr>
              <p:cNvPr id="39" name="Rectangle 944"/>
              <p:cNvSpPr>
                <a:spLocks noChangeAspect="1" noChangeArrowheads="1"/>
              </p:cNvSpPr>
              <p:nvPr/>
            </p:nvSpPr>
            <p:spPr bwMode="auto">
              <a:xfrm>
                <a:off x="4610638" y="3924066"/>
                <a:ext cx="2288210" cy="314059"/>
              </a:xfrm>
              <a:prstGeom prst="rect">
                <a:avLst/>
              </a:prstGeom>
              <a:noFill/>
              <a:ln w="9525">
                <a:solidFill>
                  <a:srgbClr val="F8F8F8"/>
                </a:solidFill>
                <a:miter lim="800000"/>
                <a:headEnd/>
                <a:tailEnd/>
              </a:ln>
            </p:spPr>
            <p:txBody>
              <a:bodyPr lIns="61697" tIns="30850" rIns="61697" bIns="30850" anchor="ctr" anchorCtr="1"/>
              <a:lstStyle/>
              <a:p>
                <a:pPr defTabSz="308372" hangingPunct="0">
                  <a:lnSpc>
                    <a:spcPct val="93000"/>
                  </a:lnSpc>
                  <a:buClr>
                    <a:srgbClr val="000000"/>
                  </a:buClr>
                  <a:buSzPct val="45000"/>
                </a:pPr>
                <a:endParaRPr lang="en-US" altLang="en-US" sz="675" dirty="0">
                  <a:solidFill>
                    <a:srgbClr val="000000"/>
                  </a:solidFill>
                  <a:latin typeface="Arial" charset="0"/>
                  <a:ea typeface="SimSun" pitchFamily="2" charset="-122"/>
                  <a:cs typeface="Arial" charset="0"/>
                </a:endParaRPr>
              </a:p>
            </p:txBody>
          </p:sp>
          <p:sp>
            <p:nvSpPr>
              <p:cNvPr id="40" name="Rectangle 946"/>
              <p:cNvSpPr>
                <a:spLocks noChangeAspect="1" noChangeArrowheads="1"/>
              </p:cNvSpPr>
              <p:nvPr/>
            </p:nvSpPr>
            <p:spPr bwMode="auto">
              <a:xfrm>
                <a:off x="4733499" y="4014816"/>
                <a:ext cx="2073539" cy="146126"/>
              </a:xfrm>
              <a:prstGeom prst="rect">
                <a:avLst/>
              </a:prstGeom>
              <a:noFill/>
              <a:ln w="9525">
                <a:noFill/>
                <a:miter lim="800000"/>
                <a:headEnd/>
                <a:tailEnd/>
              </a:ln>
            </p:spPr>
            <p:txBody>
              <a:bodyPr lIns="0" tIns="0" rIns="0" bIns="0" anchor="ctr" anchorCtr="1">
                <a:spAutoFit/>
              </a:bodyPr>
              <a:lstStyle/>
              <a:p>
                <a:pPr defTabSz="308372">
                  <a:lnSpc>
                    <a:spcPct val="90000"/>
                  </a:lnSpc>
                </a:pPr>
                <a:r>
                  <a:rPr lang="en-US" altLang="en-US" sz="675" b="1" dirty="0">
                    <a:solidFill>
                      <a:srgbClr val="FFFFFF"/>
                    </a:solidFill>
                    <a:latin typeface="Arial" charset="0"/>
                    <a:ea typeface="SimSun" pitchFamily="2" charset="-122"/>
                    <a:cs typeface="Arial" charset="0"/>
                  </a:rPr>
                  <a:t>LPARs</a:t>
                </a:r>
                <a:r>
                  <a:rPr lang="en-US" altLang="en-US" sz="675" dirty="0">
                    <a:solidFill>
                      <a:srgbClr val="FFFFFF"/>
                    </a:solidFill>
                    <a:latin typeface="Arial" charset="0"/>
                    <a:ea typeface="SimSun" pitchFamily="2" charset="-122"/>
                    <a:cs typeface="Arial" charset="0"/>
                  </a:rPr>
                  <a:t> </a:t>
                </a:r>
                <a:r>
                  <a:rPr lang="en-US" altLang="en-US" sz="600" dirty="0">
                    <a:solidFill>
                      <a:srgbClr val="FFFFFF"/>
                    </a:solidFill>
                    <a:latin typeface="Arial" charset="0"/>
                    <a:ea typeface="SimSun" pitchFamily="2" charset="-122"/>
                    <a:cs typeface="Arial" charset="0"/>
                  </a:rPr>
                  <a:t>(PR/SM</a:t>
                </a:r>
                <a:r>
                  <a:rPr lang="en-US" altLang="en-US" sz="600" baseline="30000" dirty="0">
                    <a:solidFill>
                      <a:srgbClr val="FFFFFF"/>
                    </a:solidFill>
                    <a:latin typeface="Arial" charset="0"/>
                    <a:ea typeface="SimSun" pitchFamily="2" charset="-122"/>
                    <a:cs typeface="Arial" charset="0"/>
                  </a:rPr>
                  <a:t>™</a:t>
                </a:r>
                <a:r>
                  <a:rPr lang="en-US" altLang="en-US" sz="600" dirty="0">
                    <a:solidFill>
                      <a:srgbClr val="FFFFFF"/>
                    </a:solidFill>
                    <a:latin typeface="Arial" charset="0"/>
                    <a:ea typeface="SimSun" pitchFamily="2" charset="-122"/>
                    <a:cs typeface="Arial" charset="0"/>
                  </a:rPr>
                  <a:t>)</a:t>
                </a:r>
              </a:p>
            </p:txBody>
          </p:sp>
          <p:sp>
            <p:nvSpPr>
              <p:cNvPr id="41" name="Rectangle 953"/>
              <p:cNvSpPr>
                <a:spLocks noChangeArrowheads="1"/>
              </p:cNvSpPr>
              <p:nvPr/>
            </p:nvSpPr>
            <p:spPr bwMode="auto">
              <a:xfrm>
                <a:off x="5566637" y="2312296"/>
                <a:ext cx="212400" cy="1562400"/>
              </a:xfrm>
              <a:prstGeom prst="rect">
                <a:avLst/>
              </a:prstGeom>
              <a:gradFill rotWithShape="1">
                <a:gsLst>
                  <a:gs pos="0">
                    <a:srgbClr val="808080">
                      <a:alpha val="79999"/>
                    </a:srgbClr>
                  </a:gs>
                  <a:gs pos="100000">
                    <a:srgbClr val="808080">
                      <a:alpha val="10001"/>
                    </a:srgbClr>
                  </a:gs>
                </a:gsLst>
                <a:lin ang="5400000" scaled="1"/>
              </a:gradFill>
              <a:ln w="9525">
                <a:solidFill>
                  <a:srgbClr val="F8F8F8"/>
                </a:solidFill>
                <a:miter lim="800000"/>
                <a:headEnd/>
                <a:tailEnd/>
              </a:ln>
            </p:spPr>
            <p:txBody>
              <a:bodyPr vert="vert270" lIns="61697" tIns="30850" rIns="61697" bIns="30850" anchor="ctr" anchorCtr="1"/>
              <a:lstStyle/>
              <a:p>
                <a:pPr defTabSz="308372" hangingPunct="0">
                  <a:lnSpc>
                    <a:spcPct val="93000"/>
                  </a:lnSpc>
                  <a:buClr>
                    <a:srgbClr val="000000"/>
                  </a:buClr>
                  <a:buSzPct val="45000"/>
                </a:pPr>
                <a:r>
                  <a:rPr lang="en-US" altLang="en-US" sz="675" dirty="0">
                    <a:solidFill>
                      <a:prstClr val="white"/>
                    </a:solidFill>
                    <a:latin typeface="Arial" charset="0"/>
                    <a:ea typeface="SimSun" pitchFamily="2" charset="-122"/>
                    <a:cs typeface="Arial" charset="0"/>
                  </a:rPr>
                  <a:t>z/TPF</a:t>
                </a:r>
              </a:p>
            </p:txBody>
          </p:sp>
          <p:sp>
            <p:nvSpPr>
              <p:cNvPr id="42" name="Rectangle 953"/>
              <p:cNvSpPr>
                <a:spLocks noChangeArrowheads="1"/>
              </p:cNvSpPr>
              <p:nvPr/>
            </p:nvSpPr>
            <p:spPr bwMode="auto">
              <a:xfrm>
                <a:off x="5342735" y="2312296"/>
                <a:ext cx="180000" cy="1191600"/>
              </a:xfrm>
              <a:prstGeom prst="rect">
                <a:avLst/>
              </a:prstGeom>
              <a:gradFill flip="none" rotWithShape="1">
                <a:gsLst>
                  <a:gs pos="0">
                    <a:srgbClr val="0083B9">
                      <a:alpha val="55000"/>
                    </a:srgbClr>
                  </a:gs>
                  <a:gs pos="100000">
                    <a:srgbClr val="00B0F0"/>
                  </a:gs>
                </a:gsLst>
                <a:lin ang="5400000" scaled="0"/>
                <a:tileRect/>
              </a:gradFill>
              <a:ln w="3175">
                <a:solidFill>
                  <a:srgbClr val="F8F8F8"/>
                </a:solidFill>
                <a:miter lim="800000"/>
                <a:headEnd/>
                <a:tailEnd/>
              </a:ln>
            </p:spPr>
            <p:txBody>
              <a:bodyPr vert="vert270" lIns="61697" tIns="30850" rIns="61697" bIns="30850" anchor="ctr" anchorCtr="1"/>
              <a:lstStyle/>
              <a:p>
                <a:pPr defTabSz="308372" hangingPunct="0">
                  <a:lnSpc>
                    <a:spcPct val="93000"/>
                  </a:lnSpc>
                  <a:buClr>
                    <a:srgbClr val="000000"/>
                  </a:buClr>
                  <a:buSzPct val="45000"/>
                </a:pPr>
                <a:r>
                  <a:rPr lang="de-DE" altLang="en-US" sz="675" dirty="0">
                    <a:solidFill>
                      <a:prstClr val="white"/>
                    </a:solidFill>
                    <a:latin typeface="Arial" charset="0"/>
                    <a:ea typeface="SimSun" pitchFamily="2" charset="-122"/>
                    <a:cs typeface="Arial" charset="0"/>
                  </a:rPr>
                  <a:t>z/OS</a:t>
                </a:r>
                <a:endParaRPr lang="en-US" altLang="en-US" sz="675" dirty="0">
                  <a:solidFill>
                    <a:prstClr val="white"/>
                  </a:solidFill>
                  <a:latin typeface="Arial" charset="0"/>
                  <a:ea typeface="SimSun" pitchFamily="2" charset="-122"/>
                  <a:cs typeface="Arial" charset="0"/>
                </a:endParaRPr>
              </a:p>
            </p:txBody>
          </p:sp>
          <p:sp>
            <p:nvSpPr>
              <p:cNvPr id="43" name="Rectangle 962"/>
              <p:cNvSpPr>
                <a:spLocks noChangeAspect="1" noChangeArrowheads="1"/>
              </p:cNvSpPr>
              <p:nvPr/>
            </p:nvSpPr>
            <p:spPr bwMode="auto">
              <a:xfrm>
                <a:off x="6120328" y="3559445"/>
                <a:ext cx="763315" cy="315387"/>
              </a:xfrm>
              <a:prstGeom prst="rect">
                <a:avLst/>
              </a:prstGeom>
              <a:solidFill>
                <a:srgbClr val="7F182D"/>
              </a:solidFill>
              <a:ln w="7938" cap="rnd">
                <a:solidFill>
                  <a:srgbClr val="F8F8F8"/>
                </a:solidFill>
                <a:miter lim="800000"/>
                <a:headEnd/>
                <a:tailEnd/>
              </a:ln>
            </p:spPr>
            <p:txBody>
              <a:bodyPr lIns="61697" tIns="30850" rIns="61697" bIns="30850" anchor="ctr" anchorCtr="1"/>
              <a:lstStyle/>
              <a:p>
                <a:pPr defTabSz="308372" hangingPunct="0">
                  <a:lnSpc>
                    <a:spcPct val="93000"/>
                  </a:lnSpc>
                  <a:buClr>
                    <a:srgbClr val="000000"/>
                  </a:buClr>
                  <a:buSzPct val="45000"/>
                </a:pPr>
                <a:r>
                  <a:rPr lang="en-US" altLang="en-US" sz="900" b="1" dirty="0">
                    <a:solidFill>
                      <a:prstClr val="white"/>
                    </a:solidFill>
                    <a:latin typeface="Arial" charset="0"/>
                    <a:ea typeface="SimSun" pitchFamily="2" charset="-122"/>
                    <a:cs typeface="Arial" charset="0"/>
                  </a:rPr>
                  <a:t>KVM</a:t>
                </a:r>
                <a:r>
                  <a:rPr lang="en-US" altLang="en-US" sz="750" dirty="0">
                    <a:solidFill>
                      <a:prstClr val="white"/>
                    </a:solidFill>
                    <a:latin typeface="Arial" charset="0"/>
                    <a:ea typeface="SimSun" pitchFamily="2" charset="-122"/>
                    <a:cs typeface="Arial" charset="0"/>
                  </a:rPr>
                  <a:t>*</a:t>
                </a:r>
              </a:p>
            </p:txBody>
          </p:sp>
          <p:sp>
            <p:nvSpPr>
              <p:cNvPr id="44" name="Rectangle 962"/>
              <p:cNvSpPr>
                <a:spLocks noChangeArrowheads="1"/>
              </p:cNvSpPr>
              <p:nvPr/>
            </p:nvSpPr>
            <p:spPr bwMode="auto">
              <a:xfrm>
                <a:off x="4856701" y="3554439"/>
                <a:ext cx="684000" cy="316800"/>
              </a:xfrm>
              <a:prstGeom prst="rect">
                <a:avLst/>
              </a:prstGeom>
              <a:solidFill>
                <a:srgbClr val="7F182D"/>
              </a:solidFill>
              <a:ln w="7938" cap="rnd">
                <a:solidFill>
                  <a:srgbClr val="F8F8F8"/>
                </a:solidFill>
                <a:miter lim="800000"/>
                <a:headEnd/>
                <a:tailEnd/>
              </a:ln>
            </p:spPr>
            <p:txBody>
              <a:bodyPr lIns="61697" tIns="30850" rIns="61697" bIns="30850" anchor="ctr" anchorCtr="1"/>
              <a:lstStyle/>
              <a:p>
                <a:pPr defTabSz="308372" hangingPunct="0">
                  <a:lnSpc>
                    <a:spcPct val="93000"/>
                  </a:lnSpc>
                  <a:buClr>
                    <a:srgbClr val="000000"/>
                  </a:buClr>
                  <a:buSzPct val="45000"/>
                </a:pPr>
                <a:r>
                  <a:rPr lang="en-US" altLang="en-US" sz="900" b="1" dirty="0">
                    <a:solidFill>
                      <a:prstClr val="white"/>
                    </a:solidFill>
                    <a:latin typeface="Arial" charset="0"/>
                    <a:ea typeface="SimSun" pitchFamily="2" charset="-122"/>
                    <a:cs typeface="Arial" charset="0"/>
                  </a:rPr>
                  <a:t>z/VM</a:t>
                </a:r>
              </a:p>
            </p:txBody>
          </p:sp>
          <p:sp>
            <p:nvSpPr>
              <p:cNvPr id="45" name="Rectangle 953"/>
              <p:cNvSpPr>
                <a:spLocks noChangeAspect="1" noChangeArrowheads="1"/>
              </p:cNvSpPr>
              <p:nvPr/>
            </p:nvSpPr>
            <p:spPr bwMode="auto">
              <a:xfrm>
                <a:off x="4610638" y="2312296"/>
                <a:ext cx="210486" cy="1562536"/>
              </a:xfrm>
              <a:prstGeom prst="rect">
                <a:avLst/>
              </a:prstGeom>
              <a:gradFill flip="none" rotWithShape="1">
                <a:gsLst>
                  <a:gs pos="0">
                    <a:srgbClr val="0083B9">
                      <a:alpha val="55000"/>
                    </a:srgbClr>
                  </a:gs>
                  <a:gs pos="100000">
                    <a:srgbClr val="00B0F0"/>
                  </a:gs>
                </a:gsLst>
                <a:lin ang="5400000" scaled="0"/>
                <a:tileRect/>
              </a:gradFill>
              <a:ln w="3175">
                <a:solidFill>
                  <a:srgbClr val="F8F8F8"/>
                </a:solidFill>
                <a:miter lim="800000"/>
                <a:headEnd/>
                <a:tailEnd/>
              </a:ln>
            </p:spPr>
            <p:txBody>
              <a:bodyPr vert="vert270" lIns="61697" tIns="30850" rIns="61697" bIns="30850" anchor="ctr" anchorCtr="1"/>
              <a:lstStyle/>
              <a:p>
                <a:pPr defTabSz="308372" hangingPunct="0">
                  <a:lnSpc>
                    <a:spcPct val="93000"/>
                  </a:lnSpc>
                  <a:buClr>
                    <a:srgbClr val="000000"/>
                  </a:buClr>
                  <a:buSzPct val="45000"/>
                </a:pPr>
                <a:r>
                  <a:rPr lang="de-DE" altLang="en-US" sz="675" dirty="0">
                    <a:solidFill>
                      <a:prstClr val="white"/>
                    </a:solidFill>
                    <a:latin typeface="Arial" charset="0"/>
                    <a:ea typeface="SimSun" pitchFamily="2" charset="-122"/>
                    <a:cs typeface="Arial" charset="0"/>
                  </a:rPr>
                  <a:t>z/OS</a:t>
                </a:r>
                <a:endParaRPr lang="en-US" altLang="en-US" sz="675" dirty="0">
                  <a:solidFill>
                    <a:prstClr val="white"/>
                  </a:solidFill>
                  <a:latin typeface="Arial" charset="0"/>
                  <a:ea typeface="SimSun" pitchFamily="2" charset="-122"/>
                  <a:cs typeface="Arial" charset="0"/>
                </a:endParaRPr>
              </a:p>
            </p:txBody>
          </p:sp>
          <p:sp>
            <p:nvSpPr>
              <p:cNvPr id="46" name="Rectangle 314"/>
              <p:cNvSpPr>
                <a:spLocks noChangeAspect="1" noChangeArrowheads="1"/>
              </p:cNvSpPr>
              <p:nvPr/>
            </p:nvSpPr>
            <p:spPr bwMode="auto">
              <a:xfrm>
                <a:off x="6672996" y="2312296"/>
                <a:ext cx="210647" cy="1192909"/>
              </a:xfrm>
              <a:prstGeom prst="rect">
                <a:avLst/>
              </a:prstGeom>
              <a:gradFill rotWithShape="1">
                <a:gsLst>
                  <a:gs pos="0">
                    <a:srgbClr val="00FF00">
                      <a:alpha val="89804"/>
                    </a:srgbClr>
                  </a:gs>
                  <a:gs pos="100000">
                    <a:srgbClr val="00FF00">
                      <a:alpha val="29999"/>
                    </a:srgbClr>
                  </a:gs>
                </a:gsLst>
                <a:lin ang="5400000" scaled="1"/>
              </a:gradFill>
              <a:ln w="3175" algn="ctr">
                <a:solidFill>
                  <a:schemeClr val="bg1"/>
                </a:solidFill>
                <a:miter lim="800000"/>
                <a:headEnd/>
                <a:tailEnd/>
              </a:ln>
            </p:spPr>
            <p:txBody>
              <a:bodyPr vert="vert270" wrap="none" lIns="68571" tIns="0" rIns="68571" bIns="34287" anchor="ctr" anchorCtr="1"/>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fontAlgn="base">
                  <a:spcBef>
                    <a:spcPct val="50000"/>
                  </a:spcBef>
                  <a:spcAft>
                    <a:spcPct val="0"/>
                  </a:spcAft>
                  <a:buClr>
                    <a:srgbClr val="008ABF"/>
                  </a:buClr>
                  <a:buFont typeface="Wingdings" panose="05000000000000000000" pitchFamily="2" charset="2"/>
                  <a:buNone/>
                </a:pPr>
                <a:r>
                  <a:rPr lang="en-US" altLang="en-US" sz="675" dirty="0">
                    <a:solidFill>
                      <a:prstClr val="white"/>
                    </a:solidFill>
                    <a:cs typeface="Arial" charset="0"/>
                  </a:rPr>
                  <a:t>Linux on z</a:t>
                </a:r>
              </a:p>
            </p:txBody>
          </p:sp>
          <p:sp>
            <p:nvSpPr>
              <p:cNvPr id="47" name="Rectangle 314"/>
              <p:cNvSpPr>
                <a:spLocks noChangeAspect="1" noChangeArrowheads="1"/>
              </p:cNvSpPr>
              <p:nvPr/>
            </p:nvSpPr>
            <p:spPr bwMode="auto">
              <a:xfrm>
                <a:off x="6399425" y="2312296"/>
                <a:ext cx="210647" cy="1192909"/>
              </a:xfrm>
              <a:prstGeom prst="rect">
                <a:avLst/>
              </a:prstGeom>
              <a:gradFill rotWithShape="1">
                <a:gsLst>
                  <a:gs pos="0">
                    <a:srgbClr val="00FF00">
                      <a:alpha val="89804"/>
                    </a:srgbClr>
                  </a:gs>
                  <a:gs pos="100000">
                    <a:srgbClr val="00FF00">
                      <a:alpha val="29999"/>
                    </a:srgbClr>
                  </a:gs>
                </a:gsLst>
                <a:lin ang="5400000" scaled="1"/>
              </a:gradFill>
              <a:ln w="3175" algn="ctr">
                <a:solidFill>
                  <a:schemeClr val="bg1"/>
                </a:solidFill>
                <a:miter lim="800000"/>
                <a:headEnd/>
                <a:tailEnd/>
              </a:ln>
            </p:spPr>
            <p:txBody>
              <a:bodyPr vert="vert270" wrap="none" lIns="68571" tIns="0" rIns="68571" bIns="34287" anchor="ctr" anchorCtr="1"/>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fontAlgn="base">
                  <a:spcBef>
                    <a:spcPct val="50000"/>
                  </a:spcBef>
                  <a:spcAft>
                    <a:spcPct val="0"/>
                  </a:spcAft>
                  <a:buClr>
                    <a:srgbClr val="008ABF"/>
                  </a:buClr>
                  <a:buFont typeface="Wingdings" panose="05000000000000000000" pitchFamily="2" charset="2"/>
                  <a:buNone/>
                </a:pPr>
                <a:r>
                  <a:rPr lang="en-US" altLang="en-US" sz="675" dirty="0">
                    <a:solidFill>
                      <a:prstClr val="white"/>
                    </a:solidFill>
                    <a:cs typeface="Arial" charset="0"/>
                  </a:rPr>
                  <a:t>Linux on z</a:t>
                </a:r>
              </a:p>
            </p:txBody>
          </p:sp>
          <p:sp>
            <p:nvSpPr>
              <p:cNvPr id="48" name="Rectangle 314"/>
              <p:cNvSpPr>
                <a:spLocks noChangeAspect="1" noChangeArrowheads="1"/>
              </p:cNvSpPr>
              <p:nvPr/>
            </p:nvSpPr>
            <p:spPr bwMode="auto">
              <a:xfrm>
                <a:off x="6125854" y="2312296"/>
                <a:ext cx="210647" cy="1192909"/>
              </a:xfrm>
              <a:prstGeom prst="rect">
                <a:avLst/>
              </a:prstGeom>
              <a:gradFill rotWithShape="1">
                <a:gsLst>
                  <a:gs pos="0">
                    <a:srgbClr val="00FF00">
                      <a:alpha val="89804"/>
                    </a:srgbClr>
                  </a:gs>
                  <a:gs pos="100000">
                    <a:srgbClr val="00FF00">
                      <a:alpha val="29999"/>
                    </a:srgbClr>
                  </a:gs>
                </a:gsLst>
                <a:lin ang="5400000" scaled="1"/>
              </a:gradFill>
              <a:ln w="3175" algn="ctr">
                <a:solidFill>
                  <a:schemeClr val="bg1"/>
                </a:solidFill>
                <a:miter lim="800000"/>
                <a:headEnd/>
                <a:tailEnd/>
              </a:ln>
            </p:spPr>
            <p:txBody>
              <a:bodyPr vert="vert270" wrap="none" lIns="68571" tIns="0" rIns="68571" bIns="34287" anchor="ctr" anchorCtr="1"/>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fontAlgn="base">
                  <a:spcBef>
                    <a:spcPct val="50000"/>
                  </a:spcBef>
                  <a:spcAft>
                    <a:spcPct val="0"/>
                  </a:spcAft>
                  <a:buClr>
                    <a:srgbClr val="008ABF"/>
                  </a:buClr>
                  <a:buFont typeface="Wingdings" panose="05000000000000000000" pitchFamily="2" charset="2"/>
                  <a:buNone/>
                </a:pPr>
                <a:r>
                  <a:rPr lang="en-US" altLang="en-US" sz="675" dirty="0">
                    <a:solidFill>
                      <a:prstClr val="white"/>
                    </a:solidFill>
                    <a:cs typeface="Arial" charset="0"/>
                  </a:rPr>
                  <a:t>Linux on z</a:t>
                </a:r>
              </a:p>
            </p:txBody>
          </p:sp>
          <p:sp>
            <p:nvSpPr>
              <p:cNvPr id="49" name="Rectangle 314"/>
              <p:cNvSpPr>
                <a:spLocks noChangeArrowheads="1"/>
              </p:cNvSpPr>
              <p:nvPr/>
            </p:nvSpPr>
            <p:spPr bwMode="auto">
              <a:xfrm>
                <a:off x="5853192" y="2312296"/>
                <a:ext cx="212400" cy="1562400"/>
              </a:xfrm>
              <a:prstGeom prst="rect">
                <a:avLst/>
              </a:prstGeom>
              <a:gradFill rotWithShape="1">
                <a:gsLst>
                  <a:gs pos="0">
                    <a:srgbClr val="00FF00">
                      <a:alpha val="89804"/>
                    </a:srgbClr>
                  </a:gs>
                  <a:gs pos="100000">
                    <a:srgbClr val="00FF00">
                      <a:alpha val="29999"/>
                    </a:srgbClr>
                  </a:gs>
                </a:gsLst>
                <a:lin ang="5400000" scaled="1"/>
              </a:gradFill>
              <a:ln w="3175" algn="ctr">
                <a:solidFill>
                  <a:schemeClr val="bg1"/>
                </a:solidFill>
                <a:miter lim="800000"/>
                <a:headEnd/>
                <a:tailEnd/>
              </a:ln>
            </p:spPr>
            <p:txBody>
              <a:bodyPr vert="vert270" wrap="none" lIns="68571" tIns="34287" rIns="68571" bIns="34287" anchor="ctr" anchorCtr="1"/>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fontAlgn="base">
                  <a:spcBef>
                    <a:spcPct val="50000"/>
                  </a:spcBef>
                  <a:spcAft>
                    <a:spcPct val="0"/>
                  </a:spcAft>
                  <a:buClr>
                    <a:srgbClr val="008ABF"/>
                  </a:buClr>
                  <a:buFont typeface="Wingdings" panose="05000000000000000000" pitchFamily="2" charset="2"/>
                  <a:buNone/>
                </a:pPr>
                <a:r>
                  <a:rPr lang="en-US" altLang="en-US" sz="750" dirty="0">
                    <a:solidFill>
                      <a:prstClr val="white"/>
                    </a:solidFill>
                    <a:cs typeface="Arial" charset="0"/>
                  </a:rPr>
                  <a:t>Linux on z</a:t>
                </a:r>
              </a:p>
            </p:txBody>
          </p:sp>
          <p:sp>
            <p:nvSpPr>
              <p:cNvPr id="50" name="Rectangle 314"/>
              <p:cNvSpPr>
                <a:spLocks noChangeArrowheads="1"/>
              </p:cNvSpPr>
              <p:nvPr/>
            </p:nvSpPr>
            <p:spPr bwMode="auto">
              <a:xfrm>
                <a:off x="4863913" y="2312296"/>
                <a:ext cx="180000" cy="1192909"/>
              </a:xfrm>
              <a:prstGeom prst="rect">
                <a:avLst/>
              </a:prstGeom>
              <a:gradFill rotWithShape="1">
                <a:gsLst>
                  <a:gs pos="0">
                    <a:srgbClr val="00FF00">
                      <a:alpha val="89804"/>
                    </a:srgbClr>
                  </a:gs>
                  <a:gs pos="100000">
                    <a:srgbClr val="00FF00">
                      <a:alpha val="29999"/>
                    </a:srgbClr>
                  </a:gs>
                </a:gsLst>
                <a:lin ang="5400000" scaled="1"/>
              </a:gradFill>
              <a:ln w="3175" algn="ctr">
                <a:solidFill>
                  <a:schemeClr val="bg1"/>
                </a:solidFill>
                <a:miter lim="800000"/>
                <a:headEnd/>
                <a:tailEnd/>
              </a:ln>
            </p:spPr>
            <p:txBody>
              <a:bodyPr vert="vert270" wrap="none" lIns="68571" tIns="0" rIns="68571" bIns="34287" anchor="ctr" anchorCtr="1"/>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fontAlgn="base">
                  <a:spcBef>
                    <a:spcPct val="50000"/>
                  </a:spcBef>
                  <a:spcAft>
                    <a:spcPct val="0"/>
                  </a:spcAft>
                  <a:buClr>
                    <a:srgbClr val="008ABF"/>
                  </a:buClr>
                  <a:buFont typeface="Wingdings" panose="05000000000000000000" pitchFamily="2" charset="2"/>
                  <a:buNone/>
                </a:pPr>
                <a:r>
                  <a:rPr lang="en-US" altLang="en-US" sz="675" dirty="0">
                    <a:solidFill>
                      <a:prstClr val="white"/>
                    </a:solidFill>
                    <a:cs typeface="Arial" charset="0"/>
                  </a:rPr>
                  <a:t>Linux</a:t>
                </a:r>
                <a:r>
                  <a:rPr lang="en-US" altLang="en-US" sz="750" dirty="0">
                    <a:solidFill>
                      <a:prstClr val="white"/>
                    </a:solidFill>
                    <a:cs typeface="Arial" charset="0"/>
                  </a:rPr>
                  <a:t> on z</a:t>
                </a:r>
              </a:p>
            </p:txBody>
          </p:sp>
          <p:sp>
            <p:nvSpPr>
              <p:cNvPr id="51" name="Rectangle 182"/>
              <p:cNvSpPr>
                <a:spLocks noChangeArrowheads="1"/>
              </p:cNvSpPr>
              <p:nvPr/>
            </p:nvSpPr>
            <p:spPr bwMode="auto">
              <a:xfrm>
                <a:off x="4610638" y="4783217"/>
                <a:ext cx="2288209" cy="217631"/>
              </a:xfrm>
              <a:prstGeom prst="rect">
                <a:avLst/>
              </a:prstGeom>
              <a:solidFill>
                <a:srgbClr val="FFB547">
                  <a:alpha val="88000"/>
                </a:srgbClr>
              </a:solidFill>
              <a:ln w="3175" algn="ctr">
                <a:noFill/>
                <a:miter lim="800000"/>
                <a:headEnd/>
                <a:tailEnd/>
              </a:ln>
            </p:spPr>
            <p:txBody>
              <a:bodyPr wrap="none" lIns="68571" tIns="8100" rIns="68571" bIns="34287" anchor="ctr" anchorCtr="1"/>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fontAlgn="base">
                  <a:spcBef>
                    <a:spcPct val="50000"/>
                  </a:spcBef>
                  <a:spcAft>
                    <a:spcPct val="0"/>
                  </a:spcAft>
                  <a:buClr>
                    <a:srgbClr val="008ABF"/>
                  </a:buClr>
                  <a:buFont typeface="Wingdings" panose="05000000000000000000" pitchFamily="2" charset="2"/>
                  <a:buNone/>
                </a:pPr>
                <a:r>
                  <a:rPr lang="en-US" altLang="en-US" sz="675" dirty="0">
                    <a:solidFill>
                      <a:srgbClr val="000000"/>
                    </a:solidFill>
                    <a:cs typeface="Arial" charset="0"/>
                  </a:rPr>
                  <a:t>Memory</a:t>
                </a:r>
              </a:p>
            </p:txBody>
          </p:sp>
          <p:sp>
            <p:nvSpPr>
              <p:cNvPr id="52" name="Rectangle 182"/>
              <p:cNvSpPr>
                <a:spLocks noChangeArrowheads="1"/>
              </p:cNvSpPr>
              <p:nvPr/>
            </p:nvSpPr>
            <p:spPr bwMode="auto">
              <a:xfrm>
                <a:off x="4610638" y="4534317"/>
                <a:ext cx="2288209" cy="217631"/>
              </a:xfrm>
              <a:prstGeom prst="rect">
                <a:avLst/>
              </a:prstGeom>
              <a:solidFill>
                <a:srgbClr val="3399FF">
                  <a:alpha val="88000"/>
                </a:srgbClr>
              </a:solidFill>
              <a:ln w="3175" algn="ctr">
                <a:noFill/>
                <a:miter lim="800000"/>
                <a:headEnd/>
                <a:tailEnd/>
              </a:ln>
            </p:spPr>
            <p:txBody>
              <a:bodyPr wrap="none" lIns="68571" tIns="8100" rIns="68571" bIns="34287" anchor="ctr" anchorCtr="1"/>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fontAlgn="base">
                  <a:spcBef>
                    <a:spcPct val="50000"/>
                  </a:spcBef>
                  <a:spcAft>
                    <a:spcPct val="0"/>
                  </a:spcAft>
                  <a:buClr>
                    <a:srgbClr val="008ABF"/>
                  </a:buClr>
                  <a:buFont typeface="Wingdings" panose="05000000000000000000" pitchFamily="2" charset="2"/>
                  <a:buNone/>
                </a:pPr>
                <a:r>
                  <a:rPr lang="en-US" altLang="en-US" sz="675" dirty="0">
                    <a:solidFill>
                      <a:srgbClr val="000000"/>
                    </a:solidFill>
                    <a:cs typeface="Arial" charset="0"/>
                  </a:rPr>
                  <a:t>Processors</a:t>
                </a:r>
              </a:p>
            </p:txBody>
          </p:sp>
          <p:sp>
            <p:nvSpPr>
              <p:cNvPr id="53" name="Rectangle 182"/>
              <p:cNvSpPr>
                <a:spLocks noChangeArrowheads="1"/>
              </p:cNvSpPr>
              <p:nvPr/>
            </p:nvSpPr>
            <p:spPr bwMode="auto">
              <a:xfrm>
                <a:off x="4610638" y="4294078"/>
                <a:ext cx="2288209" cy="217631"/>
              </a:xfrm>
              <a:prstGeom prst="rect">
                <a:avLst/>
              </a:prstGeom>
              <a:solidFill>
                <a:srgbClr val="95FF95">
                  <a:alpha val="88000"/>
                </a:srgbClr>
              </a:solidFill>
              <a:ln w="3175" algn="ctr">
                <a:noFill/>
                <a:miter lim="800000"/>
                <a:headEnd/>
                <a:tailEnd/>
              </a:ln>
            </p:spPr>
            <p:txBody>
              <a:bodyPr wrap="none" lIns="68571" tIns="8100" rIns="68571" bIns="34287" anchor="ctr" anchorCtr="1"/>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fontAlgn="base">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algn="ctr" fontAlgn="base">
                  <a:spcBef>
                    <a:spcPct val="50000"/>
                  </a:spcBef>
                  <a:spcAft>
                    <a:spcPct val="0"/>
                  </a:spcAft>
                  <a:buClr>
                    <a:srgbClr val="008ABF"/>
                  </a:buClr>
                  <a:buFont typeface="Wingdings" panose="05000000000000000000" pitchFamily="2" charset="2"/>
                  <a:buNone/>
                </a:pPr>
                <a:r>
                  <a:rPr lang="en-US" altLang="en-US" sz="675" dirty="0">
                    <a:solidFill>
                      <a:srgbClr val="000000"/>
                    </a:solidFill>
                    <a:cs typeface="Arial" charset="0"/>
                  </a:rPr>
                  <a:t>I / O</a:t>
                </a:r>
              </a:p>
            </p:txBody>
          </p:sp>
          <p:sp>
            <p:nvSpPr>
              <p:cNvPr id="54" name="Rectangle 953"/>
              <p:cNvSpPr>
                <a:spLocks noChangeArrowheads="1"/>
              </p:cNvSpPr>
              <p:nvPr/>
            </p:nvSpPr>
            <p:spPr bwMode="auto">
              <a:xfrm>
                <a:off x="5105151" y="2312296"/>
                <a:ext cx="180000" cy="1191600"/>
              </a:xfrm>
              <a:prstGeom prst="rect">
                <a:avLst/>
              </a:prstGeom>
              <a:gradFill flip="none" rotWithShape="1">
                <a:gsLst>
                  <a:gs pos="0">
                    <a:srgbClr val="7F182D"/>
                  </a:gs>
                  <a:gs pos="100000">
                    <a:schemeClr val="accent5">
                      <a:lumMod val="20000"/>
                      <a:lumOff val="80000"/>
                      <a:alpha val="44000"/>
                    </a:schemeClr>
                  </a:gs>
                </a:gsLst>
                <a:lin ang="5400000" scaled="0"/>
                <a:tileRect/>
              </a:gradFill>
              <a:ln w="3175">
                <a:solidFill>
                  <a:srgbClr val="F8F8F8"/>
                </a:solidFill>
                <a:miter lim="800000"/>
                <a:headEnd/>
                <a:tailEnd/>
              </a:ln>
            </p:spPr>
            <p:txBody>
              <a:bodyPr vert="vert270" lIns="61697" tIns="30850" rIns="61697" bIns="30850" anchor="ctr" anchorCtr="1"/>
              <a:lstStyle/>
              <a:p>
                <a:pPr defTabSz="308372" hangingPunct="0">
                  <a:lnSpc>
                    <a:spcPct val="93000"/>
                  </a:lnSpc>
                  <a:buClr>
                    <a:srgbClr val="000000"/>
                  </a:buClr>
                  <a:buSzPct val="45000"/>
                </a:pPr>
                <a:r>
                  <a:rPr lang="de-DE" altLang="en-US" sz="675" dirty="0">
                    <a:solidFill>
                      <a:prstClr val="white"/>
                    </a:solidFill>
                    <a:latin typeface="Arial" charset="0"/>
                    <a:ea typeface="SimSun" pitchFamily="2" charset="-122"/>
                    <a:cs typeface="Arial" charset="0"/>
                  </a:rPr>
                  <a:t>z/VSES</a:t>
                </a:r>
                <a:endParaRPr lang="en-US" altLang="en-US" sz="675" dirty="0">
                  <a:solidFill>
                    <a:prstClr val="white"/>
                  </a:solidFill>
                  <a:latin typeface="Arial" charset="0"/>
                  <a:ea typeface="SimSun" pitchFamily="2" charset="-122"/>
                  <a:cs typeface="Arial" charset="0"/>
                </a:endParaRPr>
              </a:p>
            </p:txBody>
          </p:sp>
        </p:grpSp>
      </p:grpSp>
    </p:spTree>
    <p:extLst>
      <p:ext uri="{BB962C8B-B14F-4D97-AF65-F5344CB8AC3E}">
        <p14:creationId xmlns:p14="http://schemas.microsoft.com/office/powerpoint/2010/main" val="1234018685"/>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725255" y="205979"/>
            <a:ext cx="6213400" cy="857250"/>
          </a:xfrm>
        </p:spPr>
        <p:txBody>
          <a:bodyPr/>
          <a:lstStyle/>
          <a:p>
            <a:r>
              <a:rPr lang="en-US" sz="1800" b="1" dirty="0">
                <a:latin typeface="Arial" pitchFamily="34" charset="0"/>
                <a:cs typeface="Arial" pitchFamily="34" charset="0"/>
              </a:rPr>
              <a:t>IBM z/VM and KVM for IBM z can co-exist on z Systems</a:t>
            </a:r>
          </a:p>
        </p:txBody>
      </p:sp>
      <p:sp>
        <p:nvSpPr>
          <p:cNvPr id="58" name="Content Placeholder 57"/>
          <p:cNvSpPr>
            <a:spLocks noGrp="1"/>
          </p:cNvSpPr>
          <p:nvPr>
            <p:ph idx="4294967295"/>
          </p:nvPr>
        </p:nvSpPr>
        <p:spPr>
          <a:xfrm>
            <a:off x="5944791" y="1075135"/>
            <a:ext cx="2056209" cy="3359944"/>
          </a:xfrm>
          <a:prstGeom prst="rect">
            <a:avLst/>
          </a:prstGeom>
        </p:spPr>
        <p:txBody>
          <a:bodyPr/>
          <a:lstStyle/>
          <a:p>
            <a:pPr>
              <a:buNone/>
            </a:pPr>
            <a:r>
              <a:rPr lang="en-US" sz="1350" b="1" dirty="0">
                <a:latin typeface="Arial" pitchFamily="34" charset="0"/>
                <a:cs typeface="Arial" pitchFamily="34" charset="0"/>
              </a:rPr>
              <a:t>KVM for IBM z</a:t>
            </a:r>
          </a:p>
          <a:p>
            <a:pPr marL="125016" indent="-125016"/>
            <a:r>
              <a:rPr lang="en-US" sz="1125" dirty="0">
                <a:latin typeface="Arial" pitchFamily="34" charset="0"/>
                <a:cs typeface="Arial" pitchFamily="34" charset="0"/>
              </a:rPr>
              <a:t>Standardizes configuration and operation of server virtualization</a:t>
            </a:r>
          </a:p>
          <a:p>
            <a:pPr marL="125016" indent="-125016"/>
            <a:r>
              <a:rPr lang="en-US" sz="1125" dirty="0">
                <a:latin typeface="Arial" pitchFamily="34" charset="0"/>
                <a:cs typeface="Arial" pitchFamily="34" charset="0"/>
              </a:rPr>
              <a:t>Leverage common Linux administration skills to administer virtualization</a:t>
            </a:r>
          </a:p>
          <a:p>
            <a:pPr marL="125016" indent="-125016"/>
            <a:r>
              <a:rPr lang="en-US" sz="1125" dirty="0">
                <a:latin typeface="Arial" pitchFamily="34" charset="0"/>
                <a:cs typeface="Arial" pitchFamily="34" charset="0"/>
              </a:rPr>
              <a:t>Flexibility and agility leveraging the Open Source community</a:t>
            </a:r>
          </a:p>
          <a:p>
            <a:pPr marL="125016" indent="-125016"/>
            <a:r>
              <a:rPr lang="en-US" sz="1125" dirty="0">
                <a:latin typeface="Arial" pitchFamily="34" charset="0"/>
                <a:cs typeface="Arial" pitchFamily="34" charset="0"/>
              </a:rPr>
              <a:t>Provides an Open Source virtualization choice</a:t>
            </a:r>
          </a:p>
          <a:p>
            <a:pPr marL="125016" indent="-125016"/>
            <a:r>
              <a:rPr lang="en-US" sz="1125" dirty="0">
                <a:latin typeface="Arial" pitchFamily="34" charset="0"/>
                <a:cs typeface="Arial" pitchFamily="34" charset="0"/>
              </a:rPr>
              <a:t>Integrates with OpenStack </a:t>
            </a:r>
          </a:p>
        </p:txBody>
      </p:sp>
      <p:grpSp>
        <p:nvGrpSpPr>
          <p:cNvPr id="23" name="Group 22"/>
          <p:cNvGrpSpPr/>
          <p:nvPr/>
        </p:nvGrpSpPr>
        <p:grpSpPr>
          <a:xfrm>
            <a:off x="3298246" y="846793"/>
            <a:ext cx="2434339" cy="3419674"/>
            <a:chOff x="2873661" y="1129058"/>
            <a:chExt cx="3078049" cy="3979572"/>
          </a:xfrm>
        </p:grpSpPr>
        <p:pic>
          <p:nvPicPr>
            <p:cNvPr id="59" name="Picture 63"/>
            <p:cNvPicPr>
              <a:picLocks noChangeAspect="1"/>
            </p:cNvPicPr>
            <p:nvPr/>
          </p:nvPicPr>
          <p:blipFill>
            <a:blip r:embed="rId2"/>
            <a:srcRect/>
            <a:stretch>
              <a:fillRect/>
            </a:stretch>
          </p:blipFill>
          <p:spPr bwMode="auto">
            <a:xfrm>
              <a:off x="2873661" y="1129058"/>
              <a:ext cx="3078049" cy="3979572"/>
            </a:xfrm>
            <a:prstGeom prst="rect">
              <a:avLst/>
            </a:prstGeom>
            <a:noFill/>
            <a:ln w="9525">
              <a:noFill/>
              <a:miter lim="800000"/>
              <a:headEnd/>
              <a:tailEnd/>
            </a:ln>
          </p:spPr>
        </p:pic>
        <p:grpSp>
          <p:nvGrpSpPr>
            <p:cNvPr id="3" name="Group 59"/>
            <p:cNvGrpSpPr>
              <a:grpSpLocks noChangeAspect="1"/>
            </p:cNvGrpSpPr>
            <p:nvPr/>
          </p:nvGrpSpPr>
          <p:grpSpPr>
            <a:xfrm>
              <a:off x="3309257" y="1459508"/>
              <a:ext cx="2362200" cy="3441032"/>
              <a:chOff x="5749812" y="1672309"/>
              <a:chExt cx="2772000" cy="3532792"/>
            </a:xfrm>
          </p:grpSpPr>
          <p:grpSp>
            <p:nvGrpSpPr>
              <p:cNvPr id="5" name="Group 106"/>
              <p:cNvGrpSpPr>
                <a:grpSpLocks/>
              </p:cNvGrpSpPr>
              <p:nvPr/>
            </p:nvGrpSpPr>
            <p:grpSpPr bwMode="auto">
              <a:xfrm>
                <a:off x="5773916" y="4061650"/>
                <a:ext cx="2734336" cy="1143451"/>
                <a:chOff x="3593" y="2681"/>
                <a:chExt cx="1731" cy="759"/>
              </a:xfrm>
            </p:grpSpPr>
            <p:sp>
              <p:nvSpPr>
                <p:cNvPr id="108" name="Rectangle 940"/>
                <p:cNvSpPr>
                  <a:spLocks noChangeArrowheads="1"/>
                </p:cNvSpPr>
                <p:nvPr/>
              </p:nvSpPr>
              <p:spPr bwMode="auto">
                <a:xfrm>
                  <a:off x="3594" y="2954"/>
                  <a:ext cx="1728" cy="229"/>
                </a:xfrm>
                <a:prstGeom prst="rect">
                  <a:avLst/>
                </a:prstGeom>
                <a:gradFill rotWithShape="1">
                  <a:gsLst>
                    <a:gs pos="0">
                      <a:srgbClr val="004259">
                        <a:alpha val="89998"/>
                      </a:srgbClr>
                    </a:gs>
                    <a:gs pos="100000">
                      <a:srgbClr val="004259">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sp>
              <p:nvSpPr>
                <p:cNvPr id="109" name="Rectangle 944"/>
                <p:cNvSpPr>
                  <a:spLocks noChangeArrowheads="1"/>
                </p:cNvSpPr>
                <p:nvPr/>
              </p:nvSpPr>
              <p:spPr bwMode="auto">
                <a:xfrm>
                  <a:off x="3593" y="2681"/>
                  <a:ext cx="1729" cy="244"/>
                </a:xfrm>
                <a:prstGeom prst="rect">
                  <a:avLst/>
                </a:prstGeom>
                <a:gradFill rotWithShape="1">
                  <a:gsLst>
                    <a:gs pos="0">
                      <a:srgbClr val="16AF4B">
                        <a:alpha val="89998"/>
                      </a:srgbClr>
                    </a:gs>
                    <a:gs pos="100000">
                      <a:srgbClr val="16AF4B">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sp>
              <p:nvSpPr>
                <p:cNvPr id="110" name="Rectangle 968"/>
                <p:cNvSpPr>
                  <a:spLocks noChangeArrowheads="1"/>
                </p:cNvSpPr>
                <p:nvPr/>
              </p:nvSpPr>
              <p:spPr bwMode="auto">
                <a:xfrm>
                  <a:off x="3594" y="3210"/>
                  <a:ext cx="1730" cy="230"/>
                </a:xfrm>
                <a:prstGeom prst="rect">
                  <a:avLst/>
                </a:prstGeom>
                <a:gradFill rotWithShape="1">
                  <a:gsLst>
                    <a:gs pos="0">
                      <a:srgbClr val="AB1A7D">
                        <a:alpha val="70000"/>
                      </a:srgbClr>
                    </a:gs>
                    <a:gs pos="100000">
                      <a:srgbClr val="AB1A7D">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grpSp>
          <p:sp>
            <p:nvSpPr>
              <p:cNvPr id="62" name="Rectangle 942"/>
              <p:cNvSpPr>
                <a:spLocks noChangeArrowheads="1"/>
              </p:cNvSpPr>
              <p:nvPr/>
            </p:nvSpPr>
            <p:spPr bwMode="auto">
              <a:xfrm>
                <a:off x="5900464" y="4581401"/>
                <a:ext cx="2396875" cy="136516"/>
              </a:xfrm>
              <a:prstGeom prst="rect">
                <a:avLst/>
              </a:prstGeom>
              <a:noFill/>
              <a:ln w="9525">
                <a:noFill/>
                <a:miter lim="800000"/>
                <a:headEnd/>
                <a:tailEnd/>
              </a:ln>
            </p:spPr>
            <p:txBody>
              <a:bodyPr lIns="0" tIns="0" rIns="0" bIns="0">
                <a:spAutoFit/>
              </a:bodyPr>
              <a:lstStyle/>
              <a:p>
                <a:pPr algn="ctr" defTabSz="308372">
                  <a:lnSpc>
                    <a:spcPct val="90000"/>
                  </a:lnSpc>
                </a:pPr>
                <a:r>
                  <a:rPr lang="en-US" altLang="en-US" sz="825" dirty="0">
                    <a:solidFill>
                      <a:srgbClr val="FFFFFF"/>
                    </a:solidFill>
                    <a:latin typeface="Arial" charset="0"/>
                    <a:ea typeface="MS PGothic" pitchFamily="34" charset="-128"/>
                    <a:cs typeface="Arial" charset="0"/>
                  </a:rPr>
                  <a:t>Processors, Memory and IO</a:t>
                </a:r>
                <a:endParaRPr lang="en-US" altLang="en-US" sz="825" dirty="0">
                  <a:solidFill>
                    <a:srgbClr val="FFFFFF"/>
                  </a:solidFill>
                  <a:latin typeface="Arial" charset="0"/>
                  <a:ea typeface="SimSun" pitchFamily="2" charset="-122"/>
                  <a:cs typeface="Arial" charset="0"/>
                </a:endParaRPr>
              </a:p>
            </p:txBody>
          </p:sp>
          <p:sp>
            <p:nvSpPr>
              <p:cNvPr id="63" name="Rectangle 970"/>
              <p:cNvSpPr>
                <a:spLocks noChangeArrowheads="1"/>
              </p:cNvSpPr>
              <p:nvPr/>
            </p:nvSpPr>
            <p:spPr bwMode="auto">
              <a:xfrm>
                <a:off x="5959219" y="4962550"/>
                <a:ext cx="2283887" cy="136516"/>
              </a:xfrm>
              <a:prstGeom prst="rect">
                <a:avLst/>
              </a:prstGeom>
              <a:noFill/>
              <a:ln w="9525">
                <a:noFill/>
                <a:miter lim="800000"/>
                <a:headEnd/>
                <a:tailEnd/>
              </a:ln>
            </p:spPr>
            <p:txBody>
              <a:bodyPr lIns="0" tIns="0" rIns="0" bIns="0">
                <a:spAutoFit/>
              </a:bodyPr>
              <a:lstStyle/>
              <a:p>
                <a:pPr algn="ctr" defTabSz="308372">
                  <a:lnSpc>
                    <a:spcPct val="90000"/>
                  </a:lnSpc>
                </a:pPr>
                <a:r>
                  <a:rPr lang="en-US" altLang="en-US" sz="825" dirty="0">
                    <a:solidFill>
                      <a:srgbClr val="FFFFFF"/>
                    </a:solidFill>
                    <a:latin typeface="Arial" charset="0"/>
                    <a:ea typeface="SimSun" pitchFamily="2" charset="-122"/>
                    <a:cs typeface="Arial" charset="0"/>
                  </a:rPr>
                  <a:t>Support Element</a:t>
                </a:r>
              </a:p>
            </p:txBody>
          </p:sp>
          <p:sp>
            <p:nvSpPr>
              <p:cNvPr id="64" name="Rectangle 951"/>
              <p:cNvSpPr>
                <a:spLocks noChangeArrowheads="1"/>
              </p:cNvSpPr>
              <p:nvPr/>
            </p:nvSpPr>
            <p:spPr bwMode="auto">
              <a:xfrm>
                <a:off x="5880878" y="1672309"/>
                <a:ext cx="2547529" cy="224080"/>
              </a:xfrm>
              <a:prstGeom prst="rect">
                <a:avLst/>
              </a:prstGeom>
              <a:gradFill rotWithShape="1">
                <a:gsLst>
                  <a:gs pos="0">
                    <a:sysClr val="windowText" lastClr="000000">
                      <a:alpha val="79999"/>
                    </a:sysClr>
                  </a:gs>
                  <a:gs pos="100000">
                    <a:sysClr val="windowText" lastClr="000000">
                      <a:alpha val="20000"/>
                    </a:sysClr>
                  </a:gs>
                </a:gsLst>
                <a:lin ang="5400000" scaled="1"/>
              </a:gradFill>
              <a:ln w="9525">
                <a:solidFill>
                  <a:srgbClr val="C0C0C0"/>
                </a:solidFill>
                <a:miter lim="800000"/>
                <a:headEnd/>
                <a:tailEnd/>
              </a:ln>
            </p:spPr>
            <p:txBody>
              <a:bodyPr lIns="0" tIns="0" rIns="0" bIns="0">
                <a:spAutoFit/>
              </a:bodyPr>
              <a:lstStyle/>
              <a:p>
                <a:pPr algn="ctr" defTabSz="308372">
                  <a:lnSpc>
                    <a:spcPct val="125000"/>
                  </a:lnSpc>
                  <a:defRPr/>
                </a:pPr>
                <a:r>
                  <a:rPr lang="en-US" altLang="en-US" sz="975" kern="0" dirty="0">
                    <a:solidFill>
                      <a:prstClr val="white"/>
                    </a:solidFill>
                    <a:latin typeface="Arial" charset="0"/>
                    <a:ea typeface="SimSun" pitchFamily="2" charset="-122"/>
                    <a:cs typeface="Arial" charset="0"/>
                  </a:rPr>
                  <a:t>z Systems Host</a:t>
                </a:r>
                <a:endParaRPr lang="en-US" altLang="en-US" sz="2700" kern="0" dirty="0">
                  <a:solidFill>
                    <a:prstClr val="white"/>
                  </a:solidFill>
                  <a:latin typeface="Arial" charset="0"/>
                  <a:ea typeface="SimSun" pitchFamily="2" charset="-122"/>
                  <a:cs typeface="Arial" charset="0"/>
                </a:endParaRPr>
              </a:p>
            </p:txBody>
          </p:sp>
          <p:sp>
            <p:nvSpPr>
              <p:cNvPr id="65" name="Rectangle 946"/>
              <p:cNvSpPr>
                <a:spLocks noChangeArrowheads="1"/>
              </p:cNvSpPr>
              <p:nvPr/>
            </p:nvSpPr>
            <p:spPr bwMode="auto">
              <a:xfrm>
                <a:off x="5852255" y="4188198"/>
                <a:ext cx="2384823" cy="136516"/>
              </a:xfrm>
              <a:prstGeom prst="rect">
                <a:avLst/>
              </a:prstGeom>
              <a:noFill/>
              <a:ln w="9525">
                <a:noFill/>
                <a:miter lim="800000"/>
                <a:headEnd/>
                <a:tailEnd/>
              </a:ln>
            </p:spPr>
            <p:txBody>
              <a:bodyPr lIns="0" tIns="0" rIns="0" bIns="0">
                <a:spAutoFit/>
              </a:bodyPr>
              <a:lstStyle/>
              <a:p>
                <a:pPr algn="ctr" defTabSz="308372">
                  <a:lnSpc>
                    <a:spcPct val="90000"/>
                  </a:lnSpc>
                </a:pPr>
                <a:r>
                  <a:rPr lang="en-US" altLang="en-US" sz="825" dirty="0">
                    <a:solidFill>
                      <a:srgbClr val="FFFFFF"/>
                    </a:solidFill>
                    <a:latin typeface="Arial" charset="0"/>
                    <a:ea typeface="SimSun" pitchFamily="2" charset="-122"/>
                    <a:cs typeface="Arial" charset="0"/>
                  </a:rPr>
                  <a:t>PR/SM</a:t>
                </a:r>
                <a:r>
                  <a:rPr lang="en-US" altLang="en-US" sz="825" baseline="30000" dirty="0">
                    <a:solidFill>
                      <a:srgbClr val="FFFFFF"/>
                    </a:solidFill>
                    <a:latin typeface="Arial" charset="0"/>
                    <a:ea typeface="SimSun" pitchFamily="2" charset="-122"/>
                    <a:cs typeface="Arial" charset="0"/>
                  </a:rPr>
                  <a:t>™</a:t>
                </a:r>
              </a:p>
            </p:txBody>
          </p:sp>
          <p:sp>
            <p:nvSpPr>
              <p:cNvPr id="66" name="Rectangle 953"/>
              <p:cNvSpPr>
                <a:spLocks noChangeArrowheads="1"/>
              </p:cNvSpPr>
              <p:nvPr/>
            </p:nvSpPr>
            <p:spPr bwMode="auto">
              <a:xfrm>
                <a:off x="5749812" y="2207122"/>
                <a:ext cx="298291" cy="1824398"/>
              </a:xfrm>
              <a:prstGeom prst="rect">
                <a:avLst/>
              </a:prstGeom>
              <a:gradFill rotWithShape="1">
                <a:gsLst>
                  <a:gs pos="0">
                    <a:srgbClr val="808080">
                      <a:alpha val="79999"/>
                    </a:srgbClr>
                  </a:gs>
                  <a:gs pos="100000">
                    <a:srgbClr val="808080">
                      <a:alpha val="10001"/>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grpSp>
            <p:nvGrpSpPr>
              <p:cNvPr id="6" name="Group 78"/>
              <p:cNvGrpSpPr>
                <a:grpSpLocks/>
              </p:cNvGrpSpPr>
              <p:nvPr/>
            </p:nvGrpSpPr>
            <p:grpSpPr bwMode="auto">
              <a:xfrm>
                <a:off x="8212975" y="2207122"/>
                <a:ext cx="298291" cy="1551718"/>
                <a:chOff x="2737" y="1626"/>
                <a:chExt cx="198" cy="935"/>
              </a:xfrm>
            </p:grpSpPr>
            <p:grpSp>
              <p:nvGrpSpPr>
                <p:cNvPr id="7" name="Group 952"/>
                <p:cNvGrpSpPr>
                  <a:grpSpLocks/>
                </p:cNvGrpSpPr>
                <p:nvPr/>
              </p:nvGrpSpPr>
              <p:grpSpPr bwMode="auto">
                <a:xfrm>
                  <a:off x="2737" y="1626"/>
                  <a:ext cx="198" cy="935"/>
                  <a:chOff x="1695" y="1192"/>
                  <a:chExt cx="318" cy="1225"/>
                </a:xfrm>
              </p:grpSpPr>
              <p:sp>
                <p:nvSpPr>
                  <p:cNvPr id="106"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sp>
                <p:nvSpPr>
                  <p:cNvPr id="107"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grpSp>
            <p:sp>
              <p:nvSpPr>
                <p:cNvPr id="105" name="Rectangle 871"/>
                <p:cNvSpPr>
                  <a:spLocks noChangeArrowheads="1"/>
                </p:cNvSpPr>
                <p:nvPr/>
              </p:nvSpPr>
              <p:spPr bwMode="auto">
                <a:xfrm rot="16200000">
                  <a:off x="2405" y="2051"/>
                  <a:ext cx="855" cy="113"/>
                </a:xfrm>
                <a:prstGeom prst="rect">
                  <a:avLst/>
                </a:prstGeom>
                <a:noFill/>
                <a:ln w="9525">
                  <a:noFill/>
                  <a:miter lim="800000"/>
                  <a:headEnd/>
                  <a:tailEnd/>
                </a:ln>
              </p:spPr>
              <p:txBody>
                <a:bodyPr lIns="0" tIns="0" rIns="0" bIns="0">
                  <a:spAutoFit/>
                </a:bodyPr>
                <a:lstStyle/>
                <a:p>
                  <a:pPr algn="ctr" fontAlgn="base">
                    <a:lnSpc>
                      <a:spcPct val="90000"/>
                    </a:lnSpc>
                    <a:spcBef>
                      <a:spcPct val="0"/>
                    </a:spcBef>
                    <a:spcAft>
                      <a:spcPct val="0"/>
                    </a:spcAft>
                  </a:pPr>
                  <a:r>
                    <a:rPr lang="en-US" altLang="en-US" sz="825" dirty="0">
                      <a:solidFill>
                        <a:srgbClr val="FFFFFF"/>
                      </a:solidFill>
                      <a:latin typeface="Arial" charset="0"/>
                      <a:ea typeface="MS PGothic" pitchFamily="34" charset="-128"/>
                      <a:cs typeface="Arial" charset="0"/>
                    </a:rPr>
                    <a:t>Linux on z</a:t>
                  </a:r>
                </a:p>
              </p:txBody>
            </p:sp>
          </p:grpSp>
          <p:grpSp>
            <p:nvGrpSpPr>
              <p:cNvPr id="8" name="Group 68"/>
              <p:cNvGrpSpPr>
                <a:grpSpLocks/>
              </p:cNvGrpSpPr>
              <p:nvPr/>
            </p:nvGrpSpPr>
            <p:grpSpPr bwMode="auto">
              <a:xfrm>
                <a:off x="5749812" y="2207122"/>
                <a:ext cx="308836" cy="1824398"/>
                <a:chOff x="1808" y="1698"/>
                <a:chExt cx="198" cy="1211"/>
              </a:xfrm>
            </p:grpSpPr>
            <p:grpSp>
              <p:nvGrpSpPr>
                <p:cNvPr id="9" name="Group 952"/>
                <p:cNvGrpSpPr>
                  <a:grpSpLocks/>
                </p:cNvGrpSpPr>
                <p:nvPr/>
              </p:nvGrpSpPr>
              <p:grpSpPr bwMode="auto">
                <a:xfrm>
                  <a:off x="1808" y="1698"/>
                  <a:ext cx="198" cy="1211"/>
                  <a:chOff x="1695" y="1192"/>
                  <a:chExt cx="318" cy="1225"/>
                </a:xfrm>
              </p:grpSpPr>
              <p:sp>
                <p:nvSpPr>
                  <p:cNvPr id="102" name="Rectangle 953"/>
                  <p:cNvSpPr>
                    <a:spLocks noChangeArrowheads="1"/>
                  </p:cNvSpPr>
                  <p:nvPr/>
                </p:nvSpPr>
                <p:spPr bwMode="auto">
                  <a:xfrm>
                    <a:off x="1695" y="1192"/>
                    <a:ext cx="318" cy="1225"/>
                  </a:xfrm>
                  <a:prstGeom prst="rect">
                    <a:avLst/>
                  </a:prstGeom>
                  <a:gradFill rotWithShape="1">
                    <a:gsLst>
                      <a:gs pos="0">
                        <a:srgbClr val="0083B9">
                          <a:alpha val="60001"/>
                        </a:srgbClr>
                      </a:gs>
                      <a:gs pos="100000">
                        <a:srgbClr val="0083B9">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defRPr/>
                    </a:pPr>
                    <a:endParaRPr lang="en-US" altLang="en-US" sz="1650" kern="0" dirty="0">
                      <a:solidFill>
                        <a:srgbClr val="000000"/>
                      </a:solidFill>
                      <a:latin typeface="Arial" charset="0"/>
                      <a:ea typeface="SimSun" pitchFamily="2" charset="-122"/>
                      <a:cs typeface="Arial" charset="0"/>
                    </a:endParaRPr>
                  </a:p>
                </p:txBody>
              </p:sp>
              <p:sp>
                <p:nvSpPr>
                  <p:cNvPr id="103" name="Rectangle 954"/>
                  <p:cNvSpPr>
                    <a:spLocks noChangeArrowheads="1"/>
                  </p:cNvSpPr>
                  <p:nvPr/>
                </p:nvSpPr>
                <p:spPr bwMode="auto">
                  <a:xfrm>
                    <a:off x="1695" y="1192"/>
                    <a:ext cx="318" cy="1225"/>
                  </a:xfrm>
                  <a:prstGeom prst="rect">
                    <a:avLst/>
                  </a:prstGeom>
                  <a:gradFill rotWithShape="1">
                    <a:gsLst>
                      <a:gs pos="0">
                        <a:srgbClr val="0083B9">
                          <a:alpha val="60001"/>
                        </a:srgbClr>
                      </a:gs>
                      <a:gs pos="100000">
                        <a:srgbClr val="0083B9">
                          <a:alpha val="29999"/>
                        </a:srgbClr>
                      </a:gs>
                    </a:gsLst>
                    <a:lin ang="5400000" scaled="1"/>
                  </a:gradFill>
                  <a:ln w="7938" cap="rnd">
                    <a:solidFill>
                      <a:srgbClr val="F8F8F8"/>
                    </a:solidFill>
                    <a:miter lim="800000"/>
                    <a:headEnd/>
                    <a:tailEnd/>
                  </a:ln>
                </p:spPr>
                <p:txBody>
                  <a:bodyPr lIns="61697" tIns="30850" rIns="61697" bIns="30850"/>
                  <a:lstStyle/>
                  <a:p>
                    <a:pPr defTabSz="308372" hangingPunct="0">
                      <a:lnSpc>
                        <a:spcPct val="93000"/>
                      </a:lnSpc>
                      <a:buClr>
                        <a:srgbClr val="000000"/>
                      </a:buClr>
                      <a:buSzPct val="45000"/>
                      <a:defRPr/>
                    </a:pPr>
                    <a:endParaRPr lang="en-US" altLang="en-US" sz="1650" kern="0" dirty="0">
                      <a:solidFill>
                        <a:srgbClr val="000000"/>
                      </a:solidFill>
                      <a:latin typeface="Arial" charset="0"/>
                      <a:ea typeface="SimSun" pitchFamily="2" charset="-122"/>
                      <a:cs typeface="Arial" charset="0"/>
                    </a:endParaRPr>
                  </a:p>
                </p:txBody>
              </p:sp>
            </p:grpSp>
            <p:sp>
              <p:nvSpPr>
                <p:cNvPr id="101" name="Rectangle 871"/>
                <p:cNvSpPr>
                  <a:spLocks noChangeArrowheads="1"/>
                </p:cNvSpPr>
                <p:nvPr/>
              </p:nvSpPr>
              <p:spPr bwMode="auto">
                <a:xfrm rot="16200000">
                  <a:off x="1357" y="2246"/>
                  <a:ext cx="1101" cy="109"/>
                </a:xfrm>
                <a:prstGeom prst="rect">
                  <a:avLst/>
                </a:prstGeom>
                <a:noFill/>
                <a:ln>
                  <a:noFill/>
                </a:ln>
                <a:effectLst>
                  <a:outerShdw dist="35921" dir="2700000" algn="ctr" rotWithShape="0">
                    <a:sysClr val="windowText" lastClr="000000"/>
                  </a:outerShdw>
                </a:effectLst>
                <a:extLst/>
              </p:spPr>
              <p:txBody>
                <a:bodyPr lIns="0" tIns="0" rIns="0" bIns="0">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eaLnBrk="1" hangingPunct="1">
                    <a:lnSpc>
                      <a:spcPct val="90000"/>
                    </a:lnSpc>
                    <a:defRPr/>
                  </a:pPr>
                  <a:r>
                    <a:rPr lang="en-US" altLang="en-US" sz="825" kern="0" dirty="0">
                      <a:solidFill>
                        <a:prstClr val="white"/>
                      </a:solidFill>
                      <a:cs typeface="Arial" panose="020B0604020202020204" pitchFamily="34" charset="0"/>
                    </a:rPr>
                    <a:t>z/OS</a:t>
                  </a:r>
                </a:p>
              </p:txBody>
            </p:sp>
          </p:grpSp>
          <p:grpSp>
            <p:nvGrpSpPr>
              <p:cNvPr id="10" name="Group 79"/>
              <p:cNvGrpSpPr>
                <a:grpSpLocks/>
              </p:cNvGrpSpPr>
              <p:nvPr/>
            </p:nvGrpSpPr>
            <p:grpSpPr bwMode="auto">
              <a:xfrm>
                <a:off x="7869488" y="2207122"/>
                <a:ext cx="298291" cy="1551718"/>
                <a:chOff x="2737" y="1626"/>
                <a:chExt cx="198" cy="935"/>
              </a:xfrm>
            </p:grpSpPr>
            <p:grpSp>
              <p:nvGrpSpPr>
                <p:cNvPr id="11" name="Group 952"/>
                <p:cNvGrpSpPr>
                  <a:grpSpLocks/>
                </p:cNvGrpSpPr>
                <p:nvPr/>
              </p:nvGrpSpPr>
              <p:grpSpPr bwMode="auto">
                <a:xfrm>
                  <a:off x="2737" y="1626"/>
                  <a:ext cx="198" cy="935"/>
                  <a:chOff x="1695" y="1192"/>
                  <a:chExt cx="318" cy="1225"/>
                </a:xfrm>
              </p:grpSpPr>
              <p:sp>
                <p:nvSpPr>
                  <p:cNvPr id="98"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sp>
                <p:nvSpPr>
                  <p:cNvPr id="99"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grpSp>
            <p:sp>
              <p:nvSpPr>
                <p:cNvPr id="97" name="Rectangle 871"/>
                <p:cNvSpPr>
                  <a:spLocks noChangeArrowheads="1"/>
                </p:cNvSpPr>
                <p:nvPr/>
              </p:nvSpPr>
              <p:spPr bwMode="auto">
                <a:xfrm rot="16200000">
                  <a:off x="2405" y="2051"/>
                  <a:ext cx="855" cy="113"/>
                </a:xfrm>
                <a:prstGeom prst="rect">
                  <a:avLst/>
                </a:prstGeom>
                <a:noFill/>
                <a:ln w="9525">
                  <a:noFill/>
                  <a:miter lim="800000"/>
                  <a:headEnd/>
                  <a:tailEnd/>
                </a:ln>
              </p:spPr>
              <p:txBody>
                <a:bodyPr lIns="0" tIns="0" rIns="0" bIns="0">
                  <a:spAutoFit/>
                </a:bodyPr>
                <a:lstStyle/>
                <a:p>
                  <a:pPr algn="ctr" fontAlgn="base">
                    <a:lnSpc>
                      <a:spcPct val="90000"/>
                    </a:lnSpc>
                    <a:spcBef>
                      <a:spcPct val="0"/>
                    </a:spcBef>
                    <a:spcAft>
                      <a:spcPct val="0"/>
                    </a:spcAft>
                  </a:pPr>
                  <a:r>
                    <a:rPr lang="en-US" altLang="en-US" sz="825" dirty="0">
                      <a:solidFill>
                        <a:srgbClr val="FFFFFF"/>
                      </a:solidFill>
                      <a:latin typeface="Arial" charset="0"/>
                      <a:ea typeface="MS PGothic" pitchFamily="34" charset="-128"/>
                      <a:cs typeface="Arial" charset="0"/>
                    </a:rPr>
                    <a:t>Linux on z</a:t>
                  </a:r>
                </a:p>
              </p:txBody>
            </p:sp>
          </p:grpSp>
          <p:grpSp>
            <p:nvGrpSpPr>
              <p:cNvPr id="12" name="Group 89"/>
              <p:cNvGrpSpPr>
                <a:grpSpLocks/>
              </p:cNvGrpSpPr>
              <p:nvPr/>
            </p:nvGrpSpPr>
            <p:grpSpPr bwMode="auto">
              <a:xfrm>
                <a:off x="7524495" y="2207122"/>
                <a:ext cx="298291" cy="1551718"/>
                <a:chOff x="2737" y="1626"/>
                <a:chExt cx="198" cy="935"/>
              </a:xfrm>
            </p:grpSpPr>
            <p:grpSp>
              <p:nvGrpSpPr>
                <p:cNvPr id="13" name="Group 952"/>
                <p:cNvGrpSpPr>
                  <a:grpSpLocks/>
                </p:cNvGrpSpPr>
                <p:nvPr/>
              </p:nvGrpSpPr>
              <p:grpSpPr bwMode="auto">
                <a:xfrm>
                  <a:off x="2737" y="1626"/>
                  <a:ext cx="198" cy="935"/>
                  <a:chOff x="1695" y="1192"/>
                  <a:chExt cx="318" cy="1225"/>
                </a:xfrm>
              </p:grpSpPr>
              <p:sp>
                <p:nvSpPr>
                  <p:cNvPr id="94"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sp>
                <p:nvSpPr>
                  <p:cNvPr id="95"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grpSp>
            <p:sp>
              <p:nvSpPr>
                <p:cNvPr id="93" name="Rectangle 871"/>
                <p:cNvSpPr>
                  <a:spLocks noChangeArrowheads="1"/>
                </p:cNvSpPr>
                <p:nvPr/>
              </p:nvSpPr>
              <p:spPr bwMode="auto">
                <a:xfrm rot="16200000">
                  <a:off x="2405" y="2051"/>
                  <a:ext cx="855" cy="113"/>
                </a:xfrm>
                <a:prstGeom prst="rect">
                  <a:avLst/>
                </a:prstGeom>
                <a:noFill/>
                <a:ln w="9525">
                  <a:noFill/>
                  <a:miter lim="800000"/>
                  <a:headEnd/>
                  <a:tailEnd/>
                </a:ln>
              </p:spPr>
              <p:txBody>
                <a:bodyPr lIns="0" tIns="0" rIns="0" bIns="0">
                  <a:spAutoFit/>
                </a:bodyPr>
                <a:lstStyle/>
                <a:p>
                  <a:pPr algn="ctr" fontAlgn="base">
                    <a:lnSpc>
                      <a:spcPct val="90000"/>
                    </a:lnSpc>
                    <a:spcBef>
                      <a:spcPct val="0"/>
                    </a:spcBef>
                    <a:spcAft>
                      <a:spcPct val="0"/>
                    </a:spcAft>
                  </a:pPr>
                  <a:r>
                    <a:rPr lang="en-US" altLang="en-US" sz="825" dirty="0">
                      <a:solidFill>
                        <a:srgbClr val="FFFFFF"/>
                      </a:solidFill>
                      <a:latin typeface="Arial" charset="0"/>
                      <a:ea typeface="MS PGothic" pitchFamily="34" charset="-128"/>
                      <a:cs typeface="Arial" charset="0"/>
                    </a:rPr>
                    <a:t>Linux on z</a:t>
                  </a:r>
                </a:p>
              </p:txBody>
            </p:sp>
          </p:grpSp>
          <p:grpSp>
            <p:nvGrpSpPr>
              <p:cNvPr id="14" name="Group 94"/>
              <p:cNvGrpSpPr>
                <a:grpSpLocks/>
              </p:cNvGrpSpPr>
              <p:nvPr/>
            </p:nvGrpSpPr>
            <p:grpSpPr bwMode="auto">
              <a:xfrm>
                <a:off x="6105351" y="2207122"/>
                <a:ext cx="298291" cy="1410105"/>
                <a:chOff x="2737" y="1626"/>
                <a:chExt cx="198" cy="935"/>
              </a:xfrm>
            </p:grpSpPr>
            <p:grpSp>
              <p:nvGrpSpPr>
                <p:cNvPr id="15" name="Group 952"/>
                <p:cNvGrpSpPr>
                  <a:grpSpLocks/>
                </p:cNvGrpSpPr>
                <p:nvPr/>
              </p:nvGrpSpPr>
              <p:grpSpPr bwMode="auto">
                <a:xfrm>
                  <a:off x="2737" y="1626"/>
                  <a:ext cx="198" cy="935"/>
                  <a:chOff x="1695" y="1192"/>
                  <a:chExt cx="318" cy="1225"/>
                </a:xfrm>
              </p:grpSpPr>
              <p:sp>
                <p:nvSpPr>
                  <p:cNvPr id="90"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sp>
                <p:nvSpPr>
                  <p:cNvPr id="91"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grpSp>
            <p:sp>
              <p:nvSpPr>
                <p:cNvPr id="89" name="Rectangle 871"/>
                <p:cNvSpPr>
                  <a:spLocks noChangeArrowheads="1"/>
                </p:cNvSpPr>
                <p:nvPr/>
              </p:nvSpPr>
              <p:spPr bwMode="auto">
                <a:xfrm rot="16200000">
                  <a:off x="2405" y="2051"/>
                  <a:ext cx="855" cy="113"/>
                </a:xfrm>
                <a:prstGeom prst="rect">
                  <a:avLst/>
                </a:prstGeom>
                <a:noFill/>
                <a:ln w="9525">
                  <a:noFill/>
                  <a:miter lim="800000"/>
                  <a:headEnd/>
                  <a:tailEnd/>
                </a:ln>
              </p:spPr>
              <p:txBody>
                <a:bodyPr lIns="0" tIns="0" rIns="0" bIns="0">
                  <a:spAutoFit/>
                </a:bodyPr>
                <a:lstStyle/>
                <a:p>
                  <a:pPr algn="ctr" fontAlgn="base">
                    <a:lnSpc>
                      <a:spcPct val="90000"/>
                    </a:lnSpc>
                    <a:spcBef>
                      <a:spcPct val="0"/>
                    </a:spcBef>
                    <a:spcAft>
                      <a:spcPct val="0"/>
                    </a:spcAft>
                  </a:pPr>
                  <a:r>
                    <a:rPr lang="en-US" altLang="en-US" sz="825" dirty="0">
                      <a:solidFill>
                        <a:srgbClr val="FFFFFF"/>
                      </a:solidFill>
                      <a:latin typeface="Arial" charset="0"/>
                      <a:ea typeface="MS PGothic" pitchFamily="34" charset="-128"/>
                      <a:cs typeface="Arial" charset="0"/>
                    </a:rPr>
                    <a:t>Linux on z</a:t>
                  </a:r>
                </a:p>
              </p:txBody>
            </p:sp>
          </p:grpSp>
          <p:grpSp>
            <p:nvGrpSpPr>
              <p:cNvPr id="16" name="Group 73"/>
              <p:cNvGrpSpPr>
                <a:grpSpLocks/>
              </p:cNvGrpSpPr>
              <p:nvPr/>
            </p:nvGrpSpPr>
            <p:grpSpPr bwMode="auto">
              <a:xfrm>
                <a:off x="7173475" y="2207122"/>
                <a:ext cx="298291" cy="1824398"/>
                <a:chOff x="1808" y="1698"/>
                <a:chExt cx="198" cy="1211"/>
              </a:xfrm>
            </p:grpSpPr>
            <p:grpSp>
              <p:nvGrpSpPr>
                <p:cNvPr id="17" name="Group 952"/>
                <p:cNvGrpSpPr>
                  <a:grpSpLocks/>
                </p:cNvGrpSpPr>
                <p:nvPr/>
              </p:nvGrpSpPr>
              <p:grpSpPr bwMode="auto">
                <a:xfrm>
                  <a:off x="1808" y="1698"/>
                  <a:ext cx="198" cy="1211"/>
                  <a:chOff x="1695" y="1192"/>
                  <a:chExt cx="318" cy="1225"/>
                </a:xfrm>
              </p:grpSpPr>
              <p:sp>
                <p:nvSpPr>
                  <p:cNvPr id="86" name="Rectangle 953"/>
                  <p:cNvSpPr>
                    <a:spLocks noChangeArrowheads="1"/>
                  </p:cNvSpPr>
                  <p:nvPr/>
                </p:nvSpPr>
                <p:spPr bwMode="auto">
                  <a:xfrm>
                    <a:off x="1695" y="1192"/>
                    <a:ext cx="318" cy="1225"/>
                  </a:xfrm>
                  <a:prstGeom prst="rect">
                    <a:avLst/>
                  </a:prstGeom>
                  <a:gradFill rotWithShape="1">
                    <a:gsLst>
                      <a:gs pos="0">
                        <a:srgbClr val="0083B9">
                          <a:alpha val="60001"/>
                        </a:srgbClr>
                      </a:gs>
                      <a:gs pos="100000">
                        <a:srgbClr val="0083B9">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defRPr/>
                    </a:pPr>
                    <a:endParaRPr lang="en-US" altLang="en-US" sz="1650" kern="0" dirty="0">
                      <a:solidFill>
                        <a:srgbClr val="000000"/>
                      </a:solidFill>
                      <a:latin typeface="Arial" charset="0"/>
                      <a:ea typeface="SimSun" pitchFamily="2" charset="-122"/>
                      <a:cs typeface="Arial" charset="0"/>
                    </a:endParaRPr>
                  </a:p>
                </p:txBody>
              </p:sp>
              <p:sp>
                <p:nvSpPr>
                  <p:cNvPr id="87" name="Rectangle 954"/>
                  <p:cNvSpPr>
                    <a:spLocks noChangeArrowheads="1"/>
                  </p:cNvSpPr>
                  <p:nvPr/>
                </p:nvSpPr>
                <p:spPr bwMode="auto">
                  <a:xfrm>
                    <a:off x="1695" y="1192"/>
                    <a:ext cx="318" cy="1225"/>
                  </a:xfrm>
                  <a:prstGeom prst="rect">
                    <a:avLst/>
                  </a:prstGeom>
                  <a:gradFill rotWithShape="1">
                    <a:gsLst>
                      <a:gs pos="0">
                        <a:srgbClr val="0083B9">
                          <a:alpha val="60001"/>
                        </a:srgbClr>
                      </a:gs>
                      <a:gs pos="100000">
                        <a:srgbClr val="0083B9">
                          <a:alpha val="29999"/>
                        </a:srgbClr>
                      </a:gs>
                    </a:gsLst>
                    <a:lin ang="5400000" scaled="1"/>
                  </a:gradFill>
                  <a:ln w="7938" cap="rnd">
                    <a:solidFill>
                      <a:srgbClr val="F8F8F8"/>
                    </a:solidFill>
                    <a:miter lim="800000"/>
                    <a:headEnd/>
                    <a:tailEnd/>
                  </a:ln>
                </p:spPr>
                <p:txBody>
                  <a:bodyPr lIns="61697" tIns="30850" rIns="61697" bIns="30850"/>
                  <a:lstStyle/>
                  <a:p>
                    <a:pPr defTabSz="308372" hangingPunct="0">
                      <a:lnSpc>
                        <a:spcPct val="93000"/>
                      </a:lnSpc>
                      <a:buClr>
                        <a:srgbClr val="000000"/>
                      </a:buClr>
                      <a:buSzPct val="45000"/>
                      <a:defRPr/>
                    </a:pPr>
                    <a:endParaRPr lang="en-US" altLang="en-US" sz="1650" kern="0" dirty="0">
                      <a:solidFill>
                        <a:srgbClr val="000000"/>
                      </a:solidFill>
                      <a:latin typeface="Arial" charset="0"/>
                      <a:ea typeface="SimSun" pitchFamily="2" charset="-122"/>
                      <a:cs typeface="Arial" charset="0"/>
                    </a:endParaRPr>
                  </a:p>
                </p:txBody>
              </p:sp>
            </p:grpSp>
            <p:sp>
              <p:nvSpPr>
                <p:cNvPr id="85" name="Rectangle 871"/>
                <p:cNvSpPr>
                  <a:spLocks noChangeArrowheads="1"/>
                </p:cNvSpPr>
                <p:nvPr/>
              </p:nvSpPr>
              <p:spPr bwMode="auto">
                <a:xfrm rot="16200000">
                  <a:off x="1360" y="2243"/>
                  <a:ext cx="1101" cy="113"/>
                </a:xfrm>
                <a:prstGeom prst="rect">
                  <a:avLst/>
                </a:prstGeom>
                <a:noFill/>
                <a:ln>
                  <a:noFill/>
                </a:ln>
                <a:effectLst>
                  <a:outerShdw dist="35921" dir="2700000" algn="ctr" rotWithShape="0">
                    <a:sysClr val="windowText" lastClr="000000"/>
                  </a:outerShdw>
                </a:effectLst>
                <a:extLst/>
              </p:spPr>
              <p:txBody>
                <a:bodyPr lIns="0" tIns="0" rIns="0" bIns="0">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eaLnBrk="1" hangingPunct="1">
                    <a:lnSpc>
                      <a:spcPct val="90000"/>
                    </a:lnSpc>
                    <a:defRPr/>
                  </a:pPr>
                  <a:r>
                    <a:rPr lang="en-US" altLang="en-US" sz="825" kern="0" dirty="0">
                      <a:solidFill>
                        <a:prstClr val="white"/>
                      </a:solidFill>
                      <a:cs typeface="Arial" panose="020B0604020202020204" pitchFamily="34" charset="0"/>
                    </a:rPr>
                    <a:t>z/OS</a:t>
                  </a:r>
                </a:p>
              </p:txBody>
            </p:sp>
          </p:grpSp>
          <p:grpSp>
            <p:nvGrpSpPr>
              <p:cNvPr id="18" name="Group 57"/>
              <p:cNvGrpSpPr>
                <a:grpSpLocks/>
              </p:cNvGrpSpPr>
              <p:nvPr/>
            </p:nvGrpSpPr>
            <p:grpSpPr bwMode="auto">
              <a:xfrm>
                <a:off x="7516962" y="3612706"/>
                <a:ext cx="1004850" cy="378138"/>
                <a:chOff x="2280" y="2581"/>
                <a:chExt cx="667" cy="251"/>
              </a:xfrm>
            </p:grpSpPr>
            <p:sp>
              <p:nvSpPr>
                <p:cNvPr id="82" name="Rectangle 962"/>
                <p:cNvSpPr>
                  <a:spLocks noChangeArrowheads="1"/>
                </p:cNvSpPr>
                <p:nvPr/>
              </p:nvSpPr>
              <p:spPr bwMode="auto">
                <a:xfrm>
                  <a:off x="2280" y="2581"/>
                  <a:ext cx="667" cy="251"/>
                </a:xfrm>
                <a:prstGeom prst="rect">
                  <a:avLst/>
                </a:prstGeom>
                <a:gradFill rotWithShape="1">
                  <a:gsLst>
                    <a:gs pos="0">
                      <a:srgbClr val="CC0000"/>
                    </a:gs>
                    <a:gs pos="100000">
                      <a:srgbClr val="960000">
                        <a:alpha val="79999"/>
                      </a:srgbClr>
                    </a:gs>
                  </a:gsLst>
                  <a:lin ang="5400000" scaled="1"/>
                </a:gradFill>
                <a:ln w="7938" cap="rnd">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sp>
              <p:nvSpPr>
                <p:cNvPr id="83" name="Rectangle 963"/>
                <p:cNvSpPr>
                  <a:spLocks noChangeArrowheads="1"/>
                </p:cNvSpPr>
                <p:nvPr/>
              </p:nvSpPr>
              <p:spPr bwMode="auto">
                <a:xfrm>
                  <a:off x="2378" y="2666"/>
                  <a:ext cx="482" cy="82"/>
                </a:xfrm>
                <a:prstGeom prst="rect">
                  <a:avLst/>
                </a:prstGeom>
                <a:noFill/>
                <a:ln w="9525">
                  <a:noFill/>
                  <a:miter lim="800000"/>
                  <a:headEnd/>
                  <a:tailEnd/>
                </a:ln>
              </p:spPr>
              <p:txBody>
                <a:bodyPr lIns="0" tIns="0" rIns="0" bIns="0">
                  <a:spAutoFit/>
                </a:bodyPr>
                <a:lstStyle/>
                <a:p>
                  <a:pPr algn="ctr" defTabSz="308372">
                    <a:lnSpc>
                      <a:spcPct val="90000"/>
                    </a:lnSpc>
                  </a:pPr>
                  <a:r>
                    <a:rPr lang="en-US" altLang="en-US" sz="750" dirty="0">
                      <a:solidFill>
                        <a:srgbClr val="FFFFFF"/>
                      </a:solidFill>
                      <a:latin typeface="Arial" charset="0"/>
                      <a:ea typeface="SimSun" pitchFamily="2" charset="-122"/>
                      <a:cs typeface="Arial" charset="0"/>
                    </a:rPr>
                    <a:t>KVM</a:t>
                  </a:r>
                </a:p>
              </p:txBody>
            </p:sp>
          </p:grpSp>
          <p:grpSp>
            <p:nvGrpSpPr>
              <p:cNvPr id="19" name="Group 31"/>
              <p:cNvGrpSpPr>
                <a:grpSpLocks/>
              </p:cNvGrpSpPr>
              <p:nvPr/>
            </p:nvGrpSpPr>
            <p:grpSpPr bwMode="auto">
              <a:xfrm>
                <a:off x="6099325" y="3614213"/>
                <a:ext cx="652323" cy="399228"/>
                <a:chOff x="1339" y="2582"/>
                <a:chExt cx="433" cy="251"/>
              </a:xfrm>
            </p:grpSpPr>
            <p:sp>
              <p:nvSpPr>
                <p:cNvPr id="80" name="Rectangle 962"/>
                <p:cNvSpPr>
                  <a:spLocks noChangeArrowheads="1"/>
                </p:cNvSpPr>
                <p:nvPr/>
              </p:nvSpPr>
              <p:spPr bwMode="auto">
                <a:xfrm>
                  <a:off x="1339" y="2582"/>
                  <a:ext cx="433" cy="251"/>
                </a:xfrm>
                <a:prstGeom prst="rect">
                  <a:avLst/>
                </a:prstGeom>
                <a:gradFill rotWithShape="1">
                  <a:gsLst>
                    <a:gs pos="0">
                      <a:srgbClr val="B8471B">
                        <a:alpha val="89998"/>
                      </a:srgbClr>
                    </a:gs>
                    <a:gs pos="100000">
                      <a:srgbClr val="B8471B">
                        <a:alpha val="39998"/>
                      </a:srgbClr>
                    </a:gs>
                  </a:gsLst>
                  <a:lin ang="5400000" scaled="1"/>
                </a:gradFill>
                <a:ln w="7938" cap="rnd">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sp>
              <p:nvSpPr>
                <p:cNvPr id="81" name="Rectangle 963"/>
                <p:cNvSpPr>
                  <a:spLocks noChangeArrowheads="1"/>
                </p:cNvSpPr>
                <p:nvPr/>
              </p:nvSpPr>
              <p:spPr bwMode="auto">
                <a:xfrm>
                  <a:off x="1401" y="2667"/>
                  <a:ext cx="296" cy="78"/>
                </a:xfrm>
                <a:prstGeom prst="rect">
                  <a:avLst/>
                </a:prstGeom>
                <a:noFill/>
                <a:ln w="9525">
                  <a:noFill/>
                  <a:miter lim="800000"/>
                  <a:headEnd/>
                  <a:tailEnd/>
                </a:ln>
              </p:spPr>
              <p:txBody>
                <a:bodyPr lIns="0" tIns="0" rIns="0" bIns="0">
                  <a:spAutoFit/>
                </a:bodyPr>
                <a:lstStyle/>
                <a:p>
                  <a:pPr algn="ctr" defTabSz="308372">
                    <a:lnSpc>
                      <a:spcPct val="90000"/>
                    </a:lnSpc>
                  </a:pPr>
                  <a:r>
                    <a:rPr lang="en-US" altLang="en-US" sz="750" dirty="0">
                      <a:solidFill>
                        <a:srgbClr val="FFFFFF"/>
                      </a:solidFill>
                      <a:latin typeface="Arial" charset="0"/>
                      <a:ea typeface="SimSun" pitchFamily="2" charset="-122"/>
                      <a:cs typeface="Arial" charset="0"/>
                    </a:rPr>
                    <a:t>z/VM</a:t>
                  </a:r>
                </a:p>
              </p:txBody>
            </p:sp>
          </p:grpSp>
          <p:grpSp>
            <p:nvGrpSpPr>
              <p:cNvPr id="20" name="Group 94"/>
              <p:cNvGrpSpPr>
                <a:grpSpLocks/>
              </p:cNvGrpSpPr>
              <p:nvPr/>
            </p:nvGrpSpPr>
            <p:grpSpPr bwMode="auto">
              <a:xfrm>
                <a:off x="6436786" y="2202600"/>
                <a:ext cx="298291" cy="1410104"/>
                <a:chOff x="2737" y="1626"/>
                <a:chExt cx="198" cy="935"/>
              </a:xfrm>
            </p:grpSpPr>
            <p:grpSp>
              <p:nvGrpSpPr>
                <p:cNvPr id="21" name="Group 952"/>
                <p:cNvGrpSpPr>
                  <a:grpSpLocks/>
                </p:cNvGrpSpPr>
                <p:nvPr/>
              </p:nvGrpSpPr>
              <p:grpSpPr bwMode="auto">
                <a:xfrm>
                  <a:off x="2737" y="1626"/>
                  <a:ext cx="198" cy="935"/>
                  <a:chOff x="1695" y="1192"/>
                  <a:chExt cx="318" cy="1225"/>
                </a:xfrm>
              </p:grpSpPr>
              <p:sp>
                <p:nvSpPr>
                  <p:cNvPr id="78"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sp>
                <p:nvSpPr>
                  <p:cNvPr id="79"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hangingPunct="0">
                      <a:lnSpc>
                        <a:spcPct val="93000"/>
                      </a:lnSpc>
                      <a:buClr>
                        <a:srgbClr val="000000"/>
                      </a:buClr>
                      <a:buSzPct val="45000"/>
                    </a:pPr>
                    <a:endParaRPr lang="en-US" altLang="en-US" sz="1650" dirty="0">
                      <a:solidFill>
                        <a:srgbClr val="000000"/>
                      </a:solidFill>
                      <a:latin typeface="Arial" charset="0"/>
                      <a:ea typeface="SimSun" pitchFamily="2" charset="-122"/>
                      <a:cs typeface="Arial" charset="0"/>
                    </a:endParaRPr>
                  </a:p>
                </p:txBody>
              </p:sp>
            </p:grpSp>
            <p:sp>
              <p:nvSpPr>
                <p:cNvPr id="77" name="Rectangle 871"/>
                <p:cNvSpPr>
                  <a:spLocks noChangeArrowheads="1"/>
                </p:cNvSpPr>
                <p:nvPr/>
              </p:nvSpPr>
              <p:spPr bwMode="auto">
                <a:xfrm rot="16200000">
                  <a:off x="2407" y="2040"/>
                  <a:ext cx="855" cy="113"/>
                </a:xfrm>
                <a:prstGeom prst="rect">
                  <a:avLst/>
                </a:prstGeom>
                <a:noFill/>
                <a:ln w="9525">
                  <a:noFill/>
                  <a:miter lim="800000"/>
                  <a:headEnd/>
                  <a:tailEnd/>
                </a:ln>
              </p:spPr>
              <p:txBody>
                <a:bodyPr lIns="0" tIns="0" rIns="0" bIns="0">
                  <a:spAutoFit/>
                </a:bodyPr>
                <a:lstStyle/>
                <a:p>
                  <a:pPr algn="ctr" fontAlgn="base">
                    <a:lnSpc>
                      <a:spcPct val="90000"/>
                    </a:lnSpc>
                    <a:spcBef>
                      <a:spcPct val="0"/>
                    </a:spcBef>
                    <a:spcAft>
                      <a:spcPct val="0"/>
                    </a:spcAft>
                  </a:pPr>
                  <a:r>
                    <a:rPr lang="en-US" altLang="en-US" sz="825" dirty="0">
                      <a:solidFill>
                        <a:srgbClr val="FFFFFF"/>
                      </a:solidFill>
                      <a:latin typeface="Arial" charset="0"/>
                      <a:ea typeface="MS PGothic" pitchFamily="34" charset="-128"/>
                      <a:cs typeface="Arial" charset="0"/>
                    </a:rPr>
                    <a:t>Linux on z</a:t>
                  </a:r>
                </a:p>
              </p:txBody>
            </p:sp>
          </p:grpSp>
        </p:grpSp>
      </p:grpSp>
      <p:pic>
        <p:nvPicPr>
          <p:cNvPr id="60" name="Picture 2" descr="http://datapilvi.com/wp-content/uploads/2015/02/kvm.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55507" y="3942646"/>
            <a:ext cx="1331442" cy="469313"/>
          </a:xfrm>
          <a:prstGeom prst="rect">
            <a:avLst/>
          </a:prstGeom>
          <a:noFill/>
          <a:extLst>
            <a:ext uri="{909E8E84-426E-40dd-AFC4-6F175D3DCCD1}">
              <a14:hiddenFill xmlns="" xmlns:a14="http://schemas.microsoft.com/office/drawing/2010/main">
                <a:solidFill>
                  <a:srgbClr val="FFFFFF"/>
                </a:solidFill>
              </a14:hiddenFill>
            </a:ext>
          </a:extLst>
        </p:spPr>
      </p:pic>
      <p:pic>
        <p:nvPicPr>
          <p:cNvPr id="22" name="Picture 21"/>
          <p:cNvPicPr>
            <a:picLocks noChangeAspect="1"/>
          </p:cNvPicPr>
          <p:nvPr/>
        </p:nvPicPr>
        <p:blipFill>
          <a:blip r:embed="rId4"/>
          <a:stretch>
            <a:fillRect/>
          </a:stretch>
        </p:blipFill>
        <p:spPr>
          <a:xfrm>
            <a:off x="1273585" y="1076352"/>
            <a:ext cx="2062151" cy="3886537"/>
          </a:xfrm>
          <a:prstGeom prst="rect">
            <a:avLst/>
          </a:prstGeom>
        </p:spPr>
      </p:pic>
    </p:spTree>
    <p:extLst>
      <p:ext uri="{BB962C8B-B14F-4D97-AF65-F5344CB8AC3E}">
        <p14:creationId xmlns:p14="http://schemas.microsoft.com/office/powerpoint/2010/main" val="756426629"/>
      </p:ext>
    </p:extLst>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Taxonomy…</a:t>
            </a:r>
            <a:endParaRPr lang="en-US" altLang="en-US" sz="4000" dirty="0">
              <a:ea typeface="SimSun" panose="02010600030101010101" pitchFamily="2" charset="-122"/>
            </a:endParaRPr>
          </a:p>
        </p:txBody>
      </p:sp>
      <p:sp>
        <p:nvSpPr>
          <p:cNvPr id="2" name="Subtitle 1"/>
          <p:cNvSpPr>
            <a:spLocks noGrp="1"/>
          </p:cNvSpPr>
          <p:nvPr>
            <p:ph type="subTitle" idx="1"/>
          </p:nvPr>
        </p:nvSpPr>
        <p:spPr/>
        <p:txBody>
          <a:bodyPr>
            <a:normAutofit/>
          </a:bodyPr>
          <a:lstStyle/>
          <a:p>
            <a:r>
              <a:rPr lang="en-US" dirty="0" smtClean="0"/>
              <a:t>Building a LinuxONE System</a:t>
            </a:r>
          </a:p>
          <a:p>
            <a:r>
              <a:rPr lang="en-US" dirty="0" smtClean="0"/>
              <a:t>Building a Linux on z System</a:t>
            </a:r>
            <a:endParaRPr lang="en-US" dirty="0"/>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483611096"/>
      </p:ext>
    </p:extLst>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xfrm>
            <a:off x="492125" y="426799"/>
            <a:ext cx="7873662" cy="373856"/>
          </a:xfrm>
        </p:spPr>
        <p:txBody>
          <a:bodyPr/>
          <a:lstStyle/>
          <a:p>
            <a:pPr eaLnBrk="1" hangingPunct="1"/>
            <a:r>
              <a:rPr lang="en-US" altLang="en-US" sz="2400" dirty="0"/>
              <a:t>Building a </a:t>
            </a:r>
            <a:r>
              <a:rPr lang="en-US" altLang="en-US" sz="2400" dirty="0" smtClean="0"/>
              <a:t>LinuxONE Server...</a:t>
            </a:r>
            <a:endParaRPr lang="en-US" altLang="en-US" sz="2400" dirty="0"/>
          </a:p>
        </p:txBody>
      </p:sp>
      <p:sp>
        <p:nvSpPr>
          <p:cNvPr id="50179" name="Rectangle 28"/>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50180" name="Rectangle 33"/>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1" name="Rectangle 34"/>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2" name="Rectangle 35"/>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3" name="Rectangle 36"/>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4" name="Rectangle 37"/>
          <p:cNvSpPr>
            <a:spLocks noChangeArrowheads="1"/>
          </p:cNvSpPr>
          <p:nvPr/>
        </p:nvSpPr>
        <p:spPr bwMode="auto">
          <a:xfrm>
            <a:off x="1885949" y="2057400"/>
            <a:ext cx="5789173"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       Memory</a:t>
            </a:r>
          </a:p>
        </p:txBody>
      </p:sp>
      <p:sp>
        <p:nvSpPr>
          <p:cNvPr id="50185" name="Rectangle 39"/>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7" name="Rectangle 42"/>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8" name="Rectangle 43"/>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95" name="Rectangle 53"/>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0196" name="Rectangle 54"/>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0197" name="Rectangle 55"/>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0198" name="Rectangle 56"/>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0199" name="AutoShape 40"/>
          <p:cNvSpPr>
            <a:spLocks noChangeArrowheads="1"/>
          </p:cNvSpPr>
          <p:nvPr/>
        </p:nvSpPr>
        <p:spPr bwMode="auto">
          <a:xfrm>
            <a:off x="1314450" y="914400"/>
            <a:ext cx="337185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dirty="0">
                <a:solidFill>
                  <a:srgbClr val="000000"/>
                </a:solidFill>
              </a:rPr>
              <a:t>Start with a </a:t>
            </a:r>
            <a:r>
              <a:rPr lang="en-US" altLang="en-US" sz="1800" dirty="0" smtClean="0">
                <a:solidFill>
                  <a:srgbClr val="000000"/>
                </a:solidFill>
              </a:rPr>
              <a:t>LinuxONE server</a:t>
            </a:r>
            <a:r>
              <a:rPr lang="en-US" altLang="en-US" sz="1800" dirty="0">
                <a:solidFill>
                  <a:srgbClr val="000000"/>
                </a:solidFill>
              </a:rPr>
              <a:t>…</a:t>
            </a:r>
          </a:p>
        </p:txBody>
      </p:sp>
    </p:spTree>
    <p:extLst>
      <p:ext uri="{BB962C8B-B14F-4D97-AF65-F5344CB8AC3E}">
        <p14:creationId xmlns:p14="http://schemas.microsoft.com/office/powerpoint/2010/main" val="2432529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492125" y="457201"/>
            <a:ext cx="7825024" cy="373856"/>
          </a:xfrm>
        </p:spPr>
        <p:txBody>
          <a:bodyPr/>
          <a:lstStyle/>
          <a:p>
            <a:pPr eaLnBrk="1" hangingPunct="1"/>
            <a:r>
              <a:rPr lang="en-US" altLang="en-US" sz="2400" dirty="0"/>
              <a:t>Building a </a:t>
            </a:r>
            <a:r>
              <a:rPr lang="en-US" altLang="en-US" sz="2400" dirty="0" smtClean="0"/>
              <a:t>LinuxONE Server...</a:t>
            </a:r>
            <a:endParaRPr lang="en-US" altLang="en-US" sz="2400" dirty="0"/>
          </a:p>
        </p:txBody>
      </p:sp>
      <p:sp>
        <p:nvSpPr>
          <p:cNvPr id="54275" name="Rectangle 31"/>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54276" name="Rectangle 32"/>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4277" name="Rectangle 33"/>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4278" name="Rectangle 34"/>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4279" name="Rectangle 35"/>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0" name="Rectangle 36"/>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1" name="Rectangle 37"/>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2" name="Rectangle 38"/>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3" name="Rectangle 39"/>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                     Memory</a:t>
            </a:r>
          </a:p>
        </p:txBody>
      </p:sp>
      <p:sp>
        <p:nvSpPr>
          <p:cNvPr id="54284" name="Rectangle 40"/>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4285" name="Rectangle 41"/>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6" name="AutoShape 42"/>
          <p:cNvSpPr>
            <a:spLocks noChangeArrowheads="1"/>
          </p:cNvSpPr>
          <p:nvPr/>
        </p:nvSpPr>
        <p:spPr bwMode="auto">
          <a:xfrm>
            <a:off x="1428750" y="914400"/>
            <a:ext cx="268605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Create a new LPAR…</a:t>
            </a:r>
          </a:p>
        </p:txBody>
      </p:sp>
      <p:sp>
        <p:nvSpPr>
          <p:cNvPr id="54289" name="Rectangle 45"/>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90" name="Rectangle 46"/>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99" name="Rectangle 55"/>
          <p:cNvSpPr>
            <a:spLocks noChangeArrowheads="1"/>
          </p:cNvSpPr>
          <p:nvPr/>
        </p:nvSpPr>
        <p:spPr bwMode="auto">
          <a:xfrm>
            <a:off x="2041574" y="2171700"/>
            <a:ext cx="16002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a:solidFill>
                <a:srgbClr val="000000"/>
              </a:solidFill>
            </a:endParaRPr>
          </a:p>
          <a:p>
            <a:pPr algn="ctr">
              <a:buClrTx/>
              <a:buFontTx/>
              <a:buNone/>
            </a:pPr>
            <a:r>
              <a:rPr lang="en-US" altLang="en-US" sz="1350" b="1">
                <a:solidFill>
                  <a:srgbClr val="000000"/>
                </a:solidFill>
              </a:rPr>
              <a:t>LPAR</a:t>
            </a:r>
          </a:p>
        </p:txBody>
      </p:sp>
      <p:sp>
        <p:nvSpPr>
          <p:cNvPr id="54300" name="Rectangle 56"/>
          <p:cNvSpPr>
            <a:spLocks noChangeArrowheads="1"/>
          </p:cNvSpPr>
          <p:nvPr/>
        </p:nvSpPr>
        <p:spPr bwMode="auto">
          <a:xfrm>
            <a:off x="2098724"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4301" name="Rectangle 57"/>
          <p:cNvSpPr>
            <a:spLocks noChangeArrowheads="1"/>
          </p:cNvSpPr>
          <p:nvPr/>
        </p:nvSpPr>
        <p:spPr bwMode="auto">
          <a:xfrm>
            <a:off x="2613074"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4302" name="Rectangle 58"/>
          <p:cNvSpPr>
            <a:spLocks noChangeArrowheads="1"/>
          </p:cNvSpPr>
          <p:nvPr/>
        </p:nvSpPr>
        <p:spPr bwMode="auto">
          <a:xfrm>
            <a:off x="3127424"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32" name="Oval 31"/>
          <p:cNvSpPr/>
          <p:nvPr/>
        </p:nvSpPr>
        <p:spPr>
          <a:xfrm>
            <a:off x="6322979" y="214009"/>
            <a:ext cx="2480553" cy="1575880"/>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smtClean="0">
                <a:ln w="0"/>
                <a:solidFill>
                  <a:srgbClr val="082943"/>
                </a:solidFill>
                <a:effectLst>
                  <a:outerShdw blurRad="38100" dist="19050" dir="2700000" algn="tl" rotWithShape="0">
                    <a:srgbClr val="082943">
                      <a:alpha val="40000"/>
                    </a:srgbClr>
                  </a:outerShdw>
                </a:effectLst>
              </a:rPr>
              <a:t>Use new Dynamic Partitioning Manager (DPM) </a:t>
            </a:r>
            <a:r>
              <a:rPr lang="en-US" sz="1600" dirty="0" smtClean="0">
                <a:ln w="0"/>
                <a:solidFill>
                  <a:srgbClr val="082943"/>
                </a:solidFill>
                <a:effectLst>
                  <a:outerShdw blurRad="38100" dist="19050" dir="2700000" algn="tl" rotWithShape="0">
                    <a:srgbClr val="082943">
                      <a:alpha val="40000"/>
                    </a:srgbClr>
                  </a:outerShdw>
                </a:effectLst>
              </a:rPr>
              <a:t>or traditional PR/SM</a:t>
            </a:r>
          </a:p>
        </p:txBody>
      </p:sp>
      <p:sp>
        <p:nvSpPr>
          <p:cNvPr id="33" name="Oval 32"/>
          <p:cNvSpPr/>
          <p:nvPr/>
        </p:nvSpPr>
        <p:spPr>
          <a:xfrm>
            <a:off x="7460108" y="3216857"/>
            <a:ext cx="1216964" cy="1028700"/>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smtClean="0">
                <a:ln w="0"/>
                <a:solidFill>
                  <a:srgbClr val="082943"/>
                </a:solidFill>
                <a:effectLst>
                  <a:outerShdw blurRad="38100" dist="19050" dir="2700000" algn="tl" rotWithShape="0">
                    <a:srgbClr val="082943">
                      <a:alpha val="40000"/>
                    </a:srgbClr>
                  </a:outerShdw>
                </a:effectLst>
              </a:rPr>
              <a:t>Up to 85 LPARs</a:t>
            </a:r>
            <a:endParaRPr lang="en-US" sz="1600" dirty="0" smtClean="0">
              <a:ln w="0"/>
              <a:solidFill>
                <a:srgbClr val="082943"/>
              </a:solidFill>
              <a:effectLst>
                <a:outerShdw blurRad="38100" dist="19050" dir="2700000" algn="tl" rotWithShape="0">
                  <a:srgbClr val="082943">
                    <a:alpha val="40000"/>
                  </a:srgbClr>
                </a:outerShdw>
              </a:effectLst>
            </a:endParaRPr>
          </a:p>
        </p:txBody>
      </p:sp>
    </p:spTree>
    <p:extLst>
      <p:ext uri="{BB962C8B-B14F-4D97-AF65-F5344CB8AC3E}">
        <p14:creationId xmlns:p14="http://schemas.microsoft.com/office/powerpoint/2010/main" val="9183980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646112" y="456010"/>
            <a:ext cx="7700220" cy="373856"/>
          </a:xfrm>
        </p:spPr>
        <p:txBody>
          <a:bodyPr/>
          <a:lstStyle/>
          <a:p>
            <a:pPr eaLnBrk="1" hangingPunct="1"/>
            <a:r>
              <a:rPr lang="en-US" altLang="en-US" sz="2400" dirty="0"/>
              <a:t>Building a </a:t>
            </a:r>
            <a:r>
              <a:rPr lang="en-US" altLang="en-US" sz="2400" dirty="0" smtClean="0"/>
              <a:t>LinuxONE Server...</a:t>
            </a:r>
            <a:endParaRPr lang="en-US" altLang="en-US" sz="2400" dirty="0"/>
          </a:p>
        </p:txBody>
      </p:sp>
      <p:sp>
        <p:nvSpPr>
          <p:cNvPr id="56323" name="Rectangle 31"/>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56324" name="Rectangle 32"/>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6325" name="Rectangle 33"/>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6326" name="Rectangle 34"/>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6327" name="Rectangle 35"/>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28" name="Rectangle 36"/>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29" name="Rectangle 37"/>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30" name="Rectangle 38"/>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31" name="Rectangle 39"/>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                     Memory</a:t>
            </a:r>
          </a:p>
        </p:txBody>
      </p:sp>
      <p:sp>
        <p:nvSpPr>
          <p:cNvPr id="56332" name="Rectangle 40"/>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6333" name="Rectangle 41"/>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36" name="Rectangle 44"/>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37" name="Rectangle 45"/>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46" name="Rectangle 54"/>
          <p:cNvSpPr>
            <a:spLocks noChangeArrowheads="1"/>
          </p:cNvSpPr>
          <p:nvPr/>
        </p:nvSpPr>
        <p:spPr bwMode="auto">
          <a:xfrm>
            <a:off x="1972284" y="2186583"/>
            <a:ext cx="16002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a:solidFill>
                <a:srgbClr val="000000"/>
              </a:solidFill>
            </a:endParaRP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z/VM</a:t>
            </a:r>
            <a:endParaRPr lang="en-US" altLang="en-US" sz="1350" b="1" dirty="0">
              <a:solidFill>
                <a:srgbClr val="000000"/>
              </a:solidFill>
            </a:endParaRPr>
          </a:p>
        </p:txBody>
      </p:sp>
      <p:sp>
        <p:nvSpPr>
          <p:cNvPr id="56347" name="Rectangle 55"/>
          <p:cNvSpPr>
            <a:spLocks noChangeArrowheads="1"/>
          </p:cNvSpPr>
          <p:nvPr/>
        </p:nvSpPr>
        <p:spPr bwMode="auto">
          <a:xfrm>
            <a:off x="2029434" y="2300883"/>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6348" name="Rectangle 56"/>
          <p:cNvSpPr>
            <a:spLocks noChangeArrowheads="1"/>
          </p:cNvSpPr>
          <p:nvPr/>
        </p:nvSpPr>
        <p:spPr bwMode="auto">
          <a:xfrm>
            <a:off x="2543784" y="2300883"/>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6349" name="Rectangle 57"/>
          <p:cNvSpPr>
            <a:spLocks noChangeArrowheads="1"/>
          </p:cNvSpPr>
          <p:nvPr/>
        </p:nvSpPr>
        <p:spPr bwMode="auto">
          <a:xfrm>
            <a:off x="3058134" y="2300883"/>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6350" name="AutoShape 58"/>
          <p:cNvSpPr>
            <a:spLocks noChangeArrowheads="1"/>
          </p:cNvSpPr>
          <p:nvPr/>
        </p:nvSpPr>
        <p:spPr bwMode="auto">
          <a:xfrm>
            <a:off x="1246582" y="914400"/>
            <a:ext cx="525780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Load the z/VM Operating System in the LPAR…</a:t>
            </a:r>
          </a:p>
        </p:txBody>
      </p:sp>
      <p:sp>
        <p:nvSpPr>
          <p:cNvPr id="32" name="Oval 31"/>
          <p:cNvSpPr/>
          <p:nvPr/>
        </p:nvSpPr>
        <p:spPr>
          <a:xfrm>
            <a:off x="7127942" y="829866"/>
            <a:ext cx="1403216" cy="1356717"/>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smtClean="0">
                <a:ln w="0"/>
                <a:solidFill>
                  <a:srgbClr val="082943"/>
                </a:solidFill>
                <a:effectLst>
                  <a:outerShdw blurRad="38100" dist="19050" dir="2700000" algn="tl" rotWithShape="0">
                    <a:srgbClr val="082943">
                      <a:alpha val="40000"/>
                    </a:srgbClr>
                  </a:outerShdw>
                </a:effectLst>
              </a:rPr>
              <a:t>KVM is now </a:t>
            </a:r>
            <a:r>
              <a:rPr lang="en-US" sz="1600" dirty="0" smtClean="0">
                <a:ln w="0"/>
                <a:solidFill>
                  <a:srgbClr val="082943"/>
                </a:solidFill>
                <a:effectLst>
                  <a:outerShdw blurRad="38100" dist="19050" dir="2700000" algn="tl" rotWithShape="0">
                    <a:srgbClr val="082943">
                      <a:alpha val="40000"/>
                    </a:srgbClr>
                  </a:outerShdw>
                </a:effectLst>
              </a:rPr>
              <a:t>an option too!</a:t>
            </a:r>
          </a:p>
        </p:txBody>
      </p:sp>
    </p:spTree>
    <p:extLst>
      <p:ext uri="{BB962C8B-B14F-4D97-AF65-F5344CB8AC3E}">
        <p14:creationId xmlns:p14="http://schemas.microsoft.com/office/powerpoint/2010/main" val="793932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5740" y="0"/>
            <a:ext cx="9195575" cy="5143500"/>
          </a:xfrm>
          <a:prstGeom prst="rect">
            <a:avLst/>
          </a:prstGeom>
        </p:spPr>
      </p:pic>
      <p:sp>
        <p:nvSpPr>
          <p:cNvPr id="2" name="Rectangle 1"/>
          <p:cNvSpPr/>
          <p:nvPr/>
        </p:nvSpPr>
        <p:spPr>
          <a:xfrm>
            <a:off x="-25740" y="0"/>
            <a:ext cx="9195575" cy="5143500"/>
          </a:xfrm>
          <a:prstGeom prst="rect">
            <a:avLst/>
          </a:prstGeom>
          <a:solidFill>
            <a:schemeClr val="tx1">
              <a:alpha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 name="Picture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191" y="28281"/>
            <a:ext cx="9141618" cy="5142161"/>
          </a:xfrm>
          <a:prstGeom prst="rect">
            <a:avLst/>
          </a:prstGeom>
        </p:spPr>
      </p:pic>
      <p:sp>
        <p:nvSpPr>
          <p:cNvPr id="8" name="TextBox 7"/>
          <p:cNvSpPr txBox="1"/>
          <p:nvPr/>
        </p:nvSpPr>
        <p:spPr>
          <a:xfrm>
            <a:off x="1380711" y="2814285"/>
            <a:ext cx="6256748" cy="1200329"/>
          </a:xfrm>
          <a:prstGeom prst="rect">
            <a:avLst/>
          </a:prstGeom>
          <a:noFill/>
        </p:spPr>
        <p:txBody>
          <a:bodyPr wrap="square" rtlCol="0">
            <a:spAutoFit/>
          </a:bodyPr>
          <a:lstStyle/>
          <a:p>
            <a:pPr algn="r"/>
            <a:r>
              <a:rPr lang="en-US" sz="2700" dirty="0">
                <a:solidFill>
                  <a:srgbClr val="FFFFFF"/>
                </a:solidFill>
                <a:effectLst>
                  <a:outerShdw blurRad="50800" algn="tl" rotWithShape="0">
                    <a:srgbClr val="000000">
                      <a:alpha val="70000"/>
                    </a:srgbClr>
                  </a:outerShdw>
                </a:effectLst>
                <a:latin typeface="Helvetica"/>
                <a:cs typeface="Helvetica"/>
              </a:rPr>
              <a:t>Driving an </a:t>
            </a:r>
            <a:r>
              <a:rPr lang="en-US" sz="3150" dirty="0">
                <a:solidFill>
                  <a:srgbClr val="FFFFFF"/>
                </a:solidFill>
                <a:effectLst>
                  <a:outerShdw blurRad="50800" algn="tl" rotWithShape="0">
                    <a:srgbClr val="000000">
                      <a:alpha val="70000"/>
                    </a:srgbClr>
                  </a:outerShdw>
                </a:effectLst>
                <a:latin typeface="Helvetica"/>
                <a:cs typeface="Helvetica"/>
              </a:rPr>
              <a:t/>
            </a:r>
            <a:br>
              <a:rPr lang="en-US" sz="3150" dirty="0">
                <a:solidFill>
                  <a:srgbClr val="FFFFFF"/>
                </a:solidFill>
                <a:effectLst>
                  <a:outerShdw blurRad="50800" algn="tl" rotWithShape="0">
                    <a:srgbClr val="000000">
                      <a:alpha val="70000"/>
                    </a:srgbClr>
                  </a:outerShdw>
                </a:effectLst>
                <a:latin typeface="Helvetica"/>
                <a:cs typeface="Helvetica"/>
              </a:rPr>
            </a:br>
            <a:r>
              <a:rPr lang="en-US" sz="4500" b="1" dirty="0">
                <a:solidFill>
                  <a:srgbClr val="FFFFFF"/>
                </a:solidFill>
                <a:effectLst>
                  <a:outerShdw blurRad="50800" algn="tl" rotWithShape="0">
                    <a:srgbClr val="000000">
                      <a:alpha val="70000"/>
                    </a:srgbClr>
                  </a:outerShdw>
                </a:effectLst>
                <a:latin typeface="Helvetica"/>
                <a:cs typeface="Helvetica"/>
              </a:rPr>
              <a:t>OPEN REVOLUTION</a:t>
            </a:r>
          </a:p>
        </p:txBody>
      </p:sp>
      <p:sp>
        <p:nvSpPr>
          <p:cNvPr id="9" name="TextBox 8"/>
          <p:cNvSpPr txBox="1"/>
          <p:nvPr/>
        </p:nvSpPr>
        <p:spPr>
          <a:xfrm>
            <a:off x="1056861" y="931568"/>
            <a:ext cx="6256748" cy="1246495"/>
          </a:xfrm>
          <a:prstGeom prst="rect">
            <a:avLst/>
          </a:prstGeom>
          <a:noFill/>
        </p:spPr>
        <p:txBody>
          <a:bodyPr wrap="square" rtlCol="0">
            <a:spAutoFit/>
          </a:bodyPr>
          <a:lstStyle/>
          <a:p>
            <a:r>
              <a:rPr lang="en-US" sz="3000" dirty="0">
                <a:solidFill>
                  <a:schemeClr val="bg1"/>
                </a:solidFill>
                <a:effectLst>
                  <a:outerShdw blurRad="50800" algn="tl" rotWithShape="0">
                    <a:srgbClr val="000000">
                      <a:alpha val="70000"/>
                    </a:srgbClr>
                  </a:outerShdw>
                </a:effectLst>
                <a:latin typeface="Helvetica"/>
                <a:cs typeface="Helvetica"/>
              </a:rPr>
              <a:t>Linux is</a:t>
            </a:r>
            <a:r>
              <a:rPr lang="en-US" sz="3300" dirty="0">
                <a:solidFill>
                  <a:schemeClr val="bg1"/>
                </a:solidFill>
                <a:effectLst>
                  <a:outerShdw blurRad="50800" algn="tl" rotWithShape="0">
                    <a:srgbClr val="000000">
                      <a:alpha val="70000"/>
                    </a:srgbClr>
                  </a:outerShdw>
                </a:effectLst>
                <a:latin typeface="Helvetica"/>
                <a:cs typeface="Helvetica"/>
              </a:rPr>
              <a:t/>
            </a:r>
            <a:br>
              <a:rPr lang="en-US" sz="3300" dirty="0">
                <a:solidFill>
                  <a:schemeClr val="bg1"/>
                </a:solidFill>
                <a:effectLst>
                  <a:outerShdw blurRad="50800" algn="tl" rotWithShape="0">
                    <a:srgbClr val="000000">
                      <a:alpha val="70000"/>
                    </a:srgbClr>
                  </a:outerShdw>
                </a:effectLst>
                <a:latin typeface="Helvetica"/>
                <a:cs typeface="Helvetica"/>
              </a:rPr>
            </a:br>
            <a:r>
              <a:rPr lang="en-US" sz="4500" b="1" dirty="0">
                <a:solidFill>
                  <a:schemeClr val="bg1"/>
                </a:solidFill>
                <a:effectLst>
                  <a:outerShdw blurRad="50800" algn="tl" rotWithShape="0">
                    <a:srgbClr val="000000">
                      <a:alpha val="70000"/>
                    </a:srgbClr>
                  </a:outerShdw>
                </a:effectLst>
                <a:latin typeface="Helvetica"/>
                <a:cs typeface="Helvetica"/>
              </a:rPr>
              <a:t>EVERYWHERE</a:t>
            </a:r>
          </a:p>
        </p:txBody>
      </p:sp>
    </p:spTree>
    <p:extLst>
      <p:ext uri="{BB962C8B-B14F-4D97-AF65-F5344CB8AC3E}">
        <p14:creationId xmlns:p14="http://schemas.microsoft.com/office/powerpoint/2010/main" val="1502213018"/>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492125" y="457201"/>
            <a:ext cx="8107126" cy="373856"/>
          </a:xfrm>
        </p:spPr>
        <p:txBody>
          <a:bodyPr/>
          <a:lstStyle/>
          <a:p>
            <a:pPr eaLnBrk="1" hangingPunct="1"/>
            <a:r>
              <a:rPr lang="en-US" altLang="en-US" sz="2400" dirty="0"/>
              <a:t>Building a </a:t>
            </a:r>
            <a:r>
              <a:rPr lang="en-US" altLang="en-US" sz="2400" dirty="0" smtClean="0"/>
              <a:t>LinuxONE Server...</a:t>
            </a:r>
            <a:endParaRPr lang="en-US" altLang="en-US" sz="2400" dirty="0"/>
          </a:p>
        </p:txBody>
      </p:sp>
      <p:sp>
        <p:nvSpPr>
          <p:cNvPr id="58371" name="Rectangle 37"/>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58372" name="Rectangle 38"/>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8373" name="Rectangle 39"/>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8374" name="Rectangle 40"/>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8375" name="Rectangle 41"/>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76" name="Rectangle 42"/>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77" name="Rectangle 43"/>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78" name="Rectangle 44"/>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79" name="Rectangle 45"/>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			Memory</a:t>
            </a:r>
            <a:endParaRPr lang="en-US" altLang="en-US" sz="1800" b="1" dirty="0">
              <a:solidFill>
                <a:srgbClr val="000000"/>
              </a:solidFill>
            </a:endParaRPr>
          </a:p>
        </p:txBody>
      </p:sp>
      <p:sp>
        <p:nvSpPr>
          <p:cNvPr id="58380" name="Rectangle 46"/>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58381" name="Rectangle 47"/>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84" name="Rectangle 50"/>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85" name="Rectangle 51"/>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94" name="Rectangle 60"/>
          <p:cNvSpPr>
            <a:spLocks noChangeArrowheads="1"/>
          </p:cNvSpPr>
          <p:nvPr/>
        </p:nvSpPr>
        <p:spPr bwMode="auto">
          <a:xfrm>
            <a:off x="1977147" y="2187179"/>
            <a:ext cx="25146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a:solidFill>
                <a:srgbClr val="000000"/>
              </a:solidFill>
            </a:endParaRP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z/VM</a:t>
            </a:r>
            <a:endParaRPr lang="en-US" altLang="en-US" sz="1350" b="1" dirty="0">
              <a:solidFill>
                <a:srgbClr val="000000"/>
              </a:solidFill>
            </a:endParaRPr>
          </a:p>
        </p:txBody>
      </p:sp>
      <p:sp>
        <p:nvSpPr>
          <p:cNvPr id="58395" name="Rectangle 61"/>
          <p:cNvSpPr>
            <a:spLocks noChangeArrowheads="1"/>
          </p:cNvSpPr>
          <p:nvPr/>
        </p:nvSpPr>
        <p:spPr bwMode="auto">
          <a:xfrm>
            <a:off x="2548647" y="2301479"/>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8396" name="Rectangle 62"/>
          <p:cNvSpPr>
            <a:spLocks noChangeArrowheads="1"/>
          </p:cNvSpPr>
          <p:nvPr/>
        </p:nvSpPr>
        <p:spPr bwMode="auto">
          <a:xfrm>
            <a:off x="3062997" y="2301479"/>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8397" name="Rectangle 63"/>
          <p:cNvSpPr>
            <a:spLocks noChangeArrowheads="1"/>
          </p:cNvSpPr>
          <p:nvPr/>
        </p:nvSpPr>
        <p:spPr bwMode="auto">
          <a:xfrm>
            <a:off x="3577347" y="2301479"/>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8398" name="AutoShape 64"/>
          <p:cNvSpPr>
            <a:spLocks noChangeArrowheads="1"/>
          </p:cNvSpPr>
          <p:nvPr/>
        </p:nvSpPr>
        <p:spPr bwMode="auto">
          <a:xfrm>
            <a:off x="1428750" y="914400"/>
            <a:ext cx="491490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Define Virtual Machine Guests under zVM…</a:t>
            </a:r>
          </a:p>
        </p:txBody>
      </p:sp>
      <p:sp>
        <p:nvSpPr>
          <p:cNvPr id="58399" name="Rectangle 65"/>
          <p:cNvSpPr>
            <a:spLocks noChangeArrowheads="1"/>
          </p:cNvSpPr>
          <p:nvPr/>
        </p:nvSpPr>
        <p:spPr bwMode="auto">
          <a:xfrm>
            <a:off x="2034297" y="2701529"/>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58400" name="Rectangle 66"/>
          <p:cNvSpPr>
            <a:spLocks noChangeArrowheads="1"/>
          </p:cNvSpPr>
          <p:nvPr/>
        </p:nvSpPr>
        <p:spPr bwMode="auto">
          <a:xfrm>
            <a:off x="3577347" y="2701529"/>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58401" name="Rectangle 67"/>
          <p:cNvSpPr>
            <a:spLocks noChangeArrowheads="1"/>
          </p:cNvSpPr>
          <p:nvPr/>
        </p:nvSpPr>
        <p:spPr bwMode="auto">
          <a:xfrm>
            <a:off x="2091447" y="2758679"/>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58402" name="Rectangle 68"/>
          <p:cNvSpPr>
            <a:spLocks noChangeArrowheads="1"/>
          </p:cNvSpPr>
          <p:nvPr/>
        </p:nvSpPr>
        <p:spPr bwMode="auto">
          <a:xfrm>
            <a:off x="2491497" y="2758679"/>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58403" name="Rectangle 69"/>
          <p:cNvSpPr>
            <a:spLocks noChangeArrowheads="1"/>
          </p:cNvSpPr>
          <p:nvPr/>
        </p:nvSpPr>
        <p:spPr bwMode="auto">
          <a:xfrm>
            <a:off x="3634497" y="2758679"/>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58404" name="Rectangle 70"/>
          <p:cNvSpPr>
            <a:spLocks noChangeArrowheads="1"/>
          </p:cNvSpPr>
          <p:nvPr/>
        </p:nvSpPr>
        <p:spPr bwMode="auto">
          <a:xfrm>
            <a:off x="4034547" y="2758679"/>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38" name="Oval 37"/>
          <p:cNvSpPr/>
          <p:nvPr/>
        </p:nvSpPr>
        <p:spPr>
          <a:xfrm>
            <a:off x="7052553" y="2701528"/>
            <a:ext cx="1887166" cy="1584721"/>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ln w="0"/>
                <a:solidFill>
                  <a:srgbClr val="082943"/>
                </a:solidFill>
                <a:effectLst>
                  <a:outerShdw blurRad="38100" dist="19050" dir="2700000" algn="tl" rotWithShape="0">
                    <a:srgbClr val="082943">
                      <a:alpha val="40000"/>
                    </a:srgbClr>
                  </a:outerShdw>
                </a:effectLst>
              </a:rPr>
              <a:t>Architecturally unlimited number of virtual servers</a:t>
            </a:r>
          </a:p>
        </p:txBody>
      </p:sp>
    </p:spTree>
    <p:extLst>
      <p:ext uri="{BB962C8B-B14F-4D97-AF65-F5344CB8AC3E}">
        <p14:creationId xmlns:p14="http://schemas.microsoft.com/office/powerpoint/2010/main" val="3416341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457201"/>
            <a:ext cx="7762672" cy="373856"/>
          </a:xfrm>
        </p:spPr>
        <p:txBody>
          <a:bodyPr/>
          <a:lstStyle/>
          <a:p>
            <a:pPr eaLnBrk="1" hangingPunct="1"/>
            <a:r>
              <a:rPr lang="en-US" altLang="en-US" sz="2400" dirty="0"/>
              <a:t>Building a </a:t>
            </a:r>
            <a:r>
              <a:rPr lang="en-US" altLang="en-US" sz="2400" dirty="0" smtClean="0"/>
              <a:t>LinuxONE Server...</a:t>
            </a:r>
            <a:endParaRPr lang="en-US" altLang="en-US" sz="2400" dirty="0"/>
          </a:p>
        </p:txBody>
      </p:sp>
      <p:sp>
        <p:nvSpPr>
          <p:cNvPr id="60419" name="Rectangle 37"/>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60421" name="Rectangle 39"/>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60422" name="Rectangle 40"/>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60423" name="Rectangle 41"/>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24" name="Rectangle 42"/>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25" name="Rectangle 43"/>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26" name="Rectangle 44"/>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27" name="Rectangle 45"/>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			Memory</a:t>
            </a:r>
            <a:endParaRPr lang="en-US" altLang="en-US" sz="1800" b="1" dirty="0">
              <a:solidFill>
                <a:srgbClr val="000000"/>
              </a:solidFill>
            </a:endParaRPr>
          </a:p>
        </p:txBody>
      </p:sp>
      <p:sp>
        <p:nvSpPr>
          <p:cNvPr id="60428" name="Rectangle 46"/>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60429" name="Rectangle 47"/>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32" name="Rectangle 50"/>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33" name="Rectangle 51"/>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42" name="Rectangle 60"/>
          <p:cNvSpPr>
            <a:spLocks noChangeArrowheads="1"/>
          </p:cNvSpPr>
          <p:nvPr/>
        </p:nvSpPr>
        <p:spPr bwMode="auto">
          <a:xfrm>
            <a:off x="1996601" y="2187179"/>
            <a:ext cx="25146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a:solidFill>
                <a:srgbClr val="000000"/>
              </a:solidFill>
            </a:endParaRP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z/VM</a:t>
            </a:r>
            <a:endParaRPr lang="en-US" altLang="en-US" sz="1350" b="1" dirty="0">
              <a:solidFill>
                <a:srgbClr val="000000"/>
              </a:solidFill>
            </a:endParaRPr>
          </a:p>
        </p:txBody>
      </p:sp>
      <p:sp>
        <p:nvSpPr>
          <p:cNvPr id="60443" name="Rectangle 61"/>
          <p:cNvSpPr>
            <a:spLocks noChangeArrowheads="1"/>
          </p:cNvSpPr>
          <p:nvPr/>
        </p:nvSpPr>
        <p:spPr bwMode="auto">
          <a:xfrm>
            <a:off x="2568101" y="2301479"/>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0444" name="Rectangle 62"/>
          <p:cNvSpPr>
            <a:spLocks noChangeArrowheads="1"/>
          </p:cNvSpPr>
          <p:nvPr/>
        </p:nvSpPr>
        <p:spPr bwMode="auto">
          <a:xfrm>
            <a:off x="3082451" y="2301479"/>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0445" name="Rectangle 63"/>
          <p:cNvSpPr>
            <a:spLocks noChangeArrowheads="1"/>
          </p:cNvSpPr>
          <p:nvPr/>
        </p:nvSpPr>
        <p:spPr bwMode="auto">
          <a:xfrm>
            <a:off x="3596801" y="2301479"/>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0446" name="AutoShape 64"/>
          <p:cNvSpPr>
            <a:spLocks noChangeArrowheads="1"/>
          </p:cNvSpPr>
          <p:nvPr/>
        </p:nvSpPr>
        <p:spPr bwMode="auto">
          <a:xfrm>
            <a:off x="1428750" y="914400"/>
            <a:ext cx="502920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Load Linux in the Virtual Machine Guests…</a:t>
            </a:r>
          </a:p>
        </p:txBody>
      </p:sp>
      <p:sp>
        <p:nvSpPr>
          <p:cNvPr id="60447" name="Rectangle 65"/>
          <p:cNvSpPr>
            <a:spLocks noChangeArrowheads="1"/>
          </p:cNvSpPr>
          <p:nvPr/>
        </p:nvSpPr>
        <p:spPr bwMode="auto">
          <a:xfrm>
            <a:off x="2053751" y="2701529"/>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Linux</a:t>
            </a:r>
          </a:p>
          <a:p>
            <a:pPr algn="ctr">
              <a:buClrTx/>
              <a:buFontTx/>
              <a:buNone/>
            </a:pPr>
            <a:r>
              <a:rPr lang="en-US" altLang="en-US" sz="1350" b="1">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60448" name="Rectangle 66"/>
          <p:cNvSpPr>
            <a:spLocks noChangeArrowheads="1"/>
          </p:cNvSpPr>
          <p:nvPr/>
        </p:nvSpPr>
        <p:spPr bwMode="auto">
          <a:xfrm>
            <a:off x="3596801" y="2701529"/>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Linux</a:t>
            </a:r>
          </a:p>
          <a:p>
            <a:pPr algn="ctr">
              <a:buClrTx/>
              <a:buFontTx/>
              <a:buNone/>
            </a:pPr>
            <a:r>
              <a:rPr lang="en-US" altLang="en-US" sz="1350" b="1">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60449" name="Rectangle 67"/>
          <p:cNvSpPr>
            <a:spLocks noChangeArrowheads="1"/>
          </p:cNvSpPr>
          <p:nvPr/>
        </p:nvSpPr>
        <p:spPr bwMode="auto">
          <a:xfrm>
            <a:off x="2110901" y="2758679"/>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0450" name="Rectangle 68"/>
          <p:cNvSpPr>
            <a:spLocks noChangeArrowheads="1"/>
          </p:cNvSpPr>
          <p:nvPr/>
        </p:nvSpPr>
        <p:spPr bwMode="auto">
          <a:xfrm>
            <a:off x="2510951" y="2758679"/>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0451" name="Rectangle 69"/>
          <p:cNvSpPr>
            <a:spLocks noChangeArrowheads="1"/>
          </p:cNvSpPr>
          <p:nvPr/>
        </p:nvSpPr>
        <p:spPr bwMode="auto">
          <a:xfrm>
            <a:off x="3653951" y="2758679"/>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0452" name="Rectangle 70"/>
          <p:cNvSpPr>
            <a:spLocks noChangeArrowheads="1"/>
          </p:cNvSpPr>
          <p:nvPr/>
        </p:nvSpPr>
        <p:spPr bwMode="auto">
          <a:xfrm>
            <a:off x="4054001" y="2758679"/>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38" name="Oval 37"/>
          <p:cNvSpPr/>
          <p:nvPr/>
        </p:nvSpPr>
        <p:spPr>
          <a:xfrm>
            <a:off x="6972301" y="714375"/>
            <a:ext cx="1726659" cy="1587104"/>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RHEL</a:t>
            </a:r>
          </a:p>
          <a:p>
            <a:pPr algn="ctr"/>
            <a:r>
              <a:rPr lang="en-US" sz="1600" dirty="0" smtClean="0">
                <a:ln w="0"/>
                <a:solidFill>
                  <a:srgbClr val="082943"/>
                </a:solidFill>
                <a:effectLst>
                  <a:outerShdw blurRad="38100" dist="19050" dir="2700000" algn="tl" rotWithShape="0">
                    <a:srgbClr val="082943">
                      <a:alpha val="40000"/>
                    </a:srgbClr>
                  </a:outerShdw>
                </a:effectLst>
              </a:rPr>
              <a:t>SLES</a:t>
            </a:r>
          </a:p>
          <a:p>
            <a:pPr algn="ctr"/>
            <a:r>
              <a:rPr lang="en-US" sz="1600" dirty="0" smtClean="0">
                <a:ln w="0"/>
                <a:solidFill>
                  <a:srgbClr val="082943"/>
                </a:solidFill>
                <a:effectLst>
                  <a:outerShdw blurRad="38100" dist="19050" dir="2700000" algn="tl" rotWithShape="0">
                    <a:srgbClr val="082943">
                      <a:alpha val="40000"/>
                    </a:srgbClr>
                  </a:outerShdw>
                </a:effectLst>
              </a:rPr>
              <a:t>Ubuntu</a:t>
            </a:r>
          </a:p>
          <a:p>
            <a:pPr algn="ctr"/>
            <a:r>
              <a:rPr lang="en-US" sz="1600" dirty="0" err="1" smtClean="0">
                <a:ln w="0"/>
                <a:solidFill>
                  <a:srgbClr val="082943"/>
                </a:solidFill>
                <a:effectLst>
                  <a:outerShdw blurRad="38100" dist="19050" dir="2700000" algn="tl" rotWithShape="0">
                    <a:srgbClr val="082943">
                      <a:alpha val="40000"/>
                    </a:srgbClr>
                  </a:outerShdw>
                </a:effectLst>
              </a:rPr>
              <a:t>ClefOS</a:t>
            </a:r>
            <a:endParaRPr lang="en-US" sz="1600" dirty="0" smtClean="0">
              <a:ln w="0"/>
              <a:solidFill>
                <a:srgbClr val="082943"/>
              </a:solidFill>
              <a:effectLst>
                <a:outerShdw blurRad="38100" dist="19050" dir="2700000" algn="tl" rotWithShape="0">
                  <a:srgbClr val="082943">
                    <a:alpha val="40000"/>
                  </a:srgbClr>
                </a:outerShdw>
              </a:effectLst>
            </a:endParaRPr>
          </a:p>
          <a:p>
            <a:pPr algn="ctr"/>
            <a:r>
              <a:rPr lang="en-US" sz="1600" dirty="0" err="1" smtClean="0">
                <a:ln w="0"/>
                <a:solidFill>
                  <a:srgbClr val="082943"/>
                </a:solidFill>
                <a:effectLst>
                  <a:outerShdw blurRad="38100" dist="19050" dir="2700000" algn="tl" rotWithShape="0">
                    <a:srgbClr val="082943">
                      <a:alpha val="40000"/>
                    </a:srgbClr>
                  </a:outerShdw>
                </a:effectLst>
              </a:rPr>
              <a:t>Debian</a:t>
            </a:r>
            <a:endParaRPr lang="en-US" sz="1600" dirty="0" smtClean="0">
              <a:ln w="0"/>
              <a:solidFill>
                <a:srgbClr val="082943"/>
              </a:solidFill>
              <a:effectLst>
                <a:outerShdw blurRad="38100" dist="19050" dir="2700000" algn="tl" rotWithShape="0">
                  <a:srgbClr val="082943">
                    <a:alpha val="40000"/>
                  </a:srgbClr>
                </a:outerShdw>
              </a:effectLst>
            </a:endParaRPr>
          </a:p>
        </p:txBody>
      </p:sp>
    </p:spTree>
    <p:extLst>
      <p:ext uri="{BB962C8B-B14F-4D97-AF65-F5344CB8AC3E}">
        <p14:creationId xmlns:p14="http://schemas.microsoft.com/office/powerpoint/2010/main" val="3332076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a:xfrm>
            <a:off x="573932" y="457201"/>
            <a:ext cx="7840493" cy="373856"/>
          </a:xfrm>
        </p:spPr>
        <p:txBody>
          <a:bodyPr/>
          <a:lstStyle/>
          <a:p>
            <a:pPr eaLnBrk="1" hangingPunct="1"/>
            <a:r>
              <a:rPr lang="en-US" altLang="en-US" sz="2400" dirty="0"/>
              <a:t>Building a </a:t>
            </a:r>
            <a:r>
              <a:rPr lang="en-US" altLang="en-US" sz="2400" dirty="0" smtClean="0"/>
              <a:t>LinuxONE Server...</a:t>
            </a:r>
            <a:endParaRPr lang="en-US" altLang="en-US" sz="2400" dirty="0"/>
          </a:p>
        </p:txBody>
      </p:sp>
      <p:sp>
        <p:nvSpPr>
          <p:cNvPr id="62467" name="Rectangle 40"/>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2468" name="Rectangle 41"/>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62469" name="Rectangle 42"/>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62470" name="Rectangle 43"/>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62471" name="Rectangle 44"/>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72" name="Rectangle 45"/>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73" name="Rectangle 46"/>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74" name="Rectangle 47"/>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75" name="Rectangle 48"/>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                     Memory</a:t>
            </a:r>
          </a:p>
        </p:txBody>
      </p:sp>
      <p:sp>
        <p:nvSpPr>
          <p:cNvPr id="62476" name="Rectangle 49"/>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dirty="0" smtClean="0">
                <a:solidFill>
                  <a:srgbClr val="000000"/>
                </a:solidFill>
              </a:rPr>
              <a:t>IFL</a:t>
            </a:r>
            <a:endParaRPr lang="en-US" altLang="en-US" sz="1800" b="1" dirty="0">
              <a:solidFill>
                <a:srgbClr val="000000"/>
              </a:solidFill>
            </a:endParaRPr>
          </a:p>
        </p:txBody>
      </p:sp>
      <p:sp>
        <p:nvSpPr>
          <p:cNvPr id="62477" name="Rectangle 50"/>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80" name="Rectangle 53"/>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81" name="Rectangle 54"/>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90" name="Rectangle 63"/>
          <p:cNvSpPr>
            <a:spLocks noChangeArrowheads="1"/>
          </p:cNvSpPr>
          <p:nvPr/>
        </p:nvSpPr>
        <p:spPr bwMode="auto">
          <a:xfrm>
            <a:off x="4609679" y="2181428"/>
            <a:ext cx="25146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a:solidFill>
                <a:srgbClr val="000000"/>
              </a:solidFill>
            </a:endParaRP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z/VM</a:t>
            </a:r>
            <a:endParaRPr lang="en-US" altLang="en-US" sz="1350" b="1" dirty="0">
              <a:solidFill>
                <a:srgbClr val="000000"/>
              </a:solidFill>
            </a:endParaRPr>
          </a:p>
        </p:txBody>
      </p:sp>
      <p:sp>
        <p:nvSpPr>
          <p:cNvPr id="62491" name="Rectangle 64"/>
          <p:cNvSpPr>
            <a:spLocks noChangeArrowheads="1"/>
          </p:cNvSpPr>
          <p:nvPr/>
        </p:nvSpPr>
        <p:spPr bwMode="auto">
          <a:xfrm>
            <a:off x="5181179" y="2295728"/>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2492" name="Rectangle 65"/>
          <p:cNvSpPr>
            <a:spLocks noChangeArrowheads="1"/>
          </p:cNvSpPr>
          <p:nvPr/>
        </p:nvSpPr>
        <p:spPr bwMode="auto">
          <a:xfrm>
            <a:off x="5695529" y="2295728"/>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2493" name="Rectangle 66"/>
          <p:cNvSpPr>
            <a:spLocks noChangeArrowheads="1"/>
          </p:cNvSpPr>
          <p:nvPr/>
        </p:nvSpPr>
        <p:spPr bwMode="auto">
          <a:xfrm>
            <a:off x="6209879" y="2295728"/>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2494" name="AutoShape 67"/>
          <p:cNvSpPr>
            <a:spLocks noChangeArrowheads="1"/>
          </p:cNvSpPr>
          <p:nvPr/>
        </p:nvSpPr>
        <p:spPr bwMode="auto">
          <a:xfrm>
            <a:off x="1428750" y="914400"/>
            <a:ext cx="297180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Network the Systems…</a:t>
            </a:r>
          </a:p>
        </p:txBody>
      </p:sp>
      <p:sp>
        <p:nvSpPr>
          <p:cNvPr id="62495" name="Rectangle 68"/>
          <p:cNvSpPr>
            <a:spLocks noChangeArrowheads="1"/>
          </p:cNvSpPr>
          <p:nvPr/>
        </p:nvSpPr>
        <p:spPr bwMode="auto">
          <a:xfrm>
            <a:off x="4666829" y="2695778"/>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Linux</a:t>
            </a:r>
          </a:p>
          <a:p>
            <a:pPr algn="ctr">
              <a:buClrTx/>
              <a:buFontTx/>
              <a:buNone/>
            </a:pPr>
            <a:r>
              <a:rPr lang="en-US" altLang="en-US" sz="1350">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62496" name="Rectangle 69"/>
          <p:cNvSpPr>
            <a:spLocks noChangeArrowheads="1"/>
          </p:cNvSpPr>
          <p:nvPr/>
        </p:nvSpPr>
        <p:spPr bwMode="auto">
          <a:xfrm>
            <a:off x="6209879" y="2695778"/>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Linux</a:t>
            </a:r>
          </a:p>
          <a:p>
            <a:pPr algn="ctr">
              <a:buClrTx/>
              <a:buFontTx/>
              <a:buNone/>
            </a:pPr>
            <a:r>
              <a:rPr lang="en-US" altLang="en-US" sz="1350">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62497" name="Rectangle 70"/>
          <p:cNvSpPr>
            <a:spLocks noChangeArrowheads="1"/>
          </p:cNvSpPr>
          <p:nvPr/>
        </p:nvSpPr>
        <p:spPr bwMode="auto">
          <a:xfrm>
            <a:off x="4723979" y="2752928"/>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2498" name="Rectangle 71"/>
          <p:cNvSpPr>
            <a:spLocks noChangeArrowheads="1"/>
          </p:cNvSpPr>
          <p:nvPr/>
        </p:nvSpPr>
        <p:spPr bwMode="auto">
          <a:xfrm>
            <a:off x="5124029" y="2752928"/>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2499" name="Rectangle 72"/>
          <p:cNvSpPr>
            <a:spLocks noChangeArrowheads="1"/>
          </p:cNvSpPr>
          <p:nvPr/>
        </p:nvSpPr>
        <p:spPr bwMode="auto">
          <a:xfrm>
            <a:off x="6267029" y="2752928"/>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2500" name="Rectangle 73"/>
          <p:cNvSpPr>
            <a:spLocks noChangeArrowheads="1"/>
          </p:cNvSpPr>
          <p:nvPr/>
        </p:nvSpPr>
        <p:spPr bwMode="auto">
          <a:xfrm>
            <a:off x="6667079" y="2752928"/>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2501" name="Oval 74"/>
          <p:cNvSpPr>
            <a:spLocks noChangeArrowheads="1"/>
          </p:cNvSpPr>
          <p:nvPr/>
        </p:nvSpPr>
        <p:spPr bwMode="auto">
          <a:xfrm>
            <a:off x="5409779" y="2752928"/>
            <a:ext cx="914400" cy="8572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VSwitch</a:t>
            </a:r>
          </a:p>
        </p:txBody>
      </p:sp>
      <p:sp>
        <p:nvSpPr>
          <p:cNvPr id="41" name="Rectangle 63"/>
          <p:cNvSpPr>
            <a:spLocks noChangeArrowheads="1"/>
          </p:cNvSpPr>
          <p:nvPr/>
        </p:nvSpPr>
        <p:spPr bwMode="auto">
          <a:xfrm>
            <a:off x="2009354" y="2181428"/>
            <a:ext cx="25146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a:solidFill>
                <a:srgbClr val="000000"/>
              </a:solidFill>
            </a:endParaRP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z/VM</a:t>
            </a:r>
            <a:endParaRPr lang="en-US" altLang="en-US" sz="1350" b="1" dirty="0">
              <a:solidFill>
                <a:srgbClr val="000000"/>
              </a:solidFill>
            </a:endParaRPr>
          </a:p>
        </p:txBody>
      </p:sp>
      <p:sp>
        <p:nvSpPr>
          <p:cNvPr id="42" name="Rectangle 64"/>
          <p:cNvSpPr>
            <a:spLocks noChangeArrowheads="1"/>
          </p:cNvSpPr>
          <p:nvPr/>
        </p:nvSpPr>
        <p:spPr bwMode="auto">
          <a:xfrm>
            <a:off x="2580854" y="2295728"/>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43" name="Rectangle 65"/>
          <p:cNvSpPr>
            <a:spLocks noChangeArrowheads="1"/>
          </p:cNvSpPr>
          <p:nvPr/>
        </p:nvSpPr>
        <p:spPr bwMode="auto">
          <a:xfrm>
            <a:off x="3095204" y="2295728"/>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44" name="Rectangle 66"/>
          <p:cNvSpPr>
            <a:spLocks noChangeArrowheads="1"/>
          </p:cNvSpPr>
          <p:nvPr/>
        </p:nvSpPr>
        <p:spPr bwMode="auto">
          <a:xfrm>
            <a:off x="3609554" y="2295728"/>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45" name="Rectangle 68"/>
          <p:cNvSpPr>
            <a:spLocks noChangeArrowheads="1"/>
          </p:cNvSpPr>
          <p:nvPr/>
        </p:nvSpPr>
        <p:spPr bwMode="auto">
          <a:xfrm>
            <a:off x="2066504" y="2695778"/>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Linux</a:t>
            </a:r>
          </a:p>
          <a:p>
            <a:pPr algn="ctr">
              <a:buClrTx/>
              <a:buFontTx/>
              <a:buNone/>
            </a:pPr>
            <a:r>
              <a:rPr lang="en-US" altLang="en-US" sz="1350">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46" name="Rectangle 69"/>
          <p:cNvSpPr>
            <a:spLocks noChangeArrowheads="1"/>
          </p:cNvSpPr>
          <p:nvPr/>
        </p:nvSpPr>
        <p:spPr bwMode="auto">
          <a:xfrm>
            <a:off x="3609554" y="2695778"/>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Linux</a:t>
            </a:r>
          </a:p>
          <a:p>
            <a:pPr algn="ctr">
              <a:buClrTx/>
              <a:buFontTx/>
              <a:buNone/>
            </a:pPr>
            <a:r>
              <a:rPr lang="en-US" altLang="en-US" sz="1350">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47" name="Rectangle 70"/>
          <p:cNvSpPr>
            <a:spLocks noChangeArrowheads="1"/>
          </p:cNvSpPr>
          <p:nvPr/>
        </p:nvSpPr>
        <p:spPr bwMode="auto">
          <a:xfrm>
            <a:off x="2123654" y="2752928"/>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48" name="Rectangle 71"/>
          <p:cNvSpPr>
            <a:spLocks noChangeArrowheads="1"/>
          </p:cNvSpPr>
          <p:nvPr/>
        </p:nvSpPr>
        <p:spPr bwMode="auto">
          <a:xfrm>
            <a:off x="2523704" y="2752928"/>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49" name="Rectangle 72"/>
          <p:cNvSpPr>
            <a:spLocks noChangeArrowheads="1"/>
          </p:cNvSpPr>
          <p:nvPr/>
        </p:nvSpPr>
        <p:spPr bwMode="auto">
          <a:xfrm>
            <a:off x="3666704" y="2752928"/>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50" name="Rectangle 73"/>
          <p:cNvSpPr>
            <a:spLocks noChangeArrowheads="1"/>
          </p:cNvSpPr>
          <p:nvPr/>
        </p:nvSpPr>
        <p:spPr bwMode="auto">
          <a:xfrm>
            <a:off x="4066754" y="2752928"/>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51" name="Oval 74"/>
          <p:cNvSpPr>
            <a:spLocks noChangeArrowheads="1"/>
          </p:cNvSpPr>
          <p:nvPr/>
        </p:nvSpPr>
        <p:spPr bwMode="auto">
          <a:xfrm>
            <a:off x="2809454" y="2752928"/>
            <a:ext cx="914400" cy="8572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VSwitch</a:t>
            </a:r>
          </a:p>
        </p:txBody>
      </p:sp>
      <p:sp>
        <p:nvSpPr>
          <p:cNvPr id="62503" name="Oval 76"/>
          <p:cNvSpPr>
            <a:spLocks noChangeArrowheads="1"/>
          </p:cNvSpPr>
          <p:nvPr/>
        </p:nvSpPr>
        <p:spPr bwMode="auto">
          <a:xfrm>
            <a:off x="4095329" y="2352878"/>
            <a:ext cx="914400" cy="8572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Hiper</a:t>
            </a:r>
          </a:p>
          <a:p>
            <a:pPr algn="ctr">
              <a:buClrTx/>
              <a:buFontTx/>
              <a:buNone/>
            </a:pPr>
            <a:r>
              <a:rPr lang="en-US" altLang="en-US" sz="1800" b="1">
                <a:solidFill>
                  <a:srgbClr val="000000"/>
                </a:solidFill>
              </a:rPr>
              <a:t>Socket</a:t>
            </a:r>
          </a:p>
        </p:txBody>
      </p:sp>
      <p:sp>
        <p:nvSpPr>
          <p:cNvPr id="52" name="Oval 51"/>
          <p:cNvSpPr/>
          <p:nvPr/>
        </p:nvSpPr>
        <p:spPr>
          <a:xfrm>
            <a:off x="7460107" y="2581478"/>
            <a:ext cx="1771441" cy="1654351"/>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ln w="0"/>
                <a:solidFill>
                  <a:srgbClr val="082943"/>
                </a:solidFill>
                <a:effectLst>
                  <a:outerShdw blurRad="38100" dist="19050" dir="2700000" algn="tl" rotWithShape="0">
                    <a:srgbClr val="082943">
                      <a:alpha val="40000"/>
                    </a:srgbClr>
                  </a:outerShdw>
                </a:effectLst>
              </a:rPr>
              <a:t>Create any number of </a:t>
            </a:r>
            <a:r>
              <a:rPr lang="en-US" sz="1400" dirty="0" err="1" smtClean="0">
                <a:ln w="0"/>
                <a:solidFill>
                  <a:srgbClr val="082943"/>
                </a:solidFill>
                <a:effectLst>
                  <a:outerShdw blurRad="38100" dist="19050" dir="2700000" algn="tl" rotWithShape="0">
                    <a:srgbClr val="082943">
                      <a:alpha val="40000"/>
                    </a:srgbClr>
                  </a:outerShdw>
                </a:effectLst>
              </a:rPr>
              <a:t>VSwitches</a:t>
            </a:r>
            <a:r>
              <a:rPr lang="en-US" sz="1400" dirty="0" smtClean="0">
                <a:ln w="0"/>
                <a:solidFill>
                  <a:srgbClr val="082943"/>
                </a:solidFill>
                <a:effectLst>
                  <a:outerShdw blurRad="38100" dist="19050" dir="2700000" algn="tl" rotWithShape="0">
                    <a:srgbClr val="082943">
                      <a:alpha val="40000"/>
                    </a:srgbClr>
                  </a:outerShdw>
                </a:effectLst>
              </a:rPr>
              <a:t> (and network domains)</a:t>
            </a:r>
          </a:p>
        </p:txBody>
      </p:sp>
    </p:spTree>
    <p:extLst>
      <p:ext uri="{BB962C8B-B14F-4D97-AF65-F5344CB8AC3E}">
        <p14:creationId xmlns:p14="http://schemas.microsoft.com/office/powerpoint/2010/main" val="19961014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564205" y="457201"/>
            <a:ext cx="7976680" cy="373856"/>
          </a:xfrm>
        </p:spPr>
        <p:txBody>
          <a:bodyPr/>
          <a:lstStyle/>
          <a:p>
            <a:pPr eaLnBrk="1" hangingPunct="1"/>
            <a:r>
              <a:rPr lang="en-US" altLang="en-US" sz="2400" dirty="0"/>
              <a:t>Building a </a:t>
            </a:r>
            <a:r>
              <a:rPr lang="en-US" altLang="en-US" sz="2400" dirty="0" smtClean="0"/>
              <a:t>LinuxONE Server...</a:t>
            </a:r>
            <a:endParaRPr lang="en-US" altLang="en-US" sz="2400" dirty="0"/>
          </a:p>
        </p:txBody>
      </p:sp>
      <p:sp>
        <p:nvSpPr>
          <p:cNvPr id="64515" name="Rectangle 53"/>
          <p:cNvSpPr>
            <a:spLocks noChangeAspect="1" noChangeArrowheads="1"/>
          </p:cNvSpPr>
          <p:nvPr/>
        </p:nvSpPr>
        <p:spPr bwMode="auto">
          <a:xfrm>
            <a:off x="2743200" y="1037035"/>
            <a:ext cx="3714750" cy="2277665"/>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4516" name="Rectangle 54"/>
          <p:cNvSpPr>
            <a:spLocks noChangeAspect="1" noChangeArrowheads="1"/>
          </p:cNvSpPr>
          <p:nvPr/>
        </p:nvSpPr>
        <p:spPr bwMode="auto">
          <a:xfrm>
            <a:off x="3303985"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4517" name="Rectangle 55"/>
          <p:cNvSpPr>
            <a:spLocks noChangeAspect="1" noChangeArrowheads="1"/>
          </p:cNvSpPr>
          <p:nvPr/>
        </p:nvSpPr>
        <p:spPr bwMode="auto">
          <a:xfrm>
            <a:off x="3794523"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4518" name="Rectangle 56"/>
          <p:cNvSpPr>
            <a:spLocks noChangeAspect="1" noChangeArrowheads="1"/>
          </p:cNvSpPr>
          <p:nvPr/>
        </p:nvSpPr>
        <p:spPr bwMode="auto">
          <a:xfrm>
            <a:off x="4285060"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4519" name="Rectangle 57"/>
          <p:cNvSpPr>
            <a:spLocks noChangeAspect="1" noChangeArrowheads="1"/>
          </p:cNvSpPr>
          <p:nvPr/>
        </p:nvSpPr>
        <p:spPr bwMode="auto">
          <a:xfrm>
            <a:off x="3899298"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FC</a:t>
            </a:r>
          </a:p>
          <a:p>
            <a:pPr algn="ctr">
              <a:buClrTx/>
              <a:buFontTx/>
              <a:buNone/>
            </a:pPr>
            <a:r>
              <a:rPr lang="en-US" altLang="en-US" sz="1050" b="1">
                <a:solidFill>
                  <a:srgbClr val="000000"/>
                </a:solidFill>
              </a:rPr>
              <a:t>Card</a:t>
            </a:r>
          </a:p>
        </p:txBody>
      </p:sp>
      <p:sp>
        <p:nvSpPr>
          <p:cNvPr id="64520" name="Rectangle 58"/>
          <p:cNvSpPr>
            <a:spLocks noChangeAspect="1" noChangeArrowheads="1"/>
          </p:cNvSpPr>
          <p:nvPr/>
        </p:nvSpPr>
        <p:spPr bwMode="auto">
          <a:xfrm>
            <a:off x="4389835"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I/O</a:t>
            </a:r>
          </a:p>
          <a:p>
            <a:pPr algn="ctr">
              <a:buClrTx/>
              <a:buFontTx/>
              <a:buNone/>
            </a:pPr>
            <a:r>
              <a:rPr lang="en-US" altLang="en-US" sz="1050" b="1">
                <a:solidFill>
                  <a:srgbClr val="000000"/>
                </a:solidFill>
              </a:rPr>
              <a:t>Card</a:t>
            </a:r>
          </a:p>
        </p:txBody>
      </p:sp>
      <p:sp>
        <p:nvSpPr>
          <p:cNvPr id="64521" name="Rectangle 59"/>
          <p:cNvSpPr>
            <a:spLocks noChangeAspect="1" noChangeArrowheads="1"/>
          </p:cNvSpPr>
          <p:nvPr/>
        </p:nvSpPr>
        <p:spPr bwMode="auto">
          <a:xfrm>
            <a:off x="4880373"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dirty="0" smtClean="0">
                <a:solidFill>
                  <a:srgbClr val="000000"/>
                </a:solidFill>
              </a:rPr>
              <a:t>FC</a:t>
            </a:r>
            <a:endParaRPr lang="en-US" altLang="en-US" sz="1050" b="1" dirty="0">
              <a:solidFill>
                <a:srgbClr val="000000"/>
              </a:solidFill>
            </a:endParaRPr>
          </a:p>
          <a:p>
            <a:pPr algn="ctr">
              <a:buClrTx/>
              <a:buFontTx/>
              <a:buNone/>
            </a:pPr>
            <a:r>
              <a:rPr lang="en-US" altLang="en-US" sz="1050" b="1" dirty="0">
                <a:solidFill>
                  <a:srgbClr val="000000"/>
                </a:solidFill>
              </a:rPr>
              <a:t>Card</a:t>
            </a:r>
          </a:p>
        </p:txBody>
      </p:sp>
      <p:sp>
        <p:nvSpPr>
          <p:cNvPr id="64522" name="Rectangle 60"/>
          <p:cNvSpPr>
            <a:spLocks noChangeAspect="1" noChangeArrowheads="1"/>
          </p:cNvSpPr>
          <p:nvPr/>
        </p:nvSpPr>
        <p:spPr bwMode="auto">
          <a:xfrm>
            <a:off x="5372100" y="2894410"/>
            <a:ext cx="42029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dirty="0" smtClean="0">
                <a:solidFill>
                  <a:srgbClr val="000000"/>
                </a:solidFill>
              </a:rPr>
              <a:t>FC</a:t>
            </a:r>
          </a:p>
          <a:p>
            <a:pPr algn="ctr">
              <a:buClrTx/>
              <a:buFontTx/>
              <a:buNone/>
            </a:pPr>
            <a:r>
              <a:rPr lang="en-US" altLang="en-US" sz="1050" b="1" dirty="0" smtClean="0">
                <a:solidFill>
                  <a:srgbClr val="000000"/>
                </a:solidFill>
              </a:rPr>
              <a:t>Card</a:t>
            </a:r>
            <a:endParaRPr lang="en-US" altLang="en-US" sz="1050" b="1" dirty="0">
              <a:solidFill>
                <a:srgbClr val="000000"/>
              </a:solidFill>
            </a:endParaRPr>
          </a:p>
        </p:txBody>
      </p:sp>
      <p:sp>
        <p:nvSpPr>
          <p:cNvPr id="64523" name="Rectangle 61"/>
          <p:cNvSpPr>
            <a:spLocks noChangeAspect="1" noChangeArrowheads="1"/>
          </p:cNvSpPr>
          <p:nvPr/>
        </p:nvSpPr>
        <p:spPr bwMode="auto">
          <a:xfrm>
            <a:off x="2813448" y="1527573"/>
            <a:ext cx="3574256" cy="129659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                     Memory</a:t>
            </a:r>
          </a:p>
        </p:txBody>
      </p:sp>
      <p:sp>
        <p:nvSpPr>
          <p:cNvPr id="64524" name="Rectangle 62"/>
          <p:cNvSpPr>
            <a:spLocks noChangeAspect="1" noChangeArrowheads="1"/>
          </p:cNvSpPr>
          <p:nvPr/>
        </p:nvSpPr>
        <p:spPr bwMode="auto">
          <a:xfrm>
            <a:off x="2813448"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4525" name="Rectangle 63"/>
          <p:cNvSpPr>
            <a:spLocks noChangeAspect="1" noChangeArrowheads="1"/>
          </p:cNvSpPr>
          <p:nvPr/>
        </p:nvSpPr>
        <p:spPr bwMode="auto">
          <a:xfrm>
            <a:off x="3408760" y="2894410"/>
            <a:ext cx="420290"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FC</a:t>
            </a:r>
          </a:p>
          <a:p>
            <a:pPr algn="ctr">
              <a:buClrTx/>
              <a:buFontTx/>
              <a:buNone/>
            </a:pPr>
            <a:r>
              <a:rPr lang="en-US" altLang="en-US" sz="1050" b="1">
                <a:solidFill>
                  <a:srgbClr val="000000"/>
                </a:solidFill>
              </a:rPr>
              <a:t>Card</a:t>
            </a:r>
          </a:p>
        </p:txBody>
      </p:sp>
      <p:sp>
        <p:nvSpPr>
          <p:cNvPr id="64528" name="Rectangle 66"/>
          <p:cNvSpPr>
            <a:spLocks noChangeAspect="1" noChangeArrowheads="1"/>
          </p:cNvSpPr>
          <p:nvPr/>
        </p:nvSpPr>
        <p:spPr bwMode="auto">
          <a:xfrm>
            <a:off x="2918223" y="2894410"/>
            <a:ext cx="420290"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NIC</a:t>
            </a:r>
          </a:p>
          <a:p>
            <a:pPr algn="ctr">
              <a:buClrTx/>
              <a:buFontTx/>
              <a:buNone/>
            </a:pPr>
            <a:r>
              <a:rPr lang="en-US" altLang="en-US" sz="1050" b="1">
                <a:solidFill>
                  <a:srgbClr val="000000"/>
                </a:solidFill>
              </a:rPr>
              <a:t>Card</a:t>
            </a:r>
          </a:p>
        </p:txBody>
      </p:sp>
      <p:sp>
        <p:nvSpPr>
          <p:cNvPr id="64529" name="Rectangle 67"/>
          <p:cNvSpPr>
            <a:spLocks noChangeAspect="1" noChangeArrowheads="1"/>
          </p:cNvSpPr>
          <p:nvPr/>
        </p:nvSpPr>
        <p:spPr bwMode="auto">
          <a:xfrm>
            <a:off x="5862638" y="2894410"/>
            <a:ext cx="42029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NIC</a:t>
            </a:r>
          </a:p>
          <a:p>
            <a:pPr algn="ctr">
              <a:buClrTx/>
              <a:buFontTx/>
              <a:buNone/>
            </a:pPr>
            <a:r>
              <a:rPr lang="en-US" altLang="en-US" sz="1050" b="1">
                <a:solidFill>
                  <a:srgbClr val="000000"/>
                </a:solidFill>
              </a:rPr>
              <a:t>Card</a:t>
            </a:r>
          </a:p>
        </p:txBody>
      </p:sp>
      <p:sp>
        <p:nvSpPr>
          <p:cNvPr id="64538" name="Rectangle 76"/>
          <p:cNvSpPr>
            <a:spLocks noChangeAspect="1" noChangeArrowheads="1"/>
          </p:cNvSpPr>
          <p:nvPr/>
        </p:nvSpPr>
        <p:spPr bwMode="auto">
          <a:xfrm>
            <a:off x="4483770" y="1597819"/>
            <a:ext cx="1541859" cy="1156097"/>
          </a:xfrm>
          <a:prstGeom prst="rect">
            <a:avLst/>
          </a:prstGeom>
          <a:solidFill>
            <a:srgbClr val="68FF6B"/>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750" b="1" dirty="0">
              <a:solidFill>
                <a:srgbClr val="000000"/>
              </a:solidFill>
            </a:endParaRP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z/VM</a:t>
            </a:r>
            <a:endParaRPr lang="en-US" altLang="en-US" sz="750" b="1" dirty="0">
              <a:solidFill>
                <a:srgbClr val="000000"/>
              </a:solidFill>
            </a:endParaRPr>
          </a:p>
        </p:txBody>
      </p:sp>
      <p:sp>
        <p:nvSpPr>
          <p:cNvPr id="64539" name="Rectangle 77"/>
          <p:cNvSpPr>
            <a:spLocks noChangeAspect="1" noChangeArrowheads="1"/>
          </p:cNvSpPr>
          <p:nvPr/>
        </p:nvSpPr>
        <p:spPr bwMode="auto">
          <a:xfrm>
            <a:off x="4835005" y="1668066"/>
            <a:ext cx="279797"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4540" name="Rectangle 78"/>
          <p:cNvSpPr>
            <a:spLocks noChangeAspect="1" noChangeArrowheads="1"/>
          </p:cNvSpPr>
          <p:nvPr/>
        </p:nvSpPr>
        <p:spPr bwMode="auto">
          <a:xfrm>
            <a:off x="5149329" y="1668066"/>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4541" name="Rectangle 79"/>
          <p:cNvSpPr>
            <a:spLocks noChangeAspect="1" noChangeArrowheads="1"/>
          </p:cNvSpPr>
          <p:nvPr/>
        </p:nvSpPr>
        <p:spPr bwMode="auto">
          <a:xfrm>
            <a:off x="5464845" y="1668066"/>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4542" name="Rectangle 80"/>
          <p:cNvSpPr>
            <a:spLocks noChangeAspect="1" noChangeArrowheads="1"/>
          </p:cNvSpPr>
          <p:nvPr/>
        </p:nvSpPr>
        <p:spPr bwMode="auto">
          <a:xfrm>
            <a:off x="4519490" y="1913335"/>
            <a:ext cx="525065"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64543" name="Rectangle 81"/>
          <p:cNvSpPr>
            <a:spLocks noChangeAspect="1" noChangeArrowheads="1"/>
          </p:cNvSpPr>
          <p:nvPr/>
        </p:nvSpPr>
        <p:spPr bwMode="auto">
          <a:xfrm>
            <a:off x="5464846" y="1913335"/>
            <a:ext cx="526256"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64544" name="Rectangle 82"/>
          <p:cNvSpPr>
            <a:spLocks noChangeAspect="1" noChangeArrowheads="1"/>
          </p:cNvSpPr>
          <p:nvPr/>
        </p:nvSpPr>
        <p:spPr bwMode="auto">
          <a:xfrm>
            <a:off x="4554017" y="1947863"/>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4545" name="Rectangle 83"/>
          <p:cNvSpPr>
            <a:spLocks noChangeAspect="1" noChangeArrowheads="1"/>
          </p:cNvSpPr>
          <p:nvPr/>
        </p:nvSpPr>
        <p:spPr bwMode="auto">
          <a:xfrm>
            <a:off x="4799286" y="1947863"/>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4546" name="Rectangle 84"/>
          <p:cNvSpPr>
            <a:spLocks noChangeAspect="1" noChangeArrowheads="1"/>
          </p:cNvSpPr>
          <p:nvPr/>
        </p:nvSpPr>
        <p:spPr bwMode="auto">
          <a:xfrm>
            <a:off x="5500564" y="1947863"/>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4547" name="Rectangle 85"/>
          <p:cNvSpPr>
            <a:spLocks noChangeAspect="1" noChangeArrowheads="1"/>
          </p:cNvSpPr>
          <p:nvPr/>
        </p:nvSpPr>
        <p:spPr bwMode="auto">
          <a:xfrm>
            <a:off x="5745833" y="1947863"/>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4548" name="Oval 86"/>
          <p:cNvSpPr>
            <a:spLocks noChangeAspect="1" noChangeArrowheads="1"/>
          </p:cNvSpPr>
          <p:nvPr/>
        </p:nvSpPr>
        <p:spPr bwMode="auto">
          <a:xfrm>
            <a:off x="4974308" y="1947863"/>
            <a:ext cx="560784"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VSwitch</a:t>
            </a:r>
          </a:p>
        </p:txBody>
      </p:sp>
      <p:sp>
        <p:nvSpPr>
          <p:cNvPr id="64551" name="AutoShape 89"/>
          <p:cNvSpPr>
            <a:spLocks noChangeArrowheads="1"/>
          </p:cNvSpPr>
          <p:nvPr/>
        </p:nvSpPr>
        <p:spPr bwMode="auto">
          <a:xfrm>
            <a:off x="1543050" y="857250"/>
            <a:ext cx="462915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Connect Storage and Network Devices…</a:t>
            </a:r>
          </a:p>
        </p:txBody>
      </p:sp>
      <p:sp>
        <p:nvSpPr>
          <p:cNvPr id="64552" name="Oval 90"/>
          <p:cNvSpPr>
            <a:spLocks noChangeArrowheads="1"/>
          </p:cNvSpPr>
          <p:nvPr/>
        </p:nvSpPr>
        <p:spPr bwMode="auto">
          <a:xfrm>
            <a:off x="6800850" y="2571750"/>
            <a:ext cx="914400" cy="9715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LAN</a:t>
            </a:r>
          </a:p>
        </p:txBody>
      </p:sp>
      <p:cxnSp>
        <p:nvCxnSpPr>
          <p:cNvPr id="64553" name="AutoShape 91"/>
          <p:cNvCxnSpPr>
            <a:cxnSpLocks noChangeShapeType="1"/>
            <a:stCxn id="64529" idx="3"/>
            <a:endCxn id="64552" idx="2"/>
          </p:cNvCxnSpPr>
          <p:nvPr/>
        </p:nvCxnSpPr>
        <p:spPr bwMode="auto">
          <a:xfrm flipV="1">
            <a:off x="6282928" y="3057526"/>
            <a:ext cx="517922" cy="11906"/>
          </a:xfrm>
          <a:prstGeom prst="straightConnector1">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64554" name="AutoShape 92"/>
          <p:cNvSpPr>
            <a:spLocks noChangeArrowheads="1"/>
          </p:cNvSpPr>
          <p:nvPr/>
        </p:nvSpPr>
        <p:spPr bwMode="auto">
          <a:xfrm>
            <a:off x="5086350" y="4009525"/>
            <a:ext cx="2686050" cy="1085850"/>
          </a:xfrm>
          <a:prstGeom prst="can">
            <a:avLst>
              <a:gd name="adj" fmla="val 25000"/>
            </a:avLst>
          </a:prstGeom>
          <a:solidFill>
            <a:srgbClr val="CCCC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Mainframe</a:t>
            </a:r>
          </a:p>
          <a:p>
            <a:pPr algn="ctr">
              <a:buClrTx/>
              <a:buFontTx/>
              <a:buNone/>
            </a:pPr>
            <a:r>
              <a:rPr lang="en-US" altLang="en-US" sz="1350" b="1">
                <a:solidFill>
                  <a:srgbClr val="000000"/>
                </a:solidFill>
              </a:rPr>
              <a:t>Extended Count Key Data Disk</a:t>
            </a:r>
          </a:p>
        </p:txBody>
      </p:sp>
      <p:sp>
        <p:nvSpPr>
          <p:cNvPr id="64555" name="Oval 93"/>
          <p:cNvSpPr>
            <a:spLocks noChangeArrowheads="1"/>
          </p:cNvSpPr>
          <p:nvPr/>
        </p:nvSpPr>
        <p:spPr bwMode="auto">
          <a:xfrm>
            <a:off x="1485900" y="2571750"/>
            <a:ext cx="914400" cy="9715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LAN</a:t>
            </a:r>
          </a:p>
        </p:txBody>
      </p:sp>
      <p:cxnSp>
        <p:nvCxnSpPr>
          <p:cNvPr id="64556" name="AutoShape 94"/>
          <p:cNvCxnSpPr>
            <a:cxnSpLocks noChangeShapeType="1"/>
            <a:stCxn id="64528" idx="1"/>
            <a:endCxn id="64555" idx="6"/>
          </p:cNvCxnSpPr>
          <p:nvPr/>
        </p:nvCxnSpPr>
        <p:spPr bwMode="auto">
          <a:xfrm flipH="1" flipV="1">
            <a:off x="2400301" y="3057526"/>
            <a:ext cx="517922" cy="11906"/>
          </a:xfrm>
          <a:prstGeom prst="straightConnector1">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64557" name="AutoShape 95"/>
          <p:cNvSpPr>
            <a:spLocks noChangeArrowheads="1"/>
          </p:cNvSpPr>
          <p:nvPr/>
        </p:nvSpPr>
        <p:spPr bwMode="auto">
          <a:xfrm>
            <a:off x="1600200" y="4019150"/>
            <a:ext cx="2686050" cy="1085850"/>
          </a:xfrm>
          <a:prstGeom prst="can">
            <a:avLst>
              <a:gd name="adj" fmla="val 25000"/>
            </a:avLst>
          </a:prstGeom>
          <a:solidFill>
            <a:srgbClr val="FFFF66"/>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Open Systems Disk</a:t>
            </a:r>
          </a:p>
          <a:p>
            <a:pPr algn="ctr">
              <a:buClrTx/>
              <a:buFontTx/>
              <a:buNone/>
            </a:pPr>
            <a:r>
              <a:rPr lang="en-US" altLang="en-US" sz="1350" b="1">
                <a:solidFill>
                  <a:srgbClr val="000000"/>
                </a:solidFill>
              </a:rPr>
              <a:t>(SCSI / FBA)</a:t>
            </a:r>
          </a:p>
        </p:txBody>
      </p:sp>
      <p:cxnSp>
        <p:nvCxnSpPr>
          <p:cNvPr id="64558" name="AutoShape 96"/>
          <p:cNvCxnSpPr>
            <a:cxnSpLocks noChangeShapeType="1"/>
            <a:stCxn id="64519" idx="2"/>
            <a:endCxn id="64557" idx="4"/>
          </p:cNvCxnSpPr>
          <p:nvPr/>
        </p:nvCxnSpPr>
        <p:spPr bwMode="auto">
          <a:xfrm rot="16200000" flipH="1">
            <a:off x="3539334" y="3815158"/>
            <a:ext cx="1317621" cy="176211"/>
          </a:xfrm>
          <a:prstGeom prst="bentConnector4">
            <a:avLst>
              <a:gd name="adj1" fmla="val 29398"/>
              <a:gd name="adj2" fmla="val 249326"/>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4559" name="AutoShape 97"/>
          <p:cNvCxnSpPr>
            <a:cxnSpLocks noChangeShapeType="1"/>
            <a:stCxn id="64525" idx="2"/>
            <a:endCxn id="64557" idx="2"/>
          </p:cNvCxnSpPr>
          <p:nvPr/>
        </p:nvCxnSpPr>
        <p:spPr bwMode="auto">
          <a:xfrm rot="5400000">
            <a:off x="1950743" y="2893912"/>
            <a:ext cx="1317621" cy="2018705"/>
          </a:xfrm>
          <a:prstGeom prst="bentConnector4">
            <a:avLst>
              <a:gd name="adj1" fmla="val 29398"/>
              <a:gd name="adj2" fmla="val 111324"/>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4560" name="AutoShape 98"/>
          <p:cNvCxnSpPr>
            <a:cxnSpLocks noChangeShapeType="1"/>
            <a:stCxn id="64521" idx="2"/>
            <a:endCxn id="64554" idx="2"/>
          </p:cNvCxnSpPr>
          <p:nvPr/>
        </p:nvCxnSpPr>
        <p:spPr bwMode="auto">
          <a:xfrm rot="5400000">
            <a:off x="4434734" y="3896070"/>
            <a:ext cx="1307996" cy="4764"/>
          </a:xfrm>
          <a:prstGeom prst="bentConnector4">
            <a:avLst>
              <a:gd name="adj1" fmla="val 29246"/>
              <a:gd name="adj2" fmla="val 4898489"/>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4561" name="AutoShape 99"/>
          <p:cNvCxnSpPr>
            <a:cxnSpLocks noChangeShapeType="1"/>
            <a:stCxn id="64522" idx="2"/>
            <a:endCxn id="64554" idx="4"/>
          </p:cNvCxnSpPr>
          <p:nvPr/>
        </p:nvCxnSpPr>
        <p:spPr bwMode="auto">
          <a:xfrm rot="16200000" flipH="1">
            <a:off x="6023325" y="2803375"/>
            <a:ext cx="1307996" cy="2190154"/>
          </a:xfrm>
          <a:prstGeom prst="bentConnector4">
            <a:avLst>
              <a:gd name="adj1" fmla="val 29246"/>
              <a:gd name="adj2" fmla="val 110438"/>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sp>
        <p:nvSpPr>
          <p:cNvPr id="64562" name="Oval 100"/>
          <p:cNvSpPr>
            <a:spLocks noChangeArrowheads="1"/>
          </p:cNvSpPr>
          <p:nvPr/>
        </p:nvSpPr>
        <p:spPr bwMode="auto">
          <a:xfrm>
            <a:off x="4229100" y="3371850"/>
            <a:ext cx="914400" cy="971550"/>
          </a:xfrm>
          <a:prstGeom prst="ellipse">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Fiber</a:t>
            </a:r>
          </a:p>
          <a:p>
            <a:pPr algn="ctr">
              <a:buClrTx/>
              <a:buFontTx/>
              <a:buNone/>
            </a:pPr>
            <a:r>
              <a:rPr lang="en-US" altLang="en-US" sz="1800" b="1">
                <a:solidFill>
                  <a:srgbClr val="000000"/>
                </a:solidFill>
              </a:rPr>
              <a:t>Switch</a:t>
            </a:r>
          </a:p>
        </p:txBody>
      </p:sp>
      <p:sp>
        <p:nvSpPr>
          <p:cNvPr id="52" name="Rectangle 76"/>
          <p:cNvSpPr>
            <a:spLocks noChangeAspect="1" noChangeArrowheads="1"/>
          </p:cNvSpPr>
          <p:nvPr/>
        </p:nvSpPr>
        <p:spPr bwMode="auto">
          <a:xfrm>
            <a:off x="2873766" y="1594843"/>
            <a:ext cx="1541859" cy="1156097"/>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750" b="1" dirty="0">
              <a:solidFill>
                <a:srgbClr val="000000"/>
              </a:solidFill>
            </a:endParaRP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z/VM</a:t>
            </a:r>
            <a:endParaRPr lang="en-US" altLang="en-US" sz="750" b="1" dirty="0">
              <a:solidFill>
                <a:srgbClr val="000000"/>
              </a:solidFill>
            </a:endParaRPr>
          </a:p>
        </p:txBody>
      </p:sp>
      <p:sp>
        <p:nvSpPr>
          <p:cNvPr id="53" name="Rectangle 77"/>
          <p:cNvSpPr>
            <a:spLocks noChangeAspect="1" noChangeArrowheads="1"/>
          </p:cNvSpPr>
          <p:nvPr/>
        </p:nvSpPr>
        <p:spPr bwMode="auto">
          <a:xfrm>
            <a:off x="3225001" y="1665090"/>
            <a:ext cx="279797"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54" name="Rectangle 78"/>
          <p:cNvSpPr>
            <a:spLocks noChangeAspect="1" noChangeArrowheads="1"/>
          </p:cNvSpPr>
          <p:nvPr/>
        </p:nvSpPr>
        <p:spPr bwMode="auto">
          <a:xfrm>
            <a:off x="3539325" y="1665090"/>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55" name="Rectangle 79"/>
          <p:cNvSpPr>
            <a:spLocks noChangeAspect="1" noChangeArrowheads="1"/>
          </p:cNvSpPr>
          <p:nvPr/>
        </p:nvSpPr>
        <p:spPr bwMode="auto">
          <a:xfrm>
            <a:off x="3854841" y="1665090"/>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56" name="Rectangle 80"/>
          <p:cNvSpPr>
            <a:spLocks noChangeAspect="1" noChangeArrowheads="1"/>
          </p:cNvSpPr>
          <p:nvPr/>
        </p:nvSpPr>
        <p:spPr bwMode="auto">
          <a:xfrm>
            <a:off x="2909486" y="1910359"/>
            <a:ext cx="525065"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57" name="Rectangle 81"/>
          <p:cNvSpPr>
            <a:spLocks noChangeAspect="1" noChangeArrowheads="1"/>
          </p:cNvSpPr>
          <p:nvPr/>
        </p:nvSpPr>
        <p:spPr bwMode="auto">
          <a:xfrm>
            <a:off x="3854842" y="1910359"/>
            <a:ext cx="526256"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58" name="Rectangle 82"/>
          <p:cNvSpPr>
            <a:spLocks noChangeAspect="1" noChangeArrowheads="1"/>
          </p:cNvSpPr>
          <p:nvPr/>
        </p:nvSpPr>
        <p:spPr bwMode="auto">
          <a:xfrm>
            <a:off x="2944013" y="1944887"/>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59" name="Rectangle 83"/>
          <p:cNvSpPr>
            <a:spLocks noChangeAspect="1" noChangeArrowheads="1"/>
          </p:cNvSpPr>
          <p:nvPr/>
        </p:nvSpPr>
        <p:spPr bwMode="auto">
          <a:xfrm>
            <a:off x="3189282" y="1944887"/>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0" name="Rectangle 84"/>
          <p:cNvSpPr>
            <a:spLocks noChangeAspect="1" noChangeArrowheads="1"/>
          </p:cNvSpPr>
          <p:nvPr/>
        </p:nvSpPr>
        <p:spPr bwMode="auto">
          <a:xfrm>
            <a:off x="3890560" y="1944887"/>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1" name="Rectangle 85"/>
          <p:cNvSpPr>
            <a:spLocks noChangeAspect="1" noChangeArrowheads="1"/>
          </p:cNvSpPr>
          <p:nvPr/>
        </p:nvSpPr>
        <p:spPr bwMode="auto">
          <a:xfrm>
            <a:off x="4135829" y="1944887"/>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2" name="Oval 86"/>
          <p:cNvSpPr>
            <a:spLocks noChangeAspect="1" noChangeArrowheads="1"/>
          </p:cNvSpPr>
          <p:nvPr/>
        </p:nvSpPr>
        <p:spPr bwMode="auto">
          <a:xfrm>
            <a:off x="3364304" y="1944887"/>
            <a:ext cx="560784"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VSwitch</a:t>
            </a:r>
          </a:p>
        </p:txBody>
      </p:sp>
      <p:sp>
        <p:nvSpPr>
          <p:cNvPr id="64550" name="Oval 88"/>
          <p:cNvSpPr>
            <a:spLocks noChangeAspect="1" noChangeArrowheads="1"/>
          </p:cNvSpPr>
          <p:nvPr/>
        </p:nvSpPr>
        <p:spPr bwMode="auto">
          <a:xfrm>
            <a:off x="4168255" y="1702594"/>
            <a:ext cx="560785"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Hiper</a:t>
            </a:r>
          </a:p>
          <a:p>
            <a:pPr algn="ctr">
              <a:buClrTx/>
              <a:buFontTx/>
              <a:buNone/>
            </a:pPr>
            <a:r>
              <a:rPr lang="en-US" altLang="en-US" sz="1050" b="1">
                <a:solidFill>
                  <a:srgbClr val="000000"/>
                </a:solidFill>
              </a:rPr>
              <a:t>Socket</a:t>
            </a:r>
          </a:p>
        </p:txBody>
      </p:sp>
    </p:spTree>
    <p:extLst>
      <p:ext uri="{BB962C8B-B14F-4D97-AF65-F5344CB8AC3E}">
        <p14:creationId xmlns:p14="http://schemas.microsoft.com/office/powerpoint/2010/main" val="756683450"/>
      </p:ext>
    </p:extLst>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Database as a Service…</a:t>
            </a:r>
            <a:endParaRPr lang="en-US" altLang="en-US" sz="4000" dirty="0">
              <a:ea typeface="SimSun" panose="02010600030101010101" pitchFamily="2" charset="-122"/>
            </a:endParaRPr>
          </a:p>
        </p:txBody>
      </p:sp>
      <p:sp>
        <p:nvSpPr>
          <p:cNvPr id="2" name="Subtitle 1"/>
          <p:cNvSpPr>
            <a:spLocks noGrp="1"/>
          </p:cNvSpPr>
          <p:nvPr>
            <p:ph type="subTitle" idx="1"/>
          </p:nvPr>
        </p:nvSpPr>
        <p:spPr/>
        <p:txBody>
          <a:bodyPr>
            <a:normAutofit/>
          </a:bodyPr>
          <a:lstStyle/>
          <a:p>
            <a:r>
              <a:rPr lang="en-US" dirty="0" smtClean="0"/>
              <a:t>Building a LinuxONE </a:t>
            </a:r>
            <a:r>
              <a:rPr lang="en-US" dirty="0" err="1" smtClean="0"/>
              <a:t>DBaaS</a:t>
            </a:r>
            <a:r>
              <a:rPr lang="en-US" dirty="0" smtClean="0"/>
              <a:t> Solution</a:t>
            </a:r>
            <a:endParaRPr lang="en-US" dirty="0"/>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711890102"/>
      </p:ext>
    </p:extLst>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3"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4"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9"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2"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LPAR</a:t>
            </a:r>
            <a:endParaRPr lang="en-US" dirty="0"/>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1" y="558762"/>
            <a:ext cx="255761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smtClean="0">
                <a:solidFill>
                  <a:srgbClr val="000000"/>
                </a:solidFill>
              </a:rPr>
              <a:t>Remember this?…</a:t>
            </a:r>
            <a:endParaRPr lang="en-US" altLang="en-US" sz="1800" dirty="0">
              <a:solidFill>
                <a:srgbClr val="000000"/>
              </a:solidFill>
            </a:endParaRPr>
          </a:p>
        </p:txBody>
      </p:sp>
    </p:spTree>
    <p:extLst>
      <p:ext uri="{BB962C8B-B14F-4D97-AF65-F5344CB8AC3E}">
        <p14:creationId xmlns:p14="http://schemas.microsoft.com/office/powerpoint/2010/main" val="9606975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3"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4"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9"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2"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LPAR</a:t>
            </a:r>
            <a:endParaRPr lang="en-US" dirty="0"/>
          </a:p>
        </p:txBody>
      </p:sp>
      <p:sp>
        <p:nvSpPr>
          <p:cNvPr id="34" name="Rectangle 65"/>
          <p:cNvSpPr>
            <a:spLocks noChangeArrowheads="1"/>
          </p:cNvSpPr>
          <p:nvPr/>
        </p:nvSpPr>
        <p:spPr bwMode="auto">
          <a:xfrm>
            <a:off x="7858233"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7776953"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7705833"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60449" name="Rectangle 67"/>
          <p:cNvSpPr>
            <a:spLocks noChangeArrowheads="1"/>
          </p:cNvSpPr>
          <p:nvPr/>
        </p:nvSpPr>
        <p:spPr bwMode="auto">
          <a:xfrm>
            <a:off x="776298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816303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1" y="558762"/>
            <a:ext cx="419337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a:t>
            </a:r>
            <a:r>
              <a:rPr lang="en-US" altLang="en-US" sz="1800" smtClean="0">
                <a:solidFill>
                  <a:srgbClr val="000000"/>
                </a:solidFill>
              </a:rPr>
              <a:t>few databases would be great! </a:t>
            </a:r>
            <a:r>
              <a:rPr lang="en-US" altLang="en-US" sz="1800" dirty="0" smtClean="0">
                <a:solidFill>
                  <a:srgbClr val="000000"/>
                </a:solidFill>
              </a:rPr>
              <a:t>…</a:t>
            </a:r>
            <a:endParaRPr lang="en-US" altLang="en-US" sz="1800" dirty="0">
              <a:solidFill>
                <a:srgbClr val="000000"/>
              </a:solidFill>
            </a:endParaRPr>
          </a:p>
        </p:txBody>
      </p:sp>
      <p:sp>
        <p:nvSpPr>
          <p:cNvPr id="38" name="Oval 37"/>
          <p:cNvSpPr/>
          <p:nvPr/>
        </p:nvSpPr>
        <p:spPr>
          <a:xfrm>
            <a:off x="6784340" y="73440"/>
            <a:ext cx="1726659" cy="1587104"/>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smtClean="0">
                <a:ln w="0"/>
                <a:solidFill>
                  <a:srgbClr val="082943"/>
                </a:solidFill>
                <a:effectLst>
                  <a:outerShdw blurRad="38100" dist="19050" dir="2700000" algn="tl" rotWithShape="0">
                    <a:srgbClr val="082943">
                      <a:alpha val="40000"/>
                    </a:srgbClr>
                  </a:outerShdw>
                </a:effectLst>
              </a:rPr>
              <a:t>ORACLE runs great on LinuxONE</a:t>
            </a:r>
            <a:endParaRPr lang="en-US" sz="1600" dirty="0" smtClean="0">
              <a:ln w="0"/>
              <a:solidFill>
                <a:srgbClr val="082943"/>
              </a:solidFill>
              <a:effectLst>
                <a:outerShdw blurRad="38100" dist="19050" dir="2700000" algn="tl" rotWithShape="0">
                  <a:srgbClr val="082943">
                    <a:alpha val="40000"/>
                  </a:srgbClr>
                </a:outerShdw>
              </a:effectLst>
            </a:endParaRPr>
          </a:p>
        </p:txBody>
      </p:sp>
    </p:spTree>
    <p:extLst>
      <p:ext uri="{BB962C8B-B14F-4D97-AF65-F5344CB8AC3E}">
        <p14:creationId xmlns:p14="http://schemas.microsoft.com/office/powerpoint/2010/main" val="20024327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3"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4"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9"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2"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LPAR</a:t>
            </a:r>
            <a:endParaRPr lang="en-US" dirty="0"/>
          </a:p>
        </p:txBody>
      </p:sp>
      <p:sp>
        <p:nvSpPr>
          <p:cNvPr id="34" name="Rectangle 65"/>
          <p:cNvSpPr>
            <a:spLocks noChangeArrowheads="1"/>
          </p:cNvSpPr>
          <p:nvPr/>
        </p:nvSpPr>
        <p:spPr bwMode="auto">
          <a:xfrm>
            <a:off x="7858233"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7776953"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7705833"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60449" name="Rectangle 67"/>
          <p:cNvSpPr>
            <a:spLocks noChangeArrowheads="1"/>
          </p:cNvSpPr>
          <p:nvPr/>
        </p:nvSpPr>
        <p:spPr bwMode="auto">
          <a:xfrm>
            <a:off x="776298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816303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1" y="558762"/>
            <a:ext cx="419337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a:t>
            </a:r>
            <a:r>
              <a:rPr lang="en-US" altLang="en-US" sz="1800" smtClean="0">
                <a:solidFill>
                  <a:srgbClr val="000000"/>
                </a:solidFill>
              </a:rPr>
              <a:t>few databases would be great! </a:t>
            </a:r>
            <a:r>
              <a:rPr lang="en-US" altLang="en-US" sz="1800" dirty="0" smtClean="0">
                <a:solidFill>
                  <a:srgbClr val="000000"/>
                </a:solidFill>
              </a:rPr>
              <a:t>…</a:t>
            </a:r>
            <a:endParaRPr lang="en-US" altLang="en-US" sz="1800" dirty="0">
              <a:solidFill>
                <a:srgbClr val="000000"/>
              </a:solidFill>
            </a:endParaRPr>
          </a:p>
        </p:txBody>
      </p:sp>
      <p:sp>
        <p:nvSpPr>
          <p:cNvPr id="38" name="Oval 37"/>
          <p:cNvSpPr/>
          <p:nvPr/>
        </p:nvSpPr>
        <p:spPr>
          <a:xfrm>
            <a:off x="6784340" y="73440"/>
            <a:ext cx="1726659" cy="1587104"/>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DB2 LUW and DB2 BLU run great on LinuxONE</a:t>
            </a:r>
          </a:p>
        </p:txBody>
      </p:sp>
      <p:sp>
        <p:nvSpPr>
          <p:cNvPr id="31" name="Rectangle 65"/>
          <p:cNvSpPr>
            <a:spLocks noChangeArrowheads="1"/>
          </p:cNvSpPr>
          <p:nvPr/>
        </p:nvSpPr>
        <p:spPr bwMode="auto">
          <a:xfrm>
            <a:off x="6748334"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5" name="Rectangle 65"/>
          <p:cNvSpPr>
            <a:spLocks noChangeArrowheads="1"/>
          </p:cNvSpPr>
          <p:nvPr/>
        </p:nvSpPr>
        <p:spPr bwMode="auto">
          <a:xfrm>
            <a:off x="6667054"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6" name="Rectangle 65"/>
          <p:cNvSpPr>
            <a:spLocks noChangeArrowheads="1"/>
          </p:cNvSpPr>
          <p:nvPr/>
        </p:nvSpPr>
        <p:spPr bwMode="auto">
          <a:xfrm>
            <a:off x="6595934"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DB2</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37" name="Rectangle 67"/>
          <p:cNvSpPr>
            <a:spLocks noChangeArrowheads="1"/>
          </p:cNvSpPr>
          <p:nvPr/>
        </p:nvSpPr>
        <p:spPr bwMode="auto">
          <a:xfrm>
            <a:off x="6653084"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39" name="Rectangle 68"/>
          <p:cNvSpPr>
            <a:spLocks noChangeArrowheads="1"/>
          </p:cNvSpPr>
          <p:nvPr/>
        </p:nvSpPr>
        <p:spPr bwMode="auto">
          <a:xfrm>
            <a:off x="7053134"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Tree>
    <p:extLst>
      <p:ext uri="{BB962C8B-B14F-4D97-AF65-F5344CB8AC3E}">
        <p14:creationId xmlns:p14="http://schemas.microsoft.com/office/powerpoint/2010/main" val="10966292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3"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4"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9"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2"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LPAR</a:t>
            </a:r>
            <a:endParaRPr lang="en-US" dirty="0"/>
          </a:p>
        </p:txBody>
      </p:sp>
      <p:sp>
        <p:nvSpPr>
          <p:cNvPr id="34" name="Rectangle 65"/>
          <p:cNvSpPr>
            <a:spLocks noChangeArrowheads="1"/>
          </p:cNvSpPr>
          <p:nvPr/>
        </p:nvSpPr>
        <p:spPr bwMode="auto">
          <a:xfrm>
            <a:off x="7858233"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7776953"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7705833"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60449" name="Rectangle 67"/>
          <p:cNvSpPr>
            <a:spLocks noChangeArrowheads="1"/>
          </p:cNvSpPr>
          <p:nvPr/>
        </p:nvSpPr>
        <p:spPr bwMode="auto">
          <a:xfrm>
            <a:off x="776298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816303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1" y="558762"/>
            <a:ext cx="419337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a:t>
            </a:r>
            <a:r>
              <a:rPr lang="en-US" altLang="en-US" sz="1800" smtClean="0">
                <a:solidFill>
                  <a:srgbClr val="000000"/>
                </a:solidFill>
              </a:rPr>
              <a:t>few databases would be great! </a:t>
            </a:r>
            <a:r>
              <a:rPr lang="en-US" altLang="en-US" sz="1800" dirty="0" smtClean="0">
                <a:solidFill>
                  <a:srgbClr val="000000"/>
                </a:solidFill>
              </a:rPr>
              <a:t>…</a:t>
            </a:r>
            <a:endParaRPr lang="en-US" altLang="en-US" sz="1800" dirty="0">
              <a:solidFill>
                <a:srgbClr val="000000"/>
              </a:solidFill>
            </a:endParaRPr>
          </a:p>
        </p:txBody>
      </p:sp>
      <p:sp>
        <p:nvSpPr>
          <p:cNvPr id="38" name="Oval 37"/>
          <p:cNvSpPr/>
          <p:nvPr/>
        </p:nvSpPr>
        <p:spPr>
          <a:xfrm>
            <a:off x="6784340" y="73440"/>
            <a:ext cx="2004060" cy="1510882"/>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Open Source </a:t>
            </a:r>
            <a:r>
              <a:rPr lang="en-US" sz="1600" dirty="0" err="1" smtClean="0">
                <a:ln w="0"/>
                <a:solidFill>
                  <a:srgbClr val="082943"/>
                </a:solidFill>
                <a:effectLst>
                  <a:outerShdw blurRad="38100" dist="19050" dir="2700000" algn="tl" rotWithShape="0">
                    <a:srgbClr val="082943">
                      <a:alpha val="40000"/>
                    </a:srgbClr>
                  </a:outerShdw>
                </a:effectLst>
              </a:rPr>
              <a:t>MariaDB</a:t>
            </a:r>
            <a:r>
              <a:rPr lang="en-US" sz="1600" dirty="0" smtClean="0">
                <a:ln w="0"/>
                <a:solidFill>
                  <a:srgbClr val="082943"/>
                </a:solidFill>
                <a:effectLst>
                  <a:outerShdw blurRad="38100" dist="19050" dir="2700000" algn="tl" rotWithShape="0">
                    <a:srgbClr val="082943">
                      <a:alpha val="40000"/>
                    </a:srgbClr>
                  </a:outerShdw>
                </a:effectLst>
              </a:rPr>
              <a:t> runs great on LinuxONE</a:t>
            </a:r>
          </a:p>
        </p:txBody>
      </p:sp>
      <p:sp>
        <p:nvSpPr>
          <p:cNvPr id="31" name="Rectangle 65"/>
          <p:cNvSpPr>
            <a:spLocks noChangeArrowheads="1"/>
          </p:cNvSpPr>
          <p:nvPr/>
        </p:nvSpPr>
        <p:spPr bwMode="auto">
          <a:xfrm>
            <a:off x="6748334"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5" name="Rectangle 65"/>
          <p:cNvSpPr>
            <a:spLocks noChangeArrowheads="1"/>
          </p:cNvSpPr>
          <p:nvPr/>
        </p:nvSpPr>
        <p:spPr bwMode="auto">
          <a:xfrm>
            <a:off x="6667054"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6" name="Rectangle 65"/>
          <p:cNvSpPr>
            <a:spLocks noChangeArrowheads="1"/>
          </p:cNvSpPr>
          <p:nvPr/>
        </p:nvSpPr>
        <p:spPr bwMode="auto">
          <a:xfrm>
            <a:off x="6595934"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DB2</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37" name="Rectangle 67"/>
          <p:cNvSpPr>
            <a:spLocks noChangeArrowheads="1"/>
          </p:cNvSpPr>
          <p:nvPr/>
        </p:nvSpPr>
        <p:spPr bwMode="auto">
          <a:xfrm>
            <a:off x="6653084"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39" name="Rectangle 68"/>
          <p:cNvSpPr>
            <a:spLocks noChangeArrowheads="1"/>
          </p:cNvSpPr>
          <p:nvPr/>
        </p:nvSpPr>
        <p:spPr bwMode="auto">
          <a:xfrm>
            <a:off x="7053134"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0" name="Rectangle 65"/>
          <p:cNvSpPr>
            <a:spLocks noChangeArrowheads="1"/>
          </p:cNvSpPr>
          <p:nvPr/>
        </p:nvSpPr>
        <p:spPr bwMode="auto">
          <a:xfrm>
            <a:off x="5642880"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1" name="Rectangle 65"/>
          <p:cNvSpPr>
            <a:spLocks noChangeArrowheads="1"/>
          </p:cNvSpPr>
          <p:nvPr/>
        </p:nvSpPr>
        <p:spPr bwMode="auto">
          <a:xfrm>
            <a:off x="5561600"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2" name="Rectangle 65"/>
          <p:cNvSpPr>
            <a:spLocks noChangeArrowheads="1"/>
          </p:cNvSpPr>
          <p:nvPr/>
        </p:nvSpPr>
        <p:spPr bwMode="auto">
          <a:xfrm>
            <a:off x="5490480"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err="1" smtClean="0">
                <a:solidFill>
                  <a:srgbClr val="000000"/>
                </a:solidFill>
              </a:rPr>
              <a:t>MariaDB</a:t>
            </a: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43" name="Rectangle 67"/>
          <p:cNvSpPr>
            <a:spLocks noChangeArrowheads="1"/>
          </p:cNvSpPr>
          <p:nvPr/>
        </p:nvSpPr>
        <p:spPr bwMode="auto">
          <a:xfrm>
            <a:off x="5547630"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4" name="Rectangle 68"/>
          <p:cNvSpPr>
            <a:spLocks noChangeArrowheads="1"/>
          </p:cNvSpPr>
          <p:nvPr/>
        </p:nvSpPr>
        <p:spPr bwMode="auto">
          <a:xfrm>
            <a:off x="5947680"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Tree>
    <p:extLst>
      <p:ext uri="{BB962C8B-B14F-4D97-AF65-F5344CB8AC3E}">
        <p14:creationId xmlns:p14="http://schemas.microsoft.com/office/powerpoint/2010/main" val="2048386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3"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4"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9"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2"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LPAR</a:t>
            </a:r>
            <a:endParaRPr lang="en-US" dirty="0"/>
          </a:p>
        </p:txBody>
      </p:sp>
      <p:sp>
        <p:nvSpPr>
          <p:cNvPr id="34" name="Rectangle 65"/>
          <p:cNvSpPr>
            <a:spLocks noChangeArrowheads="1"/>
          </p:cNvSpPr>
          <p:nvPr/>
        </p:nvSpPr>
        <p:spPr bwMode="auto">
          <a:xfrm>
            <a:off x="7858233"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7776953"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7705833"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60449" name="Rectangle 67"/>
          <p:cNvSpPr>
            <a:spLocks noChangeArrowheads="1"/>
          </p:cNvSpPr>
          <p:nvPr/>
        </p:nvSpPr>
        <p:spPr bwMode="auto">
          <a:xfrm>
            <a:off x="776298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816303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1" y="558762"/>
            <a:ext cx="419337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a:t>
            </a:r>
            <a:r>
              <a:rPr lang="en-US" altLang="en-US" sz="1800" smtClean="0">
                <a:solidFill>
                  <a:srgbClr val="000000"/>
                </a:solidFill>
              </a:rPr>
              <a:t>few databases would be great! </a:t>
            </a:r>
            <a:r>
              <a:rPr lang="en-US" altLang="en-US" sz="1800" dirty="0" smtClean="0">
                <a:solidFill>
                  <a:srgbClr val="000000"/>
                </a:solidFill>
              </a:rPr>
              <a:t>…</a:t>
            </a:r>
            <a:endParaRPr lang="en-US" altLang="en-US" sz="1800" dirty="0">
              <a:solidFill>
                <a:srgbClr val="000000"/>
              </a:solidFill>
            </a:endParaRPr>
          </a:p>
        </p:txBody>
      </p:sp>
      <p:sp>
        <p:nvSpPr>
          <p:cNvPr id="38" name="Oval 37"/>
          <p:cNvSpPr/>
          <p:nvPr/>
        </p:nvSpPr>
        <p:spPr>
          <a:xfrm>
            <a:off x="6784340" y="73440"/>
            <a:ext cx="2004060" cy="1510882"/>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NoSQL Open Source MongoDB runs great on LinuxONE</a:t>
            </a:r>
          </a:p>
        </p:txBody>
      </p:sp>
      <p:sp>
        <p:nvSpPr>
          <p:cNvPr id="31" name="Rectangle 65"/>
          <p:cNvSpPr>
            <a:spLocks noChangeArrowheads="1"/>
          </p:cNvSpPr>
          <p:nvPr/>
        </p:nvSpPr>
        <p:spPr bwMode="auto">
          <a:xfrm>
            <a:off x="6748334"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5" name="Rectangle 65"/>
          <p:cNvSpPr>
            <a:spLocks noChangeArrowheads="1"/>
          </p:cNvSpPr>
          <p:nvPr/>
        </p:nvSpPr>
        <p:spPr bwMode="auto">
          <a:xfrm>
            <a:off x="6667054"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6" name="Rectangle 65"/>
          <p:cNvSpPr>
            <a:spLocks noChangeArrowheads="1"/>
          </p:cNvSpPr>
          <p:nvPr/>
        </p:nvSpPr>
        <p:spPr bwMode="auto">
          <a:xfrm>
            <a:off x="6595934"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DB2</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37" name="Rectangle 67"/>
          <p:cNvSpPr>
            <a:spLocks noChangeArrowheads="1"/>
          </p:cNvSpPr>
          <p:nvPr/>
        </p:nvSpPr>
        <p:spPr bwMode="auto">
          <a:xfrm>
            <a:off x="6653084"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39" name="Rectangle 68"/>
          <p:cNvSpPr>
            <a:spLocks noChangeArrowheads="1"/>
          </p:cNvSpPr>
          <p:nvPr/>
        </p:nvSpPr>
        <p:spPr bwMode="auto">
          <a:xfrm>
            <a:off x="7053134"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0" name="Rectangle 65"/>
          <p:cNvSpPr>
            <a:spLocks noChangeArrowheads="1"/>
          </p:cNvSpPr>
          <p:nvPr/>
        </p:nvSpPr>
        <p:spPr bwMode="auto">
          <a:xfrm>
            <a:off x="5642880"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1" name="Rectangle 65"/>
          <p:cNvSpPr>
            <a:spLocks noChangeArrowheads="1"/>
          </p:cNvSpPr>
          <p:nvPr/>
        </p:nvSpPr>
        <p:spPr bwMode="auto">
          <a:xfrm>
            <a:off x="5561600"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2" name="Rectangle 65"/>
          <p:cNvSpPr>
            <a:spLocks noChangeArrowheads="1"/>
          </p:cNvSpPr>
          <p:nvPr/>
        </p:nvSpPr>
        <p:spPr bwMode="auto">
          <a:xfrm>
            <a:off x="5490480"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err="1" smtClean="0">
                <a:solidFill>
                  <a:srgbClr val="000000"/>
                </a:solidFill>
              </a:rPr>
              <a:t>MariaDB</a:t>
            </a: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43" name="Rectangle 67"/>
          <p:cNvSpPr>
            <a:spLocks noChangeArrowheads="1"/>
          </p:cNvSpPr>
          <p:nvPr/>
        </p:nvSpPr>
        <p:spPr bwMode="auto">
          <a:xfrm>
            <a:off x="5547630"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4" name="Rectangle 68"/>
          <p:cNvSpPr>
            <a:spLocks noChangeArrowheads="1"/>
          </p:cNvSpPr>
          <p:nvPr/>
        </p:nvSpPr>
        <p:spPr bwMode="auto">
          <a:xfrm>
            <a:off x="5947680"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5" name="Rectangle 65"/>
          <p:cNvSpPr>
            <a:spLocks noChangeArrowheads="1"/>
          </p:cNvSpPr>
          <p:nvPr/>
        </p:nvSpPr>
        <p:spPr bwMode="auto">
          <a:xfrm>
            <a:off x="4547505"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6" name="Rectangle 65"/>
          <p:cNvSpPr>
            <a:spLocks noChangeArrowheads="1"/>
          </p:cNvSpPr>
          <p:nvPr/>
        </p:nvSpPr>
        <p:spPr bwMode="auto">
          <a:xfrm>
            <a:off x="4466225"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7" name="Rectangle 65"/>
          <p:cNvSpPr>
            <a:spLocks noChangeArrowheads="1"/>
          </p:cNvSpPr>
          <p:nvPr/>
        </p:nvSpPr>
        <p:spPr bwMode="auto">
          <a:xfrm>
            <a:off x="4395105"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MongoDB</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48" name="Rectangle 67"/>
          <p:cNvSpPr>
            <a:spLocks noChangeArrowheads="1"/>
          </p:cNvSpPr>
          <p:nvPr/>
        </p:nvSpPr>
        <p:spPr bwMode="auto">
          <a:xfrm>
            <a:off x="4452255"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9" name="Rectangle 68"/>
          <p:cNvSpPr>
            <a:spLocks noChangeArrowheads="1"/>
          </p:cNvSpPr>
          <p:nvPr/>
        </p:nvSpPr>
        <p:spPr bwMode="auto">
          <a:xfrm>
            <a:off x="4852305"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Tree>
    <p:extLst>
      <p:ext uri="{BB962C8B-B14F-4D97-AF65-F5344CB8AC3E}">
        <p14:creationId xmlns:p14="http://schemas.microsoft.com/office/powerpoint/2010/main" val="10419129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descr="BigData_Center"/>
          <p:cNvPicPr>
            <a:picLocks noChangeAspect="1" noChangeArrowheads="1"/>
          </p:cNvPicPr>
          <p:nvPr/>
        </p:nvPicPr>
        <p:blipFill>
          <a:blip r:embed="rId3">
            <a:extLst>
              <a:ext uri="{28A0092B-C50C-407E-A947-70E740481C1C}">
                <a14:useLocalDpi xmlns:a14="http://schemas.microsoft.com/office/drawing/2010/main" val="0"/>
              </a:ext>
            </a:extLst>
          </a:blip>
          <a:srcRect r="-3" b="-35"/>
          <a:stretch>
            <a:fillRect/>
          </a:stretch>
        </p:blipFill>
        <p:spPr bwMode="auto">
          <a:xfrm>
            <a:off x="1818085" y="780932"/>
            <a:ext cx="5524500" cy="3440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title"/>
          </p:nvPr>
        </p:nvSpPr>
        <p:spPr>
          <a:xfrm>
            <a:off x="232966" y="203485"/>
            <a:ext cx="8694738" cy="522684"/>
          </a:xfrm>
        </p:spPr>
        <p:txBody>
          <a:bodyPr anchor="ctr">
            <a:noAutofit/>
          </a:bodyPr>
          <a:lstStyle/>
          <a:p>
            <a:pPr marL="2787254" indent="-2787254"/>
            <a:r>
              <a:rPr lang="en-US" altLang="en-US" sz="2400" dirty="0">
                <a:ea typeface="SimSun" panose="02010600030101010101" pitchFamily="2" charset="-122"/>
              </a:rPr>
              <a:t>The future has begun…</a:t>
            </a:r>
          </a:p>
        </p:txBody>
      </p:sp>
      <p:sp>
        <p:nvSpPr>
          <p:cNvPr id="78857" name="Title 9"/>
          <p:cNvSpPr>
            <a:spLocks/>
          </p:cNvSpPr>
          <p:nvPr/>
        </p:nvSpPr>
        <p:spPr bwMode="auto">
          <a:xfrm>
            <a:off x="1749870" y="4218444"/>
            <a:ext cx="6515100" cy="45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716338" indent="-3716338">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3716338" indent="-3716338">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3716338" indent="-3716338">
              <a:buClr>
                <a:schemeClr val="tx1"/>
              </a:buClr>
              <a:buChar char="•"/>
              <a:defRPr sz="1600">
                <a:solidFill>
                  <a:schemeClr val="tx1"/>
                </a:solidFill>
                <a:latin typeface="Arial" panose="020B0604020202020204" pitchFamily="34" charset="0"/>
                <a:ea typeface="MS PGothic" panose="020B0600070205080204" pitchFamily="34" charset="-128"/>
              </a:defRPr>
            </a:lvl3pPr>
            <a:lvl4pPr marL="3716338" indent="-3716338">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3716338" indent="-3716338">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4173538" indent="-3716338"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4630738" indent="-3716338"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5087938" indent="-3716338"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5545138" indent="-3716338"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r" eaLnBrk="0" fontAlgn="base" hangingPunct="0">
              <a:lnSpc>
                <a:spcPct val="90000"/>
              </a:lnSpc>
              <a:spcAft>
                <a:spcPct val="0"/>
              </a:spcAft>
              <a:buClr>
                <a:srgbClr val="008ABF"/>
              </a:buClr>
              <a:buFont typeface="Wingdings" panose="05000000000000000000" pitchFamily="2" charset="2"/>
              <a:buNone/>
            </a:pPr>
            <a:r>
              <a:rPr lang="en-US" altLang="en-US" sz="1650" b="1" dirty="0">
                <a:solidFill>
                  <a:srgbClr val="003F69"/>
                </a:solidFill>
              </a:rPr>
              <a:t>…and a new ‘Era of computing’ with z Systems</a:t>
            </a:r>
          </a:p>
        </p:txBody>
      </p:sp>
      <p:pic>
        <p:nvPicPr>
          <p:cNvPr id="23562" name="Picture 1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27635" y="2786815"/>
            <a:ext cx="941546" cy="505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563" name="Picture 12" descr="IoT.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44266" y="2875766"/>
            <a:ext cx="1807300" cy="1240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9" name="Picture 14" descr="Transparent angle.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174331" y="1616929"/>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9584773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8859"/>
                                        </p:tgtEl>
                                        <p:attrNameLst>
                                          <p:attrName>style.visibility</p:attrName>
                                        </p:attrNameLst>
                                      </p:cBhvr>
                                      <p:to>
                                        <p:strVal val="visible"/>
                                      </p:to>
                                    </p:set>
                                    <p:animEffect transition="in" filter="blinds(horizontal)">
                                      <p:cBhvr>
                                        <p:cTn id="7" dur="500"/>
                                        <p:tgtEl>
                                          <p:spTgt spid="7885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78857"/>
                                        </p:tgtEl>
                                        <p:attrNameLst>
                                          <p:attrName>style.visibility</p:attrName>
                                        </p:attrNameLst>
                                      </p:cBhvr>
                                      <p:to>
                                        <p:strVal val="visible"/>
                                      </p:to>
                                    </p:set>
                                    <p:animEffect transition="in" filter="blinds(horizontal)">
                                      <p:cBhvr>
                                        <p:cTn id="10" dur="500"/>
                                        <p:tgtEl>
                                          <p:spTgt spid="788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3"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4"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9"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2"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LPAR</a:t>
            </a:r>
            <a:endParaRPr lang="en-US" dirty="0"/>
          </a:p>
        </p:txBody>
      </p:sp>
      <p:sp>
        <p:nvSpPr>
          <p:cNvPr id="34" name="Rectangle 65"/>
          <p:cNvSpPr>
            <a:spLocks noChangeArrowheads="1"/>
          </p:cNvSpPr>
          <p:nvPr/>
        </p:nvSpPr>
        <p:spPr bwMode="auto">
          <a:xfrm>
            <a:off x="7858233"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7776953"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7705833"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60449" name="Rectangle 67"/>
          <p:cNvSpPr>
            <a:spLocks noChangeArrowheads="1"/>
          </p:cNvSpPr>
          <p:nvPr/>
        </p:nvSpPr>
        <p:spPr bwMode="auto">
          <a:xfrm>
            <a:off x="776298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816303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1" y="558762"/>
            <a:ext cx="6135632"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few databases (and </a:t>
            </a:r>
            <a:r>
              <a:rPr lang="en-US" altLang="en-US" sz="1800" smtClean="0">
                <a:solidFill>
                  <a:srgbClr val="000000"/>
                </a:solidFill>
              </a:rPr>
              <a:t>analytic engines) would </a:t>
            </a:r>
            <a:r>
              <a:rPr lang="en-US" altLang="en-US" sz="1800" dirty="0" smtClean="0">
                <a:solidFill>
                  <a:srgbClr val="000000"/>
                </a:solidFill>
              </a:rPr>
              <a:t>be great! …</a:t>
            </a:r>
            <a:endParaRPr lang="en-US" altLang="en-US" sz="1800" dirty="0">
              <a:solidFill>
                <a:srgbClr val="000000"/>
              </a:solidFill>
            </a:endParaRPr>
          </a:p>
        </p:txBody>
      </p:sp>
      <p:sp>
        <p:nvSpPr>
          <p:cNvPr id="38" name="Oval 37"/>
          <p:cNvSpPr/>
          <p:nvPr/>
        </p:nvSpPr>
        <p:spPr>
          <a:xfrm>
            <a:off x="6784340" y="73440"/>
            <a:ext cx="2004060" cy="1510882"/>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Apache Spark runs great on LinuxONE</a:t>
            </a:r>
          </a:p>
        </p:txBody>
      </p:sp>
      <p:sp>
        <p:nvSpPr>
          <p:cNvPr id="31" name="Rectangle 65"/>
          <p:cNvSpPr>
            <a:spLocks noChangeArrowheads="1"/>
          </p:cNvSpPr>
          <p:nvPr/>
        </p:nvSpPr>
        <p:spPr bwMode="auto">
          <a:xfrm>
            <a:off x="6748334"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5" name="Rectangle 65"/>
          <p:cNvSpPr>
            <a:spLocks noChangeArrowheads="1"/>
          </p:cNvSpPr>
          <p:nvPr/>
        </p:nvSpPr>
        <p:spPr bwMode="auto">
          <a:xfrm>
            <a:off x="6667054"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6" name="Rectangle 65"/>
          <p:cNvSpPr>
            <a:spLocks noChangeArrowheads="1"/>
          </p:cNvSpPr>
          <p:nvPr/>
        </p:nvSpPr>
        <p:spPr bwMode="auto">
          <a:xfrm>
            <a:off x="6595934"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DB2</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37" name="Rectangle 67"/>
          <p:cNvSpPr>
            <a:spLocks noChangeArrowheads="1"/>
          </p:cNvSpPr>
          <p:nvPr/>
        </p:nvSpPr>
        <p:spPr bwMode="auto">
          <a:xfrm>
            <a:off x="6653084"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39" name="Rectangle 68"/>
          <p:cNvSpPr>
            <a:spLocks noChangeArrowheads="1"/>
          </p:cNvSpPr>
          <p:nvPr/>
        </p:nvSpPr>
        <p:spPr bwMode="auto">
          <a:xfrm>
            <a:off x="7053134"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0" name="Rectangle 65"/>
          <p:cNvSpPr>
            <a:spLocks noChangeArrowheads="1"/>
          </p:cNvSpPr>
          <p:nvPr/>
        </p:nvSpPr>
        <p:spPr bwMode="auto">
          <a:xfrm>
            <a:off x="5642880"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1" name="Rectangle 65"/>
          <p:cNvSpPr>
            <a:spLocks noChangeArrowheads="1"/>
          </p:cNvSpPr>
          <p:nvPr/>
        </p:nvSpPr>
        <p:spPr bwMode="auto">
          <a:xfrm>
            <a:off x="5561600"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2" name="Rectangle 65"/>
          <p:cNvSpPr>
            <a:spLocks noChangeArrowheads="1"/>
          </p:cNvSpPr>
          <p:nvPr/>
        </p:nvSpPr>
        <p:spPr bwMode="auto">
          <a:xfrm>
            <a:off x="5490480"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err="1" smtClean="0">
                <a:solidFill>
                  <a:srgbClr val="000000"/>
                </a:solidFill>
              </a:rPr>
              <a:t>MariaDB</a:t>
            </a: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43" name="Rectangle 67"/>
          <p:cNvSpPr>
            <a:spLocks noChangeArrowheads="1"/>
          </p:cNvSpPr>
          <p:nvPr/>
        </p:nvSpPr>
        <p:spPr bwMode="auto">
          <a:xfrm>
            <a:off x="5547630"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4" name="Rectangle 68"/>
          <p:cNvSpPr>
            <a:spLocks noChangeArrowheads="1"/>
          </p:cNvSpPr>
          <p:nvPr/>
        </p:nvSpPr>
        <p:spPr bwMode="auto">
          <a:xfrm>
            <a:off x="5947680"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5" name="Rectangle 65"/>
          <p:cNvSpPr>
            <a:spLocks noChangeArrowheads="1"/>
          </p:cNvSpPr>
          <p:nvPr/>
        </p:nvSpPr>
        <p:spPr bwMode="auto">
          <a:xfrm>
            <a:off x="4547505"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6" name="Rectangle 65"/>
          <p:cNvSpPr>
            <a:spLocks noChangeArrowheads="1"/>
          </p:cNvSpPr>
          <p:nvPr/>
        </p:nvSpPr>
        <p:spPr bwMode="auto">
          <a:xfrm>
            <a:off x="4466225"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47" name="Rectangle 65"/>
          <p:cNvSpPr>
            <a:spLocks noChangeArrowheads="1"/>
          </p:cNvSpPr>
          <p:nvPr/>
        </p:nvSpPr>
        <p:spPr bwMode="auto">
          <a:xfrm>
            <a:off x="4395105"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MongoDB</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48" name="Rectangle 67"/>
          <p:cNvSpPr>
            <a:spLocks noChangeArrowheads="1"/>
          </p:cNvSpPr>
          <p:nvPr/>
        </p:nvSpPr>
        <p:spPr bwMode="auto">
          <a:xfrm>
            <a:off x="4452255"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49" name="Rectangle 68"/>
          <p:cNvSpPr>
            <a:spLocks noChangeArrowheads="1"/>
          </p:cNvSpPr>
          <p:nvPr/>
        </p:nvSpPr>
        <p:spPr bwMode="auto">
          <a:xfrm>
            <a:off x="4852305"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50" name="Rectangle 65"/>
          <p:cNvSpPr>
            <a:spLocks noChangeArrowheads="1"/>
          </p:cNvSpPr>
          <p:nvPr/>
        </p:nvSpPr>
        <p:spPr bwMode="auto">
          <a:xfrm>
            <a:off x="3449436"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51" name="Rectangle 65"/>
          <p:cNvSpPr>
            <a:spLocks noChangeArrowheads="1"/>
          </p:cNvSpPr>
          <p:nvPr/>
        </p:nvSpPr>
        <p:spPr bwMode="auto">
          <a:xfrm>
            <a:off x="3368156"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52" name="Rectangle 65"/>
          <p:cNvSpPr>
            <a:spLocks noChangeArrowheads="1"/>
          </p:cNvSpPr>
          <p:nvPr/>
        </p:nvSpPr>
        <p:spPr bwMode="auto">
          <a:xfrm>
            <a:off x="3297036"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Apache</a:t>
            </a:r>
          </a:p>
          <a:p>
            <a:pPr algn="ctr">
              <a:buClrTx/>
              <a:buFontTx/>
              <a:buNone/>
            </a:pPr>
            <a:r>
              <a:rPr lang="en-US" altLang="en-US" sz="1350" b="1" dirty="0" smtClean="0">
                <a:solidFill>
                  <a:srgbClr val="000000"/>
                </a:solidFill>
              </a:rPr>
              <a:t>Spark</a:t>
            </a:r>
          </a:p>
          <a:p>
            <a:pPr algn="ctr">
              <a:buClrTx/>
              <a:buFontTx/>
              <a:buNone/>
            </a:pPr>
            <a:endParaRPr lang="en-US" altLang="en-US" sz="1350" b="1" dirty="0" smtClean="0">
              <a:solidFill>
                <a:srgbClr val="000000"/>
              </a:solidFill>
            </a:endParaRPr>
          </a:p>
          <a:p>
            <a:pPr algn="ctr">
              <a:buClrTx/>
              <a:buFontTx/>
              <a:buNone/>
            </a:pPr>
            <a:r>
              <a:rPr lang="en-US" altLang="en-US" sz="1350" b="1" dirty="0" smtClean="0">
                <a:solidFill>
                  <a:srgbClr val="000000"/>
                </a:solidFill>
              </a:rPr>
              <a:t>Linux</a:t>
            </a:r>
            <a:endParaRPr lang="en-US" altLang="en-US" sz="1350" b="1" dirty="0">
              <a:solidFill>
                <a:srgbClr val="000000"/>
              </a:solidFill>
            </a:endParaRPr>
          </a:p>
          <a:p>
            <a:pPr algn="ctr">
              <a:buClrTx/>
              <a:buFontTx/>
              <a:buNone/>
            </a:pPr>
            <a:r>
              <a:rPr lang="en-US" altLang="en-US" sz="1350" b="1" dirty="0">
                <a:solidFill>
                  <a:srgbClr val="000000"/>
                </a:solidFill>
              </a:rPr>
              <a:t>Server</a:t>
            </a:r>
          </a:p>
          <a:p>
            <a:pPr algn="ctr">
              <a:buClrTx/>
              <a:buFontTx/>
              <a:buNone/>
            </a:pPr>
            <a:r>
              <a:rPr lang="en-US" altLang="en-US" sz="1350" dirty="0">
                <a:solidFill>
                  <a:srgbClr val="000000"/>
                </a:solidFill>
              </a:rPr>
              <a:t>Virtual</a:t>
            </a:r>
          </a:p>
          <a:p>
            <a:pPr algn="ctr">
              <a:buClrTx/>
              <a:buFontTx/>
              <a:buNone/>
            </a:pPr>
            <a:r>
              <a:rPr lang="en-US" altLang="en-US" sz="1350" dirty="0">
                <a:solidFill>
                  <a:srgbClr val="000000"/>
                </a:solidFill>
              </a:rPr>
              <a:t>Machine</a:t>
            </a:r>
          </a:p>
        </p:txBody>
      </p:sp>
      <p:sp>
        <p:nvSpPr>
          <p:cNvPr id="53" name="Rectangle 67"/>
          <p:cNvSpPr>
            <a:spLocks noChangeArrowheads="1"/>
          </p:cNvSpPr>
          <p:nvPr/>
        </p:nvSpPr>
        <p:spPr bwMode="auto">
          <a:xfrm>
            <a:off x="3354186"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54" name="Rectangle 68"/>
          <p:cNvSpPr>
            <a:spLocks noChangeArrowheads="1"/>
          </p:cNvSpPr>
          <p:nvPr/>
        </p:nvSpPr>
        <p:spPr bwMode="auto">
          <a:xfrm>
            <a:off x="3754236"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Tree>
    <p:extLst>
      <p:ext uri="{BB962C8B-B14F-4D97-AF65-F5344CB8AC3E}">
        <p14:creationId xmlns:p14="http://schemas.microsoft.com/office/powerpoint/2010/main" val="3055872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Rectangle 73"/>
          <p:cNvSpPr/>
          <p:nvPr/>
        </p:nvSpPr>
        <p:spPr>
          <a:xfrm>
            <a:off x="1295400" y="666347"/>
            <a:ext cx="969169"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dirty="0">
                <a:solidFill>
                  <a:prstClr val="white"/>
                </a:solidFill>
                <a:latin typeface="Helvetica"/>
                <a:cs typeface="Helvetica"/>
              </a:rPr>
              <a:t>Distributions</a:t>
            </a:r>
          </a:p>
        </p:txBody>
      </p:sp>
      <p:sp>
        <p:nvSpPr>
          <p:cNvPr id="75" name="Rectangle 74"/>
          <p:cNvSpPr/>
          <p:nvPr/>
        </p:nvSpPr>
        <p:spPr>
          <a:xfrm>
            <a:off x="2397919" y="666347"/>
            <a:ext cx="827485"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800" dirty="0">
                <a:solidFill>
                  <a:prstClr val="white"/>
                </a:solidFill>
                <a:latin typeface="Helvetica"/>
                <a:cs typeface="Helvetica"/>
              </a:rPr>
              <a:t>Virtualization</a:t>
            </a:r>
            <a:endParaRPr lang="en-US" sz="900" dirty="0">
              <a:solidFill>
                <a:prstClr val="white"/>
              </a:solidFill>
              <a:latin typeface="Helvetica"/>
              <a:cs typeface="Helvetica"/>
            </a:endParaRPr>
          </a:p>
        </p:txBody>
      </p:sp>
      <p:sp>
        <p:nvSpPr>
          <p:cNvPr id="76" name="Rectangle 75"/>
          <p:cNvSpPr/>
          <p:nvPr/>
        </p:nvSpPr>
        <p:spPr>
          <a:xfrm>
            <a:off x="3358754" y="666347"/>
            <a:ext cx="797719"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Languages</a:t>
            </a:r>
          </a:p>
        </p:txBody>
      </p:sp>
      <p:sp>
        <p:nvSpPr>
          <p:cNvPr id="77" name="Rectangle 76"/>
          <p:cNvSpPr/>
          <p:nvPr/>
        </p:nvSpPr>
        <p:spPr>
          <a:xfrm>
            <a:off x="4289823" y="666347"/>
            <a:ext cx="806053"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Runtimes</a:t>
            </a:r>
          </a:p>
        </p:txBody>
      </p:sp>
      <p:sp>
        <p:nvSpPr>
          <p:cNvPr id="78" name="Rectangle 77"/>
          <p:cNvSpPr/>
          <p:nvPr/>
        </p:nvSpPr>
        <p:spPr>
          <a:xfrm>
            <a:off x="5228035" y="666347"/>
            <a:ext cx="860822"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Management</a:t>
            </a:r>
          </a:p>
        </p:txBody>
      </p:sp>
      <p:sp>
        <p:nvSpPr>
          <p:cNvPr id="79" name="Rectangle 78"/>
          <p:cNvSpPr/>
          <p:nvPr/>
        </p:nvSpPr>
        <p:spPr>
          <a:xfrm>
            <a:off x="6222206" y="666347"/>
            <a:ext cx="733425"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Database</a:t>
            </a:r>
          </a:p>
        </p:txBody>
      </p:sp>
      <p:sp>
        <p:nvSpPr>
          <p:cNvPr id="80" name="Rectangle 79"/>
          <p:cNvSpPr/>
          <p:nvPr/>
        </p:nvSpPr>
        <p:spPr>
          <a:xfrm>
            <a:off x="7087791" y="666347"/>
            <a:ext cx="710803"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Analytics</a:t>
            </a:r>
          </a:p>
        </p:txBody>
      </p:sp>
      <p:pic>
        <p:nvPicPr>
          <p:cNvPr id="62" name="Picture 5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28750" y="2093905"/>
            <a:ext cx="823913" cy="2631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 name="Picture 6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450432" y="1040203"/>
            <a:ext cx="597694" cy="177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4" name="Picture 6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480197" y="3376209"/>
            <a:ext cx="557213" cy="3405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5" name="Picture 67"/>
          <p:cNvPicPr>
            <a:picLocks noChangeAspect="1"/>
          </p:cNvPicPr>
          <p:nvPr/>
        </p:nvPicPr>
        <p:blipFill>
          <a:blip r:embed="rId6">
            <a:extLst>
              <a:ext uri="{28A0092B-C50C-407E-A947-70E740481C1C}">
                <a14:useLocalDpi xmlns:a14="http://schemas.microsoft.com/office/drawing/2010/main" val="0"/>
              </a:ext>
            </a:extLst>
          </a:blip>
          <a:srcRect t="28459" b="24100"/>
          <a:stretch>
            <a:fillRect/>
          </a:stretch>
        </p:blipFill>
        <p:spPr bwMode="auto">
          <a:xfrm>
            <a:off x="3377804" y="1241419"/>
            <a:ext cx="742950" cy="2512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6" name="Picture 68"/>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826669" y="1935553"/>
            <a:ext cx="309563" cy="263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7" name="Picture 70"/>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3843338" y="1552172"/>
            <a:ext cx="308372" cy="234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8" name="Picture 71"/>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3339704" y="1845065"/>
            <a:ext cx="419100" cy="4179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9" name="Picture 72"/>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3517107" y="2277262"/>
            <a:ext cx="531019" cy="27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0" name="Picture 73"/>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3339704" y="2538010"/>
            <a:ext cx="895350" cy="3071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1" name="Picture 74"/>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3339704" y="1553362"/>
            <a:ext cx="438150" cy="2309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2" name="Picture 75"/>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3437335" y="3151180"/>
            <a:ext cx="640556" cy="176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 name="Picture 76"/>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2507457" y="1162837"/>
            <a:ext cx="597694" cy="238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8" name="Picture 80" descr="zVM.gif"/>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2561035" y="1525059"/>
            <a:ext cx="444103" cy="4452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2" name="Picture 81"/>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a:off x="3680222" y="2835665"/>
            <a:ext cx="242888" cy="242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 name="Picture 91"/>
          <p:cNvPicPr>
            <a:picLocks noChangeAspect="1"/>
          </p:cNvPicPr>
          <p:nvPr/>
        </p:nvPicPr>
        <p:blipFill>
          <a:blip r:embed="rId17">
            <a:extLst>
              <a:ext uri="{28A0092B-C50C-407E-A947-70E740481C1C}">
                <a14:useLocalDpi xmlns:a14="http://schemas.microsoft.com/office/drawing/2010/main" val="0"/>
              </a:ext>
            </a:extLst>
          </a:blip>
          <a:srcRect/>
          <a:stretch>
            <a:fillRect/>
          </a:stretch>
        </p:blipFill>
        <p:spPr bwMode="auto">
          <a:xfrm>
            <a:off x="4437460" y="1109259"/>
            <a:ext cx="510778"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4" name="Picture 95"/>
          <p:cNvPicPr>
            <a:picLocks noChangeAspect="1"/>
          </p:cNvPicPr>
          <p:nvPr/>
        </p:nvPicPr>
        <p:blipFill>
          <a:blip r:embed="rId18">
            <a:extLst>
              <a:ext uri="{28A0092B-C50C-407E-A947-70E740481C1C}">
                <a14:useLocalDpi xmlns:a14="http://schemas.microsoft.com/office/drawing/2010/main" val="0"/>
              </a:ext>
            </a:extLst>
          </a:blip>
          <a:srcRect/>
          <a:stretch>
            <a:fillRect/>
          </a:stretch>
        </p:blipFill>
        <p:spPr bwMode="auto">
          <a:xfrm>
            <a:off x="4537472" y="1495022"/>
            <a:ext cx="309563" cy="3679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5" name="Picture 104"/>
          <p:cNvPicPr>
            <a:picLocks noChangeAspect="1"/>
          </p:cNvPicPr>
          <p:nvPr/>
        </p:nvPicPr>
        <p:blipFill>
          <a:blip r:embed="rId19">
            <a:extLst>
              <a:ext uri="{28A0092B-C50C-407E-A947-70E740481C1C}">
                <a14:useLocalDpi xmlns:a14="http://schemas.microsoft.com/office/drawing/2010/main" val="0"/>
              </a:ext>
            </a:extLst>
          </a:blip>
          <a:srcRect/>
          <a:stretch>
            <a:fillRect/>
          </a:stretch>
        </p:blipFill>
        <p:spPr bwMode="auto">
          <a:xfrm>
            <a:off x="4448176" y="2015325"/>
            <a:ext cx="489347" cy="2595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6" name="Picture 115"/>
          <p:cNvPicPr>
            <a:picLocks noChangeAspect="1"/>
          </p:cNvPicPr>
          <p:nvPr/>
        </p:nvPicPr>
        <p:blipFill>
          <a:blip r:embed="rId20">
            <a:extLst>
              <a:ext uri="{28A0092B-C50C-407E-A947-70E740481C1C}">
                <a14:useLocalDpi xmlns:a14="http://schemas.microsoft.com/office/drawing/2010/main" val="0"/>
              </a:ext>
            </a:extLst>
          </a:blip>
          <a:srcRect/>
          <a:stretch>
            <a:fillRect/>
          </a:stretch>
        </p:blipFill>
        <p:spPr bwMode="auto">
          <a:xfrm>
            <a:off x="4369594" y="2453474"/>
            <a:ext cx="645319" cy="176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 name="Picture 117"/>
          <p:cNvPicPr>
            <a:picLocks noChangeAspect="1"/>
          </p:cNvPicPr>
          <p:nvPr/>
        </p:nvPicPr>
        <p:blipFill>
          <a:blip r:embed="rId21">
            <a:extLst>
              <a:ext uri="{28A0092B-C50C-407E-A947-70E740481C1C}">
                <a14:useLocalDpi xmlns:a14="http://schemas.microsoft.com/office/drawing/2010/main" val="0"/>
              </a:ext>
            </a:extLst>
          </a:blip>
          <a:srcRect/>
          <a:stretch>
            <a:fillRect/>
          </a:stretch>
        </p:blipFill>
        <p:spPr bwMode="auto">
          <a:xfrm>
            <a:off x="4448176" y="2642784"/>
            <a:ext cx="489347" cy="4893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8" name="Picture 118"/>
          <p:cNvPicPr>
            <a:picLocks noChangeAspect="1"/>
          </p:cNvPicPr>
          <p:nvPr/>
        </p:nvPicPr>
        <p:blipFill>
          <a:blip r:embed="rId22">
            <a:extLst>
              <a:ext uri="{28A0092B-C50C-407E-A947-70E740481C1C}">
                <a14:useLocalDpi xmlns:a14="http://schemas.microsoft.com/office/drawing/2010/main" val="0"/>
              </a:ext>
            </a:extLst>
          </a:blip>
          <a:srcRect/>
          <a:stretch>
            <a:fillRect/>
          </a:stretch>
        </p:blipFill>
        <p:spPr bwMode="auto">
          <a:xfrm>
            <a:off x="4444604" y="3174993"/>
            <a:ext cx="496490" cy="3309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0" name="Picture 122"/>
          <p:cNvPicPr>
            <a:picLocks noChangeAspect="1"/>
          </p:cNvPicPr>
          <p:nvPr/>
        </p:nvPicPr>
        <p:blipFill>
          <a:blip r:embed="rId23">
            <a:extLst>
              <a:ext uri="{28A0092B-C50C-407E-A947-70E740481C1C}">
                <a14:useLocalDpi xmlns:a14="http://schemas.microsoft.com/office/drawing/2010/main" val="0"/>
              </a:ext>
            </a:extLst>
          </a:blip>
          <a:srcRect/>
          <a:stretch>
            <a:fillRect/>
          </a:stretch>
        </p:blipFill>
        <p:spPr bwMode="auto">
          <a:xfrm>
            <a:off x="7153275" y="1094972"/>
            <a:ext cx="658416" cy="3488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1" name="Picture 124"/>
          <p:cNvPicPr>
            <a:picLocks noChangeAspect="1"/>
          </p:cNvPicPr>
          <p:nvPr/>
        </p:nvPicPr>
        <p:blipFill>
          <a:blip r:embed="rId24">
            <a:extLst>
              <a:ext uri="{28A0092B-C50C-407E-A947-70E740481C1C}">
                <a14:useLocalDpi xmlns:a14="http://schemas.microsoft.com/office/drawing/2010/main" val="0"/>
              </a:ext>
            </a:extLst>
          </a:blip>
          <a:srcRect/>
          <a:stretch>
            <a:fillRect/>
          </a:stretch>
        </p:blipFill>
        <p:spPr bwMode="auto">
          <a:xfrm>
            <a:off x="6222207" y="1066397"/>
            <a:ext cx="736997" cy="2297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2" name="Picture 126"/>
          <p:cNvPicPr>
            <a:picLocks noChangeAspect="1"/>
          </p:cNvPicPr>
          <p:nvPr/>
        </p:nvPicPr>
        <p:blipFill>
          <a:blip r:embed="rId25">
            <a:extLst>
              <a:ext uri="{28A0092B-C50C-407E-A947-70E740481C1C}">
                <a14:useLocalDpi xmlns:a14="http://schemas.microsoft.com/office/drawing/2010/main" val="0"/>
              </a:ext>
            </a:extLst>
          </a:blip>
          <a:srcRect/>
          <a:stretch>
            <a:fillRect/>
          </a:stretch>
        </p:blipFill>
        <p:spPr bwMode="auto">
          <a:xfrm>
            <a:off x="6222207" y="1627777"/>
            <a:ext cx="736997" cy="2440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 name="Picture 127"/>
          <p:cNvPicPr>
            <a:picLocks noChangeAspect="1"/>
          </p:cNvPicPr>
          <p:nvPr/>
        </p:nvPicPr>
        <p:blipFill>
          <a:blip r:embed="rId26">
            <a:extLst>
              <a:ext uri="{28A0092B-C50C-407E-A947-70E740481C1C}">
                <a14:useLocalDpi xmlns:a14="http://schemas.microsoft.com/office/drawing/2010/main" val="0"/>
              </a:ext>
            </a:extLst>
          </a:blip>
          <a:srcRect/>
          <a:stretch>
            <a:fillRect/>
          </a:stretch>
        </p:blipFill>
        <p:spPr bwMode="auto">
          <a:xfrm>
            <a:off x="6222207" y="1400962"/>
            <a:ext cx="736997" cy="1297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4" name="Picture 128"/>
          <p:cNvPicPr>
            <a:picLocks noChangeAspect="1"/>
          </p:cNvPicPr>
          <p:nvPr/>
        </p:nvPicPr>
        <p:blipFill>
          <a:blip r:embed="rId27">
            <a:extLst>
              <a:ext uri="{28A0092B-C50C-407E-A947-70E740481C1C}">
                <a14:useLocalDpi xmlns:a14="http://schemas.microsoft.com/office/drawing/2010/main" val="0"/>
              </a:ext>
            </a:extLst>
          </a:blip>
          <a:srcRect/>
          <a:stretch>
            <a:fillRect/>
          </a:stretch>
        </p:blipFill>
        <p:spPr bwMode="auto">
          <a:xfrm>
            <a:off x="6344443" y="1934959"/>
            <a:ext cx="492523" cy="2786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6" name="TextBox 145"/>
          <p:cNvSpPr txBox="1"/>
          <p:nvPr/>
        </p:nvSpPr>
        <p:spPr>
          <a:xfrm>
            <a:off x="2442877" y="2002764"/>
            <a:ext cx="726930" cy="404085"/>
          </a:xfrm>
          <a:prstGeom prst="rect">
            <a:avLst/>
          </a:prstGeom>
          <a:noFill/>
        </p:spPr>
        <p:txBody>
          <a:bodyPr wrap="none">
            <a:spAutoFit/>
          </a:bodyPr>
          <a:lstStyle/>
          <a:p>
            <a:pPr algn="ctr" fontAlgn="auto">
              <a:spcBef>
                <a:spcPts val="0"/>
              </a:spcBef>
              <a:spcAft>
                <a:spcPts val="0"/>
              </a:spcAft>
              <a:defRPr/>
            </a:pPr>
            <a:r>
              <a:rPr lang="en-US" sz="2026" dirty="0">
                <a:gradFill flip="none" rotWithShape="1">
                  <a:gsLst>
                    <a:gs pos="0">
                      <a:srgbClr val="FAB900"/>
                    </a:gs>
                    <a:gs pos="100000">
                      <a:srgbClr val="FAB900">
                        <a:lumMod val="50000"/>
                      </a:srgbClr>
                    </a:gs>
                  </a:gsLst>
                  <a:lin ang="5400000" scaled="0"/>
                  <a:tileRect/>
                </a:gradFill>
                <a:latin typeface="Arial Narrow"/>
                <a:cs typeface="Arial Narrow"/>
              </a:rPr>
              <a:t>LPAR</a:t>
            </a:r>
          </a:p>
        </p:txBody>
      </p:sp>
      <p:pic>
        <p:nvPicPr>
          <p:cNvPr id="149" name="Picture 60"/>
          <p:cNvPicPr>
            <a:picLocks noChangeAspect="1"/>
          </p:cNvPicPr>
          <p:nvPr/>
        </p:nvPicPr>
        <p:blipFill>
          <a:blip r:embed="rId28">
            <a:extLst>
              <a:ext uri="{28A0092B-C50C-407E-A947-70E740481C1C}">
                <a14:useLocalDpi xmlns:a14="http://schemas.microsoft.com/office/drawing/2010/main" val="0"/>
              </a:ext>
            </a:extLst>
          </a:blip>
          <a:srcRect/>
          <a:stretch>
            <a:fillRect/>
          </a:stretch>
        </p:blipFill>
        <p:spPr bwMode="auto">
          <a:xfrm>
            <a:off x="5438775" y="1048703"/>
            <a:ext cx="427435" cy="4679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0" name="Picture 61"/>
          <p:cNvPicPr>
            <a:picLocks noChangeAspect="1"/>
          </p:cNvPicPr>
          <p:nvPr/>
        </p:nvPicPr>
        <p:blipFill>
          <a:blip r:embed="rId29">
            <a:extLst>
              <a:ext uri="{28A0092B-C50C-407E-A947-70E740481C1C}">
                <a14:useLocalDpi xmlns:a14="http://schemas.microsoft.com/office/drawing/2010/main" val="0"/>
              </a:ext>
            </a:extLst>
          </a:blip>
          <a:srcRect/>
          <a:stretch>
            <a:fillRect/>
          </a:stretch>
        </p:blipFill>
        <p:spPr bwMode="auto">
          <a:xfrm>
            <a:off x="5385661" y="2442551"/>
            <a:ext cx="551260" cy="42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1" name="Picture 62"/>
          <p:cNvPicPr>
            <a:picLocks noChangeAspect="1"/>
          </p:cNvPicPr>
          <p:nvPr/>
        </p:nvPicPr>
        <p:blipFill>
          <a:blip r:embed="rId30">
            <a:extLst>
              <a:ext uri="{28A0092B-C50C-407E-A947-70E740481C1C}">
                <a14:useLocalDpi xmlns:a14="http://schemas.microsoft.com/office/drawing/2010/main" val="0"/>
              </a:ext>
            </a:extLst>
          </a:blip>
          <a:srcRect/>
          <a:stretch>
            <a:fillRect/>
          </a:stretch>
        </p:blipFill>
        <p:spPr bwMode="auto">
          <a:xfrm>
            <a:off x="5316526" y="4051312"/>
            <a:ext cx="613172" cy="264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 name="Group 77"/>
          <p:cNvGrpSpPr>
            <a:grpSpLocks/>
          </p:cNvGrpSpPr>
          <p:nvPr/>
        </p:nvGrpSpPr>
        <p:grpSpPr bwMode="auto">
          <a:xfrm>
            <a:off x="5297074" y="3660472"/>
            <a:ext cx="640556" cy="301793"/>
            <a:chOff x="7484803" y="4750879"/>
            <a:chExt cx="1138120" cy="535987"/>
          </a:xfrm>
        </p:grpSpPr>
        <p:sp>
          <p:nvSpPr>
            <p:cNvPr id="154" name="TextBox 78"/>
            <p:cNvSpPr txBox="1">
              <a:spLocks noChangeArrowheads="1"/>
            </p:cNvSpPr>
            <p:nvPr/>
          </p:nvSpPr>
          <p:spPr bwMode="auto">
            <a:xfrm>
              <a:off x="7582207" y="4938399"/>
              <a:ext cx="943313" cy="348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a:r>
                <a:rPr lang="en-US" sz="675" dirty="0" err="1">
                  <a:solidFill>
                    <a:srgbClr val="5E5C62"/>
                  </a:solidFill>
                  <a:latin typeface="Helvetica" panose="020B0604020202020204" pitchFamily="34" charset="0"/>
                  <a:cs typeface=""/>
                </a:rPr>
                <a:t>vRealize</a:t>
              </a:r>
              <a:endParaRPr lang="en-US" sz="675" dirty="0">
                <a:solidFill>
                  <a:srgbClr val="5E5C62"/>
                </a:solidFill>
                <a:latin typeface="Helvetica" panose="020B0604020202020204" pitchFamily="34" charset="0"/>
                <a:cs typeface=""/>
              </a:endParaRPr>
            </a:p>
          </p:txBody>
        </p:sp>
        <p:pic>
          <p:nvPicPr>
            <p:cNvPr id="155" name="Picture 79"/>
            <p:cNvPicPr>
              <a:picLocks noChangeAspect="1"/>
            </p:cNvPicPr>
            <p:nvPr/>
          </p:nvPicPr>
          <p:blipFill>
            <a:blip r:embed="rId31">
              <a:extLst>
                <a:ext uri="{28A0092B-C50C-407E-A947-70E740481C1C}">
                  <a14:useLocalDpi xmlns:a14="http://schemas.microsoft.com/office/drawing/2010/main" val="0"/>
                </a:ext>
              </a:extLst>
            </a:blip>
            <a:srcRect/>
            <a:stretch>
              <a:fillRect/>
            </a:stretch>
          </p:blipFill>
          <p:spPr bwMode="auto">
            <a:xfrm>
              <a:off x="7484803" y="4750879"/>
              <a:ext cx="1138120" cy="2872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56" name="Picture 17" descr="PL_logo_horizontal_RGB"/>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350669" y="1591628"/>
            <a:ext cx="603647" cy="173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7" name="Picture 2" descr="C:\Users\IBM_ADMIN\Desktop\OV Decks for TeamRoom\juju_black_horizontal_cmyk.png"/>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393061" y="2128786"/>
            <a:ext cx="551260" cy="2166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 name="Picture 3" descr="C:\Users\IBM_ADMIN\Desktop\OV Decks for TeamRoom\supported_black-orange_cmyk.png"/>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410891" y="1286662"/>
            <a:ext cx="841772" cy="2928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9" name="Picture 56" descr="Suse-logo-wordmark.png"/>
          <p:cNvPicPr>
            <a:picLocks noChangeAspect="1"/>
          </p:cNvPicPr>
          <p:nvPr/>
        </p:nvPicPr>
        <p:blipFill>
          <a:blip r:embed="rId35">
            <a:extLst>
              <a:ext uri="{28A0092B-C50C-407E-A947-70E740481C1C}">
                <a14:useLocalDpi xmlns:a14="http://schemas.microsoft.com/office/drawing/2010/main" val="0"/>
              </a:ext>
            </a:extLst>
          </a:blip>
          <a:srcRect/>
          <a:stretch>
            <a:fillRect/>
          </a:stretch>
        </p:blipFill>
        <p:spPr bwMode="auto">
          <a:xfrm>
            <a:off x="1295401" y="1492640"/>
            <a:ext cx="926306" cy="689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0" name="Picture 2"/>
          <p:cNvPicPr>
            <a:picLocks noChangeAspect="1"/>
          </p:cNvPicPr>
          <p:nvPr/>
        </p:nvPicPr>
        <p:blipFill>
          <a:blip r:embed="rId36">
            <a:extLst>
              <a:ext uri="{28A0092B-C50C-407E-A947-70E740481C1C}">
                <a14:useLocalDpi xmlns:a14="http://schemas.microsoft.com/office/drawing/2010/main" val="0"/>
              </a:ext>
            </a:extLst>
          </a:blip>
          <a:srcRect/>
          <a:stretch>
            <a:fillRect/>
          </a:stretch>
        </p:blipFill>
        <p:spPr bwMode="auto">
          <a:xfrm>
            <a:off x="1681163" y="3446456"/>
            <a:ext cx="600075" cy="5203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 name="TextBox 3"/>
          <p:cNvSpPr txBox="1">
            <a:spLocks noChangeArrowheads="1"/>
          </p:cNvSpPr>
          <p:nvPr/>
        </p:nvSpPr>
        <p:spPr bwMode="auto">
          <a:xfrm>
            <a:off x="1260872" y="1004485"/>
            <a:ext cx="1117614"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r>
              <a:rPr lang="en-US" sz="825" b="0" u="sng">
                <a:solidFill>
                  <a:prstClr val="white"/>
                </a:solidFill>
                <a:cs typeface=""/>
              </a:rPr>
              <a:t>Supported Versions</a:t>
            </a:r>
          </a:p>
        </p:txBody>
      </p:sp>
      <p:sp>
        <p:nvSpPr>
          <p:cNvPr id="162" name="TextBox 60"/>
          <p:cNvSpPr txBox="1">
            <a:spLocks noChangeArrowheads="1"/>
          </p:cNvSpPr>
          <p:nvPr/>
        </p:nvSpPr>
        <p:spPr bwMode="auto">
          <a:xfrm>
            <a:off x="1258491" y="2532056"/>
            <a:ext cx="1164101"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r>
              <a:rPr lang="en-US" sz="825" b="0" u="sng">
                <a:solidFill>
                  <a:srgbClr val="0547E7"/>
                </a:solidFill>
                <a:cs typeface=""/>
              </a:rPr>
              <a:t>Community Versions</a:t>
            </a:r>
          </a:p>
        </p:txBody>
      </p:sp>
      <p:pic>
        <p:nvPicPr>
          <p:cNvPr id="163" name="Picture 4"/>
          <p:cNvPicPr>
            <a:picLocks noChangeAspect="1"/>
          </p:cNvPicPr>
          <p:nvPr/>
        </p:nvPicPr>
        <p:blipFill>
          <a:blip r:embed="rId37">
            <a:extLst>
              <a:ext uri="{28A0092B-C50C-407E-A947-70E740481C1C}">
                <a14:useLocalDpi xmlns:a14="http://schemas.microsoft.com/office/drawing/2010/main" val="0"/>
              </a:ext>
            </a:extLst>
          </a:blip>
          <a:srcRect/>
          <a:stretch>
            <a:fillRect/>
          </a:stretch>
        </p:blipFill>
        <p:spPr bwMode="auto">
          <a:xfrm>
            <a:off x="1231107" y="3428596"/>
            <a:ext cx="384572" cy="55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4" name="Picture 6"/>
          <p:cNvPicPr>
            <a:picLocks noChangeAspect="1"/>
          </p:cNvPicPr>
          <p:nvPr/>
        </p:nvPicPr>
        <p:blipFill>
          <a:blip r:embed="rId38">
            <a:extLst>
              <a:ext uri="{28A0092B-C50C-407E-A947-70E740481C1C}">
                <a14:useLocalDpi xmlns:a14="http://schemas.microsoft.com/office/drawing/2010/main" val="0"/>
              </a:ext>
            </a:extLst>
          </a:blip>
          <a:srcRect/>
          <a:stretch>
            <a:fillRect/>
          </a:stretch>
        </p:blipFill>
        <p:spPr bwMode="auto">
          <a:xfrm>
            <a:off x="1277003" y="2788040"/>
            <a:ext cx="385763" cy="5083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6" name="Picture 8"/>
          <p:cNvPicPr>
            <a:picLocks noChangeAspect="1"/>
          </p:cNvPicPr>
          <p:nvPr/>
        </p:nvPicPr>
        <p:blipFill>
          <a:blip r:embed="rId39">
            <a:extLst>
              <a:ext uri="{28A0092B-C50C-407E-A947-70E740481C1C}">
                <a14:useLocalDpi xmlns:a14="http://schemas.microsoft.com/office/drawing/2010/main" val="0"/>
              </a:ext>
            </a:extLst>
          </a:blip>
          <a:srcRect/>
          <a:stretch>
            <a:fillRect/>
          </a:stretch>
        </p:blipFill>
        <p:spPr bwMode="auto">
          <a:xfrm>
            <a:off x="6268641" y="2586028"/>
            <a:ext cx="704850" cy="426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7" name="Picture 10"/>
          <p:cNvPicPr>
            <a:picLocks noChangeAspect="1"/>
          </p:cNvPicPr>
          <p:nvPr/>
        </p:nvPicPr>
        <p:blipFill>
          <a:blip r:embed="rId40">
            <a:extLst>
              <a:ext uri="{28A0092B-C50C-407E-A947-70E740481C1C}">
                <a14:useLocalDpi xmlns:a14="http://schemas.microsoft.com/office/drawing/2010/main" val="0"/>
              </a:ext>
            </a:extLst>
          </a:blip>
          <a:srcRect/>
          <a:stretch>
            <a:fillRect/>
          </a:stretch>
        </p:blipFill>
        <p:spPr bwMode="auto">
          <a:xfrm>
            <a:off x="7174706" y="1514071"/>
            <a:ext cx="615554" cy="490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8" name="Picture 11"/>
          <p:cNvPicPr>
            <a:picLocks noChangeAspect="1"/>
          </p:cNvPicPr>
          <p:nvPr/>
        </p:nvPicPr>
        <p:blipFill>
          <a:blip r:embed="rId41">
            <a:extLst>
              <a:ext uri="{28A0092B-C50C-407E-A947-70E740481C1C}">
                <a14:useLocalDpi xmlns:a14="http://schemas.microsoft.com/office/drawing/2010/main" val="0"/>
              </a:ext>
            </a:extLst>
          </a:blip>
          <a:srcRect/>
          <a:stretch>
            <a:fillRect/>
          </a:stretch>
        </p:blipFill>
        <p:spPr bwMode="auto">
          <a:xfrm>
            <a:off x="7190185" y="2122481"/>
            <a:ext cx="681038" cy="3786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9" name="Picture 123"/>
          <p:cNvPicPr>
            <a:picLocks noChangeAspect="1"/>
          </p:cNvPicPr>
          <p:nvPr/>
        </p:nvPicPr>
        <p:blipFill>
          <a:blip r:embed="rId42">
            <a:extLst>
              <a:ext uri="{28A0092B-C50C-407E-A947-70E740481C1C}">
                <a14:useLocalDpi xmlns:a14="http://schemas.microsoft.com/office/drawing/2010/main" val="0"/>
              </a:ext>
            </a:extLst>
          </a:blip>
          <a:srcRect l="26990" t="5820" r="4115" b="15317"/>
          <a:stretch>
            <a:fillRect/>
          </a:stretch>
        </p:blipFill>
        <p:spPr bwMode="auto">
          <a:xfrm>
            <a:off x="7081838" y="2643974"/>
            <a:ext cx="789385" cy="652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1" name="TextBox 84"/>
          <p:cNvSpPr txBox="1">
            <a:spLocks noChangeArrowheads="1"/>
          </p:cNvSpPr>
          <p:nvPr/>
        </p:nvSpPr>
        <p:spPr bwMode="auto">
          <a:xfrm>
            <a:off x="6211184" y="3999967"/>
            <a:ext cx="686406" cy="3924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a:r>
              <a:rPr lang="en-US" sz="1950" dirty="0">
                <a:solidFill>
                  <a:srgbClr val="20AFE5"/>
                </a:solidFill>
                <a:latin typeface="Lubalin for IBM Demi" charset="0"/>
                <a:cs typeface=""/>
              </a:rPr>
              <a:t>DB2</a:t>
            </a:r>
            <a:endParaRPr lang="en-US" sz="1950" dirty="0">
              <a:solidFill>
                <a:srgbClr val="20AFE5"/>
              </a:solidFill>
              <a:latin typeface="Helvetica Light" charset="0"/>
              <a:cs typeface=""/>
            </a:endParaRPr>
          </a:p>
        </p:txBody>
      </p:sp>
      <p:pic>
        <p:nvPicPr>
          <p:cNvPr id="172" name="Picture 2" descr="C:\Users\IBM_ADMIN\Desktop\OV Decks for TeamRoom\O_DiamondPartner_clr.gif"/>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6184257" y="3638586"/>
            <a:ext cx="1171575" cy="29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 name="Picture 80"/>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3649263" y="4529587"/>
            <a:ext cx="1125574" cy="344402"/>
          </a:xfrm>
          <a:prstGeom prst="rect">
            <a:avLst/>
          </a:prstGeom>
        </p:spPr>
      </p:pic>
      <p:pic>
        <p:nvPicPr>
          <p:cNvPr id="82" name="Picture 81" descr="Linux_Foundation_logo.png"/>
          <p:cNvPicPr>
            <a:picLocks noChangeAspect="1"/>
          </p:cNvPicPr>
          <p:nvPr/>
        </p:nvPicPr>
        <p:blipFill>
          <a:blip r:embed="rId45" cstate="email">
            <a:extLst>
              <a:ext uri="{28A0092B-C50C-407E-A947-70E740481C1C}">
                <a14:useLocalDpi xmlns:a14="http://schemas.microsoft.com/office/drawing/2010/main"/>
              </a:ext>
            </a:extLst>
          </a:blip>
          <a:stretch>
            <a:fillRect/>
          </a:stretch>
        </p:blipFill>
        <p:spPr>
          <a:xfrm>
            <a:off x="2464594" y="4490869"/>
            <a:ext cx="1132762" cy="344360"/>
          </a:xfrm>
          <a:prstGeom prst="rect">
            <a:avLst/>
          </a:prstGeom>
        </p:spPr>
      </p:pic>
      <p:sp>
        <p:nvSpPr>
          <p:cNvPr id="3" name="TextBox 2">
            <a:hlinkClick r:id="rId46"/>
          </p:cNvPr>
          <p:cNvSpPr txBox="1"/>
          <p:nvPr/>
        </p:nvSpPr>
        <p:spPr>
          <a:xfrm>
            <a:off x="431799" y="4154322"/>
            <a:ext cx="2621720" cy="438582"/>
          </a:xfrm>
          <a:prstGeom prst="rect">
            <a:avLst/>
          </a:prstGeom>
          <a:noFill/>
        </p:spPr>
        <p:txBody>
          <a:bodyPr wrap="square" rtlCol="0">
            <a:spAutoFit/>
          </a:bodyPr>
          <a:lstStyle/>
          <a:p>
            <a:r>
              <a:rPr lang="en-US" sz="750" dirty="0">
                <a:solidFill>
                  <a:srgbClr val="000000"/>
                </a:solidFill>
                <a:latin typeface="Arial" charset="0"/>
                <a:cs typeface=""/>
                <a:hlinkClick r:id="rId46"/>
              </a:rPr>
              <a:t>Canonical unveils 6th LTS release of Ubuntu with 16.04</a:t>
            </a:r>
            <a:endParaRPr lang="en-US" sz="750" dirty="0">
              <a:solidFill>
                <a:srgbClr val="000000"/>
              </a:solidFill>
              <a:latin typeface="Arial" charset="0"/>
              <a:cs typeface=""/>
            </a:endParaRPr>
          </a:p>
          <a:p>
            <a:endParaRPr lang="en-US" sz="750" dirty="0">
              <a:solidFill>
                <a:srgbClr val="000000"/>
              </a:solidFill>
              <a:latin typeface="Arial" charset="0"/>
              <a:cs typeface=""/>
            </a:endParaRPr>
          </a:p>
          <a:p>
            <a:r>
              <a:rPr lang="en-US" sz="750" dirty="0">
                <a:solidFill>
                  <a:srgbClr val="000000"/>
                </a:solidFill>
                <a:latin typeface="Arial" charset="0"/>
                <a:cs typeface=""/>
              </a:rPr>
              <a:t>For the latest view of packages, see </a:t>
            </a:r>
            <a:r>
              <a:rPr lang="en-US" sz="750" dirty="0">
                <a:solidFill>
                  <a:srgbClr val="000000"/>
                </a:solidFill>
                <a:latin typeface="Arial" charset="0"/>
                <a:cs typeface=""/>
                <a:hlinkClick r:id="rId47"/>
              </a:rPr>
              <a:t>URL</a:t>
            </a:r>
            <a:endParaRPr lang="en-US" sz="750" dirty="0">
              <a:solidFill>
                <a:srgbClr val="000000"/>
              </a:solidFill>
              <a:latin typeface="Arial" charset="0"/>
              <a:cs typeface=""/>
            </a:endParaRPr>
          </a:p>
        </p:txBody>
      </p:sp>
      <p:pic>
        <p:nvPicPr>
          <p:cNvPr id="4" name="Picture 3"/>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6218634" y="2292740"/>
            <a:ext cx="736401" cy="208359"/>
          </a:xfrm>
          <a:prstGeom prst="rect">
            <a:avLst/>
          </a:prstGeom>
        </p:spPr>
      </p:pic>
      <p:pic>
        <p:nvPicPr>
          <p:cNvPr id="5" name="Picture 4"/>
          <p:cNvPicPr>
            <a:picLocks noChangeAspect="1"/>
          </p:cNvPicPr>
          <p:nvPr/>
        </p:nvPicPr>
        <p:blipFill>
          <a:blip r:embed="rId49">
            <a:extLst>
              <a:ext uri="{28A0092B-C50C-407E-A947-70E740481C1C}">
                <a14:useLocalDpi xmlns:a14="http://schemas.microsoft.com/office/drawing/2010/main" val="0"/>
              </a:ext>
            </a:extLst>
          </a:blip>
          <a:stretch>
            <a:fillRect/>
          </a:stretch>
        </p:blipFill>
        <p:spPr>
          <a:xfrm>
            <a:off x="6277436" y="3108728"/>
            <a:ext cx="687260" cy="402270"/>
          </a:xfrm>
          <a:prstGeom prst="rect">
            <a:avLst/>
          </a:prstGeom>
        </p:spPr>
      </p:pic>
      <p:pic>
        <p:nvPicPr>
          <p:cNvPr id="6" name="Picture 5"/>
          <p:cNvPicPr>
            <a:picLocks noChangeAspect="1"/>
          </p:cNvPicPr>
          <p:nvPr/>
        </p:nvPicPr>
        <p:blipFill>
          <a:blip r:embed="rId50">
            <a:extLst>
              <a:ext uri="{28A0092B-C50C-407E-A947-70E740481C1C}">
                <a14:useLocalDpi xmlns:a14="http://schemas.microsoft.com/office/drawing/2010/main" val="0"/>
              </a:ext>
            </a:extLst>
          </a:blip>
          <a:stretch>
            <a:fillRect/>
          </a:stretch>
        </p:blipFill>
        <p:spPr>
          <a:xfrm>
            <a:off x="5228035" y="1884373"/>
            <a:ext cx="858440" cy="142432"/>
          </a:xfrm>
          <a:prstGeom prst="rect">
            <a:avLst/>
          </a:prstGeom>
        </p:spPr>
      </p:pic>
      <p:pic>
        <p:nvPicPr>
          <p:cNvPr id="7" name="Picture 6"/>
          <p:cNvPicPr>
            <a:picLocks noChangeAspect="1"/>
          </p:cNvPicPr>
          <p:nvPr/>
        </p:nvPicPr>
        <p:blipFill>
          <a:blip r:embed="rId51">
            <a:extLst>
              <a:ext uri="{28A0092B-C50C-407E-A947-70E740481C1C}">
                <a14:useLocalDpi xmlns:a14="http://schemas.microsoft.com/office/drawing/2010/main" val="0"/>
              </a:ext>
            </a:extLst>
          </a:blip>
          <a:stretch>
            <a:fillRect/>
          </a:stretch>
        </p:blipFill>
        <p:spPr>
          <a:xfrm>
            <a:off x="5395894" y="2896390"/>
            <a:ext cx="454437" cy="436959"/>
          </a:xfrm>
          <a:prstGeom prst="rect">
            <a:avLst/>
          </a:prstGeom>
        </p:spPr>
      </p:pic>
      <p:pic>
        <p:nvPicPr>
          <p:cNvPr id="9" name="Picture 8"/>
          <p:cNvPicPr>
            <a:picLocks noChangeAspect="1"/>
          </p:cNvPicPr>
          <p:nvPr/>
        </p:nvPicPr>
        <p:blipFill>
          <a:blip r:embed="rId52">
            <a:extLst>
              <a:ext uri="{28A0092B-C50C-407E-A947-70E740481C1C}">
                <a14:useLocalDpi xmlns:a14="http://schemas.microsoft.com/office/drawing/2010/main" val="0"/>
              </a:ext>
            </a:extLst>
          </a:blip>
          <a:stretch>
            <a:fillRect/>
          </a:stretch>
        </p:blipFill>
        <p:spPr>
          <a:xfrm>
            <a:off x="5297073" y="3424617"/>
            <a:ext cx="789402" cy="179215"/>
          </a:xfrm>
          <a:prstGeom prst="rect">
            <a:avLst/>
          </a:prstGeom>
        </p:spPr>
      </p:pic>
      <p:pic>
        <p:nvPicPr>
          <p:cNvPr id="10" name="Picture 9"/>
          <p:cNvPicPr>
            <a:picLocks noChangeAspect="1"/>
          </p:cNvPicPr>
          <p:nvPr/>
        </p:nvPicPr>
        <p:blipFill>
          <a:blip r:embed="rId53">
            <a:extLst>
              <a:ext uri="{28A0092B-C50C-407E-A947-70E740481C1C}">
                <a14:useLocalDpi xmlns:a14="http://schemas.microsoft.com/office/drawing/2010/main" val="0"/>
              </a:ext>
            </a:extLst>
          </a:blip>
          <a:stretch>
            <a:fillRect/>
          </a:stretch>
        </p:blipFill>
        <p:spPr>
          <a:xfrm>
            <a:off x="2542173" y="2755455"/>
            <a:ext cx="515818" cy="454619"/>
          </a:xfrm>
          <a:prstGeom prst="rect">
            <a:avLst/>
          </a:prstGeom>
        </p:spPr>
      </p:pic>
      <p:pic>
        <p:nvPicPr>
          <p:cNvPr id="11" name="Picture 10"/>
          <p:cNvPicPr>
            <a:picLocks noChangeAspect="1"/>
          </p:cNvPicPr>
          <p:nvPr/>
        </p:nvPicPr>
        <p:blipFill>
          <a:blip r:embed="rId54">
            <a:extLst>
              <a:ext uri="{28A0092B-C50C-407E-A947-70E740481C1C}">
                <a14:useLocalDpi xmlns:a14="http://schemas.microsoft.com/office/drawing/2010/main" val="0"/>
              </a:ext>
            </a:extLst>
          </a:blip>
          <a:stretch>
            <a:fillRect/>
          </a:stretch>
        </p:blipFill>
        <p:spPr>
          <a:xfrm>
            <a:off x="2506297" y="3329662"/>
            <a:ext cx="587567" cy="513057"/>
          </a:xfrm>
          <a:prstGeom prst="rect">
            <a:avLst/>
          </a:prstGeom>
        </p:spPr>
      </p:pic>
      <p:pic>
        <p:nvPicPr>
          <p:cNvPr id="12" name="Picture 11"/>
          <p:cNvPicPr>
            <a:picLocks noChangeAspect="1"/>
          </p:cNvPicPr>
          <p:nvPr/>
        </p:nvPicPr>
        <p:blipFill>
          <a:blip r:embed="rId55">
            <a:extLst>
              <a:ext uri="{28A0092B-C50C-407E-A947-70E740481C1C}">
                <a14:useLocalDpi xmlns:a14="http://schemas.microsoft.com/office/drawing/2010/main" val="0"/>
              </a:ext>
            </a:extLst>
          </a:blip>
          <a:stretch>
            <a:fillRect/>
          </a:stretch>
        </p:blipFill>
        <p:spPr>
          <a:xfrm>
            <a:off x="1728530" y="2843478"/>
            <a:ext cx="543254" cy="395809"/>
          </a:xfrm>
          <a:prstGeom prst="rect">
            <a:avLst/>
          </a:prstGeom>
        </p:spPr>
      </p:pic>
      <p:sp>
        <p:nvSpPr>
          <p:cNvPr id="8" name="TextBox 7"/>
          <p:cNvSpPr txBox="1"/>
          <p:nvPr/>
        </p:nvSpPr>
        <p:spPr>
          <a:xfrm>
            <a:off x="4617275" y="2970205"/>
            <a:ext cx="413896" cy="184666"/>
          </a:xfrm>
          <a:prstGeom prst="rect">
            <a:avLst/>
          </a:prstGeom>
          <a:noFill/>
        </p:spPr>
        <p:txBody>
          <a:bodyPr wrap="none" rtlCol="0">
            <a:spAutoFit/>
          </a:bodyPr>
          <a:lstStyle/>
          <a:p>
            <a:r>
              <a:rPr lang="en-US" sz="600" b="1" dirty="0"/>
              <a:t>LLVM</a:t>
            </a:r>
            <a:r>
              <a:rPr lang="en-US" sz="600"/>
              <a:t> </a:t>
            </a:r>
            <a:endParaRPr lang="en-US" sz="600" dirty="0"/>
          </a:p>
        </p:txBody>
      </p:sp>
      <p:sp>
        <p:nvSpPr>
          <p:cNvPr id="88" name="TextBox 87"/>
          <p:cNvSpPr txBox="1"/>
          <p:nvPr/>
        </p:nvSpPr>
        <p:spPr>
          <a:xfrm>
            <a:off x="2527865" y="3789929"/>
            <a:ext cx="657552" cy="184666"/>
          </a:xfrm>
          <a:prstGeom prst="rect">
            <a:avLst/>
          </a:prstGeom>
          <a:noFill/>
        </p:spPr>
        <p:txBody>
          <a:bodyPr wrap="none" rtlCol="0">
            <a:spAutoFit/>
          </a:bodyPr>
          <a:lstStyle/>
          <a:p>
            <a:r>
              <a:rPr lang="en-US" sz="600"/>
              <a:t>LXD (Ubuntu)</a:t>
            </a:r>
            <a:endParaRPr lang="en-US" sz="600" dirty="0"/>
          </a:p>
        </p:txBody>
      </p:sp>
      <p:sp>
        <p:nvSpPr>
          <p:cNvPr id="89" name="TextBox 88"/>
          <p:cNvSpPr txBox="1"/>
          <p:nvPr/>
        </p:nvSpPr>
        <p:spPr>
          <a:xfrm>
            <a:off x="2624664" y="3166599"/>
            <a:ext cx="455574" cy="184666"/>
          </a:xfrm>
          <a:prstGeom prst="rect">
            <a:avLst/>
          </a:prstGeom>
          <a:noFill/>
        </p:spPr>
        <p:txBody>
          <a:bodyPr wrap="none" rtlCol="0">
            <a:spAutoFit/>
          </a:bodyPr>
          <a:lstStyle/>
          <a:p>
            <a:r>
              <a:rPr lang="en-US" sz="600" dirty="0" err="1"/>
              <a:t>Docker</a:t>
            </a:r>
            <a:r>
              <a:rPr lang="en-US" sz="600" dirty="0"/>
              <a:t>)</a:t>
            </a:r>
          </a:p>
        </p:txBody>
      </p:sp>
      <p:sp>
        <p:nvSpPr>
          <p:cNvPr id="90" name="TextBox 89"/>
          <p:cNvSpPr txBox="1"/>
          <p:nvPr/>
        </p:nvSpPr>
        <p:spPr>
          <a:xfrm>
            <a:off x="4381345" y="2224757"/>
            <a:ext cx="870751" cy="173124"/>
          </a:xfrm>
          <a:prstGeom prst="rect">
            <a:avLst/>
          </a:prstGeom>
          <a:noFill/>
        </p:spPr>
        <p:txBody>
          <a:bodyPr wrap="none" rtlCol="0">
            <a:spAutoFit/>
          </a:bodyPr>
          <a:lstStyle/>
          <a:p>
            <a:r>
              <a:rPr lang="en-US" sz="525" dirty="0" err="1"/>
              <a:t>Zend</a:t>
            </a:r>
            <a:r>
              <a:rPr lang="en-US" sz="525" dirty="0"/>
              <a:t> framework (PHP)</a:t>
            </a:r>
          </a:p>
        </p:txBody>
      </p:sp>
      <p:sp>
        <p:nvSpPr>
          <p:cNvPr id="91" name="TextBox 90"/>
          <p:cNvSpPr txBox="1"/>
          <p:nvPr/>
        </p:nvSpPr>
        <p:spPr>
          <a:xfrm>
            <a:off x="4369594" y="3449673"/>
            <a:ext cx="724878" cy="184666"/>
          </a:xfrm>
          <a:prstGeom prst="rect">
            <a:avLst/>
          </a:prstGeom>
          <a:noFill/>
        </p:spPr>
        <p:txBody>
          <a:bodyPr wrap="none" rtlCol="0">
            <a:spAutoFit/>
          </a:bodyPr>
          <a:lstStyle/>
          <a:p>
            <a:r>
              <a:rPr lang="en-US" sz="600"/>
              <a:t>Apache </a:t>
            </a:r>
            <a:r>
              <a:rPr lang="en-US" sz="600" dirty="0"/>
              <a:t>Tomcat</a:t>
            </a:r>
          </a:p>
        </p:txBody>
      </p:sp>
      <p:sp>
        <p:nvSpPr>
          <p:cNvPr id="84" name="TextBox 83"/>
          <p:cNvSpPr txBox="1"/>
          <p:nvPr/>
        </p:nvSpPr>
        <p:spPr>
          <a:xfrm>
            <a:off x="2487397" y="2332380"/>
            <a:ext cx="659155" cy="404085"/>
          </a:xfrm>
          <a:prstGeom prst="rect">
            <a:avLst/>
          </a:prstGeom>
          <a:noFill/>
        </p:spPr>
        <p:txBody>
          <a:bodyPr wrap="none">
            <a:spAutoFit/>
          </a:bodyPr>
          <a:lstStyle/>
          <a:p>
            <a:pPr algn="ctr" fontAlgn="auto">
              <a:spcBef>
                <a:spcPts val="0"/>
              </a:spcBef>
              <a:spcAft>
                <a:spcPts val="0"/>
              </a:spcAft>
              <a:defRPr/>
            </a:pPr>
            <a:r>
              <a:rPr lang="en-US" sz="2026">
                <a:solidFill>
                  <a:schemeClr val="bg1">
                    <a:lumMod val="75000"/>
                  </a:schemeClr>
                </a:solidFill>
                <a:latin typeface="Arial Narrow"/>
                <a:cs typeface="Arial Narrow"/>
              </a:rPr>
              <a:t>DPM</a:t>
            </a:r>
            <a:endParaRPr lang="en-US" sz="2026" dirty="0">
              <a:solidFill>
                <a:schemeClr val="bg1">
                  <a:lumMod val="75000"/>
                </a:schemeClr>
              </a:solidFill>
              <a:latin typeface="Arial Narrow"/>
              <a:cs typeface="Arial Narrow"/>
            </a:endParaRPr>
          </a:p>
        </p:txBody>
      </p:sp>
      <p:sp>
        <p:nvSpPr>
          <p:cNvPr id="2" name="Rectangle 1"/>
          <p:cNvSpPr/>
          <p:nvPr/>
        </p:nvSpPr>
        <p:spPr>
          <a:xfrm>
            <a:off x="6158856" y="84667"/>
            <a:ext cx="1791343" cy="4598159"/>
          </a:xfrm>
          <a:prstGeom prst="rect">
            <a:avLst/>
          </a:prstGeom>
          <a:noFill/>
          <a:ln w="38100">
            <a:prstDash val="dash"/>
          </a:ln>
        </p:spPr>
        <p:style>
          <a:lnRef idx="1">
            <a:schemeClr val="accent1"/>
          </a:lnRef>
          <a:fillRef idx="3">
            <a:schemeClr val="accent1"/>
          </a:fillRef>
          <a:effectRef idx="2">
            <a:schemeClr val="accent1"/>
          </a:effectRef>
          <a:fontRef idx="minor">
            <a:schemeClr val="lt1"/>
          </a:fontRef>
        </p:style>
        <p:txBody>
          <a:bodyPr rtlCol="0" anchor="t"/>
          <a:lstStyle/>
          <a:p>
            <a:pPr algn="ctr"/>
            <a:r>
              <a:rPr lang="en-US" b="1" dirty="0" smtClean="0">
                <a:solidFill>
                  <a:schemeClr val="tx1"/>
                </a:solidFill>
              </a:rPr>
              <a:t>Database</a:t>
            </a:r>
            <a:r>
              <a:rPr lang="en-US" dirty="0" smtClean="0">
                <a:solidFill>
                  <a:schemeClr val="tx1"/>
                </a:solidFill>
              </a:rPr>
              <a:t> as a Service</a:t>
            </a:r>
            <a:endParaRPr lang="en-US" dirty="0">
              <a:solidFill>
                <a:schemeClr val="tx1"/>
              </a:solidFill>
            </a:endParaRPr>
          </a:p>
        </p:txBody>
      </p:sp>
    </p:spTree>
    <p:extLst>
      <p:ext uri="{BB962C8B-B14F-4D97-AF65-F5344CB8AC3E}">
        <p14:creationId xmlns:p14="http://schemas.microsoft.com/office/powerpoint/2010/main" val="616542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LPAR</a:t>
            </a:r>
            <a:endParaRPr lang="en-US" dirty="0"/>
          </a:p>
        </p:txBody>
      </p:sp>
      <p:sp>
        <p:nvSpPr>
          <p:cNvPr id="34" name="Rectangle 65"/>
          <p:cNvSpPr>
            <a:spLocks noChangeArrowheads="1"/>
          </p:cNvSpPr>
          <p:nvPr/>
        </p:nvSpPr>
        <p:spPr bwMode="auto">
          <a:xfrm>
            <a:off x="7858233"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7776953"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7705833"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Spark</a:t>
            </a:r>
          </a:p>
          <a:p>
            <a:pPr algn="ctr">
              <a:buClrTx/>
              <a:buFontTx/>
              <a:buNone/>
            </a:pPr>
            <a:r>
              <a:rPr lang="en-US" altLang="en-US" sz="1350" b="1" dirty="0" smtClean="0">
                <a:solidFill>
                  <a:srgbClr val="000000"/>
                </a:solidFill>
              </a:rPr>
              <a:t>MongoDB</a:t>
            </a:r>
          </a:p>
          <a:p>
            <a:pPr algn="ctr">
              <a:buClrTx/>
              <a:buFontTx/>
              <a:buNone/>
            </a:pPr>
            <a:r>
              <a:rPr lang="en-US" altLang="en-US" sz="1350" b="1" dirty="0" err="1" smtClean="0">
                <a:solidFill>
                  <a:srgbClr val="000000"/>
                </a:solidFill>
              </a:rPr>
              <a:t>MariaDB</a:t>
            </a:r>
            <a:endParaRPr lang="en-US" altLang="en-US" sz="1350" b="1" dirty="0" smtClean="0">
              <a:solidFill>
                <a:srgbClr val="000000"/>
              </a:solidFill>
            </a:endParaRPr>
          </a:p>
          <a:p>
            <a:pPr algn="ctr">
              <a:buClrTx/>
              <a:buFontTx/>
              <a:buNone/>
            </a:pPr>
            <a:r>
              <a:rPr lang="en-US" altLang="en-US" sz="1350" b="1" dirty="0" smtClean="0">
                <a:solidFill>
                  <a:srgbClr val="000000"/>
                </a:solidFill>
              </a:rPr>
              <a:t>DB2</a:t>
            </a:r>
          </a:p>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60449" name="Rectangle 67"/>
          <p:cNvSpPr>
            <a:spLocks noChangeArrowheads="1"/>
          </p:cNvSpPr>
          <p:nvPr/>
        </p:nvSpPr>
        <p:spPr bwMode="auto">
          <a:xfrm>
            <a:off x="776298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816303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1" y="558762"/>
            <a:ext cx="6135632"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few databases (and </a:t>
            </a:r>
            <a:r>
              <a:rPr lang="en-US" altLang="en-US" sz="1800" smtClean="0">
                <a:solidFill>
                  <a:srgbClr val="000000"/>
                </a:solidFill>
              </a:rPr>
              <a:t>analytic engines) would </a:t>
            </a:r>
            <a:r>
              <a:rPr lang="en-US" altLang="en-US" sz="1800" dirty="0" smtClean="0">
                <a:solidFill>
                  <a:srgbClr val="000000"/>
                </a:solidFill>
              </a:rPr>
              <a:t>be great! …</a:t>
            </a:r>
            <a:endParaRPr lang="en-US" altLang="en-US" sz="1800" dirty="0">
              <a:solidFill>
                <a:srgbClr val="000000"/>
              </a:solidFill>
            </a:endParaRPr>
          </a:p>
        </p:txBody>
      </p:sp>
      <p:sp>
        <p:nvSpPr>
          <p:cNvPr id="38" name="Oval 37"/>
          <p:cNvSpPr/>
          <p:nvPr/>
        </p:nvSpPr>
        <p:spPr>
          <a:xfrm>
            <a:off x="7227380" y="389466"/>
            <a:ext cx="1561019" cy="1194855"/>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A Simplified Picture</a:t>
            </a:r>
          </a:p>
        </p:txBody>
      </p:sp>
      <p:sp>
        <p:nvSpPr>
          <p:cNvPr id="55"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6"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7"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8"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Tree>
    <p:extLst>
      <p:ext uri="{BB962C8B-B14F-4D97-AF65-F5344CB8AC3E}">
        <p14:creationId xmlns:p14="http://schemas.microsoft.com/office/powerpoint/2010/main" val="15127080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6.4</a:t>
            </a:r>
          </a:p>
          <a:p>
            <a:r>
              <a:rPr lang="en-US" dirty="0" smtClean="0"/>
              <a:t>LPAR</a:t>
            </a:r>
            <a:endParaRPr lang="en-US" dirty="0"/>
          </a:p>
        </p:txBody>
      </p:sp>
      <p:sp>
        <p:nvSpPr>
          <p:cNvPr id="34" name="Rectangle 65"/>
          <p:cNvSpPr>
            <a:spLocks noChangeArrowheads="1"/>
          </p:cNvSpPr>
          <p:nvPr/>
        </p:nvSpPr>
        <p:spPr bwMode="auto">
          <a:xfrm>
            <a:off x="7858233"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7776953"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7705833"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Spark</a:t>
            </a:r>
          </a:p>
          <a:p>
            <a:pPr algn="ctr">
              <a:buClrTx/>
              <a:buFontTx/>
              <a:buNone/>
            </a:pPr>
            <a:r>
              <a:rPr lang="en-US" altLang="en-US" sz="1350" b="1" dirty="0" smtClean="0">
                <a:solidFill>
                  <a:srgbClr val="000000"/>
                </a:solidFill>
              </a:rPr>
              <a:t>MongoDB</a:t>
            </a:r>
          </a:p>
          <a:p>
            <a:pPr algn="ctr">
              <a:buClrTx/>
              <a:buFontTx/>
              <a:buNone/>
            </a:pPr>
            <a:r>
              <a:rPr lang="en-US" altLang="en-US" sz="1350" b="1" dirty="0" err="1" smtClean="0">
                <a:solidFill>
                  <a:srgbClr val="000000"/>
                </a:solidFill>
              </a:rPr>
              <a:t>MariaDB</a:t>
            </a:r>
            <a:endParaRPr lang="en-US" altLang="en-US" sz="1350" b="1" dirty="0" smtClean="0">
              <a:solidFill>
                <a:srgbClr val="000000"/>
              </a:solidFill>
            </a:endParaRPr>
          </a:p>
          <a:p>
            <a:pPr algn="ctr">
              <a:buClrTx/>
              <a:buFontTx/>
              <a:buNone/>
            </a:pPr>
            <a:r>
              <a:rPr lang="en-US" altLang="en-US" sz="1350" b="1" dirty="0" smtClean="0">
                <a:solidFill>
                  <a:srgbClr val="000000"/>
                </a:solidFill>
              </a:rPr>
              <a:t>DB2</a:t>
            </a:r>
          </a:p>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60449" name="Rectangle 67"/>
          <p:cNvSpPr>
            <a:spLocks noChangeArrowheads="1"/>
          </p:cNvSpPr>
          <p:nvPr/>
        </p:nvSpPr>
        <p:spPr bwMode="auto">
          <a:xfrm>
            <a:off x="776298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816303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0" y="558762"/>
            <a:ext cx="662669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few systems management </a:t>
            </a:r>
            <a:r>
              <a:rPr lang="en-US" altLang="en-US" sz="1800" smtClean="0">
                <a:solidFill>
                  <a:srgbClr val="000000"/>
                </a:solidFill>
              </a:rPr>
              <a:t>“self-services</a:t>
            </a:r>
            <a:r>
              <a:rPr lang="en-US" altLang="en-US" sz="1800" dirty="0" smtClean="0">
                <a:solidFill>
                  <a:srgbClr val="000000"/>
                </a:solidFill>
              </a:rPr>
              <a:t>” would be great! …</a:t>
            </a:r>
            <a:endParaRPr lang="en-US" altLang="en-US" sz="1800" dirty="0">
              <a:solidFill>
                <a:srgbClr val="000000"/>
              </a:solidFill>
            </a:endParaRPr>
          </a:p>
        </p:txBody>
      </p:sp>
      <p:sp>
        <p:nvSpPr>
          <p:cNvPr id="38" name="Oval 37"/>
          <p:cNvSpPr/>
          <p:nvPr/>
        </p:nvSpPr>
        <p:spPr>
          <a:xfrm>
            <a:off x="7082971" y="107691"/>
            <a:ext cx="1702923" cy="1194855"/>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OpenStack and z/VM get </a:t>
            </a:r>
            <a:r>
              <a:rPr lang="en-US" sz="1600" smtClean="0">
                <a:ln w="0"/>
                <a:solidFill>
                  <a:srgbClr val="082943"/>
                </a:solidFill>
                <a:effectLst>
                  <a:outerShdw blurRad="38100" dist="19050" dir="2700000" algn="tl" rotWithShape="0">
                    <a:srgbClr val="082943">
                      <a:alpha val="40000"/>
                    </a:srgbClr>
                  </a:outerShdw>
                </a:effectLst>
              </a:rPr>
              <a:t>along great!</a:t>
            </a:r>
            <a:endParaRPr lang="en-US" sz="1600" dirty="0" smtClean="0">
              <a:ln w="0"/>
              <a:solidFill>
                <a:srgbClr val="082943"/>
              </a:solidFill>
              <a:effectLst>
                <a:outerShdw blurRad="38100" dist="19050" dir="2700000" algn="tl" rotWithShape="0">
                  <a:srgbClr val="082943">
                    <a:alpha val="40000"/>
                  </a:srgbClr>
                </a:outerShdw>
              </a:effectLst>
            </a:endParaRPr>
          </a:p>
        </p:txBody>
      </p:sp>
      <p:sp>
        <p:nvSpPr>
          <p:cNvPr id="55"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6"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7"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8"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39" name="Rectangle 65"/>
          <p:cNvSpPr>
            <a:spLocks noChangeArrowheads="1"/>
          </p:cNvSpPr>
          <p:nvPr/>
        </p:nvSpPr>
        <p:spPr bwMode="auto">
          <a:xfrm>
            <a:off x="2157612"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200" b="1" dirty="0" smtClean="0">
                <a:solidFill>
                  <a:srgbClr val="000000"/>
                </a:solidFill>
              </a:rPr>
              <a:t>OpenStack</a:t>
            </a:r>
          </a:p>
          <a:p>
            <a:pPr algn="ctr">
              <a:buClrTx/>
              <a:buFontTx/>
              <a:buNone/>
            </a:pPr>
            <a:r>
              <a:rPr lang="en-US" altLang="en-US" sz="1200" b="1" dirty="0" smtClean="0">
                <a:solidFill>
                  <a:srgbClr val="000000"/>
                </a:solidFill>
              </a:rPr>
              <a:t>Horizon</a:t>
            </a:r>
          </a:p>
          <a:p>
            <a:pPr algn="ctr">
              <a:buClrTx/>
              <a:buFontTx/>
              <a:buNone/>
            </a:pPr>
            <a:r>
              <a:rPr lang="en-US" altLang="en-US" sz="1200" b="1" dirty="0" smtClean="0">
                <a:solidFill>
                  <a:srgbClr val="000000"/>
                </a:solidFill>
              </a:rPr>
              <a:t>Control</a:t>
            </a:r>
          </a:p>
          <a:p>
            <a:pPr algn="ctr">
              <a:buClrTx/>
              <a:buFontTx/>
              <a:buNone/>
            </a:pPr>
            <a:r>
              <a:rPr lang="en-US" altLang="en-US" sz="1200" b="1" dirty="0" smtClean="0">
                <a:solidFill>
                  <a:srgbClr val="000000"/>
                </a:solidFill>
              </a:rPr>
              <a:t>Point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0" name="Rectangle 65"/>
          <p:cNvSpPr>
            <a:spLocks noChangeArrowheads="1"/>
          </p:cNvSpPr>
          <p:nvPr/>
        </p:nvSpPr>
        <p:spPr bwMode="auto">
          <a:xfrm>
            <a:off x="3072012" y="175460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Cloud</a:t>
            </a:r>
          </a:p>
          <a:p>
            <a:pPr algn="ctr">
              <a:buClrTx/>
              <a:buFontTx/>
              <a:buNone/>
            </a:pPr>
            <a:r>
              <a:rPr lang="en-US" altLang="en-US" sz="1200" b="1" dirty="0" smtClean="0">
                <a:solidFill>
                  <a:srgbClr val="000000"/>
                </a:solidFill>
              </a:rPr>
              <a:t>Manager</a:t>
            </a:r>
          </a:p>
          <a:p>
            <a:pPr algn="ctr">
              <a:buClrTx/>
              <a:buFontTx/>
              <a:buNone/>
            </a:pPr>
            <a:r>
              <a:rPr lang="en-US" altLang="en-US" sz="1200" b="1" dirty="0" smtClean="0">
                <a:solidFill>
                  <a:srgbClr val="000000"/>
                </a:solidFill>
              </a:rPr>
              <a:t>Appliance</a:t>
            </a:r>
          </a:p>
          <a:p>
            <a:pPr algn="ctr">
              <a:buClrTx/>
              <a:buFontTx/>
              <a:buNone/>
            </a:pPr>
            <a:r>
              <a:rPr lang="en-US" altLang="en-US" sz="1200" b="1" dirty="0" smtClean="0">
                <a:solidFill>
                  <a:srgbClr val="000000"/>
                </a:solidFill>
              </a:rPr>
              <a:t>(XCAT)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Appliance</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1" name="Rectangle 65"/>
          <p:cNvSpPr>
            <a:spLocks noChangeArrowheads="1"/>
          </p:cNvSpPr>
          <p:nvPr/>
        </p:nvSpPr>
        <p:spPr bwMode="auto">
          <a:xfrm>
            <a:off x="3988249" y="1751090"/>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SMAPI</a:t>
            </a:r>
          </a:p>
          <a:p>
            <a:pPr algn="ctr">
              <a:buClrTx/>
              <a:buFontTx/>
              <a:buNone/>
            </a:pPr>
            <a:endParaRPr lang="en-US" altLang="en-US" sz="1200" b="1" dirty="0" smtClean="0">
              <a:solidFill>
                <a:srgbClr val="000000"/>
              </a:solidFill>
            </a:endParaRPr>
          </a:p>
          <a:p>
            <a:pPr algn="ctr">
              <a:buClrTx/>
              <a:buFontTx/>
              <a:buNone/>
            </a:pPr>
            <a:endParaRPr lang="en-US" altLang="en-US" sz="1200" b="1" dirty="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dirty="0" smtClean="0">
                <a:solidFill>
                  <a:srgbClr val="000000"/>
                </a:solidFill>
              </a:rPr>
              <a:t>Virtual</a:t>
            </a:r>
            <a:endParaRPr lang="en-US" altLang="en-US" sz="1050" dirty="0">
              <a:solidFill>
                <a:srgbClr val="000000"/>
              </a:solidFill>
            </a:endParaRPr>
          </a:p>
          <a:p>
            <a:pPr algn="ctr">
              <a:buClrTx/>
              <a:buFontTx/>
              <a:buNone/>
            </a:pPr>
            <a:r>
              <a:rPr lang="en-US" altLang="en-US" sz="1050" dirty="0">
                <a:solidFill>
                  <a:srgbClr val="000000"/>
                </a:solidFill>
              </a:rPr>
              <a:t>Machine</a:t>
            </a:r>
          </a:p>
        </p:txBody>
      </p:sp>
    </p:spTree>
    <p:extLst>
      <p:ext uri="{BB962C8B-B14F-4D97-AF65-F5344CB8AC3E}">
        <p14:creationId xmlns:p14="http://schemas.microsoft.com/office/powerpoint/2010/main" val="21335881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6.4</a:t>
            </a:r>
          </a:p>
          <a:p>
            <a:r>
              <a:rPr lang="en-US" dirty="0" smtClean="0"/>
              <a:t>LPAR</a:t>
            </a:r>
            <a:endParaRPr lang="en-US" dirty="0"/>
          </a:p>
        </p:txBody>
      </p:sp>
      <p:sp>
        <p:nvSpPr>
          <p:cNvPr id="34" name="Rectangle 65"/>
          <p:cNvSpPr>
            <a:spLocks noChangeArrowheads="1"/>
          </p:cNvSpPr>
          <p:nvPr/>
        </p:nvSpPr>
        <p:spPr bwMode="auto">
          <a:xfrm>
            <a:off x="7858233" y="16494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7776953" y="171045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7705833"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Spark</a:t>
            </a:r>
          </a:p>
          <a:p>
            <a:pPr algn="ctr">
              <a:buClrTx/>
              <a:buFontTx/>
              <a:buNone/>
            </a:pPr>
            <a:r>
              <a:rPr lang="en-US" altLang="en-US" sz="1350" b="1" dirty="0" smtClean="0">
                <a:solidFill>
                  <a:srgbClr val="000000"/>
                </a:solidFill>
              </a:rPr>
              <a:t>MongoDB</a:t>
            </a:r>
          </a:p>
          <a:p>
            <a:pPr algn="ctr">
              <a:buClrTx/>
              <a:buFontTx/>
              <a:buNone/>
            </a:pPr>
            <a:r>
              <a:rPr lang="en-US" altLang="en-US" sz="1350" b="1" dirty="0" err="1" smtClean="0">
                <a:solidFill>
                  <a:srgbClr val="000000"/>
                </a:solidFill>
              </a:rPr>
              <a:t>MariaDB</a:t>
            </a:r>
            <a:endParaRPr lang="en-US" altLang="en-US" sz="1350" b="1" dirty="0" smtClean="0">
              <a:solidFill>
                <a:srgbClr val="000000"/>
              </a:solidFill>
            </a:endParaRPr>
          </a:p>
          <a:p>
            <a:pPr algn="ctr">
              <a:buClrTx/>
              <a:buFontTx/>
              <a:buNone/>
            </a:pPr>
            <a:r>
              <a:rPr lang="en-US" altLang="en-US" sz="1350" b="1" dirty="0" smtClean="0">
                <a:solidFill>
                  <a:srgbClr val="000000"/>
                </a:solidFill>
              </a:rPr>
              <a:t>DB2</a:t>
            </a:r>
          </a:p>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60449" name="Rectangle 67"/>
          <p:cNvSpPr>
            <a:spLocks noChangeArrowheads="1"/>
          </p:cNvSpPr>
          <p:nvPr/>
        </p:nvSpPr>
        <p:spPr bwMode="auto">
          <a:xfrm>
            <a:off x="776298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8163033" y="1793479"/>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0" y="558762"/>
            <a:ext cx="662669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few systems management “services” would be great! …</a:t>
            </a:r>
            <a:endParaRPr lang="en-US" altLang="en-US" sz="1800" dirty="0">
              <a:solidFill>
                <a:srgbClr val="000000"/>
              </a:solidFill>
            </a:endParaRPr>
          </a:p>
        </p:txBody>
      </p:sp>
      <p:sp>
        <p:nvSpPr>
          <p:cNvPr id="38" name="Oval 37"/>
          <p:cNvSpPr/>
          <p:nvPr/>
        </p:nvSpPr>
        <p:spPr>
          <a:xfrm>
            <a:off x="7082971" y="107691"/>
            <a:ext cx="1969913" cy="1194855"/>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z/VM core systems management is great!</a:t>
            </a:r>
          </a:p>
        </p:txBody>
      </p:sp>
      <p:sp>
        <p:nvSpPr>
          <p:cNvPr id="55"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6"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7"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8"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40" name="Rectangle 65"/>
          <p:cNvSpPr>
            <a:spLocks noChangeArrowheads="1"/>
          </p:cNvSpPr>
          <p:nvPr/>
        </p:nvSpPr>
        <p:spPr bwMode="auto">
          <a:xfrm>
            <a:off x="2175442" y="170565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Cloud</a:t>
            </a:r>
          </a:p>
          <a:p>
            <a:pPr algn="ctr">
              <a:buClrTx/>
              <a:buFontTx/>
              <a:buNone/>
            </a:pPr>
            <a:r>
              <a:rPr lang="en-US" altLang="en-US" sz="1200" b="1" dirty="0" smtClean="0">
                <a:solidFill>
                  <a:srgbClr val="000000"/>
                </a:solidFill>
              </a:rPr>
              <a:t>Manager</a:t>
            </a:r>
          </a:p>
          <a:p>
            <a:pPr algn="ctr">
              <a:buClrTx/>
              <a:buFontTx/>
              <a:buNone/>
            </a:pPr>
            <a:r>
              <a:rPr lang="en-US" altLang="en-US" sz="1200" b="1" dirty="0" smtClean="0">
                <a:solidFill>
                  <a:srgbClr val="000000"/>
                </a:solidFill>
              </a:rPr>
              <a:t>Appliance</a:t>
            </a:r>
          </a:p>
          <a:p>
            <a:pPr algn="ctr">
              <a:buClrTx/>
              <a:buFontTx/>
              <a:buNone/>
            </a:pPr>
            <a:r>
              <a:rPr lang="en-US" altLang="en-US" sz="1200" b="1" dirty="0" smtClean="0">
                <a:solidFill>
                  <a:srgbClr val="000000"/>
                </a:solidFill>
              </a:rPr>
              <a:t>(XCAT)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1" name="Rectangle 65"/>
          <p:cNvSpPr>
            <a:spLocks noChangeArrowheads="1"/>
          </p:cNvSpPr>
          <p:nvPr/>
        </p:nvSpPr>
        <p:spPr bwMode="auto">
          <a:xfrm>
            <a:off x="2227935" y="1605642"/>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SMAPI</a:t>
            </a:r>
          </a:p>
          <a:p>
            <a:pPr algn="ctr">
              <a:buClrTx/>
              <a:buFontTx/>
              <a:buNone/>
            </a:pPr>
            <a:endParaRPr lang="en-US" altLang="en-US" sz="1200" b="1" dirty="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9" name="Rectangle 65"/>
          <p:cNvSpPr>
            <a:spLocks noChangeArrowheads="1"/>
          </p:cNvSpPr>
          <p:nvPr/>
        </p:nvSpPr>
        <p:spPr bwMode="auto">
          <a:xfrm>
            <a:off x="2115277"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200" b="1" dirty="0" smtClean="0">
                <a:solidFill>
                  <a:srgbClr val="000000"/>
                </a:solidFill>
              </a:rPr>
              <a:t>OpenStack</a:t>
            </a:r>
          </a:p>
          <a:p>
            <a:pPr algn="ctr">
              <a:buClrTx/>
              <a:buFontTx/>
              <a:buNone/>
            </a:pPr>
            <a:r>
              <a:rPr lang="en-US" altLang="en-US" sz="1200" b="1" dirty="0" smtClean="0">
                <a:solidFill>
                  <a:srgbClr val="000000"/>
                </a:solidFill>
              </a:rPr>
              <a:t>Horizon</a:t>
            </a:r>
          </a:p>
          <a:p>
            <a:pPr algn="ctr">
              <a:buClrTx/>
              <a:buFontTx/>
              <a:buNone/>
            </a:pPr>
            <a:r>
              <a:rPr lang="en-US" altLang="en-US" sz="1200" b="1" dirty="0" smtClean="0">
                <a:solidFill>
                  <a:srgbClr val="000000"/>
                </a:solidFill>
              </a:rPr>
              <a:t>Control</a:t>
            </a:r>
          </a:p>
          <a:p>
            <a:pPr algn="ctr">
              <a:buClrTx/>
              <a:buFontTx/>
              <a:buNone/>
            </a:pPr>
            <a:r>
              <a:rPr lang="en-US" altLang="en-US" sz="1200" b="1" dirty="0" smtClean="0">
                <a:solidFill>
                  <a:srgbClr val="000000"/>
                </a:solidFill>
              </a:rPr>
              <a:t>Point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5" name="Rectangle 65"/>
          <p:cNvSpPr>
            <a:spLocks noChangeArrowheads="1"/>
          </p:cNvSpPr>
          <p:nvPr/>
        </p:nvSpPr>
        <p:spPr bwMode="auto">
          <a:xfrm>
            <a:off x="3131276" y="175460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Operations</a:t>
            </a:r>
          </a:p>
          <a:p>
            <a:pPr algn="ctr">
              <a:buClrTx/>
              <a:buFontTx/>
              <a:buNone/>
            </a:pPr>
            <a:r>
              <a:rPr lang="en-US" altLang="en-US" sz="1200" b="1" dirty="0" smtClean="0">
                <a:solidFill>
                  <a:srgbClr val="000000"/>
                </a:solidFill>
              </a:rPr>
              <a:t>Manager</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6" name="Rectangle 65"/>
          <p:cNvSpPr>
            <a:spLocks noChangeArrowheads="1"/>
          </p:cNvSpPr>
          <p:nvPr/>
        </p:nvSpPr>
        <p:spPr bwMode="auto">
          <a:xfrm>
            <a:off x="4036131" y="1747678"/>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WAVE</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7" name="Rectangle 65"/>
          <p:cNvSpPr>
            <a:spLocks noChangeArrowheads="1"/>
          </p:cNvSpPr>
          <p:nvPr/>
        </p:nvSpPr>
        <p:spPr bwMode="auto">
          <a:xfrm>
            <a:off x="4942138" y="175460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Backup</a:t>
            </a:r>
          </a:p>
          <a:p>
            <a:pPr algn="ctr">
              <a:buClrTx/>
              <a:buFontTx/>
              <a:buNone/>
            </a:pPr>
            <a:r>
              <a:rPr lang="en-US" altLang="en-US" sz="1200" b="1" dirty="0" smtClean="0">
                <a:solidFill>
                  <a:srgbClr val="000000"/>
                </a:solidFill>
              </a:rPr>
              <a:t>And</a:t>
            </a:r>
          </a:p>
          <a:p>
            <a:pPr algn="ctr">
              <a:buClrTx/>
              <a:buFontTx/>
              <a:buNone/>
            </a:pPr>
            <a:r>
              <a:rPr lang="en-US" altLang="en-US" sz="1200" b="1" dirty="0" smtClean="0">
                <a:solidFill>
                  <a:srgbClr val="000000"/>
                </a:solidFill>
              </a:rPr>
              <a:t>Restore</a:t>
            </a:r>
          </a:p>
          <a:p>
            <a:pPr algn="ctr">
              <a:buClrTx/>
              <a:buFontTx/>
              <a:buNone/>
            </a:pPr>
            <a:r>
              <a:rPr lang="en-US" altLang="en-US" sz="1200" b="1" dirty="0" smtClean="0">
                <a:solidFill>
                  <a:srgbClr val="000000"/>
                </a:solidFill>
              </a:rPr>
              <a:t>Manager</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2" name="Rectangle 65"/>
          <p:cNvSpPr>
            <a:spLocks noChangeArrowheads="1"/>
          </p:cNvSpPr>
          <p:nvPr/>
        </p:nvSpPr>
        <p:spPr bwMode="auto">
          <a:xfrm>
            <a:off x="5839678" y="175460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Smart</a:t>
            </a:r>
          </a:p>
          <a:p>
            <a:pPr algn="ctr">
              <a:buClrTx/>
              <a:buFontTx/>
              <a:buNone/>
            </a:pPr>
            <a:r>
              <a:rPr lang="en-US" altLang="en-US" sz="1200" b="1" dirty="0" smtClean="0">
                <a:solidFill>
                  <a:srgbClr val="000000"/>
                </a:solidFill>
              </a:rPr>
              <a:t>Cloud</a:t>
            </a:r>
          </a:p>
          <a:p>
            <a:pPr algn="ctr">
              <a:buClrTx/>
              <a:buFontTx/>
              <a:buNone/>
            </a:pPr>
            <a:r>
              <a:rPr lang="en-US" altLang="en-US" sz="1200" b="1" dirty="0" smtClean="0">
                <a:solidFill>
                  <a:srgbClr val="000000"/>
                </a:solidFill>
              </a:rPr>
              <a:t>Cost</a:t>
            </a:r>
          </a:p>
          <a:p>
            <a:pPr algn="ctr">
              <a:buClrTx/>
              <a:buFontTx/>
              <a:buNone/>
            </a:pPr>
            <a:r>
              <a:rPr lang="en-US" altLang="en-US" sz="1200" b="1" dirty="0" smtClean="0">
                <a:solidFill>
                  <a:srgbClr val="000000"/>
                </a:solidFill>
              </a:rPr>
              <a:t>Manager</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3" name="Rectangle 65"/>
          <p:cNvSpPr>
            <a:spLocks noChangeArrowheads="1"/>
          </p:cNvSpPr>
          <p:nvPr/>
        </p:nvSpPr>
        <p:spPr bwMode="auto">
          <a:xfrm>
            <a:off x="6728011" y="175460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050" b="1" dirty="0" smtClean="0">
                <a:solidFill>
                  <a:srgbClr val="000000"/>
                </a:solidFill>
              </a:rPr>
              <a:t>OMEGAMON</a:t>
            </a:r>
            <a:endParaRPr lang="en-US" altLang="en-US" sz="120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Tree>
    <p:extLst>
      <p:ext uri="{BB962C8B-B14F-4D97-AF65-F5344CB8AC3E}">
        <p14:creationId xmlns:p14="http://schemas.microsoft.com/office/powerpoint/2010/main" val="3641853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Rectangle 73"/>
          <p:cNvSpPr/>
          <p:nvPr/>
        </p:nvSpPr>
        <p:spPr>
          <a:xfrm>
            <a:off x="1295400" y="666347"/>
            <a:ext cx="969169"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dirty="0">
                <a:solidFill>
                  <a:prstClr val="white"/>
                </a:solidFill>
                <a:latin typeface="Helvetica"/>
                <a:cs typeface="Helvetica"/>
              </a:rPr>
              <a:t>Distributions</a:t>
            </a:r>
          </a:p>
        </p:txBody>
      </p:sp>
      <p:sp>
        <p:nvSpPr>
          <p:cNvPr id="75" name="Rectangle 74"/>
          <p:cNvSpPr/>
          <p:nvPr/>
        </p:nvSpPr>
        <p:spPr>
          <a:xfrm>
            <a:off x="2397919" y="666347"/>
            <a:ext cx="827485"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800" dirty="0">
                <a:solidFill>
                  <a:prstClr val="white"/>
                </a:solidFill>
                <a:latin typeface="Helvetica"/>
                <a:cs typeface="Helvetica"/>
              </a:rPr>
              <a:t>Virtualization</a:t>
            </a:r>
            <a:endParaRPr lang="en-US" sz="900" dirty="0">
              <a:solidFill>
                <a:prstClr val="white"/>
              </a:solidFill>
              <a:latin typeface="Helvetica"/>
              <a:cs typeface="Helvetica"/>
            </a:endParaRPr>
          </a:p>
        </p:txBody>
      </p:sp>
      <p:sp>
        <p:nvSpPr>
          <p:cNvPr id="76" name="Rectangle 75"/>
          <p:cNvSpPr/>
          <p:nvPr/>
        </p:nvSpPr>
        <p:spPr>
          <a:xfrm>
            <a:off x="3358754" y="666347"/>
            <a:ext cx="797719"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Languages</a:t>
            </a:r>
          </a:p>
        </p:txBody>
      </p:sp>
      <p:sp>
        <p:nvSpPr>
          <p:cNvPr id="77" name="Rectangle 76"/>
          <p:cNvSpPr/>
          <p:nvPr/>
        </p:nvSpPr>
        <p:spPr>
          <a:xfrm>
            <a:off x="4289823" y="666347"/>
            <a:ext cx="806053"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Runtimes</a:t>
            </a:r>
          </a:p>
        </p:txBody>
      </p:sp>
      <p:sp>
        <p:nvSpPr>
          <p:cNvPr id="78" name="Rectangle 77"/>
          <p:cNvSpPr/>
          <p:nvPr/>
        </p:nvSpPr>
        <p:spPr>
          <a:xfrm>
            <a:off x="5228035" y="666347"/>
            <a:ext cx="860822"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Management</a:t>
            </a:r>
          </a:p>
        </p:txBody>
      </p:sp>
      <p:sp>
        <p:nvSpPr>
          <p:cNvPr id="79" name="Rectangle 78"/>
          <p:cNvSpPr/>
          <p:nvPr/>
        </p:nvSpPr>
        <p:spPr>
          <a:xfrm>
            <a:off x="6222206" y="666347"/>
            <a:ext cx="733425"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Database</a:t>
            </a:r>
          </a:p>
        </p:txBody>
      </p:sp>
      <p:sp>
        <p:nvSpPr>
          <p:cNvPr id="80" name="Rectangle 79"/>
          <p:cNvSpPr/>
          <p:nvPr/>
        </p:nvSpPr>
        <p:spPr>
          <a:xfrm>
            <a:off x="7087791" y="666347"/>
            <a:ext cx="710803" cy="269081"/>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r>
              <a:rPr lang="en-US" sz="900">
                <a:solidFill>
                  <a:prstClr val="white"/>
                </a:solidFill>
                <a:latin typeface="Helvetica"/>
                <a:cs typeface="Helvetica"/>
              </a:rPr>
              <a:t>Analytics</a:t>
            </a:r>
          </a:p>
        </p:txBody>
      </p:sp>
      <p:pic>
        <p:nvPicPr>
          <p:cNvPr id="62" name="Picture 5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28750" y="2093905"/>
            <a:ext cx="823913" cy="2631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 name="Picture 6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450432" y="1040203"/>
            <a:ext cx="597694" cy="177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4" name="Picture 6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480197" y="3376209"/>
            <a:ext cx="557213" cy="3405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5" name="Picture 67"/>
          <p:cNvPicPr>
            <a:picLocks noChangeAspect="1"/>
          </p:cNvPicPr>
          <p:nvPr/>
        </p:nvPicPr>
        <p:blipFill>
          <a:blip r:embed="rId6">
            <a:extLst>
              <a:ext uri="{28A0092B-C50C-407E-A947-70E740481C1C}">
                <a14:useLocalDpi xmlns:a14="http://schemas.microsoft.com/office/drawing/2010/main" val="0"/>
              </a:ext>
            </a:extLst>
          </a:blip>
          <a:srcRect t="28459" b="24100"/>
          <a:stretch>
            <a:fillRect/>
          </a:stretch>
        </p:blipFill>
        <p:spPr bwMode="auto">
          <a:xfrm>
            <a:off x="3377804" y="1241419"/>
            <a:ext cx="742950" cy="2512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6" name="Picture 68"/>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826669" y="1935553"/>
            <a:ext cx="309563" cy="263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7" name="Picture 70"/>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3843338" y="1552172"/>
            <a:ext cx="308372" cy="234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8" name="Picture 71"/>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3339704" y="1845065"/>
            <a:ext cx="419100" cy="4179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9" name="Picture 72"/>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3517107" y="2277262"/>
            <a:ext cx="531019" cy="2702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0" name="Picture 73"/>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3339704" y="2538010"/>
            <a:ext cx="895350" cy="3071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1" name="Picture 74"/>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3339704" y="1553362"/>
            <a:ext cx="438150" cy="2309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2" name="Picture 75"/>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3437335" y="3151180"/>
            <a:ext cx="640556" cy="176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 name="Picture 76"/>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2507457" y="1162837"/>
            <a:ext cx="597694" cy="238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8" name="Picture 80" descr="zVM.gif"/>
          <p:cNvPicPr>
            <a:picLocks noChangeAspect="1"/>
          </p:cNvPicPr>
          <p:nvPr/>
        </p:nvPicPr>
        <p:blipFill>
          <a:blip r:embed="rId15">
            <a:extLst>
              <a:ext uri="{28A0092B-C50C-407E-A947-70E740481C1C}">
                <a14:useLocalDpi xmlns:a14="http://schemas.microsoft.com/office/drawing/2010/main" val="0"/>
              </a:ext>
            </a:extLst>
          </a:blip>
          <a:srcRect/>
          <a:stretch>
            <a:fillRect/>
          </a:stretch>
        </p:blipFill>
        <p:spPr bwMode="auto">
          <a:xfrm>
            <a:off x="2561035" y="1525059"/>
            <a:ext cx="444103" cy="4452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2" name="Picture 81"/>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a:off x="3680222" y="2835665"/>
            <a:ext cx="242888" cy="242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 name="Picture 91"/>
          <p:cNvPicPr>
            <a:picLocks noChangeAspect="1"/>
          </p:cNvPicPr>
          <p:nvPr/>
        </p:nvPicPr>
        <p:blipFill>
          <a:blip r:embed="rId17">
            <a:extLst>
              <a:ext uri="{28A0092B-C50C-407E-A947-70E740481C1C}">
                <a14:useLocalDpi xmlns:a14="http://schemas.microsoft.com/office/drawing/2010/main" val="0"/>
              </a:ext>
            </a:extLst>
          </a:blip>
          <a:srcRect/>
          <a:stretch>
            <a:fillRect/>
          </a:stretch>
        </p:blipFill>
        <p:spPr bwMode="auto">
          <a:xfrm>
            <a:off x="4437460" y="1109259"/>
            <a:ext cx="510778"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4" name="Picture 95"/>
          <p:cNvPicPr>
            <a:picLocks noChangeAspect="1"/>
          </p:cNvPicPr>
          <p:nvPr/>
        </p:nvPicPr>
        <p:blipFill>
          <a:blip r:embed="rId18">
            <a:extLst>
              <a:ext uri="{28A0092B-C50C-407E-A947-70E740481C1C}">
                <a14:useLocalDpi xmlns:a14="http://schemas.microsoft.com/office/drawing/2010/main" val="0"/>
              </a:ext>
            </a:extLst>
          </a:blip>
          <a:srcRect/>
          <a:stretch>
            <a:fillRect/>
          </a:stretch>
        </p:blipFill>
        <p:spPr bwMode="auto">
          <a:xfrm>
            <a:off x="4537472" y="1495022"/>
            <a:ext cx="309563" cy="3679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5" name="Picture 104"/>
          <p:cNvPicPr>
            <a:picLocks noChangeAspect="1"/>
          </p:cNvPicPr>
          <p:nvPr/>
        </p:nvPicPr>
        <p:blipFill>
          <a:blip r:embed="rId19">
            <a:extLst>
              <a:ext uri="{28A0092B-C50C-407E-A947-70E740481C1C}">
                <a14:useLocalDpi xmlns:a14="http://schemas.microsoft.com/office/drawing/2010/main" val="0"/>
              </a:ext>
            </a:extLst>
          </a:blip>
          <a:srcRect/>
          <a:stretch>
            <a:fillRect/>
          </a:stretch>
        </p:blipFill>
        <p:spPr bwMode="auto">
          <a:xfrm>
            <a:off x="4448176" y="2015325"/>
            <a:ext cx="489347" cy="2595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6" name="Picture 115"/>
          <p:cNvPicPr>
            <a:picLocks noChangeAspect="1"/>
          </p:cNvPicPr>
          <p:nvPr/>
        </p:nvPicPr>
        <p:blipFill>
          <a:blip r:embed="rId20">
            <a:extLst>
              <a:ext uri="{28A0092B-C50C-407E-A947-70E740481C1C}">
                <a14:useLocalDpi xmlns:a14="http://schemas.microsoft.com/office/drawing/2010/main" val="0"/>
              </a:ext>
            </a:extLst>
          </a:blip>
          <a:srcRect/>
          <a:stretch>
            <a:fillRect/>
          </a:stretch>
        </p:blipFill>
        <p:spPr bwMode="auto">
          <a:xfrm>
            <a:off x="4369594" y="2453474"/>
            <a:ext cx="645319" cy="176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 name="Picture 117"/>
          <p:cNvPicPr>
            <a:picLocks noChangeAspect="1"/>
          </p:cNvPicPr>
          <p:nvPr/>
        </p:nvPicPr>
        <p:blipFill>
          <a:blip r:embed="rId21">
            <a:extLst>
              <a:ext uri="{28A0092B-C50C-407E-A947-70E740481C1C}">
                <a14:useLocalDpi xmlns:a14="http://schemas.microsoft.com/office/drawing/2010/main" val="0"/>
              </a:ext>
            </a:extLst>
          </a:blip>
          <a:srcRect/>
          <a:stretch>
            <a:fillRect/>
          </a:stretch>
        </p:blipFill>
        <p:spPr bwMode="auto">
          <a:xfrm>
            <a:off x="4448176" y="2642784"/>
            <a:ext cx="489347" cy="4893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8" name="Picture 118"/>
          <p:cNvPicPr>
            <a:picLocks noChangeAspect="1"/>
          </p:cNvPicPr>
          <p:nvPr/>
        </p:nvPicPr>
        <p:blipFill>
          <a:blip r:embed="rId22">
            <a:extLst>
              <a:ext uri="{28A0092B-C50C-407E-A947-70E740481C1C}">
                <a14:useLocalDpi xmlns:a14="http://schemas.microsoft.com/office/drawing/2010/main" val="0"/>
              </a:ext>
            </a:extLst>
          </a:blip>
          <a:srcRect/>
          <a:stretch>
            <a:fillRect/>
          </a:stretch>
        </p:blipFill>
        <p:spPr bwMode="auto">
          <a:xfrm>
            <a:off x="4444604" y="3174993"/>
            <a:ext cx="496490" cy="3309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0" name="Picture 122"/>
          <p:cNvPicPr>
            <a:picLocks noChangeAspect="1"/>
          </p:cNvPicPr>
          <p:nvPr/>
        </p:nvPicPr>
        <p:blipFill>
          <a:blip r:embed="rId23">
            <a:extLst>
              <a:ext uri="{28A0092B-C50C-407E-A947-70E740481C1C}">
                <a14:useLocalDpi xmlns:a14="http://schemas.microsoft.com/office/drawing/2010/main" val="0"/>
              </a:ext>
            </a:extLst>
          </a:blip>
          <a:srcRect/>
          <a:stretch>
            <a:fillRect/>
          </a:stretch>
        </p:blipFill>
        <p:spPr bwMode="auto">
          <a:xfrm>
            <a:off x="7153275" y="1094972"/>
            <a:ext cx="658416" cy="3488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1" name="Picture 124"/>
          <p:cNvPicPr>
            <a:picLocks noChangeAspect="1"/>
          </p:cNvPicPr>
          <p:nvPr/>
        </p:nvPicPr>
        <p:blipFill>
          <a:blip r:embed="rId24">
            <a:extLst>
              <a:ext uri="{28A0092B-C50C-407E-A947-70E740481C1C}">
                <a14:useLocalDpi xmlns:a14="http://schemas.microsoft.com/office/drawing/2010/main" val="0"/>
              </a:ext>
            </a:extLst>
          </a:blip>
          <a:srcRect/>
          <a:stretch>
            <a:fillRect/>
          </a:stretch>
        </p:blipFill>
        <p:spPr bwMode="auto">
          <a:xfrm>
            <a:off x="6222207" y="1066397"/>
            <a:ext cx="736997" cy="2297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2" name="Picture 126"/>
          <p:cNvPicPr>
            <a:picLocks noChangeAspect="1"/>
          </p:cNvPicPr>
          <p:nvPr/>
        </p:nvPicPr>
        <p:blipFill>
          <a:blip r:embed="rId25">
            <a:extLst>
              <a:ext uri="{28A0092B-C50C-407E-A947-70E740481C1C}">
                <a14:useLocalDpi xmlns:a14="http://schemas.microsoft.com/office/drawing/2010/main" val="0"/>
              </a:ext>
            </a:extLst>
          </a:blip>
          <a:srcRect/>
          <a:stretch>
            <a:fillRect/>
          </a:stretch>
        </p:blipFill>
        <p:spPr bwMode="auto">
          <a:xfrm>
            <a:off x="6222207" y="1627777"/>
            <a:ext cx="736997" cy="2440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 name="Picture 127"/>
          <p:cNvPicPr>
            <a:picLocks noChangeAspect="1"/>
          </p:cNvPicPr>
          <p:nvPr/>
        </p:nvPicPr>
        <p:blipFill>
          <a:blip r:embed="rId26">
            <a:extLst>
              <a:ext uri="{28A0092B-C50C-407E-A947-70E740481C1C}">
                <a14:useLocalDpi xmlns:a14="http://schemas.microsoft.com/office/drawing/2010/main" val="0"/>
              </a:ext>
            </a:extLst>
          </a:blip>
          <a:srcRect/>
          <a:stretch>
            <a:fillRect/>
          </a:stretch>
        </p:blipFill>
        <p:spPr bwMode="auto">
          <a:xfrm>
            <a:off x="6222207" y="1400962"/>
            <a:ext cx="736997" cy="1297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4" name="Picture 128"/>
          <p:cNvPicPr>
            <a:picLocks noChangeAspect="1"/>
          </p:cNvPicPr>
          <p:nvPr/>
        </p:nvPicPr>
        <p:blipFill>
          <a:blip r:embed="rId27">
            <a:extLst>
              <a:ext uri="{28A0092B-C50C-407E-A947-70E740481C1C}">
                <a14:useLocalDpi xmlns:a14="http://schemas.microsoft.com/office/drawing/2010/main" val="0"/>
              </a:ext>
            </a:extLst>
          </a:blip>
          <a:srcRect/>
          <a:stretch>
            <a:fillRect/>
          </a:stretch>
        </p:blipFill>
        <p:spPr bwMode="auto">
          <a:xfrm>
            <a:off x="6344443" y="1934959"/>
            <a:ext cx="492523" cy="2786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6" name="TextBox 145"/>
          <p:cNvSpPr txBox="1"/>
          <p:nvPr/>
        </p:nvSpPr>
        <p:spPr>
          <a:xfrm>
            <a:off x="2442877" y="2002764"/>
            <a:ext cx="726930" cy="404085"/>
          </a:xfrm>
          <a:prstGeom prst="rect">
            <a:avLst/>
          </a:prstGeom>
          <a:noFill/>
        </p:spPr>
        <p:txBody>
          <a:bodyPr wrap="none">
            <a:spAutoFit/>
          </a:bodyPr>
          <a:lstStyle/>
          <a:p>
            <a:pPr algn="ctr" fontAlgn="auto">
              <a:spcBef>
                <a:spcPts val="0"/>
              </a:spcBef>
              <a:spcAft>
                <a:spcPts val="0"/>
              </a:spcAft>
              <a:defRPr/>
            </a:pPr>
            <a:r>
              <a:rPr lang="en-US" sz="2026" dirty="0">
                <a:gradFill flip="none" rotWithShape="1">
                  <a:gsLst>
                    <a:gs pos="0">
                      <a:srgbClr val="FAB900"/>
                    </a:gs>
                    <a:gs pos="100000">
                      <a:srgbClr val="FAB900">
                        <a:lumMod val="50000"/>
                      </a:srgbClr>
                    </a:gs>
                  </a:gsLst>
                  <a:lin ang="5400000" scaled="0"/>
                  <a:tileRect/>
                </a:gradFill>
                <a:latin typeface="Arial Narrow"/>
                <a:cs typeface="Arial Narrow"/>
              </a:rPr>
              <a:t>LPAR</a:t>
            </a:r>
          </a:p>
        </p:txBody>
      </p:sp>
      <p:pic>
        <p:nvPicPr>
          <p:cNvPr id="149" name="Picture 60"/>
          <p:cNvPicPr>
            <a:picLocks noChangeAspect="1"/>
          </p:cNvPicPr>
          <p:nvPr/>
        </p:nvPicPr>
        <p:blipFill>
          <a:blip r:embed="rId28">
            <a:extLst>
              <a:ext uri="{28A0092B-C50C-407E-A947-70E740481C1C}">
                <a14:useLocalDpi xmlns:a14="http://schemas.microsoft.com/office/drawing/2010/main" val="0"/>
              </a:ext>
            </a:extLst>
          </a:blip>
          <a:srcRect/>
          <a:stretch>
            <a:fillRect/>
          </a:stretch>
        </p:blipFill>
        <p:spPr bwMode="auto">
          <a:xfrm>
            <a:off x="5438775" y="1048703"/>
            <a:ext cx="427435" cy="4679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0" name="Picture 61"/>
          <p:cNvPicPr>
            <a:picLocks noChangeAspect="1"/>
          </p:cNvPicPr>
          <p:nvPr/>
        </p:nvPicPr>
        <p:blipFill>
          <a:blip r:embed="rId29">
            <a:extLst>
              <a:ext uri="{28A0092B-C50C-407E-A947-70E740481C1C}">
                <a14:useLocalDpi xmlns:a14="http://schemas.microsoft.com/office/drawing/2010/main" val="0"/>
              </a:ext>
            </a:extLst>
          </a:blip>
          <a:srcRect/>
          <a:stretch>
            <a:fillRect/>
          </a:stretch>
        </p:blipFill>
        <p:spPr bwMode="auto">
          <a:xfrm>
            <a:off x="5385661" y="2442551"/>
            <a:ext cx="551260" cy="42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1" name="Picture 62"/>
          <p:cNvPicPr>
            <a:picLocks noChangeAspect="1"/>
          </p:cNvPicPr>
          <p:nvPr/>
        </p:nvPicPr>
        <p:blipFill>
          <a:blip r:embed="rId30">
            <a:extLst>
              <a:ext uri="{28A0092B-C50C-407E-A947-70E740481C1C}">
                <a14:useLocalDpi xmlns:a14="http://schemas.microsoft.com/office/drawing/2010/main" val="0"/>
              </a:ext>
            </a:extLst>
          </a:blip>
          <a:srcRect/>
          <a:stretch>
            <a:fillRect/>
          </a:stretch>
        </p:blipFill>
        <p:spPr bwMode="auto">
          <a:xfrm>
            <a:off x="5316526" y="4051312"/>
            <a:ext cx="613172" cy="264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 name="Group 77"/>
          <p:cNvGrpSpPr>
            <a:grpSpLocks/>
          </p:cNvGrpSpPr>
          <p:nvPr/>
        </p:nvGrpSpPr>
        <p:grpSpPr bwMode="auto">
          <a:xfrm>
            <a:off x="5297074" y="3660472"/>
            <a:ext cx="640556" cy="301793"/>
            <a:chOff x="7484803" y="4750879"/>
            <a:chExt cx="1138120" cy="535987"/>
          </a:xfrm>
        </p:grpSpPr>
        <p:sp>
          <p:nvSpPr>
            <p:cNvPr id="154" name="TextBox 78"/>
            <p:cNvSpPr txBox="1">
              <a:spLocks noChangeArrowheads="1"/>
            </p:cNvSpPr>
            <p:nvPr/>
          </p:nvSpPr>
          <p:spPr bwMode="auto">
            <a:xfrm>
              <a:off x="7582207" y="4938399"/>
              <a:ext cx="943313" cy="348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a:r>
                <a:rPr lang="en-US" sz="675" dirty="0" err="1">
                  <a:solidFill>
                    <a:srgbClr val="5E5C62"/>
                  </a:solidFill>
                  <a:latin typeface="Helvetica" panose="020B0604020202020204" pitchFamily="34" charset="0"/>
                  <a:cs typeface=""/>
                </a:rPr>
                <a:t>vRealize</a:t>
              </a:r>
              <a:endParaRPr lang="en-US" sz="675" dirty="0">
                <a:solidFill>
                  <a:srgbClr val="5E5C62"/>
                </a:solidFill>
                <a:latin typeface="Helvetica" panose="020B0604020202020204" pitchFamily="34" charset="0"/>
                <a:cs typeface=""/>
              </a:endParaRPr>
            </a:p>
          </p:txBody>
        </p:sp>
        <p:pic>
          <p:nvPicPr>
            <p:cNvPr id="155" name="Picture 79"/>
            <p:cNvPicPr>
              <a:picLocks noChangeAspect="1"/>
            </p:cNvPicPr>
            <p:nvPr/>
          </p:nvPicPr>
          <p:blipFill>
            <a:blip r:embed="rId31">
              <a:extLst>
                <a:ext uri="{28A0092B-C50C-407E-A947-70E740481C1C}">
                  <a14:useLocalDpi xmlns:a14="http://schemas.microsoft.com/office/drawing/2010/main" val="0"/>
                </a:ext>
              </a:extLst>
            </a:blip>
            <a:srcRect/>
            <a:stretch>
              <a:fillRect/>
            </a:stretch>
          </p:blipFill>
          <p:spPr bwMode="auto">
            <a:xfrm>
              <a:off x="7484803" y="4750879"/>
              <a:ext cx="1138120" cy="2872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56" name="Picture 17" descr="PL_logo_horizontal_RGB"/>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350669" y="1591628"/>
            <a:ext cx="603647" cy="173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7" name="Picture 2" descr="C:\Users\IBM_ADMIN\Desktop\OV Decks for TeamRoom\juju_black_horizontal_cmyk.png"/>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393061" y="2128786"/>
            <a:ext cx="551260" cy="2166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 name="Picture 3" descr="C:\Users\IBM_ADMIN\Desktop\OV Decks for TeamRoom\supported_black-orange_cmyk.png"/>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410891" y="1286662"/>
            <a:ext cx="841772" cy="2928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9" name="Picture 56" descr="Suse-logo-wordmark.png"/>
          <p:cNvPicPr>
            <a:picLocks noChangeAspect="1"/>
          </p:cNvPicPr>
          <p:nvPr/>
        </p:nvPicPr>
        <p:blipFill>
          <a:blip r:embed="rId35">
            <a:extLst>
              <a:ext uri="{28A0092B-C50C-407E-A947-70E740481C1C}">
                <a14:useLocalDpi xmlns:a14="http://schemas.microsoft.com/office/drawing/2010/main" val="0"/>
              </a:ext>
            </a:extLst>
          </a:blip>
          <a:srcRect/>
          <a:stretch>
            <a:fillRect/>
          </a:stretch>
        </p:blipFill>
        <p:spPr bwMode="auto">
          <a:xfrm>
            <a:off x="1295401" y="1492640"/>
            <a:ext cx="926306" cy="689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0" name="Picture 2"/>
          <p:cNvPicPr>
            <a:picLocks noChangeAspect="1"/>
          </p:cNvPicPr>
          <p:nvPr/>
        </p:nvPicPr>
        <p:blipFill>
          <a:blip r:embed="rId36">
            <a:extLst>
              <a:ext uri="{28A0092B-C50C-407E-A947-70E740481C1C}">
                <a14:useLocalDpi xmlns:a14="http://schemas.microsoft.com/office/drawing/2010/main" val="0"/>
              </a:ext>
            </a:extLst>
          </a:blip>
          <a:srcRect/>
          <a:stretch>
            <a:fillRect/>
          </a:stretch>
        </p:blipFill>
        <p:spPr bwMode="auto">
          <a:xfrm>
            <a:off x="1681163" y="3446456"/>
            <a:ext cx="600075" cy="5203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 name="TextBox 3"/>
          <p:cNvSpPr txBox="1">
            <a:spLocks noChangeArrowheads="1"/>
          </p:cNvSpPr>
          <p:nvPr/>
        </p:nvSpPr>
        <p:spPr bwMode="auto">
          <a:xfrm>
            <a:off x="1260872" y="1004485"/>
            <a:ext cx="1117614"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r>
              <a:rPr lang="en-US" sz="825" b="0" u="sng">
                <a:solidFill>
                  <a:prstClr val="white"/>
                </a:solidFill>
                <a:cs typeface=""/>
              </a:rPr>
              <a:t>Supported Versions</a:t>
            </a:r>
          </a:p>
        </p:txBody>
      </p:sp>
      <p:sp>
        <p:nvSpPr>
          <p:cNvPr id="162" name="TextBox 60"/>
          <p:cNvSpPr txBox="1">
            <a:spLocks noChangeArrowheads="1"/>
          </p:cNvSpPr>
          <p:nvPr/>
        </p:nvSpPr>
        <p:spPr bwMode="auto">
          <a:xfrm>
            <a:off x="1258491" y="2532056"/>
            <a:ext cx="1164101" cy="219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r>
              <a:rPr lang="en-US" sz="825" b="0" u="sng">
                <a:solidFill>
                  <a:srgbClr val="0547E7"/>
                </a:solidFill>
                <a:cs typeface=""/>
              </a:rPr>
              <a:t>Community Versions</a:t>
            </a:r>
          </a:p>
        </p:txBody>
      </p:sp>
      <p:pic>
        <p:nvPicPr>
          <p:cNvPr id="163" name="Picture 4"/>
          <p:cNvPicPr>
            <a:picLocks noChangeAspect="1"/>
          </p:cNvPicPr>
          <p:nvPr/>
        </p:nvPicPr>
        <p:blipFill>
          <a:blip r:embed="rId37">
            <a:extLst>
              <a:ext uri="{28A0092B-C50C-407E-A947-70E740481C1C}">
                <a14:useLocalDpi xmlns:a14="http://schemas.microsoft.com/office/drawing/2010/main" val="0"/>
              </a:ext>
            </a:extLst>
          </a:blip>
          <a:srcRect/>
          <a:stretch>
            <a:fillRect/>
          </a:stretch>
        </p:blipFill>
        <p:spPr bwMode="auto">
          <a:xfrm>
            <a:off x="1231107" y="3428596"/>
            <a:ext cx="384572" cy="55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4" name="Picture 6"/>
          <p:cNvPicPr>
            <a:picLocks noChangeAspect="1"/>
          </p:cNvPicPr>
          <p:nvPr/>
        </p:nvPicPr>
        <p:blipFill>
          <a:blip r:embed="rId38">
            <a:extLst>
              <a:ext uri="{28A0092B-C50C-407E-A947-70E740481C1C}">
                <a14:useLocalDpi xmlns:a14="http://schemas.microsoft.com/office/drawing/2010/main" val="0"/>
              </a:ext>
            </a:extLst>
          </a:blip>
          <a:srcRect/>
          <a:stretch>
            <a:fillRect/>
          </a:stretch>
        </p:blipFill>
        <p:spPr bwMode="auto">
          <a:xfrm>
            <a:off x="1277003" y="2788040"/>
            <a:ext cx="385763" cy="5083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6" name="Picture 8"/>
          <p:cNvPicPr>
            <a:picLocks noChangeAspect="1"/>
          </p:cNvPicPr>
          <p:nvPr/>
        </p:nvPicPr>
        <p:blipFill>
          <a:blip r:embed="rId39">
            <a:extLst>
              <a:ext uri="{28A0092B-C50C-407E-A947-70E740481C1C}">
                <a14:useLocalDpi xmlns:a14="http://schemas.microsoft.com/office/drawing/2010/main" val="0"/>
              </a:ext>
            </a:extLst>
          </a:blip>
          <a:srcRect/>
          <a:stretch>
            <a:fillRect/>
          </a:stretch>
        </p:blipFill>
        <p:spPr bwMode="auto">
          <a:xfrm>
            <a:off x="6268641" y="2586028"/>
            <a:ext cx="704850" cy="426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7" name="Picture 10"/>
          <p:cNvPicPr>
            <a:picLocks noChangeAspect="1"/>
          </p:cNvPicPr>
          <p:nvPr/>
        </p:nvPicPr>
        <p:blipFill>
          <a:blip r:embed="rId40">
            <a:extLst>
              <a:ext uri="{28A0092B-C50C-407E-A947-70E740481C1C}">
                <a14:useLocalDpi xmlns:a14="http://schemas.microsoft.com/office/drawing/2010/main" val="0"/>
              </a:ext>
            </a:extLst>
          </a:blip>
          <a:srcRect/>
          <a:stretch>
            <a:fillRect/>
          </a:stretch>
        </p:blipFill>
        <p:spPr bwMode="auto">
          <a:xfrm>
            <a:off x="7174706" y="1514071"/>
            <a:ext cx="615554" cy="490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8" name="Picture 11"/>
          <p:cNvPicPr>
            <a:picLocks noChangeAspect="1"/>
          </p:cNvPicPr>
          <p:nvPr/>
        </p:nvPicPr>
        <p:blipFill>
          <a:blip r:embed="rId41">
            <a:extLst>
              <a:ext uri="{28A0092B-C50C-407E-A947-70E740481C1C}">
                <a14:useLocalDpi xmlns:a14="http://schemas.microsoft.com/office/drawing/2010/main" val="0"/>
              </a:ext>
            </a:extLst>
          </a:blip>
          <a:srcRect/>
          <a:stretch>
            <a:fillRect/>
          </a:stretch>
        </p:blipFill>
        <p:spPr bwMode="auto">
          <a:xfrm>
            <a:off x="7190185" y="2122481"/>
            <a:ext cx="681038" cy="3786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9" name="Picture 123"/>
          <p:cNvPicPr>
            <a:picLocks noChangeAspect="1"/>
          </p:cNvPicPr>
          <p:nvPr/>
        </p:nvPicPr>
        <p:blipFill>
          <a:blip r:embed="rId42">
            <a:extLst>
              <a:ext uri="{28A0092B-C50C-407E-A947-70E740481C1C}">
                <a14:useLocalDpi xmlns:a14="http://schemas.microsoft.com/office/drawing/2010/main" val="0"/>
              </a:ext>
            </a:extLst>
          </a:blip>
          <a:srcRect l="26990" t="5820" r="4115" b="15317"/>
          <a:stretch>
            <a:fillRect/>
          </a:stretch>
        </p:blipFill>
        <p:spPr bwMode="auto">
          <a:xfrm>
            <a:off x="7081838" y="2643974"/>
            <a:ext cx="789385" cy="652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1" name="TextBox 84"/>
          <p:cNvSpPr txBox="1">
            <a:spLocks noChangeArrowheads="1"/>
          </p:cNvSpPr>
          <p:nvPr/>
        </p:nvSpPr>
        <p:spPr bwMode="auto">
          <a:xfrm>
            <a:off x="6211184" y="3999967"/>
            <a:ext cx="686406" cy="3924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Arial" panose="020B0604020202020204" pitchFamily="34" charset="0"/>
                <a:ea typeface="MS PGothic" panose="020B0600070205080204" pitchFamily="34" charset="-128"/>
              </a:defRPr>
            </a:lvl1pPr>
            <a:lvl2pPr marL="742950" indent="-285750">
              <a:defRPr sz="2400" b="1">
                <a:solidFill>
                  <a:schemeClr val="tx1"/>
                </a:solidFill>
                <a:latin typeface="Arial" panose="020B0604020202020204" pitchFamily="34" charset="0"/>
                <a:ea typeface="MS PGothic" panose="020B0600070205080204" pitchFamily="34" charset="-128"/>
              </a:defRPr>
            </a:lvl2pPr>
            <a:lvl3pPr marL="1143000" indent="-228600">
              <a:defRPr sz="2400" b="1">
                <a:solidFill>
                  <a:schemeClr val="tx1"/>
                </a:solidFill>
                <a:latin typeface="Arial" panose="020B0604020202020204" pitchFamily="34" charset="0"/>
                <a:ea typeface="MS PGothic" panose="020B0600070205080204" pitchFamily="34" charset="-128"/>
              </a:defRPr>
            </a:lvl3pPr>
            <a:lvl4pPr marL="1600200" indent="-228600">
              <a:defRPr sz="2400" b="1">
                <a:solidFill>
                  <a:schemeClr val="tx1"/>
                </a:solidFill>
                <a:latin typeface="Arial" panose="020B0604020202020204" pitchFamily="34" charset="0"/>
                <a:ea typeface="MS PGothic" panose="020B0600070205080204" pitchFamily="34" charset="-128"/>
              </a:defRPr>
            </a:lvl4pPr>
            <a:lvl5pPr marL="2057400" indent="-228600">
              <a:defRPr sz="2400" b="1">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b="1">
                <a:solidFill>
                  <a:schemeClr val="tx1"/>
                </a:solidFill>
                <a:latin typeface="Arial" panose="020B0604020202020204" pitchFamily="34" charset="0"/>
                <a:ea typeface="MS PGothic" panose="020B0600070205080204" pitchFamily="34" charset="-128"/>
              </a:defRPr>
            </a:lvl9pPr>
          </a:lstStyle>
          <a:p>
            <a:pPr algn="ctr"/>
            <a:r>
              <a:rPr lang="en-US" sz="1950" dirty="0">
                <a:solidFill>
                  <a:srgbClr val="20AFE5"/>
                </a:solidFill>
                <a:latin typeface="Lubalin for IBM Demi" charset="0"/>
                <a:cs typeface=""/>
              </a:rPr>
              <a:t>DB2</a:t>
            </a:r>
            <a:endParaRPr lang="en-US" sz="1950" dirty="0">
              <a:solidFill>
                <a:srgbClr val="20AFE5"/>
              </a:solidFill>
              <a:latin typeface="Helvetica Light" charset="0"/>
              <a:cs typeface=""/>
            </a:endParaRPr>
          </a:p>
        </p:txBody>
      </p:sp>
      <p:pic>
        <p:nvPicPr>
          <p:cNvPr id="172" name="Picture 2" descr="C:\Users\IBM_ADMIN\Desktop\OV Decks for TeamRoom\O_DiamondPartner_clr.gif"/>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6184257" y="3638586"/>
            <a:ext cx="1171575" cy="29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1" name="Picture 80"/>
          <p:cNvPicPr>
            <a:picLocks noChangeAspect="1"/>
          </p:cNvPicPr>
          <p:nvPr/>
        </p:nvPicPr>
        <p:blipFill>
          <a:blip r:embed="rId44" cstate="email">
            <a:extLst>
              <a:ext uri="{28A0092B-C50C-407E-A947-70E740481C1C}">
                <a14:useLocalDpi xmlns:a14="http://schemas.microsoft.com/office/drawing/2010/main"/>
              </a:ext>
            </a:extLst>
          </a:blip>
          <a:stretch>
            <a:fillRect/>
          </a:stretch>
        </p:blipFill>
        <p:spPr>
          <a:xfrm>
            <a:off x="3649263" y="4529587"/>
            <a:ext cx="1125574" cy="344402"/>
          </a:xfrm>
          <a:prstGeom prst="rect">
            <a:avLst/>
          </a:prstGeom>
        </p:spPr>
      </p:pic>
      <p:pic>
        <p:nvPicPr>
          <p:cNvPr id="82" name="Picture 81" descr="Linux_Foundation_logo.png"/>
          <p:cNvPicPr>
            <a:picLocks noChangeAspect="1"/>
          </p:cNvPicPr>
          <p:nvPr/>
        </p:nvPicPr>
        <p:blipFill>
          <a:blip r:embed="rId45" cstate="email">
            <a:extLst>
              <a:ext uri="{28A0092B-C50C-407E-A947-70E740481C1C}">
                <a14:useLocalDpi xmlns:a14="http://schemas.microsoft.com/office/drawing/2010/main"/>
              </a:ext>
            </a:extLst>
          </a:blip>
          <a:stretch>
            <a:fillRect/>
          </a:stretch>
        </p:blipFill>
        <p:spPr>
          <a:xfrm>
            <a:off x="2464594" y="4490869"/>
            <a:ext cx="1132762" cy="344360"/>
          </a:xfrm>
          <a:prstGeom prst="rect">
            <a:avLst/>
          </a:prstGeom>
        </p:spPr>
      </p:pic>
      <p:sp>
        <p:nvSpPr>
          <p:cNvPr id="3" name="TextBox 2">
            <a:hlinkClick r:id="rId46"/>
          </p:cNvPr>
          <p:cNvSpPr txBox="1"/>
          <p:nvPr/>
        </p:nvSpPr>
        <p:spPr>
          <a:xfrm>
            <a:off x="431799" y="4154322"/>
            <a:ext cx="2621720" cy="438582"/>
          </a:xfrm>
          <a:prstGeom prst="rect">
            <a:avLst/>
          </a:prstGeom>
          <a:noFill/>
        </p:spPr>
        <p:txBody>
          <a:bodyPr wrap="square" rtlCol="0">
            <a:spAutoFit/>
          </a:bodyPr>
          <a:lstStyle/>
          <a:p>
            <a:r>
              <a:rPr lang="en-US" sz="750" dirty="0">
                <a:solidFill>
                  <a:srgbClr val="000000"/>
                </a:solidFill>
                <a:latin typeface="Arial" charset="0"/>
                <a:cs typeface=""/>
                <a:hlinkClick r:id="rId46"/>
              </a:rPr>
              <a:t>Canonical unveils 6th LTS release of Ubuntu with 16.04</a:t>
            </a:r>
            <a:endParaRPr lang="en-US" sz="750" dirty="0">
              <a:solidFill>
                <a:srgbClr val="000000"/>
              </a:solidFill>
              <a:latin typeface="Arial" charset="0"/>
              <a:cs typeface=""/>
            </a:endParaRPr>
          </a:p>
          <a:p>
            <a:endParaRPr lang="en-US" sz="750" dirty="0">
              <a:solidFill>
                <a:srgbClr val="000000"/>
              </a:solidFill>
              <a:latin typeface="Arial" charset="0"/>
              <a:cs typeface=""/>
            </a:endParaRPr>
          </a:p>
          <a:p>
            <a:r>
              <a:rPr lang="en-US" sz="750" dirty="0">
                <a:solidFill>
                  <a:srgbClr val="000000"/>
                </a:solidFill>
                <a:latin typeface="Arial" charset="0"/>
                <a:cs typeface=""/>
              </a:rPr>
              <a:t>For the latest view of packages, see </a:t>
            </a:r>
            <a:r>
              <a:rPr lang="en-US" sz="750" dirty="0">
                <a:solidFill>
                  <a:srgbClr val="000000"/>
                </a:solidFill>
                <a:latin typeface="Arial" charset="0"/>
                <a:cs typeface=""/>
                <a:hlinkClick r:id="rId47"/>
              </a:rPr>
              <a:t>URL</a:t>
            </a:r>
            <a:endParaRPr lang="en-US" sz="750" dirty="0">
              <a:solidFill>
                <a:srgbClr val="000000"/>
              </a:solidFill>
              <a:latin typeface="Arial" charset="0"/>
              <a:cs typeface=""/>
            </a:endParaRPr>
          </a:p>
        </p:txBody>
      </p:sp>
      <p:pic>
        <p:nvPicPr>
          <p:cNvPr id="4" name="Picture 3"/>
          <p:cNvPicPr>
            <a:picLocks noChangeAspect="1"/>
          </p:cNvPicPr>
          <p:nvPr/>
        </p:nvPicPr>
        <p:blipFill>
          <a:blip r:embed="rId48">
            <a:extLst>
              <a:ext uri="{28A0092B-C50C-407E-A947-70E740481C1C}">
                <a14:useLocalDpi xmlns:a14="http://schemas.microsoft.com/office/drawing/2010/main" val="0"/>
              </a:ext>
            </a:extLst>
          </a:blip>
          <a:stretch>
            <a:fillRect/>
          </a:stretch>
        </p:blipFill>
        <p:spPr>
          <a:xfrm>
            <a:off x="6218634" y="2292740"/>
            <a:ext cx="736401" cy="208359"/>
          </a:xfrm>
          <a:prstGeom prst="rect">
            <a:avLst/>
          </a:prstGeom>
        </p:spPr>
      </p:pic>
      <p:pic>
        <p:nvPicPr>
          <p:cNvPr id="5" name="Picture 4"/>
          <p:cNvPicPr>
            <a:picLocks noChangeAspect="1"/>
          </p:cNvPicPr>
          <p:nvPr/>
        </p:nvPicPr>
        <p:blipFill>
          <a:blip r:embed="rId49">
            <a:extLst>
              <a:ext uri="{28A0092B-C50C-407E-A947-70E740481C1C}">
                <a14:useLocalDpi xmlns:a14="http://schemas.microsoft.com/office/drawing/2010/main" val="0"/>
              </a:ext>
            </a:extLst>
          </a:blip>
          <a:stretch>
            <a:fillRect/>
          </a:stretch>
        </p:blipFill>
        <p:spPr>
          <a:xfrm>
            <a:off x="6277436" y="3108728"/>
            <a:ext cx="687260" cy="402270"/>
          </a:xfrm>
          <a:prstGeom prst="rect">
            <a:avLst/>
          </a:prstGeom>
        </p:spPr>
      </p:pic>
      <p:pic>
        <p:nvPicPr>
          <p:cNvPr id="6" name="Picture 5"/>
          <p:cNvPicPr>
            <a:picLocks noChangeAspect="1"/>
          </p:cNvPicPr>
          <p:nvPr/>
        </p:nvPicPr>
        <p:blipFill>
          <a:blip r:embed="rId50">
            <a:extLst>
              <a:ext uri="{28A0092B-C50C-407E-A947-70E740481C1C}">
                <a14:useLocalDpi xmlns:a14="http://schemas.microsoft.com/office/drawing/2010/main" val="0"/>
              </a:ext>
            </a:extLst>
          </a:blip>
          <a:stretch>
            <a:fillRect/>
          </a:stretch>
        </p:blipFill>
        <p:spPr>
          <a:xfrm>
            <a:off x="5228035" y="1884373"/>
            <a:ext cx="858440" cy="142432"/>
          </a:xfrm>
          <a:prstGeom prst="rect">
            <a:avLst/>
          </a:prstGeom>
        </p:spPr>
      </p:pic>
      <p:pic>
        <p:nvPicPr>
          <p:cNvPr id="7" name="Picture 6"/>
          <p:cNvPicPr>
            <a:picLocks noChangeAspect="1"/>
          </p:cNvPicPr>
          <p:nvPr/>
        </p:nvPicPr>
        <p:blipFill>
          <a:blip r:embed="rId51">
            <a:extLst>
              <a:ext uri="{28A0092B-C50C-407E-A947-70E740481C1C}">
                <a14:useLocalDpi xmlns:a14="http://schemas.microsoft.com/office/drawing/2010/main" val="0"/>
              </a:ext>
            </a:extLst>
          </a:blip>
          <a:stretch>
            <a:fillRect/>
          </a:stretch>
        </p:blipFill>
        <p:spPr>
          <a:xfrm>
            <a:off x="5395894" y="2896390"/>
            <a:ext cx="454437" cy="436959"/>
          </a:xfrm>
          <a:prstGeom prst="rect">
            <a:avLst/>
          </a:prstGeom>
        </p:spPr>
      </p:pic>
      <p:pic>
        <p:nvPicPr>
          <p:cNvPr id="9" name="Picture 8"/>
          <p:cNvPicPr>
            <a:picLocks noChangeAspect="1"/>
          </p:cNvPicPr>
          <p:nvPr/>
        </p:nvPicPr>
        <p:blipFill>
          <a:blip r:embed="rId52">
            <a:extLst>
              <a:ext uri="{28A0092B-C50C-407E-A947-70E740481C1C}">
                <a14:useLocalDpi xmlns:a14="http://schemas.microsoft.com/office/drawing/2010/main" val="0"/>
              </a:ext>
            </a:extLst>
          </a:blip>
          <a:stretch>
            <a:fillRect/>
          </a:stretch>
        </p:blipFill>
        <p:spPr>
          <a:xfrm>
            <a:off x="5297073" y="3424617"/>
            <a:ext cx="789402" cy="179215"/>
          </a:xfrm>
          <a:prstGeom prst="rect">
            <a:avLst/>
          </a:prstGeom>
        </p:spPr>
      </p:pic>
      <p:pic>
        <p:nvPicPr>
          <p:cNvPr id="10" name="Picture 9"/>
          <p:cNvPicPr>
            <a:picLocks noChangeAspect="1"/>
          </p:cNvPicPr>
          <p:nvPr/>
        </p:nvPicPr>
        <p:blipFill>
          <a:blip r:embed="rId53">
            <a:extLst>
              <a:ext uri="{28A0092B-C50C-407E-A947-70E740481C1C}">
                <a14:useLocalDpi xmlns:a14="http://schemas.microsoft.com/office/drawing/2010/main" val="0"/>
              </a:ext>
            </a:extLst>
          </a:blip>
          <a:stretch>
            <a:fillRect/>
          </a:stretch>
        </p:blipFill>
        <p:spPr>
          <a:xfrm>
            <a:off x="2542173" y="2755455"/>
            <a:ext cx="515818" cy="454619"/>
          </a:xfrm>
          <a:prstGeom prst="rect">
            <a:avLst/>
          </a:prstGeom>
        </p:spPr>
      </p:pic>
      <p:pic>
        <p:nvPicPr>
          <p:cNvPr id="11" name="Picture 10"/>
          <p:cNvPicPr>
            <a:picLocks noChangeAspect="1"/>
          </p:cNvPicPr>
          <p:nvPr/>
        </p:nvPicPr>
        <p:blipFill>
          <a:blip r:embed="rId54">
            <a:extLst>
              <a:ext uri="{28A0092B-C50C-407E-A947-70E740481C1C}">
                <a14:useLocalDpi xmlns:a14="http://schemas.microsoft.com/office/drawing/2010/main" val="0"/>
              </a:ext>
            </a:extLst>
          </a:blip>
          <a:stretch>
            <a:fillRect/>
          </a:stretch>
        </p:blipFill>
        <p:spPr>
          <a:xfrm>
            <a:off x="2506297" y="3329662"/>
            <a:ext cx="587567" cy="513057"/>
          </a:xfrm>
          <a:prstGeom prst="rect">
            <a:avLst/>
          </a:prstGeom>
        </p:spPr>
      </p:pic>
      <p:pic>
        <p:nvPicPr>
          <p:cNvPr id="12" name="Picture 11"/>
          <p:cNvPicPr>
            <a:picLocks noChangeAspect="1"/>
          </p:cNvPicPr>
          <p:nvPr/>
        </p:nvPicPr>
        <p:blipFill>
          <a:blip r:embed="rId55">
            <a:extLst>
              <a:ext uri="{28A0092B-C50C-407E-A947-70E740481C1C}">
                <a14:useLocalDpi xmlns:a14="http://schemas.microsoft.com/office/drawing/2010/main" val="0"/>
              </a:ext>
            </a:extLst>
          </a:blip>
          <a:stretch>
            <a:fillRect/>
          </a:stretch>
        </p:blipFill>
        <p:spPr>
          <a:xfrm>
            <a:off x="1728530" y="2843478"/>
            <a:ext cx="543254" cy="395809"/>
          </a:xfrm>
          <a:prstGeom prst="rect">
            <a:avLst/>
          </a:prstGeom>
        </p:spPr>
      </p:pic>
      <p:sp>
        <p:nvSpPr>
          <p:cNvPr id="8" name="TextBox 7"/>
          <p:cNvSpPr txBox="1"/>
          <p:nvPr/>
        </p:nvSpPr>
        <p:spPr>
          <a:xfrm>
            <a:off x="4617275" y="2970205"/>
            <a:ext cx="413896" cy="184666"/>
          </a:xfrm>
          <a:prstGeom prst="rect">
            <a:avLst/>
          </a:prstGeom>
          <a:noFill/>
        </p:spPr>
        <p:txBody>
          <a:bodyPr wrap="none" rtlCol="0">
            <a:spAutoFit/>
          </a:bodyPr>
          <a:lstStyle/>
          <a:p>
            <a:r>
              <a:rPr lang="en-US" sz="600" b="1" dirty="0"/>
              <a:t>LLVM</a:t>
            </a:r>
            <a:r>
              <a:rPr lang="en-US" sz="600"/>
              <a:t> </a:t>
            </a:r>
            <a:endParaRPr lang="en-US" sz="600" dirty="0"/>
          </a:p>
        </p:txBody>
      </p:sp>
      <p:sp>
        <p:nvSpPr>
          <p:cNvPr id="88" name="TextBox 87"/>
          <p:cNvSpPr txBox="1"/>
          <p:nvPr/>
        </p:nvSpPr>
        <p:spPr>
          <a:xfrm>
            <a:off x="2527865" y="3789929"/>
            <a:ext cx="657552" cy="184666"/>
          </a:xfrm>
          <a:prstGeom prst="rect">
            <a:avLst/>
          </a:prstGeom>
          <a:noFill/>
        </p:spPr>
        <p:txBody>
          <a:bodyPr wrap="none" rtlCol="0">
            <a:spAutoFit/>
          </a:bodyPr>
          <a:lstStyle/>
          <a:p>
            <a:r>
              <a:rPr lang="en-US" sz="600"/>
              <a:t>LXD (Ubuntu)</a:t>
            </a:r>
            <a:endParaRPr lang="en-US" sz="600" dirty="0"/>
          </a:p>
        </p:txBody>
      </p:sp>
      <p:sp>
        <p:nvSpPr>
          <p:cNvPr id="89" name="TextBox 88"/>
          <p:cNvSpPr txBox="1"/>
          <p:nvPr/>
        </p:nvSpPr>
        <p:spPr>
          <a:xfrm>
            <a:off x="2624664" y="3166599"/>
            <a:ext cx="455574" cy="184666"/>
          </a:xfrm>
          <a:prstGeom prst="rect">
            <a:avLst/>
          </a:prstGeom>
          <a:noFill/>
        </p:spPr>
        <p:txBody>
          <a:bodyPr wrap="none" rtlCol="0">
            <a:spAutoFit/>
          </a:bodyPr>
          <a:lstStyle/>
          <a:p>
            <a:r>
              <a:rPr lang="en-US" sz="600" dirty="0" err="1"/>
              <a:t>Docker</a:t>
            </a:r>
            <a:r>
              <a:rPr lang="en-US" sz="600" dirty="0"/>
              <a:t>)</a:t>
            </a:r>
          </a:p>
        </p:txBody>
      </p:sp>
      <p:sp>
        <p:nvSpPr>
          <p:cNvPr id="90" name="TextBox 89"/>
          <p:cNvSpPr txBox="1"/>
          <p:nvPr/>
        </p:nvSpPr>
        <p:spPr>
          <a:xfrm>
            <a:off x="4381345" y="2224757"/>
            <a:ext cx="870751" cy="173124"/>
          </a:xfrm>
          <a:prstGeom prst="rect">
            <a:avLst/>
          </a:prstGeom>
          <a:noFill/>
        </p:spPr>
        <p:txBody>
          <a:bodyPr wrap="none" rtlCol="0">
            <a:spAutoFit/>
          </a:bodyPr>
          <a:lstStyle/>
          <a:p>
            <a:r>
              <a:rPr lang="en-US" sz="525" dirty="0" err="1"/>
              <a:t>Zend</a:t>
            </a:r>
            <a:r>
              <a:rPr lang="en-US" sz="525" dirty="0"/>
              <a:t> framework (PHP)</a:t>
            </a:r>
          </a:p>
        </p:txBody>
      </p:sp>
      <p:sp>
        <p:nvSpPr>
          <p:cNvPr id="91" name="TextBox 90"/>
          <p:cNvSpPr txBox="1"/>
          <p:nvPr/>
        </p:nvSpPr>
        <p:spPr>
          <a:xfrm>
            <a:off x="4369594" y="3449673"/>
            <a:ext cx="724878" cy="184666"/>
          </a:xfrm>
          <a:prstGeom prst="rect">
            <a:avLst/>
          </a:prstGeom>
          <a:noFill/>
        </p:spPr>
        <p:txBody>
          <a:bodyPr wrap="none" rtlCol="0">
            <a:spAutoFit/>
          </a:bodyPr>
          <a:lstStyle/>
          <a:p>
            <a:r>
              <a:rPr lang="en-US" sz="600"/>
              <a:t>Apache </a:t>
            </a:r>
            <a:r>
              <a:rPr lang="en-US" sz="600" dirty="0"/>
              <a:t>Tomcat</a:t>
            </a:r>
          </a:p>
        </p:txBody>
      </p:sp>
      <p:sp>
        <p:nvSpPr>
          <p:cNvPr id="84" name="TextBox 83"/>
          <p:cNvSpPr txBox="1"/>
          <p:nvPr/>
        </p:nvSpPr>
        <p:spPr>
          <a:xfrm>
            <a:off x="2487397" y="2332380"/>
            <a:ext cx="659155" cy="404085"/>
          </a:xfrm>
          <a:prstGeom prst="rect">
            <a:avLst/>
          </a:prstGeom>
          <a:noFill/>
        </p:spPr>
        <p:txBody>
          <a:bodyPr wrap="none">
            <a:spAutoFit/>
          </a:bodyPr>
          <a:lstStyle/>
          <a:p>
            <a:pPr algn="ctr" fontAlgn="auto">
              <a:spcBef>
                <a:spcPts val="0"/>
              </a:spcBef>
              <a:spcAft>
                <a:spcPts val="0"/>
              </a:spcAft>
              <a:defRPr/>
            </a:pPr>
            <a:r>
              <a:rPr lang="en-US" sz="2026">
                <a:solidFill>
                  <a:schemeClr val="bg1">
                    <a:lumMod val="75000"/>
                  </a:schemeClr>
                </a:solidFill>
                <a:latin typeface="Arial Narrow"/>
                <a:cs typeface="Arial Narrow"/>
              </a:rPr>
              <a:t>DPM</a:t>
            </a:r>
            <a:endParaRPr lang="en-US" sz="2026" dirty="0">
              <a:solidFill>
                <a:schemeClr val="bg1">
                  <a:lumMod val="75000"/>
                </a:schemeClr>
              </a:solidFill>
              <a:latin typeface="Arial Narrow"/>
              <a:cs typeface="Arial Narrow"/>
            </a:endParaRPr>
          </a:p>
        </p:txBody>
      </p:sp>
      <p:sp>
        <p:nvSpPr>
          <p:cNvPr id="2" name="Rectangle 1"/>
          <p:cNvSpPr/>
          <p:nvPr/>
        </p:nvSpPr>
        <p:spPr>
          <a:xfrm>
            <a:off x="5129690" y="254000"/>
            <a:ext cx="2905177" cy="4428826"/>
          </a:xfrm>
          <a:prstGeom prst="rect">
            <a:avLst/>
          </a:prstGeom>
          <a:noFill/>
          <a:ln w="38100">
            <a:prstDash val="dash"/>
          </a:ln>
        </p:spPr>
        <p:style>
          <a:lnRef idx="1">
            <a:schemeClr val="accent1"/>
          </a:lnRef>
          <a:fillRef idx="3">
            <a:schemeClr val="accent1"/>
          </a:fillRef>
          <a:effectRef idx="2">
            <a:schemeClr val="accent1"/>
          </a:effectRef>
          <a:fontRef idx="minor">
            <a:schemeClr val="lt1"/>
          </a:fontRef>
        </p:style>
        <p:txBody>
          <a:bodyPr rtlCol="0" anchor="t"/>
          <a:lstStyle/>
          <a:p>
            <a:pPr algn="ctr"/>
            <a:r>
              <a:rPr lang="en-US" b="1" dirty="0" smtClean="0">
                <a:solidFill>
                  <a:schemeClr val="tx1"/>
                </a:solidFill>
              </a:rPr>
              <a:t>Database</a:t>
            </a:r>
            <a:r>
              <a:rPr lang="en-US" dirty="0" smtClean="0">
                <a:solidFill>
                  <a:schemeClr val="tx1"/>
                </a:solidFill>
              </a:rPr>
              <a:t> as a </a:t>
            </a:r>
            <a:r>
              <a:rPr lang="en-US" b="1" dirty="0" smtClean="0">
                <a:solidFill>
                  <a:schemeClr val="tx1"/>
                </a:solidFill>
              </a:rPr>
              <a:t>Service</a:t>
            </a:r>
            <a:endParaRPr lang="en-US" b="1" dirty="0">
              <a:solidFill>
                <a:schemeClr val="tx1"/>
              </a:solidFill>
            </a:endParaRPr>
          </a:p>
        </p:txBody>
      </p:sp>
    </p:spTree>
    <p:extLst>
      <p:ext uri="{BB962C8B-B14F-4D97-AF65-F5344CB8AC3E}">
        <p14:creationId xmlns:p14="http://schemas.microsoft.com/office/powerpoint/2010/main" val="1548819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7519196" cy="2518845"/>
          </a:xfrm>
          <a:prstGeom prst="rect">
            <a:avLst/>
          </a:prstGeom>
          <a:solidFill>
            <a:srgbClr val="68FF6B"/>
          </a:solidFill>
        </p:spPr>
        <p:txBody>
          <a:bodyPr wrap="square" rtlCol="0" anchor="ctr">
            <a:noAutofit/>
          </a:bodyPr>
          <a:lstStyle/>
          <a:p>
            <a:r>
              <a:rPr lang="en-US" dirty="0" smtClean="0"/>
              <a:t>z/VM</a:t>
            </a:r>
          </a:p>
          <a:p>
            <a:r>
              <a:rPr lang="en-US" dirty="0" smtClean="0"/>
              <a:t>6.4</a:t>
            </a:r>
          </a:p>
          <a:p>
            <a:r>
              <a:rPr lang="en-US" dirty="0" smtClean="0"/>
              <a:t>LPAR</a:t>
            </a:r>
            <a:endParaRPr lang="en-US" dirty="0"/>
          </a:p>
        </p:txBody>
      </p:sp>
      <p:sp>
        <p:nvSpPr>
          <p:cNvPr id="34" name="Rectangle 65"/>
          <p:cNvSpPr>
            <a:spLocks noChangeArrowheads="1"/>
          </p:cNvSpPr>
          <p:nvPr/>
        </p:nvSpPr>
        <p:spPr bwMode="auto">
          <a:xfrm>
            <a:off x="4598555" y="16664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4517275" y="172738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4446155" y="17680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Spark</a:t>
            </a:r>
          </a:p>
          <a:p>
            <a:pPr algn="ctr">
              <a:buClrTx/>
              <a:buFontTx/>
              <a:buNone/>
            </a:pPr>
            <a:r>
              <a:rPr lang="en-US" altLang="en-US" sz="1350" b="1" dirty="0" smtClean="0">
                <a:solidFill>
                  <a:srgbClr val="000000"/>
                </a:solidFill>
              </a:rPr>
              <a:t>MongoDB</a:t>
            </a:r>
          </a:p>
          <a:p>
            <a:pPr algn="ctr">
              <a:buClrTx/>
              <a:buFontTx/>
              <a:buNone/>
            </a:pPr>
            <a:r>
              <a:rPr lang="en-US" altLang="en-US" sz="1350" b="1" dirty="0" err="1" smtClean="0">
                <a:solidFill>
                  <a:srgbClr val="000000"/>
                </a:solidFill>
              </a:rPr>
              <a:t>MariaDB</a:t>
            </a:r>
            <a:endParaRPr lang="en-US" altLang="en-US" sz="1350" b="1" dirty="0" smtClean="0">
              <a:solidFill>
                <a:srgbClr val="000000"/>
              </a:solidFill>
            </a:endParaRPr>
          </a:p>
          <a:p>
            <a:pPr algn="ctr">
              <a:buClrTx/>
              <a:buFontTx/>
              <a:buNone/>
            </a:pPr>
            <a:r>
              <a:rPr lang="en-US" altLang="en-US" sz="1350" b="1" dirty="0" smtClean="0">
                <a:solidFill>
                  <a:srgbClr val="000000"/>
                </a:solidFill>
              </a:rPr>
              <a:t>DB2</a:t>
            </a:r>
          </a:p>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60449" name="Rectangle 67"/>
          <p:cNvSpPr>
            <a:spLocks noChangeArrowheads="1"/>
          </p:cNvSpPr>
          <p:nvPr/>
        </p:nvSpPr>
        <p:spPr bwMode="auto">
          <a:xfrm>
            <a:off x="450330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490335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0" y="558762"/>
            <a:ext cx="662669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few systems management “services” would be great! …</a:t>
            </a:r>
            <a:endParaRPr lang="en-US" altLang="en-US" sz="1800" dirty="0">
              <a:solidFill>
                <a:srgbClr val="000000"/>
              </a:solidFill>
            </a:endParaRPr>
          </a:p>
        </p:txBody>
      </p:sp>
      <p:sp>
        <p:nvSpPr>
          <p:cNvPr id="38" name="Oval 37"/>
          <p:cNvSpPr/>
          <p:nvPr/>
        </p:nvSpPr>
        <p:spPr>
          <a:xfrm>
            <a:off x="7332133" y="107691"/>
            <a:ext cx="1720751" cy="1194855"/>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A Simplified Picture (again)</a:t>
            </a:r>
          </a:p>
        </p:txBody>
      </p:sp>
      <p:sp>
        <p:nvSpPr>
          <p:cNvPr id="55"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6"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7"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8"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40" name="Rectangle 65"/>
          <p:cNvSpPr>
            <a:spLocks noChangeArrowheads="1"/>
          </p:cNvSpPr>
          <p:nvPr/>
        </p:nvSpPr>
        <p:spPr bwMode="auto">
          <a:xfrm>
            <a:off x="2175442" y="170565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Cloud</a:t>
            </a:r>
          </a:p>
          <a:p>
            <a:pPr algn="ctr">
              <a:buClrTx/>
              <a:buFontTx/>
              <a:buNone/>
            </a:pPr>
            <a:r>
              <a:rPr lang="en-US" altLang="en-US" sz="1200" b="1" dirty="0" smtClean="0">
                <a:solidFill>
                  <a:srgbClr val="000000"/>
                </a:solidFill>
              </a:rPr>
              <a:t>Manager</a:t>
            </a:r>
          </a:p>
          <a:p>
            <a:pPr algn="ctr">
              <a:buClrTx/>
              <a:buFontTx/>
              <a:buNone/>
            </a:pPr>
            <a:r>
              <a:rPr lang="en-US" altLang="en-US" sz="1200" b="1" dirty="0" smtClean="0">
                <a:solidFill>
                  <a:srgbClr val="000000"/>
                </a:solidFill>
              </a:rPr>
              <a:t>Appliance</a:t>
            </a:r>
          </a:p>
          <a:p>
            <a:pPr algn="ctr">
              <a:buClrTx/>
              <a:buFontTx/>
              <a:buNone/>
            </a:pPr>
            <a:r>
              <a:rPr lang="en-US" altLang="en-US" sz="1200" b="1" dirty="0" smtClean="0">
                <a:solidFill>
                  <a:srgbClr val="000000"/>
                </a:solidFill>
              </a:rPr>
              <a:t>(XCAT)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1" name="Rectangle 65"/>
          <p:cNvSpPr>
            <a:spLocks noChangeArrowheads="1"/>
          </p:cNvSpPr>
          <p:nvPr/>
        </p:nvSpPr>
        <p:spPr bwMode="auto">
          <a:xfrm>
            <a:off x="2227935" y="1605642"/>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SMAPI</a:t>
            </a:r>
          </a:p>
          <a:p>
            <a:pPr algn="ctr">
              <a:buClrTx/>
              <a:buFontTx/>
              <a:buNone/>
            </a:pPr>
            <a:endParaRPr lang="en-US" altLang="en-US" sz="1200" b="1" dirty="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9" name="Rectangle 65"/>
          <p:cNvSpPr>
            <a:spLocks noChangeArrowheads="1"/>
          </p:cNvSpPr>
          <p:nvPr/>
        </p:nvSpPr>
        <p:spPr bwMode="auto">
          <a:xfrm>
            <a:off x="2115277"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200" b="1" dirty="0" smtClean="0">
                <a:solidFill>
                  <a:srgbClr val="000000"/>
                </a:solidFill>
              </a:rPr>
              <a:t>OpenStack</a:t>
            </a:r>
          </a:p>
          <a:p>
            <a:pPr algn="ctr">
              <a:buClrTx/>
              <a:buFontTx/>
              <a:buNone/>
            </a:pPr>
            <a:r>
              <a:rPr lang="en-US" altLang="en-US" sz="1200" b="1" dirty="0" smtClean="0">
                <a:solidFill>
                  <a:srgbClr val="000000"/>
                </a:solidFill>
              </a:rPr>
              <a:t>Horizon</a:t>
            </a:r>
          </a:p>
          <a:p>
            <a:pPr algn="ctr">
              <a:buClrTx/>
              <a:buFontTx/>
              <a:buNone/>
            </a:pPr>
            <a:r>
              <a:rPr lang="en-US" altLang="en-US" sz="1200" b="1" dirty="0" smtClean="0">
                <a:solidFill>
                  <a:srgbClr val="000000"/>
                </a:solidFill>
              </a:rPr>
              <a:t>Control</a:t>
            </a:r>
          </a:p>
          <a:p>
            <a:pPr algn="ctr">
              <a:buClrTx/>
              <a:buFontTx/>
              <a:buNone/>
            </a:pPr>
            <a:r>
              <a:rPr lang="en-US" altLang="en-US" sz="1200" b="1" dirty="0" smtClean="0">
                <a:solidFill>
                  <a:srgbClr val="000000"/>
                </a:solidFill>
              </a:rPr>
              <a:t>Point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3" name="Rectangle 65"/>
          <p:cNvSpPr>
            <a:spLocks noChangeArrowheads="1"/>
          </p:cNvSpPr>
          <p:nvPr/>
        </p:nvSpPr>
        <p:spPr bwMode="auto">
          <a:xfrm>
            <a:off x="3530589" y="156287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050" b="1" dirty="0" smtClean="0">
                <a:solidFill>
                  <a:srgbClr val="000000"/>
                </a:solidFill>
              </a:rPr>
              <a:t>OMEGAMON</a:t>
            </a:r>
            <a:endParaRPr lang="en-US" altLang="en-US" sz="120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2" name="Rectangle 65"/>
          <p:cNvSpPr>
            <a:spLocks noChangeArrowheads="1"/>
          </p:cNvSpPr>
          <p:nvPr/>
        </p:nvSpPr>
        <p:spPr bwMode="auto">
          <a:xfrm>
            <a:off x="3449309" y="1631217"/>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Smart</a:t>
            </a:r>
          </a:p>
          <a:p>
            <a:pPr algn="ctr">
              <a:buClrTx/>
              <a:buFontTx/>
              <a:buNone/>
            </a:pPr>
            <a:r>
              <a:rPr lang="en-US" altLang="en-US" sz="1200" b="1" dirty="0" smtClean="0">
                <a:solidFill>
                  <a:srgbClr val="000000"/>
                </a:solidFill>
              </a:rPr>
              <a:t>Cloud</a:t>
            </a:r>
          </a:p>
          <a:p>
            <a:pPr algn="ctr">
              <a:buClrTx/>
              <a:buFontTx/>
              <a:buNone/>
            </a:pPr>
            <a:r>
              <a:rPr lang="en-US" altLang="en-US" sz="1200" b="1" dirty="0" smtClean="0">
                <a:solidFill>
                  <a:srgbClr val="000000"/>
                </a:solidFill>
              </a:rPr>
              <a:t>Cost</a:t>
            </a:r>
          </a:p>
          <a:p>
            <a:pPr algn="ctr">
              <a:buClrTx/>
              <a:buFontTx/>
              <a:buNone/>
            </a:pPr>
            <a:r>
              <a:rPr lang="en-US" altLang="en-US" sz="1200" b="1" dirty="0" smtClean="0">
                <a:solidFill>
                  <a:srgbClr val="000000"/>
                </a:solidFill>
              </a:rPr>
              <a:t>Manager</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7" name="Rectangle 65"/>
          <p:cNvSpPr>
            <a:spLocks noChangeArrowheads="1"/>
          </p:cNvSpPr>
          <p:nvPr/>
        </p:nvSpPr>
        <p:spPr bwMode="auto">
          <a:xfrm>
            <a:off x="3355669" y="169396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Backup</a:t>
            </a:r>
          </a:p>
          <a:p>
            <a:pPr algn="ctr">
              <a:buClrTx/>
              <a:buFontTx/>
              <a:buNone/>
            </a:pPr>
            <a:r>
              <a:rPr lang="en-US" altLang="en-US" sz="1200" b="1" dirty="0" smtClean="0">
                <a:solidFill>
                  <a:srgbClr val="000000"/>
                </a:solidFill>
              </a:rPr>
              <a:t>And</a:t>
            </a:r>
          </a:p>
          <a:p>
            <a:pPr algn="ctr">
              <a:buClrTx/>
              <a:buFontTx/>
              <a:buNone/>
            </a:pPr>
            <a:r>
              <a:rPr lang="en-US" altLang="en-US" sz="1200" b="1" dirty="0" smtClean="0">
                <a:solidFill>
                  <a:srgbClr val="000000"/>
                </a:solidFill>
              </a:rPr>
              <a:t>Restore</a:t>
            </a:r>
          </a:p>
          <a:p>
            <a:pPr algn="ctr">
              <a:buClrTx/>
              <a:buFontTx/>
              <a:buNone/>
            </a:pPr>
            <a:r>
              <a:rPr lang="en-US" altLang="en-US" sz="1200" b="1" dirty="0" smtClean="0">
                <a:solidFill>
                  <a:srgbClr val="000000"/>
                </a:solidFill>
              </a:rPr>
              <a:t>Manager</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6" name="Rectangle 65"/>
          <p:cNvSpPr>
            <a:spLocks noChangeArrowheads="1"/>
          </p:cNvSpPr>
          <p:nvPr/>
        </p:nvSpPr>
        <p:spPr bwMode="auto">
          <a:xfrm>
            <a:off x="3128525" y="1763718"/>
            <a:ext cx="981979"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Systems</a:t>
            </a:r>
          </a:p>
          <a:p>
            <a:pPr algn="ctr">
              <a:buClrTx/>
              <a:buFontTx/>
              <a:buNone/>
            </a:pPr>
            <a:r>
              <a:rPr lang="en-US" altLang="en-US" sz="1200" b="1" dirty="0" smtClean="0">
                <a:solidFill>
                  <a:srgbClr val="000000"/>
                </a:solidFill>
              </a:rPr>
              <a:t>Management</a:t>
            </a:r>
          </a:p>
          <a:p>
            <a:pPr algn="ctr">
              <a:buClrTx/>
              <a:buFontTx/>
              <a:buNone/>
            </a:pPr>
            <a:r>
              <a:rPr lang="en-US" altLang="en-US" sz="1200" b="1" dirty="0" smtClean="0">
                <a:solidFill>
                  <a:srgbClr val="000000"/>
                </a:solidFill>
              </a:rPr>
              <a:t>Suite</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Tree>
    <p:extLst>
      <p:ext uri="{BB962C8B-B14F-4D97-AF65-F5344CB8AC3E}">
        <p14:creationId xmlns:p14="http://schemas.microsoft.com/office/powerpoint/2010/main" val="11562302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4284929" cy="2518845"/>
          </a:xfrm>
          <a:prstGeom prst="rect">
            <a:avLst/>
          </a:prstGeom>
          <a:solidFill>
            <a:srgbClr val="68FF6B"/>
          </a:solidFill>
        </p:spPr>
        <p:txBody>
          <a:bodyPr wrap="square" rtlCol="0" anchor="ctr">
            <a:noAutofit/>
          </a:bodyPr>
          <a:lstStyle/>
          <a:p>
            <a:r>
              <a:rPr lang="en-US" dirty="0" smtClean="0"/>
              <a:t>z/VM</a:t>
            </a:r>
          </a:p>
          <a:p>
            <a:r>
              <a:rPr lang="en-US" dirty="0" smtClean="0"/>
              <a:t>6.4</a:t>
            </a:r>
          </a:p>
          <a:p>
            <a:r>
              <a:rPr lang="en-US" dirty="0" smtClean="0"/>
              <a:t>LPAR</a:t>
            </a:r>
            <a:endParaRPr lang="en-US" dirty="0"/>
          </a:p>
        </p:txBody>
      </p:sp>
      <p:sp>
        <p:nvSpPr>
          <p:cNvPr id="34" name="Rectangle 65"/>
          <p:cNvSpPr>
            <a:spLocks noChangeArrowheads="1"/>
          </p:cNvSpPr>
          <p:nvPr/>
        </p:nvSpPr>
        <p:spPr bwMode="auto">
          <a:xfrm>
            <a:off x="4598555" y="16664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4517275" y="172738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4446155" y="17680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Spark</a:t>
            </a:r>
          </a:p>
          <a:p>
            <a:pPr algn="ctr">
              <a:buClrTx/>
              <a:buFontTx/>
              <a:buNone/>
            </a:pPr>
            <a:r>
              <a:rPr lang="en-US" altLang="en-US" sz="1350" b="1" dirty="0" smtClean="0">
                <a:solidFill>
                  <a:srgbClr val="000000"/>
                </a:solidFill>
              </a:rPr>
              <a:t>MongoDB</a:t>
            </a:r>
          </a:p>
          <a:p>
            <a:pPr algn="ctr">
              <a:buClrTx/>
              <a:buFontTx/>
              <a:buNone/>
            </a:pPr>
            <a:r>
              <a:rPr lang="en-US" altLang="en-US" sz="1350" b="1" dirty="0" err="1" smtClean="0">
                <a:solidFill>
                  <a:srgbClr val="000000"/>
                </a:solidFill>
              </a:rPr>
              <a:t>MariaDB</a:t>
            </a:r>
            <a:endParaRPr lang="en-US" altLang="en-US" sz="1350" b="1" dirty="0" smtClean="0">
              <a:solidFill>
                <a:srgbClr val="000000"/>
              </a:solidFill>
            </a:endParaRPr>
          </a:p>
          <a:p>
            <a:pPr algn="ctr">
              <a:buClrTx/>
              <a:buFontTx/>
              <a:buNone/>
            </a:pPr>
            <a:r>
              <a:rPr lang="en-US" altLang="en-US" sz="1350" b="1" dirty="0" smtClean="0">
                <a:solidFill>
                  <a:srgbClr val="000000"/>
                </a:solidFill>
              </a:rPr>
              <a:t>DB2</a:t>
            </a:r>
          </a:p>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60449" name="Rectangle 67"/>
          <p:cNvSpPr>
            <a:spLocks noChangeArrowheads="1"/>
          </p:cNvSpPr>
          <p:nvPr/>
        </p:nvSpPr>
        <p:spPr bwMode="auto">
          <a:xfrm>
            <a:off x="450330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490335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0" y="558762"/>
            <a:ext cx="662669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A few systems management “services” would be great! …</a:t>
            </a:r>
            <a:endParaRPr lang="en-US" altLang="en-US" sz="1800" dirty="0">
              <a:solidFill>
                <a:srgbClr val="000000"/>
              </a:solidFill>
            </a:endParaRPr>
          </a:p>
        </p:txBody>
      </p:sp>
      <p:sp>
        <p:nvSpPr>
          <p:cNvPr id="38" name="Oval 37"/>
          <p:cNvSpPr/>
          <p:nvPr/>
        </p:nvSpPr>
        <p:spPr>
          <a:xfrm>
            <a:off x="6934199" y="73823"/>
            <a:ext cx="2067884" cy="1194855"/>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State of the Art </a:t>
            </a:r>
            <a:r>
              <a:rPr lang="en-US" sz="1600" smtClean="0">
                <a:ln w="0"/>
                <a:solidFill>
                  <a:srgbClr val="082943"/>
                </a:solidFill>
                <a:effectLst>
                  <a:outerShdw blurRad="38100" dist="19050" dir="2700000" algn="tl" rotWithShape="0">
                    <a:srgbClr val="082943">
                      <a:alpha val="40000"/>
                    </a:srgbClr>
                  </a:outerShdw>
                </a:effectLst>
              </a:rPr>
              <a:t>Problem Determination</a:t>
            </a:r>
            <a:endParaRPr lang="en-US" sz="1600" dirty="0" smtClean="0">
              <a:ln w="0"/>
              <a:solidFill>
                <a:srgbClr val="082943"/>
              </a:solidFill>
              <a:effectLst>
                <a:outerShdw blurRad="38100" dist="19050" dir="2700000" algn="tl" rotWithShape="0">
                  <a:srgbClr val="082943">
                    <a:alpha val="40000"/>
                  </a:srgbClr>
                </a:outerShdw>
              </a:effectLst>
            </a:endParaRPr>
          </a:p>
        </p:txBody>
      </p:sp>
      <p:sp>
        <p:nvSpPr>
          <p:cNvPr id="55"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6"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7"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8"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40" name="Rectangle 65"/>
          <p:cNvSpPr>
            <a:spLocks noChangeArrowheads="1"/>
          </p:cNvSpPr>
          <p:nvPr/>
        </p:nvSpPr>
        <p:spPr bwMode="auto">
          <a:xfrm>
            <a:off x="2175442" y="170565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Cloud</a:t>
            </a:r>
          </a:p>
          <a:p>
            <a:pPr algn="ctr">
              <a:buClrTx/>
              <a:buFontTx/>
              <a:buNone/>
            </a:pPr>
            <a:r>
              <a:rPr lang="en-US" altLang="en-US" sz="1200" b="1" dirty="0" smtClean="0">
                <a:solidFill>
                  <a:srgbClr val="000000"/>
                </a:solidFill>
              </a:rPr>
              <a:t>Manager</a:t>
            </a:r>
          </a:p>
          <a:p>
            <a:pPr algn="ctr">
              <a:buClrTx/>
              <a:buFontTx/>
              <a:buNone/>
            </a:pPr>
            <a:r>
              <a:rPr lang="en-US" altLang="en-US" sz="1200" b="1" dirty="0" smtClean="0">
                <a:solidFill>
                  <a:srgbClr val="000000"/>
                </a:solidFill>
              </a:rPr>
              <a:t>Appliance</a:t>
            </a:r>
          </a:p>
          <a:p>
            <a:pPr algn="ctr">
              <a:buClrTx/>
              <a:buFontTx/>
              <a:buNone/>
            </a:pPr>
            <a:r>
              <a:rPr lang="en-US" altLang="en-US" sz="1200" b="1" dirty="0" smtClean="0">
                <a:solidFill>
                  <a:srgbClr val="000000"/>
                </a:solidFill>
              </a:rPr>
              <a:t>(XCAT)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1" name="Rectangle 65"/>
          <p:cNvSpPr>
            <a:spLocks noChangeArrowheads="1"/>
          </p:cNvSpPr>
          <p:nvPr/>
        </p:nvSpPr>
        <p:spPr bwMode="auto">
          <a:xfrm>
            <a:off x="2227935" y="1605642"/>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SMAPI</a:t>
            </a:r>
          </a:p>
          <a:p>
            <a:pPr algn="ctr">
              <a:buClrTx/>
              <a:buFontTx/>
              <a:buNone/>
            </a:pPr>
            <a:endParaRPr lang="en-US" altLang="en-US" sz="1200" b="1" dirty="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9" name="Rectangle 65"/>
          <p:cNvSpPr>
            <a:spLocks noChangeArrowheads="1"/>
          </p:cNvSpPr>
          <p:nvPr/>
        </p:nvSpPr>
        <p:spPr bwMode="auto">
          <a:xfrm>
            <a:off x="2115277"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200" b="1" dirty="0" smtClean="0">
                <a:solidFill>
                  <a:srgbClr val="000000"/>
                </a:solidFill>
              </a:rPr>
              <a:t>OpenStack</a:t>
            </a:r>
          </a:p>
          <a:p>
            <a:pPr algn="ctr">
              <a:buClrTx/>
              <a:buFontTx/>
              <a:buNone/>
            </a:pPr>
            <a:r>
              <a:rPr lang="en-US" altLang="en-US" sz="1200" b="1" dirty="0" smtClean="0">
                <a:solidFill>
                  <a:srgbClr val="000000"/>
                </a:solidFill>
              </a:rPr>
              <a:t>Horizon</a:t>
            </a:r>
          </a:p>
          <a:p>
            <a:pPr algn="ctr">
              <a:buClrTx/>
              <a:buFontTx/>
              <a:buNone/>
            </a:pPr>
            <a:r>
              <a:rPr lang="en-US" altLang="en-US" sz="1200" b="1" dirty="0" smtClean="0">
                <a:solidFill>
                  <a:srgbClr val="000000"/>
                </a:solidFill>
              </a:rPr>
              <a:t>Control</a:t>
            </a:r>
          </a:p>
          <a:p>
            <a:pPr algn="ctr">
              <a:buClrTx/>
              <a:buFontTx/>
              <a:buNone/>
            </a:pPr>
            <a:r>
              <a:rPr lang="en-US" altLang="en-US" sz="1200" b="1" dirty="0" smtClean="0">
                <a:solidFill>
                  <a:srgbClr val="000000"/>
                </a:solidFill>
              </a:rPr>
              <a:t>Point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3" name="Rectangle 65"/>
          <p:cNvSpPr>
            <a:spLocks noChangeArrowheads="1"/>
          </p:cNvSpPr>
          <p:nvPr/>
        </p:nvSpPr>
        <p:spPr bwMode="auto">
          <a:xfrm>
            <a:off x="3530589" y="156287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050" b="1" dirty="0" smtClean="0">
                <a:solidFill>
                  <a:srgbClr val="000000"/>
                </a:solidFill>
              </a:rPr>
              <a:t>OMEGAMON</a:t>
            </a:r>
            <a:endParaRPr lang="en-US" altLang="en-US" sz="120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2" name="Rectangle 65"/>
          <p:cNvSpPr>
            <a:spLocks noChangeArrowheads="1"/>
          </p:cNvSpPr>
          <p:nvPr/>
        </p:nvSpPr>
        <p:spPr bwMode="auto">
          <a:xfrm>
            <a:off x="3449309" y="1631217"/>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Smart</a:t>
            </a:r>
          </a:p>
          <a:p>
            <a:pPr algn="ctr">
              <a:buClrTx/>
              <a:buFontTx/>
              <a:buNone/>
            </a:pPr>
            <a:r>
              <a:rPr lang="en-US" altLang="en-US" sz="1200" b="1" dirty="0" smtClean="0">
                <a:solidFill>
                  <a:srgbClr val="000000"/>
                </a:solidFill>
              </a:rPr>
              <a:t>Cloud</a:t>
            </a:r>
          </a:p>
          <a:p>
            <a:pPr algn="ctr">
              <a:buClrTx/>
              <a:buFontTx/>
              <a:buNone/>
            </a:pPr>
            <a:r>
              <a:rPr lang="en-US" altLang="en-US" sz="1200" b="1" dirty="0" smtClean="0">
                <a:solidFill>
                  <a:srgbClr val="000000"/>
                </a:solidFill>
              </a:rPr>
              <a:t>Cost</a:t>
            </a:r>
          </a:p>
          <a:p>
            <a:pPr algn="ctr">
              <a:buClrTx/>
              <a:buFontTx/>
              <a:buNone/>
            </a:pPr>
            <a:r>
              <a:rPr lang="en-US" altLang="en-US" sz="1200" b="1" dirty="0" smtClean="0">
                <a:solidFill>
                  <a:srgbClr val="000000"/>
                </a:solidFill>
              </a:rPr>
              <a:t>Manager</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7" name="Rectangle 65"/>
          <p:cNvSpPr>
            <a:spLocks noChangeArrowheads="1"/>
          </p:cNvSpPr>
          <p:nvPr/>
        </p:nvSpPr>
        <p:spPr bwMode="auto">
          <a:xfrm>
            <a:off x="3355669" y="169396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Backup</a:t>
            </a:r>
          </a:p>
          <a:p>
            <a:pPr algn="ctr">
              <a:buClrTx/>
              <a:buFontTx/>
              <a:buNone/>
            </a:pPr>
            <a:r>
              <a:rPr lang="en-US" altLang="en-US" sz="1200" b="1" dirty="0" smtClean="0">
                <a:solidFill>
                  <a:srgbClr val="000000"/>
                </a:solidFill>
              </a:rPr>
              <a:t>And</a:t>
            </a:r>
          </a:p>
          <a:p>
            <a:pPr algn="ctr">
              <a:buClrTx/>
              <a:buFontTx/>
              <a:buNone/>
            </a:pPr>
            <a:r>
              <a:rPr lang="en-US" altLang="en-US" sz="1200" b="1" dirty="0" smtClean="0">
                <a:solidFill>
                  <a:srgbClr val="000000"/>
                </a:solidFill>
              </a:rPr>
              <a:t>Restore</a:t>
            </a:r>
          </a:p>
          <a:p>
            <a:pPr algn="ctr">
              <a:buClrTx/>
              <a:buFontTx/>
              <a:buNone/>
            </a:pPr>
            <a:r>
              <a:rPr lang="en-US" altLang="en-US" sz="1200" b="1" dirty="0" smtClean="0">
                <a:solidFill>
                  <a:srgbClr val="000000"/>
                </a:solidFill>
              </a:rPr>
              <a:t>Manager</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6" name="Rectangle 65"/>
          <p:cNvSpPr>
            <a:spLocks noChangeArrowheads="1"/>
          </p:cNvSpPr>
          <p:nvPr/>
        </p:nvSpPr>
        <p:spPr bwMode="auto">
          <a:xfrm>
            <a:off x="3128525" y="1763718"/>
            <a:ext cx="981979"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Systems</a:t>
            </a:r>
          </a:p>
          <a:p>
            <a:pPr algn="ctr">
              <a:buClrTx/>
              <a:buFontTx/>
              <a:buNone/>
            </a:pPr>
            <a:r>
              <a:rPr lang="en-US" altLang="en-US" sz="1200" b="1" dirty="0" smtClean="0">
                <a:solidFill>
                  <a:srgbClr val="000000"/>
                </a:solidFill>
              </a:rPr>
              <a:t>Management</a:t>
            </a:r>
          </a:p>
          <a:p>
            <a:pPr algn="ctr">
              <a:buClrTx/>
              <a:buFontTx/>
              <a:buNone/>
            </a:pPr>
            <a:r>
              <a:rPr lang="en-US" altLang="en-US" sz="1200" b="1" dirty="0" smtClean="0">
                <a:solidFill>
                  <a:srgbClr val="000000"/>
                </a:solidFill>
              </a:rPr>
              <a:t>Suite</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4" name="TextBox 43"/>
          <p:cNvSpPr txBox="1"/>
          <p:nvPr/>
        </p:nvSpPr>
        <p:spPr>
          <a:xfrm>
            <a:off x="5623743" y="1507670"/>
            <a:ext cx="1251190" cy="2518845"/>
          </a:xfrm>
          <a:prstGeom prst="rect">
            <a:avLst/>
          </a:prstGeom>
          <a:solidFill>
            <a:srgbClr val="68FF6B"/>
          </a:solidFill>
        </p:spPr>
        <p:txBody>
          <a:bodyPr wrap="square" rtlCol="0" anchor="b">
            <a:noAutofit/>
          </a:bodyPr>
          <a:lstStyle/>
          <a:p>
            <a:pPr algn="ctr"/>
            <a:endParaRPr lang="en-US" dirty="0"/>
          </a:p>
          <a:p>
            <a:pPr algn="ctr"/>
            <a:r>
              <a:rPr lang="en-US" dirty="0" smtClean="0"/>
              <a:t>Secure</a:t>
            </a:r>
          </a:p>
          <a:p>
            <a:pPr algn="ctr"/>
            <a:r>
              <a:rPr lang="en-US" dirty="0" smtClean="0"/>
              <a:t>Services</a:t>
            </a:r>
          </a:p>
          <a:p>
            <a:pPr algn="ctr"/>
            <a:r>
              <a:rPr lang="en-US" dirty="0" smtClean="0"/>
              <a:t>LPAR</a:t>
            </a:r>
            <a:endParaRPr lang="en-US" dirty="0"/>
          </a:p>
        </p:txBody>
      </p:sp>
      <p:sp>
        <p:nvSpPr>
          <p:cNvPr id="45" name="Rectangle 65"/>
          <p:cNvSpPr>
            <a:spLocks noChangeArrowheads="1"/>
          </p:cNvSpPr>
          <p:nvPr/>
        </p:nvSpPr>
        <p:spPr bwMode="auto">
          <a:xfrm>
            <a:off x="5693729" y="1557488"/>
            <a:ext cx="1101987"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b="1" dirty="0" smtClean="0">
                <a:solidFill>
                  <a:srgbClr val="000000"/>
                </a:solidFill>
              </a:rPr>
              <a:t>zAware</a:t>
            </a:r>
            <a:endParaRPr lang="en-US" altLang="en-US" sz="1200" b="1" dirty="0" smtClean="0">
              <a:solidFill>
                <a:srgbClr val="000000"/>
              </a:solidFill>
            </a:endParaRPr>
          </a:p>
          <a:p>
            <a:pPr algn="ctr">
              <a:buClrTx/>
              <a:buFontTx/>
              <a:buNone/>
            </a:pPr>
            <a:endParaRPr lang="en-US" altLang="en-US" sz="1200" b="1" dirty="0" smtClean="0">
              <a:solidFill>
                <a:srgbClr val="000000"/>
              </a:solidFill>
            </a:endParaRPr>
          </a:p>
          <a:p>
            <a:pPr algn="ctr">
              <a:buClrTx/>
              <a:buFontTx/>
              <a:buNone/>
            </a:pPr>
            <a:endParaRPr lang="en-US" altLang="en-US" sz="1200" b="1" dirty="0">
              <a:solidFill>
                <a:srgbClr val="000000"/>
              </a:solidFill>
            </a:endParaRPr>
          </a:p>
          <a:p>
            <a:pPr algn="ctr">
              <a:buClrTx/>
              <a:buFontTx/>
              <a:buNone/>
            </a:pPr>
            <a:r>
              <a:rPr lang="en-US" altLang="en-US" sz="1200" b="1" dirty="0" smtClean="0">
                <a:solidFill>
                  <a:srgbClr val="000000"/>
                </a:solidFill>
              </a:rPr>
              <a:t>Software</a:t>
            </a:r>
          </a:p>
          <a:p>
            <a:pPr algn="ctr">
              <a:buClrTx/>
              <a:buFontTx/>
              <a:buNone/>
            </a:pPr>
            <a:r>
              <a:rPr lang="en-US" altLang="en-US" sz="1200" b="1" dirty="0" smtClean="0">
                <a:solidFill>
                  <a:srgbClr val="000000"/>
                </a:solidFill>
              </a:rPr>
              <a:t>Appliance</a:t>
            </a:r>
          </a:p>
        </p:txBody>
      </p:sp>
    </p:spTree>
    <p:extLst>
      <p:ext uri="{BB962C8B-B14F-4D97-AF65-F5344CB8AC3E}">
        <p14:creationId xmlns:p14="http://schemas.microsoft.com/office/powerpoint/2010/main" val="12180446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2" name="TextBox 1"/>
          <p:cNvSpPr txBox="1"/>
          <p:nvPr/>
        </p:nvSpPr>
        <p:spPr>
          <a:xfrm>
            <a:off x="1269204" y="1509515"/>
            <a:ext cx="4284929" cy="2518845"/>
          </a:xfrm>
          <a:prstGeom prst="rect">
            <a:avLst/>
          </a:prstGeom>
          <a:solidFill>
            <a:srgbClr val="68FF6B"/>
          </a:solidFill>
        </p:spPr>
        <p:txBody>
          <a:bodyPr wrap="square" rtlCol="0" anchor="ctr">
            <a:noAutofit/>
          </a:bodyPr>
          <a:lstStyle/>
          <a:p>
            <a:r>
              <a:rPr lang="en-US" dirty="0" smtClean="0"/>
              <a:t>z/VM</a:t>
            </a:r>
          </a:p>
          <a:p>
            <a:r>
              <a:rPr lang="en-US" dirty="0" smtClean="0"/>
              <a:t>6.4</a:t>
            </a:r>
          </a:p>
          <a:p>
            <a:r>
              <a:rPr lang="en-US" dirty="0" smtClean="0"/>
              <a:t>LPAR</a:t>
            </a:r>
            <a:endParaRPr lang="en-US" dirty="0"/>
          </a:p>
        </p:txBody>
      </p:sp>
      <p:sp>
        <p:nvSpPr>
          <p:cNvPr id="34" name="Rectangle 65"/>
          <p:cNvSpPr>
            <a:spLocks noChangeArrowheads="1"/>
          </p:cNvSpPr>
          <p:nvPr/>
        </p:nvSpPr>
        <p:spPr bwMode="auto">
          <a:xfrm>
            <a:off x="4598555" y="16664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33" name="Rectangle 65"/>
          <p:cNvSpPr>
            <a:spLocks noChangeArrowheads="1"/>
          </p:cNvSpPr>
          <p:nvPr/>
        </p:nvSpPr>
        <p:spPr bwMode="auto">
          <a:xfrm>
            <a:off x="4517275" y="172738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smtClean="0">
              <a:solidFill>
                <a:srgbClr val="000000"/>
              </a:solidFill>
            </a:endParaRPr>
          </a:p>
        </p:txBody>
      </p:sp>
      <p:sp>
        <p:nvSpPr>
          <p:cNvPr id="60447" name="Rectangle 65"/>
          <p:cNvSpPr>
            <a:spLocks noChangeArrowheads="1"/>
          </p:cNvSpPr>
          <p:nvPr/>
        </p:nvSpPr>
        <p:spPr bwMode="auto">
          <a:xfrm>
            <a:off x="4446155" y="17680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smtClean="0">
                <a:solidFill>
                  <a:srgbClr val="000000"/>
                </a:solidFill>
              </a:rPr>
              <a:t>Spark</a:t>
            </a:r>
          </a:p>
          <a:p>
            <a:pPr algn="ctr">
              <a:buClrTx/>
              <a:buFontTx/>
              <a:buNone/>
            </a:pPr>
            <a:r>
              <a:rPr lang="en-US" altLang="en-US" sz="1350" b="1" dirty="0" smtClean="0">
                <a:solidFill>
                  <a:srgbClr val="000000"/>
                </a:solidFill>
              </a:rPr>
              <a:t>MongoDB</a:t>
            </a:r>
          </a:p>
          <a:p>
            <a:pPr algn="ctr">
              <a:buClrTx/>
              <a:buFontTx/>
              <a:buNone/>
            </a:pPr>
            <a:r>
              <a:rPr lang="en-US" altLang="en-US" sz="1350" b="1" dirty="0" err="1" smtClean="0">
                <a:solidFill>
                  <a:srgbClr val="000000"/>
                </a:solidFill>
              </a:rPr>
              <a:t>MariaDB</a:t>
            </a:r>
            <a:endParaRPr lang="en-US" altLang="en-US" sz="1350" b="1" dirty="0" smtClean="0">
              <a:solidFill>
                <a:srgbClr val="000000"/>
              </a:solidFill>
            </a:endParaRPr>
          </a:p>
          <a:p>
            <a:pPr algn="ctr">
              <a:buClrTx/>
              <a:buFontTx/>
              <a:buNone/>
            </a:pPr>
            <a:r>
              <a:rPr lang="en-US" altLang="en-US" sz="1350" b="1" dirty="0" smtClean="0">
                <a:solidFill>
                  <a:srgbClr val="000000"/>
                </a:solidFill>
              </a:rPr>
              <a:t>DB2</a:t>
            </a:r>
          </a:p>
          <a:p>
            <a:pPr algn="ctr">
              <a:buClrTx/>
              <a:buFontTx/>
              <a:buNone/>
            </a:pPr>
            <a:r>
              <a:rPr lang="en-US" altLang="en-US" sz="1350" b="1" dirty="0" smtClean="0">
                <a:solidFill>
                  <a:srgbClr val="000000"/>
                </a:solidFill>
              </a:rPr>
              <a:t>ORACLE</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60449" name="Rectangle 67"/>
          <p:cNvSpPr>
            <a:spLocks noChangeArrowheads="1"/>
          </p:cNvSpPr>
          <p:nvPr/>
        </p:nvSpPr>
        <p:spPr bwMode="auto">
          <a:xfrm>
            <a:off x="450330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50" name="Rectangle 68"/>
          <p:cNvSpPr>
            <a:spLocks noChangeArrowheads="1"/>
          </p:cNvSpPr>
          <p:nvPr/>
        </p:nvSpPr>
        <p:spPr bwMode="auto">
          <a:xfrm>
            <a:off x="490335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0">
                <a:solidFill>
                  <a:srgbClr val="000000"/>
                </a:solidFill>
              </a:rPr>
              <a:t>LIFL</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0" y="558762"/>
            <a:ext cx="662669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One more “shared ledger” database is worth mentioning</a:t>
            </a:r>
            <a:r>
              <a:rPr lang="mr-IN" altLang="en-US" sz="1800" dirty="0" smtClean="0">
                <a:solidFill>
                  <a:srgbClr val="000000"/>
                </a:solidFill>
              </a:rPr>
              <a:t>…</a:t>
            </a:r>
            <a:endParaRPr lang="en-US" altLang="en-US" sz="1800" dirty="0">
              <a:solidFill>
                <a:srgbClr val="000000"/>
              </a:solidFill>
            </a:endParaRPr>
          </a:p>
        </p:txBody>
      </p:sp>
      <p:sp>
        <p:nvSpPr>
          <p:cNvPr id="38" name="Oval 37"/>
          <p:cNvSpPr/>
          <p:nvPr/>
        </p:nvSpPr>
        <p:spPr>
          <a:xfrm>
            <a:off x="6934199" y="73823"/>
            <a:ext cx="2067884" cy="1194855"/>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Can’t forget Blockchain</a:t>
            </a:r>
          </a:p>
        </p:txBody>
      </p:sp>
      <p:sp>
        <p:nvSpPr>
          <p:cNvPr id="55"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6"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7"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8"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40" name="Rectangle 65"/>
          <p:cNvSpPr>
            <a:spLocks noChangeArrowheads="1"/>
          </p:cNvSpPr>
          <p:nvPr/>
        </p:nvSpPr>
        <p:spPr bwMode="auto">
          <a:xfrm>
            <a:off x="2175442" y="170565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Cloud</a:t>
            </a:r>
          </a:p>
          <a:p>
            <a:pPr algn="ctr">
              <a:buClrTx/>
              <a:buFontTx/>
              <a:buNone/>
            </a:pPr>
            <a:r>
              <a:rPr lang="en-US" altLang="en-US" sz="1200" b="1" dirty="0" smtClean="0">
                <a:solidFill>
                  <a:srgbClr val="000000"/>
                </a:solidFill>
              </a:rPr>
              <a:t>Manager</a:t>
            </a:r>
          </a:p>
          <a:p>
            <a:pPr algn="ctr">
              <a:buClrTx/>
              <a:buFontTx/>
              <a:buNone/>
            </a:pPr>
            <a:r>
              <a:rPr lang="en-US" altLang="en-US" sz="1200" b="1" dirty="0" smtClean="0">
                <a:solidFill>
                  <a:srgbClr val="000000"/>
                </a:solidFill>
              </a:rPr>
              <a:t>Appliance</a:t>
            </a:r>
          </a:p>
          <a:p>
            <a:pPr algn="ctr">
              <a:buClrTx/>
              <a:buFontTx/>
              <a:buNone/>
            </a:pPr>
            <a:r>
              <a:rPr lang="en-US" altLang="en-US" sz="1200" b="1" dirty="0" smtClean="0">
                <a:solidFill>
                  <a:srgbClr val="000000"/>
                </a:solidFill>
              </a:rPr>
              <a:t>(XCAT)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1" name="Rectangle 65"/>
          <p:cNvSpPr>
            <a:spLocks noChangeArrowheads="1"/>
          </p:cNvSpPr>
          <p:nvPr/>
        </p:nvSpPr>
        <p:spPr bwMode="auto">
          <a:xfrm>
            <a:off x="2227935" y="1605642"/>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SMAPI</a:t>
            </a:r>
          </a:p>
          <a:p>
            <a:pPr algn="ctr">
              <a:buClrTx/>
              <a:buFontTx/>
              <a:buNone/>
            </a:pPr>
            <a:endParaRPr lang="en-US" altLang="en-US" sz="1200" b="1" dirty="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9" name="Rectangle 65"/>
          <p:cNvSpPr>
            <a:spLocks noChangeArrowheads="1"/>
          </p:cNvSpPr>
          <p:nvPr/>
        </p:nvSpPr>
        <p:spPr bwMode="auto">
          <a:xfrm>
            <a:off x="2115277"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200" b="1" dirty="0" smtClean="0">
                <a:solidFill>
                  <a:srgbClr val="000000"/>
                </a:solidFill>
              </a:rPr>
              <a:t>OpenStack</a:t>
            </a:r>
          </a:p>
          <a:p>
            <a:pPr algn="ctr">
              <a:buClrTx/>
              <a:buFontTx/>
              <a:buNone/>
            </a:pPr>
            <a:r>
              <a:rPr lang="en-US" altLang="en-US" sz="1200" b="1" dirty="0" smtClean="0">
                <a:solidFill>
                  <a:srgbClr val="000000"/>
                </a:solidFill>
              </a:rPr>
              <a:t>Horizon</a:t>
            </a:r>
          </a:p>
          <a:p>
            <a:pPr algn="ctr">
              <a:buClrTx/>
              <a:buFontTx/>
              <a:buNone/>
            </a:pPr>
            <a:r>
              <a:rPr lang="en-US" altLang="en-US" sz="1200" b="1" dirty="0" smtClean="0">
                <a:solidFill>
                  <a:srgbClr val="000000"/>
                </a:solidFill>
              </a:rPr>
              <a:t>Control</a:t>
            </a:r>
          </a:p>
          <a:p>
            <a:pPr algn="ctr">
              <a:buClrTx/>
              <a:buFontTx/>
              <a:buNone/>
            </a:pPr>
            <a:r>
              <a:rPr lang="en-US" altLang="en-US" sz="1200" b="1" dirty="0" smtClean="0">
                <a:solidFill>
                  <a:srgbClr val="000000"/>
                </a:solidFill>
              </a:rPr>
              <a:t>Point</a:t>
            </a: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Linux</a:t>
            </a:r>
            <a:endParaRPr lang="en-US" altLang="en-US" sz="1050" b="1" dirty="0">
              <a:solidFill>
                <a:srgbClr val="000000"/>
              </a:solidFill>
            </a:endParaRPr>
          </a:p>
          <a:p>
            <a:pPr algn="ctr">
              <a:buClrTx/>
              <a:buFontTx/>
              <a:buNone/>
            </a:pPr>
            <a:r>
              <a:rPr lang="en-US" altLang="en-US" sz="1050" b="1" dirty="0">
                <a:solidFill>
                  <a:srgbClr val="000000"/>
                </a:solidFill>
              </a:rPr>
              <a:t>Server</a:t>
            </a: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3" name="Rectangle 65"/>
          <p:cNvSpPr>
            <a:spLocks noChangeArrowheads="1"/>
          </p:cNvSpPr>
          <p:nvPr/>
        </p:nvSpPr>
        <p:spPr bwMode="auto">
          <a:xfrm>
            <a:off x="3530589" y="156287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050" b="1" dirty="0" smtClean="0">
                <a:solidFill>
                  <a:srgbClr val="000000"/>
                </a:solidFill>
              </a:rPr>
              <a:t>OMEGAMON</a:t>
            </a:r>
            <a:endParaRPr lang="en-US" altLang="en-US" sz="120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2" name="Rectangle 65"/>
          <p:cNvSpPr>
            <a:spLocks noChangeArrowheads="1"/>
          </p:cNvSpPr>
          <p:nvPr/>
        </p:nvSpPr>
        <p:spPr bwMode="auto">
          <a:xfrm>
            <a:off x="3449309" y="1631217"/>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Smart</a:t>
            </a:r>
          </a:p>
          <a:p>
            <a:pPr algn="ctr">
              <a:buClrTx/>
              <a:buFontTx/>
              <a:buNone/>
            </a:pPr>
            <a:r>
              <a:rPr lang="en-US" altLang="en-US" sz="1200" b="1" dirty="0" smtClean="0">
                <a:solidFill>
                  <a:srgbClr val="000000"/>
                </a:solidFill>
              </a:rPr>
              <a:t>Cloud</a:t>
            </a:r>
          </a:p>
          <a:p>
            <a:pPr algn="ctr">
              <a:buClrTx/>
              <a:buFontTx/>
              <a:buNone/>
            </a:pPr>
            <a:r>
              <a:rPr lang="en-US" altLang="en-US" sz="1200" b="1" dirty="0" smtClean="0">
                <a:solidFill>
                  <a:srgbClr val="000000"/>
                </a:solidFill>
              </a:rPr>
              <a:t>Cost</a:t>
            </a:r>
          </a:p>
          <a:p>
            <a:pPr algn="ctr">
              <a:buClrTx/>
              <a:buFontTx/>
              <a:buNone/>
            </a:pPr>
            <a:r>
              <a:rPr lang="en-US" altLang="en-US" sz="1200" b="1" dirty="0" smtClean="0">
                <a:solidFill>
                  <a:srgbClr val="000000"/>
                </a:solidFill>
              </a:rPr>
              <a:t>Manager</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7" name="Rectangle 65"/>
          <p:cNvSpPr>
            <a:spLocks noChangeArrowheads="1"/>
          </p:cNvSpPr>
          <p:nvPr/>
        </p:nvSpPr>
        <p:spPr bwMode="auto">
          <a:xfrm>
            <a:off x="3355669" y="169396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Backup</a:t>
            </a:r>
          </a:p>
          <a:p>
            <a:pPr algn="ctr">
              <a:buClrTx/>
              <a:buFontTx/>
              <a:buNone/>
            </a:pPr>
            <a:r>
              <a:rPr lang="en-US" altLang="en-US" sz="1200" b="1" dirty="0" smtClean="0">
                <a:solidFill>
                  <a:srgbClr val="000000"/>
                </a:solidFill>
              </a:rPr>
              <a:t>And</a:t>
            </a:r>
          </a:p>
          <a:p>
            <a:pPr algn="ctr">
              <a:buClrTx/>
              <a:buFontTx/>
              <a:buNone/>
            </a:pPr>
            <a:r>
              <a:rPr lang="en-US" altLang="en-US" sz="1200" b="1" dirty="0" smtClean="0">
                <a:solidFill>
                  <a:srgbClr val="000000"/>
                </a:solidFill>
              </a:rPr>
              <a:t>Restore</a:t>
            </a:r>
          </a:p>
          <a:p>
            <a:pPr algn="ctr">
              <a:buClrTx/>
              <a:buFontTx/>
              <a:buNone/>
            </a:pPr>
            <a:r>
              <a:rPr lang="en-US" altLang="en-US" sz="1200" b="1" dirty="0" smtClean="0">
                <a:solidFill>
                  <a:srgbClr val="000000"/>
                </a:solidFill>
              </a:rPr>
              <a:t>Manager</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36" name="Rectangle 65"/>
          <p:cNvSpPr>
            <a:spLocks noChangeArrowheads="1"/>
          </p:cNvSpPr>
          <p:nvPr/>
        </p:nvSpPr>
        <p:spPr bwMode="auto">
          <a:xfrm>
            <a:off x="3128525" y="1763718"/>
            <a:ext cx="981979"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200" b="1" dirty="0" smtClean="0">
              <a:solidFill>
                <a:srgbClr val="000000"/>
              </a:solidFill>
            </a:endParaRPr>
          </a:p>
          <a:p>
            <a:pPr algn="ctr">
              <a:buClrTx/>
              <a:buFontTx/>
              <a:buNone/>
            </a:pPr>
            <a:r>
              <a:rPr lang="en-US" altLang="en-US" sz="1200" b="1" dirty="0" smtClean="0">
                <a:solidFill>
                  <a:srgbClr val="000000"/>
                </a:solidFill>
              </a:rPr>
              <a:t>z/VM</a:t>
            </a:r>
          </a:p>
          <a:p>
            <a:pPr algn="ctr">
              <a:buClrTx/>
              <a:buFontTx/>
              <a:buNone/>
            </a:pPr>
            <a:r>
              <a:rPr lang="en-US" altLang="en-US" sz="1200" b="1" dirty="0" smtClean="0">
                <a:solidFill>
                  <a:srgbClr val="000000"/>
                </a:solidFill>
              </a:rPr>
              <a:t>Systems</a:t>
            </a:r>
          </a:p>
          <a:p>
            <a:pPr algn="ctr">
              <a:buClrTx/>
              <a:buFontTx/>
              <a:buNone/>
            </a:pPr>
            <a:r>
              <a:rPr lang="en-US" altLang="en-US" sz="1200" b="1" dirty="0" smtClean="0">
                <a:solidFill>
                  <a:srgbClr val="000000"/>
                </a:solidFill>
              </a:rPr>
              <a:t>Management</a:t>
            </a:r>
          </a:p>
          <a:p>
            <a:pPr algn="ctr">
              <a:buClrTx/>
              <a:buFontTx/>
              <a:buNone/>
            </a:pPr>
            <a:r>
              <a:rPr lang="en-US" altLang="en-US" sz="1200" b="1" dirty="0" smtClean="0">
                <a:solidFill>
                  <a:srgbClr val="000000"/>
                </a:solidFill>
              </a:rPr>
              <a:t>Suite</a:t>
            </a:r>
          </a:p>
          <a:p>
            <a:pPr algn="ctr">
              <a:buClrTx/>
              <a:buFontTx/>
              <a:buNone/>
            </a:pPr>
            <a:endParaRPr lang="en-US" altLang="en-US" sz="1350" b="1" dirty="0" smtClean="0">
              <a:solidFill>
                <a:srgbClr val="000000"/>
              </a:solidFill>
            </a:endParaRPr>
          </a:p>
          <a:p>
            <a:pPr algn="ctr">
              <a:buClrTx/>
              <a:buFontTx/>
              <a:buNone/>
            </a:pPr>
            <a:endParaRPr lang="en-US" altLang="en-US" sz="1350" b="1" dirty="0" smtClean="0">
              <a:solidFill>
                <a:srgbClr val="000000"/>
              </a:solidFill>
            </a:endParaRPr>
          </a:p>
          <a:p>
            <a:pPr algn="ctr">
              <a:buClrTx/>
              <a:buFontTx/>
              <a:buNone/>
            </a:pPr>
            <a:r>
              <a:rPr lang="en-US" altLang="en-US" sz="1050" b="1" dirty="0" smtClean="0">
                <a:solidFill>
                  <a:srgbClr val="000000"/>
                </a:solidFill>
              </a:rPr>
              <a:t>CMS</a:t>
            </a:r>
            <a:endParaRPr lang="en-US" altLang="en-US" sz="1050" b="1" dirty="0">
              <a:solidFill>
                <a:srgbClr val="000000"/>
              </a:solidFill>
            </a:endParaRPr>
          </a:p>
          <a:p>
            <a:pPr algn="ctr">
              <a:buClrTx/>
              <a:buFontTx/>
              <a:buNone/>
            </a:pPr>
            <a:r>
              <a:rPr lang="en-US" altLang="en-US" sz="1050" dirty="0">
                <a:solidFill>
                  <a:srgbClr val="000000"/>
                </a:solidFill>
              </a:rPr>
              <a:t>Virtual</a:t>
            </a:r>
          </a:p>
          <a:p>
            <a:pPr algn="ctr">
              <a:buClrTx/>
              <a:buFontTx/>
              <a:buNone/>
            </a:pPr>
            <a:r>
              <a:rPr lang="en-US" altLang="en-US" sz="1050" dirty="0">
                <a:solidFill>
                  <a:srgbClr val="000000"/>
                </a:solidFill>
              </a:rPr>
              <a:t>Machine</a:t>
            </a:r>
          </a:p>
        </p:txBody>
      </p:sp>
      <p:sp>
        <p:nvSpPr>
          <p:cNvPr id="44" name="TextBox 43"/>
          <p:cNvSpPr txBox="1"/>
          <p:nvPr/>
        </p:nvSpPr>
        <p:spPr>
          <a:xfrm>
            <a:off x="5623743" y="1507670"/>
            <a:ext cx="1251190" cy="2518845"/>
          </a:xfrm>
          <a:prstGeom prst="rect">
            <a:avLst/>
          </a:prstGeom>
          <a:solidFill>
            <a:srgbClr val="68FF6B"/>
          </a:solidFill>
        </p:spPr>
        <p:txBody>
          <a:bodyPr wrap="square" rtlCol="0" anchor="b">
            <a:noAutofit/>
          </a:bodyPr>
          <a:lstStyle/>
          <a:p>
            <a:pPr algn="ctr"/>
            <a:endParaRPr lang="en-US" dirty="0"/>
          </a:p>
          <a:p>
            <a:pPr algn="ctr"/>
            <a:r>
              <a:rPr lang="en-US" dirty="0" smtClean="0"/>
              <a:t>Secure</a:t>
            </a:r>
          </a:p>
          <a:p>
            <a:pPr algn="ctr"/>
            <a:r>
              <a:rPr lang="en-US" dirty="0" smtClean="0"/>
              <a:t>Services</a:t>
            </a:r>
          </a:p>
          <a:p>
            <a:pPr algn="ctr"/>
            <a:r>
              <a:rPr lang="en-US" dirty="0" smtClean="0"/>
              <a:t>LPAR</a:t>
            </a:r>
            <a:endParaRPr lang="en-US" dirty="0"/>
          </a:p>
        </p:txBody>
      </p:sp>
      <p:sp>
        <p:nvSpPr>
          <p:cNvPr id="45" name="Rectangle 65"/>
          <p:cNvSpPr>
            <a:spLocks noChangeArrowheads="1"/>
          </p:cNvSpPr>
          <p:nvPr/>
        </p:nvSpPr>
        <p:spPr bwMode="auto">
          <a:xfrm>
            <a:off x="5693729" y="1557488"/>
            <a:ext cx="1101987"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b="1" dirty="0" smtClean="0">
                <a:solidFill>
                  <a:srgbClr val="000000"/>
                </a:solidFill>
              </a:rPr>
              <a:t>zAware</a:t>
            </a:r>
            <a:endParaRPr lang="en-US" altLang="en-US" sz="1200" b="1" dirty="0" smtClean="0">
              <a:solidFill>
                <a:srgbClr val="000000"/>
              </a:solidFill>
            </a:endParaRPr>
          </a:p>
          <a:p>
            <a:pPr algn="ctr">
              <a:buClrTx/>
              <a:buFontTx/>
              <a:buNone/>
            </a:pPr>
            <a:endParaRPr lang="en-US" altLang="en-US" sz="1200" b="1" dirty="0" smtClean="0">
              <a:solidFill>
                <a:srgbClr val="000000"/>
              </a:solidFill>
            </a:endParaRPr>
          </a:p>
          <a:p>
            <a:pPr algn="ctr">
              <a:buClrTx/>
              <a:buFontTx/>
              <a:buNone/>
            </a:pPr>
            <a:endParaRPr lang="en-US" altLang="en-US" sz="1200" b="1" dirty="0">
              <a:solidFill>
                <a:srgbClr val="000000"/>
              </a:solidFill>
            </a:endParaRPr>
          </a:p>
          <a:p>
            <a:pPr algn="ctr">
              <a:buClrTx/>
              <a:buFontTx/>
              <a:buNone/>
            </a:pPr>
            <a:r>
              <a:rPr lang="en-US" altLang="en-US" sz="1200" b="1" dirty="0" smtClean="0">
                <a:solidFill>
                  <a:srgbClr val="000000"/>
                </a:solidFill>
              </a:rPr>
              <a:t>Software</a:t>
            </a:r>
          </a:p>
          <a:p>
            <a:pPr algn="ctr">
              <a:buClrTx/>
              <a:buFontTx/>
              <a:buNone/>
            </a:pPr>
            <a:r>
              <a:rPr lang="en-US" altLang="en-US" sz="1200" b="1" dirty="0" smtClean="0">
                <a:solidFill>
                  <a:srgbClr val="000000"/>
                </a:solidFill>
              </a:rPr>
              <a:t>Appliance</a:t>
            </a:r>
          </a:p>
        </p:txBody>
      </p:sp>
      <p:sp>
        <p:nvSpPr>
          <p:cNvPr id="46" name="TextBox 45"/>
          <p:cNvSpPr txBox="1"/>
          <p:nvPr/>
        </p:nvSpPr>
        <p:spPr>
          <a:xfrm>
            <a:off x="6936074" y="1514003"/>
            <a:ext cx="1795009" cy="2518845"/>
          </a:xfrm>
          <a:prstGeom prst="rect">
            <a:avLst/>
          </a:prstGeom>
          <a:solidFill>
            <a:srgbClr val="68FF6B"/>
          </a:solidFill>
        </p:spPr>
        <p:txBody>
          <a:bodyPr wrap="square" rtlCol="0" anchor="b">
            <a:noAutofit/>
          </a:bodyPr>
          <a:lstStyle/>
          <a:p>
            <a:pPr algn="ctr"/>
            <a:endParaRPr lang="en-US" dirty="0"/>
          </a:p>
          <a:p>
            <a:pPr algn="ctr"/>
            <a:r>
              <a:rPr lang="en-US" dirty="0" smtClean="0"/>
              <a:t>Secure</a:t>
            </a:r>
          </a:p>
          <a:p>
            <a:pPr algn="ctr"/>
            <a:r>
              <a:rPr lang="en-US" dirty="0" smtClean="0"/>
              <a:t>Services</a:t>
            </a:r>
          </a:p>
          <a:p>
            <a:pPr algn="ctr"/>
            <a:r>
              <a:rPr lang="en-US" dirty="0" smtClean="0"/>
              <a:t>LPAR</a:t>
            </a:r>
            <a:endParaRPr lang="en-US" dirty="0"/>
          </a:p>
        </p:txBody>
      </p:sp>
      <p:sp>
        <p:nvSpPr>
          <p:cNvPr id="47" name="Rectangle 65"/>
          <p:cNvSpPr>
            <a:spLocks noChangeArrowheads="1"/>
          </p:cNvSpPr>
          <p:nvPr/>
        </p:nvSpPr>
        <p:spPr bwMode="auto">
          <a:xfrm>
            <a:off x="7006061" y="1563821"/>
            <a:ext cx="1621472"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b="1" dirty="0" smtClean="0">
                <a:solidFill>
                  <a:srgbClr val="000000"/>
                </a:solidFill>
              </a:rPr>
              <a:t>Blockchain</a:t>
            </a:r>
          </a:p>
          <a:p>
            <a:pPr algn="ctr">
              <a:buClrTx/>
              <a:buFontTx/>
              <a:buNone/>
            </a:pPr>
            <a:r>
              <a:rPr lang="en-US" altLang="en-US" sz="1600" b="1" dirty="0" err="1" smtClean="0">
                <a:solidFill>
                  <a:srgbClr val="000000"/>
                </a:solidFill>
              </a:rPr>
              <a:t>Hyperledger</a:t>
            </a:r>
            <a:endParaRPr lang="en-US" altLang="en-US" sz="1200" b="1" dirty="0" smtClean="0">
              <a:solidFill>
                <a:srgbClr val="000000"/>
              </a:solidFill>
            </a:endParaRPr>
          </a:p>
          <a:p>
            <a:pPr algn="ctr">
              <a:buClrTx/>
              <a:buFontTx/>
              <a:buNone/>
            </a:pPr>
            <a:endParaRPr lang="en-US" altLang="en-US" sz="1200" b="1" dirty="0" smtClean="0">
              <a:solidFill>
                <a:srgbClr val="000000"/>
              </a:solidFill>
            </a:endParaRPr>
          </a:p>
          <a:p>
            <a:pPr algn="ctr">
              <a:buClrTx/>
              <a:buFontTx/>
              <a:buNone/>
            </a:pPr>
            <a:endParaRPr lang="en-US" altLang="en-US" sz="1200" b="1" dirty="0">
              <a:solidFill>
                <a:srgbClr val="000000"/>
              </a:solidFill>
            </a:endParaRPr>
          </a:p>
          <a:p>
            <a:pPr algn="ctr">
              <a:buClrTx/>
              <a:buFontTx/>
              <a:buNone/>
            </a:pPr>
            <a:r>
              <a:rPr lang="en-US" altLang="en-US" sz="1200" b="1" dirty="0" smtClean="0">
                <a:solidFill>
                  <a:srgbClr val="000000"/>
                </a:solidFill>
              </a:rPr>
              <a:t>Software</a:t>
            </a:r>
          </a:p>
          <a:p>
            <a:pPr algn="ctr">
              <a:buClrTx/>
              <a:buFontTx/>
              <a:buNone/>
            </a:pPr>
            <a:r>
              <a:rPr lang="en-US" altLang="en-US" sz="1200" b="1" dirty="0" smtClean="0">
                <a:solidFill>
                  <a:srgbClr val="000000"/>
                </a:solidFill>
              </a:rPr>
              <a:t>Appliance</a:t>
            </a:r>
          </a:p>
        </p:txBody>
      </p:sp>
    </p:spTree>
    <p:extLst>
      <p:ext uri="{BB962C8B-B14F-4D97-AF65-F5344CB8AC3E}">
        <p14:creationId xmlns:p14="http://schemas.microsoft.com/office/powerpoint/2010/main" val="1485682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0" y="558762"/>
            <a:ext cx="662669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“Reality” only makes LinuxONE </a:t>
            </a:r>
            <a:r>
              <a:rPr lang="en-US" altLang="en-US" sz="1800" dirty="0" err="1" smtClean="0">
                <a:solidFill>
                  <a:srgbClr val="000000"/>
                </a:solidFill>
              </a:rPr>
              <a:t>DBaaS</a:t>
            </a:r>
            <a:r>
              <a:rPr lang="en-US" altLang="en-US" sz="1800" dirty="0" smtClean="0">
                <a:solidFill>
                  <a:srgbClr val="000000"/>
                </a:solidFill>
              </a:rPr>
              <a:t> more interesting</a:t>
            </a:r>
            <a:r>
              <a:rPr lang="mr-IN" altLang="en-US" sz="1800" dirty="0" smtClean="0">
                <a:solidFill>
                  <a:srgbClr val="000000"/>
                </a:solidFill>
              </a:rPr>
              <a:t>…</a:t>
            </a:r>
            <a:endParaRPr lang="en-US" altLang="en-US" sz="1800" dirty="0">
              <a:solidFill>
                <a:srgbClr val="000000"/>
              </a:solidFill>
            </a:endParaRPr>
          </a:p>
        </p:txBody>
      </p:sp>
      <p:sp>
        <p:nvSpPr>
          <p:cNvPr id="38" name="Oval 37"/>
          <p:cNvSpPr/>
          <p:nvPr/>
        </p:nvSpPr>
        <p:spPr>
          <a:xfrm>
            <a:off x="6934199" y="73823"/>
            <a:ext cx="2067884" cy="1194855"/>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Can’t forget the SDLC</a:t>
            </a:r>
          </a:p>
        </p:txBody>
      </p:sp>
      <p:sp>
        <p:nvSpPr>
          <p:cNvPr id="55"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6"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7"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8"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grpSp>
        <p:nvGrpSpPr>
          <p:cNvPr id="3" name="Group 2"/>
          <p:cNvGrpSpPr/>
          <p:nvPr/>
        </p:nvGrpSpPr>
        <p:grpSpPr>
          <a:xfrm>
            <a:off x="3759199" y="1507670"/>
            <a:ext cx="4971883" cy="1142397"/>
            <a:chOff x="1269204" y="1507670"/>
            <a:chExt cx="7461879" cy="2525178"/>
          </a:xfrm>
        </p:grpSpPr>
        <p:sp>
          <p:nvSpPr>
            <p:cNvPr id="2" name="TextBox 1"/>
            <p:cNvSpPr txBox="1"/>
            <p:nvPr/>
          </p:nvSpPr>
          <p:spPr>
            <a:xfrm>
              <a:off x="1269204" y="1509515"/>
              <a:ext cx="4284929" cy="2518845"/>
            </a:xfrm>
            <a:prstGeom prst="rect">
              <a:avLst/>
            </a:prstGeom>
            <a:solidFill>
              <a:srgbClr val="68FF6B"/>
            </a:solidFill>
          </p:spPr>
          <p:txBody>
            <a:bodyPr wrap="square" rtlCol="0" anchor="ctr">
              <a:noAutofit/>
            </a:bodyPr>
            <a:lstStyle/>
            <a:p>
              <a:r>
                <a:rPr lang="en-US" sz="800" dirty="0" smtClean="0"/>
                <a:t>z/VM</a:t>
              </a:r>
            </a:p>
            <a:p>
              <a:r>
                <a:rPr lang="en-US" sz="800" dirty="0" smtClean="0"/>
                <a:t>6.4</a:t>
              </a:r>
            </a:p>
            <a:p>
              <a:r>
                <a:rPr lang="en-US" sz="800" dirty="0" smtClean="0"/>
                <a:t>LPAR</a:t>
              </a:r>
              <a:endParaRPr lang="en-US" sz="800" dirty="0"/>
            </a:p>
          </p:txBody>
        </p:sp>
        <p:sp>
          <p:nvSpPr>
            <p:cNvPr id="34" name="Rectangle 65"/>
            <p:cNvSpPr>
              <a:spLocks noChangeArrowheads="1"/>
            </p:cNvSpPr>
            <p:nvPr/>
          </p:nvSpPr>
          <p:spPr bwMode="auto">
            <a:xfrm>
              <a:off x="4598555" y="16664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33" name="Rectangle 65"/>
            <p:cNvSpPr>
              <a:spLocks noChangeArrowheads="1"/>
            </p:cNvSpPr>
            <p:nvPr/>
          </p:nvSpPr>
          <p:spPr bwMode="auto">
            <a:xfrm>
              <a:off x="4517275" y="172738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60447" name="Rectangle 65"/>
            <p:cNvSpPr>
              <a:spLocks noChangeArrowheads="1"/>
            </p:cNvSpPr>
            <p:nvPr/>
          </p:nvSpPr>
          <p:spPr bwMode="auto">
            <a:xfrm>
              <a:off x="4446155" y="17680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00" b="1" dirty="0" smtClean="0">
                  <a:solidFill>
                    <a:srgbClr val="000000"/>
                  </a:solidFill>
                </a:rPr>
                <a:t>Spark</a:t>
              </a:r>
            </a:p>
            <a:p>
              <a:pPr algn="ctr">
                <a:buClrTx/>
                <a:buFontTx/>
                <a:buNone/>
              </a:pPr>
              <a:r>
                <a:rPr lang="en-US" altLang="en-US" sz="600" b="1" dirty="0" smtClean="0">
                  <a:solidFill>
                    <a:srgbClr val="000000"/>
                  </a:solidFill>
                </a:rPr>
                <a:t>MongoDB</a:t>
              </a:r>
            </a:p>
            <a:p>
              <a:pPr algn="ctr">
                <a:buClrTx/>
                <a:buFontTx/>
                <a:buNone/>
              </a:pPr>
              <a:r>
                <a:rPr lang="en-US" altLang="en-US" sz="600" b="1" dirty="0" err="1" smtClean="0">
                  <a:solidFill>
                    <a:srgbClr val="000000"/>
                  </a:solidFill>
                </a:rPr>
                <a:t>MariaDB</a:t>
              </a:r>
              <a:endParaRPr lang="en-US" altLang="en-US" sz="600" b="1" dirty="0" smtClean="0">
                <a:solidFill>
                  <a:srgbClr val="000000"/>
                </a:solidFill>
              </a:endParaRPr>
            </a:p>
            <a:p>
              <a:pPr algn="ctr">
                <a:buClrTx/>
                <a:buFontTx/>
                <a:buNone/>
              </a:pPr>
              <a:r>
                <a:rPr lang="en-US" altLang="en-US" sz="600" b="1" dirty="0" smtClean="0">
                  <a:solidFill>
                    <a:srgbClr val="000000"/>
                  </a:solidFill>
                </a:rPr>
                <a:t>DB2</a:t>
              </a:r>
            </a:p>
            <a:p>
              <a:pPr algn="ctr">
                <a:buClrTx/>
                <a:buFontTx/>
                <a:buNone/>
              </a:pPr>
              <a:r>
                <a:rPr lang="en-US" altLang="en-US" sz="600" b="1" dirty="0" smtClean="0">
                  <a:solidFill>
                    <a:srgbClr val="000000"/>
                  </a:solidFill>
                </a:rPr>
                <a:t>ORACLE</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60449" name="Rectangle 67"/>
            <p:cNvSpPr>
              <a:spLocks noChangeArrowheads="1"/>
            </p:cNvSpPr>
            <p:nvPr/>
          </p:nvSpPr>
          <p:spPr bwMode="auto">
            <a:xfrm>
              <a:off x="450330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60450" name="Rectangle 68"/>
            <p:cNvSpPr>
              <a:spLocks noChangeArrowheads="1"/>
            </p:cNvSpPr>
            <p:nvPr/>
          </p:nvSpPr>
          <p:spPr bwMode="auto">
            <a:xfrm>
              <a:off x="490335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40" name="Rectangle 65"/>
            <p:cNvSpPr>
              <a:spLocks noChangeArrowheads="1"/>
            </p:cNvSpPr>
            <p:nvPr/>
          </p:nvSpPr>
          <p:spPr bwMode="auto">
            <a:xfrm>
              <a:off x="2175442" y="170565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Manager</a:t>
              </a:r>
            </a:p>
            <a:p>
              <a:pPr algn="ctr">
                <a:buClrTx/>
                <a:buFontTx/>
                <a:buNone/>
              </a:pPr>
              <a:r>
                <a:rPr lang="en-US" altLang="en-US" sz="500" b="1" dirty="0" smtClean="0">
                  <a:solidFill>
                    <a:srgbClr val="000000"/>
                  </a:solidFill>
                </a:rPr>
                <a:t>Appliance</a:t>
              </a:r>
            </a:p>
            <a:p>
              <a:pPr algn="ctr">
                <a:buClrTx/>
                <a:buFontTx/>
                <a:buNone/>
              </a:pPr>
              <a:r>
                <a:rPr lang="en-US" altLang="en-US" sz="500" b="1" dirty="0" smtClean="0">
                  <a:solidFill>
                    <a:srgbClr val="000000"/>
                  </a:solidFill>
                </a:rPr>
                <a:t>(XCAT)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41" name="Rectangle 65"/>
            <p:cNvSpPr>
              <a:spLocks noChangeArrowheads="1"/>
            </p:cNvSpPr>
            <p:nvPr/>
          </p:nvSpPr>
          <p:spPr bwMode="auto">
            <a:xfrm>
              <a:off x="2227935" y="1605642"/>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SMAPI</a:t>
              </a:r>
            </a:p>
            <a:p>
              <a:pPr algn="ctr">
                <a:buClrTx/>
                <a:buFontTx/>
                <a:buNone/>
              </a:pPr>
              <a:endParaRPr lang="en-US" altLang="en-US" sz="500" b="1" dirty="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39" name="Rectangle 65"/>
            <p:cNvSpPr>
              <a:spLocks noChangeArrowheads="1"/>
            </p:cNvSpPr>
            <p:nvPr/>
          </p:nvSpPr>
          <p:spPr bwMode="auto">
            <a:xfrm>
              <a:off x="2115277"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500" b="1" dirty="0" smtClean="0">
                  <a:solidFill>
                    <a:srgbClr val="000000"/>
                  </a:solidFill>
                </a:rPr>
                <a:t>OpenStack</a:t>
              </a:r>
            </a:p>
            <a:p>
              <a:pPr algn="ctr">
                <a:buClrTx/>
                <a:buFontTx/>
                <a:buNone/>
              </a:pPr>
              <a:r>
                <a:rPr lang="en-US" altLang="en-US" sz="500" b="1" dirty="0" smtClean="0">
                  <a:solidFill>
                    <a:srgbClr val="000000"/>
                  </a:solidFill>
                </a:rPr>
                <a:t>Horizon</a:t>
              </a:r>
            </a:p>
            <a:p>
              <a:pPr algn="ctr">
                <a:buClrTx/>
                <a:buFontTx/>
                <a:buNone/>
              </a:pPr>
              <a:r>
                <a:rPr lang="en-US" altLang="en-US" sz="500" b="1" dirty="0" smtClean="0">
                  <a:solidFill>
                    <a:srgbClr val="000000"/>
                  </a:solidFill>
                </a:rPr>
                <a:t>Control</a:t>
              </a:r>
            </a:p>
            <a:p>
              <a:pPr algn="ctr">
                <a:buClrTx/>
                <a:buFontTx/>
                <a:buNone/>
              </a:pPr>
              <a:r>
                <a:rPr lang="en-US" altLang="en-US" sz="500" b="1" dirty="0" smtClean="0">
                  <a:solidFill>
                    <a:srgbClr val="000000"/>
                  </a:solidFill>
                </a:rPr>
                <a:t>Point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43" name="Rectangle 65"/>
            <p:cNvSpPr>
              <a:spLocks noChangeArrowheads="1"/>
            </p:cNvSpPr>
            <p:nvPr/>
          </p:nvSpPr>
          <p:spPr bwMode="auto">
            <a:xfrm>
              <a:off x="3530589" y="156287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300" b="1" dirty="0" smtClean="0">
                  <a:solidFill>
                    <a:srgbClr val="000000"/>
                  </a:solidFill>
                </a:rPr>
                <a:t>OMEGAMON</a:t>
              </a:r>
              <a:endParaRPr lang="en-US" altLang="en-US" sz="5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42" name="Rectangle 65"/>
            <p:cNvSpPr>
              <a:spLocks noChangeArrowheads="1"/>
            </p:cNvSpPr>
            <p:nvPr/>
          </p:nvSpPr>
          <p:spPr bwMode="auto">
            <a:xfrm>
              <a:off x="3449309" y="1631217"/>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Smart</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Cost</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37" name="Rectangle 65"/>
            <p:cNvSpPr>
              <a:spLocks noChangeArrowheads="1"/>
            </p:cNvSpPr>
            <p:nvPr/>
          </p:nvSpPr>
          <p:spPr bwMode="auto">
            <a:xfrm>
              <a:off x="3355669" y="169396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Backup</a:t>
              </a:r>
            </a:p>
            <a:p>
              <a:pPr algn="ctr">
                <a:buClrTx/>
                <a:buFontTx/>
                <a:buNone/>
              </a:pPr>
              <a:r>
                <a:rPr lang="en-US" altLang="en-US" sz="500" b="1" dirty="0" smtClean="0">
                  <a:solidFill>
                    <a:srgbClr val="000000"/>
                  </a:solidFill>
                </a:rPr>
                <a:t>And</a:t>
              </a:r>
            </a:p>
            <a:p>
              <a:pPr algn="ctr">
                <a:buClrTx/>
                <a:buFontTx/>
                <a:buNone/>
              </a:pPr>
              <a:r>
                <a:rPr lang="en-US" altLang="en-US" sz="500" b="1" dirty="0" smtClean="0">
                  <a:solidFill>
                    <a:srgbClr val="000000"/>
                  </a:solidFill>
                </a:rPr>
                <a:t>Restore</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36" name="Rectangle 65"/>
            <p:cNvSpPr>
              <a:spLocks noChangeArrowheads="1"/>
            </p:cNvSpPr>
            <p:nvPr/>
          </p:nvSpPr>
          <p:spPr bwMode="auto">
            <a:xfrm>
              <a:off x="3128525" y="1763718"/>
              <a:ext cx="981979"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Systems</a:t>
              </a:r>
            </a:p>
            <a:p>
              <a:pPr algn="ctr">
                <a:buClrTx/>
                <a:buFontTx/>
                <a:buNone/>
              </a:pPr>
              <a:r>
                <a:rPr lang="en-US" altLang="en-US" sz="500" b="1" dirty="0" smtClean="0">
                  <a:solidFill>
                    <a:srgbClr val="000000"/>
                  </a:solidFill>
                </a:rPr>
                <a:t>Management</a:t>
              </a:r>
            </a:p>
            <a:p>
              <a:pPr algn="ctr">
                <a:buClrTx/>
                <a:buFontTx/>
                <a:buNone/>
              </a:pPr>
              <a:r>
                <a:rPr lang="en-US" altLang="en-US" sz="500" b="1" dirty="0" smtClean="0">
                  <a:solidFill>
                    <a:srgbClr val="000000"/>
                  </a:solidFill>
                </a:rPr>
                <a:t>Suite</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44" name="TextBox 43"/>
            <p:cNvSpPr txBox="1"/>
            <p:nvPr/>
          </p:nvSpPr>
          <p:spPr>
            <a:xfrm>
              <a:off x="5623743" y="1507670"/>
              <a:ext cx="1251190"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45" name="Rectangle 65"/>
            <p:cNvSpPr>
              <a:spLocks noChangeArrowheads="1"/>
            </p:cNvSpPr>
            <p:nvPr/>
          </p:nvSpPr>
          <p:spPr bwMode="auto">
            <a:xfrm>
              <a:off x="5693729" y="1557488"/>
              <a:ext cx="1101987"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zAware</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sp>
          <p:nvSpPr>
            <p:cNvPr id="46" name="TextBox 45"/>
            <p:cNvSpPr txBox="1"/>
            <p:nvPr/>
          </p:nvSpPr>
          <p:spPr>
            <a:xfrm>
              <a:off x="6936074" y="1514003"/>
              <a:ext cx="1795009"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47" name="Rectangle 65"/>
            <p:cNvSpPr>
              <a:spLocks noChangeArrowheads="1"/>
            </p:cNvSpPr>
            <p:nvPr/>
          </p:nvSpPr>
          <p:spPr bwMode="auto">
            <a:xfrm>
              <a:off x="7006061" y="1563821"/>
              <a:ext cx="1621472"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Blockchain</a:t>
              </a:r>
            </a:p>
            <a:p>
              <a:pPr algn="ctr">
                <a:buClrTx/>
                <a:buFontTx/>
                <a:buNone/>
              </a:pPr>
              <a:r>
                <a:rPr lang="en-US" altLang="en-US" sz="700" b="1" dirty="0" err="1" smtClean="0">
                  <a:solidFill>
                    <a:srgbClr val="000000"/>
                  </a:solidFill>
                </a:rPr>
                <a:t>Hyperledger</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grpSp>
    </p:spTree>
    <p:extLst>
      <p:ext uri="{BB962C8B-B14F-4D97-AF65-F5344CB8AC3E}">
        <p14:creationId xmlns:p14="http://schemas.microsoft.com/office/powerpoint/2010/main" val="12052950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67545" y="4669156"/>
            <a:ext cx="212976" cy="1164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p:cNvSpPr>
            <a:spLocks noGrp="1"/>
          </p:cNvSpPr>
          <p:nvPr>
            <p:ph type="title"/>
          </p:nvPr>
        </p:nvSpPr>
        <p:spPr/>
        <p:txBody>
          <a:bodyPr/>
          <a:lstStyle/>
          <a:p>
            <a:r>
              <a:rPr lang="en-US" sz="2000" b="1" dirty="0"/>
              <a:t>Who is using Linux on </a:t>
            </a:r>
            <a:r>
              <a:rPr lang="en-US" sz="2000" b="1" dirty="0" smtClean="0"/>
              <a:t>IBM </a:t>
            </a:r>
            <a:r>
              <a:rPr lang="en-US" sz="2000" b="1" dirty="0"/>
              <a:t>z </a:t>
            </a:r>
            <a:r>
              <a:rPr lang="en-US" sz="2000" b="1" dirty="0" smtClean="0"/>
              <a:t>Systems today</a:t>
            </a:r>
            <a:endParaRPr lang="en-US" sz="2000" b="1" dirty="0"/>
          </a:p>
        </p:txBody>
      </p:sp>
      <p:sp>
        <p:nvSpPr>
          <p:cNvPr id="5" name="Content Placeholder 4"/>
          <p:cNvSpPr>
            <a:spLocks noGrp="1"/>
          </p:cNvSpPr>
          <p:nvPr>
            <p:ph idx="1"/>
          </p:nvPr>
        </p:nvSpPr>
        <p:spPr>
          <a:xfrm>
            <a:off x="1348977" y="913922"/>
            <a:ext cx="6446044" cy="1881577"/>
          </a:xfrm>
        </p:spPr>
        <p:txBody>
          <a:bodyPr/>
          <a:lstStyle/>
          <a:p>
            <a:pPr marL="0" indent="0" algn="ctr">
              <a:spcAft>
                <a:spcPts val="450"/>
              </a:spcAft>
              <a:buNone/>
            </a:pPr>
            <a:r>
              <a:rPr lang="en-US" b="1" dirty="0">
                <a:solidFill>
                  <a:srgbClr val="045887"/>
                </a:solidFill>
              </a:rPr>
              <a:t>Used in 50 countries across 21 industries around the globe</a:t>
            </a:r>
          </a:p>
          <a:p>
            <a:pPr marL="0" indent="0">
              <a:spcBef>
                <a:spcPts val="450"/>
              </a:spcBef>
              <a:buNone/>
            </a:pPr>
            <a:r>
              <a:rPr lang="en-US" sz="1200" dirty="0">
                <a:solidFill>
                  <a:srgbClr val="AB1A86"/>
                </a:solidFill>
              </a:rPr>
              <a:t>Most used in:</a:t>
            </a:r>
          </a:p>
          <a:p>
            <a:pPr>
              <a:spcBef>
                <a:spcPts val="225"/>
              </a:spcBef>
              <a:buClr>
                <a:srgbClr val="660066"/>
              </a:buClr>
            </a:pPr>
            <a:r>
              <a:rPr lang="en-US" sz="1200" dirty="0">
                <a:solidFill>
                  <a:srgbClr val="AB1A86"/>
                </a:solidFill>
              </a:rPr>
              <a:t>Banking and Financial Markets</a:t>
            </a:r>
          </a:p>
          <a:p>
            <a:pPr>
              <a:spcBef>
                <a:spcPts val="225"/>
              </a:spcBef>
              <a:buClr>
                <a:srgbClr val="660066"/>
              </a:buClr>
            </a:pPr>
            <a:r>
              <a:rPr lang="en-US" sz="1200" dirty="0">
                <a:solidFill>
                  <a:srgbClr val="AB1A86"/>
                </a:solidFill>
              </a:rPr>
              <a:t>Government</a:t>
            </a:r>
          </a:p>
          <a:p>
            <a:pPr>
              <a:spcBef>
                <a:spcPts val="225"/>
              </a:spcBef>
              <a:buClr>
                <a:srgbClr val="660066"/>
              </a:buClr>
            </a:pPr>
            <a:r>
              <a:rPr lang="en-US" sz="1200" dirty="0">
                <a:solidFill>
                  <a:srgbClr val="AB1A86"/>
                </a:solidFill>
              </a:rPr>
              <a:t>Insurance</a:t>
            </a:r>
          </a:p>
          <a:p>
            <a:pPr>
              <a:spcBef>
                <a:spcPts val="225"/>
              </a:spcBef>
              <a:buClr>
                <a:srgbClr val="660066"/>
              </a:buClr>
            </a:pPr>
            <a:r>
              <a:rPr lang="en-US" sz="1200" dirty="0">
                <a:solidFill>
                  <a:srgbClr val="AB1A86"/>
                </a:solidFill>
              </a:rPr>
              <a:t>Computer Services</a:t>
            </a:r>
          </a:p>
          <a:p>
            <a:pPr>
              <a:spcBef>
                <a:spcPts val="225"/>
              </a:spcBef>
              <a:buClr>
                <a:srgbClr val="660066"/>
              </a:buClr>
            </a:pPr>
            <a:r>
              <a:rPr lang="en-US" sz="1200" dirty="0">
                <a:solidFill>
                  <a:srgbClr val="AB1A86"/>
                </a:solidFill>
              </a:rPr>
              <a:t>Retail and Healthcare</a:t>
            </a:r>
          </a:p>
          <a:p>
            <a:pPr>
              <a:spcBef>
                <a:spcPts val="225"/>
              </a:spcBef>
              <a:buClr>
                <a:srgbClr val="660066"/>
              </a:buClr>
            </a:pPr>
            <a:r>
              <a:rPr lang="en-US" sz="1200" dirty="0">
                <a:solidFill>
                  <a:srgbClr val="AB1A86"/>
                </a:solidFill>
              </a:rPr>
              <a:t>Transportation and Telecommunication</a:t>
            </a:r>
          </a:p>
          <a:p>
            <a:endParaRPr lang="en-US" dirty="0"/>
          </a:p>
        </p:txBody>
      </p:sp>
      <p:pic>
        <p:nvPicPr>
          <p:cNvPr id="2" name="Picture 1"/>
          <p:cNvPicPr>
            <a:picLocks noChangeAspect="1"/>
          </p:cNvPicPr>
          <p:nvPr/>
        </p:nvPicPr>
        <p:blipFill>
          <a:blip r:embed="rId3"/>
          <a:stretch>
            <a:fillRect/>
          </a:stretch>
        </p:blipFill>
        <p:spPr>
          <a:xfrm>
            <a:off x="1404243" y="2855233"/>
            <a:ext cx="2830175" cy="1701000"/>
          </a:xfrm>
          <a:prstGeom prst="rect">
            <a:avLst/>
          </a:prstGeom>
        </p:spPr>
      </p:pic>
      <p:sp>
        <p:nvSpPr>
          <p:cNvPr id="3" name="TextBox 2"/>
          <p:cNvSpPr txBox="1"/>
          <p:nvPr/>
        </p:nvSpPr>
        <p:spPr>
          <a:xfrm>
            <a:off x="3461902" y="4405981"/>
            <a:ext cx="643125" cy="173124"/>
          </a:xfrm>
          <a:prstGeom prst="rect">
            <a:avLst/>
          </a:prstGeom>
          <a:noFill/>
        </p:spPr>
        <p:txBody>
          <a:bodyPr wrap="none" rtlCol="0">
            <a:spAutoFit/>
          </a:bodyPr>
          <a:lstStyle/>
          <a:p>
            <a:r>
              <a:rPr lang="en-US" sz="525" dirty="0"/>
              <a:t>based on MIPS</a:t>
            </a:r>
          </a:p>
        </p:txBody>
      </p:sp>
      <p:cxnSp>
        <p:nvCxnSpPr>
          <p:cNvPr id="8" name="Straight Connector 7"/>
          <p:cNvCxnSpPr/>
          <p:nvPr/>
        </p:nvCxnSpPr>
        <p:spPr>
          <a:xfrm>
            <a:off x="4486274" y="1370643"/>
            <a:ext cx="0" cy="3240000"/>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6929545" y="2880900"/>
            <a:ext cx="950976" cy="786384"/>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461665" y="1227519"/>
            <a:ext cx="2129573" cy="1986413"/>
          </a:xfrm>
          <a:prstGeom prst="rect">
            <a:avLst/>
          </a:prstGeom>
        </p:spPr>
      </p:pic>
      <p:sp>
        <p:nvSpPr>
          <p:cNvPr id="12" name="Content Placeholder 2"/>
          <p:cNvSpPr txBox="1">
            <a:spLocks/>
          </p:cNvSpPr>
          <p:nvPr/>
        </p:nvSpPr>
        <p:spPr bwMode="auto">
          <a:xfrm>
            <a:off x="4585336" y="1306384"/>
            <a:ext cx="1362298" cy="1702987"/>
          </a:xfrm>
          <a:prstGeom prst="rect">
            <a:avLst/>
          </a:prstGeom>
          <a:noFill/>
          <a:ln w="9525">
            <a:noFill/>
            <a:miter lim="800000"/>
            <a:headEnd/>
            <a:tailEnd/>
          </a:ln>
        </p:spPr>
        <p:txBody>
          <a:bodyPr vert="horz" wrap="square" lIns="0" tIns="34290" rIns="0" bIns="34290" numCol="1" anchor="t" anchorCtr="0" compatLnSpc="1">
            <a:prstTxWarp prst="textNoShape">
              <a:avLst/>
            </a:prstTxWarp>
          </a:bodyPr>
          <a:lstStyle>
            <a:lvl1pPr marL="173038" indent="-173038" algn="l" rtl="0" eaLnBrk="0" fontAlgn="base" hangingPunct="0">
              <a:spcBef>
                <a:spcPct val="50000"/>
              </a:spcBef>
              <a:spcAft>
                <a:spcPct val="0"/>
              </a:spcAft>
              <a:buClr>
                <a:schemeClr val="tx1"/>
              </a:buClr>
              <a:buFont typeface="Wingdings" pitchFamily="2" charset="2"/>
              <a:buChar char="§"/>
              <a:defRPr kern="1200">
                <a:solidFill>
                  <a:schemeClr val="tx1"/>
                </a:solidFill>
                <a:latin typeface="+mn-lt"/>
                <a:ea typeface="+mn-ea"/>
                <a:cs typeface="+mn-cs"/>
              </a:defRPr>
            </a:lvl1pPr>
            <a:lvl2pPr marL="509588" indent="-163513" algn="l" rtl="0" eaLnBrk="0" fontAlgn="base" hangingPunct="0">
              <a:spcBef>
                <a:spcPct val="0"/>
              </a:spcBef>
              <a:spcAft>
                <a:spcPct val="0"/>
              </a:spcAft>
              <a:buClr>
                <a:schemeClr val="tx1"/>
              </a:buClr>
              <a:buFont typeface="Arial" pitchFamily="34" charset="0"/>
              <a:buChar char="–"/>
              <a:defRPr sz="1600" kern="1200">
                <a:solidFill>
                  <a:schemeClr val="tx1"/>
                </a:solidFill>
                <a:latin typeface="+mn-lt"/>
                <a:ea typeface="+mn-ea"/>
                <a:cs typeface="+mn-cs"/>
              </a:defRPr>
            </a:lvl2pPr>
            <a:lvl3pPr marL="855663" indent="-173038" algn="l" rtl="0" eaLnBrk="0" fontAlgn="base" hangingPunct="0">
              <a:spcBef>
                <a:spcPct val="0"/>
              </a:spcBef>
              <a:spcAft>
                <a:spcPct val="0"/>
              </a:spcAft>
              <a:buClr>
                <a:schemeClr val="tx1"/>
              </a:buClr>
              <a:buChar char="•"/>
              <a:defRPr sz="1600" kern="1200">
                <a:solidFill>
                  <a:schemeClr val="tx1"/>
                </a:solidFill>
                <a:latin typeface="+mn-lt"/>
                <a:ea typeface="+mn-ea"/>
                <a:cs typeface="+mn-cs"/>
              </a:defRPr>
            </a:lvl3pPr>
            <a:lvl4pPr marL="1203325" indent="-173038" algn="l" rtl="0" eaLnBrk="0" fontAlgn="base" hangingPunct="0">
              <a:spcBef>
                <a:spcPct val="20000"/>
              </a:spcBef>
              <a:spcAft>
                <a:spcPct val="0"/>
              </a:spcAft>
              <a:buClr>
                <a:schemeClr val="bg1"/>
              </a:buClr>
              <a:buChar char="–"/>
              <a:defRPr sz="1600" kern="1200">
                <a:solidFill>
                  <a:schemeClr val="bg1"/>
                </a:solidFill>
                <a:latin typeface="+mn-lt"/>
                <a:ea typeface="+mn-ea"/>
                <a:cs typeface="+mn-cs"/>
              </a:defRPr>
            </a:lvl4pPr>
            <a:lvl5pPr marL="1539875" indent="-163513" algn="l" rtl="0" eaLnBrk="0" fontAlgn="base" hangingPunct="0">
              <a:spcBef>
                <a:spcPct val="20000"/>
              </a:spcBef>
              <a:spcAft>
                <a:spcPct val="0"/>
              </a:spcAft>
              <a:buClr>
                <a:schemeClr val="bg1"/>
              </a:buClr>
              <a:buChar char="»"/>
              <a:defRPr sz="16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1350"/>
              </a:spcBef>
              <a:spcAft>
                <a:spcPts val="0"/>
              </a:spcAft>
              <a:buSzPct val="90000"/>
            </a:pPr>
            <a:r>
              <a:rPr lang="en-US" altLang="en-US" sz="1200" dirty="0" smtClean="0">
                <a:solidFill>
                  <a:srgbClr val="001934"/>
                </a:solidFill>
              </a:rPr>
              <a:t>48% </a:t>
            </a:r>
            <a:r>
              <a:rPr lang="en-US" altLang="en-US" sz="1200" dirty="0">
                <a:solidFill>
                  <a:srgbClr val="001934"/>
                </a:solidFill>
              </a:rPr>
              <a:t>of z Systems clients have IFLs installed</a:t>
            </a:r>
          </a:p>
          <a:p>
            <a:pPr>
              <a:spcBef>
                <a:spcPts val="900"/>
              </a:spcBef>
              <a:spcAft>
                <a:spcPts val="0"/>
              </a:spcAft>
              <a:buSzPct val="90000"/>
            </a:pPr>
            <a:r>
              <a:rPr lang="en-US" altLang="en-US" sz="1200" dirty="0" smtClean="0">
                <a:solidFill>
                  <a:srgbClr val="001934"/>
                </a:solidFill>
              </a:rPr>
              <a:t>93 </a:t>
            </a:r>
            <a:r>
              <a:rPr lang="en-US" altLang="en-US" sz="1200" dirty="0">
                <a:solidFill>
                  <a:srgbClr val="001934"/>
                </a:solidFill>
              </a:rPr>
              <a:t>of the top 100 z Systems clients are running Linux on IBM z </a:t>
            </a:r>
            <a:r>
              <a:rPr lang="en-US" altLang="en-US" sz="900" dirty="0">
                <a:solidFill>
                  <a:srgbClr val="001934"/>
                </a:solidFill>
              </a:rPr>
              <a:t>(based on total installed MIPS)</a:t>
            </a:r>
          </a:p>
        </p:txBody>
      </p:sp>
      <p:sp>
        <p:nvSpPr>
          <p:cNvPr id="13" name="Content Placeholder 2"/>
          <p:cNvSpPr txBox="1">
            <a:spLocks/>
          </p:cNvSpPr>
          <p:nvPr/>
        </p:nvSpPr>
        <p:spPr bwMode="auto">
          <a:xfrm>
            <a:off x="4560419" y="3078751"/>
            <a:ext cx="3107126" cy="710453"/>
          </a:xfrm>
          <a:prstGeom prst="rect">
            <a:avLst/>
          </a:prstGeom>
          <a:noFill/>
          <a:ln w="9525">
            <a:noFill/>
            <a:miter lim="800000"/>
            <a:headEnd/>
            <a:tailEnd/>
          </a:ln>
        </p:spPr>
        <p:txBody>
          <a:bodyPr vert="horz" wrap="square" lIns="0" tIns="34290" rIns="0" bIns="34290" numCol="1" anchor="t" anchorCtr="0" compatLnSpc="1">
            <a:prstTxWarp prst="textNoShape">
              <a:avLst/>
            </a:prstTxWarp>
          </a:bodyPr>
          <a:lstStyle>
            <a:lvl1pPr marL="173038" indent="-173038" algn="l" rtl="0" eaLnBrk="0" fontAlgn="base" hangingPunct="0">
              <a:spcBef>
                <a:spcPct val="50000"/>
              </a:spcBef>
              <a:spcAft>
                <a:spcPct val="0"/>
              </a:spcAft>
              <a:buClr>
                <a:schemeClr val="tx1"/>
              </a:buClr>
              <a:buFont typeface="Wingdings" pitchFamily="2" charset="2"/>
              <a:buChar char="§"/>
              <a:defRPr kern="1200">
                <a:solidFill>
                  <a:schemeClr val="tx1"/>
                </a:solidFill>
                <a:latin typeface="+mn-lt"/>
                <a:ea typeface="+mn-ea"/>
                <a:cs typeface="+mn-cs"/>
              </a:defRPr>
            </a:lvl1pPr>
            <a:lvl2pPr marL="509588" indent="-163513" algn="l" rtl="0" eaLnBrk="0" fontAlgn="base" hangingPunct="0">
              <a:spcBef>
                <a:spcPct val="0"/>
              </a:spcBef>
              <a:spcAft>
                <a:spcPct val="0"/>
              </a:spcAft>
              <a:buClr>
                <a:schemeClr val="tx1"/>
              </a:buClr>
              <a:buFont typeface="Arial" pitchFamily="34" charset="0"/>
              <a:buChar char="–"/>
              <a:defRPr sz="1600" kern="1200">
                <a:solidFill>
                  <a:schemeClr val="tx1"/>
                </a:solidFill>
                <a:latin typeface="+mn-lt"/>
                <a:ea typeface="+mn-ea"/>
                <a:cs typeface="+mn-cs"/>
              </a:defRPr>
            </a:lvl2pPr>
            <a:lvl3pPr marL="855663" indent="-173038" algn="l" rtl="0" eaLnBrk="0" fontAlgn="base" hangingPunct="0">
              <a:spcBef>
                <a:spcPct val="0"/>
              </a:spcBef>
              <a:spcAft>
                <a:spcPct val="0"/>
              </a:spcAft>
              <a:buClr>
                <a:schemeClr val="tx1"/>
              </a:buClr>
              <a:buChar char="•"/>
              <a:defRPr sz="1600" kern="1200">
                <a:solidFill>
                  <a:schemeClr val="tx1"/>
                </a:solidFill>
                <a:latin typeface="+mn-lt"/>
                <a:ea typeface="+mn-ea"/>
                <a:cs typeface="+mn-cs"/>
              </a:defRPr>
            </a:lvl3pPr>
            <a:lvl4pPr marL="1203325" indent="-173038" algn="l" rtl="0" eaLnBrk="0" fontAlgn="base" hangingPunct="0">
              <a:spcBef>
                <a:spcPct val="20000"/>
              </a:spcBef>
              <a:spcAft>
                <a:spcPct val="0"/>
              </a:spcAft>
              <a:buClr>
                <a:schemeClr val="bg1"/>
              </a:buClr>
              <a:buChar char="–"/>
              <a:defRPr sz="1600" kern="1200">
                <a:solidFill>
                  <a:schemeClr val="bg1"/>
                </a:solidFill>
                <a:latin typeface="+mn-lt"/>
                <a:ea typeface="+mn-ea"/>
                <a:cs typeface="+mn-cs"/>
              </a:defRPr>
            </a:lvl4pPr>
            <a:lvl5pPr marL="1539875" indent="-163513" algn="l" rtl="0" eaLnBrk="0" fontAlgn="base" hangingPunct="0">
              <a:spcBef>
                <a:spcPct val="20000"/>
              </a:spcBef>
              <a:spcAft>
                <a:spcPct val="0"/>
              </a:spcAft>
              <a:buClr>
                <a:schemeClr val="bg1"/>
              </a:buClr>
              <a:buChar char="»"/>
              <a:defRPr sz="16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50"/>
              </a:spcBef>
              <a:spcAft>
                <a:spcPts val="0"/>
              </a:spcAft>
              <a:buSzPct val="90000"/>
            </a:pPr>
            <a:r>
              <a:rPr lang="en-US" sz="1200" dirty="0">
                <a:solidFill>
                  <a:srgbClr val="001934"/>
                </a:solidFill>
              </a:rPr>
              <a:t>65% of new z Systems clients use Linux</a:t>
            </a:r>
          </a:p>
          <a:p>
            <a:pPr>
              <a:spcBef>
                <a:spcPts val="450"/>
              </a:spcBef>
              <a:spcAft>
                <a:spcPts val="0"/>
              </a:spcAft>
              <a:buClr>
                <a:srgbClr val="001934"/>
              </a:buClr>
            </a:pPr>
            <a:r>
              <a:rPr lang="en-US" sz="1200" dirty="0">
                <a:solidFill>
                  <a:srgbClr val="001934"/>
                </a:solidFill>
              </a:rPr>
              <a:t>Very large installations with up to hundreds of IFLs in USA, Japan, Brazil, Germany, UK and South Africa</a:t>
            </a:r>
          </a:p>
          <a:p>
            <a:pPr>
              <a:spcBef>
                <a:spcPts val="450"/>
              </a:spcBef>
              <a:spcAft>
                <a:spcPts val="0"/>
              </a:spcAft>
              <a:buClr>
                <a:srgbClr val="001934"/>
              </a:buClr>
            </a:pPr>
            <a:r>
              <a:rPr lang="en-US" sz="1200" dirty="0">
                <a:solidFill>
                  <a:srgbClr val="001934"/>
                </a:solidFill>
              </a:rPr>
              <a:t>Small installations with 2 IFLs in all countries and on all z Systems models </a:t>
            </a:r>
            <a:endParaRPr lang="en-US" altLang="en-US" sz="1200" dirty="0">
              <a:solidFill>
                <a:srgbClr val="001934"/>
              </a:solidFill>
            </a:endParaRPr>
          </a:p>
          <a:p>
            <a:pPr marL="0" indent="0">
              <a:spcBef>
                <a:spcPts val="450"/>
              </a:spcBef>
              <a:spcAft>
                <a:spcPts val="0"/>
              </a:spcAft>
              <a:buNone/>
            </a:pPr>
            <a:endParaRPr lang="en-US" sz="1200" dirty="0">
              <a:solidFill>
                <a:srgbClr val="001934"/>
              </a:solidFill>
            </a:endParaRPr>
          </a:p>
        </p:txBody>
      </p:sp>
      <p:sp>
        <p:nvSpPr>
          <p:cNvPr id="6" name="TextBox 5"/>
          <p:cNvSpPr txBox="1"/>
          <p:nvPr/>
        </p:nvSpPr>
        <p:spPr>
          <a:xfrm>
            <a:off x="6650920" y="1327572"/>
            <a:ext cx="1016625" cy="196208"/>
          </a:xfrm>
          <a:prstGeom prst="rect">
            <a:avLst/>
          </a:prstGeom>
          <a:noFill/>
        </p:spPr>
        <p:txBody>
          <a:bodyPr wrap="none" rtlCol="0">
            <a:spAutoFit/>
          </a:bodyPr>
          <a:lstStyle/>
          <a:p>
            <a:r>
              <a:rPr lang="en-US" sz="675" dirty="0"/>
              <a:t>Installed IFL Capacity</a:t>
            </a:r>
          </a:p>
        </p:txBody>
      </p:sp>
      <p:grpSp>
        <p:nvGrpSpPr>
          <p:cNvPr id="14" name="Group 13"/>
          <p:cNvGrpSpPr/>
          <p:nvPr/>
        </p:nvGrpSpPr>
        <p:grpSpPr>
          <a:xfrm>
            <a:off x="1338015" y="4544741"/>
            <a:ext cx="6474379" cy="297153"/>
            <a:chOff x="260022" y="5826480"/>
            <a:chExt cx="8632505" cy="396204"/>
          </a:xfrm>
        </p:grpSpPr>
        <p:sp>
          <p:nvSpPr>
            <p:cNvPr id="15" name="Right Arrow 14"/>
            <p:cNvSpPr/>
            <p:nvPr/>
          </p:nvSpPr>
          <p:spPr>
            <a:xfrm>
              <a:off x="260022" y="5826480"/>
              <a:ext cx="8632505" cy="396204"/>
            </a:xfrm>
            <a:prstGeom prst="rightArrow">
              <a:avLst/>
            </a:prstGeom>
            <a:solidFill>
              <a:srgbClr val="FFC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p:cNvSpPr txBox="1"/>
            <p:nvPr/>
          </p:nvSpPr>
          <p:spPr>
            <a:xfrm>
              <a:off x="288751" y="5901471"/>
              <a:ext cx="8410644" cy="276999"/>
            </a:xfrm>
            <a:prstGeom prst="rect">
              <a:avLst/>
            </a:prstGeom>
            <a:noFill/>
          </p:spPr>
          <p:txBody>
            <a:bodyPr wrap="square" rtlCol="0">
              <a:spAutoFit/>
            </a:bodyPr>
            <a:lstStyle/>
            <a:p>
              <a:r>
                <a:rPr lang="en-US" sz="750" dirty="0">
                  <a:solidFill>
                    <a:srgbClr val="001934"/>
                  </a:solidFill>
                </a:rPr>
                <a:t>2000        			In the market since 2000, well accepted and growing	  	                 2016</a:t>
              </a:r>
            </a:p>
          </p:txBody>
        </p:sp>
      </p:grpSp>
    </p:spTree>
    <p:extLst>
      <p:ext uri="{BB962C8B-B14F-4D97-AF65-F5344CB8AC3E}">
        <p14:creationId xmlns:p14="http://schemas.microsoft.com/office/powerpoint/2010/main" val="242117916"/>
      </p:ext>
    </p:extLst>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142241"/>
            <a:ext cx="7762672" cy="373856"/>
          </a:xfrm>
        </p:spPr>
        <p:txBody>
          <a:bodyPr/>
          <a:lstStyle/>
          <a:p>
            <a:pPr eaLnBrk="1" hangingPunct="1"/>
            <a:r>
              <a:rPr lang="en-US" altLang="en-US" sz="2400" dirty="0"/>
              <a:t>Building a </a:t>
            </a:r>
            <a:r>
              <a:rPr lang="en-US" altLang="en-US" sz="2400" dirty="0" smtClean="0"/>
              <a:t>LinuxONE </a:t>
            </a:r>
            <a:r>
              <a:rPr lang="en-US" altLang="en-US" sz="2400" dirty="0" err="1" smtClean="0"/>
              <a:t>DBaaS</a:t>
            </a:r>
            <a:r>
              <a:rPr lang="en-US" altLang="en-US" sz="2400" dirty="0" smtClean="0"/>
              <a:t> Server...</a:t>
            </a:r>
            <a:endParaRPr lang="en-US" altLang="en-US" sz="2400" dirty="0"/>
          </a:p>
        </p:txBody>
      </p:sp>
      <p:sp>
        <p:nvSpPr>
          <p:cNvPr id="60419" name="Rectangle 37"/>
          <p:cNvSpPr>
            <a:spLocks noChangeArrowheads="1"/>
          </p:cNvSpPr>
          <p:nvPr/>
        </p:nvSpPr>
        <p:spPr bwMode="auto">
          <a:xfrm>
            <a:off x="142240" y="952500"/>
            <a:ext cx="884936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65688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1" name="Rectangle 39"/>
          <p:cNvSpPr>
            <a:spLocks noChangeArrowheads="1"/>
          </p:cNvSpPr>
          <p:nvPr/>
        </p:nvSpPr>
        <p:spPr bwMode="auto">
          <a:xfrm>
            <a:off x="11077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2" name="Rectangle 40"/>
          <p:cNvSpPr>
            <a:spLocks noChangeArrowheads="1"/>
          </p:cNvSpPr>
          <p:nvPr/>
        </p:nvSpPr>
        <p:spPr bwMode="auto">
          <a:xfrm>
            <a:off x="1558588"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25" name="Rectangle 43"/>
          <p:cNvSpPr>
            <a:spLocks noChangeArrowheads="1"/>
          </p:cNvSpPr>
          <p:nvPr/>
        </p:nvSpPr>
        <p:spPr bwMode="auto">
          <a:xfrm>
            <a:off x="7647670" y="4224417"/>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6" name="Rectangle 44"/>
          <p:cNvSpPr>
            <a:spLocks noChangeArrowheads="1"/>
          </p:cNvSpPr>
          <p:nvPr/>
        </p:nvSpPr>
        <p:spPr bwMode="auto">
          <a:xfrm>
            <a:off x="809071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60427" name="Rectangle 45"/>
          <p:cNvSpPr>
            <a:spLocks noChangeArrowheads="1"/>
          </p:cNvSpPr>
          <p:nvPr/>
        </p:nvSpPr>
        <p:spPr bwMode="auto">
          <a:xfrm>
            <a:off x="254000" y="1409701"/>
            <a:ext cx="8615680" cy="2755342"/>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b="1" dirty="0" smtClean="0">
                <a:solidFill>
                  <a:srgbClr val="000000"/>
                </a:solidFill>
              </a:rPr>
              <a:t>Memory</a:t>
            </a:r>
            <a:endParaRPr lang="en-US" altLang="en-US" sz="1800" b="1" dirty="0">
              <a:solidFill>
                <a:srgbClr val="000000"/>
              </a:solidFill>
            </a:endParaRPr>
          </a:p>
        </p:txBody>
      </p:sp>
      <p:sp>
        <p:nvSpPr>
          <p:cNvPr id="60428" name="Rectangle 46"/>
          <p:cNvSpPr>
            <a:spLocks noChangeArrowheads="1"/>
          </p:cNvSpPr>
          <p:nvPr/>
        </p:nvSpPr>
        <p:spPr bwMode="auto">
          <a:xfrm>
            <a:off x="206038" y="10152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33" name="Rectangle 51"/>
          <p:cNvSpPr>
            <a:spLocks noChangeArrowheads="1"/>
          </p:cNvSpPr>
          <p:nvPr/>
        </p:nvSpPr>
        <p:spPr bwMode="auto">
          <a:xfrm>
            <a:off x="8511000"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32" name="Rectangle 46"/>
          <p:cNvSpPr>
            <a:spLocks noChangeArrowheads="1"/>
          </p:cNvSpPr>
          <p:nvPr/>
        </p:nvSpPr>
        <p:spPr bwMode="auto">
          <a:xfrm>
            <a:off x="2007222" y="1025646"/>
            <a:ext cx="387350" cy="331708"/>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600" dirty="0" smtClean="0">
                <a:solidFill>
                  <a:srgbClr val="000000"/>
                </a:solidFill>
              </a:rPr>
              <a:t>IFL</a:t>
            </a:r>
            <a:endParaRPr lang="en-US" altLang="en-US" sz="1600" dirty="0">
              <a:solidFill>
                <a:srgbClr val="000000"/>
              </a:solidFill>
            </a:endParaRPr>
          </a:p>
        </p:txBody>
      </p:sp>
      <p:sp>
        <p:nvSpPr>
          <p:cNvPr id="60446" name="AutoShape 64"/>
          <p:cNvSpPr>
            <a:spLocks noChangeArrowheads="1"/>
          </p:cNvSpPr>
          <p:nvPr/>
        </p:nvSpPr>
        <p:spPr bwMode="auto">
          <a:xfrm>
            <a:off x="53500" y="558762"/>
            <a:ext cx="6626699"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1800" dirty="0" smtClean="0">
                <a:solidFill>
                  <a:srgbClr val="000000"/>
                </a:solidFill>
              </a:rPr>
              <a:t>“Reality” only makes LinuxONE </a:t>
            </a:r>
            <a:r>
              <a:rPr lang="en-US" altLang="en-US" sz="1800" dirty="0" err="1" smtClean="0">
                <a:solidFill>
                  <a:srgbClr val="000000"/>
                </a:solidFill>
              </a:rPr>
              <a:t>DBaaS</a:t>
            </a:r>
            <a:r>
              <a:rPr lang="en-US" altLang="en-US" sz="1800" dirty="0" smtClean="0">
                <a:solidFill>
                  <a:srgbClr val="000000"/>
                </a:solidFill>
              </a:rPr>
              <a:t> more interesting</a:t>
            </a:r>
            <a:r>
              <a:rPr lang="mr-IN" altLang="en-US" sz="1800" dirty="0" smtClean="0">
                <a:solidFill>
                  <a:srgbClr val="000000"/>
                </a:solidFill>
              </a:rPr>
              <a:t>…</a:t>
            </a:r>
            <a:endParaRPr lang="en-US" altLang="en-US" sz="1800" dirty="0">
              <a:solidFill>
                <a:srgbClr val="000000"/>
              </a:solidFill>
            </a:endParaRPr>
          </a:p>
        </p:txBody>
      </p:sp>
      <p:sp>
        <p:nvSpPr>
          <p:cNvPr id="38" name="Oval 37"/>
          <p:cNvSpPr/>
          <p:nvPr/>
        </p:nvSpPr>
        <p:spPr>
          <a:xfrm>
            <a:off x="6934199" y="73823"/>
            <a:ext cx="2067884" cy="1194855"/>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Dev</a:t>
            </a:r>
          </a:p>
          <a:p>
            <a:pPr algn="ctr"/>
            <a:r>
              <a:rPr lang="en-US" sz="1600" dirty="0" smtClean="0">
                <a:ln w="0"/>
                <a:solidFill>
                  <a:srgbClr val="082943"/>
                </a:solidFill>
                <a:effectLst>
                  <a:outerShdw blurRad="38100" dist="19050" dir="2700000" algn="tl" rotWithShape="0">
                    <a:srgbClr val="082943">
                      <a:alpha val="40000"/>
                    </a:srgbClr>
                  </a:outerShdw>
                </a:effectLst>
              </a:rPr>
              <a:t>Test</a:t>
            </a:r>
          </a:p>
          <a:p>
            <a:pPr algn="ctr"/>
            <a:r>
              <a:rPr lang="en-US" sz="1600" dirty="0" smtClean="0">
                <a:ln w="0"/>
                <a:solidFill>
                  <a:srgbClr val="082943"/>
                </a:solidFill>
                <a:effectLst>
                  <a:outerShdw blurRad="38100" dist="19050" dir="2700000" algn="tl" rotWithShape="0">
                    <a:srgbClr val="082943">
                      <a:alpha val="40000"/>
                    </a:srgbClr>
                  </a:outerShdw>
                </a:effectLst>
              </a:rPr>
              <a:t>QA</a:t>
            </a:r>
          </a:p>
          <a:p>
            <a:pPr algn="ctr"/>
            <a:r>
              <a:rPr lang="en-US" sz="1600" dirty="0" smtClean="0">
                <a:ln w="0"/>
                <a:solidFill>
                  <a:srgbClr val="082943"/>
                </a:solidFill>
                <a:effectLst>
                  <a:outerShdw blurRad="38100" dist="19050" dir="2700000" algn="tl" rotWithShape="0">
                    <a:srgbClr val="082943">
                      <a:alpha val="40000"/>
                    </a:srgbClr>
                  </a:outerShdw>
                </a:effectLst>
              </a:rPr>
              <a:t>Prod</a:t>
            </a:r>
          </a:p>
        </p:txBody>
      </p:sp>
      <p:sp>
        <p:nvSpPr>
          <p:cNvPr id="55" name="Rectangle 41"/>
          <p:cNvSpPr>
            <a:spLocks noChangeArrowheads="1"/>
          </p:cNvSpPr>
          <p:nvPr/>
        </p:nvSpPr>
        <p:spPr bwMode="auto">
          <a:xfrm>
            <a:off x="6795716"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6" name="Rectangle 42"/>
          <p:cNvSpPr>
            <a:spLocks noChangeArrowheads="1"/>
          </p:cNvSpPr>
          <p:nvPr/>
        </p:nvSpPr>
        <p:spPr bwMode="auto">
          <a:xfrm>
            <a:off x="7227381"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7" name="Rectangle 47"/>
          <p:cNvSpPr>
            <a:spLocks noChangeArrowheads="1"/>
          </p:cNvSpPr>
          <p:nvPr/>
        </p:nvSpPr>
        <p:spPr bwMode="auto">
          <a:xfrm>
            <a:off x="6378182" y="4223384"/>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sp>
        <p:nvSpPr>
          <p:cNvPr id="58" name="Rectangle 50"/>
          <p:cNvSpPr>
            <a:spLocks noChangeArrowheads="1"/>
          </p:cNvSpPr>
          <p:nvPr/>
        </p:nvSpPr>
        <p:spPr bwMode="auto">
          <a:xfrm>
            <a:off x="5971943" y="4226798"/>
            <a:ext cx="375920" cy="378697"/>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100">
                <a:solidFill>
                  <a:srgbClr val="000000"/>
                </a:solidFill>
              </a:rPr>
              <a:t>I/O</a:t>
            </a:r>
          </a:p>
          <a:p>
            <a:pPr algn="ctr">
              <a:buClrTx/>
              <a:buFontTx/>
              <a:buNone/>
            </a:pPr>
            <a:r>
              <a:rPr lang="en-US" altLang="en-US" sz="1100">
                <a:solidFill>
                  <a:srgbClr val="000000"/>
                </a:solidFill>
              </a:rPr>
              <a:t>Card</a:t>
            </a:r>
          </a:p>
        </p:txBody>
      </p:sp>
      <p:grpSp>
        <p:nvGrpSpPr>
          <p:cNvPr id="3" name="Group 2"/>
          <p:cNvGrpSpPr/>
          <p:nvPr/>
        </p:nvGrpSpPr>
        <p:grpSpPr>
          <a:xfrm>
            <a:off x="4659125" y="1482269"/>
            <a:ext cx="4148160" cy="1142397"/>
            <a:chOff x="1269204" y="1507670"/>
            <a:chExt cx="7461879" cy="2525178"/>
          </a:xfrm>
        </p:grpSpPr>
        <p:sp>
          <p:nvSpPr>
            <p:cNvPr id="2" name="TextBox 1"/>
            <p:cNvSpPr txBox="1"/>
            <p:nvPr/>
          </p:nvSpPr>
          <p:spPr>
            <a:xfrm>
              <a:off x="1269204" y="1509515"/>
              <a:ext cx="4284929" cy="2518845"/>
            </a:xfrm>
            <a:prstGeom prst="rect">
              <a:avLst/>
            </a:prstGeom>
            <a:solidFill>
              <a:srgbClr val="68FF6B"/>
            </a:solidFill>
          </p:spPr>
          <p:txBody>
            <a:bodyPr wrap="square" rtlCol="0" anchor="ctr">
              <a:noAutofit/>
            </a:bodyPr>
            <a:lstStyle/>
            <a:p>
              <a:r>
                <a:rPr lang="en-US" sz="800" dirty="0" smtClean="0"/>
                <a:t>z/VM</a:t>
              </a:r>
            </a:p>
            <a:p>
              <a:r>
                <a:rPr lang="en-US" sz="800" dirty="0" smtClean="0"/>
                <a:t>6.4</a:t>
              </a:r>
            </a:p>
            <a:p>
              <a:r>
                <a:rPr lang="en-US" sz="800" dirty="0" smtClean="0"/>
                <a:t>LPAR</a:t>
              </a:r>
              <a:endParaRPr lang="en-US" sz="800" dirty="0"/>
            </a:p>
          </p:txBody>
        </p:sp>
        <p:sp>
          <p:nvSpPr>
            <p:cNvPr id="34" name="Rectangle 65"/>
            <p:cNvSpPr>
              <a:spLocks noChangeArrowheads="1"/>
            </p:cNvSpPr>
            <p:nvPr/>
          </p:nvSpPr>
          <p:spPr bwMode="auto">
            <a:xfrm>
              <a:off x="4598555" y="16664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33" name="Rectangle 65"/>
            <p:cNvSpPr>
              <a:spLocks noChangeArrowheads="1"/>
            </p:cNvSpPr>
            <p:nvPr/>
          </p:nvSpPr>
          <p:spPr bwMode="auto">
            <a:xfrm>
              <a:off x="4517275" y="172738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60447" name="Rectangle 65"/>
            <p:cNvSpPr>
              <a:spLocks noChangeArrowheads="1"/>
            </p:cNvSpPr>
            <p:nvPr/>
          </p:nvSpPr>
          <p:spPr bwMode="auto">
            <a:xfrm>
              <a:off x="4446155" y="17680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00" b="1" dirty="0" smtClean="0">
                  <a:solidFill>
                    <a:srgbClr val="000000"/>
                  </a:solidFill>
                </a:rPr>
                <a:t>Spark</a:t>
              </a:r>
            </a:p>
            <a:p>
              <a:pPr algn="ctr">
                <a:buClrTx/>
                <a:buFontTx/>
                <a:buNone/>
              </a:pPr>
              <a:r>
                <a:rPr lang="en-US" altLang="en-US" sz="600" b="1" dirty="0" smtClean="0">
                  <a:solidFill>
                    <a:srgbClr val="000000"/>
                  </a:solidFill>
                </a:rPr>
                <a:t>MongoDB</a:t>
              </a:r>
            </a:p>
            <a:p>
              <a:pPr algn="ctr">
                <a:buClrTx/>
                <a:buFontTx/>
                <a:buNone/>
              </a:pPr>
              <a:r>
                <a:rPr lang="en-US" altLang="en-US" sz="600" b="1" dirty="0" err="1" smtClean="0">
                  <a:solidFill>
                    <a:srgbClr val="000000"/>
                  </a:solidFill>
                </a:rPr>
                <a:t>MariaDB</a:t>
              </a:r>
              <a:endParaRPr lang="en-US" altLang="en-US" sz="600" b="1" dirty="0" smtClean="0">
                <a:solidFill>
                  <a:srgbClr val="000000"/>
                </a:solidFill>
              </a:endParaRPr>
            </a:p>
            <a:p>
              <a:pPr algn="ctr">
                <a:buClrTx/>
                <a:buFontTx/>
                <a:buNone/>
              </a:pPr>
              <a:r>
                <a:rPr lang="en-US" altLang="en-US" sz="600" b="1" dirty="0" smtClean="0">
                  <a:solidFill>
                    <a:srgbClr val="000000"/>
                  </a:solidFill>
                </a:rPr>
                <a:t>DB2</a:t>
              </a:r>
            </a:p>
            <a:p>
              <a:pPr algn="ctr">
                <a:buClrTx/>
                <a:buFontTx/>
                <a:buNone/>
              </a:pPr>
              <a:r>
                <a:rPr lang="en-US" altLang="en-US" sz="600" b="1" dirty="0" smtClean="0">
                  <a:solidFill>
                    <a:srgbClr val="000000"/>
                  </a:solidFill>
                </a:rPr>
                <a:t>ORACLE</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60449" name="Rectangle 67"/>
            <p:cNvSpPr>
              <a:spLocks noChangeArrowheads="1"/>
            </p:cNvSpPr>
            <p:nvPr/>
          </p:nvSpPr>
          <p:spPr bwMode="auto">
            <a:xfrm>
              <a:off x="450330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60450" name="Rectangle 68"/>
            <p:cNvSpPr>
              <a:spLocks noChangeArrowheads="1"/>
            </p:cNvSpPr>
            <p:nvPr/>
          </p:nvSpPr>
          <p:spPr bwMode="auto">
            <a:xfrm>
              <a:off x="490335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6044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6044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6044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30"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40" name="Rectangle 65"/>
            <p:cNvSpPr>
              <a:spLocks noChangeArrowheads="1"/>
            </p:cNvSpPr>
            <p:nvPr/>
          </p:nvSpPr>
          <p:spPr bwMode="auto">
            <a:xfrm>
              <a:off x="2175442" y="170565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Manager</a:t>
              </a:r>
            </a:p>
            <a:p>
              <a:pPr algn="ctr">
                <a:buClrTx/>
                <a:buFontTx/>
                <a:buNone/>
              </a:pPr>
              <a:r>
                <a:rPr lang="en-US" altLang="en-US" sz="500" b="1" dirty="0" smtClean="0">
                  <a:solidFill>
                    <a:srgbClr val="000000"/>
                  </a:solidFill>
                </a:rPr>
                <a:t>Appliance</a:t>
              </a:r>
            </a:p>
            <a:p>
              <a:pPr algn="ctr">
                <a:buClrTx/>
                <a:buFontTx/>
                <a:buNone/>
              </a:pPr>
              <a:r>
                <a:rPr lang="en-US" altLang="en-US" sz="500" b="1" dirty="0" smtClean="0">
                  <a:solidFill>
                    <a:srgbClr val="000000"/>
                  </a:solidFill>
                </a:rPr>
                <a:t>(XCAT)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41" name="Rectangle 65"/>
            <p:cNvSpPr>
              <a:spLocks noChangeArrowheads="1"/>
            </p:cNvSpPr>
            <p:nvPr/>
          </p:nvSpPr>
          <p:spPr bwMode="auto">
            <a:xfrm>
              <a:off x="2227935" y="1605642"/>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SMAPI</a:t>
              </a:r>
            </a:p>
            <a:p>
              <a:pPr algn="ctr">
                <a:buClrTx/>
                <a:buFontTx/>
                <a:buNone/>
              </a:pPr>
              <a:endParaRPr lang="en-US" altLang="en-US" sz="500" b="1" dirty="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39" name="Rectangle 65"/>
            <p:cNvSpPr>
              <a:spLocks noChangeArrowheads="1"/>
            </p:cNvSpPr>
            <p:nvPr/>
          </p:nvSpPr>
          <p:spPr bwMode="auto">
            <a:xfrm>
              <a:off x="2115277"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500" b="1" dirty="0" smtClean="0">
                  <a:solidFill>
                    <a:srgbClr val="000000"/>
                  </a:solidFill>
                </a:rPr>
                <a:t>OpenStack</a:t>
              </a:r>
            </a:p>
            <a:p>
              <a:pPr algn="ctr">
                <a:buClrTx/>
                <a:buFontTx/>
                <a:buNone/>
              </a:pPr>
              <a:r>
                <a:rPr lang="en-US" altLang="en-US" sz="500" b="1" dirty="0" smtClean="0">
                  <a:solidFill>
                    <a:srgbClr val="000000"/>
                  </a:solidFill>
                </a:rPr>
                <a:t>Horizon</a:t>
              </a:r>
            </a:p>
            <a:p>
              <a:pPr algn="ctr">
                <a:buClrTx/>
                <a:buFontTx/>
                <a:buNone/>
              </a:pPr>
              <a:r>
                <a:rPr lang="en-US" altLang="en-US" sz="500" b="1" dirty="0" smtClean="0">
                  <a:solidFill>
                    <a:srgbClr val="000000"/>
                  </a:solidFill>
                </a:rPr>
                <a:t>Control</a:t>
              </a:r>
            </a:p>
            <a:p>
              <a:pPr algn="ctr">
                <a:buClrTx/>
                <a:buFontTx/>
                <a:buNone/>
              </a:pPr>
              <a:r>
                <a:rPr lang="en-US" altLang="en-US" sz="500" b="1" dirty="0" smtClean="0">
                  <a:solidFill>
                    <a:srgbClr val="000000"/>
                  </a:solidFill>
                </a:rPr>
                <a:t>Point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43" name="Rectangle 65"/>
            <p:cNvSpPr>
              <a:spLocks noChangeArrowheads="1"/>
            </p:cNvSpPr>
            <p:nvPr/>
          </p:nvSpPr>
          <p:spPr bwMode="auto">
            <a:xfrm>
              <a:off x="3530589" y="156287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300" b="1" dirty="0" smtClean="0">
                  <a:solidFill>
                    <a:srgbClr val="000000"/>
                  </a:solidFill>
                </a:rPr>
                <a:t>OMEGAMON</a:t>
              </a:r>
              <a:endParaRPr lang="en-US" altLang="en-US" sz="5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42" name="Rectangle 65"/>
            <p:cNvSpPr>
              <a:spLocks noChangeArrowheads="1"/>
            </p:cNvSpPr>
            <p:nvPr/>
          </p:nvSpPr>
          <p:spPr bwMode="auto">
            <a:xfrm>
              <a:off x="3449309" y="1631217"/>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Smart</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Cost</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37" name="Rectangle 65"/>
            <p:cNvSpPr>
              <a:spLocks noChangeArrowheads="1"/>
            </p:cNvSpPr>
            <p:nvPr/>
          </p:nvSpPr>
          <p:spPr bwMode="auto">
            <a:xfrm>
              <a:off x="3355669" y="169396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Backup</a:t>
              </a:r>
            </a:p>
            <a:p>
              <a:pPr algn="ctr">
                <a:buClrTx/>
                <a:buFontTx/>
                <a:buNone/>
              </a:pPr>
              <a:r>
                <a:rPr lang="en-US" altLang="en-US" sz="500" b="1" dirty="0" smtClean="0">
                  <a:solidFill>
                    <a:srgbClr val="000000"/>
                  </a:solidFill>
                </a:rPr>
                <a:t>And</a:t>
              </a:r>
            </a:p>
            <a:p>
              <a:pPr algn="ctr">
                <a:buClrTx/>
                <a:buFontTx/>
                <a:buNone/>
              </a:pPr>
              <a:r>
                <a:rPr lang="en-US" altLang="en-US" sz="500" b="1" dirty="0" smtClean="0">
                  <a:solidFill>
                    <a:srgbClr val="000000"/>
                  </a:solidFill>
                </a:rPr>
                <a:t>Restore</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36" name="Rectangle 65"/>
            <p:cNvSpPr>
              <a:spLocks noChangeArrowheads="1"/>
            </p:cNvSpPr>
            <p:nvPr/>
          </p:nvSpPr>
          <p:spPr bwMode="auto">
            <a:xfrm>
              <a:off x="3128525" y="1763718"/>
              <a:ext cx="981979"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Systems</a:t>
              </a:r>
            </a:p>
            <a:p>
              <a:pPr algn="ctr">
                <a:buClrTx/>
                <a:buFontTx/>
                <a:buNone/>
              </a:pPr>
              <a:r>
                <a:rPr lang="en-US" altLang="en-US" sz="500" b="1" dirty="0" smtClean="0">
                  <a:solidFill>
                    <a:srgbClr val="000000"/>
                  </a:solidFill>
                </a:rPr>
                <a:t>Management</a:t>
              </a:r>
            </a:p>
            <a:p>
              <a:pPr algn="ctr">
                <a:buClrTx/>
                <a:buFontTx/>
                <a:buNone/>
              </a:pPr>
              <a:r>
                <a:rPr lang="en-US" altLang="en-US" sz="500" b="1" dirty="0" smtClean="0">
                  <a:solidFill>
                    <a:srgbClr val="000000"/>
                  </a:solidFill>
                </a:rPr>
                <a:t>Suite</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44" name="TextBox 43"/>
            <p:cNvSpPr txBox="1"/>
            <p:nvPr/>
          </p:nvSpPr>
          <p:spPr>
            <a:xfrm>
              <a:off x="5623743" y="1507670"/>
              <a:ext cx="1251190"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45" name="Rectangle 65"/>
            <p:cNvSpPr>
              <a:spLocks noChangeArrowheads="1"/>
            </p:cNvSpPr>
            <p:nvPr/>
          </p:nvSpPr>
          <p:spPr bwMode="auto">
            <a:xfrm>
              <a:off x="5693729" y="1557488"/>
              <a:ext cx="1101987"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zAware</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sp>
          <p:nvSpPr>
            <p:cNvPr id="46" name="TextBox 45"/>
            <p:cNvSpPr txBox="1"/>
            <p:nvPr/>
          </p:nvSpPr>
          <p:spPr>
            <a:xfrm>
              <a:off x="6936074" y="1514003"/>
              <a:ext cx="1795009"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47" name="Rectangle 65"/>
            <p:cNvSpPr>
              <a:spLocks noChangeArrowheads="1"/>
            </p:cNvSpPr>
            <p:nvPr/>
          </p:nvSpPr>
          <p:spPr bwMode="auto">
            <a:xfrm>
              <a:off x="7006061" y="1563821"/>
              <a:ext cx="1621472"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Blockchain</a:t>
              </a:r>
            </a:p>
            <a:p>
              <a:pPr algn="ctr">
                <a:buClrTx/>
                <a:buFontTx/>
                <a:buNone/>
              </a:pPr>
              <a:r>
                <a:rPr lang="en-US" altLang="en-US" sz="700" b="1" dirty="0" err="1" smtClean="0">
                  <a:solidFill>
                    <a:srgbClr val="000000"/>
                  </a:solidFill>
                </a:rPr>
                <a:t>Hyperledger</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grpSp>
      <p:grpSp>
        <p:nvGrpSpPr>
          <p:cNvPr id="48" name="Group 47"/>
          <p:cNvGrpSpPr/>
          <p:nvPr/>
        </p:nvGrpSpPr>
        <p:grpSpPr>
          <a:xfrm>
            <a:off x="4643308" y="2930072"/>
            <a:ext cx="4148160" cy="1142397"/>
            <a:chOff x="1269204" y="1507670"/>
            <a:chExt cx="7461879" cy="2525178"/>
          </a:xfrm>
        </p:grpSpPr>
        <p:sp>
          <p:nvSpPr>
            <p:cNvPr id="49" name="TextBox 48"/>
            <p:cNvSpPr txBox="1"/>
            <p:nvPr/>
          </p:nvSpPr>
          <p:spPr>
            <a:xfrm>
              <a:off x="1269204" y="1509515"/>
              <a:ext cx="4284929" cy="2518845"/>
            </a:xfrm>
            <a:prstGeom prst="rect">
              <a:avLst/>
            </a:prstGeom>
            <a:solidFill>
              <a:srgbClr val="68FF6B"/>
            </a:solidFill>
          </p:spPr>
          <p:txBody>
            <a:bodyPr wrap="square" rtlCol="0" anchor="ctr">
              <a:noAutofit/>
            </a:bodyPr>
            <a:lstStyle/>
            <a:p>
              <a:r>
                <a:rPr lang="en-US" sz="800" dirty="0" smtClean="0"/>
                <a:t>z/VM</a:t>
              </a:r>
            </a:p>
            <a:p>
              <a:r>
                <a:rPr lang="en-US" sz="800" dirty="0" smtClean="0"/>
                <a:t>6.4</a:t>
              </a:r>
            </a:p>
            <a:p>
              <a:r>
                <a:rPr lang="en-US" sz="800" dirty="0" smtClean="0"/>
                <a:t>LPAR</a:t>
              </a:r>
              <a:endParaRPr lang="en-US" sz="800" dirty="0"/>
            </a:p>
          </p:txBody>
        </p:sp>
        <p:sp>
          <p:nvSpPr>
            <p:cNvPr id="50" name="Rectangle 65"/>
            <p:cNvSpPr>
              <a:spLocks noChangeArrowheads="1"/>
            </p:cNvSpPr>
            <p:nvPr/>
          </p:nvSpPr>
          <p:spPr bwMode="auto">
            <a:xfrm>
              <a:off x="4598555" y="16664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51" name="Rectangle 65"/>
            <p:cNvSpPr>
              <a:spLocks noChangeArrowheads="1"/>
            </p:cNvSpPr>
            <p:nvPr/>
          </p:nvSpPr>
          <p:spPr bwMode="auto">
            <a:xfrm>
              <a:off x="4517275" y="172738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52" name="Rectangle 65"/>
            <p:cNvSpPr>
              <a:spLocks noChangeArrowheads="1"/>
            </p:cNvSpPr>
            <p:nvPr/>
          </p:nvSpPr>
          <p:spPr bwMode="auto">
            <a:xfrm>
              <a:off x="4446155" y="17680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00" b="1" dirty="0" smtClean="0">
                  <a:solidFill>
                    <a:srgbClr val="000000"/>
                  </a:solidFill>
                </a:rPr>
                <a:t>Spark</a:t>
              </a:r>
            </a:p>
            <a:p>
              <a:pPr algn="ctr">
                <a:buClrTx/>
                <a:buFontTx/>
                <a:buNone/>
              </a:pPr>
              <a:r>
                <a:rPr lang="en-US" altLang="en-US" sz="600" b="1" dirty="0" smtClean="0">
                  <a:solidFill>
                    <a:srgbClr val="000000"/>
                  </a:solidFill>
                </a:rPr>
                <a:t>MongoDB</a:t>
              </a:r>
            </a:p>
            <a:p>
              <a:pPr algn="ctr">
                <a:buClrTx/>
                <a:buFontTx/>
                <a:buNone/>
              </a:pPr>
              <a:r>
                <a:rPr lang="en-US" altLang="en-US" sz="600" b="1" dirty="0" err="1" smtClean="0">
                  <a:solidFill>
                    <a:srgbClr val="000000"/>
                  </a:solidFill>
                </a:rPr>
                <a:t>MariaDB</a:t>
              </a:r>
              <a:endParaRPr lang="en-US" altLang="en-US" sz="600" b="1" dirty="0" smtClean="0">
                <a:solidFill>
                  <a:srgbClr val="000000"/>
                </a:solidFill>
              </a:endParaRPr>
            </a:p>
            <a:p>
              <a:pPr algn="ctr">
                <a:buClrTx/>
                <a:buFontTx/>
                <a:buNone/>
              </a:pPr>
              <a:r>
                <a:rPr lang="en-US" altLang="en-US" sz="600" b="1" dirty="0" smtClean="0">
                  <a:solidFill>
                    <a:srgbClr val="000000"/>
                  </a:solidFill>
                </a:rPr>
                <a:t>DB2</a:t>
              </a:r>
            </a:p>
            <a:p>
              <a:pPr algn="ctr">
                <a:buClrTx/>
                <a:buFontTx/>
                <a:buNone/>
              </a:pPr>
              <a:r>
                <a:rPr lang="en-US" altLang="en-US" sz="600" b="1" dirty="0" smtClean="0">
                  <a:solidFill>
                    <a:srgbClr val="000000"/>
                  </a:solidFill>
                </a:rPr>
                <a:t>ORACLE</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53" name="Rectangle 67"/>
            <p:cNvSpPr>
              <a:spLocks noChangeArrowheads="1"/>
            </p:cNvSpPr>
            <p:nvPr/>
          </p:nvSpPr>
          <p:spPr bwMode="auto">
            <a:xfrm>
              <a:off x="450330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54" name="Rectangle 68"/>
            <p:cNvSpPr>
              <a:spLocks noChangeArrowheads="1"/>
            </p:cNvSpPr>
            <p:nvPr/>
          </p:nvSpPr>
          <p:spPr bwMode="auto">
            <a:xfrm>
              <a:off x="490335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59"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60"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61"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62"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63" name="Rectangle 65"/>
            <p:cNvSpPr>
              <a:spLocks noChangeArrowheads="1"/>
            </p:cNvSpPr>
            <p:nvPr/>
          </p:nvSpPr>
          <p:spPr bwMode="auto">
            <a:xfrm>
              <a:off x="2175442" y="170565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Manager</a:t>
              </a:r>
            </a:p>
            <a:p>
              <a:pPr algn="ctr">
                <a:buClrTx/>
                <a:buFontTx/>
                <a:buNone/>
              </a:pPr>
              <a:r>
                <a:rPr lang="en-US" altLang="en-US" sz="500" b="1" dirty="0" smtClean="0">
                  <a:solidFill>
                    <a:srgbClr val="000000"/>
                  </a:solidFill>
                </a:rPr>
                <a:t>Appliance</a:t>
              </a:r>
            </a:p>
            <a:p>
              <a:pPr algn="ctr">
                <a:buClrTx/>
                <a:buFontTx/>
                <a:buNone/>
              </a:pPr>
              <a:r>
                <a:rPr lang="en-US" altLang="en-US" sz="500" b="1" dirty="0" smtClean="0">
                  <a:solidFill>
                    <a:srgbClr val="000000"/>
                  </a:solidFill>
                </a:rPr>
                <a:t>(XCAT)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64" name="Rectangle 65"/>
            <p:cNvSpPr>
              <a:spLocks noChangeArrowheads="1"/>
            </p:cNvSpPr>
            <p:nvPr/>
          </p:nvSpPr>
          <p:spPr bwMode="auto">
            <a:xfrm>
              <a:off x="2227935" y="1605642"/>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SMAPI</a:t>
              </a:r>
            </a:p>
            <a:p>
              <a:pPr algn="ctr">
                <a:buClrTx/>
                <a:buFontTx/>
                <a:buNone/>
              </a:pPr>
              <a:endParaRPr lang="en-US" altLang="en-US" sz="500" b="1" dirty="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65" name="Rectangle 65"/>
            <p:cNvSpPr>
              <a:spLocks noChangeArrowheads="1"/>
            </p:cNvSpPr>
            <p:nvPr/>
          </p:nvSpPr>
          <p:spPr bwMode="auto">
            <a:xfrm>
              <a:off x="2115277"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500" b="1" dirty="0" smtClean="0">
                  <a:solidFill>
                    <a:srgbClr val="000000"/>
                  </a:solidFill>
                </a:rPr>
                <a:t>OpenStack</a:t>
              </a:r>
            </a:p>
            <a:p>
              <a:pPr algn="ctr">
                <a:buClrTx/>
                <a:buFontTx/>
                <a:buNone/>
              </a:pPr>
              <a:r>
                <a:rPr lang="en-US" altLang="en-US" sz="500" b="1" dirty="0" smtClean="0">
                  <a:solidFill>
                    <a:srgbClr val="000000"/>
                  </a:solidFill>
                </a:rPr>
                <a:t>Horizon</a:t>
              </a:r>
            </a:p>
            <a:p>
              <a:pPr algn="ctr">
                <a:buClrTx/>
                <a:buFontTx/>
                <a:buNone/>
              </a:pPr>
              <a:r>
                <a:rPr lang="en-US" altLang="en-US" sz="500" b="1" dirty="0" smtClean="0">
                  <a:solidFill>
                    <a:srgbClr val="000000"/>
                  </a:solidFill>
                </a:rPr>
                <a:t>Control</a:t>
              </a:r>
            </a:p>
            <a:p>
              <a:pPr algn="ctr">
                <a:buClrTx/>
                <a:buFontTx/>
                <a:buNone/>
              </a:pPr>
              <a:r>
                <a:rPr lang="en-US" altLang="en-US" sz="500" b="1" dirty="0" smtClean="0">
                  <a:solidFill>
                    <a:srgbClr val="000000"/>
                  </a:solidFill>
                </a:rPr>
                <a:t>Point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66" name="Rectangle 65"/>
            <p:cNvSpPr>
              <a:spLocks noChangeArrowheads="1"/>
            </p:cNvSpPr>
            <p:nvPr/>
          </p:nvSpPr>
          <p:spPr bwMode="auto">
            <a:xfrm>
              <a:off x="3530589" y="156287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300" b="1" dirty="0" smtClean="0">
                  <a:solidFill>
                    <a:srgbClr val="000000"/>
                  </a:solidFill>
                </a:rPr>
                <a:t>OMEGAMON</a:t>
              </a:r>
              <a:endParaRPr lang="en-US" altLang="en-US" sz="5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67" name="Rectangle 65"/>
            <p:cNvSpPr>
              <a:spLocks noChangeArrowheads="1"/>
            </p:cNvSpPr>
            <p:nvPr/>
          </p:nvSpPr>
          <p:spPr bwMode="auto">
            <a:xfrm>
              <a:off x="3449309" y="1631217"/>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Smart</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Cost</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68" name="Rectangle 65"/>
            <p:cNvSpPr>
              <a:spLocks noChangeArrowheads="1"/>
            </p:cNvSpPr>
            <p:nvPr/>
          </p:nvSpPr>
          <p:spPr bwMode="auto">
            <a:xfrm>
              <a:off x="3355669" y="169396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Backup</a:t>
              </a:r>
            </a:p>
            <a:p>
              <a:pPr algn="ctr">
                <a:buClrTx/>
                <a:buFontTx/>
                <a:buNone/>
              </a:pPr>
              <a:r>
                <a:rPr lang="en-US" altLang="en-US" sz="500" b="1" dirty="0" smtClean="0">
                  <a:solidFill>
                    <a:srgbClr val="000000"/>
                  </a:solidFill>
                </a:rPr>
                <a:t>And</a:t>
              </a:r>
            </a:p>
            <a:p>
              <a:pPr algn="ctr">
                <a:buClrTx/>
                <a:buFontTx/>
                <a:buNone/>
              </a:pPr>
              <a:r>
                <a:rPr lang="en-US" altLang="en-US" sz="500" b="1" dirty="0" smtClean="0">
                  <a:solidFill>
                    <a:srgbClr val="000000"/>
                  </a:solidFill>
                </a:rPr>
                <a:t>Restore</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69" name="Rectangle 65"/>
            <p:cNvSpPr>
              <a:spLocks noChangeArrowheads="1"/>
            </p:cNvSpPr>
            <p:nvPr/>
          </p:nvSpPr>
          <p:spPr bwMode="auto">
            <a:xfrm>
              <a:off x="3128525" y="1763718"/>
              <a:ext cx="981979"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Systems</a:t>
              </a:r>
            </a:p>
            <a:p>
              <a:pPr algn="ctr">
                <a:buClrTx/>
                <a:buFontTx/>
                <a:buNone/>
              </a:pPr>
              <a:r>
                <a:rPr lang="en-US" altLang="en-US" sz="500" b="1" dirty="0" smtClean="0">
                  <a:solidFill>
                    <a:srgbClr val="000000"/>
                  </a:solidFill>
                </a:rPr>
                <a:t>Management</a:t>
              </a:r>
            </a:p>
            <a:p>
              <a:pPr algn="ctr">
                <a:buClrTx/>
                <a:buFontTx/>
                <a:buNone/>
              </a:pPr>
              <a:r>
                <a:rPr lang="en-US" altLang="en-US" sz="500" b="1" dirty="0" smtClean="0">
                  <a:solidFill>
                    <a:srgbClr val="000000"/>
                  </a:solidFill>
                </a:rPr>
                <a:t>Suite</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70" name="TextBox 69"/>
            <p:cNvSpPr txBox="1"/>
            <p:nvPr/>
          </p:nvSpPr>
          <p:spPr>
            <a:xfrm>
              <a:off x="5623743" y="1507670"/>
              <a:ext cx="1251190"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71" name="Rectangle 65"/>
            <p:cNvSpPr>
              <a:spLocks noChangeArrowheads="1"/>
            </p:cNvSpPr>
            <p:nvPr/>
          </p:nvSpPr>
          <p:spPr bwMode="auto">
            <a:xfrm>
              <a:off x="5693729" y="1557488"/>
              <a:ext cx="1101987"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zAware</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sp>
          <p:nvSpPr>
            <p:cNvPr id="72" name="TextBox 71"/>
            <p:cNvSpPr txBox="1"/>
            <p:nvPr/>
          </p:nvSpPr>
          <p:spPr>
            <a:xfrm>
              <a:off x="6936074" y="1514003"/>
              <a:ext cx="1795009"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73" name="Rectangle 65"/>
            <p:cNvSpPr>
              <a:spLocks noChangeArrowheads="1"/>
            </p:cNvSpPr>
            <p:nvPr/>
          </p:nvSpPr>
          <p:spPr bwMode="auto">
            <a:xfrm>
              <a:off x="7006061" y="1563821"/>
              <a:ext cx="1621472"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Blockchain</a:t>
              </a:r>
            </a:p>
            <a:p>
              <a:pPr algn="ctr">
                <a:buClrTx/>
                <a:buFontTx/>
                <a:buNone/>
              </a:pPr>
              <a:r>
                <a:rPr lang="en-US" altLang="en-US" sz="700" b="1" dirty="0" err="1" smtClean="0">
                  <a:solidFill>
                    <a:srgbClr val="000000"/>
                  </a:solidFill>
                </a:rPr>
                <a:t>Hyperledger</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grpSp>
      <p:grpSp>
        <p:nvGrpSpPr>
          <p:cNvPr id="74" name="Group 73"/>
          <p:cNvGrpSpPr/>
          <p:nvPr/>
        </p:nvGrpSpPr>
        <p:grpSpPr>
          <a:xfrm>
            <a:off x="362962" y="1466850"/>
            <a:ext cx="4148160" cy="1142397"/>
            <a:chOff x="1269204" y="1507670"/>
            <a:chExt cx="7461879" cy="2525178"/>
          </a:xfrm>
        </p:grpSpPr>
        <p:sp>
          <p:nvSpPr>
            <p:cNvPr id="75" name="TextBox 74"/>
            <p:cNvSpPr txBox="1"/>
            <p:nvPr/>
          </p:nvSpPr>
          <p:spPr>
            <a:xfrm>
              <a:off x="1269204" y="1509515"/>
              <a:ext cx="4284929" cy="2518845"/>
            </a:xfrm>
            <a:prstGeom prst="rect">
              <a:avLst/>
            </a:prstGeom>
            <a:solidFill>
              <a:srgbClr val="68FF6B"/>
            </a:solidFill>
          </p:spPr>
          <p:txBody>
            <a:bodyPr wrap="square" rtlCol="0" anchor="ctr">
              <a:noAutofit/>
            </a:bodyPr>
            <a:lstStyle/>
            <a:p>
              <a:r>
                <a:rPr lang="en-US" sz="800" dirty="0" smtClean="0"/>
                <a:t>z/VM</a:t>
              </a:r>
            </a:p>
            <a:p>
              <a:r>
                <a:rPr lang="en-US" sz="800" dirty="0" smtClean="0"/>
                <a:t>6.4</a:t>
              </a:r>
            </a:p>
            <a:p>
              <a:r>
                <a:rPr lang="en-US" sz="800" dirty="0" smtClean="0"/>
                <a:t>LPAR</a:t>
              </a:r>
              <a:endParaRPr lang="en-US" sz="800" dirty="0"/>
            </a:p>
          </p:txBody>
        </p:sp>
        <p:sp>
          <p:nvSpPr>
            <p:cNvPr id="76" name="Rectangle 65"/>
            <p:cNvSpPr>
              <a:spLocks noChangeArrowheads="1"/>
            </p:cNvSpPr>
            <p:nvPr/>
          </p:nvSpPr>
          <p:spPr bwMode="auto">
            <a:xfrm>
              <a:off x="4598555" y="16664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77" name="Rectangle 65"/>
            <p:cNvSpPr>
              <a:spLocks noChangeArrowheads="1"/>
            </p:cNvSpPr>
            <p:nvPr/>
          </p:nvSpPr>
          <p:spPr bwMode="auto">
            <a:xfrm>
              <a:off x="4517275" y="172738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78" name="Rectangle 65"/>
            <p:cNvSpPr>
              <a:spLocks noChangeArrowheads="1"/>
            </p:cNvSpPr>
            <p:nvPr/>
          </p:nvSpPr>
          <p:spPr bwMode="auto">
            <a:xfrm>
              <a:off x="4446155" y="17680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00" b="1" dirty="0" smtClean="0">
                  <a:solidFill>
                    <a:srgbClr val="000000"/>
                  </a:solidFill>
                </a:rPr>
                <a:t>Spark</a:t>
              </a:r>
            </a:p>
            <a:p>
              <a:pPr algn="ctr">
                <a:buClrTx/>
                <a:buFontTx/>
                <a:buNone/>
              </a:pPr>
              <a:r>
                <a:rPr lang="en-US" altLang="en-US" sz="600" b="1" dirty="0" smtClean="0">
                  <a:solidFill>
                    <a:srgbClr val="000000"/>
                  </a:solidFill>
                </a:rPr>
                <a:t>MongoDB</a:t>
              </a:r>
            </a:p>
            <a:p>
              <a:pPr algn="ctr">
                <a:buClrTx/>
                <a:buFontTx/>
                <a:buNone/>
              </a:pPr>
              <a:r>
                <a:rPr lang="en-US" altLang="en-US" sz="600" b="1" dirty="0" err="1" smtClean="0">
                  <a:solidFill>
                    <a:srgbClr val="000000"/>
                  </a:solidFill>
                </a:rPr>
                <a:t>MariaDB</a:t>
              </a:r>
              <a:endParaRPr lang="en-US" altLang="en-US" sz="600" b="1" dirty="0" smtClean="0">
                <a:solidFill>
                  <a:srgbClr val="000000"/>
                </a:solidFill>
              </a:endParaRPr>
            </a:p>
            <a:p>
              <a:pPr algn="ctr">
                <a:buClrTx/>
                <a:buFontTx/>
                <a:buNone/>
              </a:pPr>
              <a:r>
                <a:rPr lang="en-US" altLang="en-US" sz="600" b="1" dirty="0" smtClean="0">
                  <a:solidFill>
                    <a:srgbClr val="000000"/>
                  </a:solidFill>
                </a:rPr>
                <a:t>DB2</a:t>
              </a:r>
            </a:p>
            <a:p>
              <a:pPr algn="ctr">
                <a:buClrTx/>
                <a:buFontTx/>
                <a:buNone/>
              </a:pPr>
              <a:r>
                <a:rPr lang="en-US" altLang="en-US" sz="600" b="1" dirty="0" smtClean="0">
                  <a:solidFill>
                    <a:srgbClr val="000000"/>
                  </a:solidFill>
                </a:rPr>
                <a:t>ORACLE</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79" name="Rectangle 67"/>
            <p:cNvSpPr>
              <a:spLocks noChangeArrowheads="1"/>
            </p:cNvSpPr>
            <p:nvPr/>
          </p:nvSpPr>
          <p:spPr bwMode="auto">
            <a:xfrm>
              <a:off x="450330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80" name="Rectangle 68"/>
            <p:cNvSpPr>
              <a:spLocks noChangeArrowheads="1"/>
            </p:cNvSpPr>
            <p:nvPr/>
          </p:nvSpPr>
          <p:spPr bwMode="auto">
            <a:xfrm>
              <a:off x="490335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81"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82"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83"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84"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85" name="Rectangle 65"/>
            <p:cNvSpPr>
              <a:spLocks noChangeArrowheads="1"/>
            </p:cNvSpPr>
            <p:nvPr/>
          </p:nvSpPr>
          <p:spPr bwMode="auto">
            <a:xfrm>
              <a:off x="2175442" y="170565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Manager</a:t>
              </a:r>
            </a:p>
            <a:p>
              <a:pPr algn="ctr">
                <a:buClrTx/>
                <a:buFontTx/>
                <a:buNone/>
              </a:pPr>
              <a:r>
                <a:rPr lang="en-US" altLang="en-US" sz="500" b="1" dirty="0" smtClean="0">
                  <a:solidFill>
                    <a:srgbClr val="000000"/>
                  </a:solidFill>
                </a:rPr>
                <a:t>Appliance</a:t>
              </a:r>
            </a:p>
            <a:p>
              <a:pPr algn="ctr">
                <a:buClrTx/>
                <a:buFontTx/>
                <a:buNone/>
              </a:pPr>
              <a:r>
                <a:rPr lang="en-US" altLang="en-US" sz="500" b="1" dirty="0" smtClean="0">
                  <a:solidFill>
                    <a:srgbClr val="000000"/>
                  </a:solidFill>
                </a:rPr>
                <a:t>(XCAT)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86" name="Rectangle 65"/>
            <p:cNvSpPr>
              <a:spLocks noChangeArrowheads="1"/>
            </p:cNvSpPr>
            <p:nvPr/>
          </p:nvSpPr>
          <p:spPr bwMode="auto">
            <a:xfrm>
              <a:off x="2227935" y="1605642"/>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SMAPI</a:t>
              </a:r>
            </a:p>
            <a:p>
              <a:pPr algn="ctr">
                <a:buClrTx/>
                <a:buFontTx/>
                <a:buNone/>
              </a:pPr>
              <a:endParaRPr lang="en-US" altLang="en-US" sz="500" b="1" dirty="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87" name="Rectangle 65"/>
            <p:cNvSpPr>
              <a:spLocks noChangeArrowheads="1"/>
            </p:cNvSpPr>
            <p:nvPr/>
          </p:nvSpPr>
          <p:spPr bwMode="auto">
            <a:xfrm>
              <a:off x="2115277"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500" b="1" dirty="0" smtClean="0">
                  <a:solidFill>
                    <a:srgbClr val="000000"/>
                  </a:solidFill>
                </a:rPr>
                <a:t>OpenStack</a:t>
              </a:r>
            </a:p>
            <a:p>
              <a:pPr algn="ctr">
                <a:buClrTx/>
                <a:buFontTx/>
                <a:buNone/>
              </a:pPr>
              <a:r>
                <a:rPr lang="en-US" altLang="en-US" sz="500" b="1" dirty="0" smtClean="0">
                  <a:solidFill>
                    <a:srgbClr val="000000"/>
                  </a:solidFill>
                </a:rPr>
                <a:t>Horizon</a:t>
              </a:r>
            </a:p>
            <a:p>
              <a:pPr algn="ctr">
                <a:buClrTx/>
                <a:buFontTx/>
                <a:buNone/>
              </a:pPr>
              <a:r>
                <a:rPr lang="en-US" altLang="en-US" sz="500" b="1" dirty="0" smtClean="0">
                  <a:solidFill>
                    <a:srgbClr val="000000"/>
                  </a:solidFill>
                </a:rPr>
                <a:t>Control</a:t>
              </a:r>
            </a:p>
            <a:p>
              <a:pPr algn="ctr">
                <a:buClrTx/>
                <a:buFontTx/>
                <a:buNone/>
              </a:pPr>
              <a:r>
                <a:rPr lang="en-US" altLang="en-US" sz="500" b="1" dirty="0" smtClean="0">
                  <a:solidFill>
                    <a:srgbClr val="000000"/>
                  </a:solidFill>
                </a:rPr>
                <a:t>Point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88" name="Rectangle 65"/>
            <p:cNvSpPr>
              <a:spLocks noChangeArrowheads="1"/>
            </p:cNvSpPr>
            <p:nvPr/>
          </p:nvSpPr>
          <p:spPr bwMode="auto">
            <a:xfrm>
              <a:off x="3530589" y="156287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300" b="1" dirty="0" smtClean="0">
                  <a:solidFill>
                    <a:srgbClr val="000000"/>
                  </a:solidFill>
                </a:rPr>
                <a:t>OMEGAMON</a:t>
              </a:r>
              <a:endParaRPr lang="en-US" altLang="en-US" sz="5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89" name="Rectangle 65"/>
            <p:cNvSpPr>
              <a:spLocks noChangeArrowheads="1"/>
            </p:cNvSpPr>
            <p:nvPr/>
          </p:nvSpPr>
          <p:spPr bwMode="auto">
            <a:xfrm>
              <a:off x="3449309" y="1631217"/>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Smart</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Cost</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90" name="Rectangle 65"/>
            <p:cNvSpPr>
              <a:spLocks noChangeArrowheads="1"/>
            </p:cNvSpPr>
            <p:nvPr/>
          </p:nvSpPr>
          <p:spPr bwMode="auto">
            <a:xfrm>
              <a:off x="3355669" y="169396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Backup</a:t>
              </a:r>
            </a:p>
            <a:p>
              <a:pPr algn="ctr">
                <a:buClrTx/>
                <a:buFontTx/>
                <a:buNone/>
              </a:pPr>
              <a:r>
                <a:rPr lang="en-US" altLang="en-US" sz="500" b="1" dirty="0" smtClean="0">
                  <a:solidFill>
                    <a:srgbClr val="000000"/>
                  </a:solidFill>
                </a:rPr>
                <a:t>And</a:t>
              </a:r>
            </a:p>
            <a:p>
              <a:pPr algn="ctr">
                <a:buClrTx/>
                <a:buFontTx/>
                <a:buNone/>
              </a:pPr>
              <a:r>
                <a:rPr lang="en-US" altLang="en-US" sz="500" b="1" dirty="0" smtClean="0">
                  <a:solidFill>
                    <a:srgbClr val="000000"/>
                  </a:solidFill>
                </a:rPr>
                <a:t>Restore</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91" name="Rectangle 65"/>
            <p:cNvSpPr>
              <a:spLocks noChangeArrowheads="1"/>
            </p:cNvSpPr>
            <p:nvPr/>
          </p:nvSpPr>
          <p:spPr bwMode="auto">
            <a:xfrm>
              <a:off x="3128525" y="1763718"/>
              <a:ext cx="981979"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Systems</a:t>
              </a:r>
            </a:p>
            <a:p>
              <a:pPr algn="ctr">
                <a:buClrTx/>
                <a:buFontTx/>
                <a:buNone/>
              </a:pPr>
              <a:r>
                <a:rPr lang="en-US" altLang="en-US" sz="500" b="1" dirty="0" smtClean="0">
                  <a:solidFill>
                    <a:srgbClr val="000000"/>
                  </a:solidFill>
                </a:rPr>
                <a:t>Management</a:t>
              </a:r>
            </a:p>
            <a:p>
              <a:pPr algn="ctr">
                <a:buClrTx/>
                <a:buFontTx/>
                <a:buNone/>
              </a:pPr>
              <a:r>
                <a:rPr lang="en-US" altLang="en-US" sz="500" b="1" dirty="0" smtClean="0">
                  <a:solidFill>
                    <a:srgbClr val="000000"/>
                  </a:solidFill>
                </a:rPr>
                <a:t>Suite</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92" name="TextBox 91"/>
            <p:cNvSpPr txBox="1"/>
            <p:nvPr/>
          </p:nvSpPr>
          <p:spPr>
            <a:xfrm>
              <a:off x="5623743" y="1507670"/>
              <a:ext cx="1251190"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93" name="Rectangle 65"/>
            <p:cNvSpPr>
              <a:spLocks noChangeArrowheads="1"/>
            </p:cNvSpPr>
            <p:nvPr/>
          </p:nvSpPr>
          <p:spPr bwMode="auto">
            <a:xfrm>
              <a:off x="5693729" y="1557488"/>
              <a:ext cx="1101987"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zAware</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sp>
          <p:nvSpPr>
            <p:cNvPr id="94" name="TextBox 93"/>
            <p:cNvSpPr txBox="1"/>
            <p:nvPr/>
          </p:nvSpPr>
          <p:spPr>
            <a:xfrm>
              <a:off x="6936074" y="1514003"/>
              <a:ext cx="1795009"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95" name="Rectangle 65"/>
            <p:cNvSpPr>
              <a:spLocks noChangeArrowheads="1"/>
            </p:cNvSpPr>
            <p:nvPr/>
          </p:nvSpPr>
          <p:spPr bwMode="auto">
            <a:xfrm>
              <a:off x="7006061" y="1563821"/>
              <a:ext cx="1621472"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Blockchain</a:t>
              </a:r>
            </a:p>
            <a:p>
              <a:pPr algn="ctr">
                <a:buClrTx/>
                <a:buFontTx/>
                <a:buNone/>
              </a:pPr>
              <a:r>
                <a:rPr lang="en-US" altLang="en-US" sz="700" b="1" dirty="0" err="1" smtClean="0">
                  <a:solidFill>
                    <a:srgbClr val="000000"/>
                  </a:solidFill>
                </a:rPr>
                <a:t>Hyperledger</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grpSp>
      <p:grpSp>
        <p:nvGrpSpPr>
          <p:cNvPr id="96" name="Group 95"/>
          <p:cNvGrpSpPr/>
          <p:nvPr/>
        </p:nvGrpSpPr>
        <p:grpSpPr>
          <a:xfrm>
            <a:off x="347145" y="2914653"/>
            <a:ext cx="4148160" cy="1142397"/>
            <a:chOff x="1269204" y="1507670"/>
            <a:chExt cx="7461879" cy="2525178"/>
          </a:xfrm>
        </p:grpSpPr>
        <p:sp>
          <p:nvSpPr>
            <p:cNvPr id="97" name="TextBox 96"/>
            <p:cNvSpPr txBox="1"/>
            <p:nvPr/>
          </p:nvSpPr>
          <p:spPr>
            <a:xfrm>
              <a:off x="1269204" y="1509515"/>
              <a:ext cx="4284929" cy="2518845"/>
            </a:xfrm>
            <a:prstGeom prst="rect">
              <a:avLst/>
            </a:prstGeom>
            <a:solidFill>
              <a:srgbClr val="68FF6B"/>
            </a:solidFill>
          </p:spPr>
          <p:txBody>
            <a:bodyPr wrap="square" rtlCol="0" anchor="ctr">
              <a:noAutofit/>
            </a:bodyPr>
            <a:lstStyle/>
            <a:p>
              <a:r>
                <a:rPr lang="en-US" sz="800" dirty="0" smtClean="0"/>
                <a:t>z/VM</a:t>
              </a:r>
            </a:p>
            <a:p>
              <a:r>
                <a:rPr lang="en-US" sz="800" dirty="0" smtClean="0"/>
                <a:t>6.4</a:t>
              </a:r>
            </a:p>
            <a:p>
              <a:r>
                <a:rPr lang="en-US" sz="800" dirty="0" smtClean="0"/>
                <a:t>LPAR</a:t>
              </a:r>
              <a:endParaRPr lang="en-US" sz="800" dirty="0"/>
            </a:p>
          </p:txBody>
        </p:sp>
        <p:sp>
          <p:nvSpPr>
            <p:cNvPr id="98" name="Rectangle 65"/>
            <p:cNvSpPr>
              <a:spLocks noChangeArrowheads="1"/>
            </p:cNvSpPr>
            <p:nvPr/>
          </p:nvSpPr>
          <p:spPr bwMode="auto">
            <a:xfrm>
              <a:off x="4598555" y="16664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99" name="Rectangle 65"/>
            <p:cNvSpPr>
              <a:spLocks noChangeArrowheads="1"/>
            </p:cNvSpPr>
            <p:nvPr/>
          </p:nvSpPr>
          <p:spPr bwMode="auto">
            <a:xfrm>
              <a:off x="4517275" y="172738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00" b="1" dirty="0" smtClean="0">
                <a:solidFill>
                  <a:srgbClr val="000000"/>
                </a:solidFill>
              </a:endParaRPr>
            </a:p>
          </p:txBody>
        </p:sp>
        <p:sp>
          <p:nvSpPr>
            <p:cNvPr id="100" name="Rectangle 65"/>
            <p:cNvSpPr>
              <a:spLocks noChangeArrowheads="1"/>
            </p:cNvSpPr>
            <p:nvPr/>
          </p:nvSpPr>
          <p:spPr bwMode="auto">
            <a:xfrm>
              <a:off x="4446155" y="1768025"/>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00" b="1" dirty="0" smtClean="0">
                  <a:solidFill>
                    <a:srgbClr val="000000"/>
                  </a:solidFill>
                </a:rPr>
                <a:t>Spark</a:t>
              </a:r>
            </a:p>
            <a:p>
              <a:pPr algn="ctr">
                <a:buClrTx/>
                <a:buFontTx/>
                <a:buNone/>
              </a:pPr>
              <a:r>
                <a:rPr lang="en-US" altLang="en-US" sz="600" b="1" dirty="0" smtClean="0">
                  <a:solidFill>
                    <a:srgbClr val="000000"/>
                  </a:solidFill>
                </a:rPr>
                <a:t>MongoDB</a:t>
              </a:r>
            </a:p>
            <a:p>
              <a:pPr algn="ctr">
                <a:buClrTx/>
                <a:buFontTx/>
                <a:buNone/>
              </a:pPr>
              <a:r>
                <a:rPr lang="en-US" altLang="en-US" sz="600" b="1" dirty="0" err="1" smtClean="0">
                  <a:solidFill>
                    <a:srgbClr val="000000"/>
                  </a:solidFill>
                </a:rPr>
                <a:t>MariaDB</a:t>
              </a:r>
              <a:endParaRPr lang="en-US" altLang="en-US" sz="600" b="1" dirty="0" smtClean="0">
                <a:solidFill>
                  <a:srgbClr val="000000"/>
                </a:solidFill>
              </a:endParaRPr>
            </a:p>
            <a:p>
              <a:pPr algn="ctr">
                <a:buClrTx/>
                <a:buFontTx/>
                <a:buNone/>
              </a:pPr>
              <a:r>
                <a:rPr lang="en-US" altLang="en-US" sz="600" b="1" dirty="0" smtClean="0">
                  <a:solidFill>
                    <a:srgbClr val="000000"/>
                  </a:solidFill>
                </a:rPr>
                <a:t>DB2</a:t>
              </a:r>
            </a:p>
            <a:p>
              <a:pPr algn="ctr">
                <a:buClrTx/>
                <a:buFontTx/>
                <a:buNone/>
              </a:pPr>
              <a:r>
                <a:rPr lang="en-US" altLang="en-US" sz="600" b="1" dirty="0" smtClean="0">
                  <a:solidFill>
                    <a:srgbClr val="000000"/>
                  </a:solidFill>
                </a:rPr>
                <a:t>ORACLE</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101" name="Rectangle 67"/>
            <p:cNvSpPr>
              <a:spLocks noChangeArrowheads="1"/>
            </p:cNvSpPr>
            <p:nvPr/>
          </p:nvSpPr>
          <p:spPr bwMode="auto">
            <a:xfrm>
              <a:off x="450330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102" name="Rectangle 68"/>
            <p:cNvSpPr>
              <a:spLocks noChangeArrowheads="1"/>
            </p:cNvSpPr>
            <p:nvPr/>
          </p:nvSpPr>
          <p:spPr bwMode="auto">
            <a:xfrm>
              <a:off x="4903355" y="1810413"/>
              <a:ext cx="342900" cy="17756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0">
                  <a:solidFill>
                    <a:srgbClr val="000000"/>
                  </a:solidFill>
                </a:rPr>
                <a:t>VCP</a:t>
              </a:r>
            </a:p>
          </p:txBody>
        </p:sp>
        <p:sp>
          <p:nvSpPr>
            <p:cNvPr id="103" name="Rectangle 61"/>
            <p:cNvSpPr>
              <a:spLocks noChangeArrowheads="1"/>
            </p:cNvSpPr>
            <p:nvPr/>
          </p:nvSpPr>
          <p:spPr bwMode="auto">
            <a:xfrm>
              <a:off x="1338813" y="159041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104" name="Rectangle 62"/>
            <p:cNvSpPr>
              <a:spLocks noChangeArrowheads="1"/>
            </p:cNvSpPr>
            <p:nvPr/>
          </p:nvSpPr>
          <p:spPr bwMode="auto">
            <a:xfrm>
              <a:off x="1729338" y="1589688"/>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105" name="Rectangle 63"/>
            <p:cNvSpPr>
              <a:spLocks noChangeArrowheads="1"/>
            </p:cNvSpPr>
            <p:nvPr/>
          </p:nvSpPr>
          <p:spPr bwMode="auto">
            <a:xfrm>
              <a:off x="1339655" y="1874689"/>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106" name="Rectangle 62"/>
            <p:cNvSpPr>
              <a:spLocks noChangeArrowheads="1"/>
            </p:cNvSpPr>
            <p:nvPr/>
          </p:nvSpPr>
          <p:spPr bwMode="auto">
            <a:xfrm>
              <a:off x="1731943" y="1872800"/>
              <a:ext cx="329902" cy="23193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200">
                  <a:solidFill>
                    <a:srgbClr val="000000"/>
                  </a:solidFill>
                </a:rPr>
                <a:t>LIFL</a:t>
              </a:r>
            </a:p>
          </p:txBody>
        </p:sp>
        <p:sp>
          <p:nvSpPr>
            <p:cNvPr id="107" name="Rectangle 65"/>
            <p:cNvSpPr>
              <a:spLocks noChangeArrowheads="1"/>
            </p:cNvSpPr>
            <p:nvPr/>
          </p:nvSpPr>
          <p:spPr bwMode="auto">
            <a:xfrm>
              <a:off x="2175442" y="170565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Manager</a:t>
              </a:r>
            </a:p>
            <a:p>
              <a:pPr algn="ctr">
                <a:buClrTx/>
                <a:buFontTx/>
                <a:buNone/>
              </a:pPr>
              <a:r>
                <a:rPr lang="en-US" altLang="en-US" sz="500" b="1" dirty="0" smtClean="0">
                  <a:solidFill>
                    <a:srgbClr val="000000"/>
                  </a:solidFill>
                </a:rPr>
                <a:t>Appliance</a:t>
              </a:r>
            </a:p>
            <a:p>
              <a:pPr algn="ctr">
                <a:buClrTx/>
                <a:buFontTx/>
                <a:buNone/>
              </a:pPr>
              <a:r>
                <a:rPr lang="en-US" altLang="en-US" sz="500" b="1" dirty="0" smtClean="0">
                  <a:solidFill>
                    <a:srgbClr val="000000"/>
                  </a:solidFill>
                </a:rPr>
                <a:t>(XCAT)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108" name="Rectangle 65"/>
            <p:cNvSpPr>
              <a:spLocks noChangeArrowheads="1"/>
            </p:cNvSpPr>
            <p:nvPr/>
          </p:nvSpPr>
          <p:spPr bwMode="auto">
            <a:xfrm>
              <a:off x="2227935" y="1605642"/>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SMAPI</a:t>
              </a:r>
            </a:p>
            <a:p>
              <a:pPr algn="ctr">
                <a:buClrTx/>
                <a:buFontTx/>
                <a:buNone/>
              </a:pPr>
              <a:endParaRPr lang="en-US" altLang="en-US" sz="500" b="1" dirty="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109" name="Rectangle 65"/>
            <p:cNvSpPr>
              <a:spLocks noChangeArrowheads="1"/>
            </p:cNvSpPr>
            <p:nvPr/>
          </p:nvSpPr>
          <p:spPr bwMode="auto">
            <a:xfrm>
              <a:off x="2115277" y="1751091"/>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500" b="1" dirty="0" smtClean="0">
                  <a:solidFill>
                    <a:srgbClr val="000000"/>
                  </a:solidFill>
                </a:rPr>
                <a:t>OpenStack</a:t>
              </a:r>
            </a:p>
            <a:p>
              <a:pPr algn="ctr">
                <a:buClrTx/>
                <a:buFontTx/>
                <a:buNone/>
              </a:pPr>
              <a:r>
                <a:rPr lang="en-US" altLang="en-US" sz="500" b="1" dirty="0" smtClean="0">
                  <a:solidFill>
                    <a:srgbClr val="000000"/>
                  </a:solidFill>
                </a:rPr>
                <a:t>Horizon</a:t>
              </a:r>
            </a:p>
            <a:p>
              <a:pPr algn="ctr">
                <a:buClrTx/>
                <a:buFontTx/>
                <a:buNone/>
              </a:pPr>
              <a:r>
                <a:rPr lang="en-US" altLang="en-US" sz="500" b="1" dirty="0" smtClean="0">
                  <a:solidFill>
                    <a:srgbClr val="000000"/>
                  </a:solidFill>
                </a:rPr>
                <a:t>Control</a:t>
              </a:r>
            </a:p>
            <a:p>
              <a:pPr algn="ctr">
                <a:buClrTx/>
                <a:buFontTx/>
                <a:buNone/>
              </a:pPr>
              <a:r>
                <a:rPr lang="en-US" altLang="en-US" sz="500" b="1" dirty="0" smtClean="0">
                  <a:solidFill>
                    <a:srgbClr val="000000"/>
                  </a:solidFill>
                </a:rPr>
                <a:t>Point</a:t>
              </a: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Linux</a:t>
              </a:r>
              <a:endParaRPr lang="en-US" altLang="en-US" sz="300" b="1" dirty="0">
                <a:solidFill>
                  <a:srgbClr val="000000"/>
                </a:solidFill>
              </a:endParaRPr>
            </a:p>
            <a:p>
              <a:pPr algn="ctr">
                <a:buClrTx/>
                <a:buFontTx/>
                <a:buNone/>
              </a:pPr>
              <a:r>
                <a:rPr lang="en-US" altLang="en-US" sz="300" b="1" dirty="0">
                  <a:solidFill>
                    <a:srgbClr val="000000"/>
                  </a:solidFill>
                </a:rPr>
                <a:t>Server</a:t>
              </a: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110" name="Rectangle 109"/>
            <p:cNvSpPr>
              <a:spLocks noChangeArrowheads="1"/>
            </p:cNvSpPr>
            <p:nvPr/>
          </p:nvSpPr>
          <p:spPr bwMode="auto">
            <a:xfrm>
              <a:off x="3530589" y="1562876"/>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300" b="1" dirty="0" smtClean="0">
                  <a:solidFill>
                    <a:srgbClr val="000000"/>
                  </a:solidFill>
                </a:rPr>
                <a:t>OMEGAMON</a:t>
              </a:r>
              <a:endParaRPr lang="en-US" altLang="en-US" sz="5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111" name="Rectangle 65"/>
            <p:cNvSpPr>
              <a:spLocks noChangeArrowheads="1"/>
            </p:cNvSpPr>
            <p:nvPr/>
          </p:nvSpPr>
          <p:spPr bwMode="auto">
            <a:xfrm>
              <a:off x="3449309" y="1631217"/>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Smart</a:t>
              </a:r>
            </a:p>
            <a:p>
              <a:pPr algn="ctr">
                <a:buClrTx/>
                <a:buFontTx/>
                <a:buNone/>
              </a:pPr>
              <a:r>
                <a:rPr lang="en-US" altLang="en-US" sz="500" b="1" dirty="0" smtClean="0">
                  <a:solidFill>
                    <a:srgbClr val="000000"/>
                  </a:solidFill>
                </a:rPr>
                <a:t>Cloud</a:t>
              </a:r>
            </a:p>
            <a:p>
              <a:pPr algn="ctr">
                <a:buClrTx/>
                <a:buFontTx/>
                <a:buNone/>
              </a:pPr>
              <a:r>
                <a:rPr lang="en-US" altLang="en-US" sz="500" b="1" dirty="0" smtClean="0">
                  <a:solidFill>
                    <a:srgbClr val="000000"/>
                  </a:solidFill>
                </a:rPr>
                <a:t>Cost</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112" name="Rectangle 65"/>
            <p:cNvSpPr>
              <a:spLocks noChangeArrowheads="1"/>
            </p:cNvSpPr>
            <p:nvPr/>
          </p:nvSpPr>
          <p:spPr bwMode="auto">
            <a:xfrm>
              <a:off x="3355669" y="1693964"/>
              <a:ext cx="857250"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Backup</a:t>
              </a:r>
            </a:p>
            <a:p>
              <a:pPr algn="ctr">
                <a:buClrTx/>
                <a:buFontTx/>
                <a:buNone/>
              </a:pPr>
              <a:r>
                <a:rPr lang="en-US" altLang="en-US" sz="500" b="1" dirty="0" smtClean="0">
                  <a:solidFill>
                    <a:srgbClr val="000000"/>
                  </a:solidFill>
                </a:rPr>
                <a:t>And</a:t>
              </a:r>
            </a:p>
            <a:p>
              <a:pPr algn="ctr">
                <a:buClrTx/>
                <a:buFontTx/>
                <a:buNone/>
              </a:pPr>
              <a:r>
                <a:rPr lang="en-US" altLang="en-US" sz="500" b="1" dirty="0" smtClean="0">
                  <a:solidFill>
                    <a:srgbClr val="000000"/>
                  </a:solidFill>
                </a:rPr>
                <a:t>Restore</a:t>
              </a:r>
            </a:p>
            <a:p>
              <a:pPr algn="ctr">
                <a:buClrTx/>
                <a:buFontTx/>
                <a:buNone/>
              </a:pPr>
              <a:r>
                <a:rPr lang="en-US" altLang="en-US" sz="500" b="1" dirty="0" smtClean="0">
                  <a:solidFill>
                    <a:srgbClr val="000000"/>
                  </a:solidFill>
                </a:rPr>
                <a:t>Manager</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113" name="Rectangle 65"/>
            <p:cNvSpPr>
              <a:spLocks noChangeArrowheads="1"/>
            </p:cNvSpPr>
            <p:nvPr/>
          </p:nvSpPr>
          <p:spPr bwMode="auto">
            <a:xfrm>
              <a:off x="3128525" y="1763718"/>
              <a:ext cx="981979" cy="217725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500" b="1" dirty="0" smtClean="0">
                <a:solidFill>
                  <a:srgbClr val="000000"/>
                </a:solidFill>
              </a:endParaRPr>
            </a:p>
            <a:p>
              <a:pPr algn="ctr">
                <a:buClrTx/>
                <a:buFontTx/>
                <a:buNone/>
              </a:pPr>
              <a:r>
                <a:rPr lang="en-US" altLang="en-US" sz="500" b="1" dirty="0" smtClean="0">
                  <a:solidFill>
                    <a:srgbClr val="000000"/>
                  </a:solidFill>
                </a:rPr>
                <a:t>z/VM</a:t>
              </a:r>
            </a:p>
            <a:p>
              <a:pPr algn="ctr">
                <a:buClrTx/>
                <a:buFontTx/>
                <a:buNone/>
              </a:pPr>
              <a:r>
                <a:rPr lang="en-US" altLang="en-US" sz="500" b="1" dirty="0" smtClean="0">
                  <a:solidFill>
                    <a:srgbClr val="000000"/>
                  </a:solidFill>
                </a:rPr>
                <a:t>Systems</a:t>
              </a:r>
            </a:p>
            <a:p>
              <a:pPr algn="ctr">
                <a:buClrTx/>
                <a:buFontTx/>
                <a:buNone/>
              </a:pPr>
              <a:r>
                <a:rPr lang="en-US" altLang="en-US" sz="500" b="1" dirty="0" smtClean="0">
                  <a:solidFill>
                    <a:srgbClr val="000000"/>
                  </a:solidFill>
                </a:rPr>
                <a:t>Management</a:t>
              </a:r>
            </a:p>
            <a:p>
              <a:pPr algn="ctr">
                <a:buClrTx/>
                <a:buFontTx/>
                <a:buNone/>
              </a:pPr>
              <a:r>
                <a:rPr lang="en-US" altLang="en-US" sz="500" b="1" dirty="0" smtClean="0">
                  <a:solidFill>
                    <a:srgbClr val="000000"/>
                  </a:solidFill>
                </a:rPr>
                <a:t>Suite</a:t>
              </a:r>
            </a:p>
            <a:p>
              <a:pPr algn="ctr">
                <a:buClrTx/>
                <a:buFontTx/>
                <a:buNone/>
              </a:pPr>
              <a:endParaRPr lang="en-US" altLang="en-US" sz="600" b="1" dirty="0" smtClean="0">
                <a:solidFill>
                  <a:srgbClr val="000000"/>
                </a:solidFill>
              </a:endParaRPr>
            </a:p>
            <a:p>
              <a:pPr algn="ctr">
                <a:buClrTx/>
                <a:buFontTx/>
                <a:buNone/>
              </a:pPr>
              <a:endParaRPr lang="en-US" altLang="en-US" sz="600" b="1" dirty="0" smtClean="0">
                <a:solidFill>
                  <a:srgbClr val="000000"/>
                </a:solidFill>
              </a:endParaRPr>
            </a:p>
            <a:p>
              <a:pPr algn="ctr">
                <a:buClrTx/>
                <a:buFontTx/>
                <a:buNone/>
              </a:pPr>
              <a:r>
                <a:rPr lang="en-US" altLang="en-US" sz="300" b="1" dirty="0" smtClean="0">
                  <a:solidFill>
                    <a:srgbClr val="000000"/>
                  </a:solidFill>
                </a:rPr>
                <a:t>CMS</a:t>
              </a:r>
              <a:endParaRPr lang="en-US" altLang="en-US" sz="300" b="1" dirty="0">
                <a:solidFill>
                  <a:srgbClr val="000000"/>
                </a:solidFill>
              </a:endParaRPr>
            </a:p>
            <a:p>
              <a:pPr algn="ctr">
                <a:buClrTx/>
                <a:buFontTx/>
                <a:buNone/>
              </a:pPr>
              <a:r>
                <a:rPr lang="en-US" altLang="en-US" sz="300" dirty="0">
                  <a:solidFill>
                    <a:srgbClr val="000000"/>
                  </a:solidFill>
                </a:rPr>
                <a:t>Virtual</a:t>
              </a:r>
            </a:p>
            <a:p>
              <a:pPr algn="ctr">
                <a:buClrTx/>
                <a:buFontTx/>
                <a:buNone/>
              </a:pPr>
              <a:r>
                <a:rPr lang="en-US" altLang="en-US" sz="300" dirty="0">
                  <a:solidFill>
                    <a:srgbClr val="000000"/>
                  </a:solidFill>
                </a:rPr>
                <a:t>Machine</a:t>
              </a:r>
            </a:p>
          </p:txBody>
        </p:sp>
        <p:sp>
          <p:nvSpPr>
            <p:cNvPr id="114" name="TextBox 113"/>
            <p:cNvSpPr txBox="1"/>
            <p:nvPr/>
          </p:nvSpPr>
          <p:spPr>
            <a:xfrm>
              <a:off x="5623743" y="1507670"/>
              <a:ext cx="1251190"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115" name="Rectangle 65"/>
            <p:cNvSpPr>
              <a:spLocks noChangeArrowheads="1"/>
            </p:cNvSpPr>
            <p:nvPr/>
          </p:nvSpPr>
          <p:spPr bwMode="auto">
            <a:xfrm>
              <a:off x="5693729" y="1557488"/>
              <a:ext cx="1101987"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zAware</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sp>
          <p:nvSpPr>
            <p:cNvPr id="116" name="TextBox 115"/>
            <p:cNvSpPr txBox="1"/>
            <p:nvPr/>
          </p:nvSpPr>
          <p:spPr>
            <a:xfrm>
              <a:off x="6936074" y="1514003"/>
              <a:ext cx="1795009" cy="2518845"/>
            </a:xfrm>
            <a:prstGeom prst="rect">
              <a:avLst/>
            </a:prstGeom>
            <a:solidFill>
              <a:srgbClr val="68FF6B"/>
            </a:solidFill>
          </p:spPr>
          <p:txBody>
            <a:bodyPr wrap="square" rtlCol="0" anchor="b">
              <a:noAutofit/>
            </a:bodyPr>
            <a:lstStyle/>
            <a:p>
              <a:pPr algn="ctr"/>
              <a:endParaRPr lang="en-US" sz="800" dirty="0"/>
            </a:p>
            <a:p>
              <a:pPr algn="ctr"/>
              <a:r>
                <a:rPr lang="en-US" sz="800" dirty="0" smtClean="0"/>
                <a:t>Secure</a:t>
              </a:r>
            </a:p>
            <a:p>
              <a:pPr algn="ctr"/>
              <a:r>
                <a:rPr lang="en-US" sz="800" dirty="0" smtClean="0"/>
                <a:t>Services</a:t>
              </a:r>
            </a:p>
            <a:p>
              <a:pPr algn="ctr"/>
              <a:r>
                <a:rPr lang="en-US" sz="800" dirty="0" smtClean="0"/>
                <a:t>LPAR</a:t>
              </a:r>
              <a:endParaRPr lang="en-US" sz="800" dirty="0"/>
            </a:p>
          </p:txBody>
        </p:sp>
        <p:sp>
          <p:nvSpPr>
            <p:cNvPr id="117" name="Rectangle 65"/>
            <p:cNvSpPr>
              <a:spLocks noChangeArrowheads="1"/>
            </p:cNvSpPr>
            <p:nvPr/>
          </p:nvSpPr>
          <p:spPr bwMode="auto">
            <a:xfrm>
              <a:off x="7006061" y="1563821"/>
              <a:ext cx="1621472" cy="1609045"/>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00" b="1" dirty="0" smtClean="0">
                  <a:solidFill>
                    <a:srgbClr val="000000"/>
                  </a:solidFill>
                </a:rPr>
                <a:t>Blockchain</a:t>
              </a:r>
            </a:p>
            <a:p>
              <a:pPr algn="ctr">
                <a:buClrTx/>
                <a:buFontTx/>
                <a:buNone/>
              </a:pPr>
              <a:r>
                <a:rPr lang="en-US" altLang="en-US" sz="700" b="1" dirty="0" err="1" smtClean="0">
                  <a:solidFill>
                    <a:srgbClr val="000000"/>
                  </a:solidFill>
                </a:rPr>
                <a:t>Hyperledger</a:t>
              </a:r>
              <a:endParaRPr lang="en-US" altLang="en-US" sz="500" b="1" dirty="0" smtClean="0">
                <a:solidFill>
                  <a:srgbClr val="000000"/>
                </a:solidFill>
              </a:endParaRPr>
            </a:p>
            <a:p>
              <a:pPr algn="ctr">
                <a:buClrTx/>
                <a:buFontTx/>
                <a:buNone/>
              </a:pPr>
              <a:endParaRPr lang="en-US" altLang="en-US" sz="500" b="1" dirty="0" smtClean="0">
                <a:solidFill>
                  <a:srgbClr val="000000"/>
                </a:solidFill>
              </a:endParaRPr>
            </a:p>
            <a:p>
              <a:pPr algn="ctr">
                <a:buClrTx/>
                <a:buFontTx/>
                <a:buNone/>
              </a:pPr>
              <a:endParaRPr lang="en-US" altLang="en-US" sz="500" b="1" dirty="0">
                <a:solidFill>
                  <a:srgbClr val="000000"/>
                </a:solidFill>
              </a:endParaRPr>
            </a:p>
            <a:p>
              <a:pPr algn="ctr">
                <a:buClrTx/>
                <a:buFontTx/>
                <a:buNone/>
              </a:pPr>
              <a:r>
                <a:rPr lang="en-US" altLang="en-US" sz="500" b="1" dirty="0" smtClean="0">
                  <a:solidFill>
                    <a:srgbClr val="000000"/>
                  </a:solidFill>
                </a:rPr>
                <a:t>Software</a:t>
              </a:r>
            </a:p>
            <a:p>
              <a:pPr algn="ctr">
                <a:buClrTx/>
                <a:buFontTx/>
                <a:buNone/>
              </a:pPr>
              <a:r>
                <a:rPr lang="en-US" altLang="en-US" sz="500" b="1" dirty="0" smtClean="0">
                  <a:solidFill>
                    <a:srgbClr val="000000"/>
                  </a:solidFill>
                </a:rPr>
                <a:t>Appliance</a:t>
              </a:r>
            </a:p>
          </p:txBody>
        </p:sp>
      </p:grpSp>
    </p:spTree>
    <p:extLst>
      <p:ext uri="{BB962C8B-B14F-4D97-AF65-F5344CB8AC3E}">
        <p14:creationId xmlns:p14="http://schemas.microsoft.com/office/powerpoint/2010/main" val="10219260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a:xfrm>
            <a:off x="492125" y="457201"/>
            <a:ext cx="8048760" cy="373856"/>
          </a:xfrm>
        </p:spPr>
        <p:txBody>
          <a:bodyPr/>
          <a:lstStyle/>
          <a:p>
            <a:pPr eaLnBrk="1" hangingPunct="1"/>
            <a:r>
              <a:rPr lang="en-US" altLang="en-US" sz="2400" dirty="0"/>
              <a:t>Building a </a:t>
            </a:r>
            <a:r>
              <a:rPr lang="en-US" altLang="en-US" sz="2400" dirty="0" smtClean="0"/>
              <a:t>LinuxONE Server...</a:t>
            </a:r>
            <a:endParaRPr lang="en-US" altLang="en-US" sz="2400" dirty="0"/>
          </a:p>
        </p:txBody>
      </p:sp>
      <p:sp>
        <p:nvSpPr>
          <p:cNvPr id="66563" name="Rectangle 59"/>
          <p:cNvSpPr>
            <a:spLocks noChangeAspect="1" noChangeArrowheads="1"/>
          </p:cNvSpPr>
          <p:nvPr/>
        </p:nvSpPr>
        <p:spPr bwMode="auto">
          <a:xfrm>
            <a:off x="2743200" y="1037035"/>
            <a:ext cx="3714750" cy="2277665"/>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6564" name="Rectangle 60"/>
          <p:cNvSpPr>
            <a:spLocks noChangeAspect="1" noChangeArrowheads="1"/>
          </p:cNvSpPr>
          <p:nvPr/>
        </p:nvSpPr>
        <p:spPr bwMode="auto">
          <a:xfrm>
            <a:off x="3303985"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6565" name="Rectangle 61"/>
          <p:cNvSpPr>
            <a:spLocks noChangeAspect="1" noChangeArrowheads="1"/>
          </p:cNvSpPr>
          <p:nvPr/>
        </p:nvSpPr>
        <p:spPr bwMode="auto">
          <a:xfrm>
            <a:off x="3794523"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6566" name="Rectangle 62"/>
          <p:cNvSpPr>
            <a:spLocks noChangeAspect="1" noChangeArrowheads="1"/>
          </p:cNvSpPr>
          <p:nvPr/>
        </p:nvSpPr>
        <p:spPr bwMode="auto">
          <a:xfrm>
            <a:off x="4285060"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6567" name="Rectangle 63"/>
          <p:cNvSpPr>
            <a:spLocks noChangeAspect="1" noChangeArrowheads="1"/>
          </p:cNvSpPr>
          <p:nvPr/>
        </p:nvSpPr>
        <p:spPr bwMode="auto">
          <a:xfrm>
            <a:off x="3899298"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FC</a:t>
            </a:r>
          </a:p>
          <a:p>
            <a:pPr algn="ctr">
              <a:buClrTx/>
              <a:buFontTx/>
              <a:buNone/>
            </a:pPr>
            <a:r>
              <a:rPr lang="en-US" altLang="en-US" sz="1050" b="1">
                <a:solidFill>
                  <a:srgbClr val="000000"/>
                </a:solidFill>
              </a:rPr>
              <a:t>Card</a:t>
            </a:r>
          </a:p>
        </p:txBody>
      </p:sp>
      <p:sp>
        <p:nvSpPr>
          <p:cNvPr id="66568" name="Rectangle 64"/>
          <p:cNvSpPr>
            <a:spLocks noChangeAspect="1" noChangeArrowheads="1"/>
          </p:cNvSpPr>
          <p:nvPr/>
        </p:nvSpPr>
        <p:spPr bwMode="auto">
          <a:xfrm>
            <a:off x="4389835"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I/O</a:t>
            </a:r>
          </a:p>
          <a:p>
            <a:pPr algn="ctr">
              <a:buClrTx/>
              <a:buFontTx/>
              <a:buNone/>
            </a:pPr>
            <a:r>
              <a:rPr lang="en-US" altLang="en-US" sz="1050" b="1">
                <a:solidFill>
                  <a:srgbClr val="000000"/>
                </a:solidFill>
              </a:rPr>
              <a:t>Card</a:t>
            </a:r>
          </a:p>
        </p:txBody>
      </p:sp>
      <p:sp>
        <p:nvSpPr>
          <p:cNvPr id="66569" name="Rectangle 65"/>
          <p:cNvSpPr>
            <a:spLocks noChangeAspect="1" noChangeArrowheads="1"/>
          </p:cNvSpPr>
          <p:nvPr/>
        </p:nvSpPr>
        <p:spPr bwMode="auto">
          <a:xfrm>
            <a:off x="4880373"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dirty="0" smtClean="0">
                <a:solidFill>
                  <a:srgbClr val="000000"/>
                </a:solidFill>
              </a:rPr>
              <a:t>FICON</a:t>
            </a:r>
            <a:endParaRPr lang="en-US" altLang="en-US" sz="1050" b="1" dirty="0">
              <a:solidFill>
                <a:srgbClr val="000000"/>
              </a:solidFill>
            </a:endParaRPr>
          </a:p>
          <a:p>
            <a:pPr algn="ctr">
              <a:buClrTx/>
              <a:buFontTx/>
              <a:buNone/>
            </a:pPr>
            <a:r>
              <a:rPr lang="en-US" altLang="en-US" sz="1050" b="1" dirty="0">
                <a:solidFill>
                  <a:srgbClr val="000000"/>
                </a:solidFill>
              </a:rPr>
              <a:t>Card</a:t>
            </a:r>
          </a:p>
        </p:txBody>
      </p:sp>
      <p:sp>
        <p:nvSpPr>
          <p:cNvPr id="66570" name="Rectangle 66"/>
          <p:cNvSpPr>
            <a:spLocks noChangeAspect="1" noChangeArrowheads="1"/>
          </p:cNvSpPr>
          <p:nvPr/>
        </p:nvSpPr>
        <p:spPr bwMode="auto">
          <a:xfrm>
            <a:off x="5372100" y="2894410"/>
            <a:ext cx="42029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dirty="0" smtClean="0">
                <a:solidFill>
                  <a:srgbClr val="000000"/>
                </a:solidFill>
              </a:rPr>
              <a:t>FICON</a:t>
            </a:r>
            <a:endParaRPr lang="en-US" altLang="en-US" sz="1050" b="1" dirty="0">
              <a:solidFill>
                <a:srgbClr val="000000"/>
              </a:solidFill>
            </a:endParaRPr>
          </a:p>
          <a:p>
            <a:pPr algn="ctr">
              <a:buClrTx/>
              <a:buFontTx/>
              <a:buNone/>
            </a:pPr>
            <a:r>
              <a:rPr lang="en-US" altLang="en-US" sz="1050" b="1" dirty="0">
                <a:solidFill>
                  <a:srgbClr val="000000"/>
                </a:solidFill>
              </a:rPr>
              <a:t>Card</a:t>
            </a:r>
          </a:p>
        </p:txBody>
      </p:sp>
      <p:sp>
        <p:nvSpPr>
          <p:cNvPr id="66571" name="Rectangle 67"/>
          <p:cNvSpPr>
            <a:spLocks noChangeAspect="1" noChangeArrowheads="1"/>
          </p:cNvSpPr>
          <p:nvPr/>
        </p:nvSpPr>
        <p:spPr bwMode="auto">
          <a:xfrm>
            <a:off x="2813448" y="1527573"/>
            <a:ext cx="3574256" cy="129659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                     Memory</a:t>
            </a:r>
          </a:p>
        </p:txBody>
      </p:sp>
      <p:sp>
        <p:nvSpPr>
          <p:cNvPr id="66572" name="Rectangle 68"/>
          <p:cNvSpPr>
            <a:spLocks noChangeAspect="1" noChangeArrowheads="1"/>
          </p:cNvSpPr>
          <p:nvPr/>
        </p:nvSpPr>
        <p:spPr bwMode="auto">
          <a:xfrm>
            <a:off x="2813448"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6573" name="Rectangle 69"/>
          <p:cNvSpPr>
            <a:spLocks noChangeAspect="1" noChangeArrowheads="1"/>
          </p:cNvSpPr>
          <p:nvPr/>
        </p:nvSpPr>
        <p:spPr bwMode="auto">
          <a:xfrm>
            <a:off x="3408760" y="2894410"/>
            <a:ext cx="420290"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FC</a:t>
            </a:r>
          </a:p>
          <a:p>
            <a:pPr algn="ctr">
              <a:buClrTx/>
              <a:buFontTx/>
              <a:buNone/>
            </a:pPr>
            <a:r>
              <a:rPr lang="en-US" altLang="en-US" sz="1050" b="1">
                <a:solidFill>
                  <a:srgbClr val="000000"/>
                </a:solidFill>
              </a:rPr>
              <a:t>Card</a:t>
            </a:r>
          </a:p>
        </p:txBody>
      </p:sp>
      <p:sp>
        <p:nvSpPr>
          <p:cNvPr id="66576" name="Rectangle 72"/>
          <p:cNvSpPr>
            <a:spLocks noChangeAspect="1" noChangeArrowheads="1"/>
          </p:cNvSpPr>
          <p:nvPr/>
        </p:nvSpPr>
        <p:spPr bwMode="auto">
          <a:xfrm>
            <a:off x="2918223" y="2894410"/>
            <a:ext cx="420290"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NIC</a:t>
            </a:r>
          </a:p>
          <a:p>
            <a:pPr algn="ctr">
              <a:buClrTx/>
              <a:buFontTx/>
              <a:buNone/>
            </a:pPr>
            <a:r>
              <a:rPr lang="en-US" altLang="en-US" sz="1050" b="1">
                <a:solidFill>
                  <a:srgbClr val="000000"/>
                </a:solidFill>
              </a:rPr>
              <a:t>Card</a:t>
            </a:r>
          </a:p>
        </p:txBody>
      </p:sp>
      <p:sp>
        <p:nvSpPr>
          <p:cNvPr id="66577" name="Rectangle 73"/>
          <p:cNvSpPr>
            <a:spLocks noChangeAspect="1" noChangeArrowheads="1"/>
          </p:cNvSpPr>
          <p:nvPr/>
        </p:nvSpPr>
        <p:spPr bwMode="auto">
          <a:xfrm>
            <a:off x="5862638" y="2894410"/>
            <a:ext cx="42029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NIC</a:t>
            </a:r>
          </a:p>
          <a:p>
            <a:pPr algn="ctr">
              <a:buClrTx/>
              <a:buFontTx/>
              <a:buNone/>
            </a:pPr>
            <a:r>
              <a:rPr lang="en-US" altLang="en-US" sz="1050" b="1">
                <a:solidFill>
                  <a:srgbClr val="000000"/>
                </a:solidFill>
              </a:rPr>
              <a:t>Card</a:t>
            </a:r>
          </a:p>
        </p:txBody>
      </p:sp>
      <p:sp>
        <p:nvSpPr>
          <p:cNvPr id="66583" name="Rectangle 79"/>
          <p:cNvSpPr>
            <a:spLocks noChangeAspect="1" noChangeArrowheads="1"/>
          </p:cNvSpPr>
          <p:nvPr/>
        </p:nvSpPr>
        <p:spPr bwMode="auto">
          <a:xfrm>
            <a:off x="5931694" y="1107282"/>
            <a:ext cx="421481" cy="35004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IFL</a:t>
            </a:r>
          </a:p>
        </p:txBody>
      </p:sp>
      <p:sp>
        <p:nvSpPr>
          <p:cNvPr id="66584" name="Rectangle 80"/>
          <p:cNvSpPr>
            <a:spLocks noChangeAspect="1" noChangeArrowheads="1"/>
          </p:cNvSpPr>
          <p:nvPr/>
        </p:nvSpPr>
        <p:spPr bwMode="auto">
          <a:xfrm>
            <a:off x="5441157" y="1107282"/>
            <a:ext cx="421481" cy="35004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IFL</a:t>
            </a:r>
          </a:p>
        </p:txBody>
      </p:sp>
      <p:sp>
        <p:nvSpPr>
          <p:cNvPr id="66585" name="Rectangle 81"/>
          <p:cNvSpPr>
            <a:spLocks noChangeAspect="1" noChangeArrowheads="1"/>
          </p:cNvSpPr>
          <p:nvPr/>
        </p:nvSpPr>
        <p:spPr bwMode="auto">
          <a:xfrm>
            <a:off x="4950619" y="1107282"/>
            <a:ext cx="421481" cy="35004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IFL</a:t>
            </a:r>
          </a:p>
        </p:txBody>
      </p:sp>
      <p:sp>
        <p:nvSpPr>
          <p:cNvPr id="66599" name="AutoShape 95"/>
          <p:cNvSpPr>
            <a:spLocks noChangeArrowheads="1"/>
          </p:cNvSpPr>
          <p:nvPr/>
        </p:nvSpPr>
        <p:spPr bwMode="auto">
          <a:xfrm>
            <a:off x="1543050" y="857250"/>
            <a:ext cx="462915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Virtualize the Disk into User “Minidisks”…</a:t>
            </a:r>
          </a:p>
        </p:txBody>
      </p:sp>
      <p:sp>
        <p:nvSpPr>
          <p:cNvPr id="66600" name="Oval 96"/>
          <p:cNvSpPr>
            <a:spLocks noChangeArrowheads="1"/>
          </p:cNvSpPr>
          <p:nvPr/>
        </p:nvSpPr>
        <p:spPr bwMode="auto">
          <a:xfrm>
            <a:off x="6800850" y="2571750"/>
            <a:ext cx="914400" cy="9715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LAN</a:t>
            </a:r>
          </a:p>
        </p:txBody>
      </p:sp>
      <p:cxnSp>
        <p:nvCxnSpPr>
          <p:cNvPr id="66601" name="AutoShape 97"/>
          <p:cNvCxnSpPr>
            <a:cxnSpLocks noChangeShapeType="1"/>
            <a:stCxn id="66577" idx="3"/>
            <a:endCxn id="66600" idx="2"/>
          </p:cNvCxnSpPr>
          <p:nvPr/>
        </p:nvCxnSpPr>
        <p:spPr bwMode="auto">
          <a:xfrm flipV="1">
            <a:off x="6282928" y="3057526"/>
            <a:ext cx="517922" cy="11906"/>
          </a:xfrm>
          <a:prstGeom prst="straightConnector1">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66602" name="AutoShape 98"/>
          <p:cNvSpPr>
            <a:spLocks noChangeArrowheads="1"/>
          </p:cNvSpPr>
          <p:nvPr/>
        </p:nvSpPr>
        <p:spPr bwMode="auto">
          <a:xfrm>
            <a:off x="5086350" y="3780925"/>
            <a:ext cx="2686050" cy="1314450"/>
          </a:xfrm>
          <a:prstGeom prst="can">
            <a:avLst>
              <a:gd name="adj" fmla="val 25000"/>
            </a:avLst>
          </a:prstGeom>
          <a:solidFill>
            <a:srgbClr val="CCCC00"/>
          </a:solidFill>
          <a:ln w="9525">
            <a:solidFill>
              <a:srgbClr val="000000"/>
            </a:solidFill>
            <a:round/>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Mainframe Disk</a:t>
            </a:r>
          </a:p>
        </p:txBody>
      </p:sp>
      <p:sp>
        <p:nvSpPr>
          <p:cNvPr id="66603" name="Oval 99"/>
          <p:cNvSpPr>
            <a:spLocks noChangeArrowheads="1"/>
          </p:cNvSpPr>
          <p:nvPr/>
        </p:nvSpPr>
        <p:spPr bwMode="auto">
          <a:xfrm>
            <a:off x="1485900" y="2571750"/>
            <a:ext cx="914400" cy="9715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LAN</a:t>
            </a:r>
          </a:p>
        </p:txBody>
      </p:sp>
      <p:cxnSp>
        <p:nvCxnSpPr>
          <p:cNvPr id="66604" name="AutoShape 100"/>
          <p:cNvCxnSpPr>
            <a:cxnSpLocks noChangeShapeType="1"/>
            <a:stCxn id="66576" idx="1"/>
            <a:endCxn id="66603" idx="6"/>
          </p:cNvCxnSpPr>
          <p:nvPr/>
        </p:nvCxnSpPr>
        <p:spPr bwMode="auto">
          <a:xfrm flipH="1" flipV="1">
            <a:off x="2400301" y="3057526"/>
            <a:ext cx="517922" cy="11906"/>
          </a:xfrm>
          <a:prstGeom prst="straightConnector1">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66605" name="AutoShape 101"/>
          <p:cNvSpPr>
            <a:spLocks noChangeArrowheads="1"/>
          </p:cNvSpPr>
          <p:nvPr/>
        </p:nvSpPr>
        <p:spPr bwMode="auto">
          <a:xfrm>
            <a:off x="1600200" y="3771300"/>
            <a:ext cx="2686050" cy="1314450"/>
          </a:xfrm>
          <a:prstGeom prst="can">
            <a:avLst>
              <a:gd name="adj" fmla="val 25000"/>
            </a:avLst>
          </a:prstGeom>
          <a:solidFill>
            <a:srgbClr val="FFFF66"/>
          </a:solidFill>
          <a:ln w="9525">
            <a:solidFill>
              <a:srgbClr val="000000"/>
            </a:solidFill>
            <a:round/>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Open Systems Disk</a:t>
            </a:r>
          </a:p>
        </p:txBody>
      </p:sp>
      <p:cxnSp>
        <p:nvCxnSpPr>
          <p:cNvPr id="66606" name="AutoShape 102"/>
          <p:cNvCxnSpPr>
            <a:cxnSpLocks noChangeShapeType="1"/>
            <a:stCxn id="66567" idx="2"/>
            <a:endCxn id="66605" idx="4"/>
          </p:cNvCxnSpPr>
          <p:nvPr/>
        </p:nvCxnSpPr>
        <p:spPr bwMode="auto">
          <a:xfrm rot="16200000" flipH="1">
            <a:off x="3606109" y="3748383"/>
            <a:ext cx="1184071" cy="176211"/>
          </a:xfrm>
          <a:prstGeom prst="bentConnector4">
            <a:avLst>
              <a:gd name="adj1" fmla="val 22247"/>
              <a:gd name="adj2" fmla="val 249326"/>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6607" name="AutoShape 103"/>
          <p:cNvCxnSpPr>
            <a:cxnSpLocks noChangeShapeType="1"/>
            <a:stCxn id="66573" idx="2"/>
            <a:endCxn id="66605" idx="2"/>
          </p:cNvCxnSpPr>
          <p:nvPr/>
        </p:nvCxnSpPr>
        <p:spPr bwMode="auto">
          <a:xfrm rot="5400000">
            <a:off x="2017518" y="2827137"/>
            <a:ext cx="1184071" cy="2018705"/>
          </a:xfrm>
          <a:prstGeom prst="bentConnector4">
            <a:avLst>
              <a:gd name="adj1" fmla="val 22247"/>
              <a:gd name="adj2" fmla="val 111324"/>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6608" name="AutoShape 104"/>
          <p:cNvCxnSpPr>
            <a:cxnSpLocks noChangeShapeType="1"/>
            <a:stCxn id="66569" idx="2"/>
            <a:endCxn id="66602" idx="2"/>
          </p:cNvCxnSpPr>
          <p:nvPr/>
        </p:nvCxnSpPr>
        <p:spPr bwMode="auto">
          <a:xfrm rot="5400000">
            <a:off x="4491884" y="3838920"/>
            <a:ext cx="1193696" cy="4764"/>
          </a:xfrm>
          <a:prstGeom prst="bentConnector4">
            <a:avLst>
              <a:gd name="adj1" fmla="val 22471"/>
              <a:gd name="adj2" fmla="val 4898489"/>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6609" name="AutoShape 105"/>
          <p:cNvCxnSpPr>
            <a:cxnSpLocks noChangeShapeType="1"/>
            <a:stCxn id="66570" idx="2"/>
            <a:endCxn id="66602" idx="4"/>
          </p:cNvCxnSpPr>
          <p:nvPr/>
        </p:nvCxnSpPr>
        <p:spPr bwMode="auto">
          <a:xfrm rot="16200000" flipH="1">
            <a:off x="6080475" y="2746225"/>
            <a:ext cx="1193696" cy="2190154"/>
          </a:xfrm>
          <a:prstGeom prst="bentConnector4">
            <a:avLst>
              <a:gd name="adj1" fmla="val 22471"/>
              <a:gd name="adj2" fmla="val 110438"/>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sp>
        <p:nvSpPr>
          <p:cNvPr id="66610" name="Oval 106"/>
          <p:cNvSpPr>
            <a:spLocks noChangeArrowheads="1"/>
          </p:cNvSpPr>
          <p:nvPr/>
        </p:nvSpPr>
        <p:spPr bwMode="auto">
          <a:xfrm>
            <a:off x="4229100" y="3371850"/>
            <a:ext cx="914400" cy="971550"/>
          </a:xfrm>
          <a:prstGeom prst="ellipse">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Fiber</a:t>
            </a:r>
          </a:p>
          <a:p>
            <a:pPr algn="ctr">
              <a:buClrTx/>
              <a:buFontTx/>
              <a:buNone/>
            </a:pPr>
            <a:r>
              <a:rPr lang="en-US" altLang="en-US" sz="1800" b="1">
                <a:solidFill>
                  <a:srgbClr val="000000"/>
                </a:solidFill>
              </a:rPr>
              <a:t>Switch</a:t>
            </a:r>
          </a:p>
        </p:txBody>
      </p:sp>
      <p:sp>
        <p:nvSpPr>
          <p:cNvPr id="66611" name="AutoShape 107"/>
          <p:cNvSpPr>
            <a:spLocks noChangeArrowheads="1"/>
          </p:cNvSpPr>
          <p:nvPr/>
        </p:nvSpPr>
        <p:spPr bwMode="auto">
          <a:xfrm>
            <a:off x="165735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2" name="AutoShape 108"/>
          <p:cNvSpPr>
            <a:spLocks noChangeArrowheads="1"/>
          </p:cNvSpPr>
          <p:nvPr/>
        </p:nvSpPr>
        <p:spPr bwMode="auto">
          <a:xfrm>
            <a:off x="240030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3" name="AutoShape 109"/>
          <p:cNvSpPr>
            <a:spLocks noChangeArrowheads="1"/>
          </p:cNvSpPr>
          <p:nvPr/>
        </p:nvSpPr>
        <p:spPr bwMode="auto">
          <a:xfrm>
            <a:off x="314325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4" name="AutoShape 110"/>
          <p:cNvSpPr>
            <a:spLocks noChangeArrowheads="1"/>
          </p:cNvSpPr>
          <p:nvPr/>
        </p:nvSpPr>
        <p:spPr bwMode="auto">
          <a:xfrm>
            <a:off x="554355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5" name="AutoShape 111"/>
          <p:cNvSpPr>
            <a:spLocks noChangeArrowheads="1"/>
          </p:cNvSpPr>
          <p:nvPr/>
        </p:nvSpPr>
        <p:spPr bwMode="auto">
          <a:xfrm>
            <a:off x="628650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6" name="AutoShape 112"/>
          <p:cNvSpPr>
            <a:spLocks noChangeArrowheads="1"/>
          </p:cNvSpPr>
          <p:nvPr/>
        </p:nvSpPr>
        <p:spPr bwMode="auto">
          <a:xfrm>
            <a:off x="702945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58" name="Rectangle 76"/>
          <p:cNvSpPr>
            <a:spLocks noChangeAspect="1" noChangeArrowheads="1"/>
          </p:cNvSpPr>
          <p:nvPr/>
        </p:nvSpPr>
        <p:spPr bwMode="auto">
          <a:xfrm>
            <a:off x="4483770" y="1597819"/>
            <a:ext cx="1541859" cy="1156097"/>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750" b="1" dirty="0">
              <a:solidFill>
                <a:srgbClr val="000000"/>
              </a:solidFill>
            </a:endParaRP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z/VM</a:t>
            </a:r>
            <a:endParaRPr lang="en-US" altLang="en-US" sz="750" b="1" dirty="0">
              <a:solidFill>
                <a:srgbClr val="000000"/>
              </a:solidFill>
            </a:endParaRPr>
          </a:p>
        </p:txBody>
      </p:sp>
      <p:sp>
        <p:nvSpPr>
          <p:cNvPr id="59" name="Rectangle 77"/>
          <p:cNvSpPr>
            <a:spLocks noChangeAspect="1" noChangeArrowheads="1"/>
          </p:cNvSpPr>
          <p:nvPr/>
        </p:nvSpPr>
        <p:spPr bwMode="auto">
          <a:xfrm>
            <a:off x="4835005" y="1668066"/>
            <a:ext cx="279797"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0" name="Rectangle 78"/>
          <p:cNvSpPr>
            <a:spLocks noChangeAspect="1" noChangeArrowheads="1"/>
          </p:cNvSpPr>
          <p:nvPr/>
        </p:nvSpPr>
        <p:spPr bwMode="auto">
          <a:xfrm>
            <a:off x="5149329" y="1668066"/>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1" name="Rectangle 79"/>
          <p:cNvSpPr>
            <a:spLocks noChangeAspect="1" noChangeArrowheads="1"/>
          </p:cNvSpPr>
          <p:nvPr/>
        </p:nvSpPr>
        <p:spPr bwMode="auto">
          <a:xfrm>
            <a:off x="5464845" y="1668066"/>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2" name="Rectangle 80"/>
          <p:cNvSpPr>
            <a:spLocks noChangeAspect="1" noChangeArrowheads="1"/>
          </p:cNvSpPr>
          <p:nvPr/>
        </p:nvSpPr>
        <p:spPr bwMode="auto">
          <a:xfrm>
            <a:off x="4519490" y="1913335"/>
            <a:ext cx="525065"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63" name="Rectangle 81"/>
          <p:cNvSpPr>
            <a:spLocks noChangeAspect="1" noChangeArrowheads="1"/>
          </p:cNvSpPr>
          <p:nvPr/>
        </p:nvSpPr>
        <p:spPr bwMode="auto">
          <a:xfrm>
            <a:off x="5464846" y="1913335"/>
            <a:ext cx="526256"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64" name="Rectangle 82"/>
          <p:cNvSpPr>
            <a:spLocks noChangeAspect="1" noChangeArrowheads="1"/>
          </p:cNvSpPr>
          <p:nvPr/>
        </p:nvSpPr>
        <p:spPr bwMode="auto">
          <a:xfrm>
            <a:off x="4554017" y="1947863"/>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5" name="Rectangle 83"/>
          <p:cNvSpPr>
            <a:spLocks noChangeAspect="1" noChangeArrowheads="1"/>
          </p:cNvSpPr>
          <p:nvPr/>
        </p:nvSpPr>
        <p:spPr bwMode="auto">
          <a:xfrm>
            <a:off x="4799286" y="1947863"/>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6" name="Rectangle 84"/>
          <p:cNvSpPr>
            <a:spLocks noChangeAspect="1" noChangeArrowheads="1"/>
          </p:cNvSpPr>
          <p:nvPr/>
        </p:nvSpPr>
        <p:spPr bwMode="auto">
          <a:xfrm>
            <a:off x="5500564" y="1947863"/>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7" name="Rectangle 85"/>
          <p:cNvSpPr>
            <a:spLocks noChangeAspect="1" noChangeArrowheads="1"/>
          </p:cNvSpPr>
          <p:nvPr/>
        </p:nvSpPr>
        <p:spPr bwMode="auto">
          <a:xfrm>
            <a:off x="5745833" y="1947863"/>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8" name="Oval 86"/>
          <p:cNvSpPr>
            <a:spLocks noChangeAspect="1" noChangeArrowheads="1"/>
          </p:cNvSpPr>
          <p:nvPr/>
        </p:nvSpPr>
        <p:spPr bwMode="auto">
          <a:xfrm>
            <a:off x="4974308" y="1947863"/>
            <a:ext cx="560784"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VSwitch</a:t>
            </a:r>
          </a:p>
        </p:txBody>
      </p:sp>
      <p:sp>
        <p:nvSpPr>
          <p:cNvPr id="69" name="Rectangle 76"/>
          <p:cNvSpPr>
            <a:spLocks noChangeAspect="1" noChangeArrowheads="1"/>
          </p:cNvSpPr>
          <p:nvPr/>
        </p:nvSpPr>
        <p:spPr bwMode="auto">
          <a:xfrm>
            <a:off x="2873766" y="1594843"/>
            <a:ext cx="1541859" cy="1156097"/>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750" b="1" dirty="0">
              <a:solidFill>
                <a:srgbClr val="000000"/>
              </a:solidFill>
            </a:endParaRP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z/VM</a:t>
            </a:r>
            <a:endParaRPr lang="en-US" altLang="en-US" sz="750" b="1" dirty="0">
              <a:solidFill>
                <a:srgbClr val="000000"/>
              </a:solidFill>
            </a:endParaRPr>
          </a:p>
        </p:txBody>
      </p:sp>
      <p:sp>
        <p:nvSpPr>
          <p:cNvPr id="70" name="Rectangle 77"/>
          <p:cNvSpPr>
            <a:spLocks noChangeAspect="1" noChangeArrowheads="1"/>
          </p:cNvSpPr>
          <p:nvPr/>
        </p:nvSpPr>
        <p:spPr bwMode="auto">
          <a:xfrm>
            <a:off x="3225001" y="1665090"/>
            <a:ext cx="279797"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71" name="Rectangle 78"/>
          <p:cNvSpPr>
            <a:spLocks noChangeAspect="1" noChangeArrowheads="1"/>
          </p:cNvSpPr>
          <p:nvPr/>
        </p:nvSpPr>
        <p:spPr bwMode="auto">
          <a:xfrm>
            <a:off x="3539325" y="1665090"/>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72" name="Rectangle 79"/>
          <p:cNvSpPr>
            <a:spLocks noChangeAspect="1" noChangeArrowheads="1"/>
          </p:cNvSpPr>
          <p:nvPr/>
        </p:nvSpPr>
        <p:spPr bwMode="auto">
          <a:xfrm>
            <a:off x="3854841" y="1665090"/>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73" name="Rectangle 80"/>
          <p:cNvSpPr>
            <a:spLocks noChangeAspect="1" noChangeArrowheads="1"/>
          </p:cNvSpPr>
          <p:nvPr/>
        </p:nvSpPr>
        <p:spPr bwMode="auto">
          <a:xfrm>
            <a:off x="2909486" y="1910359"/>
            <a:ext cx="525065"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74" name="Rectangle 81"/>
          <p:cNvSpPr>
            <a:spLocks noChangeAspect="1" noChangeArrowheads="1"/>
          </p:cNvSpPr>
          <p:nvPr/>
        </p:nvSpPr>
        <p:spPr bwMode="auto">
          <a:xfrm>
            <a:off x="3854842" y="1910359"/>
            <a:ext cx="526256"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75" name="Rectangle 82"/>
          <p:cNvSpPr>
            <a:spLocks noChangeAspect="1" noChangeArrowheads="1"/>
          </p:cNvSpPr>
          <p:nvPr/>
        </p:nvSpPr>
        <p:spPr bwMode="auto">
          <a:xfrm>
            <a:off x="2944013" y="1944887"/>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76" name="Rectangle 83"/>
          <p:cNvSpPr>
            <a:spLocks noChangeAspect="1" noChangeArrowheads="1"/>
          </p:cNvSpPr>
          <p:nvPr/>
        </p:nvSpPr>
        <p:spPr bwMode="auto">
          <a:xfrm>
            <a:off x="3189282" y="1944887"/>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77" name="Rectangle 84"/>
          <p:cNvSpPr>
            <a:spLocks noChangeAspect="1" noChangeArrowheads="1"/>
          </p:cNvSpPr>
          <p:nvPr/>
        </p:nvSpPr>
        <p:spPr bwMode="auto">
          <a:xfrm>
            <a:off x="3890560" y="1944887"/>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78" name="Rectangle 85"/>
          <p:cNvSpPr>
            <a:spLocks noChangeAspect="1" noChangeArrowheads="1"/>
          </p:cNvSpPr>
          <p:nvPr/>
        </p:nvSpPr>
        <p:spPr bwMode="auto">
          <a:xfrm>
            <a:off x="4135829" y="1944887"/>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79" name="Oval 86"/>
          <p:cNvSpPr>
            <a:spLocks noChangeAspect="1" noChangeArrowheads="1"/>
          </p:cNvSpPr>
          <p:nvPr/>
        </p:nvSpPr>
        <p:spPr bwMode="auto">
          <a:xfrm>
            <a:off x="3364304" y="1944887"/>
            <a:ext cx="560784"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VSwitch</a:t>
            </a:r>
          </a:p>
        </p:txBody>
      </p:sp>
      <p:sp>
        <p:nvSpPr>
          <p:cNvPr id="80" name="Oval 88"/>
          <p:cNvSpPr>
            <a:spLocks noChangeAspect="1" noChangeArrowheads="1"/>
          </p:cNvSpPr>
          <p:nvPr/>
        </p:nvSpPr>
        <p:spPr bwMode="auto">
          <a:xfrm>
            <a:off x="4168255" y="1702594"/>
            <a:ext cx="560785"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Hiper</a:t>
            </a:r>
          </a:p>
          <a:p>
            <a:pPr algn="ctr">
              <a:buClrTx/>
              <a:buFontTx/>
              <a:buNone/>
            </a:pPr>
            <a:r>
              <a:rPr lang="en-US" altLang="en-US" sz="1050" b="1">
                <a:solidFill>
                  <a:srgbClr val="000000"/>
                </a:solidFill>
              </a:rPr>
              <a:t>Socket</a:t>
            </a:r>
          </a:p>
        </p:txBody>
      </p:sp>
    </p:spTree>
    <p:extLst>
      <p:ext uri="{BB962C8B-B14F-4D97-AF65-F5344CB8AC3E}">
        <p14:creationId xmlns:p14="http://schemas.microsoft.com/office/powerpoint/2010/main" val="724861901"/>
      </p:ext>
    </p:extLst>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610" name="Rectangle 4"/>
          <p:cNvSpPr>
            <a:spLocks noGrp="1" noChangeArrowheads="1"/>
          </p:cNvSpPr>
          <p:nvPr>
            <p:ph type="title"/>
          </p:nvPr>
        </p:nvSpPr>
        <p:spPr>
          <a:xfrm>
            <a:off x="1098948" y="279370"/>
            <a:ext cx="6600824" cy="373856"/>
          </a:xfrm>
        </p:spPr>
        <p:txBody>
          <a:bodyPr/>
          <a:lstStyle/>
          <a:p>
            <a:pPr eaLnBrk="1" hangingPunct="1"/>
            <a:r>
              <a:rPr lang="en-US" altLang="en-US"/>
              <a:t>z/VM </a:t>
            </a:r>
            <a:r>
              <a:rPr lang="en-US" altLang="en-US" smtClean="0"/>
              <a:t>LinuxONE </a:t>
            </a:r>
            <a:r>
              <a:rPr lang="en-US" altLang="en-US"/>
              <a:t>Horizontal Scalability</a:t>
            </a:r>
          </a:p>
        </p:txBody>
      </p:sp>
      <p:sp>
        <p:nvSpPr>
          <p:cNvPr id="68729" name="Rectangle 5"/>
          <p:cNvSpPr>
            <a:spLocks noChangeAspect="1" noChangeArrowheads="1"/>
          </p:cNvSpPr>
          <p:nvPr/>
        </p:nvSpPr>
        <p:spPr bwMode="auto">
          <a:xfrm>
            <a:off x="0" y="892334"/>
            <a:ext cx="3257550" cy="1877615"/>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8730" name="Rectangle 6"/>
          <p:cNvSpPr>
            <a:spLocks noChangeAspect="1" noChangeArrowheads="1"/>
          </p:cNvSpPr>
          <p:nvPr/>
        </p:nvSpPr>
        <p:spPr bwMode="auto">
          <a:xfrm>
            <a:off x="491765" y="950243"/>
            <a:ext cx="368563" cy="28856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731" name="Rectangle 7"/>
          <p:cNvSpPr>
            <a:spLocks noChangeAspect="1" noChangeArrowheads="1"/>
          </p:cNvSpPr>
          <p:nvPr/>
        </p:nvSpPr>
        <p:spPr bwMode="auto">
          <a:xfrm>
            <a:off x="921928" y="950243"/>
            <a:ext cx="368563" cy="28856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732" name="Rectangle 8"/>
          <p:cNvSpPr>
            <a:spLocks noChangeAspect="1" noChangeArrowheads="1"/>
          </p:cNvSpPr>
          <p:nvPr/>
        </p:nvSpPr>
        <p:spPr bwMode="auto">
          <a:xfrm>
            <a:off x="1352092" y="950243"/>
            <a:ext cx="368563" cy="28856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733" name="Rectangle 9"/>
          <p:cNvSpPr>
            <a:spLocks noChangeAspect="1" noChangeArrowheads="1"/>
          </p:cNvSpPr>
          <p:nvPr/>
        </p:nvSpPr>
        <p:spPr bwMode="auto">
          <a:xfrm>
            <a:off x="1013808" y="2423478"/>
            <a:ext cx="369607"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734" name="Rectangle 10"/>
          <p:cNvSpPr>
            <a:spLocks noChangeAspect="1" noChangeArrowheads="1"/>
          </p:cNvSpPr>
          <p:nvPr/>
        </p:nvSpPr>
        <p:spPr bwMode="auto">
          <a:xfrm>
            <a:off x="1443972" y="2423478"/>
            <a:ext cx="369607"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I/O</a:t>
            </a:r>
          </a:p>
          <a:p>
            <a:pPr algn="ctr">
              <a:buClrTx/>
              <a:buFontTx/>
              <a:buNone/>
            </a:pPr>
            <a:r>
              <a:rPr lang="en-US" altLang="en-US" sz="900" b="1">
                <a:solidFill>
                  <a:srgbClr val="000000"/>
                </a:solidFill>
              </a:rPr>
              <a:t>Card</a:t>
            </a:r>
          </a:p>
        </p:txBody>
      </p:sp>
      <p:sp>
        <p:nvSpPr>
          <p:cNvPr id="68735" name="Rectangle 11"/>
          <p:cNvSpPr>
            <a:spLocks noChangeAspect="1" noChangeArrowheads="1"/>
          </p:cNvSpPr>
          <p:nvPr/>
        </p:nvSpPr>
        <p:spPr bwMode="auto">
          <a:xfrm>
            <a:off x="1874135" y="2423478"/>
            <a:ext cx="369607"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736" name="Rectangle 12"/>
          <p:cNvSpPr>
            <a:spLocks noChangeAspect="1" noChangeArrowheads="1"/>
          </p:cNvSpPr>
          <p:nvPr/>
        </p:nvSpPr>
        <p:spPr bwMode="auto">
          <a:xfrm>
            <a:off x="2305343" y="2423478"/>
            <a:ext cx="368563"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737" name="Rectangle 13"/>
          <p:cNvSpPr>
            <a:spLocks noChangeAspect="1" noChangeArrowheads="1"/>
          </p:cNvSpPr>
          <p:nvPr/>
        </p:nvSpPr>
        <p:spPr bwMode="auto">
          <a:xfrm>
            <a:off x="61601" y="1296713"/>
            <a:ext cx="3134348" cy="1068857"/>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900" b="1" dirty="0" smtClean="0">
                <a:solidFill>
                  <a:srgbClr val="000000"/>
                </a:solidFill>
              </a:rPr>
              <a:t>	Memory</a:t>
            </a:r>
            <a:endParaRPr lang="en-US" altLang="en-US" sz="900" b="1" dirty="0">
              <a:solidFill>
                <a:srgbClr val="000000"/>
              </a:solidFill>
            </a:endParaRPr>
          </a:p>
        </p:txBody>
      </p:sp>
      <p:sp>
        <p:nvSpPr>
          <p:cNvPr id="68738" name="Rectangle 14"/>
          <p:cNvSpPr>
            <a:spLocks noChangeAspect="1" noChangeArrowheads="1"/>
          </p:cNvSpPr>
          <p:nvPr/>
        </p:nvSpPr>
        <p:spPr bwMode="auto">
          <a:xfrm>
            <a:off x="61601" y="950243"/>
            <a:ext cx="368563" cy="28856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739" name="Rectangle 15"/>
          <p:cNvSpPr>
            <a:spLocks noChangeAspect="1" noChangeArrowheads="1"/>
          </p:cNvSpPr>
          <p:nvPr/>
        </p:nvSpPr>
        <p:spPr bwMode="auto">
          <a:xfrm>
            <a:off x="583644" y="2423478"/>
            <a:ext cx="368563"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742" name="Rectangle 18"/>
          <p:cNvSpPr>
            <a:spLocks noChangeAspect="1" noChangeArrowheads="1"/>
          </p:cNvSpPr>
          <p:nvPr/>
        </p:nvSpPr>
        <p:spPr bwMode="auto">
          <a:xfrm>
            <a:off x="153481" y="2423478"/>
            <a:ext cx="368563"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743" name="Rectangle 19"/>
          <p:cNvSpPr>
            <a:spLocks noChangeAspect="1" noChangeArrowheads="1"/>
          </p:cNvSpPr>
          <p:nvPr/>
        </p:nvSpPr>
        <p:spPr bwMode="auto">
          <a:xfrm>
            <a:off x="2735507" y="2423478"/>
            <a:ext cx="368563"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752" name="Rectangle 28"/>
          <p:cNvSpPr>
            <a:spLocks noChangeAspect="1" noChangeArrowheads="1"/>
          </p:cNvSpPr>
          <p:nvPr/>
        </p:nvSpPr>
        <p:spPr bwMode="auto">
          <a:xfrm>
            <a:off x="1782256" y="1354622"/>
            <a:ext cx="1352092" cy="953039"/>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75" b="1" dirty="0">
              <a:solidFill>
                <a:srgbClr val="000000"/>
              </a:solidFill>
            </a:endParaRP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z/VM</a:t>
            </a:r>
            <a:endParaRPr lang="en-US" altLang="en-US" sz="675" b="1" dirty="0">
              <a:solidFill>
                <a:srgbClr val="000000"/>
              </a:solidFill>
            </a:endParaRPr>
          </a:p>
        </p:txBody>
      </p:sp>
      <p:sp>
        <p:nvSpPr>
          <p:cNvPr id="68753" name="Rectangle 29"/>
          <p:cNvSpPr>
            <a:spLocks noChangeAspect="1" noChangeArrowheads="1"/>
          </p:cNvSpPr>
          <p:nvPr/>
        </p:nvSpPr>
        <p:spPr bwMode="auto">
          <a:xfrm>
            <a:off x="2090261" y="1412531"/>
            <a:ext cx="245360" cy="14428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54" name="Rectangle 30"/>
          <p:cNvSpPr>
            <a:spLocks noChangeAspect="1" noChangeArrowheads="1"/>
          </p:cNvSpPr>
          <p:nvPr/>
        </p:nvSpPr>
        <p:spPr bwMode="auto">
          <a:xfrm>
            <a:off x="2365900" y="1412531"/>
            <a:ext cx="246404" cy="14428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55" name="Rectangle 31"/>
          <p:cNvSpPr>
            <a:spLocks noChangeAspect="1" noChangeArrowheads="1"/>
          </p:cNvSpPr>
          <p:nvPr/>
        </p:nvSpPr>
        <p:spPr bwMode="auto">
          <a:xfrm>
            <a:off x="2642583" y="1412531"/>
            <a:ext cx="246404" cy="14428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56" name="Rectangle 32"/>
          <p:cNvSpPr>
            <a:spLocks noChangeAspect="1" noChangeArrowheads="1"/>
          </p:cNvSpPr>
          <p:nvPr/>
        </p:nvSpPr>
        <p:spPr bwMode="auto">
          <a:xfrm>
            <a:off x="1813578" y="1614720"/>
            <a:ext cx="460442" cy="635032"/>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757" name="Rectangle 33"/>
          <p:cNvSpPr>
            <a:spLocks noChangeAspect="1" noChangeArrowheads="1"/>
          </p:cNvSpPr>
          <p:nvPr/>
        </p:nvSpPr>
        <p:spPr bwMode="auto">
          <a:xfrm>
            <a:off x="2642583" y="1614720"/>
            <a:ext cx="461486" cy="635032"/>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758" name="Rectangle 34"/>
          <p:cNvSpPr>
            <a:spLocks noChangeAspect="1" noChangeArrowheads="1"/>
          </p:cNvSpPr>
          <p:nvPr/>
        </p:nvSpPr>
        <p:spPr bwMode="auto">
          <a:xfrm>
            <a:off x="1843857" y="1643184"/>
            <a:ext cx="184803" cy="14428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59" name="Rectangle 35"/>
          <p:cNvSpPr>
            <a:spLocks noChangeAspect="1" noChangeArrowheads="1"/>
          </p:cNvSpPr>
          <p:nvPr/>
        </p:nvSpPr>
        <p:spPr bwMode="auto">
          <a:xfrm>
            <a:off x="2058939" y="1643184"/>
            <a:ext cx="184803" cy="14428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60" name="Rectangle 36"/>
          <p:cNvSpPr>
            <a:spLocks noChangeAspect="1" noChangeArrowheads="1"/>
          </p:cNvSpPr>
          <p:nvPr/>
        </p:nvSpPr>
        <p:spPr bwMode="auto">
          <a:xfrm>
            <a:off x="2673906" y="1643184"/>
            <a:ext cx="183759" cy="14428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61" name="Rectangle 37"/>
          <p:cNvSpPr>
            <a:spLocks noChangeAspect="1" noChangeArrowheads="1"/>
          </p:cNvSpPr>
          <p:nvPr/>
        </p:nvSpPr>
        <p:spPr bwMode="auto">
          <a:xfrm>
            <a:off x="2888987" y="1643184"/>
            <a:ext cx="183759" cy="14428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62" name="Oval 38"/>
          <p:cNvSpPr>
            <a:spLocks noChangeAspect="1" noChangeArrowheads="1"/>
          </p:cNvSpPr>
          <p:nvPr/>
        </p:nvSpPr>
        <p:spPr bwMode="auto">
          <a:xfrm>
            <a:off x="2212419" y="1643184"/>
            <a:ext cx="491765" cy="433824"/>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VSwitch</a:t>
            </a:r>
          </a:p>
        </p:txBody>
      </p:sp>
      <p:sp>
        <p:nvSpPr>
          <p:cNvPr id="68693" name="Rectangle 43"/>
          <p:cNvSpPr>
            <a:spLocks noChangeAspect="1" noChangeArrowheads="1"/>
          </p:cNvSpPr>
          <p:nvPr/>
        </p:nvSpPr>
        <p:spPr bwMode="auto">
          <a:xfrm>
            <a:off x="0" y="2835434"/>
            <a:ext cx="3257550" cy="1877615"/>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8694" name="Rectangle 44"/>
          <p:cNvSpPr>
            <a:spLocks noChangeAspect="1" noChangeArrowheads="1"/>
          </p:cNvSpPr>
          <p:nvPr/>
        </p:nvSpPr>
        <p:spPr bwMode="auto">
          <a:xfrm>
            <a:off x="491765" y="2893343"/>
            <a:ext cx="368563" cy="28856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95" name="Rectangle 45"/>
          <p:cNvSpPr>
            <a:spLocks noChangeAspect="1" noChangeArrowheads="1"/>
          </p:cNvSpPr>
          <p:nvPr/>
        </p:nvSpPr>
        <p:spPr bwMode="auto">
          <a:xfrm>
            <a:off x="921928" y="2893343"/>
            <a:ext cx="368563" cy="28856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96" name="Rectangle 46"/>
          <p:cNvSpPr>
            <a:spLocks noChangeAspect="1" noChangeArrowheads="1"/>
          </p:cNvSpPr>
          <p:nvPr/>
        </p:nvSpPr>
        <p:spPr bwMode="auto">
          <a:xfrm>
            <a:off x="1352092" y="2893343"/>
            <a:ext cx="368563" cy="28856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97" name="Rectangle 47"/>
          <p:cNvSpPr>
            <a:spLocks noChangeAspect="1" noChangeArrowheads="1"/>
          </p:cNvSpPr>
          <p:nvPr/>
        </p:nvSpPr>
        <p:spPr bwMode="auto">
          <a:xfrm>
            <a:off x="1013808" y="4366578"/>
            <a:ext cx="369607"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98" name="Rectangle 48"/>
          <p:cNvSpPr>
            <a:spLocks noChangeAspect="1" noChangeArrowheads="1"/>
          </p:cNvSpPr>
          <p:nvPr/>
        </p:nvSpPr>
        <p:spPr bwMode="auto">
          <a:xfrm>
            <a:off x="1443972" y="4366578"/>
            <a:ext cx="369607"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I/O</a:t>
            </a:r>
          </a:p>
          <a:p>
            <a:pPr algn="ctr">
              <a:buClrTx/>
              <a:buFontTx/>
              <a:buNone/>
            </a:pPr>
            <a:r>
              <a:rPr lang="en-US" altLang="en-US" sz="900" b="1">
                <a:solidFill>
                  <a:srgbClr val="000000"/>
                </a:solidFill>
              </a:rPr>
              <a:t>Card</a:t>
            </a:r>
          </a:p>
        </p:txBody>
      </p:sp>
      <p:sp>
        <p:nvSpPr>
          <p:cNvPr id="68699" name="Rectangle 49"/>
          <p:cNvSpPr>
            <a:spLocks noChangeAspect="1" noChangeArrowheads="1"/>
          </p:cNvSpPr>
          <p:nvPr/>
        </p:nvSpPr>
        <p:spPr bwMode="auto">
          <a:xfrm>
            <a:off x="1874135" y="4366578"/>
            <a:ext cx="369607"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700" name="Rectangle 50"/>
          <p:cNvSpPr>
            <a:spLocks noChangeAspect="1" noChangeArrowheads="1"/>
          </p:cNvSpPr>
          <p:nvPr/>
        </p:nvSpPr>
        <p:spPr bwMode="auto">
          <a:xfrm>
            <a:off x="2305343" y="4366578"/>
            <a:ext cx="368563"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701" name="Rectangle 51"/>
          <p:cNvSpPr>
            <a:spLocks noChangeAspect="1" noChangeArrowheads="1"/>
          </p:cNvSpPr>
          <p:nvPr/>
        </p:nvSpPr>
        <p:spPr bwMode="auto">
          <a:xfrm>
            <a:off x="61601" y="3239813"/>
            <a:ext cx="3134348" cy="1068857"/>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r>
              <a:rPr lang="en-US" altLang="en-US" sz="900" b="1" dirty="0" smtClean="0">
                <a:solidFill>
                  <a:srgbClr val="000000"/>
                </a:solidFill>
              </a:rPr>
              <a:t>	Memory</a:t>
            </a:r>
            <a:endParaRPr lang="en-US" altLang="en-US" sz="900" b="1" dirty="0">
              <a:solidFill>
                <a:srgbClr val="000000"/>
              </a:solidFill>
            </a:endParaRPr>
          </a:p>
        </p:txBody>
      </p:sp>
      <p:sp>
        <p:nvSpPr>
          <p:cNvPr id="68702" name="Rectangle 52"/>
          <p:cNvSpPr>
            <a:spLocks noChangeAspect="1" noChangeArrowheads="1"/>
          </p:cNvSpPr>
          <p:nvPr/>
        </p:nvSpPr>
        <p:spPr bwMode="auto">
          <a:xfrm>
            <a:off x="61601" y="2893343"/>
            <a:ext cx="368563" cy="28856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703" name="Rectangle 53"/>
          <p:cNvSpPr>
            <a:spLocks noChangeAspect="1" noChangeArrowheads="1"/>
          </p:cNvSpPr>
          <p:nvPr/>
        </p:nvSpPr>
        <p:spPr bwMode="auto">
          <a:xfrm>
            <a:off x="583644" y="4366578"/>
            <a:ext cx="368563"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706" name="Rectangle 56"/>
          <p:cNvSpPr>
            <a:spLocks noChangeAspect="1" noChangeArrowheads="1"/>
          </p:cNvSpPr>
          <p:nvPr/>
        </p:nvSpPr>
        <p:spPr bwMode="auto">
          <a:xfrm>
            <a:off x="153481" y="4366578"/>
            <a:ext cx="368563"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707" name="Rectangle 57"/>
          <p:cNvSpPr>
            <a:spLocks noChangeAspect="1" noChangeArrowheads="1"/>
          </p:cNvSpPr>
          <p:nvPr/>
        </p:nvSpPr>
        <p:spPr bwMode="auto">
          <a:xfrm>
            <a:off x="2735507" y="4366578"/>
            <a:ext cx="368563" cy="28856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716" name="Rectangle 66"/>
          <p:cNvSpPr>
            <a:spLocks noChangeAspect="1" noChangeArrowheads="1"/>
          </p:cNvSpPr>
          <p:nvPr/>
        </p:nvSpPr>
        <p:spPr bwMode="auto">
          <a:xfrm>
            <a:off x="1782256" y="3297722"/>
            <a:ext cx="1352092" cy="953039"/>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75" b="1" dirty="0">
              <a:solidFill>
                <a:srgbClr val="000000"/>
              </a:solidFill>
            </a:endParaRP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z/VM</a:t>
            </a:r>
            <a:endParaRPr lang="en-US" altLang="en-US" sz="675" b="1" dirty="0">
              <a:solidFill>
                <a:srgbClr val="000000"/>
              </a:solidFill>
            </a:endParaRPr>
          </a:p>
        </p:txBody>
      </p:sp>
      <p:sp>
        <p:nvSpPr>
          <p:cNvPr id="68717" name="Rectangle 67"/>
          <p:cNvSpPr>
            <a:spLocks noChangeAspect="1" noChangeArrowheads="1"/>
          </p:cNvSpPr>
          <p:nvPr/>
        </p:nvSpPr>
        <p:spPr bwMode="auto">
          <a:xfrm>
            <a:off x="2090261" y="3355631"/>
            <a:ext cx="245360" cy="14428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18" name="Rectangle 68"/>
          <p:cNvSpPr>
            <a:spLocks noChangeAspect="1" noChangeArrowheads="1"/>
          </p:cNvSpPr>
          <p:nvPr/>
        </p:nvSpPr>
        <p:spPr bwMode="auto">
          <a:xfrm>
            <a:off x="2365900" y="3355631"/>
            <a:ext cx="246404" cy="14428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19" name="Rectangle 69"/>
          <p:cNvSpPr>
            <a:spLocks noChangeAspect="1" noChangeArrowheads="1"/>
          </p:cNvSpPr>
          <p:nvPr/>
        </p:nvSpPr>
        <p:spPr bwMode="auto">
          <a:xfrm>
            <a:off x="2642583" y="3355631"/>
            <a:ext cx="246404" cy="14428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20" name="Rectangle 70"/>
          <p:cNvSpPr>
            <a:spLocks noChangeAspect="1" noChangeArrowheads="1"/>
          </p:cNvSpPr>
          <p:nvPr/>
        </p:nvSpPr>
        <p:spPr bwMode="auto">
          <a:xfrm>
            <a:off x="1813578" y="3557820"/>
            <a:ext cx="460442" cy="635032"/>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721" name="Rectangle 71"/>
          <p:cNvSpPr>
            <a:spLocks noChangeAspect="1" noChangeArrowheads="1"/>
          </p:cNvSpPr>
          <p:nvPr/>
        </p:nvSpPr>
        <p:spPr bwMode="auto">
          <a:xfrm>
            <a:off x="2642583" y="3557820"/>
            <a:ext cx="461486" cy="635032"/>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722" name="Rectangle 72"/>
          <p:cNvSpPr>
            <a:spLocks noChangeAspect="1" noChangeArrowheads="1"/>
          </p:cNvSpPr>
          <p:nvPr/>
        </p:nvSpPr>
        <p:spPr bwMode="auto">
          <a:xfrm>
            <a:off x="1843857" y="3586284"/>
            <a:ext cx="184803" cy="14428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23" name="Rectangle 73"/>
          <p:cNvSpPr>
            <a:spLocks noChangeAspect="1" noChangeArrowheads="1"/>
          </p:cNvSpPr>
          <p:nvPr/>
        </p:nvSpPr>
        <p:spPr bwMode="auto">
          <a:xfrm>
            <a:off x="2058939" y="3586284"/>
            <a:ext cx="184803" cy="14428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24" name="Rectangle 74"/>
          <p:cNvSpPr>
            <a:spLocks noChangeAspect="1" noChangeArrowheads="1"/>
          </p:cNvSpPr>
          <p:nvPr/>
        </p:nvSpPr>
        <p:spPr bwMode="auto">
          <a:xfrm>
            <a:off x="2673906" y="3586284"/>
            <a:ext cx="183759" cy="14428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25" name="Rectangle 75"/>
          <p:cNvSpPr>
            <a:spLocks noChangeAspect="1" noChangeArrowheads="1"/>
          </p:cNvSpPr>
          <p:nvPr/>
        </p:nvSpPr>
        <p:spPr bwMode="auto">
          <a:xfrm>
            <a:off x="2888987" y="3586284"/>
            <a:ext cx="183759" cy="14428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26" name="Oval 76"/>
          <p:cNvSpPr>
            <a:spLocks noChangeAspect="1" noChangeArrowheads="1"/>
          </p:cNvSpPr>
          <p:nvPr/>
        </p:nvSpPr>
        <p:spPr bwMode="auto">
          <a:xfrm>
            <a:off x="2212419" y="3586284"/>
            <a:ext cx="491765" cy="433824"/>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VSwitch</a:t>
            </a:r>
          </a:p>
        </p:txBody>
      </p:sp>
      <p:sp>
        <p:nvSpPr>
          <p:cNvPr id="68657" name="Rectangle 80"/>
          <p:cNvSpPr>
            <a:spLocks noChangeAspect="1" noChangeArrowheads="1"/>
          </p:cNvSpPr>
          <p:nvPr/>
        </p:nvSpPr>
        <p:spPr bwMode="auto">
          <a:xfrm>
            <a:off x="5886450" y="892334"/>
            <a:ext cx="3257550" cy="1877615"/>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8658" name="Rectangle 81"/>
          <p:cNvSpPr>
            <a:spLocks noChangeAspect="1" noChangeArrowheads="1"/>
          </p:cNvSpPr>
          <p:nvPr/>
        </p:nvSpPr>
        <p:spPr bwMode="auto">
          <a:xfrm>
            <a:off x="6409892" y="950675"/>
            <a:ext cx="369094" cy="28813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59" name="Rectangle 82"/>
          <p:cNvSpPr>
            <a:spLocks noChangeAspect="1" noChangeArrowheads="1"/>
          </p:cNvSpPr>
          <p:nvPr/>
        </p:nvSpPr>
        <p:spPr bwMode="auto">
          <a:xfrm>
            <a:off x="6839707" y="950675"/>
            <a:ext cx="369094" cy="28813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60" name="Rectangle 83"/>
          <p:cNvSpPr>
            <a:spLocks noChangeAspect="1" noChangeArrowheads="1"/>
          </p:cNvSpPr>
          <p:nvPr/>
        </p:nvSpPr>
        <p:spPr bwMode="auto">
          <a:xfrm>
            <a:off x="7270714" y="950675"/>
            <a:ext cx="367903" cy="28813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61" name="Rectangle 84"/>
          <p:cNvSpPr>
            <a:spLocks noChangeAspect="1" noChangeArrowheads="1"/>
          </p:cNvSpPr>
          <p:nvPr/>
        </p:nvSpPr>
        <p:spPr bwMode="auto">
          <a:xfrm>
            <a:off x="6899672" y="2423477"/>
            <a:ext cx="37028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62" name="Rectangle 85"/>
          <p:cNvSpPr>
            <a:spLocks noChangeAspect="1" noChangeArrowheads="1"/>
          </p:cNvSpPr>
          <p:nvPr/>
        </p:nvSpPr>
        <p:spPr bwMode="auto">
          <a:xfrm>
            <a:off x="7330678" y="2423477"/>
            <a:ext cx="36909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I/O</a:t>
            </a:r>
          </a:p>
          <a:p>
            <a:pPr algn="ctr">
              <a:buClrTx/>
              <a:buFontTx/>
              <a:buNone/>
            </a:pPr>
            <a:r>
              <a:rPr lang="en-US" altLang="en-US" sz="900" b="1">
                <a:solidFill>
                  <a:srgbClr val="000000"/>
                </a:solidFill>
              </a:rPr>
              <a:t>Card</a:t>
            </a:r>
          </a:p>
        </p:txBody>
      </p:sp>
      <p:sp>
        <p:nvSpPr>
          <p:cNvPr id="68663" name="Rectangle 86"/>
          <p:cNvSpPr>
            <a:spLocks noChangeAspect="1" noChangeArrowheads="1"/>
          </p:cNvSpPr>
          <p:nvPr/>
        </p:nvSpPr>
        <p:spPr bwMode="auto">
          <a:xfrm>
            <a:off x="7760494" y="2423477"/>
            <a:ext cx="37028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664" name="Rectangle 87"/>
          <p:cNvSpPr>
            <a:spLocks noChangeAspect="1" noChangeArrowheads="1"/>
          </p:cNvSpPr>
          <p:nvPr/>
        </p:nvSpPr>
        <p:spPr bwMode="auto">
          <a:xfrm>
            <a:off x="8191500" y="2423477"/>
            <a:ext cx="36909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665" name="Rectangle 88"/>
          <p:cNvSpPr>
            <a:spLocks noChangeAspect="1" noChangeArrowheads="1"/>
          </p:cNvSpPr>
          <p:nvPr/>
        </p:nvSpPr>
        <p:spPr bwMode="auto">
          <a:xfrm>
            <a:off x="5948363" y="1297146"/>
            <a:ext cx="3133725" cy="106799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                     Memory</a:t>
            </a:r>
          </a:p>
        </p:txBody>
      </p:sp>
      <p:sp>
        <p:nvSpPr>
          <p:cNvPr id="68666" name="Rectangle 89"/>
          <p:cNvSpPr>
            <a:spLocks noChangeAspect="1" noChangeArrowheads="1"/>
          </p:cNvSpPr>
          <p:nvPr/>
        </p:nvSpPr>
        <p:spPr bwMode="auto">
          <a:xfrm>
            <a:off x="5980076" y="950675"/>
            <a:ext cx="367903" cy="28813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67" name="Rectangle 90"/>
          <p:cNvSpPr>
            <a:spLocks noChangeAspect="1" noChangeArrowheads="1"/>
          </p:cNvSpPr>
          <p:nvPr/>
        </p:nvSpPr>
        <p:spPr bwMode="auto">
          <a:xfrm>
            <a:off x="6469856" y="2423477"/>
            <a:ext cx="36909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70" name="Rectangle 93"/>
          <p:cNvSpPr>
            <a:spLocks noChangeAspect="1" noChangeArrowheads="1"/>
          </p:cNvSpPr>
          <p:nvPr/>
        </p:nvSpPr>
        <p:spPr bwMode="auto">
          <a:xfrm>
            <a:off x="6040041" y="2423477"/>
            <a:ext cx="367903"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671" name="Rectangle 94"/>
          <p:cNvSpPr>
            <a:spLocks noChangeAspect="1" noChangeArrowheads="1"/>
          </p:cNvSpPr>
          <p:nvPr/>
        </p:nvSpPr>
        <p:spPr bwMode="auto">
          <a:xfrm>
            <a:off x="8622506" y="2423477"/>
            <a:ext cx="367903"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680" name="Rectangle 103"/>
          <p:cNvSpPr>
            <a:spLocks noChangeAspect="1" noChangeArrowheads="1"/>
          </p:cNvSpPr>
          <p:nvPr/>
        </p:nvSpPr>
        <p:spPr bwMode="auto">
          <a:xfrm>
            <a:off x="6000750" y="1354296"/>
            <a:ext cx="1352550" cy="95369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75" b="1" dirty="0">
              <a:solidFill>
                <a:srgbClr val="000000"/>
              </a:solidFill>
            </a:endParaRP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z/VM</a:t>
            </a:r>
            <a:endParaRPr lang="en-US" altLang="en-US" sz="675" b="1" dirty="0">
              <a:solidFill>
                <a:srgbClr val="000000"/>
              </a:solidFill>
            </a:endParaRPr>
          </a:p>
        </p:txBody>
      </p:sp>
      <p:sp>
        <p:nvSpPr>
          <p:cNvPr id="68681" name="Rectangle 104"/>
          <p:cNvSpPr>
            <a:spLocks noChangeAspect="1" noChangeArrowheads="1"/>
          </p:cNvSpPr>
          <p:nvPr/>
        </p:nvSpPr>
        <p:spPr bwMode="auto">
          <a:xfrm>
            <a:off x="6309122" y="1412637"/>
            <a:ext cx="245269" cy="144066"/>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82" name="Rectangle 105"/>
          <p:cNvSpPr>
            <a:spLocks noChangeAspect="1" noChangeArrowheads="1"/>
          </p:cNvSpPr>
          <p:nvPr/>
        </p:nvSpPr>
        <p:spPr bwMode="auto">
          <a:xfrm>
            <a:off x="6584156" y="1412637"/>
            <a:ext cx="246459" cy="144066"/>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83" name="Rectangle 106"/>
          <p:cNvSpPr>
            <a:spLocks noChangeAspect="1" noChangeArrowheads="1"/>
          </p:cNvSpPr>
          <p:nvPr/>
        </p:nvSpPr>
        <p:spPr bwMode="auto">
          <a:xfrm>
            <a:off x="6860381" y="1412637"/>
            <a:ext cx="246459" cy="144066"/>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84" name="Rectangle 107"/>
          <p:cNvSpPr>
            <a:spLocks noChangeAspect="1" noChangeArrowheads="1"/>
          </p:cNvSpPr>
          <p:nvPr/>
        </p:nvSpPr>
        <p:spPr bwMode="auto">
          <a:xfrm>
            <a:off x="6031706" y="1615043"/>
            <a:ext cx="460772" cy="634603"/>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685" name="Rectangle 108"/>
          <p:cNvSpPr>
            <a:spLocks noChangeAspect="1" noChangeArrowheads="1"/>
          </p:cNvSpPr>
          <p:nvPr/>
        </p:nvSpPr>
        <p:spPr bwMode="auto">
          <a:xfrm>
            <a:off x="6860381" y="1615043"/>
            <a:ext cx="461963" cy="634603"/>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686" name="Rectangle 109"/>
          <p:cNvSpPr>
            <a:spLocks noChangeAspect="1" noChangeArrowheads="1"/>
          </p:cNvSpPr>
          <p:nvPr/>
        </p:nvSpPr>
        <p:spPr bwMode="auto">
          <a:xfrm>
            <a:off x="6062663" y="1643618"/>
            <a:ext cx="184547" cy="144066"/>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87" name="Rectangle 110"/>
          <p:cNvSpPr>
            <a:spLocks noChangeAspect="1" noChangeArrowheads="1"/>
          </p:cNvSpPr>
          <p:nvPr/>
        </p:nvSpPr>
        <p:spPr bwMode="auto">
          <a:xfrm>
            <a:off x="6276975" y="1643618"/>
            <a:ext cx="185738" cy="144066"/>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88" name="Rectangle 111"/>
          <p:cNvSpPr>
            <a:spLocks noChangeAspect="1" noChangeArrowheads="1"/>
          </p:cNvSpPr>
          <p:nvPr/>
        </p:nvSpPr>
        <p:spPr bwMode="auto">
          <a:xfrm>
            <a:off x="6892528" y="1643618"/>
            <a:ext cx="183356" cy="144066"/>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89" name="Rectangle 112"/>
          <p:cNvSpPr>
            <a:spLocks noChangeAspect="1" noChangeArrowheads="1"/>
          </p:cNvSpPr>
          <p:nvPr/>
        </p:nvSpPr>
        <p:spPr bwMode="auto">
          <a:xfrm>
            <a:off x="7106841" y="1643618"/>
            <a:ext cx="184547" cy="144066"/>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90" name="Oval 113"/>
          <p:cNvSpPr>
            <a:spLocks noChangeAspect="1" noChangeArrowheads="1"/>
          </p:cNvSpPr>
          <p:nvPr/>
        </p:nvSpPr>
        <p:spPr bwMode="auto">
          <a:xfrm>
            <a:off x="6430566" y="1643618"/>
            <a:ext cx="491728" cy="433387"/>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VSwitch</a:t>
            </a:r>
          </a:p>
        </p:txBody>
      </p:sp>
      <p:sp>
        <p:nvSpPr>
          <p:cNvPr id="68621" name="Rectangle 118"/>
          <p:cNvSpPr>
            <a:spLocks noChangeAspect="1" noChangeArrowheads="1"/>
          </p:cNvSpPr>
          <p:nvPr/>
        </p:nvSpPr>
        <p:spPr bwMode="auto">
          <a:xfrm>
            <a:off x="5886450" y="2835434"/>
            <a:ext cx="3257550" cy="1877615"/>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8622" name="Rectangle 119"/>
          <p:cNvSpPr>
            <a:spLocks noChangeAspect="1" noChangeArrowheads="1"/>
          </p:cNvSpPr>
          <p:nvPr/>
        </p:nvSpPr>
        <p:spPr bwMode="auto">
          <a:xfrm>
            <a:off x="6390439" y="2893775"/>
            <a:ext cx="369094" cy="28813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23" name="Rectangle 120"/>
          <p:cNvSpPr>
            <a:spLocks noChangeAspect="1" noChangeArrowheads="1"/>
          </p:cNvSpPr>
          <p:nvPr/>
        </p:nvSpPr>
        <p:spPr bwMode="auto">
          <a:xfrm>
            <a:off x="6820254" y="2893775"/>
            <a:ext cx="369094" cy="28813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24" name="Rectangle 121"/>
          <p:cNvSpPr>
            <a:spLocks noChangeAspect="1" noChangeArrowheads="1"/>
          </p:cNvSpPr>
          <p:nvPr/>
        </p:nvSpPr>
        <p:spPr bwMode="auto">
          <a:xfrm>
            <a:off x="7251261" y="2893775"/>
            <a:ext cx="367903" cy="28813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25" name="Rectangle 122"/>
          <p:cNvSpPr>
            <a:spLocks noChangeAspect="1" noChangeArrowheads="1"/>
          </p:cNvSpPr>
          <p:nvPr/>
        </p:nvSpPr>
        <p:spPr bwMode="auto">
          <a:xfrm>
            <a:off x="6899672" y="4366577"/>
            <a:ext cx="37028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26" name="Rectangle 123"/>
          <p:cNvSpPr>
            <a:spLocks noChangeAspect="1" noChangeArrowheads="1"/>
          </p:cNvSpPr>
          <p:nvPr/>
        </p:nvSpPr>
        <p:spPr bwMode="auto">
          <a:xfrm>
            <a:off x="7330678" y="4366577"/>
            <a:ext cx="36909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I/O</a:t>
            </a:r>
          </a:p>
          <a:p>
            <a:pPr algn="ctr">
              <a:buClrTx/>
              <a:buFontTx/>
              <a:buNone/>
            </a:pPr>
            <a:r>
              <a:rPr lang="en-US" altLang="en-US" sz="900" b="1">
                <a:solidFill>
                  <a:srgbClr val="000000"/>
                </a:solidFill>
              </a:rPr>
              <a:t>Card</a:t>
            </a:r>
          </a:p>
        </p:txBody>
      </p:sp>
      <p:sp>
        <p:nvSpPr>
          <p:cNvPr id="68627" name="Rectangle 124"/>
          <p:cNvSpPr>
            <a:spLocks noChangeAspect="1" noChangeArrowheads="1"/>
          </p:cNvSpPr>
          <p:nvPr/>
        </p:nvSpPr>
        <p:spPr bwMode="auto">
          <a:xfrm>
            <a:off x="7760494" y="4366577"/>
            <a:ext cx="37028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628" name="Rectangle 125"/>
          <p:cNvSpPr>
            <a:spLocks noChangeAspect="1" noChangeArrowheads="1"/>
          </p:cNvSpPr>
          <p:nvPr/>
        </p:nvSpPr>
        <p:spPr bwMode="auto">
          <a:xfrm>
            <a:off x="8191500" y="4366577"/>
            <a:ext cx="36909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629" name="Rectangle 126"/>
          <p:cNvSpPr>
            <a:spLocks noChangeAspect="1" noChangeArrowheads="1"/>
          </p:cNvSpPr>
          <p:nvPr/>
        </p:nvSpPr>
        <p:spPr bwMode="auto">
          <a:xfrm>
            <a:off x="5948363" y="3240246"/>
            <a:ext cx="3133725" cy="106799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                     Memory</a:t>
            </a:r>
          </a:p>
        </p:txBody>
      </p:sp>
      <p:sp>
        <p:nvSpPr>
          <p:cNvPr id="68630" name="Rectangle 127"/>
          <p:cNvSpPr>
            <a:spLocks noChangeAspect="1" noChangeArrowheads="1"/>
          </p:cNvSpPr>
          <p:nvPr/>
        </p:nvSpPr>
        <p:spPr bwMode="auto">
          <a:xfrm>
            <a:off x="5960623" y="2893775"/>
            <a:ext cx="367903" cy="28813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dirty="0" smtClean="0">
                <a:solidFill>
                  <a:srgbClr val="000000"/>
                </a:solidFill>
              </a:rPr>
              <a:t>IFL</a:t>
            </a:r>
            <a:endParaRPr lang="en-US" altLang="en-US" sz="900" b="1" dirty="0">
              <a:solidFill>
                <a:srgbClr val="000000"/>
              </a:solidFill>
            </a:endParaRPr>
          </a:p>
        </p:txBody>
      </p:sp>
      <p:sp>
        <p:nvSpPr>
          <p:cNvPr id="68631" name="Rectangle 128"/>
          <p:cNvSpPr>
            <a:spLocks noChangeAspect="1" noChangeArrowheads="1"/>
          </p:cNvSpPr>
          <p:nvPr/>
        </p:nvSpPr>
        <p:spPr bwMode="auto">
          <a:xfrm>
            <a:off x="6469856" y="4366577"/>
            <a:ext cx="369094"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34" name="Rectangle 131"/>
          <p:cNvSpPr>
            <a:spLocks noChangeAspect="1" noChangeArrowheads="1"/>
          </p:cNvSpPr>
          <p:nvPr/>
        </p:nvSpPr>
        <p:spPr bwMode="auto">
          <a:xfrm>
            <a:off x="6040041" y="4366577"/>
            <a:ext cx="367903"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635" name="Rectangle 132"/>
          <p:cNvSpPr>
            <a:spLocks noChangeAspect="1" noChangeArrowheads="1"/>
          </p:cNvSpPr>
          <p:nvPr/>
        </p:nvSpPr>
        <p:spPr bwMode="auto">
          <a:xfrm>
            <a:off x="8622506" y="4366577"/>
            <a:ext cx="367903" cy="288131"/>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644" name="Rectangle 141"/>
          <p:cNvSpPr>
            <a:spLocks noChangeAspect="1" noChangeArrowheads="1"/>
          </p:cNvSpPr>
          <p:nvPr/>
        </p:nvSpPr>
        <p:spPr bwMode="auto">
          <a:xfrm>
            <a:off x="6000750" y="3297396"/>
            <a:ext cx="1352550" cy="95369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75" b="1" dirty="0">
              <a:solidFill>
                <a:srgbClr val="000000"/>
              </a:solidFill>
            </a:endParaRP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z/VM</a:t>
            </a:r>
            <a:endParaRPr lang="en-US" altLang="en-US" sz="675" b="1" dirty="0">
              <a:solidFill>
                <a:srgbClr val="000000"/>
              </a:solidFill>
            </a:endParaRPr>
          </a:p>
        </p:txBody>
      </p:sp>
      <p:sp>
        <p:nvSpPr>
          <p:cNvPr id="68645" name="Rectangle 142"/>
          <p:cNvSpPr>
            <a:spLocks noChangeAspect="1" noChangeArrowheads="1"/>
          </p:cNvSpPr>
          <p:nvPr/>
        </p:nvSpPr>
        <p:spPr bwMode="auto">
          <a:xfrm>
            <a:off x="6309122" y="3355737"/>
            <a:ext cx="245269" cy="144066"/>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46" name="Rectangle 143"/>
          <p:cNvSpPr>
            <a:spLocks noChangeAspect="1" noChangeArrowheads="1"/>
          </p:cNvSpPr>
          <p:nvPr/>
        </p:nvSpPr>
        <p:spPr bwMode="auto">
          <a:xfrm>
            <a:off x="6584156" y="3355737"/>
            <a:ext cx="246459" cy="144066"/>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47" name="Rectangle 144"/>
          <p:cNvSpPr>
            <a:spLocks noChangeAspect="1" noChangeArrowheads="1"/>
          </p:cNvSpPr>
          <p:nvPr/>
        </p:nvSpPr>
        <p:spPr bwMode="auto">
          <a:xfrm>
            <a:off x="6860381" y="3355737"/>
            <a:ext cx="246459" cy="144066"/>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48" name="Rectangle 145"/>
          <p:cNvSpPr>
            <a:spLocks noChangeAspect="1" noChangeArrowheads="1"/>
          </p:cNvSpPr>
          <p:nvPr/>
        </p:nvSpPr>
        <p:spPr bwMode="auto">
          <a:xfrm>
            <a:off x="6031706" y="3558143"/>
            <a:ext cx="460772" cy="634603"/>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649" name="Rectangle 146"/>
          <p:cNvSpPr>
            <a:spLocks noChangeAspect="1" noChangeArrowheads="1"/>
          </p:cNvSpPr>
          <p:nvPr/>
        </p:nvSpPr>
        <p:spPr bwMode="auto">
          <a:xfrm>
            <a:off x="6860381" y="3558143"/>
            <a:ext cx="461963" cy="634603"/>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650" name="Rectangle 147"/>
          <p:cNvSpPr>
            <a:spLocks noChangeAspect="1" noChangeArrowheads="1"/>
          </p:cNvSpPr>
          <p:nvPr/>
        </p:nvSpPr>
        <p:spPr bwMode="auto">
          <a:xfrm>
            <a:off x="6062663" y="3586718"/>
            <a:ext cx="184547" cy="144066"/>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51" name="Rectangle 148"/>
          <p:cNvSpPr>
            <a:spLocks noChangeAspect="1" noChangeArrowheads="1"/>
          </p:cNvSpPr>
          <p:nvPr/>
        </p:nvSpPr>
        <p:spPr bwMode="auto">
          <a:xfrm>
            <a:off x="6276975" y="3586718"/>
            <a:ext cx="185738" cy="144066"/>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52" name="Rectangle 149"/>
          <p:cNvSpPr>
            <a:spLocks noChangeAspect="1" noChangeArrowheads="1"/>
          </p:cNvSpPr>
          <p:nvPr/>
        </p:nvSpPr>
        <p:spPr bwMode="auto">
          <a:xfrm>
            <a:off x="6892528" y="3586718"/>
            <a:ext cx="183356" cy="144066"/>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53" name="Rectangle 150"/>
          <p:cNvSpPr>
            <a:spLocks noChangeAspect="1" noChangeArrowheads="1"/>
          </p:cNvSpPr>
          <p:nvPr/>
        </p:nvSpPr>
        <p:spPr bwMode="auto">
          <a:xfrm>
            <a:off x="7106841" y="3586718"/>
            <a:ext cx="184547" cy="144066"/>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54" name="Oval 151"/>
          <p:cNvSpPr>
            <a:spLocks noChangeAspect="1" noChangeArrowheads="1"/>
          </p:cNvSpPr>
          <p:nvPr/>
        </p:nvSpPr>
        <p:spPr bwMode="auto">
          <a:xfrm>
            <a:off x="6430566" y="3586718"/>
            <a:ext cx="491728" cy="433387"/>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VSwitch</a:t>
            </a:r>
          </a:p>
        </p:txBody>
      </p:sp>
      <p:sp>
        <p:nvSpPr>
          <p:cNvPr id="68615" name="Oval 154"/>
          <p:cNvSpPr>
            <a:spLocks noChangeArrowheads="1"/>
          </p:cNvSpPr>
          <p:nvPr/>
        </p:nvSpPr>
        <p:spPr bwMode="auto">
          <a:xfrm>
            <a:off x="3695499" y="1969849"/>
            <a:ext cx="1790902" cy="1616435"/>
          </a:xfrm>
          <a:prstGeom prst="ellipse">
            <a:avLst/>
          </a:prstGeom>
          <a:solidFill>
            <a:schemeClr val="accent1">
              <a:lumMod val="75000"/>
            </a:schemeClr>
          </a:solidFill>
          <a:ln w="9525">
            <a:solidFill>
              <a:schemeClr val="bg1"/>
            </a:solidFill>
            <a:round/>
            <a:headEnd/>
            <a:tailEnd/>
          </a:ln>
        </p:spPr>
        <p:txBody>
          <a:bodyPr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dirty="0">
                <a:solidFill>
                  <a:srgbClr val="FFFFFF"/>
                </a:solidFill>
              </a:rPr>
              <a:t>z/VM Single System Image (SSI)</a:t>
            </a:r>
          </a:p>
        </p:txBody>
      </p:sp>
      <p:sp>
        <p:nvSpPr>
          <p:cNvPr id="68620" name="Rectangle 159"/>
          <p:cNvSpPr>
            <a:spLocks noChangeArrowheads="1"/>
          </p:cNvSpPr>
          <p:nvPr/>
        </p:nvSpPr>
        <p:spPr bwMode="auto">
          <a:xfrm>
            <a:off x="3771900" y="941149"/>
            <a:ext cx="1600200" cy="914400"/>
          </a:xfrm>
          <a:prstGeom prst="rect">
            <a:avLst/>
          </a:prstGeom>
          <a:solidFill>
            <a:schemeClr val="accent1">
              <a:lumMod val="75000"/>
            </a:schemeClr>
          </a:solidFill>
          <a:ln>
            <a:noFill/>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dirty="0">
                <a:solidFill>
                  <a:srgbClr val="FFFFFF"/>
                </a:solidFill>
              </a:rPr>
              <a:t>Mobility</a:t>
            </a:r>
          </a:p>
          <a:p>
            <a:pPr algn="ctr">
              <a:buClrTx/>
              <a:buFontTx/>
              <a:buNone/>
            </a:pPr>
            <a:r>
              <a:rPr lang="en-US" altLang="en-US" sz="1350" dirty="0">
                <a:solidFill>
                  <a:srgbClr val="FFFFFF"/>
                </a:solidFill>
              </a:rPr>
              <a:t>Resilience</a:t>
            </a:r>
          </a:p>
          <a:p>
            <a:pPr algn="ctr">
              <a:buClrTx/>
              <a:buFontTx/>
              <a:buNone/>
            </a:pPr>
            <a:r>
              <a:rPr lang="en-US" altLang="en-US" sz="1350" dirty="0">
                <a:solidFill>
                  <a:srgbClr val="FFFFFF"/>
                </a:solidFill>
              </a:rPr>
              <a:t>Scale-out</a:t>
            </a:r>
          </a:p>
          <a:p>
            <a:pPr algn="ctr">
              <a:buClrTx/>
              <a:buFontTx/>
              <a:buNone/>
            </a:pPr>
            <a:r>
              <a:rPr lang="en-US" altLang="en-US" sz="1350" dirty="0">
                <a:solidFill>
                  <a:srgbClr val="FFFFFF"/>
                </a:solidFill>
              </a:rPr>
              <a:t>Manageability</a:t>
            </a:r>
          </a:p>
        </p:txBody>
      </p:sp>
      <p:cxnSp>
        <p:nvCxnSpPr>
          <p:cNvPr id="3" name="Straight Arrow Connector 2"/>
          <p:cNvCxnSpPr>
            <a:stCxn id="68615" idx="7"/>
            <a:endCxn id="68680" idx="1"/>
          </p:cNvCxnSpPr>
          <p:nvPr/>
        </p:nvCxnSpPr>
        <p:spPr>
          <a:xfrm flipV="1">
            <a:off x="5224129" y="1831142"/>
            <a:ext cx="776621" cy="375428"/>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160" name="Straight Arrow Connector 159"/>
          <p:cNvCxnSpPr>
            <a:stCxn id="68615" idx="5"/>
          </p:cNvCxnSpPr>
          <p:nvPr/>
        </p:nvCxnSpPr>
        <p:spPr>
          <a:xfrm>
            <a:off x="5224129" y="3349562"/>
            <a:ext cx="833756" cy="359195"/>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163" name="Straight Arrow Connector 162"/>
          <p:cNvCxnSpPr>
            <a:stCxn id="68615" idx="1"/>
            <a:endCxn id="68737" idx="3"/>
          </p:cNvCxnSpPr>
          <p:nvPr/>
        </p:nvCxnSpPr>
        <p:spPr>
          <a:xfrm flipH="1" flipV="1">
            <a:off x="3195949" y="1831141"/>
            <a:ext cx="761821" cy="375429"/>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166" name="Straight Arrow Connector 165"/>
          <p:cNvCxnSpPr>
            <a:stCxn id="68701" idx="3"/>
            <a:endCxn id="68615" idx="3"/>
          </p:cNvCxnSpPr>
          <p:nvPr/>
        </p:nvCxnSpPr>
        <p:spPr>
          <a:xfrm flipV="1">
            <a:off x="3195949" y="3349562"/>
            <a:ext cx="761821" cy="424679"/>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5818039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a:xfrm>
            <a:off x="492125" y="426799"/>
            <a:ext cx="7873662" cy="373856"/>
          </a:xfrm>
        </p:spPr>
        <p:txBody>
          <a:bodyPr/>
          <a:lstStyle/>
          <a:p>
            <a:pPr eaLnBrk="1" hangingPunct="1"/>
            <a:r>
              <a:rPr lang="en-US" altLang="en-US" sz="2400"/>
              <a:t>Building a Linux for System z Virtual Environment...</a:t>
            </a:r>
          </a:p>
        </p:txBody>
      </p:sp>
      <p:sp>
        <p:nvSpPr>
          <p:cNvPr id="50179" name="Rectangle 28"/>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50180" name="Rectangle 33"/>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1" name="Rectangle 34"/>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2" name="Rectangle 35"/>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3" name="Rectangle 36"/>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4" name="Rectangle 37"/>
          <p:cNvSpPr>
            <a:spLocks noChangeArrowheads="1"/>
          </p:cNvSpPr>
          <p:nvPr/>
        </p:nvSpPr>
        <p:spPr bwMode="auto">
          <a:xfrm>
            <a:off x="1885950" y="2057400"/>
            <a:ext cx="48006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       Memory</a:t>
            </a:r>
          </a:p>
        </p:txBody>
      </p:sp>
      <p:sp>
        <p:nvSpPr>
          <p:cNvPr id="50185" name="Rectangle 39"/>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6" name="Rectangle 41"/>
          <p:cNvSpPr>
            <a:spLocks noChangeArrowheads="1"/>
          </p:cNvSpPr>
          <p:nvPr/>
        </p:nvSpPr>
        <p:spPr bwMode="auto">
          <a:xfrm>
            <a:off x="2000250" y="2171700"/>
            <a:ext cx="182880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Prod.</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0187" name="Rectangle 42"/>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8" name="Rectangle 43"/>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0189" name="Rectangle 44"/>
          <p:cNvSpPr>
            <a:spLocks noChangeArrowheads="1"/>
          </p:cNvSpPr>
          <p:nvPr/>
        </p:nvSpPr>
        <p:spPr bwMode="auto">
          <a:xfrm>
            <a:off x="21145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0190" name="Rectangle 45"/>
          <p:cNvSpPr>
            <a:spLocks noChangeArrowheads="1"/>
          </p:cNvSpPr>
          <p:nvPr/>
        </p:nvSpPr>
        <p:spPr bwMode="auto">
          <a:xfrm>
            <a:off x="26860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0191" name="Rectangle 46"/>
          <p:cNvSpPr>
            <a:spLocks noChangeArrowheads="1"/>
          </p:cNvSpPr>
          <p:nvPr/>
        </p:nvSpPr>
        <p:spPr bwMode="auto">
          <a:xfrm>
            <a:off x="32575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0192" name="Rectangle 49"/>
          <p:cNvSpPr>
            <a:spLocks noChangeArrowheads="1"/>
          </p:cNvSpPr>
          <p:nvPr/>
        </p:nvSpPr>
        <p:spPr bwMode="auto">
          <a:xfrm>
            <a:off x="5314950" y="2171700"/>
            <a:ext cx="125730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Dev.</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0193" name="Rectangle 50"/>
          <p:cNvSpPr>
            <a:spLocks noChangeArrowheads="1"/>
          </p:cNvSpPr>
          <p:nvPr/>
        </p:nvSpPr>
        <p:spPr bwMode="auto">
          <a:xfrm>
            <a:off x="54292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0194" name="Rectangle 51"/>
          <p:cNvSpPr>
            <a:spLocks noChangeArrowheads="1"/>
          </p:cNvSpPr>
          <p:nvPr/>
        </p:nvSpPr>
        <p:spPr bwMode="auto">
          <a:xfrm>
            <a:off x="60007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0195" name="Rectangle 53"/>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0196" name="Rectangle 54"/>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0197" name="Rectangle 55"/>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0198" name="Rectangle 56"/>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0199" name="AutoShape 40"/>
          <p:cNvSpPr>
            <a:spLocks noChangeArrowheads="1"/>
          </p:cNvSpPr>
          <p:nvPr/>
        </p:nvSpPr>
        <p:spPr bwMode="auto">
          <a:xfrm>
            <a:off x="1314450" y="914400"/>
            <a:ext cx="337185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Start with a mainframe server…</a:t>
            </a:r>
          </a:p>
        </p:txBody>
      </p:sp>
    </p:spTree>
    <p:extLst>
      <p:ext uri="{BB962C8B-B14F-4D97-AF65-F5344CB8AC3E}">
        <p14:creationId xmlns:p14="http://schemas.microsoft.com/office/powerpoint/2010/main" val="25928403"/>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573933" y="457201"/>
            <a:ext cx="7733488" cy="373856"/>
          </a:xfrm>
        </p:spPr>
        <p:txBody>
          <a:bodyPr/>
          <a:lstStyle/>
          <a:p>
            <a:pPr eaLnBrk="1" hangingPunct="1"/>
            <a:r>
              <a:rPr lang="en-US" altLang="en-US" sz="2400"/>
              <a:t>Building a Linux for System z Virtual Environment...</a:t>
            </a:r>
          </a:p>
        </p:txBody>
      </p:sp>
      <p:sp>
        <p:nvSpPr>
          <p:cNvPr id="52227" name="Rectangle 28"/>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52228" name="Rectangle 29"/>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2229" name="Rectangle 30"/>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2230" name="Rectangle 31"/>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2231" name="Rectangle 32"/>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2232" name="Rectangle 33"/>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2233" name="Rectangle 34"/>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2234" name="Rectangle 35"/>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2235" name="Rectangle 36"/>
          <p:cNvSpPr>
            <a:spLocks noChangeArrowheads="1"/>
          </p:cNvSpPr>
          <p:nvPr/>
        </p:nvSpPr>
        <p:spPr bwMode="auto">
          <a:xfrm>
            <a:off x="1885950" y="2057400"/>
            <a:ext cx="577215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Memory                 </a:t>
            </a:r>
          </a:p>
        </p:txBody>
      </p:sp>
      <p:sp>
        <p:nvSpPr>
          <p:cNvPr id="52236" name="Rectangle 37"/>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2237" name="Rectangle 38"/>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2238" name="Rectangle 39"/>
          <p:cNvSpPr>
            <a:spLocks noChangeArrowheads="1"/>
          </p:cNvSpPr>
          <p:nvPr/>
        </p:nvSpPr>
        <p:spPr bwMode="auto">
          <a:xfrm>
            <a:off x="2000250" y="2171700"/>
            <a:ext cx="16573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Prod.</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2239" name="Rectangle 40"/>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2240" name="Rectangle 41"/>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2241" name="Rectangle 42"/>
          <p:cNvSpPr>
            <a:spLocks noChangeArrowheads="1"/>
          </p:cNvSpPr>
          <p:nvPr/>
        </p:nvSpPr>
        <p:spPr bwMode="auto">
          <a:xfrm>
            <a:off x="20574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2242" name="Rectangle 43"/>
          <p:cNvSpPr>
            <a:spLocks noChangeArrowheads="1"/>
          </p:cNvSpPr>
          <p:nvPr/>
        </p:nvSpPr>
        <p:spPr bwMode="auto">
          <a:xfrm>
            <a:off x="25717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2243" name="Rectangle 44"/>
          <p:cNvSpPr>
            <a:spLocks noChangeArrowheads="1"/>
          </p:cNvSpPr>
          <p:nvPr/>
        </p:nvSpPr>
        <p:spPr bwMode="auto">
          <a:xfrm>
            <a:off x="30861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2244" name="Rectangle 46"/>
          <p:cNvSpPr>
            <a:spLocks noChangeArrowheads="1"/>
          </p:cNvSpPr>
          <p:nvPr/>
        </p:nvSpPr>
        <p:spPr bwMode="auto">
          <a:xfrm>
            <a:off x="4800600" y="2171700"/>
            <a:ext cx="12001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Dev.</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2245" name="Rectangle 47"/>
          <p:cNvSpPr>
            <a:spLocks noChangeArrowheads="1"/>
          </p:cNvSpPr>
          <p:nvPr/>
        </p:nvSpPr>
        <p:spPr bwMode="auto">
          <a:xfrm>
            <a:off x="49149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2246" name="Rectangle 48"/>
          <p:cNvSpPr>
            <a:spLocks noChangeArrowheads="1"/>
          </p:cNvSpPr>
          <p:nvPr/>
        </p:nvSpPr>
        <p:spPr bwMode="auto">
          <a:xfrm>
            <a:off x="54292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2247" name="Rectangle 49"/>
          <p:cNvSpPr>
            <a:spLocks noChangeArrowheads="1"/>
          </p:cNvSpPr>
          <p:nvPr/>
        </p:nvSpPr>
        <p:spPr bwMode="auto">
          <a:xfrm>
            <a:off x="69723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2248" name="Rectangle 50"/>
          <p:cNvSpPr>
            <a:spLocks noChangeArrowheads="1"/>
          </p:cNvSpPr>
          <p:nvPr/>
        </p:nvSpPr>
        <p:spPr bwMode="auto">
          <a:xfrm>
            <a:off x="61722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2249" name="Rectangle 51"/>
          <p:cNvSpPr>
            <a:spLocks noChangeArrowheads="1"/>
          </p:cNvSpPr>
          <p:nvPr/>
        </p:nvSpPr>
        <p:spPr bwMode="auto">
          <a:xfrm>
            <a:off x="53721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2250" name="AutoShape 52"/>
          <p:cNvSpPr>
            <a:spLocks noChangeArrowheads="1"/>
          </p:cNvSpPr>
          <p:nvPr/>
        </p:nvSpPr>
        <p:spPr bwMode="auto">
          <a:xfrm>
            <a:off x="1257300" y="914400"/>
            <a:ext cx="651510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Add some Integrated Facility for Linux (IFLs) engines </a:t>
            </a:r>
            <a:r>
              <a:rPr lang="en-US" altLang="en-US" sz="600">
                <a:solidFill>
                  <a:srgbClr val="000000"/>
                </a:solidFill>
              </a:rPr>
              <a:t>(and maybe some memory)…</a:t>
            </a:r>
          </a:p>
        </p:txBody>
      </p:sp>
    </p:spTree>
    <p:extLst>
      <p:ext uri="{BB962C8B-B14F-4D97-AF65-F5344CB8AC3E}">
        <p14:creationId xmlns:p14="http://schemas.microsoft.com/office/powerpoint/2010/main" val="167655043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492125" y="457201"/>
            <a:ext cx="7825024" cy="373856"/>
          </a:xfrm>
        </p:spPr>
        <p:txBody>
          <a:bodyPr/>
          <a:lstStyle/>
          <a:p>
            <a:pPr eaLnBrk="1" hangingPunct="1"/>
            <a:r>
              <a:rPr lang="en-US" altLang="en-US" sz="2400"/>
              <a:t>Building a Linux for System z Virtual Environment...</a:t>
            </a:r>
          </a:p>
        </p:txBody>
      </p:sp>
      <p:sp>
        <p:nvSpPr>
          <p:cNvPr id="54275" name="Rectangle 31"/>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54276" name="Rectangle 32"/>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4277" name="Rectangle 33"/>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4278" name="Rectangle 34"/>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4279" name="Rectangle 35"/>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0" name="Rectangle 36"/>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1" name="Rectangle 37"/>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2" name="Rectangle 38"/>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3" name="Rectangle 39"/>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                     Memory</a:t>
            </a:r>
          </a:p>
        </p:txBody>
      </p:sp>
      <p:sp>
        <p:nvSpPr>
          <p:cNvPr id="54284" name="Rectangle 40"/>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4285" name="Rectangle 41"/>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86" name="AutoShape 42"/>
          <p:cNvSpPr>
            <a:spLocks noChangeArrowheads="1"/>
          </p:cNvSpPr>
          <p:nvPr/>
        </p:nvSpPr>
        <p:spPr bwMode="auto">
          <a:xfrm>
            <a:off x="1428750" y="914400"/>
            <a:ext cx="268605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Create a new LPAR…</a:t>
            </a:r>
          </a:p>
        </p:txBody>
      </p:sp>
      <p:sp>
        <p:nvSpPr>
          <p:cNvPr id="54287" name="Rectangle 43"/>
          <p:cNvSpPr>
            <a:spLocks noChangeArrowheads="1"/>
          </p:cNvSpPr>
          <p:nvPr/>
        </p:nvSpPr>
        <p:spPr bwMode="auto">
          <a:xfrm>
            <a:off x="2000250" y="2171700"/>
            <a:ext cx="16573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Prod.</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4288" name="Rectangle 44"/>
          <p:cNvSpPr>
            <a:spLocks noChangeArrowheads="1"/>
          </p:cNvSpPr>
          <p:nvPr/>
        </p:nvSpPr>
        <p:spPr bwMode="auto">
          <a:xfrm>
            <a:off x="3771900" y="2171700"/>
            <a:ext cx="12001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Dev.</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4289" name="Rectangle 45"/>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90" name="Rectangle 46"/>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4291" name="Rectangle 47"/>
          <p:cNvSpPr>
            <a:spLocks noChangeArrowheads="1"/>
          </p:cNvSpPr>
          <p:nvPr/>
        </p:nvSpPr>
        <p:spPr bwMode="auto">
          <a:xfrm>
            <a:off x="20574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4292" name="Rectangle 48"/>
          <p:cNvSpPr>
            <a:spLocks noChangeArrowheads="1"/>
          </p:cNvSpPr>
          <p:nvPr/>
        </p:nvSpPr>
        <p:spPr bwMode="auto">
          <a:xfrm>
            <a:off x="25717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4293" name="Rectangle 49"/>
          <p:cNvSpPr>
            <a:spLocks noChangeArrowheads="1"/>
          </p:cNvSpPr>
          <p:nvPr/>
        </p:nvSpPr>
        <p:spPr bwMode="auto">
          <a:xfrm>
            <a:off x="30861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4294" name="Rectangle 50"/>
          <p:cNvSpPr>
            <a:spLocks noChangeArrowheads="1"/>
          </p:cNvSpPr>
          <p:nvPr/>
        </p:nvSpPr>
        <p:spPr bwMode="auto">
          <a:xfrm>
            <a:off x="38862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4295" name="Rectangle 51"/>
          <p:cNvSpPr>
            <a:spLocks noChangeArrowheads="1"/>
          </p:cNvSpPr>
          <p:nvPr/>
        </p:nvSpPr>
        <p:spPr bwMode="auto">
          <a:xfrm>
            <a:off x="44005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4296" name="Rectangle 52"/>
          <p:cNvSpPr>
            <a:spLocks noChangeArrowheads="1"/>
          </p:cNvSpPr>
          <p:nvPr/>
        </p:nvSpPr>
        <p:spPr bwMode="auto">
          <a:xfrm>
            <a:off x="702945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4297" name="Rectangle 53"/>
          <p:cNvSpPr>
            <a:spLocks noChangeArrowheads="1"/>
          </p:cNvSpPr>
          <p:nvPr/>
        </p:nvSpPr>
        <p:spPr bwMode="auto">
          <a:xfrm>
            <a:off x="622935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4298" name="Rectangle 54"/>
          <p:cNvSpPr>
            <a:spLocks noChangeArrowheads="1"/>
          </p:cNvSpPr>
          <p:nvPr/>
        </p:nvSpPr>
        <p:spPr bwMode="auto">
          <a:xfrm>
            <a:off x="542925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4299" name="Rectangle 55"/>
          <p:cNvSpPr>
            <a:spLocks noChangeArrowheads="1"/>
          </p:cNvSpPr>
          <p:nvPr/>
        </p:nvSpPr>
        <p:spPr bwMode="auto">
          <a:xfrm>
            <a:off x="6000750" y="2171700"/>
            <a:ext cx="16002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a:solidFill>
                <a:srgbClr val="000000"/>
              </a:solidFill>
            </a:endParaRPr>
          </a:p>
          <a:p>
            <a:pPr algn="ctr">
              <a:buClrTx/>
              <a:buFontTx/>
              <a:buNone/>
            </a:pPr>
            <a:r>
              <a:rPr lang="en-US" altLang="en-US" sz="1350" b="1">
                <a:solidFill>
                  <a:srgbClr val="000000"/>
                </a:solidFill>
              </a:rPr>
              <a:t>LPAR</a:t>
            </a:r>
          </a:p>
        </p:txBody>
      </p:sp>
      <p:sp>
        <p:nvSpPr>
          <p:cNvPr id="54300" name="Rectangle 56"/>
          <p:cNvSpPr>
            <a:spLocks noChangeArrowheads="1"/>
          </p:cNvSpPr>
          <p:nvPr/>
        </p:nvSpPr>
        <p:spPr bwMode="auto">
          <a:xfrm>
            <a:off x="605790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4301" name="Rectangle 57"/>
          <p:cNvSpPr>
            <a:spLocks noChangeArrowheads="1"/>
          </p:cNvSpPr>
          <p:nvPr/>
        </p:nvSpPr>
        <p:spPr bwMode="auto">
          <a:xfrm>
            <a:off x="657225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4302" name="Rectangle 58"/>
          <p:cNvSpPr>
            <a:spLocks noChangeArrowheads="1"/>
          </p:cNvSpPr>
          <p:nvPr/>
        </p:nvSpPr>
        <p:spPr bwMode="auto">
          <a:xfrm>
            <a:off x="708660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Tree>
    <p:extLst>
      <p:ext uri="{BB962C8B-B14F-4D97-AF65-F5344CB8AC3E}">
        <p14:creationId xmlns:p14="http://schemas.microsoft.com/office/powerpoint/2010/main" val="98035711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646112" y="456010"/>
            <a:ext cx="7700220" cy="373856"/>
          </a:xfrm>
        </p:spPr>
        <p:txBody>
          <a:bodyPr/>
          <a:lstStyle/>
          <a:p>
            <a:pPr eaLnBrk="1" hangingPunct="1"/>
            <a:r>
              <a:rPr lang="en-US" altLang="en-US" sz="2400"/>
              <a:t>Building a Linux for System z Virtual Environment...</a:t>
            </a:r>
          </a:p>
        </p:txBody>
      </p:sp>
      <p:sp>
        <p:nvSpPr>
          <p:cNvPr id="56323" name="Rectangle 31"/>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56324" name="Rectangle 32"/>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6325" name="Rectangle 33"/>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6326" name="Rectangle 34"/>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6327" name="Rectangle 35"/>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28" name="Rectangle 36"/>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29" name="Rectangle 37"/>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30" name="Rectangle 38"/>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31" name="Rectangle 39"/>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                     Memory</a:t>
            </a:r>
          </a:p>
        </p:txBody>
      </p:sp>
      <p:sp>
        <p:nvSpPr>
          <p:cNvPr id="56332" name="Rectangle 40"/>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6333" name="Rectangle 41"/>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34" name="Rectangle 42"/>
          <p:cNvSpPr>
            <a:spLocks noChangeArrowheads="1"/>
          </p:cNvSpPr>
          <p:nvPr/>
        </p:nvSpPr>
        <p:spPr bwMode="auto">
          <a:xfrm>
            <a:off x="2000250" y="2171700"/>
            <a:ext cx="16573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Prod.</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6335" name="Rectangle 43"/>
          <p:cNvSpPr>
            <a:spLocks noChangeArrowheads="1"/>
          </p:cNvSpPr>
          <p:nvPr/>
        </p:nvSpPr>
        <p:spPr bwMode="auto">
          <a:xfrm>
            <a:off x="3771900" y="2171700"/>
            <a:ext cx="12001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Dev.</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6336" name="Rectangle 44"/>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37" name="Rectangle 45"/>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6338" name="Rectangle 46"/>
          <p:cNvSpPr>
            <a:spLocks noChangeArrowheads="1"/>
          </p:cNvSpPr>
          <p:nvPr/>
        </p:nvSpPr>
        <p:spPr bwMode="auto">
          <a:xfrm>
            <a:off x="20574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6339" name="Rectangle 47"/>
          <p:cNvSpPr>
            <a:spLocks noChangeArrowheads="1"/>
          </p:cNvSpPr>
          <p:nvPr/>
        </p:nvSpPr>
        <p:spPr bwMode="auto">
          <a:xfrm>
            <a:off x="25717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6340" name="Rectangle 48"/>
          <p:cNvSpPr>
            <a:spLocks noChangeArrowheads="1"/>
          </p:cNvSpPr>
          <p:nvPr/>
        </p:nvSpPr>
        <p:spPr bwMode="auto">
          <a:xfrm>
            <a:off x="30861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6341" name="Rectangle 49"/>
          <p:cNvSpPr>
            <a:spLocks noChangeArrowheads="1"/>
          </p:cNvSpPr>
          <p:nvPr/>
        </p:nvSpPr>
        <p:spPr bwMode="auto">
          <a:xfrm>
            <a:off x="38862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6342" name="Rectangle 50"/>
          <p:cNvSpPr>
            <a:spLocks noChangeArrowheads="1"/>
          </p:cNvSpPr>
          <p:nvPr/>
        </p:nvSpPr>
        <p:spPr bwMode="auto">
          <a:xfrm>
            <a:off x="44005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6343" name="Rectangle 51"/>
          <p:cNvSpPr>
            <a:spLocks noChangeArrowheads="1"/>
          </p:cNvSpPr>
          <p:nvPr/>
        </p:nvSpPr>
        <p:spPr bwMode="auto">
          <a:xfrm>
            <a:off x="69723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6344" name="Rectangle 52"/>
          <p:cNvSpPr>
            <a:spLocks noChangeArrowheads="1"/>
          </p:cNvSpPr>
          <p:nvPr/>
        </p:nvSpPr>
        <p:spPr bwMode="auto">
          <a:xfrm>
            <a:off x="61722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6345" name="Rectangle 53"/>
          <p:cNvSpPr>
            <a:spLocks noChangeArrowheads="1"/>
          </p:cNvSpPr>
          <p:nvPr/>
        </p:nvSpPr>
        <p:spPr bwMode="auto">
          <a:xfrm>
            <a:off x="53721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6346" name="Rectangle 54"/>
          <p:cNvSpPr>
            <a:spLocks noChangeArrowheads="1"/>
          </p:cNvSpPr>
          <p:nvPr/>
        </p:nvSpPr>
        <p:spPr bwMode="auto">
          <a:xfrm>
            <a:off x="6000750" y="2171700"/>
            <a:ext cx="16002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a:solidFill>
                <a:srgbClr val="000000"/>
              </a:solidFill>
            </a:endParaRP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z/VM</a:t>
            </a:r>
            <a:endParaRPr lang="en-US" altLang="en-US" sz="1350" b="1" dirty="0">
              <a:solidFill>
                <a:srgbClr val="000000"/>
              </a:solidFill>
            </a:endParaRPr>
          </a:p>
        </p:txBody>
      </p:sp>
      <p:sp>
        <p:nvSpPr>
          <p:cNvPr id="56347" name="Rectangle 55"/>
          <p:cNvSpPr>
            <a:spLocks noChangeArrowheads="1"/>
          </p:cNvSpPr>
          <p:nvPr/>
        </p:nvSpPr>
        <p:spPr bwMode="auto">
          <a:xfrm>
            <a:off x="605790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6348" name="Rectangle 56"/>
          <p:cNvSpPr>
            <a:spLocks noChangeArrowheads="1"/>
          </p:cNvSpPr>
          <p:nvPr/>
        </p:nvSpPr>
        <p:spPr bwMode="auto">
          <a:xfrm>
            <a:off x="657225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6349" name="Rectangle 57"/>
          <p:cNvSpPr>
            <a:spLocks noChangeArrowheads="1"/>
          </p:cNvSpPr>
          <p:nvPr/>
        </p:nvSpPr>
        <p:spPr bwMode="auto">
          <a:xfrm>
            <a:off x="708660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6350" name="AutoShape 58"/>
          <p:cNvSpPr>
            <a:spLocks noChangeArrowheads="1"/>
          </p:cNvSpPr>
          <p:nvPr/>
        </p:nvSpPr>
        <p:spPr bwMode="auto">
          <a:xfrm>
            <a:off x="1246582" y="914400"/>
            <a:ext cx="525780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Load the z/VM Operating System in the LPAR…</a:t>
            </a:r>
          </a:p>
        </p:txBody>
      </p:sp>
      <p:sp>
        <p:nvSpPr>
          <p:cNvPr id="32" name="Oval 31"/>
          <p:cNvSpPr/>
          <p:nvPr/>
        </p:nvSpPr>
        <p:spPr>
          <a:xfrm>
            <a:off x="6972301" y="714375"/>
            <a:ext cx="1050131" cy="1028700"/>
          </a:xfrm>
          <a:prstGeom prst="ellipse">
            <a:avLst/>
          </a:prstGeom>
          <a:solidFill>
            <a:srgbClr val="FFFF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smtClean="0">
                <a:ln w="0"/>
                <a:solidFill>
                  <a:srgbClr val="082943"/>
                </a:solidFill>
                <a:effectLst>
                  <a:outerShdw blurRad="38100" dist="19050" dir="2700000" algn="tl" rotWithShape="0">
                    <a:srgbClr val="082943">
                      <a:alpha val="40000"/>
                    </a:srgbClr>
                  </a:outerShdw>
                </a:effectLst>
              </a:rPr>
              <a:t>KVM is an option too!</a:t>
            </a:r>
          </a:p>
        </p:txBody>
      </p:sp>
    </p:spTree>
    <p:extLst>
      <p:ext uri="{BB962C8B-B14F-4D97-AF65-F5344CB8AC3E}">
        <p14:creationId xmlns:p14="http://schemas.microsoft.com/office/powerpoint/2010/main" val="50824102"/>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492125" y="457201"/>
            <a:ext cx="8107126" cy="373856"/>
          </a:xfrm>
        </p:spPr>
        <p:txBody>
          <a:bodyPr/>
          <a:lstStyle/>
          <a:p>
            <a:pPr eaLnBrk="1" hangingPunct="1"/>
            <a:r>
              <a:rPr lang="en-US" altLang="en-US" sz="2400"/>
              <a:t>Building a Linux for System z Virtual Environment...</a:t>
            </a:r>
          </a:p>
        </p:txBody>
      </p:sp>
      <p:sp>
        <p:nvSpPr>
          <p:cNvPr id="58371" name="Rectangle 37"/>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58372" name="Rectangle 38"/>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8373" name="Rectangle 39"/>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8374" name="Rectangle 40"/>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8375" name="Rectangle 41"/>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76" name="Rectangle 42"/>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77" name="Rectangle 43"/>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78" name="Rectangle 44"/>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79" name="Rectangle 45"/>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800" b="1">
              <a:solidFill>
                <a:srgbClr val="000000"/>
              </a:solidFill>
            </a:endParaRPr>
          </a:p>
        </p:txBody>
      </p:sp>
      <p:sp>
        <p:nvSpPr>
          <p:cNvPr id="58380" name="Rectangle 46"/>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58381" name="Rectangle 47"/>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82" name="Rectangle 48"/>
          <p:cNvSpPr>
            <a:spLocks noChangeArrowheads="1"/>
          </p:cNvSpPr>
          <p:nvPr/>
        </p:nvSpPr>
        <p:spPr bwMode="auto">
          <a:xfrm>
            <a:off x="2000250" y="2171700"/>
            <a:ext cx="16573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Prod.</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8383" name="Rectangle 49"/>
          <p:cNvSpPr>
            <a:spLocks noChangeArrowheads="1"/>
          </p:cNvSpPr>
          <p:nvPr/>
        </p:nvSpPr>
        <p:spPr bwMode="auto">
          <a:xfrm>
            <a:off x="3771900" y="2171700"/>
            <a:ext cx="12001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Dev.</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58384" name="Rectangle 50"/>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85" name="Rectangle 51"/>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58386" name="Rectangle 52"/>
          <p:cNvSpPr>
            <a:spLocks noChangeArrowheads="1"/>
          </p:cNvSpPr>
          <p:nvPr/>
        </p:nvSpPr>
        <p:spPr bwMode="auto">
          <a:xfrm>
            <a:off x="20574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8387" name="Rectangle 53"/>
          <p:cNvSpPr>
            <a:spLocks noChangeArrowheads="1"/>
          </p:cNvSpPr>
          <p:nvPr/>
        </p:nvSpPr>
        <p:spPr bwMode="auto">
          <a:xfrm>
            <a:off x="25717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8388" name="Rectangle 54"/>
          <p:cNvSpPr>
            <a:spLocks noChangeArrowheads="1"/>
          </p:cNvSpPr>
          <p:nvPr/>
        </p:nvSpPr>
        <p:spPr bwMode="auto">
          <a:xfrm>
            <a:off x="30861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8389" name="Rectangle 55"/>
          <p:cNvSpPr>
            <a:spLocks noChangeArrowheads="1"/>
          </p:cNvSpPr>
          <p:nvPr/>
        </p:nvSpPr>
        <p:spPr bwMode="auto">
          <a:xfrm>
            <a:off x="38862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8390" name="Rectangle 56"/>
          <p:cNvSpPr>
            <a:spLocks noChangeArrowheads="1"/>
          </p:cNvSpPr>
          <p:nvPr/>
        </p:nvSpPr>
        <p:spPr bwMode="auto">
          <a:xfrm>
            <a:off x="44005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58391" name="Rectangle 57"/>
          <p:cNvSpPr>
            <a:spLocks noChangeArrowheads="1"/>
          </p:cNvSpPr>
          <p:nvPr/>
        </p:nvSpPr>
        <p:spPr bwMode="auto">
          <a:xfrm>
            <a:off x="69723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8392" name="Rectangle 58"/>
          <p:cNvSpPr>
            <a:spLocks noChangeArrowheads="1"/>
          </p:cNvSpPr>
          <p:nvPr/>
        </p:nvSpPr>
        <p:spPr bwMode="auto">
          <a:xfrm>
            <a:off x="61722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8393" name="Rectangle 59"/>
          <p:cNvSpPr>
            <a:spLocks noChangeArrowheads="1"/>
          </p:cNvSpPr>
          <p:nvPr/>
        </p:nvSpPr>
        <p:spPr bwMode="auto">
          <a:xfrm>
            <a:off x="53721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58394" name="Rectangle 60"/>
          <p:cNvSpPr>
            <a:spLocks noChangeArrowheads="1"/>
          </p:cNvSpPr>
          <p:nvPr/>
        </p:nvSpPr>
        <p:spPr bwMode="auto">
          <a:xfrm>
            <a:off x="5086350" y="2171700"/>
            <a:ext cx="25146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a:solidFill>
                <a:srgbClr val="000000"/>
              </a:solidFill>
            </a:endParaRP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z/VM</a:t>
            </a:r>
            <a:endParaRPr lang="en-US" altLang="en-US" sz="1350" b="1" dirty="0">
              <a:solidFill>
                <a:srgbClr val="000000"/>
              </a:solidFill>
            </a:endParaRPr>
          </a:p>
        </p:txBody>
      </p:sp>
      <p:sp>
        <p:nvSpPr>
          <p:cNvPr id="58395" name="Rectangle 61"/>
          <p:cNvSpPr>
            <a:spLocks noChangeArrowheads="1"/>
          </p:cNvSpPr>
          <p:nvPr/>
        </p:nvSpPr>
        <p:spPr bwMode="auto">
          <a:xfrm>
            <a:off x="565785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8396" name="Rectangle 62"/>
          <p:cNvSpPr>
            <a:spLocks noChangeArrowheads="1"/>
          </p:cNvSpPr>
          <p:nvPr/>
        </p:nvSpPr>
        <p:spPr bwMode="auto">
          <a:xfrm>
            <a:off x="617220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8397" name="Rectangle 63"/>
          <p:cNvSpPr>
            <a:spLocks noChangeArrowheads="1"/>
          </p:cNvSpPr>
          <p:nvPr/>
        </p:nvSpPr>
        <p:spPr bwMode="auto">
          <a:xfrm>
            <a:off x="668655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58398" name="AutoShape 64"/>
          <p:cNvSpPr>
            <a:spLocks noChangeArrowheads="1"/>
          </p:cNvSpPr>
          <p:nvPr/>
        </p:nvSpPr>
        <p:spPr bwMode="auto">
          <a:xfrm>
            <a:off x="1428750" y="914400"/>
            <a:ext cx="491490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Define Virtual Machine Guests under zVM…</a:t>
            </a:r>
          </a:p>
        </p:txBody>
      </p:sp>
      <p:sp>
        <p:nvSpPr>
          <p:cNvPr id="58399" name="Rectangle 65"/>
          <p:cNvSpPr>
            <a:spLocks noChangeArrowheads="1"/>
          </p:cNvSpPr>
          <p:nvPr/>
        </p:nvSpPr>
        <p:spPr bwMode="auto">
          <a:xfrm>
            <a:off x="5143500" y="2686050"/>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58400" name="Rectangle 66"/>
          <p:cNvSpPr>
            <a:spLocks noChangeArrowheads="1"/>
          </p:cNvSpPr>
          <p:nvPr/>
        </p:nvSpPr>
        <p:spPr bwMode="auto">
          <a:xfrm>
            <a:off x="6686550" y="2686050"/>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58401" name="Rectangle 67"/>
          <p:cNvSpPr>
            <a:spLocks noChangeArrowheads="1"/>
          </p:cNvSpPr>
          <p:nvPr/>
        </p:nvSpPr>
        <p:spPr bwMode="auto">
          <a:xfrm>
            <a:off x="520065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58402" name="Rectangle 68"/>
          <p:cNvSpPr>
            <a:spLocks noChangeArrowheads="1"/>
          </p:cNvSpPr>
          <p:nvPr/>
        </p:nvSpPr>
        <p:spPr bwMode="auto">
          <a:xfrm>
            <a:off x="560070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58403" name="Rectangle 69"/>
          <p:cNvSpPr>
            <a:spLocks noChangeArrowheads="1"/>
          </p:cNvSpPr>
          <p:nvPr/>
        </p:nvSpPr>
        <p:spPr bwMode="auto">
          <a:xfrm>
            <a:off x="674370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58404" name="Rectangle 70"/>
          <p:cNvSpPr>
            <a:spLocks noChangeArrowheads="1"/>
          </p:cNvSpPr>
          <p:nvPr/>
        </p:nvSpPr>
        <p:spPr bwMode="auto">
          <a:xfrm>
            <a:off x="714375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Tree>
    <p:extLst>
      <p:ext uri="{BB962C8B-B14F-4D97-AF65-F5344CB8AC3E}">
        <p14:creationId xmlns:p14="http://schemas.microsoft.com/office/powerpoint/2010/main" val="2064682415"/>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93388" y="457201"/>
            <a:ext cx="7762672" cy="373856"/>
          </a:xfrm>
        </p:spPr>
        <p:txBody>
          <a:bodyPr/>
          <a:lstStyle/>
          <a:p>
            <a:pPr eaLnBrk="1" hangingPunct="1"/>
            <a:r>
              <a:rPr lang="en-US" altLang="en-US" sz="2400"/>
              <a:t>Building a Linux for System z Virtual Environment...</a:t>
            </a:r>
          </a:p>
        </p:txBody>
      </p:sp>
      <p:sp>
        <p:nvSpPr>
          <p:cNvPr id="60419" name="Rectangle 37"/>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0420" name="Rectangle 38"/>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60421" name="Rectangle 39"/>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60422" name="Rectangle 40"/>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60423" name="Rectangle 41"/>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24" name="Rectangle 42"/>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25" name="Rectangle 43"/>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26" name="Rectangle 44"/>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27" name="Rectangle 45"/>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800" b="1">
              <a:solidFill>
                <a:srgbClr val="000000"/>
              </a:solidFill>
            </a:endParaRPr>
          </a:p>
        </p:txBody>
      </p:sp>
      <p:sp>
        <p:nvSpPr>
          <p:cNvPr id="60428" name="Rectangle 46"/>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60429" name="Rectangle 47"/>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30" name="Rectangle 48"/>
          <p:cNvSpPr>
            <a:spLocks noChangeArrowheads="1"/>
          </p:cNvSpPr>
          <p:nvPr/>
        </p:nvSpPr>
        <p:spPr bwMode="auto">
          <a:xfrm>
            <a:off x="2000250" y="2171700"/>
            <a:ext cx="16573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Prod.</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60431" name="Rectangle 49"/>
          <p:cNvSpPr>
            <a:spLocks noChangeArrowheads="1"/>
          </p:cNvSpPr>
          <p:nvPr/>
        </p:nvSpPr>
        <p:spPr bwMode="auto">
          <a:xfrm>
            <a:off x="3771900" y="2171700"/>
            <a:ext cx="12001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Dev.</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60432" name="Rectangle 50"/>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33" name="Rectangle 51"/>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0434" name="Rectangle 52"/>
          <p:cNvSpPr>
            <a:spLocks noChangeArrowheads="1"/>
          </p:cNvSpPr>
          <p:nvPr/>
        </p:nvSpPr>
        <p:spPr bwMode="auto">
          <a:xfrm>
            <a:off x="20574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0435" name="Rectangle 53"/>
          <p:cNvSpPr>
            <a:spLocks noChangeArrowheads="1"/>
          </p:cNvSpPr>
          <p:nvPr/>
        </p:nvSpPr>
        <p:spPr bwMode="auto">
          <a:xfrm>
            <a:off x="25717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0436" name="Rectangle 54"/>
          <p:cNvSpPr>
            <a:spLocks noChangeArrowheads="1"/>
          </p:cNvSpPr>
          <p:nvPr/>
        </p:nvSpPr>
        <p:spPr bwMode="auto">
          <a:xfrm>
            <a:off x="30861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0437" name="Rectangle 55"/>
          <p:cNvSpPr>
            <a:spLocks noChangeArrowheads="1"/>
          </p:cNvSpPr>
          <p:nvPr/>
        </p:nvSpPr>
        <p:spPr bwMode="auto">
          <a:xfrm>
            <a:off x="38862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0438" name="Rectangle 56"/>
          <p:cNvSpPr>
            <a:spLocks noChangeArrowheads="1"/>
          </p:cNvSpPr>
          <p:nvPr/>
        </p:nvSpPr>
        <p:spPr bwMode="auto">
          <a:xfrm>
            <a:off x="44005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0439" name="Rectangle 57"/>
          <p:cNvSpPr>
            <a:spLocks noChangeArrowheads="1"/>
          </p:cNvSpPr>
          <p:nvPr/>
        </p:nvSpPr>
        <p:spPr bwMode="auto">
          <a:xfrm>
            <a:off x="69723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60440" name="Rectangle 58"/>
          <p:cNvSpPr>
            <a:spLocks noChangeArrowheads="1"/>
          </p:cNvSpPr>
          <p:nvPr/>
        </p:nvSpPr>
        <p:spPr bwMode="auto">
          <a:xfrm>
            <a:off x="61722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60441" name="Rectangle 59"/>
          <p:cNvSpPr>
            <a:spLocks noChangeArrowheads="1"/>
          </p:cNvSpPr>
          <p:nvPr/>
        </p:nvSpPr>
        <p:spPr bwMode="auto">
          <a:xfrm>
            <a:off x="53721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60442" name="Rectangle 60"/>
          <p:cNvSpPr>
            <a:spLocks noChangeArrowheads="1"/>
          </p:cNvSpPr>
          <p:nvPr/>
        </p:nvSpPr>
        <p:spPr bwMode="auto">
          <a:xfrm>
            <a:off x="5086350" y="2171700"/>
            <a:ext cx="25146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a:solidFill>
                <a:srgbClr val="000000"/>
              </a:solidFill>
            </a:endParaRP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z/VM</a:t>
            </a:r>
            <a:endParaRPr lang="en-US" altLang="en-US" sz="1350" b="1" dirty="0">
              <a:solidFill>
                <a:srgbClr val="000000"/>
              </a:solidFill>
            </a:endParaRPr>
          </a:p>
        </p:txBody>
      </p:sp>
      <p:sp>
        <p:nvSpPr>
          <p:cNvPr id="60443" name="Rectangle 61"/>
          <p:cNvSpPr>
            <a:spLocks noChangeArrowheads="1"/>
          </p:cNvSpPr>
          <p:nvPr/>
        </p:nvSpPr>
        <p:spPr bwMode="auto">
          <a:xfrm>
            <a:off x="565785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0444" name="Rectangle 62"/>
          <p:cNvSpPr>
            <a:spLocks noChangeArrowheads="1"/>
          </p:cNvSpPr>
          <p:nvPr/>
        </p:nvSpPr>
        <p:spPr bwMode="auto">
          <a:xfrm>
            <a:off x="617220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0445" name="Rectangle 63"/>
          <p:cNvSpPr>
            <a:spLocks noChangeArrowheads="1"/>
          </p:cNvSpPr>
          <p:nvPr/>
        </p:nvSpPr>
        <p:spPr bwMode="auto">
          <a:xfrm>
            <a:off x="668655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0446" name="AutoShape 64"/>
          <p:cNvSpPr>
            <a:spLocks noChangeArrowheads="1"/>
          </p:cNvSpPr>
          <p:nvPr/>
        </p:nvSpPr>
        <p:spPr bwMode="auto">
          <a:xfrm>
            <a:off x="1428750" y="914400"/>
            <a:ext cx="502920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Load Linux in the Virtual Machine Guests…</a:t>
            </a:r>
          </a:p>
        </p:txBody>
      </p:sp>
      <p:sp>
        <p:nvSpPr>
          <p:cNvPr id="60447" name="Rectangle 65"/>
          <p:cNvSpPr>
            <a:spLocks noChangeArrowheads="1"/>
          </p:cNvSpPr>
          <p:nvPr/>
        </p:nvSpPr>
        <p:spPr bwMode="auto">
          <a:xfrm>
            <a:off x="5143500" y="2686050"/>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Linux</a:t>
            </a:r>
          </a:p>
          <a:p>
            <a:pPr algn="ctr">
              <a:buClrTx/>
              <a:buFontTx/>
              <a:buNone/>
            </a:pPr>
            <a:r>
              <a:rPr lang="en-US" altLang="en-US" sz="1350" b="1">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60448" name="Rectangle 66"/>
          <p:cNvSpPr>
            <a:spLocks noChangeArrowheads="1"/>
          </p:cNvSpPr>
          <p:nvPr/>
        </p:nvSpPr>
        <p:spPr bwMode="auto">
          <a:xfrm>
            <a:off x="6686550" y="2686050"/>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Linux</a:t>
            </a:r>
          </a:p>
          <a:p>
            <a:pPr algn="ctr">
              <a:buClrTx/>
              <a:buFontTx/>
              <a:buNone/>
            </a:pPr>
            <a:r>
              <a:rPr lang="en-US" altLang="en-US" sz="1350" b="1">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60449" name="Rectangle 67"/>
          <p:cNvSpPr>
            <a:spLocks noChangeArrowheads="1"/>
          </p:cNvSpPr>
          <p:nvPr/>
        </p:nvSpPr>
        <p:spPr bwMode="auto">
          <a:xfrm>
            <a:off x="520065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0450" name="Rectangle 68"/>
          <p:cNvSpPr>
            <a:spLocks noChangeArrowheads="1"/>
          </p:cNvSpPr>
          <p:nvPr/>
        </p:nvSpPr>
        <p:spPr bwMode="auto">
          <a:xfrm>
            <a:off x="560070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0451" name="Rectangle 69"/>
          <p:cNvSpPr>
            <a:spLocks noChangeArrowheads="1"/>
          </p:cNvSpPr>
          <p:nvPr/>
        </p:nvSpPr>
        <p:spPr bwMode="auto">
          <a:xfrm>
            <a:off x="674370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0452" name="Rectangle 70"/>
          <p:cNvSpPr>
            <a:spLocks noChangeArrowheads="1"/>
          </p:cNvSpPr>
          <p:nvPr/>
        </p:nvSpPr>
        <p:spPr bwMode="auto">
          <a:xfrm>
            <a:off x="714375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Tree>
    <p:extLst>
      <p:ext uri="{BB962C8B-B14F-4D97-AF65-F5344CB8AC3E}">
        <p14:creationId xmlns:p14="http://schemas.microsoft.com/office/powerpoint/2010/main" val="187240909"/>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a:xfrm>
            <a:off x="573932" y="457201"/>
            <a:ext cx="7840493" cy="373856"/>
          </a:xfrm>
        </p:spPr>
        <p:txBody>
          <a:bodyPr/>
          <a:lstStyle/>
          <a:p>
            <a:pPr eaLnBrk="1" hangingPunct="1"/>
            <a:r>
              <a:rPr lang="en-US" altLang="en-US" sz="2400"/>
              <a:t>Building a Linux for System z Virtual Environment...</a:t>
            </a:r>
          </a:p>
        </p:txBody>
      </p:sp>
      <p:sp>
        <p:nvSpPr>
          <p:cNvPr id="62467" name="Rectangle 40"/>
          <p:cNvSpPr>
            <a:spLocks noChangeArrowheads="1"/>
          </p:cNvSpPr>
          <p:nvPr/>
        </p:nvSpPr>
        <p:spPr bwMode="auto">
          <a:xfrm>
            <a:off x="1771650" y="1257300"/>
            <a:ext cx="6057900" cy="3714750"/>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2468" name="Rectangle 41"/>
          <p:cNvSpPr>
            <a:spLocks noChangeArrowheads="1"/>
          </p:cNvSpPr>
          <p:nvPr/>
        </p:nvSpPr>
        <p:spPr bwMode="auto">
          <a:xfrm>
            <a:off x="26860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62469" name="Rectangle 42"/>
          <p:cNvSpPr>
            <a:spLocks noChangeArrowheads="1"/>
          </p:cNvSpPr>
          <p:nvPr/>
        </p:nvSpPr>
        <p:spPr bwMode="auto">
          <a:xfrm>
            <a:off x="34861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62470" name="Rectangle 43"/>
          <p:cNvSpPr>
            <a:spLocks noChangeArrowheads="1"/>
          </p:cNvSpPr>
          <p:nvPr/>
        </p:nvSpPr>
        <p:spPr bwMode="auto">
          <a:xfrm>
            <a:off x="42862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62471" name="Rectangle 44"/>
          <p:cNvSpPr>
            <a:spLocks noChangeArrowheads="1"/>
          </p:cNvSpPr>
          <p:nvPr/>
        </p:nvSpPr>
        <p:spPr bwMode="auto">
          <a:xfrm>
            <a:off x="36576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72" name="Rectangle 45"/>
          <p:cNvSpPr>
            <a:spLocks noChangeArrowheads="1"/>
          </p:cNvSpPr>
          <p:nvPr/>
        </p:nvSpPr>
        <p:spPr bwMode="auto">
          <a:xfrm>
            <a:off x="44577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73" name="Rectangle 46"/>
          <p:cNvSpPr>
            <a:spLocks noChangeArrowheads="1"/>
          </p:cNvSpPr>
          <p:nvPr/>
        </p:nvSpPr>
        <p:spPr bwMode="auto">
          <a:xfrm>
            <a:off x="52578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74" name="Rectangle 47"/>
          <p:cNvSpPr>
            <a:spLocks noChangeArrowheads="1"/>
          </p:cNvSpPr>
          <p:nvPr/>
        </p:nvSpPr>
        <p:spPr bwMode="auto">
          <a:xfrm>
            <a:off x="60579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75" name="Rectangle 48"/>
          <p:cNvSpPr>
            <a:spLocks noChangeArrowheads="1"/>
          </p:cNvSpPr>
          <p:nvPr/>
        </p:nvSpPr>
        <p:spPr bwMode="auto">
          <a:xfrm>
            <a:off x="1885950" y="2057400"/>
            <a:ext cx="5829300" cy="211455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                     Memory</a:t>
            </a:r>
          </a:p>
        </p:txBody>
      </p:sp>
      <p:sp>
        <p:nvSpPr>
          <p:cNvPr id="62476" name="Rectangle 49"/>
          <p:cNvSpPr>
            <a:spLocks noChangeArrowheads="1"/>
          </p:cNvSpPr>
          <p:nvPr/>
        </p:nvSpPr>
        <p:spPr bwMode="auto">
          <a:xfrm>
            <a:off x="1885950" y="1371600"/>
            <a:ext cx="685800" cy="57150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CP</a:t>
            </a:r>
          </a:p>
        </p:txBody>
      </p:sp>
      <p:sp>
        <p:nvSpPr>
          <p:cNvPr id="62477" name="Rectangle 50"/>
          <p:cNvSpPr>
            <a:spLocks noChangeArrowheads="1"/>
          </p:cNvSpPr>
          <p:nvPr/>
        </p:nvSpPr>
        <p:spPr bwMode="auto">
          <a:xfrm>
            <a:off x="28575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78" name="Rectangle 51"/>
          <p:cNvSpPr>
            <a:spLocks noChangeArrowheads="1"/>
          </p:cNvSpPr>
          <p:nvPr/>
        </p:nvSpPr>
        <p:spPr bwMode="auto">
          <a:xfrm>
            <a:off x="2000250" y="2171700"/>
            <a:ext cx="16573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Prod.</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62479" name="Rectangle 52"/>
          <p:cNvSpPr>
            <a:spLocks noChangeArrowheads="1"/>
          </p:cNvSpPr>
          <p:nvPr/>
        </p:nvSpPr>
        <p:spPr bwMode="auto">
          <a:xfrm>
            <a:off x="3771900" y="2171700"/>
            <a:ext cx="1200150" cy="1885950"/>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dirty="0">
                <a:solidFill>
                  <a:srgbClr val="000000"/>
                </a:solidFill>
              </a:rPr>
              <a:t>Dev.</a:t>
            </a: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z/OS</a:t>
            </a:r>
            <a:endParaRPr lang="en-US" altLang="en-US" sz="1350" b="1" dirty="0">
              <a:solidFill>
                <a:srgbClr val="000000"/>
              </a:solidFill>
            </a:endParaRPr>
          </a:p>
        </p:txBody>
      </p:sp>
      <p:sp>
        <p:nvSpPr>
          <p:cNvPr id="62480" name="Rectangle 53"/>
          <p:cNvSpPr>
            <a:spLocks noChangeArrowheads="1"/>
          </p:cNvSpPr>
          <p:nvPr/>
        </p:nvSpPr>
        <p:spPr bwMode="auto">
          <a:xfrm>
            <a:off x="20574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81" name="Rectangle 54"/>
          <p:cNvSpPr>
            <a:spLocks noChangeArrowheads="1"/>
          </p:cNvSpPr>
          <p:nvPr/>
        </p:nvSpPr>
        <p:spPr bwMode="auto">
          <a:xfrm>
            <a:off x="6858000" y="4286250"/>
            <a:ext cx="685800" cy="571500"/>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I/O</a:t>
            </a:r>
          </a:p>
          <a:p>
            <a:pPr algn="ctr">
              <a:buClrTx/>
              <a:buFontTx/>
              <a:buNone/>
            </a:pPr>
            <a:r>
              <a:rPr lang="en-US" altLang="en-US" sz="1800" b="1">
                <a:solidFill>
                  <a:srgbClr val="000000"/>
                </a:solidFill>
              </a:rPr>
              <a:t>Card</a:t>
            </a:r>
          </a:p>
        </p:txBody>
      </p:sp>
      <p:sp>
        <p:nvSpPr>
          <p:cNvPr id="62482" name="Rectangle 55"/>
          <p:cNvSpPr>
            <a:spLocks noChangeArrowheads="1"/>
          </p:cNvSpPr>
          <p:nvPr/>
        </p:nvSpPr>
        <p:spPr bwMode="auto">
          <a:xfrm>
            <a:off x="20574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2483" name="Rectangle 56"/>
          <p:cNvSpPr>
            <a:spLocks noChangeArrowheads="1"/>
          </p:cNvSpPr>
          <p:nvPr/>
        </p:nvSpPr>
        <p:spPr bwMode="auto">
          <a:xfrm>
            <a:off x="25717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2484" name="Rectangle 57"/>
          <p:cNvSpPr>
            <a:spLocks noChangeArrowheads="1"/>
          </p:cNvSpPr>
          <p:nvPr/>
        </p:nvSpPr>
        <p:spPr bwMode="auto">
          <a:xfrm>
            <a:off x="30861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2485" name="Rectangle 58"/>
          <p:cNvSpPr>
            <a:spLocks noChangeArrowheads="1"/>
          </p:cNvSpPr>
          <p:nvPr/>
        </p:nvSpPr>
        <p:spPr bwMode="auto">
          <a:xfrm>
            <a:off x="388620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2486" name="Rectangle 59"/>
          <p:cNvSpPr>
            <a:spLocks noChangeArrowheads="1"/>
          </p:cNvSpPr>
          <p:nvPr/>
        </p:nvSpPr>
        <p:spPr bwMode="auto">
          <a:xfrm>
            <a:off x="4400550" y="2286000"/>
            <a:ext cx="457200" cy="285750"/>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LCP</a:t>
            </a:r>
          </a:p>
        </p:txBody>
      </p:sp>
      <p:sp>
        <p:nvSpPr>
          <p:cNvPr id="62487" name="Rectangle 60"/>
          <p:cNvSpPr>
            <a:spLocks noChangeArrowheads="1"/>
          </p:cNvSpPr>
          <p:nvPr/>
        </p:nvSpPr>
        <p:spPr bwMode="auto">
          <a:xfrm>
            <a:off x="69723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62488" name="Rectangle 61"/>
          <p:cNvSpPr>
            <a:spLocks noChangeArrowheads="1"/>
          </p:cNvSpPr>
          <p:nvPr/>
        </p:nvSpPr>
        <p:spPr bwMode="auto">
          <a:xfrm>
            <a:off x="61722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62489" name="Rectangle 62"/>
          <p:cNvSpPr>
            <a:spLocks noChangeArrowheads="1"/>
          </p:cNvSpPr>
          <p:nvPr/>
        </p:nvSpPr>
        <p:spPr bwMode="auto">
          <a:xfrm>
            <a:off x="5372100" y="1371600"/>
            <a:ext cx="685800" cy="571500"/>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IFL</a:t>
            </a:r>
          </a:p>
        </p:txBody>
      </p:sp>
      <p:sp>
        <p:nvSpPr>
          <p:cNvPr id="62490" name="Rectangle 63"/>
          <p:cNvSpPr>
            <a:spLocks noChangeArrowheads="1"/>
          </p:cNvSpPr>
          <p:nvPr/>
        </p:nvSpPr>
        <p:spPr bwMode="auto">
          <a:xfrm>
            <a:off x="5086350" y="2171700"/>
            <a:ext cx="2514600" cy="1885950"/>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1350" b="1" dirty="0">
              <a:solidFill>
                <a:srgbClr val="000000"/>
              </a:solidFill>
            </a:endParaRPr>
          </a:p>
          <a:p>
            <a:pPr algn="ctr">
              <a:buClrTx/>
              <a:buFontTx/>
              <a:buNone/>
            </a:pPr>
            <a:r>
              <a:rPr lang="en-US" altLang="en-US" sz="1350" b="1" dirty="0">
                <a:solidFill>
                  <a:srgbClr val="000000"/>
                </a:solidFill>
              </a:rPr>
              <a:t>LPAR</a:t>
            </a:r>
          </a:p>
          <a:p>
            <a:pPr algn="ctr">
              <a:buClrTx/>
              <a:buFontTx/>
              <a:buNone/>
            </a:pPr>
            <a:r>
              <a:rPr lang="en-US" altLang="en-US" sz="1350" b="1" dirty="0" smtClean="0">
                <a:solidFill>
                  <a:srgbClr val="000000"/>
                </a:solidFill>
              </a:rPr>
              <a:t>z/VM</a:t>
            </a:r>
            <a:endParaRPr lang="en-US" altLang="en-US" sz="1350" b="1" dirty="0">
              <a:solidFill>
                <a:srgbClr val="000000"/>
              </a:solidFill>
            </a:endParaRPr>
          </a:p>
        </p:txBody>
      </p:sp>
      <p:sp>
        <p:nvSpPr>
          <p:cNvPr id="62491" name="Rectangle 64"/>
          <p:cNvSpPr>
            <a:spLocks noChangeArrowheads="1"/>
          </p:cNvSpPr>
          <p:nvPr/>
        </p:nvSpPr>
        <p:spPr bwMode="auto">
          <a:xfrm>
            <a:off x="565785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2492" name="Rectangle 65"/>
          <p:cNvSpPr>
            <a:spLocks noChangeArrowheads="1"/>
          </p:cNvSpPr>
          <p:nvPr/>
        </p:nvSpPr>
        <p:spPr bwMode="auto">
          <a:xfrm>
            <a:off x="617220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2493" name="Rectangle 66"/>
          <p:cNvSpPr>
            <a:spLocks noChangeArrowheads="1"/>
          </p:cNvSpPr>
          <p:nvPr/>
        </p:nvSpPr>
        <p:spPr bwMode="auto">
          <a:xfrm>
            <a:off x="6686550" y="2286000"/>
            <a:ext cx="457200" cy="285750"/>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LIFL</a:t>
            </a:r>
          </a:p>
        </p:txBody>
      </p:sp>
      <p:sp>
        <p:nvSpPr>
          <p:cNvPr id="62494" name="AutoShape 67"/>
          <p:cNvSpPr>
            <a:spLocks noChangeArrowheads="1"/>
          </p:cNvSpPr>
          <p:nvPr/>
        </p:nvSpPr>
        <p:spPr bwMode="auto">
          <a:xfrm>
            <a:off x="1428750" y="914400"/>
            <a:ext cx="297180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Network the Systems…</a:t>
            </a:r>
          </a:p>
        </p:txBody>
      </p:sp>
      <p:sp>
        <p:nvSpPr>
          <p:cNvPr id="62495" name="Rectangle 68"/>
          <p:cNvSpPr>
            <a:spLocks noChangeArrowheads="1"/>
          </p:cNvSpPr>
          <p:nvPr/>
        </p:nvSpPr>
        <p:spPr bwMode="auto">
          <a:xfrm>
            <a:off x="5143500" y="2686050"/>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Linux</a:t>
            </a:r>
          </a:p>
          <a:p>
            <a:pPr algn="ctr">
              <a:buClrTx/>
              <a:buFontTx/>
              <a:buNone/>
            </a:pPr>
            <a:r>
              <a:rPr lang="en-US" altLang="en-US" sz="1350">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62496" name="Rectangle 69"/>
          <p:cNvSpPr>
            <a:spLocks noChangeArrowheads="1"/>
          </p:cNvSpPr>
          <p:nvPr/>
        </p:nvSpPr>
        <p:spPr bwMode="auto">
          <a:xfrm>
            <a:off x="6686550" y="2686050"/>
            <a:ext cx="857250" cy="1257300"/>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Linux</a:t>
            </a:r>
          </a:p>
          <a:p>
            <a:pPr algn="ctr">
              <a:buClrTx/>
              <a:buFontTx/>
              <a:buNone/>
            </a:pPr>
            <a:r>
              <a:rPr lang="en-US" altLang="en-US" sz="1350">
                <a:solidFill>
                  <a:srgbClr val="000000"/>
                </a:solidFill>
              </a:rPr>
              <a:t>Server</a:t>
            </a:r>
          </a:p>
          <a:p>
            <a:pPr algn="ctr">
              <a:buClrTx/>
              <a:buFontTx/>
              <a:buNone/>
            </a:pPr>
            <a:r>
              <a:rPr lang="en-US" altLang="en-US" sz="1350">
                <a:solidFill>
                  <a:srgbClr val="000000"/>
                </a:solidFill>
              </a:rPr>
              <a:t>Virtual</a:t>
            </a:r>
          </a:p>
          <a:p>
            <a:pPr algn="ctr">
              <a:buClrTx/>
              <a:buFontTx/>
              <a:buNone/>
            </a:pPr>
            <a:r>
              <a:rPr lang="en-US" altLang="en-US" sz="1350">
                <a:solidFill>
                  <a:srgbClr val="000000"/>
                </a:solidFill>
              </a:rPr>
              <a:t>Machine</a:t>
            </a:r>
          </a:p>
        </p:txBody>
      </p:sp>
      <p:sp>
        <p:nvSpPr>
          <p:cNvPr id="62497" name="Rectangle 70"/>
          <p:cNvSpPr>
            <a:spLocks noChangeArrowheads="1"/>
          </p:cNvSpPr>
          <p:nvPr/>
        </p:nvSpPr>
        <p:spPr bwMode="auto">
          <a:xfrm>
            <a:off x="520065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2498" name="Rectangle 71"/>
          <p:cNvSpPr>
            <a:spLocks noChangeArrowheads="1"/>
          </p:cNvSpPr>
          <p:nvPr/>
        </p:nvSpPr>
        <p:spPr bwMode="auto">
          <a:xfrm>
            <a:off x="560070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2499" name="Rectangle 72"/>
          <p:cNvSpPr>
            <a:spLocks noChangeArrowheads="1"/>
          </p:cNvSpPr>
          <p:nvPr/>
        </p:nvSpPr>
        <p:spPr bwMode="auto">
          <a:xfrm>
            <a:off x="674370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2500" name="Rectangle 73"/>
          <p:cNvSpPr>
            <a:spLocks noChangeArrowheads="1"/>
          </p:cNvSpPr>
          <p:nvPr/>
        </p:nvSpPr>
        <p:spPr bwMode="auto">
          <a:xfrm>
            <a:off x="7143750" y="2743200"/>
            <a:ext cx="342900" cy="285750"/>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VCP</a:t>
            </a:r>
          </a:p>
        </p:txBody>
      </p:sp>
      <p:sp>
        <p:nvSpPr>
          <p:cNvPr id="62501" name="Oval 74"/>
          <p:cNvSpPr>
            <a:spLocks noChangeArrowheads="1"/>
          </p:cNvSpPr>
          <p:nvPr/>
        </p:nvSpPr>
        <p:spPr bwMode="auto">
          <a:xfrm>
            <a:off x="5886450" y="2743200"/>
            <a:ext cx="914400" cy="8572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VSwitch</a:t>
            </a:r>
          </a:p>
        </p:txBody>
      </p:sp>
      <p:sp>
        <p:nvSpPr>
          <p:cNvPr id="62502" name="Oval 75"/>
          <p:cNvSpPr>
            <a:spLocks noChangeArrowheads="1"/>
          </p:cNvSpPr>
          <p:nvPr/>
        </p:nvSpPr>
        <p:spPr bwMode="auto">
          <a:xfrm>
            <a:off x="3257550" y="2743200"/>
            <a:ext cx="914400" cy="8572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Hiper</a:t>
            </a:r>
          </a:p>
          <a:p>
            <a:pPr algn="ctr">
              <a:buClrTx/>
              <a:buFontTx/>
              <a:buNone/>
            </a:pPr>
            <a:r>
              <a:rPr lang="en-US" altLang="en-US" sz="1800" b="1">
                <a:solidFill>
                  <a:srgbClr val="000000"/>
                </a:solidFill>
              </a:rPr>
              <a:t>Socket</a:t>
            </a:r>
          </a:p>
        </p:txBody>
      </p:sp>
      <p:sp>
        <p:nvSpPr>
          <p:cNvPr id="62503" name="Oval 76"/>
          <p:cNvSpPr>
            <a:spLocks noChangeArrowheads="1"/>
          </p:cNvSpPr>
          <p:nvPr/>
        </p:nvSpPr>
        <p:spPr bwMode="auto">
          <a:xfrm>
            <a:off x="4572000" y="2343150"/>
            <a:ext cx="914400" cy="8572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Hiper</a:t>
            </a:r>
          </a:p>
          <a:p>
            <a:pPr algn="ctr">
              <a:buClrTx/>
              <a:buFontTx/>
              <a:buNone/>
            </a:pPr>
            <a:r>
              <a:rPr lang="en-US" altLang="en-US" sz="1800" b="1">
                <a:solidFill>
                  <a:srgbClr val="000000"/>
                </a:solidFill>
              </a:rPr>
              <a:t>Socket</a:t>
            </a:r>
          </a:p>
        </p:txBody>
      </p:sp>
    </p:spTree>
    <p:extLst>
      <p:ext uri="{BB962C8B-B14F-4D97-AF65-F5344CB8AC3E}">
        <p14:creationId xmlns:p14="http://schemas.microsoft.com/office/powerpoint/2010/main" val="42468356"/>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0" name="Text Box 9"/>
          <p:cNvSpPr txBox="1">
            <a:spLocks noChangeArrowheads="1"/>
          </p:cNvSpPr>
          <p:nvPr/>
        </p:nvSpPr>
        <p:spPr bwMode="auto">
          <a:xfrm>
            <a:off x="4446196" y="4573039"/>
            <a:ext cx="3788445" cy="415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19" tIns="34265" rIns="68519" bIns="34265">
            <a:spAutoFit/>
          </a:bodyPr>
          <a:lstStyle>
            <a:lvl1pPr defTabSz="822325">
              <a:defRPr>
                <a:solidFill>
                  <a:schemeClr val="tx1"/>
                </a:solidFill>
                <a:latin typeface="Arial" panose="020B0604020202020204" pitchFamily="34" charset="0"/>
                <a:ea typeface="MS PGothic" panose="020B0600070205080204" pitchFamily="34" charset="-128"/>
              </a:defRPr>
            </a:lvl1pPr>
            <a:lvl2pPr marL="37931725" indent="-37474525" defTabSz="822325">
              <a:defRPr>
                <a:solidFill>
                  <a:schemeClr val="tx1"/>
                </a:solidFill>
                <a:latin typeface="Arial" panose="020B0604020202020204" pitchFamily="34" charset="0"/>
                <a:ea typeface="MS PGothic" panose="020B0600070205080204" pitchFamily="34" charset="-128"/>
              </a:defRPr>
            </a:lvl2pPr>
            <a:lvl3pPr marL="1143000" indent="-228600" defTabSz="822325">
              <a:defRPr>
                <a:solidFill>
                  <a:schemeClr val="tx1"/>
                </a:solidFill>
                <a:latin typeface="Arial" panose="020B0604020202020204" pitchFamily="34" charset="0"/>
                <a:ea typeface="MS PGothic" panose="020B0600070205080204" pitchFamily="34" charset="-128"/>
              </a:defRPr>
            </a:lvl3pPr>
            <a:lvl4pPr marL="1600200" indent="-228600" defTabSz="822325">
              <a:defRPr>
                <a:solidFill>
                  <a:schemeClr val="tx1"/>
                </a:solidFill>
                <a:latin typeface="Arial" panose="020B0604020202020204" pitchFamily="34" charset="0"/>
                <a:ea typeface="MS PGothic" panose="020B0600070205080204" pitchFamily="34" charset="-128"/>
              </a:defRPr>
            </a:lvl4pPr>
            <a:lvl5pPr marL="2057400" indent="-228600" defTabSz="822325">
              <a:defRPr>
                <a:solidFill>
                  <a:schemeClr val="tx1"/>
                </a:solidFill>
                <a:latin typeface="Arial" panose="020B0604020202020204" pitchFamily="34" charset="0"/>
                <a:ea typeface="MS PGothic" panose="020B0600070205080204" pitchFamily="34" charset="-128"/>
              </a:defRPr>
            </a:lvl5pPr>
            <a:lvl6pPr marL="2514600" indent="-228600" defTabSz="822325"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defTabSz="822325"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defTabSz="822325"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defTabSz="822325"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marL="171450" indent="-171450" eaLnBrk="1" hangingPunct="1">
              <a:buFont typeface="Arial" panose="020B0604020202020204" pitchFamily="34" charset="0"/>
              <a:buChar char="•"/>
            </a:pPr>
            <a:r>
              <a:rPr lang="en-US" altLang="en-US" sz="750" dirty="0" smtClean="0">
                <a:solidFill>
                  <a:srgbClr val="002060"/>
                </a:solidFill>
              </a:rPr>
              <a:t>Based </a:t>
            </a:r>
            <a:r>
              <a:rPr lang="en-US" altLang="en-US" sz="750" dirty="0">
                <a:solidFill>
                  <a:srgbClr val="002060"/>
                </a:solidFill>
              </a:rPr>
              <a:t>on YE 2003 to YE 2015     **Top 100 is based on total installed </a:t>
            </a:r>
            <a:r>
              <a:rPr lang="en-US" altLang="en-US" sz="750" dirty="0" smtClean="0">
                <a:solidFill>
                  <a:srgbClr val="002060"/>
                </a:solidFill>
              </a:rPr>
              <a:t>MIPS</a:t>
            </a:r>
          </a:p>
          <a:p>
            <a:pPr marL="171450" indent="-171450" eaLnBrk="1" hangingPunct="1">
              <a:buFont typeface="Arial" panose="020B0604020202020204" pitchFamily="34" charset="0"/>
              <a:buChar char="•"/>
            </a:pPr>
            <a:r>
              <a:rPr lang="en-US" altLang="en-US" sz="750" dirty="0" smtClean="0">
                <a:solidFill>
                  <a:srgbClr val="002060"/>
                </a:solidFill>
              </a:rPr>
              <a:t>CAGR – Compound Annual Growth Rate</a:t>
            </a:r>
          </a:p>
          <a:p>
            <a:pPr marL="171450" indent="-171450" eaLnBrk="1" hangingPunct="1">
              <a:buFont typeface="Arial" panose="020B0604020202020204" pitchFamily="34" charset="0"/>
              <a:buChar char="•"/>
            </a:pPr>
            <a:endParaRPr lang="en-US" altLang="en-US" sz="750" dirty="0">
              <a:solidFill>
                <a:srgbClr val="002060"/>
              </a:solidFill>
            </a:endParaRPr>
          </a:p>
        </p:txBody>
      </p:sp>
      <p:sp>
        <p:nvSpPr>
          <p:cNvPr id="2" name="Title 1"/>
          <p:cNvSpPr>
            <a:spLocks noGrp="1"/>
          </p:cNvSpPr>
          <p:nvPr>
            <p:ph type="title"/>
          </p:nvPr>
        </p:nvSpPr>
        <p:spPr>
          <a:xfrm>
            <a:off x="383790" y="459948"/>
            <a:ext cx="8716963" cy="608013"/>
          </a:xfrm>
        </p:spPr>
        <p:txBody>
          <a:bodyPr/>
          <a:lstStyle/>
          <a:p>
            <a:r>
              <a:rPr lang="en-US" altLang="en-US" b="1" dirty="0"/>
              <a:t>Linux on IBM z Systems in 2Q2016</a:t>
            </a:r>
            <a:r>
              <a:rPr lang="en-US" altLang="en-US" sz="2400" dirty="0"/>
              <a:t/>
            </a:r>
            <a:br>
              <a:rPr lang="en-US" altLang="en-US" sz="2400" dirty="0"/>
            </a:br>
            <a:r>
              <a:rPr lang="en-US" altLang="en-US" sz="1500" i="1" dirty="0"/>
              <a:t>Installed Linux MIPS at 42% CAGR*</a:t>
            </a:r>
            <a:r>
              <a:rPr lang="en-US" altLang="en-US" dirty="0"/>
              <a:t/>
            </a:r>
            <a:br>
              <a:rPr lang="en-US" altLang="en-US" dirty="0"/>
            </a:br>
            <a:endParaRPr lang="en-US" dirty="0"/>
          </a:p>
        </p:txBody>
      </p:sp>
      <p:sp>
        <p:nvSpPr>
          <p:cNvPr id="4" name="Content Placeholder 3"/>
          <p:cNvSpPr>
            <a:spLocks noGrp="1"/>
          </p:cNvSpPr>
          <p:nvPr>
            <p:ph idx="1"/>
          </p:nvPr>
        </p:nvSpPr>
        <p:spPr>
          <a:xfrm>
            <a:off x="740125" y="1203530"/>
            <a:ext cx="3107843" cy="2951791"/>
          </a:xfrm>
        </p:spPr>
        <p:txBody>
          <a:bodyPr>
            <a:normAutofit lnSpcReduction="10000"/>
          </a:bodyPr>
          <a:lstStyle/>
          <a:p>
            <a:pPr>
              <a:spcAft>
                <a:spcPts val="0"/>
              </a:spcAft>
              <a:buClr>
                <a:srgbClr val="002060"/>
              </a:buClr>
              <a:buSzPct val="90000"/>
            </a:pPr>
            <a:r>
              <a:rPr lang="en-GB" altLang="en-US" sz="1500" dirty="0">
                <a:solidFill>
                  <a:srgbClr val="002060"/>
                </a:solidFill>
              </a:rPr>
              <a:t>48% of z Systems enterprises have IFL’s installed as of 2Q16</a:t>
            </a:r>
          </a:p>
          <a:p>
            <a:pPr>
              <a:spcAft>
                <a:spcPts val="0"/>
              </a:spcAft>
              <a:buClr>
                <a:srgbClr val="002060"/>
              </a:buClr>
              <a:buSzPct val="90000"/>
            </a:pPr>
            <a:r>
              <a:rPr lang="en-GB" altLang="en-US" sz="1500" dirty="0">
                <a:solidFill>
                  <a:srgbClr val="002060"/>
                </a:solidFill>
              </a:rPr>
              <a:t>93 of the top 100 z Systems enterprises are running Linux on z as of 2Q16 **</a:t>
            </a:r>
          </a:p>
          <a:p>
            <a:pPr>
              <a:spcAft>
                <a:spcPts val="0"/>
              </a:spcAft>
              <a:buClr>
                <a:srgbClr val="002060"/>
              </a:buClr>
              <a:buSzPct val="90000"/>
            </a:pPr>
            <a:r>
              <a:rPr lang="en-GB" altLang="en-US" sz="1500" dirty="0">
                <a:solidFill>
                  <a:srgbClr val="002060"/>
                </a:solidFill>
              </a:rPr>
              <a:t>27.7% of Total installed MIPS run Linux as of 2Q16</a:t>
            </a:r>
          </a:p>
          <a:p>
            <a:pPr>
              <a:spcAft>
                <a:spcPts val="0"/>
              </a:spcAft>
              <a:buClr>
                <a:srgbClr val="002060"/>
              </a:buClr>
              <a:buSzPct val="90000"/>
            </a:pPr>
            <a:r>
              <a:rPr lang="en-GB" altLang="en-US" sz="1500" dirty="0">
                <a:solidFill>
                  <a:srgbClr val="002060"/>
                </a:solidFill>
              </a:rPr>
              <a:t>Installed IFL MIPS increased by 10% YTY from 2Q15 to 2Q16</a:t>
            </a:r>
          </a:p>
          <a:p>
            <a:pPr>
              <a:spcAft>
                <a:spcPts val="0"/>
              </a:spcAft>
              <a:buClr>
                <a:srgbClr val="002060"/>
              </a:buClr>
              <a:buSzPct val="90000"/>
            </a:pPr>
            <a:r>
              <a:rPr lang="en-GB" altLang="en-US" sz="1500" dirty="0">
                <a:solidFill>
                  <a:srgbClr val="002060"/>
                </a:solidFill>
              </a:rPr>
              <a:t>36% of all z Systems servers have IFLs </a:t>
            </a:r>
          </a:p>
        </p:txBody>
      </p:sp>
      <p:sp>
        <p:nvSpPr>
          <p:cNvPr id="924" name="Content Placeholder 3"/>
          <p:cNvSpPr txBox="1">
            <a:spLocks/>
          </p:cNvSpPr>
          <p:nvPr/>
        </p:nvSpPr>
        <p:spPr bwMode="auto">
          <a:xfrm>
            <a:off x="1367325" y="4264445"/>
            <a:ext cx="4669568" cy="502434"/>
          </a:xfrm>
          <a:prstGeom prst="rect">
            <a:avLst/>
          </a:prstGeom>
          <a:noFill/>
          <a:ln w="9525">
            <a:noFill/>
            <a:miter lim="800000"/>
            <a:headEnd/>
            <a:tailEnd/>
          </a:ln>
        </p:spPr>
        <p:txBody>
          <a:bodyPr vert="horz" wrap="square" lIns="0" tIns="34290" rIns="0" bIns="34290" numCol="1" anchor="t" anchorCtr="0" compatLnSpc="1">
            <a:prstTxWarp prst="textNoShape">
              <a:avLst/>
            </a:prstTxWarp>
          </a:bodyPr>
          <a:lstStyle>
            <a:lvl1pPr marL="173038" indent="-173038" algn="l" rtl="0" eaLnBrk="0" fontAlgn="base" hangingPunct="0">
              <a:spcBef>
                <a:spcPct val="50000"/>
              </a:spcBef>
              <a:spcAft>
                <a:spcPct val="0"/>
              </a:spcAft>
              <a:buClr>
                <a:schemeClr val="tx1"/>
              </a:buClr>
              <a:buFont typeface="Wingdings" pitchFamily="2" charset="2"/>
              <a:buChar char="§"/>
              <a:defRPr kern="1200">
                <a:solidFill>
                  <a:schemeClr val="tx1"/>
                </a:solidFill>
                <a:latin typeface="+mn-lt"/>
                <a:ea typeface="+mn-ea"/>
                <a:cs typeface="+mn-cs"/>
              </a:defRPr>
            </a:lvl1pPr>
            <a:lvl2pPr marL="509588" indent="-163513" algn="l" rtl="0" eaLnBrk="0" fontAlgn="base" hangingPunct="0">
              <a:spcBef>
                <a:spcPct val="0"/>
              </a:spcBef>
              <a:spcAft>
                <a:spcPct val="0"/>
              </a:spcAft>
              <a:buClr>
                <a:schemeClr val="tx1"/>
              </a:buClr>
              <a:buFont typeface="Arial" pitchFamily="34" charset="0"/>
              <a:buChar char="–"/>
              <a:defRPr sz="1600" kern="1200">
                <a:solidFill>
                  <a:schemeClr val="tx1"/>
                </a:solidFill>
                <a:latin typeface="+mn-lt"/>
                <a:ea typeface="+mn-ea"/>
                <a:cs typeface="+mn-cs"/>
              </a:defRPr>
            </a:lvl2pPr>
            <a:lvl3pPr marL="855663" indent="-173038" algn="l" rtl="0" eaLnBrk="0" fontAlgn="base" hangingPunct="0">
              <a:spcBef>
                <a:spcPct val="0"/>
              </a:spcBef>
              <a:spcAft>
                <a:spcPct val="0"/>
              </a:spcAft>
              <a:buClr>
                <a:schemeClr val="tx1"/>
              </a:buClr>
              <a:buChar char="•"/>
              <a:defRPr sz="1600" kern="1200">
                <a:solidFill>
                  <a:schemeClr val="tx1"/>
                </a:solidFill>
                <a:latin typeface="+mn-lt"/>
                <a:ea typeface="+mn-ea"/>
                <a:cs typeface="+mn-cs"/>
              </a:defRPr>
            </a:lvl3pPr>
            <a:lvl4pPr marL="1203325" indent="-173038" algn="l" rtl="0" eaLnBrk="0" fontAlgn="base" hangingPunct="0">
              <a:spcBef>
                <a:spcPct val="20000"/>
              </a:spcBef>
              <a:spcAft>
                <a:spcPct val="0"/>
              </a:spcAft>
              <a:buClr>
                <a:schemeClr val="bg1"/>
              </a:buClr>
              <a:buChar char="–"/>
              <a:defRPr sz="1600" kern="1200">
                <a:solidFill>
                  <a:schemeClr val="bg1"/>
                </a:solidFill>
                <a:latin typeface="+mn-lt"/>
                <a:ea typeface="+mn-ea"/>
                <a:cs typeface="+mn-cs"/>
              </a:defRPr>
            </a:lvl4pPr>
            <a:lvl5pPr marL="1539875" indent="-163513" algn="l" rtl="0" eaLnBrk="0" fontAlgn="base" hangingPunct="0">
              <a:spcBef>
                <a:spcPct val="20000"/>
              </a:spcBef>
              <a:spcAft>
                <a:spcPct val="0"/>
              </a:spcAft>
              <a:buClr>
                <a:schemeClr val="bg1"/>
              </a:buClr>
              <a:buChar char="»"/>
              <a:defRPr sz="16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50"/>
              </a:spcBef>
              <a:buClr>
                <a:srgbClr val="002060"/>
              </a:buClr>
              <a:buSzPct val="90000"/>
            </a:pPr>
            <a:r>
              <a:rPr lang="en-US" sz="1500" dirty="0">
                <a:solidFill>
                  <a:srgbClr val="002060"/>
                </a:solidFill>
              </a:rPr>
              <a:t>62% of new FIE/FIC z Systems accounts run Linux</a:t>
            </a:r>
          </a:p>
        </p:txBody>
      </p:sp>
      <p:grpSp>
        <p:nvGrpSpPr>
          <p:cNvPr id="7" name="Group 6"/>
          <p:cNvGrpSpPr/>
          <p:nvPr/>
        </p:nvGrpSpPr>
        <p:grpSpPr>
          <a:xfrm>
            <a:off x="4572000" y="637674"/>
            <a:ext cx="3850105" cy="3382587"/>
            <a:chOff x="4572000" y="1276531"/>
            <a:chExt cx="3192727" cy="2743730"/>
          </a:xfrm>
        </p:grpSpPr>
        <p:sp>
          <p:nvSpPr>
            <p:cNvPr id="6" name="Rectangle 5"/>
            <p:cNvSpPr/>
            <p:nvPr/>
          </p:nvSpPr>
          <p:spPr>
            <a:xfrm>
              <a:off x="4572000" y="1276531"/>
              <a:ext cx="3192727" cy="2743730"/>
            </a:xfrm>
            <a:prstGeom prst="rect">
              <a:avLst/>
            </a:prstGeom>
            <a:solidFill>
              <a:schemeClr val="bg1">
                <a:lumMod val="95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63" name="Text Box 6"/>
            <p:cNvSpPr txBox="1">
              <a:spLocks noChangeArrowheads="1"/>
            </p:cNvSpPr>
            <p:nvPr/>
          </p:nvSpPr>
          <p:spPr bwMode="auto">
            <a:xfrm>
              <a:off x="4799144" y="1380268"/>
              <a:ext cx="2810128" cy="323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Arial" panose="020B0604020202020204" pitchFamily="34" charset="0"/>
                  <a:ea typeface="MS PGothic" panose="020B0600070205080204" pitchFamily="34" charset="-128"/>
                </a:defRPr>
              </a:lvl1pPr>
              <a:lvl2pPr marL="742950" indent="-285750">
                <a:defRPr>
                  <a:solidFill>
                    <a:schemeClr val="tx1"/>
                  </a:solidFill>
                  <a:latin typeface="Arial" panose="020B0604020202020204" pitchFamily="34" charset="0"/>
                  <a:ea typeface="MS PGothic" panose="020B0600070205080204" pitchFamily="34" charset="-128"/>
                </a:defRPr>
              </a:lvl2pPr>
              <a:lvl3pPr marL="1143000" indent="-228600">
                <a:defRPr>
                  <a:solidFill>
                    <a:schemeClr val="tx1"/>
                  </a:solidFill>
                  <a:latin typeface="Arial" panose="020B0604020202020204" pitchFamily="34" charset="0"/>
                  <a:ea typeface="MS PGothic" panose="020B0600070205080204" pitchFamily="34" charset="-128"/>
                </a:defRPr>
              </a:lvl3pPr>
              <a:lvl4pPr marL="1600200" indent="-228600">
                <a:defRPr>
                  <a:solidFill>
                    <a:schemeClr val="tx1"/>
                  </a:solidFill>
                  <a:latin typeface="Arial" panose="020B0604020202020204" pitchFamily="34" charset="0"/>
                  <a:ea typeface="MS PGothic" panose="020B0600070205080204" pitchFamily="34" charset="-128"/>
                </a:defRPr>
              </a:lvl4pPr>
              <a:lvl5pPr marL="2057400" indent="-228600">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MS PGothic" panose="020B0600070205080204" pitchFamily="34" charset="-128"/>
                </a:defRPr>
              </a:lvl9pPr>
            </a:lstStyle>
            <a:p>
              <a:pPr eaLnBrk="1" hangingPunct="1"/>
              <a:r>
                <a:rPr lang="en-US" altLang="en-US" sz="1500" b="1" dirty="0"/>
                <a:t>Installed Capacity Over Time</a:t>
              </a:r>
            </a:p>
          </p:txBody>
        </p:sp>
        <p:sp>
          <p:nvSpPr>
            <p:cNvPr id="19465" name="AutoShape 11"/>
            <p:cNvSpPr>
              <a:spLocks noChangeAspect="1" noChangeArrowheads="1" noTextEdit="1"/>
            </p:cNvSpPr>
            <p:nvPr/>
          </p:nvSpPr>
          <p:spPr bwMode="auto">
            <a:xfrm>
              <a:off x="4669960" y="1781885"/>
              <a:ext cx="2996804" cy="223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grpSp>
          <p:nvGrpSpPr>
            <p:cNvPr id="5" name="Group 4"/>
            <p:cNvGrpSpPr/>
            <p:nvPr/>
          </p:nvGrpSpPr>
          <p:grpSpPr>
            <a:xfrm>
              <a:off x="4713199" y="1751739"/>
              <a:ext cx="2832497" cy="2119313"/>
              <a:chOff x="4760264" y="2335652"/>
              <a:chExt cx="3776663" cy="2825750"/>
            </a:xfrm>
          </p:grpSpPr>
          <p:sp>
            <p:nvSpPr>
              <p:cNvPr id="45" name="Rectangle 238"/>
              <p:cNvSpPr>
                <a:spLocks noChangeArrowheads="1"/>
              </p:cNvSpPr>
              <p:nvPr/>
            </p:nvSpPr>
            <p:spPr bwMode="auto">
              <a:xfrm>
                <a:off x="4760264" y="2335652"/>
                <a:ext cx="3776663" cy="2825750"/>
              </a:xfrm>
              <a:prstGeom prst="rect">
                <a:avLst/>
              </a:prstGeom>
              <a:gradFill flip="none" rotWithShape="1">
                <a:gsLst>
                  <a:gs pos="0">
                    <a:srgbClr val="92D050"/>
                  </a:gs>
                  <a:gs pos="80000">
                    <a:srgbClr val="FFFF66"/>
                  </a:gs>
                  <a:gs pos="91000">
                    <a:schemeClr val="accent1">
                      <a:lumMod val="20000"/>
                      <a:lumOff val="80000"/>
                    </a:schemeClr>
                  </a:gs>
                  <a:gs pos="100000">
                    <a:schemeClr val="accent1">
                      <a:lumMod val="40000"/>
                      <a:lumOff val="60000"/>
                    </a:schemeClr>
                  </a:gs>
                </a:gsLst>
                <a:path path="rect">
                  <a:fillToRect l="100000" b="100000"/>
                </a:path>
                <a:tileRect t="-100000" r="-100000"/>
              </a:gradFill>
              <a:ln w="9525" cap="flat">
                <a:noFill/>
                <a:prstDash val="solid"/>
                <a:round/>
                <a:headEnd/>
                <a:tailEnd/>
              </a:ln>
            </p:spPr>
            <p:txBody>
              <a:bodyPr vert="horz" wrap="square" lIns="68580" tIns="34290" rIns="68580" bIns="34290" numCol="1" anchor="t" anchorCtr="0" compatLnSpc="1">
                <a:prstTxWarp prst="textNoShape">
                  <a:avLst/>
                </a:prstTxWarp>
              </a:bodyPr>
              <a:lstStyle/>
              <a:p>
                <a:endParaRPr lang="en-US" dirty="0"/>
              </a:p>
            </p:txBody>
          </p:sp>
          <p:sp>
            <p:nvSpPr>
              <p:cNvPr id="3" name="Rectangle 2"/>
              <p:cNvSpPr/>
              <p:nvPr/>
            </p:nvSpPr>
            <p:spPr>
              <a:xfrm rot="16200000">
                <a:off x="3956244" y="3509337"/>
                <a:ext cx="2024485" cy="338555"/>
              </a:xfrm>
              <a:prstGeom prst="rect">
                <a:avLst/>
              </a:prstGeom>
            </p:spPr>
            <p:txBody>
              <a:bodyPr wrap="none">
                <a:spAutoFit/>
              </a:bodyPr>
              <a:lstStyle/>
              <a:p>
                <a:r>
                  <a:rPr lang="en-US" altLang="en-US" sz="1050" dirty="0">
                    <a:cs typeface="Arial" charset="0"/>
                  </a:rPr>
                  <a:t>Installed IFL Capacity </a:t>
                </a:r>
                <a:endParaRPr lang="en-US" sz="1050" dirty="0"/>
              </a:p>
            </p:txBody>
          </p:sp>
          <p:grpSp>
            <p:nvGrpSpPr>
              <p:cNvPr id="260" name="Group 259"/>
              <p:cNvGrpSpPr/>
              <p:nvPr/>
            </p:nvGrpSpPr>
            <p:grpSpPr>
              <a:xfrm>
                <a:off x="4950128" y="2687825"/>
                <a:ext cx="3409991" cy="2366610"/>
                <a:chOff x="5568952" y="3124994"/>
                <a:chExt cx="3409991" cy="2157176"/>
              </a:xfrm>
            </p:grpSpPr>
            <p:sp>
              <p:nvSpPr>
                <p:cNvPr id="261" name="Rectangle 6"/>
                <p:cNvSpPr>
                  <a:spLocks noChangeArrowheads="1"/>
                </p:cNvSpPr>
                <p:nvPr/>
              </p:nvSpPr>
              <p:spPr bwMode="auto">
                <a:xfrm>
                  <a:off x="5640389" y="5049044"/>
                  <a:ext cx="7938" cy="80963"/>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62" name="Rectangle 7"/>
                <p:cNvSpPr>
                  <a:spLocks noChangeArrowheads="1"/>
                </p:cNvSpPr>
                <p:nvPr/>
              </p:nvSpPr>
              <p:spPr bwMode="auto">
                <a:xfrm>
                  <a:off x="5648327" y="5049044"/>
                  <a:ext cx="7938" cy="80963"/>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63" name="Rectangle 8"/>
                <p:cNvSpPr>
                  <a:spLocks noChangeArrowheads="1"/>
                </p:cNvSpPr>
                <p:nvPr/>
              </p:nvSpPr>
              <p:spPr bwMode="auto">
                <a:xfrm>
                  <a:off x="5656264" y="5049044"/>
                  <a:ext cx="7938" cy="80963"/>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64" name="Rectangle 9"/>
                <p:cNvSpPr>
                  <a:spLocks noChangeArrowheads="1"/>
                </p:cNvSpPr>
                <p:nvPr/>
              </p:nvSpPr>
              <p:spPr bwMode="auto">
                <a:xfrm>
                  <a:off x="5664202" y="5049044"/>
                  <a:ext cx="7938" cy="80963"/>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65" name="Rectangle 10"/>
                <p:cNvSpPr>
                  <a:spLocks noChangeArrowheads="1"/>
                </p:cNvSpPr>
                <p:nvPr/>
              </p:nvSpPr>
              <p:spPr bwMode="auto">
                <a:xfrm>
                  <a:off x="5672139" y="5049044"/>
                  <a:ext cx="7938" cy="80963"/>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66" name="Rectangle 11"/>
                <p:cNvSpPr>
                  <a:spLocks noChangeArrowheads="1"/>
                </p:cNvSpPr>
                <p:nvPr/>
              </p:nvSpPr>
              <p:spPr bwMode="auto">
                <a:xfrm>
                  <a:off x="5680077" y="5049044"/>
                  <a:ext cx="9525" cy="80963"/>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67" name="Rectangle 12"/>
                <p:cNvSpPr>
                  <a:spLocks noChangeArrowheads="1"/>
                </p:cNvSpPr>
                <p:nvPr/>
              </p:nvSpPr>
              <p:spPr bwMode="auto">
                <a:xfrm>
                  <a:off x="5689602" y="5049044"/>
                  <a:ext cx="7938" cy="80963"/>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68" name="Rectangle 13"/>
                <p:cNvSpPr>
                  <a:spLocks noChangeArrowheads="1"/>
                </p:cNvSpPr>
                <p:nvPr/>
              </p:nvSpPr>
              <p:spPr bwMode="auto">
                <a:xfrm>
                  <a:off x="5697539" y="5049044"/>
                  <a:ext cx="15875" cy="80963"/>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69" name="Rectangle 14"/>
                <p:cNvSpPr>
                  <a:spLocks noChangeArrowheads="1"/>
                </p:cNvSpPr>
                <p:nvPr/>
              </p:nvSpPr>
              <p:spPr bwMode="auto">
                <a:xfrm>
                  <a:off x="5713414" y="5049044"/>
                  <a:ext cx="7938" cy="80963"/>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70" name="Rectangle 15"/>
                <p:cNvSpPr>
                  <a:spLocks noChangeArrowheads="1"/>
                </p:cNvSpPr>
                <p:nvPr/>
              </p:nvSpPr>
              <p:spPr bwMode="auto">
                <a:xfrm>
                  <a:off x="5721352" y="5049044"/>
                  <a:ext cx="9525" cy="80963"/>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71" name="Rectangle 16"/>
                <p:cNvSpPr>
                  <a:spLocks noChangeArrowheads="1"/>
                </p:cNvSpPr>
                <p:nvPr/>
              </p:nvSpPr>
              <p:spPr bwMode="auto">
                <a:xfrm>
                  <a:off x="5730877" y="5049044"/>
                  <a:ext cx="7938" cy="80963"/>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72" name="Rectangle 17"/>
                <p:cNvSpPr>
                  <a:spLocks noChangeArrowheads="1"/>
                </p:cNvSpPr>
                <p:nvPr/>
              </p:nvSpPr>
              <p:spPr bwMode="auto">
                <a:xfrm>
                  <a:off x="5738814" y="5049044"/>
                  <a:ext cx="7938" cy="80963"/>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73" name="Rectangle 18"/>
                <p:cNvSpPr>
                  <a:spLocks noChangeArrowheads="1"/>
                </p:cNvSpPr>
                <p:nvPr/>
              </p:nvSpPr>
              <p:spPr bwMode="auto">
                <a:xfrm>
                  <a:off x="5746752" y="5049044"/>
                  <a:ext cx="7938" cy="80963"/>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74" name="Rectangle 19"/>
                <p:cNvSpPr>
                  <a:spLocks noChangeArrowheads="1"/>
                </p:cNvSpPr>
                <p:nvPr/>
              </p:nvSpPr>
              <p:spPr bwMode="auto">
                <a:xfrm>
                  <a:off x="5754689" y="5049044"/>
                  <a:ext cx="7938" cy="80963"/>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75" name="Rectangle 20"/>
                <p:cNvSpPr>
                  <a:spLocks noChangeArrowheads="1"/>
                </p:cNvSpPr>
                <p:nvPr/>
              </p:nvSpPr>
              <p:spPr bwMode="auto">
                <a:xfrm>
                  <a:off x="5762627" y="5049044"/>
                  <a:ext cx="7938" cy="80963"/>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76" name="Rectangle 21"/>
                <p:cNvSpPr>
                  <a:spLocks noChangeArrowheads="1"/>
                </p:cNvSpPr>
                <p:nvPr/>
              </p:nvSpPr>
              <p:spPr bwMode="auto">
                <a:xfrm>
                  <a:off x="5640389" y="5049044"/>
                  <a:ext cx="130175" cy="80963"/>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277" name="Rectangle 22"/>
                <p:cNvSpPr>
                  <a:spLocks noChangeArrowheads="1"/>
                </p:cNvSpPr>
                <p:nvPr/>
              </p:nvSpPr>
              <p:spPr bwMode="auto">
                <a:xfrm>
                  <a:off x="5902327" y="4982369"/>
                  <a:ext cx="7938" cy="14763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78" name="Rectangle 23"/>
                <p:cNvSpPr>
                  <a:spLocks noChangeArrowheads="1"/>
                </p:cNvSpPr>
                <p:nvPr/>
              </p:nvSpPr>
              <p:spPr bwMode="auto">
                <a:xfrm>
                  <a:off x="5910264" y="4982369"/>
                  <a:ext cx="9525" cy="14763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79" name="Rectangle 24"/>
                <p:cNvSpPr>
                  <a:spLocks noChangeArrowheads="1"/>
                </p:cNvSpPr>
                <p:nvPr/>
              </p:nvSpPr>
              <p:spPr bwMode="auto">
                <a:xfrm>
                  <a:off x="5919789" y="4982369"/>
                  <a:ext cx="7938" cy="14763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0" name="Rectangle 25"/>
                <p:cNvSpPr>
                  <a:spLocks noChangeArrowheads="1"/>
                </p:cNvSpPr>
                <p:nvPr/>
              </p:nvSpPr>
              <p:spPr bwMode="auto">
                <a:xfrm>
                  <a:off x="5927727" y="4982369"/>
                  <a:ext cx="7938" cy="14763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1" name="Rectangle 26"/>
                <p:cNvSpPr>
                  <a:spLocks noChangeArrowheads="1"/>
                </p:cNvSpPr>
                <p:nvPr/>
              </p:nvSpPr>
              <p:spPr bwMode="auto">
                <a:xfrm>
                  <a:off x="5935664" y="4982369"/>
                  <a:ext cx="7938" cy="14763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2" name="Rectangle 27"/>
                <p:cNvSpPr>
                  <a:spLocks noChangeArrowheads="1"/>
                </p:cNvSpPr>
                <p:nvPr/>
              </p:nvSpPr>
              <p:spPr bwMode="auto">
                <a:xfrm>
                  <a:off x="5943602" y="4982369"/>
                  <a:ext cx="7938" cy="14763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3" name="Rectangle 28"/>
                <p:cNvSpPr>
                  <a:spLocks noChangeArrowheads="1"/>
                </p:cNvSpPr>
                <p:nvPr/>
              </p:nvSpPr>
              <p:spPr bwMode="auto">
                <a:xfrm>
                  <a:off x="5951539" y="4982369"/>
                  <a:ext cx="9525" cy="14763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4" name="Rectangle 29"/>
                <p:cNvSpPr>
                  <a:spLocks noChangeArrowheads="1"/>
                </p:cNvSpPr>
                <p:nvPr/>
              </p:nvSpPr>
              <p:spPr bwMode="auto">
                <a:xfrm>
                  <a:off x="5961064" y="4982369"/>
                  <a:ext cx="15875" cy="147638"/>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5" name="Rectangle 30"/>
                <p:cNvSpPr>
                  <a:spLocks noChangeArrowheads="1"/>
                </p:cNvSpPr>
                <p:nvPr/>
              </p:nvSpPr>
              <p:spPr bwMode="auto">
                <a:xfrm>
                  <a:off x="5976939" y="4982369"/>
                  <a:ext cx="7938" cy="14763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6" name="Rectangle 31"/>
                <p:cNvSpPr>
                  <a:spLocks noChangeArrowheads="1"/>
                </p:cNvSpPr>
                <p:nvPr/>
              </p:nvSpPr>
              <p:spPr bwMode="auto">
                <a:xfrm>
                  <a:off x="5984877" y="4982369"/>
                  <a:ext cx="7938" cy="14763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7" name="Rectangle 32"/>
                <p:cNvSpPr>
                  <a:spLocks noChangeArrowheads="1"/>
                </p:cNvSpPr>
                <p:nvPr/>
              </p:nvSpPr>
              <p:spPr bwMode="auto">
                <a:xfrm>
                  <a:off x="5992814" y="4982369"/>
                  <a:ext cx="7938" cy="14763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8" name="Rectangle 33"/>
                <p:cNvSpPr>
                  <a:spLocks noChangeArrowheads="1"/>
                </p:cNvSpPr>
                <p:nvPr/>
              </p:nvSpPr>
              <p:spPr bwMode="auto">
                <a:xfrm>
                  <a:off x="6000752" y="4982369"/>
                  <a:ext cx="9525" cy="14763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89" name="Rectangle 34"/>
                <p:cNvSpPr>
                  <a:spLocks noChangeArrowheads="1"/>
                </p:cNvSpPr>
                <p:nvPr/>
              </p:nvSpPr>
              <p:spPr bwMode="auto">
                <a:xfrm>
                  <a:off x="6010277" y="4982369"/>
                  <a:ext cx="7938" cy="14763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90" name="Rectangle 35"/>
                <p:cNvSpPr>
                  <a:spLocks noChangeArrowheads="1"/>
                </p:cNvSpPr>
                <p:nvPr/>
              </p:nvSpPr>
              <p:spPr bwMode="auto">
                <a:xfrm>
                  <a:off x="6018214" y="4982369"/>
                  <a:ext cx="7938" cy="14763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91" name="Rectangle 36"/>
                <p:cNvSpPr>
                  <a:spLocks noChangeArrowheads="1"/>
                </p:cNvSpPr>
                <p:nvPr/>
              </p:nvSpPr>
              <p:spPr bwMode="auto">
                <a:xfrm>
                  <a:off x="6026152" y="4982369"/>
                  <a:ext cx="7938" cy="14763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92" name="Rectangle 37"/>
                <p:cNvSpPr>
                  <a:spLocks noChangeArrowheads="1"/>
                </p:cNvSpPr>
                <p:nvPr/>
              </p:nvSpPr>
              <p:spPr bwMode="auto">
                <a:xfrm>
                  <a:off x="5902327" y="4982369"/>
                  <a:ext cx="131763" cy="147638"/>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293" name="Rectangle 38"/>
                <p:cNvSpPr>
                  <a:spLocks noChangeArrowheads="1"/>
                </p:cNvSpPr>
                <p:nvPr/>
              </p:nvSpPr>
              <p:spPr bwMode="auto">
                <a:xfrm>
                  <a:off x="6165852" y="4883944"/>
                  <a:ext cx="7938" cy="246063"/>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94" name="Rectangle 39"/>
                <p:cNvSpPr>
                  <a:spLocks noChangeArrowheads="1"/>
                </p:cNvSpPr>
                <p:nvPr/>
              </p:nvSpPr>
              <p:spPr bwMode="auto">
                <a:xfrm>
                  <a:off x="6173789" y="4883944"/>
                  <a:ext cx="7938" cy="246063"/>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95" name="Rectangle 40"/>
                <p:cNvSpPr>
                  <a:spLocks noChangeArrowheads="1"/>
                </p:cNvSpPr>
                <p:nvPr/>
              </p:nvSpPr>
              <p:spPr bwMode="auto">
                <a:xfrm>
                  <a:off x="6181727" y="4883944"/>
                  <a:ext cx="9525" cy="246063"/>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96" name="Rectangle 41"/>
                <p:cNvSpPr>
                  <a:spLocks noChangeArrowheads="1"/>
                </p:cNvSpPr>
                <p:nvPr/>
              </p:nvSpPr>
              <p:spPr bwMode="auto">
                <a:xfrm>
                  <a:off x="6191252" y="4883944"/>
                  <a:ext cx="7938" cy="246063"/>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97" name="Rectangle 42"/>
                <p:cNvSpPr>
                  <a:spLocks noChangeArrowheads="1"/>
                </p:cNvSpPr>
                <p:nvPr/>
              </p:nvSpPr>
              <p:spPr bwMode="auto">
                <a:xfrm>
                  <a:off x="6199189" y="4883944"/>
                  <a:ext cx="7938" cy="246063"/>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98" name="Rectangle 43"/>
                <p:cNvSpPr>
                  <a:spLocks noChangeArrowheads="1"/>
                </p:cNvSpPr>
                <p:nvPr/>
              </p:nvSpPr>
              <p:spPr bwMode="auto">
                <a:xfrm>
                  <a:off x="6207127" y="4883944"/>
                  <a:ext cx="7938" cy="246063"/>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299" name="Rectangle 44"/>
                <p:cNvSpPr>
                  <a:spLocks noChangeArrowheads="1"/>
                </p:cNvSpPr>
                <p:nvPr/>
              </p:nvSpPr>
              <p:spPr bwMode="auto">
                <a:xfrm>
                  <a:off x="6215064" y="4883944"/>
                  <a:ext cx="7938" cy="246063"/>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00" name="Rectangle 45"/>
                <p:cNvSpPr>
                  <a:spLocks noChangeArrowheads="1"/>
                </p:cNvSpPr>
                <p:nvPr/>
              </p:nvSpPr>
              <p:spPr bwMode="auto">
                <a:xfrm>
                  <a:off x="6223002" y="4883944"/>
                  <a:ext cx="17463" cy="246063"/>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01" name="Rectangle 46"/>
                <p:cNvSpPr>
                  <a:spLocks noChangeArrowheads="1"/>
                </p:cNvSpPr>
                <p:nvPr/>
              </p:nvSpPr>
              <p:spPr bwMode="auto">
                <a:xfrm>
                  <a:off x="6240464" y="4883944"/>
                  <a:ext cx="7938" cy="246063"/>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02" name="Rectangle 47"/>
                <p:cNvSpPr>
                  <a:spLocks noChangeArrowheads="1"/>
                </p:cNvSpPr>
                <p:nvPr/>
              </p:nvSpPr>
              <p:spPr bwMode="auto">
                <a:xfrm>
                  <a:off x="6248402" y="4883944"/>
                  <a:ext cx="7938" cy="246063"/>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03" name="Rectangle 48"/>
                <p:cNvSpPr>
                  <a:spLocks noChangeArrowheads="1"/>
                </p:cNvSpPr>
                <p:nvPr/>
              </p:nvSpPr>
              <p:spPr bwMode="auto">
                <a:xfrm>
                  <a:off x="6256339" y="4883944"/>
                  <a:ext cx="7938" cy="246063"/>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04" name="Rectangle 49"/>
                <p:cNvSpPr>
                  <a:spLocks noChangeArrowheads="1"/>
                </p:cNvSpPr>
                <p:nvPr/>
              </p:nvSpPr>
              <p:spPr bwMode="auto">
                <a:xfrm>
                  <a:off x="6264277" y="4883944"/>
                  <a:ext cx="7938" cy="246063"/>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05" name="Rectangle 50"/>
                <p:cNvSpPr>
                  <a:spLocks noChangeArrowheads="1"/>
                </p:cNvSpPr>
                <p:nvPr/>
              </p:nvSpPr>
              <p:spPr bwMode="auto">
                <a:xfrm>
                  <a:off x="6272214" y="4883944"/>
                  <a:ext cx="9525" cy="246063"/>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06" name="Rectangle 51"/>
                <p:cNvSpPr>
                  <a:spLocks noChangeArrowheads="1"/>
                </p:cNvSpPr>
                <p:nvPr/>
              </p:nvSpPr>
              <p:spPr bwMode="auto">
                <a:xfrm>
                  <a:off x="6281739" y="4883944"/>
                  <a:ext cx="7938" cy="246063"/>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07" name="Rectangle 52"/>
                <p:cNvSpPr>
                  <a:spLocks noChangeArrowheads="1"/>
                </p:cNvSpPr>
                <p:nvPr/>
              </p:nvSpPr>
              <p:spPr bwMode="auto">
                <a:xfrm>
                  <a:off x="6289677" y="4883944"/>
                  <a:ext cx="7938" cy="246063"/>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08" name="Rectangle 53"/>
                <p:cNvSpPr>
                  <a:spLocks noChangeArrowheads="1"/>
                </p:cNvSpPr>
                <p:nvPr/>
              </p:nvSpPr>
              <p:spPr bwMode="auto">
                <a:xfrm>
                  <a:off x="6165852" y="4883944"/>
                  <a:ext cx="131763" cy="246063"/>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309" name="Rectangle 54"/>
                <p:cNvSpPr>
                  <a:spLocks noChangeArrowheads="1"/>
                </p:cNvSpPr>
                <p:nvPr/>
              </p:nvSpPr>
              <p:spPr bwMode="auto">
                <a:xfrm>
                  <a:off x="6421439" y="4834731"/>
                  <a:ext cx="7938" cy="295275"/>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0" name="Rectangle 55"/>
                <p:cNvSpPr>
                  <a:spLocks noChangeArrowheads="1"/>
                </p:cNvSpPr>
                <p:nvPr/>
              </p:nvSpPr>
              <p:spPr bwMode="auto">
                <a:xfrm>
                  <a:off x="6429377" y="4834731"/>
                  <a:ext cx="7938" cy="295275"/>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1" name="Rectangle 56"/>
                <p:cNvSpPr>
                  <a:spLocks noChangeArrowheads="1"/>
                </p:cNvSpPr>
                <p:nvPr/>
              </p:nvSpPr>
              <p:spPr bwMode="auto">
                <a:xfrm>
                  <a:off x="6437314" y="4834731"/>
                  <a:ext cx="7938" cy="295275"/>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2" name="Rectangle 57"/>
                <p:cNvSpPr>
                  <a:spLocks noChangeArrowheads="1"/>
                </p:cNvSpPr>
                <p:nvPr/>
              </p:nvSpPr>
              <p:spPr bwMode="auto">
                <a:xfrm>
                  <a:off x="6445252" y="4834731"/>
                  <a:ext cx="7938" cy="295275"/>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3" name="Rectangle 58"/>
                <p:cNvSpPr>
                  <a:spLocks noChangeArrowheads="1"/>
                </p:cNvSpPr>
                <p:nvPr/>
              </p:nvSpPr>
              <p:spPr bwMode="auto">
                <a:xfrm>
                  <a:off x="6453189" y="4834731"/>
                  <a:ext cx="9525" cy="295275"/>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4" name="Rectangle 59"/>
                <p:cNvSpPr>
                  <a:spLocks noChangeArrowheads="1"/>
                </p:cNvSpPr>
                <p:nvPr/>
              </p:nvSpPr>
              <p:spPr bwMode="auto">
                <a:xfrm>
                  <a:off x="6462714" y="4834731"/>
                  <a:ext cx="7938" cy="295275"/>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5" name="Rectangle 60"/>
                <p:cNvSpPr>
                  <a:spLocks noChangeArrowheads="1"/>
                </p:cNvSpPr>
                <p:nvPr/>
              </p:nvSpPr>
              <p:spPr bwMode="auto">
                <a:xfrm>
                  <a:off x="6470652" y="4834731"/>
                  <a:ext cx="7938" cy="295275"/>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6" name="Rectangle 61"/>
                <p:cNvSpPr>
                  <a:spLocks noChangeArrowheads="1"/>
                </p:cNvSpPr>
                <p:nvPr/>
              </p:nvSpPr>
              <p:spPr bwMode="auto">
                <a:xfrm>
                  <a:off x="6478589" y="4834731"/>
                  <a:ext cx="15875" cy="295275"/>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7" name="Rectangle 62"/>
                <p:cNvSpPr>
                  <a:spLocks noChangeArrowheads="1"/>
                </p:cNvSpPr>
                <p:nvPr/>
              </p:nvSpPr>
              <p:spPr bwMode="auto">
                <a:xfrm>
                  <a:off x="6494464" y="4834731"/>
                  <a:ext cx="7938" cy="295275"/>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8" name="Rectangle 63"/>
                <p:cNvSpPr>
                  <a:spLocks noChangeArrowheads="1"/>
                </p:cNvSpPr>
                <p:nvPr/>
              </p:nvSpPr>
              <p:spPr bwMode="auto">
                <a:xfrm>
                  <a:off x="6502402" y="4834731"/>
                  <a:ext cx="9525" cy="295275"/>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19" name="Rectangle 64"/>
                <p:cNvSpPr>
                  <a:spLocks noChangeArrowheads="1"/>
                </p:cNvSpPr>
                <p:nvPr/>
              </p:nvSpPr>
              <p:spPr bwMode="auto">
                <a:xfrm>
                  <a:off x="6511927" y="4834731"/>
                  <a:ext cx="7938" cy="295275"/>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20" name="Rectangle 65"/>
                <p:cNvSpPr>
                  <a:spLocks noChangeArrowheads="1"/>
                </p:cNvSpPr>
                <p:nvPr/>
              </p:nvSpPr>
              <p:spPr bwMode="auto">
                <a:xfrm>
                  <a:off x="6519864" y="4834731"/>
                  <a:ext cx="7938" cy="295275"/>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21" name="Rectangle 66"/>
                <p:cNvSpPr>
                  <a:spLocks noChangeArrowheads="1"/>
                </p:cNvSpPr>
                <p:nvPr/>
              </p:nvSpPr>
              <p:spPr bwMode="auto">
                <a:xfrm>
                  <a:off x="6527802" y="4834731"/>
                  <a:ext cx="7938" cy="295275"/>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22" name="Rectangle 67"/>
                <p:cNvSpPr>
                  <a:spLocks noChangeArrowheads="1"/>
                </p:cNvSpPr>
                <p:nvPr/>
              </p:nvSpPr>
              <p:spPr bwMode="auto">
                <a:xfrm>
                  <a:off x="6535739" y="4834731"/>
                  <a:ext cx="7938" cy="295275"/>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23" name="Rectangle 68"/>
                <p:cNvSpPr>
                  <a:spLocks noChangeArrowheads="1"/>
                </p:cNvSpPr>
                <p:nvPr/>
              </p:nvSpPr>
              <p:spPr bwMode="auto">
                <a:xfrm>
                  <a:off x="6543677" y="4834731"/>
                  <a:ext cx="9525" cy="295275"/>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24" name="Rectangle 69"/>
                <p:cNvSpPr>
                  <a:spLocks noChangeArrowheads="1"/>
                </p:cNvSpPr>
                <p:nvPr/>
              </p:nvSpPr>
              <p:spPr bwMode="auto">
                <a:xfrm>
                  <a:off x="6421439" y="4834731"/>
                  <a:ext cx="131763" cy="295275"/>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325" name="Rectangle 70"/>
                <p:cNvSpPr>
                  <a:spLocks noChangeArrowheads="1"/>
                </p:cNvSpPr>
                <p:nvPr/>
              </p:nvSpPr>
              <p:spPr bwMode="auto">
                <a:xfrm>
                  <a:off x="6683377" y="4702969"/>
                  <a:ext cx="9525" cy="42703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26" name="Rectangle 71"/>
                <p:cNvSpPr>
                  <a:spLocks noChangeArrowheads="1"/>
                </p:cNvSpPr>
                <p:nvPr/>
              </p:nvSpPr>
              <p:spPr bwMode="auto">
                <a:xfrm>
                  <a:off x="6692902" y="4702969"/>
                  <a:ext cx="7938" cy="42703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27" name="Rectangle 72"/>
                <p:cNvSpPr>
                  <a:spLocks noChangeArrowheads="1"/>
                </p:cNvSpPr>
                <p:nvPr/>
              </p:nvSpPr>
              <p:spPr bwMode="auto">
                <a:xfrm>
                  <a:off x="6700839" y="4702969"/>
                  <a:ext cx="7938" cy="42703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28" name="Rectangle 73"/>
                <p:cNvSpPr>
                  <a:spLocks noChangeArrowheads="1"/>
                </p:cNvSpPr>
                <p:nvPr/>
              </p:nvSpPr>
              <p:spPr bwMode="auto">
                <a:xfrm>
                  <a:off x="6708777" y="4702969"/>
                  <a:ext cx="7938" cy="42703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29" name="Rectangle 74"/>
                <p:cNvSpPr>
                  <a:spLocks noChangeArrowheads="1"/>
                </p:cNvSpPr>
                <p:nvPr/>
              </p:nvSpPr>
              <p:spPr bwMode="auto">
                <a:xfrm>
                  <a:off x="6716714" y="4702969"/>
                  <a:ext cx="7938" cy="42703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0" name="Rectangle 75"/>
                <p:cNvSpPr>
                  <a:spLocks noChangeArrowheads="1"/>
                </p:cNvSpPr>
                <p:nvPr/>
              </p:nvSpPr>
              <p:spPr bwMode="auto">
                <a:xfrm>
                  <a:off x="6724652" y="4702969"/>
                  <a:ext cx="7938" cy="42703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1" name="Rectangle 76"/>
                <p:cNvSpPr>
                  <a:spLocks noChangeArrowheads="1"/>
                </p:cNvSpPr>
                <p:nvPr/>
              </p:nvSpPr>
              <p:spPr bwMode="auto">
                <a:xfrm>
                  <a:off x="6732589" y="4702969"/>
                  <a:ext cx="9525" cy="42703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2" name="Rectangle 77"/>
                <p:cNvSpPr>
                  <a:spLocks noChangeArrowheads="1"/>
                </p:cNvSpPr>
                <p:nvPr/>
              </p:nvSpPr>
              <p:spPr bwMode="auto">
                <a:xfrm>
                  <a:off x="6742114" y="4702969"/>
                  <a:ext cx="15875" cy="427038"/>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3" name="Rectangle 78"/>
                <p:cNvSpPr>
                  <a:spLocks noChangeArrowheads="1"/>
                </p:cNvSpPr>
                <p:nvPr/>
              </p:nvSpPr>
              <p:spPr bwMode="auto">
                <a:xfrm>
                  <a:off x="6757989" y="4702969"/>
                  <a:ext cx="7938" cy="42703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4" name="Rectangle 79"/>
                <p:cNvSpPr>
                  <a:spLocks noChangeArrowheads="1"/>
                </p:cNvSpPr>
                <p:nvPr/>
              </p:nvSpPr>
              <p:spPr bwMode="auto">
                <a:xfrm>
                  <a:off x="6765927" y="4702969"/>
                  <a:ext cx="7938" cy="42703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5" name="Rectangle 80"/>
                <p:cNvSpPr>
                  <a:spLocks noChangeArrowheads="1"/>
                </p:cNvSpPr>
                <p:nvPr/>
              </p:nvSpPr>
              <p:spPr bwMode="auto">
                <a:xfrm>
                  <a:off x="6773864" y="4702969"/>
                  <a:ext cx="9525" cy="42703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6" name="Rectangle 81"/>
                <p:cNvSpPr>
                  <a:spLocks noChangeArrowheads="1"/>
                </p:cNvSpPr>
                <p:nvPr/>
              </p:nvSpPr>
              <p:spPr bwMode="auto">
                <a:xfrm>
                  <a:off x="6783389" y="4702969"/>
                  <a:ext cx="7938" cy="42703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7" name="Rectangle 82"/>
                <p:cNvSpPr>
                  <a:spLocks noChangeArrowheads="1"/>
                </p:cNvSpPr>
                <p:nvPr/>
              </p:nvSpPr>
              <p:spPr bwMode="auto">
                <a:xfrm>
                  <a:off x="6791327" y="4702969"/>
                  <a:ext cx="7938" cy="42703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8" name="Rectangle 83"/>
                <p:cNvSpPr>
                  <a:spLocks noChangeArrowheads="1"/>
                </p:cNvSpPr>
                <p:nvPr/>
              </p:nvSpPr>
              <p:spPr bwMode="auto">
                <a:xfrm>
                  <a:off x="6799264" y="4702969"/>
                  <a:ext cx="7938" cy="42703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39" name="Rectangle 84"/>
                <p:cNvSpPr>
                  <a:spLocks noChangeArrowheads="1"/>
                </p:cNvSpPr>
                <p:nvPr/>
              </p:nvSpPr>
              <p:spPr bwMode="auto">
                <a:xfrm>
                  <a:off x="6807202" y="4702969"/>
                  <a:ext cx="7938" cy="42703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40" name="Rectangle 85"/>
                <p:cNvSpPr>
                  <a:spLocks noChangeArrowheads="1"/>
                </p:cNvSpPr>
                <p:nvPr/>
              </p:nvSpPr>
              <p:spPr bwMode="auto">
                <a:xfrm>
                  <a:off x="6683377" y="4702969"/>
                  <a:ext cx="131763" cy="427038"/>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341" name="Rectangle 86"/>
                <p:cNvSpPr>
                  <a:spLocks noChangeArrowheads="1"/>
                </p:cNvSpPr>
                <p:nvPr/>
              </p:nvSpPr>
              <p:spPr bwMode="auto">
                <a:xfrm>
                  <a:off x="6946902" y="4620419"/>
                  <a:ext cx="7938" cy="50958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42" name="Rectangle 87"/>
                <p:cNvSpPr>
                  <a:spLocks noChangeArrowheads="1"/>
                </p:cNvSpPr>
                <p:nvPr/>
              </p:nvSpPr>
              <p:spPr bwMode="auto">
                <a:xfrm>
                  <a:off x="6954839" y="4620419"/>
                  <a:ext cx="9525" cy="50958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43" name="Rectangle 88"/>
                <p:cNvSpPr>
                  <a:spLocks noChangeArrowheads="1"/>
                </p:cNvSpPr>
                <p:nvPr/>
              </p:nvSpPr>
              <p:spPr bwMode="auto">
                <a:xfrm>
                  <a:off x="6964364" y="4620419"/>
                  <a:ext cx="7938" cy="50958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44" name="Rectangle 89"/>
                <p:cNvSpPr>
                  <a:spLocks noChangeArrowheads="1"/>
                </p:cNvSpPr>
                <p:nvPr/>
              </p:nvSpPr>
              <p:spPr bwMode="auto">
                <a:xfrm>
                  <a:off x="6972302" y="4620419"/>
                  <a:ext cx="7938" cy="50958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45" name="Rectangle 90"/>
                <p:cNvSpPr>
                  <a:spLocks noChangeArrowheads="1"/>
                </p:cNvSpPr>
                <p:nvPr/>
              </p:nvSpPr>
              <p:spPr bwMode="auto">
                <a:xfrm>
                  <a:off x="6980239" y="4620419"/>
                  <a:ext cx="7938" cy="50958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46" name="Rectangle 91"/>
                <p:cNvSpPr>
                  <a:spLocks noChangeArrowheads="1"/>
                </p:cNvSpPr>
                <p:nvPr/>
              </p:nvSpPr>
              <p:spPr bwMode="auto">
                <a:xfrm>
                  <a:off x="6988177" y="4620419"/>
                  <a:ext cx="7938" cy="50958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47" name="Rectangle 92"/>
                <p:cNvSpPr>
                  <a:spLocks noChangeArrowheads="1"/>
                </p:cNvSpPr>
                <p:nvPr/>
              </p:nvSpPr>
              <p:spPr bwMode="auto">
                <a:xfrm>
                  <a:off x="6996114" y="4620419"/>
                  <a:ext cx="7938" cy="50958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48" name="Rectangle 93"/>
                <p:cNvSpPr>
                  <a:spLocks noChangeArrowheads="1"/>
                </p:cNvSpPr>
                <p:nvPr/>
              </p:nvSpPr>
              <p:spPr bwMode="auto">
                <a:xfrm>
                  <a:off x="7004052" y="4620419"/>
                  <a:ext cx="17463" cy="509588"/>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49" name="Rectangle 94"/>
                <p:cNvSpPr>
                  <a:spLocks noChangeArrowheads="1"/>
                </p:cNvSpPr>
                <p:nvPr/>
              </p:nvSpPr>
              <p:spPr bwMode="auto">
                <a:xfrm>
                  <a:off x="7021514" y="4620419"/>
                  <a:ext cx="7938" cy="50958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50" name="Rectangle 95"/>
                <p:cNvSpPr>
                  <a:spLocks noChangeArrowheads="1"/>
                </p:cNvSpPr>
                <p:nvPr/>
              </p:nvSpPr>
              <p:spPr bwMode="auto">
                <a:xfrm>
                  <a:off x="7029452" y="4620419"/>
                  <a:ext cx="7938" cy="50958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51" name="Rectangle 96"/>
                <p:cNvSpPr>
                  <a:spLocks noChangeArrowheads="1"/>
                </p:cNvSpPr>
                <p:nvPr/>
              </p:nvSpPr>
              <p:spPr bwMode="auto">
                <a:xfrm>
                  <a:off x="7037389" y="4620419"/>
                  <a:ext cx="7938" cy="50958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52" name="Rectangle 97"/>
                <p:cNvSpPr>
                  <a:spLocks noChangeArrowheads="1"/>
                </p:cNvSpPr>
                <p:nvPr/>
              </p:nvSpPr>
              <p:spPr bwMode="auto">
                <a:xfrm>
                  <a:off x="7045327" y="4620419"/>
                  <a:ext cx="9525" cy="50958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53" name="Rectangle 98"/>
                <p:cNvSpPr>
                  <a:spLocks noChangeArrowheads="1"/>
                </p:cNvSpPr>
                <p:nvPr/>
              </p:nvSpPr>
              <p:spPr bwMode="auto">
                <a:xfrm>
                  <a:off x="7054852" y="4620419"/>
                  <a:ext cx="7938" cy="50958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54" name="Rectangle 99"/>
                <p:cNvSpPr>
                  <a:spLocks noChangeArrowheads="1"/>
                </p:cNvSpPr>
                <p:nvPr/>
              </p:nvSpPr>
              <p:spPr bwMode="auto">
                <a:xfrm>
                  <a:off x="7062789" y="4620419"/>
                  <a:ext cx="7938" cy="50958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55" name="Rectangle 100"/>
                <p:cNvSpPr>
                  <a:spLocks noChangeArrowheads="1"/>
                </p:cNvSpPr>
                <p:nvPr/>
              </p:nvSpPr>
              <p:spPr bwMode="auto">
                <a:xfrm>
                  <a:off x="7070727" y="4620419"/>
                  <a:ext cx="7938" cy="50958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56" name="Rectangle 101"/>
                <p:cNvSpPr>
                  <a:spLocks noChangeArrowheads="1"/>
                </p:cNvSpPr>
                <p:nvPr/>
              </p:nvSpPr>
              <p:spPr bwMode="auto">
                <a:xfrm>
                  <a:off x="6946902" y="4620419"/>
                  <a:ext cx="131763" cy="509588"/>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357" name="Rectangle 102"/>
                <p:cNvSpPr>
                  <a:spLocks noChangeArrowheads="1"/>
                </p:cNvSpPr>
                <p:nvPr/>
              </p:nvSpPr>
              <p:spPr bwMode="auto">
                <a:xfrm>
                  <a:off x="7210427" y="4439444"/>
                  <a:ext cx="7938" cy="690563"/>
                </a:xfrm>
                <a:prstGeom prst="rect">
                  <a:avLst/>
                </a:prstGeom>
                <a:solidFill>
                  <a:srgbClr val="4A4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58" name="Rectangle 103"/>
                <p:cNvSpPr>
                  <a:spLocks noChangeArrowheads="1"/>
                </p:cNvSpPr>
                <p:nvPr/>
              </p:nvSpPr>
              <p:spPr bwMode="auto">
                <a:xfrm>
                  <a:off x="7218364" y="4439444"/>
                  <a:ext cx="7938" cy="690563"/>
                </a:xfrm>
                <a:prstGeom prst="rect">
                  <a:avLst/>
                </a:prstGeom>
                <a:solidFill>
                  <a:srgbClr val="5454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59" name="Rectangle 104"/>
                <p:cNvSpPr>
                  <a:spLocks noChangeArrowheads="1"/>
                </p:cNvSpPr>
                <p:nvPr/>
              </p:nvSpPr>
              <p:spPr bwMode="auto">
                <a:xfrm>
                  <a:off x="7226302" y="4439444"/>
                  <a:ext cx="7938" cy="690563"/>
                </a:xfrm>
                <a:prstGeom prst="rect">
                  <a:avLst/>
                </a:prstGeom>
                <a:solidFill>
                  <a:srgbClr val="6363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0" name="Rectangle 105"/>
                <p:cNvSpPr>
                  <a:spLocks noChangeArrowheads="1"/>
                </p:cNvSpPr>
                <p:nvPr/>
              </p:nvSpPr>
              <p:spPr bwMode="auto">
                <a:xfrm>
                  <a:off x="7234239" y="4439444"/>
                  <a:ext cx="9525" cy="690563"/>
                </a:xfrm>
                <a:prstGeom prst="rect">
                  <a:avLst/>
                </a:prstGeom>
                <a:solidFill>
                  <a:srgbClr val="7474C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1" name="Rectangle 106"/>
                <p:cNvSpPr>
                  <a:spLocks noChangeArrowheads="1"/>
                </p:cNvSpPr>
                <p:nvPr/>
              </p:nvSpPr>
              <p:spPr bwMode="auto">
                <a:xfrm>
                  <a:off x="7243764" y="4439444"/>
                  <a:ext cx="7938" cy="690563"/>
                </a:xfrm>
                <a:prstGeom prst="rect">
                  <a:avLst/>
                </a:prstGeom>
                <a:solidFill>
                  <a:srgbClr val="8484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2" name="Rectangle 107"/>
                <p:cNvSpPr>
                  <a:spLocks noChangeArrowheads="1"/>
                </p:cNvSpPr>
                <p:nvPr/>
              </p:nvSpPr>
              <p:spPr bwMode="auto">
                <a:xfrm>
                  <a:off x="7251702" y="4439444"/>
                  <a:ext cx="7938" cy="690563"/>
                </a:xfrm>
                <a:prstGeom prst="rect">
                  <a:avLst/>
                </a:prstGeom>
                <a:solidFill>
                  <a:srgbClr val="9090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3" name="Rectangle 108"/>
                <p:cNvSpPr>
                  <a:spLocks noChangeArrowheads="1"/>
                </p:cNvSpPr>
                <p:nvPr/>
              </p:nvSpPr>
              <p:spPr bwMode="auto">
                <a:xfrm>
                  <a:off x="7259639" y="4439444"/>
                  <a:ext cx="7938" cy="690563"/>
                </a:xfrm>
                <a:prstGeom prst="rect">
                  <a:avLst/>
                </a:prstGeom>
                <a:solidFill>
                  <a:srgbClr val="9696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4" name="Rectangle 109"/>
                <p:cNvSpPr>
                  <a:spLocks noChangeArrowheads="1"/>
                </p:cNvSpPr>
                <p:nvPr/>
              </p:nvSpPr>
              <p:spPr bwMode="auto">
                <a:xfrm>
                  <a:off x="7267577" y="4439444"/>
                  <a:ext cx="7938" cy="690563"/>
                </a:xfrm>
                <a:prstGeom prst="rect">
                  <a:avLst/>
                </a:prstGeom>
                <a:solidFill>
                  <a:srgbClr val="99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5" name="Rectangle 110"/>
                <p:cNvSpPr>
                  <a:spLocks noChangeArrowheads="1"/>
                </p:cNvSpPr>
                <p:nvPr/>
              </p:nvSpPr>
              <p:spPr bwMode="auto">
                <a:xfrm>
                  <a:off x="7275515" y="4439444"/>
                  <a:ext cx="9525" cy="690563"/>
                </a:xfrm>
                <a:prstGeom prst="rect">
                  <a:avLst/>
                </a:prstGeom>
                <a:solidFill>
                  <a:srgbClr val="9696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6" name="Rectangle 111"/>
                <p:cNvSpPr>
                  <a:spLocks noChangeArrowheads="1"/>
                </p:cNvSpPr>
                <p:nvPr/>
              </p:nvSpPr>
              <p:spPr bwMode="auto">
                <a:xfrm>
                  <a:off x="7285040" y="4439444"/>
                  <a:ext cx="7938" cy="690563"/>
                </a:xfrm>
                <a:prstGeom prst="rect">
                  <a:avLst/>
                </a:prstGeom>
                <a:solidFill>
                  <a:srgbClr val="9090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7" name="Rectangle 112"/>
                <p:cNvSpPr>
                  <a:spLocks noChangeArrowheads="1"/>
                </p:cNvSpPr>
                <p:nvPr/>
              </p:nvSpPr>
              <p:spPr bwMode="auto">
                <a:xfrm>
                  <a:off x="7292977" y="4439444"/>
                  <a:ext cx="7938" cy="690563"/>
                </a:xfrm>
                <a:prstGeom prst="rect">
                  <a:avLst/>
                </a:prstGeom>
                <a:solidFill>
                  <a:srgbClr val="8484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8" name="Rectangle 113"/>
                <p:cNvSpPr>
                  <a:spLocks noChangeArrowheads="1"/>
                </p:cNvSpPr>
                <p:nvPr/>
              </p:nvSpPr>
              <p:spPr bwMode="auto">
                <a:xfrm>
                  <a:off x="7300915" y="4439444"/>
                  <a:ext cx="7938" cy="690563"/>
                </a:xfrm>
                <a:prstGeom prst="rect">
                  <a:avLst/>
                </a:prstGeom>
                <a:solidFill>
                  <a:srgbClr val="7474C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69" name="Rectangle 114"/>
                <p:cNvSpPr>
                  <a:spLocks noChangeArrowheads="1"/>
                </p:cNvSpPr>
                <p:nvPr/>
              </p:nvSpPr>
              <p:spPr bwMode="auto">
                <a:xfrm>
                  <a:off x="7308852" y="4439444"/>
                  <a:ext cx="7938" cy="690563"/>
                </a:xfrm>
                <a:prstGeom prst="rect">
                  <a:avLst/>
                </a:prstGeom>
                <a:solidFill>
                  <a:srgbClr val="6363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70" name="Rectangle 115"/>
                <p:cNvSpPr>
                  <a:spLocks noChangeArrowheads="1"/>
                </p:cNvSpPr>
                <p:nvPr/>
              </p:nvSpPr>
              <p:spPr bwMode="auto">
                <a:xfrm>
                  <a:off x="7316790" y="4439444"/>
                  <a:ext cx="7938" cy="690563"/>
                </a:xfrm>
                <a:prstGeom prst="rect">
                  <a:avLst/>
                </a:prstGeom>
                <a:solidFill>
                  <a:srgbClr val="5454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71" name="Rectangle 116"/>
                <p:cNvSpPr>
                  <a:spLocks noChangeArrowheads="1"/>
                </p:cNvSpPr>
                <p:nvPr/>
              </p:nvSpPr>
              <p:spPr bwMode="auto">
                <a:xfrm>
                  <a:off x="7324727" y="4439444"/>
                  <a:ext cx="9525" cy="690563"/>
                </a:xfrm>
                <a:prstGeom prst="rect">
                  <a:avLst/>
                </a:prstGeom>
                <a:solidFill>
                  <a:srgbClr val="4A4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72" name="Rectangle 117"/>
                <p:cNvSpPr>
                  <a:spLocks noChangeArrowheads="1"/>
                </p:cNvSpPr>
                <p:nvPr/>
              </p:nvSpPr>
              <p:spPr bwMode="auto">
                <a:xfrm>
                  <a:off x="7210427" y="4439444"/>
                  <a:ext cx="123825" cy="690563"/>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373" name="Rectangle 118"/>
                <p:cNvSpPr>
                  <a:spLocks noChangeArrowheads="1"/>
                </p:cNvSpPr>
                <p:nvPr/>
              </p:nvSpPr>
              <p:spPr bwMode="auto">
                <a:xfrm>
                  <a:off x="7466015" y="4275931"/>
                  <a:ext cx="7938" cy="854075"/>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74" name="Rectangle 119"/>
                <p:cNvSpPr>
                  <a:spLocks noChangeArrowheads="1"/>
                </p:cNvSpPr>
                <p:nvPr/>
              </p:nvSpPr>
              <p:spPr bwMode="auto">
                <a:xfrm>
                  <a:off x="7473952" y="4275931"/>
                  <a:ext cx="7938" cy="854075"/>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75" name="Rectangle 120"/>
                <p:cNvSpPr>
                  <a:spLocks noChangeArrowheads="1"/>
                </p:cNvSpPr>
                <p:nvPr/>
              </p:nvSpPr>
              <p:spPr bwMode="auto">
                <a:xfrm>
                  <a:off x="7481890" y="4275931"/>
                  <a:ext cx="7938" cy="854075"/>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76" name="Rectangle 121"/>
                <p:cNvSpPr>
                  <a:spLocks noChangeArrowheads="1"/>
                </p:cNvSpPr>
                <p:nvPr/>
              </p:nvSpPr>
              <p:spPr bwMode="auto">
                <a:xfrm>
                  <a:off x="7489827" y="4275931"/>
                  <a:ext cx="7938" cy="854075"/>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77" name="Rectangle 122"/>
                <p:cNvSpPr>
                  <a:spLocks noChangeArrowheads="1"/>
                </p:cNvSpPr>
                <p:nvPr/>
              </p:nvSpPr>
              <p:spPr bwMode="auto">
                <a:xfrm>
                  <a:off x="7497765" y="4275931"/>
                  <a:ext cx="7938" cy="854075"/>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78" name="Rectangle 123"/>
                <p:cNvSpPr>
                  <a:spLocks noChangeArrowheads="1"/>
                </p:cNvSpPr>
                <p:nvPr/>
              </p:nvSpPr>
              <p:spPr bwMode="auto">
                <a:xfrm>
                  <a:off x="7505702" y="4275931"/>
                  <a:ext cx="9525" cy="854075"/>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79" name="Rectangle 124"/>
                <p:cNvSpPr>
                  <a:spLocks noChangeArrowheads="1"/>
                </p:cNvSpPr>
                <p:nvPr/>
              </p:nvSpPr>
              <p:spPr bwMode="auto">
                <a:xfrm>
                  <a:off x="7515227" y="4275931"/>
                  <a:ext cx="7938" cy="854075"/>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80" name="Rectangle 125"/>
                <p:cNvSpPr>
                  <a:spLocks noChangeArrowheads="1"/>
                </p:cNvSpPr>
                <p:nvPr/>
              </p:nvSpPr>
              <p:spPr bwMode="auto">
                <a:xfrm>
                  <a:off x="7523165" y="4275931"/>
                  <a:ext cx="15875" cy="854075"/>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81" name="Rectangle 126"/>
                <p:cNvSpPr>
                  <a:spLocks noChangeArrowheads="1"/>
                </p:cNvSpPr>
                <p:nvPr/>
              </p:nvSpPr>
              <p:spPr bwMode="auto">
                <a:xfrm>
                  <a:off x="7539040" y="4275931"/>
                  <a:ext cx="7938" cy="854075"/>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82" name="Rectangle 127"/>
                <p:cNvSpPr>
                  <a:spLocks noChangeArrowheads="1"/>
                </p:cNvSpPr>
                <p:nvPr/>
              </p:nvSpPr>
              <p:spPr bwMode="auto">
                <a:xfrm>
                  <a:off x="7546977" y="4275931"/>
                  <a:ext cx="9525" cy="854075"/>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83" name="Rectangle 128"/>
                <p:cNvSpPr>
                  <a:spLocks noChangeArrowheads="1"/>
                </p:cNvSpPr>
                <p:nvPr/>
              </p:nvSpPr>
              <p:spPr bwMode="auto">
                <a:xfrm>
                  <a:off x="7556502" y="4275931"/>
                  <a:ext cx="7938" cy="854075"/>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84" name="Rectangle 129"/>
                <p:cNvSpPr>
                  <a:spLocks noChangeArrowheads="1"/>
                </p:cNvSpPr>
                <p:nvPr/>
              </p:nvSpPr>
              <p:spPr bwMode="auto">
                <a:xfrm>
                  <a:off x="7564440" y="4275931"/>
                  <a:ext cx="7938" cy="854075"/>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85" name="Rectangle 130"/>
                <p:cNvSpPr>
                  <a:spLocks noChangeArrowheads="1"/>
                </p:cNvSpPr>
                <p:nvPr/>
              </p:nvSpPr>
              <p:spPr bwMode="auto">
                <a:xfrm>
                  <a:off x="7572377" y="4275931"/>
                  <a:ext cx="7938" cy="854075"/>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86" name="Rectangle 131"/>
                <p:cNvSpPr>
                  <a:spLocks noChangeArrowheads="1"/>
                </p:cNvSpPr>
                <p:nvPr/>
              </p:nvSpPr>
              <p:spPr bwMode="auto">
                <a:xfrm>
                  <a:off x="7580315" y="4275931"/>
                  <a:ext cx="7938" cy="854075"/>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87" name="Rectangle 132"/>
                <p:cNvSpPr>
                  <a:spLocks noChangeArrowheads="1"/>
                </p:cNvSpPr>
                <p:nvPr/>
              </p:nvSpPr>
              <p:spPr bwMode="auto">
                <a:xfrm>
                  <a:off x="7588252" y="4275931"/>
                  <a:ext cx="7938" cy="854075"/>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88" name="Rectangle 133"/>
                <p:cNvSpPr>
                  <a:spLocks noChangeArrowheads="1"/>
                </p:cNvSpPr>
                <p:nvPr/>
              </p:nvSpPr>
              <p:spPr bwMode="auto">
                <a:xfrm>
                  <a:off x="7466015" y="4275931"/>
                  <a:ext cx="130175" cy="854075"/>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389" name="Rectangle 134"/>
                <p:cNvSpPr>
                  <a:spLocks noChangeArrowheads="1"/>
                </p:cNvSpPr>
                <p:nvPr/>
              </p:nvSpPr>
              <p:spPr bwMode="auto">
                <a:xfrm>
                  <a:off x="7727952" y="4004469"/>
                  <a:ext cx="7938" cy="112553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0" name="Rectangle 135"/>
                <p:cNvSpPr>
                  <a:spLocks noChangeArrowheads="1"/>
                </p:cNvSpPr>
                <p:nvPr/>
              </p:nvSpPr>
              <p:spPr bwMode="auto">
                <a:xfrm>
                  <a:off x="7735890" y="4004469"/>
                  <a:ext cx="9525" cy="112553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1" name="Rectangle 136"/>
                <p:cNvSpPr>
                  <a:spLocks noChangeArrowheads="1"/>
                </p:cNvSpPr>
                <p:nvPr/>
              </p:nvSpPr>
              <p:spPr bwMode="auto">
                <a:xfrm>
                  <a:off x="7745415" y="4004469"/>
                  <a:ext cx="7938" cy="112553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2" name="Rectangle 137"/>
                <p:cNvSpPr>
                  <a:spLocks noChangeArrowheads="1"/>
                </p:cNvSpPr>
                <p:nvPr/>
              </p:nvSpPr>
              <p:spPr bwMode="auto">
                <a:xfrm>
                  <a:off x="7753352" y="4004469"/>
                  <a:ext cx="7938" cy="112553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3" name="Rectangle 138"/>
                <p:cNvSpPr>
                  <a:spLocks noChangeArrowheads="1"/>
                </p:cNvSpPr>
                <p:nvPr/>
              </p:nvSpPr>
              <p:spPr bwMode="auto">
                <a:xfrm>
                  <a:off x="7761290" y="4004469"/>
                  <a:ext cx="7938" cy="112553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4" name="Rectangle 139"/>
                <p:cNvSpPr>
                  <a:spLocks noChangeArrowheads="1"/>
                </p:cNvSpPr>
                <p:nvPr/>
              </p:nvSpPr>
              <p:spPr bwMode="auto">
                <a:xfrm>
                  <a:off x="7769227" y="4004469"/>
                  <a:ext cx="7938" cy="112553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5" name="Rectangle 140"/>
                <p:cNvSpPr>
                  <a:spLocks noChangeArrowheads="1"/>
                </p:cNvSpPr>
                <p:nvPr/>
              </p:nvSpPr>
              <p:spPr bwMode="auto">
                <a:xfrm>
                  <a:off x="7777165" y="4004469"/>
                  <a:ext cx="9525" cy="112553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6" name="Rectangle 141"/>
                <p:cNvSpPr>
                  <a:spLocks noChangeArrowheads="1"/>
                </p:cNvSpPr>
                <p:nvPr/>
              </p:nvSpPr>
              <p:spPr bwMode="auto">
                <a:xfrm>
                  <a:off x="7786690" y="4004469"/>
                  <a:ext cx="15875" cy="1125538"/>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7" name="Rectangle 142"/>
                <p:cNvSpPr>
                  <a:spLocks noChangeArrowheads="1"/>
                </p:cNvSpPr>
                <p:nvPr/>
              </p:nvSpPr>
              <p:spPr bwMode="auto">
                <a:xfrm>
                  <a:off x="7802565" y="4004469"/>
                  <a:ext cx="7938" cy="112553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8" name="Rectangle 143"/>
                <p:cNvSpPr>
                  <a:spLocks noChangeArrowheads="1"/>
                </p:cNvSpPr>
                <p:nvPr/>
              </p:nvSpPr>
              <p:spPr bwMode="auto">
                <a:xfrm>
                  <a:off x="7810502" y="4004469"/>
                  <a:ext cx="7938" cy="112553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399" name="Rectangle 144"/>
                <p:cNvSpPr>
                  <a:spLocks noChangeArrowheads="1"/>
                </p:cNvSpPr>
                <p:nvPr/>
              </p:nvSpPr>
              <p:spPr bwMode="auto">
                <a:xfrm>
                  <a:off x="7818440" y="4004469"/>
                  <a:ext cx="7938" cy="112553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00" name="Rectangle 145"/>
                <p:cNvSpPr>
                  <a:spLocks noChangeArrowheads="1"/>
                </p:cNvSpPr>
                <p:nvPr/>
              </p:nvSpPr>
              <p:spPr bwMode="auto">
                <a:xfrm>
                  <a:off x="7826377" y="4004469"/>
                  <a:ext cx="9525" cy="112553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01" name="Rectangle 146"/>
                <p:cNvSpPr>
                  <a:spLocks noChangeArrowheads="1"/>
                </p:cNvSpPr>
                <p:nvPr/>
              </p:nvSpPr>
              <p:spPr bwMode="auto">
                <a:xfrm>
                  <a:off x="7835902" y="4004469"/>
                  <a:ext cx="7938" cy="112553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02" name="Rectangle 147"/>
                <p:cNvSpPr>
                  <a:spLocks noChangeArrowheads="1"/>
                </p:cNvSpPr>
                <p:nvPr/>
              </p:nvSpPr>
              <p:spPr bwMode="auto">
                <a:xfrm>
                  <a:off x="7843840" y="4004469"/>
                  <a:ext cx="7938" cy="112553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03" name="Rectangle 148"/>
                <p:cNvSpPr>
                  <a:spLocks noChangeArrowheads="1"/>
                </p:cNvSpPr>
                <p:nvPr/>
              </p:nvSpPr>
              <p:spPr bwMode="auto">
                <a:xfrm>
                  <a:off x="7851777" y="4004469"/>
                  <a:ext cx="7938" cy="112553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04" name="Rectangle 149"/>
                <p:cNvSpPr>
                  <a:spLocks noChangeArrowheads="1"/>
                </p:cNvSpPr>
                <p:nvPr/>
              </p:nvSpPr>
              <p:spPr bwMode="auto">
                <a:xfrm>
                  <a:off x="7727952" y="4004469"/>
                  <a:ext cx="131763" cy="1125538"/>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405" name="Rectangle 150"/>
                <p:cNvSpPr>
                  <a:spLocks noChangeArrowheads="1"/>
                </p:cNvSpPr>
                <p:nvPr/>
              </p:nvSpPr>
              <p:spPr bwMode="auto">
                <a:xfrm>
                  <a:off x="7991477" y="3658394"/>
                  <a:ext cx="7938" cy="1471613"/>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06" name="Rectangle 151"/>
                <p:cNvSpPr>
                  <a:spLocks noChangeArrowheads="1"/>
                </p:cNvSpPr>
                <p:nvPr/>
              </p:nvSpPr>
              <p:spPr bwMode="auto">
                <a:xfrm>
                  <a:off x="7999415" y="3658394"/>
                  <a:ext cx="7938" cy="1471613"/>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07" name="Rectangle 152"/>
                <p:cNvSpPr>
                  <a:spLocks noChangeArrowheads="1"/>
                </p:cNvSpPr>
                <p:nvPr/>
              </p:nvSpPr>
              <p:spPr bwMode="auto">
                <a:xfrm>
                  <a:off x="8007352" y="3658394"/>
                  <a:ext cx="9525" cy="1471613"/>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08" name="Rectangle 153"/>
                <p:cNvSpPr>
                  <a:spLocks noChangeArrowheads="1"/>
                </p:cNvSpPr>
                <p:nvPr/>
              </p:nvSpPr>
              <p:spPr bwMode="auto">
                <a:xfrm>
                  <a:off x="8016877" y="3658394"/>
                  <a:ext cx="7938" cy="1471613"/>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09" name="Rectangle 154"/>
                <p:cNvSpPr>
                  <a:spLocks noChangeArrowheads="1"/>
                </p:cNvSpPr>
                <p:nvPr/>
              </p:nvSpPr>
              <p:spPr bwMode="auto">
                <a:xfrm>
                  <a:off x="8024815" y="3658394"/>
                  <a:ext cx="7938" cy="1471613"/>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0" name="Rectangle 155"/>
                <p:cNvSpPr>
                  <a:spLocks noChangeArrowheads="1"/>
                </p:cNvSpPr>
                <p:nvPr/>
              </p:nvSpPr>
              <p:spPr bwMode="auto">
                <a:xfrm>
                  <a:off x="8032752" y="3658394"/>
                  <a:ext cx="7938" cy="1471613"/>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1" name="Rectangle 156"/>
                <p:cNvSpPr>
                  <a:spLocks noChangeArrowheads="1"/>
                </p:cNvSpPr>
                <p:nvPr/>
              </p:nvSpPr>
              <p:spPr bwMode="auto">
                <a:xfrm>
                  <a:off x="8040690" y="3658394"/>
                  <a:ext cx="7938" cy="1471613"/>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2" name="Rectangle 157"/>
                <p:cNvSpPr>
                  <a:spLocks noChangeArrowheads="1"/>
                </p:cNvSpPr>
                <p:nvPr/>
              </p:nvSpPr>
              <p:spPr bwMode="auto">
                <a:xfrm>
                  <a:off x="8048627" y="3658394"/>
                  <a:ext cx="17463" cy="1471613"/>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3" name="Rectangle 158"/>
                <p:cNvSpPr>
                  <a:spLocks noChangeArrowheads="1"/>
                </p:cNvSpPr>
                <p:nvPr/>
              </p:nvSpPr>
              <p:spPr bwMode="auto">
                <a:xfrm>
                  <a:off x="8066090" y="3658394"/>
                  <a:ext cx="7938" cy="1471613"/>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4" name="Rectangle 159"/>
                <p:cNvSpPr>
                  <a:spLocks noChangeArrowheads="1"/>
                </p:cNvSpPr>
                <p:nvPr/>
              </p:nvSpPr>
              <p:spPr bwMode="auto">
                <a:xfrm>
                  <a:off x="8074027" y="3658394"/>
                  <a:ext cx="7938" cy="1471613"/>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5" name="Rectangle 160"/>
                <p:cNvSpPr>
                  <a:spLocks noChangeArrowheads="1"/>
                </p:cNvSpPr>
                <p:nvPr/>
              </p:nvSpPr>
              <p:spPr bwMode="auto">
                <a:xfrm>
                  <a:off x="8081965" y="3658394"/>
                  <a:ext cx="7938" cy="1471613"/>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6" name="Rectangle 161"/>
                <p:cNvSpPr>
                  <a:spLocks noChangeArrowheads="1"/>
                </p:cNvSpPr>
                <p:nvPr/>
              </p:nvSpPr>
              <p:spPr bwMode="auto">
                <a:xfrm>
                  <a:off x="8089902" y="3658394"/>
                  <a:ext cx="7938" cy="1471613"/>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7" name="Rectangle 162"/>
                <p:cNvSpPr>
                  <a:spLocks noChangeArrowheads="1"/>
                </p:cNvSpPr>
                <p:nvPr/>
              </p:nvSpPr>
              <p:spPr bwMode="auto">
                <a:xfrm>
                  <a:off x="8097840" y="3658394"/>
                  <a:ext cx="9525" cy="1471613"/>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8" name="Rectangle 163"/>
                <p:cNvSpPr>
                  <a:spLocks noChangeArrowheads="1"/>
                </p:cNvSpPr>
                <p:nvPr/>
              </p:nvSpPr>
              <p:spPr bwMode="auto">
                <a:xfrm>
                  <a:off x="8107365" y="3658394"/>
                  <a:ext cx="7938" cy="1471613"/>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19" name="Rectangle 164"/>
                <p:cNvSpPr>
                  <a:spLocks noChangeArrowheads="1"/>
                </p:cNvSpPr>
                <p:nvPr/>
              </p:nvSpPr>
              <p:spPr bwMode="auto">
                <a:xfrm>
                  <a:off x="8115302" y="3658394"/>
                  <a:ext cx="7938" cy="1471613"/>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20" name="Rectangle 165"/>
                <p:cNvSpPr>
                  <a:spLocks noChangeArrowheads="1"/>
                </p:cNvSpPr>
                <p:nvPr/>
              </p:nvSpPr>
              <p:spPr bwMode="auto">
                <a:xfrm>
                  <a:off x="7991477" y="3658394"/>
                  <a:ext cx="131763" cy="1471613"/>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421" name="Rectangle 166"/>
                <p:cNvSpPr>
                  <a:spLocks noChangeArrowheads="1"/>
                </p:cNvSpPr>
                <p:nvPr/>
              </p:nvSpPr>
              <p:spPr bwMode="auto">
                <a:xfrm>
                  <a:off x="8255002" y="3477419"/>
                  <a:ext cx="7938" cy="1652588"/>
                </a:xfrm>
                <a:prstGeom prst="rect">
                  <a:avLst/>
                </a:prstGeom>
                <a:solidFill>
                  <a:srgbClr val="4A4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22" name="Rectangle 167"/>
                <p:cNvSpPr>
                  <a:spLocks noChangeArrowheads="1"/>
                </p:cNvSpPr>
                <p:nvPr/>
              </p:nvSpPr>
              <p:spPr bwMode="auto">
                <a:xfrm>
                  <a:off x="8262940" y="3477419"/>
                  <a:ext cx="7938" cy="1652588"/>
                </a:xfrm>
                <a:prstGeom prst="rect">
                  <a:avLst/>
                </a:prstGeom>
                <a:solidFill>
                  <a:srgbClr val="5454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23" name="Rectangle 168"/>
                <p:cNvSpPr>
                  <a:spLocks noChangeArrowheads="1"/>
                </p:cNvSpPr>
                <p:nvPr/>
              </p:nvSpPr>
              <p:spPr bwMode="auto">
                <a:xfrm>
                  <a:off x="8270877" y="3477419"/>
                  <a:ext cx="7938" cy="1652588"/>
                </a:xfrm>
                <a:prstGeom prst="rect">
                  <a:avLst/>
                </a:prstGeom>
                <a:solidFill>
                  <a:srgbClr val="6363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24" name="Rectangle 169"/>
                <p:cNvSpPr>
                  <a:spLocks noChangeArrowheads="1"/>
                </p:cNvSpPr>
                <p:nvPr/>
              </p:nvSpPr>
              <p:spPr bwMode="auto">
                <a:xfrm>
                  <a:off x="8278815" y="3477419"/>
                  <a:ext cx="9525" cy="1652588"/>
                </a:xfrm>
                <a:prstGeom prst="rect">
                  <a:avLst/>
                </a:prstGeom>
                <a:solidFill>
                  <a:srgbClr val="7474C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25" name="Rectangle 170"/>
                <p:cNvSpPr>
                  <a:spLocks noChangeArrowheads="1"/>
                </p:cNvSpPr>
                <p:nvPr/>
              </p:nvSpPr>
              <p:spPr bwMode="auto">
                <a:xfrm>
                  <a:off x="8288340" y="3477419"/>
                  <a:ext cx="7938" cy="1652588"/>
                </a:xfrm>
                <a:prstGeom prst="rect">
                  <a:avLst/>
                </a:prstGeom>
                <a:solidFill>
                  <a:srgbClr val="8484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26" name="Rectangle 171"/>
                <p:cNvSpPr>
                  <a:spLocks noChangeArrowheads="1"/>
                </p:cNvSpPr>
                <p:nvPr/>
              </p:nvSpPr>
              <p:spPr bwMode="auto">
                <a:xfrm>
                  <a:off x="8296277" y="3477419"/>
                  <a:ext cx="7938" cy="1652588"/>
                </a:xfrm>
                <a:prstGeom prst="rect">
                  <a:avLst/>
                </a:prstGeom>
                <a:solidFill>
                  <a:srgbClr val="9090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27" name="Rectangle 172"/>
                <p:cNvSpPr>
                  <a:spLocks noChangeArrowheads="1"/>
                </p:cNvSpPr>
                <p:nvPr/>
              </p:nvSpPr>
              <p:spPr bwMode="auto">
                <a:xfrm>
                  <a:off x="8304215" y="3477419"/>
                  <a:ext cx="7938" cy="1652588"/>
                </a:xfrm>
                <a:prstGeom prst="rect">
                  <a:avLst/>
                </a:prstGeom>
                <a:solidFill>
                  <a:srgbClr val="9696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28" name="Rectangle 173"/>
                <p:cNvSpPr>
                  <a:spLocks noChangeArrowheads="1"/>
                </p:cNvSpPr>
                <p:nvPr/>
              </p:nvSpPr>
              <p:spPr bwMode="auto">
                <a:xfrm>
                  <a:off x="8312152" y="3477419"/>
                  <a:ext cx="7938" cy="1652588"/>
                </a:xfrm>
                <a:prstGeom prst="rect">
                  <a:avLst/>
                </a:prstGeom>
                <a:solidFill>
                  <a:srgbClr val="9999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29" name="Rectangle 174"/>
                <p:cNvSpPr>
                  <a:spLocks noChangeArrowheads="1"/>
                </p:cNvSpPr>
                <p:nvPr/>
              </p:nvSpPr>
              <p:spPr bwMode="auto">
                <a:xfrm>
                  <a:off x="8320090" y="3477419"/>
                  <a:ext cx="7938" cy="1652588"/>
                </a:xfrm>
                <a:prstGeom prst="rect">
                  <a:avLst/>
                </a:prstGeom>
                <a:solidFill>
                  <a:srgbClr val="9696F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30" name="Rectangle 175"/>
                <p:cNvSpPr>
                  <a:spLocks noChangeArrowheads="1"/>
                </p:cNvSpPr>
                <p:nvPr/>
              </p:nvSpPr>
              <p:spPr bwMode="auto">
                <a:xfrm>
                  <a:off x="8328027" y="3477419"/>
                  <a:ext cx="9525" cy="1652588"/>
                </a:xfrm>
                <a:prstGeom prst="rect">
                  <a:avLst/>
                </a:prstGeom>
                <a:solidFill>
                  <a:srgbClr val="9090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31" name="Rectangle 176"/>
                <p:cNvSpPr>
                  <a:spLocks noChangeArrowheads="1"/>
                </p:cNvSpPr>
                <p:nvPr/>
              </p:nvSpPr>
              <p:spPr bwMode="auto">
                <a:xfrm>
                  <a:off x="8337552" y="3477419"/>
                  <a:ext cx="7938" cy="1652588"/>
                </a:xfrm>
                <a:prstGeom prst="rect">
                  <a:avLst/>
                </a:prstGeom>
                <a:solidFill>
                  <a:srgbClr val="8484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32" name="Rectangle 177"/>
                <p:cNvSpPr>
                  <a:spLocks noChangeArrowheads="1"/>
                </p:cNvSpPr>
                <p:nvPr/>
              </p:nvSpPr>
              <p:spPr bwMode="auto">
                <a:xfrm>
                  <a:off x="8345490" y="3477419"/>
                  <a:ext cx="7938" cy="1652588"/>
                </a:xfrm>
                <a:prstGeom prst="rect">
                  <a:avLst/>
                </a:prstGeom>
                <a:solidFill>
                  <a:srgbClr val="7474C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33" name="Rectangle 178"/>
                <p:cNvSpPr>
                  <a:spLocks noChangeArrowheads="1"/>
                </p:cNvSpPr>
                <p:nvPr/>
              </p:nvSpPr>
              <p:spPr bwMode="auto">
                <a:xfrm>
                  <a:off x="8353427" y="3477419"/>
                  <a:ext cx="7938" cy="1652588"/>
                </a:xfrm>
                <a:prstGeom prst="rect">
                  <a:avLst/>
                </a:prstGeom>
                <a:solidFill>
                  <a:srgbClr val="6363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34" name="Rectangle 179"/>
                <p:cNvSpPr>
                  <a:spLocks noChangeArrowheads="1"/>
                </p:cNvSpPr>
                <p:nvPr/>
              </p:nvSpPr>
              <p:spPr bwMode="auto">
                <a:xfrm>
                  <a:off x="8361365" y="3477419"/>
                  <a:ext cx="7938" cy="1652588"/>
                </a:xfrm>
                <a:prstGeom prst="rect">
                  <a:avLst/>
                </a:prstGeom>
                <a:solidFill>
                  <a:srgbClr val="5454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35" name="Rectangle 180"/>
                <p:cNvSpPr>
                  <a:spLocks noChangeArrowheads="1"/>
                </p:cNvSpPr>
                <p:nvPr/>
              </p:nvSpPr>
              <p:spPr bwMode="auto">
                <a:xfrm>
                  <a:off x="8369302" y="3477419"/>
                  <a:ext cx="9525" cy="1652588"/>
                </a:xfrm>
                <a:prstGeom prst="rect">
                  <a:avLst/>
                </a:prstGeom>
                <a:solidFill>
                  <a:srgbClr val="4A4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36" name="Rectangle 181"/>
                <p:cNvSpPr>
                  <a:spLocks noChangeArrowheads="1"/>
                </p:cNvSpPr>
                <p:nvPr/>
              </p:nvSpPr>
              <p:spPr bwMode="auto">
                <a:xfrm>
                  <a:off x="8255002" y="3477419"/>
                  <a:ext cx="123825" cy="1652588"/>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437" name="Rectangle 182"/>
                <p:cNvSpPr>
                  <a:spLocks noChangeArrowheads="1"/>
                </p:cNvSpPr>
                <p:nvPr/>
              </p:nvSpPr>
              <p:spPr bwMode="auto">
                <a:xfrm>
                  <a:off x="8509002" y="3198019"/>
                  <a:ext cx="9525" cy="193198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38" name="Rectangle 183"/>
                <p:cNvSpPr>
                  <a:spLocks noChangeArrowheads="1"/>
                </p:cNvSpPr>
                <p:nvPr/>
              </p:nvSpPr>
              <p:spPr bwMode="auto">
                <a:xfrm>
                  <a:off x="8518527" y="3198019"/>
                  <a:ext cx="7938" cy="193198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39" name="Rectangle 184"/>
                <p:cNvSpPr>
                  <a:spLocks noChangeArrowheads="1"/>
                </p:cNvSpPr>
                <p:nvPr/>
              </p:nvSpPr>
              <p:spPr bwMode="auto">
                <a:xfrm>
                  <a:off x="8526465" y="3198019"/>
                  <a:ext cx="7938" cy="193198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0" name="Rectangle 185"/>
                <p:cNvSpPr>
                  <a:spLocks noChangeArrowheads="1"/>
                </p:cNvSpPr>
                <p:nvPr/>
              </p:nvSpPr>
              <p:spPr bwMode="auto">
                <a:xfrm>
                  <a:off x="8534402" y="3198019"/>
                  <a:ext cx="7938" cy="193198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1" name="Rectangle 186"/>
                <p:cNvSpPr>
                  <a:spLocks noChangeArrowheads="1"/>
                </p:cNvSpPr>
                <p:nvPr/>
              </p:nvSpPr>
              <p:spPr bwMode="auto">
                <a:xfrm>
                  <a:off x="8542340" y="3198019"/>
                  <a:ext cx="7938" cy="193198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2" name="Rectangle 187"/>
                <p:cNvSpPr>
                  <a:spLocks noChangeArrowheads="1"/>
                </p:cNvSpPr>
                <p:nvPr/>
              </p:nvSpPr>
              <p:spPr bwMode="auto">
                <a:xfrm>
                  <a:off x="8550277" y="3198019"/>
                  <a:ext cx="9525" cy="193198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3" name="Rectangle 188"/>
                <p:cNvSpPr>
                  <a:spLocks noChangeArrowheads="1"/>
                </p:cNvSpPr>
                <p:nvPr/>
              </p:nvSpPr>
              <p:spPr bwMode="auto">
                <a:xfrm>
                  <a:off x="8559802" y="3198019"/>
                  <a:ext cx="7938" cy="193198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4" name="Rectangle 189"/>
                <p:cNvSpPr>
                  <a:spLocks noChangeArrowheads="1"/>
                </p:cNvSpPr>
                <p:nvPr/>
              </p:nvSpPr>
              <p:spPr bwMode="auto">
                <a:xfrm>
                  <a:off x="8567740" y="3198019"/>
                  <a:ext cx="15875" cy="1931988"/>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5" name="Rectangle 190"/>
                <p:cNvSpPr>
                  <a:spLocks noChangeArrowheads="1"/>
                </p:cNvSpPr>
                <p:nvPr/>
              </p:nvSpPr>
              <p:spPr bwMode="auto">
                <a:xfrm>
                  <a:off x="8583615" y="3198019"/>
                  <a:ext cx="7938" cy="1931988"/>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6" name="Rectangle 191"/>
                <p:cNvSpPr>
                  <a:spLocks noChangeArrowheads="1"/>
                </p:cNvSpPr>
                <p:nvPr/>
              </p:nvSpPr>
              <p:spPr bwMode="auto">
                <a:xfrm>
                  <a:off x="8591552" y="3198019"/>
                  <a:ext cx="7938" cy="1931988"/>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7" name="Rectangle 192"/>
                <p:cNvSpPr>
                  <a:spLocks noChangeArrowheads="1"/>
                </p:cNvSpPr>
                <p:nvPr/>
              </p:nvSpPr>
              <p:spPr bwMode="auto">
                <a:xfrm>
                  <a:off x="8599490" y="3198019"/>
                  <a:ext cx="9525" cy="1931988"/>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8" name="Rectangle 193"/>
                <p:cNvSpPr>
                  <a:spLocks noChangeArrowheads="1"/>
                </p:cNvSpPr>
                <p:nvPr/>
              </p:nvSpPr>
              <p:spPr bwMode="auto">
                <a:xfrm>
                  <a:off x="8609015" y="3198019"/>
                  <a:ext cx="7938" cy="1931988"/>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49" name="Rectangle 194"/>
                <p:cNvSpPr>
                  <a:spLocks noChangeArrowheads="1"/>
                </p:cNvSpPr>
                <p:nvPr/>
              </p:nvSpPr>
              <p:spPr bwMode="auto">
                <a:xfrm>
                  <a:off x="8616952" y="3198019"/>
                  <a:ext cx="7938" cy="1931988"/>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50" name="Rectangle 195"/>
                <p:cNvSpPr>
                  <a:spLocks noChangeArrowheads="1"/>
                </p:cNvSpPr>
                <p:nvPr/>
              </p:nvSpPr>
              <p:spPr bwMode="auto">
                <a:xfrm>
                  <a:off x="8624890" y="3198019"/>
                  <a:ext cx="7938" cy="1931988"/>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51" name="Rectangle 196"/>
                <p:cNvSpPr>
                  <a:spLocks noChangeArrowheads="1"/>
                </p:cNvSpPr>
                <p:nvPr/>
              </p:nvSpPr>
              <p:spPr bwMode="auto">
                <a:xfrm>
                  <a:off x="8632827" y="3198019"/>
                  <a:ext cx="7938" cy="1931988"/>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52" name="Rectangle 197"/>
                <p:cNvSpPr>
                  <a:spLocks noChangeArrowheads="1"/>
                </p:cNvSpPr>
                <p:nvPr/>
              </p:nvSpPr>
              <p:spPr bwMode="auto">
                <a:xfrm>
                  <a:off x="8509002" y="3198019"/>
                  <a:ext cx="131763" cy="1931988"/>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453" name="Rectangle 198"/>
                <p:cNvSpPr>
                  <a:spLocks noChangeArrowheads="1"/>
                </p:cNvSpPr>
                <p:nvPr/>
              </p:nvSpPr>
              <p:spPr bwMode="auto">
                <a:xfrm>
                  <a:off x="8772527" y="3124994"/>
                  <a:ext cx="7938" cy="2005013"/>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54" name="Rectangle 199"/>
                <p:cNvSpPr>
                  <a:spLocks noChangeArrowheads="1"/>
                </p:cNvSpPr>
                <p:nvPr/>
              </p:nvSpPr>
              <p:spPr bwMode="auto">
                <a:xfrm>
                  <a:off x="8780465" y="3124994"/>
                  <a:ext cx="9525" cy="2005013"/>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55" name="Rectangle 200"/>
                <p:cNvSpPr>
                  <a:spLocks noChangeArrowheads="1"/>
                </p:cNvSpPr>
                <p:nvPr/>
              </p:nvSpPr>
              <p:spPr bwMode="auto">
                <a:xfrm>
                  <a:off x="8789990" y="3124994"/>
                  <a:ext cx="7938" cy="2005013"/>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56" name="Rectangle 201"/>
                <p:cNvSpPr>
                  <a:spLocks noChangeArrowheads="1"/>
                </p:cNvSpPr>
                <p:nvPr/>
              </p:nvSpPr>
              <p:spPr bwMode="auto">
                <a:xfrm>
                  <a:off x="8797927" y="3124994"/>
                  <a:ext cx="7938" cy="2005013"/>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57" name="Rectangle 202"/>
                <p:cNvSpPr>
                  <a:spLocks noChangeArrowheads="1"/>
                </p:cNvSpPr>
                <p:nvPr/>
              </p:nvSpPr>
              <p:spPr bwMode="auto">
                <a:xfrm>
                  <a:off x="8805865" y="3124994"/>
                  <a:ext cx="7938" cy="2005013"/>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58" name="Rectangle 203"/>
                <p:cNvSpPr>
                  <a:spLocks noChangeArrowheads="1"/>
                </p:cNvSpPr>
                <p:nvPr/>
              </p:nvSpPr>
              <p:spPr bwMode="auto">
                <a:xfrm>
                  <a:off x="8813802" y="3124994"/>
                  <a:ext cx="7938" cy="2005013"/>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59" name="Rectangle 204"/>
                <p:cNvSpPr>
                  <a:spLocks noChangeArrowheads="1"/>
                </p:cNvSpPr>
                <p:nvPr/>
              </p:nvSpPr>
              <p:spPr bwMode="auto">
                <a:xfrm>
                  <a:off x="8821740" y="3124994"/>
                  <a:ext cx="7938" cy="2005013"/>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60" name="Rectangle 206"/>
                <p:cNvSpPr>
                  <a:spLocks noChangeArrowheads="1"/>
                </p:cNvSpPr>
                <p:nvPr/>
              </p:nvSpPr>
              <p:spPr bwMode="auto">
                <a:xfrm>
                  <a:off x="8829677" y="3124994"/>
                  <a:ext cx="17463" cy="2005013"/>
                </a:xfrm>
                <a:prstGeom prst="rect">
                  <a:avLst/>
                </a:prstGeom>
                <a:solidFill>
                  <a:srgbClr val="9898F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61" name="Rectangle 207"/>
                <p:cNvSpPr>
                  <a:spLocks noChangeArrowheads="1"/>
                </p:cNvSpPr>
                <p:nvPr/>
              </p:nvSpPr>
              <p:spPr bwMode="auto">
                <a:xfrm>
                  <a:off x="8847140" y="3124994"/>
                  <a:ext cx="7938" cy="2005013"/>
                </a:xfrm>
                <a:prstGeom prst="rect">
                  <a:avLst/>
                </a:prstGeom>
                <a:solidFill>
                  <a:srgbClr val="9494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62" name="Rectangle 208"/>
                <p:cNvSpPr>
                  <a:spLocks noChangeArrowheads="1"/>
                </p:cNvSpPr>
                <p:nvPr/>
              </p:nvSpPr>
              <p:spPr bwMode="auto">
                <a:xfrm>
                  <a:off x="8855077" y="3124994"/>
                  <a:ext cx="7938" cy="2005013"/>
                </a:xfrm>
                <a:prstGeom prst="rect">
                  <a:avLst/>
                </a:prstGeom>
                <a:solidFill>
                  <a:srgbClr val="8C8C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dirty="0"/>
                </a:p>
              </p:txBody>
            </p:sp>
            <p:sp>
              <p:nvSpPr>
                <p:cNvPr id="463" name="Rectangle 209"/>
                <p:cNvSpPr>
                  <a:spLocks noChangeArrowheads="1"/>
                </p:cNvSpPr>
                <p:nvPr/>
              </p:nvSpPr>
              <p:spPr bwMode="auto">
                <a:xfrm>
                  <a:off x="8863015" y="3124994"/>
                  <a:ext cx="7938" cy="2005013"/>
                </a:xfrm>
                <a:prstGeom prst="rect">
                  <a:avLst/>
                </a:prstGeom>
                <a:solidFill>
                  <a:srgbClr val="8080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64" name="Rectangle 210"/>
                <p:cNvSpPr>
                  <a:spLocks noChangeArrowheads="1"/>
                </p:cNvSpPr>
                <p:nvPr/>
              </p:nvSpPr>
              <p:spPr bwMode="auto">
                <a:xfrm>
                  <a:off x="8870952" y="3124994"/>
                  <a:ext cx="9525" cy="2005013"/>
                </a:xfrm>
                <a:prstGeom prst="rect">
                  <a:avLst/>
                </a:prstGeom>
                <a:solidFill>
                  <a:srgbClr val="7070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65" name="Rectangle 211"/>
                <p:cNvSpPr>
                  <a:spLocks noChangeArrowheads="1"/>
                </p:cNvSpPr>
                <p:nvPr/>
              </p:nvSpPr>
              <p:spPr bwMode="auto">
                <a:xfrm>
                  <a:off x="8880477" y="3124994"/>
                  <a:ext cx="7938" cy="2005013"/>
                </a:xfrm>
                <a:prstGeom prst="rect">
                  <a:avLst/>
                </a:prstGeom>
                <a:solidFill>
                  <a:srgbClr val="6060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66" name="Rectangle 212"/>
                <p:cNvSpPr>
                  <a:spLocks noChangeArrowheads="1"/>
                </p:cNvSpPr>
                <p:nvPr/>
              </p:nvSpPr>
              <p:spPr bwMode="auto">
                <a:xfrm>
                  <a:off x="8888415" y="3124994"/>
                  <a:ext cx="7938" cy="2005013"/>
                </a:xfrm>
                <a:prstGeom prst="rect">
                  <a:avLst/>
                </a:prstGeom>
                <a:solidFill>
                  <a:srgbClr val="5252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67" name="Rectangle 213"/>
                <p:cNvSpPr>
                  <a:spLocks noChangeArrowheads="1"/>
                </p:cNvSpPr>
                <p:nvPr/>
              </p:nvSpPr>
              <p:spPr bwMode="auto">
                <a:xfrm>
                  <a:off x="8896352" y="3124994"/>
                  <a:ext cx="7938" cy="2005013"/>
                </a:xfrm>
                <a:prstGeom prst="rect">
                  <a:avLst/>
                </a:prstGeom>
                <a:solidFill>
                  <a:srgbClr val="4949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a:p>
              </p:txBody>
            </p:sp>
            <p:sp>
              <p:nvSpPr>
                <p:cNvPr id="468" name="Rectangle 214"/>
                <p:cNvSpPr>
                  <a:spLocks noChangeArrowheads="1"/>
                </p:cNvSpPr>
                <p:nvPr/>
              </p:nvSpPr>
              <p:spPr bwMode="auto">
                <a:xfrm>
                  <a:off x="8772527" y="3124994"/>
                  <a:ext cx="131763" cy="2005013"/>
                </a:xfrm>
                <a:prstGeom prst="rect">
                  <a:avLst/>
                </a:prstGeom>
                <a:noFill/>
                <a:ln w="793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a:p>
              </p:txBody>
            </p:sp>
            <p:sp>
              <p:nvSpPr>
                <p:cNvPr id="469" name="Rectangle 215"/>
                <p:cNvSpPr>
                  <a:spLocks noChangeArrowheads="1"/>
                </p:cNvSpPr>
                <p:nvPr/>
              </p:nvSpPr>
              <p:spPr bwMode="auto">
                <a:xfrm>
                  <a:off x="5573714" y="5126832"/>
                  <a:ext cx="3387726" cy="7938"/>
                </a:xfrm>
                <a:prstGeom prst="rect">
                  <a:avLst/>
                </a:prstGeom>
                <a:solidFill>
                  <a:srgbClr val="000000"/>
                </a:solidFill>
                <a:ln w="7938" cap="flat">
                  <a:solidFill>
                    <a:srgbClr val="000000"/>
                  </a:solidFill>
                  <a:prstDash val="solid"/>
                  <a:bevel/>
                  <a:headEnd/>
                  <a:tailEnd/>
                </a:ln>
              </p:spPr>
              <p:txBody>
                <a:bodyPr vert="horz" wrap="square" lIns="68580" tIns="34290" rIns="68580" bIns="34290" numCol="1" anchor="t" anchorCtr="0" compatLnSpc="1">
                  <a:prstTxWarp prst="textNoShape">
                    <a:avLst/>
                  </a:prstTxWarp>
                </a:bodyPr>
                <a:lstStyle/>
                <a:p>
                  <a:endParaRPr lang="en-US"/>
                </a:p>
              </p:txBody>
            </p:sp>
            <p:sp>
              <p:nvSpPr>
                <p:cNvPr id="470" name="Freeform 216"/>
                <p:cNvSpPr>
                  <a:spLocks noEditPoints="1"/>
                </p:cNvSpPr>
                <p:nvPr/>
              </p:nvSpPr>
              <p:spPr bwMode="auto">
                <a:xfrm>
                  <a:off x="5568952" y="5130007"/>
                  <a:ext cx="3397251" cy="25400"/>
                </a:xfrm>
                <a:custGeom>
                  <a:avLst/>
                  <a:gdLst>
                    <a:gd name="T0" fmla="*/ 6 w 2140"/>
                    <a:gd name="T1" fmla="*/ 16 h 16"/>
                    <a:gd name="T2" fmla="*/ 0 w 2140"/>
                    <a:gd name="T3" fmla="*/ 0 h 16"/>
                    <a:gd name="T4" fmla="*/ 171 w 2140"/>
                    <a:gd name="T5" fmla="*/ 0 h 16"/>
                    <a:gd name="T6" fmla="*/ 166 w 2140"/>
                    <a:gd name="T7" fmla="*/ 16 h 16"/>
                    <a:gd name="T8" fmla="*/ 171 w 2140"/>
                    <a:gd name="T9" fmla="*/ 0 h 16"/>
                    <a:gd name="T10" fmla="*/ 332 w 2140"/>
                    <a:gd name="T11" fmla="*/ 16 h 16"/>
                    <a:gd name="T12" fmla="*/ 327 w 2140"/>
                    <a:gd name="T13" fmla="*/ 0 h 16"/>
                    <a:gd name="T14" fmla="*/ 498 w 2140"/>
                    <a:gd name="T15" fmla="*/ 0 h 16"/>
                    <a:gd name="T16" fmla="*/ 493 w 2140"/>
                    <a:gd name="T17" fmla="*/ 16 h 16"/>
                    <a:gd name="T18" fmla="*/ 498 w 2140"/>
                    <a:gd name="T19" fmla="*/ 0 h 16"/>
                    <a:gd name="T20" fmla="*/ 664 w 2140"/>
                    <a:gd name="T21" fmla="*/ 16 h 16"/>
                    <a:gd name="T22" fmla="*/ 658 w 2140"/>
                    <a:gd name="T23" fmla="*/ 0 h 16"/>
                    <a:gd name="T24" fmla="*/ 824 w 2140"/>
                    <a:gd name="T25" fmla="*/ 0 h 16"/>
                    <a:gd name="T26" fmla="*/ 819 w 2140"/>
                    <a:gd name="T27" fmla="*/ 16 h 16"/>
                    <a:gd name="T28" fmla="*/ 824 w 2140"/>
                    <a:gd name="T29" fmla="*/ 0 h 16"/>
                    <a:gd name="T30" fmla="*/ 990 w 2140"/>
                    <a:gd name="T31" fmla="*/ 16 h 16"/>
                    <a:gd name="T32" fmla="*/ 985 w 2140"/>
                    <a:gd name="T33" fmla="*/ 0 h 16"/>
                    <a:gd name="T34" fmla="*/ 1156 w 2140"/>
                    <a:gd name="T35" fmla="*/ 0 h 16"/>
                    <a:gd name="T36" fmla="*/ 1151 w 2140"/>
                    <a:gd name="T37" fmla="*/ 16 h 16"/>
                    <a:gd name="T38" fmla="*/ 1156 w 2140"/>
                    <a:gd name="T39" fmla="*/ 0 h 16"/>
                    <a:gd name="T40" fmla="*/ 1321 w 2140"/>
                    <a:gd name="T41" fmla="*/ 16 h 16"/>
                    <a:gd name="T42" fmla="*/ 1316 w 2140"/>
                    <a:gd name="T43" fmla="*/ 0 h 16"/>
                    <a:gd name="T44" fmla="*/ 1482 w 2140"/>
                    <a:gd name="T45" fmla="*/ 0 h 16"/>
                    <a:gd name="T46" fmla="*/ 1477 w 2140"/>
                    <a:gd name="T47" fmla="*/ 16 h 16"/>
                    <a:gd name="T48" fmla="*/ 1482 w 2140"/>
                    <a:gd name="T49" fmla="*/ 0 h 16"/>
                    <a:gd name="T50" fmla="*/ 1648 w 2140"/>
                    <a:gd name="T51" fmla="*/ 16 h 16"/>
                    <a:gd name="T52" fmla="*/ 1643 w 2140"/>
                    <a:gd name="T53" fmla="*/ 0 h 16"/>
                    <a:gd name="T54" fmla="*/ 1814 w 2140"/>
                    <a:gd name="T55" fmla="*/ 0 h 16"/>
                    <a:gd name="T56" fmla="*/ 1808 w 2140"/>
                    <a:gd name="T57" fmla="*/ 16 h 16"/>
                    <a:gd name="T58" fmla="*/ 1814 w 2140"/>
                    <a:gd name="T59" fmla="*/ 0 h 16"/>
                    <a:gd name="T60" fmla="*/ 1979 w 2140"/>
                    <a:gd name="T61" fmla="*/ 16 h 16"/>
                    <a:gd name="T62" fmla="*/ 1974 w 2140"/>
                    <a:gd name="T63" fmla="*/ 0 h 16"/>
                    <a:gd name="T64" fmla="*/ 2140 w 2140"/>
                    <a:gd name="T65" fmla="*/ 0 h 16"/>
                    <a:gd name="T66" fmla="*/ 2135 w 2140"/>
                    <a:gd name="T67" fmla="*/ 16 h 16"/>
                    <a:gd name="T68" fmla="*/ 2140 w 2140"/>
                    <a:gd name="T6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0" h="16">
                      <a:moveTo>
                        <a:pt x="6" y="0"/>
                      </a:moveTo>
                      <a:lnTo>
                        <a:pt x="6" y="16"/>
                      </a:lnTo>
                      <a:lnTo>
                        <a:pt x="0" y="16"/>
                      </a:lnTo>
                      <a:lnTo>
                        <a:pt x="0" y="0"/>
                      </a:lnTo>
                      <a:lnTo>
                        <a:pt x="6" y="0"/>
                      </a:lnTo>
                      <a:close/>
                      <a:moveTo>
                        <a:pt x="171" y="0"/>
                      </a:moveTo>
                      <a:lnTo>
                        <a:pt x="171" y="16"/>
                      </a:lnTo>
                      <a:lnTo>
                        <a:pt x="166" y="16"/>
                      </a:lnTo>
                      <a:lnTo>
                        <a:pt x="166" y="0"/>
                      </a:lnTo>
                      <a:lnTo>
                        <a:pt x="171" y="0"/>
                      </a:lnTo>
                      <a:close/>
                      <a:moveTo>
                        <a:pt x="332" y="0"/>
                      </a:moveTo>
                      <a:lnTo>
                        <a:pt x="332" y="16"/>
                      </a:lnTo>
                      <a:lnTo>
                        <a:pt x="327" y="16"/>
                      </a:lnTo>
                      <a:lnTo>
                        <a:pt x="327" y="0"/>
                      </a:lnTo>
                      <a:lnTo>
                        <a:pt x="332" y="0"/>
                      </a:lnTo>
                      <a:close/>
                      <a:moveTo>
                        <a:pt x="498" y="0"/>
                      </a:moveTo>
                      <a:lnTo>
                        <a:pt x="498" y="16"/>
                      </a:lnTo>
                      <a:lnTo>
                        <a:pt x="493" y="16"/>
                      </a:lnTo>
                      <a:lnTo>
                        <a:pt x="493" y="0"/>
                      </a:lnTo>
                      <a:lnTo>
                        <a:pt x="498" y="0"/>
                      </a:lnTo>
                      <a:close/>
                      <a:moveTo>
                        <a:pt x="664" y="0"/>
                      </a:moveTo>
                      <a:lnTo>
                        <a:pt x="664" y="16"/>
                      </a:lnTo>
                      <a:lnTo>
                        <a:pt x="658" y="16"/>
                      </a:lnTo>
                      <a:lnTo>
                        <a:pt x="658" y="0"/>
                      </a:lnTo>
                      <a:lnTo>
                        <a:pt x="664" y="0"/>
                      </a:lnTo>
                      <a:close/>
                      <a:moveTo>
                        <a:pt x="824" y="0"/>
                      </a:moveTo>
                      <a:lnTo>
                        <a:pt x="824" y="16"/>
                      </a:lnTo>
                      <a:lnTo>
                        <a:pt x="819" y="16"/>
                      </a:lnTo>
                      <a:lnTo>
                        <a:pt x="819" y="0"/>
                      </a:lnTo>
                      <a:lnTo>
                        <a:pt x="824" y="0"/>
                      </a:lnTo>
                      <a:close/>
                      <a:moveTo>
                        <a:pt x="990" y="0"/>
                      </a:moveTo>
                      <a:lnTo>
                        <a:pt x="990" y="16"/>
                      </a:lnTo>
                      <a:lnTo>
                        <a:pt x="985" y="16"/>
                      </a:lnTo>
                      <a:lnTo>
                        <a:pt x="985" y="0"/>
                      </a:lnTo>
                      <a:lnTo>
                        <a:pt x="990" y="0"/>
                      </a:lnTo>
                      <a:close/>
                      <a:moveTo>
                        <a:pt x="1156" y="0"/>
                      </a:moveTo>
                      <a:lnTo>
                        <a:pt x="1156" y="16"/>
                      </a:lnTo>
                      <a:lnTo>
                        <a:pt x="1151" y="16"/>
                      </a:lnTo>
                      <a:lnTo>
                        <a:pt x="1151" y="0"/>
                      </a:lnTo>
                      <a:lnTo>
                        <a:pt x="1156" y="0"/>
                      </a:lnTo>
                      <a:close/>
                      <a:moveTo>
                        <a:pt x="1321" y="0"/>
                      </a:moveTo>
                      <a:lnTo>
                        <a:pt x="1321" y="16"/>
                      </a:lnTo>
                      <a:lnTo>
                        <a:pt x="1316" y="16"/>
                      </a:lnTo>
                      <a:lnTo>
                        <a:pt x="1316" y="0"/>
                      </a:lnTo>
                      <a:lnTo>
                        <a:pt x="1321" y="0"/>
                      </a:lnTo>
                      <a:close/>
                      <a:moveTo>
                        <a:pt x="1482" y="0"/>
                      </a:moveTo>
                      <a:lnTo>
                        <a:pt x="1482" y="16"/>
                      </a:lnTo>
                      <a:lnTo>
                        <a:pt x="1477" y="16"/>
                      </a:lnTo>
                      <a:lnTo>
                        <a:pt x="1477" y="0"/>
                      </a:lnTo>
                      <a:lnTo>
                        <a:pt x="1482" y="0"/>
                      </a:lnTo>
                      <a:close/>
                      <a:moveTo>
                        <a:pt x="1648" y="0"/>
                      </a:moveTo>
                      <a:lnTo>
                        <a:pt x="1648" y="16"/>
                      </a:lnTo>
                      <a:lnTo>
                        <a:pt x="1643" y="16"/>
                      </a:lnTo>
                      <a:lnTo>
                        <a:pt x="1643" y="0"/>
                      </a:lnTo>
                      <a:lnTo>
                        <a:pt x="1648" y="0"/>
                      </a:lnTo>
                      <a:close/>
                      <a:moveTo>
                        <a:pt x="1814" y="0"/>
                      </a:moveTo>
                      <a:lnTo>
                        <a:pt x="1814" y="16"/>
                      </a:lnTo>
                      <a:lnTo>
                        <a:pt x="1808" y="16"/>
                      </a:lnTo>
                      <a:lnTo>
                        <a:pt x="1808" y="0"/>
                      </a:lnTo>
                      <a:lnTo>
                        <a:pt x="1814" y="0"/>
                      </a:lnTo>
                      <a:close/>
                      <a:moveTo>
                        <a:pt x="1979" y="0"/>
                      </a:moveTo>
                      <a:lnTo>
                        <a:pt x="1979" y="16"/>
                      </a:lnTo>
                      <a:lnTo>
                        <a:pt x="1974" y="16"/>
                      </a:lnTo>
                      <a:lnTo>
                        <a:pt x="1974" y="0"/>
                      </a:lnTo>
                      <a:lnTo>
                        <a:pt x="1979" y="0"/>
                      </a:lnTo>
                      <a:close/>
                      <a:moveTo>
                        <a:pt x="2140" y="0"/>
                      </a:moveTo>
                      <a:lnTo>
                        <a:pt x="2140" y="16"/>
                      </a:lnTo>
                      <a:lnTo>
                        <a:pt x="2135" y="16"/>
                      </a:lnTo>
                      <a:lnTo>
                        <a:pt x="2135" y="0"/>
                      </a:lnTo>
                      <a:lnTo>
                        <a:pt x="2140" y="0"/>
                      </a:lnTo>
                      <a:close/>
                    </a:path>
                  </a:pathLst>
                </a:custGeom>
                <a:solidFill>
                  <a:srgbClr val="000000"/>
                </a:solidFill>
                <a:ln w="7938" cap="flat">
                  <a:solidFill>
                    <a:srgbClr val="000000"/>
                  </a:solidFill>
                  <a:prstDash val="solid"/>
                  <a:bevel/>
                  <a:headEnd/>
                  <a:tailEnd/>
                </a:ln>
              </p:spPr>
              <p:txBody>
                <a:bodyPr vert="horz" wrap="square" lIns="68580" tIns="34290" rIns="68580" bIns="34290" numCol="1" anchor="t" anchorCtr="0" compatLnSpc="1">
                  <a:prstTxWarp prst="textNoShape">
                    <a:avLst/>
                  </a:prstTxWarp>
                </a:bodyPr>
                <a:lstStyle/>
                <a:p>
                  <a:endParaRPr lang="en-US"/>
                </a:p>
              </p:txBody>
            </p:sp>
            <p:sp>
              <p:nvSpPr>
                <p:cNvPr id="471" name="Rectangle 217"/>
                <p:cNvSpPr>
                  <a:spLocks noChangeArrowheads="1"/>
                </p:cNvSpPr>
                <p:nvPr/>
              </p:nvSpPr>
              <p:spPr bwMode="auto">
                <a:xfrm>
                  <a:off x="5600701"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YE04</a:t>
                  </a:r>
                  <a:endParaRPr lang="en-US" altLang="en-US" sz="1350"/>
                </a:p>
              </p:txBody>
            </p:sp>
            <p:sp>
              <p:nvSpPr>
                <p:cNvPr id="472" name="Rectangle 218"/>
                <p:cNvSpPr>
                  <a:spLocks noChangeArrowheads="1"/>
                </p:cNvSpPr>
                <p:nvPr/>
              </p:nvSpPr>
              <p:spPr bwMode="auto">
                <a:xfrm>
                  <a:off x="5861052"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YE05</a:t>
                  </a:r>
                  <a:endParaRPr lang="en-US" altLang="en-US" sz="1350"/>
                </a:p>
              </p:txBody>
            </p:sp>
            <p:sp>
              <p:nvSpPr>
                <p:cNvPr id="473" name="Rectangle 219"/>
                <p:cNvSpPr>
                  <a:spLocks noChangeArrowheads="1"/>
                </p:cNvSpPr>
                <p:nvPr/>
              </p:nvSpPr>
              <p:spPr bwMode="auto">
                <a:xfrm>
                  <a:off x="6121401"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YE06</a:t>
                  </a:r>
                  <a:endParaRPr lang="en-US" altLang="en-US" sz="1350"/>
                </a:p>
              </p:txBody>
            </p:sp>
            <p:sp>
              <p:nvSpPr>
                <p:cNvPr id="474" name="Rectangle 220"/>
                <p:cNvSpPr>
                  <a:spLocks noChangeArrowheads="1"/>
                </p:cNvSpPr>
                <p:nvPr/>
              </p:nvSpPr>
              <p:spPr bwMode="auto">
                <a:xfrm>
                  <a:off x="6383339"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YE07</a:t>
                  </a:r>
                  <a:endParaRPr lang="en-US" altLang="en-US" sz="1350"/>
                </a:p>
              </p:txBody>
            </p:sp>
            <p:sp>
              <p:nvSpPr>
                <p:cNvPr id="475" name="Rectangle 221"/>
                <p:cNvSpPr>
                  <a:spLocks noChangeArrowheads="1"/>
                </p:cNvSpPr>
                <p:nvPr/>
              </p:nvSpPr>
              <p:spPr bwMode="auto">
                <a:xfrm>
                  <a:off x="6643689"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YE08</a:t>
                  </a:r>
                  <a:endParaRPr lang="en-US" altLang="en-US" sz="1350"/>
                </a:p>
              </p:txBody>
            </p:sp>
            <p:sp>
              <p:nvSpPr>
                <p:cNvPr id="476" name="Rectangle 222"/>
                <p:cNvSpPr>
                  <a:spLocks noChangeArrowheads="1"/>
                </p:cNvSpPr>
                <p:nvPr/>
              </p:nvSpPr>
              <p:spPr bwMode="auto">
                <a:xfrm>
                  <a:off x="6904039"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YE09</a:t>
                  </a:r>
                  <a:endParaRPr lang="en-US" altLang="en-US" sz="1350"/>
                </a:p>
              </p:txBody>
            </p:sp>
            <p:sp>
              <p:nvSpPr>
                <p:cNvPr id="477" name="Rectangle 223"/>
                <p:cNvSpPr>
                  <a:spLocks noChangeArrowheads="1"/>
                </p:cNvSpPr>
                <p:nvPr/>
              </p:nvSpPr>
              <p:spPr bwMode="auto">
                <a:xfrm>
                  <a:off x="7165977"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YE10</a:t>
                  </a:r>
                  <a:endParaRPr lang="en-US" altLang="en-US" sz="1350"/>
                </a:p>
              </p:txBody>
            </p:sp>
            <p:sp>
              <p:nvSpPr>
                <p:cNvPr id="478" name="Rectangle 224"/>
                <p:cNvSpPr>
                  <a:spLocks noChangeArrowheads="1"/>
                </p:cNvSpPr>
                <p:nvPr/>
              </p:nvSpPr>
              <p:spPr bwMode="auto">
                <a:xfrm>
                  <a:off x="7426327"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YE11</a:t>
                  </a:r>
                  <a:endParaRPr lang="en-US" altLang="en-US" sz="1350"/>
                </a:p>
              </p:txBody>
            </p:sp>
            <p:sp>
              <p:nvSpPr>
                <p:cNvPr id="479" name="Rectangle 225"/>
                <p:cNvSpPr>
                  <a:spLocks noChangeArrowheads="1"/>
                </p:cNvSpPr>
                <p:nvPr/>
              </p:nvSpPr>
              <p:spPr bwMode="auto">
                <a:xfrm>
                  <a:off x="7686678"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YE12</a:t>
                  </a:r>
                  <a:endParaRPr lang="en-US" altLang="en-US" sz="1350"/>
                </a:p>
              </p:txBody>
            </p:sp>
            <p:sp>
              <p:nvSpPr>
                <p:cNvPr id="480" name="Rectangle 226"/>
                <p:cNvSpPr>
                  <a:spLocks noChangeArrowheads="1"/>
                </p:cNvSpPr>
                <p:nvPr/>
              </p:nvSpPr>
              <p:spPr bwMode="auto">
                <a:xfrm>
                  <a:off x="7948615"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YE13</a:t>
                  </a:r>
                  <a:endParaRPr lang="en-US" altLang="en-US" sz="1350"/>
                </a:p>
              </p:txBody>
            </p:sp>
            <p:sp>
              <p:nvSpPr>
                <p:cNvPr id="481" name="Rectangle 227"/>
                <p:cNvSpPr>
                  <a:spLocks noChangeArrowheads="1"/>
                </p:cNvSpPr>
                <p:nvPr/>
              </p:nvSpPr>
              <p:spPr bwMode="auto">
                <a:xfrm>
                  <a:off x="8208966"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YE14</a:t>
                  </a:r>
                  <a:endParaRPr lang="en-US" altLang="en-US" sz="1350"/>
                </a:p>
              </p:txBody>
            </p:sp>
            <p:sp>
              <p:nvSpPr>
                <p:cNvPr id="482" name="Rectangle 228"/>
                <p:cNvSpPr>
                  <a:spLocks noChangeArrowheads="1"/>
                </p:cNvSpPr>
                <p:nvPr/>
              </p:nvSpPr>
              <p:spPr bwMode="auto">
                <a:xfrm>
                  <a:off x="8469315" y="5183982"/>
                  <a:ext cx="218008"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YE15</a:t>
                  </a:r>
                  <a:endParaRPr lang="en-US" altLang="en-US" sz="1350"/>
                </a:p>
              </p:txBody>
            </p:sp>
            <p:sp>
              <p:nvSpPr>
                <p:cNvPr id="483" name="Rectangle 229"/>
                <p:cNvSpPr>
                  <a:spLocks noChangeArrowheads="1"/>
                </p:cNvSpPr>
                <p:nvPr/>
              </p:nvSpPr>
              <p:spPr bwMode="auto">
                <a:xfrm>
                  <a:off x="8701090" y="5183982"/>
                  <a:ext cx="277853" cy="9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r>
                    <a:rPr lang="en-US" altLang="en-US" sz="525">
                      <a:solidFill>
                        <a:srgbClr val="000000"/>
                      </a:solidFill>
                    </a:rPr>
                    <a:t>YTD16</a:t>
                  </a:r>
                  <a:endParaRPr lang="en-US" altLang="en-US" sz="1350"/>
                </a:p>
              </p:txBody>
            </p:sp>
          </p:grpSp>
        </p:grpSp>
      </p:grpSp>
    </p:spTree>
    <p:extLst>
      <p:ext uri="{BB962C8B-B14F-4D97-AF65-F5344CB8AC3E}">
        <p14:creationId xmlns:p14="http://schemas.microsoft.com/office/powerpoint/2010/main" val="301663299"/>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564205" y="457201"/>
            <a:ext cx="7976680" cy="373856"/>
          </a:xfrm>
        </p:spPr>
        <p:txBody>
          <a:bodyPr/>
          <a:lstStyle/>
          <a:p>
            <a:pPr eaLnBrk="1" hangingPunct="1"/>
            <a:r>
              <a:rPr lang="en-US" altLang="en-US" sz="2400"/>
              <a:t>Building a Linux for System z Virtual Environment...</a:t>
            </a:r>
          </a:p>
        </p:txBody>
      </p:sp>
      <p:sp>
        <p:nvSpPr>
          <p:cNvPr id="64515" name="Rectangle 53"/>
          <p:cNvSpPr>
            <a:spLocks noChangeAspect="1" noChangeArrowheads="1"/>
          </p:cNvSpPr>
          <p:nvPr/>
        </p:nvSpPr>
        <p:spPr bwMode="auto">
          <a:xfrm>
            <a:off x="2743200" y="1037035"/>
            <a:ext cx="3714750" cy="2277665"/>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4516" name="Rectangle 54"/>
          <p:cNvSpPr>
            <a:spLocks noChangeAspect="1" noChangeArrowheads="1"/>
          </p:cNvSpPr>
          <p:nvPr/>
        </p:nvSpPr>
        <p:spPr bwMode="auto">
          <a:xfrm>
            <a:off x="3303985"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4517" name="Rectangle 55"/>
          <p:cNvSpPr>
            <a:spLocks noChangeAspect="1" noChangeArrowheads="1"/>
          </p:cNvSpPr>
          <p:nvPr/>
        </p:nvSpPr>
        <p:spPr bwMode="auto">
          <a:xfrm>
            <a:off x="3794523"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4518" name="Rectangle 56"/>
          <p:cNvSpPr>
            <a:spLocks noChangeAspect="1" noChangeArrowheads="1"/>
          </p:cNvSpPr>
          <p:nvPr/>
        </p:nvSpPr>
        <p:spPr bwMode="auto">
          <a:xfrm>
            <a:off x="4285060"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4519" name="Rectangle 57"/>
          <p:cNvSpPr>
            <a:spLocks noChangeAspect="1" noChangeArrowheads="1"/>
          </p:cNvSpPr>
          <p:nvPr/>
        </p:nvSpPr>
        <p:spPr bwMode="auto">
          <a:xfrm>
            <a:off x="3899298"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FC</a:t>
            </a:r>
          </a:p>
          <a:p>
            <a:pPr algn="ctr">
              <a:buClrTx/>
              <a:buFontTx/>
              <a:buNone/>
            </a:pPr>
            <a:r>
              <a:rPr lang="en-US" altLang="en-US" sz="1050" b="1">
                <a:solidFill>
                  <a:srgbClr val="000000"/>
                </a:solidFill>
              </a:rPr>
              <a:t>Card</a:t>
            </a:r>
          </a:p>
        </p:txBody>
      </p:sp>
      <p:sp>
        <p:nvSpPr>
          <p:cNvPr id="64520" name="Rectangle 58"/>
          <p:cNvSpPr>
            <a:spLocks noChangeAspect="1" noChangeArrowheads="1"/>
          </p:cNvSpPr>
          <p:nvPr/>
        </p:nvSpPr>
        <p:spPr bwMode="auto">
          <a:xfrm>
            <a:off x="4389835"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I/O</a:t>
            </a:r>
          </a:p>
          <a:p>
            <a:pPr algn="ctr">
              <a:buClrTx/>
              <a:buFontTx/>
              <a:buNone/>
            </a:pPr>
            <a:r>
              <a:rPr lang="en-US" altLang="en-US" sz="1050" b="1">
                <a:solidFill>
                  <a:srgbClr val="000000"/>
                </a:solidFill>
              </a:rPr>
              <a:t>Card</a:t>
            </a:r>
          </a:p>
        </p:txBody>
      </p:sp>
      <p:sp>
        <p:nvSpPr>
          <p:cNvPr id="64521" name="Rectangle 59"/>
          <p:cNvSpPr>
            <a:spLocks noChangeAspect="1" noChangeArrowheads="1"/>
          </p:cNvSpPr>
          <p:nvPr/>
        </p:nvSpPr>
        <p:spPr bwMode="auto">
          <a:xfrm>
            <a:off x="4880373"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FICON</a:t>
            </a:r>
          </a:p>
          <a:p>
            <a:pPr algn="ctr">
              <a:buClrTx/>
              <a:buFontTx/>
              <a:buNone/>
            </a:pPr>
            <a:r>
              <a:rPr lang="en-US" altLang="en-US" sz="1050" b="1">
                <a:solidFill>
                  <a:srgbClr val="000000"/>
                </a:solidFill>
              </a:rPr>
              <a:t>Card</a:t>
            </a:r>
          </a:p>
        </p:txBody>
      </p:sp>
      <p:sp>
        <p:nvSpPr>
          <p:cNvPr id="64522" name="Rectangle 60"/>
          <p:cNvSpPr>
            <a:spLocks noChangeAspect="1" noChangeArrowheads="1"/>
          </p:cNvSpPr>
          <p:nvPr/>
        </p:nvSpPr>
        <p:spPr bwMode="auto">
          <a:xfrm>
            <a:off x="5372100" y="2894410"/>
            <a:ext cx="42029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FICON</a:t>
            </a:r>
          </a:p>
          <a:p>
            <a:pPr algn="ctr">
              <a:buClrTx/>
              <a:buFontTx/>
              <a:buNone/>
            </a:pPr>
            <a:r>
              <a:rPr lang="en-US" altLang="en-US" sz="1050" b="1">
                <a:solidFill>
                  <a:srgbClr val="000000"/>
                </a:solidFill>
              </a:rPr>
              <a:t>Card</a:t>
            </a:r>
          </a:p>
        </p:txBody>
      </p:sp>
      <p:sp>
        <p:nvSpPr>
          <p:cNvPr id="64523" name="Rectangle 61"/>
          <p:cNvSpPr>
            <a:spLocks noChangeAspect="1" noChangeArrowheads="1"/>
          </p:cNvSpPr>
          <p:nvPr/>
        </p:nvSpPr>
        <p:spPr bwMode="auto">
          <a:xfrm>
            <a:off x="2813448" y="1527573"/>
            <a:ext cx="3574256" cy="129659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                     Memory</a:t>
            </a:r>
          </a:p>
        </p:txBody>
      </p:sp>
      <p:sp>
        <p:nvSpPr>
          <p:cNvPr id="64524" name="Rectangle 62"/>
          <p:cNvSpPr>
            <a:spLocks noChangeAspect="1" noChangeArrowheads="1"/>
          </p:cNvSpPr>
          <p:nvPr/>
        </p:nvSpPr>
        <p:spPr bwMode="auto">
          <a:xfrm>
            <a:off x="2813448"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4525" name="Rectangle 63"/>
          <p:cNvSpPr>
            <a:spLocks noChangeAspect="1" noChangeArrowheads="1"/>
          </p:cNvSpPr>
          <p:nvPr/>
        </p:nvSpPr>
        <p:spPr bwMode="auto">
          <a:xfrm>
            <a:off x="3408760" y="2894410"/>
            <a:ext cx="420290"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FC</a:t>
            </a:r>
          </a:p>
          <a:p>
            <a:pPr algn="ctr">
              <a:buClrTx/>
              <a:buFontTx/>
              <a:buNone/>
            </a:pPr>
            <a:r>
              <a:rPr lang="en-US" altLang="en-US" sz="1050" b="1">
                <a:solidFill>
                  <a:srgbClr val="000000"/>
                </a:solidFill>
              </a:rPr>
              <a:t>Card</a:t>
            </a:r>
          </a:p>
        </p:txBody>
      </p:sp>
      <p:sp>
        <p:nvSpPr>
          <p:cNvPr id="64526" name="Rectangle 64"/>
          <p:cNvSpPr>
            <a:spLocks noChangeAspect="1" noChangeArrowheads="1"/>
          </p:cNvSpPr>
          <p:nvPr/>
        </p:nvSpPr>
        <p:spPr bwMode="auto">
          <a:xfrm>
            <a:off x="2883694" y="1597819"/>
            <a:ext cx="1015604" cy="1156097"/>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dirty="0">
                <a:solidFill>
                  <a:srgbClr val="000000"/>
                </a:solidFill>
              </a:rPr>
              <a:t>Prod.</a:t>
            </a: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z/OS</a:t>
            </a:r>
            <a:endParaRPr lang="en-US" altLang="en-US" sz="750" b="1" dirty="0">
              <a:solidFill>
                <a:srgbClr val="000000"/>
              </a:solidFill>
            </a:endParaRPr>
          </a:p>
        </p:txBody>
      </p:sp>
      <p:sp>
        <p:nvSpPr>
          <p:cNvPr id="64527" name="Rectangle 65"/>
          <p:cNvSpPr>
            <a:spLocks noChangeAspect="1" noChangeArrowheads="1"/>
          </p:cNvSpPr>
          <p:nvPr/>
        </p:nvSpPr>
        <p:spPr bwMode="auto">
          <a:xfrm>
            <a:off x="3969544" y="1597819"/>
            <a:ext cx="735806" cy="1156097"/>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dirty="0">
                <a:solidFill>
                  <a:srgbClr val="000000"/>
                </a:solidFill>
              </a:rPr>
              <a:t>Dev.</a:t>
            </a: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z/OS</a:t>
            </a:r>
            <a:endParaRPr lang="en-US" altLang="en-US" sz="750" b="1" dirty="0">
              <a:solidFill>
                <a:srgbClr val="000000"/>
              </a:solidFill>
            </a:endParaRPr>
          </a:p>
        </p:txBody>
      </p:sp>
      <p:sp>
        <p:nvSpPr>
          <p:cNvPr id="64528" name="Rectangle 66"/>
          <p:cNvSpPr>
            <a:spLocks noChangeAspect="1" noChangeArrowheads="1"/>
          </p:cNvSpPr>
          <p:nvPr/>
        </p:nvSpPr>
        <p:spPr bwMode="auto">
          <a:xfrm>
            <a:off x="2918223" y="2894410"/>
            <a:ext cx="420290"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NIC</a:t>
            </a:r>
          </a:p>
          <a:p>
            <a:pPr algn="ctr">
              <a:buClrTx/>
              <a:buFontTx/>
              <a:buNone/>
            </a:pPr>
            <a:r>
              <a:rPr lang="en-US" altLang="en-US" sz="1050" b="1">
                <a:solidFill>
                  <a:srgbClr val="000000"/>
                </a:solidFill>
              </a:rPr>
              <a:t>Card</a:t>
            </a:r>
          </a:p>
        </p:txBody>
      </p:sp>
      <p:sp>
        <p:nvSpPr>
          <p:cNvPr id="64529" name="Rectangle 67"/>
          <p:cNvSpPr>
            <a:spLocks noChangeAspect="1" noChangeArrowheads="1"/>
          </p:cNvSpPr>
          <p:nvPr/>
        </p:nvSpPr>
        <p:spPr bwMode="auto">
          <a:xfrm>
            <a:off x="5862638" y="2894410"/>
            <a:ext cx="42029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NIC</a:t>
            </a:r>
          </a:p>
          <a:p>
            <a:pPr algn="ctr">
              <a:buClrTx/>
              <a:buFontTx/>
              <a:buNone/>
            </a:pPr>
            <a:r>
              <a:rPr lang="en-US" altLang="en-US" sz="1050" b="1">
                <a:solidFill>
                  <a:srgbClr val="000000"/>
                </a:solidFill>
              </a:rPr>
              <a:t>Card</a:t>
            </a:r>
          </a:p>
        </p:txBody>
      </p:sp>
      <p:sp>
        <p:nvSpPr>
          <p:cNvPr id="64530" name="Rectangle 68"/>
          <p:cNvSpPr>
            <a:spLocks noChangeAspect="1" noChangeArrowheads="1"/>
          </p:cNvSpPr>
          <p:nvPr/>
        </p:nvSpPr>
        <p:spPr bwMode="auto">
          <a:xfrm>
            <a:off x="2918222" y="1668066"/>
            <a:ext cx="280988"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4531" name="Rectangle 69"/>
          <p:cNvSpPr>
            <a:spLocks noChangeAspect="1" noChangeArrowheads="1"/>
          </p:cNvSpPr>
          <p:nvPr/>
        </p:nvSpPr>
        <p:spPr bwMode="auto">
          <a:xfrm>
            <a:off x="3233737" y="1668066"/>
            <a:ext cx="280988"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4532" name="Rectangle 70"/>
          <p:cNvSpPr>
            <a:spLocks noChangeAspect="1" noChangeArrowheads="1"/>
          </p:cNvSpPr>
          <p:nvPr/>
        </p:nvSpPr>
        <p:spPr bwMode="auto">
          <a:xfrm>
            <a:off x="3549253" y="1668066"/>
            <a:ext cx="279797"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4533" name="Rectangle 71"/>
          <p:cNvSpPr>
            <a:spLocks noChangeAspect="1" noChangeArrowheads="1"/>
          </p:cNvSpPr>
          <p:nvPr/>
        </p:nvSpPr>
        <p:spPr bwMode="auto">
          <a:xfrm>
            <a:off x="4039791" y="1668066"/>
            <a:ext cx="280988"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4534" name="Rectangle 72"/>
          <p:cNvSpPr>
            <a:spLocks noChangeAspect="1" noChangeArrowheads="1"/>
          </p:cNvSpPr>
          <p:nvPr/>
        </p:nvSpPr>
        <p:spPr bwMode="auto">
          <a:xfrm>
            <a:off x="4355307" y="1668066"/>
            <a:ext cx="279797"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4535" name="Rectangle 73"/>
          <p:cNvSpPr>
            <a:spLocks noChangeAspect="1" noChangeArrowheads="1"/>
          </p:cNvSpPr>
          <p:nvPr/>
        </p:nvSpPr>
        <p:spPr bwMode="auto">
          <a:xfrm>
            <a:off x="5931694" y="1107282"/>
            <a:ext cx="421481" cy="35004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IFL</a:t>
            </a:r>
          </a:p>
        </p:txBody>
      </p:sp>
      <p:sp>
        <p:nvSpPr>
          <p:cNvPr id="64536" name="Rectangle 74"/>
          <p:cNvSpPr>
            <a:spLocks noChangeAspect="1" noChangeArrowheads="1"/>
          </p:cNvSpPr>
          <p:nvPr/>
        </p:nvSpPr>
        <p:spPr bwMode="auto">
          <a:xfrm>
            <a:off x="5441157" y="1107282"/>
            <a:ext cx="421481" cy="35004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IFL</a:t>
            </a:r>
          </a:p>
        </p:txBody>
      </p:sp>
      <p:sp>
        <p:nvSpPr>
          <p:cNvPr id="64537" name="Rectangle 75"/>
          <p:cNvSpPr>
            <a:spLocks noChangeAspect="1" noChangeArrowheads="1"/>
          </p:cNvSpPr>
          <p:nvPr/>
        </p:nvSpPr>
        <p:spPr bwMode="auto">
          <a:xfrm>
            <a:off x="4950619" y="1107282"/>
            <a:ext cx="421481" cy="35004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IFL</a:t>
            </a:r>
          </a:p>
        </p:txBody>
      </p:sp>
      <p:sp>
        <p:nvSpPr>
          <p:cNvPr id="64538" name="Rectangle 76"/>
          <p:cNvSpPr>
            <a:spLocks noChangeAspect="1" noChangeArrowheads="1"/>
          </p:cNvSpPr>
          <p:nvPr/>
        </p:nvSpPr>
        <p:spPr bwMode="auto">
          <a:xfrm>
            <a:off x="4775597" y="1597819"/>
            <a:ext cx="1541859" cy="1156097"/>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750" b="1" dirty="0">
              <a:solidFill>
                <a:srgbClr val="000000"/>
              </a:solidFill>
            </a:endParaRP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z/VM</a:t>
            </a:r>
            <a:endParaRPr lang="en-US" altLang="en-US" sz="750" b="1" dirty="0">
              <a:solidFill>
                <a:srgbClr val="000000"/>
              </a:solidFill>
            </a:endParaRPr>
          </a:p>
        </p:txBody>
      </p:sp>
      <p:sp>
        <p:nvSpPr>
          <p:cNvPr id="64539" name="Rectangle 77"/>
          <p:cNvSpPr>
            <a:spLocks noChangeAspect="1" noChangeArrowheads="1"/>
          </p:cNvSpPr>
          <p:nvPr/>
        </p:nvSpPr>
        <p:spPr bwMode="auto">
          <a:xfrm>
            <a:off x="5126832" y="1668066"/>
            <a:ext cx="279797"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4540" name="Rectangle 78"/>
          <p:cNvSpPr>
            <a:spLocks noChangeAspect="1" noChangeArrowheads="1"/>
          </p:cNvSpPr>
          <p:nvPr/>
        </p:nvSpPr>
        <p:spPr bwMode="auto">
          <a:xfrm>
            <a:off x="5441156" y="1668066"/>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4541" name="Rectangle 79"/>
          <p:cNvSpPr>
            <a:spLocks noChangeAspect="1" noChangeArrowheads="1"/>
          </p:cNvSpPr>
          <p:nvPr/>
        </p:nvSpPr>
        <p:spPr bwMode="auto">
          <a:xfrm>
            <a:off x="5756672" y="1668066"/>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4542" name="Rectangle 80"/>
          <p:cNvSpPr>
            <a:spLocks noChangeAspect="1" noChangeArrowheads="1"/>
          </p:cNvSpPr>
          <p:nvPr/>
        </p:nvSpPr>
        <p:spPr bwMode="auto">
          <a:xfrm>
            <a:off x="4811317" y="1913335"/>
            <a:ext cx="525065"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64543" name="Rectangle 81"/>
          <p:cNvSpPr>
            <a:spLocks noChangeAspect="1" noChangeArrowheads="1"/>
          </p:cNvSpPr>
          <p:nvPr/>
        </p:nvSpPr>
        <p:spPr bwMode="auto">
          <a:xfrm>
            <a:off x="5756673" y="1913335"/>
            <a:ext cx="526256"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64544" name="Rectangle 82"/>
          <p:cNvSpPr>
            <a:spLocks noChangeAspect="1" noChangeArrowheads="1"/>
          </p:cNvSpPr>
          <p:nvPr/>
        </p:nvSpPr>
        <p:spPr bwMode="auto">
          <a:xfrm>
            <a:off x="4845844" y="1947863"/>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4545" name="Rectangle 83"/>
          <p:cNvSpPr>
            <a:spLocks noChangeAspect="1" noChangeArrowheads="1"/>
          </p:cNvSpPr>
          <p:nvPr/>
        </p:nvSpPr>
        <p:spPr bwMode="auto">
          <a:xfrm>
            <a:off x="5091113" y="1947863"/>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4546" name="Rectangle 84"/>
          <p:cNvSpPr>
            <a:spLocks noChangeAspect="1" noChangeArrowheads="1"/>
          </p:cNvSpPr>
          <p:nvPr/>
        </p:nvSpPr>
        <p:spPr bwMode="auto">
          <a:xfrm>
            <a:off x="5792391" y="1947863"/>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4547" name="Rectangle 85"/>
          <p:cNvSpPr>
            <a:spLocks noChangeAspect="1" noChangeArrowheads="1"/>
          </p:cNvSpPr>
          <p:nvPr/>
        </p:nvSpPr>
        <p:spPr bwMode="auto">
          <a:xfrm>
            <a:off x="6037660" y="1947863"/>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4548" name="Oval 86"/>
          <p:cNvSpPr>
            <a:spLocks noChangeAspect="1" noChangeArrowheads="1"/>
          </p:cNvSpPr>
          <p:nvPr/>
        </p:nvSpPr>
        <p:spPr bwMode="auto">
          <a:xfrm>
            <a:off x="5266135" y="1947863"/>
            <a:ext cx="560784"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VSwitch</a:t>
            </a:r>
          </a:p>
        </p:txBody>
      </p:sp>
      <p:sp>
        <p:nvSpPr>
          <p:cNvPr id="64549" name="Oval 87"/>
          <p:cNvSpPr>
            <a:spLocks noChangeAspect="1" noChangeArrowheads="1"/>
          </p:cNvSpPr>
          <p:nvPr/>
        </p:nvSpPr>
        <p:spPr bwMode="auto">
          <a:xfrm>
            <a:off x="3654029" y="1947863"/>
            <a:ext cx="560784"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Hiper</a:t>
            </a:r>
          </a:p>
          <a:p>
            <a:pPr algn="ctr">
              <a:buClrTx/>
              <a:buFontTx/>
              <a:buNone/>
            </a:pPr>
            <a:r>
              <a:rPr lang="en-US" altLang="en-US" sz="1050" b="1">
                <a:solidFill>
                  <a:srgbClr val="000000"/>
                </a:solidFill>
              </a:rPr>
              <a:t>Socket</a:t>
            </a:r>
          </a:p>
        </p:txBody>
      </p:sp>
      <p:sp>
        <p:nvSpPr>
          <p:cNvPr id="64550" name="Oval 88"/>
          <p:cNvSpPr>
            <a:spLocks noChangeAspect="1" noChangeArrowheads="1"/>
          </p:cNvSpPr>
          <p:nvPr/>
        </p:nvSpPr>
        <p:spPr bwMode="auto">
          <a:xfrm>
            <a:off x="4460082" y="1702594"/>
            <a:ext cx="560785"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Hiper</a:t>
            </a:r>
          </a:p>
          <a:p>
            <a:pPr algn="ctr">
              <a:buClrTx/>
              <a:buFontTx/>
              <a:buNone/>
            </a:pPr>
            <a:r>
              <a:rPr lang="en-US" altLang="en-US" sz="1050" b="1">
                <a:solidFill>
                  <a:srgbClr val="000000"/>
                </a:solidFill>
              </a:rPr>
              <a:t>Socket</a:t>
            </a:r>
          </a:p>
        </p:txBody>
      </p:sp>
      <p:sp>
        <p:nvSpPr>
          <p:cNvPr id="64551" name="AutoShape 89"/>
          <p:cNvSpPr>
            <a:spLocks noChangeArrowheads="1"/>
          </p:cNvSpPr>
          <p:nvPr/>
        </p:nvSpPr>
        <p:spPr bwMode="auto">
          <a:xfrm>
            <a:off x="1543050" y="857250"/>
            <a:ext cx="462915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Connect Storage and Network Devices…</a:t>
            </a:r>
          </a:p>
        </p:txBody>
      </p:sp>
      <p:sp>
        <p:nvSpPr>
          <p:cNvPr id="64552" name="Oval 90"/>
          <p:cNvSpPr>
            <a:spLocks noChangeArrowheads="1"/>
          </p:cNvSpPr>
          <p:nvPr/>
        </p:nvSpPr>
        <p:spPr bwMode="auto">
          <a:xfrm>
            <a:off x="6800850" y="2571750"/>
            <a:ext cx="914400" cy="9715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LAN</a:t>
            </a:r>
          </a:p>
        </p:txBody>
      </p:sp>
      <p:cxnSp>
        <p:nvCxnSpPr>
          <p:cNvPr id="64553" name="AutoShape 91"/>
          <p:cNvCxnSpPr>
            <a:cxnSpLocks noChangeShapeType="1"/>
            <a:stCxn id="64529" idx="3"/>
            <a:endCxn id="64552" idx="2"/>
          </p:cNvCxnSpPr>
          <p:nvPr/>
        </p:nvCxnSpPr>
        <p:spPr bwMode="auto">
          <a:xfrm flipV="1">
            <a:off x="6282928" y="3057526"/>
            <a:ext cx="517922" cy="11906"/>
          </a:xfrm>
          <a:prstGeom prst="straightConnector1">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64554" name="AutoShape 92"/>
          <p:cNvSpPr>
            <a:spLocks noChangeArrowheads="1"/>
          </p:cNvSpPr>
          <p:nvPr/>
        </p:nvSpPr>
        <p:spPr bwMode="auto">
          <a:xfrm>
            <a:off x="5086350" y="4057650"/>
            <a:ext cx="2686050" cy="1085850"/>
          </a:xfrm>
          <a:prstGeom prst="can">
            <a:avLst>
              <a:gd name="adj" fmla="val 25000"/>
            </a:avLst>
          </a:prstGeom>
          <a:solidFill>
            <a:srgbClr val="CCCC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Mainframe</a:t>
            </a:r>
          </a:p>
          <a:p>
            <a:pPr algn="ctr">
              <a:buClrTx/>
              <a:buFontTx/>
              <a:buNone/>
            </a:pPr>
            <a:r>
              <a:rPr lang="en-US" altLang="en-US" sz="1350" b="1">
                <a:solidFill>
                  <a:srgbClr val="000000"/>
                </a:solidFill>
              </a:rPr>
              <a:t>Extended Count Key Data Disk</a:t>
            </a:r>
          </a:p>
        </p:txBody>
      </p:sp>
      <p:sp>
        <p:nvSpPr>
          <p:cNvPr id="64555" name="Oval 93"/>
          <p:cNvSpPr>
            <a:spLocks noChangeArrowheads="1"/>
          </p:cNvSpPr>
          <p:nvPr/>
        </p:nvSpPr>
        <p:spPr bwMode="auto">
          <a:xfrm>
            <a:off x="1485900" y="2571750"/>
            <a:ext cx="914400" cy="9715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LAN</a:t>
            </a:r>
          </a:p>
        </p:txBody>
      </p:sp>
      <p:cxnSp>
        <p:nvCxnSpPr>
          <p:cNvPr id="64556" name="AutoShape 94"/>
          <p:cNvCxnSpPr>
            <a:cxnSpLocks noChangeShapeType="1"/>
            <a:stCxn id="64528" idx="1"/>
            <a:endCxn id="64555" idx="6"/>
          </p:cNvCxnSpPr>
          <p:nvPr/>
        </p:nvCxnSpPr>
        <p:spPr bwMode="auto">
          <a:xfrm flipH="1" flipV="1">
            <a:off x="2400301" y="3057526"/>
            <a:ext cx="517922" cy="11906"/>
          </a:xfrm>
          <a:prstGeom prst="straightConnector1">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64557" name="AutoShape 95"/>
          <p:cNvSpPr>
            <a:spLocks noChangeArrowheads="1"/>
          </p:cNvSpPr>
          <p:nvPr/>
        </p:nvSpPr>
        <p:spPr bwMode="auto">
          <a:xfrm>
            <a:off x="1600200" y="4057650"/>
            <a:ext cx="2686050" cy="1085850"/>
          </a:xfrm>
          <a:prstGeom prst="can">
            <a:avLst>
              <a:gd name="adj" fmla="val 25000"/>
            </a:avLst>
          </a:prstGeom>
          <a:solidFill>
            <a:srgbClr val="FFFF66"/>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Open Systems Disk</a:t>
            </a:r>
          </a:p>
          <a:p>
            <a:pPr algn="ctr">
              <a:buClrTx/>
              <a:buFontTx/>
              <a:buNone/>
            </a:pPr>
            <a:r>
              <a:rPr lang="en-US" altLang="en-US" sz="1350" b="1">
                <a:solidFill>
                  <a:srgbClr val="000000"/>
                </a:solidFill>
              </a:rPr>
              <a:t>(SCSI / FBA)</a:t>
            </a:r>
          </a:p>
        </p:txBody>
      </p:sp>
      <p:cxnSp>
        <p:nvCxnSpPr>
          <p:cNvPr id="64558" name="AutoShape 96"/>
          <p:cNvCxnSpPr>
            <a:cxnSpLocks noChangeShapeType="1"/>
            <a:stCxn id="64519" idx="2"/>
            <a:endCxn id="64557" idx="4"/>
          </p:cNvCxnSpPr>
          <p:nvPr/>
        </p:nvCxnSpPr>
        <p:spPr bwMode="auto">
          <a:xfrm rot="16200000" flipH="1">
            <a:off x="3520083" y="3834408"/>
            <a:ext cx="1356122" cy="176213"/>
          </a:xfrm>
          <a:prstGeom prst="bentConnector4">
            <a:avLst>
              <a:gd name="adj1" fmla="val 29940"/>
              <a:gd name="adj2" fmla="val 197296"/>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4559" name="AutoShape 97"/>
          <p:cNvCxnSpPr>
            <a:cxnSpLocks noChangeShapeType="1"/>
            <a:stCxn id="64525" idx="2"/>
            <a:endCxn id="64557" idx="2"/>
          </p:cNvCxnSpPr>
          <p:nvPr/>
        </p:nvCxnSpPr>
        <p:spPr bwMode="auto">
          <a:xfrm rot="5400000">
            <a:off x="1931789" y="2912864"/>
            <a:ext cx="1356122" cy="2019300"/>
          </a:xfrm>
          <a:prstGeom prst="bentConnector4">
            <a:avLst>
              <a:gd name="adj1" fmla="val 29940"/>
              <a:gd name="adj2" fmla="val 108491"/>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4560" name="AutoShape 98"/>
          <p:cNvCxnSpPr>
            <a:cxnSpLocks noChangeShapeType="1"/>
            <a:stCxn id="64521" idx="2"/>
            <a:endCxn id="64554" idx="2"/>
          </p:cNvCxnSpPr>
          <p:nvPr/>
        </p:nvCxnSpPr>
        <p:spPr bwMode="auto">
          <a:xfrm rot="5400000">
            <a:off x="4410670" y="3920133"/>
            <a:ext cx="1356122" cy="4763"/>
          </a:xfrm>
          <a:prstGeom prst="bentConnector4">
            <a:avLst>
              <a:gd name="adj1" fmla="val 29940"/>
              <a:gd name="adj2" fmla="val 3700000"/>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4561" name="AutoShape 99"/>
          <p:cNvCxnSpPr>
            <a:cxnSpLocks noChangeShapeType="1"/>
            <a:stCxn id="64522" idx="2"/>
            <a:endCxn id="64554" idx="4"/>
          </p:cNvCxnSpPr>
          <p:nvPr/>
        </p:nvCxnSpPr>
        <p:spPr bwMode="auto">
          <a:xfrm rot="16200000" flipH="1">
            <a:off x="5999560" y="2827735"/>
            <a:ext cx="1356122" cy="2189559"/>
          </a:xfrm>
          <a:prstGeom prst="bentConnector4">
            <a:avLst>
              <a:gd name="adj1" fmla="val 29940"/>
              <a:gd name="adj2" fmla="val 107829"/>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sp>
        <p:nvSpPr>
          <p:cNvPr id="64562" name="Oval 100"/>
          <p:cNvSpPr>
            <a:spLocks noChangeArrowheads="1"/>
          </p:cNvSpPr>
          <p:nvPr/>
        </p:nvSpPr>
        <p:spPr bwMode="auto">
          <a:xfrm>
            <a:off x="4229100" y="3371850"/>
            <a:ext cx="914400" cy="971550"/>
          </a:xfrm>
          <a:prstGeom prst="ellipse">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Fiber</a:t>
            </a:r>
          </a:p>
          <a:p>
            <a:pPr algn="ctr">
              <a:buClrTx/>
              <a:buFontTx/>
              <a:buNone/>
            </a:pPr>
            <a:r>
              <a:rPr lang="en-US" altLang="en-US" sz="1800" b="1">
                <a:solidFill>
                  <a:srgbClr val="000000"/>
                </a:solidFill>
              </a:rPr>
              <a:t>Switch</a:t>
            </a:r>
          </a:p>
        </p:txBody>
      </p:sp>
    </p:spTree>
    <p:extLst>
      <p:ext uri="{BB962C8B-B14F-4D97-AF65-F5344CB8AC3E}">
        <p14:creationId xmlns:p14="http://schemas.microsoft.com/office/powerpoint/2010/main" val="1319234773"/>
      </p:ext>
    </p:extLst>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a:xfrm>
            <a:off x="492125" y="457201"/>
            <a:ext cx="8048760" cy="373856"/>
          </a:xfrm>
        </p:spPr>
        <p:txBody>
          <a:bodyPr/>
          <a:lstStyle/>
          <a:p>
            <a:pPr eaLnBrk="1" hangingPunct="1"/>
            <a:r>
              <a:rPr lang="en-US" altLang="en-US" sz="2400"/>
              <a:t>Building a Linux for System z Virtual Environment...</a:t>
            </a:r>
          </a:p>
        </p:txBody>
      </p:sp>
      <p:sp>
        <p:nvSpPr>
          <p:cNvPr id="66563" name="Rectangle 59"/>
          <p:cNvSpPr>
            <a:spLocks noChangeAspect="1" noChangeArrowheads="1"/>
          </p:cNvSpPr>
          <p:nvPr/>
        </p:nvSpPr>
        <p:spPr bwMode="auto">
          <a:xfrm>
            <a:off x="2743200" y="1037035"/>
            <a:ext cx="3714750" cy="2277665"/>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6564" name="Rectangle 60"/>
          <p:cNvSpPr>
            <a:spLocks noChangeAspect="1" noChangeArrowheads="1"/>
          </p:cNvSpPr>
          <p:nvPr/>
        </p:nvSpPr>
        <p:spPr bwMode="auto">
          <a:xfrm>
            <a:off x="3303985"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6565" name="Rectangle 61"/>
          <p:cNvSpPr>
            <a:spLocks noChangeAspect="1" noChangeArrowheads="1"/>
          </p:cNvSpPr>
          <p:nvPr/>
        </p:nvSpPr>
        <p:spPr bwMode="auto">
          <a:xfrm>
            <a:off x="3794523"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6566" name="Rectangle 62"/>
          <p:cNvSpPr>
            <a:spLocks noChangeAspect="1" noChangeArrowheads="1"/>
          </p:cNvSpPr>
          <p:nvPr/>
        </p:nvSpPr>
        <p:spPr bwMode="auto">
          <a:xfrm>
            <a:off x="4285060"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6567" name="Rectangle 63"/>
          <p:cNvSpPr>
            <a:spLocks noChangeAspect="1" noChangeArrowheads="1"/>
          </p:cNvSpPr>
          <p:nvPr/>
        </p:nvSpPr>
        <p:spPr bwMode="auto">
          <a:xfrm>
            <a:off x="3899298"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FC</a:t>
            </a:r>
          </a:p>
          <a:p>
            <a:pPr algn="ctr">
              <a:buClrTx/>
              <a:buFontTx/>
              <a:buNone/>
            </a:pPr>
            <a:r>
              <a:rPr lang="en-US" altLang="en-US" sz="1050" b="1">
                <a:solidFill>
                  <a:srgbClr val="000000"/>
                </a:solidFill>
              </a:rPr>
              <a:t>Card</a:t>
            </a:r>
          </a:p>
        </p:txBody>
      </p:sp>
      <p:sp>
        <p:nvSpPr>
          <p:cNvPr id="66568" name="Rectangle 64"/>
          <p:cNvSpPr>
            <a:spLocks noChangeAspect="1" noChangeArrowheads="1"/>
          </p:cNvSpPr>
          <p:nvPr/>
        </p:nvSpPr>
        <p:spPr bwMode="auto">
          <a:xfrm>
            <a:off x="4389835"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I/O</a:t>
            </a:r>
          </a:p>
          <a:p>
            <a:pPr algn="ctr">
              <a:buClrTx/>
              <a:buFontTx/>
              <a:buNone/>
            </a:pPr>
            <a:r>
              <a:rPr lang="en-US" altLang="en-US" sz="1050" b="1">
                <a:solidFill>
                  <a:srgbClr val="000000"/>
                </a:solidFill>
              </a:rPr>
              <a:t>Card</a:t>
            </a:r>
          </a:p>
        </p:txBody>
      </p:sp>
      <p:sp>
        <p:nvSpPr>
          <p:cNvPr id="66569" name="Rectangle 65"/>
          <p:cNvSpPr>
            <a:spLocks noChangeAspect="1" noChangeArrowheads="1"/>
          </p:cNvSpPr>
          <p:nvPr/>
        </p:nvSpPr>
        <p:spPr bwMode="auto">
          <a:xfrm>
            <a:off x="4880373" y="2894410"/>
            <a:ext cx="42148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FICON</a:t>
            </a:r>
          </a:p>
          <a:p>
            <a:pPr algn="ctr">
              <a:buClrTx/>
              <a:buFontTx/>
              <a:buNone/>
            </a:pPr>
            <a:r>
              <a:rPr lang="en-US" altLang="en-US" sz="1050" b="1">
                <a:solidFill>
                  <a:srgbClr val="000000"/>
                </a:solidFill>
              </a:rPr>
              <a:t>Card</a:t>
            </a:r>
          </a:p>
        </p:txBody>
      </p:sp>
      <p:sp>
        <p:nvSpPr>
          <p:cNvPr id="66570" name="Rectangle 66"/>
          <p:cNvSpPr>
            <a:spLocks noChangeAspect="1" noChangeArrowheads="1"/>
          </p:cNvSpPr>
          <p:nvPr/>
        </p:nvSpPr>
        <p:spPr bwMode="auto">
          <a:xfrm>
            <a:off x="5372100" y="2894410"/>
            <a:ext cx="42029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FICON</a:t>
            </a:r>
          </a:p>
          <a:p>
            <a:pPr algn="ctr">
              <a:buClrTx/>
              <a:buFontTx/>
              <a:buNone/>
            </a:pPr>
            <a:r>
              <a:rPr lang="en-US" altLang="en-US" sz="1050" b="1">
                <a:solidFill>
                  <a:srgbClr val="000000"/>
                </a:solidFill>
              </a:rPr>
              <a:t>Card</a:t>
            </a:r>
          </a:p>
        </p:txBody>
      </p:sp>
      <p:sp>
        <p:nvSpPr>
          <p:cNvPr id="66571" name="Rectangle 67"/>
          <p:cNvSpPr>
            <a:spLocks noChangeAspect="1" noChangeArrowheads="1"/>
          </p:cNvSpPr>
          <p:nvPr/>
        </p:nvSpPr>
        <p:spPr bwMode="auto">
          <a:xfrm>
            <a:off x="2813448" y="1527573"/>
            <a:ext cx="3574256" cy="1296590"/>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                     Memory</a:t>
            </a:r>
          </a:p>
        </p:txBody>
      </p:sp>
      <p:sp>
        <p:nvSpPr>
          <p:cNvPr id="66572" name="Rectangle 68"/>
          <p:cNvSpPr>
            <a:spLocks noChangeAspect="1" noChangeArrowheads="1"/>
          </p:cNvSpPr>
          <p:nvPr/>
        </p:nvSpPr>
        <p:spPr bwMode="auto">
          <a:xfrm>
            <a:off x="2813448" y="1107282"/>
            <a:ext cx="420290" cy="35004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CP</a:t>
            </a:r>
          </a:p>
        </p:txBody>
      </p:sp>
      <p:sp>
        <p:nvSpPr>
          <p:cNvPr id="66573" name="Rectangle 69"/>
          <p:cNvSpPr>
            <a:spLocks noChangeAspect="1" noChangeArrowheads="1"/>
          </p:cNvSpPr>
          <p:nvPr/>
        </p:nvSpPr>
        <p:spPr bwMode="auto">
          <a:xfrm>
            <a:off x="3408760" y="2894410"/>
            <a:ext cx="420290"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FC</a:t>
            </a:r>
          </a:p>
          <a:p>
            <a:pPr algn="ctr">
              <a:buClrTx/>
              <a:buFontTx/>
              <a:buNone/>
            </a:pPr>
            <a:r>
              <a:rPr lang="en-US" altLang="en-US" sz="1050" b="1">
                <a:solidFill>
                  <a:srgbClr val="000000"/>
                </a:solidFill>
              </a:rPr>
              <a:t>Card</a:t>
            </a:r>
          </a:p>
        </p:txBody>
      </p:sp>
      <p:sp>
        <p:nvSpPr>
          <p:cNvPr id="66574" name="Rectangle 70"/>
          <p:cNvSpPr>
            <a:spLocks noChangeAspect="1" noChangeArrowheads="1"/>
          </p:cNvSpPr>
          <p:nvPr/>
        </p:nvSpPr>
        <p:spPr bwMode="auto">
          <a:xfrm>
            <a:off x="2883694" y="1597819"/>
            <a:ext cx="1015604" cy="1156097"/>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dirty="0">
                <a:solidFill>
                  <a:srgbClr val="000000"/>
                </a:solidFill>
              </a:rPr>
              <a:t>Prod.</a:t>
            </a: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z/OS</a:t>
            </a:r>
            <a:endParaRPr lang="en-US" altLang="en-US" sz="750" b="1" dirty="0">
              <a:solidFill>
                <a:srgbClr val="000000"/>
              </a:solidFill>
            </a:endParaRPr>
          </a:p>
        </p:txBody>
      </p:sp>
      <p:sp>
        <p:nvSpPr>
          <p:cNvPr id="66575" name="Rectangle 71"/>
          <p:cNvSpPr>
            <a:spLocks noChangeAspect="1" noChangeArrowheads="1"/>
          </p:cNvSpPr>
          <p:nvPr/>
        </p:nvSpPr>
        <p:spPr bwMode="auto">
          <a:xfrm>
            <a:off x="3969544" y="1597819"/>
            <a:ext cx="735806" cy="1156097"/>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dirty="0">
                <a:solidFill>
                  <a:srgbClr val="000000"/>
                </a:solidFill>
              </a:rPr>
              <a:t>Dev.</a:t>
            </a: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z/OS</a:t>
            </a:r>
            <a:endParaRPr lang="en-US" altLang="en-US" sz="750" b="1" dirty="0">
              <a:solidFill>
                <a:srgbClr val="000000"/>
              </a:solidFill>
            </a:endParaRPr>
          </a:p>
        </p:txBody>
      </p:sp>
      <p:sp>
        <p:nvSpPr>
          <p:cNvPr id="66576" name="Rectangle 72"/>
          <p:cNvSpPr>
            <a:spLocks noChangeAspect="1" noChangeArrowheads="1"/>
          </p:cNvSpPr>
          <p:nvPr/>
        </p:nvSpPr>
        <p:spPr bwMode="auto">
          <a:xfrm>
            <a:off x="2918223" y="2894410"/>
            <a:ext cx="420290"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NIC</a:t>
            </a:r>
          </a:p>
          <a:p>
            <a:pPr algn="ctr">
              <a:buClrTx/>
              <a:buFontTx/>
              <a:buNone/>
            </a:pPr>
            <a:r>
              <a:rPr lang="en-US" altLang="en-US" sz="1050" b="1">
                <a:solidFill>
                  <a:srgbClr val="000000"/>
                </a:solidFill>
              </a:rPr>
              <a:t>Card</a:t>
            </a:r>
          </a:p>
        </p:txBody>
      </p:sp>
      <p:sp>
        <p:nvSpPr>
          <p:cNvPr id="66577" name="Rectangle 73"/>
          <p:cNvSpPr>
            <a:spLocks noChangeAspect="1" noChangeArrowheads="1"/>
          </p:cNvSpPr>
          <p:nvPr/>
        </p:nvSpPr>
        <p:spPr bwMode="auto">
          <a:xfrm>
            <a:off x="5862638" y="2894410"/>
            <a:ext cx="420291" cy="35004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NIC</a:t>
            </a:r>
          </a:p>
          <a:p>
            <a:pPr algn="ctr">
              <a:buClrTx/>
              <a:buFontTx/>
              <a:buNone/>
            </a:pPr>
            <a:r>
              <a:rPr lang="en-US" altLang="en-US" sz="1050" b="1">
                <a:solidFill>
                  <a:srgbClr val="000000"/>
                </a:solidFill>
              </a:rPr>
              <a:t>Card</a:t>
            </a:r>
          </a:p>
        </p:txBody>
      </p:sp>
      <p:sp>
        <p:nvSpPr>
          <p:cNvPr id="66578" name="Rectangle 74"/>
          <p:cNvSpPr>
            <a:spLocks noChangeAspect="1" noChangeArrowheads="1"/>
          </p:cNvSpPr>
          <p:nvPr/>
        </p:nvSpPr>
        <p:spPr bwMode="auto">
          <a:xfrm>
            <a:off x="2918222" y="1668066"/>
            <a:ext cx="280988"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6579" name="Rectangle 75"/>
          <p:cNvSpPr>
            <a:spLocks noChangeAspect="1" noChangeArrowheads="1"/>
          </p:cNvSpPr>
          <p:nvPr/>
        </p:nvSpPr>
        <p:spPr bwMode="auto">
          <a:xfrm>
            <a:off x="3233737" y="1668066"/>
            <a:ext cx="280988"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6580" name="Rectangle 76"/>
          <p:cNvSpPr>
            <a:spLocks noChangeAspect="1" noChangeArrowheads="1"/>
          </p:cNvSpPr>
          <p:nvPr/>
        </p:nvSpPr>
        <p:spPr bwMode="auto">
          <a:xfrm>
            <a:off x="3549253" y="1668066"/>
            <a:ext cx="279797"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6581" name="Rectangle 77"/>
          <p:cNvSpPr>
            <a:spLocks noChangeAspect="1" noChangeArrowheads="1"/>
          </p:cNvSpPr>
          <p:nvPr/>
        </p:nvSpPr>
        <p:spPr bwMode="auto">
          <a:xfrm>
            <a:off x="4039791" y="1668066"/>
            <a:ext cx="280988"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6582" name="Rectangle 78"/>
          <p:cNvSpPr>
            <a:spLocks noChangeAspect="1" noChangeArrowheads="1"/>
          </p:cNvSpPr>
          <p:nvPr/>
        </p:nvSpPr>
        <p:spPr bwMode="auto">
          <a:xfrm>
            <a:off x="4355307" y="1668066"/>
            <a:ext cx="279797" cy="17502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LCP</a:t>
            </a:r>
          </a:p>
        </p:txBody>
      </p:sp>
      <p:sp>
        <p:nvSpPr>
          <p:cNvPr id="66583" name="Rectangle 79"/>
          <p:cNvSpPr>
            <a:spLocks noChangeAspect="1" noChangeArrowheads="1"/>
          </p:cNvSpPr>
          <p:nvPr/>
        </p:nvSpPr>
        <p:spPr bwMode="auto">
          <a:xfrm>
            <a:off x="5931694" y="1107282"/>
            <a:ext cx="421481" cy="35004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IFL</a:t>
            </a:r>
          </a:p>
        </p:txBody>
      </p:sp>
      <p:sp>
        <p:nvSpPr>
          <p:cNvPr id="66584" name="Rectangle 80"/>
          <p:cNvSpPr>
            <a:spLocks noChangeAspect="1" noChangeArrowheads="1"/>
          </p:cNvSpPr>
          <p:nvPr/>
        </p:nvSpPr>
        <p:spPr bwMode="auto">
          <a:xfrm>
            <a:off x="5441157" y="1107282"/>
            <a:ext cx="421481" cy="35004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IFL</a:t>
            </a:r>
          </a:p>
        </p:txBody>
      </p:sp>
      <p:sp>
        <p:nvSpPr>
          <p:cNvPr id="66585" name="Rectangle 81"/>
          <p:cNvSpPr>
            <a:spLocks noChangeAspect="1" noChangeArrowheads="1"/>
          </p:cNvSpPr>
          <p:nvPr/>
        </p:nvSpPr>
        <p:spPr bwMode="auto">
          <a:xfrm>
            <a:off x="4950619" y="1107282"/>
            <a:ext cx="421481" cy="35004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IFL</a:t>
            </a:r>
          </a:p>
        </p:txBody>
      </p:sp>
      <p:sp>
        <p:nvSpPr>
          <p:cNvPr id="66586" name="Rectangle 82"/>
          <p:cNvSpPr>
            <a:spLocks noChangeAspect="1" noChangeArrowheads="1"/>
          </p:cNvSpPr>
          <p:nvPr/>
        </p:nvSpPr>
        <p:spPr bwMode="auto">
          <a:xfrm>
            <a:off x="4775597" y="1597819"/>
            <a:ext cx="1541859" cy="1156097"/>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750" b="1" dirty="0">
              <a:solidFill>
                <a:srgbClr val="000000"/>
              </a:solidFill>
            </a:endParaRPr>
          </a:p>
          <a:p>
            <a:pPr algn="ctr">
              <a:buClrTx/>
              <a:buFontTx/>
              <a:buNone/>
            </a:pPr>
            <a:r>
              <a:rPr lang="en-US" altLang="en-US" sz="750" b="1" dirty="0">
                <a:solidFill>
                  <a:srgbClr val="000000"/>
                </a:solidFill>
              </a:rPr>
              <a:t>LPAR</a:t>
            </a:r>
          </a:p>
          <a:p>
            <a:pPr algn="ctr">
              <a:buClrTx/>
              <a:buFontTx/>
              <a:buNone/>
            </a:pPr>
            <a:r>
              <a:rPr lang="en-US" altLang="en-US" sz="750" b="1" dirty="0" smtClean="0">
                <a:solidFill>
                  <a:srgbClr val="000000"/>
                </a:solidFill>
              </a:rPr>
              <a:t>z/VM</a:t>
            </a:r>
            <a:endParaRPr lang="en-US" altLang="en-US" sz="750" b="1" dirty="0">
              <a:solidFill>
                <a:srgbClr val="000000"/>
              </a:solidFill>
            </a:endParaRPr>
          </a:p>
        </p:txBody>
      </p:sp>
      <p:sp>
        <p:nvSpPr>
          <p:cNvPr id="66587" name="Rectangle 83"/>
          <p:cNvSpPr>
            <a:spLocks noChangeAspect="1" noChangeArrowheads="1"/>
          </p:cNvSpPr>
          <p:nvPr/>
        </p:nvSpPr>
        <p:spPr bwMode="auto">
          <a:xfrm>
            <a:off x="5126832" y="1668066"/>
            <a:ext cx="279797"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6588" name="Rectangle 84"/>
          <p:cNvSpPr>
            <a:spLocks noChangeAspect="1" noChangeArrowheads="1"/>
          </p:cNvSpPr>
          <p:nvPr/>
        </p:nvSpPr>
        <p:spPr bwMode="auto">
          <a:xfrm>
            <a:off x="5441156" y="1668066"/>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6589" name="Rectangle 85"/>
          <p:cNvSpPr>
            <a:spLocks noChangeAspect="1" noChangeArrowheads="1"/>
          </p:cNvSpPr>
          <p:nvPr/>
        </p:nvSpPr>
        <p:spPr bwMode="auto">
          <a:xfrm>
            <a:off x="5756672" y="1668066"/>
            <a:ext cx="280988" cy="175022"/>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LIFL</a:t>
            </a:r>
          </a:p>
        </p:txBody>
      </p:sp>
      <p:sp>
        <p:nvSpPr>
          <p:cNvPr id="66590" name="Rectangle 86"/>
          <p:cNvSpPr>
            <a:spLocks noChangeAspect="1" noChangeArrowheads="1"/>
          </p:cNvSpPr>
          <p:nvPr/>
        </p:nvSpPr>
        <p:spPr bwMode="auto">
          <a:xfrm>
            <a:off x="4811317" y="1913335"/>
            <a:ext cx="525065"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66591" name="Rectangle 87"/>
          <p:cNvSpPr>
            <a:spLocks noChangeAspect="1" noChangeArrowheads="1"/>
          </p:cNvSpPr>
          <p:nvPr/>
        </p:nvSpPr>
        <p:spPr bwMode="auto">
          <a:xfrm>
            <a:off x="5756673" y="1913335"/>
            <a:ext cx="526256" cy="770334"/>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a:solidFill>
                  <a:srgbClr val="000000"/>
                </a:solidFill>
              </a:rPr>
              <a:t>Linux</a:t>
            </a:r>
          </a:p>
          <a:p>
            <a:pPr algn="ctr">
              <a:buClrTx/>
              <a:buFontTx/>
              <a:buNone/>
            </a:pPr>
            <a:r>
              <a:rPr lang="en-US" altLang="en-US" sz="750">
                <a:solidFill>
                  <a:srgbClr val="000000"/>
                </a:solidFill>
              </a:rPr>
              <a:t>Server</a:t>
            </a:r>
          </a:p>
          <a:p>
            <a:pPr algn="ctr">
              <a:buClrTx/>
              <a:buFontTx/>
              <a:buNone/>
            </a:pPr>
            <a:r>
              <a:rPr lang="en-US" altLang="en-US" sz="750">
                <a:solidFill>
                  <a:srgbClr val="000000"/>
                </a:solidFill>
              </a:rPr>
              <a:t>Virtual</a:t>
            </a:r>
          </a:p>
          <a:p>
            <a:pPr algn="ctr">
              <a:buClrTx/>
              <a:buFontTx/>
              <a:buNone/>
            </a:pPr>
            <a:r>
              <a:rPr lang="en-US" altLang="en-US" sz="750">
                <a:solidFill>
                  <a:srgbClr val="000000"/>
                </a:solidFill>
              </a:rPr>
              <a:t>Machine</a:t>
            </a:r>
          </a:p>
        </p:txBody>
      </p:sp>
      <p:sp>
        <p:nvSpPr>
          <p:cNvPr id="66592" name="Rectangle 88"/>
          <p:cNvSpPr>
            <a:spLocks noChangeAspect="1" noChangeArrowheads="1"/>
          </p:cNvSpPr>
          <p:nvPr/>
        </p:nvSpPr>
        <p:spPr bwMode="auto">
          <a:xfrm>
            <a:off x="4845844" y="1947863"/>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6593" name="Rectangle 89"/>
          <p:cNvSpPr>
            <a:spLocks noChangeAspect="1" noChangeArrowheads="1"/>
          </p:cNvSpPr>
          <p:nvPr/>
        </p:nvSpPr>
        <p:spPr bwMode="auto">
          <a:xfrm>
            <a:off x="5091113" y="1947863"/>
            <a:ext cx="210741"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6594" name="Rectangle 90"/>
          <p:cNvSpPr>
            <a:spLocks noChangeAspect="1" noChangeArrowheads="1"/>
          </p:cNvSpPr>
          <p:nvPr/>
        </p:nvSpPr>
        <p:spPr bwMode="auto">
          <a:xfrm>
            <a:off x="5792391" y="1947863"/>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6595" name="Rectangle 91"/>
          <p:cNvSpPr>
            <a:spLocks noChangeAspect="1" noChangeArrowheads="1"/>
          </p:cNvSpPr>
          <p:nvPr/>
        </p:nvSpPr>
        <p:spPr bwMode="auto">
          <a:xfrm>
            <a:off x="6037660" y="1947863"/>
            <a:ext cx="209550" cy="175022"/>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750" b="1">
                <a:solidFill>
                  <a:srgbClr val="000000"/>
                </a:solidFill>
              </a:rPr>
              <a:t>VCP</a:t>
            </a:r>
          </a:p>
        </p:txBody>
      </p:sp>
      <p:sp>
        <p:nvSpPr>
          <p:cNvPr id="66596" name="Oval 92"/>
          <p:cNvSpPr>
            <a:spLocks noChangeAspect="1" noChangeArrowheads="1"/>
          </p:cNvSpPr>
          <p:nvPr/>
        </p:nvSpPr>
        <p:spPr bwMode="auto">
          <a:xfrm>
            <a:off x="5266135" y="1947863"/>
            <a:ext cx="560784"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VSwitch</a:t>
            </a:r>
          </a:p>
        </p:txBody>
      </p:sp>
      <p:sp>
        <p:nvSpPr>
          <p:cNvPr id="66597" name="Oval 93"/>
          <p:cNvSpPr>
            <a:spLocks noChangeAspect="1" noChangeArrowheads="1"/>
          </p:cNvSpPr>
          <p:nvPr/>
        </p:nvSpPr>
        <p:spPr bwMode="auto">
          <a:xfrm>
            <a:off x="3654029" y="1947863"/>
            <a:ext cx="560784"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Hiper</a:t>
            </a:r>
          </a:p>
          <a:p>
            <a:pPr algn="ctr">
              <a:buClrTx/>
              <a:buFontTx/>
              <a:buNone/>
            </a:pPr>
            <a:r>
              <a:rPr lang="en-US" altLang="en-US" sz="1050" b="1">
                <a:solidFill>
                  <a:srgbClr val="000000"/>
                </a:solidFill>
              </a:rPr>
              <a:t>Socket</a:t>
            </a:r>
          </a:p>
        </p:txBody>
      </p:sp>
      <p:sp>
        <p:nvSpPr>
          <p:cNvPr id="66598" name="Oval 94"/>
          <p:cNvSpPr>
            <a:spLocks noChangeAspect="1" noChangeArrowheads="1"/>
          </p:cNvSpPr>
          <p:nvPr/>
        </p:nvSpPr>
        <p:spPr bwMode="auto">
          <a:xfrm>
            <a:off x="4460082" y="1702594"/>
            <a:ext cx="560785" cy="526256"/>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050" b="1">
                <a:solidFill>
                  <a:srgbClr val="000000"/>
                </a:solidFill>
              </a:rPr>
              <a:t>Hiper</a:t>
            </a:r>
          </a:p>
          <a:p>
            <a:pPr algn="ctr">
              <a:buClrTx/>
              <a:buFontTx/>
              <a:buNone/>
            </a:pPr>
            <a:r>
              <a:rPr lang="en-US" altLang="en-US" sz="1050" b="1">
                <a:solidFill>
                  <a:srgbClr val="000000"/>
                </a:solidFill>
              </a:rPr>
              <a:t>Socket</a:t>
            </a:r>
          </a:p>
        </p:txBody>
      </p:sp>
      <p:sp>
        <p:nvSpPr>
          <p:cNvPr id="66599" name="AutoShape 95"/>
          <p:cNvSpPr>
            <a:spLocks noChangeArrowheads="1"/>
          </p:cNvSpPr>
          <p:nvPr/>
        </p:nvSpPr>
        <p:spPr bwMode="auto">
          <a:xfrm>
            <a:off x="1543050" y="857250"/>
            <a:ext cx="4629150" cy="514350"/>
          </a:xfrm>
          <a:prstGeom prst="roundRect">
            <a:avLst>
              <a:gd name="adj" fmla="val 16667"/>
            </a:avLst>
          </a:prstGeom>
          <a:solidFill>
            <a:srgbClr val="FFFF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a:solidFill>
                  <a:srgbClr val="000000"/>
                </a:solidFill>
              </a:rPr>
              <a:t>Virtualize the Disk into User “Minidisks”…</a:t>
            </a:r>
          </a:p>
        </p:txBody>
      </p:sp>
      <p:sp>
        <p:nvSpPr>
          <p:cNvPr id="66600" name="Oval 96"/>
          <p:cNvSpPr>
            <a:spLocks noChangeArrowheads="1"/>
          </p:cNvSpPr>
          <p:nvPr/>
        </p:nvSpPr>
        <p:spPr bwMode="auto">
          <a:xfrm>
            <a:off x="6800850" y="2571750"/>
            <a:ext cx="914400" cy="9715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LAN</a:t>
            </a:r>
          </a:p>
        </p:txBody>
      </p:sp>
      <p:cxnSp>
        <p:nvCxnSpPr>
          <p:cNvPr id="66601" name="AutoShape 97"/>
          <p:cNvCxnSpPr>
            <a:cxnSpLocks noChangeShapeType="1"/>
            <a:stCxn id="66577" idx="3"/>
            <a:endCxn id="66600" idx="2"/>
          </p:cNvCxnSpPr>
          <p:nvPr/>
        </p:nvCxnSpPr>
        <p:spPr bwMode="auto">
          <a:xfrm flipV="1">
            <a:off x="6282928" y="3057526"/>
            <a:ext cx="517922" cy="11906"/>
          </a:xfrm>
          <a:prstGeom prst="straightConnector1">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66602" name="AutoShape 98"/>
          <p:cNvSpPr>
            <a:spLocks noChangeArrowheads="1"/>
          </p:cNvSpPr>
          <p:nvPr/>
        </p:nvSpPr>
        <p:spPr bwMode="auto">
          <a:xfrm>
            <a:off x="5086350" y="3829050"/>
            <a:ext cx="2686050" cy="1314450"/>
          </a:xfrm>
          <a:prstGeom prst="can">
            <a:avLst>
              <a:gd name="adj" fmla="val 25000"/>
            </a:avLst>
          </a:prstGeom>
          <a:solidFill>
            <a:srgbClr val="CCCC00"/>
          </a:solidFill>
          <a:ln w="9525">
            <a:solidFill>
              <a:srgbClr val="000000"/>
            </a:solidFill>
            <a:round/>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Mainframe Disk</a:t>
            </a:r>
          </a:p>
        </p:txBody>
      </p:sp>
      <p:sp>
        <p:nvSpPr>
          <p:cNvPr id="66603" name="Oval 99"/>
          <p:cNvSpPr>
            <a:spLocks noChangeArrowheads="1"/>
          </p:cNvSpPr>
          <p:nvPr/>
        </p:nvSpPr>
        <p:spPr bwMode="auto">
          <a:xfrm>
            <a:off x="1485900" y="2571750"/>
            <a:ext cx="914400" cy="971550"/>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LAN</a:t>
            </a:r>
          </a:p>
        </p:txBody>
      </p:sp>
      <p:cxnSp>
        <p:nvCxnSpPr>
          <p:cNvPr id="66604" name="AutoShape 100"/>
          <p:cNvCxnSpPr>
            <a:cxnSpLocks noChangeShapeType="1"/>
            <a:stCxn id="66576" idx="1"/>
            <a:endCxn id="66603" idx="6"/>
          </p:cNvCxnSpPr>
          <p:nvPr/>
        </p:nvCxnSpPr>
        <p:spPr bwMode="auto">
          <a:xfrm flipH="1" flipV="1">
            <a:off x="2400301" y="3057526"/>
            <a:ext cx="517922" cy="11906"/>
          </a:xfrm>
          <a:prstGeom prst="straightConnector1">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66605" name="AutoShape 101"/>
          <p:cNvSpPr>
            <a:spLocks noChangeArrowheads="1"/>
          </p:cNvSpPr>
          <p:nvPr/>
        </p:nvSpPr>
        <p:spPr bwMode="auto">
          <a:xfrm>
            <a:off x="1600200" y="3829050"/>
            <a:ext cx="2686050" cy="1314450"/>
          </a:xfrm>
          <a:prstGeom prst="can">
            <a:avLst>
              <a:gd name="adj" fmla="val 25000"/>
            </a:avLst>
          </a:prstGeom>
          <a:solidFill>
            <a:srgbClr val="FFFF66"/>
          </a:solidFill>
          <a:ln w="9525">
            <a:solidFill>
              <a:srgbClr val="000000"/>
            </a:solidFill>
            <a:round/>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b="1">
                <a:solidFill>
                  <a:srgbClr val="000000"/>
                </a:solidFill>
              </a:rPr>
              <a:t>Open Systems Disk</a:t>
            </a:r>
          </a:p>
        </p:txBody>
      </p:sp>
      <p:cxnSp>
        <p:nvCxnSpPr>
          <p:cNvPr id="66606" name="AutoShape 102"/>
          <p:cNvCxnSpPr>
            <a:cxnSpLocks noChangeShapeType="1"/>
            <a:stCxn id="66567" idx="2"/>
            <a:endCxn id="66605" idx="4"/>
          </p:cNvCxnSpPr>
          <p:nvPr/>
        </p:nvCxnSpPr>
        <p:spPr bwMode="auto">
          <a:xfrm rot="16200000" flipH="1">
            <a:off x="3577233" y="3777258"/>
            <a:ext cx="1241822" cy="176213"/>
          </a:xfrm>
          <a:prstGeom prst="bentConnector4">
            <a:avLst>
              <a:gd name="adj1" fmla="val 23491"/>
              <a:gd name="adj2" fmla="val 197296"/>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6607" name="AutoShape 103"/>
          <p:cNvCxnSpPr>
            <a:cxnSpLocks noChangeShapeType="1"/>
            <a:stCxn id="66573" idx="2"/>
            <a:endCxn id="66605" idx="2"/>
          </p:cNvCxnSpPr>
          <p:nvPr/>
        </p:nvCxnSpPr>
        <p:spPr bwMode="auto">
          <a:xfrm rot="5400000">
            <a:off x="1988939" y="2855714"/>
            <a:ext cx="1241822" cy="2019300"/>
          </a:xfrm>
          <a:prstGeom prst="bentConnector4">
            <a:avLst>
              <a:gd name="adj1" fmla="val 31157"/>
              <a:gd name="adj2" fmla="val 108491"/>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6608" name="AutoShape 104"/>
          <p:cNvCxnSpPr>
            <a:cxnSpLocks noChangeShapeType="1"/>
            <a:stCxn id="66569" idx="2"/>
            <a:endCxn id="66602" idx="2"/>
          </p:cNvCxnSpPr>
          <p:nvPr/>
        </p:nvCxnSpPr>
        <p:spPr bwMode="auto">
          <a:xfrm rot="5400000">
            <a:off x="4467820" y="3862983"/>
            <a:ext cx="1241822" cy="4763"/>
          </a:xfrm>
          <a:prstGeom prst="bentConnector4">
            <a:avLst>
              <a:gd name="adj1" fmla="val 23491"/>
              <a:gd name="adj2" fmla="val 3700000"/>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cxnSp>
        <p:nvCxnSpPr>
          <p:cNvPr id="66609" name="AutoShape 105"/>
          <p:cNvCxnSpPr>
            <a:cxnSpLocks noChangeShapeType="1"/>
            <a:stCxn id="66570" idx="2"/>
            <a:endCxn id="66602" idx="4"/>
          </p:cNvCxnSpPr>
          <p:nvPr/>
        </p:nvCxnSpPr>
        <p:spPr bwMode="auto">
          <a:xfrm rot="16200000" flipH="1">
            <a:off x="6056710" y="2770585"/>
            <a:ext cx="1241822" cy="2189559"/>
          </a:xfrm>
          <a:prstGeom prst="bentConnector4">
            <a:avLst>
              <a:gd name="adj1" fmla="val 31255"/>
              <a:gd name="adj2" fmla="val 107829"/>
            </a:avLst>
          </a:prstGeom>
          <a:noFill/>
          <a:ln w="9525">
            <a:solidFill>
              <a:srgbClr val="000000"/>
            </a:solidFill>
            <a:miter lim="800000"/>
            <a:headEnd/>
            <a:tailEnd/>
          </a:ln>
          <a:extLst>
            <a:ext uri="{909E8E84-426E-40DD-AFC4-6F175D3DCCD1}">
              <a14:hiddenFill xmlns:a14="http://schemas.microsoft.com/office/drawing/2010/main">
                <a:noFill/>
              </a14:hiddenFill>
            </a:ext>
          </a:extLst>
        </p:spPr>
      </p:cxnSp>
      <p:sp>
        <p:nvSpPr>
          <p:cNvPr id="66610" name="Oval 106"/>
          <p:cNvSpPr>
            <a:spLocks noChangeArrowheads="1"/>
          </p:cNvSpPr>
          <p:nvPr/>
        </p:nvSpPr>
        <p:spPr bwMode="auto">
          <a:xfrm>
            <a:off x="4229100" y="3371850"/>
            <a:ext cx="914400" cy="971550"/>
          </a:xfrm>
          <a:prstGeom prst="ellipse">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b="1">
                <a:solidFill>
                  <a:srgbClr val="000000"/>
                </a:solidFill>
              </a:rPr>
              <a:t>Fiber</a:t>
            </a:r>
          </a:p>
          <a:p>
            <a:pPr algn="ctr">
              <a:buClrTx/>
              <a:buFontTx/>
              <a:buNone/>
            </a:pPr>
            <a:r>
              <a:rPr lang="en-US" altLang="en-US" sz="1800" b="1">
                <a:solidFill>
                  <a:srgbClr val="000000"/>
                </a:solidFill>
              </a:rPr>
              <a:t>Switch</a:t>
            </a:r>
          </a:p>
        </p:txBody>
      </p:sp>
      <p:sp>
        <p:nvSpPr>
          <p:cNvPr id="66611" name="AutoShape 107"/>
          <p:cNvSpPr>
            <a:spLocks noChangeArrowheads="1"/>
          </p:cNvSpPr>
          <p:nvPr/>
        </p:nvSpPr>
        <p:spPr bwMode="auto">
          <a:xfrm>
            <a:off x="165735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2" name="AutoShape 108"/>
          <p:cNvSpPr>
            <a:spLocks noChangeArrowheads="1"/>
          </p:cNvSpPr>
          <p:nvPr/>
        </p:nvSpPr>
        <p:spPr bwMode="auto">
          <a:xfrm>
            <a:off x="240030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3" name="AutoShape 109"/>
          <p:cNvSpPr>
            <a:spLocks noChangeArrowheads="1"/>
          </p:cNvSpPr>
          <p:nvPr/>
        </p:nvSpPr>
        <p:spPr bwMode="auto">
          <a:xfrm>
            <a:off x="314325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4" name="AutoShape 110"/>
          <p:cNvSpPr>
            <a:spLocks noChangeArrowheads="1"/>
          </p:cNvSpPr>
          <p:nvPr/>
        </p:nvSpPr>
        <p:spPr bwMode="auto">
          <a:xfrm>
            <a:off x="554355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5" name="AutoShape 111"/>
          <p:cNvSpPr>
            <a:spLocks noChangeArrowheads="1"/>
          </p:cNvSpPr>
          <p:nvPr/>
        </p:nvSpPr>
        <p:spPr bwMode="auto">
          <a:xfrm>
            <a:off x="628650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
        <p:nvSpPr>
          <p:cNvPr id="66616" name="AutoShape 112"/>
          <p:cNvSpPr>
            <a:spLocks noChangeArrowheads="1"/>
          </p:cNvSpPr>
          <p:nvPr/>
        </p:nvSpPr>
        <p:spPr bwMode="auto">
          <a:xfrm>
            <a:off x="7029450" y="4229100"/>
            <a:ext cx="685800" cy="457200"/>
          </a:xfrm>
          <a:prstGeom prst="can">
            <a:avLst>
              <a:gd name="adj" fmla="val 25000"/>
            </a:avLst>
          </a:prstGeom>
          <a:solidFill>
            <a:srgbClr val="CC9900"/>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a:solidFill>
                  <a:srgbClr val="000000"/>
                </a:solidFill>
              </a:rPr>
              <a:t>Minidisk</a:t>
            </a:r>
          </a:p>
        </p:txBody>
      </p:sp>
    </p:spTree>
    <p:extLst>
      <p:ext uri="{BB962C8B-B14F-4D97-AF65-F5344CB8AC3E}">
        <p14:creationId xmlns:p14="http://schemas.microsoft.com/office/powerpoint/2010/main" val="176033549"/>
      </p:ext>
    </p:extLst>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610" name="Rectangle 4"/>
          <p:cNvSpPr>
            <a:spLocks noGrp="1" noChangeArrowheads="1"/>
          </p:cNvSpPr>
          <p:nvPr>
            <p:ph type="title"/>
          </p:nvPr>
        </p:nvSpPr>
        <p:spPr>
          <a:xfrm>
            <a:off x="1258492" y="457201"/>
            <a:ext cx="6184106" cy="373856"/>
          </a:xfrm>
        </p:spPr>
        <p:txBody>
          <a:bodyPr/>
          <a:lstStyle/>
          <a:p>
            <a:pPr eaLnBrk="1" hangingPunct="1"/>
            <a:r>
              <a:rPr lang="en-US" altLang="en-US"/>
              <a:t>z/VM Linux Horizontal Scalability</a:t>
            </a:r>
          </a:p>
        </p:txBody>
      </p:sp>
      <p:grpSp>
        <p:nvGrpSpPr>
          <p:cNvPr id="68611" name="Group 41"/>
          <p:cNvGrpSpPr>
            <a:grpSpLocks/>
          </p:cNvGrpSpPr>
          <p:nvPr/>
        </p:nvGrpSpPr>
        <p:grpSpPr bwMode="auto">
          <a:xfrm>
            <a:off x="0" y="979885"/>
            <a:ext cx="3257550" cy="1877615"/>
            <a:chOff x="-960" y="1015"/>
            <a:chExt cx="3120" cy="1913"/>
          </a:xfrm>
        </p:grpSpPr>
        <p:sp>
          <p:nvSpPr>
            <p:cNvPr id="68729" name="Rectangle 5"/>
            <p:cNvSpPr>
              <a:spLocks noChangeAspect="1" noChangeArrowheads="1"/>
            </p:cNvSpPr>
            <p:nvPr/>
          </p:nvSpPr>
          <p:spPr bwMode="auto">
            <a:xfrm>
              <a:off x="-960" y="1015"/>
              <a:ext cx="3120" cy="1913"/>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8730" name="Rectangle 6"/>
            <p:cNvSpPr>
              <a:spLocks noChangeAspect="1" noChangeArrowheads="1"/>
            </p:cNvSpPr>
            <p:nvPr/>
          </p:nvSpPr>
          <p:spPr bwMode="auto">
            <a:xfrm>
              <a:off x="-489" y="1074"/>
              <a:ext cx="353" cy="29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731" name="Rectangle 7"/>
            <p:cNvSpPr>
              <a:spLocks noChangeAspect="1" noChangeArrowheads="1"/>
            </p:cNvSpPr>
            <p:nvPr/>
          </p:nvSpPr>
          <p:spPr bwMode="auto">
            <a:xfrm>
              <a:off x="-77" y="1074"/>
              <a:ext cx="353" cy="29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732" name="Rectangle 8"/>
            <p:cNvSpPr>
              <a:spLocks noChangeAspect="1" noChangeArrowheads="1"/>
            </p:cNvSpPr>
            <p:nvPr/>
          </p:nvSpPr>
          <p:spPr bwMode="auto">
            <a:xfrm>
              <a:off x="335" y="1074"/>
              <a:ext cx="353" cy="29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733" name="Rectangle 9"/>
            <p:cNvSpPr>
              <a:spLocks noChangeAspect="1" noChangeArrowheads="1"/>
            </p:cNvSpPr>
            <p:nvPr/>
          </p:nvSpPr>
          <p:spPr bwMode="auto">
            <a:xfrm>
              <a:off x="11" y="2575"/>
              <a:ext cx="354"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734" name="Rectangle 10"/>
            <p:cNvSpPr>
              <a:spLocks noChangeAspect="1" noChangeArrowheads="1"/>
            </p:cNvSpPr>
            <p:nvPr/>
          </p:nvSpPr>
          <p:spPr bwMode="auto">
            <a:xfrm>
              <a:off x="423" y="2575"/>
              <a:ext cx="354"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I/O</a:t>
              </a:r>
            </a:p>
            <a:p>
              <a:pPr algn="ctr">
                <a:buClrTx/>
                <a:buFontTx/>
                <a:buNone/>
              </a:pPr>
              <a:r>
                <a:rPr lang="en-US" altLang="en-US" sz="900" b="1">
                  <a:solidFill>
                    <a:srgbClr val="000000"/>
                  </a:solidFill>
                </a:rPr>
                <a:t>Card</a:t>
              </a:r>
            </a:p>
          </p:txBody>
        </p:sp>
        <p:sp>
          <p:nvSpPr>
            <p:cNvPr id="68735" name="Rectangle 11"/>
            <p:cNvSpPr>
              <a:spLocks noChangeAspect="1" noChangeArrowheads="1"/>
            </p:cNvSpPr>
            <p:nvPr/>
          </p:nvSpPr>
          <p:spPr bwMode="auto">
            <a:xfrm>
              <a:off x="835" y="2575"/>
              <a:ext cx="354"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736" name="Rectangle 12"/>
            <p:cNvSpPr>
              <a:spLocks noChangeAspect="1" noChangeArrowheads="1"/>
            </p:cNvSpPr>
            <p:nvPr/>
          </p:nvSpPr>
          <p:spPr bwMode="auto">
            <a:xfrm>
              <a:off x="1248" y="2575"/>
              <a:ext cx="353"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737" name="Rectangle 13"/>
            <p:cNvSpPr>
              <a:spLocks noChangeAspect="1" noChangeArrowheads="1"/>
            </p:cNvSpPr>
            <p:nvPr/>
          </p:nvSpPr>
          <p:spPr bwMode="auto">
            <a:xfrm>
              <a:off x="-901" y="1427"/>
              <a:ext cx="3002" cy="1089"/>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                     Memory</a:t>
              </a:r>
            </a:p>
          </p:txBody>
        </p:sp>
        <p:sp>
          <p:nvSpPr>
            <p:cNvPr id="68738" name="Rectangle 14"/>
            <p:cNvSpPr>
              <a:spLocks noChangeAspect="1" noChangeArrowheads="1"/>
            </p:cNvSpPr>
            <p:nvPr/>
          </p:nvSpPr>
          <p:spPr bwMode="auto">
            <a:xfrm>
              <a:off x="-901" y="1074"/>
              <a:ext cx="353" cy="29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739" name="Rectangle 15"/>
            <p:cNvSpPr>
              <a:spLocks noChangeAspect="1" noChangeArrowheads="1"/>
            </p:cNvSpPr>
            <p:nvPr/>
          </p:nvSpPr>
          <p:spPr bwMode="auto">
            <a:xfrm>
              <a:off x="-401" y="2575"/>
              <a:ext cx="353"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740" name="Rectangle 16"/>
            <p:cNvSpPr>
              <a:spLocks noChangeAspect="1" noChangeArrowheads="1"/>
            </p:cNvSpPr>
            <p:nvPr/>
          </p:nvSpPr>
          <p:spPr bwMode="auto">
            <a:xfrm>
              <a:off x="-842" y="1486"/>
              <a:ext cx="853" cy="971"/>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dirty="0">
                  <a:solidFill>
                    <a:srgbClr val="000000"/>
                  </a:solidFill>
                </a:rPr>
                <a:t>Prod.</a:t>
              </a: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z/OS</a:t>
              </a:r>
              <a:endParaRPr lang="en-US" altLang="en-US" sz="675" b="1" dirty="0">
                <a:solidFill>
                  <a:srgbClr val="000000"/>
                </a:solidFill>
              </a:endParaRPr>
            </a:p>
          </p:txBody>
        </p:sp>
        <p:sp>
          <p:nvSpPr>
            <p:cNvPr id="68741" name="Rectangle 17"/>
            <p:cNvSpPr>
              <a:spLocks noChangeAspect="1" noChangeArrowheads="1"/>
            </p:cNvSpPr>
            <p:nvPr/>
          </p:nvSpPr>
          <p:spPr bwMode="auto">
            <a:xfrm>
              <a:off x="70" y="1486"/>
              <a:ext cx="618" cy="971"/>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dirty="0">
                  <a:solidFill>
                    <a:srgbClr val="000000"/>
                  </a:solidFill>
                </a:rPr>
                <a:t>Dev.</a:t>
              </a: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z/OS</a:t>
              </a:r>
              <a:endParaRPr lang="en-US" altLang="en-US" sz="675" b="1" dirty="0">
                <a:solidFill>
                  <a:srgbClr val="000000"/>
                </a:solidFill>
              </a:endParaRPr>
            </a:p>
          </p:txBody>
        </p:sp>
        <p:sp>
          <p:nvSpPr>
            <p:cNvPr id="68742" name="Rectangle 18"/>
            <p:cNvSpPr>
              <a:spLocks noChangeAspect="1" noChangeArrowheads="1"/>
            </p:cNvSpPr>
            <p:nvPr/>
          </p:nvSpPr>
          <p:spPr bwMode="auto">
            <a:xfrm>
              <a:off x="-813" y="2575"/>
              <a:ext cx="353"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743" name="Rectangle 19"/>
            <p:cNvSpPr>
              <a:spLocks noChangeAspect="1" noChangeArrowheads="1"/>
            </p:cNvSpPr>
            <p:nvPr/>
          </p:nvSpPr>
          <p:spPr bwMode="auto">
            <a:xfrm>
              <a:off x="1660" y="2575"/>
              <a:ext cx="353"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744" name="Rectangle 20"/>
            <p:cNvSpPr>
              <a:spLocks noChangeAspect="1" noChangeArrowheads="1"/>
            </p:cNvSpPr>
            <p:nvPr/>
          </p:nvSpPr>
          <p:spPr bwMode="auto">
            <a:xfrm>
              <a:off x="-813" y="1545"/>
              <a:ext cx="236"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45" name="Rectangle 21"/>
            <p:cNvSpPr>
              <a:spLocks noChangeAspect="1" noChangeArrowheads="1"/>
            </p:cNvSpPr>
            <p:nvPr/>
          </p:nvSpPr>
          <p:spPr bwMode="auto">
            <a:xfrm>
              <a:off x="-548" y="1545"/>
              <a:ext cx="236"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46" name="Rectangle 22"/>
            <p:cNvSpPr>
              <a:spLocks noChangeAspect="1" noChangeArrowheads="1"/>
            </p:cNvSpPr>
            <p:nvPr/>
          </p:nvSpPr>
          <p:spPr bwMode="auto">
            <a:xfrm>
              <a:off x="-283" y="1545"/>
              <a:ext cx="235"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47" name="Rectangle 23"/>
            <p:cNvSpPr>
              <a:spLocks noChangeAspect="1" noChangeArrowheads="1"/>
            </p:cNvSpPr>
            <p:nvPr/>
          </p:nvSpPr>
          <p:spPr bwMode="auto">
            <a:xfrm>
              <a:off x="129" y="1545"/>
              <a:ext cx="236"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48" name="Rectangle 24"/>
            <p:cNvSpPr>
              <a:spLocks noChangeAspect="1" noChangeArrowheads="1"/>
            </p:cNvSpPr>
            <p:nvPr/>
          </p:nvSpPr>
          <p:spPr bwMode="auto">
            <a:xfrm>
              <a:off x="394" y="1545"/>
              <a:ext cx="235"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49" name="Rectangle 25"/>
            <p:cNvSpPr>
              <a:spLocks noChangeAspect="1" noChangeArrowheads="1"/>
            </p:cNvSpPr>
            <p:nvPr/>
          </p:nvSpPr>
          <p:spPr bwMode="auto">
            <a:xfrm>
              <a:off x="1718" y="1074"/>
              <a:ext cx="354" cy="29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750" name="Rectangle 26"/>
            <p:cNvSpPr>
              <a:spLocks noChangeAspect="1" noChangeArrowheads="1"/>
            </p:cNvSpPr>
            <p:nvPr/>
          </p:nvSpPr>
          <p:spPr bwMode="auto">
            <a:xfrm>
              <a:off x="1306" y="1074"/>
              <a:ext cx="354" cy="29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751" name="Rectangle 27"/>
            <p:cNvSpPr>
              <a:spLocks noChangeAspect="1" noChangeArrowheads="1"/>
            </p:cNvSpPr>
            <p:nvPr/>
          </p:nvSpPr>
          <p:spPr bwMode="auto">
            <a:xfrm>
              <a:off x="894" y="1074"/>
              <a:ext cx="354" cy="29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752" name="Rectangle 28"/>
            <p:cNvSpPr>
              <a:spLocks noChangeAspect="1" noChangeArrowheads="1"/>
            </p:cNvSpPr>
            <p:nvPr/>
          </p:nvSpPr>
          <p:spPr bwMode="auto">
            <a:xfrm>
              <a:off x="747" y="1486"/>
              <a:ext cx="1295" cy="971"/>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75" b="1" dirty="0">
                <a:solidFill>
                  <a:srgbClr val="000000"/>
                </a:solidFill>
              </a:endParaRP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z/VM</a:t>
              </a:r>
              <a:endParaRPr lang="en-US" altLang="en-US" sz="675" b="1" dirty="0">
                <a:solidFill>
                  <a:srgbClr val="000000"/>
                </a:solidFill>
              </a:endParaRPr>
            </a:p>
          </p:txBody>
        </p:sp>
        <p:sp>
          <p:nvSpPr>
            <p:cNvPr id="68753" name="Rectangle 29"/>
            <p:cNvSpPr>
              <a:spLocks noChangeAspect="1" noChangeArrowheads="1"/>
            </p:cNvSpPr>
            <p:nvPr/>
          </p:nvSpPr>
          <p:spPr bwMode="auto">
            <a:xfrm>
              <a:off x="1042" y="1545"/>
              <a:ext cx="235" cy="147"/>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54" name="Rectangle 30"/>
            <p:cNvSpPr>
              <a:spLocks noChangeAspect="1" noChangeArrowheads="1"/>
            </p:cNvSpPr>
            <p:nvPr/>
          </p:nvSpPr>
          <p:spPr bwMode="auto">
            <a:xfrm>
              <a:off x="1306" y="1545"/>
              <a:ext cx="236" cy="147"/>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55" name="Rectangle 31"/>
            <p:cNvSpPr>
              <a:spLocks noChangeAspect="1" noChangeArrowheads="1"/>
            </p:cNvSpPr>
            <p:nvPr/>
          </p:nvSpPr>
          <p:spPr bwMode="auto">
            <a:xfrm>
              <a:off x="1571" y="1545"/>
              <a:ext cx="236" cy="147"/>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56" name="Rectangle 32"/>
            <p:cNvSpPr>
              <a:spLocks noChangeAspect="1" noChangeArrowheads="1"/>
            </p:cNvSpPr>
            <p:nvPr/>
          </p:nvSpPr>
          <p:spPr bwMode="auto">
            <a:xfrm>
              <a:off x="777" y="1751"/>
              <a:ext cx="441" cy="64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757" name="Rectangle 33"/>
            <p:cNvSpPr>
              <a:spLocks noChangeAspect="1" noChangeArrowheads="1"/>
            </p:cNvSpPr>
            <p:nvPr/>
          </p:nvSpPr>
          <p:spPr bwMode="auto">
            <a:xfrm>
              <a:off x="1571" y="1751"/>
              <a:ext cx="442" cy="64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758" name="Rectangle 34"/>
            <p:cNvSpPr>
              <a:spLocks noChangeAspect="1" noChangeArrowheads="1"/>
            </p:cNvSpPr>
            <p:nvPr/>
          </p:nvSpPr>
          <p:spPr bwMode="auto">
            <a:xfrm>
              <a:off x="806" y="1780"/>
              <a:ext cx="177" cy="147"/>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59" name="Rectangle 35"/>
            <p:cNvSpPr>
              <a:spLocks noChangeAspect="1" noChangeArrowheads="1"/>
            </p:cNvSpPr>
            <p:nvPr/>
          </p:nvSpPr>
          <p:spPr bwMode="auto">
            <a:xfrm>
              <a:off x="1012" y="1780"/>
              <a:ext cx="177" cy="147"/>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60" name="Rectangle 36"/>
            <p:cNvSpPr>
              <a:spLocks noChangeAspect="1" noChangeArrowheads="1"/>
            </p:cNvSpPr>
            <p:nvPr/>
          </p:nvSpPr>
          <p:spPr bwMode="auto">
            <a:xfrm>
              <a:off x="1601" y="1780"/>
              <a:ext cx="176" cy="147"/>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61" name="Rectangle 37"/>
            <p:cNvSpPr>
              <a:spLocks noChangeAspect="1" noChangeArrowheads="1"/>
            </p:cNvSpPr>
            <p:nvPr/>
          </p:nvSpPr>
          <p:spPr bwMode="auto">
            <a:xfrm>
              <a:off x="1807" y="1780"/>
              <a:ext cx="176" cy="147"/>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62" name="Oval 38"/>
            <p:cNvSpPr>
              <a:spLocks noChangeAspect="1" noChangeArrowheads="1"/>
            </p:cNvSpPr>
            <p:nvPr/>
          </p:nvSpPr>
          <p:spPr bwMode="auto">
            <a:xfrm>
              <a:off x="1159" y="1780"/>
              <a:ext cx="471" cy="442"/>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VSwitch</a:t>
              </a:r>
            </a:p>
          </p:txBody>
        </p:sp>
        <p:sp>
          <p:nvSpPr>
            <p:cNvPr id="68763" name="Oval 39"/>
            <p:cNvSpPr>
              <a:spLocks noChangeAspect="1" noChangeArrowheads="1"/>
            </p:cNvSpPr>
            <p:nvPr/>
          </p:nvSpPr>
          <p:spPr bwMode="auto">
            <a:xfrm>
              <a:off x="-195" y="1780"/>
              <a:ext cx="471" cy="442"/>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Hiper</a:t>
              </a:r>
            </a:p>
            <a:p>
              <a:pPr algn="ctr">
                <a:buClrTx/>
                <a:buFontTx/>
                <a:buNone/>
              </a:pPr>
              <a:r>
                <a:rPr lang="en-US" altLang="en-US" sz="900" b="1">
                  <a:solidFill>
                    <a:srgbClr val="000000"/>
                  </a:solidFill>
                </a:rPr>
                <a:t>Socket</a:t>
              </a:r>
            </a:p>
          </p:txBody>
        </p:sp>
        <p:sp>
          <p:nvSpPr>
            <p:cNvPr id="68764" name="Oval 40"/>
            <p:cNvSpPr>
              <a:spLocks noChangeAspect="1" noChangeArrowheads="1"/>
            </p:cNvSpPr>
            <p:nvPr/>
          </p:nvSpPr>
          <p:spPr bwMode="auto">
            <a:xfrm>
              <a:off x="482" y="1574"/>
              <a:ext cx="471" cy="442"/>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Hiper</a:t>
              </a:r>
            </a:p>
            <a:p>
              <a:pPr algn="ctr">
                <a:buClrTx/>
                <a:buFontTx/>
                <a:buNone/>
              </a:pPr>
              <a:r>
                <a:rPr lang="en-US" altLang="en-US" sz="900" b="1">
                  <a:solidFill>
                    <a:srgbClr val="000000"/>
                  </a:solidFill>
                </a:rPr>
                <a:t>Socket</a:t>
              </a:r>
            </a:p>
          </p:txBody>
        </p:sp>
      </p:grpSp>
      <p:grpSp>
        <p:nvGrpSpPr>
          <p:cNvPr id="68612" name="Group 42"/>
          <p:cNvGrpSpPr>
            <a:grpSpLocks/>
          </p:cNvGrpSpPr>
          <p:nvPr/>
        </p:nvGrpSpPr>
        <p:grpSpPr bwMode="auto">
          <a:xfrm>
            <a:off x="0" y="2922985"/>
            <a:ext cx="3257550" cy="1877615"/>
            <a:chOff x="-960" y="1015"/>
            <a:chExt cx="3120" cy="1913"/>
          </a:xfrm>
        </p:grpSpPr>
        <p:sp>
          <p:nvSpPr>
            <p:cNvPr id="68693" name="Rectangle 43"/>
            <p:cNvSpPr>
              <a:spLocks noChangeAspect="1" noChangeArrowheads="1"/>
            </p:cNvSpPr>
            <p:nvPr/>
          </p:nvSpPr>
          <p:spPr bwMode="auto">
            <a:xfrm>
              <a:off x="-960" y="1015"/>
              <a:ext cx="3120" cy="1913"/>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8694" name="Rectangle 44"/>
            <p:cNvSpPr>
              <a:spLocks noChangeAspect="1" noChangeArrowheads="1"/>
            </p:cNvSpPr>
            <p:nvPr/>
          </p:nvSpPr>
          <p:spPr bwMode="auto">
            <a:xfrm>
              <a:off x="-489" y="1074"/>
              <a:ext cx="353" cy="29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95" name="Rectangle 45"/>
            <p:cNvSpPr>
              <a:spLocks noChangeAspect="1" noChangeArrowheads="1"/>
            </p:cNvSpPr>
            <p:nvPr/>
          </p:nvSpPr>
          <p:spPr bwMode="auto">
            <a:xfrm>
              <a:off x="-77" y="1074"/>
              <a:ext cx="353" cy="29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96" name="Rectangle 46"/>
            <p:cNvSpPr>
              <a:spLocks noChangeAspect="1" noChangeArrowheads="1"/>
            </p:cNvSpPr>
            <p:nvPr/>
          </p:nvSpPr>
          <p:spPr bwMode="auto">
            <a:xfrm>
              <a:off x="335" y="1074"/>
              <a:ext cx="353" cy="29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97" name="Rectangle 47"/>
            <p:cNvSpPr>
              <a:spLocks noChangeAspect="1" noChangeArrowheads="1"/>
            </p:cNvSpPr>
            <p:nvPr/>
          </p:nvSpPr>
          <p:spPr bwMode="auto">
            <a:xfrm>
              <a:off x="11" y="2575"/>
              <a:ext cx="354"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98" name="Rectangle 48"/>
            <p:cNvSpPr>
              <a:spLocks noChangeAspect="1" noChangeArrowheads="1"/>
            </p:cNvSpPr>
            <p:nvPr/>
          </p:nvSpPr>
          <p:spPr bwMode="auto">
            <a:xfrm>
              <a:off x="423" y="2575"/>
              <a:ext cx="354"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I/O</a:t>
              </a:r>
            </a:p>
            <a:p>
              <a:pPr algn="ctr">
                <a:buClrTx/>
                <a:buFontTx/>
                <a:buNone/>
              </a:pPr>
              <a:r>
                <a:rPr lang="en-US" altLang="en-US" sz="900" b="1">
                  <a:solidFill>
                    <a:srgbClr val="000000"/>
                  </a:solidFill>
                </a:rPr>
                <a:t>Card</a:t>
              </a:r>
            </a:p>
          </p:txBody>
        </p:sp>
        <p:sp>
          <p:nvSpPr>
            <p:cNvPr id="68699" name="Rectangle 49"/>
            <p:cNvSpPr>
              <a:spLocks noChangeAspect="1" noChangeArrowheads="1"/>
            </p:cNvSpPr>
            <p:nvPr/>
          </p:nvSpPr>
          <p:spPr bwMode="auto">
            <a:xfrm>
              <a:off x="835" y="2575"/>
              <a:ext cx="354"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700" name="Rectangle 50"/>
            <p:cNvSpPr>
              <a:spLocks noChangeAspect="1" noChangeArrowheads="1"/>
            </p:cNvSpPr>
            <p:nvPr/>
          </p:nvSpPr>
          <p:spPr bwMode="auto">
            <a:xfrm>
              <a:off x="1248" y="2575"/>
              <a:ext cx="353"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701" name="Rectangle 51"/>
            <p:cNvSpPr>
              <a:spLocks noChangeAspect="1" noChangeArrowheads="1"/>
            </p:cNvSpPr>
            <p:nvPr/>
          </p:nvSpPr>
          <p:spPr bwMode="auto">
            <a:xfrm>
              <a:off x="-901" y="1427"/>
              <a:ext cx="3002" cy="1089"/>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                     Memory</a:t>
              </a:r>
            </a:p>
          </p:txBody>
        </p:sp>
        <p:sp>
          <p:nvSpPr>
            <p:cNvPr id="68702" name="Rectangle 52"/>
            <p:cNvSpPr>
              <a:spLocks noChangeAspect="1" noChangeArrowheads="1"/>
            </p:cNvSpPr>
            <p:nvPr/>
          </p:nvSpPr>
          <p:spPr bwMode="auto">
            <a:xfrm>
              <a:off x="-901" y="1074"/>
              <a:ext cx="353" cy="294"/>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703" name="Rectangle 53"/>
            <p:cNvSpPr>
              <a:spLocks noChangeAspect="1" noChangeArrowheads="1"/>
            </p:cNvSpPr>
            <p:nvPr/>
          </p:nvSpPr>
          <p:spPr bwMode="auto">
            <a:xfrm>
              <a:off x="-401" y="2575"/>
              <a:ext cx="353"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704" name="Rectangle 54"/>
            <p:cNvSpPr>
              <a:spLocks noChangeAspect="1" noChangeArrowheads="1"/>
            </p:cNvSpPr>
            <p:nvPr/>
          </p:nvSpPr>
          <p:spPr bwMode="auto">
            <a:xfrm>
              <a:off x="-842" y="1486"/>
              <a:ext cx="853" cy="971"/>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dirty="0">
                  <a:solidFill>
                    <a:srgbClr val="000000"/>
                  </a:solidFill>
                </a:rPr>
                <a:t>Prod.</a:t>
              </a: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z/OS</a:t>
              </a:r>
              <a:endParaRPr lang="en-US" altLang="en-US" sz="675" b="1" dirty="0">
                <a:solidFill>
                  <a:srgbClr val="000000"/>
                </a:solidFill>
              </a:endParaRPr>
            </a:p>
          </p:txBody>
        </p:sp>
        <p:sp>
          <p:nvSpPr>
            <p:cNvPr id="68705" name="Rectangle 55"/>
            <p:cNvSpPr>
              <a:spLocks noChangeAspect="1" noChangeArrowheads="1"/>
            </p:cNvSpPr>
            <p:nvPr/>
          </p:nvSpPr>
          <p:spPr bwMode="auto">
            <a:xfrm>
              <a:off x="70" y="1486"/>
              <a:ext cx="618" cy="971"/>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dirty="0">
                  <a:solidFill>
                    <a:srgbClr val="000000"/>
                  </a:solidFill>
                </a:rPr>
                <a:t>Dev.</a:t>
              </a: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z/OS</a:t>
              </a:r>
              <a:endParaRPr lang="en-US" altLang="en-US" sz="675" b="1" dirty="0">
                <a:solidFill>
                  <a:srgbClr val="000000"/>
                </a:solidFill>
              </a:endParaRPr>
            </a:p>
          </p:txBody>
        </p:sp>
        <p:sp>
          <p:nvSpPr>
            <p:cNvPr id="68706" name="Rectangle 56"/>
            <p:cNvSpPr>
              <a:spLocks noChangeAspect="1" noChangeArrowheads="1"/>
            </p:cNvSpPr>
            <p:nvPr/>
          </p:nvSpPr>
          <p:spPr bwMode="auto">
            <a:xfrm>
              <a:off x="-813" y="2575"/>
              <a:ext cx="353"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707" name="Rectangle 57"/>
            <p:cNvSpPr>
              <a:spLocks noChangeAspect="1" noChangeArrowheads="1"/>
            </p:cNvSpPr>
            <p:nvPr/>
          </p:nvSpPr>
          <p:spPr bwMode="auto">
            <a:xfrm>
              <a:off x="1660" y="2575"/>
              <a:ext cx="353" cy="294"/>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708" name="Rectangle 58"/>
            <p:cNvSpPr>
              <a:spLocks noChangeAspect="1" noChangeArrowheads="1"/>
            </p:cNvSpPr>
            <p:nvPr/>
          </p:nvSpPr>
          <p:spPr bwMode="auto">
            <a:xfrm>
              <a:off x="-813" y="1545"/>
              <a:ext cx="236"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09" name="Rectangle 59"/>
            <p:cNvSpPr>
              <a:spLocks noChangeAspect="1" noChangeArrowheads="1"/>
            </p:cNvSpPr>
            <p:nvPr/>
          </p:nvSpPr>
          <p:spPr bwMode="auto">
            <a:xfrm>
              <a:off x="-548" y="1545"/>
              <a:ext cx="236"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10" name="Rectangle 60"/>
            <p:cNvSpPr>
              <a:spLocks noChangeAspect="1" noChangeArrowheads="1"/>
            </p:cNvSpPr>
            <p:nvPr/>
          </p:nvSpPr>
          <p:spPr bwMode="auto">
            <a:xfrm>
              <a:off x="-283" y="1545"/>
              <a:ext cx="235"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11" name="Rectangle 61"/>
            <p:cNvSpPr>
              <a:spLocks noChangeAspect="1" noChangeArrowheads="1"/>
            </p:cNvSpPr>
            <p:nvPr/>
          </p:nvSpPr>
          <p:spPr bwMode="auto">
            <a:xfrm>
              <a:off x="129" y="1545"/>
              <a:ext cx="236"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12" name="Rectangle 62"/>
            <p:cNvSpPr>
              <a:spLocks noChangeAspect="1" noChangeArrowheads="1"/>
            </p:cNvSpPr>
            <p:nvPr/>
          </p:nvSpPr>
          <p:spPr bwMode="auto">
            <a:xfrm>
              <a:off x="394" y="1545"/>
              <a:ext cx="235" cy="147"/>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713" name="Rectangle 63"/>
            <p:cNvSpPr>
              <a:spLocks noChangeAspect="1" noChangeArrowheads="1"/>
            </p:cNvSpPr>
            <p:nvPr/>
          </p:nvSpPr>
          <p:spPr bwMode="auto">
            <a:xfrm>
              <a:off x="1718" y="1074"/>
              <a:ext cx="354" cy="29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714" name="Rectangle 64"/>
            <p:cNvSpPr>
              <a:spLocks noChangeAspect="1" noChangeArrowheads="1"/>
            </p:cNvSpPr>
            <p:nvPr/>
          </p:nvSpPr>
          <p:spPr bwMode="auto">
            <a:xfrm>
              <a:off x="1306" y="1074"/>
              <a:ext cx="354" cy="29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715" name="Rectangle 65"/>
            <p:cNvSpPr>
              <a:spLocks noChangeAspect="1" noChangeArrowheads="1"/>
            </p:cNvSpPr>
            <p:nvPr/>
          </p:nvSpPr>
          <p:spPr bwMode="auto">
            <a:xfrm>
              <a:off x="894" y="1074"/>
              <a:ext cx="354" cy="294"/>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716" name="Rectangle 66"/>
            <p:cNvSpPr>
              <a:spLocks noChangeAspect="1" noChangeArrowheads="1"/>
            </p:cNvSpPr>
            <p:nvPr/>
          </p:nvSpPr>
          <p:spPr bwMode="auto">
            <a:xfrm>
              <a:off x="747" y="1486"/>
              <a:ext cx="1295" cy="971"/>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75" b="1" dirty="0">
                <a:solidFill>
                  <a:srgbClr val="000000"/>
                </a:solidFill>
              </a:endParaRP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z/VM</a:t>
              </a:r>
              <a:endParaRPr lang="en-US" altLang="en-US" sz="675" b="1" dirty="0">
                <a:solidFill>
                  <a:srgbClr val="000000"/>
                </a:solidFill>
              </a:endParaRPr>
            </a:p>
          </p:txBody>
        </p:sp>
        <p:sp>
          <p:nvSpPr>
            <p:cNvPr id="68717" name="Rectangle 67"/>
            <p:cNvSpPr>
              <a:spLocks noChangeAspect="1" noChangeArrowheads="1"/>
            </p:cNvSpPr>
            <p:nvPr/>
          </p:nvSpPr>
          <p:spPr bwMode="auto">
            <a:xfrm>
              <a:off x="1042" y="1545"/>
              <a:ext cx="235" cy="147"/>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18" name="Rectangle 68"/>
            <p:cNvSpPr>
              <a:spLocks noChangeAspect="1" noChangeArrowheads="1"/>
            </p:cNvSpPr>
            <p:nvPr/>
          </p:nvSpPr>
          <p:spPr bwMode="auto">
            <a:xfrm>
              <a:off x="1306" y="1545"/>
              <a:ext cx="236" cy="147"/>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19" name="Rectangle 69"/>
            <p:cNvSpPr>
              <a:spLocks noChangeAspect="1" noChangeArrowheads="1"/>
            </p:cNvSpPr>
            <p:nvPr/>
          </p:nvSpPr>
          <p:spPr bwMode="auto">
            <a:xfrm>
              <a:off x="1571" y="1545"/>
              <a:ext cx="236" cy="147"/>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720" name="Rectangle 70"/>
            <p:cNvSpPr>
              <a:spLocks noChangeAspect="1" noChangeArrowheads="1"/>
            </p:cNvSpPr>
            <p:nvPr/>
          </p:nvSpPr>
          <p:spPr bwMode="auto">
            <a:xfrm>
              <a:off x="777" y="1751"/>
              <a:ext cx="441" cy="64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721" name="Rectangle 71"/>
            <p:cNvSpPr>
              <a:spLocks noChangeAspect="1" noChangeArrowheads="1"/>
            </p:cNvSpPr>
            <p:nvPr/>
          </p:nvSpPr>
          <p:spPr bwMode="auto">
            <a:xfrm>
              <a:off x="1571" y="1751"/>
              <a:ext cx="442" cy="647"/>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722" name="Rectangle 72"/>
            <p:cNvSpPr>
              <a:spLocks noChangeAspect="1" noChangeArrowheads="1"/>
            </p:cNvSpPr>
            <p:nvPr/>
          </p:nvSpPr>
          <p:spPr bwMode="auto">
            <a:xfrm>
              <a:off x="806" y="1780"/>
              <a:ext cx="177" cy="147"/>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23" name="Rectangle 73"/>
            <p:cNvSpPr>
              <a:spLocks noChangeAspect="1" noChangeArrowheads="1"/>
            </p:cNvSpPr>
            <p:nvPr/>
          </p:nvSpPr>
          <p:spPr bwMode="auto">
            <a:xfrm>
              <a:off x="1012" y="1780"/>
              <a:ext cx="177" cy="147"/>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24" name="Rectangle 74"/>
            <p:cNvSpPr>
              <a:spLocks noChangeAspect="1" noChangeArrowheads="1"/>
            </p:cNvSpPr>
            <p:nvPr/>
          </p:nvSpPr>
          <p:spPr bwMode="auto">
            <a:xfrm>
              <a:off x="1601" y="1780"/>
              <a:ext cx="176" cy="147"/>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25" name="Rectangle 75"/>
            <p:cNvSpPr>
              <a:spLocks noChangeAspect="1" noChangeArrowheads="1"/>
            </p:cNvSpPr>
            <p:nvPr/>
          </p:nvSpPr>
          <p:spPr bwMode="auto">
            <a:xfrm>
              <a:off x="1807" y="1780"/>
              <a:ext cx="176" cy="147"/>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726" name="Oval 76"/>
            <p:cNvSpPr>
              <a:spLocks noChangeAspect="1" noChangeArrowheads="1"/>
            </p:cNvSpPr>
            <p:nvPr/>
          </p:nvSpPr>
          <p:spPr bwMode="auto">
            <a:xfrm>
              <a:off x="1159" y="1780"/>
              <a:ext cx="471" cy="442"/>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VSwitch</a:t>
              </a:r>
            </a:p>
          </p:txBody>
        </p:sp>
        <p:sp>
          <p:nvSpPr>
            <p:cNvPr id="68727" name="Oval 77"/>
            <p:cNvSpPr>
              <a:spLocks noChangeAspect="1" noChangeArrowheads="1"/>
            </p:cNvSpPr>
            <p:nvPr/>
          </p:nvSpPr>
          <p:spPr bwMode="auto">
            <a:xfrm>
              <a:off x="-195" y="1780"/>
              <a:ext cx="471" cy="442"/>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Hiper</a:t>
              </a:r>
            </a:p>
            <a:p>
              <a:pPr algn="ctr">
                <a:buClrTx/>
                <a:buFontTx/>
                <a:buNone/>
              </a:pPr>
              <a:r>
                <a:rPr lang="en-US" altLang="en-US" sz="900" b="1">
                  <a:solidFill>
                    <a:srgbClr val="000000"/>
                  </a:solidFill>
                </a:rPr>
                <a:t>Socket</a:t>
              </a:r>
            </a:p>
          </p:txBody>
        </p:sp>
        <p:sp>
          <p:nvSpPr>
            <p:cNvPr id="68728" name="Oval 78"/>
            <p:cNvSpPr>
              <a:spLocks noChangeAspect="1" noChangeArrowheads="1"/>
            </p:cNvSpPr>
            <p:nvPr/>
          </p:nvSpPr>
          <p:spPr bwMode="auto">
            <a:xfrm>
              <a:off x="482" y="1574"/>
              <a:ext cx="471" cy="442"/>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Hiper</a:t>
              </a:r>
            </a:p>
            <a:p>
              <a:pPr algn="ctr">
                <a:buClrTx/>
                <a:buFontTx/>
                <a:buNone/>
              </a:pPr>
              <a:r>
                <a:rPr lang="en-US" altLang="en-US" sz="900" b="1">
                  <a:solidFill>
                    <a:srgbClr val="000000"/>
                  </a:solidFill>
                </a:rPr>
                <a:t>Socket</a:t>
              </a:r>
            </a:p>
          </p:txBody>
        </p:sp>
      </p:grpSp>
      <p:grpSp>
        <p:nvGrpSpPr>
          <p:cNvPr id="68613" name="Group 116"/>
          <p:cNvGrpSpPr>
            <a:grpSpLocks/>
          </p:cNvGrpSpPr>
          <p:nvPr/>
        </p:nvGrpSpPr>
        <p:grpSpPr bwMode="auto">
          <a:xfrm>
            <a:off x="5886450" y="979885"/>
            <a:ext cx="3257550" cy="1877615"/>
            <a:chOff x="2112" y="816"/>
            <a:chExt cx="2736" cy="1577"/>
          </a:xfrm>
        </p:grpSpPr>
        <p:sp>
          <p:nvSpPr>
            <p:cNvPr id="68657" name="Rectangle 80"/>
            <p:cNvSpPr>
              <a:spLocks noChangeAspect="1" noChangeArrowheads="1"/>
            </p:cNvSpPr>
            <p:nvPr/>
          </p:nvSpPr>
          <p:spPr bwMode="auto">
            <a:xfrm>
              <a:off x="2112" y="816"/>
              <a:ext cx="2736" cy="1577"/>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8658" name="Rectangle 81"/>
            <p:cNvSpPr>
              <a:spLocks noChangeAspect="1" noChangeArrowheads="1"/>
            </p:cNvSpPr>
            <p:nvPr/>
          </p:nvSpPr>
          <p:spPr bwMode="auto">
            <a:xfrm>
              <a:off x="3769" y="865"/>
              <a:ext cx="310" cy="24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59" name="Rectangle 82"/>
            <p:cNvSpPr>
              <a:spLocks noChangeAspect="1" noChangeArrowheads="1"/>
            </p:cNvSpPr>
            <p:nvPr/>
          </p:nvSpPr>
          <p:spPr bwMode="auto">
            <a:xfrm>
              <a:off x="4130" y="865"/>
              <a:ext cx="310" cy="24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60" name="Rectangle 83"/>
            <p:cNvSpPr>
              <a:spLocks noChangeAspect="1" noChangeArrowheads="1"/>
            </p:cNvSpPr>
            <p:nvPr/>
          </p:nvSpPr>
          <p:spPr bwMode="auto">
            <a:xfrm>
              <a:off x="4492" y="865"/>
              <a:ext cx="309" cy="24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61" name="Rectangle 84"/>
            <p:cNvSpPr>
              <a:spLocks noChangeAspect="1" noChangeArrowheads="1"/>
            </p:cNvSpPr>
            <p:nvPr/>
          </p:nvSpPr>
          <p:spPr bwMode="auto">
            <a:xfrm>
              <a:off x="2963" y="2102"/>
              <a:ext cx="311"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62" name="Rectangle 85"/>
            <p:cNvSpPr>
              <a:spLocks noChangeAspect="1" noChangeArrowheads="1"/>
            </p:cNvSpPr>
            <p:nvPr/>
          </p:nvSpPr>
          <p:spPr bwMode="auto">
            <a:xfrm>
              <a:off x="3325" y="2102"/>
              <a:ext cx="310"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I/O</a:t>
              </a:r>
            </a:p>
            <a:p>
              <a:pPr algn="ctr">
                <a:buClrTx/>
                <a:buFontTx/>
                <a:buNone/>
              </a:pPr>
              <a:r>
                <a:rPr lang="en-US" altLang="en-US" sz="900" b="1">
                  <a:solidFill>
                    <a:srgbClr val="000000"/>
                  </a:solidFill>
                </a:rPr>
                <a:t>Card</a:t>
              </a:r>
            </a:p>
          </p:txBody>
        </p:sp>
        <p:sp>
          <p:nvSpPr>
            <p:cNvPr id="68663" name="Rectangle 86"/>
            <p:cNvSpPr>
              <a:spLocks noChangeAspect="1" noChangeArrowheads="1"/>
            </p:cNvSpPr>
            <p:nvPr/>
          </p:nvSpPr>
          <p:spPr bwMode="auto">
            <a:xfrm>
              <a:off x="3686" y="2102"/>
              <a:ext cx="311"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664" name="Rectangle 87"/>
            <p:cNvSpPr>
              <a:spLocks noChangeAspect="1" noChangeArrowheads="1"/>
            </p:cNvSpPr>
            <p:nvPr/>
          </p:nvSpPr>
          <p:spPr bwMode="auto">
            <a:xfrm>
              <a:off x="4048" y="2102"/>
              <a:ext cx="310"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665" name="Rectangle 88"/>
            <p:cNvSpPr>
              <a:spLocks noChangeAspect="1" noChangeArrowheads="1"/>
            </p:cNvSpPr>
            <p:nvPr/>
          </p:nvSpPr>
          <p:spPr bwMode="auto">
            <a:xfrm>
              <a:off x="2164" y="1156"/>
              <a:ext cx="2632" cy="897"/>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                     Memory</a:t>
              </a:r>
            </a:p>
          </p:txBody>
        </p:sp>
        <p:sp>
          <p:nvSpPr>
            <p:cNvPr id="68666" name="Rectangle 89"/>
            <p:cNvSpPr>
              <a:spLocks noChangeAspect="1" noChangeArrowheads="1"/>
            </p:cNvSpPr>
            <p:nvPr/>
          </p:nvSpPr>
          <p:spPr bwMode="auto">
            <a:xfrm>
              <a:off x="3408" y="865"/>
              <a:ext cx="309" cy="24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67" name="Rectangle 90"/>
            <p:cNvSpPr>
              <a:spLocks noChangeAspect="1" noChangeArrowheads="1"/>
            </p:cNvSpPr>
            <p:nvPr/>
          </p:nvSpPr>
          <p:spPr bwMode="auto">
            <a:xfrm>
              <a:off x="2602" y="2102"/>
              <a:ext cx="310"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68" name="Rectangle 91"/>
            <p:cNvSpPr>
              <a:spLocks noChangeAspect="1" noChangeArrowheads="1"/>
            </p:cNvSpPr>
            <p:nvPr/>
          </p:nvSpPr>
          <p:spPr bwMode="auto">
            <a:xfrm>
              <a:off x="3410" y="1204"/>
              <a:ext cx="748" cy="801"/>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dirty="0">
                  <a:solidFill>
                    <a:srgbClr val="000000"/>
                  </a:solidFill>
                </a:rPr>
                <a:t>Prod.</a:t>
              </a: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z/OS</a:t>
              </a:r>
              <a:endParaRPr lang="en-US" altLang="en-US" sz="675" b="1" dirty="0">
                <a:solidFill>
                  <a:srgbClr val="000000"/>
                </a:solidFill>
              </a:endParaRPr>
            </a:p>
          </p:txBody>
        </p:sp>
        <p:sp>
          <p:nvSpPr>
            <p:cNvPr id="68669" name="Rectangle 92"/>
            <p:cNvSpPr>
              <a:spLocks noChangeAspect="1" noChangeArrowheads="1"/>
            </p:cNvSpPr>
            <p:nvPr/>
          </p:nvSpPr>
          <p:spPr bwMode="auto">
            <a:xfrm>
              <a:off x="4210" y="1204"/>
              <a:ext cx="542" cy="801"/>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dirty="0">
                  <a:solidFill>
                    <a:srgbClr val="000000"/>
                  </a:solidFill>
                </a:rPr>
                <a:t>Dev.</a:t>
              </a: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z/OS</a:t>
              </a:r>
              <a:endParaRPr lang="en-US" altLang="en-US" sz="675" b="1" dirty="0">
                <a:solidFill>
                  <a:srgbClr val="000000"/>
                </a:solidFill>
              </a:endParaRPr>
            </a:p>
          </p:txBody>
        </p:sp>
        <p:sp>
          <p:nvSpPr>
            <p:cNvPr id="68670" name="Rectangle 93"/>
            <p:cNvSpPr>
              <a:spLocks noChangeAspect="1" noChangeArrowheads="1"/>
            </p:cNvSpPr>
            <p:nvPr/>
          </p:nvSpPr>
          <p:spPr bwMode="auto">
            <a:xfrm>
              <a:off x="2241" y="2102"/>
              <a:ext cx="309"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671" name="Rectangle 94"/>
            <p:cNvSpPr>
              <a:spLocks noChangeAspect="1" noChangeArrowheads="1"/>
            </p:cNvSpPr>
            <p:nvPr/>
          </p:nvSpPr>
          <p:spPr bwMode="auto">
            <a:xfrm>
              <a:off x="4410" y="2102"/>
              <a:ext cx="309"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672" name="Rectangle 95"/>
            <p:cNvSpPr>
              <a:spLocks noChangeAspect="1" noChangeArrowheads="1"/>
            </p:cNvSpPr>
            <p:nvPr/>
          </p:nvSpPr>
          <p:spPr bwMode="auto">
            <a:xfrm>
              <a:off x="3436" y="1253"/>
              <a:ext cx="207"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73" name="Rectangle 96"/>
            <p:cNvSpPr>
              <a:spLocks noChangeAspect="1" noChangeArrowheads="1"/>
            </p:cNvSpPr>
            <p:nvPr/>
          </p:nvSpPr>
          <p:spPr bwMode="auto">
            <a:xfrm>
              <a:off x="3668" y="1253"/>
              <a:ext cx="207"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74" name="Rectangle 97"/>
            <p:cNvSpPr>
              <a:spLocks noChangeAspect="1" noChangeArrowheads="1"/>
            </p:cNvSpPr>
            <p:nvPr/>
          </p:nvSpPr>
          <p:spPr bwMode="auto">
            <a:xfrm>
              <a:off x="3901" y="1253"/>
              <a:ext cx="206"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75" name="Rectangle 98"/>
            <p:cNvSpPr>
              <a:spLocks noChangeAspect="1" noChangeArrowheads="1"/>
            </p:cNvSpPr>
            <p:nvPr/>
          </p:nvSpPr>
          <p:spPr bwMode="auto">
            <a:xfrm>
              <a:off x="4262" y="1253"/>
              <a:ext cx="207"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76" name="Rectangle 99"/>
            <p:cNvSpPr>
              <a:spLocks noChangeAspect="1" noChangeArrowheads="1"/>
            </p:cNvSpPr>
            <p:nvPr/>
          </p:nvSpPr>
          <p:spPr bwMode="auto">
            <a:xfrm>
              <a:off x="4494" y="1253"/>
              <a:ext cx="206"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77" name="Rectangle 100"/>
            <p:cNvSpPr>
              <a:spLocks noChangeAspect="1" noChangeArrowheads="1"/>
            </p:cNvSpPr>
            <p:nvPr/>
          </p:nvSpPr>
          <p:spPr bwMode="auto">
            <a:xfrm>
              <a:off x="2882" y="865"/>
              <a:ext cx="311" cy="242"/>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678" name="Rectangle 101"/>
            <p:cNvSpPr>
              <a:spLocks noChangeAspect="1" noChangeArrowheads="1"/>
            </p:cNvSpPr>
            <p:nvPr/>
          </p:nvSpPr>
          <p:spPr bwMode="auto">
            <a:xfrm>
              <a:off x="2521" y="865"/>
              <a:ext cx="311" cy="242"/>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679" name="Rectangle 102"/>
            <p:cNvSpPr>
              <a:spLocks noChangeAspect="1" noChangeArrowheads="1"/>
            </p:cNvSpPr>
            <p:nvPr/>
          </p:nvSpPr>
          <p:spPr bwMode="auto">
            <a:xfrm>
              <a:off x="2160" y="865"/>
              <a:ext cx="310" cy="242"/>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680" name="Rectangle 103"/>
            <p:cNvSpPr>
              <a:spLocks noChangeAspect="1" noChangeArrowheads="1"/>
            </p:cNvSpPr>
            <p:nvPr/>
          </p:nvSpPr>
          <p:spPr bwMode="auto">
            <a:xfrm>
              <a:off x="2208" y="1204"/>
              <a:ext cx="1136" cy="801"/>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75" b="1" dirty="0">
                <a:solidFill>
                  <a:srgbClr val="000000"/>
                </a:solidFill>
              </a:endParaRP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z/VM</a:t>
              </a:r>
              <a:endParaRPr lang="en-US" altLang="en-US" sz="675" b="1" dirty="0">
                <a:solidFill>
                  <a:srgbClr val="000000"/>
                </a:solidFill>
              </a:endParaRPr>
            </a:p>
          </p:txBody>
        </p:sp>
        <p:sp>
          <p:nvSpPr>
            <p:cNvPr id="68681" name="Rectangle 104"/>
            <p:cNvSpPr>
              <a:spLocks noChangeAspect="1" noChangeArrowheads="1"/>
            </p:cNvSpPr>
            <p:nvPr/>
          </p:nvSpPr>
          <p:spPr bwMode="auto">
            <a:xfrm>
              <a:off x="2467" y="1253"/>
              <a:ext cx="206" cy="12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82" name="Rectangle 105"/>
            <p:cNvSpPr>
              <a:spLocks noChangeAspect="1" noChangeArrowheads="1"/>
            </p:cNvSpPr>
            <p:nvPr/>
          </p:nvSpPr>
          <p:spPr bwMode="auto">
            <a:xfrm>
              <a:off x="2698" y="1253"/>
              <a:ext cx="207" cy="12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83" name="Rectangle 106"/>
            <p:cNvSpPr>
              <a:spLocks noChangeAspect="1" noChangeArrowheads="1"/>
            </p:cNvSpPr>
            <p:nvPr/>
          </p:nvSpPr>
          <p:spPr bwMode="auto">
            <a:xfrm>
              <a:off x="2930" y="1253"/>
              <a:ext cx="207" cy="12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84" name="Rectangle 107"/>
            <p:cNvSpPr>
              <a:spLocks noChangeAspect="1" noChangeArrowheads="1"/>
            </p:cNvSpPr>
            <p:nvPr/>
          </p:nvSpPr>
          <p:spPr bwMode="auto">
            <a:xfrm>
              <a:off x="2234" y="1423"/>
              <a:ext cx="387" cy="533"/>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685" name="Rectangle 108"/>
            <p:cNvSpPr>
              <a:spLocks noChangeAspect="1" noChangeArrowheads="1"/>
            </p:cNvSpPr>
            <p:nvPr/>
          </p:nvSpPr>
          <p:spPr bwMode="auto">
            <a:xfrm>
              <a:off x="2930" y="1423"/>
              <a:ext cx="388" cy="533"/>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686" name="Rectangle 109"/>
            <p:cNvSpPr>
              <a:spLocks noChangeAspect="1" noChangeArrowheads="1"/>
            </p:cNvSpPr>
            <p:nvPr/>
          </p:nvSpPr>
          <p:spPr bwMode="auto">
            <a:xfrm>
              <a:off x="2260" y="1447"/>
              <a:ext cx="155" cy="12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87" name="Rectangle 110"/>
            <p:cNvSpPr>
              <a:spLocks noChangeAspect="1" noChangeArrowheads="1"/>
            </p:cNvSpPr>
            <p:nvPr/>
          </p:nvSpPr>
          <p:spPr bwMode="auto">
            <a:xfrm>
              <a:off x="2440" y="1447"/>
              <a:ext cx="156" cy="12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88" name="Rectangle 111"/>
            <p:cNvSpPr>
              <a:spLocks noChangeAspect="1" noChangeArrowheads="1"/>
            </p:cNvSpPr>
            <p:nvPr/>
          </p:nvSpPr>
          <p:spPr bwMode="auto">
            <a:xfrm>
              <a:off x="2957" y="1447"/>
              <a:ext cx="154" cy="12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89" name="Rectangle 112"/>
            <p:cNvSpPr>
              <a:spLocks noChangeAspect="1" noChangeArrowheads="1"/>
            </p:cNvSpPr>
            <p:nvPr/>
          </p:nvSpPr>
          <p:spPr bwMode="auto">
            <a:xfrm>
              <a:off x="3137" y="1447"/>
              <a:ext cx="155" cy="12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90" name="Oval 113"/>
            <p:cNvSpPr>
              <a:spLocks noChangeAspect="1" noChangeArrowheads="1"/>
            </p:cNvSpPr>
            <p:nvPr/>
          </p:nvSpPr>
          <p:spPr bwMode="auto">
            <a:xfrm>
              <a:off x="2569" y="1447"/>
              <a:ext cx="413" cy="364"/>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VSwitch</a:t>
              </a:r>
            </a:p>
          </p:txBody>
        </p:sp>
        <p:sp>
          <p:nvSpPr>
            <p:cNvPr id="68691" name="Oval 114"/>
            <p:cNvSpPr>
              <a:spLocks noChangeAspect="1" noChangeArrowheads="1"/>
            </p:cNvSpPr>
            <p:nvPr/>
          </p:nvSpPr>
          <p:spPr bwMode="auto">
            <a:xfrm>
              <a:off x="3978" y="1447"/>
              <a:ext cx="413" cy="364"/>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Hiper</a:t>
              </a:r>
            </a:p>
            <a:p>
              <a:pPr algn="ctr">
                <a:buClrTx/>
                <a:buFontTx/>
                <a:buNone/>
              </a:pPr>
              <a:r>
                <a:rPr lang="en-US" altLang="en-US" sz="900" b="1">
                  <a:solidFill>
                    <a:srgbClr val="000000"/>
                  </a:solidFill>
                </a:rPr>
                <a:t>Socket</a:t>
              </a:r>
            </a:p>
          </p:txBody>
        </p:sp>
        <p:sp>
          <p:nvSpPr>
            <p:cNvPr id="68692" name="Oval 115"/>
            <p:cNvSpPr>
              <a:spLocks noChangeAspect="1" noChangeArrowheads="1"/>
            </p:cNvSpPr>
            <p:nvPr/>
          </p:nvSpPr>
          <p:spPr bwMode="auto">
            <a:xfrm>
              <a:off x="3120" y="1277"/>
              <a:ext cx="413" cy="364"/>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Hiper</a:t>
              </a:r>
            </a:p>
            <a:p>
              <a:pPr algn="ctr">
                <a:buClrTx/>
                <a:buFontTx/>
                <a:buNone/>
              </a:pPr>
              <a:r>
                <a:rPr lang="en-US" altLang="en-US" sz="900" b="1">
                  <a:solidFill>
                    <a:srgbClr val="000000"/>
                  </a:solidFill>
                </a:rPr>
                <a:t>Socket</a:t>
              </a:r>
            </a:p>
          </p:txBody>
        </p:sp>
      </p:grpSp>
      <p:grpSp>
        <p:nvGrpSpPr>
          <p:cNvPr id="68614" name="Group 117"/>
          <p:cNvGrpSpPr>
            <a:grpSpLocks/>
          </p:cNvGrpSpPr>
          <p:nvPr/>
        </p:nvGrpSpPr>
        <p:grpSpPr bwMode="auto">
          <a:xfrm>
            <a:off x="5886450" y="2922985"/>
            <a:ext cx="3257550" cy="1877615"/>
            <a:chOff x="2112" y="816"/>
            <a:chExt cx="2736" cy="1577"/>
          </a:xfrm>
        </p:grpSpPr>
        <p:sp>
          <p:nvSpPr>
            <p:cNvPr id="68621" name="Rectangle 118"/>
            <p:cNvSpPr>
              <a:spLocks noChangeAspect="1" noChangeArrowheads="1"/>
            </p:cNvSpPr>
            <p:nvPr/>
          </p:nvSpPr>
          <p:spPr bwMode="auto">
            <a:xfrm>
              <a:off x="2112" y="816"/>
              <a:ext cx="2736" cy="1577"/>
            </a:xfrm>
            <a:prstGeom prst="rect">
              <a:avLst/>
            </a:prstGeom>
            <a:solidFill>
              <a:srgbClr val="96969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buClrTx/>
                <a:buFontTx/>
                <a:buNone/>
              </a:pPr>
              <a:endParaRPr lang="en-US" altLang="en-US" sz="1200">
                <a:solidFill>
                  <a:srgbClr val="FFFFFF"/>
                </a:solidFill>
              </a:endParaRPr>
            </a:p>
          </p:txBody>
        </p:sp>
        <p:sp>
          <p:nvSpPr>
            <p:cNvPr id="68622" name="Rectangle 119"/>
            <p:cNvSpPr>
              <a:spLocks noChangeAspect="1" noChangeArrowheads="1"/>
            </p:cNvSpPr>
            <p:nvPr/>
          </p:nvSpPr>
          <p:spPr bwMode="auto">
            <a:xfrm>
              <a:off x="3769" y="865"/>
              <a:ext cx="310" cy="24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23" name="Rectangle 120"/>
            <p:cNvSpPr>
              <a:spLocks noChangeAspect="1" noChangeArrowheads="1"/>
            </p:cNvSpPr>
            <p:nvPr/>
          </p:nvSpPr>
          <p:spPr bwMode="auto">
            <a:xfrm>
              <a:off x="4130" y="865"/>
              <a:ext cx="310" cy="24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24" name="Rectangle 121"/>
            <p:cNvSpPr>
              <a:spLocks noChangeAspect="1" noChangeArrowheads="1"/>
            </p:cNvSpPr>
            <p:nvPr/>
          </p:nvSpPr>
          <p:spPr bwMode="auto">
            <a:xfrm>
              <a:off x="4492" y="865"/>
              <a:ext cx="309" cy="24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25" name="Rectangle 122"/>
            <p:cNvSpPr>
              <a:spLocks noChangeAspect="1" noChangeArrowheads="1"/>
            </p:cNvSpPr>
            <p:nvPr/>
          </p:nvSpPr>
          <p:spPr bwMode="auto">
            <a:xfrm>
              <a:off x="2963" y="2102"/>
              <a:ext cx="311"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26" name="Rectangle 123"/>
            <p:cNvSpPr>
              <a:spLocks noChangeAspect="1" noChangeArrowheads="1"/>
            </p:cNvSpPr>
            <p:nvPr/>
          </p:nvSpPr>
          <p:spPr bwMode="auto">
            <a:xfrm>
              <a:off x="3325" y="2102"/>
              <a:ext cx="310"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I/O</a:t>
              </a:r>
            </a:p>
            <a:p>
              <a:pPr algn="ctr">
                <a:buClrTx/>
                <a:buFontTx/>
                <a:buNone/>
              </a:pPr>
              <a:r>
                <a:rPr lang="en-US" altLang="en-US" sz="900" b="1">
                  <a:solidFill>
                    <a:srgbClr val="000000"/>
                  </a:solidFill>
                </a:rPr>
                <a:t>Card</a:t>
              </a:r>
            </a:p>
          </p:txBody>
        </p:sp>
        <p:sp>
          <p:nvSpPr>
            <p:cNvPr id="68627" name="Rectangle 124"/>
            <p:cNvSpPr>
              <a:spLocks noChangeAspect="1" noChangeArrowheads="1"/>
            </p:cNvSpPr>
            <p:nvPr/>
          </p:nvSpPr>
          <p:spPr bwMode="auto">
            <a:xfrm>
              <a:off x="3686" y="2102"/>
              <a:ext cx="311"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628" name="Rectangle 125"/>
            <p:cNvSpPr>
              <a:spLocks noChangeAspect="1" noChangeArrowheads="1"/>
            </p:cNvSpPr>
            <p:nvPr/>
          </p:nvSpPr>
          <p:spPr bwMode="auto">
            <a:xfrm>
              <a:off x="4048" y="2102"/>
              <a:ext cx="310"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FICON</a:t>
              </a:r>
            </a:p>
            <a:p>
              <a:pPr algn="ctr">
                <a:buClrTx/>
                <a:buFontTx/>
                <a:buNone/>
              </a:pPr>
              <a:r>
                <a:rPr lang="en-US" altLang="en-US" sz="900" b="1">
                  <a:solidFill>
                    <a:srgbClr val="000000"/>
                  </a:solidFill>
                </a:rPr>
                <a:t>Card</a:t>
              </a:r>
            </a:p>
          </p:txBody>
        </p:sp>
        <p:sp>
          <p:nvSpPr>
            <p:cNvPr id="68629" name="Rectangle 126"/>
            <p:cNvSpPr>
              <a:spLocks noChangeAspect="1" noChangeArrowheads="1"/>
            </p:cNvSpPr>
            <p:nvPr/>
          </p:nvSpPr>
          <p:spPr bwMode="auto">
            <a:xfrm>
              <a:off x="2164" y="1156"/>
              <a:ext cx="2632" cy="897"/>
            </a:xfrm>
            <a:prstGeom prst="rect">
              <a:avLst/>
            </a:prstGeom>
            <a:solidFill>
              <a:srgbClr val="CCCCE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                     Memory</a:t>
              </a:r>
            </a:p>
          </p:txBody>
        </p:sp>
        <p:sp>
          <p:nvSpPr>
            <p:cNvPr id="68630" name="Rectangle 127"/>
            <p:cNvSpPr>
              <a:spLocks noChangeAspect="1" noChangeArrowheads="1"/>
            </p:cNvSpPr>
            <p:nvPr/>
          </p:nvSpPr>
          <p:spPr bwMode="auto">
            <a:xfrm>
              <a:off x="3408" y="865"/>
              <a:ext cx="309" cy="242"/>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CP</a:t>
              </a:r>
            </a:p>
          </p:txBody>
        </p:sp>
        <p:sp>
          <p:nvSpPr>
            <p:cNvPr id="68631" name="Rectangle 128"/>
            <p:cNvSpPr>
              <a:spLocks noChangeAspect="1" noChangeArrowheads="1"/>
            </p:cNvSpPr>
            <p:nvPr/>
          </p:nvSpPr>
          <p:spPr bwMode="auto">
            <a:xfrm>
              <a:off x="2602" y="2102"/>
              <a:ext cx="310"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FC</a:t>
              </a:r>
            </a:p>
            <a:p>
              <a:pPr algn="ctr">
                <a:buClrTx/>
                <a:buFontTx/>
                <a:buNone/>
              </a:pPr>
              <a:r>
                <a:rPr lang="en-US" altLang="en-US" sz="900" b="1">
                  <a:solidFill>
                    <a:srgbClr val="000000"/>
                  </a:solidFill>
                </a:rPr>
                <a:t>Card</a:t>
              </a:r>
            </a:p>
          </p:txBody>
        </p:sp>
        <p:sp>
          <p:nvSpPr>
            <p:cNvPr id="68632" name="Rectangle 129"/>
            <p:cNvSpPr>
              <a:spLocks noChangeAspect="1" noChangeArrowheads="1"/>
            </p:cNvSpPr>
            <p:nvPr/>
          </p:nvSpPr>
          <p:spPr bwMode="auto">
            <a:xfrm>
              <a:off x="3410" y="1204"/>
              <a:ext cx="748" cy="801"/>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dirty="0">
                  <a:solidFill>
                    <a:srgbClr val="000000"/>
                  </a:solidFill>
                </a:rPr>
                <a:t>Prod.</a:t>
              </a: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z/OS</a:t>
              </a:r>
              <a:endParaRPr lang="en-US" altLang="en-US" sz="675" b="1" dirty="0">
                <a:solidFill>
                  <a:srgbClr val="000000"/>
                </a:solidFill>
              </a:endParaRPr>
            </a:p>
          </p:txBody>
        </p:sp>
        <p:sp>
          <p:nvSpPr>
            <p:cNvPr id="68633" name="Rectangle 130"/>
            <p:cNvSpPr>
              <a:spLocks noChangeAspect="1" noChangeArrowheads="1"/>
            </p:cNvSpPr>
            <p:nvPr/>
          </p:nvSpPr>
          <p:spPr bwMode="auto">
            <a:xfrm>
              <a:off x="4210" y="1204"/>
              <a:ext cx="542" cy="801"/>
            </a:xfrm>
            <a:prstGeom prst="rect">
              <a:avLst/>
            </a:prstGeom>
            <a:solidFill>
              <a:schemeClr val="accent2"/>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dirty="0">
                  <a:solidFill>
                    <a:srgbClr val="000000"/>
                  </a:solidFill>
                </a:rPr>
                <a:t>Dev.</a:t>
              </a: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z/OS</a:t>
              </a:r>
              <a:endParaRPr lang="en-US" altLang="en-US" sz="675" b="1" dirty="0">
                <a:solidFill>
                  <a:srgbClr val="000000"/>
                </a:solidFill>
              </a:endParaRPr>
            </a:p>
          </p:txBody>
        </p:sp>
        <p:sp>
          <p:nvSpPr>
            <p:cNvPr id="68634" name="Rectangle 131"/>
            <p:cNvSpPr>
              <a:spLocks noChangeAspect="1" noChangeArrowheads="1"/>
            </p:cNvSpPr>
            <p:nvPr/>
          </p:nvSpPr>
          <p:spPr bwMode="auto">
            <a:xfrm>
              <a:off x="2241" y="2102"/>
              <a:ext cx="309"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635" name="Rectangle 132"/>
            <p:cNvSpPr>
              <a:spLocks noChangeAspect="1" noChangeArrowheads="1"/>
            </p:cNvSpPr>
            <p:nvPr/>
          </p:nvSpPr>
          <p:spPr bwMode="auto">
            <a:xfrm>
              <a:off x="4410" y="2102"/>
              <a:ext cx="309" cy="242"/>
            </a:xfrm>
            <a:prstGeom prst="rect">
              <a:avLst/>
            </a:prstGeom>
            <a:solidFill>
              <a:srgbClr val="66CCFF"/>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NIC</a:t>
              </a:r>
            </a:p>
            <a:p>
              <a:pPr algn="ctr">
                <a:buClrTx/>
                <a:buFontTx/>
                <a:buNone/>
              </a:pPr>
              <a:r>
                <a:rPr lang="en-US" altLang="en-US" sz="900" b="1">
                  <a:solidFill>
                    <a:srgbClr val="000000"/>
                  </a:solidFill>
                </a:rPr>
                <a:t>Card</a:t>
              </a:r>
            </a:p>
          </p:txBody>
        </p:sp>
        <p:sp>
          <p:nvSpPr>
            <p:cNvPr id="68636" name="Rectangle 133"/>
            <p:cNvSpPr>
              <a:spLocks noChangeAspect="1" noChangeArrowheads="1"/>
            </p:cNvSpPr>
            <p:nvPr/>
          </p:nvSpPr>
          <p:spPr bwMode="auto">
            <a:xfrm>
              <a:off x="3436" y="1253"/>
              <a:ext cx="207"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37" name="Rectangle 134"/>
            <p:cNvSpPr>
              <a:spLocks noChangeAspect="1" noChangeArrowheads="1"/>
            </p:cNvSpPr>
            <p:nvPr/>
          </p:nvSpPr>
          <p:spPr bwMode="auto">
            <a:xfrm>
              <a:off x="3668" y="1253"/>
              <a:ext cx="207"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38" name="Rectangle 135"/>
            <p:cNvSpPr>
              <a:spLocks noChangeAspect="1" noChangeArrowheads="1"/>
            </p:cNvSpPr>
            <p:nvPr/>
          </p:nvSpPr>
          <p:spPr bwMode="auto">
            <a:xfrm>
              <a:off x="3901" y="1253"/>
              <a:ext cx="206"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39" name="Rectangle 136"/>
            <p:cNvSpPr>
              <a:spLocks noChangeAspect="1" noChangeArrowheads="1"/>
            </p:cNvSpPr>
            <p:nvPr/>
          </p:nvSpPr>
          <p:spPr bwMode="auto">
            <a:xfrm>
              <a:off x="4262" y="1253"/>
              <a:ext cx="207"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40" name="Rectangle 137"/>
            <p:cNvSpPr>
              <a:spLocks noChangeAspect="1" noChangeArrowheads="1"/>
            </p:cNvSpPr>
            <p:nvPr/>
          </p:nvSpPr>
          <p:spPr bwMode="auto">
            <a:xfrm>
              <a:off x="4494" y="1253"/>
              <a:ext cx="206" cy="121"/>
            </a:xfrm>
            <a:prstGeom prst="rect">
              <a:avLst/>
            </a:prstGeom>
            <a:solidFill>
              <a:srgbClr val="C0C0C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LCP</a:t>
              </a:r>
            </a:p>
          </p:txBody>
        </p:sp>
        <p:sp>
          <p:nvSpPr>
            <p:cNvPr id="68641" name="Rectangle 138"/>
            <p:cNvSpPr>
              <a:spLocks noChangeAspect="1" noChangeArrowheads="1"/>
            </p:cNvSpPr>
            <p:nvPr/>
          </p:nvSpPr>
          <p:spPr bwMode="auto">
            <a:xfrm>
              <a:off x="2882" y="865"/>
              <a:ext cx="311" cy="242"/>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642" name="Rectangle 139"/>
            <p:cNvSpPr>
              <a:spLocks noChangeAspect="1" noChangeArrowheads="1"/>
            </p:cNvSpPr>
            <p:nvPr/>
          </p:nvSpPr>
          <p:spPr bwMode="auto">
            <a:xfrm>
              <a:off x="2521" y="865"/>
              <a:ext cx="311" cy="242"/>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643" name="Rectangle 140"/>
            <p:cNvSpPr>
              <a:spLocks noChangeAspect="1" noChangeArrowheads="1"/>
            </p:cNvSpPr>
            <p:nvPr/>
          </p:nvSpPr>
          <p:spPr bwMode="auto">
            <a:xfrm>
              <a:off x="2160" y="865"/>
              <a:ext cx="310" cy="242"/>
            </a:xfrm>
            <a:prstGeom prst="rect">
              <a:avLst/>
            </a:prstGeom>
            <a:solidFill>
              <a:srgbClr val="66FF99"/>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IFL</a:t>
              </a:r>
            </a:p>
          </p:txBody>
        </p:sp>
        <p:sp>
          <p:nvSpPr>
            <p:cNvPr id="68644" name="Rectangle 141"/>
            <p:cNvSpPr>
              <a:spLocks noChangeAspect="1" noChangeArrowheads="1"/>
            </p:cNvSpPr>
            <p:nvPr/>
          </p:nvSpPr>
          <p:spPr bwMode="auto">
            <a:xfrm>
              <a:off x="2208" y="1204"/>
              <a:ext cx="1136" cy="801"/>
            </a:xfrm>
            <a:prstGeom prst="rect">
              <a:avLst/>
            </a:prstGeom>
            <a:solidFill>
              <a:srgbClr val="66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endParaRPr lang="en-US" altLang="en-US" sz="675" b="1" dirty="0">
                <a:solidFill>
                  <a:srgbClr val="000000"/>
                </a:solidFill>
              </a:endParaRPr>
            </a:p>
            <a:p>
              <a:pPr algn="ctr">
                <a:buClrTx/>
                <a:buFontTx/>
                <a:buNone/>
              </a:pPr>
              <a:r>
                <a:rPr lang="en-US" altLang="en-US" sz="675" b="1" dirty="0">
                  <a:solidFill>
                    <a:srgbClr val="000000"/>
                  </a:solidFill>
                </a:rPr>
                <a:t>LPAR</a:t>
              </a:r>
            </a:p>
            <a:p>
              <a:pPr algn="ctr">
                <a:buClrTx/>
                <a:buFontTx/>
                <a:buNone/>
              </a:pPr>
              <a:r>
                <a:rPr lang="en-US" altLang="en-US" sz="675" b="1" dirty="0" smtClean="0">
                  <a:solidFill>
                    <a:srgbClr val="000000"/>
                  </a:solidFill>
                </a:rPr>
                <a:t>z/VM</a:t>
              </a:r>
              <a:endParaRPr lang="en-US" altLang="en-US" sz="675" b="1" dirty="0">
                <a:solidFill>
                  <a:srgbClr val="000000"/>
                </a:solidFill>
              </a:endParaRPr>
            </a:p>
          </p:txBody>
        </p:sp>
        <p:sp>
          <p:nvSpPr>
            <p:cNvPr id="68645" name="Rectangle 142"/>
            <p:cNvSpPr>
              <a:spLocks noChangeAspect="1" noChangeArrowheads="1"/>
            </p:cNvSpPr>
            <p:nvPr/>
          </p:nvSpPr>
          <p:spPr bwMode="auto">
            <a:xfrm>
              <a:off x="2467" y="1253"/>
              <a:ext cx="206" cy="12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46" name="Rectangle 143"/>
            <p:cNvSpPr>
              <a:spLocks noChangeAspect="1" noChangeArrowheads="1"/>
            </p:cNvSpPr>
            <p:nvPr/>
          </p:nvSpPr>
          <p:spPr bwMode="auto">
            <a:xfrm>
              <a:off x="2698" y="1253"/>
              <a:ext cx="207" cy="12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47" name="Rectangle 144"/>
            <p:cNvSpPr>
              <a:spLocks noChangeAspect="1" noChangeArrowheads="1"/>
            </p:cNvSpPr>
            <p:nvPr/>
          </p:nvSpPr>
          <p:spPr bwMode="auto">
            <a:xfrm>
              <a:off x="2930" y="1253"/>
              <a:ext cx="207" cy="121"/>
            </a:xfrm>
            <a:prstGeom prst="rect">
              <a:avLst/>
            </a:prstGeom>
            <a:solidFill>
              <a:srgbClr val="00CC66"/>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LIFL</a:t>
              </a:r>
            </a:p>
          </p:txBody>
        </p:sp>
        <p:sp>
          <p:nvSpPr>
            <p:cNvPr id="68648" name="Rectangle 145"/>
            <p:cNvSpPr>
              <a:spLocks noChangeAspect="1" noChangeArrowheads="1"/>
            </p:cNvSpPr>
            <p:nvPr/>
          </p:nvSpPr>
          <p:spPr bwMode="auto">
            <a:xfrm>
              <a:off x="2234" y="1423"/>
              <a:ext cx="387" cy="533"/>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649" name="Rectangle 146"/>
            <p:cNvSpPr>
              <a:spLocks noChangeAspect="1" noChangeArrowheads="1"/>
            </p:cNvSpPr>
            <p:nvPr/>
          </p:nvSpPr>
          <p:spPr bwMode="auto">
            <a:xfrm>
              <a:off x="2930" y="1423"/>
              <a:ext cx="388" cy="533"/>
            </a:xfrm>
            <a:prstGeom prst="rect">
              <a:avLst/>
            </a:prstGeom>
            <a:solidFill>
              <a:srgbClr val="CCFF66"/>
            </a:solidFill>
            <a:ln w="9525">
              <a:solidFill>
                <a:srgbClr val="000000"/>
              </a:solidFill>
              <a:miter lim="800000"/>
              <a:headEnd/>
              <a:tailEnd/>
            </a:ln>
          </p:spPr>
          <p:txBody>
            <a:bodyPr wrap="none" anchor="b" anchorCtr="1"/>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a:solidFill>
                    <a:srgbClr val="000000"/>
                  </a:solidFill>
                </a:rPr>
                <a:t>Linux</a:t>
              </a:r>
            </a:p>
            <a:p>
              <a:pPr algn="ctr">
                <a:buClrTx/>
                <a:buFontTx/>
                <a:buNone/>
              </a:pPr>
              <a:r>
                <a:rPr lang="en-US" altLang="en-US" sz="675">
                  <a:solidFill>
                    <a:srgbClr val="000000"/>
                  </a:solidFill>
                </a:rPr>
                <a:t>Server</a:t>
              </a:r>
            </a:p>
            <a:p>
              <a:pPr algn="ctr">
                <a:buClrTx/>
                <a:buFontTx/>
                <a:buNone/>
              </a:pPr>
              <a:r>
                <a:rPr lang="en-US" altLang="en-US" sz="675">
                  <a:solidFill>
                    <a:srgbClr val="000000"/>
                  </a:solidFill>
                </a:rPr>
                <a:t>Virtual</a:t>
              </a:r>
            </a:p>
            <a:p>
              <a:pPr algn="ctr">
                <a:buClrTx/>
                <a:buFontTx/>
                <a:buNone/>
              </a:pPr>
              <a:r>
                <a:rPr lang="en-US" altLang="en-US" sz="675">
                  <a:solidFill>
                    <a:srgbClr val="000000"/>
                  </a:solidFill>
                </a:rPr>
                <a:t>Machine</a:t>
              </a:r>
            </a:p>
          </p:txBody>
        </p:sp>
        <p:sp>
          <p:nvSpPr>
            <p:cNvPr id="68650" name="Rectangle 147"/>
            <p:cNvSpPr>
              <a:spLocks noChangeAspect="1" noChangeArrowheads="1"/>
            </p:cNvSpPr>
            <p:nvPr/>
          </p:nvSpPr>
          <p:spPr bwMode="auto">
            <a:xfrm>
              <a:off x="2260" y="1447"/>
              <a:ext cx="155" cy="12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51" name="Rectangle 148"/>
            <p:cNvSpPr>
              <a:spLocks noChangeAspect="1" noChangeArrowheads="1"/>
            </p:cNvSpPr>
            <p:nvPr/>
          </p:nvSpPr>
          <p:spPr bwMode="auto">
            <a:xfrm>
              <a:off x="2440" y="1447"/>
              <a:ext cx="156" cy="12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52" name="Rectangle 149"/>
            <p:cNvSpPr>
              <a:spLocks noChangeAspect="1" noChangeArrowheads="1"/>
            </p:cNvSpPr>
            <p:nvPr/>
          </p:nvSpPr>
          <p:spPr bwMode="auto">
            <a:xfrm>
              <a:off x="2957" y="1447"/>
              <a:ext cx="154" cy="12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53" name="Rectangle 150"/>
            <p:cNvSpPr>
              <a:spLocks noChangeAspect="1" noChangeArrowheads="1"/>
            </p:cNvSpPr>
            <p:nvPr/>
          </p:nvSpPr>
          <p:spPr bwMode="auto">
            <a:xfrm>
              <a:off x="3137" y="1447"/>
              <a:ext cx="155" cy="121"/>
            </a:xfrm>
            <a:prstGeom prst="rect">
              <a:avLst/>
            </a:prstGeom>
            <a:solidFill>
              <a:srgbClr val="00CC00"/>
            </a:solidFill>
            <a:ln w="9525">
              <a:solidFill>
                <a:srgbClr val="000000"/>
              </a:solidFill>
              <a:miter lim="800000"/>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675" b="1">
                  <a:solidFill>
                    <a:srgbClr val="000000"/>
                  </a:solidFill>
                </a:rPr>
                <a:t>VCP</a:t>
              </a:r>
            </a:p>
          </p:txBody>
        </p:sp>
        <p:sp>
          <p:nvSpPr>
            <p:cNvPr id="68654" name="Oval 151"/>
            <p:cNvSpPr>
              <a:spLocks noChangeAspect="1" noChangeArrowheads="1"/>
            </p:cNvSpPr>
            <p:nvPr/>
          </p:nvSpPr>
          <p:spPr bwMode="auto">
            <a:xfrm>
              <a:off x="2569" y="1447"/>
              <a:ext cx="413" cy="364"/>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VSwitch</a:t>
              </a:r>
            </a:p>
          </p:txBody>
        </p:sp>
        <p:sp>
          <p:nvSpPr>
            <p:cNvPr id="68655" name="Oval 152"/>
            <p:cNvSpPr>
              <a:spLocks noChangeAspect="1" noChangeArrowheads="1"/>
            </p:cNvSpPr>
            <p:nvPr/>
          </p:nvSpPr>
          <p:spPr bwMode="auto">
            <a:xfrm>
              <a:off x="3978" y="1447"/>
              <a:ext cx="413" cy="364"/>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Hiper</a:t>
              </a:r>
            </a:p>
            <a:p>
              <a:pPr algn="ctr">
                <a:buClrTx/>
                <a:buFontTx/>
                <a:buNone/>
              </a:pPr>
              <a:r>
                <a:rPr lang="en-US" altLang="en-US" sz="900" b="1">
                  <a:solidFill>
                    <a:srgbClr val="000000"/>
                  </a:solidFill>
                </a:rPr>
                <a:t>Socket</a:t>
              </a:r>
            </a:p>
          </p:txBody>
        </p:sp>
        <p:sp>
          <p:nvSpPr>
            <p:cNvPr id="68656" name="Oval 153"/>
            <p:cNvSpPr>
              <a:spLocks noChangeAspect="1" noChangeArrowheads="1"/>
            </p:cNvSpPr>
            <p:nvPr/>
          </p:nvSpPr>
          <p:spPr bwMode="auto">
            <a:xfrm>
              <a:off x="3120" y="1277"/>
              <a:ext cx="413" cy="364"/>
            </a:xfrm>
            <a:prstGeom prst="ellipse">
              <a:avLst/>
            </a:prstGeom>
            <a:solidFill>
              <a:srgbClr val="CC00FF"/>
            </a:solidFill>
            <a:ln w="9525">
              <a:solidFill>
                <a:srgbClr val="000000"/>
              </a:solidFill>
              <a:round/>
              <a:headEnd/>
              <a:tailEnd/>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900" b="1">
                  <a:solidFill>
                    <a:srgbClr val="000000"/>
                  </a:solidFill>
                </a:rPr>
                <a:t>Hiper</a:t>
              </a:r>
            </a:p>
            <a:p>
              <a:pPr algn="ctr">
                <a:buClrTx/>
                <a:buFontTx/>
                <a:buNone/>
              </a:pPr>
              <a:r>
                <a:rPr lang="en-US" altLang="en-US" sz="900" b="1">
                  <a:solidFill>
                    <a:srgbClr val="000000"/>
                  </a:solidFill>
                </a:rPr>
                <a:t>Socket</a:t>
              </a:r>
            </a:p>
          </p:txBody>
        </p:sp>
      </p:grpSp>
      <p:sp>
        <p:nvSpPr>
          <p:cNvPr id="68615" name="Oval 154"/>
          <p:cNvSpPr>
            <a:spLocks noChangeArrowheads="1"/>
          </p:cNvSpPr>
          <p:nvPr/>
        </p:nvSpPr>
        <p:spPr bwMode="auto">
          <a:xfrm>
            <a:off x="3695499" y="2057400"/>
            <a:ext cx="1790902" cy="1616435"/>
          </a:xfrm>
          <a:prstGeom prst="ellipse">
            <a:avLst/>
          </a:prstGeom>
          <a:solidFill>
            <a:schemeClr val="accent1">
              <a:lumMod val="75000"/>
            </a:schemeClr>
          </a:solidFill>
          <a:ln w="9525">
            <a:solidFill>
              <a:schemeClr val="bg1"/>
            </a:solidFill>
            <a:round/>
            <a:headEnd/>
            <a:tailEnd/>
          </a:ln>
        </p:spPr>
        <p:txBody>
          <a:bodyPr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800" dirty="0">
                <a:solidFill>
                  <a:srgbClr val="FFFFFF"/>
                </a:solidFill>
              </a:rPr>
              <a:t>z/VM Single System Image (SSI)</a:t>
            </a:r>
          </a:p>
        </p:txBody>
      </p:sp>
      <p:sp>
        <p:nvSpPr>
          <p:cNvPr id="68620" name="Rectangle 159"/>
          <p:cNvSpPr>
            <a:spLocks noChangeArrowheads="1"/>
          </p:cNvSpPr>
          <p:nvPr/>
        </p:nvSpPr>
        <p:spPr bwMode="auto">
          <a:xfrm>
            <a:off x="3771900" y="1028700"/>
            <a:ext cx="1600200" cy="914400"/>
          </a:xfrm>
          <a:prstGeom prst="rect">
            <a:avLst/>
          </a:prstGeom>
          <a:solidFill>
            <a:schemeClr val="accent1">
              <a:lumMod val="75000"/>
            </a:schemeClr>
          </a:solidFill>
          <a:ln>
            <a:noFill/>
          </a:ln>
        </p:spPr>
        <p:txBody>
          <a:bodyPr wrap="none" anchor="ctr"/>
          <a:lstStyle>
            <a:lvl1pPr>
              <a:buClr>
                <a:schemeClr val="accent2"/>
              </a:buClr>
              <a:buFont typeface="Wingdings" charset="2"/>
              <a:buChar char="§"/>
              <a:defRPr sz="2400">
                <a:solidFill>
                  <a:schemeClr val="bg1"/>
                </a:solidFill>
                <a:latin typeface="Arial" charset="0"/>
                <a:ea typeface="Arial" charset="0"/>
                <a:cs typeface="Arial" charset="0"/>
              </a:defRPr>
            </a:lvl1pPr>
            <a:lvl2pPr marL="742950" indent="-285750">
              <a:spcBef>
                <a:spcPct val="25000"/>
              </a:spcBef>
              <a:spcAft>
                <a:spcPct val="15000"/>
              </a:spcAft>
              <a:buClr>
                <a:schemeClr val="accent2"/>
              </a:buClr>
              <a:buFont typeface="Arial" charset="0"/>
              <a:defRPr sz="2000">
                <a:solidFill>
                  <a:schemeClr val="bg1"/>
                </a:solidFill>
                <a:latin typeface="Arial" charset="0"/>
                <a:ea typeface="Arial" charset="0"/>
                <a:cs typeface="Arial" charset="0"/>
              </a:defRPr>
            </a:lvl2pPr>
            <a:lvl3pPr marL="1143000" indent="-228600">
              <a:spcBef>
                <a:spcPct val="20000"/>
              </a:spcBef>
              <a:buClr>
                <a:schemeClr val="accent2"/>
              </a:buClr>
              <a:buFont typeface="Arial" charset="0"/>
              <a:defRPr>
                <a:solidFill>
                  <a:schemeClr val="bg1"/>
                </a:solidFill>
                <a:latin typeface="Arial" charset="0"/>
                <a:ea typeface="Arial" charset="0"/>
                <a:cs typeface="Arial" charset="0"/>
              </a:defRPr>
            </a:lvl3pPr>
            <a:lvl4pPr marL="1600200" indent="-228600">
              <a:spcBef>
                <a:spcPct val="20000"/>
              </a:spcBef>
              <a:buClr>
                <a:schemeClr val="accent2"/>
              </a:buClr>
              <a:defRPr sz="1600">
                <a:solidFill>
                  <a:schemeClr val="bg1"/>
                </a:solidFill>
                <a:latin typeface="Arial" charset="0"/>
                <a:ea typeface="Arial" charset="0"/>
                <a:cs typeface="Arial" charset="0"/>
              </a:defRPr>
            </a:lvl4pPr>
            <a:lvl5pPr marL="2057400" indent="-228600">
              <a:spcBef>
                <a:spcPct val="20000"/>
              </a:spcBef>
              <a:buClr>
                <a:schemeClr val="accent2"/>
              </a:buClr>
              <a:buFont typeface="Arial" charset="0"/>
              <a:defRPr sz="1600">
                <a:solidFill>
                  <a:schemeClr val="bg1"/>
                </a:solidFill>
                <a:latin typeface="Arial" charset="0"/>
                <a:ea typeface="Arial" charset="0"/>
                <a:cs typeface="Arial" charset="0"/>
              </a:defRPr>
            </a:lvl5pPr>
            <a:lvl6pPr marL="25146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6pPr>
            <a:lvl7pPr marL="29718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7pPr>
            <a:lvl8pPr marL="34290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8pPr>
            <a:lvl9pPr marL="3886200" indent="-228600" eaLnBrk="0" fontAlgn="base" hangingPunct="0">
              <a:spcBef>
                <a:spcPct val="20000"/>
              </a:spcBef>
              <a:spcAft>
                <a:spcPct val="0"/>
              </a:spcAft>
              <a:buClr>
                <a:schemeClr val="accent2"/>
              </a:buClr>
              <a:buFont typeface="Arial" charset="0"/>
              <a:defRPr sz="1600">
                <a:solidFill>
                  <a:schemeClr val="bg1"/>
                </a:solidFill>
                <a:latin typeface="Arial" charset="0"/>
                <a:ea typeface="Arial" charset="0"/>
                <a:cs typeface="Arial" charset="0"/>
              </a:defRPr>
            </a:lvl9pPr>
          </a:lstStyle>
          <a:p>
            <a:pPr algn="ctr">
              <a:buClrTx/>
              <a:buFontTx/>
              <a:buNone/>
            </a:pPr>
            <a:r>
              <a:rPr lang="en-US" altLang="en-US" sz="1350" dirty="0">
                <a:solidFill>
                  <a:srgbClr val="FFFFFF"/>
                </a:solidFill>
              </a:rPr>
              <a:t>Mobility</a:t>
            </a:r>
          </a:p>
          <a:p>
            <a:pPr algn="ctr">
              <a:buClrTx/>
              <a:buFontTx/>
              <a:buNone/>
            </a:pPr>
            <a:r>
              <a:rPr lang="en-US" altLang="en-US" sz="1350" dirty="0">
                <a:solidFill>
                  <a:srgbClr val="FFFFFF"/>
                </a:solidFill>
              </a:rPr>
              <a:t>Resilience</a:t>
            </a:r>
          </a:p>
          <a:p>
            <a:pPr algn="ctr">
              <a:buClrTx/>
              <a:buFontTx/>
              <a:buNone/>
            </a:pPr>
            <a:r>
              <a:rPr lang="en-US" altLang="en-US" sz="1350" dirty="0">
                <a:solidFill>
                  <a:srgbClr val="FFFFFF"/>
                </a:solidFill>
              </a:rPr>
              <a:t>Scale-out</a:t>
            </a:r>
          </a:p>
          <a:p>
            <a:pPr algn="ctr">
              <a:buClrTx/>
              <a:buFontTx/>
              <a:buNone/>
            </a:pPr>
            <a:r>
              <a:rPr lang="en-US" altLang="en-US" sz="1350" dirty="0">
                <a:solidFill>
                  <a:srgbClr val="FFFFFF"/>
                </a:solidFill>
              </a:rPr>
              <a:t>Manageability</a:t>
            </a:r>
          </a:p>
        </p:txBody>
      </p:sp>
      <p:cxnSp>
        <p:nvCxnSpPr>
          <p:cNvPr id="3" name="Straight Arrow Connector 2"/>
          <p:cNvCxnSpPr>
            <a:stCxn id="68615" idx="7"/>
            <a:endCxn id="68680" idx="1"/>
          </p:cNvCxnSpPr>
          <p:nvPr/>
        </p:nvCxnSpPr>
        <p:spPr>
          <a:xfrm flipV="1">
            <a:off x="5224129" y="1918693"/>
            <a:ext cx="776621" cy="375428"/>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160" name="Straight Arrow Connector 159"/>
          <p:cNvCxnSpPr>
            <a:stCxn id="68615" idx="5"/>
          </p:cNvCxnSpPr>
          <p:nvPr/>
        </p:nvCxnSpPr>
        <p:spPr>
          <a:xfrm>
            <a:off x="5224129" y="3437113"/>
            <a:ext cx="833756" cy="359195"/>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163" name="Straight Arrow Connector 162"/>
          <p:cNvCxnSpPr>
            <a:stCxn id="68615" idx="1"/>
            <a:endCxn id="68737" idx="3"/>
          </p:cNvCxnSpPr>
          <p:nvPr/>
        </p:nvCxnSpPr>
        <p:spPr>
          <a:xfrm flipH="1" flipV="1">
            <a:off x="3195949" y="1918692"/>
            <a:ext cx="761821" cy="375429"/>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166" name="Straight Arrow Connector 165"/>
          <p:cNvCxnSpPr>
            <a:stCxn id="68701" idx="3"/>
            <a:endCxn id="68615" idx="3"/>
          </p:cNvCxnSpPr>
          <p:nvPr/>
        </p:nvCxnSpPr>
        <p:spPr>
          <a:xfrm flipV="1">
            <a:off x="3195949" y="3437113"/>
            <a:ext cx="761821" cy="424679"/>
          </a:xfrm>
          <a:prstGeom prst="straightConnector1">
            <a:avLst/>
          </a:prstGeom>
          <a:ln>
            <a:headEnd type="triangle"/>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44837394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8688" name="Rectangle 87"/>
          <p:cNvSpPr>
            <a:spLocks noGrp="1" noChangeArrowheads="1"/>
          </p:cNvSpPr>
          <p:nvPr>
            <p:ph type="title"/>
          </p:nvPr>
        </p:nvSpPr>
        <p:spPr>
          <a:xfrm>
            <a:off x="2424134" y="475655"/>
            <a:ext cx="5201289" cy="304800"/>
          </a:xfrm>
          <a:noFill/>
        </p:spPr>
        <p:txBody>
          <a:bodyPr vert="horz" wrap="square" lIns="69052" tIns="34526" rIns="69052" bIns="34526" numCol="1" anchor="b" anchorCtr="0" compatLnSpc="1">
            <a:prstTxWarp prst="textNoShape">
              <a:avLst/>
            </a:prstTxWarp>
          </a:bodyPr>
          <a:lstStyle/>
          <a:p>
            <a:pPr defTabSz="761981" eaLnBrk="1" hangingPunct="1"/>
            <a:r>
              <a:rPr lang="en-US" altLang="en-US" sz="1800" b="1" dirty="0">
                <a:solidFill>
                  <a:schemeClr val="bg1"/>
                </a:solidFill>
              </a:rPr>
              <a:t>IBM z Systems Virtualization for Linux</a:t>
            </a:r>
          </a:p>
        </p:txBody>
      </p:sp>
      <p:pic>
        <p:nvPicPr>
          <p:cNvPr id="120" name="Picture 8" descr="header_text copy"/>
          <p:cNvPicPr>
            <a:picLocks noChangeAspect="1" noChangeArrowheads="1"/>
          </p:cNvPicPr>
          <p:nvPr/>
        </p:nvPicPr>
        <p:blipFill>
          <a:blip r:embed="rId3" cstate="print"/>
          <a:srcRect l="3850" b="-2222"/>
          <a:stretch>
            <a:fillRect/>
          </a:stretch>
        </p:blipFill>
        <p:spPr bwMode="auto">
          <a:xfrm>
            <a:off x="258763" y="234555"/>
            <a:ext cx="1903412" cy="164306"/>
          </a:xfrm>
          <a:prstGeom prst="rect">
            <a:avLst/>
          </a:prstGeom>
          <a:noFill/>
        </p:spPr>
      </p:pic>
      <p:sp>
        <p:nvSpPr>
          <p:cNvPr id="121" name="Line 4"/>
          <p:cNvSpPr>
            <a:spLocks noChangeShapeType="1"/>
          </p:cNvSpPr>
          <p:nvPr/>
        </p:nvSpPr>
        <p:spPr bwMode="auto">
          <a:xfrm flipV="1">
            <a:off x="274640" y="425054"/>
            <a:ext cx="8594725" cy="0"/>
          </a:xfrm>
          <a:prstGeom prst="line">
            <a:avLst/>
          </a:prstGeom>
          <a:noFill/>
          <a:ln w="6350" cmpd="sng">
            <a:solidFill>
              <a:schemeClr val="bg1"/>
            </a:solidFill>
            <a:round/>
            <a:headEnd/>
            <a:tailEnd/>
          </a:ln>
          <a:extLst>
            <a:ext uri="{909E8E84-426E-40dd-AFC4-6F175D3DCCD1}"/>
          </a:extLst>
        </p:spPr>
        <p:txBody>
          <a:bodyPr/>
          <a:lstStyle/>
          <a:p>
            <a:pPr defTabSz="685783" fontAlgn="auto">
              <a:spcBef>
                <a:spcPts val="0"/>
              </a:spcBef>
              <a:spcAft>
                <a:spcPts val="0"/>
              </a:spcAft>
              <a:defRPr/>
            </a:pPr>
            <a:endParaRPr lang="en-US">
              <a:solidFill>
                <a:srgbClr val="000000"/>
              </a:solidFill>
              <a:ea typeface="+mn-ea"/>
            </a:endParaRPr>
          </a:p>
        </p:txBody>
      </p:sp>
      <p:pic>
        <p:nvPicPr>
          <p:cNvPr id="122" name="Picture 13"/>
          <p:cNvPicPr>
            <a:picLocks noChangeAspect="1"/>
          </p:cNvPicPr>
          <p:nvPr/>
        </p:nvPicPr>
        <p:blipFill>
          <a:blip r:embed="rId4"/>
          <a:srcRect r="28326" b="-1923"/>
          <a:stretch>
            <a:fillRect/>
          </a:stretch>
        </p:blipFill>
        <p:spPr bwMode="auto">
          <a:xfrm>
            <a:off x="8286752" y="196454"/>
            <a:ext cx="582613" cy="165497"/>
          </a:xfrm>
          <a:prstGeom prst="rect">
            <a:avLst/>
          </a:prstGeom>
          <a:noFill/>
          <a:ln w="9525">
            <a:noFill/>
            <a:miter lim="800000"/>
            <a:headEnd/>
            <a:tailEnd/>
          </a:ln>
        </p:spPr>
      </p:pic>
      <p:sp>
        <p:nvSpPr>
          <p:cNvPr id="124" name="Rectangle 2"/>
          <p:cNvSpPr>
            <a:spLocks noChangeArrowheads="1"/>
          </p:cNvSpPr>
          <p:nvPr/>
        </p:nvSpPr>
        <p:spPr bwMode="auto">
          <a:xfrm>
            <a:off x="2021681" y="1301355"/>
            <a:ext cx="5048250" cy="3144440"/>
          </a:xfrm>
          <a:prstGeom prst="rect">
            <a:avLst/>
          </a:prstGeom>
          <a:solidFill>
            <a:srgbClr val="FFC671"/>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25" name="Rectangle 3"/>
          <p:cNvSpPr>
            <a:spLocks noChangeArrowheads="1"/>
          </p:cNvSpPr>
          <p:nvPr/>
        </p:nvSpPr>
        <p:spPr bwMode="auto">
          <a:xfrm>
            <a:off x="4441031" y="3988594"/>
            <a:ext cx="2228850" cy="342900"/>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grpSp>
        <p:nvGrpSpPr>
          <p:cNvPr id="126" name="Group 4"/>
          <p:cNvGrpSpPr>
            <a:grpSpLocks/>
          </p:cNvGrpSpPr>
          <p:nvPr/>
        </p:nvGrpSpPr>
        <p:grpSpPr bwMode="auto">
          <a:xfrm>
            <a:off x="4978008" y="4045750"/>
            <a:ext cx="325040" cy="229791"/>
            <a:chOff x="3328" y="2736"/>
            <a:chExt cx="272" cy="193"/>
          </a:xfrm>
        </p:grpSpPr>
        <p:sp>
          <p:nvSpPr>
            <p:cNvPr id="127" name="Rectangle 5"/>
            <p:cNvSpPr>
              <a:spLocks noChangeArrowheads="1"/>
            </p:cNvSpPr>
            <p:nvPr/>
          </p:nvSpPr>
          <p:spPr bwMode="auto">
            <a:xfrm>
              <a:off x="3360" y="2736"/>
              <a:ext cx="240" cy="192"/>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28" name="Text Box 6"/>
            <p:cNvSpPr txBox="1">
              <a:spLocks noChangeArrowheads="1"/>
            </p:cNvSpPr>
            <p:nvPr/>
          </p:nvSpPr>
          <p:spPr bwMode="auto">
            <a:xfrm>
              <a:off x="3328" y="2755"/>
              <a:ext cx="23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a:solidFill>
                    <a:srgbClr val="000000"/>
                  </a:solidFill>
                  <a:cs typeface="Arial" panose="020B0604020202020204" pitchFamily="34" charset="0"/>
                </a:rPr>
                <a:t>P6</a:t>
              </a:r>
            </a:p>
          </p:txBody>
        </p:sp>
      </p:grpSp>
      <p:grpSp>
        <p:nvGrpSpPr>
          <p:cNvPr id="129" name="Group 7"/>
          <p:cNvGrpSpPr>
            <a:grpSpLocks/>
          </p:cNvGrpSpPr>
          <p:nvPr/>
        </p:nvGrpSpPr>
        <p:grpSpPr bwMode="auto">
          <a:xfrm>
            <a:off x="5336378" y="4045750"/>
            <a:ext cx="323850" cy="229791"/>
            <a:chOff x="3328" y="2736"/>
            <a:chExt cx="272" cy="193"/>
          </a:xfrm>
        </p:grpSpPr>
        <p:sp>
          <p:nvSpPr>
            <p:cNvPr id="130" name="Rectangle 8"/>
            <p:cNvSpPr>
              <a:spLocks noChangeArrowheads="1"/>
            </p:cNvSpPr>
            <p:nvPr/>
          </p:nvSpPr>
          <p:spPr bwMode="auto">
            <a:xfrm>
              <a:off x="3360" y="2736"/>
              <a:ext cx="240" cy="192"/>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31" name="Text Box 9"/>
            <p:cNvSpPr txBox="1">
              <a:spLocks noChangeArrowheads="1"/>
            </p:cNvSpPr>
            <p:nvPr/>
          </p:nvSpPr>
          <p:spPr bwMode="auto">
            <a:xfrm>
              <a:off x="3328" y="2755"/>
              <a:ext cx="23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a:solidFill>
                    <a:srgbClr val="000000"/>
                  </a:solidFill>
                  <a:cs typeface="Arial" panose="020B0604020202020204" pitchFamily="34" charset="0"/>
                </a:rPr>
                <a:t>P7</a:t>
              </a:r>
            </a:p>
          </p:txBody>
        </p:sp>
      </p:grpSp>
      <p:grpSp>
        <p:nvGrpSpPr>
          <p:cNvPr id="132" name="Group 10"/>
          <p:cNvGrpSpPr>
            <a:grpSpLocks/>
          </p:cNvGrpSpPr>
          <p:nvPr/>
        </p:nvGrpSpPr>
        <p:grpSpPr bwMode="auto">
          <a:xfrm>
            <a:off x="5703092" y="4045750"/>
            <a:ext cx="323850" cy="229791"/>
            <a:chOff x="3328" y="2736"/>
            <a:chExt cx="272" cy="193"/>
          </a:xfrm>
        </p:grpSpPr>
        <p:sp>
          <p:nvSpPr>
            <p:cNvPr id="133" name="Rectangle 11"/>
            <p:cNvSpPr>
              <a:spLocks noChangeArrowheads="1"/>
            </p:cNvSpPr>
            <p:nvPr/>
          </p:nvSpPr>
          <p:spPr bwMode="auto">
            <a:xfrm>
              <a:off x="3360" y="2736"/>
              <a:ext cx="240" cy="192"/>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34" name="Text Box 12"/>
            <p:cNvSpPr txBox="1">
              <a:spLocks noChangeArrowheads="1"/>
            </p:cNvSpPr>
            <p:nvPr/>
          </p:nvSpPr>
          <p:spPr bwMode="auto">
            <a:xfrm>
              <a:off x="3328" y="2755"/>
              <a:ext cx="23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a:solidFill>
                    <a:srgbClr val="000000"/>
                  </a:solidFill>
                  <a:cs typeface="Arial" panose="020B0604020202020204" pitchFamily="34" charset="0"/>
                </a:rPr>
                <a:t>P8</a:t>
              </a:r>
            </a:p>
          </p:txBody>
        </p:sp>
      </p:grpSp>
      <p:sp>
        <p:nvSpPr>
          <p:cNvPr id="135" name="Rectangle 13"/>
          <p:cNvSpPr>
            <a:spLocks noChangeArrowheads="1"/>
          </p:cNvSpPr>
          <p:nvPr/>
        </p:nvSpPr>
        <p:spPr bwMode="auto">
          <a:xfrm>
            <a:off x="2118123" y="3988594"/>
            <a:ext cx="1852613" cy="342900"/>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36" name="Rectangle 14"/>
          <p:cNvSpPr>
            <a:spLocks noChangeArrowheads="1"/>
          </p:cNvSpPr>
          <p:nvPr/>
        </p:nvSpPr>
        <p:spPr bwMode="auto">
          <a:xfrm>
            <a:off x="2182417" y="4045744"/>
            <a:ext cx="286940" cy="2286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37" name="Text Box 15"/>
          <p:cNvSpPr txBox="1">
            <a:spLocks noChangeArrowheads="1"/>
          </p:cNvSpPr>
          <p:nvPr/>
        </p:nvSpPr>
        <p:spPr bwMode="auto">
          <a:xfrm>
            <a:off x="2144317" y="4068366"/>
            <a:ext cx="279556" cy="207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a:solidFill>
                  <a:srgbClr val="000000"/>
                </a:solidFill>
                <a:cs typeface="Arial" panose="020B0604020202020204" pitchFamily="34" charset="0"/>
              </a:rPr>
              <a:t>P1</a:t>
            </a:r>
          </a:p>
        </p:txBody>
      </p:sp>
      <p:sp>
        <p:nvSpPr>
          <p:cNvPr id="138" name="Rectangle 16"/>
          <p:cNvSpPr>
            <a:spLocks noChangeArrowheads="1"/>
          </p:cNvSpPr>
          <p:nvPr/>
        </p:nvSpPr>
        <p:spPr bwMode="auto">
          <a:xfrm>
            <a:off x="2540795" y="4045744"/>
            <a:ext cx="284560" cy="2286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39" name="Text Box 17"/>
          <p:cNvSpPr txBox="1">
            <a:spLocks noChangeArrowheads="1"/>
          </p:cNvSpPr>
          <p:nvPr/>
        </p:nvSpPr>
        <p:spPr bwMode="auto">
          <a:xfrm>
            <a:off x="2501504" y="4068366"/>
            <a:ext cx="279556" cy="207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a:solidFill>
                  <a:srgbClr val="000000"/>
                </a:solidFill>
                <a:cs typeface="Arial" panose="020B0604020202020204" pitchFamily="34" charset="0"/>
              </a:rPr>
              <a:t>P2</a:t>
            </a:r>
          </a:p>
        </p:txBody>
      </p:sp>
      <p:sp>
        <p:nvSpPr>
          <p:cNvPr id="140" name="Rectangle 18"/>
          <p:cNvSpPr>
            <a:spLocks noChangeArrowheads="1"/>
          </p:cNvSpPr>
          <p:nvPr/>
        </p:nvSpPr>
        <p:spPr bwMode="auto">
          <a:xfrm>
            <a:off x="2906316" y="4045744"/>
            <a:ext cx="285750" cy="2286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41" name="Text Box 19"/>
          <p:cNvSpPr txBox="1">
            <a:spLocks noChangeArrowheads="1"/>
          </p:cNvSpPr>
          <p:nvPr/>
        </p:nvSpPr>
        <p:spPr bwMode="auto">
          <a:xfrm>
            <a:off x="2869406" y="4068366"/>
            <a:ext cx="279556" cy="207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a:solidFill>
                  <a:srgbClr val="000000"/>
                </a:solidFill>
                <a:cs typeface="Arial" panose="020B0604020202020204" pitchFamily="34" charset="0"/>
              </a:rPr>
              <a:t>P3</a:t>
            </a:r>
          </a:p>
        </p:txBody>
      </p:sp>
      <p:sp>
        <p:nvSpPr>
          <p:cNvPr id="142" name="Rectangle 20"/>
          <p:cNvSpPr>
            <a:spLocks noChangeArrowheads="1"/>
          </p:cNvSpPr>
          <p:nvPr/>
        </p:nvSpPr>
        <p:spPr bwMode="auto">
          <a:xfrm>
            <a:off x="3265885" y="4045744"/>
            <a:ext cx="285750" cy="2286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43" name="Text Box 21"/>
          <p:cNvSpPr txBox="1">
            <a:spLocks noChangeArrowheads="1"/>
          </p:cNvSpPr>
          <p:nvPr/>
        </p:nvSpPr>
        <p:spPr bwMode="auto">
          <a:xfrm>
            <a:off x="3227786" y="4068366"/>
            <a:ext cx="279556" cy="207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a:solidFill>
                  <a:srgbClr val="000000"/>
                </a:solidFill>
                <a:cs typeface="Arial" panose="020B0604020202020204" pitchFamily="34" charset="0"/>
              </a:rPr>
              <a:t>P4</a:t>
            </a:r>
          </a:p>
        </p:txBody>
      </p:sp>
      <p:sp>
        <p:nvSpPr>
          <p:cNvPr id="144" name="Rectangle 22"/>
          <p:cNvSpPr>
            <a:spLocks noChangeArrowheads="1"/>
          </p:cNvSpPr>
          <p:nvPr/>
        </p:nvSpPr>
        <p:spPr bwMode="auto">
          <a:xfrm>
            <a:off x="3625454" y="4045744"/>
            <a:ext cx="285750" cy="2286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45" name="Text Box 23"/>
          <p:cNvSpPr txBox="1">
            <a:spLocks noChangeArrowheads="1"/>
          </p:cNvSpPr>
          <p:nvPr/>
        </p:nvSpPr>
        <p:spPr bwMode="auto">
          <a:xfrm>
            <a:off x="3587354" y="4068366"/>
            <a:ext cx="279556" cy="207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a:solidFill>
                  <a:srgbClr val="000000"/>
                </a:solidFill>
                <a:cs typeface="Arial" panose="020B0604020202020204" pitchFamily="34" charset="0"/>
              </a:rPr>
              <a:t>P5</a:t>
            </a:r>
          </a:p>
        </p:txBody>
      </p:sp>
      <p:sp>
        <p:nvSpPr>
          <p:cNvPr id="146" name="Rectangle 24"/>
          <p:cNvSpPr>
            <a:spLocks noChangeArrowheads="1"/>
          </p:cNvSpPr>
          <p:nvPr/>
        </p:nvSpPr>
        <p:spPr bwMode="auto">
          <a:xfrm>
            <a:off x="2175272" y="3294460"/>
            <a:ext cx="857250" cy="285750"/>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47" name="Text Box 25"/>
          <p:cNvSpPr txBox="1">
            <a:spLocks noChangeArrowheads="1"/>
          </p:cNvSpPr>
          <p:nvPr/>
        </p:nvSpPr>
        <p:spPr bwMode="auto">
          <a:xfrm>
            <a:off x="2150269" y="3337322"/>
            <a:ext cx="917972" cy="23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dirty="0">
                <a:solidFill>
                  <a:srgbClr val="000000"/>
                </a:solidFill>
                <a:cs typeface="Arial" panose="020B0604020202020204" pitchFamily="34" charset="0"/>
              </a:rPr>
              <a:t>LPAR1 </a:t>
            </a:r>
          </a:p>
        </p:txBody>
      </p:sp>
      <p:sp>
        <p:nvSpPr>
          <p:cNvPr id="148" name="Rectangle 26"/>
          <p:cNvSpPr>
            <a:spLocks noChangeArrowheads="1"/>
          </p:cNvSpPr>
          <p:nvPr/>
        </p:nvSpPr>
        <p:spPr bwMode="auto">
          <a:xfrm>
            <a:off x="2175272" y="2159794"/>
            <a:ext cx="857250" cy="1085850"/>
          </a:xfrm>
          <a:prstGeom prst="rect">
            <a:avLst/>
          </a:prstGeom>
          <a:solidFill>
            <a:srgbClr val="A3F1AE"/>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49" name="Text Box 27"/>
          <p:cNvSpPr txBox="1">
            <a:spLocks noChangeArrowheads="1"/>
          </p:cNvSpPr>
          <p:nvPr/>
        </p:nvSpPr>
        <p:spPr bwMode="auto">
          <a:xfrm>
            <a:off x="2403872" y="2995613"/>
            <a:ext cx="534591" cy="230830"/>
          </a:xfrm>
          <a:prstGeom prst="rect">
            <a:avLst/>
          </a:prstGeom>
          <a:solidFill>
            <a:srgbClr val="A3F1AE"/>
          </a:solidFill>
          <a:ln>
            <a:noFill/>
          </a:ln>
          <a:effectLst/>
          <a:extLs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1050" dirty="0">
                <a:solidFill>
                  <a:srgbClr val="000000"/>
                </a:solidFill>
                <a:cs typeface="Arial" panose="020B0604020202020204" pitchFamily="34" charset="0"/>
              </a:rPr>
              <a:t>Linux</a:t>
            </a:r>
          </a:p>
        </p:txBody>
      </p:sp>
      <p:sp>
        <p:nvSpPr>
          <p:cNvPr id="150" name="Rectangle 28"/>
          <p:cNvSpPr>
            <a:spLocks noChangeArrowheads="1"/>
          </p:cNvSpPr>
          <p:nvPr/>
        </p:nvSpPr>
        <p:spPr bwMode="auto">
          <a:xfrm>
            <a:off x="3076575" y="3294460"/>
            <a:ext cx="800100" cy="285750"/>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51" name="Text Box 29"/>
          <p:cNvSpPr txBox="1">
            <a:spLocks noChangeArrowheads="1"/>
          </p:cNvSpPr>
          <p:nvPr/>
        </p:nvSpPr>
        <p:spPr bwMode="auto">
          <a:xfrm>
            <a:off x="3076576" y="3342118"/>
            <a:ext cx="813197" cy="23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dirty="0">
                <a:solidFill>
                  <a:srgbClr val="000000"/>
                </a:solidFill>
                <a:cs typeface="Arial" panose="020B0604020202020204" pitchFamily="34" charset="0"/>
              </a:rPr>
              <a:t>LPAR2 </a:t>
            </a:r>
          </a:p>
        </p:txBody>
      </p:sp>
      <p:sp>
        <p:nvSpPr>
          <p:cNvPr id="152" name="Rectangle 30"/>
          <p:cNvSpPr>
            <a:spLocks noChangeArrowheads="1"/>
          </p:cNvSpPr>
          <p:nvPr/>
        </p:nvSpPr>
        <p:spPr bwMode="auto">
          <a:xfrm>
            <a:off x="3089672" y="2159794"/>
            <a:ext cx="800100" cy="1085850"/>
          </a:xfrm>
          <a:prstGeom prst="rect">
            <a:avLst/>
          </a:prstGeom>
          <a:solidFill>
            <a:srgbClr val="A3F1AE"/>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53" name="Text Box 31"/>
          <p:cNvSpPr txBox="1">
            <a:spLocks noChangeArrowheads="1"/>
          </p:cNvSpPr>
          <p:nvPr/>
        </p:nvSpPr>
        <p:spPr bwMode="auto">
          <a:xfrm>
            <a:off x="3261123" y="2995613"/>
            <a:ext cx="591742" cy="230830"/>
          </a:xfrm>
          <a:prstGeom prst="rect">
            <a:avLst/>
          </a:prstGeom>
          <a:solidFill>
            <a:srgbClr val="A3F1AE"/>
          </a:solidFill>
          <a:ln>
            <a:noFill/>
          </a:ln>
          <a:effectLst/>
          <a:extLs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1050" dirty="0">
                <a:solidFill>
                  <a:srgbClr val="000000"/>
                </a:solidFill>
                <a:cs typeface="Arial" panose="020B0604020202020204" pitchFamily="34" charset="0"/>
              </a:rPr>
              <a:t>Linux</a:t>
            </a:r>
          </a:p>
        </p:txBody>
      </p:sp>
      <p:sp>
        <p:nvSpPr>
          <p:cNvPr id="154" name="Rectangle 32"/>
          <p:cNvSpPr>
            <a:spLocks noChangeArrowheads="1"/>
          </p:cNvSpPr>
          <p:nvPr/>
        </p:nvSpPr>
        <p:spPr bwMode="auto">
          <a:xfrm>
            <a:off x="4040981" y="3302794"/>
            <a:ext cx="1428750" cy="285750"/>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55" name="Text Box 33"/>
          <p:cNvSpPr txBox="1">
            <a:spLocks noChangeArrowheads="1"/>
          </p:cNvSpPr>
          <p:nvPr/>
        </p:nvSpPr>
        <p:spPr bwMode="auto">
          <a:xfrm>
            <a:off x="4180286" y="3337322"/>
            <a:ext cx="1197769" cy="23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dirty="0">
                <a:solidFill>
                  <a:srgbClr val="000000"/>
                </a:solidFill>
                <a:cs typeface="Arial" panose="020B0604020202020204" pitchFamily="34" charset="0"/>
              </a:rPr>
              <a:t>LPAR3</a:t>
            </a:r>
          </a:p>
        </p:txBody>
      </p:sp>
      <p:sp>
        <p:nvSpPr>
          <p:cNvPr id="156" name="Rectangle 34"/>
          <p:cNvSpPr>
            <a:spLocks noChangeArrowheads="1"/>
          </p:cNvSpPr>
          <p:nvPr/>
        </p:nvSpPr>
        <p:spPr bwMode="auto">
          <a:xfrm>
            <a:off x="4040981" y="2959894"/>
            <a:ext cx="1428750" cy="285750"/>
          </a:xfrm>
          <a:prstGeom prst="rect">
            <a:avLst/>
          </a:prstGeom>
          <a:solidFill>
            <a:schemeClr val="accent5"/>
          </a:solidFill>
          <a:ln w="12700" algn="ctr">
            <a:solidFill>
              <a:schemeClr val="bg1"/>
            </a:solidFill>
            <a:miter lim="800000"/>
            <a:headEnd/>
            <a:tailEnd/>
          </a:ln>
          <a:effectLs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57" name="Text Box 35"/>
          <p:cNvSpPr txBox="1">
            <a:spLocks noChangeArrowheads="1"/>
          </p:cNvSpPr>
          <p:nvPr/>
        </p:nvSpPr>
        <p:spPr bwMode="auto">
          <a:xfrm>
            <a:off x="4514850" y="2994422"/>
            <a:ext cx="457200" cy="23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1050" dirty="0">
                <a:solidFill>
                  <a:srgbClr val="000000"/>
                </a:solidFill>
                <a:cs typeface="Arial" panose="020B0604020202020204" pitchFamily="34" charset="0"/>
              </a:rPr>
              <a:t>KVM</a:t>
            </a:r>
          </a:p>
        </p:txBody>
      </p:sp>
      <p:sp>
        <p:nvSpPr>
          <p:cNvPr id="158" name="Rectangle 36"/>
          <p:cNvSpPr>
            <a:spLocks noChangeArrowheads="1"/>
          </p:cNvSpPr>
          <p:nvPr/>
        </p:nvSpPr>
        <p:spPr bwMode="auto">
          <a:xfrm>
            <a:off x="2289572" y="3645694"/>
            <a:ext cx="114300" cy="1143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59" name="Rectangle 37"/>
          <p:cNvSpPr>
            <a:spLocks noChangeArrowheads="1"/>
          </p:cNvSpPr>
          <p:nvPr/>
        </p:nvSpPr>
        <p:spPr bwMode="auto">
          <a:xfrm>
            <a:off x="5526881" y="3302794"/>
            <a:ext cx="1428750" cy="285750"/>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60" name="Text Box 38"/>
          <p:cNvSpPr txBox="1">
            <a:spLocks noChangeArrowheads="1"/>
          </p:cNvSpPr>
          <p:nvPr/>
        </p:nvSpPr>
        <p:spPr bwMode="auto">
          <a:xfrm>
            <a:off x="5637611" y="3337322"/>
            <a:ext cx="1196578" cy="23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a:solidFill>
                  <a:srgbClr val="000000"/>
                </a:solidFill>
                <a:cs typeface="Arial" panose="020B0604020202020204" pitchFamily="34" charset="0"/>
              </a:rPr>
              <a:t>LPAR4</a:t>
            </a:r>
          </a:p>
        </p:txBody>
      </p:sp>
      <p:sp>
        <p:nvSpPr>
          <p:cNvPr id="161" name="Rectangle 39"/>
          <p:cNvSpPr>
            <a:spLocks noChangeArrowheads="1"/>
          </p:cNvSpPr>
          <p:nvPr/>
        </p:nvSpPr>
        <p:spPr bwMode="auto">
          <a:xfrm>
            <a:off x="6269831" y="2364581"/>
            <a:ext cx="685800" cy="342900"/>
          </a:xfrm>
          <a:prstGeom prst="rect">
            <a:avLst/>
          </a:prstGeom>
          <a:solidFill>
            <a:srgbClr val="CBE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62" name="Text Box 40"/>
          <p:cNvSpPr txBox="1">
            <a:spLocks noChangeArrowheads="1"/>
          </p:cNvSpPr>
          <p:nvPr/>
        </p:nvSpPr>
        <p:spPr bwMode="auto">
          <a:xfrm>
            <a:off x="6382942" y="2409826"/>
            <a:ext cx="458390" cy="23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1050">
                <a:solidFill>
                  <a:srgbClr val="000000"/>
                </a:solidFill>
                <a:cs typeface="Arial" panose="020B0604020202020204" pitchFamily="34" charset="0"/>
              </a:rPr>
              <a:t>z/VM</a:t>
            </a:r>
          </a:p>
        </p:txBody>
      </p:sp>
      <p:sp>
        <p:nvSpPr>
          <p:cNvPr id="163" name="Rectangle 41"/>
          <p:cNvSpPr>
            <a:spLocks noChangeArrowheads="1"/>
          </p:cNvSpPr>
          <p:nvPr/>
        </p:nvSpPr>
        <p:spPr bwMode="auto">
          <a:xfrm>
            <a:off x="5526881" y="2959894"/>
            <a:ext cx="1428750" cy="285750"/>
          </a:xfrm>
          <a:prstGeom prst="rect">
            <a:avLst/>
          </a:prstGeom>
          <a:solidFill>
            <a:srgbClr val="CBE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64" name="Text Box 42"/>
          <p:cNvSpPr txBox="1">
            <a:spLocks noChangeArrowheads="1"/>
          </p:cNvSpPr>
          <p:nvPr/>
        </p:nvSpPr>
        <p:spPr bwMode="auto">
          <a:xfrm>
            <a:off x="6000750" y="2994422"/>
            <a:ext cx="456010" cy="23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1050">
                <a:solidFill>
                  <a:srgbClr val="000000"/>
                </a:solidFill>
                <a:cs typeface="Arial" panose="020B0604020202020204" pitchFamily="34" charset="0"/>
              </a:rPr>
              <a:t>z/VM</a:t>
            </a:r>
          </a:p>
        </p:txBody>
      </p:sp>
      <p:sp>
        <p:nvSpPr>
          <p:cNvPr id="165" name="Rectangle 45"/>
          <p:cNvSpPr>
            <a:spLocks noChangeArrowheads="1"/>
          </p:cNvSpPr>
          <p:nvPr/>
        </p:nvSpPr>
        <p:spPr bwMode="auto">
          <a:xfrm>
            <a:off x="2461022" y="3645694"/>
            <a:ext cx="114300" cy="1143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66" name="Rectangle 46"/>
          <p:cNvSpPr>
            <a:spLocks noChangeArrowheads="1"/>
          </p:cNvSpPr>
          <p:nvPr/>
        </p:nvSpPr>
        <p:spPr bwMode="auto">
          <a:xfrm>
            <a:off x="2632474" y="3645694"/>
            <a:ext cx="115490" cy="1143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67" name="Rectangle 47"/>
          <p:cNvSpPr>
            <a:spLocks noChangeArrowheads="1"/>
          </p:cNvSpPr>
          <p:nvPr/>
        </p:nvSpPr>
        <p:spPr bwMode="auto">
          <a:xfrm>
            <a:off x="2803922" y="3645694"/>
            <a:ext cx="114300" cy="1143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68" name="Rectangle 48"/>
          <p:cNvSpPr>
            <a:spLocks noChangeArrowheads="1"/>
          </p:cNvSpPr>
          <p:nvPr/>
        </p:nvSpPr>
        <p:spPr bwMode="auto">
          <a:xfrm>
            <a:off x="3261124" y="3645694"/>
            <a:ext cx="115490" cy="1143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69" name="Rectangle 49"/>
          <p:cNvSpPr>
            <a:spLocks noChangeArrowheads="1"/>
          </p:cNvSpPr>
          <p:nvPr/>
        </p:nvSpPr>
        <p:spPr bwMode="auto">
          <a:xfrm>
            <a:off x="3432574" y="3645694"/>
            <a:ext cx="115490" cy="1143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70" name="Rectangle 50"/>
          <p:cNvSpPr>
            <a:spLocks noChangeArrowheads="1"/>
          </p:cNvSpPr>
          <p:nvPr/>
        </p:nvSpPr>
        <p:spPr bwMode="auto">
          <a:xfrm>
            <a:off x="3604022" y="3645694"/>
            <a:ext cx="114300" cy="114300"/>
          </a:xfrm>
          <a:prstGeom prst="rect">
            <a:avLst/>
          </a:prstGeom>
          <a:solidFill>
            <a:srgbClr val="AFFC84"/>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71" name="Rectangle 51"/>
          <p:cNvSpPr>
            <a:spLocks noChangeArrowheads="1"/>
          </p:cNvSpPr>
          <p:nvPr/>
        </p:nvSpPr>
        <p:spPr bwMode="auto">
          <a:xfrm>
            <a:off x="4498181" y="3645694"/>
            <a:ext cx="114300" cy="11430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72" name="Rectangle 52"/>
          <p:cNvSpPr>
            <a:spLocks noChangeArrowheads="1"/>
          </p:cNvSpPr>
          <p:nvPr/>
        </p:nvSpPr>
        <p:spPr bwMode="auto">
          <a:xfrm>
            <a:off x="4669631" y="3645694"/>
            <a:ext cx="114300" cy="11430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73" name="Rectangle 53"/>
          <p:cNvSpPr>
            <a:spLocks noChangeArrowheads="1"/>
          </p:cNvSpPr>
          <p:nvPr/>
        </p:nvSpPr>
        <p:spPr bwMode="auto">
          <a:xfrm>
            <a:off x="4841082" y="3645694"/>
            <a:ext cx="113110" cy="11430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74" name="Rectangle 54"/>
          <p:cNvSpPr>
            <a:spLocks noChangeArrowheads="1"/>
          </p:cNvSpPr>
          <p:nvPr/>
        </p:nvSpPr>
        <p:spPr bwMode="auto">
          <a:xfrm>
            <a:off x="5984081" y="3645694"/>
            <a:ext cx="114300" cy="11430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75" name="Rectangle 55"/>
          <p:cNvSpPr>
            <a:spLocks noChangeArrowheads="1"/>
          </p:cNvSpPr>
          <p:nvPr/>
        </p:nvSpPr>
        <p:spPr bwMode="auto">
          <a:xfrm>
            <a:off x="6155531" y="3645694"/>
            <a:ext cx="114300" cy="11430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76" name="Rectangle 56"/>
          <p:cNvSpPr>
            <a:spLocks noChangeArrowheads="1"/>
          </p:cNvSpPr>
          <p:nvPr/>
        </p:nvSpPr>
        <p:spPr bwMode="auto">
          <a:xfrm>
            <a:off x="6326981" y="3645694"/>
            <a:ext cx="114300" cy="11430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77" name="Rectangle 57"/>
          <p:cNvSpPr>
            <a:spLocks noChangeArrowheads="1"/>
          </p:cNvSpPr>
          <p:nvPr/>
        </p:nvSpPr>
        <p:spPr bwMode="auto">
          <a:xfrm>
            <a:off x="4051697" y="2757489"/>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78" name="Rectangle 58"/>
          <p:cNvSpPr>
            <a:spLocks noChangeArrowheads="1"/>
          </p:cNvSpPr>
          <p:nvPr/>
        </p:nvSpPr>
        <p:spPr bwMode="auto">
          <a:xfrm>
            <a:off x="4051697" y="2605088"/>
            <a:ext cx="114300" cy="11430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grpSp>
        <p:nvGrpSpPr>
          <p:cNvPr id="179" name="Group 59"/>
          <p:cNvGrpSpPr>
            <a:grpSpLocks/>
          </p:cNvGrpSpPr>
          <p:nvPr/>
        </p:nvGrpSpPr>
        <p:grpSpPr bwMode="auto">
          <a:xfrm>
            <a:off x="6569870" y="1600202"/>
            <a:ext cx="458391" cy="515542"/>
            <a:chOff x="4656" y="1152"/>
            <a:chExt cx="384" cy="432"/>
          </a:xfrm>
        </p:grpSpPr>
        <p:sp>
          <p:nvSpPr>
            <p:cNvPr id="180" name="Rectangle 60"/>
            <p:cNvSpPr>
              <a:spLocks noChangeArrowheads="1"/>
            </p:cNvSpPr>
            <p:nvPr/>
          </p:nvSpPr>
          <p:spPr bwMode="auto">
            <a:xfrm>
              <a:off x="4687" y="1152"/>
              <a:ext cx="288" cy="432"/>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81" name="Text Box 61"/>
            <p:cNvSpPr txBox="1">
              <a:spLocks noChangeArrowheads="1"/>
            </p:cNvSpPr>
            <p:nvPr/>
          </p:nvSpPr>
          <p:spPr bwMode="auto">
            <a:xfrm>
              <a:off x="4656" y="1296"/>
              <a:ext cx="38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a:solidFill>
                    <a:srgbClr val="000000"/>
                  </a:solidFill>
                  <a:cs typeface="Arial" panose="020B0604020202020204" pitchFamily="34" charset="0"/>
                </a:rPr>
                <a:t>Linux</a:t>
              </a:r>
            </a:p>
          </p:txBody>
        </p:sp>
      </p:grpSp>
      <p:sp>
        <p:nvSpPr>
          <p:cNvPr id="182" name="Rectangle 62"/>
          <p:cNvSpPr>
            <a:spLocks noChangeArrowheads="1"/>
          </p:cNvSpPr>
          <p:nvPr/>
        </p:nvSpPr>
        <p:spPr bwMode="auto">
          <a:xfrm>
            <a:off x="6555581" y="2757489"/>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83" name="Rectangle 63"/>
          <p:cNvSpPr>
            <a:spLocks noChangeArrowheads="1"/>
          </p:cNvSpPr>
          <p:nvPr/>
        </p:nvSpPr>
        <p:spPr bwMode="auto">
          <a:xfrm>
            <a:off x="5698331" y="2757489"/>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84" name="Rectangle 64"/>
          <p:cNvSpPr>
            <a:spLocks noChangeArrowheads="1"/>
          </p:cNvSpPr>
          <p:nvPr/>
        </p:nvSpPr>
        <p:spPr bwMode="auto">
          <a:xfrm>
            <a:off x="5869781" y="2757489"/>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85" name="Rectangle 65"/>
          <p:cNvSpPr>
            <a:spLocks noChangeArrowheads="1"/>
          </p:cNvSpPr>
          <p:nvPr/>
        </p:nvSpPr>
        <p:spPr bwMode="auto">
          <a:xfrm>
            <a:off x="6727031" y="2171700"/>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186" name="Text Box 66"/>
          <p:cNvSpPr txBox="1">
            <a:spLocks noChangeArrowheads="1"/>
          </p:cNvSpPr>
          <p:nvPr/>
        </p:nvSpPr>
        <p:spPr bwMode="auto">
          <a:xfrm>
            <a:off x="2057402" y="1396056"/>
            <a:ext cx="1795463" cy="2539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1200" i="1" dirty="0">
                <a:solidFill>
                  <a:srgbClr val="000000"/>
                </a:solidFill>
                <a:cs typeface="Arial" panose="020B0604020202020204" pitchFamily="34" charset="0"/>
              </a:rPr>
              <a:t>IBM Linux on z Systems</a:t>
            </a:r>
          </a:p>
        </p:txBody>
      </p:sp>
      <p:sp>
        <p:nvSpPr>
          <p:cNvPr id="187" name="Line 67"/>
          <p:cNvSpPr>
            <a:spLocks noChangeShapeType="1"/>
          </p:cNvSpPr>
          <p:nvPr/>
        </p:nvSpPr>
        <p:spPr bwMode="auto">
          <a:xfrm>
            <a:off x="1832372" y="4160044"/>
            <a:ext cx="342900" cy="0"/>
          </a:xfrm>
          <a:prstGeom prst="line">
            <a:avLst/>
          </a:prstGeom>
          <a:noFill/>
          <a:ln w="127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188" name="Text Box 68"/>
          <p:cNvSpPr txBox="1">
            <a:spLocks noChangeArrowheads="1"/>
          </p:cNvSpPr>
          <p:nvPr/>
        </p:nvSpPr>
        <p:spPr bwMode="auto">
          <a:xfrm>
            <a:off x="1294211" y="3993356"/>
            <a:ext cx="523875" cy="3462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dirty="0">
                <a:solidFill>
                  <a:srgbClr val="000000"/>
                </a:solidFill>
                <a:cs typeface="Arial" panose="020B0604020202020204" pitchFamily="34" charset="0"/>
              </a:rPr>
              <a:t>Real</a:t>
            </a:r>
            <a:br>
              <a:rPr lang="en-US" altLang="en-US" sz="900" dirty="0">
                <a:solidFill>
                  <a:srgbClr val="000000"/>
                </a:solidFill>
                <a:cs typeface="Arial" panose="020B0604020202020204" pitchFamily="34" charset="0"/>
              </a:rPr>
            </a:br>
            <a:r>
              <a:rPr lang="en-US" altLang="en-US" sz="900" dirty="0" smtClean="0">
                <a:solidFill>
                  <a:srgbClr val="000000"/>
                </a:solidFill>
                <a:cs typeface="Arial" panose="020B0604020202020204" pitchFamily="34" charset="0"/>
              </a:rPr>
              <a:t>Cores</a:t>
            </a:r>
            <a:r>
              <a:rPr lang="en-US" altLang="en-US" sz="900" dirty="0">
                <a:solidFill>
                  <a:srgbClr val="000000"/>
                </a:solidFill>
                <a:cs typeface="Arial" panose="020B0604020202020204" pitchFamily="34" charset="0"/>
              </a:rPr>
              <a:t>*</a:t>
            </a:r>
          </a:p>
        </p:txBody>
      </p:sp>
      <p:sp>
        <p:nvSpPr>
          <p:cNvPr id="189" name="Line 69"/>
          <p:cNvSpPr>
            <a:spLocks noChangeShapeType="1"/>
          </p:cNvSpPr>
          <p:nvPr/>
        </p:nvSpPr>
        <p:spPr bwMode="auto">
          <a:xfrm>
            <a:off x="1832372" y="3702844"/>
            <a:ext cx="342900" cy="0"/>
          </a:xfrm>
          <a:prstGeom prst="line">
            <a:avLst/>
          </a:prstGeom>
          <a:noFill/>
          <a:ln w="127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190" name="Text Box 70"/>
          <p:cNvSpPr txBox="1">
            <a:spLocks noChangeArrowheads="1"/>
          </p:cNvSpPr>
          <p:nvPr/>
        </p:nvSpPr>
        <p:spPr bwMode="auto">
          <a:xfrm>
            <a:off x="1294211" y="3536156"/>
            <a:ext cx="513159" cy="3462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dirty="0">
                <a:solidFill>
                  <a:srgbClr val="000000"/>
                </a:solidFill>
                <a:cs typeface="Arial" panose="020B0604020202020204" pitchFamily="34" charset="0"/>
              </a:rPr>
              <a:t>Logical</a:t>
            </a:r>
            <a:br>
              <a:rPr lang="en-US" altLang="en-US" sz="900" dirty="0">
                <a:solidFill>
                  <a:srgbClr val="000000"/>
                </a:solidFill>
                <a:cs typeface="Arial" panose="020B0604020202020204" pitchFamily="34" charset="0"/>
              </a:rPr>
            </a:br>
            <a:r>
              <a:rPr lang="en-US" altLang="en-US" sz="900" dirty="0" smtClean="0">
                <a:solidFill>
                  <a:srgbClr val="000000"/>
                </a:solidFill>
                <a:cs typeface="Arial" panose="020B0604020202020204" pitchFamily="34" charset="0"/>
              </a:rPr>
              <a:t>Cores</a:t>
            </a:r>
            <a:endParaRPr lang="en-US" altLang="en-US" sz="900" dirty="0">
              <a:solidFill>
                <a:srgbClr val="000000"/>
              </a:solidFill>
              <a:cs typeface="Arial" panose="020B0604020202020204" pitchFamily="34" charset="0"/>
            </a:endParaRPr>
          </a:p>
        </p:txBody>
      </p:sp>
      <p:sp>
        <p:nvSpPr>
          <p:cNvPr id="191" name="Text Box 71"/>
          <p:cNvSpPr txBox="1">
            <a:spLocks noChangeArrowheads="1"/>
          </p:cNvSpPr>
          <p:nvPr/>
        </p:nvSpPr>
        <p:spPr bwMode="auto">
          <a:xfrm>
            <a:off x="7216379" y="3993356"/>
            <a:ext cx="541734" cy="3462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dirty="0">
                <a:solidFill>
                  <a:srgbClr val="000000"/>
                </a:solidFill>
                <a:cs typeface="Arial" panose="020B0604020202020204" pitchFamily="34" charset="0"/>
              </a:rPr>
              <a:t>Real</a:t>
            </a:r>
            <a:br>
              <a:rPr lang="en-US" altLang="en-US" sz="900" dirty="0">
                <a:solidFill>
                  <a:srgbClr val="000000"/>
                </a:solidFill>
                <a:cs typeface="Arial" panose="020B0604020202020204" pitchFamily="34" charset="0"/>
              </a:rPr>
            </a:br>
            <a:r>
              <a:rPr lang="en-US" altLang="en-US" sz="900" dirty="0" smtClean="0">
                <a:solidFill>
                  <a:srgbClr val="000000"/>
                </a:solidFill>
                <a:cs typeface="Arial" panose="020B0604020202020204" pitchFamily="34" charset="0"/>
              </a:rPr>
              <a:t>Cor</a:t>
            </a:r>
            <a:r>
              <a:rPr lang="en-US" altLang="en-US" sz="900" dirty="0">
                <a:solidFill>
                  <a:srgbClr val="000000"/>
                </a:solidFill>
                <a:cs typeface="Arial" panose="020B0604020202020204" pitchFamily="34" charset="0"/>
              </a:rPr>
              <a:t>e</a:t>
            </a:r>
            <a:r>
              <a:rPr lang="en-US" altLang="en-US" sz="900" dirty="0" smtClean="0">
                <a:solidFill>
                  <a:srgbClr val="000000"/>
                </a:solidFill>
                <a:cs typeface="Arial" panose="020B0604020202020204" pitchFamily="34" charset="0"/>
              </a:rPr>
              <a:t>s</a:t>
            </a:r>
            <a:r>
              <a:rPr lang="en-US" altLang="en-US" sz="900" dirty="0">
                <a:solidFill>
                  <a:srgbClr val="000000"/>
                </a:solidFill>
                <a:cs typeface="Arial" panose="020B0604020202020204" pitchFamily="34" charset="0"/>
              </a:rPr>
              <a:t>*</a:t>
            </a:r>
          </a:p>
        </p:txBody>
      </p:sp>
      <p:sp>
        <p:nvSpPr>
          <p:cNvPr id="192" name="Text Box 72"/>
          <p:cNvSpPr txBox="1">
            <a:spLocks noChangeArrowheads="1"/>
          </p:cNvSpPr>
          <p:nvPr/>
        </p:nvSpPr>
        <p:spPr bwMode="auto">
          <a:xfrm>
            <a:off x="7216379" y="3536156"/>
            <a:ext cx="514350" cy="3462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dirty="0">
                <a:solidFill>
                  <a:srgbClr val="000000"/>
                </a:solidFill>
                <a:cs typeface="Arial" panose="020B0604020202020204" pitchFamily="34" charset="0"/>
              </a:rPr>
              <a:t>Logical</a:t>
            </a:r>
            <a:br>
              <a:rPr lang="en-US" altLang="en-US" sz="900" dirty="0">
                <a:solidFill>
                  <a:srgbClr val="000000"/>
                </a:solidFill>
                <a:cs typeface="Arial" panose="020B0604020202020204" pitchFamily="34" charset="0"/>
              </a:rPr>
            </a:br>
            <a:r>
              <a:rPr lang="en-US" altLang="en-US" sz="900" dirty="0" smtClean="0">
                <a:solidFill>
                  <a:srgbClr val="000000"/>
                </a:solidFill>
                <a:cs typeface="Arial" panose="020B0604020202020204" pitchFamily="34" charset="0"/>
              </a:rPr>
              <a:t>Cores</a:t>
            </a:r>
            <a:endParaRPr lang="en-US" altLang="en-US" sz="900" dirty="0">
              <a:solidFill>
                <a:srgbClr val="000000"/>
              </a:solidFill>
              <a:cs typeface="Arial" panose="020B0604020202020204" pitchFamily="34" charset="0"/>
            </a:endParaRPr>
          </a:p>
        </p:txBody>
      </p:sp>
      <p:sp>
        <p:nvSpPr>
          <p:cNvPr id="193" name="Line 73"/>
          <p:cNvSpPr>
            <a:spLocks noChangeShapeType="1"/>
          </p:cNvSpPr>
          <p:nvPr/>
        </p:nvSpPr>
        <p:spPr bwMode="auto">
          <a:xfrm flipH="1">
            <a:off x="6130529" y="4165997"/>
            <a:ext cx="1085850" cy="0"/>
          </a:xfrm>
          <a:prstGeom prst="line">
            <a:avLst/>
          </a:prstGeom>
          <a:noFill/>
          <a:ln w="127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194" name="Line 74"/>
          <p:cNvSpPr>
            <a:spLocks noChangeShapeType="1"/>
          </p:cNvSpPr>
          <p:nvPr/>
        </p:nvSpPr>
        <p:spPr bwMode="auto">
          <a:xfrm flipH="1">
            <a:off x="6530579" y="3708797"/>
            <a:ext cx="685800" cy="0"/>
          </a:xfrm>
          <a:prstGeom prst="line">
            <a:avLst/>
          </a:prstGeom>
          <a:noFill/>
          <a:ln w="127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195" name="Text Box 75"/>
          <p:cNvSpPr txBox="1">
            <a:spLocks noChangeArrowheads="1"/>
          </p:cNvSpPr>
          <p:nvPr/>
        </p:nvSpPr>
        <p:spPr bwMode="auto">
          <a:xfrm>
            <a:off x="7216379" y="2645569"/>
            <a:ext cx="514350" cy="3462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dirty="0">
                <a:solidFill>
                  <a:srgbClr val="000000"/>
                </a:solidFill>
                <a:cs typeface="Arial" panose="020B0604020202020204" pitchFamily="34" charset="0"/>
              </a:rPr>
              <a:t>Virtual</a:t>
            </a:r>
            <a:br>
              <a:rPr lang="en-US" altLang="en-US" sz="900" dirty="0">
                <a:solidFill>
                  <a:srgbClr val="000000"/>
                </a:solidFill>
                <a:cs typeface="Arial" panose="020B0604020202020204" pitchFamily="34" charset="0"/>
              </a:rPr>
            </a:br>
            <a:r>
              <a:rPr lang="en-US" altLang="en-US" sz="900" dirty="0" smtClean="0">
                <a:solidFill>
                  <a:srgbClr val="000000"/>
                </a:solidFill>
                <a:cs typeface="Arial" panose="020B0604020202020204" pitchFamily="34" charset="0"/>
              </a:rPr>
              <a:t>Cores</a:t>
            </a:r>
            <a:endParaRPr lang="en-US" altLang="en-US" sz="900" dirty="0">
              <a:solidFill>
                <a:srgbClr val="000000"/>
              </a:solidFill>
              <a:cs typeface="Arial" panose="020B0604020202020204" pitchFamily="34" charset="0"/>
            </a:endParaRPr>
          </a:p>
        </p:txBody>
      </p:sp>
      <p:sp>
        <p:nvSpPr>
          <p:cNvPr id="196" name="Line 76"/>
          <p:cNvSpPr>
            <a:spLocks noChangeShapeType="1"/>
          </p:cNvSpPr>
          <p:nvPr/>
        </p:nvSpPr>
        <p:spPr bwMode="auto">
          <a:xfrm flipH="1">
            <a:off x="6816329" y="2818210"/>
            <a:ext cx="400050" cy="0"/>
          </a:xfrm>
          <a:prstGeom prst="line">
            <a:avLst/>
          </a:prstGeom>
          <a:noFill/>
          <a:ln w="127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197" name="Text Box 77"/>
          <p:cNvSpPr txBox="1">
            <a:spLocks noChangeArrowheads="1"/>
          </p:cNvSpPr>
          <p:nvPr/>
        </p:nvSpPr>
        <p:spPr bwMode="auto">
          <a:xfrm>
            <a:off x="7216379" y="2065735"/>
            <a:ext cx="514350" cy="3462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dirty="0">
                <a:solidFill>
                  <a:srgbClr val="000000"/>
                </a:solidFill>
                <a:cs typeface="Arial" panose="020B0604020202020204" pitchFamily="34" charset="0"/>
              </a:rPr>
              <a:t>Virtual</a:t>
            </a:r>
            <a:r>
              <a:rPr lang="en-US" altLang="en-US" sz="900" baseline="30000" dirty="0">
                <a:solidFill>
                  <a:srgbClr val="000000"/>
                </a:solidFill>
                <a:cs typeface="Arial" panose="020B0604020202020204" pitchFamily="34" charset="0"/>
              </a:rPr>
              <a:t>2</a:t>
            </a:r>
            <a:r>
              <a:rPr lang="en-US" altLang="en-US" sz="900" dirty="0">
                <a:solidFill>
                  <a:srgbClr val="000000"/>
                </a:solidFill>
                <a:cs typeface="Arial" panose="020B0604020202020204" pitchFamily="34" charset="0"/>
              </a:rPr>
              <a:t/>
            </a:r>
            <a:br>
              <a:rPr lang="en-US" altLang="en-US" sz="900" dirty="0">
                <a:solidFill>
                  <a:srgbClr val="000000"/>
                </a:solidFill>
                <a:cs typeface="Arial" panose="020B0604020202020204" pitchFamily="34" charset="0"/>
              </a:rPr>
            </a:br>
            <a:r>
              <a:rPr lang="en-US" altLang="en-US" sz="900" dirty="0" smtClean="0">
                <a:solidFill>
                  <a:srgbClr val="000000"/>
                </a:solidFill>
                <a:cs typeface="Arial" panose="020B0604020202020204" pitchFamily="34" charset="0"/>
              </a:rPr>
              <a:t>Cores</a:t>
            </a:r>
            <a:endParaRPr lang="en-US" altLang="en-US" sz="900" dirty="0">
              <a:solidFill>
                <a:srgbClr val="000000"/>
              </a:solidFill>
              <a:cs typeface="Arial" panose="020B0604020202020204" pitchFamily="34" charset="0"/>
            </a:endParaRPr>
          </a:p>
        </p:txBody>
      </p:sp>
      <p:sp>
        <p:nvSpPr>
          <p:cNvPr id="198" name="Line 78"/>
          <p:cNvSpPr>
            <a:spLocks noChangeShapeType="1"/>
          </p:cNvSpPr>
          <p:nvPr/>
        </p:nvSpPr>
        <p:spPr bwMode="auto">
          <a:xfrm flipH="1">
            <a:off x="6873479" y="2237185"/>
            <a:ext cx="342900" cy="0"/>
          </a:xfrm>
          <a:prstGeom prst="line">
            <a:avLst/>
          </a:prstGeom>
          <a:noFill/>
          <a:ln w="127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199" name="Line 79"/>
          <p:cNvSpPr>
            <a:spLocks noChangeShapeType="1"/>
          </p:cNvSpPr>
          <p:nvPr/>
        </p:nvSpPr>
        <p:spPr bwMode="auto">
          <a:xfrm>
            <a:off x="2289572" y="3817144"/>
            <a:ext cx="62865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200" name="Line 80"/>
          <p:cNvSpPr>
            <a:spLocks noChangeShapeType="1"/>
          </p:cNvSpPr>
          <p:nvPr/>
        </p:nvSpPr>
        <p:spPr bwMode="auto">
          <a:xfrm>
            <a:off x="2590800" y="3817144"/>
            <a:ext cx="0" cy="17145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201" name="Line 81"/>
          <p:cNvSpPr>
            <a:spLocks noChangeShapeType="1"/>
          </p:cNvSpPr>
          <p:nvPr/>
        </p:nvSpPr>
        <p:spPr bwMode="auto">
          <a:xfrm>
            <a:off x="3261123" y="3817144"/>
            <a:ext cx="44529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202" name="Line 82"/>
          <p:cNvSpPr>
            <a:spLocks noChangeShapeType="1"/>
          </p:cNvSpPr>
          <p:nvPr/>
        </p:nvSpPr>
        <p:spPr bwMode="auto">
          <a:xfrm>
            <a:off x="3488531" y="3817144"/>
            <a:ext cx="0" cy="17145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203" name="Line 83"/>
          <p:cNvSpPr>
            <a:spLocks noChangeShapeType="1"/>
          </p:cNvSpPr>
          <p:nvPr/>
        </p:nvSpPr>
        <p:spPr bwMode="auto">
          <a:xfrm>
            <a:off x="4498182" y="3817144"/>
            <a:ext cx="44410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204" name="Line 84"/>
          <p:cNvSpPr>
            <a:spLocks noChangeShapeType="1"/>
          </p:cNvSpPr>
          <p:nvPr/>
        </p:nvSpPr>
        <p:spPr bwMode="auto">
          <a:xfrm>
            <a:off x="4724400" y="3817144"/>
            <a:ext cx="0" cy="17145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205" name="Line 85"/>
          <p:cNvSpPr>
            <a:spLocks noChangeShapeType="1"/>
          </p:cNvSpPr>
          <p:nvPr/>
        </p:nvSpPr>
        <p:spPr bwMode="auto">
          <a:xfrm>
            <a:off x="5984082" y="3817144"/>
            <a:ext cx="445294"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206" name="Line 86"/>
          <p:cNvSpPr>
            <a:spLocks noChangeShapeType="1"/>
          </p:cNvSpPr>
          <p:nvPr/>
        </p:nvSpPr>
        <p:spPr bwMode="auto">
          <a:xfrm>
            <a:off x="6211491" y="3817144"/>
            <a:ext cx="0" cy="17145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defTabSz="685783" eaLnBrk="0" hangingPunct="0"/>
            <a:endParaRPr lang="en-US" sz="750">
              <a:solidFill>
                <a:srgbClr val="FFFFFF"/>
              </a:solidFill>
              <a:latin typeface="Arial"/>
            </a:endParaRPr>
          </a:p>
        </p:txBody>
      </p:sp>
      <p:sp>
        <p:nvSpPr>
          <p:cNvPr id="207" name="Text Box 88"/>
          <p:cNvSpPr txBox="1">
            <a:spLocks noChangeArrowheads="1"/>
          </p:cNvSpPr>
          <p:nvPr/>
        </p:nvSpPr>
        <p:spPr bwMode="auto">
          <a:xfrm>
            <a:off x="4519144" y="841175"/>
            <a:ext cx="2652512" cy="3623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1713" tIns="30857" rIns="61713" bIns="30857">
            <a:spAutoFit/>
          </a:bodyPr>
          <a:lstStyle>
            <a:lvl1pPr defTabSz="822325">
              <a:defRPr sz="1000">
                <a:solidFill>
                  <a:schemeClr val="tx1"/>
                </a:solidFill>
                <a:latin typeface="Arial" panose="020B0604020202020204" pitchFamily="34" charset="0"/>
                <a:ea typeface="ヒラギノ角ゴ Pro W3"/>
                <a:cs typeface="ヒラギノ角ゴ Pro W3"/>
              </a:defRPr>
            </a:lvl1pPr>
            <a:lvl2pPr marL="742950" indent="-285750" defTabSz="822325">
              <a:defRPr sz="1000">
                <a:solidFill>
                  <a:schemeClr val="tx1"/>
                </a:solidFill>
                <a:latin typeface="Arial" panose="020B0604020202020204" pitchFamily="34" charset="0"/>
                <a:ea typeface="ヒラギノ角ゴ Pro W3"/>
                <a:cs typeface="ヒラギノ角ゴ Pro W3"/>
              </a:defRPr>
            </a:lvl2pPr>
            <a:lvl3pPr marL="1143000" indent="-228600" defTabSz="822325">
              <a:defRPr sz="1000">
                <a:solidFill>
                  <a:schemeClr val="tx1"/>
                </a:solidFill>
                <a:latin typeface="Arial" panose="020B0604020202020204" pitchFamily="34" charset="0"/>
                <a:ea typeface="ヒラギノ角ゴ Pro W3"/>
                <a:cs typeface="ヒラギノ角ゴ Pro W3"/>
              </a:defRPr>
            </a:lvl3pPr>
            <a:lvl4pPr marL="1600200" indent="-228600" defTabSz="822325">
              <a:defRPr sz="1000">
                <a:solidFill>
                  <a:schemeClr val="tx1"/>
                </a:solidFill>
                <a:latin typeface="Arial" panose="020B0604020202020204" pitchFamily="34" charset="0"/>
                <a:ea typeface="ヒラギノ角ゴ Pro W3"/>
                <a:cs typeface="ヒラギノ角ゴ Pro W3"/>
              </a:defRPr>
            </a:lvl4pPr>
            <a:lvl5pPr marL="2057400" indent="-228600" defTabSz="822325">
              <a:defRPr sz="1000">
                <a:solidFill>
                  <a:schemeClr val="tx1"/>
                </a:solidFill>
                <a:latin typeface="Arial" panose="020B0604020202020204" pitchFamily="34" charset="0"/>
                <a:ea typeface="ヒラギノ角ゴ Pro W3"/>
                <a:cs typeface="ヒラギノ角ゴ Pro W3"/>
              </a:defRPr>
            </a:lvl5pPr>
            <a:lvl6pPr marL="2514600" indent="-228600" defTabSz="822325"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defTabSz="822325"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defTabSz="822325"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defTabSz="822325"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spcBef>
                <a:spcPct val="50000"/>
              </a:spcBef>
            </a:pPr>
            <a:r>
              <a:rPr lang="en-US" altLang="en-US" sz="975" dirty="0">
                <a:solidFill>
                  <a:srgbClr val="000000"/>
                </a:solidFill>
                <a:cs typeface="Arial" panose="020B0604020202020204" pitchFamily="34" charset="0"/>
              </a:rPr>
              <a:t>Note: There are typically dozens or hundreds of Linux servers in a KVM or z/VM LPAR.</a:t>
            </a:r>
          </a:p>
        </p:txBody>
      </p:sp>
      <p:sp>
        <p:nvSpPr>
          <p:cNvPr id="208" name="Rectangle 89"/>
          <p:cNvSpPr>
            <a:spLocks noChangeArrowheads="1"/>
          </p:cNvSpPr>
          <p:nvPr/>
        </p:nvSpPr>
        <p:spPr bwMode="auto">
          <a:xfrm>
            <a:off x="4198145" y="2757489"/>
            <a:ext cx="11311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09" name="Rectangle 90"/>
          <p:cNvSpPr>
            <a:spLocks noChangeArrowheads="1"/>
          </p:cNvSpPr>
          <p:nvPr/>
        </p:nvSpPr>
        <p:spPr bwMode="auto">
          <a:xfrm>
            <a:off x="4354116" y="2757489"/>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10" name="Rectangle 91"/>
          <p:cNvSpPr>
            <a:spLocks noChangeArrowheads="1"/>
          </p:cNvSpPr>
          <p:nvPr/>
        </p:nvSpPr>
        <p:spPr bwMode="auto">
          <a:xfrm>
            <a:off x="4510088" y="2757489"/>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11" name="Rectangle 92"/>
          <p:cNvSpPr>
            <a:spLocks noChangeArrowheads="1"/>
          </p:cNvSpPr>
          <p:nvPr/>
        </p:nvSpPr>
        <p:spPr bwMode="auto">
          <a:xfrm>
            <a:off x="4666060" y="2757489"/>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12" name="Rectangle 93"/>
          <p:cNvSpPr>
            <a:spLocks noChangeArrowheads="1"/>
          </p:cNvSpPr>
          <p:nvPr/>
        </p:nvSpPr>
        <p:spPr bwMode="auto">
          <a:xfrm>
            <a:off x="4822031" y="2757489"/>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13" name="Rectangle 94"/>
          <p:cNvSpPr>
            <a:spLocks noChangeArrowheads="1"/>
          </p:cNvSpPr>
          <p:nvPr/>
        </p:nvSpPr>
        <p:spPr bwMode="auto">
          <a:xfrm>
            <a:off x="4354116" y="2618186"/>
            <a:ext cx="114300" cy="113109"/>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14" name="Text Box 95"/>
          <p:cNvSpPr txBox="1">
            <a:spLocks noChangeArrowheads="1"/>
          </p:cNvSpPr>
          <p:nvPr/>
        </p:nvSpPr>
        <p:spPr bwMode="auto">
          <a:xfrm>
            <a:off x="2632472" y="4519013"/>
            <a:ext cx="3833414" cy="530913"/>
          </a:xfrm>
          <a:prstGeom prst="rect">
            <a:avLst/>
          </a:prstGeom>
          <a:ln>
            <a:solidFill>
              <a:schemeClr val="bg1"/>
            </a:solidFill>
          </a:ln>
          <a:extLst/>
        </p:spPr>
        <p:style>
          <a:lnRef idx="2">
            <a:schemeClr val="accent1"/>
          </a:lnRef>
          <a:fillRef idx="1">
            <a:schemeClr val="lt1"/>
          </a:fillRef>
          <a:effectRef idx="0">
            <a:schemeClr val="accent1"/>
          </a:effectRef>
          <a:fontRef idx="minor">
            <a:schemeClr val="dk1"/>
          </a:fontRef>
        </p:style>
        <p:txBody>
          <a:bodyPr wrap="none"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pPr>
            <a:r>
              <a:rPr lang="en-US" altLang="en-US" sz="750" dirty="0">
                <a:solidFill>
                  <a:srgbClr val="000000"/>
                </a:solidFill>
                <a:cs typeface="Arial" panose="020B0604020202020204" pitchFamily="34" charset="0"/>
              </a:rPr>
              <a:t>P1 – P8 are </a:t>
            </a:r>
            <a:r>
              <a:rPr lang="en-US" altLang="en-US" sz="750" dirty="0" smtClean="0">
                <a:solidFill>
                  <a:srgbClr val="000000"/>
                </a:solidFill>
                <a:cs typeface="Arial" panose="020B0604020202020204" pitchFamily="34" charset="0"/>
              </a:rPr>
              <a:t>Physical Central Processor cores </a:t>
            </a:r>
            <a:r>
              <a:rPr lang="en-US" altLang="en-US" sz="750" dirty="0">
                <a:solidFill>
                  <a:srgbClr val="000000"/>
                </a:solidFill>
                <a:cs typeface="Arial" panose="020B0604020202020204" pitchFamily="34" charset="0"/>
              </a:rPr>
              <a:t>or Integrated Facility for Linux (IFL) </a:t>
            </a:r>
            <a:r>
              <a:rPr lang="en-US" altLang="en-US" sz="750" dirty="0" smtClean="0">
                <a:solidFill>
                  <a:srgbClr val="000000"/>
                </a:solidFill>
                <a:cs typeface="Arial" panose="020B0604020202020204" pitchFamily="34" charset="0"/>
              </a:rPr>
              <a:t>cores</a:t>
            </a:r>
            <a:endParaRPr lang="en-US" altLang="en-US" sz="750" dirty="0">
              <a:solidFill>
                <a:srgbClr val="000000"/>
              </a:solidFill>
              <a:cs typeface="Arial" panose="020B0604020202020204" pitchFamily="34" charset="0"/>
            </a:endParaRPr>
          </a:p>
          <a:p>
            <a:pPr defTabSz="685783">
              <a:spcBef>
                <a:spcPct val="50000"/>
              </a:spcBef>
            </a:pPr>
            <a:r>
              <a:rPr lang="en-US" altLang="en-US" sz="750" dirty="0">
                <a:solidFill>
                  <a:srgbClr val="000000"/>
                </a:solidFill>
                <a:cs typeface="Arial" panose="020B0604020202020204" pitchFamily="34" charset="0"/>
              </a:rPr>
              <a:t>* - One shared Pool of cores only per System only </a:t>
            </a:r>
          </a:p>
          <a:p>
            <a:pPr defTabSz="685783">
              <a:spcBef>
                <a:spcPct val="50000"/>
              </a:spcBef>
            </a:pPr>
            <a:r>
              <a:rPr lang="en-US" altLang="en-US" sz="750" dirty="0">
                <a:solidFill>
                  <a:srgbClr val="000000"/>
                </a:solidFill>
                <a:cs typeface="Arial" panose="020B0604020202020204" pitchFamily="34" charset="0"/>
              </a:rPr>
              <a:t>Note: - LPARs can be managed by Dynamic Partition </a:t>
            </a:r>
            <a:r>
              <a:rPr lang="en-US" altLang="en-US" sz="750" dirty="0" err="1">
                <a:solidFill>
                  <a:srgbClr val="000000"/>
                </a:solidFill>
                <a:cs typeface="Arial" panose="020B0604020202020204" pitchFamily="34" charset="0"/>
              </a:rPr>
              <a:t>ManagerPM</a:t>
            </a:r>
            <a:r>
              <a:rPr lang="en-US" altLang="en-US" sz="750" dirty="0">
                <a:solidFill>
                  <a:srgbClr val="000000"/>
                </a:solidFill>
                <a:cs typeface="Arial" panose="020B0604020202020204" pitchFamily="34" charset="0"/>
              </a:rPr>
              <a:t> or PR/SM </a:t>
            </a:r>
          </a:p>
        </p:txBody>
      </p:sp>
      <p:grpSp>
        <p:nvGrpSpPr>
          <p:cNvPr id="215" name="Group 96"/>
          <p:cNvGrpSpPr>
            <a:grpSpLocks/>
          </p:cNvGrpSpPr>
          <p:nvPr/>
        </p:nvGrpSpPr>
        <p:grpSpPr bwMode="auto">
          <a:xfrm>
            <a:off x="3975499" y="1370411"/>
            <a:ext cx="1457325" cy="1340644"/>
            <a:chOff x="2391" y="1135"/>
            <a:chExt cx="1224" cy="1126"/>
          </a:xfrm>
        </p:grpSpPr>
        <p:grpSp>
          <p:nvGrpSpPr>
            <p:cNvPr id="216" name="Group 97"/>
            <p:cNvGrpSpPr>
              <a:grpSpLocks/>
            </p:cNvGrpSpPr>
            <p:nvPr/>
          </p:nvGrpSpPr>
          <p:grpSpPr bwMode="auto">
            <a:xfrm>
              <a:off x="2391" y="1135"/>
              <a:ext cx="1224" cy="1126"/>
              <a:chOff x="2399" y="1135"/>
              <a:chExt cx="1224" cy="1126"/>
            </a:xfrm>
          </p:grpSpPr>
          <p:sp>
            <p:nvSpPr>
              <p:cNvPr id="218" name="Rectangle 98"/>
              <p:cNvSpPr>
                <a:spLocks noChangeArrowheads="1"/>
              </p:cNvSpPr>
              <p:nvPr/>
            </p:nvSpPr>
            <p:spPr bwMode="auto">
              <a:xfrm>
                <a:off x="2413" y="1135"/>
                <a:ext cx="576" cy="913"/>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19" name="Text Box 99"/>
              <p:cNvSpPr txBox="1">
                <a:spLocks noChangeArrowheads="1"/>
              </p:cNvSpPr>
              <p:nvPr/>
            </p:nvSpPr>
            <p:spPr bwMode="auto">
              <a:xfrm rot="16200000">
                <a:off x="2241" y="1519"/>
                <a:ext cx="510"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a:solidFill>
                      <a:srgbClr val="000000"/>
                    </a:solidFill>
                    <a:cs typeface="Arial" panose="020B0604020202020204" pitchFamily="34" charset="0"/>
                  </a:rPr>
                  <a:t>Linux</a:t>
                </a:r>
              </a:p>
            </p:txBody>
          </p:sp>
          <p:sp>
            <p:nvSpPr>
              <p:cNvPr id="220" name="Rectangle 100"/>
              <p:cNvSpPr>
                <a:spLocks noChangeArrowheads="1"/>
              </p:cNvSpPr>
              <p:nvPr/>
            </p:nvSpPr>
            <p:spPr bwMode="auto">
              <a:xfrm>
                <a:off x="2544" y="1172"/>
                <a:ext cx="576" cy="913"/>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21" name="Text Box 101"/>
              <p:cNvSpPr txBox="1">
                <a:spLocks noChangeArrowheads="1"/>
              </p:cNvSpPr>
              <p:nvPr/>
            </p:nvSpPr>
            <p:spPr bwMode="auto">
              <a:xfrm rot="16200000">
                <a:off x="2371" y="1557"/>
                <a:ext cx="511"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a:solidFill>
                      <a:srgbClr val="000000"/>
                    </a:solidFill>
                    <a:cs typeface="Arial" panose="020B0604020202020204" pitchFamily="34" charset="0"/>
                  </a:rPr>
                  <a:t>Linux</a:t>
                </a:r>
              </a:p>
            </p:txBody>
          </p:sp>
          <p:sp>
            <p:nvSpPr>
              <p:cNvPr id="222" name="Rectangle 102"/>
              <p:cNvSpPr>
                <a:spLocks noChangeArrowheads="1"/>
              </p:cNvSpPr>
              <p:nvPr/>
            </p:nvSpPr>
            <p:spPr bwMode="auto">
              <a:xfrm>
                <a:off x="2675" y="1220"/>
                <a:ext cx="576" cy="913"/>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23" name="Text Box 103"/>
              <p:cNvSpPr txBox="1">
                <a:spLocks noChangeArrowheads="1"/>
              </p:cNvSpPr>
              <p:nvPr/>
            </p:nvSpPr>
            <p:spPr bwMode="auto">
              <a:xfrm rot="16200000">
                <a:off x="2502" y="1605"/>
                <a:ext cx="511"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a:solidFill>
                      <a:srgbClr val="000000"/>
                    </a:solidFill>
                    <a:cs typeface="Arial" panose="020B0604020202020204" pitchFamily="34" charset="0"/>
                  </a:rPr>
                  <a:t>Linux</a:t>
                </a:r>
              </a:p>
            </p:txBody>
          </p:sp>
          <p:sp>
            <p:nvSpPr>
              <p:cNvPr id="224" name="Rectangle 104"/>
              <p:cNvSpPr>
                <a:spLocks noChangeArrowheads="1"/>
              </p:cNvSpPr>
              <p:nvPr/>
            </p:nvSpPr>
            <p:spPr bwMode="auto">
              <a:xfrm>
                <a:off x="2806" y="1266"/>
                <a:ext cx="577" cy="913"/>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25" name="Text Box 105"/>
              <p:cNvSpPr txBox="1">
                <a:spLocks noChangeArrowheads="1"/>
              </p:cNvSpPr>
              <p:nvPr/>
            </p:nvSpPr>
            <p:spPr bwMode="auto">
              <a:xfrm rot="16200000">
                <a:off x="2633" y="1651"/>
                <a:ext cx="511"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a:solidFill>
                      <a:srgbClr val="000000"/>
                    </a:solidFill>
                    <a:cs typeface="Arial" panose="020B0604020202020204" pitchFamily="34" charset="0"/>
                  </a:rPr>
                  <a:t>Linux</a:t>
                </a:r>
              </a:p>
            </p:txBody>
          </p:sp>
          <p:sp>
            <p:nvSpPr>
              <p:cNvPr id="226" name="Rectangle 106"/>
              <p:cNvSpPr>
                <a:spLocks noChangeArrowheads="1"/>
              </p:cNvSpPr>
              <p:nvPr/>
            </p:nvSpPr>
            <p:spPr bwMode="auto">
              <a:xfrm>
                <a:off x="2916" y="1305"/>
                <a:ext cx="576" cy="913"/>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27" name="Rectangle 107"/>
              <p:cNvSpPr>
                <a:spLocks noChangeArrowheads="1"/>
              </p:cNvSpPr>
              <p:nvPr/>
            </p:nvSpPr>
            <p:spPr bwMode="auto">
              <a:xfrm>
                <a:off x="3047" y="1348"/>
                <a:ext cx="576" cy="913"/>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28" name="Text Box 108"/>
              <p:cNvSpPr txBox="1">
                <a:spLocks noChangeArrowheads="1"/>
              </p:cNvSpPr>
              <p:nvPr/>
            </p:nvSpPr>
            <p:spPr bwMode="auto">
              <a:xfrm rot="16200000">
                <a:off x="2874" y="1755"/>
                <a:ext cx="510"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a:solidFill>
                      <a:srgbClr val="000000"/>
                    </a:solidFill>
                    <a:cs typeface="Arial" panose="020B0604020202020204" pitchFamily="34" charset="0"/>
                  </a:rPr>
                  <a:t>Linux</a:t>
                </a:r>
              </a:p>
            </p:txBody>
          </p:sp>
        </p:grpSp>
        <p:sp>
          <p:nvSpPr>
            <p:cNvPr id="217" name="Text Box 109"/>
            <p:cNvSpPr txBox="1">
              <a:spLocks noChangeArrowheads="1"/>
            </p:cNvSpPr>
            <p:nvPr/>
          </p:nvSpPr>
          <p:spPr bwMode="auto">
            <a:xfrm rot="16200000">
              <a:off x="2743" y="1691"/>
              <a:ext cx="511"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a:solidFill>
                    <a:srgbClr val="000000"/>
                  </a:solidFill>
                  <a:cs typeface="Arial" panose="020B0604020202020204" pitchFamily="34" charset="0"/>
                </a:rPr>
                <a:t>Linux</a:t>
              </a:r>
            </a:p>
          </p:txBody>
        </p:sp>
      </p:grpSp>
      <p:grpSp>
        <p:nvGrpSpPr>
          <p:cNvPr id="229" name="Group 110"/>
          <p:cNvGrpSpPr>
            <a:grpSpLocks/>
          </p:cNvGrpSpPr>
          <p:nvPr/>
        </p:nvGrpSpPr>
        <p:grpSpPr bwMode="auto">
          <a:xfrm>
            <a:off x="6219826" y="1600202"/>
            <a:ext cx="458391" cy="515542"/>
            <a:chOff x="4656" y="1152"/>
            <a:chExt cx="384" cy="432"/>
          </a:xfrm>
        </p:grpSpPr>
        <p:sp>
          <p:nvSpPr>
            <p:cNvPr id="230" name="Rectangle 111"/>
            <p:cNvSpPr>
              <a:spLocks noChangeArrowheads="1"/>
            </p:cNvSpPr>
            <p:nvPr/>
          </p:nvSpPr>
          <p:spPr bwMode="auto">
            <a:xfrm>
              <a:off x="4687" y="1152"/>
              <a:ext cx="288" cy="432"/>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31" name="Text Box 112"/>
            <p:cNvSpPr txBox="1">
              <a:spLocks noChangeArrowheads="1"/>
            </p:cNvSpPr>
            <p:nvPr/>
          </p:nvSpPr>
          <p:spPr bwMode="auto">
            <a:xfrm>
              <a:off x="4656" y="1296"/>
              <a:ext cx="38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spcBef>
                  <a:spcPct val="50000"/>
                </a:spcBef>
                <a:buClr>
                  <a:srgbClr val="DFFF66"/>
                </a:buClr>
              </a:pPr>
              <a:r>
                <a:rPr lang="en-US" altLang="en-US" sz="900" dirty="0">
                  <a:solidFill>
                    <a:srgbClr val="000000"/>
                  </a:solidFill>
                  <a:cs typeface="Arial" panose="020B0604020202020204" pitchFamily="34" charset="0"/>
                </a:rPr>
                <a:t>Linux</a:t>
              </a:r>
            </a:p>
          </p:txBody>
        </p:sp>
      </p:grpSp>
      <p:sp>
        <p:nvSpPr>
          <p:cNvPr id="232" name="Rectangle 113"/>
          <p:cNvSpPr>
            <a:spLocks noChangeArrowheads="1"/>
          </p:cNvSpPr>
          <p:nvPr/>
        </p:nvSpPr>
        <p:spPr bwMode="auto">
          <a:xfrm>
            <a:off x="6376988" y="2171700"/>
            <a:ext cx="114300" cy="113110"/>
          </a:xfrm>
          <a:prstGeom prst="rect">
            <a:avLst/>
          </a:prstGeom>
          <a:solidFill>
            <a:srgbClr val="EBF5FF"/>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33" name="Rectangle 43"/>
          <p:cNvSpPr>
            <a:spLocks noChangeArrowheads="1"/>
          </p:cNvSpPr>
          <p:nvPr/>
        </p:nvSpPr>
        <p:spPr bwMode="auto">
          <a:xfrm>
            <a:off x="5545931" y="1556149"/>
            <a:ext cx="685800" cy="1087040"/>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34" name="Text Box 44"/>
          <p:cNvSpPr txBox="1">
            <a:spLocks noChangeArrowheads="1"/>
          </p:cNvSpPr>
          <p:nvPr/>
        </p:nvSpPr>
        <p:spPr bwMode="auto">
          <a:xfrm>
            <a:off x="5648326" y="2546747"/>
            <a:ext cx="676275" cy="23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dirty="0">
                <a:solidFill>
                  <a:srgbClr val="000000"/>
                </a:solidFill>
                <a:cs typeface="Arial" panose="020B0604020202020204" pitchFamily="34" charset="0"/>
              </a:rPr>
              <a:t>Linux</a:t>
            </a:r>
          </a:p>
        </p:txBody>
      </p:sp>
      <p:sp>
        <p:nvSpPr>
          <p:cNvPr id="235" name="Rectangle 43"/>
          <p:cNvSpPr>
            <a:spLocks noChangeArrowheads="1"/>
          </p:cNvSpPr>
          <p:nvPr/>
        </p:nvSpPr>
        <p:spPr bwMode="auto">
          <a:xfrm>
            <a:off x="5526881" y="1632349"/>
            <a:ext cx="685800" cy="1087040"/>
          </a:xfrm>
          <a:prstGeom prst="rect">
            <a:avLst/>
          </a:prstGeom>
          <a:solidFill>
            <a:srgbClr val="FFFFBD"/>
          </a:solidFill>
          <a:ln w="12700" algn="ctr">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defTabSz="685783"/>
            <a:endParaRPr lang="en-US" altLang="en-US" sz="750">
              <a:solidFill>
                <a:srgbClr val="FFFFFF"/>
              </a:solidFill>
            </a:endParaRPr>
          </a:p>
        </p:txBody>
      </p:sp>
      <p:sp>
        <p:nvSpPr>
          <p:cNvPr id="236" name="Text Box 44"/>
          <p:cNvSpPr txBox="1">
            <a:spLocks noChangeArrowheads="1"/>
          </p:cNvSpPr>
          <p:nvPr/>
        </p:nvSpPr>
        <p:spPr bwMode="auto">
          <a:xfrm>
            <a:off x="5534026" y="2432447"/>
            <a:ext cx="676275" cy="230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lgn="ctr">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68576" tIns="34289" rIns="68576" bIns="34289">
            <a:spAutoFit/>
          </a:bodyPr>
          <a:lstStyle>
            <a:lvl1pPr>
              <a:defRPr sz="1000">
                <a:solidFill>
                  <a:schemeClr val="tx1"/>
                </a:solidFill>
                <a:latin typeface="Arial" panose="020B0604020202020204" pitchFamily="34" charset="0"/>
                <a:ea typeface="ヒラギノ角ゴ Pro W3"/>
                <a:cs typeface="ヒラギノ角ゴ Pro W3"/>
              </a:defRPr>
            </a:lvl1pPr>
            <a:lvl2pPr marL="742950" indent="-285750">
              <a:defRPr sz="1000">
                <a:solidFill>
                  <a:schemeClr val="tx1"/>
                </a:solidFill>
                <a:latin typeface="Arial" panose="020B0604020202020204" pitchFamily="34" charset="0"/>
                <a:ea typeface="ヒラギノ角ゴ Pro W3"/>
                <a:cs typeface="ヒラギノ角ゴ Pro W3"/>
              </a:defRPr>
            </a:lvl2pPr>
            <a:lvl3pPr marL="1143000" indent="-228600">
              <a:defRPr sz="1000">
                <a:solidFill>
                  <a:schemeClr val="tx1"/>
                </a:solidFill>
                <a:latin typeface="Arial" panose="020B0604020202020204" pitchFamily="34" charset="0"/>
                <a:ea typeface="ヒラギノ角ゴ Pro W3"/>
                <a:cs typeface="ヒラギノ角ゴ Pro W3"/>
              </a:defRPr>
            </a:lvl3pPr>
            <a:lvl4pPr marL="1600200" indent="-228600">
              <a:defRPr sz="1000">
                <a:solidFill>
                  <a:schemeClr val="tx1"/>
                </a:solidFill>
                <a:latin typeface="Arial" panose="020B0604020202020204" pitchFamily="34" charset="0"/>
                <a:ea typeface="ヒラギノ角ゴ Pro W3"/>
                <a:cs typeface="ヒラギノ角ゴ Pro W3"/>
              </a:defRPr>
            </a:lvl4pPr>
            <a:lvl5pPr marL="2057400" indent="-228600">
              <a:defRPr sz="1000">
                <a:solidFill>
                  <a:schemeClr val="tx1"/>
                </a:solidFill>
                <a:latin typeface="Arial" panose="020B0604020202020204" pitchFamily="34" charset="0"/>
                <a:ea typeface="ヒラギノ角ゴ Pro W3"/>
                <a:cs typeface="ヒラギノ角ゴ Pro W3"/>
              </a:defRPr>
            </a:lvl5pPr>
            <a:lvl6pPr marL="25146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6pPr>
            <a:lvl7pPr marL="29718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7pPr>
            <a:lvl8pPr marL="34290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8pPr>
            <a:lvl9pPr marL="3886200" indent="-228600" eaLnBrk="0" fontAlgn="base" hangingPunct="0">
              <a:spcBef>
                <a:spcPct val="0"/>
              </a:spcBef>
              <a:spcAft>
                <a:spcPct val="0"/>
              </a:spcAft>
              <a:defRPr sz="1000">
                <a:solidFill>
                  <a:schemeClr val="tx1"/>
                </a:solidFill>
                <a:latin typeface="Arial" panose="020B0604020202020204" pitchFamily="34" charset="0"/>
                <a:ea typeface="ヒラギノ角ゴ Pro W3"/>
                <a:cs typeface="ヒラギノ角ゴ Pro W3"/>
              </a:defRPr>
            </a:lvl9pPr>
          </a:lstStyle>
          <a:p>
            <a:pPr algn="ctr" defTabSz="685783">
              <a:spcBef>
                <a:spcPct val="50000"/>
              </a:spcBef>
              <a:buClr>
                <a:srgbClr val="DFFF66"/>
              </a:buClr>
            </a:pPr>
            <a:r>
              <a:rPr lang="en-US" altLang="en-US" sz="1050">
                <a:solidFill>
                  <a:srgbClr val="000000"/>
                </a:solidFill>
                <a:cs typeface="Arial" panose="020B0604020202020204" pitchFamily="34" charset="0"/>
              </a:rPr>
              <a:t>Linux</a:t>
            </a:r>
          </a:p>
        </p:txBody>
      </p:sp>
    </p:spTree>
    <p:extLst>
      <p:ext uri="{BB962C8B-B14F-4D97-AF65-F5344CB8AC3E}">
        <p14:creationId xmlns:p14="http://schemas.microsoft.com/office/powerpoint/2010/main" val="15723832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blinds(horizontal)">
                                      <p:cBhvr>
                                        <p:cTn id="7" dur="500"/>
                                        <p:tgtEl>
                                          <p:spTgt spid="13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46"/>
                                        </p:tgtEl>
                                        <p:attrNameLst>
                                          <p:attrName>style.visibility</p:attrName>
                                        </p:attrNameLst>
                                      </p:cBhvr>
                                      <p:to>
                                        <p:strVal val="visible"/>
                                      </p:to>
                                    </p:set>
                                    <p:anim calcmode="lin" valueType="num">
                                      <p:cBhvr additive="base">
                                        <p:cTn id="12" dur="500" fill="hold"/>
                                        <p:tgtEl>
                                          <p:spTgt spid="146"/>
                                        </p:tgtEl>
                                        <p:attrNameLst>
                                          <p:attrName>ppt_x</p:attrName>
                                        </p:attrNameLst>
                                      </p:cBhvr>
                                      <p:tavLst>
                                        <p:tav tm="0">
                                          <p:val>
                                            <p:strVal val="#ppt_x"/>
                                          </p:val>
                                        </p:tav>
                                        <p:tav tm="100000">
                                          <p:val>
                                            <p:strVal val="#ppt_x"/>
                                          </p:val>
                                        </p:tav>
                                      </p:tavLst>
                                    </p:anim>
                                    <p:anim calcmode="lin" valueType="num">
                                      <p:cBhvr additive="base">
                                        <p:cTn id="13" dur="500" fill="hold"/>
                                        <p:tgtEl>
                                          <p:spTgt spid="146"/>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47"/>
                                        </p:tgtEl>
                                        <p:attrNameLst>
                                          <p:attrName>style.visibility</p:attrName>
                                        </p:attrNameLst>
                                      </p:cBhvr>
                                      <p:to>
                                        <p:strVal val="visible"/>
                                      </p:to>
                                    </p:set>
                                    <p:anim calcmode="lin" valueType="num">
                                      <p:cBhvr additive="base">
                                        <p:cTn id="16" dur="500" fill="hold"/>
                                        <p:tgtEl>
                                          <p:spTgt spid="147"/>
                                        </p:tgtEl>
                                        <p:attrNameLst>
                                          <p:attrName>ppt_x</p:attrName>
                                        </p:attrNameLst>
                                      </p:cBhvr>
                                      <p:tavLst>
                                        <p:tav tm="0">
                                          <p:val>
                                            <p:strVal val="#ppt_x"/>
                                          </p:val>
                                        </p:tav>
                                        <p:tav tm="100000">
                                          <p:val>
                                            <p:strVal val="#ppt_x"/>
                                          </p:val>
                                        </p:tav>
                                      </p:tavLst>
                                    </p:anim>
                                    <p:anim calcmode="lin" valueType="num">
                                      <p:cBhvr additive="base">
                                        <p:cTn id="17" dur="500" fill="hold"/>
                                        <p:tgtEl>
                                          <p:spTgt spid="147"/>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150"/>
                                        </p:tgtEl>
                                        <p:attrNameLst>
                                          <p:attrName>style.visibility</p:attrName>
                                        </p:attrNameLst>
                                      </p:cBhvr>
                                      <p:to>
                                        <p:strVal val="visible"/>
                                      </p:to>
                                    </p:set>
                                    <p:anim calcmode="lin" valueType="num">
                                      <p:cBhvr additive="base">
                                        <p:cTn id="20" dur="500" fill="hold"/>
                                        <p:tgtEl>
                                          <p:spTgt spid="150"/>
                                        </p:tgtEl>
                                        <p:attrNameLst>
                                          <p:attrName>ppt_x</p:attrName>
                                        </p:attrNameLst>
                                      </p:cBhvr>
                                      <p:tavLst>
                                        <p:tav tm="0">
                                          <p:val>
                                            <p:strVal val="#ppt_x"/>
                                          </p:val>
                                        </p:tav>
                                        <p:tav tm="100000">
                                          <p:val>
                                            <p:strVal val="#ppt_x"/>
                                          </p:val>
                                        </p:tav>
                                      </p:tavLst>
                                    </p:anim>
                                    <p:anim calcmode="lin" valueType="num">
                                      <p:cBhvr additive="base">
                                        <p:cTn id="21" dur="500" fill="hold"/>
                                        <p:tgtEl>
                                          <p:spTgt spid="150"/>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151"/>
                                        </p:tgtEl>
                                        <p:attrNameLst>
                                          <p:attrName>style.visibility</p:attrName>
                                        </p:attrNameLst>
                                      </p:cBhvr>
                                      <p:to>
                                        <p:strVal val="visible"/>
                                      </p:to>
                                    </p:set>
                                    <p:anim calcmode="lin" valueType="num">
                                      <p:cBhvr additive="base">
                                        <p:cTn id="24" dur="500" fill="hold"/>
                                        <p:tgtEl>
                                          <p:spTgt spid="151"/>
                                        </p:tgtEl>
                                        <p:attrNameLst>
                                          <p:attrName>ppt_x</p:attrName>
                                        </p:attrNameLst>
                                      </p:cBhvr>
                                      <p:tavLst>
                                        <p:tav tm="0">
                                          <p:val>
                                            <p:strVal val="#ppt_x"/>
                                          </p:val>
                                        </p:tav>
                                        <p:tav tm="100000">
                                          <p:val>
                                            <p:strVal val="#ppt_x"/>
                                          </p:val>
                                        </p:tav>
                                      </p:tavLst>
                                    </p:anim>
                                    <p:anim calcmode="lin" valueType="num">
                                      <p:cBhvr additive="base">
                                        <p:cTn id="25" dur="500" fill="hold"/>
                                        <p:tgtEl>
                                          <p:spTgt spid="151"/>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154"/>
                                        </p:tgtEl>
                                        <p:attrNameLst>
                                          <p:attrName>style.visibility</p:attrName>
                                        </p:attrNameLst>
                                      </p:cBhvr>
                                      <p:to>
                                        <p:strVal val="visible"/>
                                      </p:to>
                                    </p:set>
                                    <p:anim calcmode="lin" valueType="num">
                                      <p:cBhvr additive="base">
                                        <p:cTn id="28" dur="500" fill="hold"/>
                                        <p:tgtEl>
                                          <p:spTgt spid="154"/>
                                        </p:tgtEl>
                                        <p:attrNameLst>
                                          <p:attrName>ppt_x</p:attrName>
                                        </p:attrNameLst>
                                      </p:cBhvr>
                                      <p:tavLst>
                                        <p:tav tm="0">
                                          <p:val>
                                            <p:strVal val="#ppt_x"/>
                                          </p:val>
                                        </p:tav>
                                        <p:tav tm="100000">
                                          <p:val>
                                            <p:strVal val="#ppt_x"/>
                                          </p:val>
                                        </p:tav>
                                      </p:tavLst>
                                    </p:anim>
                                    <p:anim calcmode="lin" valueType="num">
                                      <p:cBhvr additive="base">
                                        <p:cTn id="29" dur="500" fill="hold"/>
                                        <p:tgtEl>
                                          <p:spTgt spid="154"/>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155"/>
                                        </p:tgtEl>
                                        <p:attrNameLst>
                                          <p:attrName>style.visibility</p:attrName>
                                        </p:attrNameLst>
                                      </p:cBhvr>
                                      <p:to>
                                        <p:strVal val="visible"/>
                                      </p:to>
                                    </p:set>
                                    <p:anim calcmode="lin" valueType="num">
                                      <p:cBhvr additive="base">
                                        <p:cTn id="32" dur="500" fill="hold"/>
                                        <p:tgtEl>
                                          <p:spTgt spid="155"/>
                                        </p:tgtEl>
                                        <p:attrNameLst>
                                          <p:attrName>ppt_x</p:attrName>
                                        </p:attrNameLst>
                                      </p:cBhvr>
                                      <p:tavLst>
                                        <p:tav tm="0">
                                          <p:val>
                                            <p:strVal val="#ppt_x"/>
                                          </p:val>
                                        </p:tav>
                                        <p:tav tm="100000">
                                          <p:val>
                                            <p:strVal val="#ppt_x"/>
                                          </p:val>
                                        </p:tav>
                                      </p:tavLst>
                                    </p:anim>
                                    <p:anim calcmode="lin" valueType="num">
                                      <p:cBhvr additive="base">
                                        <p:cTn id="33" dur="500" fill="hold"/>
                                        <p:tgtEl>
                                          <p:spTgt spid="155"/>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158"/>
                                        </p:tgtEl>
                                        <p:attrNameLst>
                                          <p:attrName>style.visibility</p:attrName>
                                        </p:attrNameLst>
                                      </p:cBhvr>
                                      <p:to>
                                        <p:strVal val="visible"/>
                                      </p:to>
                                    </p:set>
                                    <p:anim calcmode="lin" valueType="num">
                                      <p:cBhvr additive="base">
                                        <p:cTn id="36" dur="500" fill="hold"/>
                                        <p:tgtEl>
                                          <p:spTgt spid="158"/>
                                        </p:tgtEl>
                                        <p:attrNameLst>
                                          <p:attrName>ppt_x</p:attrName>
                                        </p:attrNameLst>
                                      </p:cBhvr>
                                      <p:tavLst>
                                        <p:tav tm="0">
                                          <p:val>
                                            <p:strVal val="#ppt_x"/>
                                          </p:val>
                                        </p:tav>
                                        <p:tav tm="100000">
                                          <p:val>
                                            <p:strVal val="#ppt_x"/>
                                          </p:val>
                                        </p:tav>
                                      </p:tavLst>
                                    </p:anim>
                                    <p:anim calcmode="lin" valueType="num">
                                      <p:cBhvr additive="base">
                                        <p:cTn id="37" dur="500" fill="hold"/>
                                        <p:tgtEl>
                                          <p:spTgt spid="158"/>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159"/>
                                        </p:tgtEl>
                                        <p:attrNameLst>
                                          <p:attrName>style.visibility</p:attrName>
                                        </p:attrNameLst>
                                      </p:cBhvr>
                                      <p:to>
                                        <p:strVal val="visible"/>
                                      </p:to>
                                    </p:set>
                                    <p:anim calcmode="lin" valueType="num">
                                      <p:cBhvr additive="base">
                                        <p:cTn id="40" dur="500" fill="hold"/>
                                        <p:tgtEl>
                                          <p:spTgt spid="159"/>
                                        </p:tgtEl>
                                        <p:attrNameLst>
                                          <p:attrName>ppt_x</p:attrName>
                                        </p:attrNameLst>
                                      </p:cBhvr>
                                      <p:tavLst>
                                        <p:tav tm="0">
                                          <p:val>
                                            <p:strVal val="#ppt_x"/>
                                          </p:val>
                                        </p:tav>
                                        <p:tav tm="100000">
                                          <p:val>
                                            <p:strVal val="#ppt_x"/>
                                          </p:val>
                                        </p:tav>
                                      </p:tavLst>
                                    </p:anim>
                                    <p:anim calcmode="lin" valueType="num">
                                      <p:cBhvr additive="base">
                                        <p:cTn id="41" dur="500" fill="hold"/>
                                        <p:tgtEl>
                                          <p:spTgt spid="159"/>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160"/>
                                        </p:tgtEl>
                                        <p:attrNameLst>
                                          <p:attrName>style.visibility</p:attrName>
                                        </p:attrNameLst>
                                      </p:cBhvr>
                                      <p:to>
                                        <p:strVal val="visible"/>
                                      </p:to>
                                    </p:set>
                                    <p:anim calcmode="lin" valueType="num">
                                      <p:cBhvr additive="base">
                                        <p:cTn id="44" dur="500" fill="hold"/>
                                        <p:tgtEl>
                                          <p:spTgt spid="160"/>
                                        </p:tgtEl>
                                        <p:attrNameLst>
                                          <p:attrName>ppt_x</p:attrName>
                                        </p:attrNameLst>
                                      </p:cBhvr>
                                      <p:tavLst>
                                        <p:tav tm="0">
                                          <p:val>
                                            <p:strVal val="#ppt_x"/>
                                          </p:val>
                                        </p:tav>
                                        <p:tav tm="100000">
                                          <p:val>
                                            <p:strVal val="#ppt_x"/>
                                          </p:val>
                                        </p:tav>
                                      </p:tavLst>
                                    </p:anim>
                                    <p:anim calcmode="lin" valueType="num">
                                      <p:cBhvr additive="base">
                                        <p:cTn id="45" dur="500" fill="hold"/>
                                        <p:tgtEl>
                                          <p:spTgt spid="160"/>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165"/>
                                        </p:tgtEl>
                                        <p:attrNameLst>
                                          <p:attrName>style.visibility</p:attrName>
                                        </p:attrNameLst>
                                      </p:cBhvr>
                                      <p:to>
                                        <p:strVal val="visible"/>
                                      </p:to>
                                    </p:set>
                                    <p:anim calcmode="lin" valueType="num">
                                      <p:cBhvr additive="base">
                                        <p:cTn id="48" dur="500" fill="hold"/>
                                        <p:tgtEl>
                                          <p:spTgt spid="165"/>
                                        </p:tgtEl>
                                        <p:attrNameLst>
                                          <p:attrName>ppt_x</p:attrName>
                                        </p:attrNameLst>
                                      </p:cBhvr>
                                      <p:tavLst>
                                        <p:tav tm="0">
                                          <p:val>
                                            <p:strVal val="#ppt_x"/>
                                          </p:val>
                                        </p:tav>
                                        <p:tav tm="100000">
                                          <p:val>
                                            <p:strVal val="#ppt_x"/>
                                          </p:val>
                                        </p:tav>
                                      </p:tavLst>
                                    </p:anim>
                                    <p:anim calcmode="lin" valueType="num">
                                      <p:cBhvr additive="base">
                                        <p:cTn id="49" dur="500" fill="hold"/>
                                        <p:tgtEl>
                                          <p:spTgt spid="165"/>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166"/>
                                        </p:tgtEl>
                                        <p:attrNameLst>
                                          <p:attrName>style.visibility</p:attrName>
                                        </p:attrNameLst>
                                      </p:cBhvr>
                                      <p:to>
                                        <p:strVal val="visible"/>
                                      </p:to>
                                    </p:set>
                                    <p:anim calcmode="lin" valueType="num">
                                      <p:cBhvr additive="base">
                                        <p:cTn id="52" dur="500" fill="hold"/>
                                        <p:tgtEl>
                                          <p:spTgt spid="166"/>
                                        </p:tgtEl>
                                        <p:attrNameLst>
                                          <p:attrName>ppt_x</p:attrName>
                                        </p:attrNameLst>
                                      </p:cBhvr>
                                      <p:tavLst>
                                        <p:tav tm="0">
                                          <p:val>
                                            <p:strVal val="#ppt_x"/>
                                          </p:val>
                                        </p:tav>
                                        <p:tav tm="100000">
                                          <p:val>
                                            <p:strVal val="#ppt_x"/>
                                          </p:val>
                                        </p:tav>
                                      </p:tavLst>
                                    </p:anim>
                                    <p:anim calcmode="lin" valueType="num">
                                      <p:cBhvr additive="base">
                                        <p:cTn id="53" dur="500" fill="hold"/>
                                        <p:tgtEl>
                                          <p:spTgt spid="166"/>
                                        </p:tgtEl>
                                        <p:attrNameLst>
                                          <p:attrName>ppt_y</p:attrName>
                                        </p:attrNameLst>
                                      </p:cBhvr>
                                      <p:tavLst>
                                        <p:tav tm="0">
                                          <p:val>
                                            <p:strVal val="1+#ppt_h/2"/>
                                          </p:val>
                                        </p:tav>
                                        <p:tav tm="100000">
                                          <p:val>
                                            <p:strVal val="#ppt_y"/>
                                          </p:val>
                                        </p:tav>
                                      </p:tavLst>
                                    </p:anim>
                                  </p:childTnLst>
                                </p:cTn>
                              </p:par>
                              <p:par>
                                <p:cTn id="54" presetID="2" presetClass="entr" presetSubtype="4" fill="hold" grpId="0" nodeType="withEffect">
                                  <p:stCondLst>
                                    <p:cond delay="0"/>
                                  </p:stCondLst>
                                  <p:childTnLst>
                                    <p:set>
                                      <p:cBhvr>
                                        <p:cTn id="55" dur="1" fill="hold">
                                          <p:stCondLst>
                                            <p:cond delay="0"/>
                                          </p:stCondLst>
                                        </p:cTn>
                                        <p:tgtEl>
                                          <p:spTgt spid="167"/>
                                        </p:tgtEl>
                                        <p:attrNameLst>
                                          <p:attrName>style.visibility</p:attrName>
                                        </p:attrNameLst>
                                      </p:cBhvr>
                                      <p:to>
                                        <p:strVal val="visible"/>
                                      </p:to>
                                    </p:set>
                                    <p:anim calcmode="lin" valueType="num">
                                      <p:cBhvr additive="base">
                                        <p:cTn id="56" dur="500" fill="hold"/>
                                        <p:tgtEl>
                                          <p:spTgt spid="167"/>
                                        </p:tgtEl>
                                        <p:attrNameLst>
                                          <p:attrName>ppt_x</p:attrName>
                                        </p:attrNameLst>
                                      </p:cBhvr>
                                      <p:tavLst>
                                        <p:tav tm="0">
                                          <p:val>
                                            <p:strVal val="#ppt_x"/>
                                          </p:val>
                                        </p:tav>
                                        <p:tav tm="100000">
                                          <p:val>
                                            <p:strVal val="#ppt_x"/>
                                          </p:val>
                                        </p:tav>
                                      </p:tavLst>
                                    </p:anim>
                                    <p:anim calcmode="lin" valueType="num">
                                      <p:cBhvr additive="base">
                                        <p:cTn id="57" dur="500" fill="hold"/>
                                        <p:tgtEl>
                                          <p:spTgt spid="167"/>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168"/>
                                        </p:tgtEl>
                                        <p:attrNameLst>
                                          <p:attrName>style.visibility</p:attrName>
                                        </p:attrNameLst>
                                      </p:cBhvr>
                                      <p:to>
                                        <p:strVal val="visible"/>
                                      </p:to>
                                    </p:set>
                                    <p:anim calcmode="lin" valueType="num">
                                      <p:cBhvr additive="base">
                                        <p:cTn id="60" dur="500" fill="hold"/>
                                        <p:tgtEl>
                                          <p:spTgt spid="168"/>
                                        </p:tgtEl>
                                        <p:attrNameLst>
                                          <p:attrName>ppt_x</p:attrName>
                                        </p:attrNameLst>
                                      </p:cBhvr>
                                      <p:tavLst>
                                        <p:tav tm="0">
                                          <p:val>
                                            <p:strVal val="#ppt_x"/>
                                          </p:val>
                                        </p:tav>
                                        <p:tav tm="100000">
                                          <p:val>
                                            <p:strVal val="#ppt_x"/>
                                          </p:val>
                                        </p:tav>
                                      </p:tavLst>
                                    </p:anim>
                                    <p:anim calcmode="lin" valueType="num">
                                      <p:cBhvr additive="base">
                                        <p:cTn id="61" dur="500" fill="hold"/>
                                        <p:tgtEl>
                                          <p:spTgt spid="168"/>
                                        </p:tgtEl>
                                        <p:attrNameLst>
                                          <p:attrName>ppt_y</p:attrName>
                                        </p:attrNameLst>
                                      </p:cBhvr>
                                      <p:tavLst>
                                        <p:tav tm="0">
                                          <p:val>
                                            <p:strVal val="1+#ppt_h/2"/>
                                          </p:val>
                                        </p:tav>
                                        <p:tav tm="100000">
                                          <p:val>
                                            <p:strVal val="#ppt_y"/>
                                          </p:val>
                                        </p:tav>
                                      </p:tavLst>
                                    </p:anim>
                                  </p:childTnLst>
                                </p:cTn>
                              </p:par>
                              <p:par>
                                <p:cTn id="62" presetID="2" presetClass="entr" presetSubtype="4" fill="hold" grpId="0" nodeType="withEffect">
                                  <p:stCondLst>
                                    <p:cond delay="0"/>
                                  </p:stCondLst>
                                  <p:childTnLst>
                                    <p:set>
                                      <p:cBhvr>
                                        <p:cTn id="63" dur="1" fill="hold">
                                          <p:stCondLst>
                                            <p:cond delay="0"/>
                                          </p:stCondLst>
                                        </p:cTn>
                                        <p:tgtEl>
                                          <p:spTgt spid="169"/>
                                        </p:tgtEl>
                                        <p:attrNameLst>
                                          <p:attrName>style.visibility</p:attrName>
                                        </p:attrNameLst>
                                      </p:cBhvr>
                                      <p:to>
                                        <p:strVal val="visible"/>
                                      </p:to>
                                    </p:set>
                                    <p:anim calcmode="lin" valueType="num">
                                      <p:cBhvr additive="base">
                                        <p:cTn id="64" dur="500" fill="hold"/>
                                        <p:tgtEl>
                                          <p:spTgt spid="169"/>
                                        </p:tgtEl>
                                        <p:attrNameLst>
                                          <p:attrName>ppt_x</p:attrName>
                                        </p:attrNameLst>
                                      </p:cBhvr>
                                      <p:tavLst>
                                        <p:tav tm="0">
                                          <p:val>
                                            <p:strVal val="#ppt_x"/>
                                          </p:val>
                                        </p:tav>
                                        <p:tav tm="100000">
                                          <p:val>
                                            <p:strVal val="#ppt_x"/>
                                          </p:val>
                                        </p:tav>
                                      </p:tavLst>
                                    </p:anim>
                                    <p:anim calcmode="lin" valueType="num">
                                      <p:cBhvr additive="base">
                                        <p:cTn id="65" dur="500" fill="hold"/>
                                        <p:tgtEl>
                                          <p:spTgt spid="169"/>
                                        </p:tgtEl>
                                        <p:attrNameLst>
                                          <p:attrName>ppt_y</p:attrName>
                                        </p:attrNameLst>
                                      </p:cBhvr>
                                      <p:tavLst>
                                        <p:tav tm="0">
                                          <p:val>
                                            <p:strVal val="1+#ppt_h/2"/>
                                          </p:val>
                                        </p:tav>
                                        <p:tav tm="100000">
                                          <p:val>
                                            <p:strVal val="#ppt_y"/>
                                          </p:val>
                                        </p:tav>
                                      </p:tavLst>
                                    </p:anim>
                                  </p:childTnLst>
                                </p:cTn>
                              </p:par>
                              <p:par>
                                <p:cTn id="66" presetID="2" presetClass="entr" presetSubtype="4" fill="hold" grpId="0" nodeType="withEffect">
                                  <p:stCondLst>
                                    <p:cond delay="0"/>
                                  </p:stCondLst>
                                  <p:childTnLst>
                                    <p:set>
                                      <p:cBhvr>
                                        <p:cTn id="67" dur="1" fill="hold">
                                          <p:stCondLst>
                                            <p:cond delay="0"/>
                                          </p:stCondLst>
                                        </p:cTn>
                                        <p:tgtEl>
                                          <p:spTgt spid="170"/>
                                        </p:tgtEl>
                                        <p:attrNameLst>
                                          <p:attrName>style.visibility</p:attrName>
                                        </p:attrNameLst>
                                      </p:cBhvr>
                                      <p:to>
                                        <p:strVal val="visible"/>
                                      </p:to>
                                    </p:set>
                                    <p:anim calcmode="lin" valueType="num">
                                      <p:cBhvr additive="base">
                                        <p:cTn id="68" dur="500" fill="hold"/>
                                        <p:tgtEl>
                                          <p:spTgt spid="170"/>
                                        </p:tgtEl>
                                        <p:attrNameLst>
                                          <p:attrName>ppt_x</p:attrName>
                                        </p:attrNameLst>
                                      </p:cBhvr>
                                      <p:tavLst>
                                        <p:tav tm="0">
                                          <p:val>
                                            <p:strVal val="#ppt_x"/>
                                          </p:val>
                                        </p:tav>
                                        <p:tav tm="100000">
                                          <p:val>
                                            <p:strVal val="#ppt_x"/>
                                          </p:val>
                                        </p:tav>
                                      </p:tavLst>
                                    </p:anim>
                                    <p:anim calcmode="lin" valueType="num">
                                      <p:cBhvr additive="base">
                                        <p:cTn id="69" dur="500" fill="hold"/>
                                        <p:tgtEl>
                                          <p:spTgt spid="170"/>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171"/>
                                        </p:tgtEl>
                                        <p:attrNameLst>
                                          <p:attrName>style.visibility</p:attrName>
                                        </p:attrNameLst>
                                      </p:cBhvr>
                                      <p:to>
                                        <p:strVal val="visible"/>
                                      </p:to>
                                    </p:set>
                                    <p:anim calcmode="lin" valueType="num">
                                      <p:cBhvr additive="base">
                                        <p:cTn id="72" dur="500" fill="hold"/>
                                        <p:tgtEl>
                                          <p:spTgt spid="171"/>
                                        </p:tgtEl>
                                        <p:attrNameLst>
                                          <p:attrName>ppt_x</p:attrName>
                                        </p:attrNameLst>
                                      </p:cBhvr>
                                      <p:tavLst>
                                        <p:tav tm="0">
                                          <p:val>
                                            <p:strVal val="#ppt_x"/>
                                          </p:val>
                                        </p:tav>
                                        <p:tav tm="100000">
                                          <p:val>
                                            <p:strVal val="#ppt_x"/>
                                          </p:val>
                                        </p:tav>
                                      </p:tavLst>
                                    </p:anim>
                                    <p:anim calcmode="lin" valueType="num">
                                      <p:cBhvr additive="base">
                                        <p:cTn id="73" dur="500" fill="hold"/>
                                        <p:tgtEl>
                                          <p:spTgt spid="171"/>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172"/>
                                        </p:tgtEl>
                                        <p:attrNameLst>
                                          <p:attrName>style.visibility</p:attrName>
                                        </p:attrNameLst>
                                      </p:cBhvr>
                                      <p:to>
                                        <p:strVal val="visible"/>
                                      </p:to>
                                    </p:set>
                                    <p:anim calcmode="lin" valueType="num">
                                      <p:cBhvr additive="base">
                                        <p:cTn id="76" dur="500" fill="hold"/>
                                        <p:tgtEl>
                                          <p:spTgt spid="172"/>
                                        </p:tgtEl>
                                        <p:attrNameLst>
                                          <p:attrName>ppt_x</p:attrName>
                                        </p:attrNameLst>
                                      </p:cBhvr>
                                      <p:tavLst>
                                        <p:tav tm="0">
                                          <p:val>
                                            <p:strVal val="#ppt_x"/>
                                          </p:val>
                                        </p:tav>
                                        <p:tav tm="100000">
                                          <p:val>
                                            <p:strVal val="#ppt_x"/>
                                          </p:val>
                                        </p:tav>
                                      </p:tavLst>
                                    </p:anim>
                                    <p:anim calcmode="lin" valueType="num">
                                      <p:cBhvr additive="base">
                                        <p:cTn id="77" dur="500" fill="hold"/>
                                        <p:tgtEl>
                                          <p:spTgt spid="172"/>
                                        </p:tgtEl>
                                        <p:attrNameLst>
                                          <p:attrName>ppt_y</p:attrName>
                                        </p:attrNameLst>
                                      </p:cBhvr>
                                      <p:tavLst>
                                        <p:tav tm="0">
                                          <p:val>
                                            <p:strVal val="1+#ppt_h/2"/>
                                          </p:val>
                                        </p:tav>
                                        <p:tav tm="100000">
                                          <p:val>
                                            <p:strVal val="#ppt_y"/>
                                          </p:val>
                                        </p:tav>
                                      </p:tavLst>
                                    </p:anim>
                                  </p:childTnLst>
                                </p:cTn>
                              </p:par>
                              <p:par>
                                <p:cTn id="78" presetID="2" presetClass="entr" presetSubtype="4" fill="hold" grpId="0" nodeType="withEffect">
                                  <p:stCondLst>
                                    <p:cond delay="0"/>
                                  </p:stCondLst>
                                  <p:childTnLst>
                                    <p:set>
                                      <p:cBhvr>
                                        <p:cTn id="79" dur="1" fill="hold">
                                          <p:stCondLst>
                                            <p:cond delay="0"/>
                                          </p:stCondLst>
                                        </p:cTn>
                                        <p:tgtEl>
                                          <p:spTgt spid="173"/>
                                        </p:tgtEl>
                                        <p:attrNameLst>
                                          <p:attrName>style.visibility</p:attrName>
                                        </p:attrNameLst>
                                      </p:cBhvr>
                                      <p:to>
                                        <p:strVal val="visible"/>
                                      </p:to>
                                    </p:set>
                                    <p:anim calcmode="lin" valueType="num">
                                      <p:cBhvr additive="base">
                                        <p:cTn id="80" dur="500" fill="hold"/>
                                        <p:tgtEl>
                                          <p:spTgt spid="173"/>
                                        </p:tgtEl>
                                        <p:attrNameLst>
                                          <p:attrName>ppt_x</p:attrName>
                                        </p:attrNameLst>
                                      </p:cBhvr>
                                      <p:tavLst>
                                        <p:tav tm="0">
                                          <p:val>
                                            <p:strVal val="#ppt_x"/>
                                          </p:val>
                                        </p:tav>
                                        <p:tav tm="100000">
                                          <p:val>
                                            <p:strVal val="#ppt_x"/>
                                          </p:val>
                                        </p:tav>
                                      </p:tavLst>
                                    </p:anim>
                                    <p:anim calcmode="lin" valueType="num">
                                      <p:cBhvr additive="base">
                                        <p:cTn id="81" dur="500" fill="hold"/>
                                        <p:tgtEl>
                                          <p:spTgt spid="173"/>
                                        </p:tgtEl>
                                        <p:attrNameLst>
                                          <p:attrName>ppt_y</p:attrName>
                                        </p:attrNameLst>
                                      </p:cBhvr>
                                      <p:tavLst>
                                        <p:tav tm="0">
                                          <p:val>
                                            <p:strVal val="1+#ppt_h/2"/>
                                          </p:val>
                                        </p:tav>
                                        <p:tav tm="100000">
                                          <p:val>
                                            <p:strVal val="#ppt_y"/>
                                          </p:val>
                                        </p:tav>
                                      </p:tavLst>
                                    </p:anim>
                                  </p:childTnLst>
                                </p:cTn>
                              </p:par>
                              <p:par>
                                <p:cTn id="82" presetID="2" presetClass="entr" presetSubtype="4" fill="hold" grpId="0" nodeType="withEffect">
                                  <p:stCondLst>
                                    <p:cond delay="0"/>
                                  </p:stCondLst>
                                  <p:childTnLst>
                                    <p:set>
                                      <p:cBhvr>
                                        <p:cTn id="83" dur="1" fill="hold">
                                          <p:stCondLst>
                                            <p:cond delay="0"/>
                                          </p:stCondLst>
                                        </p:cTn>
                                        <p:tgtEl>
                                          <p:spTgt spid="174"/>
                                        </p:tgtEl>
                                        <p:attrNameLst>
                                          <p:attrName>style.visibility</p:attrName>
                                        </p:attrNameLst>
                                      </p:cBhvr>
                                      <p:to>
                                        <p:strVal val="visible"/>
                                      </p:to>
                                    </p:set>
                                    <p:anim calcmode="lin" valueType="num">
                                      <p:cBhvr additive="base">
                                        <p:cTn id="84" dur="500" fill="hold"/>
                                        <p:tgtEl>
                                          <p:spTgt spid="174"/>
                                        </p:tgtEl>
                                        <p:attrNameLst>
                                          <p:attrName>ppt_x</p:attrName>
                                        </p:attrNameLst>
                                      </p:cBhvr>
                                      <p:tavLst>
                                        <p:tav tm="0">
                                          <p:val>
                                            <p:strVal val="#ppt_x"/>
                                          </p:val>
                                        </p:tav>
                                        <p:tav tm="100000">
                                          <p:val>
                                            <p:strVal val="#ppt_x"/>
                                          </p:val>
                                        </p:tav>
                                      </p:tavLst>
                                    </p:anim>
                                    <p:anim calcmode="lin" valueType="num">
                                      <p:cBhvr additive="base">
                                        <p:cTn id="85" dur="500" fill="hold"/>
                                        <p:tgtEl>
                                          <p:spTgt spid="174"/>
                                        </p:tgtEl>
                                        <p:attrNameLst>
                                          <p:attrName>ppt_y</p:attrName>
                                        </p:attrNameLst>
                                      </p:cBhvr>
                                      <p:tavLst>
                                        <p:tav tm="0">
                                          <p:val>
                                            <p:strVal val="1+#ppt_h/2"/>
                                          </p:val>
                                        </p:tav>
                                        <p:tav tm="100000">
                                          <p:val>
                                            <p:strVal val="#ppt_y"/>
                                          </p:val>
                                        </p:tav>
                                      </p:tavLst>
                                    </p:anim>
                                  </p:childTnLst>
                                </p:cTn>
                              </p:par>
                              <p:par>
                                <p:cTn id="86" presetID="2" presetClass="entr" presetSubtype="4" fill="hold" grpId="0" nodeType="withEffect">
                                  <p:stCondLst>
                                    <p:cond delay="0"/>
                                  </p:stCondLst>
                                  <p:childTnLst>
                                    <p:set>
                                      <p:cBhvr>
                                        <p:cTn id="87" dur="1" fill="hold">
                                          <p:stCondLst>
                                            <p:cond delay="0"/>
                                          </p:stCondLst>
                                        </p:cTn>
                                        <p:tgtEl>
                                          <p:spTgt spid="175"/>
                                        </p:tgtEl>
                                        <p:attrNameLst>
                                          <p:attrName>style.visibility</p:attrName>
                                        </p:attrNameLst>
                                      </p:cBhvr>
                                      <p:to>
                                        <p:strVal val="visible"/>
                                      </p:to>
                                    </p:set>
                                    <p:anim calcmode="lin" valueType="num">
                                      <p:cBhvr additive="base">
                                        <p:cTn id="88" dur="500" fill="hold"/>
                                        <p:tgtEl>
                                          <p:spTgt spid="175"/>
                                        </p:tgtEl>
                                        <p:attrNameLst>
                                          <p:attrName>ppt_x</p:attrName>
                                        </p:attrNameLst>
                                      </p:cBhvr>
                                      <p:tavLst>
                                        <p:tav tm="0">
                                          <p:val>
                                            <p:strVal val="#ppt_x"/>
                                          </p:val>
                                        </p:tav>
                                        <p:tav tm="100000">
                                          <p:val>
                                            <p:strVal val="#ppt_x"/>
                                          </p:val>
                                        </p:tav>
                                      </p:tavLst>
                                    </p:anim>
                                    <p:anim calcmode="lin" valueType="num">
                                      <p:cBhvr additive="base">
                                        <p:cTn id="89" dur="500" fill="hold"/>
                                        <p:tgtEl>
                                          <p:spTgt spid="175"/>
                                        </p:tgtEl>
                                        <p:attrNameLst>
                                          <p:attrName>ppt_y</p:attrName>
                                        </p:attrNameLst>
                                      </p:cBhvr>
                                      <p:tavLst>
                                        <p:tav tm="0">
                                          <p:val>
                                            <p:strVal val="1+#ppt_h/2"/>
                                          </p:val>
                                        </p:tav>
                                        <p:tav tm="100000">
                                          <p:val>
                                            <p:strVal val="#ppt_y"/>
                                          </p:val>
                                        </p:tav>
                                      </p:tavLst>
                                    </p:anim>
                                  </p:childTnLst>
                                </p:cTn>
                              </p:par>
                              <p:par>
                                <p:cTn id="90" presetID="2" presetClass="entr" presetSubtype="4" fill="hold" grpId="0" nodeType="withEffect">
                                  <p:stCondLst>
                                    <p:cond delay="0"/>
                                  </p:stCondLst>
                                  <p:childTnLst>
                                    <p:set>
                                      <p:cBhvr>
                                        <p:cTn id="91" dur="1" fill="hold">
                                          <p:stCondLst>
                                            <p:cond delay="0"/>
                                          </p:stCondLst>
                                        </p:cTn>
                                        <p:tgtEl>
                                          <p:spTgt spid="176"/>
                                        </p:tgtEl>
                                        <p:attrNameLst>
                                          <p:attrName>style.visibility</p:attrName>
                                        </p:attrNameLst>
                                      </p:cBhvr>
                                      <p:to>
                                        <p:strVal val="visible"/>
                                      </p:to>
                                    </p:set>
                                    <p:anim calcmode="lin" valueType="num">
                                      <p:cBhvr additive="base">
                                        <p:cTn id="92" dur="500" fill="hold"/>
                                        <p:tgtEl>
                                          <p:spTgt spid="176"/>
                                        </p:tgtEl>
                                        <p:attrNameLst>
                                          <p:attrName>ppt_x</p:attrName>
                                        </p:attrNameLst>
                                      </p:cBhvr>
                                      <p:tavLst>
                                        <p:tav tm="0">
                                          <p:val>
                                            <p:strVal val="#ppt_x"/>
                                          </p:val>
                                        </p:tav>
                                        <p:tav tm="100000">
                                          <p:val>
                                            <p:strVal val="#ppt_x"/>
                                          </p:val>
                                        </p:tav>
                                      </p:tavLst>
                                    </p:anim>
                                    <p:anim calcmode="lin" valueType="num">
                                      <p:cBhvr additive="base">
                                        <p:cTn id="93" dur="500" fill="hold"/>
                                        <p:tgtEl>
                                          <p:spTgt spid="176"/>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189"/>
                                        </p:tgtEl>
                                        <p:attrNameLst>
                                          <p:attrName>style.visibility</p:attrName>
                                        </p:attrNameLst>
                                      </p:cBhvr>
                                      <p:to>
                                        <p:strVal val="visible"/>
                                      </p:to>
                                    </p:set>
                                    <p:anim calcmode="lin" valueType="num">
                                      <p:cBhvr additive="base">
                                        <p:cTn id="96" dur="500" fill="hold"/>
                                        <p:tgtEl>
                                          <p:spTgt spid="189"/>
                                        </p:tgtEl>
                                        <p:attrNameLst>
                                          <p:attrName>ppt_x</p:attrName>
                                        </p:attrNameLst>
                                      </p:cBhvr>
                                      <p:tavLst>
                                        <p:tav tm="0">
                                          <p:val>
                                            <p:strVal val="#ppt_x"/>
                                          </p:val>
                                        </p:tav>
                                        <p:tav tm="100000">
                                          <p:val>
                                            <p:strVal val="#ppt_x"/>
                                          </p:val>
                                        </p:tav>
                                      </p:tavLst>
                                    </p:anim>
                                    <p:anim calcmode="lin" valueType="num">
                                      <p:cBhvr additive="base">
                                        <p:cTn id="97" dur="500" fill="hold"/>
                                        <p:tgtEl>
                                          <p:spTgt spid="189"/>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190"/>
                                        </p:tgtEl>
                                        <p:attrNameLst>
                                          <p:attrName>style.visibility</p:attrName>
                                        </p:attrNameLst>
                                      </p:cBhvr>
                                      <p:to>
                                        <p:strVal val="visible"/>
                                      </p:to>
                                    </p:set>
                                    <p:anim calcmode="lin" valueType="num">
                                      <p:cBhvr additive="base">
                                        <p:cTn id="100" dur="500" fill="hold"/>
                                        <p:tgtEl>
                                          <p:spTgt spid="190"/>
                                        </p:tgtEl>
                                        <p:attrNameLst>
                                          <p:attrName>ppt_x</p:attrName>
                                        </p:attrNameLst>
                                      </p:cBhvr>
                                      <p:tavLst>
                                        <p:tav tm="0">
                                          <p:val>
                                            <p:strVal val="#ppt_x"/>
                                          </p:val>
                                        </p:tav>
                                        <p:tav tm="100000">
                                          <p:val>
                                            <p:strVal val="#ppt_x"/>
                                          </p:val>
                                        </p:tav>
                                      </p:tavLst>
                                    </p:anim>
                                    <p:anim calcmode="lin" valueType="num">
                                      <p:cBhvr additive="base">
                                        <p:cTn id="101" dur="500" fill="hold"/>
                                        <p:tgtEl>
                                          <p:spTgt spid="190"/>
                                        </p:tgtEl>
                                        <p:attrNameLst>
                                          <p:attrName>ppt_y</p:attrName>
                                        </p:attrNameLst>
                                      </p:cBhvr>
                                      <p:tavLst>
                                        <p:tav tm="0">
                                          <p:val>
                                            <p:strVal val="1+#ppt_h/2"/>
                                          </p:val>
                                        </p:tav>
                                        <p:tav tm="100000">
                                          <p:val>
                                            <p:strVal val="#ppt_y"/>
                                          </p:val>
                                        </p:tav>
                                      </p:tavLst>
                                    </p:anim>
                                  </p:childTnLst>
                                </p:cTn>
                              </p:par>
                              <p:par>
                                <p:cTn id="102" presetID="2" presetClass="entr" presetSubtype="4" fill="hold" grpId="0" nodeType="withEffect">
                                  <p:stCondLst>
                                    <p:cond delay="0"/>
                                  </p:stCondLst>
                                  <p:childTnLst>
                                    <p:set>
                                      <p:cBhvr>
                                        <p:cTn id="103" dur="1" fill="hold">
                                          <p:stCondLst>
                                            <p:cond delay="0"/>
                                          </p:stCondLst>
                                        </p:cTn>
                                        <p:tgtEl>
                                          <p:spTgt spid="192"/>
                                        </p:tgtEl>
                                        <p:attrNameLst>
                                          <p:attrName>style.visibility</p:attrName>
                                        </p:attrNameLst>
                                      </p:cBhvr>
                                      <p:to>
                                        <p:strVal val="visible"/>
                                      </p:to>
                                    </p:set>
                                    <p:anim calcmode="lin" valueType="num">
                                      <p:cBhvr additive="base">
                                        <p:cTn id="104" dur="500" fill="hold"/>
                                        <p:tgtEl>
                                          <p:spTgt spid="192"/>
                                        </p:tgtEl>
                                        <p:attrNameLst>
                                          <p:attrName>ppt_x</p:attrName>
                                        </p:attrNameLst>
                                      </p:cBhvr>
                                      <p:tavLst>
                                        <p:tav tm="0">
                                          <p:val>
                                            <p:strVal val="#ppt_x"/>
                                          </p:val>
                                        </p:tav>
                                        <p:tav tm="100000">
                                          <p:val>
                                            <p:strVal val="#ppt_x"/>
                                          </p:val>
                                        </p:tav>
                                      </p:tavLst>
                                    </p:anim>
                                    <p:anim calcmode="lin" valueType="num">
                                      <p:cBhvr additive="base">
                                        <p:cTn id="105" dur="500" fill="hold"/>
                                        <p:tgtEl>
                                          <p:spTgt spid="192"/>
                                        </p:tgtEl>
                                        <p:attrNameLst>
                                          <p:attrName>ppt_y</p:attrName>
                                        </p:attrNameLst>
                                      </p:cBhvr>
                                      <p:tavLst>
                                        <p:tav tm="0">
                                          <p:val>
                                            <p:strVal val="1+#ppt_h/2"/>
                                          </p:val>
                                        </p:tav>
                                        <p:tav tm="100000">
                                          <p:val>
                                            <p:strVal val="#ppt_y"/>
                                          </p:val>
                                        </p:tav>
                                      </p:tavLst>
                                    </p:anim>
                                  </p:childTnLst>
                                </p:cTn>
                              </p:par>
                              <p:par>
                                <p:cTn id="106" presetID="2" presetClass="entr" presetSubtype="4" fill="hold" grpId="0" nodeType="withEffect">
                                  <p:stCondLst>
                                    <p:cond delay="0"/>
                                  </p:stCondLst>
                                  <p:childTnLst>
                                    <p:set>
                                      <p:cBhvr>
                                        <p:cTn id="107" dur="1" fill="hold">
                                          <p:stCondLst>
                                            <p:cond delay="0"/>
                                          </p:stCondLst>
                                        </p:cTn>
                                        <p:tgtEl>
                                          <p:spTgt spid="194"/>
                                        </p:tgtEl>
                                        <p:attrNameLst>
                                          <p:attrName>style.visibility</p:attrName>
                                        </p:attrNameLst>
                                      </p:cBhvr>
                                      <p:to>
                                        <p:strVal val="visible"/>
                                      </p:to>
                                    </p:set>
                                    <p:anim calcmode="lin" valueType="num">
                                      <p:cBhvr additive="base">
                                        <p:cTn id="108" dur="500" fill="hold"/>
                                        <p:tgtEl>
                                          <p:spTgt spid="194"/>
                                        </p:tgtEl>
                                        <p:attrNameLst>
                                          <p:attrName>ppt_x</p:attrName>
                                        </p:attrNameLst>
                                      </p:cBhvr>
                                      <p:tavLst>
                                        <p:tav tm="0">
                                          <p:val>
                                            <p:strVal val="#ppt_x"/>
                                          </p:val>
                                        </p:tav>
                                        <p:tav tm="100000">
                                          <p:val>
                                            <p:strVal val="#ppt_x"/>
                                          </p:val>
                                        </p:tav>
                                      </p:tavLst>
                                    </p:anim>
                                    <p:anim calcmode="lin" valueType="num">
                                      <p:cBhvr additive="base">
                                        <p:cTn id="109" dur="500" fill="hold"/>
                                        <p:tgtEl>
                                          <p:spTgt spid="194"/>
                                        </p:tgtEl>
                                        <p:attrNameLst>
                                          <p:attrName>ppt_y</p:attrName>
                                        </p:attrNameLst>
                                      </p:cBhvr>
                                      <p:tavLst>
                                        <p:tav tm="0">
                                          <p:val>
                                            <p:strVal val="1+#ppt_h/2"/>
                                          </p:val>
                                        </p:tav>
                                        <p:tav tm="100000">
                                          <p:val>
                                            <p:strVal val="#ppt_y"/>
                                          </p:val>
                                        </p:tav>
                                      </p:tavLst>
                                    </p:anim>
                                  </p:childTnLst>
                                </p:cTn>
                              </p:par>
                              <p:par>
                                <p:cTn id="110" presetID="2" presetClass="entr" presetSubtype="4" fill="hold" grpId="0" nodeType="withEffect">
                                  <p:stCondLst>
                                    <p:cond delay="0"/>
                                  </p:stCondLst>
                                  <p:childTnLst>
                                    <p:set>
                                      <p:cBhvr>
                                        <p:cTn id="111" dur="1" fill="hold">
                                          <p:stCondLst>
                                            <p:cond delay="0"/>
                                          </p:stCondLst>
                                        </p:cTn>
                                        <p:tgtEl>
                                          <p:spTgt spid="199"/>
                                        </p:tgtEl>
                                        <p:attrNameLst>
                                          <p:attrName>style.visibility</p:attrName>
                                        </p:attrNameLst>
                                      </p:cBhvr>
                                      <p:to>
                                        <p:strVal val="visible"/>
                                      </p:to>
                                    </p:set>
                                    <p:anim calcmode="lin" valueType="num">
                                      <p:cBhvr additive="base">
                                        <p:cTn id="112" dur="500" fill="hold"/>
                                        <p:tgtEl>
                                          <p:spTgt spid="199"/>
                                        </p:tgtEl>
                                        <p:attrNameLst>
                                          <p:attrName>ppt_x</p:attrName>
                                        </p:attrNameLst>
                                      </p:cBhvr>
                                      <p:tavLst>
                                        <p:tav tm="0">
                                          <p:val>
                                            <p:strVal val="#ppt_x"/>
                                          </p:val>
                                        </p:tav>
                                        <p:tav tm="100000">
                                          <p:val>
                                            <p:strVal val="#ppt_x"/>
                                          </p:val>
                                        </p:tav>
                                      </p:tavLst>
                                    </p:anim>
                                    <p:anim calcmode="lin" valueType="num">
                                      <p:cBhvr additive="base">
                                        <p:cTn id="113" dur="500" fill="hold"/>
                                        <p:tgtEl>
                                          <p:spTgt spid="199"/>
                                        </p:tgtEl>
                                        <p:attrNameLst>
                                          <p:attrName>ppt_y</p:attrName>
                                        </p:attrNameLst>
                                      </p:cBhvr>
                                      <p:tavLst>
                                        <p:tav tm="0">
                                          <p:val>
                                            <p:strVal val="1+#ppt_h/2"/>
                                          </p:val>
                                        </p:tav>
                                        <p:tav tm="100000">
                                          <p:val>
                                            <p:strVal val="#ppt_y"/>
                                          </p:val>
                                        </p:tav>
                                      </p:tavLst>
                                    </p:anim>
                                  </p:childTnLst>
                                </p:cTn>
                              </p:par>
                              <p:par>
                                <p:cTn id="114" presetID="2" presetClass="entr" presetSubtype="4" fill="hold" grpId="0" nodeType="withEffect">
                                  <p:stCondLst>
                                    <p:cond delay="0"/>
                                  </p:stCondLst>
                                  <p:childTnLst>
                                    <p:set>
                                      <p:cBhvr>
                                        <p:cTn id="115" dur="1" fill="hold">
                                          <p:stCondLst>
                                            <p:cond delay="0"/>
                                          </p:stCondLst>
                                        </p:cTn>
                                        <p:tgtEl>
                                          <p:spTgt spid="200"/>
                                        </p:tgtEl>
                                        <p:attrNameLst>
                                          <p:attrName>style.visibility</p:attrName>
                                        </p:attrNameLst>
                                      </p:cBhvr>
                                      <p:to>
                                        <p:strVal val="visible"/>
                                      </p:to>
                                    </p:set>
                                    <p:anim calcmode="lin" valueType="num">
                                      <p:cBhvr additive="base">
                                        <p:cTn id="116" dur="500" fill="hold"/>
                                        <p:tgtEl>
                                          <p:spTgt spid="200"/>
                                        </p:tgtEl>
                                        <p:attrNameLst>
                                          <p:attrName>ppt_x</p:attrName>
                                        </p:attrNameLst>
                                      </p:cBhvr>
                                      <p:tavLst>
                                        <p:tav tm="0">
                                          <p:val>
                                            <p:strVal val="#ppt_x"/>
                                          </p:val>
                                        </p:tav>
                                        <p:tav tm="100000">
                                          <p:val>
                                            <p:strVal val="#ppt_x"/>
                                          </p:val>
                                        </p:tav>
                                      </p:tavLst>
                                    </p:anim>
                                    <p:anim calcmode="lin" valueType="num">
                                      <p:cBhvr additive="base">
                                        <p:cTn id="117" dur="500" fill="hold"/>
                                        <p:tgtEl>
                                          <p:spTgt spid="200"/>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201"/>
                                        </p:tgtEl>
                                        <p:attrNameLst>
                                          <p:attrName>style.visibility</p:attrName>
                                        </p:attrNameLst>
                                      </p:cBhvr>
                                      <p:to>
                                        <p:strVal val="visible"/>
                                      </p:to>
                                    </p:set>
                                    <p:anim calcmode="lin" valueType="num">
                                      <p:cBhvr additive="base">
                                        <p:cTn id="120" dur="500" fill="hold"/>
                                        <p:tgtEl>
                                          <p:spTgt spid="201"/>
                                        </p:tgtEl>
                                        <p:attrNameLst>
                                          <p:attrName>ppt_x</p:attrName>
                                        </p:attrNameLst>
                                      </p:cBhvr>
                                      <p:tavLst>
                                        <p:tav tm="0">
                                          <p:val>
                                            <p:strVal val="#ppt_x"/>
                                          </p:val>
                                        </p:tav>
                                        <p:tav tm="100000">
                                          <p:val>
                                            <p:strVal val="#ppt_x"/>
                                          </p:val>
                                        </p:tav>
                                      </p:tavLst>
                                    </p:anim>
                                    <p:anim calcmode="lin" valueType="num">
                                      <p:cBhvr additive="base">
                                        <p:cTn id="121" dur="500" fill="hold"/>
                                        <p:tgtEl>
                                          <p:spTgt spid="201"/>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202"/>
                                        </p:tgtEl>
                                        <p:attrNameLst>
                                          <p:attrName>style.visibility</p:attrName>
                                        </p:attrNameLst>
                                      </p:cBhvr>
                                      <p:to>
                                        <p:strVal val="visible"/>
                                      </p:to>
                                    </p:set>
                                    <p:anim calcmode="lin" valueType="num">
                                      <p:cBhvr additive="base">
                                        <p:cTn id="124" dur="500" fill="hold"/>
                                        <p:tgtEl>
                                          <p:spTgt spid="202"/>
                                        </p:tgtEl>
                                        <p:attrNameLst>
                                          <p:attrName>ppt_x</p:attrName>
                                        </p:attrNameLst>
                                      </p:cBhvr>
                                      <p:tavLst>
                                        <p:tav tm="0">
                                          <p:val>
                                            <p:strVal val="#ppt_x"/>
                                          </p:val>
                                        </p:tav>
                                        <p:tav tm="100000">
                                          <p:val>
                                            <p:strVal val="#ppt_x"/>
                                          </p:val>
                                        </p:tav>
                                      </p:tavLst>
                                    </p:anim>
                                    <p:anim calcmode="lin" valueType="num">
                                      <p:cBhvr additive="base">
                                        <p:cTn id="125" dur="500" fill="hold"/>
                                        <p:tgtEl>
                                          <p:spTgt spid="202"/>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0"/>
                                  </p:stCondLst>
                                  <p:childTnLst>
                                    <p:set>
                                      <p:cBhvr>
                                        <p:cTn id="127" dur="1" fill="hold">
                                          <p:stCondLst>
                                            <p:cond delay="0"/>
                                          </p:stCondLst>
                                        </p:cTn>
                                        <p:tgtEl>
                                          <p:spTgt spid="203"/>
                                        </p:tgtEl>
                                        <p:attrNameLst>
                                          <p:attrName>style.visibility</p:attrName>
                                        </p:attrNameLst>
                                      </p:cBhvr>
                                      <p:to>
                                        <p:strVal val="visible"/>
                                      </p:to>
                                    </p:set>
                                    <p:anim calcmode="lin" valueType="num">
                                      <p:cBhvr additive="base">
                                        <p:cTn id="128" dur="500" fill="hold"/>
                                        <p:tgtEl>
                                          <p:spTgt spid="203"/>
                                        </p:tgtEl>
                                        <p:attrNameLst>
                                          <p:attrName>ppt_x</p:attrName>
                                        </p:attrNameLst>
                                      </p:cBhvr>
                                      <p:tavLst>
                                        <p:tav tm="0">
                                          <p:val>
                                            <p:strVal val="#ppt_x"/>
                                          </p:val>
                                        </p:tav>
                                        <p:tav tm="100000">
                                          <p:val>
                                            <p:strVal val="#ppt_x"/>
                                          </p:val>
                                        </p:tav>
                                      </p:tavLst>
                                    </p:anim>
                                    <p:anim calcmode="lin" valueType="num">
                                      <p:cBhvr additive="base">
                                        <p:cTn id="129" dur="500" fill="hold"/>
                                        <p:tgtEl>
                                          <p:spTgt spid="203"/>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0"/>
                                  </p:stCondLst>
                                  <p:childTnLst>
                                    <p:set>
                                      <p:cBhvr>
                                        <p:cTn id="131" dur="1" fill="hold">
                                          <p:stCondLst>
                                            <p:cond delay="0"/>
                                          </p:stCondLst>
                                        </p:cTn>
                                        <p:tgtEl>
                                          <p:spTgt spid="204"/>
                                        </p:tgtEl>
                                        <p:attrNameLst>
                                          <p:attrName>style.visibility</p:attrName>
                                        </p:attrNameLst>
                                      </p:cBhvr>
                                      <p:to>
                                        <p:strVal val="visible"/>
                                      </p:to>
                                    </p:set>
                                    <p:anim calcmode="lin" valueType="num">
                                      <p:cBhvr additive="base">
                                        <p:cTn id="132" dur="500" fill="hold"/>
                                        <p:tgtEl>
                                          <p:spTgt spid="204"/>
                                        </p:tgtEl>
                                        <p:attrNameLst>
                                          <p:attrName>ppt_x</p:attrName>
                                        </p:attrNameLst>
                                      </p:cBhvr>
                                      <p:tavLst>
                                        <p:tav tm="0">
                                          <p:val>
                                            <p:strVal val="#ppt_x"/>
                                          </p:val>
                                        </p:tav>
                                        <p:tav tm="100000">
                                          <p:val>
                                            <p:strVal val="#ppt_x"/>
                                          </p:val>
                                        </p:tav>
                                      </p:tavLst>
                                    </p:anim>
                                    <p:anim calcmode="lin" valueType="num">
                                      <p:cBhvr additive="base">
                                        <p:cTn id="133" dur="500" fill="hold"/>
                                        <p:tgtEl>
                                          <p:spTgt spid="204"/>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0"/>
                                  </p:stCondLst>
                                  <p:childTnLst>
                                    <p:set>
                                      <p:cBhvr>
                                        <p:cTn id="135" dur="1" fill="hold">
                                          <p:stCondLst>
                                            <p:cond delay="0"/>
                                          </p:stCondLst>
                                        </p:cTn>
                                        <p:tgtEl>
                                          <p:spTgt spid="205"/>
                                        </p:tgtEl>
                                        <p:attrNameLst>
                                          <p:attrName>style.visibility</p:attrName>
                                        </p:attrNameLst>
                                      </p:cBhvr>
                                      <p:to>
                                        <p:strVal val="visible"/>
                                      </p:to>
                                    </p:set>
                                    <p:anim calcmode="lin" valueType="num">
                                      <p:cBhvr additive="base">
                                        <p:cTn id="136" dur="500" fill="hold"/>
                                        <p:tgtEl>
                                          <p:spTgt spid="205"/>
                                        </p:tgtEl>
                                        <p:attrNameLst>
                                          <p:attrName>ppt_x</p:attrName>
                                        </p:attrNameLst>
                                      </p:cBhvr>
                                      <p:tavLst>
                                        <p:tav tm="0">
                                          <p:val>
                                            <p:strVal val="#ppt_x"/>
                                          </p:val>
                                        </p:tav>
                                        <p:tav tm="100000">
                                          <p:val>
                                            <p:strVal val="#ppt_x"/>
                                          </p:val>
                                        </p:tav>
                                      </p:tavLst>
                                    </p:anim>
                                    <p:anim calcmode="lin" valueType="num">
                                      <p:cBhvr additive="base">
                                        <p:cTn id="137" dur="500" fill="hold"/>
                                        <p:tgtEl>
                                          <p:spTgt spid="205"/>
                                        </p:tgtEl>
                                        <p:attrNameLst>
                                          <p:attrName>ppt_y</p:attrName>
                                        </p:attrNameLst>
                                      </p:cBhvr>
                                      <p:tavLst>
                                        <p:tav tm="0">
                                          <p:val>
                                            <p:strVal val="1+#ppt_h/2"/>
                                          </p:val>
                                        </p:tav>
                                        <p:tav tm="100000">
                                          <p:val>
                                            <p:strVal val="#ppt_y"/>
                                          </p:val>
                                        </p:tav>
                                      </p:tavLst>
                                    </p:anim>
                                  </p:childTnLst>
                                </p:cTn>
                              </p:par>
                              <p:par>
                                <p:cTn id="138" presetID="2" presetClass="entr" presetSubtype="4" fill="hold" grpId="0" nodeType="withEffect">
                                  <p:stCondLst>
                                    <p:cond delay="0"/>
                                  </p:stCondLst>
                                  <p:childTnLst>
                                    <p:set>
                                      <p:cBhvr>
                                        <p:cTn id="139" dur="1" fill="hold">
                                          <p:stCondLst>
                                            <p:cond delay="0"/>
                                          </p:stCondLst>
                                        </p:cTn>
                                        <p:tgtEl>
                                          <p:spTgt spid="206"/>
                                        </p:tgtEl>
                                        <p:attrNameLst>
                                          <p:attrName>style.visibility</p:attrName>
                                        </p:attrNameLst>
                                      </p:cBhvr>
                                      <p:to>
                                        <p:strVal val="visible"/>
                                      </p:to>
                                    </p:set>
                                    <p:anim calcmode="lin" valueType="num">
                                      <p:cBhvr additive="base">
                                        <p:cTn id="140" dur="500" fill="hold"/>
                                        <p:tgtEl>
                                          <p:spTgt spid="206"/>
                                        </p:tgtEl>
                                        <p:attrNameLst>
                                          <p:attrName>ppt_x</p:attrName>
                                        </p:attrNameLst>
                                      </p:cBhvr>
                                      <p:tavLst>
                                        <p:tav tm="0">
                                          <p:val>
                                            <p:strVal val="#ppt_x"/>
                                          </p:val>
                                        </p:tav>
                                        <p:tav tm="100000">
                                          <p:val>
                                            <p:strVal val="#ppt_x"/>
                                          </p:val>
                                        </p:tav>
                                      </p:tavLst>
                                    </p:anim>
                                    <p:anim calcmode="lin" valueType="num">
                                      <p:cBhvr additive="base">
                                        <p:cTn id="141" dur="500" fill="hold"/>
                                        <p:tgtEl>
                                          <p:spTgt spid="206"/>
                                        </p:tgtEl>
                                        <p:attrNameLst>
                                          <p:attrName>ppt_y</p:attrName>
                                        </p:attrNameLst>
                                      </p:cBhvr>
                                      <p:tavLst>
                                        <p:tav tm="0">
                                          <p:val>
                                            <p:strVal val="1+#ppt_h/2"/>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4" fill="hold" grpId="0" nodeType="clickEffect">
                                  <p:stCondLst>
                                    <p:cond delay="0"/>
                                  </p:stCondLst>
                                  <p:childTnLst>
                                    <p:set>
                                      <p:cBhvr>
                                        <p:cTn id="145" dur="1" fill="hold">
                                          <p:stCondLst>
                                            <p:cond delay="0"/>
                                          </p:stCondLst>
                                        </p:cTn>
                                        <p:tgtEl>
                                          <p:spTgt spid="148"/>
                                        </p:tgtEl>
                                        <p:attrNameLst>
                                          <p:attrName>style.visibility</p:attrName>
                                        </p:attrNameLst>
                                      </p:cBhvr>
                                      <p:to>
                                        <p:strVal val="visible"/>
                                      </p:to>
                                    </p:set>
                                    <p:anim calcmode="lin" valueType="num">
                                      <p:cBhvr additive="base">
                                        <p:cTn id="146" dur="500" fill="hold"/>
                                        <p:tgtEl>
                                          <p:spTgt spid="148"/>
                                        </p:tgtEl>
                                        <p:attrNameLst>
                                          <p:attrName>ppt_x</p:attrName>
                                        </p:attrNameLst>
                                      </p:cBhvr>
                                      <p:tavLst>
                                        <p:tav tm="0">
                                          <p:val>
                                            <p:strVal val="#ppt_x"/>
                                          </p:val>
                                        </p:tav>
                                        <p:tav tm="100000">
                                          <p:val>
                                            <p:strVal val="#ppt_x"/>
                                          </p:val>
                                        </p:tav>
                                      </p:tavLst>
                                    </p:anim>
                                    <p:anim calcmode="lin" valueType="num">
                                      <p:cBhvr additive="base">
                                        <p:cTn id="147" dur="500" fill="hold"/>
                                        <p:tgtEl>
                                          <p:spTgt spid="148"/>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additive="base">
                                        <p:cTn id="150" dur="500" fill="hold"/>
                                        <p:tgtEl>
                                          <p:spTgt spid="149"/>
                                        </p:tgtEl>
                                        <p:attrNameLst>
                                          <p:attrName>ppt_x</p:attrName>
                                        </p:attrNameLst>
                                      </p:cBhvr>
                                      <p:tavLst>
                                        <p:tav tm="0">
                                          <p:val>
                                            <p:strVal val="#ppt_x"/>
                                          </p:val>
                                        </p:tav>
                                        <p:tav tm="100000">
                                          <p:val>
                                            <p:strVal val="#ppt_x"/>
                                          </p:val>
                                        </p:tav>
                                      </p:tavLst>
                                    </p:anim>
                                    <p:anim calcmode="lin" valueType="num">
                                      <p:cBhvr additive="base">
                                        <p:cTn id="151" dur="500" fill="hold"/>
                                        <p:tgtEl>
                                          <p:spTgt spid="149"/>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152"/>
                                        </p:tgtEl>
                                        <p:attrNameLst>
                                          <p:attrName>style.visibility</p:attrName>
                                        </p:attrNameLst>
                                      </p:cBhvr>
                                      <p:to>
                                        <p:strVal val="visible"/>
                                      </p:to>
                                    </p:set>
                                    <p:anim calcmode="lin" valueType="num">
                                      <p:cBhvr additive="base">
                                        <p:cTn id="154" dur="500" fill="hold"/>
                                        <p:tgtEl>
                                          <p:spTgt spid="152"/>
                                        </p:tgtEl>
                                        <p:attrNameLst>
                                          <p:attrName>ppt_x</p:attrName>
                                        </p:attrNameLst>
                                      </p:cBhvr>
                                      <p:tavLst>
                                        <p:tav tm="0">
                                          <p:val>
                                            <p:strVal val="#ppt_x"/>
                                          </p:val>
                                        </p:tav>
                                        <p:tav tm="100000">
                                          <p:val>
                                            <p:strVal val="#ppt_x"/>
                                          </p:val>
                                        </p:tav>
                                      </p:tavLst>
                                    </p:anim>
                                    <p:anim calcmode="lin" valueType="num">
                                      <p:cBhvr additive="base">
                                        <p:cTn id="155" dur="500" fill="hold"/>
                                        <p:tgtEl>
                                          <p:spTgt spid="15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153"/>
                                        </p:tgtEl>
                                        <p:attrNameLst>
                                          <p:attrName>style.visibility</p:attrName>
                                        </p:attrNameLst>
                                      </p:cBhvr>
                                      <p:to>
                                        <p:strVal val="visible"/>
                                      </p:to>
                                    </p:set>
                                    <p:anim calcmode="lin" valueType="num">
                                      <p:cBhvr additive="base">
                                        <p:cTn id="158" dur="500" fill="hold"/>
                                        <p:tgtEl>
                                          <p:spTgt spid="153"/>
                                        </p:tgtEl>
                                        <p:attrNameLst>
                                          <p:attrName>ppt_x</p:attrName>
                                        </p:attrNameLst>
                                      </p:cBhvr>
                                      <p:tavLst>
                                        <p:tav tm="0">
                                          <p:val>
                                            <p:strVal val="#ppt_x"/>
                                          </p:val>
                                        </p:tav>
                                        <p:tav tm="100000">
                                          <p:val>
                                            <p:strVal val="#ppt_x"/>
                                          </p:val>
                                        </p:tav>
                                      </p:tavLst>
                                    </p:anim>
                                    <p:anim calcmode="lin" valueType="num">
                                      <p:cBhvr additive="base">
                                        <p:cTn id="159" dur="500" fill="hold"/>
                                        <p:tgtEl>
                                          <p:spTgt spid="153"/>
                                        </p:tgtEl>
                                        <p:attrNameLst>
                                          <p:attrName>ppt_y</p:attrName>
                                        </p:attrNameLst>
                                      </p:cBhvr>
                                      <p:tavLst>
                                        <p:tav tm="0">
                                          <p:val>
                                            <p:strVal val="1+#ppt_h/2"/>
                                          </p:val>
                                        </p:tav>
                                        <p:tav tm="100000">
                                          <p:val>
                                            <p:strVal val="#ppt_y"/>
                                          </p:val>
                                        </p:tav>
                                      </p:tavLst>
                                    </p:anim>
                                  </p:childTnLst>
                                </p:cTn>
                              </p:par>
                            </p:childTnLst>
                          </p:cTn>
                        </p:par>
                      </p:childTnLst>
                    </p:cTn>
                  </p:par>
                  <p:par>
                    <p:cTn id="160" fill="hold">
                      <p:stCondLst>
                        <p:cond delay="indefinite"/>
                      </p:stCondLst>
                      <p:childTnLst>
                        <p:par>
                          <p:cTn id="161" fill="hold">
                            <p:stCondLst>
                              <p:cond delay="0"/>
                            </p:stCondLst>
                            <p:childTnLst>
                              <p:par>
                                <p:cTn id="162" presetID="2" presetClass="entr" presetSubtype="4" fill="hold" grpId="0" nodeType="clickEffect">
                                  <p:stCondLst>
                                    <p:cond delay="0"/>
                                  </p:stCondLst>
                                  <p:childTnLst>
                                    <p:set>
                                      <p:cBhvr>
                                        <p:cTn id="163" dur="1" fill="hold">
                                          <p:stCondLst>
                                            <p:cond delay="0"/>
                                          </p:stCondLst>
                                        </p:cTn>
                                        <p:tgtEl>
                                          <p:spTgt spid="156"/>
                                        </p:tgtEl>
                                        <p:attrNameLst>
                                          <p:attrName>style.visibility</p:attrName>
                                        </p:attrNameLst>
                                      </p:cBhvr>
                                      <p:to>
                                        <p:strVal val="visible"/>
                                      </p:to>
                                    </p:set>
                                    <p:anim calcmode="lin" valueType="num">
                                      <p:cBhvr additive="base">
                                        <p:cTn id="164" dur="500" fill="hold"/>
                                        <p:tgtEl>
                                          <p:spTgt spid="156"/>
                                        </p:tgtEl>
                                        <p:attrNameLst>
                                          <p:attrName>ppt_x</p:attrName>
                                        </p:attrNameLst>
                                      </p:cBhvr>
                                      <p:tavLst>
                                        <p:tav tm="0">
                                          <p:val>
                                            <p:strVal val="#ppt_x"/>
                                          </p:val>
                                        </p:tav>
                                        <p:tav tm="100000">
                                          <p:val>
                                            <p:strVal val="#ppt_x"/>
                                          </p:val>
                                        </p:tav>
                                      </p:tavLst>
                                    </p:anim>
                                    <p:anim calcmode="lin" valueType="num">
                                      <p:cBhvr additive="base">
                                        <p:cTn id="165" dur="500" fill="hold"/>
                                        <p:tgtEl>
                                          <p:spTgt spid="156"/>
                                        </p:tgtEl>
                                        <p:attrNameLst>
                                          <p:attrName>ppt_y</p:attrName>
                                        </p:attrNameLst>
                                      </p:cBhvr>
                                      <p:tavLst>
                                        <p:tav tm="0">
                                          <p:val>
                                            <p:strVal val="1+#ppt_h/2"/>
                                          </p:val>
                                        </p:tav>
                                        <p:tav tm="100000">
                                          <p:val>
                                            <p:strVal val="#ppt_y"/>
                                          </p:val>
                                        </p:tav>
                                      </p:tavLst>
                                    </p:anim>
                                  </p:childTnLst>
                                </p:cTn>
                              </p:par>
                              <p:par>
                                <p:cTn id="166" presetID="2" presetClass="entr" presetSubtype="4" fill="hold" grpId="0" nodeType="withEffect">
                                  <p:stCondLst>
                                    <p:cond delay="0"/>
                                  </p:stCondLst>
                                  <p:childTnLst>
                                    <p:set>
                                      <p:cBhvr>
                                        <p:cTn id="167" dur="1" fill="hold">
                                          <p:stCondLst>
                                            <p:cond delay="0"/>
                                          </p:stCondLst>
                                        </p:cTn>
                                        <p:tgtEl>
                                          <p:spTgt spid="163"/>
                                        </p:tgtEl>
                                        <p:attrNameLst>
                                          <p:attrName>style.visibility</p:attrName>
                                        </p:attrNameLst>
                                      </p:cBhvr>
                                      <p:to>
                                        <p:strVal val="visible"/>
                                      </p:to>
                                    </p:set>
                                    <p:anim calcmode="lin" valueType="num">
                                      <p:cBhvr additive="base">
                                        <p:cTn id="168" dur="500" fill="hold"/>
                                        <p:tgtEl>
                                          <p:spTgt spid="163"/>
                                        </p:tgtEl>
                                        <p:attrNameLst>
                                          <p:attrName>ppt_x</p:attrName>
                                        </p:attrNameLst>
                                      </p:cBhvr>
                                      <p:tavLst>
                                        <p:tav tm="0">
                                          <p:val>
                                            <p:strVal val="#ppt_x"/>
                                          </p:val>
                                        </p:tav>
                                        <p:tav tm="100000">
                                          <p:val>
                                            <p:strVal val="#ppt_x"/>
                                          </p:val>
                                        </p:tav>
                                      </p:tavLst>
                                    </p:anim>
                                    <p:anim calcmode="lin" valueType="num">
                                      <p:cBhvr additive="base">
                                        <p:cTn id="169" dur="500" fill="hold"/>
                                        <p:tgtEl>
                                          <p:spTgt spid="163"/>
                                        </p:tgtEl>
                                        <p:attrNameLst>
                                          <p:attrName>ppt_y</p:attrName>
                                        </p:attrNameLst>
                                      </p:cBhvr>
                                      <p:tavLst>
                                        <p:tav tm="0">
                                          <p:val>
                                            <p:strVal val="1+#ppt_h/2"/>
                                          </p:val>
                                        </p:tav>
                                        <p:tav tm="100000">
                                          <p:val>
                                            <p:strVal val="#ppt_y"/>
                                          </p:val>
                                        </p:tav>
                                      </p:tavLst>
                                    </p:anim>
                                  </p:childTnLst>
                                </p:cTn>
                              </p:par>
                              <p:par>
                                <p:cTn id="170" presetID="2" presetClass="entr" presetSubtype="4" fill="hold" grpId="0" nodeType="withEffect">
                                  <p:stCondLst>
                                    <p:cond delay="0"/>
                                  </p:stCondLst>
                                  <p:childTnLst>
                                    <p:set>
                                      <p:cBhvr>
                                        <p:cTn id="171" dur="1" fill="hold">
                                          <p:stCondLst>
                                            <p:cond delay="0"/>
                                          </p:stCondLst>
                                        </p:cTn>
                                        <p:tgtEl>
                                          <p:spTgt spid="164"/>
                                        </p:tgtEl>
                                        <p:attrNameLst>
                                          <p:attrName>style.visibility</p:attrName>
                                        </p:attrNameLst>
                                      </p:cBhvr>
                                      <p:to>
                                        <p:strVal val="visible"/>
                                      </p:to>
                                    </p:set>
                                    <p:anim calcmode="lin" valueType="num">
                                      <p:cBhvr additive="base">
                                        <p:cTn id="172" dur="500" fill="hold"/>
                                        <p:tgtEl>
                                          <p:spTgt spid="164"/>
                                        </p:tgtEl>
                                        <p:attrNameLst>
                                          <p:attrName>ppt_x</p:attrName>
                                        </p:attrNameLst>
                                      </p:cBhvr>
                                      <p:tavLst>
                                        <p:tav tm="0">
                                          <p:val>
                                            <p:strVal val="#ppt_x"/>
                                          </p:val>
                                        </p:tav>
                                        <p:tav tm="100000">
                                          <p:val>
                                            <p:strVal val="#ppt_x"/>
                                          </p:val>
                                        </p:tav>
                                      </p:tavLst>
                                    </p:anim>
                                    <p:anim calcmode="lin" valueType="num">
                                      <p:cBhvr additive="base">
                                        <p:cTn id="173" dur="500" fill="hold"/>
                                        <p:tgtEl>
                                          <p:spTgt spid="164"/>
                                        </p:tgtEl>
                                        <p:attrNameLst>
                                          <p:attrName>ppt_y</p:attrName>
                                        </p:attrNameLst>
                                      </p:cBhvr>
                                      <p:tavLst>
                                        <p:tav tm="0">
                                          <p:val>
                                            <p:strVal val="1+#ppt_h/2"/>
                                          </p:val>
                                        </p:tav>
                                        <p:tav tm="100000">
                                          <p:val>
                                            <p:strVal val="#ppt_y"/>
                                          </p:val>
                                        </p:tav>
                                      </p:tavLst>
                                    </p:anim>
                                  </p:childTnLst>
                                </p:cTn>
                              </p:par>
                              <p:par>
                                <p:cTn id="174" presetID="2" presetClass="entr" presetSubtype="4" fill="hold" grpId="0" nodeType="withEffect">
                                  <p:stCondLst>
                                    <p:cond delay="0"/>
                                  </p:stCondLst>
                                  <p:childTnLst>
                                    <p:set>
                                      <p:cBhvr>
                                        <p:cTn id="175" dur="1" fill="hold">
                                          <p:stCondLst>
                                            <p:cond delay="0"/>
                                          </p:stCondLst>
                                        </p:cTn>
                                        <p:tgtEl>
                                          <p:spTgt spid="157"/>
                                        </p:tgtEl>
                                        <p:attrNameLst>
                                          <p:attrName>style.visibility</p:attrName>
                                        </p:attrNameLst>
                                      </p:cBhvr>
                                      <p:to>
                                        <p:strVal val="visible"/>
                                      </p:to>
                                    </p:set>
                                    <p:anim calcmode="lin" valueType="num">
                                      <p:cBhvr additive="base">
                                        <p:cTn id="176" dur="500" fill="hold"/>
                                        <p:tgtEl>
                                          <p:spTgt spid="157"/>
                                        </p:tgtEl>
                                        <p:attrNameLst>
                                          <p:attrName>ppt_x</p:attrName>
                                        </p:attrNameLst>
                                      </p:cBhvr>
                                      <p:tavLst>
                                        <p:tav tm="0">
                                          <p:val>
                                            <p:strVal val="#ppt_x"/>
                                          </p:val>
                                        </p:tav>
                                        <p:tav tm="100000">
                                          <p:val>
                                            <p:strVal val="#ppt_x"/>
                                          </p:val>
                                        </p:tav>
                                      </p:tavLst>
                                    </p:anim>
                                    <p:anim calcmode="lin" valueType="num">
                                      <p:cBhvr additive="base">
                                        <p:cTn id="177"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par>
                    <p:cTn id="178" fill="hold">
                      <p:stCondLst>
                        <p:cond delay="indefinite"/>
                      </p:stCondLst>
                      <p:childTnLst>
                        <p:par>
                          <p:cTn id="179" fill="hold">
                            <p:stCondLst>
                              <p:cond delay="0"/>
                            </p:stCondLst>
                            <p:childTnLst>
                              <p:par>
                                <p:cTn id="180" presetID="2" presetClass="entr" presetSubtype="4" fill="hold" grpId="0" nodeType="clickEffect">
                                  <p:stCondLst>
                                    <p:cond delay="0"/>
                                  </p:stCondLst>
                                  <p:childTnLst>
                                    <p:set>
                                      <p:cBhvr>
                                        <p:cTn id="181" dur="1" fill="hold">
                                          <p:stCondLst>
                                            <p:cond delay="0"/>
                                          </p:stCondLst>
                                        </p:cTn>
                                        <p:tgtEl>
                                          <p:spTgt spid="235"/>
                                        </p:tgtEl>
                                        <p:attrNameLst>
                                          <p:attrName>style.visibility</p:attrName>
                                        </p:attrNameLst>
                                      </p:cBhvr>
                                      <p:to>
                                        <p:strVal val="visible"/>
                                      </p:to>
                                    </p:set>
                                    <p:anim calcmode="lin" valueType="num">
                                      <p:cBhvr additive="base">
                                        <p:cTn id="182" dur="500" fill="hold"/>
                                        <p:tgtEl>
                                          <p:spTgt spid="235"/>
                                        </p:tgtEl>
                                        <p:attrNameLst>
                                          <p:attrName>ppt_x</p:attrName>
                                        </p:attrNameLst>
                                      </p:cBhvr>
                                      <p:tavLst>
                                        <p:tav tm="0">
                                          <p:val>
                                            <p:strVal val="#ppt_x"/>
                                          </p:val>
                                        </p:tav>
                                        <p:tav tm="100000">
                                          <p:val>
                                            <p:strVal val="#ppt_x"/>
                                          </p:val>
                                        </p:tav>
                                      </p:tavLst>
                                    </p:anim>
                                    <p:anim calcmode="lin" valueType="num">
                                      <p:cBhvr additive="base">
                                        <p:cTn id="183" dur="500" fill="hold"/>
                                        <p:tgtEl>
                                          <p:spTgt spid="2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236"/>
                                        </p:tgtEl>
                                        <p:attrNameLst>
                                          <p:attrName>style.visibility</p:attrName>
                                        </p:attrNameLst>
                                      </p:cBhvr>
                                      <p:to>
                                        <p:strVal val="visible"/>
                                      </p:to>
                                    </p:set>
                                    <p:anim calcmode="lin" valueType="num">
                                      <p:cBhvr additive="base">
                                        <p:cTn id="186" dur="500" fill="hold"/>
                                        <p:tgtEl>
                                          <p:spTgt spid="236"/>
                                        </p:tgtEl>
                                        <p:attrNameLst>
                                          <p:attrName>ppt_x</p:attrName>
                                        </p:attrNameLst>
                                      </p:cBhvr>
                                      <p:tavLst>
                                        <p:tav tm="0">
                                          <p:val>
                                            <p:strVal val="#ppt_x"/>
                                          </p:val>
                                        </p:tav>
                                        <p:tav tm="100000">
                                          <p:val>
                                            <p:strVal val="#ppt_x"/>
                                          </p:val>
                                        </p:tav>
                                      </p:tavLst>
                                    </p:anim>
                                    <p:anim calcmode="lin" valueType="num">
                                      <p:cBhvr additive="base">
                                        <p:cTn id="187" dur="500" fill="hold"/>
                                        <p:tgtEl>
                                          <p:spTgt spid="2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177"/>
                                        </p:tgtEl>
                                        <p:attrNameLst>
                                          <p:attrName>style.visibility</p:attrName>
                                        </p:attrNameLst>
                                      </p:cBhvr>
                                      <p:to>
                                        <p:strVal val="visible"/>
                                      </p:to>
                                    </p:set>
                                    <p:anim calcmode="lin" valueType="num">
                                      <p:cBhvr additive="base">
                                        <p:cTn id="190" dur="500" fill="hold"/>
                                        <p:tgtEl>
                                          <p:spTgt spid="177"/>
                                        </p:tgtEl>
                                        <p:attrNameLst>
                                          <p:attrName>ppt_x</p:attrName>
                                        </p:attrNameLst>
                                      </p:cBhvr>
                                      <p:tavLst>
                                        <p:tav tm="0">
                                          <p:val>
                                            <p:strVal val="#ppt_x"/>
                                          </p:val>
                                        </p:tav>
                                        <p:tav tm="100000">
                                          <p:val>
                                            <p:strVal val="#ppt_x"/>
                                          </p:val>
                                        </p:tav>
                                      </p:tavLst>
                                    </p:anim>
                                    <p:anim calcmode="lin" valueType="num">
                                      <p:cBhvr additive="base">
                                        <p:cTn id="191" dur="500" fill="hold"/>
                                        <p:tgtEl>
                                          <p:spTgt spid="17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178"/>
                                        </p:tgtEl>
                                        <p:attrNameLst>
                                          <p:attrName>style.visibility</p:attrName>
                                        </p:attrNameLst>
                                      </p:cBhvr>
                                      <p:to>
                                        <p:strVal val="visible"/>
                                      </p:to>
                                    </p:set>
                                    <p:anim calcmode="lin" valueType="num">
                                      <p:cBhvr additive="base">
                                        <p:cTn id="194" dur="500" fill="hold"/>
                                        <p:tgtEl>
                                          <p:spTgt spid="178"/>
                                        </p:tgtEl>
                                        <p:attrNameLst>
                                          <p:attrName>ppt_x</p:attrName>
                                        </p:attrNameLst>
                                      </p:cBhvr>
                                      <p:tavLst>
                                        <p:tav tm="0">
                                          <p:val>
                                            <p:strVal val="#ppt_x"/>
                                          </p:val>
                                        </p:tav>
                                        <p:tav tm="100000">
                                          <p:val>
                                            <p:strVal val="#ppt_x"/>
                                          </p:val>
                                        </p:tav>
                                      </p:tavLst>
                                    </p:anim>
                                    <p:anim calcmode="lin" valueType="num">
                                      <p:cBhvr additive="base">
                                        <p:cTn id="195" dur="500" fill="hold"/>
                                        <p:tgtEl>
                                          <p:spTgt spid="17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183"/>
                                        </p:tgtEl>
                                        <p:attrNameLst>
                                          <p:attrName>style.visibility</p:attrName>
                                        </p:attrNameLst>
                                      </p:cBhvr>
                                      <p:to>
                                        <p:strVal val="visible"/>
                                      </p:to>
                                    </p:set>
                                    <p:anim calcmode="lin" valueType="num">
                                      <p:cBhvr additive="base">
                                        <p:cTn id="198" dur="500" fill="hold"/>
                                        <p:tgtEl>
                                          <p:spTgt spid="183"/>
                                        </p:tgtEl>
                                        <p:attrNameLst>
                                          <p:attrName>ppt_x</p:attrName>
                                        </p:attrNameLst>
                                      </p:cBhvr>
                                      <p:tavLst>
                                        <p:tav tm="0">
                                          <p:val>
                                            <p:strVal val="#ppt_x"/>
                                          </p:val>
                                        </p:tav>
                                        <p:tav tm="100000">
                                          <p:val>
                                            <p:strVal val="#ppt_x"/>
                                          </p:val>
                                        </p:tav>
                                      </p:tavLst>
                                    </p:anim>
                                    <p:anim calcmode="lin" valueType="num">
                                      <p:cBhvr additive="base">
                                        <p:cTn id="199" dur="500" fill="hold"/>
                                        <p:tgtEl>
                                          <p:spTgt spid="18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184"/>
                                        </p:tgtEl>
                                        <p:attrNameLst>
                                          <p:attrName>style.visibility</p:attrName>
                                        </p:attrNameLst>
                                      </p:cBhvr>
                                      <p:to>
                                        <p:strVal val="visible"/>
                                      </p:to>
                                    </p:set>
                                    <p:anim calcmode="lin" valueType="num">
                                      <p:cBhvr additive="base">
                                        <p:cTn id="202" dur="500" fill="hold"/>
                                        <p:tgtEl>
                                          <p:spTgt spid="184"/>
                                        </p:tgtEl>
                                        <p:attrNameLst>
                                          <p:attrName>ppt_x</p:attrName>
                                        </p:attrNameLst>
                                      </p:cBhvr>
                                      <p:tavLst>
                                        <p:tav tm="0">
                                          <p:val>
                                            <p:strVal val="#ppt_x"/>
                                          </p:val>
                                        </p:tav>
                                        <p:tav tm="100000">
                                          <p:val>
                                            <p:strVal val="#ppt_x"/>
                                          </p:val>
                                        </p:tav>
                                      </p:tavLst>
                                    </p:anim>
                                    <p:anim calcmode="lin" valueType="num">
                                      <p:cBhvr additive="base">
                                        <p:cTn id="203" dur="500" fill="hold"/>
                                        <p:tgtEl>
                                          <p:spTgt spid="18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195"/>
                                        </p:tgtEl>
                                        <p:attrNameLst>
                                          <p:attrName>style.visibility</p:attrName>
                                        </p:attrNameLst>
                                      </p:cBhvr>
                                      <p:to>
                                        <p:strVal val="visible"/>
                                      </p:to>
                                    </p:set>
                                    <p:anim calcmode="lin" valueType="num">
                                      <p:cBhvr additive="base">
                                        <p:cTn id="206" dur="500" fill="hold"/>
                                        <p:tgtEl>
                                          <p:spTgt spid="195"/>
                                        </p:tgtEl>
                                        <p:attrNameLst>
                                          <p:attrName>ppt_x</p:attrName>
                                        </p:attrNameLst>
                                      </p:cBhvr>
                                      <p:tavLst>
                                        <p:tav tm="0">
                                          <p:val>
                                            <p:strVal val="#ppt_x"/>
                                          </p:val>
                                        </p:tav>
                                        <p:tav tm="100000">
                                          <p:val>
                                            <p:strVal val="#ppt_x"/>
                                          </p:val>
                                        </p:tav>
                                      </p:tavLst>
                                    </p:anim>
                                    <p:anim calcmode="lin" valueType="num">
                                      <p:cBhvr additive="base">
                                        <p:cTn id="207" dur="500" fill="hold"/>
                                        <p:tgtEl>
                                          <p:spTgt spid="19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196"/>
                                        </p:tgtEl>
                                        <p:attrNameLst>
                                          <p:attrName>style.visibility</p:attrName>
                                        </p:attrNameLst>
                                      </p:cBhvr>
                                      <p:to>
                                        <p:strVal val="visible"/>
                                      </p:to>
                                    </p:set>
                                    <p:anim calcmode="lin" valueType="num">
                                      <p:cBhvr additive="base">
                                        <p:cTn id="210" dur="500" fill="hold"/>
                                        <p:tgtEl>
                                          <p:spTgt spid="196"/>
                                        </p:tgtEl>
                                        <p:attrNameLst>
                                          <p:attrName>ppt_x</p:attrName>
                                        </p:attrNameLst>
                                      </p:cBhvr>
                                      <p:tavLst>
                                        <p:tav tm="0">
                                          <p:val>
                                            <p:strVal val="#ppt_x"/>
                                          </p:val>
                                        </p:tav>
                                        <p:tav tm="100000">
                                          <p:val>
                                            <p:strVal val="#ppt_x"/>
                                          </p:val>
                                        </p:tav>
                                      </p:tavLst>
                                    </p:anim>
                                    <p:anim calcmode="lin" valueType="num">
                                      <p:cBhvr additive="base">
                                        <p:cTn id="211" dur="500" fill="hold"/>
                                        <p:tgtEl>
                                          <p:spTgt spid="19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208"/>
                                        </p:tgtEl>
                                        <p:attrNameLst>
                                          <p:attrName>style.visibility</p:attrName>
                                        </p:attrNameLst>
                                      </p:cBhvr>
                                      <p:to>
                                        <p:strVal val="visible"/>
                                      </p:to>
                                    </p:set>
                                    <p:anim calcmode="lin" valueType="num">
                                      <p:cBhvr additive="base">
                                        <p:cTn id="214" dur="500" fill="hold"/>
                                        <p:tgtEl>
                                          <p:spTgt spid="208"/>
                                        </p:tgtEl>
                                        <p:attrNameLst>
                                          <p:attrName>ppt_x</p:attrName>
                                        </p:attrNameLst>
                                      </p:cBhvr>
                                      <p:tavLst>
                                        <p:tav tm="0">
                                          <p:val>
                                            <p:strVal val="#ppt_x"/>
                                          </p:val>
                                        </p:tav>
                                        <p:tav tm="100000">
                                          <p:val>
                                            <p:strVal val="#ppt_x"/>
                                          </p:val>
                                        </p:tav>
                                      </p:tavLst>
                                    </p:anim>
                                    <p:anim calcmode="lin" valueType="num">
                                      <p:cBhvr additive="base">
                                        <p:cTn id="215" dur="500" fill="hold"/>
                                        <p:tgtEl>
                                          <p:spTgt spid="208"/>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209"/>
                                        </p:tgtEl>
                                        <p:attrNameLst>
                                          <p:attrName>style.visibility</p:attrName>
                                        </p:attrNameLst>
                                      </p:cBhvr>
                                      <p:to>
                                        <p:strVal val="visible"/>
                                      </p:to>
                                    </p:set>
                                    <p:anim calcmode="lin" valueType="num">
                                      <p:cBhvr additive="base">
                                        <p:cTn id="218" dur="500" fill="hold"/>
                                        <p:tgtEl>
                                          <p:spTgt spid="209"/>
                                        </p:tgtEl>
                                        <p:attrNameLst>
                                          <p:attrName>ppt_x</p:attrName>
                                        </p:attrNameLst>
                                      </p:cBhvr>
                                      <p:tavLst>
                                        <p:tav tm="0">
                                          <p:val>
                                            <p:strVal val="#ppt_x"/>
                                          </p:val>
                                        </p:tav>
                                        <p:tav tm="100000">
                                          <p:val>
                                            <p:strVal val="#ppt_x"/>
                                          </p:val>
                                        </p:tav>
                                      </p:tavLst>
                                    </p:anim>
                                    <p:anim calcmode="lin" valueType="num">
                                      <p:cBhvr additive="base">
                                        <p:cTn id="219" dur="500" fill="hold"/>
                                        <p:tgtEl>
                                          <p:spTgt spid="209"/>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210"/>
                                        </p:tgtEl>
                                        <p:attrNameLst>
                                          <p:attrName>style.visibility</p:attrName>
                                        </p:attrNameLst>
                                      </p:cBhvr>
                                      <p:to>
                                        <p:strVal val="visible"/>
                                      </p:to>
                                    </p:set>
                                    <p:anim calcmode="lin" valueType="num">
                                      <p:cBhvr additive="base">
                                        <p:cTn id="222" dur="500" fill="hold"/>
                                        <p:tgtEl>
                                          <p:spTgt spid="210"/>
                                        </p:tgtEl>
                                        <p:attrNameLst>
                                          <p:attrName>ppt_x</p:attrName>
                                        </p:attrNameLst>
                                      </p:cBhvr>
                                      <p:tavLst>
                                        <p:tav tm="0">
                                          <p:val>
                                            <p:strVal val="#ppt_x"/>
                                          </p:val>
                                        </p:tav>
                                        <p:tav tm="100000">
                                          <p:val>
                                            <p:strVal val="#ppt_x"/>
                                          </p:val>
                                        </p:tav>
                                      </p:tavLst>
                                    </p:anim>
                                    <p:anim calcmode="lin" valueType="num">
                                      <p:cBhvr additive="base">
                                        <p:cTn id="223" dur="500" fill="hold"/>
                                        <p:tgtEl>
                                          <p:spTgt spid="210"/>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211"/>
                                        </p:tgtEl>
                                        <p:attrNameLst>
                                          <p:attrName>style.visibility</p:attrName>
                                        </p:attrNameLst>
                                      </p:cBhvr>
                                      <p:to>
                                        <p:strVal val="visible"/>
                                      </p:to>
                                    </p:set>
                                    <p:anim calcmode="lin" valueType="num">
                                      <p:cBhvr additive="base">
                                        <p:cTn id="226" dur="500" fill="hold"/>
                                        <p:tgtEl>
                                          <p:spTgt spid="211"/>
                                        </p:tgtEl>
                                        <p:attrNameLst>
                                          <p:attrName>ppt_x</p:attrName>
                                        </p:attrNameLst>
                                      </p:cBhvr>
                                      <p:tavLst>
                                        <p:tav tm="0">
                                          <p:val>
                                            <p:strVal val="#ppt_x"/>
                                          </p:val>
                                        </p:tav>
                                        <p:tav tm="100000">
                                          <p:val>
                                            <p:strVal val="#ppt_x"/>
                                          </p:val>
                                        </p:tav>
                                      </p:tavLst>
                                    </p:anim>
                                    <p:anim calcmode="lin" valueType="num">
                                      <p:cBhvr additive="base">
                                        <p:cTn id="227" dur="500" fill="hold"/>
                                        <p:tgtEl>
                                          <p:spTgt spid="211"/>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212"/>
                                        </p:tgtEl>
                                        <p:attrNameLst>
                                          <p:attrName>style.visibility</p:attrName>
                                        </p:attrNameLst>
                                      </p:cBhvr>
                                      <p:to>
                                        <p:strVal val="visible"/>
                                      </p:to>
                                    </p:set>
                                    <p:anim calcmode="lin" valueType="num">
                                      <p:cBhvr additive="base">
                                        <p:cTn id="230" dur="500" fill="hold"/>
                                        <p:tgtEl>
                                          <p:spTgt spid="212"/>
                                        </p:tgtEl>
                                        <p:attrNameLst>
                                          <p:attrName>ppt_x</p:attrName>
                                        </p:attrNameLst>
                                      </p:cBhvr>
                                      <p:tavLst>
                                        <p:tav tm="0">
                                          <p:val>
                                            <p:strVal val="#ppt_x"/>
                                          </p:val>
                                        </p:tav>
                                        <p:tav tm="100000">
                                          <p:val>
                                            <p:strVal val="#ppt_x"/>
                                          </p:val>
                                        </p:tav>
                                      </p:tavLst>
                                    </p:anim>
                                    <p:anim calcmode="lin" valueType="num">
                                      <p:cBhvr additive="base">
                                        <p:cTn id="231" dur="500" fill="hold"/>
                                        <p:tgtEl>
                                          <p:spTgt spid="212"/>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0"/>
                                  </p:stCondLst>
                                  <p:childTnLst>
                                    <p:set>
                                      <p:cBhvr>
                                        <p:cTn id="233" dur="1" fill="hold">
                                          <p:stCondLst>
                                            <p:cond delay="0"/>
                                          </p:stCondLst>
                                        </p:cTn>
                                        <p:tgtEl>
                                          <p:spTgt spid="213"/>
                                        </p:tgtEl>
                                        <p:attrNameLst>
                                          <p:attrName>style.visibility</p:attrName>
                                        </p:attrNameLst>
                                      </p:cBhvr>
                                      <p:to>
                                        <p:strVal val="visible"/>
                                      </p:to>
                                    </p:set>
                                    <p:anim calcmode="lin" valueType="num">
                                      <p:cBhvr additive="base">
                                        <p:cTn id="234" dur="500" fill="hold"/>
                                        <p:tgtEl>
                                          <p:spTgt spid="213"/>
                                        </p:tgtEl>
                                        <p:attrNameLst>
                                          <p:attrName>ppt_x</p:attrName>
                                        </p:attrNameLst>
                                      </p:cBhvr>
                                      <p:tavLst>
                                        <p:tav tm="0">
                                          <p:val>
                                            <p:strVal val="#ppt_x"/>
                                          </p:val>
                                        </p:tav>
                                        <p:tav tm="100000">
                                          <p:val>
                                            <p:strVal val="#ppt_x"/>
                                          </p:val>
                                        </p:tav>
                                      </p:tavLst>
                                    </p:anim>
                                    <p:anim calcmode="lin" valueType="num">
                                      <p:cBhvr additive="base">
                                        <p:cTn id="235" dur="500" fill="hold"/>
                                        <p:tgtEl>
                                          <p:spTgt spid="213"/>
                                        </p:tgtEl>
                                        <p:attrNameLst>
                                          <p:attrName>ppt_y</p:attrName>
                                        </p:attrNameLst>
                                      </p:cBhvr>
                                      <p:tavLst>
                                        <p:tav tm="0">
                                          <p:val>
                                            <p:strVal val="1+#ppt_h/2"/>
                                          </p:val>
                                        </p:tav>
                                        <p:tav tm="100000">
                                          <p:val>
                                            <p:strVal val="#ppt_y"/>
                                          </p:val>
                                        </p:tav>
                                      </p:tavLst>
                                    </p:anim>
                                  </p:childTnLst>
                                </p:cTn>
                              </p:par>
                              <p:par>
                                <p:cTn id="236" presetID="2" presetClass="entr" presetSubtype="4" fill="hold" nodeType="withEffect">
                                  <p:stCondLst>
                                    <p:cond delay="0"/>
                                  </p:stCondLst>
                                  <p:childTnLst>
                                    <p:set>
                                      <p:cBhvr>
                                        <p:cTn id="237" dur="1" fill="hold">
                                          <p:stCondLst>
                                            <p:cond delay="0"/>
                                          </p:stCondLst>
                                        </p:cTn>
                                        <p:tgtEl>
                                          <p:spTgt spid="215"/>
                                        </p:tgtEl>
                                        <p:attrNameLst>
                                          <p:attrName>style.visibility</p:attrName>
                                        </p:attrNameLst>
                                      </p:cBhvr>
                                      <p:to>
                                        <p:strVal val="visible"/>
                                      </p:to>
                                    </p:set>
                                    <p:anim calcmode="lin" valueType="num">
                                      <p:cBhvr additive="base">
                                        <p:cTn id="238" dur="500" fill="hold"/>
                                        <p:tgtEl>
                                          <p:spTgt spid="215"/>
                                        </p:tgtEl>
                                        <p:attrNameLst>
                                          <p:attrName>ppt_x</p:attrName>
                                        </p:attrNameLst>
                                      </p:cBhvr>
                                      <p:tavLst>
                                        <p:tav tm="0">
                                          <p:val>
                                            <p:strVal val="#ppt_x"/>
                                          </p:val>
                                        </p:tav>
                                        <p:tav tm="100000">
                                          <p:val>
                                            <p:strVal val="#ppt_x"/>
                                          </p:val>
                                        </p:tav>
                                      </p:tavLst>
                                    </p:anim>
                                    <p:anim calcmode="lin" valueType="num">
                                      <p:cBhvr additive="base">
                                        <p:cTn id="239" dur="500" fill="hold"/>
                                        <p:tgtEl>
                                          <p:spTgt spid="215"/>
                                        </p:tgtEl>
                                        <p:attrNameLst>
                                          <p:attrName>ppt_y</p:attrName>
                                        </p:attrNameLst>
                                      </p:cBhvr>
                                      <p:tavLst>
                                        <p:tav tm="0">
                                          <p:val>
                                            <p:strVal val="1+#ppt_h/2"/>
                                          </p:val>
                                        </p:tav>
                                        <p:tav tm="100000">
                                          <p:val>
                                            <p:strVal val="#ppt_y"/>
                                          </p:val>
                                        </p:tav>
                                      </p:tavLst>
                                    </p:anim>
                                  </p:childTnLst>
                                </p:cTn>
                              </p:par>
                            </p:childTnLst>
                          </p:cTn>
                        </p:par>
                      </p:childTnLst>
                    </p:cTn>
                  </p:par>
                  <p:par>
                    <p:cTn id="240" fill="hold">
                      <p:stCondLst>
                        <p:cond delay="indefinite"/>
                      </p:stCondLst>
                      <p:childTnLst>
                        <p:par>
                          <p:cTn id="241" fill="hold">
                            <p:stCondLst>
                              <p:cond delay="0"/>
                            </p:stCondLst>
                            <p:childTnLst>
                              <p:par>
                                <p:cTn id="242" presetID="2" presetClass="entr" presetSubtype="4" fill="hold" grpId="0" nodeType="clickEffect">
                                  <p:stCondLst>
                                    <p:cond delay="0"/>
                                  </p:stCondLst>
                                  <p:childTnLst>
                                    <p:set>
                                      <p:cBhvr>
                                        <p:cTn id="243" dur="1" fill="hold">
                                          <p:stCondLst>
                                            <p:cond delay="0"/>
                                          </p:stCondLst>
                                        </p:cTn>
                                        <p:tgtEl>
                                          <p:spTgt spid="233"/>
                                        </p:tgtEl>
                                        <p:attrNameLst>
                                          <p:attrName>style.visibility</p:attrName>
                                        </p:attrNameLst>
                                      </p:cBhvr>
                                      <p:to>
                                        <p:strVal val="visible"/>
                                      </p:to>
                                    </p:set>
                                    <p:anim calcmode="lin" valueType="num">
                                      <p:cBhvr additive="base">
                                        <p:cTn id="244" dur="500" fill="hold"/>
                                        <p:tgtEl>
                                          <p:spTgt spid="233"/>
                                        </p:tgtEl>
                                        <p:attrNameLst>
                                          <p:attrName>ppt_x</p:attrName>
                                        </p:attrNameLst>
                                      </p:cBhvr>
                                      <p:tavLst>
                                        <p:tav tm="0">
                                          <p:val>
                                            <p:strVal val="#ppt_x"/>
                                          </p:val>
                                        </p:tav>
                                        <p:tav tm="100000">
                                          <p:val>
                                            <p:strVal val="#ppt_x"/>
                                          </p:val>
                                        </p:tav>
                                      </p:tavLst>
                                    </p:anim>
                                    <p:anim calcmode="lin" valueType="num">
                                      <p:cBhvr additive="base">
                                        <p:cTn id="245" dur="500" fill="hold"/>
                                        <p:tgtEl>
                                          <p:spTgt spid="233"/>
                                        </p:tgtEl>
                                        <p:attrNameLst>
                                          <p:attrName>ppt_y</p:attrName>
                                        </p:attrNameLst>
                                      </p:cBhvr>
                                      <p:tavLst>
                                        <p:tav tm="0">
                                          <p:val>
                                            <p:strVal val="1+#ppt_h/2"/>
                                          </p:val>
                                        </p:tav>
                                        <p:tav tm="100000">
                                          <p:val>
                                            <p:strVal val="#ppt_y"/>
                                          </p:val>
                                        </p:tav>
                                      </p:tavLst>
                                    </p:anim>
                                  </p:childTnLst>
                                </p:cTn>
                              </p:par>
                            </p:childTnLst>
                          </p:cTn>
                        </p:par>
                      </p:childTnLst>
                    </p:cTn>
                  </p:par>
                  <p:par>
                    <p:cTn id="246" fill="hold">
                      <p:stCondLst>
                        <p:cond delay="indefinite"/>
                      </p:stCondLst>
                      <p:childTnLst>
                        <p:par>
                          <p:cTn id="247" fill="hold">
                            <p:stCondLst>
                              <p:cond delay="0"/>
                            </p:stCondLst>
                            <p:childTnLst>
                              <p:par>
                                <p:cTn id="248" presetID="2" presetClass="entr" presetSubtype="4" fill="hold" grpId="0" nodeType="clickEffect">
                                  <p:stCondLst>
                                    <p:cond delay="0"/>
                                  </p:stCondLst>
                                  <p:childTnLst>
                                    <p:set>
                                      <p:cBhvr>
                                        <p:cTn id="249" dur="1" fill="hold">
                                          <p:stCondLst>
                                            <p:cond delay="0"/>
                                          </p:stCondLst>
                                        </p:cTn>
                                        <p:tgtEl>
                                          <p:spTgt spid="182"/>
                                        </p:tgtEl>
                                        <p:attrNameLst>
                                          <p:attrName>style.visibility</p:attrName>
                                        </p:attrNameLst>
                                      </p:cBhvr>
                                      <p:to>
                                        <p:strVal val="visible"/>
                                      </p:to>
                                    </p:set>
                                    <p:anim calcmode="lin" valueType="num">
                                      <p:cBhvr additive="base">
                                        <p:cTn id="250" dur="500" fill="hold"/>
                                        <p:tgtEl>
                                          <p:spTgt spid="182"/>
                                        </p:tgtEl>
                                        <p:attrNameLst>
                                          <p:attrName>ppt_x</p:attrName>
                                        </p:attrNameLst>
                                      </p:cBhvr>
                                      <p:tavLst>
                                        <p:tav tm="0">
                                          <p:val>
                                            <p:strVal val="#ppt_x"/>
                                          </p:val>
                                        </p:tav>
                                        <p:tav tm="100000">
                                          <p:val>
                                            <p:strVal val="#ppt_x"/>
                                          </p:val>
                                        </p:tav>
                                      </p:tavLst>
                                    </p:anim>
                                    <p:anim calcmode="lin" valueType="num">
                                      <p:cBhvr additive="base">
                                        <p:cTn id="251" dur="500" fill="hold"/>
                                        <p:tgtEl>
                                          <p:spTgt spid="182"/>
                                        </p:tgtEl>
                                        <p:attrNameLst>
                                          <p:attrName>ppt_y</p:attrName>
                                        </p:attrNameLst>
                                      </p:cBhvr>
                                      <p:tavLst>
                                        <p:tav tm="0">
                                          <p:val>
                                            <p:strVal val="1+#ppt_h/2"/>
                                          </p:val>
                                        </p:tav>
                                        <p:tav tm="100000">
                                          <p:val>
                                            <p:strVal val="#ppt_y"/>
                                          </p:val>
                                        </p:tav>
                                      </p:tavLst>
                                    </p:anim>
                                  </p:childTnLst>
                                </p:cTn>
                              </p:par>
                              <p:par>
                                <p:cTn id="252" presetID="2" presetClass="entr" presetSubtype="4" fill="hold" grpId="0" nodeType="withEffect">
                                  <p:stCondLst>
                                    <p:cond delay="0"/>
                                  </p:stCondLst>
                                  <p:childTnLst>
                                    <p:set>
                                      <p:cBhvr>
                                        <p:cTn id="253" dur="1" fill="hold">
                                          <p:stCondLst>
                                            <p:cond delay="0"/>
                                          </p:stCondLst>
                                        </p:cTn>
                                        <p:tgtEl>
                                          <p:spTgt spid="162"/>
                                        </p:tgtEl>
                                        <p:attrNameLst>
                                          <p:attrName>style.visibility</p:attrName>
                                        </p:attrNameLst>
                                      </p:cBhvr>
                                      <p:to>
                                        <p:strVal val="visible"/>
                                      </p:to>
                                    </p:set>
                                    <p:anim calcmode="lin" valueType="num">
                                      <p:cBhvr additive="base">
                                        <p:cTn id="254" dur="500" fill="hold"/>
                                        <p:tgtEl>
                                          <p:spTgt spid="162"/>
                                        </p:tgtEl>
                                        <p:attrNameLst>
                                          <p:attrName>ppt_x</p:attrName>
                                        </p:attrNameLst>
                                      </p:cBhvr>
                                      <p:tavLst>
                                        <p:tav tm="0">
                                          <p:val>
                                            <p:strVal val="#ppt_x"/>
                                          </p:val>
                                        </p:tav>
                                        <p:tav tm="100000">
                                          <p:val>
                                            <p:strVal val="#ppt_x"/>
                                          </p:val>
                                        </p:tav>
                                      </p:tavLst>
                                    </p:anim>
                                    <p:anim calcmode="lin" valueType="num">
                                      <p:cBhvr additive="base">
                                        <p:cTn id="255" dur="500" fill="hold"/>
                                        <p:tgtEl>
                                          <p:spTgt spid="162"/>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161"/>
                                        </p:tgtEl>
                                        <p:attrNameLst>
                                          <p:attrName>style.visibility</p:attrName>
                                        </p:attrNameLst>
                                      </p:cBhvr>
                                      <p:to>
                                        <p:strVal val="visible"/>
                                      </p:to>
                                    </p:set>
                                    <p:anim calcmode="lin" valueType="num">
                                      <p:cBhvr additive="base">
                                        <p:cTn id="258" dur="500" fill="hold"/>
                                        <p:tgtEl>
                                          <p:spTgt spid="161"/>
                                        </p:tgtEl>
                                        <p:attrNameLst>
                                          <p:attrName>ppt_x</p:attrName>
                                        </p:attrNameLst>
                                      </p:cBhvr>
                                      <p:tavLst>
                                        <p:tav tm="0">
                                          <p:val>
                                            <p:strVal val="#ppt_x"/>
                                          </p:val>
                                        </p:tav>
                                        <p:tav tm="100000">
                                          <p:val>
                                            <p:strVal val="#ppt_x"/>
                                          </p:val>
                                        </p:tav>
                                      </p:tavLst>
                                    </p:anim>
                                    <p:anim calcmode="lin" valueType="num">
                                      <p:cBhvr additive="base">
                                        <p:cTn id="259" dur="500" fill="hold"/>
                                        <p:tgtEl>
                                          <p:spTgt spid="161"/>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197"/>
                                        </p:tgtEl>
                                        <p:attrNameLst>
                                          <p:attrName>style.visibility</p:attrName>
                                        </p:attrNameLst>
                                      </p:cBhvr>
                                      <p:to>
                                        <p:strVal val="visible"/>
                                      </p:to>
                                    </p:set>
                                    <p:anim calcmode="lin" valueType="num">
                                      <p:cBhvr additive="base">
                                        <p:cTn id="262" dur="500" fill="hold"/>
                                        <p:tgtEl>
                                          <p:spTgt spid="197"/>
                                        </p:tgtEl>
                                        <p:attrNameLst>
                                          <p:attrName>ppt_x</p:attrName>
                                        </p:attrNameLst>
                                      </p:cBhvr>
                                      <p:tavLst>
                                        <p:tav tm="0">
                                          <p:val>
                                            <p:strVal val="#ppt_x"/>
                                          </p:val>
                                        </p:tav>
                                        <p:tav tm="100000">
                                          <p:val>
                                            <p:strVal val="#ppt_x"/>
                                          </p:val>
                                        </p:tav>
                                      </p:tavLst>
                                    </p:anim>
                                    <p:anim calcmode="lin" valueType="num">
                                      <p:cBhvr additive="base">
                                        <p:cTn id="263" dur="500" fill="hold"/>
                                        <p:tgtEl>
                                          <p:spTgt spid="197"/>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198"/>
                                        </p:tgtEl>
                                        <p:attrNameLst>
                                          <p:attrName>style.visibility</p:attrName>
                                        </p:attrNameLst>
                                      </p:cBhvr>
                                      <p:to>
                                        <p:strVal val="visible"/>
                                      </p:to>
                                    </p:set>
                                    <p:anim calcmode="lin" valueType="num">
                                      <p:cBhvr additive="base">
                                        <p:cTn id="266" dur="500" fill="hold"/>
                                        <p:tgtEl>
                                          <p:spTgt spid="198"/>
                                        </p:tgtEl>
                                        <p:attrNameLst>
                                          <p:attrName>ppt_x</p:attrName>
                                        </p:attrNameLst>
                                      </p:cBhvr>
                                      <p:tavLst>
                                        <p:tav tm="0">
                                          <p:val>
                                            <p:strVal val="#ppt_x"/>
                                          </p:val>
                                        </p:tav>
                                        <p:tav tm="100000">
                                          <p:val>
                                            <p:strVal val="#ppt_x"/>
                                          </p:val>
                                        </p:tav>
                                      </p:tavLst>
                                    </p:anim>
                                    <p:anim calcmode="lin" valueType="num">
                                      <p:cBhvr additive="base">
                                        <p:cTn id="267" dur="500" fill="hold"/>
                                        <p:tgtEl>
                                          <p:spTgt spid="198"/>
                                        </p:tgtEl>
                                        <p:attrNameLst>
                                          <p:attrName>ppt_y</p:attrName>
                                        </p:attrNameLst>
                                      </p:cBhvr>
                                      <p:tavLst>
                                        <p:tav tm="0">
                                          <p:val>
                                            <p:strVal val="1+#ppt_h/2"/>
                                          </p:val>
                                        </p:tav>
                                        <p:tav tm="100000">
                                          <p:val>
                                            <p:strVal val="#ppt_y"/>
                                          </p:val>
                                        </p:tav>
                                      </p:tavLst>
                                    </p:anim>
                                  </p:childTnLst>
                                </p:cTn>
                              </p:par>
                              <p:par>
                                <p:cTn id="268" presetID="2" presetClass="entr" presetSubtype="4" fill="hold" grpId="0" nodeType="withEffect">
                                  <p:stCondLst>
                                    <p:cond delay="0"/>
                                  </p:stCondLst>
                                  <p:childTnLst>
                                    <p:set>
                                      <p:cBhvr>
                                        <p:cTn id="269" dur="1" fill="hold">
                                          <p:stCondLst>
                                            <p:cond delay="0"/>
                                          </p:stCondLst>
                                        </p:cTn>
                                        <p:tgtEl>
                                          <p:spTgt spid="185"/>
                                        </p:tgtEl>
                                        <p:attrNameLst>
                                          <p:attrName>style.visibility</p:attrName>
                                        </p:attrNameLst>
                                      </p:cBhvr>
                                      <p:to>
                                        <p:strVal val="visible"/>
                                      </p:to>
                                    </p:set>
                                    <p:anim calcmode="lin" valueType="num">
                                      <p:cBhvr additive="base">
                                        <p:cTn id="270" dur="500" fill="hold"/>
                                        <p:tgtEl>
                                          <p:spTgt spid="185"/>
                                        </p:tgtEl>
                                        <p:attrNameLst>
                                          <p:attrName>ppt_x</p:attrName>
                                        </p:attrNameLst>
                                      </p:cBhvr>
                                      <p:tavLst>
                                        <p:tav tm="0">
                                          <p:val>
                                            <p:strVal val="#ppt_x"/>
                                          </p:val>
                                        </p:tav>
                                        <p:tav tm="100000">
                                          <p:val>
                                            <p:strVal val="#ppt_x"/>
                                          </p:val>
                                        </p:tav>
                                      </p:tavLst>
                                    </p:anim>
                                    <p:anim calcmode="lin" valueType="num">
                                      <p:cBhvr additive="base">
                                        <p:cTn id="271" dur="500" fill="hold"/>
                                        <p:tgtEl>
                                          <p:spTgt spid="185"/>
                                        </p:tgtEl>
                                        <p:attrNameLst>
                                          <p:attrName>ppt_y</p:attrName>
                                        </p:attrNameLst>
                                      </p:cBhvr>
                                      <p:tavLst>
                                        <p:tav tm="0">
                                          <p:val>
                                            <p:strVal val="1+#ppt_h/2"/>
                                          </p:val>
                                        </p:tav>
                                        <p:tav tm="100000">
                                          <p:val>
                                            <p:strVal val="#ppt_y"/>
                                          </p:val>
                                        </p:tav>
                                      </p:tavLst>
                                    </p:anim>
                                  </p:childTnLst>
                                </p:cTn>
                              </p:par>
                              <p:par>
                                <p:cTn id="272" presetID="2" presetClass="entr" presetSubtype="4" fill="hold" nodeType="withEffect">
                                  <p:stCondLst>
                                    <p:cond delay="0"/>
                                  </p:stCondLst>
                                  <p:childTnLst>
                                    <p:set>
                                      <p:cBhvr>
                                        <p:cTn id="273" dur="1" fill="hold">
                                          <p:stCondLst>
                                            <p:cond delay="0"/>
                                          </p:stCondLst>
                                        </p:cTn>
                                        <p:tgtEl>
                                          <p:spTgt spid="179"/>
                                        </p:tgtEl>
                                        <p:attrNameLst>
                                          <p:attrName>style.visibility</p:attrName>
                                        </p:attrNameLst>
                                      </p:cBhvr>
                                      <p:to>
                                        <p:strVal val="visible"/>
                                      </p:to>
                                    </p:set>
                                    <p:anim calcmode="lin" valueType="num">
                                      <p:cBhvr additive="base">
                                        <p:cTn id="274" dur="500" fill="hold"/>
                                        <p:tgtEl>
                                          <p:spTgt spid="179"/>
                                        </p:tgtEl>
                                        <p:attrNameLst>
                                          <p:attrName>ppt_x</p:attrName>
                                        </p:attrNameLst>
                                      </p:cBhvr>
                                      <p:tavLst>
                                        <p:tav tm="0">
                                          <p:val>
                                            <p:strVal val="#ppt_x"/>
                                          </p:val>
                                        </p:tav>
                                        <p:tav tm="100000">
                                          <p:val>
                                            <p:strVal val="#ppt_x"/>
                                          </p:val>
                                        </p:tav>
                                      </p:tavLst>
                                    </p:anim>
                                    <p:anim calcmode="lin" valueType="num">
                                      <p:cBhvr additive="base">
                                        <p:cTn id="275" dur="500" fill="hold"/>
                                        <p:tgtEl>
                                          <p:spTgt spid="179"/>
                                        </p:tgtEl>
                                        <p:attrNameLst>
                                          <p:attrName>ppt_y</p:attrName>
                                        </p:attrNameLst>
                                      </p:cBhvr>
                                      <p:tavLst>
                                        <p:tav tm="0">
                                          <p:val>
                                            <p:strVal val="1+#ppt_h/2"/>
                                          </p:val>
                                        </p:tav>
                                        <p:tav tm="100000">
                                          <p:val>
                                            <p:strVal val="#ppt_y"/>
                                          </p:val>
                                        </p:tav>
                                      </p:tavLst>
                                    </p:anim>
                                  </p:childTnLst>
                                </p:cTn>
                              </p:par>
                            </p:childTnLst>
                          </p:cTn>
                        </p:par>
                      </p:childTnLst>
                    </p:cTn>
                  </p:par>
                  <p:par>
                    <p:cTn id="276" fill="hold">
                      <p:stCondLst>
                        <p:cond delay="indefinite"/>
                      </p:stCondLst>
                      <p:childTnLst>
                        <p:par>
                          <p:cTn id="277" fill="hold">
                            <p:stCondLst>
                              <p:cond delay="0"/>
                            </p:stCondLst>
                            <p:childTnLst>
                              <p:par>
                                <p:cTn id="278" presetID="3" presetClass="entr" presetSubtype="10" fill="hold" nodeType="clickEffect">
                                  <p:stCondLst>
                                    <p:cond delay="0"/>
                                  </p:stCondLst>
                                  <p:childTnLst>
                                    <p:set>
                                      <p:cBhvr>
                                        <p:cTn id="279" dur="1" fill="hold">
                                          <p:stCondLst>
                                            <p:cond delay="0"/>
                                          </p:stCondLst>
                                        </p:cTn>
                                        <p:tgtEl>
                                          <p:spTgt spid="229"/>
                                        </p:tgtEl>
                                        <p:attrNameLst>
                                          <p:attrName>style.visibility</p:attrName>
                                        </p:attrNameLst>
                                      </p:cBhvr>
                                      <p:to>
                                        <p:strVal val="visible"/>
                                      </p:to>
                                    </p:set>
                                    <p:animEffect transition="in" filter="blinds(horizontal)">
                                      <p:cBhvr>
                                        <p:cTn id="280" dur="500"/>
                                        <p:tgtEl>
                                          <p:spTgt spid="229"/>
                                        </p:tgtEl>
                                      </p:cBhvr>
                                    </p:animEffect>
                                  </p:childTnLst>
                                </p:cTn>
                              </p:par>
                              <p:par>
                                <p:cTn id="281" presetID="3" presetClass="entr" presetSubtype="10" fill="hold" grpId="0" nodeType="withEffect">
                                  <p:stCondLst>
                                    <p:cond delay="0"/>
                                  </p:stCondLst>
                                  <p:childTnLst>
                                    <p:set>
                                      <p:cBhvr>
                                        <p:cTn id="282" dur="1" fill="hold">
                                          <p:stCondLst>
                                            <p:cond delay="0"/>
                                          </p:stCondLst>
                                        </p:cTn>
                                        <p:tgtEl>
                                          <p:spTgt spid="232"/>
                                        </p:tgtEl>
                                        <p:attrNameLst>
                                          <p:attrName>style.visibility</p:attrName>
                                        </p:attrNameLst>
                                      </p:cBhvr>
                                      <p:to>
                                        <p:strVal val="visible"/>
                                      </p:to>
                                    </p:set>
                                    <p:animEffect transition="in" filter="blinds(horizontal)">
                                      <p:cBhvr>
                                        <p:cTn id="283" dur="500"/>
                                        <p:tgtEl>
                                          <p:spTgt spid="232"/>
                                        </p:tgtEl>
                                      </p:cBhvr>
                                    </p:animEffect>
                                  </p:childTnLst>
                                </p:cTn>
                              </p:par>
                              <p:par>
                                <p:cTn id="284" presetID="2" presetClass="entr" presetSubtype="4" fill="hold" grpId="0" nodeType="withEffect">
                                  <p:stCondLst>
                                    <p:cond delay="0"/>
                                  </p:stCondLst>
                                  <p:childTnLst>
                                    <p:set>
                                      <p:cBhvr>
                                        <p:cTn id="285" dur="1" fill="hold">
                                          <p:stCondLst>
                                            <p:cond delay="0"/>
                                          </p:stCondLst>
                                        </p:cTn>
                                        <p:tgtEl>
                                          <p:spTgt spid="234"/>
                                        </p:tgtEl>
                                        <p:attrNameLst>
                                          <p:attrName>style.visibility</p:attrName>
                                        </p:attrNameLst>
                                      </p:cBhvr>
                                      <p:to>
                                        <p:strVal val="visible"/>
                                      </p:to>
                                    </p:set>
                                    <p:anim calcmode="lin" valueType="num">
                                      <p:cBhvr additive="base">
                                        <p:cTn id="286" dur="500" fill="hold"/>
                                        <p:tgtEl>
                                          <p:spTgt spid="234"/>
                                        </p:tgtEl>
                                        <p:attrNameLst>
                                          <p:attrName>ppt_x</p:attrName>
                                        </p:attrNameLst>
                                      </p:cBhvr>
                                      <p:tavLst>
                                        <p:tav tm="0">
                                          <p:val>
                                            <p:strVal val="#ppt_x"/>
                                          </p:val>
                                        </p:tav>
                                        <p:tav tm="100000">
                                          <p:val>
                                            <p:strVal val="#ppt_x"/>
                                          </p:val>
                                        </p:tav>
                                      </p:tavLst>
                                    </p:anim>
                                    <p:anim calcmode="lin" valueType="num">
                                      <p:cBhvr additive="base">
                                        <p:cTn id="287" dur="500" fill="hold"/>
                                        <p:tgtEl>
                                          <p:spTgt spid="2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animBg="1"/>
      <p:bldP spid="146" grpId="0" animBg="1"/>
      <p:bldP spid="147" grpId="0"/>
      <p:bldP spid="148" grpId="0" animBg="1"/>
      <p:bldP spid="149" grpId="0" animBg="1"/>
      <p:bldP spid="150" grpId="0" animBg="1"/>
      <p:bldP spid="151" grpId="0"/>
      <p:bldP spid="152" grpId="0" animBg="1"/>
      <p:bldP spid="153" grpId="0" animBg="1"/>
      <p:bldP spid="154" grpId="0" animBg="1"/>
      <p:bldP spid="155" grpId="0"/>
      <p:bldP spid="156" grpId="0" animBg="1"/>
      <p:bldP spid="157" grpId="0"/>
      <p:bldP spid="158" grpId="0" animBg="1"/>
      <p:bldP spid="159" grpId="0" animBg="1"/>
      <p:bldP spid="160" grpId="0"/>
      <p:bldP spid="161" grpId="0" animBg="1"/>
      <p:bldP spid="162" grpId="0"/>
      <p:bldP spid="163" grpId="0" animBg="1"/>
      <p:bldP spid="164" grpId="0"/>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animBg="1"/>
      <p:bldP spid="182" grpId="0" animBg="1"/>
      <p:bldP spid="183" grpId="0" animBg="1"/>
      <p:bldP spid="184" grpId="0" animBg="1"/>
      <p:bldP spid="185" grpId="0" animBg="1"/>
      <p:bldP spid="189" grpId="0" animBg="1"/>
      <p:bldP spid="190" grpId="0"/>
      <p:bldP spid="192" grpId="0"/>
      <p:bldP spid="194" grpId="0" animBg="1"/>
      <p:bldP spid="195" grpId="0"/>
      <p:bldP spid="196" grpId="0" animBg="1"/>
      <p:bldP spid="197" grpId="0"/>
      <p:bldP spid="198" grpId="0" animBg="1"/>
      <p:bldP spid="199" grpId="0" animBg="1"/>
      <p:bldP spid="200" grpId="0" animBg="1"/>
      <p:bldP spid="201" grpId="0" animBg="1"/>
      <p:bldP spid="202" grpId="0" animBg="1"/>
      <p:bldP spid="203" grpId="0" animBg="1"/>
      <p:bldP spid="204" grpId="0" animBg="1"/>
      <p:bldP spid="205" grpId="0" animBg="1"/>
      <p:bldP spid="206" grpId="0" animBg="1"/>
      <p:bldP spid="208" grpId="0" animBg="1"/>
      <p:bldP spid="209" grpId="0" animBg="1"/>
      <p:bldP spid="210" grpId="0" animBg="1"/>
      <p:bldP spid="211" grpId="0" animBg="1"/>
      <p:bldP spid="212" grpId="0" animBg="1"/>
      <p:bldP spid="213" grpId="0" animBg="1"/>
      <p:bldP spid="232" grpId="0" animBg="1"/>
      <p:bldP spid="233" grpId="0" animBg="1"/>
      <p:bldP spid="234" grpId="0"/>
      <p:bldP spid="235" grpId="0" animBg="1"/>
      <p:bldP spid="236" grpId="0"/>
    </p:bld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3576" name="Picture 24" descr="bkgd copy"/>
          <p:cNvPicPr>
            <a:picLocks noChangeAspect="1" noChangeArrowheads="1"/>
          </p:cNvPicPr>
          <p:nvPr/>
        </p:nvPicPr>
        <p:blipFill>
          <a:blip r:embed="rId3"/>
          <a:srcRect/>
          <a:stretch>
            <a:fillRect/>
          </a:stretch>
        </p:blipFill>
        <p:spPr bwMode="auto">
          <a:xfrm>
            <a:off x="1301916" y="3759446"/>
            <a:ext cx="5740003" cy="676405"/>
          </a:xfrm>
          <a:prstGeom prst="rect">
            <a:avLst/>
          </a:prstGeom>
          <a:noFill/>
        </p:spPr>
      </p:pic>
      <p:sp>
        <p:nvSpPr>
          <p:cNvPr id="23556" name="Rectangle 4"/>
          <p:cNvSpPr>
            <a:spLocks noGrp="1" noChangeArrowheads="1"/>
          </p:cNvSpPr>
          <p:nvPr>
            <p:ph type="title"/>
          </p:nvPr>
        </p:nvSpPr>
        <p:spPr bwMode="auto">
          <a:xfrm>
            <a:off x="251618" y="65040"/>
            <a:ext cx="8716963" cy="608013"/>
          </a:xfrm>
          <a:prstGeom prst="rect">
            <a:avLst/>
          </a:prstGeom>
          <a:noFill/>
          <a:ln>
            <a:miter lim="800000"/>
            <a:headEnd/>
            <a:tailEnd/>
          </a:ln>
        </p:spPr>
        <p:txBody>
          <a:bodyPr>
            <a:normAutofit/>
          </a:bodyPr>
          <a:lstStyle/>
          <a:p>
            <a:r>
              <a:rPr lang="en-US" altLang="en-US" sz="1800" dirty="0">
                <a:cs typeface="Arial" pitchFamily="34" charset="0"/>
              </a:rPr>
              <a:t>IBM LinuxONE </a:t>
            </a:r>
            <a:r>
              <a:rPr lang="en-US" altLang="en-US" sz="1800" dirty="0" smtClean="0">
                <a:cs typeface="Arial" pitchFamily="34" charset="0"/>
              </a:rPr>
              <a:t>and z Systems Virtualization </a:t>
            </a:r>
            <a:r>
              <a:rPr lang="en-US" altLang="en-US" sz="1800" dirty="0">
                <a:cs typeface="Arial" pitchFamily="34" charset="0"/>
              </a:rPr>
              <a:t>Options</a:t>
            </a:r>
            <a:endParaRPr lang="en-US" sz="1800" dirty="0">
              <a:cs typeface="Arial" pitchFamily="34" charset="0"/>
            </a:endParaRPr>
          </a:p>
        </p:txBody>
      </p:sp>
      <p:sp>
        <p:nvSpPr>
          <p:cNvPr id="5" name="Textfeld 4"/>
          <p:cNvSpPr txBox="1">
            <a:spLocks noChangeArrowheads="1"/>
          </p:cNvSpPr>
          <p:nvPr/>
        </p:nvSpPr>
        <p:spPr bwMode="auto">
          <a:xfrm>
            <a:off x="2777729" y="750154"/>
            <a:ext cx="3113691" cy="523220"/>
          </a:xfrm>
          <a:prstGeom prst="rect">
            <a:avLst/>
          </a:prstGeom>
          <a:noFill/>
          <a:ln w="9525">
            <a:noFill/>
            <a:miter lim="800000"/>
            <a:headEnd/>
            <a:tailEnd/>
          </a:ln>
        </p:spPr>
        <p:txBody>
          <a:bodyPr wrap="square">
            <a:spAutoFit/>
          </a:bodyPr>
          <a:lstStyle/>
          <a:p>
            <a:pPr eaLnBrk="0" fontAlgn="base" hangingPunct="0">
              <a:spcBef>
                <a:spcPct val="0"/>
              </a:spcBef>
              <a:spcAft>
                <a:spcPct val="0"/>
              </a:spcAft>
            </a:pPr>
            <a:r>
              <a:rPr lang="en-US" sz="1400" b="1" dirty="0">
                <a:solidFill>
                  <a:srgbClr val="0083B9"/>
                </a:solidFill>
                <a:latin typeface="Calibri" pitchFamily="34" charset="0"/>
                <a:ea typeface="MS PGothic" pitchFamily="34" charset="-128"/>
                <a:cs typeface="Arial" pitchFamily="34" charset="0"/>
              </a:rPr>
              <a:t>IBM </a:t>
            </a:r>
            <a:r>
              <a:rPr lang="en-US" sz="1400" b="1" dirty="0" smtClean="0">
                <a:solidFill>
                  <a:srgbClr val="0083B9"/>
                </a:solidFill>
                <a:latin typeface="Calibri" pitchFamily="34" charset="0"/>
                <a:ea typeface="MS PGothic" pitchFamily="34" charset="-128"/>
                <a:cs typeface="Arial" pitchFamily="34" charset="0"/>
              </a:rPr>
              <a:t>LinuxONE </a:t>
            </a:r>
            <a:r>
              <a:rPr lang="en-US" sz="1400" b="1" dirty="0">
                <a:solidFill>
                  <a:srgbClr val="0083B9"/>
                </a:solidFill>
                <a:latin typeface="Calibri" pitchFamily="34" charset="0"/>
                <a:ea typeface="MS PGothic" pitchFamily="34" charset="-128"/>
                <a:cs typeface="Arial" pitchFamily="34" charset="0"/>
              </a:rPr>
              <a:t>Systems </a:t>
            </a:r>
            <a:r>
              <a:rPr lang="en-US" sz="1400" b="1" dirty="0" smtClean="0">
                <a:solidFill>
                  <a:srgbClr val="0083B9"/>
                </a:solidFill>
                <a:latin typeface="Calibri" pitchFamily="34" charset="0"/>
                <a:ea typeface="MS PGothic" pitchFamily="34" charset="-128"/>
                <a:cs typeface="Arial" pitchFamily="34" charset="0"/>
              </a:rPr>
              <a:t>now has </a:t>
            </a:r>
            <a:r>
              <a:rPr lang="en-US" sz="1400" b="1" dirty="0">
                <a:solidFill>
                  <a:srgbClr val="0083B9"/>
                </a:solidFill>
                <a:latin typeface="Calibri" pitchFamily="34" charset="0"/>
                <a:ea typeface="MS PGothic" pitchFamily="34" charset="-128"/>
                <a:cs typeface="Arial" pitchFamily="34" charset="0"/>
              </a:rPr>
              <a:t>three strategic virtualization </a:t>
            </a:r>
            <a:r>
              <a:rPr lang="en-US" sz="1400" b="1" dirty="0" smtClean="0">
                <a:solidFill>
                  <a:srgbClr val="0083B9"/>
                </a:solidFill>
                <a:latin typeface="Calibri" pitchFamily="34" charset="0"/>
                <a:ea typeface="MS PGothic" pitchFamily="34" charset="-128"/>
                <a:cs typeface="Arial" pitchFamily="34" charset="0"/>
              </a:rPr>
              <a:t>options </a:t>
            </a:r>
            <a:endParaRPr lang="en-US" sz="1400" b="1" dirty="0">
              <a:solidFill>
                <a:srgbClr val="0083B9"/>
              </a:solidFill>
              <a:latin typeface="Calibri" pitchFamily="34" charset="0"/>
              <a:ea typeface="MS PGothic" pitchFamily="34" charset="-128"/>
              <a:cs typeface="Arial" pitchFamily="34" charset="0"/>
            </a:endParaRPr>
          </a:p>
        </p:txBody>
      </p:sp>
      <p:sp>
        <p:nvSpPr>
          <p:cNvPr id="2" name="Textfeld 4"/>
          <p:cNvSpPr txBox="1">
            <a:spLocks noChangeArrowheads="1"/>
          </p:cNvSpPr>
          <p:nvPr/>
        </p:nvSpPr>
        <p:spPr bwMode="auto">
          <a:xfrm>
            <a:off x="2967207" y="1230955"/>
            <a:ext cx="4100064" cy="830997"/>
          </a:xfrm>
          <a:prstGeom prst="rect">
            <a:avLst/>
          </a:prstGeom>
          <a:noFill/>
          <a:ln w="9525">
            <a:noFill/>
            <a:miter lim="800000"/>
            <a:headEnd/>
            <a:tailEnd/>
          </a:ln>
        </p:spPr>
        <p:txBody>
          <a:bodyPr wrap="square">
            <a:spAutoFit/>
          </a:bodyPr>
          <a:lstStyle/>
          <a:p>
            <a:pPr marL="257175" indent="-257175" eaLnBrk="0" hangingPunct="0">
              <a:buFont typeface="+mj-lt"/>
              <a:buAutoNum type="arabicPeriod"/>
            </a:pPr>
            <a:r>
              <a:rPr lang="da-DK" sz="1200" dirty="0">
                <a:solidFill>
                  <a:prstClr val="black"/>
                </a:solidFill>
                <a:ea typeface="MS PGothic" pitchFamily="34" charset="-128"/>
                <a:cs typeface="Arial" pitchFamily="34" charset="0"/>
              </a:rPr>
              <a:t> IBM Dynamic Partition Manager (</a:t>
            </a:r>
            <a:r>
              <a:rPr lang="da-DK" sz="1200" b="1" dirty="0">
                <a:solidFill>
                  <a:prstClr val="black"/>
                </a:solidFill>
                <a:ea typeface="MS PGothic" pitchFamily="34" charset="-128"/>
                <a:cs typeface="Arial" pitchFamily="34" charset="0"/>
              </a:rPr>
              <a:t>DPM</a:t>
            </a:r>
            <a:r>
              <a:rPr lang="da-DK" sz="1200" dirty="0">
                <a:solidFill>
                  <a:prstClr val="black"/>
                </a:solidFill>
                <a:ea typeface="MS PGothic" pitchFamily="34" charset="-128"/>
                <a:cs typeface="Arial" pitchFamily="34" charset="0"/>
              </a:rPr>
              <a:t>) or   </a:t>
            </a:r>
            <a:br>
              <a:rPr lang="da-DK" sz="1200" dirty="0">
                <a:solidFill>
                  <a:prstClr val="black"/>
                </a:solidFill>
                <a:ea typeface="MS PGothic" pitchFamily="34" charset="-128"/>
                <a:cs typeface="Arial" pitchFamily="34" charset="0"/>
              </a:rPr>
            </a:br>
            <a:r>
              <a:rPr lang="da-DK" sz="1200" dirty="0">
                <a:solidFill>
                  <a:prstClr val="black"/>
                </a:solidFill>
                <a:ea typeface="MS PGothic" pitchFamily="34" charset="-128"/>
                <a:cs typeface="Arial" pitchFamily="34" charset="0"/>
              </a:rPr>
              <a:t> Processor Resource /System Manager (</a:t>
            </a:r>
            <a:r>
              <a:rPr lang="da-DK" sz="1200" b="1" dirty="0">
                <a:solidFill>
                  <a:prstClr val="black"/>
                </a:solidFill>
                <a:ea typeface="MS PGothic" pitchFamily="34" charset="-128"/>
                <a:cs typeface="Arial" pitchFamily="34" charset="0"/>
              </a:rPr>
              <a:t>PR/SM</a:t>
            </a:r>
            <a:r>
              <a:rPr lang="da-DK" sz="1200" dirty="0">
                <a:solidFill>
                  <a:prstClr val="black"/>
                </a:solidFill>
                <a:ea typeface="MS PGothic" pitchFamily="34" charset="-128"/>
                <a:cs typeface="Arial" pitchFamily="34" charset="0"/>
              </a:rPr>
              <a:t>)</a:t>
            </a:r>
          </a:p>
          <a:p>
            <a:pPr marL="257175" indent="-257175" eaLnBrk="0" hangingPunct="0">
              <a:buFont typeface="+mj-lt"/>
              <a:buAutoNum type="arabicPeriod"/>
            </a:pPr>
            <a:r>
              <a:rPr lang="da-DK" sz="1200" dirty="0">
                <a:solidFill>
                  <a:prstClr val="black"/>
                </a:solidFill>
                <a:ea typeface="MS PGothic" pitchFamily="34" charset="-128"/>
                <a:cs typeface="Arial" pitchFamily="34" charset="0"/>
              </a:rPr>
              <a:t> </a:t>
            </a:r>
            <a:r>
              <a:rPr lang="da-DK" sz="1200" b="1" dirty="0">
                <a:solidFill>
                  <a:prstClr val="black"/>
                </a:solidFill>
                <a:ea typeface="MS PGothic" pitchFamily="34" charset="-128"/>
                <a:cs typeface="Arial" pitchFamily="34" charset="0"/>
              </a:rPr>
              <a:t>KVM</a:t>
            </a:r>
          </a:p>
          <a:p>
            <a:pPr marL="257175" indent="-257175" eaLnBrk="0" hangingPunct="0">
              <a:buFont typeface="+mj-lt"/>
              <a:buAutoNum type="arabicPeriod"/>
            </a:pPr>
            <a:r>
              <a:rPr lang="en-US" sz="1200" dirty="0">
                <a:solidFill>
                  <a:prstClr val="black"/>
                </a:solidFill>
                <a:ea typeface="MS PGothic" pitchFamily="34" charset="-128"/>
                <a:cs typeface="Arial" pitchFamily="34" charset="0"/>
              </a:rPr>
              <a:t> IBM </a:t>
            </a:r>
            <a:r>
              <a:rPr lang="en-US" sz="1200" b="1" dirty="0">
                <a:solidFill>
                  <a:prstClr val="black"/>
                </a:solidFill>
                <a:ea typeface="MS PGothic" pitchFamily="34" charset="-128"/>
                <a:cs typeface="Arial" pitchFamily="34" charset="0"/>
              </a:rPr>
              <a:t>z/VM</a:t>
            </a:r>
            <a:endParaRPr lang="en-US" sz="1200" b="1" baseline="30000" dirty="0">
              <a:solidFill>
                <a:prstClr val="black"/>
              </a:solidFill>
              <a:ea typeface="MS PGothic" pitchFamily="34" charset="-128"/>
              <a:cs typeface="Arial" pitchFamily="34" charset="0"/>
            </a:endParaRPr>
          </a:p>
        </p:txBody>
      </p:sp>
      <p:sp>
        <p:nvSpPr>
          <p:cNvPr id="23568" name="Freeform 16"/>
          <p:cNvSpPr>
            <a:spLocks/>
          </p:cNvSpPr>
          <p:nvPr/>
        </p:nvSpPr>
        <p:spPr bwMode="auto">
          <a:xfrm>
            <a:off x="1278731" y="3523087"/>
            <a:ext cx="6662738" cy="1217762"/>
          </a:xfrm>
          <a:custGeom>
            <a:avLst/>
            <a:gdLst/>
            <a:ahLst/>
            <a:cxnLst>
              <a:cxn ang="0">
                <a:pos x="0" y="220"/>
              </a:cxn>
              <a:cxn ang="0">
                <a:pos x="5033" y="216"/>
              </a:cxn>
              <a:cxn ang="0">
                <a:pos x="5033" y="0"/>
              </a:cxn>
              <a:cxn ang="0">
                <a:pos x="5596" y="566"/>
              </a:cxn>
              <a:cxn ang="0">
                <a:pos x="5038" y="1129"/>
              </a:cxn>
              <a:cxn ang="0">
                <a:pos x="5030" y="913"/>
              </a:cxn>
              <a:cxn ang="0">
                <a:pos x="0" y="903"/>
              </a:cxn>
              <a:cxn ang="0">
                <a:pos x="0" y="220"/>
              </a:cxn>
            </a:cxnLst>
            <a:rect l="0" t="0" r="r" b="b"/>
            <a:pathLst>
              <a:path w="5596" h="1129">
                <a:moveTo>
                  <a:pt x="0" y="220"/>
                </a:moveTo>
                <a:lnTo>
                  <a:pt x="5033" y="216"/>
                </a:lnTo>
                <a:lnTo>
                  <a:pt x="5033" y="0"/>
                </a:lnTo>
                <a:lnTo>
                  <a:pt x="5596" y="566"/>
                </a:lnTo>
                <a:lnTo>
                  <a:pt x="5038" y="1129"/>
                </a:lnTo>
                <a:lnTo>
                  <a:pt x="5030" y="913"/>
                </a:lnTo>
                <a:lnTo>
                  <a:pt x="0" y="903"/>
                </a:lnTo>
                <a:lnTo>
                  <a:pt x="0" y="220"/>
                </a:lnTo>
                <a:close/>
              </a:path>
            </a:pathLst>
          </a:custGeom>
          <a:gradFill rotWithShape="1">
            <a:gsLst>
              <a:gs pos="0">
                <a:srgbClr val="DDDDDD">
                  <a:alpha val="75000"/>
                </a:srgbClr>
              </a:gs>
              <a:gs pos="100000">
                <a:schemeClr val="bg1"/>
              </a:gs>
            </a:gsLst>
            <a:lin ang="0" scaled="1"/>
          </a:gradFill>
          <a:ln w="12700" cmpd="sng">
            <a:solidFill>
              <a:srgbClr val="EA7C1E"/>
            </a:solidFill>
            <a:round/>
            <a:headEnd/>
            <a:tailEnd/>
          </a:ln>
          <a:effectLst/>
        </p:spPr>
        <p:txBody>
          <a:bodyPr/>
          <a:lstStyle/>
          <a:p>
            <a:pPr eaLnBrk="0" fontAlgn="base" hangingPunct="0">
              <a:spcBef>
                <a:spcPct val="0"/>
              </a:spcBef>
              <a:spcAft>
                <a:spcPct val="0"/>
              </a:spcAft>
            </a:pPr>
            <a:endParaRPr lang="en-US">
              <a:solidFill>
                <a:prstClr val="black"/>
              </a:solidFill>
              <a:latin typeface="Calibri" pitchFamily="34" charset="0"/>
              <a:ea typeface="ヒラギノ角ゴ Pro W3" pitchFamily="127" charset="-128"/>
              <a:cs typeface="Arial" pitchFamily="34" charset="0"/>
            </a:endParaRPr>
          </a:p>
        </p:txBody>
      </p:sp>
      <p:sp>
        <p:nvSpPr>
          <p:cNvPr id="23570" name="Rectangle 2"/>
          <p:cNvSpPr>
            <a:spLocks noChangeArrowheads="1"/>
          </p:cNvSpPr>
          <p:nvPr/>
        </p:nvSpPr>
        <p:spPr bwMode="auto">
          <a:xfrm>
            <a:off x="2474119" y="3762375"/>
            <a:ext cx="4689973" cy="770980"/>
          </a:xfrm>
          <a:prstGeom prst="rect">
            <a:avLst/>
          </a:prstGeom>
          <a:noFill/>
          <a:ln w="9525">
            <a:noFill/>
            <a:miter lim="800000"/>
            <a:headEnd/>
            <a:tailEnd/>
          </a:ln>
        </p:spPr>
        <p:txBody>
          <a:bodyPr wrap="square">
            <a:spAutoFit/>
          </a:bodyPr>
          <a:lstStyle/>
          <a:p>
            <a:pPr eaLnBrk="0" fontAlgn="base" hangingPunct="0">
              <a:lnSpc>
                <a:spcPct val="105000"/>
              </a:lnSpc>
              <a:spcBef>
                <a:spcPct val="0"/>
              </a:spcBef>
              <a:spcAft>
                <a:spcPct val="0"/>
              </a:spcAft>
            </a:pPr>
            <a:r>
              <a:rPr lang="en-US" sz="1050" b="1" dirty="0">
                <a:solidFill>
                  <a:prstClr val="black"/>
                </a:solidFill>
                <a:latin typeface="Calibri" pitchFamily="34" charset="0"/>
                <a:ea typeface="ヒラギノ角ゴ Pro W3" pitchFamily="127" charset="-128"/>
                <a:cs typeface="Arial" pitchFamily="34" charset="0"/>
              </a:rPr>
              <a:t>Divide one physical LinuxONE System into up to 85 logical partitions (LPAR) running isolated and secured in parallel. Share resources across LPARs or dedicated to a particular LPAR. Control the LPAR virtualization via the new Dynamic Partition Manager (DPM)-for KVM &amp; Linux only, or with PR/SM.</a:t>
            </a:r>
          </a:p>
        </p:txBody>
      </p:sp>
      <p:sp>
        <p:nvSpPr>
          <p:cNvPr id="23572" name="TextBox 7"/>
          <p:cNvSpPr txBox="1">
            <a:spLocks noChangeArrowheads="1"/>
          </p:cNvSpPr>
          <p:nvPr/>
        </p:nvSpPr>
        <p:spPr bwMode="auto">
          <a:xfrm>
            <a:off x="1547184" y="3779046"/>
            <a:ext cx="1600200" cy="715581"/>
          </a:xfrm>
          <a:prstGeom prst="rect">
            <a:avLst/>
          </a:prstGeom>
          <a:noFill/>
          <a:ln w="9525">
            <a:noFill/>
            <a:miter lim="800000"/>
            <a:headEnd/>
            <a:tailEnd/>
          </a:ln>
        </p:spPr>
        <p:txBody>
          <a:bodyPr>
            <a:spAutoFit/>
          </a:bodyPr>
          <a:lstStyle/>
          <a:p>
            <a:pPr eaLnBrk="0" fontAlgn="base" hangingPunct="0">
              <a:lnSpc>
                <a:spcPct val="90000"/>
              </a:lnSpc>
              <a:spcBef>
                <a:spcPct val="0"/>
              </a:spcBef>
              <a:spcAft>
                <a:spcPct val="0"/>
              </a:spcAft>
            </a:pPr>
            <a:r>
              <a:rPr lang="en-US" altLang="en-US" sz="1500" b="1" i="1" dirty="0">
                <a:solidFill>
                  <a:prstClr val="black"/>
                </a:solidFill>
                <a:latin typeface="Calibri" pitchFamily="34" charset="0"/>
                <a:ea typeface="MS PGothic" pitchFamily="34" charset="-128"/>
                <a:cs typeface="Arial" pitchFamily="34" charset="0"/>
              </a:rPr>
              <a:t>DPM</a:t>
            </a:r>
            <a:r>
              <a:rPr lang="en-US" altLang="en-US" sz="1500" b="1" dirty="0">
                <a:solidFill>
                  <a:prstClr val="black"/>
                </a:solidFill>
                <a:latin typeface="Calibri" pitchFamily="34" charset="0"/>
                <a:ea typeface="MS PGothic" pitchFamily="34" charset="-128"/>
                <a:cs typeface="Arial" pitchFamily="34" charset="0"/>
              </a:rPr>
              <a:t> </a:t>
            </a:r>
            <a:r>
              <a:rPr lang="en-US" altLang="en-US" sz="900" dirty="0">
                <a:solidFill>
                  <a:prstClr val="black"/>
                </a:solidFill>
                <a:latin typeface="Calibri" pitchFamily="34" charset="0"/>
                <a:ea typeface="MS PGothic" pitchFamily="34" charset="-128"/>
                <a:cs typeface="Arial" pitchFamily="34" charset="0"/>
              </a:rPr>
              <a:t>(01/2016)</a:t>
            </a:r>
          </a:p>
          <a:p>
            <a:pPr eaLnBrk="0" fontAlgn="base" hangingPunct="0">
              <a:lnSpc>
                <a:spcPct val="90000"/>
              </a:lnSpc>
              <a:spcBef>
                <a:spcPct val="0"/>
              </a:spcBef>
              <a:spcAft>
                <a:spcPct val="0"/>
              </a:spcAft>
            </a:pPr>
            <a:r>
              <a:rPr lang="en-US" altLang="en-US" sz="1500" b="1" dirty="0">
                <a:solidFill>
                  <a:prstClr val="black"/>
                </a:solidFill>
                <a:latin typeface="Calibri" pitchFamily="34" charset="0"/>
                <a:ea typeface="MS PGothic" pitchFamily="34" charset="-128"/>
                <a:cs typeface="Arial" pitchFamily="34" charset="0"/>
              </a:rPr>
              <a:t>or</a:t>
            </a:r>
          </a:p>
          <a:p>
            <a:pPr eaLnBrk="0" fontAlgn="base" hangingPunct="0">
              <a:lnSpc>
                <a:spcPct val="90000"/>
              </a:lnSpc>
              <a:spcBef>
                <a:spcPct val="0"/>
              </a:spcBef>
              <a:spcAft>
                <a:spcPct val="0"/>
              </a:spcAft>
            </a:pPr>
            <a:r>
              <a:rPr lang="en-US" altLang="en-US" sz="1500" b="1" dirty="0">
                <a:solidFill>
                  <a:prstClr val="black"/>
                </a:solidFill>
                <a:latin typeface="Calibri" pitchFamily="34" charset="0"/>
                <a:ea typeface="MS PGothic" pitchFamily="34" charset="-128"/>
                <a:cs typeface="Arial" pitchFamily="34" charset="0"/>
              </a:rPr>
              <a:t>PR/SM</a:t>
            </a:r>
          </a:p>
        </p:txBody>
      </p:sp>
      <p:sp>
        <p:nvSpPr>
          <p:cNvPr id="23562" name="Freeform 10"/>
          <p:cNvSpPr>
            <a:spLocks/>
          </p:cNvSpPr>
          <p:nvPr/>
        </p:nvSpPr>
        <p:spPr bwMode="auto">
          <a:xfrm>
            <a:off x="1301915" y="2009811"/>
            <a:ext cx="6662157" cy="1034816"/>
          </a:xfrm>
          <a:custGeom>
            <a:avLst/>
            <a:gdLst/>
            <a:ahLst/>
            <a:cxnLst>
              <a:cxn ang="0">
                <a:pos x="0" y="223"/>
              </a:cxn>
              <a:cxn ang="0">
                <a:pos x="1953" y="216"/>
              </a:cxn>
              <a:cxn ang="0">
                <a:pos x="1953" y="0"/>
              </a:cxn>
              <a:cxn ang="0">
                <a:pos x="2516" y="566"/>
              </a:cxn>
              <a:cxn ang="0">
                <a:pos x="1958" y="1129"/>
              </a:cxn>
              <a:cxn ang="0">
                <a:pos x="1950" y="913"/>
              </a:cxn>
              <a:cxn ang="0">
                <a:pos x="4" y="916"/>
              </a:cxn>
              <a:cxn ang="0">
                <a:pos x="0" y="223"/>
              </a:cxn>
            </a:cxnLst>
            <a:rect l="0" t="0" r="r" b="b"/>
            <a:pathLst>
              <a:path w="2516" h="1129">
                <a:moveTo>
                  <a:pt x="0" y="223"/>
                </a:moveTo>
                <a:lnTo>
                  <a:pt x="1953" y="216"/>
                </a:lnTo>
                <a:lnTo>
                  <a:pt x="1953" y="0"/>
                </a:lnTo>
                <a:lnTo>
                  <a:pt x="2516" y="566"/>
                </a:lnTo>
                <a:lnTo>
                  <a:pt x="1958" y="1129"/>
                </a:lnTo>
                <a:lnTo>
                  <a:pt x="1950" y="913"/>
                </a:lnTo>
                <a:lnTo>
                  <a:pt x="4" y="916"/>
                </a:lnTo>
                <a:lnTo>
                  <a:pt x="0" y="223"/>
                </a:lnTo>
                <a:close/>
              </a:path>
            </a:pathLst>
          </a:custGeom>
          <a:gradFill rotWithShape="1">
            <a:gsLst>
              <a:gs pos="0">
                <a:schemeClr val="bg1"/>
              </a:gs>
              <a:gs pos="100000">
                <a:srgbClr val="DDDDDD"/>
              </a:gs>
            </a:gsLst>
            <a:lin ang="0" scaled="1"/>
          </a:gradFill>
          <a:ln w="12700" cmpd="sng">
            <a:solidFill>
              <a:srgbClr val="EA7C1E"/>
            </a:solidFill>
            <a:round/>
            <a:headEnd/>
            <a:tailEnd/>
          </a:ln>
          <a:effectLst/>
        </p:spPr>
        <p:txBody>
          <a:bodyPr/>
          <a:lstStyle/>
          <a:p>
            <a:pPr eaLnBrk="0" fontAlgn="base" hangingPunct="0">
              <a:spcBef>
                <a:spcPct val="0"/>
              </a:spcBef>
              <a:spcAft>
                <a:spcPct val="0"/>
              </a:spcAft>
            </a:pPr>
            <a:endParaRPr lang="en-US">
              <a:solidFill>
                <a:prstClr val="black"/>
              </a:solidFill>
              <a:latin typeface="Calibri" pitchFamily="34" charset="0"/>
              <a:ea typeface="ヒラギノ角ゴ Pro W3" pitchFamily="127" charset="-128"/>
              <a:cs typeface="Arial" pitchFamily="34" charset="0"/>
            </a:endParaRPr>
          </a:p>
        </p:txBody>
      </p:sp>
      <p:sp>
        <p:nvSpPr>
          <p:cNvPr id="23563" name="TextBox 11"/>
          <p:cNvSpPr txBox="1">
            <a:spLocks noChangeArrowheads="1"/>
          </p:cNvSpPr>
          <p:nvPr/>
        </p:nvSpPr>
        <p:spPr bwMode="auto">
          <a:xfrm>
            <a:off x="2553085" y="2273663"/>
            <a:ext cx="4280423" cy="590931"/>
          </a:xfrm>
          <a:prstGeom prst="rect">
            <a:avLst/>
          </a:prstGeom>
          <a:noFill/>
          <a:ln w="9525">
            <a:noFill/>
            <a:miter lim="800000"/>
            <a:headEnd/>
            <a:tailEnd/>
          </a:ln>
        </p:spPr>
        <p:txBody>
          <a:bodyPr wrap="square">
            <a:spAutoFit/>
          </a:bodyPr>
          <a:lstStyle/>
          <a:p>
            <a:pPr eaLnBrk="0" fontAlgn="base" hangingPunct="0">
              <a:lnSpc>
                <a:spcPct val="90000"/>
              </a:lnSpc>
              <a:spcBef>
                <a:spcPct val="0"/>
              </a:spcBef>
              <a:spcAft>
                <a:spcPct val="0"/>
              </a:spcAft>
            </a:pPr>
            <a:r>
              <a:rPr lang="en-US" altLang="en-US" sz="1200" b="1" dirty="0">
                <a:solidFill>
                  <a:prstClr val="black"/>
                </a:solidFill>
                <a:latin typeface="Calibri" pitchFamily="34" charset="0"/>
                <a:ea typeface="MS PGothic" pitchFamily="34" charset="-128"/>
                <a:cs typeface="Arial" pitchFamily="34" charset="0"/>
              </a:rPr>
              <a:t>KVM provides an open source choice for IBM LinuxONE Systems virtualization for Linux workloads. Best for clients that are not</a:t>
            </a:r>
            <a:r>
              <a:rPr lang="en-US" altLang="ja-JP" sz="1200" b="1" dirty="0">
                <a:solidFill>
                  <a:prstClr val="black"/>
                </a:solidFill>
                <a:latin typeface="Calibri" pitchFamily="34" charset="0"/>
                <a:ea typeface="ヒラギノ角ゴ Pro W3" pitchFamily="127" charset="-128"/>
                <a:cs typeface="Arial" pitchFamily="34" charset="0"/>
              </a:rPr>
              <a:t> familiar with z/VM and are Linux centric admins.  </a:t>
            </a:r>
            <a:endParaRPr lang="en-US" altLang="en-US" sz="1200" b="1" dirty="0">
              <a:solidFill>
                <a:prstClr val="black"/>
              </a:solidFill>
              <a:latin typeface="Calibri" pitchFamily="34" charset="0"/>
              <a:ea typeface="MS PGothic" pitchFamily="34" charset="-128"/>
              <a:cs typeface="Arial" pitchFamily="34" charset="0"/>
            </a:endParaRPr>
          </a:p>
        </p:txBody>
      </p:sp>
      <p:grpSp>
        <p:nvGrpSpPr>
          <p:cNvPr id="4" name="Group 3"/>
          <p:cNvGrpSpPr/>
          <p:nvPr/>
        </p:nvGrpSpPr>
        <p:grpSpPr>
          <a:xfrm>
            <a:off x="1301915" y="2773288"/>
            <a:ext cx="6662738" cy="1009980"/>
            <a:chOff x="185738" y="3520635"/>
            <a:chExt cx="8883650" cy="1346640"/>
          </a:xfrm>
        </p:grpSpPr>
        <p:pic>
          <p:nvPicPr>
            <p:cNvPr id="23574" name="Picture 22" descr="bkgd copy"/>
            <p:cNvPicPr>
              <a:picLocks noChangeAspect="1" noChangeArrowheads="1"/>
            </p:cNvPicPr>
            <p:nvPr/>
          </p:nvPicPr>
          <p:blipFill>
            <a:blip r:embed="rId3"/>
            <a:srcRect/>
            <a:stretch>
              <a:fillRect/>
            </a:stretch>
          </p:blipFill>
          <p:spPr bwMode="auto">
            <a:xfrm>
              <a:off x="187325" y="3779441"/>
              <a:ext cx="7653338" cy="738583"/>
            </a:xfrm>
            <a:prstGeom prst="rect">
              <a:avLst/>
            </a:prstGeom>
            <a:noFill/>
          </p:spPr>
        </p:pic>
        <p:sp>
          <p:nvSpPr>
            <p:cNvPr id="23567" name="Freeform 15"/>
            <p:cNvSpPr>
              <a:spLocks/>
            </p:cNvSpPr>
            <p:nvPr/>
          </p:nvSpPr>
          <p:spPr bwMode="auto">
            <a:xfrm>
              <a:off x="185738" y="3520635"/>
              <a:ext cx="8883650" cy="1346640"/>
            </a:xfrm>
            <a:custGeom>
              <a:avLst/>
              <a:gdLst/>
              <a:ahLst/>
              <a:cxnLst>
                <a:cxn ang="0">
                  <a:pos x="0" y="220"/>
                </a:cxn>
                <a:cxn ang="0">
                  <a:pos x="5033" y="216"/>
                </a:cxn>
                <a:cxn ang="0">
                  <a:pos x="5033" y="0"/>
                </a:cxn>
                <a:cxn ang="0">
                  <a:pos x="5596" y="566"/>
                </a:cxn>
                <a:cxn ang="0">
                  <a:pos x="5038" y="1129"/>
                </a:cxn>
                <a:cxn ang="0">
                  <a:pos x="5030" y="913"/>
                </a:cxn>
                <a:cxn ang="0">
                  <a:pos x="0" y="903"/>
                </a:cxn>
                <a:cxn ang="0">
                  <a:pos x="0" y="220"/>
                </a:cxn>
              </a:cxnLst>
              <a:rect l="0" t="0" r="r" b="b"/>
              <a:pathLst>
                <a:path w="5596" h="1129">
                  <a:moveTo>
                    <a:pt x="0" y="220"/>
                  </a:moveTo>
                  <a:lnTo>
                    <a:pt x="5033" y="216"/>
                  </a:lnTo>
                  <a:lnTo>
                    <a:pt x="5033" y="0"/>
                  </a:lnTo>
                  <a:lnTo>
                    <a:pt x="5596" y="566"/>
                  </a:lnTo>
                  <a:lnTo>
                    <a:pt x="5038" y="1129"/>
                  </a:lnTo>
                  <a:lnTo>
                    <a:pt x="5030" y="913"/>
                  </a:lnTo>
                  <a:lnTo>
                    <a:pt x="0" y="903"/>
                  </a:lnTo>
                  <a:lnTo>
                    <a:pt x="0" y="220"/>
                  </a:lnTo>
                  <a:close/>
                </a:path>
              </a:pathLst>
            </a:custGeom>
            <a:gradFill rotWithShape="1">
              <a:gsLst>
                <a:gs pos="0">
                  <a:srgbClr val="DDDDDD">
                    <a:alpha val="75000"/>
                  </a:srgbClr>
                </a:gs>
                <a:gs pos="100000">
                  <a:schemeClr val="bg1"/>
                </a:gs>
              </a:gsLst>
              <a:lin ang="0" scaled="1"/>
            </a:gradFill>
            <a:ln w="12700" cmpd="sng">
              <a:solidFill>
                <a:srgbClr val="EA7C1E"/>
              </a:solidFill>
              <a:round/>
              <a:headEnd/>
              <a:tailEnd/>
            </a:ln>
            <a:effectLst/>
          </p:spPr>
          <p:txBody>
            <a:bodyPr/>
            <a:lstStyle/>
            <a:p>
              <a:pPr eaLnBrk="0" fontAlgn="base" hangingPunct="0">
                <a:spcBef>
                  <a:spcPct val="0"/>
                </a:spcBef>
                <a:spcAft>
                  <a:spcPct val="0"/>
                </a:spcAft>
              </a:pPr>
              <a:endParaRPr lang="en-US">
                <a:solidFill>
                  <a:prstClr val="black"/>
                </a:solidFill>
                <a:latin typeface="Calibri" pitchFamily="34" charset="0"/>
                <a:ea typeface="ヒラギノ角ゴ Pro W3" pitchFamily="127" charset="-128"/>
                <a:cs typeface="Arial" pitchFamily="34" charset="0"/>
              </a:endParaRPr>
            </a:p>
          </p:txBody>
        </p:sp>
        <p:grpSp>
          <p:nvGrpSpPr>
            <p:cNvPr id="3" name="Group 25"/>
            <p:cNvGrpSpPr>
              <a:grpSpLocks/>
            </p:cNvGrpSpPr>
            <p:nvPr/>
          </p:nvGrpSpPr>
          <p:grpSpPr bwMode="auto">
            <a:xfrm>
              <a:off x="512763" y="3831847"/>
              <a:ext cx="7197644" cy="802436"/>
              <a:chOff x="323" y="2287"/>
              <a:chExt cx="4213" cy="572"/>
            </a:xfrm>
          </p:grpSpPr>
          <p:sp>
            <p:nvSpPr>
              <p:cNvPr id="23578" name="TextBox 8"/>
              <p:cNvSpPr txBox="1">
                <a:spLocks noChangeArrowheads="1"/>
              </p:cNvSpPr>
              <p:nvPr/>
            </p:nvSpPr>
            <p:spPr bwMode="auto">
              <a:xfrm>
                <a:off x="1118" y="2287"/>
                <a:ext cx="3418" cy="572"/>
              </a:xfrm>
              <a:prstGeom prst="rect">
                <a:avLst/>
              </a:prstGeom>
              <a:noFill/>
              <a:ln w="9525">
                <a:noFill/>
                <a:miter lim="800000"/>
                <a:headEnd/>
                <a:tailEnd/>
              </a:ln>
            </p:spPr>
            <p:txBody>
              <a:bodyPr>
                <a:spAutoFit/>
              </a:bodyPr>
              <a:lstStyle/>
              <a:p>
                <a:pPr eaLnBrk="0" fontAlgn="base" hangingPunct="0">
                  <a:lnSpc>
                    <a:spcPct val="105000"/>
                  </a:lnSpc>
                  <a:spcBef>
                    <a:spcPct val="0"/>
                  </a:spcBef>
                  <a:spcAft>
                    <a:spcPct val="0"/>
                  </a:spcAft>
                </a:pPr>
                <a:r>
                  <a:rPr lang="en-US" altLang="en-US" sz="1050" b="1" dirty="0">
                    <a:solidFill>
                      <a:srgbClr val="000000"/>
                    </a:solidFill>
                    <a:latin typeface="Calibri" pitchFamily="34" charset="0"/>
                    <a:ea typeface="MS PGothic" pitchFamily="34" charset="-128"/>
                    <a:cs typeface="Arial" pitchFamily="34" charset="0"/>
                  </a:rPr>
                  <a:t>IBM Proprietary Server Virtualization that is completely integrated into the full stack.  Complete hardware awareness.  Supported on IBM LinuxONE Systems.  z/VM will continue to be enhanced to support Linux Workloads. </a:t>
                </a:r>
              </a:p>
            </p:txBody>
          </p:sp>
          <p:sp>
            <p:nvSpPr>
              <p:cNvPr id="23579" name="TextBox 7"/>
              <p:cNvSpPr txBox="1">
                <a:spLocks noChangeArrowheads="1"/>
              </p:cNvSpPr>
              <p:nvPr/>
            </p:nvSpPr>
            <p:spPr bwMode="auto">
              <a:xfrm>
                <a:off x="323" y="2383"/>
                <a:ext cx="1344" cy="285"/>
              </a:xfrm>
              <a:prstGeom prst="rect">
                <a:avLst/>
              </a:prstGeom>
              <a:noFill/>
              <a:ln w="9525">
                <a:noFill/>
                <a:miter lim="800000"/>
                <a:headEnd/>
                <a:tailEnd/>
              </a:ln>
            </p:spPr>
            <p:txBody>
              <a:bodyPr>
                <a:spAutoFit/>
              </a:bodyPr>
              <a:lstStyle/>
              <a:p>
                <a:pPr eaLnBrk="0" fontAlgn="base" hangingPunct="0">
                  <a:lnSpc>
                    <a:spcPct val="90000"/>
                  </a:lnSpc>
                  <a:spcBef>
                    <a:spcPct val="0"/>
                  </a:spcBef>
                  <a:spcAft>
                    <a:spcPct val="0"/>
                  </a:spcAft>
                </a:pPr>
                <a:r>
                  <a:rPr lang="en-US" altLang="en-US" sz="1500" b="1" dirty="0">
                    <a:solidFill>
                      <a:prstClr val="black"/>
                    </a:solidFill>
                    <a:latin typeface="Calibri" pitchFamily="34" charset="0"/>
                    <a:ea typeface="MS PGothic" pitchFamily="34" charset="-128"/>
                    <a:cs typeface="Arial" pitchFamily="34" charset="0"/>
                  </a:rPr>
                  <a:t>z/VM</a:t>
                </a:r>
              </a:p>
            </p:txBody>
          </p:sp>
        </p:grpSp>
      </p:grpSp>
      <p:pic>
        <p:nvPicPr>
          <p:cNvPr id="18" name="Picture 2" descr="C:\Users\IBM_ADMIN\Desktop\LinuxONE Imagery\Emperor\Primary.png"/>
          <p:cNvPicPr>
            <a:picLocks noChangeAspect="1" noChangeArrowheads="1"/>
          </p:cNvPicPr>
          <p:nvPr/>
        </p:nvPicPr>
        <p:blipFill>
          <a:blip r:embed="rId4" cstate="email"/>
          <a:srcRect/>
          <a:stretch>
            <a:fillRect/>
          </a:stretch>
        </p:blipFill>
        <p:spPr bwMode="auto">
          <a:xfrm>
            <a:off x="1547184" y="746137"/>
            <a:ext cx="1090628" cy="1421723"/>
          </a:xfrm>
          <a:prstGeom prst="rect">
            <a:avLst/>
          </a:prstGeom>
          <a:noFill/>
        </p:spPr>
      </p:pic>
      <p:sp>
        <p:nvSpPr>
          <p:cNvPr id="19" name="TextBox 7"/>
          <p:cNvSpPr txBox="1">
            <a:spLocks noChangeArrowheads="1"/>
          </p:cNvSpPr>
          <p:nvPr/>
        </p:nvSpPr>
        <p:spPr bwMode="auto">
          <a:xfrm>
            <a:off x="1547184" y="2265870"/>
            <a:ext cx="1722104" cy="549381"/>
          </a:xfrm>
          <a:prstGeom prst="rect">
            <a:avLst/>
          </a:prstGeom>
          <a:noFill/>
          <a:ln w="9525">
            <a:noFill/>
            <a:miter lim="800000"/>
            <a:headEnd/>
            <a:tailEnd/>
          </a:ln>
        </p:spPr>
        <p:txBody>
          <a:bodyPr>
            <a:spAutoFit/>
          </a:bodyPr>
          <a:lstStyle/>
          <a:p>
            <a:pPr eaLnBrk="0" fontAlgn="base" hangingPunct="0">
              <a:lnSpc>
                <a:spcPct val="90000"/>
              </a:lnSpc>
              <a:spcBef>
                <a:spcPct val="0"/>
              </a:spcBef>
              <a:spcAft>
                <a:spcPct val="0"/>
              </a:spcAft>
            </a:pPr>
            <a:r>
              <a:rPr lang="en-US" altLang="en-US" sz="1500" b="1" dirty="0">
                <a:solidFill>
                  <a:prstClr val="black"/>
                </a:solidFill>
                <a:latin typeface="Calibri" pitchFamily="34" charset="0"/>
                <a:ea typeface="MS PGothic" pitchFamily="34" charset="-128"/>
                <a:cs typeface="Arial" pitchFamily="34" charset="0"/>
              </a:rPr>
              <a:t>KVM</a:t>
            </a:r>
          </a:p>
          <a:p>
            <a:pPr eaLnBrk="0" fontAlgn="base" hangingPunct="0">
              <a:lnSpc>
                <a:spcPct val="90000"/>
              </a:lnSpc>
              <a:spcBef>
                <a:spcPct val="0"/>
              </a:spcBef>
              <a:spcAft>
                <a:spcPct val="0"/>
              </a:spcAft>
            </a:pPr>
            <a:r>
              <a:rPr lang="en-US" altLang="en-US" sz="900" dirty="0">
                <a:solidFill>
                  <a:prstClr val="black"/>
                </a:solidFill>
                <a:latin typeface="Calibri" pitchFamily="34" charset="0"/>
                <a:ea typeface="MS PGothic" pitchFamily="34" charset="-128"/>
                <a:cs typeface="Arial" pitchFamily="34" charset="0"/>
              </a:rPr>
              <a:t>08/2015</a:t>
            </a:r>
            <a:br>
              <a:rPr lang="en-US" altLang="en-US" sz="900" dirty="0">
                <a:solidFill>
                  <a:prstClr val="black"/>
                </a:solidFill>
                <a:latin typeface="Calibri" pitchFamily="34" charset="0"/>
                <a:ea typeface="MS PGothic" pitchFamily="34" charset="-128"/>
                <a:cs typeface="Arial" pitchFamily="34" charset="0"/>
              </a:rPr>
            </a:br>
            <a:r>
              <a:rPr lang="en-US" altLang="en-US" sz="900" dirty="0">
                <a:solidFill>
                  <a:prstClr val="black"/>
                </a:solidFill>
                <a:latin typeface="Calibri" pitchFamily="34" charset="0"/>
                <a:ea typeface="MS PGothic" pitchFamily="34" charset="-128"/>
                <a:cs typeface="Arial" pitchFamily="34" charset="0"/>
              </a:rPr>
              <a:t>01/2016</a:t>
            </a:r>
          </a:p>
        </p:txBody>
      </p:sp>
      <p:pic>
        <p:nvPicPr>
          <p:cNvPr id="20" name="Picture 19"/>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6993634" y="750154"/>
            <a:ext cx="755846" cy="1417706"/>
          </a:xfrm>
          <a:prstGeom prst="rect">
            <a:avLst/>
          </a:prstGeom>
          <a:effectLst>
            <a:outerShdw blurRad="193675" algn="tl" rotWithShape="0">
              <a:srgbClr val="000000">
                <a:alpha val="40000"/>
              </a:srgbClr>
            </a:outerShdw>
          </a:effectLst>
        </p:spPr>
      </p:pic>
      <p:pic>
        <p:nvPicPr>
          <p:cNvPr id="21" name="Picture 13" descr="stars_NEW"/>
          <p:cNvPicPr>
            <a:picLocks noChangeAspect="1" noChangeArrowheads="1"/>
          </p:cNvPicPr>
          <p:nvPr/>
        </p:nvPicPr>
        <p:blipFill>
          <a:blip r:embed="rId6"/>
          <a:srcRect/>
          <a:stretch>
            <a:fillRect/>
          </a:stretch>
        </p:blipFill>
        <p:spPr bwMode="auto">
          <a:xfrm rot="648305">
            <a:off x="1136082" y="2047705"/>
            <a:ext cx="520441" cy="423758"/>
          </a:xfrm>
          <a:prstGeom prst="rect">
            <a:avLst/>
          </a:prstGeom>
          <a:noFill/>
        </p:spPr>
      </p:pic>
      <p:pic>
        <p:nvPicPr>
          <p:cNvPr id="22" name="Picture 13" descr="stars_NEW"/>
          <p:cNvPicPr>
            <a:picLocks noChangeAspect="1" noChangeArrowheads="1"/>
          </p:cNvPicPr>
          <p:nvPr/>
        </p:nvPicPr>
        <p:blipFill>
          <a:blip r:embed="rId6"/>
          <a:srcRect/>
          <a:stretch>
            <a:fillRect/>
          </a:stretch>
        </p:blipFill>
        <p:spPr bwMode="auto">
          <a:xfrm rot="648305">
            <a:off x="1104746" y="3608599"/>
            <a:ext cx="520441" cy="423758"/>
          </a:xfrm>
          <a:prstGeom prst="rect">
            <a:avLst/>
          </a:prstGeom>
          <a:noFill/>
        </p:spPr>
      </p:pic>
    </p:spTree>
    <p:extLst>
      <p:ext uri="{BB962C8B-B14F-4D97-AF65-F5344CB8AC3E}">
        <p14:creationId xmlns:p14="http://schemas.microsoft.com/office/powerpoint/2010/main" val="734932146"/>
      </p:ext>
    </p:extLst>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object 9"/>
          <p:cNvSpPr/>
          <p:nvPr/>
        </p:nvSpPr>
        <p:spPr>
          <a:xfrm>
            <a:off x="2079298" y="719020"/>
            <a:ext cx="5316014" cy="3475631"/>
          </a:xfrm>
          <a:custGeom>
            <a:avLst/>
            <a:gdLst/>
            <a:ahLst/>
            <a:cxnLst/>
            <a:rect l="l" t="t" r="r" b="b"/>
            <a:pathLst>
              <a:path w="10722610" h="8900795">
                <a:moveTo>
                  <a:pt x="0" y="0"/>
                </a:moveTo>
                <a:lnTo>
                  <a:pt x="0" y="8900252"/>
                </a:lnTo>
                <a:lnTo>
                  <a:pt x="10722186" y="8900252"/>
                </a:lnTo>
                <a:lnTo>
                  <a:pt x="10722186" y="0"/>
                </a:lnTo>
                <a:lnTo>
                  <a:pt x="0" y="0"/>
                </a:lnTo>
                <a:close/>
              </a:path>
            </a:pathLst>
          </a:custGeom>
          <a:ln w="20941">
            <a:solidFill>
              <a:srgbClr val="F3F7F5"/>
            </a:solidFill>
          </a:ln>
        </p:spPr>
        <p:txBody>
          <a:bodyPr wrap="square" lIns="0" tIns="0" rIns="0" bIns="0" rtlCol="0"/>
          <a:lstStyle/>
          <a:p>
            <a:pPr defTabSz="342900"/>
            <a:endParaRPr sz="4350">
              <a:solidFill>
                <a:prstClr val="black"/>
              </a:solidFill>
            </a:endParaRPr>
          </a:p>
        </p:txBody>
      </p:sp>
      <p:pic>
        <p:nvPicPr>
          <p:cNvPr id="8" name="Screen Shot 2016-01-12 at 3.42.16 PM.png"/>
          <p:cNvPicPr>
            <a:picLocks noChangeAspect="1"/>
          </p:cNvPicPr>
          <p:nvPr/>
        </p:nvPicPr>
        <p:blipFill>
          <a:blip r:embed="rId3">
            <a:extLst/>
          </a:blip>
          <a:stretch>
            <a:fillRect/>
          </a:stretch>
        </p:blipFill>
        <p:spPr>
          <a:xfrm>
            <a:off x="1317992" y="719020"/>
            <a:ext cx="6077320" cy="3667568"/>
          </a:xfrm>
          <a:prstGeom prst="rect">
            <a:avLst/>
          </a:prstGeom>
          <a:ln w="12700">
            <a:miter lim="400000"/>
          </a:ln>
        </p:spPr>
      </p:pic>
      <p:sp>
        <p:nvSpPr>
          <p:cNvPr id="9" name="Title 1"/>
          <p:cNvSpPr txBox="1">
            <a:spLocks/>
          </p:cNvSpPr>
          <p:nvPr/>
        </p:nvSpPr>
        <p:spPr>
          <a:xfrm>
            <a:off x="2287954" y="199531"/>
            <a:ext cx="5107358" cy="857250"/>
          </a:xfrm>
          <a:prstGeom prst="rect">
            <a:avLst/>
          </a:prstGeom>
        </p:spPr>
        <p:txBody>
          <a:bodyPr/>
          <a:lstStyle>
            <a:lvl1pPr algn="l" defTabSz="457200" rtl="0" eaLnBrk="1" latinLnBrk="0" hangingPunct="1">
              <a:spcBef>
                <a:spcPct val="0"/>
              </a:spcBef>
              <a:buNone/>
              <a:defRPr sz="3000" b="0" i="0" kern="1200">
                <a:solidFill>
                  <a:srgbClr val="EA7C1E"/>
                </a:solidFill>
                <a:latin typeface="Lubalin for IBM Demi"/>
                <a:ea typeface="+mj-ea"/>
                <a:cs typeface="Lubalin for IBM Demi"/>
              </a:defRPr>
            </a:lvl1pPr>
          </a:lstStyle>
          <a:p>
            <a:r>
              <a:rPr lang="de-DE" sz="2250" b="1" dirty="0">
                <a:solidFill>
                  <a:srgbClr val="2B8D93"/>
                </a:solidFill>
              </a:rPr>
              <a:t>Dynamic Partition Manager </a:t>
            </a:r>
            <a:endParaRPr lang="en-US" sz="2250" b="1" dirty="0">
              <a:solidFill>
                <a:srgbClr val="2B8D93"/>
              </a:solidFill>
            </a:endParaRPr>
          </a:p>
        </p:txBody>
      </p:sp>
    </p:spTree>
    <p:extLst>
      <p:ext uri="{BB962C8B-B14F-4D97-AF65-F5344CB8AC3E}">
        <p14:creationId xmlns:p14="http://schemas.microsoft.com/office/powerpoint/2010/main" val="1976008198"/>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1" name="Picture 2" descr="C:\Users\IBM_ADMIN\Desktop\LinuxONE Imagery\Emperor\HO.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21855" y="1254550"/>
            <a:ext cx="2111975" cy="27749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3"/>
          <p:cNvSpPr>
            <a:spLocks noGrp="1"/>
          </p:cNvSpPr>
          <p:nvPr>
            <p:ph type="title"/>
          </p:nvPr>
        </p:nvSpPr>
        <p:spPr>
          <a:xfrm>
            <a:off x="761954" y="112971"/>
            <a:ext cx="6654827" cy="597997"/>
          </a:xfrm>
        </p:spPr>
        <p:txBody>
          <a:bodyPr vert="horz" wrap="square" lIns="68574" tIns="34287" rIns="68574" bIns="34287" numCol="1" anchor="ctr" anchorCtr="0" compatLnSpc="1">
            <a:prstTxWarp prst="textNoShape">
              <a:avLst/>
            </a:prstTxWarp>
          </a:bodyPr>
          <a:lstStyle/>
          <a:p>
            <a:pPr fontAlgn="base">
              <a:spcAft>
                <a:spcPct val="0"/>
              </a:spcAft>
            </a:pPr>
            <a:r>
              <a:rPr lang="en-US" sz="2100" dirty="0" smtClean="0"/>
              <a:t>IBM z Systems - Virtualization </a:t>
            </a:r>
            <a:r>
              <a:rPr lang="en-US" sz="2100" dirty="0"/>
              <a:t>Overview</a:t>
            </a:r>
          </a:p>
        </p:txBody>
      </p:sp>
      <p:sp>
        <p:nvSpPr>
          <p:cNvPr id="2" name="Content Placeholder 1"/>
          <p:cNvSpPr>
            <a:spLocks noGrp="1"/>
          </p:cNvSpPr>
          <p:nvPr>
            <p:ph idx="4294967295"/>
          </p:nvPr>
        </p:nvSpPr>
        <p:spPr>
          <a:xfrm>
            <a:off x="825075" y="1130202"/>
            <a:ext cx="1960785" cy="3234929"/>
          </a:xfrm>
          <a:prstGeom prst="rect">
            <a:avLst/>
          </a:prstGeom>
        </p:spPr>
        <p:txBody>
          <a:bodyPr>
            <a:noAutofit/>
          </a:bodyPr>
          <a:lstStyle/>
          <a:p>
            <a:pPr marL="0" indent="0">
              <a:buNone/>
            </a:pPr>
            <a:r>
              <a:rPr lang="en-US" sz="1200" b="1" dirty="0">
                <a:latin typeface="Arial" pitchFamily="34" charset="0"/>
                <a:cs typeface="Arial" pitchFamily="34" charset="0"/>
              </a:rPr>
              <a:t>IBM z/VM</a:t>
            </a:r>
          </a:p>
          <a:p>
            <a:pPr marL="125016" indent="-125016"/>
            <a:r>
              <a:rPr lang="en-US" sz="1050" dirty="0">
                <a:latin typeface="Arial" panose="020B0604020202020204" pitchFamily="34" charset="0"/>
                <a:cs typeface="Arial" panose="020B0604020202020204" pitchFamily="34" charset="0"/>
              </a:rPr>
              <a:t>World class quality, security, reliability - powerful and versatile</a:t>
            </a:r>
          </a:p>
          <a:p>
            <a:pPr marL="125016" indent="-125016"/>
            <a:r>
              <a:rPr lang="en-US" sz="1050" dirty="0">
                <a:latin typeface="Arial" panose="020B0604020202020204" pitchFamily="34" charset="0"/>
                <a:cs typeface="Arial" panose="020B0604020202020204" pitchFamily="34" charset="0"/>
              </a:rPr>
              <a:t>Extreme scalability creates cost savings opportunities</a:t>
            </a:r>
          </a:p>
          <a:p>
            <a:pPr marL="125016" indent="-125016"/>
            <a:r>
              <a:rPr lang="en-US" sz="1050" dirty="0">
                <a:latin typeface="Arial" panose="020B0604020202020204" pitchFamily="34" charset="0"/>
                <a:cs typeface="Arial" panose="020B0604020202020204" pitchFamily="34" charset="0"/>
              </a:rPr>
              <a:t>Exploitation of advanced technologies, such as: </a:t>
            </a:r>
          </a:p>
          <a:p>
            <a:pPr marL="298847" lvl="1" indent="-125016">
              <a:buFontTx/>
              <a:buChar char="–"/>
            </a:pPr>
            <a:r>
              <a:rPr lang="en-US" sz="1050" dirty="0">
                <a:latin typeface="Arial" panose="020B0604020202020204" pitchFamily="34" charset="0"/>
                <a:cs typeface="Arial" panose="020B0604020202020204" pitchFamily="34" charset="0"/>
              </a:rPr>
              <a:t>Shared memory (Linux kernel, executables, communications)</a:t>
            </a:r>
          </a:p>
          <a:p>
            <a:pPr marL="125016" indent="-125016"/>
            <a:r>
              <a:rPr lang="en-US" sz="1050" dirty="0">
                <a:latin typeface="Arial" panose="020B0604020202020204" pitchFamily="34" charset="0"/>
                <a:cs typeface="Arial" panose="020B0604020202020204" pitchFamily="34" charset="0"/>
              </a:rPr>
              <a:t>Highly granular control over-resource pool</a:t>
            </a:r>
          </a:p>
          <a:p>
            <a:pPr marL="125016" indent="-125016"/>
            <a:r>
              <a:rPr lang="en-US" sz="1050" b="1" dirty="0">
                <a:latin typeface="Arial" panose="020B0604020202020204" pitchFamily="34" charset="0"/>
                <a:cs typeface="Arial" panose="020B0604020202020204" pitchFamily="34" charset="0"/>
              </a:rPr>
              <a:t>Integrates with OpenStack</a:t>
            </a:r>
          </a:p>
          <a:p>
            <a:pPr marL="125016" indent="-125016"/>
            <a:r>
              <a:rPr lang="en-US" sz="1050" dirty="0">
                <a:latin typeface="Arial" panose="020B0604020202020204" pitchFamily="34" charset="0"/>
                <a:cs typeface="Arial" panose="020B0604020202020204" pitchFamily="34" charset="0"/>
              </a:rPr>
              <a:t>IBM Wave provides graphical “drag &amp; drop” management interface</a:t>
            </a:r>
          </a:p>
        </p:txBody>
      </p:sp>
      <p:sp>
        <p:nvSpPr>
          <p:cNvPr id="58" name="Content Placeholder 57"/>
          <p:cNvSpPr>
            <a:spLocks noGrp="1"/>
          </p:cNvSpPr>
          <p:nvPr>
            <p:ph idx="4294967295"/>
          </p:nvPr>
        </p:nvSpPr>
        <p:spPr>
          <a:xfrm>
            <a:off x="6636562" y="1233957"/>
            <a:ext cx="2056444" cy="3359944"/>
          </a:xfrm>
          <a:prstGeom prst="rect">
            <a:avLst/>
          </a:prstGeom>
        </p:spPr>
        <p:txBody>
          <a:bodyPr/>
          <a:lstStyle/>
          <a:p>
            <a:pPr>
              <a:buNone/>
            </a:pPr>
            <a:r>
              <a:rPr lang="en-US" sz="1200" b="1" dirty="0">
                <a:latin typeface="Arial" pitchFamily="34" charset="0"/>
                <a:cs typeface="Arial" pitchFamily="34" charset="0"/>
              </a:rPr>
              <a:t>IBM KVM</a:t>
            </a:r>
          </a:p>
          <a:p>
            <a:pPr marL="125016" indent="-125016"/>
            <a:r>
              <a:rPr lang="en-US" sz="1050" dirty="0">
                <a:latin typeface="Arial" pitchFamily="34" charset="0"/>
                <a:cs typeface="Arial" pitchFamily="34" charset="0"/>
              </a:rPr>
              <a:t>Standardizes configuration and operation of server virtualization</a:t>
            </a:r>
          </a:p>
          <a:p>
            <a:pPr marL="125016" indent="-125016"/>
            <a:r>
              <a:rPr lang="en-US" sz="1050" dirty="0">
                <a:latin typeface="Arial" pitchFamily="34" charset="0"/>
                <a:cs typeface="Arial" pitchFamily="34" charset="0"/>
              </a:rPr>
              <a:t>Leverage common Linux administration skills to administer virtualization</a:t>
            </a:r>
          </a:p>
          <a:p>
            <a:pPr marL="125016" indent="-125016"/>
            <a:r>
              <a:rPr lang="en-US" sz="1050" dirty="0">
                <a:latin typeface="Arial" pitchFamily="34" charset="0"/>
                <a:cs typeface="Arial" pitchFamily="34" charset="0"/>
              </a:rPr>
              <a:t>Flexibility and agility leveraging the Open Source community</a:t>
            </a:r>
          </a:p>
          <a:p>
            <a:pPr marL="125016" indent="-125016"/>
            <a:r>
              <a:rPr lang="en-US" sz="1050" dirty="0">
                <a:latin typeface="Arial" pitchFamily="34" charset="0"/>
                <a:cs typeface="Arial" pitchFamily="34" charset="0"/>
              </a:rPr>
              <a:t>Provides an Open Source virtualization choice</a:t>
            </a:r>
          </a:p>
          <a:p>
            <a:pPr marL="125016" indent="-125016"/>
            <a:r>
              <a:rPr lang="en-US" sz="1050" b="1" dirty="0">
                <a:latin typeface="Arial" pitchFamily="34" charset="0"/>
                <a:cs typeface="Arial" pitchFamily="34" charset="0"/>
              </a:rPr>
              <a:t>Integrates with OpenStack </a:t>
            </a:r>
          </a:p>
        </p:txBody>
      </p:sp>
      <p:grpSp>
        <p:nvGrpSpPr>
          <p:cNvPr id="5" name="Group 106"/>
          <p:cNvGrpSpPr>
            <a:grpSpLocks/>
          </p:cNvGrpSpPr>
          <p:nvPr/>
        </p:nvGrpSpPr>
        <p:grpSpPr bwMode="auto">
          <a:xfrm>
            <a:off x="3705043" y="2937511"/>
            <a:ext cx="1747578" cy="835313"/>
            <a:chOff x="3593" y="2681"/>
            <a:chExt cx="1731" cy="759"/>
          </a:xfrm>
        </p:grpSpPr>
        <p:sp>
          <p:nvSpPr>
            <p:cNvPr id="108" name="Rectangle 940"/>
            <p:cNvSpPr>
              <a:spLocks noChangeArrowheads="1"/>
            </p:cNvSpPr>
            <p:nvPr/>
          </p:nvSpPr>
          <p:spPr bwMode="auto">
            <a:xfrm>
              <a:off x="3594" y="2954"/>
              <a:ext cx="1728" cy="229"/>
            </a:xfrm>
            <a:prstGeom prst="rect">
              <a:avLst/>
            </a:prstGeom>
            <a:gradFill rotWithShape="1">
              <a:gsLst>
                <a:gs pos="0">
                  <a:srgbClr val="004259">
                    <a:alpha val="89998"/>
                  </a:srgbClr>
                </a:gs>
                <a:gs pos="100000">
                  <a:srgbClr val="004259">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109" name="Rectangle 944"/>
            <p:cNvSpPr>
              <a:spLocks noChangeArrowheads="1"/>
            </p:cNvSpPr>
            <p:nvPr/>
          </p:nvSpPr>
          <p:spPr bwMode="auto">
            <a:xfrm>
              <a:off x="3593" y="2681"/>
              <a:ext cx="430" cy="244"/>
            </a:xfrm>
            <a:prstGeom prst="rect">
              <a:avLst/>
            </a:prstGeom>
            <a:gradFill rotWithShape="1">
              <a:gsLst>
                <a:gs pos="0">
                  <a:srgbClr val="16AF4B">
                    <a:alpha val="89998"/>
                  </a:srgbClr>
                </a:gs>
                <a:gs pos="100000">
                  <a:srgbClr val="16AF4B">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110" name="Rectangle 968"/>
            <p:cNvSpPr>
              <a:spLocks noChangeArrowheads="1"/>
            </p:cNvSpPr>
            <p:nvPr/>
          </p:nvSpPr>
          <p:spPr bwMode="auto">
            <a:xfrm>
              <a:off x="3594" y="3210"/>
              <a:ext cx="1730" cy="230"/>
            </a:xfrm>
            <a:prstGeom prst="rect">
              <a:avLst/>
            </a:prstGeom>
            <a:gradFill rotWithShape="1">
              <a:gsLst>
                <a:gs pos="0">
                  <a:srgbClr val="AB1A7D">
                    <a:alpha val="70000"/>
                  </a:srgbClr>
                </a:gs>
                <a:gs pos="100000">
                  <a:srgbClr val="AB1A7D">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62" name="Rectangle 942"/>
          <p:cNvSpPr>
            <a:spLocks noChangeArrowheads="1"/>
          </p:cNvSpPr>
          <p:nvPr/>
        </p:nvSpPr>
        <p:spPr bwMode="auto">
          <a:xfrm>
            <a:off x="3785922" y="3317199"/>
            <a:ext cx="1531900" cy="114262"/>
          </a:xfrm>
          <a:prstGeom prst="rect">
            <a:avLst/>
          </a:prstGeom>
          <a:noFill/>
          <a:ln w="9525">
            <a:noFill/>
            <a:miter lim="800000"/>
            <a:headEnd/>
            <a:tailEnd/>
          </a:ln>
        </p:spPr>
        <p:txBody>
          <a:bodyPr lIns="0" tIns="0" rIns="0" bIns="0">
            <a:spAutoFit/>
          </a:bodyPr>
          <a:lstStyle/>
          <a:p>
            <a:pPr algn="ctr" defTabSz="308372"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Processors, Memory and IO</a:t>
            </a:r>
            <a:endParaRPr lang="en-US" altLang="en-US" sz="825" dirty="0">
              <a:solidFill>
                <a:srgbClr val="FFFFFF"/>
              </a:solidFill>
              <a:latin typeface="Calibri" pitchFamily="34" charset="0"/>
              <a:ea typeface="SimSun" pitchFamily="2" charset="-122"/>
            </a:endParaRPr>
          </a:p>
        </p:txBody>
      </p:sp>
      <p:sp>
        <p:nvSpPr>
          <p:cNvPr id="63" name="Rectangle 970"/>
          <p:cNvSpPr>
            <a:spLocks noChangeArrowheads="1"/>
          </p:cNvSpPr>
          <p:nvPr/>
        </p:nvSpPr>
        <p:spPr bwMode="auto">
          <a:xfrm>
            <a:off x="3823474" y="3595636"/>
            <a:ext cx="1459685" cy="114262"/>
          </a:xfrm>
          <a:prstGeom prst="rect">
            <a:avLst/>
          </a:prstGeom>
          <a:noFill/>
          <a:ln w="9525">
            <a:noFill/>
            <a:miter lim="800000"/>
            <a:headEnd/>
            <a:tailEnd/>
          </a:ln>
        </p:spPr>
        <p:txBody>
          <a:bodyPr lIns="0" tIns="0" rIns="0" bIns="0">
            <a:spAutoFit/>
          </a:bodyPr>
          <a:lstStyle/>
          <a:p>
            <a:pPr algn="ctr" defTabSz="308372" fontAlgn="auto">
              <a:lnSpc>
                <a:spcPct val="90000"/>
              </a:lnSpc>
              <a:spcBef>
                <a:spcPts val="0"/>
              </a:spcBef>
              <a:spcAft>
                <a:spcPts val="0"/>
              </a:spcAft>
            </a:pPr>
            <a:r>
              <a:rPr lang="en-US" altLang="en-US" sz="825" dirty="0">
                <a:solidFill>
                  <a:srgbClr val="FFFFFF"/>
                </a:solidFill>
                <a:latin typeface="Calibri" pitchFamily="34" charset="0"/>
                <a:ea typeface="SimSun" pitchFamily="2" charset="-122"/>
              </a:rPr>
              <a:t>Support Element</a:t>
            </a:r>
          </a:p>
        </p:txBody>
      </p:sp>
      <p:sp>
        <p:nvSpPr>
          <p:cNvPr id="64" name="Rectangle 951"/>
          <p:cNvSpPr>
            <a:spLocks noChangeArrowheads="1"/>
          </p:cNvSpPr>
          <p:nvPr/>
        </p:nvSpPr>
        <p:spPr bwMode="auto">
          <a:xfrm>
            <a:off x="3678951" y="1326713"/>
            <a:ext cx="1771651" cy="187552"/>
          </a:xfrm>
          <a:prstGeom prst="rect">
            <a:avLst/>
          </a:prstGeom>
          <a:gradFill rotWithShape="1">
            <a:gsLst>
              <a:gs pos="0">
                <a:sysClr val="windowText" lastClr="000000">
                  <a:alpha val="79999"/>
                </a:sysClr>
              </a:gs>
              <a:gs pos="100000">
                <a:sysClr val="windowText" lastClr="000000">
                  <a:alpha val="20000"/>
                </a:sysClr>
              </a:gs>
            </a:gsLst>
            <a:lin ang="5400000" scaled="1"/>
          </a:gradFill>
          <a:ln w="9525">
            <a:solidFill>
              <a:srgbClr val="C0C0C0"/>
            </a:solidFill>
            <a:miter lim="800000"/>
            <a:headEnd/>
            <a:tailEnd/>
          </a:ln>
        </p:spPr>
        <p:txBody>
          <a:bodyPr wrap="square" lIns="0" tIns="0" rIns="0" bIns="0">
            <a:spAutoFit/>
          </a:bodyPr>
          <a:lstStyle/>
          <a:p>
            <a:pPr algn="ctr" defTabSz="308372" fontAlgn="auto">
              <a:lnSpc>
                <a:spcPct val="125000"/>
              </a:lnSpc>
              <a:spcBef>
                <a:spcPts val="0"/>
              </a:spcBef>
              <a:spcAft>
                <a:spcPts val="0"/>
              </a:spcAft>
              <a:defRPr/>
            </a:pPr>
            <a:r>
              <a:rPr lang="en-US" altLang="en-US" sz="975" kern="0" dirty="0">
                <a:solidFill>
                  <a:prstClr val="white"/>
                </a:solidFill>
                <a:latin typeface="Calibri" pitchFamily="34" charset="0"/>
                <a:ea typeface="SimSun" pitchFamily="2" charset="-122"/>
              </a:rPr>
              <a:t>IBM </a:t>
            </a:r>
            <a:r>
              <a:rPr lang="en-US" altLang="en-US" sz="975" kern="0" dirty="0" smtClean="0">
                <a:solidFill>
                  <a:prstClr val="white"/>
                </a:solidFill>
                <a:latin typeface="Calibri" pitchFamily="34" charset="0"/>
                <a:ea typeface="SimSun" pitchFamily="2" charset="-122"/>
              </a:rPr>
              <a:t>z Systems</a:t>
            </a:r>
            <a:endParaRPr lang="en-US" altLang="en-US" sz="2700" kern="0" dirty="0">
              <a:solidFill>
                <a:prstClr val="white"/>
              </a:solidFill>
              <a:latin typeface="Calibri" pitchFamily="34" charset="0"/>
              <a:ea typeface="SimSun" pitchFamily="2" charset="-122"/>
            </a:endParaRPr>
          </a:p>
        </p:txBody>
      </p:sp>
      <p:sp>
        <p:nvSpPr>
          <p:cNvPr id="65" name="Rectangle 946"/>
          <p:cNvSpPr>
            <a:spLocks noChangeArrowheads="1"/>
          </p:cNvSpPr>
          <p:nvPr/>
        </p:nvSpPr>
        <p:spPr bwMode="auto">
          <a:xfrm>
            <a:off x="3721753" y="3035992"/>
            <a:ext cx="417681" cy="114262"/>
          </a:xfrm>
          <a:prstGeom prst="rect">
            <a:avLst/>
          </a:prstGeom>
          <a:noFill/>
          <a:ln w="9525">
            <a:noFill/>
            <a:miter lim="800000"/>
            <a:headEnd/>
            <a:tailEnd/>
          </a:ln>
        </p:spPr>
        <p:txBody>
          <a:bodyPr wrap="square" lIns="0" tIns="0" rIns="0" bIns="0">
            <a:spAutoFit/>
          </a:bodyPr>
          <a:lstStyle/>
          <a:p>
            <a:pPr algn="ctr" defTabSz="308372" fontAlgn="auto">
              <a:lnSpc>
                <a:spcPct val="90000"/>
              </a:lnSpc>
              <a:spcBef>
                <a:spcPts val="0"/>
              </a:spcBef>
              <a:spcAft>
                <a:spcPts val="0"/>
              </a:spcAft>
            </a:pPr>
            <a:r>
              <a:rPr lang="en-US" altLang="en-US" sz="825" dirty="0">
                <a:solidFill>
                  <a:srgbClr val="FFFFFF"/>
                </a:solidFill>
                <a:latin typeface="Calibri" pitchFamily="34" charset="0"/>
                <a:ea typeface="SimSun" pitchFamily="2" charset="-122"/>
              </a:rPr>
              <a:t>LPAR</a:t>
            </a:r>
            <a:endParaRPr lang="en-US" altLang="en-US" sz="825" baseline="30000" dirty="0">
              <a:solidFill>
                <a:srgbClr val="FFFFFF"/>
              </a:solidFill>
              <a:latin typeface="Calibri" pitchFamily="34" charset="0"/>
              <a:ea typeface="SimSun" pitchFamily="2" charset="-122"/>
            </a:endParaRPr>
          </a:p>
        </p:txBody>
      </p:sp>
      <p:grpSp>
        <p:nvGrpSpPr>
          <p:cNvPr id="6" name="Group 78"/>
          <p:cNvGrpSpPr>
            <a:grpSpLocks/>
          </p:cNvGrpSpPr>
          <p:nvPr/>
        </p:nvGrpSpPr>
        <p:grpSpPr bwMode="auto">
          <a:xfrm>
            <a:off x="5263902" y="1582741"/>
            <a:ext cx="190645" cy="1133561"/>
            <a:chOff x="2737" y="1626"/>
            <a:chExt cx="198" cy="935"/>
          </a:xfrm>
        </p:grpSpPr>
        <p:grpSp>
          <p:nvGrpSpPr>
            <p:cNvPr id="7" name="Group 952"/>
            <p:cNvGrpSpPr>
              <a:grpSpLocks/>
            </p:cNvGrpSpPr>
            <p:nvPr/>
          </p:nvGrpSpPr>
          <p:grpSpPr bwMode="auto">
            <a:xfrm>
              <a:off x="2737" y="1626"/>
              <a:ext cx="198" cy="935"/>
              <a:chOff x="1695" y="1192"/>
              <a:chExt cx="318" cy="1225"/>
            </a:xfrm>
          </p:grpSpPr>
          <p:sp>
            <p:nvSpPr>
              <p:cNvPr id="106"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107"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105" name="Rectangle 871"/>
            <p:cNvSpPr>
              <a:spLocks noChangeArrowheads="1"/>
            </p:cNvSpPr>
            <p:nvPr/>
          </p:nvSpPr>
          <p:spPr bwMode="auto">
            <a:xfrm rot="16200000">
              <a:off x="2405" y="2048"/>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Linux </a:t>
              </a:r>
            </a:p>
          </p:txBody>
        </p:sp>
      </p:grpSp>
      <p:grpSp>
        <p:nvGrpSpPr>
          <p:cNvPr id="8" name="Group 68"/>
          <p:cNvGrpSpPr>
            <a:grpSpLocks/>
          </p:cNvGrpSpPr>
          <p:nvPr/>
        </p:nvGrpSpPr>
        <p:grpSpPr bwMode="auto">
          <a:xfrm>
            <a:off x="4177643" y="1575037"/>
            <a:ext cx="293013" cy="1303043"/>
            <a:chOff x="2489" y="1691"/>
            <a:chExt cx="198" cy="1184"/>
          </a:xfrm>
        </p:grpSpPr>
        <p:sp>
          <p:nvSpPr>
            <p:cNvPr id="103" name="Rectangle 954"/>
            <p:cNvSpPr>
              <a:spLocks noChangeArrowheads="1"/>
            </p:cNvSpPr>
            <p:nvPr/>
          </p:nvSpPr>
          <p:spPr bwMode="auto">
            <a:xfrm>
              <a:off x="2489" y="1691"/>
              <a:ext cx="198" cy="1184"/>
            </a:xfrm>
            <a:prstGeom prst="rect">
              <a:avLst/>
            </a:prstGeom>
            <a:gradFill rotWithShape="1">
              <a:gsLst>
                <a:gs pos="0">
                  <a:srgbClr val="0083B9">
                    <a:alpha val="60001"/>
                  </a:srgbClr>
                </a:gs>
                <a:gs pos="100000">
                  <a:srgbClr val="0083B9">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defRPr/>
              </a:pPr>
              <a:endParaRPr lang="en-US" altLang="en-US" sz="1650" kern="0" dirty="0">
                <a:solidFill>
                  <a:srgbClr val="000000"/>
                </a:solidFill>
                <a:latin typeface="Calibri" pitchFamily="34" charset="0"/>
                <a:ea typeface="SimSun" pitchFamily="2" charset="-122"/>
              </a:endParaRPr>
            </a:p>
          </p:txBody>
        </p:sp>
        <p:sp>
          <p:nvSpPr>
            <p:cNvPr id="101" name="Rectangle 871"/>
            <p:cNvSpPr>
              <a:spLocks noChangeArrowheads="1"/>
            </p:cNvSpPr>
            <p:nvPr/>
          </p:nvSpPr>
          <p:spPr bwMode="auto">
            <a:xfrm rot="16200000">
              <a:off x="2046" y="2236"/>
              <a:ext cx="1101" cy="77"/>
            </a:xfrm>
            <a:prstGeom prst="rect">
              <a:avLst/>
            </a:prstGeom>
            <a:noFill/>
            <a:ln>
              <a:noFill/>
            </a:ln>
            <a:effectLst>
              <a:outerShdw dist="35921" dir="2700000" algn="ctr" rotWithShape="0">
                <a:sysClr val="windowText" lastClr="000000"/>
              </a:outerShdw>
            </a:effectLst>
            <a:extLst/>
          </p:spPr>
          <p:txBody>
            <a:bodyPr lIns="0" tIns="0" rIns="0" bIns="0">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defTabSz="342900" eaLnBrk="1" fontAlgn="auto" hangingPunct="1">
                <a:lnSpc>
                  <a:spcPct val="90000"/>
                </a:lnSpc>
                <a:spcBef>
                  <a:spcPts val="0"/>
                </a:spcBef>
                <a:spcAft>
                  <a:spcPts val="0"/>
                </a:spcAft>
                <a:defRPr/>
              </a:pPr>
              <a:r>
                <a:rPr lang="en-US" altLang="en-US" sz="825" kern="0" dirty="0" smtClean="0">
                  <a:solidFill>
                    <a:prstClr val="white"/>
                  </a:solidFill>
                </a:rPr>
                <a:t>z/OS</a:t>
              </a:r>
              <a:endParaRPr lang="en-US" altLang="en-US" sz="825" kern="0" dirty="0">
                <a:solidFill>
                  <a:prstClr val="white"/>
                </a:solidFill>
              </a:endParaRPr>
            </a:p>
          </p:txBody>
        </p:sp>
      </p:grpSp>
      <p:grpSp>
        <p:nvGrpSpPr>
          <p:cNvPr id="10" name="Group 79"/>
          <p:cNvGrpSpPr>
            <a:grpSpLocks/>
          </p:cNvGrpSpPr>
          <p:nvPr/>
        </p:nvGrpSpPr>
        <p:grpSpPr bwMode="auto">
          <a:xfrm>
            <a:off x="5044372" y="1582741"/>
            <a:ext cx="190645" cy="1133561"/>
            <a:chOff x="2737" y="1626"/>
            <a:chExt cx="198" cy="935"/>
          </a:xfrm>
        </p:grpSpPr>
        <p:grpSp>
          <p:nvGrpSpPr>
            <p:cNvPr id="11" name="Group 952"/>
            <p:cNvGrpSpPr>
              <a:grpSpLocks/>
            </p:cNvGrpSpPr>
            <p:nvPr/>
          </p:nvGrpSpPr>
          <p:grpSpPr bwMode="auto">
            <a:xfrm>
              <a:off x="2737" y="1626"/>
              <a:ext cx="198" cy="935"/>
              <a:chOff x="1695" y="1192"/>
              <a:chExt cx="318" cy="1225"/>
            </a:xfrm>
          </p:grpSpPr>
          <p:sp>
            <p:nvSpPr>
              <p:cNvPr id="98"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99"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97" name="Rectangle 871"/>
            <p:cNvSpPr>
              <a:spLocks noChangeArrowheads="1"/>
            </p:cNvSpPr>
            <p:nvPr/>
          </p:nvSpPr>
          <p:spPr bwMode="auto">
            <a:xfrm rot="16200000">
              <a:off x="2405" y="2048"/>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Linux </a:t>
              </a:r>
            </a:p>
          </p:txBody>
        </p:sp>
      </p:grpSp>
      <p:grpSp>
        <p:nvGrpSpPr>
          <p:cNvPr id="12" name="Group 89"/>
          <p:cNvGrpSpPr>
            <a:grpSpLocks/>
          </p:cNvGrpSpPr>
          <p:nvPr/>
        </p:nvGrpSpPr>
        <p:grpSpPr bwMode="auto">
          <a:xfrm>
            <a:off x="4823879" y="1582741"/>
            <a:ext cx="190645" cy="1133561"/>
            <a:chOff x="2737" y="1626"/>
            <a:chExt cx="198" cy="935"/>
          </a:xfrm>
        </p:grpSpPr>
        <p:grpSp>
          <p:nvGrpSpPr>
            <p:cNvPr id="13" name="Group 952"/>
            <p:cNvGrpSpPr>
              <a:grpSpLocks/>
            </p:cNvGrpSpPr>
            <p:nvPr/>
          </p:nvGrpSpPr>
          <p:grpSpPr bwMode="auto">
            <a:xfrm>
              <a:off x="2737" y="1626"/>
              <a:ext cx="198" cy="935"/>
              <a:chOff x="1695" y="1192"/>
              <a:chExt cx="318" cy="1225"/>
            </a:xfrm>
          </p:grpSpPr>
          <p:sp>
            <p:nvSpPr>
              <p:cNvPr id="94"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95"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93" name="Rectangle 871"/>
            <p:cNvSpPr>
              <a:spLocks noChangeArrowheads="1"/>
            </p:cNvSpPr>
            <p:nvPr/>
          </p:nvSpPr>
          <p:spPr bwMode="auto">
            <a:xfrm rot="16200000">
              <a:off x="2405" y="2048"/>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Linux </a:t>
              </a:r>
            </a:p>
          </p:txBody>
        </p:sp>
      </p:grpSp>
      <p:grpSp>
        <p:nvGrpSpPr>
          <p:cNvPr id="14" name="Group 94"/>
          <p:cNvGrpSpPr>
            <a:grpSpLocks/>
          </p:cNvGrpSpPr>
          <p:nvPr/>
        </p:nvGrpSpPr>
        <p:grpSpPr bwMode="auto">
          <a:xfrm>
            <a:off x="3726371" y="1582742"/>
            <a:ext cx="190645" cy="1030109"/>
            <a:chOff x="2737" y="1626"/>
            <a:chExt cx="198" cy="935"/>
          </a:xfrm>
        </p:grpSpPr>
        <p:grpSp>
          <p:nvGrpSpPr>
            <p:cNvPr id="15" name="Group 952"/>
            <p:cNvGrpSpPr>
              <a:grpSpLocks/>
            </p:cNvGrpSpPr>
            <p:nvPr/>
          </p:nvGrpSpPr>
          <p:grpSpPr bwMode="auto">
            <a:xfrm>
              <a:off x="2737" y="1626"/>
              <a:ext cx="198" cy="935"/>
              <a:chOff x="1695" y="1192"/>
              <a:chExt cx="318" cy="1225"/>
            </a:xfrm>
          </p:grpSpPr>
          <p:sp>
            <p:nvSpPr>
              <p:cNvPr id="90"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91"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89" name="Rectangle 871"/>
            <p:cNvSpPr>
              <a:spLocks noChangeArrowheads="1"/>
            </p:cNvSpPr>
            <p:nvPr/>
          </p:nvSpPr>
          <p:spPr bwMode="auto">
            <a:xfrm rot="16200000">
              <a:off x="2405" y="2048"/>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Linux</a:t>
              </a:r>
            </a:p>
          </p:txBody>
        </p:sp>
      </p:grpSp>
      <p:grpSp>
        <p:nvGrpSpPr>
          <p:cNvPr id="17" name="Group 952"/>
          <p:cNvGrpSpPr>
            <a:grpSpLocks/>
          </p:cNvGrpSpPr>
          <p:nvPr/>
        </p:nvGrpSpPr>
        <p:grpSpPr bwMode="auto">
          <a:xfrm>
            <a:off x="4522812" y="1575038"/>
            <a:ext cx="190645" cy="1303044"/>
            <a:chOff x="1695" y="1192"/>
            <a:chExt cx="318" cy="1198"/>
          </a:xfrm>
        </p:grpSpPr>
        <p:sp>
          <p:nvSpPr>
            <p:cNvPr id="86" name="Rectangle 953"/>
            <p:cNvSpPr>
              <a:spLocks noChangeArrowheads="1"/>
            </p:cNvSpPr>
            <p:nvPr/>
          </p:nvSpPr>
          <p:spPr bwMode="auto">
            <a:xfrm>
              <a:off x="1695" y="1192"/>
              <a:ext cx="318" cy="1198"/>
            </a:xfrm>
            <a:prstGeom prst="rect">
              <a:avLst/>
            </a:prstGeom>
            <a:gradFill rotWithShape="1">
              <a:gsLst>
                <a:gs pos="0">
                  <a:srgbClr val="0083B9">
                    <a:alpha val="60001"/>
                  </a:srgbClr>
                </a:gs>
                <a:gs pos="100000">
                  <a:srgbClr val="0083B9">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defRPr/>
              </a:pPr>
              <a:endParaRPr lang="en-US" altLang="en-US" sz="1650" kern="0" dirty="0">
                <a:solidFill>
                  <a:srgbClr val="000000"/>
                </a:solidFill>
                <a:latin typeface="Calibri" pitchFamily="34" charset="0"/>
                <a:ea typeface="SimSun" pitchFamily="2" charset="-122"/>
              </a:endParaRPr>
            </a:p>
          </p:txBody>
        </p:sp>
        <p:sp>
          <p:nvSpPr>
            <p:cNvPr id="87" name="Rectangle 954"/>
            <p:cNvSpPr>
              <a:spLocks noChangeArrowheads="1"/>
            </p:cNvSpPr>
            <p:nvPr/>
          </p:nvSpPr>
          <p:spPr bwMode="auto">
            <a:xfrm>
              <a:off x="1695" y="1192"/>
              <a:ext cx="318" cy="1198"/>
            </a:xfrm>
            <a:prstGeom prst="rect">
              <a:avLst/>
            </a:prstGeom>
            <a:gradFill rotWithShape="1">
              <a:gsLst>
                <a:gs pos="0">
                  <a:srgbClr val="0083B9">
                    <a:alpha val="60001"/>
                  </a:srgbClr>
                </a:gs>
                <a:gs pos="100000">
                  <a:srgbClr val="0083B9">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defRPr/>
              </a:pPr>
              <a:endParaRPr lang="en-US" altLang="en-US" sz="1650" kern="0" dirty="0">
                <a:solidFill>
                  <a:srgbClr val="000000"/>
                </a:solidFill>
                <a:latin typeface="Calibri" pitchFamily="34" charset="0"/>
                <a:ea typeface="SimSun" pitchFamily="2" charset="-122"/>
              </a:endParaRPr>
            </a:p>
          </p:txBody>
        </p:sp>
      </p:grpSp>
      <p:grpSp>
        <p:nvGrpSpPr>
          <p:cNvPr id="18" name="Group 57"/>
          <p:cNvGrpSpPr>
            <a:grpSpLocks/>
          </p:cNvGrpSpPr>
          <p:nvPr/>
        </p:nvGrpSpPr>
        <p:grpSpPr bwMode="auto">
          <a:xfrm>
            <a:off x="4819065" y="2609549"/>
            <a:ext cx="642223" cy="276237"/>
            <a:chOff x="2280" y="2581"/>
            <a:chExt cx="667" cy="251"/>
          </a:xfrm>
        </p:grpSpPr>
        <p:sp>
          <p:nvSpPr>
            <p:cNvPr id="82" name="Rectangle 962"/>
            <p:cNvSpPr>
              <a:spLocks noChangeArrowheads="1"/>
            </p:cNvSpPr>
            <p:nvPr/>
          </p:nvSpPr>
          <p:spPr bwMode="auto">
            <a:xfrm>
              <a:off x="2280" y="2581"/>
              <a:ext cx="667" cy="251"/>
            </a:xfrm>
            <a:prstGeom prst="rect">
              <a:avLst/>
            </a:prstGeom>
            <a:gradFill rotWithShape="1">
              <a:gsLst>
                <a:gs pos="0">
                  <a:srgbClr val="CC0000"/>
                </a:gs>
                <a:gs pos="100000">
                  <a:srgbClr val="960000">
                    <a:alpha val="7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83" name="Rectangle 963"/>
            <p:cNvSpPr>
              <a:spLocks noChangeArrowheads="1"/>
            </p:cNvSpPr>
            <p:nvPr/>
          </p:nvSpPr>
          <p:spPr bwMode="auto">
            <a:xfrm>
              <a:off x="2378" y="2666"/>
              <a:ext cx="482" cy="94"/>
            </a:xfrm>
            <a:prstGeom prst="rect">
              <a:avLst/>
            </a:prstGeom>
            <a:noFill/>
            <a:ln w="9525">
              <a:noFill/>
              <a:miter lim="800000"/>
              <a:headEnd/>
              <a:tailEnd/>
            </a:ln>
          </p:spPr>
          <p:txBody>
            <a:bodyPr lIns="0" tIns="0" rIns="0" bIns="0">
              <a:spAutoFit/>
            </a:bodyPr>
            <a:lstStyle/>
            <a:p>
              <a:pPr algn="ctr" defTabSz="308372" fontAlgn="auto">
                <a:lnSpc>
                  <a:spcPct val="90000"/>
                </a:lnSpc>
                <a:spcBef>
                  <a:spcPts val="0"/>
                </a:spcBef>
                <a:spcAft>
                  <a:spcPts val="0"/>
                </a:spcAft>
              </a:pPr>
              <a:r>
                <a:rPr lang="en-US" altLang="en-US" sz="750" dirty="0">
                  <a:solidFill>
                    <a:srgbClr val="FFFFFF"/>
                  </a:solidFill>
                  <a:latin typeface="Calibri" pitchFamily="34" charset="0"/>
                  <a:ea typeface="SimSun" pitchFamily="2" charset="-122"/>
                </a:rPr>
                <a:t>KVM</a:t>
              </a:r>
            </a:p>
          </p:txBody>
        </p:sp>
      </p:grpSp>
      <p:grpSp>
        <p:nvGrpSpPr>
          <p:cNvPr id="19" name="Group 31"/>
          <p:cNvGrpSpPr>
            <a:grpSpLocks/>
          </p:cNvGrpSpPr>
          <p:nvPr/>
        </p:nvGrpSpPr>
        <p:grpSpPr bwMode="auto">
          <a:xfrm>
            <a:off x="3722519" y="2610647"/>
            <a:ext cx="416915" cy="275377"/>
            <a:chOff x="1339" y="2582"/>
            <a:chExt cx="433" cy="237"/>
          </a:xfrm>
        </p:grpSpPr>
        <p:sp>
          <p:nvSpPr>
            <p:cNvPr id="80" name="Rectangle 962"/>
            <p:cNvSpPr>
              <a:spLocks noChangeArrowheads="1"/>
            </p:cNvSpPr>
            <p:nvPr/>
          </p:nvSpPr>
          <p:spPr bwMode="auto">
            <a:xfrm>
              <a:off x="1339" y="2582"/>
              <a:ext cx="433" cy="237"/>
            </a:xfrm>
            <a:prstGeom prst="rect">
              <a:avLst/>
            </a:prstGeom>
            <a:gradFill rotWithShape="1">
              <a:gsLst>
                <a:gs pos="0">
                  <a:srgbClr val="B8471B">
                    <a:alpha val="89998"/>
                  </a:srgbClr>
                </a:gs>
                <a:gs pos="100000">
                  <a:srgbClr val="B8471B">
                    <a:alpha val="39998"/>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81" name="Rectangle 963"/>
            <p:cNvSpPr>
              <a:spLocks noChangeArrowheads="1"/>
            </p:cNvSpPr>
            <p:nvPr/>
          </p:nvSpPr>
          <p:spPr bwMode="auto">
            <a:xfrm>
              <a:off x="1401" y="2667"/>
              <a:ext cx="296" cy="89"/>
            </a:xfrm>
            <a:prstGeom prst="rect">
              <a:avLst/>
            </a:prstGeom>
            <a:noFill/>
            <a:ln w="9525">
              <a:noFill/>
              <a:miter lim="800000"/>
              <a:headEnd/>
              <a:tailEnd/>
            </a:ln>
          </p:spPr>
          <p:txBody>
            <a:bodyPr lIns="0" tIns="0" rIns="0" bIns="0">
              <a:spAutoFit/>
            </a:bodyPr>
            <a:lstStyle/>
            <a:p>
              <a:pPr algn="ctr" defTabSz="308372" fontAlgn="auto">
                <a:lnSpc>
                  <a:spcPct val="90000"/>
                </a:lnSpc>
                <a:spcBef>
                  <a:spcPts val="0"/>
                </a:spcBef>
                <a:spcAft>
                  <a:spcPts val="0"/>
                </a:spcAft>
              </a:pPr>
              <a:r>
                <a:rPr lang="en-US" altLang="en-US" sz="750" dirty="0">
                  <a:solidFill>
                    <a:srgbClr val="FFFFFF"/>
                  </a:solidFill>
                  <a:latin typeface="Calibri" pitchFamily="34" charset="0"/>
                  <a:ea typeface="SimSun" pitchFamily="2" charset="-122"/>
                </a:rPr>
                <a:t>z/VM</a:t>
              </a:r>
            </a:p>
          </p:txBody>
        </p:sp>
      </p:grpSp>
      <p:grpSp>
        <p:nvGrpSpPr>
          <p:cNvPr id="20" name="Group 94"/>
          <p:cNvGrpSpPr>
            <a:grpSpLocks/>
          </p:cNvGrpSpPr>
          <p:nvPr/>
        </p:nvGrpSpPr>
        <p:grpSpPr bwMode="auto">
          <a:xfrm>
            <a:off x="3938199" y="1579438"/>
            <a:ext cx="190645" cy="1030109"/>
            <a:chOff x="2737" y="1626"/>
            <a:chExt cx="198" cy="935"/>
          </a:xfrm>
        </p:grpSpPr>
        <p:grpSp>
          <p:nvGrpSpPr>
            <p:cNvPr id="21" name="Group 952"/>
            <p:cNvGrpSpPr>
              <a:grpSpLocks/>
            </p:cNvGrpSpPr>
            <p:nvPr/>
          </p:nvGrpSpPr>
          <p:grpSpPr bwMode="auto">
            <a:xfrm>
              <a:off x="2737" y="1626"/>
              <a:ext cx="198" cy="935"/>
              <a:chOff x="1695" y="1192"/>
              <a:chExt cx="318" cy="1225"/>
            </a:xfrm>
          </p:grpSpPr>
          <p:sp>
            <p:nvSpPr>
              <p:cNvPr id="78"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79"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77" name="Rectangle 871"/>
            <p:cNvSpPr>
              <a:spLocks noChangeArrowheads="1"/>
            </p:cNvSpPr>
            <p:nvPr/>
          </p:nvSpPr>
          <p:spPr bwMode="auto">
            <a:xfrm rot="16200000">
              <a:off x="2407" y="2037"/>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smtClean="0">
                  <a:solidFill>
                    <a:srgbClr val="FFFFFF"/>
                  </a:solidFill>
                  <a:latin typeface="Calibri" pitchFamily="34" charset="0"/>
                  <a:ea typeface="MS PGothic" pitchFamily="34" charset="-128"/>
                </a:rPr>
                <a:t>z/OS</a:t>
              </a:r>
              <a:endParaRPr lang="en-US" altLang="en-US" sz="825" dirty="0">
                <a:solidFill>
                  <a:srgbClr val="FFFFFF"/>
                </a:solidFill>
                <a:latin typeface="Calibri" pitchFamily="34" charset="0"/>
                <a:ea typeface="MS PGothic" pitchFamily="34" charset="-128"/>
              </a:endParaRPr>
            </a:p>
          </p:txBody>
        </p:sp>
      </p:grpSp>
      <p:sp>
        <p:nvSpPr>
          <p:cNvPr id="60" name="Rectangle 944"/>
          <p:cNvSpPr>
            <a:spLocks noChangeArrowheads="1"/>
          </p:cNvSpPr>
          <p:nvPr/>
        </p:nvSpPr>
        <p:spPr bwMode="auto">
          <a:xfrm>
            <a:off x="4835253" y="2939711"/>
            <a:ext cx="632366" cy="268533"/>
          </a:xfrm>
          <a:prstGeom prst="rect">
            <a:avLst/>
          </a:prstGeom>
          <a:gradFill rotWithShape="1">
            <a:gsLst>
              <a:gs pos="0">
                <a:srgbClr val="16AF4B">
                  <a:alpha val="89998"/>
                </a:srgbClr>
              </a:gs>
              <a:gs pos="100000">
                <a:srgbClr val="16AF4B">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67" name="Rectangle 944"/>
          <p:cNvSpPr>
            <a:spLocks noChangeArrowheads="1"/>
          </p:cNvSpPr>
          <p:nvPr/>
        </p:nvSpPr>
        <p:spPr bwMode="auto">
          <a:xfrm>
            <a:off x="4177643" y="2940077"/>
            <a:ext cx="293012" cy="268533"/>
          </a:xfrm>
          <a:prstGeom prst="rect">
            <a:avLst/>
          </a:prstGeom>
          <a:gradFill rotWithShape="1">
            <a:gsLst>
              <a:gs pos="0">
                <a:srgbClr val="16AF4B">
                  <a:alpha val="89998"/>
                </a:srgbClr>
              </a:gs>
              <a:gs pos="100000">
                <a:srgbClr val="16AF4B">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68" name="Rectangle 944"/>
          <p:cNvSpPr>
            <a:spLocks noChangeArrowheads="1"/>
          </p:cNvSpPr>
          <p:nvPr/>
        </p:nvSpPr>
        <p:spPr bwMode="auto">
          <a:xfrm>
            <a:off x="4524587" y="2944648"/>
            <a:ext cx="182038" cy="268533"/>
          </a:xfrm>
          <a:prstGeom prst="rect">
            <a:avLst/>
          </a:prstGeom>
          <a:gradFill rotWithShape="1">
            <a:gsLst>
              <a:gs pos="0">
                <a:srgbClr val="16AF4B">
                  <a:alpha val="89998"/>
                </a:srgbClr>
              </a:gs>
              <a:gs pos="100000">
                <a:srgbClr val="16AF4B">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69" name="Rectangle 871"/>
          <p:cNvSpPr>
            <a:spLocks noChangeArrowheads="1"/>
          </p:cNvSpPr>
          <p:nvPr/>
        </p:nvSpPr>
        <p:spPr bwMode="auto">
          <a:xfrm rot="16200000">
            <a:off x="4029314" y="2171475"/>
            <a:ext cx="1211699" cy="114262"/>
          </a:xfrm>
          <a:prstGeom prst="rect">
            <a:avLst/>
          </a:prstGeom>
          <a:noFill/>
          <a:ln>
            <a:noFill/>
          </a:ln>
          <a:effectLst>
            <a:outerShdw dist="35921" dir="2700000" algn="ctr" rotWithShape="0">
              <a:sysClr val="windowText" lastClr="000000"/>
            </a:outerShdw>
          </a:effectLst>
          <a:extLst/>
        </p:spPr>
        <p:txBody>
          <a:bodyPr lIns="0" tIns="0" rIns="0" bIns="0">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defTabSz="342900" eaLnBrk="1" fontAlgn="auto" hangingPunct="1">
              <a:lnSpc>
                <a:spcPct val="90000"/>
              </a:lnSpc>
              <a:spcBef>
                <a:spcPts val="0"/>
              </a:spcBef>
              <a:spcAft>
                <a:spcPts val="0"/>
              </a:spcAft>
              <a:defRPr/>
            </a:pPr>
            <a:r>
              <a:rPr lang="en-US" altLang="en-US" sz="825" kern="0" dirty="0">
                <a:solidFill>
                  <a:prstClr val="white"/>
                </a:solidFill>
              </a:rPr>
              <a:t>Linux</a:t>
            </a:r>
          </a:p>
        </p:txBody>
      </p:sp>
      <p:sp>
        <p:nvSpPr>
          <p:cNvPr id="70" name="Rectangle 946"/>
          <p:cNvSpPr>
            <a:spLocks noChangeArrowheads="1"/>
          </p:cNvSpPr>
          <p:nvPr/>
        </p:nvSpPr>
        <p:spPr bwMode="auto">
          <a:xfrm>
            <a:off x="4922028" y="3036570"/>
            <a:ext cx="417681" cy="114262"/>
          </a:xfrm>
          <a:prstGeom prst="rect">
            <a:avLst/>
          </a:prstGeom>
          <a:noFill/>
          <a:ln w="9525">
            <a:noFill/>
            <a:miter lim="800000"/>
            <a:headEnd/>
            <a:tailEnd/>
          </a:ln>
        </p:spPr>
        <p:txBody>
          <a:bodyPr wrap="square" lIns="0" tIns="0" rIns="0" bIns="0">
            <a:spAutoFit/>
          </a:bodyPr>
          <a:lstStyle/>
          <a:p>
            <a:pPr algn="ctr" defTabSz="308372" fontAlgn="auto">
              <a:lnSpc>
                <a:spcPct val="90000"/>
              </a:lnSpc>
              <a:spcBef>
                <a:spcPts val="0"/>
              </a:spcBef>
              <a:spcAft>
                <a:spcPts val="0"/>
              </a:spcAft>
            </a:pPr>
            <a:r>
              <a:rPr lang="en-US" altLang="en-US" sz="825" dirty="0">
                <a:solidFill>
                  <a:srgbClr val="FFFFFF"/>
                </a:solidFill>
                <a:latin typeface="Calibri" pitchFamily="34" charset="0"/>
                <a:ea typeface="SimSun" pitchFamily="2" charset="-122"/>
              </a:rPr>
              <a:t>LPAR</a:t>
            </a:r>
            <a:endParaRPr lang="en-US" altLang="en-US" sz="825" baseline="30000" dirty="0">
              <a:solidFill>
                <a:srgbClr val="FFFFFF"/>
              </a:solidFill>
              <a:latin typeface="Calibri" pitchFamily="34" charset="0"/>
              <a:ea typeface="SimSun" pitchFamily="2" charset="-122"/>
            </a:endParaRPr>
          </a:p>
        </p:txBody>
      </p:sp>
      <p:sp>
        <p:nvSpPr>
          <p:cNvPr id="3" name="Rectangle 2"/>
          <p:cNvSpPr/>
          <p:nvPr/>
        </p:nvSpPr>
        <p:spPr>
          <a:xfrm>
            <a:off x="2152881" y="735982"/>
            <a:ext cx="4635548" cy="461665"/>
          </a:xfrm>
          <a:prstGeom prst="rect">
            <a:avLst/>
          </a:prstGeom>
        </p:spPr>
        <p:txBody>
          <a:bodyPr wrap="square">
            <a:spAutoFit/>
          </a:bodyPr>
          <a:lstStyle/>
          <a:p>
            <a:pPr defTabSz="342900" fontAlgn="auto">
              <a:spcBef>
                <a:spcPts val="0"/>
              </a:spcBef>
              <a:spcAft>
                <a:spcPts val="0"/>
              </a:spcAft>
            </a:pPr>
            <a:r>
              <a:rPr lang="en-US" sz="1200" b="1" dirty="0">
                <a:solidFill>
                  <a:prstClr val="black"/>
                </a:solidFill>
                <a:ea typeface="+mn-ea"/>
                <a:cs typeface="Arial" panose="020B0604020202020204" pitchFamily="34" charset="0"/>
              </a:rPr>
              <a:t>LPAR virtualization</a:t>
            </a:r>
          </a:p>
          <a:p>
            <a:pPr defTabSz="342900" fontAlgn="auto">
              <a:spcBef>
                <a:spcPts val="0"/>
              </a:spcBef>
              <a:spcAft>
                <a:spcPts val="0"/>
              </a:spcAft>
            </a:pPr>
            <a:r>
              <a:rPr lang="en-US" sz="1200" b="1" dirty="0">
                <a:solidFill>
                  <a:prstClr val="black"/>
                </a:solidFill>
                <a:ea typeface="+mn-ea"/>
                <a:cs typeface="Arial" panose="020B0604020202020204" pitchFamily="34" charset="0"/>
              </a:rPr>
              <a:t> </a:t>
            </a:r>
            <a:r>
              <a:rPr lang="en-US" sz="1200" dirty="0">
                <a:solidFill>
                  <a:prstClr val="black"/>
                </a:solidFill>
                <a:ea typeface="+mn-ea"/>
                <a:cs typeface="Arial" panose="020B0604020202020204" pitchFamily="34" charset="0"/>
              </a:rPr>
              <a:t>– </a:t>
            </a:r>
            <a:r>
              <a:rPr lang="en-US" sz="1050" dirty="0">
                <a:solidFill>
                  <a:prstClr val="black"/>
                </a:solidFill>
                <a:cs typeface="Arial" panose="020B0604020202020204" pitchFamily="34" charset="0"/>
              </a:rPr>
              <a:t>Virtualization at the firmware (think BIOS) level via </a:t>
            </a:r>
            <a:r>
              <a:rPr lang="en-US" sz="1050" b="1" dirty="0" smtClean="0">
                <a:solidFill>
                  <a:prstClr val="black"/>
                </a:solidFill>
                <a:cs typeface="Arial" panose="020B0604020202020204" pitchFamily="34" charset="0"/>
              </a:rPr>
              <a:t>PR/SM</a:t>
            </a:r>
            <a:endParaRPr lang="en-US" sz="1050" b="1" dirty="0">
              <a:solidFill>
                <a:prstClr val="black"/>
              </a:solidFill>
              <a:ea typeface="+mn-ea"/>
              <a:cs typeface="Arial" panose="020B0604020202020204" pitchFamily="34" charset="0"/>
            </a:endParaRPr>
          </a:p>
        </p:txBody>
      </p:sp>
      <p:pic>
        <p:nvPicPr>
          <p:cNvPr id="57" name="Picture 8"/>
          <p:cNvPicPr/>
          <p:nvPr/>
        </p:nvPicPr>
        <p:blipFill>
          <a:blip r:embed="rId4"/>
          <a:stretch/>
        </p:blipFill>
        <p:spPr>
          <a:xfrm>
            <a:off x="2650289" y="3566124"/>
            <a:ext cx="334071" cy="463398"/>
          </a:xfrm>
          <a:prstGeom prst="rect">
            <a:avLst/>
          </a:prstGeom>
          <a:ln>
            <a:noFill/>
          </a:ln>
        </p:spPr>
      </p:pic>
      <p:pic>
        <p:nvPicPr>
          <p:cNvPr id="59" name="Picture 8"/>
          <p:cNvPicPr/>
          <p:nvPr/>
        </p:nvPicPr>
        <p:blipFill>
          <a:blip r:embed="rId4"/>
          <a:stretch/>
        </p:blipFill>
        <p:spPr>
          <a:xfrm>
            <a:off x="5903597" y="3519699"/>
            <a:ext cx="342698" cy="463398"/>
          </a:xfrm>
          <a:prstGeom prst="rect">
            <a:avLst/>
          </a:prstGeom>
          <a:ln>
            <a:noFill/>
          </a:ln>
        </p:spPr>
      </p:pic>
      <p:pic>
        <p:nvPicPr>
          <p:cNvPr id="4099"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67920" y="4117228"/>
            <a:ext cx="884874" cy="9374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0"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90732" y="3998170"/>
            <a:ext cx="769941" cy="8100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Box 8"/>
          <p:cNvSpPr txBox="1"/>
          <p:nvPr/>
        </p:nvSpPr>
        <p:spPr>
          <a:xfrm>
            <a:off x="3022562" y="4659916"/>
            <a:ext cx="1106282" cy="300082"/>
          </a:xfrm>
          <a:prstGeom prst="rect">
            <a:avLst/>
          </a:prstGeom>
          <a:solidFill>
            <a:schemeClr val="bg1"/>
          </a:solidFill>
        </p:spPr>
        <p:txBody>
          <a:bodyPr wrap="square" rtlCol="0">
            <a:spAutoFit/>
          </a:bodyPr>
          <a:lstStyle/>
          <a:p>
            <a:pPr algn="ctr"/>
            <a:r>
              <a:rPr lang="en-US" sz="675" dirty="0"/>
              <a:t>IBM Cloud Manager with OpenStack</a:t>
            </a:r>
          </a:p>
        </p:txBody>
      </p:sp>
      <p:pic>
        <p:nvPicPr>
          <p:cNvPr id="4102" name="Picture 6" descr="https://www.suse.com/common/img/product_icons/susemanager_longtail_prodicon.png"/>
          <p:cNvPicPr>
            <a:picLocks noChangeAspect="1" noChangeArrowheads="1"/>
          </p:cNvPicPr>
          <p:nvPr/>
        </p:nvPicPr>
        <p:blipFill rotWithShape="1">
          <a:blip r:embed="rId7">
            <a:extLst>
              <a:ext uri="{28A0092B-C50C-407E-A947-70E740481C1C}">
                <a14:useLocalDpi xmlns:a14="http://schemas.microsoft.com/office/drawing/2010/main" val="0"/>
              </a:ext>
            </a:extLst>
          </a:blip>
          <a:srcRect l="-2" r="63955"/>
          <a:stretch/>
        </p:blipFill>
        <p:spPr bwMode="auto">
          <a:xfrm>
            <a:off x="5263902" y="4143705"/>
            <a:ext cx="404575" cy="586493"/>
          </a:xfrm>
          <a:prstGeom prst="rect">
            <a:avLst/>
          </a:prstGeom>
          <a:solidFill>
            <a:srgbClr val="FFFFFF"/>
          </a:solidFill>
        </p:spPr>
      </p:pic>
    </p:spTree>
    <p:extLst>
      <p:ext uri="{BB962C8B-B14F-4D97-AF65-F5344CB8AC3E}">
        <p14:creationId xmlns:p14="http://schemas.microsoft.com/office/powerpoint/2010/main" val="1541213993"/>
      </p:ext>
    </p:extLst>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61" name="Picture 2" descr="C:\Users\IBM_ADMIN\Desktop\LinuxONE Imagery\Emperor\HO.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21855" y="1254550"/>
            <a:ext cx="2111975" cy="27749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3"/>
          <p:cNvSpPr>
            <a:spLocks noGrp="1"/>
          </p:cNvSpPr>
          <p:nvPr>
            <p:ph type="title"/>
          </p:nvPr>
        </p:nvSpPr>
        <p:spPr>
          <a:xfrm>
            <a:off x="761954" y="112971"/>
            <a:ext cx="6654827" cy="597997"/>
          </a:xfrm>
        </p:spPr>
        <p:txBody>
          <a:bodyPr vert="horz" wrap="square" lIns="68574" tIns="34287" rIns="68574" bIns="34287" numCol="1" anchor="ctr" anchorCtr="0" compatLnSpc="1">
            <a:prstTxWarp prst="textNoShape">
              <a:avLst/>
            </a:prstTxWarp>
          </a:bodyPr>
          <a:lstStyle/>
          <a:p>
            <a:pPr fontAlgn="base">
              <a:spcAft>
                <a:spcPct val="0"/>
              </a:spcAft>
            </a:pPr>
            <a:r>
              <a:rPr lang="en-US" sz="2100" dirty="0" smtClean="0"/>
              <a:t>IBM LinuxONE Systems - </a:t>
            </a:r>
            <a:r>
              <a:rPr lang="en-US" sz="2100" dirty="0"/>
              <a:t>Virtualization Overview</a:t>
            </a:r>
          </a:p>
        </p:txBody>
      </p:sp>
      <p:sp>
        <p:nvSpPr>
          <p:cNvPr id="2" name="Content Placeholder 1"/>
          <p:cNvSpPr>
            <a:spLocks noGrp="1"/>
          </p:cNvSpPr>
          <p:nvPr>
            <p:ph idx="4294967295"/>
          </p:nvPr>
        </p:nvSpPr>
        <p:spPr>
          <a:xfrm>
            <a:off x="825075" y="1130202"/>
            <a:ext cx="1960785" cy="3234929"/>
          </a:xfrm>
          <a:prstGeom prst="rect">
            <a:avLst/>
          </a:prstGeom>
        </p:spPr>
        <p:txBody>
          <a:bodyPr>
            <a:noAutofit/>
          </a:bodyPr>
          <a:lstStyle/>
          <a:p>
            <a:pPr marL="0" indent="0">
              <a:buNone/>
            </a:pPr>
            <a:r>
              <a:rPr lang="en-US" sz="1200" b="1" dirty="0">
                <a:latin typeface="Arial" pitchFamily="34" charset="0"/>
                <a:cs typeface="Arial" pitchFamily="34" charset="0"/>
              </a:rPr>
              <a:t>IBM z/VM</a:t>
            </a:r>
          </a:p>
          <a:p>
            <a:pPr marL="125016" indent="-125016"/>
            <a:r>
              <a:rPr lang="en-US" sz="1050" dirty="0">
                <a:latin typeface="Arial" panose="020B0604020202020204" pitchFamily="34" charset="0"/>
                <a:cs typeface="Arial" panose="020B0604020202020204" pitchFamily="34" charset="0"/>
              </a:rPr>
              <a:t>World class quality, security, reliability - powerful and versatile</a:t>
            </a:r>
          </a:p>
          <a:p>
            <a:pPr marL="125016" indent="-125016"/>
            <a:r>
              <a:rPr lang="en-US" sz="1050" dirty="0">
                <a:latin typeface="Arial" panose="020B0604020202020204" pitchFamily="34" charset="0"/>
                <a:cs typeface="Arial" panose="020B0604020202020204" pitchFamily="34" charset="0"/>
              </a:rPr>
              <a:t>Extreme scalability creates cost savings opportunities</a:t>
            </a:r>
          </a:p>
          <a:p>
            <a:pPr marL="125016" indent="-125016"/>
            <a:r>
              <a:rPr lang="en-US" sz="1050" dirty="0">
                <a:latin typeface="Arial" panose="020B0604020202020204" pitchFamily="34" charset="0"/>
                <a:cs typeface="Arial" panose="020B0604020202020204" pitchFamily="34" charset="0"/>
              </a:rPr>
              <a:t>Exploitation of advanced technologies, such as: </a:t>
            </a:r>
          </a:p>
          <a:p>
            <a:pPr marL="298847" lvl="1" indent="-125016">
              <a:buFontTx/>
              <a:buChar char="–"/>
            </a:pPr>
            <a:r>
              <a:rPr lang="en-US" sz="1050" dirty="0">
                <a:latin typeface="Arial" panose="020B0604020202020204" pitchFamily="34" charset="0"/>
                <a:cs typeface="Arial" panose="020B0604020202020204" pitchFamily="34" charset="0"/>
              </a:rPr>
              <a:t>Shared memory (Linux kernel, executables, communications)</a:t>
            </a:r>
          </a:p>
          <a:p>
            <a:pPr marL="125016" indent="-125016"/>
            <a:r>
              <a:rPr lang="en-US" sz="1050" dirty="0">
                <a:latin typeface="Arial" panose="020B0604020202020204" pitchFamily="34" charset="0"/>
                <a:cs typeface="Arial" panose="020B0604020202020204" pitchFamily="34" charset="0"/>
              </a:rPr>
              <a:t>Highly granular control over-resource pool</a:t>
            </a:r>
          </a:p>
          <a:p>
            <a:pPr marL="125016" indent="-125016"/>
            <a:r>
              <a:rPr lang="en-US" sz="1050" b="1" dirty="0">
                <a:latin typeface="Arial" panose="020B0604020202020204" pitchFamily="34" charset="0"/>
                <a:cs typeface="Arial" panose="020B0604020202020204" pitchFamily="34" charset="0"/>
              </a:rPr>
              <a:t>Integrates with OpenStack</a:t>
            </a:r>
          </a:p>
          <a:p>
            <a:pPr marL="125016" indent="-125016"/>
            <a:r>
              <a:rPr lang="en-US" sz="1050" dirty="0">
                <a:latin typeface="Arial" panose="020B0604020202020204" pitchFamily="34" charset="0"/>
                <a:cs typeface="Arial" panose="020B0604020202020204" pitchFamily="34" charset="0"/>
              </a:rPr>
              <a:t>IBM Wave provides graphical “drag &amp; drop” management interface</a:t>
            </a:r>
          </a:p>
        </p:txBody>
      </p:sp>
      <p:sp>
        <p:nvSpPr>
          <p:cNvPr id="58" name="Content Placeholder 57"/>
          <p:cNvSpPr>
            <a:spLocks noGrp="1"/>
          </p:cNvSpPr>
          <p:nvPr>
            <p:ph idx="4294967295"/>
          </p:nvPr>
        </p:nvSpPr>
        <p:spPr>
          <a:xfrm>
            <a:off x="6636562" y="1233957"/>
            <a:ext cx="2056444" cy="3359944"/>
          </a:xfrm>
          <a:prstGeom prst="rect">
            <a:avLst/>
          </a:prstGeom>
        </p:spPr>
        <p:txBody>
          <a:bodyPr/>
          <a:lstStyle/>
          <a:p>
            <a:pPr>
              <a:buNone/>
            </a:pPr>
            <a:r>
              <a:rPr lang="en-US" sz="1200" b="1" dirty="0">
                <a:latin typeface="Arial" pitchFamily="34" charset="0"/>
                <a:cs typeface="Arial" pitchFamily="34" charset="0"/>
              </a:rPr>
              <a:t>IBM KVM</a:t>
            </a:r>
          </a:p>
          <a:p>
            <a:pPr marL="125016" indent="-125016"/>
            <a:r>
              <a:rPr lang="en-US" sz="1050" dirty="0">
                <a:latin typeface="Arial" pitchFamily="34" charset="0"/>
                <a:cs typeface="Arial" pitchFamily="34" charset="0"/>
              </a:rPr>
              <a:t>Standardizes configuration and operation of server virtualization</a:t>
            </a:r>
          </a:p>
          <a:p>
            <a:pPr marL="125016" indent="-125016"/>
            <a:r>
              <a:rPr lang="en-US" sz="1050" dirty="0">
                <a:latin typeface="Arial" pitchFamily="34" charset="0"/>
                <a:cs typeface="Arial" pitchFamily="34" charset="0"/>
              </a:rPr>
              <a:t>Leverage common Linux administration skills to administer virtualization</a:t>
            </a:r>
          </a:p>
          <a:p>
            <a:pPr marL="125016" indent="-125016"/>
            <a:r>
              <a:rPr lang="en-US" sz="1050" dirty="0">
                <a:latin typeface="Arial" pitchFamily="34" charset="0"/>
                <a:cs typeface="Arial" pitchFamily="34" charset="0"/>
              </a:rPr>
              <a:t>Flexibility and agility leveraging the Open Source community</a:t>
            </a:r>
          </a:p>
          <a:p>
            <a:pPr marL="125016" indent="-125016"/>
            <a:r>
              <a:rPr lang="en-US" sz="1050" dirty="0">
                <a:latin typeface="Arial" pitchFamily="34" charset="0"/>
                <a:cs typeface="Arial" pitchFamily="34" charset="0"/>
              </a:rPr>
              <a:t>Provides an Open Source virtualization choice</a:t>
            </a:r>
          </a:p>
          <a:p>
            <a:pPr marL="125016" indent="-125016"/>
            <a:r>
              <a:rPr lang="en-US" sz="1050" b="1" dirty="0">
                <a:latin typeface="Arial" pitchFamily="34" charset="0"/>
                <a:cs typeface="Arial" pitchFamily="34" charset="0"/>
              </a:rPr>
              <a:t>Integrates with OpenStack </a:t>
            </a:r>
          </a:p>
        </p:txBody>
      </p:sp>
      <p:grpSp>
        <p:nvGrpSpPr>
          <p:cNvPr id="5" name="Group 106"/>
          <p:cNvGrpSpPr>
            <a:grpSpLocks/>
          </p:cNvGrpSpPr>
          <p:nvPr/>
        </p:nvGrpSpPr>
        <p:grpSpPr bwMode="auto">
          <a:xfrm>
            <a:off x="3705043" y="2937511"/>
            <a:ext cx="1747578" cy="835313"/>
            <a:chOff x="3593" y="2681"/>
            <a:chExt cx="1731" cy="759"/>
          </a:xfrm>
        </p:grpSpPr>
        <p:sp>
          <p:nvSpPr>
            <p:cNvPr id="108" name="Rectangle 940"/>
            <p:cNvSpPr>
              <a:spLocks noChangeArrowheads="1"/>
            </p:cNvSpPr>
            <p:nvPr/>
          </p:nvSpPr>
          <p:spPr bwMode="auto">
            <a:xfrm>
              <a:off x="3594" y="2954"/>
              <a:ext cx="1728" cy="229"/>
            </a:xfrm>
            <a:prstGeom prst="rect">
              <a:avLst/>
            </a:prstGeom>
            <a:gradFill rotWithShape="1">
              <a:gsLst>
                <a:gs pos="0">
                  <a:srgbClr val="004259">
                    <a:alpha val="89998"/>
                  </a:srgbClr>
                </a:gs>
                <a:gs pos="100000">
                  <a:srgbClr val="004259">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109" name="Rectangle 944"/>
            <p:cNvSpPr>
              <a:spLocks noChangeArrowheads="1"/>
            </p:cNvSpPr>
            <p:nvPr/>
          </p:nvSpPr>
          <p:spPr bwMode="auto">
            <a:xfrm>
              <a:off x="3593" y="2681"/>
              <a:ext cx="430" cy="244"/>
            </a:xfrm>
            <a:prstGeom prst="rect">
              <a:avLst/>
            </a:prstGeom>
            <a:gradFill rotWithShape="1">
              <a:gsLst>
                <a:gs pos="0">
                  <a:srgbClr val="16AF4B">
                    <a:alpha val="89998"/>
                  </a:srgbClr>
                </a:gs>
                <a:gs pos="100000">
                  <a:srgbClr val="16AF4B">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110" name="Rectangle 968"/>
            <p:cNvSpPr>
              <a:spLocks noChangeArrowheads="1"/>
            </p:cNvSpPr>
            <p:nvPr/>
          </p:nvSpPr>
          <p:spPr bwMode="auto">
            <a:xfrm>
              <a:off x="3594" y="3210"/>
              <a:ext cx="1730" cy="230"/>
            </a:xfrm>
            <a:prstGeom prst="rect">
              <a:avLst/>
            </a:prstGeom>
            <a:gradFill rotWithShape="1">
              <a:gsLst>
                <a:gs pos="0">
                  <a:srgbClr val="AB1A7D">
                    <a:alpha val="70000"/>
                  </a:srgbClr>
                </a:gs>
                <a:gs pos="100000">
                  <a:srgbClr val="AB1A7D">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62" name="Rectangle 942"/>
          <p:cNvSpPr>
            <a:spLocks noChangeArrowheads="1"/>
          </p:cNvSpPr>
          <p:nvPr/>
        </p:nvSpPr>
        <p:spPr bwMode="auto">
          <a:xfrm>
            <a:off x="3785922" y="3317199"/>
            <a:ext cx="1531900" cy="114262"/>
          </a:xfrm>
          <a:prstGeom prst="rect">
            <a:avLst/>
          </a:prstGeom>
          <a:noFill/>
          <a:ln w="9525">
            <a:noFill/>
            <a:miter lim="800000"/>
            <a:headEnd/>
            <a:tailEnd/>
          </a:ln>
        </p:spPr>
        <p:txBody>
          <a:bodyPr lIns="0" tIns="0" rIns="0" bIns="0">
            <a:spAutoFit/>
          </a:bodyPr>
          <a:lstStyle/>
          <a:p>
            <a:pPr algn="ctr" defTabSz="308372"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Processors, Memory and IO</a:t>
            </a:r>
            <a:endParaRPr lang="en-US" altLang="en-US" sz="825" dirty="0">
              <a:solidFill>
                <a:srgbClr val="FFFFFF"/>
              </a:solidFill>
              <a:latin typeface="Calibri" pitchFamily="34" charset="0"/>
              <a:ea typeface="SimSun" pitchFamily="2" charset="-122"/>
            </a:endParaRPr>
          </a:p>
        </p:txBody>
      </p:sp>
      <p:sp>
        <p:nvSpPr>
          <p:cNvPr id="63" name="Rectangle 970"/>
          <p:cNvSpPr>
            <a:spLocks noChangeArrowheads="1"/>
          </p:cNvSpPr>
          <p:nvPr/>
        </p:nvSpPr>
        <p:spPr bwMode="auto">
          <a:xfrm>
            <a:off x="3823474" y="3595636"/>
            <a:ext cx="1459685" cy="114262"/>
          </a:xfrm>
          <a:prstGeom prst="rect">
            <a:avLst/>
          </a:prstGeom>
          <a:noFill/>
          <a:ln w="9525">
            <a:noFill/>
            <a:miter lim="800000"/>
            <a:headEnd/>
            <a:tailEnd/>
          </a:ln>
        </p:spPr>
        <p:txBody>
          <a:bodyPr lIns="0" tIns="0" rIns="0" bIns="0">
            <a:spAutoFit/>
          </a:bodyPr>
          <a:lstStyle/>
          <a:p>
            <a:pPr algn="ctr" defTabSz="308372" fontAlgn="auto">
              <a:lnSpc>
                <a:spcPct val="90000"/>
              </a:lnSpc>
              <a:spcBef>
                <a:spcPts val="0"/>
              </a:spcBef>
              <a:spcAft>
                <a:spcPts val="0"/>
              </a:spcAft>
            </a:pPr>
            <a:r>
              <a:rPr lang="en-US" altLang="en-US" sz="825" dirty="0">
                <a:solidFill>
                  <a:srgbClr val="FFFFFF"/>
                </a:solidFill>
                <a:latin typeface="Calibri" pitchFamily="34" charset="0"/>
                <a:ea typeface="SimSun" pitchFamily="2" charset="-122"/>
              </a:rPr>
              <a:t>Support Element</a:t>
            </a:r>
          </a:p>
        </p:txBody>
      </p:sp>
      <p:sp>
        <p:nvSpPr>
          <p:cNvPr id="64" name="Rectangle 951"/>
          <p:cNvSpPr>
            <a:spLocks noChangeArrowheads="1"/>
          </p:cNvSpPr>
          <p:nvPr/>
        </p:nvSpPr>
        <p:spPr bwMode="auto">
          <a:xfrm>
            <a:off x="3678951" y="1326713"/>
            <a:ext cx="1771651" cy="187552"/>
          </a:xfrm>
          <a:prstGeom prst="rect">
            <a:avLst/>
          </a:prstGeom>
          <a:gradFill rotWithShape="1">
            <a:gsLst>
              <a:gs pos="0">
                <a:sysClr val="windowText" lastClr="000000">
                  <a:alpha val="79999"/>
                </a:sysClr>
              </a:gs>
              <a:gs pos="100000">
                <a:sysClr val="windowText" lastClr="000000">
                  <a:alpha val="20000"/>
                </a:sysClr>
              </a:gs>
            </a:gsLst>
            <a:lin ang="5400000" scaled="1"/>
          </a:gradFill>
          <a:ln w="9525">
            <a:solidFill>
              <a:srgbClr val="C0C0C0"/>
            </a:solidFill>
            <a:miter lim="800000"/>
            <a:headEnd/>
            <a:tailEnd/>
          </a:ln>
        </p:spPr>
        <p:txBody>
          <a:bodyPr wrap="square" lIns="0" tIns="0" rIns="0" bIns="0">
            <a:spAutoFit/>
          </a:bodyPr>
          <a:lstStyle/>
          <a:p>
            <a:pPr algn="ctr" defTabSz="308372" fontAlgn="auto">
              <a:lnSpc>
                <a:spcPct val="125000"/>
              </a:lnSpc>
              <a:spcBef>
                <a:spcPts val="0"/>
              </a:spcBef>
              <a:spcAft>
                <a:spcPts val="0"/>
              </a:spcAft>
              <a:defRPr/>
            </a:pPr>
            <a:r>
              <a:rPr lang="en-US" altLang="en-US" sz="975" kern="0" dirty="0">
                <a:solidFill>
                  <a:prstClr val="white"/>
                </a:solidFill>
                <a:latin typeface="Calibri" pitchFamily="34" charset="0"/>
                <a:ea typeface="SimSun" pitchFamily="2" charset="-122"/>
              </a:rPr>
              <a:t>IBM </a:t>
            </a:r>
            <a:r>
              <a:rPr lang="en-US" altLang="en-US" sz="975" kern="0" dirty="0" smtClean="0">
                <a:solidFill>
                  <a:prstClr val="white"/>
                </a:solidFill>
                <a:latin typeface="Calibri" pitchFamily="34" charset="0"/>
                <a:ea typeface="SimSun" pitchFamily="2" charset="-122"/>
              </a:rPr>
              <a:t>LinuxONE </a:t>
            </a:r>
            <a:r>
              <a:rPr lang="en-US" altLang="en-US" sz="975" kern="0" dirty="0">
                <a:solidFill>
                  <a:prstClr val="white"/>
                </a:solidFill>
                <a:latin typeface="Calibri" pitchFamily="34" charset="0"/>
                <a:ea typeface="SimSun" pitchFamily="2" charset="-122"/>
              </a:rPr>
              <a:t>System</a:t>
            </a:r>
            <a:endParaRPr lang="en-US" altLang="en-US" sz="2700" kern="0" dirty="0">
              <a:solidFill>
                <a:prstClr val="white"/>
              </a:solidFill>
              <a:latin typeface="Calibri" pitchFamily="34" charset="0"/>
              <a:ea typeface="SimSun" pitchFamily="2" charset="-122"/>
            </a:endParaRPr>
          </a:p>
        </p:txBody>
      </p:sp>
      <p:sp>
        <p:nvSpPr>
          <p:cNvPr id="65" name="Rectangle 946"/>
          <p:cNvSpPr>
            <a:spLocks noChangeArrowheads="1"/>
          </p:cNvSpPr>
          <p:nvPr/>
        </p:nvSpPr>
        <p:spPr bwMode="auto">
          <a:xfrm>
            <a:off x="3721753" y="3035992"/>
            <a:ext cx="417681" cy="114262"/>
          </a:xfrm>
          <a:prstGeom prst="rect">
            <a:avLst/>
          </a:prstGeom>
          <a:noFill/>
          <a:ln w="9525">
            <a:noFill/>
            <a:miter lim="800000"/>
            <a:headEnd/>
            <a:tailEnd/>
          </a:ln>
        </p:spPr>
        <p:txBody>
          <a:bodyPr wrap="square" lIns="0" tIns="0" rIns="0" bIns="0">
            <a:spAutoFit/>
          </a:bodyPr>
          <a:lstStyle/>
          <a:p>
            <a:pPr algn="ctr" defTabSz="308372" fontAlgn="auto">
              <a:lnSpc>
                <a:spcPct val="90000"/>
              </a:lnSpc>
              <a:spcBef>
                <a:spcPts val="0"/>
              </a:spcBef>
              <a:spcAft>
                <a:spcPts val="0"/>
              </a:spcAft>
            </a:pPr>
            <a:r>
              <a:rPr lang="en-US" altLang="en-US" sz="825" dirty="0">
                <a:solidFill>
                  <a:srgbClr val="FFFFFF"/>
                </a:solidFill>
                <a:latin typeface="Calibri" pitchFamily="34" charset="0"/>
                <a:ea typeface="SimSun" pitchFamily="2" charset="-122"/>
              </a:rPr>
              <a:t>LPAR</a:t>
            </a:r>
            <a:endParaRPr lang="en-US" altLang="en-US" sz="825" baseline="30000" dirty="0">
              <a:solidFill>
                <a:srgbClr val="FFFFFF"/>
              </a:solidFill>
              <a:latin typeface="Calibri" pitchFamily="34" charset="0"/>
              <a:ea typeface="SimSun" pitchFamily="2" charset="-122"/>
            </a:endParaRPr>
          </a:p>
        </p:txBody>
      </p:sp>
      <p:grpSp>
        <p:nvGrpSpPr>
          <p:cNvPr id="6" name="Group 78"/>
          <p:cNvGrpSpPr>
            <a:grpSpLocks/>
          </p:cNvGrpSpPr>
          <p:nvPr/>
        </p:nvGrpSpPr>
        <p:grpSpPr bwMode="auto">
          <a:xfrm>
            <a:off x="5263902" y="1582741"/>
            <a:ext cx="190645" cy="1133561"/>
            <a:chOff x="2737" y="1626"/>
            <a:chExt cx="198" cy="935"/>
          </a:xfrm>
        </p:grpSpPr>
        <p:grpSp>
          <p:nvGrpSpPr>
            <p:cNvPr id="7" name="Group 952"/>
            <p:cNvGrpSpPr>
              <a:grpSpLocks/>
            </p:cNvGrpSpPr>
            <p:nvPr/>
          </p:nvGrpSpPr>
          <p:grpSpPr bwMode="auto">
            <a:xfrm>
              <a:off x="2737" y="1626"/>
              <a:ext cx="198" cy="935"/>
              <a:chOff x="1695" y="1192"/>
              <a:chExt cx="318" cy="1225"/>
            </a:xfrm>
          </p:grpSpPr>
          <p:sp>
            <p:nvSpPr>
              <p:cNvPr id="106"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107"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105" name="Rectangle 871"/>
            <p:cNvSpPr>
              <a:spLocks noChangeArrowheads="1"/>
            </p:cNvSpPr>
            <p:nvPr/>
          </p:nvSpPr>
          <p:spPr bwMode="auto">
            <a:xfrm rot="16200000">
              <a:off x="2405" y="2048"/>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Linux </a:t>
              </a:r>
            </a:p>
          </p:txBody>
        </p:sp>
      </p:grpSp>
      <p:grpSp>
        <p:nvGrpSpPr>
          <p:cNvPr id="8" name="Group 68"/>
          <p:cNvGrpSpPr>
            <a:grpSpLocks/>
          </p:cNvGrpSpPr>
          <p:nvPr/>
        </p:nvGrpSpPr>
        <p:grpSpPr bwMode="auto">
          <a:xfrm>
            <a:off x="4177643" y="1575037"/>
            <a:ext cx="293013" cy="1303043"/>
            <a:chOff x="2489" y="1691"/>
            <a:chExt cx="198" cy="1184"/>
          </a:xfrm>
        </p:grpSpPr>
        <p:sp>
          <p:nvSpPr>
            <p:cNvPr id="103" name="Rectangle 954"/>
            <p:cNvSpPr>
              <a:spLocks noChangeArrowheads="1"/>
            </p:cNvSpPr>
            <p:nvPr/>
          </p:nvSpPr>
          <p:spPr bwMode="auto">
            <a:xfrm>
              <a:off x="2489" y="1691"/>
              <a:ext cx="198" cy="1184"/>
            </a:xfrm>
            <a:prstGeom prst="rect">
              <a:avLst/>
            </a:prstGeom>
            <a:gradFill rotWithShape="1">
              <a:gsLst>
                <a:gs pos="0">
                  <a:srgbClr val="0083B9">
                    <a:alpha val="60001"/>
                  </a:srgbClr>
                </a:gs>
                <a:gs pos="100000">
                  <a:srgbClr val="0083B9">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defRPr/>
              </a:pPr>
              <a:endParaRPr lang="en-US" altLang="en-US" sz="1650" kern="0" dirty="0">
                <a:solidFill>
                  <a:srgbClr val="000000"/>
                </a:solidFill>
                <a:latin typeface="Calibri" pitchFamily="34" charset="0"/>
                <a:ea typeface="SimSun" pitchFamily="2" charset="-122"/>
              </a:endParaRPr>
            </a:p>
          </p:txBody>
        </p:sp>
        <p:sp>
          <p:nvSpPr>
            <p:cNvPr id="101" name="Rectangle 871"/>
            <p:cNvSpPr>
              <a:spLocks noChangeArrowheads="1"/>
            </p:cNvSpPr>
            <p:nvPr/>
          </p:nvSpPr>
          <p:spPr bwMode="auto">
            <a:xfrm rot="16200000">
              <a:off x="2046" y="2236"/>
              <a:ext cx="1101" cy="77"/>
            </a:xfrm>
            <a:prstGeom prst="rect">
              <a:avLst/>
            </a:prstGeom>
            <a:noFill/>
            <a:ln>
              <a:noFill/>
            </a:ln>
            <a:effectLst>
              <a:outerShdw dist="35921" dir="2700000" algn="ctr" rotWithShape="0">
                <a:sysClr val="windowText" lastClr="000000"/>
              </a:outerShdw>
            </a:effectLst>
            <a:extLst/>
          </p:spPr>
          <p:txBody>
            <a:bodyPr lIns="0" tIns="0" rIns="0" bIns="0">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defTabSz="342900" eaLnBrk="1" fontAlgn="auto" hangingPunct="1">
                <a:lnSpc>
                  <a:spcPct val="90000"/>
                </a:lnSpc>
                <a:spcBef>
                  <a:spcPts val="0"/>
                </a:spcBef>
                <a:spcAft>
                  <a:spcPts val="0"/>
                </a:spcAft>
                <a:defRPr/>
              </a:pPr>
              <a:r>
                <a:rPr lang="en-US" altLang="en-US" sz="825" kern="0" dirty="0">
                  <a:solidFill>
                    <a:prstClr val="white"/>
                  </a:solidFill>
                </a:rPr>
                <a:t>Linux</a:t>
              </a:r>
            </a:p>
          </p:txBody>
        </p:sp>
      </p:grpSp>
      <p:grpSp>
        <p:nvGrpSpPr>
          <p:cNvPr id="10" name="Group 79"/>
          <p:cNvGrpSpPr>
            <a:grpSpLocks/>
          </p:cNvGrpSpPr>
          <p:nvPr/>
        </p:nvGrpSpPr>
        <p:grpSpPr bwMode="auto">
          <a:xfrm>
            <a:off x="5044372" y="1582741"/>
            <a:ext cx="190645" cy="1133561"/>
            <a:chOff x="2737" y="1626"/>
            <a:chExt cx="198" cy="935"/>
          </a:xfrm>
        </p:grpSpPr>
        <p:grpSp>
          <p:nvGrpSpPr>
            <p:cNvPr id="11" name="Group 952"/>
            <p:cNvGrpSpPr>
              <a:grpSpLocks/>
            </p:cNvGrpSpPr>
            <p:nvPr/>
          </p:nvGrpSpPr>
          <p:grpSpPr bwMode="auto">
            <a:xfrm>
              <a:off x="2737" y="1626"/>
              <a:ext cx="198" cy="935"/>
              <a:chOff x="1695" y="1192"/>
              <a:chExt cx="318" cy="1225"/>
            </a:xfrm>
          </p:grpSpPr>
          <p:sp>
            <p:nvSpPr>
              <p:cNvPr id="98"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99"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97" name="Rectangle 871"/>
            <p:cNvSpPr>
              <a:spLocks noChangeArrowheads="1"/>
            </p:cNvSpPr>
            <p:nvPr/>
          </p:nvSpPr>
          <p:spPr bwMode="auto">
            <a:xfrm rot="16200000">
              <a:off x="2405" y="2048"/>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Linux </a:t>
              </a:r>
            </a:p>
          </p:txBody>
        </p:sp>
      </p:grpSp>
      <p:grpSp>
        <p:nvGrpSpPr>
          <p:cNvPr id="12" name="Group 89"/>
          <p:cNvGrpSpPr>
            <a:grpSpLocks/>
          </p:cNvGrpSpPr>
          <p:nvPr/>
        </p:nvGrpSpPr>
        <p:grpSpPr bwMode="auto">
          <a:xfrm>
            <a:off x="4823879" y="1582741"/>
            <a:ext cx="190645" cy="1133561"/>
            <a:chOff x="2737" y="1626"/>
            <a:chExt cx="198" cy="935"/>
          </a:xfrm>
        </p:grpSpPr>
        <p:grpSp>
          <p:nvGrpSpPr>
            <p:cNvPr id="13" name="Group 952"/>
            <p:cNvGrpSpPr>
              <a:grpSpLocks/>
            </p:cNvGrpSpPr>
            <p:nvPr/>
          </p:nvGrpSpPr>
          <p:grpSpPr bwMode="auto">
            <a:xfrm>
              <a:off x="2737" y="1626"/>
              <a:ext cx="198" cy="935"/>
              <a:chOff x="1695" y="1192"/>
              <a:chExt cx="318" cy="1225"/>
            </a:xfrm>
          </p:grpSpPr>
          <p:sp>
            <p:nvSpPr>
              <p:cNvPr id="94"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95"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93" name="Rectangle 871"/>
            <p:cNvSpPr>
              <a:spLocks noChangeArrowheads="1"/>
            </p:cNvSpPr>
            <p:nvPr/>
          </p:nvSpPr>
          <p:spPr bwMode="auto">
            <a:xfrm rot="16200000">
              <a:off x="2405" y="2048"/>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Linux </a:t>
              </a:r>
            </a:p>
          </p:txBody>
        </p:sp>
      </p:grpSp>
      <p:grpSp>
        <p:nvGrpSpPr>
          <p:cNvPr id="14" name="Group 94"/>
          <p:cNvGrpSpPr>
            <a:grpSpLocks/>
          </p:cNvGrpSpPr>
          <p:nvPr/>
        </p:nvGrpSpPr>
        <p:grpSpPr bwMode="auto">
          <a:xfrm>
            <a:off x="3726371" y="1582742"/>
            <a:ext cx="190645" cy="1030109"/>
            <a:chOff x="2737" y="1626"/>
            <a:chExt cx="198" cy="935"/>
          </a:xfrm>
        </p:grpSpPr>
        <p:grpSp>
          <p:nvGrpSpPr>
            <p:cNvPr id="15" name="Group 952"/>
            <p:cNvGrpSpPr>
              <a:grpSpLocks/>
            </p:cNvGrpSpPr>
            <p:nvPr/>
          </p:nvGrpSpPr>
          <p:grpSpPr bwMode="auto">
            <a:xfrm>
              <a:off x="2737" y="1626"/>
              <a:ext cx="198" cy="935"/>
              <a:chOff x="1695" y="1192"/>
              <a:chExt cx="318" cy="1225"/>
            </a:xfrm>
          </p:grpSpPr>
          <p:sp>
            <p:nvSpPr>
              <p:cNvPr id="90"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91"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89" name="Rectangle 871"/>
            <p:cNvSpPr>
              <a:spLocks noChangeArrowheads="1"/>
            </p:cNvSpPr>
            <p:nvPr/>
          </p:nvSpPr>
          <p:spPr bwMode="auto">
            <a:xfrm rot="16200000">
              <a:off x="2405" y="2048"/>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Linux</a:t>
              </a:r>
            </a:p>
          </p:txBody>
        </p:sp>
      </p:grpSp>
      <p:grpSp>
        <p:nvGrpSpPr>
          <p:cNvPr id="17" name="Group 952"/>
          <p:cNvGrpSpPr>
            <a:grpSpLocks/>
          </p:cNvGrpSpPr>
          <p:nvPr/>
        </p:nvGrpSpPr>
        <p:grpSpPr bwMode="auto">
          <a:xfrm>
            <a:off x="4522812" y="1575038"/>
            <a:ext cx="190645" cy="1303044"/>
            <a:chOff x="1695" y="1192"/>
            <a:chExt cx="318" cy="1198"/>
          </a:xfrm>
        </p:grpSpPr>
        <p:sp>
          <p:nvSpPr>
            <p:cNvPr id="86" name="Rectangle 953"/>
            <p:cNvSpPr>
              <a:spLocks noChangeArrowheads="1"/>
            </p:cNvSpPr>
            <p:nvPr/>
          </p:nvSpPr>
          <p:spPr bwMode="auto">
            <a:xfrm>
              <a:off x="1695" y="1192"/>
              <a:ext cx="318" cy="1198"/>
            </a:xfrm>
            <a:prstGeom prst="rect">
              <a:avLst/>
            </a:prstGeom>
            <a:gradFill rotWithShape="1">
              <a:gsLst>
                <a:gs pos="0">
                  <a:srgbClr val="0083B9">
                    <a:alpha val="60001"/>
                  </a:srgbClr>
                </a:gs>
                <a:gs pos="100000">
                  <a:srgbClr val="0083B9">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defRPr/>
              </a:pPr>
              <a:endParaRPr lang="en-US" altLang="en-US" sz="1650" kern="0" dirty="0">
                <a:solidFill>
                  <a:srgbClr val="000000"/>
                </a:solidFill>
                <a:latin typeface="Calibri" pitchFamily="34" charset="0"/>
                <a:ea typeface="SimSun" pitchFamily="2" charset="-122"/>
              </a:endParaRPr>
            </a:p>
          </p:txBody>
        </p:sp>
        <p:sp>
          <p:nvSpPr>
            <p:cNvPr id="87" name="Rectangle 954"/>
            <p:cNvSpPr>
              <a:spLocks noChangeArrowheads="1"/>
            </p:cNvSpPr>
            <p:nvPr/>
          </p:nvSpPr>
          <p:spPr bwMode="auto">
            <a:xfrm>
              <a:off x="1695" y="1192"/>
              <a:ext cx="318" cy="1198"/>
            </a:xfrm>
            <a:prstGeom prst="rect">
              <a:avLst/>
            </a:prstGeom>
            <a:gradFill rotWithShape="1">
              <a:gsLst>
                <a:gs pos="0">
                  <a:srgbClr val="0083B9">
                    <a:alpha val="60001"/>
                  </a:srgbClr>
                </a:gs>
                <a:gs pos="100000">
                  <a:srgbClr val="0083B9">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defRPr/>
              </a:pPr>
              <a:endParaRPr lang="en-US" altLang="en-US" sz="1650" kern="0" dirty="0">
                <a:solidFill>
                  <a:srgbClr val="000000"/>
                </a:solidFill>
                <a:latin typeface="Calibri" pitchFamily="34" charset="0"/>
                <a:ea typeface="SimSun" pitchFamily="2" charset="-122"/>
              </a:endParaRPr>
            </a:p>
          </p:txBody>
        </p:sp>
      </p:grpSp>
      <p:grpSp>
        <p:nvGrpSpPr>
          <p:cNvPr id="18" name="Group 57"/>
          <p:cNvGrpSpPr>
            <a:grpSpLocks/>
          </p:cNvGrpSpPr>
          <p:nvPr/>
        </p:nvGrpSpPr>
        <p:grpSpPr bwMode="auto">
          <a:xfrm>
            <a:off x="4819065" y="2609549"/>
            <a:ext cx="642223" cy="276237"/>
            <a:chOff x="2280" y="2581"/>
            <a:chExt cx="667" cy="251"/>
          </a:xfrm>
        </p:grpSpPr>
        <p:sp>
          <p:nvSpPr>
            <p:cNvPr id="82" name="Rectangle 962"/>
            <p:cNvSpPr>
              <a:spLocks noChangeArrowheads="1"/>
            </p:cNvSpPr>
            <p:nvPr/>
          </p:nvSpPr>
          <p:spPr bwMode="auto">
            <a:xfrm>
              <a:off x="2280" y="2581"/>
              <a:ext cx="667" cy="251"/>
            </a:xfrm>
            <a:prstGeom prst="rect">
              <a:avLst/>
            </a:prstGeom>
            <a:gradFill rotWithShape="1">
              <a:gsLst>
                <a:gs pos="0">
                  <a:srgbClr val="CC0000"/>
                </a:gs>
                <a:gs pos="100000">
                  <a:srgbClr val="960000">
                    <a:alpha val="7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83" name="Rectangle 963"/>
            <p:cNvSpPr>
              <a:spLocks noChangeArrowheads="1"/>
            </p:cNvSpPr>
            <p:nvPr/>
          </p:nvSpPr>
          <p:spPr bwMode="auto">
            <a:xfrm>
              <a:off x="2378" y="2666"/>
              <a:ext cx="482" cy="94"/>
            </a:xfrm>
            <a:prstGeom prst="rect">
              <a:avLst/>
            </a:prstGeom>
            <a:noFill/>
            <a:ln w="9525">
              <a:noFill/>
              <a:miter lim="800000"/>
              <a:headEnd/>
              <a:tailEnd/>
            </a:ln>
          </p:spPr>
          <p:txBody>
            <a:bodyPr lIns="0" tIns="0" rIns="0" bIns="0">
              <a:spAutoFit/>
            </a:bodyPr>
            <a:lstStyle/>
            <a:p>
              <a:pPr algn="ctr" defTabSz="308372" fontAlgn="auto">
                <a:lnSpc>
                  <a:spcPct val="90000"/>
                </a:lnSpc>
                <a:spcBef>
                  <a:spcPts val="0"/>
                </a:spcBef>
                <a:spcAft>
                  <a:spcPts val="0"/>
                </a:spcAft>
              </a:pPr>
              <a:r>
                <a:rPr lang="en-US" altLang="en-US" sz="750" dirty="0">
                  <a:solidFill>
                    <a:srgbClr val="FFFFFF"/>
                  </a:solidFill>
                  <a:latin typeface="Calibri" pitchFamily="34" charset="0"/>
                  <a:ea typeface="SimSun" pitchFamily="2" charset="-122"/>
                </a:rPr>
                <a:t>KVM</a:t>
              </a:r>
            </a:p>
          </p:txBody>
        </p:sp>
      </p:grpSp>
      <p:grpSp>
        <p:nvGrpSpPr>
          <p:cNvPr id="19" name="Group 31"/>
          <p:cNvGrpSpPr>
            <a:grpSpLocks/>
          </p:cNvGrpSpPr>
          <p:nvPr/>
        </p:nvGrpSpPr>
        <p:grpSpPr bwMode="auto">
          <a:xfrm>
            <a:off x="3722519" y="2610647"/>
            <a:ext cx="416915" cy="275377"/>
            <a:chOff x="1339" y="2582"/>
            <a:chExt cx="433" cy="237"/>
          </a:xfrm>
        </p:grpSpPr>
        <p:sp>
          <p:nvSpPr>
            <p:cNvPr id="80" name="Rectangle 962"/>
            <p:cNvSpPr>
              <a:spLocks noChangeArrowheads="1"/>
            </p:cNvSpPr>
            <p:nvPr/>
          </p:nvSpPr>
          <p:spPr bwMode="auto">
            <a:xfrm>
              <a:off x="1339" y="2582"/>
              <a:ext cx="433" cy="237"/>
            </a:xfrm>
            <a:prstGeom prst="rect">
              <a:avLst/>
            </a:prstGeom>
            <a:gradFill rotWithShape="1">
              <a:gsLst>
                <a:gs pos="0">
                  <a:srgbClr val="B8471B">
                    <a:alpha val="89998"/>
                  </a:srgbClr>
                </a:gs>
                <a:gs pos="100000">
                  <a:srgbClr val="B8471B">
                    <a:alpha val="39998"/>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81" name="Rectangle 963"/>
            <p:cNvSpPr>
              <a:spLocks noChangeArrowheads="1"/>
            </p:cNvSpPr>
            <p:nvPr/>
          </p:nvSpPr>
          <p:spPr bwMode="auto">
            <a:xfrm>
              <a:off x="1401" y="2667"/>
              <a:ext cx="296" cy="89"/>
            </a:xfrm>
            <a:prstGeom prst="rect">
              <a:avLst/>
            </a:prstGeom>
            <a:noFill/>
            <a:ln w="9525">
              <a:noFill/>
              <a:miter lim="800000"/>
              <a:headEnd/>
              <a:tailEnd/>
            </a:ln>
          </p:spPr>
          <p:txBody>
            <a:bodyPr lIns="0" tIns="0" rIns="0" bIns="0">
              <a:spAutoFit/>
            </a:bodyPr>
            <a:lstStyle/>
            <a:p>
              <a:pPr algn="ctr" defTabSz="308372" fontAlgn="auto">
                <a:lnSpc>
                  <a:spcPct val="90000"/>
                </a:lnSpc>
                <a:spcBef>
                  <a:spcPts val="0"/>
                </a:spcBef>
                <a:spcAft>
                  <a:spcPts val="0"/>
                </a:spcAft>
              </a:pPr>
              <a:r>
                <a:rPr lang="en-US" altLang="en-US" sz="750" dirty="0">
                  <a:solidFill>
                    <a:srgbClr val="FFFFFF"/>
                  </a:solidFill>
                  <a:latin typeface="Calibri" pitchFamily="34" charset="0"/>
                  <a:ea typeface="SimSun" pitchFamily="2" charset="-122"/>
                </a:rPr>
                <a:t>z/VM</a:t>
              </a:r>
            </a:p>
          </p:txBody>
        </p:sp>
      </p:grpSp>
      <p:grpSp>
        <p:nvGrpSpPr>
          <p:cNvPr id="20" name="Group 94"/>
          <p:cNvGrpSpPr>
            <a:grpSpLocks/>
          </p:cNvGrpSpPr>
          <p:nvPr/>
        </p:nvGrpSpPr>
        <p:grpSpPr bwMode="auto">
          <a:xfrm>
            <a:off x="3938199" y="1579438"/>
            <a:ext cx="190645" cy="1030109"/>
            <a:chOff x="2737" y="1626"/>
            <a:chExt cx="198" cy="935"/>
          </a:xfrm>
        </p:grpSpPr>
        <p:grpSp>
          <p:nvGrpSpPr>
            <p:cNvPr id="21" name="Group 952"/>
            <p:cNvGrpSpPr>
              <a:grpSpLocks/>
            </p:cNvGrpSpPr>
            <p:nvPr/>
          </p:nvGrpSpPr>
          <p:grpSpPr bwMode="auto">
            <a:xfrm>
              <a:off x="2737" y="1626"/>
              <a:ext cx="198" cy="935"/>
              <a:chOff x="1695" y="1192"/>
              <a:chExt cx="318" cy="1225"/>
            </a:xfrm>
          </p:grpSpPr>
          <p:sp>
            <p:nvSpPr>
              <p:cNvPr id="78" name="Rectangle 953"/>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79" name="Rectangle 954"/>
              <p:cNvSpPr>
                <a:spLocks noChangeArrowheads="1"/>
              </p:cNvSpPr>
              <p:nvPr/>
            </p:nvSpPr>
            <p:spPr bwMode="auto">
              <a:xfrm>
                <a:off x="1695" y="1192"/>
                <a:ext cx="318" cy="1225"/>
              </a:xfrm>
              <a:prstGeom prst="rect">
                <a:avLst/>
              </a:prstGeom>
              <a:gradFill rotWithShape="1">
                <a:gsLst>
                  <a:gs pos="0">
                    <a:srgbClr val="FFCF01">
                      <a:alpha val="89998"/>
                    </a:srgbClr>
                  </a:gs>
                  <a:gs pos="100000">
                    <a:srgbClr val="FFCF01">
                      <a:alpha val="29999"/>
                    </a:srgbClr>
                  </a:gs>
                </a:gsLst>
                <a:lin ang="5400000" scaled="1"/>
              </a:gradFill>
              <a:ln w="7938" cap="rnd">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grpSp>
        <p:sp>
          <p:nvSpPr>
            <p:cNvPr id="77" name="Rectangle 871"/>
            <p:cNvSpPr>
              <a:spLocks noChangeArrowheads="1"/>
            </p:cNvSpPr>
            <p:nvPr/>
          </p:nvSpPr>
          <p:spPr bwMode="auto">
            <a:xfrm rot="16200000">
              <a:off x="2407" y="2037"/>
              <a:ext cx="855" cy="119"/>
            </a:xfrm>
            <a:prstGeom prst="rect">
              <a:avLst/>
            </a:prstGeom>
            <a:noFill/>
            <a:ln w="9525">
              <a:noFill/>
              <a:miter lim="800000"/>
              <a:headEnd/>
              <a:tailEnd/>
            </a:ln>
          </p:spPr>
          <p:txBody>
            <a:bodyPr lIns="0" tIns="0" rIns="0" bIns="0">
              <a:spAutoFit/>
            </a:bodyPr>
            <a:lstStyle/>
            <a:p>
              <a:pPr algn="ctr" defTabSz="342900" fontAlgn="auto">
                <a:lnSpc>
                  <a:spcPct val="90000"/>
                </a:lnSpc>
                <a:spcBef>
                  <a:spcPts val="0"/>
                </a:spcBef>
                <a:spcAft>
                  <a:spcPts val="0"/>
                </a:spcAft>
              </a:pPr>
              <a:r>
                <a:rPr lang="en-US" altLang="en-US" sz="825" dirty="0">
                  <a:solidFill>
                    <a:srgbClr val="FFFFFF"/>
                  </a:solidFill>
                  <a:latin typeface="Calibri" pitchFamily="34" charset="0"/>
                  <a:ea typeface="MS PGothic" pitchFamily="34" charset="-128"/>
                </a:rPr>
                <a:t>Linux</a:t>
              </a:r>
            </a:p>
          </p:txBody>
        </p:sp>
      </p:grpSp>
      <p:sp>
        <p:nvSpPr>
          <p:cNvPr id="60" name="Rectangle 944"/>
          <p:cNvSpPr>
            <a:spLocks noChangeArrowheads="1"/>
          </p:cNvSpPr>
          <p:nvPr/>
        </p:nvSpPr>
        <p:spPr bwMode="auto">
          <a:xfrm>
            <a:off x="4835253" y="2939711"/>
            <a:ext cx="632366" cy="268533"/>
          </a:xfrm>
          <a:prstGeom prst="rect">
            <a:avLst/>
          </a:prstGeom>
          <a:gradFill rotWithShape="1">
            <a:gsLst>
              <a:gs pos="0">
                <a:srgbClr val="16AF4B">
                  <a:alpha val="89998"/>
                </a:srgbClr>
              </a:gs>
              <a:gs pos="100000">
                <a:srgbClr val="16AF4B">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67" name="Rectangle 944"/>
          <p:cNvSpPr>
            <a:spLocks noChangeArrowheads="1"/>
          </p:cNvSpPr>
          <p:nvPr/>
        </p:nvSpPr>
        <p:spPr bwMode="auto">
          <a:xfrm>
            <a:off x="4177643" y="2940077"/>
            <a:ext cx="293012" cy="268533"/>
          </a:xfrm>
          <a:prstGeom prst="rect">
            <a:avLst/>
          </a:prstGeom>
          <a:gradFill rotWithShape="1">
            <a:gsLst>
              <a:gs pos="0">
                <a:srgbClr val="16AF4B">
                  <a:alpha val="89998"/>
                </a:srgbClr>
              </a:gs>
              <a:gs pos="100000">
                <a:srgbClr val="16AF4B">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68" name="Rectangle 944"/>
          <p:cNvSpPr>
            <a:spLocks noChangeArrowheads="1"/>
          </p:cNvSpPr>
          <p:nvPr/>
        </p:nvSpPr>
        <p:spPr bwMode="auto">
          <a:xfrm>
            <a:off x="4524587" y="2944648"/>
            <a:ext cx="182038" cy="268533"/>
          </a:xfrm>
          <a:prstGeom prst="rect">
            <a:avLst/>
          </a:prstGeom>
          <a:gradFill rotWithShape="1">
            <a:gsLst>
              <a:gs pos="0">
                <a:srgbClr val="16AF4B">
                  <a:alpha val="89998"/>
                </a:srgbClr>
              </a:gs>
              <a:gs pos="100000">
                <a:srgbClr val="16AF4B">
                  <a:alpha val="29999"/>
                </a:srgbClr>
              </a:gs>
            </a:gsLst>
            <a:lin ang="5400000" scaled="1"/>
          </a:gradFill>
          <a:ln w="9525">
            <a:solidFill>
              <a:srgbClr val="F8F8F8"/>
            </a:solidFill>
            <a:miter lim="800000"/>
            <a:headEnd/>
            <a:tailEnd/>
          </a:ln>
        </p:spPr>
        <p:txBody>
          <a:bodyPr lIns="61697" tIns="30850" rIns="61697" bIns="30850"/>
          <a:lstStyle/>
          <a:p>
            <a:pPr defTabSz="308372" fontAlgn="auto">
              <a:lnSpc>
                <a:spcPct val="93000"/>
              </a:lnSpc>
              <a:spcBef>
                <a:spcPts val="0"/>
              </a:spcBef>
              <a:spcAft>
                <a:spcPts val="0"/>
              </a:spcAft>
              <a:buClr>
                <a:srgbClr val="000000"/>
              </a:buClr>
              <a:buSzPct val="45000"/>
            </a:pPr>
            <a:endParaRPr lang="en-US" altLang="en-US" sz="1650" dirty="0">
              <a:solidFill>
                <a:srgbClr val="000000"/>
              </a:solidFill>
              <a:latin typeface="Calibri" pitchFamily="34" charset="0"/>
              <a:ea typeface="SimSun" pitchFamily="2" charset="-122"/>
            </a:endParaRPr>
          </a:p>
        </p:txBody>
      </p:sp>
      <p:sp>
        <p:nvSpPr>
          <p:cNvPr id="69" name="Rectangle 871"/>
          <p:cNvSpPr>
            <a:spLocks noChangeArrowheads="1"/>
          </p:cNvSpPr>
          <p:nvPr/>
        </p:nvSpPr>
        <p:spPr bwMode="auto">
          <a:xfrm rot="16200000">
            <a:off x="4029314" y="2171475"/>
            <a:ext cx="1211699" cy="114262"/>
          </a:xfrm>
          <a:prstGeom prst="rect">
            <a:avLst/>
          </a:prstGeom>
          <a:noFill/>
          <a:ln>
            <a:noFill/>
          </a:ln>
          <a:effectLst>
            <a:outerShdw dist="35921" dir="2700000" algn="ctr" rotWithShape="0">
              <a:sysClr val="windowText" lastClr="000000"/>
            </a:outerShdw>
          </a:effectLst>
          <a:extLst/>
        </p:spPr>
        <p:txBody>
          <a:bodyPr lIns="0" tIns="0" rIns="0" bIns="0">
            <a:spAutoFit/>
          </a:bodyPr>
          <a:lstStyle>
            <a:lvl1pPr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algn="ctr" defTabSz="342900" eaLnBrk="1" fontAlgn="auto" hangingPunct="1">
              <a:lnSpc>
                <a:spcPct val="90000"/>
              </a:lnSpc>
              <a:spcBef>
                <a:spcPts val="0"/>
              </a:spcBef>
              <a:spcAft>
                <a:spcPts val="0"/>
              </a:spcAft>
              <a:defRPr/>
            </a:pPr>
            <a:r>
              <a:rPr lang="en-US" altLang="en-US" sz="825" kern="0" dirty="0">
                <a:solidFill>
                  <a:prstClr val="white"/>
                </a:solidFill>
              </a:rPr>
              <a:t>Linux</a:t>
            </a:r>
          </a:p>
        </p:txBody>
      </p:sp>
      <p:sp>
        <p:nvSpPr>
          <p:cNvPr id="70" name="Rectangle 946"/>
          <p:cNvSpPr>
            <a:spLocks noChangeArrowheads="1"/>
          </p:cNvSpPr>
          <p:nvPr/>
        </p:nvSpPr>
        <p:spPr bwMode="auto">
          <a:xfrm>
            <a:off x="4922028" y="3036570"/>
            <a:ext cx="417681" cy="114262"/>
          </a:xfrm>
          <a:prstGeom prst="rect">
            <a:avLst/>
          </a:prstGeom>
          <a:noFill/>
          <a:ln w="9525">
            <a:noFill/>
            <a:miter lim="800000"/>
            <a:headEnd/>
            <a:tailEnd/>
          </a:ln>
        </p:spPr>
        <p:txBody>
          <a:bodyPr wrap="square" lIns="0" tIns="0" rIns="0" bIns="0">
            <a:spAutoFit/>
          </a:bodyPr>
          <a:lstStyle/>
          <a:p>
            <a:pPr algn="ctr" defTabSz="308372" fontAlgn="auto">
              <a:lnSpc>
                <a:spcPct val="90000"/>
              </a:lnSpc>
              <a:spcBef>
                <a:spcPts val="0"/>
              </a:spcBef>
              <a:spcAft>
                <a:spcPts val="0"/>
              </a:spcAft>
            </a:pPr>
            <a:r>
              <a:rPr lang="en-US" altLang="en-US" sz="825" dirty="0">
                <a:solidFill>
                  <a:srgbClr val="FFFFFF"/>
                </a:solidFill>
                <a:latin typeface="Calibri" pitchFamily="34" charset="0"/>
                <a:ea typeface="SimSun" pitchFamily="2" charset="-122"/>
              </a:rPr>
              <a:t>LPAR</a:t>
            </a:r>
            <a:endParaRPr lang="en-US" altLang="en-US" sz="825" baseline="30000" dirty="0">
              <a:solidFill>
                <a:srgbClr val="FFFFFF"/>
              </a:solidFill>
              <a:latin typeface="Calibri" pitchFamily="34" charset="0"/>
              <a:ea typeface="SimSun" pitchFamily="2" charset="-122"/>
            </a:endParaRPr>
          </a:p>
        </p:txBody>
      </p:sp>
      <p:sp>
        <p:nvSpPr>
          <p:cNvPr id="3" name="Rectangle 2"/>
          <p:cNvSpPr/>
          <p:nvPr/>
        </p:nvSpPr>
        <p:spPr>
          <a:xfrm>
            <a:off x="2152881" y="735982"/>
            <a:ext cx="4635548" cy="461665"/>
          </a:xfrm>
          <a:prstGeom prst="rect">
            <a:avLst/>
          </a:prstGeom>
        </p:spPr>
        <p:txBody>
          <a:bodyPr wrap="square">
            <a:spAutoFit/>
          </a:bodyPr>
          <a:lstStyle/>
          <a:p>
            <a:pPr defTabSz="342900" fontAlgn="auto">
              <a:spcBef>
                <a:spcPts val="0"/>
              </a:spcBef>
              <a:spcAft>
                <a:spcPts val="0"/>
              </a:spcAft>
            </a:pPr>
            <a:r>
              <a:rPr lang="en-US" sz="1200" b="1" dirty="0">
                <a:solidFill>
                  <a:prstClr val="black"/>
                </a:solidFill>
                <a:ea typeface="+mn-ea"/>
                <a:cs typeface="Arial" panose="020B0604020202020204" pitchFamily="34" charset="0"/>
              </a:rPr>
              <a:t>LPAR virtualization</a:t>
            </a:r>
          </a:p>
          <a:p>
            <a:pPr defTabSz="342900" fontAlgn="auto">
              <a:spcBef>
                <a:spcPts val="0"/>
              </a:spcBef>
              <a:spcAft>
                <a:spcPts val="0"/>
              </a:spcAft>
            </a:pPr>
            <a:r>
              <a:rPr lang="en-US" sz="1200" b="1" dirty="0">
                <a:solidFill>
                  <a:prstClr val="black"/>
                </a:solidFill>
                <a:ea typeface="+mn-ea"/>
                <a:cs typeface="Arial" panose="020B0604020202020204" pitchFamily="34" charset="0"/>
              </a:rPr>
              <a:t> </a:t>
            </a:r>
            <a:r>
              <a:rPr lang="en-US" sz="1200" dirty="0">
                <a:solidFill>
                  <a:prstClr val="black"/>
                </a:solidFill>
                <a:ea typeface="+mn-ea"/>
                <a:cs typeface="Arial" panose="020B0604020202020204" pitchFamily="34" charset="0"/>
              </a:rPr>
              <a:t>– </a:t>
            </a:r>
            <a:r>
              <a:rPr lang="en-US" sz="1050" dirty="0">
                <a:solidFill>
                  <a:prstClr val="black"/>
                </a:solidFill>
                <a:cs typeface="Arial" panose="020B0604020202020204" pitchFamily="34" charset="0"/>
              </a:rPr>
              <a:t>Virtualization at the firmware (think BIOS) level via </a:t>
            </a:r>
            <a:r>
              <a:rPr lang="en-US" sz="1050" b="1" dirty="0">
                <a:solidFill>
                  <a:prstClr val="black"/>
                </a:solidFill>
                <a:cs typeface="Arial" panose="020B0604020202020204" pitchFamily="34" charset="0"/>
              </a:rPr>
              <a:t>DPM</a:t>
            </a:r>
            <a:r>
              <a:rPr lang="en-US" sz="1050" dirty="0">
                <a:solidFill>
                  <a:prstClr val="black"/>
                </a:solidFill>
                <a:cs typeface="Arial" panose="020B0604020202020204" pitchFamily="34" charset="0"/>
              </a:rPr>
              <a:t> or </a:t>
            </a:r>
            <a:r>
              <a:rPr lang="en-US" sz="1050" b="1" dirty="0">
                <a:solidFill>
                  <a:prstClr val="black"/>
                </a:solidFill>
                <a:cs typeface="Arial" panose="020B0604020202020204" pitchFamily="34" charset="0"/>
              </a:rPr>
              <a:t>PR/SM</a:t>
            </a:r>
            <a:endParaRPr lang="en-US" sz="1050" b="1" dirty="0">
              <a:solidFill>
                <a:prstClr val="black"/>
              </a:solidFill>
              <a:ea typeface="+mn-ea"/>
              <a:cs typeface="Arial" panose="020B0604020202020204" pitchFamily="34" charset="0"/>
            </a:endParaRPr>
          </a:p>
        </p:txBody>
      </p:sp>
      <p:pic>
        <p:nvPicPr>
          <p:cNvPr id="57" name="Picture 8"/>
          <p:cNvPicPr/>
          <p:nvPr/>
        </p:nvPicPr>
        <p:blipFill>
          <a:blip r:embed="rId4"/>
          <a:stretch/>
        </p:blipFill>
        <p:spPr>
          <a:xfrm>
            <a:off x="2650289" y="3566124"/>
            <a:ext cx="334071" cy="463398"/>
          </a:xfrm>
          <a:prstGeom prst="rect">
            <a:avLst/>
          </a:prstGeom>
          <a:ln>
            <a:noFill/>
          </a:ln>
        </p:spPr>
      </p:pic>
      <p:pic>
        <p:nvPicPr>
          <p:cNvPr id="59" name="Picture 8"/>
          <p:cNvPicPr/>
          <p:nvPr/>
        </p:nvPicPr>
        <p:blipFill>
          <a:blip r:embed="rId4"/>
          <a:stretch/>
        </p:blipFill>
        <p:spPr>
          <a:xfrm>
            <a:off x="5903597" y="3519699"/>
            <a:ext cx="342698" cy="463398"/>
          </a:xfrm>
          <a:prstGeom prst="rect">
            <a:avLst/>
          </a:prstGeom>
          <a:ln>
            <a:noFill/>
          </a:ln>
        </p:spPr>
      </p:pic>
      <p:pic>
        <p:nvPicPr>
          <p:cNvPr id="4099"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67920" y="4117228"/>
            <a:ext cx="884874" cy="93749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100" name="Picture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90732" y="3998170"/>
            <a:ext cx="769941" cy="8100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Box 8"/>
          <p:cNvSpPr txBox="1"/>
          <p:nvPr/>
        </p:nvSpPr>
        <p:spPr>
          <a:xfrm>
            <a:off x="3022562" y="4659916"/>
            <a:ext cx="1106282" cy="300082"/>
          </a:xfrm>
          <a:prstGeom prst="rect">
            <a:avLst/>
          </a:prstGeom>
          <a:solidFill>
            <a:schemeClr val="bg1"/>
          </a:solidFill>
        </p:spPr>
        <p:txBody>
          <a:bodyPr wrap="square" rtlCol="0">
            <a:spAutoFit/>
          </a:bodyPr>
          <a:lstStyle/>
          <a:p>
            <a:pPr algn="ctr"/>
            <a:r>
              <a:rPr lang="en-US" sz="675" dirty="0"/>
              <a:t>IBM Cloud Manager with OpenStack</a:t>
            </a:r>
          </a:p>
        </p:txBody>
      </p:sp>
      <p:pic>
        <p:nvPicPr>
          <p:cNvPr id="4102" name="Picture 6" descr="https://www.suse.com/common/img/product_icons/susemanager_longtail_prodicon.png"/>
          <p:cNvPicPr>
            <a:picLocks noChangeAspect="1" noChangeArrowheads="1"/>
          </p:cNvPicPr>
          <p:nvPr/>
        </p:nvPicPr>
        <p:blipFill rotWithShape="1">
          <a:blip r:embed="rId7">
            <a:extLst>
              <a:ext uri="{28A0092B-C50C-407E-A947-70E740481C1C}">
                <a14:useLocalDpi xmlns:a14="http://schemas.microsoft.com/office/drawing/2010/main" val="0"/>
              </a:ext>
            </a:extLst>
          </a:blip>
          <a:srcRect l="-2" r="63955"/>
          <a:stretch/>
        </p:blipFill>
        <p:spPr bwMode="auto">
          <a:xfrm>
            <a:off x="5263902" y="4143705"/>
            <a:ext cx="404575" cy="586493"/>
          </a:xfrm>
          <a:prstGeom prst="rect">
            <a:avLst/>
          </a:prstGeom>
          <a:solidFill>
            <a:srgbClr val="FFFFFF"/>
          </a:solidFill>
        </p:spPr>
      </p:pic>
    </p:spTree>
    <p:extLst>
      <p:ext uri="{BB962C8B-B14F-4D97-AF65-F5344CB8AC3E}">
        <p14:creationId xmlns:p14="http://schemas.microsoft.com/office/powerpoint/2010/main" val="1491464544"/>
      </p:ext>
    </p:extLst>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Rectangle 1"/>
          <p:cNvSpPr>
            <a:spLocks noGrp="1" noChangeArrowheads="1"/>
          </p:cNvSpPr>
          <p:nvPr>
            <p:ph type="title"/>
          </p:nvPr>
        </p:nvSpPr>
        <p:spPr>
          <a:xfrm>
            <a:off x="1725255" y="205979"/>
            <a:ext cx="6227254" cy="857250"/>
          </a:xfrm>
          <a:prstGeom prst="rect">
            <a:avLst/>
          </a:prstGeom>
        </p:spPr>
        <p:txBody>
          <a:bodyPr/>
          <a:lstStyle/>
          <a:p>
            <a:pPr defTabSz="336934">
              <a:tabLst>
                <a:tab pos="542903" algn="l"/>
                <a:tab pos="1085805" algn="l"/>
                <a:tab pos="1628707" algn="l"/>
                <a:tab pos="2171609" algn="l"/>
                <a:tab pos="2714512" algn="l"/>
                <a:tab pos="3257414" algn="l"/>
                <a:tab pos="3800317" algn="l"/>
                <a:tab pos="4343219" algn="l"/>
                <a:tab pos="4886122" algn="l"/>
              </a:tabLst>
              <a:defRPr/>
            </a:pPr>
            <a:r>
              <a:rPr lang="en-US" sz="1800" dirty="0"/>
              <a:t>Highly efficient partitioning guarantees service delivery for all priority </a:t>
            </a:r>
            <a:r>
              <a:rPr lang="en-US" sz="1800" dirty="0" err="1"/>
              <a:t>microservices</a:t>
            </a:r>
            <a:endParaRPr lang="en-US" sz="1800" dirty="0"/>
          </a:p>
        </p:txBody>
      </p:sp>
      <p:sp>
        <p:nvSpPr>
          <p:cNvPr id="33796" name="Rectangle 4"/>
          <p:cNvSpPr>
            <a:spLocks noChangeArrowheads="1"/>
          </p:cNvSpPr>
          <p:nvPr/>
        </p:nvSpPr>
        <p:spPr bwMode="auto">
          <a:xfrm>
            <a:off x="1433838" y="3328230"/>
            <a:ext cx="3131236" cy="74629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67497" tIns="33749" rIns="67497" bIns="33749">
            <a:spAutoFit/>
          </a:bodyPr>
          <a:lstStyle/>
          <a:p>
            <a:pPr marL="129773" indent="-129773" defTabSz="336934">
              <a:spcAft>
                <a:spcPts val="450"/>
              </a:spcAft>
              <a:buSzPct val="45000"/>
              <a:buFont typeface="Wingdings" charset="0"/>
              <a:buChar char=""/>
              <a:tabLst>
                <a:tab pos="542903" algn="l"/>
                <a:tab pos="1085805" algn="l"/>
                <a:tab pos="1628707" algn="l"/>
                <a:tab pos="2171609" algn="l"/>
              </a:tabLst>
              <a:defRPr/>
            </a:pPr>
            <a:r>
              <a:rPr lang="de-DE" sz="1050" dirty="0">
                <a:solidFill>
                  <a:srgbClr val="000000"/>
                </a:solidFill>
                <a:ea typeface="ＭＳ Ｐゴシック" charset="0"/>
                <a:cs typeface="Arial" panose="020B0604020202020204" pitchFamily="34" charset="0"/>
              </a:rPr>
              <a:t>High </a:t>
            </a:r>
            <a:r>
              <a:rPr lang="de-DE" sz="1050" dirty="0" err="1">
                <a:solidFill>
                  <a:srgbClr val="000000"/>
                </a:solidFill>
                <a:ea typeface="ＭＳ Ｐゴシック" charset="0"/>
                <a:cs typeface="Arial" panose="020B0604020202020204" pitchFamily="34" charset="0"/>
              </a:rPr>
              <a:t>priority</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microservices</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blue</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can</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run</a:t>
            </a:r>
            <a:r>
              <a:rPr lang="de-DE" sz="1050" dirty="0">
                <a:solidFill>
                  <a:srgbClr val="000000"/>
                </a:solidFill>
                <a:ea typeface="ＭＳ Ｐゴシック" charset="0"/>
                <a:cs typeface="Arial" panose="020B0604020202020204" pitchFamily="34" charset="0"/>
              </a:rPr>
              <a:t> at </a:t>
            </a:r>
            <a:r>
              <a:rPr lang="de-DE" sz="1050" dirty="0" err="1">
                <a:solidFill>
                  <a:srgbClr val="000000"/>
                </a:solidFill>
                <a:ea typeface="ＭＳ Ｐゴシック" charset="0"/>
                <a:cs typeface="Arial" panose="020B0604020202020204" pitchFamily="34" charset="0"/>
              </a:rPr>
              <a:t>very</a:t>
            </a:r>
            <a:r>
              <a:rPr lang="de-DE" sz="1050" dirty="0">
                <a:solidFill>
                  <a:srgbClr val="000000"/>
                </a:solidFill>
                <a:ea typeface="ＭＳ Ｐゴシック" charset="0"/>
                <a:cs typeface="Arial" panose="020B0604020202020204" pitchFamily="34" charset="0"/>
              </a:rPr>
              <a:t> high </a:t>
            </a:r>
            <a:r>
              <a:rPr lang="de-DE" sz="1050" dirty="0" err="1">
                <a:solidFill>
                  <a:srgbClr val="000000"/>
                </a:solidFill>
                <a:ea typeface="ＭＳ Ｐゴシック" charset="0"/>
                <a:cs typeface="Arial" panose="020B0604020202020204" pitchFamily="34" charset="0"/>
              </a:rPr>
              <a:t>utilization</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hypervisor</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partition</a:t>
            </a:r>
            <a:r>
              <a:rPr lang="de-DE" sz="1050" dirty="0">
                <a:solidFill>
                  <a:srgbClr val="000000"/>
                </a:solidFill>
                <a:ea typeface="ＭＳ Ｐゴシック" charset="0"/>
                <a:cs typeface="Arial" panose="020B0604020202020204" pitchFamily="34" charset="0"/>
              </a:rPr>
              <a:t> 1)</a:t>
            </a:r>
          </a:p>
          <a:p>
            <a:pPr marL="129773" indent="-129773" defTabSz="336934">
              <a:lnSpc>
                <a:spcPct val="90000"/>
              </a:lnSpc>
              <a:buSzPct val="45000"/>
              <a:buFont typeface="Wingdings" charset="0"/>
              <a:buChar char=""/>
              <a:tabLst>
                <a:tab pos="542903" algn="l"/>
                <a:tab pos="1085805" algn="l"/>
                <a:tab pos="1628707" algn="l"/>
                <a:tab pos="2171609" algn="l"/>
              </a:tabLst>
              <a:defRPr/>
            </a:pPr>
            <a:r>
              <a:rPr lang="de-DE" sz="1050" dirty="0" err="1">
                <a:solidFill>
                  <a:srgbClr val="000000"/>
                </a:solidFill>
                <a:ea typeface="ＭＳ Ｐゴシック" charset="0"/>
                <a:cs typeface="Arial" panose="020B0604020202020204" pitchFamily="34" charset="0"/>
              </a:rPr>
              <a:t>No</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degradation</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when</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low</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priority</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microservices</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are</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added</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hypervisor</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partition</a:t>
            </a:r>
            <a:r>
              <a:rPr lang="de-DE" sz="1050" dirty="0">
                <a:solidFill>
                  <a:srgbClr val="000000"/>
                </a:solidFill>
                <a:ea typeface="ＭＳ Ｐゴシック" charset="0"/>
                <a:cs typeface="Arial" panose="020B0604020202020204" pitchFamily="34" charset="0"/>
              </a:rPr>
              <a:t> 2)</a:t>
            </a:r>
          </a:p>
        </p:txBody>
      </p:sp>
      <p:sp>
        <p:nvSpPr>
          <p:cNvPr id="33797" name="Rectangle 5"/>
          <p:cNvSpPr>
            <a:spLocks noChangeArrowheads="1"/>
          </p:cNvSpPr>
          <p:nvPr/>
        </p:nvSpPr>
        <p:spPr bwMode="auto">
          <a:xfrm>
            <a:off x="4748757" y="3312071"/>
            <a:ext cx="3203752" cy="7786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67497" tIns="33749" rIns="67497" bIns="33749">
            <a:spAutoFit/>
          </a:bodyPr>
          <a:lstStyle/>
          <a:p>
            <a:pPr marL="129773" indent="-129773" defTabSz="336934">
              <a:spcAft>
                <a:spcPts val="450"/>
              </a:spcAft>
              <a:buSzPct val="45000"/>
              <a:buFont typeface="Wingdings" charset="0"/>
              <a:buChar char=""/>
              <a:tabLst>
                <a:tab pos="542903" algn="l"/>
                <a:tab pos="1085805" algn="l"/>
                <a:tab pos="1628707" algn="l"/>
                <a:tab pos="2171609" algn="l"/>
                <a:tab pos="2714512" algn="l"/>
              </a:tabLst>
              <a:defRPr/>
            </a:pPr>
            <a:r>
              <a:rPr lang="de-DE" sz="1050" dirty="0">
                <a:solidFill>
                  <a:srgbClr val="000000"/>
                </a:solidFill>
                <a:ea typeface="ＭＳ Ｐゴシック" charset="0"/>
                <a:cs typeface="Arial" panose="020B0604020202020204" pitchFamily="34" charset="0"/>
              </a:rPr>
              <a:t>High </a:t>
            </a:r>
            <a:r>
              <a:rPr lang="de-DE" sz="1050" dirty="0" err="1">
                <a:solidFill>
                  <a:srgbClr val="000000"/>
                </a:solidFill>
                <a:ea typeface="ＭＳ Ｐゴシック" charset="0"/>
                <a:cs typeface="Arial" panose="020B0604020202020204" pitchFamily="34" charset="0"/>
              </a:rPr>
              <a:t>priority</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microservices</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blue</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run</a:t>
            </a:r>
            <a:r>
              <a:rPr lang="de-DE" sz="1050" dirty="0">
                <a:solidFill>
                  <a:srgbClr val="000000"/>
                </a:solidFill>
                <a:ea typeface="ＭＳ Ｐゴシック" charset="0"/>
                <a:cs typeface="Arial" panose="020B0604020202020204" pitchFamily="34" charset="0"/>
              </a:rPr>
              <a:t> at </a:t>
            </a:r>
            <a:r>
              <a:rPr lang="de-DE" sz="1050" i="1" dirty="0" err="1">
                <a:solidFill>
                  <a:srgbClr val="000000"/>
                </a:solidFill>
                <a:ea typeface="ＭＳ Ｐゴシック" charset="0"/>
                <a:cs typeface="Arial" panose="020B0604020202020204" pitchFamily="34" charset="0"/>
              </a:rPr>
              <a:t>lower</a:t>
            </a:r>
            <a:r>
              <a:rPr lang="de-DE" sz="1050" i="1"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utilization</a:t>
            </a:r>
            <a:endParaRPr lang="de-DE" sz="1050" dirty="0">
              <a:solidFill>
                <a:srgbClr val="000000"/>
              </a:solidFill>
              <a:ea typeface="ＭＳ Ｐゴシック" charset="0"/>
              <a:cs typeface="Arial" panose="020B0604020202020204" pitchFamily="34" charset="0"/>
            </a:endParaRPr>
          </a:p>
          <a:p>
            <a:pPr marL="129773" indent="-129773" defTabSz="336934">
              <a:spcAft>
                <a:spcPts val="450"/>
              </a:spcAft>
              <a:buSzPct val="45000"/>
              <a:buFont typeface="Wingdings" charset="0"/>
              <a:buChar char=""/>
              <a:tabLst>
                <a:tab pos="542903" algn="l"/>
                <a:tab pos="1085805" algn="l"/>
                <a:tab pos="1628707" algn="l"/>
                <a:tab pos="2171609" algn="l"/>
                <a:tab pos="2714512" algn="l"/>
              </a:tabLst>
              <a:defRPr/>
            </a:pPr>
            <a:r>
              <a:rPr lang="de-DE" sz="1050" i="1" dirty="0" err="1">
                <a:solidFill>
                  <a:srgbClr val="000000"/>
                </a:solidFill>
                <a:ea typeface="ＭＳ Ｐゴシック" charset="0"/>
                <a:cs typeface="Arial" panose="020B0604020202020204" pitchFamily="34" charset="0"/>
              </a:rPr>
              <a:t>Significant</a:t>
            </a:r>
            <a:r>
              <a:rPr lang="de-DE" sz="1050" i="1" dirty="0">
                <a:solidFill>
                  <a:srgbClr val="000000"/>
                </a:solidFill>
                <a:ea typeface="ＭＳ Ｐゴシック" charset="0"/>
                <a:cs typeface="Arial" panose="020B0604020202020204" pitchFamily="34" charset="0"/>
              </a:rPr>
              <a:t> </a:t>
            </a:r>
            <a:r>
              <a:rPr lang="de-DE" sz="1050" i="1" dirty="0" err="1">
                <a:solidFill>
                  <a:srgbClr val="000000"/>
                </a:solidFill>
                <a:ea typeface="ＭＳ Ｐゴシック" charset="0"/>
                <a:cs typeface="Arial" panose="020B0604020202020204" pitchFamily="34" charset="0"/>
              </a:rPr>
              <a:t>degradation</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when</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low</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priority</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microservices</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maroon</a:t>
            </a:r>
            <a:r>
              <a:rPr lang="de-DE" sz="1050" dirty="0">
                <a:solidFill>
                  <a:srgbClr val="000000"/>
                </a:solidFill>
                <a:ea typeface="ＭＳ Ｐゴシック" charset="0"/>
                <a:cs typeface="Arial" panose="020B0604020202020204" pitchFamily="34" charset="0"/>
              </a:rPr>
              <a:t>) </a:t>
            </a:r>
            <a:r>
              <a:rPr lang="de-DE" sz="1050" dirty="0" err="1">
                <a:solidFill>
                  <a:srgbClr val="000000"/>
                </a:solidFill>
                <a:ea typeface="ＭＳ Ｐゴシック" charset="0"/>
                <a:cs typeface="Arial" panose="020B0604020202020204" pitchFamily="34" charset="0"/>
              </a:rPr>
              <a:t>added</a:t>
            </a:r>
            <a:endParaRPr lang="de-DE" sz="1050" dirty="0">
              <a:solidFill>
                <a:srgbClr val="000000"/>
              </a:solidFill>
              <a:ea typeface="ＭＳ Ｐゴシック" charset="0"/>
              <a:cs typeface="Arial" panose="020B0604020202020204" pitchFamily="34" charset="0"/>
            </a:endParaRPr>
          </a:p>
        </p:txBody>
      </p:sp>
      <p:sp>
        <p:nvSpPr>
          <p:cNvPr id="33798" name="Rectangle 6"/>
          <p:cNvSpPr>
            <a:spLocks noChangeArrowheads="1"/>
          </p:cNvSpPr>
          <p:nvPr/>
        </p:nvSpPr>
        <p:spPr bwMode="auto">
          <a:xfrm>
            <a:off x="1438014" y="1068701"/>
            <a:ext cx="2987772" cy="15125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tabLst>
                <a:tab pos="542903" algn="l"/>
                <a:tab pos="1085805" algn="l"/>
                <a:tab pos="1628707" algn="l"/>
                <a:tab pos="2171609" algn="l"/>
              </a:tabLst>
              <a:defRPr/>
            </a:pPr>
            <a:r>
              <a:rPr lang="de-DE" sz="600">
                <a:solidFill>
                  <a:srgbClr val="000000"/>
                </a:solidFill>
                <a:latin typeface="HelvNeue Light for IBM" charset="0"/>
                <a:ea typeface="ＭＳ Ｐゴシック" charset="0"/>
                <a:cs typeface="Arial" pitchFamily="34" charset="0"/>
              </a:rPr>
              <a:t>High priority workloads</a:t>
            </a:r>
          </a:p>
        </p:txBody>
      </p:sp>
      <p:sp>
        <p:nvSpPr>
          <p:cNvPr id="33799" name="Rectangle 7"/>
          <p:cNvSpPr>
            <a:spLocks noChangeArrowheads="1"/>
          </p:cNvSpPr>
          <p:nvPr/>
        </p:nvSpPr>
        <p:spPr bwMode="auto">
          <a:xfrm>
            <a:off x="1708369" y="2697956"/>
            <a:ext cx="2717417" cy="84815"/>
          </a:xfrm>
          <a:prstGeom prst="rect">
            <a:avLst/>
          </a:prstGeom>
          <a:solidFill>
            <a:srgbClr val="FFFFFF"/>
          </a:solidFill>
          <a:ln>
            <a:noFill/>
          </a:ln>
          <a:effectLst/>
          <a:extLst>
            <a:ext uri="{91240B29-F687-4f45-9708-019B960494DF}">
              <a14:hiddenLine xmlns="" xmlns:a14="http://schemas.microsoft.com/office/drawing/2010/main" w="9360"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77" tIns="34289" rIns="68577" bIns="34289" anchor="ctr"/>
          <a:lstStyle/>
          <a:p>
            <a:pPr defTabSz="336934">
              <a:defRPr/>
            </a:pPr>
            <a:endParaRPr lang="en-US">
              <a:solidFill>
                <a:prstClr val="black"/>
              </a:solidFill>
              <a:ea typeface="ＭＳ Ｐゴシック" charset="0"/>
              <a:cs typeface="Arial" pitchFamily="34" charset="0"/>
            </a:endParaRPr>
          </a:p>
        </p:txBody>
      </p:sp>
      <p:cxnSp>
        <p:nvCxnSpPr>
          <p:cNvPr id="33800" name="AutoShape 8"/>
          <p:cNvCxnSpPr>
            <a:cxnSpLocks noChangeShapeType="1"/>
          </p:cNvCxnSpPr>
          <p:nvPr/>
        </p:nvCxnSpPr>
        <p:spPr bwMode="auto">
          <a:xfrm>
            <a:off x="1749964" y="2775932"/>
            <a:ext cx="2592638" cy="1367"/>
          </a:xfrm>
          <a:prstGeom prst="bentConnector2">
            <a:avLst/>
          </a:prstGeom>
          <a:noFill/>
          <a:ln w="9360" cap="flat">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pic>
        <p:nvPicPr>
          <p:cNvPr id="33795" name="Picture 3"/>
          <p:cNvPicPr>
            <a:picLocks noChangeAspect="1" noChangeArrowheads="1"/>
          </p:cNvPicPr>
          <p:nvPr/>
        </p:nvPicPr>
        <p:blipFill>
          <a:blip r:embed="rId3">
            <a:extLst>
              <a:ext uri="{28A0092B-C50C-407E-A947-70E740481C1C}">
                <a14:useLocalDpi xmlns:a14="http://schemas.microsoft.com/office/drawing/2010/main" val="0"/>
              </a:ext>
            </a:extLst>
          </a:blip>
          <a:srcRect l="7338" t="15115" r="33037" b="16786"/>
          <a:stretch>
            <a:fillRect/>
          </a:stretch>
        </p:blipFill>
        <p:spPr bwMode="auto">
          <a:xfrm>
            <a:off x="1413060" y="1150780"/>
            <a:ext cx="3012728" cy="1578641"/>
          </a:xfrm>
          <a:prstGeom prst="rect">
            <a:avLst/>
          </a:prstGeom>
          <a:noFill/>
          <a:ln>
            <a:noFill/>
          </a:ln>
          <a:effectLst/>
          <a:extLst>
            <a:ext uri="{909E8E84-426E-40dd-AFC4-6F175D3DCCD1}">
              <a14:hiddenFill xmlns="" xmlns:a14="http://schemas.microsoft.com/office/drawing/2010/main">
                <a:blipFill dpi="0" rotWithShape="0">
                  <a:blip xmlns:r="http://schemas.openxmlformats.org/officeDocument/2006/relationships"/>
                  <a:srcRect l="7338" t="15115" r="33037" b="16786"/>
                  <a:stretch>
                    <a:fillRect/>
                  </a:stretch>
                </a:blip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33802" name="Picture 10"/>
          <p:cNvPicPr>
            <a:picLocks noChangeAspect="1" noChangeArrowheads="1"/>
          </p:cNvPicPr>
          <p:nvPr/>
        </p:nvPicPr>
        <p:blipFill>
          <a:blip r:embed="rId4">
            <a:extLst>
              <a:ext uri="{28A0092B-C50C-407E-A947-70E740481C1C}">
                <a14:useLocalDpi xmlns:a14="http://schemas.microsoft.com/office/drawing/2010/main" val="0"/>
              </a:ext>
            </a:extLst>
          </a:blip>
          <a:srcRect l="16484" t="14697" r="25644" b="22125"/>
          <a:stretch>
            <a:fillRect/>
          </a:stretch>
        </p:blipFill>
        <p:spPr bwMode="auto">
          <a:xfrm>
            <a:off x="1701438" y="1064513"/>
            <a:ext cx="2765942" cy="1623783"/>
          </a:xfrm>
          <a:prstGeom prst="rect">
            <a:avLst/>
          </a:prstGeom>
          <a:noFill/>
          <a:ln>
            <a:noFill/>
          </a:ln>
          <a:effectLst/>
          <a:extLst>
            <a:ext uri="{909E8E84-426E-40dd-AFC4-6F175D3DCCD1}">
              <a14:hiddenFill xmlns="" xmlns:a14="http://schemas.microsoft.com/office/drawing/2010/main">
                <a:blipFill dpi="0" rotWithShape="0">
                  <a:blip xmlns:r="http://schemas.openxmlformats.org/officeDocument/2006/relationships"/>
                  <a:srcRect l="16484" t="14697" r="25644" b="22125"/>
                  <a:stretch>
                    <a:fillRect/>
                  </a:stretch>
                </a:blip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3803" name="Rectangle 11"/>
          <p:cNvSpPr>
            <a:spLocks noChangeArrowheads="1"/>
          </p:cNvSpPr>
          <p:nvPr/>
        </p:nvSpPr>
        <p:spPr bwMode="auto">
          <a:xfrm>
            <a:off x="1426923" y="1034948"/>
            <a:ext cx="2987772" cy="1824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tabLst>
                <a:tab pos="542903" algn="l"/>
                <a:tab pos="1085805" algn="l"/>
                <a:tab pos="1628707" algn="l"/>
                <a:tab pos="2171609" algn="l"/>
              </a:tabLst>
              <a:defRPr/>
            </a:pPr>
            <a:r>
              <a:rPr lang="de-DE" sz="825" dirty="0">
                <a:solidFill>
                  <a:srgbClr val="000000"/>
                </a:solidFill>
                <a:latin typeface="HelvNeue for IBM" charset="0"/>
                <a:ea typeface="ＭＳ Ｐゴシック" charset="0"/>
                <a:cs typeface="Arial" pitchFamily="34" charset="0"/>
              </a:rPr>
              <a:t>High and low priority workloads</a:t>
            </a:r>
          </a:p>
        </p:txBody>
      </p:sp>
      <p:sp>
        <p:nvSpPr>
          <p:cNvPr id="33808" name="Rectangle 16"/>
          <p:cNvSpPr>
            <a:spLocks noChangeArrowheads="1"/>
          </p:cNvSpPr>
          <p:nvPr/>
        </p:nvSpPr>
        <p:spPr bwMode="auto">
          <a:xfrm>
            <a:off x="4855912" y="2941569"/>
            <a:ext cx="2947481" cy="223969"/>
          </a:xfrm>
          <a:prstGeom prst="rect">
            <a:avLst/>
          </a:prstGeom>
          <a:noFill/>
          <a:ln w="6350">
            <a:solidFill>
              <a:srgbClr val="000000"/>
            </a:solid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33749" rIns="0" bIns="33749" anchor="ctr" anchorCtr="0">
            <a:spAutoFit/>
          </a:bodyPr>
          <a:lstStyle/>
          <a:p>
            <a:pPr algn="ctr" defTabSz="336934">
              <a:lnSpc>
                <a:spcPct val="90000"/>
              </a:lnSpc>
              <a:tabLst>
                <a:tab pos="542903" algn="l"/>
                <a:tab pos="1085805" algn="l"/>
                <a:tab pos="1628707" algn="l"/>
                <a:tab pos="2171609" algn="l"/>
                <a:tab pos="2714512" algn="l"/>
              </a:tabLst>
              <a:defRPr/>
            </a:pPr>
            <a:r>
              <a:rPr lang="de-DE" sz="1125" b="1" dirty="0">
                <a:solidFill>
                  <a:srgbClr val="000000"/>
                </a:solidFill>
                <a:ea typeface="ＭＳ Ｐゴシック" charset="0"/>
                <a:cs typeface="Arial" panose="020B0604020202020204" pitchFamily="34" charset="0"/>
              </a:rPr>
              <a:t>Intel x86 server with common hypervisor</a:t>
            </a:r>
          </a:p>
        </p:txBody>
      </p:sp>
      <p:sp>
        <p:nvSpPr>
          <p:cNvPr id="33809" name="Rectangle 17"/>
          <p:cNvSpPr>
            <a:spLocks noChangeArrowheads="1"/>
          </p:cNvSpPr>
          <p:nvPr/>
        </p:nvSpPr>
        <p:spPr bwMode="auto">
          <a:xfrm>
            <a:off x="2387339" y="2941569"/>
            <a:ext cx="945578" cy="223969"/>
          </a:xfrm>
          <a:prstGeom prst="rect">
            <a:avLst/>
          </a:prstGeom>
          <a:noFill/>
          <a:ln w="6350">
            <a:solidFill>
              <a:schemeClr val="tx1"/>
            </a:solid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67497" tIns="33749" rIns="67497" bIns="33749" anchor="ctr" anchorCtr="0">
            <a:spAutoFit/>
          </a:bodyPr>
          <a:lstStyle/>
          <a:p>
            <a:pPr algn="ctr" defTabSz="336934">
              <a:lnSpc>
                <a:spcPct val="90000"/>
              </a:lnSpc>
              <a:tabLst>
                <a:tab pos="542903" algn="l"/>
                <a:tab pos="1085805" algn="l"/>
                <a:tab pos="1628707" algn="l"/>
                <a:tab pos="2171609" algn="l"/>
              </a:tabLst>
              <a:defRPr/>
            </a:pPr>
            <a:r>
              <a:rPr lang="de-DE" sz="1125" b="1" dirty="0">
                <a:solidFill>
                  <a:srgbClr val="000000"/>
                </a:solidFill>
                <a:ea typeface="ＭＳ Ｐゴシック" charset="0"/>
                <a:cs typeface="Arial" panose="020B0604020202020204" pitchFamily="34" charset="0"/>
              </a:rPr>
              <a:t>LinuxONE</a:t>
            </a:r>
          </a:p>
        </p:txBody>
      </p:sp>
      <p:sp>
        <p:nvSpPr>
          <p:cNvPr id="33804" name="Rectangle 12"/>
          <p:cNvSpPr>
            <a:spLocks noChangeArrowheads="1"/>
          </p:cNvSpPr>
          <p:nvPr/>
        </p:nvSpPr>
        <p:spPr bwMode="auto">
          <a:xfrm>
            <a:off x="4992165" y="2780171"/>
            <a:ext cx="2773310" cy="42222"/>
          </a:xfrm>
          <a:prstGeom prst="rect">
            <a:avLst/>
          </a:prstGeom>
          <a:solidFill>
            <a:srgbClr val="FFFFFF"/>
          </a:solidFill>
          <a:ln>
            <a:noFill/>
          </a:ln>
          <a:effectLst/>
          <a:extLst>
            <a:ext uri="{91240B29-F687-4f45-9708-019B960494DF}">
              <a14:hiddenLine xmlns="" xmlns:a14="http://schemas.microsoft.com/office/drawing/2010/main" w="9360"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77" tIns="34289" rIns="68577" bIns="34289" anchor="ctr"/>
          <a:lstStyle/>
          <a:p>
            <a:pPr defTabSz="336934">
              <a:defRPr/>
            </a:pPr>
            <a:endParaRPr lang="en-US">
              <a:solidFill>
                <a:prstClr val="black"/>
              </a:solidFill>
              <a:ea typeface="ＭＳ Ｐゴシック" charset="0"/>
              <a:cs typeface="Arial" pitchFamily="34" charset="0"/>
            </a:endParaRPr>
          </a:p>
        </p:txBody>
      </p:sp>
      <p:pic>
        <p:nvPicPr>
          <p:cNvPr id="33794" name="Picture 2"/>
          <p:cNvPicPr>
            <a:picLocks noChangeAspect="1" noChangeArrowheads="1"/>
          </p:cNvPicPr>
          <p:nvPr/>
        </p:nvPicPr>
        <p:blipFill>
          <a:blip r:embed="rId5">
            <a:extLst>
              <a:ext uri="{28A0092B-C50C-407E-A947-70E740481C1C}">
                <a14:useLocalDpi xmlns:a14="http://schemas.microsoft.com/office/drawing/2010/main" val="0"/>
              </a:ext>
            </a:extLst>
          </a:blip>
          <a:srcRect l="8012" t="13600" r="34068" b="16623"/>
          <a:stretch>
            <a:fillRect/>
          </a:stretch>
        </p:blipFill>
        <p:spPr bwMode="auto">
          <a:xfrm>
            <a:off x="4655456" y="1107155"/>
            <a:ext cx="3110019" cy="1631705"/>
          </a:xfrm>
          <a:prstGeom prst="rect">
            <a:avLst/>
          </a:prstGeom>
          <a:noFill/>
          <a:ln>
            <a:noFill/>
          </a:ln>
          <a:effectLst/>
          <a:extLst>
            <a:ext uri="{909E8E84-426E-40dd-AFC4-6F175D3DCCD1}">
              <a14:hiddenFill xmlns="" xmlns:a14="http://schemas.microsoft.com/office/drawing/2010/main">
                <a:blipFill dpi="0" rotWithShape="0">
                  <a:blip xmlns:r="http://schemas.openxmlformats.org/officeDocument/2006/relationships"/>
                  <a:srcRect l="8012" t="13600" r="34068" b="16623"/>
                  <a:stretch>
                    <a:fillRect/>
                  </a:stretch>
                </a:blip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33805" name="Picture 13"/>
          <p:cNvPicPr>
            <a:picLocks noChangeAspect="1" noChangeArrowheads="1"/>
          </p:cNvPicPr>
          <p:nvPr/>
        </p:nvPicPr>
        <p:blipFill>
          <a:blip r:embed="rId6">
            <a:extLst>
              <a:ext uri="{28A0092B-C50C-407E-A947-70E740481C1C}">
                <a14:useLocalDpi xmlns:a14="http://schemas.microsoft.com/office/drawing/2010/main" val="0"/>
              </a:ext>
            </a:extLst>
          </a:blip>
          <a:srcRect l="17671" t="15347" r="26508" b="22977"/>
          <a:stretch>
            <a:fillRect/>
          </a:stretch>
        </p:blipFill>
        <p:spPr bwMode="auto">
          <a:xfrm>
            <a:off x="4959978" y="1072366"/>
            <a:ext cx="2845760" cy="1622887"/>
          </a:xfrm>
          <a:prstGeom prst="rect">
            <a:avLst/>
          </a:prstGeom>
          <a:noFill/>
          <a:ln>
            <a:noFill/>
          </a:ln>
          <a:effectLst/>
          <a:extLst>
            <a:ext uri="{909E8E84-426E-40dd-AFC4-6F175D3DCCD1}">
              <a14:hiddenFill xmlns="" xmlns:a14="http://schemas.microsoft.com/office/drawing/2010/main">
                <a:blipFill dpi="0" rotWithShape="0">
                  <a:blip xmlns:r="http://schemas.openxmlformats.org/officeDocument/2006/relationships"/>
                  <a:srcRect l="17671" t="15347" r="26508" b="22977"/>
                  <a:stretch>
                    <a:fillRect/>
                  </a:stretch>
                </a:blip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cxnSp>
        <p:nvCxnSpPr>
          <p:cNvPr id="33806" name="AutoShape 14"/>
          <p:cNvCxnSpPr>
            <a:cxnSpLocks noChangeShapeType="1"/>
          </p:cNvCxnSpPr>
          <p:nvPr/>
        </p:nvCxnSpPr>
        <p:spPr bwMode="auto">
          <a:xfrm>
            <a:off x="4942006" y="2793490"/>
            <a:ext cx="2780606" cy="3341"/>
          </a:xfrm>
          <a:prstGeom prst="bentConnector3">
            <a:avLst>
              <a:gd name="adj1" fmla="val 98331"/>
            </a:avLst>
          </a:prstGeom>
          <a:noFill/>
          <a:ln w="9360" cap="flat">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33811" name="Rectangle 19"/>
          <p:cNvSpPr>
            <a:spLocks noChangeArrowheads="1"/>
          </p:cNvSpPr>
          <p:nvPr/>
        </p:nvSpPr>
        <p:spPr bwMode="auto">
          <a:xfrm>
            <a:off x="5031457" y="980953"/>
            <a:ext cx="2771936" cy="182419"/>
          </a:xfrm>
          <a:prstGeom prst="rect">
            <a:avLst/>
          </a:prstGeom>
          <a:solidFill>
            <a:srgbClr val="FFFFFF"/>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tabLst>
                <a:tab pos="542903" algn="l"/>
                <a:tab pos="1085805" algn="l"/>
                <a:tab pos="1628707" algn="l"/>
                <a:tab pos="2171609" algn="l"/>
              </a:tabLst>
              <a:defRPr/>
            </a:pPr>
            <a:r>
              <a:rPr lang="de-DE" sz="825" dirty="0">
                <a:solidFill>
                  <a:srgbClr val="000000"/>
                </a:solidFill>
                <a:latin typeface="HelvNeue for IBM" charset="0"/>
                <a:ea typeface="ＭＳ Ｐゴシック" charset="0"/>
                <a:cs typeface="Arial" pitchFamily="34" charset="0"/>
              </a:rPr>
              <a:t>High and low priority workloads</a:t>
            </a:r>
          </a:p>
        </p:txBody>
      </p:sp>
      <p:sp>
        <p:nvSpPr>
          <p:cNvPr id="33812" name="Rectangle 20"/>
          <p:cNvSpPr>
            <a:spLocks noChangeArrowheads="1"/>
          </p:cNvSpPr>
          <p:nvPr/>
        </p:nvSpPr>
        <p:spPr bwMode="auto">
          <a:xfrm>
            <a:off x="1771651" y="4367707"/>
            <a:ext cx="5677880" cy="442106"/>
          </a:xfrm>
          <a:prstGeom prst="rect">
            <a:avLst/>
          </a:prstGeom>
          <a:solidFill>
            <a:srgbClr val="FFFFFF"/>
          </a:solidFill>
          <a:ln w="9525" cap="flat">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67497" tIns="33749" rIns="67497" bIns="33749">
            <a:spAutoFit/>
          </a:bodyPr>
          <a:lstStyle>
            <a:lvl1pPr eaLnBrk="0">
              <a:tabLst>
                <a:tab pos="722313" algn="l"/>
                <a:tab pos="1446213" algn="l"/>
                <a:tab pos="2170113" algn="l"/>
                <a:tab pos="2894013" algn="l"/>
                <a:tab pos="3617913" algn="l"/>
                <a:tab pos="4341813" algn="l"/>
                <a:tab pos="5065713" algn="l"/>
                <a:tab pos="5789613" algn="l"/>
              </a:tabLst>
              <a:defRPr sz="2400">
                <a:solidFill>
                  <a:schemeClr val="tx1"/>
                </a:solidFill>
                <a:latin typeface="Arial" charset="0"/>
                <a:ea typeface="ＭＳ Ｐゴシック" charset="-128"/>
              </a:defRPr>
            </a:lvl1pPr>
            <a:lvl2pPr marL="742950" indent="-285750" eaLnBrk="0">
              <a:tabLst>
                <a:tab pos="722313" algn="l"/>
                <a:tab pos="1446213" algn="l"/>
                <a:tab pos="2170113" algn="l"/>
                <a:tab pos="2894013" algn="l"/>
                <a:tab pos="3617913" algn="l"/>
                <a:tab pos="4341813" algn="l"/>
                <a:tab pos="5065713" algn="l"/>
                <a:tab pos="5789613" algn="l"/>
              </a:tabLst>
              <a:defRPr sz="2400">
                <a:solidFill>
                  <a:schemeClr val="tx1"/>
                </a:solidFill>
                <a:latin typeface="Arial" charset="0"/>
                <a:ea typeface="ＭＳ Ｐゴシック" charset="-128"/>
              </a:defRPr>
            </a:lvl2pPr>
            <a:lvl3pPr marL="1143000" indent="-228600" eaLnBrk="0">
              <a:tabLst>
                <a:tab pos="722313" algn="l"/>
                <a:tab pos="1446213" algn="l"/>
                <a:tab pos="2170113" algn="l"/>
                <a:tab pos="2894013" algn="l"/>
                <a:tab pos="3617913" algn="l"/>
                <a:tab pos="4341813" algn="l"/>
                <a:tab pos="5065713" algn="l"/>
                <a:tab pos="5789613" algn="l"/>
              </a:tabLst>
              <a:defRPr sz="2400">
                <a:solidFill>
                  <a:schemeClr val="tx1"/>
                </a:solidFill>
                <a:latin typeface="Arial" charset="0"/>
                <a:ea typeface="ＭＳ Ｐゴシック" charset="-128"/>
              </a:defRPr>
            </a:lvl3pPr>
            <a:lvl4pPr marL="1600200" indent="-228600" eaLnBrk="0">
              <a:tabLst>
                <a:tab pos="722313" algn="l"/>
                <a:tab pos="1446213" algn="l"/>
                <a:tab pos="2170113" algn="l"/>
                <a:tab pos="2894013" algn="l"/>
                <a:tab pos="3617913" algn="l"/>
                <a:tab pos="4341813" algn="l"/>
                <a:tab pos="5065713" algn="l"/>
                <a:tab pos="5789613" algn="l"/>
              </a:tabLst>
              <a:defRPr sz="2400">
                <a:solidFill>
                  <a:schemeClr val="tx1"/>
                </a:solidFill>
                <a:latin typeface="Arial" charset="0"/>
                <a:ea typeface="ＭＳ Ｐゴシック" charset="-128"/>
              </a:defRPr>
            </a:lvl4pPr>
            <a:lvl5pPr marL="2057400" indent="-228600" eaLnBrk="0">
              <a:tabLst>
                <a:tab pos="722313" algn="l"/>
                <a:tab pos="1446213" algn="l"/>
                <a:tab pos="2170113" algn="l"/>
                <a:tab pos="2894013" algn="l"/>
                <a:tab pos="3617913" algn="l"/>
                <a:tab pos="4341813" algn="l"/>
                <a:tab pos="5065713" algn="l"/>
                <a:tab pos="5789613" algn="l"/>
              </a:tabLst>
              <a:defRPr sz="2400">
                <a:solidFill>
                  <a:schemeClr val="tx1"/>
                </a:solidFill>
                <a:latin typeface="Arial" charset="0"/>
                <a:ea typeface="ＭＳ Ｐゴシック" charset="-128"/>
              </a:defRPr>
            </a:lvl5pPr>
            <a:lvl6pPr marL="25146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 pos="2170113" algn="l"/>
                <a:tab pos="2894013" algn="l"/>
                <a:tab pos="3617913" algn="l"/>
                <a:tab pos="4341813" algn="l"/>
                <a:tab pos="5065713" algn="l"/>
                <a:tab pos="5789613" algn="l"/>
              </a:tabLst>
              <a:defRPr sz="2400">
                <a:solidFill>
                  <a:schemeClr val="tx1"/>
                </a:solidFill>
                <a:latin typeface="Arial" charset="0"/>
                <a:ea typeface="ＭＳ Ｐゴシック" charset="-128"/>
              </a:defRPr>
            </a:lvl6pPr>
            <a:lvl7pPr marL="29718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 pos="2170113" algn="l"/>
                <a:tab pos="2894013" algn="l"/>
                <a:tab pos="3617913" algn="l"/>
                <a:tab pos="4341813" algn="l"/>
                <a:tab pos="5065713" algn="l"/>
                <a:tab pos="5789613" algn="l"/>
              </a:tabLst>
              <a:defRPr sz="2400">
                <a:solidFill>
                  <a:schemeClr val="tx1"/>
                </a:solidFill>
                <a:latin typeface="Arial" charset="0"/>
                <a:ea typeface="ＭＳ Ｐゴシック" charset="-128"/>
              </a:defRPr>
            </a:lvl7pPr>
            <a:lvl8pPr marL="34290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 pos="2170113" algn="l"/>
                <a:tab pos="2894013" algn="l"/>
                <a:tab pos="3617913" algn="l"/>
                <a:tab pos="4341813" algn="l"/>
                <a:tab pos="5065713" algn="l"/>
                <a:tab pos="5789613" algn="l"/>
              </a:tabLst>
              <a:defRPr sz="2400">
                <a:solidFill>
                  <a:schemeClr val="tx1"/>
                </a:solidFill>
                <a:latin typeface="Arial" charset="0"/>
                <a:ea typeface="ＭＳ Ｐゴシック" charset="-128"/>
              </a:defRPr>
            </a:lvl8pPr>
            <a:lvl9pPr marL="38862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 pos="2170113" algn="l"/>
                <a:tab pos="2894013" algn="l"/>
                <a:tab pos="3617913" algn="l"/>
                <a:tab pos="4341813" algn="l"/>
                <a:tab pos="5065713" algn="l"/>
                <a:tab pos="5789613" algn="l"/>
              </a:tabLst>
              <a:defRPr sz="2400">
                <a:solidFill>
                  <a:schemeClr val="tx1"/>
                </a:solidFill>
                <a:latin typeface="Arial" charset="0"/>
                <a:ea typeface="ＭＳ Ｐゴシック" charset="-128"/>
              </a:defRPr>
            </a:lvl9pPr>
          </a:lstStyle>
          <a:p>
            <a:pPr defTabSz="342900" eaLnBrk="1">
              <a:lnSpc>
                <a:spcPct val="90000"/>
              </a:lnSpc>
            </a:pPr>
            <a:r>
              <a:rPr lang="de-DE" altLang="en-US" sz="1350" dirty="0">
                <a:solidFill>
                  <a:srgbClr val="000000"/>
                </a:solidFill>
                <a:cs typeface="Arial" pitchFamily="34" charset="0"/>
              </a:rPr>
              <a:t>On </a:t>
            </a:r>
            <a:r>
              <a:rPr lang="de-DE" altLang="en-US" sz="1350" dirty="0" err="1">
                <a:solidFill>
                  <a:srgbClr val="000000"/>
                </a:solidFill>
                <a:cs typeface="Arial" pitchFamily="34" charset="0"/>
              </a:rPr>
              <a:t>virtualized</a:t>
            </a:r>
            <a:r>
              <a:rPr lang="de-DE" altLang="en-US" sz="1350" dirty="0">
                <a:solidFill>
                  <a:srgbClr val="000000"/>
                </a:solidFill>
                <a:cs typeface="Arial" pitchFamily="34" charset="0"/>
              </a:rPr>
              <a:t> x86 </a:t>
            </a:r>
            <a:r>
              <a:rPr lang="de-DE" altLang="en-US" sz="1350" dirty="0" err="1">
                <a:solidFill>
                  <a:srgbClr val="000000"/>
                </a:solidFill>
                <a:cs typeface="Arial" pitchFamily="34" charset="0"/>
              </a:rPr>
              <a:t>servers</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noisy</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neighbors</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low</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priority</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microservices</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steal</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valuable</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resources</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from</a:t>
            </a:r>
            <a:r>
              <a:rPr lang="de-DE" altLang="en-US" sz="1350" dirty="0">
                <a:solidFill>
                  <a:srgbClr val="000000"/>
                </a:solidFill>
                <a:cs typeface="Arial" pitchFamily="34" charset="0"/>
              </a:rPr>
              <a:t> high </a:t>
            </a:r>
            <a:r>
              <a:rPr lang="de-DE" altLang="en-US" sz="1350" dirty="0" err="1">
                <a:solidFill>
                  <a:srgbClr val="000000"/>
                </a:solidFill>
                <a:cs typeface="Arial" pitchFamily="34" charset="0"/>
              </a:rPr>
              <a:t>priority</a:t>
            </a:r>
            <a:r>
              <a:rPr lang="de-DE" altLang="en-US" sz="1350" dirty="0">
                <a:solidFill>
                  <a:srgbClr val="000000"/>
                </a:solidFill>
                <a:cs typeface="Arial" pitchFamily="34" charset="0"/>
              </a:rPr>
              <a:t> </a:t>
            </a:r>
            <a:r>
              <a:rPr lang="de-DE" altLang="en-US" sz="1350" dirty="0" err="1">
                <a:solidFill>
                  <a:srgbClr val="000000"/>
                </a:solidFill>
                <a:cs typeface="Arial" pitchFamily="34" charset="0"/>
              </a:rPr>
              <a:t>microservices</a:t>
            </a:r>
            <a:endParaRPr lang="de-DE" altLang="en-US" sz="1350" dirty="0">
              <a:solidFill>
                <a:srgbClr val="000000"/>
              </a:solidFill>
              <a:cs typeface="Arial" pitchFamily="34" charset="0"/>
            </a:endParaRPr>
          </a:p>
        </p:txBody>
      </p:sp>
      <p:sp>
        <p:nvSpPr>
          <p:cNvPr id="33801" name="Rectangle 9"/>
          <p:cNvSpPr>
            <a:spLocks noChangeArrowheads="1"/>
          </p:cNvSpPr>
          <p:nvPr/>
        </p:nvSpPr>
        <p:spPr bwMode="auto">
          <a:xfrm>
            <a:off x="2714659" y="2698383"/>
            <a:ext cx="508397" cy="182419"/>
          </a:xfrm>
          <a:prstGeom prst="rect">
            <a:avLst/>
          </a:prstGeom>
          <a:solidFill>
            <a:srgbClr val="FFFFFF"/>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defRPr/>
            </a:pPr>
            <a:r>
              <a:rPr lang="de-DE" sz="825" dirty="0">
                <a:solidFill>
                  <a:srgbClr val="000000"/>
                </a:solidFill>
                <a:latin typeface="HelvNeue for IBM" charset="0"/>
                <a:ea typeface="ＭＳ Ｐゴシック" charset="0"/>
                <a:cs typeface="Arial" pitchFamily="34" charset="0"/>
              </a:rPr>
              <a:t>1 hour</a:t>
            </a:r>
          </a:p>
        </p:txBody>
      </p:sp>
      <p:sp>
        <p:nvSpPr>
          <p:cNvPr id="33807" name="Rectangle 15"/>
          <p:cNvSpPr>
            <a:spLocks noChangeArrowheads="1"/>
          </p:cNvSpPr>
          <p:nvPr/>
        </p:nvSpPr>
        <p:spPr bwMode="auto">
          <a:xfrm>
            <a:off x="6112669" y="2708679"/>
            <a:ext cx="508397" cy="182419"/>
          </a:xfrm>
          <a:prstGeom prst="rect">
            <a:avLst/>
          </a:prstGeom>
          <a:solidFill>
            <a:srgbClr val="FFFFFF"/>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defRPr/>
            </a:pPr>
            <a:r>
              <a:rPr lang="de-DE" sz="825" dirty="0">
                <a:solidFill>
                  <a:srgbClr val="000000"/>
                </a:solidFill>
                <a:latin typeface="HelvNeue for IBM" charset="0"/>
                <a:ea typeface="ＭＳ Ｐゴシック" charset="0"/>
                <a:cs typeface="Arial" pitchFamily="34" charset="0"/>
              </a:rPr>
              <a:t>1 hour</a:t>
            </a:r>
          </a:p>
        </p:txBody>
      </p:sp>
    </p:spTree>
    <p:extLst>
      <p:ext uri="{BB962C8B-B14F-4D97-AF65-F5344CB8AC3E}">
        <p14:creationId xmlns:p14="http://schemas.microsoft.com/office/powerpoint/2010/main" val="11245645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2800" dirty="0" smtClean="0">
                <a:ea typeface="SimSun" panose="02010600030101010101" pitchFamily="2" charset="-122"/>
              </a:rPr>
              <a:t>Servers…</a:t>
            </a:r>
            <a:endParaRPr lang="en-US" altLang="en-US" sz="2800" dirty="0">
              <a:ea typeface="SimSun" panose="02010600030101010101" pitchFamily="2" charset="-122"/>
            </a:endParaRPr>
          </a:p>
        </p:txBody>
      </p:sp>
      <p:sp>
        <p:nvSpPr>
          <p:cNvPr id="2" name="Subtitle 1"/>
          <p:cNvSpPr>
            <a:spLocks noGrp="1"/>
          </p:cNvSpPr>
          <p:nvPr>
            <p:ph type="subTitle" idx="1"/>
          </p:nvPr>
        </p:nvSpPr>
        <p:spPr/>
        <p:txBody>
          <a:bodyPr>
            <a:normAutofit/>
          </a:bodyPr>
          <a:lstStyle/>
          <a:p>
            <a:r>
              <a:rPr lang="en-US" dirty="0" smtClean="0"/>
              <a:t>IBM z Systems z13 </a:t>
            </a:r>
            <a:r>
              <a:rPr lang="mr-IN" dirty="0" smtClean="0"/>
              <a:t>…</a:t>
            </a:r>
            <a:r>
              <a:rPr lang="en-US" dirty="0" smtClean="0"/>
              <a:t> Emperor</a:t>
            </a:r>
          </a:p>
          <a:p>
            <a:r>
              <a:rPr lang="en-US" dirty="0" smtClean="0"/>
              <a:t>IBM z Systems z13s </a:t>
            </a:r>
            <a:r>
              <a:rPr lang="mr-IN" dirty="0" smtClean="0"/>
              <a:t>…</a:t>
            </a:r>
            <a:r>
              <a:rPr lang="en-US" dirty="0" smtClean="0"/>
              <a:t> Rockhopper</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652455745"/>
      </p:ext>
    </p:extLst>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Box 48"/>
          <p:cNvSpPr txBox="1">
            <a:spLocks noChangeArrowheads="1"/>
          </p:cNvSpPr>
          <p:nvPr/>
        </p:nvSpPr>
        <p:spPr bwMode="auto">
          <a:xfrm>
            <a:off x="5412149" y="900846"/>
            <a:ext cx="2803976" cy="3909346"/>
          </a:xfrm>
          <a:prstGeom prst="rect">
            <a:avLst/>
          </a:prstGeom>
          <a:noFill/>
          <a:ln w="9525">
            <a:noFill/>
            <a:miter lim="800000"/>
            <a:headEnd/>
            <a:tailEnd/>
          </a:ln>
        </p:spPr>
        <p:txBody>
          <a:bodyPr wrap="square" lIns="76777" tIns="38389" rIns="76777" bIns="38389">
            <a:spAutoFit/>
          </a:bodyPr>
          <a:lstStyle/>
          <a:p>
            <a:pPr defTabSz="766744"/>
            <a:r>
              <a:rPr lang="en-US" altLang="en-US" sz="1200" b="1" dirty="0">
                <a:solidFill>
                  <a:srgbClr val="681668"/>
                </a:solidFill>
              </a:rPr>
              <a:t>Traditional </a:t>
            </a:r>
            <a:endParaRPr lang="en-US" altLang="en-US" sz="900" b="1" dirty="0">
              <a:solidFill>
                <a:srgbClr val="681668"/>
              </a:solidFill>
            </a:endParaRPr>
          </a:p>
          <a:p>
            <a:pPr defTabSz="766744"/>
            <a:r>
              <a:rPr lang="en-US" altLang="en-US" sz="900" b="1" dirty="0">
                <a:solidFill>
                  <a:srgbClr val="000000"/>
                </a:solidFill>
              </a:rPr>
              <a:t>1964–2014</a:t>
            </a:r>
          </a:p>
          <a:p>
            <a:pPr defTabSz="766744">
              <a:buFont typeface="Arial" pitchFamily="34" charset="0"/>
              <a:buChar char="•"/>
            </a:pPr>
            <a:r>
              <a:rPr lang="en-US" altLang="en-US" sz="900" dirty="0">
                <a:solidFill>
                  <a:srgbClr val="000000"/>
                </a:solidFill>
              </a:rPr>
              <a:t> Batch</a:t>
            </a:r>
          </a:p>
          <a:p>
            <a:pPr defTabSz="766744">
              <a:buFont typeface="Arial" pitchFamily="34" charset="0"/>
              <a:buChar char="•"/>
            </a:pPr>
            <a:r>
              <a:rPr lang="en-US" altLang="en-US" sz="900" dirty="0">
                <a:solidFill>
                  <a:srgbClr val="000000"/>
                </a:solidFill>
              </a:rPr>
              <a:t> General Ledger</a:t>
            </a:r>
          </a:p>
          <a:p>
            <a:pPr defTabSz="766744">
              <a:buFont typeface="Arial" pitchFamily="34" charset="0"/>
              <a:buChar char="•"/>
            </a:pPr>
            <a:r>
              <a:rPr lang="en-US" altLang="en-US" sz="900" dirty="0">
                <a:solidFill>
                  <a:srgbClr val="000000"/>
                </a:solidFill>
              </a:rPr>
              <a:t> Transaction Systems</a:t>
            </a:r>
          </a:p>
          <a:p>
            <a:pPr defTabSz="766744">
              <a:buFont typeface="Arial" pitchFamily="34" charset="0"/>
              <a:buChar char="•"/>
            </a:pPr>
            <a:r>
              <a:rPr lang="en-US" altLang="en-US" sz="900" dirty="0">
                <a:solidFill>
                  <a:srgbClr val="000000"/>
                </a:solidFill>
              </a:rPr>
              <a:t> Client Databases</a:t>
            </a:r>
          </a:p>
          <a:p>
            <a:pPr defTabSz="766744">
              <a:buFont typeface="Arial" pitchFamily="34" charset="0"/>
              <a:buChar char="•"/>
            </a:pPr>
            <a:r>
              <a:rPr lang="en-US" altLang="en-US" sz="900" dirty="0">
                <a:solidFill>
                  <a:srgbClr val="000000"/>
                </a:solidFill>
              </a:rPr>
              <a:t> Accounts payable / receivable</a:t>
            </a:r>
          </a:p>
          <a:p>
            <a:pPr defTabSz="766744">
              <a:buFont typeface="Arial" pitchFamily="34" charset="0"/>
              <a:buChar char="•"/>
            </a:pPr>
            <a:r>
              <a:rPr lang="en-US" altLang="en-US" sz="900" dirty="0">
                <a:solidFill>
                  <a:srgbClr val="000000"/>
                </a:solidFill>
              </a:rPr>
              <a:t> Inventory, CRM, ERP</a:t>
            </a:r>
          </a:p>
          <a:p>
            <a:pPr defTabSz="766744"/>
            <a:endParaRPr lang="en-US" altLang="en-US" sz="1200" b="1" dirty="0">
              <a:solidFill>
                <a:srgbClr val="681668"/>
              </a:solidFill>
            </a:endParaRPr>
          </a:p>
          <a:p>
            <a:pPr defTabSz="766744"/>
            <a:r>
              <a:rPr lang="en-US" altLang="en-US" sz="1200" b="1" dirty="0">
                <a:solidFill>
                  <a:srgbClr val="AB1A86"/>
                </a:solidFill>
              </a:rPr>
              <a:t>Linux &amp; Java</a:t>
            </a:r>
            <a:endParaRPr lang="en-US" altLang="en-US" sz="900" b="1" dirty="0">
              <a:solidFill>
                <a:srgbClr val="AB1A86"/>
              </a:solidFill>
            </a:endParaRPr>
          </a:p>
          <a:p>
            <a:pPr defTabSz="766744"/>
            <a:r>
              <a:rPr lang="en-US" altLang="en-US" sz="900" b="1" dirty="0">
                <a:solidFill>
                  <a:srgbClr val="000000"/>
                </a:solidFill>
              </a:rPr>
              <a:t>1999–2014</a:t>
            </a:r>
          </a:p>
          <a:p>
            <a:pPr defTabSz="766744">
              <a:buFont typeface="Arial" pitchFamily="34" charset="0"/>
              <a:buChar char="•"/>
            </a:pPr>
            <a:r>
              <a:rPr lang="en-US" altLang="en-US" sz="900" dirty="0">
                <a:solidFill>
                  <a:srgbClr val="000000"/>
                </a:solidFill>
              </a:rPr>
              <a:t> Server Consolidation</a:t>
            </a:r>
          </a:p>
          <a:p>
            <a:pPr defTabSz="766744">
              <a:buFont typeface="Arial" pitchFamily="34" charset="0"/>
              <a:buChar char="•"/>
            </a:pPr>
            <a:r>
              <a:rPr lang="en-US" altLang="en-US" sz="900" dirty="0">
                <a:solidFill>
                  <a:srgbClr val="000000"/>
                </a:solidFill>
              </a:rPr>
              <a:t> Oracle Consolidation</a:t>
            </a:r>
          </a:p>
          <a:p>
            <a:pPr defTabSz="766744">
              <a:buFont typeface="Arial" pitchFamily="34" charset="0"/>
              <a:buChar char="•"/>
            </a:pPr>
            <a:r>
              <a:rPr lang="en-US" altLang="en-US" sz="900" dirty="0">
                <a:solidFill>
                  <a:srgbClr val="000000"/>
                </a:solidFill>
              </a:rPr>
              <a:t> Early Private Clouds</a:t>
            </a:r>
          </a:p>
          <a:p>
            <a:pPr defTabSz="766744">
              <a:buFont typeface="Arial" pitchFamily="34" charset="0"/>
              <a:buChar char="•"/>
            </a:pPr>
            <a:r>
              <a:rPr lang="en-US" altLang="en-US" sz="900" dirty="0">
                <a:solidFill>
                  <a:srgbClr val="000000"/>
                </a:solidFill>
              </a:rPr>
              <a:t> Email</a:t>
            </a:r>
          </a:p>
          <a:p>
            <a:pPr defTabSz="766744">
              <a:buFont typeface="Arial" pitchFamily="34" charset="0"/>
              <a:buChar char="•"/>
            </a:pPr>
            <a:r>
              <a:rPr lang="en-US" altLang="en-US" sz="900" dirty="0">
                <a:solidFill>
                  <a:srgbClr val="000000"/>
                </a:solidFill>
              </a:rPr>
              <a:t> Java</a:t>
            </a:r>
            <a:r>
              <a:rPr lang="en-US" altLang="en-US" sz="900" baseline="30000" dirty="0">
                <a:solidFill>
                  <a:srgbClr val="000000"/>
                </a:solidFill>
              </a:rPr>
              <a:t>®</a:t>
            </a:r>
            <a:r>
              <a:rPr lang="en-US" altLang="en-US" sz="900" dirty="0">
                <a:solidFill>
                  <a:srgbClr val="000000"/>
                </a:solidFill>
              </a:rPr>
              <a:t>, Web &amp; </a:t>
            </a:r>
            <a:r>
              <a:rPr lang="en-US" altLang="en-US" sz="900" dirty="0" err="1">
                <a:solidFill>
                  <a:srgbClr val="000000"/>
                </a:solidFill>
              </a:rPr>
              <a:t>eCommerce</a:t>
            </a:r>
            <a:endParaRPr lang="en-US" altLang="en-US" sz="900" dirty="0">
              <a:solidFill>
                <a:srgbClr val="000000"/>
              </a:solidFill>
            </a:endParaRPr>
          </a:p>
          <a:p>
            <a:pPr defTabSz="766744">
              <a:buFontTx/>
              <a:buChar char="•"/>
            </a:pPr>
            <a:endParaRPr lang="en-US" altLang="en-US" sz="2100" dirty="0">
              <a:solidFill>
                <a:srgbClr val="000000"/>
              </a:solidFill>
            </a:endParaRPr>
          </a:p>
          <a:p>
            <a:pPr defTabSz="766744"/>
            <a:r>
              <a:rPr lang="en-US" altLang="en-US" sz="1200" b="1" dirty="0">
                <a:solidFill>
                  <a:srgbClr val="7030A0"/>
                </a:solidFill>
              </a:rPr>
              <a:t>Cloud, Analytics, Mobile, Security</a:t>
            </a:r>
            <a:r>
              <a:rPr lang="en-US" altLang="en-US" sz="900" b="1" dirty="0">
                <a:solidFill>
                  <a:srgbClr val="FDB813"/>
                </a:solidFill>
              </a:rPr>
              <a:t>  </a:t>
            </a:r>
          </a:p>
          <a:p>
            <a:pPr defTabSz="766744"/>
            <a:r>
              <a:rPr lang="en-US" altLang="en-US" sz="900" b="1" dirty="0">
                <a:solidFill>
                  <a:srgbClr val="000000"/>
                </a:solidFill>
              </a:rPr>
              <a:t>2015–2020</a:t>
            </a:r>
          </a:p>
          <a:p>
            <a:pPr defTabSz="766744">
              <a:buFont typeface="Arial" pitchFamily="34" charset="0"/>
              <a:buChar char="•"/>
            </a:pPr>
            <a:r>
              <a:rPr lang="en-US" altLang="en-US" sz="900" dirty="0">
                <a:solidFill>
                  <a:srgbClr val="000000"/>
                </a:solidFill>
              </a:rPr>
              <a:t> On/Off Premise, Hybrid Cloud</a:t>
            </a:r>
          </a:p>
          <a:p>
            <a:pPr defTabSz="766744">
              <a:buFont typeface="Arial" pitchFamily="34" charset="0"/>
              <a:buChar char="•"/>
            </a:pPr>
            <a:r>
              <a:rPr lang="en-US" altLang="en-US" sz="900" dirty="0">
                <a:solidFill>
                  <a:srgbClr val="000000"/>
                </a:solidFill>
              </a:rPr>
              <a:t> Big Data &amp; Analytics</a:t>
            </a:r>
            <a:endParaRPr lang="en-US" altLang="en-US" sz="900" dirty="0">
              <a:solidFill>
                <a:srgbClr val="FF0000"/>
              </a:solidFill>
            </a:endParaRPr>
          </a:p>
          <a:p>
            <a:pPr defTabSz="766744">
              <a:buFont typeface="Arial" pitchFamily="34" charset="0"/>
              <a:buChar char="•"/>
            </a:pPr>
            <a:r>
              <a:rPr lang="en-US" altLang="en-US" sz="900" dirty="0">
                <a:solidFill>
                  <a:srgbClr val="000000"/>
                </a:solidFill>
              </a:rPr>
              <a:t> Enterprise Mobile Apps</a:t>
            </a:r>
          </a:p>
          <a:p>
            <a:pPr defTabSz="766744">
              <a:buFont typeface="Arial" pitchFamily="34" charset="0"/>
              <a:buChar char="•"/>
            </a:pPr>
            <a:r>
              <a:rPr lang="en-US" altLang="en-US" sz="900" dirty="0">
                <a:solidFill>
                  <a:srgbClr val="000000"/>
                </a:solidFill>
              </a:rPr>
              <a:t> Security solutions</a:t>
            </a:r>
          </a:p>
          <a:p>
            <a:pPr defTabSz="766744">
              <a:buFont typeface="Arial" pitchFamily="34" charset="0"/>
              <a:buChar char="•"/>
            </a:pPr>
            <a:r>
              <a:rPr lang="en-US" altLang="en-US" sz="900" dirty="0">
                <a:solidFill>
                  <a:srgbClr val="000000"/>
                </a:solidFill>
              </a:rPr>
              <a:t> Open Source </a:t>
            </a:r>
            <a:r>
              <a:rPr lang="en-US" altLang="en-US" sz="900" dirty="0" err="1">
                <a:solidFill>
                  <a:srgbClr val="000000"/>
                </a:solidFill>
              </a:rPr>
              <a:t>LoZ</a:t>
            </a:r>
            <a:r>
              <a:rPr lang="en-US" altLang="en-US" sz="900" dirty="0">
                <a:solidFill>
                  <a:srgbClr val="000000"/>
                </a:solidFill>
              </a:rPr>
              <a:t> ecosystem enhancement</a:t>
            </a:r>
          </a:p>
          <a:p>
            <a:pPr defTabSz="766744">
              <a:buFontTx/>
              <a:buChar char="•"/>
            </a:pPr>
            <a:endParaRPr lang="en-US" altLang="en-US" sz="900" dirty="0">
              <a:solidFill>
                <a:srgbClr val="000000"/>
              </a:solidFill>
            </a:endParaRPr>
          </a:p>
        </p:txBody>
      </p:sp>
      <p:grpSp>
        <p:nvGrpSpPr>
          <p:cNvPr id="2" name="Group 1"/>
          <p:cNvGrpSpPr>
            <a:grpSpLocks/>
          </p:cNvGrpSpPr>
          <p:nvPr/>
        </p:nvGrpSpPr>
        <p:grpSpPr bwMode="auto">
          <a:xfrm>
            <a:off x="1425480" y="1106188"/>
            <a:ext cx="3660873" cy="2749253"/>
            <a:chOff x="82947" y="2336800"/>
            <a:chExt cx="4881166" cy="3665670"/>
          </a:xfrm>
        </p:grpSpPr>
        <p:pic>
          <p:nvPicPr>
            <p:cNvPr id="12290" name="Picture 140"/>
            <p:cNvPicPr>
              <a:picLocks noChangeAspect="1" noChangeArrowheads="1"/>
            </p:cNvPicPr>
            <p:nvPr/>
          </p:nvPicPr>
          <p:blipFill>
            <a:blip r:embed="rId3"/>
            <a:srcRect/>
            <a:stretch>
              <a:fillRect/>
            </a:stretch>
          </p:blipFill>
          <p:spPr bwMode="auto">
            <a:xfrm>
              <a:off x="495300" y="2336800"/>
              <a:ext cx="4468813" cy="3381375"/>
            </a:xfrm>
            <a:prstGeom prst="rect">
              <a:avLst/>
            </a:prstGeom>
            <a:noFill/>
            <a:ln>
              <a:noFill/>
            </a:ln>
            <a:effectLst>
              <a:outerShdw blurRad="63500" dist="17961" dir="2700000" algn="ctr" rotWithShape="0">
                <a:srgbClr val="4F7D93">
                  <a:alpha val="74998"/>
                </a:srgbClr>
              </a:outerShdw>
            </a:effectLst>
            <a:extLst>
              <a:ext uri="{909E8E84-426E-40dd-AFC4-6F175D3DCCD1}"/>
              <a:ext uri="{91240B29-F687-4f45-9708-019B960494DF}"/>
            </a:extLst>
          </p:spPr>
        </p:pic>
        <p:sp>
          <p:nvSpPr>
            <p:cNvPr id="16395" name="TextBox 29"/>
            <p:cNvSpPr txBox="1">
              <a:spLocks noChangeArrowheads="1"/>
            </p:cNvSpPr>
            <p:nvPr/>
          </p:nvSpPr>
          <p:spPr bwMode="auto">
            <a:xfrm>
              <a:off x="483005" y="5746750"/>
              <a:ext cx="523065" cy="255720"/>
            </a:xfrm>
            <a:prstGeom prst="rect">
              <a:avLst/>
            </a:prstGeom>
            <a:noFill/>
            <a:ln w="9525">
              <a:noFill/>
              <a:miter lim="800000"/>
              <a:headEnd/>
              <a:tailEnd/>
            </a:ln>
          </p:spPr>
          <p:txBody>
            <a:bodyPr wrap="none" lIns="76777" tIns="38389" rIns="76777" bIns="38389">
              <a:spAutoFit/>
            </a:bodyPr>
            <a:lstStyle/>
            <a:p>
              <a:pPr algn="ctr" defTabSz="766744">
                <a:lnSpc>
                  <a:spcPct val="90000"/>
                </a:lnSpc>
                <a:spcAft>
                  <a:spcPct val="35000"/>
                </a:spcAft>
              </a:pPr>
              <a:r>
                <a:rPr lang="en-US" altLang="en-US" sz="825" b="1">
                  <a:solidFill>
                    <a:srgbClr val="000000"/>
                  </a:solidFill>
                </a:rPr>
                <a:t>1964</a:t>
              </a:r>
            </a:p>
          </p:txBody>
        </p:sp>
        <p:sp>
          <p:nvSpPr>
            <p:cNvPr id="16396" name="TextBox 32"/>
            <p:cNvSpPr txBox="1">
              <a:spLocks noChangeArrowheads="1"/>
            </p:cNvSpPr>
            <p:nvPr/>
          </p:nvSpPr>
          <p:spPr bwMode="auto">
            <a:xfrm>
              <a:off x="3411149" y="5746750"/>
              <a:ext cx="523065" cy="255720"/>
            </a:xfrm>
            <a:prstGeom prst="rect">
              <a:avLst/>
            </a:prstGeom>
            <a:noFill/>
            <a:ln w="9525">
              <a:noFill/>
              <a:miter lim="800000"/>
              <a:headEnd/>
              <a:tailEnd/>
            </a:ln>
          </p:spPr>
          <p:txBody>
            <a:bodyPr wrap="none" lIns="76777" tIns="38389" rIns="76777" bIns="38389">
              <a:spAutoFit/>
            </a:bodyPr>
            <a:lstStyle/>
            <a:p>
              <a:pPr algn="ctr" defTabSz="766744">
                <a:lnSpc>
                  <a:spcPct val="90000"/>
                </a:lnSpc>
                <a:spcAft>
                  <a:spcPct val="35000"/>
                </a:spcAft>
              </a:pPr>
              <a:r>
                <a:rPr lang="en-US" altLang="en-US" sz="825" b="1">
                  <a:solidFill>
                    <a:srgbClr val="000000"/>
                  </a:solidFill>
                </a:rPr>
                <a:t>2014</a:t>
              </a:r>
            </a:p>
          </p:txBody>
        </p:sp>
        <p:sp>
          <p:nvSpPr>
            <p:cNvPr id="16397" name="TextBox 53"/>
            <p:cNvSpPr txBox="1">
              <a:spLocks noChangeArrowheads="1"/>
            </p:cNvSpPr>
            <p:nvPr/>
          </p:nvSpPr>
          <p:spPr bwMode="auto">
            <a:xfrm>
              <a:off x="2451508" y="5746750"/>
              <a:ext cx="523065" cy="255720"/>
            </a:xfrm>
            <a:prstGeom prst="rect">
              <a:avLst/>
            </a:prstGeom>
            <a:noFill/>
            <a:ln w="9525">
              <a:noFill/>
              <a:miter lim="800000"/>
              <a:headEnd/>
              <a:tailEnd/>
            </a:ln>
          </p:spPr>
          <p:txBody>
            <a:bodyPr wrap="none" lIns="76777" tIns="38389" rIns="76777" bIns="38389">
              <a:spAutoFit/>
            </a:bodyPr>
            <a:lstStyle/>
            <a:p>
              <a:pPr algn="ctr" defTabSz="766744">
                <a:lnSpc>
                  <a:spcPct val="90000"/>
                </a:lnSpc>
                <a:spcAft>
                  <a:spcPct val="35000"/>
                </a:spcAft>
              </a:pPr>
              <a:r>
                <a:rPr lang="en-US" altLang="en-US" sz="825" b="1">
                  <a:solidFill>
                    <a:srgbClr val="000000"/>
                  </a:solidFill>
                </a:rPr>
                <a:t>1999</a:t>
              </a:r>
            </a:p>
          </p:txBody>
        </p:sp>
        <p:sp>
          <p:nvSpPr>
            <p:cNvPr id="16398" name="TextBox 32"/>
            <p:cNvSpPr txBox="1">
              <a:spLocks noChangeArrowheads="1"/>
            </p:cNvSpPr>
            <p:nvPr/>
          </p:nvSpPr>
          <p:spPr bwMode="auto">
            <a:xfrm>
              <a:off x="4167594" y="5746750"/>
              <a:ext cx="523065" cy="255720"/>
            </a:xfrm>
            <a:prstGeom prst="rect">
              <a:avLst/>
            </a:prstGeom>
            <a:noFill/>
            <a:ln w="9525">
              <a:noFill/>
              <a:miter lim="800000"/>
              <a:headEnd/>
              <a:tailEnd/>
            </a:ln>
          </p:spPr>
          <p:txBody>
            <a:bodyPr wrap="none" lIns="76777" tIns="38389" rIns="76777" bIns="38389">
              <a:spAutoFit/>
            </a:bodyPr>
            <a:lstStyle/>
            <a:p>
              <a:pPr algn="ctr" defTabSz="766744">
                <a:lnSpc>
                  <a:spcPct val="90000"/>
                </a:lnSpc>
                <a:spcAft>
                  <a:spcPct val="35000"/>
                </a:spcAft>
              </a:pPr>
              <a:r>
                <a:rPr lang="en-US" altLang="en-US" sz="825" b="1">
                  <a:solidFill>
                    <a:srgbClr val="000000"/>
                  </a:solidFill>
                </a:rPr>
                <a:t>2020</a:t>
              </a:r>
            </a:p>
          </p:txBody>
        </p:sp>
        <p:sp>
          <p:nvSpPr>
            <p:cNvPr id="16399" name="TextBox 43"/>
            <p:cNvSpPr txBox="1">
              <a:spLocks noChangeArrowheads="1"/>
            </p:cNvSpPr>
            <p:nvPr/>
          </p:nvSpPr>
          <p:spPr bwMode="auto">
            <a:xfrm rot="16200000">
              <a:off x="-1362867" y="3847705"/>
              <a:ext cx="3327398" cy="435769"/>
            </a:xfrm>
            <a:prstGeom prst="rect">
              <a:avLst/>
            </a:prstGeom>
            <a:noFill/>
            <a:ln w="9525">
              <a:noFill/>
              <a:miter lim="800000"/>
              <a:headEnd/>
              <a:tailEnd/>
            </a:ln>
          </p:spPr>
          <p:txBody>
            <a:bodyPr lIns="76777" tIns="38389" rIns="76777" bIns="38389">
              <a:spAutoFit/>
            </a:bodyPr>
            <a:lstStyle/>
            <a:p>
              <a:pPr algn="ctr" defTabSz="766744">
                <a:lnSpc>
                  <a:spcPct val="90000"/>
                </a:lnSpc>
                <a:spcAft>
                  <a:spcPct val="35000"/>
                </a:spcAft>
              </a:pPr>
              <a:r>
                <a:rPr lang="en-US" altLang="en-US" b="1">
                  <a:solidFill>
                    <a:srgbClr val="000000"/>
                  </a:solidFill>
                </a:rPr>
                <a:t>MIPS</a:t>
              </a:r>
            </a:p>
          </p:txBody>
        </p:sp>
        <p:sp>
          <p:nvSpPr>
            <p:cNvPr id="16400" name="TextBox 41"/>
            <p:cNvSpPr txBox="1">
              <a:spLocks noChangeArrowheads="1"/>
            </p:cNvSpPr>
            <p:nvPr/>
          </p:nvSpPr>
          <p:spPr bwMode="auto">
            <a:xfrm>
              <a:off x="1288570" y="4610100"/>
              <a:ext cx="924884" cy="255720"/>
            </a:xfrm>
            <a:prstGeom prst="rect">
              <a:avLst/>
            </a:prstGeom>
            <a:noFill/>
            <a:ln w="9525">
              <a:noFill/>
              <a:miter lim="800000"/>
              <a:headEnd/>
              <a:tailEnd/>
            </a:ln>
          </p:spPr>
          <p:txBody>
            <a:bodyPr wrap="none" lIns="76777" tIns="38389" rIns="76777" bIns="38389">
              <a:spAutoFit/>
            </a:bodyPr>
            <a:lstStyle/>
            <a:p>
              <a:pPr algn="ctr" defTabSz="766744">
                <a:lnSpc>
                  <a:spcPct val="90000"/>
                </a:lnSpc>
                <a:spcAft>
                  <a:spcPct val="35000"/>
                </a:spcAft>
              </a:pPr>
              <a:r>
                <a:rPr lang="en-US" altLang="en-US" sz="825" b="1">
                  <a:solidFill>
                    <a:srgbClr val="681668"/>
                  </a:solidFill>
                </a:rPr>
                <a:t>Traditional</a:t>
              </a:r>
            </a:p>
          </p:txBody>
        </p:sp>
        <p:sp>
          <p:nvSpPr>
            <p:cNvPr id="16401" name="TextBox 40"/>
            <p:cNvSpPr txBox="1">
              <a:spLocks noChangeArrowheads="1"/>
            </p:cNvSpPr>
            <p:nvPr/>
          </p:nvSpPr>
          <p:spPr bwMode="auto">
            <a:xfrm>
              <a:off x="2568745" y="3654425"/>
              <a:ext cx="790232" cy="408069"/>
            </a:xfrm>
            <a:prstGeom prst="rect">
              <a:avLst/>
            </a:prstGeom>
            <a:noFill/>
            <a:ln w="9525">
              <a:noFill/>
              <a:miter lim="800000"/>
              <a:headEnd/>
              <a:tailEnd/>
            </a:ln>
          </p:spPr>
          <p:txBody>
            <a:bodyPr wrap="none" lIns="76777" tIns="38389" rIns="76777" bIns="38389">
              <a:spAutoFit/>
            </a:bodyPr>
            <a:lstStyle/>
            <a:p>
              <a:pPr algn="ctr" defTabSz="766744">
                <a:lnSpc>
                  <a:spcPct val="90000"/>
                </a:lnSpc>
                <a:spcAft>
                  <a:spcPct val="35000"/>
                </a:spcAft>
              </a:pPr>
              <a:r>
                <a:rPr lang="en-US" altLang="en-US" sz="825" b="1">
                  <a:solidFill>
                    <a:srgbClr val="AB1A86"/>
                  </a:solidFill>
                </a:rPr>
                <a:t>Open </a:t>
              </a:r>
              <a:br>
                <a:rPr lang="en-US" altLang="en-US" sz="825" b="1">
                  <a:solidFill>
                    <a:srgbClr val="AB1A86"/>
                  </a:solidFill>
                </a:rPr>
              </a:br>
              <a:r>
                <a:rPr lang="en-US" altLang="en-US" sz="825" b="1">
                  <a:solidFill>
                    <a:srgbClr val="AB1A86"/>
                  </a:solidFill>
                </a:rPr>
                <a:t>Systems</a:t>
              </a:r>
            </a:p>
          </p:txBody>
        </p:sp>
        <p:sp>
          <p:nvSpPr>
            <p:cNvPr id="16402" name="TextBox 39"/>
            <p:cNvSpPr txBox="1">
              <a:spLocks noChangeArrowheads="1"/>
            </p:cNvSpPr>
            <p:nvPr/>
          </p:nvSpPr>
          <p:spPr bwMode="auto">
            <a:xfrm>
              <a:off x="3574248" y="2362200"/>
              <a:ext cx="717563" cy="255720"/>
            </a:xfrm>
            <a:prstGeom prst="rect">
              <a:avLst/>
            </a:prstGeom>
            <a:noFill/>
            <a:ln w="9525">
              <a:noFill/>
              <a:miter lim="800000"/>
              <a:headEnd/>
              <a:tailEnd/>
            </a:ln>
          </p:spPr>
          <p:txBody>
            <a:bodyPr wrap="none" lIns="76777" tIns="38389" rIns="76777" bIns="38389">
              <a:spAutoFit/>
            </a:bodyPr>
            <a:lstStyle/>
            <a:p>
              <a:pPr algn="ctr" defTabSz="766744">
                <a:lnSpc>
                  <a:spcPct val="90000"/>
                </a:lnSpc>
                <a:spcAft>
                  <a:spcPct val="35000"/>
                </a:spcAft>
              </a:pPr>
              <a:r>
                <a:rPr lang="en-US" altLang="en-US" sz="825" b="1">
                  <a:solidFill>
                    <a:srgbClr val="FDB813"/>
                  </a:solidFill>
                </a:rPr>
                <a:t>CAMSS</a:t>
              </a:r>
            </a:p>
          </p:txBody>
        </p:sp>
      </p:grpSp>
      <p:sp>
        <p:nvSpPr>
          <p:cNvPr id="20" name="Title 19"/>
          <p:cNvSpPr>
            <a:spLocks noGrp="1"/>
          </p:cNvSpPr>
          <p:nvPr>
            <p:ph type="title"/>
          </p:nvPr>
        </p:nvSpPr>
        <p:spPr/>
        <p:txBody>
          <a:bodyPr rtlCol="0">
            <a:noAutofit/>
          </a:bodyPr>
          <a:lstStyle/>
          <a:p>
            <a:pPr fontAlgn="auto">
              <a:spcAft>
                <a:spcPts val="0"/>
              </a:spcAft>
              <a:defRPr/>
            </a:pPr>
            <a:r>
              <a:rPr lang="en-US" altLang="en-US" sz="2000" dirty="0">
                <a:solidFill>
                  <a:schemeClr val="tx1"/>
                </a:solidFill>
              </a:rPr>
              <a:t>New marketplace dynamics drive hyper growth opportunity </a:t>
            </a:r>
            <a:r>
              <a:rPr lang="en-US" altLang="en-US" sz="2000" dirty="0" smtClean="0">
                <a:solidFill>
                  <a:schemeClr val="tx1"/>
                </a:solidFill>
              </a:rPr>
              <a:t/>
            </a:r>
            <a:br>
              <a:rPr lang="en-US" altLang="en-US" sz="2000" dirty="0" smtClean="0">
                <a:solidFill>
                  <a:schemeClr val="tx1"/>
                </a:solidFill>
              </a:rPr>
            </a:br>
            <a:r>
              <a:rPr lang="en-US" altLang="en-US" sz="2000" dirty="0" smtClean="0">
                <a:solidFill>
                  <a:schemeClr val="tx1"/>
                </a:solidFill>
              </a:rPr>
              <a:t>for </a:t>
            </a:r>
            <a:r>
              <a:rPr lang="en-US" altLang="en-US" sz="2000" dirty="0">
                <a:solidFill>
                  <a:schemeClr val="tx1"/>
                </a:solidFill>
              </a:rPr>
              <a:t>the IBM </a:t>
            </a:r>
            <a:r>
              <a:rPr lang="en-US" altLang="en-US" sz="2000" dirty="0" smtClean="0">
                <a:solidFill>
                  <a:schemeClr val="tx1"/>
                </a:solidFill>
              </a:rPr>
              <a:t>Mainframe with Linux</a:t>
            </a:r>
            <a:endParaRPr lang="en-US" sz="2000" b="1" dirty="0">
              <a:solidFill>
                <a:schemeClr val="tx1"/>
              </a:solidFill>
            </a:endParaRPr>
          </a:p>
        </p:txBody>
      </p:sp>
      <p:sp>
        <p:nvSpPr>
          <p:cNvPr id="16390" name="TextBox 5"/>
          <p:cNvSpPr txBox="1">
            <a:spLocks noChangeArrowheads="1"/>
          </p:cNvSpPr>
          <p:nvPr/>
        </p:nvSpPr>
        <p:spPr bwMode="auto">
          <a:xfrm>
            <a:off x="2611292" y="3921920"/>
            <a:ext cx="2025003" cy="341632"/>
          </a:xfrm>
          <a:prstGeom prst="rect">
            <a:avLst/>
          </a:prstGeom>
          <a:noFill/>
          <a:ln w="9525">
            <a:noFill/>
            <a:miter lim="800000"/>
            <a:headEnd/>
            <a:tailEnd/>
          </a:ln>
        </p:spPr>
        <p:txBody>
          <a:bodyPr wrap="square">
            <a:spAutoFit/>
          </a:bodyPr>
          <a:lstStyle/>
          <a:p>
            <a:pPr algn="ctr" defTabSz="457189">
              <a:lnSpc>
                <a:spcPct val="90000"/>
              </a:lnSpc>
              <a:spcAft>
                <a:spcPct val="35000"/>
              </a:spcAft>
            </a:pPr>
            <a:r>
              <a:rPr lang="en-US" sz="900" b="1" i="1" dirty="0">
                <a:solidFill>
                  <a:srgbClr val="0A00F0"/>
                </a:solidFill>
              </a:rPr>
              <a:t>Over a decade of Enterprise Linux</a:t>
            </a:r>
            <a:r>
              <a:rPr lang="en-US" sz="900" b="1" i="1" baseline="30000" dirty="0">
                <a:solidFill>
                  <a:srgbClr val="0A00F0"/>
                </a:solidFill>
              </a:rPr>
              <a:t>® </a:t>
            </a:r>
            <a:r>
              <a:rPr lang="en-US" sz="900" b="1" i="1" dirty="0">
                <a:solidFill>
                  <a:srgbClr val="0A00F0"/>
                </a:solidFill>
              </a:rPr>
              <a:t>on IBM z Systems</a:t>
            </a:r>
            <a:r>
              <a:rPr lang="en-US" sz="900" b="1" i="1" baseline="30000" dirty="0">
                <a:solidFill>
                  <a:srgbClr val="0A00F0"/>
                </a:solidFill>
              </a:rPr>
              <a:t>™</a:t>
            </a:r>
            <a:r>
              <a:rPr lang="en-US" sz="900" b="1" i="1" dirty="0">
                <a:solidFill>
                  <a:srgbClr val="0A00F0"/>
                </a:solidFill>
              </a:rPr>
              <a:t> (</a:t>
            </a:r>
            <a:r>
              <a:rPr lang="en-US" sz="900" b="1" i="1" dirty="0" err="1">
                <a:solidFill>
                  <a:srgbClr val="0A00F0"/>
                </a:solidFill>
              </a:rPr>
              <a:t>LoZ</a:t>
            </a:r>
            <a:r>
              <a:rPr lang="en-US" sz="900" b="1" i="1" dirty="0">
                <a:solidFill>
                  <a:srgbClr val="0A00F0"/>
                </a:solidFill>
              </a:rPr>
              <a:t>)</a:t>
            </a:r>
          </a:p>
        </p:txBody>
      </p:sp>
      <p:cxnSp>
        <p:nvCxnSpPr>
          <p:cNvPr id="16391" name="Straight Arrow Connector 7"/>
          <p:cNvCxnSpPr>
            <a:cxnSpLocks noChangeShapeType="1"/>
          </p:cNvCxnSpPr>
          <p:nvPr/>
        </p:nvCxnSpPr>
        <p:spPr bwMode="auto">
          <a:xfrm>
            <a:off x="3336134" y="3858816"/>
            <a:ext cx="826294" cy="0"/>
          </a:xfrm>
          <a:prstGeom prst="straightConnector1">
            <a:avLst/>
          </a:prstGeom>
          <a:noFill/>
          <a:ln w="25400" algn="ctr">
            <a:solidFill>
              <a:schemeClr val="tx1"/>
            </a:solidFill>
            <a:round/>
            <a:headEnd type="triangle" w="med" len="med"/>
            <a:tailEnd type="triangle" w="med" len="med"/>
          </a:ln>
        </p:spPr>
      </p:cxnSp>
      <p:sp>
        <p:nvSpPr>
          <p:cNvPr id="16392" name="TextBox 17"/>
          <p:cNvSpPr txBox="1">
            <a:spLocks noChangeArrowheads="1"/>
          </p:cNvSpPr>
          <p:nvPr/>
        </p:nvSpPr>
        <p:spPr bwMode="auto">
          <a:xfrm>
            <a:off x="968369" y="4399244"/>
            <a:ext cx="4280882" cy="207749"/>
          </a:xfrm>
          <a:prstGeom prst="rect">
            <a:avLst/>
          </a:prstGeom>
          <a:noFill/>
          <a:ln w="9525">
            <a:noFill/>
            <a:miter lim="800000"/>
            <a:headEnd/>
            <a:tailEnd/>
          </a:ln>
        </p:spPr>
        <p:txBody>
          <a:bodyPr wrap="square">
            <a:spAutoFit/>
          </a:bodyPr>
          <a:lstStyle/>
          <a:p>
            <a:pPr marL="171446" indent="-171446" defTabSz="457189">
              <a:buFontTx/>
              <a:buAutoNum type="arabicPeriod"/>
            </a:pPr>
            <a:r>
              <a:rPr lang="en-US" sz="750" dirty="0">
                <a:solidFill>
                  <a:srgbClr val="082943"/>
                </a:solidFill>
              </a:rPr>
              <a:t>MIPS :Millions of Instructions per Second or the metric z uses to measure client workload</a:t>
            </a:r>
          </a:p>
        </p:txBody>
      </p:sp>
      <p:sp>
        <p:nvSpPr>
          <p:cNvPr id="19" name="TextBox 18"/>
          <p:cNvSpPr txBox="1"/>
          <p:nvPr/>
        </p:nvSpPr>
        <p:spPr>
          <a:xfrm>
            <a:off x="1364686" y="1993823"/>
            <a:ext cx="311624" cy="161583"/>
          </a:xfrm>
          <a:prstGeom prst="rect">
            <a:avLst/>
          </a:prstGeom>
          <a:noFill/>
        </p:spPr>
        <p:txBody>
          <a:bodyPr vert="vert270">
            <a:spAutoFit/>
          </a:bodyPr>
          <a:lstStyle/>
          <a:p>
            <a:pPr defTabSz="457189">
              <a:defRPr/>
            </a:pPr>
            <a:r>
              <a:rPr lang="en-US" sz="825" b="1" dirty="0">
                <a:solidFill>
                  <a:srgbClr val="082943"/>
                </a:solidFill>
              </a:rPr>
              <a:t>1</a:t>
            </a:r>
          </a:p>
        </p:txBody>
      </p:sp>
      <p:sp>
        <p:nvSpPr>
          <p:cNvPr id="21" name="Rectangle 20"/>
          <p:cNvSpPr/>
          <p:nvPr/>
        </p:nvSpPr>
        <p:spPr>
          <a:xfrm>
            <a:off x="2692022" y="3943775"/>
            <a:ext cx="1944274" cy="296695"/>
          </a:xfrm>
          <a:prstGeom prst="rect">
            <a:avLst/>
          </a:prstGeom>
          <a:no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a:solidFill>
                <a:srgbClr val="FFFFFF"/>
              </a:solidFill>
            </a:endParaRPr>
          </a:p>
        </p:txBody>
      </p:sp>
      <p:sp>
        <p:nvSpPr>
          <p:cNvPr id="22" name="Rectangle 21"/>
          <p:cNvSpPr/>
          <p:nvPr/>
        </p:nvSpPr>
        <p:spPr>
          <a:xfrm>
            <a:off x="5472490" y="4465536"/>
            <a:ext cx="2305050" cy="143186"/>
          </a:xfrm>
          <a:prstGeom prst="rect">
            <a:avLst/>
          </a:prstGeom>
          <a:no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5737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87572" y="43029"/>
            <a:ext cx="7562626" cy="5057439"/>
          </a:xfrm>
          <a:prstGeom prst="rect">
            <a:avLst/>
          </a:prstGeom>
        </p:spPr>
      </p:pic>
      <p:sp>
        <p:nvSpPr>
          <p:cNvPr id="44042" name="Rectangle 3"/>
          <p:cNvSpPr>
            <a:spLocks noChangeArrowheads="1"/>
          </p:cNvSpPr>
          <p:nvPr/>
        </p:nvSpPr>
        <p:spPr bwMode="auto">
          <a:xfrm>
            <a:off x="1416230" y="473736"/>
            <a:ext cx="5352956" cy="628631"/>
          </a:xfrm>
          <a:prstGeom prst="rect">
            <a:avLst/>
          </a:prstGeom>
          <a:noFill/>
          <a:ln w="9525">
            <a:noFill/>
            <a:miter lim="800000"/>
            <a:headEnd/>
            <a:tailEnd/>
          </a:ln>
        </p:spPr>
        <p:txBody>
          <a:bodyPr lIns="51431" tIns="25716" rIns="51431" bIns="25716">
            <a:spAutoFit/>
          </a:bodyPr>
          <a:lstStyle/>
          <a:p>
            <a:pPr algn="ctr" defTabSz="257243">
              <a:lnSpc>
                <a:spcPct val="90000"/>
              </a:lnSpc>
            </a:pPr>
            <a:r>
              <a:rPr lang="en-US" sz="1688" dirty="0">
                <a:solidFill>
                  <a:srgbClr val="000000"/>
                </a:solidFill>
                <a:latin typeface="Helvetica Light"/>
                <a:ea typeface="Helvetica Light"/>
                <a:cs typeface="Helvetica Light"/>
              </a:rPr>
              <a:t>Meet the </a:t>
            </a:r>
          </a:p>
          <a:p>
            <a:pPr algn="ctr" defTabSz="257243">
              <a:lnSpc>
                <a:spcPct val="90000"/>
              </a:lnSpc>
            </a:pPr>
            <a:r>
              <a:rPr lang="en-US" sz="2476" b="1" dirty="0">
                <a:solidFill>
                  <a:prstClr val="white"/>
                </a:solidFill>
                <a:latin typeface="Helvetica" pitchFamily="34" charset="0"/>
                <a:cs typeface="Helvetica" pitchFamily="34" charset="0"/>
              </a:rPr>
              <a:t>IBM </a:t>
            </a:r>
            <a:r>
              <a:rPr lang="en-US" sz="2476" b="1" dirty="0">
                <a:solidFill>
                  <a:prstClr val="white"/>
                </a:solidFill>
                <a:latin typeface="Lubalin for IBM Demi" pitchFamily="18" charset="0"/>
                <a:cs typeface="Helvetica" pitchFamily="34" charset="0"/>
              </a:rPr>
              <a:t>LinuxONE Systems</a:t>
            </a:r>
          </a:p>
        </p:txBody>
      </p:sp>
      <p:pic>
        <p:nvPicPr>
          <p:cNvPr id="10" name="Picture 7"/>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258615" y="1948204"/>
            <a:ext cx="2232046" cy="2754424"/>
          </a:xfrm>
          <a:prstGeom prst="rect">
            <a:avLst/>
          </a:prstGeom>
          <a:noFill/>
          <a:ln w="9525">
            <a:noFill/>
            <a:miter lim="800000"/>
            <a:headEnd/>
            <a:tailEnd/>
          </a:ln>
          <a:effectLst>
            <a:outerShdw blurRad="193675" algn="tl" rotWithShape="0">
              <a:srgbClr val="000000">
                <a:alpha val="40000"/>
              </a:srgbClr>
            </a:outerShdw>
          </a:effectLst>
        </p:spPr>
      </p:pic>
      <p:pic>
        <p:nvPicPr>
          <p:cNvPr id="3" name="Picture 2" descr="IBM_LinuxOne_Emperor_Wordmark_Stacked_black.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401202" y="2874431"/>
            <a:ext cx="1383012" cy="379824"/>
          </a:xfrm>
          <a:prstGeom prst="rect">
            <a:avLst/>
          </a:prstGeom>
        </p:spPr>
      </p:pic>
      <p:pic>
        <p:nvPicPr>
          <p:cNvPr id="5" name="Picture 4" descr="IBM_LinuxOne_Rockhopper_Wordmark_Stacked_black.pn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286022" y="2874431"/>
            <a:ext cx="1383012" cy="379824"/>
          </a:xfrm>
          <a:prstGeom prst="rect">
            <a:avLst/>
          </a:prstGeom>
        </p:spPr>
      </p:pic>
      <p:pic>
        <p:nvPicPr>
          <p:cNvPr id="4" name="Picture 3"/>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5091161" y="2144410"/>
            <a:ext cx="1214430" cy="2384047"/>
          </a:xfrm>
          <a:prstGeom prst="rect">
            <a:avLst/>
          </a:prstGeom>
          <a:effectLst>
            <a:outerShdw blurRad="193675" algn="tl" rotWithShape="0">
              <a:srgbClr val="000000">
                <a:alpha val="40000"/>
              </a:srgbClr>
            </a:outerShdw>
          </a:effectLst>
        </p:spPr>
      </p:pic>
      <p:pic>
        <p:nvPicPr>
          <p:cNvPr id="6" name="Picture 5" descr="emperor_penguin-40.eps"/>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123165" y="3316399"/>
            <a:ext cx="568924" cy="1067478"/>
          </a:xfrm>
          <a:prstGeom prst="rect">
            <a:avLst/>
          </a:prstGeom>
          <a:effectLst>
            <a:outerShdw blurRad="50800" dir="2700000" algn="tl" rotWithShape="0">
              <a:srgbClr val="000000">
                <a:alpha val="30000"/>
              </a:srgbClr>
            </a:outerShdw>
          </a:effectLst>
        </p:spPr>
      </p:pic>
      <p:pic>
        <p:nvPicPr>
          <p:cNvPr id="11" name="Picture 10"/>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5931315" y="3254255"/>
            <a:ext cx="709414" cy="1129622"/>
          </a:xfrm>
          <a:prstGeom prst="rect">
            <a:avLst/>
          </a:prstGeom>
          <a:effectLst>
            <a:outerShdw blurRad="50800" dir="2700000" algn="tl" rotWithShape="0">
              <a:srgbClr val="000000">
                <a:alpha val="30000"/>
              </a:srgbClr>
            </a:outerShdw>
          </a:effectLst>
        </p:spPr>
      </p:pic>
      <p:sp>
        <p:nvSpPr>
          <p:cNvPr id="12" name="TextBox 11"/>
          <p:cNvSpPr txBox="1"/>
          <p:nvPr/>
        </p:nvSpPr>
        <p:spPr>
          <a:xfrm>
            <a:off x="2024384" y="1593856"/>
            <a:ext cx="4905117" cy="577338"/>
          </a:xfrm>
          <a:prstGeom prst="rect">
            <a:avLst/>
          </a:prstGeom>
          <a:noFill/>
        </p:spPr>
        <p:txBody>
          <a:bodyPr wrap="square" rtlCol="0">
            <a:spAutoFit/>
          </a:bodyPr>
          <a:lstStyle/>
          <a:p>
            <a:pPr algn="ctr" defTabSz="257243"/>
            <a:r>
              <a:rPr lang="en-US" sz="1576" b="1" dirty="0">
                <a:solidFill>
                  <a:prstClr val="white"/>
                </a:solidFill>
                <a:effectLst>
                  <a:outerShdw blurRad="63500" algn="tl" rotWithShape="0">
                    <a:srgbClr val="000000">
                      <a:alpha val="72000"/>
                    </a:srgbClr>
                  </a:outerShdw>
                </a:effectLst>
                <a:latin typeface="Helvetica Light"/>
                <a:cs typeface="Helvetica Light"/>
              </a:rPr>
              <a:t>The most trusted, efficient and high performance enterprise-grade Linux platform</a:t>
            </a:r>
          </a:p>
        </p:txBody>
      </p:sp>
    </p:spTree>
    <p:extLst>
      <p:ext uri="{BB962C8B-B14F-4D97-AF65-F5344CB8AC3E}">
        <p14:creationId xmlns:p14="http://schemas.microsoft.com/office/powerpoint/2010/main" val="15070351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51317" y="622570"/>
            <a:ext cx="4088947" cy="4520930"/>
          </a:xfrm>
          <a:prstGeom prst="rect">
            <a:avLst/>
          </a:prstGeom>
          <a:solidFill>
            <a:schemeClr val="accent2">
              <a:lumMod val="40000"/>
              <a:lumOff val="60000"/>
            </a:schemeClr>
          </a:solidFill>
          <a:ln>
            <a:noFill/>
          </a:ln>
        </p:spPr>
        <p:style>
          <a:lnRef idx="1">
            <a:schemeClr val="accent1"/>
          </a:lnRef>
          <a:fillRef idx="3">
            <a:schemeClr val="accent1"/>
          </a:fillRef>
          <a:effectRef idx="2">
            <a:schemeClr val="accent1"/>
          </a:effectRef>
          <a:fontRef idx="minor">
            <a:schemeClr val="lt1"/>
          </a:fontRef>
        </p:style>
        <p:txBody>
          <a:bodyPr rtlCol="0" anchor="b"/>
          <a:lstStyle/>
          <a:p>
            <a:pPr algn="ctr"/>
            <a:r>
              <a:rPr lang="en-US" dirty="0" smtClean="0"/>
              <a:t>Multi-Purpose Servers</a:t>
            </a:r>
            <a:endParaRPr lang="en-US" dirty="0"/>
          </a:p>
        </p:txBody>
      </p:sp>
      <p:sp>
        <p:nvSpPr>
          <p:cNvPr id="17" name="Rectangle 16"/>
          <p:cNvSpPr/>
          <p:nvPr/>
        </p:nvSpPr>
        <p:spPr>
          <a:xfrm>
            <a:off x="4540265" y="622570"/>
            <a:ext cx="4603736" cy="4520930"/>
          </a:xfrm>
          <a:prstGeom prst="rect">
            <a:avLst/>
          </a:prstGeom>
          <a:ln>
            <a:noFill/>
          </a:ln>
        </p:spPr>
        <p:style>
          <a:lnRef idx="1">
            <a:schemeClr val="accent1"/>
          </a:lnRef>
          <a:fillRef idx="3">
            <a:schemeClr val="accent1"/>
          </a:fillRef>
          <a:effectRef idx="2">
            <a:schemeClr val="accent1"/>
          </a:effectRef>
          <a:fontRef idx="minor">
            <a:schemeClr val="lt1"/>
          </a:fontRef>
        </p:style>
        <p:txBody>
          <a:bodyPr rtlCol="0" anchor="b"/>
          <a:lstStyle/>
          <a:p>
            <a:pPr algn="ctr"/>
            <a:r>
              <a:rPr lang="en-US" dirty="0" smtClean="0"/>
              <a:t>Linux-Only Servers</a:t>
            </a:r>
            <a:endParaRPr lang="en-US" dirty="0"/>
          </a:p>
        </p:txBody>
      </p:sp>
      <p:sp>
        <p:nvSpPr>
          <p:cNvPr id="2" name="Title 1"/>
          <p:cNvSpPr>
            <a:spLocks noGrp="1"/>
          </p:cNvSpPr>
          <p:nvPr>
            <p:ph type="title"/>
          </p:nvPr>
        </p:nvSpPr>
        <p:spPr>
          <a:xfrm>
            <a:off x="852704" y="-73398"/>
            <a:ext cx="5107358" cy="857250"/>
          </a:xfrm>
        </p:spPr>
        <p:txBody>
          <a:bodyPr/>
          <a:lstStyle/>
          <a:p>
            <a:r>
              <a:rPr lang="en-US" sz="2400" dirty="0"/>
              <a:t>IBM Systems with z Architecture</a:t>
            </a:r>
          </a:p>
        </p:txBody>
      </p:sp>
      <p:pic>
        <p:nvPicPr>
          <p:cNvPr id="4" name="Picture 4" descr="IBM_zNext MR_57_ 3941B copy"/>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62755" y="3250185"/>
            <a:ext cx="767105" cy="1458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7" descr="zECSiloShadow"/>
          <p:cNvPicPr>
            <a:picLocks noChangeArrowheads="1"/>
          </p:cNvPicPr>
          <p:nvPr/>
        </p:nvPicPr>
        <p:blipFill>
          <a:blip r:embed="rId4"/>
          <a:srcRect/>
          <a:stretch>
            <a:fillRect/>
          </a:stretch>
        </p:blipFill>
        <p:spPr bwMode="auto">
          <a:xfrm>
            <a:off x="852704" y="1441034"/>
            <a:ext cx="1421127" cy="1674186"/>
          </a:xfrm>
          <a:prstGeom prst="rect">
            <a:avLst/>
          </a:prstGeom>
          <a:noFill/>
          <a:ln w="9525">
            <a:noFill/>
            <a:miter lim="800000"/>
            <a:headEnd/>
            <a:tailEnd/>
          </a:ln>
        </p:spPr>
      </p:pic>
      <p:pic>
        <p:nvPicPr>
          <p:cNvPr id="6" name="Picture 7"/>
          <p:cNvPicPr>
            <a:picLocks noChangeAspect="1" noChangeArrowheads="1"/>
          </p:cNvPicPr>
          <p:nvPr/>
        </p:nvPicPr>
        <p:blipFill rotWithShape="1">
          <a:blip r:embed="rId5"/>
          <a:srcRect/>
          <a:stretch/>
        </p:blipFill>
        <p:spPr bwMode="auto">
          <a:xfrm>
            <a:off x="6817328" y="1431306"/>
            <a:ext cx="1596962" cy="1782198"/>
          </a:xfrm>
          <a:prstGeom prst="rect">
            <a:avLst/>
          </a:prstGeom>
          <a:noFill/>
          <a:ln w="9525">
            <a:noFill/>
            <a:miter lim="800000"/>
            <a:headEnd/>
            <a:tailEnd/>
          </a:ln>
          <a:effectLst>
            <a:outerShdw blurRad="193675" algn="tl" rotWithShape="0">
              <a:srgbClr val="000000">
                <a:alpha val="40000"/>
              </a:srgbClr>
            </a:outerShdw>
          </a:effectLst>
        </p:spPr>
      </p:pic>
      <p:pic>
        <p:nvPicPr>
          <p:cNvPr id="7" name="Picture 6"/>
          <p:cNvPicPr>
            <a:picLocks noChangeAspect="1"/>
          </p:cNvPicPr>
          <p:nvPr/>
        </p:nvPicPr>
        <p:blipFill rotWithShape="1">
          <a:blip r:embed="rId6"/>
          <a:srcRect/>
          <a:stretch/>
        </p:blipFill>
        <p:spPr>
          <a:xfrm>
            <a:off x="5891601" y="3270439"/>
            <a:ext cx="912223" cy="1535186"/>
          </a:xfrm>
          <a:prstGeom prst="rect">
            <a:avLst/>
          </a:prstGeom>
          <a:effectLst>
            <a:outerShdw blurRad="193675" algn="tl" rotWithShape="0">
              <a:srgbClr val="000000">
                <a:alpha val="40000"/>
              </a:srgbClr>
            </a:outerShdw>
          </a:effectLst>
        </p:spPr>
      </p:pic>
      <p:sp>
        <p:nvSpPr>
          <p:cNvPr id="8" name="Rectangle 7"/>
          <p:cNvSpPr/>
          <p:nvPr/>
        </p:nvSpPr>
        <p:spPr>
          <a:xfrm>
            <a:off x="5369496" y="700651"/>
            <a:ext cx="2659702" cy="369332"/>
          </a:xfrm>
          <a:prstGeom prst="rect">
            <a:avLst/>
          </a:prstGeom>
        </p:spPr>
        <p:txBody>
          <a:bodyPr wrap="none">
            <a:spAutoFit/>
          </a:bodyPr>
          <a:lstStyle/>
          <a:p>
            <a:r>
              <a:rPr lang="en-US" dirty="0"/>
              <a:t>IBM LinuxONE Systems</a:t>
            </a:r>
          </a:p>
        </p:txBody>
      </p:sp>
      <p:sp>
        <p:nvSpPr>
          <p:cNvPr id="9" name="TextBox 1"/>
          <p:cNvSpPr txBox="1">
            <a:spLocks noChangeArrowheads="1"/>
          </p:cNvSpPr>
          <p:nvPr/>
        </p:nvSpPr>
        <p:spPr bwMode="auto">
          <a:xfrm>
            <a:off x="6595871" y="1131224"/>
            <a:ext cx="2146742"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5613" eaLnBrk="0" hangingPunct="0">
              <a:defRPr sz="2000">
                <a:solidFill>
                  <a:schemeClr val="hlink"/>
                </a:solidFill>
                <a:latin typeface="Arial" pitchFamily="34" charset="0"/>
                <a:cs typeface="Arial" pitchFamily="34" charset="0"/>
              </a:defRPr>
            </a:lvl1pPr>
            <a:lvl2pPr marL="742950" indent="-285750" defTabSz="455613" eaLnBrk="0" hangingPunct="0">
              <a:defRPr sz="2000">
                <a:solidFill>
                  <a:schemeClr val="hlink"/>
                </a:solidFill>
                <a:latin typeface="Arial" pitchFamily="34" charset="0"/>
                <a:cs typeface="Arial" pitchFamily="34" charset="0"/>
              </a:defRPr>
            </a:lvl2pPr>
            <a:lvl3pPr marL="1143000" indent="-228600" defTabSz="455613" eaLnBrk="0" hangingPunct="0">
              <a:defRPr sz="2000">
                <a:solidFill>
                  <a:schemeClr val="hlink"/>
                </a:solidFill>
                <a:latin typeface="Arial" pitchFamily="34" charset="0"/>
                <a:cs typeface="Arial" pitchFamily="34" charset="0"/>
              </a:defRPr>
            </a:lvl3pPr>
            <a:lvl4pPr marL="1600200" indent="-228600" defTabSz="455613" eaLnBrk="0" hangingPunct="0">
              <a:defRPr sz="2000">
                <a:solidFill>
                  <a:schemeClr val="hlink"/>
                </a:solidFill>
                <a:latin typeface="Arial" pitchFamily="34" charset="0"/>
                <a:cs typeface="Arial" pitchFamily="34" charset="0"/>
              </a:defRPr>
            </a:lvl4pPr>
            <a:lvl5pPr marL="2057400" indent="-228600" defTabSz="455613" eaLnBrk="0" hangingPunct="0">
              <a:defRPr sz="2000">
                <a:solidFill>
                  <a:schemeClr val="hlink"/>
                </a:solidFill>
                <a:latin typeface="Arial" pitchFamily="34" charset="0"/>
                <a:cs typeface="Arial" pitchFamily="34" charset="0"/>
              </a:defRPr>
            </a:lvl5pPr>
            <a:lvl6pPr marL="25146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6pPr>
            <a:lvl7pPr marL="29718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7pPr>
            <a:lvl8pPr marL="34290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8pPr>
            <a:lvl9pPr marL="38862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9pPr>
          </a:lstStyle>
          <a:p>
            <a:pPr eaLnBrk="1" hangingPunct="1"/>
            <a:r>
              <a:rPr lang="en-US" altLang="en-US" sz="1350" b="1" dirty="0">
                <a:solidFill>
                  <a:srgbClr val="000000"/>
                </a:solidFill>
              </a:rPr>
              <a:t>IBM LinuxONE Emperor</a:t>
            </a:r>
          </a:p>
        </p:txBody>
      </p:sp>
      <p:sp>
        <p:nvSpPr>
          <p:cNvPr id="10" name="Rectangle 9"/>
          <p:cNvSpPr/>
          <p:nvPr/>
        </p:nvSpPr>
        <p:spPr>
          <a:xfrm>
            <a:off x="1591989" y="738224"/>
            <a:ext cx="1723549" cy="369332"/>
          </a:xfrm>
          <a:prstGeom prst="rect">
            <a:avLst/>
          </a:prstGeom>
        </p:spPr>
        <p:txBody>
          <a:bodyPr wrap="none">
            <a:spAutoFit/>
          </a:bodyPr>
          <a:lstStyle/>
          <a:p>
            <a:r>
              <a:rPr lang="en-US" dirty="0"/>
              <a:t>IBM z Systems</a:t>
            </a:r>
          </a:p>
        </p:txBody>
      </p:sp>
      <p:sp>
        <p:nvSpPr>
          <p:cNvPr id="11" name="TextBox 1"/>
          <p:cNvSpPr txBox="1">
            <a:spLocks noChangeArrowheads="1"/>
          </p:cNvSpPr>
          <p:nvPr/>
        </p:nvSpPr>
        <p:spPr bwMode="auto">
          <a:xfrm>
            <a:off x="1148730" y="1130657"/>
            <a:ext cx="82907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5613" eaLnBrk="0" hangingPunct="0">
              <a:defRPr sz="2000">
                <a:solidFill>
                  <a:schemeClr val="hlink"/>
                </a:solidFill>
                <a:latin typeface="Arial" pitchFamily="34" charset="0"/>
                <a:cs typeface="Arial" pitchFamily="34" charset="0"/>
              </a:defRPr>
            </a:lvl1pPr>
            <a:lvl2pPr marL="742950" indent="-285750" defTabSz="455613" eaLnBrk="0" hangingPunct="0">
              <a:defRPr sz="2000">
                <a:solidFill>
                  <a:schemeClr val="hlink"/>
                </a:solidFill>
                <a:latin typeface="Arial" pitchFamily="34" charset="0"/>
                <a:cs typeface="Arial" pitchFamily="34" charset="0"/>
              </a:defRPr>
            </a:lvl2pPr>
            <a:lvl3pPr marL="1143000" indent="-228600" defTabSz="455613" eaLnBrk="0" hangingPunct="0">
              <a:defRPr sz="2000">
                <a:solidFill>
                  <a:schemeClr val="hlink"/>
                </a:solidFill>
                <a:latin typeface="Arial" pitchFamily="34" charset="0"/>
                <a:cs typeface="Arial" pitchFamily="34" charset="0"/>
              </a:defRPr>
            </a:lvl3pPr>
            <a:lvl4pPr marL="1600200" indent="-228600" defTabSz="455613" eaLnBrk="0" hangingPunct="0">
              <a:defRPr sz="2000">
                <a:solidFill>
                  <a:schemeClr val="hlink"/>
                </a:solidFill>
                <a:latin typeface="Arial" pitchFamily="34" charset="0"/>
                <a:cs typeface="Arial" pitchFamily="34" charset="0"/>
              </a:defRPr>
            </a:lvl4pPr>
            <a:lvl5pPr marL="2057400" indent="-228600" defTabSz="455613" eaLnBrk="0" hangingPunct="0">
              <a:defRPr sz="2000">
                <a:solidFill>
                  <a:schemeClr val="hlink"/>
                </a:solidFill>
                <a:latin typeface="Arial" pitchFamily="34" charset="0"/>
                <a:cs typeface="Arial" pitchFamily="34" charset="0"/>
              </a:defRPr>
            </a:lvl5pPr>
            <a:lvl6pPr marL="25146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6pPr>
            <a:lvl7pPr marL="29718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7pPr>
            <a:lvl8pPr marL="34290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8pPr>
            <a:lvl9pPr marL="38862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9pPr>
          </a:lstStyle>
          <a:p>
            <a:pPr eaLnBrk="1" hangingPunct="1"/>
            <a:r>
              <a:rPr lang="en-US" altLang="en-US" sz="1350" b="1" dirty="0">
                <a:solidFill>
                  <a:srgbClr val="000000"/>
                </a:solidFill>
              </a:rPr>
              <a:t>IBM z13</a:t>
            </a:r>
          </a:p>
        </p:txBody>
      </p:sp>
      <p:sp>
        <p:nvSpPr>
          <p:cNvPr id="12" name="TextBox 1"/>
          <p:cNvSpPr txBox="1">
            <a:spLocks noChangeArrowheads="1"/>
          </p:cNvSpPr>
          <p:nvPr/>
        </p:nvSpPr>
        <p:spPr bwMode="auto">
          <a:xfrm>
            <a:off x="2134839" y="2950103"/>
            <a:ext cx="925253"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5613" eaLnBrk="0" hangingPunct="0">
              <a:defRPr sz="2000">
                <a:solidFill>
                  <a:schemeClr val="hlink"/>
                </a:solidFill>
                <a:latin typeface="Arial" pitchFamily="34" charset="0"/>
                <a:cs typeface="Arial" pitchFamily="34" charset="0"/>
              </a:defRPr>
            </a:lvl1pPr>
            <a:lvl2pPr marL="742950" indent="-285750" defTabSz="455613" eaLnBrk="0" hangingPunct="0">
              <a:defRPr sz="2000">
                <a:solidFill>
                  <a:schemeClr val="hlink"/>
                </a:solidFill>
                <a:latin typeface="Arial" pitchFamily="34" charset="0"/>
                <a:cs typeface="Arial" pitchFamily="34" charset="0"/>
              </a:defRPr>
            </a:lvl2pPr>
            <a:lvl3pPr marL="1143000" indent="-228600" defTabSz="455613" eaLnBrk="0" hangingPunct="0">
              <a:defRPr sz="2000">
                <a:solidFill>
                  <a:schemeClr val="hlink"/>
                </a:solidFill>
                <a:latin typeface="Arial" pitchFamily="34" charset="0"/>
                <a:cs typeface="Arial" pitchFamily="34" charset="0"/>
              </a:defRPr>
            </a:lvl3pPr>
            <a:lvl4pPr marL="1600200" indent="-228600" defTabSz="455613" eaLnBrk="0" hangingPunct="0">
              <a:defRPr sz="2000">
                <a:solidFill>
                  <a:schemeClr val="hlink"/>
                </a:solidFill>
                <a:latin typeface="Arial" pitchFamily="34" charset="0"/>
                <a:cs typeface="Arial" pitchFamily="34" charset="0"/>
              </a:defRPr>
            </a:lvl4pPr>
            <a:lvl5pPr marL="2057400" indent="-228600" defTabSz="455613" eaLnBrk="0" hangingPunct="0">
              <a:defRPr sz="2000">
                <a:solidFill>
                  <a:schemeClr val="hlink"/>
                </a:solidFill>
                <a:latin typeface="Arial" pitchFamily="34" charset="0"/>
                <a:cs typeface="Arial" pitchFamily="34" charset="0"/>
              </a:defRPr>
            </a:lvl5pPr>
            <a:lvl6pPr marL="25146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6pPr>
            <a:lvl7pPr marL="29718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7pPr>
            <a:lvl8pPr marL="34290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8pPr>
            <a:lvl9pPr marL="38862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9pPr>
          </a:lstStyle>
          <a:p>
            <a:pPr eaLnBrk="1" hangingPunct="1"/>
            <a:r>
              <a:rPr lang="en-US" altLang="en-US" sz="1350" b="1" dirty="0">
                <a:solidFill>
                  <a:srgbClr val="000000"/>
                </a:solidFill>
              </a:rPr>
              <a:t>IBM z13s</a:t>
            </a:r>
          </a:p>
        </p:txBody>
      </p:sp>
      <p:sp>
        <p:nvSpPr>
          <p:cNvPr id="13" name="TextBox 1"/>
          <p:cNvSpPr txBox="1">
            <a:spLocks noChangeArrowheads="1"/>
          </p:cNvSpPr>
          <p:nvPr/>
        </p:nvSpPr>
        <p:spPr bwMode="auto">
          <a:xfrm>
            <a:off x="5549743" y="2873008"/>
            <a:ext cx="143500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5613" eaLnBrk="0" hangingPunct="0">
              <a:defRPr sz="2000">
                <a:solidFill>
                  <a:schemeClr val="hlink"/>
                </a:solidFill>
                <a:latin typeface="Arial" pitchFamily="34" charset="0"/>
                <a:cs typeface="Arial" pitchFamily="34" charset="0"/>
              </a:defRPr>
            </a:lvl1pPr>
            <a:lvl2pPr marL="742950" indent="-285750" defTabSz="455613" eaLnBrk="0" hangingPunct="0">
              <a:defRPr sz="2000">
                <a:solidFill>
                  <a:schemeClr val="hlink"/>
                </a:solidFill>
                <a:latin typeface="Arial" pitchFamily="34" charset="0"/>
                <a:cs typeface="Arial" pitchFamily="34" charset="0"/>
              </a:defRPr>
            </a:lvl2pPr>
            <a:lvl3pPr marL="1143000" indent="-228600" defTabSz="455613" eaLnBrk="0" hangingPunct="0">
              <a:defRPr sz="2000">
                <a:solidFill>
                  <a:schemeClr val="hlink"/>
                </a:solidFill>
                <a:latin typeface="Arial" pitchFamily="34" charset="0"/>
                <a:cs typeface="Arial" pitchFamily="34" charset="0"/>
              </a:defRPr>
            </a:lvl3pPr>
            <a:lvl4pPr marL="1600200" indent="-228600" defTabSz="455613" eaLnBrk="0" hangingPunct="0">
              <a:defRPr sz="2000">
                <a:solidFill>
                  <a:schemeClr val="hlink"/>
                </a:solidFill>
                <a:latin typeface="Arial" pitchFamily="34" charset="0"/>
                <a:cs typeface="Arial" pitchFamily="34" charset="0"/>
              </a:defRPr>
            </a:lvl4pPr>
            <a:lvl5pPr marL="2057400" indent="-228600" defTabSz="455613" eaLnBrk="0" hangingPunct="0">
              <a:defRPr sz="2000">
                <a:solidFill>
                  <a:schemeClr val="hlink"/>
                </a:solidFill>
                <a:latin typeface="Arial" pitchFamily="34" charset="0"/>
                <a:cs typeface="Arial" pitchFamily="34" charset="0"/>
              </a:defRPr>
            </a:lvl5pPr>
            <a:lvl6pPr marL="25146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6pPr>
            <a:lvl7pPr marL="29718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7pPr>
            <a:lvl8pPr marL="34290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8pPr>
            <a:lvl9pPr marL="38862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9pPr>
          </a:lstStyle>
          <a:p>
            <a:pPr eaLnBrk="1" hangingPunct="1"/>
            <a:r>
              <a:rPr lang="en-US" altLang="en-US" sz="1350" b="1" dirty="0">
                <a:solidFill>
                  <a:srgbClr val="000000"/>
                </a:solidFill>
              </a:rPr>
              <a:t>IBM LinuxONE</a:t>
            </a:r>
            <a:br>
              <a:rPr lang="en-US" altLang="en-US" sz="1350" b="1" dirty="0">
                <a:solidFill>
                  <a:srgbClr val="000000"/>
                </a:solidFill>
              </a:rPr>
            </a:br>
            <a:r>
              <a:rPr lang="en-US" altLang="en-US" sz="1350" b="1" dirty="0">
                <a:solidFill>
                  <a:srgbClr val="000000"/>
                </a:solidFill>
              </a:rPr>
              <a:t>     Rockhopper</a:t>
            </a:r>
          </a:p>
        </p:txBody>
      </p:sp>
      <p:grpSp>
        <p:nvGrpSpPr>
          <p:cNvPr id="14" name="Group 13"/>
          <p:cNvGrpSpPr/>
          <p:nvPr/>
        </p:nvGrpSpPr>
        <p:grpSpPr>
          <a:xfrm>
            <a:off x="3315538" y="1889944"/>
            <a:ext cx="2156498" cy="1118489"/>
            <a:chOff x="2971225" y="2044700"/>
            <a:chExt cx="2640012" cy="1491318"/>
          </a:xfrm>
          <a:solidFill>
            <a:srgbClr val="60B127"/>
          </a:solidFill>
        </p:grpSpPr>
        <p:sp>
          <p:nvSpPr>
            <p:cNvPr id="15" name="TextBox 14"/>
            <p:cNvSpPr txBox="1"/>
            <p:nvPr/>
          </p:nvSpPr>
          <p:spPr>
            <a:xfrm>
              <a:off x="3505315" y="2044700"/>
              <a:ext cx="1687512" cy="500146"/>
            </a:xfrm>
            <a:prstGeom prst="rect">
              <a:avLst/>
            </a:prstGeom>
            <a:grpFill/>
          </p:spPr>
          <p:txBody>
            <a:bodyPr lIns="51442" tIns="25721" rIns="51442" bIns="25721">
              <a:spAutoFit/>
            </a:bodyPr>
            <a:lstStyle/>
            <a:p>
              <a:pPr algn="ctr" defTabSz="342872" fontAlgn="auto">
                <a:spcBef>
                  <a:spcPts val="0"/>
                </a:spcBef>
                <a:spcAft>
                  <a:spcPts val="0"/>
                </a:spcAft>
                <a:defRPr/>
              </a:pPr>
              <a:r>
                <a:rPr lang="en-US" sz="1050" dirty="0">
                  <a:solidFill>
                    <a:srgbClr val="000000"/>
                  </a:solidFill>
                  <a:effectLst>
                    <a:outerShdw blurRad="57150" algn="tl" rotWithShape="0">
                      <a:srgbClr val="000000">
                        <a:alpha val="70000"/>
                      </a:srgbClr>
                    </a:outerShdw>
                  </a:effectLst>
                  <a:latin typeface="Helvetica Light"/>
                  <a:cs typeface="Helvetica Light"/>
                </a:rPr>
                <a:t>The world’s </a:t>
              </a:r>
              <a:r>
                <a:rPr lang="en-US" sz="1050" b="1" dirty="0">
                  <a:solidFill>
                    <a:srgbClr val="000000"/>
                  </a:solidFill>
                  <a:effectLst>
                    <a:outerShdw blurRad="57150" algn="tl" rotWithShape="0">
                      <a:srgbClr val="000000">
                        <a:alpha val="70000"/>
                      </a:srgbClr>
                    </a:outerShdw>
                  </a:effectLst>
                  <a:latin typeface="Helvetica"/>
                  <a:cs typeface="Helvetica"/>
                </a:rPr>
                <a:t/>
              </a:r>
              <a:br>
                <a:rPr lang="en-US" sz="1050" b="1" dirty="0">
                  <a:solidFill>
                    <a:srgbClr val="000000"/>
                  </a:solidFill>
                  <a:effectLst>
                    <a:outerShdw blurRad="57150" algn="tl" rotWithShape="0">
                      <a:srgbClr val="000000">
                        <a:alpha val="70000"/>
                      </a:srgbClr>
                    </a:outerShdw>
                  </a:effectLst>
                  <a:latin typeface="Helvetica"/>
                  <a:cs typeface="Helvetica"/>
                </a:rPr>
              </a:br>
              <a:r>
                <a:rPr lang="en-US" sz="1050" b="1" dirty="0">
                  <a:solidFill>
                    <a:srgbClr val="000000"/>
                  </a:solidFill>
                  <a:effectLst>
                    <a:outerShdw blurRad="57150" algn="tl" rotWithShape="0">
                      <a:srgbClr val="000000">
                        <a:alpha val="70000"/>
                      </a:srgbClr>
                    </a:outerShdw>
                  </a:effectLst>
                  <a:latin typeface="Helvetica"/>
                  <a:cs typeface="Helvetica"/>
                </a:rPr>
                <a:t>fastest processor</a:t>
              </a:r>
            </a:p>
          </p:txBody>
        </p:sp>
        <p:sp>
          <p:nvSpPr>
            <p:cNvPr id="16" name="TextBox 15"/>
            <p:cNvSpPr txBox="1"/>
            <p:nvPr/>
          </p:nvSpPr>
          <p:spPr>
            <a:xfrm>
              <a:off x="3173673" y="2656142"/>
              <a:ext cx="2284413" cy="284703"/>
            </a:xfrm>
            <a:prstGeom prst="rect">
              <a:avLst/>
            </a:prstGeom>
            <a:grpFill/>
          </p:spPr>
          <p:txBody>
            <a:bodyPr lIns="51442" tIns="25721" rIns="51442" bIns="25721">
              <a:spAutoFit/>
            </a:bodyPr>
            <a:lstStyle/>
            <a:p>
              <a:pPr algn="ctr" defTabSz="342872" fontAlgn="auto">
                <a:spcBef>
                  <a:spcPts val="0"/>
                </a:spcBef>
                <a:spcAft>
                  <a:spcPts val="0"/>
                </a:spcAft>
                <a:defRPr/>
              </a:pPr>
              <a:r>
                <a:rPr lang="en-US" sz="1050" dirty="0">
                  <a:solidFill>
                    <a:srgbClr val="000000"/>
                  </a:solidFill>
                  <a:effectLst>
                    <a:outerShdw blurRad="57150" algn="tl" rotWithShape="0">
                      <a:srgbClr val="000000">
                        <a:alpha val="70000"/>
                      </a:srgbClr>
                    </a:outerShdw>
                  </a:effectLst>
                  <a:latin typeface="Helvetica"/>
                  <a:cs typeface="Helvetica"/>
                </a:rPr>
                <a:t>Massive</a:t>
              </a:r>
              <a:r>
                <a:rPr lang="en-US" sz="1050" b="1" dirty="0">
                  <a:solidFill>
                    <a:srgbClr val="000000"/>
                  </a:solidFill>
                  <a:effectLst>
                    <a:outerShdw blurRad="57150" algn="tl" rotWithShape="0">
                      <a:srgbClr val="000000">
                        <a:alpha val="70000"/>
                      </a:srgbClr>
                    </a:outerShdw>
                  </a:effectLst>
                  <a:latin typeface="Helvetica"/>
                  <a:cs typeface="Helvetica"/>
                </a:rPr>
                <a:t> I/O throughput </a:t>
              </a:r>
              <a:endParaRPr lang="en-US" sz="1050" dirty="0">
                <a:solidFill>
                  <a:srgbClr val="000000"/>
                </a:solidFill>
                <a:effectLst>
                  <a:outerShdw blurRad="57150" algn="tl" rotWithShape="0">
                    <a:srgbClr val="000000">
                      <a:alpha val="70000"/>
                    </a:srgbClr>
                  </a:outerShdw>
                </a:effectLst>
                <a:latin typeface="Helvetica Light"/>
                <a:cs typeface="Helvetica Light"/>
              </a:endParaRPr>
            </a:p>
          </p:txBody>
        </p:sp>
        <p:sp>
          <p:nvSpPr>
            <p:cNvPr id="19" name="TextBox 18"/>
            <p:cNvSpPr txBox="1"/>
            <p:nvPr/>
          </p:nvSpPr>
          <p:spPr>
            <a:xfrm>
              <a:off x="2971225" y="3035871"/>
              <a:ext cx="2640012" cy="500147"/>
            </a:xfrm>
            <a:prstGeom prst="rect">
              <a:avLst/>
            </a:prstGeom>
            <a:grpFill/>
          </p:spPr>
          <p:txBody>
            <a:bodyPr lIns="51442" tIns="25721" rIns="51442" bIns="25721">
              <a:spAutoFit/>
            </a:bodyPr>
            <a:lstStyle/>
            <a:p>
              <a:pPr algn="ctr" defTabSz="342872" fontAlgn="auto">
                <a:spcBef>
                  <a:spcPts val="0"/>
                </a:spcBef>
                <a:spcAft>
                  <a:spcPts val="0"/>
                </a:spcAft>
                <a:defRPr/>
              </a:pPr>
              <a:r>
                <a:rPr lang="en-US" sz="1050" b="1" dirty="0">
                  <a:solidFill>
                    <a:srgbClr val="000000"/>
                  </a:solidFill>
                  <a:effectLst>
                    <a:outerShdw blurRad="57150" algn="tl" rotWithShape="0">
                      <a:srgbClr val="000000">
                        <a:alpha val="70000"/>
                      </a:srgbClr>
                    </a:outerShdw>
                  </a:effectLst>
                  <a:latin typeface="Helvetica"/>
                  <a:cs typeface="Helvetica"/>
                </a:rPr>
                <a:t>Dedicated cryptographic</a:t>
              </a:r>
              <a:r>
                <a:rPr lang="en-US" sz="1050" dirty="0">
                  <a:solidFill>
                    <a:srgbClr val="000000"/>
                  </a:solidFill>
                  <a:effectLst>
                    <a:outerShdw blurRad="57150" algn="tl" rotWithShape="0">
                      <a:srgbClr val="000000">
                        <a:alpha val="70000"/>
                      </a:srgbClr>
                    </a:outerShdw>
                  </a:effectLst>
                  <a:latin typeface="Helvetica Light"/>
                  <a:cs typeface="Helvetica Light"/>
                </a:rPr>
                <a:t> processors</a:t>
              </a:r>
            </a:p>
          </p:txBody>
        </p:sp>
      </p:grpSp>
    </p:spTree>
    <p:extLst>
      <p:ext uri="{BB962C8B-B14F-4D97-AF65-F5344CB8AC3E}">
        <p14:creationId xmlns:p14="http://schemas.microsoft.com/office/powerpoint/2010/main" val="7910864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nvPicPr>
        <p:blipFill rotWithShape="1">
          <a:blip r:embed="rId3"/>
          <a:srcRect/>
          <a:stretch/>
        </p:blipFill>
        <p:spPr bwMode="auto">
          <a:xfrm>
            <a:off x="1025128" y="1400473"/>
            <a:ext cx="2427985" cy="2709614"/>
          </a:xfrm>
          <a:prstGeom prst="rect">
            <a:avLst/>
          </a:prstGeom>
          <a:noFill/>
          <a:ln w="9525">
            <a:noFill/>
            <a:miter lim="800000"/>
            <a:headEnd/>
            <a:tailEnd/>
          </a:ln>
          <a:effectLst>
            <a:outerShdw blurRad="193675" algn="tl" rotWithShape="0">
              <a:srgbClr val="000000">
                <a:alpha val="40000"/>
              </a:srgbClr>
            </a:outerShdw>
          </a:effectLst>
        </p:spPr>
      </p:pic>
      <p:grpSp>
        <p:nvGrpSpPr>
          <p:cNvPr id="2" name="Group 1"/>
          <p:cNvGrpSpPr/>
          <p:nvPr/>
        </p:nvGrpSpPr>
        <p:grpSpPr>
          <a:xfrm>
            <a:off x="3241120" y="1559243"/>
            <a:ext cx="1996825" cy="2321782"/>
            <a:chOff x="2957513" y="2044700"/>
            <a:chExt cx="2662433" cy="3095709"/>
          </a:xfrm>
        </p:grpSpPr>
        <p:sp>
          <p:nvSpPr>
            <p:cNvPr id="28" name="TextBox 27"/>
            <p:cNvSpPr txBox="1"/>
            <p:nvPr/>
          </p:nvSpPr>
          <p:spPr>
            <a:xfrm>
              <a:off x="2957513" y="2044700"/>
              <a:ext cx="1687512" cy="500147"/>
            </a:xfrm>
            <a:prstGeom prst="rect">
              <a:avLst/>
            </a:prstGeom>
            <a:noFill/>
          </p:spPr>
          <p:txBody>
            <a:bodyPr lIns="51442" tIns="25721" rIns="51442" bIns="25721">
              <a:spAutoFit/>
            </a:bodyPr>
            <a:lstStyle/>
            <a:p>
              <a:pPr defTabSz="342872" fontAlgn="auto">
                <a:spcBef>
                  <a:spcPts val="0"/>
                </a:spcBef>
                <a:spcAft>
                  <a:spcPts val="0"/>
                </a:spcAft>
                <a:defRPr/>
              </a:pPr>
              <a:r>
                <a:rPr lang="en-US" sz="1050" dirty="0">
                  <a:solidFill>
                    <a:srgbClr val="000000"/>
                  </a:solidFill>
                  <a:effectLst>
                    <a:outerShdw blurRad="57150" algn="tl" rotWithShape="0">
                      <a:srgbClr val="000000">
                        <a:alpha val="70000"/>
                      </a:srgbClr>
                    </a:outerShdw>
                  </a:effectLst>
                  <a:latin typeface="Helvetica Light"/>
                  <a:cs typeface="Helvetica Light"/>
                </a:rPr>
                <a:t>The world’s </a:t>
              </a:r>
              <a:r>
                <a:rPr lang="en-US" sz="1050" b="1" dirty="0">
                  <a:solidFill>
                    <a:srgbClr val="000000"/>
                  </a:solidFill>
                  <a:effectLst>
                    <a:outerShdw blurRad="57150" algn="tl" rotWithShape="0">
                      <a:srgbClr val="000000">
                        <a:alpha val="70000"/>
                      </a:srgbClr>
                    </a:outerShdw>
                  </a:effectLst>
                  <a:latin typeface="Helvetica"/>
                  <a:cs typeface="Helvetica"/>
                </a:rPr>
                <a:t/>
              </a:r>
              <a:br>
                <a:rPr lang="en-US" sz="1050" b="1" dirty="0">
                  <a:solidFill>
                    <a:srgbClr val="000000"/>
                  </a:solidFill>
                  <a:effectLst>
                    <a:outerShdw blurRad="57150" algn="tl" rotWithShape="0">
                      <a:srgbClr val="000000">
                        <a:alpha val="70000"/>
                      </a:srgbClr>
                    </a:outerShdw>
                  </a:effectLst>
                  <a:latin typeface="Helvetica"/>
                  <a:cs typeface="Helvetica"/>
                </a:rPr>
              </a:br>
              <a:r>
                <a:rPr lang="en-US" sz="1050" b="1" dirty="0">
                  <a:solidFill>
                    <a:srgbClr val="000000"/>
                  </a:solidFill>
                  <a:effectLst>
                    <a:outerShdw blurRad="57150" algn="tl" rotWithShape="0">
                      <a:srgbClr val="000000">
                        <a:alpha val="70000"/>
                      </a:srgbClr>
                    </a:outerShdw>
                  </a:effectLst>
                  <a:latin typeface="Helvetica"/>
                  <a:cs typeface="Helvetica"/>
                </a:rPr>
                <a:t>fastest processor</a:t>
              </a:r>
            </a:p>
          </p:txBody>
        </p:sp>
        <p:sp>
          <p:nvSpPr>
            <p:cNvPr id="29" name="TextBox 28"/>
            <p:cNvSpPr txBox="1"/>
            <p:nvPr/>
          </p:nvSpPr>
          <p:spPr>
            <a:xfrm>
              <a:off x="2971225" y="2695055"/>
              <a:ext cx="2284412" cy="284703"/>
            </a:xfrm>
            <a:prstGeom prst="rect">
              <a:avLst/>
            </a:prstGeom>
            <a:noFill/>
          </p:spPr>
          <p:txBody>
            <a:bodyPr lIns="51442" tIns="25721" rIns="51442" bIns="25721">
              <a:spAutoFit/>
            </a:bodyPr>
            <a:lstStyle/>
            <a:p>
              <a:pPr defTabSz="342872" fontAlgn="auto">
                <a:spcBef>
                  <a:spcPts val="0"/>
                </a:spcBef>
                <a:spcAft>
                  <a:spcPts val="0"/>
                </a:spcAft>
                <a:defRPr/>
              </a:pPr>
              <a:r>
                <a:rPr lang="en-US" sz="1050" dirty="0">
                  <a:solidFill>
                    <a:srgbClr val="000000"/>
                  </a:solidFill>
                  <a:effectLst>
                    <a:outerShdw blurRad="57150" algn="tl" rotWithShape="0">
                      <a:srgbClr val="000000">
                        <a:alpha val="70000"/>
                      </a:srgbClr>
                    </a:outerShdw>
                  </a:effectLst>
                  <a:latin typeface="Helvetica"/>
                  <a:cs typeface="Helvetica"/>
                </a:rPr>
                <a:t>Massive</a:t>
              </a:r>
              <a:r>
                <a:rPr lang="en-US" sz="1050" b="1" dirty="0">
                  <a:solidFill>
                    <a:srgbClr val="000000"/>
                  </a:solidFill>
                  <a:effectLst>
                    <a:outerShdw blurRad="57150" algn="tl" rotWithShape="0">
                      <a:srgbClr val="000000">
                        <a:alpha val="70000"/>
                      </a:srgbClr>
                    </a:outerShdw>
                  </a:effectLst>
                  <a:latin typeface="Helvetica"/>
                  <a:cs typeface="Helvetica"/>
                </a:rPr>
                <a:t> I/O throughput </a:t>
              </a:r>
              <a:endParaRPr lang="en-US" sz="1050" dirty="0">
                <a:solidFill>
                  <a:srgbClr val="000000"/>
                </a:solidFill>
                <a:effectLst>
                  <a:outerShdw blurRad="57150" algn="tl" rotWithShape="0">
                    <a:srgbClr val="000000">
                      <a:alpha val="70000"/>
                    </a:srgbClr>
                  </a:outerShdw>
                </a:effectLst>
                <a:latin typeface="Helvetica Light"/>
                <a:cs typeface="Helvetica Light"/>
              </a:endParaRPr>
            </a:p>
          </p:txBody>
        </p:sp>
        <p:sp>
          <p:nvSpPr>
            <p:cNvPr id="30" name="TextBox 29"/>
            <p:cNvSpPr txBox="1"/>
            <p:nvPr/>
          </p:nvSpPr>
          <p:spPr>
            <a:xfrm>
              <a:off x="2979934" y="3122004"/>
              <a:ext cx="2382444" cy="715589"/>
            </a:xfrm>
            <a:prstGeom prst="rect">
              <a:avLst/>
            </a:prstGeom>
            <a:noFill/>
          </p:spPr>
          <p:txBody>
            <a:bodyPr wrap="square" lIns="51442" tIns="25721" rIns="51442" bIns="25721">
              <a:spAutoFit/>
            </a:bodyPr>
            <a:lstStyle/>
            <a:p>
              <a:pPr defTabSz="342872" fontAlgn="auto">
                <a:spcBef>
                  <a:spcPts val="0"/>
                </a:spcBef>
                <a:spcAft>
                  <a:spcPts val="0"/>
                </a:spcAft>
                <a:defRPr/>
              </a:pPr>
              <a:r>
                <a:rPr lang="en-US" sz="1050" dirty="0">
                  <a:solidFill>
                    <a:srgbClr val="000000"/>
                  </a:solidFill>
                  <a:effectLst>
                    <a:outerShdw blurRad="57150" algn="tl" rotWithShape="0">
                      <a:srgbClr val="000000">
                        <a:alpha val="70000"/>
                      </a:srgbClr>
                    </a:outerShdw>
                  </a:effectLst>
                  <a:latin typeface="Helvetica Light"/>
                  <a:cs typeface="Helvetica Light"/>
                </a:rPr>
                <a:t>Large memory pools with</a:t>
              </a:r>
            </a:p>
            <a:p>
              <a:pPr defTabSz="342872" fontAlgn="auto">
                <a:spcBef>
                  <a:spcPts val="0"/>
                </a:spcBef>
                <a:spcAft>
                  <a:spcPts val="0"/>
                </a:spcAft>
                <a:defRPr/>
              </a:pPr>
              <a:r>
                <a:rPr lang="en-US" sz="1050" b="1" dirty="0">
                  <a:solidFill>
                    <a:srgbClr val="000000"/>
                  </a:solidFill>
                  <a:effectLst>
                    <a:outerShdw blurRad="57150" algn="tl" rotWithShape="0">
                      <a:srgbClr val="000000">
                        <a:alpha val="70000"/>
                      </a:srgbClr>
                    </a:outerShdw>
                  </a:effectLst>
                  <a:latin typeface="Helvetica"/>
                  <a:cs typeface="Helvetica"/>
                </a:rPr>
                <a:t>4 levels of Cache</a:t>
              </a:r>
            </a:p>
            <a:p>
              <a:pPr defTabSz="342872" fontAlgn="auto">
                <a:spcBef>
                  <a:spcPts val="0"/>
                </a:spcBef>
                <a:spcAft>
                  <a:spcPts val="0"/>
                </a:spcAft>
                <a:defRPr/>
              </a:pPr>
              <a:r>
                <a:rPr lang="en-US" sz="1050" dirty="0">
                  <a:solidFill>
                    <a:srgbClr val="000000"/>
                  </a:solidFill>
                  <a:effectLst>
                    <a:outerShdw blurRad="57150" algn="tl" rotWithShape="0">
                      <a:srgbClr val="000000">
                        <a:alpha val="70000"/>
                      </a:srgbClr>
                    </a:outerShdw>
                  </a:effectLst>
                  <a:latin typeface="Helvetica"/>
                  <a:cs typeface="Helvetica"/>
                </a:rPr>
                <a:t>(64MB L1-L3 + 960MB L4)</a:t>
              </a:r>
            </a:p>
          </p:txBody>
        </p:sp>
        <p:sp>
          <p:nvSpPr>
            <p:cNvPr id="31" name="TextBox 30"/>
            <p:cNvSpPr txBox="1"/>
            <p:nvPr/>
          </p:nvSpPr>
          <p:spPr>
            <a:xfrm>
              <a:off x="2979934" y="3978822"/>
              <a:ext cx="2420937" cy="500147"/>
            </a:xfrm>
            <a:prstGeom prst="rect">
              <a:avLst/>
            </a:prstGeom>
            <a:noFill/>
          </p:spPr>
          <p:txBody>
            <a:bodyPr lIns="51442" tIns="25721" rIns="51442" bIns="25721">
              <a:spAutoFit/>
            </a:bodyPr>
            <a:lstStyle/>
            <a:p>
              <a:pPr defTabSz="342872" fontAlgn="auto">
                <a:spcBef>
                  <a:spcPts val="0"/>
                </a:spcBef>
                <a:spcAft>
                  <a:spcPts val="0"/>
                </a:spcAft>
                <a:defRPr/>
              </a:pPr>
              <a:r>
                <a:rPr lang="en-US" sz="1050" b="1" dirty="0">
                  <a:solidFill>
                    <a:srgbClr val="000000"/>
                  </a:solidFill>
                  <a:effectLst>
                    <a:outerShdw blurRad="57150" algn="tl" rotWithShape="0">
                      <a:srgbClr val="000000">
                        <a:alpha val="70000"/>
                      </a:srgbClr>
                    </a:outerShdw>
                  </a:effectLst>
                  <a:latin typeface="Helvetica"/>
                  <a:cs typeface="Helvetica"/>
                </a:rPr>
                <a:t>IT analytics</a:t>
              </a:r>
            </a:p>
            <a:p>
              <a:pPr defTabSz="342872" fontAlgn="auto">
                <a:spcBef>
                  <a:spcPts val="0"/>
                </a:spcBef>
                <a:spcAft>
                  <a:spcPts val="0"/>
                </a:spcAft>
                <a:defRPr/>
              </a:pPr>
              <a:r>
                <a:rPr lang="en-US" sz="1050" dirty="0">
                  <a:solidFill>
                    <a:srgbClr val="000000"/>
                  </a:solidFill>
                  <a:effectLst>
                    <a:outerShdw blurRad="57150" algn="tl" rotWithShape="0">
                      <a:srgbClr val="000000">
                        <a:alpha val="70000"/>
                      </a:srgbClr>
                    </a:outerShdw>
                  </a:effectLst>
                  <a:latin typeface="Helvetica Light"/>
                  <a:cs typeface="Helvetica Light"/>
                </a:rPr>
                <a:t>to avoid future outages</a:t>
              </a:r>
            </a:p>
          </p:txBody>
        </p:sp>
        <p:sp>
          <p:nvSpPr>
            <p:cNvPr id="32" name="TextBox 31"/>
            <p:cNvSpPr txBox="1"/>
            <p:nvPr/>
          </p:nvSpPr>
          <p:spPr>
            <a:xfrm>
              <a:off x="2979934" y="4640262"/>
              <a:ext cx="2640012" cy="500147"/>
            </a:xfrm>
            <a:prstGeom prst="rect">
              <a:avLst/>
            </a:prstGeom>
            <a:noFill/>
          </p:spPr>
          <p:txBody>
            <a:bodyPr lIns="51442" tIns="25721" rIns="51442" bIns="25721">
              <a:spAutoFit/>
            </a:bodyPr>
            <a:lstStyle/>
            <a:p>
              <a:pPr defTabSz="342872" fontAlgn="auto">
                <a:spcBef>
                  <a:spcPts val="0"/>
                </a:spcBef>
                <a:spcAft>
                  <a:spcPts val="0"/>
                </a:spcAft>
                <a:defRPr/>
              </a:pPr>
              <a:r>
                <a:rPr lang="en-US" sz="1050" b="1" dirty="0">
                  <a:solidFill>
                    <a:srgbClr val="000000"/>
                  </a:solidFill>
                  <a:effectLst>
                    <a:outerShdw blurRad="57150" algn="tl" rotWithShape="0">
                      <a:srgbClr val="000000">
                        <a:alpha val="70000"/>
                      </a:srgbClr>
                    </a:outerShdw>
                  </a:effectLst>
                  <a:latin typeface="Helvetica"/>
                  <a:cs typeface="Helvetica"/>
                </a:rPr>
                <a:t>Dedicated cryptographic</a:t>
              </a:r>
              <a:r>
                <a:rPr lang="en-US" sz="1050" dirty="0">
                  <a:solidFill>
                    <a:srgbClr val="000000"/>
                  </a:solidFill>
                  <a:effectLst>
                    <a:outerShdw blurRad="57150" algn="tl" rotWithShape="0">
                      <a:srgbClr val="000000">
                        <a:alpha val="70000"/>
                      </a:srgbClr>
                    </a:outerShdw>
                  </a:effectLst>
                  <a:latin typeface="Helvetica Light"/>
                  <a:cs typeface="Helvetica Light"/>
                </a:rPr>
                <a:t> processors</a:t>
              </a:r>
            </a:p>
          </p:txBody>
        </p:sp>
      </p:grpSp>
      <p:sp>
        <p:nvSpPr>
          <p:cNvPr id="27" name="TextBox 26"/>
          <p:cNvSpPr txBox="1"/>
          <p:nvPr/>
        </p:nvSpPr>
        <p:spPr>
          <a:xfrm>
            <a:off x="1296755" y="924344"/>
            <a:ext cx="2931319" cy="536692"/>
          </a:xfrm>
          <a:prstGeom prst="rect">
            <a:avLst/>
          </a:prstGeom>
          <a:noFill/>
        </p:spPr>
        <p:txBody>
          <a:bodyPr lIns="51442" tIns="25721" rIns="51442" bIns="25721">
            <a:spAutoFit/>
          </a:bodyPr>
          <a:lstStyle/>
          <a:p>
            <a:pPr algn="ctr" defTabSz="342872" fontAlgn="auto">
              <a:lnSpc>
                <a:spcPct val="150000"/>
              </a:lnSpc>
              <a:spcBef>
                <a:spcPts val="0"/>
              </a:spcBef>
              <a:spcAft>
                <a:spcPts val="0"/>
              </a:spcAft>
              <a:defRPr/>
            </a:pPr>
            <a:r>
              <a:rPr lang="en-US" sz="1050" b="1" dirty="0">
                <a:solidFill>
                  <a:srgbClr val="000000"/>
                </a:solidFill>
                <a:effectLst>
                  <a:outerShdw blurRad="57150" algn="tl" rotWithShape="0">
                    <a:srgbClr val="000000">
                      <a:alpha val="70000"/>
                    </a:srgbClr>
                  </a:outerShdw>
                </a:effectLst>
                <a:latin typeface="Helvetica" pitchFamily="34" charset="0"/>
                <a:cs typeface="Helvetica" pitchFamily="34" charset="0"/>
              </a:rPr>
              <a:t>6 to 141 </a:t>
            </a:r>
            <a:r>
              <a:rPr lang="en-US" sz="1050" dirty="0">
                <a:solidFill>
                  <a:srgbClr val="000000"/>
                </a:solidFill>
                <a:effectLst>
                  <a:outerShdw blurRad="57150" algn="tl" rotWithShape="0">
                    <a:srgbClr val="000000">
                      <a:alpha val="70000"/>
                    </a:srgbClr>
                  </a:outerShdw>
                </a:effectLst>
                <a:latin typeface="Helvetica" pitchFamily="34" charset="0"/>
                <a:cs typeface="Helvetica" pitchFamily="34" charset="0"/>
              </a:rPr>
              <a:t>LinuxONE Cores</a:t>
            </a:r>
          </a:p>
          <a:p>
            <a:pPr algn="ctr" defTabSz="342872" fontAlgn="auto">
              <a:lnSpc>
                <a:spcPct val="150000"/>
              </a:lnSpc>
              <a:spcBef>
                <a:spcPts val="0"/>
              </a:spcBef>
              <a:spcAft>
                <a:spcPts val="0"/>
              </a:spcAft>
              <a:defRPr/>
            </a:pPr>
            <a:r>
              <a:rPr lang="en-US" sz="1050" b="1" dirty="0">
                <a:solidFill>
                  <a:srgbClr val="000000"/>
                </a:solidFill>
                <a:effectLst>
                  <a:outerShdw blurRad="57150" algn="tl" rotWithShape="0">
                    <a:srgbClr val="000000">
                      <a:alpha val="70000"/>
                    </a:srgbClr>
                  </a:outerShdw>
                </a:effectLst>
                <a:latin typeface="Helvetica" pitchFamily="34" charset="0"/>
                <a:cs typeface="Helvetica" pitchFamily="34" charset="0"/>
              </a:rPr>
              <a:t>350 to 8,000 </a:t>
            </a:r>
            <a:r>
              <a:rPr lang="en-US" sz="1050" dirty="0">
                <a:solidFill>
                  <a:srgbClr val="000000"/>
                </a:solidFill>
                <a:effectLst>
                  <a:outerShdw blurRad="57150" algn="tl" rotWithShape="0">
                    <a:srgbClr val="000000">
                      <a:alpha val="70000"/>
                    </a:srgbClr>
                  </a:outerShdw>
                </a:effectLst>
                <a:latin typeface="Helvetica" pitchFamily="34" charset="0"/>
                <a:cs typeface="Helvetica" pitchFamily="34" charset="0"/>
              </a:rPr>
              <a:t>Virtual Machines</a:t>
            </a:r>
          </a:p>
        </p:txBody>
      </p:sp>
      <p:sp>
        <p:nvSpPr>
          <p:cNvPr id="103438" name="TextBox 1"/>
          <p:cNvSpPr txBox="1">
            <a:spLocks noChangeArrowheads="1"/>
          </p:cNvSpPr>
          <p:nvPr/>
        </p:nvSpPr>
        <p:spPr bwMode="auto">
          <a:xfrm>
            <a:off x="1709901" y="683837"/>
            <a:ext cx="2569934" cy="300082"/>
          </a:xfrm>
          <a:prstGeom prst="rect">
            <a:avLst/>
          </a:prstGeom>
          <a:solidFill>
            <a:srgbClr val="92D050"/>
          </a:solidFill>
          <a:ln>
            <a:noFill/>
          </a:ln>
          <a:extLst/>
        </p:spPr>
        <p:txBody>
          <a:bodyPr wrap="none">
            <a:spAutoFit/>
          </a:bodyPr>
          <a:lstStyle>
            <a:lvl1pPr defTabSz="455613" eaLnBrk="0" hangingPunct="0">
              <a:defRPr sz="2000">
                <a:solidFill>
                  <a:schemeClr val="hlink"/>
                </a:solidFill>
                <a:latin typeface="Arial" pitchFamily="34" charset="0"/>
                <a:cs typeface="Arial" pitchFamily="34" charset="0"/>
              </a:defRPr>
            </a:lvl1pPr>
            <a:lvl2pPr marL="742950" indent="-285750" defTabSz="455613" eaLnBrk="0" hangingPunct="0">
              <a:defRPr sz="2000">
                <a:solidFill>
                  <a:schemeClr val="hlink"/>
                </a:solidFill>
                <a:latin typeface="Arial" pitchFamily="34" charset="0"/>
                <a:cs typeface="Arial" pitchFamily="34" charset="0"/>
              </a:defRPr>
            </a:lvl2pPr>
            <a:lvl3pPr marL="1143000" indent="-228600" defTabSz="455613" eaLnBrk="0" hangingPunct="0">
              <a:defRPr sz="2000">
                <a:solidFill>
                  <a:schemeClr val="hlink"/>
                </a:solidFill>
                <a:latin typeface="Arial" pitchFamily="34" charset="0"/>
                <a:cs typeface="Arial" pitchFamily="34" charset="0"/>
              </a:defRPr>
            </a:lvl3pPr>
            <a:lvl4pPr marL="1600200" indent="-228600" defTabSz="455613" eaLnBrk="0" hangingPunct="0">
              <a:defRPr sz="2000">
                <a:solidFill>
                  <a:schemeClr val="hlink"/>
                </a:solidFill>
                <a:latin typeface="Arial" pitchFamily="34" charset="0"/>
                <a:cs typeface="Arial" pitchFamily="34" charset="0"/>
              </a:defRPr>
            </a:lvl4pPr>
            <a:lvl5pPr marL="2057400" indent="-228600" defTabSz="455613" eaLnBrk="0" hangingPunct="0">
              <a:defRPr sz="2000">
                <a:solidFill>
                  <a:schemeClr val="hlink"/>
                </a:solidFill>
                <a:latin typeface="Arial" pitchFamily="34" charset="0"/>
                <a:cs typeface="Arial" pitchFamily="34" charset="0"/>
              </a:defRPr>
            </a:lvl5pPr>
            <a:lvl6pPr marL="25146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6pPr>
            <a:lvl7pPr marL="29718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7pPr>
            <a:lvl8pPr marL="34290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8pPr>
            <a:lvl9pPr marL="38862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9pPr>
          </a:lstStyle>
          <a:p>
            <a:pPr eaLnBrk="1" hangingPunct="1"/>
            <a:r>
              <a:rPr lang="en-US" altLang="en-US" sz="1350" b="1" dirty="0">
                <a:solidFill>
                  <a:srgbClr val="000000"/>
                </a:solidFill>
              </a:rPr>
              <a:t>IBM </a:t>
            </a:r>
            <a:r>
              <a:rPr lang="en-US" altLang="en-US" sz="1350" b="1" dirty="0" smtClean="0">
                <a:solidFill>
                  <a:srgbClr val="000000"/>
                </a:solidFill>
              </a:rPr>
              <a:t>z13 / LinuxONE </a:t>
            </a:r>
            <a:r>
              <a:rPr lang="en-US" altLang="en-US" sz="1350" b="1" dirty="0">
                <a:solidFill>
                  <a:srgbClr val="000000"/>
                </a:solidFill>
              </a:rPr>
              <a:t>Emperor</a:t>
            </a:r>
          </a:p>
        </p:txBody>
      </p:sp>
      <p:sp>
        <p:nvSpPr>
          <p:cNvPr id="22" name="Freeform 21"/>
          <p:cNvSpPr/>
          <p:nvPr/>
        </p:nvSpPr>
        <p:spPr>
          <a:xfrm>
            <a:off x="3218260" y="3582591"/>
            <a:ext cx="4779169" cy="1327547"/>
          </a:xfrm>
          <a:custGeom>
            <a:avLst/>
            <a:gdLst>
              <a:gd name="connsiteX0" fmla="*/ 6202781 w 6225461"/>
              <a:gd name="connsiteY0" fmla="*/ 839061 h 1326624"/>
              <a:gd name="connsiteX1" fmla="*/ 2993664 w 6225461"/>
              <a:gd name="connsiteY1" fmla="*/ 1326624 h 1326624"/>
              <a:gd name="connsiteX2" fmla="*/ 0 w 6225461"/>
              <a:gd name="connsiteY2" fmla="*/ 1065835 h 1326624"/>
              <a:gd name="connsiteX3" fmla="*/ 3810118 w 6225461"/>
              <a:gd name="connsiteY3" fmla="*/ 0 h 1326624"/>
              <a:gd name="connsiteX4" fmla="*/ 6225461 w 6225461"/>
              <a:gd name="connsiteY4" fmla="*/ 45355 h 1326624"/>
              <a:gd name="connsiteX5" fmla="*/ 6202781 w 6225461"/>
              <a:gd name="connsiteY5" fmla="*/ 839061 h 1326624"/>
              <a:gd name="connsiteX0" fmla="*/ 6350197 w 6372877"/>
              <a:gd name="connsiteY0" fmla="*/ 839061 h 1326624"/>
              <a:gd name="connsiteX1" fmla="*/ 3141080 w 6372877"/>
              <a:gd name="connsiteY1" fmla="*/ 1326624 h 1326624"/>
              <a:gd name="connsiteX2" fmla="*/ 0 w 6372877"/>
              <a:gd name="connsiteY2" fmla="*/ 1054496 h 1326624"/>
              <a:gd name="connsiteX3" fmla="*/ 3957534 w 6372877"/>
              <a:gd name="connsiteY3" fmla="*/ 0 h 1326624"/>
              <a:gd name="connsiteX4" fmla="*/ 6372877 w 6372877"/>
              <a:gd name="connsiteY4" fmla="*/ 45355 h 1326624"/>
              <a:gd name="connsiteX5" fmla="*/ 6350197 w 6372877"/>
              <a:gd name="connsiteY5" fmla="*/ 839061 h 1326624"/>
              <a:gd name="connsiteX0" fmla="*/ 6372877 w 6372877"/>
              <a:gd name="connsiteY0" fmla="*/ 850399 h 1326624"/>
              <a:gd name="connsiteX1" fmla="*/ 3141080 w 6372877"/>
              <a:gd name="connsiteY1" fmla="*/ 1326624 h 1326624"/>
              <a:gd name="connsiteX2" fmla="*/ 0 w 6372877"/>
              <a:gd name="connsiteY2" fmla="*/ 1054496 h 1326624"/>
              <a:gd name="connsiteX3" fmla="*/ 3957534 w 6372877"/>
              <a:gd name="connsiteY3" fmla="*/ 0 h 1326624"/>
              <a:gd name="connsiteX4" fmla="*/ 6372877 w 6372877"/>
              <a:gd name="connsiteY4" fmla="*/ 45355 h 1326624"/>
              <a:gd name="connsiteX5" fmla="*/ 6372877 w 6372877"/>
              <a:gd name="connsiteY5" fmla="*/ 850399 h 132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877" h="1326624">
                <a:moveTo>
                  <a:pt x="6372877" y="850399"/>
                </a:moveTo>
                <a:lnTo>
                  <a:pt x="3141080" y="1326624"/>
                </a:lnTo>
                <a:lnTo>
                  <a:pt x="0" y="1054496"/>
                </a:lnTo>
                <a:lnTo>
                  <a:pt x="3957534" y="0"/>
                </a:lnTo>
                <a:lnTo>
                  <a:pt x="6372877" y="45355"/>
                </a:lnTo>
                <a:lnTo>
                  <a:pt x="6372877" y="850399"/>
                </a:lnTo>
                <a:close/>
              </a:path>
            </a:pathLst>
          </a:cu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342872" fontAlgn="auto">
              <a:spcBef>
                <a:spcPts val="0"/>
              </a:spcBef>
              <a:spcAft>
                <a:spcPts val="0"/>
              </a:spcAft>
              <a:defRPr/>
            </a:pPr>
            <a:endParaRPr lang="en-US" sz="1350" dirty="0">
              <a:solidFill>
                <a:prstClr val="white"/>
              </a:solidFill>
            </a:endParaRPr>
          </a:p>
          <a:p>
            <a:pPr algn="ctr" defTabSz="342872" fontAlgn="auto">
              <a:spcBef>
                <a:spcPts val="0"/>
              </a:spcBef>
              <a:spcAft>
                <a:spcPts val="0"/>
              </a:spcAft>
              <a:defRPr/>
            </a:pPr>
            <a:endParaRPr lang="en-US" sz="1350" dirty="0">
              <a:solidFill>
                <a:prstClr val="white"/>
              </a:solidFill>
            </a:endParaRPr>
          </a:p>
        </p:txBody>
      </p:sp>
      <p:pic>
        <p:nvPicPr>
          <p:cNvPr id="21" name="Picture 20"/>
          <p:cNvPicPr>
            <a:picLocks noChangeAspect="1"/>
          </p:cNvPicPr>
          <p:nvPr/>
        </p:nvPicPr>
        <p:blipFill rotWithShape="1">
          <a:blip r:embed="rId4"/>
          <a:srcRect/>
          <a:stretch/>
        </p:blipFill>
        <p:spPr>
          <a:xfrm>
            <a:off x="5264944" y="1409701"/>
            <a:ext cx="1393031" cy="2344340"/>
          </a:xfrm>
          <a:prstGeom prst="rect">
            <a:avLst/>
          </a:prstGeom>
          <a:effectLst>
            <a:outerShdw blurRad="193675" algn="tl" rotWithShape="0">
              <a:srgbClr val="000000">
                <a:alpha val="40000"/>
              </a:srgbClr>
            </a:outerShdw>
          </a:effectLst>
        </p:spPr>
      </p:pic>
      <p:sp>
        <p:nvSpPr>
          <p:cNvPr id="25" name="TextBox 24"/>
          <p:cNvSpPr txBox="1"/>
          <p:nvPr/>
        </p:nvSpPr>
        <p:spPr>
          <a:xfrm>
            <a:off x="6347223" y="1975665"/>
            <a:ext cx="1653778" cy="1159940"/>
          </a:xfrm>
          <a:prstGeom prst="rect">
            <a:avLst/>
          </a:prstGeom>
          <a:noFill/>
        </p:spPr>
        <p:txBody>
          <a:bodyPr lIns="51442" tIns="25721" rIns="51442" bIns="25721">
            <a:spAutoFit/>
          </a:bodyPr>
          <a:lstStyle/>
          <a:p>
            <a:pPr algn="ctr" defTabSz="342872" fontAlgn="auto">
              <a:spcBef>
                <a:spcPts val="0"/>
              </a:spcBef>
              <a:spcAft>
                <a:spcPts val="0"/>
              </a:spcAft>
              <a:defRPr/>
            </a:pPr>
            <a:r>
              <a:rPr lang="en-US" sz="1200" b="1" dirty="0">
                <a:solidFill>
                  <a:srgbClr val="000000"/>
                </a:solidFill>
                <a:effectLst>
                  <a:outerShdw blurRad="57150" algn="tl" rotWithShape="0">
                    <a:srgbClr val="000000">
                      <a:alpha val="70000"/>
                    </a:srgbClr>
                  </a:outerShdw>
                </a:effectLst>
                <a:latin typeface="Helvetica" pitchFamily="34" charset="0"/>
                <a:cs typeface="Helvetica" pitchFamily="34" charset="0"/>
              </a:rPr>
              <a:t>Entry point </a:t>
            </a:r>
            <a:r>
              <a:rPr lang="en-US" sz="1200" dirty="0">
                <a:solidFill>
                  <a:srgbClr val="000000"/>
                </a:solidFill>
                <a:effectLst>
                  <a:outerShdw blurRad="57150" algn="tl" rotWithShape="0">
                    <a:srgbClr val="000000">
                      <a:alpha val="70000"/>
                    </a:srgbClr>
                  </a:outerShdw>
                </a:effectLst>
                <a:latin typeface="Helvetica" pitchFamily="34" charset="0"/>
                <a:cs typeface="Helvetica" pitchFamily="34" charset="0"/>
              </a:rPr>
              <a:t>into LinuxONE family</a:t>
            </a:r>
            <a:endParaRPr lang="en-US" sz="1200" dirty="0">
              <a:solidFill>
                <a:srgbClr val="000000"/>
              </a:solidFill>
              <a:effectLst>
                <a:outerShdw blurRad="57150" algn="tl" rotWithShape="0">
                  <a:srgbClr val="000000">
                    <a:alpha val="70000"/>
                  </a:srgbClr>
                </a:outerShdw>
              </a:effectLst>
              <a:latin typeface="Lubalin for IBM Demi" panose="02060703020205020404" pitchFamily="18" charset="0"/>
              <a:cs typeface="Helvetica Light"/>
            </a:endParaRPr>
          </a:p>
          <a:p>
            <a:pPr defTabSz="342872" fontAlgn="auto">
              <a:spcBef>
                <a:spcPts val="0"/>
              </a:spcBef>
              <a:spcAft>
                <a:spcPts val="0"/>
              </a:spcAft>
              <a:defRPr/>
            </a:pPr>
            <a:endParaRPr lang="en-US" sz="1200" dirty="0">
              <a:solidFill>
                <a:srgbClr val="000000"/>
              </a:solidFill>
              <a:effectLst>
                <a:outerShdw blurRad="57150" algn="tl" rotWithShape="0">
                  <a:srgbClr val="000000">
                    <a:alpha val="70000"/>
                  </a:srgbClr>
                </a:outerShdw>
              </a:effectLst>
              <a:latin typeface="Helvetica Light"/>
              <a:cs typeface="Helvetica Light"/>
            </a:endParaRPr>
          </a:p>
          <a:p>
            <a:pPr algn="ctr" defTabSz="342872" fontAlgn="auto">
              <a:spcBef>
                <a:spcPts val="0"/>
              </a:spcBef>
              <a:spcAft>
                <a:spcPts val="0"/>
              </a:spcAft>
              <a:defRPr/>
            </a:pPr>
            <a:r>
              <a:rPr lang="en-US" sz="1200" dirty="0">
                <a:solidFill>
                  <a:srgbClr val="000000"/>
                </a:solidFill>
                <a:effectLst>
                  <a:outerShdw blurRad="57150" algn="tl" rotWithShape="0">
                    <a:srgbClr val="000000">
                      <a:alpha val="70000"/>
                    </a:srgbClr>
                  </a:outerShdw>
                </a:effectLst>
                <a:latin typeface="Helvetica" pitchFamily="34" charset="0"/>
                <a:cs typeface="Helvetica" pitchFamily="34" charset="0"/>
              </a:rPr>
              <a:t>All the same great capabilities in a </a:t>
            </a:r>
            <a:r>
              <a:rPr lang="en-US" sz="1200" b="1" dirty="0">
                <a:solidFill>
                  <a:srgbClr val="000000"/>
                </a:solidFill>
                <a:effectLst>
                  <a:outerShdw blurRad="57150" algn="tl" rotWithShape="0">
                    <a:srgbClr val="000000">
                      <a:alpha val="70000"/>
                    </a:srgbClr>
                  </a:outerShdw>
                </a:effectLst>
                <a:latin typeface="Helvetica" pitchFamily="34" charset="0"/>
                <a:cs typeface="Helvetica" pitchFamily="34" charset="0"/>
              </a:rPr>
              <a:t>smaller package</a:t>
            </a:r>
          </a:p>
        </p:txBody>
      </p:sp>
      <p:sp>
        <p:nvSpPr>
          <p:cNvPr id="26" name="TextBox 25"/>
          <p:cNvSpPr txBox="1"/>
          <p:nvPr/>
        </p:nvSpPr>
        <p:spPr>
          <a:xfrm>
            <a:off x="4881862" y="924344"/>
            <a:ext cx="2930129" cy="536692"/>
          </a:xfrm>
          <a:prstGeom prst="rect">
            <a:avLst/>
          </a:prstGeom>
          <a:noFill/>
        </p:spPr>
        <p:txBody>
          <a:bodyPr lIns="51442" tIns="25721" rIns="51442" bIns="25721">
            <a:spAutoFit/>
          </a:bodyPr>
          <a:lstStyle/>
          <a:p>
            <a:pPr algn="ctr" defTabSz="342872" fontAlgn="auto">
              <a:lnSpc>
                <a:spcPct val="150000"/>
              </a:lnSpc>
              <a:spcBef>
                <a:spcPts val="0"/>
              </a:spcBef>
              <a:spcAft>
                <a:spcPts val="0"/>
              </a:spcAft>
              <a:defRPr/>
            </a:pPr>
            <a:r>
              <a:rPr lang="en-US" sz="1050" b="1" dirty="0">
                <a:solidFill>
                  <a:srgbClr val="000000"/>
                </a:solidFill>
                <a:effectLst>
                  <a:outerShdw blurRad="57150" algn="tl" rotWithShape="0">
                    <a:srgbClr val="000000">
                      <a:alpha val="70000"/>
                    </a:srgbClr>
                  </a:outerShdw>
                </a:effectLst>
                <a:latin typeface="Helvetica" pitchFamily="34" charset="0"/>
                <a:cs typeface="Helvetica" pitchFamily="34" charset="0"/>
              </a:rPr>
              <a:t>2 to 20 </a:t>
            </a:r>
            <a:r>
              <a:rPr lang="en-US" sz="1050" dirty="0">
                <a:solidFill>
                  <a:srgbClr val="000000"/>
                </a:solidFill>
                <a:effectLst>
                  <a:outerShdw blurRad="57150" algn="tl" rotWithShape="0">
                    <a:srgbClr val="000000">
                      <a:alpha val="70000"/>
                    </a:srgbClr>
                  </a:outerShdw>
                </a:effectLst>
                <a:latin typeface="Helvetica" pitchFamily="34" charset="0"/>
                <a:cs typeface="Helvetica" pitchFamily="34" charset="0"/>
              </a:rPr>
              <a:t>LinuxONE Cores</a:t>
            </a:r>
          </a:p>
          <a:p>
            <a:pPr algn="ctr" defTabSz="342872" fontAlgn="auto">
              <a:lnSpc>
                <a:spcPct val="150000"/>
              </a:lnSpc>
              <a:spcBef>
                <a:spcPts val="0"/>
              </a:spcBef>
              <a:spcAft>
                <a:spcPts val="0"/>
              </a:spcAft>
              <a:defRPr/>
            </a:pPr>
            <a:r>
              <a:rPr lang="en-US" sz="1050" b="1" dirty="0" smtClean="0">
                <a:solidFill>
                  <a:srgbClr val="000000"/>
                </a:solidFill>
                <a:effectLst>
                  <a:outerShdw blurRad="57150" algn="tl" rotWithShape="0">
                    <a:srgbClr val="000000">
                      <a:alpha val="70000"/>
                    </a:srgbClr>
                  </a:outerShdw>
                </a:effectLst>
                <a:latin typeface="Helvetica" pitchFamily="34" charset="0"/>
                <a:cs typeface="Helvetica" pitchFamily="34" charset="0"/>
              </a:rPr>
              <a:t>20 </a:t>
            </a:r>
            <a:r>
              <a:rPr lang="en-US" sz="1050" b="1" dirty="0">
                <a:solidFill>
                  <a:srgbClr val="000000"/>
                </a:solidFill>
                <a:effectLst>
                  <a:outerShdw blurRad="57150" algn="tl" rotWithShape="0">
                    <a:srgbClr val="000000">
                      <a:alpha val="70000"/>
                    </a:srgbClr>
                  </a:outerShdw>
                </a:effectLst>
                <a:latin typeface="Helvetica" pitchFamily="34" charset="0"/>
                <a:cs typeface="Helvetica" pitchFamily="34" charset="0"/>
              </a:rPr>
              <a:t>to 800 </a:t>
            </a:r>
            <a:r>
              <a:rPr lang="en-US" sz="1050" dirty="0">
                <a:solidFill>
                  <a:srgbClr val="000000"/>
                </a:solidFill>
                <a:effectLst>
                  <a:outerShdw blurRad="57150" algn="tl" rotWithShape="0">
                    <a:srgbClr val="000000">
                      <a:alpha val="70000"/>
                    </a:srgbClr>
                  </a:outerShdw>
                </a:effectLst>
                <a:latin typeface="Helvetica" pitchFamily="34" charset="0"/>
                <a:cs typeface="Helvetica" pitchFamily="34" charset="0"/>
              </a:rPr>
              <a:t>Virtual Machines</a:t>
            </a:r>
          </a:p>
        </p:txBody>
      </p:sp>
      <p:sp>
        <p:nvSpPr>
          <p:cNvPr id="103443" name="TextBox 32"/>
          <p:cNvSpPr txBox="1">
            <a:spLocks noChangeArrowheads="1"/>
          </p:cNvSpPr>
          <p:nvPr/>
        </p:nvSpPr>
        <p:spPr bwMode="auto">
          <a:xfrm>
            <a:off x="5147968" y="683837"/>
            <a:ext cx="2964273" cy="300082"/>
          </a:xfrm>
          <a:prstGeom prst="rect">
            <a:avLst/>
          </a:prstGeom>
          <a:solidFill>
            <a:srgbClr val="68FF6B"/>
          </a:solidFill>
          <a:ln>
            <a:noFill/>
          </a:ln>
          <a:extLst/>
        </p:spPr>
        <p:txBody>
          <a:bodyPr wrap="none">
            <a:spAutoFit/>
          </a:bodyPr>
          <a:lstStyle>
            <a:lvl1pPr defTabSz="455613" eaLnBrk="0" hangingPunct="0">
              <a:defRPr sz="2000">
                <a:solidFill>
                  <a:schemeClr val="hlink"/>
                </a:solidFill>
                <a:latin typeface="Arial" pitchFamily="34" charset="0"/>
                <a:cs typeface="Arial" pitchFamily="34" charset="0"/>
              </a:defRPr>
            </a:lvl1pPr>
            <a:lvl2pPr marL="742950" indent="-285750" defTabSz="455613" eaLnBrk="0" hangingPunct="0">
              <a:defRPr sz="2000">
                <a:solidFill>
                  <a:schemeClr val="hlink"/>
                </a:solidFill>
                <a:latin typeface="Arial" pitchFamily="34" charset="0"/>
                <a:cs typeface="Arial" pitchFamily="34" charset="0"/>
              </a:defRPr>
            </a:lvl2pPr>
            <a:lvl3pPr marL="1143000" indent="-228600" defTabSz="455613" eaLnBrk="0" hangingPunct="0">
              <a:defRPr sz="2000">
                <a:solidFill>
                  <a:schemeClr val="hlink"/>
                </a:solidFill>
                <a:latin typeface="Arial" pitchFamily="34" charset="0"/>
                <a:cs typeface="Arial" pitchFamily="34" charset="0"/>
              </a:defRPr>
            </a:lvl3pPr>
            <a:lvl4pPr marL="1600200" indent="-228600" defTabSz="455613" eaLnBrk="0" hangingPunct="0">
              <a:defRPr sz="2000">
                <a:solidFill>
                  <a:schemeClr val="hlink"/>
                </a:solidFill>
                <a:latin typeface="Arial" pitchFamily="34" charset="0"/>
                <a:cs typeface="Arial" pitchFamily="34" charset="0"/>
              </a:defRPr>
            </a:lvl4pPr>
            <a:lvl5pPr marL="2057400" indent="-228600" defTabSz="455613" eaLnBrk="0" hangingPunct="0">
              <a:defRPr sz="2000">
                <a:solidFill>
                  <a:schemeClr val="hlink"/>
                </a:solidFill>
                <a:latin typeface="Arial" pitchFamily="34" charset="0"/>
                <a:cs typeface="Arial" pitchFamily="34" charset="0"/>
              </a:defRPr>
            </a:lvl5pPr>
            <a:lvl6pPr marL="25146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6pPr>
            <a:lvl7pPr marL="29718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7pPr>
            <a:lvl8pPr marL="34290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8pPr>
            <a:lvl9pPr marL="3886200" indent="-228600" defTabSz="455613" eaLnBrk="0" fontAlgn="base" hangingPunct="0">
              <a:lnSpc>
                <a:spcPct val="90000"/>
              </a:lnSpc>
              <a:spcBef>
                <a:spcPct val="0"/>
              </a:spcBef>
              <a:spcAft>
                <a:spcPct val="0"/>
              </a:spcAft>
              <a:defRPr sz="2000">
                <a:solidFill>
                  <a:schemeClr val="hlink"/>
                </a:solidFill>
                <a:latin typeface="Arial" pitchFamily="34" charset="0"/>
                <a:cs typeface="Arial" pitchFamily="34" charset="0"/>
              </a:defRPr>
            </a:lvl9pPr>
          </a:lstStyle>
          <a:p>
            <a:pPr eaLnBrk="1" hangingPunct="1"/>
            <a:r>
              <a:rPr lang="en-US" altLang="en-US" sz="1350" b="1" dirty="0">
                <a:solidFill>
                  <a:srgbClr val="000000"/>
                </a:solidFill>
              </a:rPr>
              <a:t>IBM </a:t>
            </a:r>
            <a:r>
              <a:rPr lang="en-US" altLang="en-US" sz="1350" b="1" dirty="0" smtClean="0">
                <a:solidFill>
                  <a:srgbClr val="000000"/>
                </a:solidFill>
              </a:rPr>
              <a:t>z13s / LinuxONE </a:t>
            </a:r>
            <a:r>
              <a:rPr lang="en-US" altLang="en-US" sz="1350" b="1" dirty="0">
                <a:solidFill>
                  <a:srgbClr val="000000"/>
                </a:solidFill>
              </a:rPr>
              <a:t>Rockhopper</a:t>
            </a:r>
          </a:p>
        </p:txBody>
      </p:sp>
      <p:sp>
        <p:nvSpPr>
          <p:cNvPr id="103445" name="Title 1"/>
          <p:cNvSpPr txBox="1">
            <a:spLocks/>
          </p:cNvSpPr>
          <p:nvPr/>
        </p:nvSpPr>
        <p:spPr bwMode="auto">
          <a:xfrm>
            <a:off x="1994720" y="10871"/>
            <a:ext cx="5143500" cy="857250"/>
          </a:xfrm>
          <a:prstGeom prst="rect">
            <a:avLst/>
          </a:prstGeom>
        </p:spPr>
        <p:txBody>
          <a:bodyPr lIns="68574" tIns="34287" rIns="68574" bIns="34287"/>
          <a:lstStyle>
            <a:lvl1pPr algn="ctr" defTabSz="457162" eaLnBrk="1" latinLnBrk="0" hangingPunct="1">
              <a:buNone/>
              <a:defRPr sz="2800" b="0" i="0">
                <a:solidFill>
                  <a:srgbClr val="EA7C1E"/>
                </a:solidFill>
                <a:latin typeface="Lubalin for IBM Demi"/>
                <a:ea typeface="+mj-ea"/>
                <a:cs typeface="Lubalin for IBM Demi"/>
              </a:defRPr>
            </a:lvl1pPr>
          </a:lstStyle>
          <a:p>
            <a:r>
              <a:rPr lang="en-US" altLang="en-US" sz="2100" dirty="0"/>
              <a:t>IBM LinuxONE Systems</a:t>
            </a:r>
          </a:p>
        </p:txBody>
      </p:sp>
      <p:pic>
        <p:nvPicPr>
          <p:cNvPr id="40" name="Picture 2"/>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00877" y="99671"/>
            <a:ext cx="471719" cy="525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40"/>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704247" y="4372749"/>
            <a:ext cx="322486" cy="192383"/>
          </a:xfrm>
          <a:prstGeom prst="rect">
            <a:avLst/>
          </a:prstGeom>
          <a:effectLst>
            <a:outerShdw blurRad="234950" dist="190500" dir="2700000" algn="tl" rotWithShape="0">
              <a:srgbClr val="000000">
                <a:alpha val="38000"/>
              </a:srgbClr>
            </a:outerShdw>
          </a:effectLst>
        </p:spPr>
      </p:pic>
      <p:pic>
        <p:nvPicPr>
          <p:cNvPr id="42" name="Picture 41"/>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386514" y="4316870"/>
            <a:ext cx="357707" cy="304139"/>
          </a:xfrm>
          <a:prstGeom prst="rect">
            <a:avLst/>
          </a:prstGeom>
          <a:effectLst>
            <a:outerShdw blurRad="234950" dist="190500" dir="2700000" algn="tl" rotWithShape="0">
              <a:srgbClr val="000000">
                <a:alpha val="38000"/>
              </a:srgbClr>
            </a:outerShdw>
          </a:effectLst>
        </p:spPr>
      </p:pic>
      <p:pic>
        <p:nvPicPr>
          <p:cNvPr id="43" name="Picture 42"/>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5821490" y="4279953"/>
            <a:ext cx="238561" cy="377973"/>
          </a:xfrm>
          <a:prstGeom prst="rect">
            <a:avLst/>
          </a:prstGeom>
          <a:effectLst>
            <a:outerShdw blurRad="234950" dist="190500" dir="2700000" algn="tl" rotWithShape="0">
              <a:srgbClr val="000000">
                <a:alpha val="38000"/>
              </a:srgbClr>
            </a:outerShdw>
          </a:effectLst>
        </p:spPr>
      </p:pic>
      <p:pic>
        <p:nvPicPr>
          <p:cNvPr id="44" name="Picture 43"/>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5104003" y="4262625"/>
            <a:ext cx="357707" cy="412631"/>
          </a:xfrm>
          <a:prstGeom prst="rect">
            <a:avLst/>
          </a:prstGeom>
          <a:effectLst>
            <a:outerShdw blurRad="234950" dist="190500" dir="2700000" algn="tl" rotWithShape="0">
              <a:srgbClr val="000000">
                <a:alpha val="38000"/>
              </a:srgbClr>
            </a:outerShdw>
          </a:effectLst>
        </p:spPr>
      </p:pic>
      <p:pic>
        <p:nvPicPr>
          <p:cNvPr id="45" name="Picture 44"/>
          <p:cNvPicPr>
            <a:picLocks noChangeAspect="1"/>
          </p:cNvPicPr>
          <p:nvPr/>
        </p:nvPicPr>
        <p:blipFill>
          <a:blip r:embed="rId10"/>
          <a:stretch>
            <a:fillRect/>
          </a:stretch>
        </p:blipFill>
        <p:spPr>
          <a:xfrm>
            <a:off x="2948994" y="4333716"/>
            <a:ext cx="395472" cy="270449"/>
          </a:xfrm>
          <a:prstGeom prst="rect">
            <a:avLst/>
          </a:prstGeom>
          <a:effectLst>
            <a:outerShdw blurRad="234950" dist="190500" dir="2700000" algn="tl" rotWithShape="0">
              <a:srgbClr val="000000">
                <a:alpha val="16000"/>
              </a:srgbClr>
            </a:outerShdw>
          </a:effectLst>
        </p:spPr>
      </p:pic>
    </p:spTree>
    <p:extLst>
      <p:ext uri="{BB962C8B-B14F-4D97-AF65-F5344CB8AC3E}">
        <p14:creationId xmlns:p14="http://schemas.microsoft.com/office/powerpoint/2010/main" val="9489980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Rectangle 1"/>
          <p:cNvSpPr>
            <a:spLocks noGrp="1" noChangeArrowheads="1"/>
          </p:cNvSpPr>
          <p:nvPr>
            <p:ph type="title"/>
          </p:nvPr>
        </p:nvSpPr>
        <p:spPr>
          <a:prstGeom prst="rect">
            <a:avLst/>
          </a:prstGeom>
        </p:spPr>
        <p:txBody>
          <a:bodyPr/>
          <a:lstStyle/>
          <a:p>
            <a:pPr defTabSz="336934">
              <a:tabLst>
                <a:tab pos="542903" algn="l"/>
                <a:tab pos="1085805" algn="l"/>
                <a:tab pos="1628707" algn="l"/>
                <a:tab pos="2171609" algn="l"/>
                <a:tab pos="2714512" algn="l"/>
                <a:tab pos="3257414" algn="l"/>
                <a:tab pos="3800317" algn="l"/>
                <a:tab pos="4343219" algn="l"/>
                <a:tab pos="4886122" algn="l"/>
              </a:tabLst>
              <a:defRPr/>
            </a:pPr>
            <a:r>
              <a:rPr lang="en-US" sz="1800" dirty="0">
                <a:latin typeface="Arial" charset="0"/>
                <a:ea typeface="ヒラギノ角ゴ Pro W3" charset="0"/>
                <a:cs typeface="ヒラギノ角ゴ Pro W3" charset="0"/>
              </a:rPr>
              <a:t>LinuxONE is designed for high I/O bandwidth business </a:t>
            </a:r>
            <a:r>
              <a:rPr lang="en-US" sz="1800" dirty="0" err="1">
                <a:latin typeface="Arial" charset="0"/>
                <a:ea typeface="ヒラギノ角ゴ Pro W3" charset="0"/>
                <a:cs typeface="ヒラギノ角ゴ Pro W3" charset="0"/>
              </a:rPr>
              <a:t>microservices</a:t>
            </a:r>
            <a:endParaRPr lang="en-US" sz="1800" dirty="0">
              <a:latin typeface="Arial" charset="0"/>
              <a:ea typeface="ヒラギノ角ゴ Pro W3" charset="0"/>
              <a:cs typeface="ヒラギノ角ゴ Pro W3" charset="0"/>
            </a:endParaRPr>
          </a:p>
        </p:txBody>
      </p:sp>
      <p:grpSp>
        <p:nvGrpSpPr>
          <p:cNvPr id="136194" name="Group 2"/>
          <p:cNvGrpSpPr>
            <a:grpSpLocks/>
          </p:cNvGrpSpPr>
          <p:nvPr/>
        </p:nvGrpSpPr>
        <p:grpSpPr bwMode="auto">
          <a:xfrm>
            <a:off x="1668066" y="1510905"/>
            <a:ext cx="1808559" cy="1031081"/>
            <a:chOff x="441" y="729"/>
            <a:chExt cx="1519" cy="866"/>
          </a:xfrm>
        </p:grpSpPr>
        <p:sp>
          <p:nvSpPr>
            <p:cNvPr id="34819" name="Rectangle 3"/>
            <p:cNvSpPr>
              <a:spLocks noChangeArrowheads="1"/>
            </p:cNvSpPr>
            <p:nvPr/>
          </p:nvSpPr>
          <p:spPr bwMode="auto">
            <a:xfrm>
              <a:off x="441"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0" name="Rectangle 4"/>
            <p:cNvSpPr>
              <a:spLocks noChangeArrowheads="1"/>
            </p:cNvSpPr>
            <p:nvPr/>
          </p:nvSpPr>
          <p:spPr bwMode="auto">
            <a:xfrm>
              <a:off x="536"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1" name="Rectangle 5"/>
            <p:cNvSpPr>
              <a:spLocks noChangeArrowheads="1"/>
            </p:cNvSpPr>
            <p:nvPr/>
          </p:nvSpPr>
          <p:spPr bwMode="auto">
            <a:xfrm>
              <a:off x="631"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2" name="Rectangle 6"/>
            <p:cNvSpPr>
              <a:spLocks noChangeArrowheads="1"/>
            </p:cNvSpPr>
            <p:nvPr/>
          </p:nvSpPr>
          <p:spPr bwMode="auto">
            <a:xfrm>
              <a:off x="726"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3" name="Rectangle 7"/>
            <p:cNvSpPr>
              <a:spLocks noChangeArrowheads="1"/>
            </p:cNvSpPr>
            <p:nvPr/>
          </p:nvSpPr>
          <p:spPr bwMode="auto">
            <a:xfrm>
              <a:off x="821"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4" name="Rectangle 8"/>
            <p:cNvSpPr>
              <a:spLocks noChangeArrowheads="1"/>
            </p:cNvSpPr>
            <p:nvPr/>
          </p:nvSpPr>
          <p:spPr bwMode="auto">
            <a:xfrm>
              <a:off x="916"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5" name="Rectangle 9"/>
            <p:cNvSpPr>
              <a:spLocks noChangeArrowheads="1"/>
            </p:cNvSpPr>
            <p:nvPr/>
          </p:nvSpPr>
          <p:spPr bwMode="auto">
            <a:xfrm>
              <a:off x="1011"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6" name="Rectangle 10"/>
            <p:cNvSpPr>
              <a:spLocks noChangeArrowheads="1"/>
            </p:cNvSpPr>
            <p:nvPr/>
          </p:nvSpPr>
          <p:spPr bwMode="auto">
            <a:xfrm>
              <a:off x="1106"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7" name="Rectangle 11"/>
            <p:cNvSpPr>
              <a:spLocks noChangeArrowheads="1"/>
            </p:cNvSpPr>
            <p:nvPr/>
          </p:nvSpPr>
          <p:spPr bwMode="auto">
            <a:xfrm>
              <a:off x="1201"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8" name="Rectangle 12"/>
            <p:cNvSpPr>
              <a:spLocks noChangeArrowheads="1"/>
            </p:cNvSpPr>
            <p:nvPr/>
          </p:nvSpPr>
          <p:spPr bwMode="auto">
            <a:xfrm>
              <a:off x="1296"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29" name="Rectangle 13"/>
            <p:cNvSpPr>
              <a:spLocks noChangeArrowheads="1"/>
            </p:cNvSpPr>
            <p:nvPr/>
          </p:nvSpPr>
          <p:spPr bwMode="auto">
            <a:xfrm>
              <a:off x="1391"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0" name="Rectangle 14"/>
            <p:cNvSpPr>
              <a:spLocks noChangeArrowheads="1"/>
            </p:cNvSpPr>
            <p:nvPr/>
          </p:nvSpPr>
          <p:spPr bwMode="auto">
            <a:xfrm>
              <a:off x="1486"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1" name="Rectangle 15"/>
            <p:cNvSpPr>
              <a:spLocks noChangeArrowheads="1"/>
            </p:cNvSpPr>
            <p:nvPr/>
          </p:nvSpPr>
          <p:spPr bwMode="auto">
            <a:xfrm>
              <a:off x="1582"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2" name="Rectangle 16"/>
            <p:cNvSpPr>
              <a:spLocks noChangeArrowheads="1"/>
            </p:cNvSpPr>
            <p:nvPr/>
          </p:nvSpPr>
          <p:spPr bwMode="auto">
            <a:xfrm>
              <a:off x="1677"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3" name="Rectangle 17"/>
            <p:cNvSpPr>
              <a:spLocks noChangeArrowheads="1"/>
            </p:cNvSpPr>
            <p:nvPr/>
          </p:nvSpPr>
          <p:spPr bwMode="auto">
            <a:xfrm>
              <a:off x="1772"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4" name="Rectangle 18"/>
            <p:cNvSpPr>
              <a:spLocks noChangeArrowheads="1"/>
            </p:cNvSpPr>
            <p:nvPr/>
          </p:nvSpPr>
          <p:spPr bwMode="auto">
            <a:xfrm>
              <a:off x="1867" y="72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5" name="Rectangle 19"/>
            <p:cNvSpPr>
              <a:spLocks noChangeArrowheads="1"/>
            </p:cNvSpPr>
            <p:nvPr/>
          </p:nvSpPr>
          <p:spPr bwMode="auto">
            <a:xfrm>
              <a:off x="441"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6" name="Rectangle 20"/>
            <p:cNvSpPr>
              <a:spLocks noChangeArrowheads="1"/>
            </p:cNvSpPr>
            <p:nvPr/>
          </p:nvSpPr>
          <p:spPr bwMode="auto">
            <a:xfrm>
              <a:off x="536"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7" name="Rectangle 21"/>
            <p:cNvSpPr>
              <a:spLocks noChangeArrowheads="1"/>
            </p:cNvSpPr>
            <p:nvPr/>
          </p:nvSpPr>
          <p:spPr bwMode="auto">
            <a:xfrm>
              <a:off x="631"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8" name="Rectangle 22"/>
            <p:cNvSpPr>
              <a:spLocks noChangeArrowheads="1"/>
            </p:cNvSpPr>
            <p:nvPr/>
          </p:nvSpPr>
          <p:spPr bwMode="auto">
            <a:xfrm>
              <a:off x="726"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39" name="Rectangle 23"/>
            <p:cNvSpPr>
              <a:spLocks noChangeArrowheads="1"/>
            </p:cNvSpPr>
            <p:nvPr/>
          </p:nvSpPr>
          <p:spPr bwMode="auto">
            <a:xfrm>
              <a:off x="821"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0" name="Rectangle 24"/>
            <p:cNvSpPr>
              <a:spLocks noChangeArrowheads="1"/>
            </p:cNvSpPr>
            <p:nvPr/>
          </p:nvSpPr>
          <p:spPr bwMode="auto">
            <a:xfrm>
              <a:off x="916"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1" name="Rectangle 25"/>
            <p:cNvSpPr>
              <a:spLocks noChangeArrowheads="1"/>
            </p:cNvSpPr>
            <p:nvPr/>
          </p:nvSpPr>
          <p:spPr bwMode="auto">
            <a:xfrm>
              <a:off x="1011"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2" name="Rectangle 26"/>
            <p:cNvSpPr>
              <a:spLocks noChangeArrowheads="1"/>
            </p:cNvSpPr>
            <p:nvPr/>
          </p:nvSpPr>
          <p:spPr bwMode="auto">
            <a:xfrm>
              <a:off x="1106"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3" name="Rectangle 27"/>
            <p:cNvSpPr>
              <a:spLocks noChangeArrowheads="1"/>
            </p:cNvSpPr>
            <p:nvPr/>
          </p:nvSpPr>
          <p:spPr bwMode="auto">
            <a:xfrm>
              <a:off x="1201"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4" name="Rectangle 28"/>
            <p:cNvSpPr>
              <a:spLocks noChangeArrowheads="1"/>
            </p:cNvSpPr>
            <p:nvPr/>
          </p:nvSpPr>
          <p:spPr bwMode="auto">
            <a:xfrm>
              <a:off x="1296"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5" name="Rectangle 29"/>
            <p:cNvSpPr>
              <a:spLocks noChangeArrowheads="1"/>
            </p:cNvSpPr>
            <p:nvPr/>
          </p:nvSpPr>
          <p:spPr bwMode="auto">
            <a:xfrm>
              <a:off x="1391"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6" name="Rectangle 30"/>
            <p:cNvSpPr>
              <a:spLocks noChangeArrowheads="1"/>
            </p:cNvSpPr>
            <p:nvPr/>
          </p:nvSpPr>
          <p:spPr bwMode="auto">
            <a:xfrm>
              <a:off x="1486"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7" name="Rectangle 31"/>
            <p:cNvSpPr>
              <a:spLocks noChangeArrowheads="1"/>
            </p:cNvSpPr>
            <p:nvPr/>
          </p:nvSpPr>
          <p:spPr bwMode="auto">
            <a:xfrm>
              <a:off x="1582"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8" name="Rectangle 32"/>
            <p:cNvSpPr>
              <a:spLocks noChangeArrowheads="1"/>
            </p:cNvSpPr>
            <p:nvPr/>
          </p:nvSpPr>
          <p:spPr bwMode="auto">
            <a:xfrm>
              <a:off x="1677"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49" name="Rectangle 33"/>
            <p:cNvSpPr>
              <a:spLocks noChangeArrowheads="1"/>
            </p:cNvSpPr>
            <p:nvPr/>
          </p:nvSpPr>
          <p:spPr bwMode="auto">
            <a:xfrm>
              <a:off x="1772"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0" name="Rectangle 34"/>
            <p:cNvSpPr>
              <a:spLocks noChangeArrowheads="1"/>
            </p:cNvSpPr>
            <p:nvPr/>
          </p:nvSpPr>
          <p:spPr bwMode="auto">
            <a:xfrm>
              <a:off x="1867" y="8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1" name="Rectangle 35"/>
            <p:cNvSpPr>
              <a:spLocks noChangeArrowheads="1"/>
            </p:cNvSpPr>
            <p:nvPr/>
          </p:nvSpPr>
          <p:spPr bwMode="auto">
            <a:xfrm>
              <a:off x="441"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2" name="Rectangle 36"/>
            <p:cNvSpPr>
              <a:spLocks noChangeArrowheads="1"/>
            </p:cNvSpPr>
            <p:nvPr/>
          </p:nvSpPr>
          <p:spPr bwMode="auto">
            <a:xfrm>
              <a:off x="536"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3" name="Rectangle 37"/>
            <p:cNvSpPr>
              <a:spLocks noChangeArrowheads="1"/>
            </p:cNvSpPr>
            <p:nvPr/>
          </p:nvSpPr>
          <p:spPr bwMode="auto">
            <a:xfrm>
              <a:off x="631"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4" name="Rectangle 38"/>
            <p:cNvSpPr>
              <a:spLocks noChangeArrowheads="1"/>
            </p:cNvSpPr>
            <p:nvPr/>
          </p:nvSpPr>
          <p:spPr bwMode="auto">
            <a:xfrm>
              <a:off x="726"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5" name="Rectangle 39"/>
            <p:cNvSpPr>
              <a:spLocks noChangeArrowheads="1"/>
            </p:cNvSpPr>
            <p:nvPr/>
          </p:nvSpPr>
          <p:spPr bwMode="auto">
            <a:xfrm>
              <a:off x="821"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6" name="Rectangle 40"/>
            <p:cNvSpPr>
              <a:spLocks noChangeArrowheads="1"/>
            </p:cNvSpPr>
            <p:nvPr/>
          </p:nvSpPr>
          <p:spPr bwMode="auto">
            <a:xfrm>
              <a:off x="916"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7" name="Rectangle 41"/>
            <p:cNvSpPr>
              <a:spLocks noChangeArrowheads="1"/>
            </p:cNvSpPr>
            <p:nvPr/>
          </p:nvSpPr>
          <p:spPr bwMode="auto">
            <a:xfrm>
              <a:off x="1011"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8" name="Rectangle 42"/>
            <p:cNvSpPr>
              <a:spLocks noChangeArrowheads="1"/>
            </p:cNvSpPr>
            <p:nvPr/>
          </p:nvSpPr>
          <p:spPr bwMode="auto">
            <a:xfrm>
              <a:off x="1106"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59" name="Rectangle 43"/>
            <p:cNvSpPr>
              <a:spLocks noChangeArrowheads="1"/>
            </p:cNvSpPr>
            <p:nvPr/>
          </p:nvSpPr>
          <p:spPr bwMode="auto">
            <a:xfrm>
              <a:off x="1201"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0" name="Rectangle 44"/>
            <p:cNvSpPr>
              <a:spLocks noChangeArrowheads="1"/>
            </p:cNvSpPr>
            <p:nvPr/>
          </p:nvSpPr>
          <p:spPr bwMode="auto">
            <a:xfrm>
              <a:off x="1296"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1" name="Rectangle 45"/>
            <p:cNvSpPr>
              <a:spLocks noChangeArrowheads="1"/>
            </p:cNvSpPr>
            <p:nvPr/>
          </p:nvSpPr>
          <p:spPr bwMode="auto">
            <a:xfrm>
              <a:off x="1391"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2" name="Rectangle 46"/>
            <p:cNvSpPr>
              <a:spLocks noChangeArrowheads="1"/>
            </p:cNvSpPr>
            <p:nvPr/>
          </p:nvSpPr>
          <p:spPr bwMode="auto">
            <a:xfrm>
              <a:off x="1486"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3" name="Rectangle 47"/>
            <p:cNvSpPr>
              <a:spLocks noChangeArrowheads="1"/>
            </p:cNvSpPr>
            <p:nvPr/>
          </p:nvSpPr>
          <p:spPr bwMode="auto">
            <a:xfrm>
              <a:off x="1582"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4" name="Rectangle 48"/>
            <p:cNvSpPr>
              <a:spLocks noChangeArrowheads="1"/>
            </p:cNvSpPr>
            <p:nvPr/>
          </p:nvSpPr>
          <p:spPr bwMode="auto">
            <a:xfrm>
              <a:off x="1677"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5" name="Rectangle 49"/>
            <p:cNvSpPr>
              <a:spLocks noChangeArrowheads="1"/>
            </p:cNvSpPr>
            <p:nvPr/>
          </p:nvSpPr>
          <p:spPr bwMode="auto">
            <a:xfrm>
              <a:off x="1772"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6" name="Rectangle 50"/>
            <p:cNvSpPr>
              <a:spLocks noChangeArrowheads="1"/>
            </p:cNvSpPr>
            <p:nvPr/>
          </p:nvSpPr>
          <p:spPr bwMode="auto">
            <a:xfrm>
              <a:off x="1867" y="92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7" name="Rectangle 51"/>
            <p:cNvSpPr>
              <a:spLocks noChangeArrowheads="1"/>
            </p:cNvSpPr>
            <p:nvPr/>
          </p:nvSpPr>
          <p:spPr bwMode="auto">
            <a:xfrm>
              <a:off x="441"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8" name="Rectangle 52"/>
            <p:cNvSpPr>
              <a:spLocks noChangeArrowheads="1"/>
            </p:cNvSpPr>
            <p:nvPr/>
          </p:nvSpPr>
          <p:spPr bwMode="auto">
            <a:xfrm>
              <a:off x="536"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69" name="Rectangle 53"/>
            <p:cNvSpPr>
              <a:spLocks noChangeArrowheads="1"/>
            </p:cNvSpPr>
            <p:nvPr/>
          </p:nvSpPr>
          <p:spPr bwMode="auto">
            <a:xfrm>
              <a:off x="631"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0" name="Rectangle 54"/>
            <p:cNvSpPr>
              <a:spLocks noChangeArrowheads="1"/>
            </p:cNvSpPr>
            <p:nvPr/>
          </p:nvSpPr>
          <p:spPr bwMode="auto">
            <a:xfrm>
              <a:off x="726"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1" name="Rectangle 55"/>
            <p:cNvSpPr>
              <a:spLocks noChangeArrowheads="1"/>
            </p:cNvSpPr>
            <p:nvPr/>
          </p:nvSpPr>
          <p:spPr bwMode="auto">
            <a:xfrm>
              <a:off x="821"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2" name="Rectangle 56"/>
            <p:cNvSpPr>
              <a:spLocks noChangeArrowheads="1"/>
            </p:cNvSpPr>
            <p:nvPr/>
          </p:nvSpPr>
          <p:spPr bwMode="auto">
            <a:xfrm>
              <a:off x="916"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3" name="Rectangle 57"/>
            <p:cNvSpPr>
              <a:spLocks noChangeArrowheads="1"/>
            </p:cNvSpPr>
            <p:nvPr/>
          </p:nvSpPr>
          <p:spPr bwMode="auto">
            <a:xfrm>
              <a:off x="1011"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4" name="Rectangle 58"/>
            <p:cNvSpPr>
              <a:spLocks noChangeArrowheads="1"/>
            </p:cNvSpPr>
            <p:nvPr/>
          </p:nvSpPr>
          <p:spPr bwMode="auto">
            <a:xfrm>
              <a:off x="1106"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5" name="Rectangle 59"/>
            <p:cNvSpPr>
              <a:spLocks noChangeArrowheads="1"/>
            </p:cNvSpPr>
            <p:nvPr/>
          </p:nvSpPr>
          <p:spPr bwMode="auto">
            <a:xfrm>
              <a:off x="1201"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6" name="Rectangle 60"/>
            <p:cNvSpPr>
              <a:spLocks noChangeArrowheads="1"/>
            </p:cNvSpPr>
            <p:nvPr/>
          </p:nvSpPr>
          <p:spPr bwMode="auto">
            <a:xfrm>
              <a:off x="1296"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7" name="Rectangle 61"/>
            <p:cNvSpPr>
              <a:spLocks noChangeArrowheads="1"/>
            </p:cNvSpPr>
            <p:nvPr/>
          </p:nvSpPr>
          <p:spPr bwMode="auto">
            <a:xfrm>
              <a:off x="1391"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8" name="Rectangle 62"/>
            <p:cNvSpPr>
              <a:spLocks noChangeArrowheads="1"/>
            </p:cNvSpPr>
            <p:nvPr/>
          </p:nvSpPr>
          <p:spPr bwMode="auto">
            <a:xfrm>
              <a:off x="1486"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79" name="Rectangle 63"/>
            <p:cNvSpPr>
              <a:spLocks noChangeArrowheads="1"/>
            </p:cNvSpPr>
            <p:nvPr/>
          </p:nvSpPr>
          <p:spPr bwMode="auto">
            <a:xfrm>
              <a:off x="1582"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0" name="Rectangle 64"/>
            <p:cNvSpPr>
              <a:spLocks noChangeArrowheads="1"/>
            </p:cNvSpPr>
            <p:nvPr/>
          </p:nvSpPr>
          <p:spPr bwMode="auto">
            <a:xfrm>
              <a:off x="1677"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1" name="Rectangle 65"/>
            <p:cNvSpPr>
              <a:spLocks noChangeArrowheads="1"/>
            </p:cNvSpPr>
            <p:nvPr/>
          </p:nvSpPr>
          <p:spPr bwMode="auto">
            <a:xfrm>
              <a:off x="1772"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2" name="Rectangle 66"/>
            <p:cNvSpPr>
              <a:spLocks noChangeArrowheads="1"/>
            </p:cNvSpPr>
            <p:nvPr/>
          </p:nvSpPr>
          <p:spPr bwMode="auto">
            <a:xfrm>
              <a:off x="1867" y="101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3" name="Rectangle 67"/>
            <p:cNvSpPr>
              <a:spLocks noChangeArrowheads="1"/>
            </p:cNvSpPr>
            <p:nvPr/>
          </p:nvSpPr>
          <p:spPr bwMode="auto">
            <a:xfrm>
              <a:off x="441"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4" name="Rectangle 68"/>
            <p:cNvSpPr>
              <a:spLocks noChangeArrowheads="1"/>
            </p:cNvSpPr>
            <p:nvPr/>
          </p:nvSpPr>
          <p:spPr bwMode="auto">
            <a:xfrm>
              <a:off x="536"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5" name="Rectangle 69"/>
            <p:cNvSpPr>
              <a:spLocks noChangeArrowheads="1"/>
            </p:cNvSpPr>
            <p:nvPr/>
          </p:nvSpPr>
          <p:spPr bwMode="auto">
            <a:xfrm>
              <a:off x="631"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6" name="Rectangle 70"/>
            <p:cNvSpPr>
              <a:spLocks noChangeArrowheads="1"/>
            </p:cNvSpPr>
            <p:nvPr/>
          </p:nvSpPr>
          <p:spPr bwMode="auto">
            <a:xfrm>
              <a:off x="726"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7" name="Rectangle 71"/>
            <p:cNvSpPr>
              <a:spLocks noChangeArrowheads="1"/>
            </p:cNvSpPr>
            <p:nvPr/>
          </p:nvSpPr>
          <p:spPr bwMode="auto">
            <a:xfrm>
              <a:off x="821"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8" name="Rectangle 72"/>
            <p:cNvSpPr>
              <a:spLocks noChangeArrowheads="1"/>
            </p:cNvSpPr>
            <p:nvPr/>
          </p:nvSpPr>
          <p:spPr bwMode="auto">
            <a:xfrm>
              <a:off x="916"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89" name="Rectangle 73"/>
            <p:cNvSpPr>
              <a:spLocks noChangeArrowheads="1"/>
            </p:cNvSpPr>
            <p:nvPr/>
          </p:nvSpPr>
          <p:spPr bwMode="auto">
            <a:xfrm>
              <a:off x="1011"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0" name="Rectangle 74"/>
            <p:cNvSpPr>
              <a:spLocks noChangeArrowheads="1"/>
            </p:cNvSpPr>
            <p:nvPr/>
          </p:nvSpPr>
          <p:spPr bwMode="auto">
            <a:xfrm>
              <a:off x="1106"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1" name="Rectangle 75"/>
            <p:cNvSpPr>
              <a:spLocks noChangeArrowheads="1"/>
            </p:cNvSpPr>
            <p:nvPr/>
          </p:nvSpPr>
          <p:spPr bwMode="auto">
            <a:xfrm>
              <a:off x="1201"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2" name="Rectangle 76"/>
            <p:cNvSpPr>
              <a:spLocks noChangeArrowheads="1"/>
            </p:cNvSpPr>
            <p:nvPr/>
          </p:nvSpPr>
          <p:spPr bwMode="auto">
            <a:xfrm>
              <a:off x="1296"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3" name="Rectangle 77"/>
            <p:cNvSpPr>
              <a:spLocks noChangeArrowheads="1"/>
            </p:cNvSpPr>
            <p:nvPr/>
          </p:nvSpPr>
          <p:spPr bwMode="auto">
            <a:xfrm>
              <a:off x="1391"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4" name="Rectangle 78"/>
            <p:cNvSpPr>
              <a:spLocks noChangeArrowheads="1"/>
            </p:cNvSpPr>
            <p:nvPr/>
          </p:nvSpPr>
          <p:spPr bwMode="auto">
            <a:xfrm>
              <a:off x="1486"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5" name="Rectangle 79"/>
            <p:cNvSpPr>
              <a:spLocks noChangeArrowheads="1"/>
            </p:cNvSpPr>
            <p:nvPr/>
          </p:nvSpPr>
          <p:spPr bwMode="auto">
            <a:xfrm>
              <a:off x="1582"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6" name="Rectangle 80"/>
            <p:cNvSpPr>
              <a:spLocks noChangeArrowheads="1"/>
            </p:cNvSpPr>
            <p:nvPr/>
          </p:nvSpPr>
          <p:spPr bwMode="auto">
            <a:xfrm>
              <a:off x="1677"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7" name="Rectangle 81"/>
            <p:cNvSpPr>
              <a:spLocks noChangeArrowheads="1"/>
            </p:cNvSpPr>
            <p:nvPr/>
          </p:nvSpPr>
          <p:spPr bwMode="auto">
            <a:xfrm>
              <a:off x="1772"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8" name="Rectangle 82"/>
            <p:cNvSpPr>
              <a:spLocks noChangeArrowheads="1"/>
            </p:cNvSpPr>
            <p:nvPr/>
          </p:nvSpPr>
          <p:spPr bwMode="auto">
            <a:xfrm>
              <a:off x="1867" y="111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899" name="Rectangle 83"/>
            <p:cNvSpPr>
              <a:spLocks noChangeArrowheads="1"/>
            </p:cNvSpPr>
            <p:nvPr/>
          </p:nvSpPr>
          <p:spPr bwMode="auto">
            <a:xfrm>
              <a:off x="441"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0" name="Rectangle 84"/>
            <p:cNvSpPr>
              <a:spLocks noChangeArrowheads="1"/>
            </p:cNvSpPr>
            <p:nvPr/>
          </p:nvSpPr>
          <p:spPr bwMode="auto">
            <a:xfrm>
              <a:off x="536"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1" name="Rectangle 85"/>
            <p:cNvSpPr>
              <a:spLocks noChangeArrowheads="1"/>
            </p:cNvSpPr>
            <p:nvPr/>
          </p:nvSpPr>
          <p:spPr bwMode="auto">
            <a:xfrm>
              <a:off x="631"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2" name="Rectangle 86"/>
            <p:cNvSpPr>
              <a:spLocks noChangeArrowheads="1"/>
            </p:cNvSpPr>
            <p:nvPr/>
          </p:nvSpPr>
          <p:spPr bwMode="auto">
            <a:xfrm>
              <a:off x="726"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3" name="Rectangle 87"/>
            <p:cNvSpPr>
              <a:spLocks noChangeArrowheads="1"/>
            </p:cNvSpPr>
            <p:nvPr/>
          </p:nvSpPr>
          <p:spPr bwMode="auto">
            <a:xfrm>
              <a:off x="821"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4" name="Rectangle 88"/>
            <p:cNvSpPr>
              <a:spLocks noChangeArrowheads="1"/>
            </p:cNvSpPr>
            <p:nvPr/>
          </p:nvSpPr>
          <p:spPr bwMode="auto">
            <a:xfrm>
              <a:off x="916"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5" name="Rectangle 89"/>
            <p:cNvSpPr>
              <a:spLocks noChangeArrowheads="1"/>
            </p:cNvSpPr>
            <p:nvPr/>
          </p:nvSpPr>
          <p:spPr bwMode="auto">
            <a:xfrm>
              <a:off x="1011"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6" name="Rectangle 90"/>
            <p:cNvSpPr>
              <a:spLocks noChangeArrowheads="1"/>
            </p:cNvSpPr>
            <p:nvPr/>
          </p:nvSpPr>
          <p:spPr bwMode="auto">
            <a:xfrm>
              <a:off x="1106"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7" name="Rectangle 91"/>
            <p:cNvSpPr>
              <a:spLocks noChangeArrowheads="1"/>
            </p:cNvSpPr>
            <p:nvPr/>
          </p:nvSpPr>
          <p:spPr bwMode="auto">
            <a:xfrm>
              <a:off x="1201"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8" name="Rectangle 92"/>
            <p:cNvSpPr>
              <a:spLocks noChangeArrowheads="1"/>
            </p:cNvSpPr>
            <p:nvPr/>
          </p:nvSpPr>
          <p:spPr bwMode="auto">
            <a:xfrm>
              <a:off x="1296"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09" name="Rectangle 93"/>
            <p:cNvSpPr>
              <a:spLocks noChangeArrowheads="1"/>
            </p:cNvSpPr>
            <p:nvPr/>
          </p:nvSpPr>
          <p:spPr bwMode="auto">
            <a:xfrm>
              <a:off x="1391"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0" name="Rectangle 94"/>
            <p:cNvSpPr>
              <a:spLocks noChangeArrowheads="1"/>
            </p:cNvSpPr>
            <p:nvPr/>
          </p:nvSpPr>
          <p:spPr bwMode="auto">
            <a:xfrm>
              <a:off x="1486"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1" name="Rectangle 95"/>
            <p:cNvSpPr>
              <a:spLocks noChangeArrowheads="1"/>
            </p:cNvSpPr>
            <p:nvPr/>
          </p:nvSpPr>
          <p:spPr bwMode="auto">
            <a:xfrm>
              <a:off x="1582"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2" name="Rectangle 96"/>
            <p:cNvSpPr>
              <a:spLocks noChangeArrowheads="1"/>
            </p:cNvSpPr>
            <p:nvPr/>
          </p:nvSpPr>
          <p:spPr bwMode="auto">
            <a:xfrm>
              <a:off x="1677"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3" name="Rectangle 97"/>
            <p:cNvSpPr>
              <a:spLocks noChangeArrowheads="1"/>
            </p:cNvSpPr>
            <p:nvPr/>
          </p:nvSpPr>
          <p:spPr bwMode="auto">
            <a:xfrm>
              <a:off x="1772"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4" name="Rectangle 98"/>
            <p:cNvSpPr>
              <a:spLocks noChangeArrowheads="1"/>
            </p:cNvSpPr>
            <p:nvPr/>
          </p:nvSpPr>
          <p:spPr bwMode="auto">
            <a:xfrm>
              <a:off x="1867" y="12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5" name="Rectangle 99"/>
            <p:cNvSpPr>
              <a:spLocks noChangeArrowheads="1"/>
            </p:cNvSpPr>
            <p:nvPr/>
          </p:nvSpPr>
          <p:spPr bwMode="auto">
            <a:xfrm>
              <a:off x="441"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6" name="Rectangle 100"/>
            <p:cNvSpPr>
              <a:spLocks noChangeArrowheads="1"/>
            </p:cNvSpPr>
            <p:nvPr/>
          </p:nvSpPr>
          <p:spPr bwMode="auto">
            <a:xfrm>
              <a:off x="536"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7" name="Rectangle 101"/>
            <p:cNvSpPr>
              <a:spLocks noChangeArrowheads="1"/>
            </p:cNvSpPr>
            <p:nvPr/>
          </p:nvSpPr>
          <p:spPr bwMode="auto">
            <a:xfrm>
              <a:off x="631"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8" name="Rectangle 102"/>
            <p:cNvSpPr>
              <a:spLocks noChangeArrowheads="1"/>
            </p:cNvSpPr>
            <p:nvPr/>
          </p:nvSpPr>
          <p:spPr bwMode="auto">
            <a:xfrm>
              <a:off x="726"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19" name="Rectangle 103"/>
            <p:cNvSpPr>
              <a:spLocks noChangeArrowheads="1"/>
            </p:cNvSpPr>
            <p:nvPr/>
          </p:nvSpPr>
          <p:spPr bwMode="auto">
            <a:xfrm>
              <a:off x="821"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0" name="Rectangle 104"/>
            <p:cNvSpPr>
              <a:spLocks noChangeArrowheads="1"/>
            </p:cNvSpPr>
            <p:nvPr/>
          </p:nvSpPr>
          <p:spPr bwMode="auto">
            <a:xfrm>
              <a:off x="916"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1" name="Rectangle 105"/>
            <p:cNvSpPr>
              <a:spLocks noChangeArrowheads="1"/>
            </p:cNvSpPr>
            <p:nvPr/>
          </p:nvSpPr>
          <p:spPr bwMode="auto">
            <a:xfrm>
              <a:off x="1011"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2" name="Rectangle 106"/>
            <p:cNvSpPr>
              <a:spLocks noChangeArrowheads="1"/>
            </p:cNvSpPr>
            <p:nvPr/>
          </p:nvSpPr>
          <p:spPr bwMode="auto">
            <a:xfrm>
              <a:off x="1106"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3" name="Rectangle 107"/>
            <p:cNvSpPr>
              <a:spLocks noChangeArrowheads="1"/>
            </p:cNvSpPr>
            <p:nvPr/>
          </p:nvSpPr>
          <p:spPr bwMode="auto">
            <a:xfrm>
              <a:off x="1201"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4" name="Rectangle 108"/>
            <p:cNvSpPr>
              <a:spLocks noChangeArrowheads="1"/>
            </p:cNvSpPr>
            <p:nvPr/>
          </p:nvSpPr>
          <p:spPr bwMode="auto">
            <a:xfrm>
              <a:off x="1296"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5" name="Rectangle 109"/>
            <p:cNvSpPr>
              <a:spLocks noChangeArrowheads="1"/>
            </p:cNvSpPr>
            <p:nvPr/>
          </p:nvSpPr>
          <p:spPr bwMode="auto">
            <a:xfrm>
              <a:off x="1391"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6" name="Rectangle 110"/>
            <p:cNvSpPr>
              <a:spLocks noChangeArrowheads="1"/>
            </p:cNvSpPr>
            <p:nvPr/>
          </p:nvSpPr>
          <p:spPr bwMode="auto">
            <a:xfrm>
              <a:off x="1486"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7" name="Rectangle 111"/>
            <p:cNvSpPr>
              <a:spLocks noChangeArrowheads="1"/>
            </p:cNvSpPr>
            <p:nvPr/>
          </p:nvSpPr>
          <p:spPr bwMode="auto">
            <a:xfrm>
              <a:off x="1582"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8" name="Rectangle 112"/>
            <p:cNvSpPr>
              <a:spLocks noChangeArrowheads="1"/>
            </p:cNvSpPr>
            <p:nvPr/>
          </p:nvSpPr>
          <p:spPr bwMode="auto">
            <a:xfrm>
              <a:off x="1677"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29" name="Rectangle 113"/>
            <p:cNvSpPr>
              <a:spLocks noChangeArrowheads="1"/>
            </p:cNvSpPr>
            <p:nvPr/>
          </p:nvSpPr>
          <p:spPr bwMode="auto">
            <a:xfrm>
              <a:off x="1772"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0" name="Rectangle 114"/>
            <p:cNvSpPr>
              <a:spLocks noChangeArrowheads="1"/>
            </p:cNvSpPr>
            <p:nvPr/>
          </p:nvSpPr>
          <p:spPr bwMode="auto">
            <a:xfrm>
              <a:off x="1867" y="130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1" name="Rectangle 115"/>
            <p:cNvSpPr>
              <a:spLocks noChangeArrowheads="1"/>
            </p:cNvSpPr>
            <p:nvPr/>
          </p:nvSpPr>
          <p:spPr bwMode="auto">
            <a:xfrm>
              <a:off x="441"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2" name="Rectangle 116"/>
            <p:cNvSpPr>
              <a:spLocks noChangeArrowheads="1"/>
            </p:cNvSpPr>
            <p:nvPr/>
          </p:nvSpPr>
          <p:spPr bwMode="auto">
            <a:xfrm>
              <a:off x="536"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3" name="Rectangle 117"/>
            <p:cNvSpPr>
              <a:spLocks noChangeArrowheads="1"/>
            </p:cNvSpPr>
            <p:nvPr/>
          </p:nvSpPr>
          <p:spPr bwMode="auto">
            <a:xfrm>
              <a:off x="631"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4" name="Rectangle 118"/>
            <p:cNvSpPr>
              <a:spLocks noChangeArrowheads="1"/>
            </p:cNvSpPr>
            <p:nvPr/>
          </p:nvSpPr>
          <p:spPr bwMode="auto">
            <a:xfrm>
              <a:off x="726"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5" name="Rectangle 119"/>
            <p:cNvSpPr>
              <a:spLocks noChangeArrowheads="1"/>
            </p:cNvSpPr>
            <p:nvPr/>
          </p:nvSpPr>
          <p:spPr bwMode="auto">
            <a:xfrm>
              <a:off x="821"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6" name="Rectangle 120"/>
            <p:cNvSpPr>
              <a:spLocks noChangeArrowheads="1"/>
            </p:cNvSpPr>
            <p:nvPr/>
          </p:nvSpPr>
          <p:spPr bwMode="auto">
            <a:xfrm>
              <a:off x="916"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7" name="Rectangle 121"/>
            <p:cNvSpPr>
              <a:spLocks noChangeArrowheads="1"/>
            </p:cNvSpPr>
            <p:nvPr/>
          </p:nvSpPr>
          <p:spPr bwMode="auto">
            <a:xfrm>
              <a:off x="1011"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8" name="Rectangle 122"/>
            <p:cNvSpPr>
              <a:spLocks noChangeArrowheads="1"/>
            </p:cNvSpPr>
            <p:nvPr/>
          </p:nvSpPr>
          <p:spPr bwMode="auto">
            <a:xfrm>
              <a:off x="1106"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39" name="Rectangle 123"/>
            <p:cNvSpPr>
              <a:spLocks noChangeArrowheads="1"/>
            </p:cNvSpPr>
            <p:nvPr/>
          </p:nvSpPr>
          <p:spPr bwMode="auto">
            <a:xfrm>
              <a:off x="1201"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0" name="Rectangle 124"/>
            <p:cNvSpPr>
              <a:spLocks noChangeArrowheads="1"/>
            </p:cNvSpPr>
            <p:nvPr/>
          </p:nvSpPr>
          <p:spPr bwMode="auto">
            <a:xfrm>
              <a:off x="1296"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1" name="Rectangle 125"/>
            <p:cNvSpPr>
              <a:spLocks noChangeArrowheads="1"/>
            </p:cNvSpPr>
            <p:nvPr/>
          </p:nvSpPr>
          <p:spPr bwMode="auto">
            <a:xfrm>
              <a:off x="1391"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2" name="Rectangle 126"/>
            <p:cNvSpPr>
              <a:spLocks noChangeArrowheads="1"/>
            </p:cNvSpPr>
            <p:nvPr/>
          </p:nvSpPr>
          <p:spPr bwMode="auto">
            <a:xfrm>
              <a:off x="1486"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3" name="Rectangle 127"/>
            <p:cNvSpPr>
              <a:spLocks noChangeArrowheads="1"/>
            </p:cNvSpPr>
            <p:nvPr/>
          </p:nvSpPr>
          <p:spPr bwMode="auto">
            <a:xfrm>
              <a:off x="1582"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4" name="Rectangle 128"/>
            <p:cNvSpPr>
              <a:spLocks noChangeArrowheads="1"/>
            </p:cNvSpPr>
            <p:nvPr/>
          </p:nvSpPr>
          <p:spPr bwMode="auto">
            <a:xfrm>
              <a:off x="1677"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5" name="Rectangle 129"/>
            <p:cNvSpPr>
              <a:spLocks noChangeArrowheads="1"/>
            </p:cNvSpPr>
            <p:nvPr/>
          </p:nvSpPr>
          <p:spPr bwMode="auto">
            <a:xfrm>
              <a:off x="1772"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6" name="Rectangle 130"/>
            <p:cNvSpPr>
              <a:spLocks noChangeArrowheads="1"/>
            </p:cNvSpPr>
            <p:nvPr/>
          </p:nvSpPr>
          <p:spPr bwMode="auto">
            <a:xfrm>
              <a:off x="1867" y="140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7" name="Rectangle 131"/>
            <p:cNvSpPr>
              <a:spLocks noChangeArrowheads="1"/>
            </p:cNvSpPr>
            <p:nvPr/>
          </p:nvSpPr>
          <p:spPr bwMode="auto">
            <a:xfrm>
              <a:off x="441"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8" name="Rectangle 132"/>
            <p:cNvSpPr>
              <a:spLocks noChangeArrowheads="1"/>
            </p:cNvSpPr>
            <p:nvPr/>
          </p:nvSpPr>
          <p:spPr bwMode="auto">
            <a:xfrm>
              <a:off x="536"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49" name="Rectangle 133"/>
            <p:cNvSpPr>
              <a:spLocks noChangeArrowheads="1"/>
            </p:cNvSpPr>
            <p:nvPr/>
          </p:nvSpPr>
          <p:spPr bwMode="auto">
            <a:xfrm>
              <a:off x="631"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0" name="Rectangle 134"/>
            <p:cNvSpPr>
              <a:spLocks noChangeArrowheads="1"/>
            </p:cNvSpPr>
            <p:nvPr/>
          </p:nvSpPr>
          <p:spPr bwMode="auto">
            <a:xfrm>
              <a:off x="727"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1" name="Rectangle 135"/>
            <p:cNvSpPr>
              <a:spLocks noChangeArrowheads="1"/>
            </p:cNvSpPr>
            <p:nvPr/>
          </p:nvSpPr>
          <p:spPr bwMode="auto">
            <a:xfrm>
              <a:off x="822"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2" name="Rectangle 136"/>
            <p:cNvSpPr>
              <a:spLocks noChangeArrowheads="1"/>
            </p:cNvSpPr>
            <p:nvPr/>
          </p:nvSpPr>
          <p:spPr bwMode="auto">
            <a:xfrm>
              <a:off x="917"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3" name="Rectangle 137"/>
            <p:cNvSpPr>
              <a:spLocks noChangeArrowheads="1"/>
            </p:cNvSpPr>
            <p:nvPr/>
          </p:nvSpPr>
          <p:spPr bwMode="auto">
            <a:xfrm>
              <a:off x="1012"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4" name="Rectangle 138"/>
            <p:cNvSpPr>
              <a:spLocks noChangeArrowheads="1"/>
            </p:cNvSpPr>
            <p:nvPr/>
          </p:nvSpPr>
          <p:spPr bwMode="auto">
            <a:xfrm>
              <a:off x="1107"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5" name="Rectangle 139"/>
            <p:cNvSpPr>
              <a:spLocks noChangeArrowheads="1"/>
            </p:cNvSpPr>
            <p:nvPr/>
          </p:nvSpPr>
          <p:spPr bwMode="auto">
            <a:xfrm>
              <a:off x="1202"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6" name="Rectangle 140"/>
            <p:cNvSpPr>
              <a:spLocks noChangeArrowheads="1"/>
            </p:cNvSpPr>
            <p:nvPr/>
          </p:nvSpPr>
          <p:spPr bwMode="auto">
            <a:xfrm>
              <a:off x="1297"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7" name="Rectangle 141"/>
            <p:cNvSpPr>
              <a:spLocks noChangeArrowheads="1"/>
            </p:cNvSpPr>
            <p:nvPr/>
          </p:nvSpPr>
          <p:spPr bwMode="auto">
            <a:xfrm>
              <a:off x="1392"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8" name="Rectangle 142"/>
            <p:cNvSpPr>
              <a:spLocks noChangeArrowheads="1"/>
            </p:cNvSpPr>
            <p:nvPr/>
          </p:nvSpPr>
          <p:spPr bwMode="auto">
            <a:xfrm>
              <a:off x="1487"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59" name="Rectangle 143"/>
            <p:cNvSpPr>
              <a:spLocks noChangeArrowheads="1"/>
            </p:cNvSpPr>
            <p:nvPr/>
          </p:nvSpPr>
          <p:spPr bwMode="auto">
            <a:xfrm>
              <a:off x="1582" y="1501"/>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grpSp>
      <p:grpSp>
        <p:nvGrpSpPr>
          <p:cNvPr id="136195" name="Group 144"/>
          <p:cNvGrpSpPr>
            <a:grpSpLocks/>
          </p:cNvGrpSpPr>
          <p:nvPr/>
        </p:nvGrpSpPr>
        <p:grpSpPr bwMode="auto">
          <a:xfrm>
            <a:off x="1640681" y="2652713"/>
            <a:ext cx="2833688" cy="1496616"/>
            <a:chOff x="418" y="1688"/>
            <a:chExt cx="2380" cy="1257"/>
          </a:xfrm>
        </p:grpSpPr>
        <p:sp>
          <p:nvSpPr>
            <p:cNvPr id="34961" name="Rectangle 145"/>
            <p:cNvSpPr>
              <a:spLocks noChangeArrowheads="1"/>
            </p:cNvSpPr>
            <p:nvPr/>
          </p:nvSpPr>
          <p:spPr bwMode="auto">
            <a:xfrm>
              <a:off x="419"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62" name="Rectangle 146"/>
            <p:cNvSpPr>
              <a:spLocks noChangeArrowheads="1"/>
            </p:cNvSpPr>
            <p:nvPr/>
          </p:nvSpPr>
          <p:spPr bwMode="auto">
            <a:xfrm>
              <a:off x="514"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63" name="Rectangle 147"/>
            <p:cNvSpPr>
              <a:spLocks noChangeArrowheads="1"/>
            </p:cNvSpPr>
            <p:nvPr/>
          </p:nvSpPr>
          <p:spPr bwMode="auto">
            <a:xfrm>
              <a:off x="609"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64" name="Rectangle 148"/>
            <p:cNvSpPr>
              <a:spLocks noChangeArrowheads="1"/>
            </p:cNvSpPr>
            <p:nvPr/>
          </p:nvSpPr>
          <p:spPr bwMode="auto">
            <a:xfrm>
              <a:off x="704"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65" name="Rectangle 149"/>
            <p:cNvSpPr>
              <a:spLocks noChangeArrowheads="1"/>
            </p:cNvSpPr>
            <p:nvPr/>
          </p:nvSpPr>
          <p:spPr bwMode="auto">
            <a:xfrm>
              <a:off x="799"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66" name="Rectangle 150"/>
            <p:cNvSpPr>
              <a:spLocks noChangeArrowheads="1"/>
            </p:cNvSpPr>
            <p:nvPr/>
          </p:nvSpPr>
          <p:spPr bwMode="auto">
            <a:xfrm>
              <a:off x="894"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67" name="Rectangle 151"/>
            <p:cNvSpPr>
              <a:spLocks noChangeArrowheads="1"/>
            </p:cNvSpPr>
            <p:nvPr/>
          </p:nvSpPr>
          <p:spPr bwMode="auto">
            <a:xfrm>
              <a:off x="989"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68" name="Rectangle 152"/>
            <p:cNvSpPr>
              <a:spLocks noChangeArrowheads="1"/>
            </p:cNvSpPr>
            <p:nvPr/>
          </p:nvSpPr>
          <p:spPr bwMode="auto">
            <a:xfrm>
              <a:off x="1084"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69" name="Rectangle 153"/>
            <p:cNvSpPr>
              <a:spLocks noChangeArrowheads="1"/>
            </p:cNvSpPr>
            <p:nvPr/>
          </p:nvSpPr>
          <p:spPr bwMode="auto">
            <a:xfrm>
              <a:off x="1179"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0" name="Rectangle 154"/>
            <p:cNvSpPr>
              <a:spLocks noChangeArrowheads="1"/>
            </p:cNvSpPr>
            <p:nvPr/>
          </p:nvSpPr>
          <p:spPr bwMode="auto">
            <a:xfrm>
              <a:off x="1274"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1" name="Rectangle 155"/>
            <p:cNvSpPr>
              <a:spLocks noChangeArrowheads="1"/>
            </p:cNvSpPr>
            <p:nvPr/>
          </p:nvSpPr>
          <p:spPr bwMode="auto">
            <a:xfrm>
              <a:off x="1369"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2" name="Rectangle 156"/>
            <p:cNvSpPr>
              <a:spLocks noChangeArrowheads="1"/>
            </p:cNvSpPr>
            <p:nvPr/>
          </p:nvSpPr>
          <p:spPr bwMode="auto">
            <a:xfrm>
              <a:off x="1464"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3" name="Rectangle 157"/>
            <p:cNvSpPr>
              <a:spLocks noChangeArrowheads="1"/>
            </p:cNvSpPr>
            <p:nvPr/>
          </p:nvSpPr>
          <p:spPr bwMode="auto">
            <a:xfrm>
              <a:off x="1559"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4" name="Rectangle 158"/>
            <p:cNvSpPr>
              <a:spLocks noChangeArrowheads="1"/>
            </p:cNvSpPr>
            <p:nvPr/>
          </p:nvSpPr>
          <p:spPr bwMode="auto">
            <a:xfrm>
              <a:off x="1654"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5" name="Rectangle 159"/>
            <p:cNvSpPr>
              <a:spLocks noChangeArrowheads="1"/>
            </p:cNvSpPr>
            <p:nvPr/>
          </p:nvSpPr>
          <p:spPr bwMode="auto">
            <a:xfrm>
              <a:off x="1749"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6" name="Rectangle 160"/>
            <p:cNvSpPr>
              <a:spLocks noChangeArrowheads="1"/>
            </p:cNvSpPr>
            <p:nvPr/>
          </p:nvSpPr>
          <p:spPr bwMode="auto">
            <a:xfrm>
              <a:off x="1844" y="169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7" name="Rectangle 161"/>
            <p:cNvSpPr>
              <a:spLocks noChangeArrowheads="1"/>
            </p:cNvSpPr>
            <p:nvPr/>
          </p:nvSpPr>
          <p:spPr bwMode="auto">
            <a:xfrm>
              <a:off x="419"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8" name="Rectangle 162"/>
            <p:cNvSpPr>
              <a:spLocks noChangeArrowheads="1"/>
            </p:cNvSpPr>
            <p:nvPr/>
          </p:nvSpPr>
          <p:spPr bwMode="auto">
            <a:xfrm>
              <a:off x="514"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79" name="Rectangle 163"/>
            <p:cNvSpPr>
              <a:spLocks noChangeArrowheads="1"/>
            </p:cNvSpPr>
            <p:nvPr/>
          </p:nvSpPr>
          <p:spPr bwMode="auto">
            <a:xfrm>
              <a:off x="609"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0" name="Rectangle 164"/>
            <p:cNvSpPr>
              <a:spLocks noChangeArrowheads="1"/>
            </p:cNvSpPr>
            <p:nvPr/>
          </p:nvSpPr>
          <p:spPr bwMode="auto">
            <a:xfrm>
              <a:off x="704"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1" name="Rectangle 165"/>
            <p:cNvSpPr>
              <a:spLocks noChangeArrowheads="1"/>
            </p:cNvSpPr>
            <p:nvPr/>
          </p:nvSpPr>
          <p:spPr bwMode="auto">
            <a:xfrm>
              <a:off x="799"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2" name="Rectangle 166"/>
            <p:cNvSpPr>
              <a:spLocks noChangeArrowheads="1"/>
            </p:cNvSpPr>
            <p:nvPr/>
          </p:nvSpPr>
          <p:spPr bwMode="auto">
            <a:xfrm>
              <a:off x="894"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3" name="Rectangle 167"/>
            <p:cNvSpPr>
              <a:spLocks noChangeArrowheads="1"/>
            </p:cNvSpPr>
            <p:nvPr/>
          </p:nvSpPr>
          <p:spPr bwMode="auto">
            <a:xfrm>
              <a:off x="989"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4" name="Rectangle 168"/>
            <p:cNvSpPr>
              <a:spLocks noChangeArrowheads="1"/>
            </p:cNvSpPr>
            <p:nvPr/>
          </p:nvSpPr>
          <p:spPr bwMode="auto">
            <a:xfrm>
              <a:off x="1084"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5" name="Rectangle 169"/>
            <p:cNvSpPr>
              <a:spLocks noChangeArrowheads="1"/>
            </p:cNvSpPr>
            <p:nvPr/>
          </p:nvSpPr>
          <p:spPr bwMode="auto">
            <a:xfrm>
              <a:off x="1179"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6" name="Rectangle 170"/>
            <p:cNvSpPr>
              <a:spLocks noChangeArrowheads="1"/>
            </p:cNvSpPr>
            <p:nvPr/>
          </p:nvSpPr>
          <p:spPr bwMode="auto">
            <a:xfrm>
              <a:off x="1274"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7" name="Rectangle 171"/>
            <p:cNvSpPr>
              <a:spLocks noChangeArrowheads="1"/>
            </p:cNvSpPr>
            <p:nvPr/>
          </p:nvSpPr>
          <p:spPr bwMode="auto">
            <a:xfrm>
              <a:off x="1369"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8" name="Rectangle 172"/>
            <p:cNvSpPr>
              <a:spLocks noChangeArrowheads="1"/>
            </p:cNvSpPr>
            <p:nvPr/>
          </p:nvSpPr>
          <p:spPr bwMode="auto">
            <a:xfrm>
              <a:off x="1464"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89" name="Rectangle 173"/>
            <p:cNvSpPr>
              <a:spLocks noChangeArrowheads="1"/>
            </p:cNvSpPr>
            <p:nvPr/>
          </p:nvSpPr>
          <p:spPr bwMode="auto">
            <a:xfrm>
              <a:off x="1559"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0" name="Rectangle 174"/>
            <p:cNvSpPr>
              <a:spLocks noChangeArrowheads="1"/>
            </p:cNvSpPr>
            <p:nvPr/>
          </p:nvSpPr>
          <p:spPr bwMode="auto">
            <a:xfrm>
              <a:off x="1654"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1" name="Rectangle 175"/>
            <p:cNvSpPr>
              <a:spLocks noChangeArrowheads="1"/>
            </p:cNvSpPr>
            <p:nvPr/>
          </p:nvSpPr>
          <p:spPr bwMode="auto">
            <a:xfrm>
              <a:off x="1749"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2" name="Rectangle 176"/>
            <p:cNvSpPr>
              <a:spLocks noChangeArrowheads="1"/>
            </p:cNvSpPr>
            <p:nvPr/>
          </p:nvSpPr>
          <p:spPr bwMode="auto">
            <a:xfrm>
              <a:off x="1844" y="17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3" name="Rectangle 177"/>
            <p:cNvSpPr>
              <a:spLocks noChangeArrowheads="1"/>
            </p:cNvSpPr>
            <p:nvPr/>
          </p:nvSpPr>
          <p:spPr bwMode="auto">
            <a:xfrm>
              <a:off x="419"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4" name="Rectangle 178"/>
            <p:cNvSpPr>
              <a:spLocks noChangeArrowheads="1"/>
            </p:cNvSpPr>
            <p:nvPr/>
          </p:nvSpPr>
          <p:spPr bwMode="auto">
            <a:xfrm>
              <a:off x="514"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5" name="Rectangle 179"/>
            <p:cNvSpPr>
              <a:spLocks noChangeArrowheads="1"/>
            </p:cNvSpPr>
            <p:nvPr/>
          </p:nvSpPr>
          <p:spPr bwMode="auto">
            <a:xfrm>
              <a:off x="609"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6" name="Rectangle 180"/>
            <p:cNvSpPr>
              <a:spLocks noChangeArrowheads="1"/>
            </p:cNvSpPr>
            <p:nvPr/>
          </p:nvSpPr>
          <p:spPr bwMode="auto">
            <a:xfrm>
              <a:off x="704"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7" name="Rectangle 181"/>
            <p:cNvSpPr>
              <a:spLocks noChangeArrowheads="1"/>
            </p:cNvSpPr>
            <p:nvPr/>
          </p:nvSpPr>
          <p:spPr bwMode="auto">
            <a:xfrm>
              <a:off x="799"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8" name="Rectangle 182"/>
            <p:cNvSpPr>
              <a:spLocks noChangeArrowheads="1"/>
            </p:cNvSpPr>
            <p:nvPr/>
          </p:nvSpPr>
          <p:spPr bwMode="auto">
            <a:xfrm>
              <a:off x="894"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4999" name="Rectangle 183"/>
            <p:cNvSpPr>
              <a:spLocks noChangeArrowheads="1"/>
            </p:cNvSpPr>
            <p:nvPr/>
          </p:nvSpPr>
          <p:spPr bwMode="auto">
            <a:xfrm>
              <a:off x="989"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0" name="Rectangle 184"/>
            <p:cNvSpPr>
              <a:spLocks noChangeArrowheads="1"/>
            </p:cNvSpPr>
            <p:nvPr/>
          </p:nvSpPr>
          <p:spPr bwMode="auto">
            <a:xfrm>
              <a:off x="1084"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1" name="Rectangle 185"/>
            <p:cNvSpPr>
              <a:spLocks noChangeArrowheads="1"/>
            </p:cNvSpPr>
            <p:nvPr/>
          </p:nvSpPr>
          <p:spPr bwMode="auto">
            <a:xfrm>
              <a:off x="1179"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2" name="Rectangle 186"/>
            <p:cNvSpPr>
              <a:spLocks noChangeArrowheads="1"/>
            </p:cNvSpPr>
            <p:nvPr/>
          </p:nvSpPr>
          <p:spPr bwMode="auto">
            <a:xfrm>
              <a:off x="1274"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3" name="Rectangle 187"/>
            <p:cNvSpPr>
              <a:spLocks noChangeArrowheads="1"/>
            </p:cNvSpPr>
            <p:nvPr/>
          </p:nvSpPr>
          <p:spPr bwMode="auto">
            <a:xfrm>
              <a:off x="1369"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4" name="Rectangle 188"/>
            <p:cNvSpPr>
              <a:spLocks noChangeArrowheads="1"/>
            </p:cNvSpPr>
            <p:nvPr/>
          </p:nvSpPr>
          <p:spPr bwMode="auto">
            <a:xfrm>
              <a:off x="1464"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5" name="Rectangle 189"/>
            <p:cNvSpPr>
              <a:spLocks noChangeArrowheads="1"/>
            </p:cNvSpPr>
            <p:nvPr/>
          </p:nvSpPr>
          <p:spPr bwMode="auto">
            <a:xfrm>
              <a:off x="1559"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6" name="Rectangle 190"/>
            <p:cNvSpPr>
              <a:spLocks noChangeArrowheads="1"/>
            </p:cNvSpPr>
            <p:nvPr/>
          </p:nvSpPr>
          <p:spPr bwMode="auto">
            <a:xfrm>
              <a:off x="1654"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7" name="Rectangle 191"/>
            <p:cNvSpPr>
              <a:spLocks noChangeArrowheads="1"/>
            </p:cNvSpPr>
            <p:nvPr/>
          </p:nvSpPr>
          <p:spPr bwMode="auto">
            <a:xfrm>
              <a:off x="1749"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8" name="Rectangle 192"/>
            <p:cNvSpPr>
              <a:spLocks noChangeArrowheads="1"/>
            </p:cNvSpPr>
            <p:nvPr/>
          </p:nvSpPr>
          <p:spPr bwMode="auto">
            <a:xfrm>
              <a:off x="1844" y="188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09" name="Rectangle 193"/>
            <p:cNvSpPr>
              <a:spLocks noChangeArrowheads="1"/>
            </p:cNvSpPr>
            <p:nvPr/>
          </p:nvSpPr>
          <p:spPr bwMode="auto">
            <a:xfrm>
              <a:off x="419"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0" name="Rectangle 194"/>
            <p:cNvSpPr>
              <a:spLocks noChangeArrowheads="1"/>
            </p:cNvSpPr>
            <p:nvPr/>
          </p:nvSpPr>
          <p:spPr bwMode="auto">
            <a:xfrm>
              <a:off x="514"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1" name="Rectangle 195"/>
            <p:cNvSpPr>
              <a:spLocks noChangeArrowheads="1"/>
            </p:cNvSpPr>
            <p:nvPr/>
          </p:nvSpPr>
          <p:spPr bwMode="auto">
            <a:xfrm>
              <a:off x="609"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2" name="Rectangle 196"/>
            <p:cNvSpPr>
              <a:spLocks noChangeArrowheads="1"/>
            </p:cNvSpPr>
            <p:nvPr/>
          </p:nvSpPr>
          <p:spPr bwMode="auto">
            <a:xfrm>
              <a:off x="704"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3" name="Rectangle 197"/>
            <p:cNvSpPr>
              <a:spLocks noChangeArrowheads="1"/>
            </p:cNvSpPr>
            <p:nvPr/>
          </p:nvSpPr>
          <p:spPr bwMode="auto">
            <a:xfrm>
              <a:off x="799"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4" name="Rectangle 198"/>
            <p:cNvSpPr>
              <a:spLocks noChangeArrowheads="1"/>
            </p:cNvSpPr>
            <p:nvPr/>
          </p:nvSpPr>
          <p:spPr bwMode="auto">
            <a:xfrm>
              <a:off x="894"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5" name="Rectangle 199"/>
            <p:cNvSpPr>
              <a:spLocks noChangeArrowheads="1"/>
            </p:cNvSpPr>
            <p:nvPr/>
          </p:nvSpPr>
          <p:spPr bwMode="auto">
            <a:xfrm>
              <a:off x="989"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6" name="Rectangle 200"/>
            <p:cNvSpPr>
              <a:spLocks noChangeArrowheads="1"/>
            </p:cNvSpPr>
            <p:nvPr/>
          </p:nvSpPr>
          <p:spPr bwMode="auto">
            <a:xfrm>
              <a:off x="1084"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7" name="Rectangle 201"/>
            <p:cNvSpPr>
              <a:spLocks noChangeArrowheads="1"/>
            </p:cNvSpPr>
            <p:nvPr/>
          </p:nvSpPr>
          <p:spPr bwMode="auto">
            <a:xfrm>
              <a:off x="1179"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8" name="Rectangle 202"/>
            <p:cNvSpPr>
              <a:spLocks noChangeArrowheads="1"/>
            </p:cNvSpPr>
            <p:nvPr/>
          </p:nvSpPr>
          <p:spPr bwMode="auto">
            <a:xfrm>
              <a:off x="1274"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19" name="Rectangle 203"/>
            <p:cNvSpPr>
              <a:spLocks noChangeArrowheads="1"/>
            </p:cNvSpPr>
            <p:nvPr/>
          </p:nvSpPr>
          <p:spPr bwMode="auto">
            <a:xfrm>
              <a:off x="1369"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0" name="Rectangle 204"/>
            <p:cNvSpPr>
              <a:spLocks noChangeArrowheads="1"/>
            </p:cNvSpPr>
            <p:nvPr/>
          </p:nvSpPr>
          <p:spPr bwMode="auto">
            <a:xfrm>
              <a:off x="1464"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1" name="Rectangle 205"/>
            <p:cNvSpPr>
              <a:spLocks noChangeArrowheads="1"/>
            </p:cNvSpPr>
            <p:nvPr/>
          </p:nvSpPr>
          <p:spPr bwMode="auto">
            <a:xfrm>
              <a:off x="1559"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2" name="Rectangle 206"/>
            <p:cNvSpPr>
              <a:spLocks noChangeArrowheads="1"/>
            </p:cNvSpPr>
            <p:nvPr/>
          </p:nvSpPr>
          <p:spPr bwMode="auto">
            <a:xfrm>
              <a:off x="1654"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3" name="Rectangle 207"/>
            <p:cNvSpPr>
              <a:spLocks noChangeArrowheads="1"/>
            </p:cNvSpPr>
            <p:nvPr/>
          </p:nvSpPr>
          <p:spPr bwMode="auto">
            <a:xfrm>
              <a:off x="1749"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4" name="Rectangle 208"/>
            <p:cNvSpPr>
              <a:spLocks noChangeArrowheads="1"/>
            </p:cNvSpPr>
            <p:nvPr/>
          </p:nvSpPr>
          <p:spPr bwMode="auto">
            <a:xfrm>
              <a:off x="1844" y="198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5" name="Rectangle 209"/>
            <p:cNvSpPr>
              <a:spLocks noChangeArrowheads="1"/>
            </p:cNvSpPr>
            <p:nvPr/>
          </p:nvSpPr>
          <p:spPr bwMode="auto">
            <a:xfrm>
              <a:off x="419"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6" name="Rectangle 210"/>
            <p:cNvSpPr>
              <a:spLocks noChangeArrowheads="1"/>
            </p:cNvSpPr>
            <p:nvPr/>
          </p:nvSpPr>
          <p:spPr bwMode="auto">
            <a:xfrm>
              <a:off x="514"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7" name="Rectangle 211"/>
            <p:cNvSpPr>
              <a:spLocks noChangeArrowheads="1"/>
            </p:cNvSpPr>
            <p:nvPr/>
          </p:nvSpPr>
          <p:spPr bwMode="auto">
            <a:xfrm>
              <a:off x="609"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8" name="Rectangle 212"/>
            <p:cNvSpPr>
              <a:spLocks noChangeArrowheads="1"/>
            </p:cNvSpPr>
            <p:nvPr/>
          </p:nvSpPr>
          <p:spPr bwMode="auto">
            <a:xfrm>
              <a:off x="704"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29" name="Rectangle 213"/>
            <p:cNvSpPr>
              <a:spLocks noChangeArrowheads="1"/>
            </p:cNvSpPr>
            <p:nvPr/>
          </p:nvSpPr>
          <p:spPr bwMode="auto">
            <a:xfrm>
              <a:off x="799"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0" name="Rectangle 214"/>
            <p:cNvSpPr>
              <a:spLocks noChangeArrowheads="1"/>
            </p:cNvSpPr>
            <p:nvPr/>
          </p:nvSpPr>
          <p:spPr bwMode="auto">
            <a:xfrm>
              <a:off x="894"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1" name="Rectangle 215"/>
            <p:cNvSpPr>
              <a:spLocks noChangeArrowheads="1"/>
            </p:cNvSpPr>
            <p:nvPr/>
          </p:nvSpPr>
          <p:spPr bwMode="auto">
            <a:xfrm>
              <a:off x="989"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2" name="Rectangle 216"/>
            <p:cNvSpPr>
              <a:spLocks noChangeArrowheads="1"/>
            </p:cNvSpPr>
            <p:nvPr/>
          </p:nvSpPr>
          <p:spPr bwMode="auto">
            <a:xfrm>
              <a:off x="1084"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3" name="Rectangle 217"/>
            <p:cNvSpPr>
              <a:spLocks noChangeArrowheads="1"/>
            </p:cNvSpPr>
            <p:nvPr/>
          </p:nvSpPr>
          <p:spPr bwMode="auto">
            <a:xfrm>
              <a:off x="1179"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4" name="Rectangle 218"/>
            <p:cNvSpPr>
              <a:spLocks noChangeArrowheads="1"/>
            </p:cNvSpPr>
            <p:nvPr/>
          </p:nvSpPr>
          <p:spPr bwMode="auto">
            <a:xfrm>
              <a:off x="1274"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5" name="Rectangle 219"/>
            <p:cNvSpPr>
              <a:spLocks noChangeArrowheads="1"/>
            </p:cNvSpPr>
            <p:nvPr/>
          </p:nvSpPr>
          <p:spPr bwMode="auto">
            <a:xfrm>
              <a:off x="1369"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6" name="Rectangle 220"/>
            <p:cNvSpPr>
              <a:spLocks noChangeArrowheads="1"/>
            </p:cNvSpPr>
            <p:nvPr/>
          </p:nvSpPr>
          <p:spPr bwMode="auto">
            <a:xfrm>
              <a:off x="1464"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7" name="Rectangle 221"/>
            <p:cNvSpPr>
              <a:spLocks noChangeArrowheads="1"/>
            </p:cNvSpPr>
            <p:nvPr/>
          </p:nvSpPr>
          <p:spPr bwMode="auto">
            <a:xfrm>
              <a:off x="1559"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8" name="Rectangle 222"/>
            <p:cNvSpPr>
              <a:spLocks noChangeArrowheads="1"/>
            </p:cNvSpPr>
            <p:nvPr/>
          </p:nvSpPr>
          <p:spPr bwMode="auto">
            <a:xfrm>
              <a:off x="1654"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39" name="Rectangle 223"/>
            <p:cNvSpPr>
              <a:spLocks noChangeArrowheads="1"/>
            </p:cNvSpPr>
            <p:nvPr/>
          </p:nvSpPr>
          <p:spPr bwMode="auto">
            <a:xfrm>
              <a:off x="1749"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0" name="Rectangle 224"/>
            <p:cNvSpPr>
              <a:spLocks noChangeArrowheads="1"/>
            </p:cNvSpPr>
            <p:nvPr/>
          </p:nvSpPr>
          <p:spPr bwMode="auto">
            <a:xfrm>
              <a:off x="1844" y="2076"/>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1" name="Rectangle 225"/>
            <p:cNvSpPr>
              <a:spLocks noChangeArrowheads="1"/>
            </p:cNvSpPr>
            <p:nvPr/>
          </p:nvSpPr>
          <p:spPr bwMode="auto">
            <a:xfrm>
              <a:off x="419"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2" name="Rectangle 226"/>
            <p:cNvSpPr>
              <a:spLocks noChangeArrowheads="1"/>
            </p:cNvSpPr>
            <p:nvPr/>
          </p:nvSpPr>
          <p:spPr bwMode="auto">
            <a:xfrm>
              <a:off x="514"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3" name="Rectangle 227"/>
            <p:cNvSpPr>
              <a:spLocks noChangeArrowheads="1"/>
            </p:cNvSpPr>
            <p:nvPr/>
          </p:nvSpPr>
          <p:spPr bwMode="auto">
            <a:xfrm>
              <a:off x="609"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4" name="Rectangle 228"/>
            <p:cNvSpPr>
              <a:spLocks noChangeArrowheads="1"/>
            </p:cNvSpPr>
            <p:nvPr/>
          </p:nvSpPr>
          <p:spPr bwMode="auto">
            <a:xfrm>
              <a:off x="704"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5" name="Rectangle 229"/>
            <p:cNvSpPr>
              <a:spLocks noChangeArrowheads="1"/>
            </p:cNvSpPr>
            <p:nvPr/>
          </p:nvSpPr>
          <p:spPr bwMode="auto">
            <a:xfrm>
              <a:off x="799"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6" name="Rectangle 230"/>
            <p:cNvSpPr>
              <a:spLocks noChangeArrowheads="1"/>
            </p:cNvSpPr>
            <p:nvPr/>
          </p:nvSpPr>
          <p:spPr bwMode="auto">
            <a:xfrm>
              <a:off x="894"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7" name="Rectangle 231"/>
            <p:cNvSpPr>
              <a:spLocks noChangeArrowheads="1"/>
            </p:cNvSpPr>
            <p:nvPr/>
          </p:nvSpPr>
          <p:spPr bwMode="auto">
            <a:xfrm>
              <a:off x="989"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8" name="Rectangle 232"/>
            <p:cNvSpPr>
              <a:spLocks noChangeArrowheads="1"/>
            </p:cNvSpPr>
            <p:nvPr/>
          </p:nvSpPr>
          <p:spPr bwMode="auto">
            <a:xfrm>
              <a:off x="1084"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49" name="Rectangle 233"/>
            <p:cNvSpPr>
              <a:spLocks noChangeArrowheads="1"/>
            </p:cNvSpPr>
            <p:nvPr/>
          </p:nvSpPr>
          <p:spPr bwMode="auto">
            <a:xfrm>
              <a:off x="1179"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0" name="Rectangle 234"/>
            <p:cNvSpPr>
              <a:spLocks noChangeArrowheads="1"/>
            </p:cNvSpPr>
            <p:nvPr/>
          </p:nvSpPr>
          <p:spPr bwMode="auto">
            <a:xfrm>
              <a:off x="1274"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1" name="Rectangle 235"/>
            <p:cNvSpPr>
              <a:spLocks noChangeArrowheads="1"/>
            </p:cNvSpPr>
            <p:nvPr/>
          </p:nvSpPr>
          <p:spPr bwMode="auto">
            <a:xfrm>
              <a:off x="1369"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2" name="Rectangle 236"/>
            <p:cNvSpPr>
              <a:spLocks noChangeArrowheads="1"/>
            </p:cNvSpPr>
            <p:nvPr/>
          </p:nvSpPr>
          <p:spPr bwMode="auto">
            <a:xfrm>
              <a:off x="1464"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3" name="Rectangle 237"/>
            <p:cNvSpPr>
              <a:spLocks noChangeArrowheads="1"/>
            </p:cNvSpPr>
            <p:nvPr/>
          </p:nvSpPr>
          <p:spPr bwMode="auto">
            <a:xfrm>
              <a:off x="1559"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4" name="Rectangle 238"/>
            <p:cNvSpPr>
              <a:spLocks noChangeArrowheads="1"/>
            </p:cNvSpPr>
            <p:nvPr/>
          </p:nvSpPr>
          <p:spPr bwMode="auto">
            <a:xfrm>
              <a:off x="1654"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5" name="Rectangle 239"/>
            <p:cNvSpPr>
              <a:spLocks noChangeArrowheads="1"/>
            </p:cNvSpPr>
            <p:nvPr/>
          </p:nvSpPr>
          <p:spPr bwMode="auto">
            <a:xfrm>
              <a:off x="1749"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6" name="Rectangle 240"/>
            <p:cNvSpPr>
              <a:spLocks noChangeArrowheads="1"/>
            </p:cNvSpPr>
            <p:nvPr/>
          </p:nvSpPr>
          <p:spPr bwMode="auto">
            <a:xfrm>
              <a:off x="1844" y="217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7" name="Rectangle 241"/>
            <p:cNvSpPr>
              <a:spLocks noChangeArrowheads="1"/>
            </p:cNvSpPr>
            <p:nvPr/>
          </p:nvSpPr>
          <p:spPr bwMode="auto">
            <a:xfrm>
              <a:off x="419"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8" name="Rectangle 242"/>
            <p:cNvSpPr>
              <a:spLocks noChangeArrowheads="1"/>
            </p:cNvSpPr>
            <p:nvPr/>
          </p:nvSpPr>
          <p:spPr bwMode="auto">
            <a:xfrm>
              <a:off x="514"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59" name="Rectangle 243"/>
            <p:cNvSpPr>
              <a:spLocks noChangeArrowheads="1"/>
            </p:cNvSpPr>
            <p:nvPr/>
          </p:nvSpPr>
          <p:spPr bwMode="auto">
            <a:xfrm>
              <a:off x="609"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0" name="Rectangle 244"/>
            <p:cNvSpPr>
              <a:spLocks noChangeArrowheads="1"/>
            </p:cNvSpPr>
            <p:nvPr/>
          </p:nvSpPr>
          <p:spPr bwMode="auto">
            <a:xfrm>
              <a:off x="704"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1" name="Rectangle 245"/>
            <p:cNvSpPr>
              <a:spLocks noChangeArrowheads="1"/>
            </p:cNvSpPr>
            <p:nvPr/>
          </p:nvSpPr>
          <p:spPr bwMode="auto">
            <a:xfrm>
              <a:off x="799"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2" name="Rectangle 246"/>
            <p:cNvSpPr>
              <a:spLocks noChangeArrowheads="1"/>
            </p:cNvSpPr>
            <p:nvPr/>
          </p:nvSpPr>
          <p:spPr bwMode="auto">
            <a:xfrm>
              <a:off x="894"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3" name="Rectangle 247"/>
            <p:cNvSpPr>
              <a:spLocks noChangeArrowheads="1"/>
            </p:cNvSpPr>
            <p:nvPr/>
          </p:nvSpPr>
          <p:spPr bwMode="auto">
            <a:xfrm>
              <a:off x="989"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4" name="Rectangle 248"/>
            <p:cNvSpPr>
              <a:spLocks noChangeArrowheads="1"/>
            </p:cNvSpPr>
            <p:nvPr/>
          </p:nvSpPr>
          <p:spPr bwMode="auto">
            <a:xfrm>
              <a:off x="1084"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5" name="Rectangle 249"/>
            <p:cNvSpPr>
              <a:spLocks noChangeArrowheads="1"/>
            </p:cNvSpPr>
            <p:nvPr/>
          </p:nvSpPr>
          <p:spPr bwMode="auto">
            <a:xfrm>
              <a:off x="1179"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6" name="Rectangle 250"/>
            <p:cNvSpPr>
              <a:spLocks noChangeArrowheads="1"/>
            </p:cNvSpPr>
            <p:nvPr/>
          </p:nvSpPr>
          <p:spPr bwMode="auto">
            <a:xfrm>
              <a:off x="1274"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7" name="Rectangle 251"/>
            <p:cNvSpPr>
              <a:spLocks noChangeArrowheads="1"/>
            </p:cNvSpPr>
            <p:nvPr/>
          </p:nvSpPr>
          <p:spPr bwMode="auto">
            <a:xfrm>
              <a:off x="1369"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8" name="Rectangle 252"/>
            <p:cNvSpPr>
              <a:spLocks noChangeArrowheads="1"/>
            </p:cNvSpPr>
            <p:nvPr/>
          </p:nvSpPr>
          <p:spPr bwMode="auto">
            <a:xfrm>
              <a:off x="1464"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69" name="Rectangle 253"/>
            <p:cNvSpPr>
              <a:spLocks noChangeArrowheads="1"/>
            </p:cNvSpPr>
            <p:nvPr/>
          </p:nvSpPr>
          <p:spPr bwMode="auto">
            <a:xfrm>
              <a:off x="1559"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0" name="Rectangle 254"/>
            <p:cNvSpPr>
              <a:spLocks noChangeArrowheads="1"/>
            </p:cNvSpPr>
            <p:nvPr/>
          </p:nvSpPr>
          <p:spPr bwMode="auto">
            <a:xfrm>
              <a:off x="1654"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1" name="Rectangle 255"/>
            <p:cNvSpPr>
              <a:spLocks noChangeArrowheads="1"/>
            </p:cNvSpPr>
            <p:nvPr/>
          </p:nvSpPr>
          <p:spPr bwMode="auto">
            <a:xfrm>
              <a:off x="1749"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2" name="Rectangle 256"/>
            <p:cNvSpPr>
              <a:spLocks noChangeArrowheads="1"/>
            </p:cNvSpPr>
            <p:nvPr/>
          </p:nvSpPr>
          <p:spPr bwMode="auto">
            <a:xfrm>
              <a:off x="1844" y="227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3" name="Rectangle 257"/>
            <p:cNvSpPr>
              <a:spLocks noChangeArrowheads="1"/>
            </p:cNvSpPr>
            <p:nvPr/>
          </p:nvSpPr>
          <p:spPr bwMode="auto">
            <a:xfrm>
              <a:off x="419"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4" name="Rectangle 258"/>
            <p:cNvSpPr>
              <a:spLocks noChangeArrowheads="1"/>
            </p:cNvSpPr>
            <p:nvPr/>
          </p:nvSpPr>
          <p:spPr bwMode="auto">
            <a:xfrm>
              <a:off x="514"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5" name="Rectangle 259"/>
            <p:cNvSpPr>
              <a:spLocks noChangeArrowheads="1"/>
            </p:cNvSpPr>
            <p:nvPr/>
          </p:nvSpPr>
          <p:spPr bwMode="auto">
            <a:xfrm>
              <a:off x="609"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6" name="Rectangle 260"/>
            <p:cNvSpPr>
              <a:spLocks noChangeArrowheads="1"/>
            </p:cNvSpPr>
            <p:nvPr/>
          </p:nvSpPr>
          <p:spPr bwMode="auto">
            <a:xfrm>
              <a:off x="704"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7" name="Rectangle 261"/>
            <p:cNvSpPr>
              <a:spLocks noChangeArrowheads="1"/>
            </p:cNvSpPr>
            <p:nvPr/>
          </p:nvSpPr>
          <p:spPr bwMode="auto">
            <a:xfrm>
              <a:off x="799"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8" name="Rectangle 262"/>
            <p:cNvSpPr>
              <a:spLocks noChangeArrowheads="1"/>
            </p:cNvSpPr>
            <p:nvPr/>
          </p:nvSpPr>
          <p:spPr bwMode="auto">
            <a:xfrm>
              <a:off x="894"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79" name="Rectangle 263"/>
            <p:cNvSpPr>
              <a:spLocks noChangeArrowheads="1"/>
            </p:cNvSpPr>
            <p:nvPr/>
          </p:nvSpPr>
          <p:spPr bwMode="auto">
            <a:xfrm>
              <a:off x="989"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0" name="Rectangle 264"/>
            <p:cNvSpPr>
              <a:spLocks noChangeArrowheads="1"/>
            </p:cNvSpPr>
            <p:nvPr/>
          </p:nvSpPr>
          <p:spPr bwMode="auto">
            <a:xfrm>
              <a:off x="1084"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1" name="Rectangle 265"/>
            <p:cNvSpPr>
              <a:spLocks noChangeArrowheads="1"/>
            </p:cNvSpPr>
            <p:nvPr/>
          </p:nvSpPr>
          <p:spPr bwMode="auto">
            <a:xfrm>
              <a:off x="1179"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2" name="Rectangle 266"/>
            <p:cNvSpPr>
              <a:spLocks noChangeArrowheads="1"/>
            </p:cNvSpPr>
            <p:nvPr/>
          </p:nvSpPr>
          <p:spPr bwMode="auto">
            <a:xfrm>
              <a:off x="1274"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3" name="Rectangle 267"/>
            <p:cNvSpPr>
              <a:spLocks noChangeArrowheads="1"/>
            </p:cNvSpPr>
            <p:nvPr/>
          </p:nvSpPr>
          <p:spPr bwMode="auto">
            <a:xfrm>
              <a:off x="1369"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4" name="Rectangle 268"/>
            <p:cNvSpPr>
              <a:spLocks noChangeArrowheads="1"/>
            </p:cNvSpPr>
            <p:nvPr/>
          </p:nvSpPr>
          <p:spPr bwMode="auto">
            <a:xfrm>
              <a:off x="1464"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5" name="Rectangle 269"/>
            <p:cNvSpPr>
              <a:spLocks noChangeArrowheads="1"/>
            </p:cNvSpPr>
            <p:nvPr/>
          </p:nvSpPr>
          <p:spPr bwMode="auto">
            <a:xfrm>
              <a:off x="1559"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6" name="Rectangle 270"/>
            <p:cNvSpPr>
              <a:spLocks noChangeArrowheads="1"/>
            </p:cNvSpPr>
            <p:nvPr/>
          </p:nvSpPr>
          <p:spPr bwMode="auto">
            <a:xfrm>
              <a:off x="1654"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7" name="Rectangle 271"/>
            <p:cNvSpPr>
              <a:spLocks noChangeArrowheads="1"/>
            </p:cNvSpPr>
            <p:nvPr/>
          </p:nvSpPr>
          <p:spPr bwMode="auto">
            <a:xfrm>
              <a:off x="1749"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8" name="Rectangle 272"/>
            <p:cNvSpPr>
              <a:spLocks noChangeArrowheads="1"/>
            </p:cNvSpPr>
            <p:nvPr/>
          </p:nvSpPr>
          <p:spPr bwMode="auto">
            <a:xfrm>
              <a:off x="1844" y="2365"/>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89" name="Rectangle 273"/>
            <p:cNvSpPr>
              <a:spLocks noChangeArrowheads="1"/>
            </p:cNvSpPr>
            <p:nvPr/>
          </p:nvSpPr>
          <p:spPr bwMode="auto">
            <a:xfrm>
              <a:off x="419"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0" name="Rectangle 274"/>
            <p:cNvSpPr>
              <a:spLocks noChangeArrowheads="1"/>
            </p:cNvSpPr>
            <p:nvPr/>
          </p:nvSpPr>
          <p:spPr bwMode="auto">
            <a:xfrm>
              <a:off x="514"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1" name="Rectangle 275"/>
            <p:cNvSpPr>
              <a:spLocks noChangeArrowheads="1"/>
            </p:cNvSpPr>
            <p:nvPr/>
          </p:nvSpPr>
          <p:spPr bwMode="auto">
            <a:xfrm>
              <a:off x="609"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2" name="Rectangle 276"/>
            <p:cNvSpPr>
              <a:spLocks noChangeArrowheads="1"/>
            </p:cNvSpPr>
            <p:nvPr/>
          </p:nvSpPr>
          <p:spPr bwMode="auto">
            <a:xfrm>
              <a:off x="705"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3" name="Rectangle 277"/>
            <p:cNvSpPr>
              <a:spLocks noChangeArrowheads="1"/>
            </p:cNvSpPr>
            <p:nvPr/>
          </p:nvSpPr>
          <p:spPr bwMode="auto">
            <a:xfrm>
              <a:off x="800"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4" name="Rectangle 278"/>
            <p:cNvSpPr>
              <a:spLocks noChangeArrowheads="1"/>
            </p:cNvSpPr>
            <p:nvPr/>
          </p:nvSpPr>
          <p:spPr bwMode="auto">
            <a:xfrm>
              <a:off x="895"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5" name="Rectangle 279"/>
            <p:cNvSpPr>
              <a:spLocks noChangeArrowheads="1"/>
            </p:cNvSpPr>
            <p:nvPr/>
          </p:nvSpPr>
          <p:spPr bwMode="auto">
            <a:xfrm>
              <a:off x="990"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6" name="Rectangle 280"/>
            <p:cNvSpPr>
              <a:spLocks noChangeArrowheads="1"/>
            </p:cNvSpPr>
            <p:nvPr/>
          </p:nvSpPr>
          <p:spPr bwMode="auto">
            <a:xfrm>
              <a:off x="1085"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7" name="Rectangle 281"/>
            <p:cNvSpPr>
              <a:spLocks noChangeArrowheads="1"/>
            </p:cNvSpPr>
            <p:nvPr/>
          </p:nvSpPr>
          <p:spPr bwMode="auto">
            <a:xfrm>
              <a:off x="1179"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8" name="Rectangle 282"/>
            <p:cNvSpPr>
              <a:spLocks noChangeArrowheads="1"/>
            </p:cNvSpPr>
            <p:nvPr/>
          </p:nvSpPr>
          <p:spPr bwMode="auto">
            <a:xfrm>
              <a:off x="1274"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099" name="Rectangle 283"/>
            <p:cNvSpPr>
              <a:spLocks noChangeArrowheads="1"/>
            </p:cNvSpPr>
            <p:nvPr/>
          </p:nvSpPr>
          <p:spPr bwMode="auto">
            <a:xfrm>
              <a:off x="1369"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0" name="Rectangle 284"/>
            <p:cNvSpPr>
              <a:spLocks noChangeArrowheads="1"/>
            </p:cNvSpPr>
            <p:nvPr/>
          </p:nvSpPr>
          <p:spPr bwMode="auto">
            <a:xfrm>
              <a:off x="1464"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1" name="Rectangle 285"/>
            <p:cNvSpPr>
              <a:spLocks noChangeArrowheads="1"/>
            </p:cNvSpPr>
            <p:nvPr/>
          </p:nvSpPr>
          <p:spPr bwMode="auto">
            <a:xfrm>
              <a:off x="1559"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2" name="Rectangle 286"/>
            <p:cNvSpPr>
              <a:spLocks noChangeArrowheads="1"/>
            </p:cNvSpPr>
            <p:nvPr/>
          </p:nvSpPr>
          <p:spPr bwMode="auto">
            <a:xfrm>
              <a:off x="1938" y="168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3" name="Rectangle 287"/>
            <p:cNvSpPr>
              <a:spLocks noChangeArrowheads="1"/>
            </p:cNvSpPr>
            <p:nvPr/>
          </p:nvSpPr>
          <p:spPr bwMode="auto">
            <a:xfrm>
              <a:off x="2033" y="168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4" name="Rectangle 288"/>
            <p:cNvSpPr>
              <a:spLocks noChangeArrowheads="1"/>
            </p:cNvSpPr>
            <p:nvPr/>
          </p:nvSpPr>
          <p:spPr bwMode="auto">
            <a:xfrm>
              <a:off x="2128" y="168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5" name="Rectangle 289"/>
            <p:cNvSpPr>
              <a:spLocks noChangeArrowheads="1"/>
            </p:cNvSpPr>
            <p:nvPr/>
          </p:nvSpPr>
          <p:spPr bwMode="auto">
            <a:xfrm>
              <a:off x="2223" y="168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6" name="Rectangle 290"/>
            <p:cNvSpPr>
              <a:spLocks noChangeArrowheads="1"/>
            </p:cNvSpPr>
            <p:nvPr/>
          </p:nvSpPr>
          <p:spPr bwMode="auto">
            <a:xfrm>
              <a:off x="2318" y="168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7" name="Rectangle 291"/>
            <p:cNvSpPr>
              <a:spLocks noChangeArrowheads="1"/>
            </p:cNvSpPr>
            <p:nvPr/>
          </p:nvSpPr>
          <p:spPr bwMode="auto">
            <a:xfrm>
              <a:off x="2413" y="168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8" name="Rectangle 292"/>
            <p:cNvSpPr>
              <a:spLocks noChangeArrowheads="1"/>
            </p:cNvSpPr>
            <p:nvPr/>
          </p:nvSpPr>
          <p:spPr bwMode="auto">
            <a:xfrm>
              <a:off x="2508" y="168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09" name="Rectangle 293"/>
            <p:cNvSpPr>
              <a:spLocks noChangeArrowheads="1"/>
            </p:cNvSpPr>
            <p:nvPr/>
          </p:nvSpPr>
          <p:spPr bwMode="auto">
            <a:xfrm>
              <a:off x="2603" y="168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0" name="Rectangle 294"/>
            <p:cNvSpPr>
              <a:spLocks noChangeArrowheads="1"/>
            </p:cNvSpPr>
            <p:nvPr/>
          </p:nvSpPr>
          <p:spPr bwMode="auto">
            <a:xfrm>
              <a:off x="1938" y="17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1" name="Rectangle 295"/>
            <p:cNvSpPr>
              <a:spLocks noChangeArrowheads="1"/>
            </p:cNvSpPr>
            <p:nvPr/>
          </p:nvSpPr>
          <p:spPr bwMode="auto">
            <a:xfrm>
              <a:off x="2033" y="17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2" name="Rectangle 296"/>
            <p:cNvSpPr>
              <a:spLocks noChangeArrowheads="1"/>
            </p:cNvSpPr>
            <p:nvPr/>
          </p:nvSpPr>
          <p:spPr bwMode="auto">
            <a:xfrm>
              <a:off x="2128" y="17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3" name="Rectangle 297"/>
            <p:cNvSpPr>
              <a:spLocks noChangeArrowheads="1"/>
            </p:cNvSpPr>
            <p:nvPr/>
          </p:nvSpPr>
          <p:spPr bwMode="auto">
            <a:xfrm>
              <a:off x="2223" y="17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4" name="Rectangle 298"/>
            <p:cNvSpPr>
              <a:spLocks noChangeArrowheads="1"/>
            </p:cNvSpPr>
            <p:nvPr/>
          </p:nvSpPr>
          <p:spPr bwMode="auto">
            <a:xfrm>
              <a:off x="2318" y="17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5" name="Rectangle 299"/>
            <p:cNvSpPr>
              <a:spLocks noChangeArrowheads="1"/>
            </p:cNvSpPr>
            <p:nvPr/>
          </p:nvSpPr>
          <p:spPr bwMode="auto">
            <a:xfrm>
              <a:off x="2413" y="17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6" name="Rectangle 300"/>
            <p:cNvSpPr>
              <a:spLocks noChangeArrowheads="1"/>
            </p:cNvSpPr>
            <p:nvPr/>
          </p:nvSpPr>
          <p:spPr bwMode="auto">
            <a:xfrm>
              <a:off x="2508" y="17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7" name="Rectangle 301"/>
            <p:cNvSpPr>
              <a:spLocks noChangeArrowheads="1"/>
            </p:cNvSpPr>
            <p:nvPr/>
          </p:nvSpPr>
          <p:spPr bwMode="auto">
            <a:xfrm>
              <a:off x="2603" y="17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8" name="Rectangle 302"/>
            <p:cNvSpPr>
              <a:spLocks noChangeArrowheads="1"/>
            </p:cNvSpPr>
            <p:nvPr/>
          </p:nvSpPr>
          <p:spPr bwMode="auto">
            <a:xfrm>
              <a:off x="1938" y="18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19" name="Rectangle 303"/>
            <p:cNvSpPr>
              <a:spLocks noChangeArrowheads="1"/>
            </p:cNvSpPr>
            <p:nvPr/>
          </p:nvSpPr>
          <p:spPr bwMode="auto">
            <a:xfrm>
              <a:off x="2033" y="18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0" name="Rectangle 304"/>
            <p:cNvSpPr>
              <a:spLocks noChangeArrowheads="1"/>
            </p:cNvSpPr>
            <p:nvPr/>
          </p:nvSpPr>
          <p:spPr bwMode="auto">
            <a:xfrm>
              <a:off x="2128" y="18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1" name="Rectangle 305"/>
            <p:cNvSpPr>
              <a:spLocks noChangeArrowheads="1"/>
            </p:cNvSpPr>
            <p:nvPr/>
          </p:nvSpPr>
          <p:spPr bwMode="auto">
            <a:xfrm>
              <a:off x="2223" y="18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2" name="Rectangle 306"/>
            <p:cNvSpPr>
              <a:spLocks noChangeArrowheads="1"/>
            </p:cNvSpPr>
            <p:nvPr/>
          </p:nvSpPr>
          <p:spPr bwMode="auto">
            <a:xfrm>
              <a:off x="2318" y="18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3" name="Rectangle 307"/>
            <p:cNvSpPr>
              <a:spLocks noChangeArrowheads="1"/>
            </p:cNvSpPr>
            <p:nvPr/>
          </p:nvSpPr>
          <p:spPr bwMode="auto">
            <a:xfrm>
              <a:off x="2413" y="18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4" name="Rectangle 308"/>
            <p:cNvSpPr>
              <a:spLocks noChangeArrowheads="1"/>
            </p:cNvSpPr>
            <p:nvPr/>
          </p:nvSpPr>
          <p:spPr bwMode="auto">
            <a:xfrm>
              <a:off x="2508" y="18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5" name="Rectangle 309"/>
            <p:cNvSpPr>
              <a:spLocks noChangeArrowheads="1"/>
            </p:cNvSpPr>
            <p:nvPr/>
          </p:nvSpPr>
          <p:spPr bwMode="auto">
            <a:xfrm>
              <a:off x="2603" y="188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6" name="Rectangle 310"/>
            <p:cNvSpPr>
              <a:spLocks noChangeArrowheads="1"/>
            </p:cNvSpPr>
            <p:nvPr/>
          </p:nvSpPr>
          <p:spPr bwMode="auto">
            <a:xfrm>
              <a:off x="1938" y="197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7" name="Rectangle 311"/>
            <p:cNvSpPr>
              <a:spLocks noChangeArrowheads="1"/>
            </p:cNvSpPr>
            <p:nvPr/>
          </p:nvSpPr>
          <p:spPr bwMode="auto">
            <a:xfrm>
              <a:off x="2033" y="197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8" name="Rectangle 312"/>
            <p:cNvSpPr>
              <a:spLocks noChangeArrowheads="1"/>
            </p:cNvSpPr>
            <p:nvPr/>
          </p:nvSpPr>
          <p:spPr bwMode="auto">
            <a:xfrm>
              <a:off x="2128" y="197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29" name="Rectangle 313"/>
            <p:cNvSpPr>
              <a:spLocks noChangeArrowheads="1"/>
            </p:cNvSpPr>
            <p:nvPr/>
          </p:nvSpPr>
          <p:spPr bwMode="auto">
            <a:xfrm>
              <a:off x="2223" y="197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0" name="Rectangle 314"/>
            <p:cNvSpPr>
              <a:spLocks noChangeArrowheads="1"/>
            </p:cNvSpPr>
            <p:nvPr/>
          </p:nvSpPr>
          <p:spPr bwMode="auto">
            <a:xfrm>
              <a:off x="2318" y="197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1" name="Rectangle 315"/>
            <p:cNvSpPr>
              <a:spLocks noChangeArrowheads="1"/>
            </p:cNvSpPr>
            <p:nvPr/>
          </p:nvSpPr>
          <p:spPr bwMode="auto">
            <a:xfrm>
              <a:off x="2413" y="197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2" name="Rectangle 316"/>
            <p:cNvSpPr>
              <a:spLocks noChangeArrowheads="1"/>
            </p:cNvSpPr>
            <p:nvPr/>
          </p:nvSpPr>
          <p:spPr bwMode="auto">
            <a:xfrm>
              <a:off x="2508" y="197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3" name="Rectangle 317"/>
            <p:cNvSpPr>
              <a:spLocks noChangeArrowheads="1"/>
            </p:cNvSpPr>
            <p:nvPr/>
          </p:nvSpPr>
          <p:spPr bwMode="auto">
            <a:xfrm>
              <a:off x="2603" y="197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4" name="Rectangle 318"/>
            <p:cNvSpPr>
              <a:spLocks noChangeArrowheads="1"/>
            </p:cNvSpPr>
            <p:nvPr/>
          </p:nvSpPr>
          <p:spPr bwMode="auto">
            <a:xfrm>
              <a:off x="1938" y="207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5" name="Rectangle 319"/>
            <p:cNvSpPr>
              <a:spLocks noChangeArrowheads="1"/>
            </p:cNvSpPr>
            <p:nvPr/>
          </p:nvSpPr>
          <p:spPr bwMode="auto">
            <a:xfrm>
              <a:off x="2033" y="207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6" name="Rectangle 320"/>
            <p:cNvSpPr>
              <a:spLocks noChangeArrowheads="1"/>
            </p:cNvSpPr>
            <p:nvPr/>
          </p:nvSpPr>
          <p:spPr bwMode="auto">
            <a:xfrm>
              <a:off x="2128" y="207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7" name="Rectangle 321"/>
            <p:cNvSpPr>
              <a:spLocks noChangeArrowheads="1"/>
            </p:cNvSpPr>
            <p:nvPr/>
          </p:nvSpPr>
          <p:spPr bwMode="auto">
            <a:xfrm>
              <a:off x="2223" y="207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8" name="Rectangle 322"/>
            <p:cNvSpPr>
              <a:spLocks noChangeArrowheads="1"/>
            </p:cNvSpPr>
            <p:nvPr/>
          </p:nvSpPr>
          <p:spPr bwMode="auto">
            <a:xfrm>
              <a:off x="2318" y="207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39" name="Rectangle 323"/>
            <p:cNvSpPr>
              <a:spLocks noChangeArrowheads="1"/>
            </p:cNvSpPr>
            <p:nvPr/>
          </p:nvSpPr>
          <p:spPr bwMode="auto">
            <a:xfrm>
              <a:off x="2413" y="207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0" name="Rectangle 324"/>
            <p:cNvSpPr>
              <a:spLocks noChangeArrowheads="1"/>
            </p:cNvSpPr>
            <p:nvPr/>
          </p:nvSpPr>
          <p:spPr bwMode="auto">
            <a:xfrm>
              <a:off x="2508" y="207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1" name="Rectangle 325"/>
            <p:cNvSpPr>
              <a:spLocks noChangeArrowheads="1"/>
            </p:cNvSpPr>
            <p:nvPr/>
          </p:nvSpPr>
          <p:spPr bwMode="auto">
            <a:xfrm>
              <a:off x="2603" y="207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2" name="Rectangle 326"/>
            <p:cNvSpPr>
              <a:spLocks noChangeArrowheads="1"/>
            </p:cNvSpPr>
            <p:nvPr/>
          </p:nvSpPr>
          <p:spPr bwMode="auto">
            <a:xfrm>
              <a:off x="1938" y="21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3" name="Rectangle 327"/>
            <p:cNvSpPr>
              <a:spLocks noChangeArrowheads="1"/>
            </p:cNvSpPr>
            <p:nvPr/>
          </p:nvSpPr>
          <p:spPr bwMode="auto">
            <a:xfrm>
              <a:off x="2033" y="21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4" name="Rectangle 328"/>
            <p:cNvSpPr>
              <a:spLocks noChangeArrowheads="1"/>
            </p:cNvSpPr>
            <p:nvPr/>
          </p:nvSpPr>
          <p:spPr bwMode="auto">
            <a:xfrm>
              <a:off x="2128" y="21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5" name="Rectangle 329"/>
            <p:cNvSpPr>
              <a:spLocks noChangeArrowheads="1"/>
            </p:cNvSpPr>
            <p:nvPr/>
          </p:nvSpPr>
          <p:spPr bwMode="auto">
            <a:xfrm>
              <a:off x="2223" y="21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6" name="Rectangle 330"/>
            <p:cNvSpPr>
              <a:spLocks noChangeArrowheads="1"/>
            </p:cNvSpPr>
            <p:nvPr/>
          </p:nvSpPr>
          <p:spPr bwMode="auto">
            <a:xfrm>
              <a:off x="2318" y="21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7" name="Rectangle 331"/>
            <p:cNvSpPr>
              <a:spLocks noChangeArrowheads="1"/>
            </p:cNvSpPr>
            <p:nvPr/>
          </p:nvSpPr>
          <p:spPr bwMode="auto">
            <a:xfrm>
              <a:off x="2413" y="21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8" name="Rectangle 332"/>
            <p:cNvSpPr>
              <a:spLocks noChangeArrowheads="1"/>
            </p:cNvSpPr>
            <p:nvPr/>
          </p:nvSpPr>
          <p:spPr bwMode="auto">
            <a:xfrm>
              <a:off x="2508" y="21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49" name="Rectangle 333"/>
            <p:cNvSpPr>
              <a:spLocks noChangeArrowheads="1"/>
            </p:cNvSpPr>
            <p:nvPr/>
          </p:nvSpPr>
          <p:spPr bwMode="auto">
            <a:xfrm>
              <a:off x="2603" y="21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0" name="Rectangle 334"/>
            <p:cNvSpPr>
              <a:spLocks noChangeArrowheads="1"/>
            </p:cNvSpPr>
            <p:nvPr/>
          </p:nvSpPr>
          <p:spPr bwMode="auto">
            <a:xfrm>
              <a:off x="1938" y="22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1" name="Rectangle 335"/>
            <p:cNvSpPr>
              <a:spLocks noChangeArrowheads="1"/>
            </p:cNvSpPr>
            <p:nvPr/>
          </p:nvSpPr>
          <p:spPr bwMode="auto">
            <a:xfrm>
              <a:off x="2033" y="22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2" name="Rectangle 336"/>
            <p:cNvSpPr>
              <a:spLocks noChangeArrowheads="1"/>
            </p:cNvSpPr>
            <p:nvPr/>
          </p:nvSpPr>
          <p:spPr bwMode="auto">
            <a:xfrm>
              <a:off x="2128" y="22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3" name="Rectangle 337"/>
            <p:cNvSpPr>
              <a:spLocks noChangeArrowheads="1"/>
            </p:cNvSpPr>
            <p:nvPr/>
          </p:nvSpPr>
          <p:spPr bwMode="auto">
            <a:xfrm>
              <a:off x="2223" y="22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4" name="Rectangle 338"/>
            <p:cNvSpPr>
              <a:spLocks noChangeArrowheads="1"/>
            </p:cNvSpPr>
            <p:nvPr/>
          </p:nvSpPr>
          <p:spPr bwMode="auto">
            <a:xfrm>
              <a:off x="2318" y="22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5" name="Rectangle 339"/>
            <p:cNvSpPr>
              <a:spLocks noChangeArrowheads="1"/>
            </p:cNvSpPr>
            <p:nvPr/>
          </p:nvSpPr>
          <p:spPr bwMode="auto">
            <a:xfrm>
              <a:off x="2413" y="22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6" name="Rectangle 340"/>
            <p:cNvSpPr>
              <a:spLocks noChangeArrowheads="1"/>
            </p:cNvSpPr>
            <p:nvPr/>
          </p:nvSpPr>
          <p:spPr bwMode="auto">
            <a:xfrm>
              <a:off x="2508" y="22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7" name="Rectangle 341"/>
            <p:cNvSpPr>
              <a:spLocks noChangeArrowheads="1"/>
            </p:cNvSpPr>
            <p:nvPr/>
          </p:nvSpPr>
          <p:spPr bwMode="auto">
            <a:xfrm>
              <a:off x="2603" y="2269"/>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8" name="Rectangle 342"/>
            <p:cNvSpPr>
              <a:spLocks noChangeArrowheads="1"/>
            </p:cNvSpPr>
            <p:nvPr/>
          </p:nvSpPr>
          <p:spPr bwMode="auto">
            <a:xfrm>
              <a:off x="1938" y="236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59" name="Rectangle 343"/>
            <p:cNvSpPr>
              <a:spLocks noChangeArrowheads="1"/>
            </p:cNvSpPr>
            <p:nvPr/>
          </p:nvSpPr>
          <p:spPr bwMode="auto">
            <a:xfrm>
              <a:off x="2033" y="236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0" name="Rectangle 344"/>
            <p:cNvSpPr>
              <a:spLocks noChangeArrowheads="1"/>
            </p:cNvSpPr>
            <p:nvPr/>
          </p:nvSpPr>
          <p:spPr bwMode="auto">
            <a:xfrm>
              <a:off x="2128" y="236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1" name="Rectangle 345"/>
            <p:cNvSpPr>
              <a:spLocks noChangeArrowheads="1"/>
            </p:cNvSpPr>
            <p:nvPr/>
          </p:nvSpPr>
          <p:spPr bwMode="auto">
            <a:xfrm>
              <a:off x="2223" y="236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2" name="Rectangle 346"/>
            <p:cNvSpPr>
              <a:spLocks noChangeArrowheads="1"/>
            </p:cNvSpPr>
            <p:nvPr/>
          </p:nvSpPr>
          <p:spPr bwMode="auto">
            <a:xfrm>
              <a:off x="2318" y="236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3" name="Rectangle 347"/>
            <p:cNvSpPr>
              <a:spLocks noChangeArrowheads="1"/>
            </p:cNvSpPr>
            <p:nvPr/>
          </p:nvSpPr>
          <p:spPr bwMode="auto">
            <a:xfrm>
              <a:off x="2413" y="236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4" name="Rectangle 348"/>
            <p:cNvSpPr>
              <a:spLocks noChangeArrowheads="1"/>
            </p:cNvSpPr>
            <p:nvPr/>
          </p:nvSpPr>
          <p:spPr bwMode="auto">
            <a:xfrm>
              <a:off x="2508" y="236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5" name="Rectangle 349"/>
            <p:cNvSpPr>
              <a:spLocks noChangeArrowheads="1"/>
            </p:cNvSpPr>
            <p:nvPr/>
          </p:nvSpPr>
          <p:spPr bwMode="auto">
            <a:xfrm>
              <a:off x="2603" y="2364"/>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6" name="Rectangle 350"/>
            <p:cNvSpPr>
              <a:spLocks noChangeArrowheads="1"/>
            </p:cNvSpPr>
            <p:nvPr/>
          </p:nvSpPr>
          <p:spPr bwMode="auto">
            <a:xfrm>
              <a:off x="1654"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7" name="Rectangle 351"/>
            <p:cNvSpPr>
              <a:spLocks noChangeArrowheads="1"/>
            </p:cNvSpPr>
            <p:nvPr/>
          </p:nvSpPr>
          <p:spPr bwMode="auto">
            <a:xfrm>
              <a:off x="1749"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8" name="Rectangle 352"/>
            <p:cNvSpPr>
              <a:spLocks noChangeArrowheads="1"/>
            </p:cNvSpPr>
            <p:nvPr/>
          </p:nvSpPr>
          <p:spPr bwMode="auto">
            <a:xfrm>
              <a:off x="1844"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69" name="Rectangle 353"/>
            <p:cNvSpPr>
              <a:spLocks noChangeArrowheads="1"/>
            </p:cNvSpPr>
            <p:nvPr/>
          </p:nvSpPr>
          <p:spPr bwMode="auto">
            <a:xfrm>
              <a:off x="419"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0" name="Rectangle 354"/>
            <p:cNvSpPr>
              <a:spLocks noChangeArrowheads="1"/>
            </p:cNvSpPr>
            <p:nvPr/>
          </p:nvSpPr>
          <p:spPr bwMode="auto">
            <a:xfrm>
              <a:off x="514"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1" name="Rectangle 355"/>
            <p:cNvSpPr>
              <a:spLocks noChangeArrowheads="1"/>
            </p:cNvSpPr>
            <p:nvPr/>
          </p:nvSpPr>
          <p:spPr bwMode="auto">
            <a:xfrm>
              <a:off x="609"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2" name="Rectangle 356"/>
            <p:cNvSpPr>
              <a:spLocks noChangeArrowheads="1"/>
            </p:cNvSpPr>
            <p:nvPr/>
          </p:nvSpPr>
          <p:spPr bwMode="auto">
            <a:xfrm>
              <a:off x="704"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3" name="Rectangle 357"/>
            <p:cNvSpPr>
              <a:spLocks noChangeArrowheads="1"/>
            </p:cNvSpPr>
            <p:nvPr/>
          </p:nvSpPr>
          <p:spPr bwMode="auto">
            <a:xfrm>
              <a:off x="799"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4" name="Rectangle 358"/>
            <p:cNvSpPr>
              <a:spLocks noChangeArrowheads="1"/>
            </p:cNvSpPr>
            <p:nvPr/>
          </p:nvSpPr>
          <p:spPr bwMode="auto">
            <a:xfrm>
              <a:off x="894"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5" name="Rectangle 359"/>
            <p:cNvSpPr>
              <a:spLocks noChangeArrowheads="1"/>
            </p:cNvSpPr>
            <p:nvPr/>
          </p:nvSpPr>
          <p:spPr bwMode="auto">
            <a:xfrm>
              <a:off x="989"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6" name="Rectangle 360"/>
            <p:cNvSpPr>
              <a:spLocks noChangeArrowheads="1"/>
            </p:cNvSpPr>
            <p:nvPr/>
          </p:nvSpPr>
          <p:spPr bwMode="auto">
            <a:xfrm>
              <a:off x="1084"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7" name="Rectangle 361"/>
            <p:cNvSpPr>
              <a:spLocks noChangeArrowheads="1"/>
            </p:cNvSpPr>
            <p:nvPr/>
          </p:nvSpPr>
          <p:spPr bwMode="auto">
            <a:xfrm>
              <a:off x="1179"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8" name="Rectangle 362"/>
            <p:cNvSpPr>
              <a:spLocks noChangeArrowheads="1"/>
            </p:cNvSpPr>
            <p:nvPr/>
          </p:nvSpPr>
          <p:spPr bwMode="auto">
            <a:xfrm>
              <a:off x="1274"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79" name="Rectangle 363"/>
            <p:cNvSpPr>
              <a:spLocks noChangeArrowheads="1"/>
            </p:cNvSpPr>
            <p:nvPr/>
          </p:nvSpPr>
          <p:spPr bwMode="auto">
            <a:xfrm>
              <a:off x="1369"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0" name="Rectangle 364"/>
            <p:cNvSpPr>
              <a:spLocks noChangeArrowheads="1"/>
            </p:cNvSpPr>
            <p:nvPr/>
          </p:nvSpPr>
          <p:spPr bwMode="auto">
            <a:xfrm>
              <a:off x="1464"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1" name="Rectangle 365"/>
            <p:cNvSpPr>
              <a:spLocks noChangeArrowheads="1"/>
            </p:cNvSpPr>
            <p:nvPr/>
          </p:nvSpPr>
          <p:spPr bwMode="auto">
            <a:xfrm>
              <a:off x="1559"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2" name="Rectangle 366"/>
            <p:cNvSpPr>
              <a:spLocks noChangeArrowheads="1"/>
            </p:cNvSpPr>
            <p:nvPr/>
          </p:nvSpPr>
          <p:spPr bwMode="auto">
            <a:xfrm>
              <a:off x="1654"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3" name="Rectangle 367"/>
            <p:cNvSpPr>
              <a:spLocks noChangeArrowheads="1"/>
            </p:cNvSpPr>
            <p:nvPr/>
          </p:nvSpPr>
          <p:spPr bwMode="auto">
            <a:xfrm>
              <a:off x="1749"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4" name="Rectangle 368"/>
            <p:cNvSpPr>
              <a:spLocks noChangeArrowheads="1"/>
            </p:cNvSpPr>
            <p:nvPr/>
          </p:nvSpPr>
          <p:spPr bwMode="auto">
            <a:xfrm>
              <a:off x="1844" y="256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5" name="Rectangle 369"/>
            <p:cNvSpPr>
              <a:spLocks noChangeArrowheads="1"/>
            </p:cNvSpPr>
            <p:nvPr/>
          </p:nvSpPr>
          <p:spPr bwMode="auto">
            <a:xfrm>
              <a:off x="1937" y="25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6" name="Rectangle 370"/>
            <p:cNvSpPr>
              <a:spLocks noChangeArrowheads="1"/>
            </p:cNvSpPr>
            <p:nvPr/>
          </p:nvSpPr>
          <p:spPr bwMode="auto">
            <a:xfrm>
              <a:off x="2032" y="25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7" name="Rectangle 371"/>
            <p:cNvSpPr>
              <a:spLocks noChangeArrowheads="1"/>
            </p:cNvSpPr>
            <p:nvPr/>
          </p:nvSpPr>
          <p:spPr bwMode="auto">
            <a:xfrm>
              <a:off x="2127" y="25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8" name="Rectangle 372"/>
            <p:cNvSpPr>
              <a:spLocks noChangeArrowheads="1"/>
            </p:cNvSpPr>
            <p:nvPr/>
          </p:nvSpPr>
          <p:spPr bwMode="auto">
            <a:xfrm>
              <a:off x="2222" y="25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89" name="Rectangle 373"/>
            <p:cNvSpPr>
              <a:spLocks noChangeArrowheads="1"/>
            </p:cNvSpPr>
            <p:nvPr/>
          </p:nvSpPr>
          <p:spPr bwMode="auto">
            <a:xfrm>
              <a:off x="2317" y="25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0" name="Rectangle 374"/>
            <p:cNvSpPr>
              <a:spLocks noChangeArrowheads="1"/>
            </p:cNvSpPr>
            <p:nvPr/>
          </p:nvSpPr>
          <p:spPr bwMode="auto">
            <a:xfrm>
              <a:off x="2412" y="25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1" name="Rectangle 375"/>
            <p:cNvSpPr>
              <a:spLocks noChangeArrowheads="1"/>
            </p:cNvSpPr>
            <p:nvPr/>
          </p:nvSpPr>
          <p:spPr bwMode="auto">
            <a:xfrm>
              <a:off x="2507" y="25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2" name="Rectangle 376"/>
            <p:cNvSpPr>
              <a:spLocks noChangeArrowheads="1"/>
            </p:cNvSpPr>
            <p:nvPr/>
          </p:nvSpPr>
          <p:spPr bwMode="auto">
            <a:xfrm>
              <a:off x="2602" y="25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3" name="Rectangle 377"/>
            <p:cNvSpPr>
              <a:spLocks noChangeArrowheads="1"/>
            </p:cNvSpPr>
            <p:nvPr/>
          </p:nvSpPr>
          <p:spPr bwMode="auto">
            <a:xfrm>
              <a:off x="1938"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4" name="Rectangle 378"/>
            <p:cNvSpPr>
              <a:spLocks noChangeArrowheads="1"/>
            </p:cNvSpPr>
            <p:nvPr/>
          </p:nvSpPr>
          <p:spPr bwMode="auto">
            <a:xfrm>
              <a:off x="2033"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5" name="Rectangle 379"/>
            <p:cNvSpPr>
              <a:spLocks noChangeArrowheads="1"/>
            </p:cNvSpPr>
            <p:nvPr/>
          </p:nvSpPr>
          <p:spPr bwMode="auto">
            <a:xfrm>
              <a:off x="2128"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6" name="Rectangle 380"/>
            <p:cNvSpPr>
              <a:spLocks noChangeArrowheads="1"/>
            </p:cNvSpPr>
            <p:nvPr/>
          </p:nvSpPr>
          <p:spPr bwMode="auto">
            <a:xfrm>
              <a:off x="2223"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7" name="Rectangle 381"/>
            <p:cNvSpPr>
              <a:spLocks noChangeArrowheads="1"/>
            </p:cNvSpPr>
            <p:nvPr/>
          </p:nvSpPr>
          <p:spPr bwMode="auto">
            <a:xfrm>
              <a:off x="2318"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8" name="Rectangle 382"/>
            <p:cNvSpPr>
              <a:spLocks noChangeArrowheads="1"/>
            </p:cNvSpPr>
            <p:nvPr/>
          </p:nvSpPr>
          <p:spPr bwMode="auto">
            <a:xfrm>
              <a:off x="2413"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199" name="Rectangle 383"/>
            <p:cNvSpPr>
              <a:spLocks noChangeArrowheads="1"/>
            </p:cNvSpPr>
            <p:nvPr/>
          </p:nvSpPr>
          <p:spPr bwMode="auto">
            <a:xfrm>
              <a:off x="2508"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0" name="Rectangle 384"/>
            <p:cNvSpPr>
              <a:spLocks noChangeArrowheads="1"/>
            </p:cNvSpPr>
            <p:nvPr/>
          </p:nvSpPr>
          <p:spPr bwMode="auto">
            <a:xfrm>
              <a:off x="2603" y="24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1" name="Rectangle 385"/>
            <p:cNvSpPr>
              <a:spLocks noChangeArrowheads="1"/>
            </p:cNvSpPr>
            <p:nvPr/>
          </p:nvSpPr>
          <p:spPr bwMode="auto">
            <a:xfrm>
              <a:off x="418"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2" name="Rectangle 386"/>
            <p:cNvSpPr>
              <a:spLocks noChangeArrowheads="1"/>
            </p:cNvSpPr>
            <p:nvPr/>
          </p:nvSpPr>
          <p:spPr bwMode="auto">
            <a:xfrm>
              <a:off x="513"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3" name="Rectangle 387"/>
            <p:cNvSpPr>
              <a:spLocks noChangeArrowheads="1"/>
            </p:cNvSpPr>
            <p:nvPr/>
          </p:nvSpPr>
          <p:spPr bwMode="auto">
            <a:xfrm>
              <a:off x="608"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4" name="Rectangle 388"/>
            <p:cNvSpPr>
              <a:spLocks noChangeArrowheads="1"/>
            </p:cNvSpPr>
            <p:nvPr/>
          </p:nvSpPr>
          <p:spPr bwMode="auto">
            <a:xfrm>
              <a:off x="703"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5" name="Rectangle 389"/>
            <p:cNvSpPr>
              <a:spLocks noChangeArrowheads="1"/>
            </p:cNvSpPr>
            <p:nvPr/>
          </p:nvSpPr>
          <p:spPr bwMode="auto">
            <a:xfrm>
              <a:off x="798"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6" name="Rectangle 390"/>
            <p:cNvSpPr>
              <a:spLocks noChangeArrowheads="1"/>
            </p:cNvSpPr>
            <p:nvPr/>
          </p:nvSpPr>
          <p:spPr bwMode="auto">
            <a:xfrm>
              <a:off x="893"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7" name="Rectangle 391"/>
            <p:cNvSpPr>
              <a:spLocks noChangeArrowheads="1"/>
            </p:cNvSpPr>
            <p:nvPr/>
          </p:nvSpPr>
          <p:spPr bwMode="auto">
            <a:xfrm>
              <a:off x="988"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8" name="Rectangle 392"/>
            <p:cNvSpPr>
              <a:spLocks noChangeArrowheads="1"/>
            </p:cNvSpPr>
            <p:nvPr/>
          </p:nvSpPr>
          <p:spPr bwMode="auto">
            <a:xfrm>
              <a:off x="1084"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09" name="Rectangle 393"/>
            <p:cNvSpPr>
              <a:spLocks noChangeArrowheads="1"/>
            </p:cNvSpPr>
            <p:nvPr/>
          </p:nvSpPr>
          <p:spPr bwMode="auto">
            <a:xfrm>
              <a:off x="1179"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0" name="Rectangle 394"/>
            <p:cNvSpPr>
              <a:spLocks noChangeArrowheads="1"/>
            </p:cNvSpPr>
            <p:nvPr/>
          </p:nvSpPr>
          <p:spPr bwMode="auto">
            <a:xfrm>
              <a:off x="1274"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1" name="Rectangle 395"/>
            <p:cNvSpPr>
              <a:spLocks noChangeArrowheads="1"/>
            </p:cNvSpPr>
            <p:nvPr/>
          </p:nvSpPr>
          <p:spPr bwMode="auto">
            <a:xfrm>
              <a:off x="1369"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2" name="Rectangle 396"/>
            <p:cNvSpPr>
              <a:spLocks noChangeArrowheads="1"/>
            </p:cNvSpPr>
            <p:nvPr/>
          </p:nvSpPr>
          <p:spPr bwMode="auto">
            <a:xfrm>
              <a:off x="1464"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3" name="Rectangle 397"/>
            <p:cNvSpPr>
              <a:spLocks noChangeArrowheads="1"/>
            </p:cNvSpPr>
            <p:nvPr/>
          </p:nvSpPr>
          <p:spPr bwMode="auto">
            <a:xfrm>
              <a:off x="1559"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4" name="Rectangle 398"/>
            <p:cNvSpPr>
              <a:spLocks noChangeArrowheads="1"/>
            </p:cNvSpPr>
            <p:nvPr/>
          </p:nvSpPr>
          <p:spPr bwMode="auto">
            <a:xfrm>
              <a:off x="1654"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5" name="Rectangle 399"/>
            <p:cNvSpPr>
              <a:spLocks noChangeArrowheads="1"/>
            </p:cNvSpPr>
            <p:nvPr/>
          </p:nvSpPr>
          <p:spPr bwMode="auto">
            <a:xfrm>
              <a:off x="1749"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6" name="Rectangle 400"/>
            <p:cNvSpPr>
              <a:spLocks noChangeArrowheads="1"/>
            </p:cNvSpPr>
            <p:nvPr/>
          </p:nvSpPr>
          <p:spPr bwMode="auto">
            <a:xfrm>
              <a:off x="1843" y="265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7" name="Rectangle 401"/>
            <p:cNvSpPr>
              <a:spLocks noChangeArrowheads="1"/>
            </p:cNvSpPr>
            <p:nvPr/>
          </p:nvSpPr>
          <p:spPr bwMode="auto">
            <a:xfrm>
              <a:off x="418"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8" name="Rectangle 402"/>
            <p:cNvSpPr>
              <a:spLocks noChangeArrowheads="1"/>
            </p:cNvSpPr>
            <p:nvPr/>
          </p:nvSpPr>
          <p:spPr bwMode="auto">
            <a:xfrm>
              <a:off x="513"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19" name="Rectangle 403"/>
            <p:cNvSpPr>
              <a:spLocks noChangeArrowheads="1"/>
            </p:cNvSpPr>
            <p:nvPr/>
          </p:nvSpPr>
          <p:spPr bwMode="auto">
            <a:xfrm>
              <a:off x="608"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0" name="Rectangle 404"/>
            <p:cNvSpPr>
              <a:spLocks noChangeArrowheads="1"/>
            </p:cNvSpPr>
            <p:nvPr/>
          </p:nvSpPr>
          <p:spPr bwMode="auto">
            <a:xfrm>
              <a:off x="704"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1" name="Rectangle 405"/>
            <p:cNvSpPr>
              <a:spLocks noChangeArrowheads="1"/>
            </p:cNvSpPr>
            <p:nvPr/>
          </p:nvSpPr>
          <p:spPr bwMode="auto">
            <a:xfrm>
              <a:off x="799"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2" name="Rectangle 406"/>
            <p:cNvSpPr>
              <a:spLocks noChangeArrowheads="1"/>
            </p:cNvSpPr>
            <p:nvPr/>
          </p:nvSpPr>
          <p:spPr bwMode="auto">
            <a:xfrm>
              <a:off x="894"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3" name="Rectangle 407"/>
            <p:cNvSpPr>
              <a:spLocks noChangeArrowheads="1"/>
            </p:cNvSpPr>
            <p:nvPr/>
          </p:nvSpPr>
          <p:spPr bwMode="auto">
            <a:xfrm>
              <a:off x="989"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4" name="Rectangle 408"/>
            <p:cNvSpPr>
              <a:spLocks noChangeArrowheads="1"/>
            </p:cNvSpPr>
            <p:nvPr/>
          </p:nvSpPr>
          <p:spPr bwMode="auto">
            <a:xfrm>
              <a:off x="1084"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5" name="Rectangle 409"/>
            <p:cNvSpPr>
              <a:spLocks noChangeArrowheads="1"/>
            </p:cNvSpPr>
            <p:nvPr/>
          </p:nvSpPr>
          <p:spPr bwMode="auto">
            <a:xfrm>
              <a:off x="1179"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6" name="Rectangle 410"/>
            <p:cNvSpPr>
              <a:spLocks noChangeArrowheads="1"/>
            </p:cNvSpPr>
            <p:nvPr/>
          </p:nvSpPr>
          <p:spPr bwMode="auto">
            <a:xfrm>
              <a:off x="1274"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7" name="Rectangle 411"/>
            <p:cNvSpPr>
              <a:spLocks noChangeArrowheads="1"/>
            </p:cNvSpPr>
            <p:nvPr/>
          </p:nvSpPr>
          <p:spPr bwMode="auto">
            <a:xfrm>
              <a:off x="1369"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8" name="Rectangle 412"/>
            <p:cNvSpPr>
              <a:spLocks noChangeArrowheads="1"/>
            </p:cNvSpPr>
            <p:nvPr/>
          </p:nvSpPr>
          <p:spPr bwMode="auto">
            <a:xfrm>
              <a:off x="1464"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29" name="Rectangle 413"/>
            <p:cNvSpPr>
              <a:spLocks noChangeArrowheads="1"/>
            </p:cNvSpPr>
            <p:nvPr/>
          </p:nvSpPr>
          <p:spPr bwMode="auto">
            <a:xfrm>
              <a:off x="1559"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0" name="Rectangle 414"/>
            <p:cNvSpPr>
              <a:spLocks noChangeArrowheads="1"/>
            </p:cNvSpPr>
            <p:nvPr/>
          </p:nvSpPr>
          <p:spPr bwMode="auto">
            <a:xfrm>
              <a:off x="1937" y="265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1" name="Rectangle 415"/>
            <p:cNvSpPr>
              <a:spLocks noChangeArrowheads="1"/>
            </p:cNvSpPr>
            <p:nvPr/>
          </p:nvSpPr>
          <p:spPr bwMode="auto">
            <a:xfrm>
              <a:off x="2032" y="265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2" name="Rectangle 416"/>
            <p:cNvSpPr>
              <a:spLocks noChangeArrowheads="1"/>
            </p:cNvSpPr>
            <p:nvPr/>
          </p:nvSpPr>
          <p:spPr bwMode="auto">
            <a:xfrm>
              <a:off x="2127" y="265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3" name="Rectangle 417"/>
            <p:cNvSpPr>
              <a:spLocks noChangeArrowheads="1"/>
            </p:cNvSpPr>
            <p:nvPr/>
          </p:nvSpPr>
          <p:spPr bwMode="auto">
            <a:xfrm>
              <a:off x="2222" y="265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4" name="Rectangle 418"/>
            <p:cNvSpPr>
              <a:spLocks noChangeArrowheads="1"/>
            </p:cNvSpPr>
            <p:nvPr/>
          </p:nvSpPr>
          <p:spPr bwMode="auto">
            <a:xfrm>
              <a:off x="2317" y="265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5" name="Rectangle 419"/>
            <p:cNvSpPr>
              <a:spLocks noChangeArrowheads="1"/>
            </p:cNvSpPr>
            <p:nvPr/>
          </p:nvSpPr>
          <p:spPr bwMode="auto">
            <a:xfrm>
              <a:off x="2412" y="265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6" name="Rectangle 420"/>
            <p:cNvSpPr>
              <a:spLocks noChangeArrowheads="1"/>
            </p:cNvSpPr>
            <p:nvPr/>
          </p:nvSpPr>
          <p:spPr bwMode="auto">
            <a:xfrm>
              <a:off x="2507" y="265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7" name="Rectangle 421"/>
            <p:cNvSpPr>
              <a:spLocks noChangeArrowheads="1"/>
            </p:cNvSpPr>
            <p:nvPr/>
          </p:nvSpPr>
          <p:spPr bwMode="auto">
            <a:xfrm>
              <a:off x="2602" y="265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8" name="Rectangle 422"/>
            <p:cNvSpPr>
              <a:spLocks noChangeArrowheads="1"/>
            </p:cNvSpPr>
            <p:nvPr/>
          </p:nvSpPr>
          <p:spPr bwMode="auto">
            <a:xfrm>
              <a:off x="1654"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39" name="Rectangle 423"/>
            <p:cNvSpPr>
              <a:spLocks noChangeArrowheads="1"/>
            </p:cNvSpPr>
            <p:nvPr/>
          </p:nvSpPr>
          <p:spPr bwMode="auto">
            <a:xfrm>
              <a:off x="1749"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0" name="Rectangle 424"/>
            <p:cNvSpPr>
              <a:spLocks noChangeArrowheads="1"/>
            </p:cNvSpPr>
            <p:nvPr/>
          </p:nvSpPr>
          <p:spPr bwMode="auto">
            <a:xfrm>
              <a:off x="1843"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1" name="Rectangle 425"/>
            <p:cNvSpPr>
              <a:spLocks noChangeArrowheads="1"/>
            </p:cNvSpPr>
            <p:nvPr/>
          </p:nvSpPr>
          <p:spPr bwMode="auto">
            <a:xfrm>
              <a:off x="418"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2" name="Rectangle 426"/>
            <p:cNvSpPr>
              <a:spLocks noChangeArrowheads="1"/>
            </p:cNvSpPr>
            <p:nvPr/>
          </p:nvSpPr>
          <p:spPr bwMode="auto">
            <a:xfrm>
              <a:off x="513"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3" name="Rectangle 427"/>
            <p:cNvSpPr>
              <a:spLocks noChangeArrowheads="1"/>
            </p:cNvSpPr>
            <p:nvPr/>
          </p:nvSpPr>
          <p:spPr bwMode="auto">
            <a:xfrm>
              <a:off x="608"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4" name="Rectangle 428"/>
            <p:cNvSpPr>
              <a:spLocks noChangeArrowheads="1"/>
            </p:cNvSpPr>
            <p:nvPr/>
          </p:nvSpPr>
          <p:spPr bwMode="auto">
            <a:xfrm>
              <a:off x="703"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5" name="Rectangle 429"/>
            <p:cNvSpPr>
              <a:spLocks noChangeArrowheads="1"/>
            </p:cNvSpPr>
            <p:nvPr/>
          </p:nvSpPr>
          <p:spPr bwMode="auto">
            <a:xfrm>
              <a:off x="798"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6" name="Rectangle 430"/>
            <p:cNvSpPr>
              <a:spLocks noChangeArrowheads="1"/>
            </p:cNvSpPr>
            <p:nvPr/>
          </p:nvSpPr>
          <p:spPr bwMode="auto">
            <a:xfrm>
              <a:off x="893"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7" name="Rectangle 431"/>
            <p:cNvSpPr>
              <a:spLocks noChangeArrowheads="1"/>
            </p:cNvSpPr>
            <p:nvPr/>
          </p:nvSpPr>
          <p:spPr bwMode="auto">
            <a:xfrm>
              <a:off x="988"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8" name="Rectangle 432"/>
            <p:cNvSpPr>
              <a:spLocks noChangeArrowheads="1"/>
            </p:cNvSpPr>
            <p:nvPr/>
          </p:nvSpPr>
          <p:spPr bwMode="auto">
            <a:xfrm>
              <a:off x="1083"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49" name="Rectangle 433"/>
            <p:cNvSpPr>
              <a:spLocks noChangeArrowheads="1"/>
            </p:cNvSpPr>
            <p:nvPr/>
          </p:nvSpPr>
          <p:spPr bwMode="auto">
            <a:xfrm>
              <a:off x="1178"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0" name="Rectangle 434"/>
            <p:cNvSpPr>
              <a:spLocks noChangeArrowheads="1"/>
            </p:cNvSpPr>
            <p:nvPr/>
          </p:nvSpPr>
          <p:spPr bwMode="auto">
            <a:xfrm>
              <a:off x="1273"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1" name="Rectangle 435"/>
            <p:cNvSpPr>
              <a:spLocks noChangeArrowheads="1"/>
            </p:cNvSpPr>
            <p:nvPr/>
          </p:nvSpPr>
          <p:spPr bwMode="auto">
            <a:xfrm>
              <a:off x="1368"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2" name="Rectangle 436"/>
            <p:cNvSpPr>
              <a:spLocks noChangeArrowheads="1"/>
            </p:cNvSpPr>
            <p:nvPr/>
          </p:nvSpPr>
          <p:spPr bwMode="auto">
            <a:xfrm>
              <a:off x="1463"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3" name="Rectangle 437"/>
            <p:cNvSpPr>
              <a:spLocks noChangeArrowheads="1"/>
            </p:cNvSpPr>
            <p:nvPr/>
          </p:nvSpPr>
          <p:spPr bwMode="auto">
            <a:xfrm>
              <a:off x="1558"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4" name="Rectangle 438"/>
            <p:cNvSpPr>
              <a:spLocks noChangeArrowheads="1"/>
            </p:cNvSpPr>
            <p:nvPr/>
          </p:nvSpPr>
          <p:spPr bwMode="auto">
            <a:xfrm>
              <a:off x="1653"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5" name="Rectangle 439"/>
            <p:cNvSpPr>
              <a:spLocks noChangeArrowheads="1"/>
            </p:cNvSpPr>
            <p:nvPr/>
          </p:nvSpPr>
          <p:spPr bwMode="auto">
            <a:xfrm>
              <a:off x="1748"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6" name="Rectangle 440"/>
            <p:cNvSpPr>
              <a:spLocks noChangeArrowheads="1"/>
            </p:cNvSpPr>
            <p:nvPr/>
          </p:nvSpPr>
          <p:spPr bwMode="auto">
            <a:xfrm>
              <a:off x="1843" y="2851"/>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7" name="Rectangle 441"/>
            <p:cNvSpPr>
              <a:spLocks noChangeArrowheads="1"/>
            </p:cNvSpPr>
            <p:nvPr/>
          </p:nvSpPr>
          <p:spPr bwMode="auto">
            <a:xfrm>
              <a:off x="1937" y="28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8" name="Rectangle 442"/>
            <p:cNvSpPr>
              <a:spLocks noChangeArrowheads="1"/>
            </p:cNvSpPr>
            <p:nvPr/>
          </p:nvSpPr>
          <p:spPr bwMode="auto">
            <a:xfrm>
              <a:off x="2032" y="28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59" name="Rectangle 443"/>
            <p:cNvSpPr>
              <a:spLocks noChangeArrowheads="1"/>
            </p:cNvSpPr>
            <p:nvPr/>
          </p:nvSpPr>
          <p:spPr bwMode="auto">
            <a:xfrm>
              <a:off x="2127" y="28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0" name="Rectangle 444"/>
            <p:cNvSpPr>
              <a:spLocks noChangeArrowheads="1"/>
            </p:cNvSpPr>
            <p:nvPr/>
          </p:nvSpPr>
          <p:spPr bwMode="auto">
            <a:xfrm>
              <a:off x="2222" y="28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1" name="Rectangle 445"/>
            <p:cNvSpPr>
              <a:spLocks noChangeArrowheads="1"/>
            </p:cNvSpPr>
            <p:nvPr/>
          </p:nvSpPr>
          <p:spPr bwMode="auto">
            <a:xfrm>
              <a:off x="2317" y="28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2" name="Rectangle 446"/>
            <p:cNvSpPr>
              <a:spLocks noChangeArrowheads="1"/>
            </p:cNvSpPr>
            <p:nvPr/>
          </p:nvSpPr>
          <p:spPr bwMode="auto">
            <a:xfrm>
              <a:off x="2412" y="28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3" name="Rectangle 447"/>
            <p:cNvSpPr>
              <a:spLocks noChangeArrowheads="1"/>
            </p:cNvSpPr>
            <p:nvPr/>
          </p:nvSpPr>
          <p:spPr bwMode="auto">
            <a:xfrm>
              <a:off x="2507" y="28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4" name="Rectangle 448"/>
            <p:cNvSpPr>
              <a:spLocks noChangeArrowheads="1"/>
            </p:cNvSpPr>
            <p:nvPr/>
          </p:nvSpPr>
          <p:spPr bwMode="auto">
            <a:xfrm>
              <a:off x="2602" y="28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5" name="Rectangle 449"/>
            <p:cNvSpPr>
              <a:spLocks noChangeArrowheads="1"/>
            </p:cNvSpPr>
            <p:nvPr/>
          </p:nvSpPr>
          <p:spPr bwMode="auto">
            <a:xfrm>
              <a:off x="1937"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6" name="Rectangle 450"/>
            <p:cNvSpPr>
              <a:spLocks noChangeArrowheads="1"/>
            </p:cNvSpPr>
            <p:nvPr/>
          </p:nvSpPr>
          <p:spPr bwMode="auto">
            <a:xfrm>
              <a:off x="2032"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7" name="Rectangle 451"/>
            <p:cNvSpPr>
              <a:spLocks noChangeArrowheads="1"/>
            </p:cNvSpPr>
            <p:nvPr/>
          </p:nvSpPr>
          <p:spPr bwMode="auto">
            <a:xfrm>
              <a:off x="2127"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8" name="Rectangle 452"/>
            <p:cNvSpPr>
              <a:spLocks noChangeArrowheads="1"/>
            </p:cNvSpPr>
            <p:nvPr/>
          </p:nvSpPr>
          <p:spPr bwMode="auto">
            <a:xfrm>
              <a:off x="2222"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69" name="Rectangle 453"/>
            <p:cNvSpPr>
              <a:spLocks noChangeArrowheads="1"/>
            </p:cNvSpPr>
            <p:nvPr/>
          </p:nvSpPr>
          <p:spPr bwMode="auto">
            <a:xfrm>
              <a:off x="2317"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0" name="Rectangle 454"/>
            <p:cNvSpPr>
              <a:spLocks noChangeArrowheads="1"/>
            </p:cNvSpPr>
            <p:nvPr/>
          </p:nvSpPr>
          <p:spPr bwMode="auto">
            <a:xfrm>
              <a:off x="2412"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1" name="Rectangle 455"/>
            <p:cNvSpPr>
              <a:spLocks noChangeArrowheads="1"/>
            </p:cNvSpPr>
            <p:nvPr/>
          </p:nvSpPr>
          <p:spPr bwMode="auto">
            <a:xfrm>
              <a:off x="2507"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2" name="Rectangle 456"/>
            <p:cNvSpPr>
              <a:spLocks noChangeArrowheads="1"/>
            </p:cNvSpPr>
            <p:nvPr/>
          </p:nvSpPr>
          <p:spPr bwMode="auto">
            <a:xfrm>
              <a:off x="2602" y="2750"/>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3" name="Rectangle 457"/>
            <p:cNvSpPr>
              <a:spLocks noChangeArrowheads="1"/>
            </p:cNvSpPr>
            <p:nvPr/>
          </p:nvSpPr>
          <p:spPr bwMode="auto">
            <a:xfrm>
              <a:off x="2704" y="1688"/>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4" name="Rectangle 458"/>
            <p:cNvSpPr>
              <a:spLocks noChangeArrowheads="1"/>
            </p:cNvSpPr>
            <p:nvPr/>
          </p:nvSpPr>
          <p:spPr bwMode="auto">
            <a:xfrm>
              <a:off x="2704" y="1783"/>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5" name="Rectangle 459"/>
            <p:cNvSpPr>
              <a:spLocks noChangeArrowheads="1"/>
            </p:cNvSpPr>
            <p:nvPr/>
          </p:nvSpPr>
          <p:spPr bwMode="auto">
            <a:xfrm>
              <a:off x="2704" y="188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6" name="Rectangle 460"/>
            <p:cNvSpPr>
              <a:spLocks noChangeArrowheads="1"/>
            </p:cNvSpPr>
            <p:nvPr/>
          </p:nvSpPr>
          <p:spPr bwMode="auto">
            <a:xfrm>
              <a:off x="2704" y="1977"/>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7" name="Rectangle 461"/>
            <p:cNvSpPr>
              <a:spLocks noChangeArrowheads="1"/>
            </p:cNvSpPr>
            <p:nvPr/>
          </p:nvSpPr>
          <p:spPr bwMode="auto">
            <a:xfrm>
              <a:off x="2704" y="207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8" name="Rectangle 462"/>
            <p:cNvSpPr>
              <a:spLocks noChangeArrowheads="1"/>
            </p:cNvSpPr>
            <p:nvPr/>
          </p:nvSpPr>
          <p:spPr bwMode="auto">
            <a:xfrm>
              <a:off x="2704" y="2167"/>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79" name="Rectangle 463"/>
            <p:cNvSpPr>
              <a:spLocks noChangeArrowheads="1"/>
            </p:cNvSpPr>
            <p:nvPr/>
          </p:nvSpPr>
          <p:spPr bwMode="auto">
            <a:xfrm>
              <a:off x="2704" y="2267"/>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80" name="Rectangle 464"/>
            <p:cNvSpPr>
              <a:spLocks noChangeArrowheads="1"/>
            </p:cNvSpPr>
            <p:nvPr/>
          </p:nvSpPr>
          <p:spPr bwMode="auto">
            <a:xfrm>
              <a:off x="2704" y="2362"/>
              <a:ext cx="94" cy="94"/>
            </a:xfrm>
            <a:prstGeom prst="rect">
              <a:avLst/>
            </a:prstGeom>
            <a:solidFill>
              <a:srgbClr val="92D050"/>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grpSp>
      <p:grpSp>
        <p:nvGrpSpPr>
          <p:cNvPr id="136196" name="Group 465"/>
          <p:cNvGrpSpPr>
            <a:grpSpLocks/>
          </p:cNvGrpSpPr>
          <p:nvPr/>
        </p:nvGrpSpPr>
        <p:grpSpPr bwMode="auto">
          <a:xfrm>
            <a:off x="5452947" y="1941678"/>
            <a:ext cx="903684" cy="456009"/>
            <a:chOff x="3457" y="765"/>
            <a:chExt cx="759" cy="383"/>
          </a:xfrm>
        </p:grpSpPr>
        <p:sp>
          <p:nvSpPr>
            <p:cNvPr id="35282" name="Rectangle 466"/>
            <p:cNvSpPr>
              <a:spLocks noChangeArrowheads="1"/>
            </p:cNvSpPr>
            <p:nvPr/>
          </p:nvSpPr>
          <p:spPr bwMode="auto">
            <a:xfrm>
              <a:off x="3457" y="765"/>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83" name="Rectangle 467"/>
            <p:cNvSpPr>
              <a:spLocks noChangeArrowheads="1"/>
            </p:cNvSpPr>
            <p:nvPr/>
          </p:nvSpPr>
          <p:spPr bwMode="auto">
            <a:xfrm>
              <a:off x="3552" y="765"/>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84" name="Rectangle 468"/>
            <p:cNvSpPr>
              <a:spLocks noChangeArrowheads="1"/>
            </p:cNvSpPr>
            <p:nvPr/>
          </p:nvSpPr>
          <p:spPr bwMode="auto">
            <a:xfrm>
              <a:off x="3647" y="765"/>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85" name="Rectangle 469"/>
            <p:cNvSpPr>
              <a:spLocks noChangeArrowheads="1"/>
            </p:cNvSpPr>
            <p:nvPr/>
          </p:nvSpPr>
          <p:spPr bwMode="auto">
            <a:xfrm>
              <a:off x="3742" y="765"/>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86" name="Rectangle 470"/>
            <p:cNvSpPr>
              <a:spLocks noChangeArrowheads="1"/>
            </p:cNvSpPr>
            <p:nvPr/>
          </p:nvSpPr>
          <p:spPr bwMode="auto">
            <a:xfrm>
              <a:off x="3837" y="765"/>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87" name="Rectangle 471"/>
            <p:cNvSpPr>
              <a:spLocks noChangeArrowheads="1"/>
            </p:cNvSpPr>
            <p:nvPr/>
          </p:nvSpPr>
          <p:spPr bwMode="auto">
            <a:xfrm>
              <a:off x="3932" y="765"/>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88" name="Rectangle 472"/>
            <p:cNvSpPr>
              <a:spLocks noChangeArrowheads="1"/>
            </p:cNvSpPr>
            <p:nvPr/>
          </p:nvSpPr>
          <p:spPr bwMode="auto">
            <a:xfrm>
              <a:off x="4027" y="765"/>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89" name="Rectangle 473"/>
            <p:cNvSpPr>
              <a:spLocks noChangeArrowheads="1"/>
            </p:cNvSpPr>
            <p:nvPr/>
          </p:nvSpPr>
          <p:spPr bwMode="auto">
            <a:xfrm>
              <a:off x="4122" y="765"/>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0" name="Rectangle 474"/>
            <p:cNvSpPr>
              <a:spLocks noChangeArrowheads="1"/>
            </p:cNvSpPr>
            <p:nvPr/>
          </p:nvSpPr>
          <p:spPr bwMode="auto">
            <a:xfrm>
              <a:off x="3457" y="860"/>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1" name="Rectangle 475"/>
            <p:cNvSpPr>
              <a:spLocks noChangeArrowheads="1"/>
            </p:cNvSpPr>
            <p:nvPr/>
          </p:nvSpPr>
          <p:spPr bwMode="auto">
            <a:xfrm>
              <a:off x="3552" y="860"/>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2" name="Rectangle 476"/>
            <p:cNvSpPr>
              <a:spLocks noChangeArrowheads="1"/>
            </p:cNvSpPr>
            <p:nvPr/>
          </p:nvSpPr>
          <p:spPr bwMode="auto">
            <a:xfrm>
              <a:off x="3647" y="860"/>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3" name="Rectangle 477"/>
            <p:cNvSpPr>
              <a:spLocks noChangeArrowheads="1"/>
            </p:cNvSpPr>
            <p:nvPr/>
          </p:nvSpPr>
          <p:spPr bwMode="auto">
            <a:xfrm>
              <a:off x="3742" y="860"/>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4" name="Rectangle 478"/>
            <p:cNvSpPr>
              <a:spLocks noChangeArrowheads="1"/>
            </p:cNvSpPr>
            <p:nvPr/>
          </p:nvSpPr>
          <p:spPr bwMode="auto">
            <a:xfrm>
              <a:off x="3837" y="860"/>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5" name="Rectangle 479"/>
            <p:cNvSpPr>
              <a:spLocks noChangeArrowheads="1"/>
            </p:cNvSpPr>
            <p:nvPr/>
          </p:nvSpPr>
          <p:spPr bwMode="auto">
            <a:xfrm>
              <a:off x="3932" y="860"/>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6" name="Rectangle 480"/>
            <p:cNvSpPr>
              <a:spLocks noChangeArrowheads="1"/>
            </p:cNvSpPr>
            <p:nvPr/>
          </p:nvSpPr>
          <p:spPr bwMode="auto">
            <a:xfrm>
              <a:off x="4027" y="860"/>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7" name="Rectangle 481"/>
            <p:cNvSpPr>
              <a:spLocks noChangeArrowheads="1"/>
            </p:cNvSpPr>
            <p:nvPr/>
          </p:nvSpPr>
          <p:spPr bwMode="auto">
            <a:xfrm>
              <a:off x="4122" y="860"/>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8" name="Rectangle 482"/>
            <p:cNvSpPr>
              <a:spLocks noChangeArrowheads="1"/>
            </p:cNvSpPr>
            <p:nvPr/>
          </p:nvSpPr>
          <p:spPr bwMode="auto">
            <a:xfrm>
              <a:off x="3457" y="95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299" name="Rectangle 483"/>
            <p:cNvSpPr>
              <a:spLocks noChangeArrowheads="1"/>
            </p:cNvSpPr>
            <p:nvPr/>
          </p:nvSpPr>
          <p:spPr bwMode="auto">
            <a:xfrm>
              <a:off x="3552" y="95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0" name="Rectangle 484"/>
            <p:cNvSpPr>
              <a:spLocks noChangeArrowheads="1"/>
            </p:cNvSpPr>
            <p:nvPr/>
          </p:nvSpPr>
          <p:spPr bwMode="auto">
            <a:xfrm>
              <a:off x="3647" y="95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1" name="Rectangle 485"/>
            <p:cNvSpPr>
              <a:spLocks noChangeArrowheads="1"/>
            </p:cNvSpPr>
            <p:nvPr/>
          </p:nvSpPr>
          <p:spPr bwMode="auto">
            <a:xfrm>
              <a:off x="3742" y="95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2" name="Rectangle 486"/>
            <p:cNvSpPr>
              <a:spLocks noChangeArrowheads="1"/>
            </p:cNvSpPr>
            <p:nvPr/>
          </p:nvSpPr>
          <p:spPr bwMode="auto">
            <a:xfrm>
              <a:off x="3837" y="95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3" name="Rectangle 487"/>
            <p:cNvSpPr>
              <a:spLocks noChangeArrowheads="1"/>
            </p:cNvSpPr>
            <p:nvPr/>
          </p:nvSpPr>
          <p:spPr bwMode="auto">
            <a:xfrm>
              <a:off x="3932" y="95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4" name="Rectangle 488"/>
            <p:cNvSpPr>
              <a:spLocks noChangeArrowheads="1"/>
            </p:cNvSpPr>
            <p:nvPr/>
          </p:nvSpPr>
          <p:spPr bwMode="auto">
            <a:xfrm>
              <a:off x="4027" y="95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5" name="Rectangle 489"/>
            <p:cNvSpPr>
              <a:spLocks noChangeArrowheads="1"/>
            </p:cNvSpPr>
            <p:nvPr/>
          </p:nvSpPr>
          <p:spPr bwMode="auto">
            <a:xfrm>
              <a:off x="4122" y="959"/>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6" name="Rectangle 490"/>
            <p:cNvSpPr>
              <a:spLocks noChangeArrowheads="1"/>
            </p:cNvSpPr>
            <p:nvPr/>
          </p:nvSpPr>
          <p:spPr bwMode="auto">
            <a:xfrm>
              <a:off x="3457" y="105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7" name="Rectangle 491"/>
            <p:cNvSpPr>
              <a:spLocks noChangeArrowheads="1"/>
            </p:cNvSpPr>
            <p:nvPr/>
          </p:nvSpPr>
          <p:spPr bwMode="auto">
            <a:xfrm>
              <a:off x="3552" y="105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8" name="Rectangle 492"/>
            <p:cNvSpPr>
              <a:spLocks noChangeArrowheads="1"/>
            </p:cNvSpPr>
            <p:nvPr/>
          </p:nvSpPr>
          <p:spPr bwMode="auto">
            <a:xfrm>
              <a:off x="3647" y="105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09" name="Rectangle 493"/>
            <p:cNvSpPr>
              <a:spLocks noChangeArrowheads="1"/>
            </p:cNvSpPr>
            <p:nvPr/>
          </p:nvSpPr>
          <p:spPr bwMode="auto">
            <a:xfrm>
              <a:off x="3742" y="105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10" name="Rectangle 494"/>
            <p:cNvSpPr>
              <a:spLocks noChangeArrowheads="1"/>
            </p:cNvSpPr>
            <p:nvPr/>
          </p:nvSpPr>
          <p:spPr bwMode="auto">
            <a:xfrm>
              <a:off x="3837" y="105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11" name="Rectangle 495"/>
            <p:cNvSpPr>
              <a:spLocks noChangeArrowheads="1"/>
            </p:cNvSpPr>
            <p:nvPr/>
          </p:nvSpPr>
          <p:spPr bwMode="auto">
            <a:xfrm>
              <a:off x="3932" y="105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12" name="Rectangle 496"/>
            <p:cNvSpPr>
              <a:spLocks noChangeArrowheads="1"/>
            </p:cNvSpPr>
            <p:nvPr/>
          </p:nvSpPr>
          <p:spPr bwMode="auto">
            <a:xfrm>
              <a:off x="4027" y="105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13" name="Rectangle 497"/>
            <p:cNvSpPr>
              <a:spLocks noChangeArrowheads="1"/>
            </p:cNvSpPr>
            <p:nvPr/>
          </p:nvSpPr>
          <p:spPr bwMode="auto">
            <a:xfrm>
              <a:off x="4122" y="1054"/>
              <a:ext cx="94" cy="94"/>
            </a:xfrm>
            <a:prstGeom prst="rect">
              <a:avLst/>
            </a:prstGeom>
            <a:solidFill>
              <a:srgbClr val="F19027"/>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grpSp>
      <p:grpSp>
        <p:nvGrpSpPr>
          <p:cNvPr id="136197" name="Group 498"/>
          <p:cNvGrpSpPr>
            <a:grpSpLocks/>
          </p:cNvGrpSpPr>
          <p:nvPr/>
        </p:nvGrpSpPr>
        <p:grpSpPr bwMode="auto">
          <a:xfrm>
            <a:off x="3758805" y="1633539"/>
            <a:ext cx="677465" cy="464344"/>
            <a:chOff x="2197" y="832"/>
            <a:chExt cx="569" cy="390"/>
          </a:xfrm>
        </p:grpSpPr>
        <p:grpSp>
          <p:nvGrpSpPr>
            <p:cNvPr id="136220" name="Group 499"/>
            <p:cNvGrpSpPr>
              <a:grpSpLocks/>
            </p:cNvGrpSpPr>
            <p:nvPr/>
          </p:nvGrpSpPr>
          <p:grpSpPr bwMode="auto">
            <a:xfrm>
              <a:off x="2197" y="832"/>
              <a:ext cx="569" cy="390"/>
              <a:chOff x="2197" y="832"/>
              <a:chExt cx="569" cy="390"/>
            </a:xfrm>
          </p:grpSpPr>
          <p:sp>
            <p:nvSpPr>
              <p:cNvPr id="35316" name="Rectangle 500"/>
              <p:cNvSpPr>
                <a:spLocks noChangeArrowheads="1"/>
              </p:cNvSpPr>
              <p:nvPr/>
            </p:nvSpPr>
            <p:spPr bwMode="auto">
              <a:xfrm>
                <a:off x="2197" y="832"/>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17" name="Rectangle 501"/>
              <p:cNvSpPr>
                <a:spLocks noChangeArrowheads="1"/>
              </p:cNvSpPr>
              <p:nvPr/>
            </p:nvSpPr>
            <p:spPr bwMode="auto">
              <a:xfrm>
                <a:off x="2292" y="832"/>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18" name="Rectangle 502"/>
              <p:cNvSpPr>
                <a:spLocks noChangeArrowheads="1"/>
              </p:cNvSpPr>
              <p:nvPr/>
            </p:nvSpPr>
            <p:spPr bwMode="auto">
              <a:xfrm>
                <a:off x="2387" y="832"/>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19" name="Rectangle 503"/>
              <p:cNvSpPr>
                <a:spLocks noChangeArrowheads="1"/>
              </p:cNvSpPr>
              <p:nvPr/>
            </p:nvSpPr>
            <p:spPr bwMode="auto">
              <a:xfrm>
                <a:off x="2482" y="832"/>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0" name="Rectangle 504"/>
              <p:cNvSpPr>
                <a:spLocks noChangeArrowheads="1"/>
              </p:cNvSpPr>
              <p:nvPr/>
            </p:nvSpPr>
            <p:spPr bwMode="auto">
              <a:xfrm>
                <a:off x="2577" y="832"/>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1" name="Rectangle 505"/>
              <p:cNvSpPr>
                <a:spLocks noChangeArrowheads="1"/>
              </p:cNvSpPr>
              <p:nvPr/>
            </p:nvSpPr>
            <p:spPr bwMode="auto">
              <a:xfrm>
                <a:off x="2673" y="832"/>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2" name="Rectangle 506"/>
              <p:cNvSpPr>
                <a:spLocks noChangeArrowheads="1"/>
              </p:cNvSpPr>
              <p:nvPr/>
            </p:nvSpPr>
            <p:spPr bwMode="auto">
              <a:xfrm>
                <a:off x="2197" y="1030"/>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3" name="Rectangle 507"/>
              <p:cNvSpPr>
                <a:spLocks noChangeArrowheads="1"/>
              </p:cNvSpPr>
              <p:nvPr/>
            </p:nvSpPr>
            <p:spPr bwMode="auto">
              <a:xfrm>
                <a:off x="2292" y="1030"/>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4" name="Rectangle 508"/>
              <p:cNvSpPr>
                <a:spLocks noChangeArrowheads="1"/>
              </p:cNvSpPr>
              <p:nvPr/>
            </p:nvSpPr>
            <p:spPr bwMode="auto">
              <a:xfrm>
                <a:off x="2387" y="1030"/>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5" name="Rectangle 509"/>
              <p:cNvSpPr>
                <a:spLocks noChangeArrowheads="1"/>
              </p:cNvSpPr>
              <p:nvPr/>
            </p:nvSpPr>
            <p:spPr bwMode="auto">
              <a:xfrm>
                <a:off x="2482" y="1030"/>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6" name="Rectangle 510"/>
              <p:cNvSpPr>
                <a:spLocks noChangeArrowheads="1"/>
              </p:cNvSpPr>
              <p:nvPr/>
            </p:nvSpPr>
            <p:spPr bwMode="auto">
              <a:xfrm>
                <a:off x="2577" y="1030"/>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7" name="Rectangle 511"/>
              <p:cNvSpPr>
                <a:spLocks noChangeArrowheads="1"/>
              </p:cNvSpPr>
              <p:nvPr/>
            </p:nvSpPr>
            <p:spPr bwMode="auto">
              <a:xfrm>
                <a:off x="2673" y="1030"/>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8" name="Rectangle 512"/>
              <p:cNvSpPr>
                <a:spLocks noChangeArrowheads="1"/>
              </p:cNvSpPr>
              <p:nvPr/>
            </p:nvSpPr>
            <p:spPr bwMode="auto">
              <a:xfrm>
                <a:off x="2197" y="9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29" name="Rectangle 513"/>
              <p:cNvSpPr>
                <a:spLocks noChangeArrowheads="1"/>
              </p:cNvSpPr>
              <p:nvPr/>
            </p:nvSpPr>
            <p:spPr bwMode="auto">
              <a:xfrm>
                <a:off x="2292" y="9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0" name="Rectangle 514"/>
              <p:cNvSpPr>
                <a:spLocks noChangeArrowheads="1"/>
              </p:cNvSpPr>
              <p:nvPr/>
            </p:nvSpPr>
            <p:spPr bwMode="auto">
              <a:xfrm>
                <a:off x="2387" y="9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1" name="Rectangle 515"/>
              <p:cNvSpPr>
                <a:spLocks noChangeArrowheads="1"/>
              </p:cNvSpPr>
              <p:nvPr/>
            </p:nvSpPr>
            <p:spPr bwMode="auto">
              <a:xfrm>
                <a:off x="2482" y="9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2" name="Rectangle 516"/>
              <p:cNvSpPr>
                <a:spLocks noChangeArrowheads="1"/>
              </p:cNvSpPr>
              <p:nvPr/>
            </p:nvSpPr>
            <p:spPr bwMode="auto">
              <a:xfrm>
                <a:off x="2577" y="9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3" name="Rectangle 517"/>
              <p:cNvSpPr>
                <a:spLocks noChangeArrowheads="1"/>
              </p:cNvSpPr>
              <p:nvPr/>
            </p:nvSpPr>
            <p:spPr bwMode="auto">
              <a:xfrm>
                <a:off x="2673" y="9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4" name="Rectangle 518"/>
              <p:cNvSpPr>
                <a:spLocks noChangeArrowheads="1"/>
              </p:cNvSpPr>
              <p:nvPr/>
            </p:nvSpPr>
            <p:spPr bwMode="auto">
              <a:xfrm>
                <a:off x="2197" y="11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5" name="Rectangle 519"/>
              <p:cNvSpPr>
                <a:spLocks noChangeArrowheads="1"/>
              </p:cNvSpPr>
              <p:nvPr/>
            </p:nvSpPr>
            <p:spPr bwMode="auto">
              <a:xfrm>
                <a:off x="2292" y="11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6" name="Rectangle 520"/>
              <p:cNvSpPr>
                <a:spLocks noChangeArrowheads="1"/>
              </p:cNvSpPr>
              <p:nvPr/>
            </p:nvSpPr>
            <p:spPr bwMode="auto">
              <a:xfrm>
                <a:off x="2387" y="11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7" name="Rectangle 521"/>
              <p:cNvSpPr>
                <a:spLocks noChangeArrowheads="1"/>
              </p:cNvSpPr>
              <p:nvPr/>
            </p:nvSpPr>
            <p:spPr bwMode="auto">
              <a:xfrm>
                <a:off x="2482" y="11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8" name="Rectangle 522"/>
              <p:cNvSpPr>
                <a:spLocks noChangeArrowheads="1"/>
              </p:cNvSpPr>
              <p:nvPr/>
            </p:nvSpPr>
            <p:spPr bwMode="auto">
              <a:xfrm>
                <a:off x="2577" y="11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39" name="Rectangle 523"/>
              <p:cNvSpPr>
                <a:spLocks noChangeArrowheads="1"/>
              </p:cNvSpPr>
              <p:nvPr/>
            </p:nvSpPr>
            <p:spPr bwMode="auto">
              <a:xfrm>
                <a:off x="2673" y="1128"/>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grpSp>
        <p:sp>
          <p:nvSpPr>
            <p:cNvPr id="35340" name="Rectangle 524"/>
            <p:cNvSpPr>
              <a:spLocks noChangeArrowheads="1"/>
            </p:cNvSpPr>
            <p:nvPr/>
          </p:nvSpPr>
          <p:spPr bwMode="auto">
            <a:xfrm>
              <a:off x="2579" y="1024"/>
              <a:ext cx="94" cy="94"/>
            </a:xfrm>
            <a:prstGeom prst="rect">
              <a:avLst/>
            </a:prstGeom>
            <a:noFill/>
            <a:ln w="9360" cap="flat">
              <a:solidFill>
                <a:srgbClr val="F9D3A9"/>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grpSp>
      <p:grpSp>
        <p:nvGrpSpPr>
          <p:cNvPr id="136198" name="Group 525"/>
          <p:cNvGrpSpPr>
            <a:grpSpLocks/>
          </p:cNvGrpSpPr>
          <p:nvPr/>
        </p:nvGrpSpPr>
        <p:grpSpPr bwMode="auto">
          <a:xfrm>
            <a:off x="6489981" y="2588187"/>
            <a:ext cx="225029" cy="223838"/>
            <a:chOff x="4328" y="1308"/>
            <a:chExt cx="189" cy="188"/>
          </a:xfrm>
        </p:grpSpPr>
        <p:sp>
          <p:nvSpPr>
            <p:cNvPr id="35342" name="Rectangle 526"/>
            <p:cNvSpPr>
              <a:spLocks noChangeArrowheads="1"/>
            </p:cNvSpPr>
            <p:nvPr/>
          </p:nvSpPr>
          <p:spPr bwMode="auto">
            <a:xfrm>
              <a:off x="4328" y="1314"/>
              <a:ext cx="94" cy="94"/>
            </a:xfrm>
            <a:prstGeom prst="rect">
              <a:avLst/>
            </a:prstGeom>
            <a:solidFill>
              <a:srgbClr val="8CC63F"/>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43" name="Rectangle 527"/>
            <p:cNvSpPr>
              <a:spLocks noChangeArrowheads="1"/>
            </p:cNvSpPr>
            <p:nvPr/>
          </p:nvSpPr>
          <p:spPr bwMode="auto">
            <a:xfrm>
              <a:off x="4423" y="1308"/>
              <a:ext cx="94" cy="94"/>
            </a:xfrm>
            <a:prstGeom prst="rect">
              <a:avLst/>
            </a:prstGeom>
            <a:solidFill>
              <a:srgbClr val="8CC63F"/>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44" name="Rectangle 528"/>
            <p:cNvSpPr>
              <a:spLocks noChangeArrowheads="1"/>
            </p:cNvSpPr>
            <p:nvPr/>
          </p:nvSpPr>
          <p:spPr bwMode="auto">
            <a:xfrm>
              <a:off x="4328" y="1402"/>
              <a:ext cx="94" cy="94"/>
            </a:xfrm>
            <a:prstGeom prst="rect">
              <a:avLst/>
            </a:prstGeom>
            <a:solidFill>
              <a:srgbClr val="8CC63F"/>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45" name="Rectangle 529"/>
            <p:cNvSpPr>
              <a:spLocks noChangeArrowheads="1"/>
            </p:cNvSpPr>
            <p:nvPr/>
          </p:nvSpPr>
          <p:spPr bwMode="auto">
            <a:xfrm>
              <a:off x="4423" y="1402"/>
              <a:ext cx="94" cy="94"/>
            </a:xfrm>
            <a:prstGeom prst="rect">
              <a:avLst/>
            </a:prstGeom>
            <a:solidFill>
              <a:srgbClr val="8CC63F"/>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sp>
          <p:nvSpPr>
            <p:cNvPr id="35346" name="Rectangle 530"/>
            <p:cNvSpPr>
              <a:spLocks noChangeArrowheads="1"/>
            </p:cNvSpPr>
            <p:nvPr/>
          </p:nvSpPr>
          <p:spPr bwMode="auto">
            <a:xfrm>
              <a:off x="4329" y="1308"/>
              <a:ext cx="94" cy="94"/>
            </a:xfrm>
            <a:prstGeom prst="rect">
              <a:avLst/>
            </a:prstGeom>
            <a:solidFill>
              <a:srgbClr val="8CC63F"/>
            </a:solidFill>
            <a:ln w="9360" cap="flat">
              <a:solidFill>
                <a:srgbClr val="F9D3A9"/>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336934">
                <a:defRPr/>
              </a:pPr>
              <a:endParaRPr lang="en-US">
                <a:solidFill>
                  <a:prstClr val="black"/>
                </a:solidFill>
                <a:ea typeface="ＭＳ Ｐゴシック" charset="0"/>
                <a:cs typeface="Arial" pitchFamily="34" charset="0"/>
              </a:endParaRPr>
            </a:p>
          </p:txBody>
        </p:sp>
      </p:grpSp>
      <p:sp>
        <p:nvSpPr>
          <p:cNvPr id="35347" name="AutoShape 531"/>
          <p:cNvSpPr>
            <a:spLocks noChangeArrowheads="1"/>
          </p:cNvSpPr>
          <p:nvPr/>
        </p:nvSpPr>
        <p:spPr bwMode="auto">
          <a:xfrm>
            <a:off x="1302328" y="1281113"/>
            <a:ext cx="3414929" cy="3019425"/>
          </a:xfrm>
          <a:prstGeom prst="roundRect">
            <a:avLst>
              <a:gd name="adj" fmla="val 16667"/>
            </a:avLst>
          </a:prstGeom>
          <a:noFill/>
          <a:ln w="25560" cap="flat">
            <a:solidFill>
              <a:srgbClr val="000000"/>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77" tIns="34289" rIns="68577" bIns="34289" anchor="ctr"/>
          <a:lstStyle/>
          <a:p>
            <a:pPr defTabSz="336934">
              <a:defRPr/>
            </a:pPr>
            <a:endParaRPr lang="en-US">
              <a:solidFill>
                <a:prstClr val="black"/>
              </a:solidFill>
              <a:ea typeface="ＭＳ Ｐゴシック" charset="0"/>
              <a:cs typeface="Arial" pitchFamily="34" charset="0"/>
            </a:endParaRPr>
          </a:p>
        </p:txBody>
      </p:sp>
      <p:sp>
        <p:nvSpPr>
          <p:cNvPr id="35348" name="AutoShape 532"/>
          <p:cNvSpPr>
            <a:spLocks noChangeArrowheads="1"/>
          </p:cNvSpPr>
          <p:nvPr/>
        </p:nvSpPr>
        <p:spPr bwMode="auto">
          <a:xfrm>
            <a:off x="5367222" y="1854763"/>
            <a:ext cx="2332434" cy="1302544"/>
          </a:xfrm>
          <a:prstGeom prst="roundRect">
            <a:avLst>
              <a:gd name="adj" fmla="val 16667"/>
            </a:avLst>
          </a:prstGeom>
          <a:noFill/>
          <a:ln w="25560" cap="flat">
            <a:solidFill>
              <a:srgbClr val="000000"/>
            </a:solidFill>
            <a:round/>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77" tIns="34289" rIns="68577" bIns="34289" anchor="ctr"/>
          <a:lstStyle/>
          <a:p>
            <a:pPr defTabSz="336934">
              <a:defRPr/>
            </a:pPr>
            <a:endParaRPr lang="en-US">
              <a:solidFill>
                <a:prstClr val="black"/>
              </a:solidFill>
              <a:ea typeface="ＭＳ Ｐゴシック" charset="0"/>
              <a:cs typeface="Arial" pitchFamily="34" charset="0"/>
            </a:endParaRPr>
          </a:p>
        </p:txBody>
      </p:sp>
      <p:sp>
        <p:nvSpPr>
          <p:cNvPr id="35349" name="Rectangle 533"/>
          <p:cNvSpPr>
            <a:spLocks noChangeArrowheads="1"/>
          </p:cNvSpPr>
          <p:nvPr/>
        </p:nvSpPr>
        <p:spPr bwMode="auto">
          <a:xfrm>
            <a:off x="2025255" y="1709738"/>
            <a:ext cx="1212056" cy="359006"/>
          </a:xfrm>
          <a:prstGeom prst="rect">
            <a:avLst/>
          </a:prstGeom>
          <a:solidFill>
            <a:srgbClr val="FFFFFF"/>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tabLst>
                <a:tab pos="542903" algn="l"/>
                <a:tab pos="1085805" algn="l"/>
              </a:tabLst>
              <a:defRPr/>
            </a:pPr>
            <a:r>
              <a:rPr lang="de-DE" sz="1050" dirty="0">
                <a:solidFill>
                  <a:srgbClr val="000000"/>
                </a:solidFill>
                <a:ea typeface="ＭＳ Ｐゴシック" charset="0"/>
                <a:cs typeface="Arial" panose="020B0604020202020204" pitchFamily="34" charset="0"/>
              </a:rPr>
              <a:t>Up to 141 cores for business logic</a:t>
            </a:r>
          </a:p>
        </p:txBody>
      </p:sp>
      <p:sp>
        <p:nvSpPr>
          <p:cNvPr id="35350" name="Rectangle 534"/>
          <p:cNvSpPr>
            <a:spLocks noChangeArrowheads="1"/>
          </p:cNvSpPr>
          <p:nvPr/>
        </p:nvSpPr>
        <p:spPr bwMode="auto">
          <a:xfrm>
            <a:off x="1966914" y="2962276"/>
            <a:ext cx="1326356" cy="795279"/>
          </a:xfrm>
          <a:prstGeom prst="rect">
            <a:avLst/>
          </a:prstGeom>
          <a:solidFill>
            <a:srgbClr val="FFFFFF"/>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lvl1pPr eaLnBrk="0">
              <a:tabLst>
                <a:tab pos="722313" algn="l"/>
                <a:tab pos="1446213" algn="l"/>
              </a:tabLst>
              <a:defRPr sz="2400">
                <a:solidFill>
                  <a:schemeClr val="tx1"/>
                </a:solidFill>
                <a:latin typeface="Arial" charset="0"/>
                <a:ea typeface="ＭＳ Ｐゴシック" charset="-128"/>
              </a:defRPr>
            </a:lvl1pPr>
            <a:lvl2pPr marL="742950" indent="-285750" eaLnBrk="0">
              <a:tabLst>
                <a:tab pos="722313" algn="l"/>
                <a:tab pos="1446213" algn="l"/>
              </a:tabLst>
              <a:defRPr sz="2400">
                <a:solidFill>
                  <a:schemeClr val="tx1"/>
                </a:solidFill>
                <a:latin typeface="Arial" charset="0"/>
                <a:ea typeface="ＭＳ Ｐゴシック" charset="-128"/>
              </a:defRPr>
            </a:lvl2pPr>
            <a:lvl3pPr marL="1143000" indent="-228600" eaLnBrk="0">
              <a:tabLst>
                <a:tab pos="722313" algn="l"/>
                <a:tab pos="1446213" algn="l"/>
              </a:tabLst>
              <a:defRPr sz="2400">
                <a:solidFill>
                  <a:schemeClr val="tx1"/>
                </a:solidFill>
                <a:latin typeface="Arial" charset="0"/>
                <a:ea typeface="ＭＳ Ｐゴシック" charset="-128"/>
              </a:defRPr>
            </a:lvl3pPr>
            <a:lvl4pPr marL="1600200" indent="-228600" eaLnBrk="0">
              <a:tabLst>
                <a:tab pos="722313" algn="l"/>
                <a:tab pos="1446213" algn="l"/>
              </a:tabLst>
              <a:defRPr sz="2400">
                <a:solidFill>
                  <a:schemeClr val="tx1"/>
                </a:solidFill>
                <a:latin typeface="Arial" charset="0"/>
                <a:ea typeface="ＭＳ Ｐゴシック" charset="-128"/>
              </a:defRPr>
            </a:lvl4pPr>
            <a:lvl5pPr marL="2057400" indent="-228600" eaLnBrk="0">
              <a:tabLst>
                <a:tab pos="722313" algn="l"/>
                <a:tab pos="1446213" algn="l"/>
              </a:tabLst>
              <a:defRPr sz="2400">
                <a:solidFill>
                  <a:schemeClr val="tx1"/>
                </a:solidFill>
                <a:latin typeface="Arial" charset="0"/>
                <a:ea typeface="ＭＳ Ｐゴシック" charset="-128"/>
              </a:defRPr>
            </a:lvl5pPr>
            <a:lvl6pPr marL="25146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Lst>
              <a:defRPr sz="2400">
                <a:solidFill>
                  <a:schemeClr val="tx1"/>
                </a:solidFill>
                <a:latin typeface="Arial" charset="0"/>
                <a:ea typeface="ＭＳ Ｐゴシック" charset="-128"/>
              </a:defRPr>
            </a:lvl6pPr>
            <a:lvl7pPr marL="29718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Lst>
              <a:defRPr sz="2400">
                <a:solidFill>
                  <a:schemeClr val="tx1"/>
                </a:solidFill>
                <a:latin typeface="Arial" charset="0"/>
                <a:ea typeface="ＭＳ Ｐゴシック" charset="-128"/>
              </a:defRPr>
            </a:lvl7pPr>
            <a:lvl8pPr marL="34290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Lst>
              <a:defRPr sz="2400">
                <a:solidFill>
                  <a:schemeClr val="tx1"/>
                </a:solidFill>
                <a:latin typeface="Arial" charset="0"/>
                <a:ea typeface="ＭＳ Ｐゴシック" charset="-128"/>
              </a:defRPr>
            </a:lvl8pPr>
            <a:lvl9pPr marL="38862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Lst>
              <a:defRPr sz="2400">
                <a:solidFill>
                  <a:schemeClr val="tx1"/>
                </a:solidFill>
                <a:latin typeface="Arial" charset="0"/>
                <a:ea typeface="ＭＳ Ｐゴシック" charset="-128"/>
              </a:defRPr>
            </a:lvl9pPr>
          </a:lstStyle>
          <a:p>
            <a:pPr algn="ctr" defTabSz="342900" eaLnBrk="1">
              <a:lnSpc>
                <a:spcPct val="90000"/>
              </a:lnSpc>
            </a:pPr>
            <a:r>
              <a:rPr lang="de-DE" altLang="en-US" sz="1050" dirty="0">
                <a:solidFill>
                  <a:srgbClr val="000000"/>
                </a:solidFill>
                <a:cs typeface="Arial" pitchFamily="34" charset="0"/>
              </a:rPr>
              <a:t>Up to 320 I/O channel processors – each with </a:t>
            </a:r>
            <a:br>
              <a:rPr lang="de-DE" altLang="en-US" sz="1050" dirty="0">
                <a:solidFill>
                  <a:srgbClr val="000000"/>
                </a:solidFill>
                <a:cs typeface="Arial" pitchFamily="34" charset="0"/>
              </a:rPr>
            </a:br>
            <a:r>
              <a:rPr lang="de-DE" altLang="en-US" sz="1050" dirty="0">
                <a:solidFill>
                  <a:srgbClr val="000000"/>
                </a:solidFill>
                <a:cs typeface="Arial" pitchFamily="34" charset="0"/>
              </a:rPr>
              <a:t>2 POWER cores</a:t>
            </a:r>
          </a:p>
          <a:p>
            <a:pPr algn="ctr" defTabSz="342900" eaLnBrk="1">
              <a:lnSpc>
                <a:spcPct val="90000"/>
              </a:lnSpc>
            </a:pPr>
            <a:r>
              <a:rPr lang="de-DE" altLang="en-US" sz="1050" dirty="0">
                <a:solidFill>
                  <a:srgbClr val="000000"/>
                </a:solidFill>
                <a:cs typeface="Arial" pitchFamily="34" charset="0"/>
              </a:rPr>
              <a:t>(160 PCIe slots)</a:t>
            </a:r>
          </a:p>
        </p:txBody>
      </p:sp>
      <p:sp>
        <p:nvSpPr>
          <p:cNvPr id="35351" name="Rectangle 535"/>
          <p:cNvSpPr>
            <a:spLocks noChangeArrowheads="1"/>
          </p:cNvSpPr>
          <p:nvPr/>
        </p:nvSpPr>
        <p:spPr bwMode="auto">
          <a:xfrm>
            <a:off x="3524251" y="2107407"/>
            <a:ext cx="1212056" cy="5044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tabLst>
                <a:tab pos="542903" algn="l"/>
                <a:tab pos="1085805" algn="l"/>
              </a:tabLst>
              <a:defRPr/>
            </a:pPr>
            <a:r>
              <a:rPr lang="de-DE" sz="1050" dirty="0">
                <a:solidFill>
                  <a:srgbClr val="000000"/>
                </a:solidFill>
                <a:ea typeface="ＭＳ Ｐゴシック" charset="0"/>
                <a:cs typeface="Arial" panose="020B0604020202020204" pitchFamily="34" charset="0"/>
              </a:rPr>
              <a:t>Up to 24 cores dedicated to I/O processing</a:t>
            </a:r>
          </a:p>
        </p:txBody>
      </p:sp>
      <p:sp>
        <p:nvSpPr>
          <p:cNvPr id="35352" name="Rectangle 536"/>
          <p:cNvSpPr>
            <a:spLocks noChangeArrowheads="1"/>
          </p:cNvSpPr>
          <p:nvPr/>
        </p:nvSpPr>
        <p:spPr bwMode="auto">
          <a:xfrm>
            <a:off x="2489484" y="4353160"/>
            <a:ext cx="964406" cy="23435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67497" tIns="33749" rIns="67497" bIns="33749">
            <a:spAutoFit/>
          </a:bodyPr>
          <a:lstStyle/>
          <a:p>
            <a:pPr defTabSz="336934">
              <a:lnSpc>
                <a:spcPct val="90000"/>
              </a:lnSpc>
              <a:tabLst>
                <a:tab pos="542903" algn="l"/>
              </a:tabLst>
              <a:defRPr/>
            </a:pPr>
            <a:r>
              <a:rPr lang="de-DE" sz="1200" dirty="0">
                <a:solidFill>
                  <a:srgbClr val="000000"/>
                </a:solidFill>
                <a:ea typeface="ＭＳ Ｐゴシック" charset="0"/>
                <a:cs typeface="Arial" panose="020B0604020202020204" pitchFamily="34" charset="0"/>
              </a:rPr>
              <a:t>LinuxONE</a:t>
            </a:r>
          </a:p>
        </p:txBody>
      </p:sp>
      <p:sp>
        <p:nvSpPr>
          <p:cNvPr id="35353" name="Rectangle 537"/>
          <p:cNvSpPr>
            <a:spLocks noChangeArrowheads="1"/>
          </p:cNvSpPr>
          <p:nvPr/>
        </p:nvSpPr>
        <p:spPr bwMode="auto">
          <a:xfrm>
            <a:off x="5885928" y="3209034"/>
            <a:ext cx="1401569" cy="23435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67497" tIns="33749" rIns="67497" bIns="33749">
            <a:spAutoFit/>
          </a:bodyPr>
          <a:lstStyle/>
          <a:p>
            <a:pPr defTabSz="336934">
              <a:lnSpc>
                <a:spcPct val="90000"/>
              </a:lnSpc>
              <a:tabLst>
                <a:tab pos="542903" algn="l"/>
                <a:tab pos="1085805" algn="l"/>
              </a:tabLst>
              <a:defRPr/>
            </a:pPr>
            <a:r>
              <a:rPr lang="de-DE" sz="1200" dirty="0">
                <a:solidFill>
                  <a:srgbClr val="000000"/>
                </a:solidFill>
                <a:ea typeface="ＭＳ Ｐゴシック" charset="0"/>
                <a:cs typeface="Arial" panose="020B0604020202020204" pitchFamily="34" charset="0"/>
              </a:rPr>
              <a:t>HP BL460c Gen9</a:t>
            </a:r>
            <a:endParaRPr lang="de-DE" sz="1050" dirty="0">
              <a:solidFill>
                <a:srgbClr val="000000"/>
              </a:solidFill>
              <a:ea typeface="ＭＳ Ｐゴシック" charset="0"/>
              <a:cs typeface="Arial" panose="020B0604020202020204" pitchFamily="34" charset="0"/>
            </a:endParaRPr>
          </a:p>
        </p:txBody>
      </p:sp>
      <p:sp>
        <p:nvSpPr>
          <p:cNvPr id="35354" name="Rectangle 538"/>
          <p:cNvSpPr>
            <a:spLocks noChangeArrowheads="1"/>
          </p:cNvSpPr>
          <p:nvPr/>
        </p:nvSpPr>
        <p:spPr bwMode="auto">
          <a:xfrm>
            <a:off x="6416163" y="1885719"/>
            <a:ext cx="1169194" cy="504430"/>
          </a:xfrm>
          <a:prstGeom prst="rect">
            <a:avLst/>
          </a:prstGeom>
          <a:solidFill>
            <a:srgbClr val="FFFFFF"/>
          </a:solid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tabLst>
                <a:tab pos="542903" algn="l"/>
                <a:tab pos="1085805" algn="l"/>
              </a:tabLst>
              <a:defRPr/>
            </a:pPr>
            <a:r>
              <a:rPr lang="de-DE" sz="1050" dirty="0">
                <a:solidFill>
                  <a:srgbClr val="000000"/>
                </a:solidFill>
                <a:ea typeface="ＭＳ Ｐゴシック" charset="0"/>
                <a:cs typeface="Arial" panose="020B0604020202020204" pitchFamily="34" charset="0"/>
              </a:rPr>
              <a:t>24 cores for both business and I/O processing</a:t>
            </a:r>
          </a:p>
        </p:txBody>
      </p:sp>
      <p:cxnSp>
        <p:nvCxnSpPr>
          <p:cNvPr id="35355" name="AutoShape 539"/>
          <p:cNvCxnSpPr>
            <a:cxnSpLocks noChangeShapeType="1"/>
          </p:cNvCxnSpPr>
          <p:nvPr/>
        </p:nvCxnSpPr>
        <p:spPr bwMode="auto">
          <a:xfrm rot="10800000" flipV="1">
            <a:off x="4436270" y="1129145"/>
            <a:ext cx="751502" cy="736565"/>
          </a:xfrm>
          <a:prstGeom prst="bentConnector3">
            <a:avLst>
              <a:gd name="adj1" fmla="val 50000"/>
            </a:avLst>
          </a:prstGeom>
          <a:noFill/>
          <a:ln w="9360" cap="flat">
            <a:solidFill>
              <a:srgbClr val="F08C2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35356" name="AutoShape 540"/>
          <p:cNvCxnSpPr>
            <a:cxnSpLocks noChangeShapeType="1"/>
            <a:stCxn id="35361" idx="1"/>
          </p:cNvCxnSpPr>
          <p:nvPr/>
        </p:nvCxnSpPr>
        <p:spPr bwMode="auto">
          <a:xfrm rot="10800000">
            <a:off x="4418956" y="4016928"/>
            <a:ext cx="527445" cy="9244"/>
          </a:xfrm>
          <a:prstGeom prst="bentConnector3">
            <a:avLst>
              <a:gd name="adj1" fmla="val 50000"/>
            </a:avLst>
          </a:prstGeom>
          <a:noFill/>
          <a:ln w="9360" cap="flat">
            <a:solidFill>
              <a:srgbClr val="F08C2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35357" name="Rectangle 541"/>
          <p:cNvSpPr>
            <a:spLocks noChangeArrowheads="1"/>
          </p:cNvSpPr>
          <p:nvPr/>
        </p:nvSpPr>
        <p:spPr bwMode="auto">
          <a:xfrm>
            <a:off x="5585106" y="2526274"/>
            <a:ext cx="677466" cy="404813"/>
          </a:xfrm>
          <a:prstGeom prst="rect">
            <a:avLst/>
          </a:prstGeom>
          <a:solidFill>
            <a:srgbClr val="FFFFFF"/>
          </a:solidFill>
          <a:ln w="9360" cap="flat">
            <a:solidFill>
              <a:srgbClr val="000000"/>
            </a:solidFill>
            <a:prstDash val="dash"/>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77" tIns="34289" rIns="68577" bIns="34289" anchor="ctr"/>
          <a:lstStyle/>
          <a:p>
            <a:pPr defTabSz="336934">
              <a:defRPr/>
            </a:pPr>
            <a:endParaRPr lang="en-US">
              <a:solidFill>
                <a:prstClr val="black"/>
              </a:solidFill>
              <a:ea typeface="ＭＳ Ｐゴシック" charset="0"/>
              <a:cs typeface="Arial" pitchFamily="34" charset="0"/>
            </a:endParaRPr>
          </a:p>
        </p:txBody>
      </p:sp>
      <p:sp>
        <p:nvSpPr>
          <p:cNvPr id="35358" name="Rectangle 542"/>
          <p:cNvSpPr>
            <a:spLocks noChangeArrowheads="1"/>
          </p:cNvSpPr>
          <p:nvPr/>
        </p:nvSpPr>
        <p:spPr bwMode="auto">
          <a:xfrm>
            <a:off x="5570818" y="2569137"/>
            <a:ext cx="709613" cy="3590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tabLst>
                <a:tab pos="542903" algn="l"/>
              </a:tabLst>
              <a:defRPr/>
            </a:pPr>
            <a:r>
              <a:rPr lang="de-DE" sz="1050" dirty="0">
                <a:solidFill>
                  <a:srgbClr val="000000"/>
                </a:solidFill>
                <a:ea typeface="ＭＳ Ｐゴシック" charset="0"/>
                <a:cs typeface="Arial" panose="020B0604020202020204" pitchFamily="34" charset="0"/>
              </a:rPr>
              <a:t>ZERO I/O cores</a:t>
            </a:r>
          </a:p>
        </p:txBody>
      </p:sp>
      <p:sp>
        <p:nvSpPr>
          <p:cNvPr id="35359" name="Rectangle 543"/>
          <p:cNvSpPr>
            <a:spLocks noChangeArrowheads="1"/>
          </p:cNvSpPr>
          <p:nvPr/>
        </p:nvSpPr>
        <p:spPr bwMode="auto">
          <a:xfrm>
            <a:off x="6648335" y="2467935"/>
            <a:ext cx="1141809" cy="5044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algn="ctr" defTabSz="336934">
              <a:lnSpc>
                <a:spcPct val="90000"/>
              </a:lnSpc>
              <a:tabLst>
                <a:tab pos="542903" algn="l"/>
                <a:tab pos="1085805" algn="l"/>
              </a:tabLst>
              <a:defRPr/>
            </a:pPr>
            <a:r>
              <a:rPr lang="de-DE" sz="1050" dirty="0">
                <a:solidFill>
                  <a:srgbClr val="000000"/>
                </a:solidFill>
                <a:ea typeface="ＭＳ Ｐゴシック" charset="0"/>
                <a:cs typeface="Arial" panose="020B0604020202020204" pitchFamily="34" charset="0"/>
              </a:rPr>
              <a:t>4 I/O channel processors</a:t>
            </a:r>
          </a:p>
          <a:p>
            <a:pPr algn="ctr" defTabSz="336934">
              <a:lnSpc>
                <a:spcPct val="90000"/>
              </a:lnSpc>
              <a:tabLst>
                <a:tab pos="542903" algn="l"/>
                <a:tab pos="1085805" algn="l"/>
              </a:tabLst>
              <a:defRPr/>
            </a:pPr>
            <a:r>
              <a:rPr lang="de-DE" sz="1050" dirty="0">
                <a:solidFill>
                  <a:srgbClr val="000000"/>
                </a:solidFill>
                <a:ea typeface="ＭＳ Ｐゴシック" charset="0"/>
                <a:cs typeface="Arial" panose="020B0604020202020204" pitchFamily="34" charset="0"/>
              </a:rPr>
              <a:t>(2 PCIe slots)</a:t>
            </a:r>
          </a:p>
        </p:txBody>
      </p:sp>
      <p:sp>
        <p:nvSpPr>
          <p:cNvPr id="35360" name="Rectangle 544"/>
          <p:cNvSpPr>
            <a:spLocks noChangeArrowheads="1"/>
          </p:cNvSpPr>
          <p:nvPr/>
        </p:nvSpPr>
        <p:spPr bwMode="auto">
          <a:xfrm>
            <a:off x="5174456" y="975611"/>
            <a:ext cx="2671763" cy="3590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67497" tIns="33749" rIns="67497" bIns="33749">
            <a:spAutoFit/>
          </a:bodyPr>
          <a:lstStyle>
            <a:lvl1pPr eaLnBrk="0">
              <a:tabLst>
                <a:tab pos="722313" algn="l"/>
                <a:tab pos="1446213" algn="l"/>
                <a:tab pos="2170113" algn="l"/>
                <a:tab pos="2894013" algn="l"/>
                <a:tab pos="3617913" algn="l"/>
              </a:tabLst>
              <a:defRPr sz="2400">
                <a:solidFill>
                  <a:schemeClr val="tx1"/>
                </a:solidFill>
                <a:latin typeface="Arial" charset="0"/>
                <a:ea typeface="ＭＳ Ｐゴシック" charset="-128"/>
              </a:defRPr>
            </a:lvl1pPr>
            <a:lvl2pPr marL="742950" indent="-285750" eaLnBrk="0">
              <a:tabLst>
                <a:tab pos="722313" algn="l"/>
                <a:tab pos="1446213" algn="l"/>
                <a:tab pos="2170113" algn="l"/>
                <a:tab pos="2894013" algn="l"/>
                <a:tab pos="3617913" algn="l"/>
              </a:tabLst>
              <a:defRPr sz="2400">
                <a:solidFill>
                  <a:schemeClr val="tx1"/>
                </a:solidFill>
                <a:latin typeface="Arial" charset="0"/>
                <a:ea typeface="ＭＳ Ｐゴシック" charset="-128"/>
              </a:defRPr>
            </a:lvl2pPr>
            <a:lvl3pPr marL="1143000" indent="-228600" eaLnBrk="0">
              <a:tabLst>
                <a:tab pos="722313" algn="l"/>
                <a:tab pos="1446213" algn="l"/>
                <a:tab pos="2170113" algn="l"/>
                <a:tab pos="2894013" algn="l"/>
                <a:tab pos="3617913" algn="l"/>
              </a:tabLst>
              <a:defRPr sz="2400">
                <a:solidFill>
                  <a:schemeClr val="tx1"/>
                </a:solidFill>
                <a:latin typeface="Arial" charset="0"/>
                <a:ea typeface="ＭＳ Ｐゴシック" charset="-128"/>
              </a:defRPr>
            </a:lvl3pPr>
            <a:lvl4pPr marL="1600200" indent="-228600" eaLnBrk="0">
              <a:tabLst>
                <a:tab pos="722313" algn="l"/>
                <a:tab pos="1446213" algn="l"/>
                <a:tab pos="2170113" algn="l"/>
                <a:tab pos="2894013" algn="l"/>
                <a:tab pos="3617913" algn="l"/>
              </a:tabLst>
              <a:defRPr sz="2400">
                <a:solidFill>
                  <a:schemeClr val="tx1"/>
                </a:solidFill>
                <a:latin typeface="Arial" charset="0"/>
                <a:ea typeface="ＭＳ Ｐゴシック" charset="-128"/>
              </a:defRPr>
            </a:lvl4pPr>
            <a:lvl5pPr marL="2057400" indent="-228600" eaLnBrk="0">
              <a:tabLst>
                <a:tab pos="722313" algn="l"/>
                <a:tab pos="1446213" algn="l"/>
                <a:tab pos="2170113" algn="l"/>
                <a:tab pos="2894013" algn="l"/>
                <a:tab pos="3617913" algn="l"/>
              </a:tabLst>
              <a:defRPr sz="2400">
                <a:solidFill>
                  <a:schemeClr val="tx1"/>
                </a:solidFill>
                <a:latin typeface="Arial" charset="0"/>
                <a:ea typeface="ＭＳ Ｐゴシック" charset="-128"/>
              </a:defRPr>
            </a:lvl5pPr>
            <a:lvl6pPr marL="25146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 pos="2170113" algn="l"/>
                <a:tab pos="2894013" algn="l"/>
                <a:tab pos="3617913" algn="l"/>
              </a:tabLst>
              <a:defRPr sz="2400">
                <a:solidFill>
                  <a:schemeClr val="tx1"/>
                </a:solidFill>
                <a:latin typeface="Arial" charset="0"/>
                <a:ea typeface="ＭＳ Ｐゴシック" charset="-128"/>
              </a:defRPr>
            </a:lvl6pPr>
            <a:lvl7pPr marL="29718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 pos="2170113" algn="l"/>
                <a:tab pos="2894013" algn="l"/>
                <a:tab pos="3617913" algn="l"/>
              </a:tabLst>
              <a:defRPr sz="2400">
                <a:solidFill>
                  <a:schemeClr val="tx1"/>
                </a:solidFill>
                <a:latin typeface="Arial" charset="0"/>
                <a:ea typeface="ＭＳ Ｐゴシック" charset="-128"/>
              </a:defRPr>
            </a:lvl7pPr>
            <a:lvl8pPr marL="34290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 pos="2170113" algn="l"/>
                <a:tab pos="2894013" algn="l"/>
                <a:tab pos="3617913" algn="l"/>
              </a:tabLst>
              <a:defRPr sz="2400">
                <a:solidFill>
                  <a:schemeClr val="tx1"/>
                </a:solidFill>
                <a:latin typeface="Arial" charset="0"/>
                <a:ea typeface="ＭＳ Ｐゴシック" charset="-128"/>
              </a:defRPr>
            </a:lvl8pPr>
            <a:lvl9pPr marL="3886200" indent="-228600" defTabSz="447675" eaLnBrk="0" fontAlgn="base" hangingPunct="0">
              <a:lnSpc>
                <a:spcPct val="93000"/>
              </a:lnSpc>
              <a:spcBef>
                <a:spcPct val="0"/>
              </a:spcBef>
              <a:spcAft>
                <a:spcPct val="0"/>
              </a:spcAft>
              <a:buClr>
                <a:srgbClr val="000000"/>
              </a:buClr>
              <a:buSzPct val="100000"/>
              <a:buFont typeface="Times New Roman" charset="0"/>
              <a:tabLst>
                <a:tab pos="722313" algn="l"/>
                <a:tab pos="1446213" algn="l"/>
                <a:tab pos="2170113" algn="l"/>
                <a:tab pos="2894013" algn="l"/>
                <a:tab pos="3617913" algn="l"/>
              </a:tabLst>
              <a:defRPr sz="2400">
                <a:solidFill>
                  <a:schemeClr val="tx1"/>
                </a:solidFill>
                <a:latin typeface="Arial" charset="0"/>
                <a:ea typeface="ＭＳ Ｐゴシック" charset="-128"/>
              </a:defRPr>
            </a:lvl9pPr>
          </a:lstStyle>
          <a:p>
            <a:pPr defTabSz="342900" eaLnBrk="1">
              <a:lnSpc>
                <a:spcPct val="90000"/>
              </a:lnSpc>
            </a:pPr>
            <a:r>
              <a:rPr lang="de-DE" altLang="en-US" sz="1050" dirty="0">
                <a:solidFill>
                  <a:srgbClr val="000000"/>
                </a:solidFill>
                <a:cs typeface="Arial" pitchFamily="34" charset="0"/>
              </a:rPr>
              <a:t>I/O processing offloaded to separate </a:t>
            </a:r>
            <a:br>
              <a:rPr lang="de-DE" altLang="en-US" sz="1050" dirty="0">
                <a:solidFill>
                  <a:srgbClr val="000000"/>
                </a:solidFill>
                <a:cs typeface="Arial" pitchFamily="34" charset="0"/>
              </a:rPr>
            </a:br>
            <a:r>
              <a:rPr lang="de-DE" altLang="en-US" sz="1050" dirty="0">
                <a:solidFill>
                  <a:srgbClr val="000000"/>
                </a:solidFill>
                <a:cs typeface="Arial" pitchFamily="34" charset="0"/>
              </a:rPr>
              <a:t>dedicated cores – x86 servers can’t do this</a:t>
            </a:r>
          </a:p>
        </p:txBody>
      </p:sp>
      <p:sp>
        <p:nvSpPr>
          <p:cNvPr id="35361" name="Rectangle 545"/>
          <p:cNvSpPr>
            <a:spLocks noChangeArrowheads="1"/>
          </p:cNvSpPr>
          <p:nvPr/>
        </p:nvSpPr>
        <p:spPr bwMode="auto">
          <a:xfrm>
            <a:off x="4946400" y="3846669"/>
            <a:ext cx="2289572" cy="35900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defTabSz="336934">
              <a:lnSpc>
                <a:spcPct val="90000"/>
              </a:lnSpc>
              <a:tabLst>
                <a:tab pos="542903" algn="l"/>
                <a:tab pos="1085805" algn="l"/>
                <a:tab pos="1628707" algn="l"/>
                <a:tab pos="2171609" algn="l"/>
              </a:tabLst>
              <a:defRPr/>
            </a:pPr>
            <a:r>
              <a:rPr lang="de-DE" sz="1050" b="1" dirty="0">
                <a:solidFill>
                  <a:srgbClr val="000000"/>
                </a:solidFill>
                <a:ea typeface="ＭＳ Ｐゴシック" charset="0"/>
                <a:cs typeface="Arial" panose="020B0604020202020204" pitchFamily="34" charset="0"/>
              </a:rPr>
              <a:t>80x more </a:t>
            </a:r>
            <a:r>
              <a:rPr lang="de-DE" sz="1050" dirty="0">
                <a:solidFill>
                  <a:srgbClr val="000000"/>
                </a:solidFill>
                <a:ea typeface="ＭＳ Ｐゴシック" charset="0"/>
                <a:cs typeface="Arial" panose="020B0604020202020204" pitchFamily="34" charset="0"/>
              </a:rPr>
              <a:t>I/O channel processors than typical x86 servers</a:t>
            </a:r>
          </a:p>
        </p:txBody>
      </p:sp>
      <p:sp>
        <p:nvSpPr>
          <p:cNvPr id="35362" name="Rectangle 546"/>
          <p:cNvSpPr>
            <a:spLocks noChangeArrowheads="1"/>
          </p:cNvSpPr>
          <p:nvPr/>
        </p:nvSpPr>
        <p:spPr bwMode="auto">
          <a:xfrm>
            <a:off x="4948781" y="4215764"/>
            <a:ext cx="2943225" cy="50443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67497" tIns="33749" rIns="67497" bIns="33749">
            <a:spAutoFit/>
          </a:bodyPr>
          <a:lstStyle/>
          <a:p>
            <a:pPr defTabSz="336934">
              <a:lnSpc>
                <a:spcPct val="90000"/>
              </a:lnSpc>
              <a:tabLst>
                <a:tab pos="542903" algn="l"/>
                <a:tab pos="1085805" algn="l"/>
                <a:tab pos="1628707" algn="l"/>
                <a:tab pos="2171609" algn="l"/>
                <a:tab pos="2714512" algn="l"/>
              </a:tabLst>
              <a:defRPr/>
            </a:pPr>
            <a:r>
              <a:rPr lang="de-DE" sz="1050" dirty="0">
                <a:solidFill>
                  <a:srgbClr val="000000"/>
                </a:solidFill>
                <a:ea typeface="ＭＳ Ｐゴシック" charset="0"/>
                <a:cs typeface="Arial" panose="020B0604020202020204" pitchFamily="34" charset="0"/>
              </a:rPr>
              <a:t>Physical channels virtualized for efficient management of shared resource, plus failover recovery</a:t>
            </a:r>
          </a:p>
        </p:txBody>
      </p:sp>
    </p:spTree>
    <p:extLst>
      <p:ext uri="{BB962C8B-B14F-4D97-AF65-F5344CB8AC3E}">
        <p14:creationId xmlns:p14="http://schemas.microsoft.com/office/powerpoint/2010/main" val="72659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Storage…</a:t>
            </a:r>
            <a:endParaRPr lang="en-US" altLang="en-US" sz="4000" dirty="0">
              <a:ea typeface="SimSun" panose="02010600030101010101" pitchFamily="2" charset="-122"/>
            </a:endParaRPr>
          </a:p>
        </p:txBody>
      </p:sp>
      <p:sp>
        <p:nvSpPr>
          <p:cNvPr id="2" name="Subtitle 1"/>
          <p:cNvSpPr>
            <a:spLocks noGrp="1"/>
          </p:cNvSpPr>
          <p:nvPr>
            <p:ph type="subTitle" idx="1"/>
          </p:nvPr>
        </p:nvSpPr>
        <p:spPr/>
        <p:txBody>
          <a:bodyPr>
            <a:normAutofit/>
          </a:bodyPr>
          <a:lstStyle/>
          <a:p>
            <a:r>
              <a:rPr lang="en-US" dirty="0" smtClean="0"/>
              <a:t>Disk</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1278860132"/>
      </p:ext>
    </p:extLst>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3"/>
          <p:cNvSpPr>
            <a:spLocks noChangeArrowheads="1"/>
          </p:cNvSpPr>
          <p:nvPr/>
        </p:nvSpPr>
        <p:spPr bwMode="auto">
          <a:xfrm>
            <a:off x="2130099" y="1168660"/>
            <a:ext cx="645178"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Mobile</a:t>
            </a:r>
          </a:p>
        </p:txBody>
      </p:sp>
      <p:sp>
        <p:nvSpPr>
          <p:cNvPr id="23556" name="Rectangle 4"/>
          <p:cNvSpPr>
            <a:spLocks noChangeArrowheads="1"/>
          </p:cNvSpPr>
          <p:nvPr/>
        </p:nvSpPr>
        <p:spPr bwMode="auto">
          <a:xfrm>
            <a:off x="6402248" y="1269863"/>
            <a:ext cx="606705"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a:solidFill>
                  <a:srgbClr val="FFFFFF"/>
                </a:solidFill>
                <a:cs typeface="Arial" panose="020B0604020202020204" pitchFamily="34" charset="0"/>
              </a:rPr>
              <a:t>Social</a:t>
            </a:r>
          </a:p>
        </p:txBody>
      </p:sp>
      <p:sp>
        <p:nvSpPr>
          <p:cNvPr id="23557" name="Rectangle 5"/>
          <p:cNvSpPr>
            <a:spLocks noChangeArrowheads="1"/>
          </p:cNvSpPr>
          <p:nvPr/>
        </p:nvSpPr>
        <p:spPr bwMode="auto">
          <a:xfrm>
            <a:off x="4419949" y="1161690"/>
            <a:ext cx="58747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algn="ctr" fontAlgn="base">
              <a:spcBef>
                <a:spcPct val="0"/>
              </a:spcBef>
              <a:spcAft>
                <a:spcPct val="0"/>
              </a:spcAft>
              <a:buClrTx/>
              <a:buFontTx/>
              <a:buNone/>
            </a:pPr>
            <a:r>
              <a:rPr lang="en-US" altLang="en-US" sz="1350" b="1" dirty="0">
                <a:solidFill>
                  <a:srgbClr val="FFFFFF"/>
                </a:solidFill>
                <a:cs typeface="Arial" panose="020B0604020202020204" pitchFamily="34" charset="0"/>
              </a:rPr>
              <a:t>Cloud</a:t>
            </a:r>
          </a:p>
        </p:txBody>
      </p:sp>
      <p:sp>
        <p:nvSpPr>
          <p:cNvPr id="23558" name="Rectangle 6"/>
          <p:cNvSpPr>
            <a:spLocks noChangeArrowheads="1"/>
          </p:cNvSpPr>
          <p:nvPr/>
        </p:nvSpPr>
        <p:spPr bwMode="auto">
          <a:xfrm>
            <a:off x="5451566" y="3723597"/>
            <a:ext cx="1810940" cy="256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8006" tIns="24003" rIns="48006" bIns="24003">
            <a:spAutoFit/>
          </a:bodyPr>
          <a:lstStyle>
            <a:lvl1pPr>
              <a:spcBef>
                <a:spcPct val="50000"/>
              </a:spcBef>
              <a:buClr>
                <a:schemeClr val="tx1"/>
              </a:buClr>
              <a:buFont typeface="Wingdings" panose="05000000000000000000" pitchFamily="2" charset="2"/>
              <a:buChar char="§"/>
              <a:defRPr sz="1600">
                <a:solidFill>
                  <a:schemeClr val="tx1"/>
                </a:solidFill>
                <a:latin typeface="Arial" panose="020B0604020202020204" pitchFamily="34" charset="0"/>
                <a:ea typeface="MS PGothic" panose="020B0600070205080204" pitchFamily="34" charset="-128"/>
              </a:defRPr>
            </a:lvl1pPr>
            <a:lvl2pPr marL="742950" indent="-285750">
              <a:buClr>
                <a:schemeClr val="tx1"/>
              </a:buClr>
              <a:buFont typeface="Arial" panose="020B0604020202020204" pitchFamily="34" charset="0"/>
              <a:buChar char="–"/>
              <a:defRPr sz="1600">
                <a:solidFill>
                  <a:schemeClr val="tx1"/>
                </a:solidFill>
                <a:latin typeface="Arial" panose="020B0604020202020204" pitchFamily="34" charset="0"/>
                <a:ea typeface="MS PGothic" panose="020B0600070205080204" pitchFamily="34" charset="-128"/>
              </a:defRPr>
            </a:lvl2pPr>
            <a:lvl3pPr marL="1143000" indent="-228600">
              <a:buClr>
                <a:schemeClr val="tx1"/>
              </a:buClr>
              <a:buChar char="•"/>
              <a:defRPr sz="1600">
                <a:solidFill>
                  <a:schemeClr val="tx1"/>
                </a:solidFill>
                <a:latin typeface="Arial" panose="020B0604020202020204" pitchFamily="34" charset="0"/>
                <a:ea typeface="MS PGothic" panose="020B0600070205080204" pitchFamily="34" charset="-128"/>
              </a:defRPr>
            </a:lvl3pPr>
            <a:lvl4pPr marL="16002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4pPr>
            <a:lvl5pPr marL="2057400" indent="-228600">
              <a:spcBef>
                <a:spcPct val="20000"/>
              </a:spcBef>
              <a:buClr>
                <a:schemeClr val="bg1"/>
              </a:buClr>
              <a:buChar char="»"/>
              <a:defRPr sz="1600">
                <a:solidFill>
                  <a:schemeClr val="bg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lr>
                <a:schemeClr val="bg1"/>
              </a:buClr>
              <a:buChar char="»"/>
              <a:defRPr sz="1600">
                <a:solidFill>
                  <a:schemeClr val="bg1"/>
                </a:solidFill>
                <a:latin typeface="Arial" panose="020B0604020202020204" pitchFamily="34" charset="0"/>
                <a:ea typeface="MS PGothic" panose="020B0600070205080204" pitchFamily="34" charset="-128"/>
              </a:defRPr>
            </a:lvl9pPr>
          </a:lstStyle>
          <a:p>
            <a:pPr fontAlgn="base">
              <a:spcBef>
                <a:spcPct val="0"/>
              </a:spcBef>
              <a:spcAft>
                <a:spcPct val="0"/>
              </a:spcAft>
              <a:buClrTx/>
              <a:buFontTx/>
              <a:buNone/>
            </a:pPr>
            <a:r>
              <a:rPr lang="en-US" altLang="en-US" sz="1350" b="1" dirty="0">
                <a:solidFill>
                  <a:srgbClr val="FFFFFF"/>
                </a:solidFill>
                <a:cs typeface="Arial" panose="020B0604020202020204" pitchFamily="34" charset="0"/>
              </a:rPr>
              <a:t>Internet of Things</a:t>
            </a:r>
          </a:p>
        </p:txBody>
      </p:sp>
      <p:sp>
        <p:nvSpPr>
          <p:cNvPr id="449544" name="Rectangle 8"/>
          <p:cNvSpPr>
            <a:spLocks noChangeArrowheads="1"/>
          </p:cNvSpPr>
          <p:nvPr/>
        </p:nvSpPr>
        <p:spPr bwMode="auto">
          <a:xfrm>
            <a:off x="1143000" y="1159136"/>
            <a:ext cx="2045494" cy="276999"/>
          </a:xfrm>
          <a:prstGeom prst="rect">
            <a:avLst/>
          </a:prstGeom>
          <a:noFill/>
          <a:ln>
            <a:noFill/>
          </a:ln>
          <a:effectLst>
            <a:prstShdw prst="shdw17" dist="17961" dir="2700000">
              <a:schemeClr val="accent1">
                <a:gamma/>
                <a:shade val="60000"/>
                <a:invGamma/>
              </a:schemeClr>
            </a:prstShdw>
          </a:effectLst>
          <a:extLst/>
        </p:spPr>
        <p:txBody>
          <a:bodyPr>
            <a:spAutoFit/>
          </a:bodyPr>
          <a:lstStyle>
            <a:lvl1pPr marL="114300" indent="-114300" eaLnBrk="0" hangingPunct="0">
              <a:defRPr sz="2200">
                <a:solidFill>
                  <a:schemeClr val="hlink"/>
                </a:solidFill>
                <a:latin typeface="Arial" panose="020B0604020202020204" pitchFamily="34" charset="0"/>
                <a:ea typeface="MS PGothic" panose="020B0600070205080204" pitchFamily="34" charset="-128"/>
              </a:defRPr>
            </a:lvl1pPr>
            <a:lvl2pPr marL="742950" indent="-285750" eaLnBrk="0" hangingPunct="0">
              <a:defRPr sz="2200">
                <a:solidFill>
                  <a:schemeClr val="hlink"/>
                </a:solidFill>
                <a:latin typeface="Arial" panose="020B0604020202020204" pitchFamily="34" charset="0"/>
                <a:ea typeface="MS PGothic" panose="020B0600070205080204" pitchFamily="34" charset="-128"/>
              </a:defRPr>
            </a:lvl2pPr>
            <a:lvl3pPr marL="1143000" indent="-228600" eaLnBrk="0" hangingPunct="0">
              <a:defRPr sz="2200">
                <a:solidFill>
                  <a:schemeClr val="hlink"/>
                </a:solidFill>
                <a:latin typeface="Arial" panose="020B0604020202020204" pitchFamily="34" charset="0"/>
                <a:ea typeface="MS PGothic" panose="020B0600070205080204" pitchFamily="34" charset="-128"/>
              </a:defRPr>
            </a:lvl3pPr>
            <a:lvl4pPr marL="1600200" indent="-228600" eaLnBrk="0" hangingPunct="0">
              <a:defRPr sz="2200">
                <a:solidFill>
                  <a:schemeClr val="hlink"/>
                </a:solidFill>
                <a:latin typeface="Arial" panose="020B0604020202020204" pitchFamily="34" charset="0"/>
                <a:ea typeface="MS PGothic" panose="020B0600070205080204" pitchFamily="34" charset="-128"/>
              </a:defRPr>
            </a:lvl4pPr>
            <a:lvl5pPr marL="2057400" indent="-228600" eaLnBrk="0" hangingPunct="0">
              <a:defRPr sz="2200">
                <a:solidFill>
                  <a:schemeClr val="hlink"/>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ct val="0"/>
              </a:spcBef>
              <a:spcAft>
                <a:spcPct val="0"/>
              </a:spcAft>
              <a:defRPr sz="2200">
                <a:solidFill>
                  <a:schemeClr val="hlink"/>
                </a:solidFill>
                <a:latin typeface="Arial" panose="020B0604020202020204" pitchFamily="34" charset="0"/>
                <a:ea typeface="MS PGothic" panose="020B0600070205080204" pitchFamily="34" charset="-128"/>
              </a:defRPr>
            </a:lvl9pPr>
          </a:lstStyle>
          <a:p>
            <a:pPr eaLnBrk="1" fontAlgn="base" hangingPunct="1">
              <a:spcBef>
                <a:spcPct val="0"/>
              </a:spcBef>
              <a:spcAft>
                <a:spcPct val="0"/>
              </a:spcAft>
              <a:buClr>
                <a:srgbClr val="003F69"/>
              </a:buClr>
              <a:buFont typeface="Wingdings" panose="05000000000000000000" pitchFamily="2" charset="2"/>
              <a:buChar char="§"/>
              <a:defRPr/>
            </a:pPr>
            <a:endParaRPr lang="en-US" altLang="en-US" sz="1200">
              <a:solidFill>
                <a:prstClr val="black"/>
              </a:solidFill>
              <a:cs typeface="Arial" panose="020B0604020202020204" pitchFamily="34" charset="0"/>
            </a:endParaRPr>
          </a:p>
        </p:txBody>
      </p:sp>
      <p:sp>
        <p:nvSpPr>
          <p:cNvPr id="23560" name="Title 9"/>
          <p:cNvSpPr>
            <a:spLocks noGrp="1"/>
          </p:cNvSpPr>
          <p:nvPr>
            <p:ph type="ctrTitle"/>
          </p:nvPr>
        </p:nvSpPr>
        <p:spPr/>
        <p:txBody>
          <a:bodyPr>
            <a:noAutofit/>
          </a:bodyPr>
          <a:lstStyle/>
          <a:p>
            <a:pPr marL="2787254" indent="-2787254"/>
            <a:r>
              <a:rPr lang="en-US" altLang="en-US" sz="4000" dirty="0" smtClean="0">
                <a:ea typeface="SimSun" panose="02010600030101010101" pitchFamily="2" charset="-122"/>
              </a:rPr>
              <a:t>Software…</a:t>
            </a:r>
            <a:endParaRPr lang="en-US" altLang="en-US" sz="4000" dirty="0">
              <a:ea typeface="SimSun" panose="02010600030101010101" pitchFamily="2" charset="-122"/>
            </a:endParaRPr>
          </a:p>
        </p:txBody>
      </p:sp>
      <p:sp>
        <p:nvSpPr>
          <p:cNvPr id="2" name="Subtitle 1"/>
          <p:cNvSpPr>
            <a:spLocks noGrp="1"/>
          </p:cNvSpPr>
          <p:nvPr>
            <p:ph type="subTitle" idx="1"/>
          </p:nvPr>
        </p:nvSpPr>
        <p:spPr/>
        <p:txBody>
          <a:bodyPr>
            <a:normAutofit/>
          </a:bodyPr>
          <a:lstStyle/>
          <a:p>
            <a:r>
              <a:rPr lang="en-US" dirty="0" smtClean="0"/>
              <a:t>Commercial Software</a:t>
            </a:r>
          </a:p>
          <a:p>
            <a:r>
              <a:rPr lang="en-US" dirty="0" smtClean="0"/>
              <a:t>Open Source Software</a:t>
            </a:r>
          </a:p>
        </p:txBody>
      </p:sp>
      <p:pic>
        <p:nvPicPr>
          <p:cNvPr id="78859" name="Picture 14" descr="Transparent angle.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65533" y="129484"/>
            <a:ext cx="1078706" cy="1396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7" descr="tux"/>
          <p:cNvPicPr>
            <a:picLocks noChangeAspect="1" noChangeArrowheads="1"/>
          </p:cNvPicPr>
          <p:nvPr/>
        </p:nvPicPr>
        <p:blipFill>
          <a:blip r:embed="rId4"/>
          <a:srcRect b="33107"/>
          <a:stretch>
            <a:fillRect/>
          </a:stretch>
        </p:blipFill>
        <p:spPr bwMode="auto">
          <a:xfrm>
            <a:off x="-115611" y="4202906"/>
            <a:ext cx="1204913" cy="940594"/>
          </a:xfrm>
          <a:prstGeom prst="rect">
            <a:avLst/>
          </a:prstGeom>
          <a:noFill/>
        </p:spPr>
      </p:pic>
    </p:spTree>
    <p:extLst>
      <p:ext uri="{BB962C8B-B14F-4D97-AF65-F5344CB8AC3E}">
        <p14:creationId xmlns:p14="http://schemas.microsoft.com/office/powerpoint/2010/main" val="2051441627"/>
      </p:ext>
    </p:extLst>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p:txBody>
          <a:bodyPr/>
          <a:lstStyle/>
          <a:p>
            <a:r>
              <a:rPr lang="en-US" altLang="en-US" b="1" dirty="0" smtClean="0"/>
              <a:t>IBM collaborates with the Linux community</a:t>
            </a:r>
            <a:endParaRPr lang="de-DE" altLang="en-US" b="1" dirty="0" smtClean="0"/>
          </a:p>
        </p:txBody>
      </p:sp>
      <p:sp>
        <p:nvSpPr>
          <p:cNvPr id="121861" name="AutoShape 5"/>
          <p:cNvSpPr>
            <a:spLocks noChangeArrowheads="1"/>
          </p:cNvSpPr>
          <p:nvPr/>
        </p:nvSpPr>
        <p:spPr bwMode="auto">
          <a:xfrm>
            <a:off x="1933577" y="1844875"/>
            <a:ext cx="1922859" cy="1524000"/>
          </a:xfrm>
          <a:prstGeom prst="roundRect">
            <a:avLst>
              <a:gd name="adj" fmla="val 6782"/>
            </a:avLst>
          </a:prstGeom>
          <a:gradFill rotWithShape="0">
            <a:gsLst>
              <a:gs pos="0">
                <a:srgbClr val="00B2EF">
                  <a:alpha val="28999"/>
                </a:srgbClr>
              </a:gs>
              <a:gs pos="100000">
                <a:srgbClr val="FFFFFF"/>
              </a:gs>
            </a:gsLst>
            <a:lin ang="5400000" scaled="1"/>
          </a:gradFill>
          <a:ln w="3048">
            <a:solidFill>
              <a:srgbClr val="C0C0C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61229" tIns="53416" rIns="61229" bIns="30615"/>
          <a:lstStyle>
            <a:lvl1pPr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1pPr>
            <a:lvl2pPr marL="674688" indent="-260350"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2pPr>
            <a:lvl3pPr marL="1036638"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3pPr>
            <a:lvl4pPr marL="1450975" indent="-206375"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4pPr>
            <a:lvl5pPr marL="1866900"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5pPr>
            <a:lvl6pPr marL="23241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6pPr>
            <a:lvl7pPr marL="27813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7pPr>
            <a:lvl8pPr marL="32385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8pPr>
            <a:lvl9pPr marL="36957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9pPr>
          </a:lstStyle>
          <a:p>
            <a:pPr>
              <a:lnSpc>
                <a:spcPct val="81000"/>
              </a:lnSpc>
              <a:buClr>
                <a:srgbClr val="000000"/>
              </a:buClr>
              <a:buSzPct val="100000"/>
              <a:buFont typeface="Times New Roman" panose="02020603050405020304" pitchFamily="18" charset="0"/>
              <a:buNone/>
            </a:pPr>
            <a:r>
              <a:rPr lang="en-GB" altLang="en-US" sz="975" b="1" dirty="0">
                <a:solidFill>
                  <a:srgbClr val="000000"/>
                </a:solidFill>
                <a:ea typeface="New MingLiu" charset="-120"/>
                <a:cs typeface="Arial" panose="020B0604020202020204" pitchFamily="34" charset="0"/>
              </a:rPr>
              <a:t>Linux Kernel &amp; Subsystem </a:t>
            </a:r>
            <a:br>
              <a:rPr lang="en-GB" altLang="en-US" sz="975" b="1" dirty="0">
                <a:solidFill>
                  <a:srgbClr val="000000"/>
                </a:solidFill>
                <a:ea typeface="New MingLiu" charset="-120"/>
                <a:cs typeface="Arial" panose="020B0604020202020204" pitchFamily="34" charset="0"/>
              </a:rPr>
            </a:br>
            <a:r>
              <a:rPr lang="en-GB" altLang="en-US" sz="975" b="1" dirty="0">
                <a:solidFill>
                  <a:srgbClr val="000000"/>
                </a:solidFill>
                <a:ea typeface="New MingLiu" charset="-120"/>
                <a:cs typeface="Arial" panose="020B0604020202020204" pitchFamily="34" charset="0"/>
              </a:rPr>
              <a:t>Development</a:t>
            </a:r>
          </a:p>
        </p:txBody>
      </p:sp>
      <p:sp>
        <p:nvSpPr>
          <p:cNvPr id="121862" name="Text Box 6"/>
          <p:cNvSpPr txBox="1">
            <a:spLocks noChangeArrowheads="1"/>
          </p:cNvSpPr>
          <p:nvPr/>
        </p:nvSpPr>
        <p:spPr bwMode="auto">
          <a:xfrm>
            <a:off x="1980011" y="2221708"/>
            <a:ext cx="1876425" cy="108823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61229" tIns="50159" rIns="61229" bIns="30615"/>
          <a:lstStyle>
            <a:lvl1pPr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1pPr>
            <a:lvl2pPr marL="674688" indent="-260350"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2pPr>
            <a:lvl3pPr marL="1036638"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3pPr>
            <a:lvl4pPr marL="1450975" indent="-206375"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4pPr>
            <a:lvl5pPr marL="1866900"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5pPr>
            <a:lvl6pPr marL="23241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6pPr>
            <a:lvl7pPr marL="27813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7pPr>
            <a:lvl8pPr marL="32385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8pPr>
            <a:lvl9pPr marL="36957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9pPr>
          </a:lstStyle>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Kernel Base Architecture Support</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GNU</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Security</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Systems Management</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Virtualization</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Special Projects</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Filesystems, and more...</a:t>
            </a:r>
          </a:p>
        </p:txBody>
      </p:sp>
      <p:sp>
        <p:nvSpPr>
          <p:cNvPr id="121864" name="AutoShape 8"/>
          <p:cNvSpPr>
            <a:spLocks noChangeArrowheads="1"/>
          </p:cNvSpPr>
          <p:nvPr/>
        </p:nvSpPr>
        <p:spPr bwMode="auto">
          <a:xfrm>
            <a:off x="4060032" y="1844875"/>
            <a:ext cx="1945481" cy="1222772"/>
          </a:xfrm>
          <a:prstGeom prst="roundRect">
            <a:avLst>
              <a:gd name="adj" fmla="val 6782"/>
            </a:avLst>
          </a:prstGeom>
          <a:gradFill rotWithShape="0">
            <a:gsLst>
              <a:gs pos="0">
                <a:srgbClr val="00B2EF">
                  <a:alpha val="28999"/>
                </a:srgbClr>
              </a:gs>
              <a:gs pos="100000">
                <a:srgbClr val="FFFFFF"/>
              </a:gs>
            </a:gsLst>
            <a:lin ang="5400000" scaled="1"/>
          </a:gradFill>
          <a:ln w="3048">
            <a:solidFill>
              <a:srgbClr val="C0C0C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61229" tIns="53416" rIns="61229" bIns="30615"/>
          <a:lstStyle>
            <a:lvl1pPr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1pPr>
            <a:lvl2pPr marL="674688" indent="-260350"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2pPr>
            <a:lvl3pPr marL="1036638"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3pPr>
            <a:lvl4pPr marL="1450975" indent="-206375"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4pPr>
            <a:lvl5pPr marL="1866900"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5pPr>
            <a:lvl6pPr marL="23241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6pPr>
            <a:lvl7pPr marL="27813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7pPr>
            <a:lvl8pPr marL="32385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8pPr>
            <a:lvl9pPr marL="36957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9pPr>
          </a:lstStyle>
          <a:p>
            <a:pPr>
              <a:lnSpc>
                <a:spcPct val="81000"/>
              </a:lnSpc>
              <a:buClr>
                <a:srgbClr val="000000"/>
              </a:buClr>
              <a:buSzPct val="100000"/>
              <a:buFont typeface="Times New Roman" panose="02020603050405020304" pitchFamily="18" charset="0"/>
              <a:buNone/>
            </a:pPr>
            <a:r>
              <a:rPr lang="en-GB" altLang="en-US" sz="975" b="1">
                <a:solidFill>
                  <a:srgbClr val="000000"/>
                </a:solidFill>
                <a:ea typeface="New MingLiu" charset="-120"/>
                <a:cs typeface="Arial" panose="020B0604020202020204" pitchFamily="34" charset="0"/>
              </a:rPr>
              <a:t>Expanding the Open Source</a:t>
            </a:r>
            <a:br>
              <a:rPr lang="en-GB" altLang="en-US" sz="975" b="1">
                <a:solidFill>
                  <a:srgbClr val="000000"/>
                </a:solidFill>
                <a:ea typeface="New MingLiu" charset="-120"/>
                <a:cs typeface="Arial" panose="020B0604020202020204" pitchFamily="34" charset="0"/>
              </a:rPr>
            </a:br>
            <a:r>
              <a:rPr lang="en-GB" altLang="en-US" sz="975" b="1">
                <a:solidFill>
                  <a:srgbClr val="000000"/>
                </a:solidFill>
                <a:ea typeface="New MingLiu" charset="-120"/>
                <a:cs typeface="Arial" panose="020B0604020202020204" pitchFamily="34" charset="0"/>
              </a:rPr>
              <a:t>Ecosystem</a:t>
            </a:r>
          </a:p>
        </p:txBody>
      </p:sp>
      <p:sp>
        <p:nvSpPr>
          <p:cNvPr id="121865" name="Text Box 9"/>
          <p:cNvSpPr txBox="1">
            <a:spLocks noChangeArrowheads="1"/>
          </p:cNvSpPr>
          <p:nvPr/>
        </p:nvSpPr>
        <p:spPr bwMode="auto">
          <a:xfrm>
            <a:off x="4145131" y="2173968"/>
            <a:ext cx="1696640" cy="8262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61229" tIns="50159" rIns="61229" bIns="30615"/>
          <a:lstStyle>
            <a:lvl1pPr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1pPr>
            <a:lvl2pPr marL="674688" indent="-260350"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2pPr>
            <a:lvl3pPr marL="1036638"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3pPr>
            <a:lvl4pPr marL="1450975" indent="-206375"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4pPr>
            <a:lvl5pPr marL="1866900"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5pPr>
            <a:lvl6pPr marL="23241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6pPr>
            <a:lvl7pPr marL="27813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7pPr>
            <a:lvl8pPr marL="32385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8pPr>
            <a:lvl9pPr marL="36957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9pPr>
          </a:lstStyle>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Apache &amp; Apache Projects</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OpenStack</a:t>
            </a:r>
          </a:p>
          <a:p>
            <a:pPr>
              <a:lnSpc>
                <a:spcPct val="81000"/>
              </a:lnSpc>
              <a:spcBef>
                <a:spcPts val="197"/>
              </a:spcBef>
              <a:buClr>
                <a:srgbClr val="000000"/>
              </a:buClr>
              <a:buSzPct val="100000"/>
            </a:pPr>
            <a:r>
              <a:rPr lang="en-GB" altLang="en-US" sz="825" b="1" dirty="0" err="1">
                <a:solidFill>
                  <a:srgbClr val="000000"/>
                </a:solidFill>
                <a:ea typeface="New MingLiu" charset="-120"/>
                <a:cs typeface="Arial" panose="020B0604020202020204" pitchFamily="34" charset="0"/>
              </a:rPr>
              <a:t>Hyperledger</a:t>
            </a:r>
            <a:endParaRPr lang="en-GB" altLang="en-US" sz="825" b="1" dirty="0">
              <a:solidFill>
                <a:srgbClr val="000000"/>
              </a:solidFill>
              <a:ea typeface="New MingLiu" charset="-120"/>
              <a:cs typeface="Arial" panose="020B0604020202020204" pitchFamily="34" charset="0"/>
            </a:endParaRP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MongoDB</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PostgreSQL</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Docker and more...</a:t>
            </a:r>
          </a:p>
        </p:txBody>
      </p:sp>
      <p:sp>
        <p:nvSpPr>
          <p:cNvPr id="121867" name="AutoShape 11"/>
          <p:cNvSpPr>
            <a:spLocks noChangeArrowheads="1"/>
          </p:cNvSpPr>
          <p:nvPr/>
        </p:nvSpPr>
        <p:spPr bwMode="auto">
          <a:xfrm>
            <a:off x="1927623" y="3569718"/>
            <a:ext cx="1928813" cy="969335"/>
          </a:xfrm>
          <a:prstGeom prst="roundRect">
            <a:avLst>
              <a:gd name="adj" fmla="val 6782"/>
            </a:avLst>
          </a:prstGeom>
          <a:gradFill rotWithShape="0">
            <a:gsLst>
              <a:gs pos="0">
                <a:srgbClr val="00B2EF">
                  <a:alpha val="28999"/>
                </a:srgbClr>
              </a:gs>
              <a:gs pos="100000">
                <a:srgbClr val="FFFFFF"/>
              </a:gs>
            </a:gsLst>
            <a:lin ang="5400000" scaled="1"/>
          </a:gradFill>
          <a:ln w="3048">
            <a:solidFill>
              <a:srgbClr val="C0C0C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61229" tIns="53416" rIns="61229" bIns="30615"/>
          <a:lstStyle>
            <a:lvl1pPr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1pPr>
            <a:lvl2pPr marL="674688" indent="-260350"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2pPr>
            <a:lvl3pPr marL="1036638"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3pPr>
            <a:lvl4pPr marL="1450975" indent="-206375"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4pPr>
            <a:lvl5pPr marL="1866900"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5pPr>
            <a:lvl6pPr marL="23241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6pPr>
            <a:lvl7pPr marL="27813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7pPr>
            <a:lvl8pPr marL="32385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8pPr>
            <a:lvl9pPr marL="36957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9pPr>
          </a:lstStyle>
          <a:p>
            <a:pPr>
              <a:lnSpc>
                <a:spcPct val="81000"/>
              </a:lnSpc>
              <a:buClr>
                <a:srgbClr val="000000"/>
              </a:buClr>
              <a:buSzPct val="100000"/>
              <a:buFont typeface="Times New Roman" panose="02020603050405020304" pitchFamily="18" charset="0"/>
              <a:buNone/>
            </a:pPr>
            <a:r>
              <a:rPr lang="en-GB" altLang="en-US" sz="975" b="1">
                <a:solidFill>
                  <a:srgbClr val="000000"/>
                </a:solidFill>
                <a:ea typeface="New MingLiu" charset="-120"/>
                <a:cs typeface="Arial" panose="020B0604020202020204" pitchFamily="34" charset="0"/>
              </a:rPr>
              <a:t>Foster and Protect the Ecosystem</a:t>
            </a:r>
          </a:p>
        </p:txBody>
      </p:sp>
      <p:sp>
        <p:nvSpPr>
          <p:cNvPr id="121868" name="Text Box 12"/>
          <p:cNvSpPr txBox="1">
            <a:spLocks noChangeArrowheads="1"/>
          </p:cNvSpPr>
          <p:nvPr/>
        </p:nvSpPr>
        <p:spPr bwMode="auto">
          <a:xfrm>
            <a:off x="1980011" y="3936753"/>
            <a:ext cx="2038350" cy="4798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61229" tIns="50159" rIns="61229" bIns="30615"/>
          <a:lstStyle>
            <a:lvl1pPr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1pPr>
            <a:lvl2pPr marL="674688" indent="-260350"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2pPr>
            <a:lvl3pPr marL="1036638" indent="-207963"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3pPr>
            <a:lvl4pPr marL="1450975" indent="-206375"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4pPr>
            <a:lvl5pPr marL="1866900" indent="-207963"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5pPr>
            <a:lvl6pPr marL="2324100" indent="-207963" algn="ctr" defTabSz="414338" eaLnBrk="0" fontAlgn="base" hangingPunct="0">
              <a:spcBef>
                <a:spcPct val="0"/>
              </a:spcBef>
              <a:spcAft>
                <a:spcPct val="0"/>
              </a:spcAft>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6pPr>
            <a:lvl7pPr marL="2781300" indent="-207963" algn="ctr" defTabSz="414338" eaLnBrk="0" fontAlgn="base" hangingPunct="0">
              <a:spcBef>
                <a:spcPct val="0"/>
              </a:spcBef>
              <a:spcAft>
                <a:spcPct val="0"/>
              </a:spcAft>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7pPr>
            <a:lvl8pPr marL="3238500" indent="-207963" algn="ctr" defTabSz="414338" eaLnBrk="0" fontAlgn="base" hangingPunct="0">
              <a:spcBef>
                <a:spcPct val="0"/>
              </a:spcBef>
              <a:spcAft>
                <a:spcPct val="0"/>
              </a:spcAft>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8pPr>
            <a:lvl9pPr marL="3695700" indent="-207963" algn="ctr" defTabSz="414338" eaLnBrk="0" fontAlgn="base" hangingPunct="0">
              <a:spcBef>
                <a:spcPct val="0"/>
              </a:spcBef>
              <a:spcAft>
                <a:spcPct val="0"/>
              </a:spcAft>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9pPr>
          </a:lstStyle>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Software Freedom Law </a:t>
            </a:r>
            <a:r>
              <a:rPr lang="en-GB" altLang="en-US" sz="825" b="1" dirty="0" err="1">
                <a:solidFill>
                  <a:srgbClr val="000000"/>
                </a:solidFill>
                <a:ea typeface="New MingLiu" charset="-120"/>
                <a:cs typeface="Arial" panose="020B0604020202020204" pitchFamily="34" charset="0"/>
              </a:rPr>
              <a:t>Center</a:t>
            </a:r>
            <a:endParaRPr lang="en-GB" altLang="en-US" sz="825" b="1" dirty="0">
              <a:solidFill>
                <a:srgbClr val="000000"/>
              </a:solidFill>
              <a:ea typeface="New MingLiu" charset="-120"/>
              <a:cs typeface="Arial" panose="020B0604020202020204" pitchFamily="34" charset="0"/>
            </a:endParaRP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Free Software Foundation (FSF)</a:t>
            </a:r>
            <a:r>
              <a:rPr lang="ar-SA" altLang="en-US" sz="825" b="1" dirty="0">
                <a:solidFill>
                  <a:srgbClr val="000000"/>
                </a:solidFill>
                <a:ea typeface="New MingLiu" charset="-120"/>
                <a:cs typeface="Arial" panose="020B0604020202020204" pitchFamily="34" charset="0"/>
              </a:rPr>
              <a:t>‏</a:t>
            </a:r>
            <a:endParaRPr lang="en-GB" altLang="en-US" sz="825" b="1" dirty="0">
              <a:solidFill>
                <a:srgbClr val="000000"/>
              </a:solidFill>
              <a:ea typeface="New MingLiu" charset="-120"/>
              <a:cs typeface="Arial" panose="020B0604020202020204" pitchFamily="34" charset="0"/>
            </a:endParaRP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Open Invention Network, and more...</a:t>
            </a:r>
          </a:p>
        </p:txBody>
      </p:sp>
      <p:sp>
        <p:nvSpPr>
          <p:cNvPr id="121870" name="AutoShape 14"/>
          <p:cNvSpPr>
            <a:spLocks noChangeArrowheads="1"/>
          </p:cNvSpPr>
          <p:nvPr/>
        </p:nvSpPr>
        <p:spPr bwMode="auto">
          <a:xfrm>
            <a:off x="4092774" y="3529403"/>
            <a:ext cx="1966913" cy="1009650"/>
          </a:xfrm>
          <a:prstGeom prst="roundRect">
            <a:avLst>
              <a:gd name="adj" fmla="val 6782"/>
            </a:avLst>
          </a:prstGeom>
          <a:gradFill rotWithShape="0">
            <a:gsLst>
              <a:gs pos="0">
                <a:srgbClr val="00B2EF">
                  <a:alpha val="28999"/>
                </a:srgbClr>
              </a:gs>
              <a:gs pos="100000">
                <a:srgbClr val="FFFFFF"/>
              </a:gs>
            </a:gsLst>
            <a:lin ang="5400000" scaled="1"/>
          </a:gradFill>
          <a:ln w="3048">
            <a:solidFill>
              <a:srgbClr val="C0C0C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61229" tIns="53416" rIns="61229" bIns="30615"/>
          <a:lstStyle>
            <a:lvl1pPr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1pPr>
            <a:lvl2pPr marL="674688" indent="-260350"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2pPr>
            <a:lvl3pPr marL="1036638"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3pPr>
            <a:lvl4pPr marL="1450975" indent="-206375"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4pPr>
            <a:lvl5pPr marL="1866900" indent="-207963" defTabSz="414338" eaLnBrk="0" hangingPunct="0">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5pPr>
            <a:lvl6pPr marL="23241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6pPr>
            <a:lvl7pPr marL="27813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7pPr>
            <a:lvl8pPr marL="32385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8pPr>
            <a:lvl9pPr marL="3695700" indent="-207963" algn="ctr" defTabSz="414338" eaLnBrk="0" fontAlgn="base" hangingPunct="0">
              <a:spcBef>
                <a:spcPct val="0"/>
              </a:spcBef>
              <a:spcAft>
                <a:spcPct val="0"/>
              </a:spcAft>
              <a:tabLst>
                <a:tab pos="657225" algn="l"/>
                <a:tab pos="1312863" algn="l"/>
                <a:tab pos="1970088" algn="l"/>
              </a:tabLst>
              <a:defRPr sz="1400">
                <a:solidFill>
                  <a:schemeClr val="tx1"/>
                </a:solidFill>
                <a:latin typeface="Arial" panose="020B0604020202020204" pitchFamily="34" charset="0"/>
                <a:ea typeface="ＭＳ Ｐゴシック" panose="020B0600070205080204" pitchFamily="34" charset="-128"/>
              </a:defRPr>
            </a:lvl9pPr>
          </a:lstStyle>
          <a:p>
            <a:pPr>
              <a:lnSpc>
                <a:spcPct val="81000"/>
              </a:lnSpc>
              <a:buClr>
                <a:srgbClr val="000000"/>
              </a:buClr>
              <a:buSzPct val="100000"/>
              <a:buFont typeface="Times New Roman" panose="02020603050405020304" pitchFamily="18" charset="0"/>
              <a:buNone/>
            </a:pPr>
            <a:r>
              <a:rPr lang="en-GB" altLang="en-US" sz="975" b="1">
                <a:solidFill>
                  <a:srgbClr val="000000"/>
                </a:solidFill>
                <a:ea typeface="New MingLiu" charset="-120"/>
                <a:cs typeface="Arial" panose="020B0604020202020204" pitchFamily="34" charset="0"/>
              </a:rPr>
              <a:t>Promoting Open Standards</a:t>
            </a:r>
          </a:p>
          <a:p>
            <a:pPr>
              <a:lnSpc>
                <a:spcPct val="81000"/>
              </a:lnSpc>
              <a:buClr>
                <a:srgbClr val="000000"/>
              </a:buClr>
              <a:buSzPct val="100000"/>
              <a:buFont typeface="Times New Roman" panose="02020603050405020304" pitchFamily="18" charset="0"/>
              <a:buNone/>
            </a:pPr>
            <a:r>
              <a:rPr lang="en-GB" altLang="en-US" sz="975" b="1">
                <a:solidFill>
                  <a:srgbClr val="000000"/>
                </a:solidFill>
                <a:ea typeface="New MingLiu" charset="-120"/>
                <a:cs typeface="Arial" panose="020B0604020202020204" pitchFamily="34" charset="0"/>
              </a:rPr>
              <a:t> &amp; Community Collaboration</a:t>
            </a:r>
          </a:p>
        </p:txBody>
      </p:sp>
      <p:sp>
        <p:nvSpPr>
          <p:cNvPr id="121871" name="Text Box 15"/>
          <p:cNvSpPr txBox="1">
            <a:spLocks noChangeArrowheads="1"/>
          </p:cNvSpPr>
          <p:nvPr/>
        </p:nvSpPr>
        <p:spPr bwMode="auto">
          <a:xfrm>
            <a:off x="4147724" y="3888993"/>
            <a:ext cx="2038350" cy="59888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61229" tIns="50159" rIns="61229" bIns="30615"/>
          <a:lstStyle>
            <a:lvl1pPr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1pPr>
            <a:lvl2pPr marL="674688" indent="-260350"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2pPr>
            <a:lvl3pPr marL="1036638" indent="-207963"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3pPr>
            <a:lvl4pPr marL="1450975" indent="-206375"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4pPr>
            <a:lvl5pPr marL="1866900" indent="-207963" defTabSz="414338" eaLnBrk="0" hangingPunct="0">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5pPr>
            <a:lvl6pPr marL="2324100" indent="-207963" algn="ctr" defTabSz="414338" eaLnBrk="0" fontAlgn="base" hangingPunct="0">
              <a:spcBef>
                <a:spcPct val="0"/>
              </a:spcBef>
              <a:spcAft>
                <a:spcPct val="0"/>
              </a:spcAft>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6pPr>
            <a:lvl7pPr marL="2781300" indent="-207963" algn="ctr" defTabSz="414338" eaLnBrk="0" fontAlgn="base" hangingPunct="0">
              <a:spcBef>
                <a:spcPct val="0"/>
              </a:spcBef>
              <a:spcAft>
                <a:spcPct val="0"/>
              </a:spcAft>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7pPr>
            <a:lvl8pPr marL="3238500" indent="-207963" algn="ctr" defTabSz="414338" eaLnBrk="0" fontAlgn="base" hangingPunct="0">
              <a:spcBef>
                <a:spcPct val="0"/>
              </a:spcBef>
              <a:spcAft>
                <a:spcPct val="0"/>
              </a:spcAft>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8pPr>
            <a:lvl9pPr marL="3695700" indent="-207963" algn="ctr" defTabSz="414338" eaLnBrk="0" fontAlgn="base" hangingPunct="0">
              <a:spcBef>
                <a:spcPct val="0"/>
              </a:spcBef>
              <a:spcAft>
                <a:spcPct val="0"/>
              </a:spcAft>
              <a:tabLst>
                <a:tab pos="657225" algn="l"/>
                <a:tab pos="1312863" algn="l"/>
                <a:tab pos="1970088" algn="l"/>
                <a:tab pos="2627313" algn="l"/>
              </a:tabLst>
              <a:defRPr sz="1400">
                <a:solidFill>
                  <a:schemeClr val="tx1"/>
                </a:solidFill>
                <a:latin typeface="Arial" panose="020B0604020202020204" pitchFamily="34" charset="0"/>
                <a:ea typeface="ＭＳ Ｐゴシック" panose="020B0600070205080204" pitchFamily="34" charset="-128"/>
              </a:defRPr>
            </a:lvl9pPr>
          </a:lstStyle>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The Linux Foundation</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Open Mainframe Project</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Common Criteria certification</a:t>
            </a:r>
          </a:p>
          <a:p>
            <a:pPr>
              <a:lnSpc>
                <a:spcPct val="81000"/>
              </a:lnSpc>
              <a:spcBef>
                <a:spcPts val="197"/>
              </a:spcBef>
              <a:buClr>
                <a:srgbClr val="000000"/>
              </a:buClr>
              <a:buSzPct val="100000"/>
            </a:pPr>
            <a:r>
              <a:rPr lang="en-GB" altLang="en-US" sz="825" b="1" dirty="0">
                <a:solidFill>
                  <a:srgbClr val="000000"/>
                </a:solidFill>
                <a:ea typeface="New MingLiu" charset="-120"/>
                <a:cs typeface="Arial" panose="020B0604020202020204" pitchFamily="34" charset="0"/>
              </a:rPr>
              <a:t>Open Software Initiative, and more...</a:t>
            </a:r>
          </a:p>
        </p:txBody>
      </p:sp>
      <p:sp>
        <p:nvSpPr>
          <p:cNvPr id="121872" name="Rectangle 16"/>
          <p:cNvSpPr>
            <a:spLocks noChangeArrowheads="1"/>
          </p:cNvSpPr>
          <p:nvPr/>
        </p:nvSpPr>
        <p:spPr bwMode="auto">
          <a:xfrm>
            <a:off x="1507927" y="950032"/>
            <a:ext cx="6128147" cy="97869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8400" rIns="0" bIns="0"/>
          <a:lstStyle>
            <a:lvl1pPr marL="227013" indent="-219075" algn="l" defTabSz="457200" eaLnBrk="0" hangingPunct="0">
              <a:spcBef>
                <a:spcPct val="50000"/>
              </a:spcBef>
              <a:buClr>
                <a:schemeClr val="tx1"/>
              </a:buClr>
              <a:buFont typeface="Wingdings" panose="05000000000000000000" pitchFamily="2" charset="2"/>
              <a:buChar char="§"/>
              <a:tabLst>
                <a:tab pos="912813" algn="l"/>
                <a:tab pos="1827213" algn="l"/>
                <a:tab pos="2741613" algn="l"/>
                <a:tab pos="3656013" algn="l"/>
                <a:tab pos="4570413" algn="l"/>
                <a:tab pos="5484813" algn="l"/>
                <a:tab pos="6399213" algn="l"/>
                <a:tab pos="7313613" algn="l"/>
                <a:tab pos="8228013" algn="l"/>
                <a:tab pos="9142413" algn="l"/>
                <a:tab pos="10056813" algn="l"/>
              </a:tabLst>
              <a:defRPr sz="1600">
                <a:solidFill>
                  <a:schemeClr val="tx1"/>
                </a:solidFill>
                <a:latin typeface="Arial" panose="020B0604020202020204" pitchFamily="34" charset="0"/>
                <a:ea typeface="ＭＳ Ｐゴシック" panose="020B0600070205080204" pitchFamily="34" charset="-128"/>
              </a:defRPr>
            </a:lvl1pPr>
            <a:lvl2pPr marL="742950" indent="-285750" algn="l" defTabSz="457200" eaLnBrk="0" hangingPunct="0">
              <a:buClr>
                <a:schemeClr val="tx1"/>
              </a:buClr>
              <a:buFont typeface="Arial" panose="020B0604020202020204" pitchFamily="34" charset="0"/>
              <a:buChar char="–"/>
              <a:tabLst>
                <a:tab pos="912813" algn="l"/>
                <a:tab pos="1827213" algn="l"/>
                <a:tab pos="2741613" algn="l"/>
                <a:tab pos="3656013" algn="l"/>
                <a:tab pos="4570413" algn="l"/>
                <a:tab pos="5484813" algn="l"/>
                <a:tab pos="6399213" algn="l"/>
                <a:tab pos="7313613" algn="l"/>
                <a:tab pos="8228013" algn="l"/>
                <a:tab pos="9142413" algn="l"/>
                <a:tab pos="10056813" algn="l"/>
              </a:tabLst>
              <a:defRPr sz="1600">
                <a:solidFill>
                  <a:schemeClr val="tx1"/>
                </a:solidFill>
                <a:latin typeface="Arial" panose="020B0604020202020204" pitchFamily="34" charset="0"/>
                <a:ea typeface="ＭＳ Ｐゴシック" panose="020B0600070205080204" pitchFamily="34" charset="-128"/>
              </a:defRPr>
            </a:lvl2pPr>
            <a:lvl3pPr marL="1143000" indent="-228600" algn="l" defTabSz="457200" eaLnBrk="0" hangingPunct="0">
              <a:buClr>
                <a:schemeClr val="tx1"/>
              </a:buClr>
              <a:buChar char="•"/>
              <a:tabLst>
                <a:tab pos="912813" algn="l"/>
                <a:tab pos="1827213" algn="l"/>
                <a:tab pos="2741613" algn="l"/>
                <a:tab pos="3656013" algn="l"/>
                <a:tab pos="4570413" algn="l"/>
                <a:tab pos="5484813" algn="l"/>
                <a:tab pos="6399213" algn="l"/>
                <a:tab pos="7313613" algn="l"/>
                <a:tab pos="8228013" algn="l"/>
                <a:tab pos="9142413" algn="l"/>
                <a:tab pos="10056813" algn="l"/>
              </a:tabLst>
              <a:defRPr sz="1600">
                <a:solidFill>
                  <a:schemeClr val="tx1"/>
                </a:solidFill>
                <a:latin typeface="Arial" panose="020B0604020202020204" pitchFamily="34" charset="0"/>
                <a:ea typeface="ＭＳ Ｐゴシック" panose="020B0600070205080204" pitchFamily="34" charset="-128"/>
              </a:defRPr>
            </a:lvl3pPr>
            <a:lvl4pPr marL="1600200" indent="-228600" algn="l" defTabSz="457200" eaLnBrk="0" hangingPunct="0">
              <a:spcBef>
                <a:spcPct val="20000"/>
              </a:spcBef>
              <a:buClr>
                <a:schemeClr val="bg1"/>
              </a:buClr>
              <a:buChar char="–"/>
              <a:tabLst>
                <a:tab pos="912813" algn="l"/>
                <a:tab pos="1827213" algn="l"/>
                <a:tab pos="2741613" algn="l"/>
                <a:tab pos="3656013" algn="l"/>
                <a:tab pos="4570413" algn="l"/>
                <a:tab pos="5484813" algn="l"/>
                <a:tab pos="6399213" algn="l"/>
                <a:tab pos="7313613" algn="l"/>
                <a:tab pos="8228013" algn="l"/>
                <a:tab pos="9142413" algn="l"/>
                <a:tab pos="10056813" algn="l"/>
              </a:tabLst>
              <a:defRPr sz="1600">
                <a:solidFill>
                  <a:schemeClr val="bg1"/>
                </a:solidFill>
                <a:latin typeface="Arial" panose="020B0604020202020204" pitchFamily="34" charset="0"/>
                <a:ea typeface="ＭＳ Ｐゴシック" panose="020B0600070205080204" pitchFamily="34" charset="-128"/>
              </a:defRPr>
            </a:lvl4pPr>
            <a:lvl5pPr marL="2057400" indent="-228600" algn="l" defTabSz="457200" eaLnBrk="0" hangingPunct="0">
              <a:spcBef>
                <a:spcPct val="20000"/>
              </a:spcBef>
              <a:buClr>
                <a:schemeClr val="bg1"/>
              </a:buClr>
              <a:buChar char="»"/>
              <a:tabLst>
                <a:tab pos="912813" algn="l"/>
                <a:tab pos="1827213" algn="l"/>
                <a:tab pos="2741613" algn="l"/>
                <a:tab pos="3656013" algn="l"/>
                <a:tab pos="4570413" algn="l"/>
                <a:tab pos="5484813" algn="l"/>
                <a:tab pos="6399213" algn="l"/>
                <a:tab pos="7313613" algn="l"/>
                <a:tab pos="8228013" algn="l"/>
                <a:tab pos="9142413" algn="l"/>
                <a:tab pos="10056813" algn="l"/>
              </a:tabLst>
              <a:defRPr sz="1600">
                <a:solidFill>
                  <a:schemeClr val="bg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20000"/>
              </a:spcBef>
              <a:spcAft>
                <a:spcPct val="0"/>
              </a:spcAft>
              <a:buClr>
                <a:schemeClr val="bg1"/>
              </a:buClr>
              <a:buChar char="»"/>
              <a:tabLst>
                <a:tab pos="912813" algn="l"/>
                <a:tab pos="1827213" algn="l"/>
                <a:tab pos="2741613" algn="l"/>
                <a:tab pos="3656013" algn="l"/>
                <a:tab pos="4570413" algn="l"/>
                <a:tab pos="5484813" algn="l"/>
                <a:tab pos="6399213" algn="l"/>
                <a:tab pos="7313613" algn="l"/>
                <a:tab pos="8228013" algn="l"/>
                <a:tab pos="9142413" algn="l"/>
                <a:tab pos="10056813" algn="l"/>
              </a:tabLst>
              <a:defRPr sz="1600">
                <a:solidFill>
                  <a:schemeClr val="bg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20000"/>
              </a:spcBef>
              <a:spcAft>
                <a:spcPct val="0"/>
              </a:spcAft>
              <a:buClr>
                <a:schemeClr val="bg1"/>
              </a:buClr>
              <a:buChar char="»"/>
              <a:tabLst>
                <a:tab pos="912813" algn="l"/>
                <a:tab pos="1827213" algn="l"/>
                <a:tab pos="2741613" algn="l"/>
                <a:tab pos="3656013" algn="l"/>
                <a:tab pos="4570413" algn="l"/>
                <a:tab pos="5484813" algn="l"/>
                <a:tab pos="6399213" algn="l"/>
                <a:tab pos="7313613" algn="l"/>
                <a:tab pos="8228013" algn="l"/>
                <a:tab pos="9142413" algn="l"/>
                <a:tab pos="10056813" algn="l"/>
              </a:tabLst>
              <a:defRPr sz="1600">
                <a:solidFill>
                  <a:schemeClr val="bg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20000"/>
              </a:spcBef>
              <a:spcAft>
                <a:spcPct val="0"/>
              </a:spcAft>
              <a:buClr>
                <a:schemeClr val="bg1"/>
              </a:buClr>
              <a:buChar char="»"/>
              <a:tabLst>
                <a:tab pos="912813" algn="l"/>
                <a:tab pos="1827213" algn="l"/>
                <a:tab pos="2741613" algn="l"/>
                <a:tab pos="3656013" algn="l"/>
                <a:tab pos="4570413" algn="l"/>
                <a:tab pos="5484813" algn="l"/>
                <a:tab pos="6399213" algn="l"/>
                <a:tab pos="7313613" algn="l"/>
                <a:tab pos="8228013" algn="l"/>
                <a:tab pos="9142413" algn="l"/>
                <a:tab pos="10056813" algn="l"/>
              </a:tabLst>
              <a:defRPr sz="1600">
                <a:solidFill>
                  <a:schemeClr val="bg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20000"/>
              </a:spcBef>
              <a:spcAft>
                <a:spcPct val="0"/>
              </a:spcAft>
              <a:buClr>
                <a:schemeClr val="bg1"/>
              </a:buClr>
              <a:buChar char="»"/>
              <a:tabLst>
                <a:tab pos="912813" algn="l"/>
                <a:tab pos="1827213" algn="l"/>
                <a:tab pos="2741613" algn="l"/>
                <a:tab pos="3656013" algn="l"/>
                <a:tab pos="4570413" algn="l"/>
                <a:tab pos="5484813" algn="l"/>
                <a:tab pos="6399213" algn="l"/>
                <a:tab pos="7313613" algn="l"/>
                <a:tab pos="8228013" algn="l"/>
                <a:tab pos="9142413" algn="l"/>
                <a:tab pos="10056813" algn="l"/>
              </a:tabLst>
              <a:defRPr sz="1600">
                <a:solidFill>
                  <a:schemeClr val="bg1"/>
                </a:solidFill>
                <a:latin typeface="Arial" panose="020B0604020202020204" pitchFamily="34" charset="0"/>
                <a:ea typeface="ＭＳ Ｐゴシック" panose="020B0600070205080204" pitchFamily="34" charset="-128"/>
              </a:defRPr>
            </a:lvl9pPr>
          </a:lstStyle>
          <a:p>
            <a:pPr>
              <a:spcBef>
                <a:spcPts val="272"/>
              </a:spcBef>
              <a:spcAft>
                <a:spcPts val="216"/>
              </a:spcAft>
            </a:pPr>
            <a:r>
              <a:rPr lang="en-US" altLang="en-US" sz="1350" dirty="0"/>
              <a:t>IBM has been a very active participant since 1999</a:t>
            </a:r>
          </a:p>
          <a:p>
            <a:pPr>
              <a:spcBef>
                <a:spcPts val="272"/>
              </a:spcBef>
              <a:spcAft>
                <a:spcPts val="216"/>
              </a:spcAft>
            </a:pPr>
            <a:r>
              <a:rPr lang="en-US" altLang="en-US" sz="1350" dirty="0"/>
              <a:t>IBM is one of the leading commercial contributors to Linux</a:t>
            </a:r>
          </a:p>
          <a:p>
            <a:pPr>
              <a:spcBef>
                <a:spcPts val="272"/>
              </a:spcBef>
              <a:spcAft>
                <a:spcPts val="216"/>
              </a:spcAft>
            </a:pPr>
            <a:r>
              <a:rPr lang="en-US" altLang="en-US" sz="1350" dirty="0"/>
              <a:t>IBM has many developers working on Linux and open source projects</a:t>
            </a:r>
          </a:p>
        </p:txBody>
      </p:sp>
      <p:pic>
        <p:nvPicPr>
          <p:cNvPr id="121873" name="Picture 1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65058" y="2750848"/>
            <a:ext cx="742950" cy="90844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56905136"/>
      </p:ext>
    </p:extLst>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1143000" y="3599050"/>
            <a:ext cx="6858000" cy="908071"/>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 name="TextBox 4"/>
          <p:cNvSpPr txBox="1"/>
          <p:nvPr/>
        </p:nvSpPr>
        <p:spPr>
          <a:xfrm>
            <a:off x="5120641" y="758650"/>
            <a:ext cx="1748790" cy="692497"/>
          </a:xfrm>
          <a:prstGeom prst="rect">
            <a:avLst/>
          </a:prstGeom>
          <a:noFill/>
        </p:spPr>
        <p:txBody>
          <a:bodyPr wrap="square" rtlCol="0">
            <a:spAutoFit/>
          </a:bodyPr>
          <a:lstStyle/>
          <a:p>
            <a:pPr defTabSz="685811" fontAlgn="auto">
              <a:spcBef>
                <a:spcPts val="0"/>
              </a:spcBef>
              <a:spcAft>
                <a:spcPts val="0"/>
              </a:spcAft>
            </a:pPr>
            <a:r>
              <a:rPr lang="en-US" b="1" dirty="0" smtClean="0">
                <a:solidFill>
                  <a:srgbClr val="4F81BD"/>
                </a:solidFill>
                <a:latin typeface="Calibri"/>
              </a:rPr>
              <a:t>2015</a:t>
            </a:r>
          </a:p>
          <a:p>
            <a:pPr defTabSz="685811" fontAlgn="auto">
              <a:spcBef>
                <a:spcPts val="0"/>
              </a:spcBef>
              <a:spcAft>
                <a:spcPts val="0"/>
              </a:spcAft>
            </a:pPr>
            <a:r>
              <a:rPr lang="en-US" sz="1050" dirty="0">
                <a:solidFill>
                  <a:srgbClr val="4F81BD"/>
                </a:solidFill>
                <a:latin typeface="Calibri"/>
              </a:rPr>
              <a:t>62k+ IBMers contributing to 150+ Open Orgs</a:t>
            </a:r>
          </a:p>
        </p:txBody>
      </p:sp>
      <p:sp>
        <p:nvSpPr>
          <p:cNvPr id="7" name="TextBox 6"/>
          <p:cNvSpPr txBox="1"/>
          <p:nvPr/>
        </p:nvSpPr>
        <p:spPr>
          <a:xfrm>
            <a:off x="1608773" y="3461861"/>
            <a:ext cx="1748790" cy="415498"/>
          </a:xfrm>
          <a:prstGeom prst="rect">
            <a:avLst/>
          </a:prstGeom>
          <a:noFill/>
        </p:spPr>
        <p:txBody>
          <a:bodyPr wrap="square" rtlCol="0">
            <a:spAutoFit/>
          </a:bodyPr>
          <a:lstStyle/>
          <a:p>
            <a:pPr defTabSz="685811" fontAlgn="auto">
              <a:spcBef>
                <a:spcPts val="0"/>
              </a:spcBef>
              <a:spcAft>
                <a:spcPts val="0"/>
              </a:spcAft>
            </a:pPr>
            <a:r>
              <a:rPr lang="en-US" sz="1050" dirty="0">
                <a:solidFill>
                  <a:srgbClr val="4F81BD"/>
                </a:solidFill>
                <a:latin typeface="Calibri"/>
              </a:rPr>
              <a:t>5 IBMers contributing to Linux &amp; Apache Projects</a:t>
            </a:r>
          </a:p>
        </p:txBody>
      </p:sp>
      <p:grpSp>
        <p:nvGrpSpPr>
          <p:cNvPr id="8" name="Group 7"/>
          <p:cNvGrpSpPr/>
          <p:nvPr/>
        </p:nvGrpSpPr>
        <p:grpSpPr>
          <a:xfrm>
            <a:off x="6408311" y="1371600"/>
            <a:ext cx="1603067" cy="1118595"/>
            <a:chOff x="1313797" y="1654970"/>
            <a:chExt cx="2849897" cy="1988612"/>
          </a:xfrm>
        </p:grpSpPr>
        <p:pic>
          <p:nvPicPr>
            <p:cNvPr id="9" name="Picture 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13797" y="1715930"/>
              <a:ext cx="1307449" cy="980587"/>
            </a:xfrm>
            <a:prstGeom prst="rect">
              <a:avLst/>
            </a:prstGeom>
          </p:spPr>
        </p:pic>
        <p:grpSp>
          <p:nvGrpSpPr>
            <p:cNvPr id="10" name="Group 9"/>
            <p:cNvGrpSpPr/>
            <p:nvPr/>
          </p:nvGrpSpPr>
          <p:grpSpPr>
            <a:xfrm>
              <a:off x="2154056" y="1654970"/>
              <a:ext cx="2009638" cy="1988612"/>
              <a:chOff x="2154056" y="1654970"/>
              <a:chExt cx="2009638" cy="1988612"/>
            </a:xfrm>
          </p:grpSpPr>
          <p:pic>
            <p:nvPicPr>
              <p:cNvPr id="11" name="Picture 10"/>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a:off x="2154056" y="1654970"/>
                <a:ext cx="2009638" cy="1988612"/>
              </a:xfrm>
              <a:prstGeom prst="rect">
                <a:avLst/>
              </a:prstGeom>
              <a:effectLst>
                <a:outerShdw blurRad="50800" dist="38100" dir="2700000" algn="tl" rotWithShape="0">
                  <a:prstClr val="black">
                    <a:alpha val="40000"/>
                  </a:prstClr>
                </a:outerShdw>
              </a:effectLst>
            </p:spPr>
          </p:pic>
          <p:sp>
            <p:nvSpPr>
              <p:cNvPr id="12" name="TextBox 11"/>
              <p:cNvSpPr txBox="1"/>
              <p:nvPr/>
            </p:nvSpPr>
            <p:spPr>
              <a:xfrm>
                <a:off x="2343733" y="2071747"/>
                <a:ext cx="1679592" cy="1466383"/>
              </a:xfrm>
              <a:prstGeom prst="rect">
                <a:avLst/>
              </a:prstGeom>
              <a:noFill/>
            </p:spPr>
            <p:txBody>
              <a:bodyPr wrap="square" lIns="0" tIns="0" rIns="0" bIns="0" rtlCol="0">
                <a:spAutoFit/>
              </a:bodyPr>
              <a:lstStyle/>
              <a:p>
                <a:pPr algn="ctr" defTabSz="514358" fontAlgn="auto">
                  <a:lnSpc>
                    <a:spcPct val="90000"/>
                  </a:lnSpc>
                  <a:spcBef>
                    <a:spcPts val="338"/>
                  </a:spcBef>
                  <a:spcAft>
                    <a:spcPts val="0"/>
                  </a:spcAft>
                </a:pPr>
                <a:r>
                  <a:rPr lang="en-US" sz="675" dirty="0">
                    <a:solidFill>
                      <a:prstClr val="black"/>
                    </a:solidFill>
                  </a:rPr>
                  <a:t>Founder &amp; Platinum Sponsor</a:t>
                </a:r>
              </a:p>
              <a:p>
                <a:pPr algn="ctr" defTabSz="514358" fontAlgn="auto">
                  <a:lnSpc>
                    <a:spcPct val="90000"/>
                  </a:lnSpc>
                  <a:spcBef>
                    <a:spcPts val="338"/>
                  </a:spcBef>
                  <a:spcAft>
                    <a:spcPts val="0"/>
                  </a:spcAft>
                </a:pPr>
                <a:r>
                  <a:rPr lang="en-US" sz="675" dirty="0">
                    <a:solidFill>
                      <a:prstClr val="black"/>
                    </a:solidFill>
                  </a:rPr>
                  <a:t>IBM is a top-3 contributor in the past 4 releases</a:t>
                </a:r>
              </a:p>
              <a:p>
                <a:pPr algn="ctr" defTabSz="514358" fontAlgn="auto">
                  <a:lnSpc>
                    <a:spcPct val="90000"/>
                  </a:lnSpc>
                  <a:spcBef>
                    <a:spcPts val="338"/>
                  </a:spcBef>
                  <a:spcAft>
                    <a:spcPts val="0"/>
                  </a:spcAft>
                </a:pPr>
                <a:r>
                  <a:rPr lang="en-US" sz="675" dirty="0">
                    <a:solidFill>
                      <a:prstClr val="black"/>
                    </a:solidFill>
                  </a:rPr>
                  <a:t>IBM has 450+ developers &amp; 20 core reviewers</a:t>
                </a:r>
              </a:p>
            </p:txBody>
          </p:sp>
        </p:grpSp>
      </p:grpSp>
      <p:grpSp>
        <p:nvGrpSpPr>
          <p:cNvPr id="13" name="Group 12"/>
          <p:cNvGrpSpPr/>
          <p:nvPr/>
        </p:nvGrpSpPr>
        <p:grpSpPr>
          <a:xfrm>
            <a:off x="5739009" y="1851661"/>
            <a:ext cx="1130422" cy="1105618"/>
            <a:chOff x="2154056" y="1844174"/>
            <a:chExt cx="2009638" cy="1965543"/>
          </a:xfrm>
        </p:grpSpPr>
        <p:pic>
          <p:nvPicPr>
            <p:cNvPr id="14" name="Picture 13"/>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a:off x="2154056" y="1844174"/>
              <a:ext cx="2009638" cy="1965543"/>
            </a:xfrm>
            <a:prstGeom prst="rect">
              <a:avLst/>
            </a:prstGeom>
            <a:effectLst>
              <a:outerShdw blurRad="50800" dist="38100" dir="2700000" algn="tl" rotWithShape="0">
                <a:prstClr val="black">
                  <a:alpha val="40000"/>
                </a:prstClr>
              </a:outerShdw>
            </a:effectLst>
          </p:spPr>
        </p:pic>
        <p:sp>
          <p:nvSpPr>
            <p:cNvPr id="15" name="TextBox 14"/>
            <p:cNvSpPr txBox="1"/>
            <p:nvPr/>
          </p:nvSpPr>
          <p:spPr>
            <a:xfrm>
              <a:off x="2343732" y="2275774"/>
              <a:ext cx="1679590" cy="1133986"/>
            </a:xfrm>
            <a:prstGeom prst="rect">
              <a:avLst/>
            </a:prstGeom>
            <a:noFill/>
          </p:spPr>
          <p:txBody>
            <a:bodyPr wrap="square" lIns="0" tIns="0" rIns="0" bIns="0" rtlCol="0">
              <a:spAutoFit/>
            </a:bodyPr>
            <a:lstStyle/>
            <a:p>
              <a:pPr algn="ctr" defTabSz="514358" fontAlgn="auto">
                <a:lnSpc>
                  <a:spcPct val="90000"/>
                </a:lnSpc>
                <a:spcBef>
                  <a:spcPts val="338"/>
                </a:spcBef>
                <a:spcAft>
                  <a:spcPts val="0"/>
                </a:spcAft>
              </a:pPr>
              <a:r>
                <a:rPr lang="en-US" sz="675" dirty="0">
                  <a:solidFill>
                    <a:prstClr val="black"/>
                  </a:solidFill>
                </a:rPr>
                <a:t>Founder &amp; Platinum Sponsor</a:t>
              </a:r>
            </a:p>
            <a:p>
              <a:pPr algn="ctr" defTabSz="514358" fontAlgn="auto">
                <a:lnSpc>
                  <a:spcPct val="90000"/>
                </a:lnSpc>
                <a:spcBef>
                  <a:spcPts val="338"/>
                </a:spcBef>
                <a:spcAft>
                  <a:spcPts val="0"/>
                </a:spcAft>
              </a:pPr>
              <a:r>
                <a:rPr lang="en-US" sz="675" dirty="0">
                  <a:solidFill>
                    <a:prstClr val="black"/>
                  </a:solidFill>
                  <a:latin typeface="Calibri"/>
                </a:rPr>
                <a:t>IBM has the largest Cloud Foundry deployment</a:t>
              </a:r>
            </a:p>
            <a:p>
              <a:pPr algn="ctr" defTabSz="514358" fontAlgn="auto">
                <a:lnSpc>
                  <a:spcPct val="90000"/>
                </a:lnSpc>
                <a:spcBef>
                  <a:spcPts val="338"/>
                </a:spcBef>
                <a:spcAft>
                  <a:spcPts val="0"/>
                </a:spcAft>
              </a:pPr>
              <a:r>
                <a:rPr lang="en-US" sz="675" dirty="0">
                  <a:solidFill>
                    <a:prstClr val="black"/>
                  </a:solidFill>
                  <a:latin typeface="Calibri"/>
                </a:rPr>
                <a:t>IBM has 10 dedicated core contributors</a:t>
              </a:r>
            </a:p>
          </p:txBody>
        </p:sp>
      </p:gr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00701" y="1570828"/>
            <a:ext cx="583901" cy="583901"/>
          </a:xfrm>
          <a:prstGeom prst="rect">
            <a:avLst/>
          </a:prstGeom>
        </p:spPr>
      </p:pic>
      <p:grpSp>
        <p:nvGrpSpPr>
          <p:cNvPr id="17" name="Group 16"/>
          <p:cNvGrpSpPr/>
          <p:nvPr/>
        </p:nvGrpSpPr>
        <p:grpSpPr>
          <a:xfrm>
            <a:off x="6825911" y="2434590"/>
            <a:ext cx="1106510" cy="1109788"/>
            <a:chOff x="2154056" y="1844174"/>
            <a:chExt cx="2009638" cy="1965543"/>
          </a:xfrm>
        </p:grpSpPr>
        <p:pic>
          <p:nvPicPr>
            <p:cNvPr id="18" name="Picture 17"/>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a:off x="2154056" y="1844174"/>
              <a:ext cx="2009638" cy="1965543"/>
            </a:xfrm>
            <a:prstGeom prst="rect">
              <a:avLst/>
            </a:prstGeom>
            <a:effectLst>
              <a:outerShdw blurRad="50800" dist="38100" dir="2700000" algn="tl" rotWithShape="0">
                <a:prstClr val="black">
                  <a:alpha val="40000"/>
                </a:prstClr>
              </a:outerShdw>
            </a:effectLst>
          </p:spPr>
        </p:pic>
        <p:sp>
          <p:nvSpPr>
            <p:cNvPr id="19" name="TextBox 18"/>
            <p:cNvSpPr txBox="1"/>
            <p:nvPr/>
          </p:nvSpPr>
          <p:spPr>
            <a:xfrm>
              <a:off x="2343732" y="2403141"/>
              <a:ext cx="1679592" cy="896013"/>
            </a:xfrm>
            <a:prstGeom prst="rect">
              <a:avLst/>
            </a:prstGeom>
            <a:noFill/>
          </p:spPr>
          <p:txBody>
            <a:bodyPr wrap="square" lIns="0" tIns="0" rIns="0" bIns="0" rtlCol="0">
              <a:spAutoFit/>
            </a:bodyPr>
            <a:lstStyle/>
            <a:p>
              <a:pPr algn="ctr" defTabSz="514358" fontAlgn="auto">
                <a:lnSpc>
                  <a:spcPct val="90000"/>
                </a:lnSpc>
                <a:spcBef>
                  <a:spcPts val="338"/>
                </a:spcBef>
                <a:spcAft>
                  <a:spcPts val="0"/>
                </a:spcAft>
              </a:pPr>
              <a:r>
                <a:rPr lang="en-US" sz="675" dirty="0">
                  <a:solidFill>
                    <a:prstClr val="black"/>
                  </a:solidFill>
                  <a:latin typeface="Calibri"/>
                </a:rPr>
                <a:t>Leading dev of nightly  builds for x86, Power &amp; Mainframe systems</a:t>
              </a:r>
            </a:p>
            <a:p>
              <a:pPr algn="ctr" defTabSz="514358" fontAlgn="auto">
                <a:lnSpc>
                  <a:spcPct val="90000"/>
                </a:lnSpc>
                <a:spcBef>
                  <a:spcPts val="338"/>
                </a:spcBef>
                <a:spcAft>
                  <a:spcPts val="0"/>
                </a:spcAft>
              </a:pPr>
              <a:r>
                <a:rPr lang="en-US" sz="675" dirty="0">
                  <a:solidFill>
                    <a:prstClr val="black"/>
                  </a:solidFill>
                  <a:latin typeface="Calibri"/>
                </a:rPr>
                <a:t>#2 in Commits in 2015 behind Docker</a:t>
              </a:r>
            </a:p>
          </p:txBody>
        </p:sp>
      </p:grpSp>
      <p:pic>
        <p:nvPicPr>
          <p:cNvPr id="20" name="Picture 19"/>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449322" y="2780318"/>
            <a:ext cx="543909" cy="450084"/>
          </a:xfrm>
          <a:prstGeom prst="rect">
            <a:avLst/>
          </a:prstGeom>
        </p:spPr>
      </p:pic>
      <p:grpSp>
        <p:nvGrpSpPr>
          <p:cNvPr id="21" name="Group 20"/>
          <p:cNvGrpSpPr/>
          <p:nvPr/>
        </p:nvGrpSpPr>
        <p:grpSpPr>
          <a:xfrm>
            <a:off x="5601849" y="3051811"/>
            <a:ext cx="1130422" cy="1105618"/>
            <a:chOff x="2154056" y="1844174"/>
            <a:chExt cx="2009638" cy="1965543"/>
          </a:xfrm>
        </p:grpSpPr>
        <p:pic>
          <p:nvPicPr>
            <p:cNvPr id="22" name="Picture 2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a:off x="2154056" y="1844174"/>
              <a:ext cx="2009638" cy="1965543"/>
            </a:xfrm>
            <a:prstGeom prst="rect">
              <a:avLst/>
            </a:prstGeom>
            <a:effectLst>
              <a:outerShdw blurRad="50800" dist="38100" dir="2700000" algn="tl" rotWithShape="0">
                <a:prstClr val="black">
                  <a:alpha val="40000"/>
                </a:prstClr>
              </a:outerShdw>
            </a:effectLst>
          </p:spPr>
        </p:pic>
        <p:sp>
          <p:nvSpPr>
            <p:cNvPr id="23" name="TextBox 22"/>
            <p:cNvSpPr txBox="1"/>
            <p:nvPr/>
          </p:nvSpPr>
          <p:spPr>
            <a:xfrm>
              <a:off x="2343732" y="2161669"/>
              <a:ext cx="1679590" cy="1300185"/>
            </a:xfrm>
            <a:prstGeom prst="rect">
              <a:avLst/>
            </a:prstGeom>
            <a:noFill/>
          </p:spPr>
          <p:txBody>
            <a:bodyPr wrap="square" lIns="0" tIns="0" rIns="0" bIns="0" rtlCol="0">
              <a:spAutoFit/>
            </a:bodyPr>
            <a:lstStyle/>
            <a:p>
              <a:pPr algn="ctr" defTabSz="514358" fontAlgn="auto">
                <a:lnSpc>
                  <a:spcPct val="90000"/>
                </a:lnSpc>
                <a:spcBef>
                  <a:spcPts val="338"/>
                </a:spcBef>
                <a:spcAft>
                  <a:spcPts val="0"/>
                </a:spcAft>
              </a:pPr>
              <a:r>
                <a:rPr lang="en-US" sz="675" dirty="0">
                  <a:solidFill>
                    <a:prstClr val="black"/>
                  </a:solidFill>
                  <a:latin typeface="Calibri"/>
                </a:rPr>
                <a:t>Donation of </a:t>
              </a:r>
              <a:br>
                <a:rPr lang="en-US" sz="675" dirty="0">
                  <a:solidFill>
                    <a:prstClr val="black"/>
                  </a:solidFill>
                  <a:latin typeface="Calibri"/>
                </a:rPr>
              </a:br>
              <a:r>
                <a:rPr lang="en-US" sz="675" dirty="0">
                  <a:solidFill>
                    <a:prstClr val="black"/>
                  </a:solidFill>
                  <a:latin typeface="Calibri"/>
                </a:rPr>
                <a:t>IBM </a:t>
              </a:r>
              <a:r>
                <a:rPr lang="en-US" sz="675" dirty="0" err="1">
                  <a:solidFill>
                    <a:prstClr val="black"/>
                  </a:solidFill>
                  <a:latin typeface="Calibri"/>
                </a:rPr>
                <a:t>SystemML</a:t>
              </a:r>
              <a:r>
                <a:rPr lang="en-US" sz="675" dirty="0">
                  <a:solidFill>
                    <a:prstClr val="black"/>
                  </a:solidFill>
                  <a:latin typeface="Calibri"/>
                </a:rPr>
                <a:t> machine</a:t>
              </a:r>
            </a:p>
            <a:p>
              <a:pPr algn="ctr" defTabSz="514358" fontAlgn="auto">
                <a:lnSpc>
                  <a:spcPct val="90000"/>
                </a:lnSpc>
                <a:spcBef>
                  <a:spcPts val="338"/>
                </a:spcBef>
                <a:spcAft>
                  <a:spcPts val="0"/>
                </a:spcAft>
              </a:pPr>
              <a:r>
                <a:rPr lang="en-US" sz="675" dirty="0">
                  <a:solidFill>
                    <a:prstClr val="black"/>
                  </a:solidFill>
                  <a:latin typeface="Calibri"/>
                </a:rPr>
                <a:t>IBM pledged 3,500 </a:t>
              </a:r>
              <a:r>
                <a:rPr lang="en-US" sz="675" dirty="0" err="1">
                  <a:solidFill>
                    <a:prstClr val="black"/>
                  </a:solidFill>
                  <a:latin typeface="Calibri"/>
                </a:rPr>
                <a:t>devs</a:t>
              </a:r>
              <a:r>
                <a:rPr lang="en-US" sz="675" dirty="0">
                  <a:solidFill>
                    <a:prstClr val="black"/>
                  </a:solidFill>
                  <a:latin typeface="Calibri"/>
                </a:rPr>
                <a:t>  to Spark across 12 labs</a:t>
              </a:r>
            </a:p>
            <a:p>
              <a:pPr algn="ctr" defTabSz="514358" fontAlgn="auto">
                <a:lnSpc>
                  <a:spcPct val="90000"/>
                </a:lnSpc>
                <a:spcBef>
                  <a:spcPts val="338"/>
                </a:spcBef>
                <a:spcAft>
                  <a:spcPts val="0"/>
                </a:spcAft>
              </a:pPr>
              <a:r>
                <a:rPr lang="en-US" sz="675" dirty="0">
                  <a:solidFill>
                    <a:prstClr val="black"/>
                  </a:solidFill>
                  <a:latin typeface="Calibri"/>
                </a:rPr>
                <a:t>Education for 1m + data scientists &amp; engineers on Spark.</a:t>
              </a:r>
            </a:p>
          </p:txBody>
        </p:sp>
      </p:grpSp>
      <p:pic>
        <p:nvPicPr>
          <p:cNvPr id="24" name="Picture 2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703807" y="3417972"/>
            <a:ext cx="577103" cy="300574"/>
          </a:xfrm>
          <a:prstGeom prst="rect">
            <a:avLst/>
          </a:prstGeom>
        </p:spPr>
      </p:pic>
      <p:grpSp>
        <p:nvGrpSpPr>
          <p:cNvPr id="25" name="Group 24"/>
          <p:cNvGrpSpPr/>
          <p:nvPr/>
        </p:nvGrpSpPr>
        <p:grpSpPr>
          <a:xfrm>
            <a:off x="4743450" y="2311892"/>
            <a:ext cx="1004654" cy="1042011"/>
            <a:chOff x="2154056" y="1844174"/>
            <a:chExt cx="2009638" cy="1965543"/>
          </a:xfrm>
        </p:grpSpPr>
        <p:pic>
          <p:nvPicPr>
            <p:cNvPr id="26" name="Picture 25"/>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a:off x="2154056" y="1844174"/>
              <a:ext cx="2009638" cy="1965543"/>
            </a:xfrm>
            <a:prstGeom prst="rect">
              <a:avLst/>
            </a:prstGeom>
            <a:effectLst>
              <a:outerShdw blurRad="50800" dist="38100" dir="2700000" algn="tl" rotWithShape="0">
                <a:prstClr val="black">
                  <a:alpha val="40000"/>
                </a:prstClr>
              </a:outerShdw>
            </a:effectLst>
          </p:spPr>
        </p:pic>
        <p:sp>
          <p:nvSpPr>
            <p:cNvPr id="27" name="TextBox 26"/>
            <p:cNvSpPr txBox="1"/>
            <p:nvPr/>
          </p:nvSpPr>
          <p:spPr>
            <a:xfrm>
              <a:off x="2343733" y="2403142"/>
              <a:ext cx="1679594" cy="1130637"/>
            </a:xfrm>
            <a:prstGeom prst="rect">
              <a:avLst/>
            </a:prstGeom>
            <a:noFill/>
          </p:spPr>
          <p:txBody>
            <a:bodyPr wrap="square" lIns="0" tIns="0" rIns="0" bIns="0" rtlCol="0">
              <a:spAutoFit/>
            </a:bodyPr>
            <a:lstStyle/>
            <a:p>
              <a:pPr algn="ctr" defTabSz="514358" fontAlgn="auto">
                <a:lnSpc>
                  <a:spcPct val="90000"/>
                </a:lnSpc>
                <a:spcBef>
                  <a:spcPts val="338"/>
                </a:spcBef>
                <a:spcAft>
                  <a:spcPts val="0"/>
                </a:spcAft>
              </a:pPr>
              <a:r>
                <a:rPr lang="en-US" sz="675" dirty="0">
                  <a:solidFill>
                    <a:prstClr val="black"/>
                  </a:solidFill>
                </a:rPr>
                <a:t>IBM a founding member of the newly established foundation</a:t>
              </a:r>
            </a:p>
            <a:p>
              <a:pPr algn="ctr" defTabSz="514358" fontAlgn="auto">
                <a:lnSpc>
                  <a:spcPct val="90000"/>
                </a:lnSpc>
                <a:spcBef>
                  <a:spcPts val="338"/>
                </a:spcBef>
                <a:spcAft>
                  <a:spcPts val="0"/>
                </a:spcAft>
              </a:pPr>
              <a:r>
                <a:rPr lang="en-US" sz="675">
                  <a:solidFill>
                    <a:prstClr val="black"/>
                  </a:solidFill>
                </a:rPr>
                <a:t>2.1b </a:t>
              </a:r>
              <a:r>
                <a:rPr lang="en-US" sz="675" dirty="0" err="1">
                  <a:solidFill>
                    <a:prstClr val="black"/>
                  </a:solidFill>
                </a:rPr>
                <a:t>npm</a:t>
              </a:r>
              <a:r>
                <a:rPr lang="en-US" sz="675" dirty="0">
                  <a:solidFill>
                    <a:prstClr val="black"/>
                  </a:solidFill>
                </a:rPr>
                <a:t> downloads in the past month</a:t>
              </a:r>
            </a:p>
          </p:txBody>
        </p:sp>
      </p:grpSp>
      <p:pic>
        <p:nvPicPr>
          <p:cNvPr id="28" name="Picture 27"/>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892315" y="2297431"/>
            <a:ext cx="780504" cy="210736"/>
          </a:xfrm>
          <a:prstGeom prst="rect">
            <a:avLst/>
          </a:prstGeom>
        </p:spPr>
      </p:pic>
      <p:pic>
        <p:nvPicPr>
          <p:cNvPr id="29" name="Picture 23" descr="512px-Tux.svg.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2328863" y="2785632"/>
            <a:ext cx="570715" cy="660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24" descr="feather.png"/>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rot="1800000">
            <a:off x="1510904" y="2678192"/>
            <a:ext cx="776781" cy="776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TextBox 30"/>
          <p:cNvSpPr txBox="1"/>
          <p:nvPr/>
        </p:nvSpPr>
        <p:spPr>
          <a:xfrm>
            <a:off x="1600581" y="4099423"/>
            <a:ext cx="728282" cy="369332"/>
          </a:xfrm>
          <a:prstGeom prst="rect">
            <a:avLst/>
          </a:prstGeom>
          <a:noFill/>
        </p:spPr>
        <p:txBody>
          <a:bodyPr wrap="square" rtlCol="0">
            <a:spAutoFit/>
          </a:bodyPr>
          <a:lstStyle/>
          <a:p>
            <a:pPr defTabSz="685811" fontAlgn="auto">
              <a:spcBef>
                <a:spcPts val="0"/>
              </a:spcBef>
              <a:spcAft>
                <a:spcPts val="0"/>
              </a:spcAft>
            </a:pPr>
            <a:r>
              <a:rPr lang="en-US" b="1" dirty="0" smtClean="0">
                <a:solidFill>
                  <a:srgbClr val="4F81BD"/>
                </a:solidFill>
                <a:latin typeface="Calibri"/>
              </a:rPr>
              <a:t>1999</a:t>
            </a:r>
            <a:endParaRPr lang="en-US" sz="1050" dirty="0">
              <a:solidFill>
                <a:srgbClr val="4F81BD"/>
              </a:solidFill>
              <a:latin typeface="Calibri"/>
            </a:endParaRPr>
          </a:p>
        </p:txBody>
      </p:sp>
      <p:grpSp>
        <p:nvGrpSpPr>
          <p:cNvPr id="32" name="Group 31"/>
          <p:cNvGrpSpPr/>
          <p:nvPr/>
        </p:nvGrpSpPr>
        <p:grpSpPr>
          <a:xfrm>
            <a:off x="4470279" y="3257551"/>
            <a:ext cx="1130422" cy="1105618"/>
            <a:chOff x="2154056" y="1844174"/>
            <a:chExt cx="2009638" cy="1965543"/>
          </a:xfrm>
        </p:grpSpPr>
        <p:pic>
          <p:nvPicPr>
            <p:cNvPr id="33" name="Picture 3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a:off x="2154056" y="1844174"/>
              <a:ext cx="2009638" cy="1965543"/>
            </a:xfrm>
            <a:prstGeom prst="rect">
              <a:avLst/>
            </a:prstGeom>
            <a:effectLst>
              <a:outerShdw blurRad="50800" dist="38100" dir="2700000" algn="tl" rotWithShape="0">
                <a:prstClr val="black">
                  <a:alpha val="40000"/>
                </a:prstClr>
              </a:outerShdw>
            </a:effectLst>
          </p:spPr>
        </p:pic>
        <p:sp>
          <p:nvSpPr>
            <p:cNvPr id="34" name="TextBox 33"/>
            <p:cNvSpPr txBox="1"/>
            <p:nvPr/>
          </p:nvSpPr>
          <p:spPr>
            <a:xfrm>
              <a:off x="2343732" y="2359529"/>
              <a:ext cx="1679590" cy="1296764"/>
            </a:xfrm>
            <a:prstGeom prst="rect">
              <a:avLst/>
            </a:prstGeom>
            <a:noFill/>
          </p:spPr>
          <p:txBody>
            <a:bodyPr wrap="square" lIns="0" tIns="0" rIns="0" bIns="0" rtlCol="0">
              <a:spAutoFit/>
            </a:bodyPr>
            <a:lstStyle/>
            <a:p>
              <a:pPr algn="ctr" defTabSz="514358" fontAlgn="auto">
                <a:lnSpc>
                  <a:spcPct val="90000"/>
                </a:lnSpc>
                <a:spcBef>
                  <a:spcPts val="338"/>
                </a:spcBef>
                <a:spcAft>
                  <a:spcPts val="0"/>
                </a:spcAft>
              </a:pPr>
              <a:r>
                <a:rPr lang="en-US" sz="675" dirty="0">
                  <a:solidFill>
                    <a:prstClr val="black"/>
                  </a:solidFill>
                </a:rPr>
                <a:t>IBM is a founding member</a:t>
              </a:r>
            </a:p>
            <a:p>
              <a:pPr algn="ctr" defTabSz="685811" fontAlgn="auto">
                <a:spcAft>
                  <a:spcPts val="0"/>
                </a:spcAft>
                <a:buClr>
                  <a:srgbClr val="333333"/>
                </a:buClr>
              </a:pPr>
              <a:r>
                <a:rPr lang="en-US" altLang="en-US" sz="675" dirty="0">
                  <a:solidFill>
                    <a:prstClr val="black"/>
                  </a:solidFill>
                  <a:latin typeface="Calibri"/>
                  <a:ea typeface="MS PGothic" pitchFamily="34" charset="-128"/>
                </a:rPr>
                <a:t>500+ organizations participating</a:t>
              </a:r>
            </a:p>
            <a:p>
              <a:pPr algn="ctr" defTabSz="685811" fontAlgn="auto">
                <a:spcAft>
                  <a:spcPts val="0"/>
                </a:spcAft>
                <a:buClr>
                  <a:srgbClr val="333333"/>
                </a:buClr>
              </a:pPr>
              <a:endParaRPr lang="en-US" altLang="en-US" sz="150" dirty="0">
                <a:solidFill>
                  <a:prstClr val="black"/>
                </a:solidFill>
                <a:latin typeface="Calibri"/>
                <a:ea typeface="MS PGothic" pitchFamily="34" charset="-128"/>
              </a:endParaRPr>
            </a:p>
            <a:p>
              <a:pPr algn="ctr" defTabSz="685811" fontAlgn="auto">
                <a:spcAft>
                  <a:spcPts val="0"/>
                </a:spcAft>
                <a:buClr>
                  <a:srgbClr val="333333"/>
                </a:buClr>
              </a:pPr>
              <a:r>
                <a:rPr lang="en-US" altLang="en-US" sz="675" dirty="0">
                  <a:solidFill>
                    <a:prstClr val="black"/>
                  </a:solidFill>
                  <a:latin typeface="Calibri"/>
                  <a:ea typeface="MS PGothic" pitchFamily="34" charset="-128"/>
                </a:rPr>
                <a:t>Provides customer-led guidance to cloud standards-defining orgs</a:t>
              </a:r>
              <a:endParaRPr lang="en-US" sz="675" dirty="0">
                <a:solidFill>
                  <a:prstClr val="black"/>
                </a:solidFill>
              </a:endParaRPr>
            </a:p>
          </p:txBody>
        </p:sp>
      </p:grpSp>
      <p:sp>
        <p:nvSpPr>
          <p:cNvPr id="37" name="Title 1"/>
          <p:cNvSpPr>
            <a:spLocks noGrp="1"/>
          </p:cNvSpPr>
          <p:nvPr>
            <p:ph type="title"/>
          </p:nvPr>
        </p:nvSpPr>
        <p:spPr>
          <a:xfrm>
            <a:off x="193490" y="80726"/>
            <a:ext cx="8716963" cy="482252"/>
          </a:xfrm>
        </p:spPr>
        <p:txBody>
          <a:bodyPr>
            <a:noAutofit/>
          </a:bodyPr>
          <a:lstStyle/>
          <a:p>
            <a:r>
              <a:rPr lang="en-US" sz="2000" dirty="0">
                <a:solidFill>
                  <a:schemeClr val="tx1"/>
                </a:solidFill>
              </a:rPr>
              <a:t>Open </a:t>
            </a:r>
            <a:r>
              <a:rPr lang="en-US" sz="2000" dirty="0" smtClean="0">
                <a:solidFill>
                  <a:schemeClr val="tx1"/>
                </a:solidFill>
              </a:rPr>
              <a:t>Source </a:t>
            </a:r>
            <a:r>
              <a:rPr lang="en-US" sz="2000" dirty="0">
                <a:solidFill>
                  <a:schemeClr val="tx1"/>
                </a:solidFill>
              </a:rPr>
              <a:t>participation is </a:t>
            </a:r>
            <a:r>
              <a:rPr lang="en-US" sz="2000" dirty="0" smtClean="0">
                <a:solidFill>
                  <a:schemeClr val="tx1"/>
                </a:solidFill>
              </a:rPr>
              <a:t>crucial to </a:t>
            </a:r>
            <a:r>
              <a:rPr lang="en-US" sz="2000" dirty="0">
                <a:solidFill>
                  <a:schemeClr val="tx1"/>
                </a:solidFill>
              </a:rPr>
              <a:t>the IBM Strategy</a:t>
            </a:r>
          </a:p>
        </p:txBody>
      </p:sp>
      <p:sp>
        <p:nvSpPr>
          <p:cNvPr id="6" name="Text Placeholder 6"/>
          <p:cNvSpPr txBox="1">
            <a:spLocks/>
          </p:cNvSpPr>
          <p:nvPr/>
        </p:nvSpPr>
        <p:spPr>
          <a:xfrm>
            <a:off x="1655688" y="2218838"/>
            <a:ext cx="3379802" cy="246074"/>
          </a:xfrm>
          <a:prstGeom prst="rect">
            <a:avLst/>
          </a:prstGeom>
        </p:spPr>
        <p:txBody>
          <a:bodyPr>
            <a:noAutofit/>
          </a:bodyPr>
          <a:lst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ヒラギノ角ゴ Pro W3" pitchFamily="127" charset="-128"/>
                <a:cs typeface="ヒラギノ角ゴ Pro W3"/>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ヒラギノ角ゴ Pro W3" pitchFamily="127" charset="-128"/>
                <a:cs typeface="ヒラギノ角ゴ Pro W3"/>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ヒラギノ角ゴ Pro W3" pitchFamily="127" charset="-128"/>
                <a:cs typeface="ヒラギノ角ゴ Pro W3"/>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ヒラギノ角ゴ Pro W3" pitchFamily="127" charset="-128"/>
                <a:cs typeface="ヒラギノ角ゴ Pro W3"/>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ヒラギノ角ゴ Pro W3" pitchFamily="127" charset="-128"/>
                <a:cs typeface="ヒラギノ角ゴ Pro W3"/>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125" i="1" dirty="0"/>
              <a:t>A Dramatic Commitment to Open Technology !</a:t>
            </a:r>
          </a:p>
        </p:txBody>
      </p:sp>
      <p:pic>
        <p:nvPicPr>
          <p:cNvPr id="2" name="Picture 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570965" y="870682"/>
            <a:ext cx="1862452" cy="1256870"/>
          </a:xfrm>
          <a:prstGeom prst="rect">
            <a:avLst/>
          </a:prstGeom>
        </p:spPr>
      </p:pic>
      <p:graphicFrame>
        <p:nvGraphicFramePr>
          <p:cNvPr id="38" name="Chart 37"/>
          <p:cNvGraphicFramePr/>
          <p:nvPr>
            <p:extLst>
              <p:ext uri="{D42A27DB-BD31-4B8C-83A1-F6EECF244321}">
                <p14:modId xmlns:p14="http://schemas.microsoft.com/office/powerpoint/2010/main" val="2976979510"/>
              </p:ext>
            </p:extLst>
          </p:nvPr>
        </p:nvGraphicFramePr>
        <p:xfrm>
          <a:off x="662657" y="933227"/>
          <a:ext cx="5676500" cy="2641279"/>
        </p:xfrm>
        <a:graphic>
          <a:graphicData uri="http://schemas.openxmlformats.org/drawingml/2006/chart">
            <c:chart xmlns:c="http://schemas.openxmlformats.org/drawingml/2006/chart" xmlns:r="http://schemas.openxmlformats.org/officeDocument/2006/relationships" r:id="rId12"/>
          </a:graphicData>
        </a:graphic>
      </p:graphicFrame>
    </p:spTree>
    <p:extLst>
      <p:ext uri="{BB962C8B-B14F-4D97-AF65-F5344CB8AC3E}">
        <p14:creationId xmlns:p14="http://schemas.microsoft.com/office/powerpoint/2010/main" val="11943675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Title 10"/>
          <p:cNvSpPr>
            <a:spLocks/>
          </p:cNvSpPr>
          <p:nvPr/>
        </p:nvSpPr>
        <p:spPr bwMode="auto">
          <a:xfrm>
            <a:off x="1746745" y="222647"/>
            <a:ext cx="5256483" cy="528638"/>
          </a:xfrm>
          <a:prstGeom prst="rect">
            <a:avLst/>
          </a:prstGeom>
          <a:noFill/>
          <a:ln w="9525">
            <a:noFill/>
            <a:miter lim="800000"/>
            <a:headEnd/>
            <a:tailEnd/>
          </a:ln>
        </p:spPr>
        <p:txBody>
          <a:bodyPr/>
          <a:lstStyle/>
          <a:p>
            <a:pPr defTabSz="685800"/>
            <a:r>
              <a:rPr lang="en-US" sz="2400" b="1" dirty="0">
                <a:solidFill>
                  <a:srgbClr val="2D888D"/>
                </a:solidFill>
                <a:latin typeface="+mj-lt"/>
                <a:cs typeface="ヒラギノ角ゴ Pro W3"/>
              </a:rPr>
              <a:t>Open Source in the Enterprise</a:t>
            </a:r>
          </a:p>
        </p:txBody>
      </p:sp>
      <p:pic>
        <p:nvPicPr>
          <p:cNvPr id="41986" name="Picture 41"/>
          <p:cNvPicPr>
            <a:picLocks noChangeAspect="1"/>
          </p:cNvPicPr>
          <p:nvPr/>
        </p:nvPicPr>
        <p:blipFill>
          <a:blip r:embed="rId3"/>
          <a:srcRect/>
          <a:stretch>
            <a:fillRect/>
          </a:stretch>
        </p:blipFill>
        <p:spPr bwMode="auto">
          <a:xfrm>
            <a:off x="1194198" y="1022748"/>
            <a:ext cx="6731794" cy="3092053"/>
          </a:xfrm>
          <a:prstGeom prst="rect">
            <a:avLst/>
          </a:prstGeom>
          <a:noFill/>
          <a:ln w="9525">
            <a:noFill/>
            <a:miter lim="800000"/>
            <a:headEnd/>
            <a:tailEnd/>
          </a:ln>
        </p:spPr>
      </p:pic>
      <p:sp>
        <p:nvSpPr>
          <p:cNvPr id="2" name="Rectangle 1"/>
          <p:cNvSpPr/>
          <p:nvPr/>
        </p:nvSpPr>
        <p:spPr>
          <a:xfrm>
            <a:off x="2900362" y="4342798"/>
            <a:ext cx="3812410" cy="230832"/>
          </a:xfrm>
          <a:prstGeom prst="rect">
            <a:avLst/>
          </a:prstGeom>
        </p:spPr>
        <p:txBody>
          <a:bodyPr wrap="square">
            <a:spAutoFit/>
          </a:bodyPr>
          <a:lstStyle/>
          <a:p>
            <a:r>
              <a:rPr lang="en-US" sz="900" dirty="0">
                <a:hlinkClick r:id="rId4"/>
              </a:rPr>
              <a:t>https://www.blackducksoftware.com/future-of-open-source</a:t>
            </a:r>
            <a:r>
              <a:rPr lang="en-US" sz="900" dirty="0"/>
              <a:t> </a:t>
            </a:r>
          </a:p>
        </p:txBody>
      </p:sp>
    </p:spTree>
    <p:extLst>
      <p:ext uri="{BB962C8B-B14F-4D97-AF65-F5344CB8AC3E}">
        <p14:creationId xmlns:p14="http://schemas.microsoft.com/office/powerpoint/2010/main" val="13836056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4" descr="bkgd_09 copy"/>
          <p:cNvPicPr>
            <a:picLocks noChangeAspect="1" noChangeArrowheads="1"/>
          </p:cNvPicPr>
          <p:nvPr/>
        </p:nvPicPr>
        <p:blipFill>
          <a:blip r:embed="rId3" cstate="print"/>
          <a:srcRect/>
          <a:stretch>
            <a:fillRect/>
          </a:stretch>
        </p:blipFill>
        <p:spPr bwMode="auto">
          <a:xfrm>
            <a:off x="1187889" y="1196000"/>
            <a:ext cx="7479660" cy="3563307"/>
          </a:xfrm>
          <a:prstGeom prst="rect">
            <a:avLst/>
          </a:prstGeom>
          <a:noFill/>
          <a:ln w="9525">
            <a:noFill/>
            <a:miter lim="800000"/>
            <a:headEnd/>
            <a:tailEnd/>
          </a:ln>
        </p:spPr>
      </p:pic>
      <p:sp>
        <p:nvSpPr>
          <p:cNvPr id="62466" name="Title 1"/>
          <p:cNvSpPr>
            <a:spLocks noGrp="1"/>
          </p:cNvSpPr>
          <p:nvPr>
            <p:ph type="title" idx="4294967295"/>
          </p:nvPr>
        </p:nvSpPr>
        <p:spPr bwMode="auto">
          <a:xfrm>
            <a:off x="1187889" y="95632"/>
            <a:ext cx="5682694" cy="642341"/>
          </a:xfrm>
          <a:prstGeom prst="rect">
            <a:avLst/>
          </a:prstGeom>
          <a:noFill/>
          <a:ln>
            <a:miter lim="800000"/>
            <a:headEnd/>
            <a:tailEnd/>
          </a:ln>
        </p:spPr>
        <p:txBody>
          <a:bodyPr/>
          <a:lstStyle/>
          <a:p>
            <a:pPr algn="l"/>
            <a:r>
              <a:rPr lang="en-US" sz="2400" dirty="0">
                <a:solidFill>
                  <a:srgbClr val="2B8D93"/>
                </a:solidFill>
                <a:latin typeface="Lubalin for IBM Demi" pitchFamily="18" charset="0"/>
                <a:cs typeface="Arial" pitchFamily="34" charset="0"/>
              </a:rPr>
              <a:t>Linux your Way - </a:t>
            </a:r>
            <a:r>
              <a:rPr lang="en-US" sz="1600" dirty="0">
                <a:solidFill>
                  <a:srgbClr val="2B8D93"/>
                </a:solidFill>
                <a:latin typeface="Lubalin for IBM Demi" pitchFamily="18" charset="0"/>
                <a:cs typeface="Arial" pitchFamily="34" charset="0"/>
              </a:rPr>
              <a:t>Greater flexibility and choice</a:t>
            </a:r>
            <a:endParaRPr lang="en-US" sz="2000" dirty="0">
              <a:solidFill>
                <a:srgbClr val="2B8D93"/>
              </a:solidFill>
              <a:latin typeface="Lubalin for IBM Demi" pitchFamily="18" charset="0"/>
              <a:cs typeface="Arial" pitchFamily="34" charset="0"/>
            </a:endParaRPr>
          </a:p>
        </p:txBody>
      </p:sp>
      <p:grpSp>
        <p:nvGrpSpPr>
          <p:cNvPr id="3" name="Group 2"/>
          <p:cNvGrpSpPr/>
          <p:nvPr/>
        </p:nvGrpSpPr>
        <p:grpSpPr>
          <a:xfrm>
            <a:off x="988883" y="1239043"/>
            <a:ext cx="7123925" cy="3573031"/>
            <a:chOff x="877075" y="1672119"/>
            <a:chExt cx="6685212" cy="3084932"/>
          </a:xfrm>
        </p:grpSpPr>
        <p:sp>
          <p:nvSpPr>
            <p:cNvPr id="5" name="Rectangle 4"/>
            <p:cNvSpPr/>
            <p:nvPr/>
          </p:nvSpPr>
          <p:spPr>
            <a:xfrm>
              <a:off x="877075" y="1679263"/>
              <a:ext cx="920565" cy="214336"/>
            </a:xfrm>
            <a:prstGeom prst="rect">
              <a:avLst/>
            </a:prstGeom>
            <a:solidFill>
              <a:srgbClr val="EA7C1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825" b="1" dirty="0">
                  <a:solidFill>
                    <a:prstClr val="white"/>
                  </a:solidFill>
                  <a:latin typeface="Helvetica"/>
                  <a:cs typeface="Helvetica"/>
                </a:rPr>
                <a:t>Distributions</a:t>
              </a:r>
            </a:p>
          </p:txBody>
        </p:sp>
        <p:sp>
          <p:nvSpPr>
            <p:cNvPr id="6" name="Rectangle 5"/>
            <p:cNvSpPr/>
            <p:nvPr/>
          </p:nvSpPr>
          <p:spPr>
            <a:xfrm>
              <a:off x="1876009" y="1679263"/>
              <a:ext cx="787233" cy="214336"/>
            </a:xfrm>
            <a:prstGeom prst="rect">
              <a:avLst/>
            </a:prstGeom>
            <a:solidFill>
              <a:srgbClr val="EA7C1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825" b="1">
                  <a:solidFill>
                    <a:prstClr val="white"/>
                  </a:solidFill>
                  <a:latin typeface="Helvetica"/>
                  <a:cs typeface="Helvetica"/>
                </a:rPr>
                <a:t>Hypervisors</a:t>
              </a:r>
            </a:p>
          </p:txBody>
        </p:sp>
        <p:sp>
          <p:nvSpPr>
            <p:cNvPr id="7" name="Rectangle 6"/>
            <p:cNvSpPr/>
            <p:nvPr/>
          </p:nvSpPr>
          <p:spPr>
            <a:xfrm>
              <a:off x="2746356" y="1679263"/>
              <a:ext cx="757090" cy="214336"/>
            </a:xfrm>
            <a:prstGeom prst="rect">
              <a:avLst/>
            </a:prstGeom>
            <a:solidFill>
              <a:srgbClr val="EA7C1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825" b="1" dirty="0">
                  <a:solidFill>
                    <a:prstClr val="white"/>
                  </a:solidFill>
                  <a:latin typeface="Helvetica"/>
                  <a:cs typeface="Helvetica"/>
                </a:rPr>
                <a:t>Languages</a:t>
              </a:r>
            </a:p>
          </p:txBody>
        </p:sp>
        <p:sp>
          <p:nvSpPr>
            <p:cNvPr id="8" name="Rectangle 7"/>
            <p:cNvSpPr/>
            <p:nvPr/>
          </p:nvSpPr>
          <p:spPr>
            <a:xfrm>
              <a:off x="4410850" y="1679263"/>
              <a:ext cx="817378" cy="214336"/>
            </a:xfrm>
            <a:prstGeom prst="rect">
              <a:avLst/>
            </a:prstGeom>
            <a:solidFill>
              <a:srgbClr val="EA7C1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825" b="1" dirty="0">
                  <a:solidFill>
                    <a:prstClr val="white"/>
                  </a:solidFill>
                  <a:latin typeface="Helvetica"/>
                  <a:cs typeface="Helvetica"/>
                </a:rPr>
                <a:t>Management</a:t>
              </a:r>
            </a:p>
          </p:txBody>
        </p:sp>
        <p:sp>
          <p:nvSpPr>
            <p:cNvPr id="9" name="Rectangle 8"/>
            <p:cNvSpPr/>
            <p:nvPr/>
          </p:nvSpPr>
          <p:spPr>
            <a:xfrm>
              <a:off x="5966999" y="1679263"/>
              <a:ext cx="696800" cy="214336"/>
            </a:xfrm>
            <a:prstGeom prst="rect">
              <a:avLst/>
            </a:prstGeom>
            <a:solidFill>
              <a:srgbClr val="EA7C1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825" b="1">
                  <a:solidFill>
                    <a:prstClr val="white"/>
                  </a:solidFill>
                  <a:latin typeface="Helvetica"/>
                  <a:cs typeface="Helvetica"/>
                </a:rPr>
                <a:t>Database</a:t>
              </a:r>
            </a:p>
          </p:txBody>
        </p:sp>
        <p:sp>
          <p:nvSpPr>
            <p:cNvPr id="10" name="Rectangle 9"/>
            <p:cNvSpPr/>
            <p:nvPr/>
          </p:nvSpPr>
          <p:spPr>
            <a:xfrm>
              <a:off x="6796864" y="1679263"/>
              <a:ext cx="675932" cy="214336"/>
            </a:xfrm>
            <a:prstGeom prst="rect">
              <a:avLst/>
            </a:prstGeom>
            <a:solidFill>
              <a:srgbClr val="EA7C1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825" b="1">
                  <a:solidFill>
                    <a:prstClr val="white"/>
                  </a:solidFill>
                  <a:latin typeface="Helvetica"/>
                  <a:cs typeface="Helvetica"/>
                </a:rPr>
                <a:t>Analytics</a:t>
              </a:r>
            </a:p>
          </p:txBody>
        </p:sp>
        <p:sp>
          <p:nvSpPr>
            <p:cNvPr id="11" name="Rectangle 10"/>
            <p:cNvSpPr/>
            <p:nvPr/>
          </p:nvSpPr>
          <p:spPr>
            <a:xfrm>
              <a:off x="3585746" y="1679263"/>
              <a:ext cx="765205" cy="214336"/>
            </a:xfrm>
            <a:prstGeom prst="rect">
              <a:avLst/>
            </a:prstGeom>
            <a:solidFill>
              <a:srgbClr val="EA7C1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825" b="1">
                  <a:solidFill>
                    <a:prstClr val="white"/>
                  </a:solidFill>
                  <a:latin typeface="Helvetica"/>
                  <a:cs typeface="Helvetica"/>
                </a:rPr>
                <a:t>Runtimes</a:t>
              </a:r>
            </a:p>
          </p:txBody>
        </p:sp>
        <p:pic>
          <p:nvPicPr>
            <p:cNvPr id="62474" name="Picture 11"/>
            <p:cNvPicPr>
              <a:picLocks/>
            </p:cNvPicPr>
            <p:nvPr/>
          </p:nvPicPr>
          <p:blipFill>
            <a:blip r:embed="rId4"/>
            <a:srcRect/>
            <a:stretch>
              <a:fillRect/>
            </a:stretch>
          </p:blipFill>
          <p:spPr bwMode="auto">
            <a:xfrm>
              <a:off x="6911163" y="2222299"/>
              <a:ext cx="539122" cy="198747"/>
            </a:xfrm>
            <a:prstGeom prst="rect">
              <a:avLst/>
            </a:prstGeom>
            <a:noFill/>
            <a:ln w="9525">
              <a:noFill/>
              <a:miter lim="800000"/>
              <a:headEnd/>
              <a:tailEnd/>
            </a:ln>
          </p:spPr>
        </p:pic>
        <p:pic>
          <p:nvPicPr>
            <p:cNvPr id="62475" name="Picture 12"/>
            <p:cNvPicPr>
              <a:picLocks noChangeAspect="1"/>
            </p:cNvPicPr>
            <p:nvPr/>
          </p:nvPicPr>
          <p:blipFill>
            <a:blip r:embed="rId5"/>
            <a:srcRect/>
            <a:stretch>
              <a:fillRect/>
            </a:stretch>
          </p:blipFill>
          <p:spPr bwMode="auto">
            <a:xfrm>
              <a:off x="6844488" y="1924957"/>
              <a:ext cx="704061" cy="280585"/>
            </a:xfrm>
            <a:prstGeom prst="rect">
              <a:avLst/>
            </a:prstGeom>
            <a:noFill/>
            <a:ln w="9525">
              <a:noFill/>
              <a:miter lim="800000"/>
              <a:headEnd/>
              <a:tailEnd/>
            </a:ln>
          </p:spPr>
        </p:pic>
        <p:pic>
          <p:nvPicPr>
            <p:cNvPr id="62476" name="Picture 13"/>
            <p:cNvPicPr>
              <a:picLocks/>
            </p:cNvPicPr>
            <p:nvPr/>
          </p:nvPicPr>
          <p:blipFill>
            <a:blip r:embed="rId6"/>
            <a:srcRect l="27022" t="5891" r="4251" b="15149"/>
            <a:stretch>
              <a:fillRect/>
            </a:stretch>
          </p:blipFill>
          <p:spPr bwMode="auto">
            <a:xfrm>
              <a:off x="6921877" y="3617035"/>
              <a:ext cx="495065" cy="463744"/>
            </a:xfrm>
            <a:prstGeom prst="rect">
              <a:avLst/>
            </a:prstGeom>
            <a:noFill/>
            <a:ln w="9525">
              <a:noFill/>
              <a:miter lim="800000"/>
              <a:headEnd/>
              <a:tailEnd/>
            </a:ln>
          </p:spPr>
        </p:pic>
        <p:pic>
          <p:nvPicPr>
            <p:cNvPr id="62477" name="Picture 14"/>
            <p:cNvPicPr>
              <a:picLocks/>
            </p:cNvPicPr>
            <p:nvPr/>
          </p:nvPicPr>
          <p:blipFill>
            <a:blip r:embed="rId7"/>
            <a:srcRect/>
            <a:stretch>
              <a:fillRect/>
            </a:stretch>
          </p:blipFill>
          <p:spPr bwMode="auto">
            <a:xfrm>
              <a:off x="6868300" y="3174558"/>
              <a:ext cx="587817" cy="429970"/>
            </a:xfrm>
            <a:prstGeom prst="rect">
              <a:avLst/>
            </a:prstGeom>
            <a:noFill/>
            <a:ln w="9525">
              <a:noFill/>
              <a:miter lim="800000"/>
              <a:headEnd/>
              <a:tailEnd/>
            </a:ln>
          </p:spPr>
        </p:pic>
        <p:pic>
          <p:nvPicPr>
            <p:cNvPr id="62478" name="Picture 15"/>
            <p:cNvPicPr>
              <a:picLocks noChangeAspect="1"/>
            </p:cNvPicPr>
            <p:nvPr/>
          </p:nvPicPr>
          <p:blipFill>
            <a:blip r:embed="rId8"/>
            <a:srcRect/>
            <a:stretch>
              <a:fillRect/>
            </a:stretch>
          </p:blipFill>
          <p:spPr bwMode="auto">
            <a:xfrm>
              <a:off x="1933159" y="2174888"/>
              <a:ext cx="756019" cy="224727"/>
            </a:xfrm>
            <a:prstGeom prst="rect">
              <a:avLst/>
            </a:prstGeom>
            <a:noFill/>
            <a:ln w="9525">
              <a:noFill/>
              <a:miter lim="800000"/>
              <a:headEnd/>
              <a:tailEnd/>
            </a:ln>
          </p:spPr>
        </p:pic>
        <p:sp>
          <p:nvSpPr>
            <p:cNvPr id="17" name="TextBox 16"/>
            <p:cNvSpPr txBox="1"/>
            <p:nvPr/>
          </p:nvSpPr>
          <p:spPr>
            <a:xfrm>
              <a:off x="1929115" y="3003655"/>
              <a:ext cx="667406" cy="558038"/>
            </a:xfrm>
            <a:prstGeom prst="rect">
              <a:avLst/>
            </a:prstGeom>
            <a:noFill/>
          </p:spPr>
          <p:txBody>
            <a:bodyPr wrap="square">
              <a:spAutoFit/>
            </a:bodyPr>
            <a:lstStyle/>
            <a:p>
              <a:pPr algn="ctr">
                <a:defRPr/>
              </a:pPr>
              <a:r>
                <a:rPr lang="en-US" b="1" dirty="0" smtClean="0">
                  <a:gradFill flip="none" rotWithShape="1">
                    <a:gsLst>
                      <a:gs pos="0">
                        <a:srgbClr val="7F1C7D"/>
                      </a:gs>
                      <a:gs pos="100000">
                        <a:srgbClr val="7F1C7D">
                          <a:lumMod val="50000"/>
                        </a:srgbClr>
                      </a:gs>
                    </a:gsLst>
                    <a:lin ang="5400000" scaled="0"/>
                    <a:tileRect/>
                  </a:gradFill>
                  <a:latin typeface="Arial Narrow"/>
                  <a:ea typeface="+mn-ea"/>
                  <a:cs typeface="Arial Narrow"/>
                </a:rPr>
                <a:t>LPAR</a:t>
              </a:r>
            </a:p>
            <a:p>
              <a:pPr algn="ctr">
                <a:defRPr/>
              </a:pPr>
              <a:r>
                <a:rPr lang="en-US" b="1" dirty="0" smtClean="0">
                  <a:gradFill flip="none" rotWithShape="1">
                    <a:gsLst>
                      <a:gs pos="0">
                        <a:srgbClr val="7F1C7D"/>
                      </a:gs>
                      <a:gs pos="100000">
                        <a:srgbClr val="7F1C7D">
                          <a:lumMod val="50000"/>
                        </a:srgbClr>
                      </a:gs>
                    </a:gsLst>
                    <a:lin ang="5400000" scaled="0"/>
                    <a:tileRect/>
                  </a:gradFill>
                  <a:latin typeface="Arial Narrow"/>
                  <a:ea typeface="+mn-ea"/>
                  <a:cs typeface="Arial Narrow"/>
                </a:rPr>
                <a:t>DPM</a:t>
              </a:r>
              <a:endParaRPr lang="en-US" b="1" dirty="0">
                <a:gradFill flip="none" rotWithShape="1">
                  <a:gsLst>
                    <a:gs pos="0">
                      <a:srgbClr val="7F1C7D"/>
                    </a:gs>
                    <a:gs pos="100000">
                      <a:srgbClr val="7F1C7D">
                        <a:lumMod val="50000"/>
                      </a:srgbClr>
                    </a:gs>
                  </a:gsLst>
                  <a:lin ang="5400000" scaled="0"/>
                  <a:tileRect/>
                </a:gradFill>
                <a:latin typeface="Arial Narrow"/>
                <a:ea typeface="+mn-ea"/>
                <a:cs typeface="Arial Narrow"/>
              </a:endParaRPr>
            </a:p>
          </p:txBody>
        </p:sp>
        <p:pic>
          <p:nvPicPr>
            <p:cNvPr id="62480" name="Picture 17" descr="zVM.gif"/>
            <p:cNvPicPr>
              <a:picLocks/>
            </p:cNvPicPr>
            <p:nvPr/>
          </p:nvPicPr>
          <p:blipFill>
            <a:blip r:embed="rId9"/>
            <a:srcRect/>
            <a:stretch>
              <a:fillRect/>
            </a:stretch>
          </p:blipFill>
          <p:spPr bwMode="auto">
            <a:xfrm>
              <a:off x="2073653" y="2511593"/>
              <a:ext cx="402312" cy="455951"/>
            </a:xfrm>
            <a:prstGeom prst="rect">
              <a:avLst/>
            </a:prstGeom>
            <a:noFill/>
            <a:ln w="9525">
              <a:noFill/>
              <a:miter lim="800000"/>
              <a:headEnd/>
              <a:tailEnd/>
            </a:ln>
          </p:spPr>
        </p:pic>
        <p:pic>
          <p:nvPicPr>
            <p:cNvPr id="62481" name="Picture 18"/>
            <p:cNvPicPr>
              <a:picLocks noChangeAspect="1"/>
            </p:cNvPicPr>
            <p:nvPr/>
          </p:nvPicPr>
          <p:blipFill>
            <a:blip r:embed="rId10"/>
            <a:srcRect/>
            <a:stretch>
              <a:fillRect/>
            </a:stretch>
          </p:blipFill>
          <p:spPr bwMode="auto">
            <a:xfrm>
              <a:off x="881837" y="2155725"/>
              <a:ext cx="1031407" cy="268894"/>
            </a:xfrm>
            <a:prstGeom prst="rect">
              <a:avLst/>
            </a:prstGeom>
            <a:noFill/>
            <a:ln w="9525">
              <a:noFill/>
              <a:miter lim="800000"/>
              <a:headEnd/>
              <a:tailEnd/>
            </a:ln>
          </p:spPr>
        </p:pic>
        <p:pic>
          <p:nvPicPr>
            <p:cNvPr id="62482" name="Picture 19"/>
            <p:cNvPicPr>
              <a:picLocks noChangeAspect="1"/>
            </p:cNvPicPr>
            <p:nvPr/>
          </p:nvPicPr>
          <p:blipFill>
            <a:blip r:embed="rId11"/>
            <a:srcRect/>
            <a:stretch>
              <a:fillRect/>
            </a:stretch>
          </p:blipFill>
          <p:spPr bwMode="auto">
            <a:xfrm>
              <a:off x="5966996" y="1981794"/>
              <a:ext cx="783300" cy="184459"/>
            </a:xfrm>
            <a:prstGeom prst="rect">
              <a:avLst/>
            </a:prstGeom>
            <a:noFill/>
            <a:ln w="9525">
              <a:noFill/>
              <a:miter lim="800000"/>
              <a:headEnd/>
              <a:tailEnd/>
            </a:ln>
          </p:spPr>
        </p:pic>
        <p:pic>
          <p:nvPicPr>
            <p:cNvPr id="62483" name="Picture 20"/>
            <p:cNvPicPr>
              <a:picLocks noChangeAspect="1"/>
            </p:cNvPicPr>
            <p:nvPr/>
          </p:nvPicPr>
          <p:blipFill>
            <a:blip r:embed="rId12"/>
            <a:srcRect/>
            <a:stretch>
              <a:fillRect/>
            </a:stretch>
          </p:blipFill>
          <p:spPr bwMode="auto">
            <a:xfrm>
              <a:off x="5966996" y="2191559"/>
              <a:ext cx="783299" cy="196149"/>
            </a:xfrm>
            <a:prstGeom prst="rect">
              <a:avLst/>
            </a:prstGeom>
            <a:noFill/>
            <a:ln w="9525">
              <a:noFill/>
              <a:miter lim="800000"/>
              <a:headEnd/>
              <a:tailEnd/>
            </a:ln>
          </p:spPr>
        </p:pic>
        <p:pic>
          <p:nvPicPr>
            <p:cNvPr id="62484" name="Picture 21"/>
            <p:cNvPicPr>
              <a:picLocks noChangeAspect="1"/>
            </p:cNvPicPr>
            <p:nvPr/>
          </p:nvPicPr>
          <p:blipFill>
            <a:blip r:embed="rId13"/>
            <a:srcRect/>
            <a:stretch>
              <a:fillRect/>
            </a:stretch>
          </p:blipFill>
          <p:spPr bwMode="auto">
            <a:xfrm>
              <a:off x="5966996" y="2440950"/>
              <a:ext cx="783297" cy="103920"/>
            </a:xfrm>
            <a:prstGeom prst="rect">
              <a:avLst/>
            </a:prstGeom>
            <a:noFill/>
            <a:ln w="9525">
              <a:noFill/>
              <a:miter lim="800000"/>
              <a:headEnd/>
              <a:tailEnd/>
            </a:ln>
          </p:spPr>
        </p:pic>
        <p:pic>
          <p:nvPicPr>
            <p:cNvPr id="62485" name="Picture 22"/>
            <p:cNvPicPr>
              <a:picLocks noChangeAspect="1"/>
            </p:cNvPicPr>
            <p:nvPr/>
          </p:nvPicPr>
          <p:blipFill>
            <a:blip r:embed="rId14"/>
            <a:srcRect/>
            <a:stretch>
              <a:fillRect/>
            </a:stretch>
          </p:blipFill>
          <p:spPr bwMode="auto">
            <a:xfrm>
              <a:off x="6122969" y="2577535"/>
              <a:ext cx="444260" cy="222130"/>
            </a:xfrm>
            <a:prstGeom prst="rect">
              <a:avLst/>
            </a:prstGeom>
            <a:noFill/>
            <a:ln w="9525">
              <a:noFill/>
              <a:miter lim="800000"/>
              <a:headEnd/>
              <a:tailEnd/>
            </a:ln>
          </p:spPr>
        </p:pic>
        <p:pic>
          <p:nvPicPr>
            <p:cNvPr id="62486" name="Picture 23"/>
            <p:cNvPicPr>
              <a:picLocks noChangeAspect="1"/>
            </p:cNvPicPr>
            <p:nvPr/>
          </p:nvPicPr>
          <p:blipFill>
            <a:blip r:embed="rId15"/>
            <a:srcRect/>
            <a:stretch>
              <a:fillRect/>
            </a:stretch>
          </p:blipFill>
          <p:spPr bwMode="auto">
            <a:xfrm>
              <a:off x="6155114" y="2839144"/>
              <a:ext cx="374113" cy="254605"/>
            </a:xfrm>
            <a:prstGeom prst="rect">
              <a:avLst/>
            </a:prstGeom>
            <a:noFill/>
            <a:ln w="9525">
              <a:noFill/>
              <a:miter lim="800000"/>
              <a:headEnd/>
              <a:tailEnd/>
            </a:ln>
          </p:spPr>
        </p:pic>
        <p:sp>
          <p:nvSpPr>
            <p:cNvPr id="62487" name="TextBox 24"/>
            <p:cNvSpPr txBox="1">
              <a:spLocks noChangeArrowheads="1"/>
            </p:cNvSpPr>
            <p:nvPr/>
          </p:nvSpPr>
          <p:spPr bwMode="auto">
            <a:xfrm>
              <a:off x="6123442" y="3550178"/>
              <a:ext cx="392114" cy="369332"/>
            </a:xfrm>
            <a:prstGeom prst="rect">
              <a:avLst/>
            </a:prstGeom>
            <a:noFill/>
            <a:ln w="9525">
              <a:noFill/>
              <a:miter lim="800000"/>
              <a:headEnd/>
              <a:tailEnd/>
            </a:ln>
          </p:spPr>
          <p:txBody>
            <a:bodyPr wrap="square">
              <a:spAutoFit/>
            </a:bodyPr>
            <a:lstStyle/>
            <a:p>
              <a:pPr algn="ctr"/>
              <a:r>
                <a:rPr lang="en-US" sz="900">
                  <a:solidFill>
                    <a:srgbClr val="20AFE5"/>
                  </a:solidFill>
                  <a:latin typeface="Lubalin for IBM Demi" pitchFamily="18" charset="0"/>
                </a:rPr>
                <a:t>DB2</a:t>
              </a:r>
              <a:endParaRPr lang="en-US" sz="900">
                <a:solidFill>
                  <a:srgbClr val="20AFE5"/>
                </a:solidFill>
                <a:latin typeface="Helvetica Light" pitchFamily="34" charset="0"/>
              </a:endParaRPr>
            </a:p>
          </p:txBody>
        </p:sp>
        <p:pic>
          <p:nvPicPr>
            <p:cNvPr id="62488" name="Picture 26"/>
            <p:cNvPicPr>
              <a:picLocks noChangeAspect="1"/>
            </p:cNvPicPr>
            <p:nvPr/>
          </p:nvPicPr>
          <p:blipFill>
            <a:blip r:embed="rId16"/>
            <a:srcRect/>
            <a:stretch>
              <a:fillRect/>
            </a:stretch>
          </p:blipFill>
          <p:spPr bwMode="auto">
            <a:xfrm>
              <a:off x="3834586" y="2162002"/>
              <a:ext cx="328648" cy="293574"/>
            </a:xfrm>
            <a:prstGeom prst="rect">
              <a:avLst/>
            </a:prstGeom>
            <a:noFill/>
            <a:ln w="9525">
              <a:noFill/>
              <a:miter lim="800000"/>
              <a:headEnd/>
              <a:tailEnd/>
            </a:ln>
          </p:spPr>
        </p:pic>
        <p:pic>
          <p:nvPicPr>
            <p:cNvPr id="62489" name="Picture 27"/>
            <p:cNvPicPr>
              <a:picLocks noChangeAspect="1"/>
            </p:cNvPicPr>
            <p:nvPr/>
          </p:nvPicPr>
          <p:blipFill>
            <a:blip r:embed="rId17"/>
            <a:srcRect/>
            <a:stretch>
              <a:fillRect/>
            </a:stretch>
          </p:blipFill>
          <p:spPr bwMode="auto">
            <a:xfrm>
              <a:off x="3744098" y="2551452"/>
              <a:ext cx="519601" cy="206542"/>
            </a:xfrm>
            <a:prstGeom prst="rect">
              <a:avLst/>
            </a:prstGeom>
            <a:noFill/>
            <a:ln w="9525">
              <a:noFill/>
              <a:miter lim="800000"/>
              <a:headEnd/>
              <a:tailEnd/>
            </a:ln>
          </p:spPr>
        </p:pic>
        <p:pic>
          <p:nvPicPr>
            <p:cNvPr id="62490" name="Picture 28"/>
            <p:cNvPicPr>
              <a:picLocks noChangeAspect="1"/>
            </p:cNvPicPr>
            <p:nvPr/>
          </p:nvPicPr>
          <p:blipFill>
            <a:blip r:embed="rId18"/>
            <a:srcRect/>
            <a:stretch>
              <a:fillRect/>
            </a:stretch>
          </p:blipFill>
          <p:spPr bwMode="auto">
            <a:xfrm>
              <a:off x="3667899" y="2822487"/>
              <a:ext cx="687174" cy="140293"/>
            </a:xfrm>
            <a:prstGeom prst="rect">
              <a:avLst/>
            </a:prstGeom>
            <a:noFill/>
            <a:ln w="9525">
              <a:noFill/>
              <a:miter lim="800000"/>
              <a:headEnd/>
              <a:tailEnd/>
            </a:ln>
          </p:spPr>
        </p:pic>
        <p:pic>
          <p:nvPicPr>
            <p:cNvPr id="62491" name="Picture 29"/>
            <p:cNvPicPr>
              <a:picLocks noChangeAspect="1"/>
            </p:cNvPicPr>
            <p:nvPr/>
          </p:nvPicPr>
          <p:blipFill>
            <a:blip r:embed="rId19"/>
            <a:srcRect/>
            <a:stretch>
              <a:fillRect/>
            </a:stretch>
          </p:blipFill>
          <p:spPr bwMode="auto">
            <a:xfrm>
              <a:off x="3740528" y="2915871"/>
              <a:ext cx="519602" cy="391000"/>
            </a:xfrm>
            <a:prstGeom prst="rect">
              <a:avLst/>
            </a:prstGeom>
            <a:noFill/>
            <a:ln w="9525">
              <a:noFill/>
              <a:miter lim="800000"/>
              <a:headEnd/>
              <a:tailEnd/>
            </a:ln>
          </p:spPr>
        </p:pic>
        <p:pic>
          <p:nvPicPr>
            <p:cNvPr id="62492" name="Picture 30"/>
            <p:cNvPicPr>
              <a:picLocks noChangeAspect="1"/>
            </p:cNvPicPr>
            <p:nvPr/>
          </p:nvPicPr>
          <p:blipFill>
            <a:blip r:embed="rId20"/>
            <a:srcRect/>
            <a:stretch>
              <a:fillRect/>
            </a:stretch>
          </p:blipFill>
          <p:spPr bwMode="auto">
            <a:xfrm>
              <a:off x="3732194" y="3282490"/>
              <a:ext cx="527396" cy="263698"/>
            </a:xfrm>
            <a:prstGeom prst="rect">
              <a:avLst/>
            </a:prstGeom>
            <a:noFill/>
            <a:ln w="9525">
              <a:noFill/>
              <a:miter lim="800000"/>
              <a:headEnd/>
              <a:tailEnd/>
            </a:ln>
          </p:spPr>
        </p:pic>
        <p:pic>
          <p:nvPicPr>
            <p:cNvPr id="62493" name="Picture 31"/>
            <p:cNvPicPr>
              <a:picLocks noChangeAspect="1"/>
            </p:cNvPicPr>
            <p:nvPr/>
          </p:nvPicPr>
          <p:blipFill>
            <a:blip r:embed="rId21"/>
            <a:srcRect/>
            <a:stretch>
              <a:fillRect/>
            </a:stretch>
          </p:blipFill>
          <p:spPr bwMode="auto">
            <a:xfrm>
              <a:off x="2834463" y="1966320"/>
              <a:ext cx="636510" cy="141592"/>
            </a:xfrm>
            <a:prstGeom prst="rect">
              <a:avLst/>
            </a:prstGeom>
            <a:noFill/>
            <a:ln w="9525">
              <a:noFill/>
              <a:miter lim="800000"/>
              <a:headEnd/>
              <a:tailEnd/>
            </a:ln>
          </p:spPr>
        </p:pic>
        <p:pic>
          <p:nvPicPr>
            <p:cNvPr id="62494" name="Picture 32"/>
            <p:cNvPicPr>
              <a:picLocks noChangeAspect="1"/>
            </p:cNvPicPr>
            <p:nvPr/>
          </p:nvPicPr>
          <p:blipFill>
            <a:blip r:embed="rId22"/>
            <a:srcRect/>
            <a:stretch>
              <a:fillRect/>
            </a:stretch>
          </p:blipFill>
          <p:spPr bwMode="auto">
            <a:xfrm>
              <a:off x="3069015" y="3123486"/>
              <a:ext cx="591046" cy="271491"/>
            </a:xfrm>
            <a:prstGeom prst="rect">
              <a:avLst/>
            </a:prstGeom>
            <a:noFill/>
            <a:ln w="9525">
              <a:noFill/>
              <a:miter lim="800000"/>
              <a:headEnd/>
              <a:tailEnd/>
            </a:ln>
          </p:spPr>
        </p:pic>
        <p:pic>
          <p:nvPicPr>
            <p:cNvPr id="62495" name="Picture 33"/>
            <p:cNvPicPr>
              <a:picLocks noChangeAspect="1"/>
            </p:cNvPicPr>
            <p:nvPr/>
          </p:nvPicPr>
          <p:blipFill>
            <a:blip r:embed="rId23"/>
            <a:srcRect t="28459" b="24100"/>
            <a:stretch>
              <a:fillRect/>
            </a:stretch>
          </p:blipFill>
          <p:spPr bwMode="auto">
            <a:xfrm>
              <a:off x="2764216" y="2141119"/>
              <a:ext cx="791094" cy="201346"/>
            </a:xfrm>
            <a:prstGeom prst="rect">
              <a:avLst/>
            </a:prstGeom>
            <a:noFill/>
            <a:ln w="9525">
              <a:noFill/>
              <a:miter lim="800000"/>
              <a:headEnd/>
              <a:tailEnd/>
            </a:ln>
          </p:spPr>
        </p:pic>
        <p:pic>
          <p:nvPicPr>
            <p:cNvPr id="62496" name="Picture 34"/>
            <p:cNvPicPr>
              <a:picLocks noChangeAspect="1"/>
            </p:cNvPicPr>
            <p:nvPr/>
          </p:nvPicPr>
          <p:blipFill>
            <a:blip r:embed="rId24"/>
            <a:srcRect/>
            <a:stretch>
              <a:fillRect/>
            </a:stretch>
          </p:blipFill>
          <p:spPr bwMode="auto">
            <a:xfrm>
              <a:off x="3202365" y="2580894"/>
              <a:ext cx="328647" cy="210438"/>
            </a:xfrm>
            <a:prstGeom prst="rect">
              <a:avLst/>
            </a:prstGeom>
            <a:noFill/>
            <a:ln w="9525">
              <a:noFill/>
              <a:miter lim="800000"/>
              <a:headEnd/>
              <a:tailEnd/>
            </a:ln>
          </p:spPr>
        </p:pic>
        <p:pic>
          <p:nvPicPr>
            <p:cNvPr id="62497" name="Picture 35"/>
            <p:cNvPicPr>
              <a:picLocks noChangeAspect="1"/>
            </p:cNvPicPr>
            <p:nvPr/>
          </p:nvPicPr>
          <p:blipFill>
            <a:blip r:embed="rId25"/>
            <a:srcRect/>
            <a:stretch>
              <a:fillRect/>
            </a:stretch>
          </p:blipFill>
          <p:spPr bwMode="auto">
            <a:xfrm>
              <a:off x="3217844" y="2317333"/>
              <a:ext cx="329946" cy="187056"/>
            </a:xfrm>
            <a:prstGeom prst="rect">
              <a:avLst/>
            </a:prstGeom>
            <a:noFill/>
            <a:ln w="9525">
              <a:noFill/>
              <a:miter lim="800000"/>
              <a:headEnd/>
              <a:tailEnd/>
            </a:ln>
          </p:spPr>
        </p:pic>
        <p:pic>
          <p:nvPicPr>
            <p:cNvPr id="62498" name="Picture 36"/>
            <p:cNvPicPr>
              <a:picLocks noChangeAspect="1"/>
            </p:cNvPicPr>
            <p:nvPr/>
          </p:nvPicPr>
          <p:blipFill>
            <a:blip r:embed="rId26"/>
            <a:srcRect/>
            <a:stretch>
              <a:fillRect/>
            </a:stretch>
          </p:blipFill>
          <p:spPr bwMode="auto">
            <a:xfrm>
              <a:off x="2728496" y="2503922"/>
              <a:ext cx="444259" cy="333843"/>
            </a:xfrm>
            <a:prstGeom prst="rect">
              <a:avLst/>
            </a:prstGeom>
            <a:noFill/>
            <a:ln w="9525">
              <a:noFill/>
              <a:miter lim="800000"/>
              <a:headEnd/>
              <a:tailEnd/>
            </a:ln>
          </p:spPr>
        </p:pic>
        <p:pic>
          <p:nvPicPr>
            <p:cNvPr id="62499" name="Picture 37"/>
            <p:cNvPicPr>
              <a:picLocks noChangeAspect="1"/>
            </p:cNvPicPr>
            <p:nvPr/>
          </p:nvPicPr>
          <p:blipFill>
            <a:blip r:embed="rId27"/>
            <a:srcRect/>
            <a:stretch>
              <a:fillRect/>
            </a:stretch>
          </p:blipFill>
          <p:spPr bwMode="auto">
            <a:xfrm>
              <a:off x="2899946" y="2792281"/>
              <a:ext cx="565066" cy="216933"/>
            </a:xfrm>
            <a:prstGeom prst="rect">
              <a:avLst/>
            </a:prstGeom>
            <a:noFill/>
            <a:ln w="9525">
              <a:noFill/>
              <a:miter lim="800000"/>
              <a:headEnd/>
              <a:tailEnd/>
            </a:ln>
          </p:spPr>
        </p:pic>
        <p:pic>
          <p:nvPicPr>
            <p:cNvPr id="62500" name="Picture 38"/>
            <p:cNvPicPr>
              <a:picLocks noChangeAspect="1"/>
            </p:cNvPicPr>
            <p:nvPr/>
          </p:nvPicPr>
          <p:blipFill>
            <a:blip r:embed="rId28"/>
            <a:srcRect/>
            <a:stretch>
              <a:fillRect/>
            </a:stretch>
          </p:blipFill>
          <p:spPr bwMode="auto">
            <a:xfrm>
              <a:off x="2751117" y="2935154"/>
              <a:ext cx="950869" cy="245511"/>
            </a:xfrm>
            <a:prstGeom prst="rect">
              <a:avLst/>
            </a:prstGeom>
            <a:noFill/>
            <a:ln w="9525">
              <a:noFill/>
              <a:miter lim="800000"/>
              <a:headEnd/>
              <a:tailEnd/>
            </a:ln>
          </p:spPr>
        </p:pic>
        <p:pic>
          <p:nvPicPr>
            <p:cNvPr id="62501" name="Picture 39"/>
            <p:cNvPicPr>
              <a:picLocks noChangeAspect="1"/>
            </p:cNvPicPr>
            <p:nvPr/>
          </p:nvPicPr>
          <p:blipFill>
            <a:blip r:embed="rId29"/>
            <a:srcRect/>
            <a:stretch>
              <a:fillRect/>
            </a:stretch>
          </p:blipFill>
          <p:spPr bwMode="auto">
            <a:xfrm>
              <a:off x="2728497" y="2318741"/>
              <a:ext cx="463745" cy="184459"/>
            </a:xfrm>
            <a:prstGeom prst="rect">
              <a:avLst/>
            </a:prstGeom>
            <a:noFill/>
            <a:ln w="9525">
              <a:noFill/>
              <a:miter lim="800000"/>
              <a:headEnd/>
              <a:tailEnd/>
            </a:ln>
          </p:spPr>
        </p:pic>
        <p:pic>
          <p:nvPicPr>
            <p:cNvPr id="62502" name="Picture 40"/>
            <p:cNvPicPr>
              <a:picLocks noChangeAspect="1"/>
            </p:cNvPicPr>
            <p:nvPr/>
          </p:nvPicPr>
          <p:blipFill>
            <a:blip r:embed="rId30"/>
            <a:srcRect/>
            <a:stretch>
              <a:fillRect/>
            </a:stretch>
          </p:blipFill>
          <p:spPr bwMode="auto">
            <a:xfrm>
              <a:off x="2839223" y="3410656"/>
              <a:ext cx="680679" cy="140293"/>
            </a:xfrm>
            <a:prstGeom prst="rect">
              <a:avLst/>
            </a:prstGeom>
            <a:noFill/>
            <a:ln w="9525">
              <a:noFill/>
              <a:miter lim="800000"/>
              <a:headEnd/>
              <a:tailEnd/>
            </a:ln>
          </p:spPr>
        </p:pic>
        <p:pic>
          <p:nvPicPr>
            <p:cNvPr id="62503" name="Picture 41"/>
            <p:cNvPicPr>
              <a:picLocks noChangeAspect="1"/>
            </p:cNvPicPr>
            <p:nvPr/>
          </p:nvPicPr>
          <p:blipFill>
            <a:blip r:embed="rId31"/>
            <a:srcRect/>
            <a:stretch>
              <a:fillRect/>
            </a:stretch>
          </p:blipFill>
          <p:spPr bwMode="auto">
            <a:xfrm>
              <a:off x="2788027" y="3149039"/>
              <a:ext cx="258501" cy="193551"/>
            </a:xfrm>
            <a:prstGeom prst="rect">
              <a:avLst/>
            </a:prstGeom>
            <a:noFill/>
            <a:ln w="9525">
              <a:noFill/>
              <a:miter lim="800000"/>
              <a:headEnd/>
              <a:tailEnd/>
            </a:ln>
          </p:spPr>
        </p:pic>
        <p:pic>
          <p:nvPicPr>
            <p:cNvPr id="62504" name="Picture 42"/>
            <p:cNvPicPr>
              <a:picLocks noChangeAspect="1"/>
            </p:cNvPicPr>
            <p:nvPr/>
          </p:nvPicPr>
          <p:blipFill>
            <a:blip r:embed="rId32"/>
            <a:srcRect/>
            <a:stretch>
              <a:fillRect/>
            </a:stretch>
          </p:blipFill>
          <p:spPr bwMode="auto">
            <a:xfrm>
              <a:off x="881837" y="2543221"/>
              <a:ext cx="1031407" cy="248110"/>
            </a:xfrm>
            <a:prstGeom prst="rect">
              <a:avLst/>
            </a:prstGeom>
            <a:noFill/>
            <a:ln w="9525">
              <a:noFill/>
              <a:miter lim="800000"/>
              <a:headEnd/>
              <a:tailEnd/>
            </a:ln>
          </p:spPr>
        </p:pic>
        <p:pic>
          <p:nvPicPr>
            <p:cNvPr id="62505" name="Picture 43" descr="O_DiamondPartner_clr.gif"/>
            <p:cNvPicPr>
              <a:picLocks/>
            </p:cNvPicPr>
            <p:nvPr/>
          </p:nvPicPr>
          <p:blipFill>
            <a:blip r:embed="rId33"/>
            <a:srcRect/>
            <a:stretch>
              <a:fillRect/>
            </a:stretch>
          </p:blipFill>
          <p:spPr bwMode="auto">
            <a:xfrm>
              <a:off x="6032480" y="3368764"/>
              <a:ext cx="607527" cy="171469"/>
            </a:xfrm>
            <a:prstGeom prst="rect">
              <a:avLst/>
            </a:prstGeom>
            <a:noFill/>
            <a:ln w="9525">
              <a:noFill/>
              <a:miter lim="800000"/>
              <a:headEnd/>
              <a:tailEnd/>
            </a:ln>
          </p:spPr>
        </p:pic>
        <p:sp>
          <p:nvSpPr>
            <p:cNvPr id="62506" name="TextBox 44"/>
            <p:cNvSpPr txBox="1">
              <a:spLocks noChangeArrowheads="1"/>
            </p:cNvSpPr>
            <p:nvPr/>
          </p:nvSpPr>
          <p:spPr bwMode="auto">
            <a:xfrm>
              <a:off x="4337720" y="2929723"/>
              <a:ext cx="868209" cy="346249"/>
            </a:xfrm>
            <a:prstGeom prst="rect">
              <a:avLst/>
            </a:prstGeom>
            <a:noFill/>
            <a:ln w="9525">
              <a:noFill/>
              <a:miter lim="800000"/>
              <a:headEnd/>
              <a:tailEnd/>
            </a:ln>
          </p:spPr>
          <p:txBody>
            <a:bodyPr wrap="square">
              <a:spAutoFit/>
            </a:bodyPr>
            <a:lstStyle/>
            <a:p>
              <a:pPr algn="ctr"/>
              <a:r>
                <a:rPr lang="en-US" sz="825">
                  <a:solidFill>
                    <a:srgbClr val="1A6A9C"/>
                  </a:solidFill>
                  <a:latin typeface="Lubalin for IBM Demi" pitchFamily="18" charset="0"/>
                </a:rPr>
                <a:t>Cloud</a:t>
              </a:r>
              <a:r>
                <a:rPr lang="en-US" sz="825" b="1">
                  <a:solidFill>
                    <a:srgbClr val="1A6A9C"/>
                  </a:solidFill>
                  <a:latin typeface="Helvetica" pitchFamily="34" charset="0"/>
                </a:rPr>
                <a:t> </a:t>
              </a:r>
              <a:r>
                <a:rPr lang="en-US" sz="825">
                  <a:solidFill>
                    <a:srgbClr val="1A6A9C"/>
                  </a:solidFill>
                  <a:latin typeface="Helvetica Light" pitchFamily="34" charset="0"/>
                </a:rPr>
                <a:t>Manager</a:t>
              </a:r>
            </a:p>
          </p:txBody>
        </p:sp>
        <p:pic>
          <p:nvPicPr>
            <p:cNvPr id="62507" name="Picture 45" descr="docker.png"/>
            <p:cNvPicPr>
              <a:picLocks noChangeAspect="1"/>
            </p:cNvPicPr>
            <p:nvPr/>
          </p:nvPicPr>
          <p:blipFill>
            <a:blip r:embed="rId34"/>
            <a:srcRect/>
            <a:stretch>
              <a:fillRect/>
            </a:stretch>
          </p:blipFill>
          <p:spPr bwMode="auto">
            <a:xfrm>
              <a:off x="4397751" y="1928643"/>
              <a:ext cx="930087" cy="236419"/>
            </a:xfrm>
            <a:prstGeom prst="rect">
              <a:avLst/>
            </a:prstGeom>
            <a:noFill/>
            <a:ln w="9525">
              <a:noFill/>
              <a:miter lim="800000"/>
              <a:headEnd/>
              <a:tailEnd/>
            </a:ln>
          </p:spPr>
        </p:pic>
        <p:pic>
          <p:nvPicPr>
            <p:cNvPr id="62508" name="Picture 46"/>
            <p:cNvPicPr>
              <a:picLocks noChangeAspect="1"/>
            </p:cNvPicPr>
            <p:nvPr/>
          </p:nvPicPr>
          <p:blipFill>
            <a:blip r:embed="rId35"/>
            <a:srcRect/>
            <a:stretch>
              <a:fillRect/>
            </a:stretch>
          </p:blipFill>
          <p:spPr bwMode="auto">
            <a:xfrm>
              <a:off x="4413229" y="2129957"/>
              <a:ext cx="406589" cy="335143"/>
            </a:xfrm>
            <a:prstGeom prst="rect">
              <a:avLst/>
            </a:prstGeom>
            <a:noFill/>
            <a:ln w="9525">
              <a:noFill/>
              <a:miter lim="800000"/>
              <a:headEnd/>
              <a:tailEnd/>
            </a:ln>
          </p:spPr>
        </p:pic>
        <p:pic>
          <p:nvPicPr>
            <p:cNvPr id="62509" name="Picture 47"/>
            <p:cNvPicPr>
              <a:picLocks noChangeAspect="1"/>
            </p:cNvPicPr>
            <p:nvPr/>
          </p:nvPicPr>
          <p:blipFill>
            <a:blip r:embed="rId36"/>
            <a:srcRect/>
            <a:stretch>
              <a:fillRect/>
            </a:stretch>
          </p:blipFill>
          <p:spPr bwMode="auto">
            <a:xfrm>
              <a:off x="4783515" y="2148142"/>
              <a:ext cx="420877" cy="316957"/>
            </a:xfrm>
            <a:prstGeom prst="rect">
              <a:avLst/>
            </a:prstGeom>
            <a:noFill/>
            <a:ln w="9525">
              <a:noFill/>
              <a:miter lim="800000"/>
              <a:headEnd/>
              <a:tailEnd/>
            </a:ln>
          </p:spPr>
        </p:pic>
        <p:pic>
          <p:nvPicPr>
            <p:cNvPr id="62510" name="Picture 48"/>
            <p:cNvPicPr>
              <a:picLocks noChangeAspect="1"/>
            </p:cNvPicPr>
            <p:nvPr/>
          </p:nvPicPr>
          <p:blipFill>
            <a:blip r:embed="rId37"/>
            <a:srcRect/>
            <a:stretch>
              <a:fillRect/>
            </a:stretch>
          </p:blipFill>
          <p:spPr bwMode="auto">
            <a:xfrm>
              <a:off x="4534675" y="3109858"/>
              <a:ext cx="548180" cy="177963"/>
            </a:xfrm>
            <a:prstGeom prst="rect">
              <a:avLst/>
            </a:prstGeom>
            <a:noFill/>
            <a:ln w="9525">
              <a:noFill/>
              <a:miter lim="800000"/>
              <a:headEnd/>
              <a:tailEnd/>
            </a:ln>
          </p:spPr>
        </p:pic>
        <p:pic>
          <p:nvPicPr>
            <p:cNvPr id="62511" name="Picture 49" descr="WaveIcon.gif"/>
            <p:cNvPicPr>
              <a:picLocks/>
            </p:cNvPicPr>
            <p:nvPr/>
          </p:nvPicPr>
          <p:blipFill>
            <a:blip r:embed="rId38"/>
            <a:srcRect b="5052"/>
            <a:stretch>
              <a:fillRect/>
            </a:stretch>
          </p:blipFill>
          <p:spPr bwMode="auto">
            <a:xfrm>
              <a:off x="4659692" y="2506103"/>
              <a:ext cx="246952" cy="179262"/>
            </a:xfrm>
            <a:prstGeom prst="rect">
              <a:avLst/>
            </a:prstGeom>
            <a:noFill/>
            <a:ln w="9525">
              <a:noFill/>
              <a:miter lim="800000"/>
              <a:headEnd/>
              <a:tailEnd/>
            </a:ln>
          </p:spPr>
        </p:pic>
        <p:grpSp>
          <p:nvGrpSpPr>
            <p:cNvPr id="62512" name="Group 50"/>
            <p:cNvGrpSpPr>
              <a:grpSpLocks/>
            </p:cNvGrpSpPr>
            <p:nvPr/>
          </p:nvGrpSpPr>
          <p:grpSpPr bwMode="auto">
            <a:xfrm>
              <a:off x="4490622" y="2661793"/>
              <a:ext cx="608686" cy="311094"/>
              <a:chOff x="7484803" y="4750879"/>
              <a:chExt cx="1138120" cy="692614"/>
            </a:xfrm>
          </p:grpSpPr>
          <p:sp>
            <p:nvSpPr>
              <p:cNvPr id="62554" name="TextBox 53"/>
              <p:cNvSpPr txBox="1">
                <a:spLocks noChangeArrowheads="1"/>
              </p:cNvSpPr>
              <p:nvPr/>
            </p:nvSpPr>
            <p:spPr bwMode="auto">
              <a:xfrm>
                <a:off x="7535879" y="4938862"/>
                <a:ext cx="1033801" cy="504631"/>
              </a:xfrm>
              <a:prstGeom prst="rect">
                <a:avLst/>
              </a:prstGeom>
              <a:noFill/>
              <a:ln w="9525">
                <a:noFill/>
                <a:miter lim="800000"/>
                <a:headEnd/>
                <a:tailEnd/>
              </a:ln>
            </p:spPr>
            <p:txBody>
              <a:bodyPr wrap="none">
                <a:spAutoFit/>
              </a:bodyPr>
              <a:lstStyle/>
              <a:p>
                <a:pPr algn="ctr"/>
                <a:r>
                  <a:rPr lang="en-US" sz="750" b="1">
                    <a:solidFill>
                      <a:srgbClr val="5E5C62"/>
                    </a:solidFill>
                    <a:latin typeface="Helvetica" pitchFamily="34" charset="0"/>
                  </a:rPr>
                  <a:t>vRealize</a:t>
                </a:r>
              </a:p>
            </p:txBody>
          </p:sp>
          <p:pic>
            <p:nvPicPr>
              <p:cNvPr id="62555" name="Picture 54"/>
              <p:cNvPicPr>
                <a:picLocks noChangeAspect="1"/>
              </p:cNvPicPr>
              <p:nvPr/>
            </p:nvPicPr>
            <p:blipFill>
              <a:blip r:embed="rId39"/>
              <a:srcRect/>
              <a:stretch>
                <a:fillRect/>
              </a:stretch>
            </p:blipFill>
            <p:spPr bwMode="auto">
              <a:xfrm>
                <a:off x="7484803" y="4750879"/>
                <a:ext cx="1138120" cy="287228"/>
              </a:xfrm>
              <a:prstGeom prst="rect">
                <a:avLst/>
              </a:prstGeom>
              <a:noFill/>
              <a:ln w="9525">
                <a:noFill/>
                <a:miter lim="800000"/>
                <a:headEnd/>
                <a:tailEnd/>
              </a:ln>
            </p:spPr>
          </p:pic>
        </p:grpSp>
        <p:pic>
          <p:nvPicPr>
            <p:cNvPr id="62513" name="Picture 17"/>
            <p:cNvPicPr>
              <a:picLocks noChangeAspect="1" noChangeArrowheads="1"/>
            </p:cNvPicPr>
            <p:nvPr/>
          </p:nvPicPr>
          <p:blipFill>
            <a:blip r:embed="rId40"/>
            <a:srcRect/>
            <a:stretch>
              <a:fillRect/>
            </a:stretch>
          </p:blipFill>
          <p:spPr bwMode="auto">
            <a:xfrm>
              <a:off x="4498956" y="3313027"/>
              <a:ext cx="580656" cy="126004"/>
            </a:xfrm>
            <a:prstGeom prst="rect">
              <a:avLst/>
            </a:prstGeom>
            <a:noFill/>
            <a:ln w="9525">
              <a:noFill/>
              <a:miter lim="800000"/>
              <a:headEnd/>
              <a:tailEnd/>
            </a:ln>
          </p:spPr>
        </p:pic>
        <p:pic>
          <p:nvPicPr>
            <p:cNvPr id="62514" name="Picture 52"/>
            <p:cNvPicPr>
              <a:picLocks/>
            </p:cNvPicPr>
            <p:nvPr/>
          </p:nvPicPr>
          <p:blipFill>
            <a:blip r:embed="rId41" cstate="print"/>
            <a:srcRect l="14561" t="26730" r="14392" b="26218"/>
            <a:stretch>
              <a:fillRect/>
            </a:stretch>
          </p:blipFill>
          <p:spPr bwMode="auto">
            <a:xfrm>
              <a:off x="893743" y="2881883"/>
              <a:ext cx="718829" cy="398794"/>
            </a:xfrm>
            <a:prstGeom prst="rect">
              <a:avLst/>
            </a:prstGeom>
            <a:noFill/>
            <a:ln w="9525">
              <a:noFill/>
              <a:miter lim="800000"/>
              <a:headEnd/>
              <a:tailEnd/>
            </a:ln>
          </p:spPr>
        </p:pic>
        <p:pic>
          <p:nvPicPr>
            <p:cNvPr id="62518" name="Picture 3"/>
            <p:cNvPicPr>
              <a:picLocks noChangeAspect="1" noChangeArrowheads="1"/>
            </p:cNvPicPr>
            <p:nvPr/>
          </p:nvPicPr>
          <p:blipFill>
            <a:blip r:embed="rId42"/>
            <a:srcRect l="1698" t="19058" r="4716" b="20564"/>
            <a:stretch>
              <a:fillRect/>
            </a:stretch>
          </p:blipFill>
          <p:spPr bwMode="auto">
            <a:xfrm>
              <a:off x="3760767" y="1962637"/>
              <a:ext cx="489725" cy="157180"/>
            </a:xfrm>
            <a:prstGeom prst="rect">
              <a:avLst/>
            </a:prstGeom>
            <a:noFill/>
            <a:ln w="9525">
              <a:noFill/>
              <a:miter lim="800000"/>
              <a:headEnd/>
              <a:tailEnd/>
            </a:ln>
          </p:spPr>
        </p:pic>
        <p:pic>
          <p:nvPicPr>
            <p:cNvPr id="62520" name="Picture 7"/>
            <p:cNvPicPr>
              <a:picLocks noChangeAspect="1" noChangeArrowheads="1"/>
            </p:cNvPicPr>
            <p:nvPr/>
          </p:nvPicPr>
          <p:blipFill>
            <a:blip r:embed="rId43"/>
            <a:srcRect l="8749" t="16592" r="8749" b="17955"/>
            <a:stretch>
              <a:fillRect/>
            </a:stretch>
          </p:blipFill>
          <p:spPr bwMode="auto">
            <a:xfrm>
              <a:off x="3733385" y="3622682"/>
              <a:ext cx="517004" cy="281883"/>
            </a:xfrm>
            <a:prstGeom prst="rect">
              <a:avLst/>
            </a:prstGeom>
            <a:noFill/>
            <a:ln w="9525">
              <a:noFill/>
              <a:miter lim="800000"/>
              <a:headEnd/>
              <a:tailEnd/>
            </a:ln>
          </p:spPr>
        </p:pic>
        <p:pic>
          <p:nvPicPr>
            <p:cNvPr id="62521" name="Picture 9"/>
            <p:cNvPicPr>
              <a:picLocks noChangeAspect="1" noChangeArrowheads="1"/>
            </p:cNvPicPr>
            <p:nvPr/>
          </p:nvPicPr>
          <p:blipFill>
            <a:blip r:embed="rId44"/>
            <a:srcRect t="2" b="19327"/>
            <a:stretch>
              <a:fillRect/>
            </a:stretch>
          </p:blipFill>
          <p:spPr bwMode="auto">
            <a:xfrm>
              <a:off x="5955091" y="3759613"/>
              <a:ext cx="920992" cy="210438"/>
            </a:xfrm>
            <a:prstGeom prst="rect">
              <a:avLst/>
            </a:prstGeom>
            <a:noFill/>
            <a:ln w="9525">
              <a:noFill/>
              <a:miter lim="800000"/>
              <a:headEnd/>
              <a:tailEnd/>
            </a:ln>
          </p:spPr>
        </p:pic>
        <p:pic>
          <p:nvPicPr>
            <p:cNvPr id="62522" name="Picture 10"/>
            <p:cNvPicPr>
              <a:picLocks noChangeAspect="1" noChangeArrowheads="1"/>
            </p:cNvPicPr>
            <p:nvPr/>
          </p:nvPicPr>
          <p:blipFill>
            <a:blip r:embed="rId45"/>
            <a:srcRect/>
            <a:stretch>
              <a:fillRect/>
            </a:stretch>
          </p:blipFill>
          <p:spPr bwMode="auto">
            <a:xfrm>
              <a:off x="6155115" y="3085494"/>
              <a:ext cx="379310" cy="255905"/>
            </a:xfrm>
            <a:prstGeom prst="rect">
              <a:avLst/>
            </a:prstGeom>
            <a:noFill/>
            <a:ln w="9525">
              <a:noFill/>
              <a:miter lim="800000"/>
              <a:headEnd/>
              <a:tailEnd/>
            </a:ln>
          </p:spPr>
        </p:pic>
        <p:pic>
          <p:nvPicPr>
            <p:cNvPr id="62523" name="Picture 11"/>
            <p:cNvPicPr>
              <a:picLocks noChangeAspect="1" noChangeArrowheads="1"/>
            </p:cNvPicPr>
            <p:nvPr/>
          </p:nvPicPr>
          <p:blipFill>
            <a:blip r:embed="rId46"/>
            <a:srcRect/>
            <a:stretch>
              <a:fillRect/>
            </a:stretch>
          </p:blipFill>
          <p:spPr bwMode="auto">
            <a:xfrm>
              <a:off x="6161069" y="3970988"/>
              <a:ext cx="393598" cy="331245"/>
            </a:xfrm>
            <a:prstGeom prst="rect">
              <a:avLst/>
            </a:prstGeom>
            <a:noFill/>
            <a:ln w="9525">
              <a:noFill/>
              <a:miter lim="800000"/>
              <a:headEnd/>
              <a:tailEnd/>
            </a:ln>
          </p:spPr>
        </p:pic>
        <p:pic>
          <p:nvPicPr>
            <p:cNvPr id="62524" name="Picture 12"/>
            <p:cNvPicPr>
              <a:picLocks noChangeAspect="1" noChangeArrowheads="1"/>
            </p:cNvPicPr>
            <p:nvPr/>
          </p:nvPicPr>
          <p:blipFill>
            <a:blip r:embed="rId47"/>
            <a:srcRect/>
            <a:stretch>
              <a:fillRect/>
            </a:stretch>
          </p:blipFill>
          <p:spPr bwMode="auto">
            <a:xfrm>
              <a:off x="6065818" y="4394320"/>
              <a:ext cx="619625" cy="223429"/>
            </a:xfrm>
            <a:prstGeom prst="rect">
              <a:avLst/>
            </a:prstGeom>
            <a:noFill/>
            <a:ln w="9525">
              <a:noFill/>
              <a:miter lim="800000"/>
              <a:headEnd/>
              <a:tailEnd/>
            </a:ln>
          </p:spPr>
        </p:pic>
        <p:pic>
          <p:nvPicPr>
            <p:cNvPr id="62525" name="Picture 13"/>
            <p:cNvPicPr>
              <a:picLocks noChangeAspect="1" noChangeArrowheads="1"/>
            </p:cNvPicPr>
            <p:nvPr/>
          </p:nvPicPr>
          <p:blipFill>
            <a:blip r:embed="rId48"/>
            <a:srcRect/>
            <a:stretch>
              <a:fillRect/>
            </a:stretch>
          </p:blipFill>
          <p:spPr bwMode="auto">
            <a:xfrm>
              <a:off x="5338348" y="2544968"/>
              <a:ext cx="522200" cy="98725"/>
            </a:xfrm>
            <a:prstGeom prst="rect">
              <a:avLst/>
            </a:prstGeom>
            <a:noFill/>
            <a:ln w="9525">
              <a:noFill/>
              <a:miter lim="800000"/>
              <a:headEnd/>
              <a:tailEnd/>
            </a:ln>
          </p:spPr>
        </p:pic>
        <p:pic>
          <p:nvPicPr>
            <p:cNvPr id="62526" name="Picture 14"/>
            <p:cNvPicPr>
              <a:picLocks noChangeAspect="1" noChangeArrowheads="1"/>
            </p:cNvPicPr>
            <p:nvPr/>
          </p:nvPicPr>
          <p:blipFill>
            <a:blip r:embed="rId49"/>
            <a:srcRect t="10953" b="12857"/>
            <a:stretch>
              <a:fillRect/>
            </a:stretch>
          </p:blipFill>
          <p:spPr bwMode="auto">
            <a:xfrm>
              <a:off x="4453711" y="3452003"/>
              <a:ext cx="665089" cy="158478"/>
            </a:xfrm>
            <a:prstGeom prst="rect">
              <a:avLst/>
            </a:prstGeom>
            <a:noFill/>
            <a:ln w="9525">
              <a:noFill/>
              <a:miter lim="800000"/>
              <a:headEnd/>
              <a:tailEnd/>
            </a:ln>
          </p:spPr>
        </p:pic>
        <p:pic>
          <p:nvPicPr>
            <p:cNvPr id="62527" name="Picture 16"/>
            <p:cNvPicPr>
              <a:picLocks noChangeAspect="1" noChangeArrowheads="1"/>
            </p:cNvPicPr>
            <p:nvPr/>
          </p:nvPicPr>
          <p:blipFill>
            <a:blip r:embed="rId50"/>
            <a:srcRect/>
            <a:stretch>
              <a:fillRect/>
            </a:stretch>
          </p:blipFill>
          <p:spPr bwMode="auto">
            <a:xfrm>
              <a:off x="5346680" y="1981682"/>
              <a:ext cx="566365" cy="214336"/>
            </a:xfrm>
            <a:prstGeom prst="rect">
              <a:avLst/>
            </a:prstGeom>
            <a:noFill/>
            <a:ln w="9525">
              <a:noFill/>
              <a:miter lim="800000"/>
              <a:headEnd/>
              <a:tailEnd/>
            </a:ln>
          </p:spPr>
        </p:pic>
        <p:pic>
          <p:nvPicPr>
            <p:cNvPr id="62528" name="Picture 17"/>
            <p:cNvPicPr>
              <a:picLocks noChangeAspect="1" noChangeArrowheads="1"/>
            </p:cNvPicPr>
            <p:nvPr/>
          </p:nvPicPr>
          <p:blipFill>
            <a:blip r:embed="rId51"/>
            <a:srcRect/>
            <a:stretch>
              <a:fillRect/>
            </a:stretch>
          </p:blipFill>
          <p:spPr bwMode="auto">
            <a:xfrm>
              <a:off x="6804005" y="2412417"/>
              <a:ext cx="754722" cy="731339"/>
            </a:xfrm>
            <a:prstGeom prst="rect">
              <a:avLst/>
            </a:prstGeom>
            <a:noFill/>
            <a:ln w="9525">
              <a:noFill/>
              <a:miter lim="800000"/>
              <a:headEnd/>
              <a:tailEnd/>
            </a:ln>
          </p:spPr>
        </p:pic>
        <p:pic>
          <p:nvPicPr>
            <p:cNvPr id="62530" name="Picture 20"/>
            <p:cNvPicPr>
              <a:picLocks noChangeAspect="1" noChangeArrowheads="1"/>
            </p:cNvPicPr>
            <p:nvPr/>
          </p:nvPicPr>
          <p:blipFill>
            <a:blip r:embed="rId52"/>
            <a:srcRect l="3549" t="8037" r="3548" b="9509"/>
            <a:stretch>
              <a:fillRect/>
            </a:stretch>
          </p:blipFill>
          <p:spPr bwMode="auto">
            <a:xfrm>
              <a:off x="5382399" y="2241889"/>
              <a:ext cx="441661" cy="206542"/>
            </a:xfrm>
            <a:prstGeom prst="rect">
              <a:avLst/>
            </a:prstGeom>
            <a:noFill/>
            <a:ln w="9525">
              <a:noFill/>
              <a:miter lim="800000"/>
              <a:headEnd/>
              <a:tailEnd/>
            </a:ln>
          </p:spPr>
        </p:pic>
        <p:pic>
          <p:nvPicPr>
            <p:cNvPr id="62531" name="Picture 21"/>
            <p:cNvPicPr>
              <a:picLocks noChangeAspect="1" noChangeArrowheads="1"/>
            </p:cNvPicPr>
            <p:nvPr/>
          </p:nvPicPr>
          <p:blipFill>
            <a:blip r:embed="rId53"/>
            <a:srcRect/>
            <a:stretch>
              <a:fillRect/>
            </a:stretch>
          </p:blipFill>
          <p:spPr bwMode="auto">
            <a:xfrm>
              <a:off x="5382400" y="2732629"/>
              <a:ext cx="485828" cy="332545"/>
            </a:xfrm>
            <a:prstGeom prst="rect">
              <a:avLst/>
            </a:prstGeom>
            <a:noFill/>
            <a:ln w="9525">
              <a:noFill/>
              <a:miter lim="800000"/>
              <a:headEnd/>
              <a:tailEnd/>
            </a:ln>
          </p:spPr>
        </p:pic>
        <p:pic>
          <p:nvPicPr>
            <p:cNvPr id="62533" name="Picture 24"/>
            <p:cNvPicPr>
              <a:picLocks noChangeAspect="1" noChangeArrowheads="1"/>
            </p:cNvPicPr>
            <p:nvPr/>
          </p:nvPicPr>
          <p:blipFill>
            <a:blip r:embed="rId54"/>
            <a:srcRect l="7523" t="10323" r="7521" b="12257"/>
            <a:stretch>
              <a:fillRect/>
            </a:stretch>
          </p:blipFill>
          <p:spPr bwMode="auto">
            <a:xfrm>
              <a:off x="5359778" y="3139611"/>
              <a:ext cx="583251" cy="292276"/>
            </a:xfrm>
            <a:prstGeom prst="rect">
              <a:avLst/>
            </a:prstGeom>
            <a:noFill/>
            <a:ln w="9525">
              <a:noFill/>
              <a:miter lim="800000"/>
              <a:headEnd/>
              <a:tailEnd/>
            </a:ln>
          </p:spPr>
        </p:pic>
        <p:sp>
          <p:nvSpPr>
            <p:cNvPr id="80" name="Rectangle 79"/>
            <p:cNvSpPr/>
            <p:nvPr/>
          </p:nvSpPr>
          <p:spPr>
            <a:xfrm>
              <a:off x="5297867" y="1672119"/>
              <a:ext cx="599410" cy="214336"/>
            </a:xfrm>
            <a:prstGeom prst="rect">
              <a:avLst/>
            </a:prstGeom>
            <a:solidFill>
              <a:srgbClr val="EA7C1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825" b="1" dirty="0">
                  <a:solidFill>
                    <a:prstClr val="white"/>
                  </a:solidFill>
                  <a:latin typeface="Helvetica"/>
                  <a:cs typeface="Helvetica"/>
                </a:rPr>
                <a:t>Other</a:t>
              </a:r>
            </a:p>
          </p:txBody>
        </p:sp>
        <p:pic>
          <p:nvPicPr>
            <p:cNvPr id="62535" name="Picture 25"/>
            <p:cNvPicPr>
              <a:picLocks noChangeAspect="1" noChangeArrowheads="1"/>
            </p:cNvPicPr>
            <p:nvPr/>
          </p:nvPicPr>
          <p:blipFill>
            <a:blip r:embed="rId55"/>
            <a:srcRect/>
            <a:stretch>
              <a:fillRect/>
            </a:stretch>
          </p:blipFill>
          <p:spPr bwMode="auto">
            <a:xfrm>
              <a:off x="5363349" y="3540310"/>
              <a:ext cx="511807" cy="298771"/>
            </a:xfrm>
            <a:prstGeom prst="rect">
              <a:avLst/>
            </a:prstGeom>
            <a:noFill/>
            <a:ln w="9525">
              <a:noFill/>
              <a:miter lim="800000"/>
              <a:headEnd/>
              <a:tailEnd/>
            </a:ln>
          </p:spPr>
        </p:pic>
        <p:pic>
          <p:nvPicPr>
            <p:cNvPr id="62536" name="Picture 26"/>
            <p:cNvPicPr>
              <a:picLocks noChangeAspect="1" noChangeArrowheads="1"/>
            </p:cNvPicPr>
            <p:nvPr/>
          </p:nvPicPr>
          <p:blipFill>
            <a:blip r:embed="rId56"/>
            <a:srcRect/>
            <a:stretch>
              <a:fillRect/>
            </a:stretch>
          </p:blipFill>
          <p:spPr bwMode="auto">
            <a:xfrm>
              <a:off x="2746355" y="3779638"/>
              <a:ext cx="368918" cy="170170"/>
            </a:xfrm>
            <a:prstGeom prst="rect">
              <a:avLst/>
            </a:prstGeom>
            <a:noFill/>
            <a:ln w="9525">
              <a:noFill/>
              <a:miter lim="800000"/>
              <a:headEnd/>
              <a:tailEnd/>
            </a:ln>
          </p:spPr>
        </p:pic>
        <p:pic>
          <p:nvPicPr>
            <p:cNvPr id="62537" name="Picture 27"/>
            <p:cNvPicPr>
              <a:picLocks noChangeAspect="1" noChangeArrowheads="1"/>
            </p:cNvPicPr>
            <p:nvPr/>
          </p:nvPicPr>
          <p:blipFill>
            <a:blip r:embed="rId57"/>
            <a:srcRect l="8000" t="12502" r="8000" b="15500"/>
            <a:stretch>
              <a:fillRect/>
            </a:stretch>
          </p:blipFill>
          <p:spPr bwMode="auto">
            <a:xfrm>
              <a:off x="3129738" y="3582213"/>
              <a:ext cx="392300" cy="167571"/>
            </a:xfrm>
            <a:prstGeom prst="rect">
              <a:avLst/>
            </a:prstGeom>
            <a:noFill/>
            <a:ln w="9525">
              <a:noFill/>
              <a:miter lim="800000"/>
              <a:headEnd/>
              <a:tailEnd/>
            </a:ln>
          </p:spPr>
        </p:pic>
        <p:pic>
          <p:nvPicPr>
            <p:cNvPr id="62538" name="Picture 30"/>
            <p:cNvPicPr>
              <a:picLocks noChangeAspect="1" noChangeArrowheads="1"/>
            </p:cNvPicPr>
            <p:nvPr/>
          </p:nvPicPr>
          <p:blipFill>
            <a:blip r:embed="rId58"/>
            <a:srcRect/>
            <a:stretch>
              <a:fillRect/>
            </a:stretch>
          </p:blipFill>
          <p:spPr bwMode="auto">
            <a:xfrm>
              <a:off x="2684444" y="4028157"/>
              <a:ext cx="491022" cy="145488"/>
            </a:xfrm>
            <a:prstGeom prst="rect">
              <a:avLst/>
            </a:prstGeom>
            <a:noFill/>
            <a:ln w="9525">
              <a:noFill/>
              <a:miter lim="800000"/>
              <a:headEnd/>
              <a:tailEnd/>
            </a:ln>
          </p:spPr>
        </p:pic>
        <p:pic>
          <p:nvPicPr>
            <p:cNvPr id="62539" name="Picture 31"/>
            <p:cNvPicPr>
              <a:picLocks noChangeAspect="1" noChangeArrowheads="1"/>
            </p:cNvPicPr>
            <p:nvPr/>
          </p:nvPicPr>
          <p:blipFill>
            <a:blip r:embed="rId59"/>
            <a:srcRect/>
            <a:stretch>
              <a:fillRect/>
            </a:stretch>
          </p:blipFill>
          <p:spPr bwMode="auto">
            <a:xfrm>
              <a:off x="2738021" y="3572041"/>
              <a:ext cx="367619" cy="132499"/>
            </a:xfrm>
            <a:prstGeom prst="rect">
              <a:avLst/>
            </a:prstGeom>
            <a:noFill/>
            <a:ln w="9525">
              <a:noFill/>
              <a:miter lim="800000"/>
              <a:headEnd/>
              <a:tailEnd/>
            </a:ln>
          </p:spPr>
        </p:pic>
        <p:pic>
          <p:nvPicPr>
            <p:cNvPr id="62540" name="Picture 32"/>
            <p:cNvPicPr>
              <a:picLocks noChangeAspect="1" noChangeArrowheads="1"/>
            </p:cNvPicPr>
            <p:nvPr/>
          </p:nvPicPr>
          <p:blipFill>
            <a:blip r:embed="rId60" cstate="print"/>
            <a:srcRect/>
            <a:stretch>
              <a:fillRect/>
            </a:stretch>
          </p:blipFill>
          <p:spPr bwMode="auto">
            <a:xfrm>
              <a:off x="3129738" y="3823478"/>
              <a:ext cx="461146" cy="158478"/>
            </a:xfrm>
            <a:prstGeom prst="rect">
              <a:avLst/>
            </a:prstGeom>
            <a:noFill/>
            <a:ln w="9525">
              <a:noFill/>
              <a:miter lim="800000"/>
              <a:headEnd/>
              <a:tailEnd/>
            </a:ln>
          </p:spPr>
        </p:pic>
        <p:pic>
          <p:nvPicPr>
            <p:cNvPr id="62541" name="Picture 34"/>
            <p:cNvPicPr>
              <a:picLocks noChangeAspect="1" noChangeArrowheads="1"/>
            </p:cNvPicPr>
            <p:nvPr/>
          </p:nvPicPr>
          <p:blipFill>
            <a:blip r:embed="rId61" cstate="print"/>
            <a:srcRect/>
            <a:stretch>
              <a:fillRect/>
            </a:stretch>
          </p:blipFill>
          <p:spPr bwMode="auto">
            <a:xfrm>
              <a:off x="3644088" y="4000547"/>
              <a:ext cx="730039" cy="233821"/>
            </a:xfrm>
            <a:prstGeom prst="rect">
              <a:avLst/>
            </a:prstGeom>
            <a:noFill/>
            <a:ln w="9525">
              <a:noFill/>
              <a:miter lim="800000"/>
              <a:headEnd/>
              <a:tailEnd/>
            </a:ln>
          </p:spPr>
        </p:pic>
        <p:pic>
          <p:nvPicPr>
            <p:cNvPr id="62542" name="Picture 35"/>
            <p:cNvPicPr>
              <a:picLocks noChangeAspect="1" noChangeArrowheads="1"/>
            </p:cNvPicPr>
            <p:nvPr/>
          </p:nvPicPr>
          <p:blipFill>
            <a:blip r:embed="rId62"/>
            <a:srcRect/>
            <a:stretch>
              <a:fillRect/>
            </a:stretch>
          </p:blipFill>
          <p:spPr bwMode="auto">
            <a:xfrm>
              <a:off x="4528722" y="3626690"/>
              <a:ext cx="515704" cy="248110"/>
            </a:xfrm>
            <a:prstGeom prst="rect">
              <a:avLst/>
            </a:prstGeom>
            <a:noFill/>
            <a:ln w="9525">
              <a:noFill/>
              <a:miter lim="800000"/>
              <a:headEnd/>
              <a:tailEnd/>
            </a:ln>
          </p:spPr>
        </p:pic>
        <p:pic>
          <p:nvPicPr>
            <p:cNvPr id="62543" name="Picture 36"/>
            <p:cNvPicPr>
              <a:picLocks noChangeAspect="1" noChangeArrowheads="1"/>
            </p:cNvPicPr>
            <p:nvPr/>
          </p:nvPicPr>
          <p:blipFill>
            <a:blip r:embed="rId63"/>
            <a:srcRect/>
            <a:stretch>
              <a:fillRect/>
            </a:stretch>
          </p:blipFill>
          <p:spPr bwMode="auto">
            <a:xfrm>
              <a:off x="5312152" y="3971545"/>
              <a:ext cx="623521" cy="196150"/>
            </a:xfrm>
            <a:prstGeom prst="rect">
              <a:avLst/>
            </a:prstGeom>
            <a:noFill/>
            <a:ln w="9525">
              <a:noFill/>
              <a:miter lim="800000"/>
              <a:headEnd/>
              <a:tailEnd/>
            </a:ln>
          </p:spPr>
        </p:pic>
        <p:pic>
          <p:nvPicPr>
            <p:cNvPr id="62544" name="Picture 37"/>
            <p:cNvPicPr>
              <a:picLocks noChangeAspect="1" noChangeArrowheads="1"/>
            </p:cNvPicPr>
            <p:nvPr/>
          </p:nvPicPr>
          <p:blipFill>
            <a:blip r:embed="rId64"/>
            <a:srcRect/>
            <a:stretch>
              <a:fillRect/>
            </a:stretch>
          </p:blipFill>
          <p:spPr bwMode="auto">
            <a:xfrm>
              <a:off x="5360968" y="4300157"/>
              <a:ext cx="602738" cy="181861"/>
            </a:xfrm>
            <a:prstGeom prst="rect">
              <a:avLst/>
            </a:prstGeom>
            <a:noFill/>
            <a:ln w="9525">
              <a:noFill/>
              <a:miter lim="800000"/>
              <a:headEnd/>
              <a:tailEnd/>
            </a:ln>
          </p:spPr>
        </p:pic>
        <p:pic>
          <p:nvPicPr>
            <p:cNvPr id="62545" name="Picture 38"/>
            <p:cNvPicPr>
              <a:picLocks noChangeAspect="1" noChangeArrowheads="1"/>
            </p:cNvPicPr>
            <p:nvPr/>
          </p:nvPicPr>
          <p:blipFill>
            <a:blip r:embed="rId65" cstate="print"/>
            <a:srcRect t="11861" b="13719"/>
            <a:stretch>
              <a:fillRect/>
            </a:stretch>
          </p:blipFill>
          <p:spPr bwMode="auto">
            <a:xfrm>
              <a:off x="2880895" y="4228615"/>
              <a:ext cx="685873" cy="168870"/>
            </a:xfrm>
            <a:prstGeom prst="rect">
              <a:avLst/>
            </a:prstGeom>
            <a:noFill/>
            <a:ln w="9525">
              <a:noFill/>
              <a:miter lim="800000"/>
              <a:headEnd/>
              <a:tailEnd/>
            </a:ln>
          </p:spPr>
        </p:pic>
        <p:pic>
          <p:nvPicPr>
            <p:cNvPr id="62546" name="Picture 39"/>
            <p:cNvPicPr>
              <a:picLocks noChangeAspect="1" noChangeArrowheads="1"/>
            </p:cNvPicPr>
            <p:nvPr/>
          </p:nvPicPr>
          <p:blipFill>
            <a:blip r:embed="rId66"/>
            <a:srcRect/>
            <a:stretch>
              <a:fillRect/>
            </a:stretch>
          </p:blipFill>
          <p:spPr bwMode="auto">
            <a:xfrm>
              <a:off x="4533484" y="3884946"/>
              <a:ext cx="494921" cy="249409"/>
            </a:xfrm>
            <a:prstGeom prst="rect">
              <a:avLst/>
            </a:prstGeom>
            <a:noFill/>
            <a:ln w="9525">
              <a:noFill/>
              <a:miter lim="800000"/>
              <a:headEnd/>
              <a:tailEnd/>
            </a:ln>
          </p:spPr>
        </p:pic>
        <p:pic>
          <p:nvPicPr>
            <p:cNvPr id="62547" name="Picture 40"/>
            <p:cNvPicPr>
              <a:picLocks noChangeAspect="1" noChangeArrowheads="1"/>
            </p:cNvPicPr>
            <p:nvPr/>
          </p:nvPicPr>
          <p:blipFill>
            <a:blip r:embed="rId67"/>
            <a:srcRect/>
            <a:stretch>
              <a:fillRect/>
            </a:stretch>
          </p:blipFill>
          <p:spPr bwMode="auto">
            <a:xfrm>
              <a:off x="4512054" y="4201126"/>
              <a:ext cx="562468" cy="127302"/>
            </a:xfrm>
            <a:prstGeom prst="rect">
              <a:avLst/>
            </a:prstGeom>
            <a:noFill/>
            <a:ln w="9525">
              <a:noFill/>
              <a:miter lim="800000"/>
              <a:headEnd/>
              <a:tailEnd/>
            </a:ln>
          </p:spPr>
        </p:pic>
        <p:pic>
          <p:nvPicPr>
            <p:cNvPr id="62548" name="Picture 41"/>
            <p:cNvPicPr>
              <a:picLocks noChangeAspect="1" noChangeArrowheads="1"/>
            </p:cNvPicPr>
            <p:nvPr/>
          </p:nvPicPr>
          <p:blipFill>
            <a:blip r:embed="rId68"/>
            <a:srcRect/>
            <a:stretch>
              <a:fillRect/>
            </a:stretch>
          </p:blipFill>
          <p:spPr bwMode="auto">
            <a:xfrm>
              <a:off x="4239400" y="4311303"/>
              <a:ext cx="939180" cy="205243"/>
            </a:xfrm>
            <a:prstGeom prst="rect">
              <a:avLst/>
            </a:prstGeom>
            <a:noFill/>
            <a:ln w="9525">
              <a:noFill/>
              <a:miter lim="800000"/>
              <a:headEnd/>
              <a:tailEnd/>
            </a:ln>
          </p:spPr>
        </p:pic>
        <p:pic>
          <p:nvPicPr>
            <p:cNvPr id="62549" name="Picture 42"/>
            <p:cNvPicPr>
              <a:picLocks noChangeAspect="1" noChangeArrowheads="1"/>
            </p:cNvPicPr>
            <p:nvPr/>
          </p:nvPicPr>
          <p:blipFill>
            <a:blip r:embed="rId69"/>
            <a:srcRect/>
            <a:stretch>
              <a:fillRect/>
            </a:stretch>
          </p:blipFill>
          <p:spPr bwMode="auto">
            <a:xfrm>
              <a:off x="4485860" y="4498879"/>
              <a:ext cx="517004" cy="226027"/>
            </a:xfrm>
            <a:prstGeom prst="rect">
              <a:avLst/>
            </a:prstGeom>
            <a:noFill/>
            <a:ln w="9525">
              <a:noFill/>
              <a:miter lim="800000"/>
              <a:headEnd/>
              <a:tailEnd/>
            </a:ln>
          </p:spPr>
        </p:pic>
        <p:pic>
          <p:nvPicPr>
            <p:cNvPr id="62550" name="Picture 43"/>
            <p:cNvPicPr>
              <a:picLocks noChangeAspect="1" noChangeArrowheads="1"/>
            </p:cNvPicPr>
            <p:nvPr/>
          </p:nvPicPr>
          <p:blipFill>
            <a:blip r:embed="rId70" cstate="print"/>
            <a:srcRect/>
            <a:stretch>
              <a:fillRect/>
            </a:stretch>
          </p:blipFill>
          <p:spPr bwMode="auto">
            <a:xfrm>
              <a:off x="3884594" y="4388354"/>
              <a:ext cx="352030" cy="352029"/>
            </a:xfrm>
            <a:prstGeom prst="rect">
              <a:avLst/>
            </a:prstGeom>
            <a:noFill/>
            <a:ln w="9525">
              <a:noFill/>
              <a:miter lim="800000"/>
              <a:headEnd/>
              <a:tailEnd/>
            </a:ln>
          </p:spPr>
        </p:pic>
        <p:pic>
          <p:nvPicPr>
            <p:cNvPr id="62551" name="Picture 44"/>
            <p:cNvPicPr>
              <a:picLocks noChangeAspect="1" noChangeArrowheads="1"/>
            </p:cNvPicPr>
            <p:nvPr/>
          </p:nvPicPr>
          <p:blipFill>
            <a:blip r:embed="rId71"/>
            <a:srcRect/>
            <a:stretch>
              <a:fillRect/>
            </a:stretch>
          </p:blipFill>
          <p:spPr bwMode="auto">
            <a:xfrm>
              <a:off x="3074968" y="4393330"/>
              <a:ext cx="752123" cy="363721"/>
            </a:xfrm>
            <a:prstGeom prst="rect">
              <a:avLst/>
            </a:prstGeom>
            <a:noFill/>
            <a:ln w="9525">
              <a:noFill/>
              <a:miter lim="800000"/>
              <a:headEnd/>
              <a:tailEnd/>
            </a:ln>
          </p:spPr>
        </p:pic>
        <p:pic>
          <p:nvPicPr>
            <p:cNvPr id="62552" name="Picture 45"/>
            <p:cNvPicPr>
              <a:picLocks noChangeAspect="1" noChangeArrowheads="1"/>
            </p:cNvPicPr>
            <p:nvPr/>
          </p:nvPicPr>
          <p:blipFill>
            <a:blip r:embed="rId72"/>
            <a:srcRect/>
            <a:stretch>
              <a:fillRect/>
            </a:stretch>
          </p:blipFill>
          <p:spPr bwMode="auto">
            <a:xfrm>
              <a:off x="6942119" y="4125770"/>
              <a:ext cx="511806" cy="316957"/>
            </a:xfrm>
            <a:prstGeom prst="rect">
              <a:avLst/>
            </a:prstGeom>
            <a:noFill/>
            <a:ln w="9525">
              <a:noFill/>
              <a:miter lim="800000"/>
              <a:headEnd/>
              <a:tailEnd/>
            </a:ln>
          </p:spPr>
        </p:pic>
        <p:pic>
          <p:nvPicPr>
            <p:cNvPr id="62553" name="Picture 46"/>
            <p:cNvPicPr>
              <a:picLocks noChangeAspect="1" noChangeArrowheads="1"/>
            </p:cNvPicPr>
            <p:nvPr/>
          </p:nvPicPr>
          <p:blipFill>
            <a:blip r:embed="rId73"/>
            <a:srcRect/>
            <a:stretch>
              <a:fillRect/>
            </a:stretch>
          </p:blipFill>
          <p:spPr bwMode="auto">
            <a:xfrm>
              <a:off x="6921878" y="4494221"/>
              <a:ext cx="640409" cy="253306"/>
            </a:xfrm>
            <a:prstGeom prst="rect">
              <a:avLst/>
            </a:prstGeom>
            <a:noFill/>
            <a:ln w="9525">
              <a:noFill/>
              <a:miter lim="800000"/>
              <a:headEnd/>
              <a:tailEnd/>
            </a:ln>
          </p:spPr>
        </p:pic>
      </p:grpSp>
      <p:sp>
        <p:nvSpPr>
          <p:cNvPr id="2" name="Rectangle 1"/>
          <p:cNvSpPr/>
          <p:nvPr/>
        </p:nvSpPr>
        <p:spPr>
          <a:xfrm>
            <a:off x="1595305" y="753418"/>
            <a:ext cx="6080211" cy="461665"/>
          </a:xfrm>
          <a:prstGeom prst="rect">
            <a:avLst/>
          </a:prstGeom>
        </p:spPr>
        <p:txBody>
          <a:bodyPr wrap="square">
            <a:spAutoFit/>
          </a:bodyPr>
          <a:lstStyle/>
          <a:p>
            <a:r>
              <a:rPr lang="en-US" sz="1200" dirty="0">
                <a:solidFill>
                  <a:srgbClr val="5F5F5F"/>
                </a:solidFill>
                <a:latin typeface="HelveticaNeue-Light"/>
              </a:rPr>
              <a:t>Choose the distribution, runtime, hypervisor, database and analytics – it’s the Linux you know and love with the openness, flexibility and agility you need for you business.</a:t>
            </a:r>
            <a:endParaRPr lang="en-US" sz="1200" dirty="0"/>
          </a:p>
        </p:txBody>
      </p:sp>
      <p:pic>
        <p:nvPicPr>
          <p:cNvPr id="89" name="Picture 13" descr="stars_NEW"/>
          <p:cNvPicPr>
            <a:picLocks noChangeAspect="1" noChangeArrowheads="1"/>
          </p:cNvPicPr>
          <p:nvPr/>
        </p:nvPicPr>
        <p:blipFill>
          <a:blip r:embed="rId74"/>
          <a:srcRect/>
          <a:stretch>
            <a:fillRect/>
          </a:stretch>
        </p:blipFill>
        <p:spPr bwMode="auto">
          <a:xfrm rot="648305">
            <a:off x="473978" y="770100"/>
            <a:ext cx="520441" cy="423758"/>
          </a:xfrm>
          <a:prstGeom prst="rect">
            <a:avLst/>
          </a:prstGeom>
          <a:noFill/>
        </p:spPr>
      </p:pic>
    </p:spTree>
    <p:extLst>
      <p:ext uri="{BB962C8B-B14F-4D97-AF65-F5344CB8AC3E}">
        <p14:creationId xmlns:p14="http://schemas.microsoft.com/office/powerpoint/2010/main" val="21760934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SHARE_1000815_SanAntonio_PPT2016_16x9">
  <a:themeElements>
    <a:clrScheme name="Custom 16">
      <a:dk1>
        <a:srgbClr val="082943"/>
      </a:dk1>
      <a:lt1>
        <a:srgbClr val="FFFFFF"/>
      </a:lt1>
      <a:dk2>
        <a:srgbClr val="082943"/>
      </a:dk2>
      <a:lt2>
        <a:srgbClr val="FFFFFF"/>
      </a:lt2>
      <a:accent1>
        <a:srgbClr val="F69A26"/>
      </a:accent1>
      <a:accent2>
        <a:srgbClr val="808080"/>
      </a:accent2>
      <a:accent3>
        <a:srgbClr val="FFFFFF"/>
      </a:accent3>
      <a:accent4>
        <a:srgbClr val="082943"/>
      </a:accent4>
      <a:accent5>
        <a:srgbClr val="E55D26"/>
      </a:accent5>
      <a:accent6>
        <a:srgbClr val="FFFFFF"/>
      </a:accent6>
      <a:hlink>
        <a:srgbClr val="1B92C7"/>
      </a:hlink>
      <a:folHlink>
        <a:srgbClr val="082943"/>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Linux on IBM z Systems">
  <a:themeElements>
    <a:clrScheme name="Custom 3">
      <a:dk1>
        <a:srgbClr val="000000"/>
      </a:dk1>
      <a:lt1>
        <a:srgbClr val="FFFFFF"/>
      </a:lt1>
      <a:dk2>
        <a:srgbClr val="001934"/>
      </a:dk2>
      <a:lt2>
        <a:srgbClr val="EEECE1"/>
      </a:lt2>
      <a:accent1>
        <a:srgbClr val="AB1A86"/>
      </a:accent1>
      <a:accent2>
        <a:srgbClr val="F19027"/>
      </a:accent2>
      <a:accent3>
        <a:srgbClr val="FFFFFF"/>
      </a:accent3>
      <a:accent4>
        <a:srgbClr val="000000"/>
      </a:accent4>
      <a:accent5>
        <a:srgbClr val="D2ABC3"/>
      </a:accent5>
      <a:accent6>
        <a:srgbClr val="DA8222"/>
      </a:accent6>
      <a:hlink>
        <a:srgbClr val="7030A0"/>
      </a:hlink>
      <a:folHlink>
        <a:srgbClr val="7F7F7F"/>
      </a:folHlink>
    </a:clrScheme>
    <a:fontScheme name="1_Linux on IBM z Systems">
      <a:majorFont>
        <a:latin typeface=""/>
        <a:ea typeface="MS PGothic"/>
        <a:cs typeface=""/>
      </a:majorFont>
      <a:minorFont>
        <a:latin typeface=""/>
        <a:ea typeface="MS PGothic"/>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1_10 September 2009 1">
        <a:dk1>
          <a:srgbClr val="000000"/>
        </a:dk1>
        <a:lt1>
          <a:srgbClr val="FFFFFF"/>
        </a:lt1>
        <a:dk2>
          <a:srgbClr val="000000"/>
        </a:dk2>
        <a:lt2>
          <a:srgbClr val="808080"/>
        </a:lt2>
        <a:accent1>
          <a:srgbClr val="7889FB"/>
        </a:accent1>
        <a:accent2>
          <a:srgbClr val="009999"/>
        </a:accent2>
        <a:accent3>
          <a:srgbClr val="FFFFFF"/>
        </a:accent3>
        <a:accent4>
          <a:srgbClr val="000000"/>
        </a:accent4>
        <a:accent5>
          <a:srgbClr val="BEC4FD"/>
        </a:accent5>
        <a:accent6>
          <a:srgbClr val="008A8A"/>
        </a:accent6>
        <a:hlink>
          <a:srgbClr val="7889FB"/>
        </a:hlink>
        <a:folHlink>
          <a:srgbClr val="9900CC"/>
        </a:folHlink>
      </a:clrScheme>
      <a:clrMap bg1="lt1" tx1="dk1" bg2="lt2" tx2="dk2" accent1="accent1" accent2="accent2" accent3="accent3" accent4="accent4" accent5="accent5" accent6="accent6" hlink="hlink" folHlink="folHlink"/>
    </a:extraClrScheme>
    <a:extraClrScheme>
      <a:clrScheme name="Linux on IBM z Systems 1">
        <a:dk1>
          <a:srgbClr val="000000"/>
        </a:dk1>
        <a:lt1>
          <a:srgbClr val="FFFFFF"/>
        </a:lt1>
        <a:dk2>
          <a:srgbClr val="000000"/>
        </a:dk2>
        <a:lt2>
          <a:srgbClr val="808080"/>
        </a:lt2>
        <a:accent1>
          <a:srgbClr val="7889FB"/>
        </a:accent1>
        <a:accent2>
          <a:srgbClr val="009999"/>
        </a:accent2>
        <a:accent3>
          <a:srgbClr val="FFFFFF"/>
        </a:accent3>
        <a:accent4>
          <a:srgbClr val="000000"/>
        </a:accent4>
        <a:accent5>
          <a:srgbClr val="BEC4FD"/>
        </a:accent5>
        <a:accent6>
          <a:srgbClr val="008A8A"/>
        </a:accent6>
        <a:hlink>
          <a:srgbClr val="7889FB"/>
        </a:hlink>
        <a:folHlink>
          <a:srgbClr val="9900CC"/>
        </a:folHlink>
      </a:clrScheme>
      <a:clrMap bg1="lt1" tx1="dk1" bg2="lt2" tx2="dk2" accent1="accent1" accent2="accent2" accent3="accent3" accent4="accent4" accent5="accent5" accent6="accent6" hlink="hlink" folHlink="folHlink"/>
    </a:extraClrScheme>
    <a:extraClrScheme>
      <a:clrScheme name="Linux on IBM z Systems 2">
        <a:dk1>
          <a:srgbClr val="000000"/>
        </a:dk1>
        <a:lt1>
          <a:srgbClr val="FFFFFF"/>
        </a:lt1>
        <a:dk2>
          <a:srgbClr val="001934"/>
        </a:dk2>
        <a:lt2>
          <a:srgbClr val="EEECE1"/>
        </a:lt2>
        <a:accent1>
          <a:srgbClr val="AB1A86"/>
        </a:accent1>
        <a:accent2>
          <a:srgbClr val="F19027"/>
        </a:accent2>
        <a:accent3>
          <a:srgbClr val="FFFFFF"/>
        </a:accent3>
        <a:accent4>
          <a:srgbClr val="000000"/>
        </a:accent4>
        <a:accent5>
          <a:srgbClr val="D2ABC3"/>
        </a:accent5>
        <a:accent6>
          <a:srgbClr val="DA8222"/>
        </a:accent6>
        <a:hlink>
          <a:srgbClr val="FFCD00"/>
        </a:hlink>
        <a:folHlink>
          <a:srgbClr val="7F7F7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eServer+deluxe+white">
  <a:themeElements>
    <a:clrScheme name="1_eServer+deluxe+white 1">
      <a:dk1>
        <a:srgbClr val="CCCCFF"/>
      </a:dk1>
      <a:lt1>
        <a:srgbClr val="FFFFFF"/>
      </a:lt1>
      <a:dk2>
        <a:srgbClr val="000000"/>
      </a:dk2>
      <a:lt2>
        <a:srgbClr val="808080"/>
      </a:lt2>
      <a:accent1>
        <a:srgbClr val="7889FB"/>
      </a:accent1>
      <a:accent2>
        <a:srgbClr val="DFFF66"/>
      </a:accent2>
      <a:accent3>
        <a:srgbClr val="AAAAAA"/>
      </a:accent3>
      <a:accent4>
        <a:srgbClr val="DADADA"/>
      </a:accent4>
      <a:accent5>
        <a:srgbClr val="BEC4FD"/>
      </a:accent5>
      <a:accent6>
        <a:srgbClr val="CAE75C"/>
      </a:accent6>
      <a:hlink>
        <a:srgbClr val="C0C0C0"/>
      </a:hlink>
      <a:folHlink>
        <a:srgbClr val="D18213"/>
      </a:folHlink>
    </a:clrScheme>
    <a:fontScheme name="1_eServer+deluxe+white">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1_eServer+deluxe+white 1">
        <a:dk1>
          <a:srgbClr val="CCCCFF"/>
        </a:dk1>
        <a:lt1>
          <a:srgbClr val="FFFFFF"/>
        </a:lt1>
        <a:dk2>
          <a:srgbClr val="000000"/>
        </a:dk2>
        <a:lt2>
          <a:srgbClr val="808080"/>
        </a:lt2>
        <a:accent1>
          <a:srgbClr val="7889FB"/>
        </a:accent1>
        <a:accent2>
          <a:srgbClr val="DFFF66"/>
        </a:accent2>
        <a:accent3>
          <a:srgbClr val="AAAAAA"/>
        </a:accent3>
        <a:accent4>
          <a:srgbClr val="DADADA"/>
        </a:accent4>
        <a:accent5>
          <a:srgbClr val="BEC4FD"/>
        </a:accent5>
        <a:accent6>
          <a:srgbClr val="CAE75C"/>
        </a:accent6>
        <a:hlink>
          <a:srgbClr val="C0C0C0"/>
        </a:hlink>
        <a:folHlink>
          <a:srgbClr val="D18213"/>
        </a:folHlink>
      </a:clrScheme>
      <a:clrMap bg1="dk2" tx1="lt1" bg2="dk1" tx2="lt2" accent1="accent1" accent2="accent2" accent3="accent3" accent4="accent4" accent5="accent5" accent6="accent6" hlink="hlink" folHlink="folHlink"/>
    </a:extraClrScheme>
    <a:extraClrScheme>
      <a:clrScheme name="1_eServer+deluxe+white 2">
        <a:dk1>
          <a:srgbClr val="000000"/>
        </a:dk1>
        <a:lt1>
          <a:srgbClr val="000000"/>
        </a:lt1>
        <a:dk2>
          <a:srgbClr val="808080"/>
        </a:dk2>
        <a:lt2>
          <a:srgbClr val="CCCCFF"/>
        </a:lt2>
        <a:accent1>
          <a:srgbClr val="7889FB"/>
        </a:accent1>
        <a:accent2>
          <a:srgbClr val="DFFF66"/>
        </a:accent2>
        <a:accent3>
          <a:srgbClr val="AAAAAA"/>
        </a:accent3>
        <a:accent4>
          <a:srgbClr val="000000"/>
        </a:accent4>
        <a:accent5>
          <a:srgbClr val="BEC4FD"/>
        </a:accent5>
        <a:accent6>
          <a:srgbClr val="CAE75C"/>
        </a:accent6>
        <a:hlink>
          <a:srgbClr val="C0C0C0"/>
        </a:hlink>
        <a:folHlink>
          <a:srgbClr val="D18213"/>
        </a:folHlink>
      </a:clrScheme>
      <a:clrMap bg1="lt1" tx1="dk1" bg2="lt2" tx2="dk2" accent1="accent1" accent2="accent2" accent3="accent3" accent4="accent4" accent5="accent5" accent6="accent6" hlink="hlink" folHlink="folHlink"/>
    </a:extraClrScheme>
    <a:extraClrScheme>
      <a:clrScheme name="1_eServer+deluxe+white 3">
        <a:dk1>
          <a:srgbClr val="000000"/>
        </a:dk1>
        <a:lt1>
          <a:srgbClr val="FFFFFF"/>
        </a:lt1>
        <a:dk2>
          <a:srgbClr val="808080"/>
        </a:dk2>
        <a:lt2>
          <a:srgbClr val="CCCCFF"/>
        </a:lt2>
        <a:accent1>
          <a:srgbClr val="7889FB"/>
        </a:accent1>
        <a:accent2>
          <a:srgbClr val="DFFF66"/>
        </a:accent2>
        <a:accent3>
          <a:srgbClr val="FFFFFF"/>
        </a:accent3>
        <a:accent4>
          <a:srgbClr val="000000"/>
        </a:accent4>
        <a:accent5>
          <a:srgbClr val="BEC4FD"/>
        </a:accent5>
        <a:accent6>
          <a:srgbClr val="CAE75C"/>
        </a:accent6>
        <a:hlink>
          <a:srgbClr val="C0C0C0"/>
        </a:hlink>
        <a:folHlink>
          <a:srgbClr val="D18213"/>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25174</TotalTime>
  <Words>66072</Words>
  <Application>Microsoft Macintosh PowerPoint</Application>
  <PresentationFormat>On-screen Show (16:9)</PresentationFormat>
  <Paragraphs>27317</Paragraphs>
  <Slides>257</Slides>
  <Notes>204</Notes>
  <HiddenSlides>66</HiddenSlides>
  <MMClips>0</MMClips>
  <ScaleCrop>false</ScaleCrop>
  <HeadingPairs>
    <vt:vector size="8" baseType="variant">
      <vt:variant>
        <vt:lpstr>Fonts Used</vt:lpstr>
      </vt:variant>
      <vt:variant>
        <vt:i4>47</vt:i4>
      </vt:variant>
      <vt:variant>
        <vt:lpstr>Theme</vt:lpstr>
      </vt:variant>
      <vt:variant>
        <vt:i4>4</vt:i4>
      </vt:variant>
      <vt:variant>
        <vt:lpstr>Embedded OLE Servers</vt:lpstr>
      </vt:variant>
      <vt:variant>
        <vt:i4>3</vt:i4>
      </vt:variant>
      <vt:variant>
        <vt:lpstr>Slide Titles</vt:lpstr>
      </vt:variant>
      <vt:variant>
        <vt:i4>257</vt:i4>
      </vt:variant>
    </vt:vector>
  </HeadingPairs>
  <TitlesOfParts>
    <vt:vector size="311" baseType="lpstr">
      <vt:lpstr>Arial Black</vt:lpstr>
      <vt:lpstr>Arial Narrow</vt:lpstr>
      <vt:lpstr>Arial Unicode MS</vt:lpstr>
      <vt:lpstr>Calibri</vt:lpstr>
      <vt:lpstr>Calibri Light</vt:lpstr>
      <vt:lpstr>Cambria</vt:lpstr>
      <vt:lpstr>Courier New</vt:lpstr>
      <vt:lpstr>DejaVu Sans</vt:lpstr>
      <vt:lpstr>Droid Sans Fallback</vt:lpstr>
      <vt:lpstr>Geneva</vt:lpstr>
      <vt:lpstr>Gill Sans</vt:lpstr>
      <vt:lpstr>Helv</vt:lpstr>
      <vt:lpstr>Helvetica</vt:lpstr>
      <vt:lpstr>Helvetica Light</vt:lpstr>
      <vt:lpstr>Helvetica Neue</vt:lpstr>
      <vt:lpstr>Helvetica Neue Light</vt:lpstr>
      <vt:lpstr>Helvetica Neue Medium</vt:lpstr>
      <vt:lpstr>Helvetica Neue Thin</vt:lpstr>
      <vt:lpstr>HelveticaNeue-Light</vt:lpstr>
      <vt:lpstr>HelvNeue for IBM</vt:lpstr>
      <vt:lpstr>HelvNeue for IBM Light</vt:lpstr>
      <vt:lpstr>HelvNeue Light for IBM</vt:lpstr>
      <vt:lpstr>HelvNeue Light Italic for IBM</vt:lpstr>
      <vt:lpstr>Lubalin for IBM Book</vt:lpstr>
      <vt:lpstr>Lubalin for IBM Demi</vt:lpstr>
      <vt:lpstr>Lucida Sans Unicode</vt:lpstr>
      <vt:lpstr>Mangal</vt:lpstr>
      <vt:lpstr>Microsoft YaHei</vt:lpstr>
      <vt:lpstr>MS Gothic</vt:lpstr>
      <vt:lpstr>MS Mincho</vt:lpstr>
      <vt:lpstr>MS PGothic</vt:lpstr>
      <vt:lpstr>MS PMincho</vt:lpstr>
      <vt:lpstr>ＭＳ Ｐゴシック</vt:lpstr>
      <vt:lpstr>New MingLiu</vt:lpstr>
      <vt:lpstr>SimSun</vt:lpstr>
      <vt:lpstr>StarSymbol</vt:lpstr>
      <vt:lpstr>Tahoma</vt:lpstr>
      <vt:lpstr>Times New Roman</vt:lpstr>
      <vt:lpstr>Tw Cen MT</vt:lpstr>
      <vt:lpstr>Verdana</vt:lpstr>
      <vt:lpstr>Wingdings</vt:lpstr>
      <vt:lpstr>Wingdings 2</vt:lpstr>
      <vt:lpstr>Wingdings 3</vt:lpstr>
      <vt:lpstr>ヒラギノ角ゴ Pro W3</vt:lpstr>
      <vt:lpstr>ヒラギノ角ゴ ProN W3</vt:lpstr>
      <vt:lpstr>微软雅黑</vt:lpstr>
      <vt:lpstr>Arial</vt:lpstr>
      <vt:lpstr>SHARE_1000815_SanAntonio_PPT2016_16x9</vt:lpstr>
      <vt:lpstr>1_Linux on IBM z Systems</vt:lpstr>
      <vt:lpstr>1_eServer+deluxe+white</vt:lpstr>
      <vt:lpstr>Office Theme</vt:lpstr>
      <vt:lpstr>Chart</vt:lpstr>
      <vt:lpstr>Worksheet</vt:lpstr>
      <vt:lpstr>Excel.Chart.8</vt:lpstr>
      <vt:lpstr>PowerPoint Presentation</vt:lpstr>
      <vt:lpstr>Topics</vt:lpstr>
      <vt:lpstr>Introduction…</vt:lpstr>
      <vt:lpstr>World’s leading businesses run on the mainframe</vt:lpstr>
      <vt:lpstr>PowerPoint Presentation</vt:lpstr>
      <vt:lpstr>The future has begun…</vt:lpstr>
      <vt:lpstr>Who is using Linux on IBM z Systems today</vt:lpstr>
      <vt:lpstr>Linux on IBM z Systems in 2Q2016 Installed Linux MIPS at 42% CAGR* </vt:lpstr>
      <vt:lpstr>New marketplace dynamics drive hyper growth opportunity  for the IBM Mainframe with Linux</vt:lpstr>
      <vt:lpstr>Linux on IBM z Systems … and LinuxONE </vt:lpstr>
      <vt:lpstr>Core Technology…</vt:lpstr>
      <vt:lpstr>z13 Emporer@5.0GHz vs. zEC12@5.5GHz</vt:lpstr>
      <vt:lpstr>zEC12 Core</vt:lpstr>
      <vt:lpstr>zEC12 Chip</vt:lpstr>
      <vt:lpstr>zEC12 Multi-Chip Module</vt:lpstr>
      <vt:lpstr>zEC12 Book</vt:lpstr>
      <vt:lpstr>zEC12 Processor Cage</vt:lpstr>
      <vt:lpstr>I/O Cages and Drawers</vt:lpstr>
      <vt:lpstr>Under the zEC12 Covers</vt:lpstr>
      <vt:lpstr>z13 Emperor Core SMT1</vt:lpstr>
      <vt:lpstr>z13 Emperor  Core SMT2</vt:lpstr>
      <vt:lpstr>z13 Emperor  Chip</vt:lpstr>
      <vt:lpstr>z13 Emperor  Node</vt:lpstr>
      <vt:lpstr>z13 Emperor Drawer</vt:lpstr>
      <vt:lpstr>z13 Emperor Processor Cage</vt:lpstr>
      <vt:lpstr>z13 Emperor Processor Drawer to I/O Drawer</vt:lpstr>
      <vt:lpstr>z13 Emperor Under the Covers (Front View)</vt:lpstr>
      <vt:lpstr>z13 Emperor Overview</vt:lpstr>
      <vt:lpstr>z13 Emperor Door Design and Locks</vt:lpstr>
      <vt:lpstr>PowerPoint Presentation</vt:lpstr>
      <vt:lpstr>z13 – SAP App Server IFL capacity with SMT2</vt:lpstr>
      <vt:lpstr>SIMD (Single Instruction Multiple Data) processing</vt:lpstr>
      <vt:lpstr>IBM z13 and IBM Java8 – Taking Java Performance to the Next Level</vt:lpstr>
      <vt:lpstr>IBM Java 8: CPU-Intensive Benchmark</vt:lpstr>
      <vt:lpstr>z Systems I/O Subsystem Internal Bus Interconnect Speeds (GBps)</vt:lpstr>
      <vt:lpstr>IBM z13:  Advanced system design optimized for digital business </vt:lpstr>
      <vt:lpstr>Computer Science Workload Performance … z13 Emperor Features</vt:lpstr>
      <vt:lpstr>CPC Drawer RAS Enhancements</vt:lpstr>
      <vt:lpstr>Connecting the CPC Drawers</vt:lpstr>
      <vt:lpstr>Rack Mounted Support Element </vt:lpstr>
      <vt:lpstr>IBM is investing $3 Billion to push the limits of chip technology</vt:lpstr>
      <vt:lpstr>Hypervisors…</vt:lpstr>
      <vt:lpstr>IBM z/VM 6.4 </vt:lpstr>
      <vt:lpstr>KVM for IBM z Systems  A new hypervisor choice</vt:lpstr>
      <vt:lpstr>IBM z/VM and KVM for IBM z can co-exist on z Systems</vt:lpstr>
      <vt:lpstr>Taxonomy…</vt:lpstr>
      <vt:lpstr>Building a LinuxONE Server...</vt:lpstr>
      <vt:lpstr>Building a LinuxONE Server...</vt:lpstr>
      <vt:lpstr>Building a LinuxONE Server...</vt:lpstr>
      <vt:lpstr>Building a LinuxONE Server...</vt:lpstr>
      <vt:lpstr>Building a LinuxONE Server...</vt:lpstr>
      <vt:lpstr>Building a LinuxONE Server...</vt:lpstr>
      <vt:lpstr>Building a LinuxONE Server...</vt:lpstr>
      <vt:lpstr>Database as a Service…</vt:lpstr>
      <vt:lpstr>Building a LinuxONE DBaaS Server...</vt:lpstr>
      <vt:lpstr>Building a LinuxONE DBaaS Server...</vt:lpstr>
      <vt:lpstr>Building a LinuxONE DBaaS Server...</vt:lpstr>
      <vt:lpstr>Building a LinuxONE DBaaS Server...</vt:lpstr>
      <vt:lpstr>Building a LinuxONE DBaaS Server...</vt:lpstr>
      <vt:lpstr>Building a LinuxONE DBaaS Server...</vt:lpstr>
      <vt:lpstr>PowerPoint Presentation</vt:lpstr>
      <vt:lpstr>Building a LinuxONE DBaaS Server...</vt:lpstr>
      <vt:lpstr>Building a LinuxONE DBaaS Server...</vt:lpstr>
      <vt:lpstr>Building a LinuxONE DBaaS Server...</vt:lpstr>
      <vt:lpstr>PowerPoint Presentation</vt:lpstr>
      <vt:lpstr>Building a LinuxONE DBaaS Server...</vt:lpstr>
      <vt:lpstr>Building a LinuxONE DBaaS Server...</vt:lpstr>
      <vt:lpstr>Building a LinuxONE DBaaS Server...</vt:lpstr>
      <vt:lpstr>Building a LinuxONE DBaaS Server...</vt:lpstr>
      <vt:lpstr>Building a LinuxONE DBaaS Server...</vt:lpstr>
      <vt:lpstr>Building a LinuxONE Server...</vt:lpstr>
      <vt:lpstr>z/VM LinuxONE Horizontal Scalability</vt:lpstr>
      <vt:lpstr>Building a Linux for System z Virtual Environment...</vt:lpstr>
      <vt:lpstr>Building a Linux for System z Virtual Environment...</vt:lpstr>
      <vt:lpstr>Building a Linux for System z Virtual Environment...</vt:lpstr>
      <vt:lpstr>Building a Linux for System z Virtual Environment...</vt:lpstr>
      <vt:lpstr>Building a Linux for System z Virtual Environment...</vt:lpstr>
      <vt:lpstr>Building a Linux for System z Virtual Environment...</vt:lpstr>
      <vt:lpstr>Building a Linux for System z Virtual Environment...</vt:lpstr>
      <vt:lpstr>Building a Linux for System z Virtual Environment...</vt:lpstr>
      <vt:lpstr>Building a Linux for System z Virtual Environment...</vt:lpstr>
      <vt:lpstr>z/VM Linux Horizontal Scalability</vt:lpstr>
      <vt:lpstr>IBM z Systems Virtualization for Linux</vt:lpstr>
      <vt:lpstr>IBM LinuxONE and z Systems Virtualization Options</vt:lpstr>
      <vt:lpstr>PowerPoint Presentation</vt:lpstr>
      <vt:lpstr>IBM z Systems - Virtualization Overview</vt:lpstr>
      <vt:lpstr>IBM LinuxONE Systems - Virtualization Overview</vt:lpstr>
      <vt:lpstr>Highly efficient partitioning guarantees service delivery for all priority microservices</vt:lpstr>
      <vt:lpstr>Servers…</vt:lpstr>
      <vt:lpstr>PowerPoint Presentation</vt:lpstr>
      <vt:lpstr>IBM Systems with z Architecture</vt:lpstr>
      <vt:lpstr>PowerPoint Presentation</vt:lpstr>
      <vt:lpstr>LinuxONE is designed for high I/O bandwidth business microservices</vt:lpstr>
      <vt:lpstr>Storage…</vt:lpstr>
      <vt:lpstr>Software…</vt:lpstr>
      <vt:lpstr>IBM collaborates with the Linux community</vt:lpstr>
      <vt:lpstr>Open Source participation is crucial to the IBM Strategy</vt:lpstr>
      <vt:lpstr>PowerPoint Presentation</vt:lpstr>
      <vt:lpstr>Linux your Way - Greater flexibility and choice</vt:lpstr>
      <vt:lpstr>PowerPoint Presentation</vt:lpstr>
      <vt:lpstr>PowerPoint Presentation</vt:lpstr>
      <vt:lpstr>PowerPoint Presentation</vt:lpstr>
      <vt:lpstr>Rogue Wave Community Supported Packages</vt:lpstr>
      <vt:lpstr>PowerPoint Presentation</vt:lpstr>
      <vt:lpstr>“zLinux” …. Container as a Service (CaaS) </vt:lpstr>
      <vt:lpstr>Approaches for Application Deployment  Virtualization vs. Containers – OpenStack vs. Docker</vt:lpstr>
      <vt:lpstr>SW price optimization – z Systems unique Combine LPARs with Linux cores and z/VM Pooling</vt:lpstr>
      <vt:lpstr>A breakdown of TCO shows how software costs soar on the x86 platform</vt:lpstr>
      <vt:lpstr>LinuxONE &amp; LoZ Per Drawer Distro Pricing</vt:lpstr>
      <vt:lpstr>PowerPoint Presentation</vt:lpstr>
      <vt:lpstr>IBM Oracle Alliance – a Shared Commitment to Client Value </vt:lpstr>
      <vt:lpstr>PowerPoint Presentation</vt:lpstr>
      <vt:lpstr>Oracle Technology Solutions for IBM z Systems</vt:lpstr>
      <vt:lpstr>Oracle Pricing With Linux on z Systems and z13</vt:lpstr>
      <vt:lpstr>PowerPoint Presentation</vt:lpstr>
      <vt:lpstr>Time for the next OPEN BREAKTHROUGH</vt:lpstr>
      <vt:lpstr>Cloud…</vt:lpstr>
      <vt:lpstr>Cloud Management for Linux on z Systems </vt:lpstr>
      <vt:lpstr>What is OpenStack? </vt:lpstr>
      <vt:lpstr>OpenStack Infrastructure Management Software</vt:lpstr>
      <vt:lpstr>IBM is Committed to OpenStack Providing an open framework for Software Defined Environments </vt:lpstr>
      <vt:lpstr>Partnership with Open Source Community …including Linux Distros</vt:lpstr>
      <vt:lpstr>Cloud Stack Architecture Leveraging Open Source</vt:lpstr>
      <vt:lpstr>SUSE Portfolio for z Systems</vt:lpstr>
      <vt:lpstr>Ubuntu Portfolio for z Systems</vt:lpstr>
      <vt:lpstr>Red Hat Portfolio for z Systems</vt:lpstr>
      <vt:lpstr>PowerPoint Presentation</vt:lpstr>
      <vt:lpstr>PowerPoint Presentation</vt:lpstr>
      <vt:lpstr>PowerPoint Presentation</vt:lpstr>
      <vt:lpstr>PowerPoint Presentation</vt:lpstr>
      <vt:lpstr>Operational Excellence…</vt:lpstr>
      <vt:lpstr>IBM Wave for z/VM V1.2 Helps Simplify and Automate Virtualization Management For z/VM and Linux virtual servers   </vt:lpstr>
      <vt:lpstr>IBM Infrastructure Suite for z/VM and Linux 1.1.0</vt:lpstr>
      <vt:lpstr>Disciplines of Systems Management</vt:lpstr>
      <vt:lpstr>PowerPoint Presentation</vt:lpstr>
      <vt:lpstr>Monitoring</vt:lpstr>
      <vt:lpstr>PowerPoint Presentation</vt:lpstr>
      <vt:lpstr>PowerPoint Presentation</vt:lpstr>
      <vt:lpstr>PowerPoint Presentation</vt:lpstr>
      <vt:lpstr>Security</vt:lpstr>
      <vt:lpstr>PowerPoint Presentation</vt:lpstr>
      <vt:lpstr>PowerPoint Presentation</vt:lpstr>
      <vt:lpstr>Blockchain…</vt:lpstr>
      <vt:lpstr>Making Blockchain Real for Business  </vt:lpstr>
      <vt:lpstr>Car Leasing Business Network with Blockchain </vt:lpstr>
      <vt:lpstr>Blockchain: Revolutionary transactional technology </vt:lpstr>
      <vt:lpstr>Ledgers are Important</vt:lpstr>
      <vt:lpstr>Key Concepts and Benefits of Blockchain for Business</vt:lpstr>
      <vt:lpstr>PowerPoint Presentation</vt:lpstr>
      <vt:lpstr>Blockchain in the Hyperledger Project (HLP)</vt:lpstr>
      <vt:lpstr>            </vt:lpstr>
      <vt:lpstr>Blockchain Technical Terminology</vt:lpstr>
      <vt:lpstr>Blockchain - characteristics</vt:lpstr>
      <vt:lpstr>Immutability Use Case – Financial Ledger</vt:lpstr>
      <vt:lpstr>Provenance Use Case – Vehicle Maintenance</vt:lpstr>
      <vt:lpstr>Other Potential Use Cases include . . </vt:lpstr>
      <vt:lpstr>Patterns for Customer Adoption</vt:lpstr>
      <vt:lpstr>IBM’s Point of View on Blockchain</vt:lpstr>
      <vt:lpstr>Market Making Announcements this Year</vt:lpstr>
      <vt:lpstr>PowerPoint Presentation</vt:lpstr>
      <vt:lpstr>PowerPoint Presentation</vt:lpstr>
      <vt:lpstr>PowerPoint Presentation</vt:lpstr>
      <vt:lpstr>PowerPoint Presentation</vt:lpstr>
      <vt:lpstr>IBM Blockchain Offerings</vt:lpstr>
      <vt:lpstr>Secure Services Container…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Performance…</vt:lpstr>
      <vt:lpstr>z13 – SAP AppServer IFL capacity with SMT2</vt:lpstr>
      <vt:lpstr>IBM Java 8: CPU-Intensive Benchmark</vt:lpstr>
      <vt:lpstr>IBM Business Rules Processing with IBM Java 8 and z13 </vt:lpstr>
      <vt:lpstr>Application Serving – SSL-Enabled DayTrader3.0</vt:lpstr>
      <vt:lpstr>MongoDB Enterprise Release 3.3 –  Benchmark Configuration</vt:lpstr>
      <vt:lpstr>MongoDB Enterprise Release 3.3</vt:lpstr>
      <vt:lpstr>MongoDB Consolidation on LinuxONE using fast Storage (without Replication)</vt:lpstr>
      <vt:lpstr>MongoDB Consolidation on LinuxONE using fast Storage (without Replication)</vt:lpstr>
      <vt:lpstr>MongoDB Consolidation on LinuxONE using fast Storage (with Replication)</vt:lpstr>
      <vt:lpstr>MongoDB Consolidation on LinuxONE using fast Storage (with Replication)</vt:lpstr>
      <vt:lpstr>MongoDB Backup (Dump)</vt:lpstr>
      <vt:lpstr>MongoDB Backup</vt:lpstr>
      <vt:lpstr>MongoDB Backup and Restore –  Benchmark Configuration</vt:lpstr>
      <vt:lpstr>MongoDB Backup Performance</vt:lpstr>
      <vt:lpstr>MongoDB Restore Performance</vt:lpstr>
      <vt:lpstr>Sharded (Multi-Node) MongoDB Backup</vt:lpstr>
      <vt:lpstr>Sharded (Multi-Node) MongoDB Backup – Benchmark Configuration</vt:lpstr>
      <vt:lpstr>Sharded (Multi-Node) MongoDB Backup Performance</vt:lpstr>
      <vt:lpstr>Spark Real-Time Analytics</vt:lpstr>
      <vt:lpstr>Spark Co-Location</vt:lpstr>
      <vt:lpstr>Network Latency Matters</vt:lpstr>
      <vt:lpstr>Test Environment Comparison</vt:lpstr>
      <vt:lpstr>Controlled Test Environment for  Apples to Apples Comparison</vt:lpstr>
      <vt:lpstr>Each Instance of the Driver Does What</vt:lpstr>
      <vt:lpstr>Round Trip Time - Test Results</vt:lpstr>
      <vt:lpstr>Summary (Shared OSA vs. 1-Hop Route) </vt:lpstr>
      <vt:lpstr>Shared Memory Communications Within the Enterprise Data Center (RoCE) and Within z Systems CPC (ISM)</vt:lpstr>
      <vt:lpstr>Availability…</vt:lpstr>
      <vt:lpstr>References…</vt:lpstr>
      <vt:lpstr>Radixx International Ron Peri CEO Radixx International on Hybrid Cloud &amp; z Economics   </vt:lpstr>
      <vt:lpstr>State of Oklahoma Department of Human Services: Making a Difference for the Business and Consolidating Servers</vt:lpstr>
      <vt:lpstr>EVERTEC Ensures leaner, faster processing for billions of transactions</vt:lpstr>
      <vt:lpstr>The Met Office (UK) consolidated on LinuxONE  to reduce software license costs</vt:lpstr>
      <vt:lpstr>PowerPoint Presentation</vt:lpstr>
      <vt:lpstr>PowerPoint Presentation</vt:lpstr>
      <vt:lpstr>Current Production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Sicoob – IT Infrastructure Rebuild Project</vt:lpstr>
      <vt:lpstr>Sicoob – IT Infrastructure Rebuild Project</vt:lpstr>
      <vt:lpstr>Sicoob – IT Infrastructure Rebuild Project</vt:lpstr>
      <vt:lpstr>Sicoob – IT Infrastructure Rebuild Project</vt:lpstr>
      <vt:lpstr>Sicoob – IT Infrastructure Rebuild Project</vt:lpstr>
      <vt:lpstr>Sicoob</vt:lpstr>
      <vt:lpstr>Sicoob avoids USD 1.5 million in annual costs with IBM</vt:lpstr>
      <vt:lpstr>Fit for Purpose…</vt:lpstr>
      <vt:lpstr>Choices Choices Choices Fit for Purpose</vt:lpstr>
      <vt:lpstr>Fit for Purpose w/TCO</vt:lpstr>
      <vt:lpstr>The Penalties of “IT Un-Optimization”</vt:lpstr>
      <vt:lpstr>Oracle Study  “As-Is Case”</vt:lpstr>
      <vt:lpstr>Target Case – Oracle on Linux on z Systems – z13</vt:lpstr>
      <vt:lpstr>Cumulative Cost Multi-Case TCO Comparison</vt:lpstr>
      <vt:lpstr>PowerPoint Presentation</vt:lpstr>
      <vt:lpstr>IT Optimization Analysis Methods and Tools</vt:lpstr>
      <vt:lpstr>Test Trial and ISV Support</vt:lpstr>
      <vt:lpstr>Conclusion…</vt:lpstr>
      <vt:lpstr>PowerPoint Presentation</vt:lpstr>
      <vt:lpstr>PowerPoint Presentation</vt:lpstr>
      <vt:lpstr>PowerPoint Presentation</vt:lpstr>
      <vt:lpstr>PowerPoint Presentation</vt:lpstr>
      <vt:lpstr>IBM z13 and LinuxONE – Fit for Cognitive computing An Enterprise grade solution portfolio</vt:lpstr>
      <vt:lpstr>PowerPoint Presentation</vt:lpstr>
      <vt:lpstr>http://www-03.ibm.com/systems/linuxone/ </vt:lpstr>
      <vt:lpstr>PowerPoint Presentation</vt:lpstr>
      <vt:lpstr>PowerPoint Presentation</vt:lpstr>
      <vt:lpstr>PowerPoint Presentation</vt:lpstr>
      <vt:lpstr>IBM LinuxONE and z Systems  </vt:lpstr>
      <vt:lpstr>Why IBM z Systems with Linux – scalability per excellence  </vt:lpstr>
      <vt:lpstr>Linux on z Systems has a continuous focus on                               z Systems characteristics the Business benefits from </vt:lpstr>
      <vt:lpstr>Variable workloads consolidated on LinuxONE have lower TCO</vt:lpstr>
      <vt:lpstr>PowerPoint Presentation</vt:lpstr>
      <vt:lpstr>PowerPoint Presentation</vt:lpstr>
      <vt:lpstr>PowerPoint Presentation</vt:lpstr>
      <vt:lpstr>PowerPoint Presentation</vt:lpstr>
      <vt:lpstr>End of Document…</vt:lpstr>
      <vt:lpstr>Notices and Disclaimers</vt:lpstr>
      <vt:lpstr>Notices and Disclaimers Con’t. </vt:lpstr>
    </vt:vector>
  </TitlesOfParts>
  <Manager/>
  <Company>SmithBucklin</Company>
  <LinksUpToDate>false</LinksUpToDate>
  <SharedDoc>false</SharedDoc>
  <HyperlinkBase/>
  <HyperlinksChanged>false</HyperlinksChanged>
  <AppVersion>15.0033</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32 – Arial Bold (Teal #2B8D93)</dc:title>
  <dc:subject/>
  <dc:creator>Drake, Emily</dc:creator>
  <cp:keywords/>
  <dc:description/>
  <cp:lastModifiedBy>Montgomery Bauman</cp:lastModifiedBy>
  <cp:revision>298</cp:revision>
  <cp:lastPrinted>2016-11-02T14:59:28Z</cp:lastPrinted>
  <dcterms:created xsi:type="dcterms:W3CDTF">2015-12-19T00:13:30Z</dcterms:created>
  <dcterms:modified xsi:type="dcterms:W3CDTF">2017-04-28T15:54:03Z</dcterms:modified>
  <cp:category/>
</cp:coreProperties>
</file>